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 id="2147483648" r:id="rId5"/>
    <p:sldMasterId id="2147483661" r:id="rId6"/>
    <p:sldMasterId id="2147483677" r:id="rId7"/>
  </p:sldMasterIdLst>
  <p:notesMasterIdLst>
    <p:notesMasterId r:id="rId122"/>
  </p:notesMasterIdLst>
  <p:sldIdLst>
    <p:sldId id="256" r:id="rId8"/>
    <p:sldId id="260" r:id="rId9"/>
    <p:sldId id="263" r:id="rId10"/>
    <p:sldId id="259" r:id="rId11"/>
    <p:sldId id="280" r:id="rId12"/>
    <p:sldId id="270" r:id="rId13"/>
    <p:sldId id="286" r:id="rId14"/>
    <p:sldId id="287" r:id="rId15"/>
    <p:sldId id="2147483575" r:id="rId16"/>
    <p:sldId id="288" r:id="rId17"/>
    <p:sldId id="2147483536" r:id="rId18"/>
    <p:sldId id="2147483512" r:id="rId19"/>
    <p:sldId id="2147483579" r:id="rId20"/>
    <p:sldId id="2147483591" r:id="rId21"/>
    <p:sldId id="2147483592" r:id="rId22"/>
    <p:sldId id="2147483581" r:id="rId23"/>
    <p:sldId id="2147483594" r:id="rId24"/>
    <p:sldId id="289" r:id="rId25"/>
    <p:sldId id="2147483552" r:id="rId26"/>
    <p:sldId id="269" r:id="rId27"/>
    <p:sldId id="2147483609" r:id="rId28"/>
    <p:sldId id="2147483583" r:id="rId29"/>
    <p:sldId id="2147483554" r:id="rId30"/>
    <p:sldId id="2147483611" r:id="rId31"/>
    <p:sldId id="2147483556" r:id="rId32"/>
    <p:sldId id="2147483584" r:id="rId33"/>
    <p:sldId id="2147476365" r:id="rId34"/>
    <p:sldId id="2147476366" r:id="rId35"/>
    <p:sldId id="2147476367" r:id="rId36"/>
    <p:sldId id="2147483606" r:id="rId37"/>
    <p:sldId id="2147483645" r:id="rId38"/>
    <p:sldId id="2147483613" r:id="rId39"/>
    <p:sldId id="2147476475" r:id="rId40"/>
    <p:sldId id="2147483629" r:id="rId41"/>
    <p:sldId id="291" r:id="rId42"/>
    <p:sldId id="2147483631" r:id="rId43"/>
    <p:sldId id="262" r:id="rId44"/>
    <p:sldId id="2147483639" r:id="rId45"/>
    <p:sldId id="2147483632" r:id="rId46"/>
    <p:sldId id="2147476489" r:id="rId47"/>
    <p:sldId id="2147476490" r:id="rId48"/>
    <p:sldId id="2147476491" r:id="rId49"/>
    <p:sldId id="257" r:id="rId50"/>
    <p:sldId id="261" r:id="rId51"/>
    <p:sldId id="2147476499" r:id="rId52"/>
    <p:sldId id="2147476526" r:id="rId53"/>
    <p:sldId id="2147483647" r:id="rId54"/>
    <p:sldId id="258" r:id="rId55"/>
    <p:sldId id="2147483550" r:id="rId56"/>
    <p:sldId id="2147483523" r:id="rId57"/>
    <p:sldId id="2147483644" r:id="rId58"/>
    <p:sldId id="268" r:id="rId59"/>
    <p:sldId id="293" r:id="rId60"/>
    <p:sldId id="294" r:id="rId61"/>
    <p:sldId id="264" r:id="rId62"/>
    <p:sldId id="296" r:id="rId63"/>
    <p:sldId id="2147483596" r:id="rId64"/>
    <p:sldId id="2147483564" r:id="rId65"/>
    <p:sldId id="267" r:id="rId66"/>
    <p:sldId id="290" r:id="rId67"/>
    <p:sldId id="271" r:id="rId68"/>
    <p:sldId id="272" r:id="rId69"/>
    <p:sldId id="273" r:id="rId70"/>
    <p:sldId id="274" r:id="rId71"/>
    <p:sldId id="275" r:id="rId72"/>
    <p:sldId id="276" r:id="rId73"/>
    <p:sldId id="277" r:id="rId74"/>
    <p:sldId id="292" r:id="rId75"/>
    <p:sldId id="279" r:id="rId76"/>
    <p:sldId id="281" r:id="rId77"/>
    <p:sldId id="282" r:id="rId78"/>
    <p:sldId id="283" r:id="rId79"/>
    <p:sldId id="284" r:id="rId80"/>
    <p:sldId id="285" r:id="rId81"/>
    <p:sldId id="265" r:id="rId82"/>
    <p:sldId id="299" r:id="rId83"/>
    <p:sldId id="302" r:id="rId84"/>
    <p:sldId id="2147473570" r:id="rId85"/>
    <p:sldId id="2147473573" r:id="rId86"/>
    <p:sldId id="2147473574" r:id="rId87"/>
    <p:sldId id="303" r:id="rId88"/>
    <p:sldId id="2147473576" r:id="rId89"/>
    <p:sldId id="2147473577" r:id="rId90"/>
    <p:sldId id="2147473579" r:id="rId91"/>
    <p:sldId id="2147473580" r:id="rId92"/>
    <p:sldId id="2147473581" r:id="rId93"/>
    <p:sldId id="2147473584" r:id="rId94"/>
    <p:sldId id="2147473571" r:id="rId95"/>
    <p:sldId id="2147473572" r:id="rId96"/>
    <p:sldId id="2147473585" r:id="rId97"/>
    <p:sldId id="2147473586" r:id="rId98"/>
    <p:sldId id="2147473588" r:id="rId99"/>
    <p:sldId id="2147473589" r:id="rId100"/>
    <p:sldId id="2147473590" r:id="rId101"/>
    <p:sldId id="2147473591" r:id="rId102"/>
    <p:sldId id="2147473592" r:id="rId103"/>
    <p:sldId id="2147473593" r:id="rId104"/>
    <p:sldId id="2147473594" r:id="rId105"/>
    <p:sldId id="2147473596" r:id="rId106"/>
    <p:sldId id="2147473597" r:id="rId107"/>
    <p:sldId id="2147473598" r:id="rId108"/>
    <p:sldId id="2147473599" r:id="rId109"/>
    <p:sldId id="2147473604" r:id="rId110"/>
    <p:sldId id="2147473605" r:id="rId111"/>
    <p:sldId id="2147473606" r:id="rId112"/>
    <p:sldId id="2147473607" r:id="rId113"/>
    <p:sldId id="2147473608" r:id="rId114"/>
    <p:sldId id="295" r:id="rId115"/>
    <p:sldId id="305" r:id="rId116"/>
    <p:sldId id="306" r:id="rId117"/>
    <p:sldId id="307" r:id="rId118"/>
    <p:sldId id="2147476521" r:id="rId119"/>
    <p:sldId id="266" r:id="rId120"/>
    <p:sldId id="278" r:id="rId1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 ÍNDICE" id="{0D3E37C8-0359-7442-8A7D-DE7F24B64C44}">
          <p14:sldIdLst>
            <p14:sldId id="256"/>
            <p14:sldId id="260"/>
            <p14:sldId id="263"/>
            <p14:sldId id="259"/>
          </p14:sldIdLst>
        </p14:section>
        <p14:section name="1. Novedades abordaje QA" id="{CC1A3708-4082-2443-9772-DC55F4F43C7E}">
          <p14:sldIdLst>
            <p14:sldId id="280"/>
            <p14:sldId id="270"/>
            <p14:sldId id="286"/>
            <p14:sldId id="287"/>
            <p14:sldId id="2147483575"/>
            <p14:sldId id="288"/>
            <p14:sldId id="2147483536"/>
            <p14:sldId id="2147483512"/>
            <p14:sldId id="2147483579"/>
            <p14:sldId id="2147483591"/>
            <p14:sldId id="2147483592"/>
            <p14:sldId id="2147483581"/>
            <p14:sldId id="2147483594"/>
            <p14:sldId id="289"/>
            <p14:sldId id="2147483552"/>
            <p14:sldId id="269"/>
            <p14:sldId id="2147483609"/>
            <p14:sldId id="2147483583"/>
            <p14:sldId id="2147483554"/>
            <p14:sldId id="2147483611"/>
            <p14:sldId id="2147483556"/>
            <p14:sldId id="2147483584"/>
            <p14:sldId id="2147476365"/>
            <p14:sldId id="2147476366"/>
            <p14:sldId id="2147476367"/>
            <p14:sldId id="2147483606"/>
            <p14:sldId id="2147483645"/>
            <p14:sldId id="2147483613"/>
            <p14:sldId id="2147476475"/>
            <p14:sldId id="2147483629"/>
            <p14:sldId id="291"/>
            <p14:sldId id="2147483631"/>
            <p14:sldId id="262"/>
          </p14:sldIdLst>
        </p14:section>
        <p14:section name="2. Práctica clínica RWE" id="{F977E903-0E29-2B45-853F-ADDAC8A0EC54}">
          <p14:sldIdLst>
            <p14:sldId id="2147483639"/>
            <p14:sldId id="2147483632"/>
            <p14:sldId id="2147476489"/>
            <p14:sldId id="2147476490"/>
            <p14:sldId id="2147476491"/>
            <p14:sldId id="257"/>
            <p14:sldId id="261"/>
            <p14:sldId id="2147476499"/>
            <p14:sldId id="2147476526"/>
            <p14:sldId id="2147483647"/>
            <p14:sldId id="258"/>
            <p14:sldId id="2147483550"/>
            <p14:sldId id="2147483523"/>
          </p14:sldIdLst>
        </p14:section>
        <p14:section name="4. Un recorrido por las RWE" id="{391F964D-98D7-424D-B53E-83CBE08C2732}">
          <p14:sldIdLst>
            <p14:sldId id="2147483644"/>
            <p14:sldId id="268"/>
            <p14:sldId id="293"/>
            <p14:sldId id="294"/>
            <p14:sldId id="264"/>
            <p14:sldId id="296"/>
            <p14:sldId id="2147483596"/>
            <p14:sldId id="2147483564"/>
            <p14:sldId id="267"/>
            <p14:sldId id="290"/>
            <p14:sldId id="271"/>
            <p14:sldId id="272"/>
            <p14:sldId id="273"/>
            <p14:sldId id="274"/>
            <p14:sldId id="275"/>
            <p14:sldId id="276"/>
            <p14:sldId id="277"/>
            <p14:sldId id="292"/>
            <p14:sldId id="279"/>
            <p14:sldId id="281"/>
            <p14:sldId id="282"/>
            <p14:sldId id="283"/>
            <p14:sldId id="284"/>
            <p14:sldId id="285"/>
            <p14:sldId id="265"/>
            <p14:sldId id="299"/>
            <p14:sldId id="302"/>
            <p14:sldId id="2147473570"/>
            <p14:sldId id="2147473573"/>
            <p14:sldId id="2147473574"/>
            <p14:sldId id="303"/>
            <p14:sldId id="2147473576"/>
            <p14:sldId id="2147473577"/>
            <p14:sldId id="2147473579"/>
            <p14:sldId id="2147473580"/>
            <p14:sldId id="2147473581"/>
            <p14:sldId id="2147473584"/>
            <p14:sldId id="2147473571"/>
            <p14:sldId id="2147473572"/>
            <p14:sldId id="2147473585"/>
            <p14:sldId id="2147473586"/>
            <p14:sldId id="2147473588"/>
            <p14:sldId id="2147473589"/>
            <p14:sldId id="2147473590"/>
            <p14:sldId id="2147473591"/>
            <p14:sldId id="2147473592"/>
            <p14:sldId id="2147473593"/>
            <p14:sldId id="2147473594"/>
            <p14:sldId id="2147473596"/>
            <p14:sldId id="2147473597"/>
            <p14:sldId id="2147473598"/>
            <p14:sldId id="2147473599"/>
            <p14:sldId id="2147473604"/>
            <p14:sldId id="2147473605"/>
            <p14:sldId id="2147473606"/>
            <p14:sldId id="2147473607"/>
            <p14:sldId id="2147473608"/>
            <p14:sldId id="295"/>
            <p14:sldId id="305"/>
            <p14:sldId id="306"/>
            <p14:sldId id="307"/>
          </p14:sldIdLst>
        </p14:section>
        <p14:section name="5. ASPECTOS DESTACADOS" id="{FB5854B6-19EB-704F-B568-CEC04ECCAFA7}">
          <p14:sldIdLst>
            <p14:sldId id="2147476521"/>
            <p14:sldId id="266"/>
            <p14:sldId id="278"/>
          </p14:sldIdLst>
        </p14:section>
      </p14:sectionLst>
    </p:ext>
    <p:ext uri="{EFAFB233-063F-42B5-8137-9DF3F51BA10A}">
      <p15:sldGuideLst xmlns:p15="http://schemas.microsoft.com/office/powerpoint/2012/main">
        <p15:guide id="1" orient="horz" pos="2228" userDrawn="1">
          <p15:clr>
            <a:srgbClr val="A4A3A4"/>
          </p15:clr>
        </p15:guide>
        <p15:guide id="2" pos="1685" userDrawn="1">
          <p15:clr>
            <a:srgbClr val="A4A3A4"/>
          </p15:clr>
        </p15:guide>
        <p15:guide id="3" orient="horz" pos="383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F48E03-FFF6-FAEA-43C4-56E173EB005B}" name="Luis Gomez Saiz" initials="LG" userId="S::lgomez1@almirall.com::d8abec9f-60ff-40c6-924c-c8784fd6e475" providerId="AD"/>
  <p188:author id="{7EF05D3C-CD6B-2226-97CE-8B3A18F419E2}" name="Godoy Gijon, Elena" initials="GGE" userId="S::24373098K@saludcastillayleon.es::63f3a9a2-80b6-498e-8b64-29cda8ddab64" providerId="AD"/>
  <p188:author id="{DE25EC44-B3F3-C4A5-F03A-30682C08365B}" name="Isabel Asenjo" initials="IA" userId="S::isabel.asenjo@vml.com::70af9eda-0783-499e-8dda-f9638c37345b" providerId="AD"/>
  <p188:author id="{EED4F250-42CB-5F82-8A8D-84920E2F6ABB}" name="Paula de la RIca" initials="" userId="S::paula.delarica@vml.com::61b23617-f55a-4ba2-893d-264799087775" providerId="AD"/>
  <p188:author id="{0B766470-8016-D5C9-E2A0-A9FC8E915D26}" name="Reyes Lora -" initials="RL" userId="S::reyes.lora@concienciayletra.es::0bc8bdf8-4117-4160-97d1-6983e4c6dc49" providerId="AD"/>
  <p188:author id="{57E8BE7C-4A2C-7AF7-07C8-54475A10BD85}" name="Nieves Alonso Ruiz" initials="NA" userId="S::nalonso@almirall.com::0dd9ccd5-00a4-43e3-b71a-cede2795ef05" providerId="AD"/>
  <p188:author id="{2FC2348E-B1A8-A4A6-4CDD-F265D4F6542F}" name="Angel Palencia" initials="" userId="S::angel.palencia@vml.com::87455dd0-cc94-432a-a247-0422411e42e2" providerId="AD"/>
  <p188:author id="{A9E3D7AD-B7FE-84A9-307C-95D1E4D69C12}" name="Paula Mora" initials="PM" userId="S::paula.mora@vml.com::345f9438-efdb-4eeb-9c54-c197ec2ce397" providerId="AD"/>
  <p188:author id="{6DCE52B5-D37E-CEC6-88D5-42FC0192B5B2}" name="Judith Diaz Durano" initials="JD" userId="S::jdiazd@almirall.com::a7d68ae5-e558-4e3e-9a2f-f995fce9e908" providerId="AD"/>
  <p188:author id="{A00347BA-CC97-5729-29E5-730B9CD06C7D}" name="laura.padulles" initials="la" userId="S::laura.padulles_almirall.com#ext#@wppcloud.onmicrosoft.com::b246bd8b-64f9-472d-a7c6-d4063e0e9bf1" providerId="AD"/>
  <p188:author id="{07A25FC3-0B14-79F0-BDC2-F242160984F1}" name="Angel Palencia" initials="AP" userId="kxpjWK46nvAVjIie59vIjO8AZuGB05TsRIZjtHrXnFM=" providerId="None"/>
  <p188:author id="{106EA7E6-A61C-C66B-E2D2-8E4CCED44921}" name="Sonia Palenzuela Larrarte" initials="SP" userId="S::spalenzuela@almirall.com::5ee5d680-5efb-451b-ace2-83a55dba3454" providerId="AD"/>
  <p188:author id="{BC9B44EB-54FF-AE57-D81B-DB0A7207B6BD}" name="Evangelina Blanco Martinelli" initials="EB" userId="S::eblanco@almirall.com::d7f2faf0-d138-4f91-8a46-b3a136303913" providerId="AD"/>
  <p188:author id="{EE2E9EFA-9CE1-CA6B-F98F-1781CFA1F773}" name="Odena Vilalta Castany" initials="OC" userId="S::odena.vilalta.external_almirall.com#ext#@wppcloud.onmicrosoft.com::fc609c20-3344-424e-8f8e-281fe06445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E2D6"/>
    <a:srgbClr val="F8E18D"/>
    <a:srgbClr val="2A3861"/>
    <a:srgbClr val="D9F0EA"/>
    <a:srgbClr val="FFFFFF"/>
    <a:srgbClr val="CF5F62"/>
    <a:srgbClr val="002855"/>
    <a:srgbClr val="DE6060"/>
    <a:srgbClr val="FCFCFC"/>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79732-D515-41B8-9666-86555B9248B5}" v="1" dt="2026-01-27T14:28:29.30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386" autoAdjust="0"/>
  </p:normalViewPr>
  <p:slideViewPr>
    <p:cSldViewPr snapToGrid="0">
      <p:cViewPr varScale="1">
        <p:scale>
          <a:sx n="117" d="100"/>
          <a:sy n="117" d="100"/>
        </p:scale>
        <p:origin x="643" y="86"/>
      </p:cViewPr>
      <p:guideLst>
        <p:guide orient="horz" pos="2228"/>
        <p:guide pos="1685"/>
        <p:guide orient="horz" pos="3838"/>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presProps" Target="presProps.xml"/><Relationship Id="rId128"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viewProps" Target="viewProp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F1AF5-6981-824E-9881-29B51629FDC3}" type="datetimeFigureOut">
              <a:rPr lang="es-ES" smtClean="0"/>
              <a:t>05/03/2026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0D3C7-7806-4241-A4D4-239BD1C3FB70}" type="slidenum">
              <a:rPr lang="es-ES" smtClean="0"/>
              <a:t>‹Nº›</a:t>
            </a:fld>
            <a:endParaRPr lang="es-ES"/>
          </a:p>
        </p:txBody>
      </p:sp>
    </p:spTree>
    <p:extLst>
      <p:ext uri="{BB962C8B-B14F-4D97-AF65-F5344CB8AC3E}">
        <p14:creationId xmlns:p14="http://schemas.microsoft.com/office/powerpoint/2010/main" val="2204195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1</a:t>
            </a:fld>
            <a:endParaRPr lang="es-ES"/>
          </a:p>
        </p:txBody>
      </p:sp>
    </p:spTree>
    <p:extLst>
      <p:ext uri="{BB962C8B-B14F-4D97-AF65-F5344CB8AC3E}">
        <p14:creationId xmlns:p14="http://schemas.microsoft.com/office/powerpoint/2010/main" val="3452025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a:solidFill>
                  <a:srgbClr val="002060"/>
                </a:solidFill>
                <a:latin typeface="Montserrat" pitchFamily="2" charset="77"/>
                <a:ea typeface="Cambria"/>
              </a:rPr>
              <a:t>Sabemos que tratamientos clásicos como el </a:t>
            </a:r>
            <a:r>
              <a:rPr lang="es-ES" sz="1200" b="0" err="1">
                <a:solidFill>
                  <a:srgbClr val="002060"/>
                </a:solidFill>
                <a:latin typeface="Montserrat" pitchFamily="2" charset="77"/>
                <a:ea typeface="Cambria"/>
              </a:rPr>
              <a:t>imiquimod</a:t>
            </a:r>
            <a:r>
              <a:rPr lang="es-ES" sz="1200" b="0">
                <a:solidFill>
                  <a:srgbClr val="002060"/>
                </a:solidFill>
                <a:latin typeface="Montserrat" pitchFamily="2" charset="77"/>
                <a:ea typeface="Cambria"/>
              </a:rPr>
              <a:t> o el 5FU presentan una tasa de </a:t>
            </a:r>
            <a:r>
              <a:rPr lang="es-ES" sz="1200" b="0" err="1">
                <a:solidFill>
                  <a:srgbClr val="002060"/>
                </a:solidFill>
                <a:latin typeface="Montserrat" pitchFamily="2" charset="77"/>
                <a:ea typeface="Cambria"/>
              </a:rPr>
              <a:t>LSRs</a:t>
            </a:r>
            <a:r>
              <a:rPr lang="es-ES" sz="1200" b="0">
                <a:solidFill>
                  <a:srgbClr val="002060"/>
                </a:solidFill>
                <a:latin typeface="Montserrat" pitchFamily="2" charset="77"/>
                <a:ea typeface="Cambria"/>
              </a:rPr>
              <a:t> elevada. Y que siempre hemos informado a nuestros pacientes sobre que era necesario pasar por esos efectos secundarios para conseguir la mejoría. De hecho esta afirmación, que hacíamos con frecuencia en la consulta, ha sido confirmada en el estudio de </a:t>
            </a:r>
            <a:r>
              <a:rPr lang="es-ES" sz="1200" b="0" err="1">
                <a:solidFill>
                  <a:srgbClr val="002060"/>
                </a:solidFill>
                <a:latin typeface="Montserrat" pitchFamily="2" charset="77"/>
                <a:ea typeface="Cambria"/>
              </a:rPr>
              <a:t>Heppt</a:t>
            </a:r>
            <a:r>
              <a:rPr lang="es-ES" sz="1200" b="0">
                <a:solidFill>
                  <a:srgbClr val="002060"/>
                </a:solidFill>
                <a:latin typeface="Montserrat" pitchFamily="2" charset="77"/>
                <a:ea typeface="Cambria"/>
              </a:rPr>
              <a:t> y </a:t>
            </a:r>
            <a:r>
              <a:rPr lang="es-ES" sz="1200" b="0" err="1">
                <a:solidFill>
                  <a:srgbClr val="002060"/>
                </a:solidFill>
                <a:latin typeface="Montserrat" pitchFamily="2" charset="77"/>
                <a:ea typeface="Cambria"/>
              </a:rPr>
              <a:t>cols</a:t>
            </a:r>
            <a:r>
              <a:rPr lang="es-ES" sz="1200" b="0">
                <a:solidFill>
                  <a:srgbClr val="002060"/>
                </a:solidFill>
                <a:latin typeface="Montserrat" pitchFamily="2" charset="77"/>
                <a:ea typeface="Cambria"/>
              </a:rPr>
              <a:t> en el que objetivaban cono la gravedad de las </a:t>
            </a:r>
            <a:r>
              <a:rPr lang="es-ES" sz="1200" b="0" err="1">
                <a:solidFill>
                  <a:srgbClr val="002060"/>
                </a:solidFill>
                <a:latin typeface="Montserrat" pitchFamily="2" charset="77"/>
                <a:ea typeface="Cambria"/>
              </a:rPr>
              <a:t>LSRs</a:t>
            </a:r>
            <a:r>
              <a:rPr lang="es-ES" sz="1200" b="0">
                <a:solidFill>
                  <a:srgbClr val="002060"/>
                </a:solidFill>
                <a:latin typeface="Montserrat" pitchFamily="2" charset="77"/>
                <a:ea typeface="Cambria"/>
              </a:rPr>
              <a:t> se correlacionaba con un mayor aclaramiento en pacientes tratados con 5FU. </a:t>
            </a:r>
            <a:endParaRPr lang="es-ES" sz="1200" b="0" baseline="30000">
              <a:solidFill>
                <a:srgbClr val="002060"/>
              </a:solidFill>
              <a:latin typeface="Montserrat" pitchFamily="2" charset="77"/>
              <a:ea typeface="Cambria"/>
            </a:endParaRPr>
          </a:p>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17</a:t>
            </a:fld>
            <a:endParaRPr lang="es-ES"/>
          </a:p>
        </p:txBody>
      </p:sp>
    </p:spTree>
    <p:extLst>
      <p:ext uri="{BB962C8B-B14F-4D97-AF65-F5344CB8AC3E}">
        <p14:creationId xmlns:p14="http://schemas.microsoft.com/office/powerpoint/2010/main" val="4009552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Es lo que clásicamente hemos transmitido a nuestros pacientes del “No </a:t>
            </a:r>
            <a:r>
              <a:rPr lang="es-ES" err="1"/>
              <a:t>pain</a:t>
            </a:r>
            <a:r>
              <a:rPr lang="es-ES"/>
              <a:t> no </a:t>
            </a:r>
            <a:r>
              <a:rPr lang="es-ES" err="1"/>
              <a:t>gain</a:t>
            </a:r>
            <a:r>
              <a:rPr lang="es-ES"/>
              <a:t>” o “cuanto más inflama más limpia”</a:t>
            </a:r>
          </a:p>
        </p:txBody>
      </p:sp>
      <p:sp>
        <p:nvSpPr>
          <p:cNvPr id="4" name="Marcador de número de diapositiva 3"/>
          <p:cNvSpPr>
            <a:spLocks noGrp="1"/>
          </p:cNvSpPr>
          <p:nvPr>
            <p:ph type="sldNum" sz="quarter" idx="5"/>
          </p:nvPr>
        </p:nvSpPr>
        <p:spPr/>
        <p:txBody>
          <a:bodyPr/>
          <a:lstStyle/>
          <a:p>
            <a:fld id="{1C40D3C7-7806-4241-A4D4-239BD1C3FB70}" type="slidenum">
              <a:rPr lang="es-ES" smtClean="0"/>
              <a:t>18</a:t>
            </a:fld>
            <a:endParaRPr lang="es-ES"/>
          </a:p>
        </p:txBody>
      </p:sp>
    </p:spTree>
    <p:extLst>
      <p:ext uri="{BB962C8B-B14F-4D97-AF65-F5344CB8AC3E}">
        <p14:creationId xmlns:p14="http://schemas.microsoft.com/office/powerpoint/2010/main" val="2889823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Pero ese paradigma está cambiando con </a:t>
            </a:r>
            <a:r>
              <a:rPr lang="es-ES" err="1"/>
              <a:t>tirbanibulina</a:t>
            </a:r>
            <a:r>
              <a:rPr lang="es-ES"/>
              <a:t>. Es un fármaco con el que vemos una eficacia muy buena, pero sorprendentemente con muy buena tolerancia y baja tasa de </a:t>
            </a:r>
            <a:r>
              <a:rPr lang="es-ES" err="1"/>
              <a:t>LSRs</a:t>
            </a:r>
            <a:r>
              <a:rPr lang="es-ES"/>
              <a:t>. Recientemente, en el estudio de </a:t>
            </a:r>
            <a:r>
              <a:rPr lang="es-ES" err="1"/>
              <a:t>Heppt</a:t>
            </a:r>
            <a:r>
              <a:rPr lang="es-ES"/>
              <a:t> y </a:t>
            </a:r>
            <a:r>
              <a:rPr lang="es-ES" err="1"/>
              <a:t>cols</a:t>
            </a:r>
            <a:r>
              <a:rPr lang="es-ES"/>
              <a:t> se mostraba la ausencia de correlación entre la reducción del AKASI y la aparición de reacciones adversas locales. </a:t>
            </a:r>
          </a:p>
        </p:txBody>
      </p:sp>
      <p:sp>
        <p:nvSpPr>
          <p:cNvPr id="4" name="Marcador de número de diapositiva 3"/>
          <p:cNvSpPr>
            <a:spLocks noGrp="1"/>
          </p:cNvSpPr>
          <p:nvPr>
            <p:ph type="sldNum" sz="quarter" idx="5"/>
          </p:nvPr>
        </p:nvSpPr>
        <p:spPr/>
        <p:txBody>
          <a:bodyPr/>
          <a:lstStyle/>
          <a:p>
            <a:fld id="{1C40D3C7-7806-4241-A4D4-239BD1C3FB70}" type="slidenum">
              <a:rPr lang="es-ES" smtClean="0"/>
              <a:t>19</a:t>
            </a:fld>
            <a:endParaRPr lang="es-ES"/>
          </a:p>
        </p:txBody>
      </p:sp>
    </p:spTree>
    <p:extLst>
      <p:ext uri="{BB962C8B-B14F-4D97-AF65-F5344CB8AC3E}">
        <p14:creationId xmlns:p14="http://schemas.microsoft.com/office/powerpoint/2010/main" val="239887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97233-F05B-3DC9-FD17-7D6DA911373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8A38238-A38E-8CE3-47E3-4E92741902E8}"/>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01B2DC18-CB8B-AE29-520E-793544DDECD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FA09D26-3D9A-5665-210C-6CEE61BFE8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0D3C7-7806-4241-A4D4-239BD1C3FB70}"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0728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Sabemos que </a:t>
            </a:r>
            <a:r>
              <a:rPr lang="es-ES" err="1"/>
              <a:t>tirbanibulina</a:t>
            </a:r>
            <a:r>
              <a:rPr lang="es-ES"/>
              <a:t> actúa inhibiendo la polimerización de la tubulina de manera reversible, que es fundamental en el ciclo celular. Por tanto se activa la apoptosis en células displásicas de rápido crecimiento. Este mecanismo no libera citoquinas proinflamatorias a diferencia de otros tratamientos que actúan a través de la necrosis celular. </a:t>
            </a:r>
          </a:p>
          <a:p>
            <a:r>
              <a:rPr lang="es-ES"/>
              <a:t>Recordemos que en la necrosis se daña la membrana celular, liberando el contenido celular al exterior, lo que produce una reacción inflamatoria en los tejidos circundantes con aumento de IL-8 y TNF alfa. En la apoptosis no se daña la membrana celular y por tanto no se genera inflamación objetivándose en estudios in vitro una elevación muy leve de IL-8. </a:t>
            </a:r>
          </a:p>
          <a:p>
            <a:r>
              <a:rPr lang="es-ES"/>
              <a:t>Además </a:t>
            </a:r>
            <a:r>
              <a:rPr lang="es-ES" err="1"/>
              <a:t>tirbanibulina</a:t>
            </a:r>
            <a:r>
              <a:rPr lang="es-ES"/>
              <a:t> actúa. </a:t>
            </a:r>
          </a:p>
          <a:p>
            <a:r>
              <a:rPr lang="es-ES"/>
              <a:t>Las </a:t>
            </a:r>
            <a:r>
              <a:rPr lang="es-ES" b="1" i="0" err="1">
                <a:solidFill>
                  <a:srgbClr val="0A0A0A"/>
                </a:solidFill>
                <a:effectLst/>
                <a:latin typeface="Google Sans"/>
              </a:rPr>
              <a:t>Src</a:t>
            </a:r>
            <a:r>
              <a:rPr lang="es-ES" b="0" i="0">
                <a:solidFill>
                  <a:srgbClr val="0A0A0A"/>
                </a:solidFill>
                <a:effectLst/>
                <a:latin typeface="Google Sans"/>
              </a:rPr>
              <a:t> son un grupo de proteínas de señalización celular llamadas quinasas de tirosina, y </a:t>
            </a:r>
            <a:r>
              <a:rPr lang="es-ES" b="1" i="0">
                <a:solidFill>
                  <a:srgbClr val="0A0A0A"/>
                </a:solidFill>
                <a:effectLst/>
                <a:latin typeface="Google Sans"/>
              </a:rPr>
              <a:t>SFK</a:t>
            </a:r>
            <a:r>
              <a:rPr lang="es-ES" b="0" i="0">
                <a:solidFill>
                  <a:srgbClr val="0A0A0A"/>
                </a:solidFill>
                <a:effectLst/>
                <a:latin typeface="Google Sans"/>
              </a:rPr>
              <a:t> es el acrónimo de la familia de estas quinasas (</a:t>
            </a:r>
            <a:r>
              <a:rPr lang="es-ES" b="0" i="0" err="1">
                <a:solidFill>
                  <a:srgbClr val="0A0A0A"/>
                </a:solidFill>
                <a:effectLst/>
                <a:latin typeface="Google Sans"/>
              </a:rPr>
              <a:t>Src</a:t>
            </a:r>
            <a:r>
              <a:rPr lang="es-ES" b="0" i="0">
                <a:solidFill>
                  <a:srgbClr val="0A0A0A"/>
                </a:solidFill>
                <a:effectLst/>
                <a:latin typeface="Google Sans"/>
              </a:rPr>
              <a:t> </a:t>
            </a:r>
            <a:r>
              <a:rPr lang="es-ES" b="0" i="0" err="1">
                <a:solidFill>
                  <a:srgbClr val="0A0A0A"/>
                </a:solidFill>
                <a:effectLst/>
                <a:latin typeface="Google Sans"/>
              </a:rPr>
              <a:t>Family</a:t>
            </a:r>
            <a:r>
              <a:rPr lang="es-ES" b="0" i="0">
                <a:solidFill>
                  <a:srgbClr val="0A0A0A"/>
                </a:solidFill>
                <a:effectLst/>
                <a:latin typeface="Google Sans"/>
              </a:rPr>
              <a:t> </a:t>
            </a:r>
            <a:r>
              <a:rPr lang="es-ES" b="0" i="0" err="1">
                <a:solidFill>
                  <a:srgbClr val="0A0A0A"/>
                </a:solidFill>
                <a:effectLst/>
                <a:latin typeface="Google Sans"/>
              </a:rPr>
              <a:t>Kinases</a:t>
            </a:r>
            <a:r>
              <a:rPr lang="es-ES" b="0" i="0">
                <a:solidFill>
                  <a:srgbClr val="0A0A0A"/>
                </a:solidFill>
                <a:effectLst/>
                <a:latin typeface="Google Sans"/>
              </a:rPr>
              <a:t>) a la que pertenece la p-</a:t>
            </a:r>
            <a:r>
              <a:rPr lang="es-ES" b="0" i="0" err="1">
                <a:solidFill>
                  <a:srgbClr val="0A0A0A"/>
                </a:solidFill>
                <a:effectLst/>
                <a:latin typeface="Google Sans"/>
              </a:rPr>
              <a:t>Src</a:t>
            </a:r>
            <a:r>
              <a:rPr lang="es-ES" b="0" i="0">
                <a:solidFill>
                  <a:srgbClr val="0A0A0A"/>
                </a:solidFill>
                <a:effectLst/>
                <a:latin typeface="Google Sans"/>
              </a:rPr>
              <a:t>. La expresión de </a:t>
            </a:r>
            <a:r>
              <a:rPr lang="es-ES" b="0" i="0" err="1">
                <a:solidFill>
                  <a:srgbClr val="0A0A0A"/>
                </a:solidFill>
                <a:effectLst/>
                <a:latin typeface="Google Sans"/>
              </a:rPr>
              <a:t>SFKs</a:t>
            </a:r>
            <a:r>
              <a:rPr lang="es-ES" b="0" i="0">
                <a:solidFill>
                  <a:srgbClr val="0A0A0A"/>
                </a:solidFill>
                <a:effectLst/>
                <a:latin typeface="Google Sans"/>
              </a:rPr>
              <a:t> está elevada en QA y SCC y se ha relacionado con la migración e invasión. </a:t>
            </a:r>
            <a:r>
              <a:rPr lang="es-ES" b="0" i="0" err="1">
                <a:solidFill>
                  <a:srgbClr val="0A0A0A"/>
                </a:solidFill>
                <a:effectLst/>
                <a:latin typeface="Google Sans"/>
              </a:rPr>
              <a:t>Tirbanibulina</a:t>
            </a:r>
            <a:r>
              <a:rPr lang="es-ES" b="0" i="0">
                <a:solidFill>
                  <a:srgbClr val="0A0A0A"/>
                </a:solidFill>
                <a:effectLst/>
                <a:latin typeface="Google Sans"/>
              </a:rPr>
              <a:t> se ha mostrado útil en la interrupción de la señal de SFK.  </a:t>
            </a:r>
            <a:endParaRPr lang="es-ES"/>
          </a:p>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21</a:t>
            </a:fld>
            <a:endParaRPr lang="es-ES"/>
          </a:p>
        </p:txBody>
      </p:sp>
    </p:spTree>
    <p:extLst>
      <p:ext uri="{BB962C8B-B14F-4D97-AF65-F5344CB8AC3E}">
        <p14:creationId xmlns:p14="http://schemas.microsoft.com/office/powerpoint/2010/main" val="3739303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E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2B85872-F0BF-4343-B431-4C245940257A}" type="slidenum">
              <a:rPr lang="de-DE" smtClean="0"/>
              <a:t>23</a:t>
            </a:fld>
            <a:endParaRPr lang="de-DE"/>
          </a:p>
        </p:txBody>
      </p:sp>
    </p:spTree>
    <p:extLst>
      <p:ext uri="{BB962C8B-B14F-4D97-AF65-F5344CB8AC3E}">
        <p14:creationId xmlns:p14="http://schemas.microsoft.com/office/powerpoint/2010/main" val="189746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b="1"/>
          </a:p>
          <a:p>
            <a:endParaRPr lang="es-ES" b="1"/>
          </a:p>
          <a:p>
            <a:endParaRPr lang="es-ES" b="1"/>
          </a:p>
          <a:p>
            <a:r>
              <a:rPr lang="es-ES" b="1"/>
              <a:t>Fig. 1. Distribución de la clasificación de queratosis actínica (QA) adyacente al carcinoma escamoso invasivo (</a:t>
            </a:r>
            <a:r>
              <a:rPr lang="es-ES" b="1" err="1"/>
              <a:t>iSCC</a:t>
            </a:r>
            <a:r>
              <a:rPr lang="es-ES" b="1"/>
              <a:t>) y sobre el </a:t>
            </a:r>
            <a:r>
              <a:rPr lang="es-ES" b="1" err="1"/>
              <a:t>iSCC</a:t>
            </a:r>
            <a:r>
              <a:rPr lang="es-ES" b="1"/>
              <a:t>.</a:t>
            </a:r>
            <a:br>
              <a:rPr lang="es-ES"/>
            </a:br>
            <a:r>
              <a:rPr lang="es-ES"/>
              <a:t>(a) Las QA de grado I y el patrón de crecimiento basal (PRO) III fueron los tipos más comunes observados adyacentes a los </a:t>
            </a:r>
            <a:r>
              <a:rPr lang="es-ES" err="1"/>
              <a:t>iSCC</a:t>
            </a:r>
            <a:r>
              <a:rPr lang="es-ES"/>
              <a:t>. Se observaron diferencias significativas en ambas clasificaciones: QA grado I–III (prueba χ², P &lt; 0,001), PRO 0–III (prueba χ², P &lt; 0,001) y (como se muestra) PRO I–III (prueba χ²; P = 0,012).</a:t>
            </a:r>
            <a:br>
              <a:rPr lang="es-ES"/>
            </a:br>
            <a:r>
              <a:rPr lang="es-ES"/>
              <a:t>(b) Por el contrario, no se observaron diferencias significativas en la distribución de los grados de QA sobre los </a:t>
            </a:r>
            <a:r>
              <a:rPr lang="es-ES" err="1"/>
              <a:t>iSCC</a:t>
            </a:r>
            <a:r>
              <a:rPr lang="es-ES"/>
              <a:t> (P = 0,42).</a:t>
            </a:r>
          </a:p>
          <a:p>
            <a:endParaRPr lang="es-ES" b="1">
              <a:highlight>
                <a:srgbClr val="FFFF00"/>
              </a:highlight>
            </a:endParaRPr>
          </a:p>
          <a:p>
            <a:r>
              <a:rPr lang="es-ES" b="1">
                <a:highlight>
                  <a:srgbClr val="FFFF00"/>
                </a:highlight>
              </a:rPr>
              <a:t>ABSTRACT ESTUDIO </a:t>
            </a:r>
          </a:p>
          <a:p>
            <a:endParaRPr lang="es-ES"/>
          </a:p>
          <a:p>
            <a:r>
              <a:rPr lang="es-ES" b="1"/>
              <a:t>Antecedentes</a:t>
            </a:r>
            <a:br>
              <a:rPr lang="es-ES"/>
            </a:br>
            <a:r>
              <a:rPr lang="es-ES"/>
              <a:t>Además de la extensión de los queratinocitos atípicos a lo largo de la epidermis, las queratosis actínicas (QA) se caracterizan histológicamente por una expansión descendente de la capa basal. No se sabe si este patrón de crecimiento se correlaciona con el riesgo de desarrollar carcinoma escamoso invasivo (</a:t>
            </a:r>
            <a:r>
              <a:rPr lang="es-ES" err="1"/>
              <a:t>iSCC</a:t>
            </a:r>
            <a:r>
              <a:rPr lang="es-ES"/>
              <a:t>).</a:t>
            </a:r>
          </a:p>
          <a:p>
            <a:r>
              <a:rPr lang="es-ES" b="1"/>
              <a:t>Objetivos</a:t>
            </a:r>
            <a:br>
              <a:rPr lang="es-ES"/>
            </a:br>
            <a:r>
              <a:rPr lang="es-ES"/>
              <a:t>Caracterizar la prevalencia de la expansión descendente de la capa basal en QA adyacentes a </a:t>
            </a:r>
            <a:r>
              <a:rPr lang="es-ES" err="1"/>
              <a:t>iSCC</a:t>
            </a:r>
            <a:r>
              <a:rPr lang="es-ES"/>
              <a:t>.</a:t>
            </a:r>
          </a:p>
          <a:p>
            <a:r>
              <a:rPr lang="es-ES" b="1"/>
              <a:t>Métodos</a:t>
            </a:r>
            <a:br>
              <a:rPr lang="es-ES"/>
            </a:br>
            <a:r>
              <a:rPr lang="es-ES"/>
              <a:t>Se evaluó histológicamente la epidermis que recubre y rodea los </a:t>
            </a:r>
            <a:r>
              <a:rPr lang="es-ES" err="1"/>
              <a:t>iSCC</a:t>
            </a:r>
            <a:r>
              <a:rPr lang="es-ES"/>
              <a:t>. Se determinó el grado histológico (QA I–III), el patrón de crecimiento basal (PRO I–III) y parámetros asociados como la afectación </a:t>
            </a:r>
            <a:r>
              <a:rPr lang="es-ES" err="1"/>
              <a:t>anexial</a:t>
            </a:r>
            <a:r>
              <a:rPr lang="es-ES"/>
              <a:t>.</a:t>
            </a:r>
          </a:p>
          <a:p>
            <a:r>
              <a:rPr lang="es-ES" b="1"/>
              <a:t>Resultados</a:t>
            </a:r>
            <a:br>
              <a:rPr lang="es-ES"/>
            </a:br>
            <a:r>
              <a:rPr lang="es-ES"/>
              <a:t>Entre 307 lesiones, el 52,4 % de las QA se clasificaron histológicamente como grado I, el 38,1 % como QA II y el 6,8 % como QA III (prueba χ², P &lt; 0,001). Solo el 2,6 % de las muestras epidérmicas adyacentes no mostraron queratinocitos atípicos. La epidermis adyacente a los </a:t>
            </a:r>
            <a:r>
              <a:rPr lang="es-ES" err="1"/>
              <a:t>iSCC</a:t>
            </a:r>
            <a:r>
              <a:rPr lang="es-ES"/>
              <a:t> se clasificó con patrón basal PRO I en el 25,7 %, PRO II en el 31,9 % y PRO III en el 39,4 % de los casos. Solo el 2,9 % de las QA no mostraron crecimiento basal (prueba χ², P &lt; 0,001). En total, 118 QA (48,8 %) mostraron extensión hacia estructuras anexiales. Estas QA se clasificaron como PRO I en el 18,6 % de los casos, PRO II en el 30,5 % y PRO III en el 50,8 %. La epidermis sobre los </a:t>
            </a:r>
            <a:r>
              <a:rPr lang="es-ES" err="1"/>
              <a:t>iSCC</a:t>
            </a:r>
            <a:r>
              <a:rPr lang="es-ES"/>
              <a:t> solo pudo evaluarse para crecimiento ascendente y no mostró diferencias significativas entre los tres grados de QA (P = 0,42).</a:t>
            </a:r>
          </a:p>
          <a:p>
            <a:r>
              <a:rPr lang="es-ES" b="1"/>
              <a:t>Conclusiones</a:t>
            </a:r>
            <a:br>
              <a:rPr lang="es-ES"/>
            </a:br>
            <a:r>
              <a:rPr lang="es-ES"/>
              <a:t>Las QA con proliferación basal, así como los queratinocitos atípicos restringidos al tercio inferior de la epidermis, se observan con mayor frecuencia adyacentes a </a:t>
            </a:r>
            <a:r>
              <a:rPr lang="es-ES" err="1"/>
              <a:t>iSCC</a:t>
            </a:r>
            <a:r>
              <a:rPr lang="es-ES"/>
              <a:t>, con menor evidencia de displasia epidérmica de espesor completo. Nuestro estudio respalda el papel importante de los queratinocitos displásicos en la capa basal epidérmica y su posible asociación con </a:t>
            </a:r>
            <a:r>
              <a:rPr lang="es-ES" err="1"/>
              <a:t>iSCC</a:t>
            </a:r>
            <a:r>
              <a:rPr lang="es-ES"/>
              <a:t>.</a:t>
            </a:r>
          </a:p>
          <a:p>
            <a:r>
              <a:rPr lang="es-ES" b="1"/>
              <a:t>¿Qué se sabía previamente sobre este tema?</a:t>
            </a:r>
            <a:endParaRPr lang="es-ES"/>
          </a:p>
          <a:p>
            <a:r>
              <a:rPr lang="es-ES"/>
              <a:t>La queratosis actínica (QA) puede progresar a carcinoma escamoso invasivo (</a:t>
            </a:r>
            <a:r>
              <a:rPr lang="es-ES" err="1"/>
              <a:t>iSCC</a:t>
            </a:r>
            <a:r>
              <a:rPr lang="es-ES"/>
              <a:t>).</a:t>
            </a:r>
          </a:p>
          <a:p>
            <a:r>
              <a:rPr lang="es-ES"/>
              <a:t>La clasificación histológica establecida de las QA carece de propiedades predictivas para determinar el riesgo de progresión.</a:t>
            </a:r>
          </a:p>
          <a:p>
            <a:r>
              <a:rPr lang="es-ES"/>
              <a:t>Un esquema de clasificación propuesto recientemente ha informado sobre los cambios histológicos en la epidermis, en particular la proliferación descendente de queratinocitos atípicos en la capa basal.</a:t>
            </a:r>
          </a:p>
          <a:p>
            <a:r>
              <a:rPr lang="es-ES" b="1"/>
              <a:t>¿Qué aporta este estudio?</a:t>
            </a:r>
            <a:endParaRPr lang="es-ES"/>
          </a:p>
          <a:p>
            <a:r>
              <a:rPr lang="es-ES"/>
              <a:t>Los </a:t>
            </a:r>
            <a:r>
              <a:rPr lang="es-ES" err="1"/>
              <a:t>iSCC</a:t>
            </a:r>
            <a:r>
              <a:rPr lang="es-ES"/>
              <a:t> se asocian con proliferación basal de QA.</a:t>
            </a:r>
          </a:p>
          <a:p>
            <a:r>
              <a:rPr lang="es-ES"/>
              <a:t>En nuestro estudio, se confirma que el grado I de QA es el predominante adyacente a </a:t>
            </a:r>
            <a:r>
              <a:rPr lang="es-ES" err="1"/>
              <a:t>iSCC</a:t>
            </a:r>
            <a:r>
              <a:rPr lang="es-ES"/>
              <a:t>.</a:t>
            </a:r>
          </a:p>
          <a:p>
            <a:endParaRPr lang="es-ES"/>
          </a:p>
          <a:p>
            <a:endParaRPr lang="es-ES"/>
          </a:p>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24</a:t>
            </a:fld>
            <a:endParaRPr lang="es-ES"/>
          </a:p>
        </p:txBody>
      </p:sp>
    </p:spTree>
    <p:extLst>
      <p:ext uri="{BB962C8B-B14F-4D97-AF65-F5344CB8AC3E}">
        <p14:creationId xmlns:p14="http://schemas.microsoft.com/office/powerpoint/2010/main" val="2814392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25</a:t>
            </a:fld>
            <a:endParaRPr lang="es-ES"/>
          </a:p>
        </p:txBody>
      </p:sp>
    </p:spTree>
    <p:extLst>
      <p:ext uri="{BB962C8B-B14F-4D97-AF65-F5344CB8AC3E}">
        <p14:creationId xmlns:p14="http://schemas.microsoft.com/office/powerpoint/2010/main" val="3968809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E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27</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8659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7442D-F377-BA8A-E68B-F6EEF0BCA4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C8045-2E1B-1457-F70B-08DF86A9CC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13659-D7F8-0A22-070D-EA23EFE6D23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79B931B-4B1B-13C4-F09A-4572A49B9DB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30</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8984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6C423-1F0D-55DC-DE74-C8280E546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E10BD-F814-2832-A8BB-6FCA8DBD1E90}"/>
              </a:ext>
            </a:extLst>
          </p:cNvPr>
          <p:cNvSpPr>
            <a:spLocks noGrp="1" noRot="1" noChangeAspect="1"/>
          </p:cNvSpPr>
          <p:nvPr>
            <p:ph type="sldImg"/>
          </p:nvPr>
        </p:nvSpPr>
        <p:spPr/>
        <p:txBody>
          <a:bodyPr/>
          <a:lstStyle/>
          <a:p>
            <a:endParaRPr lang="es-ES"/>
          </a:p>
        </p:txBody>
      </p:sp>
      <p:sp>
        <p:nvSpPr>
          <p:cNvPr id="3" name="Notes Placeholder 2">
            <a:extLst>
              <a:ext uri="{FF2B5EF4-FFF2-40B4-BE49-F238E27FC236}">
                <a16:creationId xmlns:a16="http://schemas.microsoft.com/office/drawing/2014/main" id="{70140B54-FA4A-B621-BCB9-C3BC9AD2EC8E}"/>
              </a:ext>
            </a:extLst>
          </p:cNvPr>
          <p:cNvSpPr>
            <a:spLocks noGrp="1"/>
          </p:cNvSpPr>
          <p:nvPr>
            <p:ph type="body" idx="1"/>
          </p:nvPr>
        </p:nvSpPr>
        <p:spPr/>
        <p:txBody>
          <a:bodyPr/>
          <a:lstStyle/>
          <a:p>
            <a:endParaRPr lang="es-ES"/>
          </a:p>
        </p:txBody>
      </p:sp>
      <p:sp>
        <p:nvSpPr>
          <p:cNvPr id="4" name="Slide Number Placeholder 3">
            <a:extLst>
              <a:ext uri="{FF2B5EF4-FFF2-40B4-BE49-F238E27FC236}">
                <a16:creationId xmlns:a16="http://schemas.microsoft.com/office/drawing/2014/main" id="{7447ABE1-3DD8-000A-EF54-61891F468FED}"/>
              </a:ext>
            </a:extLst>
          </p:cNvPr>
          <p:cNvSpPr>
            <a:spLocks noGrp="1"/>
          </p:cNvSpPr>
          <p:nvPr>
            <p:ph type="sldNum" sz="quarter" idx="5"/>
          </p:nvPr>
        </p:nvSpPr>
        <p:spPr/>
        <p:txBody>
          <a:bodyPr/>
          <a:lstStyle/>
          <a:p>
            <a:fld id="{7973929E-AD14-4AC4-9D81-8F72F99ECB42}" type="slidenum">
              <a:rPr lang="es-ES" smtClean="0"/>
              <a:t>4</a:t>
            </a:fld>
            <a:endParaRPr lang="es-ES"/>
          </a:p>
        </p:txBody>
      </p:sp>
    </p:spTree>
    <p:extLst>
      <p:ext uri="{BB962C8B-B14F-4D97-AF65-F5344CB8AC3E}">
        <p14:creationId xmlns:p14="http://schemas.microsoft.com/office/powerpoint/2010/main" val="736548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32</a:t>
            </a:fld>
            <a:endParaRPr lang="es-ES"/>
          </a:p>
        </p:txBody>
      </p:sp>
    </p:spTree>
    <p:extLst>
      <p:ext uri="{BB962C8B-B14F-4D97-AF65-F5344CB8AC3E}">
        <p14:creationId xmlns:p14="http://schemas.microsoft.com/office/powerpoint/2010/main" val="4169107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33</a:t>
            </a:fld>
            <a:endParaRPr lang="es-ES"/>
          </a:p>
        </p:txBody>
      </p:sp>
    </p:spTree>
    <p:extLst>
      <p:ext uri="{BB962C8B-B14F-4D97-AF65-F5344CB8AC3E}">
        <p14:creationId xmlns:p14="http://schemas.microsoft.com/office/powerpoint/2010/main" val="2617970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2755"/>
                </a:solidFill>
                <a:effectLst/>
                <a:uLnTx/>
                <a:uFillTx/>
                <a:latin typeface="Montserrat"/>
                <a:ea typeface="+mn-ea"/>
                <a:cs typeface="+mn-cs"/>
              </a:rPr>
              <a:t>El 94% coincidió en que el valor del tratamiento para la QA está en el </a:t>
            </a:r>
            <a:r>
              <a:rPr kumimoji="0" lang="es-ES" sz="1200" b="1" i="0" u="none" strike="noStrike" kern="1200" cap="none" spc="0" normalizeH="0" baseline="0" noProof="0">
                <a:ln>
                  <a:noFill/>
                </a:ln>
                <a:solidFill>
                  <a:srgbClr val="002755"/>
                </a:solidFill>
                <a:effectLst/>
                <a:uLnTx/>
                <a:uFillTx/>
                <a:latin typeface="Montserrat"/>
                <a:ea typeface="+mn-ea"/>
                <a:cs typeface="+mn-cs"/>
              </a:rPr>
              <a:t>equilibrio entre una buena eficacia</a:t>
            </a:r>
            <a:r>
              <a:rPr kumimoji="0" lang="es-ES" sz="1200" b="0" i="0" u="none" strike="noStrike" kern="1200" cap="none" spc="0" normalizeH="0" baseline="0" noProof="0">
                <a:ln>
                  <a:noFill/>
                </a:ln>
                <a:solidFill>
                  <a:srgbClr val="002755"/>
                </a:solidFill>
                <a:effectLst/>
                <a:uLnTx/>
                <a:uFillTx/>
                <a:latin typeface="Montserrat"/>
                <a:ea typeface="+mn-ea"/>
                <a:cs typeface="+mn-cs"/>
              </a:rPr>
              <a:t>, una </a:t>
            </a:r>
            <a:r>
              <a:rPr kumimoji="0" lang="es-ES" sz="1200" b="1" i="0" u="none" strike="noStrike" kern="1200" cap="none" spc="0" normalizeH="0" baseline="0" noProof="0">
                <a:ln>
                  <a:noFill/>
                </a:ln>
                <a:solidFill>
                  <a:srgbClr val="002755"/>
                </a:solidFill>
                <a:effectLst/>
                <a:uLnTx/>
                <a:uFillTx/>
                <a:latin typeface="Montserrat"/>
                <a:ea typeface="+mn-ea"/>
                <a:cs typeface="+mn-cs"/>
              </a:rPr>
              <a:t>posología corta, reacciones cutáneas locales leves/moderadas</a:t>
            </a:r>
            <a:r>
              <a:rPr kumimoji="0" lang="es-ES" sz="1200" b="0" i="0" u="none" strike="noStrike" kern="1200" cap="none" spc="0" normalizeH="0" baseline="0" noProof="0">
                <a:ln>
                  <a:noFill/>
                </a:ln>
                <a:solidFill>
                  <a:srgbClr val="002755"/>
                </a:solidFill>
                <a:effectLst/>
                <a:uLnTx/>
                <a:uFillTx/>
                <a:latin typeface="Montserrat"/>
                <a:ea typeface="+mn-ea"/>
                <a:cs typeface="+mn-cs"/>
              </a:rPr>
              <a:t> y ausencia de fotosensibilidad</a:t>
            </a:r>
            <a:r>
              <a:rPr kumimoji="0" lang="es-ES" sz="1200" b="0" i="0" u="none" strike="noStrike" kern="1200" cap="none" spc="0" normalizeH="0" baseline="30000" noProof="0">
                <a:ln>
                  <a:noFill/>
                </a:ln>
                <a:solidFill>
                  <a:srgbClr val="002755"/>
                </a:solidFill>
                <a:effectLst/>
                <a:uLnTx/>
                <a:uFillTx/>
                <a:latin typeface="Montserrat"/>
                <a:ea typeface="+mn-ea"/>
                <a:cs typeface="+mn-cs"/>
              </a:rPr>
              <a:t>*,1.</a:t>
            </a:r>
            <a:endParaRPr kumimoji="0" lang="es-ES" sz="1200" b="0" i="0" u="none" strike="noStrike" kern="1200" cap="none" spc="0" normalizeH="0" baseline="0" noProof="0">
              <a:ln>
                <a:noFill/>
              </a:ln>
              <a:solidFill>
                <a:srgbClr val="002755"/>
              </a:solidFill>
              <a:effectLst/>
              <a:uLnTx/>
              <a:uFillTx/>
              <a:latin typeface="Montserrat"/>
              <a:ea typeface="+mn-ea"/>
              <a:cs typeface="+mn-cs"/>
            </a:endParaRPr>
          </a:p>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34</a:t>
            </a:fld>
            <a:endParaRPr lang="es-ES"/>
          </a:p>
        </p:txBody>
      </p:sp>
    </p:spTree>
    <p:extLst>
      <p:ext uri="{BB962C8B-B14F-4D97-AF65-F5344CB8AC3E}">
        <p14:creationId xmlns:p14="http://schemas.microsoft.com/office/powerpoint/2010/main" val="3291735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srgbClr val="002755"/>
                </a:solidFill>
                <a:latin typeface="Montserrat" pitchFamily="2" charset="77"/>
                <a:cs typeface="Segoe UI"/>
              </a:rPr>
              <a:t>Los expertos destacaron la importancia de incorporar </a:t>
            </a:r>
            <a:r>
              <a:rPr lang="es-ES" sz="1200" b="1">
                <a:solidFill>
                  <a:srgbClr val="002755"/>
                </a:solidFill>
                <a:latin typeface="Montserrat" pitchFamily="2" charset="77"/>
                <a:cs typeface="Segoe UI"/>
              </a:rPr>
              <a:t>parámetros de evaluación de eficacia como el porcentaje de reducción de lesiones respecto  al valor basal</a:t>
            </a:r>
            <a:r>
              <a:rPr lang="es-ES" sz="1200">
                <a:solidFill>
                  <a:srgbClr val="002755"/>
                </a:solidFill>
                <a:latin typeface="Montserrat" pitchFamily="2" charset="77"/>
                <a:cs typeface="Segoe UI"/>
              </a:rPr>
              <a:t>, además de solo el aclaramiento completo para una evaluación más exhaustiva de la eficacia del tratamiento.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mn-lt"/>
              <a:ea typeface="+mn-ea"/>
              <a:cs typeface="+mn-cs"/>
            </a:endParaRPr>
          </a:p>
          <a:p>
            <a:r>
              <a:rPr lang="es-ES"/>
              <a:t>La reducción en el número de lesiones en comparación con el valor basal […] también debería utilizarse de manera habitual como parámetros en la práctica clínica.</a:t>
            </a:r>
          </a:p>
          <a:p>
            <a:endParaRPr lang="es-ES"/>
          </a:p>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35</a:t>
            </a:fld>
            <a:endParaRPr lang="es-ES"/>
          </a:p>
        </p:txBody>
      </p:sp>
    </p:spTree>
    <p:extLst>
      <p:ext uri="{BB962C8B-B14F-4D97-AF65-F5344CB8AC3E}">
        <p14:creationId xmlns:p14="http://schemas.microsoft.com/office/powerpoint/2010/main" val="1201803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2755"/>
                </a:solidFill>
                <a:latin typeface="Montserrat" pitchFamily="2" charset="77"/>
                <a:cs typeface="Segoe UI"/>
              </a:rPr>
              <a:t>centrado en el paciente y los atributos más allá de la eficacia como la tolerabilidad, las pautas más cortas y la adherencia/satisfacción del paciente</a:t>
            </a:r>
            <a:r>
              <a:rPr lang="es-ES" sz="1200" dirty="0">
                <a:solidFill>
                  <a:srgbClr val="002755"/>
                </a:solidFill>
                <a:latin typeface="Montserrat" pitchFamily="2" charset="77"/>
                <a:cs typeface="Segoe UI"/>
              </a:rPr>
              <a:t>. Estos factores son esenciales para mejorar el cumplimiento y la eficacia general del tratamiento.</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0D3C7-7806-4241-A4D4-239BD1C3FB70}"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282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40</a:t>
            </a:fld>
            <a:endParaRPr lang="es-ES"/>
          </a:p>
        </p:txBody>
      </p:sp>
    </p:spTree>
    <p:extLst>
      <p:ext uri="{BB962C8B-B14F-4D97-AF65-F5344CB8AC3E}">
        <p14:creationId xmlns:p14="http://schemas.microsoft.com/office/powerpoint/2010/main" val="2144887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41</a:t>
            </a:fld>
            <a:endParaRPr lang="es-ES"/>
          </a:p>
        </p:txBody>
      </p:sp>
    </p:spTree>
    <p:extLst>
      <p:ext uri="{BB962C8B-B14F-4D97-AF65-F5344CB8AC3E}">
        <p14:creationId xmlns:p14="http://schemas.microsoft.com/office/powerpoint/2010/main" val="3841575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46</a:t>
            </a:fld>
            <a:endParaRPr lang="es-ES"/>
          </a:p>
        </p:txBody>
      </p:sp>
    </p:spTree>
    <p:extLst>
      <p:ext uri="{BB962C8B-B14F-4D97-AF65-F5344CB8AC3E}">
        <p14:creationId xmlns:p14="http://schemas.microsoft.com/office/powerpoint/2010/main" val="4259214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EB1A9-3DC9-1FDF-B5EC-AD56D0FAEE1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BDD402B-372A-86D5-05AC-483F4B54885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4EF8609-28EE-1E16-F4DB-DE2D60F32D87}"/>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092DB4D-CC5A-417A-16D4-0C08F611ED21}"/>
              </a:ext>
            </a:extLst>
          </p:cNvPr>
          <p:cNvSpPr>
            <a:spLocks noGrp="1"/>
          </p:cNvSpPr>
          <p:nvPr>
            <p:ph type="sldNum" sz="quarter" idx="5"/>
          </p:nvPr>
        </p:nvSpPr>
        <p:spPr/>
        <p:txBody>
          <a:bodyPr/>
          <a:lstStyle/>
          <a:p>
            <a:fld id="{1C40D3C7-7806-4241-A4D4-239BD1C3FB70}" type="slidenum">
              <a:rPr lang="es-ES" smtClean="0"/>
              <a:t>47</a:t>
            </a:fld>
            <a:endParaRPr lang="es-ES"/>
          </a:p>
        </p:txBody>
      </p:sp>
    </p:spTree>
    <p:extLst>
      <p:ext uri="{BB962C8B-B14F-4D97-AF65-F5344CB8AC3E}">
        <p14:creationId xmlns:p14="http://schemas.microsoft.com/office/powerpoint/2010/main" val="1196974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4F2B6-729D-64DE-BE12-08955DDF337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9D3CD31-19A5-2CC3-4A15-B10FA5BC5BA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0E81EEE9-4880-E9B1-A9F6-B6FB21287DA7}"/>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A88929F9-B545-78B4-6A38-1CC6686F08CF}"/>
              </a:ext>
            </a:extLst>
          </p:cNvPr>
          <p:cNvSpPr>
            <a:spLocks noGrp="1"/>
          </p:cNvSpPr>
          <p:nvPr>
            <p:ph type="sldNum" sz="quarter" idx="5"/>
          </p:nvPr>
        </p:nvSpPr>
        <p:spPr/>
        <p:txBody>
          <a:bodyPr/>
          <a:lstStyle/>
          <a:p>
            <a:fld id="{1C40D3C7-7806-4241-A4D4-239BD1C3FB70}" type="slidenum">
              <a:rPr lang="es-ES" smtClean="0"/>
              <a:t>48</a:t>
            </a:fld>
            <a:endParaRPr lang="es-ES"/>
          </a:p>
        </p:txBody>
      </p:sp>
    </p:spTree>
    <p:extLst>
      <p:ext uri="{BB962C8B-B14F-4D97-AF65-F5344CB8AC3E}">
        <p14:creationId xmlns:p14="http://schemas.microsoft.com/office/powerpoint/2010/main" val="124356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0D3C7-7806-4241-A4D4-239BD1C3FB70}"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4832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r>
              <a:rPr lang="en-GB"/>
              <a:t>^47% and 57% correspond to two different follow up </a:t>
            </a:r>
          </a:p>
          <a:p>
            <a:r>
              <a:rPr lang="en-GB"/>
              <a:t>*LSRs measured from grade 1 to 4, table shows grade 4 LSR</a:t>
            </a:r>
          </a:p>
          <a:p>
            <a:r>
              <a:rPr lang="en-GB" baseline="30000"/>
              <a:t>+ </a:t>
            </a:r>
            <a:r>
              <a:rPr lang="en-GB" baseline="0"/>
              <a:t>Retrospective study: patients that dropped out (possibly due to severe LSR) not included</a:t>
            </a:r>
            <a:r>
              <a:rPr lang="en-GB"/>
              <a:t> </a:t>
            </a:r>
          </a:p>
          <a:p>
            <a:endParaRPr lang="en-GB"/>
          </a:p>
        </p:txBody>
      </p:sp>
      <p:sp>
        <p:nvSpPr>
          <p:cNvPr id="4" name="Marcador de número de diapositiva 3"/>
          <p:cNvSpPr>
            <a:spLocks noGrp="1"/>
          </p:cNvSpPr>
          <p:nvPr>
            <p:ph type="sldNum" sz="quarter" idx="5"/>
          </p:nvPr>
        </p:nvSpPr>
        <p:spPr/>
        <p:txBody>
          <a:bodyPr/>
          <a:lstStyle/>
          <a:p>
            <a:fld id="{BAF93684-D968-4C33-A0FC-AFD9BA25A019}" type="slidenum">
              <a:rPr lang="en-US" smtClean="0"/>
              <a:t>49</a:t>
            </a:fld>
            <a:endParaRPr lang="en-US"/>
          </a:p>
        </p:txBody>
      </p:sp>
    </p:spTree>
    <p:extLst>
      <p:ext uri="{BB962C8B-B14F-4D97-AF65-F5344CB8AC3E}">
        <p14:creationId xmlns:p14="http://schemas.microsoft.com/office/powerpoint/2010/main" val="2180391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50</a:t>
            </a:fld>
            <a:endParaRPr lang="es-ES"/>
          </a:p>
        </p:txBody>
      </p:sp>
    </p:spTree>
    <p:extLst>
      <p:ext uri="{BB962C8B-B14F-4D97-AF65-F5344CB8AC3E}">
        <p14:creationId xmlns:p14="http://schemas.microsoft.com/office/powerpoint/2010/main" val="3102408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1697F-2AB4-8D05-DE0B-9629A0DFFDB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CEB3765-C910-9E4C-5F2D-F9523028214E}"/>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6D9DC50F-4165-A57F-2101-53FADD3DD0A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7117FA82-BC9B-F3E1-A439-066DEE17DF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0D3C7-7806-4241-A4D4-239BD1C3FB70}"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8230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53</a:t>
            </a:fld>
            <a:endParaRPr lang="es-ES"/>
          </a:p>
        </p:txBody>
      </p:sp>
    </p:spTree>
    <p:extLst>
      <p:ext uri="{BB962C8B-B14F-4D97-AF65-F5344CB8AC3E}">
        <p14:creationId xmlns:p14="http://schemas.microsoft.com/office/powerpoint/2010/main" val="3567352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Otras situaciones específicas (eventos, viajes…)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0D3C7-7806-4241-A4D4-239BD1C3FB70}"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8960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E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57</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4547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6223FAC-DB65-4A10-A9A8-0C20762C6252}" type="slidenum">
              <a:rPr lang="en-GB" smtClean="0"/>
              <a:t>58</a:t>
            </a:fld>
            <a:endParaRPr lang="en-GB"/>
          </a:p>
        </p:txBody>
      </p:sp>
    </p:spTree>
    <p:extLst>
      <p:ext uri="{BB962C8B-B14F-4D97-AF65-F5344CB8AC3E}">
        <p14:creationId xmlns:p14="http://schemas.microsoft.com/office/powerpoint/2010/main" val="857336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60</a:t>
            </a:fld>
            <a:endParaRPr lang="es-ES"/>
          </a:p>
        </p:txBody>
      </p:sp>
    </p:spTree>
    <p:extLst>
      <p:ext uri="{BB962C8B-B14F-4D97-AF65-F5344CB8AC3E}">
        <p14:creationId xmlns:p14="http://schemas.microsoft.com/office/powerpoint/2010/main" val="4251496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0D3C7-7806-4241-A4D4-239BD1C3FB70}"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3056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err="1"/>
              <a:t>Reso</a:t>
            </a:r>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67</a:t>
            </a:fld>
            <a:endParaRPr lang="es-ES"/>
          </a:p>
        </p:txBody>
      </p:sp>
    </p:spTree>
    <p:extLst>
      <p:ext uri="{BB962C8B-B14F-4D97-AF65-F5344CB8AC3E}">
        <p14:creationId xmlns:p14="http://schemas.microsoft.com/office/powerpoint/2010/main" val="2641936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pPr algn="l"/>
            <a:r>
              <a:rPr lang="en-US" sz="1800" b="0" i="0" u="none" strike="noStrike" baseline="0" dirty="0" err="1">
                <a:solidFill>
                  <a:srgbClr val="000000"/>
                </a:solidFill>
                <a:latin typeface="MinionPro-Regular"/>
              </a:rPr>
              <a:t>Grados</a:t>
            </a:r>
            <a:r>
              <a:rPr lang="en-US" sz="1800" b="0" i="0" u="none" strike="noStrike" baseline="0" dirty="0">
                <a:solidFill>
                  <a:srgbClr val="000000"/>
                </a:solidFill>
                <a:latin typeface="MinionPro-Regular"/>
              </a:rPr>
              <a:t> de Olsen: Grado 1 </a:t>
            </a:r>
            <a:r>
              <a:rPr lang="en-US" sz="1800" b="0" i="0" u="none" strike="noStrike" baseline="0" dirty="0" err="1">
                <a:solidFill>
                  <a:srgbClr val="000000"/>
                </a:solidFill>
                <a:latin typeface="MinionPro-Regular"/>
              </a:rPr>
              <a:t>lesiones</a:t>
            </a:r>
            <a:r>
              <a:rPr lang="en-US" sz="1800" b="0" i="0" u="none" strike="noStrike" baseline="0" dirty="0">
                <a:solidFill>
                  <a:srgbClr val="000000"/>
                </a:solidFill>
                <a:latin typeface="MinionPro-Regular"/>
              </a:rPr>
              <a:t> </a:t>
            </a:r>
            <a:r>
              <a:rPr lang="en-US" sz="1800" b="0" i="0" u="none" strike="noStrike" baseline="0" dirty="0" err="1">
                <a:solidFill>
                  <a:srgbClr val="000000"/>
                </a:solidFill>
                <a:latin typeface="MinionPro-Regular"/>
              </a:rPr>
              <a:t>ligeramente</a:t>
            </a:r>
            <a:r>
              <a:rPr lang="en-US" sz="1800" b="0" i="0" u="none" strike="noStrike" baseline="0" dirty="0">
                <a:solidFill>
                  <a:srgbClr val="000000"/>
                </a:solidFill>
                <a:latin typeface="MinionPro-Regular"/>
              </a:rPr>
              <a:t> </a:t>
            </a:r>
            <a:r>
              <a:rPr lang="en-US" sz="1800" b="0" i="0" u="none" strike="noStrike" baseline="0" dirty="0" err="1">
                <a:solidFill>
                  <a:srgbClr val="000000"/>
                </a:solidFill>
                <a:latin typeface="MinionPro-Regular"/>
              </a:rPr>
              <a:t>palpables</a:t>
            </a:r>
            <a:r>
              <a:rPr lang="en-US" sz="1800" b="0" i="0" u="none" strike="noStrike" baseline="0" dirty="0">
                <a:solidFill>
                  <a:srgbClr val="000000"/>
                </a:solidFill>
                <a:latin typeface="MinionPro-Regular"/>
              </a:rPr>
              <a:t>, </a:t>
            </a:r>
            <a:r>
              <a:rPr lang="en-US" sz="1800" b="0" i="0" u="none" strike="noStrike" baseline="0" dirty="0" err="1">
                <a:solidFill>
                  <a:srgbClr val="000000"/>
                </a:solidFill>
                <a:latin typeface="MinionPro-Regular"/>
              </a:rPr>
              <a:t>más</a:t>
            </a:r>
            <a:r>
              <a:rPr lang="en-US" sz="1800" b="0" i="0" u="none" strike="noStrike" baseline="0" dirty="0">
                <a:solidFill>
                  <a:srgbClr val="000000"/>
                </a:solidFill>
                <a:latin typeface="MinionPro-Regular"/>
              </a:rPr>
              <a:t> </a:t>
            </a:r>
            <a:r>
              <a:rPr lang="en-US" sz="1800" b="0" i="0" u="none" strike="noStrike" baseline="0" dirty="0" err="1">
                <a:solidFill>
                  <a:srgbClr val="000000"/>
                </a:solidFill>
                <a:latin typeface="MinionPro-Regular"/>
              </a:rPr>
              <a:t>palpables</a:t>
            </a:r>
            <a:r>
              <a:rPr lang="en-US" sz="1800" b="0" i="0" u="none" strike="noStrike" baseline="0" dirty="0">
                <a:solidFill>
                  <a:srgbClr val="000000"/>
                </a:solidFill>
                <a:latin typeface="MinionPro-Regular"/>
              </a:rPr>
              <a:t> que </a:t>
            </a:r>
            <a:r>
              <a:rPr lang="en-US" sz="1800" b="0" i="0" u="none" strike="noStrike" baseline="0" dirty="0" err="1">
                <a:solidFill>
                  <a:srgbClr val="000000"/>
                </a:solidFill>
                <a:latin typeface="MinionPro-Regular"/>
              </a:rPr>
              <a:t>visibles</a:t>
            </a:r>
            <a:r>
              <a:rPr lang="en-US" sz="1800" b="0" i="0" u="none" strike="noStrike" baseline="0" dirty="0">
                <a:solidFill>
                  <a:srgbClr val="000000"/>
                </a:solidFill>
                <a:latin typeface="MinionPro-Regular"/>
              </a:rPr>
              <a:t>. Grado 2 </a:t>
            </a:r>
            <a:r>
              <a:rPr lang="en-US" sz="1800" b="0" i="0" u="none" strike="noStrike" baseline="0" dirty="0" err="1">
                <a:solidFill>
                  <a:srgbClr val="000000"/>
                </a:solidFill>
                <a:latin typeface="MinionPro-Regular"/>
              </a:rPr>
              <a:t>lesiones</a:t>
            </a:r>
            <a:r>
              <a:rPr lang="en-US" sz="1800" b="0" i="0" u="none" strike="noStrike" baseline="0" dirty="0">
                <a:solidFill>
                  <a:srgbClr val="000000"/>
                </a:solidFill>
                <a:latin typeface="MinionPro-Regular"/>
              </a:rPr>
              <a:t> de </a:t>
            </a:r>
            <a:r>
              <a:rPr lang="en-US" sz="1800" b="0" i="0" u="none" strike="noStrike" baseline="0" dirty="0" err="1">
                <a:solidFill>
                  <a:srgbClr val="000000"/>
                </a:solidFill>
                <a:latin typeface="MinionPro-Regular"/>
              </a:rPr>
              <a:t>grosor</a:t>
            </a:r>
            <a:r>
              <a:rPr lang="en-US" sz="1800" b="0" i="0" u="none" strike="noStrike" baseline="0" dirty="0">
                <a:solidFill>
                  <a:srgbClr val="000000"/>
                </a:solidFill>
                <a:latin typeface="MinionPro-Regular"/>
              </a:rPr>
              <a:t> </a:t>
            </a:r>
            <a:r>
              <a:rPr lang="en-US" sz="1800" b="0" i="0" u="none" strike="noStrike" baseline="0" dirty="0" err="1">
                <a:solidFill>
                  <a:srgbClr val="000000"/>
                </a:solidFill>
                <a:latin typeface="MinionPro-Regular"/>
              </a:rPr>
              <a:t>moderado</a:t>
            </a:r>
            <a:r>
              <a:rPr lang="en-US" sz="1800" b="0" i="0" u="none" strike="noStrike" baseline="0" dirty="0">
                <a:solidFill>
                  <a:srgbClr val="000000"/>
                </a:solidFill>
                <a:latin typeface="MinionPro-Regular"/>
              </a:rPr>
              <a:t> </a:t>
            </a:r>
            <a:r>
              <a:rPr lang="en-US" sz="1800" b="0" i="0" u="none" strike="noStrike" baseline="0" dirty="0" err="1">
                <a:solidFill>
                  <a:srgbClr val="000000"/>
                </a:solidFill>
                <a:latin typeface="MinionPro-Regular"/>
              </a:rPr>
              <a:t>palpables</a:t>
            </a:r>
            <a:r>
              <a:rPr lang="en-US" sz="1800" b="0" i="0" u="none" strike="noStrike" baseline="0" dirty="0">
                <a:solidFill>
                  <a:srgbClr val="000000"/>
                </a:solidFill>
                <a:latin typeface="MinionPro-Regular"/>
              </a:rPr>
              <a:t> y </a:t>
            </a:r>
            <a:r>
              <a:rPr lang="en-US" sz="1800" b="0" i="0" u="none" strike="noStrike" baseline="0" dirty="0" err="1">
                <a:solidFill>
                  <a:srgbClr val="000000"/>
                </a:solidFill>
                <a:latin typeface="MinionPro-Regular"/>
              </a:rPr>
              <a:t>visibles</a:t>
            </a:r>
            <a:r>
              <a:rPr lang="en-US" sz="1800" b="0" i="0" u="none" strike="noStrike" baseline="0" dirty="0">
                <a:solidFill>
                  <a:srgbClr val="000000"/>
                </a:solidFill>
                <a:latin typeface="MinionPro-Regular"/>
              </a:rPr>
              <a:t>. Grado 3 </a:t>
            </a:r>
            <a:r>
              <a:rPr lang="en-US" sz="1800" b="0" i="0" u="none" strike="noStrike" baseline="0" dirty="0" err="1">
                <a:solidFill>
                  <a:srgbClr val="000000"/>
                </a:solidFill>
                <a:latin typeface="MinionPro-Regular"/>
              </a:rPr>
              <a:t>lesiones</a:t>
            </a:r>
            <a:r>
              <a:rPr lang="en-US" sz="1800" b="0" i="0" u="none" strike="noStrike" baseline="0" dirty="0">
                <a:solidFill>
                  <a:srgbClr val="000000"/>
                </a:solidFill>
                <a:latin typeface="MinionPro-Regular"/>
              </a:rPr>
              <a:t> </a:t>
            </a:r>
            <a:r>
              <a:rPr lang="en-US" sz="1800" b="0" i="0" u="none" strike="noStrike" baseline="0" dirty="0" err="1">
                <a:solidFill>
                  <a:srgbClr val="000000"/>
                </a:solidFill>
                <a:latin typeface="MinionPro-Regular"/>
              </a:rPr>
              <a:t>gruesas</a:t>
            </a:r>
            <a:r>
              <a:rPr lang="en-US" sz="1800" b="0" i="0" u="none" strike="noStrike" baseline="0" dirty="0">
                <a:solidFill>
                  <a:srgbClr val="000000"/>
                </a:solidFill>
                <a:latin typeface="MinionPro-Regular"/>
              </a:rPr>
              <a:t> e </a:t>
            </a:r>
            <a:r>
              <a:rPr lang="en-US" sz="1800" b="0" i="0" u="none" strike="noStrike" baseline="0" dirty="0" err="1">
                <a:solidFill>
                  <a:srgbClr val="000000"/>
                </a:solidFill>
                <a:latin typeface="MinionPro-Regular"/>
              </a:rPr>
              <a:t>hiperqueratósicas</a:t>
            </a:r>
            <a:r>
              <a:rPr lang="en-US" sz="1800" b="0" i="0" u="none" strike="noStrike" baseline="0" dirty="0">
                <a:solidFill>
                  <a:srgbClr val="000000"/>
                </a:solidFill>
                <a:latin typeface="MinionPro-Regular"/>
              </a:rPr>
              <a:t>.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0D3C7-7806-4241-A4D4-239BD1C3FB70}"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3654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C40D3C7-7806-4241-A4D4-239BD1C3FB70}" type="slidenum">
              <a:rPr lang="es-ES" smtClean="0"/>
              <a:t>69</a:t>
            </a:fld>
            <a:endParaRPr lang="es-ES"/>
          </a:p>
        </p:txBody>
      </p:sp>
    </p:spTree>
    <p:extLst>
      <p:ext uri="{BB962C8B-B14F-4D97-AF65-F5344CB8AC3E}">
        <p14:creationId xmlns:p14="http://schemas.microsoft.com/office/powerpoint/2010/main" val="923854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Imágenes clínicas y </a:t>
            </a:r>
            <a:r>
              <a:rPr lang="es-ES" err="1"/>
              <a:t>dermatoscópicas</a:t>
            </a:r>
            <a:r>
              <a:rPr lang="es-ES"/>
              <a:t> compatibles con queratosis actínicas múltiples malares. Dermatoscopia con patrón en fresa, pseudo retículo pigmentado y eritematoso, descamación en superficie y vasos lineales ondulados. </a:t>
            </a:r>
          </a:p>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0D3C7-7806-4241-A4D4-239BD1C3FB70}"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23921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atin typeface="Segoe UI" panose="020B0502040204020203" pitchFamily="34" charset="0"/>
              </a:rPr>
              <a:t>Respuesta: Estimada compañera, las imágenes que adjuntas son sugestivas de queratosis actínicas. Te recomiendo que instruyas a la paciente en realizar una adecuada protección colar, a ser posible con un protector que incluya fotoliasa (</a:t>
            </a:r>
            <a:r>
              <a:rPr lang="es-ES" err="1">
                <a:latin typeface="Segoe UI" panose="020B0502040204020203" pitchFamily="34" charset="0"/>
              </a:rPr>
              <a:t>Eryfotona</a:t>
            </a:r>
            <a:r>
              <a:rPr lang="es-ES">
                <a:latin typeface="Segoe UI" panose="020B0502040204020203" pitchFamily="34" charset="0"/>
              </a:rPr>
              <a:t> fluid). En zonas con queratosis actínicas agrupadas puede ser de utilidad la aplicación de un tratamiento de campo como la </a:t>
            </a:r>
            <a:r>
              <a:rPr lang="es-ES" err="1">
                <a:latin typeface="Segoe UI" panose="020B0502040204020203" pitchFamily="34" charset="0"/>
              </a:rPr>
              <a:t>Tirbanibulina</a:t>
            </a:r>
            <a:r>
              <a:rPr lang="es-ES">
                <a:latin typeface="Segoe UI" panose="020B0502040204020203" pitchFamily="34" charset="0"/>
              </a:rPr>
              <a:t> pomada 1 aplicación (1 sobre) al día </a:t>
            </a:r>
            <a:r>
              <a:rPr lang="es-ES" err="1">
                <a:latin typeface="Segoe UI" panose="020B0502040204020203" pitchFamily="34" charset="0"/>
              </a:rPr>
              <a:t>urante</a:t>
            </a:r>
            <a:r>
              <a:rPr lang="es-ES">
                <a:latin typeface="Segoe UI" panose="020B0502040204020203" pitchFamily="34" charset="0"/>
              </a:rPr>
              <a:t>  </a:t>
            </a:r>
          </a:p>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72</a:t>
            </a:fld>
            <a:endParaRPr lang="es-ES"/>
          </a:p>
        </p:txBody>
      </p:sp>
    </p:spTree>
    <p:extLst>
      <p:ext uri="{BB962C8B-B14F-4D97-AF65-F5344CB8AC3E}">
        <p14:creationId xmlns:p14="http://schemas.microsoft.com/office/powerpoint/2010/main" val="1644180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Evitar saturaciones listas de espera y desplazamientos innecesarios de los pacientes de edad avanzada.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0D3C7-7806-4241-A4D4-239BD1C3FB70}"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3744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0D3C7-7806-4241-A4D4-239BD1C3FB70}"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395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1C40D3C7-7806-4241-A4D4-239BD1C3FB70}" type="slidenum">
              <a:rPr lang="es-ES" smtClean="0"/>
              <a:t>8</a:t>
            </a:fld>
            <a:endParaRPr lang="es-ES"/>
          </a:p>
        </p:txBody>
      </p:sp>
    </p:spTree>
    <p:extLst>
      <p:ext uri="{BB962C8B-B14F-4D97-AF65-F5344CB8AC3E}">
        <p14:creationId xmlns:p14="http://schemas.microsoft.com/office/powerpoint/2010/main" val="3636543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6A04A-33FA-E4DE-9931-5402F30FB20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F0CEBB1-6012-1161-D95D-CBF7DB4D5ED6}"/>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BC7FFB99-7B67-559B-F024-3BCD0C6AC20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75CF20B-D824-4AE2-BFAD-F164ABC8C677}"/>
              </a:ext>
            </a:extLst>
          </p:cNvPr>
          <p:cNvSpPr>
            <a:spLocks noGrp="1"/>
          </p:cNvSpPr>
          <p:nvPr>
            <p:ph type="sldNum" sz="quarter" idx="5"/>
          </p:nvPr>
        </p:nvSpPr>
        <p:spPr/>
        <p:txBody>
          <a:bodyPr/>
          <a:lstStyle/>
          <a:p>
            <a:fld id="{A6400506-ADDF-A848-8338-A99E183AF7E0}" type="slidenum">
              <a:rPr lang="es-ES" smtClean="0"/>
              <a:t>12</a:t>
            </a:fld>
            <a:endParaRPr lang="es-ES"/>
          </a:p>
        </p:txBody>
      </p:sp>
    </p:spTree>
    <p:extLst>
      <p:ext uri="{BB962C8B-B14F-4D97-AF65-F5344CB8AC3E}">
        <p14:creationId xmlns:p14="http://schemas.microsoft.com/office/powerpoint/2010/main" val="264713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D8ACD-05D7-838F-B460-CF729EDD419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A6A0BFA-187B-0CA8-7374-A0579087D9D7}"/>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2EDFC1D8-3013-1F51-B837-C2225CDA59B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52FD0FBB-6FDF-85EF-1288-E79AACB48E42}"/>
              </a:ext>
            </a:extLst>
          </p:cNvPr>
          <p:cNvSpPr>
            <a:spLocks noGrp="1"/>
          </p:cNvSpPr>
          <p:nvPr>
            <p:ph type="sldNum" sz="quarter" idx="5"/>
          </p:nvPr>
        </p:nvSpPr>
        <p:spPr/>
        <p:txBody>
          <a:bodyPr/>
          <a:lstStyle/>
          <a:p>
            <a:fld id="{A6400506-ADDF-A848-8338-A99E183AF7E0}" type="slidenum">
              <a:rPr lang="es-ES" smtClean="0"/>
              <a:t>14</a:t>
            </a:fld>
            <a:endParaRPr lang="es-ES"/>
          </a:p>
        </p:txBody>
      </p:sp>
    </p:spTree>
    <p:extLst>
      <p:ext uri="{BB962C8B-B14F-4D97-AF65-F5344CB8AC3E}">
        <p14:creationId xmlns:p14="http://schemas.microsoft.com/office/powerpoint/2010/main" val="4108292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755ED-92FF-48E8-89AB-704D85D762F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0181268-6949-E052-566D-AAB42D2B7C0A}"/>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90F1787-A3AC-5508-822A-1C3C3E843DA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35CEBFF-EB72-3925-BB27-4F6E4FCE4EEB}"/>
              </a:ext>
            </a:extLst>
          </p:cNvPr>
          <p:cNvSpPr>
            <a:spLocks noGrp="1"/>
          </p:cNvSpPr>
          <p:nvPr>
            <p:ph type="sldNum" sz="quarter" idx="5"/>
          </p:nvPr>
        </p:nvSpPr>
        <p:spPr/>
        <p:txBody>
          <a:bodyPr/>
          <a:lstStyle/>
          <a:p>
            <a:fld id="{A6400506-ADDF-A848-8338-A99E183AF7E0}" type="slidenum">
              <a:rPr lang="es-ES" smtClean="0"/>
              <a:t>15</a:t>
            </a:fld>
            <a:endParaRPr lang="es-ES"/>
          </a:p>
        </p:txBody>
      </p:sp>
    </p:spTree>
    <p:extLst>
      <p:ext uri="{BB962C8B-B14F-4D97-AF65-F5344CB8AC3E}">
        <p14:creationId xmlns:p14="http://schemas.microsoft.com/office/powerpoint/2010/main" val="2625506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Sabemos que para los dermatólogos prescribir un tratamiento que sea eficaz es un punto clave. Pero en los últimos años hemos incorporado otros requerimientos para nuestros tratamientos. </a:t>
            </a:r>
          </a:p>
        </p:txBody>
      </p:sp>
      <p:sp>
        <p:nvSpPr>
          <p:cNvPr id="4" name="Marcador de número de diapositiva 3"/>
          <p:cNvSpPr>
            <a:spLocks noGrp="1"/>
          </p:cNvSpPr>
          <p:nvPr>
            <p:ph type="sldNum" sz="quarter" idx="5"/>
          </p:nvPr>
        </p:nvSpPr>
        <p:spPr/>
        <p:txBody>
          <a:bodyPr/>
          <a:lstStyle/>
          <a:p>
            <a:fld id="{1C40D3C7-7806-4241-A4D4-239BD1C3FB70}" type="slidenum">
              <a:rPr lang="es-ES" smtClean="0"/>
              <a:t>16</a:t>
            </a:fld>
            <a:endParaRPr lang="es-ES"/>
          </a:p>
        </p:txBody>
      </p:sp>
    </p:spTree>
    <p:extLst>
      <p:ext uri="{BB962C8B-B14F-4D97-AF65-F5344CB8AC3E}">
        <p14:creationId xmlns:p14="http://schemas.microsoft.com/office/powerpoint/2010/main" val="814027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2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4.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4.xml"/><Relationship Id="rId5" Type="http://schemas.openxmlformats.org/officeDocument/2006/relationships/image" Target="../media/image60.png"/><Relationship Id="rId4" Type="http://schemas.openxmlformats.org/officeDocument/2006/relationships/image" Target="../media/image5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bg>
      <p:bgPr>
        <a:solidFill>
          <a:srgbClr val="002855"/>
        </a:solid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412CFB64-C67A-82F6-55D0-A6F132603D08}"/>
              </a:ext>
            </a:extLst>
          </p:cNvPr>
          <p:cNvPicPr>
            <a:picLocks noChangeAspect="1"/>
          </p:cNvPicPr>
          <p:nvPr userDrawn="1"/>
        </p:nvPicPr>
        <p:blipFill rotWithShape="1">
          <a:blip r:embed="rId2"/>
          <a:srcRect t="28624" r="19779" b="26578"/>
          <a:stretch/>
        </p:blipFill>
        <p:spPr>
          <a:xfrm>
            <a:off x="1440179" y="-1"/>
            <a:ext cx="10751821" cy="6858001"/>
          </a:xfrm>
          <a:prstGeom prst="rect">
            <a:avLst/>
          </a:prstGeom>
        </p:spPr>
      </p:pic>
      <p:pic>
        <p:nvPicPr>
          <p:cNvPr id="12" name="Imagen 11">
            <a:extLst>
              <a:ext uri="{FF2B5EF4-FFF2-40B4-BE49-F238E27FC236}">
                <a16:creationId xmlns:a16="http://schemas.microsoft.com/office/drawing/2014/main" id="{4E619428-79BD-B011-9E28-D430AA274EB3}"/>
              </a:ext>
            </a:extLst>
          </p:cNvPr>
          <p:cNvPicPr>
            <a:picLocks noChangeAspect="1"/>
          </p:cNvPicPr>
          <p:nvPr userDrawn="1"/>
        </p:nvPicPr>
        <p:blipFill>
          <a:blip r:embed="rId3"/>
          <a:stretch>
            <a:fillRect/>
          </a:stretch>
        </p:blipFill>
        <p:spPr>
          <a:xfrm>
            <a:off x="991577" y="1959220"/>
            <a:ext cx="5385777" cy="1893752"/>
          </a:xfrm>
          <a:prstGeom prst="rect">
            <a:avLst/>
          </a:prstGeom>
        </p:spPr>
      </p:pic>
      <p:pic>
        <p:nvPicPr>
          <p:cNvPr id="14" name="Imagen 13">
            <a:extLst>
              <a:ext uri="{FF2B5EF4-FFF2-40B4-BE49-F238E27FC236}">
                <a16:creationId xmlns:a16="http://schemas.microsoft.com/office/drawing/2014/main" id="{BFF3BD7A-0383-1AF5-1503-A598A7B3167F}"/>
              </a:ext>
            </a:extLst>
          </p:cNvPr>
          <p:cNvPicPr>
            <a:picLocks noChangeAspect="1"/>
          </p:cNvPicPr>
          <p:nvPr userDrawn="1"/>
        </p:nvPicPr>
        <p:blipFill>
          <a:blip r:embed="rId4"/>
          <a:stretch>
            <a:fillRect/>
          </a:stretch>
        </p:blipFill>
        <p:spPr>
          <a:xfrm>
            <a:off x="7923035" y="1691604"/>
            <a:ext cx="2828786" cy="2138508"/>
          </a:xfrm>
          <a:prstGeom prst="rect">
            <a:avLst/>
          </a:prstGeom>
        </p:spPr>
      </p:pic>
      <p:pic>
        <p:nvPicPr>
          <p:cNvPr id="15" name="Imagen 14">
            <a:extLst>
              <a:ext uri="{FF2B5EF4-FFF2-40B4-BE49-F238E27FC236}">
                <a16:creationId xmlns:a16="http://schemas.microsoft.com/office/drawing/2014/main" id="{3970A741-9F6B-991E-2AB6-0419EC19F162}"/>
              </a:ext>
            </a:extLst>
          </p:cNvPr>
          <p:cNvPicPr>
            <a:picLocks noChangeAspect="1"/>
          </p:cNvPicPr>
          <p:nvPr userDrawn="1"/>
        </p:nvPicPr>
        <p:blipFill>
          <a:blip r:embed="rId5"/>
          <a:stretch>
            <a:fillRect/>
          </a:stretch>
        </p:blipFill>
        <p:spPr>
          <a:xfrm>
            <a:off x="724387" y="5972135"/>
            <a:ext cx="1431583" cy="488941"/>
          </a:xfrm>
          <a:prstGeom prst="rect">
            <a:avLst/>
          </a:prstGeom>
        </p:spPr>
      </p:pic>
      <p:sp>
        <p:nvSpPr>
          <p:cNvPr id="16" name="CuadroTexto 15">
            <a:extLst>
              <a:ext uri="{FF2B5EF4-FFF2-40B4-BE49-F238E27FC236}">
                <a16:creationId xmlns:a16="http://schemas.microsoft.com/office/drawing/2014/main" id="{FC4DC56A-9B4A-8BFA-E752-317920168FBE}"/>
              </a:ext>
            </a:extLst>
          </p:cNvPr>
          <p:cNvSpPr txBox="1"/>
          <p:nvPr userDrawn="1"/>
        </p:nvSpPr>
        <p:spPr>
          <a:xfrm>
            <a:off x="6377354" y="6461076"/>
            <a:ext cx="1879041" cy="200055"/>
          </a:xfrm>
          <a:prstGeom prst="rect">
            <a:avLst/>
          </a:prstGeom>
          <a:noFill/>
        </p:spPr>
        <p:txBody>
          <a:bodyPr wrap="none" rtlCol="0">
            <a:spAutoFit/>
          </a:bodyPr>
          <a:lstStyle/>
          <a:p>
            <a:r>
              <a:rPr lang="es-ES" sz="700">
                <a:solidFill>
                  <a:schemeClr val="bg1"/>
                </a:solidFill>
                <a:latin typeface="Montserrat" pitchFamily="2" charset="77"/>
              </a:rPr>
              <a:t>Fecha de elaboración: agosto de 2025</a:t>
            </a:r>
          </a:p>
        </p:txBody>
      </p:sp>
      <p:sp>
        <p:nvSpPr>
          <p:cNvPr id="17" name="CuadroTexto 16">
            <a:extLst>
              <a:ext uri="{FF2B5EF4-FFF2-40B4-BE49-F238E27FC236}">
                <a16:creationId xmlns:a16="http://schemas.microsoft.com/office/drawing/2014/main" id="{4A631CA2-4334-96C0-AE88-AF7D5861F5CF}"/>
              </a:ext>
            </a:extLst>
          </p:cNvPr>
          <p:cNvSpPr txBox="1"/>
          <p:nvPr userDrawn="1"/>
        </p:nvSpPr>
        <p:spPr>
          <a:xfrm>
            <a:off x="8527960" y="6461076"/>
            <a:ext cx="939681" cy="200055"/>
          </a:xfrm>
          <a:prstGeom prst="rect">
            <a:avLst/>
          </a:prstGeom>
          <a:noFill/>
        </p:spPr>
        <p:txBody>
          <a:bodyPr wrap="none" rtlCol="0">
            <a:spAutoFit/>
          </a:bodyPr>
          <a:lstStyle>
            <a:defPPr>
              <a:defRPr lang="es-ES"/>
            </a:defPPr>
            <a:lvl1pPr>
              <a:defRPr sz="800">
                <a:latin typeface="Montserrat" pitchFamily="2" charset="77"/>
              </a:defRPr>
            </a:lvl1pPr>
          </a:lstStyle>
          <a:p>
            <a:pPr fontAlgn="base"/>
            <a:r>
              <a:rPr lang="es-ES" sz="700">
                <a:solidFill>
                  <a:schemeClr val="bg1"/>
                </a:solidFill>
              </a:rPr>
              <a:t>HQ-KLI-2500049</a:t>
            </a:r>
          </a:p>
        </p:txBody>
      </p:sp>
    </p:spTree>
    <p:extLst>
      <p:ext uri="{BB962C8B-B14F-4D97-AF65-F5344CB8AC3E}">
        <p14:creationId xmlns:p14="http://schemas.microsoft.com/office/powerpoint/2010/main" val="272356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Fondo_01">
    <p:bg>
      <p:bgPr>
        <a:solidFill>
          <a:srgbClr val="B4E2D6"/>
        </a:solid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752E5C4-C2C0-4F6C-121E-B20C9C0C6B21}"/>
              </a:ext>
            </a:extLst>
          </p:cNvPr>
          <p:cNvSpPr>
            <a:spLocks noGrp="1"/>
          </p:cNvSpPr>
          <p:nvPr>
            <p:ph type="title"/>
          </p:nvPr>
        </p:nvSpPr>
        <p:spPr>
          <a:xfrm>
            <a:off x="2171700" y="2090056"/>
            <a:ext cx="7821386" cy="2906487"/>
          </a:xfrm>
        </p:spPr>
        <p:txBody>
          <a:bodyPr>
            <a:normAutofit/>
          </a:bodyPr>
          <a:lstStyle>
            <a:lvl1pPr>
              <a:defRPr sz="3500">
                <a:solidFill>
                  <a:srgbClr val="002855"/>
                </a:solidFill>
                <a:latin typeface=""/>
              </a:defRPr>
            </a:lvl1pPr>
          </a:lstStyle>
          <a:p>
            <a:r>
              <a:rPr lang="es-ES"/>
              <a:t>Haga clic para modificar el estilo de título del patrón</a:t>
            </a:r>
          </a:p>
        </p:txBody>
      </p:sp>
      <p:pic>
        <p:nvPicPr>
          <p:cNvPr id="2" name="Imagen 1">
            <a:extLst>
              <a:ext uri="{FF2B5EF4-FFF2-40B4-BE49-F238E27FC236}">
                <a16:creationId xmlns:a16="http://schemas.microsoft.com/office/drawing/2014/main" id="{B86540E0-D72F-FBD5-518C-2EDE7DEDDEDD}"/>
              </a:ext>
            </a:extLst>
          </p:cNvPr>
          <p:cNvPicPr>
            <a:picLocks noChangeAspect="1"/>
          </p:cNvPicPr>
          <p:nvPr userDrawn="1"/>
        </p:nvPicPr>
        <p:blipFill>
          <a:blip r:embed="rId2">
            <a:alphaModFix amt="50000"/>
          </a:blip>
          <a:stretch>
            <a:fillRect/>
          </a:stretch>
        </p:blipFill>
        <p:spPr>
          <a:xfrm>
            <a:off x="302592" y="4996543"/>
            <a:ext cx="1566517" cy="1895206"/>
          </a:xfrm>
          <a:prstGeom prst="rect">
            <a:avLst/>
          </a:prstGeom>
        </p:spPr>
      </p:pic>
      <p:pic>
        <p:nvPicPr>
          <p:cNvPr id="3" name="Imagen 2">
            <a:extLst>
              <a:ext uri="{FF2B5EF4-FFF2-40B4-BE49-F238E27FC236}">
                <a16:creationId xmlns:a16="http://schemas.microsoft.com/office/drawing/2014/main" id="{D6C20369-2126-53B4-DBC7-8E95D0939627}"/>
              </a:ext>
            </a:extLst>
          </p:cNvPr>
          <p:cNvPicPr>
            <a:picLocks noChangeAspect="1"/>
          </p:cNvPicPr>
          <p:nvPr userDrawn="1"/>
        </p:nvPicPr>
        <p:blipFill rotWithShape="1">
          <a:blip r:embed="rId3">
            <a:alphaModFix amt="35000"/>
          </a:blip>
          <a:srcRect l="42778" t="8673" b="13617"/>
          <a:stretch/>
        </p:blipFill>
        <p:spPr>
          <a:xfrm>
            <a:off x="0" y="0"/>
            <a:ext cx="2551576" cy="6891750"/>
          </a:xfrm>
          <a:prstGeom prst="rect">
            <a:avLst/>
          </a:prstGeom>
        </p:spPr>
      </p:pic>
      <p:pic>
        <p:nvPicPr>
          <p:cNvPr id="8" name="Imagen 7">
            <a:extLst>
              <a:ext uri="{FF2B5EF4-FFF2-40B4-BE49-F238E27FC236}">
                <a16:creationId xmlns:a16="http://schemas.microsoft.com/office/drawing/2014/main" id="{D5467480-206C-4CF4-B936-90A6982CD60E}"/>
              </a:ext>
            </a:extLst>
          </p:cNvPr>
          <p:cNvPicPr>
            <a:picLocks noChangeAspect="1"/>
          </p:cNvPicPr>
          <p:nvPr userDrawn="1"/>
        </p:nvPicPr>
        <p:blipFill rotWithShape="1">
          <a:blip r:embed="rId4"/>
          <a:srcRect l="51985" t="61705" r="-3970" b="-1"/>
          <a:stretch/>
        </p:blipFill>
        <p:spPr>
          <a:xfrm flipH="1">
            <a:off x="9485142" y="0"/>
            <a:ext cx="2706858" cy="1556322"/>
          </a:xfrm>
          <a:prstGeom prst="rect">
            <a:avLst/>
          </a:prstGeom>
        </p:spPr>
      </p:pic>
      <p:pic>
        <p:nvPicPr>
          <p:cNvPr id="10" name="Imagen 9">
            <a:extLst>
              <a:ext uri="{FF2B5EF4-FFF2-40B4-BE49-F238E27FC236}">
                <a16:creationId xmlns:a16="http://schemas.microsoft.com/office/drawing/2014/main" id="{FD58F275-A470-590F-756B-12A6A4D5E424}"/>
              </a:ext>
            </a:extLst>
          </p:cNvPr>
          <p:cNvPicPr>
            <a:picLocks noChangeAspect="1"/>
          </p:cNvPicPr>
          <p:nvPr userDrawn="1"/>
        </p:nvPicPr>
        <p:blipFill>
          <a:blip r:embed="rId5"/>
          <a:stretch>
            <a:fillRect/>
          </a:stretch>
        </p:blipFill>
        <p:spPr>
          <a:xfrm>
            <a:off x="10836967" y="260707"/>
            <a:ext cx="855024" cy="756907"/>
          </a:xfrm>
          <a:prstGeom prst="rect">
            <a:avLst/>
          </a:prstGeom>
        </p:spPr>
      </p:pic>
      <p:pic>
        <p:nvPicPr>
          <p:cNvPr id="11" name="Imagen 10">
            <a:extLst>
              <a:ext uri="{FF2B5EF4-FFF2-40B4-BE49-F238E27FC236}">
                <a16:creationId xmlns:a16="http://schemas.microsoft.com/office/drawing/2014/main" id="{1EACAE34-5C18-C11F-E059-E4F9C05C16D7}"/>
              </a:ext>
            </a:extLst>
          </p:cNvPr>
          <p:cNvPicPr>
            <a:picLocks noChangeAspect="1"/>
          </p:cNvPicPr>
          <p:nvPr userDrawn="1"/>
        </p:nvPicPr>
        <p:blipFill>
          <a:blip r:embed="rId6"/>
          <a:stretch>
            <a:fillRect/>
          </a:stretch>
        </p:blipFill>
        <p:spPr>
          <a:xfrm>
            <a:off x="10316009" y="5965383"/>
            <a:ext cx="1501664" cy="712771"/>
          </a:xfrm>
          <a:prstGeom prst="rect">
            <a:avLst/>
          </a:prstGeom>
        </p:spPr>
      </p:pic>
    </p:spTree>
    <p:extLst>
      <p:ext uri="{BB962C8B-B14F-4D97-AF65-F5344CB8AC3E}">
        <p14:creationId xmlns:p14="http://schemas.microsoft.com/office/powerpoint/2010/main" val="2960960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Fondo_01.2">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752E5C4-C2C0-4F6C-121E-B20C9C0C6B21}"/>
              </a:ext>
            </a:extLst>
          </p:cNvPr>
          <p:cNvSpPr>
            <a:spLocks noGrp="1"/>
          </p:cNvSpPr>
          <p:nvPr>
            <p:ph type="title"/>
          </p:nvPr>
        </p:nvSpPr>
        <p:spPr>
          <a:xfrm>
            <a:off x="2171700" y="1758503"/>
            <a:ext cx="7821386" cy="2906487"/>
          </a:xfrm>
        </p:spPr>
        <p:txBody>
          <a:bodyPr>
            <a:normAutofit/>
          </a:bodyPr>
          <a:lstStyle>
            <a:lvl1pPr>
              <a:defRPr sz="3500" b="1">
                <a:solidFill>
                  <a:srgbClr val="002855"/>
                </a:solidFill>
                <a:latin typeface=""/>
              </a:defRPr>
            </a:lvl1pPr>
          </a:lstStyle>
          <a:p>
            <a:r>
              <a:rPr lang="es-ES"/>
              <a:t>Haga clic para modificar el estilo de título del patrón</a:t>
            </a:r>
          </a:p>
        </p:txBody>
      </p:sp>
      <p:pic>
        <p:nvPicPr>
          <p:cNvPr id="6" name="Imagen 5">
            <a:extLst>
              <a:ext uri="{FF2B5EF4-FFF2-40B4-BE49-F238E27FC236}">
                <a16:creationId xmlns:a16="http://schemas.microsoft.com/office/drawing/2014/main" id="{34248353-A448-5722-EB6F-B511AE99EE97}"/>
              </a:ext>
            </a:extLst>
          </p:cNvPr>
          <p:cNvPicPr>
            <a:picLocks noChangeAspect="1"/>
          </p:cNvPicPr>
          <p:nvPr userDrawn="1"/>
        </p:nvPicPr>
        <p:blipFill>
          <a:blip r:embed="rId2"/>
          <a:stretch>
            <a:fillRect/>
          </a:stretch>
        </p:blipFill>
        <p:spPr>
          <a:xfrm>
            <a:off x="10836967" y="260707"/>
            <a:ext cx="855024" cy="756907"/>
          </a:xfrm>
          <a:prstGeom prst="rect">
            <a:avLst/>
          </a:prstGeom>
        </p:spPr>
      </p:pic>
      <p:pic>
        <p:nvPicPr>
          <p:cNvPr id="2" name="Imagen 1">
            <a:extLst>
              <a:ext uri="{FF2B5EF4-FFF2-40B4-BE49-F238E27FC236}">
                <a16:creationId xmlns:a16="http://schemas.microsoft.com/office/drawing/2014/main" id="{8FE18795-5A01-6514-4E89-8C1B457449BD}"/>
              </a:ext>
            </a:extLst>
          </p:cNvPr>
          <p:cNvPicPr>
            <a:picLocks noChangeAspect="1"/>
          </p:cNvPicPr>
          <p:nvPr userDrawn="1"/>
        </p:nvPicPr>
        <p:blipFill rotWithShape="1">
          <a:blip r:embed="rId3"/>
          <a:srcRect r="27579" b="15616"/>
          <a:stretch/>
        </p:blipFill>
        <p:spPr>
          <a:xfrm>
            <a:off x="9623927" y="4664990"/>
            <a:ext cx="2568073" cy="2193010"/>
          </a:xfrm>
          <a:prstGeom prst="rect">
            <a:avLst/>
          </a:prstGeom>
        </p:spPr>
      </p:pic>
      <p:pic>
        <p:nvPicPr>
          <p:cNvPr id="4" name="Imagen 3">
            <a:extLst>
              <a:ext uri="{FF2B5EF4-FFF2-40B4-BE49-F238E27FC236}">
                <a16:creationId xmlns:a16="http://schemas.microsoft.com/office/drawing/2014/main" id="{AD8227FA-5CD8-F8D4-9CF2-444EFB1C6534}"/>
              </a:ext>
            </a:extLst>
          </p:cNvPr>
          <p:cNvPicPr>
            <a:picLocks noChangeAspect="1"/>
          </p:cNvPicPr>
          <p:nvPr userDrawn="1"/>
        </p:nvPicPr>
        <p:blipFill rotWithShape="1">
          <a:blip r:embed="rId4"/>
          <a:srcRect l="42167" t="8494" r="1" b="14176"/>
          <a:stretch/>
        </p:blipFill>
        <p:spPr>
          <a:xfrm>
            <a:off x="-27213" y="-1"/>
            <a:ext cx="2578788" cy="6858001"/>
          </a:xfrm>
          <a:prstGeom prst="rect">
            <a:avLst/>
          </a:prstGeom>
        </p:spPr>
      </p:pic>
      <p:pic>
        <p:nvPicPr>
          <p:cNvPr id="10" name="Imagen 9">
            <a:extLst>
              <a:ext uri="{FF2B5EF4-FFF2-40B4-BE49-F238E27FC236}">
                <a16:creationId xmlns:a16="http://schemas.microsoft.com/office/drawing/2014/main" id="{F2A31470-7C74-AAA0-7740-3D570EB0F8A6}"/>
              </a:ext>
            </a:extLst>
          </p:cNvPr>
          <p:cNvPicPr>
            <a:picLocks noChangeAspect="1"/>
          </p:cNvPicPr>
          <p:nvPr userDrawn="1"/>
        </p:nvPicPr>
        <p:blipFill>
          <a:blip r:embed="rId5"/>
          <a:stretch>
            <a:fillRect/>
          </a:stretch>
        </p:blipFill>
        <p:spPr>
          <a:xfrm>
            <a:off x="564004" y="6129463"/>
            <a:ext cx="1501664" cy="712771"/>
          </a:xfrm>
          <a:prstGeom prst="rect">
            <a:avLst/>
          </a:prstGeom>
        </p:spPr>
      </p:pic>
    </p:spTree>
    <p:extLst>
      <p:ext uri="{BB962C8B-B14F-4D97-AF65-F5344CB8AC3E}">
        <p14:creationId xmlns:p14="http://schemas.microsoft.com/office/powerpoint/2010/main" val="8532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0EA1D1-D18D-E676-E92A-73D31E242AC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86B6CE4-BD3E-BCDA-87E7-FE95D5BA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A5FB4C5-444D-5FE1-303F-1D0F982F3209}"/>
              </a:ext>
            </a:extLst>
          </p:cNvPr>
          <p:cNvSpPr>
            <a:spLocks noGrp="1"/>
          </p:cNvSpPr>
          <p:nvPr>
            <p:ph type="dt" sz="half" idx="10"/>
          </p:nvPr>
        </p:nvSpPr>
        <p:spPr/>
        <p:txBody>
          <a:bodyPr/>
          <a:lstStyle/>
          <a:p>
            <a:fld id="{855A4E32-96B2-724F-9C63-477F39804B02}" type="datetimeFigureOut">
              <a:rPr lang="es-ES" smtClean="0"/>
              <a:t>05/03/2026</a:t>
            </a:fld>
            <a:endParaRPr lang="es-ES"/>
          </a:p>
        </p:txBody>
      </p:sp>
      <p:sp>
        <p:nvSpPr>
          <p:cNvPr id="5" name="Marcador de pie de página 4">
            <a:extLst>
              <a:ext uri="{FF2B5EF4-FFF2-40B4-BE49-F238E27FC236}">
                <a16:creationId xmlns:a16="http://schemas.microsoft.com/office/drawing/2014/main" id="{F42797DA-96B2-1F24-E9B1-C88EDCFA86EE}"/>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17AB7B34-D5A7-79D7-0FC9-24F358DD33E1}"/>
              </a:ext>
            </a:extLst>
          </p:cNvPr>
          <p:cNvSpPr>
            <a:spLocks noGrp="1"/>
          </p:cNvSpPr>
          <p:nvPr>
            <p:ph type="sldNum" sz="quarter" idx="12"/>
          </p:nvPr>
        </p:nvSpPr>
        <p:spPr/>
        <p:txBody>
          <a:bodyPr/>
          <a:lstStyle/>
          <a:p>
            <a:fld id="{58CD6257-D0B0-6A40-9951-9548EEB82111}" type="slidenum">
              <a:rPr lang="es-ES" smtClean="0"/>
              <a:t>‹Nº›</a:t>
            </a:fld>
            <a:endParaRPr lang="es-ES"/>
          </a:p>
        </p:txBody>
      </p:sp>
    </p:spTree>
    <p:extLst>
      <p:ext uri="{BB962C8B-B14F-4D97-AF65-F5344CB8AC3E}">
        <p14:creationId xmlns:p14="http://schemas.microsoft.com/office/powerpoint/2010/main" val="742195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1AB587-CDB3-1D4D-DAD2-49DB3992C90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2F809C8-FFDC-69E5-7F6F-A12AF7ADB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64C5225-8116-A46D-A8BF-4353B0026E1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2069508-F2A3-E7B1-B5F2-A49AEED9B0F3}"/>
              </a:ext>
            </a:extLst>
          </p:cNvPr>
          <p:cNvSpPr>
            <a:spLocks noGrp="1"/>
          </p:cNvSpPr>
          <p:nvPr>
            <p:ph type="dt" sz="half" idx="10"/>
          </p:nvPr>
        </p:nvSpPr>
        <p:spPr/>
        <p:txBody>
          <a:bodyPr/>
          <a:lstStyle/>
          <a:p>
            <a:fld id="{855A4E32-96B2-724F-9C63-477F39804B02}" type="datetimeFigureOut">
              <a:rPr lang="es-ES" smtClean="0"/>
              <a:t>05/03/2026</a:t>
            </a:fld>
            <a:endParaRPr lang="es-ES"/>
          </a:p>
        </p:txBody>
      </p:sp>
      <p:sp>
        <p:nvSpPr>
          <p:cNvPr id="6" name="Marcador de pie de página 5">
            <a:extLst>
              <a:ext uri="{FF2B5EF4-FFF2-40B4-BE49-F238E27FC236}">
                <a16:creationId xmlns:a16="http://schemas.microsoft.com/office/drawing/2014/main" id="{B1ACBCAF-6796-351F-50A7-49BD78762765}"/>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5873EEEF-BE7A-F834-0255-2AF1658E5DE8}"/>
              </a:ext>
            </a:extLst>
          </p:cNvPr>
          <p:cNvSpPr>
            <a:spLocks noGrp="1"/>
          </p:cNvSpPr>
          <p:nvPr>
            <p:ph type="sldNum" sz="quarter" idx="12"/>
          </p:nvPr>
        </p:nvSpPr>
        <p:spPr/>
        <p:txBody>
          <a:bodyPr/>
          <a:lstStyle/>
          <a:p>
            <a:fld id="{58CD6257-D0B0-6A40-9951-9548EEB82111}" type="slidenum">
              <a:rPr lang="es-ES" smtClean="0"/>
              <a:t>‹Nº›</a:t>
            </a:fld>
            <a:endParaRPr lang="es-ES"/>
          </a:p>
        </p:txBody>
      </p:sp>
    </p:spTree>
    <p:extLst>
      <p:ext uri="{BB962C8B-B14F-4D97-AF65-F5344CB8AC3E}">
        <p14:creationId xmlns:p14="http://schemas.microsoft.com/office/powerpoint/2010/main" val="2140995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9BD335-BD64-6E67-CB5E-381B241B1F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ED34D0-6445-F734-046B-789267D70D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48E769-2519-B2AE-FCFF-54524536C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ECC71C3-819E-ECFD-B878-A205F182F9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78D63F0-0EDB-BE7B-2ED9-364F0906D59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1FAFD3A-0423-020D-0CF0-6336AABCBF1F}"/>
              </a:ext>
            </a:extLst>
          </p:cNvPr>
          <p:cNvSpPr>
            <a:spLocks noGrp="1"/>
          </p:cNvSpPr>
          <p:nvPr>
            <p:ph type="dt" sz="half" idx="10"/>
          </p:nvPr>
        </p:nvSpPr>
        <p:spPr/>
        <p:txBody>
          <a:bodyPr/>
          <a:lstStyle/>
          <a:p>
            <a:fld id="{855A4E32-96B2-724F-9C63-477F39804B02}" type="datetimeFigureOut">
              <a:rPr lang="es-ES" smtClean="0"/>
              <a:t>05/03/2026</a:t>
            </a:fld>
            <a:endParaRPr lang="es-ES"/>
          </a:p>
        </p:txBody>
      </p:sp>
      <p:sp>
        <p:nvSpPr>
          <p:cNvPr id="8" name="Marcador de pie de página 7">
            <a:extLst>
              <a:ext uri="{FF2B5EF4-FFF2-40B4-BE49-F238E27FC236}">
                <a16:creationId xmlns:a16="http://schemas.microsoft.com/office/drawing/2014/main" id="{34485046-6C40-A546-5BDB-5EBB156C95D6}"/>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9" name="Marcador de número de diapositiva 8">
            <a:extLst>
              <a:ext uri="{FF2B5EF4-FFF2-40B4-BE49-F238E27FC236}">
                <a16:creationId xmlns:a16="http://schemas.microsoft.com/office/drawing/2014/main" id="{ACE5A078-4431-EB64-5C23-38FC17E791C4}"/>
              </a:ext>
            </a:extLst>
          </p:cNvPr>
          <p:cNvSpPr>
            <a:spLocks noGrp="1"/>
          </p:cNvSpPr>
          <p:nvPr>
            <p:ph type="sldNum" sz="quarter" idx="12"/>
          </p:nvPr>
        </p:nvSpPr>
        <p:spPr/>
        <p:txBody>
          <a:bodyPr/>
          <a:lstStyle/>
          <a:p>
            <a:fld id="{58CD6257-D0B0-6A40-9951-9548EEB82111}" type="slidenum">
              <a:rPr lang="es-ES" smtClean="0"/>
              <a:t>‹Nº›</a:t>
            </a:fld>
            <a:endParaRPr lang="es-ES"/>
          </a:p>
        </p:txBody>
      </p:sp>
    </p:spTree>
    <p:extLst>
      <p:ext uri="{BB962C8B-B14F-4D97-AF65-F5344CB8AC3E}">
        <p14:creationId xmlns:p14="http://schemas.microsoft.com/office/powerpoint/2010/main" val="3811396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E0BF5C-5EC5-EF17-8C93-AAC452AD04D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BC8F08C-AA5D-EA6F-4D51-4F4E3E739523}"/>
              </a:ext>
            </a:extLst>
          </p:cNvPr>
          <p:cNvSpPr>
            <a:spLocks noGrp="1"/>
          </p:cNvSpPr>
          <p:nvPr>
            <p:ph type="dt" sz="half" idx="10"/>
          </p:nvPr>
        </p:nvSpPr>
        <p:spPr/>
        <p:txBody>
          <a:bodyPr/>
          <a:lstStyle/>
          <a:p>
            <a:fld id="{855A4E32-96B2-724F-9C63-477F39804B02}" type="datetimeFigureOut">
              <a:rPr lang="es-ES" smtClean="0"/>
              <a:t>05/03/2026</a:t>
            </a:fld>
            <a:endParaRPr lang="es-ES"/>
          </a:p>
        </p:txBody>
      </p:sp>
      <p:sp>
        <p:nvSpPr>
          <p:cNvPr id="4" name="Marcador de pie de página 3">
            <a:extLst>
              <a:ext uri="{FF2B5EF4-FFF2-40B4-BE49-F238E27FC236}">
                <a16:creationId xmlns:a16="http://schemas.microsoft.com/office/drawing/2014/main" id="{759611F7-74F3-A49F-1CD6-DC547D0BC4ED}"/>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5" name="Marcador de número de diapositiva 4">
            <a:extLst>
              <a:ext uri="{FF2B5EF4-FFF2-40B4-BE49-F238E27FC236}">
                <a16:creationId xmlns:a16="http://schemas.microsoft.com/office/drawing/2014/main" id="{917E437A-A706-ED6C-65DF-D0DE2FE3F528}"/>
              </a:ext>
            </a:extLst>
          </p:cNvPr>
          <p:cNvSpPr>
            <a:spLocks noGrp="1"/>
          </p:cNvSpPr>
          <p:nvPr>
            <p:ph type="sldNum" sz="quarter" idx="12"/>
          </p:nvPr>
        </p:nvSpPr>
        <p:spPr/>
        <p:txBody>
          <a:bodyPr/>
          <a:lstStyle/>
          <a:p>
            <a:fld id="{58CD6257-D0B0-6A40-9951-9548EEB82111}" type="slidenum">
              <a:rPr lang="es-ES" smtClean="0"/>
              <a:t>‹Nº›</a:t>
            </a:fld>
            <a:endParaRPr lang="es-ES"/>
          </a:p>
        </p:txBody>
      </p:sp>
    </p:spTree>
    <p:extLst>
      <p:ext uri="{BB962C8B-B14F-4D97-AF65-F5344CB8AC3E}">
        <p14:creationId xmlns:p14="http://schemas.microsoft.com/office/powerpoint/2010/main" val="3914855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517F0D-9557-25E5-7DB2-9AF1BA9A692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1172DAC-3094-F9CA-DAE4-CDB1A4E078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724D42D-D50B-1526-3BCE-E9F800DA8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3EDEBE-DE28-A5E8-7E7E-5762BEFEC16C}"/>
              </a:ext>
            </a:extLst>
          </p:cNvPr>
          <p:cNvSpPr>
            <a:spLocks noGrp="1"/>
          </p:cNvSpPr>
          <p:nvPr>
            <p:ph type="dt" sz="half" idx="10"/>
          </p:nvPr>
        </p:nvSpPr>
        <p:spPr/>
        <p:txBody>
          <a:bodyPr/>
          <a:lstStyle/>
          <a:p>
            <a:fld id="{855A4E32-96B2-724F-9C63-477F39804B02}" type="datetimeFigureOut">
              <a:rPr lang="es-ES" smtClean="0"/>
              <a:t>05/03/2026</a:t>
            </a:fld>
            <a:endParaRPr lang="es-ES"/>
          </a:p>
        </p:txBody>
      </p:sp>
      <p:sp>
        <p:nvSpPr>
          <p:cNvPr id="6" name="Marcador de pie de página 5">
            <a:extLst>
              <a:ext uri="{FF2B5EF4-FFF2-40B4-BE49-F238E27FC236}">
                <a16:creationId xmlns:a16="http://schemas.microsoft.com/office/drawing/2014/main" id="{DC1C7F0C-F4A3-4A26-03C6-4DB3372F26C8}"/>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9764D396-ABAE-2C75-82A9-1B440CF3577B}"/>
              </a:ext>
            </a:extLst>
          </p:cNvPr>
          <p:cNvSpPr>
            <a:spLocks noGrp="1"/>
          </p:cNvSpPr>
          <p:nvPr>
            <p:ph type="sldNum" sz="quarter" idx="12"/>
          </p:nvPr>
        </p:nvSpPr>
        <p:spPr/>
        <p:txBody>
          <a:bodyPr/>
          <a:lstStyle/>
          <a:p>
            <a:fld id="{58CD6257-D0B0-6A40-9951-9548EEB82111}" type="slidenum">
              <a:rPr lang="es-ES" smtClean="0"/>
              <a:t>‹Nº›</a:t>
            </a:fld>
            <a:endParaRPr lang="es-ES"/>
          </a:p>
        </p:txBody>
      </p:sp>
    </p:spTree>
    <p:extLst>
      <p:ext uri="{BB962C8B-B14F-4D97-AF65-F5344CB8AC3E}">
        <p14:creationId xmlns:p14="http://schemas.microsoft.com/office/powerpoint/2010/main" val="3032715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FD98A4-C2D5-F886-A80D-DF15D7CBED1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2A3A5A8-1282-7FF4-71F1-175176C665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FAB419D-14FA-642B-62B1-8F2ED7CED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5E46508-88DC-A100-5A0F-130B53DC290D}"/>
              </a:ext>
            </a:extLst>
          </p:cNvPr>
          <p:cNvSpPr>
            <a:spLocks noGrp="1"/>
          </p:cNvSpPr>
          <p:nvPr>
            <p:ph type="dt" sz="half" idx="10"/>
          </p:nvPr>
        </p:nvSpPr>
        <p:spPr/>
        <p:txBody>
          <a:bodyPr/>
          <a:lstStyle/>
          <a:p>
            <a:fld id="{855A4E32-96B2-724F-9C63-477F39804B02}" type="datetimeFigureOut">
              <a:rPr lang="es-ES" smtClean="0"/>
              <a:t>05/03/2026</a:t>
            </a:fld>
            <a:endParaRPr lang="es-ES"/>
          </a:p>
        </p:txBody>
      </p:sp>
      <p:sp>
        <p:nvSpPr>
          <p:cNvPr id="6" name="Marcador de pie de página 5">
            <a:extLst>
              <a:ext uri="{FF2B5EF4-FFF2-40B4-BE49-F238E27FC236}">
                <a16:creationId xmlns:a16="http://schemas.microsoft.com/office/drawing/2014/main" id="{66D96700-ABCA-80B3-EA6D-8C49B12F7EB0}"/>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3EC86B72-EBE8-8A59-939A-436F44A16765}"/>
              </a:ext>
            </a:extLst>
          </p:cNvPr>
          <p:cNvSpPr>
            <a:spLocks noGrp="1"/>
          </p:cNvSpPr>
          <p:nvPr>
            <p:ph type="sldNum" sz="quarter" idx="12"/>
          </p:nvPr>
        </p:nvSpPr>
        <p:spPr/>
        <p:txBody>
          <a:bodyPr/>
          <a:lstStyle/>
          <a:p>
            <a:fld id="{58CD6257-D0B0-6A40-9951-9548EEB82111}" type="slidenum">
              <a:rPr lang="es-ES" smtClean="0"/>
              <a:t>‹Nº›</a:t>
            </a:fld>
            <a:endParaRPr lang="es-ES"/>
          </a:p>
        </p:txBody>
      </p:sp>
    </p:spTree>
    <p:extLst>
      <p:ext uri="{BB962C8B-B14F-4D97-AF65-F5344CB8AC3E}">
        <p14:creationId xmlns:p14="http://schemas.microsoft.com/office/powerpoint/2010/main" val="1707619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0D6E16-F917-E5F0-50F2-BEDCE17E165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47BAB27-A860-98F3-224E-BA8AA1193D6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A5949B-C1BF-CF2A-F1E4-C913DEF6D7CA}"/>
              </a:ext>
            </a:extLst>
          </p:cNvPr>
          <p:cNvSpPr>
            <a:spLocks noGrp="1"/>
          </p:cNvSpPr>
          <p:nvPr>
            <p:ph type="dt" sz="half" idx="10"/>
          </p:nvPr>
        </p:nvSpPr>
        <p:spPr/>
        <p:txBody>
          <a:bodyPr/>
          <a:lstStyle/>
          <a:p>
            <a:fld id="{855A4E32-96B2-724F-9C63-477F39804B02}" type="datetimeFigureOut">
              <a:rPr lang="es-ES" smtClean="0"/>
              <a:t>05/03/2026</a:t>
            </a:fld>
            <a:endParaRPr lang="es-ES"/>
          </a:p>
        </p:txBody>
      </p:sp>
      <p:sp>
        <p:nvSpPr>
          <p:cNvPr id="5" name="Marcador de pie de página 4">
            <a:extLst>
              <a:ext uri="{FF2B5EF4-FFF2-40B4-BE49-F238E27FC236}">
                <a16:creationId xmlns:a16="http://schemas.microsoft.com/office/drawing/2014/main" id="{C52E06E2-E5F5-3DF6-D360-EF8EE16693D9}"/>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6087EE21-78EF-C9D6-0462-D15B713DC6B3}"/>
              </a:ext>
            </a:extLst>
          </p:cNvPr>
          <p:cNvSpPr>
            <a:spLocks noGrp="1"/>
          </p:cNvSpPr>
          <p:nvPr>
            <p:ph type="sldNum" sz="quarter" idx="12"/>
          </p:nvPr>
        </p:nvSpPr>
        <p:spPr/>
        <p:txBody>
          <a:bodyPr/>
          <a:lstStyle/>
          <a:p>
            <a:fld id="{58CD6257-D0B0-6A40-9951-9548EEB82111}" type="slidenum">
              <a:rPr lang="es-ES" smtClean="0"/>
              <a:t>‹Nº›</a:t>
            </a:fld>
            <a:endParaRPr lang="es-ES"/>
          </a:p>
        </p:txBody>
      </p:sp>
    </p:spTree>
    <p:extLst>
      <p:ext uri="{BB962C8B-B14F-4D97-AF65-F5344CB8AC3E}">
        <p14:creationId xmlns:p14="http://schemas.microsoft.com/office/powerpoint/2010/main" val="3198924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F62736D-4A99-2DA5-3757-EA6058EEED8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1458F1D-FCEA-7096-20CE-A29903BC2C2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CDDC43C-FE59-243A-CB9A-7418BE2D5A34}"/>
              </a:ext>
            </a:extLst>
          </p:cNvPr>
          <p:cNvSpPr>
            <a:spLocks noGrp="1"/>
          </p:cNvSpPr>
          <p:nvPr>
            <p:ph type="dt" sz="half" idx="10"/>
          </p:nvPr>
        </p:nvSpPr>
        <p:spPr/>
        <p:txBody>
          <a:bodyPr/>
          <a:lstStyle/>
          <a:p>
            <a:fld id="{855A4E32-96B2-724F-9C63-477F39804B02}" type="datetimeFigureOut">
              <a:rPr lang="es-ES" smtClean="0"/>
              <a:t>05/03/2026</a:t>
            </a:fld>
            <a:endParaRPr lang="es-ES"/>
          </a:p>
        </p:txBody>
      </p:sp>
      <p:sp>
        <p:nvSpPr>
          <p:cNvPr id="5" name="Marcador de pie de página 4">
            <a:extLst>
              <a:ext uri="{FF2B5EF4-FFF2-40B4-BE49-F238E27FC236}">
                <a16:creationId xmlns:a16="http://schemas.microsoft.com/office/drawing/2014/main" id="{2F902667-4F40-6D90-C616-961D3612DE79}"/>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8F1F1B6B-01D5-6309-51F0-5BF7E18CEB94}"/>
              </a:ext>
            </a:extLst>
          </p:cNvPr>
          <p:cNvSpPr>
            <a:spLocks noGrp="1"/>
          </p:cNvSpPr>
          <p:nvPr>
            <p:ph type="sldNum" sz="quarter" idx="12"/>
          </p:nvPr>
        </p:nvSpPr>
        <p:spPr/>
        <p:txBody>
          <a:bodyPr/>
          <a:lstStyle/>
          <a:p>
            <a:fld id="{58CD6257-D0B0-6A40-9951-9548EEB82111}" type="slidenum">
              <a:rPr lang="es-ES" smtClean="0"/>
              <a:t>‹Nº›</a:t>
            </a:fld>
            <a:endParaRPr lang="es-ES"/>
          </a:p>
        </p:txBody>
      </p:sp>
    </p:spTree>
    <p:extLst>
      <p:ext uri="{BB962C8B-B14F-4D97-AF65-F5344CB8AC3E}">
        <p14:creationId xmlns:p14="http://schemas.microsoft.com/office/powerpoint/2010/main" val="55337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_Índice">
    <p:bg>
      <p:bgPr>
        <a:solidFill>
          <a:srgbClr val="B4E1D6">
            <a:alpha val="20000"/>
          </a:srgbClr>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E7F25CD-F7CD-8B18-CBAE-03CC82C75C04}"/>
              </a:ext>
            </a:extLst>
          </p:cNvPr>
          <p:cNvPicPr>
            <a:picLocks noChangeAspect="1"/>
          </p:cNvPicPr>
          <p:nvPr userDrawn="1"/>
        </p:nvPicPr>
        <p:blipFill>
          <a:blip r:embed="rId2"/>
          <a:stretch>
            <a:fillRect/>
          </a:stretch>
        </p:blipFill>
        <p:spPr>
          <a:xfrm>
            <a:off x="838200" y="182132"/>
            <a:ext cx="1855573" cy="616216"/>
          </a:xfrm>
          <a:prstGeom prst="rect">
            <a:avLst/>
          </a:prstGeom>
        </p:spPr>
      </p:pic>
      <p:pic>
        <p:nvPicPr>
          <p:cNvPr id="12" name="Imagen 11">
            <a:extLst>
              <a:ext uri="{FF2B5EF4-FFF2-40B4-BE49-F238E27FC236}">
                <a16:creationId xmlns:a16="http://schemas.microsoft.com/office/drawing/2014/main" id="{D2F9B848-BFEF-780F-4B75-C6AA2DE59281}"/>
              </a:ext>
            </a:extLst>
          </p:cNvPr>
          <p:cNvPicPr>
            <a:picLocks noChangeAspect="1"/>
          </p:cNvPicPr>
          <p:nvPr userDrawn="1"/>
        </p:nvPicPr>
        <p:blipFill>
          <a:blip r:embed="rId3"/>
          <a:stretch>
            <a:fillRect/>
          </a:stretch>
        </p:blipFill>
        <p:spPr>
          <a:xfrm>
            <a:off x="1051811" y="3570848"/>
            <a:ext cx="893702" cy="677047"/>
          </a:xfrm>
          <a:prstGeom prst="rect">
            <a:avLst/>
          </a:prstGeom>
        </p:spPr>
      </p:pic>
      <p:pic>
        <p:nvPicPr>
          <p:cNvPr id="14" name="Imagen 13">
            <a:extLst>
              <a:ext uri="{FF2B5EF4-FFF2-40B4-BE49-F238E27FC236}">
                <a16:creationId xmlns:a16="http://schemas.microsoft.com/office/drawing/2014/main" id="{AA1B71BB-5AA6-457A-7637-29D8D4E2838A}"/>
              </a:ext>
            </a:extLst>
          </p:cNvPr>
          <p:cNvPicPr>
            <a:picLocks noChangeAspect="1"/>
          </p:cNvPicPr>
          <p:nvPr userDrawn="1"/>
        </p:nvPicPr>
        <p:blipFill>
          <a:blip r:embed="rId4"/>
          <a:stretch>
            <a:fillRect/>
          </a:stretch>
        </p:blipFill>
        <p:spPr>
          <a:xfrm>
            <a:off x="1054571" y="4557487"/>
            <a:ext cx="893702" cy="677047"/>
          </a:xfrm>
          <a:prstGeom prst="rect">
            <a:avLst/>
          </a:prstGeom>
        </p:spPr>
      </p:pic>
      <p:pic>
        <p:nvPicPr>
          <p:cNvPr id="16" name="Imagen 15">
            <a:extLst>
              <a:ext uri="{FF2B5EF4-FFF2-40B4-BE49-F238E27FC236}">
                <a16:creationId xmlns:a16="http://schemas.microsoft.com/office/drawing/2014/main" id="{3EEE28BC-85F7-1C69-2940-358E78D614EE}"/>
              </a:ext>
            </a:extLst>
          </p:cNvPr>
          <p:cNvPicPr>
            <a:picLocks noChangeAspect="1"/>
          </p:cNvPicPr>
          <p:nvPr userDrawn="1"/>
        </p:nvPicPr>
        <p:blipFill>
          <a:blip r:embed="rId5"/>
          <a:srcRect/>
          <a:stretch/>
        </p:blipFill>
        <p:spPr>
          <a:xfrm>
            <a:off x="1051811" y="1487445"/>
            <a:ext cx="893702" cy="677046"/>
          </a:xfrm>
          <a:prstGeom prst="rect">
            <a:avLst/>
          </a:prstGeom>
        </p:spPr>
      </p:pic>
      <p:pic>
        <p:nvPicPr>
          <p:cNvPr id="18" name="Imagen 17">
            <a:extLst>
              <a:ext uri="{FF2B5EF4-FFF2-40B4-BE49-F238E27FC236}">
                <a16:creationId xmlns:a16="http://schemas.microsoft.com/office/drawing/2014/main" id="{453536A5-4B30-72D1-D2A8-B5D0D648450D}"/>
              </a:ext>
            </a:extLst>
          </p:cNvPr>
          <p:cNvPicPr>
            <a:picLocks noChangeAspect="1"/>
          </p:cNvPicPr>
          <p:nvPr userDrawn="1"/>
        </p:nvPicPr>
        <p:blipFill>
          <a:blip r:embed="rId6"/>
          <a:stretch>
            <a:fillRect/>
          </a:stretch>
        </p:blipFill>
        <p:spPr>
          <a:xfrm>
            <a:off x="1051811" y="2529146"/>
            <a:ext cx="893702" cy="677047"/>
          </a:xfrm>
          <a:prstGeom prst="rect">
            <a:avLst/>
          </a:prstGeom>
        </p:spPr>
      </p:pic>
      <p:sp>
        <p:nvSpPr>
          <p:cNvPr id="20" name="TextBox 58">
            <a:extLst>
              <a:ext uri="{FF2B5EF4-FFF2-40B4-BE49-F238E27FC236}">
                <a16:creationId xmlns:a16="http://schemas.microsoft.com/office/drawing/2014/main" id="{58401478-2518-A62F-99DE-A5AD18D4F9B9}"/>
              </a:ext>
            </a:extLst>
          </p:cNvPr>
          <p:cNvSpPr txBox="1"/>
          <p:nvPr userDrawn="1"/>
        </p:nvSpPr>
        <p:spPr>
          <a:xfrm>
            <a:off x="1325175" y="1611743"/>
            <a:ext cx="300082" cy="461665"/>
          </a:xfrm>
          <a:prstGeom prst="rect">
            <a:avLst/>
          </a:prstGeom>
          <a:noFill/>
        </p:spPr>
        <p:txBody>
          <a:bodyPr wrap="none" rtlCol="0" anchor="ctr">
            <a:spAutoFit/>
          </a:bodyPr>
          <a:lstStyle/>
          <a:p>
            <a:pPr algn="ctr"/>
            <a:r>
              <a:rPr lang="es-ES" sz="2400" b="1">
                <a:solidFill>
                  <a:schemeClr val="bg1"/>
                </a:solidFill>
                <a:latin typeface="Poppins" pitchFamily="2" charset="77"/>
                <a:cs typeface="Poppins" pitchFamily="2" charset="77"/>
              </a:rPr>
              <a:t>1</a:t>
            </a:r>
          </a:p>
        </p:txBody>
      </p:sp>
      <p:sp>
        <p:nvSpPr>
          <p:cNvPr id="21" name="TextBox 58">
            <a:extLst>
              <a:ext uri="{FF2B5EF4-FFF2-40B4-BE49-F238E27FC236}">
                <a16:creationId xmlns:a16="http://schemas.microsoft.com/office/drawing/2014/main" id="{05F0076B-59AC-F7B4-A007-D2D6A335CE8B}"/>
              </a:ext>
            </a:extLst>
          </p:cNvPr>
          <p:cNvSpPr txBox="1"/>
          <p:nvPr userDrawn="1"/>
        </p:nvSpPr>
        <p:spPr>
          <a:xfrm>
            <a:off x="1294718" y="2625944"/>
            <a:ext cx="360996" cy="461665"/>
          </a:xfrm>
          <a:prstGeom prst="rect">
            <a:avLst/>
          </a:prstGeom>
          <a:noFill/>
        </p:spPr>
        <p:txBody>
          <a:bodyPr wrap="none" rtlCol="0" anchor="ctr">
            <a:spAutoFit/>
          </a:bodyPr>
          <a:lstStyle/>
          <a:p>
            <a:pPr algn="ctr"/>
            <a:r>
              <a:rPr lang="es-ES" sz="2400" b="1">
                <a:solidFill>
                  <a:schemeClr val="bg1"/>
                </a:solidFill>
                <a:latin typeface="Poppins" pitchFamily="2" charset="77"/>
                <a:cs typeface="Poppins" pitchFamily="2" charset="77"/>
              </a:rPr>
              <a:t>2</a:t>
            </a:r>
          </a:p>
        </p:txBody>
      </p:sp>
      <p:sp>
        <p:nvSpPr>
          <p:cNvPr id="23" name="TextBox 58">
            <a:extLst>
              <a:ext uri="{FF2B5EF4-FFF2-40B4-BE49-F238E27FC236}">
                <a16:creationId xmlns:a16="http://schemas.microsoft.com/office/drawing/2014/main" id="{DF8C90C5-E800-7DC6-9DBF-F56C33755D88}"/>
              </a:ext>
            </a:extLst>
          </p:cNvPr>
          <p:cNvSpPr txBox="1"/>
          <p:nvPr userDrawn="1"/>
        </p:nvSpPr>
        <p:spPr>
          <a:xfrm>
            <a:off x="1278688" y="4654285"/>
            <a:ext cx="393056" cy="461665"/>
          </a:xfrm>
          <a:prstGeom prst="rect">
            <a:avLst/>
          </a:prstGeom>
          <a:noFill/>
        </p:spPr>
        <p:txBody>
          <a:bodyPr wrap="none" rtlCol="0" anchor="ctr">
            <a:spAutoFit/>
          </a:bodyPr>
          <a:lstStyle/>
          <a:p>
            <a:pPr algn="ctr"/>
            <a:r>
              <a:rPr lang="es-ES" sz="2400" b="1">
                <a:solidFill>
                  <a:schemeClr val="bg1"/>
                </a:solidFill>
                <a:latin typeface="Poppins" pitchFamily="2" charset="77"/>
                <a:cs typeface="Poppins" pitchFamily="2" charset="77"/>
              </a:rPr>
              <a:t>4</a:t>
            </a:r>
          </a:p>
        </p:txBody>
      </p:sp>
      <p:sp>
        <p:nvSpPr>
          <p:cNvPr id="24" name="TextBox 58">
            <a:extLst>
              <a:ext uri="{FF2B5EF4-FFF2-40B4-BE49-F238E27FC236}">
                <a16:creationId xmlns:a16="http://schemas.microsoft.com/office/drawing/2014/main" id="{C2CD1DA7-69D4-F9D0-A8F1-59CDFF5EDD1F}"/>
              </a:ext>
            </a:extLst>
          </p:cNvPr>
          <p:cNvSpPr txBox="1"/>
          <p:nvPr userDrawn="1"/>
        </p:nvSpPr>
        <p:spPr>
          <a:xfrm>
            <a:off x="1289909" y="3667646"/>
            <a:ext cx="370615" cy="461665"/>
          </a:xfrm>
          <a:prstGeom prst="rect">
            <a:avLst/>
          </a:prstGeom>
          <a:noFill/>
        </p:spPr>
        <p:txBody>
          <a:bodyPr wrap="none" rtlCol="0" anchor="ctr">
            <a:spAutoFit/>
          </a:bodyPr>
          <a:lstStyle/>
          <a:p>
            <a:pPr algn="ctr"/>
            <a:r>
              <a:rPr lang="es-ES" sz="2400" b="1">
                <a:solidFill>
                  <a:schemeClr val="bg1"/>
                </a:solidFill>
                <a:latin typeface="Poppins" pitchFamily="2" charset="77"/>
                <a:cs typeface="Poppins" pitchFamily="2" charset="77"/>
              </a:rPr>
              <a:t>3</a:t>
            </a:r>
          </a:p>
        </p:txBody>
      </p:sp>
      <p:pic>
        <p:nvPicPr>
          <p:cNvPr id="3" name="Imagen 2">
            <a:extLst>
              <a:ext uri="{FF2B5EF4-FFF2-40B4-BE49-F238E27FC236}">
                <a16:creationId xmlns:a16="http://schemas.microsoft.com/office/drawing/2014/main" id="{5DA519E1-D0A4-92A8-C7F6-2BCAD9762994}"/>
              </a:ext>
            </a:extLst>
          </p:cNvPr>
          <p:cNvPicPr>
            <a:picLocks noChangeAspect="1"/>
          </p:cNvPicPr>
          <p:nvPr userDrawn="1"/>
        </p:nvPicPr>
        <p:blipFill rotWithShape="1">
          <a:blip r:embed="rId7"/>
          <a:srcRect r="27579" b="15616"/>
          <a:stretch/>
        </p:blipFill>
        <p:spPr>
          <a:xfrm>
            <a:off x="8025541" y="3300046"/>
            <a:ext cx="4166459" cy="3557954"/>
          </a:xfrm>
          <a:prstGeom prst="rect">
            <a:avLst/>
          </a:prstGeom>
        </p:spPr>
      </p:pic>
      <p:pic>
        <p:nvPicPr>
          <p:cNvPr id="4" name="Imagen 3">
            <a:extLst>
              <a:ext uri="{FF2B5EF4-FFF2-40B4-BE49-F238E27FC236}">
                <a16:creationId xmlns:a16="http://schemas.microsoft.com/office/drawing/2014/main" id="{0761AE73-ACBF-67E8-06FE-C30E5BEF3EE6}"/>
              </a:ext>
            </a:extLst>
          </p:cNvPr>
          <p:cNvPicPr>
            <a:picLocks noChangeAspect="1"/>
          </p:cNvPicPr>
          <p:nvPr userDrawn="1"/>
        </p:nvPicPr>
        <p:blipFill>
          <a:blip r:embed="rId8"/>
          <a:stretch>
            <a:fillRect/>
          </a:stretch>
        </p:blipFill>
        <p:spPr>
          <a:xfrm>
            <a:off x="10836967" y="260707"/>
            <a:ext cx="855024" cy="756907"/>
          </a:xfrm>
          <a:prstGeom prst="rect">
            <a:avLst/>
          </a:prstGeom>
        </p:spPr>
      </p:pic>
      <p:pic>
        <p:nvPicPr>
          <p:cNvPr id="6" name="Imagen 5">
            <a:extLst>
              <a:ext uri="{FF2B5EF4-FFF2-40B4-BE49-F238E27FC236}">
                <a16:creationId xmlns:a16="http://schemas.microsoft.com/office/drawing/2014/main" id="{69D97C2A-E2AA-0C26-F730-295428990D4E}"/>
              </a:ext>
            </a:extLst>
          </p:cNvPr>
          <p:cNvPicPr>
            <a:picLocks noChangeAspect="1"/>
          </p:cNvPicPr>
          <p:nvPr userDrawn="1"/>
        </p:nvPicPr>
        <p:blipFill>
          <a:blip r:embed="rId9"/>
          <a:stretch>
            <a:fillRect/>
          </a:stretch>
        </p:blipFill>
        <p:spPr>
          <a:xfrm>
            <a:off x="574343" y="6133977"/>
            <a:ext cx="1501664" cy="712771"/>
          </a:xfrm>
          <a:prstGeom prst="rect">
            <a:avLst/>
          </a:prstGeom>
        </p:spPr>
      </p:pic>
    </p:spTree>
    <p:extLst>
      <p:ext uri="{BB962C8B-B14F-4D97-AF65-F5344CB8AC3E}">
        <p14:creationId xmlns:p14="http://schemas.microsoft.com/office/powerpoint/2010/main" val="1401499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CB6EF-7A0A-2907-C097-142B4453F38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211302-8AC9-8585-BFB2-944D267A810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686BC6-F5FB-FAE8-D012-52280DE58ADD}"/>
              </a:ext>
            </a:extLst>
          </p:cNvPr>
          <p:cNvSpPr>
            <a:spLocks noGrp="1"/>
          </p:cNvSpPr>
          <p:nvPr>
            <p:ph type="dt" sz="half" idx="10"/>
          </p:nvPr>
        </p:nvSpPr>
        <p:spPr/>
        <p:txBody>
          <a:bodyPr/>
          <a:lstStyle/>
          <a:p>
            <a:fld id="{A56F5C2B-5843-47B9-9308-26C1519B10F8}" type="datetimeFigureOut">
              <a:rPr lang="es-ES" smtClean="0"/>
              <a:t>05/03/2026</a:t>
            </a:fld>
            <a:endParaRPr lang="es-ES"/>
          </a:p>
        </p:txBody>
      </p:sp>
      <p:sp>
        <p:nvSpPr>
          <p:cNvPr id="5" name="Marcador de pie de página 4">
            <a:extLst>
              <a:ext uri="{FF2B5EF4-FFF2-40B4-BE49-F238E27FC236}">
                <a16:creationId xmlns:a16="http://schemas.microsoft.com/office/drawing/2014/main" id="{EE76253D-CBFA-D809-6C83-EEAF03D6929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5CC4EE6-DA96-DD64-0FBA-44A058DE9E61}"/>
              </a:ext>
            </a:extLst>
          </p:cNvPr>
          <p:cNvSpPr>
            <a:spLocks noGrp="1"/>
          </p:cNvSpPr>
          <p:nvPr>
            <p:ph type="sldNum" sz="quarter" idx="12"/>
          </p:nvPr>
        </p:nvSpPr>
        <p:spPr/>
        <p:txBody>
          <a:bodyPr/>
          <a:lstStyle/>
          <a:p>
            <a:fld id="{A68882A0-F35E-47CC-9059-A4483A74697E}" type="slidenum">
              <a:rPr lang="es-ES" smtClean="0"/>
              <a:t>‹Nº›</a:t>
            </a:fld>
            <a:endParaRPr lang="es-ES"/>
          </a:p>
        </p:txBody>
      </p:sp>
    </p:spTree>
    <p:extLst>
      <p:ext uri="{BB962C8B-B14F-4D97-AF65-F5344CB8AC3E}">
        <p14:creationId xmlns:p14="http://schemas.microsoft.com/office/powerpoint/2010/main" val="3383126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2" name="Imagen 11" descr="Icono&#10;&#10;Descripción generada automáticamente">
            <a:extLst>
              <a:ext uri="{FF2B5EF4-FFF2-40B4-BE49-F238E27FC236}">
                <a16:creationId xmlns:a16="http://schemas.microsoft.com/office/drawing/2014/main" id="{ADE4CE3A-184F-64F5-0ECC-B64F8F8E438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Marcador de texto 14">
            <a:extLst>
              <a:ext uri="{FF2B5EF4-FFF2-40B4-BE49-F238E27FC236}">
                <a16:creationId xmlns:a16="http://schemas.microsoft.com/office/drawing/2014/main" id="{FD9D2245-937A-40E1-B13C-1EEFDCB4234C}"/>
              </a:ext>
            </a:extLst>
          </p:cNvPr>
          <p:cNvSpPr>
            <a:spLocks noGrp="1"/>
          </p:cNvSpPr>
          <p:nvPr>
            <p:ph type="body" sz="quarter" idx="10" hasCustomPrompt="1"/>
          </p:nvPr>
        </p:nvSpPr>
        <p:spPr>
          <a:xfrm>
            <a:off x="6096000" y="2570429"/>
            <a:ext cx="5795134" cy="719423"/>
          </a:xfrm>
          <a:prstGeom prst="rect">
            <a:avLst/>
          </a:prstGeom>
        </p:spPr>
        <p:txBody>
          <a:bodyPr>
            <a:normAutofit/>
          </a:bodyPr>
          <a:lstStyle>
            <a:lvl1pPr marL="0" indent="0">
              <a:buNone/>
              <a:defRPr sz="4400" b="1" i="0">
                <a:solidFill>
                  <a:srgbClr val="002854"/>
                </a:solidFill>
                <a:latin typeface="Montserrat" pitchFamily="2" charset="77"/>
              </a:defRPr>
            </a:lvl1pPr>
          </a:lstStyle>
          <a:p>
            <a:pPr lvl="0"/>
            <a:r>
              <a:rPr lang="es-ES"/>
              <a:t>LOREM IPSUM</a:t>
            </a:r>
          </a:p>
        </p:txBody>
      </p:sp>
      <p:sp>
        <p:nvSpPr>
          <p:cNvPr id="14" name="Marcador de texto 16">
            <a:extLst>
              <a:ext uri="{FF2B5EF4-FFF2-40B4-BE49-F238E27FC236}">
                <a16:creationId xmlns:a16="http://schemas.microsoft.com/office/drawing/2014/main" id="{7BA733A4-617B-4156-4396-F3A319223386}"/>
              </a:ext>
            </a:extLst>
          </p:cNvPr>
          <p:cNvSpPr>
            <a:spLocks noGrp="1"/>
          </p:cNvSpPr>
          <p:nvPr>
            <p:ph type="body" sz="quarter" idx="11" hasCustomPrompt="1"/>
          </p:nvPr>
        </p:nvSpPr>
        <p:spPr>
          <a:xfrm>
            <a:off x="6096000" y="3429000"/>
            <a:ext cx="5783494" cy="526222"/>
          </a:xfrm>
          <a:prstGeom prst="rect">
            <a:avLst/>
          </a:prstGeom>
        </p:spPr>
        <p:txBody>
          <a:bodyPr/>
          <a:lstStyle>
            <a:lvl1pPr marL="0" indent="0">
              <a:buNone/>
              <a:defRPr b="0" i="0">
                <a:solidFill>
                  <a:srgbClr val="002854"/>
                </a:solidFill>
                <a:latin typeface="Montserrat" pitchFamily="2" charset="77"/>
              </a:defRPr>
            </a:lvl1pPr>
          </a:lstStyle>
          <a:p>
            <a:pPr lvl="0"/>
            <a:r>
              <a:rPr lang="es-ES" err="1"/>
              <a:t>Lorem</a:t>
            </a:r>
            <a:r>
              <a:rPr lang="es-ES"/>
              <a:t> </a:t>
            </a:r>
            <a:r>
              <a:rPr lang="es-ES" err="1"/>
              <a:t>ipsum</a:t>
            </a:r>
            <a:endParaRPr lang="es-ES"/>
          </a:p>
        </p:txBody>
      </p:sp>
      <p:pic>
        <p:nvPicPr>
          <p:cNvPr id="2" name="Imagen 1">
            <a:extLst>
              <a:ext uri="{FF2B5EF4-FFF2-40B4-BE49-F238E27FC236}">
                <a16:creationId xmlns:a16="http://schemas.microsoft.com/office/drawing/2014/main" id="{516955A3-E855-BA3F-643F-71030BD1C4AB}"/>
              </a:ext>
            </a:extLst>
          </p:cNvPr>
          <p:cNvPicPr>
            <a:picLocks noChangeAspect="1"/>
          </p:cNvPicPr>
          <p:nvPr userDrawn="1"/>
        </p:nvPicPr>
        <p:blipFill>
          <a:blip r:embed="rId3"/>
          <a:stretch>
            <a:fillRect/>
          </a:stretch>
        </p:blipFill>
        <p:spPr>
          <a:xfrm>
            <a:off x="10737378" y="5595796"/>
            <a:ext cx="1406163" cy="1168557"/>
          </a:xfrm>
          <a:prstGeom prst="rect">
            <a:avLst/>
          </a:prstGeom>
        </p:spPr>
      </p:pic>
    </p:spTree>
    <p:extLst>
      <p:ext uri="{BB962C8B-B14F-4D97-AF65-F5344CB8AC3E}">
        <p14:creationId xmlns:p14="http://schemas.microsoft.com/office/powerpoint/2010/main" val="2275250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12" name="Imagen 11" descr="Icono&#10;&#10;Descripción generada automáticamente">
            <a:extLst>
              <a:ext uri="{FF2B5EF4-FFF2-40B4-BE49-F238E27FC236}">
                <a16:creationId xmlns:a16="http://schemas.microsoft.com/office/drawing/2014/main" id="{ADE4CE3A-184F-64F5-0ECC-B64F8F8E438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Marcador de texto 14">
            <a:extLst>
              <a:ext uri="{FF2B5EF4-FFF2-40B4-BE49-F238E27FC236}">
                <a16:creationId xmlns:a16="http://schemas.microsoft.com/office/drawing/2014/main" id="{FD9D2245-937A-40E1-B13C-1EEFDCB4234C}"/>
              </a:ext>
            </a:extLst>
          </p:cNvPr>
          <p:cNvSpPr>
            <a:spLocks noGrp="1"/>
          </p:cNvSpPr>
          <p:nvPr>
            <p:ph type="body" sz="quarter" idx="10" hasCustomPrompt="1"/>
          </p:nvPr>
        </p:nvSpPr>
        <p:spPr>
          <a:xfrm>
            <a:off x="6096000" y="2570429"/>
            <a:ext cx="5795134" cy="719423"/>
          </a:xfrm>
          <a:prstGeom prst="rect">
            <a:avLst/>
          </a:prstGeom>
        </p:spPr>
        <p:txBody>
          <a:bodyPr>
            <a:normAutofit/>
          </a:bodyPr>
          <a:lstStyle>
            <a:lvl1pPr marL="0" indent="0">
              <a:buNone/>
              <a:defRPr sz="4400" b="1" i="0">
                <a:solidFill>
                  <a:srgbClr val="002854"/>
                </a:solidFill>
                <a:latin typeface="Montserrat" pitchFamily="2" charset="77"/>
              </a:defRPr>
            </a:lvl1pPr>
          </a:lstStyle>
          <a:p>
            <a:pPr lvl="0"/>
            <a:r>
              <a:rPr lang="es-ES"/>
              <a:t>LOREM IPSUM</a:t>
            </a:r>
          </a:p>
        </p:txBody>
      </p:sp>
      <p:sp>
        <p:nvSpPr>
          <p:cNvPr id="14" name="Marcador de texto 16">
            <a:extLst>
              <a:ext uri="{FF2B5EF4-FFF2-40B4-BE49-F238E27FC236}">
                <a16:creationId xmlns:a16="http://schemas.microsoft.com/office/drawing/2014/main" id="{7BA733A4-617B-4156-4396-F3A319223386}"/>
              </a:ext>
            </a:extLst>
          </p:cNvPr>
          <p:cNvSpPr>
            <a:spLocks noGrp="1"/>
          </p:cNvSpPr>
          <p:nvPr>
            <p:ph type="body" sz="quarter" idx="11" hasCustomPrompt="1"/>
          </p:nvPr>
        </p:nvSpPr>
        <p:spPr>
          <a:xfrm>
            <a:off x="6096000" y="3429000"/>
            <a:ext cx="5783494" cy="526222"/>
          </a:xfrm>
          <a:prstGeom prst="rect">
            <a:avLst/>
          </a:prstGeom>
        </p:spPr>
        <p:txBody>
          <a:bodyPr/>
          <a:lstStyle>
            <a:lvl1pPr marL="0" indent="0">
              <a:buNone/>
              <a:defRPr b="0" i="0">
                <a:solidFill>
                  <a:srgbClr val="002854"/>
                </a:solidFill>
                <a:latin typeface="Montserrat" pitchFamily="2" charset="77"/>
              </a:defRPr>
            </a:lvl1pPr>
          </a:lstStyle>
          <a:p>
            <a:pPr lvl="0"/>
            <a:r>
              <a:rPr lang="es-ES" err="1"/>
              <a:t>Lorem</a:t>
            </a:r>
            <a:r>
              <a:rPr lang="es-ES"/>
              <a:t> </a:t>
            </a:r>
            <a:r>
              <a:rPr lang="es-ES" err="1"/>
              <a:t>ipsum</a:t>
            </a:r>
            <a:endParaRPr lang="es-ES"/>
          </a:p>
        </p:txBody>
      </p:sp>
      <p:pic>
        <p:nvPicPr>
          <p:cNvPr id="2" name="Imagen 1">
            <a:extLst>
              <a:ext uri="{FF2B5EF4-FFF2-40B4-BE49-F238E27FC236}">
                <a16:creationId xmlns:a16="http://schemas.microsoft.com/office/drawing/2014/main" id="{4AA4BB7A-91DC-C99F-13F9-7DFBE2EFC36A}"/>
              </a:ext>
            </a:extLst>
          </p:cNvPr>
          <p:cNvPicPr>
            <a:picLocks noChangeAspect="1"/>
          </p:cNvPicPr>
          <p:nvPr userDrawn="1"/>
        </p:nvPicPr>
        <p:blipFill>
          <a:blip r:embed="rId3"/>
          <a:stretch>
            <a:fillRect/>
          </a:stretch>
        </p:blipFill>
        <p:spPr>
          <a:xfrm>
            <a:off x="10737378" y="5595796"/>
            <a:ext cx="1406163" cy="1168557"/>
          </a:xfrm>
          <a:prstGeom prst="rect">
            <a:avLst/>
          </a:prstGeom>
        </p:spPr>
      </p:pic>
    </p:spTree>
    <p:extLst>
      <p:ext uri="{BB962C8B-B14F-4D97-AF65-F5344CB8AC3E}">
        <p14:creationId xmlns:p14="http://schemas.microsoft.com/office/powerpoint/2010/main" val="3162576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11" name="Imagen 10" descr="Icono&#10;&#10;Descripción generada automáticamente con confianza media">
            <a:extLst>
              <a:ext uri="{FF2B5EF4-FFF2-40B4-BE49-F238E27FC236}">
                <a16:creationId xmlns:a16="http://schemas.microsoft.com/office/drawing/2014/main" id="{0FB8B2CA-48F8-4106-4967-48AB2EB863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Marcador de texto 14">
            <a:extLst>
              <a:ext uri="{FF2B5EF4-FFF2-40B4-BE49-F238E27FC236}">
                <a16:creationId xmlns:a16="http://schemas.microsoft.com/office/drawing/2014/main" id="{631003DE-2D8F-4154-27DA-F13793C4EB4C}"/>
              </a:ext>
            </a:extLst>
          </p:cNvPr>
          <p:cNvSpPr>
            <a:spLocks noGrp="1"/>
          </p:cNvSpPr>
          <p:nvPr>
            <p:ph type="body" sz="quarter" idx="10" hasCustomPrompt="1"/>
          </p:nvPr>
        </p:nvSpPr>
        <p:spPr>
          <a:xfrm>
            <a:off x="3874294" y="1745481"/>
            <a:ext cx="5795134" cy="719423"/>
          </a:xfrm>
          <a:prstGeom prst="rect">
            <a:avLst/>
          </a:prstGeom>
        </p:spPr>
        <p:txBody>
          <a:bodyPr>
            <a:normAutofit/>
          </a:bodyPr>
          <a:lstStyle>
            <a:lvl1pPr marL="0" indent="0">
              <a:buNone/>
              <a:defRPr sz="4400" b="1" i="0">
                <a:solidFill>
                  <a:srgbClr val="002854"/>
                </a:solidFill>
                <a:latin typeface="Montserrat" pitchFamily="2" charset="77"/>
              </a:defRPr>
            </a:lvl1pPr>
          </a:lstStyle>
          <a:p>
            <a:pPr lvl="0"/>
            <a:r>
              <a:rPr lang="es-ES"/>
              <a:t>LOREM IPSUM</a:t>
            </a:r>
          </a:p>
        </p:txBody>
      </p:sp>
      <p:sp>
        <p:nvSpPr>
          <p:cNvPr id="15" name="Marcador de texto 14">
            <a:extLst>
              <a:ext uri="{FF2B5EF4-FFF2-40B4-BE49-F238E27FC236}">
                <a16:creationId xmlns:a16="http://schemas.microsoft.com/office/drawing/2014/main" id="{6BB17CA1-D9D9-CDE8-91EC-73EBCE00DA47}"/>
              </a:ext>
            </a:extLst>
          </p:cNvPr>
          <p:cNvSpPr>
            <a:spLocks noGrp="1"/>
          </p:cNvSpPr>
          <p:nvPr>
            <p:ph type="body" sz="quarter" idx="11" hasCustomPrompt="1"/>
          </p:nvPr>
        </p:nvSpPr>
        <p:spPr>
          <a:xfrm>
            <a:off x="3059009" y="1745481"/>
            <a:ext cx="906704" cy="719423"/>
          </a:xfrm>
        </p:spPr>
        <p:txBody>
          <a:bodyPr>
            <a:normAutofit/>
          </a:bodyPr>
          <a:lstStyle>
            <a:lvl1pPr marL="0" indent="0">
              <a:buNone/>
              <a:defRPr sz="5400" b="1" i="0">
                <a:solidFill>
                  <a:srgbClr val="11ECBA"/>
                </a:solidFill>
                <a:latin typeface="Montserrat" pitchFamily="2" charset="77"/>
              </a:defRPr>
            </a:lvl1pPr>
          </a:lstStyle>
          <a:p>
            <a:pPr lvl="0"/>
            <a:r>
              <a:rPr lang="es-ES"/>
              <a:t>1.</a:t>
            </a:r>
          </a:p>
        </p:txBody>
      </p:sp>
      <p:pic>
        <p:nvPicPr>
          <p:cNvPr id="2" name="Imagen 1">
            <a:extLst>
              <a:ext uri="{FF2B5EF4-FFF2-40B4-BE49-F238E27FC236}">
                <a16:creationId xmlns:a16="http://schemas.microsoft.com/office/drawing/2014/main" id="{8BEF51F2-58A3-4EA7-7DAC-2000F5C6FB16}"/>
              </a:ext>
            </a:extLst>
          </p:cNvPr>
          <p:cNvPicPr>
            <a:picLocks noChangeAspect="1"/>
          </p:cNvPicPr>
          <p:nvPr userDrawn="1"/>
        </p:nvPicPr>
        <p:blipFill>
          <a:blip r:embed="rId3"/>
          <a:stretch>
            <a:fillRect/>
          </a:stretch>
        </p:blipFill>
        <p:spPr>
          <a:xfrm>
            <a:off x="10737378" y="5595796"/>
            <a:ext cx="1406163" cy="1168557"/>
          </a:xfrm>
          <a:prstGeom prst="rect">
            <a:avLst/>
          </a:prstGeom>
        </p:spPr>
      </p:pic>
    </p:spTree>
    <p:extLst>
      <p:ext uri="{BB962C8B-B14F-4D97-AF65-F5344CB8AC3E}">
        <p14:creationId xmlns:p14="http://schemas.microsoft.com/office/powerpoint/2010/main" val="2690866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9" name="Marcador de texto 16">
            <a:extLst>
              <a:ext uri="{FF2B5EF4-FFF2-40B4-BE49-F238E27FC236}">
                <a16:creationId xmlns:a16="http://schemas.microsoft.com/office/drawing/2014/main" id="{FDA15B7C-2F8D-7BC3-EDE8-8F124108D9F1}"/>
              </a:ext>
            </a:extLst>
          </p:cNvPr>
          <p:cNvSpPr>
            <a:spLocks noGrp="1"/>
          </p:cNvSpPr>
          <p:nvPr>
            <p:ph type="body" sz="quarter" idx="11" hasCustomPrompt="1"/>
          </p:nvPr>
        </p:nvSpPr>
        <p:spPr>
          <a:xfrm>
            <a:off x="473530" y="447260"/>
            <a:ext cx="10270669" cy="333182"/>
          </a:xfrm>
          <a:prstGeom prst="rect">
            <a:avLst/>
          </a:prstGeom>
        </p:spPr>
        <p:txBody>
          <a:bodyPr>
            <a:normAutofit/>
          </a:bodyPr>
          <a:lstStyle>
            <a:lvl1pPr marL="0" indent="0">
              <a:buNone/>
              <a:defRPr sz="1400" b="1" i="0">
                <a:solidFill>
                  <a:srgbClr val="002854"/>
                </a:solidFill>
                <a:latin typeface="Montserrat SemiBold" pitchFamily="2" charset="77"/>
              </a:defRPr>
            </a:lvl1pPr>
          </a:lstStyle>
          <a:p>
            <a:pPr lvl="0"/>
            <a:r>
              <a:rPr lang="es-ES" err="1"/>
              <a:t>Lorem</a:t>
            </a:r>
            <a:r>
              <a:rPr lang="es-ES"/>
              <a:t> </a:t>
            </a:r>
            <a:r>
              <a:rPr lang="es-ES" err="1"/>
              <a:t>ipsum</a:t>
            </a:r>
            <a:endParaRPr lang="es-ES"/>
          </a:p>
        </p:txBody>
      </p:sp>
      <p:sp>
        <p:nvSpPr>
          <p:cNvPr id="11" name="Marcador de texto 10">
            <a:extLst>
              <a:ext uri="{FF2B5EF4-FFF2-40B4-BE49-F238E27FC236}">
                <a16:creationId xmlns:a16="http://schemas.microsoft.com/office/drawing/2014/main" id="{C2685021-C617-076D-3B91-20BDBEC05A7D}"/>
              </a:ext>
            </a:extLst>
          </p:cNvPr>
          <p:cNvSpPr>
            <a:spLocks noGrp="1"/>
          </p:cNvSpPr>
          <p:nvPr>
            <p:ph type="body" sz="quarter" idx="12" hasCustomPrompt="1"/>
          </p:nvPr>
        </p:nvSpPr>
        <p:spPr>
          <a:xfrm>
            <a:off x="473530" y="971550"/>
            <a:ext cx="11218461" cy="5272088"/>
          </a:xfrm>
        </p:spPr>
        <p:txBody>
          <a:bodyPr>
            <a:normAutofit/>
          </a:bodyPr>
          <a:lstStyle>
            <a:lvl1pPr marL="0" indent="0">
              <a:buNone/>
              <a:defRPr sz="1200" b="0" i="0">
                <a:latin typeface="Montserrat" pitchFamily="2" charset="77"/>
              </a:defRPr>
            </a:lvl1pPr>
          </a:lstStyle>
          <a:p>
            <a:pPr lvl="0"/>
            <a:r>
              <a:rPr lang="es-ES" err="1"/>
              <a:t>Lorem</a:t>
            </a:r>
            <a:r>
              <a:rPr lang="es-ES"/>
              <a:t> </a:t>
            </a:r>
            <a:r>
              <a:rPr lang="es-ES" err="1"/>
              <a:t>ipsum</a:t>
            </a:r>
            <a:endParaRPr lang="es-ES"/>
          </a:p>
        </p:txBody>
      </p:sp>
      <p:pic>
        <p:nvPicPr>
          <p:cNvPr id="3" name="Imagen 2">
            <a:extLst>
              <a:ext uri="{FF2B5EF4-FFF2-40B4-BE49-F238E27FC236}">
                <a16:creationId xmlns:a16="http://schemas.microsoft.com/office/drawing/2014/main" id="{DD088094-DA99-F53B-A29C-C1403D546507}"/>
              </a:ext>
            </a:extLst>
          </p:cNvPr>
          <p:cNvPicPr>
            <a:picLocks noChangeAspect="1"/>
          </p:cNvPicPr>
          <p:nvPr userDrawn="1"/>
        </p:nvPicPr>
        <p:blipFill rotWithShape="1">
          <a:blip r:embed="rId2"/>
          <a:srcRect l="28420" t="8431"/>
          <a:stretch/>
        </p:blipFill>
        <p:spPr>
          <a:xfrm>
            <a:off x="0" y="0"/>
            <a:ext cx="845428" cy="709383"/>
          </a:xfrm>
          <a:prstGeom prst="rect">
            <a:avLst/>
          </a:prstGeom>
        </p:spPr>
      </p:pic>
      <p:pic>
        <p:nvPicPr>
          <p:cNvPr id="4" name="Imagen 3">
            <a:extLst>
              <a:ext uri="{FF2B5EF4-FFF2-40B4-BE49-F238E27FC236}">
                <a16:creationId xmlns:a16="http://schemas.microsoft.com/office/drawing/2014/main" id="{C6A6A479-D2AA-8DC3-8990-223E8CAEAB86}"/>
              </a:ext>
            </a:extLst>
          </p:cNvPr>
          <p:cNvPicPr>
            <a:picLocks noChangeAspect="1"/>
          </p:cNvPicPr>
          <p:nvPr userDrawn="1"/>
        </p:nvPicPr>
        <p:blipFill>
          <a:blip r:embed="rId3"/>
          <a:stretch>
            <a:fillRect/>
          </a:stretch>
        </p:blipFill>
        <p:spPr>
          <a:xfrm>
            <a:off x="10999841" y="167719"/>
            <a:ext cx="692150" cy="612723"/>
          </a:xfrm>
          <a:prstGeom prst="rect">
            <a:avLst/>
          </a:prstGeom>
        </p:spPr>
      </p:pic>
      <p:pic>
        <p:nvPicPr>
          <p:cNvPr id="5" name="Imagen 4">
            <a:extLst>
              <a:ext uri="{FF2B5EF4-FFF2-40B4-BE49-F238E27FC236}">
                <a16:creationId xmlns:a16="http://schemas.microsoft.com/office/drawing/2014/main" id="{A733AEDA-6A92-8729-DC42-CAF3A5B7BE4E}"/>
              </a:ext>
            </a:extLst>
          </p:cNvPr>
          <p:cNvPicPr>
            <a:picLocks noChangeAspect="1"/>
          </p:cNvPicPr>
          <p:nvPr userDrawn="1"/>
        </p:nvPicPr>
        <p:blipFill>
          <a:blip r:embed="rId4"/>
          <a:stretch>
            <a:fillRect/>
          </a:stretch>
        </p:blipFill>
        <p:spPr>
          <a:xfrm>
            <a:off x="422714" y="6377919"/>
            <a:ext cx="1035383" cy="491449"/>
          </a:xfrm>
          <a:prstGeom prst="rect">
            <a:avLst/>
          </a:prstGeom>
        </p:spPr>
      </p:pic>
    </p:spTree>
    <p:extLst>
      <p:ext uri="{BB962C8B-B14F-4D97-AF65-F5344CB8AC3E}">
        <p14:creationId xmlns:p14="http://schemas.microsoft.com/office/powerpoint/2010/main" val="143051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13" name="Imagen 12" descr="Imagen de la pantalla de un celular&#10;&#10;Descripción generada automáticamente con confianza media">
            <a:extLst>
              <a:ext uri="{FF2B5EF4-FFF2-40B4-BE49-F238E27FC236}">
                <a16:creationId xmlns:a16="http://schemas.microsoft.com/office/drawing/2014/main" id="{7986FD12-4AA7-9184-310A-D7A70110DF20}"/>
              </a:ext>
            </a:extLst>
          </p:cNvPr>
          <p:cNvPicPr>
            <a:picLocks noChangeAspect="1"/>
          </p:cNvPicPr>
          <p:nvPr userDrawn="1"/>
        </p:nvPicPr>
        <p:blipFill>
          <a:blip r:embed="rId2"/>
          <a:stretch>
            <a:fillRect/>
          </a:stretch>
        </p:blipFill>
        <p:spPr>
          <a:xfrm>
            <a:off x="0" y="0"/>
            <a:ext cx="12186478" cy="6854894"/>
          </a:xfrm>
          <a:prstGeom prst="rect">
            <a:avLst/>
          </a:prstGeom>
        </p:spPr>
      </p:pic>
      <p:sp>
        <p:nvSpPr>
          <p:cNvPr id="14" name="Marcador de texto 14">
            <a:extLst>
              <a:ext uri="{FF2B5EF4-FFF2-40B4-BE49-F238E27FC236}">
                <a16:creationId xmlns:a16="http://schemas.microsoft.com/office/drawing/2014/main" id="{33B9C200-5BBF-DE75-A805-24B53EDBDB26}"/>
              </a:ext>
            </a:extLst>
          </p:cNvPr>
          <p:cNvSpPr>
            <a:spLocks noGrp="1"/>
          </p:cNvSpPr>
          <p:nvPr>
            <p:ph type="body" sz="quarter" idx="10" hasCustomPrompt="1"/>
          </p:nvPr>
        </p:nvSpPr>
        <p:spPr>
          <a:xfrm>
            <a:off x="1071459" y="274491"/>
            <a:ext cx="9454080" cy="252283"/>
          </a:xfrm>
          <a:prstGeom prst="rect">
            <a:avLst/>
          </a:prstGeom>
        </p:spPr>
        <p:txBody>
          <a:bodyPr>
            <a:normAutofit/>
          </a:bodyPr>
          <a:lstStyle>
            <a:lvl1pPr marL="0" indent="0">
              <a:buNone/>
              <a:defRPr sz="1800" b="1" i="0">
                <a:solidFill>
                  <a:srgbClr val="002854"/>
                </a:solidFill>
                <a:latin typeface="Montserrat" pitchFamily="2" charset="77"/>
              </a:defRPr>
            </a:lvl1pPr>
          </a:lstStyle>
          <a:p>
            <a:pPr lvl="0"/>
            <a:r>
              <a:rPr lang="es-ES"/>
              <a:t>LOREM IPSUM</a:t>
            </a:r>
          </a:p>
        </p:txBody>
      </p:sp>
      <p:sp>
        <p:nvSpPr>
          <p:cNvPr id="16" name="Marcador de gráfico 15">
            <a:extLst>
              <a:ext uri="{FF2B5EF4-FFF2-40B4-BE49-F238E27FC236}">
                <a16:creationId xmlns:a16="http://schemas.microsoft.com/office/drawing/2014/main" id="{D2AE02B8-493A-02CC-213C-7B5035D44415}"/>
              </a:ext>
            </a:extLst>
          </p:cNvPr>
          <p:cNvSpPr>
            <a:spLocks noGrp="1"/>
          </p:cNvSpPr>
          <p:nvPr>
            <p:ph type="chart" sz="quarter" idx="11"/>
          </p:nvPr>
        </p:nvSpPr>
        <p:spPr>
          <a:xfrm>
            <a:off x="2395124" y="1302164"/>
            <a:ext cx="7912100" cy="4621213"/>
          </a:xfrm>
        </p:spPr>
        <p:txBody>
          <a:bodyPr/>
          <a:lstStyle/>
          <a:p>
            <a:endParaRPr lang="es-ES"/>
          </a:p>
        </p:txBody>
      </p:sp>
      <p:pic>
        <p:nvPicPr>
          <p:cNvPr id="2" name="Imagen 1">
            <a:extLst>
              <a:ext uri="{FF2B5EF4-FFF2-40B4-BE49-F238E27FC236}">
                <a16:creationId xmlns:a16="http://schemas.microsoft.com/office/drawing/2014/main" id="{ADF81156-CA65-E918-BDE0-E82ABD708F89}"/>
              </a:ext>
            </a:extLst>
          </p:cNvPr>
          <p:cNvPicPr>
            <a:picLocks noChangeAspect="1"/>
          </p:cNvPicPr>
          <p:nvPr userDrawn="1"/>
        </p:nvPicPr>
        <p:blipFill>
          <a:blip r:embed="rId3"/>
          <a:stretch>
            <a:fillRect/>
          </a:stretch>
        </p:blipFill>
        <p:spPr>
          <a:xfrm>
            <a:off x="10737378" y="5595796"/>
            <a:ext cx="1406163" cy="1168557"/>
          </a:xfrm>
          <a:prstGeom prst="rect">
            <a:avLst/>
          </a:prstGeom>
        </p:spPr>
      </p:pic>
    </p:spTree>
    <p:extLst>
      <p:ext uri="{BB962C8B-B14F-4D97-AF65-F5344CB8AC3E}">
        <p14:creationId xmlns:p14="http://schemas.microsoft.com/office/powerpoint/2010/main" val="367515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1" name="Imagen 10" descr="Icono&#10;&#10;Descripción generada automáticamente">
            <a:extLst>
              <a:ext uri="{FF2B5EF4-FFF2-40B4-BE49-F238E27FC236}">
                <a16:creationId xmlns:a16="http://schemas.microsoft.com/office/drawing/2014/main" id="{009B08CC-682F-A579-D7EA-E5C3D7C9939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Marcador de texto 14">
            <a:extLst>
              <a:ext uri="{FF2B5EF4-FFF2-40B4-BE49-F238E27FC236}">
                <a16:creationId xmlns:a16="http://schemas.microsoft.com/office/drawing/2014/main" id="{600DFB37-4BE2-1875-E135-1966BAFE6588}"/>
              </a:ext>
            </a:extLst>
          </p:cNvPr>
          <p:cNvSpPr>
            <a:spLocks noGrp="1"/>
          </p:cNvSpPr>
          <p:nvPr>
            <p:ph type="body" sz="quarter" idx="10" hasCustomPrompt="1"/>
          </p:nvPr>
        </p:nvSpPr>
        <p:spPr>
          <a:xfrm>
            <a:off x="5400261" y="2560490"/>
            <a:ext cx="4489174" cy="719423"/>
          </a:xfrm>
          <a:prstGeom prst="rect">
            <a:avLst/>
          </a:prstGeom>
        </p:spPr>
        <p:txBody>
          <a:bodyPr>
            <a:normAutofit/>
          </a:bodyPr>
          <a:lstStyle>
            <a:lvl1pPr marL="0" indent="0">
              <a:buNone/>
              <a:defRPr sz="4400" b="1" i="0">
                <a:solidFill>
                  <a:srgbClr val="002854"/>
                </a:solidFill>
                <a:latin typeface="Montserrat" pitchFamily="2" charset="77"/>
              </a:defRPr>
            </a:lvl1pPr>
          </a:lstStyle>
          <a:p>
            <a:pPr lvl="0"/>
            <a:r>
              <a:rPr lang="es-ES"/>
              <a:t>LOREM IPSUM</a:t>
            </a:r>
          </a:p>
        </p:txBody>
      </p:sp>
      <p:sp>
        <p:nvSpPr>
          <p:cNvPr id="13" name="Marcador de texto 16">
            <a:extLst>
              <a:ext uri="{FF2B5EF4-FFF2-40B4-BE49-F238E27FC236}">
                <a16:creationId xmlns:a16="http://schemas.microsoft.com/office/drawing/2014/main" id="{1D47C5CF-8155-BC35-A009-A4E4459AE197}"/>
              </a:ext>
            </a:extLst>
          </p:cNvPr>
          <p:cNvSpPr>
            <a:spLocks noGrp="1"/>
          </p:cNvSpPr>
          <p:nvPr>
            <p:ph type="body" sz="quarter" idx="11" hasCustomPrompt="1"/>
          </p:nvPr>
        </p:nvSpPr>
        <p:spPr>
          <a:xfrm>
            <a:off x="5400261" y="3419061"/>
            <a:ext cx="4480157" cy="526222"/>
          </a:xfrm>
          <a:prstGeom prst="rect">
            <a:avLst/>
          </a:prstGeom>
        </p:spPr>
        <p:txBody>
          <a:bodyPr/>
          <a:lstStyle>
            <a:lvl1pPr marL="0" indent="0">
              <a:buNone/>
              <a:defRPr b="0" i="0">
                <a:solidFill>
                  <a:srgbClr val="002854"/>
                </a:solidFill>
                <a:latin typeface="Montserrat" pitchFamily="2" charset="77"/>
              </a:defRPr>
            </a:lvl1pPr>
          </a:lstStyle>
          <a:p>
            <a:pPr lvl="0"/>
            <a:r>
              <a:rPr lang="es-ES" err="1"/>
              <a:t>Lorem</a:t>
            </a:r>
            <a:r>
              <a:rPr lang="es-ES"/>
              <a:t> </a:t>
            </a:r>
            <a:r>
              <a:rPr lang="es-ES" err="1"/>
              <a:t>ipsum</a:t>
            </a:r>
            <a:endParaRPr lang="es-ES"/>
          </a:p>
        </p:txBody>
      </p:sp>
      <p:pic>
        <p:nvPicPr>
          <p:cNvPr id="2" name="Imagen 1">
            <a:extLst>
              <a:ext uri="{FF2B5EF4-FFF2-40B4-BE49-F238E27FC236}">
                <a16:creationId xmlns:a16="http://schemas.microsoft.com/office/drawing/2014/main" id="{ADEA419E-0AE1-D881-B9A4-08692E13E981}"/>
              </a:ext>
            </a:extLst>
          </p:cNvPr>
          <p:cNvPicPr>
            <a:picLocks noChangeAspect="1"/>
          </p:cNvPicPr>
          <p:nvPr userDrawn="1"/>
        </p:nvPicPr>
        <p:blipFill>
          <a:blip r:embed="rId3"/>
          <a:stretch>
            <a:fillRect/>
          </a:stretch>
        </p:blipFill>
        <p:spPr>
          <a:xfrm>
            <a:off x="10737378" y="5595796"/>
            <a:ext cx="1406163" cy="1168557"/>
          </a:xfrm>
          <a:prstGeom prst="rect">
            <a:avLst/>
          </a:prstGeom>
        </p:spPr>
      </p:pic>
    </p:spTree>
    <p:extLst>
      <p:ext uri="{BB962C8B-B14F-4D97-AF65-F5344CB8AC3E}">
        <p14:creationId xmlns:p14="http://schemas.microsoft.com/office/powerpoint/2010/main" val="2123823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8BCD5C-F1F2-565D-2035-9949BEB0A16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22A34FB-3747-E8F1-3B26-F436C12E616D}"/>
              </a:ext>
            </a:extLst>
          </p:cNvPr>
          <p:cNvSpPr>
            <a:spLocks noGrp="1"/>
          </p:cNvSpPr>
          <p:nvPr>
            <p:ph type="dt" sz="half" idx="10"/>
          </p:nvPr>
        </p:nvSpPr>
        <p:spPr/>
        <p:txBody>
          <a:bodyPr/>
          <a:lstStyle/>
          <a:p>
            <a:fld id="{3C626A32-42EA-C545-802A-1B0DFCB733CC}" type="datetimeFigureOut">
              <a:rPr lang="es-ES" smtClean="0"/>
              <a:t>05/03/2026</a:t>
            </a:fld>
            <a:endParaRPr lang="es-ES"/>
          </a:p>
        </p:txBody>
      </p:sp>
      <p:sp>
        <p:nvSpPr>
          <p:cNvPr id="4" name="Marcador de pie de página 3">
            <a:extLst>
              <a:ext uri="{FF2B5EF4-FFF2-40B4-BE49-F238E27FC236}">
                <a16:creationId xmlns:a16="http://schemas.microsoft.com/office/drawing/2014/main" id="{E4894DFC-5DC7-211D-7469-3642764A462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498000E-74E3-2A6B-C1FA-7DD7D03C5CD1}"/>
              </a:ext>
            </a:extLst>
          </p:cNvPr>
          <p:cNvSpPr>
            <a:spLocks noGrp="1"/>
          </p:cNvSpPr>
          <p:nvPr>
            <p:ph type="sldNum" sz="quarter" idx="12"/>
          </p:nvPr>
        </p:nvSpPr>
        <p:spPr/>
        <p:txBody>
          <a:bodyPr/>
          <a:lstStyle/>
          <a:p>
            <a:fld id="{E73C2CF1-4694-DB42-89E3-8943A8C220CC}" type="slidenum">
              <a:rPr lang="es-ES" smtClean="0"/>
              <a:t>‹Nº›</a:t>
            </a:fld>
            <a:endParaRPr lang="es-ES"/>
          </a:p>
        </p:txBody>
      </p:sp>
    </p:spTree>
    <p:extLst>
      <p:ext uri="{BB962C8B-B14F-4D97-AF65-F5344CB8AC3E}">
        <p14:creationId xmlns:p14="http://schemas.microsoft.com/office/powerpoint/2010/main" val="1905310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2EA8F34-5B84-E958-BF5B-42DBFF77B686}"/>
              </a:ext>
            </a:extLst>
          </p:cNvPr>
          <p:cNvSpPr>
            <a:spLocks noGrp="1"/>
          </p:cNvSpPr>
          <p:nvPr>
            <p:ph type="dt" sz="half" idx="10"/>
          </p:nvPr>
        </p:nvSpPr>
        <p:spPr/>
        <p:txBody>
          <a:bodyPr/>
          <a:lstStyle/>
          <a:p>
            <a:fld id="{3C626A32-42EA-C545-802A-1B0DFCB733CC}" type="datetimeFigureOut">
              <a:rPr lang="es-ES" smtClean="0"/>
              <a:t>05/03/2026</a:t>
            </a:fld>
            <a:endParaRPr lang="es-ES"/>
          </a:p>
        </p:txBody>
      </p:sp>
      <p:sp>
        <p:nvSpPr>
          <p:cNvPr id="3" name="Marcador de pie de página 2">
            <a:extLst>
              <a:ext uri="{FF2B5EF4-FFF2-40B4-BE49-F238E27FC236}">
                <a16:creationId xmlns:a16="http://schemas.microsoft.com/office/drawing/2014/main" id="{F4055083-A27D-D1C7-550B-6FE265A7EB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A973A57-C180-F986-C17A-4260869CFDC8}"/>
              </a:ext>
            </a:extLst>
          </p:cNvPr>
          <p:cNvSpPr>
            <a:spLocks noGrp="1"/>
          </p:cNvSpPr>
          <p:nvPr>
            <p:ph type="sldNum" sz="quarter" idx="12"/>
          </p:nvPr>
        </p:nvSpPr>
        <p:spPr/>
        <p:txBody>
          <a:bodyPr/>
          <a:lstStyle/>
          <a:p>
            <a:fld id="{E73C2CF1-4694-DB42-89E3-8943A8C220CC}" type="slidenum">
              <a:rPr lang="es-ES" smtClean="0"/>
              <a:t>‹Nº›</a:t>
            </a:fld>
            <a:endParaRPr lang="es-ES"/>
          </a:p>
        </p:txBody>
      </p:sp>
    </p:spTree>
    <p:extLst>
      <p:ext uri="{BB962C8B-B14F-4D97-AF65-F5344CB8AC3E}">
        <p14:creationId xmlns:p14="http://schemas.microsoft.com/office/powerpoint/2010/main" val="1759010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B38F61-7AE1-20C4-D3A7-D267A24BED9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0C5AF79-BB25-1EBD-233B-3574D95E84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C098A5D-E72E-2C8C-CD48-CA817254B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4D2ACBF-6820-EDE1-A8AF-FAFA5617C0CB}"/>
              </a:ext>
            </a:extLst>
          </p:cNvPr>
          <p:cNvSpPr>
            <a:spLocks noGrp="1"/>
          </p:cNvSpPr>
          <p:nvPr>
            <p:ph type="dt" sz="half" idx="10"/>
          </p:nvPr>
        </p:nvSpPr>
        <p:spPr/>
        <p:txBody>
          <a:bodyPr/>
          <a:lstStyle/>
          <a:p>
            <a:fld id="{3C626A32-42EA-C545-802A-1B0DFCB733CC}" type="datetimeFigureOut">
              <a:rPr lang="es-ES" smtClean="0"/>
              <a:t>05/03/2026</a:t>
            </a:fld>
            <a:endParaRPr lang="es-ES"/>
          </a:p>
        </p:txBody>
      </p:sp>
      <p:sp>
        <p:nvSpPr>
          <p:cNvPr id="6" name="Marcador de pie de página 5">
            <a:extLst>
              <a:ext uri="{FF2B5EF4-FFF2-40B4-BE49-F238E27FC236}">
                <a16:creationId xmlns:a16="http://schemas.microsoft.com/office/drawing/2014/main" id="{5D55ED5D-1534-D111-824E-E77D6BF94D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A0906AE-B893-816E-57D8-EB5F1844DBE7}"/>
              </a:ext>
            </a:extLst>
          </p:cNvPr>
          <p:cNvSpPr>
            <a:spLocks noGrp="1"/>
          </p:cNvSpPr>
          <p:nvPr>
            <p:ph type="sldNum" sz="quarter" idx="12"/>
          </p:nvPr>
        </p:nvSpPr>
        <p:spPr/>
        <p:txBody>
          <a:bodyPr/>
          <a:lstStyle/>
          <a:p>
            <a:fld id="{E73C2CF1-4694-DB42-89E3-8943A8C220CC}" type="slidenum">
              <a:rPr lang="es-ES" smtClean="0"/>
              <a:t>‹Nº›</a:t>
            </a:fld>
            <a:endParaRPr lang="es-ES"/>
          </a:p>
        </p:txBody>
      </p:sp>
    </p:spTree>
    <p:extLst>
      <p:ext uri="{BB962C8B-B14F-4D97-AF65-F5344CB8AC3E}">
        <p14:creationId xmlns:p14="http://schemas.microsoft.com/office/powerpoint/2010/main" val="50061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Interio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0DFE9-A78C-0EE4-7984-F3ED020B23BE}"/>
              </a:ext>
            </a:extLst>
          </p:cNvPr>
          <p:cNvSpPr>
            <a:spLocks noGrp="1"/>
          </p:cNvSpPr>
          <p:nvPr>
            <p:ph type="title"/>
          </p:nvPr>
        </p:nvSpPr>
        <p:spPr>
          <a:xfrm>
            <a:off x="473530" y="217400"/>
            <a:ext cx="10368641" cy="681751"/>
          </a:xfrm>
        </p:spPr>
        <p:txBody>
          <a:bodyPr>
            <a:normAutofit/>
          </a:bodyPr>
          <a:lstStyle>
            <a:lvl1pPr>
              <a:defRPr sz="2000" b="1">
                <a:solidFill>
                  <a:srgbClr val="002855"/>
                </a:solidFill>
              </a:defRPr>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21EE003-EF8A-457B-4318-8EAC38806659}"/>
              </a:ext>
            </a:extLst>
          </p:cNvPr>
          <p:cNvSpPr>
            <a:spLocks noGrp="1"/>
          </p:cNvSpPr>
          <p:nvPr>
            <p:ph idx="1" hasCustomPrompt="1"/>
          </p:nvPr>
        </p:nvSpPr>
        <p:spPr>
          <a:xfrm>
            <a:off x="473530" y="997844"/>
            <a:ext cx="11267448" cy="5190306"/>
          </a:xfrm>
        </p:spPr>
        <p:txBody>
          <a:bodyPr/>
          <a:lstStyle>
            <a:lvl1pPr marL="0" indent="0">
              <a:buNone/>
              <a:defRPr>
                <a:solidFill>
                  <a:schemeClr val="tx1">
                    <a:lumMod val="65000"/>
                    <a:lumOff val="35000"/>
                  </a:schemeClr>
                </a:solidFill>
                <a:latin typeface=""/>
              </a:defRPr>
            </a:lvl1pPr>
          </a:lstStyle>
          <a:p>
            <a:pPr lvl="0"/>
            <a:r>
              <a:rPr lang="es-ES" err="1"/>
              <a:t>Lorem</a:t>
            </a:r>
            <a:r>
              <a:rPr lang="es-ES"/>
              <a:t> </a:t>
            </a:r>
            <a:r>
              <a:rPr lang="es-ES" err="1"/>
              <a:t>ipsum</a:t>
            </a:r>
            <a:endParaRPr lang="es-ES"/>
          </a:p>
        </p:txBody>
      </p:sp>
      <p:pic>
        <p:nvPicPr>
          <p:cNvPr id="7" name="Imagen 6">
            <a:extLst>
              <a:ext uri="{FF2B5EF4-FFF2-40B4-BE49-F238E27FC236}">
                <a16:creationId xmlns:a16="http://schemas.microsoft.com/office/drawing/2014/main" id="{4756FE1A-07F8-C346-D752-3E30BF4BCE21}"/>
              </a:ext>
            </a:extLst>
          </p:cNvPr>
          <p:cNvPicPr>
            <a:picLocks noChangeAspect="1"/>
          </p:cNvPicPr>
          <p:nvPr userDrawn="1"/>
        </p:nvPicPr>
        <p:blipFill>
          <a:blip r:embed="rId2"/>
          <a:stretch>
            <a:fillRect/>
          </a:stretch>
        </p:blipFill>
        <p:spPr>
          <a:xfrm>
            <a:off x="10999841" y="167719"/>
            <a:ext cx="692150" cy="612723"/>
          </a:xfrm>
          <a:prstGeom prst="rect">
            <a:avLst/>
          </a:prstGeom>
        </p:spPr>
      </p:pic>
      <p:pic>
        <p:nvPicPr>
          <p:cNvPr id="8" name="Imagen 7">
            <a:extLst>
              <a:ext uri="{FF2B5EF4-FFF2-40B4-BE49-F238E27FC236}">
                <a16:creationId xmlns:a16="http://schemas.microsoft.com/office/drawing/2014/main" id="{75F26033-2919-4BCA-F42F-208800500574}"/>
              </a:ext>
            </a:extLst>
          </p:cNvPr>
          <p:cNvPicPr>
            <a:picLocks noChangeAspect="1"/>
          </p:cNvPicPr>
          <p:nvPr userDrawn="1"/>
        </p:nvPicPr>
        <p:blipFill>
          <a:blip r:embed="rId3"/>
          <a:stretch>
            <a:fillRect/>
          </a:stretch>
        </p:blipFill>
        <p:spPr>
          <a:xfrm>
            <a:off x="422714" y="6377919"/>
            <a:ext cx="1035383" cy="491449"/>
          </a:xfrm>
          <a:prstGeom prst="rect">
            <a:avLst/>
          </a:prstGeom>
        </p:spPr>
      </p:pic>
      <p:sp>
        <p:nvSpPr>
          <p:cNvPr id="17" name="Marcador de texto 16">
            <a:extLst>
              <a:ext uri="{FF2B5EF4-FFF2-40B4-BE49-F238E27FC236}">
                <a16:creationId xmlns:a16="http://schemas.microsoft.com/office/drawing/2014/main" id="{2DD96FD7-502A-5906-4F74-6CC320B8B6B9}"/>
              </a:ext>
            </a:extLst>
          </p:cNvPr>
          <p:cNvSpPr>
            <a:spLocks noGrp="1"/>
          </p:cNvSpPr>
          <p:nvPr>
            <p:ph type="body" sz="quarter" idx="10" hasCustomPrompt="1"/>
          </p:nvPr>
        </p:nvSpPr>
        <p:spPr>
          <a:xfrm>
            <a:off x="1581665" y="6556715"/>
            <a:ext cx="10159485" cy="170142"/>
          </a:xfrm>
        </p:spPr>
        <p:txBody>
          <a:bodyPr anchor="b">
            <a:noAutofit/>
          </a:bodyPr>
          <a:lstStyle>
            <a:lvl1pPr marL="0" indent="0">
              <a:lnSpc>
                <a:spcPct val="100000"/>
              </a:lnSpc>
              <a:buNone/>
              <a:defRPr sz="600">
                <a:solidFill>
                  <a:schemeClr val="tx1">
                    <a:lumMod val="50000"/>
                    <a:lumOff val="50000"/>
                  </a:schemeClr>
                </a:solidFill>
              </a:defRPr>
            </a:lvl1pPr>
          </a:lstStyle>
          <a:p>
            <a:pPr lvl="0"/>
            <a:r>
              <a:rPr lang="es-ES"/>
              <a:t>Bibliografía</a:t>
            </a:r>
          </a:p>
        </p:txBody>
      </p:sp>
      <p:pic>
        <p:nvPicPr>
          <p:cNvPr id="20" name="Imagen 19">
            <a:extLst>
              <a:ext uri="{FF2B5EF4-FFF2-40B4-BE49-F238E27FC236}">
                <a16:creationId xmlns:a16="http://schemas.microsoft.com/office/drawing/2014/main" id="{DA83843D-5FB0-D84B-7641-F0E23041FC12}"/>
              </a:ext>
            </a:extLst>
          </p:cNvPr>
          <p:cNvPicPr>
            <a:picLocks noChangeAspect="1"/>
          </p:cNvPicPr>
          <p:nvPr userDrawn="1"/>
        </p:nvPicPr>
        <p:blipFill rotWithShape="1">
          <a:blip r:embed="rId4"/>
          <a:srcRect l="28420" t="8431"/>
          <a:stretch/>
        </p:blipFill>
        <p:spPr>
          <a:xfrm>
            <a:off x="0" y="0"/>
            <a:ext cx="845428" cy="709383"/>
          </a:xfrm>
          <a:prstGeom prst="rect">
            <a:avLst/>
          </a:prstGeom>
        </p:spPr>
      </p:pic>
    </p:spTree>
    <p:extLst>
      <p:ext uri="{BB962C8B-B14F-4D97-AF65-F5344CB8AC3E}">
        <p14:creationId xmlns:p14="http://schemas.microsoft.com/office/powerpoint/2010/main" val="1120413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73B1B-91C0-9732-82E0-478FFC4A02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088296D-D675-D193-6374-93E65A8A83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CDDB7A9-B994-7884-7F90-2460B7962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34A02C-9E88-3269-57C3-CD856B96F99C}"/>
              </a:ext>
            </a:extLst>
          </p:cNvPr>
          <p:cNvSpPr>
            <a:spLocks noGrp="1"/>
          </p:cNvSpPr>
          <p:nvPr>
            <p:ph type="dt" sz="half" idx="10"/>
          </p:nvPr>
        </p:nvSpPr>
        <p:spPr/>
        <p:txBody>
          <a:bodyPr/>
          <a:lstStyle/>
          <a:p>
            <a:fld id="{3C626A32-42EA-C545-802A-1B0DFCB733CC}" type="datetimeFigureOut">
              <a:rPr lang="es-ES" smtClean="0"/>
              <a:t>05/03/2026</a:t>
            </a:fld>
            <a:endParaRPr lang="es-ES"/>
          </a:p>
        </p:txBody>
      </p:sp>
      <p:sp>
        <p:nvSpPr>
          <p:cNvPr id="6" name="Marcador de pie de página 5">
            <a:extLst>
              <a:ext uri="{FF2B5EF4-FFF2-40B4-BE49-F238E27FC236}">
                <a16:creationId xmlns:a16="http://schemas.microsoft.com/office/drawing/2014/main" id="{9AECF502-55A4-CA57-5C7C-283D8169790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54152A-DB25-0E72-5A37-4D0F53A24EA9}"/>
              </a:ext>
            </a:extLst>
          </p:cNvPr>
          <p:cNvSpPr>
            <a:spLocks noGrp="1"/>
          </p:cNvSpPr>
          <p:nvPr>
            <p:ph type="sldNum" sz="quarter" idx="12"/>
          </p:nvPr>
        </p:nvSpPr>
        <p:spPr/>
        <p:txBody>
          <a:bodyPr/>
          <a:lstStyle/>
          <a:p>
            <a:fld id="{E73C2CF1-4694-DB42-89E3-8943A8C220CC}" type="slidenum">
              <a:rPr lang="es-ES" smtClean="0"/>
              <a:t>‹Nº›</a:t>
            </a:fld>
            <a:endParaRPr lang="es-ES"/>
          </a:p>
        </p:txBody>
      </p:sp>
    </p:spTree>
    <p:extLst>
      <p:ext uri="{BB962C8B-B14F-4D97-AF65-F5344CB8AC3E}">
        <p14:creationId xmlns:p14="http://schemas.microsoft.com/office/powerpoint/2010/main" val="2169143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83087-2C44-843D-3777-848DC4BE159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306DB68-725B-9B8F-0239-D1862489498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BAF781-B838-3A6B-4630-DD3AD97931D0}"/>
              </a:ext>
            </a:extLst>
          </p:cNvPr>
          <p:cNvSpPr>
            <a:spLocks noGrp="1"/>
          </p:cNvSpPr>
          <p:nvPr>
            <p:ph type="dt" sz="half" idx="10"/>
          </p:nvPr>
        </p:nvSpPr>
        <p:spPr/>
        <p:txBody>
          <a:bodyPr/>
          <a:lstStyle/>
          <a:p>
            <a:fld id="{3C626A32-42EA-C545-802A-1B0DFCB733CC}" type="datetimeFigureOut">
              <a:rPr lang="es-ES" smtClean="0"/>
              <a:t>05/03/2026</a:t>
            </a:fld>
            <a:endParaRPr lang="es-ES"/>
          </a:p>
        </p:txBody>
      </p:sp>
      <p:sp>
        <p:nvSpPr>
          <p:cNvPr id="5" name="Marcador de pie de página 4">
            <a:extLst>
              <a:ext uri="{FF2B5EF4-FFF2-40B4-BE49-F238E27FC236}">
                <a16:creationId xmlns:a16="http://schemas.microsoft.com/office/drawing/2014/main" id="{F470527C-90F6-7026-EDD3-72CE1A113B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B61BB0-0A97-FABB-547D-B85C45EAEC3D}"/>
              </a:ext>
            </a:extLst>
          </p:cNvPr>
          <p:cNvSpPr>
            <a:spLocks noGrp="1"/>
          </p:cNvSpPr>
          <p:nvPr>
            <p:ph type="sldNum" sz="quarter" idx="12"/>
          </p:nvPr>
        </p:nvSpPr>
        <p:spPr/>
        <p:txBody>
          <a:bodyPr/>
          <a:lstStyle/>
          <a:p>
            <a:fld id="{E73C2CF1-4694-DB42-89E3-8943A8C220CC}" type="slidenum">
              <a:rPr lang="es-ES" smtClean="0"/>
              <a:t>‹Nº›</a:t>
            </a:fld>
            <a:endParaRPr lang="es-ES"/>
          </a:p>
        </p:txBody>
      </p:sp>
    </p:spTree>
    <p:extLst>
      <p:ext uri="{BB962C8B-B14F-4D97-AF65-F5344CB8AC3E}">
        <p14:creationId xmlns:p14="http://schemas.microsoft.com/office/powerpoint/2010/main" val="3390587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3DDD14-F745-37A5-DD88-4FF4205BA6C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69480DB-DB0D-3EA2-C290-E9750594E9D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36B5BF-03C5-9EE5-58AB-8244404801F2}"/>
              </a:ext>
            </a:extLst>
          </p:cNvPr>
          <p:cNvSpPr>
            <a:spLocks noGrp="1"/>
          </p:cNvSpPr>
          <p:nvPr>
            <p:ph type="dt" sz="half" idx="10"/>
          </p:nvPr>
        </p:nvSpPr>
        <p:spPr/>
        <p:txBody>
          <a:bodyPr/>
          <a:lstStyle/>
          <a:p>
            <a:fld id="{3C626A32-42EA-C545-802A-1B0DFCB733CC}" type="datetimeFigureOut">
              <a:rPr lang="es-ES" smtClean="0"/>
              <a:t>05/03/2026</a:t>
            </a:fld>
            <a:endParaRPr lang="es-ES"/>
          </a:p>
        </p:txBody>
      </p:sp>
      <p:sp>
        <p:nvSpPr>
          <p:cNvPr id="5" name="Marcador de pie de página 4">
            <a:extLst>
              <a:ext uri="{FF2B5EF4-FFF2-40B4-BE49-F238E27FC236}">
                <a16:creationId xmlns:a16="http://schemas.microsoft.com/office/drawing/2014/main" id="{2F74BEAB-4C5D-5E82-36AD-F815369A9D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A7367D-DF09-DF71-9A12-DBBF7E98E6A9}"/>
              </a:ext>
            </a:extLst>
          </p:cNvPr>
          <p:cNvSpPr>
            <a:spLocks noGrp="1"/>
          </p:cNvSpPr>
          <p:nvPr>
            <p:ph type="sldNum" sz="quarter" idx="12"/>
          </p:nvPr>
        </p:nvSpPr>
        <p:spPr/>
        <p:txBody>
          <a:bodyPr/>
          <a:lstStyle/>
          <a:p>
            <a:fld id="{E73C2CF1-4694-DB42-89E3-8943A8C220CC}" type="slidenum">
              <a:rPr lang="es-ES" smtClean="0"/>
              <a:t>‹Nº›</a:t>
            </a:fld>
            <a:endParaRPr lang="es-ES"/>
          </a:p>
        </p:txBody>
      </p:sp>
    </p:spTree>
    <p:extLst>
      <p:ext uri="{BB962C8B-B14F-4D97-AF65-F5344CB8AC3E}">
        <p14:creationId xmlns:p14="http://schemas.microsoft.com/office/powerpoint/2010/main" val="3250473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8_Cover_3" userDrawn="1">
  <p:cSld name="8_Cover_3">
    <p:bg>
      <p:bgPr>
        <a:solidFill>
          <a:schemeClr val="accent4"/>
        </a:solidFill>
        <a:effectLst/>
      </p:bgPr>
    </p:bg>
    <p:spTree>
      <p:nvGrpSpPr>
        <p:cNvPr id="1" name="Shape 100"/>
        <p:cNvGrpSpPr/>
        <p:nvPr/>
      </p:nvGrpSpPr>
      <p:grpSpPr>
        <a:xfrm>
          <a:off x="0" y="0"/>
          <a:ext cx="0" cy="0"/>
          <a:chOff x="0" y="0"/>
          <a:chExt cx="0" cy="0"/>
        </a:xfrm>
      </p:grpSpPr>
      <p:pic>
        <p:nvPicPr>
          <p:cNvPr id="2" name="Imagen 1">
            <a:extLst>
              <a:ext uri="{FF2B5EF4-FFF2-40B4-BE49-F238E27FC236}">
                <a16:creationId xmlns:a16="http://schemas.microsoft.com/office/drawing/2014/main" id="{B4E2E18E-63BB-3817-2DA3-53345B77F013}"/>
              </a:ext>
            </a:extLst>
          </p:cNvPr>
          <p:cNvPicPr>
            <a:picLocks noChangeAspect="1"/>
          </p:cNvPicPr>
          <p:nvPr userDrawn="1"/>
        </p:nvPicPr>
        <p:blipFill>
          <a:blip r:embed="rId2"/>
          <a:stretch>
            <a:fillRect/>
          </a:stretch>
        </p:blipFill>
        <p:spPr>
          <a:xfrm>
            <a:off x="105295" y="99197"/>
            <a:ext cx="11985107" cy="6649945"/>
          </a:xfrm>
          <a:prstGeom prst="rect">
            <a:avLst/>
          </a:prstGeom>
        </p:spPr>
      </p:pic>
      <p:sp>
        <p:nvSpPr>
          <p:cNvPr id="4" name="Google Shape;91;p8">
            <a:extLst>
              <a:ext uri="{FF2B5EF4-FFF2-40B4-BE49-F238E27FC236}">
                <a16:creationId xmlns:a16="http://schemas.microsoft.com/office/drawing/2014/main" id="{633DFEDD-6A72-229F-2053-DFEE64965784}"/>
              </a:ext>
            </a:extLst>
          </p:cNvPr>
          <p:cNvSpPr txBox="1">
            <a:spLocks noGrp="1"/>
          </p:cNvSpPr>
          <p:nvPr>
            <p:ph type="body" idx="10"/>
          </p:nvPr>
        </p:nvSpPr>
        <p:spPr>
          <a:xfrm>
            <a:off x="422911" y="6007273"/>
            <a:ext cx="9520767" cy="474867"/>
          </a:xfrm>
          <a:prstGeom prst="rect">
            <a:avLst/>
          </a:prstGeom>
          <a:noFill/>
          <a:ln>
            <a:noFill/>
          </a:ln>
        </p:spPr>
        <p:txBody>
          <a:bodyPr spcFirstLastPara="1" wrap="square" lIns="0" tIns="0" rIns="0" bIns="0" anchor="b" anchorCtr="0">
            <a:noAutofit/>
          </a:bodyPr>
          <a:lstStyle>
            <a:lvl1pPr marL="0" lvl="0" indent="0" algn="l">
              <a:lnSpc>
                <a:spcPct val="100000"/>
              </a:lnSpc>
              <a:spcBef>
                <a:spcPts val="0"/>
              </a:spcBef>
              <a:spcAft>
                <a:spcPts val="0"/>
              </a:spcAft>
              <a:buClr>
                <a:schemeClr val="accent1"/>
              </a:buClr>
              <a:buSzPts val="700"/>
              <a:buNone/>
              <a:defRPr sz="933">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5" name="Google Shape;92;p8">
            <a:extLst>
              <a:ext uri="{FF2B5EF4-FFF2-40B4-BE49-F238E27FC236}">
                <a16:creationId xmlns:a16="http://schemas.microsoft.com/office/drawing/2014/main" id="{14481F77-33B8-AA14-1349-E5907DD25671}"/>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11338250" y="6007274"/>
            <a:ext cx="474868" cy="474868"/>
          </a:xfrm>
          <a:prstGeom prst="rect">
            <a:avLst/>
          </a:prstGeom>
          <a:noFill/>
          <a:ln>
            <a:noFill/>
          </a:ln>
        </p:spPr>
      </p:pic>
      <p:sp>
        <p:nvSpPr>
          <p:cNvPr id="3" name="Google Shape;87;p8">
            <a:extLst>
              <a:ext uri="{FF2B5EF4-FFF2-40B4-BE49-F238E27FC236}">
                <a16:creationId xmlns:a16="http://schemas.microsoft.com/office/drawing/2014/main" id="{116ABBFE-8D7A-DF6C-9015-8B5C10C9E358}"/>
              </a:ext>
            </a:extLst>
          </p:cNvPr>
          <p:cNvSpPr txBox="1">
            <a:spLocks noGrp="1"/>
          </p:cNvSpPr>
          <p:nvPr>
            <p:ph type="body" idx="1"/>
          </p:nvPr>
        </p:nvSpPr>
        <p:spPr>
          <a:xfrm>
            <a:off x="437080" y="433918"/>
            <a:ext cx="11381117" cy="579988"/>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lt1"/>
              </a:buClr>
              <a:buSzPts val="2400"/>
              <a:buNone/>
              <a:defRPr sz="3200" b="1">
                <a:solidFill>
                  <a:schemeClr val="accent1"/>
                </a:solidFill>
              </a:defRPr>
            </a:lvl1pPr>
            <a:lvl2pPr marL="1219170" lvl="1" indent="-304792" algn="l">
              <a:lnSpc>
                <a:spcPct val="90000"/>
              </a:lnSpc>
              <a:spcBef>
                <a:spcPts val="0"/>
              </a:spcBef>
              <a:spcAft>
                <a:spcPts val="0"/>
              </a:spcAft>
              <a:buClr>
                <a:schemeClr val="accent1"/>
              </a:buClr>
              <a:buSzPts val="1800"/>
              <a:buFont typeface="Arial"/>
              <a:buNone/>
              <a:defRPr b="1">
                <a:solidFill>
                  <a:schemeClr val="accent1"/>
                </a:solidFill>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8217626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ítulo y contenido">
    <p:spTree>
      <p:nvGrpSpPr>
        <p:cNvPr id="1" name=""/>
        <p:cNvGrpSpPr/>
        <p:nvPr/>
      </p:nvGrpSpPr>
      <p:grpSpPr>
        <a:xfrm>
          <a:off x="0" y="0"/>
          <a:ext cx="0" cy="0"/>
          <a:chOff x="0" y="0"/>
          <a:chExt cx="0" cy="0"/>
        </a:xfrm>
      </p:grpSpPr>
      <p:sp>
        <p:nvSpPr>
          <p:cNvPr id="9" name="Rectángulo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es-ES" sz="1800" noProof="0"/>
          </a:p>
        </p:txBody>
      </p:sp>
      <p:cxnSp>
        <p:nvCxnSpPr>
          <p:cNvPr id="12" name="Conector recto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ítulo 3"/>
          <p:cNvSpPr>
            <a:spLocks noGrp="1"/>
          </p:cNvSpPr>
          <p:nvPr>
            <p:ph type="title"/>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es-ES" noProof="0"/>
              <a:t>Haga clic para modificar el estilo de título del patrón</a:t>
            </a:r>
          </a:p>
        </p:txBody>
      </p:sp>
      <p:sp>
        <p:nvSpPr>
          <p:cNvPr id="3" name="Marcador de contenido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rtl="0">
              <a:lnSpc>
                <a:spcPct val="150000"/>
              </a:lnSpc>
              <a:spcBef>
                <a:spcPts val="1000"/>
              </a:spcBef>
              <a:spcAft>
                <a:spcPts val="1200"/>
              </a:spcAft>
              <a:buNone/>
            </a:pPr>
            <a:r>
              <a:rPr lang="es-ES" noProof="0"/>
              <a:t>Haga clic para modificar los estilos de texto del patrón</a:t>
            </a:r>
          </a:p>
          <a:p>
            <a:pPr marL="0" lvl="1" indent="0" rtl="0">
              <a:lnSpc>
                <a:spcPct val="150000"/>
              </a:lnSpc>
              <a:spcBef>
                <a:spcPts val="1000"/>
              </a:spcBef>
              <a:spcAft>
                <a:spcPts val="1200"/>
              </a:spcAft>
              <a:buNone/>
            </a:pPr>
            <a:r>
              <a:rPr lang="es-ES" noProof="0"/>
              <a:t>Segundo nivel</a:t>
            </a:r>
          </a:p>
          <a:p>
            <a:pPr marL="0" lvl="2" indent="0" rtl="0">
              <a:lnSpc>
                <a:spcPct val="150000"/>
              </a:lnSpc>
              <a:spcBef>
                <a:spcPts val="1000"/>
              </a:spcBef>
              <a:spcAft>
                <a:spcPts val="1200"/>
              </a:spcAft>
              <a:buNone/>
            </a:pPr>
            <a:r>
              <a:rPr lang="es-ES" noProof="0"/>
              <a:t>Tercer nivel</a:t>
            </a:r>
          </a:p>
          <a:p>
            <a:pPr marL="0" lvl="3" indent="0" rtl="0">
              <a:lnSpc>
                <a:spcPct val="150000"/>
              </a:lnSpc>
              <a:spcBef>
                <a:spcPts val="1000"/>
              </a:spcBef>
              <a:spcAft>
                <a:spcPts val="1200"/>
              </a:spcAft>
              <a:buNone/>
            </a:pPr>
            <a:r>
              <a:rPr lang="es-ES" noProof="0"/>
              <a:t>Cuarto nivel</a:t>
            </a:r>
          </a:p>
          <a:p>
            <a:pPr marL="0" lvl="4" indent="0" rtl="0">
              <a:lnSpc>
                <a:spcPct val="150000"/>
              </a:lnSpc>
              <a:spcBef>
                <a:spcPts val="1000"/>
              </a:spcBef>
              <a:spcAft>
                <a:spcPts val="1200"/>
              </a:spcAft>
              <a:buNone/>
            </a:pPr>
            <a:r>
              <a:rPr lang="es-ES" noProof="0"/>
              <a:t>Quinto nivel</a:t>
            </a:r>
          </a:p>
        </p:txBody>
      </p:sp>
      <p:sp>
        <p:nvSpPr>
          <p:cNvPr id="6" name="Marcador de fecha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7A7F30DA-8663-4794-8A66-1184A9F2D888}" type="datetime1">
              <a:rPr lang="es-ES" noProof="0" smtClean="0"/>
              <a:t>05/03/2026</a:t>
            </a:fld>
            <a:endParaRPr lang="es-ES" noProof="0"/>
          </a:p>
        </p:txBody>
      </p:sp>
      <p:sp>
        <p:nvSpPr>
          <p:cNvPr id="7" name="Marcador de pie de página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es-ES" noProof="0"/>
          </a:p>
        </p:txBody>
      </p:sp>
      <p:sp>
        <p:nvSpPr>
          <p:cNvPr id="8" name="Marcador de número de diapositiva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es-ES" noProof="0" smtClean="0"/>
              <a:pPr rtl="0"/>
              <a:t>‹Nº›</a:t>
            </a:fld>
            <a:endParaRPr lang="es-ES" noProof="0"/>
          </a:p>
        </p:txBody>
      </p:sp>
    </p:spTree>
    <p:extLst>
      <p:ext uri="{BB962C8B-B14F-4D97-AF65-F5344CB8AC3E}">
        <p14:creationId xmlns:p14="http://schemas.microsoft.com/office/powerpoint/2010/main" val="3405227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ext">
    <p:bg>
      <p:bgPr>
        <a:solidFill>
          <a:schemeClr val="bg1"/>
        </a:solidFill>
        <a:effectLst/>
      </p:bgPr>
    </p:bg>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D4551CE4-1001-F0A2-E0FA-FC53E7C95A0A}"/>
              </a:ext>
            </a:extLst>
          </p:cNvPr>
          <p:cNvSpPr>
            <a:spLocks noGrp="1"/>
          </p:cNvSpPr>
          <p:nvPr>
            <p:ph type="body" sz="quarter" idx="20" hasCustomPrompt="1"/>
          </p:nvPr>
        </p:nvSpPr>
        <p:spPr>
          <a:xfrm>
            <a:off x="11001146" y="6414441"/>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extLst>
                <a:ext uri="{28A0092B-C50C-407E-A947-70E740481C1C}">
                  <a14:useLocalDpi xmlns:a14="http://schemas.microsoft.com/office/drawing/2010/main"/>
                </a:ext>
              </a:extLst>
            </a:blip>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2" name="Rectángulo 1">
            <a:extLst>
              <a:ext uri="{FF2B5EF4-FFF2-40B4-BE49-F238E27FC236}">
                <a16:creationId xmlns:a16="http://schemas.microsoft.com/office/drawing/2014/main" id="{B2A3CD01-E45B-8163-8F2F-6541A5D829E1}"/>
              </a:ext>
            </a:extLst>
          </p:cNvPr>
          <p:cNvSpPr/>
          <p:nvPr userDrawn="1"/>
        </p:nvSpPr>
        <p:spPr>
          <a:xfrm>
            <a:off x="11374452" y="0"/>
            <a:ext cx="817548" cy="1965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1020502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olo el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1BB94E4-A089-0C44-E811-E7D65B0971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4744" y="6311214"/>
            <a:ext cx="1089009" cy="486964"/>
          </a:xfrm>
          <a:prstGeom prst="rect">
            <a:avLst/>
          </a:prstGeom>
        </p:spPr>
      </p:pic>
    </p:spTree>
    <p:extLst>
      <p:ext uri="{BB962C8B-B14F-4D97-AF65-F5344CB8AC3E}">
        <p14:creationId xmlns:p14="http://schemas.microsoft.com/office/powerpoint/2010/main" val="3522229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92853"/>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1200" b="1" i="0">
                <a:solidFill>
                  <a:srgbClr val="092853"/>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defRPr sz="700" b="0" i="0">
                <a:solidFill>
                  <a:srgbClr val="585858"/>
                </a:solidFill>
                <a:latin typeface="Trebuchet MS"/>
                <a:cs typeface="Trebuchet MS"/>
              </a:defRPr>
            </a:lvl1pPr>
          </a:lstStyle>
          <a:p>
            <a:pPr marL="12700">
              <a:lnSpc>
                <a:spcPct val="100000"/>
              </a:lnSpc>
              <a:spcBef>
                <a:spcPts val="140"/>
              </a:spcBef>
            </a:pPr>
            <a:r>
              <a:t>Anima</a:t>
            </a:r>
            <a:r>
              <a:rPr spc="-15"/>
              <a:t> </a:t>
            </a:r>
            <a:r>
              <a:t>+</a:t>
            </a:r>
            <a:r>
              <a:rPr spc="-15"/>
              <a:t> </a:t>
            </a:r>
            <a:r>
              <a:t>Almirall</a:t>
            </a:r>
            <a:r>
              <a:rPr spc="195"/>
              <a:t> </a:t>
            </a:r>
            <a:r>
              <a:t>|</a:t>
            </a:r>
            <a:r>
              <a:rPr spc="430"/>
              <a:t> </a:t>
            </a:r>
            <a:r>
              <a:rPr spc="-10"/>
              <a:t>Confidencial</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3/5/2026</a:t>
            </a:fld>
            <a:endParaRPr lang="en-US"/>
          </a:p>
        </p:txBody>
      </p:sp>
      <p:sp>
        <p:nvSpPr>
          <p:cNvPr id="6" name="Holder 6"/>
          <p:cNvSpPr>
            <a:spLocks noGrp="1"/>
          </p:cNvSpPr>
          <p:nvPr>
            <p:ph type="sldNum" sz="quarter" idx="7"/>
          </p:nvPr>
        </p:nvSpPr>
        <p:spPr/>
        <p:txBody>
          <a:bodyPr lIns="0" tIns="0" rIns="0" bIns="0"/>
          <a:lstStyle>
            <a:lvl1pPr>
              <a:defRPr sz="900" b="0" i="0">
                <a:solidFill>
                  <a:srgbClr val="585858"/>
                </a:solidFill>
                <a:latin typeface="Calibri"/>
                <a:cs typeface="Calibri"/>
              </a:defRPr>
            </a:lvl1pPr>
          </a:lstStyle>
          <a:p>
            <a:pPr marL="66675">
              <a:lnSpc>
                <a:spcPts val="955"/>
              </a:lnSpc>
            </a:pPr>
            <a:fld id="{81D60167-4931-47E6-BA6A-407CBD079E47}" type="slidenum">
              <a:rPr spc="-50" dirty="0"/>
              <a:t>‹Nº›</a:t>
            </a:fld>
            <a:endParaRPr spc="-50"/>
          </a:p>
        </p:txBody>
      </p:sp>
    </p:spTree>
    <p:extLst>
      <p:ext uri="{BB962C8B-B14F-4D97-AF65-F5344CB8AC3E}">
        <p14:creationId xmlns:p14="http://schemas.microsoft.com/office/powerpoint/2010/main" val="675414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2" name="Imagen 11" descr="Icono&#10;&#10;Descripción generada automáticamente">
            <a:extLst>
              <a:ext uri="{FF2B5EF4-FFF2-40B4-BE49-F238E27FC236}">
                <a16:creationId xmlns:a16="http://schemas.microsoft.com/office/drawing/2014/main" id="{ADE4CE3A-184F-64F5-0ECC-B64F8F8E438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Marcador de texto 14">
            <a:extLst>
              <a:ext uri="{FF2B5EF4-FFF2-40B4-BE49-F238E27FC236}">
                <a16:creationId xmlns:a16="http://schemas.microsoft.com/office/drawing/2014/main" id="{FD9D2245-937A-40E1-B13C-1EEFDCB4234C}"/>
              </a:ext>
            </a:extLst>
          </p:cNvPr>
          <p:cNvSpPr>
            <a:spLocks noGrp="1"/>
          </p:cNvSpPr>
          <p:nvPr>
            <p:ph type="body" sz="quarter" idx="10" hasCustomPrompt="1"/>
          </p:nvPr>
        </p:nvSpPr>
        <p:spPr>
          <a:xfrm>
            <a:off x="6096000" y="2570429"/>
            <a:ext cx="5795134" cy="719423"/>
          </a:xfrm>
          <a:prstGeom prst="rect">
            <a:avLst/>
          </a:prstGeom>
        </p:spPr>
        <p:txBody>
          <a:bodyPr>
            <a:normAutofit/>
          </a:bodyPr>
          <a:lstStyle>
            <a:lvl1pPr marL="0" indent="0">
              <a:buNone/>
              <a:defRPr sz="4400" b="1" i="0">
                <a:solidFill>
                  <a:srgbClr val="002854"/>
                </a:solidFill>
                <a:latin typeface="Montserrat" pitchFamily="2" charset="77"/>
              </a:defRPr>
            </a:lvl1pPr>
          </a:lstStyle>
          <a:p>
            <a:pPr lvl="0"/>
            <a:r>
              <a:rPr lang="es-ES"/>
              <a:t>LOREM IPSUM</a:t>
            </a:r>
          </a:p>
        </p:txBody>
      </p:sp>
      <p:sp>
        <p:nvSpPr>
          <p:cNvPr id="14" name="Marcador de texto 16">
            <a:extLst>
              <a:ext uri="{FF2B5EF4-FFF2-40B4-BE49-F238E27FC236}">
                <a16:creationId xmlns:a16="http://schemas.microsoft.com/office/drawing/2014/main" id="{7BA733A4-617B-4156-4396-F3A319223386}"/>
              </a:ext>
            </a:extLst>
          </p:cNvPr>
          <p:cNvSpPr>
            <a:spLocks noGrp="1"/>
          </p:cNvSpPr>
          <p:nvPr>
            <p:ph type="body" sz="quarter" idx="11" hasCustomPrompt="1"/>
          </p:nvPr>
        </p:nvSpPr>
        <p:spPr>
          <a:xfrm>
            <a:off x="6096000" y="3429000"/>
            <a:ext cx="5783494" cy="526222"/>
          </a:xfrm>
          <a:prstGeom prst="rect">
            <a:avLst/>
          </a:prstGeom>
        </p:spPr>
        <p:txBody>
          <a:bodyPr/>
          <a:lstStyle>
            <a:lvl1pPr marL="0" indent="0">
              <a:buNone/>
              <a:defRPr b="0" i="0">
                <a:solidFill>
                  <a:srgbClr val="002854"/>
                </a:solidFill>
                <a:latin typeface="Montserrat" pitchFamily="2" charset="77"/>
              </a:defRPr>
            </a:lvl1pPr>
          </a:lstStyle>
          <a:p>
            <a:pPr lvl="0"/>
            <a:r>
              <a:rPr lang="es-ES" err="1"/>
              <a:t>Lorem</a:t>
            </a:r>
            <a:r>
              <a:rPr lang="es-ES"/>
              <a:t> </a:t>
            </a:r>
            <a:r>
              <a:rPr lang="es-ES" err="1"/>
              <a:t>ipsum</a:t>
            </a:r>
            <a:endParaRPr lang="es-ES"/>
          </a:p>
        </p:txBody>
      </p:sp>
      <p:pic>
        <p:nvPicPr>
          <p:cNvPr id="2" name="Imagen 1">
            <a:extLst>
              <a:ext uri="{FF2B5EF4-FFF2-40B4-BE49-F238E27FC236}">
                <a16:creationId xmlns:a16="http://schemas.microsoft.com/office/drawing/2014/main" id="{C98434BB-9CF8-AD8D-D954-D69D2B22DF73}"/>
              </a:ext>
            </a:extLst>
          </p:cNvPr>
          <p:cNvPicPr>
            <a:picLocks noChangeAspect="1"/>
          </p:cNvPicPr>
          <p:nvPr userDrawn="1"/>
        </p:nvPicPr>
        <p:blipFill>
          <a:blip r:embed="rId3"/>
          <a:stretch>
            <a:fillRect/>
          </a:stretch>
        </p:blipFill>
        <p:spPr>
          <a:xfrm>
            <a:off x="10737378" y="5595796"/>
            <a:ext cx="1406163" cy="1168557"/>
          </a:xfrm>
          <a:prstGeom prst="rect">
            <a:avLst/>
          </a:prstGeom>
        </p:spPr>
      </p:pic>
    </p:spTree>
    <p:extLst>
      <p:ext uri="{BB962C8B-B14F-4D97-AF65-F5344CB8AC3E}">
        <p14:creationId xmlns:p14="http://schemas.microsoft.com/office/powerpoint/2010/main" val="4051258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11" name="Imagen 10" descr="Icono&#10;&#10;Descripción generada automáticamente con confianza media">
            <a:extLst>
              <a:ext uri="{FF2B5EF4-FFF2-40B4-BE49-F238E27FC236}">
                <a16:creationId xmlns:a16="http://schemas.microsoft.com/office/drawing/2014/main" id="{0FB8B2CA-48F8-4106-4967-48AB2EB863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Marcador de texto 14">
            <a:extLst>
              <a:ext uri="{FF2B5EF4-FFF2-40B4-BE49-F238E27FC236}">
                <a16:creationId xmlns:a16="http://schemas.microsoft.com/office/drawing/2014/main" id="{631003DE-2D8F-4154-27DA-F13793C4EB4C}"/>
              </a:ext>
            </a:extLst>
          </p:cNvPr>
          <p:cNvSpPr>
            <a:spLocks noGrp="1"/>
          </p:cNvSpPr>
          <p:nvPr>
            <p:ph type="body" sz="quarter" idx="10" hasCustomPrompt="1"/>
          </p:nvPr>
        </p:nvSpPr>
        <p:spPr>
          <a:xfrm>
            <a:off x="3874294" y="1745481"/>
            <a:ext cx="5795134" cy="719423"/>
          </a:xfrm>
          <a:prstGeom prst="rect">
            <a:avLst/>
          </a:prstGeom>
        </p:spPr>
        <p:txBody>
          <a:bodyPr>
            <a:normAutofit/>
          </a:bodyPr>
          <a:lstStyle>
            <a:lvl1pPr marL="0" indent="0">
              <a:buNone/>
              <a:defRPr sz="4400" b="1" i="0">
                <a:solidFill>
                  <a:srgbClr val="002854"/>
                </a:solidFill>
                <a:latin typeface="Montserrat" pitchFamily="2" charset="77"/>
              </a:defRPr>
            </a:lvl1pPr>
          </a:lstStyle>
          <a:p>
            <a:pPr lvl="0"/>
            <a:r>
              <a:rPr lang="es-ES"/>
              <a:t>LOREM IPSUM</a:t>
            </a:r>
          </a:p>
        </p:txBody>
      </p:sp>
      <p:sp>
        <p:nvSpPr>
          <p:cNvPr id="15" name="Marcador de texto 14">
            <a:extLst>
              <a:ext uri="{FF2B5EF4-FFF2-40B4-BE49-F238E27FC236}">
                <a16:creationId xmlns:a16="http://schemas.microsoft.com/office/drawing/2014/main" id="{6BB17CA1-D9D9-CDE8-91EC-73EBCE00DA47}"/>
              </a:ext>
            </a:extLst>
          </p:cNvPr>
          <p:cNvSpPr>
            <a:spLocks noGrp="1"/>
          </p:cNvSpPr>
          <p:nvPr>
            <p:ph type="body" sz="quarter" idx="11" hasCustomPrompt="1"/>
          </p:nvPr>
        </p:nvSpPr>
        <p:spPr>
          <a:xfrm>
            <a:off x="3059009" y="1745481"/>
            <a:ext cx="906704" cy="719423"/>
          </a:xfrm>
        </p:spPr>
        <p:txBody>
          <a:bodyPr>
            <a:normAutofit/>
          </a:bodyPr>
          <a:lstStyle>
            <a:lvl1pPr marL="0" indent="0">
              <a:buNone/>
              <a:defRPr sz="5400" b="1" i="0">
                <a:solidFill>
                  <a:srgbClr val="11ECBA"/>
                </a:solidFill>
                <a:latin typeface="Montserrat" pitchFamily="2" charset="77"/>
              </a:defRPr>
            </a:lvl1pPr>
          </a:lstStyle>
          <a:p>
            <a:pPr lvl="0"/>
            <a:r>
              <a:rPr lang="es-ES"/>
              <a:t>1.</a:t>
            </a:r>
          </a:p>
        </p:txBody>
      </p:sp>
      <p:pic>
        <p:nvPicPr>
          <p:cNvPr id="2" name="Imagen 1">
            <a:extLst>
              <a:ext uri="{FF2B5EF4-FFF2-40B4-BE49-F238E27FC236}">
                <a16:creationId xmlns:a16="http://schemas.microsoft.com/office/drawing/2014/main" id="{7943C4C7-7457-C37D-B7BC-D924F38C4193}"/>
              </a:ext>
            </a:extLst>
          </p:cNvPr>
          <p:cNvPicPr>
            <a:picLocks noChangeAspect="1"/>
          </p:cNvPicPr>
          <p:nvPr userDrawn="1"/>
        </p:nvPicPr>
        <p:blipFill>
          <a:blip r:embed="rId3"/>
          <a:stretch>
            <a:fillRect/>
          </a:stretch>
        </p:blipFill>
        <p:spPr>
          <a:xfrm>
            <a:off x="10737378" y="5595796"/>
            <a:ext cx="1406163" cy="1168557"/>
          </a:xfrm>
          <a:prstGeom prst="rect">
            <a:avLst/>
          </a:prstGeom>
        </p:spPr>
      </p:pic>
    </p:spTree>
    <p:extLst>
      <p:ext uri="{BB962C8B-B14F-4D97-AF65-F5344CB8AC3E}">
        <p14:creationId xmlns:p14="http://schemas.microsoft.com/office/powerpoint/2010/main" val="21078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Fondo_01">
    <p:bg>
      <p:bgPr>
        <a:solidFill>
          <a:srgbClr val="002855"/>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0C32FEC-8677-DFB6-A2E3-DAC3F78FBF33}"/>
              </a:ext>
            </a:extLst>
          </p:cNvPr>
          <p:cNvPicPr>
            <a:picLocks noChangeAspect="1"/>
          </p:cNvPicPr>
          <p:nvPr userDrawn="1"/>
        </p:nvPicPr>
        <p:blipFill rotWithShape="1">
          <a:blip r:embed="rId2"/>
          <a:srcRect l="42778" t="8672" b="13997"/>
          <a:stretch/>
        </p:blipFill>
        <p:spPr>
          <a:xfrm>
            <a:off x="-1" y="-1"/>
            <a:ext cx="2551577" cy="6858001"/>
          </a:xfrm>
          <a:prstGeom prst="rect">
            <a:avLst/>
          </a:prstGeom>
        </p:spPr>
      </p:pic>
      <p:pic>
        <p:nvPicPr>
          <p:cNvPr id="9" name="Imagen 8">
            <a:extLst>
              <a:ext uri="{FF2B5EF4-FFF2-40B4-BE49-F238E27FC236}">
                <a16:creationId xmlns:a16="http://schemas.microsoft.com/office/drawing/2014/main" id="{019E098A-0E82-3C74-CB87-420EF61E13B0}"/>
              </a:ext>
            </a:extLst>
          </p:cNvPr>
          <p:cNvPicPr>
            <a:picLocks noChangeAspect="1"/>
          </p:cNvPicPr>
          <p:nvPr userDrawn="1"/>
        </p:nvPicPr>
        <p:blipFill rotWithShape="1">
          <a:blip r:embed="rId3"/>
          <a:srcRect l="51985" t="61705" r="-3970" b="-1"/>
          <a:stretch/>
        </p:blipFill>
        <p:spPr>
          <a:xfrm flipH="1">
            <a:off x="9485142" y="0"/>
            <a:ext cx="2706858" cy="1556322"/>
          </a:xfrm>
          <a:prstGeom prst="rect">
            <a:avLst/>
          </a:prstGeom>
        </p:spPr>
      </p:pic>
      <p:sp>
        <p:nvSpPr>
          <p:cNvPr id="5" name="Título 4">
            <a:extLst>
              <a:ext uri="{FF2B5EF4-FFF2-40B4-BE49-F238E27FC236}">
                <a16:creationId xmlns:a16="http://schemas.microsoft.com/office/drawing/2014/main" id="{9752E5C4-C2C0-4F6C-121E-B20C9C0C6B21}"/>
              </a:ext>
            </a:extLst>
          </p:cNvPr>
          <p:cNvSpPr>
            <a:spLocks noGrp="1"/>
          </p:cNvSpPr>
          <p:nvPr>
            <p:ph type="title"/>
          </p:nvPr>
        </p:nvSpPr>
        <p:spPr>
          <a:xfrm>
            <a:off x="2171700" y="2090056"/>
            <a:ext cx="7821386" cy="2906487"/>
          </a:xfrm>
        </p:spPr>
        <p:txBody>
          <a:bodyPr>
            <a:normAutofit/>
          </a:bodyPr>
          <a:lstStyle>
            <a:lvl1pPr>
              <a:defRPr sz="3500">
                <a:solidFill>
                  <a:schemeClr val="bg1"/>
                </a:solidFill>
                <a:latin typeface=""/>
              </a:defRPr>
            </a:lvl1pPr>
          </a:lstStyle>
          <a:p>
            <a:r>
              <a:rPr lang="es-ES"/>
              <a:t>Haga clic para modificar el estilo de título del patrón</a:t>
            </a:r>
          </a:p>
        </p:txBody>
      </p:sp>
      <p:pic>
        <p:nvPicPr>
          <p:cNvPr id="6" name="Imagen 5">
            <a:extLst>
              <a:ext uri="{FF2B5EF4-FFF2-40B4-BE49-F238E27FC236}">
                <a16:creationId xmlns:a16="http://schemas.microsoft.com/office/drawing/2014/main" id="{34248353-A448-5722-EB6F-B511AE99EE97}"/>
              </a:ext>
            </a:extLst>
          </p:cNvPr>
          <p:cNvPicPr>
            <a:picLocks noChangeAspect="1"/>
          </p:cNvPicPr>
          <p:nvPr userDrawn="1"/>
        </p:nvPicPr>
        <p:blipFill>
          <a:blip r:embed="rId4"/>
          <a:stretch>
            <a:fillRect/>
          </a:stretch>
        </p:blipFill>
        <p:spPr>
          <a:xfrm>
            <a:off x="10836967" y="260707"/>
            <a:ext cx="855024" cy="756907"/>
          </a:xfrm>
          <a:prstGeom prst="rect">
            <a:avLst/>
          </a:prstGeom>
        </p:spPr>
      </p:pic>
      <p:pic>
        <p:nvPicPr>
          <p:cNvPr id="14" name="Imagen 13">
            <a:extLst>
              <a:ext uri="{FF2B5EF4-FFF2-40B4-BE49-F238E27FC236}">
                <a16:creationId xmlns:a16="http://schemas.microsoft.com/office/drawing/2014/main" id="{822325D2-1AE5-7775-37B8-77708B002659}"/>
              </a:ext>
            </a:extLst>
          </p:cNvPr>
          <p:cNvPicPr>
            <a:picLocks noChangeAspect="1"/>
          </p:cNvPicPr>
          <p:nvPr userDrawn="1"/>
        </p:nvPicPr>
        <p:blipFill>
          <a:blip r:embed="rId5">
            <a:alphaModFix amt="20000"/>
          </a:blip>
          <a:stretch>
            <a:fillRect/>
          </a:stretch>
        </p:blipFill>
        <p:spPr>
          <a:xfrm>
            <a:off x="424543" y="4960710"/>
            <a:ext cx="767443" cy="1897290"/>
          </a:xfrm>
          <a:prstGeom prst="rect">
            <a:avLst/>
          </a:prstGeom>
        </p:spPr>
      </p:pic>
      <p:pic>
        <p:nvPicPr>
          <p:cNvPr id="2" name="Imagen 1">
            <a:extLst>
              <a:ext uri="{FF2B5EF4-FFF2-40B4-BE49-F238E27FC236}">
                <a16:creationId xmlns:a16="http://schemas.microsoft.com/office/drawing/2014/main" id="{01F609CD-CD53-7EA0-E0BF-65BAD5A31A67}"/>
              </a:ext>
            </a:extLst>
          </p:cNvPr>
          <p:cNvPicPr>
            <a:picLocks noChangeAspect="1"/>
          </p:cNvPicPr>
          <p:nvPr userDrawn="1"/>
        </p:nvPicPr>
        <p:blipFill>
          <a:blip r:embed="rId6"/>
          <a:stretch>
            <a:fillRect/>
          </a:stretch>
        </p:blipFill>
        <p:spPr>
          <a:xfrm>
            <a:off x="10358202" y="6043213"/>
            <a:ext cx="1354215" cy="462517"/>
          </a:xfrm>
          <a:prstGeom prst="rect">
            <a:avLst/>
          </a:prstGeom>
        </p:spPr>
      </p:pic>
    </p:spTree>
    <p:extLst>
      <p:ext uri="{BB962C8B-B14F-4D97-AF65-F5344CB8AC3E}">
        <p14:creationId xmlns:p14="http://schemas.microsoft.com/office/powerpoint/2010/main" val="929120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descr="Forma&#10;&#10;Descripción generada automáticamente con confianza baja">
            <a:extLst>
              <a:ext uri="{FF2B5EF4-FFF2-40B4-BE49-F238E27FC236}">
                <a16:creationId xmlns:a16="http://schemas.microsoft.com/office/drawing/2014/main" id="{7D28514D-74A6-9785-5208-FFDE910400C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Marcador de texto 16">
            <a:extLst>
              <a:ext uri="{FF2B5EF4-FFF2-40B4-BE49-F238E27FC236}">
                <a16:creationId xmlns:a16="http://schemas.microsoft.com/office/drawing/2014/main" id="{FDA15B7C-2F8D-7BC3-EDE8-8F124108D9F1}"/>
              </a:ext>
            </a:extLst>
          </p:cNvPr>
          <p:cNvSpPr>
            <a:spLocks noGrp="1"/>
          </p:cNvSpPr>
          <p:nvPr>
            <p:ph type="body" sz="quarter" idx="11" hasCustomPrompt="1"/>
          </p:nvPr>
        </p:nvSpPr>
        <p:spPr>
          <a:xfrm>
            <a:off x="599659" y="447260"/>
            <a:ext cx="6059557" cy="238539"/>
          </a:xfrm>
          <a:prstGeom prst="rect">
            <a:avLst/>
          </a:prstGeom>
        </p:spPr>
        <p:txBody>
          <a:bodyPr>
            <a:normAutofit/>
          </a:bodyPr>
          <a:lstStyle>
            <a:lvl1pPr marL="0" indent="0">
              <a:buNone/>
              <a:defRPr sz="1400" b="1" i="0">
                <a:solidFill>
                  <a:srgbClr val="002854"/>
                </a:solidFill>
                <a:latin typeface="Montserrat SemiBold" pitchFamily="2" charset="77"/>
              </a:defRPr>
            </a:lvl1pPr>
          </a:lstStyle>
          <a:p>
            <a:pPr lvl="0"/>
            <a:r>
              <a:rPr lang="es-ES" err="1"/>
              <a:t>Lorem</a:t>
            </a:r>
            <a:r>
              <a:rPr lang="es-ES"/>
              <a:t> </a:t>
            </a:r>
            <a:r>
              <a:rPr lang="es-ES" err="1"/>
              <a:t>ipsum</a:t>
            </a:r>
            <a:endParaRPr lang="es-ES"/>
          </a:p>
        </p:txBody>
      </p:sp>
      <p:sp>
        <p:nvSpPr>
          <p:cNvPr id="11" name="Marcador de texto 10">
            <a:extLst>
              <a:ext uri="{FF2B5EF4-FFF2-40B4-BE49-F238E27FC236}">
                <a16:creationId xmlns:a16="http://schemas.microsoft.com/office/drawing/2014/main" id="{C2685021-C617-076D-3B91-20BDBEC05A7D}"/>
              </a:ext>
            </a:extLst>
          </p:cNvPr>
          <p:cNvSpPr>
            <a:spLocks noGrp="1"/>
          </p:cNvSpPr>
          <p:nvPr>
            <p:ph type="body" sz="quarter" idx="12" hasCustomPrompt="1"/>
          </p:nvPr>
        </p:nvSpPr>
        <p:spPr>
          <a:xfrm>
            <a:off x="599659" y="795752"/>
            <a:ext cx="10114724" cy="5764074"/>
          </a:xfrm>
        </p:spPr>
        <p:txBody>
          <a:bodyPr>
            <a:normAutofit/>
          </a:bodyPr>
          <a:lstStyle>
            <a:lvl1pPr marL="0" indent="0">
              <a:buNone/>
              <a:defRPr sz="1200" b="0" i="0">
                <a:latin typeface="Montserrat" pitchFamily="2" charset="77"/>
              </a:defRPr>
            </a:lvl1pPr>
          </a:lstStyle>
          <a:p>
            <a:pPr lvl="0"/>
            <a:r>
              <a:rPr lang="es-ES" err="1"/>
              <a:t>Lorem</a:t>
            </a:r>
            <a:r>
              <a:rPr lang="es-ES"/>
              <a:t> </a:t>
            </a:r>
            <a:r>
              <a:rPr lang="es-ES" err="1"/>
              <a:t>ipsum</a:t>
            </a:r>
            <a:endParaRPr lang="es-ES"/>
          </a:p>
        </p:txBody>
      </p:sp>
      <p:pic>
        <p:nvPicPr>
          <p:cNvPr id="2" name="Imagen 1">
            <a:extLst>
              <a:ext uri="{FF2B5EF4-FFF2-40B4-BE49-F238E27FC236}">
                <a16:creationId xmlns:a16="http://schemas.microsoft.com/office/drawing/2014/main" id="{41C89C65-408B-16C5-B27F-289D22D413EC}"/>
              </a:ext>
            </a:extLst>
          </p:cNvPr>
          <p:cNvPicPr>
            <a:picLocks noChangeAspect="1"/>
          </p:cNvPicPr>
          <p:nvPr userDrawn="1"/>
        </p:nvPicPr>
        <p:blipFill>
          <a:blip r:embed="rId3"/>
          <a:stretch>
            <a:fillRect/>
          </a:stretch>
        </p:blipFill>
        <p:spPr>
          <a:xfrm>
            <a:off x="10737378" y="5595796"/>
            <a:ext cx="1406163" cy="1168557"/>
          </a:xfrm>
          <a:prstGeom prst="rect">
            <a:avLst/>
          </a:prstGeom>
        </p:spPr>
      </p:pic>
    </p:spTree>
    <p:extLst>
      <p:ext uri="{BB962C8B-B14F-4D97-AF65-F5344CB8AC3E}">
        <p14:creationId xmlns:p14="http://schemas.microsoft.com/office/powerpoint/2010/main" val="622619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13" name="Imagen 12" descr="Imagen de la pantalla de un celular&#10;&#10;Descripción generada automáticamente con confianza media">
            <a:extLst>
              <a:ext uri="{FF2B5EF4-FFF2-40B4-BE49-F238E27FC236}">
                <a16:creationId xmlns:a16="http://schemas.microsoft.com/office/drawing/2014/main" id="{7986FD12-4AA7-9184-310A-D7A70110DF20}"/>
              </a:ext>
            </a:extLst>
          </p:cNvPr>
          <p:cNvPicPr>
            <a:picLocks noChangeAspect="1"/>
          </p:cNvPicPr>
          <p:nvPr userDrawn="1"/>
        </p:nvPicPr>
        <p:blipFill>
          <a:blip r:embed="rId2"/>
          <a:stretch>
            <a:fillRect/>
          </a:stretch>
        </p:blipFill>
        <p:spPr>
          <a:xfrm>
            <a:off x="0" y="0"/>
            <a:ext cx="12186478" cy="6854894"/>
          </a:xfrm>
          <a:prstGeom prst="rect">
            <a:avLst/>
          </a:prstGeom>
        </p:spPr>
      </p:pic>
      <p:sp>
        <p:nvSpPr>
          <p:cNvPr id="14" name="Marcador de texto 14">
            <a:extLst>
              <a:ext uri="{FF2B5EF4-FFF2-40B4-BE49-F238E27FC236}">
                <a16:creationId xmlns:a16="http://schemas.microsoft.com/office/drawing/2014/main" id="{33B9C200-5BBF-DE75-A805-24B53EDBDB26}"/>
              </a:ext>
            </a:extLst>
          </p:cNvPr>
          <p:cNvSpPr>
            <a:spLocks noGrp="1"/>
          </p:cNvSpPr>
          <p:nvPr>
            <p:ph type="body" sz="quarter" idx="10" hasCustomPrompt="1"/>
          </p:nvPr>
        </p:nvSpPr>
        <p:spPr>
          <a:xfrm>
            <a:off x="1071459" y="274491"/>
            <a:ext cx="9454080" cy="252283"/>
          </a:xfrm>
          <a:prstGeom prst="rect">
            <a:avLst/>
          </a:prstGeom>
        </p:spPr>
        <p:txBody>
          <a:bodyPr>
            <a:normAutofit/>
          </a:bodyPr>
          <a:lstStyle>
            <a:lvl1pPr marL="0" indent="0">
              <a:buNone/>
              <a:defRPr sz="1800" b="1" i="0">
                <a:solidFill>
                  <a:srgbClr val="002854"/>
                </a:solidFill>
                <a:latin typeface="Montserrat" pitchFamily="2" charset="77"/>
              </a:defRPr>
            </a:lvl1pPr>
          </a:lstStyle>
          <a:p>
            <a:pPr lvl="0"/>
            <a:r>
              <a:rPr lang="es-ES"/>
              <a:t>LOREM IPSUM</a:t>
            </a:r>
          </a:p>
        </p:txBody>
      </p:sp>
      <p:sp>
        <p:nvSpPr>
          <p:cNvPr id="16" name="Marcador de gráfico 15">
            <a:extLst>
              <a:ext uri="{FF2B5EF4-FFF2-40B4-BE49-F238E27FC236}">
                <a16:creationId xmlns:a16="http://schemas.microsoft.com/office/drawing/2014/main" id="{D2AE02B8-493A-02CC-213C-7B5035D44415}"/>
              </a:ext>
            </a:extLst>
          </p:cNvPr>
          <p:cNvSpPr>
            <a:spLocks noGrp="1"/>
          </p:cNvSpPr>
          <p:nvPr>
            <p:ph type="chart" sz="quarter" idx="11"/>
          </p:nvPr>
        </p:nvSpPr>
        <p:spPr>
          <a:xfrm>
            <a:off x="2395124" y="1302164"/>
            <a:ext cx="7912100" cy="4621213"/>
          </a:xfrm>
        </p:spPr>
        <p:txBody>
          <a:bodyPr/>
          <a:lstStyle/>
          <a:p>
            <a:endParaRPr lang="es-ES"/>
          </a:p>
        </p:txBody>
      </p:sp>
      <p:pic>
        <p:nvPicPr>
          <p:cNvPr id="2" name="Imagen 1">
            <a:extLst>
              <a:ext uri="{FF2B5EF4-FFF2-40B4-BE49-F238E27FC236}">
                <a16:creationId xmlns:a16="http://schemas.microsoft.com/office/drawing/2014/main" id="{B809E80C-F990-C171-FF46-884336B7CA33}"/>
              </a:ext>
            </a:extLst>
          </p:cNvPr>
          <p:cNvPicPr>
            <a:picLocks noChangeAspect="1"/>
          </p:cNvPicPr>
          <p:nvPr userDrawn="1"/>
        </p:nvPicPr>
        <p:blipFill>
          <a:blip r:embed="rId3"/>
          <a:stretch>
            <a:fillRect/>
          </a:stretch>
        </p:blipFill>
        <p:spPr>
          <a:xfrm>
            <a:off x="10737378" y="5595796"/>
            <a:ext cx="1406163" cy="1168557"/>
          </a:xfrm>
          <a:prstGeom prst="rect">
            <a:avLst/>
          </a:prstGeom>
        </p:spPr>
      </p:pic>
    </p:spTree>
    <p:extLst>
      <p:ext uri="{BB962C8B-B14F-4D97-AF65-F5344CB8AC3E}">
        <p14:creationId xmlns:p14="http://schemas.microsoft.com/office/powerpoint/2010/main" val="797191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1" name="Imagen 10" descr="Icono&#10;&#10;Descripción generada automáticamente">
            <a:extLst>
              <a:ext uri="{FF2B5EF4-FFF2-40B4-BE49-F238E27FC236}">
                <a16:creationId xmlns:a16="http://schemas.microsoft.com/office/drawing/2014/main" id="{009B08CC-682F-A579-D7EA-E5C3D7C9939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Marcador de texto 14">
            <a:extLst>
              <a:ext uri="{FF2B5EF4-FFF2-40B4-BE49-F238E27FC236}">
                <a16:creationId xmlns:a16="http://schemas.microsoft.com/office/drawing/2014/main" id="{600DFB37-4BE2-1875-E135-1966BAFE6588}"/>
              </a:ext>
            </a:extLst>
          </p:cNvPr>
          <p:cNvSpPr>
            <a:spLocks noGrp="1"/>
          </p:cNvSpPr>
          <p:nvPr>
            <p:ph type="body" sz="quarter" idx="10" hasCustomPrompt="1"/>
          </p:nvPr>
        </p:nvSpPr>
        <p:spPr>
          <a:xfrm>
            <a:off x="5400261" y="2560490"/>
            <a:ext cx="4489174" cy="719423"/>
          </a:xfrm>
          <a:prstGeom prst="rect">
            <a:avLst/>
          </a:prstGeom>
        </p:spPr>
        <p:txBody>
          <a:bodyPr>
            <a:normAutofit/>
          </a:bodyPr>
          <a:lstStyle>
            <a:lvl1pPr marL="0" indent="0">
              <a:buNone/>
              <a:defRPr sz="4400" b="1" i="0">
                <a:solidFill>
                  <a:srgbClr val="002854"/>
                </a:solidFill>
                <a:latin typeface="Montserrat" pitchFamily="2" charset="77"/>
              </a:defRPr>
            </a:lvl1pPr>
          </a:lstStyle>
          <a:p>
            <a:pPr lvl="0"/>
            <a:r>
              <a:rPr lang="es-ES"/>
              <a:t>LOREM IPSUM</a:t>
            </a:r>
          </a:p>
        </p:txBody>
      </p:sp>
      <p:sp>
        <p:nvSpPr>
          <p:cNvPr id="13" name="Marcador de texto 16">
            <a:extLst>
              <a:ext uri="{FF2B5EF4-FFF2-40B4-BE49-F238E27FC236}">
                <a16:creationId xmlns:a16="http://schemas.microsoft.com/office/drawing/2014/main" id="{1D47C5CF-8155-BC35-A009-A4E4459AE197}"/>
              </a:ext>
            </a:extLst>
          </p:cNvPr>
          <p:cNvSpPr>
            <a:spLocks noGrp="1"/>
          </p:cNvSpPr>
          <p:nvPr>
            <p:ph type="body" sz="quarter" idx="11" hasCustomPrompt="1"/>
          </p:nvPr>
        </p:nvSpPr>
        <p:spPr>
          <a:xfrm>
            <a:off x="5400261" y="3419061"/>
            <a:ext cx="4480157" cy="526222"/>
          </a:xfrm>
          <a:prstGeom prst="rect">
            <a:avLst/>
          </a:prstGeom>
        </p:spPr>
        <p:txBody>
          <a:bodyPr/>
          <a:lstStyle>
            <a:lvl1pPr marL="0" indent="0">
              <a:buNone/>
              <a:defRPr b="0" i="0">
                <a:solidFill>
                  <a:srgbClr val="002854"/>
                </a:solidFill>
                <a:latin typeface="Montserrat" pitchFamily="2" charset="77"/>
              </a:defRPr>
            </a:lvl1pPr>
          </a:lstStyle>
          <a:p>
            <a:pPr lvl="0"/>
            <a:r>
              <a:rPr lang="es-ES" err="1"/>
              <a:t>Lorem</a:t>
            </a:r>
            <a:r>
              <a:rPr lang="es-ES"/>
              <a:t> </a:t>
            </a:r>
            <a:r>
              <a:rPr lang="es-ES" err="1"/>
              <a:t>ipsum</a:t>
            </a:r>
            <a:endParaRPr lang="es-ES"/>
          </a:p>
        </p:txBody>
      </p:sp>
      <p:pic>
        <p:nvPicPr>
          <p:cNvPr id="2" name="Imagen 1">
            <a:extLst>
              <a:ext uri="{FF2B5EF4-FFF2-40B4-BE49-F238E27FC236}">
                <a16:creationId xmlns:a16="http://schemas.microsoft.com/office/drawing/2014/main" id="{5C4733A8-65D4-E363-478C-15252FB641DD}"/>
              </a:ext>
            </a:extLst>
          </p:cNvPr>
          <p:cNvPicPr>
            <a:picLocks noChangeAspect="1"/>
          </p:cNvPicPr>
          <p:nvPr userDrawn="1"/>
        </p:nvPicPr>
        <p:blipFill>
          <a:blip r:embed="rId3"/>
          <a:stretch>
            <a:fillRect/>
          </a:stretch>
        </p:blipFill>
        <p:spPr>
          <a:xfrm>
            <a:off x="10737378" y="5595796"/>
            <a:ext cx="1406163" cy="1168557"/>
          </a:xfrm>
          <a:prstGeom prst="rect">
            <a:avLst/>
          </a:prstGeom>
        </p:spPr>
      </p:pic>
    </p:spTree>
    <p:extLst>
      <p:ext uri="{BB962C8B-B14F-4D97-AF65-F5344CB8AC3E}">
        <p14:creationId xmlns:p14="http://schemas.microsoft.com/office/powerpoint/2010/main" val="824994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21E0F-193B-7741-9344-F20D99533A75}" type="datetime3">
              <a:rPr lang="es-ES" smtClean="0"/>
              <a:t>05.03.26</a:t>
            </a:fld>
            <a:endParaRPr lang="es-ES_tradnl"/>
          </a:p>
        </p:txBody>
      </p:sp>
      <p:sp>
        <p:nvSpPr>
          <p:cNvPr id="5" name="Footer Placeholder 4"/>
          <p:cNvSpPr>
            <a:spLocks noGrp="1"/>
          </p:cNvSpPr>
          <p:nvPr>
            <p:ph type="ftr" sz="quarter" idx="11"/>
          </p:nvPr>
        </p:nvSpPr>
        <p:spPr/>
        <p:txBody>
          <a:bodyPr/>
          <a:lstStyle/>
          <a:p>
            <a:r>
              <a:rPr lang="es-ES_tradnl"/>
              <a:t>Deck title</a:t>
            </a:r>
          </a:p>
        </p:txBody>
      </p:sp>
      <p:sp>
        <p:nvSpPr>
          <p:cNvPr id="6" name="Slide Number Placeholder 5"/>
          <p:cNvSpPr>
            <a:spLocks noGrp="1"/>
          </p:cNvSpPr>
          <p:nvPr>
            <p:ph type="sldNum" sz="quarter" idx="12"/>
          </p:nvPr>
        </p:nvSpPr>
        <p:spPr/>
        <p:txBody>
          <a:bodyPr/>
          <a:lstStyle/>
          <a:p>
            <a:fld id="{96F64DD7-E411-6141-89FE-121B5323FD5F}" type="slidenum">
              <a:rPr lang="es-ES_tradnl" smtClean="0"/>
              <a:pPr/>
              <a:t>‹Nº›</a:t>
            </a:fld>
            <a:endParaRPr lang="es-ES_tradnl"/>
          </a:p>
        </p:txBody>
      </p:sp>
    </p:spTree>
    <p:extLst>
      <p:ext uri="{BB962C8B-B14F-4D97-AF65-F5344CB8AC3E}">
        <p14:creationId xmlns:p14="http://schemas.microsoft.com/office/powerpoint/2010/main" val="1167443594"/>
      </p:ext>
    </p:extLst>
  </p:cSld>
  <p:clrMapOvr>
    <a:masterClrMapping/>
  </p:clrMapOvr>
  <p:hf hdr="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77D5AD-F366-9CAB-5347-00D5B6DDEC0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16C3AEE-74BB-442B-E471-4D0EA59D0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58EDC33-D0A9-329C-3AFC-C9B0F0054174}"/>
              </a:ext>
            </a:extLst>
          </p:cNvPr>
          <p:cNvSpPr>
            <a:spLocks noGrp="1"/>
          </p:cNvSpPr>
          <p:nvPr>
            <p:ph type="dt" sz="half" idx="10"/>
          </p:nvPr>
        </p:nvSpPr>
        <p:spPr/>
        <p:txBody>
          <a:bodyPr/>
          <a:lstStyle/>
          <a:p>
            <a:fld id="{55AA8E4D-6CE3-4550-9636-0E3F699F0401}" type="datetimeFigureOut">
              <a:rPr lang="es-ES" smtClean="0"/>
              <a:t>05/03/2026</a:t>
            </a:fld>
            <a:endParaRPr lang="es-ES"/>
          </a:p>
        </p:txBody>
      </p:sp>
      <p:sp>
        <p:nvSpPr>
          <p:cNvPr id="5" name="Marcador de pie de página 4">
            <a:extLst>
              <a:ext uri="{FF2B5EF4-FFF2-40B4-BE49-F238E27FC236}">
                <a16:creationId xmlns:a16="http://schemas.microsoft.com/office/drawing/2014/main" id="{38F8688D-19C0-0BA4-D1F9-FDDFD27034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6FE94C5-80CA-66C7-D4FF-7B09AC76D1D6}"/>
              </a:ext>
            </a:extLst>
          </p:cNvPr>
          <p:cNvSpPr>
            <a:spLocks noGrp="1"/>
          </p:cNvSpPr>
          <p:nvPr>
            <p:ph type="sldNum" sz="quarter" idx="12"/>
          </p:nvPr>
        </p:nvSpPr>
        <p:spPr/>
        <p:txBody>
          <a:bodyPr/>
          <a:lstStyle/>
          <a:p>
            <a:fld id="{1B7059BF-FC59-458F-8FFB-F10DCE478010}" type="slidenum">
              <a:rPr lang="es-ES" smtClean="0"/>
              <a:t>‹Nº›</a:t>
            </a:fld>
            <a:endParaRPr lang="es-ES"/>
          </a:p>
        </p:txBody>
      </p:sp>
    </p:spTree>
    <p:extLst>
      <p:ext uri="{BB962C8B-B14F-4D97-AF65-F5344CB8AC3E}">
        <p14:creationId xmlns:p14="http://schemas.microsoft.com/office/powerpoint/2010/main" val="4271226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_Cover_2" preserve="1">
  <p:cSld name="4_Cover_2">
    <p:bg>
      <p:bgPr>
        <a:solidFill>
          <a:schemeClr val="accent1"/>
        </a:solidFill>
        <a:effectLst/>
      </p:bgPr>
    </p:bg>
    <p:spTree>
      <p:nvGrpSpPr>
        <p:cNvPr id="1" name="Shape 11"/>
        <p:cNvGrpSpPr/>
        <p:nvPr/>
      </p:nvGrpSpPr>
      <p:grpSpPr>
        <a:xfrm>
          <a:off x="0" y="0"/>
          <a:ext cx="0" cy="0"/>
          <a:chOff x="0" y="0"/>
          <a:chExt cx="0" cy="0"/>
        </a:xfrm>
      </p:grpSpPr>
      <p:pic>
        <p:nvPicPr>
          <p:cNvPr id="12" name="Google Shape;12;p2"/>
          <p:cNvPicPr preferRelativeResize="0"/>
          <p:nvPr/>
        </p:nvPicPr>
        <p:blipFill>
          <a:blip r:embed="rId2" cstate="screen">
            <a:extLst>
              <a:ext uri="{28A0092B-C50C-407E-A947-70E740481C1C}">
                <a14:useLocalDpi xmlns:a14="http://schemas.microsoft.com/office/drawing/2010/main"/>
              </a:ext>
            </a:extLst>
          </a:blip>
          <a:srcRect/>
          <a:stretch/>
        </p:blipFill>
        <p:spPr>
          <a:xfrm>
            <a:off x="7756781" y="1015"/>
            <a:ext cx="4435219" cy="6855967"/>
          </a:xfrm>
          <a:prstGeom prst="rect">
            <a:avLst/>
          </a:prstGeom>
          <a:noFill/>
          <a:ln>
            <a:noFill/>
          </a:ln>
        </p:spPr>
      </p:pic>
      <p:pic>
        <p:nvPicPr>
          <p:cNvPr id="14" name="Google Shape;14;p2" descr="Logotipo, nombre de la empresa&#10;&#10;Descripción generada automáticament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0337" y="2449716"/>
            <a:ext cx="1816727" cy="1800059"/>
          </a:xfrm>
          <a:prstGeom prst="rect">
            <a:avLst/>
          </a:prstGeom>
          <a:noFill/>
          <a:ln>
            <a:noFill/>
          </a:ln>
        </p:spPr>
      </p:pic>
      <p:pic>
        <p:nvPicPr>
          <p:cNvPr id="15" name="Google Shape;15;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271009" y="6296327"/>
            <a:ext cx="1659467" cy="254000"/>
          </a:xfrm>
          <a:prstGeom prst="rect">
            <a:avLst/>
          </a:prstGeom>
          <a:noFill/>
          <a:ln>
            <a:noFill/>
          </a:ln>
        </p:spPr>
      </p:pic>
      <p:pic>
        <p:nvPicPr>
          <p:cNvPr id="16" name="Google Shape;16;p2"/>
          <p:cNvPicPr preferRelativeResize="0"/>
          <p:nvPr/>
        </p:nvPicPr>
        <p:blipFill>
          <a:blip r:embed="rId5" cstate="screen">
            <a:extLst>
              <a:ext uri="{28A0092B-C50C-407E-A947-70E740481C1C}">
                <a14:useLocalDpi xmlns:a14="http://schemas.microsoft.com/office/drawing/2010/main"/>
              </a:ext>
            </a:extLst>
          </a:blip>
          <a:srcRect/>
          <a:stretch/>
        </p:blipFill>
        <p:spPr>
          <a:xfrm>
            <a:off x="7599820" y="180075"/>
            <a:ext cx="4592181" cy="4690533"/>
          </a:xfrm>
          <a:prstGeom prst="rect">
            <a:avLst/>
          </a:prstGeom>
          <a:noFill/>
          <a:ln>
            <a:noFill/>
          </a:ln>
        </p:spPr>
      </p:pic>
      <p:pic>
        <p:nvPicPr>
          <p:cNvPr id="17" name="Google Shape;17;p2"/>
          <p:cNvPicPr preferRelativeResize="0"/>
          <p:nvPr/>
        </p:nvPicPr>
        <p:blipFill>
          <a:blip r:embed="rId6" cstate="screen">
            <a:extLst>
              <a:ext uri="{28A0092B-C50C-407E-A947-70E740481C1C}">
                <a14:useLocalDpi xmlns:a14="http://schemas.microsoft.com/office/drawing/2010/main"/>
              </a:ext>
            </a:extLst>
          </a:blip>
          <a:srcRect/>
          <a:stretch/>
        </p:blipFill>
        <p:spPr>
          <a:xfrm>
            <a:off x="9273743" y="2564109"/>
            <a:ext cx="2357245" cy="864888"/>
          </a:xfrm>
          <a:prstGeom prst="rect">
            <a:avLst/>
          </a:prstGeom>
          <a:noFill/>
          <a:ln>
            <a:noFill/>
          </a:ln>
        </p:spPr>
      </p:pic>
      <p:sp>
        <p:nvSpPr>
          <p:cNvPr id="18" name="Google Shape;18;p2"/>
          <p:cNvSpPr txBox="1"/>
          <p:nvPr/>
        </p:nvSpPr>
        <p:spPr>
          <a:xfrm rot="-5400000">
            <a:off x="-797668" y="5534041"/>
            <a:ext cx="1939047" cy="205066"/>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chemeClr val="lt1"/>
              </a:buClr>
              <a:buSzPts val="400"/>
              <a:buFont typeface="Arial"/>
              <a:buNone/>
            </a:pPr>
            <a:r>
              <a:rPr lang="es-ES" sz="533" b="0" i="0" u="none" strike="noStrike" cap="none">
                <a:solidFill>
                  <a:schemeClr val="lt1"/>
                </a:solidFill>
                <a:latin typeface="Arial"/>
                <a:ea typeface="Arial"/>
                <a:cs typeface="Arial"/>
                <a:sym typeface="Arial"/>
              </a:rPr>
              <a:t>Date </a:t>
            </a:r>
            <a:r>
              <a:rPr lang="es-ES" sz="533" b="0" i="0" u="none" strike="noStrike" cap="none" err="1">
                <a:solidFill>
                  <a:schemeClr val="lt1"/>
                </a:solidFill>
                <a:latin typeface="Arial"/>
                <a:ea typeface="Arial"/>
                <a:cs typeface="Arial"/>
                <a:sym typeface="Arial"/>
              </a:rPr>
              <a:t>of</a:t>
            </a:r>
            <a:r>
              <a:rPr lang="es-ES" sz="533" b="0" i="0" u="none" strike="noStrike" cap="none">
                <a:solidFill>
                  <a:schemeClr val="lt1"/>
                </a:solidFill>
                <a:latin typeface="Arial"/>
                <a:ea typeface="Arial"/>
                <a:cs typeface="Arial"/>
                <a:sym typeface="Arial"/>
              </a:rPr>
              <a:t> </a:t>
            </a:r>
            <a:r>
              <a:rPr lang="es-ES" sz="533" b="0" i="0" u="none" strike="noStrike" cap="none" err="1">
                <a:solidFill>
                  <a:schemeClr val="lt1"/>
                </a:solidFill>
                <a:latin typeface="Arial"/>
                <a:ea typeface="Arial"/>
                <a:cs typeface="Arial"/>
                <a:sym typeface="Arial"/>
              </a:rPr>
              <a:t>preparation</a:t>
            </a:r>
            <a:r>
              <a:rPr lang="es-ES" sz="533" b="0" i="0" u="none" strike="noStrike" cap="none">
                <a:solidFill>
                  <a:schemeClr val="lt1"/>
                </a:solidFill>
                <a:latin typeface="Arial"/>
                <a:ea typeface="Arial"/>
                <a:cs typeface="Arial"/>
                <a:sym typeface="Arial"/>
              </a:rPr>
              <a:t>: </a:t>
            </a:r>
            <a:r>
              <a:rPr lang="es-ES" sz="533" b="0" i="0" u="none" strike="noStrike" cap="none" err="1">
                <a:solidFill>
                  <a:schemeClr val="lt1"/>
                </a:solidFill>
                <a:latin typeface="Arial"/>
                <a:ea typeface="Arial"/>
                <a:cs typeface="Arial"/>
                <a:sym typeface="Arial"/>
              </a:rPr>
              <a:t>February</a:t>
            </a:r>
            <a:r>
              <a:rPr lang="es-ES" sz="533" b="0" i="0" u="none" strike="noStrike" cap="none">
                <a:solidFill>
                  <a:schemeClr val="lt1"/>
                </a:solidFill>
                <a:latin typeface="Arial"/>
                <a:ea typeface="Arial"/>
                <a:cs typeface="Arial"/>
                <a:sym typeface="Arial"/>
              </a:rPr>
              <a:t> 2025. HQ-MTI-2500003</a:t>
            </a:r>
            <a:endParaRPr sz="2400"/>
          </a:p>
        </p:txBody>
      </p:sp>
      <p:sp>
        <p:nvSpPr>
          <p:cNvPr id="19" name="Google Shape;19;p2"/>
          <p:cNvSpPr txBox="1"/>
          <p:nvPr/>
        </p:nvSpPr>
        <p:spPr>
          <a:xfrm>
            <a:off x="730632" y="6029587"/>
            <a:ext cx="4341755" cy="533297"/>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s-ES" sz="1333" b="0" i="0" u="none" strike="noStrike" cap="none">
                <a:solidFill>
                  <a:schemeClr val="lt1"/>
                </a:solidFill>
                <a:latin typeface="Arial"/>
                <a:ea typeface="Arial"/>
                <a:cs typeface="Arial"/>
                <a:sym typeface="Arial"/>
              </a:rPr>
              <a:t>The Skin Academy is a meeting initiated and funded by Almirall and it is for Healthcare professionals only.</a:t>
            </a:r>
            <a:endParaRPr sz="2400"/>
          </a:p>
        </p:txBody>
      </p:sp>
      <p:pic>
        <p:nvPicPr>
          <p:cNvPr id="2" name="Google Shape;13;p2">
            <a:extLst>
              <a:ext uri="{FF2B5EF4-FFF2-40B4-BE49-F238E27FC236}">
                <a16:creationId xmlns:a16="http://schemas.microsoft.com/office/drawing/2014/main" id="{7E430BFC-E1BB-24AF-957C-DD05EE3A3BE7}"/>
              </a:ext>
            </a:extLst>
          </p:cNvPr>
          <p:cNvPicPr preferRelativeResize="0"/>
          <p:nvPr userDrawn="1"/>
        </p:nvPicPr>
        <p:blipFill rotWithShape="1">
          <a:blip r:embed="rId7" cstate="screen">
            <a:alphaModFix/>
            <a:extLst>
              <a:ext uri="{28A0092B-C50C-407E-A947-70E740481C1C}">
                <a14:useLocalDpi xmlns:a14="http://schemas.microsoft.com/office/drawing/2010/main"/>
              </a:ext>
            </a:extLst>
          </a:blip>
          <a:srcRect/>
          <a:stretch/>
        </p:blipFill>
        <p:spPr>
          <a:xfrm>
            <a:off x="419102" y="354262"/>
            <a:ext cx="1589509" cy="504697"/>
          </a:xfrm>
          <a:prstGeom prst="rect">
            <a:avLst/>
          </a:prstGeom>
          <a:noFill/>
          <a:ln>
            <a:noFill/>
          </a:ln>
        </p:spPr>
      </p:pic>
    </p:spTree>
    <p:extLst>
      <p:ext uri="{BB962C8B-B14F-4D97-AF65-F5344CB8AC3E}">
        <p14:creationId xmlns:p14="http://schemas.microsoft.com/office/powerpoint/2010/main" val="339381000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6_Cover_2" preserve="1">
  <p:cSld name="6_Cover_2">
    <p:bg>
      <p:bgPr>
        <a:solidFill>
          <a:schemeClr val="accent1"/>
        </a:solidFill>
        <a:effectLst/>
      </p:bgPr>
    </p:bg>
    <p:spTree>
      <p:nvGrpSpPr>
        <p:cNvPr id="1" name="Shape 20"/>
        <p:cNvGrpSpPr/>
        <p:nvPr/>
      </p:nvGrpSpPr>
      <p:grpSpPr>
        <a:xfrm>
          <a:off x="0" y="0"/>
          <a:ext cx="0" cy="0"/>
          <a:chOff x="0" y="0"/>
          <a:chExt cx="0" cy="0"/>
        </a:xfrm>
      </p:grpSpPr>
      <p:pic>
        <p:nvPicPr>
          <p:cNvPr id="21" name="Google Shape;21;p3"/>
          <p:cNvPicPr preferRelativeResize="0"/>
          <p:nvPr/>
        </p:nvPicPr>
        <p:blipFill>
          <a:blip r:embed="rId2" cstate="screen">
            <a:extLst>
              <a:ext uri="{28A0092B-C50C-407E-A947-70E740481C1C}">
                <a14:useLocalDpi xmlns:a14="http://schemas.microsoft.com/office/drawing/2010/main"/>
              </a:ext>
            </a:extLst>
          </a:blip>
          <a:srcRect/>
          <a:stretch/>
        </p:blipFill>
        <p:spPr>
          <a:xfrm>
            <a:off x="9195690" y="1017"/>
            <a:ext cx="2996311" cy="6855964"/>
          </a:xfrm>
          <a:prstGeom prst="rect">
            <a:avLst/>
          </a:prstGeom>
          <a:noFill/>
          <a:ln>
            <a:noFill/>
          </a:ln>
        </p:spPr>
      </p:pic>
      <p:sp>
        <p:nvSpPr>
          <p:cNvPr id="22" name="Google Shape;22;p3"/>
          <p:cNvSpPr txBox="1">
            <a:spLocks noGrp="1"/>
          </p:cNvSpPr>
          <p:nvPr>
            <p:ph type="body" idx="1"/>
          </p:nvPr>
        </p:nvSpPr>
        <p:spPr>
          <a:xfrm>
            <a:off x="429177" y="1697061"/>
            <a:ext cx="8866769" cy="4339015"/>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Clr>
                <a:schemeClr val="lt1"/>
              </a:buClr>
              <a:buSzPts val="1100"/>
              <a:buNone/>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24" name="Google Shape;24;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98525" y="6222534"/>
            <a:ext cx="1316787" cy="201548"/>
          </a:xfrm>
          <a:prstGeom prst="rect">
            <a:avLst/>
          </a:prstGeom>
          <a:noFill/>
          <a:ln>
            <a:noFill/>
          </a:ln>
        </p:spPr>
      </p:pic>
      <p:pic>
        <p:nvPicPr>
          <p:cNvPr id="25" name="Google Shape;25;p3"/>
          <p:cNvPicPr preferRelativeResize="0"/>
          <p:nvPr/>
        </p:nvPicPr>
        <p:blipFill>
          <a:blip r:embed="rId4" cstate="screen">
            <a:extLst>
              <a:ext uri="{28A0092B-C50C-407E-A947-70E740481C1C}">
                <a14:useLocalDpi xmlns:a14="http://schemas.microsoft.com/office/drawing/2010/main"/>
              </a:ext>
            </a:extLst>
          </a:blip>
          <a:srcRect/>
          <a:stretch/>
        </p:blipFill>
        <p:spPr>
          <a:xfrm>
            <a:off x="9668323" y="1083734"/>
            <a:ext cx="2523677" cy="4690533"/>
          </a:xfrm>
          <a:prstGeom prst="rect">
            <a:avLst/>
          </a:prstGeom>
          <a:noFill/>
          <a:ln>
            <a:noFill/>
          </a:ln>
        </p:spPr>
      </p:pic>
      <p:sp>
        <p:nvSpPr>
          <p:cNvPr id="27" name="Google Shape;27;p3"/>
          <p:cNvSpPr txBox="1"/>
          <p:nvPr/>
        </p:nvSpPr>
        <p:spPr>
          <a:xfrm>
            <a:off x="295546" y="832002"/>
            <a:ext cx="7828548" cy="533489"/>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F1BF"/>
              </a:buClr>
              <a:buSzPts val="2000"/>
              <a:buFont typeface="Arial"/>
              <a:buNone/>
            </a:pPr>
            <a:r>
              <a:rPr lang="es-ES" sz="2667" i="0" err="1">
                <a:solidFill>
                  <a:schemeClr val="accent2"/>
                </a:solidFill>
                <a:latin typeface="Arial"/>
                <a:ea typeface="Arial"/>
                <a:cs typeface="Arial"/>
                <a:sym typeface="Arial"/>
              </a:rPr>
              <a:t>Disclosures</a:t>
            </a:r>
            <a:endParaRPr lang="es-ES" sz="2667" i="0">
              <a:solidFill>
                <a:schemeClr val="accent2"/>
              </a:solidFill>
              <a:latin typeface="Arial"/>
              <a:ea typeface="Arial"/>
              <a:cs typeface="Arial"/>
              <a:sym typeface="Arial"/>
            </a:endParaRPr>
          </a:p>
        </p:txBody>
      </p:sp>
    </p:spTree>
    <p:extLst>
      <p:ext uri="{BB962C8B-B14F-4D97-AF65-F5344CB8AC3E}">
        <p14:creationId xmlns:p14="http://schemas.microsoft.com/office/powerpoint/2010/main" val="2979256582"/>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_Cover_2" preserve="1">
  <p:cSld name="5_Cover_2">
    <p:bg>
      <p:bgPr>
        <a:solidFill>
          <a:schemeClr val="accent4"/>
        </a:solidFill>
        <a:effectLst/>
      </p:bgPr>
    </p:bg>
    <p:spTree>
      <p:nvGrpSpPr>
        <p:cNvPr id="1" name="Shape 28"/>
        <p:cNvGrpSpPr/>
        <p:nvPr/>
      </p:nvGrpSpPr>
      <p:grpSpPr>
        <a:xfrm>
          <a:off x="0" y="0"/>
          <a:ext cx="0" cy="0"/>
          <a:chOff x="0" y="0"/>
          <a:chExt cx="0" cy="0"/>
        </a:xfrm>
      </p:grpSpPr>
      <p:pic>
        <p:nvPicPr>
          <p:cNvPr id="29" name="Google Shape;29;p4"/>
          <p:cNvPicPr preferRelativeResize="0"/>
          <p:nvPr userDrawn="1"/>
        </p:nvPicPr>
        <p:blipFill>
          <a:blip r:embed="rId2" cstate="screen">
            <a:extLst>
              <a:ext uri="{28A0092B-C50C-407E-A947-70E740481C1C}">
                <a14:useLocalDpi xmlns:a14="http://schemas.microsoft.com/office/drawing/2010/main"/>
              </a:ext>
            </a:extLst>
          </a:blip>
          <a:srcRect/>
          <a:stretch/>
        </p:blipFill>
        <p:spPr>
          <a:xfrm>
            <a:off x="9195690" y="1017"/>
            <a:ext cx="2996311" cy="6855964"/>
          </a:xfrm>
          <a:prstGeom prst="rect">
            <a:avLst/>
          </a:prstGeom>
          <a:noFill/>
          <a:ln>
            <a:noFill/>
          </a:ln>
        </p:spPr>
      </p:pic>
      <p:sp>
        <p:nvSpPr>
          <p:cNvPr id="30" name="Google Shape;30;p4"/>
          <p:cNvSpPr txBox="1">
            <a:spLocks noGrp="1"/>
          </p:cNvSpPr>
          <p:nvPr>
            <p:ph type="ctrTitle"/>
          </p:nvPr>
        </p:nvSpPr>
        <p:spPr>
          <a:xfrm>
            <a:off x="420798" y="1387637"/>
            <a:ext cx="8839197" cy="1344321"/>
          </a:xfrm>
          <a:prstGeom prst="rect">
            <a:avLst/>
          </a:prstGeom>
          <a:noFill/>
          <a:ln>
            <a:noFill/>
          </a:ln>
        </p:spPr>
        <p:txBody>
          <a:bodyPr spcFirstLastPara="1" wrap="square" lIns="0" tIns="0" rIns="0" bIns="0" anchor="t" anchorCtr="0">
            <a:noAutofit/>
          </a:bodyPr>
          <a:lstStyle>
            <a:lvl1pPr marR="0" lvl="0" indent="0" algn="l" rtl="0">
              <a:lnSpc>
                <a:spcPct val="100000"/>
              </a:lnSpc>
              <a:spcBef>
                <a:spcPts val="0"/>
              </a:spcBef>
              <a:spcAft>
                <a:spcPts val="0"/>
              </a:spcAft>
              <a:buClr>
                <a:schemeClr val="accent2"/>
              </a:buClr>
              <a:buSzPts val="3300"/>
              <a:buFont typeface="Arial"/>
              <a:buNone/>
              <a:defRPr sz="4400" b="0" i="0" u="none" strike="noStrike" cap="none">
                <a:solidFill>
                  <a:schemeClr val="bg1"/>
                </a:solidFill>
                <a:latin typeface="Arial"/>
                <a:ea typeface="Arial"/>
                <a:cs typeface="Arial"/>
                <a:sym typeface="Aria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31" name="Google Shape;31;p4"/>
          <p:cNvSpPr txBox="1"/>
          <p:nvPr/>
        </p:nvSpPr>
        <p:spPr>
          <a:xfrm>
            <a:off x="419101" y="3613655"/>
            <a:ext cx="1371600" cy="18582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s-ES" sz="1467" b="0">
                <a:solidFill>
                  <a:schemeClr val="lt1"/>
                </a:solidFill>
                <a:latin typeface="Arial"/>
                <a:ea typeface="Arial"/>
                <a:cs typeface="Arial"/>
                <a:sym typeface="Arial"/>
              </a:rPr>
              <a:t>PRESENTER</a:t>
            </a:r>
            <a:endParaRPr sz="2400"/>
          </a:p>
        </p:txBody>
      </p:sp>
      <p:sp>
        <p:nvSpPr>
          <p:cNvPr id="32" name="Google Shape;32;p4"/>
          <p:cNvSpPr txBox="1">
            <a:spLocks noGrp="1"/>
          </p:cNvSpPr>
          <p:nvPr>
            <p:ph type="body" idx="1"/>
          </p:nvPr>
        </p:nvSpPr>
        <p:spPr>
          <a:xfrm>
            <a:off x="420797" y="4324338"/>
            <a:ext cx="5308320" cy="778708"/>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Clr>
                <a:schemeClr val="lt1"/>
              </a:buClr>
              <a:buSzPts val="1100"/>
              <a:buNone/>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3" name="Google Shape;33;p4"/>
          <p:cNvSpPr txBox="1">
            <a:spLocks noGrp="1"/>
          </p:cNvSpPr>
          <p:nvPr>
            <p:ph type="body" idx="2"/>
          </p:nvPr>
        </p:nvSpPr>
        <p:spPr>
          <a:xfrm>
            <a:off x="420798" y="3948357"/>
            <a:ext cx="4287569" cy="288072"/>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lt1"/>
              </a:buClr>
              <a:buSzPts val="1800"/>
              <a:buNone/>
              <a:defRPr b="1"/>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4" name="Google Shape;34;p4"/>
          <p:cNvSpPr txBox="1">
            <a:spLocks noGrp="1"/>
          </p:cNvSpPr>
          <p:nvPr>
            <p:ph type="body" idx="3"/>
          </p:nvPr>
        </p:nvSpPr>
        <p:spPr>
          <a:xfrm>
            <a:off x="420798" y="5929439"/>
            <a:ext cx="8728269" cy="557296"/>
          </a:xfrm>
          <a:prstGeom prst="rect">
            <a:avLst/>
          </a:prstGeom>
          <a:noFill/>
          <a:ln>
            <a:noFill/>
          </a:ln>
        </p:spPr>
        <p:txBody>
          <a:bodyPr spcFirstLastPara="1" wrap="square" lIns="0" tIns="0" rIns="0" bIns="0" anchor="b" anchorCtr="0">
            <a:noAutofit/>
          </a:bodyPr>
          <a:lstStyle>
            <a:lvl1pPr marL="0" lvl="0" indent="0" algn="l">
              <a:lnSpc>
                <a:spcPct val="90000"/>
              </a:lnSpc>
              <a:spcBef>
                <a:spcPts val="1000"/>
              </a:spcBef>
              <a:spcAft>
                <a:spcPts val="0"/>
              </a:spcAft>
              <a:buClr>
                <a:schemeClr val="lt1"/>
              </a:buClr>
              <a:buSzPts val="700"/>
              <a:buNone/>
              <a:defRPr sz="933">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5" name="Google Shape;35;p4"/>
          <p:cNvSpPr>
            <a:spLocks noGrp="1"/>
          </p:cNvSpPr>
          <p:nvPr>
            <p:ph type="pic" idx="4"/>
          </p:nvPr>
        </p:nvSpPr>
        <p:spPr>
          <a:xfrm>
            <a:off x="5870865" y="4314587"/>
            <a:ext cx="2357967" cy="1289051"/>
          </a:xfrm>
          <a:prstGeom prst="rect">
            <a:avLst/>
          </a:prstGeom>
          <a:noFill/>
          <a:ln>
            <a:noFill/>
          </a:ln>
        </p:spPr>
        <p:txBody>
          <a:bodyPr/>
          <a:lstStyle/>
          <a:p>
            <a:endParaRPr lang="es-ES"/>
          </a:p>
        </p:txBody>
      </p:sp>
      <p:pic>
        <p:nvPicPr>
          <p:cNvPr id="36" name="Google Shape;36;p4"/>
          <p:cNvPicPr preferRelativeResize="0"/>
          <p:nvPr/>
        </p:nvPicPr>
        <p:blipFill>
          <a:blip r:embed="rId3" cstate="screen">
            <a:extLst>
              <a:ext uri="{28A0092B-C50C-407E-A947-70E740481C1C}">
                <a14:useLocalDpi xmlns:a14="http://schemas.microsoft.com/office/drawing/2010/main"/>
              </a:ext>
            </a:extLst>
          </a:blip>
          <a:srcRect/>
          <a:stretch/>
        </p:blipFill>
        <p:spPr>
          <a:xfrm>
            <a:off x="428203" y="354262"/>
            <a:ext cx="1141515" cy="368231"/>
          </a:xfrm>
          <a:prstGeom prst="rect">
            <a:avLst/>
          </a:prstGeom>
          <a:noFill/>
          <a:ln>
            <a:noFill/>
          </a:ln>
        </p:spPr>
      </p:pic>
      <p:pic>
        <p:nvPicPr>
          <p:cNvPr id="38" name="Google Shape;38;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498525" y="6222534"/>
            <a:ext cx="1316787" cy="201548"/>
          </a:xfrm>
          <a:prstGeom prst="rect">
            <a:avLst/>
          </a:prstGeom>
          <a:noFill/>
          <a:ln>
            <a:noFill/>
          </a:ln>
        </p:spPr>
      </p:pic>
      <p:pic>
        <p:nvPicPr>
          <p:cNvPr id="2" name="Google Shape;25;p3">
            <a:extLst>
              <a:ext uri="{FF2B5EF4-FFF2-40B4-BE49-F238E27FC236}">
                <a16:creationId xmlns:a16="http://schemas.microsoft.com/office/drawing/2014/main" id="{8F05FF16-A1B1-A093-3FE3-1ABB7971FE65}"/>
              </a:ext>
            </a:extLst>
          </p:cNvPr>
          <p:cNvPicPr preferRelativeResize="0"/>
          <p:nvPr userDrawn="1"/>
        </p:nvPicPr>
        <p:blipFill>
          <a:blip r:embed="rId5" cstate="screen">
            <a:extLst>
              <a:ext uri="{28A0092B-C50C-407E-A947-70E740481C1C}">
                <a14:useLocalDpi xmlns:a14="http://schemas.microsoft.com/office/drawing/2010/main"/>
              </a:ext>
            </a:extLst>
          </a:blip>
          <a:srcRect/>
          <a:stretch/>
        </p:blipFill>
        <p:spPr>
          <a:xfrm>
            <a:off x="9668323" y="1083734"/>
            <a:ext cx="2523677" cy="4690533"/>
          </a:xfrm>
          <a:prstGeom prst="rect">
            <a:avLst/>
          </a:prstGeom>
          <a:noFill/>
          <a:ln>
            <a:noFill/>
          </a:ln>
        </p:spPr>
      </p:pic>
    </p:spTree>
    <p:extLst>
      <p:ext uri="{BB962C8B-B14F-4D97-AF65-F5344CB8AC3E}">
        <p14:creationId xmlns:p14="http://schemas.microsoft.com/office/powerpoint/2010/main" val="251365711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9_Cover_3" preserve="1">
  <p:cSld name="9_Cover_3">
    <p:bg>
      <p:bgPr>
        <a:solidFill>
          <a:schemeClr val="lt1"/>
        </a:solidFill>
        <a:effectLst/>
      </p:bgPr>
    </p:bg>
    <p:spTree>
      <p:nvGrpSpPr>
        <p:cNvPr id="1" name="Shape 41"/>
        <p:cNvGrpSpPr/>
        <p:nvPr/>
      </p:nvGrpSpPr>
      <p:grpSpPr>
        <a:xfrm>
          <a:off x="0" y="0"/>
          <a:ext cx="0" cy="0"/>
          <a:chOff x="0" y="0"/>
          <a:chExt cx="0" cy="0"/>
        </a:xfrm>
      </p:grpSpPr>
      <p:pic>
        <p:nvPicPr>
          <p:cNvPr id="42" name="Google Shape;42;p5"/>
          <p:cNvPicPr preferRelativeResize="0"/>
          <p:nvPr/>
        </p:nvPicPr>
        <p:blipFill>
          <a:blip r:embed="rId2" cstate="screen">
            <a:extLst>
              <a:ext uri="{28A0092B-C50C-407E-A947-70E740481C1C}">
                <a14:useLocalDpi xmlns:a14="http://schemas.microsoft.com/office/drawing/2010/main"/>
              </a:ext>
            </a:extLst>
          </a:blip>
          <a:srcRect/>
          <a:stretch/>
        </p:blipFill>
        <p:spPr>
          <a:xfrm>
            <a:off x="1489296" y="5975416"/>
            <a:ext cx="3850888" cy="882585"/>
          </a:xfrm>
          <a:prstGeom prst="rect">
            <a:avLst/>
          </a:prstGeom>
          <a:noFill/>
          <a:ln>
            <a:noFill/>
          </a:ln>
        </p:spPr>
      </p:pic>
      <p:sp>
        <p:nvSpPr>
          <p:cNvPr id="43" name="Google Shape;43;p5"/>
          <p:cNvSpPr/>
          <p:nvPr/>
        </p:nvSpPr>
        <p:spPr>
          <a:xfrm rot="10800000" flipH="1">
            <a:off x="419101" y="433916"/>
            <a:ext cx="11391740" cy="5996112"/>
          </a:xfrm>
          <a:custGeom>
            <a:avLst/>
            <a:gdLst/>
            <a:ahLst/>
            <a:cxnLst/>
            <a:rect l="l" t="t" r="r" b="b"/>
            <a:pathLst>
              <a:path w="8499350" h="4595657" extrusionOk="0">
                <a:moveTo>
                  <a:pt x="0" y="0"/>
                </a:moveTo>
                <a:lnTo>
                  <a:pt x="7840976" y="0"/>
                </a:lnTo>
                <a:cubicBezTo>
                  <a:pt x="8117009" y="12032"/>
                  <a:pt x="8491328" y="314161"/>
                  <a:pt x="8499349" y="718531"/>
                </a:cubicBezTo>
                <a:cubicBezTo>
                  <a:pt x="8499349" y="2010906"/>
                  <a:pt x="8499350" y="3303282"/>
                  <a:pt x="8499350" y="4595657"/>
                </a:cubicBezTo>
                <a:lnTo>
                  <a:pt x="0" y="4591646"/>
                </a:lnTo>
                <a:lnTo>
                  <a:pt x="0" y="0"/>
                </a:lnTo>
                <a:close/>
              </a:path>
            </a:pathLst>
          </a:custGeom>
          <a:solidFill>
            <a:schemeClr val="accent4"/>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4" name="Google Shape;44;p5"/>
          <p:cNvSpPr txBox="1">
            <a:spLocks noGrp="1"/>
          </p:cNvSpPr>
          <p:nvPr>
            <p:ph type="body" idx="1"/>
          </p:nvPr>
        </p:nvSpPr>
        <p:spPr>
          <a:xfrm>
            <a:off x="6101081" y="829621"/>
            <a:ext cx="5379100" cy="650393"/>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chemeClr val="accent2"/>
              </a:buClr>
              <a:buSzPts val="1200"/>
              <a:buFont typeface="Arial"/>
              <a:buNone/>
              <a:defRPr sz="1600" b="1">
                <a:solidFill>
                  <a:schemeClr val="bg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5" name="Google Shape;45;p5"/>
          <p:cNvSpPr txBox="1"/>
          <p:nvPr/>
        </p:nvSpPr>
        <p:spPr>
          <a:xfrm>
            <a:off x="703566" y="768417"/>
            <a:ext cx="3622631" cy="94469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2800"/>
              <a:buFont typeface="Arial"/>
              <a:buNone/>
            </a:pPr>
            <a:r>
              <a:rPr lang="es-ES" sz="3733" b="0">
                <a:solidFill>
                  <a:schemeClr val="bg1"/>
                </a:solidFill>
                <a:latin typeface="Arial"/>
                <a:ea typeface="Arial"/>
                <a:cs typeface="Arial"/>
                <a:sym typeface="Arial"/>
              </a:rPr>
              <a:t>Agenda</a:t>
            </a:r>
            <a:endParaRPr sz="2400">
              <a:solidFill>
                <a:schemeClr val="bg1"/>
              </a:solidFill>
            </a:endParaRPr>
          </a:p>
        </p:txBody>
      </p:sp>
      <p:sp>
        <p:nvSpPr>
          <p:cNvPr id="46" name="Google Shape;46;p5"/>
          <p:cNvSpPr txBox="1">
            <a:spLocks noGrp="1"/>
          </p:cNvSpPr>
          <p:nvPr>
            <p:ph type="body" idx="2"/>
          </p:nvPr>
        </p:nvSpPr>
        <p:spPr>
          <a:xfrm>
            <a:off x="6101079" y="1500047"/>
            <a:ext cx="3479615" cy="236492"/>
          </a:xfrm>
          <a:prstGeom prst="rect">
            <a:avLst/>
          </a:prstGeom>
          <a:noFill/>
          <a:ln>
            <a:noFill/>
          </a:ln>
        </p:spPr>
        <p:txBody>
          <a:bodyPr spcFirstLastPara="1" wrap="square" lIns="0" tIns="0" rIns="0" bIns="0" anchor="t" anchorCtr="0">
            <a:noAutofit/>
          </a:bodyPr>
          <a:lstStyle>
            <a:lvl1pPr marL="0" lvl="0" indent="0" algn="l">
              <a:lnSpc>
                <a:spcPct val="90000"/>
              </a:lnSpc>
              <a:spcBef>
                <a:spcPts val="400"/>
              </a:spcBef>
              <a:spcAft>
                <a:spcPts val="0"/>
              </a:spcAft>
              <a:buClr>
                <a:schemeClr val="lt1"/>
              </a:buClr>
              <a:buSzPts val="1000"/>
              <a:buNone/>
              <a:defRPr sz="1333">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7" name="Google Shape;47;p5"/>
          <p:cNvSpPr txBox="1">
            <a:spLocks noGrp="1"/>
          </p:cNvSpPr>
          <p:nvPr>
            <p:ph type="body" idx="3"/>
          </p:nvPr>
        </p:nvSpPr>
        <p:spPr>
          <a:xfrm>
            <a:off x="6101081" y="2164512"/>
            <a:ext cx="5379100" cy="650393"/>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chemeClr val="accent2"/>
              </a:buClr>
              <a:buSzPts val="1200"/>
              <a:buFont typeface="Arial"/>
              <a:buNone/>
              <a:defRPr sz="1600" b="1">
                <a:solidFill>
                  <a:schemeClr val="bg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8" name="Google Shape;48;p5"/>
          <p:cNvSpPr txBox="1">
            <a:spLocks noGrp="1"/>
          </p:cNvSpPr>
          <p:nvPr>
            <p:ph type="body" idx="4"/>
          </p:nvPr>
        </p:nvSpPr>
        <p:spPr>
          <a:xfrm>
            <a:off x="6101081" y="3499401"/>
            <a:ext cx="5379100" cy="650393"/>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chemeClr val="accent2"/>
              </a:buClr>
              <a:buSzPts val="1200"/>
              <a:buFont typeface="Arial"/>
              <a:buNone/>
              <a:defRPr sz="1600" b="1">
                <a:solidFill>
                  <a:schemeClr val="bg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9" name="Google Shape;49;p5"/>
          <p:cNvSpPr txBox="1">
            <a:spLocks noGrp="1"/>
          </p:cNvSpPr>
          <p:nvPr>
            <p:ph type="body" idx="5"/>
          </p:nvPr>
        </p:nvSpPr>
        <p:spPr>
          <a:xfrm>
            <a:off x="6101081" y="4825392"/>
            <a:ext cx="5379100" cy="650393"/>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chemeClr val="accent2"/>
              </a:buClr>
              <a:buSzPts val="1200"/>
              <a:buFont typeface="Arial"/>
              <a:buNone/>
              <a:defRPr sz="1600" b="1">
                <a:solidFill>
                  <a:schemeClr val="bg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0" name="Google Shape;50;p5"/>
          <p:cNvSpPr txBox="1">
            <a:spLocks noGrp="1"/>
          </p:cNvSpPr>
          <p:nvPr>
            <p:ph type="body" idx="6"/>
          </p:nvPr>
        </p:nvSpPr>
        <p:spPr>
          <a:xfrm>
            <a:off x="6101079" y="1750609"/>
            <a:ext cx="3479615" cy="236492"/>
          </a:xfrm>
          <a:prstGeom prst="rect">
            <a:avLst/>
          </a:prstGeom>
          <a:noFill/>
          <a:ln>
            <a:noFill/>
          </a:ln>
        </p:spPr>
        <p:txBody>
          <a:bodyPr spcFirstLastPara="1" wrap="square" lIns="0" tIns="0" rIns="0" bIns="0" anchor="t" anchorCtr="0">
            <a:noAutofit/>
          </a:bodyPr>
          <a:lstStyle>
            <a:lvl1pPr marL="0" lvl="0" indent="0" algn="l">
              <a:lnSpc>
                <a:spcPct val="90000"/>
              </a:lnSpc>
              <a:spcBef>
                <a:spcPts val="400"/>
              </a:spcBef>
              <a:spcAft>
                <a:spcPts val="0"/>
              </a:spcAft>
              <a:buClr>
                <a:schemeClr val="lt1"/>
              </a:buClr>
              <a:buSzPts val="1000"/>
              <a:buNone/>
              <a:defRPr sz="1333">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1" name="Google Shape;51;p5"/>
          <p:cNvSpPr txBox="1">
            <a:spLocks noGrp="1"/>
          </p:cNvSpPr>
          <p:nvPr>
            <p:ph type="body" idx="7"/>
          </p:nvPr>
        </p:nvSpPr>
        <p:spPr>
          <a:xfrm>
            <a:off x="6101079" y="3095109"/>
            <a:ext cx="3479615" cy="236492"/>
          </a:xfrm>
          <a:prstGeom prst="rect">
            <a:avLst/>
          </a:prstGeom>
          <a:noFill/>
          <a:ln>
            <a:noFill/>
          </a:ln>
        </p:spPr>
        <p:txBody>
          <a:bodyPr spcFirstLastPara="1" wrap="square" lIns="0" tIns="0" rIns="0" bIns="0" anchor="t" anchorCtr="0">
            <a:noAutofit/>
          </a:bodyPr>
          <a:lstStyle>
            <a:lvl1pPr marL="0" lvl="0" indent="0" algn="l">
              <a:lnSpc>
                <a:spcPct val="90000"/>
              </a:lnSpc>
              <a:spcBef>
                <a:spcPts val="400"/>
              </a:spcBef>
              <a:spcAft>
                <a:spcPts val="0"/>
              </a:spcAft>
              <a:buClr>
                <a:schemeClr val="lt1"/>
              </a:buClr>
              <a:buSzPts val="1000"/>
              <a:buNone/>
              <a:defRPr sz="1333">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2" name="Google Shape;52;p5"/>
          <p:cNvSpPr txBox="1">
            <a:spLocks noGrp="1"/>
          </p:cNvSpPr>
          <p:nvPr>
            <p:ph type="body" idx="8"/>
          </p:nvPr>
        </p:nvSpPr>
        <p:spPr>
          <a:xfrm>
            <a:off x="6101079" y="4150697"/>
            <a:ext cx="3479615" cy="236492"/>
          </a:xfrm>
          <a:prstGeom prst="rect">
            <a:avLst/>
          </a:prstGeom>
          <a:noFill/>
          <a:ln>
            <a:noFill/>
          </a:ln>
        </p:spPr>
        <p:txBody>
          <a:bodyPr spcFirstLastPara="1" wrap="square" lIns="0" tIns="0" rIns="0" bIns="0" anchor="t" anchorCtr="0">
            <a:noAutofit/>
          </a:bodyPr>
          <a:lstStyle>
            <a:lvl1pPr marL="0" lvl="0" indent="0" algn="l">
              <a:lnSpc>
                <a:spcPct val="90000"/>
              </a:lnSpc>
              <a:spcBef>
                <a:spcPts val="400"/>
              </a:spcBef>
              <a:spcAft>
                <a:spcPts val="0"/>
              </a:spcAft>
              <a:buClr>
                <a:schemeClr val="lt1"/>
              </a:buClr>
              <a:buSzPts val="1000"/>
              <a:buNone/>
              <a:defRPr sz="1333">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3" name="Google Shape;53;p5"/>
          <p:cNvSpPr txBox="1">
            <a:spLocks noGrp="1"/>
          </p:cNvSpPr>
          <p:nvPr>
            <p:ph type="body" idx="9"/>
          </p:nvPr>
        </p:nvSpPr>
        <p:spPr>
          <a:xfrm>
            <a:off x="6101079" y="4401258"/>
            <a:ext cx="3479615" cy="236492"/>
          </a:xfrm>
          <a:prstGeom prst="rect">
            <a:avLst/>
          </a:prstGeom>
          <a:noFill/>
          <a:ln>
            <a:noFill/>
          </a:ln>
        </p:spPr>
        <p:txBody>
          <a:bodyPr spcFirstLastPara="1" wrap="square" lIns="0" tIns="0" rIns="0" bIns="0" anchor="t" anchorCtr="0">
            <a:noAutofit/>
          </a:bodyPr>
          <a:lstStyle>
            <a:lvl1pPr marL="0" lvl="0" indent="0" algn="l">
              <a:lnSpc>
                <a:spcPct val="90000"/>
              </a:lnSpc>
              <a:spcBef>
                <a:spcPts val="400"/>
              </a:spcBef>
              <a:spcAft>
                <a:spcPts val="0"/>
              </a:spcAft>
              <a:buClr>
                <a:schemeClr val="lt1"/>
              </a:buClr>
              <a:buSzPts val="1000"/>
              <a:buNone/>
              <a:defRPr sz="1333">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4" name="Google Shape;54;p5"/>
          <p:cNvSpPr txBox="1">
            <a:spLocks noGrp="1"/>
          </p:cNvSpPr>
          <p:nvPr>
            <p:ph type="body" idx="13"/>
          </p:nvPr>
        </p:nvSpPr>
        <p:spPr>
          <a:xfrm>
            <a:off x="6101079" y="5488362"/>
            <a:ext cx="3479615" cy="236492"/>
          </a:xfrm>
          <a:prstGeom prst="rect">
            <a:avLst/>
          </a:prstGeom>
          <a:noFill/>
          <a:ln>
            <a:noFill/>
          </a:ln>
        </p:spPr>
        <p:txBody>
          <a:bodyPr spcFirstLastPara="1" wrap="square" lIns="0" tIns="0" rIns="0" bIns="0" anchor="t" anchorCtr="0">
            <a:noAutofit/>
          </a:bodyPr>
          <a:lstStyle>
            <a:lvl1pPr marL="0" lvl="0" indent="0" algn="l">
              <a:lnSpc>
                <a:spcPct val="90000"/>
              </a:lnSpc>
              <a:spcBef>
                <a:spcPts val="400"/>
              </a:spcBef>
              <a:spcAft>
                <a:spcPts val="0"/>
              </a:spcAft>
              <a:buClr>
                <a:schemeClr val="lt1"/>
              </a:buClr>
              <a:buSzPts val="1000"/>
              <a:buNone/>
              <a:defRPr sz="1333">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5" name="Google Shape;55;p5"/>
          <p:cNvSpPr txBox="1">
            <a:spLocks noGrp="1"/>
          </p:cNvSpPr>
          <p:nvPr>
            <p:ph type="body" idx="14"/>
          </p:nvPr>
        </p:nvSpPr>
        <p:spPr>
          <a:xfrm>
            <a:off x="6101079" y="5738923"/>
            <a:ext cx="3479615" cy="236492"/>
          </a:xfrm>
          <a:prstGeom prst="rect">
            <a:avLst/>
          </a:prstGeom>
          <a:noFill/>
          <a:ln>
            <a:noFill/>
          </a:ln>
        </p:spPr>
        <p:txBody>
          <a:bodyPr spcFirstLastPara="1" wrap="square" lIns="0" tIns="0" rIns="0" bIns="0" anchor="t" anchorCtr="0">
            <a:noAutofit/>
          </a:bodyPr>
          <a:lstStyle>
            <a:lvl1pPr marL="0" lvl="0" indent="0" algn="l">
              <a:lnSpc>
                <a:spcPct val="90000"/>
              </a:lnSpc>
              <a:spcBef>
                <a:spcPts val="400"/>
              </a:spcBef>
              <a:spcAft>
                <a:spcPts val="0"/>
              </a:spcAft>
              <a:buClr>
                <a:schemeClr val="lt1"/>
              </a:buClr>
              <a:buSzPts val="1000"/>
              <a:buNone/>
              <a:defRPr sz="1333">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6" name="Google Shape;56;p5"/>
          <p:cNvSpPr txBox="1">
            <a:spLocks noGrp="1"/>
          </p:cNvSpPr>
          <p:nvPr>
            <p:ph type="body" idx="15"/>
          </p:nvPr>
        </p:nvSpPr>
        <p:spPr>
          <a:xfrm>
            <a:off x="6101079" y="2836761"/>
            <a:ext cx="3479615" cy="236492"/>
          </a:xfrm>
          <a:prstGeom prst="rect">
            <a:avLst/>
          </a:prstGeom>
          <a:noFill/>
          <a:ln>
            <a:noFill/>
          </a:ln>
        </p:spPr>
        <p:txBody>
          <a:bodyPr spcFirstLastPara="1" wrap="square" lIns="0" tIns="0" rIns="0" bIns="0" anchor="t" anchorCtr="0">
            <a:noAutofit/>
          </a:bodyPr>
          <a:lstStyle>
            <a:lvl1pPr marL="0" lvl="0" indent="0" algn="l">
              <a:lnSpc>
                <a:spcPct val="90000"/>
              </a:lnSpc>
              <a:spcBef>
                <a:spcPts val="400"/>
              </a:spcBef>
              <a:spcAft>
                <a:spcPts val="0"/>
              </a:spcAft>
              <a:buClr>
                <a:schemeClr val="lt1"/>
              </a:buClr>
              <a:buSzPts val="1000"/>
              <a:buNone/>
              <a:defRPr sz="1333">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57" name="Google Shape;57;p5" descr="Logotipo, nombre de la empresa&#10;&#10;Descripción generada automáticament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3565" y="5263155"/>
            <a:ext cx="931947" cy="923396"/>
          </a:xfrm>
          <a:prstGeom prst="rect">
            <a:avLst/>
          </a:prstGeom>
          <a:noFill/>
          <a:ln>
            <a:noFill/>
          </a:ln>
        </p:spPr>
      </p:pic>
      <p:pic>
        <p:nvPicPr>
          <p:cNvPr id="58" name="Google Shape;58;p5" descr="Forma&#10;&#10;Descripción generada automáticamente"/>
          <p:cNvPicPr preferRelativeResize="0"/>
          <p:nvPr/>
        </p:nvPicPr>
        <p:blipFill rotWithShape="1">
          <a:blip r:embed="rId4" cstate="screen">
            <a:alphaModFix/>
            <a:extLst>
              <a:ext uri="{28A0092B-C50C-407E-A947-70E740481C1C}">
                <a14:useLocalDpi xmlns:a14="http://schemas.microsoft.com/office/drawing/2010/main"/>
              </a:ext>
            </a:extLst>
          </a:blip>
          <a:srcRect r="-21589"/>
          <a:stretch/>
        </p:blipFill>
        <p:spPr>
          <a:xfrm>
            <a:off x="0" y="4484074"/>
            <a:ext cx="4267952" cy="2373927"/>
          </a:xfrm>
          <a:prstGeom prst="rect">
            <a:avLst/>
          </a:prstGeom>
          <a:noFill/>
          <a:ln>
            <a:noFill/>
          </a:ln>
        </p:spPr>
      </p:pic>
    </p:spTree>
    <p:extLst>
      <p:ext uri="{BB962C8B-B14F-4D97-AF65-F5344CB8AC3E}">
        <p14:creationId xmlns:p14="http://schemas.microsoft.com/office/powerpoint/2010/main" val="119777598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0_Cover_3" preserve="1">
  <p:cSld name="10_Cover_3">
    <p:bg>
      <p:bgPr>
        <a:solidFill>
          <a:schemeClr val="lt1"/>
        </a:solidFill>
        <a:effectLst/>
      </p:bgPr>
    </p:bg>
    <p:spTree>
      <p:nvGrpSpPr>
        <p:cNvPr id="1" name="Shape 59"/>
        <p:cNvGrpSpPr/>
        <p:nvPr/>
      </p:nvGrpSpPr>
      <p:grpSpPr>
        <a:xfrm>
          <a:off x="0" y="0"/>
          <a:ext cx="0" cy="0"/>
          <a:chOff x="0" y="0"/>
          <a:chExt cx="0" cy="0"/>
        </a:xfrm>
      </p:grpSpPr>
      <p:pic>
        <p:nvPicPr>
          <p:cNvPr id="60" name="Google Shape;60;p6"/>
          <p:cNvPicPr preferRelativeResize="0"/>
          <p:nvPr/>
        </p:nvPicPr>
        <p:blipFill>
          <a:blip r:embed="rId2" cstate="screen">
            <a:extLst>
              <a:ext uri="{28A0092B-C50C-407E-A947-70E740481C1C}">
                <a14:useLocalDpi xmlns:a14="http://schemas.microsoft.com/office/drawing/2010/main"/>
              </a:ext>
            </a:extLst>
          </a:blip>
          <a:srcRect/>
          <a:stretch/>
        </p:blipFill>
        <p:spPr>
          <a:xfrm>
            <a:off x="1489296" y="5975416"/>
            <a:ext cx="3850888" cy="882585"/>
          </a:xfrm>
          <a:prstGeom prst="rect">
            <a:avLst/>
          </a:prstGeom>
          <a:noFill/>
          <a:ln>
            <a:noFill/>
          </a:ln>
        </p:spPr>
      </p:pic>
      <p:sp>
        <p:nvSpPr>
          <p:cNvPr id="61" name="Google Shape;61;p6"/>
          <p:cNvSpPr/>
          <p:nvPr/>
        </p:nvSpPr>
        <p:spPr>
          <a:xfrm rot="10800000" flipH="1">
            <a:off x="419101" y="433916"/>
            <a:ext cx="11391740" cy="5996112"/>
          </a:xfrm>
          <a:custGeom>
            <a:avLst/>
            <a:gdLst/>
            <a:ahLst/>
            <a:cxnLst/>
            <a:rect l="l" t="t" r="r" b="b"/>
            <a:pathLst>
              <a:path w="8499350" h="4595657" extrusionOk="0">
                <a:moveTo>
                  <a:pt x="0" y="0"/>
                </a:moveTo>
                <a:lnTo>
                  <a:pt x="7840976" y="0"/>
                </a:lnTo>
                <a:cubicBezTo>
                  <a:pt x="8117009" y="12032"/>
                  <a:pt x="8491328" y="314161"/>
                  <a:pt x="8499349" y="718531"/>
                </a:cubicBezTo>
                <a:cubicBezTo>
                  <a:pt x="8499349" y="2010906"/>
                  <a:pt x="8499350" y="3303282"/>
                  <a:pt x="8499350" y="4595657"/>
                </a:cubicBezTo>
                <a:lnTo>
                  <a:pt x="0" y="4591646"/>
                </a:lnTo>
                <a:lnTo>
                  <a:pt x="0" y="0"/>
                </a:lnTo>
                <a:close/>
              </a:path>
            </a:pathLst>
          </a:custGeom>
          <a:solidFill>
            <a:schemeClr val="accent4"/>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2" name="Google Shape;62;p6"/>
          <p:cNvSpPr txBox="1">
            <a:spLocks noGrp="1"/>
          </p:cNvSpPr>
          <p:nvPr>
            <p:ph type="body" idx="1"/>
          </p:nvPr>
        </p:nvSpPr>
        <p:spPr>
          <a:xfrm>
            <a:off x="6096000" y="943645"/>
            <a:ext cx="5063965" cy="650393"/>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chemeClr val="accent2"/>
              </a:buClr>
              <a:buSzPts val="1200"/>
              <a:buFont typeface="Arial"/>
              <a:buNone/>
              <a:defRPr sz="1600" b="0">
                <a:solidFill>
                  <a:schemeClr val="bg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63" name="Google Shape;63;p6"/>
          <p:cNvSpPr txBox="1"/>
          <p:nvPr/>
        </p:nvSpPr>
        <p:spPr>
          <a:xfrm>
            <a:off x="703566" y="768417"/>
            <a:ext cx="3622631" cy="94469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2800"/>
              <a:buFont typeface="Arial"/>
              <a:buNone/>
            </a:pPr>
            <a:r>
              <a:rPr lang="es-ES" sz="3733" b="0">
                <a:solidFill>
                  <a:schemeClr val="bg1"/>
                </a:solidFill>
                <a:latin typeface="Arial"/>
                <a:ea typeface="Arial"/>
                <a:cs typeface="Arial"/>
                <a:sym typeface="Arial"/>
              </a:rPr>
              <a:t>Table </a:t>
            </a:r>
            <a:r>
              <a:rPr lang="es-ES" sz="3733" b="0" err="1">
                <a:solidFill>
                  <a:schemeClr val="bg1"/>
                </a:solidFill>
                <a:latin typeface="Arial"/>
                <a:ea typeface="Arial"/>
                <a:cs typeface="Arial"/>
                <a:sym typeface="Arial"/>
              </a:rPr>
              <a:t>of</a:t>
            </a:r>
            <a:r>
              <a:rPr lang="es-ES" sz="3733" b="0">
                <a:solidFill>
                  <a:schemeClr val="bg1"/>
                </a:solidFill>
                <a:latin typeface="Arial"/>
                <a:ea typeface="Arial"/>
                <a:cs typeface="Arial"/>
                <a:sym typeface="Arial"/>
              </a:rPr>
              <a:t> </a:t>
            </a:r>
            <a:r>
              <a:rPr lang="es-ES" sz="3733" b="0" err="1">
                <a:solidFill>
                  <a:schemeClr val="bg1"/>
                </a:solidFill>
                <a:latin typeface="Arial"/>
                <a:ea typeface="Arial"/>
                <a:cs typeface="Arial"/>
                <a:sym typeface="Arial"/>
              </a:rPr>
              <a:t>contents</a:t>
            </a:r>
            <a:endParaRPr sz="3733" b="0">
              <a:solidFill>
                <a:schemeClr val="bg1"/>
              </a:solidFill>
              <a:latin typeface="Arial"/>
              <a:ea typeface="Arial"/>
              <a:cs typeface="Arial"/>
              <a:sym typeface="Arial"/>
            </a:endParaRPr>
          </a:p>
        </p:txBody>
      </p:sp>
      <p:sp>
        <p:nvSpPr>
          <p:cNvPr id="64" name="Google Shape;64;p6"/>
          <p:cNvSpPr txBox="1">
            <a:spLocks noGrp="1"/>
          </p:cNvSpPr>
          <p:nvPr>
            <p:ph type="body" idx="2"/>
          </p:nvPr>
        </p:nvSpPr>
        <p:spPr>
          <a:xfrm>
            <a:off x="6096000" y="1864580"/>
            <a:ext cx="5063965" cy="650393"/>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chemeClr val="lt1"/>
              </a:buClr>
              <a:buSzPts val="1200"/>
              <a:buFont typeface="Arial"/>
              <a:buNone/>
              <a:defRPr sz="1600" b="0">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body" idx="3"/>
          </p:nvPr>
        </p:nvSpPr>
        <p:spPr>
          <a:xfrm>
            <a:off x="6096000" y="2785514"/>
            <a:ext cx="5063965" cy="650393"/>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chemeClr val="accent2"/>
              </a:buClr>
              <a:buSzPts val="1200"/>
              <a:buFont typeface="Arial"/>
              <a:buNone/>
              <a:defRPr sz="1600" b="0">
                <a:solidFill>
                  <a:schemeClr val="bg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66" name="Google Shape;66;p6"/>
          <p:cNvSpPr txBox="1">
            <a:spLocks noGrp="1"/>
          </p:cNvSpPr>
          <p:nvPr>
            <p:ph type="body" idx="4"/>
          </p:nvPr>
        </p:nvSpPr>
        <p:spPr>
          <a:xfrm>
            <a:off x="6096000" y="3706449"/>
            <a:ext cx="5063965" cy="650393"/>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chemeClr val="lt1"/>
              </a:buClr>
              <a:buSzPts val="1200"/>
              <a:buFont typeface="Arial"/>
              <a:buNone/>
              <a:defRPr sz="1600" b="0">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67" name="Google Shape;67;p6"/>
          <p:cNvSpPr txBox="1">
            <a:spLocks noGrp="1"/>
          </p:cNvSpPr>
          <p:nvPr>
            <p:ph type="body" idx="5"/>
          </p:nvPr>
        </p:nvSpPr>
        <p:spPr>
          <a:xfrm>
            <a:off x="6096000" y="4627384"/>
            <a:ext cx="5063965" cy="650393"/>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chemeClr val="accent2"/>
              </a:buClr>
              <a:buSzPts val="1200"/>
              <a:buFont typeface="Arial"/>
              <a:buNone/>
              <a:defRPr sz="1600" b="0">
                <a:solidFill>
                  <a:schemeClr val="bg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68" name="Google Shape;68;p6" descr="Logotipo, nombre de la empresa&#10;&#10;Descripción generada automáticament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3565" y="5263155"/>
            <a:ext cx="931947" cy="923396"/>
          </a:xfrm>
          <a:prstGeom prst="rect">
            <a:avLst/>
          </a:prstGeom>
          <a:noFill/>
          <a:ln>
            <a:noFill/>
          </a:ln>
        </p:spPr>
      </p:pic>
      <p:pic>
        <p:nvPicPr>
          <p:cNvPr id="69" name="Google Shape;69;p6" descr="Forma&#10;&#10;Descripción generada automáticamente"/>
          <p:cNvPicPr preferRelativeResize="0"/>
          <p:nvPr/>
        </p:nvPicPr>
        <p:blipFill rotWithShape="1">
          <a:blip r:embed="rId4" cstate="screen">
            <a:alphaModFix/>
            <a:extLst>
              <a:ext uri="{28A0092B-C50C-407E-A947-70E740481C1C}">
                <a14:useLocalDpi xmlns:a14="http://schemas.microsoft.com/office/drawing/2010/main"/>
              </a:ext>
            </a:extLst>
          </a:blip>
          <a:srcRect r="-21589"/>
          <a:stretch/>
        </p:blipFill>
        <p:spPr>
          <a:xfrm>
            <a:off x="0" y="4484074"/>
            <a:ext cx="4267952" cy="2373927"/>
          </a:xfrm>
          <a:prstGeom prst="rect">
            <a:avLst/>
          </a:prstGeom>
          <a:noFill/>
          <a:ln>
            <a:noFill/>
          </a:ln>
        </p:spPr>
      </p:pic>
    </p:spTree>
    <p:extLst>
      <p:ext uri="{BB962C8B-B14F-4D97-AF65-F5344CB8AC3E}">
        <p14:creationId xmlns:p14="http://schemas.microsoft.com/office/powerpoint/2010/main" val="41824779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Fondo_01.2">
    <p:bg>
      <p:bgPr>
        <a:solidFill>
          <a:schemeClr val="bg1"/>
        </a:solid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752E5C4-C2C0-4F6C-121E-B20C9C0C6B21}"/>
              </a:ext>
            </a:extLst>
          </p:cNvPr>
          <p:cNvSpPr>
            <a:spLocks noGrp="1"/>
          </p:cNvSpPr>
          <p:nvPr>
            <p:ph type="title"/>
          </p:nvPr>
        </p:nvSpPr>
        <p:spPr>
          <a:xfrm>
            <a:off x="2171700" y="1743005"/>
            <a:ext cx="7821386" cy="2906487"/>
          </a:xfrm>
        </p:spPr>
        <p:txBody>
          <a:bodyPr>
            <a:normAutofit/>
          </a:bodyPr>
          <a:lstStyle>
            <a:lvl1pPr>
              <a:defRPr sz="3500" b="1">
                <a:solidFill>
                  <a:srgbClr val="002855"/>
                </a:solidFill>
                <a:latin typeface=""/>
              </a:defRPr>
            </a:lvl1pPr>
          </a:lstStyle>
          <a:p>
            <a:r>
              <a:rPr lang="es-ES"/>
              <a:t>Haga clic para modificar el estilo de título del patrón</a:t>
            </a:r>
          </a:p>
        </p:txBody>
      </p:sp>
      <p:pic>
        <p:nvPicPr>
          <p:cNvPr id="6" name="Imagen 5">
            <a:extLst>
              <a:ext uri="{FF2B5EF4-FFF2-40B4-BE49-F238E27FC236}">
                <a16:creationId xmlns:a16="http://schemas.microsoft.com/office/drawing/2014/main" id="{34248353-A448-5722-EB6F-B511AE99EE97}"/>
              </a:ext>
            </a:extLst>
          </p:cNvPr>
          <p:cNvPicPr>
            <a:picLocks noChangeAspect="1"/>
          </p:cNvPicPr>
          <p:nvPr userDrawn="1"/>
        </p:nvPicPr>
        <p:blipFill>
          <a:blip r:embed="rId2"/>
          <a:stretch>
            <a:fillRect/>
          </a:stretch>
        </p:blipFill>
        <p:spPr>
          <a:xfrm>
            <a:off x="10836967" y="260707"/>
            <a:ext cx="855024" cy="756907"/>
          </a:xfrm>
          <a:prstGeom prst="rect">
            <a:avLst/>
          </a:prstGeom>
        </p:spPr>
      </p:pic>
      <p:pic>
        <p:nvPicPr>
          <p:cNvPr id="4" name="Imagen 3">
            <a:extLst>
              <a:ext uri="{FF2B5EF4-FFF2-40B4-BE49-F238E27FC236}">
                <a16:creationId xmlns:a16="http://schemas.microsoft.com/office/drawing/2014/main" id="{942028D2-42BA-CAE9-F25D-06CED48BC77A}"/>
              </a:ext>
            </a:extLst>
          </p:cNvPr>
          <p:cNvPicPr>
            <a:picLocks noChangeAspect="1"/>
          </p:cNvPicPr>
          <p:nvPr userDrawn="1"/>
        </p:nvPicPr>
        <p:blipFill rotWithShape="1">
          <a:blip r:embed="rId3"/>
          <a:srcRect l="42408" t="8672" b="13997"/>
          <a:stretch/>
        </p:blipFill>
        <p:spPr>
          <a:xfrm>
            <a:off x="-16497" y="0"/>
            <a:ext cx="2568073" cy="6858000"/>
          </a:xfrm>
          <a:prstGeom prst="rect">
            <a:avLst/>
          </a:prstGeom>
        </p:spPr>
      </p:pic>
      <p:pic>
        <p:nvPicPr>
          <p:cNvPr id="10" name="Imagen 9">
            <a:extLst>
              <a:ext uri="{FF2B5EF4-FFF2-40B4-BE49-F238E27FC236}">
                <a16:creationId xmlns:a16="http://schemas.microsoft.com/office/drawing/2014/main" id="{177D2A51-6DC5-A346-0E12-F2230079D8C6}"/>
              </a:ext>
            </a:extLst>
          </p:cNvPr>
          <p:cNvPicPr>
            <a:picLocks noChangeAspect="1"/>
          </p:cNvPicPr>
          <p:nvPr userDrawn="1"/>
        </p:nvPicPr>
        <p:blipFill rotWithShape="1">
          <a:blip r:embed="rId4"/>
          <a:srcRect r="27579" b="15616"/>
          <a:stretch/>
        </p:blipFill>
        <p:spPr>
          <a:xfrm>
            <a:off x="9623927" y="4664990"/>
            <a:ext cx="2568073" cy="2193010"/>
          </a:xfrm>
          <a:prstGeom prst="rect">
            <a:avLst/>
          </a:prstGeom>
        </p:spPr>
      </p:pic>
      <p:pic>
        <p:nvPicPr>
          <p:cNvPr id="14" name="Imagen 13">
            <a:extLst>
              <a:ext uri="{FF2B5EF4-FFF2-40B4-BE49-F238E27FC236}">
                <a16:creationId xmlns:a16="http://schemas.microsoft.com/office/drawing/2014/main" id="{A35C8FD3-08AE-020B-3D9F-4E4D31BB4006}"/>
              </a:ext>
            </a:extLst>
          </p:cNvPr>
          <p:cNvPicPr>
            <a:picLocks noChangeAspect="1"/>
          </p:cNvPicPr>
          <p:nvPr userDrawn="1"/>
        </p:nvPicPr>
        <p:blipFill>
          <a:blip r:embed="rId5"/>
          <a:stretch>
            <a:fillRect/>
          </a:stretch>
        </p:blipFill>
        <p:spPr>
          <a:xfrm>
            <a:off x="621963" y="6201383"/>
            <a:ext cx="1354215" cy="462517"/>
          </a:xfrm>
          <a:prstGeom prst="rect">
            <a:avLst/>
          </a:prstGeom>
        </p:spPr>
      </p:pic>
    </p:spTree>
    <p:extLst>
      <p:ext uri="{BB962C8B-B14F-4D97-AF65-F5344CB8AC3E}">
        <p14:creationId xmlns:p14="http://schemas.microsoft.com/office/powerpoint/2010/main" val="35680604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Cover_3" preserve="1">
  <p:cSld name="2_Cover_3">
    <p:bg>
      <p:bgPr>
        <a:solidFill>
          <a:schemeClr val="accent1"/>
        </a:solidFill>
        <a:effectLst/>
      </p:bgPr>
    </p:bg>
    <p:spTree>
      <p:nvGrpSpPr>
        <p:cNvPr id="1" name="Shape 70"/>
        <p:cNvGrpSpPr/>
        <p:nvPr/>
      </p:nvGrpSpPr>
      <p:grpSpPr>
        <a:xfrm>
          <a:off x="0" y="0"/>
          <a:ext cx="0" cy="0"/>
          <a:chOff x="0" y="0"/>
          <a:chExt cx="0" cy="0"/>
        </a:xfrm>
      </p:grpSpPr>
      <p:pic>
        <p:nvPicPr>
          <p:cNvPr id="71" name="Google Shape;71;p7" descr="Imagen que contiene objeto, luz&#10;&#10;Descripción generada automáticamente"/>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60490" y="3821666"/>
            <a:ext cx="336551" cy="315068"/>
          </a:xfrm>
          <a:prstGeom prst="rect">
            <a:avLst/>
          </a:prstGeom>
          <a:noFill/>
          <a:ln>
            <a:noFill/>
          </a:ln>
        </p:spPr>
      </p:pic>
      <p:pic>
        <p:nvPicPr>
          <p:cNvPr id="72" name="Google Shape;72;p7" descr="Forma&#10;&#10;Descripción generada automáticament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614266" y="4026874"/>
            <a:ext cx="331836" cy="310655"/>
          </a:xfrm>
          <a:prstGeom prst="rect">
            <a:avLst/>
          </a:prstGeom>
          <a:noFill/>
          <a:ln>
            <a:noFill/>
          </a:ln>
        </p:spPr>
      </p:pic>
      <p:pic>
        <p:nvPicPr>
          <p:cNvPr id="73" name="Google Shape;73;p7" descr="Imagen que contiene objeto, luz&#10;&#10;Descripción generada automáticament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59774" y="3209047"/>
            <a:ext cx="469900" cy="439907"/>
          </a:xfrm>
          <a:prstGeom prst="rect">
            <a:avLst/>
          </a:prstGeom>
          <a:noFill/>
          <a:ln>
            <a:noFill/>
          </a:ln>
        </p:spPr>
      </p:pic>
      <p:pic>
        <p:nvPicPr>
          <p:cNvPr id="74" name="Google Shape;74;p7" descr="Imagen que contiene objeto, luz&#10;&#10;Descripción generada automáticament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7822" y="3554899"/>
            <a:ext cx="469900" cy="439907"/>
          </a:xfrm>
          <a:prstGeom prst="rect">
            <a:avLst/>
          </a:prstGeom>
          <a:noFill/>
          <a:ln>
            <a:noFill/>
          </a:ln>
        </p:spPr>
      </p:pic>
      <p:pic>
        <p:nvPicPr>
          <p:cNvPr id="75" name="Google Shape;75;p7" descr="Imagen que contiene objeto, luz&#10;&#10;Descripción generada automáticament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704991" y="-73970"/>
            <a:ext cx="965200" cy="903591"/>
          </a:xfrm>
          <a:prstGeom prst="rect">
            <a:avLst/>
          </a:prstGeom>
          <a:noFill/>
          <a:ln>
            <a:noFill/>
          </a:ln>
        </p:spPr>
      </p:pic>
      <p:pic>
        <p:nvPicPr>
          <p:cNvPr id="76" name="Google Shape;76;p7" descr="Imagen que contiene objeto, luz&#10;&#10;Descripción generada automáticament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464709" y="543938"/>
            <a:ext cx="384176" cy="359653"/>
          </a:xfrm>
          <a:prstGeom prst="rect">
            <a:avLst/>
          </a:prstGeom>
          <a:noFill/>
          <a:ln>
            <a:noFill/>
          </a:ln>
        </p:spPr>
      </p:pic>
      <p:pic>
        <p:nvPicPr>
          <p:cNvPr id="77" name="Google Shape;77;p7" descr="Imagen que contiene objeto, luz&#10;&#10;Descripción generada automáticament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460509" y="829621"/>
            <a:ext cx="650875" cy="609329"/>
          </a:xfrm>
          <a:prstGeom prst="rect">
            <a:avLst/>
          </a:prstGeom>
          <a:noFill/>
          <a:ln>
            <a:noFill/>
          </a:ln>
        </p:spPr>
      </p:pic>
      <p:sp>
        <p:nvSpPr>
          <p:cNvPr id="78" name="Google Shape;78;p7"/>
          <p:cNvSpPr/>
          <p:nvPr/>
        </p:nvSpPr>
        <p:spPr>
          <a:xfrm rot="10800000" flipH="1">
            <a:off x="0" y="3096827"/>
            <a:ext cx="12192000" cy="2756903"/>
          </a:xfrm>
          <a:custGeom>
            <a:avLst/>
            <a:gdLst/>
            <a:ahLst/>
            <a:cxnLst/>
            <a:rect l="l" t="t" r="r" b="b"/>
            <a:pathLst>
              <a:path w="9144000" h="1808684" extrusionOk="0">
                <a:moveTo>
                  <a:pt x="0" y="0"/>
                </a:moveTo>
                <a:lnTo>
                  <a:pt x="8398630" y="0"/>
                </a:lnTo>
                <a:cubicBezTo>
                  <a:pt x="8826245" y="0"/>
                  <a:pt x="9144000" y="340451"/>
                  <a:pt x="9144000" y="648092"/>
                </a:cubicBezTo>
                <a:lnTo>
                  <a:pt x="9144000" y="1808684"/>
                </a:lnTo>
                <a:lnTo>
                  <a:pt x="0" y="1808684"/>
                </a:lnTo>
                <a:lnTo>
                  <a:pt x="0" y="0"/>
                </a:lnTo>
                <a:close/>
              </a:path>
            </a:pathLst>
          </a:custGeom>
          <a:solidFill>
            <a:schemeClr val="accent4"/>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9" name="Google Shape;79;p7"/>
          <p:cNvSpPr/>
          <p:nvPr/>
        </p:nvSpPr>
        <p:spPr>
          <a:xfrm>
            <a:off x="0" y="-1"/>
            <a:ext cx="12192000" cy="3364756"/>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80" name="Google Shape;80;p7"/>
          <p:cNvSpPr txBox="1">
            <a:spLocks noGrp="1"/>
          </p:cNvSpPr>
          <p:nvPr>
            <p:ph type="body" idx="1"/>
          </p:nvPr>
        </p:nvSpPr>
        <p:spPr>
          <a:xfrm>
            <a:off x="428764" y="1"/>
            <a:ext cx="10360145" cy="4673600"/>
          </a:xfrm>
          <a:prstGeom prst="rect">
            <a:avLst/>
          </a:prstGeom>
          <a:noFill/>
          <a:ln>
            <a:noFill/>
          </a:ln>
        </p:spPr>
        <p:txBody>
          <a:bodyPr spcFirstLastPara="1" wrap="square" lIns="0" tIns="0" rIns="0" bIns="0" anchor="ctr" anchorCtr="0">
            <a:noAutofit/>
          </a:bodyPr>
          <a:lstStyle>
            <a:lvl1pPr marL="0" lvl="0" indent="0" algn="l">
              <a:lnSpc>
                <a:spcPct val="90000"/>
              </a:lnSpc>
              <a:spcBef>
                <a:spcPts val="1000"/>
              </a:spcBef>
              <a:spcAft>
                <a:spcPts val="0"/>
              </a:spcAft>
              <a:buClr>
                <a:schemeClr val="accent2"/>
              </a:buClr>
              <a:buSzPts val="4000"/>
              <a:buNone/>
              <a:defRPr sz="5333">
                <a:solidFill>
                  <a:schemeClr val="bg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81" name="Google Shape;81;p7"/>
          <p:cNvPicPr preferRelativeResize="0">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rcRect/>
          <a:stretch/>
        </p:blipFill>
        <p:spPr>
          <a:xfrm>
            <a:off x="0" y="3160642"/>
            <a:ext cx="12192000" cy="3708399"/>
          </a:xfrm>
          <a:prstGeom prst="rect">
            <a:avLst/>
          </a:prstGeom>
          <a:noFill/>
          <a:ln>
            <a:noFill/>
          </a:ln>
        </p:spPr>
      </p:pic>
      <p:pic>
        <p:nvPicPr>
          <p:cNvPr id="83" name="Google Shape;83;p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0287298" y="6261315"/>
            <a:ext cx="1525815" cy="233360"/>
          </a:xfrm>
          <a:prstGeom prst="rect">
            <a:avLst/>
          </a:prstGeom>
          <a:noFill/>
          <a:ln>
            <a:noFill/>
          </a:ln>
        </p:spPr>
      </p:pic>
      <p:pic>
        <p:nvPicPr>
          <p:cNvPr id="84" name="Google Shape;84;p7" descr="Forma&#10;&#10;Descripción generada automáticamente"/>
          <p:cNvPicPr preferRelativeResize="0"/>
          <p:nvPr/>
        </p:nvPicPr>
        <p:blipFill rotWithShape="1">
          <a:blip r:embed="rId10" cstate="screen">
            <a:alphaModFix/>
            <a:extLst>
              <a:ext uri="{28A0092B-C50C-407E-A947-70E740481C1C}">
                <a14:useLocalDpi xmlns:a14="http://schemas.microsoft.com/office/drawing/2010/main"/>
              </a:ext>
            </a:extLst>
          </a:blip>
          <a:srcRect r="-2305"/>
          <a:stretch/>
        </p:blipFill>
        <p:spPr>
          <a:xfrm>
            <a:off x="5257728" y="5205558"/>
            <a:ext cx="5179813" cy="1661281"/>
          </a:xfrm>
          <a:prstGeom prst="rect">
            <a:avLst/>
          </a:prstGeom>
          <a:noFill/>
          <a:ln>
            <a:noFill/>
          </a:ln>
        </p:spPr>
      </p:pic>
      <p:pic>
        <p:nvPicPr>
          <p:cNvPr id="85" name="Google Shape;85;p7"/>
          <p:cNvPicPr preferRelativeResize="0"/>
          <p:nvPr/>
        </p:nvPicPr>
        <p:blipFill>
          <a:blip r:embed="rId11" cstate="screen">
            <a:extLst>
              <a:ext uri="{28A0092B-C50C-407E-A947-70E740481C1C}">
                <a14:useLocalDpi xmlns:a14="http://schemas.microsoft.com/office/drawing/2010/main"/>
              </a:ext>
            </a:extLst>
          </a:blip>
          <a:srcRect/>
          <a:stretch/>
        </p:blipFill>
        <p:spPr>
          <a:xfrm>
            <a:off x="7703332" y="6228096"/>
            <a:ext cx="1659013" cy="273651"/>
          </a:xfrm>
          <a:prstGeom prst="rect">
            <a:avLst/>
          </a:prstGeom>
          <a:noFill/>
          <a:ln>
            <a:noFill/>
          </a:ln>
        </p:spPr>
      </p:pic>
    </p:spTree>
    <p:extLst>
      <p:ext uri="{BB962C8B-B14F-4D97-AF65-F5344CB8AC3E}">
        <p14:creationId xmlns:p14="http://schemas.microsoft.com/office/powerpoint/2010/main" val="87399864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1_Cover_3" preserve="1" userDrawn="1">
  <p:cSld name="11_Cover_3">
    <p:bg>
      <p:bgPr>
        <a:solidFill>
          <a:schemeClr val="accent4"/>
        </a:solidFill>
        <a:effectLst/>
      </p:bgPr>
    </p:bg>
    <p:spTree>
      <p:nvGrpSpPr>
        <p:cNvPr id="1" name="Shape 86"/>
        <p:cNvGrpSpPr/>
        <p:nvPr/>
      </p:nvGrpSpPr>
      <p:grpSpPr>
        <a:xfrm>
          <a:off x="0" y="0"/>
          <a:ext cx="0" cy="0"/>
          <a:chOff x="0" y="0"/>
          <a:chExt cx="0" cy="0"/>
        </a:xfrm>
      </p:grpSpPr>
      <p:pic>
        <p:nvPicPr>
          <p:cNvPr id="2" name="Imagen 1">
            <a:extLst>
              <a:ext uri="{FF2B5EF4-FFF2-40B4-BE49-F238E27FC236}">
                <a16:creationId xmlns:a16="http://schemas.microsoft.com/office/drawing/2014/main" id="{2826ED65-C694-ABCB-6FCC-A50B29448C60}"/>
              </a:ext>
            </a:extLst>
          </p:cNvPr>
          <p:cNvPicPr>
            <a:picLocks noChangeAspect="1"/>
          </p:cNvPicPr>
          <p:nvPr userDrawn="1"/>
        </p:nvPicPr>
        <p:blipFill>
          <a:blip r:embed="rId2"/>
          <a:stretch>
            <a:fillRect/>
          </a:stretch>
        </p:blipFill>
        <p:spPr>
          <a:xfrm>
            <a:off x="105295" y="99197"/>
            <a:ext cx="11985107" cy="6649945"/>
          </a:xfrm>
          <a:prstGeom prst="rect">
            <a:avLst/>
          </a:prstGeom>
        </p:spPr>
      </p:pic>
      <p:sp>
        <p:nvSpPr>
          <p:cNvPr id="4" name="Google Shape;91;p8">
            <a:extLst>
              <a:ext uri="{FF2B5EF4-FFF2-40B4-BE49-F238E27FC236}">
                <a16:creationId xmlns:a16="http://schemas.microsoft.com/office/drawing/2014/main" id="{719E52A8-CC56-0608-6F3C-F6193BB7D845}"/>
              </a:ext>
            </a:extLst>
          </p:cNvPr>
          <p:cNvSpPr txBox="1">
            <a:spLocks noGrp="1"/>
          </p:cNvSpPr>
          <p:nvPr>
            <p:ph type="body" idx="10"/>
          </p:nvPr>
        </p:nvSpPr>
        <p:spPr>
          <a:xfrm>
            <a:off x="417831" y="6007273"/>
            <a:ext cx="9520767" cy="474867"/>
          </a:xfrm>
          <a:prstGeom prst="rect">
            <a:avLst/>
          </a:prstGeom>
          <a:noFill/>
          <a:ln>
            <a:noFill/>
          </a:ln>
        </p:spPr>
        <p:txBody>
          <a:bodyPr spcFirstLastPara="1" wrap="square" lIns="0" tIns="0" rIns="0" bIns="0" anchor="b" anchorCtr="0">
            <a:noAutofit/>
          </a:bodyPr>
          <a:lstStyle>
            <a:lvl1pPr marL="0" lvl="0" indent="0" algn="l">
              <a:lnSpc>
                <a:spcPct val="90000"/>
              </a:lnSpc>
              <a:spcBef>
                <a:spcPts val="1000"/>
              </a:spcBef>
              <a:spcAft>
                <a:spcPts val="0"/>
              </a:spcAft>
              <a:buClr>
                <a:schemeClr val="accent1"/>
              </a:buClr>
              <a:buSzPts val="700"/>
              <a:buNone/>
              <a:defRPr sz="933">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87" name="Google Shape;87;p8"/>
          <p:cNvSpPr txBox="1">
            <a:spLocks noGrp="1"/>
          </p:cNvSpPr>
          <p:nvPr>
            <p:ph type="body" idx="1"/>
          </p:nvPr>
        </p:nvSpPr>
        <p:spPr>
          <a:xfrm>
            <a:off x="437080" y="433918"/>
            <a:ext cx="11381117" cy="579988"/>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lt1"/>
              </a:buClr>
              <a:buSzPts val="2400"/>
              <a:buNone/>
              <a:defRPr sz="3200" b="1">
                <a:solidFill>
                  <a:schemeClr val="accent1"/>
                </a:solidFill>
              </a:defRPr>
            </a:lvl1pPr>
            <a:lvl2pPr marL="1219170" lvl="1" indent="-304792" algn="l">
              <a:lnSpc>
                <a:spcPct val="90000"/>
              </a:lnSpc>
              <a:spcBef>
                <a:spcPts val="0"/>
              </a:spcBef>
              <a:spcAft>
                <a:spcPts val="0"/>
              </a:spcAft>
              <a:buClr>
                <a:schemeClr val="accent1"/>
              </a:buClr>
              <a:buSzPts val="1800"/>
              <a:buFont typeface="Arial"/>
              <a:buNone/>
              <a:defRPr b="1">
                <a:solidFill>
                  <a:schemeClr val="accent1"/>
                </a:solidFill>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88" name="Google Shape;88;p8"/>
          <p:cNvSpPr txBox="1">
            <a:spLocks noGrp="1"/>
          </p:cNvSpPr>
          <p:nvPr>
            <p:ph type="body" idx="2"/>
          </p:nvPr>
        </p:nvSpPr>
        <p:spPr>
          <a:xfrm>
            <a:off x="424181" y="1221318"/>
            <a:ext cx="3796119" cy="2178541"/>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accent1"/>
              </a:buClr>
              <a:buSzPts val="1600"/>
              <a:buNone/>
              <a:defRPr sz="2133" b="1">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89" name="Google Shape;89;p8"/>
          <p:cNvSpPr>
            <a:spLocks noGrp="1"/>
          </p:cNvSpPr>
          <p:nvPr>
            <p:ph type="pic" idx="3"/>
          </p:nvPr>
        </p:nvSpPr>
        <p:spPr>
          <a:xfrm>
            <a:off x="4461933" y="1221318"/>
            <a:ext cx="7351184" cy="3917949"/>
          </a:xfrm>
          <a:prstGeom prst="rect">
            <a:avLst/>
          </a:prstGeom>
          <a:noFill/>
          <a:ln>
            <a:noFill/>
          </a:ln>
        </p:spPr>
        <p:txBody>
          <a:bodyPr/>
          <a:lstStyle/>
          <a:p>
            <a:endParaRPr lang="es-ES"/>
          </a:p>
        </p:txBody>
      </p:sp>
      <p:sp>
        <p:nvSpPr>
          <p:cNvPr id="90" name="Google Shape;90;p8"/>
          <p:cNvSpPr txBox="1">
            <a:spLocks noGrp="1"/>
          </p:cNvSpPr>
          <p:nvPr>
            <p:ph type="body" idx="4"/>
          </p:nvPr>
        </p:nvSpPr>
        <p:spPr>
          <a:xfrm>
            <a:off x="424181" y="4519864"/>
            <a:ext cx="3796119" cy="619403"/>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accent1"/>
              </a:buClr>
              <a:buSzPts val="1200"/>
              <a:buNone/>
              <a:defRPr sz="1600">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339417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6_Cover_3" preserve="1" userDrawn="1">
  <p:cSld name="6_Cover_3">
    <p:bg>
      <p:bgPr>
        <a:solidFill>
          <a:schemeClr val="accent4"/>
        </a:solidFill>
        <a:effectLst/>
      </p:bgPr>
    </p:bg>
    <p:spTree>
      <p:nvGrpSpPr>
        <p:cNvPr id="1" name="Shape 93"/>
        <p:cNvGrpSpPr/>
        <p:nvPr/>
      </p:nvGrpSpPr>
      <p:grpSpPr>
        <a:xfrm>
          <a:off x="0" y="0"/>
          <a:ext cx="0" cy="0"/>
          <a:chOff x="0" y="0"/>
          <a:chExt cx="0" cy="0"/>
        </a:xfrm>
      </p:grpSpPr>
      <p:pic>
        <p:nvPicPr>
          <p:cNvPr id="2" name="Imagen 1">
            <a:extLst>
              <a:ext uri="{FF2B5EF4-FFF2-40B4-BE49-F238E27FC236}">
                <a16:creationId xmlns:a16="http://schemas.microsoft.com/office/drawing/2014/main" id="{736F20D7-4602-C1C6-234B-46A8E765444B}"/>
              </a:ext>
            </a:extLst>
          </p:cNvPr>
          <p:cNvPicPr>
            <a:picLocks noChangeAspect="1"/>
          </p:cNvPicPr>
          <p:nvPr userDrawn="1"/>
        </p:nvPicPr>
        <p:blipFill>
          <a:blip r:embed="rId2"/>
          <a:stretch>
            <a:fillRect/>
          </a:stretch>
        </p:blipFill>
        <p:spPr>
          <a:xfrm>
            <a:off x="105295" y="99197"/>
            <a:ext cx="11985107" cy="6649945"/>
          </a:xfrm>
          <a:prstGeom prst="rect">
            <a:avLst/>
          </a:prstGeom>
        </p:spPr>
      </p:pic>
      <p:sp>
        <p:nvSpPr>
          <p:cNvPr id="4" name="Google Shape;91;p8">
            <a:extLst>
              <a:ext uri="{FF2B5EF4-FFF2-40B4-BE49-F238E27FC236}">
                <a16:creationId xmlns:a16="http://schemas.microsoft.com/office/drawing/2014/main" id="{6A2FA741-0D85-89DF-25B6-86C24A67C5BA}"/>
              </a:ext>
            </a:extLst>
          </p:cNvPr>
          <p:cNvSpPr txBox="1">
            <a:spLocks noGrp="1"/>
          </p:cNvSpPr>
          <p:nvPr>
            <p:ph type="body" idx="10"/>
          </p:nvPr>
        </p:nvSpPr>
        <p:spPr>
          <a:xfrm>
            <a:off x="426298" y="6007273"/>
            <a:ext cx="9520767" cy="474867"/>
          </a:xfrm>
          <a:prstGeom prst="rect">
            <a:avLst/>
          </a:prstGeom>
          <a:noFill/>
          <a:ln>
            <a:noFill/>
          </a:ln>
        </p:spPr>
        <p:txBody>
          <a:bodyPr spcFirstLastPara="1" wrap="square" lIns="0" tIns="0" rIns="0" bIns="0" anchor="b" anchorCtr="0">
            <a:noAutofit/>
          </a:bodyPr>
          <a:lstStyle>
            <a:lvl1pPr marL="0" lvl="0" indent="0" algn="l">
              <a:lnSpc>
                <a:spcPct val="90000"/>
              </a:lnSpc>
              <a:spcBef>
                <a:spcPts val="1000"/>
              </a:spcBef>
              <a:spcAft>
                <a:spcPts val="0"/>
              </a:spcAft>
              <a:buClr>
                <a:schemeClr val="accent1"/>
              </a:buClr>
              <a:buSzPts val="700"/>
              <a:buNone/>
              <a:defRPr sz="933">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95" name="Google Shape;95;p9"/>
          <p:cNvSpPr txBox="1">
            <a:spLocks noGrp="1"/>
          </p:cNvSpPr>
          <p:nvPr>
            <p:ph type="body" idx="2"/>
          </p:nvPr>
        </p:nvSpPr>
        <p:spPr>
          <a:xfrm>
            <a:off x="426298" y="1221318"/>
            <a:ext cx="3796119" cy="2178541"/>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accent1"/>
              </a:buClr>
              <a:buSzPts val="1600"/>
              <a:buNone/>
              <a:defRPr sz="2133" b="1">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96" name="Google Shape;96;p9"/>
          <p:cNvSpPr>
            <a:spLocks noGrp="1"/>
          </p:cNvSpPr>
          <p:nvPr>
            <p:ph type="pic" idx="3"/>
          </p:nvPr>
        </p:nvSpPr>
        <p:spPr>
          <a:xfrm>
            <a:off x="4461933" y="1221318"/>
            <a:ext cx="7351184" cy="3917949"/>
          </a:xfrm>
          <a:prstGeom prst="rect">
            <a:avLst/>
          </a:prstGeom>
          <a:noFill/>
          <a:ln>
            <a:noFill/>
          </a:ln>
        </p:spPr>
        <p:txBody>
          <a:bodyPr/>
          <a:lstStyle/>
          <a:p>
            <a:endParaRPr lang="es-ES"/>
          </a:p>
        </p:txBody>
      </p:sp>
      <p:sp>
        <p:nvSpPr>
          <p:cNvPr id="97" name="Google Shape;97;p9"/>
          <p:cNvSpPr txBox="1">
            <a:spLocks noGrp="1"/>
          </p:cNvSpPr>
          <p:nvPr>
            <p:ph type="body" idx="4"/>
          </p:nvPr>
        </p:nvSpPr>
        <p:spPr>
          <a:xfrm>
            <a:off x="426298" y="4519864"/>
            <a:ext cx="3796119" cy="619403"/>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accent1"/>
              </a:buClr>
              <a:buSzPts val="1200"/>
              <a:buNone/>
              <a:defRPr sz="1600">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5" name="Google Shape;92;p8">
            <a:extLst>
              <a:ext uri="{FF2B5EF4-FFF2-40B4-BE49-F238E27FC236}">
                <a16:creationId xmlns:a16="http://schemas.microsoft.com/office/drawing/2014/main" id="{7A79E85A-B99B-0418-D7C5-E51D20342EC3}"/>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11338250" y="6007274"/>
            <a:ext cx="474868" cy="474868"/>
          </a:xfrm>
          <a:prstGeom prst="rect">
            <a:avLst/>
          </a:prstGeom>
          <a:noFill/>
          <a:ln>
            <a:noFill/>
          </a:ln>
        </p:spPr>
      </p:pic>
      <p:sp>
        <p:nvSpPr>
          <p:cNvPr id="3" name="Google Shape;87;p8">
            <a:extLst>
              <a:ext uri="{FF2B5EF4-FFF2-40B4-BE49-F238E27FC236}">
                <a16:creationId xmlns:a16="http://schemas.microsoft.com/office/drawing/2014/main" id="{EE656091-CB5E-B6D8-16F8-BB7B90CA196B}"/>
              </a:ext>
            </a:extLst>
          </p:cNvPr>
          <p:cNvSpPr txBox="1">
            <a:spLocks noGrp="1"/>
          </p:cNvSpPr>
          <p:nvPr>
            <p:ph type="body" idx="1"/>
          </p:nvPr>
        </p:nvSpPr>
        <p:spPr>
          <a:xfrm>
            <a:off x="437080" y="433918"/>
            <a:ext cx="11381117" cy="579988"/>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lt1"/>
              </a:buClr>
              <a:buSzPts val="2400"/>
              <a:buNone/>
              <a:defRPr sz="3200" b="1">
                <a:solidFill>
                  <a:schemeClr val="accent1"/>
                </a:solidFill>
              </a:defRPr>
            </a:lvl1pPr>
            <a:lvl2pPr marL="1219170" lvl="1" indent="-304792" algn="l">
              <a:lnSpc>
                <a:spcPct val="90000"/>
              </a:lnSpc>
              <a:spcBef>
                <a:spcPts val="0"/>
              </a:spcBef>
              <a:spcAft>
                <a:spcPts val="0"/>
              </a:spcAft>
              <a:buClr>
                <a:schemeClr val="accent1"/>
              </a:buClr>
              <a:buSzPts val="1800"/>
              <a:buFont typeface="Arial"/>
              <a:buNone/>
              <a:defRPr b="1">
                <a:solidFill>
                  <a:schemeClr val="accent1"/>
                </a:solidFill>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4448553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8_Cover_3" preserve="1" userDrawn="1">
  <p:cSld name="8_Cover_3">
    <p:bg>
      <p:bgPr>
        <a:solidFill>
          <a:schemeClr val="accent4"/>
        </a:solidFill>
        <a:effectLst/>
      </p:bgPr>
    </p:bg>
    <p:spTree>
      <p:nvGrpSpPr>
        <p:cNvPr id="1" name="Shape 100"/>
        <p:cNvGrpSpPr/>
        <p:nvPr/>
      </p:nvGrpSpPr>
      <p:grpSpPr>
        <a:xfrm>
          <a:off x="0" y="0"/>
          <a:ext cx="0" cy="0"/>
          <a:chOff x="0" y="0"/>
          <a:chExt cx="0" cy="0"/>
        </a:xfrm>
      </p:grpSpPr>
      <p:pic>
        <p:nvPicPr>
          <p:cNvPr id="2" name="Imagen 1">
            <a:extLst>
              <a:ext uri="{FF2B5EF4-FFF2-40B4-BE49-F238E27FC236}">
                <a16:creationId xmlns:a16="http://schemas.microsoft.com/office/drawing/2014/main" id="{B4E2E18E-63BB-3817-2DA3-53345B77F013}"/>
              </a:ext>
            </a:extLst>
          </p:cNvPr>
          <p:cNvPicPr>
            <a:picLocks noChangeAspect="1"/>
          </p:cNvPicPr>
          <p:nvPr userDrawn="1"/>
        </p:nvPicPr>
        <p:blipFill>
          <a:blip r:embed="rId2"/>
          <a:stretch>
            <a:fillRect/>
          </a:stretch>
        </p:blipFill>
        <p:spPr>
          <a:xfrm>
            <a:off x="105295" y="99197"/>
            <a:ext cx="11985107" cy="6649945"/>
          </a:xfrm>
          <a:prstGeom prst="rect">
            <a:avLst/>
          </a:prstGeom>
        </p:spPr>
      </p:pic>
      <p:sp>
        <p:nvSpPr>
          <p:cNvPr id="4" name="Google Shape;91;p8">
            <a:extLst>
              <a:ext uri="{FF2B5EF4-FFF2-40B4-BE49-F238E27FC236}">
                <a16:creationId xmlns:a16="http://schemas.microsoft.com/office/drawing/2014/main" id="{633DFEDD-6A72-229F-2053-DFEE64965784}"/>
              </a:ext>
            </a:extLst>
          </p:cNvPr>
          <p:cNvSpPr txBox="1">
            <a:spLocks noGrp="1"/>
          </p:cNvSpPr>
          <p:nvPr>
            <p:ph type="body" idx="10"/>
          </p:nvPr>
        </p:nvSpPr>
        <p:spPr>
          <a:xfrm>
            <a:off x="422911" y="6007273"/>
            <a:ext cx="9520767" cy="474867"/>
          </a:xfrm>
          <a:prstGeom prst="rect">
            <a:avLst/>
          </a:prstGeom>
          <a:noFill/>
          <a:ln>
            <a:noFill/>
          </a:ln>
        </p:spPr>
        <p:txBody>
          <a:bodyPr spcFirstLastPara="1" wrap="square" lIns="0" tIns="0" rIns="0" bIns="0" anchor="b" anchorCtr="0">
            <a:noAutofit/>
          </a:bodyPr>
          <a:lstStyle>
            <a:lvl1pPr marL="0" lvl="0" indent="0" algn="l">
              <a:lnSpc>
                <a:spcPct val="90000"/>
              </a:lnSpc>
              <a:spcBef>
                <a:spcPts val="1000"/>
              </a:spcBef>
              <a:spcAft>
                <a:spcPts val="0"/>
              </a:spcAft>
              <a:buClr>
                <a:schemeClr val="accent1"/>
              </a:buClr>
              <a:buSzPts val="700"/>
              <a:buNone/>
              <a:defRPr sz="933">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02" name="Google Shape;102;p10"/>
          <p:cNvSpPr txBox="1">
            <a:spLocks noGrp="1"/>
          </p:cNvSpPr>
          <p:nvPr>
            <p:ph type="body" idx="2"/>
          </p:nvPr>
        </p:nvSpPr>
        <p:spPr>
          <a:xfrm>
            <a:off x="422912" y="1221317"/>
            <a:ext cx="10607545" cy="3358904"/>
          </a:xfrm>
          <a:prstGeom prst="rect">
            <a:avLst/>
          </a:prstGeom>
          <a:noFill/>
          <a:ln>
            <a:noFill/>
          </a:ln>
        </p:spPr>
        <p:txBody>
          <a:bodyPr spcFirstLastPara="1" wrap="square" lIns="0" tIns="0" rIns="0" bIns="0" anchor="t" anchorCtr="0">
            <a:noAutofit/>
          </a:bodyPr>
          <a:lstStyle>
            <a:lvl1pPr marL="243411" marR="0" lvl="0" indent="-243411" algn="l">
              <a:lnSpc>
                <a:spcPct val="90000"/>
              </a:lnSpc>
              <a:spcBef>
                <a:spcPts val="1000"/>
              </a:spcBef>
              <a:spcAft>
                <a:spcPts val="0"/>
              </a:spcAft>
              <a:buClr>
                <a:schemeClr val="accent2"/>
              </a:buClr>
              <a:buSzPts val="1800"/>
              <a:buFont typeface="Arial"/>
              <a:buChar char="•"/>
              <a:defRPr sz="2400" b="0">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5" name="Google Shape;92;p8">
            <a:extLst>
              <a:ext uri="{FF2B5EF4-FFF2-40B4-BE49-F238E27FC236}">
                <a16:creationId xmlns:a16="http://schemas.microsoft.com/office/drawing/2014/main" id="{14481F77-33B8-AA14-1349-E5907DD25671}"/>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11338250" y="6007274"/>
            <a:ext cx="474868" cy="474868"/>
          </a:xfrm>
          <a:prstGeom prst="rect">
            <a:avLst/>
          </a:prstGeom>
          <a:noFill/>
          <a:ln>
            <a:noFill/>
          </a:ln>
        </p:spPr>
      </p:pic>
      <p:sp>
        <p:nvSpPr>
          <p:cNvPr id="3" name="Google Shape;87;p8">
            <a:extLst>
              <a:ext uri="{FF2B5EF4-FFF2-40B4-BE49-F238E27FC236}">
                <a16:creationId xmlns:a16="http://schemas.microsoft.com/office/drawing/2014/main" id="{FFF15987-CB81-D0DC-FAE2-8ADCD6F3A9A6}"/>
              </a:ext>
            </a:extLst>
          </p:cNvPr>
          <p:cNvSpPr txBox="1">
            <a:spLocks noGrp="1"/>
          </p:cNvSpPr>
          <p:nvPr>
            <p:ph type="body" idx="1"/>
          </p:nvPr>
        </p:nvSpPr>
        <p:spPr>
          <a:xfrm>
            <a:off x="437080" y="433918"/>
            <a:ext cx="11381117" cy="579988"/>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lt1"/>
              </a:buClr>
              <a:buSzPts val="2400"/>
              <a:buNone/>
              <a:defRPr sz="3200" b="1">
                <a:solidFill>
                  <a:schemeClr val="accent1"/>
                </a:solidFill>
              </a:defRPr>
            </a:lvl1pPr>
            <a:lvl2pPr marL="1219170" lvl="1" indent="-304792" algn="l">
              <a:lnSpc>
                <a:spcPct val="90000"/>
              </a:lnSpc>
              <a:spcBef>
                <a:spcPts val="0"/>
              </a:spcBef>
              <a:spcAft>
                <a:spcPts val="0"/>
              </a:spcAft>
              <a:buClr>
                <a:schemeClr val="accent1"/>
              </a:buClr>
              <a:buSzPts val="1800"/>
              <a:buFont typeface="Arial"/>
              <a:buNone/>
              <a:defRPr b="1">
                <a:solidFill>
                  <a:schemeClr val="accent1"/>
                </a:solidFill>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139742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8_Cover_3" preserve="1" userDrawn="1">
  <p:cSld name="12_Cover_3">
    <p:bg>
      <p:bgPr>
        <a:solidFill>
          <a:schemeClr val="accent4"/>
        </a:solidFill>
        <a:effectLst/>
      </p:bgPr>
    </p:bg>
    <p:spTree>
      <p:nvGrpSpPr>
        <p:cNvPr id="1" name="Shape 100"/>
        <p:cNvGrpSpPr/>
        <p:nvPr/>
      </p:nvGrpSpPr>
      <p:grpSpPr>
        <a:xfrm>
          <a:off x="0" y="0"/>
          <a:ext cx="0" cy="0"/>
          <a:chOff x="0" y="0"/>
          <a:chExt cx="0" cy="0"/>
        </a:xfrm>
      </p:grpSpPr>
      <p:pic>
        <p:nvPicPr>
          <p:cNvPr id="2" name="Imagen 1">
            <a:extLst>
              <a:ext uri="{FF2B5EF4-FFF2-40B4-BE49-F238E27FC236}">
                <a16:creationId xmlns:a16="http://schemas.microsoft.com/office/drawing/2014/main" id="{B4E2E18E-63BB-3817-2DA3-53345B77F013}"/>
              </a:ext>
            </a:extLst>
          </p:cNvPr>
          <p:cNvPicPr>
            <a:picLocks noChangeAspect="1"/>
          </p:cNvPicPr>
          <p:nvPr userDrawn="1"/>
        </p:nvPicPr>
        <p:blipFill>
          <a:blip r:embed="rId2"/>
          <a:stretch>
            <a:fillRect/>
          </a:stretch>
        </p:blipFill>
        <p:spPr>
          <a:xfrm>
            <a:off x="105295" y="99197"/>
            <a:ext cx="11985107" cy="6649945"/>
          </a:xfrm>
          <a:prstGeom prst="rect">
            <a:avLst/>
          </a:prstGeom>
        </p:spPr>
      </p:pic>
      <p:sp>
        <p:nvSpPr>
          <p:cNvPr id="4" name="Google Shape;91;p8">
            <a:extLst>
              <a:ext uri="{FF2B5EF4-FFF2-40B4-BE49-F238E27FC236}">
                <a16:creationId xmlns:a16="http://schemas.microsoft.com/office/drawing/2014/main" id="{633DFEDD-6A72-229F-2053-DFEE64965784}"/>
              </a:ext>
            </a:extLst>
          </p:cNvPr>
          <p:cNvSpPr txBox="1">
            <a:spLocks noGrp="1"/>
          </p:cNvSpPr>
          <p:nvPr>
            <p:ph type="body" idx="10"/>
          </p:nvPr>
        </p:nvSpPr>
        <p:spPr>
          <a:xfrm>
            <a:off x="422911" y="6007273"/>
            <a:ext cx="9520767" cy="474867"/>
          </a:xfrm>
          <a:prstGeom prst="rect">
            <a:avLst/>
          </a:prstGeom>
          <a:noFill/>
          <a:ln>
            <a:noFill/>
          </a:ln>
        </p:spPr>
        <p:txBody>
          <a:bodyPr spcFirstLastPara="1" wrap="square" lIns="0" tIns="0" rIns="0" bIns="0" anchor="b" anchorCtr="0">
            <a:noAutofit/>
          </a:bodyPr>
          <a:lstStyle>
            <a:lvl1pPr marL="0" lvl="0" indent="0" algn="l">
              <a:lnSpc>
                <a:spcPct val="100000"/>
              </a:lnSpc>
              <a:spcBef>
                <a:spcPts val="0"/>
              </a:spcBef>
              <a:spcAft>
                <a:spcPts val="0"/>
              </a:spcAft>
              <a:buClr>
                <a:schemeClr val="accent1"/>
              </a:buClr>
              <a:buSzPts val="700"/>
              <a:buNone/>
              <a:defRPr sz="933">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 name="Google Shape;87;p8">
            <a:extLst>
              <a:ext uri="{FF2B5EF4-FFF2-40B4-BE49-F238E27FC236}">
                <a16:creationId xmlns:a16="http://schemas.microsoft.com/office/drawing/2014/main" id="{116ABBFE-8D7A-DF6C-9015-8B5C10C9E358}"/>
              </a:ext>
            </a:extLst>
          </p:cNvPr>
          <p:cNvSpPr txBox="1">
            <a:spLocks noGrp="1"/>
          </p:cNvSpPr>
          <p:nvPr>
            <p:ph type="body" idx="1"/>
          </p:nvPr>
        </p:nvSpPr>
        <p:spPr>
          <a:xfrm>
            <a:off x="437080" y="433918"/>
            <a:ext cx="11381117" cy="579988"/>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lt1"/>
              </a:buClr>
              <a:buSzPts val="2400"/>
              <a:buNone/>
              <a:defRPr sz="3200" b="1">
                <a:solidFill>
                  <a:schemeClr val="accent1"/>
                </a:solidFill>
              </a:defRPr>
            </a:lvl1pPr>
            <a:lvl2pPr marL="1219170" lvl="1" indent="-304792" algn="l">
              <a:lnSpc>
                <a:spcPct val="90000"/>
              </a:lnSpc>
              <a:spcBef>
                <a:spcPts val="0"/>
              </a:spcBef>
              <a:spcAft>
                <a:spcPts val="0"/>
              </a:spcAft>
              <a:buClr>
                <a:schemeClr val="accent1"/>
              </a:buClr>
              <a:buSzPts val="1800"/>
              <a:buFont typeface="Arial"/>
              <a:buNone/>
              <a:defRPr b="1">
                <a:solidFill>
                  <a:schemeClr val="accent1"/>
                </a:solidFill>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9670935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_Cover_3" preserve="1" userDrawn="1">
  <p:cSld name="5_Cover_3">
    <p:bg>
      <p:bgPr>
        <a:solidFill>
          <a:schemeClr val="accent4"/>
        </a:solidFill>
        <a:effectLst/>
      </p:bgPr>
    </p:bg>
    <p:spTree>
      <p:nvGrpSpPr>
        <p:cNvPr id="1" name="Shape 105"/>
        <p:cNvGrpSpPr/>
        <p:nvPr/>
      </p:nvGrpSpPr>
      <p:grpSpPr>
        <a:xfrm>
          <a:off x="0" y="0"/>
          <a:ext cx="0" cy="0"/>
          <a:chOff x="0" y="0"/>
          <a:chExt cx="0" cy="0"/>
        </a:xfrm>
      </p:grpSpPr>
      <p:pic>
        <p:nvPicPr>
          <p:cNvPr id="2" name="Imagen 1">
            <a:extLst>
              <a:ext uri="{FF2B5EF4-FFF2-40B4-BE49-F238E27FC236}">
                <a16:creationId xmlns:a16="http://schemas.microsoft.com/office/drawing/2014/main" id="{8BABCA09-6AC4-FBBA-FAD8-4D2E903FC5ED}"/>
              </a:ext>
            </a:extLst>
          </p:cNvPr>
          <p:cNvPicPr>
            <a:picLocks noChangeAspect="1"/>
          </p:cNvPicPr>
          <p:nvPr userDrawn="1"/>
        </p:nvPicPr>
        <p:blipFill>
          <a:blip r:embed="rId2"/>
          <a:stretch>
            <a:fillRect/>
          </a:stretch>
        </p:blipFill>
        <p:spPr>
          <a:xfrm>
            <a:off x="105295" y="99197"/>
            <a:ext cx="11985107" cy="6649945"/>
          </a:xfrm>
          <a:prstGeom prst="rect">
            <a:avLst/>
          </a:prstGeom>
        </p:spPr>
      </p:pic>
      <p:pic>
        <p:nvPicPr>
          <p:cNvPr id="3" name="Google Shape;92;p8">
            <a:extLst>
              <a:ext uri="{FF2B5EF4-FFF2-40B4-BE49-F238E27FC236}">
                <a16:creationId xmlns:a16="http://schemas.microsoft.com/office/drawing/2014/main" id="{825C19FE-96C1-36CE-38CC-8F593DCB0ACE}"/>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11338250" y="6007274"/>
            <a:ext cx="474868" cy="474868"/>
          </a:xfrm>
          <a:prstGeom prst="rect">
            <a:avLst/>
          </a:prstGeom>
          <a:noFill/>
          <a:ln>
            <a:noFill/>
          </a:ln>
        </p:spPr>
      </p:pic>
      <p:sp>
        <p:nvSpPr>
          <p:cNvPr id="4" name="Google Shape;91;p8">
            <a:extLst>
              <a:ext uri="{FF2B5EF4-FFF2-40B4-BE49-F238E27FC236}">
                <a16:creationId xmlns:a16="http://schemas.microsoft.com/office/drawing/2014/main" id="{66704CBB-0FE0-E701-58DD-0B4FF30B716C}"/>
              </a:ext>
            </a:extLst>
          </p:cNvPr>
          <p:cNvSpPr txBox="1">
            <a:spLocks noGrp="1"/>
          </p:cNvSpPr>
          <p:nvPr>
            <p:ph type="body" idx="10"/>
          </p:nvPr>
        </p:nvSpPr>
        <p:spPr>
          <a:xfrm>
            <a:off x="429261" y="6007273"/>
            <a:ext cx="9498079" cy="474867"/>
          </a:xfrm>
          <a:prstGeom prst="rect">
            <a:avLst/>
          </a:prstGeom>
          <a:noFill/>
          <a:ln>
            <a:noFill/>
          </a:ln>
        </p:spPr>
        <p:txBody>
          <a:bodyPr spcFirstLastPara="1" wrap="square" lIns="0" tIns="0" rIns="0" bIns="0" anchor="b" anchorCtr="0">
            <a:noAutofit/>
          </a:bodyPr>
          <a:lstStyle>
            <a:lvl1pPr marL="0" lvl="0" indent="0" algn="l">
              <a:lnSpc>
                <a:spcPct val="90000"/>
              </a:lnSpc>
              <a:spcBef>
                <a:spcPts val="1000"/>
              </a:spcBef>
              <a:spcAft>
                <a:spcPts val="0"/>
              </a:spcAft>
              <a:buClr>
                <a:schemeClr val="accent1"/>
              </a:buClr>
              <a:buSzPts val="700"/>
              <a:buNone/>
              <a:defRPr sz="933">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07" name="Google Shape;107;p11"/>
          <p:cNvSpPr txBox="1">
            <a:spLocks noGrp="1"/>
          </p:cNvSpPr>
          <p:nvPr>
            <p:ph type="body" idx="2"/>
          </p:nvPr>
        </p:nvSpPr>
        <p:spPr>
          <a:xfrm>
            <a:off x="6365559" y="3778299"/>
            <a:ext cx="2601823" cy="158367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400"/>
              <a:buNone/>
              <a:defRPr sz="1867">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08" name="Google Shape;108;p11"/>
          <p:cNvSpPr txBox="1">
            <a:spLocks noGrp="1"/>
          </p:cNvSpPr>
          <p:nvPr>
            <p:ph type="body" idx="3"/>
          </p:nvPr>
        </p:nvSpPr>
        <p:spPr>
          <a:xfrm>
            <a:off x="9199034" y="3778299"/>
            <a:ext cx="2601823" cy="158367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400"/>
              <a:buNone/>
              <a:defRPr sz="1867">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09" name="Google Shape;109;p11"/>
          <p:cNvSpPr>
            <a:spLocks noGrp="1"/>
          </p:cNvSpPr>
          <p:nvPr>
            <p:ph type="pic" idx="4"/>
          </p:nvPr>
        </p:nvSpPr>
        <p:spPr>
          <a:xfrm>
            <a:off x="3532086" y="1226395"/>
            <a:ext cx="2614084" cy="2404533"/>
          </a:xfrm>
          <a:prstGeom prst="rect">
            <a:avLst/>
          </a:prstGeom>
          <a:noFill/>
          <a:ln>
            <a:noFill/>
          </a:ln>
        </p:spPr>
        <p:txBody>
          <a:bodyPr/>
          <a:lstStyle/>
          <a:p>
            <a:endParaRPr lang="es-ES"/>
          </a:p>
        </p:txBody>
      </p:sp>
      <p:sp>
        <p:nvSpPr>
          <p:cNvPr id="110" name="Google Shape;110;p11"/>
          <p:cNvSpPr>
            <a:spLocks noGrp="1"/>
          </p:cNvSpPr>
          <p:nvPr>
            <p:ph type="pic" idx="5"/>
          </p:nvPr>
        </p:nvSpPr>
        <p:spPr>
          <a:xfrm>
            <a:off x="6365559" y="1226395"/>
            <a:ext cx="2614084" cy="2404533"/>
          </a:xfrm>
          <a:prstGeom prst="rect">
            <a:avLst/>
          </a:prstGeom>
          <a:noFill/>
          <a:ln>
            <a:noFill/>
          </a:ln>
        </p:spPr>
        <p:txBody>
          <a:bodyPr/>
          <a:lstStyle/>
          <a:p>
            <a:endParaRPr lang="es-ES"/>
          </a:p>
        </p:txBody>
      </p:sp>
      <p:sp>
        <p:nvSpPr>
          <p:cNvPr id="111" name="Google Shape;111;p11"/>
          <p:cNvSpPr>
            <a:spLocks noGrp="1"/>
          </p:cNvSpPr>
          <p:nvPr>
            <p:ph type="pic" idx="6"/>
          </p:nvPr>
        </p:nvSpPr>
        <p:spPr>
          <a:xfrm>
            <a:off x="9199034" y="1226395"/>
            <a:ext cx="2614084" cy="2404533"/>
          </a:xfrm>
          <a:prstGeom prst="rect">
            <a:avLst/>
          </a:prstGeom>
          <a:noFill/>
          <a:ln>
            <a:noFill/>
          </a:ln>
        </p:spPr>
        <p:txBody>
          <a:bodyPr/>
          <a:lstStyle/>
          <a:p>
            <a:endParaRPr lang="es-ES"/>
          </a:p>
        </p:txBody>
      </p:sp>
      <p:sp>
        <p:nvSpPr>
          <p:cNvPr id="112" name="Google Shape;112;p11"/>
          <p:cNvSpPr txBox="1">
            <a:spLocks noGrp="1"/>
          </p:cNvSpPr>
          <p:nvPr>
            <p:ph type="body" idx="7"/>
          </p:nvPr>
        </p:nvSpPr>
        <p:spPr>
          <a:xfrm>
            <a:off x="429261" y="1226394"/>
            <a:ext cx="2595623" cy="2953537"/>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accent1"/>
              </a:buClr>
              <a:buSzPts val="1600"/>
              <a:buNone/>
              <a:defRPr sz="2133" b="1">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13" name="Google Shape;113;p11"/>
          <p:cNvSpPr txBox="1">
            <a:spLocks noGrp="1"/>
          </p:cNvSpPr>
          <p:nvPr>
            <p:ph type="body" idx="8"/>
          </p:nvPr>
        </p:nvSpPr>
        <p:spPr>
          <a:xfrm>
            <a:off x="3520759" y="3778299"/>
            <a:ext cx="2601823" cy="158367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400"/>
              <a:buNone/>
              <a:defRPr sz="1867">
                <a:solidFill>
                  <a:schemeClr val="accen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 name="Google Shape;87;p8">
            <a:extLst>
              <a:ext uri="{FF2B5EF4-FFF2-40B4-BE49-F238E27FC236}">
                <a16:creationId xmlns:a16="http://schemas.microsoft.com/office/drawing/2014/main" id="{66DAEB64-48E0-AB92-D13B-C52B29DE75AD}"/>
              </a:ext>
            </a:extLst>
          </p:cNvPr>
          <p:cNvSpPr txBox="1">
            <a:spLocks noGrp="1"/>
          </p:cNvSpPr>
          <p:nvPr>
            <p:ph type="body" idx="1"/>
          </p:nvPr>
        </p:nvSpPr>
        <p:spPr>
          <a:xfrm>
            <a:off x="437080" y="433918"/>
            <a:ext cx="11381117" cy="579988"/>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lt1"/>
              </a:buClr>
              <a:buSzPts val="2400"/>
              <a:buNone/>
              <a:defRPr sz="3200" b="1">
                <a:solidFill>
                  <a:schemeClr val="accent1"/>
                </a:solidFill>
              </a:defRPr>
            </a:lvl1pPr>
            <a:lvl2pPr marL="1219170" lvl="1" indent="-304792" algn="l">
              <a:lnSpc>
                <a:spcPct val="90000"/>
              </a:lnSpc>
              <a:spcBef>
                <a:spcPts val="0"/>
              </a:spcBef>
              <a:spcAft>
                <a:spcPts val="0"/>
              </a:spcAft>
              <a:buClr>
                <a:schemeClr val="accent1"/>
              </a:buClr>
              <a:buSzPts val="1800"/>
              <a:buFont typeface="Arial"/>
              <a:buNone/>
              <a:defRPr b="1">
                <a:solidFill>
                  <a:schemeClr val="accent1"/>
                </a:solidFill>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415393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7_Cover_3" preserve="1">
  <p:cSld name="7_Cover_3">
    <p:bg>
      <p:bgPr>
        <a:solidFill>
          <a:schemeClr val="lt1"/>
        </a:solidFill>
        <a:effectLst/>
      </p:bgPr>
    </p:bg>
    <p:spTree>
      <p:nvGrpSpPr>
        <p:cNvPr id="1" name="Shape 116"/>
        <p:cNvGrpSpPr/>
        <p:nvPr/>
      </p:nvGrpSpPr>
      <p:grpSpPr>
        <a:xfrm>
          <a:off x="0" y="0"/>
          <a:ext cx="0" cy="0"/>
          <a:chOff x="0" y="0"/>
          <a:chExt cx="0" cy="0"/>
        </a:xfrm>
      </p:grpSpPr>
      <p:sp>
        <p:nvSpPr>
          <p:cNvPr id="117" name="Google Shape;117;p12"/>
          <p:cNvSpPr/>
          <p:nvPr/>
        </p:nvSpPr>
        <p:spPr>
          <a:xfrm>
            <a:off x="10628243" y="5442227"/>
            <a:ext cx="1563757" cy="1415773"/>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18" name="Google Shape;118;p12"/>
          <p:cNvSpPr/>
          <p:nvPr/>
        </p:nvSpPr>
        <p:spPr>
          <a:xfrm rot="10800000" flipH="1">
            <a:off x="0" y="0"/>
            <a:ext cx="12192000" cy="6864976"/>
          </a:xfrm>
          <a:prstGeom prst="round1Rect">
            <a:avLst>
              <a:gd name="adj" fmla="val 11436"/>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20" name="Google Shape;120;p12" descr="Logotipo, nombre de la empresa&#10;&#10;Descripción generada automáticamente"/>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19101" y="5731802"/>
            <a:ext cx="779085" cy="771937"/>
          </a:xfrm>
          <a:prstGeom prst="rect">
            <a:avLst/>
          </a:prstGeom>
          <a:noFill/>
          <a:ln>
            <a:noFill/>
          </a:ln>
        </p:spPr>
      </p:pic>
      <p:pic>
        <p:nvPicPr>
          <p:cNvPr id="121" name="Google Shape;121;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005399" y="6261315"/>
            <a:ext cx="1524619" cy="233360"/>
          </a:xfrm>
          <a:prstGeom prst="rect">
            <a:avLst/>
          </a:prstGeom>
          <a:noFill/>
          <a:ln>
            <a:noFill/>
          </a:ln>
        </p:spPr>
      </p:pic>
      <p:pic>
        <p:nvPicPr>
          <p:cNvPr id="122" name="Google Shape;122;p12"/>
          <p:cNvPicPr preferRelativeResize="0"/>
          <p:nvPr/>
        </p:nvPicPr>
        <p:blipFill>
          <a:blip r:embed="rId4" cstate="screen">
            <a:extLst>
              <a:ext uri="{28A0092B-C50C-407E-A947-70E740481C1C}">
                <a14:useLocalDpi xmlns:a14="http://schemas.microsoft.com/office/drawing/2010/main"/>
              </a:ext>
            </a:extLst>
          </a:blip>
          <a:srcRect/>
          <a:stretch/>
        </p:blipFill>
        <p:spPr>
          <a:xfrm>
            <a:off x="7703332" y="6228096"/>
            <a:ext cx="1659013" cy="273651"/>
          </a:xfrm>
          <a:prstGeom prst="rect">
            <a:avLst/>
          </a:prstGeom>
          <a:noFill/>
          <a:ln>
            <a:noFill/>
          </a:ln>
        </p:spPr>
      </p:pic>
      <p:sp>
        <p:nvSpPr>
          <p:cNvPr id="123" name="Google Shape;123;p12"/>
          <p:cNvSpPr txBox="1"/>
          <p:nvPr/>
        </p:nvSpPr>
        <p:spPr>
          <a:xfrm rot="-5400000">
            <a:off x="-797668" y="5534041"/>
            <a:ext cx="1939047" cy="205066"/>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chemeClr val="lt1"/>
              </a:buClr>
              <a:buSzPts val="400"/>
              <a:buFont typeface="Arial"/>
              <a:buNone/>
            </a:pPr>
            <a:r>
              <a:rPr lang="es-ES" sz="533">
                <a:solidFill>
                  <a:schemeClr val="lt1"/>
                </a:solidFill>
                <a:latin typeface="Arial"/>
                <a:ea typeface="Arial"/>
                <a:cs typeface="Arial"/>
                <a:sym typeface="Arial"/>
              </a:rPr>
              <a:t>Date </a:t>
            </a:r>
            <a:r>
              <a:rPr lang="es-ES" sz="533" err="1">
                <a:solidFill>
                  <a:schemeClr val="lt1"/>
                </a:solidFill>
                <a:latin typeface="Arial"/>
                <a:ea typeface="Arial"/>
                <a:cs typeface="Arial"/>
                <a:sym typeface="Arial"/>
              </a:rPr>
              <a:t>of</a:t>
            </a:r>
            <a:r>
              <a:rPr lang="es-ES" sz="533">
                <a:solidFill>
                  <a:schemeClr val="lt1"/>
                </a:solidFill>
                <a:latin typeface="Arial"/>
                <a:ea typeface="Arial"/>
                <a:cs typeface="Arial"/>
                <a:sym typeface="Arial"/>
              </a:rPr>
              <a:t> </a:t>
            </a:r>
            <a:r>
              <a:rPr lang="es-ES" sz="533" err="1">
                <a:solidFill>
                  <a:schemeClr val="lt1"/>
                </a:solidFill>
                <a:latin typeface="Arial"/>
                <a:ea typeface="Arial"/>
                <a:cs typeface="Arial"/>
                <a:sym typeface="Arial"/>
              </a:rPr>
              <a:t>preparation</a:t>
            </a:r>
            <a:r>
              <a:rPr lang="es-ES" sz="533">
                <a:solidFill>
                  <a:schemeClr val="lt1"/>
                </a:solidFill>
                <a:latin typeface="Arial"/>
                <a:ea typeface="Arial"/>
                <a:cs typeface="Arial"/>
                <a:sym typeface="Arial"/>
              </a:rPr>
              <a:t>: </a:t>
            </a:r>
            <a:r>
              <a:rPr lang="es-ES" sz="533" err="1">
                <a:solidFill>
                  <a:schemeClr val="lt1"/>
                </a:solidFill>
                <a:latin typeface="Arial"/>
                <a:ea typeface="Arial"/>
                <a:cs typeface="Arial"/>
                <a:sym typeface="Arial"/>
              </a:rPr>
              <a:t>February</a:t>
            </a:r>
            <a:r>
              <a:rPr lang="es-ES" sz="533">
                <a:solidFill>
                  <a:schemeClr val="lt1"/>
                </a:solidFill>
                <a:latin typeface="Arial"/>
                <a:ea typeface="Arial"/>
                <a:cs typeface="Arial"/>
                <a:sym typeface="Arial"/>
              </a:rPr>
              <a:t> 2025. HQ-MTI-2500003</a:t>
            </a:r>
            <a:endParaRPr sz="2400"/>
          </a:p>
        </p:txBody>
      </p:sp>
      <p:sp>
        <p:nvSpPr>
          <p:cNvPr id="124" name="Google Shape;124;p12"/>
          <p:cNvSpPr txBox="1"/>
          <p:nvPr/>
        </p:nvSpPr>
        <p:spPr>
          <a:xfrm>
            <a:off x="1754245" y="6024989"/>
            <a:ext cx="4341755" cy="533297"/>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s-ES" sz="1333">
                <a:solidFill>
                  <a:schemeClr val="lt1"/>
                </a:solidFill>
                <a:latin typeface="Arial"/>
                <a:ea typeface="Arial"/>
                <a:cs typeface="Arial"/>
                <a:sym typeface="Arial"/>
              </a:rPr>
              <a:t>The Skin Academy is a meeting initiated and funded by Almirall and it is for Healthcare professionals only.</a:t>
            </a:r>
            <a:endParaRPr sz="2400"/>
          </a:p>
        </p:txBody>
      </p:sp>
      <p:pic>
        <p:nvPicPr>
          <p:cNvPr id="2" name="Google Shape;119;p12">
            <a:extLst>
              <a:ext uri="{FF2B5EF4-FFF2-40B4-BE49-F238E27FC236}">
                <a16:creationId xmlns:a16="http://schemas.microsoft.com/office/drawing/2014/main" id="{C2402783-6A59-F751-EA94-17BC28B65E1F}"/>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19101" y="354262"/>
            <a:ext cx="1335144" cy="423932"/>
          </a:xfrm>
          <a:prstGeom prst="rect">
            <a:avLst/>
          </a:prstGeom>
          <a:noFill/>
          <a:ln>
            <a:noFill/>
          </a:ln>
        </p:spPr>
      </p:pic>
    </p:spTree>
    <p:extLst>
      <p:ext uri="{BB962C8B-B14F-4D97-AF65-F5344CB8AC3E}">
        <p14:creationId xmlns:p14="http://schemas.microsoft.com/office/powerpoint/2010/main" val="28531475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DB45-5A29-AA74-3C7F-FB6E3705E56B}"/>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4DD822CC-7796-3E5E-CAFF-5AAC0A2F18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2ECBC49F-FC67-6082-740B-E64B4D26E7E3}"/>
              </a:ext>
            </a:extLst>
          </p:cNvPr>
          <p:cNvSpPr>
            <a:spLocks noGrp="1"/>
          </p:cNvSpPr>
          <p:nvPr>
            <p:ph type="dt" sz="half" idx="10"/>
          </p:nvPr>
        </p:nvSpPr>
        <p:spPr/>
        <p:txBody>
          <a:bodyPr/>
          <a:lstStyle/>
          <a:p>
            <a:fld id="{194D8572-B853-4E99-95EA-63C37C1D4487}" type="datetimeFigureOut">
              <a:rPr lang="es-ES" smtClean="0"/>
              <a:t>05/03/2026</a:t>
            </a:fld>
            <a:endParaRPr lang="es-ES"/>
          </a:p>
        </p:txBody>
      </p:sp>
      <p:sp>
        <p:nvSpPr>
          <p:cNvPr id="5" name="Footer Placeholder 4">
            <a:extLst>
              <a:ext uri="{FF2B5EF4-FFF2-40B4-BE49-F238E27FC236}">
                <a16:creationId xmlns:a16="http://schemas.microsoft.com/office/drawing/2014/main" id="{B621A0B0-F660-E827-4F7E-92FCE63263B5}"/>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474AA2D0-F11F-0B3B-7F9B-BA8C05501A27}"/>
              </a:ext>
            </a:extLst>
          </p:cNvPr>
          <p:cNvSpPr>
            <a:spLocks noGrp="1"/>
          </p:cNvSpPr>
          <p:nvPr>
            <p:ph type="sldNum" sz="quarter" idx="12"/>
          </p:nvPr>
        </p:nvSpPr>
        <p:spPr/>
        <p:txBody>
          <a:bodyPr/>
          <a:lstStyle/>
          <a:p>
            <a:fld id="{1BF4E062-3E9B-44D4-9B19-96BAC4E161B3}" type="slidenum">
              <a:rPr lang="es-ES" smtClean="0"/>
              <a:t>‹Nº›</a:t>
            </a:fld>
            <a:endParaRPr lang="es-ES"/>
          </a:p>
        </p:txBody>
      </p:sp>
    </p:spTree>
    <p:extLst>
      <p:ext uri="{BB962C8B-B14F-4D97-AF65-F5344CB8AC3E}">
        <p14:creationId xmlns:p14="http://schemas.microsoft.com/office/powerpoint/2010/main" val="3893047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7B4-6B0C-38CA-354D-02BA38BFC25B}"/>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id="{E481FA55-F606-ECA7-F675-C4D27B13B0A5}"/>
              </a:ext>
            </a:extLst>
          </p:cNvPr>
          <p:cNvSpPr>
            <a:spLocks noGrp="1"/>
          </p:cNvSpPr>
          <p:nvPr>
            <p:ph type="dt" sz="half" idx="10"/>
          </p:nvPr>
        </p:nvSpPr>
        <p:spPr/>
        <p:txBody>
          <a:bodyPr/>
          <a:lstStyle/>
          <a:p>
            <a:fld id="{194D8572-B853-4E99-95EA-63C37C1D4487}" type="datetimeFigureOut">
              <a:rPr lang="es-ES" smtClean="0"/>
              <a:t>05/03/2026</a:t>
            </a:fld>
            <a:endParaRPr lang="es-ES"/>
          </a:p>
        </p:txBody>
      </p:sp>
      <p:sp>
        <p:nvSpPr>
          <p:cNvPr id="4" name="Footer Placeholder 3">
            <a:extLst>
              <a:ext uri="{FF2B5EF4-FFF2-40B4-BE49-F238E27FC236}">
                <a16:creationId xmlns:a16="http://schemas.microsoft.com/office/drawing/2014/main" id="{900D9BF5-BDBD-D568-4C53-7E34687A5928}"/>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3DB9991A-9039-E0C8-47B7-AAAB0B076877}"/>
              </a:ext>
            </a:extLst>
          </p:cNvPr>
          <p:cNvSpPr>
            <a:spLocks noGrp="1"/>
          </p:cNvSpPr>
          <p:nvPr>
            <p:ph type="sldNum" sz="quarter" idx="12"/>
          </p:nvPr>
        </p:nvSpPr>
        <p:spPr/>
        <p:txBody>
          <a:bodyPr/>
          <a:lstStyle/>
          <a:p>
            <a:fld id="{1BF4E062-3E9B-44D4-9B19-96BAC4E161B3}" type="slidenum">
              <a:rPr lang="es-ES" smtClean="0"/>
              <a:t>‹Nº›</a:t>
            </a:fld>
            <a:endParaRPr lang="es-ES"/>
          </a:p>
        </p:txBody>
      </p:sp>
    </p:spTree>
    <p:extLst>
      <p:ext uri="{BB962C8B-B14F-4D97-AF65-F5344CB8AC3E}">
        <p14:creationId xmlns:p14="http://schemas.microsoft.com/office/powerpoint/2010/main" val="35562077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527C8-1356-5763-BECD-F6B69B71DB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
          </a:p>
        </p:txBody>
      </p:sp>
      <p:sp>
        <p:nvSpPr>
          <p:cNvPr id="3" name="Subtitle 2">
            <a:extLst>
              <a:ext uri="{FF2B5EF4-FFF2-40B4-BE49-F238E27FC236}">
                <a16:creationId xmlns:a16="http://schemas.microsoft.com/office/drawing/2014/main" id="{507F3829-02F5-42D2-FDF9-8D17715FD2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63F9E71E-B5A7-4DCD-3910-B1AE3BCABCF5}"/>
              </a:ext>
            </a:extLst>
          </p:cNvPr>
          <p:cNvSpPr>
            <a:spLocks noGrp="1"/>
          </p:cNvSpPr>
          <p:nvPr>
            <p:ph type="dt" sz="half" idx="10"/>
          </p:nvPr>
        </p:nvSpPr>
        <p:spPr/>
        <p:txBody>
          <a:bodyPr/>
          <a:lstStyle/>
          <a:p>
            <a:fld id="{194D8572-B853-4E99-95EA-63C37C1D4487}" type="datetimeFigureOut">
              <a:rPr lang="es-ES" smtClean="0"/>
              <a:t>05/03/2026</a:t>
            </a:fld>
            <a:endParaRPr lang="es-ES"/>
          </a:p>
        </p:txBody>
      </p:sp>
      <p:sp>
        <p:nvSpPr>
          <p:cNvPr id="5" name="Footer Placeholder 4">
            <a:extLst>
              <a:ext uri="{FF2B5EF4-FFF2-40B4-BE49-F238E27FC236}">
                <a16:creationId xmlns:a16="http://schemas.microsoft.com/office/drawing/2014/main" id="{E597CA0A-29E0-A671-C3C3-BCB696AC5C74}"/>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20615579-5DF7-76FE-B6CC-55FBCEB20EB3}"/>
              </a:ext>
            </a:extLst>
          </p:cNvPr>
          <p:cNvSpPr>
            <a:spLocks noGrp="1"/>
          </p:cNvSpPr>
          <p:nvPr>
            <p:ph type="sldNum" sz="quarter" idx="12"/>
          </p:nvPr>
        </p:nvSpPr>
        <p:spPr/>
        <p:txBody>
          <a:bodyPr/>
          <a:lstStyle/>
          <a:p>
            <a:fld id="{1BF4E062-3E9B-44D4-9B19-96BAC4E161B3}" type="slidenum">
              <a:rPr lang="es-ES" smtClean="0"/>
              <a:t>‹Nº›</a:t>
            </a:fld>
            <a:endParaRPr lang="es-ES"/>
          </a:p>
        </p:txBody>
      </p:sp>
    </p:spTree>
    <p:extLst>
      <p:ext uri="{BB962C8B-B14F-4D97-AF65-F5344CB8AC3E}">
        <p14:creationId xmlns:p14="http://schemas.microsoft.com/office/powerpoint/2010/main" val="1577173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Fondo_01">
    <p:bg>
      <p:bgPr>
        <a:solidFill>
          <a:srgbClr val="DE6060"/>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5C00762-0BC1-FC8C-361E-EF55010E78BC}"/>
              </a:ext>
            </a:extLst>
          </p:cNvPr>
          <p:cNvPicPr>
            <a:picLocks noChangeAspect="1"/>
          </p:cNvPicPr>
          <p:nvPr userDrawn="1"/>
        </p:nvPicPr>
        <p:blipFill>
          <a:blip r:embed="rId2">
            <a:alphaModFix amt="20000"/>
          </a:blip>
          <a:srcRect/>
          <a:stretch/>
        </p:blipFill>
        <p:spPr>
          <a:xfrm>
            <a:off x="-1907487" y="-769063"/>
            <a:ext cx="4459063" cy="8868444"/>
          </a:xfrm>
          <a:prstGeom prst="rect">
            <a:avLst/>
          </a:prstGeom>
        </p:spPr>
      </p:pic>
      <p:sp>
        <p:nvSpPr>
          <p:cNvPr id="5" name="Título 4">
            <a:extLst>
              <a:ext uri="{FF2B5EF4-FFF2-40B4-BE49-F238E27FC236}">
                <a16:creationId xmlns:a16="http://schemas.microsoft.com/office/drawing/2014/main" id="{9752E5C4-C2C0-4F6C-121E-B20C9C0C6B21}"/>
              </a:ext>
            </a:extLst>
          </p:cNvPr>
          <p:cNvSpPr>
            <a:spLocks noGrp="1"/>
          </p:cNvSpPr>
          <p:nvPr>
            <p:ph type="title"/>
          </p:nvPr>
        </p:nvSpPr>
        <p:spPr>
          <a:xfrm>
            <a:off x="2171700" y="2090056"/>
            <a:ext cx="7821386" cy="2906487"/>
          </a:xfrm>
        </p:spPr>
        <p:txBody>
          <a:bodyPr>
            <a:normAutofit/>
          </a:bodyPr>
          <a:lstStyle>
            <a:lvl1pPr>
              <a:defRPr sz="3500">
                <a:solidFill>
                  <a:schemeClr val="bg1"/>
                </a:solidFill>
                <a:latin typeface=""/>
              </a:defRPr>
            </a:lvl1pPr>
          </a:lstStyle>
          <a:p>
            <a:r>
              <a:rPr lang="es-ES"/>
              <a:t>Haga clic para modificar el estilo de título del patrón</a:t>
            </a:r>
          </a:p>
        </p:txBody>
      </p:sp>
      <p:pic>
        <p:nvPicPr>
          <p:cNvPr id="8" name="Imagen 7">
            <a:extLst>
              <a:ext uri="{FF2B5EF4-FFF2-40B4-BE49-F238E27FC236}">
                <a16:creationId xmlns:a16="http://schemas.microsoft.com/office/drawing/2014/main" id="{67C187F2-B980-3AEC-C5B2-2BA261193B18}"/>
              </a:ext>
            </a:extLst>
          </p:cNvPr>
          <p:cNvPicPr>
            <a:picLocks noChangeAspect="1"/>
          </p:cNvPicPr>
          <p:nvPr userDrawn="1"/>
        </p:nvPicPr>
        <p:blipFill>
          <a:blip r:embed="rId3">
            <a:alphaModFix amt="20000"/>
          </a:blip>
          <a:stretch>
            <a:fillRect/>
          </a:stretch>
        </p:blipFill>
        <p:spPr>
          <a:xfrm>
            <a:off x="504251" y="4968921"/>
            <a:ext cx="1330942" cy="1888405"/>
          </a:xfrm>
          <a:prstGeom prst="rect">
            <a:avLst/>
          </a:prstGeom>
        </p:spPr>
      </p:pic>
      <p:pic>
        <p:nvPicPr>
          <p:cNvPr id="4" name="Imagen 3">
            <a:extLst>
              <a:ext uri="{FF2B5EF4-FFF2-40B4-BE49-F238E27FC236}">
                <a16:creationId xmlns:a16="http://schemas.microsoft.com/office/drawing/2014/main" id="{88D8F0EE-CAF8-A64D-2927-B6F50189CFA0}"/>
              </a:ext>
            </a:extLst>
          </p:cNvPr>
          <p:cNvPicPr>
            <a:picLocks noChangeAspect="1"/>
          </p:cNvPicPr>
          <p:nvPr userDrawn="1"/>
        </p:nvPicPr>
        <p:blipFill>
          <a:blip r:embed="rId4"/>
          <a:stretch>
            <a:fillRect/>
          </a:stretch>
        </p:blipFill>
        <p:spPr>
          <a:xfrm>
            <a:off x="10358202" y="6043213"/>
            <a:ext cx="1354215" cy="462517"/>
          </a:xfrm>
          <a:prstGeom prst="rect">
            <a:avLst/>
          </a:prstGeom>
        </p:spPr>
      </p:pic>
      <p:pic>
        <p:nvPicPr>
          <p:cNvPr id="10" name="Imagen 9">
            <a:extLst>
              <a:ext uri="{FF2B5EF4-FFF2-40B4-BE49-F238E27FC236}">
                <a16:creationId xmlns:a16="http://schemas.microsoft.com/office/drawing/2014/main" id="{209EA7E8-2A75-E33A-4B9C-BBF4CB0DD533}"/>
              </a:ext>
            </a:extLst>
          </p:cNvPr>
          <p:cNvPicPr>
            <a:picLocks noChangeAspect="1"/>
          </p:cNvPicPr>
          <p:nvPr userDrawn="1"/>
        </p:nvPicPr>
        <p:blipFill rotWithShape="1">
          <a:blip r:embed="rId5"/>
          <a:srcRect l="51985" t="61705" r="-3970" b="-1"/>
          <a:stretch/>
        </p:blipFill>
        <p:spPr>
          <a:xfrm flipH="1">
            <a:off x="9485142" y="0"/>
            <a:ext cx="2706858" cy="1556322"/>
          </a:xfrm>
          <a:prstGeom prst="rect">
            <a:avLst/>
          </a:prstGeom>
        </p:spPr>
      </p:pic>
      <p:pic>
        <p:nvPicPr>
          <p:cNvPr id="11" name="Imagen 10">
            <a:extLst>
              <a:ext uri="{FF2B5EF4-FFF2-40B4-BE49-F238E27FC236}">
                <a16:creationId xmlns:a16="http://schemas.microsoft.com/office/drawing/2014/main" id="{E1AE8561-ADA1-CE0C-04C3-54A1E51711E2}"/>
              </a:ext>
            </a:extLst>
          </p:cNvPr>
          <p:cNvPicPr>
            <a:picLocks noChangeAspect="1"/>
          </p:cNvPicPr>
          <p:nvPr userDrawn="1"/>
        </p:nvPicPr>
        <p:blipFill>
          <a:blip r:embed="rId6"/>
          <a:stretch>
            <a:fillRect/>
          </a:stretch>
        </p:blipFill>
        <p:spPr>
          <a:xfrm>
            <a:off x="10836967" y="260707"/>
            <a:ext cx="855024" cy="756907"/>
          </a:xfrm>
          <a:prstGeom prst="rect">
            <a:avLst/>
          </a:prstGeom>
        </p:spPr>
      </p:pic>
    </p:spTree>
    <p:extLst>
      <p:ext uri="{BB962C8B-B14F-4D97-AF65-F5344CB8AC3E}">
        <p14:creationId xmlns:p14="http://schemas.microsoft.com/office/powerpoint/2010/main" val="329751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o">
    <p:bg>
      <p:bgPr>
        <a:solidFill>
          <a:schemeClr val="bg1"/>
        </a:solidFill>
        <a:effectLst/>
      </p:bgPr>
    </p:bg>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093" y="6340580"/>
            <a:ext cx="1490131" cy="489600"/>
          </a:xfrm>
          <a:prstGeom prst="rect">
            <a:avLst/>
          </a:prstGeom>
        </p:spPr>
      </p:pic>
      <p:sp>
        <p:nvSpPr>
          <p:cNvPr id="5" name="Footer Placeholder 4"/>
          <p:cNvSpPr>
            <a:spLocks noGrp="1"/>
          </p:cNvSpPr>
          <p:nvPr>
            <p:ph type="ftr" sz="quarter" idx="11"/>
          </p:nvPr>
        </p:nvSpPr>
        <p:spPr>
          <a:xfrm>
            <a:off x="4233335" y="6392072"/>
            <a:ext cx="2610852" cy="365125"/>
          </a:xfrm>
          <a:prstGeom prst="rect">
            <a:avLst/>
          </a:prstGeom>
        </p:spPr>
        <p:txBody>
          <a:bodyPr/>
          <a:lstStyle>
            <a:lvl1pPr>
              <a:defRPr>
                <a:solidFill>
                  <a:schemeClr val="accent1"/>
                </a:solidFill>
              </a:defRPr>
            </a:lvl1pPr>
          </a:lstStyle>
          <a:p>
            <a:r>
              <a:rPr lang="es-ES_tradnl"/>
              <a:t>Deck title</a:t>
            </a:r>
          </a:p>
        </p:txBody>
      </p:sp>
      <p:sp>
        <p:nvSpPr>
          <p:cNvPr id="6" name="Slide Number Placeholder 5"/>
          <p:cNvSpPr>
            <a:spLocks noGrp="1"/>
          </p:cNvSpPr>
          <p:nvPr>
            <p:ph type="sldNum" sz="quarter" idx="12"/>
          </p:nvPr>
        </p:nvSpPr>
        <p:spPr>
          <a:xfrm>
            <a:off x="7687736" y="6392072"/>
            <a:ext cx="580189" cy="365125"/>
          </a:xfrm>
          <a:prstGeom prst="rect">
            <a:avLst/>
          </a:prstGeom>
        </p:spPr>
        <p:txBody>
          <a:bodyPr/>
          <a:lstStyle>
            <a:lvl1pPr>
              <a:defRPr>
                <a:solidFill>
                  <a:schemeClr val="accent1"/>
                </a:solidFill>
              </a:defRPr>
            </a:lvl1pPr>
          </a:lstStyle>
          <a:p>
            <a:fld id="{E7109EF1-F99E-2846-B900-05CEFB69D20A}" type="slidenum">
              <a:rPr lang="es-ES_tradnl" smtClean="0"/>
              <a:pPr/>
              <a:t>‹Nº›</a:t>
            </a:fld>
            <a:endParaRPr lang="es-ES_tradnl"/>
          </a:p>
        </p:txBody>
      </p:sp>
      <p:cxnSp>
        <p:nvCxnSpPr>
          <p:cNvPr id="11" name="Conector recto 10"/>
          <p:cNvCxnSpPr/>
          <p:nvPr userDrawn="1"/>
        </p:nvCxnSpPr>
        <p:spPr>
          <a:xfrm>
            <a:off x="466732" y="6312759"/>
            <a:ext cx="11249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Marcador de texto 12"/>
          <p:cNvSpPr>
            <a:spLocks noGrp="1"/>
          </p:cNvSpPr>
          <p:nvPr>
            <p:ph type="body" sz="quarter" idx="16"/>
          </p:nvPr>
        </p:nvSpPr>
        <p:spPr>
          <a:xfrm>
            <a:off x="467789" y="356459"/>
            <a:ext cx="11247967" cy="1198460"/>
          </a:xfrm>
          <a:prstGeom prst="rect">
            <a:avLst/>
          </a:prstGeom>
        </p:spPr>
        <p:txBody>
          <a:bodyPr lIns="0" tIns="0" rIns="0" bIns="0"/>
          <a:lstStyle>
            <a:lvl1pPr marL="0" indent="0">
              <a:lnSpc>
                <a:spcPts val="2951"/>
              </a:lnSpc>
              <a:spcBef>
                <a:spcPts val="0"/>
              </a:spcBef>
              <a:buNone/>
              <a:defRPr sz="2951">
                <a:solidFill>
                  <a:schemeClr val="accent1"/>
                </a:solidFill>
              </a:defRPr>
            </a:lvl1pPr>
            <a:lvl2pPr marL="457155" indent="0">
              <a:lnSpc>
                <a:spcPts val="4400"/>
              </a:lnSpc>
              <a:buNone/>
              <a:defRPr sz="4400">
                <a:solidFill>
                  <a:schemeClr val="accent2"/>
                </a:solidFill>
              </a:defRPr>
            </a:lvl2pPr>
            <a:lvl3pPr marL="914309" indent="0">
              <a:lnSpc>
                <a:spcPts val="4400"/>
              </a:lnSpc>
              <a:buNone/>
              <a:defRPr sz="4400">
                <a:solidFill>
                  <a:schemeClr val="accent2"/>
                </a:solidFill>
              </a:defRPr>
            </a:lvl3pPr>
            <a:lvl4pPr marL="1371464" indent="0">
              <a:lnSpc>
                <a:spcPts val="4400"/>
              </a:lnSpc>
              <a:buNone/>
              <a:defRPr sz="4400">
                <a:solidFill>
                  <a:schemeClr val="accent2"/>
                </a:solidFill>
              </a:defRPr>
            </a:lvl4pPr>
            <a:lvl5pPr marL="1828618" indent="0">
              <a:lnSpc>
                <a:spcPts val="4400"/>
              </a:lnSpc>
              <a:buNone/>
              <a:defRPr sz="4400">
                <a:solidFill>
                  <a:schemeClr val="accent2"/>
                </a:solidFill>
              </a:defRPr>
            </a:lvl5pPr>
          </a:lstStyle>
          <a:p>
            <a:pPr lvl="0"/>
            <a:r>
              <a:rPr lang="es-ES_tradnl"/>
              <a:t>Haga clic para modificar el estilo de texto del patrón</a:t>
            </a:r>
          </a:p>
        </p:txBody>
      </p:sp>
      <p:sp>
        <p:nvSpPr>
          <p:cNvPr id="12" name="Marcador de texto 6"/>
          <p:cNvSpPr>
            <a:spLocks noGrp="1"/>
          </p:cNvSpPr>
          <p:nvPr>
            <p:ph type="body" sz="quarter" idx="25"/>
          </p:nvPr>
        </p:nvSpPr>
        <p:spPr>
          <a:xfrm>
            <a:off x="465667" y="1706238"/>
            <a:ext cx="11252200" cy="1722767"/>
          </a:xfrm>
          <a:prstGeom prst="rect">
            <a:avLst/>
          </a:prstGeom>
        </p:spPr>
        <p:txBody>
          <a:bodyPr lIns="0" tIns="0" rIns="0" bIns="0"/>
          <a:lstStyle>
            <a:lvl1pPr marL="0" indent="0">
              <a:lnSpc>
                <a:spcPts val="2600"/>
              </a:lnSpc>
              <a:spcBef>
                <a:spcPts val="0"/>
              </a:spcBef>
              <a:buClr>
                <a:schemeClr val="accent2"/>
              </a:buClr>
              <a:buSzPct val="50000"/>
              <a:buFont typeface="Arial" charset="0"/>
              <a:buNone/>
              <a:defRPr sz="2200" baseline="0">
                <a:solidFill>
                  <a:schemeClr val="accent2"/>
                </a:solidFill>
              </a:defRPr>
            </a:lvl1pPr>
            <a:lvl2pPr marL="685734" indent="-228578">
              <a:lnSpc>
                <a:spcPts val="2600"/>
              </a:lnSpc>
              <a:buClr>
                <a:schemeClr val="accent2"/>
              </a:buClr>
              <a:buSzPct val="50000"/>
              <a:buFont typeface="Arial" charset="0"/>
              <a:buChar char="•"/>
              <a:defRPr sz="2200">
                <a:solidFill>
                  <a:schemeClr val="accent2"/>
                </a:solidFill>
              </a:defRPr>
            </a:lvl2pPr>
            <a:lvl3pPr marL="1142886" indent="-228578">
              <a:lnSpc>
                <a:spcPts val="2600"/>
              </a:lnSpc>
              <a:buClr>
                <a:schemeClr val="accent2"/>
              </a:buClr>
              <a:buSzPct val="50000"/>
              <a:buFont typeface="Arial" charset="0"/>
              <a:buChar char="•"/>
              <a:defRPr sz="2200">
                <a:solidFill>
                  <a:schemeClr val="accent2"/>
                </a:solidFill>
              </a:defRPr>
            </a:lvl3pPr>
            <a:lvl4pPr marL="1600040" indent="-228578">
              <a:lnSpc>
                <a:spcPts val="2600"/>
              </a:lnSpc>
              <a:buClr>
                <a:schemeClr val="accent2"/>
              </a:buClr>
              <a:buSzPct val="50000"/>
              <a:buFont typeface="Arial" charset="0"/>
              <a:buChar char="•"/>
              <a:defRPr sz="2200">
                <a:solidFill>
                  <a:schemeClr val="accent2"/>
                </a:solidFill>
              </a:defRPr>
            </a:lvl4pPr>
            <a:lvl5pPr marL="2057195" indent="-228578">
              <a:lnSpc>
                <a:spcPts val="2600"/>
              </a:lnSpc>
              <a:buClr>
                <a:schemeClr val="accent2"/>
              </a:buClr>
              <a:buSzPct val="50000"/>
              <a:buFont typeface="Arial" charset="0"/>
              <a:buChar char="•"/>
              <a:defRPr sz="2200">
                <a:solidFill>
                  <a:schemeClr val="accent2"/>
                </a:solidFill>
              </a:defRPr>
            </a:lvl5pPr>
            <a:lvl6pPr>
              <a:lnSpc>
                <a:spcPts val="2600"/>
              </a:lnSpc>
              <a:buClr>
                <a:schemeClr val="accent2"/>
              </a:buClr>
              <a:buSzPct val="50000"/>
              <a:defRPr sz="2200">
                <a:solidFill>
                  <a:schemeClr val="accent2"/>
                </a:solidFill>
              </a:defRPr>
            </a:lvl6pPr>
            <a:lvl7pPr>
              <a:lnSpc>
                <a:spcPts val="2600"/>
              </a:lnSpc>
              <a:buClr>
                <a:schemeClr val="accent2"/>
              </a:buClr>
              <a:buSzPct val="50000"/>
              <a:defRPr sz="2200">
                <a:solidFill>
                  <a:schemeClr val="accent2"/>
                </a:solidFill>
              </a:defRPr>
            </a:lvl7pPr>
            <a:lvl8pPr>
              <a:lnSpc>
                <a:spcPts val="2600"/>
              </a:lnSpc>
              <a:buClr>
                <a:schemeClr val="accent2"/>
              </a:buClr>
              <a:buSzPct val="50000"/>
              <a:defRPr sz="2200">
                <a:solidFill>
                  <a:schemeClr val="accent2"/>
                </a:solidFill>
              </a:defRPr>
            </a:lvl8pPr>
            <a:lvl9pPr>
              <a:lnSpc>
                <a:spcPts val="2600"/>
              </a:lnSpc>
              <a:buClr>
                <a:schemeClr val="accent2"/>
              </a:buClr>
              <a:buSzPct val="50000"/>
              <a:defRPr sz="2200">
                <a:solidFill>
                  <a:schemeClr val="accent2"/>
                </a:solidFill>
              </a:defRPr>
            </a:lvl9pPr>
          </a:lstStyle>
          <a:p>
            <a:pPr lvl="0"/>
            <a:r>
              <a:rPr lang="es-ES_tradnl"/>
              <a:t>Haga clic para modificar el estilo de texto del patrón</a:t>
            </a:r>
          </a:p>
        </p:txBody>
      </p:sp>
      <p:sp>
        <p:nvSpPr>
          <p:cNvPr id="15" name="Marcador de texto 6"/>
          <p:cNvSpPr>
            <a:spLocks noGrp="1"/>
          </p:cNvSpPr>
          <p:nvPr>
            <p:ph type="body" sz="quarter" idx="26"/>
          </p:nvPr>
        </p:nvSpPr>
        <p:spPr>
          <a:xfrm>
            <a:off x="465667" y="3891495"/>
            <a:ext cx="11252200" cy="2151863"/>
          </a:xfrm>
          <a:prstGeom prst="rect">
            <a:avLst/>
          </a:prstGeom>
        </p:spPr>
        <p:txBody>
          <a:bodyPr lIns="0" tIns="0" rIns="0" bIns="0"/>
          <a:lstStyle>
            <a:lvl1pPr marL="0" indent="0">
              <a:lnSpc>
                <a:spcPts val="2200"/>
              </a:lnSpc>
              <a:spcBef>
                <a:spcPts val="0"/>
              </a:spcBef>
              <a:buClr>
                <a:schemeClr val="tx1"/>
              </a:buClr>
              <a:buSzPct val="50000"/>
              <a:buFont typeface="Arial" charset="0"/>
              <a:buNone/>
              <a:defRPr sz="1800" baseline="0">
                <a:solidFill>
                  <a:schemeClr val="accent1"/>
                </a:solidFill>
              </a:defRPr>
            </a:lvl1pPr>
            <a:lvl2pPr marL="685734" indent="-228578">
              <a:lnSpc>
                <a:spcPts val="2200"/>
              </a:lnSpc>
              <a:buClr>
                <a:schemeClr val="tx1"/>
              </a:buClr>
              <a:buSzPct val="50000"/>
              <a:buFont typeface="Arial" charset="0"/>
              <a:buChar char="•"/>
              <a:defRPr sz="1800">
                <a:solidFill>
                  <a:schemeClr val="tx1"/>
                </a:solidFill>
              </a:defRPr>
            </a:lvl2pPr>
            <a:lvl3pPr marL="1142886" indent="-228578">
              <a:lnSpc>
                <a:spcPts val="2200"/>
              </a:lnSpc>
              <a:buClr>
                <a:schemeClr val="tx1"/>
              </a:buClr>
              <a:buSzPct val="50000"/>
              <a:buFont typeface="Arial" charset="0"/>
              <a:buChar char="•"/>
              <a:defRPr sz="1800">
                <a:solidFill>
                  <a:schemeClr val="tx1"/>
                </a:solidFill>
              </a:defRPr>
            </a:lvl3pPr>
            <a:lvl4pPr marL="1600040" indent="-228578">
              <a:lnSpc>
                <a:spcPts val="2200"/>
              </a:lnSpc>
              <a:buClr>
                <a:schemeClr val="tx1"/>
              </a:buClr>
              <a:buSzPct val="50000"/>
              <a:buFont typeface="Arial" charset="0"/>
              <a:buChar char="•"/>
              <a:defRPr sz="1800">
                <a:solidFill>
                  <a:schemeClr val="tx1"/>
                </a:solidFill>
              </a:defRPr>
            </a:lvl4pPr>
            <a:lvl5pPr marL="2057195" indent="-228578">
              <a:lnSpc>
                <a:spcPts val="2200"/>
              </a:lnSpc>
              <a:buClr>
                <a:schemeClr val="tx1"/>
              </a:buClr>
              <a:buSzPct val="50000"/>
              <a:buFont typeface="Arial" charset="0"/>
              <a:buChar char="•"/>
              <a:defRPr sz="1800">
                <a:solidFill>
                  <a:schemeClr val="tx1"/>
                </a:solidFill>
              </a:defRPr>
            </a:lvl5pPr>
            <a:lvl6pPr>
              <a:lnSpc>
                <a:spcPts val="2200"/>
              </a:lnSpc>
              <a:buClr>
                <a:schemeClr val="tx1"/>
              </a:buClr>
              <a:buSzPct val="50000"/>
              <a:defRPr sz="1800">
                <a:solidFill>
                  <a:schemeClr val="tx1"/>
                </a:solidFill>
              </a:defRPr>
            </a:lvl6pPr>
            <a:lvl7pPr>
              <a:lnSpc>
                <a:spcPts val="2200"/>
              </a:lnSpc>
              <a:buClr>
                <a:schemeClr val="tx1"/>
              </a:buClr>
              <a:buSzPct val="50000"/>
              <a:defRPr sz="1800">
                <a:solidFill>
                  <a:schemeClr val="tx1"/>
                </a:solidFill>
              </a:defRPr>
            </a:lvl7pPr>
            <a:lvl8pPr>
              <a:lnSpc>
                <a:spcPts val="2200"/>
              </a:lnSpc>
              <a:buClr>
                <a:schemeClr val="tx1"/>
              </a:buClr>
              <a:buSzPct val="50000"/>
              <a:defRPr sz="1800">
                <a:solidFill>
                  <a:schemeClr val="tx1"/>
                </a:solidFill>
              </a:defRPr>
            </a:lvl8pPr>
            <a:lvl9pPr>
              <a:lnSpc>
                <a:spcPts val="2200"/>
              </a:lnSpc>
              <a:buClr>
                <a:schemeClr val="tx1"/>
              </a:buClr>
              <a:buSzPct val="50000"/>
              <a:defRPr sz="1800">
                <a:solidFill>
                  <a:schemeClr val="tx1"/>
                </a:solidFill>
              </a:defRPr>
            </a:lvl9pPr>
          </a:lstStyle>
          <a:p>
            <a:pPr lvl="0"/>
            <a:r>
              <a:rPr lang="es-ES_tradnl"/>
              <a:t>Haga clic para modificar el estilo de texto del patrón</a:t>
            </a:r>
          </a:p>
        </p:txBody>
      </p:sp>
    </p:spTree>
    <p:extLst>
      <p:ext uri="{BB962C8B-B14F-4D97-AF65-F5344CB8AC3E}">
        <p14:creationId xmlns:p14="http://schemas.microsoft.com/office/powerpoint/2010/main" val="4171376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22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483B1E-AF18-1FDA-E162-20021006D4CA}"/>
              </a:ext>
            </a:extLst>
          </p:cNvPr>
          <p:cNvSpPr>
            <a:spLocks noGrp="1"/>
          </p:cNvSpPr>
          <p:nvPr>
            <p:ph type="dt" sz="half" idx="10"/>
          </p:nvPr>
        </p:nvSpPr>
        <p:spPr/>
        <p:txBody>
          <a:bodyPr/>
          <a:lstStyle/>
          <a:p>
            <a:fld id="{194D8572-B853-4E99-95EA-63C37C1D4487}" type="datetimeFigureOut">
              <a:rPr lang="es-ES" smtClean="0"/>
              <a:t>05/03/2026</a:t>
            </a:fld>
            <a:endParaRPr lang="es-ES"/>
          </a:p>
        </p:txBody>
      </p:sp>
      <p:sp>
        <p:nvSpPr>
          <p:cNvPr id="3" name="Footer Placeholder 2">
            <a:extLst>
              <a:ext uri="{FF2B5EF4-FFF2-40B4-BE49-F238E27FC236}">
                <a16:creationId xmlns:a16="http://schemas.microsoft.com/office/drawing/2014/main" id="{2BDAD777-1713-3B57-BC5E-8913BC712EE9}"/>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DB0ABD0D-259D-BF94-4F81-3AA8CA6DD2F9}"/>
              </a:ext>
            </a:extLst>
          </p:cNvPr>
          <p:cNvSpPr>
            <a:spLocks noGrp="1"/>
          </p:cNvSpPr>
          <p:nvPr>
            <p:ph type="sldNum" sz="quarter" idx="12"/>
          </p:nvPr>
        </p:nvSpPr>
        <p:spPr/>
        <p:txBody>
          <a:bodyPr/>
          <a:lstStyle/>
          <a:p>
            <a:fld id="{1BF4E062-3E9B-44D4-9B19-96BAC4E161B3}" type="slidenum">
              <a:rPr lang="es-ES" smtClean="0"/>
              <a:t>‹Nº›</a:t>
            </a:fld>
            <a:endParaRPr lang="es-ES"/>
          </a:p>
        </p:txBody>
      </p:sp>
    </p:spTree>
    <p:extLst>
      <p:ext uri="{BB962C8B-B14F-4D97-AF65-F5344CB8AC3E}">
        <p14:creationId xmlns:p14="http://schemas.microsoft.com/office/powerpoint/2010/main" val="14963243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Default - Titolo e testo verticale">
    <p:spTree>
      <p:nvGrpSpPr>
        <p:cNvPr id="1" name=""/>
        <p:cNvGrpSpPr/>
        <p:nvPr/>
      </p:nvGrpSpPr>
      <p:grpSpPr>
        <a:xfrm>
          <a:off x="0" y="0"/>
          <a:ext cx="0" cy="0"/>
          <a:chOff x="0" y="0"/>
          <a:chExt cx="0" cy="0"/>
        </a:xfrm>
      </p:grpSpPr>
      <p:sp>
        <p:nvSpPr>
          <p:cNvPr id="126" name="Shape 126"/>
          <p:cNvSpPr>
            <a:spLocks noGrp="1"/>
          </p:cNvSpPr>
          <p:nvPr>
            <p:ph type="title"/>
          </p:nvPr>
        </p:nvSpPr>
        <p:spPr>
          <a:xfrm>
            <a:off x="8839204" y="0"/>
            <a:ext cx="2743201" cy="6400803"/>
          </a:xfrm>
          <a:prstGeom prst="rect">
            <a:avLst/>
          </a:prstGeom>
        </p:spPr>
        <p:txBody>
          <a:bodyPr lIns="108314" tIns="108314" rIns="108314" bIns="108314"/>
          <a:lstStyle>
            <a:lvl1pPr defTabSz="817105">
              <a:defRPr sz="3923">
                <a:uFill>
                  <a:solidFill>
                    <a:srgbClr val="000000"/>
                  </a:solidFill>
                </a:uFill>
                <a:latin typeface="Calibri"/>
                <a:ea typeface="Calibri"/>
                <a:cs typeface="Calibri"/>
                <a:sym typeface="Calibri"/>
              </a:defRPr>
            </a:lvl1pPr>
          </a:lstStyle>
          <a:p>
            <a:r>
              <a:t>Title Text</a:t>
            </a:r>
          </a:p>
        </p:txBody>
      </p:sp>
      <p:sp>
        <p:nvSpPr>
          <p:cNvPr id="127" name="Shape 127"/>
          <p:cNvSpPr>
            <a:spLocks noGrp="1"/>
          </p:cNvSpPr>
          <p:nvPr>
            <p:ph type="body" idx="1"/>
          </p:nvPr>
        </p:nvSpPr>
        <p:spPr>
          <a:xfrm>
            <a:off x="609605" y="274641"/>
            <a:ext cx="8026401" cy="6583363"/>
          </a:xfrm>
          <a:prstGeom prst="rect">
            <a:avLst/>
          </a:prstGeom>
        </p:spPr>
        <p:txBody>
          <a:bodyPr lIns="108314" tIns="108314" rIns="108314" bIns="108314" anchor="t"/>
          <a:lstStyle>
            <a:lvl1pPr marL="296241" indent="-296241" defTabSz="817105">
              <a:spcBef>
                <a:spcPts val="628"/>
              </a:spcBef>
              <a:buSzPct val="100000"/>
              <a:buFont typeface="Arial"/>
              <a:defRPr sz="2755">
                <a:uFill>
                  <a:solidFill>
                    <a:srgbClr val="000000"/>
                  </a:solidFill>
                </a:uFill>
                <a:latin typeface="Calibri"/>
                <a:ea typeface="Calibri"/>
                <a:cs typeface="Calibri"/>
                <a:sym typeface="Calibri"/>
              </a:defRPr>
            </a:lvl1pPr>
            <a:lvl2pPr marL="569396" indent="-282134" defTabSz="817105">
              <a:spcBef>
                <a:spcPts val="628"/>
              </a:spcBef>
              <a:buSzPct val="100000"/>
              <a:buFont typeface="Arial"/>
              <a:buChar char="–"/>
              <a:defRPr sz="2755">
                <a:uFill>
                  <a:solidFill>
                    <a:srgbClr val="000000"/>
                  </a:solidFill>
                </a:uFill>
                <a:latin typeface="Calibri"/>
                <a:ea typeface="Calibri"/>
                <a:cs typeface="Calibri"/>
                <a:sym typeface="Calibri"/>
              </a:defRPr>
            </a:lvl2pPr>
            <a:lvl3pPr indent="-263324" defTabSz="817105">
              <a:spcBef>
                <a:spcPts val="628"/>
              </a:spcBef>
              <a:buSzPct val="100000"/>
              <a:buFont typeface="Arial"/>
              <a:defRPr sz="2755">
                <a:uFill>
                  <a:solidFill>
                    <a:srgbClr val="000000"/>
                  </a:solidFill>
                </a:uFill>
                <a:latin typeface="Calibri"/>
                <a:ea typeface="Calibri"/>
                <a:cs typeface="Calibri"/>
                <a:sym typeface="Calibri"/>
              </a:defRPr>
            </a:lvl3pPr>
            <a:lvl4pPr marL="1177780" indent="-315991" defTabSz="817105">
              <a:spcBef>
                <a:spcPts val="628"/>
              </a:spcBef>
              <a:buSzPct val="100000"/>
              <a:buFont typeface="Arial"/>
              <a:buChar char="–"/>
              <a:defRPr sz="2755">
                <a:uFill>
                  <a:solidFill>
                    <a:srgbClr val="000000"/>
                  </a:solidFill>
                </a:uFill>
                <a:latin typeface="Calibri"/>
                <a:ea typeface="Calibri"/>
                <a:cs typeface="Calibri"/>
                <a:sym typeface="Calibri"/>
              </a:defRPr>
            </a:lvl4pPr>
            <a:lvl5pPr marL="1465043" indent="-315991" defTabSz="817105">
              <a:spcBef>
                <a:spcPts val="628"/>
              </a:spcBef>
              <a:buSzPct val="100000"/>
              <a:buFont typeface="Arial"/>
              <a:buChar char="»"/>
              <a:defRPr sz="2755">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8737605" y="6273745"/>
            <a:ext cx="2844801" cy="261105"/>
          </a:xfrm>
          <a:prstGeom prst="rect">
            <a:avLst/>
          </a:prstGeom>
        </p:spPr>
        <p:txBody>
          <a:bodyPr wrap="square" lIns="108314" tIns="108314" rIns="108314" bIns="108314" anchor="ctr"/>
          <a:lstStyle>
            <a:lvl1pPr algn="r" defTabSz="817105">
              <a:defRPr sz="981">
                <a:solidFill>
                  <a:srgbClr val="888888"/>
                </a:solidFill>
                <a:uFill>
                  <a:solidFill>
                    <a:srgbClr val="888888"/>
                  </a:solidFill>
                </a:uFill>
                <a:latin typeface="Calibri"/>
                <a:ea typeface="Calibri"/>
                <a:cs typeface="Calibri"/>
                <a:sym typeface="Calibri"/>
              </a:defRPr>
            </a:lvl1pPr>
          </a:lstStyle>
          <a:p>
            <a:fld id="{86CB4B4D-7CA3-9044-876B-883B54F8677D}" type="slidenum">
              <a:t>‹Nº›</a:t>
            </a:fld>
            <a:endParaRPr/>
          </a:p>
        </p:txBody>
      </p:sp>
    </p:spTree>
    <p:extLst>
      <p:ext uri="{BB962C8B-B14F-4D97-AF65-F5344CB8AC3E}">
        <p14:creationId xmlns:p14="http://schemas.microsoft.com/office/powerpoint/2010/main" val="188493489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2895600" y="361951"/>
            <a:ext cx="8832851" cy="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AU" sz="1800">
              <a:solidFill>
                <a:srgbClr val="000000"/>
              </a:solidFill>
            </a:endParaRPr>
          </a:p>
        </p:txBody>
      </p:sp>
      <p:sp>
        <p:nvSpPr>
          <p:cNvPr id="5" name="Line 6"/>
          <p:cNvSpPr>
            <a:spLocks noChangeShapeType="1"/>
          </p:cNvSpPr>
          <p:nvPr userDrawn="1"/>
        </p:nvSpPr>
        <p:spPr bwMode="auto">
          <a:xfrm>
            <a:off x="2895600" y="1635125"/>
            <a:ext cx="8832851" cy="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AU" sz="1800">
              <a:solidFill>
                <a:srgbClr val="000000"/>
              </a:solidFill>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title"/>
          </p:nvPr>
        </p:nvSpPr>
        <p:spPr bwMode="auto">
          <a:xfrm>
            <a:off x="2743202" y="468314"/>
            <a:ext cx="8995833" cy="1155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653290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text">
    <p:spTree>
      <p:nvGrpSpPr>
        <p:cNvPr id="1" name=""/>
        <p:cNvGrpSpPr/>
        <p:nvPr/>
      </p:nvGrpSpPr>
      <p:grpSpPr>
        <a:xfrm>
          <a:off x="0" y="0"/>
          <a:ext cx="0" cy="0"/>
          <a:chOff x="0" y="0"/>
          <a:chExt cx="0" cy="0"/>
        </a:xfrm>
      </p:grpSpPr>
      <p:sp>
        <p:nvSpPr>
          <p:cNvPr id="892967" name="Title 1"/>
          <p:cNvSpPr>
            <a:spLocks noGrp="1" noChangeArrowheads="1"/>
          </p:cNvSpPr>
          <p:nvPr>
            <p:ph type="ctrTitle" sz="quarter"/>
          </p:nvPr>
        </p:nvSpPr>
        <p:spPr>
          <a:xfrm>
            <a:off x="0" y="1839600"/>
            <a:ext cx="12192000" cy="2818125"/>
          </a:xfrm>
          <a:noFill/>
        </p:spPr>
        <p:txBody>
          <a:bodyPr lIns="396000" tIns="309600" rIns="1800000" bIns="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a:p>
        </p:txBody>
      </p:sp>
      <p:sp>
        <p:nvSpPr>
          <p:cNvPr id="8" name="AutoShape 4"/>
          <p:cNvSpPr>
            <a:spLocks/>
          </p:cNvSpPr>
          <p:nvPr userDrawn="1"/>
        </p:nvSpPr>
        <p:spPr bwMode="gray">
          <a:xfrm>
            <a:off x="-2414493" y="0"/>
            <a:ext cx="2230344" cy="1938992"/>
          </a:xfrm>
          <a:prstGeom prst="rect">
            <a:avLst/>
          </a:prstGeom>
          <a:noFill/>
          <a:ln w="12700" algn="ctr">
            <a:noFill/>
            <a:miter lim="800000"/>
            <a:headEnd/>
            <a:tailEnd/>
          </a:ln>
          <a:effectLst/>
        </p:spPr>
        <p:txBody>
          <a:bodyPr wrap="square" lIns="0" tIns="0" rIns="0" bIns="0">
            <a:spAutoFit/>
          </a:bodyPr>
          <a:lstStyle/>
          <a:p>
            <a:pPr algn="r" eaLnBrk="1" hangingPunct="1">
              <a:spcBef>
                <a:spcPct val="50000"/>
              </a:spcBef>
            </a:pPr>
            <a:r>
              <a:rPr lang="en-US" sz="900" b="1">
                <a:solidFill>
                  <a:srgbClr val="000000">
                    <a:lumMod val="65000"/>
                    <a:lumOff val="35000"/>
                  </a:srgbClr>
                </a:solidFill>
                <a:cs typeface="Arial" pitchFamily="34" charset="0"/>
              </a:rPr>
              <a:t>Change/Insert Date &amp; Location via &gt;Insert &gt;Header &amp; Footer </a:t>
            </a:r>
            <a:br>
              <a:rPr lang="en-US" sz="900" b="1">
                <a:solidFill>
                  <a:srgbClr val="000000">
                    <a:lumMod val="65000"/>
                    <a:lumOff val="35000"/>
                  </a:srgbClr>
                </a:solidFill>
                <a:cs typeface="Arial" pitchFamily="34" charset="0"/>
              </a:rPr>
            </a:br>
            <a:r>
              <a:rPr lang="en-US" sz="900">
                <a:solidFill>
                  <a:srgbClr val="000000">
                    <a:lumMod val="65000"/>
                    <a:lumOff val="35000"/>
                  </a:srgbClr>
                </a:solidFill>
                <a:cs typeface="Arial" pitchFamily="34" charset="0"/>
              </a:rPr>
              <a:t>1. Check in Date &amp; Time </a:t>
            </a:r>
            <a:br>
              <a:rPr lang="en-US" sz="900">
                <a:solidFill>
                  <a:srgbClr val="000000">
                    <a:lumMod val="65000"/>
                    <a:lumOff val="35000"/>
                  </a:srgbClr>
                </a:solidFill>
                <a:cs typeface="Arial" pitchFamily="34" charset="0"/>
              </a:rPr>
            </a:br>
            <a:r>
              <a:rPr lang="en-US" sz="900">
                <a:solidFill>
                  <a:srgbClr val="000000">
                    <a:lumMod val="65000"/>
                    <a:lumOff val="35000"/>
                  </a:srgbClr>
                </a:solidFill>
                <a:cs typeface="Arial" pitchFamily="34" charset="0"/>
              </a:rPr>
              <a:t>2. Type under &gt;Fixed</a:t>
            </a:r>
            <a:br>
              <a:rPr lang="en-US" sz="900">
                <a:solidFill>
                  <a:srgbClr val="000000">
                    <a:lumMod val="65000"/>
                    <a:lumOff val="35000"/>
                  </a:srgbClr>
                </a:solidFill>
                <a:cs typeface="Arial" pitchFamily="34" charset="0"/>
              </a:rPr>
            </a:br>
            <a:r>
              <a:rPr lang="en-US" sz="900">
                <a:solidFill>
                  <a:srgbClr val="000000">
                    <a:lumMod val="65000"/>
                    <a:lumOff val="35000"/>
                  </a:srgbClr>
                </a:solidFill>
                <a:cs typeface="Arial" pitchFamily="34" charset="0"/>
              </a:rPr>
              <a:t>3. Check in Footer </a:t>
            </a:r>
            <a:br>
              <a:rPr lang="en-US" sz="900">
                <a:solidFill>
                  <a:srgbClr val="000000">
                    <a:lumMod val="65000"/>
                    <a:lumOff val="35000"/>
                  </a:srgbClr>
                </a:solidFill>
                <a:cs typeface="Arial" pitchFamily="34" charset="0"/>
              </a:rPr>
            </a:br>
            <a:r>
              <a:rPr lang="en-US" sz="900">
                <a:solidFill>
                  <a:srgbClr val="000000">
                    <a:lumMod val="65000"/>
                    <a:lumOff val="35000"/>
                  </a:srgbClr>
                </a:solidFill>
                <a:cs typeface="Arial" pitchFamily="34" charset="0"/>
              </a:rPr>
              <a:t>4. Fill in field</a:t>
            </a:r>
            <a:br>
              <a:rPr lang="en-US" sz="900">
                <a:solidFill>
                  <a:srgbClr val="000000">
                    <a:lumMod val="65000"/>
                    <a:lumOff val="35000"/>
                  </a:srgbClr>
                </a:solidFill>
                <a:cs typeface="Arial" pitchFamily="34" charset="0"/>
              </a:rPr>
            </a:br>
            <a:r>
              <a:rPr lang="en-US" sz="900">
                <a:solidFill>
                  <a:srgbClr val="000000">
                    <a:lumMod val="65000"/>
                    <a:lumOff val="35000"/>
                  </a:srgbClr>
                </a:solidFill>
                <a:cs typeface="Arial" pitchFamily="34" charset="0"/>
              </a:rPr>
              <a:t>5. Click Apply to All</a:t>
            </a:r>
            <a:endParaRPr lang="en-GB" sz="900" b="1" noProof="1">
              <a:solidFill>
                <a:srgbClr val="000000">
                  <a:lumMod val="65000"/>
                  <a:lumOff val="35000"/>
                </a:srgbClr>
              </a:solidFill>
              <a:latin typeface="Arial"/>
              <a:cs typeface="Arial" pitchFamily="34" charset="0"/>
            </a:endParaRPr>
          </a:p>
          <a:p>
            <a:pPr algn="r">
              <a:spcBef>
                <a:spcPts val="0"/>
              </a:spcBef>
              <a:defRPr/>
            </a:pPr>
            <a:endParaRPr lang="en-GB" sz="900" b="1" noProof="1">
              <a:solidFill>
                <a:srgbClr val="000000">
                  <a:lumMod val="65000"/>
                  <a:lumOff val="35000"/>
                </a:srgbClr>
              </a:solidFill>
              <a:latin typeface="Arial"/>
              <a:cs typeface="Arial" pitchFamily="34" charset="0"/>
            </a:endParaRPr>
          </a:p>
          <a:p>
            <a:pPr algn="r">
              <a:spcBef>
                <a:spcPts val="0"/>
              </a:spcBef>
              <a:defRPr/>
            </a:pPr>
            <a:r>
              <a:rPr lang="en-GB" sz="900" b="1" noProof="1">
                <a:solidFill>
                  <a:srgbClr val="000000">
                    <a:lumMod val="65000"/>
                    <a:lumOff val="35000"/>
                  </a:srgbClr>
                </a:solidFill>
                <a:latin typeface="Arial"/>
                <a:cs typeface="Arial" pitchFamily="34" charset="0"/>
              </a:rPr>
              <a:t>To view drawing guides</a:t>
            </a:r>
          </a:p>
          <a:p>
            <a:pPr marL="180970" indent="-180970" algn="r">
              <a:spcBef>
                <a:spcPts val="0"/>
              </a:spcBef>
              <a:buFont typeface="+mj-lt"/>
              <a:buAutoNum type="arabicPeriod"/>
              <a:defRPr/>
            </a:pPr>
            <a:r>
              <a:rPr lang="en-GB" sz="900" noProof="1">
                <a:solidFill>
                  <a:srgbClr val="000000">
                    <a:lumMod val="65000"/>
                    <a:lumOff val="35000"/>
                  </a:srgbClr>
                </a:solidFill>
                <a:latin typeface="Arial"/>
                <a:cs typeface="Arial" pitchFamily="34" charset="0"/>
              </a:rPr>
              <a:t>Right-click outside slide and select ’Grid and Guides...’</a:t>
            </a:r>
          </a:p>
          <a:p>
            <a:pPr marL="180970" indent="-180970" algn="r">
              <a:spcBef>
                <a:spcPts val="0"/>
              </a:spcBef>
              <a:buFont typeface="+mj-lt"/>
              <a:buAutoNum type="arabicPeriod"/>
              <a:defRPr/>
            </a:pPr>
            <a:r>
              <a:rPr lang="en-GB" sz="900" noProof="1">
                <a:solidFill>
                  <a:srgbClr val="000000">
                    <a:lumMod val="65000"/>
                    <a:lumOff val="35000"/>
                  </a:srgbClr>
                </a:solidFill>
                <a:latin typeface="Arial"/>
                <a:cs typeface="Arial" pitchFamily="34" charset="0"/>
              </a:rPr>
              <a:t>Check ’Display drawing guides on screen’</a:t>
            </a:r>
          </a:p>
          <a:p>
            <a:pPr marL="180970" indent="-180970" algn="r">
              <a:spcBef>
                <a:spcPts val="0"/>
              </a:spcBef>
              <a:buFont typeface="+mj-lt"/>
              <a:buAutoNum type="arabicPeriod"/>
              <a:defRPr/>
            </a:pPr>
            <a:r>
              <a:rPr lang="en-GB" sz="900" noProof="1">
                <a:solidFill>
                  <a:srgbClr val="000000">
                    <a:lumMod val="65000"/>
                    <a:lumOff val="35000"/>
                  </a:srgbClr>
                </a:solidFill>
                <a:latin typeface="Arial"/>
                <a:cs typeface="Arial" pitchFamily="34" charset="0"/>
              </a:rPr>
              <a:t>Select ’OK’</a:t>
            </a:r>
          </a:p>
        </p:txBody>
      </p:sp>
      <p:sp>
        <p:nvSpPr>
          <p:cNvPr id="7" name="Date Placeholder 6"/>
          <p:cNvSpPr>
            <a:spLocks noGrp="1"/>
          </p:cNvSpPr>
          <p:nvPr>
            <p:ph type="dt" sz="half" idx="21"/>
          </p:nvPr>
        </p:nvSpPr>
        <p:spPr/>
        <p:txBody>
          <a:bodyPr/>
          <a:lstStyle/>
          <a:p>
            <a:fld id="{9D6738A5-B930-4A70-A334-5B63026C0B44}" type="datetime3">
              <a:rPr lang="en-US" smtClean="0">
                <a:solidFill>
                  <a:srgbClr val="000000"/>
                </a:solidFill>
                <a:latin typeface="Arial"/>
              </a:rPr>
              <a:pPr/>
              <a:t>5 March 2026</a:t>
            </a:fld>
            <a:endParaRPr lang="en-GB">
              <a:solidFill>
                <a:srgbClr val="000000"/>
              </a:solidFill>
              <a:latin typeface="Arial"/>
            </a:endParaRPr>
          </a:p>
        </p:txBody>
      </p:sp>
      <p:sp>
        <p:nvSpPr>
          <p:cNvPr id="9" name="Footer Placeholder 8"/>
          <p:cNvSpPr>
            <a:spLocks noGrp="1"/>
          </p:cNvSpPr>
          <p:nvPr>
            <p:ph type="ftr" sz="quarter" idx="22"/>
          </p:nvPr>
        </p:nvSpPr>
        <p:spPr/>
        <p:txBody>
          <a:bodyPr/>
          <a:lstStyle/>
          <a:p>
            <a:endParaRPr lang="en-GB">
              <a:solidFill>
                <a:srgbClr val="000000"/>
              </a:solidFill>
              <a:latin typeface="Arial"/>
            </a:endParaRPr>
          </a:p>
        </p:txBody>
      </p:sp>
      <p:sp>
        <p:nvSpPr>
          <p:cNvPr id="12" name="Slide Number Placeholder 11"/>
          <p:cNvSpPr>
            <a:spLocks noGrp="1"/>
          </p:cNvSpPr>
          <p:nvPr>
            <p:ph type="sldNum" sz="quarter" idx="23"/>
          </p:nvPr>
        </p:nvSpPr>
        <p:spPr/>
        <p:txBody>
          <a:bodyPr/>
          <a:lstStyle/>
          <a:p>
            <a:r>
              <a:rPr lang="en-GB">
                <a:solidFill>
                  <a:srgbClr val="000000"/>
                </a:solidFill>
                <a:latin typeface="Arial"/>
              </a:rPr>
              <a:t>p. 0</a:t>
            </a:r>
            <a:fld id="{5E425EE3-649D-47AA-A51A-6C53D1975ED0}" type="slidenum">
              <a:rPr lang="en-GB" smtClean="0">
                <a:solidFill>
                  <a:srgbClr val="000000"/>
                </a:solidFill>
                <a:latin typeface="Arial"/>
              </a:rPr>
              <a:pPr/>
              <a:t>‹Nº›</a:t>
            </a:fld>
            <a:endParaRPr lang="en-GB">
              <a:solidFill>
                <a:srgbClr val="000000"/>
              </a:solidFill>
              <a:latin typeface="Arial"/>
            </a:endParaRPr>
          </a:p>
        </p:txBody>
      </p:sp>
    </p:spTree>
    <p:extLst>
      <p:ext uri="{BB962C8B-B14F-4D97-AF65-F5344CB8AC3E}">
        <p14:creationId xmlns:p14="http://schemas.microsoft.com/office/powerpoint/2010/main" val="3475109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2_1 Title slide, background picture">
    <p:spTree>
      <p:nvGrpSpPr>
        <p:cNvPr id="1" name=""/>
        <p:cNvGrpSpPr/>
        <p:nvPr/>
      </p:nvGrpSpPr>
      <p:grpSpPr>
        <a:xfrm>
          <a:off x="0" y="0"/>
          <a:ext cx="0" cy="0"/>
          <a:chOff x="0" y="0"/>
          <a:chExt cx="0" cy="0"/>
        </a:xfrm>
      </p:grpSpPr>
      <p:sp>
        <p:nvSpPr>
          <p:cNvPr id="14" name="Picture Placeholder 13"/>
          <p:cNvSpPr>
            <a:spLocks noGrp="1"/>
          </p:cNvSpPr>
          <p:nvPr>
            <p:ph type="pic" sz="quarter" idx="21" hasCustomPrompt="1"/>
          </p:nvPr>
        </p:nvSpPr>
        <p:spPr>
          <a:xfrm>
            <a:off x="0" y="0"/>
            <a:ext cx="12192000" cy="6858000"/>
          </a:xfrm>
        </p:spPr>
        <p:txBody>
          <a:bodyPr tIns="36000" anchor="t" anchorCtr="0"/>
          <a:lstStyle>
            <a:lvl1pPr marL="0" indent="0" algn="ctr">
              <a:buFontTx/>
              <a:buNone/>
              <a:defRPr sz="1400"/>
            </a:lvl1pPr>
          </a:lstStyle>
          <a:p>
            <a:r>
              <a:rPr lang="en-GB"/>
              <a:t>Select Picture placeholder and insert picture from ImageShopper</a:t>
            </a:r>
          </a:p>
        </p:txBody>
      </p:sp>
      <p:sp>
        <p:nvSpPr>
          <p:cNvPr id="892967" name="Title 1"/>
          <p:cNvSpPr>
            <a:spLocks noGrp="1" noChangeArrowheads="1"/>
          </p:cNvSpPr>
          <p:nvPr>
            <p:ph type="ctrTitle" sz="quarter"/>
          </p:nvPr>
        </p:nvSpPr>
        <p:spPr>
          <a:xfrm>
            <a:off x="0" y="1839600"/>
            <a:ext cx="12192000" cy="1875600"/>
          </a:xfrm>
          <a:solidFill>
            <a:srgbClr val="E0C4B3">
              <a:alpha val="55000"/>
            </a:srgbClr>
          </a:solidFill>
        </p:spPr>
        <p:txBody>
          <a:bodyPr lIns="396000" tIns="309600" rIns="1800000" bIns="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a:p>
        </p:txBody>
      </p:sp>
      <p:sp>
        <p:nvSpPr>
          <p:cNvPr id="19" name="Content Placeholder 2"/>
          <p:cNvSpPr>
            <a:spLocks noGrp="1"/>
          </p:cNvSpPr>
          <p:nvPr>
            <p:ph sz="quarter" idx="27"/>
          </p:nvPr>
        </p:nvSpPr>
        <p:spPr>
          <a:xfrm>
            <a:off x="0" y="3826800"/>
            <a:ext cx="12192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527051" y="1839600"/>
            <a:ext cx="9244800" cy="111600"/>
          </a:xfrm>
          <a:solidFill>
            <a:schemeClr val="accent3"/>
          </a:solidFill>
        </p:spPr>
        <p:txBody>
          <a:bodyPr tIns="10800"/>
          <a:lstStyle>
            <a:lvl1pPr>
              <a:defRPr sz="133">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527051" y="5583600"/>
            <a:ext cx="9244800" cy="111600"/>
          </a:xfrm>
          <a:solidFill>
            <a:schemeClr val="accent3"/>
          </a:solidFill>
        </p:spPr>
        <p:txBody>
          <a:bodyPr tIns="10800"/>
          <a:lstStyle>
            <a:lvl1pPr>
              <a:defRPr sz="133">
                <a:solidFill>
                  <a:schemeClr val="accent3"/>
                </a:solidFill>
              </a:defRPr>
            </a:lvl1pPr>
          </a:lstStyle>
          <a:p>
            <a:pPr lvl="0"/>
            <a:r>
              <a:rPr lang="en-US" noProof="1"/>
              <a:t>Click to edit Master text styles</a:t>
            </a:r>
          </a:p>
        </p:txBody>
      </p:sp>
      <p:sp>
        <p:nvSpPr>
          <p:cNvPr id="15" name="Date Placeholder 14"/>
          <p:cNvSpPr>
            <a:spLocks noGrp="1"/>
          </p:cNvSpPr>
          <p:nvPr>
            <p:ph type="dt" sz="half" idx="22"/>
          </p:nvPr>
        </p:nvSpPr>
        <p:spPr/>
        <p:txBody>
          <a:bodyPr/>
          <a:lstStyle>
            <a:lvl1pPr>
              <a:defRPr>
                <a:solidFill>
                  <a:schemeClr val="tx1"/>
                </a:solidFill>
              </a:defRPr>
            </a:lvl1pPr>
          </a:lstStyle>
          <a:p>
            <a:fld id="{EDAFCBA8-A95C-423B-96CE-CA72CC74984E}" type="datetime3">
              <a:rPr lang="en-US" smtClean="0"/>
              <a:pPr/>
              <a:t>5 March 2026</a:t>
            </a:fld>
            <a:endParaRPr lang="en-GB"/>
          </a:p>
        </p:txBody>
      </p:sp>
      <p:sp>
        <p:nvSpPr>
          <p:cNvPr id="16" name="Footer Placeholder 15"/>
          <p:cNvSpPr>
            <a:spLocks noGrp="1"/>
          </p:cNvSpPr>
          <p:nvPr>
            <p:ph type="ftr" sz="quarter" idx="23"/>
          </p:nvPr>
        </p:nvSpPr>
        <p:spPr/>
        <p:txBody>
          <a:bodyPr/>
          <a:lstStyle>
            <a:lvl1pPr>
              <a:defRPr>
                <a:solidFill>
                  <a:schemeClr val="tx1"/>
                </a:solidFill>
              </a:defRPr>
            </a:lvl1pPr>
          </a:lstStyle>
          <a:p>
            <a:endParaRPr lang="en-GB"/>
          </a:p>
        </p:txBody>
      </p:sp>
      <p:sp>
        <p:nvSpPr>
          <p:cNvPr id="17" name="Slide Number Placeholder 16"/>
          <p:cNvSpPr>
            <a:spLocks noGrp="1"/>
          </p:cNvSpPr>
          <p:nvPr>
            <p:ph type="sldNum" sz="quarter" idx="24"/>
          </p:nvPr>
        </p:nvSpPr>
        <p:spPr/>
        <p:txBody>
          <a:bodyPr/>
          <a:lstStyle>
            <a:lvl1pPr>
              <a:defRPr>
                <a:solidFill>
                  <a:schemeClr val="tx1"/>
                </a:solidFill>
              </a:defRPr>
            </a:lvl1pPr>
          </a:lstStyle>
          <a:p>
            <a:r>
              <a:rPr lang="en-GB"/>
              <a:t>p. 0</a:t>
            </a:r>
            <a:fld id="{5E425EE3-649D-47AA-A51A-6C53D1975ED0}" type="slidenum">
              <a:rPr lang="en-GB" smtClean="0"/>
              <a:pPr/>
              <a:t>‹Nº›</a:t>
            </a:fld>
            <a:endParaRPr lang="en-GB"/>
          </a:p>
        </p:txBody>
      </p:sp>
    </p:spTree>
    <p:extLst>
      <p:ext uri="{BB962C8B-B14F-4D97-AF65-F5344CB8AC3E}">
        <p14:creationId xmlns:p14="http://schemas.microsoft.com/office/powerpoint/2010/main" val="126190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Fondo_01.2">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752E5C4-C2C0-4F6C-121E-B20C9C0C6B21}"/>
              </a:ext>
            </a:extLst>
          </p:cNvPr>
          <p:cNvSpPr>
            <a:spLocks noGrp="1"/>
          </p:cNvSpPr>
          <p:nvPr>
            <p:ph type="title"/>
          </p:nvPr>
        </p:nvSpPr>
        <p:spPr>
          <a:xfrm>
            <a:off x="2171700" y="1756288"/>
            <a:ext cx="7821386" cy="2906487"/>
          </a:xfrm>
        </p:spPr>
        <p:txBody>
          <a:bodyPr>
            <a:normAutofit/>
          </a:bodyPr>
          <a:lstStyle>
            <a:lvl1pPr>
              <a:defRPr sz="3500" b="1">
                <a:solidFill>
                  <a:srgbClr val="002855"/>
                </a:solidFill>
                <a:latin typeface=""/>
              </a:defRPr>
            </a:lvl1pPr>
          </a:lstStyle>
          <a:p>
            <a:r>
              <a:rPr lang="es-ES"/>
              <a:t>Haga clic para modificar el estilo de título del patrón</a:t>
            </a:r>
          </a:p>
        </p:txBody>
      </p:sp>
      <p:pic>
        <p:nvPicPr>
          <p:cNvPr id="6" name="Imagen 5">
            <a:extLst>
              <a:ext uri="{FF2B5EF4-FFF2-40B4-BE49-F238E27FC236}">
                <a16:creationId xmlns:a16="http://schemas.microsoft.com/office/drawing/2014/main" id="{34248353-A448-5722-EB6F-B511AE99EE97}"/>
              </a:ext>
            </a:extLst>
          </p:cNvPr>
          <p:cNvPicPr>
            <a:picLocks noChangeAspect="1"/>
          </p:cNvPicPr>
          <p:nvPr userDrawn="1"/>
        </p:nvPicPr>
        <p:blipFill>
          <a:blip r:embed="rId2"/>
          <a:stretch>
            <a:fillRect/>
          </a:stretch>
        </p:blipFill>
        <p:spPr>
          <a:xfrm>
            <a:off x="10836967" y="260707"/>
            <a:ext cx="855024" cy="756907"/>
          </a:xfrm>
          <a:prstGeom prst="rect">
            <a:avLst/>
          </a:prstGeom>
        </p:spPr>
      </p:pic>
      <p:pic>
        <p:nvPicPr>
          <p:cNvPr id="3" name="Imagen 2">
            <a:extLst>
              <a:ext uri="{FF2B5EF4-FFF2-40B4-BE49-F238E27FC236}">
                <a16:creationId xmlns:a16="http://schemas.microsoft.com/office/drawing/2014/main" id="{6F1FAEC9-E811-659A-9782-C5995CCA4CB7}"/>
              </a:ext>
            </a:extLst>
          </p:cNvPr>
          <p:cNvPicPr>
            <a:picLocks noChangeAspect="1"/>
          </p:cNvPicPr>
          <p:nvPr userDrawn="1"/>
        </p:nvPicPr>
        <p:blipFill rotWithShape="1">
          <a:blip r:embed="rId3"/>
          <a:srcRect l="42168" t="8494" b="14176"/>
          <a:stretch/>
        </p:blipFill>
        <p:spPr>
          <a:xfrm>
            <a:off x="-27214" y="0"/>
            <a:ext cx="2578790" cy="6858000"/>
          </a:xfrm>
          <a:prstGeom prst="rect">
            <a:avLst/>
          </a:prstGeom>
        </p:spPr>
      </p:pic>
      <p:pic>
        <p:nvPicPr>
          <p:cNvPr id="4" name="Imagen 3">
            <a:extLst>
              <a:ext uri="{FF2B5EF4-FFF2-40B4-BE49-F238E27FC236}">
                <a16:creationId xmlns:a16="http://schemas.microsoft.com/office/drawing/2014/main" id="{042A32DC-BBFC-CDCD-19AD-40886F456109}"/>
              </a:ext>
            </a:extLst>
          </p:cNvPr>
          <p:cNvPicPr>
            <a:picLocks noChangeAspect="1"/>
          </p:cNvPicPr>
          <p:nvPr userDrawn="1"/>
        </p:nvPicPr>
        <p:blipFill rotWithShape="1">
          <a:blip r:embed="rId4"/>
          <a:srcRect r="27579" b="15616"/>
          <a:stretch/>
        </p:blipFill>
        <p:spPr>
          <a:xfrm>
            <a:off x="9623927" y="4664990"/>
            <a:ext cx="2568073" cy="2193010"/>
          </a:xfrm>
          <a:prstGeom prst="rect">
            <a:avLst/>
          </a:prstGeom>
        </p:spPr>
      </p:pic>
      <p:pic>
        <p:nvPicPr>
          <p:cNvPr id="8" name="Imagen 7">
            <a:extLst>
              <a:ext uri="{FF2B5EF4-FFF2-40B4-BE49-F238E27FC236}">
                <a16:creationId xmlns:a16="http://schemas.microsoft.com/office/drawing/2014/main" id="{5199A4A5-13A0-E2B3-E0C1-6710841BEB1B}"/>
              </a:ext>
            </a:extLst>
          </p:cNvPr>
          <p:cNvPicPr>
            <a:picLocks noChangeAspect="1"/>
          </p:cNvPicPr>
          <p:nvPr userDrawn="1"/>
        </p:nvPicPr>
        <p:blipFill>
          <a:blip r:embed="rId5"/>
          <a:stretch>
            <a:fillRect/>
          </a:stretch>
        </p:blipFill>
        <p:spPr>
          <a:xfrm>
            <a:off x="621963" y="6201383"/>
            <a:ext cx="1354215" cy="462517"/>
          </a:xfrm>
          <a:prstGeom prst="rect">
            <a:avLst/>
          </a:prstGeom>
        </p:spPr>
      </p:pic>
    </p:spTree>
    <p:extLst>
      <p:ext uri="{BB962C8B-B14F-4D97-AF65-F5344CB8AC3E}">
        <p14:creationId xmlns:p14="http://schemas.microsoft.com/office/powerpoint/2010/main" val="2873150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Fondo_01">
    <p:bg>
      <p:bgPr>
        <a:solidFill>
          <a:srgbClr val="F8E18D"/>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383B594-4B46-DAE0-D009-BCC72C49A1BD}"/>
              </a:ext>
            </a:extLst>
          </p:cNvPr>
          <p:cNvPicPr>
            <a:picLocks noChangeAspect="1"/>
          </p:cNvPicPr>
          <p:nvPr userDrawn="1"/>
        </p:nvPicPr>
        <p:blipFill rotWithShape="1">
          <a:blip r:embed="rId2">
            <a:alphaModFix amt="35000"/>
          </a:blip>
          <a:srcRect l="42778" t="8672" b="13997"/>
          <a:stretch/>
        </p:blipFill>
        <p:spPr>
          <a:xfrm>
            <a:off x="0" y="-1"/>
            <a:ext cx="2551576" cy="6858001"/>
          </a:xfrm>
          <a:prstGeom prst="rect">
            <a:avLst/>
          </a:prstGeom>
        </p:spPr>
      </p:pic>
      <p:sp>
        <p:nvSpPr>
          <p:cNvPr id="5" name="Título 4">
            <a:extLst>
              <a:ext uri="{FF2B5EF4-FFF2-40B4-BE49-F238E27FC236}">
                <a16:creationId xmlns:a16="http://schemas.microsoft.com/office/drawing/2014/main" id="{9752E5C4-C2C0-4F6C-121E-B20C9C0C6B21}"/>
              </a:ext>
            </a:extLst>
          </p:cNvPr>
          <p:cNvSpPr>
            <a:spLocks noGrp="1"/>
          </p:cNvSpPr>
          <p:nvPr>
            <p:ph type="title"/>
          </p:nvPr>
        </p:nvSpPr>
        <p:spPr>
          <a:xfrm>
            <a:off x="2171700" y="2090056"/>
            <a:ext cx="7821386" cy="2906487"/>
          </a:xfrm>
        </p:spPr>
        <p:txBody>
          <a:bodyPr>
            <a:normAutofit/>
          </a:bodyPr>
          <a:lstStyle>
            <a:lvl1pPr>
              <a:defRPr sz="3500">
                <a:solidFill>
                  <a:srgbClr val="002855"/>
                </a:solidFill>
                <a:latin typeface=""/>
              </a:defRPr>
            </a:lvl1pPr>
          </a:lstStyle>
          <a:p>
            <a:r>
              <a:rPr lang="es-ES"/>
              <a:t>Haga clic para modificar el estilo de título del patrón</a:t>
            </a:r>
          </a:p>
        </p:txBody>
      </p:sp>
      <p:pic>
        <p:nvPicPr>
          <p:cNvPr id="3" name="Imagen 2">
            <a:extLst>
              <a:ext uri="{FF2B5EF4-FFF2-40B4-BE49-F238E27FC236}">
                <a16:creationId xmlns:a16="http://schemas.microsoft.com/office/drawing/2014/main" id="{0F1F81B9-2CB4-0AFC-DCA8-59BBF80CDB57}"/>
              </a:ext>
            </a:extLst>
          </p:cNvPr>
          <p:cNvPicPr>
            <a:picLocks noChangeAspect="1"/>
          </p:cNvPicPr>
          <p:nvPr userDrawn="1"/>
        </p:nvPicPr>
        <p:blipFill>
          <a:blip r:embed="rId3">
            <a:alphaModFix amt="70000"/>
          </a:blip>
          <a:stretch>
            <a:fillRect/>
          </a:stretch>
        </p:blipFill>
        <p:spPr>
          <a:xfrm>
            <a:off x="477520" y="4892944"/>
            <a:ext cx="1337910" cy="1965056"/>
          </a:xfrm>
          <a:prstGeom prst="rect">
            <a:avLst/>
          </a:prstGeom>
        </p:spPr>
      </p:pic>
      <p:pic>
        <p:nvPicPr>
          <p:cNvPr id="8" name="Imagen 7">
            <a:extLst>
              <a:ext uri="{FF2B5EF4-FFF2-40B4-BE49-F238E27FC236}">
                <a16:creationId xmlns:a16="http://schemas.microsoft.com/office/drawing/2014/main" id="{B76EA67E-8220-1F46-9233-D8D746525F10}"/>
              </a:ext>
            </a:extLst>
          </p:cNvPr>
          <p:cNvPicPr>
            <a:picLocks noChangeAspect="1"/>
          </p:cNvPicPr>
          <p:nvPr userDrawn="1"/>
        </p:nvPicPr>
        <p:blipFill rotWithShape="1">
          <a:blip r:embed="rId4"/>
          <a:srcRect l="51985" t="61705" r="-3970" b="-1"/>
          <a:stretch/>
        </p:blipFill>
        <p:spPr>
          <a:xfrm flipH="1">
            <a:off x="9485142" y="0"/>
            <a:ext cx="2706858" cy="1556322"/>
          </a:xfrm>
          <a:prstGeom prst="rect">
            <a:avLst/>
          </a:prstGeom>
        </p:spPr>
      </p:pic>
      <p:pic>
        <p:nvPicPr>
          <p:cNvPr id="10" name="Imagen 9">
            <a:extLst>
              <a:ext uri="{FF2B5EF4-FFF2-40B4-BE49-F238E27FC236}">
                <a16:creationId xmlns:a16="http://schemas.microsoft.com/office/drawing/2014/main" id="{06D7872B-F634-CC8D-466A-196066F3DAB0}"/>
              </a:ext>
            </a:extLst>
          </p:cNvPr>
          <p:cNvPicPr>
            <a:picLocks noChangeAspect="1"/>
          </p:cNvPicPr>
          <p:nvPr userDrawn="1"/>
        </p:nvPicPr>
        <p:blipFill>
          <a:blip r:embed="rId5"/>
          <a:stretch>
            <a:fillRect/>
          </a:stretch>
        </p:blipFill>
        <p:spPr>
          <a:xfrm>
            <a:off x="10836967" y="260707"/>
            <a:ext cx="855024" cy="756907"/>
          </a:xfrm>
          <a:prstGeom prst="rect">
            <a:avLst/>
          </a:prstGeom>
        </p:spPr>
      </p:pic>
      <p:pic>
        <p:nvPicPr>
          <p:cNvPr id="11" name="Imagen 10">
            <a:extLst>
              <a:ext uri="{FF2B5EF4-FFF2-40B4-BE49-F238E27FC236}">
                <a16:creationId xmlns:a16="http://schemas.microsoft.com/office/drawing/2014/main" id="{6792DF91-4503-BC89-E169-D26102297AF7}"/>
              </a:ext>
            </a:extLst>
          </p:cNvPr>
          <p:cNvPicPr>
            <a:picLocks noChangeAspect="1"/>
          </p:cNvPicPr>
          <p:nvPr userDrawn="1"/>
        </p:nvPicPr>
        <p:blipFill>
          <a:blip r:embed="rId6"/>
          <a:stretch>
            <a:fillRect/>
          </a:stretch>
        </p:blipFill>
        <p:spPr>
          <a:xfrm>
            <a:off x="10316009" y="5965383"/>
            <a:ext cx="1501664" cy="712771"/>
          </a:xfrm>
          <a:prstGeom prst="rect">
            <a:avLst/>
          </a:prstGeom>
        </p:spPr>
      </p:pic>
    </p:spTree>
    <p:extLst>
      <p:ext uri="{BB962C8B-B14F-4D97-AF65-F5344CB8AC3E}">
        <p14:creationId xmlns:p14="http://schemas.microsoft.com/office/powerpoint/2010/main" val="1908414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Fondo_01.2">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752E5C4-C2C0-4F6C-121E-B20C9C0C6B21}"/>
              </a:ext>
            </a:extLst>
          </p:cNvPr>
          <p:cNvSpPr>
            <a:spLocks noGrp="1"/>
          </p:cNvSpPr>
          <p:nvPr>
            <p:ph type="title"/>
          </p:nvPr>
        </p:nvSpPr>
        <p:spPr>
          <a:xfrm>
            <a:off x="2171700" y="1758503"/>
            <a:ext cx="7821386" cy="2906487"/>
          </a:xfrm>
        </p:spPr>
        <p:txBody>
          <a:bodyPr>
            <a:normAutofit/>
          </a:bodyPr>
          <a:lstStyle>
            <a:lvl1pPr>
              <a:defRPr sz="3500" b="1">
                <a:solidFill>
                  <a:srgbClr val="002855"/>
                </a:solidFill>
                <a:latin typeface=""/>
              </a:defRPr>
            </a:lvl1pPr>
          </a:lstStyle>
          <a:p>
            <a:r>
              <a:rPr lang="es-ES"/>
              <a:t>Haga clic para modificar el estilo de título del patrón</a:t>
            </a:r>
          </a:p>
        </p:txBody>
      </p:sp>
      <p:pic>
        <p:nvPicPr>
          <p:cNvPr id="6" name="Imagen 5">
            <a:extLst>
              <a:ext uri="{FF2B5EF4-FFF2-40B4-BE49-F238E27FC236}">
                <a16:creationId xmlns:a16="http://schemas.microsoft.com/office/drawing/2014/main" id="{34248353-A448-5722-EB6F-B511AE99EE97}"/>
              </a:ext>
            </a:extLst>
          </p:cNvPr>
          <p:cNvPicPr>
            <a:picLocks noChangeAspect="1"/>
          </p:cNvPicPr>
          <p:nvPr userDrawn="1"/>
        </p:nvPicPr>
        <p:blipFill>
          <a:blip r:embed="rId2"/>
          <a:stretch>
            <a:fillRect/>
          </a:stretch>
        </p:blipFill>
        <p:spPr>
          <a:xfrm>
            <a:off x="10836967" y="260707"/>
            <a:ext cx="855024" cy="756907"/>
          </a:xfrm>
          <a:prstGeom prst="rect">
            <a:avLst/>
          </a:prstGeom>
        </p:spPr>
      </p:pic>
      <p:pic>
        <p:nvPicPr>
          <p:cNvPr id="3" name="Imagen 2">
            <a:extLst>
              <a:ext uri="{FF2B5EF4-FFF2-40B4-BE49-F238E27FC236}">
                <a16:creationId xmlns:a16="http://schemas.microsoft.com/office/drawing/2014/main" id="{F6CAD6A3-E535-AC1C-10CB-ADA1EE87B442}"/>
              </a:ext>
            </a:extLst>
          </p:cNvPr>
          <p:cNvPicPr>
            <a:picLocks noChangeAspect="1"/>
          </p:cNvPicPr>
          <p:nvPr userDrawn="1"/>
        </p:nvPicPr>
        <p:blipFill rotWithShape="1">
          <a:blip r:embed="rId3"/>
          <a:srcRect r="27579" b="15616"/>
          <a:stretch/>
        </p:blipFill>
        <p:spPr>
          <a:xfrm>
            <a:off x="9623927" y="4664990"/>
            <a:ext cx="2568073" cy="2193010"/>
          </a:xfrm>
          <a:prstGeom prst="rect">
            <a:avLst/>
          </a:prstGeom>
        </p:spPr>
      </p:pic>
      <p:pic>
        <p:nvPicPr>
          <p:cNvPr id="8" name="Imagen 7">
            <a:extLst>
              <a:ext uri="{FF2B5EF4-FFF2-40B4-BE49-F238E27FC236}">
                <a16:creationId xmlns:a16="http://schemas.microsoft.com/office/drawing/2014/main" id="{08FE596A-CCD9-5C93-4504-65A11E448A64}"/>
              </a:ext>
            </a:extLst>
          </p:cNvPr>
          <p:cNvPicPr>
            <a:picLocks noChangeAspect="1"/>
          </p:cNvPicPr>
          <p:nvPr userDrawn="1"/>
        </p:nvPicPr>
        <p:blipFill rotWithShape="1">
          <a:blip r:embed="rId4"/>
          <a:srcRect l="42168" t="8494" b="14176"/>
          <a:stretch/>
        </p:blipFill>
        <p:spPr>
          <a:xfrm>
            <a:off x="-27214" y="-1"/>
            <a:ext cx="2578790" cy="6858001"/>
          </a:xfrm>
          <a:prstGeom prst="rect">
            <a:avLst/>
          </a:prstGeom>
        </p:spPr>
      </p:pic>
      <p:pic>
        <p:nvPicPr>
          <p:cNvPr id="11" name="Imagen 10">
            <a:extLst>
              <a:ext uri="{FF2B5EF4-FFF2-40B4-BE49-F238E27FC236}">
                <a16:creationId xmlns:a16="http://schemas.microsoft.com/office/drawing/2014/main" id="{52F25B49-377F-C196-556A-8EE0F24BE6AA}"/>
              </a:ext>
            </a:extLst>
          </p:cNvPr>
          <p:cNvPicPr>
            <a:picLocks noChangeAspect="1"/>
          </p:cNvPicPr>
          <p:nvPr userDrawn="1"/>
        </p:nvPicPr>
        <p:blipFill>
          <a:blip r:embed="rId5"/>
          <a:stretch>
            <a:fillRect/>
          </a:stretch>
        </p:blipFill>
        <p:spPr>
          <a:xfrm>
            <a:off x="564004" y="6129463"/>
            <a:ext cx="1501664" cy="712771"/>
          </a:xfrm>
          <a:prstGeom prst="rect">
            <a:avLst/>
          </a:prstGeom>
        </p:spPr>
      </p:pic>
    </p:spTree>
    <p:extLst>
      <p:ext uri="{BB962C8B-B14F-4D97-AF65-F5344CB8AC3E}">
        <p14:creationId xmlns:p14="http://schemas.microsoft.com/office/powerpoint/2010/main" val="3659412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CB95881-43D3-23E9-F36F-D2E368A7B9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A2B032-5B16-A14F-1B6D-645F5B65C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1101618-1994-5951-29B2-1DC4102919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A4E32-96B2-724F-9C63-477F39804B02}" type="datetimeFigureOut">
              <a:rPr lang="es-ES" smtClean="0"/>
              <a:t>05/03/2026</a:t>
            </a:fld>
            <a:endParaRPr lang="es-ES"/>
          </a:p>
        </p:txBody>
      </p:sp>
      <p:sp>
        <p:nvSpPr>
          <p:cNvPr id="6" name="Marcador de número de diapositiva 5">
            <a:extLst>
              <a:ext uri="{FF2B5EF4-FFF2-40B4-BE49-F238E27FC236}">
                <a16:creationId xmlns:a16="http://schemas.microsoft.com/office/drawing/2014/main" id="{DD337890-3FE9-8C14-AE55-FA21AA0577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D6257-D0B0-6A40-9951-9548EEB82111}" type="slidenum">
              <a:rPr lang="es-ES" smtClean="0"/>
              <a:t>‹Nº›</a:t>
            </a:fld>
            <a:endParaRPr lang="es-ES"/>
          </a:p>
        </p:txBody>
      </p:sp>
    </p:spTree>
    <p:extLst>
      <p:ext uri="{BB962C8B-B14F-4D97-AF65-F5344CB8AC3E}">
        <p14:creationId xmlns:p14="http://schemas.microsoft.com/office/powerpoint/2010/main" val="2030556521"/>
      </p:ext>
    </p:extLst>
  </p:cSld>
  <p:clrMap bg1="lt1" tx1="dk1" bg2="lt2" tx2="dk2" accent1="accent1" accent2="accent2" accent3="accent3" accent4="accent4" accent5="accent5" accent6="accent6" hlink="hlink" folHlink="folHlink"/>
  <p:sldLayoutIdLst>
    <p:sldLayoutId id="2147483718" r:id="rId1"/>
    <p:sldLayoutId id="2147483729" r:id="rId2"/>
    <p:sldLayoutId id="2147483719" r:id="rId3"/>
    <p:sldLayoutId id="2147483724" r:id="rId4"/>
    <p:sldLayoutId id="2147483734" r:id="rId5"/>
    <p:sldLayoutId id="2147483730" r:id="rId6"/>
    <p:sldLayoutId id="2147483733" r:id="rId7"/>
    <p:sldLayoutId id="2147483732" r:id="rId8"/>
    <p:sldLayoutId id="2147483735" r:id="rId9"/>
    <p:sldLayoutId id="2147483731" r:id="rId10"/>
    <p:sldLayoutId id="2147483736" r:id="rId11"/>
    <p:sldLayoutId id="2147483720" r:id="rId12"/>
    <p:sldLayoutId id="2147483721" r:id="rId13"/>
    <p:sldLayoutId id="2147483722" r:id="rId14"/>
    <p:sldLayoutId id="2147483723" r:id="rId15"/>
    <p:sldLayoutId id="2147483725" r:id="rId16"/>
    <p:sldLayoutId id="2147483726" r:id="rId17"/>
    <p:sldLayoutId id="2147483727" r:id="rId18"/>
    <p:sldLayoutId id="2147483728" r:id="rId19"/>
    <p:sldLayoutId id="2147483737" r:id="rId20"/>
  </p:sldLayoutIdLst>
  <p:txStyles>
    <p:titleStyle>
      <a:lvl1pPr algn="l" defTabSz="914400" rtl="0" eaLnBrk="1" latinLnBrk="0" hangingPunct="1">
        <a:lnSpc>
          <a:spcPct val="90000"/>
        </a:lnSpc>
        <a:spcBef>
          <a:spcPct val="0"/>
        </a:spcBef>
        <a:buNone/>
        <a:defRPr sz="3000" kern="1200">
          <a:solidFill>
            <a:schemeClr val="tx1"/>
          </a:solidFill>
          <a:latin typeface=""/>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47FBFBD-C50A-22F0-A14F-9423BEF4C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18891D-A8AF-EB86-1A22-4C320CB64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86DA5F-4ABD-B779-AC0F-40D218718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626A32-42EA-C545-802A-1B0DFCB733CC}" type="datetimeFigureOut">
              <a:rPr lang="es-ES" smtClean="0"/>
              <a:t>05/03/2026</a:t>
            </a:fld>
            <a:endParaRPr lang="es-ES"/>
          </a:p>
        </p:txBody>
      </p:sp>
      <p:sp>
        <p:nvSpPr>
          <p:cNvPr id="5" name="Marcador de pie de página 4">
            <a:extLst>
              <a:ext uri="{FF2B5EF4-FFF2-40B4-BE49-F238E27FC236}">
                <a16:creationId xmlns:a16="http://schemas.microsoft.com/office/drawing/2014/main" id="{7C67FFCD-AB10-3A37-927D-ECBF7CD16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FE8285E-C16E-8408-AD0F-0B7FB80989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3C2CF1-4694-DB42-89E3-8943A8C220CC}" type="slidenum">
              <a:rPr lang="es-ES" smtClean="0"/>
              <a:t>‹Nº›</a:t>
            </a:fld>
            <a:endParaRPr lang="es-ES"/>
          </a:p>
        </p:txBody>
      </p:sp>
    </p:spTree>
    <p:extLst>
      <p:ext uri="{BB962C8B-B14F-4D97-AF65-F5344CB8AC3E}">
        <p14:creationId xmlns:p14="http://schemas.microsoft.com/office/powerpoint/2010/main" val="277797267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3" r:id="rId13"/>
    <p:sldLayoutId id="2147483674" r:id="rId14"/>
    <p:sldLayoutId id="2147483675" r:id="rId15"/>
    <p:sldLayoutId id="2147483676" r:id="rId16"/>
    <p:sldLayoutId id="214748371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47FBFBD-C50A-22F0-A14F-9423BEF4C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18891D-A8AF-EB86-1A22-4C320CB64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86DA5F-4ABD-B779-AC0F-40D218718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626A32-42EA-C545-802A-1B0DFCB733CC}" type="datetimeFigureOut">
              <a:rPr lang="es-ES" smtClean="0"/>
              <a:t>05/03/2026</a:t>
            </a:fld>
            <a:endParaRPr lang="es-ES"/>
          </a:p>
        </p:txBody>
      </p:sp>
      <p:sp>
        <p:nvSpPr>
          <p:cNvPr id="5" name="Marcador de pie de página 4">
            <a:extLst>
              <a:ext uri="{FF2B5EF4-FFF2-40B4-BE49-F238E27FC236}">
                <a16:creationId xmlns:a16="http://schemas.microsoft.com/office/drawing/2014/main" id="{7C67FFCD-AB10-3A37-927D-ECBF7CD16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FE8285E-C16E-8408-AD0F-0B7FB80989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3C2CF1-4694-DB42-89E3-8943A8C220CC}" type="slidenum">
              <a:rPr lang="es-ES" smtClean="0"/>
              <a:t>‹Nº›</a:t>
            </a:fld>
            <a:endParaRPr lang="es-ES"/>
          </a:p>
        </p:txBody>
      </p:sp>
      <p:sp>
        <p:nvSpPr>
          <p:cNvPr id="8" name="CuadroTexto 7">
            <a:extLst>
              <a:ext uri="{FF2B5EF4-FFF2-40B4-BE49-F238E27FC236}">
                <a16:creationId xmlns:a16="http://schemas.microsoft.com/office/drawing/2014/main" id="{BF7850FA-0729-CD9C-E54F-0D7FDBAC302F}"/>
              </a:ext>
            </a:extLst>
          </p:cNvPr>
          <p:cNvSpPr txBox="1"/>
          <p:nvPr userDrawn="1">
            <p:extLst>
              <p:ext uri="{1162E1C5-73C7-4A58-AE30-91384D911F3F}">
                <p184:classification xmlns:p184="http://schemas.microsoft.com/office/powerpoint/2018/4/main" val="hdr"/>
              </p:ext>
            </p:extLst>
          </p:nvPr>
        </p:nvSpPr>
        <p:spPr>
          <a:xfrm>
            <a:off x="11382375" y="63500"/>
            <a:ext cx="774700" cy="152400"/>
          </a:xfrm>
          <a:prstGeom prst="rect">
            <a:avLst/>
          </a:prstGeom>
        </p:spPr>
        <p:txBody>
          <a:bodyPr horzOverflow="overflow" lIns="0" tIns="0" rIns="0" bIns="0">
            <a:spAutoFit/>
          </a:bodyPr>
          <a:lstStyle/>
          <a:p>
            <a:pPr algn="l"/>
            <a:r>
              <a:rPr lang="es-ES" sz="1000">
                <a:solidFill>
                  <a:srgbClr val="000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19553415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8" r:id="rId6"/>
    <p:sldLayoutId id="214748366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838200" y="1826684"/>
            <a:ext cx="10515600" cy="180234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75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5597116"/>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8">
          <p15:clr>
            <a:srgbClr val="F26B43"/>
          </p15:clr>
        </p15:guide>
        <p15:guide id="4" orient="horz" pos="205">
          <p15:clr>
            <a:srgbClr val="F26B43"/>
          </p15:clr>
        </p15:guide>
        <p15:guide id="5" pos="5581">
          <p15:clr>
            <a:srgbClr val="F26B43"/>
          </p15:clr>
        </p15:guide>
        <p15:guide id="6" orient="horz" pos="797">
          <p15:clr>
            <a:srgbClr val="F26B43"/>
          </p15:clr>
        </p15:guide>
        <p15:guide id="7" orient="horz" pos="57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6.jpe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3.xml"/><Relationship Id="rId4" Type="http://schemas.openxmlformats.org/officeDocument/2006/relationships/image" Target="../media/image251.png"/></Relationships>
</file>

<file path=ppt/slides/_rels/slide10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svg"/><Relationship Id="rId7" Type="http://schemas.openxmlformats.org/officeDocument/2006/relationships/image" Target="../media/image119.svg"/><Relationship Id="rId2" Type="http://schemas.openxmlformats.org/officeDocument/2006/relationships/image" Target="../media/image114.png"/><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 Id="rId9" Type="http://schemas.openxmlformats.org/officeDocument/2006/relationships/image" Target="../media/image121.svg"/></Relationships>
</file>

<file path=ppt/slides/_rels/slide11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8.sv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png"/><Relationship Id="rId3" Type="http://schemas.openxmlformats.org/officeDocument/2006/relationships/image" Target="../media/image76.png"/><Relationship Id="rId7" Type="http://schemas.openxmlformats.org/officeDocument/2006/relationships/image" Target="../media/image79.png"/><Relationship Id="rId12"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4.png"/><Relationship Id="rId10" Type="http://schemas.openxmlformats.org/officeDocument/2006/relationships/image" Target="../media/image81.png"/><Relationship Id="rId4" Type="http://schemas.openxmlformats.org/officeDocument/2006/relationships/image" Target="../media/image77.jpeg"/><Relationship Id="rId9" Type="http://schemas.openxmlformats.org/officeDocument/2006/relationships/image" Target="../media/image75.png"/><Relationship Id="rId14" Type="http://schemas.openxmlformats.org/officeDocument/2006/relationships/image" Target="../media/image8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sv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107.jpeg"/><Relationship Id="rId4" Type="http://schemas.openxmlformats.org/officeDocument/2006/relationships/image" Target="../media/image10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4.xml"/><Relationship Id="rId4" Type="http://schemas.openxmlformats.org/officeDocument/2006/relationships/image" Target="../media/image110.jpeg"/></Relationships>
</file>

<file path=ppt/slides/_rels/slide2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4.xml"/><Relationship Id="rId4" Type="http://schemas.openxmlformats.org/officeDocument/2006/relationships/image" Target="../media/image113.jpeg"/></Relationships>
</file>

<file path=ppt/slides/_rels/slide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117.sv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127.svg"/><Relationship Id="rId13" Type="http://schemas.microsoft.com/office/2007/relationships/hdphoto" Target="../media/hdphoto2.wdp"/><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25.svg"/><Relationship Id="rId11" Type="http://schemas.openxmlformats.org/officeDocument/2006/relationships/image" Target="../media/image80.png"/><Relationship Id="rId5" Type="http://schemas.openxmlformats.org/officeDocument/2006/relationships/image" Target="../media/image124.png"/><Relationship Id="rId10" Type="http://schemas.openxmlformats.org/officeDocument/2006/relationships/image" Target="../media/image74.png"/><Relationship Id="rId4" Type="http://schemas.openxmlformats.org/officeDocument/2006/relationships/image" Target="../media/image123.svg"/><Relationship Id="rId9" Type="http://schemas.openxmlformats.org/officeDocument/2006/relationships/image" Target="../media/image1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130.png"/></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30.png"/><Relationship Id="rId4" Type="http://schemas.openxmlformats.org/officeDocument/2006/relationships/image" Target="../media/image131.png"/></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xml"/><Relationship Id="rId5" Type="http://schemas.openxmlformats.org/officeDocument/2006/relationships/image" Target="../media/image143.png"/><Relationship Id="rId4" Type="http://schemas.openxmlformats.org/officeDocument/2006/relationships/image" Target="../media/image142.png"/></Relationships>
</file>

<file path=ppt/slides/_rels/slide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52.jpeg"/><Relationship Id="rId4" Type="http://schemas.openxmlformats.org/officeDocument/2006/relationships/image" Target="../media/image15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17.sv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17" Type="http://schemas.openxmlformats.org/officeDocument/2006/relationships/image" Target="../media/image168.png"/><Relationship Id="rId2" Type="http://schemas.openxmlformats.org/officeDocument/2006/relationships/image" Target="../media/image153.png"/><Relationship Id="rId16" Type="http://schemas.openxmlformats.org/officeDocument/2006/relationships/image" Target="../media/image167.png"/><Relationship Id="rId1" Type="http://schemas.openxmlformats.org/officeDocument/2006/relationships/slideLayout" Target="../slideLayouts/slideLayout3.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5" Type="http://schemas.openxmlformats.org/officeDocument/2006/relationships/image" Target="../media/image16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5.png"/></Relationships>
</file>

<file path=ppt/slides/_rels/slide53.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18" Type="http://schemas.openxmlformats.org/officeDocument/2006/relationships/image" Target="../media/image168.pn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2.png"/><Relationship Id="rId17" Type="http://schemas.openxmlformats.org/officeDocument/2006/relationships/image" Target="../media/image167.png"/><Relationship Id="rId2" Type="http://schemas.openxmlformats.org/officeDocument/2006/relationships/notesSlide" Target="../notesSlides/notesSlide33.xml"/><Relationship Id="rId16" Type="http://schemas.openxmlformats.org/officeDocument/2006/relationships/image" Target="../media/image166.png"/><Relationship Id="rId1" Type="http://schemas.openxmlformats.org/officeDocument/2006/relationships/slideLayout" Target="../slideLayouts/slideLayout3.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5" Type="http://schemas.openxmlformats.org/officeDocument/2006/relationships/image" Target="../media/image16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image" Target="../media/image164.png"/></Relationships>
</file>

<file path=ppt/slides/_rels/slide54.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18" Type="http://schemas.openxmlformats.org/officeDocument/2006/relationships/image" Target="../media/image169.gif"/><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17" Type="http://schemas.openxmlformats.org/officeDocument/2006/relationships/image" Target="../media/image168.png"/><Relationship Id="rId2" Type="http://schemas.openxmlformats.org/officeDocument/2006/relationships/image" Target="../media/image153.png"/><Relationship Id="rId16" Type="http://schemas.openxmlformats.org/officeDocument/2006/relationships/image" Target="../media/image167.png"/><Relationship Id="rId1" Type="http://schemas.openxmlformats.org/officeDocument/2006/relationships/slideLayout" Target="../slideLayouts/slideLayout3.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5" Type="http://schemas.openxmlformats.org/officeDocument/2006/relationships/image" Target="../media/image16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5.png"/></Relationships>
</file>

<file path=ppt/slides/_rels/slide55.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18" Type="http://schemas.openxmlformats.org/officeDocument/2006/relationships/image" Target="../media/image165.pn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2.png"/><Relationship Id="rId17" Type="http://schemas.openxmlformats.org/officeDocument/2006/relationships/image" Target="../media/image164.png"/><Relationship Id="rId2" Type="http://schemas.openxmlformats.org/officeDocument/2006/relationships/notesSlide" Target="../notesSlides/notesSlide34.xml"/><Relationship Id="rId16" Type="http://schemas.openxmlformats.org/officeDocument/2006/relationships/image" Target="../media/image168.png"/><Relationship Id="rId20" Type="http://schemas.openxmlformats.org/officeDocument/2006/relationships/image" Target="../media/image171.jpg"/><Relationship Id="rId1" Type="http://schemas.openxmlformats.org/officeDocument/2006/relationships/slideLayout" Target="../slideLayouts/slideLayout3.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5" Type="http://schemas.openxmlformats.org/officeDocument/2006/relationships/image" Target="../media/image167.png"/><Relationship Id="rId10" Type="http://schemas.openxmlformats.org/officeDocument/2006/relationships/image" Target="../media/image160.png"/><Relationship Id="rId19" Type="http://schemas.openxmlformats.org/officeDocument/2006/relationships/image" Target="../media/image170.png"/><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image" Target="../media/image166.png"/></Relationships>
</file>

<file path=ppt/slides/_rels/slide56.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17" Type="http://schemas.openxmlformats.org/officeDocument/2006/relationships/image" Target="../media/image168.png"/><Relationship Id="rId2" Type="http://schemas.openxmlformats.org/officeDocument/2006/relationships/image" Target="../media/image153.png"/><Relationship Id="rId16" Type="http://schemas.openxmlformats.org/officeDocument/2006/relationships/image" Target="../media/image167.png"/><Relationship Id="rId1" Type="http://schemas.openxmlformats.org/officeDocument/2006/relationships/slideLayout" Target="../slideLayouts/slideLayout3.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5" Type="http://schemas.openxmlformats.org/officeDocument/2006/relationships/image" Target="../media/image16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5.png"/></Relationships>
</file>

<file path=ppt/slides/_rels/slide5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73.png"/></Relationships>
</file>

<file path=ppt/slides/_rels/slide58.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77.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76.png"/><Relationship Id="rId2" Type="http://schemas.openxmlformats.org/officeDocument/2006/relationships/notesSlide" Target="../notesSlides/notesSlide36.xml"/><Relationship Id="rId16"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117.svg"/><Relationship Id="rId11" Type="http://schemas.openxmlformats.org/officeDocument/2006/relationships/image" Target="../media/image80.png"/><Relationship Id="rId5" Type="http://schemas.openxmlformats.org/officeDocument/2006/relationships/image" Target="../media/image116.png"/><Relationship Id="rId15" Type="http://schemas.openxmlformats.org/officeDocument/2006/relationships/image" Target="../media/image82.png"/><Relationship Id="rId10" Type="http://schemas.openxmlformats.org/officeDocument/2006/relationships/image" Target="../media/image175.png"/><Relationship Id="rId4" Type="http://schemas.openxmlformats.org/officeDocument/2006/relationships/image" Target="../media/image115.svg"/><Relationship Id="rId9" Type="http://schemas.openxmlformats.org/officeDocument/2006/relationships/image" Target="../media/image174.jpeg"/><Relationship Id="rId14" Type="http://schemas.openxmlformats.org/officeDocument/2006/relationships/image" Target="../media/image178.png"/></Relationships>
</file>

<file path=ppt/slides/_rels/slide5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image" Target="../media/image183.png"/><Relationship Id="rId11" Type="http://schemas.openxmlformats.org/officeDocument/2006/relationships/image" Target="../media/image188.jpeg"/><Relationship Id="rId5" Type="http://schemas.openxmlformats.org/officeDocument/2006/relationships/image" Target="../media/image182.png"/><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png"/></Relationships>
</file>

<file path=ppt/slides/_rels/slide6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1.jpeg"/><Relationship Id="rId1" Type="http://schemas.openxmlformats.org/officeDocument/2006/relationships/slideLayout" Target="../slideLayouts/slideLayout3.xml"/><Relationship Id="rId4" Type="http://schemas.openxmlformats.org/officeDocument/2006/relationships/image" Target="../media/image188.jpeg"/></Relationships>
</file>

<file path=ppt/slides/_rels/slide6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94.jpeg"/></Relationships>
</file>

<file path=ppt/slides/_rels/slide6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96.jpeg"/></Relationships>
</file>

<file path=ppt/slides/_rels/slide6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00.jpeg"/></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3.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7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05.jpeg"/><Relationship Id="rId5" Type="http://schemas.openxmlformats.org/officeDocument/2006/relationships/image" Target="../media/image203.jpeg"/><Relationship Id="rId4" Type="http://schemas.openxmlformats.org/officeDocument/2006/relationships/image" Target="../media/image202.jpeg"/></Relationships>
</file>

<file path=ppt/slides/_rels/slide7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3.xml"/><Relationship Id="rId4" Type="http://schemas.openxmlformats.org/officeDocument/2006/relationships/image" Target="../media/image209.jpeg"/></Relationships>
</file>

<file path=ppt/slides/_rels/slide7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209.jpeg"/><Relationship Id="rId4" Type="http://schemas.openxmlformats.org/officeDocument/2006/relationships/image" Target="../media/image208.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3.xml"/><Relationship Id="rId4" Type="http://schemas.openxmlformats.org/officeDocument/2006/relationships/image" Target="../media/image21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3.xml"/><Relationship Id="rId4" Type="http://schemas.openxmlformats.org/officeDocument/2006/relationships/image" Target="../media/image218.jpeg"/></Relationships>
</file>

<file path=ppt/slides/_rels/slide8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3.xml"/><Relationship Id="rId4" Type="http://schemas.openxmlformats.org/officeDocument/2006/relationships/image" Target="../media/image230.jpeg"/></Relationships>
</file>

<file path=ppt/slides/_rels/slide91.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3.xml"/><Relationship Id="rId4" Type="http://schemas.openxmlformats.org/officeDocument/2006/relationships/image" Target="../media/image237.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216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6D08632-6C1A-074D-9969-ADB427E6F7A1}"/>
            </a:ext>
          </a:extLst>
        </p:cNvPr>
        <p:cNvGrpSpPr/>
        <p:nvPr/>
      </p:nvGrpSpPr>
      <p:grpSpPr>
        <a:xfrm>
          <a:off x="0" y="0"/>
          <a:ext cx="0" cy="0"/>
          <a:chOff x="0" y="0"/>
          <a:chExt cx="0" cy="0"/>
        </a:xfrm>
      </p:grpSpPr>
      <p:grpSp>
        <p:nvGrpSpPr>
          <p:cNvPr id="30" name="Grupo 29">
            <a:extLst>
              <a:ext uri="{FF2B5EF4-FFF2-40B4-BE49-F238E27FC236}">
                <a16:creationId xmlns:a16="http://schemas.microsoft.com/office/drawing/2014/main" id="{5499FA14-4028-A502-A39B-3045BA27A7F0}"/>
              </a:ext>
            </a:extLst>
          </p:cNvPr>
          <p:cNvGrpSpPr/>
          <p:nvPr/>
        </p:nvGrpSpPr>
        <p:grpSpPr>
          <a:xfrm>
            <a:off x="445752" y="1040616"/>
            <a:ext cx="11083590" cy="4946570"/>
            <a:chOff x="445752" y="1040616"/>
            <a:chExt cx="11083590" cy="4946570"/>
          </a:xfrm>
        </p:grpSpPr>
        <p:grpSp>
          <p:nvGrpSpPr>
            <p:cNvPr id="81" name="Grupo 80">
              <a:extLst>
                <a:ext uri="{FF2B5EF4-FFF2-40B4-BE49-F238E27FC236}">
                  <a16:creationId xmlns:a16="http://schemas.microsoft.com/office/drawing/2014/main" id="{4CF58D04-9115-7F51-961F-B474E32FE35B}"/>
                </a:ext>
              </a:extLst>
            </p:cNvPr>
            <p:cNvGrpSpPr/>
            <p:nvPr/>
          </p:nvGrpSpPr>
          <p:grpSpPr>
            <a:xfrm>
              <a:off x="445752" y="1040616"/>
              <a:ext cx="11083590" cy="4946570"/>
              <a:chOff x="1550125" y="1027884"/>
              <a:chExt cx="11083590" cy="4946570"/>
            </a:xfrm>
          </p:grpSpPr>
          <p:cxnSp>
            <p:nvCxnSpPr>
              <p:cNvPr id="79" name="Straight Arrow Connector 60">
                <a:extLst>
                  <a:ext uri="{FF2B5EF4-FFF2-40B4-BE49-F238E27FC236}">
                    <a16:creationId xmlns:a16="http://schemas.microsoft.com/office/drawing/2014/main" id="{60C0FA5F-3581-1920-189C-FCE4CAA72FFE}"/>
                  </a:ext>
                </a:extLst>
              </p:cNvPr>
              <p:cNvCxnSpPr>
                <a:cxnSpLocks/>
              </p:cNvCxnSpPr>
              <p:nvPr/>
            </p:nvCxnSpPr>
            <p:spPr>
              <a:xfrm>
                <a:off x="11606210" y="4591908"/>
                <a:ext cx="0" cy="1130501"/>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upo 66">
                <a:extLst>
                  <a:ext uri="{FF2B5EF4-FFF2-40B4-BE49-F238E27FC236}">
                    <a16:creationId xmlns:a16="http://schemas.microsoft.com/office/drawing/2014/main" id="{6F6503AB-ACC2-0011-6811-9AE32B048DD9}"/>
                  </a:ext>
                </a:extLst>
              </p:cNvPr>
              <p:cNvGrpSpPr/>
              <p:nvPr/>
            </p:nvGrpSpPr>
            <p:grpSpPr>
              <a:xfrm>
                <a:off x="1550125" y="1027884"/>
                <a:ext cx="11083590" cy="4695015"/>
                <a:chOff x="1556742" y="1163711"/>
                <a:chExt cx="11083590" cy="4695015"/>
              </a:xfrm>
            </p:grpSpPr>
            <p:cxnSp>
              <p:nvCxnSpPr>
                <p:cNvPr id="65" name="Straight Arrow Connector 60">
                  <a:extLst>
                    <a:ext uri="{FF2B5EF4-FFF2-40B4-BE49-F238E27FC236}">
                      <a16:creationId xmlns:a16="http://schemas.microsoft.com/office/drawing/2014/main" id="{81BAAE3B-9DB8-1D27-A286-BC2D42DFF732}"/>
                    </a:ext>
                  </a:extLst>
                </p:cNvPr>
                <p:cNvCxnSpPr>
                  <a:cxnSpLocks/>
                </p:cNvCxnSpPr>
                <p:nvPr/>
              </p:nvCxnSpPr>
              <p:spPr>
                <a:xfrm>
                  <a:off x="9891843" y="4925404"/>
                  <a:ext cx="0" cy="304368"/>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0">
                  <a:extLst>
                    <a:ext uri="{FF2B5EF4-FFF2-40B4-BE49-F238E27FC236}">
                      <a16:creationId xmlns:a16="http://schemas.microsoft.com/office/drawing/2014/main" id="{935ADDA9-9F47-9C39-34E5-45107E19DFE4}"/>
                    </a:ext>
                  </a:extLst>
                </p:cNvPr>
                <p:cNvCxnSpPr>
                  <a:cxnSpLocks/>
                </p:cNvCxnSpPr>
                <p:nvPr/>
              </p:nvCxnSpPr>
              <p:spPr>
                <a:xfrm>
                  <a:off x="7477985" y="4853213"/>
                  <a:ext cx="0" cy="304368"/>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upo 50">
                  <a:extLst>
                    <a:ext uri="{FF2B5EF4-FFF2-40B4-BE49-F238E27FC236}">
                      <a16:creationId xmlns:a16="http://schemas.microsoft.com/office/drawing/2014/main" id="{672B983C-091B-45A8-BF89-556D840B99F8}"/>
                    </a:ext>
                  </a:extLst>
                </p:cNvPr>
                <p:cNvGrpSpPr/>
                <p:nvPr/>
              </p:nvGrpSpPr>
              <p:grpSpPr>
                <a:xfrm>
                  <a:off x="1556742" y="1163711"/>
                  <a:ext cx="11083590" cy="3932203"/>
                  <a:chOff x="1556742" y="1163711"/>
                  <a:chExt cx="11083590" cy="3932203"/>
                </a:xfrm>
              </p:grpSpPr>
              <p:cxnSp>
                <p:nvCxnSpPr>
                  <p:cNvPr id="3" name="Connector: Elbow 45">
                    <a:extLst>
                      <a:ext uri="{FF2B5EF4-FFF2-40B4-BE49-F238E27FC236}">
                        <a16:creationId xmlns:a16="http://schemas.microsoft.com/office/drawing/2014/main" id="{F24B36DA-CD50-06ED-9811-7C5976414900}"/>
                      </a:ext>
                    </a:extLst>
                  </p:cNvPr>
                  <p:cNvCxnSpPr>
                    <a:cxnSpLocks/>
                  </p:cNvCxnSpPr>
                  <p:nvPr/>
                </p:nvCxnSpPr>
                <p:spPr>
                  <a:xfrm flipV="1">
                    <a:off x="2453758" y="1633278"/>
                    <a:ext cx="7002613" cy="30588"/>
                  </a:xfrm>
                  <a:prstGeom prst="bentConnector3">
                    <a:avLst>
                      <a:gd name="adj1" fmla="val 50000"/>
                    </a:avLst>
                  </a:prstGeom>
                  <a:ln w="12700">
                    <a:solidFill>
                      <a:srgbClr val="002855"/>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59">
                    <a:extLst>
                      <a:ext uri="{FF2B5EF4-FFF2-40B4-BE49-F238E27FC236}">
                        <a16:creationId xmlns:a16="http://schemas.microsoft.com/office/drawing/2014/main" id="{6A622ADB-DB36-EFB2-2CAE-377174885905}"/>
                      </a:ext>
                    </a:extLst>
                  </p:cNvPr>
                  <p:cNvCxnSpPr>
                    <a:cxnSpLocks/>
                  </p:cNvCxnSpPr>
                  <p:nvPr/>
                </p:nvCxnSpPr>
                <p:spPr>
                  <a:xfrm>
                    <a:off x="2630122" y="1823066"/>
                    <a:ext cx="0" cy="1002775"/>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21">
                    <a:extLst>
                      <a:ext uri="{FF2B5EF4-FFF2-40B4-BE49-F238E27FC236}">
                        <a16:creationId xmlns:a16="http://schemas.microsoft.com/office/drawing/2014/main" id="{2E857D55-DEC0-0FE2-B97E-8C97E71FD60D}"/>
                      </a:ext>
                    </a:extLst>
                  </p:cNvPr>
                  <p:cNvSpPr/>
                  <p:nvPr/>
                </p:nvSpPr>
                <p:spPr>
                  <a:xfrm>
                    <a:off x="3672216" y="1163711"/>
                    <a:ext cx="2052890" cy="786042"/>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48000" rIns="48000" bIns="48000" rtlCol="0" anchor="ctr">
                    <a:normAutofit/>
                  </a:bodyPr>
                  <a:lstStyle/>
                  <a:p>
                    <a:pPr algn="ctr" defTabSz="1219170">
                      <a:spcAft>
                        <a:spcPts val="400"/>
                      </a:spcAft>
                      <a:defRPr/>
                    </a:pPr>
                    <a:r>
                      <a:rPr lang="es-ES" sz="900">
                        <a:solidFill>
                          <a:schemeClr val="bg1"/>
                        </a:solidFill>
                        <a:latin typeface="Montserrat SemiBold"/>
                      </a:rPr>
                      <a:t>Lesiones de QA únicas</a:t>
                    </a:r>
                  </a:p>
                  <a:p>
                    <a:pPr algn="ctr"/>
                    <a:r>
                      <a:rPr lang="es-ES" sz="700">
                        <a:solidFill>
                          <a:schemeClr val="bg1"/>
                        </a:solidFill>
                        <a:latin typeface="Montserrat"/>
                      </a:rPr>
                      <a:t>Lesiones de QA únicas ampliamente dispersas por el campo o la zona corporal afectada </a:t>
                    </a:r>
                  </a:p>
                </p:txBody>
              </p:sp>
              <p:sp>
                <p:nvSpPr>
                  <p:cNvPr id="7" name="Rectangle 24">
                    <a:extLst>
                      <a:ext uri="{FF2B5EF4-FFF2-40B4-BE49-F238E27FC236}">
                        <a16:creationId xmlns:a16="http://schemas.microsoft.com/office/drawing/2014/main" id="{D910437D-14BF-100B-172A-576E392DD51F}"/>
                      </a:ext>
                    </a:extLst>
                  </p:cNvPr>
                  <p:cNvSpPr/>
                  <p:nvPr/>
                </p:nvSpPr>
                <p:spPr>
                  <a:xfrm>
                    <a:off x="9054115" y="1163711"/>
                    <a:ext cx="1671385" cy="786042"/>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48000" rIns="48000" bIns="48000" rtlCol="0" anchor="ctr">
                    <a:noAutofit/>
                  </a:bodyPr>
                  <a:lstStyle/>
                  <a:p>
                    <a:pPr algn="ctr" defTabSz="1219170">
                      <a:spcAft>
                        <a:spcPts val="400"/>
                      </a:spcAft>
                      <a:defRPr/>
                    </a:pPr>
                    <a:r>
                      <a:rPr lang="es-ES" sz="900">
                        <a:solidFill>
                          <a:schemeClr val="bg1"/>
                        </a:solidFill>
                        <a:latin typeface="Montserrat SemiBold"/>
                      </a:rPr>
                      <a:t>QA en pacientes inmunodeprimidos</a:t>
                    </a:r>
                  </a:p>
                  <a:p>
                    <a:pPr algn="ctr"/>
                    <a:r>
                      <a:rPr lang="es-ES" sz="700">
                        <a:solidFill>
                          <a:schemeClr val="bg1"/>
                        </a:solidFill>
                        <a:latin typeface="Montserrat"/>
                      </a:rPr>
                      <a:t>Todos los grados de gravedad</a:t>
                    </a:r>
                  </a:p>
                </p:txBody>
              </p:sp>
              <p:sp>
                <p:nvSpPr>
                  <p:cNvPr id="8" name="Rectangle 27">
                    <a:extLst>
                      <a:ext uri="{FF2B5EF4-FFF2-40B4-BE49-F238E27FC236}">
                        <a16:creationId xmlns:a16="http://schemas.microsoft.com/office/drawing/2014/main" id="{1C814BB4-E8D8-EAF8-E841-4E5E872CFB2D}"/>
                      </a:ext>
                    </a:extLst>
                  </p:cNvPr>
                  <p:cNvSpPr/>
                  <p:nvPr/>
                </p:nvSpPr>
                <p:spPr>
                  <a:xfrm>
                    <a:off x="1603676" y="2822323"/>
                    <a:ext cx="2052892" cy="94735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8000" rIns="91440" bIns="48000" rtlCol="0" anchor="t"/>
                  <a:lstStyle/>
                  <a:p>
                    <a:pPr algn="ctr" defTabSz="1219170">
                      <a:spcAft>
                        <a:spcPts val="400"/>
                      </a:spcAft>
                      <a:defRPr/>
                    </a:pPr>
                    <a:r>
                      <a:rPr lang="es-ES" sz="800" b="1">
                        <a:solidFill>
                          <a:srgbClr val="002855"/>
                        </a:solidFill>
                        <a:latin typeface="Montserrat"/>
                      </a:rPr>
                      <a:t>A petición del paciente </a:t>
                    </a:r>
                  </a:p>
                  <a:p>
                    <a:pPr marL="121285" indent="-121285" algn="ctr" defTabSz="1219170">
                      <a:buFont typeface="Arial" panose="020B0604020202020204" pitchFamily="34" charset="0"/>
                      <a:buChar char="•"/>
                      <a:defRPr/>
                    </a:pPr>
                    <a:r>
                      <a:rPr lang="es-ES" sz="800">
                        <a:solidFill>
                          <a:srgbClr val="002855"/>
                        </a:solidFill>
                        <a:latin typeface="Montserrat"/>
                      </a:rPr>
                      <a:t>Control por el propio paciente</a:t>
                    </a:r>
                  </a:p>
                  <a:p>
                    <a:pPr marL="121285" indent="-121285" algn="ctr" defTabSz="1219170">
                      <a:buFont typeface="Arial" panose="020B0604020202020204" pitchFamily="34" charset="0"/>
                      <a:buChar char="•"/>
                      <a:defRPr/>
                    </a:pPr>
                    <a:r>
                      <a:rPr lang="es-ES" sz="800">
                        <a:solidFill>
                          <a:srgbClr val="002855"/>
                        </a:solidFill>
                        <a:latin typeface="Montserrat"/>
                      </a:rPr>
                      <a:t>Seguimientos</a:t>
                    </a:r>
                  </a:p>
                  <a:p>
                    <a:pPr marL="121285" indent="-121285" algn="ctr" defTabSz="1219170">
                      <a:buFont typeface="Arial" panose="020B0604020202020204" pitchFamily="34" charset="0"/>
                      <a:buChar char="•"/>
                      <a:defRPr/>
                    </a:pPr>
                    <a:r>
                      <a:rPr lang="es-ES" sz="800">
                        <a:solidFill>
                          <a:srgbClr val="002855"/>
                        </a:solidFill>
                        <a:latin typeface="Montserrat"/>
                      </a:rPr>
                      <a:t>Acudir al médico de familia o al dermatólogo si la lesión crece o se convierte en hiperqueratosis</a:t>
                    </a:r>
                  </a:p>
                </p:txBody>
              </p:sp>
              <p:sp>
                <p:nvSpPr>
                  <p:cNvPr id="10" name="Rectangle 29">
                    <a:extLst>
                      <a:ext uri="{FF2B5EF4-FFF2-40B4-BE49-F238E27FC236}">
                        <a16:creationId xmlns:a16="http://schemas.microsoft.com/office/drawing/2014/main" id="{1E20963F-70D1-8E41-90B6-8B4E56ACE11A}"/>
                      </a:ext>
                    </a:extLst>
                  </p:cNvPr>
                  <p:cNvSpPr/>
                  <p:nvPr/>
                </p:nvSpPr>
                <p:spPr>
                  <a:xfrm>
                    <a:off x="5758050" y="2822323"/>
                    <a:ext cx="3267797" cy="21013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8000" rIns="91440" bIns="48000" rtlCol="0" anchor="t"/>
                  <a:lstStyle/>
                  <a:p>
                    <a:pPr algn="ctr" defTabSz="1219170">
                      <a:spcAft>
                        <a:spcPts val="400"/>
                      </a:spcAft>
                      <a:defRPr/>
                    </a:pPr>
                    <a:r>
                      <a:rPr lang="es-ES" sz="800" b="1">
                        <a:solidFill>
                          <a:srgbClr val="002855"/>
                        </a:solidFill>
                        <a:latin typeface="Montserrat"/>
                      </a:rPr>
                      <a:t>TFD </a:t>
                    </a:r>
                    <a:r>
                      <a:rPr lang="es-ES" sz="800">
                        <a:solidFill>
                          <a:srgbClr val="002855"/>
                        </a:solidFill>
                        <a:latin typeface="Montserrat"/>
                      </a:rPr>
                      <a:t>(convencional, luz diurna, luz diurna simulada)</a:t>
                    </a:r>
                  </a:p>
                  <a:p>
                    <a:pPr marL="121285" indent="-121285" algn="ctr" defTabSz="1219170">
                      <a:buFont typeface="Arial" panose="020B0604020202020204" pitchFamily="34" charset="0"/>
                      <a:buChar char="•"/>
                      <a:defRPr/>
                    </a:pPr>
                    <a:r>
                      <a:rPr lang="es-ES" sz="800">
                        <a:solidFill>
                          <a:srgbClr val="002855"/>
                        </a:solidFill>
                        <a:latin typeface="Montserrat"/>
                      </a:rPr>
                      <a:t>TFD con ALA</a:t>
                    </a:r>
                    <a:r>
                      <a:rPr lang="es-ES" sz="800" baseline="30000">
                        <a:solidFill>
                          <a:srgbClr val="002855"/>
                        </a:solidFill>
                        <a:latin typeface="Montserrat"/>
                      </a:rPr>
                      <a:t>§</a:t>
                    </a:r>
                  </a:p>
                  <a:p>
                    <a:pPr marL="121285" indent="-121285" algn="ctr" defTabSz="1219170">
                      <a:buFont typeface="Arial" panose="020B0604020202020204" pitchFamily="34" charset="0"/>
                      <a:buChar char="•"/>
                      <a:defRPr/>
                    </a:pPr>
                    <a:r>
                      <a:rPr lang="es-ES" sz="800">
                        <a:solidFill>
                          <a:srgbClr val="002855"/>
                        </a:solidFill>
                        <a:latin typeface="Montserrat"/>
                      </a:rPr>
                      <a:t>TFD con MAL </a:t>
                    </a:r>
                  </a:p>
                  <a:p>
                    <a:pPr marL="121285" indent="-121285" algn="ctr" defTabSz="1219170">
                      <a:buFont typeface="Arial" panose="020B0604020202020204" pitchFamily="34" charset="0"/>
                      <a:buChar char="•"/>
                      <a:defRPr/>
                    </a:pPr>
                    <a:endParaRPr lang="en-US" sz="800" b="1">
                      <a:solidFill>
                        <a:srgbClr val="002855"/>
                      </a:solidFill>
                      <a:latin typeface="Montserrat"/>
                    </a:endParaRPr>
                  </a:p>
                  <a:p>
                    <a:pPr algn="ctr" defTabSz="1219170">
                      <a:spcAft>
                        <a:spcPts val="400"/>
                      </a:spcAft>
                      <a:defRPr/>
                    </a:pPr>
                    <a:r>
                      <a:rPr lang="es-ES" sz="800" b="1">
                        <a:solidFill>
                          <a:srgbClr val="002855"/>
                        </a:solidFill>
                        <a:latin typeface="Montserrat"/>
                      </a:rPr>
                      <a:t>Tratamientos tópicos </a:t>
                    </a:r>
                  </a:p>
                  <a:p>
                    <a:pPr marL="121285" indent="-121285" algn="ctr" defTabSz="1219170">
                      <a:buFont typeface="Arial" panose="020B0604020202020204" pitchFamily="34" charset="0"/>
                      <a:buChar char="•"/>
                      <a:defRPr/>
                    </a:pPr>
                    <a:r>
                      <a:rPr lang="es-ES" sz="800">
                        <a:solidFill>
                          <a:srgbClr val="002855"/>
                        </a:solidFill>
                        <a:latin typeface="Montserrat"/>
                      </a:rPr>
                      <a:t>5-FU/AS* </a:t>
                    </a:r>
                  </a:p>
                  <a:p>
                    <a:pPr marL="121285" indent="-121285" algn="ctr" defTabSz="1219170">
                      <a:buFont typeface="Arial" panose="020B0604020202020204" pitchFamily="34" charset="0"/>
                      <a:buChar char="•"/>
                      <a:defRPr/>
                    </a:pPr>
                    <a:r>
                      <a:rPr lang="es-ES" sz="800">
                        <a:solidFill>
                          <a:srgbClr val="002855"/>
                        </a:solidFill>
                        <a:latin typeface="Montserrat"/>
                      </a:rPr>
                      <a:t>4 % o 5 % 5-FU crema</a:t>
                    </a:r>
                  </a:p>
                  <a:p>
                    <a:pPr marL="121285" indent="-121285" algn="ctr" defTabSz="1219170">
                      <a:buFont typeface="Arial" panose="020B0604020202020204" pitchFamily="34" charset="0"/>
                      <a:buChar char="•"/>
                      <a:defRPr/>
                    </a:pPr>
                    <a:r>
                      <a:rPr lang="es-ES" sz="800">
                        <a:solidFill>
                          <a:srgbClr val="002855"/>
                        </a:solidFill>
                        <a:latin typeface="Montserrat"/>
                      </a:rPr>
                      <a:t>3,75 % o 5 %* </a:t>
                    </a:r>
                    <a:r>
                      <a:rPr lang="es-ES" sz="800" err="1">
                        <a:solidFill>
                          <a:srgbClr val="002855"/>
                        </a:solidFill>
                        <a:latin typeface="Montserrat"/>
                      </a:rPr>
                      <a:t>imiquimod</a:t>
                    </a:r>
                    <a:r>
                      <a:rPr lang="es-ES" sz="800">
                        <a:solidFill>
                          <a:srgbClr val="002855"/>
                        </a:solidFill>
                        <a:latin typeface="Montserrat"/>
                      </a:rPr>
                      <a:t> crema</a:t>
                    </a:r>
                  </a:p>
                  <a:p>
                    <a:pPr marL="121285" indent="-121285" algn="ctr" defTabSz="1219170">
                      <a:buFont typeface="Arial" panose="020B0604020202020204" pitchFamily="34" charset="0"/>
                      <a:buChar char="•"/>
                      <a:defRPr/>
                    </a:pPr>
                    <a:r>
                      <a:rPr lang="es-ES" sz="800">
                        <a:solidFill>
                          <a:srgbClr val="002855"/>
                        </a:solidFill>
                        <a:latin typeface="Montserrat"/>
                      </a:rPr>
                      <a:t>DFS </a:t>
                    </a:r>
                  </a:p>
                  <a:p>
                    <a:pPr marL="121285" indent="-121285" algn="ctr" defTabSz="1219170">
                      <a:buFont typeface="Arial" panose="020B0604020202020204" pitchFamily="34" charset="0"/>
                      <a:buChar char="•"/>
                      <a:defRPr/>
                    </a:pPr>
                    <a:r>
                      <a:rPr lang="es-ES" sz="800" b="1" err="1">
                        <a:solidFill>
                          <a:srgbClr val="CF5F62"/>
                        </a:solidFill>
                        <a:latin typeface="Montserrat"/>
                      </a:rPr>
                      <a:t>Klisyri</a:t>
                    </a:r>
                    <a:r>
                      <a:rPr lang="es-ES" sz="800" b="1">
                        <a:solidFill>
                          <a:srgbClr val="CF5F62"/>
                        </a:solidFill>
                        <a:latin typeface="Montserrat"/>
                      </a:rPr>
                      <a:t> 1%* </a:t>
                    </a:r>
                  </a:p>
                  <a:p>
                    <a:pPr marL="121285" indent="-121285" algn="ctr" defTabSz="1219170">
                      <a:buFont typeface="Arial" panose="020B0604020202020204" pitchFamily="34" charset="0"/>
                      <a:buChar char="•"/>
                      <a:defRPr/>
                    </a:pPr>
                    <a:endParaRPr lang="en-US" sz="800">
                      <a:solidFill>
                        <a:srgbClr val="002855"/>
                      </a:solidFill>
                      <a:latin typeface="Montserrat"/>
                    </a:endParaRPr>
                  </a:p>
                  <a:p>
                    <a:pPr algn="ctr" defTabSz="1219170">
                      <a:defRPr/>
                    </a:pPr>
                    <a:r>
                      <a:rPr lang="es-ES" sz="800" b="1">
                        <a:solidFill>
                          <a:srgbClr val="002855"/>
                        </a:solidFill>
                        <a:latin typeface="Montserrat"/>
                      </a:rPr>
                      <a:t>Otros tratamientos para las lesiones </a:t>
                    </a:r>
                    <a:r>
                      <a:rPr lang="es-ES" sz="800" b="1" err="1">
                        <a:solidFill>
                          <a:srgbClr val="002855"/>
                        </a:solidFill>
                        <a:latin typeface="Montserrat"/>
                      </a:rPr>
                      <a:t>hiperqueratósicas</a:t>
                    </a:r>
                    <a:endParaRPr lang="es-ES" sz="800" b="1">
                      <a:solidFill>
                        <a:srgbClr val="002855"/>
                      </a:solidFill>
                      <a:latin typeface="Montserrat"/>
                    </a:endParaRPr>
                  </a:p>
                  <a:p>
                    <a:pPr marL="121285" indent="-121285" algn="ctr" defTabSz="1219170">
                      <a:buFont typeface="Arial" panose="020B0604020202020204" pitchFamily="34" charset="0"/>
                      <a:buChar char="•"/>
                      <a:defRPr/>
                    </a:pPr>
                    <a:r>
                      <a:rPr lang="es-ES" sz="800">
                        <a:solidFill>
                          <a:srgbClr val="002855"/>
                        </a:solidFill>
                        <a:latin typeface="Montserrat"/>
                      </a:rPr>
                      <a:t>Crioterapia</a:t>
                    </a:r>
                  </a:p>
                  <a:p>
                    <a:pPr marL="121285" indent="-121285" algn="ctr" defTabSz="1219170">
                      <a:buFont typeface="Arial" panose="020B0604020202020204" pitchFamily="34" charset="0"/>
                      <a:buChar char="•"/>
                      <a:defRPr/>
                    </a:pPr>
                    <a:r>
                      <a:rPr lang="es-ES" sz="800">
                        <a:solidFill>
                          <a:srgbClr val="002855"/>
                        </a:solidFill>
                        <a:latin typeface="Montserrat"/>
                      </a:rPr>
                      <a:t>Curetaje</a:t>
                    </a:r>
                  </a:p>
                  <a:p>
                    <a:pPr marL="121285" indent="-121285" algn="ctr" defTabSz="1219170">
                      <a:buFont typeface="Arial" panose="020B0604020202020204" pitchFamily="34" charset="0"/>
                      <a:buChar char="•"/>
                      <a:defRPr/>
                    </a:pPr>
                    <a:r>
                      <a:rPr lang="es-ES" sz="800">
                        <a:solidFill>
                          <a:srgbClr val="002855"/>
                        </a:solidFill>
                        <a:latin typeface="Montserrat"/>
                      </a:rPr>
                      <a:t>CO</a:t>
                    </a:r>
                    <a:r>
                      <a:rPr lang="es-ES" sz="800" baseline="-25000">
                        <a:solidFill>
                          <a:srgbClr val="002855"/>
                        </a:solidFill>
                        <a:latin typeface="Montserrat"/>
                      </a:rPr>
                      <a:t>2</a:t>
                    </a:r>
                    <a:r>
                      <a:rPr lang="es-ES" sz="800">
                        <a:solidFill>
                          <a:srgbClr val="002855"/>
                        </a:solidFill>
                        <a:latin typeface="Montserrat"/>
                      </a:rPr>
                      <a:t> / Láser </a:t>
                    </a:r>
                    <a:r>
                      <a:rPr lang="es-ES" sz="800" err="1">
                        <a:solidFill>
                          <a:srgbClr val="002855"/>
                        </a:solidFill>
                        <a:latin typeface="Montserrat"/>
                      </a:rPr>
                      <a:t>Er:YAG</a:t>
                    </a:r>
                    <a:endParaRPr lang="es-ES" sz="800">
                      <a:solidFill>
                        <a:srgbClr val="002855"/>
                      </a:solidFill>
                      <a:latin typeface="Montserrat"/>
                    </a:endParaRPr>
                  </a:p>
                </p:txBody>
              </p:sp>
              <p:sp>
                <p:nvSpPr>
                  <p:cNvPr id="11" name="Rectangle 30">
                    <a:extLst>
                      <a:ext uri="{FF2B5EF4-FFF2-40B4-BE49-F238E27FC236}">
                        <a16:creationId xmlns:a16="http://schemas.microsoft.com/office/drawing/2014/main" id="{C3D7C1ED-D02D-D50C-51D8-EF61635ACFEB}"/>
                      </a:ext>
                    </a:extLst>
                  </p:cNvPr>
                  <p:cNvSpPr/>
                  <p:nvPr/>
                </p:nvSpPr>
                <p:spPr>
                  <a:xfrm>
                    <a:off x="9054115" y="2822323"/>
                    <a:ext cx="1671386" cy="22706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8000" rIns="91440" bIns="48000" rtlCol="0" anchor="t"/>
                  <a:lstStyle/>
                  <a:p>
                    <a:pPr algn="ctr" defTabSz="1219170">
                      <a:defRPr/>
                    </a:pPr>
                    <a:r>
                      <a:rPr lang="es-ES" sz="800" b="1">
                        <a:solidFill>
                          <a:srgbClr val="002855"/>
                        </a:solidFill>
                        <a:latin typeface="Montserrat"/>
                      </a:rPr>
                      <a:t>TFD convencional o TFD asistida con láser</a:t>
                    </a:r>
                  </a:p>
                  <a:p>
                    <a:pPr marL="227965" indent="-227965" algn="ctr" defTabSz="1219170">
                      <a:buFont typeface="Arial" panose="020B0604020202020204" pitchFamily="34" charset="0"/>
                      <a:buChar char="•"/>
                      <a:defRPr/>
                    </a:pPr>
                    <a:r>
                      <a:rPr lang="es-ES" sz="800">
                        <a:solidFill>
                          <a:srgbClr val="002855"/>
                        </a:solidFill>
                        <a:latin typeface="Montserrat"/>
                      </a:rPr>
                      <a:t>TFD con ALA</a:t>
                    </a:r>
                    <a:r>
                      <a:rPr lang="es-ES" sz="800" baseline="30000">
                        <a:solidFill>
                          <a:srgbClr val="002855"/>
                        </a:solidFill>
                        <a:latin typeface="Montserrat"/>
                      </a:rPr>
                      <a:t> §</a:t>
                    </a:r>
                  </a:p>
                  <a:p>
                    <a:pPr marL="227965" indent="-227965" algn="ctr" defTabSz="1219170">
                      <a:buFont typeface="Arial" panose="020B0604020202020204" pitchFamily="34" charset="0"/>
                      <a:buChar char="•"/>
                      <a:defRPr/>
                    </a:pPr>
                    <a:r>
                      <a:rPr lang="es-ES" sz="800">
                        <a:solidFill>
                          <a:srgbClr val="002855"/>
                        </a:solidFill>
                        <a:latin typeface="Montserrat"/>
                      </a:rPr>
                      <a:t>TFD con MAL</a:t>
                    </a:r>
                  </a:p>
                  <a:p>
                    <a:pPr marL="227965" indent="-227965" algn="ctr" defTabSz="1219170">
                      <a:buFont typeface="Arial" panose="020B0604020202020204" pitchFamily="34" charset="0"/>
                      <a:buChar char="•"/>
                      <a:defRPr/>
                    </a:pPr>
                    <a:endParaRPr lang="en-US" sz="800" u="sng">
                      <a:solidFill>
                        <a:srgbClr val="002855"/>
                      </a:solidFill>
                      <a:latin typeface="Montserrat"/>
                    </a:endParaRPr>
                  </a:p>
                  <a:p>
                    <a:pPr algn="ctr" defTabSz="1219170">
                      <a:spcAft>
                        <a:spcPts val="400"/>
                      </a:spcAft>
                      <a:defRPr/>
                    </a:pPr>
                    <a:r>
                      <a:rPr lang="es-ES" sz="800" b="1">
                        <a:solidFill>
                          <a:srgbClr val="002855"/>
                        </a:solidFill>
                        <a:latin typeface="Montserrat"/>
                      </a:rPr>
                      <a:t>Tratamientos tópicos</a:t>
                    </a:r>
                  </a:p>
                  <a:p>
                    <a:pPr marL="121285" indent="-121285" algn="ctr" defTabSz="1219170">
                      <a:buFont typeface="Arial" panose="020B0604020202020204" pitchFamily="34" charset="0"/>
                      <a:buChar char="•"/>
                      <a:defRPr/>
                    </a:pPr>
                    <a:r>
                      <a:rPr lang="es-ES" sz="800">
                        <a:solidFill>
                          <a:srgbClr val="002855"/>
                        </a:solidFill>
                        <a:latin typeface="Montserrat"/>
                      </a:rPr>
                      <a:t>DFS</a:t>
                    </a:r>
                  </a:p>
                  <a:p>
                    <a:pPr marL="121285" indent="-121285" algn="ctr" defTabSz="1219170">
                      <a:buFont typeface="Arial" panose="020B0604020202020204" pitchFamily="34" charset="0"/>
                      <a:buChar char="•"/>
                      <a:defRPr/>
                    </a:pPr>
                    <a:r>
                      <a:rPr lang="es-ES" sz="800" err="1">
                        <a:solidFill>
                          <a:srgbClr val="002855"/>
                        </a:solidFill>
                        <a:latin typeface="Montserrat"/>
                      </a:rPr>
                      <a:t>Imiquimod</a:t>
                    </a:r>
                    <a:r>
                      <a:rPr lang="es-ES" sz="800">
                        <a:solidFill>
                          <a:srgbClr val="002855"/>
                        </a:solidFill>
                        <a:latin typeface="Montserrat"/>
                      </a:rPr>
                      <a:t> 3,75 % / 5 % crema</a:t>
                    </a:r>
                    <a:r>
                      <a:rPr lang="es-ES" sz="800" baseline="30000">
                        <a:solidFill>
                          <a:srgbClr val="002855"/>
                        </a:solidFill>
                        <a:latin typeface="Montserrat"/>
                      </a:rPr>
                      <a:t>‡ </a:t>
                    </a:r>
                    <a:r>
                      <a:rPr lang="es-ES" sz="800">
                        <a:solidFill>
                          <a:srgbClr val="002855"/>
                        </a:solidFill>
                        <a:latin typeface="Montserrat"/>
                      </a:rPr>
                      <a:t> </a:t>
                    </a:r>
                  </a:p>
                  <a:p>
                    <a:pPr marL="121285" indent="-121285" algn="ctr" defTabSz="1219170">
                      <a:buFont typeface="Arial" panose="020B0604020202020204" pitchFamily="34" charset="0"/>
                      <a:buChar char="•"/>
                      <a:defRPr/>
                    </a:pPr>
                    <a:r>
                      <a:rPr lang="es-ES" sz="800">
                        <a:solidFill>
                          <a:srgbClr val="002855"/>
                        </a:solidFill>
                        <a:latin typeface="Montserrat"/>
                      </a:rPr>
                      <a:t>5-FU 4 % o 5 % crema</a:t>
                    </a:r>
                  </a:p>
                  <a:p>
                    <a:pPr marL="227965" indent="-227965" algn="ctr" defTabSz="1219170">
                      <a:buFont typeface="Arial" panose="020B0604020202020204" pitchFamily="34" charset="0"/>
                      <a:buChar char="•"/>
                      <a:defRPr/>
                    </a:pPr>
                    <a:endParaRPr lang="en-US" sz="800">
                      <a:solidFill>
                        <a:srgbClr val="002855"/>
                      </a:solidFill>
                      <a:latin typeface="Montserrat"/>
                    </a:endParaRPr>
                  </a:p>
                  <a:p>
                    <a:pPr algn="ctr" defTabSz="1219170">
                      <a:spcAft>
                        <a:spcPts val="400"/>
                      </a:spcAft>
                      <a:defRPr/>
                    </a:pPr>
                    <a:r>
                      <a:rPr lang="es-ES" sz="800" b="1">
                        <a:solidFill>
                          <a:srgbClr val="002855"/>
                        </a:solidFill>
                        <a:latin typeface="Montserrat"/>
                      </a:rPr>
                      <a:t>Otros tratamientos </a:t>
                    </a:r>
                    <a:br>
                      <a:rPr lang="es-ES" sz="800" b="1">
                        <a:solidFill>
                          <a:srgbClr val="002855"/>
                        </a:solidFill>
                        <a:latin typeface="Montserrat"/>
                      </a:rPr>
                    </a:br>
                    <a:r>
                      <a:rPr lang="es-ES" sz="800" b="1">
                        <a:solidFill>
                          <a:srgbClr val="002855"/>
                        </a:solidFill>
                        <a:latin typeface="Montserrat"/>
                      </a:rPr>
                      <a:t>para lesiones individuales</a:t>
                    </a:r>
                  </a:p>
                  <a:p>
                    <a:pPr marL="121285" indent="-121285" algn="ctr" defTabSz="1219170">
                      <a:buFont typeface="Arial" panose="020B0604020202020204" pitchFamily="34" charset="0"/>
                      <a:buChar char="•"/>
                      <a:defRPr/>
                    </a:pPr>
                    <a:r>
                      <a:rPr lang="es-ES" sz="800">
                        <a:solidFill>
                          <a:srgbClr val="002855"/>
                        </a:solidFill>
                        <a:latin typeface="Montserrat"/>
                      </a:rPr>
                      <a:t>Crioterapia</a:t>
                    </a:r>
                  </a:p>
                  <a:p>
                    <a:pPr marL="121285" indent="-121285" algn="ctr" defTabSz="1219170">
                      <a:buFont typeface="Arial" panose="020B0604020202020204" pitchFamily="34" charset="0"/>
                      <a:buChar char="•"/>
                      <a:defRPr/>
                    </a:pPr>
                    <a:r>
                      <a:rPr lang="es-ES" sz="800">
                        <a:solidFill>
                          <a:srgbClr val="002855"/>
                        </a:solidFill>
                        <a:latin typeface="Montserrat"/>
                      </a:rPr>
                      <a:t>Curetaje</a:t>
                    </a:r>
                  </a:p>
                  <a:p>
                    <a:pPr marL="121285" indent="-121285" algn="ctr" defTabSz="1219170">
                      <a:buFont typeface="Arial" panose="020B0604020202020204" pitchFamily="34" charset="0"/>
                      <a:buChar char="•"/>
                      <a:defRPr/>
                    </a:pPr>
                    <a:r>
                      <a:rPr lang="es-ES" sz="800">
                        <a:solidFill>
                          <a:srgbClr val="002855"/>
                        </a:solidFill>
                        <a:latin typeface="Montserrat"/>
                      </a:rPr>
                      <a:t>CO</a:t>
                    </a:r>
                    <a:r>
                      <a:rPr lang="es-ES" sz="800" baseline="-25000">
                        <a:solidFill>
                          <a:srgbClr val="002855"/>
                        </a:solidFill>
                        <a:latin typeface="Montserrat"/>
                      </a:rPr>
                      <a:t>2</a:t>
                    </a:r>
                    <a:r>
                      <a:rPr lang="es-ES" sz="800">
                        <a:solidFill>
                          <a:srgbClr val="002855"/>
                        </a:solidFill>
                        <a:latin typeface="Montserrat"/>
                      </a:rPr>
                      <a:t> / Láser </a:t>
                    </a:r>
                    <a:r>
                      <a:rPr lang="es-ES" sz="800" err="1">
                        <a:solidFill>
                          <a:srgbClr val="002855"/>
                        </a:solidFill>
                        <a:latin typeface="Montserrat"/>
                      </a:rPr>
                      <a:t>Er:YAG</a:t>
                    </a:r>
                    <a:endParaRPr lang="es-ES" sz="800">
                      <a:solidFill>
                        <a:srgbClr val="002855"/>
                      </a:solidFill>
                      <a:latin typeface="Montserrat"/>
                    </a:endParaRPr>
                  </a:p>
                </p:txBody>
              </p:sp>
              <p:sp>
                <p:nvSpPr>
                  <p:cNvPr id="12" name="Rectangle 31">
                    <a:extLst>
                      <a:ext uri="{FF2B5EF4-FFF2-40B4-BE49-F238E27FC236}">
                        <a16:creationId xmlns:a16="http://schemas.microsoft.com/office/drawing/2014/main" id="{D9CE4714-3043-694D-EBDB-5603F2661F8A}"/>
                      </a:ext>
                    </a:extLst>
                  </p:cNvPr>
                  <p:cNvSpPr/>
                  <p:nvPr/>
                </p:nvSpPr>
                <p:spPr>
                  <a:xfrm>
                    <a:off x="10753768" y="2822323"/>
                    <a:ext cx="1886564" cy="5627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48000" rIns="60960" bIns="48000" rtlCol="0" anchor="ctr"/>
                  <a:lstStyle/>
                  <a:p>
                    <a:pPr marL="121285" indent="-121285" algn="ctr" defTabSz="1219170">
                      <a:buClr>
                        <a:srgbClr val="002855"/>
                      </a:buClr>
                      <a:buFont typeface="+mj-lt"/>
                      <a:buAutoNum type="arabicPeriod"/>
                      <a:defRPr/>
                    </a:pPr>
                    <a:r>
                      <a:rPr lang="es-ES" sz="800">
                        <a:solidFill>
                          <a:srgbClr val="002855"/>
                        </a:solidFill>
                        <a:latin typeface="Montserrat"/>
                        <a:ea typeface="Verdana" panose="020B0604030504040204" pitchFamily="34" charset="0"/>
                      </a:rPr>
                      <a:t>¡Alto riesgo! Si fracasan los tratamientos convencionales -&gt; </a:t>
                    </a:r>
                    <a:r>
                      <a:rPr lang="es-ES" sz="800" err="1">
                        <a:solidFill>
                          <a:srgbClr val="002855"/>
                        </a:solidFill>
                        <a:latin typeface="Montserrat"/>
                        <a:ea typeface="Verdana" panose="020B0604030504040204" pitchFamily="34" charset="0"/>
                      </a:rPr>
                      <a:t>Vermilionectomía</a:t>
                    </a:r>
                    <a:r>
                      <a:rPr lang="es-ES" sz="800">
                        <a:solidFill>
                          <a:srgbClr val="002855"/>
                        </a:solidFill>
                        <a:latin typeface="Montserrat"/>
                        <a:ea typeface="Verdana" panose="020B0604030504040204" pitchFamily="34" charset="0"/>
                      </a:rPr>
                      <a:t> </a:t>
                    </a:r>
                  </a:p>
                </p:txBody>
              </p:sp>
              <p:sp>
                <p:nvSpPr>
                  <p:cNvPr id="13" name="Rectangle 32">
                    <a:extLst>
                      <a:ext uri="{FF2B5EF4-FFF2-40B4-BE49-F238E27FC236}">
                        <a16:creationId xmlns:a16="http://schemas.microsoft.com/office/drawing/2014/main" id="{D0AFC2EF-779B-6CFC-FC48-F87A8AC942D1}"/>
                      </a:ext>
                    </a:extLst>
                  </p:cNvPr>
                  <p:cNvSpPr/>
                  <p:nvPr/>
                </p:nvSpPr>
                <p:spPr>
                  <a:xfrm>
                    <a:off x="10753768" y="3431780"/>
                    <a:ext cx="1886564" cy="4791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48000" rIns="60960" bIns="48000" rtlCol="0" anchor="ctr"/>
                  <a:lstStyle/>
                  <a:p>
                    <a:pPr marL="121285" indent="-121285" algn="ctr" defTabSz="1219170">
                      <a:buFont typeface="+mj-lt"/>
                      <a:buAutoNum type="arabicPeriod" startAt="2"/>
                      <a:defRPr/>
                    </a:pPr>
                    <a:r>
                      <a:rPr lang="es-ES" sz="800">
                        <a:solidFill>
                          <a:srgbClr val="002855"/>
                        </a:solidFill>
                        <a:latin typeface="Montserrat"/>
                        <a:ea typeface="Verdana" panose="020B0604030504040204" pitchFamily="34" charset="0"/>
                      </a:rPr>
                      <a:t>¡Alto riesgo! Si fracasan los tratamientos convencionales -&gt; Escisión </a:t>
                    </a:r>
                  </a:p>
                </p:txBody>
              </p:sp>
              <p:sp>
                <p:nvSpPr>
                  <p:cNvPr id="14" name="Rectangle 33">
                    <a:extLst>
                      <a:ext uri="{FF2B5EF4-FFF2-40B4-BE49-F238E27FC236}">
                        <a16:creationId xmlns:a16="http://schemas.microsoft.com/office/drawing/2014/main" id="{C9F352FD-95BF-B601-9FC2-4B1955FAC6F0}"/>
                      </a:ext>
                    </a:extLst>
                  </p:cNvPr>
                  <p:cNvSpPr/>
                  <p:nvPr/>
                </p:nvSpPr>
                <p:spPr>
                  <a:xfrm>
                    <a:off x="10753768" y="3965420"/>
                    <a:ext cx="1886564" cy="5174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48000" rIns="60960" bIns="48000" rtlCol="0" anchor="ctr"/>
                  <a:lstStyle/>
                  <a:p>
                    <a:pPr marL="121285" indent="-121285" algn="ctr" defTabSz="1219170">
                      <a:buFont typeface="+mj-lt"/>
                      <a:buAutoNum type="arabicPeriod" startAt="3"/>
                      <a:defRPr/>
                    </a:pPr>
                    <a:r>
                      <a:rPr lang="es-ES" sz="800">
                        <a:solidFill>
                          <a:srgbClr val="002855"/>
                        </a:solidFill>
                        <a:latin typeface="Montserrat"/>
                      </a:rPr>
                      <a:t>Eliminación adecuada de la hiperqueratosis antes del tratamiento</a:t>
                    </a:r>
                  </a:p>
                </p:txBody>
              </p:sp>
              <p:sp>
                <p:nvSpPr>
                  <p:cNvPr id="15" name="Rectangle 34">
                    <a:extLst>
                      <a:ext uri="{FF2B5EF4-FFF2-40B4-BE49-F238E27FC236}">
                        <a16:creationId xmlns:a16="http://schemas.microsoft.com/office/drawing/2014/main" id="{96AA384F-F79A-1714-4658-B8AF6D0B02A4}"/>
                      </a:ext>
                    </a:extLst>
                  </p:cNvPr>
                  <p:cNvSpPr/>
                  <p:nvPr/>
                </p:nvSpPr>
                <p:spPr>
                  <a:xfrm>
                    <a:off x="10753768" y="4530135"/>
                    <a:ext cx="1886564" cy="56577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48000" rIns="60960" bIns="48000" rtlCol="0" anchor="ctr"/>
                  <a:lstStyle/>
                  <a:p>
                    <a:pPr marL="121285" indent="-121285" algn="ctr" defTabSz="1219170">
                      <a:buFont typeface="+mj-lt"/>
                      <a:buAutoNum type="arabicPeriod" startAt="4"/>
                      <a:defRPr/>
                    </a:pPr>
                    <a:r>
                      <a:rPr lang="es-ES" sz="800">
                        <a:solidFill>
                          <a:srgbClr val="002855"/>
                        </a:solidFill>
                        <a:latin typeface="Montserrat"/>
                      </a:rPr>
                      <a:t>Grandes áreas Limitaciones de uso del medicamento por zonas, 5-FU crema posible</a:t>
                    </a:r>
                  </a:p>
                </p:txBody>
              </p:sp>
              <p:sp>
                <p:nvSpPr>
                  <p:cNvPr id="16" name="Rectangle 20">
                    <a:extLst>
                      <a:ext uri="{FF2B5EF4-FFF2-40B4-BE49-F238E27FC236}">
                        <a16:creationId xmlns:a16="http://schemas.microsoft.com/office/drawing/2014/main" id="{0F07E00B-8E4F-37BC-498A-8FDD30267B99}"/>
                      </a:ext>
                    </a:extLst>
                  </p:cNvPr>
                  <p:cNvSpPr/>
                  <p:nvPr/>
                </p:nvSpPr>
                <p:spPr>
                  <a:xfrm>
                    <a:off x="1603677" y="1163711"/>
                    <a:ext cx="2052891" cy="786042"/>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48000" rIns="48000" bIns="48000" rtlCol="0" anchor="ctr">
                    <a:noAutofit/>
                  </a:bodyPr>
                  <a:lstStyle/>
                  <a:p>
                    <a:pPr algn="ctr" defTabSz="1219170">
                      <a:spcAft>
                        <a:spcPts val="400"/>
                      </a:spcAft>
                      <a:defRPr/>
                    </a:pPr>
                    <a:r>
                      <a:rPr lang="es-ES" sz="800">
                        <a:solidFill>
                          <a:schemeClr val="bg1"/>
                        </a:solidFill>
                        <a:latin typeface="Montserrat SemiBold"/>
                      </a:rPr>
                      <a:t>Lesiones de QA únicas</a:t>
                    </a:r>
                  </a:p>
                  <a:p>
                    <a:pPr algn="ctr" defTabSz="1219170">
                      <a:spcAft>
                        <a:spcPts val="400"/>
                      </a:spcAft>
                      <a:defRPr/>
                    </a:pPr>
                    <a:r>
                      <a:rPr lang="es-ES" sz="700">
                        <a:solidFill>
                          <a:schemeClr val="bg1"/>
                        </a:solidFill>
                        <a:latin typeface="Montserrat"/>
                      </a:rPr>
                      <a:t>Lesiones únicas de QA ampliamente dispersas por el campo o la zona corporal afectada, sin hiperqueratosis ni progresión dinámica </a:t>
                    </a:r>
                  </a:p>
                </p:txBody>
              </p:sp>
              <p:cxnSp>
                <p:nvCxnSpPr>
                  <p:cNvPr id="18" name="Straight Connector 48">
                    <a:extLst>
                      <a:ext uri="{FF2B5EF4-FFF2-40B4-BE49-F238E27FC236}">
                        <a16:creationId xmlns:a16="http://schemas.microsoft.com/office/drawing/2014/main" id="{862C5092-E093-75A8-E292-572BF8787E7A}"/>
                      </a:ext>
                    </a:extLst>
                  </p:cNvPr>
                  <p:cNvCxnSpPr>
                    <a:cxnSpLocks/>
                    <a:stCxn id="5" idx="0"/>
                    <a:endCxn id="5" idx="0"/>
                  </p:cNvCxnSpPr>
                  <p:nvPr/>
                </p:nvCxnSpPr>
                <p:spPr>
                  <a:xfrm>
                    <a:off x="4698661" y="1163711"/>
                    <a:ext cx="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C04E6F86-C257-5865-E033-600899DA5325}"/>
                      </a:ext>
                    </a:extLst>
                  </p:cNvPr>
                  <p:cNvCxnSpPr>
                    <a:cxnSpLocks/>
                  </p:cNvCxnSpPr>
                  <p:nvPr/>
                </p:nvCxnSpPr>
                <p:spPr>
                  <a:xfrm>
                    <a:off x="5800396" y="1190460"/>
                    <a:ext cx="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54">
                    <a:extLst>
                      <a:ext uri="{FF2B5EF4-FFF2-40B4-BE49-F238E27FC236}">
                        <a16:creationId xmlns:a16="http://schemas.microsoft.com/office/drawing/2014/main" id="{630C537A-38A4-F52F-971B-E80898D010D9}"/>
                      </a:ext>
                    </a:extLst>
                  </p:cNvPr>
                  <p:cNvCxnSpPr>
                    <a:cxnSpLocks/>
                    <a:stCxn id="7" idx="0"/>
                    <a:endCxn id="7" idx="0"/>
                  </p:cNvCxnSpPr>
                  <p:nvPr/>
                </p:nvCxnSpPr>
                <p:spPr>
                  <a:xfrm>
                    <a:off x="9889808" y="1163711"/>
                    <a:ext cx="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60">
                    <a:extLst>
                      <a:ext uri="{FF2B5EF4-FFF2-40B4-BE49-F238E27FC236}">
                        <a16:creationId xmlns:a16="http://schemas.microsoft.com/office/drawing/2014/main" id="{05C4FFCF-907A-5C13-619C-AA5892FBAC05}"/>
                      </a:ext>
                    </a:extLst>
                  </p:cNvPr>
                  <p:cNvCxnSpPr>
                    <a:cxnSpLocks/>
                  </p:cNvCxnSpPr>
                  <p:nvPr/>
                </p:nvCxnSpPr>
                <p:spPr>
                  <a:xfrm>
                    <a:off x="4698661" y="1949753"/>
                    <a:ext cx="17296" cy="876088"/>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63">
                    <a:extLst>
                      <a:ext uri="{FF2B5EF4-FFF2-40B4-BE49-F238E27FC236}">
                        <a16:creationId xmlns:a16="http://schemas.microsoft.com/office/drawing/2014/main" id="{CF666996-DAC7-72A2-E9B2-8ECBBE2FD15C}"/>
                      </a:ext>
                    </a:extLst>
                  </p:cNvPr>
                  <p:cNvCxnSpPr>
                    <a:cxnSpLocks/>
                  </p:cNvCxnSpPr>
                  <p:nvPr/>
                </p:nvCxnSpPr>
                <p:spPr>
                  <a:xfrm>
                    <a:off x="7477985" y="1982460"/>
                    <a:ext cx="0" cy="843381"/>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66">
                    <a:extLst>
                      <a:ext uri="{FF2B5EF4-FFF2-40B4-BE49-F238E27FC236}">
                        <a16:creationId xmlns:a16="http://schemas.microsoft.com/office/drawing/2014/main" id="{88CB93AC-5EA4-F53E-37B3-89A63D069693}"/>
                      </a:ext>
                    </a:extLst>
                  </p:cNvPr>
                  <p:cNvCxnSpPr>
                    <a:cxnSpLocks/>
                  </p:cNvCxnSpPr>
                  <p:nvPr/>
                </p:nvCxnSpPr>
                <p:spPr>
                  <a:xfrm>
                    <a:off x="9889808" y="1953271"/>
                    <a:ext cx="0" cy="872570"/>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69">
                    <a:extLst>
                      <a:ext uri="{FF2B5EF4-FFF2-40B4-BE49-F238E27FC236}">
                        <a16:creationId xmlns:a16="http://schemas.microsoft.com/office/drawing/2014/main" id="{3731F993-C4DB-A1CE-4BD4-B6FE6CA04AB1}"/>
                      </a:ext>
                    </a:extLst>
                  </p:cNvPr>
                  <p:cNvCxnSpPr>
                    <a:cxnSpLocks/>
                  </p:cNvCxnSpPr>
                  <p:nvPr/>
                </p:nvCxnSpPr>
                <p:spPr>
                  <a:xfrm>
                    <a:off x="11612827" y="1728514"/>
                    <a:ext cx="6197" cy="1097327"/>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6">
                    <a:extLst>
                      <a:ext uri="{FF2B5EF4-FFF2-40B4-BE49-F238E27FC236}">
                        <a16:creationId xmlns:a16="http://schemas.microsoft.com/office/drawing/2014/main" id="{5780352B-328B-91AB-0225-E4C040E5FE47}"/>
                      </a:ext>
                    </a:extLst>
                  </p:cNvPr>
                  <p:cNvSpPr/>
                  <p:nvPr/>
                </p:nvSpPr>
                <p:spPr>
                  <a:xfrm>
                    <a:off x="1556742" y="2106314"/>
                    <a:ext cx="8692037" cy="381664"/>
                  </a:xfrm>
                  <a:prstGeom prst="rect">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8000" rIns="0" bIns="48000" rtlCol="0" anchor="ctr"/>
                  <a:lstStyle/>
                  <a:p>
                    <a:pPr algn="ctr" defTabSz="1219170">
                      <a:defRPr/>
                    </a:pPr>
                    <a:r>
                      <a:rPr lang="es-ES" sz="900">
                        <a:solidFill>
                          <a:srgbClr val="002855"/>
                        </a:solidFill>
                        <a:latin typeface="Montserrat SemiBold"/>
                      </a:rPr>
                      <a:t>Proporcionar información sobre la QA (p. ej., educación del paciente) y asesoramiento sobre emolientes y medidas de protección solar </a:t>
                    </a:r>
                  </a:p>
                  <a:p>
                    <a:pPr algn="ctr" defTabSz="1219170">
                      <a:defRPr/>
                    </a:pPr>
                    <a:r>
                      <a:rPr lang="es-ES" sz="900">
                        <a:solidFill>
                          <a:srgbClr val="002855"/>
                        </a:solidFill>
                        <a:latin typeface="Montserrat SemiBold"/>
                      </a:rPr>
                      <a:t>Lesiones </a:t>
                    </a:r>
                    <a:r>
                      <a:rPr lang="es-ES" sz="900" err="1">
                        <a:solidFill>
                          <a:srgbClr val="002855"/>
                        </a:solidFill>
                        <a:latin typeface="Montserrat SemiBold"/>
                      </a:rPr>
                      <a:t>hiperqueratósicas</a:t>
                    </a:r>
                    <a:r>
                      <a:rPr lang="es-ES" sz="900">
                        <a:solidFill>
                          <a:srgbClr val="002855"/>
                        </a:solidFill>
                        <a:latin typeface="Montserrat SemiBold"/>
                      </a:rPr>
                      <a:t>: curetaje suave antes de otros tratamientos</a:t>
                    </a:r>
                  </a:p>
                </p:txBody>
              </p:sp>
              <p:cxnSp>
                <p:nvCxnSpPr>
                  <p:cNvPr id="26" name="Connector: Elbow 73">
                    <a:extLst>
                      <a:ext uri="{FF2B5EF4-FFF2-40B4-BE49-F238E27FC236}">
                        <a16:creationId xmlns:a16="http://schemas.microsoft.com/office/drawing/2014/main" id="{C2465D29-ED1B-AE35-2E1E-79146A51D509}"/>
                      </a:ext>
                    </a:extLst>
                  </p:cNvPr>
                  <p:cNvCxnSpPr>
                    <a:cxnSpLocks/>
                    <a:stCxn id="8" idx="2"/>
                  </p:cNvCxnSpPr>
                  <p:nvPr/>
                </p:nvCxnSpPr>
                <p:spPr>
                  <a:xfrm rot="16200000" flipH="1">
                    <a:off x="2760136" y="3639664"/>
                    <a:ext cx="285574" cy="545602"/>
                  </a:xfrm>
                  <a:prstGeom prst="bentConnector2">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grpSp>
            <p:sp>
              <p:nvSpPr>
                <p:cNvPr id="66" name="Rectangle 34">
                  <a:extLst>
                    <a:ext uri="{FF2B5EF4-FFF2-40B4-BE49-F238E27FC236}">
                      <a16:creationId xmlns:a16="http://schemas.microsoft.com/office/drawing/2014/main" id="{DD0DE0B5-370F-2512-24C4-F7953A5A25F7}"/>
                    </a:ext>
                  </a:extLst>
                </p:cNvPr>
                <p:cNvSpPr/>
                <p:nvPr/>
              </p:nvSpPr>
              <p:spPr>
                <a:xfrm>
                  <a:off x="5758050" y="5279613"/>
                  <a:ext cx="4967449" cy="57911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48000" rIns="60960" bIns="48000" rtlCol="0" anchor="ctr"/>
                <a:lstStyle/>
                <a:p>
                  <a:pPr algn="ctr" defTabSz="1219170">
                    <a:defRPr/>
                  </a:pPr>
                  <a:r>
                    <a:rPr lang="es-ES" sz="800" b="1">
                      <a:solidFill>
                        <a:srgbClr val="002855"/>
                      </a:solidFill>
                      <a:latin typeface="Montserrat"/>
                    </a:rPr>
                    <a:t>Considerar medidas preventivas</a:t>
                  </a:r>
                </a:p>
                <a:p>
                  <a:pPr marL="171450" indent="-171450" algn="ctr" defTabSz="1219170">
                    <a:buFont typeface="Arial" panose="020B0604020202020204" pitchFamily="34" charset="0"/>
                    <a:buChar char="•"/>
                    <a:defRPr/>
                  </a:pPr>
                  <a:r>
                    <a:rPr lang="es-ES" sz="800">
                      <a:solidFill>
                        <a:srgbClr val="002855"/>
                      </a:solidFill>
                      <a:latin typeface="Montserrat"/>
                    </a:rPr>
                    <a:t>Fármacos tópicos en ciclos regulares en ausencia de lesiones visibles </a:t>
                  </a:r>
                  <a:br>
                    <a:rPr lang="es-ES" sz="800">
                      <a:solidFill>
                        <a:srgbClr val="002855"/>
                      </a:solidFill>
                      <a:latin typeface="Montserrat"/>
                    </a:rPr>
                  </a:br>
                  <a:r>
                    <a:rPr lang="es-ES" sz="800">
                      <a:solidFill>
                        <a:srgbClr val="002855"/>
                      </a:solidFill>
                      <a:latin typeface="Montserrat"/>
                    </a:rPr>
                    <a:t>(TFD, 5-FU, </a:t>
                  </a:r>
                  <a:r>
                    <a:rPr lang="es-ES" sz="800" err="1">
                      <a:solidFill>
                        <a:srgbClr val="002855"/>
                      </a:solidFill>
                      <a:latin typeface="Montserrat"/>
                    </a:rPr>
                    <a:t>imiquimod</a:t>
                  </a:r>
                  <a:r>
                    <a:rPr lang="es-ES" sz="800">
                      <a:solidFill>
                        <a:srgbClr val="002855"/>
                      </a:solidFill>
                      <a:latin typeface="Montserrat"/>
                    </a:rPr>
                    <a:t>)</a:t>
                  </a:r>
                </a:p>
                <a:p>
                  <a:pPr marL="171450" indent="-171450" algn="ctr" defTabSz="1219170">
                    <a:buFont typeface="Arial" panose="020B0604020202020204" pitchFamily="34" charset="0"/>
                    <a:buChar char="•"/>
                    <a:defRPr/>
                  </a:pPr>
                  <a:r>
                    <a:rPr lang="es-ES" sz="800" err="1">
                      <a:solidFill>
                        <a:srgbClr val="002855"/>
                      </a:solidFill>
                      <a:latin typeface="Montserrat"/>
                    </a:rPr>
                    <a:t>Quimioprevención</a:t>
                  </a:r>
                  <a:r>
                    <a:rPr lang="es-ES" sz="800">
                      <a:solidFill>
                        <a:srgbClr val="002855"/>
                      </a:solidFill>
                      <a:latin typeface="Montserrat"/>
                    </a:rPr>
                    <a:t> (</a:t>
                  </a:r>
                  <a:r>
                    <a:rPr lang="es-ES" sz="800" err="1">
                      <a:solidFill>
                        <a:srgbClr val="002855"/>
                      </a:solidFill>
                      <a:latin typeface="Montserrat"/>
                    </a:rPr>
                    <a:t>nicotinamida</a:t>
                  </a:r>
                  <a:r>
                    <a:rPr lang="es-ES" sz="800">
                      <a:solidFill>
                        <a:srgbClr val="002855"/>
                      </a:solidFill>
                      <a:latin typeface="Montserrat"/>
                    </a:rPr>
                    <a:t>, retinoides)</a:t>
                  </a:r>
                </a:p>
              </p:txBody>
            </p:sp>
          </p:grpSp>
          <p:sp>
            <p:nvSpPr>
              <p:cNvPr id="76" name="Rectangle 34">
                <a:extLst>
                  <a:ext uri="{FF2B5EF4-FFF2-40B4-BE49-F238E27FC236}">
                    <a16:creationId xmlns:a16="http://schemas.microsoft.com/office/drawing/2014/main" id="{DC8D4892-3DB2-CB2C-45BA-700EF56EE1E5}"/>
                  </a:ext>
                </a:extLst>
              </p:cNvPr>
              <p:cNvSpPr/>
              <p:nvPr/>
            </p:nvSpPr>
            <p:spPr>
              <a:xfrm>
                <a:off x="3713727" y="5760683"/>
                <a:ext cx="8802088" cy="213771"/>
              </a:xfrm>
              <a:prstGeom prst="rect">
                <a:avLst/>
              </a:prstGeom>
              <a:solidFill>
                <a:srgbClr val="C3E0DA"/>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48000" rIns="60960" bIns="48000" rtlCol="0" anchor="ctr"/>
              <a:lstStyle/>
              <a:p>
                <a:pPr algn="ctr" defTabSz="1219170">
                  <a:defRPr/>
                </a:pPr>
                <a:r>
                  <a:rPr lang="es-ES" sz="800" b="1">
                    <a:solidFill>
                      <a:srgbClr val="002855"/>
                    </a:solidFill>
                    <a:latin typeface="Montserrat"/>
                    <a:sym typeface="Wingdings" panose="05000000000000000000" pitchFamily="2" charset="2"/>
                  </a:rPr>
                  <a:t>QA resistente al tratamiento </a:t>
                </a:r>
                <a:r>
                  <a:rPr lang="es-ES" sz="800">
                    <a:solidFill>
                      <a:srgbClr val="002855"/>
                    </a:solidFill>
                    <a:latin typeface="Montserrat"/>
                    <a:sym typeface="Wingdings" panose="05000000000000000000" pitchFamily="2" charset="2"/>
                  </a:rPr>
                  <a:t> </a:t>
                </a:r>
                <a:r>
                  <a:rPr lang="es-ES" sz="800" b="1">
                    <a:solidFill>
                      <a:srgbClr val="002855"/>
                    </a:solidFill>
                    <a:latin typeface="Montserrat"/>
                    <a:sym typeface="Wingdings" panose="05000000000000000000" pitchFamily="2" charset="2"/>
                  </a:rPr>
                  <a:t>2</a:t>
                </a:r>
                <a:r>
                  <a:rPr lang="es-ES" sz="800" b="1" baseline="30000">
                    <a:solidFill>
                      <a:srgbClr val="002855"/>
                    </a:solidFill>
                    <a:latin typeface="Montserrat"/>
                    <a:sym typeface="Wingdings" panose="05000000000000000000" pitchFamily="2" charset="2"/>
                  </a:rPr>
                  <a:t>º</a:t>
                </a:r>
                <a:r>
                  <a:rPr lang="es-ES" sz="800" b="1">
                    <a:solidFill>
                      <a:srgbClr val="002855"/>
                    </a:solidFill>
                    <a:latin typeface="Montserrat"/>
                    <a:sym typeface="Wingdings" panose="05000000000000000000" pitchFamily="2" charset="2"/>
                  </a:rPr>
                  <a:t> ciclo de tratamiento/cambio de tratamiento; </a:t>
                </a:r>
                <a:r>
                  <a:rPr lang="es-ES" sz="800">
                    <a:solidFill>
                      <a:srgbClr val="002855"/>
                    </a:solidFill>
                    <a:latin typeface="Montserrat"/>
                    <a:sym typeface="Wingdings" panose="05000000000000000000" pitchFamily="2" charset="2"/>
                  </a:rPr>
                  <a:t>si continua la resistencia al tratamiento  Escisión y estudio histológico</a:t>
                </a:r>
              </a:p>
            </p:txBody>
          </p:sp>
          <p:cxnSp>
            <p:nvCxnSpPr>
              <p:cNvPr id="77" name="Straight Arrow Connector 60">
                <a:extLst>
                  <a:ext uri="{FF2B5EF4-FFF2-40B4-BE49-F238E27FC236}">
                    <a16:creationId xmlns:a16="http://schemas.microsoft.com/office/drawing/2014/main" id="{BF556816-254B-143B-5C01-E6D3D6A8CF3E}"/>
                  </a:ext>
                </a:extLst>
              </p:cNvPr>
              <p:cNvCxnSpPr>
                <a:cxnSpLocks/>
              </p:cNvCxnSpPr>
              <p:nvPr/>
            </p:nvCxnSpPr>
            <p:spPr>
              <a:xfrm>
                <a:off x="4737269" y="3886846"/>
                <a:ext cx="0" cy="1835563"/>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25">
              <a:extLst>
                <a:ext uri="{FF2B5EF4-FFF2-40B4-BE49-F238E27FC236}">
                  <a16:creationId xmlns:a16="http://schemas.microsoft.com/office/drawing/2014/main" id="{A6B77A38-BB79-02FA-2ACA-9AFFE7F46E6D}"/>
                </a:ext>
              </a:extLst>
            </p:cNvPr>
            <p:cNvSpPr/>
            <p:nvPr/>
          </p:nvSpPr>
          <p:spPr>
            <a:xfrm>
              <a:off x="9642778" y="1040616"/>
              <a:ext cx="1886563" cy="786042"/>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48000" rIns="48000" bIns="48000" rtlCol="0" anchor="ctr"/>
            <a:lstStyle/>
            <a:p>
              <a:pPr algn="ctr" defTabSz="1219170">
                <a:spcAft>
                  <a:spcPts val="400"/>
                </a:spcAft>
                <a:defRPr/>
              </a:pPr>
              <a:r>
                <a:rPr lang="es-ES" sz="900">
                  <a:solidFill>
                    <a:schemeClr val="bg1"/>
                  </a:solidFill>
                  <a:latin typeface="Montserrat SemiBold"/>
                </a:rPr>
                <a:t>QA en lugares especiales</a:t>
              </a:r>
            </a:p>
            <a:p>
              <a:pPr algn="ctr"/>
              <a:r>
                <a:rPr lang="es-ES" sz="700">
                  <a:solidFill>
                    <a:schemeClr val="bg1"/>
                  </a:solidFill>
                  <a:latin typeface="Montserrat"/>
                </a:rPr>
                <a:t>1. Labio inferior</a:t>
              </a:r>
            </a:p>
            <a:p>
              <a:pPr algn="ctr"/>
              <a:r>
                <a:rPr lang="es-ES" sz="700">
                  <a:solidFill>
                    <a:schemeClr val="bg1"/>
                  </a:solidFill>
                  <a:latin typeface="Montserrat"/>
                </a:rPr>
                <a:t>2. Orejas</a:t>
              </a:r>
            </a:p>
            <a:p>
              <a:pPr algn="ctr"/>
              <a:r>
                <a:rPr lang="es-ES" sz="700">
                  <a:solidFill>
                    <a:schemeClr val="bg1"/>
                  </a:solidFill>
                  <a:latin typeface="Montserrat"/>
                </a:rPr>
                <a:t>3. Dorso de manos y antebrazos</a:t>
              </a:r>
            </a:p>
            <a:p>
              <a:pPr algn="ctr"/>
              <a:r>
                <a:rPr lang="es-ES" sz="700">
                  <a:solidFill>
                    <a:schemeClr val="bg1"/>
                  </a:solidFill>
                  <a:latin typeface="Montserrat"/>
                </a:rPr>
                <a:t>4. Piernas</a:t>
              </a:r>
            </a:p>
          </p:txBody>
        </p:sp>
        <p:sp>
          <p:nvSpPr>
            <p:cNvPr id="52" name="Rectangle 22">
              <a:extLst>
                <a:ext uri="{FF2B5EF4-FFF2-40B4-BE49-F238E27FC236}">
                  <a16:creationId xmlns:a16="http://schemas.microsoft.com/office/drawing/2014/main" id="{B2096B94-2A62-C322-B268-CD292EF51737}"/>
                </a:ext>
              </a:extLst>
            </p:cNvPr>
            <p:cNvSpPr/>
            <p:nvPr/>
          </p:nvSpPr>
          <p:spPr>
            <a:xfrm>
              <a:off x="4640281" y="1040617"/>
              <a:ext cx="3276400" cy="786042"/>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48000" rIns="48000" bIns="48000" rtlCol="0" anchor="ctr">
              <a:noAutofit/>
            </a:bodyPr>
            <a:lstStyle/>
            <a:p>
              <a:pPr algn="ctr" defTabSz="1219170">
                <a:spcAft>
                  <a:spcPts val="400"/>
                </a:spcAft>
                <a:defRPr/>
              </a:pPr>
              <a:r>
                <a:rPr lang="es-ES" sz="900">
                  <a:solidFill>
                    <a:schemeClr val="bg1"/>
                  </a:solidFill>
                  <a:latin typeface="Montserrat SemiBold"/>
                </a:rPr>
                <a:t>Múltiples lesiones de QA o campo de cancerización</a:t>
              </a:r>
            </a:p>
            <a:p>
              <a:pPr algn="ctr"/>
              <a:r>
                <a:rPr lang="es-ES" sz="700">
                  <a:solidFill>
                    <a:schemeClr val="bg1"/>
                  </a:solidFill>
                  <a:latin typeface="Montserrat"/>
                </a:rPr>
                <a:t>Múltiples lesiones de QA o lesiones de QA agrupadas en una zona del cuerpo o campo</a:t>
              </a:r>
            </a:p>
            <a:p>
              <a:pPr algn="ctr"/>
              <a:r>
                <a:rPr lang="es-ES" sz="700">
                  <a:solidFill>
                    <a:schemeClr val="bg1"/>
                  </a:solidFill>
                  <a:latin typeface="Montserrat"/>
                </a:rPr>
                <a:t>Campo de cancerización</a:t>
              </a:r>
            </a:p>
            <a:p>
              <a:pPr algn="ctr"/>
              <a:r>
                <a:rPr lang="es-ES" sz="700">
                  <a:solidFill>
                    <a:schemeClr val="bg1"/>
                  </a:solidFill>
                  <a:latin typeface="Montserrat"/>
                </a:rPr>
                <a:t>Zonas contiguas de daño actínico crónico</a:t>
              </a:r>
            </a:p>
            <a:p>
              <a:pPr algn="ctr" defTabSz="1219170">
                <a:spcAft>
                  <a:spcPts val="400"/>
                </a:spcAft>
                <a:defRPr/>
              </a:pPr>
              <a:r>
                <a:rPr lang="es-ES" sz="900">
                  <a:solidFill>
                    <a:schemeClr val="bg1"/>
                  </a:solidFill>
                  <a:latin typeface="Montserrat SemiBold"/>
                </a:rPr>
                <a:t> </a:t>
              </a:r>
            </a:p>
          </p:txBody>
        </p:sp>
        <p:sp>
          <p:nvSpPr>
            <p:cNvPr id="6" name="Rectangle 28">
              <a:extLst>
                <a:ext uri="{FF2B5EF4-FFF2-40B4-BE49-F238E27FC236}">
                  <a16:creationId xmlns:a16="http://schemas.microsoft.com/office/drawing/2014/main" id="{6DE2DF01-CA99-6531-FD82-4D24EC8561E1}"/>
                </a:ext>
              </a:extLst>
            </p:cNvPr>
            <p:cNvSpPr/>
            <p:nvPr/>
          </p:nvSpPr>
          <p:spPr>
            <a:xfrm>
              <a:off x="2561227" y="2699228"/>
              <a:ext cx="2052890" cy="15055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8000" rIns="91440" bIns="48000" rtlCol="0" anchor="t"/>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spcAft>
                  <a:spcPts val="400"/>
                </a:spcAft>
                <a:defRPr/>
              </a:pPr>
              <a:r>
                <a:rPr lang="es-ES" sz="800" b="1">
                  <a:solidFill>
                    <a:srgbClr val="002855"/>
                  </a:solidFill>
                  <a:latin typeface="Montserrat"/>
                </a:rPr>
                <a:t>Tratamientos </a:t>
              </a:r>
              <a:r>
                <a:rPr lang="es-ES" sz="800" b="1" err="1">
                  <a:solidFill>
                    <a:srgbClr val="002855"/>
                  </a:solidFill>
                  <a:latin typeface="Montserrat"/>
                </a:rPr>
                <a:t>escision</a:t>
              </a:r>
              <a:r>
                <a:rPr lang="es-ES" sz="800" b="1">
                  <a:solidFill>
                    <a:srgbClr val="002855"/>
                  </a:solidFill>
                  <a:latin typeface="Montserrat"/>
                </a:rPr>
                <a:t> </a:t>
              </a:r>
            </a:p>
            <a:p>
              <a:pPr marL="121285" indent="-121285" algn="ctr" defTabSz="1219170">
                <a:buFont typeface="Arial" panose="020B0604020202020204" pitchFamily="34" charset="0"/>
                <a:buChar char="•"/>
                <a:defRPr/>
              </a:pPr>
              <a:r>
                <a:rPr lang="es-ES" sz="800">
                  <a:solidFill>
                    <a:srgbClr val="002855"/>
                  </a:solidFill>
                  <a:latin typeface="Montserrat"/>
                </a:rPr>
                <a:t>Crioterapia</a:t>
              </a:r>
            </a:p>
            <a:p>
              <a:pPr marL="121285" indent="-121285" algn="ctr" defTabSz="1219170">
                <a:buFont typeface="Arial" panose="020B0604020202020204" pitchFamily="34" charset="0"/>
                <a:buChar char="•"/>
                <a:defRPr/>
              </a:pPr>
              <a:r>
                <a:rPr lang="es-ES" sz="800">
                  <a:solidFill>
                    <a:srgbClr val="002855"/>
                  </a:solidFill>
                  <a:latin typeface="Montserrat"/>
                </a:rPr>
                <a:t>Curetaje </a:t>
              </a:r>
            </a:p>
            <a:p>
              <a:pPr marL="121285" indent="-121285" algn="ctr" defTabSz="1219170">
                <a:buFont typeface="Arial" panose="020B0604020202020204" pitchFamily="34" charset="0"/>
                <a:buChar char="•"/>
                <a:defRPr/>
              </a:pPr>
              <a:r>
                <a:rPr lang="es-ES" sz="800">
                  <a:solidFill>
                    <a:srgbClr val="002855"/>
                  </a:solidFill>
                  <a:latin typeface="Montserrat"/>
                </a:rPr>
                <a:t>CO</a:t>
              </a:r>
              <a:r>
                <a:rPr lang="es-ES" sz="800" baseline="-25000">
                  <a:solidFill>
                    <a:srgbClr val="002855"/>
                  </a:solidFill>
                  <a:latin typeface="Montserrat"/>
                </a:rPr>
                <a:t>2</a:t>
              </a:r>
              <a:r>
                <a:rPr lang="es-ES" sz="800">
                  <a:solidFill>
                    <a:srgbClr val="002855"/>
                  </a:solidFill>
                  <a:latin typeface="Montserrat"/>
                </a:rPr>
                <a:t> / Láser </a:t>
              </a:r>
              <a:r>
                <a:rPr lang="es-ES" sz="800" err="1">
                  <a:solidFill>
                    <a:srgbClr val="002855"/>
                  </a:solidFill>
                  <a:latin typeface="Montserrat"/>
                </a:rPr>
                <a:t>Er:YAG</a:t>
              </a:r>
              <a:r>
                <a:rPr lang="es-ES" sz="800">
                  <a:solidFill>
                    <a:srgbClr val="002855"/>
                  </a:solidFill>
                  <a:latin typeface="Montserrat"/>
                </a:rPr>
                <a:t> </a:t>
              </a:r>
            </a:p>
            <a:p>
              <a:pPr marL="121285" indent="-121285" algn="ctr" defTabSz="1219170">
                <a:buFont typeface="Arial" panose="020B0604020202020204" pitchFamily="34" charset="0"/>
                <a:buChar char="•"/>
                <a:defRPr/>
              </a:pPr>
              <a:endParaRPr lang="en-US" sz="800">
                <a:solidFill>
                  <a:srgbClr val="002855"/>
                </a:solidFill>
                <a:latin typeface="Montserrat"/>
              </a:endParaRPr>
            </a:p>
            <a:p>
              <a:pPr algn="ctr" defTabSz="1219170">
                <a:spcAft>
                  <a:spcPts val="400"/>
                </a:spcAft>
                <a:defRPr/>
              </a:pPr>
              <a:r>
                <a:rPr lang="es-ES" sz="800" b="1">
                  <a:solidFill>
                    <a:srgbClr val="002855"/>
                  </a:solidFill>
                  <a:latin typeface="Montserrat"/>
                </a:rPr>
                <a:t>Tratamientos tópicos </a:t>
              </a:r>
            </a:p>
            <a:p>
              <a:pPr marL="121285" indent="-121285" algn="ctr" defTabSz="1219170">
                <a:buFont typeface="Arial" panose="020B0604020202020204" pitchFamily="34" charset="0"/>
                <a:buChar char="•"/>
                <a:defRPr/>
              </a:pPr>
              <a:r>
                <a:rPr lang="es-ES" sz="800">
                  <a:solidFill>
                    <a:srgbClr val="002855"/>
                  </a:solidFill>
                  <a:latin typeface="Montserrat"/>
                </a:rPr>
                <a:t>5-FU/AS*</a:t>
              </a:r>
              <a:r>
                <a:rPr lang="es-ES" sz="800" baseline="30000">
                  <a:solidFill>
                    <a:srgbClr val="002855"/>
                  </a:solidFill>
                  <a:latin typeface="Montserrat"/>
                </a:rPr>
                <a:t>§</a:t>
              </a:r>
            </a:p>
            <a:p>
              <a:pPr marL="121285" indent="-121285" algn="ctr" defTabSz="1219170">
                <a:buFont typeface="Arial" panose="020B0604020202020204" pitchFamily="34" charset="0"/>
                <a:buChar char="•"/>
                <a:defRPr/>
              </a:pPr>
              <a:r>
                <a:rPr lang="es-ES" sz="800">
                  <a:solidFill>
                    <a:srgbClr val="002855"/>
                  </a:solidFill>
                  <a:latin typeface="Montserrat"/>
                </a:rPr>
                <a:t>5-FU 4 % o 5 % crema</a:t>
              </a:r>
              <a:r>
                <a:rPr lang="es-ES" sz="800" baseline="30000">
                  <a:solidFill>
                    <a:srgbClr val="002855"/>
                  </a:solidFill>
                  <a:latin typeface="Montserrat"/>
                </a:rPr>
                <a:t>§</a:t>
              </a:r>
            </a:p>
            <a:p>
              <a:pPr marL="121285" indent="-121285" algn="ctr" defTabSz="1219170">
                <a:buFont typeface="Arial" panose="020B0604020202020204" pitchFamily="34" charset="0"/>
                <a:buChar char="•"/>
                <a:defRPr/>
              </a:pPr>
              <a:r>
                <a:rPr lang="es-ES" sz="800" err="1">
                  <a:solidFill>
                    <a:srgbClr val="002855"/>
                  </a:solidFill>
                  <a:latin typeface="Montserrat"/>
                </a:rPr>
                <a:t>Imiquimod</a:t>
              </a:r>
              <a:r>
                <a:rPr lang="es-ES" sz="800">
                  <a:solidFill>
                    <a:srgbClr val="002855"/>
                  </a:solidFill>
                  <a:latin typeface="Montserrat"/>
                </a:rPr>
                <a:t> 5 % crema* </a:t>
              </a:r>
            </a:p>
            <a:p>
              <a:pPr marL="121285" indent="-121285" algn="ctr" defTabSz="1219170">
                <a:buFont typeface="Arial" panose="020B0604020202020204" pitchFamily="34" charset="0"/>
                <a:buChar char="•"/>
                <a:defRPr/>
              </a:pPr>
              <a:r>
                <a:rPr lang="es-ES" sz="800" b="1" err="1">
                  <a:solidFill>
                    <a:srgbClr val="CF5F62"/>
                  </a:solidFill>
                  <a:latin typeface="Montserrat"/>
                </a:rPr>
                <a:t>Klisyri</a:t>
              </a:r>
              <a:r>
                <a:rPr lang="es-ES" sz="800" b="1">
                  <a:solidFill>
                    <a:srgbClr val="CF5F62"/>
                  </a:solidFill>
                  <a:latin typeface="Montserrat"/>
                </a:rPr>
                <a:t> 1%*</a:t>
              </a:r>
            </a:p>
          </p:txBody>
        </p:sp>
      </p:grpSp>
      <p:sp>
        <p:nvSpPr>
          <p:cNvPr id="9" name="Título 8">
            <a:extLst>
              <a:ext uri="{FF2B5EF4-FFF2-40B4-BE49-F238E27FC236}">
                <a16:creationId xmlns:a16="http://schemas.microsoft.com/office/drawing/2014/main" id="{FC5894F3-95ED-FD3B-A85F-A3CC48AD7D73}"/>
              </a:ext>
            </a:extLst>
          </p:cNvPr>
          <p:cNvSpPr>
            <a:spLocks noGrp="1"/>
          </p:cNvSpPr>
          <p:nvPr>
            <p:ph type="title"/>
          </p:nvPr>
        </p:nvSpPr>
        <p:spPr/>
        <p:txBody>
          <a:bodyPr>
            <a:noAutofit/>
          </a:bodyPr>
          <a:lstStyle/>
          <a:p>
            <a:r>
              <a:rPr lang="es-ES" sz="1600">
                <a:solidFill>
                  <a:srgbClr val="002755"/>
                </a:solidFill>
                <a:latin typeface="Montserrat" panose="00000500000000000000" pitchFamily="2" charset="0"/>
                <a:cs typeface="Arial" panose="020B0604020202020204" pitchFamily="34" charset="0"/>
              </a:rPr>
              <a:t>KLISYRI</a:t>
            </a:r>
            <a:r>
              <a:rPr lang="es-ES" sz="1600" b="1">
                <a:solidFill>
                  <a:srgbClr val="002755"/>
                </a:solidFill>
                <a:latin typeface="Montserrat" panose="00000500000000000000" pitchFamily="2" charset="0"/>
                <a:cs typeface="Arial" panose="020B0604020202020204" pitchFamily="34" charset="0"/>
              </a:rPr>
              <a:t> SE RECOMIENDA EN LAS GUÍAS EUROPEAS DE LA QA TANTO PARA LAS LESIONES ÚNICAS COMO PARA EL CAMPO DE CANCERIZACIÓN</a:t>
            </a:r>
            <a:endParaRPr lang="es-ES" sz="1600"/>
          </a:p>
        </p:txBody>
      </p:sp>
      <p:sp>
        <p:nvSpPr>
          <p:cNvPr id="27" name="Marcador de texto 26">
            <a:extLst>
              <a:ext uri="{FF2B5EF4-FFF2-40B4-BE49-F238E27FC236}">
                <a16:creationId xmlns:a16="http://schemas.microsoft.com/office/drawing/2014/main" id="{70D723CA-7F6F-7324-B213-1BD332B7FBFF}"/>
              </a:ext>
            </a:extLst>
          </p:cNvPr>
          <p:cNvSpPr>
            <a:spLocks noGrp="1"/>
          </p:cNvSpPr>
          <p:nvPr>
            <p:ph type="body" sz="quarter" idx="10"/>
          </p:nvPr>
        </p:nvSpPr>
        <p:spPr>
          <a:xfrm>
            <a:off x="1519131" y="6229471"/>
            <a:ext cx="10380101" cy="448834"/>
          </a:xfrm>
        </p:spPr>
        <p:txBody>
          <a:bodyPr>
            <a:noAutofit/>
          </a:bodyPr>
          <a:lstStyle/>
          <a:p>
            <a:pPr defTabSz="1219170">
              <a:lnSpc>
                <a:spcPct val="100000"/>
              </a:lnSpc>
              <a:spcBef>
                <a:spcPts val="0"/>
              </a:spcBef>
              <a:defRPr/>
            </a:pPr>
            <a:r>
              <a:rPr lang="es-ES" sz="600">
                <a:latin typeface="Montserrat"/>
                <a:cs typeface="Arial"/>
              </a:rPr>
              <a:t>Figura adaptada de </a:t>
            </a:r>
            <a:r>
              <a:rPr lang="es-ES" sz="600" err="1">
                <a:latin typeface="Montserrat"/>
                <a:cs typeface="Arial"/>
              </a:rPr>
              <a:t>Kandolf</a:t>
            </a:r>
            <a:r>
              <a:rPr lang="es-ES" sz="600">
                <a:latin typeface="Montserrat"/>
                <a:cs typeface="Arial"/>
              </a:rPr>
              <a:t> L, </a:t>
            </a:r>
            <a:r>
              <a:rPr lang="es-ES" sz="600" i="1">
                <a:latin typeface="Montserrat"/>
                <a:cs typeface="Arial"/>
              </a:rPr>
              <a:t>et al. </a:t>
            </a:r>
            <a:r>
              <a:rPr lang="es-ES" sz="600">
                <a:latin typeface="Montserrat"/>
                <a:cs typeface="Arial"/>
              </a:rPr>
              <a:t>2024.</a:t>
            </a:r>
            <a:r>
              <a:rPr lang="es-ES" sz="600" baseline="30000">
                <a:latin typeface="Montserrat"/>
                <a:cs typeface="Arial"/>
              </a:rPr>
              <a:t>1</a:t>
            </a:r>
            <a:r>
              <a:rPr lang="es-ES" sz="600">
                <a:latin typeface="Montserrat"/>
                <a:cs typeface="Arial"/>
              </a:rPr>
              <a:t> </a:t>
            </a:r>
          </a:p>
          <a:p>
            <a:pPr defTabSz="1219170">
              <a:lnSpc>
                <a:spcPct val="100000"/>
              </a:lnSpc>
              <a:spcBef>
                <a:spcPts val="0"/>
              </a:spcBef>
              <a:defRPr/>
            </a:pPr>
            <a:r>
              <a:rPr lang="es-ES" sz="600">
                <a:latin typeface="Montserrat"/>
                <a:cs typeface="Arial"/>
              </a:rPr>
              <a:t>*Limitación de superficie de 25 cm</a:t>
            </a:r>
            <a:r>
              <a:rPr lang="es-ES" sz="600" baseline="30000">
                <a:latin typeface="Montserrat"/>
                <a:cs typeface="Arial"/>
              </a:rPr>
              <a:t>2</a:t>
            </a:r>
            <a:r>
              <a:rPr lang="es-ES" sz="600">
                <a:latin typeface="Montserrat"/>
                <a:cs typeface="Arial"/>
              </a:rPr>
              <a:t> por aprobación. </a:t>
            </a:r>
            <a:r>
              <a:rPr lang="es-ES" sz="600" baseline="30000">
                <a:latin typeface="Montserrat"/>
                <a:cs typeface="Arial"/>
              </a:rPr>
              <a:t>§</a:t>
            </a:r>
            <a:r>
              <a:rPr lang="es-ES" sz="600">
                <a:latin typeface="Montserrat"/>
                <a:cs typeface="Arial"/>
              </a:rPr>
              <a:t>Aprobación para localizaciones extracraneales y </a:t>
            </a:r>
            <a:r>
              <a:rPr lang="es-ES" sz="600" err="1">
                <a:latin typeface="Montserrat"/>
                <a:cs typeface="Arial"/>
              </a:rPr>
              <a:t>extrafaciales</a:t>
            </a:r>
            <a:r>
              <a:rPr lang="es-ES" sz="600">
                <a:latin typeface="Montserrat"/>
                <a:cs typeface="Arial"/>
              </a:rPr>
              <a:t>. ‡Fuera de indicación en pacientes inmunodeprimidos / OTR</a:t>
            </a:r>
          </a:p>
          <a:p>
            <a:pPr defTabSz="1219170">
              <a:lnSpc>
                <a:spcPct val="100000"/>
              </a:lnSpc>
              <a:spcBef>
                <a:spcPts val="0"/>
              </a:spcBef>
              <a:defRPr/>
            </a:pPr>
            <a:r>
              <a:rPr lang="es-ES" sz="600">
                <a:latin typeface="Montserrat"/>
                <a:cs typeface="Arial"/>
              </a:rPr>
              <a:t>5-FU: 5-fluroruracilo; 5-FU/AS, ácido 5-fluroruracilo al 0,5 % en gel hialurónico al 10 %; ALA, ácido </a:t>
            </a:r>
            <a:r>
              <a:rPr lang="es-ES" sz="600" err="1">
                <a:latin typeface="Montserrat"/>
                <a:cs typeface="Arial"/>
              </a:rPr>
              <a:t>aminolevulínico</a:t>
            </a:r>
            <a:r>
              <a:rPr lang="es-ES" sz="600">
                <a:latin typeface="Montserrat"/>
                <a:cs typeface="Arial"/>
              </a:rPr>
              <a:t>; CO2, dióxido de carbono; DFS, diclofenaco sódico al 3 % en gel hialurónico al 2,5 %; HA, ácido hialurónico; MAL, ácido </a:t>
            </a:r>
            <a:r>
              <a:rPr lang="es-ES" sz="600" err="1">
                <a:latin typeface="Montserrat"/>
                <a:cs typeface="Arial"/>
              </a:rPr>
              <a:t>metil</a:t>
            </a:r>
            <a:r>
              <a:rPr lang="es-ES" sz="600">
                <a:latin typeface="Montserrat"/>
                <a:cs typeface="Arial"/>
              </a:rPr>
              <a:t> </a:t>
            </a:r>
            <a:r>
              <a:rPr lang="es-ES" sz="600" err="1">
                <a:latin typeface="Montserrat"/>
                <a:cs typeface="Arial"/>
              </a:rPr>
              <a:t>aminolaevulínico</a:t>
            </a:r>
            <a:r>
              <a:rPr lang="es-ES" sz="600">
                <a:latin typeface="Montserrat"/>
                <a:cs typeface="Arial"/>
              </a:rPr>
              <a:t>; OTR, receptor de trasplante de órganos; TFD, terapia fotodinámica; AS, ácido salicílico.</a:t>
            </a:r>
          </a:p>
          <a:p>
            <a:pPr defTabSz="1219170">
              <a:lnSpc>
                <a:spcPct val="100000"/>
              </a:lnSpc>
              <a:spcBef>
                <a:spcPts val="0"/>
              </a:spcBef>
              <a:defRPr/>
            </a:pPr>
            <a:r>
              <a:rPr lang="es-ES" sz="600" b="1">
                <a:latin typeface="Montserrat"/>
                <a:cs typeface="Arial"/>
              </a:rPr>
              <a:t>1. </a:t>
            </a:r>
            <a:r>
              <a:rPr lang="es-ES" sz="600" err="1">
                <a:latin typeface="Montserrat"/>
                <a:cs typeface="Arial"/>
              </a:rPr>
              <a:t>Kandolf</a:t>
            </a:r>
            <a:r>
              <a:rPr lang="es-ES" sz="600">
                <a:latin typeface="Montserrat"/>
                <a:cs typeface="Arial"/>
              </a:rPr>
              <a:t> L, </a:t>
            </a:r>
            <a:r>
              <a:rPr lang="es-ES" sz="600" i="1">
                <a:latin typeface="Montserrat"/>
                <a:cs typeface="Arial"/>
              </a:rPr>
              <a:t>et al. JEADV. </a:t>
            </a:r>
            <a:r>
              <a:rPr lang="es-ES" sz="600">
                <a:latin typeface="Montserrat"/>
                <a:cs typeface="Arial"/>
              </a:rPr>
              <a:t>2024;1024–47. </a:t>
            </a:r>
            <a:r>
              <a:rPr lang="es-ES" sz="600" b="1">
                <a:latin typeface="Montserrat"/>
                <a:cs typeface="Arial"/>
              </a:rPr>
              <a:t>2 </a:t>
            </a:r>
            <a:r>
              <a:rPr lang="es-ES" sz="600" err="1">
                <a:latin typeface="Montserrat"/>
                <a:cs typeface="Arial"/>
              </a:rPr>
              <a:t>Morelló</a:t>
            </a:r>
            <a:r>
              <a:rPr lang="es-ES" sz="600">
                <a:latin typeface="Montserrat"/>
                <a:cs typeface="Arial"/>
              </a:rPr>
              <a:t> </a:t>
            </a:r>
            <a:r>
              <a:rPr lang="es-ES" sz="600" err="1">
                <a:latin typeface="Montserrat"/>
                <a:cs typeface="Arial"/>
              </a:rPr>
              <a:t>Review</a:t>
            </a:r>
            <a:r>
              <a:rPr lang="es-ES" sz="600">
                <a:latin typeface="Montserrat"/>
                <a:cs typeface="Arial"/>
              </a:rPr>
              <a:t> OTR ADS 2024</a:t>
            </a:r>
          </a:p>
        </p:txBody>
      </p:sp>
    </p:spTree>
    <p:extLst>
      <p:ext uri="{BB962C8B-B14F-4D97-AF65-F5344CB8AC3E}">
        <p14:creationId xmlns:p14="http://schemas.microsoft.com/office/powerpoint/2010/main" val="33737275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73F56-571F-F31C-1200-85B8786F824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2D9D71F-20B7-B26D-DD7A-4DD435760841}"/>
              </a:ext>
            </a:extLst>
          </p:cNvPr>
          <p:cNvSpPr>
            <a:spLocks noGrp="1"/>
          </p:cNvSpPr>
          <p:nvPr>
            <p:ph type="title"/>
          </p:nvPr>
        </p:nvSpPr>
        <p:spPr>
          <a:xfrm>
            <a:off x="473530" y="245391"/>
            <a:ext cx="10368641" cy="681751"/>
          </a:xfrm>
        </p:spPr>
        <p:txBody>
          <a:bodyPr/>
          <a:lstStyle/>
          <a:p>
            <a:r>
              <a:rPr lang="es-ES"/>
              <a:t>Caso clínico 3</a:t>
            </a:r>
            <a:br>
              <a:rPr lang="es-ES"/>
            </a:br>
            <a:r>
              <a:rPr lang="es-ES" sz="1800" b="0"/>
              <a:t>Evolución del tratamiento</a:t>
            </a:r>
            <a:endParaRPr lang="es-ES" sz="1800"/>
          </a:p>
        </p:txBody>
      </p:sp>
      <p:grpSp>
        <p:nvGrpSpPr>
          <p:cNvPr id="5" name="Google Shape;117;p8">
            <a:extLst>
              <a:ext uri="{FF2B5EF4-FFF2-40B4-BE49-F238E27FC236}">
                <a16:creationId xmlns:a16="http://schemas.microsoft.com/office/drawing/2014/main" id="{E52FA843-5A13-73CD-9912-2C9EAA619451}"/>
              </a:ext>
            </a:extLst>
          </p:cNvPr>
          <p:cNvGrpSpPr/>
          <p:nvPr/>
        </p:nvGrpSpPr>
        <p:grpSpPr>
          <a:xfrm>
            <a:off x="394525" y="1462503"/>
            <a:ext cx="11240747" cy="369291"/>
            <a:chOff x="-1" y="-32317"/>
            <a:chExt cx="11246893" cy="424556"/>
          </a:xfrm>
        </p:grpSpPr>
        <p:sp>
          <p:nvSpPr>
            <p:cNvPr id="6" name="Google Shape;118;p8">
              <a:extLst>
                <a:ext uri="{FF2B5EF4-FFF2-40B4-BE49-F238E27FC236}">
                  <a16:creationId xmlns:a16="http://schemas.microsoft.com/office/drawing/2014/main" id="{5BD771CD-6BB6-F3D3-E96E-7D8ABB941276}"/>
                </a:ext>
              </a:extLst>
            </p:cNvPr>
            <p:cNvSpPr/>
            <p:nvPr/>
          </p:nvSpPr>
          <p:spPr>
            <a:xfrm>
              <a:off x="-1" y="-1"/>
              <a:ext cx="11246893" cy="359925"/>
            </a:xfrm>
            <a:custGeom>
              <a:avLst/>
              <a:gdLst/>
              <a:ahLst/>
              <a:cxnLst/>
              <a:rect l="l" t="t" r="r" b="b"/>
              <a:pathLst>
                <a:path w="21600" h="21600" extrusionOk="0">
                  <a:moveTo>
                    <a:pt x="0" y="0"/>
                  </a:moveTo>
                  <a:lnTo>
                    <a:pt x="21254" y="0"/>
                  </a:lnTo>
                  <a:lnTo>
                    <a:pt x="21600" y="10800"/>
                  </a:lnTo>
                  <a:lnTo>
                    <a:pt x="21254" y="21600"/>
                  </a:lnTo>
                  <a:lnTo>
                    <a:pt x="0" y="21600"/>
                  </a:lnTo>
                  <a:close/>
                </a:path>
              </a:pathLst>
            </a:custGeom>
            <a:solidFill>
              <a:srgbClr val="B4E2D6"/>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8958C"/>
                </a:buClr>
                <a:buSzPts val="1800"/>
                <a:buFont typeface="Arial"/>
                <a:buNone/>
                <a:tabLst/>
                <a:defRPr/>
              </a:pPr>
              <a:endParaRPr kumimoji="0" sz="1800" b="0" i="0" u="none" strike="noStrike" kern="1200" cap="none" spc="0" normalizeH="0" baseline="0" noProof="0">
                <a:ln>
                  <a:noFill/>
                </a:ln>
                <a:solidFill>
                  <a:srgbClr val="18958C"/>
                </a:solidFill>
                <a:effectLst/>
                <a:uLnTx/>
                <a:uFillTx/>
                <a:latin typeface="Arial"/>
                <a:ea typeface="Arial"/>
                <a:cs typeface="Arial"/>
                <a:sym typeface="Arial"/>
              </a:endParaRPr>
            </a:p>
          </p:txBody>
        </p:sp>
        <p:sp>
          <p:nvSpPr>
            <p:cNvPr id="7" name="Google Shape;119;p8">
              <a:extLst>
                <a:ext uri="{FF2B5EF4-FFF2-40B4-BE49-F238E27FC236}">
                  <a16:creationId xmlns:a16="http://schemas.microsoft.com/office/drawing/2014/main" id="{5C102F23-663C-C887-7DED-F179D23EA416}"/>
                </a:ext>
              </a:extLst>
            </p:cNvPr>
            <p:cNvSpPr/>
            <p:nvPr/>
          </p:nvSpPr>
          <p:spPr>
            <a:xfrm>
              <a:off x="-1" y="-32317"/>
              <a:ext cx="11156912" cy="424556"/>
            </a:xfrm>
            <a:prstGeom prst="rect">
              <a:avLst/>
            </a:prstGeom>
            <a:noFill/>
            <a:ln>
              <a:noFill/>
            </a:ln>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18958C"/>
                </a:buClr>
                <a:buSzPts val="1800"/>
                <a:buFont typeface="Arial"/>
                <a:buNone/>
                <a:tabLst/>
                <a:defRPr/>
              </a:pPr>
              <a:r>
                <a:rPr kumimoji="0" lang="en-US" sz="1800" b="0" i="0" u="none" strike="noStrike" kern="1200" cap="none" spc="0" normalizeH="0" baseline="0" noProof="0" err="1">
                  <a:ln>
                    <a:noFill/>
                  </a:ln>
                  <a:solidFill>
                    <a:srgbClr val="002855"/>
                  </a:solidFill>
                  <a:effectLst/>
                  <a:uLnTx/>
                  <a:uFillTx/>
                  <a:latin typeface="Montserrat" panose="00000500000000000000" pitchFamily="2" charset="0"/>
                  <a:ea typeface="Arial"/>
                  <a:cs typeface="Arial"/>
                  <a:sym typeface="Arial"/>
                </a:rPr>
                <a:t>Evolución</a:t>
              </a:r>
              <a:r>
                <a:rPr kumimoji="0" lang="en-US" sz="1800" b="0" i="0" u="none" strike="noStrike" kern="1200" cap="none" spc="0" normalizeH="0" baseline="0" noProof="0">
                  <a:ln>
                    <a:noFill/>
                  </a:ln>
                  <a:solidFill>
                    <a:srgbClr val="002855"/>
                  </a:solidFill>
                  <a:effectLst/>
                  <a:uLnTx/>
                  <a:uFillTx/>
                  <a:latin typeface="Montserrat" panose="00000500000000000000" pitchFamily="2" charset="0"/>
                  <a:ea typeface="Arial"/>
                  <a:cs typeface="Arial"/>
                  <a:sym typeface="Arial"/>
                </a:rPr>
                <a:t> del </a:t>
              </a:r>
              <a:r>
                <a:rPr kumimoji="0" lang="en-US" sz="1800" b="0" i="0" u="none" strike="noStrike" kern="1200" cap="none" spc="0" normalizeH="0" baseline="0" noProof="0" err="1">
                  <a:ln>
                    <a:noFill/>
                  </a:ln>
                  <a:solidFill>
                    <a:srgbClr val="002855"/>
                  </a:solidFill>
                  <a:effectLst/>
                  <a:uLnTx/>
                  <a:uFillTx/>
                  <a:latin typeface="Montserrat" panose="00000500000000000000" pitchFamily="2" charset="0"/>
                  <a:ea typeface="Arial"/>
                  <a:cs typeface="Arial"/>
                  <a:sym typeface="Arial"/>
                </a:rPr>
                <a:t>tratamiento</a:t>
              </a:r>
              <a:endParaRPr kumimoji="0" sz="1800" b="0" i="0" u="none" strike="noStrike" kern="1200" cap="none" spc="0" normalizeH="0" baseline="0" noProof="0">
                <a:ln>
                  <a:noFill/>
                </a:ln>
                <a:solidFill>
                  <a:srgbClr val="002855"/>
                </a:solidFill>
                <a:effectLst/>
                <a:uLnTx/>
                <a:uFillTx/>
                <a:latin typeface="Montserrat" panose="00000500000000000000" pitchFamily="2" charset="0"/>
                <a:ea typeface="+mn-ea"/>
                <a:cs typeface="+mn-cs"/>
              </a:endParaRPr>
            </a:p>
          </p:txBody>
        </p:sp>
      </p:grpSp>
      <p:grpSp>
        <p:nvGrpSpPr>
          <p:cNvPr id="8" name="Google Shape;129;p8">
            <a:extLst>
              <a:ext uri="{FF2B5EF4-FFF2-40B4-BE49-F238E27FC236}">
                <a16:creationId xmlns:a16="http://schemas.microsoft.com/office/drawing/2014/main" id="{8809D442-7219-CBE8-7424-BC9C1108C04E}"/>
              </a:ext>
            </a:extLst>
          </p:cNvPr>
          <p:cNvGrpSpPr/>
          <p:nvPr/>
        </p:nvGrpSpPr>
        <p:grpSpPr>
          <a:xfrm>
            <a:off x="870645" y="1993712"/>
            <a:ext cx="3440097" cy="410546"/>
            <a:chOff x="0" y="20860"/>
            <a:chExt cx="2108271" cy="316420"/>
          </a:xfrm>
        </p:grpSpPr>
        <p:sp>
          <p:nvSpPr>
            <p:cNvPr id="9" name="Google Shape;130;p8">
              <a:extLst>
                <a:ext uri="{FF2B5EF4-FFF2-40B4-BE49-F238E27FC236}">
                  <a16:creationId xmlns:a16="http://schemas.microsoft.com/office/drawing/2014/main" id="{F8164E66-BCB1-26D9-F399-5070E83D820F}"/>
                </a:ext>
              </a:extLst>
            </p:cNvPr>
            <p:cNvSpPr/>
            <p:nvPr/>
          </p:nvSpPr>
          <p:spPr>
            <a:xfrm>
              <a:off x="0" y="20860"/>
              <a:ext cx="2108271" cy="316420"/>
            </a:xfrm>
            <a:prstGeom prst="roundRect">
              <a:avLst>
                <a:gd name="adj" fmla="val 50000"/>
              </a:avLst>
            </a:prstGeom>
            <a:solidFill>
              <a:srgbClr val="F7E08E"/>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31;p8">
              <a:extLst>
                <a:ext uri="{FF2B5EF4-FFF2-40B4-BE49-F238E27FC236}">
                  <a16:creationId xmlns:a16="http://schemas.microsoft.com/office/drawing/2014/main" id="{0CF42FA1-08F2-D72B-A122-D928F88C75B5}"/>
                </a:ext>
              </a:extLst>
            </p:cNvPr>
            <p:cNvSpPr/>
            <p:nvPr/>
          </p:nvSpPr>
          <p:spPr>
            <a:xfrm>
              <a:off x="46338" y="36757"/>
              <a:ext cx="2015595" cy="284623"/>
            </a:xfrm>
            <a:prstGeom prst="rect">
              <a:avLst/>
            </a:prstGeom>
            <a:noFill/>
            <a:ln>
              <a:noFill/>
            </a:ln>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13464"/>
                </a:buClr>
                <a:buSzPts val="1800"/>
                <a:buFont typeface="Calibri"/>
                <a:buNone/>
                <a:tabLst/>
                <a:defRPr/>
              </a:pPr>
              <a:r>
                <a:rPr kumimoji="0" lang="en-US" sz="18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Basal</a:t>
              </a:r>
              <a:endParaRPr kumimoji="0" sz="1800" b="0" i="0" u="none" strike="noStrike" kern="1200" cap="none" spc="0" normalizeH="0" baseline="0" noProof="0">
                <a:ln>
                  <a:noFill/>
                </a:ln>
                <a:solidFill>
                  <a:srgbClr val="002855"/>
                </a:solidFill>
                <a:effectLst/>
                <a:uLnTx/>
                <a:uFillTx/>
                <a:latin typeface="Montserrat" panose="00000500000000000000" pitchFamily="2" charset="0"/>
                <a:ea typeface="+mn-ea"/>
                <a:cs typeface="+mn-cs"/>
              </a:endParaRPr>
            </a:p>
          </p:txBody>
        </p:sp>
      </p:grpSp>
      <p:grpSp>
        <p:nvGrpSpPr>
          <p:cNvPr id="11" name="Google Shape;132;p8">
            <a:extLst>
              <a:ext uri="{FF2B5EF4-FFF2-40B4-BE49-F238E27FC236}">
                <a16:creationId xmlns:a16="http://schemas.microsoft.com/office/drawing/2014/main" id="{B6CF816D-B1C2-9CBA-9E18-AA1AFDFC3E73}"/>
              </a:ext>
            </a:extLst>
          </p:cNvPr>
          <p:cNvGrpSpPr/>
          <p:nvPr/>
        </p:nvGrpSpPr>
        <p:grpSpPr>
          <a:xfrm>
            <a:off x="7359317" y="1955134"/>
            <a:ext cx="3362585" cy="446448"/>
            <a:chOff x="0" y="20860"/>
            <a:chExt cx="2098726" cy="316420"/>
          </a:xfrm>
        </p:grpSpPr>
        <p:sp>
          <p:nvSpPr>
            <p:cNvPr id="12" name="Google Shape;133;p8">
              <a:extLst>
                <a:ext uri="{FF2B5EF4-FFF2-40B4-BE49-F238E27FC236}">
                  <a16:creationId xmlns:a16="http://schemas.microsoft.com/office/drawing/2014/main" id="{978D0FBD-24BB-DF61-9327-4DCA10B6A3A9}"/>
                </a:ext>
              </a:extLst>
            </p:cNvPr>
            <p:cNvSpPr/>
            <p:nvPr/>
          </p:nvSpPr>
          <p:spPr>
            <a:xfrm>
              <a:off x="0" y="20860"/>
              <a:ext cx="2098726" cy="316420"/>
            </a:xfrm>
            <a:prstGeom prst="roundRect">
              <a:avLst>
                <a:gd name="adj" fmla="val 50000"/>
              </a:avLst>
            </a:prstGeom>
            <a:solidFill>
              <a:srgbClr val="F7E08E"/>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134;p8">
              <a:extLst>
                <a:ext uri="{FF2B5EF4-FFF2-40B4-BE49-F238E27FC236}">
                  <a16:creationId xmlns:a16="http://schemas.microsoft.com/office/drawing/2014/main" id="{E90C93BE-F893-1413-DCBB-323E7BEB1743}"/>
                </a:ext>
              </a:extLst>
            </p:cNvPr>
            <p:cNvSpPr/>
            <p:nvPr/>
          </p:nvSpPr>
          <p:spPr>
            <a:xfrm>
              <a:off x="46337" y="48202"/>
              <a:ext cx="2006052" cy="261735"/>
            </a:xfrm>
            <a:prstGeom prst="rect">
              <a:avLst/>
            </a:prstGeom>
            <a:noFill/>
            <a:ln>
              <a:noFill/>
            </a:ln>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13464"/>
                </a:buClr>
                <a:buSzPts val="1800"/>
                <a:buFont typeface="Calibri"/>
                <a:buNone/>
                <a:tabLst/>
                <a:defRPr/>
              </a:pPr>
              <a:r>
                <a:rPr kumimoji="0" lang="en-US" sz="18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Final (día 57)</a:t>
              </a:r>
              <a:endParaRPr kumimoji="0" sz="1800" b="0" i="0" u="none" strike="noStrike" kern="1200" cap="none" spc="0" normalizeH="0" baseline="0" noProof="0">
                <a:ln>
                  <a:noFill/>
                </a:ln>
                <a:solidFill>
                  <a:srgbClr val="002855"/>
                </a:solidFill>
                <a:effectLst/>
                <a:uLnTx/>
                <a:uFillTx/>
                <a:latin typeface="Montserrat" panose="00000500000000000000" pitchFamily="2" charset="0"/>
                <a:ea typeface="+mn-ea"/>
                <a:cs typeface="+mn-cs"/>
              </a:endParaRPr>
            </a:p>
          </p:txBody>
        </p:sp>
      </p:grpSp>
      <p:sp>
        <p:nvSpPr>
          <p:cNvPr id="18" name="Google Shape;124;p8">
            <a:extLst>
              <a:ext uri="{FF2B5EF4-FFF2-40B4-BE49-F238E27FC236}">
                <a16:creationId xmlns:a16="http://schemas.microsoft.com/office/drawing/2014/main" id="{BB3D61DC-C955-79EB-455F-ED2FCFB970F1}"/>
              </a:ext>
            </a:extLst>
          </p:cNvPr>
          <p:cNvSpPr/>
          <p:nvPr/>
        </p:nvSpPr>
        <p:spPr>
          <a:xfrm>
            <a:off x="1739618" y="5226920"/>
            <a:ext cx="1702150" cy="462421"/>
          </a:xfrm>
          <a:prstGeom prst="rect">
            <a:avLst/>
          </a:prstGeom>
          <a:noFill/>
          <a:ln>
            <a:noFill/>
          </a:ln>
        </p:spPr>
        <p:txBody>
          <a:bodyPr spcFirstLastPara="1" wrap="square" lIns="45700" tIns="45700" rIns="45700" bIns="45700" anchor="t" anchorCtr="0">
            <a:normAutofit/>
          </a:bodyPr>
          <a:lstStyle/>
          <a:p>
            <a:pPr marL="0" marR="0" lvl="0" indent="0" algn="ctr" defTabSz="914400" rtl="0" eaLnBrk="1" fontAlgn="auto" latinLnBrk="0" hangingPunct="1">
              <a:lnSpc>
                <a:spcPct val="108000"/>
              </a:lnSpc>
              <a:spcBef>
                <a:spcPts val="0"/>
              </a:spcBef>
              <a:spcAft>
                <a:spcPts val="0"/>
              </a:spcAft>
              <a:buClr>
                <a:srgbClr val="595959"/>
              </a:buClr>
              <a:buSzPts val="1500"/>
              <a:buFont typeface="Calibri"/>
              <a:buNone/>
              <a:tabLst/>
              <a:defRPr/>
            </a:pP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Nº </a:t>
            </a:r>
            <a:r>
              <a:rPr kumimoji="0" lang="en-US" sz="1500" b="0" i="0" u="none" strike="noStrike" kern="1200" cap="none" spc="0" normalizeH="0" baseline="0" noProof="0" err="1">
                <a:ln>
                  <a:noFill/>
                </a:ln>
                <a:solidFill>
                  <a:srgbClr val="002855"/>
                </a:solidFill>
                <a:effectLst/>
                <a:uLnTx/>
                <a:uFillTx/>
                <a:latin typeface="Montserrat" panose="00000500000000000000" pitchFamily="2" charset="0"/>
                <a:ea typeface="Calibri"/>
                <a:cs typeface="Calibri"/>
                <a:sym typeface="Calibri"/>
              </a:rPr>
              <a:t>lesiones</a:t>
            </a: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 3</a:t>
            </a:r>
            <a:endParaRPr kumimoji="0" sz="20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endParaRPr>
          </a:p>
        </p:txBody>
      </p:sp>
      <p:sp>
        <p:nvSpPr>
          <p:cNvPr id="21" name="Google Shape;124;p8">
            <a:extLst>
              <a:ext uri="{FF2B5EF4-FFF2-40B4-BE49-F238E27FC236}">
                <a16:creationId xmlns:a16="http://schemas.microsoft.com/office/drawing/2014/main" id="{260BC22C-96AB-0578-5080-95F3562A8089}"/>
              </a:ext>
            </a:extLst>
          </p:cNvPr>
          <p:cNvSpPr/>
          <p:nvPr/>
        </p:nvSpPr>
        <p:spPr>
          <a:xfrm>
            <a:off x="8189534" y="5226920"/>
            <a:ext cx="1702150" cy="462421"/>
          </a:xfrm>
          <a:prstGeom prst="rect">
            <a:avLst/>
          </a:prstGeom>
          <a:noFill/>
          <a:ln>
            <a:noFill/>
          </a:ln>
        </p:spPr>
        <p:txBody>
          <a:bodyPr spcFirstLastPara="1" wrap="square" lIns="45700" tIns="45700" rIns="45700" bIns="45700" anchor="t" anchorCtr="0">
            <a:normAutofit/>
          </a:bodyPr>
          <a:lstStyle/>
          <a:p>
            <a:pPr marL="0" marR="0" lvl="0" indent="0" algn="ctr" defTabSz="914400" rtl="0" eaLnBrk="1" fontAlgn="auto" latinLnBrk="0" hangingPunct="1">
              <a:lnSpc>
                <a:spcPct val="108000"/>
              </a:lnSpc>
              <a:spcBef>
                <a:spcPts val="0"/>
              </a:spcBef>
              <a:spcAft>
                <a:spcPts val="0"/>
              </a:spcAft>
              <a:buClr>
                <a:srgbClr val="595959"/>
              </a:buClr>
              <a:buSzPts val="1500"/>
              <a:buFont typeface="Calibri"/>
              <a:buNone/>
              <a:tabLst/>
              <a:defRPr/>
            </a:pP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Nº </a:t>
            </a:r>
            <a:r>
              <a:rPr kumimoji="0" lang="en-US" sz="1500" b="0" i="0" u="none" strike="noStrike" kern="1200" cap="none" spc="0" normalizeH="0" baseline="0" noProof="0" err="1">
                <a:ln>
                  <a:noFill/>
                </a:ln>
                <a:solidFill>
                  <a:srgbClr val="002855"/>
                </a:solidFill>
                <a:effectLst/>
                <a:uLnTx/>
                <a:uFillTx/>
                <a:latin typeface="Montserrat" panose="00000500000000000000" pitchFamily="2" charset="0"/>
                <a:ea typeface="Calibri"/>
                <a:cs typeface="Calibri"/>
                <a:sym typeface="Calibri"/>
              </a:rPr>
              <a:t>lesiones</a:t>
            </a: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 1</a:t>
            </a:r>
            <a:endParaRPr kumimoji="0" sz="20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endParaRPr>
          </a:p>
        </p:txBody>
      </p:sp>
      <p:pic>
        <p:nvPicPr>
          <p:cNvPr id="17" name="Picture 31">
            <a:extLst>
              <a:ext uri="{FF2B5EF4-FFF2-40B4-BE49-F238E27FC236}">
                <a16:creationId xmlns:a16="http://schemas.microsoft.com/office/drawing/2014/main" id="{B85FBADA-A0E7-7DBA-3C21-FCC20672F2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530" y="2562112"/>
            <a:ext cx="4345455" cy="2444319"/>
          </a:xfrm>
          <a:prstGeom prst="rect">
            <a:avLst/>
          </a:prstGeom>
        </p:spPr>
      </p:pic>
      <p:pic>
        <p:nvPicPr>
          <p:cNvPr id="19" name="Picture 32">
            <a:extLst>
              <a:ext uri="{FF2B5EF4-FFF2-40B4-BE49-F238E27FC236}">
                <a16:creationId xmlns:a16="http://schemas.microsoft.com/office/drawing/2014/main" id="{B34D9DC1-5193-ACD1-7A7D-F5C3981E83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2330" y="2562112"/>
            <a:ext cx="4434844" cy="2494600"/>
          </a:xfrm>
          <a:prstGeom prst="rect">
            <a:avLst/>
          </a:prstGeom>
        </p:spPr>
      </p:pic>
      <p:sp>
        <p:nvSpPr>
          <p:cNvPr id="20" name="Marcador de texto 21">
            <a:extLst>
              <a:ext uri="{FF2B5EF4-FFF2-40B4-BE49-F238E27FC236}">
                <a16:creationId xmlns:a16="http://schemas.microsoft.com/office/drawing/2014/main" id="{85733037-7510-656C-B587-2A7A9EE27FC1}"/>
              </a:ext>
            </a:extLst>
          </p:cNvPr>
          <p:cNvSpPr>
            <a:spLocks noGrp="1"/>
          </p:cNvSpPr>
          <p:nvPr>
            <p:ph type="body" sz="quarter" idx="10"/>
          </p:nvPr>
        </p:nvSpPr>
        <p:spPr>
          <a:xfrm>
            <a:off x="1581665" y="6576593"/>
            <a:ext cx="10159485" cy="170142"/>
          </a:xfrm>
        </p:spPr>
        <p:txBody>
          <a:bodyPr/>
          <a:lstStyle/>
          <a:p>
            <a:r>
              <a:rPr lang="es-ES" sz="900"/>
              <a:t>Caso clínico cedido por el  Dr. </a:t>
            </a:r>
            <a:r>
              <a:rPr lang="es-ES" sz="900" err="1"/>
              <a:t>Yélamos</a:t>
            </a:r>
            <a:r>
              <a:rPr lang="es-ES" sz="900"/>
              <a:t>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34361749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534A4-2C43-EEF9-97C4-C2D4ADCAF541}"/>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0D806F9C-803D-9279-5AA4-6F342BC81A50}"/>
              </a:ext>
            </a:extLst>
          </p:cNvPr>
          <p:cNvSpPr>
            <a:spLocks noGrp="1"/>
          </p:cNvSpPr>
          <p:nvPr>
            <p:ph type="title"/>
          </p:nvPr>
        </p:nvSpPr>
        <p:spPr/>
        <p:txBody>
          <a:bodyPr/>
          <a:lstStyle/>
          <a:p>
            <a:r>
              <a:rPr lang="es-ES"/>
              <a:t>Caso clínico 3</a:t>
            </a:r>
            <a:br>
              <a:rPr lang="es-ES"/>
            </a:br>
            <a:r>
              <a:rPr lang="es-ES" sz="1800" b="0"/>
              <a:t>Evolución del tratamiento</a:t>
            </a:r>
            <a:endParaRPr lang="es-ES" sz="1800"/>
          </a:p>
        </p:txBody>
      </p:sp>
      <p:sp>
        <p:nvSpPr>
          <p:cNvPr id="18" name="Marcador de contenido 17">
            <a:extLst>
              <a:ext uri="{FF2B5EF4-FFF2-40B4-BE49-F238E27FC236}">
                <a16:creationId xmlns:a16="http://schemas.microsoft.com/office/drawing/2014/main" id="{A5B6A141-EBCD-3B4B-DB6F-338C55FDFA50}"/>
              </a:ext>
            </a:extLst>
          </p:cNvPr>
          <p:cNvSpPr>
            <a:spLocks noGrp="1"/>
          </p:cNvSpPr>
          <p:nvPr>
            <p:ph idx="1"/>
          </p:nvPr>
        </p:nvSpPr>
        <p:spPr>
          <a:xfrm>
            <a:off x="473530" y="1475335"/>
            <a:ext cx="4844919" cy="4712814"/>
          </a:xfrm>
        </p:spPr>
        <p:txBody>
          <a:bodyPr/>
          <a:lstStyle/>
          <a:p>
            <a:r>
              <a:rPr lang="es-ES" sz="1800">
                <a:latin typeface="Montserrat" panose="00000500000000000000" pitchFamily="2" charset="0"/>
              </a:rPr>
              <a:t>Paciente satisfecho con el resultado: </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Poca reacción</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No dolor</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Buena tolerancia</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Mejor que tratamientos previos</a:t>
            </a:r>
          </a:p>
          <a:p>
            <a:endParaRPr lang="es-ES" sz="1800">
              <a:latin typeface="Montserrat" panose="00000500000000000000" pitchFamily="2" charset="0"/>
            </a:endParaRPr>
          </a:p>
          <a:p>
            <a:r>
              <a:rPr lang="es-ES" sz="1800">
                <a:latin typeface="Montserrat" panose="00000500000000000000" pitchFamily="2" charset="0"/>
              </a:rPr>
              <a:t>Decidimos crioterapia en lesión nueva grado II </a:t>
            </a:r>
            <a:r>
              <a:rPr lang="es-ES" sz="1800">
                <a:latin typeface="Montserrat" panose="00000500000000000000" pitchFamily="2" charset="0"/>
                <a:sym typeface="Wingdings" panose="05000000000000000000" pitchFamily="2" charset="2"/>
              </a:rPr>
              <a:t></a:t>
            </a:r>
            <a:r>
              <a:rPr lang="es-ES" sz="1800">
                <a:latin typeface="Montserrat" panose="00000500000000000000" pitchFamily="2" charset="0"/>
              </a:rPr>
              <a:t> mejoría parcial </a:t>
            </a:r>
            <a:r>
              <a:rPr lang="es-ES" sz="1800">
                <a:latin typeface="Montserrat" panose="00000500000000000000" pitchFamily="2" charset="0"/>
                <a:sym typeface="Wingdings" panose="05000000000000000000" pitchFamily="2" charset="2"/>
              </a:rPr>
              <a:t></a:t>
            </a:r>
            <a:r>
              <a:rPr lang="es-ES" sz="1800">
                <a:latin typeface="Montserrat" panose="00000500000000000000" pitchFamily="2" charset="0"/>
              </a:rPr>
              <a:t> biopsia</a:t>
            </a:r>
          </a:p>
          <a:p>
            <a:pPr marL="285750" indent="-285750">
              <a:spcBef>
                <a:spcPts val="600"/>
              </a:spcBef>
              <a:spcAft>
                <a:spcPts val="600"/>
              </a:spcAft>
              <a:buClr>
                <a:srgbClr val="B4E2D6"/>
              </a:buClr>
              <a:buFont typeface="Arial" panose="020B0604020202020204" pitchFamily="34" charset="0"/>
              <a:buChar char="•"/>
            </a:pPr>
            <a:r>
              <a:rPr lang="es-ES" err="1">
                <a:latin typeface="Montserrat"/>
              </a:rPr>
              <a:t>Pustulosis</a:t>
            </a:r>
            <a:r>
              <a:rPr lang="es-ES">
                <a:latin typeface="Montserrat"/>
              </a:rPr>
              <a:t> erosiva cuero cabelludo</a:t>
            </a:r>
          </a:p>
          <a:p>
            <a:pPr marL="971550" lvl="1" indent="-285750">
              <a:spcBef>
                <a:spcPts val="600"/>
              </a:spcBef>
              <a:spcAft>
                <a:spcPts val="600"/>
              </a:spcAft>
              <a:buClr>
                <a:srgbClr val="B4E2D6"/>
              </a:buClr>
              <a:buFont typeface="Courier New" panose="02070309020205020404" pitchFamily="49" charset="0"/>
              <a:buChar char="o"/>
            </a:pPr>
            <a:r>
              <a:rPr lang="es-ES">
                <a:solidFill>
                  <a:schemeClr val="tx1">
                    <a:lumMod val="65000"/>
                    <a:lumOff val="35000"/>
                  </a:schemeClr>
                </a:solidFill>
                <a:latin typeface="Montserrat"/>
              </a:rPr>
              <a:t>Corticoides </a:t>
            </a:r>
            <a:r>
              <a:rPr lang="es-ES">
                <a:solidFill>
                  <a:schemeClr val="tx1">
                    <a:lumMod val="65000"/>
                    <a:lumOff val="35000"/>
                  </a:schemeClr>
                </a:solidFill>
                <a:latin typeface="Montserrat"/>
                <a:sym typeface="Wingdings" panose="05000000000000000000" pitchFamily="2" charset="2"/>
              </a:rPr>
              <a:t> mejoría</a:t>
            </a:r>
            <a:endParaRPr lang="es-ES">
              <a:solidFill>
                <a:schemeClr val="tx1">
                  <a:lumMod val="65000"/>
                  <a:lumOff val="35000"/>
                </a:schemeClr>
              </a:solidFill>
              <a:latin typeface="Montserrat"/>
            </a:endParaRPr>
          </a:p>
          <a:p>
            <a:endParaRPr lang="es-ES" sz="1800">
              <a:latin typeface="Montserrat" panose="00000500000000000000" pitchFamily="2" charset="0"/>
            </a:endParaRPr>
          </a:p>
          <a:p>
            <a:endParaRPr lang="es-ES">
              <a:latin typeface="Montserrat" panose="00000500000000000000" pitchFamily="2" charset="0"/>
            </a:endParaRPr>
          </a:p>
        </p:txBody>
      </p:sp>
      <p:pic>
        <p:nvPicPr>
          <p:cNvPr id="3" name="Picture 5">
            <a:extLst>
              <a:ext uri="{FF2B5EF4-FFF2-40B4-BE49-F238E27FC236}">
                <a16:creationId xmlns:a16="http://schemas.microsoft.com/office/drawing/2014/main" id="{342D2A56-8D41-41DE-7EA5-18F4E76A78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73553" y="1044649"/>
            <a:ext cx="4559300" cy="5143500"/>
          </a:xfrm>
          <a:prstGeom prst="rect">
            <a:avLst/>
          </a:prstGeom>
        </p:spPr>
      </p:pic>
      <p:sp>
        <p:nvSpPr>
          <p:cNvPr id="5" name="Marcador de texto 21">
            <a:extLst>
              <a:ext uri="{FF2B5EF4-FFF2-40B4-BE49-F238E27FC236}">
                <a16:creationId xmlns:a16="http://schemas.microsoft.com/office/drawing/2014/main" id="{BEA0AD30-89E6-DFC2-932E-CA01611A9D82}"/>
              </a:ext>
            </a:extLst>
          </p:cNvPr>
          <p:cNvSpPr>
            <a:spLocks noGrp="1"/>
          </p:cNvSpPr>
          <p:nvPr>
            <p:ph type="body" sz="quarter" idx="10"/>
          </p:nvPr>
        </p:nvSpPr>
        <p:spPr>
          <a:xfrm>
            <a:off x="1581665" y="6576593"/>
            <a:ext cx="10159485" cy="170142"/>
          </a:xfrm>
        </p:spPr>
        <p:txBody>
          <a:bodyPr/>
          <a:lstStyle/>
          <a:p>
            <a:r>
              <a:rPr lang="es-ES" sz="900"/>
              <a:t>Caso clínico cedido por el  Dr. </a:t>
            </a:r>
            <a:r>
              <a:rPr lang="es-ES" sz="900" err="1"/>
              <a:t>Yélamos</a:t>
            </a:r>
            <a:r>
              <a:rPr lang="es-ES" sz="900"/>
              <a:t>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35427460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F439B-12DD-EBE2-843C-427890BC2BA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51A6167-7920-1324-8031-8A421A0F87FA}"/>
              </a:ext>
            </a:extLst>
          </p:cNvPr>
          <p:cNvSpPr>
            <a:spLocks noGrp="1"/>
          </p:cNvSpPr>
          <p:nvPr>
            <p:ph type="title"/>
          </p:nvPr>
        </p:nvSpPr>
        <p:spPr/>
        <p:txBody>
          <a:bodyPr/>
          <a:lstStyle/>
          <a:p>
            <a:r>
              <a:rPr lang="es-ES"/>
              <a:t>Caso clínico 4: </a:t>
            </a:r>
            <a:r>
              <a:rPr lang="es-ES" err="1"/>
              <a:t>pustulosis</a:t>
            </a:r>
            <a:r>
              <a:rPr lang="es-ES"/>
              <a:t> erosiva cuero cabelludo + uso </a:t>
            </a:r>
            <a:r>
              <a:rPr lang="es-ES" err="1"/>
              <a:t>queratolíticos</a:t>
            </a:r>
            <a:br>
              <a:rPr lang="es-ES"/>
            </a:br>
            <a:r>
              <a:rPr lang="es-ES" sz="1800" b="0"/>
              <a:t>Perfil del paciente</a:t>
            </a:r>
            <a:endParaRPr lang="es-ES" sz="1800"/>
          </a:p>
        </p:txBody>
      </p:sp>
      <p:sp>
        <p:nvSpPr>
          <p:cNvPr id="5" name="Marcador de contenido 4">
            <a:extLst>
              <a:ext uri="{FF2B5EF4-FFF2-40B4-BE49-F238E27FC236}">
                <a16:creationId xmlns:a16="http://schemas.microsoft.com/office/drawing/2014/main" id="{7D806D95-9FEF-09F4-8CC8-B9816A68E8B2}"/>
              </a:ext>
            </a:extLst>
          </p:cNvPr>
          <p:cNvSpPr txBox="1">
            <a:spLocks noGrp="1"/>
          </p:cNvSpPr>
          <p:nvPr>
            <p:ph idx="1"/>
          </p:nvPr>
        </p:nvSpPr>
        <p:spPr>
          <a:xfrm>
            <a:off x="473530" y="1343771"/>
            <a:ext cx="11268075" cy="2997231"/>
          </a:xfrm>
          <a:prstGeom prst="rect">
            <a:avLst/>
          </a:prstGeom>
          <a:noFill/>
        </p:spPr>
        <p:txBody>
          <a:bodyPr wrap="square">
            <a:spAutoFit/>
          </a:bodyPr>
          <a:lstStyle/>
          <a:p>
            <a:pPr marL="285750" indent="-285750">
              <a:spcBef>
                <a:spcPts val="600"/>
              </a:spcBef>
              <a:spcAft>
                <a:spcPts val="600"/>
              </a:spcAft>
              <a:buClr>
                <a:srgbClr val="B4E2D6"/>
              </a:buClr>
              <a:buFont typeface="Arial" panose="020B0604020202020204" pitchFamily="34" charset="0"/>
              <a:buChar char="•"/>
            </a:pPr>
            <a:r>
              <a:rPr lang="es-ES" sz="1800">
                <a:latin typeface="Montserrat"/>
              </a:rPr>
              <a:t>Hombre 71 años, jubilado, </a:t>
            </a:r>
            <a:r>
              <a:rPr lang="es-ES" sz="1800" err="1">
                <a:latin typeface="Montserrat"/>
              </a:rPr>
              <a:t>fototipo</a:t>
            </a:r>
            <a:r>
              <a:rPr lang="es-ES" sz="1800">
                <a:latin typeface="Montserrat"/>
              </a:rPr>
              <a:t> II</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AP: </a:t>
            </a:r>
            <a:r>
              <a:rPr lang="es-ES" sz="1800" err="1">
                <a:latin typeface="Montserrat"/>
              </a:rPr>
              <a:t>CBCs</a:t>
            </a:r>
            <a:r>
              <a:rPr lang="es-ES" sz="1800">
                <a:latin typeface="Montserrat"/>
              </a:rPr>
              <a:t>, </a:t>
            </a:r>
            <a:r>
              <a:rPr lang="es-ES" sz="1800" err="1">
                <a:latin typeface="Montserrat"/>
              </a:rPr>
              <a:t>pustulosis</a:t>
            </a:r>
            <a:r>
              <a:rPr lang="es-ES" sz="1800">
                <a:latin typeface="Montserrat"/>
              </a:rPr>
              <a:t> erosiva cuero cabelludo, ACxFA en acenocumarol y digoxina, HTA </a:t>
            </a:r>
            <a:r>
              <a:rPr lang="es-ES" sz="1800" err="1">
                <a:latin typeface="Montserrat"/>
              </a:rPr>
              <a:t>ttx</a:t>
            </a:r>
            <a:r>
              <a:rPr lang="es-ES" sz="1800">
                <a:latin typeface="Montserrat"/>
              </a:rPr>
              <a:t> verapamilo, DLP</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Tratamientos previos: </a:t>
            </a:r>
          </a:p>
          <a:p>
            <a:pPr marL="971550" lvl="1" indent="-285750">
              <a:spcBef>
                <a:spcPts val="600"/>
              </a:spcBef>
              <a:spcAft>
                <a:spcPts val="600"/>
              </a:spcAft>
              <a:buClr>
                <a:srgbClr val="B4E2D6"/>
              </a:buClr>
              <a:buFont typeface="Courier New" panose="02070309020205020404" pitchFamily="49" charset="0"/>
              <a:buChar char="o"/>
            </a:pPr>
            <a:r>
              <a:rPr lang="es-ES" sz="1800">
                <a:solidFill>
                  <a:schemeClr val="tx1">
                    <a:lumMod val="65000"/>
                    <a:lumOff val="35000"/>
                  </a:schemeClr>
                </a:solidFill>
                <a:latin typeface="Montserrat"/>
              </a:rPr>
              <a:t>Crioterapia en numerosas ocasiones</a:t>
            </a:r>
          </a:p>
          <a:p>
            <a:pPr marL="971550" lvl="1" indent="-285750">
              <a:spcBef>
                <a:spcPts val="600"/>
              </a:spcBef>
              <a:spcAft>
                <a:spcPts val="600"/>
              </a:spcAft>
              <a:buClr>
                <a:srgbClr val="B4E2D6"/>
              </a:buClr>
              <a:buFont typeface="Courier New" panose="02070309020205020404" pitchFamily="49" charset="0"/>
              <a:buChar char="o"/>
            </a:pPr>
            <a:r>
              <a:rPr lang="es-ES" sz="1800">
                <a:solidFill>
                  <a:schemeClr val="tx1">
                    <a:lumMod val="65000"/>
                    <a:lumOff val="35000"/>
                  </a:schemeClr>
                </a:solidFill>
                <a:latin typeface="Montserrat"/>
              </a:rPr>
              <a:t>Diclofenaco 2%</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3 lesiones grado I-II (añadimos </a:t>
            </a:r>
            <a:r>
              <a:rPr lang="es-ES" sz="1800" err="1">
                <a:latin typeface="Montserrat"/>
              </a:rPr>
              <a:t>queratolíticos</a:t>
            </a:r>
            <a:r>
              <a:rPr lang="es-ES" sz="1800">
                <a:latin typeface="Montserrat"/>
              </a:rPr>
              <a:t>)</a:t>
            </a:r>
          </a:p>
          <a:p>
            <a:pPr marL="742950" lvl="1" indent="-285750">
              <a:buClr>
                <a:srgbClr val="B4E2D6"/>
              </a:buClr>
              <a:buFont typeface="Courier New" panose="02070309020205020404" pitchFamily="49" charset="0"/>
              <a:buChar char="o"/>
            </a:pPr>
            <a:endParaRPr lang="es-ES" sz="1800">
              <a:solidFill>
                <a:srgbClr val="002855"/>
              </a:solidFill>
              <a:latin typeface="Montserrat"/>
            </a:endParaRPr>
          </a:p>
        </p:txBody>
      </p:sp>
      <p:sp>
        <p:nvSpPr>
          <p:cNvPr id="3" name="Marcador de texto 21">
            <a:extLst>
              <a:ext uri="{FF2B5EF4-FFF2-40B4-BE49-F238E27FC236}">
                <a16:creationId xmlns:a16="http://schemas.microsoft.com/office/drawing/2014/main" id="{3892BD7B-CA0E-671C-B8E8-310D2D964E0E}"/>
              </a:ext>
            </a:extLst>
          </p:cNvPr>
          <p:cNvSpPr>
            <a:spLocks noGrp="1"/>
          </p:cNvSpPr>
          <p:nvPr>
            <p:ph type="body" sz="quarter" idx="10"/>
          </p:nvPr>
        </p:nvSpPr>
        <p:spPr>
          <a:xfrm>
            <a:off x="1581665" y="6576593"/>
            <a:ext cx="10159485" cy="170142"/>
          </a:xfrm>
        </p:spPr>
        <p:txBody>
          <a:bodyPr/>
          <a:lstStyle/>
          <a:p>
            <a:r>
              <a:rPr lang="es-ES" sz="900"/>
              <a:t>Caso clínico cedido por el  Dr. </a:t>
            </a:r>
            <a:r>
              <a:rPr lang="es-ES" sz="900" err="1"/>
              <a:t>Yélamos</a:t>
            </a:r>
            <a:r>
              <a:rPr lang="es-ES" sz="900"/>
              <a:t>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25624267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A1BA284-4656-6894-6984-67A5A9C47487}"/>
              </a:ext>
            </a:extLst>
          </p:cNvPr>
          <p:cNvSpPr>
            <a:spLocks noGrp="1"/>
          </p:cNvSpPr>
          <p:nvPr>
            <p:ph type="title"/>
          </p:nvPr>
        </p:nvSpPr>
        <p:spPr/>
        <p:txBody>
          <a:bodyPr/>
          <a:lstStyle/>
          <a:p>
            <a:endParaRPr lang="es-ES"/>
          </a:p>
        </p:txBody>
      </p:sp>
      <p:sp>
        <p:nvSpPr>
          <p:cNvPr id="8" name="Marcador de contenido 7">
            <a:extLst>
              <a:ext uri="{FF2B5EF4-FFF2-40B4-BE49-F238E27FC236}">
                <a16:creationId xmlns:a16="http://schemas.microsoft.com/office/drawing/2014/main" id="{E5C5676A-CD80-1E1D-5754-584B028F8CF0}"/>
              </a:ext>
            </a:extLst>
          </p:cNvPr>
          <p:cNvSpPr>
            <a:spLocks noGrp="1"/>
          </p:cNvSpPr>
          <p:nvPr>
            <p:ph idx="1"/>
          </p:nvPr>
        </p:nvSpPr>
        <p:spPr/>
        <p:txBody>
          <a:bodyPr/>
          <a:lstStyle/>
          <a:p>
            <a:endParaRPr lang="es-ES"/>
          </a:p>
        </p:txBody>
      </p:sp>
      <p:sp>
        <p:nvSpPr>
          <p:cNvPr id="9" name="Marcador de texto 8">
            <a:extLst>
              <a:ext uri="{FF2B5EF4-FFF2-40B4-BE49-F238E27FC236}">
                <a16:creationId xmlns:a16="http://schemas.microsoft.com/office/drawing/2014/main" id="{8E4837B5-FF5F-C5B8-B583-D3DE6AA3E989}"/>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8932"/>
            <a:ext cx="6378341" cy="6858000"/>
          </a:xfrm>
          <a:prstGeom prst="rect">
            <a:avLst/>
          </a:prstGeom>
        </p:spPr>
      </p:pic>
      <p:sp>
        <p:nvSpPr>
          <p:cNvPr id="5" name="TextBox 4"/>
          <p:cNvSpPr txBox="1"/>
          <p:nvPr/>
        </p:nvSpPr>
        <p:spPr>
          <a:xfrm>
            <a:off x="4923359" y="6203520"/>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002855"/>
                </a:solidFill>
                <a:effectLst/>
                <a:uLnTx/>
                <a:uFillTx/>
                <a:latin typeface="Calibri" panose="020F0502020204030204"/>
                <a:ea typeface="+mn-ea"/>
                <a:cs typeface="+mn-cs"/>
              </a:rPr>
              <a:t>Basal</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3094" y="-18932"/>
            <a:ext cx="4851132" cy="6858000"/>
          </a:xfrm>
          <a:prstGeom prst="rect">
            <a:avLst/>
          </a:prstGeom>
        </p:spPr>
      </p:pic>
      <p:sp>
        <p:nvSpPr>
          <p:cNvPr id="10" name="Marcador de texto 21">
            <a:extLst>
              <a:ext uri="{FF2B5EF4-FFF2-40B4-BE49-F238E27FC236}">
                <a16:creationId xmlns:a16="http://schemas.microsoft.com/office/drawing/2014/main" id="{B8687B51-0C7B-E2A1-63F3-6B4EBCE1EF9D}"/>
              </a:ext>
            </a:extLst>
          </p:cNvPr>
          <p:cNvSpPr txBox="1">
            <a:spLocks/>
          </p:cNvSpPr>
          <p:nvPr/>
        </p:nvSpPr>
        <p:spPr>
          <a:xfrm>
            <a:off x="163614" y="6395344"/>
            <a:ext cx="5186433" cy="386356"/>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25179630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50E62EE-16C4-BFE8-92D6-A08324F440B5}"/>
              </a:ext>
            </a:extLst>
          </p:cNvPr>
          <p:cNvSpPr>
            <a:spLocks noGrp="1"/>
          </p:cNvSpPr>
          <p:nvPr>
            <p:ph type="title"/>
          </p:nvPr>
        </p:nvSpPr>
        <p:spPr/>
        <p:txBody>
          <a:bodyPr/>
          <a:lstStyle/>
          <a:p>
            <a:endParaRPr lang="es-ES"/>
          </a:p>
        </p:txBody>
      </p:sp>
      <p:sp>
        <p:nvSpPr>
          <p:cNvPr id="6" name="Marcador de contenido 5">
            <a:extLst>
              <a:ext uri="{FF2B5EF4-FFF2-40B4-BE49-F238E27FC236}">
                <a16:creationId xmlns:a16="http://schemas.microsoft.com/office/drawing/2014/main" id="{806A2253-48B3-0634-9EFA-7941C246EF40}"/>
              </a:ext>
            </a:extLst>
          </p:cNvPr>
          <p:cNvSpPr>
            <a:spLocks noGrp="1"/>
          </p:cNvSpPr>
          <p:nvPr>
            <p:ph idx="1"/>
          </p:nvPr>
        </p:nvSpPr>
        <p:spPr/>
        <p:txBody>
          <a:bodyPr/>
          <a:lstStyle/>
          <a:p>
            <a:endParaRPr lang="es-ES"/>
          </a:p>
        </p:txBody>
      </p:sp>
      <p:sp>
        <p:nvSpPr>
          <p:cNvPr id="9" name="Marcador de texto 8">
            <a:extLst>
              <a:ext uri="{FF2B5EF4-FFF2-40B4-BE49-F238E27FC236}">
                <a16:creationId xmlns:a16="http://schemas.microsoft.com/office/drawing/2014/main" id="{33B7A16A-23AF-4830-B5AA-B58467D00F4C}"/>
              </a:ext>
            </a:extLst>
          </p:cNvPr>
          <p:cNvSpPr>
            <a:spLocks noGrp="1"/>
          </p:cNvSpPr>
          <p:nvPr>
            <p:ph type="body" sz="quarter" idx="10"/>
          </p:nvPr>
        </p:nvSpPr>
        <p:spPr/>
        <p:txBody>
          <a:bodyPr/>
          <a:lstStyle/>
          <a:p>
            <a:endParaRPr lang="es-ES"/>
          </a:p>
        </p:txBody>
      </p:sp>
      <p:sp>
        <p:nvSpPr>
          <p:cNvPr id="5" name="TextBox 4"/>
          <p:cNvSpPr txBox="1"/>
          <p:nvPr/>
        </p:nvSpPr>
        <p:spPr>
          <a:xfrm>
            <a:off x="5184807" y="6203520"/>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002855"/>
                </a:solidFill>
                <a:effectLst/>
                <a:uLnTx/>
                <a:uFillTx/>
                <a:latin typeface="Calibri" panose="020F0502020204030204"/>
                <a:ea typeface="+mn-ea"/>
                <a:cs typeface="+mn-cs"/>
              </a:rPr>
              <a:t>D57</a:t>
            </a: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8688" y="-18932"/>
            <a:ext cx="7122695" cy="6858000"/>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82552" y="0"/>
            <a:ext cx="4209449" cy="6858000"/>
          </a:xfrm>
          <a:prstGeom prst="rect">
            <a:avLst/>
          </a:prstGeom>
        </p:spPr>
      </p:pic>
      <p:sp>
        <p:nvSpPr>
          <p:cNvPr id="11" name="Marcador de texto 21">
            <a:extLst>
              <a:ext uri="{FF2B5EF4-FFF2-40B4-BE49-F238E27FC236}">
                <a16:creationId xmlns:a16="http://schemas.microsoft.com/office/drawing/2014/main" id="{3E1A8A9F-4E4F-69A3-D34B-DF35F99FCB46}"/>
              </a:ext>
            </a:extLst>
          </p:cNvPr>
          <p:cNvSpPr txBox="1">
            <a:spLocks/>
          </p:cNvSpPr>
          <p:nvPr/>
        </p:nvSpPr>
        <p:spPr>
          <a:xfrm>
            <a:off x="163614" y="6395344"/>
            <a:ext cx="5186433" cy="386356"/>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4827151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466E20A-F122-DCCB-DB57-66336298AB5C}"/>
              </a:ext>
            </a:extLst>
          </p:cNvPr>
          <p:cNvSpPr>
            <a:spLocks noGrp="1"/>
          </p:cNvSpPr>
          <p:nvPr>
            <p:ph type="title"/>
          </p:nvPr>
        </p:nvSpPr>
        <p:spPr/>
        <p:txBody>
          <a:bodyPr/>
          <a:lstStyle/>
          <a:p>
            <a:endParaRPr lang="es-ES"/>
          </a:p>
        </p:txBody>
      </p:sp>
      <p:sp>
        <p:nvSpPr>
          <p:cNvPr id="6" name="Marcador de contenido 5">
            <a:extLst>
              <a:ext uri="{FF2B5EF4-FFF2-40B4-BE49-F238E27FC236}">
                <a16:creationId xmlns:a16="http://schemas.microsoft.com/office/drawing/2014/main" id="{D5B94850-46F8-FABE-8584-31D982AE4435}"/>
              </a:ext>
            </a:extLst>
          </p:cNvPr>
          <p:cNvSpPr>
            <a:spLocks noGrp="1"/>
          </p:cNvSpPr>
          <p:nvPr>
            <p:ph idx="1"/>
          </p:nvPr>
        </p:nvSpPr>
        <p:spPr/>
        <p:txBody>
          <a:bodyPr/>
          <a:lstStyle/>
          <a:p>
            <a:endParaRPr lang="es-ES"/>
          </a:p>
        </p:txBody>
      </p:sp>
      <p:sp>
        <p:nvSpPr>
          <p:cNvPr id="8" name="Marcador de texto 7">
            <a:extLst>
              <a:ext uri="{FF2B5EF4-FFF2-40B4-BE49-F238E27FC236}">
                <a16:creationId xmlns:a16="http://schemas.microsoft.com/office/drawing/2014/main" id="{D8F24D98-2C4A-96F8-8327-906543DA9104}"/>
              </a:ext>
            </a:extLst>
          </p:cNvPr>
          <p:cNvSpPr>
            <a:spLocks noGrp="1"/>
          </p:cNvSpPr>
          <p:nvPr>
            <p:ph type="body" sz="quarter" idx="10"/>
          </p:nvPr>
        </p:nvSpPr>
        <p:spPr/>
        <p:txBody>
          <a:bodyPr/>
          <a:lstStyle/>
          <a:p>
            <a:endParaRPr lang="es-ES"/>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40879" y="0"/>
            <a:ext cx="6697043" cy="6858000"/>
          </a:xfrm>
          <a:prstGeom prst="rect">
            <a:avLst/>
          </a:prstGeom>
        </p:spPr>
      </p:pic>
      <p:sp>
        <p:nvSpPr>
          <p:cNvPr id="5" name="TextBox 4"/>
          <p:cNvSpPr txBox="1"/>
          <p:nvPr/>
        </p:nvSpPr>
        <p:spPr>
          <a:xfrm>
            <a:off x="8630652" y="5927282"/>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D57</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5531263" cy="6858000"/>
          </a:xfrm>
          <a:prstGeom prst="rect">
            <a:avLst/>
          </a:prstGeom>
        </p:spPr>
      </p:pic>
      <p:sp>
        <p:nvSpPr>
          <p:cNvPr id="10" name="TextBox 9"/>
          <p:cNvSpPr txBox="1"/>
          <p:nvPr/>
        </p:nvSpPr>
        <p:spPr>
          <a:xfrm>
            <a:off x="2457595" y="5927282"/>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Basal</a:t>
            </a:r>
          </a:p>
        </p:txBody>
      </p:sp>
      <p:sp>
        <p:nvSpPr>
          <p:cNvPr id="11" name="Marcador de texto 21">
            <a:extLst>
              <a:ext uri="{FF2B5EF4-FFF2-40B4-BE49-F238E27FC236}">
                <a16:creationId xmlns:a16="http://schemas.microsoft.com/office/drawing/2014/main" id="{8FE73D81-8D93-F1DE-FF41-0A82AF155550}"/>
              </a:ext>
            </a:extLst>
          </p:cNvPr>
          <p:cNvSpPr txBox="1">
            <a:spLocks/>
          </p:cNvSpPr>
          <p:nvPr/>
        </p:nvSpPr>
        <p:spPr>
          <a:xfrm>
            <a:off x="163614" y="6395344"/>
            <a:ext cx="5186433" cy="386356"/>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41538265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68B25BD-C93E-99B5-35BA-84BE48B0DFEF}"/>
              </a:ext>
            </a:extLst>
          </p:cNvPr>
          <p:cNvSpPr>
            <a:spLocks noGrp="1"/>
          </p:cNvSpPr>
          <p:nvPr>
            <p:ph type="title"/>
          </p:nvPr>
        </p:nvSpPr>
        <p:spPr/>
        <p:txBody>
          <a:bodyPr/>
          <a:lstStyle/>
          <a:p>
            <a:endParaRPr lang="es-ES"/>
          </a:p>
        </p:txBody>
      </p:sp>
      <p:sp>
        <p:nvSpPr>
          <p:cNvPr id="5" name="Marcador de contenido 4">
            <a:extLst>
              <a:ext uri="{FF2B5EF4-FFF2-40B4-BE49-F238E27FC236}">
                <a16:creationId xmlns:a16="http://schemas.microsoft.com/office/drawing/2014/main" id="{4A3EFAE9-DC2F-996D-5278-0CC370F0E064}"/>
              </a:ext>
            </a:extLst>
          </p:cNvPr>
          <p:cNvSpPr>
            <a:spLocks noGrp="1"/>
          </p:cNvSpPr>
          <p:nvPr>
            <p:ph idx="1"/>
          </p:nvPr>
        </p:nvSpPr>
        <p:spPr/>
        <p:txBody>
          <a:bodyPr/>
          <a:lstStyle/>
          <a:p>
            <a:endParaRPr lang="es-ES"/>
          </a:p>
        </p:txBody>
      </p:sp>
      <p:sp>
        <p:nvSpPr>
          <p:cNvPr id="6" name="Marcador de texto 5">
            <a:extLst>
              <a:ext uri="{FF2B5EF4-FFF2-40B4-BE49-F238E27FC236}">
                <a16:creationId xmlns:a16="http://schemas.microsoft.com/office/drawing/2014/main" id="{5F4315F1-A81F-80C6-A2A1-6341BC86D255}"/>
              </a:ext>
            </a:extLst>
          </p:cNvPr>
          <p:cNvSpPr>
            <a:spLocks noGrp="1"/>
          </p:cNvSpPr>
          <p:nvPr>
            <p:ph type="body" sz="quarter" idx="10"/>
          </p:nvPr>
        </p:nvSpPr>
        <p:spPr/>
        <p:txBody>
          <a:bodyPr/>
          <a:lstStyle/>
          <a:p>
            <a:endParaRPr lang="es-ES"/>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93290" y="-18932"/>
            <a:ext cx="4209449" cy="6858000"/>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38339" y="0"/>
            <a:ext cx="4851132" cy="6858000"/>
          </a:xfrm>
          <a:prstGeom prst="rect">
            <a:avLst/>
          </a:prstGeom>
        </p:spPr>
      </p:pic>
      <p:sp>
        <p:nvSpPr>
          <p:cNvPr id="10" name="TextBox 9"/>
          <p:cNvSpPr txBox="1"/>
          <p:nvPr/>
        </p:nvSpPr>
        <p:spPr>
          <a:xfrm>
            <a:off x="2787536" y="5927282"/>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Basal</a:t>
            </a:r>
          </a:p>
        </p:txBody>
      </p:sp>
      <p:sp>
        <p:nvSpPr>
          <p:cNvPr id="11" name="TextBox 10"/>
          <p:cNvSpPr txBox="1"/>
          <p:nvPr/>
        </p:nvSpPr>
        <p:spPr>
          <a:xfrm>
            <a:off x="7831229" y="5927282"/>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D57</a:t>
            </a:r>
          </a:p>
        </p:txBody>
      </p:sp>
      <p:sp>
        <p:nvSpPr>
          <p:cNvPr id="7" name="Marcador de texto 21">
            <a:extLst>
              <a:ext uri="{FF2B5EF4-FFF2-40B4-BE49-F238E27FC236}">
                <a16:creationId xmlns:a16="http://schemas.microsoft.com/office/drawing/2014/main" id="{7C73FAB2-829B-F9A6-2FA9-D2F81C4231FC}"/>
              </a:ext>
            </a:extLst>
          </p:cNvPr>
          <p:cNvSpPr txBox="1">
            <a:spLocks/>
          </p:cNvSpPr>
          <p:nvPr/>
        </p:nvSpPr>
        <p:spPr>
          <a:xfrm>
            <a:off x="1581665" y="6576593"/>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40562892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E952-51D2-AB5A-E65A-06B8769F1324}"/>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B51FFACC-823D-9AF9-762E-58817A1874AB}"/>
              </a:ext>
            </a:extLst>
          </p:cNvPr>
          <p:cNvSpPr>
            <a:spLocks noGrp="1"/>
          </p:cNvSpPr>
          <p:nvPr>
            <p:ph type="title"/>
          </p:nvPr>
        </p:nvSpPr>
        <p:spPr/>
        <p:txBody>
          <a:bodyPr/>
          <a:lstStyle/>
          <a:p>
            <a:r>
              <a:rPr lang="es-ES"/>
              <a:t>Caso clínico 4</a:t>
            </a:r>
            <a:br>
              <a:rPr lang="es-ES"/>
            </a:br>
            <a:r>
              <a:rPr lang="es-ES" sz="1800" b="0"/>
              <a:t>Evolución del tratamiento</a:t>
            </a:r>
            <a:endParaRPr lang="es-ES" sz="1800"/>
          </a:p>
        </p:txBody>
      </p:sp>
      <p:sp>
        <p:nvSpPr>
          <p:cNvPr id="18" name="Marcador de contenido 17">
            <a:extLst>
              <a:ext uri="{FF2B5EF4-FFF2-40B4-BE49-F238E27FC236}">
                <a16:creationId xmlns:a16="http://schemas.microsoft.com/office/drawing/2014/main" id="{A6A17F16-DBF4-0ED9-340A-8D32D956B9B5}"/>
              </a:ext>
            </a:extLst>
          </p:cNvPr>
          <p:cNvSpPr>
            <a:spLocks noGrp="1"/>
          </p:cNvSpPr>
          <p:nvPr>
            <p:ph idx="1"/>
          </p:nvPr>
        </p:nvSpPr>
        <p:spPr>
          <a:xfrm>
            <a:off x="473530" y="1475335"/>
            <a:ext cx="4844919" cy="4712814"/>
          </a:xfrm>
        </p:spPr>
        <p:txBody>
          <a:bodyPr/>
          <a:lstStyle/>
          <a:p>
            <a:r>
              <a:rPr lang="es-ES" sz="1800">
                <a:latin typeface="Montserrat" panose="00000500000000000000" pitchFamily="2" charset="0"/>
              </a:rPr>
              <a:t>Paciente satisfecho con el resultado: </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Respuesta completa</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Sin reacción casi (10 días nos dice)</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No brote de </a:t>
            </a:r>
            <a:r>
              <a:rPr lang="es-ES" sz="1800" err="1">
                <a:latin typeface="Montserrat"/>
              </a:rPr>
              <a:t>pustulosis</a:t>
            </a:r>
            <a:endParaRPr lang="es-ES" sz="1800">
              <a:latin typeface="Montserrat"/>
            </a:endParaRPr>
          </a:p>
          <a:p>
            <a:endParaRPr lang="es-ES" sz="1800">
              <a:latin typeface="Montserrat" panose="00000500000000000000" pitchFamily="2" charset="0"/>
            </a:endParaRPr>
          </a:p>
          <a:p>
            <a:r>
              <a:rPr lang="es-ES" sz="1800">
                <a:latin typeface="Montserrat" panose="00000500000000000000" pitchFamily="2" charset="0"/>
              </a:rPr>
              <a:t>Control 6 meses</a:t>
            </a:r>
          </a:p>
          <a:p>
            <a:endParaRPr lang="es-ES" sz="1800">
              <a:latin typeface="Montserrat" panose="00000500000000000000" pitchFamily="2" charset="0"/>
            </a:endParaRPr>
          </a:p>
          <a:p>
            <a:endParaRPr lang="es-ES">
              <a:latin typeface="Montserrat" panose="00000500000000000000" pitchFamily="2" charset="0"/>
            </a:endParaRPr>
          </a:p>
        </p:txBody>
      </p:sp>
      <p:pic>
        <p:nvPicPr>
          <p:cNvPr id="3" name="Picture 5">
            <a:extLst>
              <a:ext uri="{FF2B5EF4-FFF2-40B4-BE49-F238E27FC236}">
                <a16:creationId xmlns:a16="http://schemas.microsoft.com/office/drawing/2014/main" id="{2F4D5A46-189A-91DF-54CB-6334BC64540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73553" y="1044649"/>
            <a:ext cx="4559300" cy="5143500"/>
          </a:xfrm>
          <a:prstGeom prst="rect">
            <a:avLst/>
          </a:prstGeom>
        </p:spPr>
      </p:pic>
      <p:sp>
        <p:nvSpPr>
          <p:cNvPr id="2" name="Marcador de texto 21">
            <a:extLst>
              <a:ext uri="{FF2B5EF4-FFF2-40B4-BE49-F238E27FC236}">
                <a16:creationId xmlns:a16="http://schemas.microsoft.com/office/drawing/2014/main" id="{0188A188-6744-796D-99B1-C41557AE36B2}"/>
              </a:ext>
            </a:extLst>
          </p:cNvPr>
          <p:cNvSpPr>
            <a:spLocks noGrp="1"/>
          </p:cNvSpPr>
          <p:nvPr>
            <p:ph type="body" sz="quarter" idx="10"/>
          </p:nvPr>
        </p:nvSpPr>
        <p:spPr>
          <a:xfrm>
            <a:off x="1581665" y="6576593"/>
            <a:ext cx="10159485" cy="170142"/>
          </a:xfrm>
        </p:spPr>
        <p:txBody>
          <a:bodyPr/>
          <a:lstStyle/>
          <a:p>
            <a:r>
              <a:rPr lang="es-ES" sz="900"/>
              <a:t>Caso clínico cedido por el  Dr. </a:t>
            </a:r>
            <a:r>
              <a:rPr lang="es-ES" sz="900" err="1"/>
              <a:t>Yélamos</a:t>
            </a:r>
            <a:r>
              <a:rPr lang="es-ES" sz="900"/>
              <a:t>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26792004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92182C-2907-E449-0335-3EF930E41F20}"/>
              </a:ext>
            </a:extLst>
          </p:cNvPr>
          <p:cNvSpPr>
            <a:spLocks noGrp="1"/>
          </p:cNvSpPr>
          <p:nvPr>
            <p:ph type="title"/>
          </p:nvPr>
        </p:nvSpPr>
        <p:spPr/>
        <p:txBody>
          <a:bodyPr/>
          <a:lstStyle/>
          <a:p>
            <a:r>
              <a:rPr lang="es-ES" dirty="0" err="1"/>
              <a:t>Tirbanibulina</a:t>
            </a:r>
            <a:r>
              <a:rPr lang="es-ES" dirty="0"/>
              <a:t> en pacientes con preocupación cosmética </a:t>
            </a:r>
          </a:p>
        </p:txBody>
      </p:sp>
      <p:pic>
        <p:nvPicPr>
          <p:cNvPr id="7" name="Imagen 6" descr="Texto&#10;&#10;El contenido generado por IA puede ser incorrecto.">
            <a:extLst>
              <a:ext uri="{FF2B5EF4-FFF2-40B4-BE49-F238E27FC236}">
                <a16:creationId xmlns:a16="http://schemas.microsoft.com/office/drawing/2014/main" id="{0FAD6790-BF81-4E2B-CC55-EC2B8B5E3E45}"/>
              </a:ext>
            </a:extLst>
          </p:cNvPr>
          <p:cNvPicPr>
            <a:picLocks noChangeAspect="1"/>
          </p:cNvPicPr>
          <p:nvPr/>
        </p:nvPicPr>
        <p:blipFill>
          <a:blip r:embed="rId2"/>
          <a:stretch>
            <a:fillRect/>
          </a:stretch>
        </p:blipFill>
        <p:spPr>
          <a:xfrm>
            <a:off x="7088126" y="800324"/>
            <a:ext cx="4747671" cy="3680779"/>
          </a:xfrm>
          <a:prstGeom prst="rect">
            <a:avLst/>
          </a:prstGeom>
        </p:spPr>
      </p:pic>
      <p:pic>
        <p:nvPicPr>
          <p:cNvPr id="9" name="Imagen 8">
            <a:extLst>
              <a:ext uri="{FF2B5EF4-FFF2-40B4-BE49-F238E27FC236}">
                <a16:creationId xmlns:a16="http://schemas.microsoft.com/office/drawing/2014/main" id="{AE47962D-5165-73D6-DD1B-7E9B2691F5C9}"/>
              </a:ext>
            </a:extLst>
          </p:cNvPr>
          <p:cNvPicPr>
            <a:picLocks noChangeAspect="1"/>
          </p:cNvPicPr>
          <p:nvPr/>
        </p:nvPicPr>
        <p:blipFill>
          <a:blip r:embed="rId3"/>
          <a:stretch>
            <a:fillRect/>
          </a:stretch>
        </p:blipFill>
        <p:spPr>
          <a:xfrm>
            <a:off x="1341198" y="4940128"/>
            <a:ext cx="9655377" cy="701101"/>
          </a:xfrm>
          <a:prstGeom prst="rect">
            <a:avLst/>
          </a:prstGeom>
        </p:spPr>
      </p:pic>
      <p:sp>
        <p:nvSpPr>
          <p:cNvPr id="11" name="CuadroTexto 10">
            <a:extLst>
              <a:ext uri="{FF2B5EF4-FFF2-40B4-BE49-F238E27FC236}">
                <a16:creationId xmlns:a16="http://schemas.microsoft.com/office/drawing/2014/main" id="{90536E16-C7FE-3F0B-1982-942E2C19CECD}"/>
              </a:ext>
            </a:extLst>
          </p:cNvPr>
          <p:cNvSpPr txBox="1"/>
          <p:nvPr/>
        </p:nvSpPr>
        <p:spPr>
          <a:xfrm>
            <a:off x="2266405" y="6458165"/>
            <a:ext cx="8809681" cy="261610"/>
          </a:xfrm>
          <a:prstGeom prst="rect">
            <a:avLst/>
          </a:prstGeom>
          <a:noFill/>
        </p:spPr>
        <p:txBody>
          <a:bodyPr wrap="square">
            <a:spAutoFit/>
          </a:bodyPr>
          <a:lstStyle/>
          <a:p>
            <a:r>
              <a:rPr lang="en-US" sz="1050" b="1" i="0" u="none" strike="noStrike" baseline="0" dirty="0">
                <a:solidFill>
                  <a:srgbClr val="4D4D4F"/>
                </a:solidFill>
                <a:latin typeface="Signika-SemiBold"/>
              </a:rPr>
              <a:t>1. </a:t>
            </a:r>
            <a:r>
              <a:rPr lang="en-US" sz="1050" b="0" i="0" u="none" strike="noStrike" baseline="0" dirty="0">
                <a:solidFill>
                  <a:srgbClr val="4D4D4F"/>
                </a:solidFill>
                <a:latin typeface="Signika-Light"/>
              </a:rPr>
              <a:t>Li </a:t>
            </a:r>
            <a:r>
              <a:rPr lang="en-US" sz="1050" b="0" i="0" u="none" strike="noStrike" baseline="0" dirty="0" err="1">
                <a:solidFill>
                  <a:srgbClr val="4D4D4F"/>
                </a:solidFill>
                <a:latin typeface="Signika-Light"/>
              </a:rPr>
              <a:t>Pomi</a:t>
            </a:r>
            <a:r>
              <a:rPr lang="en-US" sz="1050" b="0" i="0" u="none" strike="noStrike" baseline="0" dirty="0">
                <a:solidFill>
                  <a:srgbClr val="4D4D4F"/>
                </a:solidFill>
                <a:latin typeface="Signika-Light"/>
              </a:rPr>
              <a:t> F, Peterle L, </a:t>
            </a:r>
            <a:r>
              <a:rPr lang="en-US" sz="1050" b="0" i="0" u="none" strike="noStrike" baseline="0" dirty="0" err="1">
                <a:solidFill>
                  <a:srgbClr val="4D4D4F"/>
                </a:solidFill>
                <a:latin typeface="Signika-Light"/>
              </a:rPr>
              <a:t>d’Aloja</a:t>
            </a:r>
            <a:r>
              <a:rPr lang="en-US" sz="1050" b="0" i="0" u="none" strike="noStrike" baseline="0" dirty="0">
                <a:solidFill>
                  <a:srgbClr val="4D4D4F"/>
                </a:solidFill>
                <a:latin typeface="Signika-Light"/>
              </a:rPr>
              <a:t> A, et al. Anti-aging Effects of </a:t>
            </a:r>
            <a:r>
              <a:rPr lang="en-US" sz="1050" b="0" i="0" u="none" strike="noStrike" baseline="0" dirty="0" err="1">
                <a:solidFill>
                  <a:srgbClr val="4D4D4F"/>
                </a:solidFill>
                <a:latin typeface="Signika-Light"/>
              </a:rPr>
              <a:t>Tirbanibulin</a:t>
            </a:r>
            <a:r>
              <a:rPr lang="en-US" sz="1050" b="0" i="0" u="none" strike="noStrike" baseline="0" dirty="0">
                <a:solidFill>
                  <a:srgbClr val="4D4D4F"/>
                </a:solidFill>
                <a:latin typeface="Signika-Light"/>
              </a:rPr>
              <a:t> 1% Ointment: A Real-Life Experience. Dermatol Ther (</a:t>
            </a:r>
            <a:r>
              <a:rPr lang="en-US" sz="1050" b="0" i="0" u="none" strike="noStrike" baseline="0" dirty="0" err="1">
                <a:solidFill>
                  <a:srgbClr val="4D4D4F"/>
                </a:solidFill>
                <a:latin typeface="Signika-Light"/>
              </a:rPr>
              <a:t>Heidelb</a:t>
            </a:r>
            <a:r>
              <a:rPr lang="en-US" sz="1050" b="0" i="0" u="none" strike="noStrike" baseline="0" dirty="0">
                <a:solidFill>
                  <a:srgbClr val="4D4D4F"/>
                </a:solidFill>
                <a:latin typeface="Signika-Light"/>
              </a:rPr>
              <a:t>). 2024;14:1683-96.</a:t>
            </a:r>
            <a:endParaRPr lang="es-ES" sz="1050" dirty="0"/>
          </a:p>
        </p:txBody>
      </p:sp>
      <p:pic>
        <p:nvPicPr>
          <p:cNvPr id="13" name="Imagen 12" descr="Interfaz de usuario gráfica, Texto, Aplicación&#10;&#10;El contenido generado por IA puede ser incorrecto.">
            <a:extLst>
              <a:ext uri="{FF2B5EF4-FFF2-40B4-BE49-F238E27FC236}">
                <a16:creationId xmlns:a16="http://schemas.microsoft.com/office/drawing/2014/main" id="{3BFC365C-3DCC-860E-C0D4-E7FF6CA9CD15}"/>
              </a:ext>
            </a:extLst>
          </p:cNvPr>
          <p:cNvPicPr>
            <a:picLocks noChangeAspect="1"/>
          </p:cNvPicPr>
          <p:nvPr/>
        </p:nvPicPr>
        <p:blipFill>
          <a:blip r:embed="rId4"/>
          <a:srcRect r="7103"/>
          <a:stretch>
            <a:fillRect/>
          </a:stretch>
        </p:blipFill>
        <p:spPr>
          <a:xfrm>
            <a:off x="356203" y="1875098"/>
            <a:ext cx="6130736" cy="2248095"/>
          </a:xfrm>
          <a:prstGeom prst="rect">
            <a:avLst/>
          </a:prstGeom>
        </p:spPr>
      </p:pic>
    </p:spTree>
    <p:extLst>
      <p:ext uri="{BB962C8B-B14F-4D97-AF65-F5344CB8AC3E}">
        <p14:creationId xmlns:p14="http://schemas.microsoft.com/office/powerpoint/2010/main" val="40698726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E837D-2B1B-62CE-8700-4D7B2666738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D4CB22C-E6F0-0D76-202F-2532FE0DCB48}"/>
              </a:ext>
            </a:extLst>
          </p:cNvPr>
          <p:cNvSpPr>
            <a:spLocks noGrp="1"/>
          </p:cNvSpPr>
          <p:nvPr>
            <p:ph type="title"/>
          </p:nvPr>
        </p:nvSpPr>
        <p:spPr/>
        <p:txBody>
          <a:bodyPr/>
          <a:lstStyle/>
          <a:p>
            <a:r>
              <a:rPr lang="es-ES" dirty="0" err="1"/>
              <a:t>Tirbanibulina</a:t>
            </a:r>
            <a:r>
              <a:rPr lang="es-ES" dirty="0"/>
              <a:t> en pacientes con preocupación cosmética </a:t>
            </a:r>
          </a:p>
        </p:txBody>
      </p:sp>
      <p:sp>
        <p:nvSpPr>
          <p:cNvPr id="4" name="Marcador de texto 3">
            <a:extLst>
              <a:ext uri="{FF2B5EF4-FFF2-40B4-BE49-F238E27FC236}">
                <a16:creationId xmlns:a16="http://schemas.microsoft.com/office/drawing/2014/main" id="{8AFF590D-8FD3-562A-83DB-F28EF8C3F35B}"/>
              </a:ext>
            </a:extLst>
          </p:cNvPr>
          <p:cNvSpPr>
            <a:spLocks noGrp="1"/>
          </p:cNvSpPr>
          <p:nvPr>
            <p:ph type="body" sz="quarter" idx="10"/>
          </p:nvPr>
        </p:nvSpPr>
        <p:spPr/>
        <p:txBody>
          <a:bodyPr/>
          <a:lstStyle/>
          <a:p>
            <a:endParaRPr lang="es-ES"/>
          </a:p>
        </p:txBody>
      </p:sp>
      <p:pic>
        <p:nvPicPr>
          <p:cNvPr id="3" name="Imagen 2" descr="La cara de un hombre con lentes&#10;&#10;El contenido generado por IA puede ser incorrecto.">
            <a:extLst>
              <a:ext uri="{FF2B5EF4-FFF2-40B4-BE49-F238E27FC236}">
                <a16:creationId xmlns:a16="http://schemas.microsoft.com/office/drawing/2014/main" id="{9510C11F-DB21-1AB3-4DD1-A48781EE4228}"/>
              </a:ext>
            </a:extLst>
          </p:cNvPr>
          <p:cNvPicPr>
            <a:picLocks noChangeAspect="1"/>
          </p:cNvPicPr>
          <p:nvPr/>
        </p:nvPicPr>
        <p:blipFill>
          <a:blip r:embed="rId2"/>
          <a:stretch>
            <a:fillRect/>
          </a:stretch>
        </p:blipFill>
        <p:spPr>
          <a:xfrm>
            <a:off x="2392748" y="1198686"/>
            <a:ext cx="7548086" cy="4693870"/>
          </a:xfrm>
          <a:prstGeom prst="rect">
            <a:avLst/>
          </a:prstGeom>
        </p:spPr>
      </p:pic>
      <p:sp>
        <p:nvSpPr>
          <p:cNvPr id="5" name="CuadroTexto 4">
            <a:extLst>
              <a:ext uri="{FF2B5EF4-FFF2-40B4-BE49-F238E27FC236}">
                <a16:creationId xmlns:a16="http://schemas.microsoft.com/office/drawing/2014/main" id="{364584AD-C9C1-67CF-B2CC-D8B18F770840}"/>
              </a:ext>
            </a:extLst>
          </p:cNvPr>
          <p:cNvSpPr txBox="1"/>
          <p:nvPr/>
        </p:nvSpPr>
        <p:spPr>
          <a:xfrm>
            <a:off x="3206932" y="6087362"/>
            <a:ext cx="6426926" cy="307777"/>
          </a:xfrm>
          <a:prstGeom prst="rect">
            <a:avLst/>
          </a:prstGeom>
          <a:noFill/>
        </p:spPr>
        <p:txBody>
          <a:bodyPr wrap="square">
            <a:spAutoFit/>
          </a:bodyPr>
          <a:lstStyle/>
          <a:p>
            <a:pPr>
              <a:defRPr/>
            </a:pPr>
            <a:r>
              <a:rPr lang="es-ES" sz="1400" b="1" dirty="0">
                <a:solidFill>
                  <a:srgbClr val="002060"/>
                </a:solidFill>
                <a:latin typeface="Montserrat" pitchFamily="2" charset="77"/>
                <a:cs typeface="Arial" panose="020B0604020202020204" pitchFamily="34" charset="0"/>
              </a:rPr>
              <a:t>Evolución clínica con el uso de </a:t>
            </a:r>
            <a:r>
              <a:rPr lang="es-ES" sz="1400" b="1" dirty="0" err="1">
                <a:solidFill>
                  <a:srgbClr val="002060"/>
                </a:solidFill>
                <a:latin typeface="Montserrat" pitchFamily="2" charset="77"/>
                <a:cs typeface="Arial" panose="020B0604020202020204" pitchFamily="34" charset="0"/>
              </a:rPr>
              <a:t>Klisyri</a:t>
            </a:r>
            <a:r>
              <a:rPr lang="es-ES" sz="1400" b="1" dirty="0">
                <a:solidFill>
                  <a:srgbClr val="002060"/>
                </a:solidFill>
                <a:latin typeface="Montserrat" pitchFamily="2" charset="77"/>
                <a:cs typeface="Arial" panose="020B0604020202020204" pitchFamily="34" charset="0"/>
              </a:rPr>
              <a:t> hasta semana 8</a:t>
            </a:r>
          </a:p>
        </p:txBody>
      </p:sp>
      <p:sp>
        <p:nvSpPr>
          <p:cNvPr id="6" name="Marcador de texto 6">
            <a:extLst>
              <a:ext uri="{FF2B5EF4-FFF2-40B4-BE49-F238E27FC236}">
                <a16:creationId xmlns:a16="http://schemas.microsoft.com/office/drawing/2014/main" id="{3883D93D-C681-792C-8641-31A25CCFA58B}"/>
              </a:ext>
            </a:extLst>
          </p:cNvPr>
          <p:cNvSpPr txBox="1">
            <a:spLocks/>
          </p:cNvSpPr>
          <p:nvPr/>
        </p:nvSpPr>
        <p:spPr>
          <a:xfrm>
            <a:off x="1581665" y="6556715"/>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a:latin typeface="Montserrat" pitchFamily="2" charset="77"/>
              </a:rPr>
              <a:t>1.</a:t>
            </a:r>
            <a:r>
              <a:rPr lang="es-ES">
                <a:latin typeface="Montserrat" pitchFamily="2" charset="77"/>
              </a:rPr>
              <a:t>. Li Pomi F, Peterle L, d’Aloja A, Di Tano A, Vaccaro M, Borgia F. Anti-aging Effects of Tirbanibulin 1% Ointment: A Real-Life Experience. Dermatol Ther (Heidelb). 2024 Jun;14(6):1683-1696. doi: 10.1007/s13555-024-01178-0.</a:t>
            </a:r>
            <a:endParaRPr lang="es-ES" dirty="0">
              <a:latin typeface="Montserrat" pitchFamily="2" charset="77"/>
            </a:endParaRPr>
          </a:p>
        </p:txBody>
      </p:sp>
      <p:sp>
        <p:nvSpPr>
          <p:cNvPr id="7" name="Rectángulo: esquinas redondeadas 6">
            <a:extLst>
              <a:ext uri="{FF2B5EF4-FFF2-40B4-BE49-F238E27FC236}">
                <a16:creationId xmlns:a16="http://schemas.microsoft.com/office/drawing/2014/main" id="{01BBC76A-6CEE-B8A5-402A-BC256D26FA52}"/>
              </a:ext>
            </a:extLst>
          </p:cNvPr>
          <p:cNvSpPr/>
          <p:nvPr/>
        </p:nvSpPr>
        <p:spPr>
          <a:xfrm>
            <a:off x="3468006" y="970312"/>
            <a:ext cx="1770200" cy="384309"/>
          </a:xfrm>
          <a:prstGeom prst="roundRect">
            <a:avLst/>
          </a:prstGeom>
          <a:solidFill>
            <a:srgbClr val="00275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800" b="1" i="0" u="none" strike="noStrike" kern="0" cap="none" spc="0" normalizeH="0" baseline="0" noProof="0" dirty="0">
                <a:ln>
                  <a:noFill/>
                </a:ln>
                <a:solidFill>
                  <a:prstClr val="white"/>
                </a:solidFill>
                <a:effectLst/>
                <a:uLnTx/>
                <a:uFillTx/>
                <a:latin typeface="Calibri" panose="020F0502020204030204"/>
                <a:ea typeface="+mn-ea"/>
                <a:cs typeface="+mn-cs"/>
              </a:rPr>
              <a:t>Día 0</a:t>
            </a: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ángulo: esquinas redondeadas 7">
            <a:extLst>
              <a:ext uri="{FF2B5EF4-FFF2-40B4-BE49-F238E27FC236}">
                <a16:creationId xmlns:a16="http://schemas.microsoft.com/office/drawing/2014/main" id="{4DDF0414-92C4-A136-C683-890DE3247690}"/>
              </a:ext>
            </a:extLst>
          </p:cNvPr>
          <p:cNvSpPr/>
          <p:nvPr/>
        </p:nvSpPr>
        <p:spPr>
          <a:xfrm>
            <a:off x="7383688" y="970312"/>
            <a:ext cx="1770200" cy="384309"/>
          </a:xfrm>
          <a:prstGeom prst="roundRect">
            <a:avLst/>
          </a:prstGeom>
          <a:solidFill>
            <a:srgbClr val="00275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800" b="1" i="0" u="none" strike="noStrike" kern="0" cap="none" spc="0" normalizeH="0" baseline="0" noProof="0" dirty="0">
                <a:ln>
                  <a:noFill/>
                </a:ln>
                <a:solidFill>
                  <a:prstClr val="white"/>
                </a:solidFill>
                <a:effectLst/>
                <a:uLnTx/>
                <a:uFillTx/>
                <a:latin typeface="Calibri" panose="020F0502020204030204"/>
                <a:ea typeface="+mn-ea"/>
                <a:cs typeface="+mn-cs"/>
              </a:rPr>
              <a:t>Semana 8</a:t>
            </a: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4301608D-0960-370B-C464-CE2D5BB45262}"/>
              </a:ext>
            </a:extLst>
          </p:cNvPr>
          <p:cNvSpPr txBox="1"/>
          <p:nvPr/>
        </p:nvSpPr>
        <p:spPr>
          <a:xfrm>
            <a:off x="10265727" y="6041736"/>
            <a:ext cx="1152888" cy="215444"/>
          </a:xfrm>
          <a:prstGeom prst="rect">
            <a:avLst/>
          </a:prstGeom>
          <a:noFill/>
        </p:spPr>
        <p:txBody>
          <a:bodyPr wrap="square">
            <a:spAutoFit/>
          </a:bodyPr>
          <a:lstStyle/>
          <a:p>
            <a:r>
              <a:rPr lang="es-ES" sz="800" dirty="0">
                <a:solidFill>
                  <a:srgbClr val="003465"/>
                </a:solidFill>
                <a:latin typeface="Helvetica LT Std"/>
              </a:rPr>
              <a:t>Li </a:t>
            </a:r>
            <a:r>
              <a:rPr lang="es-ES" sz="800" dirty="0" err="1">
                <a:solidFill>
                  <a:srgbClr val="003465"/>
                </a:solidFill>
                <a:latin typeface="Helvetica LT Std"/>
              </a:rPr>
              <a:t>Pomi</a:t>
            </a:r>
            <a:r>
              <a:rPr lang="es-ES" sz="800" dirty="0">
                <a:solidFill>
                  <a:srgbClr val="003465"/>
                </a:solidFill>
                <a:latin typeface="Helvetica LT Std"/>
              </a:rPr>
              <a:t> et al </a:t>
            </a:r>
            <a:r>
              <a:rPr lang="es-ES" sz="800" baseline="30000" dirty="0">
                <a:solidFill>
                  <a:srgbClr val="003465"/>
                </a:solidFill>
                <a:latin typeface="Helvetica LT Std"/>
              </a:rPr>
              <a:t>1</a:t>
            </a:r>
            <a:r>
              <a:rPr lang="es-ES" sz="800" dirty="0">
                <a:solidFill>
                  <a:srgbClr val="003465"/>
                </a:solidFill>
                <a:latin typeface="Helvetica LT Std"/>
              </a:rPr>
              <a:t> </a:t>
            </a:r>
            <a:endParaRPr lang="es-ES" dirty="0">
              <a:solidFill>
                <a:prstClr val="black"/>
              </a:solidFill>
              <a:latin typeface="Calibri" panose="020F0502020204030204"/>
            </a:endParaRPr>
          </a:p>
        </p:txBody>
      </p:sp>
    </p:spTree>
    <p:extLst>
      <p:ext uri="{BB962C8B-B14F-4D97-AF65-F5344CB8AC3E}">
        <p14:creationId xmlns:p14="http://schemas.microsoft.com/office/powerpoint/2010/main" val="3278004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FD47F07-C41A-584F-DB96-C2DED8DCC27A}"/>
              </a:ext>
            </a:extLst>
          </p:cNvPr>
          <p:cNvSpPr>
            <a:spLocks noGrp="1"/>
          </p:cNvSpPr>
          <p:nvPr>
            <p:ph type="title"/>
          </p:nvPr>
        </p:nvSpPr>
        <p:spPr>
          <a:xfrm>
            <a:off x="1560443" y="1514405"/>
            <a:ext cx="9322903" cy="2906487"/>
          </a:xfrm>
        </p:spPr>
        <p:txBody>
          <a:bodyPr/>
          <a:lstStyle/>
          <a:p>
            <a:pPr algn="ctr"/>
            <a:r>
              <a:rPr lang="es-ES" sz="3600" b="1">
                <a:solidFill>
                  <a:srgbClr val="002854"/>
                </a:solidFill>
                <a:latin typeface="Montserrat"/>
              </a:rPr>
              <a:t>¿Es la </a:t>
            </a:r>
            <a:r>
              <a:rPr lang="es-ES" sz="3600" b="1" u="sng">
                <a:solidFill>
                  <a:srgbClr val="CF5F62"/>
                </a:solidFill>
                <a:latin typeface="Montserrat"/>
              </a:rPr>
              <a:t>eliminación completa </a:t>
            </a:r>
            <a:r>
              <a:rPr lang="es-ES" sz="3600" b="1">
                <a:solidFill>
                  <a:srgbClr val="002854"/>
                </a:solidFill>
                <a:latin typeface="Montserrat"/>
              </a:rPr>
              <a:t>un objetivo terapéutico realista en enfermedades crónicas como la QA?</a:t>
            </a:r>
            <a:endParaRPr lang="es-ES"/>
          </a:p>
        </p:txBody>
      </p:sp>
    </p:spTree>
    <p:extLst>
      <p:ext uri="{BB962C8B-B14F-4D97-AF65-F5344CB8AC3E}">
        <p14:creationId xmlns:p14="http://schemas.microsoft.com/office/powerpoint/2010/main" val="21732761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2F6D6-D016-306E-E460-0DEFBA51F49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363CCDF-017C-6A42-085E-7D10C6A15818}"/>
              </a:ext>
            </a:extLst>
          </p:cNvPr>
          <p:cNvSpPr>
            <a:spLocks noGrp="1"/>
          </p:cNvSpPr>
          <p:nvPr>
            <p:ph type="title"/>
          </p:nvPr>
        </p:nvSpPr>
        <p:spPr/>
        <p:txBody>
          <a:bodyPr/>
          <a:lstStyle/>
          <a:p>
            <a:r>
              <a:rPr lang="es-ES" dirty="0" err="1"/>
              <a:t>Tirbanibulina</a:t>
            </a:r>
            <a:r>
              <a:rPr lang="es-ES" dirty="0"/>
              <a:t> en pacientes con preocupación cosmética </a:t>
            </a:r>
          </a:p>
        </p:txBody>
      </p:sp>
      <p:sp>
        <p:nvSpPr>
          <p:cNvPr id="4" name="Marcador de texto 3">
            <a:extLst>
              <a:ext uri="{FF2B5EF4-FFF2-40B4-BE49-F238E27FC236}">
                <a16:creationId xmlns:a16="http://schemas.microsoft.com/office/drawing/2014/main" id="{66C60A16-047F-801B-03B5-E81C14DF2903}"/>
              </a:ext>
            </a:extLst>
          </p:cNvPr>
          <p:cNvSpPr>
            <a:spLocks noGrp="1"/>
          </p:cNvSpPr>
          <p:nvPr>
            <p:ph type="body" sz="quarter" idx="10"/>
          </p:nvPr>
        </p:nvSpPr>
        <p:spPr/>
        <p:txBody>
          <a:bodyPr/>
          <a:lstStyle/>
          <a:p>
            <a:endParaRPr lang="es-ES"/>
          </a:p>
        </p:txBody>
      </p:sp>
      <p:sp>
        <p:nvSpPr>
          <p:cNvPr id="3" name="CuadroTexto 2">
            <a:extLst>
              <a:ext uri="{FF2B5EF4-FFF2-40B4-BE49-F238E27FC236}">
                <a16:creationId xmlns:a16="http://schemas.microsoft.com/office/drawing/2014/main" id="{15AD0A93-C763-2412-5C15-FEF2F4108C76}"/>
              </a:ext>
            </a:extLst>
          </p:cNvPr>
          <p:cNvSpPr txBox="1"/>
          <p:nvPr/>
        </p:nvSpPr>
        <p:spPr>
          <a:xfrm>
            <a:off x="2266405" y="6458165"/>
            <a:ext cx="8809681" cy="261610"/>
          </a:xfrm>
          <a:prstGeom prst="rect">
            <a:avLst/>
          </a:prstGeom>
          <a:noFill/>
        </p:spPr>
        <p:txBody>
          <a:bodyPr wrap="square">
            <a:spAutoFit/>
          </a:bodyPr>
          <a:lstStyle/>
          <a:p>
            <a:r>
              <a:rPr lang="en-US" sz="1050" b="1" i="0" u="none" strike="noStrike" baseline="0" dirty="0">
                <a:solidFill>
                  <a:srgbClr val="4D4D4F"/>
                </a:solidFill>
                <a:latin typeface="Signika-SemiBold"/>
              </a:rPr>
              <a:t>1. </a:t>
            </a:r>
            <a:r>
              <a:rPr lang="en-US" sz="1050" b="0" i="0" u="none" strike="noStrike" baseline="0" dirty="0">
                <a:solidFill>
                  <a:srgbClr val="4D4D4F"/>
                </a:solidFill>
                <a:latin typeface="Signika-Light"/>
              </a:rPr>
              <a:t>Li </a:t>
            </a:r>
            <a:r>
              <a:rPr lang="en-US" sz="1050" b="0" i="0" u="none" strike="noStrike" baseline="0" dirty="0" err="1">
                <a:solidFill>
                  <a:srgbClr val="4D4D4F"/>
                </a:solidFill>
                <a:latin typeface="Signika-Light"/>
              </a:rPr>
              <a:t>Pomi</a:t>
            </a:r>
            <a:r>
              <a:rPr lang="en-US" sz="1050" b="0" i="0" u="none" strike="noStrike" baseline="0" dirty="0">
                <a:solidFill>
                  <a:srgbClr val="4D4D4F"/>
                </a:solidFill>
                <a:latin typeface="Signika-Light"/>
              </a:rPr>
              <a:t> F, Peterle L, </a:t>
            </a:r>
            <a:r>
              <a:rPr lang="en-US" sz="1050" b="0" i="0" u="none" strike="noStrike" baseline="0" dirty="0" err="1">
                <a:solidFill>
                  <a:srgbClr val="4D4D4F"/>
                </a:solidFill>
                <a:latin typeface="Signika-Light"/>
              </a:rPr>
              <a:t>d’Aloja</a:t>
            </a:r>
            <a:r>
              <a:rPr lang="en-US" sz="1050" b="0" i="0" u="none" strike="noStrike" baseline="0" dirty="0">
                <a:solidFill>
                  <a:srgbClr val="4D4D4F"/>
                </a:solidFill>
                <a:latin typeface="Signika-Light"/>
              </a:rPr>
              <a:t> A, et al. Anti-aging Effects of </a:t>
            </a:r>
            <a:r>
              <a:rPr lang="en-US" sz="1050" b="0" i="0" u="none" strike="noStrike" baseline="0" dirty="0" err="1">
                <a:solidFill>
                  <a:srgbClr val="4D4D4F"/>
                </a:solidFill>
                <a:latin typeface="Signika-Light"/>
              </a:rPr>
              <a:t>Tirbanibulin</a:t>
            </a:r>
            <a:r>
              <a:rPr lang="en-US" sz="1050" b="0" i="0" u="none" strike="noStrike" baseline="0" dirty="0">
                <a:solidFill>
                  <a:srgbClr val="4D4D4F"/>
                </a:solidFill>
                <a:latin typeface="Signika-Light"/>
              </a:rPr>
              <a:t> 1% Ointment: A Real-Life Experience. Dermatol Ther (</a:t>
            </a:r>
            <a:r>
              <a:rPr lang="en-US" sz="1050" b="0" i="0" u="none" strike="noStrike" baseline="0" dirty="0" err="1">
                <a:solidFill>
                  <a:srgbClr val="4D4D4F"/>
                </a:solidFill>
                <a:latin typeface="Signika-Light"/>
              </a:rPr>
              <a:t>Heidelb</a:t>
            </a:r>
            <a:r>
              <a:rPr lang="en-US" sz="1050" b="0" i="0" u="none" strike="noStrike" baseline="0" dirty="0">
                <a:solidFill>
                  <a:srgbClr val="4D4D4F"/>
                </a:solidFill>
                <a:latin typeface="Signika-Light"/>
              </a:rPr>
              <a:t>). 2024;14:1683-96.</a:t>
            </a:r>
            <a:endParaRPr lang="es-ES" sz="1050" dirty="0"/>
          </a:p>
        </p:txBody>
      </p:sp>
      <p:pic>
        <p:nvPicPr>
          <p:cNvPr id="5" name="Imagen 4" descr="Imagen que contiene hombre, persona, interior, viendo&#10;&#10;El contenido generado por IA puede ser incorrecto.">
            <a:extLst>
              <a:ext uri="{FF2B5EF4-FFF2-40B4-BE49-F238E27FC236}">
                <a16:creationId xmlns:a16="http://schemas.microsoft.com/office/drawing/2014/main" id="{C6034DFB-2F4E-5F7B-8D03-28FCAEE1D385}"/>
              </a:ext>
            </a:extLst>
          </p:cNvPr>
          <p:cNvPicPr>
            <a:picLocks noChangeAspect="1"/>
          </p:cNvPicPr>
          <p:nvPr/>
        </p:nvPicPr>
        <p:blipFill>
          <a:blip r:embed="rId2"/>
          <a:stretch>
            <a:fillRect/>
          </a:stretch>
        </p:blipFill>
        <p:spPr>
          <a:xfrm>
            <a:off x="2305594" y="964893"/>
            <a:ext cx="7717830" cy="5056727"/>
          </a:xfrm>
          <a:prstGeom prst="rect">
            <a:avLst/>
          </a:prstGeom>
        </p:spPr>
      </p:pic>
      <p:sp>
        <p:nvSpPr>
          <p:cNvPr id="6" name="CuadroTexto 5">
            <a:extLst>
              <a:ext uri="{FF2B5EF4-FFF2-40B4-BE49-F238E27FC236}">
                <a16:creationId xmlns:a16="http://schemas.microsoft.com/office/drawing/2014/main" id="{6C49AB63-D156-E281-3807-5B67B0934285}"/>
              </a:ext>
            </a:extLst>
          </p:cNvPr>
          <p:cNvSpPr txBox="1"/>
          <p:nvPr/>
        </p:nvSpPr>
        <p:spPr>
          <a:xfrm>
            <a:off x="3206932" y="6087362"/>
            <a:ext cx="6426926" cy="307777"/>
          </a:xfrm>
          <a:prstGeom prst="rect">
            <a:avLst/>
          </a:prstGeom>
          <a:noFill/>
        </p:spPr>
        <p:txBody>
          <a:bodyPr wrap="square">
            <a:spAutoFit/>
          </a:bodyPr>
          <a:lstStyle/>
          <a:p>
            <a:pPr>
              <a:defRPr/>
            </a:pPr>
            <a:r>
              <a:rPr lang="es-ES" sz="1400" b="1" dirty="0">
                <a:solidFill>
                  <a:srgbClr val="002060"/>
                </a:solidFill>
                <a:latin typeface="Montserrat" pitchFamily="2" charset="77"/>
                <a:cs typeface="Arial" panose="020B0604020202020204" pitchFamily="34" charset="0"/>
              </a:rPr>
              <a:t>Evolución clínica con el uso de </a:t>
            </a:r>
            <a:r>
              <a:rPr lang="es-ES" sz="1400" b="1" dirty="0" err="1">
                <a:solidFill>
                  <a:srgbClr val="002060"/>
                </a:solidFill>
                <a:latin typeface="Montserrat" pitchFamily="2" charset="77"/>
                <a:cs typeface="Arial" panose="020B0604020202020204" pitchFamily="34" charset="0"/>
              </a:rPr>
              <a:t>Klisyri</a:t>
            </a:r>
            <a:r>
              <a:rPr lang="es-ES" sz="1400" b="1" dirty="0">
                <a:solidFill>
                  <a:srgbClr val="002060"/>
                </a:solidFill>
                <a:latin typeface="Montserrat" pitchFamily="2" charset="77"/>
                <a:cs typeface="Arial" panose="020B0604020202020204" pitchFamily="34" charset="0"/>
              </a:rPr>
              <a:t> hasta </a:t>
            </a:r>
            <a:r>
              <a:rPr lang="es-ES" sz="1400" b="1">
                <a:solidFill>
                  <a:srgbClr val="002060"/>
                </a:solidFill>
                <a:latin typeface="Montserrat" pitchFamily="2" charset="77"/>
                <a:cs typeface="Arial" panose="020B0604020202020204" pitchFamily="34" charset="0"/>
              </a:rPr>
              <a:t>57 días</a:t>
            </a:r>
            <a:endParaRPr lang="es-ES" sz="1400" b="1" dirty="0">
              <a:solidFill>
                <a:srgbClr val="002060"/>
              </a:solidFill>
              <a:latin typeface="Montserrat" pitchFamily="2" charset="77"/>
              <a:cs typeface="Arial" panose="020B0604020202020204" pitchFamily="34" charset="0"/>
            </a:endParaRPr>
          </a:p>
        </p:txBody>
      </p:sp>
      <p:sp>
        <p:nvSpPr>
          <p:cNvPr id="7" name="Marcador de texto 6">
            <a:extLst>
              <a:ext uri="{FF2B5EF4-FFF2-40B4-BE49-F238E27FC236}">
                <a16:creationId xmlns:a16="http://schemas.microsoft.com/office/drawing/2014/main" id="{24CC0F91-230A-F44F-8BAE-74A62AB8E94C}"/>
              </a:ext>
            </a:extLst>
          </p:cNvPr>
          <p:cNvSpPr txBox="1">
            <a:spLocks/>
          </p:cNvSpPr>
          <p:nvPr/>
        </p:nvSpPr>
        <p:spPr>
          <a:xfrm>
            <a:off x="1581665" y="6556715"/>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a:latin typeface="Montserrat" pitchFamily="2" charset="77"/>
              </a:rPr>
              <a:t>1.</a:t>
            </a:r>
            <a:r>
              <a:rPr lang="es-ES">
                <a:latin typeface="Montserrat" pitchFamily="2" charset="77"/>
              </a:rPr>
              <a:t>. Li Pomi F, Peterle L, d’Aloja A, Di Tano A, Vaccaro M, Borgia F. Anti-aging Effects of Tirbanibulin 1% Ointment: A Real-Life Experience. Dermatol Ther (Heidelb). 2024 Jun;14(6):1683-1696. doi: 10.1007/s13555-024-01178-0.</a:t>
            </a:r>
            <a:endParaRPr lang="es-ES" dirty="0">
              <a:latin typeface="Montserrat" pitchFamily="2" charset="77"/>
            </a:endParaRPr>
          </a:p>
        </p:txBody>
      </p:sp>
      <p:sp>
        <p:nvSpPr>
          <p:cNvPr id="8" name="Rectángulo: esquinas redondeadas 7">
            <a:extLst>
              <a:ext uri="{FF2B5EF4-FFF2-40B4-BE49-F238E27FC236}">
                <a16:creationId xmlns:a16="http://schemas.microsoft.com/office/drawing/2014/main" id="{0178C431-C6B8-A6C7-A439-DE0A6A09BED3}"/>
              </a:ext>
            </a:extLst>
          </p:cNvPr>
          <p:cNvSpPr/>
          <p:nvPr/>
        </p:nvSpPr>
        <p:spPr>
          <a:xfrm>
            <a:off x="3468006" y="950719"/>
            <a:ext cx="1770200" cy="384309"/>
          </a:xfrm>
          <a:prstGeom prst="roundRect">
            <a:avLst/>
          </a:prstGeom>
          <a:solidFill>
            <a:srgbClr val="00275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800" b="1" i="0" u="none" strike="noStrike" kern="0" cap="none" spc="0" normalizeH="0" baseline="0" noProof="0" dirty="0">
                <a:ln>
                  <a:noFill/>
                </a:ln>
                <a:solidFill>
                  <a:prstClr val="white"/>
                </a:solidFill>
                <a:effectLst/>
                <a:uLnTx/>
                <a:uFillTx/>
                <a:latin typeface="Calibri" panose="020F0502020204030204"/>
                <a:ea typeface="+mn-ea"/>
                <a:cs typeface="+mn-cs"/>
              </a:rPr>
              <a:t>Día 0</a:t>
            </a: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ángulo: esquinas redondeadas 8">
            <a:extLst>
              <a:ext uri="{FF2B5EF4-FFF2-40B4-BE49-F238E27FC236}">
                <a16:creationId xmlns:a16="http://schemas.microsoft.com/office/drawing/2014/main" id="{8F49F8F6-C822-F4A8-9446-0CCDFFBB8BE7}"/>
              </a:ext>
            </a:extLst>
          </p:cNvPr>
          <p:cNvSpPr/>
          <p:nvPr/>
        </p:nvSpPr>
        <p:spPr>
          <a:xfrm>
            <a:off x="7383688" y="950719"/>
            <a:ext cx="1770200" cy="384309"/>
          </a:xfrm>
          <a:prstGeom prst="roundRect">
            <a:avLst/>
          </a:prstGeom>
          <a:solidFill>
            <a:srgbClr val="00275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800" b="1" i="0" u="none" strike="noStrike" kern="0" cap="none" spc="0" normalizeH="0" baseline="0" noProof="0" dirty="0">
                <a:ln>
                  <a:noFill/>
                </a:ln>
                <a:solidFill>
                  <a:prstClr val="white"/>
                </a:solidFill>
                <a:effectLst/>
                <a:uLnTx/>
                <a:uFillTx/>
                <a:latin typeface="Calibri" panose="020F0502020204030204"/>
                <a:ea typeface="+mn-ea"/>
                <a:cs typeface="+mn-cs"/>
              </a:rPr>
              <a:t>Día 57</a:t>
            </a: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4B6D6F53-03BF-353E-0EDB-69A28C5EF912}"/>
              </a:ext>
            </a:extLst>
          </p:cNvPr>
          <p:cNvSpPr txBox="1"/>
          <p:nvPr/>
        </p:nvSpPr>
        <p:spPr>
          <a:xfrm>
            <a:off x="10265727" y="6041736"/>
            <a:ext cx="1152888" cy="215444"/>
          </a:xfrm>
          <a:prstGeom prst="rect">
            <a:avLst/>
          </a:prstGeom>
          <a:noFill/>
        </p:spPr>
        <p:txBody>
          <a:bodyPr wrap="square">
            <a:spAutoFit/>
          </a:bodyPr>
          <a:lstStyle/>
          <a:p>
            <a:r>
              <a:rPr lang="es-ES" sz="800" dirty="0">
                <a:solidFill>
                  <a:srgbClr val="003465"/>
                </a:solidFill>
                <a:latin typeface="Helvetica LT Std"/>
              </a:rPr>
              <a:t>Li </a:t>
            </a:r>
            <a:r>
              <a:rPr lang="es-ES" sz="800" dirty="0" err="1">
                <a:solidFill>
                  <a:srgbClr val="003465"/>
                </a:solidFill>
                <a:latin typeface="Helvetica LT Std"/>
              </a:rPr>
              <a:t>Pomi</a:t>
            </a:r>
            <a:r>
              <a:rPr lang="es-ES" sz="800" dirty="0">
                <a:solidFill>
                  <a:srgbClr val="003465"/>
                </a:solidFill>
                <a:latin typeface="Helvetica LT Std"/>
              </a:rPr>
              <a:t> et al </a:t>
            </a:r>
            <a:r>
              <a:rPr lang="es-ES" sz="800" baseline="30000" dirty="0">
                <a:solidFill>
                  <a:srgbClr val="003465"/>
                </a:solidFill>
                <a:latin typeface="Helvetica LT Std"/>
              </a:rPr>
              <a:t>1</a:t>
            </a:r>
            <a:r>
              <a:rPr lang="es-ES" sz="800" dirty="0">
                <a:solidFill>
                  <a:srgbClr val="003465"/>
                </a:solidFill>
                <a:latin typeface="Helvetica LT Std"/>
              </a:rPr>
              <a:t> </a:t>
            </a:r>
            <a:endParaRPr lang="es-ES" dirty="0">
              <a:solidFill>
                <a:prstClr val="black"/>
              </a:solidFill>
              <a:latin typeface="Calibri" panose="020F0502020204030204"/>
            </a:endParaRPr>
          </a:p>
        </p:txBody>
      </p:sp>
    </p:spTree>
    <p:extLst>
      <p:ext uri="{BB962C8B-B14F-4D97-AF65-F5344CB8AC3E}">
        <p14:creationId xmlns:p14="http://schemas.microsoft.com/office/powerpoint/2010/main" val="8597588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1CBFC-0147-DB91-B1C6-BFCA329B71F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A311B14-4C8B-09E3-6808-7D2DC38079A2}"/>
              </a:ext>
            </a:extLst>
          </p:cNvPr>
          <p:cNvSpPr>
            <a:spLocks noGrp="1"/>
          </p:cNvSpPr>
          <p:nvPr>
            <p:ph type="title"/>
          </p:nvPr>
        </p:nvSpPr>
        <p:spPr/>
        <p:txBody>
          <a:bodyPr/>
          <a:lstStyle/>
          <a:p>
            <a:r>
              <a:rPr lang="es-ES" dirty="0" err="1"/>
              <a:t>Tirbanibulina</a:t>
            </a:r>
            <a:r>
              <a:rPr lang="es-ES" dirty="0"/>
              <a:t> en pacientes con preocupación cosmética </a:t>
            </a:r>
          </a:p>
        </p:txBody>
      </p:sp>
      <p:sp>
        <p:nvSpPr>
          <p:cNvPr id="4" name="Marcador de texto 3">
            <a:extLst>
              <a:ext uri="{FF2B5EF4-FFF2-40B4-BE49-F238E27FC236}">
                <a16:creationId xmlns:a16="http://schemas.microsoft.com/office/drawing/2014/main" id="{71B89DA0-E72F-8F5B-C887-36DE3E1DDD72}"/>
              </a:ext>
            </a:extLst>
          </p:cNvPr>
          <p:cNvSpPr>
            <a:spLocks noGrp="1"/>
          </p:cNvSpPr>
          <p:nvPr>
            <p:ph type="body" sz="quarter" idx="10"/>
          </p:nvPr>
        </p:nvSpPr>
        <p:spPr/>
        <p:txBody>
          <a:bodyPr/>
          <a:lstStyle/>
          <a:p>
            <a:endParaRPr lang="es-ES"/>
          </a:p>
        </p:txBody>
      </p:sp>
      <p:sp>
        <p:nvSpPr>
          <p:cNvPr id="3" name="CuadroTexto 2">
            <a:extLst>
              <a:ext uri="{FF2B5EF4-FFF2-40B4-BE49-F238E27FC236}">
                <a16:creationId xmlns:a16="http://schemas.microsoft.com/office/drawing/2014/main" id="{A091BB09-64F5-CD8B-4269-8FDB9FDE90F7}"/>
              </a:ext>
            </a:extLst>
          </p:cNvPr>
          <p:cNvSpPr txBox="1"/>
          <p:nvPr/>
        </p:nvSpPr>
        <p:spPr>
          <a:xfrm>
            <a:off x="2266405" y="6458165"/>
            <a:ext cx="8809681" cy="261610"/>
          </a:xfrm>
          <a:prstGeom prst="rect">
            <a:avLst/>
          </a:prstGeom>
          <a:noFill/>
        </p:spPr>
        <p:txBody>
          <a:bodyPr wrap="square">
            <a:spAutoFit/>
          </a:bodyPr>
          <a:lstStyle/>
          <a:p>
            <a:r>
              <a:rPr lang="en-US" sz="1050" b="1" i="0" u="none" strike="noStrike" baseline="0" dirty="0">
                <a:solidFill>
                  <a:srgbClr val="4D4D4F"/>
                </a:solidFill>
                <a:latin typeface="Signika-SemiBold"/>
              </a:rPr>
              <a:t>1. </a:t>
            </a:r>
            <a:r>
              <a:rPr lang="en-US" sz="1050" b="0" i="0" u="none" strike="noStrike" baseline="0" dirty="0">
                <a:solidFill>
                  <a:srgbClr val="4D4D4F"/>
                </a:solidFill>
                <a:latin typeface="Signika-Light"/>
              </a:rPr>
              <a:t>Li </a:t>
            </a:r>
            <a:r>
              <a:rPr lang="en-US" sz="1050" b="0" i="0" u="none" strike="noStrike" baseline="0" dirty="0" err="1">
                <a:solidFill>
                  <a:srgbClr val="4D4D4F"/>
                </a:solidFill>
                <a:latin typeface="Signika-Light"/>
              </a:rPr>
              <a:t>Pomi</a:t>
            </a:r>
            <a:r>
              <a:rPr lang="en-US" sz="1050" b="0" i="0" u="none" strike="noStrike" baseline="0" dirty="0">
                <a:solidFill>
                  <a:srgbClr val="4D4D4F"/>
                </a:solidFill>
                <a:latin typeface="Signika-Light"/>
              </a:rPr>
              <a:t> F, Peterle L, </a:t>
            </a:r>
            <a:r>
              <a:rPr lang="en-US" sz="1050" b="0" i="0" u="none" strike="noStrike" baseline="0" dirty="0" err="1">
                <a:solidFill>
                  <a:srgbClr val="4D4D4F"/>
                </a:solidFill>
                <a:latin typeface="Signika-Light"/>
              </a:rPr>
              <a:t>d’Aloja</a:t>
            </a:r>
            <a:r>
              <a:rPr lang="en-US" sz="1050" b="0" i="0" u="none" strike="noStrike" baseline="0" dirty="0">
                <a:solidFill>
                  <a:srgbClr val="4D4D4F"/>
                </a:solidFill>
                <a:latin typeface="Signika-Light"/>
              </a:rPr>
              <a:t> A, et al. Anti-aging Effects of </a:t>
            </a:r>
            <a:r>
              <a:rPr lang="en-US" sz="1050" b="0" i="0" u="none" strike="noStrike" baseline="0" dirty="0" err="1">
                <a:solidFill>
                  <a:srgbClr val="4D4D4F"/>
                </a:solidFill>
                <a:latin typeface="Signika-Light"/>
              </a:rPr>
              <a:t>Tirbanibulin</a:t>
            </a:r>
            <a:r>
              <a:rPr lang="en-US" sz="1050" b="0" i="0" u="none" strike="noStrike" baseline="0" dirty="0">
                <a:solidFill>
                  <a:srgbClr val="4D4D4F"/>
                </a:solidFill>
                <a:latin typeface="Signika-Light"/>
              </a:rPr>
              <a:t> 1% Ointment: A Real-Life Experience. Dermatol Ther (</a:t>
            </a:r>
            <a:r>
              <a:rPr lang="en-US" sz="1050" b="0" i="0" u="none" strike="noStrike" baseline="0" dirty="0" err="1">
                <a:solidFill>
                  <a:srgbClr val="4D4D4F"/>
                </a:solidFill>
                <a:latin typeface="Signika-Light"/>
              </a:rPr>
              <a:t>Heidelb</a:t>
            </a:r>
            <a:r>
              <a:rPr lang="en-US" sz="1050" b="0" i="0" u="none" strike="noStrike" baseline="0" dirty="0">
                <a:solidFill>
                  <a:srgbClr val="4D4D4F"/>
                </a:solidFill>
                <a:latin typeface="Signika-Light"/>
              </a:rPr>
              <a:t>). 2024;14:1683-96.</a:t>
            </a:r>
            <a:endParaRPr lang="es-ES" sz="1050" dirty="0"/>
          </a:p>
        </p:txBody>
      </p:sp>
      <p:pic>
        <p:nvPicPr>
          <p:cNvPr id="5" name="Imagen 4">
            <a:extLst>
              <a:ext uri="{FF2B5EF4-FFF2-40B4-BE49-F238E27FC236}">
                <a16:creationId xmlns:a16="http://schemas.microsoft.com/office/drawing/2014/main" id="{A661B546-F3C5-C336-669D-A831A3A0966B}"/>
              </a:ext>
            </a:extLst>
          </p:cNvPr>
          <p:cNvPicPr>
            <a:picLocks noChangeAspect="1"/>
          </p:cNvPicPr>
          <p:nvPr/>
        </p:nvPicPr>
        <p:blipFill>
          <a:blip r:embed="rId2"/>
          <a:srcRect l="2579" t="14134" r="5407" b="2208"/>
          <a:stretch>
            <a:fillRect/>
          </a:stretch>
        </p:blipFill>
        <p:spPr>
          <a:xfrm>
            <a:off x="2116183" y="946951"/>
            <a:ext cx="8394865" cy="5154294"/>
          </a:xfrm>
          <a:prstGeom prst="rect">
            <a:avLst/>
          </a:prstGeom>
          <a:ln>
            <a:noFill/>
          </a:ln>
        </p:spPr>
      </p:pic>
      <p:sp>
        <p:nvSpPr>
          <p:cNvPr id="6" name="CuadroTexto 5">
            <a:extLst>
              <a:ext uri="{FF2B5EF4-FFF2-40B4-BE49-F238E27FC236}">
                <a16:creationId xmlns:a16="http://schemas.microsoft.com/office/drawing/2014/main" id="{AD6FAB08-29FF-411B-300B-DB234BD8543D}"/>
              </a:ext>
            </a:extLst>
          </p:cNvPr>
          <p:cNvSpPr txBox="1"/>
          <p:nvPr/>
        </p:nvSpPr>
        <p:spPr>
          <a:xfrm>
            <a:off x="3206932" y="6087362"/>
            <a:ext cx="6426926" cy="307777"/>
          </a:xfrm>
          <a:prstGeom prst="rect">
            <a:avLst/>
          </a:prstGeom>
          <a:noFill/>
        </p:spPr>
        <p:txBody>
          <a:bodyPr wrap="square">
            <a:spAutoFit/>
          </a:bodyPr>
          <a:lstStyle/>
          <a:p>
            <a:pPr>
              <a:defRPr/>
            </a:pPr>
            <a:r>
              <a:rPr lang="es-ES" sz="1400" b="1" dirty="0">
                <a:solidFill>
                  <a:srgbClr val="002060"/>
                </a:solidFill>
                <a:latin typeface="Montserrat" pitchFamily="2" charset="77"/>
                <a:cs typeface="Arial" panose="020B0604020202020204" pitchFamily="34" charset="0"/>
              </a:rPr>
              <a:t>Evolución clínica con el uso de </a:t>
            </a:r>
            <a:r>
              <a:rPr lang="es-ES" sz="1400" b="1" dirty="0" err="1">
                <a:solidFill>
                  <a:srgbClr val="002060"/>
                </a:solidFill>
                <a:latin typeface="Montserrat" pitchFamily="2" charset="77"/>
                <a:cs typeface="Arial" panose="020B0604020202020204" pitchFamily="34" charset="0"/>
              </a:rPr>
              <a:t>Klisyri</a:t>
            </a:r>
            <a:r>
              <a:rPr lang="es-ES" sz="1400" b="1" dirty="0">
                <a:solidFill>
                  <a:srgbClr val="002060"/>
                </a:solidFill>
                <a:latin typeface="Montserrat" pitchFamily="2" charset="77"/>
                <a:cs typeface="Arial" panose="020B0604020202020204" pitchFamily="34" charset="0"/>
              </a:rPr>
              <a:t> hasta 6 meses</a:t>
            </a:r>
          </a:p>
        </p:txBody>
      </p:sp>
      <p:sp>
        <p:nvSpPr>
          <p:cNvPr id="7" name="Marcador de texto 6">
            <a:extLst>
              <a:ext uri="{FF2B5EF4-FFF2-40B4-BE49-F238E27FC236}">
                <a16:creationId xmlns:a16="http://schemas.microsoft.com/office/drawing/2014/main" id="{4993221D-5327-863E-5FDC-0E38493DD9B2}"/>
              </a:ext>
            </a:extLst>
          </p:cNvPr>
          <p:cNvSpPr txBox="1">
            <a:spLocks/>
          </p:cNvSpPr>
          <p:nvPr/>
        </p:nvSpPr>
        <p:spPr>
          <a:xfrm>
            <a:off x="1581665" y="6556715"/>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a:latin typeface="Montserrat" pitchFamily="2" charset="77"/>
              </a:rPr>
              <a:t>1.</a:t>
            </a:r>
            <a:r>
              <a:rPr lang="es-ES">
                <a:latin typeface="Montserrat" pitchFamily="2" charset="77"/>
              </a:rPr>
              <a:t>. Li Pomi F, Peterle L, d’Aloja A, Di Tano A, Vaccaro M, Borgia F. Anti-aging Effects of Tirbanibulin 1% Ointment: A Real-Life Experience. Dermatol Ther (Heidelb). 2024 Jun;14(6):1683-1696. doi: 10.1007/s13555-024-01178-0.</a:t>
            </a:r>
            <a:endParaRPr lang="es-ES" dirty="0">
              <a:latin typeface="Montserrat" pitchFamily="2" charset="77"/>
            </a:endParaRPr>
          </a:p>
        </p:txBody>
      </p:sp>
      <p:sp>
        <p:nvSpPr>
          <p:cNvPr id="8" name="Rectángulo: esquinas redondeadas 7">
            <a:extLst>
              <a:ext uri="{FF2B5EF4-FFF2-40B4-BE49-F238E27FC236}">
                <a16:creationId xmlns:a16="http://schemas.microsoft.com/office/drawing/2014/main" id="{C4A6F8B5-8D5E-7374-676D-9976AC989589}"/>
              </a:ext>
            </a:extLst>
          </p:cNvPr>
          <p:cNvSpPr/>
          <p:nvPr/>
        </p:nvSpPr>
        <p:spPr>
          <a:xfrm>
            <a:off x="3468006" y="970312"/>
            <a:ext cx="1770200" cy="384309"/>
          </a:xfrm>
          <a:prstGeom prst="roundRect">
            <a:avLst/>
          </a:prstGeom>
          <a:solidFill>
            <a:srgbClr val="00275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800" b="1" i="0" u="none" strike="noStrike" kern="0" cap="none" spc="0" normalizeH="0" baseline="0" noProof="0" dirty="0">
                <a:ln>
                  <a:noFill/>
                </a:ln>
                <a:solidFill>
                  <a:prstClr val="white"/>
                </a:solidFill>
                <a:effectLst/>
                <a:uLnTx/>
                <a:uFillTx/>
                <a:latin typeface="Calibri" panose="020F0502020204030204"/>
                <a:ea typeface="+mn-ea"/>
                <a:cs typeface="+mn-cs"/>
              </a:rPr>
              <a:t>Día 0</a:t>
            </a: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ángulo: esquinas redondeadas 8">
            <a:extLst>
              <a:ext uri="{FF2B5EF4-FFF2-40B4-BE49-F238E27FC236}">
                <a16:creationId xmlns:a16="http://schemas.microsoft.com/office/drawing/2014/main" id="{F1F16716-5980-860D-B22D-E5BC494ECC55}"/>
              </a:ext>
            </a:extLst>
          </p:cNvPr>
          <p:cNvSpPr/>
          <p:nvPr/>
        </p:nvSpPr>
        <p:spPr>
          <a:xfrm>
            <a:off x="7383688" y="970312"/>
            <a:ext cx="1770200" cy="384309"/>
          </a:xfrm>
          <a:prstGeom prst="roundRect">
            <a:avLst/>
          </a:prstGeom>
          <a:solidFill>
            <a:srgbClr val="00275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800" b="1" i="0" u="none" strike="noStrike" kern="0" cap="none" spc="0" normalizeH="0" baseline="0" noProof="0" dirty="0">
                <a:ln>
                  <a:noFill/>
                </a:ln>
                <a:solidFill>
                  <a:prstClr val="white"/>
                </a:solidFill>
                <a:effectLst/>
                <a:uLnTx/>
                <a:uFillTx/>
                <a:latin typeface="Calibri" panose="020F0502020204030204"/>
                <a:ea typeface="+mn-ea"/>
                <a:cs typeface="+mn-cs"/>
              </a:rPr>
              <a:t>6 meses</a:t>
            </a: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B1B9A03A-B398-845B-87B3-440FA5A61BFC}"/>
              </a:ext>
            </a:extLst>
          </p:cNvPr>
          <p:cNvSpPr txBox="1"/>
          <p:nvPr/>
        </p:nvSpPr>
        <p:spPr>
          <a:xfrm>
            <a:off x="10265727" y="6041736"/>
            <a:ext cx="1152888" cy="215444"/>
          </a:xfrm>
          <a:prstGeom prst="rect">
            <a:avLst/>
          </a:prstGeom>
          <a:noFill/>
        </p:spPr>
        <p:txBody>
          <a:bodyPr wrap="square">
            <a:spAutoFit/>
          </a:bodyPr>
          <a:lstStyle/>
          <a:p>
            <a:r>
              <a:rPr lang="es-ES" sz="800" dirty="0">
                <a:solidFill>
                  <a:srgbClr val="003465"/>
                </a:solidFill>
                <a:latin typeface="Helvetica LT Std"/>
              </a:rPr>
              <a:t>Li </a:t>
            </a:r>
            <a:r>
              <a:rPr lang="es-ES" sz="800" dirty="0" err="1">
                <a:solidFill>
                  <a:srgbClr val="003465"/>
                </a:solidFill>
                <a:latin typeface="Helvetica LT Std"/>
              </a:rPr>
              <a:t>Pomi</a:t>
            </a:r>
            <a:r>
              <a:rPr lang="es-ES" sz="800" dirty="0">
                <a:solidFill>
                  <a:srgbClr val="003465"/>
                </a:solidFill>
                <a:latin typeface="Helvetica LT Std"/>
              </a:rPr>
              <a:t> et al </a:t>
            </a:r>
            <a:r>
              <a:rPr lang="es-ES" sz="800" baseline="30000" dirty="0">
                <a:solidFill>
                  <a:srgbClr val="003465"/>
                </a:solidFill>
                <a:latin typeface="Helvetica LT Std"/>
              </a:rPr>
              <a:t>1</a:t>
            </a:r>
            <a:r>
              <a:rPr lang="es-ES" sz="800" dirty="0">
                <a:solidFill>
                  <a:srgbClr val="003465"/>
                </a:solidFill>
                <a:latin typeface="Helvetica LT Std"/>
              </a:rPr>
              <a:t> </a:t>
            </a:r>
            <a:endParaRPr lang="es-ES" dirty="0">
              <a:solidFill>
                <a:prstClr val="black"/>
              </a:solidFill>
              <a:latin typeface="Calibri" panose="020F0502020204030204"/>
            </a:endParaRPr>
          </a:p>
        </p:txBody>
      </p:sp>
    </p:spTree>
    <p:extLst>
      <p:ext uri="{BB962C8B-B14F-4D97-AF65-F5344CB8AC3E}">
        <p14:creationId xmlns:p14="http://schemas.microsoft.com/office/powerpoint/2010/main" val="26811079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E2CDD-20E5-0951-93DA-38C55EA1AF8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669F2C1-F4D1-957A-5119-DBBE1037AA4C}"/>
              </a:ext>
            </a:extLst>
          </p:cNvPr>
          <p:cNvSpPr>
            <a:spLocks noGrp="1"/>
          </p:cNvSpPr>
          <p:nvPr>
            <p:ph type="title"/>
          </p:nvPr>
        </p:nvSpPr>
        <p:spPr>
          <a:xfrm>
            <a:off x="2171700" y="1648692"/>
            <a:ext cx="7821386" cy="3347852"/>
          </a:xfrm>
        </p:spPr>
        <p:txBody>
          <a:bodyPr/>
          <a:lstStyle/>
          <a:p>
            <a:r>
              <a:rPr lang="es-ES" sz="3600" b="1">
                <a:solidFill>
                  <a:srgbClr val="002060"/>
                </a:solidFill>
                <a:latin typeface="Montserrat" pitchFamily="2" charset="77"/>
              </a:rPr>
              <a:t>CONCLUSIONES PRINCIPALES</a:t>
            </a:r>
            <a:endParaRPr lang="es-ES"/>
          </a:p>
        </p:txBody>
      </p:sp>
    </p:spTree>
    <p:extLst>
      <p:ext uri="{BB962C8B-B14F-4D97-AF65-F5344CB8AC3E}">
        <p14:creationId xmlns:p14="http://schemas.microsoft.com/office/powerpoint/2010/main" val="34317555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13A96-28D4-3429-6319-6C31256050CE}"/>
            </a:ext>
          </a:extLst>
        </p:cNvPr>
        <p:cNvGrpSpPr/>
        <p:nvPr/>
      </p:nvGrpSpPr>
      <p:grpSpPr>
        <a:xfrm>
          <a:off x="0" y="0"/>
          <a:ext cx="0" cy="0"/>
          <a:chOff x="0" y="0"/>
          <a:chExt cx="0" cy="0"/>
        </a:xfrm>
      </p:grpSpPr>
      <p:sp>
        <p:nvSpPr>
          <p:cNvPr id="20" name="Rectángulo redondeado 19">
            <a:extLst>
              <a:ext uri="{FF2B5EF4-FFF2-40B4-BE49-F238E27FC236}">
                <a16:creationId xmlns:a16="http://schemas.microsoft.com/office/drawing/2014/main" id="{191C417E-3A31-726D-7EBA-3D7E489588ED}"/>
              </a:ext>
            </a:extLst>
          </p:cNvPr>
          <p:cNvSpPr/>
          <p:nvPr/>
        </p:nvSpPr>
        <p:spPr>
          <a:xfrm>
            <a:off x="1573620" y="5093644"/>
            <a:ext cx="9086592" cy="972079"/>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Calibri" panose="020F0502020204030204"/>
              <a:ea typeface="+mn-ea"/>
              <a:cs typeface="+mn-cs"/>
            </a:endParaRPr>
          </a:p>
        </p:txBody>
      </p:sp>
      <p:sp>
        <p:nvSpPr>
          <p:cNvPr id="14" name="Rectángulo redondeado 13">
            <a:extLst>
              <a:ext uri="{FF2B5EF4-FFF2-40B4-BE49-F238E27FC236}">
                <a16:creationId xmlns:a16="http://schemas.microsoft.com/office/drawing/2014/main" id="{3461370D-2787-A87F-45EB-075ECD87B0AD}"/>
              </a:ext>
            </a:extLst>
          </p:cNvPr>
          <p:cNvSpPr/>
          <p:nvPr/>
        </p:nvSpPr>
        <p:spPr>
          <a:xfrm>
            <a:off x="1573620" y="2216430"/>
            <a:ext cx="9086592" cy="1514386"/>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Calibri" panose="020F0502020204030204"/>
              <a:ea typeface="+mn-ea"/>
              <a:cs typeface="+mn-cs"/>
            </a:endParaRPr>
          </a:p>
        </p:txBody>
      </p:sp>
      <p:sp>
        <p:nvSpPr>
          <p:cNvPr id="12" name="Rectángulo redondeado 11">
            <a:extLst>
              <a:ext uri="{FF2B5EF4-FFF2-40B4-BE49-F238E27FC236}">
                <a16:creationId xmlns:a16="http://schemas.microsoft.com/office/drawing/2014/main" id="{A4A270F3-2643-31EF-F86F-E38B550C450C}"/>
              </a:ext>
            </a:extLst>
          </p:cNvPr>
          <p:cNvSpPr/>
          <p:nvPr/>
        </p:nvSpPr>
        <p:spPr>
          <a:xfrm>
            <a:off x="1573620" y="959254"/>
            <a:ext cx="9086592" cy="518166"/>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Calibri" panose="020F0502020204030204"/>
              <a:ea typeface="+mn-ea"/>
              <a:cs typeface="+mn-cs"/>
            </a:endParaRPr>
          </a:p>
        </p:txBody>
      </p:sp>
      <p:sp>
        <p:nvSpPr>
          <p:cNvPr id="10" name="Título 9">
            <a:extLst>
              <a:ext uri="{FF2B5EF4-FFF2-40B4-BE49-F238E27FC236}">
                <a16:creationId xmlns:a16="http://schemas.microsoft.com/office/drawing/2014/main" id="{7B55194C-FA3B-3347-1DB0-22B82290C10C}"/>
              </a:ext>
            </a:extLst>
          </p:cNvPr>
          <p:cNvSpPr>
            <a:spLocks noGrp="1"/>
          </p:cNvSpPr>
          <p:nvPr>
            <p:ph type="title"/>
          </p:nvPr>
        </p:nvSpPr>
        <p:spPr/>
        <p:txBody>
          <a:bodyPr/>
          <a:lstStyle/>
          <a:p>
            <a:r>
              <a:rPr lang="es-ES" sz="2000" dirty="0">
                <a:latin typeface="Montserrat" panose="00000500000000000000" pitchFamily="2" charset="0"/>
              </a:rPr>
              <a:t>CONCLUSIONES PRINCIPALES</a:t>
            </a:r>
            <a:endParaRPr lang="es-ES" dirty="0"/>
          </a:p>
        </p:txBody>
      </p:sp>
      <p:sp>
        <p:nvSpPr>
          <p:cNvPr id="3" name="Marcador de texto 2">
            <a:extLst>
              <a:ext uri="{FF2B5EF4-FFF2-40B4-BE49-F238E27FC236}">
                <a16:creationId xmlns:a16="http://schemas.microsoft.com/office/drawing/2014/main" id="{9A59DAA9-EF4F-2808-74F7-59361AC378AD}"/>
              </a:ext>
            </a:extLst>
          </p:cNvPr>
          <p:cNvSpPr>
            <a:spLocks noGrp="1"/>
          </p:cNvSpPr>
          <p:nvPr>
            <p:ph idx="1"/>
          </p:nvPr>
        </p:nvSpPr>
        <p:spPr>
          <a:xfrm>
            <a:off x="1716799" y="1025552"/>
            <a:ext cx="8758403" cy="451867"/>
          </a:xfrm>
        </p:spPr>
        <p:txBody>
          <a:bodyPr vert="horz" lIns="91440" tIns="45720" rIns="91440" bIns="45720" rtlCol="0" anchor="t">
            <a:normAutofit lnSpcReduction="10000"/>
          </a:bodyPr>
          <a:lstStyle/>
          <a:p>
            <a:r>
              <a:rPr lang="es-ES" sz="1400" dirty="0">
                <a:solidFill>
                  <a:srgbClr val="002855"/>
                </a:solidFill>
                <a:latin typeface="Montserrat"/>
              </a:rPr>
              <a:t>Dada la </a:t>
            </a:r>
            <a:r>
              <a:rPr lang="es-ES" sz="1400" b="1" dirty="0">
                <a:solidFill>
                  <a:srgbClr val="C00000"/>
                </a:solidFill>
                <a:latin typeface="Montserrat"/>
              </a:rPr>
              <a:t>incapacidad de predecir </a:t>
            </a:r>
            <a:r>
              <a:rPr lang="es-ES" sz="1400" b="1" dirty="0">
                <a:solidFill>
                  <a:srgbClr val="002855"/>
                </a:solidFill>
                <a:latin typeface="Montserrat"/>
              </a:rPr>
              <a:t>con exactitud las </a:t>
            </a:r>
            <a:r>
              <a:rPr lang="es-ES" sz="1400" b="1" dirty="0">
                <a:solidFill>
                  <a:srgbClr val="C00000"/>
                </a:solidFill>
                <a:latin typeface="Montserrat"/>
              </a:rPr>
              <a:t>QA que progresarán </a:t>
            </a:r>
            <a:r>
              <a:rPr lang="es-ES" sz="1400" b="1" dirty="0">
                <a:solidFill>
                  <a:srgbClr val="002855"/>
                </a:solidFill>
                <a:latin typeface="Montserrat"/>
              </a:rPr>
              <a:t>a </a:t>
            </a:r>
            <a:r>
              <a:rPr lang="es-ES" sz="1400" b="1" dirty="0" err="1">
                <a:solidFill>
                  <a:srgbClr val="002855"/>
                </a:solidFill>
                <a:latin typeface="Montserrat"/>
              </a:rPr>
              <a:t>CECc</a:t>
            </a:r>
            <a:r>
              <a:rPr lang="es-ES" sz="1400" dirty="0">
                <a:solidFill>
                  <a:srgbClr val="002855"/>
                </a:solidFill>
                <a:latin typeface="Montserrat"/>
              </a:rPr>
              <a:t>, se recomienda el tratamiento precoz de todas ellas</a:t>
            </a:r>
            <a:r>
              <a:rPr lang="es-ES" sz="1400" b="1" dirty="0">
                <a:solidFill>
                  <a:srgbClr val="002855"/>
                </a:solidFill>
                <a:latin typeface="Montserrat"/>
              </a:rPr>
              <a:t>. </a:t>
            </a:r>
            <a:r>
              <a:rPr lang="es-ES" sz="1400" b="1" baseline="30000" dirty="0">
                <a:solidFill>
                  <a:srgbClr val="002855"/>
                </a:solidFill>
                <a:latin typeface="Montserrat"/>
              </a:rPr>
              <a:t>1,2</a:t>
            </a:r>
            <a:r>
              <a:rPr lang="es-ES" sz="1400" b="1" dirty="0">
                <a:solidFill>
                  <a:srgbClr val="002855"/>
                </a:solidFill>
                <a:latin typeface="Montserrat"/>
              </a:rPr>
              <a:t> </a:t>
            </a:r>
          </a:p>
        </p:txBody>
      </p:sp>
      <p:sp>
        <p:nvSpPr>
          <p:cNvPr id="2" name="Marcador de texto 1">
            <a:extLst>
              <a:ext uri="{FF2B5EF4-FFF2-40B4-BE49-F238E27FC236}">
                <a16:creationId xmlns:a16="http://schemas.microsoft.com/office/drawing/2014/main" id="{2CED5FF1-3D77-167B-8C02-840E50A70214}"/>
              </a:ext>
            </a:extLst>
          </p:cNvPr>
          <p:cNvSpPr>
            <a:spLocks noGrp="1"/>
          </p:cNvSpPr>
          <p:nvPr>
            <p:ph type="body" sz="quarter" idx="10"/>
          </p:nvPr>
        </p:nvSpPr>
        <p:spPr/>
        <p:txBody>
          <a:bodyPr>
            <a:noAutofit/>
          </a:bodyPr>
          <a:lstStyle/>
          <a:p>
            <a:pPr>
              <a:spcBef>
                <a:spcPts val="0"/>
              </a:spcBef>
            </a:pPr>
            <a:r>
              <a:rPr lang="es-ES" b="1" dirty="0">
                <a:latin typeface="Montserrat"/>
              </a:rPr>
              <a:t>QA:</a:t>
            </a:r>
            <a:r>
              <a:rPr lang="es-ES" dirty="0">
                <a:latin typeface="Montserrat"/>
              </a:rPr>
              <a:t> queratosis actínica.</a:t>
            </a:r>
          </a:p>
          <a:p>
            <a:pPr>
              <a:spcBef>
                <a:spcPts val="0"/>
              </a:spcBef>
            </a:pPr>
            <a:r>
              <a:rPr lang="es-ES" b="1" dirty="0">
                <a:latin typeface="Montserrat"/>
              </a:rPr>
              <a:t>1.</a:t>
            </a:r>
            <a:r>
              <a:rPr lang="es-ES" noProof="0" dirty="0"/>
              <a:t> </a:t>
            </a:r>
            <a:r>
              <a:rPr lang="es-ES" dirty="0" err="1">
                <a:latin typeface="Montserrat"/>
              </a:rPr>
              <a:t>Kandolf</a:t>
            </a:r>
            <a:r>
              <a:rPr lang="es-ES" dirty="0">
                <a:latin typeface="Montserrat"/>
              </a:rPr>
              <a:t> L, et al. JEADV. 2024;38:1024-47; </a:t>
            </a:r>
            <a:r>
              <a:rPr lang="es-ES" b="1" dirty="0">
                <a:latin typeface="Montserrat"/>
              </a:rPr>
              <a:t>2. </a:t>
            </a:r>
            <a:r>
              <a:rPr lang="es-ES" dirty="0">
                <a:latin typeface="Montserrat"/>
              </a:rPr>
              <a:t>Fernández-Figueras, et al. JEADV. 2015;29:991–7</a:t>
            </a:r>
            <a:r>
              <a:rPr lang="es-ES" dirty="0"/>
              <a:t>; </a:t>
            </a:r>
            <a:r>
              <a:rPr lang="es-ES" b="1" dirty="0">
                <a:latin typeface="Montserrat"/>
              </a:rPr>
              <a:t>3. </a:t>
            </a:r>
            <a:r>
              <a:rPr lang="es-ES" dirty="0" err="1">
                <a:latin typeface="Montserrat"/>
              </a:rPr>
              <a:t>Szeimies</a:t>
            </a:r>
            <a:r>
              <a:rPr lang="es-ES" dirty="0">
                <a:latin typeface="Montserrat"/>
              </a:rPr>
              <a:t> RM, et al. </a:t>
            </a:r>
            <a:r>
              <a:rPr lang="es-ES" dirty="0" err="1">
                <a:latin typeface="Montserrat"/>
              </a:rPr>
              <a:t>Dermatol</a:t>
            </a:r>
            <a:r>
              <a:rPr lang="es-ES" dirty="0">
                <a:latin typeface="Montserrat"/>
              </a:rPr>
              <a:t> </a:t>
            </a:r>
            <a:r>
              <a:rPr lang="es-ES" dirty="0" err="1">
                <a:latin typeface="Montserrat"/>
              </a:rPr>
              <a:t>Ther</a:t>
            </a:r>
            <a:r>
              <a:rPr lang="es-ES" dirty="0">
                <a:latin typeface="Montserrat"/>
              </a:rPr>
              <a:t> (</a:t>
            </a:r>
            <a:r>
              <a:rPr lang="es-ES" dirty="0" err="1">
                <a:latin typeface="Montserrat"/>
              </a:rPr>
              <a:t>Heidelb</a:t>
            </a:r>
            <a:r>
              <a:rPr lang="es-ES" dirty="0">
                <a:latin typeface="Montserrat"/>
              </a:rPr>
              <a:t>). 2016;6(4):461-464; </a:t>
            </a:r>
            <a:r>
              <a:rPr lang="es-ES" b="1" dirty="0">
                <a:latin typeface="Montserrat"/>
              </a:rPr>
              <a:t>4.</a:t>
            </a:r>
            <a:r>
              <a:rPr lang="es-ES" dirty="0">
                <a:latin typeface="+mn-lt"/>
              </a:rPr>
              <a:t> </a:t>
            </a:r>
            <a:r>
              <a:rPr lang="es-ES" dirty="0" err="1">
                <a:latin typeface="Montserrat"/>
              </a:rPr>
              <a:t>Dirschka</a:t>
            </a:r>
            <a:r>
              <a:rPr lang="es-ES" dirty="0">
                <a:latin typeface="Montserrat"/>
              </a:rPr>
              <a:t> T, et al. J </a:t>
            </a:r>
            <a:r>
              <a:rPr lang="es-ES" dirty="0" err="1">
                <a:latin typeface="Montserrat"/>
              </a:rPr>
              <a:t>Dermatolog</a:t>
            </a:r>
            <a:r>
              <a:rPr lang="es-ES" dirty="0">
                <a:latin typeface="Montserrat"/>
              </a:rPr>
              <a:t> </a:t>
            </a:r>
            <a:r>
              <a:rPr lang="es-ES" dirty="0" err="1">
                <a:latin typeface="Montserrat"/>
              </a:rPr>
              <a:t>Treat</a:t>
            </a:r>
            <a:r>
              <a:rPr lang="es-ES" dirty="0">
                <a:latin typeface="Montserrat"/>
              </a:rPr>
              <a:t>. 2017;28(5):431-442; </a:t>
            </a:r>
            <a:r>
              <a:rPr lang="es-ES" dirty="0">
                <a:latin typeface="+mn-lt"/>
              </a:rPr>
              <a:t> </a:t>
            </a:r>
            <a:r>
              <a:rPr lang="es-ES" b="1" dirty="0">
                <a:latin typeface="Montserrat"/>
              </a:rPr>
              <a:t>5. </a:t>
            </a:r>
            <a:r>
              <a:rPr lang="es-ES" dirty="0" err="1">
                <a:latin typeface="Montserrat"/>
              </a:rPr>
              <a:t>Dirschka</a:t>
            </a:r>
            <a:r>
              <a:rPr lang="es-ES" dirty="0">
                <a:latin typeface="Montserrat"/>
              </a:rPr>
              <a:t> T, </a:t>
            </a:r>
            <a:r>
              <a:rPr lang="es-ES" dirty="0" err="1">
                <a:latin typeface="Montserrat"/>
              </a:rPr>
              <a:t>Ardigò</a:t>
            </a:r>
            <a:r>
              <a:rPr lang="es-ES" dirty="0">
                <a:latin typeface="Montserrat"/>
              </a:rPr>
              <a:t> M, </a:t>
            </a:r>
            <a:r>
              <a:rPr lang="es-ES" dirty="0" err="1">
                <a:latin typeface="Montserrat"/>
              </a:rPr>
              <a:t>Fargnoli</a:t>
            </a:r>
            <a:r>
              <a:rPr lang="es-ES" dirty="0">
                <a:latin typeface="Montserrat"/>
              </a:rPr>
              <a:t> MC, et al. J </a:t>
            </a:r>
            <a:r>
              <a:rPr lang="es-ES" dirty="0" err="1">
                <a:latin typeface="Montserrat"/>
              </a:rPr>
              <a:t>Dermatolog</a:t>
            </a:r>
            <a:r>
              <a:rPr lang="es-ES" dirty="0">
                <a:latin typeface="Montserrat"/>
              </a:rPr>
              <a:t> </a:t>
            </a:r>
            <a:r>
              <a:rPr lang="es-ES" dirty="0" err="1">
                <a:latin typeface="Montserrat"/>
              </a:rPr>
              <a:t>Treat</a:t>
            </a:r>
            <a:r>
              <a:rPr lang="es-ES" dirty="0">
                <a:latin typeface="Montserrat"/>
              </a:rPr>
              <a:t>. 2025 Dec;36(1):2487657. </a:t>
            </a:r>
            <a:r>
              <a:rPr lang="es-ES" dirty="0" err="1">
                <a:latin typeface="Montserrat"/>
              </a:rPr>
              <a:t>doi</a:t>
            </a:r>
            <a:r>
              <a:rPr lang="es-ES" dirty="0">
                <a:latin typeface="Montserrat"/>
              </a:rPr>
              <a:t>: 10.1080/09546634.2025.2487657;</a:t>
            </a:r>
            <a:r>
              <a:rPr lang="es-ES" b="1" dirty="0">
                <a:latin typeface="Montserrat"/>
              </a:rPr>
              <a:t> </a:t>
            </a:r>
            <a:r>
              <a:rPr lang="es-ES" dirty="0">
                <a:latin typeface="Montserrat"/>
              </a:rPr>
              <a:t>: </a:t>
            </a:r>
            <a:r>
              <a:rPr lang="es-ES" b="1" dirty="0">
                <a:latin typeface="Montserrat"/>
              </a:rPr>
              <a:t>6. </a:t>
            </a:r>
            <a:r>
              <a:rPr lang="es-ES" dirty="0" err="1">
                <a:latin typeface="Montserrat"/>
              </a:rPr>
              <a:t>Ciccarese</a:t>
            </a:r>
            <a:r>
              <a:rPr lang="es-ES" dirty="0">
                <a:latin typeface="Montserrat"/>
              </a:rPr>
              <a:t> G, et al, </a:t>
            </a:r>
            <a:r>
              <a:rPr lang="es-ES" dirty="0" err="1">
                <a:latin typeface="Montserrat"/>
              </a:rPr>
              <a:t>Diagnostics</a:t>
            </a:r>
            <a:r>
              <a:rPr lang="es-ES" dirty="0">
                <a:latin typeface="Montserrat"/>
              </a:rPr>
              <a:t>. 2025;15:15040401; </a:t>
            </a:r>
            <a:br>
              <a:rPr lang="es-ES" dirty="0">
                <a:latin typeface="Montserrat"/>
              </a:rPr>
            </a:br>
            <a:r>
              <a:rPr lang="es-ES" b="1" dirty="0">
                <a:latin typeface="Montserrat"/>
              </a:rPr>
              <a:t>7.</a:t>
            </a:r>
            <a:r>
              <a:rPr lang="es-ES" dirty="0">
                <a:latin typeface="Montserrat"/>
              </a:rPr>
              <a:t> </a:t>
            </a:r>
            <a:r>
              <a:rPr lang="es-ES" dirty="0" err="1">
                <a:latin typeface="Montserrat"/>
              </a:rPr>
              <a:t>Kuchner</a:t>
            </a:r>
            <a:r>
              <a:rPr lang="es-ES" dirty="0">
                <a:latin typeface="Montserrat"/>
              </a:rPr>
              <a:t>, M. et al. EJC Skin </a:t>
            </a:r>
            <a:r>
              <a:rPr lang="es-ES" dirty="0" err="1">
                <a:latin typeface="Montserrat"/>
              </a:rPr>
              <a:t>Cancer</a:t>
            </a:r>
            <a:r>
              <a:rPr lang="es-ES" dirty="0">
                <a:latin typeface="Montserrat"/>
              </a:rPr>
              <a:t>, volumen 3, 10030; </a:t>
            </a:r>
            <a:r>
              <a:rPr lang="es-ES" b="1" dirty="0">
                <a:latin typeface="Montserrat"/>
              </a:rPr>
              <a:t>8</a:t>
            </a:r>
            <a:r>
              <a:rPr lang="es-ES" dirty="0">
                <a:latin typeface="Montserrat"/>
              </a:rPr>
              <a:t> </a:t>
            </a:r>
            <a:r>
              <a:rPr lang="es-ES" dirty="0" err="1">
                <a:latin typeface="Montserrat"/>
              </a:rPr>
              <a:t>Gilaberte</a:t>
            </a:r>
            <a:r>
              <a:rPr lang="es-ES" dirty="0">
                <a:latin typeface="Montserrat"/>
              </a:rPr>
              <a:t> Y, et al. </a:t>
            </a:r>
            <a:r>
              <a:rPr lang="es-ES" dirty="0" err="1">
                <a:latin typeface="Montserrat"/>
              </a:rPr>
              <a:t>Patient</a:t>
            </a:r>
            <a:r>
              <a:rPr lang="es-ES" dirty="0">
                <a:latin typeface="Montserrat"/>
              </a:rPr>
              <a:t> and </a:t>
            </a:r>
            <a:r>
              <a:rPr lang="es-ES" dirty="0" err="1">
                <a:latin typeface="Montserrat"/>
              </a:rPr>
              <a:t>physician-reported</a:t>
            </a:r>
            <a:r>
              <a:rPr lang="es-ES" dirty="0">
                <a:latin typeface="Montserrat"/>
              </a:rPr>
              <a:t> </a:t>
            </a:r>
            <a:r>
              <a:rPr lang="es-ES" dirty="0" err="1">
                <a:latin typeface="Montserrat"/>
              </a:rPr>
              <a:t>outcomes</a:t>
            </a:r>
            <a:r>
              <a:rPr lang="es-ES" dirty="0">
                <a:latin typeface="Montserrat"/>
              </a:rPr>
              <a:t> </a:t>
            </a:r>
            <a:r>
              <a:rPr lang="es-ES" dirty="0" err="1">
                <a:latin typeface="Montserrat"/>
              </a:rPr>
              <a:t>with</a:t>
            </a:r>
            <a:r>
              <a:rPr lang="es-ES" dirty="0">
                <a:latin typeface="Montserrat"/>
              </a:rPr>
              <a:t> </a:t>
            </a:r>
            <a:r>
              <a:rPr lang="es-ES" dirty="0" err="1">
                <a:latin typeface="Montserrat"/>
              </a:rPr>
              <a:t>tirbanibulin</a:t>
            </a:r>
            <a:r>
              <a:rPr lang="es-ES" dirty="0">
                <a:latin typeface="Montserrat"/>
              </a:rPr>
              <a:t> 1% </a:t>
            </a:r>
            <a:r>
              <a:rPr lang="es-ES" dirty="0" err="1">
                <a:latin typeface="Montserrat"/>
              </a:rPr>
              <a:t>ointment</a:t>
            </a:r>
            <a:r>
              <a:rPr lang="es-ES" dirty="0">
                <a:latin typeface="Montserrat"/>
              </a:rPr>
              <a:t> </a:t>
            </a:r>
            <a:r>
              <a:rPr lang="es-ES" dirty="0" err="1">
                <a:latin typeface="Montserrat"/>
              </a:rPr>
              <a:t>for</a:t>
            </a:r>
            <a:r>
              <a:rPr lang="es-ES" dirty="0">
                <a:latin typeface="Montserrat"/>
              </a:rPr>
              <a:t> </a:t>
            </a:r>
            <a:r>
              <a:rPr lang="es-ES" dirty="0" err="1">
                <a:latin typeface="Montserrat"/>
              </a:rPr>
              <a:t>actinic</a:t>
            </a:r>
            <a:r>
              <a:rPr lang="es-ES" dirty="0">
                <a:latin typeface="Montserrat"/>
              </a:rPr>
              <a:t> </a:t>
            </a:r>
            <a:r>
              <a:rPr lang="es-ES" dirty="0" err="1">
                <a:latin typeface="Montserrat"/>
              </a:rPr>
              <a:t>keratosis</a:t>
            </a:r>
            <a:r>
              <a:rPr lang="es-ES" dirty="0">
                <a:latin typeface="Montserrat"/>
              </a:rPr>
              <a:t> </a:t>
            </a:r>
            <a:r>
              <a:rPr lang="es-ES" dirty="0" err="1">
                <a:latin typeface="Montserrat"/>
              </a:rPr>
              <a:t>under</a:t>
            </a:r>
            <a:r>
              <a:rPr lang="es-ES" dirty="0">
                <a:latin typeface="Montserrat"/>
              </a:rPr>
              <a:t> </a:t>
            </a:r>
            <a:r>
              <a:rPr lang="es-ES" dirty="0" err="1">
                <a:latin typeface="Montserrat"/>
              </a:rPr>
              <a:t>conditions</a:t>
            </a:r>
            <a:r>
              <a:rPr lang="es-ES" dirty="0">
                <a:latin typeface="Montserrat"/>
              </a:rPr>
              <a:t> </a:t>
            </a:r>
            <a:r>
              <a:rPr lang="es-ES" dirty="0" err="1">
                <a:latin typeface="Montserrat"/>
              </a:rPr>
              <a:t>close</a:t>
            </a:r>
            <a:r>
              <a:rPr lang="es-ES" dirty="0">
                <a:latin typeface="Montserrat"/>
              </a:rPr>
              <a:t> </a:t>
            </a:r>
            <a:r>
              <a:rPr lang="es-ES" dirty="0" err="1">
                <a:latin typeface="Montserrat"/>
              </a:rPr>
              <a:t>to</a:t>
            </a:r>
            <a:r>
              <a:rPr lang="es-ES" dirty="0">
                <a:latin typeface="Montserrat"/>
              </a:rPr>
              <a:t> </a:t>
            </a:r>
            <a:r>
              <a:rPr lang="es-ES" dirty="0" err="1">
                <a:latin typeface="Montserrat"/>
              </a:rPr>
              <a:t>routine</a:t>
            </a:r>
            <a:r>
              <a:rPr lang="es-ES" dirty="0">
                <a:latin typeface="Montserrat"/>
              </a:rPr>
              <a:t> </a:t>
            </a:r>
            <a:r>
              <a:rPr lang="es-ES" dirty="0" err="1">
                <a:latin typeface="Montserrat"/>
              </a:rPr>
              <a:t>clinical</a:t>
            </a:r>
            <a:r>
              <a:rPr lang="es-ES" dirty="0">
                <a:latin typeface="Montserrat"/>
              </a:rPr>
              <a:t> </a:t>
            </a:r>
            <a:r>
              <a:rPr lang="es-ES" dirty="0" err="1">
                <a:latin typeface="Montserrat"/>
              </a:rPr>
              <a:t>practice</a:t>
            </a:r>
            <a:r>
              <a:rPr lang="es-ES" dirty="0">
                <a:latin typeface="Montserrat"/>
              </a:rPr>
              <a:t> in </a:t>
            </a:r>
            <a:r>
              <a:rPr lang="es-ES" dirty="0" err="1">
                <a:latin typeface="Montserrat"/>
              </a:rPr>
              <a:t>Spain</a:t>
            </a:r>
            <a:r>
              <a:rPr lang="es-ES" dirty="0">
                <a:latin typeface="Montserrat"/>
              </a:rPr>
              <a:t> and </a:t>
            </a:r>
            <a:r>
              <a:rPr lang="es-ES" dirty="0" err="1">
                <a:latin typeface="Montserrat"/>
              </a:rPr>
              <a:t>Italy</a:t>
            </a:r>
            <a:r>
              <a:rPr lang="es-ES" dirty="0">
                <a:latin typeface="Montserrat"/>
              </a:rPr>
              <a:t> (TIRBASKIN </a:t>
            </a:r>
            <a:r>
              <a:rPr lang="es-ES" dirty="0" err="1">
                <a:latin typeface="Montserrat"/>
              </a:rPr>
              <a:t>study</a:t>
            </a:r>
            <a:r>
              <a:rPr lang="es-ES" dirty="0">
                <a:latin typeface="Montserrat"/>
              </a:rPr>
              <a:t>). Póster P1-11 presentado en el 21º Congreso de la EADO, Atenas, 3-5 de abril. 2025.</a:t>
            </a:r>
          </a:p>
        </p:txBody>
      </p:sp>
      <p:pic>
        <p:nvPicPr>
          <p:cNvPr id="8" name="Gráfico 7" descr="Insignia 1 con relleno sólido">
            <a:extLst>
              <a:ext uri="{FF2B5EF4-FFF2-40B4-BE49-F238E27FC236}">
                <a16:creationId xmlns:a16="http://schemas.microsoft.com/office/drawing/2014/main" id="{E6400AC6-741D-1459-2949-516B878E7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2567" y="896745"/>
            <a:ext cx="624346" cy="624346"/>
          </a:xfrm>
          <a:prstGeom prst="rect">
            <a:avLst/>
          </a:prstGeom>
        </p:spPr>
      </p:pic>
      <p:pic>
        <p:nvPicPr>
          <p:cNvPr id="15" name="Gráfico 14" descr="Insignia con relleno sólido">
            <a:extLst>
              <a:ext uri="{FF2B5EF4-FFF2-40B4-BE49-F238E27FC236}">
                <a16:creationId xmlns:a16="http://schemas.microsoft.com/office/drawing/2014/main" id="{898B6399-BCF8-B0AE-CC0E-E551E0A2A1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2567" y="1551870"/>
            <a:ext cx="624346" cy="624346"/>
          </a:xfrm>
          <a:prstGeom prst="rect">
            <a:avLst/>
          </a:prstGeom>
        </p:spPr>
      </p:pic>
      <p:pic>
        <p:nvPicPr>
          <p:cNvPr id="17" name="Gráfico 16" descr="Insignia 3 con relleno sólido">
            <a:extLst>
              <a:ext uri="{FF2B5EF4-FFF2-40B4-BE49-F238E27FC236}">
                <a16:creationId xmlns:a16="http://schemas.microsoft.com/office/drawing/2014/main" id="{4E3FCFA7-2723-20D2-B4C3-D0A4E545B1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738" y="2725059"/>
            <a:ext cx="624346" cy="624346"/>
          </a:xfrm>
          <a:prstGeom prst="rect">
            <a:avLst/>
          </a:prstGeom>
        </p:spPr>
      </p:pic>
      <p:sp>
        <p:nvSpPr>
          <p:cNvPr id="19" name="CuadroTexto 18">
            <a:extLst>
              <a:ext uri="{FF2B5EF4-FFF2-40B4-BE49-F238E27FC236}">
                <a16:creationId xmlns:a16="http://schemas.microsoft.com/office/drawing/2014/main" id="{DDE01825-E809-18CA-C7C4-79251F2AF2DE}"/>
              </a:ext>
            </a:extLst>
          </p:cNvPr>
          <p:cNvSpPr txBox="1"/>
          <p:nvPr/>
        </p:nvSpPr>
        <p:spPr>
          <a:xfrm>
            <a:off x="1716799" y="2397793"/>
            <a:ext cx="8590983"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2855"/>
                </a:solidFill>
                <a:effectLst/>
                <a:uLnTx/>
                <a:uFillTx/>
                <a:latin typeface="Montserrat"/>
                <a:ea typeface="+mn-ea"/>
                <a:cs typeface="+mn-cs"/>
              </a:rPr>
              <a:t>El </a:t>
            </a:r>
            <a:r>
              <a:rPr kumimoji="0" lang="es-ES" sz="1400" b="1" i="0" u="none" strike="noStrike" kern="1200" cap="none" spc="0" normalizeH="0" baseline="0" noProof="0" dirty="0">
                <a:ln>
                  <a:noFill/>
                </a:ln>
                <a:solidFill>
                  <a:srgbClr val="C00000"/>
                </a:solidFill>
                <a:effectLst/>
                <a:uLnTx/>
                <a:uFillTx/>
                <a:latin typeface="Montserrat"/>
                <a:ea typeface="+mn-ea"/>
                <a:cs typeface="+mn-cs"/>
              </a:rPr>
              <a:t>éxito del tratamiento</a:t>
            </a:r>
            <a:r>
              <a:rPr kumimoji="0" lang="es-ES" sz="1400" b="0" i="0" u="none" strike="noStrike" kern="1200" cap="none" spc="0" normalizeH="0" baseline="0" noProof="0" dirty="0">
                <a:ln>
                  <a:noFill/>
                </a:ln>
                <a:solidFill>
                  <a:srgbClr val="C00000"/>
                </a:solidFill>
                <a:effectLst/>
                <a:uLnTx/>
                <a:uFillTx/>
                <a:latin typeface="Montserrat"/>
                <a:ea typeface="+mn-ea"/>
                <a:cs typeface="+mn-cs"/>
              </a:rPr>
              <a:t> </a:t>
            </a:r>
            <a:r>
              <a:rPr kumimoji="0" lang="es-ES" sz="1400" b="0" i="0" u="none" strike="noStrike" kern="1200" cap="none" spc="0" normalizeH="0" baseline="0" noProof="0" dirty="0">
                <a:ln>
                  <a:noFill/>
                </a:ln>
                <a:solidFill>
                  <a:srgbClr val="002855"/>
                </a:solidFill>
                <a:effectLst/>
                <a:uLnTx/>
                <a:uFillTx/>
                <a:latin typeface="Montserrat"/>
                <a:ea typeface="+mn-ea"/>
                <a:cs typeface="+mn-cs"/>
              </a:rPr>
              <a:t>no debe estar basado únicamente en la eficacia, sino que debe incluir factores centrados en el paciente y en otros atributos del tratamiento como</a:t>
            </a:r>
            <a:r>
              <a:rPr kumimoji="0" lang="es-ES" sz="1400" b="1" i="0" u="none" strike="noStrike" kern="1200" cap="none" spc="0" normalizeH="0" baseline="0" noProof="0" dirty="0">
                <a:ln>
                  <a:noFill/>
                </a:ln>
                <a:solidFill>
                  <a:srgbClr val="002855"/>
                </a:solidFill>
                <a:effectLst/>
                <a:uLnTx/>
                <a:uFillTx/>
                <a:latin typeface="Montserrat"/>
                <a:ea typeface="+mn-ea"/>
                <a:cs typeface="+mn-cs"/>
              </a:rPr>
              <a:t>:</a:t>
            </a:r>
            <a:r>
              <a:rPr kumimoji="0" lang="es-ES" sz="1400" b="1" i="0" u="none" strike="noStrike" kern="1200" cap="none" spc="0" normalizeH="0" baseline="30000" noProof="0" dirty="0">
                <a:ln>
                  <a:noFill/>
                </a:ln>
                <a:solidFill>
                  <a:srgbClr val="002855"/>
                </a:solidFill>
                <a:effectLst/>
                <a:uLnTx/>
                <a:uFillTx/>
                <a:latin typeface="Montserrat"/>
                <a:ea typeface="+mn-ea"/>
                <a:cs typeface="+mn-cs"/>
              </a:rPr>
              <a:t>5</a:t>
            </a: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1" i="0" u="none" strike="noStrike" kern="1200" cap="none" spc="0" normalizeH="0" baseline="0" noProof="0" dirty="0">
                <a:ln>
                  <a:noFill/>
                </a:ln>
                <a:solidFill>
                  <a:srgbClr val="002855"/>
                </a:solidFill>
                <a:effectLst/>
                <a:uLnTx/>
                <a:uFillTx/>
                <a:latin typeface="Montserrat"/>
                <a:ea typeface="+mn-ea"/>
                <a:cs typeface="+mn-cs"/>
              </a:rPr>
              <a:t>Tolerabilidad</a:t>
            </a: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0" i="0" u="none" strike="noStrike" kern="1200" cap="none" spc="0" normalizeH="0" baseline="0" noProof="0" dirty="0">
                <a:ln>
                  <a:noFill/>
                </a:ln>
                <a:solidFill>
                  <a:srgbClr val="002855"/>
                </a:solidFill>
                <a:effectLst/>
                <a:uLnTx/>
                <a:uFillTx/>
                <a:latin typeface="Montserrat"/>
                <a:ea typeface="+mn-ea"/>
                <a:cs typeface="+mn-cs"/>
              </a:rPr>
              <a:t>Tratamiento de </a:t>
            </a:r>
            <a:r>
              <a:rPr kumimoji="0" lang="es-ES" sz="1400" b="1" i="0" u="none" strike="noStrike" kern="1200" cap="none" spc="0" normalizeH="0" baseline="0" noProof="0" dirty="0">
                <a:ln>
                  <a:noFill/>
                </a:ln>
                <a:solidFill>
                  <a:srgbClr val="002855"/>
                </a:solidFill>
                <a:effectLst/>
                <a:uLnTx/>
                <a:uFillTx/>
                <a:latin typeface="Montserrat"/>
                <a:ea typeface="+mn-ea"/>
                <a:cs typeface="+mn-cs"/>
              </a:rPr>
              <a:t>corta duración </a:t>
            </a:r>
            <a:r>
              <a:rPr kumimoji="0" lang="es-ES" sz="1400" b="0" i="0" u="none" strike="noStrike" kern="1200" cap="none" spc="0" normalizeH="0" baseline="0" noProof="0" dirty="0">
                <a:ln>
                  <a:noFill/>
                </a:ln>
                <a:solidFill>
                  <a:srgbClr val="002855"/>
                </a:solidFill>
                <a:effectLst/>
                <a:uLnTx/>
                <a:uFillTx/>
                <a:latin typeface="Montserrat"/>
                <a:ea typeface="+mn-ea"/>
                <a:cs typeface="+mn-cs"/>
              </a:rPr>
              <a:t>con buena adherencia</a:t>
            </a:r>
            <a:endParaRPr kumimoji="0" lang="es-ES" sz="1400" b="1" i="0" u="none" strike="noStrike" kern="1200" cap="none" spc="0" normalizeH="0" baseline="0" noProof="0" dirty="0">
              <a:ln>
                <a:noFill/>
              </a:ln>
              <a:solidFill>
                <a:srgbClr val="002855"/>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1" i="0" u="none" strike="noStrike" kern="1200" cap="none" spc="0" normalizeH="0" baseline="0" noProof="0" dirty="0">
                <a:ln>
                  <a:noFill/>
                </a:ln>
                <a:solidFill>
                  <a:srgbClr val="002855"/>
                </a:solidFill>
                <a:effectLst/>
                <a:uLnTx/>
                <a:uFillTx/>
                <a:latin typeface="Montserrat"/>
                <a:ea typeface="+mn-ea"/>
                <a:cs typeface="+mn-cs"/>
              </a:rPr>
              <a:t>Satisfacción</a:t>
            </a:r>
            <a:r>
              <a:rPr kumimoji="0" lang="es-ES" sz="1400" b="0" i="0" u="none" strike="noStrike" kern="1200" cap="none" spc="0" normalizeH="0" baseline="0" noProof="0" dirty="0">
                <a:ln>
                  <a:noFill/>
                </a:ln>
                <a:solidFill>
                  <a:srgbClr val="002855"/>
                </a:solidFill>
                <a:effectLst/>
                <a:uLnTx/>
                <a:uFillTx/>
                <a:latin typeface="Montserrat"/>
                <a:ea typeface="+mn-ea"/>
                <a:cs typeface="+mn-cs"/>
              </a:rPr>
              <a:t> del paciente</a:t>
            </a:r>
          </a:p>
        </p:txBody>
      </p:sp>
      <p:pic>
        <p:nvPicPr>
          <p:cNvPr id="21" name="Gráfico 20" descr="Insignia 4 con relleno sólido">
            <a:extLst>
              <a:ext uri="{FF2B5EF4-FFF2-40B4-BE49-F238E27FC236}">
                <a16:creationId xmlns:a16="http://schemas.microsoft.com/office/drawing/2014/main" id="{BC39DFE5-5D2A-8539-2A1E-EAF03E44FC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2567" y="3772395"/>
            <a:ext cx="624346" cy="624346"/>
          </a:xfrm>
          <a:prstGeom prst="rect">
            <a:avLst/>
          </a:prstGeom>
        </p:spPr>
      </p:pic>
      <p:sp>
        <p:nvSpPr>
          <p:cNvPr id="23" name="CuadroTexto 22">
            <a:extLst>
              <a:ext uri="{FF2B5EF4-FFF2-40B4-BE49-F238E27FC236}">
                <a16:creationId xmlns:a16="http://schemas.microsoft.com/office/drawing/2014/main" id="{3F76A197-2EBA-E4E2-B99D-D97CD5EBF5CE}"/>
              </a:ext>
            </a:extLst>
          </p:cNvPr>
          <p:cNvSpPr txBox="1"/>
          <p:nvPr/>
        </p:nvSpPr>
        <p:spPr>
          <a:xfrm>
            <a:off x="1716799" y="5229655"/>
            <a:ext cx="8453704"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err="1">
                <a:ln>
                  <a:noFill/>
                </a:ln>
                <a:solidFill>
                  <a:srgbClr val="002855"/>
                </a:solidFill>
                <a:effectLst/>
                <a:uLnTx/>
                <a:uFillTx/>
                <a:latin typeface="Montserrat"/>
                <a:ea typeface="+mn-ea"/>
                <a:cs typeface="+mn-cs"/>
              </a:rPr>
              <a:t>Klisyri</a:t>
            </a:r>
            <a:r>
              <a:rPr kumimoji="0" lang="es-ES" sz="1400" b="0" i="0" u="none" strike="noStrike" kern="1200" cap="none" spc="0" normalizeH="0" baseline="0" noProof="0" dirty="0">
                <a:ln>
                  <a:noFill/>
                </a:ln>
                <a:solidFill>
                  <a:srgbClr val="002855"/>
                </a:solidFill>
                <a:effectLst/>
                <a:uLnTx/>
                <a:uFillTx/>
                <a:latin typeface="Montserrat"/>
                <a:ea typeface="+mn-ea"/>
                <a:cs typeface="+mn-cs"/>
              </a:rPr>
              <a:t> es un tratamiento </a:t>
            </a:r>
            <a:r>
              <a:rPr kumimoji="0" lang="es-ES" sz="1400" b="1" i="0" u="none" strike="noStrike" kern="1200" cap="none" spc="0" normalizeH="0" baseline="0" noProof="0" dirty="0">
                <a:ln>
                  <a:noFill/>
                </a:ln>
                <a:solidFill>
                  <a:srgbClr val="002855"/>
                </a:solidFill>
                <a:effectLst/>
                <a:uLnTx/>
                <a:uFillTx/>
                <a:latin typeface="Montserrat"/>
                <a:ea typeface="+mn-ea"/>
                <a:cs typeface="+mn-cs"/>
              </a:rPr>
              <a:t>equilibrado en cuanto a </a:t>
            </a:r>
            <a:r>
              <a:rPr kumimoji="0" lang="es-ES" sz="1400" b="1" i="0" u="none" strike="noStrike" kern="1200" cap="none" spc="0" normalizeH="0" baseline="0" noProof="0" dirty="0">
                <a:ln>
                  <a:noFill/>
                </a:ln>
                <a:solidFill>
                  <a:srgbClr val="C00000"/>
                </a:solidFill>
                <a:effectLst/>
                <a:uLnTx/>
                <a:uFillTx/>
                <a:latin typeface="Montserrat"/>
                <a:ea typeface="+mn-ea"/>
                <a:cs typeface="+mn-cs"/>
              </a:rPr>
              <a:t>eficacia, seguridad/tolerabilidad y satisfacción de los pacientes</a:t>
            </a:r>
            <a:r>
              <a:rPr kumimoji="0" lang="es-ES" sz="1400" b="0" i="0" u="none" strike="noStrike" kern="1200" cap="none" spc="0" normalizeH="0" baseline="0" noProof="0" dirty="0">
                <a:ln>
                  <a:noFill/>
                </a:ln>
                <a:solidFill>
                  <a:srgbClr val="002855"/>
                </a:solidFill>
                <a:effectLst/>
                <a:uLnTx/>
                <a:uFillTx/>
                <a:latin typeface="Montserrat"/>
                <a:ea typeface="+mn-ea"/>
                <a:cs typeface="+mn-cs"/>
              </a:rPr>
              <a:t> y es una buena opción terapéutica para los pacientes con QA </a:t>
            </a:r>
            <a:r>
              <a:rPr kumimoji="0" lang="es-ES" sz="1400" b="1" i="0" u="none" strike="noStrike" kern="1200" cap="none" spc="0" normalizeH="0" baseline="0" noProof="0" dirty="0">
                <a:ln>
                  <a:noFill/>
                </a:ln>
                <a:solidFill>
                  <a:srgbClr val="002855"/>
                </a:solidFill>
                <a:effectLst/>
                <a:uLnTx/>
                <a:uFillTx/>
                <a:latin typeface="Montserrat"/>
                <a:ea typeface="+mn-ea"/>
                <a:cs typeface="+mn-cs"/>
              </a:rPr>
              <a:t>en la práctica clínica</a:t>
            </a:r>
            <a:r>
              <a:rPr kumimoji="0" lang="es-ES" sz="1400" b="0" i="0" u="none" strike="noStrike" kern="1200" cap="none" spc="0" normalizeH="0" baseline="0" noProof="0" dirty="0">
                <a:ln>
                  <a:noFill/>
                </a:ln>
                <a:solidFill>
                  <a:srgbClr val="002855"/>
                </a:solidFill>
                <a:effectLst/>
                <a:uLnTx/>
                <a:uFillTx/>
                <a:latin typeface="Montserrat"/>
                <a:ea typeface="+mn-ea"/>
                <a:cs typeface="+mn-cs"/>
              </a:rPr>
              <a:t>.</a:t>
            </a:r>
            <a:r>
              <a:rPr kumimoji="0" lang="es-ES" sz="1400" b="0" i="0" u="none" strike="noStrike" kern="1200" cap="none" spc="0" normalizeH="0" baseline="30000" noProof="0" dirty="0">
                <a:ln>
                  <a:noFill/>
                </a:ln>
                <a:solidFill>
                  <a:srgbClr val="002855"/>
                </a:solidFill>
                <a:effectLst/>
                <a:uLnTx/>
                <a:uFillTx/>
                <a:latin typeface="Montserrat"/>
                <a:ea typeface="+mn-ea"/>
                <a:cs typeface="+mn-cs"/>
              </a:rPr>
              <a:t>8</a:t>
            </a:r>
          </a:p>
        </p:txBody>
      </p:sp>
      <p:sp>
        <p:nvSpPr>
          <p:cNvPr id="16" name="Rectángulo redondeado 15">
            <a:extLst>
              <a:ext uri="{FF2B5EF4-FFF2-40B4-BE49-F238E27FC236}">
                <a16:creationId xmlns:a16="http://schemas.microsoft.com/office/drawing/2014/main" id="{C2CF1C49-3100-8B12-0621-B264AC63598B}"/>
              </a:ext>
            </a:extLst>
          </p:cNvPr>
          <p:cNvSpPr/>
          <p:nvPr/>
        </p:nvSpPr>
        <p:spPr>
          <a:xfrm>
            <a:off x="1581665" y="4504646"/>
            <a:ext cx="9086592" cy="488721"/>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2855"/>
              </a:solidFill>
              <a:effectLst/>
              <a:uLnTx/>
              <a:uFillTx/>
              <a:latin typeface="Calibri" panose="020F0502020204030204"/>
              <a:ea typeface="+mn-ea"/>
              <a:cs typeface="+mn-cs"/>
            </a:endParaRPr>
          </a:p>
        </p:txBody>
      </p:sp>
      <p:sp>
        <p:nvSpPr>
          <p:cNvPr id="11" name="Marcador de texto 2">
            <a:extLst>
              <a:ext uri="{FF2B5EF4-FFF2-40B4-BE49-F238E27FC236}">
                <a16:creationId xmlns:a16="http://schemas.microsoft.com/office/drawing/2014/main" id="{817D26D4-0E64-1EE2-FBBE-1FF8F899DFA3}"/>
              </a:ext>
            </a:extLst>
          </p:cNvPr>
          <p:cNvSpPr txBox="1">
            <a:spLocks/>
          </p:cNvSpPr>
          <p:nvPr/>
        </p:nvSpPr>
        <p:spPr>
          <a:xfrm>
            <a:off x="1724845" y="4620266"/>
            <a:ext cx="8758402" cy="3731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400" b="1" i="0" u="none" strike="noStrike" kern="1200" cap="none" spc="0" normalizeH="0" baseline="0" noProof="0" dirty="0" err="1">
                <a:ln>
                  <a:noFill/>
                </a:ln>
                <a:solidFill>
                  <a:srgbClr val="002855"/>
                </a:solidFill>
                <a:effectLst/>
                <a:uLnTx/>
                <a:uFillTx/>
                <a:latin typeface="Montserrat"/>
                <a:ea typeface="+mn-ea"/>
                <a:cs typeface="+mn-cs"/>
              </a:rPr>
              <a:t>Klisyri</a:t>
            </a:r>
            <a:r>
              <a:rPr kumimoji="0" lang="es-ES" sz="1400" b="1" i="0" u="none" strike="noStrike" kern="1200" cap="none" spc="0" normalizeH="0" baseline="0" noProof="0" dirty="0">
                <a:ln>
                  <a:noFill/>
                </a:ln>
                <a:solidFill>
                  <a:srgbClr val="002855"/>
                </a:solidFill>
                <a:effectLst/>
                <a:uLnTx/>
                <a:uFillTx/>
                <a:latin typeface="Montserrat"/>
                <a:ea typeface="+mn-ea"/>
                <a:cs typeface="+mn-cs"/>
              </a:rPr>
              <a:t> </a:t>
            </a:r>
            <a:r>
              <a:rPr kumimoji="0" lang="es-ES" sz="1400" b="0" i="0" u="none" strike="noStrike" kern="1200" cap="none" spc="0" normalizeH="0" baseline="0" noProof="0" dirty="0">
                <a:ln>
                  <a:noFill/>
                </a:ln>
                <a:solidFill>
                  <a:srgbClr val="002855"/>
                </a:solidFill>
                <a:effectLst/>
                <a:uLnTx/>
                <a:uFillTx/>
                <a:latin typeface="Montserrat"/>
                <a:ea typeface="+mn-ea"/>
                <a:cs typeface="+mn-cs"/>
              </a:rPr>
              <a:t>ha demostrado </a:t>
            </a:r>
            <a:r>
              <a:rPr kumimoji="0" lang="es-ES" sz="1400" b="1" i="0" u="none" strike="noStrike" kern="1200" cap="none" spc="0" normalizeH="0" baseline="0" noProof="0" dirty="0">
                <a:ln>
                  <a:noFill/>
                </a:ln>
                <a:solidFill>
                  <a:srgbClr val="002855"/>
                </a:solidFill>
                <a:effectLst/>
                <a:uLnTx/>
                <a:uFillTx/>
                <a:latin typeface="Montserrat"/>
                <a:ea typeface="+mn-ea"/>
                <a:cs typeface="+mn-cs"/>
              </a:rPr>
              <a:t>beneficios</a:t>
            </a:r>
            <a:r>
              <a:rPr kumimoji="0" lang="es-ES" sz="1400" b="0" i="0" u="none" strike="noStrike" kern="1200" cap="none" spc="0" normalizeH="0" baseline="0" noProof="0" dirty="0">
                <a:ln>
                  <a:noFill/>
                </a:ln>
                <a:solidFill>
                  <a:srgbClr val="002855"/>
                </a:solidFill>
                <a:effectLst/>
                <a:uLnTx/>
                <a:uFillTx/>
                <a:latin typeface="Montserrat"/>
                <a:ea typeface="+mn-ea"/>
                <a:cs typeface="+mn-cs"/>
              </a:rPr>
              <a:t> en las lesiones de</a:t>
            </a:r>
            <a:r>
              <a:rPr kumimoji="0" lang="es-ES" sz="1400" b="1" i="0" u="none" strike="noStrike" kern="1200" cap="none" spc="0" normalizeH="0" baseline="0" noProof="0" dirty="0">
                <a:ln>
                  <a:noFill/>
                </a:ln>
                <a:solidFill>
                  <a:srgbClr val="002855"/>
                </a:solidFill>
                <a:effectLst/>
                <a:uLnTx/>
                <a:uFillTx/>
                <a:latin typeface="Montserrat"/>
                <a:ea typeface="+mn-ea"/>
                <a:cs typeface="+mn-cs"/>
              </a:rPr>
              <a:t> </a:t>
            </a:r>
            <a:r>
              <a:rPr kumimoji="0" lang="es-ES" sz="1400" b="1" i="0" u="none" strike="noStrike" kern="1200" cap="none" spc="0" normalizeH="0" baseline="0" noProof="0" dirty="0">
                <a:ln>
                  <a:noFill/>
                </a:ln>
                <a:solidFill>
                  <a:srgbClr val="C00000"/>
                </a:solidFill>
                <a:effectLst/>
                <a:uLnTx/>
                <a:uFillTx/>
                <a:latin typeface="Montserrat"/>
                <a:ea typeface="+mn-ea"/>
                <a:cs typeface="+mn-cs"/>
              </a:rPr>
              <a:t>QA proliferativas avanzadas (PRO II y III).</a:t>
            </a:r>
            <a:r>
              <a:rPr kumimoji="0" lang="es-ES" sz="1200" b="0" i="0" u="none" strike="noStrike" kern="1200" cap="none" spc="0" normalizeH="0" baseline="30000" noProof="0" dirty="0">
                <a:ln>
                  <a:noFill/>
                </a:ln>
                <a:solidFill>
                  <a:srgbClr val="002855"/>
                </a:solidFill>
                <a:effectLst/>
                <a:uLnTx/>
                <a:uFillTx/>
                <a:latin typeface="Montserrat"/>
                <a:ea typeface="+mn-ea"/>
                <a:cs typeface="+mn-cs"/>
              </a:rPr>
              <a:t>7</a:t>
            </a:r>
          </a:p>
        </p:txBody>
      </p:sp>
      <p:sp>
        <p:nvSpPr>
          <p:cNvPr id="5" name="Rectángulo redondeado 11">
            <a:extLst>
              <a:ext uri="{FF2B5EF4-FFF2-40B4-BE49-F238E27FC236}">
                <a16:creationId xmlns:a16="http://schemas.microsoft.com/office/drawing/2014/main" id="{2C8BD4C1-BC63-0DA5-84C5-2C9B3B65FB4A}"/>
              </a:ext>
            </a:extLst>
          </p:cNvPr>
          <p:cNvSpPr/>
          <p:nvPr/>
        </p:nvSpPr>
        <p:spPr>
          <a:xfrm>
            <a:off x="1573620" y="1565431"/>
            <a:ext cx="9086592" cy="584052"/>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Calibri" panose="020F0502020204030204"/>
              <a:ea typeface="+mn-ea"/>
              <a:cs typeface="+mn-cs"/>
            </a:endParaRPr>
          </a:p>
        </p:txBody>
      </p:sp>
      <p:sp>
        <p:nvSpPr>
          <p:cNvPr id="6" name="Marcador de texto 2">
            <a:extLst>
              <a:ext uri="{FF2B5EF4-FFF2-40B4-BE49-F238E27FC236}">
                <a16:creationId xmlns:a16="http://schemas.microsoft.com/office/drawing/2014/main" id="{3483AED3-7D80-24D0-6E6D-017346D61DF8}"/>
              </a:ext>
            </a:extLst>
          </p:cNvPr>
          <p:cNvSpPr txBox="1">
            <a:spLocks/>
          </p:cNvSpPr>
          <p:nvPr/>
        </p:nvSpPr>
        <p:spPr>
          <a:xfrm>
            <a:off x="1716799" y="1631729"/>
            <a:ext cx="8758403" cy="457479"/>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400" dirty="0">
                <a:solidFill>
                  <a:srgbClr val="002855"/>
                </a:solidFill>
                <a:latin typeface="Montserrat"/>
              </a:rPr>
              <a:t>El </a:t>
            </a:r>
            <a:r>
              <a:rPr lang="es-ES" sz="1400" b="1" dirty="0">
                <a:solidFill>
                  <a:srgbClr val="C00000"/>
                </a:solidFill>
                <a:latin typeface="Montserrat"/>
              </a:rPr>
              <a:t>% de reducción de las lesiones </a:t>
            </a:r>
            <a:r>
              <a:rPr lang="es-ES" sz="1400" b="1" dirty="0">
                <a:solidFill>
                  <a:srgbClr val="002855"/>
                </a:solidFill>
                <a:latin typeface="Montserrat"/>
              </a:rPr>
              <a:t>de QA proporciona una evaluación más sólida de la eficacia del tratamiento de la QA </a:t>
            </a:r>
            <a:r>
              <a:rPr lang="es-ES" sz="1400" dirty="0">
                <a:solidFill>
                  <a:srgbClr val="002855"/>
                </a:solidFill>
                <a:latin typeface="Montserrat"/>
              </a:rPr>
              <a:t>que el aclaramiento completo y el aclaramiento parcial.</a:t>
            </a:r>
            <a:r>
              <a:rPr lang="es-ES" sz="1400" baseline="30000" dirty="0">
                <a:solidFill>
                  <a:srgbClr val="002855"/>
                </a:solidFill>
                <a:latin typeface="Montserrat"/>
              </a:rPr>
              <a:t>3,4</a:t>
            </a:r>
          </a:p>
        </p:txBody>
      </p:sp>
      <p:sp>
        <p:nvSpPr>
          <p:cNvPr id="7" name="Rectángulo redondeado 15">
            <a:extLst>
              <a:ext uri="{FF2B5EF4-FFF2-40B4-BE49-F238E27FC236}">
                <a16:creationId xmlns:a16="http://schemas.microsoft.com/office/drawing/2014/main" id="{33DEFF87-D1A1-A642-380E-83C14F29E41F}"/>
              </a:ext>
            </a:extLst>
          </p:cNvPr>
          <p:cNvSpPr/>
          <p:nvPr/>
        </p:nvSpPr>
        <p:spPr>
          <a:xfrm>
            <a:off x="1581665" y="3805383"/>
            <a:ext cx="9086592" cy="624347"/>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2855"/>
              </a:solidFill>
              <a:effectLst/>
              <a:uLnTx/>
              <a:uFillTx/>
              <a:latin typeface="Calibri" panose="020F0502020204030204"/>
              <a:ea typeface="+mn-ea"/>
              <a:cs typeface="+mn-cs"/>
            </a:endParaRPr>
          </a:p>
        </p:txBody>
      </p:sp>
      <p:sp>
        <p:nvSpPr>
          <p:cNvPr id="9" name="Marcador de texto 2">
            <a:extLst>
              <a:ext uri="{FF2B5EF4-FFF2-40B4-BE49-F238E27FC236}">
                <a16:creationId xmlns:a16="http://schemas.microsoft.com/office/drawing/2014/main" id="{75101C6C-72B7-6D03-C472-57DB95D48070}"/>
              </a:ext>
            </a:extLst>
          </p:cNvPr>
          <p:cNvSpPr txBox="1">
            <a:spLocks/>
          </p:cNvSpPr>
          <p:nvPr/>
        </p:nvSpPr>
        <p:spPr>
          <a:xfrm>
            <a:off x="1724845" y="3921003"/>
            <a:ext cx="8758402" cy="49616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srgbClr val="002855"/>
                </a:solidFill>
                <a:effectLst/>
                <a:uLnTx/>
                <a:uFillTx/>
                <a:latin typeface="Montserrat"/>
                <a:ea typeface="+mn-ea"/>
                <a:cs typeface="+mn-cs"/>
              </a:rPr>
              <a:t>Las </a:t>
            </a:r>
            <a:r>
              <a:rPr kumimoji="0" lang="es-ES" sz="1400" b="1" i="0" u="none" strike="noStrike" kern="1200" cap="none" spc="0" normalizeH="0" baseline="0" noProof="0" dirty="0">
                <a:ln>
                  <a:noFill/>
                </a:ln>
                <a:solidFill>
                  <a:srgbClr val="002855"/>
                </a:solidFill>
                <a:effectLst/>
                <a:uLnTx/>
                <a:uFillTx/>
                <a:latin typeface="Montserrat"/>
                <a:ea typeface="+mn-ea"/>
                <a:cs typeface="+mn-cs"/>
              </a:rPr>
              <a:t>tasas de respuesta en pacientes </a:t>
            </a:r>
            <a:r>
              <a:rPr kumimoji="0" lang="es-ES" sz="1400" b="1" i="0" u="none" strike="noStrike" kern="1200" cap="none" spc="0" normalizeH="0" baseline="0" noProof="0" dirty="0">
                <a:ln>
                  <a:noFill/>
                </a:ln>
                <a:solidFill>
                  <a:srgbClr val="C00000"/>
                </a:solidFill>
                <a:effectLst/>
                <a:uLnTx/>
                <a:uFillTx/>
                <a:latin typeface="Montserrat"/>
                <a:ea typeface="+mn-ea"/>
                <a:cs typeface="+mn-cs"/>
              </a:rPr>
              <a:t>inmunocomprometidos</a:t>
            </a:r>
            <a:r>
              <a:rPr kumimoji="0" lang="es-ES" sz="1400" b="1" i="0" u="none" strike="noStrike" kern="1200" cap="none" spc="0" normalizeH="0" baseline="0" noProof="0" dirty="0">
                <a:ln>
                  <a:noFill/>
                </a:ln>
                <a:solidFill>
                  <a:srgbClr val="002855"/>
                </a:solidFill>
                <a:effectLst/>
                <a:uLnTx/>
                <a:uFillTx/>
                <a:latin typeface="Montserrat"/>
                <a:ea typeface="+mn-ea"/>
                <a:cs typeface="+mn-cs"/>
              </a:rPr>
              <a:t> </a:t>
            </a:r>
            <a:r>
              <a:rPr kumimoji="0" lang="es-ES" sz="1400" b="0" i="0" u="none" strike="noStrike" kern="1200" cap="none" spc="0" normalizeH="0" baseline="0" noProof="0" dirty="0">
                <a:ln>
                  <a:noFill/>
                </a:ln>
                <a:solidFill>
                  <a:srgbClr val="002855"/>
                </a:solidFill>
                <a:effectLst/>
                <a:uLnTx/>
                <a:uFillTx/>
                <a:latin typeface="Montserrat"/>
                <a:ea typeface="+mn-ea"/>
                <a:cs typeface="+mn-cs"/>
              </a:rPr>
              <a:t>tratados con </a:t>
            </a:r>
            <a:r>
              <a:rPr kumimoji="0" lang="es-ES" sz="1400" b="1" i="0" u="none" strike="noStrike" kern="1200" cap="none" spc="0" normalizeH="0" baseline="0" noProof="0" dirty="0" err="1">
                <a:ln>
                  <a:noFill/>
                </a:ln>
                <a:solidFill>
                  <a:srgbClr val="002855"/>
                </a:solidFill>
                <a:effectLst/>
                <a:uLnTx/>
                <a:uFillTx/>
                <a:latin typeface="Montserrat"/>
                <a:ea typeface="+mn-ea"/>
                <a:cs typeface="+mn-cs"/>
              </a:rPr>
              <a:t>Klisyri</a:t>
            </a:r>
            <a:r>
              <a:rPr kumimoji="0" lang="es-ES" sz="1400" b="0" i="0" u="none" strike="noStrike" kern="1200" cap="none" spc="0" normalizeH="0" baseline="0" noProof="0" dirty="0">
                <a:ln>
                  <a:noFill/>
                </a:ln>
                <a:solidFill>
                  <a:srgbClr val="002855"/>
                </a:solidFill>
                <a:effectLst/>
                <a:uLnTx/>
                <a:uFillTx/>
                <a:latin typeface="Montserrat"/>
                <a:ea typeface="+mn-ea"/>
                <a:cs typeface="+mn-cs"/>
              </a:rPr>
              <a:t> (1 v/d 5 días) son </a:t>
            </a:r>
            <a:r>
              <a:rPr kumimoji="0" lang="es-ES" sz="1400" b="1" i="0" u="none" strike="noStrike" kern="1200" cap="none" spc="0" normalizeH="0" baseline="0" noProof="0" dirty="0">
                <a:ln>
                  <a:noFill/>
                </a:ln>
                <a:solidFill>
                  <a:srgbClr val="002855"/>
                </a:solidFill>
                <a:effectLst/>
                <a:uLnTx/>
                <a:uFillTx/>
                <a:latin typeface="Montserrat"/>
                <a:ea typeface="+mn-ea"/>
                <a:cs typeface="+mn-cs"/>
              </a:rPr>
              <a:t>similares a las de pacientes inmunocompetentes</a:t>
            </a:r>
            <a:r>
              <a:rPr kumimoji="0" lang="es-ES" sz="1400" b="0" i="0" u="none" strike="noStrike" kern="1200" cap="none" spc="0" normalizeH="0" baseline="30000" noProof="0" dirty="0">
                <a:ln>
                  <a:noFill/>
                </a:ln>
                <a:solidFill>
                  <a:srgbClr val="002855"/>
                </a:solidFill>
                <a:effectLst/>
                <a:uLnTx/>
                <a:uFillTx/>
                <a:latin typeface="Montserrat"/>
                <a:ea typeface="+mn-ea"/>
                <a:cs typeface="+mn-cs"/>
              </a:rPr>
              <a:t>6 </a:t>
            </a:r>
            <a:r>
              <a:rPr kumimoji="0" lang="es-ES" sz="1400" b="0" i="0" u="none" strike="noStrike" kern="1200" cap="none" spc="0" normalizeH="0" baseline="0" noProof="0" dirty="0">
                <a:ln>
                  <a:noFill/>
                </a:ln>
                <a:solidFill>
                  <a:srgbClr val="002855"/>
                </a:solidFill>
                <a:effectLst/>
                <a:uLnTx/>
                <a:uFillTx/>
                <a:latin typeface="Montserrat"/>
                <a:ea typeface="+mn-ea"/>
                <a:cs typeface="+mn-cs"/>
              </a:rPr>
              <a:t> </a:t>
            </a:r>
          </a:p>
        </p:txBody>
      </p:sp>
      <p:sp>
        <p:nvSpPr>
          <p:cNvPr id="25" name="Elipse 24">
            <a:extLst>
              <a:ext uri="{FF2B5EF4-FFF2-40B4-BE49-F238E27FC236}">
                <a16:creationId xmlns:a16="http://schemas.microsoft.com/office/drawing/2014/main" id="{1A351D66-A92A-C19F-BD4E-5976EB9BA1F5}"/>
              </a:ext>
            </a:extLst>
          </p:cNvPr>
          <p:cNvSpPr/>
          <p:nvPr/>
        </p:nvSpPr>
        <p:spPr>
          <a:xfrm>
            <a:off x="844198" y="5354512"/>
            <a:ext cx="479425" cy="488950"/>
          </a:xfrm>
          <a:prstGeom prst="ellipse">
            <a:avLst/>
          </a:prstGeom>
          <a:solidFill>
            <a:srgbClr val="B4E2D6"/>
          </a:solidFill>
          <a:ln>
            <a:solidFill>
              <a:srgbClr val="B4E2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a:extLst>
              <a:ext uri="{FF2B5EF4-FFF2-40B4-BE49-F238E27FC236}">
                <a16:creationId xmlns:a16="http://schemas.microsoft.com/office/drawing/2014/main" id="{E5DAC6EA-339C-7EFA-FB81-E5A7D11F4E00}"/>
              </a:ext>
            </a:extLst>
          </p:cNvPr>
          <p:cNvSpPr/>
          <p:nvPr/>
        </p:nvSpPr>
        <p:spPr>
          <a:xfrm>
            <a:off x="844198" y="4504646"/>
            <a:ext cx="479425" cy="488950"/>
          </a:xfrm>
          <a:prstGeom prst="ellipse">
            <a:avLst/>
          </a:prstGeom>
          <a:solidFill>
            <a:srgbClr val="B4E2D6"/>
          </a:solidFill>
          <a:ln>
            <a:solidFill>
              <a:srgbClr val="B4E2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8A259570-2B11-7BDD-3E3D-4FD921252489}"/>
              </a:ext>
            </a:extLst>
          </p:cNvPr>
          <p:cNvSpPr txBox="1"/>
          <p:nvPr/>
        </p:nvSpPr>
        <p:spPr>
          <a:xfrm>
            <a:off x="892351" y="4487396"/>
            <a:ext cx="383118" cy="523220"/>
          </a:xfrm>
          <a:prstGeom prst="rect">
            <a:avLst/>
          </a:prstGeom>
          <a:noFill/>
        </p:spPr>
        <p:txBody>
          <a:bodyPr wrap="square" rtlCol="0">
            <a:spAutoFit/>
          </a:bodyPr>
          <a:lstStyle/>
          <a:p>
            <a:r>
              <a:rPr lang="es-ES_tradnl" sz="2800" b="1" dirty="0">
                <a:solidFill>
                  <a:schemeClr val="bg1"/>
                </a:solidFill>
              </a:rPr>
              <a:t>5</a:t>
            </a:r>
            <a:endParaRPr lang="es-ES" sz="2800" b="1" dirty="0">
              <a:solidFill>
                <a:schemeClr val="bg1"/>
              </a:solidFill>
            </a:endParaRPr>
          </a:p>
        </p:txBody>
      </p:sp>
      <p:sp>
        <p:nvSpPr>
          <p:cNvPr id="28" name="CuadroTexto 27">
            <a:extLst>
              <a:ext uri="{FF2B5EF4-FFF2-40B4-BE49-F238E27FC236}">
                <a16:creationId xmlns:a16="http://schemas.microsoft.com/office/drawing/2014/main" id="{534FDB89-2150-76A1-629E-DCF3DE4608EF}"/>
              </a:ext>
            </a:extLst>
          </p:cNvPr>
          <p:cNvSpPr txBox="1"/>
          <p:nvPr/>
        </p:nvSpPr>
        <p:spPr>
          <a:xfrm>
            <a:off x="892351" y="5337377"/>
            <a:ext cx="383118" cy="523220"/>
          </a:xfrm>
          <a:prstGeom prst="rect">
            <a:avLst/>
          </a:prstGeom>
          <a:noFill/>
        </p:spPr>
        <p:txBody>
          <a:bodyPr wrap="square" rtlCol="0">
            <a:spAutoFit/>
          </a:bodyPr>
          <a:lstStyle/>
          <a:p>
            <a:r>
              <a:rPr lang="es-ES_tradnl" sz="2800" b="1" dirty="0">
                <a:solidFill>
                  <a:schemeClr val="bg1"/>
                </a:solidFill>
              </a:rPr>
              <a:t>6</a:t>
            </a:r>
            <a:endParaRPr lang="es-ES" sz="2800" b="1" dirty="0">
              <a:solidFill>
                <a:schemeClr val="bg1"/>
              </a:solidFill>
            </a:endParaRPr>
          </a:p>
        </p:txBody>
      </p:sp>
    </p:spTree>
    <p:extLst>
      <p:ext uri="{BB962C8B-B14F-4D97-AF65-F5344CB8AC3E}">
        <p14:creationId xmlns:p14="http://schemas.microsoft.com/office/powerpoint/2010/main" val="13123282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105CD05-11B1-C3F0-4119-634F4343BD20}"/>
              </a:ext>
            </a:extLst>
          </p:cNvPr>
          <p:cNvPicPr>
            <a:picLocks noChangeAspect="1"/>
          </p:cNvPicPr>
          <p:nvPr/>
        </p:nvPicPr>
        <p:blipFill>
          <a:blip r:embed="rId2"/>
          <a:stretch>
            <a:fillRect/>
          </a:stretch>
        </p:blipFill>
        <p:spPr>
          <a:xfrm>
            <a:off x="3133369" y="866536"/>
            <a:ext cx="6191605" cy="4591527"/>
          </a:xfrm>
          <a:prstGeom prst="rect">
            <a:avLst/>
          </a:prstGeom>
        </p:spPr>
      </p:pic>
      <p:sp>
        <p:nvSpPr>
          <p:cNvPr id="6" name="CuadroTexto 5">
            <a:extLst>
              <a:ext uri="{FF2B5EF4-FFF2-40B4-BE49-F238E27FC236}">
                <a16:creationId xmlns:a16="http://schemas.microsoft.com/office/drawing/2014/main" id="{0562F07C-8E9C-5C03-661E-C8ED2AF853B5}"/>
              </a:ext>
            </a:extLst>
          </p:cNvPr>
          <p:cNvSpPr txBox="1"/>
          <p:nvPr/>
        </p:nvSpPr>
        <p:spPr>
          <a:xfrm>
            <a:off x="2515621" y="5755566"/>
            <a:ext cx="7562602" cy="235898"/>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933" b="0" i="0" u="none" strike="noStrike" kern="1200" cap="none" spc="0" normalizeH="0" baseline="0" noProof="0" dirty="0">
                <a:ln>
                  <a:noFill/>
                </a:ln>
                <a:solidFill>
                  <a:srgbClr val="003466"/>
                </a:solidFill>
                <a:effectLst/>
                <a:uLnTx/>
                <a:uFillTx/>
                <a:latin typeface="Arial"/>
                <a:ea typeface="+mn-ea"/>
                <a:cs typeface="+mn-cs"/>
              </a:rPr>
              <a:t>Este medicamento está sujeto a seguimiento adicional, es prioritaria la notificación de sospechas adversas asociadas a este medicamento.</a:t>
            </a:r>
          </a:p>
        </p:txBody>
      </p:sp>
      <p:sp>
        <p:nvSpPr>
          <p:cNvPr id="7" name="CuadroTexto 6">
            <a:extLst>
              <a:ext uri="{FF2B5EF4-FFF2-40B4-BE49-F238E27FC236}">
                <a16:creationId xmlns:a16="http://schemas.microsoft.com/office/drawing/2014/main" id="{E946651B-85F2-2E1E-A56E-0DA3226E6E8C}"/>
              </a:ext>
            </a:extLst>
          </p:cNvPr>
          <p:cNvSpPr txBox="1"/>
          <p:nvPr/>
        </p:nvSpPr>
        <p:spPr>
          <a:xfrm>
            <a:off x="7012510" y="6288967"/>
            <a:ext cx="3428998"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Calibri" panose="020F0502020204030204"/>
                <a:ea typeface="+mn-ea"/>
                <a:cs typeface="+mn-cs"/>
              </a:rPr>
              <a:t>ES-KLI-2500033	</a:t>
            </a:r>
            <a:r>
              <a:rPr kumimoji="0" lang="es-ES_tradnl" sz="800" b="0" i="0" u="none" strike="noStrike" kern="1200" cap="none" spc="0" normalizeH="0" baseline="0" noProof="0" dirty="0">
                <a:ln>
                  <a:noFill/>
                </a:ln>
                <a:solidFill>
                  <a:prstClr val="black"/>
                </a:solidFill>
                <a:effectLst/>
                <a:uLnTx/>
                <a:uFillTx/>
                <a:latin typeface="Calibri" panose="020F0502020204030204"/>
                <a:ea typeface="+mn-ea"/>
                <a:cs typeface="+mn-cs"/>
              </a:rPr>
              <a:t>Fecha de elaboración: Noviembre de 2025</a:t>
            </a:r>
            <a:endParaRPr kumimoji="0" lang="es-E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2D754248-4AD2-1A01-FA85-F93F151C9919}"/>
              </a:ext>
            </a:extLst>
          </p:cNvPr>
          <p:cNvPicPr>
            <a:picLocks noChangeAspect="1"/>
          </p:cNvPicPr>
          <p:nvPr/>
        </p:nvPicPr>
        <p:blipFill>
          <a:blip r:embed="rId3"/>
          <a:stretch>
            <a:fillRect/>
          </a:stretch>
        </p:blipFill>
        <p:spPr>
          <a:xfrm>
            <a:off x="2463800" y="5818646"/>
            <a:ext cx="103641" cy="109738"/>
          </a:xfrm>
          <a:prstGeom prst="rect">
            <a:avLst/>
          </a:prstGeom>
        </p:spPr>
      </p:pic>
    </p:spTree>
    <p:extLst>
      <p:ext uri="{BB962C8B-B14F-4D97-AF65-F5344CB8AC3E}">
        <p14:creationId xmlns:p14="http://schemas.microsoft.com/office/powerpoint/2010/main" val="1742743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CCF2C-CC68-CE5E-F3F8-AAAC724A8AF8}"/>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58CFCB1F-08A8-CF3F-A34B-51DF91CE9A08}"/>
              </a:ext>
            </a:extLst>
          </p:cNvPr>
          <p:cNvGrpSpPr/>
          <p:nvPr/>
        </p:nvGrpSpPr>
        <p:grpSpPr>
          <a:xfrm>
            <a:off x="632344" y="1023900"/>
            <a:ext cx="10421479" cy="4886256"/>
            <a:chOff x="632344" y="892461"/>
            <a:chExt cx="10563842" cy="5298307"/>
          </a:xfrm>
        </p:grpSpPr>
        <p:sp>
          <p:nvSpPr>
            <p:cNvPr id="8" name="Rectangle: Rounded Corners 6">
              <a:extLst>
                <a:ext uri="{FF2B5EF4-FFF2-40B4-BE49-F238E27FC236}">
                  <a16:creationId xmlns:a16="http://schemas.microsoft.com/office/drawing/2014/main" id="{C45A139C-15F3-BDD3-BC81-3C8ABF75C046}"/>
                </a:ext>
              </a:extLst>
            </p:cNvPr>
            <p:cNvSpPr/>
            <p:nvPr/>
          </p:nvSpPr>
          <p:spPr>
            <a:xfrm>
              <a:off x="2513099" y="4012616"/>
              <a:ext cx="7872865" cy="2178152"/>
            </a:xfrm>
            <a:prstGeom prst="roundRect">
              <a:avLst>
                <a:gd name="adj" fmla="val 1304"/>
              </a:avLst>
            </a:prstGeom>
            <a:solidFill>
              <a:schemeClr val="bg1"/>
            </a:solidFill>
            <a:ln>
              <a:noFill/>
            </a:ln>
            <a:effectLst>
              <a:outerShdw blurRad="508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2400" noProof="0">
                <a:solidFill>
                  <a:prstClr val="white"/>
                </a:solidFill>
                <a:latin typeface="Montserrat" pitchFamily="2" charset="77"/>
              </a:endParaRPr>
            </a:p>
          </p:txBody>
        </p:sp>
        <p:sp>
          <p:nvSpPr>
            <p:cNvPr id="12" name="Rectangle: Rounded Corners 6">
              <a:extLst>
                <a:ext uri="{FF2B5EF4-FFF2-40B4-BE49-F238E27FC236}">
                  <a16:creationId xmlns:a16="http://schemas.microsoft.com/office/drawing/2014/main" id="{EEB2CD00-255D-56C1-2475-1092F6E52EC8}"/>
                </a:ext>
              </a:extLst>
            </p:cNvPr>
            <p:cNvSpPr/>
            <p:nvPr/>
          </p:nvSpPr>
          <p:spPr>
            <a:xfrm>
              <a:off x="632344" y="908902"/>
              <a:ext cx="5230012" cy="2864523"/>
            </a:xfrm>
            <a:prstGeom prst="roundRect">
              <a:avLst>
                <a:gd name="adj" fmla="val 1304"/>
              </a:avLst>
            </a:prstGeom>
            <a:solidFill>
              <a:schemeClr val="bg1"/>
            </a:solidFill>
            <a:ln>
              <a:noFill/>
            </a:ln>
            <a:effectLst>
              <a:outerShdw blurRad="508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3200" noProof="0">
                <a:solidFill>
                  <a:prstClr val="white"/>
                </a:solidFill>
                <a:latin typeface="Montserrat" pitchFamily="2" charset="77"/>
              </a:endParaRPr>
            </a:p>
          </p:txBody>
        </p:sp>
        <p:sp>
          <p:nvSpPr>
            <p:cNvPr id="6" name="Rectangle: Rounded Corners 6">
              <a:extLst>
                <a:ext uri="{FF2B5EF4-FFF2-40B4-BE49-F238E27FC236}">
                  <a16:creationId xmlns:a16="http://schemas.microsoft.com/office/drawing/2014/main" id="{34B5751D-C85F-A211-31DD-961A937610EE}"/>
                </a:ext>
              </a:extLst>
            </p:cNvPr>
            <p:cNvSpPr/>
            <p:nvPr/>
          </p:nvSpPr>
          <p:spPr>
            <a:xfrm>
              <a:off x="5966174" y="908902"/>
              <a:ext cx="5230012" cy="2864523"/>
            </a:xfrm>
            <a:prstGeom prst="roundRect">
              <a:avLst>
                <a:gd name="adj" fmla="val 1304"/>
              </a:avLst>
            </a:prstGeom>
            <a:solidFill>
              <a:schemeClr val="bg1"/>
            </a:solidFill>
            <a:ln>
              <a:noFill/>
            </a:ln>
            <a:effectLst>
              <a:outerShdw blurRad="508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3200" noProof="0">
                <a:solidFill>
                  <a:prstClr val="white"/>
                </a:solidFill>
                <a:latin typeface="Montserrat" pitchFamily="2" charset="77"/>
              </a:endParaRPr>
            </a:p>
          </p:txBody>
        </p:sp>
        <p:grpSp>
          <p:nvGrpSpPr>
            <p:cNvPr id="7" name="Grupo 6">
              <a:extLst>
                <a:ext uri="{FF2B5EF4-FFF2-40B4-BE49-F238E27FC236}">
                  <a16:creationId xmlns:a16="http://schemas.microsoft.com/office/drawing/2014/main" id="{B6624F3B-000F-A371-C0D8-962CDAE6DE9B}"/>
                </a:ext>
              </a:extLst>
            </p:cNvPr>
            <p:cNvGrpSpPr/>
            <p:nvPr/>
          </p:nvGrpSpPr>
          <p:grpSpPr>
            <a:xfrm>
              <a:off x="744108" y="1005339"/>
              <a:ext cx="5021617" cy="2187000"/>
              <a:chOff x="1592179" y="1713471"/>
              <a:chExt cx="6443076" cy="2806073"/>
            </a:xfrm>
          </p:grpSpPr>
          <p:grpSp>
            <p:nvGrpSpPr>
              <p:cNvPr id="9" name="Grupo 8">
                <a:extLst>
                  <a:ext uri="{FF2B5EF4-FFF2-40B4-BE49-F238E27FC236}">
                    <a16:creationId xmlns:a16="http://schemas.microsoft.com/office/drawing/2014/main" id="{D7B5A30A-6DA8-BFA5-5BC7-6CDC5E3CF8B6}"/>
                  </a:ext>
                </a:extLst>
              </p:cNvPr>
              <p:cNvGrpSpPr/>
              <p:nvPr/>
            </p:nvGrpSpPr>
            <p:grpSpPr>
              <a:xfrm>
                <a:off x="1592179" y="1719118"/>
                <a:ext cx="2390867" cy="2800426"/>
                <a:chOff x="1065936" y="1836440"/>
                <a:chExt cx="2666366" cy="3123117"/>
              </a:xfrm>
            </p:grpSpPr>
            <p:grpSp>
              <p:nvGrpSpPr>
                <p:cNvPr id="24" name="Grupo 23">
                  <a:extLst>
                    <a:ext uri="{FF2B5EF4-FFF2-40B4-BE49-F238E27FC236}">
                      <a16:creationId xmlns:a16="http://schemas.microsoft.com/office/drawing/2014/main" id="{C775F829-DF61-FED4-2227-F4D4CEC85E20}"/>
                    </a:ext>
                  </a:extLst>
                </p:cNvPr>
                <p:cNvGrpSpPr/>
                <p:nvPr/>
              </p:nvGrpSpPr>
              <p:grpSpPr>
                <a:xfrm>
                  <a:off x="1124518" y="1836440"/>
                  <a:ext cx="2538393" cy="2992842"/>
                  <a:chOff x="1124518" y="2464098"/>
                  <a:chExt cx="2538393" cy="2992842"/>
                </a:xfrm>
              </p:grpSpPr>
              <p:pic>
                <p:nvPicPr>
                  <p:cNvPr id="26" name="Picture 2" descr="How to Draw Anime and Manga Male Head and Face - AnimeOutline ...">
                    <a:extLst>
                      <a:ext uri="{FF2B5EF4-FFF2-40B4-BE49-F238E27FC236}">
                        <a16:creationId xmlns:a16="http://schemas.microsoft.com/office/drawing/2014/main" id="{A71B9666-651D-588C-EDFA-A3691A812A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738"/>
                  <a:stretch/>
                </p:blipFill>
                <p:spPr bwMode="auto">
                  <a:xfrm>
                    <a:off x="1124518" y="2464098"/>
                    <a:ext cx="2538393" cy="2992842"/>
                  </a:xfrm>
                  <a:prstGeom prst="rect">
                    <a:avLst/>
                  </a:prstGeom>
                  <a:noFill/>
                  <a:extLst>
                    <a:ext uri="{909E8E84-426E-40DD-AFC4-6F175D3DCCD1}">
                      <a14:hiddenFill xmlns:a14="http://schemas.microsoft.com/office/drawing/2010/main">
                        <a:solidFill>
                          <a:srgbClr val="FFFFFF"/>
                        </a:solidFill>
                      </a14:hiddenFill>
                    </a:ext>
                  </a:extLst>
                </p:spPr>
              </p:pic>
              <p:sp>
                <p:nvSpPr>
                  <p:cNvPr id="27" name="Elipse 26">
                    <a:extLst>
                      <a:ext uri="{FF2B5EF4-FFF2-40B4-BE49-F238E27FC236}">
                        <a16:creationId xmlns:a16="http://schemas.microsoft.com/office/drawing/2014/main" id="{462D61AE-9CB3-8019-03B3-01BDCEE4493A}"/>
                      </a:ext>
                    </a:extLst>
                  </p:cNvPr>
                  <p:cNvSpPr/>
                  <p:nvPr/>
                </p:nvSpPr>
                <p:spPr>
                  <a:xfrm>
                    <a:off x="2024135" y="3795066"/>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28" name="Elipse 27">
                    <a:extLst>
                      <a:ext uri="{FF2B5EF4-FFF2-40B4-BE49-F238E27FC236}">
                        <a16:creationId xmlns:a16="http://schemas.microsoft.com/office/drawing/2014/main" id="{2C8C3BDA-FFF4-8BED-B74C-72A5C08F2100}"/>
                      </a:ext>
                    </a:extLst>
                  </p:cNvPr>
                  <p:cNvSpPr/>
                  <p:nvPr/>
                </p:nvSpPr>
                <p:spPr>
                  <a:xfrm>
                    <a:off x="2220171" y="3937869"/>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29" name="Elipse 28">
                    <a:extLst>
                      <a:ext uri="{FF2B5EF4-FFF2-40B4-BE49-F238E27FC236}">
                        <a16:creationId xmlns:a16="http://schemas.microsoft.com/office/drawing/2014/main" id="{96A5620C-DF7F-36FE-6ABE-ED4D8F91C5DD}"/>
                      </a:ext>
                    </a:extLst>
                  </p:cNvPr>
                  <p:cNvSpPr/>
                  <p:nvPr/>
                </p:nvSpPr>
                <p:spPr>
                  <a:xfrm>
                    <a:off x="2117794" y="4318201"/>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30" name="Elipse 29">
                    <a:extLst>
                      <a:ext uri="{FF2B5EF4-FFF2-40B4-BE49-F238E27FC236}">
                        <a16:creationId xmlns:a16="http://schemas.microsoft.com/office/drawing/2014/main" id="{F5C04DED-21E5-0088-9842-798C19FAF991}"/>
                      </a:ext>
                    </a:extLst>
                  </p:cNvPr>
                  <p:cNvSpPr/>
                  <p:nvPr/>
                </p:nvSpPr>
                <p:spPr>
                  <a:xfrm>
                    <a:off x="2022310" y="4224415"/>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31" name="Elipse 30">
                    <a:extLst>
                      <a:ext uri="{FF2B5EF4-FFF2-40B4-BE49-F238E27FC236}">
                        <a16:creationId xmlns:a16="http://schemas.microsoft.com/office/drawing/2014/main" id="{318B2B00-1564-6B70-0DBC-FCE7426E5ED9}"/>
                      </a:ext>
                    </a:extLst>
                  </p:cNvPr>
                  <p:cNvSpPr/>
                  <p:nvPr/>
                </p:nvSpPr>
                <p:spPr>
                  <a:xfrm>
                    <a:off x="2089433" y="3914898"/>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32" name="Elipse 31">
                    <a:extLst>
                      <a:ext uri="{FF2B5EF4-FFF2-40B4-BE49-F238E27FC236}">
                        <a16:creationId xmlns:a16="http://schemas.microsoft.com/office/drawing/2014/main" id="{FA877486-4FE3-8EAA-0FBD-9E6E91602ECA}"/>
                      </a:ext>
                    </a:extLst>
                  </p:cNvPr>
                  <p:cNvSpPr/>
                  <p:nvPr/>
                </p:nvSpPr>
                <p:spPr>
                  <a:xfrm>
                    <a:off x="1892006" y="4089237"/>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33" name="Elipse 32">
                    <a:extLst>
                      <a:ext uri="{FF2B5EF4-FFF2-40B4-BE49-F238E27FC236}">
                        <a16:creationId xmlns:a16="http://schemas.microsoft.com/office/drawing/2014/main" id="{2A6E2C15-57E2-3CF5-4E95-5AA7EE7289F9}"/>
                      </a:ext>
                    </a:extLst>
                  </p:cNvPr>
                  <p:cNvSpPr/>
                  <p:nvPr/>
                </p:nvSpPr>
                <p:spPr>
                  <a:xfrm>
                    <a:off x="2133003" y="4169462"/>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34" name="Elipse 33">
                    <a:extLst>
                      <a:ext uri="{FF2B5EF4-FFF2-40B4-BE49-F238E27FC236}">
                        <a16:creationId xmlns:a16="http://schemas.microsoft.com/office/drawing/2014/main" id="{F84723B6-99ED-BC9C-6B57-CD0795D38134}"/>
                      </a:ext>
                    </a:extLst>
                  </p:cNvPr>
                  <p:cNvSpPr/>
                  <p:nvPr/>
                </p:nvSpPr>
                <p:spPr>
                  <a:xfrm>
                    <a:off x="2194685" y="4045012"/>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35" name="Elipse 34">
                    <a:extLst>
                      <a:ext uri="{FF2B5EF4-FFF2-40B4-BE49-F238E27FC236}">
                        <a16:creationId xmlns:a16="http://schemas.microsoft.com/office/drawing/2014/main" id="{9B70E3D6-1320-8799-52FE-EA0D554BF9BD}"/>
                      </a:ext>
                    </a:extLst>
                  </p:cNvPr>
                  <p:cNvSpPr/>
                  <p:nvPr/>
                </p:nvSpPr>
                <p:spPr>
                  <a:xfrm>
                    <a:off x="2021495" y="4028299"/>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36" name="Elipse 35">
                    <a:extLst>
                      <a:ext uri="{FF2B5EF4-FFF2-40B4-BE49-F238E27FC236}">
                        <a16:creationId xmlns:a16="http://schemas.microsoft.com/office/drawing/2014/main" id="{67A7D556-4A60-8669-0EDC-FC8284B44F7C}"/>
                      </a:ext>
                    </a:extLst>
                  </p:cNvPr>
                  <p:cNvSpPr/>
                  <p:nvPr/>
                </p:nvSpPr>
                <p:spPr>
                  <a:xfrm>
                    <a:off x="1915073" y="3896191"/>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grpSp>
            <p:sp>
              <p:nvSpPr>
                <p:cNvPr id="25" name="CuadroTexto 24">
                  <a:extLst>
                    <a:ext uri="{FF2B5EF4-FFF2-40B4-BE49-F238E27FC236}">
                      <a16:creationId xmlns:a16="http://schemas.microsoft.com/office/drawing/2014/main" id="{93D1F50A-C89A-969C-1437-28E870021EE0}"/>
                    </a:ext>
                  </a:extLst>
                </p:cNvPr>
                <p:cNvSpPr txBox="1"/>
                <p:nvPr/>
              </p:nvSpPr>
              <p:spPr>
                <a:xfrm>
                  <a:off x="1065936" y="4306719"/>
                  <a:ext cx="2666366" cy="652838"/>
                </a:xfrm>
                <a:prstGeom prst="rect">
                  <a:avLst/>
                </a:prstGeom>
                <a:noFill/>
              </p:spPr>
              <p:txBody>
                <a:bodyPr wrap="square" rtlCol="0">
                  <a:spAutoFit/>
                </a:bodyPr>
                <a:lstStyle/>
                <a:p>
                  <a:pPr algn="ctr"/>
                  <a:r>
                    <a:rPr lang="es-ES" sz="1067" b="1" noProof="0">
                      <a:solidFill>
                        <a:srgbClr val="002855"/>
                      </a:solidFill>
                      <a:latin typeface="Montserrat" pitchFamily="2" charset="77"/>
                      <a:cs typeface="Arial" panose="020B0604020202020204" pitchFamily="34" charset="0"/>
                    </a:rPr>
                    <a:t>10 </a:t>
                  </a:r>
                  <a:r>
                    <a:rPr lang="es-ES" sz="1067" noProof="0">
                      <a:solidFill>
                        <a:srgbClr val="002855"/>
                      </a:solidFill>
                      <a:latin typeface="Montserrat" pitchFamily="2" charset="77"/>
                      <a:cs typeface="Arial" panose="020B0604020202020204" pitchFamily="34" charset="0"/>
                    </a:rPr>
                    <a:t>lesiones de </a:t>
                  </a:r>
                  <a:r>
                    <a:rPr lang="es-ES" sz="1067" b="1" noProof="0">
                      <a:solidFill>
                        <a:srgbClr val="002855"/>
                      </a:solidFill>
                      <a:latin typeface="Montserrat" pitchFamily="2" charset="77"/>
                      <a:cs typeface="Arial" panose="020B0604020202020204" pitchFamily="34" charset="0"/>
                    </a:rPr>
                    <a:t>QA </a:t>
                  </a:r>
                  <a:r>
                    <a:rPr lang="es-ES" sz="1067" noProof="0">
                      <a:solidFill>
                        <a:srgbClr val="002855"/>
                      </a:solidFill>
                      <a:latin typeface="Montserrat" pitchFamily="2" charset="77"/>
                      <a:cs typeface="Arial" panose="020B0604020202020204" pitchFamily="34" charset="0"/>
                    </a:rPr>
                    <a:t>al inicio del estudio</a:t>
                  </a:r>
                </a:p>
              </p:txBody>
            </p:sp>
          </p:grpSp>
          <p:cxnSp>
            <p:nvCxnSpPr>
              <p:cNvPr id="10" name="Conector recto de flecha 9">
                <a:extLst>
                  <a:ext uri="{FF2B5EF4-FFF2-40B4-BE49-F238E27FC236}">
                    <a16:creationId xmlns:a16="http://schemas.microsoft.com/office/drawing/2014/main" id="{5E521AFC-D2B9-5791-498A-ABB001979C41}"/>
                  </a:ext>
                </a:extLst>
              </p:cNvPr>
              <p:cNvCxnSpPr>
                <a:cxnSpLocks/>
              </p:cNvCxnSpPr>
              <p:nvPr/>
            </p:nvCxnSpPr>
            <p:spPr>
              <a:xfrm>
                <a:off x="4004549" y="3116222"/>
                <a:ext cx="1603938" cy="0"/>
              </a:xfrm>
              <a:prstGeom prst="straightConnector1">
                <a:avLst/>
              </a:prstGeom>
              <a:ln>
                <a:solidFill>
                  <a:srgbClr val="B4E2D6"/>
                </a:solidFill>
                <a:tailEnd type="triangle"/>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96467BB1-9992-07A8-104C-4B0FE74201F4}"/>
                  </a:ext>
                </a:extLst>
              </p:cNvPr>
              <p:cNvSpPr txBox="1"/>
              <p:nvPr/>
            </p:nvSpPr>
            <p:spPr>
              <a:xfrm>
                <a:off x="3541384" y="2656609"/>
                <a:ext cx="2503917" cy="342560"/>
              </a:xfrm>
              <a:prstGeom prst="rect">
                <a:avLst/>
              </a:prstGeom>
              <a:noFill/>
            </p:spPr>
            <p:txBody>
              <a:bodyPr wrap="square" rtlCol="0">
                <a:spAutoFit/>
              </a:bodyPr>
              <a:lstStyle/>
              <a:p>
                <a:pPr algn="ctr"/>
                <a:r>
                  <a:rPr lang="es-ES" sz="1000" noProof="0" err="1">
                    <a:solidFill>
                      <a:srgbClr val="002060"/>
                    </a:solidFill>
                    <a:latin typeface="Montserrat" pitchFamily="2" charset="77"/>
                    <a:cs typeface="Arial" panose="020B0604020202020204" pitchFamily="34" charset="0"/>
                  </a:rPr>
                  <a:t>Tirbanibulina</a:t>
                </a:r>
                <a:r>
                  <a:rPr lang="es-ES" sz="1000" noProof="0">
                    <a:solidFill>
                      <a:srgbClr val="002060"/>
                    </a:solidFill>
                    <a:latin typeface="Montserrat" pitchFamily="2" charset="77"/>
                    <a:cs typeface="Arial" panose="020B0604020202020204" pitchFamily="34" charset="0"/>
                  </a:rPr>
                  <a:t> 1 % </a:t>
                </a:r>
              </a:p>
            </p:txBody>
          </p:sp>
          <p:grpSp>
            <p:nvGrpSpPr>
              <p:cNvPr id="21" name="Grupo 20">
                <a:extLst>
                  <a:ext uri="{FF2B5EF4-FFF2-40B4-BE49-F238E27FC236}">
                    <a16:creationId xmlns:a16="http://schemas.microsoft.com/office/drawing/2014/main" id="{CD222D3D-ACA9-71CE-2CF2-4AEF12493122}"/>
                  </a:ext>
                </a:extLst>
              </p:cNvPr>
              <p:cNvGrpSpPr/>
              <p:nvPr/>
            </p:nvGrpSpPr>
            <p:grpSpPr>
              <a:xfrm>
                <a:off x="5496632" y="1713471"/>
                <a:ext cx="2538623" cy="2806073"/>
                <a:chOff x="-658583" y="1830143"/>
                <a:chExt cx="2831147" cy="3129417"/>
              </a:xfrm>
            </p:grpSpPr>
            <p:pic>
              <p:nvPicPr>
                <p:cNvPr id="22" name="Picture 2" descr="How to Draw Anime and Manga Male Head and Face - AnimeOutline ...">
                  <a:extLst>
                    <a:ext uri="{FF2B5EF4-FFF2-40B4-BE49-F238E27FC236}">
                      <a16:creationId xmlns:a16="http://schemas.microsoft.com/office/drawing/2014/main" id="{E2576455-2CEB-8059-E649-0869F58873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6" r="48738"/>
                <a:stretch/>
              </p:blipFill>
              <p:spPr bwMode="auto">
                <a:xfrm>
                  <a:off x="-127322" y="1830143"/>
                  <a:ext cx="2299886" cy="2992843"/>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3FD2F581-215B-0CDF-5F2C-3A9A1AA63513}"/>
                    </a:ext>
                  </a:extLst>
                </p:cNvPr>
                <p:cNvSpPr txBox="1"/>
                <p:nvPr/>
              </p:nvSpPr>
              <p:spPr>
                <a:xfrm>
                  <a:off x="-658583" y="4306721"/>
                  <a:ext cx="2792441" cy="652839"/>
                </a:xfrm>
                <a:prstGeom prst="rect">
                  <a:avLst/>
                </a:prstGeom>
                <a:noFill/>
              </p:spPr>
              <p:txBody>
                <a:bodyPr wrap="square" rtlCol="0">
                  <a:spAutoFit/>
                </a:bodyPr>
                <a:lstStyle/>
                <a:p>
                  <a:pPr algn="ctr"/>
                  <a:r>
                    <a:rPr lang="es-ES" sz="1067" b="1" noProof="0">
                      <a:solidFill>
                        <a:srgbClr val="002855"/>
                      </a:solidFill>
                      <a:latin typeface="Montserrat" pitchFamily="2" charset="77"/>
                      <a:cs typeface="Arial" panose="020B0604020202020204" pitchFamily="34" charset="0"/>
                    </a:rPr>
                    <a:t>0 </a:t>
                  </a:r>
                  <a:r>
                    <a:rPr lang="es-ES" sz="1067" noProof="0">
                      <a:solidFill>
                        <a:srgbClr val="002855"/>
                      </a:solidFill>
                      <a:latin typeface="Montserrat" pitchFamily="2" charset="77"/>
                      <a:cs typeface="Arial" panose="020B0604020202020204" pitchFamily="34" charset="0"/>
                    </a:rPr>
                    <a:t>lesiones de </a:t>
                  </a:r>
                  <a:r>
                    <a:rPr lang="es-ES" sz="1067" b="1" noProof="0">
                      <a:solidFill>
                        <a:srgbClr val="002855"/>
                      </a:solidFill>
                      <a:latin typeface="Montserrat" pitchFamily="2" charset="77"/>
                      <a:cs typeface="Arial" panose="020B0604020202020204" pitchFamily="34" charset="0"/>
                    </a:rPr>
                    <a:t>QA </a:t>
                  </a:r>
                  <a:r>
                    <a:rPr lang="es-ES" sz="1067" noProof="0">
                      <a:solidFill>
                        <a:srgbClr val="002855"/>
                      </a:solidFill>
                      <a:latin typeface="Montserrat" pitchFamily="2" charset="77"/>
                      <a:cs typeface="Arial" panose="020B0604020202020204" pitchFamily="34" charset="0"/>
                    </a:rPr>
                    <a:t>después del tratamiento</a:t>
                  </a:r>
                </a:p>
              </p:txBody>
            </p:sp>
          </p:grpSp>
        </p:grpSp>
        <p:sp>
          <p:nvSpPr>
            <p:cNvPr id="38" name="CuadroTexto 37">
              <a:extLst>
                <a:ext uri="{FF2B5EF4-FFF2-40B4-BE49-F238E27FC236}">
                  <a16:creationId xmlns:a16="http://schemas.microsoft.com/office/drawing/2014/main" id="{C6AC830B-9177-FA2F-12F7-8A0C58B8831F}"/>
                </a:ext>
              </a:extLst>
            </p:cNvPr>
            <p:cNvSpPr txBox="1"/>
            <p:nvPr/>
          </p:nvSpPr>
          <p:spPr>
            <a:xfrm>
              <a:off x="632344" y="3171584"/>
              <a:ext cx="5230012" cy="634297"/>
            </a:xfrm>
            <a:prstGeom prst="rect">
              <a:avLst/>
            </a:prstGeom>
            <a:solidFill>
              <a:srgbClr val="002855"/>
            </a:solidFill>
          </p:spPr>
          <p:txBody>
            <a:bodyPr wrap="square" rtlCol="0">
              <a:spAutoFit/>
            </a:bodyPr>
            <a:lstStyle/>
            <a:p>
              <a:pPr algn="ctr"/>
              <a:r>
                <a:rPr lang="es-ES" sz="1067" b="1" noProof="0">
                  <a:solidFill>
                    <a:schemeClr val="bg1"/>
                  </a:solidFill>
                  <a:latin typeface="Montserrat" pitchFamily="2" charset="77"/>
                  <a:cs typeface="Arial" panose="020B0604020202020204" pitchFamily="34" charset="0"/>
                </a:rPr>
                <a:t>% CRI: </a:t>
              </a:r>
              <a:r>
                <a:rPr lang="es-ES" sz="1067" noProof="0">
                  <a:solidFill>
                    <a:schemeClr val="bg1"/>
                  </a:solidFill>
                  <a:latin typeface="Montserrat" pitchFamily="2" charset="77"/>
                  <a:cs typeface="Arial" panose="020B0604020202020204" pitchFamily="34" charset="0"/>
                </a:rPr>
                <a:t>Reducción del 100 % del número de lesiones</a:t>
              </a:r>
            </a:p>
            <a:p>
              <a:pPr algn="ctr"/>
              <a:r>
                <a:rPr lang="es-ES" sz="1067" b="1" noProof="0">
                  <a:solidFill>
                    <a:schemeClr val="bg1"/>
                  </a:solidFill>
                  <a:latin typeface="Montserrat" pitchFamily="2" charset="77"/>
                  <a:cs typeface="Arial" panose="020B0604020202020204" pitchFamily="34" charset="0"/>
                </a:rPr>
                <a:t>AC:</a:t>
              </a:r>
              <a:r>
                <a:rPr lang="es-ES" sz="1067" noProof="0">
                  <a:solidFill>
                    <a:schemeClr val="bg1"/>
                  </a:solidFill>
                  <a:latin typeface="Montserrat" pitchFamily="2" charset="77"/>
                  <a:cs typeface="Arial" panose="020B0604020202020204" pitchFamily="34" charset="0"/>
                </a:rPr>
                <a:t> alcanzado (100 % = 100 %)</a:t>
              </a:r>
            </a:p>
            <a:p>
              <a:pPr algn="ctr"/>
              <a:r>
                <a:rPr lang="es-ES" sz="1067" b="1" noProof="0">
                  <a:solidFill>
                    <a:schemeClr val="bg1"/>
                  </a:solidFill>
                  <a:latin typeface="Montserrat" pitchFamily="2" charset="77"/>
                  <a:cs typeface="Arial" panose="020B0604020202020204" pitchFamily="34" charset="0"/>
                </a:rPr>
                <a:t>AP: </a:t>
              </a:r>
              <a:r>
                <a:rPr lang="es-ES" sz="1067" noProof="0">
                  <a:solidFill>
                    <a:schemeClr val="bg1"/>
                  </a:solidFill>
                  <a:latin typeface="Montserrat" pitchFamily="2" charset="77"/>
                  <a:cs typeface="Arial" panose="020B0604020202020204" pitchFamily="34" charset="0"/>
                </a:rPr>
                <a:t>alcanzado (100 % &gt; 75 %)</a:t>
              </a:r>
            </a:p>
          </p:txBody>
        </p:sp>
        <p:sp>
          <p:nvSpPr>
            <p:cNvPr id="39" name="CuadroTexto 38">
              <a:extLst>
                <a:ext uri="{FF2B5EF4-FFF2-40B4-BE49-F238E27FC236}">
                  <a16:creationId xmlns:a16="http://schemas.microsoft.com/office/drawing/2014/main" id="{6FC50168-CCF1-A335-6D00-2C052ACFDB85}"/>
                </a:ext>
              </a:extLst>
            </p:cNvPr>
            <p:cNvSpPr txBox="1"/>
            <p:nvPr/>
          </p:nvSpPr>
          <p:spPr>
            <a:xfrm>
              <a:off x="642687" y="892461"/>
              <a:ext cx="1951507" cy="256545"/>
            </a:xfrm>
            <a:prstGeom prst="rect">
              <a:avLst/>
            </a:prstGeom>
            <a:noFill/>
          </p:spPr>
          <p:txBody>
            <a:bodyPr wrap="square" rtlCol="0">
              <a:spAutoFit/>
            </a:bodyPr>
            <a:lstStyle/>
            <a:p>
              <a:r>
                <a:rPr lang="es-ES" sz="1067" b="1" noProof="0">
                  <a:solidFill>
                    <a:srgbClr val="002060"/>
                  </a:solidFill>
                  <a:latin typeface="Montserrat" pitchFamily="2" charset="77"/>
                  <a:cs typeface="Arial" panose="020B0604020202020204" pitchFamily="34" charset="0"/>
                </a:rPr>
                <a:t>Paciente 1</a:t>
              </a:r>
            </a:p>
          </p:txBody>
        </p:sp>
        <p:grpSp>
          <p:nvGrpSpPr>
            <p:cNvPr id="40" name="Grupo 39">
              <a:extLst>
                <a:ext uri="{FF2B5EF4-FFF2-40B4-BE49-F238E27FC236}">
                  <a16:creationId xmlns:a16="http://schemas.microsoft.com/office/drawing/2014/main" id="{148EC275-1365-B259-880C-17E660C8C75B}"/>
                </a:ext>
              </a:extLst>
            </p:cNvPr>
            <p:cNvGrpSpPr/>
            <p:nvPr/>
          </p:nvGrpSpPr>
          <p:grpSpPr>
            <a:xfrm>
              <a:off x="6067594" y="1007889"/>
              <a:ext cx="4994567" cy="2187004"/>
              <a:chOff x="1592179" y="1713470"/>
              <a:chExt cx="6408370" cy="2806077"/>
            </a:xfrm>
          </p:grpSpPr>
          <p:grpSp>
            <p:nvGrpSpPr>
              <p:cNvPr id="41" name="Grupo 40">
                <a:extLst>
                  <a:ext uri="{FF2B5EF4-FFF2-40B4-BE49-F238E27FC236}">
                    <a16:creationId xmlns:a16="http://schemas.microsoft.com/office/drawing/2014/main" id="{211081AB-E65C-8830-91FB-1D1646369329}"/>
                  </a:ext>
                </a:extLst>
              </p:cNvPr>
              <p:cNvGrpSpPr/>
              <p:nvPr/>
            </p:nvGrpSpPr>
            <p:grpSpPr>
              <a:xfrm>
                <a:off x="1592179" y="1719118"/>
                <a:ext cx="2390867" cy="2800426"/>
                <a:chOff x="1065936" y="1836440"/>
                <a:chExt cx="2666366" cy="3123117"/>
              </a:xfrm>
            </p:grpSpPr>
            <p:grpSp>
              <p:nvGrpSpPr>
                <p:cNvPr id="47" name="Grupo 46">
                  <a:extLst>
                    <a:ext uri="{FF2B5EF4-FFF2-40B4-BE49-F238E27FC236}">
                      <a16:creationId xmlns:a16="http://schemas.microsoft.com/office/drawing/2014/main" id="{34575D7A-0976-47FC-6910-C80A52101501}"/>
                    </a:ext>
                  </a:extLst>
                </p:cNvPr>
                <p:cNvGrpSpPr/>
                <p:nvPr/>
              </p:nvGrpSpPr>
              <p:grpSpPr>
                <a:xfrm>
                  <a:off x="1124518" y="1836440"/>
                  <a:ext cx="2538393" cy="2992842"/>
                  <a:chOff x="1124518" y="2464098"/>
                  <a:chExt cx="2538393" cy="2992842"/>
                </a:xfrm>
              </p:grpSpPr>
              <p:pic>
                <p:nvPicPr>
                  <p:cNvPr id="49" name="Picture 2" descr="How to Draw Anime and Manga Male Head and Face - AnimeOutline ...">
                    <a:extLst>
                      <a:ext uri="{FF2B5EF4-FFF2-40B4-BE49-F238E27FC236}">
                        <a16:creationId xmlns:a16="http://schemas.microsoft.com/office/drawing/2014/main" id="{DFABDF31-1919-7DD9-5DB8-946C404A0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738"/>
                  <a:stretch/>
                </p:blipFill>
                <p:spPr bwMode="auto">
                  <a:xfrm>
                    <a:off x="1124518" y="2464098"/>
                    <a:ext cx="2538393" cy="2992842"/>
                  </a:xfrm>
                  <a:prstGeom prst="rect">
                    <a:avLst/>
                  </a:prstGeom>
                  <a:noFill/>
                  <a:extLst>
                    <a:ext uri="{909E8E84-426E-40DD-AFC4-6F175D3DCCD1}">
                      <a14:hiddenFill xmlns:a14="http://schemas.microsoft.com/office/drawing/2010/main">
                        <a:solidFill>
                          <a:srgbClr val="FFFFFF"/>
                        </a:solidFill>
                      </a14:hiddenFill>
                    </a:ext>
                  </a:extLst>
                </p:spPr>
              </p:pic>
              <p:sp>
                <p:nvSpPr>
                  <p:cNvPr id="50" name="Elipse 49">
                    <a:extLst>
                      <a:ext uri="{FF2B5EF4-FFF2-40B4-BE49-F238E27FC236}">
                        <a16:creationId xmlns:a16="http://schemas.microsoft.com/office/drawing/2014/main" id="{C6B241E3-0435-01F0-F41B-216C7BE9FA75}"/>
                      </a:ext>
                    </a:extLst>
                  </p:cNvPr>
                  <p:cNvSpPr/>
                  <p:nvPr/>
                </p:nvSpPr>
                <p:spPr>
                  <a:xfrm>
                    <a:off x="2024135" y="3795066"/>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51" name="Elipse 50">
                    <a:extLst>
                      <a:ext uri="{FF2B5EF4-FFF2-40B4-BE49-F238E27FC236}">
                        <a16:creationId xmlns:a16="http://schemas.microsoft.com/office/drawing/2014/main" id="{F61EF1ED-9EEF-A3A9-11D5-CC79647BA09B}"/>
                      </a:ext>
                    </a:extLst>
                  </p:cNvPr>
                  <p:cNvSpPr/>
                  <p:nvPr/>
                </p:nvSpPr>
                <p:spPr>
                  <a:xfrm>
                    <a:off x="2220171" y="3937869"/>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52" name="Elipse 51">
                    <a:extLst>
                      <a:ext uri="{FF2B5EF4-FFF2-40B4-BE49-F238E27FC236}">
                        <a16:creationId xmlns:a16="http://schemas.microsoft.com/office/drawing/2014/main" id="{EEB8A8E5-9C1C-970D-CC48-4F3CB54D69AE}"/>
                      </a:ext>
                    </a:extLst>
                  </p:cNvPr>
                  <p:cNvSpPr/>
                  <p:nvPr/>
                </p:nvSpPr>
                <p:spPr>
                  <a:xfrm>
                    <a:off x="2117794" y="4318201"/>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53" name="Elipse 52">
                    <a:extLst>
                      <a:ext uri="{FF2B5EF4-FFF2-40B4-BE49-F238E27FC236}">
                        <a16:creationId xmlns:a16="http://schemas.microsoft.com/office/drawing/2014/main" id="{161AF314-0A52-D157-BD5D-BC880A39BF20}"/>
                      </a:ext>
                    </a:extLst>
                  </p:cNvPr>
                  <p:cNvSpPr/>
                  <p:nvPr/>
                </p:nvSpPr>
                <p:spPr>
                  <a:xfrm>
                    <a:off x="2022310" y="4224415"/>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54" name="Elipse 53">
                    <a:extLst>
                      <a:ext uri="{FF2B5EF4-FFF2-40B4-BE49-F238E27FC236}">
                        <a16:creationId xmlns:a16="http://schemas.microsoft.com/office/drawing/2014/main" id="{522B2D58-5898-AA72-9921-8DC495A44454}"/>
                      </a:ext>
                    </a:extLst>
                  </p:cNvPr>
                  <p:cNvSpPr/>
                  <p:nvPr/>
                </p:nvSpPr>
                <p:spPr>
                  <a:xfrm>
                    <a:off x="2089433" y="3914898"/>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55" name="Elipse 54">
                    <a:extLst>
                      <a:ext uri="{FF2B5EF4-FFF2-40B4-BE49-F238E27FC236}">
                        <a16:creationId xmlns:a16="http://schemas.microsoft.com/office/drawing/2014/main" id="{D6F130E5-0B46-F527-5985-E186339A6224}"/>
                      </a:ext>
                    </a:extLst>
                  </p:cNvPr>
                  <p:cNvSpPr/>
                  <p:nvPr/>
                </p:nvSpPr>
                <p:spPr>
                  <a:xfrm>
                    <a:off x="1892006" y="4089237"/>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56" name="Elipse 55">
                    <a:extLst>
                      <a:ext uri="{FF2B5EF4-FFF2-40B4-BE49-F238E27FC236}">
                        <a16:creationId xmlns:a16="http://schemas.microsoft.com/office/drawing/2014/main" id="{CA504FC2-CDF6-76CB-1494-9E2B242BC6D6}"/>
                      </a:ext>
                    </a:extLst>
                  </p:cNvPr>
                  <p:cNvSpPr/>
                  <p:nvPr/>
                </p:nvSpPr>
                <p:spPr>
                  <a:xfrm>
                    <a:off x="2133003" y="4169462"/>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57" name="Elipse 56">
                    <a:extLst>
                      <a:ext uri="{FF2B5EF4-FFF2-40B4-BE49-F238E27FC236}">
                        <a16:creationId xmlns:a16="http://schemas.microsoft.com/office/drawing/2014/main" id="{332F0FC8-41B7-2155-83A9-E9AAA7262280}"/>
                      </a:ext>
                    </a:extLst>
                  </p:cNvPr>
                  <p:cNvSpPr/>
                  <p:nvPr/>
                </p:nvSpPr>
                <p:spPr>
                  <a:xfrm>
                    <a:off x="2194685" y="4045012"/>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58" name="Elipse 57">
                    <a:extLst>
                      <a:ext uri="{FF2B5EF4-FFF2-40B4-BE49-F238E27FC236}">
                        <a16:creationId xmlns:a16="http://schemas.microsoft.com/office/drawing/2014/main" id="{C40B613E-DEFD-210D-50F7-50AF776C364F}"/>
                      </a:ext>
                    </a:extLst>
                  </p:cNvPr>
                  <p:cNvSpPr/>
                  <p:nvPr/>
                </p:nvSpPr>
                <p:spPr>
                  <a:xfrm>
                    <a:off x="2021495" y="4028299"/>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59" name="Elipse 58">
                    <a:extLst>
                      <a:ext uri="{FF2B5EF4-FFF2-40B4-BE49-F238E27FC236}">
                        <a16:creationId xmlns:a16="http://schemas.microsoft.com/office/drawing/2014/main" id="{2176C858-CF03-214B-3A83-5F959D7B7D1B}"/>
                      </a:ext>
                    </a:extLst>
                  </p:cNvPr>
                  <p:cNvSpPr/>
                  <p:nvPr/>
                </p:nvSpPr>
                <p:spPr>
                  <a:xfrm>
                    <a:off x="1915073" y="3896191"/>
                    <a:ext cx="55348" cy="59038"/>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grpSp>
            <p:sp>
              <p:nvSpPr>
                <p:cNvPr id="48" name="CuadroTexto 47">
                  <a:extLst>
                    <a:ext uri="{FF2B5EF4-FFF2-40B4-BE49-F238E27FC236}">
                      <a16:creationId xmlns:a16="http://schemas.microsoft.com/office/drawing/2014/main" id="{109CEA61-737C-BA2E-26EE-BEE669F78F80}"/>
                    </a:ext>
                  </a:extLst>
                </p:cNvPr>
                <p:cNvSpPr txBox="1"/>
                <p:nvPr/>
              </p:nvSpPr>
              <p:spPr>
                <a:xfrm>
                  <a:off x="1065936" y="4306719"/>
                  <a:ext cx="2666366" cy="652838"/>
                </a:xfrm>
                <a:prstGeom prst="rect">
                  <a:avLst/>
                </a:prstGeom>
                <a:noFill/>
              </p:spPr>
              <p:txBody>
                <a:bodyPr wrap="square" rtlCol="0">
                  <a:spAutoFit/>
                </a:bodyPr>
                <a:lstStyle/>
                <a:p>
                  <a:pPr algn="ctr"/>
                  <a:r>
                    <a:rPr lang="es-ES" sz="1067" b="1" noProof="0">
                      <a:solidFill>
                        <a:srgbClr val="002855"/>
                      </a:solidFill>
                      <a:latin typeface="Montserrat" pitchFamily="2" charset="77"/>
                      <a:cs typeface="Arial" panose="020B0604020202020204" pitchFamily="34" charset="0"/>
                    </a:rPr>
                    <a:t>10 </a:t>
                  </a:r>
                  <a:r>
                    <a:rPr lang="es-ES" sz="1067" noProof="0">
                      <a:solidFill>
                        <a:srgbClr val="002855"/>
                      </a:solidFill>
                      <a:latin typeface="Montserrat" pitchFamily="2" charset="77"/>
                      <a:cs typeface="Arial" panose="020B0604020202020204" pitchFamily="34" charset="0"/>
                    </a:rPr>
                    <a:t>lesiones de </a:t>
                  </a:r>
                  <a:r>
                    <a:rPr lang="es-ES" sz="1067" b="1" noProof="0">
                      <a:solidFill>
                        <a:srgbClr val="002855"/>
                      </a:solidFill>
                      <a:latin typeface="Montserrat" pitchFamily="2" charset="77"/>
                      <a:cs typeface="Arial" panose="020B0604020202020204" pitchFamily="34" charset="0"/>
                    </a:rPr>
                    <a:t>QA </a:t>
                  </a:r>
                  <a:r>
                    <a:rPr lang="es-ES" sz="1067" noProof="0">
                      <a:solidFill>
                        <a:srgbClr val="002855"/>
                      </a:solidFill>
                      <a:latin typeface="Montserrat" pitchFamily="2" charset="77"/>
                      <a:cs typeface="Arial" panose="020B0604020202020204" pitchFamily="34" charset="0"/>
                    </a:rPr>
                    <a:t>al inicio del estudio</a:t>
                  </a:r>
                </a:p>
              </p:txBody>
            </p:sp>
          </p:grpSp>
          <p:cxnSp>
            <p:nvCxnSpPr>
              <p:cNvPr id="42" name="Conector recto de flecha 41">
                <a:extLst>
                  <a:ext uri="{FF2B5EF4-FFF2-40B4-BE49-F238E27FC236}">
                    <a16:creationId xmlns:a16="http://schemas.microsoft.com/office/drawing/2014/main" id="{49B999A5-3CBE-7741-066C-AF2FBF7100DB}"/>
                  </a:ext>
                </a:extLst>
              </p:cNvPr>
              <p:cNvCxnSpPr>
                <a:cxnSpLocks/>
              </p:cNvCxnSpPr>
              <p:nvPr/>
            </p:nvCxnSpPr>
            <p:spPr>
              <a:xfrm>
                <a:off x="4004549" y="3116222"/>
                <a:ext cx="1603938" cy="0"/>
              </a:xfrm>
              <a:prstGeom prst="straightConnector1">
                <a:avLst/>
              </a:prstGeom>
              <a:ln>
                <a:solidFill>
                  <a:srgbClr val="B4E2D6"/>
                </a:solidFill>
                <a:tailEnd type="triangle"/>
              </a:ln>
            </p:spPr>
            <p:style>
              <a:lnRef idx="2">
                <a:schemeClr val="accent1"/>
              </a:lnRef>
              <a:fillRef idx="0">
                <a:schemeClr val="accent1"/>
              </a:fillRef>
              <a:effectRef idx="1">
                <a:schemeClr val="accent1"/>
              </a:effectRef>
              <a:fontRef idx="minor">
                <a:schemeClr val="tx1"/>
              </a:fontRef>
            </p:style>
          </p:cxnSp>
          <p:sp>
            <p:nvSpPr>
              <p:cNvPr id="43" name="CuadroTexto 42">
                <a:extLst>
                  <a:ext uri="{FF2B5EF4-FFF2-40B4-BE49-F238E27FC236}">
                    <a16:creationId xmlns:a16="http://schemas.microsoft.com/office/drawing/2014/main" id="{1B87498C-0A60-FAC4-4019-59DC07D1CC2F}"/>
                  </a:ext>
                </a:extLst>
              </p:cNvPr>
              <p:cNvSpPr txBox="1"/>
              <p:nvPr/>
            </p:nvSpPr>
            <p:spPr>
              <a:xfrm>
                <a:off x="3541384" y="2656609"/>
                <a:ext cx="2503917" cy="342560"/>
              </a:xfrm>
              <a:prstGeom prst="rect">
                <a:avLst/>
              </a:prstGeom>
              <a:noFill/>
            </p:spPr>
            <p:txBody>
              <a:bodyPr wrap="square" rtlCol="0">
                <a:spAutoFit/>
              </a:bodyPr>
              <a:lstStyle/>
              <a:p>
                <a:pPr algn="ctr"/>
                <a:r>
                  <a:rPr lang="es-ES" sz="1000" err="1">
                    <a:solidFill>
                      <a:srgbClr val="002060"/>
                    </a:solidFill>
                    <a:latin typeface="Montserrat" pitchFamily="2" charset="77"/>
                    <a:cs typeface="Arial" panose="020B0604020202020204" pitchFamily="34" charset="0"/>
                  </a:rPr>
                  <a:t>Tirbanibulina</a:t>
                </a:r>
                <a:r>
                  <a:rPr lang="es-ES" sz="1000">
                    <a:solidFill>
                      <a:srgbClr val="002060"/>
                    </a:solidFill>
                    <a:latin typeface="Montserrat" pitchFamily="2" charset="77"/>
                    <a:cs typeface="Arial" panose="020B0604020202020204" pitchFamily="34" charset="0"/>
                  </a:rPr>
                  <a:t> 1 % </a:t>
                </a:r>
              </a:p>
            </p:txBody>
          </p:sp>
          <p:grpSp>
            <p:nvGrpSpPr>
              <p:cNvPr id="44" name="Grupo 43">
                <a:extLst>
                  <a:ext uri="{FF2B5EF4-FFF2-40B4-BE49-F238E27FC236}">
                    <a16:creationId xmlns:a16="http://schemas.microsoft.com/office/drawing/2014/main" id="{EF770CE3-28E5-8E48-DF32-D5636C8B1AE1}"/>
                  </a:ext>
                </a:extLst>
              </p:cNvPr>
              <p:cNvGrpSpPr/>
              <p:nvPr/>
            </p:nvGrpSpPr>
            <p:grpSpPr>
              <a:xfrm>
                <a:off x="5496632" y="1713470"/>
                <a:ext cx="2503917" cy="2806077"/>
                <a:chOff x="-658583" y="1830141"/>
                <a:chExt cx="2792441" cy="3129421"/>
              </a:xfrm>
            </p:grpSpPr>
            <p:pic>
              <p:nvPicPr>
                <p:cNvPr id="45" name="Picture 2" descr="How to Draw Anime and Manga Male Head and Face - AnimeOutline ...">
                  <a:extLst>
                    <a:ext uri="{FF2B5EF4-FFF2-40B4-BE49-F238E27FC236}">
                      <a16:creationId xmlns:a16="http://schemas.microsoft.com/office/drawing/2014/main" id="{37AC5DF5-DFF2-59A6-6207-92CF4C09C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6" r="48738"/>
                <a:stretch/>
              </p:blipFill>
              <p:spPr bwMode="auto">
                <a:xfrm>
                  <a:off x="-179336" y="1830141"/>
                  <a:ext cx="2299886" cy="2992842"/>
                </a:xfrm>
                <a:prstGeom prst="rect">
                  <a:avLst/>
                </a:prstGeom>
                <a:noFill/>
                <a:extLst>
                  <a:ext uri="{909E8E84-426E-40DD-AFC4-6F175D3DCCD1}">
                    <a14:hiddenFill xmlns:a14="http://schemas.microsoft.com/office/drawing/2010/main">
                      <a:solidFill>
                        <a:srgbClr val="FFFFFF"/>
                      </a:solidFill>
                    </a14:hiddenFill>
                  </a:ext>
                </a:extLst>
              </p:spPr>
            </p:pic>
            <p:sp>
              <p:nvSpPr>
                <p:cNvPr id="46" name="CuadroTexto 45">
                  <a:extLst>
                    <a:ext uri="{FF2B5EF4-FFF2-40B4-BE49-F238E27FC236}">
                      <a16:creationId xmlns:a16="http://schemas.microsoft.com/office/drawing/2014/main" id="{5DB0B2A5-BF35-53E5-396F-A73D90843A6E}"/>
                    </a:ext>
                  </a:extLst>
                </p:cNvPr>
                <p:cNvSpPr txBox="1"/>
                <p:nvPr/>
              </p:nvSpPr>
              <p:spPr>
                <a:xfrm>
                  <a:off x="-658583" y="4306724"/>
                  <a:ext cx="2792441" cy="652838"/>
                </a:xfrm>
                <a:prstGeom prst="rect">
                  <a:avLst/>
                </a:prstGeom>
                <a:noFill/>
              </p:spPr>
              <p:txBody>
                <a:bodyPr wrap="square" rtlCol="0">
                  <a:spAutoFit/>
                </a:bodyPr>
                <a:lstStyle/>
                <a:p>
                  <a:pPr algn="ctr"/>
                  <a:r>
                    <a:rPr lang="es-ES" sz="1067" b="1" noProof="0">
                      <a:solidFill>
                        <a:srgbClr val="002855"/>
                      </a:solidFill>
                      <a:latin typeface="Montserrat" pitchFamily="2" charset="77"/>
                      <a:cs typeface="Arial" panose="020B0604020202020204" pitchFamily="34" charset="0"/>
                    </a:rPr>
                    <a:t>2 </a:t>
                  </a:r>
                  <a:r>
                    <a:rPr lang="es-ES" sz="1067" noProof="0">
                      <a:solidFill>
                        <a:srgbClr val="002855"/>
                      </a:solidFill>
                      <a:latin typeface="Montserrat" pitchFamily="2" charset="77"/>
                      <a:cs typeface="Arial" panose="020B0604020202020204" pitchFamily="34" charset="0"/>
                    </a:rPr>
                    <a:t>lesiones de </a:t>
                  </a:r>
                  <a:r>
                    <a:rPr lang="es-ES" sz="1067" b="1" noProof="0">
                      <a:solidFill>
                        <a:srgbClr val="002855"/>
                      </a:solidFill>
                      <a:latin typeface="Montserrat" pitchFamily="2" charset="77"/>
                      <a:cs typeface="Arial" panose="020B0604020202020204" pitchFamily="34" charset="0"/>
                    </a:rPr>
                    <a:t>QA </a:t>
                  </a:r>
                  <a:r>
                    <a:rPr lang="es-ES" sz="1067" noProof="0">
                      <a:solidFill>
                        <a:srgbClr val="002855"/>
                      </a:solidFill>
                      <a:latin typeface="Montserrat" pitchFamily="2" charset="77"/>
                      <a:cs typeface="Arial" panose="020B0604020202020204" pitchFamily="34" charset="0"/>
                    </a:rPr>
                    <a:t>después del tratamiento</a:t>
                  </a:r>
                </a:p>
              </p:txBody>
            </p:sp>
          </p:grpSp>
        </p:grpSp>
        <p:sp>
          <p:nvSpPr>
            <p:cNvPr id="60" name="CuadroTexto 59">
              <a:extLst>
                <a:ext uri="{FF2B5EF4-FFF2-40B4-BE49-F238E27FC236}">
                  <a16:creationId xmlns:a16="http://schemas.microsoft.com/office/drawing/2014/main" id="{D87E5A86-857C-0EE8-A517-9147134B8A08}"/>
                </a:ext>
              </a:extLst>
            </p:cNvPr>
            <p:cNvSpPr txBox="1"/>
            <p:nvPr/>
          </p:nvSpPr>
          <p:spPr>
            <a:xfrm>
              <a:off x="5966173" y="3188457"/>
              <a:ext cx="5230012" cy="634298"/>
            </a:xfrm>
            <a:prstGeom prst="rect">
              <a:avLst/>
            </a:prstGeom>
            <a:solidFill>
              <a:srgbClr val="002855"/>
            </a:solidFill>
          </p:spPr>
          <p:txBody>
            <a:bodyPr wrap="square" rtlCol="0">
              <a:spAutoFit/>
            </a:bodyPr>
            <a:lstStyle/>
            <a:p>
              <a:pPr algn="ctr"/>
              <a:r>
                <a:rPr lang="es-ES" sz="1067" b="1" noProof="0">
                  <a:solidFill>
                    <a:schemeClr val="bg1"/>
                  </a:solidFill>
                  <a:latin typeface="Montserrat" pitchFamily="2" charset="77"/>
                  <a:cs typeface="Arial" panose="020B0604020202020204" pitchFamily="34" charset="0"/>
                </a:rPr>
                <a:t>% CRI: </a:t>
              </a:r>
              <a:r>
                <a:rPr lang="es-ES" sz="1067" noProof="0">
                  <a:solidFill>
                    <a:schemeClr val="bg1"/>
                  </a:solidFill>
                  <a:latin typeface="Montserrat" pitchFamily="2" charset="77"/>
                  <a:cs typeface="Arial" panose="020B0604020202020204" pitchFamily="34" charset="0"/>
                </a:rPr>
                <a:t>Reducción del 80 % del número de lesiones</a:t>
              </a:r>
            </a:p>
            <a:p>
              <a:pPr algn="ctr"/>
              <a:r>
                <a:rPr lang="es-ES" sz="1067" b="1" noProof="0">
                  <a:solidFill>
                    <a:schemeClr val="bg1"/>
                  </a:solidFill>
                  <a:latin typeface="Montserrat" pitchFamily="2" charset="77"/>
                  <a:cs typeface="Arial" panose="020B0604020202020204" pitchFamily="34" charset="0"/>
                </a:rPr>
                <a:t>AC: </a:t>
              </a:r>
              <a:r>
                <a:rPr lang="es-ES" sz="1067" noProof="0">
                  <a:solidFill>
                    <a:schemeClr val="bg1"/>
                  </a:solidFill>
                  <a:latin typeface="Montserrat" pitchFamily="2" charset="77"/>
                  <a:cs typeface="Arial" panose="020B0604020202020204" pitchFamily="34" charset="0"/>
                </a:rPr>
                <a:t>no alcanzado (80 % &lt; 100 %)</a:t>
              </a:r>
            </a:p>
            <a:p>
              <a:pPr algn="ctr"/>
              <a:r>
                <a:rPr lang="es-ES" sz="1067" b="1" noProof="0">
                  <a:solidFill>
                    <a:schemeClr val="bg1"/>
                  </a:solidFill>
                  <a:latin typeface="Montserrat" pitchFamily="2" charset="77"/>
                  <a:cs typeface="Arial" panose="020B0604020202020204" pitchFamily="34" charset="0"/>
                </a:rPr>
                <a:t>AP: </a:t>
              </a:r>
              <a:r>
                <a:rPr lang="es-ES" sz="1067" noProof="0">
                  <a:solidFill>
                    <a:schemeClr val="bg1"/>
                  </a:solidFill>
                  <a:latin typeface="Montserrat" pitchFamily="2" charset="77"/>
                  <a:cs typeface="Arial" panose="020B0604020202020204" pitchFamily="34" charset="0"/>
                </a:rPr>
                <a:t>alcanzado (80 % &gt; 75 %)</a:t>
              </a:r>
            </a:p>
          </p:txBody>
        </p:sp>
        <p:sp>
          <p:nvSpPr>
            <p:cNvPr id="61" name="CuadroTexto 60">
              <a:extLst>
                <a:ext uri="{FF2B5EF4-FFF2-40B4-BE49-F238E27FC236}">
                  <a16:creationId xmlns:a16="http://schemas.microsoft.com/office/drawing/2014/main" id="{1E901850-E737-322C-4362-3729303F80EE}"/>
                </a:ext>
              </a:extLst>
            </p:cNvPr>
            <p:cNvSpPr txBox="1"/>
            <p:nvPr/>
          </p:nvSpPr>
          <p:spPr>
            <a:xfrm>
              <a:off x="5966173" y="895012"/>
              <a:ext cx="1951507" cy="256545"/>
            </a:xfrm>
            <a:prstGeom prst="rect">
              <a:avLst/>
            </a:prstGeom>
            <a:noFill/>
          </p:spPr>
          <p:txBody>
            <a:bodyPr wrap="square" rtlCol="0">
              <a:spAutoFit/>
            </a:bodyPr>
            <a:lstStyle/>
            <a:p>
              <a:r>
                <a:rPr lang="es-ES" sz="1067" b="1" noProof="0">
                  <a:solidFill>
                    <a:srgbClr val="002060"/>
                  </a:solidFill>
                  <a:latin typeface="Montserrat" pitchFamily="2" charset="77"/>
                  <a:cs typeface="Arial" panose="020B0604020202020204" pitchFamily="34" charset="0"/>
                </a:rPr>
                <a:t>Paciente 2</a:t>
              </a:r>
            </a:p>
          </p:txBody>
        </p:sp>
        <p:sp>
          <p:nvSpPr>
            <p:cNvPr id="62" name="Elipse 61">
              <a:extLst>
                <a:ext uri="{FF2B5EF4-FFF2-40B4-BE49-F238E27FC236}">
                  <a16:creationId xmlns:a16="http://schemas.microsoft.com/office/drawing/2014/main" id="{9B45256E-5AF7-E40C-9E80-3317B89580EA}"/>
                </a:ext>
              </a:extLst>
            </p:cNvPr>
            <p:cNvSpPr/>
            <p:nvPr/>
          </p:nvSpPr>
          <p:spPr>
            <a:xfrm>
              <a:off x="9957576" y="2059910"/>
              <a:ext cx="38680" cy="41259"/>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sp>
          <p:nvSpPr>
            <p:cNvPr id="63" name="Elipse 62">
              <a:extLst>
                <a:ext uri="{FF2B5EF4-FFF2-40B4-BE49-F238E27FC236}">
                  <a16:creationId xmlns:a16="http://schemas.microsoft.com/office/drawing/2014/main" id="{541C821B-E7E8-046E-AA4A-EC7272EF687B}"/>
                </a:ext>
              </a:extLst>
            </p:cNvPr>
            <p:cNvSpPr/>
            <p:nvPr/>
          </p:nvSpPr>
          <p:spPr>
            <a:xfrm>
              <a:off x="9939765" y="2134787"/>
              <a:ext cx="38680" cy="41259"/>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33" noProof="0">
                <a:latin typeface="Montserrat" pitchFamily="2" charset="77"/>
              </a:endParaRPr>
            </a:p>
          </p:txBody>
        </p:sp>
        <p:graphicFrame>
          <p:nvGraphicFramePr>
            <p:cNvPr id="4" name="Content Placeholder 3">
              <a:extLst>
                <a:ext uri="{FF2B5EF4-FFF2-40B4-BE49-F238E27FC236}">
                  <a16:creationId xmlns:a16="http://schemas.microsoft.com/office/drawing/2014/main" id="{FCF664EE-826C-4B14-42C3-0E8724027804}"/>
                </a:ext>
              </a:extLst>
            </p:cNvPr>
            <p:cNvGraphicFramePr>
              <a:graphicFrameLocks/>
            </p:cNvGraphicFramePr>
            <p:nvPr>
              <p:extLst>
                <p:ext uri="{D42A27DB-BD31-4B8C-83A1-F6EECF244321}">
                  <p14:modId xmlns:p14="http://schemas.microsoft.com/office/powerpoint/2010/main" val="4176974706"/>
                </p:ext>
              </p:extLst>
            </p:nvPr>
          </p:nvGraphicFramePr>
          <p:xfrm>
            <a:off x="2513099" y="4388135"/>
            <a:ext cx="7872865" cy="1802633"/>
          </p:xfrm>
          <a:graphic>
            <a:graphicData uri="http://schemas.openxmlformats.org/drawingml/2006/table">
              <a:tbl>
                <a:tblPr firstRow="1" bandRow="1">
                  <a:tableStyleId>{5C22544A-7EE6-4342-B048-85BDC9FD1C3A}</a:tableStyleId>
                </a:tblPr>
                <a:tblGrid>
                  <a:gridCol w="1468665">
                    <a:extLst>
                      <a:ext uri="{9D8B030D-6E8A-4147-A177-3AD203B41FA5}">
                        <a16:colId xmlns:a16="http://schemas.microsoft.com/office/drawing/2014/main" val="599982672"/>
                      </a:ext>
                    </a:extLst>
                  </a:gridCol>
                  <a:gridCol w="1114329">
                    <a:extLst>
                      <a:ext uri="{9D8B030D-6E8A-4147-A177-3AD203B41FA5}">
                        <a16:colId xmlns:a16="http://schemas.microsoft.com/office/drawing/2014/main" val="1132617465"/>
                      </a:ext>
                    </a:extLst>
                  </a:gridCol>
                  <a:gridCol w="1127458">
                    <a:extLst>
                      <a:ext uri="{9D8B030D-6E8A-4147-A177-3AD203B41FA5}">
                        <a16:colId xmlns:a16="http://schemas.microsoft.com/office/drawing/2014/main" val="4020427837"/>
                      </a:ext>
                    </a:extLst>
                  </a:gridCol>
                  <a:gridCol w="1352105">
                    <a:extLst>
                      <a:ext uri="{9D8B030D-6E8A-4147-A177-3AD203B41FA5}">
                        <a16:colId xmlns:a16="http://schemas.microsoft.com/office/drawing/2014/main" val="3288022018"/>
                      </a:ext>
                    </a:extLst>
                  </a:gridCol>
                  <a:gridCol w="1352105">
                    <a:extLst>
                      <a:ext uri="{9D8B030D-6E8A-4147-A177-3AD203B41FA5}">
                        <a16:colId xmlns:a16="http://schemas.microsoft.com/office/drawing/2014/main" val="3505723198"/>
                      </a:ext>
                    </a:extLst>
                  </a:gridCol>
                  <a:gridCol w="1352105">
                    <a:extLst>
                      <a:ext uri="{9D8B030D-6E8A-4147-A177-3AD203B41FA5}">
                        <a16:colId xmlns:a16="http://schemas.microsoft.com/office/drawing/2014/main" val="1110650088"/>
                      </a:ext>
                    </a:extLst>
                  </a:gridCol>
                </a:tblGrid>
                <a:tr h="628614">
                  <a:tc>
                    <a:txBody>
                      <a:bodyPr/>
                      <a:lstStyle/>
                      <a:p>
                        <a:pPr algn="ctr"/>
                        <a:r>
                          <a:rPr lang="es-ES" sz="1100" noProof="0">
                            <a:solidFill>
                              <a:srgbClr val="002060"/>
                            </a:solidFill>
                            <a:latin typeface="Arial" panose="020B0604020202020204" pitchFamily="34" charset="0"/>
                            <a:cs typeface="Arial" panose="020B0604020202020204" pitchFamily="34" charset="0"/>
                          </a:rPr>
                          <a:t>Ejemplos</a:t>
                        </a:r>
                      </a:p>
                    </a:txBody>
                    <a:tcPr marL="79955" marR="79955" marT="39977" marB="39977" anchor="ctr">
                      <a:lnL w="12700" cmpd="sng">
                        <a:noFill/>
                      </a:lnL>
                      <a:lnR w="12700" cap="flat" cmpd="sng" algn="ctr">
                        <a:solidFill>
                          <a:srgbClr val="002060"/>
                        </a:solidFill>
                        <a:prstDash val="sysDot"/>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B4E2D6"/>
                      </a:solidFill>
                    </a:tcPr>
                  </a:tc>
                  <a:tc>
                    <a:txBody>
                      <a:bodyPr/>
                      <a:lstStyle/>
                      <a:p>
                        <a:pPr lvl="0" algn="ctr">
                          <a:buNone/>
                        </a:pPr>
                        <a:r>
                          <a:rPr lang="es-ES" sz="1100" b="1" i="0" u="none" strike="noStrike" noProof="0">
                            <a:solidFill>
                              <a:srgbClr val="002060"/>
                            </a:solidFill>
                            <a:latin typeface="Arial" panose="020B0604020202020204" pitchFamily="34" charset="0"/>
                            <a:cs typeface="Arial" panose="020B0604020202020204" pitchFamily="34" charset="0"/>
                          </a:rPr>
                          <a:t>Lesiones iniciales</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B4E2D6"/>
                      </a:solidFill>
                    </a:tcPr>
                  </a:tc>
                  <a:tc>
                    <a:txBody>
                      <a:bodyPr/>
                      <a:lstStyle/>
                      <a:p>
                        <a:pPr algn="ctr"/>
                        <a:r>
                          <a:rPr lang="es-ES" sz="1100" noProof="0">
                            <a:solidFill>
                              <a:srgbClr val="002060"/>
                            </a:solidFill>
                            <a:latin typeface="Arial" panose="020B0604020202020204" pitchFamily="34" charset="0"/>
                            <a:cs typeface="Arial" panose="020B0604020202020204" pitchFamily="34" charset="0"/>
                          </a:rPr>
                          <a:t>Lesiones finales </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B4E2D6"/>
                      </a:solidFill>
                    </a:tcPr>
                  </a:tc>
                  <a:tc>
                    <a:txBody>
                      <a:bodyPr/>
                      <a:lstStyle/>
                      <a:p>
                        <a:pPr lvl="0" algn="ctr">
                          <a:lnSpc>
                            <a:spcPct val="100000"/>
                          </a:lnSpc>
                          <a:spcBef>
                            <a:spcPts val="0"/>
                          </a:spcBef>
                          <a:spcAft>
                            <a:spcPts val="0"/>
                          </a:spcAft>
                          <a:buNone/>
                        </a:pPr>
                        <a:r>
                          <a:rPr lang="es-ES" sz="1100" b="1" i="0" u="none" strike="noStrike" baseline="0" noProof="0">
                            <a:solidFill>
                              <a:srgbClr val="002060"/>
                            </a:solidFill>
                            <a:latin typeface="Arial" panose="020B0604020202020204" pitchFamily="34" charset="0"/>
                            <a:cs typeface="Arial" panose="020B0604020202020204" pitchFamily="34" charset="0"/>
                          </a:rPr>
                          <a:t>Reducción del recuento de lesiones</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B4E2D6"/>
                      </a:solidFill>
                    </a:tcPr>
                  </a:tc>
                  <a:tc>
                    <a:txBody>
                      <a:bodyPr/>
                      <a:lstStyle/>
                      <a:p>
                        <a:pPr lvl="0" algn="ctr">
                          <a:lnSpc>
                            <a:spcPct val="100000"/>
                          </a:lnSpc>
                          <a:spcBef>
                            <a:spcPts val="0"/>
                          </a:spcBef>
                          <a:spcAft>
                            <a:spcPts val="0"/>
                          </a:spcAft>
                          <a:buNone/>
                        </a:pPr>
                        <a:r>
                          <a:rPr lang="es-ES" sz="1100" b="1" i="0" u="none" strike="noStrike" baseline="0" noProof="0">
                            <a:solidFill>
                              <a:srgbClr val="002060"/>
                            </a:solidFill>
                            <a:latin typeface="Arial" panose="020B0604020202020204" pitchFamily="34" charset="0"/>
                            <a:cs typeface="Arial" panose="020B0604020202020204" pitchFamily="34" charset="0"/>
                          </a:rPr>
                          <a:t>AP (≥</a:t>
                        </a:r>
                        <a:r>
                          <a:rPr lang="es-ES" sz="1100">
                            <a:solidFill>
                              <a:srgbClr val="002060"/>
                            </a:solidFill>
                            <a:latin typeface="Arial" panose="020B0604020202020204" pitchFamily="34" charset="0"/>
                            <a:cs typeface="Arial" panose="020B0604020202020204" pitchFamily="34" charset="0"/>
                          </a:rPr>
                          <a:t> 75 %)</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B4E2D6"/>
                      </a:solidFill>
                    </a:tcPr>
                  </a:tc>
                  <a:tc>
                    <a:txBody>
                      <a:bodyPr/>
                      <a:lstStyle/>
                      <a:p>
                        <a:pPr lvl="0" algn="ctr">
                          <a:lnSpc>
                            <a:spcPct val="100000"/>
                          </a:lnSpc>
                          <a:spcBef>
                            <a:spcPts val="0"/>
                          </a:spcBef>
                          <a:spcAft>
                            <a:spcPts val="0"/>
                          </a:spcAft>
                          <a:buNone/>
                        </a:pPr>
                        <a:r>
                          <a:rPr lang="es-ES" sz="1100" b="1" i="0" u="none" strike="noStrike" baseline="0" noProof="0">
                            <a:solidFill>
                              <a:srgbClr val="002060"/>
                            </a:solidFill>
                            <a:latin typeface="Arial" panose="020B0604020202020204" pitchFamily="34" charset="0"/>
                            <a:cs typeface="Arial" panose="020B0604020202020204" pitchFamily="34" charset="0"/>
                          </a:rPr>
                          <a:t>AC (100 %)</a:t>
                        </a:r>
                      </a:p>
                    </a:txBody>
                    <a:tcPr marL="79955" marR="79955" marT="39977" marB="39977" anchor="ctr">
                      <a:lnL w="12700" cap="flat" cmpd="sng" algn="ctr">
                        <a:solidFill>
                          <a:srgbClr val="002060"/>
                        </a:solidFill>
                        <a:prstDash val="sysDot"/>
                        <a:round/>
                        <a:headEnd type="none" w="med" len="med"/>
                        <a:tailEnd type="none" w="med" len="med"/>
                      </a:lnL>
                      <a:lnR w="3175"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B4E2D6"/>
                      </a:solidFill>
                    </a:tcPr>
                  </a:tc>
                  <a:extLst>
                    <a:ext uri="{0D108BD9-81ED-4DB2-BD59-A6C34878D82A}">
                      <a16:rowId xmlns:a16="http://schemas.microsoft.com/office/drawing/2014/main" val="886195547"/>
                    </a:ext>
                  </a:extLst>
                </a:tr>
                <a:tr h="238129">
                  <a:tc>
                    <a:txBody>
                      <a:bodyPr/>
                      <a:lstStyle/>
                      <a:p>
                        <a:pPr algn="ctr"/>
                        <a:r>
                          <a:rPr lang="es-ES" sz="1000" b="1" noProof="0">
                            <a:solidFill>
                              <a:srgbClr val="002060"/>
                            </a:solidFill>
                            <a:latin typeface="Arial"/>
                            <a:cs typeface="Arial"/>
                          </a:rPr>
                          <a:t>Paciente 1</a:t>
                        </a:r>
                      </a:p>
                    </a:txBody>
                    <a:tcPr marL="79955" marR="79955" marT="39977" marB="39977" anchor="ctr">
                      <a:lnL w="12700" cmpd="sng">
                        <a:noFill/>
                      </a:lnL>
                      <a:lnR w="12700" cap="flat" cmpd="sng" algn="ctr">
                        <a:solidFill>
                          <a:srgbClr val="002060"/>
                        </a:solidFill>
                        <a:prstDash val="sysDot"/>
                        <a:round/>
                        <a:headEnd type="none" w="med" len="med"/>
                        <a:tailEnd type="none" w="med" len="med"/>
                      </a:lnR>
                      <a:lnT w="12700" cap="flat" cmpd="sng" algn="ctr">
                        <a:solidFill>
                          <a:srgbClr val="00206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s-ES" sz="1000">
                            <a:solidFill>
                              <a:srgbClr val="002060"/>
                            </a:solidFill>
                            <a:latin typeface="Arial" panose="020B0604020202020204" pitchFamily="34" charset="0"/>
                            <a:cs typeface="Arial" panose="020B0604020202020204" pitchFamily="34" charset="0"/>
                          </a:rPr>
                          <a:t>10</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0" i="0" u="none" strike="noStrike" noProof="0">
                            <a:solidFill>
                              <a:srgbClr val="002060"/>
                            </a:solidFill>
                            <a:latin typeface="Arial" panose="020B0604020202020204" pitchFamily="34" charset="0"/>
                            <a:cs typeface="Arial" panose="020B0604020202020204" pitchFamily="34" charset="0"/>
                          </a:rPr>
                          <a:t>0</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0" i="0" u="none" strike="noStrike" noProof="0">
                            <a:solidFill>
                              <a:srgbClr val="002060"/>
                            </a:solidFill>
                            <a:latin typeface="Arial" panose="020B0604020202020204" pitchFamily="34" charset="0"/>
                            <a:cs typeface="Arial" panose="020B0604020202020204" pitchFamily="34" charset="0"/>
                          </a:rPr>
                          <a:t>100 %</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0" i="0" u="none" strike="noStrike" noProof="0">
                            <a:solidFill>
                              <a:srgbClr val="002060"/>
                            </a:solidFill>
                            <a:latin typeface="Arial" panose="020B0604020202020204" pitchFamily="34" charset="0"/>
                            <a:cs typeface="Arial" panose="020B0604020202020204" pitchFamily="34" charset="0"/>
                          </a:rPr>
                          <a:t>Sí</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0" i="0" u="none" strike="noStrike" noProof="0">
                            <a:solidFill>
                              <a:srgbClr val="002060"/>
                            </a:solidFill>
                            <a:latin typeface="Arial" panose="020B0604020202020204" pitchFamily="34" charset="0"/>
                            <a:cs typeface="Arial" panose="020B0604020202020204" pitchFamily="34" charset="0"/>
                          </a:rPr>
                          <a:t>Sí</a:t>
                        </a:r>
                      </a:p>
                    </a:txBody>
                    <a:tcPr marL="79955" marR="79955" marT="39977" marB="39977" anchor="ctr">
                      <a:lnL w="12700" cap="flat" cmpd="sng" algn="ctr">
                        <a:solidFill>
                          <a:srgbClr val="002060"/>
                        </a:solidFill>
                        <a:prstDash val="sysDot"/>
                        <a:round/>
                        <a:headEnd type="none" w="med" len="med"/>
                        <a:tailEnd type="none" w="med" len="med"/>
                      </a:lnL>
                      <a:lnR w="3175"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6884110"/>
                    </a:ext>
                  </a:extLst>
                </a:tr>
                <a:tr h="238129">
                  <a:tc>
                    <a:txBody>
                      <a:bodyPr/>
                      <a:lstStyle/>
                      <a:p>
                        <a:pPr marL="0" marR="0" lvl="0" indent="0" algn="ctr" rtl="0" eaLnBrk="1" fontAlgn="auto" latinLnBrk="0" hangingPunct="1">
                          <a:lnSpc>
                            <a:spcPct val="100000"/>
                          </a:lnSpc>
                          <a:spcBef>
                            <a:spcPts val="0"/>
                          </a:spcBef>
                          <a:spcAft>
                            <a:spcPts val="0"/>
                          </a:spcAft>
                          <a:buClrTx/>
                          <a:buSzTx/>
                          <a:buFontTx/>
                          <a:buNone/>
                        </a:pPr>
                        <a:r>
                          <a:rPr lang="es-ES" sz="1000" b="1" noProof="0">
                            <a:solidFill>
                              <a:srgbClr val="002060"/>
                            </a:solidFill>
                            <a:latin typeface="Arial"/>
                            <a:cs typeface="Arial"/>
                          </a:rPr>
                          <a:t>Paciente 2</a:t>
                        </a:r>
                      </a:p>
                    </a:txBody>
                    <a:tcPr marL="79955" marR="79955" marT="39977" marB="39977" anchor="ctr">
                      <a:lnL w="12700" cmpd="sng">
                        <a:noFill/>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s-ES" sz="1000">
                            <a:solidFill>
                              <a:srgbClr val="002060"/>
                            </a:solidFill>
                            <a:latin typeface="Arial" panose="020B0604020202020204" pitchFamily="34" charset="0"/>
                            <a:cs typeface="Arial" panose="020B0604020202020204" pitchFamily="34" charset="0"/>
                          </a:rPr>
                          <a:t>10</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0" i="0" u="none" strike="noStrike" noProof="0">
                            <a:solidFill>
                              <a:srgbClr val="002060"/>
                            </a:solidFill>
                            <a:latin typeface="Arial" panose="020B0604020202020204" pitchFamily="34" charset="0"/>
                            <a:cs typeface="Arial" panose="020B0604020202020204" pitchFamily="34" charset="0"/>
                          </a:rPr>
                          <a:t>2</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0" i="0" u="none" strike="noStrike" noProof="0">
                            <a:solidFill>
                              <a:srgbClr val="002060"/>
                            </a:solidFill>
                            <a:latin typeface="Arial" panose="020B0604020202020204" pitchFamily="34" charset="0"/>
                            <a:cs typeface="Arial" panose="020B0604020202020204" pitchFamily="34" charset="0"/>
                          </a:rPr>
                          <a:t>80 %</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0" i="0" u="none" strike="noStrike" noProof="0">
                            <a:solidFill>
                              <a:srgbClr val="002060"/>
                            </a:solidFill>
                            <a:latin typeface="Arial" panose="020B0604020202020204" pitchFamily="34" charset="0"/>
                            <a:cs typeface="Arial" panose="020B0604020202020204" pitchFamily="34" charset="0"/>
                          </a:rPr>
                          <a:t>Sí</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0" i="0" u="none" strike="noStrike" noProof="0">
                            <a:solidFill>
                              <a:srgbClr val="002060"/>
                            </a:solidFill>
                            <a:latin typeface="Arial" panose="020B0604020202020204" pitchFamily="34" charset="0"/>
                            <a:cs typeface="Arial" panose="020B0604020202020204" pitchFamily="34" charset="0"/>
                          </a:rPr>
                          <a:t>No</a:t>
                        </a:r>
                      </a:p>
                    </a:txBody>
                    <a:tcPr marL="79955" marR="79955" marT="39977" marB="39977" anchor="ctr">
                      <a:lnL w="12700" cap="flat" cmpd="sng" algn="ctr">
                        <a:solidFill>
                          <a:srgbClr val="002060"/>
                        </a:solidFill>
                        <a:prstDash val="sysDot"/>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4742576"/>
                    </a:ext>
                  </a:extLst>
                </a:tr>
                <a:tr h="278785">
                  <a:tc>
                    <a:txBody>
                      <a:bodyPr/>
                      <a:lstStyle/>
                      <a:p>
                        <a:pPr algn="ctr"/>
                        <a:r>
                          <a:rPr lang="es-ES" sz="1000" b="1" noProof="0">
                            <a:solidFill>
                              <a:srgbClr val="002060"/>
                            </a:solidFill>
                            <a:latin typeface="Arial" panose="020B0604020202020204" pitchFamily="34" charset="0"/>
                            <a:cs typeface="Arial" panose="020B0604020202020204" pitchFamily="34" charset="0"/>
                          </a:rPr>
                          <a:t>Media</a:t>
                        </a:r>
                      </a:p>
                    </a:txBody>
                    <a:tcPr marL="79955" marR="79955" marT="39977" marB="39977" anchor="ctr">
                      <a:lnL w="12700" cmpd="sng">
                        <a:noFill/>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s-ES" sz="1000">
                            <a:solidFill>
                              <a:srgbClr val="002060"/>
                            </a:solidFill>
                            <a:latin typeface="Arial" panose="020B0604020202020204" pitchFamily="34" charset="0"/>
                            <a:cs typeface="Arial" panose="020B0604020202020204" pitchFamily="34" charset="0"/>
                          </a:rPr>
                          <a:t>-</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0" i="0" u="none" strike="noStrike" noProof="0">
                            <a:solidFill>
                              <a:srgbClr val="002060"/>
                            </a:solidFill>
                            <a:latin typeface="Arial" panose="020B0604020202020204" pitchFamily="34" charset="0"/>
                            <a:cs typeface="Arial" panose="020B0604020202020204" pitchFamily="34" charset="0"/>
                          </a:rPr>
                          <a:t>-</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1" i="0" u="none" strike="noStrike" noProof="0">
                            <a:solidFill>
                              <a:srgbClr val="002060"/>
                            </a:solidFill>
                            <a:latin typeface="Arial" panose="020B0604020202020204" pitchFamily="34" charset="0"/>
                            <a:cs typeface="Arial" panose="020B0604020202020204" pitchFamily="34" charset="0"/>
                          </a:rPr>
                          <a:t>90 %</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1" i="0" u="none" strike="noStrike" noProof="0">
                            <a:solidFill>
                              <a:srgbClr val="002060"/>
                            </a:solidFill>
                            <a:latin typeface="Arial" panose="020B0604020202020204" pitchFamily="34" charset="0"/>
                            <a:cs typeface="Arial" panose="020B0604020202020204" pitchFamily="34" charset="0"/>
                          </a:rPr>
                          <a:t>100 %</a:t>
                        </a: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1" i="0" u="none" strike="noStrike" noProof="0">
                            <a:solidFill>
                              <a:srgbClr val="002060"/>
                            </a:solidFill>
                            <a:latin typeface="Arial" panose="020B0604020202020204" pitchFamily="34" charset="0"/>
                            <a:cs typeface="Arial" panose="020B0604020202020204" pitchFamily="34" charset="0"/>
                          </a:rPr>
                          <a:t>50 %</a:t>
                        </a:r>
                      </a:p>
                    </a:txBody>
                    <a:tcPr marL="79955" marR="79955" marT="39977" marB="39977" anchor="ctr">
                      <a:lnL w="12700" cap="flat" cmpd="sng" algn="ctr">
                        <a:solidFill>
                          <a:srgbClr val="002060"/>
                        </a:solidFill>
                        <a:prstDash val="sysDot"/>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2645366"/>
                    </a:ext>
                  </a:extLst>
                </a:tr>
                <a:tr h="278785">
                  <a:tc>
                    <a:txBody>
                      <a:bodyPr/>
                      <a:lstStyle/>
                      <a:p>
                        <a:pPr algn="ctr"/>
                        <a:r>
                          <a:rPr lang="es-ES" sz="1000" b="1" noProof="0">
                            <a:solidFill>
                              <a:srgbClr val="002060"/>
                            </a:solidFill>
                            <a:latin typeface="Arial" panose="020B0604020202020204" pitchFamily="34" charset="0"/>
                            <a:cs typeface="Arial" panose="020B0604020202020204" pitchFamily="34" charset="0"/>
                          </a:rPr>
                          <a:t>Éxito del tratamiento</a:t>
                        </a:r>
                      </a:p>
                    </a:txBody>
                    <a:tcPr marL="79955" marR="79955" marT="39977" marB="39977" anchor="ctr">
                      <a:lnL w="12700" cmpd="sng">
                        <a:noFill/>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rtl="0">
                          <a:buNone/>
                        </a:pPr>
                        <a:endParaRPr lang="en-GB" sz="1000">
                          <a:solidFill>
                            <a:srgbClr val="002060"/>
                          </a:solidFill>
                          <a:latin typeface="Arial" panose="020B0604020202020204" pitchFamily="34" charset="0"/>
                          <a:cs typeface="Arial" panose="020B0604020202020204" pitchFamily="34" charset="0"/>
                        </a:endParaRP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rtl="0">
                          <a:lnSpc>
                            <a:spcPct val="100000"/>
                          </a:lnSpc>
                          <a:spcBef>
                            <a:spcPts val="0"/>
                          </a:spcBef>
                          <a:spcAft>
                            <a:spcPts val="0"/>
                          </a:spcAft>
                          <a:buNone/>
                        </a:pPr>
                        <a:endParaRPr lang="en-GB" sz="1000" b="0" i="0" u="none" strike="noStrike" noProof="0">
                          <a:solidFill>
                            <a:srgbClr val="002060"/>
                          </a:solidFill>
                          <a:latin typeface="Arial" panose="020B0604020202020204" pitchFamily="34" charset="0"/>
                          <a:cs typeface="Arial" panose="020B0604020202020204" pitchFamily="34" charset="0"/>
                        </a:endParaRP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rtl="0">
                          <a:lnSpc>
                            <a:spcPct val="100000"/>
                          </a:lnSpc>
                          <a:spcBef>
                            <a:spcPts val="0"/>
                          </a:spcBef>
                          <a:spcAft>
                            <a:spcPts val="0"/>
                          </a:spcAft>
                          <a:buNone/>
                        </a:pPr>
                        <a:endParaRPr lang="en-GB" sz="1000" b="0" i="0" u="none" strike="noStrike" noProof="0">
                          <a:solidFill>
                            <a:srgbClr val="002060"/>
                          </a:solidFill>
                          <a:latin typeface="Arial" panose="020B0604020202020204" pitchFamily="34" charset="0"/>
                          <a:cs typeface="Arial" panose="020B0604020202020204" pitchFamily="34" charset="0"/>
                        </a:endParaRP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rtl="0">
                          <a:lnSpc>
                            <a:spcPct val="100000"/>
                          </a:lnSpc>
                          <a:spcBef>
                            <a:spcPts val="0"/>
                          </a:spcBef>
                          <a:spcAft>
                            <a:spcPts val="0"/>
                          </a:spcAft>
                          <a:buNone/>
                        </a:pPr>
                        <a:endParaRPr lang="en-GB" sz="1000" b="0" i="0" u="none" strike="noStrike" noProof="0">
                          <a:solidFill>
                            <a:srgbClr val="002060"/>
                          </a:solidFill>
                          <a:latin typeface="Arial" panose="020B0604020202020204" pitchFamily="34" charset="0"/>
                          <a:cs typeface="Arial" panose="020B0604020202020204" pitchFamily="34" charset="0"/>
                        </a:endParaRPr>
                      </a:p>
                    </a:txBody>
                    <a:tcPr marL="79955" marR="79955" marT="39977" marB="39977"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3175"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s-ES" sz="1000" b="1" i="0" u="none" strike="noStrike" noProof="0">
                            <a:solidFill>
                              <a:srgbClr val="002060"/>
                            </a:solidFill>
                            <a:latin typeface="Arial" panose="020B0604020202020204" pitchFamily="34" charset="0"/>
                            <a:cs typeface="Arial" panose="020B0604020202020204" pitchFamily="34" charset="0"/>
                          </a:rPr>
                          <a:t>???</a:t>
                        </a:r>
                      </a:p>
                    </a:txBody>
                    <a:tcPr marL="79955" marR="79955" marT="39977" marB="39977" anchor="ctr">
                      <a:lnL w="12700" cap="flat" cmpd="sng" algn="ctr">
                        <a:solidFill>
                          <a:srgbClr val="002060"/>
                        </a:solidFill>
                        <a:prstDash val="sysDot"/>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3888045"/>
                    </a:ext>
                  </a:extLst>
                </a:tr>
              </a:tbl>
            </a:graphicData>
          </a:graphic>
        </p:graphicFrame>
        <p:pic>
          <p:nvPicPr>
            <p:cNvPr id="17" name="Gráfico 16" descr="Marca de insignia1 con relleno sólido">
              <a:extLst>
                <a:ext uri="{FF2B5EF4-FFF2-40B4-BE49-F238E27FC236}">
                  <a16:creationId xmlns:a16="http://schemas.microsoft.com/office/drawing/2014/main" id="{5BF06B70-9024-3F23-A340-3F99CBDA58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0719" y="5799711"/>
              <a:ext cx="293092" cy="293092"/>
            </a:xfrm>
            <a:prstGeom prst="rect">
              <a:avLst/>
            </a:prstGeom>
          </p:spPr>
        </p:pic>
        <p:pic>
          <p:nvPicPr>
            <p:cNvPr id="18" name="Gráfico 17" descr="Marca de insignia1 con relleno sólido">
              <a:extLst>
                <a:ext uri="{FF2B5EF4-FFF2-40B4-BE49-F238E27FC236}">
                  <a16:creationId xmlns:a16="http://schemas.microsoft.com/office/drawing/2014/main" id="{1CFE3AA5-A8F9-3A63-8618-70B135F4A2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0648" y="5799711"/>
              <a:ext cx="293092" cy="293092"/>
            </a:xfrm>
            <a:prstGeom prst="rect">
              <a:avLst/>
            </a:prstGeom>
          </p:spPr>
        </p:pic>
        <p:sp>
          <p:nvSpPr>
            <p:cNvPr id="5" name="CuadroTexto 4">
              <a:extLst>
                <a:ext uri="{FF2B5EF4-FFF2-40B4-BE49-F238E27FC236}">
                  <a16:creationId xmlns:a16="http://schemas.microsoft.com/office/drawing/2014/main" id="{42ACF344-D6B7-8400-E014-54F302DA3787}"/>
                </a:ext>
              </a:extLst>
            </p:cNvPr>
            <p:cNvSpPr txBox="1"/>
            <p:nvPr/>
          </p:nvSpPr>
          <p:spPr>
            <a:xfrm>
              <a:off x="2559012" y="4010105"/>
              <a:ext cx="7720854" cy="333731"/>
            </a:xfrm>
            <a:prstGeom prst="rect">
              <a:avLst/>
            </a:prstGeom>
            <a:noFill/>
          </p:spPr>
          <p:txBody>
            <a:bodyPr wrap="square">
              <a:spAutoFit/>
            </a:bodyPr>
            <a:lstStyle/>
            <a:p>
              <a:pPr algn="ctr"/>
              <a:r>
                <a:rPr lang="es-ES" sz="1400" b="1" noProof="0">
                  <a:solidFill>
                    <a:srgbClr val="002855"/>
                  </a:solidFill>
                  <a:latin typeface="Montserrat" pitchFamily="2" charset="77"/>
                  <a:cs typeface="Arial" panose="020B0604020202020204" pitchFamily="34" charset="0"/>
                </a:rPr>
                <a:t>Utilizar solo el AC puede subestimar el verdadero valor del tratamiento</a:t>
              </a:r>
            </a:p>
          </p:txBody>
        </p:sp>
      </p:grpSp>
      <p:sp>
        <p:nvSpPr>
          <p:cNvPr id="11" name="Título 10">
            <a:extLst>
              <a:ext uri="{FF2B5EF4-FFF2-40B4-BE49-F238E27FC236}">
                <a16:creationId xmlns:a16="http://schemas.microsoft.com/office/drawing/2014/main" id="{7AD9F219-C961-70AC-7B25-2EC19AF22439}"/>
              </a:ext>
            </a:extLst>
          </p:cNvPr>
          <p:cNvSpPr>
            <a:spLocks noGrp="1"/>
          </p:cNvSpPr>
          <p:nvPr>
            <p:ph type="title"/>
          </p:nvPr>
        </p:nvSpPr>
        <p:spPr>
          <a:xfrm>
            <a:off x="473530" y="534779"/>
            <a:ext cx="10310584" cy="215272"/>
          </a:xfrm>
        </p:spPr>
        <p:txBody>
          <a:bodyPr>
            <a:noAutofit/>
          </a:bodyPr>
          <a:lstStyle/>
          <a:p>
            <a:r>
              <a:rPr lang="es-ES" sz="1600" b="1">
                <a:solidFill>
                  <a:srgbClr val="002060"/>
                </a:solidFill>
                <a:latin typeface="Montserrat" panose="00000500000000000000" pitchFamily="2" charset="0"/>
                <a:cs typeface="Arial" panose="020B0604020202020204" pitchFamily="34" charset="0"/>
              </a:rPr>
              <a:t>¿POR QUÉ UTILIZAR LA </a:t>
            </a:r>
            <a:r>
              <a:rPr lang="es-ES" sz="1600" b="1">
                <a:solidFill>
                  <a:srgbClr val="CF5F62"/>
                </a:solidFill>
                <a:latin typeface="Montserrat" panose="00000500000000000000" pitchFamily="2" charset="0"/>
                <a:cs typeface="Arial" panose="020B0604020202020204" pitchFamily="34" charset="0"/>
              </a:rPr>
              <a:t>REDUCCIÓN DEL RECUENTO DE LESIONES </a:t>
            </a:r>
            <a:r>
              <a:rPr lang="es-ES" sz="1600" b="1">
                <a:solidFill>
                  <a:srgbClr val="002060"/>
                </a:solidFill>
                <a:latin typeface="Montserrat" panose="00000500000000000000" pitchFamily="2" charset="0"/>
                <a:cs typeface="Arial" panose="020B0604020202020204" pitchFamily="34" charset="0"/>
              </a:rPr>
              <a:t>COMO MEDIDA DE EFICACIA EN UNA ENFERMEDAD CRÓNICA COMO LA QA?</a:t>
            </a:r>
            <a:br>
              <a:rPr lang="es-ES" sz="1600" b="1">
                <a:solidFill>
                  <a:srgbClr val="002060"/>
                </a:solidFill>
                <a:latin typeface="Montserrat" panose="00000500000000000000" pitchFamily="2" charset="0"/>
                <a:cs typeface="Arial" panose="020B0604020202020204" pitchFamily="34" charset="0"/>
              </a:rPr>
            </a:br>
            <a:endParaRPr lang="es-ES" sz="1600"/>
          </a:p>
        </p:txBody>
      </p:sp>
      <p:sp>
        <p:nvSpPr>
          <p:cNvPr id="15" name="Marcador de texto 14">
            <a:extLst>
              <a:ext uri="{FF2B5EF4-FFF2-40B4-BE49-F238E27FC236}">
                <a16:creationId xmlns:a16="http://schemas.microsoft.com/office/drawing/2014/main" id="{CF83486B-F309-FC77-F008-9E28E59593E7}"/>
              </a:ext>
            </a:extLst>
          </p:cNvPr>
          <p:cNvSpPr>
            <a:spLocks noGrp="1"/>
          </p:cNvSpPr>
          <p:nvPr>
            <p:ph type="body" sz="quarter" idx="10"/>
          </p:nvPr>
        </p:nvSpPr>
        <p:spPr>
          <a:xfrm>
            <a:off x="1581665" y="6362541"/>
            <a:ext cx="10159485" cy="327739"/>
          </a:xfrm>
        </p:spPr>
        <p:txBody>
          <a:bodyPr/>
          <a:lstStyle/>
          <a:p>
            <a:pPr marL="0" indent="0">
              <a:spcBef>
                <a:spcPts val="0"/>
              </a:spcBef>
              <a:buNone/>
            </a:pPr>
            <a:r>
              <a:rPr lang="es-ES" b="1" noProof="0">
                <a:latin typeface="Montserrat" pitchFamily="2" charset="77"/>
                <a:cs typeface="Arial" panose="020B0604020202020204" pitchFamily="34" charset="0"/>
              </a:rPr>
              <a:t>AC: </a:t>
            </a:r>
            <a:r>
              <a:rPr lang="es-ES" noProof="0">
                <a:latin typeface="Montserrat" pitchFamily="2" charset="77"/>
                <a:cs typeface="Arial" panose="020B0604020202020204" pitchFamily="34" charset="0"/>
              </a:rPr>
              <a:t>se define como el aclaramiento completo del 100 % de todas las lesiones dentro del área de aplicación.</a:t>
            </a:r>
          </a:p>
          <a:p>
            <a:pPr marL="0" indent="0">
              <a:spcBef>
                <a:spcPts val="0"/>
              </a:spcBef>
              <a:buNone/>
            </a:pPr>
            <a:r>
              <a:rPr lang="es-ES" b="1" noProof="0">
                <a:latin typeface="Montserrat" pitchFamily="2" charset="77"/>
                <a:cs typeface="Arial" panose="020B0604020202020204" pitchFamily="34" charset="0"/>
              </a:rPr>
              <a:t>AP: </a:t>
            </a:r>
            <a:r>
              <a:rPr lang="es-ES" noProof="0">
                <a:latin typeface="Montserrat" pitchFamily="2" charset="77"/>
                <a:cs typeface="Arial" panose="020B0604020202020204" pitchFamily="34" charset="0"/>
              </a:rPr>
              <a:t>se define como una reducción ≥ 75 % en el número de lesiones dentro del área de aplicación.</a:t>
            </a:r>
          </a:p>
          <a:p>
            <a:pPr marL="0" indent="0">
              <a:spcBef>
                <a:spcPts val="0"/>
              </a:spcBef>
              <a:buNone/>
            </a:pPr>
            <a:r>
              <a:rPr lang="es-ES" b="1" noProof="0">
                <a:latin typeface="Montserrat" pitchFamily="2" charset="77"/>
                <a:cs typeface="Arial" panose="020B0604020202020204" pitchFamily="34" charset="0"/>
              </a:rPr>
              <a:t>QA:</a:t>
            </a:r>
            <a:r>
              <a:rPr lang="es-ES" noProof="0">
                <a:latin typeface="Montserrat" pitchFamily="2" charset="77"/>
                <a:cs typeface="Arial" panose="020B0604020202020204" pitchFamily="34" charset="0"/>
              </a:rPr>
              <a:t> queratosis actínica; </a:t>
            </a:r>
            <a:r>
              <a:rPr lang="es-ES" b="1" noProof="0">
                <a:latin typeface="Montserrat" pitchFamily="2" charset="77"/>
                <a:cs typeface="Arial" panose="020B0604020202020204" pitchFamily="34" charset="0"/>
              </a:rPr>
              <a:t>AC:</a:t>
            </a:r>
            <a:r>
              <a:rPr lang="es-ES" noProof="0">
                <a:latin typeface="Montserrat" pitchFamily="2" charset="77"/>
                <a:cs typeface="Arial" panose="020B0604020202020204" pitchFamily="34" charset="0"/>
              </a:rPr>
              <a:t> aclaramiento completo; </a:t>
            </a:r>
            <a:r>
              <a:rPr lang="es-ES" b="1" noProof="0">
                <a:latin typeface="Montserrat" pitchFamily="2" charset="77"/>
                <a:cs typeface="Arial" panose="020B0604020202020204" pitchFamily="34" charset="0"/>
              </a:rPr>
              <a:t>CRI:</a:t>
            </a:r>
            <a:r>
              <a:rPr lang="es-ES" noProof="0">
                <a:latin typeface="Montserrat" pitchFamily="2" charset="77"/>
                <a:cs typeface="Arial" panose="020B0604020202020204" pitchFamily="34" charset="0"/>
              </a:rPr>
              <a:t> cambio respecto al inicio; </a:t>
            </a:r>
            <a:r>
              <a:rPr lang="es-ES" b="1" noProof="0">
                <a:latin typeface="Montserrat" pitchFamily="2" charset="77"/>
                <a:cs typeface="Arial" panose="020B0604020202020204" pitchFamily="34" charset="0"/>
              </a:rPr>
              <a:t>AP:</a:t>
            </a:r>
            <a:r>
              <a:rPr lang="es-ES" noProof="0">
                <a:latin typeface="Montserrat" pitchFamily="2" charset="77"/>
                <a:cs typeface="Arial" panose="020B0604020202020204" pitchFamily="34" charset="0"/>
              </a:rPr>
              <a:t> aclaramiento parcial.</a:t>
            </a:r>
          </a:p>
        </p:txBody>
      </p:sp>
    </p:spTree>
    <p:extLst>
      <p:ext uri="{BB962C8B-B14F-4D97-AF65-F5344CB8AC3E}">
        <p14:creationId xmlns:p14="http://schemas.microsoft.com/office/powerpoint/2010/main" val="1603616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2924B-AF41-4606-0376-3D06C822B18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91E6310-0070-20F5-F6ED-403D6914EBC3}"/>
              </a:ext>
            </a:extLst>
          </p:cNvPr>
          <p:cNvSpPr>
            <a:spLocks noGrp="1"/>
          </p:cNvSpPr>
          <p:nvPr>
            <p:ph type="title"/>
          </p:nvPr>
        </p:nvSpPr>
        <p:spPr>
          <a:xfrm>
            <a:off x="1441173" y="1514405"/>
            <a:ext cx="9680713" cy="2906487"/>
          </a:xfrm>
        </p:spPr>
        <p:txBody>
          <a:bodyPr/>
          <a:lstStyle/>
          <a:p>
            <a:pPr algn="ctr"/>
            <a:r>
              <a:rPr lang="es-ES" sz="3600" b="1">
                <a:solidFill>
                  <a:srgbClr val="002854"/>
                </a:solidFill>
                <a:latin typeface="Montserrat"/>
              </a:rPr>
              <a:t>¿</a:t>
            </a:r>
            <a:r>
              <a:rPr lang="es-ES" sz="3600">
                <a:solidFill>
                  <a:srgbClr val="002854"/>
                </a:solidFill>
                <a:latin typeface="Montserrat"/>
              </a:rPr>
              <a:t>Q</a:t>
            </a:r>
            <a:r>
              <a:rPr lang="es-ES" sz="3600" b="1">
                <a:solidFill>
                  <a:srgbClr val="002854"/>
                </a:solidFill>
                <a:latin typeface="Montserrat"/>
              </a:rPr>
              <a:t>ué nos dice la </a:t>
            </a:r>
            <a:r>
              <a:rPr lang="es-ES" sz="3600" b="1">
                <a:solidFill>
                  <a:srgbClr val="CF5F62"/>
                </a:solidFill>
                <a:latin typeface="Montserrat"/>
              </a:rPr>
              <a:t>evidencia</a:t>
            </a:r>
            <a:r>
              <a:rPr lang="es-ES" sz="3600" b="1">
                <a:solidFill>
                  <a:srgbClr val="002854"/>
                </a:solidFill>
                <a:latin typeface="Montserrat"/>
              </a:rPr>
              <a:t> publicada?</a:t>
            </a:r>
            <a:endParaRPr lang="es-ES"/>
          </a:p>
        </p:txBody>
      </p:sp>
    </p:spTree>
    <p:extLst>
      <p:ext uri="{BB962C8B-B14F-4D97-AF65-F5344CB8AC3E}">
        <p14:creationId xmlns:p14="http://schemas.microsoft.com/office/powerpoint/2010/main" val="3210685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53A79-762D-6EDB-5C56-821D5535CE7A}"/>
            </a:ext>
          </a:extLst>
        </p:cNvPr>
        <p:cNvGrpSpPr/>
        <p:nvPr/>
      </p:nvGrpSpPr>
      <p:grpSpPr>
        <a:xfrm>
          <a:off x="0" y="0"/>
          <a:ext cx="0" cy="0"/>
          <a:chOff x="0" y="0"/>
          <a:chExt cx="0" cy="0"/>
        </a:xfrm>
      </p:grpSpPr>
      <p:sp>
        <p:nvSpPr>
          <p:cNvPr id="14" name="Rectangle: Rounded Corners 6">
            <a:extLst>
              <a:ext uri="{FF2B5EF4-FFF2-40B4-BE49-F238E27FC236}">
                <a16:creationId xmlns:a16="http://schemas.microsoft.com/office/drawing/2014/main" id="{50F8A10C-0278-DBC5-75A4-50D56EE63DED}"/>
              </a:ext>
            </a:extLst>
          </p:cNvPr>
          <p:cNvSpPr/>
          <p:nvPr/>
        </p:nvSpPr>
        <p:spPr>
          <a:xfrm>
            <a:off x="6401821" y="1206565"/>
            <a:ext cx="5041684" cy="5035506"/>
          </a:xfrm>
          <a:prstGeom prst="roundRect">
            <a:avLst>
              <a:gd name="adj" fmla="val 1304"/>
            </a:avLst>
          </a:prstGeom>
          <a:solidFill>
            <a:schemeClr val="bg1"/>
          </a:solidFill>
          <a:ln>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3200" noProof="0">
              <a:solidFill>
                <a:prstClr val="white"/>
              </a:solidFill>
              <a:latin typeface="Montserrat" pitchFamily="2" charset="77"/>
            </a:endParaRPr>
          </a:p>
        </p:txBody>
      </p:sp>
      <p:sp>
        <p:nvSpPr>
          <p:cNvPr id="12" name="Rectangle: Rounded Corners 6">
            <a:extLst>
              <a:ext uri="{FF2B5EF4-FFF2-40B4-BE49-F238E27FC236}">
                <a16:creationId xmlns:a16="http://schemas.microsoft.com/office/drawing/2014/main" id="{BC6B75CA-DA61-5D75-A519-BC2E7AE65DB3}"/>
              </a:ext>
            </a:extLst>
          </p:cNvPr>
          <p:cNvSpPr/>
          <p:nvPr/>
        </p:nvSpPr>
        <p:spPr>
          <a:xfrm>
            <a:off x="591767" y="1206565"/>
            <a:ext cx="5708302" cy="3110295"/>
          </a:xfrm>
          <a:prstGeom prst="roundRect">
            <a:avLst>
              <a:gd name="adj" fmla="val 1304"/>
            </a:avLst>
          </a:prstGeom>
          <a:solidFill>
            <a:schemeClr val="bg1"/>
          </a:solidFill>
          <a:ln>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3200" noProof="0">
              <a:solidFill>
                <a:prstClr val="white"/>
              </a:solidFill>
              <a:latin typeface="Montserrat" pitchFamily="2" charset="77"/>
            </a:endParaRPr>
          </a:p>
        </p:txBody>
      </p:sp>
      <p:sp>
        <p:nvSpPr>
          <p:cNvPr id="24" name="Título 23">
            <a:extLst>
              <a:ext uri="{FF2B5EF4-FFF2-40B4-BE49-F238E27FC236}">
                <a16:creationId xmlns:a16="http://schemas.microsoft.com/office/drawing/2014/main" id="{AE42AF68-7517-494D-8DF4-0335D920DFDF}"/>
              </a:ext>
            </a:extLst>
          </p:cNvPr>
          <p:cNvSpPr>
            <a:spLocks noGrp="1"/>
          </p:cNvSpPr>
          <p:nvPr>
            <p:ph type="title"/>
          </p:nvPr>
        </p:nvSpPr>
        <p:spPr/>
        <p:txBody>
          <a:bodyPr>
            <a:normAutofit/>
          </a:bodyPr>
          <a:lstStyle/>
          <a:p>
            <a:r>
              <a:rPr lang="es-ES" sz="1600">
                <a:solidFill>
                  <a:srgbClr val="002060"/>
                </a:solidFill>
                <a:latin typeface="Montserrat" panose="00000500000000000000" pitchFamily="2" charset="0"/>
                <a:cs typeface="Arial" panose="020B0604020202020204" pitchFamily="34" charset="0"/>
              </a:rPr>
              <a:t>UNA PERSPECTIVA CRÍTICA DEL ACLARAMIENTO COMPLETO CON DIFERENTES TRATAMIENTOS</a:t>
            </a:r>
            <a:endParaRPr lang="es-ES" sz="1600"/>
          </a:p>
        </p:txBody>
      </p:sp>
      <p:sp>
        <p:nvSpPr>
          <p:cNvPr id="11" name="Marcador de texto 10">
            <a:extLst>
              <a:ext uri="{FF2B5EF4-FFF2-40B4-BE49-F238E27FC236}">
                <a16:creationId xmlns:a16="http://schemas.microsoft.com/office/drawing/2014/main" id="{2732891F-3261-EEB1-84C9-0E8B2F0A6D94}"/>
              </a:ext>
            </a:extLst>
          </p:cNvPr>
          <p:cNvSpPr>
            <a:spLocks noGrp="1"/>
          </p:cNvSpPr>
          <p:nvPr>
            <p:ph type="body" sz="quarter" idx="10"/>
          </p:nvPr>
        </p:nvSpPr>
        <p:spPr>
          <a:xfrm>
            <a:off x="1581665" y="6361097"/>
            <a:ext cx="10159485" cy="329184"/>
          </a:xfrm>
        </p:spPr>
        <p:txBody>
          <a:bodyPr vert="horz" lIns="91440" tIns="45720" rIns="91440" bIns="45720" rtlCol="0" anchor="t">
            <a:noAutofit/>
          </a:bodyPr>
          <a:lstStyle/>
          <a:p>
            <a:pPr marL="0" indent="0">
              <a:spcBef>
                <a:spcPts val="0"/>
              </a:spcBef>
              <a:buNone/>
            </a:pPr>
            <a:r>
              <a:rPr lang="es-ES" noProof="0">
                <a:latin typeface="Montserrat" pitchFamily="2" charset="77"/>
                <a:cs typeface="Arial" panose="020B0604020202020204" pitchFamily="34" charset="0"/>
              </a:rPr>
              <a:t>*</a:t>
            </a:r>
            <a:r>
              <a:rPr lang="es-ES" err="1">
                <a:latin typeface="Montserrat" pitchFamily="2" charset="77"/>
                <a:cs typeface="Arial" panose="020B0604020202020204" pitchFamily="34" charset="0"/>
              </a:rPr>
              <a:t>Ingenol</a:t>
            </a:r>
            <a:r>
              <a:rPr lang="es-ES">
                <a:latin typeface="Montserrat" pitchFamily="2" charset="77"/>
                <a:cs typeface="Arial" panose="020B0604020202020204" pitchFamily="34" charset="0"/>
              </a:rPr>
              <a:t> </a:t>
            </a:r>
            <a:r>
              <a:rPr lang="es-ES" noProof="0" err="1">
                <a:latin typeface="Montserrat" pitchFamily="2" charset="77"/>
                <a:cs typeface="Arial" panose="020B0604020202020204" pitchFamily="34" charset="0"/>
              </a:rPr>
              <a:t>mebutato</a:t>
            </a:r>
            <a:r>
              <a:rPr lang="es-ES" noProof="0">
                <a:latin typeface="Montserrat" pitchFamily="2" charset="77"/>
                <a:cs typeface="Arial" panose="020B0604020202020204" pitchFamily="34" charset="0"/>
              </a:rPr>
              <a:t> ya no está autorizado en Europa.</a:t>
            </a:r>
          </a:p>
          <a:p>
            <a:pPr marL="0" indent="0">
              <a:spcBef>
                <a:spcPts val="0"/>
              </a:spcBef>
              <a:buNone/>
            </a:pPr>
            <a:r>
              <a:rPr lang="es-ES" b="1" noProof="0">
                <a:latin typeface="Montserrat" pitchFamily="2" charset="77"/>
                <a:cs typeface="Arial" panose="020B0604020202020204" pitchFamily="34" charset="0"/>
              </a:rPr>
              <a:t>QA:</a:t>
            </a:r>
            <a:r>
              <a:rPr lang="es-ES" noProof="0">
                <a:latin typeface="Montserrat" pitchFamily="2" charset="77"/>
                <a:cs typeface="Arial" panose="020B0604020202020204" pitchFamily="34" charset="0"/>
              </a:rPr>
              <a:t> queratosis actínica; </a:t>
            </a:r>
            <a:r>
              <a:rPr lang="es-ES" b="1" noProof="0">
                <a:latin typeface="Montserrat" pitchFamily="2" charset="77"/>
                <a:cs typeface="Arial" panose="020B0604020202020204" pitchFamily="34" charset="0"/>
              </a:rPr>
              <a:t>AC:</a:t>
            </a:r>
            <a:r>
              <a:rPr lang="es-ES" noProof="0">
                <a:latin typeface="Montserrat" pitchFamily="2" charset="77"/>
                <a:cs typeface="Arial" panose="020B0604020202020204" pitchFamily="34" charset="0"/>
              </a:rPr>
              <a:t> aclaramiento completo; </a:t>
            </a:r>
            <a:r>
              <a:rPr lang="es-ES" b="1" noProof="0">
                <a:latin typeface="Montserrat" pitchFamily="2" charset="77"/>
                <a:cs typeface="Arial" panose="020B0604020202020204" pitchFamily="34" charset="0"/>
              </a:rPr>
              <a:t>CRI:</a:t>
            </a:r>
            <a:r>
              <a:rPr lang="es-ES" noProof="0">
                <a:latin typeface="Montserrat" pitchFamily="2" charset="77"/>
                <a:cs typeface="Arial" panose="020B0604020202020204" pitchFamily="34" charset="0"/>
              </a:rPr>
              <a:t> cambio respecto al inicio; </a:t>
            </a:r>
            <a:r>
              <a:rPr lang="es-ES" b="1" noProof="0">
                <a:latin typeface="Montserrat" pitchFamily="2" charset="77"/>
                <a:cs typeface="Arial" panose="020B0604020202020204" pitchFamily="34" charset="0"/>
              </a:rPr>
              <a:t>TR:</a:t>
            </a:r>
            <a:r>
              <a:rPr lang="es-ES" noProof="0">
                <a:latin typeface="Montserrat" pitchFamily="2" charset="77"/>
                <a:cs typeface="Arial" panose="020B0604020202020204" pitchFamily="34" charset="0"/>
              </a:rPr>
              <a:t> tasa de recurrencia.</a:t>
            </a:r>
          </a:p>
          <a:p>
            <a:pPr marL="0" indent="0">
              <a:spcBef>
                <a:spcPts val="0"/>
              </a:spcBef>
              <a:buNone/>
            </a:pPr>
            <a:r>
              <a:rPr lang="es-ES" b="1" noProof="0">
                <a:latin typeface="Montserrat" pitchFamily="2" charset="77"/>
                <a:cs typeface="Arial" panose="020B0604020202020204" pitchFamily="34" charset="0"/>
              </a:rPr>
              <a:t>1. </a:t>
            </a:r>
            <a:r>
              <a:rPr lang="es-ES" noProof="0" err="1">
                <a:latin typeface="Montserrat" pitchFamily="2" charset="77"/>
                <a:cs typeface="Arial" panose="020B0604020202020204" pitchFamily="34" charset="0"/>
              </a:rPr>
              <a:t>Skov</a:t>
            </a:r>
            <a:r>
              <a:rPr lang="es-ES" noProof="0">
                <a:latin typeface="Montserrat" pitchFamily="2" charset="77"/>
                <a:cs typeface="Arial" panose="020B0604020202020204" pitchFamily="34" charset="0"/>
              </a:rPr>
              <a:t> T, </a:t>
            </a:r>
            <a:r>
              <a:rPr lang="es-ES" i="1" noProof="0">
                <a:latin typeface="Montserrat" pitchFamily="2" charset="77"/>
                <a:cs typeface="Arial" panose="020B0604020202020204" pitchFamily="34" charset="0"/>
              </a:rPr>
              <a:t>et al. </a:t>
            </a:r>
            <a:r>
              <a:rPr lang="es-ES" i="1" noProof="0" err="1">
                <a:latin typeface="Montserrat" pitchFamily="2" charset="77"/>
                <a:cs typeface="Arial" panose="020B0604020202020204" pitchFamily="34" charset="0"/>
              </a:rPr>
              <a:t>Dermatol</a:t>
            </a:r>
            <a:r>
              <a:rPr lang="es-ES" i="1" noProof="0">
                <a:latin typeface="Montserrat" pitchFamily="2" charset="77"/>
                <a:cs typeface="Arial" panose="020B0604020202020204" pitchFamily="34" charset="0"/>
              </a:rPr>
              <a:t> </a:t>
            </a:r>
            <a:r>
              <a:rPr lang="es-ES" i="1" noProof="0" err="1">
                <a:latin typeface="Montserrat" pitchFamily="2" charset="77"/>
                <a:cs typeface="Arial" panose="020B0604020202020204" pitchFamily="34" charset="0"/>
              </a:rPr>
              <a:t>Ther</a:t>
            </a:r>
            <a:r>
              <a:rPr lang="es-ES" i="1" noProof="0">
                <a:latin typeface="Montserrat" pitchFamily="2" charset="77"/>
                <a:cs typeface="Arial" panose="020B0604020202020204" pitchFamily="34" charset="0"/>
              </a:rPr>
              <a:t> (</a:t>
            </a:r>
            <a:r>
              <a:rPr lang="es-ES" i="1" noProof="0" err="1">
                <a:latin typeface="Montserrat" pitchFamily="2" charset="77"/>
                <a:cs typeface="Arial" panose="020B0604020202020204" pitchFamily="34" charset="0"/>
              </a:rPr>
              <a:t>Heidelb</a:t>
            </a:r>
            <a:r>
              <a:rPr lang="es-ES" i="1" noProof="0">
                <a:latin typeface="Montserrat" pitchFamily="2" charset="77"/>
                <a:cs typeface="Arial" panose="020B0604020202020204" pitchFamily="34" charset="0"/>
              </a:rPr>
              <a:t>). </a:t>
            </a:r>
            <a:r>
              <a:rPr lang="es-ES" noProof="0">
                <a:latin typeface="Montserrat" pitchFamily="2" charset="77"/>
                <a:cs typeface="Arial" panose="020B0604020202020204" pitchFamily="34" charset="0"/>
              </a:rPr>
              <a:t>2018;8(3):425-433. </a:t>
            </a:r>
            <a:r>
              <a:rPr lang="es-ES" b="1" noProof="0">
                <a:latin typeface="Montserrat" pitchFamily="2" charset="77"/>
                <a:cs typeface="Arial" panose="020B0604020202020204" pitchFamily="34" charset="0"/>
              </a:rPr>
              <a:t>2. </a:t>
            </a:r>
            <a:r>
              <a:rPr lang="es-ES" noProof="0">
                <a:latin typeface="Montserrat" pitchFamily="2" charset="77"/>
                <a:cs typeface="Arial" panose="020B0604020202020204" pitchFamily="34" charset="0"/>
              </a:rPr>
              <a:t>Ezzedine K, </a:t>
            </a:r>
            <a:r>
              <a:rPr lang="es-ES" i="1" noProof="0">
                <a:latin typeface="Montserrat" pitchFamily="2" charset="77"/>
                <a:cs typeface="Arial" panose="020B0604020202020204" pitchFamily="34" charset="0"/>
              </a:rPr>
              <a:t>et al. J Mark Access </a:t>
            </a:r>
            <a:r>
              <a:rPr lang="es-ES" i="1" noProof="0" err="1">
                <a:latin typeface="Montserrat" pitchFamily="2" charset="77"/>
                <a:cs typeface="Arial" panose="020B0604020202020204" pitchFamily="34" charset="0"/>
              </a:rPr>
              <a:t>Health</a:t>
            </a:r>
            <a:r>
              <a:rPr lang="es-ES" i="1" noProof="0">
                <a:latin typeface="Montserrat" pitchFamily="2" charset="77"/>
                <a:cs typeface="Arial" panose="020B0604020202020204" pitchFamily="34" charset="0"/>
              </a:rPr>
              <a:t> </a:t>
            </a:r>
            <a:r>
              <a:rPr lang="es-ES" i="1" noProof="0" err="1">
                <a:latin typeface="Montserrat" pitchFamily="2" charset="77"/>
                <a:cs typeface="Arial" panose="020B0604020202020204" pitchFamily="34" charset="0"/>
              </a:rPr>
              <a:t>Policy</a:t>
            </a:r>
            <a:r>
              <a:rPr lang="es-ES" noProof="0">
                <a:latin typeface="Montserrat" pitchFamily="2" charset="77"/>
                <a:cs typeface="Arial" panose="020B0604020202020204" pitchFamily="34" charset="0"/>
              </a:rPr>
              <a:t>. 2020;8(1):1829884.</a:t>
            </a:r>
          </a:p>
        </p:txBody>
      </p:sp>
      <p:pic>
        <p:nvPicPr>
          <p:cNvPr id="4" name="Picture 11">
            <a:extLst>
              <a:ext uri="{FF2B5EF4-FFF2-40B4-BE49-F238E27FC236}">
                <a16:creationId xmlns:a16="http://schemas.microsoft.com/office/drawing/2014/main" id="{46423A96-5A52-3C14-3F80-AFC5F68F1314}"/>
              </a:ext>
            </a:extLst>
          </p:cNvPr>
          <p:cNvPicPr>
            <a:picLocks noChangeAspect="1"/>
          </p:cNvPicPr>
          <p:nvPr/>
        </p:nvPicPr>
        <p:blipFill>
          <a:blip r:embed="rId3"/>
          <a:stretch>
            <a:fillRect/>
          </a:stretch>
        </p:blipFill>
        <p:spPr>
          <a:xfrm>
            <a:off x="7466138" y="3083028"/>
            <a:ext cx="2692758" cy="1419360"/>
          </a:xfrm>
          <a:prstGeom prst="rect">
            <a:avLst/>
          </a:prstGeom>
          <a:ln>
            <a:noFill/>
          </a:ln>
        </p:spPr>
      </p:pic>
      <p:sp>
        <p:nvSpPr>
          <p:cNvPr id="6" name="TextBox 14">
            <a:extLst>
              <a:ext uri="{FF2B5EF4-FFF2-40B4-BE49-F238E27FC236}">
                <a16:creationId xmlns:a16="http://schemas.microsoft.com/office/drawing/2014/main" id="{91018723-55CF-38DE-4B24-14041586657D}"/>
              </a:ext>
            </a:extLst>
          </p:cNvPr>
          <p:cNvSpPr txBox="1"/>
          <p:nvPr/>
        </p:nvSpPr>
        <p:spPr>
          <a:xfrm>
            <a:off x="7307825" y="4502388"/>
            <a:ext cx="32296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500"/>
              </a:spcAft>
            </a:pPr>
            <a:r>
              <a:rPr lang="es-ES" sz="700" noProof="0">
                <a:solidFill>
                  <a:srgbClr val="002060"/>
                </a:solidFill>
                <a:latin typeface="Montserrat" pitchFamily="2" charset="77"/>
              </a:rPr>
              <a:t>Correlación entre la tasa de aclaramiento completo a las 8 semanas y el recuento inicial de las lesiones. </a:t>
            </a:r>
          </a:p>
        </p:txBody>
      </p:sp>
      <p:pic>
        <p:nvPicPr>
          <p:cNvPr id="7" name="Picture 1">
            <a:extLst>
              <a:ext uri="{FF2B5EF4-FFF2-40B4-BE49-F238E27FC236}">
                <a16:creationId xmlns:a16="http://schemas.microsoft.com/office/drawing/2014/main" id="{DCB5B150-51BE-05A5-4311-0E7330C239CF}"/>
              </a:ext>
            </a:extLst>
          </p:cNvPr>
          <p:cNvPicPr>
            <a:picLocks noChangeAspect="1"/>
          </p:cNvPicPr>
          <p:nvPr/>
        </p:nvPicPr>
        <p:blipFill>
          <a:blip r:embed="rId4"/>
          <a:srcRect r="3312" b="56167"/>
          <a:stretch/>
        </p:blipFill>
        <p:spPr>
          <a:xfrm>
            <a:off x="6746963" y="1493971"/>
            <a:ext cx="4394160" cy="1515787"/>
          </a:xfrm>
          <a:prstGeom prst="rect">
            <a:avLst/>
          </a:prstGeom>
          <a:ln>
            <a:noFill/>
          </a:ln>
        </p:spPr>
      </p:pic>
      <p:grpSp>
        <p:nvGrpSpPr>
          <p:cNvPr id="21" name="Group 17">
            <a:extLst>
              <a:ext uri="{FF2B5EF4-FFF2-40B4-BE49-F238E27FC236}">
                <a16:creationId xmlns:a16="http://schemas.microsoft.com/office/drawing/2014/main" id="{865A5B7F-D924-9C98-3453-6BB683D34D6F}"/>
              </a:ext>
            </a:extLst>
          </p:cNvPr>
          <p:cNvGrpSpPr/>
          <p:nvPr/>
        </p:nvGrpSpPr>
        <p:grpSpPr>
          <a:xfrm>
            <a:off x="6504564" y="4929239"/>
            <a:ext cx="4844395" cy="1213879"/>
            <a:chOff x="314326" y="3595228"/>
            <a:chExt cx="4541216" cy="750254"/>
          </a:xfrm>
        </p:grpSpPr>
        <p:sp>
          <p:nvSpPr>
            <p:cNvPr id="22" name="Rectangle: Rounded Corners 23">
              <a:extLst>
                <a:ext uri="{FF2B5EF4-FFF2-40B4-BE49-F238E27FC236}">
                  <a16:creationId xmlns:a16="http://schemas.microsoft.com/office/drawing/2014/main" id="{6C717609-92DC-0840-AE0F-5FF80230413D}"/>
                </a:ext>
              </a:extLst>
            </p:cNvPr>
            <p:cNvSpPr/>
            <p:nvPr/>
          </p:nvSpPr>
          <p:spPr>
            <a:xfrm>
              <a:off x="314326" y="3595229"/>
              <a:ext cx="4541216" cy="750253"/>
            </a:xfrm>
            <a:prstGeom prst="roundRect">
              <a:avLst>
                <a:gd name="adj" fmla="val 556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nchorCtr="0"/>
            <a:lstStyle/>
            <a:p>
              <a:pPr marL="171450" indent="-171450" algn="just" defTabSz="914355">
                <a:spcAft>
                  <a:spcPts val="600"/>
                </a:spcAft>
                <a:buClr>
                  <a:srgbClr val="B4E2D6"/>
                </a:buClr>
                <a:buFont typeface="Arial" panose="020B0604020202020204" pitchFamily="34" charset="0"/>
                <a:buChar char="•"/>
                <a:defRPr/>
              </a:pPr>
              <a:r>
                <a:rPr lang="es-ES" sz="900" noProof="0">
                  <a:solidFill>
                    <a:srgbClr val="002060"/>
                  </a:solidFill>
                  <a:latin typeface="Montserrat" pitchFamily="2" charset="77"/>
                </a:rPr>
                <a:t>El </a:t>
              </a:r>
              <a:r>
                <a:rPr lang="es-ES" sz="900" b="1" noProof="0">
                  <a:solidFill>
                    <a:srgbClr val="002755"/>
                  </a:solidFill>
                  <a:latin typeface="Montserrat" pitchFamily="2" charset="77"/>
                </a:rPr>
                <a:t>porcentaje de reducción de las lesiones de QA</a:t>
              </a:r>
              <a:r>
                <a:rPr lang="es-ES" sz="900" b="1" noProof="0">
                  <a:solidFill>
                    <a:schemeClr val="accent2">
                      <a:lumMod val="75000"/>
                    </a:schemeClr>
                  </a:solidFill>
                  <a:latin typeface="Montserrat" pitchFamily="2" charset="77"/>
                </a:rPr>
                <a:t> </a:t>
              </a:r>
              <a:r>
                <a:rPr lang="es-ES" sz="900" noProof="0">
                  <a:solidFill>
                    <a:srgbClr val="002060"/>
                  </a:solidFill>
                  <a:latin typeface="Montserrat" pitchFamily="2" charset="77"/>
                </a:rPr>
                <a:t>también es un criterio de valoración </a:t>
              </a:r>
              <a:r>
                <a:rPr lang="es-ES" sz="900" b="1" noProof="0">
                  <a:solidFill>
                    <a:srgbClr val="002060"/>
                  </a:solidFill>
                  <a:latin typeface="Montserrat" pitchFamily="2" charset="77"/>
                </a:rPr>
                <a:t>relevante</a:t>
              </a:r>
              <a:r>
                <a:rPr lang="es-ES" sz="900" noProof="0">
                  <a:solidFill>
                    <a:srgbClr val="002060"/>
                  </a:solidFill>
                  <a:latin typeface="Montserrat" pitchFamily="2" charset="77"/>
                </a:rPr>
                <a:t>, ya que tiene en cuenta el número de lesiones al inicio del estudio, un factor que se sabe que influye en la tasa de AC.</a:t>
              </a:r>
            </a:p>
            <a:p>
              <a:pPr marL="171450" indent="-171450" algn="just" defTabSz="914355">
                <a:spcAft>
                  <a:spcPts val="600"/>
                </a:spcAft>
                <a:buClr>
                  <a:srgbClr val="B4E2D6"/>
                </a:buClr>
                <a:buFont typeface="Arial" panose="020B0604020202020204" pitchFamily="34" charset="0"/>
                <a:buChar char="•"/>
                <a:defRPr/>
              </a:pPr>
              <a:r>
                <a:rPr lang="es-ES" sz="900" noProof="0">
                  <a:solidFill>
                    <a:srgbClr val="002060"/>
                  </a:solidFill>
                  <a:latin typeface="Montserrat" pitchFamily="2" charset="77"/>
                </a:rPr>
                <a:t>En un conjunto homogéneo de ensayos, las tasas de AC conseguidas con la intervención de 5-FU están </a:t>
              </a:r>
              <a:r>
                <a:rPr lang="es-ES" sz="900" b="1" noProof="0">
                  <a:solidFill>
                    <a:srgbClr val="002060"/>
                  </a:solidFill>
                  <a:latin typeface="Montserrat" pitchFamily="2" charset="77"/>
                </a:rPr>
                <a:t>inversamente relacionadas </a:t>
              </a:r>
              <a:r>
                <a:rPr lang="es-ES" sz="900" noProof="0">
                  <a:solidFill>
                    <a:srgbClr val="002060"/>
                  </a:solidFill>
                  <a:latin typeface="Montserrat" pitchFamily="2" charset="77"/>
                </a:rPr>
                <a:t>con el número de lesiones al inicio del estudio. Estos resultados ponen de relieve las </a:t>
              </a:r>
              <a:r>
                <a:rPr lang="es-ES" sz="900" b="1" noProof="0">
                  <a:solidFill>
                    <a:srgbClr val="002060"/>
                  </a:solidFill>
                  <a:latin typeface="Montserrat" pitchFamily="2" charset="77"/>
                </a:rPr>
                <a:t>limitaciones de restringir la evaluación del tratamiento a la tasa de AC y la relevancia de utilizar medidas alternativas</a:t>
              </a:r>
              <a:r>
                <a:rPr lang="es-ES" sz="900" noProof="0">
                  <a:solidFill>
                    <a:srgbClr val="002060"/>
                  </a:solidFill>
                  <a:latin typeface="Montserrat" pitchFamily="2" charset="77"/>
                </a:rPr>
                <a:t>.</a:t>
              </a:r>
            </a:p>
          </p:txBody>
        </p:sp>
        <p:sp>
          <p:nvSpPr>
            <p:cNvPr id="23" name="Rectangle: Top Corners Rounded 13">
              <a:extLst>
                <a:ext uri="{FF2B5EF4-FFF2-40B4-BE49-F238E27FC236}">
                  <a16:creationId xmlns:a16="http://schemas.microsoft.com/office/drawing/2014/main" id="{A7F6A81E-2F02-1556-4254-F1A79352A99E}"/>
                </a:ext>
              </a:extLst>
            </p:cNvPr>
            <p:cNvSpPr/>
            <p:nvPr/>
          </p:nvSpPr>
          <p:spPr>
            <a:xfrm rot="16200000">
              <a:off x="-26655" y="3936211"/>
              <a:ext cx="750253" cy="68287"/>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just" defTabSz="914333">
                <a:lnSpc>
                  <a:spcPct val="150000"/>
                </a:lnSpc>
                <a:spcAft>
                  <a:spcPts val="600"/>
                </a:spcAft>
              </a:pPr>
              <a:endParaRPr lang="en-GB" sz="900" noProof="0">
                <a:solidFill>
                  <a:srgbClr val="002855"/>
                </a:solidFill>
                <a:latin typeface="Montserrat" pitchFamily="2" charset="77"/>
                <a:cs typeface="Arial" panose="020B0604020202020204" pitchFamily="34" charset="0"/>
              </a:endParaRPr>
            </a:p>
          </p:txBody>
        </p:sp>
      </p:grpSp>
      <p:pic>
        <p:nvPicPr>
          <p:cNvPr id="9" name="Imagen 8">
            <a:extLst>
              <a:ext uri="{FF2B5EF4-FFF2-40B4-BE49-F238E27FC236}">
                <a16:creationId xmlns:a16="http://schemas.microsoft.com/office/drawing/2014/main" id="{EA4B452C-40A5-DCC4-DA2F-D426250D0B56}"/>
              </a:ext>
            </a:extLst>
          </p:cNvPr>
          <p:cNvPicPr>
            <a:picLocks noChangeAspect="1"/>
          </p:cNvPicPr>
          <p:nvPr/>
        </p:nvPicPr>
        <p:blipFill>
          <a:blip r:embed="rId5"/>
          <a:stretch>
            <a:fillRect/>
          </a:stretch>
        </p:blipFill>
        <p:spPr>
          <a:xfrm>
            <a:off x="752635" y="1500518"/>
            <a:ext cx="4265560" cy="1292276"/>
          </a:xfrm>
          <a:prstGeom prst="rect">
            <a:avLst/>
          </a:prstGeom>
        </p:spPr>
      </p:pic>
      <p:sp>
        <p:nvSpPr>
          <p:cNvPr id="10" name="CuadroTexto 9">
            <a:extLst>
              <a:ext uri="{FF2B5EF4-FFF2-40B4-BE49-F238E27FC236}">
                <a16:creationId xmlns:a16="http://schemas.microsoft.com/office/drawing/2014/main" id="{89781EC4-A746-F998-1328-92F8394414B7}"/>
              </a:ext>
            </a:extLst>
          </p:cNvPr>
          <p:cNvSpPr txBox="1"/>
          <p:nvPr/>
        </p:nvSpPr>
        <p:spPr>
          <a:xfrm>
            <a:off x="1276141" y="4301537"/>
            <a:ext cx="5041684" cy="226729"/>
          </a:xfrm>
          <a:prstGeom prst="rect">
            <a:avLst/>
          </a:prstGeom>
          <a:noFill/>
        </p:spPr>
        <p:txBody>
          <a:bodyPr wrap="square">
            <a:spAutoFit/>
          </a:bodyPr>
          <a:lstStyle/>
          <a:p>
            <a:pPr algn="r" defTabSz="914355">
              <a:lnSpc>
                <a:spcPts val="1200"/>
              </a:lnSpc>
              <a:defRPr/>
            </a:pPr>
            <a:r>
              <a:rPr lang="es-ES" sz="600" noProof="0">
                <a:solidFill>
                  <a:schemeClr val="tx1">
                    <a:lumMod val="50000"/>
                    <a:lumOff val="50000"/>
                  </a:schemeClr>
                </a:solidFill>
                <a:latin typeface="Montserrat" pitchFamily="2" charset="77"/>
              </a:rPr>
              <a:t>Datos de </a:t>
            </a:r>
            <a:r>
              <a:rPr lang="es-ES" sz="600" b="1" noProof="0" err="1">
                <a:solidFill>
                  <a:schemeClr val="tx1">
                    <a:lumMod val="50000"/>
                    <a:lumOff val="50000"/>
                  </a:schemeClr>
                </a:solidFill>
                <a:latin typeface="Montserrat" pitchFamily="2" charset="77"/>
              </a:rPr>
              <a:t>ingenol</a:t>
            </a:r>
            <a:r>
              <a:rPr lang="es-ES" sz="600" b="1" noProof="0">
                <a:solidFill>
                  <a:schemeClr val="tx1">
                    <a:lumMod val="50000"/>
                    <a:lumOff val="50000"/>
                  </a:schemeClr>
                </a:solidFill>
                <a:latin typeface="Montserrat" pitchFamily="2" charset="77"/>
              </a:rPr>
              <a:t> </a:t>
            </a:r>
            <a:r>
              <a:rPr lang="es-ES" sz="600" b="1" noProof="0" err="1">
                <a:solidFill>
                  <a:schemeClr val="tx1">
                    <a:lumMod val="50000"/>
                    <a:lumOff val="50000"/>
                  </a:schemeClr>
                </a:solidFill>
                <a:latin typeface="Montserrat" pitchFamily="2" charset="77"/>
              </a:rPr>
              <a:t>mebutato</a:t>
            </a:r>
            <a:r>
              <a:rPr lang="es-ES" sz="600" b="1" noProof="0">
                <a:solidFill>
                  <a:schemeClr val="tx1">
                    <a:lumMod val="50000"/>
                    <a:lumOff val="50000"/>
                  </a:schemeClr>
                </a:solidFill>
                <a:latin typeface="Montserrat" pitchFamily="2" charset="77"/>
              </a:rPr>
              <a:t>* </a:t>
            </a:r>
            <a:r>
              <a:rPr lang="es-ES" sz="600" noProof="0">
                <a:solidFill>
                  <a:schemeClr val="tx1">
                    <a:lumMod val="50000"/>
                    <a:lumOff val="50000"/>
                  </a:schemeClr>
                </a:solidFill>
                <a:latin typeface="Montserrat" pitchFamily="2" charset="77"/>
              </a:rPr>
              <a:t>que incluye 6 ensayos: 1 de Fase I-II, 5 de Fase III</a:t>
            </a:r>
          </a:p>
        </p:txBody>
      </p:sp>
      <p:sp>
        <p:nvSpPr>
          <p:cNvPr id="26" name="Rectángulo redondeado 25">
            <a:extLst>
              <a:ext uri="{FF2B5EF4-FFF2-40B4-BE49-F238E27FC236}">
                <a16:creationId xmlns:a16="http://schemas.microsoft.com/office/drawing/2014/main" id="{1B808AFF-C110-A3BE-3566-55FFF9235645}"/>
              </a:ext>
            </a:extLst>
          </p:cNvPr>
          <p:cNvSpPr/>
          <p:nvPr/>
        </p:nvSpPr>
        <p:spPr>
          <a:xfrm>
            <a:off x="793820" y="1047984"/>
            <a:ext cx="964642" cy="333508"/>
          </a:xfrm>
          <a:prstGeom prst="roundRect">
            <a:avLst>
              <a:gd name="adj" fmla="val 50000"/>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 name="Group 17">
            <a:extLst>
              <a:ext uri="{FF2B5EF4-FFF2-40B4-BE49-F238E27FC236}">
                <a16:creationId xmlns:a16="http://schemas.microsoft.com/office/drawing/2014/main" id="{847EB94A-9F1C-8DA8-BCB6-BEF85228DCE9}"/>
              </a:ext>
            </a:extLst>
          </p:cNvPr>
          <p:cNvGrpSpPr/>
          <p:nvPr/>
        </p:nvGrpSpPr>
        <p:grpSpPr>
          <a:xfrm>
            <a:off x="888534" y="2890836"/>
            <a:ext cx="5207466" cy="1214908"/>
            <a:chOff x="314324" y="3629559"/>
            <a:chExt cx="4866734" cy="750253"/>
          </a:xfrm>
        </p:grpSpPr>
        <p:sp>
          <p:nvSpPr>
            <p:cNvPr id="5" name="Rectangle: Rounded Corners 23">
              <a:extLst>
                <a:ext uri="{FF2B5EF4-FFF2-40B4-BE49-F238E27FC236}">
                  <a16:creationId xmlns:a16="http://schemas.microsoft.com/office/drawing/2014/main" id="{1B63BDE5-6A3A-F8C5-DC9C-24D0329CDA0A}"/>
                </a:ext>
              </a:extLst>
            </p:cNvPr>
            <p:cNvSpPr/>
            <p:nvPr/>
          </p:nvSpPr>
          <p:spPr>
            <a:xfrm>
              <a:off x="314324" y="3629559"/>
              <a:ext cx="4866734" cy="750253"/>
            </a:xfrm>
            <a:prstGeom prst="roundRect">
              <a:avLst>
                <a:gd name="adj" fmla="val 556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nchorCtr="0"/>
            <a:lstStyle/>
            <a:p>
              <a:pPr marL="171450" indent="-171450" algn="just" defTabSz="914355">
                <a:spcAft>
                  <a:spcPts val="600"/>
                </a:spcAft>
                <a:buClr>
                  <a:srgbClr val="B4E2D6"/>
                </a:buClr>
                <a:buFont typeface="Arial" panose="020B0604020202020204" pitchFamily="34" charset="0"/>
                <a:buChar char="•"/>
                <a:defRPr/>
              </a:pPr>
              <a:r>
                <a:rPr lang="es-ES" sz="900" noProof="0">
                  <a:solidFill>
                    <a:srgbClr val="002060"/>
                  </a:solidFill>
                  <a:latin typeface="Montserrat" pitchFamily="2" charset="77"/>
                </a:rPr>
                <a:t>El AC </a:t>
              </a:r>
              <a:r>
                <a:rPr lang="es-ES" sz="900" b="1" noProof="0">
                  <a:solidFill>
                    <a:srgbClr val="002060"/>
                  </a:solidFill>
                  <a:latin typeface="Montserrat" pitchFamily="2" charset="77"/>
                </a:rPr>
                <a:t>no es adecuado para la comparación de la eficacia </a:t>
              </a:r>
              <a:r>
                <a:rPr lang="es-ES" sz="900" noProof="0">
                  <a:solidFill>
                    <a:srgbClr val="002060"/>
                  </a:solidFill>
                  <a:latin typeface="Montserrat" pitchFamily="2" charset="77"/>
                </a:rPr>
                <a:t>entre ensayos con diferentes recuentos iniciales de QA y diferentes áreas de tratamiento (el % de reducción nos aporta un dato sin lugar a dudas mucho más </a:t>
              </a:r>
              <a:r>
                <a:rPr lang="es-ES" sz="900" b="1" noProof="0">
                  <a:solidFill>
                    <a:srgbClr val="002060"/>
                  </a:solidFill>
                  <a:latin typeface="Montserrat" pitchFamily="2" charset="77"/>
                </a:rPr>
                <a:t>robusto</a:t>
              </a:r>
              <a:r>
                <a:rPr lang="es-ES" sz="900" noProof="0">
                  <a:solidFill>
                    <a:srgbClr val="002060"/>
                  </a:solidFill>
                  <a:latin typeface="Montserrat" pitchFamily="2" charset="77"/>
                </a:rPr>
                <a:t> para esta comparación).</a:t>
              </a:r>
            </a:p>
            <a:p>
              <a:pPr marL="171450" indent="-171450" algn="just" defTabSz="914355">
                <a:spcAft>
                  <a:spcPts val="600"/>
                </a:spcAft>
                <a:buClr>
                  <a:srgbClr val="B4E2D6"/>
                </a:buClr>
                <a:buFont typeface="Arial" panose="020B0604020202020204" pitchFamily="34" charset="0"/>
                <a:buChar char="•"/>
                <a:defRPr/>
              </a:pPr>
              <a:r>
                <a:rPr lang="es-ES" sz="900" noProof="0">
                  <a:solidFill>
                    <a:srgbClr val="002060"/>
                  </a:solidFill>
                  <a:latin typeface="Montserrat" pitchFamily="2" charset="77"/>
                </a:rPr>
                <a:t>Los principales criterios de valoración utilizados para evaluar la eficacia a corto y largo plazo del tratamiento dirigido al campo de la QA, el AC y la TR, están </a:t>
              </a:r>
              <a:r>
                <a:rPr lang="es-ES" sz="900" b="1" noProof="0">
                  <a:solidFill>
                    <a:srgbClr val="002060"/>
                  </a:solidFill>
                  <a:latin typeface="Montserrat" pitchFamily="2" charset="77"/>
                </a:rPr>
                <a:t>obsoletos</a:t>
              </a:r>
              <a:r>
                <a:rPr lang="es-ES" sz="900" noProof="0">
                  <a:solidFill>
                    <a:srgbClr val="002060"/>
                  </a:solidFill>
                  <a:latin typeface="Montserrat" pitchFamily="2" charset="77"/>
                </a:rPr>
                <a:t> y deberían </a:t>
              </a:r>
              <a:r>
                <a:rPr lang="es-ES" sz="900" b="1" noProof="0">
                  <a:solidFill>
                    <a:srgbClr val="002060"/>
                  </a:solidFill>
                  <a:latin typeface="Montserrat" pitchFamily="2" charset="77"/>
                </a:rPr>
                <a:t>sustituirse por el % de reducción del recuento de lesiones de QA </a:t>
              </a:r>
              <a:r>
                <a:rPr lang="es-ES" sz="900" noProof="0">
                  <a:solidFill>
                    <a:srgbClr val="002060"/>
                  </a:solidFill>
                  <a:latin typeface="Montserrat" pitchFamily="2" charset="77"/>
                </a:rPr>
                <a:t>o el recuento absoluto.</a:t>
              </a:r>
            </a:p>
          </p:txBody>
        </p:sp>
        <p:sp>
          <p:nvSpPr>
            <p:cNvPr id="13" name="Rectangle: Top Corners Rounded 13">
              <a:extLst>
                <a:ext uri="{FF2B5EF4-FFF2-40B4-BE49-F238E27FC236}">
                  <a16:creationId xmlns:a16="http://schemas.microsoft.com/office/drawing/2014/main" id="{A0F10445-81FD-1883-6D08-D08A804E5BD3}"/>
                </a:ext>
              </a:extLst>
            </p:cNvPr>
            <p:cNvSpPr/>
            <p:nvPr/>
          </p:nvSpPr>
          <p:spPr>
            <a:xfrm rot="16200000">
              <a:off x="-26657" y="3970542"/>
              <a:ext cx="750253" cy="68287"/>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just" defTabSz="914333">
                <a:lnSpc>
                  <a:spcPct val="150000"/>
                </a:lnSpc>
                <a:spcAft>
                  <a:spcPts val="600"/>
                </a:spcAft>
              </a:pPr>
              <a:endParaRPr lang="en-GB" sz="900" noProof="0">
                <a:solidFill>
                  <a:srgbClr val="002855"/>
                </a:solidFill>
                <a:latin typeface="Montserrat" pitchFamily="2" charset="77"/>
                <a:cs typeface="Arial" panose="020B0604020202020204" pitchFamily="34" charset="0"/>
              </a:endParaRPr>
            </a:p>
          </p:txBody>
        </p:sp>
      </p:grpSp>
      <p:pic>
        <p:nvPicPr>
          <p:cNvPr id="8" name="Picture 2" descr="USA PNG Transparent Images | PNG All">
            <a:extLst>
              <a:ext uri="{FF2B5EF4-FFF2-40B4-BE49-F238E27FC236}">
                <a16:creationId xmlns:a16="http://schemas.microsoft.com/office/drawing/2014/main" id="{9679C274-1DAB-09AF-C4A3-AC6B42F33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7074" y="1079443"/>
            <a:ext cx="269278" cy="26927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nmark flag round shape PNG 22102533 PNG">
            <a:extLst>
              <a:ext uri="{FF2B5EF4-FFF2-40B4-BE49-F238E27FC236}">
                <a16:creationId xmlns:a16="http://schemas.microsoft.com/office/drawing/2014/main" id="{60B99906-6B37-1046-669C-DECB01DDBA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606" y="1079443"/>
            <a:ext cx="269278" cy="2692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rmany flag round shape PNG 22102485 PNG">
            <a:extLst>
              <a:ext uri="{FF2B5EF4-FFF2-40B4-BE49-F238E27FC236}">
                <a16:creationId xmlns:a16="http://schemas.microsoft.com/office/drawing/2014/main" id="{4F5EE36A-861F-4CA7-4BB4-BF2BB2F8AB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4841" y="1079443"/>
            <a:ext cx="269277" cy="269277"/>
          </a:xfrm>
          <a:prstGeom prst="rect">
            <a:avLst/>
          </a:prstGeom>
          <a:noFill/>
          <a:extLst>
            <a:ext uri="{909E8E84-426E-40DD-AFC4-6F175D3DCCD1}">
              <a14:hiddenFill xmlns:a14="http://schemas.microsoft.com/office/drawing/2010/main">
                <a:solidFill>
                  <a:srgbClr val="FFFFFF"/>
                </a:solidFill>
              </a14:hiddenFill>
            </a:ext>
          </a:extLst>
        </p:spPr>
      </p:pic>
      <p:sp>
        <p:nvSpPr>
          <p:cNvPr id="27" name="Rectángulo redondeado 26">
            <a:extLst>
              <a:ext uri="{FF2B5EF4-FFF2-40B4-BE49-F238E27FC236}">
                <a16:creationId xmlns:a16="http://schemas.microsoft.com/office/drawing/2014/main" id="{726BAD4C-DB8D-3F1F-51B2-F90509C354DE}"/>
              </a:ext>
            </a:extLst>
          </p:cNvPr>
          <p:cNvSpPr/>
          <p:nvPr/>
        </p:nvSpPr>
        <p:spPr>
          <a:xfrm>
            <a:off x="6638029" y="1047984"/>
            <a:ext cx="352894" cy="333508"/>
          </a:xfrm>
          <a:prstGeom prst="roundRect">
            <a:avLst>
              <a:gd name="adj" fmla="val 50000"/>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4" name="Picture 6" descr="France Flag PNG para descargar gratis">
            <a:extLst>
              <a:ext uri="{FF2B5EF4-FFF2-40B4-BE49-F238E27FC236}">
                <a16:creationId xmlns:a16="http://schemas.microsoft.com/office/drawing/2014/main" id="{F4509B1C-AE8C-33E9-C6B9-0F1931F3B1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9837" y="1079443"/>
            <a:ext cx="269277" cy="26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688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479F1-FFE5-D51B-E23C-3AF78E005A2F}"/>
            </a:ext>
          </a:extLst>
        </p:cNvPr>
        <p:cNvGrpSpPr/>
        <p:nvPr/>
      </p:nvGrpSpPr>
      <p:grpSpPr>
        <a:xfrm>
          <a:off x="0" y="0"/>
          <a:ext cx="0" cy="0"/>
          <a:chOff x="0" y="0"/>
          <a:chExt cx="0" cy="0"/>
        </a:xfrm>
      </p:grpSpPr>
      <p:sp>
        <p:nvSpPr>
          <p:cNvPr id="28" name="Rectangle: Rounded Corners 6">
            <a:extLst>
              <a:ext uri="{FF2B5EF4-FFF2-40B4-BE49-F238E27FC236}">
                <a16:creationId xmlns:a16="http://schemas.microsoft.com/office/drawing/2014/main" id="{54FF7945-617E-9BE5-8CEF-F8E7A328F5CA}"/>
              </a:ext>
            </a:extLst>
          </p:cNvPr>
          <p:cNvSpPr/>
          <p:nvPr/>
        </p:nvSpPr>
        <p:spPr>
          <a:xfrm>
            <a:off x="6045883" y="1206566"/>
            <a:ext cx="5448670" cy="3373974"/>
          </a:xfrm>
          <a:prstGeom prst="roundRect">
            <a:avLst>
              <a:gd name="adj" fmla="val 1304"/>
            </a:avLst>
          </a:prstGeom>
          <a:noFill/>
          <a:ln>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3200" noProof="0">
              <a:solidFill>
                <a:prstClr val="white"/>
              </a:solidFill>
              <a:latin typeface="Montserrat" pitchFamily="2" charset="77"/>
            </a:endParaRPr>
          </a:p>
        </p:txBody>
      </p:sp>
      <p:sp>
        <p:nvSpPr>
          <p:cNvPr id="24" name="Rectángulo redondeado 23">
            <a:extLst>
              <a:ext uri="{FF2B5EF4-FFF2-40B4-BE49-F238E27FC236}">
                <a16:creationId xmlns:a16="http://schemas.microsoft.com/office/drawing/2014/main" id="{C4DEEA4D-486B-9142-B7E8-FED976B19ABE}"/>
              </a:ext>
            </a:extLst>
          </p:cNvPr>
          <p:cNvSpPr/>
          <p:nvPr/>
        </p:nvSpPr>
        <p:spPr>
          <a:xfrm>
            <a:off x="6310582" y="1047984"/>
            <a:ext cx="2533853" cy="316617"/>
          </a:xfrm>
          <a:prstGeom prst="roundRect">
            <a:avLst>
              <a:gd name="adj" fmla="val 50000"/>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Rounded Corners 6">
            <a:extLst>
              <a:ext uri="{FF2B5EF4-FFF2-40B4-BE49-F238E27FC236}">
                <a16:creationId xmlns:a16="http://schemas.microsoft.com/office/drawing/2014/main" id="{D078B1BC-2B1D-1CAD-95CC-FE1B6E72CBAC}"/>
              </a:ext>
            </a:extLst>
          </p:cNvPr>
          <p:cNvSpPr/>
          <p:nvPr/>
        </p:nvSpPr>
        <p:spPr>
          <a:xfrm>
            <a:off x="591767" y="1206565"/>
            <a:ext cx="5357834" cy="4432947"/>
          </a:xfrm>
          <a:prstGeom prst="roundRect">
            <a:avLst>
              <a:gd name="adj" fmla="val 1304"/>
            </a:avLst>
          </a:prstGeom>
          <a:noFill/>
          <a:ln>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3200" noProof="0">
              <a:solidFill>
                <a:prstClr val="white"/>
              </a:solidFill>
              <a:latin typeface="Montserrat" pitchFamily="2" charset="77"/>
            </a:endParaRPr>
          </a:p>
        </p:txBody>
      </p:sp>
      <p:sp>
        <p:nvSpPr>
          <p:cNvPr id="18" name="Título 17">
            <a:extLst>
              <a:ext uri="{FF2B5EF4-FFF2-40B4-BE49-F238E27FC236}">
                <a16:creationId xmlns:a16="http://schemas.microsoft.com/office/drawing/2014/main" id="{1097CFC2-02EF-D898-4A69-F9BED3608418}"/>
              </a:ext>
            </a:extLst>
          </p:cNvPr>
          <p:cNvSpPr>
            <a:spLocks noGrp="1"/>
          </p:cNvSpPr>
          <p:nvPr>
            <p:ph type="title"/>
          </p:nvPr>
        </p:nvSpPr>
        <p:spPr/>
        <p:txBody>
          <a:bodyPr>
            <a:normAutofit/>
          </a:bodyPr>
          <a:lstStyle/>
          <a:p>
            <a:r>
              <a:rPr lang="es-ES" sz="1600">
                <a:solidFill>
                  <a:srgbClr val="002060"/>
                </a:solidFill>
                <a:latin typeface="Montserrat" panose="00000500000000000000" pitchFamily="2" charset="0"/>
                <a:cs typeface="Arial" panose="020B0604020202020204" pitchFamily="34" charset="0"/>
              </a:rPr>
              <a:t>LA TASA DE RESPUESTA DE LAS LESIONES ES UNA MEDIDA CLÍNICAMENTE SIGNIFICATIVA DE LA CURACIÓN DE LA QA TANTO EN LOS ENSAYOS CLÍNICOS COMO EN LA PRÁCTICA REAL</a:t>
            </a:r>
            <a:endParaRPr lang="es-ES" sz="1600"/>
          </a:p>
        </p:txBody>
      </p:sp>
      <p:sp>
        <p:nvSpPr>
          <p:cNvPr id="16" name="Marcador de texto 15">
            <a:extLst>
              <a:ext uri="{FF2B5EF4-FFF2-40B4-BE49-F238E27FC236}">
                <a16:creationId xmlns:a16="http://schemas.microsoft.com/office/drawing/2014/main" id="{6647A1F1-76C6-6626-E5B2-67391A00FB87}"/>
              </a:ext>
            </a:extLst>
          </p:cNvPr>
          <p:cNvSpPr>
            <a:spLocks noGrp="1"/>
          </p:cNvSpPr>
          <p:nvPr>
            <p:ph type="body" sz="quarter" idx="10"/>
          </p:nvPr>
        </p:nvSpPr>
        <p:spPr>
          <a:xfrm>
            <a:off x="1581665" y="6472238"/>
            <a:ext cx="10159485" cy="248523"/>
          </a:xfrm>
        </p:spPr>
        <p:txBody>
          <a:bodyPr>
            <a:noAutofit/>
          </a:bodyPr>
          <a:lstStyle/>
          <a:p>
            <a:pPr marL="0" indent="0">
              <a:spcBef>
                <a:spcPts val="0"/>
              </a:spcBef>
              <a:buNone/>
            </a:pPr>
            <a:r>
              <a:rPr lang="es-ES" b="1" noProof="0">
                <a:latin typeface="Montserrat" pitchFamily="2" charset="77"/>
                <a:cs typeface="Arial" panose="020B0604020202020204" pitchFamily="34" charset="0"/>
              </a:rPr>
              <a:t>QA:</a:t>
            </a:r>
            <a:r>
              <a:rPr lang="es-ES" noProof="0">
                <a:latin typeface="Montserrat" pitchFamily="2" charset="77"/>
                <a:cs typeface="Arial" panose="020B0604020202020204" pitchFamily="34" charset="0"/>
              </a:rPr>
              <a:t> queratosis actínica; </a:t>
            </a:r>
            <a:r>
              <a:rPr lang="es-ES" b="1" noProof="0">
                <a:latin typeface="Montserrat" pitchFamily="2" charset="77"/>
                <a:cs typeface="Arial" panose="020B0604020202020204" pitchFamily="34" charset="0"/>
              </a:rPr>
              <a:t>AC:</a:t>
            </a:r>
            <a:r>
              <a:rPr lang="es-ES" noProof="0">
                <a:latin typeface="Montserrat" pitchFamily="2" charset="77"/>
                <a:cs typeface="Arial" panose="020B0604020202020204" pitchFamily="34" charset="0"/>
              </a:rPr>
              <a:t> aclaramiento completo; </a:t>
            </a:r>
            <a:r>
              <a:rPr lang="es-ES" b="1" noProof="0">
                <a:latin typeface="Montserrat" pitchFamily="2" charset="77"/>
                <a:cs typeface="Arial" panose="020B0604020202020204" pitchFamily="34" charset="0"/>
              </a:rPr>
              <a:t>CRI:</a:t>
            </a:r>
            <a:r>
              <a:rPr lang="es-ES" noProof="0">
                <a:latin typeface="Montserrat" pitchFamily="2" charset="77"/>
                <a:cs typeface="Arial" panose="020B0604020202020204" pitchFamily="34" charset="0"/>
              </a:rPr>
              <a:t> cambio respecto al inicio.</a:t>
            </a:r>
          </a:p>
          <a:p>
            <a:pPr marL="0" indent="0">
              <a:spcBef>
                <a:spcPts val="0"/>
              </a:spcBef>
              <a:buNone/>
            </a:pPr>
            <a:r>
              <a:rPr lang="es-ES" b="1" noProof="0">
                <a:latin typeface="Montserrat" pitchFamily="2" charset="77"/>
                <a:cs typeface="Arial" panose="020B0604020202020204" pitchFamily="34" charset="0"/>
              </a:rPr>
              <a:t>1. </a:t>
            </a:r>
            <a:r>
              <a:rPr lang="es-ES" noProof="0" err="1">
                <a:latin typeface="Montserrat" pitchFamily="2" charset="77"/>
                <a:cs typeface="Arial" panose="020B0604020202020204" pitchFamily="34" charset="0"/>
              </a:rPr>
              <a:t>Szeimies</a:t>
            </a:r>
            <a:r>
              <a:rPr lang="es-ES" noProof="0">
                <a:latin typeface="Montserrat" pitchFamily="2" charset="77"/>
                <a:cs typeface="Arial" panose="020B0604020202020204" pitchFamily="34" charset="0"/>
              </a:rPr>
              <a:t> RM, </a:t>
            </a:r>
            <a:r>
              <a:rPr lang="es-ES" i="1" noProof="0">
                <a:latin typeface="Montserrat" pitchFamily="2" charset="77"/>
                <a:cs typeface="Arial" panose="020B0604020202020204" pitchFamily="34" charset="0"/>
              </a:rPr>
              <a:t>et al. </a:t>
            </a:r>
            <a:r>
              <a:rPr lang="es-ES" i="1" noProof="0" err="1">
                <a:latin typeface="Montserrat" pitchFamily="2" charset="77"/>
                <a:cs typeface="Arial" panose="020B0604020202020204" pitchFamily="34" charset="0"/>
              </a:rPr>
              <a:t>Dermatol</a:t>
            </a:r>
            <a:r>
              <a:rPr lang="es-ES" i="1" noProof="0">
                <a:latin typeface="Montserrat" pitchFamily="2" charset="77"/>
                <a:cs typeface="Arial" panose="020B0604020202020204" pitchFamily="34" charset="0"/>
              </a:rPr>
              <a:t> </a:t>
            </a:r>
            <a:r>
              <a:rPr lang="es-ES" i="1" noProof="0" err="1">
                <a:latin typeface="Montserrat" pitchFamily="2" charset="77"/>
                <a:cs typeface="Arial" panose="020B0604020202020204" pitchFamily="34" charset="0"/>
              </a:rPr>
              <a:t>Ther</a:t>
            </a:r>
            <a:r>
              <a:rPr lang="es-ES" i="1" noProof="0">
                <a:latin typeface="Montserrat" pitchFamily="2" charset="77"/>
                <a:cs typeface="Arial" panose="020B0604020202020204" pitchFamily="34" charset="0"/>
              </a:rPr>
              <a:t> (</a:t>
            </a:r>
            <a:r>
              <a:rPr lang="es-ES" i="1" noProof="0" err="1">
                <a:latin typeface="Montserrat" pitchFamily="2" charset="77"/>
                <a:cs typeface="Arial" panose="020B0604020202020204" pitchFamily="34" charset="0"/>
              </a:rPr>
              <a:t>Heidelb</a:t>
            </a:r>
            <a:r>
              <a:rPr lang="es-ES" i="1" noProof="0">
                <a:latin typeface="Montserrat" pitchFamily="2" charset="77"/>
                <a:cs typeface="Arial" panose="020B0604020202020204" pitchFamily="34" charset="0"/>
              </a:rPr>
              <a:t>)</a:t>
            </a:r>
            <a:r>
              <a:rPr lang="es-ES" noProof="0">
                <a:latin typeface="Montserrat" pitchFamily="2" charset="77"/>
                <a:cs typeface="Arial" panose="020B0604020202020204" pitchFamily="34" charset="0"/>
              </a:rPr>
              <a:t>. 2016;6(4):461-464.  </a:t>
            </a:r>
            <a:r>
              <a:rPr lang="es-ES" b="1" noProof="0">
                <a:latin typeface="Montserrat" pitchFamily="2" charset="77"/>
                <a:cs typeface="Arial" panose="020B0604020202020204" pitchFamily="34" charset="0"/>
              </a:rPr>
              <a:t>2. </a:t>
            </a:r>
            <a:r>
              <a:rPr lang="es-ES" noProof="0" err="1">
                <a:latin typeface="Montserrat" pitchFamily="2" charset="77"/>
                <a:cs typeface="Arial" panose="020B0604020202020204" pitchFamily="34" charset="0"/>
              </a:rPr>
              <a:t>Dirschka</a:t>
            </a:r>
            <a:r>
              <a:rPr lang="es-ES" noProof="0">
                <a:latin typeface="Montserrat" pitchFamily="2" charset="77"/>
                <a:cs typeface="Arial" panose="020B0604020202020204" pitchFamily="34" charset="0"/>
              </a:rPr>
              <a:t> T, </a:t>
            </a:r>
            <a:r>
              <a:rPr lang="es-ES" i="1" noProof="0">
                <a:latin typeface="Montserrat" pitchFamily="2" charset="77"/>
                <a:cs typeface="Arial" panose="020B0604020202020204" pitchFamily="34" charset="0"/>
              </a:rPr>
              <a:t>et al. J </a:t>
            </a:r>
            <a:r>
              <a:rPr lang="es-ES" i="1" noProof="0" err="1">
                <a:latin typeface="Montserrat" pitchFamily="2" charset="77"/>
                <a:cs typeface="Arial" panose="020B0604020202020204" pitchFamily="34" charset="0"/>
              </a:rPr>
              <a:t>Dermatolog</a:t>
            </a:r>
            <a:r>
              <a:rPr lang="es-ES" i="1" noProof="0">
                <a:latin typeface="Montserrat" pitchFamily="2" charset="77"/>
                <a:cs typeface="Arial" panose="020B0604020202020204" pitchFamily="34" charset="0"/>
              </a:rPr>
              <a:t> </a:t>
            </a:r>
            <a:r>
              <a:rPr lang="es-ES" i="1" noProof="0" err="1">
                <a:latin typeface="Montserrat" pitchFamily="2" charset="77"/>
                <a:cs typeface="Arial" panose="020B0604020202020204" pitchFamily="34" charset="0"/>
              </a:rPr>
              <a:t>Treat</a:t>
            </a:r>
            <a:r>
              <a:rPr lang="es-ES" i="1" noProof="0">
                <a:latin typeface="Montserrat" pitchFamily="2" charset="77"/>
                <a:cs typeface="Arial" panose="020B0604020202020204" pitchFamily="34" charset="0"/>
              </a:rPr>
              <a:t>.</a:t>
            </a:r>
            <a:r>
              <a:rPr lang="es-ES" noProof="0">
                <a:latin typeface="Montserrat" pitchFamily="2" charset="77"/>
                <a:cs typeface="Arial" panose="020B0604020202020204" pitchFamily="34" charset="0"/>
              </a:rPr>
              <a:t> 2017;28(5):431-442. </a:t>
            </a:r>
          </a:p>
        </p:txBody>
      </p:sp>
      <p:pic>
        <p:nvPicPr>
          <p:cNvPr id="8" name="Imagen 7">
            <a:extLst>
              <a:ext uri="{FF2B5EF4-FFF2-40B4-BE49-F238E27FC236}">
                <a16:creationId xmlns:a16="http://schemas.microsoft.com/office/drawing/2014/main" id="{05042F7E-96DD-DBEF-8FF4-B32E3517822B}"/>
              </a:ext>
            </a:extLst>
          </p:cNvPr>
          <p:cNvPicPr>
            <a:picLocks noChangeAspect="1"/>
          </p:cNvPicPr>
          <p:nvPr/>
        </p:nvPicPr>
        <p:blipFill>
          <a:blip r:embed="rId3"/>
          <a:stretch>
            <a:fillRect/>
          </a:stretch>
        </p:blipFill>
        <p:spPr>
          <a:xfrm>
            <a:off x="6211596" y="1762796"/>
            <a:ext cx="4993394" cy="1357006"/>
          </a:xfrm>
          <a:prstGeom prst="rect">
            <a:avLst/>
          </a:prstGeom>
        </p:spPr>
      </p:pic>
      <p:grpSp>
        <p:nvGrpSpPr>
          <p:cNvPr id="10" name="Group 17">
            <a:extLst>
              <a:ext uri="{FF2B5EF4-FFF2-40B4-BE49-F238E27FC236}">
                <a16:creationId xmlns:a16="http://schemas.microsoft.com/office/drawing/2014/main" id="{052F0734-72EA-2BBE-07E7-E7620A338052}"/>
              </a:ext>
            </a:extLst>
          </p:cNvPr>
          <p:cNvGrpSpPr/>
          <p:nvPr/>
        </p:nvGrpSpPr>
        <p:grpSpPr>
          <a:xfrm>
            <a:off x="6211597" y="3370300"/>
            <a:ext cx="4888048" cy="994288"/>
            <a:chOff x="314326" y="3464640"/>
            <a:chExt cx="3412547" cy="750254"/>
          </a:xfrm>
        </p:grpSpPr>
        <p:sp>
          <p:nvSpPr>
            <p:cNvPr id="11" name="Rectangle: Rounded Corners 23">
              <a:extLst>
                <a:ext uri="{FF2B5EF4-FFF2-40B4-BE49-F238E27FC236}">
                  <a16:creationId xmlns:a16="http://schemas.microsoft.com/office/drawing/2014/main" id="{ACD434FB-A735-C6C1-A22A-C2EDE84C0FDE}"/>
                </a:ext>
              </a:extLst>
            </p:cNvPr>
            <p:cNvSpPr/>
            <p:nvPr/>
          </p:nvSpPr>
          <p:spPr>
            <a:xfrm>
              <a:off x="314326" y="3464641"/>
              <a:ext cx="3412547" cy="750253"/>
            </a:xfrm>
            <a:prstGeom prst="roundRect">
              <a:avLst>
                <a:gd name="adj" fmla="val 556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0" rIns="144000" bIns="0" rtlCol="0" anchor="ctr" anchorCtr="0"/>
            <a:lstStyle/>
            <a:p>
              <a:pPr algn="just" defTabSz="1219140">
                <a:lnSpc>
                  <a:spcPts val="1200"/>
                </a:lnSpc>
                <a:spcAft>
                  <a:spcPts val="800"/>
                </a:spcAft>
                <a:defRPr/>
              </a:pPr>
              <a:r>
                <a:rPr lang="es-ES" sz="1100" noProof="0">
                  <a:solidFill>
                    <a:srgbClr val="002755"/>
                  </a:solidFill>
                  <a:latin typeface="Montserrat" pitchFamily="2" charset="77"/>
                </a:rPr>
                <a:t>En la práctica clínica real, el </a:t>
              </a:r>
              <a:r>
                <a:rPr lang="es-ES" sz="1100" b="1" noProof="0">
                  <a:solidFill>
                    <a:srgbClr val="002755"/>
                  </a:solidFill>
                  <a:latin typeface="Montserrat" pitchFamily="2" charset="77"/>
                </a:rPr>
                <a:t>éxito del tratamiento </a:t>
              </a:r>
              <a:r>
                <a:rPr lang="es-ES" sz="1100" noProof="0">
                  <a:solidFill>
                    <a:srgbClr val="002755"/>
                  </a:solidFill>
                  <a:latin typeface="Montserrat" pitchFamily="2" charset="77"/>
                </a:rPr>
                <a:t> se debería evaluar a partir de la </a:t>
              </a:r>
              <a:r>
                <a:rPr lang="es-ES" sz="1100" b="1" noProof="0">
                  <a:solidFill>
                    <a:srgbClr val="002755"/>
                  </a:solidFill>
                  <a:latin typeface="Montserrat" pitchFamily="2" charset="77"/>
                </a:rPr>
                <a:t>reducción absoluta</a:t>
              </a:r>
              <a:r>
                <a:rPr lang="es-ES" sz="1100" noProof="0">
                  <a:solidFill>
                    <a:srgbClr val="002755"/>
                  </a:solidFill>
                  <a:latin typeface="Montserrat" pitchFamily="2" charset="77"/>
                </a:rPr>
                <a:t> o de un</a:t>
              </a:r>
              <a:r>
                <a:rPr lang="es-ES" sz="1100" b="1" noProof="0">
                  <a:solidFill>
                    <a:srgbClr val="002755"/>
                  </a:solidFill>
                  <a:latin typeface="Montserrat" pitchFamily="2" charset="77"/>
                </a:rPr>
                <a:t> porcentaje de las lesiones de la QA</a:t>
              </a:r>
              <a:r>
                <a:rPr lang="es-ES" sz="1100" noProof="0">
                  <a:solidFill>
                    <a:srgbClr val="002755"/>
                  </a:solidFill>
                  <a:latin typeface="Montserrat" pitchFamily="2" charset="77"/>
                </a:rPr>
                <a:t> y no en si el paciente logra o no la remisión completa.</a:t>
              </a:r>
            </a:p>
          </p:txBody>
        </p:sp>
        <p:sp>
          <p:nvSpPr>
            <p:cNvPr id="13" name="Rectangle: Top Corners Rounded 13">
              <a:extLst>
                <a:ext uri="{FF2B5EF4-FFF2-40B4-BE49-F238E27FC236}">
                  <a16:creationId xmlns:a16="http://schemas.microsoft.com/office/drawing/2014/main" id="{0F7F78AC-98C9-7335-3AA0-119F274A4984}"/>
                </a:ext>
              </a:extLst>
            </p:cNvPr>
            <p:cNvSpPr/>
            <p:nvPr/>
          </p:nvSpPr>
          <p:spPr>
            <a:xfrm rot="16200000">
              <a:off x="-37577" y="3816543"/>
              <a:ext cx="750253" cy="46447"/>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just" defTabSz="1219110">
                <a:lnSpc>
                  <a:spcPct val="150000"/>
                </a:lnSpc>
                <a:spcAft>
                  <a:spcPts val="800"/>
                </a:spcAft>
              </a:pPr>
              <a:endParaRPr lang="en-GB" sz="1400" noProof="0">
                <a:solidFill>
                  <a:srgbClr val="002855"/>
                </a:solidFill>
                <a:latin typeface="Montserrat" pitchFamily="2" charset="77"/>
                <a:cs typeface="Arial" panose="020B0604020202020204" pitchFamily="34" charset="0"/>
              </a:endParaRPr>
            </a:p>
          </p:txBody>
        </p:sp>
      </p:grpSp>
      <p:pic>
        <p:nvPicPr>
          <p:cNvPr id="1026" name="Picture 2">
            <a:extLst>
              <a:ext uri="{FF2B5EF4-FFF2-40B4-BE49-F238E27FC236}">
                <a16:creationId xmlns:a16="http://schemas.microsoft.com/office/drawing/2014/main" id="{6ACD0370-4301-52A3-3C32-20C3A43F14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119" y="1762795"/>
            <a:ext cx="5040635" cy="128198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7">
            <a:extLst>
              <a:ext uri="{FF2B5EF4-FFF2-40B4-BE49-F238E27FC236}">
                <a16:creationId xmlns:a16="http://schemas.microsoft.com/office/drawing/2014/main" id="{DABEC6F5-4D8F-BB58-2AE8-5065B1AA9DCD}"/>
              </a:ext>
            </a:extLst>
          </p:cNvPr>
          <p:cNvGrpSpPr/>
          <p:nvPr/>
        </p:nvGrpSpPr>
        <p:grpSpPr>
          <a:xfrm>
            <a:off x="845757" y="3352605"/>
            <a:ext cx="4836977" cy="2014304"/>
            <a:chOff x="314325" y="3629557"/>
            <a:chExt cx="4785706" cy="750255"/>
          </a:xfrm>
        </p:grpSpPr>
        <p:sp>
          <p:nvSpPr>
            <p:cNvPr id="26" name="Rectangle: Rounded Corners 23">
              <a:extLst>
                <a:ext uri="{FF2B5EF4-FFF2-40B4-BE49-F238E27FC236}">
                  <a16:creationId xmlns:a16="http://schemas.microsoft.com/office/drawing/2014/main" id="{6E5140A6-7EB6-6403-E54F-8D6E0900F291}"/>
                </a:ext>
              </a:extLst>
            </p:cNvPr>
            <p:cNvSpPr/>
            <p:nvPr/>
          </p:nvSpPr>
          <p:spPr>
            <a:xfrm>
              <a:off x="314326" y="3629559"/>
              <a:ext cx="4785705" cy="750253"/>
            </a:xfrm>
            <a:prstGeom prst="roundRect">
              <a:avLst>
                <a:gd name="adj" fmla="val 556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71450" indent="-171450" algn="just" defTabSz="914378">
                <a:lnSpc>
                  <a:spcPts val="1200"/>
                </a:lnSpc>
                <a:spcAft>
                  <a:spcPts val="600"/>
                </a:spcAft>
                <a:buClr>
                  <a:srgbClr val="B4E2D6"/>
                </a:buClr>
                <a:buFont typeface="Arial" panose="020B0604020202020204" pitchFamily="34" charset="0"/>
                <a:buChar char="•"/>
                <a:defRPr/>
              </a:pPr>
              <a:r>
                <a:rPr lang="es-ES" sz="1100" b="1" noProof="0">
                  <a:solidFill>
                    <a:srgbClr val="002755"/>
                  </a:solidFill>
                  <a:latin typeface="Montserrat" pitchFamily="2" charset="77"/>
                </a:rPr>
                <a:t>El AC</a:t>
              </a:r>
              <a:r>
                <a:rPr lang="es-ES" sz="1100" noProof="0">
                  <a:solidFill>
                    <a:srgbClr val="002755"/>
                  </a:solidFill>
                  <a:latin typeface="Montserrat" pitchFamily="2" charset="77"/>
                </a:rPr>
                <a:t> </a:t>
              </a:r>
              <a:r>
                <a:rPr lang="es-ES" sz="1100" b="1" noProof="0">
                  <a:solidFill>
                    <a:srgbClr val="002755"/>
                  </a:solidFill>
                  <a:latin typeface="Montserrat" pitchFamily="2" charset="77"/>
                </a:rPr>
                <a:t>no capta todos los beneficios </a:t>
              </a:r>
              <a:r>
                <a:rPr lang="es-ES" sz="1100" noProof="0">
                  <a:solidFill>
                    <a:srgbClr val="002755"/>
                  </a:solidFill>
                  <a:latin typeface="Montserrat" pitchFamily="2" charset="77"/>
                </a:rPr>
                <a:t>de los tratamientos dirigidos al campo de cancerización y no refleja adecuadamente lo que hoy conocemos sobre la fisiopatología de la QA, que destaca la importancia del tratamiento de las lesiones tanto clínicas como subclínicas.</a:t>
              </a:r>
            </a:p>
            <a:p>
              <a:pPr marL="171450" indent="-171450" algn="just" defTabSz="914378">
                <a:lnSpc>
                  <a:spcPts val="1200"/>
                </a:lnSpc>
                <a:spcAft>
                  <a:spcPts val="600"/>
                </a:spcAft>
                <a:buClr>
                  <a:srgbClr val="B4E2D6"/>
                </a:buClr>
                <a:buFont typeface="Arial" panose="020B0604020202020204" pitchFamily="34" charset="0"/>
                <a:buChar char="•"/>
                <a:defRPr/>
              </a:pPr>
              <a:r>
                <a:rPr lang="es-ES" sz="1100" noProof="0">
                  <a:solidFill>
                    <a:srgbClr val="002755"/>
                  </a:solidFill>
                  <a:latin typeface="Montserrat" pitchFamily="2" charset="77"/>
                </a:rPr>
                <a:t>El uso de la </a:t>
              </a:r>
              <a:r>
                <a:rPr lang="es-ES" sz="1100" b="1" noProof="0">
                  <a:solidFill>
                    <a:srgbClr val="002755"/>
                  </a:solidFill>
                  <a:latin typeface="Montserrat" pitchFamily="2" charset="77"/>
                </a:rPr>
                <a:t>tasa de aclaramiento de las lesiones </a:t>
              </a:r>
              <a:r>
                <a:rPr lang="es-ES" sz="1100" noProof="0">
                  <a:solidFill>
                    <a:srgbClr val="002755"/>
                  </a:solidFill>
                  <a:latin typeface="Montserrat" pitchFamily="2" charset="77"/>
                </a:rPr>
                <a:t>reduce el impacto de los factores de confusión y, por lo tanto, proporciona </a:t>
              </a:r>
              <a:r>
                <a:rPr lang="es-ES" sz="1100" b="1" noProof="0">
                  <a:solidFill>
                    <a:srgbClr val="002755"/>
                  </a:solidFill>
                  <a:latin typeface="Montserrat" pitchFamily="2" charset="77"/>
                </a:rPr>
                <a:t>resultados de eficacia más representativos </a:t>
              </a:r>
              <a:r>
                <a:rPr lang="es-ES" sz="1100" noProof="0">
                  <a:solidFill>
                    <a:srgbClr val="002755"/>
                  </a:solidFill>
                  <a:latin typeface="Montserrat" pitchFamily="2" charset="77"/>
                </a:rPr>
                <a:t>del </a:t>
              </a:r>
              <a:r>
                <a:rPr lang="es-ES" sz="1100" b="1" noProof="0">
                  <a:solidFill>
                    <a:srgbClr val="002755"/>
                  </a:solidFill>
                  <a:latin typeface="Montserrat" pitchFamily="2" charset="77"/>
                </a:rPr>
                <a:t>verdadero valor clínico </a:t>
              </a:r>
              <a:r>
                <a:rPr lang="es-ES" sz="1100" noProof="0">
                  <a:solidFill>
                    <a:srgbClr val="002755"/>
                  </a:solidFill>
                  <a:latin typeface="Montserrat" pitchFamily="2" charset="77"/>
                </a:rPr>
                <a:t>del tratamiento.</a:t>
              </a:r>
            </a:p>
            <a:p>
              <a:pPr marL="171450" indent="-171450" algn="just" defTabSz="914378">
                <a:lnSpc>
                  <a:spcPts val="1200"/>
                </a:lnSpc>
                <a:spcAft>
                  <a:spcPts val="600"/>
                </a:spcAft>
                <a:buClr>
                  <a:srgbClr val="B4E2D6"/>
                </a:buClr>
                <a:buFont typeface="Arial" panose="020B0604020202020204" pitchFamily="34" charset="0"/>
                <a:buChar char="•"/>
                <a:defRPr/>
              </a:pPr>
              <a:r>
                <a:rPr lang="es-ES" sz="1100" b="1" noProof="0">
                  <a:solidFill>
                    <a:srgbClr val="002755"/>
                  </a:solidFill>
                  <a:latin typeface="Montserrat" pitchFamily="2" charset="77"/>
                </a:rPr>
                <a:t>La tasa de respuesta de las lesiones </a:t>
              </a:r>
              <a:r>
                <a:rPr lang="es-ES" sz="1100" noProof="0">
                  <a:solidFill>
                    <a:srgbClr val="002755"/>
                  </a:solidFill>
                  <a:latin typeface="Montserrat" pitchFamily="2" charset="77"/>
                </a:rPr>
                <a:t>es una </a:t>
              </a:r>
              <a:r>
                <a:rPr lang="es-ES" sz="1100" b="1" noProof="0">
                  <a:solidFill>
                    <a:srgbClr val="002755"/>
                  </a:solidFill>
                  <a:latin typeface="Montserrat" pitchFamily="2" charset="77"/>
                </a:rPr>
                <a:t>medida clínicamente significativa de la curación de la QA</a:t>
              </a:r>
              <a:r>
                <a:rPr lang="es-ES" sz="1100" noProof="0">
                  <a:solidFill>
                    <a:srgbClr val="002755"/>
                  </a:solidFill>
                  <a:latin typeface="Montserrat" pitchFamily="2" charset="77"/>
                </a:rPr>
                <a:t>, tanto en los ensayos clínicos como en la práctica real.</a:t>
              </a:r>
            </a:p>
          </p:txBody>
        </p:sp>
        <p:sp>
          <p:nvSpPr>
            <p:cNvPr id="27" name="Rectangle: Top Corners Rounded 13">
              <a:extLst>
                <a:ext uri="{FF2B5EF4-FFF2-40B4-BE49-F238E27FC236}">
                  <a16:creationId xmlns:a16="http://schemas.microsoft.com/office/drawing/2014/main" id="{37B207C7-52CB-975A-C863-9F9506A66219}"/>
                </a:ext>
              </a:extLst>
            </p:cNvPr>
            <p:cNvSpPr/>
            <p:nvPr/>
          </p:nvSpPr>
          <p:spPr>
            <a:xfrm rot="16200000">
              <a:off x="-26658" y="3970540"/>
              <a:ext cx="750253" cy="68287"/>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defTabSz="914355">
                <a:lnSpc>
                  <a:spcPct val="150000"/>
                </a:lnSpc>
                <a:spcAft>
                  <a:spcPts val="600"/>
                </a:spcAft>
              </a:pPr>
              <a:endParaRPr lang="en-GB" sz="1100" noProof="0">
                <a:solidFill>
                  <a:srgbClr val="002855"/>
                </a:solidFill>
                <a:latin typeface="Montserrat" pitchFamily="2" charset="77"/>
                <a:cs typeface="Arial" panose="020B0604020202020204" pitchFamily="34" charset="0"/>
              </a:endParaRPr>
            </a:p>
          </p:txBody>
        </p:sp>
      </p:grpSp>
      <p:sp>
        <p:nvSpPr>
          <p:cNvPr id="22" name="Rectángulo redondeado 21">
            <a:extLst>
              <a:ext uri="{FF2B5EF4-FFF2-40B4-BE49-F238E27FC236}">
                <a16:creationId xmlns:a16="http://schemas.microsoft.com/office/drawing/2014/main" id="{9F8B9454-8EA7-7B58-C4E1-E4D46748EB83}"/>
              </a:ext>
            </a:extLst>
          </p:cNvPr>
          <p:cNvSpPr/>
          <p:nvPr/>
        </p:nvSpPr>
        <p:spPr>
          <a:xfrm>
            <a:off x="793820" y="1047984"/>
            <a:ext cx="964642" cy="333508"/>
          </a:xfrm>
          <a:prstGeom prst="roundRect">
            <a:avLst>
              <a:gd name="adj" fmla="val 50000"/>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4" descr="Germany flag round shape PNG 22102485 PNG">
            <a:extLst>
              <a:ext uri="{FF2B5EF4-FFF2-40B4-BE49-F238E27FC236}">
                <a16:creationId xmlns:a16="http://schemas.microsoft.com/office/drawing/2014/main" id="{2AE691C5-B11E-AA0E-3CA2-97ED1671A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78" y="1082558"/>
            <a:ext cx="269277" cy="2692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Circle flag of UK. 11571351 PNG with Transparent Background">
            <a:extLst>
              <a:ext uri="{FF2B5EF4-FFF2-40B4-BE49-F238E27FC236}">
                <a16:creationId xmlns:a16="http://schemas.microsoft.com/office/drawing/2014/main" id="{3BF0A4CF-6525-6415-0520-A14D1B3D96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610" y="1075106"/>
            <a:ext cx="269277" cy="2692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nada Flag PNGs for Free Download">
            <a:extLst>
              <a:ext uri="{FF2B5EF4-FFF2-40B4-BE49-F238E27FC236}">
                <a16:creationId xmlns:a16="http://schemas.microsoft.com/office/drawing/2014/main" id="{40C03826-0A95-8241-6A5E-99726B5175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9642" y="1073176"/>
            <a:ext cx="269952" cy="2699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ermany flag round shape PNG 22102485 PNG">
            <a:extLst>
              <a:ext uri="{FF2B5EF4-FFF2-40B4-BE49-F238E27FC236}">
                <a16:creationId xmlns:a16="http://schemas.microsoft.com/office/drawing/2014/main" id="{50A9CD82-1DE9-DFE4-05E9-D040E318B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399" y="1073176"/>
            <a:ext cx="269277" cy="2692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Circle flag of UK. 11571351 PNG with Transparent Background">
            <a:extLst>
              <a:ext uri="{FF2B5EF4-FFF2-40B4-BE49-F238E27FC236}">
                <a16:creationId xmlns:a16="http://schemas.microsoft.com/office/drawing/2014/main" id="{AF90DEC6-D3B5-6C43-A967-892FF3E634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7293" y="1073176"/>
            <a:ext cx="269952" cy="2699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oogle Street View | Page 2556 | SkyscraperCity Forum">
            <a:extLst>
              <a:ext uri="{FF2B5EF4-FFF2-40B4-BE49-F238E27FC236}">
                <a16:creationId xmlns:a16="http://schemas.microsoft.com/office/drawing/2014/main" id="{5E7A9D96-3199-5C7D-1083-4EB70C6595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2862" y="1073176"/>
            <a:ext cx="263267" cy="2632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rance Flag PNG para descargar gratis">
            <a:extLst>
              <a:ext uri="{FF2B5EF4-FFF2-40B4-BE49-F238E27FC236}">
                <a16:creationId xmlns:a16="http://schemas.microsoft.com/office/drawing/2014/main" id="{F9B9EB39-27ED-A012-30FD-20FE691A4C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1746" y="1073176"/>
            <a:ext cx="269277" cy="26927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lag of Switzerland. Swiss flag 25863075 PNG">
            <a:extLst>
              <a:ext uri="{FF2B5EF4-FFF2-40B4-BE49-F238E27FC236}">
                <a16:creationId xmlns:a16="http://schemas.microsoft.com/office/drawing/2014/main" id="{21880023-4697-F8C6-4708-06DB78C852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61534" y="1073176"/>
            <a:ext cx="295038" cy="29503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onda españa bandera vector icono aislado españa bandera botón | Vector ...">
            <a:extLst>
              <a:ext uri="{FF2B5EF4-FFF2-40B4-BE49-F238E27FC236}">
                <a16:creationId xmlns:a16="http://schemas.microsoft.com/office/drawing/2014/main" id="{32C70E24-CC0C-FA67-3909-4732270E2D7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1210" t="14769" r="10430"/>
          <a:stretch/>
        </p:blipFill>
        <p:spPr bwMode="auto">
          <a:xfrm>
            <a:off x="8192189" y="1073176"/>
            <a:ext cx="309489" cy="33663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Greece flag round shape icon PNG 22110395 PNG">
            <a:extLst>
              <a:ext uri="{FF2B5EF4-FFF2-40B4-BE49-F238E27FC236}">
                <a16:creationId xmlns:a16="http://schemas.microsoft.com/office/drawing/2014/main" id="{E6D54E00-CC1F-50E2-0C49-70DAD34DF5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37292" y="1073176"/>
            <a:ext cx="271530" cy="2715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andera circular de bélgica. 11571460 PNG">
            <a:extLst>
              <a:ext uri="{FF2B5EF4-FFF2-40B4-BE49-F238E27FC236}">
                <a16:creationId xmlns:a16="http://schemas.microsoft.com/office/drawing/2014/main" id="{F267CB48-4351-7EDC-2AB4-7051D13CC54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56640" y="1073176"/>
            <a:ext cx="269277" cy="26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539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4B956-9267-72B9-0538-D43FD625CC0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A03C95B-EAF6-FA68-0AFE-E2A02F23363D}"/>
              </a:ext>
            </a:extLst>
          </p:cNvPr>
          <p:cNvSpPr>
            <a:spLocks noGrp="1"/>
          </p:cNvSpPr>
          <p:nvPr>
            <p:ph type="title"/>
          </p:nvPr>
        </p:nvSpPr>
        <p:spPr>
          <a:xfrm>
            <a:off x="1679713" y="1375257"/>
            <a:ext cx="8382947" cy="2906487"/>
          </a:xfrm>
        </p:spPr>
        <p:txBody>
          <a:bodyPr/>
          <a:lstStyle/>
          <a:p>
            <a:pPr algn="ctr"/>
            <a:r>
              <a:rPr lang="es-ES" sz="3600" b="1">
                <a:solidFill>
                  <a:srgbClr val="002755"/>
                </a:solidFill>
                <a:latin typeface="Montserrat"/>
              </a:rPr>
              <a:t>Más allá de la eficacia:</a:t>
            </a:r>
            <a:br>
              <a:rPr lang="es-ES" sz="3600" b="1">
                <a:solidFill>
                  <a:srgbClr val="002755"/>
                </a:solidFill>
                <a:latin typeface="Montserrat"/>
              </a:rPr>
            </a:br>
            <a:br>
              <a:rPr lang="es-ES" sz="3600" b="1">
                <a:solidFill>
                  <a:srgbClr val="002755"/>
                </a:solidFill>
                <a:latin typeface="Montserrat"/>
              </a:rPr>
            </a:br>
            <a:r>
              <a:rPr lang="es-ES" sz="3600" b="1">
                <a:solidFill>
                  <a:srgbClr val="002755"/>
                </a:solidFill>
                <a:latin typeface="Montserrat"/>
              </a:rPr>
              <a:t> </a:t>
            </a:r>
            <a:r>
              <a:rPr lang="es-ES" sz="3600" b="1">
                <a:solidFill>
                  <a:srgbClr val="CF5F62"/>
                </a:solidFill>
                <a:latin typeface="Montserrat"/>
              </a:rPr>
              <a:t>Seguridad y tolerabilidad </a:t>
            </a:r>
            <a:br>
              <a:rPr lang="es-ES" sz="3600" b="1">
                <a:solidFill>
                  <a:srgbClr val="CF5F62"/>
                </a:solidFill>
                <a:latin typeface="Montserrat"/>
              </a:rPr>
            </a:br>
            <a:r>
              <a:rPr lang="es-ES" sz="3600" b="1">
                <a:solidFill>
                  <a:srgbClr val="002755"/>
                </a:solidFill>
                <a:latin typeface="Montserrat"/>
              </a:rPr>
              <a:t>como aspectos a tener en cuenta en el manejo de QA</a:t>
            </a:r>
            <a:endParaRPr lang="es-ES"/>
          </a:p>
        </p:txBody>
      </p:sp>
    </p:spTree>
    <p:extLst>
      <p:ext uri="{BB962C8B-B14F-4D97-AF65-F5344CB8AC3E}">
        <p14:creationId xmlns:p14="http://schemas.microsoft.com/office/powerpoint/2010/main" val="482827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4E140C-A927-5FFB-5D59-17E1017BF8A1}"/>
              </a:ext>
            </a:extLst>
          </p:cNvPr>
          <p:cNvPicPr>
            <a:picLocks noChangeAspect="1"/>
          </p:cNvPicPr>
          <p:nvPr/>
        </p:nvPicPr>
        <p:blipFill>
          <a:blip r:embed="rId3"/>
          <a:stretch>
            <a:fillRect/>
          </a:stretch>
        </p:blipFill>
        <p:spPr>
          <a:xfrm>
            <a:off x="5991262" y="1316514"/>
            <a:ext cx="5598393" cy="4559893"/>
          </a:xfrm>
          <a:prstGeom prst="rect">
            <a:avLst/>
          </a:prstGeom>
        </p:spPr>
      </p:pic>
      <p:sp>
        <p:nvSpPr>
          <p:cNvPr id="10" name="Título 9">
            <a:extLst>
              <a:ext uri="{FF2B5EF4-FFF2-40B4-BE49-F238E27FC236}">
                <a16:creationId xmlns:a16="http://schemas.microsoft.com/office/drawing/2014/main" id="{64695814-565A-A5E7-C2A3-0F45F2A193C5}"/>
              </a:ext>
            </a:extLst>
          </p:cNvPr>
          <p:cNvSpPr>
            <a:spLocks noGrp="1"/>
          </p:cNvSpPr>
          <p:nvPr>
            <p:ph type="title"/>
          </p:nvPr>
        </p:nvSpPr>
        <p:spPr/>
        <p:txBody>
          <a:bodyPr/>
          <a:lstStyle/>
          <a:p>
            <a:r>
              <a:rPr lang="es-ES">
                <a:solidFill>
                  <a:srgbClr val="002060"/>
                </a:solidFill>
                <a:latin typeface="Montserrat" panose="00000500000000000000" pitchFamily="2" charset="0"/>
                <a:cs typeface="Arial" panose="020B0604020202020204" pitchFamily="34" charset="0"/>
              </a:rPr>
              <a:t>5-FLUOROURACILO: Paradigma “NO PAIN NO GAIN”</a:t>
            </a:r>
            <a:endParaRPr lang="es-ES"/>
          </a:p>
        </p:txBody>
      </p:sp>
      <p:sp>
        <p:nvSpPr>
          <p:cNvPr id="8" name="TextBox 7">
            <a:extLst>
              <a:ext uri="{FF2B5EF4-FFF2-40B4-BE49-F238E27FC236}">
                <a16:creationId xmlns:a16="http://schemas.microsoft.com/office/drawing/2014/main" id="{C28A5C98-5768-ACA8-83C5-7763360F8A74}"/>
              </a:ext>
            </a:extLst>
          </p:cNvPr>
          <p:cNvSpPr txBox="1"/>
          <p:nvPr/>
        </p:nvSpPr>
        <p:spPr>
          <a:xfrm>
            <a:off x="744525" y="5868789"/>
            <a:ext cx="3251479" cy="184666"/>
          </a:xfrm>
          <a:prstGeom prst="rect">
            <a:avLst/>
          </a:prstGeom>
          <a:noFill/>
        </p:spPr>
        <p:txBody>
          <a:bodyPr wrap="square">
            <a:spAutoFit/>
          </a:bodyPr>
          <a:lstStyle/>
          <a:p>
            <a:r>
              <a:rPr lang="es-ES" sz="600">
                <a:solidFill>
                  <a:schemeClr val="tx1">
                    <a:lumMod val="50000"/>
                    <a:lumOff val="50000"/>
                  </a:schemeClr>
                </a:solidFill>
                <a:latin typeface="Montserrat" pitchFamily="2" charset="77"/>
              </a:rPr>
              <a:t>Figura adaptada de </a:t>
            </a:r>
            <a:r>
              <a:rPr lang="es-ES" sz="600" err="1">
                <a:solidFill>
                  <a:schemeClr val="tx1">
                    <a:lumMod val="50000"/>
                    <a:lumOff val="50000"/>
                  </a:schemeClr>
                </a:solidFill>
                <a:latin typeface="Montserrat" pitchFamily="2" charset="77"/>
              </a:rPr>
              <a:t>Heppt</a:t>
            </a:r>
            <a:r>
              <a:rPr lang="es-ES" sz="600">
                <a:solidFill>
                  <a:schemeClr val="tx1">
                    <a:lumMod val="50000"/>
                    <a:lumOff val="50000"/>
                  </a:schemeClr>
                </a:solidFill>
                <a:latin typeface="Montserrat" pitchFamily="2" charset="77"/>
              </a:rPr>
              <a:t> MV, </a:t>
            </a:r>
            <a:r>
              <a:rPr lang="es-ES" sz="600" i="1">
                <a:solidFill>
                  <a:schemeClr val="tx1">
                    <a:lumMod val="50000"/>
                    <a:lumOff val="50000"/>
                  </a:schemeClr>
                </a:solidFill>
                <a:latin typeface="Montserrat" pitchFamily="2" charset="77"/>
              </a:rPr>
              <a:t>et al</a:t>
            </a:r>
            <a:r>
              <a:rPr lang="es-ES" sz="600">
                <a:solidFill>
                  <a:schemeClr val="tx1">
                    <a:lumMod val="50000"/>
                    <a:lumOff val="50000"/>
                  </a:schemeClr>
                </a:solidFill>
                <a:latin typeface="Montserrat" pitchFamily="2" charset="77"/>
              </a:rPr>
              <a:t>. 2025.</a:t>
            </a:r>
            <a:r>
              <a:rPr lang="es-ES" sz="600" baseline="30000">
                <a:solidFill>
                  <a:schemeClr val="tx1">
                    <a:lumMod val="50000"/>
                    <a:lumOff val="50000"/>
                  </a:schemeClr>
                </a:solidFill>
                <a:latin typeface="Montserrat" pitchFamily="2" charset="77"/>
              </a:rPr>
              <a:t>1</a:t>
            </a:r>
            <a:r>
              <a:rPr lang="es-ES" sz="600">
                <a:solidFill>
                  <a:schemeClr val="tx1">
                    <a:lumMod val="50000"/>
                    <a:lumOff val="50000"/>
                  </a:schemeClr>
                </a:solidFill>
                <a:latin typeface="Montserrat" pitchFamily="2" charset="77"/>
              </a:rPr>
              <a:t> </a:t>
            </a:r>
          </a:p>
        </p:txBody>
      </p:sp>
      <p:sp>
        <p:nvSpPr>
          <p:cNvPr id="28" name="TextBox 27">
            <a:extLst>
              <a:ext uri="{FF2B5EF4-FFF2-40B4-BE49-F238E27FC236}">
                <a16:creationId xmlns:a16="http://schemas.microsoft.com/office/drawing/2014/main" id="{42887688-85B6-C1C0-15EE-F3B29F2E0AF1}"/>
              </a:ext>
            </a:extLst>
          </p:cNvPr>
          <p:cNvSpPr txBox="1"/>
          <p:nvPr/>
        </p:nvSpPr>
        <p:spPr>
          <a:xfrm>
            <a:off x="714793" y="3595524"/>
            <a:ext cx="4328087" cy="1320874"/>
          </a:xfrm>
          <a:prstGeom prst="rect">
            <a:avLst/>
          </a:prstGeom>
          <a:no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228594" indent="-228594" algn="just">
              <a:spcAft>
                <a:spcPts val="667"/>
              </a:spcAft>
              <a:buClr>
                <a:srgbClr val="002755"/>
              </a:buClr>
              <a:buFont typeface="Arial" panose="020B0604020202020204" pitchFamily="34" charset="0"/>
              <a:buChar char="•"/>
            </a:pPr>
            <a:r>
              <a:rPr lang="es-ES" sz="1200">
                <a:solidFill>
                  <a:srgbClr val="002060"/>
                </a:solidFill>
                <a:latin typeface="Montserrat" pitchFamily="2" charset="77"/>
                <a:ea typeface="Cambria"/>
              </a:rPr>
              <a:t>Pacientes con </a:t>
            </a:r>
            <a:r>
              <a:rPr lang="es-ES" sz="1200" b="1">
                <a:solidFill>
                  <a:srgbClr val="002060"/>
                </a:solidFill>
                <a:latin typeface="Montserrat" pitchFamily="2" charset="77"/>
                <a:ea typeface="Cambria"/>
              </a:rPr>
              <a:t>tasa de aclaramiento &gt; 75 % </a:t>
            </a:r>
            <a:r>
              <a:rPr lang="es-ES" sz="1200">
                <a:solidFill>
                  <a:srgbClr val="002060"/>
                </a:solidFill>
                <a:latin typeface="Montserrat" pitchFamily="2" charset="77"/>
                <a:ea typeface="Cambria"/>
              </a:rPr>
              <a:t>presentaron </a:t>
            </a:r>
            <a:r>
              <a:rPr lang="es-ES" sz="1200" b="1">
                <a:solidFill>
                  <a:srgbClr val="002060"/>
                </a:solidFill>
                <a:latin typeface="Montserrat" pitchFamily="2" charset="77"/>
                <a:ea typeface="Cambria"/>
              </a:rPr>
              <a:t>un 43 % (132/321) </a:t>
            </a:r>
            <a:r>
              <a:rPr lang="es-ES" sz="1200">
                <a:solidFill>
                  <a:srgbClr val="002060"/>
                </a:solidFill>
                <a:latin typeface="Montserrat" pitchFamily="2" charset="77"/>
                <a:ea typeface="Cambria"/>
              </a:rPr>
              <a:t>de eritema grave en la semana 4.</a:t>
            </a:r>
            <a:r>
              <a:rPr lang="es-ES" sz="1200" baseline="30000">
                <a:solidFill>
                  <a:srgbClr val="002060"/>
                </a:solidFill>
                <a:latin typeface="Montserrat" pitchFamily="2" charset="77"/>
                <a:ea typeface="Cambria"/>
              </a:rPr>
              <a:t>1</a:t>
            </a:r>
          </a:p>
          <a:p>
            <a:pPr marL="228594" indent="-228594" algn="just">
              <a:spcAft>
                <a:spcPts val="667"/>
              </a:spcAft>
              <a:buClr>
                <a:srgbClr val="002755"/>
              </a:buClr>
              <a:buFont typeface="Arial" panose="020B0604020202020204" pitchFamily="34" charset="0"/>
              <a:buChar char="•"/>
            </a:pPr>
            <a:r>
              <a:rPr lang="es-ES" sz="1200" b="1">
                <a:solidFill>
                  <a:srgbClr val="002060"/>
                </a:solidFill>
                <a:latin typeface="Montserrat" pitchFamily="2" charset="77"/>
                <a:ea typeface="Cambria"/>
              </a:rPr>
              <a:t>Gravedad de las RCL</a:t>
            </a:r>
            <a:r>
              <a:rPr lang="es-ES" sz="1200">
                <a:solidFill>
                  <a:srgbClr val="002060"/>
                </a:solidFill>
                <a:latin typeface="Montserrat" pitchFamily="2" charset="77"/>
                <a:ea typeface="Cambria"/>
              </a:rPr>
              <a:t> (especialmente eritema) se asoció a una </a:t>
            </a:r>
            <a:r>
              <a:rPr lang="es-ES" sz="1200" b="1">
                <a:solidFill>
                  <a:srgbClr val="002060"/>
                </a:solidFill>
                <a:latin typeface="Montserrat" pitchFamily="2" charset="77"/>
                <a:ea typeface="Cambria"/>
              </a:rPr>
              <a:t>mayor tasa de aclaramiento de las lesiones.</a:t>
            </a:r>
            <a:r>
              <a:rPr lang="es-ES" sz="1200" b="1" baseline="30000">
                <a:solidFill>
                  <a:srgbClr val="002060"/>
                </a:solidFill>
                <a:latin typeface="Montserrat" pitchFamily="2" charset="77"/>
                <a:ea typeface="Cambria"/>
              </a:rPr>
              <a:t>1</a:t>
            </a:r>
          </a:p>
        </p:txBody>
      </p:sp>
      <p:pic>
        <p:nvPicPr>
          <p:cNvPr id="7" name="Picture 6">
            <a:extLst>
              <a:ext uri="{FF2B5EF4-FFF2-40B4-BE49-F238E27FC236}">
                <a16:creationId xmlns:a16="http://schemas.microsoft.com/office/drawing/2014/main" id="{3F7082AA-3779-3EF8-7E34-19F8183B8B6D}"/>
              </a:ext>
            </a:extLst>
          </p:cNvPr>
          <p:cNvPicPr>
            <a:picLocks noChangeAspect="1"/>
          </p:cNvPicPr>
          <p:nvPr/>
        </p:nvPicPr>
        <p:blipFill>
          <a:blip r:embed="rId4"/>
          <a:stretch>
            <a:fillRect/>
          </a:stretch>
        </p:blipFill>
        <p:spPr>
          <a:xfrm>
            <a:off x="714793" y="1261180"/>
            <a:ext cx="4868605" cy="2062778"/>
          </a:xfrm>
          <a:prstGeom prst="rect">
            <a:avLst/>
          </a:prstGeom>
        </p:spPr>
      </p:pic>
      <p:sp>
        <p:nvSpPr>
          <p:cNvPr id="11" name="TextBox 10">
            <a:extLst>
              <a:ext uri="{FF2B5EF4-FFF2-40B4-BE49-F238E27FC236}">
                <a16:creationId xmlns:a16="http://schemas.microsoft.com/office/drawing/2014/main" id="{BC1EABED-04A3-2757-4E25-C5A68A2D7D56}"/>
              </a:ext>
            </a:extLst>
          </p:cNvPr>
          <p:cNvSpPr txBox="1"/>
          <p:nvPr/>
        </p:nvSpPr>
        <p:spPr>
          <a:xfrm>
            <a:off x="4992414" y="5862119"/>
            <a:ext cx="6772218" cy="2308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r"/>
            <a:r>
              <a:rPr lang="es-ES" sz="700">
                <a:solidFill>
                  <a:schemeClr val="tx1">
                    <a:lumMod val="50000"/>
                    <a:lumOff val="50000"/>
                  </a:schemeClr>
                </a:solidFill>
                <a:latin typeface="Montserrat" pitchFamily="2" charset="77"/>
              </a:rPr>
              <a:t>Fig. 1: Diagrama de bosque de las estimaciones de la </a:t>
            </a:r>
            <a:r>
              <a:rPr lang="es-ES" sz="700" err="1">
                <a:solidFill>
                  <a:schemeClr val="tx1">
                    <a:lumMod val="50000"/>
                    <a:lumOff val="50000"/>
                  </a:schemeClr>
                </a:solidFill>
                <a:latin typeface="Montserrat" pitchFamily="2" charset="77"/>
              </a:rPr>
              <a:t>odds</a:t>
            </a:r>
            <a:r>
              <a:rPr lang="es-ES" sz="700">
                <a:solidFill>
                  <a:schemeClr val="tx1">
                    <a:lumMod val="50000"/>
                    <a:lumOff val="50000"/>
                  </a:schemeClr>
                </a:solidFill>
                <a:latin typeface="Montserrat" pitchFamily="2" charset="77"/>
              </a:rPr>
              <a:t> ratio ajustadas de la asociación entre las RCL en la semana 4 y el AC/AP en la semana 8</a:t>
            </a:r>
          </a:p>
        </p:txBody>
      </p:sp>
      <p:sp>
        <p:nvSpPr>
          <p:cNvPr id="2" name="Rectangle: Rounded Corners 1">
            <a:extLst>
              <a:ext uri="{FF2B5EF4-FFF2-40B4-BE49-F238E27FC236}">
                <a16:creationId xmlns:a16="http://schemas.microsoft.com/office/drawing/2014/main" id="{786EEC0D-93DC-53D1-6C9C-F0B30B023D39}"/>
              </a:ext>
            </a:extLst>
          </p:cNvPr>
          <p:cNvSpPr/>
          <p:nvPr/>
        </p:nvSpPr>
        <p:spPr>
          <a:xfrm>
            <a:off x="6002413" y="1604276"/>
            <a:ext cx="5474794" cy="240596"/>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Conector recto 2">
            <a:extLst>
              <a:ext uri="{FF2B5EF4-FFF2-40B4-BE49-F238E27FC236}">
                <a16:creationId xmlns:a16="http://schemas.microsoft.com/office/drawing/2014/main" id="{60B5BFD3-58B5-25E1-3A29-F3C4A9C87643}"/>
              </a:ext>
            </a:extLst>
          </p:cNvPr>
          <p:cNvCxnSpPr>
            <a:cxnSpLocks/>
          </p:cNvCxnSpPr>
          <p:nvPr/>
        </p:nvCxnSpPr>
        <p:spPr>
          <a:xfrm flipH="1">
            <a:off x="11499073" y="1159392"/>
            <a:ext cx="299102" cy="685479"/>
          </a:xfrm>
          <a:prstGeom prst="line">
            <a:avLst/>
          </a:prstGeom>
          <a:ln w="28575">
            <a:solidFill>
              <a:srgbClr val="B4E2D6"/>
            </a:solidFill>
          </a:ln>
        </p:spPr>
        <p:style>
          <a:lnRef idx="2">
            <a:schemeClr val="accent1"/>
          </a:lnRef>
          <a:fillRef idx="0">
            <a:schemeClr val="accent1"/>
          </a:fillRef>
          <a:effectRef idx="1">
            <a:schemeClr val="accent1"/>
          </a:effectRef>
          <a:fontRef idx="minor">
            <a:schemeClr val="tx1"/>
          </a:fontRef>
        </p:style>
      </p:cxnSp>
      <p:cxnSp>
        <p:nvCxnSpPr>
          <p:cNvPr id="4" name="Conector recto 3">
            <a:extLst>
              <a:ext uri="{FF2B5EF4-FFF2-40B4-BE49-F238E27FC236}">
                <a16:creationId xmlns:a16="http://schemas.microsoft.com/office/drawing/2014/main" id="{3679A3D2-E365-AC50-8D76-2AB7022C17E6}"/>
              </a:ext>
            </a:extLst>
          </p:cNvPr>
          <p:cNvCxnSpPr>
            <a:cxnSpLocks/>
            <a:endCxn id="9" idx="3"/>
          </p:cNvCxnSpPr>
          <p:nvPr/>
        </p:nvCxnSpPr>
        <p:spPr>
          <a:xfrm flipV="1">
            <a:off x="11488358" y="1173360"/>
            <a:ext cx="595912" cy="671511"/>
          </a:xfrm>
          <a:prstGeom prst="line">
            <a:avLst/>
          </a:prstGeom>
          <a:ln w="28575">
            <a:solidFill>
              <a:srgbClr val="B4E2D6"/>
            </a:solidFill>
          </a:ln>
        </p:spPr>
        <p:style>
          <a:lnRef idx="2">
            <a:schemeClr val="accent1"/>
          </a:lnRef>
          <a:fillRef idx="0">
            <a:schemeClr val="accent1"/>
          </a:fillRef>
          <a:effectRef idx="1">
            <a:schemeClr val="accent1"/>
          </a:effectRef>
          <a:fontRef idx="minor">
            <a:schemeClr val="tx1"/>
          </a:fontRef>
        </p:style>
      </p:cxnSp>
      <p:pic>
        <p:nvPicPr>
          <p:cNvPr id="9" name="Imagen 8" descr="Icono&#10;&#10;El contenido generado por IA puede ser incorrecto.">
            <a:extLst>
              <a:ext uri="{FF2B5EF4-FFF2-40B4-BE49-F238E27FC236}">
                <a16:creationId xmlns:a16="http://schemas.microsoft.com/office/drawing/2014/main" id="{400B63EA-0818-D0DF-20EB-00A90B098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5648" y="960948"/>
            <a:ext cx="418622" cy="424823"/>
          </a:xfrm>
          <a:prstGeom prst="rect">
            <a:avLst/>
          </a:prstGeom>
        </p:spPr>
      </p:pic>
      <p:sp>
        <p:nvSpPr>
          <p:cNvPr id="13" name="Marcador de texto 12">
            <a:extLst>
              <a:ext uri="{FF2B5EF4-FFF2-40B4-BE49-F238E27FC236}">
                <a16:creationId xmlns:a16="http://schemas.microsoft.com/office/drawing/2014/main" id="{E875D2AF-4E02-105D-497D-3260A018BE68}"/>
              </a:ext>
            </a:extLst>
          </p:cNvPr>
          <p:cNvSpPr>
            <a:spLocks noGrp="1"/>
          </p:cNvSpPr>
          <p:nvPr>
            <p:ph type="body" sz="quarter" idx="10"/>
          </p:nvPr>
        </p:nvSpPr>
        <p:spPr>
          <a:xfrm>
            <a:off x="1581665" y="6459449"/>
            <a:ext cx="10159485" cy="230832"/>
          </a:xfrm>
        </p:spPr>
        <p:txBody>
          <a:bodyPr/>
          <a:lstStyle/>
          <a:p>
            <a:pPr>
              <a:spcBef>
                <a:spcPts val="0"/>
              </a:spcBef>
            </a:pPr>
            <a:r>
              <a:rPr lang="es-ES" b="1" noProof="0"/>
              <a:t>5-FU:</a:t>
            </a:r>
            <a:r>
              <a:rPr lang="es-ES" noProof="0"/>
              <a:t> 5-fluorouracilo; </a:t>
            </a:r>
            <a:r>
              <a:rPr lang="es-ES" b="1" noProof="0"/>
              <a:t>QA:</a:t>
            </a:r>
            <a:r>
              <a:rPr lang="es-ES" noProof="0"/>
              <a:t> queratosis actínica; </a:t>
            </a:r>
            <a:r>
              <a:rPr lang="es-ES" b="1" noProof="0"/>
              <a:t>BID:</a:t>
            </a:r>
            <a:r>
              <a:rPr lang="es-ES" noProof="0"/>
              <a:t> dos veces al día; </a:t>
            </a:r>
            <a:r>
              <a:rPr lang="es-ES" b="1" noProof="0"/>
              <a:t>IC:</a:t>
            </a:r>
            <a:r>
              <a:rPr lang="es-ES" noProof="0"/>
              <a:t> intervalo de confianza; </a:t>
            </a:r>
            <a:r>
              <a:rPr lang="es-ES" b="1" noProof="0"/>
              <a:t>RCL:</a:t>
            </a:r>
            <a:r>
              <a:rPr lang="es-ES" noProof="0"/>
              <a:t> reacciones cutáneas locales; </a:t>
            </a:r>
            <a:r>
              <a:rPr lang="es-ES" b="1" noProof="0"/>
              <a:t>DO:</a:t>
            </a:r>
            <a:r>
              <a:rPr lang="es-ES" noProof="0"/>
              <a:t> densidad óptica;</a:t>
            </a:r>
            <a:r>
              <a:rPr lang="es-ES" b="1" noProof="0"/>
              <a:t> OR:</a:t>
            </a:r>
            <a:r>
              <a:rPr lang="es-ES" noProof="0"/>
              <a:t> </a:t>
            </a:r>
            <a:r>
              <a:rPr lang="es-ES" noProof="0" err="1"/>
              <a:t>odds</a:t>
            </a:r>
            <a:r>
              <a:rPr lang="es-ES" noProof="0"/>
              <a:t> ratio.</a:t>
            </a:r>
          </a:p>
          <a:p>
            <a:pPr>
              <a:spcBef>
                <a:spcPts val="0"/>
              </a:spcBef>
            </a:pPr>
            <a:r>
              <a:rPr lang="es-ES" b="1" noProof="0"/>
              <a:t>1. </a:t>
            </a:r>
            <a:r>
              <a:rPr lang="es-ES"/>
              <a:t> </a:t>
            </a:r>
            <a:r>
              <a:rPr lang="es-ES" err="1"/>
              <a:t>Heppt</a:t>
            </a:r>
            <a:r>
              <a:rPr lang="es-ES"/>
              <a:t>, MV,</a:t>
            </a:r>
            <a:r>
              <a:rPr lang="es-ES" i="1"/>
              <a:t> et al. </a:t>
            </a:r>
            <a:r>
              <a:rPr lang="es-ES" i="1" err="1"/>
              <a:t>Dermatology</a:t>
            </a:r>
            <a:r>
              <a:rPr lang="es-ES" i="1"/>
              <a:t> and </a:t>
            </a:r>
            <a:r>
              <a:rPr lang="es-ES" i="1" err="1"/>
              <a:t>therapy</a:t>
            </a:r>
            <a:r>
              <a:rPr lang="es-ES" i="1"/>
              <a:t>. </a:t>
            </a:r>
            <a:r>
              <a:rPr lang="es-ES"/>
              <a:t>2025;15:307–21.  </a:t>
            </a:r>
          </a:p>
        </p:txBody>
      </p:sp>
      <p:sp>
        <p:nvSpPr>
          <p:cNvPr id="15" name="Rectangle: Rounded Corners 6">
            <a:extLst>
              <a:ext uri="{FF2B5EF4-FFF2-40B4-BE49-F238E27FC236}">
                <a16:creationId xmlns:a16="http://schemas.microsoft.com/office/drawing/2014/main" id="{967FCE86-0E43-7435-59E8-DC0AA887B937}"/>
              </a:ext>
            </a:extLst>
          </p:cNvPr>
          <p:cNvSpPr/>
          <p:nvPr/>
        </p:nvSpPr>
        <p:spPr>
          <a:xfrm>
            <a:off x="591767" y="1206565"/>
            <a:ext cx="11087278" cy="4900674"/>
          </a:xfrm>
          <a:prstGeom prst="roundRect">
            <a:avLst>
              <a:gd name="adj" fmla="val 1304"/>
            </a:avLst>
          </a:prstGeom>
          <a:noFill/>
          <a:ln>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3200" noProof="0">
              <a:solidFill>
                <a:prstClr val="white"/>
              </a:solidFill>
              <a:latin typeface="Montserrat" pitchFamily="2" charset="77"/>
            </a:endParaRPr>
          </a:p>
        </p:txBody>
      </p:sp>
    </p:spTree>
    <p:extLst>
      <p:ext uri="{BB962C8B-B14F-4D97-AF65-F5344CB8AC3E}">
        <p14:creationId xmlns:p14="http://schemas.microsoft.com/office/powerpoint/2010/main" val="1207949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0A3B1B-47B4-E771-951F-DBE1A88F8F5A}"/>
              </a:ext>
            </a:extLst>
          </p:cNvPr>
          <p:cNvSpPr>
            <a:spLocks noGrp="1"/>
          </p:cNvSpPr>
          <p:nvPr>
            <p:ph type="title"/>
          </p:nvPr>
        </p:nvSpPr>
        <p:spPr/>
        <p:txBody>
          <a:bodyPr/>
          <a:lstStyle/>
          <a:p>
            <a:r>
              <a:rPr lang="es-ES">
                <a:solidFill>
                  <a:srgbClr val="002060"/>
                </a:solidFill>
                <a:latin typeface="Montserrat" panose="00000500000000000000" pitchFamily="2" charset="0"/>
                <a:cs typeface="Arial" panose="020B0604020202020204" pitchFamily="34" charset="0"/>
              </a:rPr>
              <a:t>5-FLUOROURACILO: Paradigma “NO PAIN NO GAIN”</a:t>
            </a:r>
            <a:endParaRPr lang="es-ES"/>
          </a:p>
        </p:txBody>
      </p:sp>
      <p:sp>
        <p:nvSpPr>
          <p:cNvPr id="4" name="Marcador de texto 3">
            <a:extLst>
              <a:ext uri="{FF2B5EF4-FFF2-40B4-BE49-F238E27FC236}">
                <a16:creationId xmlns:a16="http://schemas.microsoft.com/office/drawing/2014/main" id="{6CDE91E3-FB7A-A777-CE6D-8C0967A9BDCD}"/>
              </a:ext>
            </a:extLst>
          </p:cNvPr>
          <p:cNvSpPr>
            <a:spLocks noGrp="1"/>
          </p:cNvSpPr>
          <p:nvPr>
            <p:ph type="body" sz="quarter" idx="10"/>
          </p:nvPr>
        </p:nvSpPr>
        <p:spPr>
          <a:xfrm>
            <a:off x="1127953" y="3348966"/>
            <a:ext cx="10159485" cy="170142"/>
          </a:xfrm>
        </p:spPr>
        <p:txBody>
          <a:bodyPr/>
          <a:lstStyle/>
          <a:p>
            <a:r>
              <a:rPr lang="es-ES">
                <a:solidFill>
                  <a:srgbClr val="7F7F7F"/>
                </a:solidFill>
              </a:rPr>
              <a:t>Caso </a:t>
            </a:r>
            <a:r>
              <a:rPr lang="es-ES" err="1">
                <a:solidFill>
                  <a:srgbClr val="7F7F7F"/>
                </a:solidFill>
              </a:rPr>
              <a:t>clinico</a:t>
            </a:r>
            <a:r>
              <a:rPr lang="es-ES">
                <a:solidFill>
                  <a:srgbClr val="7F7F7F"/>
                </a:solidFill>
              </a:rPr>
              <a:t> presentado por Prof. M </a:t>
            </a:r>
            <a:r>
              <a:rPr lang="es-ES" err="1">
                <a:solidFill>
                  <a:srgbClr val="7F7F7F"/>
                </a:solidFill>
              </a:rPr>
              <a:t>Heppt</a:t>
            </a:r>
            <a:r>
              <a:rPr lang="es-ES">
                <a:solidFill>
                  <a:srgbClr val="7F7F7F"/>
                </a:solidFill>
              </a:rPr>
              <a:t>  en el Simposio Almirall " </a:t>
            </a:r>
            <a:r>
              <a:rPr lang="es-ES" b="1" err="1">
                <a:solidFill>
                  <a:srgbClr val="7F7F7F"/>
                </a:solidFill>
              </a:rPr>
              <a:t>Actinic</a:t>
            </a:r>
            <a:r>
              <a:rPr lang="es-ES" b="1">
                <a:solidFill>
                  <a:srgbClr val="7F7F7F"/>
                </a:solidFill>
              </a:rPr>
              <a:t> </a:t>
            </a:r>
            <a:r>
              <a:rPr lang="es-ES" b="1" err="1">
                <a:solidFill>
                  <a:srgbClr val="7F7F7F"/>
                </a:solidFill>
              </a:rPr>
              <a:t>keratosis</a:t>
            </a:r>
            <a:r>
              <a:rPr lang="es-ES" b="1">
                <a:solidFill>
                  <a:srgbClr val="7F7F7F"/>
                </a:solidFill>
              </a:rPr>
              <a:t> and </a:t>
            </a:r>
            <a:r>
              <a:rPr lang="es-ES" b="1" err="1">
                <a:solidFill>
                  <a:srgbClr val="7F7F7F"/>
                </a:solidFill>
              </a:rPr>
              <a:t>beyond</a:t>
            </a:r>
            <a:r>
              <a:rPr lang="es-ES" b="1">
                <a:solidFill>
                  <a:srgbClr val="7F7F7F"/>
                </a:solidFill>
              </a:rPr>
              <a:t>: </a:t>
            </a:r>
            <a:r>
              <a:rPr lang="es-ES" b="1" err="1">
                <a:solidFill>
                  <a:srgbClr val="7F7F7F"/>
                </a:solidFill>
              </a:rPr>
              <a:t>Patient</a:t>
            </a:r>
            <a:r>
              <a:rPr lang="es-ES" b="1">
                <a:solidFill>
                  <a:srgbClr val="7F7F7F"/>
                </a:solidFill>
              </a:rPr>
              <a:t> </a:t>
            </a:r>
            <a:r>
              <a:rPr lang="es-ES" b="1" err="1">
                <a:solidFill>
                  <a:srgbClr val="7F7F7F"/>
                </a:solidFill>
              </a:rPr>
              <a:t>understanding</a:t>
            </a:r>
            <a:r>
              <a:rPr lang="es-ES" b="1">
                <a:solidFill>
                  <a:srgbClr val="7F7F7F"/>
                </a:solidFill>
              </a:rPr>
              <a:t> </a:t>
            </a:r>
            <a:r>
              <a:rPr lang="es-ES" b="1" err="1">
                <a:solidFill>
                  <a:srgbClr val="7F7F7F"/>
                </a:solidFill>
              </a:rPr>
              <a:t>is</a:t>
            </a:r>
            <a:r>
              <a:rPr lang="es-ES" b="1">
                <a:solidFill>
                  <a:srgbClr val="7F7F7F"/>
                </a:solidFill>
              </a:rPr>
              <a:t> </a:t>
            </a:r>
            <a:r>
              <a:rPr lang="es-ES" b="1" err="1">
                <a:solidFill>
                  <a:srgbClr val="7F7F7F"/>
                </a:solidFill>
              </a:rPr>
              <a:t>first</a:t>
            </a:r>
            <a:r>
              <a:rPr lang="es-ES" b="1">
                <a:solidFill>
                  <a:srgbClr val="7F7F7F"/>
                </a:solidFill>
              </a:rPr>
              <a:t>, </a:t>
            </a:r>
            <a:r>
              <a:rPr lang="es-ES" b="1" err="1">
                <a:solidFill>
                  <a:srgbClr val="7F7F7F"/>
                </a:solidFill>
              </a:rPr>
              <a:t>lesion</a:t>
            </a:r>
            <a:r>
              <a:rPr lang="es-ES" b="1">
                <a:solidFill>
                  <a:srgbClr val="7F7F7F"/>
                </a:solidFill>
              </a:rPr>
              <a:t> </a:t>
            </a:r>
            <a:r>
              <a:rPr lang="es-ES" b="1" err="1">
                <a:solidFill>
                  <a:srgbClr val="7F7F7F"/>
                </a:solidFill>
              </a:rPr>
              <a:t>characterization</a:t>
            </a:r>
            <a:r>
              <a:rPr lang="es-ES" b="1">
                <a:solidFill>
                  <a:srgbClr val="7F7F7F"/>
                </a:solidFill>
              </a:rPr>
              <a:t> </a:t>
            </a:r>
            <a:r>
              <a:rPr lang="es-ES" b="1" err="1">
                <a:solidFill>
                  <a:srgbClr val="7F7F7F"/>
                </a:solidFill>
              </a:rPr>
              <a:t>is</a:t>
            </a:r>
            <a:r>
              <a:rPr lang="es-ES" b="1">
                <a:solidFill>
                  <a:srgbClr val="7F7F7F"/>
                </a:solidFill>
              </a:rPr>
              <a:t> </a:t>
            </a:r>
            <a:r>
              <a:rPr lang="es-ES" b="1" err="1">
                <a:solidFill>
                  <a:srgbClr val="7F7F7F"/>
                </a:solidFill>
              </a:rPr>
              <a:t>key</a:t>
            </a:r>
            <a:r>
              <a:rPr lang="es-ES" b="1">
                <a:solidFill>
                  <a:srgbClr val="7F7F7F"/>
                </a:solidFill>
              </a:rPr>
              <a:t>" en EADO Atenas 2025 </a:t>
            </a:r>
            <a:endParaRPr lang="es-ES" sz="1600" b="1">
              <a:solidFill>
                <a:srgbClr val="7F7F7F"/>
              </a:solidFill>
            </a:endParaRPr>
          </a:p>
          <a:p>
            <a:endParaRPr lang="es-ES">
              <a:solidFill>
                <a:srgbClr val="7F7F7F"/>
              </a:solidFill>
              <a:highlight>
                <a:srgbClr val="00FFFF"/>
              </a:highlight>
              <a:cs typeface="Arial"/>
            </a:endParaRPr>
          </a:p>
          <a:p>
            <a:endParaRPr lang="es-ES">
              <a:highlight>
                <a:srgbClr val="00FFFF"/>
              </a:highlight>
            </a:endParaRPr>
          </a:p>
        </p:txBody>
      </p:sp>
      <p:pic>
        <p:nvPicPr>
          <p:cNvPr id="5" name="Marcador de contenido 4">
            <a:extLst>
              <a:ext uri="{FF2B5EF4-FFF2-40B4-BE49-F238E27FC236}">
                <a16:creationId xmlns:a16="http://schemas.microsoft.com/office/drawing/2014/main" id="{CC5564BD-BBBE-AC49-AADC-FE9B85E530A8}"/>
              </a:ext>
            </a:extLst>
          </p:cNvPr>
          <p:cNvPicPr>
            <a:picLocks noGrp="1" noChangeAspect="1"/>
          </p:cNvPicPr>
          <p:nvPr>
            <p:ph idx="1"/>
          </p:nvPr>
        </p:nvPicPr>
        <p:blipFill rotWithShape="1">
          <a:blip r:embed="rId3"/>
          <a:srcRect l="12279" t="34959" r="33468" b="47038"/>
          <a:stretch/>
        </p:blipFill>
        <p:spPr>
          <a:xfrm>
            <a:off x="786048" y="1010860"/>
            <a:ext cx="9747577" cy="1756399"/>
          </a:xfrm>
          <a:prstGeom prst="rect">
            <a:avLst/>
          </a:prstGeom>
        </p:spPr>
      </p:pic>
      <p:pic>
        <p:nvPicPr>
          <p:cNvPr id="6" name="Imagen 5">
            <a:extLst>
              <a:ext uri="{FF2B5EF4-FFF2-40B4-BE49-F238E27FC236}">
                <a16:creationId xmlns:a16="http://schemas.microsoft.com/office/drawing/2014/main" id="{1B02B2ED-43AC-4F92-2836-217707691B7E}"/>
              </a:ext>
            </a:extLst>
          </p:cNvPr>
          <p:cNvPicPr>
            <a:picLocks noChangeAspect="1"/>
          </p:cNvPicPr>
          <p:nvPr/>
        </p:nvPicPr>
        <p:blipFill rotWithShape="1">
          <a:blip r:embed="rId4"/>
          <a:srcRect l="1321" t="20780" r="305" b="18703"/>
          <a:stretch/>
        </p:blipFill>
        <p:spPr>
          <a:xfrm>
            <a:off x="3352800" y="3514970"/>
            <a:ext cx="5123754" cy="3153309"/>
          </a:xfrm>
          <a:prstGeom prst="rect">
            <a:avLst/>
          </a:prstGeom>
        </p:spPr>
      </p:pic>
      <p:sp>
        <p:nvSpPr>
          <p:cNvPr id="7" name="Marcador de texto 3">
            <a:extLst>
              <a:ext uri="{FF2B5EF4-FFF2-40B4-BE49-F238E27FC236}">
                <a16:creationId xmlns:a16="http://schemas.microsoft.com/office/drawing/2014/main" id="{59892C5F-C722-B682-6D12-3AC7C183328C}"/>
              </a:ext>
            </a:extLst>
          </p:cNvPr>
          <p:cNvSpPr txBox="1">
            <a:spLocks/>
          </p:cNvSpPr>
          <p:nvPr/>
        </p:nvSpPr>
        <p:spPr>
          <a:xfrm>
            <a:off x="6851620" y="7383340"/>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rgbClr val="7F7F7F"/>
                </a:solidFill>
              </a:rPr>
              <a:t>Imagen desarrollada por Inteligencia Artificial </a:t>
            </a:r>
            <a:endParaRPr lang="es-ES" b="1">
              <a:solidFill>
                <a:srgbClr val="7F7F7F"/>
              </a:solidFill>
            </a:endParaRPr>
          </a:p>
          <a:p>
            <a:endParaRPr lang="es-ES">
              <a:solidFill>
                <a:srgbClr val="7F7F7F"/>
              </a:solidFill>
              <a:highlight>
                <a:srgbClr val="00FFFF"/>
              </a:highlight>
              <a:cs typeface="Arial"/>
            </a:endParaRPr>
          </a:p>
          <a:p>
            <a:endParaRPr lang="es-ES" sz="3600">
              <a:highlight>
                <a:srgbClr val="00FFFF"/>
              </a:highlight>
            </a:endParaRPr>
          </a:p>
        </p:txBody>
      </p:sp>
    </p:spTree>
    <p:extLst>
      <p:ext uri="{BB962C8B-B14F-4D97-AF65-F5344CB8AC3E}">
        <p14:creationId xmlns:p14="http://schemas.microsoft.com/office/powerpoint/2010/main" val="3719310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92">
            <a:extLst>
              <a:ext uri="{FF2B5EF4-FFF2-40B4-BE49-F238E27FC236}">
                <a16:creationId xmlns:a16="http://schemas.microsoft.com/office/drawing/2014/main" id="{1B73C520-8D53-D81F-0FEB-0C16C345F658}"/>
              </a:ext>
            </a:extLst>
          </p:cNvPr>
          <p:cNvSpPr/>
          <p:nvPr/>
        </p:nvSpPr>
        <p:spPr>
          <a:xfrm>
            <a:off x="635389" y="1353640"/>
            <a:ext cx="10303063" cy="4825833"/>
          </a:xfrm>
          <a:prstGeom prst="roundRect">
            <a:avLst>
              <a:gd name="adj" fmla="val 4547"/>
            </a:avLst>
          </a:prstGeom>
          <a:solidFill>
            <a:schemeClr val="bg1"/>
          </a:solidFill>
          <a:ln w="12700">
            <a:solidFill>
              <a:srgbClr val="B4E2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itchFamily="2" charset="77"/>
              <a:cs typeface="Arial" panose="020B0604020202020204" pitchFamily="34" charset="0"/>
            </a:endParaRPr>
          </a:p>
        </p:txBody>
      </p:sp>
      <p:sp>
        <p:nvSpPr>
          <p:cNvPr id="4" name="Rectángulo redondeado 3">
            <a:extLst>
              <a:ext uri="{FF2B5EF4-FFF2-40B4-BE49-F238E27FC236}">
                <a16:creationId xmlns:a16="http://schemas.microsoft.com/office/drawing/2014/main" id="{BF284F94-B73E-5F8A-7E12-282377CFD9DE}"/>
              </a:ext>
            </a:extLst>
          </p:cNvPr>
          <p:cNvSpPr/>
          <p:nvPr/>
        </p:nvSpPr>
        <p:spPr>
          <a:xfrm>
            <a:off x="6540155" y="2134291"/>
            <a:ext cx="4219660" cy="2131654"/>
          </a:xfrm>
          <a:prstGeom prst="roundRect">
            <a:avLst>
              <a:gd name="adj" fmla="val 6391"/>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Montserrat" pitchFamily="2" charset="77"/>
            </a:endParaRPr>
          </a:p>
        </p:txBody>
      </p:sp>
      <p:sp>
        <p:nvSpPr>
          <p:cNvPr id="7" name="CuadroTexto 34">
            <a:extLst>
              <a:ext uri="{FF2B5EF4-FFF2-40B4-BE49-F238E27FC236}">
                <a16:creationId xmlns:a16="http://schemas.microsoft.com/office/drawing/2014/main" id="{B5DA0907-71CA-216A-E4D5-107EC6EA292E}"/>
              </a:ext>
            </a:extLst>
          </p:cNvPr>
          <p:cNvSpPr txBox="1"/>
          <p:nvPr/>
        </p:nvSpPr>
        <p:spPr>
          <a:xfrm>
            <a:off x="1493005" y="6502823"/>
            <a:ext cx="10303063" cy="228268"/>
          </a:xfrm>
          <a:prstGeom prst="rect">
            <a:avLst/>
          </a:prstGeom>
          <a:noFill/>
        </p:spPr>
        <p:txBody>
          <a:bodyPr wrap="square" lIns="91440" tIns="0" rIns="91440" bIns="0" anchor="b" anchorCtr="0">
            <a:spAutoFit/>
          </a:bodyPr>
          <a:lstStyle/>
          <a:p>
            <a:pPr>
              <a:spcAft>
                <a:spcPts val="100"/>
              </a:spcAft>
            </a:pPr>
            <a:r>
              <a:rPr lang="es-ES" sz="700" b="1">
                <a:solidFill>
                  <a:schemeClr val="tx1">
                    <a:lumMod val="50000"/>
                    <a:lumOff val="50000"/>
                  </a:schemeClr>
                </a:solidFill>
                <a:latin typeface="Montserrat"/>
                <a:cs typeface="Arial"/>
              </a:rPr>
              <a:t>AKASI: </a:t>
            </a:r>
            <a:r>
              <a:rPr lang="es-ES" sz="700">
                <a:solidFill>
                  <a:schemeClr val="tx1">
                    <a:lumMod val="50000"/>
                    <a:lumOff val="50000"/>
                  </a:schemeClr>
                </a:solidFill>
                <a:latin typeface="Montserrat"/>
                <a:cs typeface="Arial"/>
              </a:rPr>
              <a:t> </a:t>
            </a:r>
            <a:r>
              <a:rPr lang="es-ES" sz="700" err="1">
                <a:solidFill>
                  <a:schemeClr val="tx1">
                    <a:lumMod val="50000"/>
                    <a:lumOff val="50000"/>
                  </a:schemeClr>
                </a:solidFill>
                <a:latin typeface="Montserrat"/>
                <a:cs typeface="Arial"/>
              </a:rPr>
              <a:t>Actinic</a:t>
            </a:r>
            <a:r>
              <a:rPr lang="es-ES" sz="700">
                <a:solidFill>
                  <a:schemeClr val="tx1">
                    <a:lumMod val="50000"/>
                    <a:lumOff val="50000"/>
                  </a:schemeClr>
                </a:solidFill>
                <a:latin typeface="Montserrat"/>
                <a:cs typeface="Arial"/>
              </a:rPr>
              <a:t> </a:t>
            </a:r>
            <a:r>
              <a:rPr lang="es-ES" sz="700" err="1">
                <a:solidFill>
                  <a:schemeClr val="tx1">
                    <a:lumMod val="50000"/>
                    <a:lumOff val="50000"/>
                  </a:schemeClr>
                </a:solidFill>
                <a:latin typeface="Montserrat"/>
                <a:cs typeface="Arial"/>
              </a:rPr>
              <a:t>Keratosis</a:t>
            </a:r>
            <a:r>
              <a:rPr lang="es-ES" sz="700">
                <a:solidFill>
                  <a:schemeClr val="tx1">
                    <a:lumMod val="50000"/>
                    <a:lumOff val="50000"/>
                  </a:schemeClr>
                </a:solidFill>
                <a:latin typeface="Montserrat"/>
                <a:cs typeface="Arial"/>
              </a:rPr>
              <a:t> </a:t>
            </a:r>
            <a:r>
              <a:rPr lang="es-ES" sz="700" err="1">
                <a:solidFill>
                  <a:schemeClr val="tx1">
                    <a:lumMod val="50000"/>
                    <a:lumOff val="50000"/>
                  </a:schemeClr>
                </a:solidFill>
                <a:latin typeface="Montserrat"/>
                <a:cs typeface="Arial"/>
              </a:rPr>
              <a:t>Area</a:t>
            </a:r>
            <a:r>
              <a:rPr lang="es-ES" sz="700">
                <a:solidFill>
                  <a:schemeClr val="tx1">
                    <a:lumMod val="50000"/>
                    <a:lumOff val="50000"/>
                  </a:schemeClr>
                </a:solidFill>
                <a:latin typeface="Montserrat"/>
                <a:cs typeface="Arial"/>
              </a:rPr>
              <a:t> and </a:t>
            </a:r>
            <a:r>
              <a:rPr lang="es-ES" sz="700" err="1">
                <a:solidFill>
                  <a:schemeClr val="tx1">
                    <a:lumMod val="50000"/>
                    <a:lumOff val="50000"/>
                  </a:schemeClr>
                </a:solidFill>
                <a:latin typeface="Montserrat"/>
                <a:cs typeface="Arial"/>
              </a:rPr>
              <a:t>Severity</a:t>
            </a:r>
            <a:r>
              <a:rPr lang="es-ES" sz="700">
                <a:solidFill>
                  <a:schemeClr val="tx1">
                    <a:lumMod val="50000"/>
                    <a:lumOff val="50000"/>
                  </a:schemeClr>
                </a:solidFill>
                <a:latin typeface="Montserrat"/>
                <a:cs typeface="Arial"/>
              </a:rPr>
              <a:t> </a:t>
            </a:r>
            <a:r>
              <a:rPr lang="es-ES" sz="700" err="1">
                <a:solidFill>
                  <a:schemeClr val="tx1">
                    <a:lumMod val="50000"/>
                    <a:lumOff val="50000"/>
                  </a:schemeClr>
                </a:solidFill>
                <a:latin typeface="Montserrat"/>
                <a:cs typeface="Arial"/>
              </a:rPr>
              <a:t>Index</a:t>
            </a:r>
            <a:r>
              <a:rPr lang="es-ES" sz="700">
                <a:solidFill>
                  <a:schemeClr val="tx1">
                    <a:lumMod val="50000"/>
                    <a:lumOff val="50000"/>
                  </a:schemeClr>
                </a:solidFill>
                <a:latin typeface="Montserrat"/>
                <a:cs typeface="Arial"/>
              </a:rPr>
              <a:t> (índice del área y la severidad de la queratosis actínica).</a:t>
            </a:r>
          </a:p>
          <a:p>
            <a:pPr>
              <a:spcAft>
                <a:spcPts val="100"/>
              </a:spcAft>
            </a:pPr>
            <a:r>
              <a:rPr lang="es-ES" sz="700" b="1">
                <a:solidFill>
                  <a:schemeClr val="tx1">
                    <a:lumMod val="50000"/>
                    <a:lumOff val="50000"/>
                  </a:schemeClr>
                </a:solidFill>
                <a:latin typeface="Montserrat"/>
                <a:cs typeface="Arial"/>
              </a:rPr>
              <a:t>1</a:t>
            </a:r>
            <a:r>
              <a:rPr lang="es-ES" sz="700">
                <a:solidFill>
                  <a:schemeClr val="tx1">
                    <a:lumMod val="50000"/>
                    <a:lumOff val="50000"/>
                  </a:schemeClr>
                </a:solidFill>
                <a:latin typeface="Montserrat"/>
                <a:cs typeface="Arial"/>
              </a:rPr>
              <a:t>. </a:t>
            </a:r>
            <a:r>
              <a:rPr lang="es-ES" sz="700" err="1">
                <a:solidFill>
                  <a:schemeClr val="tx1">
                    <a:lumMod val="50000"/>
                    <a:lumOff val="50000"/>
                  </a:schemeClr>
                </a:solidFill>
                <a:latin typeface="Montserrat"/>
                <a:cs typeface="Arial"/>
              </a:rPr>
              <a:t>Dirschka</a:t>
            </a:r>
            <a:r>
              <a:rPr lang="es-ES" sz="700">
                <a:solidFill>
                  <a:schemeClr val="tx1">
                    <a:lumMod val="50000"/>
                    <a:lumOff val="50000"/>
                  </a:schemeClr>
                </a:solidFill>
                <a:latin typeface="Montserrat"/>
                <a:cs typeface="Arial"/>
              </a:rPr>
              <a:t> T, </a:t>
            </a:r>
            <a:r>
              <a:rPr lang="es-ES" sz="700" err="1">
                <a:solidFill>
                  <a:schemeClr val="tx1">
                    <a:lumMod val="50000"/>
                    <a:lumOff val="50000"/>
                  </a:schemeClr>
                </a:solidFill>
                <a:latin typeface="Montserrat"/>
                <a:cs typeface="Arial"/>
              </a:rPr>
              <a:t>Ardigò</a:t>
            </a:r>
            <a:r>
              <a:rPr lang="es-ES" sz="700">
                <a:solidFill>
                  <a:schemeClr val="tx1">
                    <a:lumMod val="50000"/>
                    <a:lumOff val="50000"/>
                  </a:schemeClr>
                </a:solidFill>
                <a:latin typeface="Montserrat"/>
                <a:cs typeface="Arial"/>
              </a:rPr>
              <a:t> M, </a:t>
            </a:r>
            <a:r>
              <a:rPr lang="es-ES" sz="700" err="1">
                <a:solidFill>
                  <a:schemeClr val="tx1">
                    <a:lumMod val="50000"/>
                    <a:lumOff val="50000"/>
                  </a:schemeClr>
                </a:solidFill>
                <a:latin typeface="Montserrat"/>
                <a:cs typeface="Arial"/>
              </a:rPr>
              <a:t>Fargnoli</a:t>
            </a:r>
            <a:r>
              <a:rPr lang="es-ES" sz="700">
                <a:solidFill>
                  <a:schemeClr val="tx1">
                    <a:lumMod val="50000"/>
                    <a:lumOff val="50000"/>
                  </a:schemeClr>
                </a:solidFill>
                <a:latin typeface="Montserrat"/>
                <a:cs typeface="Arial"/>
              </a:rPr>
              <a:t> MC, et al. J </a:t>
            </a:r>
            <a:r>
              <a:rPr lang="es-ES" sz="700" err="1">
                <a:solidFill>
                  <a:schemeClr val="tx1">
                    <a:lumMod val="50000"/>
                    <a:lumOff val="50000"/>
                  </a:schemeClr>
                </a:solidFill>
                <a:latin typeface="Montserrat"/>
                <a:cs typeface="Arial"/>
              </a:rPr>
              <a:t>Dermatolog</a:t>
            </a:r>
            <a:r>
              <a:rPr lang="es-ES" sz="700">
                <a:solidFill>
                  <a:schemeClr val="tx1">
                    <a:lumMod val="50000"/>
                    <a:lumOff val="50000"/>
                  </a:schemeClr>
                </a:solidFill>
                <a:latin typeface="Montserrat"/>
                <a:cs typeface="Arial"/>
              </a:rPr>
              <a:t> </a:t>
            </a:r>
            <a:r>
              <a:rPr lang="es-ES" sz="700" err="1">
                <a:solidFill>
                  <a:schemeClr val="tx1">
                    <a:lumMod val="50000"/>
                    <a:lumOff val="50000"/>
                  </a:schemeClr>
                </a:solidFill>
                <a:latin typeface="Montserrat"/>
                <a:cs typeface="Arial"/>
              </a:rPr>
              <a:t>Treat</a:t>
            </a:r>
            <a:r>
              <a:rPr lang="es-ES" sz="700">
                <a:solidFill>
                  <a:schemeClr val="tx1">
                    <a:lumMod val="50000"/>
                    <a:lumOff val="50000"/>
                  </a:schemeClr>
                </a:solidFill>
                <a:latin typeface="Montserrat"/>
                <a:cs typeface="Arial"/>
              </a:rPr>
              <a:t>. 2025 Dec;36(1):2487657. </a:t>
            </a:r>
            <a:r>
              <a:rPr lang="es-ES" sz="700" err="1">
                <a:solidFill>
                  <a:schemeClr val="tx1">
                    <a:lumMod val="50000"/>
                    <a:lumOff val="50000"/>
                  </a:schemeClr>
                </a:solidFill>
                <a:latin typeface="Montserrat"/>
                <a:cs typeface="Arial"/>
              </a:rPr>
              <a:t>doi</a:t>
            </a:r>
            <a:r>
              <a:rPr lang="es-ES" sz="700">
                <a:solidFill>
                  <a:schemeClr val="tx1">
                    <a:lumMod val="50000"/>
                    <a:lumOff val="50000"/>
                  </a:schemeClr>
                </a:solidFill>
                <a:latin typeface="Montserrat"/>
                <a:cs typeface="Arial"/>
              </a:rPr>
              <a:t>: 10.1080/09546634.2025.2487657.</a:t>
            </a:r>
            <a:r>
              <a:rPr lang="es-ES" sz="700" b="1">
                <a:solidFill>
                  <a:schemeClr val="tx1">
                    <a:lumMod val="50000"/>
                    <a:lumOff val="50000"/>
                  </a:schemeClr>
                </a:solidFill>
                <a:latin typeface="Montserrat"/>
                <a:cs typeface="Arial"/>
              </a:rPr>
              <a:t>2</a:t>
            </a:r>
            <a:r>
              <a:rPr lang="es-ES" sz="700">
                <a:solidFill>
                  <a:schemeClr val="tx1">
                    <a:lumMod val="50000"/>
                    <a:lumOff val="50000"/>
                  </a:schemeClr>
                </a:solidFill>
                <a:latin typeface="Montserrat"/>
                <a:cs typeface="Arial"/>
              </a:rPr>
              <a:t>. </a:t>
            </a:r>
            <a:r>
              <a:rPr lang="es-ES" sz="700" err="1">
                <a:solidFill>
                  <a:schemeClr val="tx1">
                    <a:lumMod val="50000"/>
                    <a:lumOff val="50000"/>
                  </a:schemeClr>
                </a:solidFill>
                <a:latin typeface="Montserrat"/>
                <a:cs typeface="Arial"/>
              </a:rPr>
              <a:t>Kirchberger</a:t>
            </a:r>
            <a:r>
              <a:rPr lang="es-ES" sz="700">
                <a:solidFill>
                  <a:schemeClr val="tx1">
                    <a:lumMod val="50000"/>
                    <a:lumOff val="50000"/>
                  </a:schemeClr>
                </a:solidFill>
                <a:latin typeface="Montserrat"/>
                <a:cs typeface="Arial"/>
              </a:rPr>
              <a:t> M, </a:t>
            </a:r>
            <a:r>
              <a:rPr lang="es-ES" sz="700" i="1">
                <a:solidFill>
                  <a:schemeClr val="tx1">
                    <a:lumMod val="50000"/>
                    <a:lumOff val="50000"/>
                  </a:schemeClr>
                </a:solidFill>
                <a:latin typeface="Montserrat"/>
                <a:cs typeface="Arial"/>
              </a:rPr>
              <a:t>et al. </a:t>
            </a:r>
            <a:r>
              <a:rPr lang="es-ES" sz="700" i="1" err="1">
                <a:solidFill>
                  <a:schemeClr val="tx1">
                    <a:lumMod val="50000"/>
                    <a:lumOff val="50000"/>
                  </a:schemeClr>
                </a:solidFill>
                <a:latin typeface="Montserrat"/>
                <a:cs typeface="Arial"/>
              </a:rPr>
              <a:t>Journal</a:t>
            </a:r>
            <a:r>
              <a:rPr lang="es-ES" sz="700" i="1">
                <a:solidFill>
                  <a:schemeClr val="tx1">
                    <a:lumMod val="50000"/>
                    <a:lumOff val="50000"/>
                  </a:schemeClr>
                </a:solidFill>
                <a:latin typeface="Montserrat"/>
                <a:cs typeface="Arial"/>
              </a:rPr>
              <a:t> </a:t>
            </a:r>
            <a:r>
              <a:rPr lang="es-ES" sz="700" i="1" err="1">
                <a:solidFill>
                  <a:schemeClr val="tx1">
                    <a:lumMod val="50000"/>
                    <a:lumOff val="50000"/>
                  </a:schemeClr>
                </a:solidFill>
                <a:latin typeface="Montserrat"/>
                <a:cs typeface="Arial"/>
              </a:rPr>
              <a:t>of</a:t>
            </a:r>
            <a:r>
              <a:rPr lang="es-ES" sz="700" i="1">
                <a:solidFill>
                  <a:schemeClr val="tx1">
                    <a:lumMod val="50000"/>
                    <a:lumOff val="50000"/>
                  </a:schemeClr>
                </a:solidFill>
                <a:latin typeface="Montserrat"/>
                <a:cs typeface="Arial"/>
              </a:rPr>
              <a:t> </a:t>
            </a:r>
            <a:r>
              <a:rPr lang="es-ES" sz="700" i="1" err="1">
                <a:solidFill>
                  <a:schemeClr val="tx1">
                    <a:lumMod val="50000"/>
                    <a:lumOff val="50000"/>
                  </a:schemeClr>
                </a:solidFill>
                <a:latin typeface="Montserrat"/>
                <a:cs typeface="Arial"/>
              </a:rPr>
              <a:t>Clinical</a:t>
            </a:r>
            <a:r>
              <a:rPr lang="es-ES" sz="700" i="1">
                <a:solidFill>
                  <a:schemeClr val="tx1">
                    <a:lumMod val="50000"/>
                    <a:lumOff val="50000"/>
                  </a:schemeClr>
                </a:solidFill>
                <a:latin typeface="Montserrat"/>
                <a:cs typeface="Arial"/>
              </a:rPr>
              <a:t> Medicine. </a:t>
            </a:r>
            <a:r>
              <a:rPr lang="es-ES" sz="700">
                <a:solidFill>
                  <a:schemeClr val="tx1">
                    <a:lumMod val="50000"/>
                    <a:lumOff val="50000"/>
                  </a:schemeClr>
                </a:solidFill>
                <a:latin typeface="Montserrat"/>
                <a:cs typeface="Arial"/>
              </a:rPr>
              <a:t>2023;12:4837.</a:t>
            </a:r>
            <a:endParaRPr lang="es-ES" sz="700" b="1">
              <a:solidFill>
                <a:schemeClr val="tx1">
                  <a:lumMod val="50000"/>
                  <a:lumOff val="50000"/>
                </a:schemeClr>
              </a:solidFill>
              <a:latin typeface="Montserrat"/>
              <a:cs typeface="Arial"/>
            </a:endParaRPr>
          </a:p>
        </p:txBody>
      </p:sp>
      <p:sp>
        <p:nvSpPr>
          <p:cNvPr id="9" name="Text Placeholder 8">
            <a:extLst>
              <a:ext uri="{FF2B5EF4-FFF2-40B4-BE49-F238E27FC236}">
                <a16:creationId xmlns:a16="http://schemas.microsoft.com/office/drawing/2014/main" id="{D7A2B466-1DFB-2DBC-47CC-288C15B3EA9F}"/>
              </a:ext>
            </a:extLst>
          </p:cNvPr>
          <p:cNvSpPr>
            <a:spLocks noGrp="1"/>
          </p:cNvSpPr>
          <p:nvPr>
            <p:ph type="body" sz="quarter" idx="11"/>
          </p:nvPr>
        </p:nvSpPr>
        <p:spPr>
          <a:xfrm>
            <a:off x="451406" y="399999"/>
            <a:ext cx="7476594" cy="292528"/>
          </a:xfrm>
        </p:spPr>
        <p:txBody>
          <a:bodyPr vert="horz" lIns="91440" tIns="45720" rIns="91440" bIns="45720" rtlCol="0" anchor="t">
            <a:noAutofit/>
          </a:bodyPr>
          <a:lstStyle/>
          <a:p>
            <a:r>
              <a:rPr lang="es-ES" sz="1800">
                <a:solidFill>
                  <a:srgbClr val="002060"/>
                </a:solidFill>
                <a:latin typeface="Montserrat"/>
                <a:cs typeface="Arial"/>
              </a:rPr>
              <a:t>KLISYRI: NO aplica el mismo paradigma</a:t>
            </a:r>
            <a:endParaRPr lang="es-ES" sz="1800">
              <a:solidFill>
                <a:srgbClr val="002755"/>
              </a:solidFill>
              <a:latin typeface="Montserrat"/>
              <a:cs typeface="Arial"/>
            </a:endParaRPr>
          </a:p>
        </p:txBody>
      </p:sp>
      <p:pic>
        <p:nvPicPr>
          <p:cNvPr id="5" name="Picture 4">
            <a:extLst>
              <a:ext uri="{FF2B5EF4-FFF2-40B4-BE49-F238E27FC236}">
                <a16:creationId xmlns:a16="http://schemas.microsoft.com/office/drawing/2014/main" id="{FA5F6D72-2B40-53D3-1B14-FB65E8CA2E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311" y="1353640"/>
            <a:ext cx="5111720" cy="1759469"/>
          </a:xfrm>
          <a:prstGeom prst="rect">
            <a:avLst/>
          </a:prstGeom>
        </p:spPr>
      </p:pic>
      <p:sp>
        <p:nvSpPr>
          <p:cNvPr id="12" name="TextBox 11">
            <a:extLst>
              <a:ext uri="{FF2B5EF4-FFF2-40B4-BE49-F238E27FC236}">
                <a16:creationId xmlns:a16="http://schemas.microsoft.com/office/drawing/2014/main" id="{77A75C70-3F4C-D2EB-69FF-CFB87B29328B}"/>
              </a:ext>
            </a:extLst>
          </p:cNvPr>
          <p:cNvSpPr txBox="1"/>
          <p:nvPr/>
        </p:nvSpPr>
        <p:spPr>
          <a:xfrm>
            <a:off x="1210350" y="5676106"/>
            <a:ext cx="6188925" cy="391197"/>
          </a:xfrm>
          <a:prstGeom prst="rect">
            <a:avLst/>
          </a:prstGeom>
          <a:noFill/>
        </p:spPr>
        <p:txBody>
          <a:bodyPr wrap="square" rtlCol="0">
            <a:spAutoFit/>
          </a:bodyPr>
          <a:lstStyle/>
          <a:p>
            <a:pPr>
              <a:lnSpc>
                <a:spcPts val="1200"/>
              </a:lnSpc>
            </a:pPr>
            <a:r>
              <a:rPr lang="es-ES" sz="900" b="1">
                <a:solidFill>
                  <a:schemeClr val="tx2"/>
                </a:solidFill>
                <a:latin typeface="Montserrat" pitchFamily="2" charset="77"/>
              </a:rPr>
              <a:t>Figura 6. </a:t>
            </a:r>
            <a:r>
              <a:rPr lang="es-ES" sz="900">
                <a:solidFill>
                  <a:schemeClr val="tx2"/>
                </a:solidFill>
                <a:latin typeface="Montserrat" pitchFamily="2" charset="77"/>
              </a:rPr>
              <a:t>Distribución y gravedad de las reacciones locales en pacientes sometidos a tratamiento.</a:t>
            </a:r>
          </a:p>
          <a:p>
            <a:pPr>
              <a:lnSpc>
                <a:spcPts val="1200"/>
              </a:lnSpc>
            </a:pPr>
            <a:r>
              <a:rPr lang="es-ES" sz="900">
                <a:solidFill>
                  <a:schemeClr val="tx2"/>
                </a:solidFill>
                <a:latin typeface="Montserrat" pitchFamily="2" charset="77"/>
              </a:rPr>
              <a:t>Adaptada de </a:t>
            </a:r>
            <a:r>
              <a:rPr lang="es-ES" sz="900" err="1">
                <a:solidFill>
                  <a:schemeClr val="tx2"/>
                </a:solidFill>
                <a:latin typeface="Montserrat" pitchFamily="2" charset="77"/>
              </a:rPr>
              <a:t>Kirchberger</a:t>
            </a:r>
            <a:r>
              <a:rPr lang="es-ES" sz="900">
                <a:solidFill>
                  <a:schemeClr val="tx2"/>
                </a:solidFill>
                <a:latin typeface="Montserrat" pitchFamily="2" charset="77"/>
              </a:rPr>
              <a:t> M, et al. 2023.</a:t>
            </a:r>
            <a:r>
              <a:rPr lang="es-ES" sz="900" baseline="30000">
                <a:solidFill>
                  <a:schemeClr val="tx2"/>
                </a:solidFill>
                <a:latin typeface="Montserrat" pitchFamily="2" charset="77"/>
              </a:rPr>
              <a:t>2</a:t>
            </a:r>
          </a:p>
        </p:txBody>
      </p:sp>
      <p:sp>
        <p:nvSpPr>
          <p:cNvPr id="27" name="TextBox 26">
            <a:extLst>
              <a:ext uri="{FF2B5EF4-FFF2-40B4-BE49-F238E27FC236}">
                <a16:creationId xmlns:a16="http://schemas.microsoft.com/office/drawing/2014/main" id="{A03ECD34-4C3B-1DF2-D7A0-560BD272AE9E}"/>
              </a:ext>
            </a:extLst>
          </p:cNvPr>
          <p:cNvSpPr txBox="1"/>
          <p:nvPr/>
        </p:nvSpPr>
        <p:spPr>
          <a:xfrm>
            <a:off x="6660953" y="2217733"/>
            <a:ext cx="4055660" cy="2241126"/>
          </a:xfrm>
          <a:prstGeom prst="rect">
            <a:avLst/>
          </a:prstGeom>
          <a:noFill/>
        </p:spPr>
        <p:txBody>
          <a:bodyPr wrap="square" lIns="121920" tIns="60960" rIns="121920" bIns="60960" rtlCol="0" anchor="ctr">
            <a:spAutoFit/>
          </a:bodyPr>
          <a:lstStyle/>
          <a:p>
            <a:pPr algn="ctr">
              <a:lnSpc>
                <a:spcPct val="110000"/>
              </a:lnSpc>
            </a:pPr>
            <a:r>
              <a:rPr lang="es-ES" sz="1400">
                <a:solidFill>
                  <a:schemeClr val="bg1"/>
                </a:solidFill>
                <a:latin typeface="Montserrat"/>
              </a:rPr>
              <a:t>N = 30 pacientes</a:t>
            </a:r>
          </a:p>
          <a:p>
            <a:pPr algn="ctr">
              <a:lnSpc>
                <a:spcPct val="110000"/>
              </a:lnSpc>
            </a:pPr>
            <a:r>
              <a:rPr lang="es-ES" sz="1400">
                <a:solidFill>
                  <a:schemeClr val="bg1"/>
                </a:solidFill>
                <a:latin typeface="Montserrat"/>
              </a:rPr>
              <a:t>NO  se identifica </a:t>
            </a:r>
            <a:r>
              <a:rPr lang="es-ES" sz="1400" b="1">
                <a:solidFill>
                  <a:schemeClr val="bg1"/>
                </a:solidFill>
                <a:latin typeface="Montserrat"/>
              </a:rPr>
              <a:t>ninguna correlación </a:t>
            </a:r>
            <a:r>
              <a:rPr lang="es-ES" sz="1400">
                <a:solidFill>
                  <a:schemeClr val="bg1"/>
                </a:solidFill>
                <a:latin typeface="Montserrat"/>
              </a:rPr>
              <a:t>entre la reducción en el índice </a:t>
            </a:r>
            <a:r>
              <a:rPr lang="es-ES" sz="1400" b="1">
                <a:solidFill>
                  <a:schemeClr val="bg1"/>
                </a:solidFill>
                <a:latin typeface="Montserrat"/>
              </a:rPr>
              <a:t>AKASI</a:t>
            </a:r>
            <a:r>
              <a:rPr lang="es-ES" sz="1400">
                <a:solidFill>
                  <a:schemeClr val="bg1"/>
                </a:solidFill>
                <a:latin typeface="Montserrat"/>
              </a:rPr>
              <a:t> y la aparición de </a:t>
            </a:r>
            <a:r>
              <a:rPr lang="es-ES" sz="1400" b="1">
                <a:solidFill>
                  <a:schemeClr val="bg1"/>
                </a:solidFill>
                <a:latin typeface="Montserrat"/>
              </a:rPr>
              <a:t>reacciones adversas locales. </a:t>
            </a:r>
            <a:r>
              <a:rPr lang="es-ES" sz="1400">
                <a:solidFill>
                  <a:schemeClr val="bg1"/>
                </a:solidFill>
                <a:latin typeface="Montserrat"/>
              </a:rPr>
              <a:t> </a:t>
            </a:r>
          </a:p>
          <a:p>
            <a:pPr algn="ctr">
              <a:lnSpc>
                <a:spcPct val="110000"/>
              </a:lnSpc>
            </a:pPr>
            <a:endParaRPr lang="es-ES" sz="1400">
              <a:solidFill>
                <a:schemeClr val="bg1"/>
              </a:solidFill>
              <a:latin typeface="Montserrat"/>
            </a:endParaRPr>
          </a:p>
          <a:p>
            <a:pPr algn="ctr">
              <a:lnSpc>
                <a:spcPct val="110000"/>
              </a:lnSpc>
            </a:pPr>
            <a:r>
              <a:rPr lang="es-ES" sz="1400">
                <a:solidFill>
                  <a:schemeClr val="bg1"/>
                </a:solidFill>
                <a:latin typeface="Montserrat"/>
              </a:rPr>
              <a:t>Sugiere que </a:t>
            </a:r>
            <a:r>
              <a:rPr lang="es-ES" sz="1400" b="1">
                <a:solidFill>
                  <a:schemeClr val="bg1"/>
                </a:solidFill>
                <a:latin typeface="Montserrat"/>
              </a:rPr>
              <a:t>el</a:t>
            </a:r>
            <a:r>
              <a:rPr lang="es-ES" sz="1400">
                <a:solidFill>
                  <a:schemeClr val="bg1"/>
                </a:solidFill>
                <a:latin typeface="Montserrat"/>
              </a:rPr>
              <a:t> </a:t>
            </a:r>
            <a:r>
              <a:rPr lang="es-ES" sz="1400" b="1">
                <a:solidFill>
                  <a:srgbClr val="FFC000"/>
                </a:solidFill>
                <a:latin typeface="Montserrat"/>
              </a:rPr>
              <a:t>grado de inflamación no necesariamente predice una mejor respuesta</a:t>
            </a:r>
            <a:r>
              <a:rPr lang="es-ES" sz="1400">
                <a:solidFill>
                  <a:srgbClr val="FFC000"/>
                </a:solidFill>
                <a:latin typeface="Montserrat"/>
              </a:rPr>
              <a:t> </a:t>
            </a:r>
            <a:r>
              <a:rPr lang="es-ES" sz="1400">
                <a:solidFill>
                  <a:schemeClr val="bg1"/>
                </a:solidFill>
                <a:latin typeface="Montserrat"/>
              </a:rPr>
              <a:t>al tratamiento.</a:t>
            </a:r>
            <a:r>
              <a:rPr lang="es-ES" sz="1400" baseline="30000">
                <a:solidFill>
                  <a:schemeClr val="bg1"/>
                </a:solidFill>
                <a:latin typeface="Montserrat"/>
              </a:rPr>
              <a:t>2</a:t>
            </a:r>
          </a:p>
          <a:p>
            <a:pPr>
              <a:lnSpc>
                <a:spcPct val="110000"/>
              </a:lnSpc>
            </a:pPr>
            <a:endParaRPr lang="en-GB" sz="1400">
              <a:solidFill>
                <a:schemeClr val="bg1"/>
              </a:solidFill>
              <a:latin typeface="Montserrat" pitchFamily="2" charset="77"/>
            </a:endParaRPr>
          </a:p>
        </p:txBody>
      </p:sp>
      <p:cxnSp>
        <p:nvCxnSpPr>
          <p:cNvPr id="21" name="Straight Connector 137">
            <a:extLst>
              <a:ext uri="{FF2B5EF4-FFF2-40B4-BE49-F238E27FC236}">
                <a16:creationId xmlns:a16="http://schemas.microsoft.com/office/drawing/2014/main" id="{A23F2A44-F63B-F2E7-7510-AF31C3D99D9D}"/>
              </a:ext>
            </a:extLst>
          </p:cNvPr>
          <p:cNvCxnSpPr>
            <a:cxnSpLocks/>
          </p:cNvCxnSpPr>
          <p:nvPr/>
        </p:nvCxnSpPr>
        <p:spPr>
          <a:xfrm>
            <a:off x="2095309" y="4837041"/>
            <a:ext cx="4271946"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38">
            <a:extLst>
              <a:ext uri="{FF2B5EF4-FFF2-40B4-BE49-F238E27FC236}">
                <a16:creationId xmlns:a16="http://schemas.microsoft.com/office/drawing/2014/main" id="{7A282AE8-F21D-B23E-2B4E-362830583014}"/>
              </a:ext>
            </a:extLst>
          </p:cNvPr>
          <p:cNvCxnSpPr>
            <a:cxnSpLocks/>
          </p:cNvCxnSpPr>
          <p:nvPr/>
        </p:nvCxnSpPr>
        <p:spPr>
          <a:xfrm>
            <a:off x="2095309" y="4356843"/>
            <a:ext cx="4131946"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41">
            <a:extLst>
              <a:ext uri="{FF2B5EF4-FFF2-40B4-BE49-F238E27FC236}">
                <a16:creationId xmlns:a16="http://schemas.microsoft.com/office/drawing/2014/main" id="{08A8166A-7CBE-2A08-A9FF-8C63DA53AE29}"/>
              </a:ext>
            </a:extLst>
          </p:cNvPr>
          <p:cNvCxnSpPr>
            <a:cxnSpLocks/>
          </p:cNvCxnSpPr>
          <p:nvPr/>
        </p:nvCxnSpPr>
        <p:spPr>
          <a:xfrm>
            <a:off x="2100366" y="5321741"/>
            <a:ext cx="0" cy="49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142">
            <a:extLst>
              <a:ext uri="{FF2B5EF4-FFF2-40B4-BE49-F238E27FC236}">
                <a16:creationId xmlns:a16="http://schemas.microsoft.com/office/drawing/2014/main" id="{F8088E76-2E8A-2597-C0AC-F2AC97A1CE84}"/>
              </a:ext>
            </a:extLst>
          </p:cNvPr>
          <p:cNvCxnSpPr>
            <a:cxnSpLocks/>
          </p:cNvCxnSpPr>
          <p:nvPr/>
        </p:nvCxnSpPr>
        <p:spPr>
          <a:xfrm>
            <a:off x="2095309" y="3391946"/>
            <a:ext cx="4108722"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143">
            <a:extLst>
              <a:ext uri="{FF2B5EF4-FFF2-40B4-BE49-F238E27FC236}">
                <a16:creationId xmlns:a16="http://schemas.microsoft.com/office/drawing/2014/main" id="{536DD27A-461E-2D5B-A75E-1AF8D393EE70}"/>
              </a:ext>
            </a:extLst>
          </p:cNvPr>
          <p:cNvCxnSpPr>
            <a:cxnSpLocks/>
          </p:cNvCxnSpPr>
          <p:nvPr/>
        </p:nvCxnSpPr>
        <p:spPr>
          <a:xfrm flipV="1">
            <a:off x="2095309" y="3865224"/>
            <a:ext cx="4131946" cy="1924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144">
            <a:extLst>
              <a:ext uri="{FF2B5EF4-FFF2-40B4-BE49-F238E27FC236}">
                <a16:creationId xmlns:a16="http://schemas.microsoft.com/office/drawing/2014/main" id="{6C6A419A-FDA9-9888-E417-5062F8974762}"/>
              </a:ext>
            </a:extLst>
          </p:cNvPr>
          <p:cNvCxnSpPr>
            <a:cxnSpLocks/>
          </p:cNvCxnSpPr>
          <p:nvPr/>
        </p:nvCxnSpPr>
        <p:spPr>
          <a:xfrm flipH="1">
            <a:off x="2090264" y="5321741"/>
            <a:ext cx="43401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45">
            <a:extLst>
              <a:ext uri="{FF2B5EF4-FFF2-40B4-BE49-F238E27FC236}">
                <a16:creationId xmlns:a16="http://schemas.microsoft.com/office/drawing/2014/main" id="{9EC26F53-6BB6-A357-7829-F5FFC45EA5A7}"/>
              </a:ext>
            </a:extLst>
          </p:cNvPr>
          <p:cNvCxnSpPr>
            <a:cxnSpLocks/>
          </p:cNvCxnSpPr>
          <p:nvPr/>
        </p:nvCxnSpPr>
        <p:spPr>
          <a:xfrm>
            <a:off x="2872558" y="5321741"/>
            <a:ext cx="0" cy="49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146">
            <a:extLst>
              <a:ext uri="{FF2B5EF4-FFF2-40B4-BE49-F238E27FC236}">
                <a16:creationId xmlns:a16="http://schemas.microsoft.com/office/drawing/2014/main" id="{7DA3421C-6605-CF50-CCA7-DE747CB818E9}"/>
              </a:ext>
            </a:extLst>
          </p:cNvPr>
          <p:cNvCxnSpPr>
            <a:cxnSpLocks/>
          </p:cNvCxnSpPr>
          <p:nvPr/>
        </p:nvCxnSpPr>
        <p:spPr>
          <a:xfrm>
            <a:off x="3847524" y="5321741"/>
            <a:ext cx="0" cy="49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147">
            <a:extLst>
              <a:ext uri="{FF2B5EF4-FFF2-40B4-BE49-F238E27FC236}">
                <a16:creationId xmlns:a16="http://schemas.microsoft.com/office/drawing/2014/main" id="{6C75A0A0-FB75-F6BF-23D7-82EBC4B088AF}"/>
              </a:ext>
            </a:extLst>
          </p:cNvPr>
          <p:cNvCxnSpPr>
            <a:cxnSpLocks/>
          </p:cNvCxnSpPr>
          <p:nvPr/>
        </p:nvCxnSpPr>
        <p:spPr>
          <a:xfrm>
            <a:off x="4840299" y="5321741"/>
            <a:ext cx="0" cy="49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150">
            <a:extLst>
              <a:ext uri="{FF2B5EF4-FFF2-40B4-BE49-F238E27FC236}">
                <a16:creationId xmlns:a16="http://schemas.microsoft.com/office/drawing/2014/main" id="{BE365B86-BF74-5391-21C3-DABB1519F9E0}"/>
              </a:ext>
            </a:extLst>
          </p:cNvPr>
          <p:cNvSpPr txBox="1"/>
          <p:nvPr/>
        </p:nvSpPr>
        <p:spPr>
          <a:xfrm>
            <a:off x="1450024" y="5230845"/>
            <a:ext cx="538633" cy="153888"/>
          </a:xfrm>
          <a:prstGeom prst="rect">
            <a:avLst/>
          </a:prstGeom>
          <a:noFill/>
        </p:spPr>
        <p:txBody>
          <a:bodyPr wrap="square" lIns="0" tIns="0" rIns="0" bIns="0" rtlCol="0">
            <a:spAutoFit/>
          </a:bodyPr>
          <a:lstStyle/>
          <a:p>
            <a:pPr algn="r"/>
            <a:r>
              <a:rPr lang="es-ES" sz="1000">
                <a:latin typeface="Montserrat" pitchFamily="2" charset="77"/>
              </a:rPr>
              <a:t>0</a:t>
            </a:r>
          </a:p>
        </p:txBody>
      </p:sp>
      <p:sp>
        <p:nvSpPr>
          <p:cNvPr id="36" name="TextBox 152">
            <a:extLst>
              <a:ext uri="{FF2B5EF4-FFF2-40B4-BE49-F238E27FC236}">
                <a16:creationId xmlns:a16="http://schemas.microsoft.com/office/drawing/2014/main" id="{883F19E2-EB3B-274F-2B99-885FB66BE40B}"/>
              </a:ext>
            </a:extLst>
          </p:cNvPr>
          <p:cNvSpPr txBox="1"/>
          <p:nvPr/>
        </p:nvSpPr>
        <p:spPr>
          <a:xfrm>
            <a:off x="1450024" y="4720184"/>
            <a:ext cx="538633" cy="153888"/>
          </a:xfrm>
          <a:prstGeom prst="rect">
            <a:avLst/>
          </a:prstGeom>
          <a:noFill/>
        </p:spPr>
        <p:txBody>
          <a:bodyPr wrap="square" lIns="0" tIns="0" rIns="0" bIns="0" rtlCol="0">
            <a:spAutoFit/>
          </a:bodyPr>
          <a:lstStyle/>
          <a:p>
            <a:pPr algn="r"/>
            <a:r>
              <a:rPr lang="es-ES" sz="1000">
                <a:latin typeface="Montserrat" pitchFamily="2" charset="77"/>
              </a:rPr>
              <a:t>20</a:t>
            </a:r>
          </a:p>
        </p:txBody>
      </p:sp>
      <p:sp>
        <p:nvSpPr>
          <p:cNvPr id="37" name="TextBox 153">
            <a:extLst>
              <a:ext uri="{FF2B5EF4-FFF2-40B4-BE49-F238E27FC236}">
                <a16:creationId xmlns:a16="http://schemas.microsoft.com/office/drawing/2014/main" id="{A232BF03-1E83-7006-FA58-EFB7A9695A61}"/>
              </a:ext>
            </a:extLst>
          </p:cNvPr>
          <p:cNvSpPr txBox="1"/>
          <p:nvPr/>
        </p:nvSpPr>
        <p:spPr>
          <a:xfrm>
            <a:off x="1450024" y="4265945"/>
            <a:ext cx="538633" cy="153888"/>
          </a:xfrm>
          <a:prstGeom prst="rect">
            <a:avLst/>
          </a:prstGeom>
          <a:noFill/>
        </p:spPr>
        <p:txBody>
          <a:bodyPr wrap="square" lIns="0" tIns="0" rIns="0" bIns="0" rtlCol="0">
            <a:spAutoFit/>
          </a:bodyPr>
          <a:lstStyle/>
          <a:p>
            <a:pPr algn="r"/>
            <a:r>
              <a:rPr lang="es-ES" sz="1000">
                <a:latin typeface="Montserrat" pitchFamily="2" charset="77"/>
              </a:rPr>
              <a:t>40</a:t>
            </a:r>
          </a:p>
        </p:txBody>
      </p:sp>
      <p:sp>
        <p:nvSpPr>
          <p:cNvPr id="38" name="TextBox 154">
            <a:extLst>
              <a:ext uri="{FF2B5EF4-FFF2-40B4-BE49-F238E27FC236}">
                <a16:creationId xmlns:a16="http://schemas.microsoft.com/office/drawing/2014/main" id="{BB5A882B-613F-A564-2EAA-F788FCD13CB4}"/>
              </a:ext>
            </a:extLst>
          </p:cNvPr>
          <p:cNvSpPr txBox="1"/>
          <p:nvPr/>
        </p:nvSpPr>
        <p:spPr>
          <a:xfrm>
            <a:off x="1450024" y="3771588"/>
            <a:ext cx="538633" cy="153888"/>
          </a:xfrm>
          <a:prstGeom prst="rect">
            <a:avLst/>
          </a:prstGeom>
          <a:noFill/>
        </p:spPr>
        <p:txBody>
          <a:bodyPr wrap="square" lIns="0" tIns="0" rIns="0" bIns="0" rtlCol="0">
            <a:spAutoFit/>
          </a:bodyPr>
          <a:lstStyle/>
          <a:p>
            <a:pPr algn="r"/>
            <a:r>
              <a:rPr lang="es-ES" sz="1000">
                <a:latin typeface="Montserrat" pitchFamily="2" charset="77"/>
              </a:rPr>
              <a:t>60</a:t>
            </a:r>
          </a:p>
        </p:txBody>
      </p:sp>
      <p:sp>
        <p:nvSpPr>
          <p:cNvPr id="40" name="TextBox 156">
            <a:extLst>
              <a:ext uri="{FF2B5EF4-FFF2-40B4-BE49-F238E27FC236}">
                <a16:creationId xmlns:a16="http://schemas.microsoft.com/office/drawing/2014/main" id="{10BB04DB-2C26-04B5-E2F4-6F11BAA170D3}"/>
              </a:ext>
            </a:extLst>
          </p:cNvPr>
          <p:cNvSpPr txBox="1"/>
          <p:nvPr/>
        </p:nvSpPr>
        <p:spPr>
          <a:xfrm>
            <a:off x="1452949" y="3289786"/>
            <a:ext cx="535708" cy="153888"/>
          </a:xfrm>
          <a:prstGeom prst="rect">
            <a:avLst/>
          </a:prstGeom>
          <a:noFill/>
        </p:spPr>
        <p:txBody>
          <a:bodyPr wrap="square" lIns="0" tIns="0" rIns="0" bIns="0" rtlCol="0">
            <a:spAutoFit/>
          </a:bodyPr>
          <a:lstStyle/>
          <a:p>
            <a:pPr algn="r"/>
            <a:r>
              <a:rPr lang="es-ES" sz="1000">
                <a:latin typeface="Montserrat" pitchFamily="2" charset="77"/>
              </a:rPr>
              <a:t>80</a:t>
            </a:r>
          </a:p>
        </p:txBody>
      </p:sp>
      <p:sp>
        <p:nvSpPr>
          <p:cNvPr id="41" name="TextBox 157">
            <a:extLst>
              <a:ext uri="{FF2B5EF4-FFF2-40B4-BE49-F238E27FC236}">
                <a16:creationId xmlns:a16="http://schemas.microsoft.com/office/drawing/2014/main" id="{F5AF48FB-15D7-7BC3-8D51-CE88017BE52D}"/>
              </a:ext>
            </a:extLst>
          </p:cNvPr>
          <p:cNvSpPr txBox="1"/>
          <p:nvPr/>
        </p:nvSpPr>
        <p:spPr>
          <a:xfrm>
            <a:off x="2337946" y="5412636"/>
            <a:ext cx="1039240" cy="200055"/>
          </a:xfrm>
          <a:prstGeom prst="rect">
            <a:avLst/>
          </a:prstGeom>
          <a:noFill/>
        </p:spPr>
        <p:txBody>
          <a:bodyPr wrap="square" lIns="0" tIns="0" rIns="0" bIns="0" rtlCol="0">
            <a:spAutoFit/>
          </a:bodyPr>
          <a:lstStyle/>
          <a:p>
            <a:pPr algn="ctr"/>
            <a:r>
              <a:rPr lang="es-ES" sz="1300">
                <a:latin typeface="Montserrat" pitchFamily="2" charset="77"/>
              </a:rPr>
              <a:t>Ninguno</a:t>
            </a:r>
          </a:p>
        </p:txBody>
      </p:sp>
      <p:sp>
        <p:nvSpPr>
          <p:cNvPr id="42" name="TextBox 158">
            <a:extLst>
              <a:ext uri="{FF2B5EF4-FFF2-40B4-BE49-F238E27FC236}">
                <a16:creationId xmlns:a16="http://schemas.microsoft.com/office/drawing/2014/main" id="{E5DD1FBF-00A8-A253-9111-6B3ECBF8B71D}"/>
              </a:ext>
            </a:extLst>
          </p:cNvPr>
          <p:cNvSpPr txBox="1"/>
          <p:nvPr/>
        </p:nvSpPr>
        <p:spPr>
          <a:xfrm>
            <a:off x="3425355" y="5412636"/>
            <a:ext cx="877314" cy="200055"/>
          </a:xfrm>
          <a:prstGeom prst="rect">
            <a:avLst/>
          </a:prstGeom>
          <a:noFill/>
        </p:spPr>
        <p:txBody>
          <a:bodyPr wrap="square" lIns="0" tIns="0" rIns="0" bIns="0" rtlCol="0">
            <a:spAutoFit/>
          </a:bodyPr>
          <a:lstStyle/>
          <a:p>
            <a:pPr algn="ctr"/>
            <a:r>
              <a:rPr lang="es-ES" sz="1300">
                <a:latin typeface="Montserrat" pitchFamily="2" charset="77"/>
              </a:rPr>
              <a:t>Leve</a:t>
            </a:r>
          </a:p>
        </p:txBody>
      </p:sp>
      <p:sp>
        <p:nvSpPr>
          <p:cNvPr id="43" name="TextBox 159">
            <a:extLst>
              <a:ext uri="{FF2B5EF4-FFF2-40B4-BE49-F238E27FC236}">
                <a16:creationId xmlns:a16="http://schemas.microsoft.com/office/drawing/2014/main" id="{9F527559-9295-D4E9-FFEC-5680F132320D}"/>
              </a:ext>
            </a:extLst>
          </p:cNvPr>
          <p:cNvSpPr txBox="1"/>
          <p:nvPr/>
        </p:nvSpPr>
        <p:spPr>
          <a:xfrm>
            <a:off x="4448632" y="5412637"/>
            <a:ext cx="1026938" cy="200055"/>
          </a:xfrm>
          <a:prstGeom prst="rect">
            <a:avLst/>
          </a:prstGeom>
          <a:noFill/>
        </p:spPr>
        <p:txBody>
          <a:bodyPr wrap="square" lIns="0" tIns="0" rIns="0" bIns="0" rtlCol="0">
            <a:spAutoFit/>
          </a:bodyPr>
          <a:lstStyle/>
          <a:p>
            <a:pPr algn="ctr"/>
            <a:r>
              <a:rPr lang="es-ES" sz="1300">
                <a:latin typeface="Montserrat" pitchFamily="2" charset="77"/>
              </a:rPr>
              <a:t>Moderada</a:t>
            </a:r>
          </a:p>
        </p:txBody>
      </p:sp>
      <p:sp>
        <p:nvSpPr>
          <p:cNvPr id="19" name="Rectangle 132">
            <a:extLst>
              <a:ext uri="{FF2B5EF4-FFF2-40B4-BE49-F238E27FC236}">
                <a16:creationId xmlns:a16="http://schemas.microsoft.com/office/drawing/2014/main" id="{E8C329C3-3A94-E588-432A-CF9D664BE6ED}"/>
              </a:ext>
            </a:extLst>
          </p:cNvPr>
          <p:cNvSpPr/>
          <p:nvPr/>
        </p:nvSpPr>
        <p:spPr>
          <a:xfrm>
            <a:off x="4477555" y="5248558"/>
            <a:ext cx="760129" cy="7318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endParaRPr lang="en-GB" sz="1200">
              <a:latin typeface="Montserrat" pitchFamily="2" charset="77"/>
            </a:endParaRPr>
          </a:p>
        </p:txBody>
      </p:sp>
      <p:sp>
        <p:nvSpPr>
          <p:cNvPr id="20" name="Rectangle 133">
            <a:extLst>
              <a:ext uri="{FF2B5EF4-FFF2-40B4-BE49-F238E27FC236}">
                <a16:creationId xmlns:a16="http://schemas.microsoft.com/office/drawing/2014/main" id="{EBC1FB1D-A92E-3E5B-F507-723645EB9A24}"/>
              </a:ext>
            </a:extLst>
          </p:cNvPr>
          <p:cNvSpPr/>
          <p:nvPr/>
        </p:nvSpPr>
        <p:spPr>
          <a:xfrm>
            <a:off x="5468873" y="5029804"/>
            <a:ext cx="760129" cy="3048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endParaRPr lang="en-GB" sz="1200">
              <a:latin typeface="Montserrat" pitchFamily="2" charset="77"/>
            </a:endParaRPr>
          </a:p>
        </p:txBody>
      </p:sp>
      <p:sp>
        <p:nvSpPr>
          <p:cNvPr id="44" name="Rectangle 132">
            <a:extLst>
              <a:ext uri="{FF2B5EF4-FFF2-40B4-BE49-F238E27FC236}">
                <a16:creationId xmlns:a16="http://schemas.microsoft.com/office/drawing/2014/main" id="{58A8514C-A975-6ABF-B508-F5466AD61D22}"/>
              </a:ext>
            </a:extLst>
          </p:cNvPr>
          <p:cNvSpPr/>
          <p:nvPr/>
        </p:nvSpPr>
        <p:spPr>
          <a:xfrm>
            <a:off x="3486237" y="3803463"/>
            <a:ext cx="760129" cy="15182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endParaRPr lang="en-GB" sz="1200">
              <a:latin typeface="Montserrat" pitchFamily="2" charset="77"/>
            </a:endParaRPr>
          </a:p>
        </p:txBody>
      </p:sp>
      <p:sp>
        <p:nvSpPr>
          <p:cNvPr id="45" name="Rectangle 132">
            <a:extLst>
              <a:ext uri="{FF2B5EF4-FFF2-40B4-BE49-F238E27FC236}">
                <a16:creationId xmlns:a16="http://schemas.microsoft.com/office/drawing/2014/main" id="{44E10C0B-0E11-3439-542F-241602AA6EE9}"/>
              </a:ext>
            </a:extLst>
          </p:cNvPr>
          <p:cNvSpPr/>
          <p:nvPr/>
        </p:nvSpPr>
        <p:spPr>
          <a:xfrm>
            <a:off x="2494919" y="4837040"/>
            <a:ext cx="760129" cy="4847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endParaRPr lang="en-GB" sz="1200">
              <a:latin typeface="Montserrat" pitchFamily="2" charset="77"/>
            </a:endParaRPr>
          </a:p>
        </p:txBody>
      </p:sp>
      <p:sp>
        <p:nvSpPr>
          <p:cNvPr id="47" name="CuadroTexto 46">
            <a:extLst>
              <a:ext uri="{FF2B5EF4-FFF2-40B4-BE49-F238E27FC236}">
                <a16:creationId xmlns:a16="http://schemas.microsoft.com/office/drawing/2014/main" id="{3485FBC3-E152-54E7-45E4-B0F54BD9734A}"/>
              </a:ext>
            </a:extLst>
          </p:cNvPr>
          <p:cNvSpPr txBox="1"/>
          <p:nvPr/>
        </p:nvSpPr>
        <p:spPr>
          <a:xfrm>
            <a:off x="2492359" y="4495975"/>
            <a:ext cx="760129" cy="307777"/>
          </a:xfrm>
          <a:prstGeom prst="rect">
            <a:avLst/>
          </a:prstGeom>
          <a:noFill/>
        </p:spPr>
        <p:txBody>
          <a:bodyPr wrap="square">
            <a:spAutoFit/>
          </a:bodyPr>
          <a:lstStyle/>
          <a:p>
            <a:pPr algn="ctr"/>
            <a:r>
              <a:rPr lang="es-ES" sz="1400" b="1">
                <a:latin typeface="Montserrat" pitchFamily="2" charset="77"/>
              </a:rPr>
              <a:t>20 %</a:t>
            </a:r>
          </a:p>
        </p:txBody>
      </p:sp>
      <p:sp>
        <p:nvSpPr>
          <p:cNvPr id="48" name="CuadroTexto 47">
            <a:extLst>
              <a:ext uri="{FF2B5EF4-FFF2-40B4-BE49-F238E27FC236}">
                <a16:creationId xmlns:a16="http://schemas.microsoft.com/office/drawing/2014/main" id="{703E0556-ED94-83FC-F975-2EA3DE09D6F7}"/>
              </a:ext>
            </a:extLst>
          </p:cNvPr>
          <p:cNvSpPr txBox="1"/>
          <p:nvPr/>
        </p:nvSpPr>
        <p:spPr>
          <a:xfrm>
            <a:off x="3483948" y="3474697"/>
            <a:ext cx="760129" cy="307777"/>
          </a:xfrm>
          <a:prstGeom prst="rect">
            <a:avLst/>
          </a:prstGeom>
          <a:noFill/>
        </p:spPr>
        <p:txBody>
          <a:bodyPr wrap="square">
            <a:spAutoFit/>
          </a:bodyPr>
          <a:lstStyle/>
          <a:p>
            <a:pPr algn="ctr"/>
            <a:r>
              <a:rPr lang="es-ES" sz="1400" b="1">
                <a:latin typeface="Montserrat" pitchFamily="2" charset="77"/>
              </a:rPr>
              <a:t>64 %</a:t>
            </a:r>
          </a:p>
        </p:txBody>
      </p:sp>
      <p:sp>
        <p:nvSpPr>
          <p:cNvPr id="49" name="CuadroTexto 48">
            <a:extLst>
              <a:ext uri="{FF2B5EF4-FFF2-40B4-BE49-F238E27FC236}">
                <a16:creationId xmlns:a16="http://schemas.microsoft.com/office/drawing/2014/main" id="{38C52953-40ED-2AD8-46F3-91EE677B964F}"/>
              </a:ext>
            </a:extLst>
          </p:cNvPr>
          <p:cNvSpPr txBox="1"/>
          <p:nvPr/>
        </p:nvSpPr>
        <p:spPr>
          <a:xfrm>
            <a:off x="4475537" y="4887861"/>
            <a:ext cx="760129" cy="307777"/>
          </a:xfrm>
          <a:prstGeom prst="rect">
            <a:avLst/>
          </a:prstGeom>
          <a:noFill/>
        </p:spPr>
        <p:txBody>
          <a:bodyPr wrap="square">
            <a:spAutoFit/>
          </a:bodyPr>
          <a:lstStyle/>
          <a:p>
            <a:pPr algn="ctr"/>
            <a:r>
              <a:rPr lang="es-ES" sz="1400" b="1">
                <a:latin typeface="Montserrat" pitchFamily="2" charset="77"/>
              </a:rPr>
              <a:t>3 %</a:t>
            </a:r>
          </a:p>
        </p:txBody>
      </p:sp>
      <p:sp>
        <p:nvSpPr>
          <p:cNvPr id="50" name="CuadroTexto 49">
            <a:extLst>
              <a:ext uri="{FF2B5EF4-FFF2-40B4-BE49-F238E27FC236}">
                <a16:creationId xmlns:a16="http://schemas.microsoft.com/office/drawing/2014/main" id="{D49FD893-4A9F-7CA5-B03B-1B14528BA25A}"/>
              </a:ext>
            </a:extLst>
          </p:cNvPr>
          <p:cNvSpPr txBox="1"/>
          <p:nvPr/>
        </p:nvSpPr>
        <p:spPr>
          <a:xfrm>
            <a:off x="5467126" y="4650355"/>
            <a:ext cx="760129" cy="307777"/>
          </a:xfrm>
          <a:prstGeom prst="rect">
            <a:avLst/>
          </a:prstGeom>
          <a:noFill/>
        </p:spPr>
        <p:txBody>
          <a:bodyPr wrap="square">
            <a:spAutoFit/>
          </a:bodyPr>
          <a:lstStyle/>
          <a:p>
            <a:pPr algn="ctr"/>
            <a:r>
              <a:rPr lang="es-ES" sz="1400" b="1">
                <a:latin typeface="Montserrat" pitchFamily="2" charset="77"/>
              </a:rPr>
              <a:t>13 %</a:t>
            </a:r>
          </a:p>
        </p:txBody>
      </p:sp>
      <p:cxnSp>
        <p:nvCxnSpPr>
          <p:cNvPr id="52" name="Straight Connector 147">
            <a:extLst>
              <a:ext uri="{FF2B5EF4-FFF2-40B4-BE49-F238E27FC236}">
                <a16:creationId xmlns:a16="http://schemas.microsoft.com/office/drawing/2014/main" id="{C5457870-A162-8FBF-0333-2DACF2C654E9}"/>
              </a:ext>
            </a:extLst>
          </p:cNvPr>
          <p:cNvCxnSpPr>
            <a:cxnSpLocks/>
          </p:cNvCxnSpPr>
          <p:nvPr/>
        </p:nvCxnSpPr>
        <p:spPr>
          <a:xfrm>
            <a:off x="5824549" y="5321741"/>
            <a:ext cx="0" cy="49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159">
            <a:extLst>
              <a:ext uri="{FF2B5EF4-FFF2-40B4-BE49-F238E27FC236}">
                <a16:creationId xmlns:a16="http://schemas.microsoft.com/office/drawing/2014/main" id="{8BED1909-A752-2656-98E0-91BAE9A14943}"/>
              </a:ext>
            </a:extLst>
          </p:cNvPr>
          <p:cNvSpPr txBox="1"/>
          <p:nvPr/>
        </p:nvSpPr>
        <p:spPr>
          <a:xfrm>
            <a:off x="5449728" y="5412636"/>
            <a:ext cx="917527" cy="200055"/>
          </a:xfrm>
          <a:prstGeom prst="rect">
            <a:avLst/>
          </a:prstGeom>
          <a:noFill/>
        </p:spPr>
        <p:txBody>
          <a:bodyPr wrap="square" lIns="0" tIns="0" rIns="0" bIns="0" rtlCol="0">
            <a:spAutoFit/>
          </a:bodyPr>
          <a:lstStyle/>
          <a:p>
            <a:pPr algn="ctr"/>
            <a:r>
              <a:rPr lang="es-ES" sz="1300">
                <a:latin typeface="Montserrat" pitchFamily="2" charset="77"/>
              </a:rPr>
              <a:t>Grave</a:t>
            </a:r>
          </a:p>
        </p:txBody>
      </p:sp>
      <p:sp>
        <p:nvSpPr>
          <p:cNvPr id="55" name="TextBox 157">
            <a:extLst>
              <a:ext uri="{FF2B5EF4-FFF2-40B4-BE49-F238E27FC236}">
                <a16:creationId xmlns:a16="http://schemas.microsoft.com/office/drawing/2014/main" id="{825E31F1-9C0F-AF7D-7AF7-8CEEF371A583}"/>
              </a:ext>
            </a:extLst>
          </p:cNvPr>
          <p:cNvSpPr txBox="1"/>
          <p:nvPr/>
        </p:nvSpPr>
        <p:spPr>
          <a:xfrm rot="16200000">
            <a:off x="269088" y="4153721"/>
            <a:ext cx="2179959" cy="200055"/>
          </a:xfrm>
          <a:prstGeom prst="rect">
            <a:avLst/>
          </a:prstGeom>
          <a:noFill/>
        </p:spPr>
        <p:txBody>
          <a:bodyPr wrap="square" lIns="0" tIns="0" rIns="0" bIns="0" rtlCol="0">
            <a:spAutoFit/>
          </a:bodyPr>
          <a:lstStyle/>
          <a:p>
            <a:pPr algn="ctr"/>
            <a:r>
              <a:rPr lang="es-ES" sz="1300">
                <a:latin typeface="Montserrat" pitchFamily="2" charset="77"/>
              </a:rPr>
              <a:t>% de reacciones locales</a:t>
            </a:r>
          </a:p>
        </p:txBody>
      </p:sp>
      <p:sp>
        <p:nvSpPr>
          <p:cNvPr id="2" name="TextBox 1">
            <a:extLst>
              <a:ext uri="{FF2B5EF4-FFF2-40B4-BE49-F238E27FC236}">
                <a16:creationId xmlns:a16="http://schemas.microsoft.com/office/drawing/2014/main" id="{E78EC3EF-8910-3588-1B8F-83A2919BEF38}"/>
              </a:ext>
            </a:extLst>
          </p:cNvPr>
          <p:cNvSpPr txBox="1"/>
          <p:nvPr/>
        </p:nvSpPr>
        <p:spPr>
          <a:xfrm>
            <a:off x="473530" y="771761"/>
            <a:ext cx="112248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a:solidFill>
                  <a:srgbClr val="002855"/>
                </a:solidFill>
                <a:latin typeface="Montserrat"/>
                <a:ea typeface="Cambria"/>
                <a:cs typeface="Segoe UI"/>
              </a:rPr>
              <a:t>Cambio en el concepto “No </a:t>
            </a:r>
            <a:r>
              <a:rPr lang="es-ES" sz="1400" err="1">
                <a:solidFill>
                  <a:srgbClr val="002855"/>
                </a:solidFill>
                <a:latin typeface="Montserrat"/>
                <a:ea typeface="Cambria"/>
                <a:cs typeface="Segoe UI"/>
              </a:rPr>
              <a:t>pain</a:t>
            </a:r>
            <a:r>
              <a:rPr lang="es-ES" sz="1400">
                <a:solidFill>
                  <a:srgbClr val="002855"/>
                </a:solidFill>
                <a:latin typeface="Montserrat"/>
                <a:ea typeface="Cambria"/>
                <a:cs typeface="Segoe UI"/>
              </a:rPr>
              <a:t> no </a:t>
            </a:r>
            <a:r>
              <a:rPr lang="es-ES" sz="1400" err="1">
                <a:solidFill>
                  <a:srgbClr val="002855"/>
                </a:solidFill>
                <a:latin typeface="Montserrat"/>
                <a:ea typeface="Cambria"/>
                <a:cs typeface="Segoe UI"/>
              </a:rPr>
              <a:t>gain</a:t>
            </a:r>
            <a:r>
              <a:rPr lang="es-ES" sz="1400">
                <a:solidFill>
                  <a:srgbClr val="002855"/>
                </a:solidFill>
                <a:latin typeface="Montserrat"/>
                <a:ea typeface="Cambria"/>
                <a:cs typeface="Segoe UI"/>
              </a:rPr>
              <a:t>“:  </a:t>
            </a:r>
          </a:p>
          <a:p>
            <a:r>
              <a:rPr lang="es-ES" sz="1400">
                <a:solidFill>
                  <a:srgbClr val="002855"/>
                </a:solidFill>
                <a:latin typeface="Montserrat"/>
                <a:ea typeface="Cambria"/>
                <a:cs typeface="Segoe UI"/>
              </a:rPr>
              <a:t>	Las reacciones cutáneas NO son necesarias en todos los tratamientos para obtener resultados positivos.</a:t>
            </a:r>
            <a:r>
              <a:rPr lang="es-ES" sz="1400" baseline="30000">
                <a:solidFill>
                  <a:srgbClr val="002855"/>
                </a:solidFill>
                <a:latin typeface="Montserrat"/>
                <a:ea typeface="Cambria"/>
                <a:cs typeface="Segoe UI"/>
              </a:rPr>
              <a:t> 1</a:t>
            </a:r>
          </a:p>
        </p:txBody>
      </p:sp>
      <p:pic>
        <p:nvPicPr>
          <p:cNvPr id="11" name="Imagen 10">
            <a:extLst>
              <a:ext uri="{FF2B5EF4-FFF2-40B4-BE49-F238E27FC236}">
                <a16:creationId xmlns:a16="http://schemas.microsoft.com/office/drawing/2014/main" id="{161B2789-5B7D-B055-9327-F984D4F5AC54}"/>
              </a:ext>
            </a:extLst>
          </p:cNvPr>
          <p:cNvPicPr>
            <a:picLocks noChangeAspect="1"/>
          </p:cNvPicPr>
          <p:nvPr/>
        </p:nvPicPr>
        <p:blipFill rotWithShape="1">
          <a:blip r:embed="rId4"/>
          <a:srcRect l="1321" t="20780" r="305" b="18703"/>
          <a:stretch/>
        </p:blipFill>
        <p:spPr>
          <a:xfrm>
            <a:off x="7803930" y="4424414"/>
            <a:ext cx="2462721" cy="1515631"/>
          </a:xfrm>
          <a:prstGeom prst="rect">
            <a:avLst/>
          </a:prstGeom>
        </p:spPr>
      </p:pic>
      <p:cxnSp>
        <p:nvCxnSpPr>
          <p:cNvPr id="14" name="Conector recto 13">
            <a:extLst>
              <a:ext uri="{FF2B5EF4-FFF2-40B4-BE49-F238E27FC236}">
                <a16:creationId xmlns:a16="http://schemas.microsoft.com/office/drawing/2014/main" id="{4C48400E-655F-E896-5F2D-7E8D161CFEA8}"/>
              </a:ext>
            </a:extLst>
          </p:cNvPr>
          <p:cNvCxnSpPr/>
          <p:nvPr/>
        </p:nvCxnSpPr>
        <p:spPr>
          <a:xfrm>
            <a:off x="7928000" y="4542301"/>
            <a:ext cx="2182374" cy="122239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6" name="Conector recto 15">
            <a:extLst>
              <a:ext uri="{FF2B5EF4-FFF2-40B4-BE49-F238E27FC236}">
                <a16:creationId xmlns:a16="http://schemas.microsoft.com/office/drawing/2014/main" id="{4A4EABAF-94E7-0AA4-863E-7B17E2A2E3C0}"/>
              </a:ext>
            </a:extLst>
          </p:cNvPr>
          <p:cNvCxnSpPr>
            <a:cxnSpLocks/>
          </p:cNvCxnSpPr>
          <p:nvPr/>
        </p:nvCxnSpPr>
        <p:spPr>
          <a:xfrm flipV="1">
            <a:off x="7947307" y="4530593"/>
            <a:ext cx="2121593" cy="1202094"/>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6" name="Marcador de texto 3">
            <a:extLst>
              <a:ext uri="{FF2B5EF4-FFF2-40B4-BE49-F238E27FC236}">
                <a16:creationId xmlns:a16="http://schemas.microsoft.com/office/drawing/2014/main" id="{427CFE7F-F258-73F4-AAE4-07CA0BA3BA55}"/>
              </a:ext>
            </a:extLst>
          </p:cNvPr>
          <p:cNvSpPr txBox="1">
            <a:spLocks/>
          </p:cNvSpPr>
          <p:nvPr/>
        </p:nvSpPr>
        <p:spPr>
          <a:xfrm>
            <a:off x="9247458" y="6854745"/>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rgbClr val="7F7F7F"/>
                </a:solidFill>
              </a:rPr>
              <a:t>Imagen desarrollada por Inteligencia Artificial </a:t>
            </a:r>
            <a:endParaRPr lang="es-ES" b="1">
              <a:solidFill>
                <a:srgbClr val="7F7F7F"/>
              </a:solidFill>
            </a:endParaRPr>
          </a:p>
          <a:p>
            <a:endParaRPr lang="es-ES">
              <a:solidFill>
                <a:srgbClr val="7F7F7F"/>
              </a:solidFill>
              <a:highlight>
                <a:srgbClr val="00FFFF"/>
              </a:highlight>
              <a:cs typeface="Arial"/>
            </a:endParaRPr>
          </a:p>
          <a:p>
            <a:endParaRPr lang="es-ES" sz="3600">
              <a:highlight>
                <a:srgbClr val="00FFFF"/>
              </a:highlight>
            </a:endParaRPr>
          </a:p>
        </p:txBody>
      </p:sp>
    </p:spTree>
    <p:extLst>
      <p:ext uri="{BB962C8B-B14F-4D97-AF65-F5344CB8AC3E}">
        <p14:creationId xmlns:p14="http://schemas.microsoft.com/office/powerpoint/2010/main" val="132527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948555E-6E19-E043-0589-D803D3EBB670}"/>
              </a:ext>
            </a:extLst>
          </p:cNvPr>
          <p:cNvSpPr>
            <a:spLocks noGrp="1"/>
          </p:cNvSpPr>
          <p:nvPr>
            <p:ph type="title"/>
          </p:nvPr>
        </p:nvSpPr>
        <p:spPr/>
        <p:txBody>
          <a:bodyPr/>
          <a:lstStyle/>
          <a:p>
            <a:r>
              <a:rPr lang="es-ES"/>
              <a:t>Exoneración de responsabilidad y uso de la presentación</a:t>
            </a:r>
          </a:p>
        </p:txBody>
      </p:sp>
      <p:sp>
        <p:nvSpPr>
          <p:cNvPr id="3" name="Marcador de contenido 2">
            <a:extLst>
              <a:ext uri="{FF2B5EF4-FFF2-40B4-BE49-F238E27FC236}">
                <a16:creationId xmlns:a16="http://schemas.microsoft.com/office/drawing/2014/main" id="{3D621CBB-31BA-6A01-6946-7A37ED412F9B}"/>
              </a:ext>
            </a:extLst>
          </p:cNvPr>
          <p:cNvSpPr>
            <a:spLocks noGrp="1"/>
          </p:cNvSpPr>
          <p:nvPr>
            <p:ph idx="1"/>
          </p:nvPr>
        </p:nvSpPr>
        <p:spPr>
          <a:xfrm>
            <a:off x="473530" y="997844"/>
            <a:ext cx="8203939" cy="5190306"/>
          </a:xfrm>
        </p:spPr>
        <p:txBody>
          <a:bodyPr>
            <a:normAutofit/>
          </a:bodyPr>
          <a:lstStyle/>
          <a:p>
            <a:pPr marL="285750" indent="-285750" algn="just" defTabSz="914377">
              <a:spcBef>
                <a:spcPts val="1000"/>
              </a:spcBef>
              <a:buClr>
                <a:srgbClr val="B4E2D6"/>
              </a:buClr>
              <a:buFont typeface="Arial" panose="020B0604020202020204" pitchFamily="34" charset="0"/>
              <a:buChar char="•"/>
            </a:pPr>
            <a:r>
              <a:rPr lang="es-ES" sz="1400" i="1">
                <a:solidFill>
                  <a:schemeClr val="tx1">
                    <a:lumMod val="85000"/>
                    <a:lumOff val="15000"/>
                  </a:schemeClr>
                </a:solidFill>
                <a:ea typeface="Noto Sans" panose="020B0502040504020204" pitchFamily="34"/>
                <a:cs typeface="Noto Sans" panose="020B0502040504020204" pitchFamily="34"/>
              </a:rPr>
              <a:t>Este documento (la “Presentación”) ha sido preparado por Almirall, S.A. (“Almirall”) exclusivamente para su uso en presentaciones y/o formaciones dirigidas a la comunidad científica (“Uso Permitido”). La divulgación, difusión o uso de este documento, para un uso distinto al Uso Permitido, sin la autorización previa, expresa y por escrito de la Compañía está prohibida.​</a:t>
            </a:r>
          </a:p>
          <a:p>
            <a:pPr marL="285750" indent="-285750" algn="just" defTabSz="914377">
              <a:spcBef>
                <a:spcPts val="1000"/>
              </a:spcBef>
              <a:buClr>
                <a:srgbClr val="B4E2D6"/>
              </a:buClr>
              <a:buFont typeface="Arial" panose="020B0604020202020204" pitchFamily="34" charset="0"/>
              <a:buChar char="•"/>
            </a:pPr>
            <a:r>
              <a:rPr lang="es-ES" sz="1400" i="1">
                <a:solidFill>
                  <a:schemeClr val="tx1">
                    <a:lumMod val="85000"/>
                    <a:lumOff val="15000"/>
                  </a:schemeClr>
                </a:solidFill>
                <a:ea typeface="Noto Sans" panose="020B0502040504020204" pitchFamily="34"/>
                <a:cs typeface="Noto Sans" panose="020B0502040504020204" pitchFamily="34"/>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marL="285750" indent="-285750" algn="just" defTabSz="914377">
              <a:spcBef>
                <a:spcPts val="1000"/>
              </a:spcBef>
              <a:buClr>
                <a:srgbClr val="B4E2D6"/>
              </a:buClr>
              <a:buFont typeface="Arial" panose="020B0604020202020204" pitchFamily="34" charset="0"/>
              <a:buChar char="•"/>
            </a:pPr>
            <a:r>
              <a:rPr lang="es-ES" sz="1400" i="1">
                <a:solidFill>
                  <a:schemeClr val="tx1">
                    <a:lumMod val="85000"/>
                    <a:lumOff val="15000"/>
                  </a:schemeClr>
                </a:solidFill>
                <a:ea typeface="Noto Sans" panose="020B0502040504020204" pitchFamily="34"/>
                <a:cs typeface="Noto Sans" panose="020B0502040504020204" pitchFamily="34"/>
              </a:rPr>
              <a:t>Tanto la Presentación como los contenidos incluidos en la misma (con carácter enunciativo, que no limitativo, imágenes, diseño gráfico, logos, textos, gráficos, ilustraciones, fotografías, y cualquier otro material susceptible de protección) son titularidad exclusiva de Almirall o Almirall tiene sobre ellos la correspondiente autorización de uso. ​</a:t>
            </a:r>
          </a:p>
          <a:p>
            <a:pPr marL="285750" indent="-285750" algn="just" defTabSz="914377">
              <a:spcBef>
                <a:spcPts val="1000"/>
              </a:spcBef>
              <a:buClr>
                <a:srgbClr val="B4E2D6"/>
              </a:buClr>
              <a:buFont typeface="Arial" panose="020B0604020202020204" pitchFamily="34" charset="0"/>
              <a:buChar char="•"/>
            </a:pPr>
            <a:r>
              <a:rPr lang="es-ES" sz="1400" i="1">
                <a:solidFill>
                  <a:schemeClr val="tx1">
                    <a:lumMod val="85000"/>
                    <a:lumOff val="15000"/>
                  </a:schemeClr>
                </a:solidFill>
                <a:ea typeface="Noto Sans" panose="020B0502040504020204" pitchFamily="34"/>
                <a:cs typeface="Noto Sans" panose="020B0502040504020204" pitchFamily="34"/>
              </a:rPr>
              <a:t>Igualmente, todos los nombres comerciales, marcas o signos distintivos de cualquier clase contenidos en la Presentación están protegidos por la Ley.​</a:t>
            </a:r>
          </a:p>
          <a:p>
            <a:pPr marL="285750" indent="-285750" algn="just" defTabSz="914377">
              <a:spcBef>
                <a:spcPts val="1000"/>
              </a:spcBef>
              <a:buClr>
                <a:srgbClr val="B4E2D6"/>
              </a:buClr>
              <a:buFont typeface="Arial" panose="020B0604020202020204" pitchFamily="34" charset="0"/>
              <a:buChar char="•"/>
            </a:pPr>
            <a:r>
              <a:rPr lang="es-ES" sz="1400" i="1">
                <a:solidFill>
                  <a:schemeClr val="tx1">
                    <a:lumMod val="85000"/>
                    <a:lumOff val="15000"/>
                  </a:schemeClr>
                </a:solidFill>
                <a:ea typeface="Noto Sans" panose="020B0502040504020204" pitchFamily="34"/>
                <a:cs typeface="Noto Sans" panose="020B0502040504020204" pitchFamily="34"/>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pic>
        <p:nvPicPr>
          <p:cNvPr id="8" name="Imagen 7">
            <a:extLst>
              <a:ext uri="{FF2B5EF4-FFF2-40B4-BE49-F238E27FC236}">
                <a16:creationId xmlns:a16="http://schemas.microsoft.com/office/drawing/2014/main" id="{E9ACD868-F353-D78C-3996-C325E3E4C700}"/>
              </a:ext>
            </a:extLst>
          </p:cNvPr>
          <p:cNvPicPr>
            <a:picLocks noChangeAspect="1"/>
          </p:cNvPicPr>
          <p:nvPr/>
        </p:nvPicPr>
        <p:blipFill rotWithShape="1">
          <a:blip r:embed="rId2">
            <a:alphaModFix amt="20000"/>
          </a:blip>
          <a:srcRect r="11289"/>
          <a:stretch/>
        </p:blipFill>
        <p:spPr>
          <a:xfrm>
            <a:off x="9098675" y="2928307"/>
            <a:ext cx="3093325" cy="2623546"/>
          </a:xfrm>
          <a:prstGeom prst="rect">
            <a:avLst/>
          </a:prstGeom>
        </p:spPr>
      </p:pic>
    </p:spTree>
    <p:extLst>
      <p:ext uri="{BB962C8B-B14F-4D97-AF65-F5344CB8AC3E}">
        <p14:creationId xmlns:p14="http://schemas.microsoft.com/office/powerpoint/2010/main" val="3355925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58CD7-858C-D95D-6493-0709106BACCE}"/>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5B36B428-56A3-F26B-7300-B54A38D2B744}"/>
              </a:ext>
            </a:extLst>
          </p:cNvPr>
          <p:cNvSpPr>
            <a:spLocks noGrp="1"/>
          </p:cNvSpPr>
          <p:nvPr>
            <p:ph type="title"/>
          </p:nvPr>
        </p:nvSpPr>
        <p:spPr/>
        <p:txBody>
          <a:bodyPr>
            <a:normAutofit fontScale="90000"/>
          </a:bodyPr>
          <a:lstStyle/>
          <a:p>
            <a:r>
              <a:rPr lang="es-ES" sz="2000" noProof="0">
                <a:solidFill>
                  <a:srgbClr val="002060"/>
                </a:solidFill>
                <a:latin typeface="Montserrat" pitchFamily="2" charset="77"/>
                <a:cs typeface="Arial" panose="020B0604020202020204" pitchFamily="34" charset="0"/>
              </a:rPr>
              <a:t>LA MAYORÍA DE LOS PACIENTES QUE LOGRARON UN AC* NO PRESENTARON </a:t>
            </a:r>
            <a:r>
              <a:rPr lang="es-ES" sz="2000">
                <a:solidFill>
                  <a:srgbClr val="002060"/>
                </a:solidFill>
                <a:latin typeface="Montserrat" pitchFamily="2" charset="77"/>
                <a:cs typeface="Arial" panose="020B0604020202020204" pitchFamily="34" charset="0"/>
              </a:rPr>
              <a:t>RC</a:t>
            </a:r>
            <a:r>
              <a:rPr lang="es-ES" sz="2000" noProof="0">
                <a:solidFill>
                  <a:srgbClr val="002060"/>
                </a:solidFill>
                <a:latin typeface="Montserrat" pitchFamily="2" charset="77"/>
                <a:cs typeface="Arial" panose="020B0604020202020204" pitchFamily="34" charset="0"/>
              </a:rPr>
              <a:t>L (24,1 %), O PRESENTARON RCL LEVES O MODERADOS</a:t>
            </a:r>
            <a:r>
              <a:rPr lang="es-ES" sz="2000">
                <a:solidFill>
                  <a:srgbClr val="002060"/>
                </a:solidFill>
                <a:latin typeface="Montserrat" pitchFamily="2" charset="77"/>
                <a:cs typeface="Arial" panose="020B0604020202020204" pitchFamily="34" charset="0"/>
              </a:rPr>
              <a:t> (97,8%)</a:t>
            </a:r>
            <a:r>
              <a:rPr lang="es-ES" sz="2000" baseline="30000" noProof="0">
                <a:solidFill>
                  <a:srgbClr val="002060"/>
                </a:solidFill>
                <a:latin typeface="Montserrat" pitchFamily="2" charset="77"/>
                <a:cs typeface="Arial" panose="020B0604020202020204" pitchFamily="34" charset="0"/>
              </a:rPr>
              <a:t>1</a:t>
            </a:r>
            <a:endParaRPr lang="es-ES"/>
          </a:p>
        </p:txBody>
      </p:sp>
      <p:sp>
        <p:nvSpPr>
          <p:cNvPr id="2" name="Marcador de texto 1">
            <a:extLst>
              <a:ext uri="{FF2B5EF4-FFF2-40B4-BE49-F238E27FC236}">
                <a16:creationId xmlns:a16="http://schemas.microsoft.com/office/drawing/2014/main" id="{730BF646-1BA1-A819-13D8-BE066AEEF138}"/>
              </a:ext>
            </a:extLst>
          </p:cNvPr>
          <p:cNvSpPr>
            <a:spLocks noGrp="1"/>
          </p:cNvSpPr>
          <p:nvPr>
            <p:ph type="body" sz="quarter" idx="10"/>
          </p:nvPr>
        </p:nvSpPr>
        <p:spPr/>
        <p:txBody>
          <a:bodyPr anchor="b">
            <a:noAutofit/>
          </a:bodyPr>
          <a:lstStyle/>
          <a:p>
            <a:pPr>
              <a:spcBef>
                <a:spcPts val="0"/>
              </a:spcBef>
            </a:pPr>
            <a:r>
              <a:rPr lang="es-ES" noProof="0">
                <a:latin typeface="Montserrat" pitchFamily="2" charset="77"/>
              </a:rPr>
              <a:t>*El aclaramiento completo (AC) se definió como una reducción del 100 % de las lesiones dentro de la zona de aplicación, en el día 57. El médico evaluó las RCL (eritema/enrojecimiento, descamación, formación de costras, hinchazón, vesiculación/</a:t>
            </a:r>
            <a:r>
              <a:rPr lang="es-ES" noProof="0" err="1">
                <a:latin typeface="Montserrat" pitchFamily="2" charset="77"/>
              </a:rPr>
              <a:t>pustulación</a:t>
            </a:r>
            <a:r>
              <a:rPr lang="es-ES" noProof="0">
                <a:latin typeface="Montserrat" pitchFamily="2" charset="77"/>
              </a:rPr>
              <a:t> y erosiones/ulceraciones), las puntuó de 0 (ausente) a 3 (grave), y las sumó para obtener una puntuación compuesta (0-18).</a:t>
            </a:r>
          </a:p>
          <a:p>
            <a:pPr>
              <a:spcBef>
                <a:spcPts val="0"/>
              </a:spcBef>
            </a:pPr>
            <a:r>
              <a:rPr lang="es-ES" noProof="0">
                <a:latin typeface="Montserrat" pitchFamily="2" charset="77"/>
                <a:ea typeface="Calibri"/>
              </a:rPr>
              <a:t>El médico evaluó las RCL (eritema/enrojecimiento, descamación/descamación fina, formación de costras, hinchazón, vesiculación/</a:t>
            </a:r>
            <a:r>
              <a:rPr lang="es-ES" noProof="0" err="1">
                <a:latin typeface="Montserrat" pitchFamily="2" charset="77"/>
                <a:ea typeface="Calibri"/>
              </a:rPr>
              <a:t>pustulación</a:t>
            </a:r>
            <a:r>
              <a:rPr lang="es-ES" noProof="0">
                <a:latin typeface="Montserrat" pitchFamily="2" charset="77"/>
                <a:ea typeface="Calibri"/>
              </a:rPr>
              <a:t> y erosiones/ ulceraciones), las puntuó de 0 (ausente) a 3 (grave), y las sumó para obtener una puntuación compuesta (0-18).</a:t>
            </a:r>
          </a:p>
          <a:p>
            <a:pPr>
              <a:spcBef>
                <a:spcPts val="0"/>
              </a:spcBef>
            </a:pPr>
            <a:r>
              <a:rPr lang="es-ES" b="1" noProof="0">
                <a:latin typeface="Montserrat" pitchFamily="2" charset="77"/>
              </a:rPr>
              <a:t>1.</a:t>
            </a:r>
            <a:r>
              <a:rPr lang="es-ES" noProof="0">
                <a:latin typeface="Montserrat" pitchFamily="2" charset="77"/>
              </a:rPr>
              <a:t> </a:t>
            </a:r>
            <a:r>
              <a:rPr lang="es-ES" noProof="0" err="1">
                <a:latin typeface="Montserrat" pitchFamily="2" charset="77"/>
              </a:rPr>
              <a:t>Gilaberte</a:t>
            </a:r>
            <a:r>
              <a:rPr lang="es-ES" noProof="0">
                <a:latin typeface="Montserrat" pitchFamily="2" charset="77"/>
              </a:rPr>
              <a:t> Y, et al. </a:t>
            </a:r>
            <a:r>
              <a:rPr lang="es-ES" noProof="0" err="1">
                <a:latin typeface="Montserrat" pitchFamily="2" charset="77"/>
              </a:rPr>
              <a:t>Mild</a:t>
            </a:r>
            <a:r>
              <a:rPr lang="es-ES" noProof="0">
                <a:latin typeface="Montserrat" pitchFamily="2" charset="77"/>
              </a:rPr>
              <a:t> </a:t>
            </a:r>
            <a:r>
              <a:rPr lang="es-ES" noProof="0" err="1">
                <a:latin typeface="Montserrat" pitchFamily="2" charset="77"/>
              </a:rPr>
              <a:t>to</a:t>
            </a:r>
            <a:r>
              <a:rPr lang="es-ES" noProof="0">
                <a:latin typeface="Montserrat" pitchFamily="2" charset="77"/>
              </a:rPr>
              <a:t> </a:t>
            </a:r>
            <a:r>
              <a:rPr lang="es-ES" noProof="0" err="1">
                <a:latin typeface="Montserrat" pitchFamily="2" charset="77"/>
              </a:rPr>
              <a:t>moderate</a:t>
            </a:r>
            <a:r>
              <a:rPr lang="es-ES" noProof="0">
                <a:latin typeface="Montserrat" pitchFamily="2" charset="77"/>
              </a:rPr>
              <a:t> local </a:t>
            </a:r>
            <a:r>
              <a:rPr lang="es-ES" noProof="0" err="1">
                <a:latin typeface="Montserrat" pitchFamily="2" charset="77"/>
              </a:rPr>
              <a:t>tolerability</a:t>
            </a:r>
            <a:r>
              <a:rPr lang="es-ES" noProof="0">
                <a:latin typeface="Montserrat" pitchFamily="2" charset="77"/>
              </a:rPr>
              <a:t> </a:t>
            </a:r>
            <a:r>
              <a:rPr lang="es-ES" noProof="0" err="1">
                <a:latin typeface="Montserrat" pitchFamily="2" charset="77"/>
              </a:rPr>
              <a:t>signs</a:t>
            </a:r>
            <a:r>
              <a:rPr lang="es-ES" noProof="0">
                <a:latin typeface="Montserrat" pitchFamily="2" charset="77"/>
              </a:rPr>
              <a:t> </a:t>
            </a:r>
            <a:r>
              <a:rPr lang="es-ES" noProof="0" err="1">
                <a:latin typeface="Montserrat" pitchFamily="2" charset="77"/>
              </a:rPr>
              <a:t>on</a:t>
            </a:r>
            <a:r>
              <a:rPr lang="es-ES" noProof="0">
                <a:latin typeface="Montserrat" pitchFamily="2" charset="77"/>
              </a:rPr>
              <a:t> </a:t>
            </a:r>
            <a:r>
              <a:rPr lang="es-ES" noProof="0" err="1">
                <a:latin typeface="Montserrat" pitchFamily="2" charset="77"/>
              </a:rPr>
              <a:t>patients</a:t>
            </a:r>
            <a:r>
              <a:rPr lang="es-ES" noProof="0">
                <a:latin typeface="Montserrat" pitchFamily="2" charset="77"/>
              </a:rPr>
              <a:t> </a:t>
            </a:r>
            <a:r>
              <a:rPr lang="es-ES" noProof="0" err="1">
                <a:latin typeface="Montserrat" pitchFamily="2" charset="77"/>
              </a:rPr>
              <a:t>who</a:t>
            </a:r>
            <a:r>
              <a:rPr lang="es-ES" noProof="0">
                <a:latin typeface="Montserrat" pitchFamily="2" charset="77"/>
              </a:rPr>
              <a:t> </a:t>
            </a:r>
            <a:r>
              <a:rPr lang="es-ES" noProof="0" err="1">
                <a:latin typeface="Montserrat" pitchFamily="2" charset="77"/>
              </a:rPr>
              <a:t>achieved</a:t>
            </a:r>
            <a:r>
              <a:rPr lang="es-ES" noProof="0">
                <a:latin typeface="Montserrat" pitchFamily="2" charset="77"/>
              </a:rPr>
              <a:t> complete </a:t>
            </a:r>
            <a:r>
              <a:rPr lang="es-ES" noProof="0" err="1">
                <a:latin typeface="Montserrat" pitchFamily="2" charset="77"/>
              </a:rPr>
              <a:t>clearance</a:t>
            </a:r>
            <a:r>
              <a:rPr lang="es-ES" noProof="0">
                <a:latin typeface="Montserrat" pitchFamily="2" charset="77"/>
              </a:rPr>
              <a:t> after </a:t>
            </a:r>
            <a:r>
              <a:rPr lang="es-ES" noProof="0" err="1">
                <a:latin typeface="Montserrat" pitchFamily="2" charset="77"/>
              </a:rPr>
              <a:t>treatment</a:t>
            </a:r>
            <a:r>
              <a:rPr lang="es-ES" noProof="0">
                <a:latin typeface="Montserrat" pitchFamily="2" charset="77"/>
              </a:rPr>
              <a:t> </a:t>
            </a:r>
            <a:r>
              <a:rPr lang="es-ES" noProof="0" err="1">
                <a:latin typeface="Montserrat" pitchFamily="2" charset="77"/>
              </a:rPr>
              <a:t>with</a:t>
            </a:r>
            <a:r>
              <a:rPr lang="es-ES" noProof="0">
                <a:latin typeface="Montserrat" pitchFamily="2" charset="77"/>
              </a:rPr>
              <a:t> </a:t>
            </a:r>
            <a:r>
              <a:rPr lang="es-ES" noProof="0" err="1">
                <a:latin typeface="Montserrat" pitchFamily="2" charset="77"/>
              </a:rPr>
              <a:t>tirbanibulin</a:t>
            </a:r>
            <a:r>
              <a:rPr lang="es-ES" noProof="0">
                <a:latin typeface="Montserrat" pitchFamily="2" charset="77"/>
              </a:rPr>
              <a:t> 1% </a:t>
            </a:r>
            <a:r>
              <a:rPr lang="es-ES" noProof="0" err="1">
                <a:latin typeface="Montserrat" pitchFamily="2" charset="77"/>
              </a:rPr>
              <a:t>ointment</a:t>
            </a:r>
            <a:r>
              <a:rPr lang="es-ES" noProof="0">
                <a:latin typeface="Montserrat" pitchFamily="2" charset="77"/>
              </a:rPr>
              <a:t> in </a:t>
            </a:r>
            <a:r>
              <a:rPr lang="es-ES" noProof="0" err="1">
                <a:latin typeface="Montserrat" pitchFamily="2" charset="77"/>
              </a:rPr>
              <a:t>actinic</a:t>
            </a:r>
            <a:r>
              <a:rPr lang="es-ES" noProof="0">
                <a:latin typeface="Montserrat" pitchFamily="2" charset="77"/>
              </a:rPr>
              <a:t> </a:t>
            </a:r>
            <a:r>
              <a:rPr lang="es-ES" noProof="0" err="1">
                <a:latin typeface="Montserrat" pitchFamily="2" charset="77"/>
              </a:rPr>
              <a:t>keratosis</a:t>
            </a:r>
            <a:r>
              <a:rPr lang="es-ES" noProof="0">
                <a:latin typeface="Montserrat" pitchFamily="2" charset="77"/>
              </a:rPr>
              <a:t> (TIRBASKIN </a:t>
            </a:r>
            <a:r>
              <a:rPr lang="es-ES" noProof="0" err="1">
                <a:latin typeface="Montserrat" pitchFamily="2" charset="77"/>
              </a:rPr>
              <a:t>study</a:t>
            </a:r>
            <a:r>
              <a:rPr lang="es-ES" noProof="0">
                <a:latin typeface="Montserrat" pitchFamily="2" charset="77"/>
              </a:rPr>
              <a:t>). Póster P1-10 presentado en el 21º Congreso de la EADO, Atenas, 3-5 de abril de 2025. </a:t>
            </a:r>
          </a:p>
        </p:txBody>
      </p:sp>
      <p:pic>
        <p:nvPicPr>
          <p:cNvPr id="12" name="Imagen 11">
            <a:extLst>
              <a:ext uri="{FF2B5EF4-FFF2-40B4-BE49-F238E27FC236}">
                <a16:creationId xmlns:a16="http://schemas.microsoft.com/office/drawing/2014/main" id="{B9E9B654-A412-684D-C286-EED3BDD0D515}"/>
              </a:ext>
            </a:extLst>
          </p:cNvPr>
          <p:cNvPicPr>
            <a:picLocks noChangeAspect="1"/>
          </p:cNvPicPr>
          <p:nvPr/>
        </p:nvPicPr>
        <p:blipFill>
          <a:blip r:embed="rId3"/>
          <a:stretch>
            <a:fillRect/>
          </a:stretch>
        </p:blipFill>
        <p:spPr>
          <a:xfrm>
            <a:off x="711477" y="1720788"/>
            <a:ext cx="8036143" cy="3352220"/>
          </a:xfrm>
          <a:prstGeom prst="rect">
            <a:avLst/>
          </a:prstGeom>
        </p:spPr>
      </p:pic>
      <p:sp>
        <p:nvSpPr>
          <p:cNvPr id="14" name="Rounded Rectangle 92">
            <a:extLst>
              <a:ext uri="{FF2B5EF4-FFF2-40B4-BE49-F238E27FC236}">
                <a16:creationId xmlns:a16="http://schemas.microsoft.com/office/drawing/2014/main" id="{AF90E71E-762A-FA80-E772-2FCD272F602C}"/>
              </a:ext>
            </a:extLst>
          </p:cNvPr>
          <p:cNvSpPr/>
          <p:nvPr/>
        </p:nvSpPr>
        <p:spPr>
          <a:xfrm>
            <a:off x="740230" y="1476609"/>
            <a:ext cx="8111670" cy="3596399"/>
          </a:xfrm>
          <a:prstGeom prst="roundRect">
            <a:avLst>
              <a:gd name="adj" fmla="val 4547"/>
            </a:avLst>
          </a:prstGeom>
          <a:noFill/>
          <a:ln w="12700">
            <a:solidFill>
              <a:srgbClr val="B4E2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sp>
        <p:nvSpPr>
          <p:cNvPr id="18" name="CuadroTexto 17">
            <a:extLst>
              <a:ext uri="{FF2B5EF4-FFF2-40B4-BE49-F238E27FC236}">
                <a16:creationId xmlns:a16="http://schemas.microsoft.com/office/drawing/2014/main" id="{7E38ACC1-2AA7-836B-1392-8B279D8B1280}"/>
              </a:ext>
            </a:extLst>
          </p:cNvPr>
          <p:cNvSpPr txBox="1"/>
          <p:nvPr/>
        </p:nvSpPr>
        <p:spPr>
          <a:xfrm>
            <a:off x="8931453" y="1480856"/>
            <a:ext cx="2717622" cy="2877145"/>
          </a:xfrm>
          <a:prstGeom prst="roundRect">
            <a:avLst>
              <a:gd name="adj" fmla="val 7231"/>
            </a:avLst>
          </a:prstGeom>
          <a:solidFill>
            <a:srgbClr val="B4E2D6"/>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002855"/>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002855"/>
                </a:solidFill>
                <a:effectLst/>
                <a:uLnTx/>
                <a:uFillTx/>
                <a:latin typeface="Montserrat"/>
                <a:ea typeface="+mn-ea"/>
                <a:cs typeface="+mn-cs"/>
              </a:rPr>
              <a:t>El aclaramiento completo no se asoció con LTS graves,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2855"/>
                </a:solidFill>
                <a:effectLst/>
                <a:uLnTx/>
                <a:uFillTx/>
                <a:latin typeface="Montserrat"/>
                <a:ea typeface="+mn-ea"/>
                <a:cs typeface="+mn-cs"/>
              </a:rPr>
              <a:t>lo que confirma el perfil favorable de eficacia/tolerabilidad de Klisyri</a:t>
            </a:r>
            <a:r>
              <a:rPr kumimoji="0" lang="es-ES" sz="1800" b="0" i="0" u="none" strike="noStrike" kern="1200" cap="none" spc="0" normalizeH="0" baseline="30000" noProof="0">
                <a:ln>
                  <a:noFill/>
                </a:ln>
                <a:solidFill>
                  <a:srgbClr val="002855"/>
                </a:solidFill>
                <a:effectLst/>
                <a:uLnTx/>
                <a:uFillTx/>
                <a:latin typeface="Montserrat"/>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30000" noProof="0">
              <a:ln>
                <a:noFill/>
              </a:ln>
              <a:solidFill>
                <a:srgbClr val="002855"/>
              </a:solidFill>
              <a:effectLst/>
              <a:uLnTx/>
              <a:uFillTx/>
              <a:latin typeface="Montserrat"/>
              <a:ea typeface="+mn-ea"/>
              <a:cs typeface="+mn-cs"/>
            </a:endParaRPr>
          </a:p>
        </p:txBody>
      </p:sp>
      <p:sp>
        <p:nvSpPr>
          <p:cNvPr id="20" name="CuadroTexto 19">
            <a:extLst>
              <a:ext uri="{FF2B5EF4-FFF2-40B4-BE49-F238E27FC236}">
                <a16:creationId xmlns:a16="http://schemas.microsoft.com/office/drawing/2014/main" id="{01938F4D-C31F-4B85-2402-7F0FA337B2A4}"/>
              </a:ext>
            </a:extLst>
          </p:cNvPr>
          <p:cNvSpPr txBox="1"/>
          <p:nvPr/>
        </p:nvSpPr>
        <p:spPr>
          <a:xfrm>
            <a:off x="4080185" y="2233223"/>
            <a:ext cx="4352615" cy="817245"/>
          </a:xfrm>
          <a:prstGeom prst="roundRect">
            <a:avLst/>
          </a:prstGeom>
          <a:solidFill>
            <a:srgbClr val="B4E2D6"/>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2855"/>
                </a:solidFill>
                <a:effectLst/>
                <a:uLnTx/>
                <a:uFillTx/>
                <a:latin typeface="Montserrat"/>
                <a:ea typeface="+mn-ea"/>
                <a:cs typeface="+mn-cs"/>
              </a:rPr>
              <a:t>El 75 % de los pacientes que alcanzaron una RC presentaron  LTS  de intensidad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2855"/>
                </a:solidFill>
                <a:effectLst/>
                <a:uLnTx/>
                <a:uFillTx/>
                <a:latin typeface="Montserrat"/>
                <a:ea typeface="+mn-ea"/>
                <a:cs typeface="+mn-cs"/>
              </a:rPr>
              <a:t>n</a:t>
            </a:r>
            <a:r>
              <a:rPr kumimoji="0" lang="es-ES" sz="1400" b="1" i="0" u="none" strike="noStrike" kern="1200" cap="none" spc="0" normalizeH="0" baseline="0" noProof="0" err="1">
                <a:ln>
                  <a:noFill/>
                </a:ln>
                <a:solidFill>
                  <a:srgbClr val="002855"/>
                </a:solidFill>
                <a:effectLst/>
                <a:uLnTx/>
                <a:uFillTx/>
                <a:latin typeface="Montserrat"/>
                <a:ea typeface="+mn-ea"/>
                <a:cs typeface="+mn-cs"/>
              </a:rPr>
              <a:t>ula</a:t>
            </a:r>
            <a:r>
              <a:rPr kumimoji="0" lang="es-ES" sz="1400" b="1" i="0" u="none" strike="noStrike" kern="1200" cap="none" spc="0" normalizeH="0" baseline="0" noProof="0">
                <a:ln>
                  <a:noFill/>
                </a:ln>
                <a:solidFill>
                  <a:srgbClr val="002855"/>
                </a:solidFill>
                <a:effectLst/>
                <a:uLnTx/>
                <a:uFillTx/>
                <a:latin typeface="Montserrat"/>
                <a:ea typeface="+mn-ea"/>
                <a:cs typeface="+mn-cs"/>
              </a:rPr>
              <a:t> a leve (0-2) a D8</a:t>
            </a:r>
            <a:endParaRPr kumimoji="0" lang="es-ES" sz="1400" b="0" i="0" u="none" strike="noStrike" kern="1200" cap="none" spc="0" normalizeH="0" baseline="30000" noProof="0">
              <a:ln>
                <a:noFill/>
              </a:ln>
              <a:solidFill>
                <a:srgbClr val="002855"/>
              </a:solidFill>
              <a:effectLst/>
              <a:uLnTx/>
              <a:uFillTx/>
              <a:latin typeface="Montserrat"/>
              <a:ea typeface="+mn-ea"/>
              <a:cs typeface="+mn-cs"/>
            </a:endParaRPr>
          </a:p>
        </p:txBody>
      </p:sp>
    </p:spTree>
    <p:extLst>
      <p:ext uri="{BB962C8B-B14F-4D97-AF65-F5344CB8AC3E}">
        <p14:creationId xmlns:p14="http://schemas.microsoft.com/office/powerpoint/2010/main" val="2904185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1ED74-0C33-CC68-C419-34B177392BB1}"/>
            </a:ext>
          </a:extLst>
        </p:cNvPr>
        <p:cNvGrpSpPr/>
        <p:nvPr/>
      </p:nvGrpSpPr>
      <p:grpSpPr>
        <a:xfrm>
          <a:off x="0" y="0"/>
          <a:ext cx="0" cy="0"/>
          <a:chOff x="0" y="0"/>
          <a:chExt cx="0" cy="0"/>
        </a:xfrm>
      </p:grpSpPr>
      <p:sp>
        <p:nvSpPr>
          <p:cNvPr id="10" name="Rounded Rectangle 92">
            <a:extLst>
              <a:ext uri="{FF2B5EF4-FFF2-40B4-BE49-F238E27FC236}">
                <a16:creationId xmlns:a16="http://schemas.microsoft.com/office/drawing/2014/main" id="{713743E7-4228-8C74-56A5-B1248F95A3EA}"/>
              </a:ext>
            </a:extLst>
          </p:cNvPr>
          <p:cNvSpPr/>
          <p:nvPr/>
        </p:nvSpPr>
        <p:spPr>
          <a:xfrm>
            <a:off x="3785933" y="1167681"/>
            <a:ext cx="7663472" cy="3429961"/>
          </a:xfrm>
          <a:prstGeom prst="roundRect">
            <a:avLst>
              <a:gd name="adj" fmla="val 4547"/>
            </a:avLst>
          </a:prstGeom>
          <a:solidFill>
            <a:schemeClr val="bg1"/>
          </a:solidFill>
          <a:ln w="12700">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itchFamily="2" charset="77"/>
              <a:cs typeface="Arial" panose="020B0604020202020204" pitchFamily="34" charset="0"/>
            </a:endParaRPr>
          </a:p>
        </p:txBody>
      </p:sp>
      <p:sp>
        <p:nvSpPr>
          <p:cNvPr id="7" name="Text Placeholder 6">
            <a:extLst>
              <a:ext uri="{FF2B5EF4-FFF2-40B4-BE49-F238E27FC236}">
                <a16:creationId xmlns:a16="http://schemas.microsoft.com/office/drawing/2014/main" id="{7CCD68F3-DFBE-6AF4-1FCE-247E28D7ED38}"/>
              </a:ext>
            </a:extLst>
          </p:cNvPr>
          <p:cNvSpPr>
            <a:spLocks noGrp="1"/>
          </p:cNvSpPr>
          <p:nvPr>
            <p:ph type="body" sz="quarter" idx="11"/>
          </p:nvPr>
        </p:nvSpPr>
        <p:spPr>
          <a:xfrm>
            <a:off x="473530" y="254314"/>
            <a:ext cx="10107346" cy="369331"/>
          </a:xfrm>
        </p:spPr>
        <p:txBody>
          <a:bodyPr vert="horz" lIns="91440" tIns="45720" rIns="91440" bIns="45720" rtlCol="0" anchor="t">
            <a:noAutofit/>
          </a:bodyPr>
          <a:lstStyle/>
          <a:p>
            <a:r>
              <a:rPr lang="es-ES" sz="1800" dirty="0">
                <a:solidFill>
                  <a:srgbClr val="002060"/>
                </a:solidFill>
                <a:latin typeface="Montserrat"/>
                <a:cs typeface="Arial"/>
              </a:rPr>
              <a:t>LA ACCIÓN APOPTÓTICA DE KLISYRI, MENOS INFLAMATORIA </a:t>
            </a:r>
            <a:br>
              <a:rPr lang="es-ES" sz="1800" dirty="0">
                <a:latin typeface="Montserrat" panose="00000500000000000000" pitchFamily="2" charset="0"/>
                <a:cs typeface="Arial" panose="020B0604020202020204" pitchFamily="34" charset="0"/>
              </a:rPr>
            </a:br>
            <a:r>
              <a:rPr lang="es-ES" sz="1800" dirty="0">
                <a:solidFill>
                  <a:srgbClr val="002060"/>
                </a:solidFill>
                <a:latin typeface="Montserrat"/>
                <a:cs typeface="Arial"/>
              </a:rPr>
              <a:t>QUE LA NECROSIS, PROBABLEMENTE EXPLICA SUS RCL MÁS LEVES</a:t>
            </a:r>
          </a:p>
        </p:txBody>
      </p:sp>
      <p:pic>
        <p:nvPicPr>
          <p:cNvPr id="5" name="Content Placeholder 4">
            <a:extLst>
              <a:ext uri="{FF2B5EF4-FFF2-40B4-BE49-F238E27FC236}">
                <a16:creationId xmlns:a16="http://schemas.microsoft.com/office/drawing/2014/main" id="{F0492ED9-5A3D-336A-09A3-F12B19E80B67}"/>
              </a:ext>
            </a:extLst>
          </p:cNvPr>
          <p:cNvPicPr>
            <a:picLocks noGrp="1" noChangeAspect="1"/>
          </p:cNvPicPr>
          <p:nvPr>
            <p:ph idx="4294967295"/>
          </p:nvPr>
        </p:nvPicPr>
        <p:blipFill>
          <a:blip r:embed="rId3"/>
          <a:srcRect l="5344"/>
          <a:stretch>
            <a:fillRect/>
          </a:stretch>
        </p:blipFill>
        <p:spPr>
          <a:xfrm>
            <a:off x="3909011" y="1189711"/>
            <a:ext cx="7416902" cy="3407931"/>
          </a:xfrm>
          <a:prstGeom prst="rect">
            <a:avLst/>
          </a:prstGeom>
        </p:spPr>
      </p:pic>
      <p:sp>
        <p:nvSpPr>
          <p:cNvPr id="2" name="Text Placeholder 7">
            <a:extLst>
              <a:ext uri="{FF2B5EF4-FFF2-40B4-BE49-F238E27FC236}">
                <a16:creationId xmlns:a16="http://schemas.microsoft.com/office/drawing/2014/main" id="{D14DF47F-B03E-DC35-7E83-54384DCA777F}"/>
              </a:ext>
            </a:extLst>
          </p:cNvPr>
          <p:cNvSpPr txBox="1">
            <a:spLocks/>
          </p:cNvSpPr>
          <p:nvPr/>
        </p:nvSpPr>
        <p:spPr>
          <a:xfrm>
            <a:off x="8064922" y="4067007"/>
            <a:ext cx="3276445" cy="2385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1200"/>
              </a:lnSpc>
              <a:spcBef>
                <a:spcPts val="0"/>
              </a:spcBef>
            </a:pPr>
            <a:r>
              <a:rPr lang="es-ES" sz="600">
                <a:solidFill>
                  <a:schemeClr val="tx1">
                    <a:lumMod val="50000"/>
                    <a:lumOff val="50000"/>
                  </a:schemeClr>
                </a:solidFill>
              </a:rPr>
              <a:t>Figura adaptada de Schlesinger T, et al. 2022.</a:t>
            </a:r>
            <a:r>
              <a:rPr lang="es-ES" sz="600" baseline="30000">
                <a:solidFill>
                  <a:schemeClr val="tx1">
                    <a:lumMod val="50000"/>
                    <a:lumOff val="50000"/>
                  </a:schemeClr>
                </a:solidFill>
              </a:rPr>
              <a:t>1</a:t>
            </a:r>
          </a:p>
        </p:txBody>
      </p:sp>
      <p:sp>
        <p:nvSpPr>
          <p:cNvPr id="11" name="CuadroTexto 34">
            <a:extLst>
              <a:ext uri="{FF2B5EF4-FFF2-40B4-BE49-F238E27FC236}">
                <a16:creationId xmlns:a16="http://schemas.microsoft.com/office/drawing/2014/main" id="{2C4C270B-CA48-53C6-9825-08A9E850BE75}"/>
              </a:ext>
            </a:extLst>
          </p:cNvPr>
          <p:cNvSpPr txBox="1"/>
          <p:nvPr/>
        </p:nvSpPr>
        <p:spPr>
          <a:xfrm>
            <a:off x="1600252" y="6206357"/>
            <a:ext cx="10328469" cy="569387"/>
          </a:xfrm>
          <a:prstGeom prst="rect">
            <a:avLst/>
          </a:prstGeom>
          <a:noFill/>
        </p:spPr>
        <p:txBody>
          <a:bodyPr wrap="square" tIns="0" bIns="0" anchor="b" anchorCtr="0">
            <a:spAutoFit/>
          </a:bodyPr>
          <a:lstStyle/>
          <a:p>
            <a:pPr>
              <a:spcAft>
                <a:spcPts val="600"/>
              </a:spcAft>
            </a:pPr>
            <a:r>
              <a:rPr lang="es-ES" sz="800" b="1">
                <a:solidFill>
                  <a:schemeClr val="tx1">
                    <a:lumMod val="50000"/>
                    <a:lumOff val="50000"/>
                  </a:schemeClr>
                </a:solidFill>
                <a:latin typeface="Montserrat" pitchFamily="2" charset="77"/>
              </a:rPr>
              <a:t>1. </a:t>
            </a:r>
            <a:r>
              <a:rPr lang="es-ES" sz="800">
                <a:solidFill>
                  <a:schemeClr val="tx1">
                    <a:lumMod val="50000"/>
                    <a:lumOff val="50000"/>
                  </a:schemeClr>
                </a:solidFill>
                <a:latin typeface="Montserrat" pitchFamily="2" charset="77"/>
              </a:rPr>
              <a:t>Schlesinger T</a:t>
            </a:r>
            <a:r>
              <a:rPr lang="es-ES" sz="800" i="1">
                <a:solidFill>
                  <a:schemeClr val="tx1">
                    <a:lumMod val="50000"/>
                    <a:lumOff val="50000"/>
                  </a:schemeClr>
                </a:solidFill>
                <a:latin typeface="Montserrat" pitchFamily="2" charset="77"/>
              </a:rPr>
              <a:t>, et al. Clin </a:t>
            </a:r>
            <a:r>
              <a:rPr lang="es-ES" sz="800" i="1" err="1">
                <a:solidFill>
                  <a:schemeClr val="tx1">
                    <a:lumMod val="50000"/>
                    <a:lumOff val="50000"/>
                  </a:schemeClr>
                </a:solidFill>
                <a:latin typeface="Montserrat" pitchFamily="2" charset="77"/>
              </a:rPr>
              <a:t>Cosmet</a:t>
            </a:r>
            <a:r>
              <a:rPr lang="es-ES" sz="800" i="1">
                <a:solidFill>
                  <a:schemeClr val="tx1">
                    <a:lumMod val="50000"/>
                    <a:lumOff val="50000"/>
                  </a:schemeClr>
                </a:solidFill>
                <a:latin typeface="Montserrat" pitchFamily="2" charset="77"/>
              </a:rPr>
              <a:t> </a:t>
            </a:r>
            <a:r>
              <a:rPr lang="es-ES" sz="800" i="1" err="1">
                <a:solidFill>
                  <a:schemeClr val="tx1">
                    <a:lumMod val="50000"/>
                    <a:lumOff val="50000"/>
                  </a:schemeClr>
                </a:solidFill>
                <a:latin typeface="Montserrat" pitchFamily="2" charset="77"/>
              </a:rPr>
              <a:t>Investig</a:t>
            </a:r>
            <a:r>
              <a:rPr lang="es-ES" sz="800" i="1">
                <a:solidFill>
                  <a:schemeClr val="tx1">
                    <a:lumMod val="50000"/>
                    <a:lumOff val="50000"/>
                  </a:schemeClr>
                </a:solidFill>
                <a:latin typeface="Montserrat" pitchFamily="2" charset="77"/>
              </a:rPr>
              <a:t> </a:t>
            </a:r>
            <a:r>
              <a:rPr lang="es-ES" sz="800" i="1" err="1">
                <a:solidFill>
                  <a:schemeClr val="tx1">
                    <a:lumMod val="50000"/>
                    <a:lumOff val="50000"/>
                  </a:schemeClr>
                </a:solidFill>
                <a:latin typeface="Montserrat" pitchFamily="2" charset="77"/>
              </a:rPr>
              <a:t>Dermatol</a:t>
            </a:r>
            <a:r>
              <a:rPr lang="es-ES" sz="800" i="1">
                <a:solidFill>
                  <a:schemeClr val="tx1">
                    <a:lumMod val="50000"/>
                    <a:lumOff val="50000"/>
                  </a:schemeClr>
                </a:solidFill>
                <a:latin typeface="Montserrat" pitchFamily="2" charset="77"/>
              </a:rPr>
              <a:t>. </a:t>
            </a:r>
            <a:r>
              <a:rPr lang="es-ES" sz="800">
                <a:solidFill>
                  <a:schemeClr val="tx1">
                    <a:lumMod val="50000"/>
                    <a:lumOff val="50000"/>
                  </a:schemeClr>
                </a:solidFill>
                <a:latin typeface="Montserrat" pitchFamily="2" charset="77"/>
              </a:rPr>
              <a:t>2022;15:2495–506. </a:t>
            </a:r>
          </a:p>
          <a:p>
            <a:pPr>
              <a:spcBef>
                <a:spcPts val="0"/>
              </a:spcBef>
              <a:spcAft>
                <a:spcPts val="600"/>
              </a:spcAft>
            </a:pPr>
            <a:r>
              <a:rPr lang="es-ES" sz="800" b="1">
                <a:solidFill>
                  <a:schemeClr val="tx1">
                    <a:lumMod val="50000"/>
                    <a:lumOff val="50000"/>
                  </a:schemeClr>
                </a:solidFill>
                <a:latin typeface="Montserrat" pitchFamily="2" charset="77"/>
              </a:rPr>
              <a:t>5-FU: </a:t>
            </a:r>
            <a:r>
              <a:rPr lang="es-ES" sz="800">
                <a:solidFill>
                  <a:schemeClr val="tx1">
                    <a:lumMod val="50000"/>
                    <a:lumOff val="50000"/>
                  </a:schemeClr>
                </a:solidFill>
                <a:latin typeface="Montserrat" pitchFamily="2" charset="77"/>
              </a:rPr>
              <a:t>5-Fluorouracilo; </a:t>
            </a:r>
            <a:r>
              <a:rPr lang="es-ES" sz="800" b="1">
                <a:solidFill>
                  <a:schemeClr val="tx1">
                    <a:lumMod val="50000"/>
                    <a:lumOff val="50000"/>
                  </a:schemeClr>
                </a:solidFill>
                <a:latin typeface="Montserrat" pitchFamily="2" charset="77"/>
              </a:rPr>
              <a:t>QA: </a:t>
            </a:r>
            <a:r>
              <a:rPr lang="es-ES" sz="800">
                <a:solidFill>
                  <a:schemeClr val="tx1">
                    <a:lumMod val="50000"/>
                    <a:lumOff val="50000"/>
                  </a:schemeClr>
                </a:solidFill>
                <a:latin typeface="Montserrat" pitchFamily="2" charset="77"/>
              </a:rPr>
              <a:t>Queratosis actínica; </a:t>
            </a:r>
            <a:r>
              <a:rPr lang="es-ES" sz="800" b="1">
                <a:solidFill>
                  <a:schemeClr val="tx1">
                    <a:lumMod val="50000"/>
                    <a:lumOff val="50000"/>
                  </a:schemeClr>
                </a:solidFill>
                <a:latin typeface="Montserrat" pitchFamily="2" charset="77"/>
              </a:rPr>
              <a:t>CD1: </a:t>
            </a:r>
            <a:r>
              <a:rPr lang="es-ES" sz="800">
                <a:solidFill>
                  <a:schemeClr val="tx1">
                    <a:lumMod val="50000"/>
                    <a:lumOff val="50000"/>
                  </a:schemeClr>
                </a:solidFill>
                <a:latin typeface="Montserrat" pitchFamily="2" charset="77"/>
              </a:rPr>
              <a:t>clúster de diferenciación 1; </a:t>
            </a:r>
            <a:r>
              <a:rPr lang="es-ES" sz="800" b="1">
                <a:solidFill>
                  <a:schemeClr val="tx1">
                    <a:lumMod val="50000"/>
                    <a:lumOff val="50000"/>
                  </a:schemeClr>
                </a:solidFill>
                <a:latin typeface="Montserrat" pitchFamily="2" charset="77"/>
              </a:rPr>
              <a:t>FAK: </a:t>
            </a:r>
            <a:r>
              <a:rPr lang="es-ES" sz="800">
                <a:solidFill>
                  <a:schemeClr val="tx1">
                    <a:lumMod val="50000"/>
                    <a:lumOff val="50000"/>
                  </a:schemeClr>
                </a:solidFill>
                <a:latin typeface="Montserrat" pitchFamily="2" charset="77"/>
              </a:rPr>
              <a:t>Quinasa de adhesión focal; </a:t>
            </a:r>
            <a:r>
              <a:rPr lang="es-ES" sz="800" b="1">
                <a:solidFill>
                  <a:schemeClr val="tx1">
                    <a:lumMod val="50000"/>
                    <a:lumOff val="50000"/>
                  </a:schemeClr>
                </a:solidFill>
                <a:latin typeface="Montserrat" pitchFamily="2" charset="77"/>
              </a:rPr>
              <a:t>FSK: </a:t>
            </a:r>
            <a:r>
              <a:rPr lang="es-ES" sz="800" err="1">
                <a:solidFill>
                  <a:schemeClr val="tx1">
                    <a:lumMod val="50000"/>
                    <a:lumOff val="50000"/>
                  </a:schemeClr>
                </a:solidFill>
                <a:latin typeface="Montserrat" pitchFamily="2" charset="77"/>
              </a:rPr>
              <a:t>forskolina</a:t>
            </a:r>
            <a:r>
              <a:rPr lang="es-ES" sz="800">
                <a:solidFill>
                  <a:schemeClr val="tx1">
                    <a:lumMod val="50000"/>
                    <a:lumOff val="50000"/>
                  </a:schemeClr>
                </a:solidFill>
                <a:latin typeface="Montserrat" pitchFamily="2" charset="77"/>
              </a:rPr>
              <a:t>; </a:t>
            </a:r>
            <a:r>
              <a:rPr lang="es-ES" sz="800" b="1">
                <a:solidFill>
                  <a:schemeClr val="tx1">
                    <a:lumMod val="50000"/>
                    <a:lumOff val="50000"/>
                  </a:schemeClr>
                </a:solidFill>
                <a:latin typeface="Montserrat" pitchFamily="2" charset="77"/>
              </a:rPr>
              <a:t>GEF-H1: </a:t>
            </a:r>
            <a:r>
              <a:rPr lang="es-ES" sz="800">
                <a:solidFill>
                  <a:schemeClr val="tx1">
                    <a:lumMod val="50000"/>
                    <a:lumOff val="50000"/>
                  </a:schemeClr>
                </a:solidFill>
                <a:latin typeface="Montserrat" pitchFamily="2" charset="77"/>
              </a:rPr>
              <a:t>factor intercambiador de nucleótido de guanina H1; </a:t>
            </a:r>
            <a:r>
              <a:rPr lang="es-ES" sz="800" b="1">
                <a:solidFill>
                  <a:schemeClr val="tx1">
                    <a:lumMod val="50000"/>
                    <a:lumOff val="50000"/>
                  </a:schemeClr>
                </a:solidFill>
                <a:latin typeface="Montserrat" pitchFamily="2" charset="77"/>
              </a:rPr>
              <a:t>IL-α: </a:t>
            </a:r>
            <a:r>
              <a:rPr lang="es-ES" sz="800">
                <a:solidFill>
                  <a:schemeClr val="tx1">
                    <a:lumMod val="50000"/>
                    <a:lumOff val="50000"/>
                  </a:schemeClr>
                </a:solidFill>
                <a:latin typeface="Montserrat" pitchFamily="2" charset="77"/>
              </a:rPr>
              <a:t>interleucina-α; </a:t>
            </a:r>
            <a:r>
              <a:rPr lang="es-ES" sz="800" b="1" err="1">
                <a:solidFill>
                  <a:schemeClr val="tx1">
                    <a:lumMod val="50000"/>
                    <a:lumOff val="50000"/>
                  </a:schemeClr>
                </a:solidFill>
                <a:latin typeface="Montserrat" pitchFamily="2" charset="77"/>
              </a:rPr>
              <a:t>Src</a:t>
            </a:r>
            <a:r>
              <a:rPr lang="es-ES" sz="800" b="1">
                <a:solidFill>
                  <a:schemeClr val="tx1">
                    <a:lumMod val="50000"/>
                    <a:lumOff val="50000"/>
                  </a:schemeClr>
                </a:solidFill>
                <a:latin typeface="Montserrat" pitchFamily="2" charset="77"/>
              </a:rPr>
              <a:t>: </a:t>
            </a:r>
            <a:r>
              <a:rPr lang="es-ES" sz="800" err="1">
                <a:solidFill>
                  <a:schemeClr val="tx1">
                    <a:lumMod val="50000"/>
                    <a:lumOff val="50000"/>
                  </a:schemeClr>
                </a:solidFill>
                <a:latin typeface="Montserrat" pitchFamily="2" charset="77"/>
              </a:rPr>
              <a:t>protooncogen</a:t>
            </a:r>
            <a:r>
              <a:rPr lang="es-ES" sz="800">
                <a:solidFill>
                  <a:schemeClr val="tx1">
                    <a:lumMod val="50000"/>
                    <a:lumOff val="50000"/>
                  </a:schemeClr>
                </a:solidFill>
                <a:latin typeface="Montserrat" pitchFamily="2" charset="77"/>
              </a:rPr>
              <a:t> tirosina-proteína cinasa </a:t>
            </a:r>
            <a:r>
              <a:rPr lang="es-ES" sz="800" err="1">
                <a:solidFill>
                  <a:schemeClr val="tx1">
                    <a:lumMod val="50000"/>
                    <a:lumOff val="50000"/>
                  </a:schemeClr>
                </a:solidFill>
                <a:latin typeface="Montserrat" pitchFamily="2" charset="77"/>
              </a:rPr>
              <a:t>Src</a:t>
            </a:r>
            <a:r>
              <a:rPr lang="es-ES" sz="800">
                <a:solidFill>
                  <a:schemeClr val="tx1">
                    <a:lumMod val="50000"/>
                    <a:lumOff val="50000"/>
                  </a:schemeClr>
                </a:solidFill>
                <a:latin typeface="Montserrat" pitchFamily="2" charset="77"/>
              </a:rPr>
              <a:t>; </a:t>
            </a:r>
            <a:r>
              <a:rPr lang="es-ES" sz="800" b="1">
                <a:solidFill>
                  <a:schemeClr val="tx1">
                    <a:lumMod val="50000"/>
                    <a:lumOff val="50000"/>
                  </a:schemeClr>
                </a:solidFill>
                <a:latin typeface="Montserrat" pitchFamily="2" charset="77"/>
              </a:rPr>
              <a:t>p53: </a:t>
            </a:r>
            <a:r>
              <a:rPr lang="es-ES" sz="800">
                <a:solidFill>
                  <a:schemeClr val="tx1">
                    <a:lumMod val="50000"/>
                    <a:lumOff val="50000"/>
                  </a:schemeClr>
                </a:solidFill>
                <a:latin typeface="Montserrat" pitchFamily="2" charset="77"/>
              </a:rPr>
              <a:t>proteína tumoral p53; </a:t>
            </a:r>
            <a:r>
              <a:rPr lang="es-ES" sz="800" b="1">
                <a:solidFill>
                  <a:schemeClr val="tx1">
                    <a:lumMod val="50000"/>
                    <a:lumOff val="50000"/>
                  </a:schemeClr>
                </a:solidFill>
                <a:latin typeface="Montserrat" pitchFamily="2" charset="77"/>
              </a:rPr>
              <a:t>p120: </a:t>
            </a:r>
            <a:r>
              <a:rPr lang="es-ES" sz="800" err="1">
                <a:solidFill>
                  <a:schemeClr val="tx1">
                    <a:lumMod val="50000"/>
                    <a:lumOff val="50000"/>
                  </a:schemeClr>
                </a:solidFill>
                <a:latin typeface="Montserrat" pitchFamily="2" charset="77"/>
              </a:rPr>
              <a:t>placofilina</a:t>
            </a:r>
            <a:r>
              <a:rPr lang="es-ES" sz="800">
                <a:solidFill>
                  <a:schemeClr val="tx1">
                    <a:lumMod val="50000"/>
                    <a:lumOff val="50000"/>
                  </a:schemeClr>
                </a:solidFill>
                <a:latin typeface="Montserrat" pitchFamily="2" charset="77"/>
              </a:rPr>
              <a:t> 2; </a:t>
            </a:r>
            <a:r>
              <a:rPr lang="es-ES" sz="800" b="1">
                <a:solidFill>
                  <a:schemeClr val="tx1">
                    <a:lumMod val="50000"/>
                    <a:lumOff val="50000"/>
                  </a:schemeClr>
                </a:solidFill>
                <a:latin typeface="Montserrat" pitchFamily="2" charset="77"/>
              </a:rPr>
              <a:t>p130: </a:t>
            </a:r>
            <a:r>
              <a:rPr lang="es-ES" sz="800">
                <a:solidFill>
                  <a:schemeClr val="tx1">
                    <a:lumMod val="50000"/>
                    <a:lumOff val="50000"/>
                  </a:schemeClr>
                </a:solidFill>
                <a:latin typeface="Montserrat" pitchFamily="2" charset="77"/>
              </a:rPr>
              <a:t>miembro 9 de la familia del dominio de reclutamiento de caspasas; </a:t>
            </a:r>
            <a:r>
              <a:rPr lang="es-ES" sz="800" b="1">
                <a:solidFill>
                  <a:schemeClr val="tx1">
                    <a:lumMod val="50000"/>
                    <a:lumOff val="50000"/>
                  </a:schemeClr>
                </a:solidFill>
                <a:latin typeface="Montserrat" pitchFamily="2" charset="77"/>
              </a:rPr>
              <a:t>Rho: </a:t>
            </a:r>
            <a:r>
              <a:rPr lang="es-ES" sz="800">
                <a:solidFill>
                  <a:schemeClr val="tx1">
                    <a:lumMod val="50000"/>
                    <a:lumOff val="50000"/>
                  </a:schemeClr>
                </a:solidFill>
                <a:latin typeface="Montserrat" pitchFamily="2" charset="77"/>
              </a:rPr>
              <a:t>homólogo de Ras; </a:t>
            </a:r>
            <a:r>
              <a:rPr lang="es-ES" sz="800" b="1">
                <a:solidFill>
                  <a:schemeClr val="tx1">
                    <a:lumMod val="50000"/>
                    <a:lumOff val="50000"/>
                  </a:schemeClr>
                </a:solidFill>
                <a:latin typeface="Montserrat" pitchFamily="2" charset="77"/>
              </a:rPr>
              <a:t>RCL: </a:t>
            </a:r>
            <a:r>
              <a:rPr lang="es-ES" sz="800">
                <a:solidFill>
                  <a:schemeClr val="tx1">
                    <a:lumMod val="50000"/>
                    <a:lumOff val="50000"/>
                  </a:schemeClr>
                </a:solidFill>
                <a:latin typeface="Montserrat" pitchFamily="2" charset="77"/>
              </a:rPr>
              <a:t>reacciones cutáneas locales.</a:t>
            </a:r>
          </a:p>
        </p:txBody>
      </p:sp>
      <p:sp>
        <p:nvSpPr>
          <p:cNvPr id="4" name="TextBox 2">
            <a:extLst>
              <a:ext uri="{FF2B5EF4-FFF2-40B4-BE49-F238E27FC236}">
                <a16:creationId xmlns:a16="http://schemas.microsoft.com/office/drawing/2014/main" id="{6BB37BE5-3C2A-0B9D-6891-103D9CF168F4}"/>
              </a:ext>
            </a:extLst>
          </p:cNvPr>
          <p:cNvSpPr txBox="1"/>
          <p:nvPr/>
        </p:nvSpPr>
        <p:spPr>
          <a:xfrm>
            <a:off x="673248" y="4660169"/>
            <a:ext cx="10926981" cy="1292662"/>
          </a:xfrm>
          <a:prstGeom prst="rect">
            <a:avLst/>
          </a:prstGeom>
          <a:noFill/>
        </p:spPr>
        <p:txBody>
          <a:bodyPr wrap="square" lIns="0" tIns="0" rIns="0" bIns="0" anchor="t">
            <a:spAutoFit/>
          </a:bodyPr>
          <a:lstStyle/>
          <a:p>
            <a:pPr algn="just">
              <a:buClr>
                <a:srgbClr val="B4E2D6"/>
              </a:buClr>
            </a:pPr>
            <a:endParaRPr lang="en-US" sz="1200" dirty="0">
              <a:solidFill>
                <a:srgbClr val="002855"/>
              </a:solidFill>
              <a:latin typeface="Montserrat" pitchFamily="2" charset="77"/>
            </a:endParaRPr>
          </a:p>
          <a:p>
            <a:pPr marL="242987" indent="-242987" algn="just">
              <a:buClr>
                <a:srgbClr val="B4E2D6"/>
              </a:buClr>
              <a:buFont typeface="Arial"/>
              <a:buChar char="•"/>
            </a:pPr>
            <a:r>
              <a:rPr lang="es-ES" sz="1200" b="1" dirty="0" err="1">
                <a:solidFill>
                  <a:srgbClr val="002855"/>
                </a:solidFill>
                <a:latin typeface="Montserrat" pitchFamily="2" charset="77"/>
                <a:ea typeface="+mn-lt"/>
                <a:cs typeface="+mn-lt"/>
              </a:rPr>
              <a:t>Klisyri</a:t>
            </a:r>
            <a:r>
              <a:rPr lang="es-ES" sz="1200" b="1" dirty="0">
                <a:solidFill>
                  <a:srgbClr val="002855"/>
                </a:solidFill>
                <a:latin typeface="Montserrat" pitchFamily="2" charset="77"/>
                <a:ea typeface="+mn-lt"/>
                <a:cs typeface="+mn-lt"/>
              </a:rPr>
              <a:t> </a:t>
            </a:r>
            <a:r>
              <a:rPr lang="es-ES" sz="1200" b="1" dirty="0">
                <a:solidFill>
                  <a:srgbClr val="C00000"/>
                </a:solidFill>
                <a:latin typeface="Montserrat" pitchFamily="2" charset="77"/>
                <a:ea typeface="+mn-lt"/>
                <a:cs typeface="+mn-lt"/>
              </a:rPr>
              <a:t>NO induce una liberación pronunciada de citoquinas proinflamatorias </a:t>
            </a:r>
            <a:r>
              <a:rPr lang="es-ES" sz="1200" b="1" dirty="0">
                <a:solidFill>
                  <a:srgbClr val="002855"/>
                </a:solidFill>
                <a:latin typeface="Montserrat" pitchFamily="2" charset="77"/>
                <a:ea typeface="+mn-lt"/>
                <a:cs typeface="+mn-lt"/>
              </a:rPr>
              <a:t>en los queratinocitos </a:t>
            </a:r>
            <a:r>
              <a:rPr lang="es-ES" sz="1200" b="1" i="1" dirty="0">
                <a:solidFill>
                  <a:srgbClr val="002855"/>
                </a:solidFill>
                <a:latin typeface="Montserrat" pitchFamily="2" charset="77"/>
                <a:ea typeface="+mn-lt"/>
                <a:cs typeface="+mn-lt"/>
              </a:rPr>
              <a:t>in vitro</a:t>
            </a:r>
            <a:r>
              <a:rPr lang="es-ES" sz="1200" dirty="0">
                <a:solidFill>
                  <a:srgbClr val="002855"/>
                </a:solidFill>
                <a:latin typeface="Montserrat" pitchFamily="2" charset="77"/>
                <a:ea typeface="+mn-lt"/>
                <a:cs typeface="+mn-lt"/>
              </a:rPr>
              <a:t> (a diferencia de otros tratamientos para la QA como el 5-FU).  Este dato se asocia a un perfil de seguridad favorable en la práctica clínica.</a:t>
            </a:r>
          </a:p>
          <a:p>
            <a:pPr marL="242987" indent="-242987" algn="just">
              <a:buClr>
                <a:srgbClr val="B4E2D6"/>
              </a:buClr>
              <a:buFont typeface="Arial"/>
              <a:buChar char="•"/>
            </a:pPr>
            <a:endParaRPr lang="en-GB" sz="1200" dirty="0">
              <a:solidFill>
                <a:srgbClr val="002855"/>
              </a:solidFill>
              <a:latin typeface="Montserrat" pitchFamily="2" charset="77"/>
              <a:ea typeface="+mn-lt"/>
              <a:cs typeface="+mn-lt"/>
            </a:endParaRPr>
          </a:p>
          <a:p>
            <a:pPr marL="285750" indent="-285750" algn="just">
              <a:buClr>
                <a:srgbClr val="B4E2D6"/>
              </a:buClr>
              <a:buFont typeface="Arial" panose="020B0604020202020204" pitchFamily="34" charset="0"/>
              <a:buChar char="•"/>
            </a:pPr>
            <a:r>
              <a:rPr lang="es-ES" sz="1200" b="1" dirty="0">
                <a:solidFill>
                  <a:srgbClr val="002855"/>
                </a:solidFill>
                <a:latin typeface="Montserrat" pitchFamily="2" charset="77"/>
                <a:ea typeface="+mn-lt"/>
                <a:cs typeface="+mn-lt"/>
              </a:rPr>
              <a:t>Actividad </a:t>
            </a:r>
            <a:r>
              <a:rPr lang="es-ES" sz="1200" b="1" dirty="0">
                <a:solidFill>
                  <a:srgbClr val="C00000"/>
                </a:solidFill>
                <a:latin typeface="Montserrat" pitchFamily="2" charset="77"/>
                <a:ea typeface="+mn-lt"/>
                <a:cs typeface="+mn-lt"/>
              </a:rPr>
              <a:t>antitumoral y </a:t>
            </a:r>
            <a:r>
              <a:rPr lang="es-ES" sz="1200" b="1" dirty="0" err="1">
                <a:solidFill>
                  <a:srgbClr val="C00000"/>
                </a:solidFill>
                <a:latin typeface="Montserrat" pitchFamily="2" charset="77"/>
                <a:ea typeface="+mn-lt"/>
                <a:cs typeface="+mn-lt"/>
              </a:rPr>
              <a:t>antiproliferativa</a:t>
            </a:r>
            <a:r>
              <a:rPr lang="es-ES" sz="1200" b="1" dirty="0">
                <a:solidFill>
                  <a:srgbClr val="002855"/>
                </a:solidFill>
                <a:latin typeface="Montserrat" pitchFamily="2" charset="77"/>
                <a:ea typeface="+mn-lt"/>
                <a:cs typeface="+mn-lt"/>
              </a:rPr>
              <a:t>: </a:t>
            </a:r>
            <a:r>
              <a:rPr lang="es-ES" sz="1200" dirty="0">
                <a:solidFill>
                  <a:srgbClr val="002855"/>
                </a:solidFill>
                <a:latin typeface="Montserrat" pitchFamily="2" charset="77"/>
                <a:ea typeface="+mn-lt"/>
                <a:cs typeface="+mn-lt"/>
              </a:rPr>
              <a:t>la capacidad de </a:t>
            </a:r>
            <a:r>
              <a:rPr lang="es-ES" sz="1200" dirty="0" err="1">
                <a:solidFill>
                  <a:srgbClr val="002855"/>
                </a:solidFill>
                <a:latin typeface="Montserrat" pitchFamily="2" charset="77"/>
                <a:ea typeface="+mn-lt"/>
                <a:cs typeface="+mn-lt"/>
              </a:rPr>
              <a:t>Klisyri</a:t>
            </a:r>
            <a:r>
              <a:rPr lang="es-ES" sz="1200" dirty="0">
                <a:solidFill>
                  <a:srgbClr val="002855"/>
                </a:solidFill>
                <a:latin typeface="Montserrat" pitchFamily="2" charset="77"/>
                <a:ea typeface="+mn-lt"/>
                <a:cs typeface="+mn-lt"/>
              </a:rPr>
              <a:t> para unirse a la tubulina permite inhibir su polimerización y favorecer la disrupción de los microtúbulos, además de alterar indirectamente la señalización de la tirosina quinasa </a:t>
            </a:r>
            <a:r>
              <a:rPr lang="es-ES" sz="1200" dirty="0" err="1">
                <a:solidFill>
                  <a:srgbClr val="002855"/>
                </a:solidFill>
                <a:latin typeface="Montserrat" pitchFamily="2" charset="77"/>
                <a:ea typeface="+mn-lt"/>
                <a:cs typeface="+mn-lt"/>
              </a:rPr>
              <a:t>Src</a:t>
            </a:r>
            <a:r>
              <a:rPr lang="es-ES" sz="1200" dirty="0">
                <a:solidFill>
                  <a:srgbClr val="002855"/>
                </a:solidFill>
                <a:latin typeface="Montserrat" pitchFamily="2" charset="77"/>
                <a:ea typeface="+mn-lt"/>
                <a:cs typeface="+mn-lt"/>
              </a:rPr>
              <a:t>.</a:t>
            </a:r>
          </a:p>
          <a:p>
            <a:pPr algn="just">
              <a:buClr>
                <a:srgbClr val="B4E2D6"/>
              </a:buClr>
            </a:pPr>
            <a:endParaRPr lang="en-GB" sz="1200" dirty="0">
              <a:solidFill>
                <a:srgbClr val="002855"/>
              </a:solidFill>
              <a:latin typeface="Montserrat" pitchFamily="2" charset="77"/>
            </a:endParaRPr>
          </a:p>
        </p:txBody>
      </p:sp>
      <p:sp>
        <p:nvSpPr>
          <p:cNvPr id="6" name="CuadroTexto 5">
            <a:extLst>
              <a:ext uri="{FF2B5EF4-FFF2-40B4-BE49-F238E27FC236}">
                <a16:creationId xmlns:a16="http://schemas.microsoft.com/office/drawing/2014/main" id="{2B19D085-9AE5-DAA6-C76C-EE259E36932A}"/>
              </a:ext>
            </a:extLst>
          </p:cNvPr>
          <p:cNvSpPr txBox="1"/>
          <p:nvPr/>
        </p:nvSpPr>
        <p:spPr>
          <a:xfrm>
            <a:off x="1149670" y="1743695"/>
            <a:ext cx="2636263" cy="1015663"/>
          </a:xfrm>
          <a:prstGeom prst="rect">
            <a:avLst/>
          </a:prstGeom>
          <a:noFill/>
        </p:spPr>
        <p:txBody>
          <a:bodyPr wrap="square" rtlCol="0">
            <a:spAutoFit/>
          </a:bodyPr>
          <a:lstStyle/>
          <a:p>
            <a:r>
              <a:rPr lang="es-ES" sz="1200" b="1">
                <a:solidFill>
                  <a:srgbClr val="002855"/>
                </a:solidFill>
                <a:latin typeface="Montserrat" pitchFamily="2" charset="77"/>
                <a:ea typeface="+mn-lt"/>
                <a:cs typeface="+mn-lt"/>
              </a:rPr>
              <a:t>Inhibición de la </a:t>
            </a:r>
            <a:r>
              <a:rPr lang="es-ES" sz="1200" b="1">
                <a:solidFill>
                  <a:srgbClr val="C00000"/>
                </a:solidFill>
                <a:latin typeface="Montserrat" pitchFamily="2" charset="77"/>
                <a:ea typeface="+mn-lt"/>
                <a:cs typeface="+mn-lt"/>
              </a:rPr>
              <a:t>polimerización de la tubulina</a:t>
            </a:r>
            <a:r>
              <a:rPr lang="es-ES" sz="1200" b="1">
                <a:solidFill>
                  <a:srgbClr val="002855"/>
                </a:solidFill>
                <a:latin typeface="Montserrat" pitchFamily="2" charset="77"/>
                <a:ea typeface="+mn-lt"/>
                <a:cs typeface="+mn-lt"/>
              </a:rPr>
              <a:t>, </a:t>
            </a:r>
            <a:r>
              <a:rPr lang="es-ES" sz="1200">
                <a:solidFill>
                  <a:srgbClr val="002855"/>
                </a:solidFill>
                <a:latin typeface="Montserrat" pitchFamily="2" charset="77"/>
                <a:ea typeface="+mn-lt"/>
                <a:cs typeface="+mn-lt"/>
              </a:rPr>
              <a:t>que activa las </a:t>
            </a:r>
            <a:r>
              <a:rPr lang="es-ES" sz="1200" b="1">
                <a:solidFill>
                  <a:srgbClr val="002855"/>
                </a:solidFill>
                <a:latin typeface="Montserrat" pitchFamily="2" charset="77"/>
                <a:ea typeface="+mn-lt"/>
                <a:cs typeface="+mn-lt"/>
              </a:rPr>
              <a:t>vías APOPTÓTICAS </a:t>
            </a:r>
            <a:r>
              <a:rPr lang="es-ES" sz="1200">
                <a:solidFill>
                  <a:srgbClr val="002855"/>
                </a:solidFill>
                <a:latin typeface="Montserrat" pitchFamily="2" charset="77"/>
                <a:ea typeface="+mn-lt"/>
                <a:cs typeface="+mn-lt"/>
              </a:rPr>
              <a:t>intrínseca y extrínseca de las células tumorales.</a:t>
            </a:r>
          </a:p>
        </p:txBody>
      </p:sp>
      <p:pic>
        <p:nvPicPr>
          <p:cNvPr id="12" name="Gráfico 11" descr="Insignia 1 contorno">
            <a:extLst>
              <a:ext uri="{FF2B5EF4-FFF2-40B4-BE49-F238E27FC236}">
                <a16:creationId xmlns:a16="http://schemas.microsoft.com/office/drawing/2014/main" id="{BA1BBFF1-AE9B-3529-6C7E-4E00516B43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5689" y="2579664"/>
            <a:ext cx="446880" cy="446880"/>
          </a:xfrm>
          <a:prstGeom prst="rect">
            <a:avLst/>
          </a:prstGeom>
        </p:spPr>
      </p:pic>
      <p:pic>
        <p:nvPicPr>
          <p:cNvPr id="13" name="Gráfico 12" descr="Insignia 1 contorno">
            <a:extLst>
              <a:ext uri="{FF2B5EF4-FFF2-40B4-BE49-F238E27FC236}">
                <a16:creationId xmlns:a16="http://schemas.microsoft.com/office/drawing/2014/main" id="{E979C97B-9F8B-4CA9-8855-E31E27C850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2790" y="1743695"/>
            <a:ext cx="446880" cy="446880"/>
          </a:xfrm>
          <a:prstGeom prst="rect">
            <a:avLst/>
          </a:prstGeom>
        </p:spPr>
      </p:pic>
      <p:pic>
        <p:nvPicPr>
          <p:cNvPr id="15" name="Gráfico 14" descr="Insignia contorno">
            <a:extLst>
              <a:ext uri="{FF2B5EF4-FFF2-40B4-BE49-F238E27FC236}">
                <a16:creationId xmlns:a16="http://schemas.microsoft.com/office/drawing/2014/main" id="{B63D82E6-00C6-B8EE-9B63-7A7A50AF7D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1156" y="3031712"/>
            <a:ext cx="457200" cy="457200"/>
          </a:xfrm>
          <a:prstGeom prst="rect">
            <a:avLst/>
          </a:prstGeom>
        </p:spPr>
      </p:pic>
      <p:pic>
        <p:nvPicPr>
          <p:cNvPr id="16" name="Gráfico 15" descr="Insignia contorno">
            <a:extLst>
              <a:ext uri="{FF2B5EF4-FFF2-40B4-BE49-F238E27FC236}">
                <a16:creationId xmlns:a16="http://schemas.microsoft.com/office/drawing/2014/main" id="{2E72AF69-1082-D0FC-5F10-0D3DFCE8FD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4487" y="2515790"/>
            <a:ext cx="457200" cy="457200"/>
          </a:xfrm>
          <a:prstGeom prst="rect">
            <a:avLst/>
          </a:prstGeom>
        </p:spPr>
      </p:pic>
      <p:sp>
        <p:nvSpPr>
          <p:cNvPr id="8" name="CuadroTexto 7">
            <a:extLst>
              <a:ext uri="{FF2B5EF4-FFF2-40B4-BE49-F238E27FC236}">
                <a16:creationId xmlns:a16="http://schemas.microsoft.com/office/drawing/2014/main" id="{CB2A73D8-8FD6-2B5A-CCE4-B3A1290ABDEA}"/>
              </a:ext>
            </a:extLst>
          </p:cNvPr>
          <p:cNvSpPr txBox="1"/>
          <p:nvPr/>
        </p:nvSpPr>
        <p:spPr>
          <a:xfrm>
            <a:off x="1138357" y="3065505"/>
            <a:ext cx="2456552" cy="830997"/>
          </a:xfrm>
          <a:prstGeom prst="rect">
            <a:avLst/>
          </a:prstGeom>
          <a:noFill/>
        </p:spPr>
        <p:txBody>
          <a:bodyPr wrap="square" rtlCol="0">
            <a:spAutoFit/>
          </a:bodyPr>
          <a:lstStyle/>
          <a:p>
            <a:r>
              <a:rPr lang="es-ES" sz="1200" b="1">
                <a:solidFill>
                  <a:srgbClr val="002855"/>
                </a:solidFill>
                <a:latin typeface="Montserrat" pitchFamily="2" charset="77"/>
                <a:ea typeface="+mn-lt"/>
                <a:cs typeface="+mn-lt"/>
              </a:rPr>
              <a:t>Detención del ciclo celular </a:t>
            </a:r>
            <a:r>
              <a:rPr lang="es-ES" sz="1200">
                <a:solidFill>
                  <a:srgbClr val="002855"/>
                </a:solidFill>
                <a:latin typeface="Montserrat" pitchFamily="2" charset="77"/>
                <a:ea typeface="+mn-lt"/>
                <a:cs typeface="+mn-lt"/>
              </a:rPr>
              <a:t>e </a:t>
            </a:r>
            <a:r>
              <a:rPr lang="es-ES" sz="1200" b="1">
                <a:solidFill>
                  <a:srgbClr val="C00000"/>
                </a:solidFill>
                <a:latin typeface="Montserrat" pitchFamily="2" charset="77"/>
                <a:ea typeface="+mn-lt"/>
                <a:cs typeface="+mn-lt"/>
              </a:rPr>
              <a:t>inhibición de la señalización </a:t>
            </a:r>
            <a:r>
              <a:rPr lang="es-ES" sz="1200" b="1" err="1">
                <a:solidFill>
                  <a:srgbClr val="C00000"/>
                </a:solidFill>
                <a:latin typeface="Montserrat" pitchFamily="2" charset="77"/>
                <a:ea typeface="+mn-lt"/>
                <a:cs typeface="+mn-lt"/>
              </a:rPr>
              <a:t>Src</a:t>
            </a:r>
            <a:r>
              <a:rPr lang="es-ES" sz="1200">
                <a:solidFill>
                  <a:srgbClr val="002855"/>
                </a:solidFill>
                <a:latin typeface="Montserrat" pitchFamily="2" charset="77"/>
                <a:ea typeface="+mn-lt"/>
                <a:cs typeface="+mn-lt"/>
              </a:rPr>
              <a:t>, modulando la </a:t>
            </a:r>
            <a:r>
              <a:rPr lang="es-ES" sz="1200" b="1">
                <a:solidFill>
                  <a:srgbClr val="002855"/>
                </a:solidFill>
                <a:latin typeface="Montserrat" pitchFamily="2" charset="77"/>
                <a:ea typeface="+mn-lt"/>
                <a:cs typeface="+mn-lt"/>
              </a:rPr>
              <a:t>migración e invasión (metástasis).</a:t>
            </a:r>
            <a:r>
              <a:rPr lang="es-ES" sz="1200">
                <a:solidFill>
                  <a:srgbClr val="002855"/>
                </a:solidFill>
                <a:latin typeface="Montserrat" pitchFamily="2" charset="77"/>
                <a:ea typeface="+mn-lt"/>
                <a:cs typeface="+mn-lt"/>
              </a:rPr>
              <a:t> </a:t>
            </a:r>
          </a:p>
        </p:txBody>
      </p:sp>
    </p:spTree>
    <p:extLst>
      <p:ext uri="{BB962C8B-B14F-4D97-AF65-F5344CB8AC3E}">
        <p14:creationId xmlns:p14="http://schemas.microsoft.com/office/powerpoint/2010/main" val="331587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9773C-5DA1-1E13-F409-EF9273788D0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DF582C6-A85F-5001-05BC-680C6960B7F6}"/>
              </a:ext>
            </a:extLst>
          </p:cNvPr>
          <p:cNvSpPr txBox="1"/>
          <p:nvPr/>
        </p:nvSpPr>
        <p:spPr>
          <a:xfrm>
            <a:off x="2636464" y="6517341"/>
            <a:ext cx="1779654" cy="200055"/>
          </a:xfrm>
          <a:prstGeom prst="rect">
            <a:avLst/>
          </a:prstGeom>
          <a:noFill/>
        </p:spPr>
        <p:txBody>
          <a:bodyPr wrap="none" rtlCol="0">
            <a:spAutoFit/>
          </a:bodyPr>
          <a:lstStyle/>
          <a:p>
            <a:r>
              <a:rPr lang="es-ES" sz="700" b="1">
                <a:solidFill>
                  <a:schemeClr val="tx1">
                    <a:lumMod val="50000"/>
                    <a:lumOff val="50000"/>
                  </a:schemeClr>
                </a:solidFill>
                <a:latin typeface="Montserrat" pitchFamily="2" charset="77"/>
              </a:rPr>
              <a:t>CEC: </a:t>
            </a:r>
            <a:r>
              <a:rPr lang="es-ES" sz="700">
                <a:solidFill>
                  <a:schemeClr val="tx1">
                    <a:lumMod val="50000"/>
                    <a:lumOff val="50000"/>
                  </a:schemeClr>
                </a:solidFill>
                <a:latin typeface="Montserrat" pitchFamily="2" charset="77"/>
              </a:rPr>
              <a:t>carcinoma escamoso cutáneo</a:t>
            </a:r>
          </a:p>
        </p:txBody>
      </p:sp>
      <p:sp>
        <p:nvSpPr>
          <p:cNvPr id="3" name="Título 2">
            <a:extLst>
              <a:ext uri="{FF2B5EF4-FFF2-40B4-BE49-F238E27FC236}">
                <a16:creationId xmlns:a16="http://schemas.microsoft.com/office/drawing/2014/main" id="{BC12C5A8-5670-7333-6230-A731B95D8D69}"/>
              </a:ext>
            </a:extLst>
          </p:cNvPr>
          <p:cNvSpPr>
            <a:spLocks noGrp="1"/>
          </p:cNvSpPr>
          <p:nvPr>
            <p:ph type="title"/>
          </p:nvPr>
        </p:nvSpPr>
        <p:spPr/>
        <p:txBody>
          <a:bodyPr/>
          <a:lstStyle/>
          <a:p>
            <a:r>
              <a:rPr lang="es-ES" sz="3600" b="1">
                <a:solidFill>
                  <a:srgbClr val="002755"/>
                </a:solidFill>
                <a:latin typeface="Montserrat"/>
              </a:rPr>
              <a:t>Identificación del riesgo de progresión a CEC de las lesiones de QA</a:t>
            </a:r>
            <a:endParaRPr lang="es-ES"/>
          </a:p>
        </p:txBody>
      </p:sp>
    </p:spTree>
    <p:extLst>
      <p:ext uri="{BB962C8B-B14F-4D97-AF65-F5344CB8AC3E}">
        <p14:creationId xmlns:p14="http://schemas.microsoft.com/office/powerpoint/2010/main" val="170704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02D9F-497F-7D9F-7509-646AC67CE1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9378" y="1607064"/>
            <a:ext cx="5327008" cy="2022914"/>
          </a:xfrm>
          <a:prstGeom prst="rect">
            <a:avLst/>
          </a:prstGeom>
        </p:spPr>
      </p:pic>
      <p:sp>
        <p:nvSpPr>
          <p:cNvPr id="2" name="Titel 7">
            <a:extLst>
              <a:ext uri="{FF2B5EF4-FFF2-40B4-BE49-F238E27FC236}">
                <a16:creationId xmlns:a16="http://schemas.microsoft.com/office/drawing/2014/main" id="{948F1258-4E7F-921B-69A6-F71D027DA5D6}"/>
              </a:ext>
            </a:extLst>
          </p:cNvPr>
          <p:cNvSpPr txBox="1">
            <a:spLocks/>
          </p:cNvSpPr>
          <p:nvPr/>
        </p:nvSpPr>
        <p:spPr>
          <a:xfrm>
            <a:off x="3105599" y="327077"/>
            <a:ext cx="8096976" cy="93999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noProof="0">
              <a:latin typeface="Montserrat" pitchFamily="2" charset="77"/>
            </a:endParaRPr>
          </a:p>
        </p:txBody>
      </p:sp>
      <p:sp>
        <p:nvSpPr>
          <p:cNvPr id="5" name="Text Placeholder 4">
            <a:extLst>
              <a:ext uri="{FF2B5EF4-FFF2-40B4-BE49-F238E27FC236}">
                <a16:creationId xmlns:a16="http://schemas.microsoft.com/office/drawing/2014/main" id="{CF417807-B1D4-840C-8666-F7C1C6FD93D1}"/>
              </a:ext>
            </a:extLst>
          </p:cNvPr>
          <p:cNvSpPr>
            <a:spLocks noGrp="1"/>
          </p:cNvSpPr>
          <p:nvPr>
            <p:ph type="body" sz="quarter" idx="11"/>
          </p:nvPr>
        </p:nvSpPr>
        <p:spPr>
          <a:xfrm>
            <a:off x="473530" y="290292"/>
            <a:ext cx="9169374" cy="261349"/>
          </a:xfrm>
        </p:spPr>
        <p:txBody>
          <a:bodyPr>
            <a:noAutofit/>
          </a:bodyPr>
          <a:lstStyle/>
          <a:p>
            <a:r>
              <a:rPr lang="es-ES" sz="1800" noProof="0">
                <a:latin typeface="Montserrat" pitchFamily="2" charset="77"/>
                <a:cs typeface="Arial" panose="020B0604020202020204" pitchFamily="34" charset="0"/>
              </a:rPr>
              <a:t>PROLIFERACIÓN BASAL Y ACANTÓLISIS, FACTORES DE ALTO RIESGO PARA EL DESARROLLO DE CEC</a:t>
            </a:r>
            <a:r>
              <a:rPr lang="es-ES" sz="1800" baseline="30000" noProof="0">
                <a:latin typeface="Montserrat" pitchFamily="2" charset="77"/>
                <a:cs typeface="Arial" panose="020B0604020202020204" pitchFamily="34" charset="0"/>
              </a:rPr>
              <a:t>1</a:t>
            </a:r>
          </a:p>
        </p:txBody>
      </p:sp>
      <p:sp>
        <p:nvSpPr>
          <p:cNvPr id="11" name="Rounded Rectangle 92">
            <a:extLst>
              <a:ext uri="{FF2B5EF4-FFF2-40B4-BE49-F238E27FC236}">
                <a16:creationId xmlns:a16="http://schemas.microsoft.com/office/drawing/2014/main" id="{1F0CBBE5-5FF0-64E8-9395-4E84CA877B3D}"/>
              </a:ext>
            </a:extLst>
          </p:cNvPr>
          <p:cNvSpPr/>
          <p:nvPr/>
        </p:nvSpPr>
        <p:spPr>
          <a:xfrm>
            <a:off x="1015211" y="3969973"/>
            <a:ext cx="5148037" cy="1220698"/>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itchFamily="2" charset="77"/>
              <a:cs typeface="Arial" panose="020B0604020202020204" pitchFamily="34" charset="0"/>
            </a:endParaRPr>
          </a:p>
        </p:txBody>
      </p:sp>
      <p:sp>
        <p:nvSpPr>
          <p:cNvPr id="13" name="Marcador de contenido 2">
            <a:extLst>
              <a:ext uri="{FF2B5EF4-FFF2-40B4-BE49-F238E27FC236}">
                <a16:creationId xmlns:a16="http://schemas.microsoft.com/office/drawing/2014/main" id="{D3D1A531-0DC3-8E55-6EAD-4F11454726C4}"/>
              </a:ext>
            </a:extLst>
          </p:cNvPr>
          <p:cNvSpPr txBox="1">
            <a:spLocks/>
          </p:cNvSpPr>
          <p:nvPr/>
        </p:nvSpPr>
        <p:spPr>
          <a:xfrm>
            <a:off x="1220881" y="4210990"/>
            <a:ext cx="4942367" cy="738664"/>
          </a:xfrm>
          <a:prstGeom prst="roundRect">
            <a:avLst/>
          </a:prstGeom>
          <a:noFill/>
          <a:ln>
            <a:noFill/>
          </a:ln>
        </p:spPr>
        <p:txBody>
          <a:bodyPr vert="horz" lIns="121920" tIns="60960" rIns="121920" bIns="60960" rtlCol="0" anchor="ctr">
            <a:noAutofit/>
          </a:bodyPr>
          <a:lstStyle>
            <a:lvl1pPr marL="342900" indent="-342900" algn="l" defTabSz="457200" rtl="0" eaLnBrk="1" latinLnBrk="0" hangingPunct="1">
              <a:spcBef>
                <a:spcPct val="20000"/>
              </a:spcBef>
              <a:buSzPct val="100000"/>
              <a:buFontTx/>
              <a:buBlip>
                <a:blip r:embed="rId4"/>
              </a:buBlip>
              <a:defRPr sz="2200" b="0" i="0" kern="1200" baseline="0">
                <a:solidFill>
                  <a:srgbClr val="6E88B0"/>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6E88B0"/>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6E88B0"/>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E88B0"/>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E88B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40">
              <a:spcAft>
                <a:spcPts val="400"/>
              </a:spcAft>
              <a:buClr>
                <a:srgbClr val="03F0C2"/>
              </a:buClr>
              <a:buNone/>
            </a:pPr>
            <a:r>
              <a:rPr lang="es-ES" sz="1400" noProof="0">
                <a:solidFill>
                  <a:schemeClr val="bg1"/>
                </a:solidFill>
                <a:latin typeface="Montserrat" pitchFamily="2" charset="77"/>
                <a:cs typeface="Arial" panose="020B0604020202020204" pitchFamily="34" charset="0"/>
              </a:rPr>
              <a:t>Este estudio demostró que las lesiones de QA acantolíticas clasificadas como QA I y QA III se presentan principalmente en una población con alto riesgo de </a:t>
            </a:r>
            <a:r>
              <a:rPr lang="es-ES" sz="1400" noProof="0" err="1">
                <a:solidFill>
                  <a:schemeClr val="bg1"/>
                </a:solidFill>
                <a:latin typeface="Montserrat" pitchFamily="2" charset="77"/>
                <a:cs typeface="Arial" panose="020B0604020202020204" pitchFamily="34" charset="0"/>
              </a:rPr>
              <a:t>CECi</a:t>
            </a:r>
            <a:endParaRPr lang="es-ES" sz="1400" noProof="0">
              <a:solidFill>
                <a:schemeClr val="bg1"/>
              </a:solidFill>
              <a:latin typeface="Montserrat" pitchFamily="2" charset="77"/>
              <a:cs typeface="Arial" panose="020B0604020202020204" pitchFamily="34" charset="0"/>
            </a:endParaRPr>
          </a:p>
        </p:txBody>
      </p:sp>
      <p:sp>
        <p:nvSpPr>
          <p:cNvPr id="16" name="Rounded Rectangle 92">
            <a:extLst>
              <a:ext uri="{FF2B5EF4-FFF2-40B4-BE49-F238E27FC236}">
                <a16:creationId xmlns:a16="http://schemas.microsoft.com/office/drawing/2014/main" id="{681522D2-FE85-39EE-1FEB-94CE98C00540}"/>
              </a:ext>
            </a:extLst>
          </p:cNvPr>
          <p:cNvSpPr/>
          <p:nvPr/>
        </p:nvSpPr>
        <p:spPr>
          <a:xfrm>
            <a:off x="6277494" y="3969973"/>
            <a:ext cx="5141333" cy="1220698"/>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itchFamily="2" charset="77"/>
              <a:cs typeface="Arial" panose="020B0604020202020204" pitchFamily="34" charset="0"/>
            </a:endParaRPr>
          </a:p>
        </p:txBody>
      </p:sp>
      <p:sp>
        <p:nvSpPr>
          <p:cNvPr id="17" name="Marcador de contenido 2">
            <a:extLst>
              <a:ext uri="{FF2B5EF4-FFF2-40B4-BE49-F238E27FC236}">
                <a16:creationId xmlns:a16="http://schemas.microsoft.com/office/drawing/2014/main" id="{692C1B0D-5B40-6254-9FA7-4ECC70BA0836}"/>
              </a:ext>
            </a:extLst>
          </p:cNvPr>
          <p:cNvSpPr txBox="1">
            <a:spLocks/>
          </p:cNvSpPr>
          <p:nvPr/>
        </p:nvSpPr>
        <p:spPr>
          <a:xfrm>
            <a:off x="6476460" y="4183006"/>
            <a:ext cx="4770099" cy="738664"/>
          </a:xfrm>
          <a:prstGeom prst="roundRect">
            <a:avLst/>
          </a:prstGeom>
          <a:noFill/>
          <a:ln>
            <a:noFill/>
          </a:ln>
        </p:spPr>
        <p:txBody>
          <a:bodyPr vert="horz" lIns="121920" tIns="60960" rIns="121920" bIns="60960" rtlCol="0" anchor="ctr">
            <a:noAutofit/>
          </a:bodyPr>
          <a:lstStyle>
            <a:lvl1pPr marL="342900" indent="-342900" algn="l" defTabSz="457200" rtl="0" eaLnBrk="1" latinLnBrk="0" hangingPunct="1">
              <a:spcBef>
                <a:spcPct val="20000"/>
              </a:spcBef>
              <a:buSzPct val="100000"/>
              <a:buFontTx/>
              <a:buBlip>
                <a:blip r:embed="rId4"/>
              </a:buBlip>
              <a:defRPr sz="2200" b="0" i="0" kern="1200" baseline="0">
                <a:solidFill>
                  <a:srgbClr val="6E88B0"/>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6E88B0"/>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6E88B0"/>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E88B0"/>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E88B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40">
              <a:spcAft>
                <a:spcPts val="400"/>
              </a:spcAft>
              <a:buClr>
                <a:srgbClr val="03F0C2"/>
              </a:buClr>
              <a:buNone/>
            </a:pPr>
            <a:r>
              <a:rPr lang="es-ES" sz="1400" noProof="0">
                <a:solidFill>
                  <a:schemeClr val="bg1"/>
                </a:solidFill>
                <a:latin typeface="Montserrat" pitchFamily="2" charset="77"/>
                <a:cs typeface="Arial" panose="020B0604020202020204" pitchFamily="34" charset="0"/>
              </a:rPr>
              <a:t>Por lo tanto, las QA con </a:t>
            </a:r>
            <a:r>
              <a:rPr lang="es-ES" sz="1400" b="1" noProof="0">
                <a:solidFill>
                  <a:schemeClr val="bg1"/>
                </a:solidFill>
                <a:latin typeface="Montserrat" pitchFamily="2" charset="77"/>
                <a:cs typeface="Arial" panose="020B0604020202020204" pitchFamily="34" charset="0"/>
              </a:rPr>
              <a:t>una marcada proliferación basal </a:t>
            </a:r>
            <a:r>
              <a:rPr lang="es-ES" sz="1400" noProof="0">
                <a:solidFill>
                  <a:schemeClr val="bg1"/>
                </a:solidFill>
                <a:latin typeface="Montserrat" pitchFamily="2" charset="77"/>
                <a:cs typeface="Arial" panose="020B0604020202020204" pitchFamily="34" charset="0"/>
              </a:rPr>
              <a:t>y </a:t>
            </a:r>
            <a:r>
              <a:rPr lang="es-ES" sz="1400" b="1" noProof="0" err="1">
                <a:solidFill>
                  <a:schemeClr val="bg1"/>
                </a:solidFill>
                <a:latin typeface="Montserrat" pitchFamily="2" charset="77"/>
                <a:cs typeface="Arial" panose="020B0604020202020204" pitchFamily="34" charset="0"/>
              </a:rPr>
              <a:t>acantólisis</a:t>
            </a:r>
            <a:r>
              <a:rPr lang="es-ES" sz="1400" noProof="0">
                <a:solidFill>
                  <a:schemeClr val="bg1"/>
                </a:solidFill>
                <a:latin typeface="Montserrat" pitchFamily="2" charset="77"/>
                <a:cs typeface="Arial" panose="020B0604020202020204" pitchFamily="34" charset="0"/>
              </a:rPr>
              <a:t> deben ser consideradas </a:t>
            </a:r>
            <a:r>
              <a:rPr lang="es-ES" sz="1400" b="1" noProof="0">
                <a:solidFill>
                  <a:schemeClr val="bg1"/>
                </a:solidFill>
                <a:latin typeface="Montserrat" pitchFamily="2" charset="77"/>
                <a:cs typeface="Arial" panose="020B0604020202020204" pitchFamily="34" charset="0"/>
              </a:rPr>
              <a:t>factores histológicos de alto riesgo de progresión a </a:t>
            </a:r>
            <a:r>
              <a:rPr lang="es-ES" sz="1400" b="1" noProof="0" err="1">
                <a:solidFill>
                  <a:schemeClr val="bg1"/>
                </a:solidFill>
                <a:latin typeface="Montserrat" pitchFamily="2" charset="77"/>
                <a:cs typeface="Arial" panose="020B0604020202020204" pitchFamily="34" charset="0"/>
              </a:rPr>
              <a:t>CECi</a:t>
            </a:r>
            <a:endParaRPr lang="es-ES" sz="1400" b="1" noProof="0">
              <a:solidFill>
                <a:schemeClr val="bg1"/>
              </a:solidFill>
              <a:latin typeface="Montserrat" pitchFamily="2" charset="77"/>
              <a:cs typeface="Arial" panose="020B0604020202020204" pitchFamily="34" charset="0"/>
            </a:endParaRPr>
          </a:p>
        </p:txBody>
      </p:sp>
      <p:sp>
        <p:nvSpPr>
          <p:cNvPr id="18" name="CuadroTexto 34">
            <a:extLst>
              <a:ext uri="{FF2B5EF4-FFF2-40B4-BE49-F238E27FC236}">
                <a16:creationId xmlns:a16="http://schemas.microsoft.com/office/drawing/2014/main" id="{7E1C4655-CCA4-CC75-3C8A-CCAB38717B16}"/>
              </a:ext>
            </a:extLst>
          </p:cNvPr>
          <p:cNvSpPr txBox="1"/>
          <p:nvPr/>
        </p:nvSpPr>
        <p:spPr>
          <a:xfrm>
            <a:off x="1572375" y="6374334"/>
            <a:ext cx="9846452" cy="302647"/>
          </a:xfrm>
          <a:prstGeom prst="rect">
            <a:avLst/>
          </a:prstGeom>
          <a:noFill/>
        </p:spPr>
        <p:txBody>
          <a:bodyPr wrap="square" tIns="0" bIns="0" anchor="b" anchorCtr="0">
            <a:spAutoFit/>
          </a:bodyPr>
          <a:lstStyle/>
          <a:p>
            <a:pPr>
              <a:spcAft>
                <a:spcPts val="100"/>
              </a:spcAft>
            </a:pPr>
            <a:r>
              <a:rPr lang="es-ES" sz="600" noProof="0">
                <a:solidFill>
                  <a:schemeClr val="tx1">
                    <a:lumMod val="50000"/>
                    <a:lumOff val="50000"/>
                  </a:schemeClr>
                </a:solidFill>
                <a:latin typeface="Montserrat" pitchFamily="2" charset="77"/>
                <a:cs typeface="Arial" panose="020B0604020202020204" pitchFamily="34" charset="0"/>
              </a:rPr>
              <a:t>Figuras adaptadas de </a:t>
            </a:r>
            <a:r>
              <a:rPr lang="es-ES" sz="600" noProof="0" err="1">
                <a:solidFill>
                  <a:schemeClr val="tx1">
                    <a:lumMod val="50000"/>
                    <a:lumOff val="50000"/>
                  </a:schemeClr>
                </a:solidFill>
                <a:latin typeface="Montserrat" pitchFamily="2" charset="77"/>
                <a:cs typeface="Arial" panose="020B0604020202020204" pitchFamily="34" charset="0"/>
              </a:rPr>
              <a:t>Falkenberg</a:t>
            </a:r>
            <a:r>
              <a:rPr lang="es-ES" sz="600" noProof="0">
                <a:solidFill>
                  <a:schemeClr val="tx1">
                    <a:lumMod val="50000"/>
                    <a:lumOff val="50000"/>
                  </a:schemeClr>
                </a:solidFill>
                <a:latin typeface="Montserrat" pitchFamily="2" charset="77"/>
                <a:cs typeface="Arial" panose="020B0604020202020204" pitchFamily="34" charset="0"/>
              </a:rPr>
              <a:t> C, </a:t>
            </a:r>
            <a:r>
              <a:rPr lang="es-ES" sz="600" i="1" noProof="0">
                <a:solidFill>
                  <a:schemeClr val="tx1">
                    <a:lumMod val="50000"/>
                    <a:lumOff val="50000"/>
                  </a:schemeClr>
                </a:solidFill>
                <a:latin typeface="Montserrat" pitchFamily="2" charset="77"/>
                <a:cs typeface="Arial" panose="020B0604020202020204" pitchFamily="34" charset="0"/>
              </a:rPr>
              <a:t>et al. </a:t>
            </a:r>
            <a:r>
              <a:rPr lang="es-ES" sz="600" noProof="0">
                <a:solidFill>
                  <a:schemeClr val="tx1">
                    <a:lumMod val="50000"/>
                    <a:lumOff val="50000"/>
                  </a:schemeClr>
                </a:solidFill>
                <a:latin typeface="Montserrat" pitchFamily="2" charset="77"/>
                <a:cs typeface="Arial" panose="020B0604020202020204" pitchFamily="34" charset="0"/>
              </a:rPr>
              <a:t>2023.</a:t>
            </a:r>
            <a:r>
              <a:rPr lang="es-ES" sz="600" baseline="30000" noProof="0">
                <a:solidFill>
                  <a:schemeClr val="tx1">
                    <a:lumMod val="50000"/>
                    <a:lumOff val="50000"/>
                  </a:schemeClr>
                </a:solidFill>
                <a:latin typeface="Montserrat" pitchFamily="2" charset="77"/>
                <a:cs typeface="Arial" panose="020B0604020202020204" pitchFamily="34" charset="0"/>
              </a:rPr>
              <a:t>1</a:t>
            </a:r>
          </a:p>
          <a:p>
            <a:pPr>
              <a:spcBef>
                <a:spcPts val="0"/>
              </a:spcBef>
              <a:spcAft>
                <a:spcPts val="100"/>
              </a:spcAft>
            </a:pPr>
            <a:r>
              <a:rPr lang="es-ES" sz="600" b="1" noProof="0">
                <a:solidFill>
                  <a:schemeClr val="tx1">
                    <a:lumMod val="50000"/>
                    <a:lumOff val="50000"/>
                  </a:schemeClr>
                </a:solidFill>
                <a:latin typeface="Montserrat" pitchFamily="2" charset="77"/>
                <a:cs typeface="Arial" panose="020B0604020202020204" pitchFamily="34" charset="0"/>
              </a:rPr>
              <a:t>QA:</a:t>
            </a:r>
            <a:r>
              <a:rPr lang="es-ES" sz="600" noProof="0">
                <a:solidFill>
                  <a:schemeClr val="tx1">
                    <a:lumMod val="50000"/>
                    <a:lumOff val="50000"/>
                  </a:schemeClr>
                </a:solidFill>
                <a:latin typeface="Montserrat" pitchFamily="2" charset="77"/>
                <a:cs typeface="Arial" panose="020B0604020202020204" pitchFamily="34" charset="0"/>
              </a:rPr>
              <a:t> queratosis actínica; </a:t>
            </a:r>
            <a:r>
              <a:rPr lang="es-ES" sz="600" b="1" noProof="0" err="1">
                <a:solidFill>
                  <a:schemeClr val="tx1">
                    <a:lumMod val="50000"/>
                    <a:lumOff val="50000"/>
                  </a:schemeClr>
                </a:solidFill>
                <a:latin typeface="Montserrat" pitchFamily="2" charset="77"/>
                <a:cs typeface="Arial" panose="020B0604020202020204" pitchFamily="34" charset="0"/>
              </a:rPr>
              <a:t>CECi</a:t>
            </a:r>
            <a:r>
              <a:rPr lang="es-ES" sz="600" b="1" noProof="0">
                <a:solidFill>
                  <a:schemeClr val="tx1">
                    <a:lumMod val="50000"/>
                    <a:lumOff val="50000"/>
                  </a:schemeClr>
                </a:solidFill>
                <a:latin typeface="Montserrat" pitchFamily="2" charset="77"/>
                <a:cs typeface="Arial" panose="020B0604020202020204" pitchFamily="34" charset="0"/>
              </a:rPr>
              <a:t>:</a:t>
            </a:r>
            <a:r>
              <a:rPr lang="es-ES" sz="600" noProof="0">
                <a:solidFill>
                  <a:schemeClr val="tx1">
                    <a:lumMod val="50000"/>
                    <a:lumOff val="50000"/>
                  </a:schemeClr>
                </a:solidFill>
                <a:latin typeface="Montserrat" pitchFamily="2" charset="77"/>
                <a:cs typeface="Arial" panose="020B0604020202020204" pitchFamily="34" charset="0"/>
              </a:rPr>
              <a:t> carcinoma escamoso cutáneo invasivo; </a:t>
            </a:r>
            <a:r>
              <a:rPr lang="es-ES" sz="600" b="1" noProof="0">
                <a:solidFill>
                  <a:schemeClr val="tx1">
                    <a:lumMod val="50000"/>
                    <a:lumOff val="50000"/>
                  </a:schemeClr>
                </a:solidFill>
                <a:latin typeface="Montserrat" pitchFamily="2" charset="77"/>
                <a:cs typeface="Arial" panose="020B0604020202020204" pitchFamily="34" charset="0"/>
              </a:rPr>
              <a:t>PRO:</a:t>
            </a:r>
            <a:r>
              <a:rPr lang="es-ES" sz="600" noProof="0">
                <a:solidFill>
                  <a:schemeClr val="tx1">
                    <a:lumMod val="50000"/>
                    <a:lumOff val="50000"/>
                  </a:schemeClr>
                </a:solidFill>
                <a:latin typeface="Montserrat" pitchFamily="2" charset="77"/>
                <a:cs typeface="Arial" panose="020B0604020202020204" pitchFamily="34" charset="0"/>
              </a:rPr>
              <a:t> sistema de puntuación de la proliferación.</a:t>
            </a:r>
          </a:p>
          <a:p>
            <a:pPr>
              <a:spcBef>
                <a:spcPts val="0"/>
              </a:spcBef>
              <a:spcAft>
                <a:spcPts val="100"/>
              </a:spcAft>
            </a:pPr>
            <a:r>
              <a:rPr lang="es-ES" sz="600" b="1" noProof="0">
                <a:solidFill>
                  <a:schemeClr val="tx1">
                    <a:lumMod val="50000"/>
                    <a:lumOff val="50000"/>
                  </a:schemeClr>
                </a:solidFill>
                <a:latin typeface="Montserrat" pitchFamily="2" charset="77"/>
              </a:rPr>
              <a:t>1</a:t>
            </a:r>
            <a:r>
              <a:rPr lang="es-ES" sz="600" noProof="0">
                <a:solidFill>
                  <a:schemeClr val="tx1">
                    <a:lumMod val="50000"/>
                    <a:lumOff val="50000"/>
                  </a:schemeClr>
                </a:solidFill>
                <a:latin typeface="Montserrat" pitchFamily="2" charset="77"/>
              </a:rPr>
              <a:t>. </a:t>
            </a:r>
            <a:r>
              <a:rPr lang="es-ES" sz="600" noProof="0" err="1">
                <a:solidFill>
                  <a:schemeClr val="tx1">
                    <a:lumMod val="50000"/>
                    <a:lumOff val="50000"/>
                  </a:schemeClr>
                </a:solidFill>
                <a:latin typeface="Montserrat" pitchFamily="2" charset="77"/>
              </a:rPr>
              <a:t>Falkenberg</a:t>
            </a:r>
            <a:r>
              <a:rPr lang="es-ES" sz="600" noProof="0">
                <a:solidFill>
                  <a:schemeClr val="tx1">
                    <a:lumMod val="50000"/>
                    <a:lumOff val="50000"/>
                  </a:schemeClr>
                </a:solidFill>
                <a:latin typeface="Montserrat" pitchFamily="2" charset="77"/>
              </a:rPr>
              <a:t> C, </a:t>
            </a:r>
            <a:r>
              <a:rPr lang="es-ES" sz="600" i="1" noProof="0">
                <a:solidFill>
                  <a:schemeClr val="tx1">
                    <a:lumMod val="50000"/>
                    <a:lumOff val="50000"/>
                  </a:schemeClr>
                </a:solidFill>
                <a:latin typeface="Montserrat" pitchFamily="2" charset="77"/>
              </a:rPr>
              <a:t>et al. </a:t>
            </a:r>
            <a:r>
              <a:rPr lang="es-ES" sz="600" i="1" noProof="0" err="1">
                <a:solidFill>
                  <a:schemeClr val="tx1">
                    <a:lumMod val="50000"/>
                    <a:lumOff val="50000"/>
                  </a:schemeClr>
                </a:solidFill>
                <a:latin typeface="Montserrat" pitchFamily="2" charset="77"/>
              </a:rPr>
              <a:t>Cancers</a:t>
            </a:r>
            <a:r>
              <a:rPr lang="es-ES" sz="600" i="1" noProof="0">
                <a:solidFill>
                  <a:schemeClr val="tx1">
                    <a:lumMod val="50000"/>
                    <a:lumOff val="50000"/>
                  </a:schemeClr>
                </a:solidFill>
                <a:latin typeface="Montserrat" pitchFamily="2" charset="77"/>
              </a:rPr>
              <a:t>. </a:t>
            </a:r>
            <a:r>
              <a:rPr lang="es-ES" sz="600" noProof="0">
                <a:solidFill>
                  <a:schemeClr val="tx1">
                    <a:lumMod val="50000"/>
                    <a:lumOff val="50000"/>
                  </a:schemeClr>
                </a:solidFill>
                <a:latin typeface="Montserrat" pitchFamily="2" charset="77"/>
              </a:rPr>
              <a:t>2023;15:1–10.</a:t>
            </a:r>
          </a:p>
        </p:txBody>
      </p:sp>
    </p:spTree>
    <p:extLst>
      <p:ext uri="{BB962C8B-B14F-4D97-AF65-F5344CB8AC3E}">
        <p14:creationId xmlns:p14="http://schemas.microsoft.com/office/powerpoint/2010/main" val="4066117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043EE1A-5E10-DACF-CC0E-F13B54D701B4}"/>
              </a:ext>
            </a:extLst>
          </p:cNvPr>
          <p:cNvSpPr>
            <a:spLocks noGrp="1"/>
          </p:cNvSpPr>
          <p:nvPr>
            <p:ph type="body" sz="quarter" idx="11"/>
          </p:nvPr>
        </p:nvSpPr>
        <p:spPr>
          <a:xfrm>
            <a:off x="465549" y="285630"/>
            <a:ext cx="9846452" cy="367101"/>
          </a:xfrm>
        </p:spPr>
        <p:txBody>
          <a:bodyPr>
            <a:noAutofit/>
          </a:bodyPr>
          <a:lstStyle/>
          <a:p>
            <a:r>
              <a:rPr lang="es-ES" sz="1600" noProof="0">
                <a:latin typeface="Montserrat" panose="00000500000000000000" pitchFamily="2" charset="0"/>
              </a:rPr>
              <a:t>LOS CCE CUTÁNEOS SE ASOCIAN A LA QUERATOSIS ACTÍNICA PROLIFERATIVA BASAL</a:t>
            </a:r>
            <a:r>
              <a:rPr lang="es-ES" sz="1600" baseline="30000" noProof="0">
                <a:latin typeface="Montserrat" panose="00000500000000000000" pitchFamily="2" charset="0"/>
              </a:rPr>
              <a:t>1</a:t>
            </a:r>
          </a:p>
          <a:p>
            <a:r>
              <a:rPr lang="es-ES" sz="1600" baseline="30000">
                <a:latin typeface="Montserrat" panose="00000500000000000000" pitchFamily="2" charset="0"/>
              </a:rPr>
              <a:t>Estudio de 307 lesiones con el objetivo de correlacionar Status PRO con el de QA y caracterización según </a:t>
            </a:r>
            <a:r>
              <a:rPr lang="es-ES" sz="1600" baseline="30000" err="1">
                <a:latin typeface="Montserrat" panose="00000500000000000000" pitchFamily="2" charset="0"/>
              </a:rPr>
              <a:t>iSCC</a:t>
            </a:r>
            <a:r>
              <a:rPr lang="es-ES" sz="1600" baseline="30000">
                <a:latin typeface="Montserrat" panose="00000500000000000000" pitchFamily="2" charset="0"/>
              </a:rPr>
              <a:t> adyacente</a:t>
            </a:r>
            <a:endParaRPr lang="es-ES" sz="1600" baseline="30000" noProof="0">
              <a:latin typeface="Montserrat" panose="00000500000000000000" pitchFamily="2" charset="0"/>
            </a:endParaRPr>
          </a:p>
        </p:txBody>
      </p:sp>
      <p:sp>
        <p:nvSpPr>
          <p:cNvPr id="4" name="Text Placeholder 3">
            <a:extLst>
              <a:ext uri="{FF2B5EF4-FFF2-40B4-BE49-F238E27FC236}">
                <a16:creationId xmlns:a16="http://schemas.microsoft.com/office/drawing/2014/main" id="{B9F5E875-0C48-3053-B179-A4C5A5FFF41A}"/>
              </a:ext>
            </a:extLst>
          </p:cNvPr>
          <p:cNvSpPr>
            <a:spLocks noGrp="1"/>
          </p:cNvSpPr>
          <p:nvPr>
            <p:ph type="body" sz="quarter" idx="12"/>
          </p:nvPr>
        </p:nvSpPr>
        <p:spPr>
          <a:xfrm>
            <a:off x="664509" y="5766934"/>
            <a:ext cx="10114724" cy="229541"/>
          </a:xfrm>
        </p:spPr>
        <p:txBody>
          <a:bodyPr>
            <a:normAutofit fontScale="92500"/>
          </a:bodyPr>
          <a:lstStyle/>
          <a:p>
            <a:pPr>
              <a:lnSpc>
                <a:spcPts val="1200"/>
              </a:lnSpc>
              <a:spcBef>
                <a:spcPts val="0"/>
              </a:spcBef>
            </a:pPr>
            <a:r>
              <a:rPr lang="es-ES" sz="800" noProof="0"/>
              <a:t>Figuras adaptadas de Schmitz L, </a:t>
            </a:r>
            <a:r>
              <a:rPr lang="es-ES" sz="800" i="1" noProof="0"/>
              <a:t>et al. </a:t>
            </a:r>
            <a:r>
              <a:rPr lang="es-ES" sz="800" noProof="0"/>
              <a:t>2019.</a:t>
            </a:r>
            <a:r>
              <a:rPr lang="es-ES" sz="800" baseline="30000"/>
              <a:t>1</a:t>
            </a:r>
          </a:p>
        </p:txBody>
      </p:sp>
      <p:grpSp>
        <p:nvGrpSpPr>
          <p:cNvPr id="123" name="Group 122">
            <a:extLst>
              <a:ext uri="{FF2B5EF4-FFF2-40B4-BE49-F238E27FC236}">
                <a16:creationId xmlns:a16="http://schemas.microsoft.com/office/drawing/2014/main" id="{F8FD2AC0-5864-1B07-2577-E9983F1DBDCE}"/>
              </a:ext>
            </a:extLst>
          </p:cNvPr>
          <p:cNvGrpSpPr/>
          <p:nvPr/>
        </p:nvGrpSpPr>
        <p:grpSpPr>
          <a:xfrm>
            <a:off x="796710" y="1273136"/>
            <a:ext cx="5841162" cy="3943252"/>
            <a:chOff x="678788" y="1488316"/>
            <a:chExt cx="3455068" cy="2736486"/>
          </a:xfrm>
        </p:grpSpPr>
        <p:grpSp>
          <p:nvGrpSpPr>
            <p:cNvPr id="85" name="Group 84">
              <a:extLst>
                <a:ext uri="{FF2B5EF4-FFF2-40B4-BE49-F238E27FC236}">
                  <a16:creationId xmlns:a16="http://schemas.microsoft.com/office/drawing/2014/main" id="{B084739A-8018-6598-0A9C-17BDB413B24F}"/>
                </a:ext>
              </a:extLst>
            </p:cNvPr>
            <p:cNvGrpSpPr/>
            <p:nvPr/>
          </p:nvGrpSpPr>
          <p:grpSpPr>
            <a:xfrm>
              <a:off x="678788" y="2135807"/>
              <a:ext cx="3455068" cy="2088995"/>
              <a:chOff x="678788" y="2258308"/>
              <a:chExt cx="3455068" cy="2088995"/>
            </a:xfrm>
          </p:grpSpPr>
          <p:grpSp>
            <p:nvGrpSpPr>
              <p:cNvPr id="39" name="Group 38">
                <a:extLst>
                  <a:ext uri="{FF2B5EF4-FFF2-40B4-BE49-F238E27FC236}">
                    <a16:creationId xmlns:a16="http://schemas.microsoft.com/office/drawing/2014/main" id="{8E866584-1433-263D-E4AD-22A4F59AF308}"/>
                  </a:ext>
                </a:extLst>
              </p:cNvPr>
              <p:cNvGrpSpPr/>
              <p:nvPr/>
            </p:nvGrpSpPr>
            <p:grpSpPr>
              <a:xfrm>
                <a:off x="678788" y="2258308"/>
                <a:ext cx="3455068" cy="2088995"/>
                <a:chOff x="4722186" y="1194247"/>
                <a:chExt cx="3295925" cy="2088995"/>
              </a:xfrm>
            </p:grpSpPr>
            <p:cxnSp>
              <p:nvCxnSpPr>
                <p:cNvPr id="11" name="Straight Connector 10">
                  <a:extLst>
                    <a:ext uri="{FF2B5EF4-FFF2-40B4-BE49-F238E27FC236}">
                      <a16:creationId xmlns:a16="http://schemas.microsoft.com/office/drawing/2014/main" id="{B7DBCC82-848C-41DE-621B-3F07A47BB3A5}"/>
                    </a:ext>
                  </a:extLst>
                </p:cNvPr>
                <p:cNvCxnSpPr/>
                <p:nvPr/>
              </p:nvCxnSpPr>
              <p:spPr>
                <a:xfrm>
                  <a:off x="5046680" y="1872479"/>
                  <a:ext cx="2919054"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A1E451-1DE0-9A54-1D29-6B28B85C05FA}"/>
                    </a:ext>
                  </a:extLst>
                </p:cNvPr>
                <p:cNvCxnSpPr/>
                <p:nvPr/>
              </p:nvCxnSpPr>
              <p:spPr>
                <a:xfrm>
                  <a:off x="5046680" y="2171972"/>
                  <a:ext cx="2919054"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8D7547-0C74-270E-1E63-B862C6F2323F}"/>
                    </a:ext>
                  </a:extLst>
                </p:cNvPr>
                <p:cNvCxnSpPr/>
                <p:nvPr/>
              </p:nvCxnSpPr>
              <p:spPr>
                <a:xfrm>
                  <a:off x="5046680" y="2471465"/>
                  <a:ext cx="2919054"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93774B8-CA63-B3E3-9B90-941B3F358700}"/>
                    </a:ext>
                  </a:extLst>
                </p:cNvPr>
                <p:cNvCxnSpPr>
                  <a:cxnSpLocks/>
                </p:cNvCxnSpPr>
                <p:nvPr/>
              </p:nvCxnSpPr>
              <p:spPr>
                <a:xfrm>
                  <a:off x="5046683" y="2770958"/>
                  <a:ext cx="2919054"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7C2179-29F7-2F80-5295-1D1A7BEFD85D}"/>
                    </a:ext>
                  </a:extLst>
                </p:cNvPr>
                <p:cNvCxnSpPr>
                  <a:cxnSpLocks/>
                </p:cNvCxnSpPr>
                <p:nvPr/>
              </p:nvCxnSpPr>
              <p:spPr>
                <a:xfrm>
                  <a:off x="5049223" y="3070452"/>
                  <a:ext cx="0"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0E75E2-EF7D-206D-8E87-F891E5245733}"/>
                    </a:ext>
                  </a:extLst>
                </p:cNvPr>
                <p:cNvCxnSpPr/>
                <p:nvPr/>
              </p:nvCxnSpPr>
              <p:spPr>
                <a:xfrm>
                  <a:off x="5046680" y="1273493"/>
                  <a:ext cx="2919054"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94DDD1-DD04-B321-F2DB-9AA0960C082E}"/>
                    </a:ext>
                  </a:extLst>
                </p:cNvPr>
                <p:cNvCxnSpPr/>
                <p:nvPr/>
              </p:nvCxnSpPr>
              <p:spPr>
                <a:xfrm>
                  <a:off x="5046680" y="1572986"/>
                  <a:ext cx="2919054"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26903B-3E9C-733B-A5B1-9DD8B62A83D9}"/>
                    </a:ext>
                  </a:extLst>
                </p:cNvPr>
                <p:cNvCxnSpPr>
                  <a:cxnSpLocks/>
                </p:cNvCxnSpPr>
                <p:nvPr/>
              </p:nvCxnSpPr>
              <p:spPr>
                <a:xfrm flipH="1">
                  <a:off x="5044143" y="3070452"/>
                  <a:ext cx="294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13F7B7-4FE8-B1E9-3580-9D451AA9D538}"/>
                    </a:ext>
                  </a:extLst>
                </p:cNvPr>
                <p:cNvCxnSpPr>
                  <a:cxnSpLocks/>
                </p:cNvCxnSpPr>
                <p:nvPr/>
              </p:nvCxnSpPr>
              <p:spPr>
                <a:xfrm>
                  <a:off x="5542042" y="3070452"/>
                  <a:ext cx="0"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3BA522-96E1-DE22-E4CE-7514D5733F5A}"/>
                    </a:ext>
                  </a:extLst>
                </p:cNvPr>
                <p:cNvCxnSpPr>
                  <a:cxnSpLocks/>
                </p:cNvCxnSpPr>
                <p:nvPr/>
              </p:nvCxnSpPr>
              <p:spPr>
                <a:xfrm>
                  <a:off x="6032321" y="3070452"/>
                  <a:ext cx="0"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74561B-BBCF-B62A-0999-5261CED53E16}"/>
                    </a:ext>
                  </a:extLst>
                </p:cNvPr>
                <p:cNvCxnSpPr>
                  <a:cxnSpLocks/>
                </p:cNvCxnSpPr>
                <p:nvPr/>
              </p:nvCxnSpPr>
              <p:spPr>
                <a:xfrm>
                  <a:off x="6522600" y="3070452"/>
                  <a:ext cx="0"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B010DEE-A4DD-0A46-98B8-74ABFEDC4885}"/>
                    </a:ext>
                  </a:extLst>
                </p:cNvPr>
                <p:cNvCxnSpPr>
                  <a:cxnSpLocks/>
                </p:cNvCxnSpPr>
                <p:nvPr/>
              </p:nvCxnSpPr>
              <p:spPr>
                <a:xfrm>
                  <a:off x="7012879" y="3070452"/>
                  <a:ext cx="0"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05ADD34-EF6E-29BF-1E8E-BB5246E8A510}"/>
                    </a:ext>
                  </a:extLst>
                </p:cNvPr>
                <p:cNvCxnSpPr>
                  <a:cxnSpLocks/>
                </p:cNvCxnSpPr>
                <p:nvPr/>
              </p:nvCxnSpPr>
              <p:spPr>
                <a:xfrm>
                  <a:off x="7501250" y="3070452"/>
                  <a:ext cx="0"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EB58B33-B4B3-1917-CA52-F77CD56BF2BD}"/>
                    </a:ext>
                  </a:extLst>
                </p:cNvPr>
                <p:cNvSpPr txBox="1"/>
                <p:nvPr/>
              </p:nvSpPr>
              <p:spPr>
                <a:xfrm>
                  <a:off x="4722186" y="2985812"/>
                  <a:ext cx="270862" cy="106793"/>
                </a:xfrm>
                <a:prstGeom prst="rect">
                  <a:avLst/>
                </a:prstGeom>
                <a:noFill/>
              </p:spPr>
              <p:txBody>
                <a:bodyPr wrap="square" lIns="0" tIns="0" rIns="0" bIns="0" rtlCol="0">
                  <a:spAutoFit/>
                </a:bodyPr>
                <a:lstStyle/>
                <a:p>
                  <a:pPr algn="r"/>
                  <a:r>
                    <a:rPr lang="es-ES" sz="1000">
                      <a:latin typeface="Montserrat" pitchFamily="2" charset="77"/>
                    </a:rPr>
                    <a:t>0 %</a:t>
                  </a:r>
                </a:p>
              </p:txBody>
            </p:sp>
            <p:sp>
              <p:nvSpPr>
                <p:cNvPr id="26" name="TextBox 25">
                  <a:extLst>
                    <a:ext uri="{FF2B5EF4-FFF2-40B4-BE49-F238E27FC236}">
                      <a16:creationId xmlns:a16="http://schemas.microsoft.com/office/drawing/2014/main" id="{230D4375-851A-DA0E-1FE4-5C77E2CF5A8E}"/>
                    </a:ext>
                  </a:extLst>
                </p:cNvPr>
                <p:cNvSpPr txBox="1"/>
                <p:nvPr/>
              </p:nvSpPr>
              <p:spPr>
                <a:xfrm>
                  <a:off x="4722186" y="2686320"/>
                  <a:ext cx="270862" cy="106793"/>
                </a:xfrm>
                <a:prstGeom prst="rect">
                  <a:avLst/>
                </a:prstGeom>
                <a:noFill/>
              </p:spPr>
              <p:txBody>
                <a:bodyPr wrap="square" lIns="0" tIns="0" rIns="0" bIns="0" rtlCol="0">
                  <a:spAutoFit/>
                </a:bodyPr>
                <a:lstStyle/>
                <a:p>
                  <a:pPr algn="r"/>
                  <a:r>
                    <a:rPr lang="es-ES" sz="1000">
                      <a:latin typeface="Montserrat" pitchFamily="2" charset="77"/>
                    </a:rPr>
                    <a:t>10 %</a:t>
                  </a:r>
                </a:p>
              </p:txBody>
            </p:sp>
            <p:sp>
              <p:nvSpPr>
                <p:cNvPr id="27" name="TextBox 26">
                  <a:extLst>
                    <a:ext uri="{FF2B5EF4-FFF2-40B4-BE49-F238E27FC236}">
                      <a16:creationId xmlns:a16="http://schemas.microsoft.com/office/drawing/2014/main" id="{82AFA2E8-FB17-FC96-6042-F196470CDEE4}"/>
                    </a:ext>
                  </a:extLst>
                </p:cNvPr>
                <p:cNvSpPr txBox="1"/>
                <p:nvPr/>
              </p:nvSpPr>
              <p:spPr>
                <a:xfrm>
                  <a:off x="4722186" y="2386825"/>
                  <a:ext cx="270862" cy="106793"/>
                </a:xfrm>
                <a:prstGeom prst="rect">
                  <a:avLst/>
                </a:prstGeom>
                <a:noFill/>
              </p:spPr>
              <p:txBody>
                <a:bodyPr wrap="square" lIns="0" tIns="0" rIns="0" bIns="0" rtlCol="0">
                  <a:spAutoFit/>
                </a:bodyPr>
                <a:lstStyle/>
                <a:p>
                  <a:pPr algn="r"/>
                  <a:r>
                    <a:rPr lang="es-ES" sz="1000">
                      <a:latin typeface="Montserrat" pitchFamily="2" charset="77"/>
                    </a:rPr>
                    <a:t>20 %</a:t>
                  </a:r>
                </a:p>
              </p:txBody>
            </p:sp>
            <p:sp>
              <p:nvSpPr>
                <p:cNvPr id="28" name="TextBox 27">
                  <a:extLst>
                    <a:ext uri="{FF2B5EF4-FFF2-40B4-BE49-F238E27FC236}">
                      <a16:creationId xmlns:a16="http://schemas.microsoft.com/office/drawing/2014/main" id="{9A0295E1-6A32-86C1-E280-A24230F00E2E}"/>
                    </a:ext>
                  </a:extLst>
                </p:cNvPr>
                <p:cNvSpPr txBox="1"/>
                <p:nvPr/>
              </p:nvSpPr>
              <p:spPr>
                <a:xfrm>
                  <a:off x="4722186" y="2087331"/>
                  <a:ext cx="270862" cy="106793"/>
                </a:xfrm>
                <a:prstGeom prst="rect">
                  <a:avLst/>
                </a:prstGeom>
                <a:noFill/>
              </p:spPr>
              <p:txBody>
                <a:bodyPr wrap="square" lIns="0" tIns="0" rIns="0" bIns="0" rtlCol="0">
                  <a:spAutoFit/>
                </a:bodyPr>
                <a:lstStyle/>
                <a:p>
                  <a:pPr algn="r"/>
                  <a:r>
                    <a:rPr lang="es-ES" sz="1000">
                      <a:latin typeface="Montserrat" pitchFamily="2" charset="77"/>
                    </a:rPr>
                    <a:t>30 %</a:t>
                  </a:r>
                </a:p>
              </p:txBody>
            </p:sp>
            <p:sp>
              <p:nvSpPr>
                <p:cNvPr id="29" name="TextBox 28">
                  <a:extLst>
                    <a:ext uri="{FF2B5EF4-FFF2-40B4-BE49-F238E27FC236}">
                      <a16:creationId xmlns:a16="http://schemas.microsoft.com/office/drawing/2014/main" id="{0F934E2F-A904-0788-9F39-D748A2C68138}"/>
                    </a:ext>
                  </a:extLst>
                </p:cNvPr>
                <p:cNvSpPr txBox="1"/>
                <p:nvPr/>
              </p:nvSpPr>
              <p:spPr>
                <a:xfrm>
                  <a:off x="4722186" y="1787837"/>
                  <a:ext cx="270862" cy="106793"/>
                </a:xfrm>
                <a:prstGeom prst="rect">
                  <a:avLst/>
                </a:prstGeom>
                <a:noFill/>
              </p:spPr>
              <p:txBody>
                <a:bodyPr wrap="square" lIns="0" tIns="0" rIns="0" bIns="0" rtlCol="0">
                  <a:spAutoFit/>
                </a:bodyPr>
                <a:lstStyle/>
                <a:p>
                  <a:pPr algn="r"/>
                  <a:r>
                    <a:rPr lang="es-ES" sz="1000">
                      <a:latin typeface="Montserrat" pitchFamily="2" charset="77"/>
                    </a:rPr>
                    <a:t>40 %</a:t>
                  </a:r>
                </a:p>
              </p:txBody>
            </p:sp>
            <p:sp>
              <p:nvSpPr>
                <p:cNvPr id="30" name="TextBox 29">
                  <a:extLst>
                    <a:ext uri="{FF2B5EF4-FFF2-40B4-BE49-F238E27FC236}">
                      <a16:creationId xmlns:a16="http://schemas.microsoft.com/office/drawing/2014/main" id="{495478FA-6729-FD07-DDDE-FB98F3756BAC}"/>
                    </a:ext>
                  </a:extLst>
                </p:cNvPr>
                <p:cNvSpPr txBox="1"/>
                <p:nvPr/>
              </p:nvSpPr>
              <p:spPr>
                <a:xfrm>
                  <a:off x="4723657" y="1488343"/>
                  <a:ext cx="269391" cy="106793"/>
                </a:xfrm>
                <a:prstGeom prst="rect">
                  <a:avLst/>
                </a:prstGeom>
                <a:noFill/>
              </p:spPr>
              <p:txBody>
                <a:bodyPr wrap="square" lIns="0" tIns="0" rIns="0" bIns="0" rtlCol="0">
                  <a:spAutoFit/>
                </a:bodyPr>
                <a:lstStyle/>
                <a:p>
                  <a:pPr algn="r"/>
                  <a:r>
                    <a:rPr lang="es-ES" sz="1000">
                      <a:latin typeface="Montserrat" pitchFamily="2" charset="77"/>
                    </a:rPr>
                    <a:t>50 %</a:t>
                  </a:r>
                </a:p>
              </p:txBody>
            </p:sp>
            <p:sp>
              <p:nvSpPr>
                <p:cNvPr id="31" name="TextBox 30">
                  <a:extLst>
                    <a:ext uri="{FF2B5EF4-FFF2-40B4-BE49-F238E27FC236}">
                      <a16:creationId xmlns:a16="http://schemas.microsoft.com/office/drawing/2014/main" id="{526941DC-5511-A6AA-2B7F-947CBEFF7062}"/>
                    </a:ext>
                  </a:extLst>
                </p:cNvPr>
                <p:cNvSpPr txBox="1"/>
                <p:nvPr/>
              </p:nvSpPr>
              <p:spPr>
                <a:xfrm>
                  <a:off x="4723657" y="1194247"/>
                  <a:ext cx="269391" cy="106793"/>
                </a:xfrm>
                <a:prstGeom prst="rect">
                  <a:avLst/>
                </a:prstGeom>
                <a:noFill/>
              </p:spPr>
              <p:txBody>
                <a:bodyPr wrap="square" lIns="0" tIns="0" rIns="0" bIns="0" rtlCol="0">
                  <a:spAutoFit/>
                </a:bodyPr>
                <a:lstStyle/>
                <a:p>
                  <a:pPr algn="r"/>
                  <a:r>
                    <a:rPr lang="es-ES" sz="1000">
                      <a:latin typeface="Montserrat" pitchFamily="2" charset="77"/>
                    </a:rPr>
                    <a:t>60 %</a:t>
                  </a:r>
                </a:p>
              </p:txBody>
            </p:sp>
            <p:sp>
              <p:nvSpPr>
                <p:cNvPr id="32" name="TextBox 31">
                  <a:extLst>
                    <a:ext uri="{FF2B5EF4-FFF2-40B4-BE49-F238E27FC236}">
                      <a16:creationId xmlns:a16="http://schemas.microsoft.com/office/drawing/2014/main" id="{119F7F66-B208-6E41-3164-4F167285FB47}"/>
                    </a:ext>
                  </a:extLst>
                </p:cNvPr>
                <p:cNvSpPr txBox="1"/>
                <p:nvPr/>
              </p:nvSpPr>
              <p:spPr>
                <a:xfrm>
                  <a:off x="5121547" y="3155090"/>
                  <a:ext cx="350716" cy="128152"/>
                </a:xfrm>
                <a:prstGeom prst="rect">
                  <a:avLst/>
                </a:prstGeom>
                <a:noFill/>
              </p:spPr>
              <p:txBody>
                <a:bodyPr wrap="square" lIns="0" tIns="0" rIns="0" bIns="0" rtlCol="0">
                  <a:spAutoFit/>
                </a:bodyPr>
                <a:lstStyle/>
                <a:p>
                  <a:pPr algn="ctr"/>
                  <a:r>
                    <a:rPr lang="es-ES" sz="1200">
                      <a:latin typeface="Montserrat" pitchFamily="2" charset="77"/>
                    </a:rPr>
                    <a:t>QA I</a:t>
                  </a:r>
                </a:p>
              </p:txBody>
            </p:sp>
            <p:sp>
              <p:nvSpPr>
                <p:cNvPr id="33" name="TextBox 32">
                  <a:extLst>
                    <a:ext uri="{FF2B5EF4-FFF2-40B4-BE49-F238E27FC236}">
                      <a16:creationId xmlns:a16="http://schemas.microsoft.com/office/drawing/2014/main" id="{2577812E-ACFA-C5A2-5289-4F715F416867}"/>
                    </a:ext>
                  </a:extLst>
                </p:cNvPr>
                <p:cNvSpPr txBox="1"/>
                <p:nvPr/>
              </p:nvSpPr>
              <p:spPr>
                <a:xfrm>
                  <a:off x="5566594" y="3155090"/>
                  <a:ext cx="441174" cy="128152"/>
                </a:xfrm>
                <a:prstGeom prst="rect">
                  <a:avLst/>
                </a:prstGeom>
                <a:noFill/>
              </p:spPr>
              <p:txBody>
                <a:bodyPr wrap="square" lIns="0" tIns="0" rIns="0" bIns="0" rtlCol="0">
                  <a:spAutoFit/>
                </a:bodyPr>
                <a:lstStyle/>
                <a:p>
                  <a:pPr algn="ctr"/>
                  <a:r>
                    <a:rPr lang="es-ES" sz="1200">
                      <a:latin typeface="Montserrat" pitchFamily="2" charset="77"/>
                    </a:rPr>
                    <a:t>QA II</a:t>
                  </a:r>
                </a:p>
              </p:txBody>
            </p:sp>
            <p:sp>
              <p:nvSpPr>
                <p:cNvPr id="34" name="TextBox 33">
                  <a:extLst>
                    <a:ext uri="{FF2B5EF4-FFF2-40B4-BE49-F238E27FC236}">
                      <a16:creationId xmlns:a16="http://schemas.microsoft.com/office/drawing/2014/main" id="{18E7F773-8717-4423-F707-6D53CF8D8EC7}"/>
                    </a:ext>
                  </a:extLst>
                </p:cNvPr>
                <p:cNvSpPr txBox="1"/>
                <p:nvPr/>
              </p:nvSpPr>
              <p:spPr>
                <a:xfrm>
                  <a:off x="6046764" y="3155090"/>
                  <a:ext cx="461396" cy="128152"/>
                </a:xfrm>
                <a:prstGeom prst="rect">
                  <a:avLst/>
                </a:prstGeom>
                <a:noFill/>
              </p:spPr>
              <p:txBody>
                <a:bodyPr wrap="square" lIns="0" tIns="0" rIns="0" bIns="0" rtlCol="0">
                  <a:spAutoFit/>
                </a:bodyPr>
                <a:lstStyle/>
                <a:p>
                  <a:pPr algn="ctr"/>
                  <a:r>
                    <a:rPr lang="es-ES" sz="1200">
                      <a:latin typeface="Montserrat" pitchFamily="2" charset="77"/>
                    </a:rPr>
                    <a:t>QA III</a:t>
                  </a:r>
                </a:p>
              </p:txBody>
            </p:sp>
            <p:sp>
              <p:nvSpPr>
                <p:cNvPr id="35" name="TextBox 34">
                  <a:extLst>
                    <a:ext uri="{FF2B5EF4-FFF2-40B4-BE49-F238E27FC236}">
                      <a16:creationId xmlns:a16="http://schemas.microsoft.com/office/drawing/2014/main" id="{C8939779-E974-93B9-D3F3-DD3A7B265739}"/>
                    </a:ext>
                  </a:extLst>
                </p:cNvPr>
                <p:cNvSpPr txBox="1"/>
                <p:nvPr/>
              </p:nvSpPr>
              <p:spPr>
                <a:xfrm>
                  <a:off x="6544489" y="3155090"/>
                  <a:ext cx="446504" cy="128152"/>
                </a:xfrm>
                <a:prstGeom prst="rect">
                  <a:avLst/>
                </a:prstGeom>
                <a:noFill/>
              </p:spPr>
              <p:txBody>
                <a:bodyPr wrap="square" lIns="0" tIns="0" rIns="0" bIns="0" rtlCol="0">
                  <a:spAutoFit/>
                </a:bodyPr>
                <a:lstStyle/>
                <a:p>
                  <a:pPr algn="ctr"/>
                  <a:r>
                    <a:rPr lang="es-ES" sz="1200">
                      <a:latin typeface="Montserrat" pitchFamily="2" charset="77"/>
                    </a:rPr>
                    <a:t>PRO I</a:t>
                  </a:r>
                </a:p>
              </p:txBody>
            </p:sp>
            <p:sp>
              <p:nvSpPr>
                <p:cNvPr id="36" name="TextBox 35">
                  <a:extLst>
                    <a:ext uri="{FF2B5EF4-FFF2-40B4-BE49-F238E27FC236}">
                      <a16:creationId xmlns:a16="http://schemas.microsoft.com/office/drawing/2014/main" id="{FA1B43E0-7AA3-BD9E-A580-4AECF538718C}"/>
                    </a:ext>
                  </a:extLst>
                </p:cNvPr>
                <p:cNvSpPr txBox="1"/>
                <p:nvPr/>
              </p:nvSpPr>
              <p:spPr>
                <a:xfrm>
                  <a:off x="6980760" y="3155090"/>
                  <a:ext cx="554517" cy="128152"/>
                </a:xfrm>
                <a:prstGeom prst="rect">
                  <a:avLst/>
                </a:prstGeom>
                <a:noFill/>
              </p:spPr>
              <p:txBody>
                <a:bodyPr wrap="square" lIns="0" tIns="0" rIns="0" bIns="0" rtlCol="0">
                  <a:spAutoFit/>
                </a:bodyPr>
                <a:lstStyle/>
                <a:p>
                  <a:pPr algn="ctr"/>
                  <a:r>
                    <a:rPr lang="es-ES" sz="1200">
                      <a:latin typeface="Montserrat" pitchFamily="2" charset="77"/>
                    </a:rPr>
                    <a:t>PRO II</a:t>
                  </a:r>
                </a:p>
              </p:txBody>
            </p:sp>
            <p:cxnSp>
              <p:nvCxnSpPr>
                <p:cNvPr id="50" name="Straight Connector 49">
                  <a:extLst>
                    <a:ext uri="{FF2B5EF4-FFF2-40B4-BE49-F238E27FC236}">
                      <a16:creationId xmlns:a16="http://schemas.microsoft.com/office/drawing/2014/main" id="{C867E9F8-570D-4B47-6AF5-80F840A66209}"/>
                    </a:ext>
                  </a:extLst>
                </p:cNvPr>
                <p:cNvCxnSpPr>
                  <a:cxnSpLocks/>
                </p:cNvCxnSpPr>
                <p:nvPr/>
              </p:nvCxnSpPr>
              <p:spPr>
                <a:xfrm>
                  <a:off x="7981122" y="3070452"/>
                  <a:ext cx="0"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B628F1A-7AAE-9984-E58A-F1E06F2CC85C}"/>
                    </a:ext>
                  </a:extLst>
                </p:cNvPr>
                <p:cNvSpPr txBox="1"/>
                <p:nvPr/>
              </p:nvSpPr>
              <p:spPr>
                <a:xfrm>
                  <a:off x="7457672" y="3155090"/>
                  <a:ext cx="560439" cy="128152"/>
                </a:xfrm>
                <a:prstGeom prst="rect">
                  <a:avLst/>
                </a:prstGeom>
                <a:noFill/>
              </p:spPr>
              <p:txBody>
                <a:bodyPr wrap="square" lIns="0" tIns="0" rIns="0" bIns="0" rtlCol="0">
                  <a:spAutoFit/>
                </a:bodyPr>
                <a:lstStyle/>
                <a:p>
                  <a:pPr algn="ctr"/>
                  <a:r>
                    <a:rPr lang="es-ES" sz="1200">
                      <a:latin typeface="Montserrat" pitchFamily="2" charset="77"/>
                    </a:rPr>
                    <a:t>PRO III</a:t>
                  </a:r>
                </a:p>
              </p:txBody>
            </p:sp>
          </p:grpSp>
          <p:sp>
            <p:nvSpPr>
              <p:cNvPr id="76" name="Rectangle 75">
                <a:extLst>
                  <a:ext uri="{FF2B5EF4-FFF2-40B4-BE49-F238E27FC236}">
                    <a16:creationId xmlns:a16="http://schemas.microsoft.com/office/drawing/2014/main" id="{1A553B9D-4E72-D868-F1E8-F58AAB5F2D4A}"/>
                  </a:ext>
                </a:extLst>
              </p:cNvPr>
              <p:cNvSpPr/>
              <p:nvPr/>
            </p:nvSpPr>
            <p:spPr>
              <a:xfrm>
                <a:off x="1075415" y="2575560"/>
                <a:ext cx="400702" cy="1558953"/>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r>
                  <a:rPr lang="es-ES" sz="1200">
                    <a:latin typeface="Montserrat" pitchFamily="2" charset="77"/>
                  </a:rPr>
                  <a:t>52,4 %</a:t>
                </a:r>
              </a:p>
            </p:txBody>
          </p:sp>
          <p:sp>
            <p:nvSpPr>
              <p:cNvPr id="77" name="Rectangle 76">
                <a:extLst>
                  <a:ext uri="{FF2B5EF4-FFF2-40B4-BE49-F238E27FC236}">
                    <a16:creationId xmlns:a16="http://schemas.microsoft.com/office/drawing/2014/main" id="{E482CB08-8F1C-4F98-7218-2992C1298F27}"/>
                  </a:ext>
                </a:extLst>
              </p:cNvPr>
              <p:cNvSpPr/>
              <p:nvPr/>
            </p:nvSpPr>
            <p:spPr>
              <a:xfrm>
                <a:off x="1598831" y="3006090"/>
                <a:ext cx="400702" cy="1128423"/>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r>
                  <a:rPr lang="es-ES" sz="1200">
                    <a:latin typeface="Montserrat" pitchFamily="2" charset="77"/>
                  </a:rPr>
                  <a:t>38,1 %</a:t>
                </a:r>
              </a:p>
            </p:txBody>
          </p:sp>
          <p:sp>
            <p:nvSpPr>
              <p:cNvPr id="78" name="Rectangle 77">
                <a:extLst>
                  <a:ext uri="{FF2B5EF4-FFF2-40B4-BE49-F238E27FC236}">
                    <a16:creationId xmlns:a16="http://schemas.microsoft.com/office/drawing/2014/main" id="{4EC55D90-ECCF-F816-E253-0EC58022C636}"/>
                  </a:ext>
                </a:extLst>
              </p:cNvPr>
              <p:cNvSpPr/>
              <p:nvPr/>
            </p:nvSpPr>
            <p:spPr>
              <a:xfrm>
                <a:off x="2103751" y="3924300"/>
                <a:ext cx="400702" cy="210213"/>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r>
                  <a:rPr lang="es-ES" sz="1200">
                    <a:latin typeface="Montserrat" pitchFamily="2" charset="77"/>
                  </a:rPr>
                  <a:t>6,8 %</a:t>
                </a:r>
              </a:p>
            </p:txBody>
          </p:sp>
          <p:sp>
            <p:nvSpPr>
              <p:cNvPr id="79" name="Rectangle 78">
                <a:extLst>
                  <a:ext uri="{FF2B5EF4-FFF2-40B4-BE49-F238E27FC236}">
                    <a16:creationId xmlns:a16="http://schemas.microsoft.com/office/drawing/2014/main" id="{4BE77B00-EBA7-0203-5F25-4BCE40DD6D59}"/>
                  </a:ext>
                </a:extLst>
              </p:cNvPr>
              <p:cNvSpPr/>
              <p:nvPr/>
            </p:nvSpPr>
            <p:spPr>
              <a:xfrm>
                <a:off x="2617304" y="3371101"/>
                <a:ext cx="400702" cy="763412"/>
              </a:xfrm>
              <a:prstGeom prst="rect">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r>
                  <a:rPr lang="es-ES" sz="1200">
                    <a:latin typeface="Montserrat" pitchFamily="2" charset="77"/>
                  </a:rPr>
                  <a:t>25,7 %</a:t>
                </a:r>
              </a:p>
            </p:txBody>
          </p:sp>
          <p:sp>
            <p:nvSpPr>
              <p:cNvPr id="80" name="Rectangle 79">
                <a:extLst>
                  <a:ext uri="{FF2B5EF4-FFF2-40B4-BE49-F238E27FC236}">
                    <a16:creationId xmlns:a16="http://schemas.microsoft.com/office/drawing/2014/main" id="{62080A83-CF1C-F543-292F-F51AC6EF5426}"/>
                  </a:ext>
                </a:extLst>
              </p:cNvPr>
              <p:cNvSpPr/>
              <p:nvPr/>
            </p:nvSpPr>
            <p:spPr>
              <a:xfrm>
                <a:off x="3130857" y="3185160"/>
                <a:ext cx="400702" cy="949353"/>
              </a:xfrm>
              <a:prstGeom prst="rect">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r>
                  <a:rPr lang="es-ES" sz="1200">
                    <a:latin typeface="Montserrat" pitchFamily="2" charset="77"/>
                  </a:rPr>
                  <a:t>31,9 %</a:t>
                </a:r>
              </a:p>
            </p:txBody>
          </p:sp>
          <p:sp>
            <p:nvSpPr>
              <p:cNvPr id="81" name="Rectangle 80">
                <a:extLst>
                  <a:ext uri="{FF2B5EF4-FFF2-40B4-BE49-F238E27FC236}">
                    <a16:creationId xmlns:a16="http://schemas.microsoft.com/office/drawing/2014/main" id="{FBA5D6C3-1D6E-4CAC-C124-BC68F7A2788F}"/>
                  </a:ext>
                </a:extLst>
              </p:cNvPr>
              <p:cNvSpPr/>
              <p:nvPr/>
            </p:nvSpPr>
            <p:spPr>
              <a:xfrm>
                <a:off x="3636616" y="2956560"/>
                <a:ext cx="400702" cy="1177953"/>
              </a:xfrm>
              <a:prstGeom prst="rect">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r>
                  <a:rPr lang="es-ES" sz="1200">
                    <a:latin typeface="Montserrat" pitchFamily="2" charset="77"/>
                  </a:rPr>
                  <a:t>39,4 %</a:t>
                </a:r>
              </a:p>
            </p:txBody>
          </p:sp>
        </p:grpSp>
        <p:sp>
          <p:nvSpPr>
            <p:cNvPr id="82" name="Rectangle: Rounded Corners 81">
              <a:extLst>
                <a:ext uri="{FF2B5EF4-FFF2-40B4-BE49-F238E27FC236}">
                  <a16:creationId xmlns:a16="http://schemas.microsoft.com/office/drawing/2014/main" id="{7EC18BD3-F85F-7022-973F-DED1134D2754}"/>
                </a:ext>
              </a:extLst>
            </p:cNvPr>
            <p:cNvSpPr/>
            <p:nvPr/>
          </p:nvSpPr>
          <p:spPr>
            <a:xfrm>
              <a:off x="806827" y="1488316"/>
              <a:ext cx="3327023" cy="54115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45720" rIns="180000" bIns="45720" rtlCol="0" anchor="ctr"/>
            <a:lstStyle/>
            <a:p>
              <a:r>
                <a:rPr lang="es-ES" sz="1100" b="1">
                  <a:solidFill>
                    <a:srgbClr val="002755"/>
                  </a:solidFill>
                  <a:latin typeface="Montserrat"/>
                </a:rPr>
                <a:t>&gt; 70 % de las lesiones proliferativas </a:t>
              </a:r>
              <a:r>
                <a:rPr lang="es-ES" sz="1100">
                  <a:solidFill>
                    <a:srgbClr val="002755"/>
                  </a:solidFill>
                  <a:latin typeface="Montserrat"/>
                </a:rPr>
                <a:t>(definidas por las puntuaciones PROII y PROIII) </a:t>
              </a:r>
              <a:r>
                <a:rPr lang="es-ES" sz="1100" b="1">
                  <a:solidFill>
                    <a:srgbClr val="002755"/>
                  </a:solidFill>
                  <a:latin typeface="Montserrat"/>
                </a:rPr>
                <a:t>se encuentran en las proximidades de los CEC y &gt;del 52% de las lesiones QA I </a:t>
              </a:r>
              <a:r>
                <a:rPr lang="es-ES" sz="1100" b="1" baseline="30000">
                  <a:solidFill>
                    <a:srgbClr val="002755"/>
                  </a:solidFill>
                  <a:latin typeface="Montserrat"/>
                </a:rPr>
                <a:t>1</a:t>
              </a:r>
            </a:p>
          </p:txBody>
        </p:sp>
        <p:cxnSp>
          <p:nvCxnSpPr>
            <p:cNvPr id="84" name="Straight Arrow Connector 83">
              <a:extLst>
                <a:ext uri="{FF2B5EF4-FFF2-40B4-BE49-F238E27FC236}">
                  <a16:creationId xmlns:a16="http://schemas.microsoft.com/office/drawing/2014/main" id="{06F8BBEB-45DD-86E3-639F-B631776EBCFB}"/>
                </a:ext>
              </a:extLst>
            </p:cNvPr>
            <p:cNvCxnSpPr>
              <a:cxnSpLocks/>
              <a:endCxn id="81" idx="0"/>
            </p:cNvCxnSpPr>
            <p:nvPr/>
          </p:nvCxnSpPr>
          <p:spPr>
            <a:xfrm>
              <a:off x="3836967" y="2018168"/>
              <a:ext cx="0" cy="815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10FE291A-8011-8E74-C992-4C6B4B260AF4}"/>
              </a:ext>
            </a:extLst>
          </p:cNvPr>
          <p:cNvGrpSpPr/>
          <p:nvPr/>
        </p:nvGrpSpPr>
        <p:grpSpPr>
          <a:xfrm>
            <a:off x="7436455" y="2216711"/>
            <a:ext cx="3303963" cy="3008983"/>
            <a:chOff x="678788" y="2258308"/>
            <a:chExt cx="1895023" cy="2089051"/>
          </a:xfrm>
        </p:grpSpPr>
        <p:grpSp>
          <p:nvGrpSpPr>
            <p:cNvPr id="131" name="Group 130">
              <a:extLst>
                <a:ext uri="{FF2B5EF4-FFF2-40B4-BE49-F238E27FC236}">
                  <a16:creationId xmlns:a16="http://schemas.microsoft.com/office/drawing/2014/main" id="{89A98919-3BD5-AE14-1633-199436E937C4}"/>
                </a:ext>
              </a:extLst>
            </p:cNvPr>
            <p:cNvGrpSpPr/>
            <p:nvPr/>
          </p:nvGrpSpPr>
          <p:grpSpPr>
            <a:xfrm>
              <a:off x="678788" y="2258308"/>
              <a:ext cx="1895023" cy="2089051"/>
              <a:chOff x="4722186" y="1194247"/>
              <a:chExt cx="1807737" cy="2089051"/>
            </a:xfrm>
          </p:grpSpPr>
          <p:cxnSp>
            <p:nvCxnSpPr>
              <p:cNvPr id="138" name="Straight Connector 137">
                <a:extLst>
                  <a:ext uri="{FF2B5EF4-FFF2-40B4-BE49-F238E27FC236}">
                    <a16:creationId xmlns:a16="http://schemas.microsoft.com/office/drawing/2014/main" id="{8AA81E44-9E6B-27A8-CAA7-72C1B5655C6D}"/>
                  </a:ext>
                </a:extLst>
              </p:cNvPr>
              <p:cNvCxnSpPr/>
              <p:nvPr/>
            </p:nvCxnSpPr>
            <p:spPr>
              <a:xfrm>
                <a:off x="5046680" y="1872479"/>
                <a:ext cx="148324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95A7149-B455-3D5C-38FD-CE08745EA7F0}"/>
                  </a:ext>
                </a:extLst>
              </p:cNvPr>
              <p:cNvCxnSpPr/>
              <p:nvPr/>
            </p:nvCxnSpPr>
            <p:spPr>
              <a:xfrm>
                <a:off x="5046680" y="2171972"/>
                <a:ext cx="148324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83968C1-AAFA-BFE9-5D24-C028814CDF6D}"/>
                  </a:ext>
                </a:extLst>
              </p:cNvPr>
              <p:cNvCxnSpPr/>
              <p:nvPr/>
            </p:nvCxnSpPr>
            <p:spPr>
              <a:xfrm>
                <a:off x="5046680" y="2471465"/>
                <a:ext cx="148324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DD1F01F-9095-0C85-0CD9-7EC8E53586F7}"/>
                  </a:ext>
                </a:extLst>
              </p:cNvPr>
              <p:cNvCxnSpPr>
                <a:cxnSpLocks/>
              </p:cNvCxnSpPr>
              <p:nvPr/>
            </p:nvCxnSpPr>
            <p:spPr>
              <a:xfrm>
                <a:off x="5046683" y="2770958"/>
                <a:ext cx="148324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5830F13-C7B5-085F-8B6B-77CABA25DB0A}"/>
                  </a:ext>
                </a:extLst>
              </p:cNvPr>
              <p:cNvCxnSpPr>
                <a:cxnSpLocks/>
              </p:cNvCxnSpPr>
              <p:nvPr/>
            </p:nvCxnSpPr>
            <p:spPr>
              <a:xfrm>
                <a:off x="5049223" y="3070452"/>
                <a:ext cx="0"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26F4D50-FAA5-B042-0BFA-0A0E15E3FB07}"/>
                  </a:ext>
                </a:extLst>
              </p:cNvPr>
              <p:cNvCxnSpPr/>
              <p:nvPr/>
            </p:nvCxnSpPr>
            <p:spPr>
              <a:xfrm>
                <a:off x="5046680" y="1273493"/>
                <a:ext cx="148324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D761D3C-65F1-C6C1-E935-8356949B7D96}"/>
                  </a:ext>
                </a:extLst>
              </p:cNvPr>
              <p:cNvCxnSpPr/>
              <p:nvPr/>
            </p:nvCxnSpPr>
            <p:spPr>
              <a:xfrm>
                <a:off x="5046680" y="1572986"/>
                <a:ext cx="148324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82914176-0A0E-481E-B534-9DDB0792BA4F}"/>
                  </a:ext>
                </a:extLst>
              </p:cNvPr>
              <p:cNvCxnSpPr>
                <a:cxnSpLocks/>
              </p:cNvCxnSpPr>
              <p:nvPr/>
            </p:nvCxnSpPr>
            <p:spPr>
              <a:xfrm flipH="1">
                <a:off x="5044143" y="3070452"/>
                <a:ext cx="14827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3E9DF9A-6411-2888-FD00-EBD445F43517}"/>
                  </a:ext>
                </a:extLst>
              </p:cNvPr>
              <p:cNvCxnSpPr>
                <a:cxnSpLocks/>
              </p:cNvCxnSpPr>
              <p:nvPr/>
            </p:nvCxnSpPr>
            <p:spPr>
              <a:xfrm>
                <a:off x="5542042" y="3070452"/>
                <a:ext cx="0"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61E164-CC93-0FCB-3534-BB0212C5FBD8}"/>
                  </a:ext>
                </a:extLst>
              </p:cNvPr>
              <p:cNvCxnSpPr>
                <a:cxnSpLocks/>
              </p:cNvCxnSpPr>
              <p:nvPr/>
            </p:nvCxnSpPr>
            <p:spPr>
              <a:xfrm>
                <a:off x="6032321" y="3070452"/>
                <a:ext cx="0"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97DD3F4-DF4E-25B0-6FB3-B011770A80E5}"/>
                  </a:ext>
                </a:extLst>
              </p:cNvPr>
              <p:cNvCxnSpPr>
                <a:cxnSpLocks/>
              </p:cNvCxnSpPr>
              <p:nvPr/>
            </p:nvCxnSpPr>
            <p:spPr>
              <a:xfrm>
                <a:off x="6522600" y="3070452"/>
                <a:ext cx="0"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ED8BE823-6F74-9814-D19B-D2CDEA6DB17E}"/>
                  </a:ext>
                </a:extLst>
              </p:cNvPr>
              <p:cNvSpPr txBox="1"/>
              <p:nvPr/>
            </p:nvSpPr>
            <p:spPr>
              <a:xfrm>
                <a:off x="4722186" y="2985812"/>
                <a:ext cx="270862" cy="106840"/>
              </a:xfrm>
              <a:prstGeom prst="rect">
                <a:avLst/>
              </a:prstGeom>
              <a:noFill/>
            </p:spPr>
            <p:txBody>
              <a:bodyPr wrap="square" lIns="0" tIns="0" rIns="0" bIns="0" rtlCol="0">
                <a:spAutoFit/>
              </a:bodyPr>
              <a:lstStyle/>
              <a:p>
                <a:pPr algn="r"/>
                <a:r>
                  <a:rPr lang="es-ES" sz="1000">
                    <a:latin typeface="Montserrat" pitchFamily="2" charset="77"/>
                  </a:rPr>
                  <a:t>0 %</a:t>
                </a:r>
              </a:p>
            </p:txBody>
          </p:sp>
          <p:sp>
            <p:nvSpPr>
              <p:cNvPr id="152" name="TextBox 151">
                <a:extLst>
                  <a:ext uri="{FF2B5EF4-FFF2-40B4-BE49-F238E27FC236}">
                    <a16:creationId xmlns:a16="http://schemas.microsoft.com/office/drawing/2014/main" id="{29E9BF89-A280-60C9-157D-6DBDD9DF5470}"/>
                  </a:ext>
                </a:extLst>
              </p:cNvPr>
              <p:cNvSpPr txBox="1"/>
              <p:nvPr/>
            </p:nvSpPr>
            <p:spPr>
              <a:xfrm>
                <a:off x="4722186" y="2686320"/>
                <a:ext cx="270862" cy="106840"/>
              </a:xfrm>
              <a:prstGeom prst="rect">
                <a:avLst/>
              </a:prstGeom>
              <a:noFill/>
            </p:spPr>
            <p:txBody>
              <a:bodyPr wrap="square" lIns="0" tIns="0" rIns="0" bIns="0" rtlCol="0">
                <a:spAutoFit/>
              </a:bodyPr>
              <a:lstStyle/>
              <a:p>
                <a:pPr algn="r"/>
                <a:r>
                  <a:rPr lang="es-ES" sz="1000">
                    <a:latin typeface="Montserrat" pitchFamily="2" charset="77"/>
                  </a:rPr>
                  <a:t>10 %</a:t>
                </a:r>
              </a:p>
            </p:txBody>
          </p:sp>
          <p:sp>
            <p:nvSpPr>
              <p:cNvPr id="153" name="TextBox 152">
                <a:extLst>
                  <a:ext uri="{FF2B5EF4-FFF2-40B4-BE49-F238E27FC236}">
                    <a16:creationId xmlns:a16="http://schemas.microsoft.com/office/drawing/2014/main" id="{E906DB28-B4B9-D787-CC4B-F1EE33EF8B91}"/>
                  </a:ext>
                </a:extLst>
              </p:cNvPr>
              <p:cNvSpPr txBox="1"/>
              <p:nvPr/>
            </p:nvSpPr>
            <p:spPr>
              <a:xfrm>
                <a:off x="4722186" y="2386825"/>
                <a:ext cx="270862" cy="106840"/>
              </a:xfrm>
              <a:prstGeom prst="rect">
                <a:avLst/>
              </a:prstGeom>
              <a:noFill/>
            </p:spPr>
            <p:txBody>
              <a:bodyPr wrap="square" lIns="0" tIns="0" rIns="0" bIns="0" rtlCol="0">
                <a:spAutoFit/>
              </a:bodyPr>
              <a:lstStyle/>
              <a:p>
                <a:pPr algn="r"/>
                <a:r>
                  <a:rPr lang="es-ES" sz="1000">
                    <a:latin typeface="Montserrat" pitchFamily="2" charset="77"/>
                  </a:rPr>
                  <a:t>20 %</a:t>
                </a:r>
              </a:p>
            </p:txBody>
          </p:sp>
          <p:sp>
            <p:nvSpPr>
              <p:cNvPr id="154" name="TextBox 153">
                <a:extLst>
                  <a:ext uri="{FF2B5EF4-FFF2-40B4-BE49-F238E27FC236}">
                    <a16:creationId xmlns:a16="http://schemas.microsoft.com/office/drawing/2014/main" id="{0186BAEB-CB09-66EE-95D5-7B3479385329}"/>
                  </a:ext>
                </a:extLst>
              </p:cNvPr>
              <p:cNvSpPr txBox="1"/>
              <p:nvPr/>
            </p:nvSpPr>
            <p:spPr>
              <a:xfrm>
                <a:off x="4722186" y="2087331"/>
                <a:ext cx="270862" cy="106840"/>
              </a:xfrm>
              <a:prstGeom prst="rect">
                <a:avLst/>
              </a:prstGeom>
              <a:noFill/>
            </p:spPr>
            <p:txBody>
              <a:bodyPr wrap="square" lIns="0" tIns="0" rIns="0" bIns="0" rtlCol="0">
                <a:spAutoFit/>
              </a:bodyPr>
              <a:lstStyle/>
              <a:p>
                <a:pPr algn="r"/>
                <a:r>
                  <a:rPr lang="es-ES" sz="1000">
                    <a:latin typeface="Montserrat" pitchFamily="2" charset="77"/>
                  </a:rPr>
                  <a:t>30 %</a:t>
                </a:r>
              </a:p>
            </p:txBody>
          </p:sp>
          <p:sp>
            <p:nvSpPr>
              <p:cNvPr id="155" name="TextBox 154">
                <a:extLst>
                  <a:ext uri="{FF2B5EF4-FFF2-40B4-BE49-F238E27FC236}">
                    <a16:creationId xmlns:a16="http://schemas.microsoft.com/office/drawing/2014/main" id="{FF0FED7F-B737-17EF-BA88-645C3598146E}"/>
                  </a:ext>
                </a:extLst>
              </p:cNvPr>
              <p:cNvSpPr txBox="1"/>
              <p:nvPr/>
            </p:nvSpPr>
            <p:spPr>
              <a:xfrm>
                <a:off x="4722186" y="1787837"/>
                <a:ext cx="270862" cy="106840"/>
              </a:xfrm>
              <a:prstGeom prst="rect">
                <a:avLst/>
              </a:prstGeom>
              <a:noFill/>
            </p:spPr>
            <p:txBody>
              <a:bodyPr wrap="square" lIns="0" tIns="0" rIns="0" bIns="0" rtlCol="0">
                <a:spAutoFit/>
              </a:bodyPr>
              <a:lstStyle/>
              <a:p>
                <a:pPr algn="r"/>
                <a:r>
                  <a:rPr lang="es-ES" sz="1000">
                    <a:latin typeface="Montserrat" pitchFamily="2" charset="77"/>
                  </a:rPr>
                  <a:t>40 %</a:t>
                </a:r>
              </a:p>
            </p:txBody>
          </p:sp>
          <p:sp>
            <p:nvSpPr>
              <p:cNvPr id="156" name="TextBox 155">
                <a:extLst>
                  <a:ext uri="{FF2B5EF4-FFF2-40B4-BE49-F238E27FC236}">
                    <a16:creationId xmlns:a16="http://schemas.microsoft.com/office/drawing/2014/main" id="{911F46BF-B8B4-1EEE-A7EA-D80470AE00EF}"/>
                  </a:ext>
                </a:extLst>
              </p:cNvPr>
              <p:cNvSpPr txBox="1"/>
              <p:nvPr/>
            </p:nvSpPr>
            <p:spPr>
              <a:xfrm>
                <a:off x="4723657" y="1488343"/>
                <a:ext cx="269391" cy="106840"/>
              </a:xfrm>
              <a:prstGeom prst="rect">
                <a:avLst/>
              </a:prstGeom>
              <a:noFill/>
            </p:spPr>
            <p:txBody>
              <a:bodyPr wrap="square" lIns="0" tIns="0" rIns="0" bIns="0" rtlCol="0">
                <a:spAutoFit/>
              </a:bodyPr>
              <a:lstStyle/>
              <a:p>
                <a:pPr algn="r"/>
                <a:r>
                  <a:rPr lang="es-ES" sz="1000">
                    <a:latin typeface="Montserrat" pitchFamily="2" charset="77"/>
                  </a:rPr>
                  <a:t>50 %</a:t>
                </a:r>
              </a:p>
            </p:txBody>
          </p:sp>
          <p:sp>
            <p:nvSpPr>
              <p:cNvPr id="157" name="TextBox 156">
                <a:extLst>
                  <a:ext uri="{FF2B5EF4-FFF2-40B4-BE49-F238E27FC236}">
                    <a16:creationId xmlns:a16="http://schemas.microsoft.com/office/drawing/2014/main" id="{4C6393C2-2831-F7CB-7819-77E0D89424EB}"/>
                  </a:ext>
                </a:extLst>
              </p:cNvPr>
              <p:cNvSpPr txBox="1"/>
              <p:nvPr/>
            </p:nvSpPr>
            <p:spPr>
              <a:xfrm>
                <a:off x="4723657" y="1194247"/>
                <a:ext cx="269391" cy="106840"/>
              </a:xfrm>
              <a:prstGeom prst="rect">
                <a:avLst/>
              </a:prstGeom>
              <a:noFill/>
            </p:spPr>
            <p:txBody>
              <a:bodyPr wrap="square" lIns="0" tIns="0" rIns="0" bIns="0" rtlCol="0">
                <a:spAutoFit/>
              </a:bodyPr>
              <a:lstStyle/>
              <a:p>
                <a:pPr algn="r"/>
                <a:r>
                  <a:rPr lang="es-ES" sz="1000">
                    <a:latin typeface="Montserrat" pitchFamily="2" charset="77"/>
                  </a:rPr>
                  <a:t>60 %</a:t>
                </a:r>
              </a:p>
            </p:txBody>
          </p:sp>
          <p:sp>
            <p:nvSpPr>
              <p:cNvPr id="158" name="TextBox 157">
                <a:extLst>
                  <a:ext uri="{FF2B5EF4-FFF2-40B4-BE49-F238E27FC236}">
                    <a16:creationId xmlns:a16="http://schemas.microsoft.com/office/drawing/2014/main" id="{DBA625F5-C0C2-2645-B2EC-C82AE9F4CD68}"/>
                  </a:ext>
                </a:extLst>
              </p:cNvPr>
              <p:cNvSpPr txBox="1"/>
              <p:nvPr/>
            </p:nvSpPr>
            <p:spPr>
              <a:xfrm>
                <a:off x="5121547" y="3155090"/>
                <a:ext cx="350716" cy="128208"/>
              </a:xfrm>
              <a:prstGeom prst="rect">
                <a:avLst/>
              </a:prstGeom>
              <a:noFill/>
            </p:spPr>
            <p:txBody>
              <a:bodyPr wrap="square" lIns="0" tIns="0" rIns="0" bIns="0" rtlCol="0">
                <a:spAutoFit/>
              </a:bodyPr>
              <a:lstStyle/>
              <a:p>
                <a:pPr algn="ctr"/>
                <a:r>
                  <a:rPr lang="es-ES" sz="1200">
                    <a:latin typeface="Montserrat" pitchFamily="2" charset="77"/>
                  </a:rPr>
                  <a:t>QA I</a:t>
                </a:r>
              </a:p>
            </p:txBody>
          </p:sp>
          <p:sp>
            <p:nvSpPr>
              <p:cNvPr id="159" name="TextBox 158">
                <a:extLst>
                  <a:ext uri="{FF2B5EF4-FFF2-40B4-BE49-F238E27FC236}">
                    <a16:creationId xmlns:a16="http://schemas.microsoft.com/office/drawing/2014/main" id="{AC24CD8A-D87A-AF66-A72F-14AA5FEF0689}"/>
                  </a:ext>
                </a:extLst>
              </p:cNvPr>
              <p:cNvSpPr txBox="1"/>
              <p:nvPr/>
            </p:nvSpPr>
            <p:spPr>
              <a:xfrm>
                <a:off x="5566594" y="3155090"/>
                <a:ext cx="441174" cy="128208"/>
              </a:xfrm>
              <a:prstGeom prst="rect">
                <a:avLst/>
              </a:prstGeom>
              <a:noFill/>
            </p:spPr>
            <p:txBody>
              <a:bodyPr wrap="square" lIns="0" tIns="0" rIns="0" bIns="0" rtlCol="0">
                <a:spAutoFit/>
              </a:bodyPr>
              <a:lstStyle/>
              <a:p>
                <a:pPr algn="ctr"/>
                <a:r>
                  <a:rPr lang="es-ES" sz="1200">
                    <a:latin typeface="Montserrat" pitchFamily="2" charset="77"/>
                  </a:rPr>
                  <a:t>QA II</a:t>
                </a:r>
              </a:p>
            </p:txBody>
          </p:sp>
          <p:sp>
            <p:nvSpPr>
              <p:cNvPr id="160" name="TextBox 159">
                <a:extLst>
                  <a:ext uri="{FF2B5EF4-FFF2-40B4-BE49-F238E27FC236}">
                    <a16:creationId xmlns:a16="http://schemas.microsoft.com/office/drawing/2014/main" id="{12B9FDC1-2D7A-25B6-3E52-6A029AEC6E6D}"/>
                  </a:ext>
                </a:extLst>
              </p:cNvPr>
              <p:cNvSpPr txBox="1"/>
              <p:nvPr/>
            </p:nvSpPr>
            <p:spPr>
              <a:xfrm>
                <a:off x="6046764" y="3155090"/>
                <a:ext cx="461396" cy="128208"/>
              </a:xfrm>
              <a:prstGeom prst="rect">
                <a:avLst/>
              </a:prstGeom>
              <a:noFill/>
            </p:spPr>
            <p:txBody>
              <a:bodyPr wrap="square" lIns="0" tIns="0" rIns="0" bIns="0" rtlCol="0">
                <a:spAutoFit/>
              </a:bodyPr>
              <a:lstStyle/>
              <a:p>
                <a:pPr algn="ctr"/>
                <a:r>
                  <a:rPr lang="es-ES" sz="1200">
                    <a:latin typeface="Montserrat" pitchFamily="2" charset="77"/>
                  </a:rPr>
                  <a:t>QA III</a:t>
                </a:r>
              </a:p>
            </p:txBody>
          </p:sp>
        </p:grpSp>
        <p:sp>
          <p:nvSpPr>
            <p:cNvPr id="132" name="Rectangle 131">
              <a:extLst>
                <a:ext uri="{FF2B5EF4-FFF2-40B4-BE49-F238E27FC236}">
                  <a16:creationId xmlns:a16="http://schemas.microsoft.com/office/drawing/2014/main" id="{0D3E3CFD-D575-76A8-6961-89C0DA818371}"/>
                </a:ext>
              </a:extLst>
            </p:cNvPr>
            <p:cNvSpPr/>
            <p:nvPr/>
          </p:nvSpPr>
          <p:spPr>
            <a:xfrm>
              <a:off x="1075415" y="3085157"/>
              <a:ext cx="400702" cy="1049356"/>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r>
                <a:rPr lang="es-ES" sz="1200">
                  <a:latin typeface="Montserrat" pitchFamily="2" charset="77"/>
                </a:rPr>
                <a:t>34,2 %</a:t>
              </a:r>
            </a:p>
          </p:txBody>
        </p:sp>
        <p:sp>
          <p:nvSpPr>
            <p:cNvPr id="133" name="Rectangle 132">
              <a:extLst>
                <a:ext uri="{FF2B5EF4-FFF2-40B4-BE49-F238E27FC236}">
                  <a16:creationId xmlns:a16="http://schemas.microsoft.com/office/drawing/2014/main" id="{ACA0208D-7056-0DB2-4F41-56891ED24BE1}"/>
                </a:ext>
              </a:extLst>
            </p:cNvPr>
            <p:cNvSpPr/>
            <p:nvPr/>
          </p:nvSpPr>
          <p:spPr>
            <a:xfrm>
              <a:off x="1598831" y="3185160"/>
              <a:ext cx="400702" cy="949353"/>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r>
                <a:rPr lang="es-ES" sz="1200">
                  <a:latin typeface="Montserrat" pitchFamily="2" charset="77"/>
                </a:rPr>
                <a:t>31,1 %</a:t>
              </a:r>
            </a:p>
          </p:txBody>
        </p:sp>
        <p:sp>
          <p:nvSpPr>
            <p:cNvPr id="134" name="Rectangle 133">
              <a:extLst>
                <a:ext uri="{FF2B5EF4-FFF2-40B4-BE49-F238E27FC236}">
                  <a16:creationId xmlns:a16="http://schemas.microsoft.com/office/drawing/2014/main" id="{39C635AB-3439-B2F1-5FEB-09172DDF4F8B}"/>
                </a:ext>
              </a:extLst>
            </p:cNvPr>
            <p:cNvSpPr/>
            <p:nvPr/>
          </p:nvSpPr>
          <p:spPr>
            <a:xfrm>
              <a:off x="2103751" y="3066870"/>
              <a:ext cx="400702" cy="1067643"/>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48000" tIns="62400" rIns="48000" rtlCol="0" anchor="t"/>
            <a:lstStyle/>
            <a:p>
              <a:pPr algn="ctr"/>
              <a:r>
                <a:rPr lang="es-ES" sz="1200">
                  <a:latin typeface="Montserrat" pitchFamily="2" charset="77"/>
                </a:rPr>
                <a:t>34,7 %</a:t>
              </a:r>
            </a:p>
          </p:txBody>
        </p:sp>
      </p:grpSp>
      <p:cxnSp>
        <p:nvCxnSpPr>
          <p:cNvPr id="2" name="Straight Arrow Connector 1">
            <a:extLst>
              <a:ext uri="{FF2B5EF4-FFF2-40B4-BE49-F238E27FC236}">
                <a16:creationId xmlns:a16="http://schemas.microsoft.com/office/drawing/2014/main" id="{F640A88F-E774-BAB7-E3C3-D7A650066B4E}"/>
              </a:ext>
            </a:extLst>
          </p:cNvPr>
          <p:cNvCxnSpPr>
            <a:cxnSpLocks/>
          </p:cNvCxnSpPr>
          <p:nvPr/>
        </p:nvCxnSpPr>
        <p:spPr>
          <a:xfrm>
            <a:off x="5324615" y="2036648"/>
            <a:ext cx="0" cy="14584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ounded Rectangle 92">
            <a:extLst>
              <a:ext uri="{FF2B5EF4-FFF2-40B4-BE49-F238E27FC236}">
                <a16:creationId xmlns:a16="http://schemas.microsoft.com/office/drawing/2014/main" id="{88E3A012-79D6-E04C-74C8-04579AF71CAA}"/>
              </a:ext>
            </a:extLst>
          </p:cNvPr>
          <p:cNvSpPr/>
          <p:nvPr/>
        </p:nvSpPr>
        <p:spPr>
          <a:xfrm>
            <a:off x="611948" y="1037242"/>
            <a:ext cx="6423852" cy="4662071"/>
          </a:xfrm>
          <a:prstGeom prst="roundRect">
            <a:avLst>
              <a:gd name="adj" fmla="val 4547"/>
            </a:avLst>
          </a:prstGeom>
          <a:noFill/>
          <a:ln w="12700">
            <a:solidFill>
              <a:srgbClr val="B4E2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itchFamily="2" charset="77"/>
              <a:cs typeface="Arial" panose="020B0604020202020204" pitchFamily="34" charset="0"/>
            </a:endParaRPr>
          </a:p>
        </p:txBody>
      </p:sp>
      <p:sp>
        <p:nvSpPr>
          <p:cNvPr id="7" name="Rounded Rectangle 91">
            <a:extLst>
              <a:ext uri="{FF2B5EF4-FFF2-40B4-BE49-F238E27FC236}">
                <a16:creationId xmlns:a16="http://schemas.microsoft.com/office/drawing/2014/main" id="{CD07FD19-874E-F844-8513-1D2C7DB2124F}"/>
              </a:ext>
            </a:extLst>
          </p:cNvPr>
          <p:cNvSpPr/>
          <p:nvPr/>
        </p:nvSpPr>
        <p:spPr>
          <a:xfrm>
            <a:off x="1950527" y="901645"/>
            <a:ext cx="3687861" cy="251241"/>
          </a:xfrm>
          <a:prstGeom prst="roundRect">
            <a:avLst>
              <a:gd name="adj" fmla="val 50000"/>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spcAft>
                <a:spcPts val="400"/>
              </a:spcAft>
              <a:buClr>
                <a:srgbClr val="00F0BE"/>
              </a:buClr>
              <a:defRPr/>
            </a:pPr>
            <a:r>
              <a:rPr lang="es-ES" sz="1400" b="1">
                <a:solidFill>
                  <a:schemeClr val="bg1"/>
                </a:solidFill>
                <a:latin typeface="Montserrat" pitchFamily="2" charset="77"/>
                <a:cs typeface="Arial" panose="020B0604020202020204" pitchFamily="34" charset="0"/>
              </a:rPr>
              <a:t>Epidermis adyacente al </a:t>
            </a:r>
            <a:r>
              <a:rPr lang="es-ES" sz="1400" b="1" err="1">
                <a:solidFill>
                  <a:schemeClr val="bg1"/>
                </a:solidFill>
                <a:latin typeface="Montserrat" pitchFamily="2" charset="77"/>
                <a:cs typeface="Arial" panose="020B0604020202020204" pitchFamily="34" charset="0"/>
              </a:rPr>
              <a:t>CECi</a:t>
            </a:r>
            <a:endParaRPr lang="es-ES" sz="1400" b="1">
              <a:solidFill>
                <a:schemeClr val="bg1"/>
              </a:solidFill>
              <a:latin typeface="Montserrat" pitchFamily="2" charset="77"/>
              <a:cs typeface="Arial" panose="020B0604020202020204" pitchFamily="34" charset="0"/>
            </a:endParaRPr>
          </a:p>
        </p:txBody>
      </p:sp>
      <p:sp>
        <p:nvSpPr>
          <p:cNvPr id="8" name="CuadroTexto 34">
            <a:extLst>
              <a:ext uri="{FF2B5EF4-FFF2-40B4-BE49-F238E27FC236}">
                <a16:creationId xmlns:a16="http://schemas.microsoft.com/office/drawing/2014/main" id="{68C2DF4A-C404-9641-7A42-D268486BBFA1}"/>
              </a:ext>
            </a:extLst>
          </p:cNvPr>
          <p:cNvSpPr txBox="1"/>
          <p:nvPr/>
        </p:nvSpPr>
        <p:spPr>
          <a:xfrm>
            <a:off x="1621821" y="6500574"/>
            <a:ext cx="9846452" cy="197490"/>
          </a:xfrm>
          <a:prstGeom prst="rect">
            <a:avLst/>
          </a:prstGeom>
          <a:noFill/>
        </p:spPr>
        <p:txBody>
          <a:bodyPr wrap="square" tIns="0" bIns="0" anchor="b" anchorCtr="0">
            <a:spAutoFit/>
          </a:bodyPr>
          <a:lstStyle/>
          <a:p>
            <a:pPr>
              <a:spcBef>
                <a:spcPts val="0"/>
              </a:spcBef>
              <a:spcAft>
                <a:spcPts val="100"/>
              </a:spcAft>
            </a:pPr>
            <a:r>
              <a:rPr lang="es-ES" sz="600" b="1">
                <a:solidFill>
                  <a:schemeClr val="tx1">
                    <a:lumMod val="50000"/>
                    <a:lumOff val="50000"/>
                  </a:schemeClr>
                </a:solidFill>
                <a:latin typeface="Montserrat" pitchFamily="2" charset="77"/>
              </a:rPr>
              <a:t>QA:</a:t>
            </a:r>
            <a:r>
              <a:rPr lang="es-ES" sz="600">
                <a:solidFill>
                  <a:schemeClr val="tx1">
                    <a:lumMod val="50000"/>
                    <a:lumOff val="50000"/>
                  </a:schemeClr>
                </a:solidFill>
                <a:latin typeface="Montserrat" pitchFamily="2" charset="77"/>
              </a:rPr>
              <a:t> queratosis actínica; </a:t>
            </a:r>
            <a:r>
              <a:rPr lang="es-ES" sz="600" b="1" err="1">
                <a:solidFill>
                  <a:schemeClr val="tx1">
                    <a:lumMod val="50000"/>
                    <a:lumOff val="50000"/>
                  </a:schemeClr>
                </a:solidFill>
                <a:latin typeface="Montserrat" pitchFamily="2" charset="77"/>
              </a:rPr>
              <a:t>CECi</a:t>
            </a:r>
            <a:r>
              <a:rPr lang="es-ES" sz="600" b="1">
                <a:solidFill>
                  <a:schemeClr val="tx1">
                    <a:lumMod val="50000"/>
                    <a:lumOff val="50000"/>
                  </a:schemeClr>
                </a:solidFill>
                <a:latin typeface="Montserrat" pitchFamily="2" charset="77"/>
              </a:rPr>
              <a:t>:</a:t>
            </a:r>
            <a:r>
              <a:rPr lang="es-ES" sz="600">
                <a:solidFill>
                  <a:schemeClr val="tx1">
                    <a:lumMod val="50000"/>
                    <a:lumOff val="50000"/>
                  </a:schemeClr>
                </a:solidFill>
                <a:latin typeface="Montserrat" pitchFamily="2" charset="77"/>
              </a:rPr>
              <a:t> carcinoma escamoso cutáneo invasivo; </a:t>
            </a:r>
            <a:r>
              <a:rPr lang="es-ES" sz="600" b="1">
                <a:solidFill>
                  <a:schemeClr val="tx1">
                    <a:lumMod val="50000"/>
                    <a:lumOff val="50000"/>
                  </a:schemeClr>
                </a:solidFill>
                <a:latin typeface="Montserrat" pitchFamily="2" charset="77"/>
              </a:rPr>
              <a:t>PRO:</a:t>
            </a:r>
            <a:r>
              <a:rPr lang="es-ES" sz="600">
                <a:solidFill>
                  <a:schemeClr val="tx1">
                    <a:lumMod val="50000"/>
                    <a:lumOff val="50000"/>
                  </a:schemeClr>
                </a:solidFill>
                <a:latin typeface="Montserrat" pitchFamily="2" charset="77"/>
              </a:rPr>
              <a:t> sistema de puntuación de la proliferación; </a:t>
            </a:r>
            <a:r>
              <a:rPr lang="es-ES" sz="600" b="1">
                <a:solidFill>
                  <a:schemeClr val="tx1">
                    <a:lumMod val="50000"/>
                    <a:lumOff val="50000"/>
                  </a:schemeClr>
                </a:solidFill>
                <a:latin typeface="Montserrat" pitchFamily="2" charset="77"/>
              </a:rPr>
              <a:t>CCE:</a:t>
            </a:r>
            <a:r>
              <a:rPr lang="es-ES" sz="600">
                <a:solidFill>
                  <a:schemeClr val="tx1">
                    <a:lumMod val="50000"/>
                    <a:lumOff val="50000"/>
                  </a:schemeClr>
                </a:solidFill>
                <a:latin typeface="Montserrat" pitchFamily="2" charset="77"/>
              </a:rPr>
              <a:t> carcinoma escamoso cutáneo.</a:t>
            </a:r>
          </a:p>
          <a:p>
            <a:pPr>
              <a:spcBef>
                <a:spcPts val="0"/>
              </a:spcBef>
              <a:spcAft>
                <a:spcPts val="100"/>
              </a:spcAft>
            </a:pPr>
            <a:r>
              <a:rPr lang="es-ES" sz="600" b="1">
                <a:solidFill>
                  <a:schemeClr val="tx1">
                    <a:lumMod val="50000"/>
                    <a:lumOff val="50000"/>
                  </a:schemeClr>
                </a:solidFill>
                <a:latin typeface="Montserrat" pitchFamily="2" charset="77"/>
              </a:rPr>
              <a:t>1.</a:t>
            </a:r>
            <a:r>
              <a:rPr lang="es-ES" sz="600">
                <a:solidFill>
                  <a:schemeClr val="tx1">
                    <a:lumMod val="50000"/>
                    <a:lumOff val="50000"/>
                  </a:schemeClr>
                </a:solidFill>
                <a:latin typeface="Montserrat" pitchFamily="2" charset="77"/>
              </a:rPr>
              <a:t> Schmitz L, </a:t>
            </a:r>
            <a:r>
              <a:rPr lang="es-ES" sz="600" i="1">
                <a:solidFill>
                  <a:schemeClr val="tx1">
                    <a:lumMod val="50000"/>
                    <a:lumOff val="50000"/>
                  </a:schemeClr>
                </a:solidFill>
                <a:latin typeface="Montserrat" pitchFamily="2" charset="77"/>
              </a:rPr>
              <a:t>et al. Br J </a:t>
            </a:r>
            <a:r>
              <a:rPr lang="es-ES" sz="600" i="1" err="1">
                <a:solidFill>
                  <a:schemeClr val="tx1">
                    <a:lumMod val="50000"/>
                    <a:lumOff val="50000"/>
                  </a:schemeClr>
                </a:solidFill>
                <a:latin typeface="Montserrat" pitchFamily="2" charset="77"/>
              </a:rPr>
              <a:t>Dermatol</a:t>
            </a:r>
            <a:r>
              <a:rPr lang="es-ES" sz="600">
                <a:solidFill>
                  <a:schemeClr val="tx1">
                    <a:lumMod val="50000"/>
                    <a:lumOff val="50000"/>
                  </a:schemeClr>
                </a:solidFill>
                <a:latin typeface="Montserrat" pitchFamily="2" charset="77"/>
              </a:rPr>
              <a:t>. 2019;180:916–21.</a:t>
            </a:r>
          </a:p>
        </p:txBody>
      </p:sp>
      <p:sp>
        <p:nvSpPr>
          <p:cNvPr id="10" name="Rounded Rectangle 92">
            <a:extLst>
              <a:ext uri="{FF2B5EF4-FFF2-40B4-BE49-F238E27FC236}">
                <a16:creationId xmlns:a16="http://schemas.microsoft.com/office/drawing/2014/main" id="{212B1D5C-A70E-7F34-A50C-91752792181E}"/>
              </a:ext>
            </a:extLst>
          </p:cNvPr>
          <p:cNvSpPr/>
          <p:nvPr/>
        </p:nvSpPr>
        <p:spPr>
          <a:xfrm>
            <a:off x="7127276" y="1037242"/>
            <a:ext cx="4108241" cy="4662071"/>
          </a:xfrm>
          <a:prstGeom prst="roundRect">
            <a:avLst>
              <a:gd name="adj" fmla="val 4547"/>
            </a:avLst>
          </a:prstGeom>
          <a:noFill/>
          <a:ln w="12700">
            <a:solidFill>
              <a:srgbClr val="B4E2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itchFamily="2" charset="77"/>
              <a:cs typeface="Arial" panose="020B0604020202020204" pitchFamily="34" charset="0"/>
            </a:endParaRPr>
          </a:p>
        </p:txBody>
      </p:sp>
      <p:sp>
        <p:nvSpPr>
          <p:cNvPr id="15" name="Rounded Rectangle 91">
            <a:extLst>
              <a:ext uri="{FF2B5EF4-FFF2-40B4-BE49-F238E27FC236}">
                <a16:creationId xmlns:a16="http://schemas.microsoft.com/office/drawing/2014/main" id="{673F37CF-34F6-268C-17F5-94133FCD33ED}"/>
              </a:ext>
            </a:extLst>
          </p:cNvPr>
          <p:cNvSpPr/>
          <p:nvPr/>
        </p:nvSpPr>
        <p:spPr>
          <a:xfrm>
            <a:off x="7490270" y="928496"/>
            <a:ext cx="3231812" cy="309468"/>
          </a:xfrm>
          <a:prstGeom prst="roundRect">
            <a:avLst>
              <a:gd name="adj" fmla="val 50000"/>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spcAft>
                <a:spcPts val="400"/>
              </a:spcAft>
              <a:buClr>
                <a:srgbClr val="00F0BE"/>
              </a:buClr>
              <a:defRPr/>
            </a:pPr>
            <a:r>
              <a:rPr lang="es-ES" sz="1400" b="1">
                <a:solidFill>
                  <a:schemeClr val="bg1"/>
                </a:solidFill>
                <a:latin typeface="Montserrat" pitchFamily="2" charset="77"/>
                <a:cs typeface="Arial" panose="020B0604020202020204" pitchFamily="34" charset="0"/>
              </a:rPr>
              <a:t>Epidermis superpuesta al </a:t>
            </a:r>
            <a:r>
              <a:rPr lang="es-ES" sz="1400" b="1" err="1">
                <a:solidFill>
                  <a:schemeClr val="bg1"/>
                </a:solidFill>
                <a:latin typeface="Montserrat" pitchFamily="2" charset="77"/>
                <a:cs typeface="Arial" panose="020B0604020202020204" pitchFamily="34" charset="0"/>
              </a:rPr>
              <a:t>CECi</a:t>
            </a:r>
            <a:endParaRPr lang="es-ES" sz="1400" b="1">
              <a:solidFill>
                <a:schemeClr val="bg1"/>
              </a:solidFill>
              <a:latin typeface="Montserrat" pitchFamily="2" charset="77"/>
              <a:cs typeface="Arial" panose="020B0604020202020204" pitchFamily="34" charset="0"/>
            </a:endParaRPr>
          </a:p>
        </p:txBody>
      </p:sp>
      <p:sp>
        <p:nvSpPr>
          <p:cNvPr id="5" name="Rectangle: Rounded Corners 81">
            <a:extLst>
              <a:ext uri="{FF2B5EF4-FFF2-40B4-BE49-F238E27FC236}">
                <a16:creationId xmlns:a16="http://schemas.microsoft.com/office/drawing/2014/main" id="{ACA59615-A3E9-8137-E3DC-991153F63044}"/>
              </a:ext>
            </a:extLst>
          </p:cNvPr>
          <p:cNvSpPr/>
          <p:nvPr/>
        </p:nvSpPr>
        <p:spPr>
          <a:xfrm>
            <a:off x="1013176" y="5267111"/>
            <a:ext cx="5730523" cy="346477"/>
          </a:xfrm>
          <a:prstGeom prst="round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180000" rtlCol="0" anchor="ctr"/>
          <a:lstStyle/>
          <a:p>
            <a:r>
              <a:rPr lang="es-ES" sz="1100" b="1">
                <a:solidFill>
                  <a:schemeClr val="bg1"/>
                </a:solidFill>
                <a:latin typeface="Montserrat" pitchFamily="2" charset="77"/>
              </a:rPr>
              <a:t>Las QA de grado I y el patrón de crecimiento basal (PRO) III fueron los tipos más comunes observados adyacentes a los </a:t>
            </a:r>
            <a:r>
              <a:rPr lang="es-ES" sz="1100" b="1" err="1">
                <a:solidFill>
                  <a:schemeClr val="bg1"/>
                </a:solidFill>
                <a:latin typeface="Montserrat" pitchFamily="2" charset="77"/>
              </a:rPr>
              <a:t>iSCC</a:t>
            </a:r>
            <a:endParaRPr lang="es-ES" sz="1100" b="1">
              <a:solidFill>
                <a:schemeClr val="bg1"/>
              </a:solidFill>
              <a:latin typeface="Montserrat" pitchFamily="2" charset="77"/>
            </a:endParaRPr>
          </a:p>
        </p:txBody>
      </p:sp>
      <p:sp>
        <p:nvSpPr>
          <p:cNvPr id="37" name="Rectangle: Rounded Corners 81">
            <a:extLst>
              <a:ext uri="{FF2B5EF4-FFF2-40B4-BE49-F238E27FC236}">
                <a16:creationId xmlns:a16="http://schemas.microsoft.com/office/drawing/2014/main" id="{9474FE2A-D958-7C83-8F47-46785FA609A7}"/>
              </a:ext>
            </a:extLst>
          </p:cNvPr>
          <p:cNvSpPr/>
          <p:nvPr/>
        </p:nvSpPr>
        <p:spPr>
          <a:xfrm>
            <a:off x="7449195" y="1388449"/>
            <a:ext cx="3645645" cy="70635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180000" rtlCol="0" anchor="ctr"/>
          <a:lstStyle/>
          <a:p>
            <a:r>
              <a:rPr lang="es-ES" sz="1100" b="1">
                <a:solidFill>
                  <a:srgbClr val="002755"/>
                </a:solidFill>
                <a:latin typeface="Montserrat" pitchFamily="2" charset="77"/>
              </a:rPr>
              <a:t>Por el contrario, no se observaron diferencias significativas en la distribución de los grados de QA sobre los </a:t>
            </a:r>
            <a:r>
              <a:rPr lang="es-ES" sz="1100" b="1" err="1">
                <a:solidFill>
                  <a:srgbClr val="002755"/>
                </a:solidFill>
                <a:latin typeface="Montserrat" pitchFamily="2" charset="77"/>
              </a:rPr>
              <a:t>iSCC</a:t>
            </a:r>
            <a:r>
              <a:rPr lang="es-ES" sz="1100" b="1">
                <a:solidFill>
                  <a:srgbClr val="002755"/>
                </a:solidFill>
                <a:latin typeface="Montserrat" pitchFamily="2" charset="77"/>
              </a:rPr>
              <a:t> </a:t>
            </a:r>
          </a:p>
        </p:txBody>
      </p:sp>
      <p:sp>
        <p:nvSpPr>
          <p:cNvPr id="40" name="Rectangle: Rounded Corners 81">
            <a:extLst>
              <a:ext uri="{FF2B5EF4-FFF2-40B4-BE49-F238E27FC236}">
                <a16:creationId xmlns:a16="http://schemas.microsoft.com/office/drawing/2014/main" id="{2DDD409D-BFB4-331A-4020-A9FBCE3CCD37}"/>
              </a:ext>
            </a:extLst>
          </p:cNvPr>
          <p:cNvSpPr/>
          <p:nvPr/>
        </p:nvSpPr>
        <p:spPr>
          <a:xfrm>
            <a:off x="465549" y="6052941"/>
            <a:ext cx="11321639" cy="245732"/>
          </a:xfrm>
          <a:prstGeom prst="round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180000" rtlCol="0" anchor="ctr"/>
          <a:lstStyle/>
          <a:p>
            <a:pPr lvl="0" eaLnBrk="0" fontAlgn="base" hangingPunct="0">
              <a:spcBef>
                <a:spcPct val="0"/>
              </a:spcBef>
              <a:spcAft>
                <a:spcPct val="0"/>
              </a:spcAft>
            </a:pPr>
            <a:r>
              <a:rPr lang="es-ES" altLang="es-ES" sz="1200" b="1" i="1">
                <a:solidFill>
                  <a:schemeClr val="bg1"/>
                </a:solidFill>
                <a:latin typeface="Arial" panose="020B0604020202020204" pitchFamily="34" charset="0"/>
              </a:rPr>
              <a:t>“Los </a:t>
            </a:r>
            <a:r>
              <a:rPr lang="es-ES" altLang="es-ES" sz="1200" b="1" i="1" err="1">
                <a:solidFill>
                  <a:schemeClr val="bg1"/>
                </a:solidFill>
                <a:latin typeface="Arial" panose="020B0604020202020204" pitchFamily="34" charset="0"/>
              </a:rPr>
              <a:t>iSCC</a:t>
            </a:r>
            <a:r>
              <a:rPr lang="es-ES" altLang="es-ES" sz="1200" b="1" i="1">
                <a:solidFill>
                  <a:schemeClr val="bg1"/>
                </a:solidFill>
                <a:latin typeface="Arial" panose="020B0604020202020204" pitchFamily="34" charset="0"/>
              </a:rPr>
              <a:t> se asocian con proliferación basal de QA. En nuestro estudio, se confirma que el grado I de QA es el predominante adyacente a </a:t>
            </a:r>
            <a:r>
              <a:rPr lang="es-ES" altLang="es-ES" sz="1200" b="1" i="1" err="1">
                <a:solidFill>
                  <a:schemeClr val="bg1"/>
                </a:solidFill>
                <a:latin typeface="Arial" panose="020B0604020202020204" pitchFamily="34" charset="0"/>
              </a:rPr>
              <a:t>iSCC</a:t>
            </a:r>
            <a:r>
              <a:rPr lang="es-ES" altLang="es-ES" sz="1200" b="1" i="1">
                <a:solidFill>
                  <a:schemeClr val="bg1"/>
                </a:solidFill>
                <a:latin typeface="Arial" panose="020B0604020202020204" pitchFamily="34" charset="0"/>
              </a:rPr>
              <a:t>” </a:t>
            </a:r>
          </a:p>
        </p:txBody>
      </p:sp>
      <p:cxnSp>
        <p:nvCxnSpPr>
          <p:cNvPr id="3" name="Straight Arrow Connector 1">
            <a:extLst>
              <a:ext uri="{FF2B5EF4-FFF2-40B4-BE49-F238E27FC236}">
                <a16:creationId xmlns:a16="http://schemas.microsoft.com/office/drawing/2014/main" id="{8A46A70D-FBB9-98D9-71D4-3FD4214925D9}"/>
              </a:ext>
            </a:extLst>
          </p:cNvPr>
          <p:cNvCxnSpPr>
            <a:cxnSpLocks/>
          </p:cNvCxnSpPr>
          <p:nvPr/>
        </p:nvCxnSpPr>
        <p:spPr>
          <a:xfrm>
            <a:off x="1815248" y="2052939"/>
            <a:ext cx="0" cy="602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81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193462-6E1A-B0F2-1744-89534F7A0DC0}"/>
              </a:ext>
            </a:extLst>
          </p:cNvPr>
          <p:cNvSpPr>
            <a:spLocks noGrp="1"/>
          </p:cNvSpPr>
          <p:nvPr>
            <p:ph type="body" sz="quarter" idx="11"/>
          </p:nvPr>
        </p:nvSpPr>
        <p:spPr>
          <a:xfrm>
            <a:off x="473530" y="263724"/>
            <a:ext cx="10083553" cy="385069"/>
          </a:xfrm>
        </p:spPr>
        <p:txBody>
          <a:bodyPr>
            <a:noAutofit/>
          </a:bodyPr>
          <a:lstStyle/>
          <a:p>
            <a:r>
              <a:rPr lang="es-ES" sz="1600">
                <a:latin typeface="Montserrat" panose="00000500000000000000" pitchFamily="2" charset="0"/>
              </a:rPr>
              <a:t>EL ASPECTO CLÍNICO DE LA QA NO COINCIDE CON EL GRADO SUBYACENTE DE DISPLASIA HISTOLÓGICA</a:t>
            </a:r>
            <a:r>
              <a:rPr lang="es-ES" sz="1600" baseline="30000">
                <a:latin typeface="Montserrat" panose="00000500000000000000" pitchFamily="2" charset="0"/>
              </a:rPr>
              <a:t>1</a:t>
            </a:r>
          </a:p>
        </p:txBody>
      </p:sp>
      <p:pic>
        <p:nvPicPr>
          <p:cNvPr id="8" name="Picture 7">
            <a:extLst>
              <a:ext uri="{FF2B5EF4-FFF2-40B4-BE49-F238E27FC236}">
                <a16:creationId xmlns:a16="http://schemas.microsoft.com/office/drawing/2014/main" id="{92D5CC3C-0913-21DB-9C78-B4ECE309C157}"/>
              </a:ext>
            </a:extLst>
          </p:cNvPr>
          <p:cNvPicPr>
            <a:picLocks noChangeAspect="1"/>
          </p:cNvPicPr>
          <p:nvPr/>
        </p:nvPicPr>
        <p:blipFill>
          <a:blip r:embed="rId3" cstate="screen">
            <a:extLst>
              <a:ext uri="{28A0092B-C50C-407E-A947-70E740481C1C}">
                <a14:useLocalDpi xmlns:a14="http://schemas.microsoft.com/office/drawing/2010/main"/>
              </a:ext>
            </a:extLst>
          </a:blip>
          <a:srcRect b="17399"/>
          <a:stretch>
            <a:fillRect/>
          </a:stretch>
        </p:blipFill>
        <p:spPr>
          <a:xfrm>
            <a:off x="3994869" y="938463"/>
            <a:ext cx="6935007" cy="2348767"/>
          </a:xfrm>
          <a:prstGeom prst="rect">
            <a:avLst/>
          </a:prstGeom>
        </p:spPr>
      </p:pic>
      <p:sp>
        <p:nvSpPr>
          <p:cNvPr id="2" name="TextBox 1">
            <a:extLst>
              <a:ext uri="{FF2B5EF4-FFF2-40B4-BE49-F238E27FC236}">
                <a16:creationId xmlns:a16="http://schemas.microsoft.com/office/drawing/2014/main" id="{4EB23457-0F38-3E03-3C2F-2375093A60FE}"/>
              </a:ext>
            </a:extLst>
          </p:cNvPr>
          <p:cNvSpPr txBox="1"/>
          <p:nvPr/>
        </p:nvSpPr>
        <p:spPr>
          <a:xfrm>
            <a:off x="7769445" y="3802073"/>
            <a:ext cx="169889" cy="229037"/>
          </a:xfrm>
          <a:prstGeom prst="rect">
            <a:avLst/>
          </a:prstGeom>
          <a:solidFill>
            <a:schemeClr val="bg1"/>
          </a:solidFill>
        </p:spPr>
        <p:txBody>
          <a:bodyPr wrap="square" rtlCol="0">
            <a:spAutoFit/>
          </a:bodyPr>
          <a:lstStyle/>
          <a:p>
            <a:r>
              <a:rPr lang="es-ES" sz="1333" baseline="30000">
                <a:solidFill>
                  <a:srgbClr val="747474"/>
                </a:solidFill>
              </a:rPr>
              <a:t>1</a:t>
            </a:r>
          </a:p>
        </p:txBody>
      </p:sp>
      <p:sp>
        <p:nvSpPr>
          <p:cNvPr id="3" name="TextBox 2">
            <a:extLst>
              <a:ext uri="{FF2B5EF4-FFF2-40B4-BE49-F238E27FC236}">
                <a16:creationId xmlns:a16="http://schemas.microsoft.com/office/drawing/2014/main" id="{78C306A7-E591-B82F-A655-26D65A20E6A4}"/>
              </a:ext>
            </a:extLst>
          </p:cNvPr>
          <p:cNvSpPr txBox="1"/>
          <p:nvPr/>
        </p:nvSpPr>
        <p:spPr>
          <a:xfrm>
            <a:off x="4438156" y="3390593"/>
            <a:ext cx="6230421" cy="338554"/>
          </a:xfrm>
          <a:prstGeom prst="rect">
            <a:avLst/>
          </a:prstGeom>
          <a:solidFill>
            <a:schemeClr val="bg1"/>
          </a:solidFill>
        </p:spPr>
        <p:txBody>
          <a:bodyPr wrap="square" rtlCol="0">
            <a:spAutoFit/>
          </a:bodyPr>
          <a:lstStyle/>
          <a:p>
            <a:r>
              <a:rPr lang="es-ES" sz="800" b="1">
                <a:latin typeface="Montserrat" pitchFamily="2" charset="77"/>
              </a:rPr>
              <a:t>Fig. 1: </a:t>
            </a:r>
            <a:r>
              <a:rPr lang="es-ES" sz="800">
                <a:latin typeface="Montserrat" pitchFamily="2" charset="77"/>
              </a:rPr>
              <a:t>Muestra una ilustración del PRO, utilizado como herramienta en dermatopatología para describir el patrón de crecimiento basal de la QA.</a:t>
            </a:r>
            <a:r>
              <a:rPr lang="es-ES" sz="800" baseline="30000">
                <a:latin typeface="Montserrat" pitchFamily="2" charset="77"/>
              </a:rPr>
              <a:t>1</a:t>
            </a:r>
          </a:p>
          <a:p>
            <a:endParaRPr lang="en-GB" sz="800">
              <a:latin typeface="Montserrat" pitchFamily="2" charset="77"/>
            </a:endParaRPr>
          </a:p>
        </p:txBody>
      </p:sp>
      <p:pic>
        <p:nvPicPr>
          <p:cNvPr id="1026" name="Picture 2">
            <a:extLst>
              <a:ext uri="{FF2B5EF4-FFF2-40B4-BE49-F238E27FC236}">
                <a16:creationId xmlns:a16="http://schemas.microsoft.com/office/drawing/2014/main" id="{26EA4F68-B644-6D74-0270-0F2EA74B5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155" y="3687281"/>
            <a:ext cx="3790511" cy="2133264"/>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redondeado 16">
            <a:extLst>
              <a:ext uri="{FF2B5EF4-FFF2-40B4-BE49-F238E27FC236}">
                <a16:creationId xmlns:a16="http://schemas.microsoft.com/office/drawing/2014/main" id="{76B82628-C3A0-E2C3-16DD-ED75D5DB1A07}"/>
              </a:ext>
            </a:extLst>
          </p:cNvPr>
          <p:cNvSpPr/>
          <p:nvPr/>
        </p:nvSpPr>
        <p:spPr>
          <a:xfrm>
            <a:off x="958727" y="1142447"/>
            <a:ext cx="2681834" cy="4547549"/>
          </a:xfrm>
          <a:prstGeom prst="roundRect">
            <a:avLst>
              <a:gd name="adj" fmla="val 6391"/>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TextBox 26">
            <a:extLst>
              <a:ext uri="{FF2B5EF4-FFF2-40B4-BE49-F238E27FC236}">
                <a16:creationId xmlns:a16="http://schemas.microsoft.com/office/drawing/2014/main" id="{C98CE3A4-4898-258E-771F-2DC1B86A7112}"/>
              </a:ext>
            </a:extLst>
          </p:cNvPr>
          <p:cNvSpPr txBox="1"/>
          <p:nvPr/>
        </p:nvSpPr>
        <p:spPr>
          <a:xfrm>
            <a:off x="1074500" y="1098113"/>
            <a:ext cx="2574109" cy="4719241"/>
          </a:xfrm>
          <a:prstGeom prst="rect">
            <a:avLst/>
          </a:prstGeom>
          <a:noFill/>
        </p:spPr>
        <p:txBody>
          <a:bodyPr wrap="square" lIns="121920" tIns="60960" rIns="121920" bIns="60960" rtlCol="0" anchor="ctr">
            <a:spAutoFit/>
          </a:bodyPr>
          <a:lstStyle/>
          <a:p>
            <a:endParaRPr lang="en-GB" sz="1600" dirty="0">
              <a:solidFill>
                <a:schemeClr val="bg1"/>
              </a:solidFill>
              <a:latin typeface="Montserrat" pitchFamily="2" charset="77"/>
            </a:endParaRPr>
          </a:p>
          <a:p>
            <a:r>
              <a:rPr lang="es-ES" sz="1600" dirty="0">
                <a:solidFill>
                  <a:schemeClr val="bg1"/>
                </a:solidFill>
                <a:latin typeface="Montserrat"/>
              </a:rPr>
              <a:t>Teniendo en cuenta que la QA se asocia a una </a:t>
            </a:r>
            <a:r>
              <a:rPr lang="es-ES" sz="1600" dirty="0" err="1">
                <a:solidFill>
                  <a:schemeClr val="bg1"/>
                </a:solidFill>
                <a:latin typeface="Montserrat"/>
              </a:rPr>
              <a:t>hiperproliferación</a:t>
            </a:r>
            <a:r>
              <a:rPr lang="es-ES" sz="1600" dirty="0">
                <a:solidFill>
                  <a:schemeClr val="bg1"/>
                </a:solidFill>
                <a:latin typeface="Montserrat"/>
              </a:rPr>
              <a:t> celular, </a:t>
            </a:r>
            <a:r>
              <a:rPr lang="es-ES" sz="1600" dirty="0" err="1">
                <a:solidFill>
                  <a:schemeClr val="bg1"/>
                </a:solidFill>
                <a:latin typeface="Montserrat"/>
              </a:rPr>
              <a:t>K</a:t>
            </a:r>
            <a:r>
              <a:rPr lang="es-ES" sz="1600" b="1" dirty="0" err="1">
                <a:solidFill>
                  <a:schemeClr val="bg1"/>
                </a:solidFill>
                <a:latin typeface="Montserrat"/>
              </a:rPr>
              <a:t>lisyri</a:t>
            </a:r>
            <a:r>
              <a:rPr lang="es-ES" sz="1600" b="1" dirty="0">
                <a:solidFill>
                  <a:schemeClr val="bg1"/>
                </a:solidFill>
                <a:latin typeface="Montserrat"/>
              </a:rPr>
              <a:t> es una buena opción para el tratamiento de la QA</a:t>
            </a:r>
            <a:r>
              <a:rPr lang="es-ES" sz="1600" dirty="0">
                <a:solidFill>
                  <a:schemeClr val="bg1"/>
                </a:solidFill>
                <a:latin typeface="Montserrat"/>
              </a:rPr>
              <a:t>, con una pauta posológica sencilla que favorece la adherencia al tratamiento</a:t>
            </a:r>
            <a:r>
              <a:rPr lang="es-ES" sz="1600" baseline="30000" dirty="0">
                <a:solidFill>
                  <a:schemeClr val="bg1"/>
                </a:solidFill>
                <a:latin typeface="Montserrat"/>
              </a:rPr>
              <a:t>2</a:t>
            </a:r>
          </a:p>
          <a:p>
            <a:endParaRPr lang="en-GB" sz="1600" baseline="30000" dirty="0">
              <a:solidFill>
                <a:schemeClr val="bg1"/>
              </a:solidFill>
              <a:latin typeface="Montserrat" pitchFamily="2" charset="77"/>
            </a:endParaRPr>
          </a:p>
          <a:p>
            <a:r>
              <a:rPr lang="es-ES" sz="1600" dirty="0">
                <a:solidFill>
                  <a:schemeClr val="bg1"/>
                </a:solidFill>
                <a:latin typeface="Montserrat"/>
              </a:rPr>
              <a:t>Las QA proliferativas </a:t>
            </a:r>
            <a:r>
              <a:rPr lang="es-ES" sz="1600" b="1" dirty="0">
                <a:solidFill>
                  <a:schemeClr val="bg1"/>
                </a:solidFill>
                <a:latin typeface="Montserrat"/>
              </a:rPr>
              <a:t>NO están correlacionadas</a:t>
            </a:r>
            <a:r>
              <a:rPr lang="es-ES" sz="1600" dirty="0">
                <a:solidFill>
                  <a:schemeClr val="bg1"/>
                </a:solidFill>
                <a:latin typeface="Montserrat"/>
              </a:rPr>
              <a:t> con el grado de Olsen ni con el criterio de NIC</a:t>
            </a:r>
            <a:r>
              <a:rPr lang="es-ES" sz="1600" baseline="30000" dirty="0">
                <a:solidFill>
                  <a:schemeClr val="bg1"/>
                </a:solidFill>
                <a:latin typeface="Montserrat"/>
              </a:rPr>
              <a:t>3</a:t>
            </a:r>
          </a:p>
          <a:p>
            <a:r>
              <a:rPr lang="es-ES" sz="1600" dirty="0">
                <a:solidFill>
                  <a:schemeClr val="bg1"/>
                </a:solidFill>
                <a:latin typeface="Montserrat"/>
              </a:rPr>
              <a:t> </a:t>
            </a:r>
          </a:p>
        </p:txBody>
      </p:sp>
      <p:sp>
        <p:nvSpPr>
          <p:cNvPr id="19" name="Text Placeholder 3">
            <a:extLst>
              <a:ext uri="{FF2B5EF4-FFF2-40B4-BE49-F238E27FC236}">
                <a16:creationId xmlns:a16="http://schemas.microsoft.com/office/drawing/2014/main" id="{7A81BC86-7CB6-EFF5-B979-36205AB7F408}"/>
              </a:ext>
            </a:extLst>
          </p:cNvPr>
          <p:cNvSpPr txBox="1">
            <a:spLocks/>
          </p:cNvSpPr>
          <p:nvPr/>
        </p:nvSpPr>
        <p:spPr>
          <a:xfrm>
            <a:off x="652462" y="5778678"/>
            <a:ext cx="10114724" cy="229541"/>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200"/>
              </a:lnSpc>
              <a:spcBef>
                <a:spcPts val="0"/>
              </a:spcBef>
            </a:pPr>
            <a:endParaRPr lang="en-GB" sz="800"/>
          </a:p>
        </p:txBody>
      </p:sp>
      <p:sp>
        <p:nvSpPr>
          <p:cNvPr id="20" name="CuadroTexto 34">
            <a:extLst>
              <a:ext uri="{FF2B5EF4-FFF2-40B4-BE49-F238E27FC236}">
                <a16:creationId xmlns:a16="http://schemas.microsoft.com/office/drawing/2014/main" id="{41313205-1139-9789-E720-8D813223CFAC}"/>
              </a:ext>
            </a:extLst>
          </p:cNvPr>
          <p:cNvSpPr txBox="1"/>
          <p:nvPr/>
        </p:nvSpPr>
        <p:spPr>
          <a:xfrm>
            <a:off x="1614488" y="6183846"/>
            <a:ext cx="10315575" cy="530915"/>
          </a:xfrm>
          <a:prstGeom prst="rect">
            <a:avLst/>
          </a:prstGeom>
          <a:noFill/>
        </p:spPr>
        <p:txBody>
          <a:bodyPr wrap="square" lIns="91440" tIns="0" rIns="91440" bIns="0" anchor="b" anchorCtr="0">
            <a:spAutoFit/>
          </a:bodyPr>
          <a:lstStyle/>
          <a:p>
            <a:pPr marL="0" lvl="2">
              <a:spcAft>
                <a:spcPts val="100"/>
              </a:spcAft>
              <a:buClr>
                <a:srgbClr val="002855"/>
              </a:buClr>
            </a:pPr>
            <a:r>
              <a:rPr lang="es-ES" sz="800">
                <a:solidFill>
                  <a:schemeClr val="tx1">
                    <a:lumMod val="50000"/>
                    <a:lumOff val="50000"/>
                  </a:schemeClr>
                </a:solidFill>
                <a:latin typeface="Montserrat"/>
              </a:rPr>
              <a:t>Figuras adaptadas de Schmitz L, </a:t>
            </a:r>
            <a:r>
              <a:rPr lang="es-ES" sz="800" i="1">
                <a:solidFill>
                  <a:schemeClr val="tx1">
                    <a:lumMod val="50000"/>
                    <a:lumOff val="50000"/>
                  </a:schemeClr>
                </a:solidFill>
                <a:latin typeface="Montserrat"/>
              </a:rPr>
              <a:t>et al. </a:t>
            </a:r>
            <a:r>
              <a:rPr lang="es-ES" sz="800">
                <a:solidFill>
                  <a:schemeClr val="tx1">
                    <a:lumMod val="50000"/>
                    <a:lumOff val="50000"/>
                  </a:schemeClr>
                </a:solidFill>
                <a:latin typeface="Montserrat"/>
              </a:rPr>
              <a:t>2019.</a:t>
            </a:r>
            <a:r>
              <a:rPr lang="es-ES" sz="800" baseline="30000">
                <a:solidFill>
                  <a:schemeClr val="tx1">
                    <a:lumMod val="50000"/>
                    <a:lumOff val="50000"/>
                  </a:schemeClr>
                </a:solidFill>
                <a:latin typeface="Montserrat"/>
              </a:rPr>
              <a:t>1</a:t>
            </a:r>
          </a:p>
          <a:p>
            <a:pPr marL="0" lvl="2" indent="0">
              <a:spcBef>
                <a:spcPts val="0"/>
              </a:spcBef>
              <a:spcAft>
                <a:spcPts val="100"/>
              </a:spcAft>
              <a:buClr>
                <a:srgbClr val="002855"/>
              </a:buClr>
              <a:buNone/>
            </a:pPr>
            <a:r>
              <a:rPr lang="es-ES" sz="800" b="1">
                <a:solidFill>
                  <a:schemeClr val="tx1">
                    <a:lumMod val="50000"/>
                    <a:lumOff val="50000"/>
                  </a:schemeClr>
                </a:solidFill>
                <a:latin typeface="Montserrat"/>
                <a:cs typeface="Arial"/>
              </a:rPr>
              <a:t>QA:</a:t>
            </a:r>
            <a:r>
              <a:rPr lang="es-ES" sz="800">
                <a:solidFill>
                  <a:schemeClr val="tx1">
                    <a:lumMod val="50000"/>
                    <a:lumOff val="50000"/>
                  </a:schemeClr>
                </a:solidFill>
                <a:latin typeface="Montserrat"/>
                <a:cs typeface="Arial"/>
              </a:rPr>
              <a:t> queratosis actínica; </a:t>
            </a:r>
            <a:r>
              <a:rPr lang="es-ES" sz="800" b="1">
                <a:solidFill>
                  <a:schemeClr val="tx1">
                    <a:lumMod val="50000"/>
                    <a:lumOff val="50000"/>
                  </a:schemeClr>
                </a:solidFill>
                <a:latin typeface="Montserrat"/>
                <a:cs typeface="Arial"/>
              </a:rPr>
              <a:t>NIC:</a:t>
            </a:r>
            <a:r>
              <a:rPr lang="es-ES" sz="800">
                <a:solidFill>
                  <a:schemeClr val="tx1">
                    <a:lumMod val="50000"/>
                    <a:lumOff val="50000"/>
                  </a:schemeClr>
                </a:solidFill>
                <a:latin typeface="Montserrat"/>
                <a:cs typeface="Arial"/>
              </a:rPr>
              <a:t> neoplasia </a:t>
            </a:r>
            <a:r>
              <a:rPr lang="es-ES" sz="800" err="1">
                <a:solidFill>
                  <a:schemeClr val="tx1">
                    <a:lumMod val="50000"/>
                    <a:lumOff val="50000"/>
                  </a:schemeClr>
                </a:solidFill>
                <a:latin typeface="Montserrat"/>
                <a:cs typeface="Arial"/>
              </a:rPr>
              <a:t>intraepidérmica</a:t>
            </a:r>
            <a:r>
              <a:rPr lang="es-ES" sz="800">
                <a:solidFill>
                  <a:schemeClr val="tx1">
                    <a:lumMod val="50000"/>
                    <a:lumOff val="50000"/>
                  </a:schemeClr>
                </a:solidFill>
                <a:latin typeface="Montserrat"/>
                <a:cs typeface="Arial"/>
              </a:rPr>
              <a:t> </a:t>
            </a:r>
            <a:r>
              <a:rPr lang="es-ES" sz="800" err="1">
                <a:solidFill>
                  <a:schemeClr val="tx1">
                    <a:lumMod val="50000"/>
                    <a:lumOff val="50000"/>
                  </a:schemeClr>
                </a:solidFill>
                <a:latin typeface="Montserrat"/>
                <a:cs typeface="Arial"/>
              </a:rPr>
              <a:t>queratinocítica</a:t>
            </a:r>
            <a:r>
              <a:rPr lang="es-ES" sz="800">
                <a:solidFill>
                  <a:schemeClr val="tx1">
                    <a:lumMod val="50000"/>
                    <a:lumOff val="50000"/>
                  </a:schemeClr>
                </a:solidFill>
                <a:latin typeface="Montserrat"/>
                <a:cs typeface="Arial"/>
              </a:rPr>
              <a:t>; </a:t>
            </a:r>
            <a:r>
              <a:rPr lang="es-ES" sz="800" b="1">
                <a:solidFill>
                  <a:schemeClr val="tx1">
                    <a:lumMod val="50000"/>
                    <a:lumOff val="50000"/>
                  </a:schemeClr>
                </a:solidFill>
                <a:latin typeface="Montserrat"/>
                <a:cs typeface="Arial"/>
              </a:rPr>
              <a:t>PRO:</a:t>
            </a:r>
            <a:r>
              <a:rPr lang="es-ES" sz="800">
                <a:solidFill>
                  <a:schemeClr val="tx1">
                    <a:lumMod val="50000"/>
                    <a:lumOff val="50000"/>
                  </a:schemeClr>
                </a:solidFill>
                <a:latin typeface="Montserrat"/>
                <a:cs typeface="Arial"/>
              </a:rPr>
              <a:t> sistema de puntuación de la proliferación; </a:t>
            </a:r>
            <a:r>
              <a:rPr lang="es-ES" sz="800" b="1">
                <a:solidFill>
                  <a:schemeClr val="tx1">
                    <a:lumMod val="50000"/>
                    <a:lumOff val="50000"/>
                  </a:schemeClr>
                </a:solidFill>
                <a:latin typeface="Montserrat"/>
                <a:cs typeface="Arial"/>
              </a:rPr>
              <a:t>CCE:</a:t>
            </a:r>
            <a:r>
              <a:rPr lang="es-ES" sz="800">
                <a:solidFill>
                  <a:schemeClr val="tx1">
                    <a:lumMod val="50000"/>
                    <a:lumOff val="50000"/>
                  </a:schemeClr>
                </a:solidFill>
                <a:latin typeface="Montserrat"/>
                <a:cs typeface="Arial"/>
              </a:rPr>
              <a:t> carcinoma de células escamosas.</a:t>
            </a:r>
          </a:p>
          <a:p>
            <a:pPr marL="228600" lvl="2" indent="-228600">
              <a:spcAft>
                <a:spcPts val="100"/>
              </a:spcAft>
              <a:buClr>
                <a:srgbClr val="002855"/>
              </a:buClr>
              <a:buAutoNum type="arabicPeriod"/>
            </a:pPr>
            <a:r>
              <a:rPr lang="es-ES" sz="800">
                <a:solidFill>
                  <a:schemeClr val="tx1">
                    <a:lumMod val="50000"/>
                    <a:lumOff val="50000"/>
                  </a:schemeClr>
                </a:solidFill>
                <a:latin typeface="Montserrat" pitchFamily="2" charset="77"/>
              </a:rPr>
              <a:t>Schmitz L, </a:t>
            </a:r>
            <a:r>
              <a:rPr lang="es-ES" sz="800" i="1">
                <a:solidFill>
                  <a:schemeClr val="tx1">
                    <a:lumMod val="50000"/>
                    <a:lumOff val="50000"/>
                  </a:schemeClr>
                </a:solidFill>
                <a:latin typeface="Montserrat" pitchFamily="2" charset="77"/>
              </a:rPr>
              <a:t>et al. Br J </a:t>
            </a:r>
            <a:r>
              <a:rPr lang="es-ES" sz="800" i="1" err="1">
                <a:solidFill>
                  <a:schemeClr val="tx1">
                    <a:lumMod val="50000"/>
                    <a:lumOff val="50000"/>
                  </a:schemeClr>
                </a:solidFill>
                <a:latin typeface="Montserrat" pitchFamily="2" charset="77"/>
              </a:rPr>
              <a:t>Dermatol</a:t>
            </a:r>
            <a:r>
              <a:rPr lang="es-ES" sz="800">
                <a:solidFill>
                  <a:schemeClr val="tx1">
                    <a:lumMod val="50000"/>
                    <a:lumOff val="50000"/>
                  </a:schemeClr>
                </a:solidFill>
                <a:latin typeface="Montserrat" pitchFamily="2" charset="77"/>
              </a:rPr>
              <a:t>. 2019;180:916–21.</a:t>
            </a:r>
            <a:r>
              <a:rPr lang="es-ES" sz="800" b="1">
                <a:solidFill>
                  <a:schemeClr val="tx1">
                    <a:lumMod val="50000"/>
                    <a:lumOff val="50000"/>
                  </a:schemeClr>
                </a:solidFill>
                <a:latin typeface="Montserrat"/>
              </a:rPr>
              <a:t> 2. </a:t>
            </a:r>
            <a:r>
              <a:rPr lang="es-ES" sz="800">
                <a:solidFill>
                  <a:schemeClr val="tx1">
                    <a:lumMod val="50000"/>
                    <a:lumOff val="50000"/>
                  </a:schemeClr>
                </a:solidFill>
                <a:latin typeface="Montserrat"/>
              </a:rPr>
              <a:t>Schlesinger T, </a:t>
            </a:r>
            <a:r>
              <a:rPr lang="es-ES" sz="800" i="1">
                <a:solidFill>
                  <a:schemeClr val="tx1">
                    <a:lumMod val="50000"/>
                    <a:lumOff val="50000"/>
                  </a:schemeClr>
                </a:solidFill>
                <a:latin typeface="Montserrat"/>
              </a:rPr>
              <a:t>et al. </a:t>
            </a:r>
            <a:r>
              <a:rPr lang="es-ES" sz="800" i="1" err="1">
                <a:solidFill>
                  <a:schemeClr val="tx1">
                    <a:lumMod val="50000"/>
                    <a:lumOff val="50000"/>
                  </a:schemeClr>
                </a:solidFill>
                <a:latin typeface="Montserrat"/>
              </a:rPr>
              <a:t>Clinical</a:t>
            </a:r>
            <a:r>
              <a:rPr lang="es-ES" sz="800" i="1">
                <a:solidFill>
                  <a:schemeClr val="tx1">
                    <a:lumMod val="50000"/>
                    <a:lumOff val="50000"/>
                  </a:schemeClr>
                </a:solidFill>
                <a:latin typeface="Montserrat"/>
              </a:rPr>
              <a:t>, </a:t>
            </a:r>
            <a:r>
              <a:rPr lang="es-ES" sz="800" i="1" err="1">
                <a:solidFill>
                  <a:schemeClr val="tx1">
                    <a:lumMod val="50000"/>
                    <a:lumOff val="50000"/>
                  </a:schemeClr>
                </a:solidFill>
                <a:latin typeface="Montserrat"/>
              </a:rPr>
              <a:t>Cosmetic</a:t>
            </a:r>
            <a:r>
              <a:rPr lang="es-ES" sz="800" i="1">
                <a:solidFill>
                  <a:schemeClr val="tx1">
                    <a:lumMod val="50000"/>
                    <a:lumOff val="50000"/>
                  </a:schemeClr>
                </a:solidFill>
                <a:latin typeface="Montserrat"/>
              </a:rPr>
              <a:t> and </a:t>
            </a:r>
            <a:r>
              <a:rPr lang="es-ES" sz="800" i="1" err="1">
                <a:solidFill>
                  <a:schemeClr val="tx1">
                    <a:lumMod val="50000"/>
                    <a:lumOff val="50000"/>
                  </a:schemeClr>
                </a:solidFill>
                <a:latin typeface="Montserrat"/>
              </a:rPr>
              <a:t>Investigational</a:t>
            </a:r>
            <a:r>
              <a:rPr lang="es-ES" sz="800" i="1">
                <a:solidFill>
                  <a:schemeClr val="tx1">
                    <a:lumMod val="50000"/>
                    <a:lumOff val="50000"/>
                  </a:schemeClr>
                </a:solidFill>
                <a:latin typeface="Montserrat"/>
              </a:rPr>
              <a:t> </a:t>
            </a:r>
            <a:r>
              <a:rPr lang="es-ES" sz="800" i="1" err="1">
                <a:solidFill>
                  <a:schemeClr val="tx1">
                    <a:lumMod val="50000"/>
                    <a:lumOff val="50000"/>
                  </a:schemeClr>
                </a:solidFill>
                <a:latin typeface="Montserrat"/>
              </a:rPr>
              <a:t>Dermatology</a:t>
            </a:r>
            <a:r>
              <a:rPr lang="es-ES" sz="800">
                <a:solidFill>
                  <a:schemeClr val="tx1">
                    <a:lumMod val="50000"/>
                    <a:lumOff val="50000"/>
                  </a:schemeClr>
                </a:solidFill>
                <a:latin typeface="Montserrat"/>
              </a:rPr>
              <a:t>. 2022;15:2495–506.</a:t>
            </a:r>
            <a:r>
              <a:rPr lang="es-ES" sz="800">
                <a:solidFill>
                  <a:schemeClr val="tx1">
                    <a:lumMod val="50000"/>
                    <a:lumOff val="50000"/>
                  </a:schemeClr>
                </a:solidFill>
                <a:latin typeface="Montserrat" pitchFamily="2" charset="77"/>
              </a:rPr>
              <a:t> </a:t>
            </a:r>
            <a:r>
              <a:rPr lang="es-ES" sz="800" b="1">
                <a:solidFill>
                  <a:schemeClr val="tx1">
                    <a:lumMod val="50000"/>
                    <a:lumOff val="50000"/>
                  </a:schemeClr>
                </a:solidFill>
                <a:latin typeface="Montserrat" pitchFamily="2" charset="77"/>
              </a:rPr>
              <a:t>3</a:t>
            </a:r>
            <a:r>
              <a:rPr lang="es-ES" sz="800">
                <a:solidFill>
                  <a:schemeClr val="tx1">
                    <a:lumMod val="50000"/>
                    <a:lumOff val="50000"/>
                  </a:schemeClr>
                </a:solidFill>
                <a:latin typeface="Montserrat" pitchFamily="2" charset="77"/>
              </a:rPr>
              <a:t>.</a:t>
            </a:r>
            <a:r>
              <a:rPr lang="es-ES" sz="800">
                <a:solidFill>
                  <a:schemeClr val="tx1">
                    <a:lumMod val="50000"/>
                    <a:lumOff val="50000"/>
                  </a:schemeClr>
                </a:solidFill>
                <a:latin typeface="Montserrat"/>
              </a:rPr>
              <a:t>Schmitz L, </a:t>
            </a:r>
            <a:r>
              <a:rPr lang="es-ES" sz="800" i="1">
                <a:solidFill>
                  <a:schemeClr val="tx1">
                    <a:lumMod val="50000"/>
                    <a:lumOff val="50000"/>
                  </a:schemeClr>
                </a:solidFill>
                <a:latin typeface="Montserrat"/>
              </a:rPr>
              <a:t>et al.</a:t>
            </a:r>
            <a:r>
              <a:rPr lang="es-ES" sz="800">
                <a:solidFill>
                  <a:schemeClr val="tx1">
                    <a:lumMod val="50000"/>
                    <a:lumOff val="50000"/>
                  </a:schemeClr>
                </a:solidFill>
                <a:latin typeface="Montserrat"/>
              </a:rPr>
              <a:t> </a:t>
            </a:r>
            <a:r>
              <a:rPr lang="es-ES" sz="800" i="1">
                <a:solidFill>
                  <a:schemeClr val="tx1">
                    <a:lumMod val="50000"/>
                    <a:lumOff val="50000"/>
                  </a:schemeClr>
                </a:solidFill>
                <a:latin typeface="Montserrat"/>
              </a:rPr>
              <a:t>JEADV</a:t>
            </a:r>
            <a:r>
              <a:rPr lang="es-ES" sz="800">
                <a:solidFill>
                  <a:schemeClr val="tx1">
                    <a:lumMod val="50000"/>
                    <a:lumOff val="50000"/>
                  </a:schemeClr>
                </a:solidFill>
                <a:latin typeface="Montserrat"/>
              </a:rPr>
              <a:t>. 2018;32:745–51. </a:t>
            </a:r>
          </a:p>
          <a:p>
            <a:pPr marL="0" lvl="2">
              <a:spcAft>
                <a:spcPts val="100"/>
              </a:spcAft>
              <a:buClr>
                <a:srgbClr val="002855"/>
              </a:buClr>
            </a:pPr>
            <a:r>
              <a:rPr lang="es-ES" sz="800">
                <a:solidFill>
                  <a:schemeClr val="tx1">
                    <a:lumMod val="50000"/>
                    <a:lumOff val="50000"/>
                  </a:schemeClr>
                </a:solidFill>
                <a:latin typeface="Montserrat" pitchFamily="2" charset="77"/>
                <a:cs typeface="Arial" panose="020B0604020202020204" pitchFamily="34" charset="0"/>
              </a:rPr>
              <a:t>Imagen del volcán disponible en: https://www.pond5.com/es/stock-</a:t>
            </a:r>
            <a:r>
              <a:rPr lang="es-ES" sz="800" err="1">
                <a:solidFill>
                  <a:schemeClr val="tx1">
                    <a:lumMod val="50000"/>
                    <a:lumOff val="50000"/>
                  </a:schemeClr>
                </a:solidFill>
                <a:latin typeface="Montserrat" pitchFamily="2" charset="77"/>
                <a:cs typeface="Arial" panose="020B0604020202020204" pitchFamily="34" charset="0"/>
              </a:rPr>
              <a:t>footage</a:t>
            </a:r>
            <a:r>
              <a:rPr lang="es-ES" sz="800">
                <a:solidFill>
                  <a:schemeClr val="tx1">
                    <a:lumMod val="50000"/>
                    <a:lumOff val="50000"/>
                  </a:schemeClr>
                </a:solidFill>
                <a:latin typeface="Montserrat" pitchFamily="2" charset="77"/>
                <a:cs typeface="Arial" panose="020B0604020202020204" pitchFamily="34" charset="0"/>
              </a:rPr>
              <a:t>/</a:t>
            </a:r>
            <a:r>
              <a:rPr lang="es-ES" sz="800" err="1">
                <a:solidFill>
                  <a:schemeClr val="tx1">
                    <a:lumMod val="50000"/>
                    <a:lumOff val="50000"/>
                  </a:schemeClr>
                </a:solidFill>
                <a:latin typeface="Montserrat" pitchFamily="2" charset="77"/>
                <a:cs typeface="Arial" panose="020B0604020202020204" pitchFamily="34" charset="0"/>
              </a:rPr>
              <a:t>item</a:t>
            </a:r>
            <a:r>
              <a:rPr lang="es-ES" sz="800">
                <a:solidFill>
                  <a:schemeClr val="tx1">
                    <a:lumMod val="50000"/>
                    <a:lumOff val="50000"/>
                  </a:schemeClr>
                </a:solidFill>
                <a:latin typeface="Montserrat" pitchFamily="2" charset="77"/>
                <a:cs typeface="Arial" panose="020B0604020202020204" pitchFamily="34" charset="0"/>
              </a:rPr>
              <a:t>/97009911-volcano-stage-infographic-extinct-dormant-and-active-volcano</a:t>
            </a:r>
          </a:p>
        </p:txBody>
      </p:sp>
    </p:spTree>
    <p:extLst>
      <p:ext uri="{BB962C8B-B14F-4D97-AF65-F5344CB8AC3E}">
        <p14:creationId xmlns:p14="http://schemas.microsoft.com/office/powerpoint/2010/main" val="3289338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84734-5342-AE7A-78D9-A2929CE1BE41}"/>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65FD75CD-14CC-20B1-021D-E80AC945543D}"/>
              </a:ext>
            </a:extLst>
          </p:cNvPr>
          <p:cNvSpPr>
            <a:spLocks noGrp="1"/>
          </p:cNvSpPr>
          <p:nvPr>
            <p:ph type="title"/>
          </p:nvPr>
        </p:nvSpPr>
        <p:spPr/>
        <p:txBody>
          <a:bodyPr/>
          <a:lstStyle/>
          <a:p>
            <a:r>
              <a:rPr lang="es-ES" sz="3600" b="1">
                <a:solidFill>
                  <a:srgbClr val="002854"/>
                </a:solidFill>
                <a:latin typeface="Montserrat"/>
              </a:rPr>
              <a:t>Efecto de </a:t>
            </a:r>
            <a:r>
              <a:rPr lang="es-ES" sz="3600" b="1" err="1">
                <a:solidFill>
                  <a:srgbClr val="002854"/>
                </a:solidFill>
                <a:latin typeface="Montserrat"/>
              </a:rPr>
              <a:t>klisyri</a:t>
            </a:r>
            <a:r>
              <a:rPr lang="es-ES" sz="3600" b="1">
                <a:solidFill>
                  <a:srgbClr val="002854"/>
                </a:solidFill>
                <a:latin typeface="Montserrat"/>
              </a:rPr>
              <a:t> </a:t>
            </a:r>
            <a:br>
              <a:rPr lang="es-ES" sz="3600" b="1">
                <a:solidFill>
                  <a:srgbClr val="002854"/>
                </a:solidFill>
                <a:latin typeface="Montserrat"/>
              </a:rPr>
            </a:br>
            <a:r>
              <a:rPr lang="es-ES" sz="3600" b="1">
                <a:solidFill>
                  <a:srgbClr val="002854"/>
                </a:solidFill>
                <a:latin typeface="Montserrat"/>
              </a:rPr>
              <a:t>sobre las lesiones altamente proliferativas (PRO III)</a:t>
            </a:r>
            <a:endParaRPr lang="es-ES"/>
          </a:p>
        </p:txBody>
      </p:sp>
      <p:sp>
        <p:nvSpPr>
          <p:cNvPr id="4" name="CuadroTexto 3">
            <a:extLst>
              <a:ext uri="{FF2B5EF4-FFF2-40B4-BE49-F238E27FC236}">
                <a16:creationId xmlns:a16="http://schemas.microsoft.com/office/drawing/2014/main" id="{C14940E1-5905-AFA2-7A3E-1335CD85DC4D}"/>
              </a:ext>
            </a:extLst>
          </p:cNvPr>
          <p:cNvSpPr txBox="1"/>
          <p:nvPr/>
        </p:nvSpPr>
        <p:spPr>
          <a:xfrm>
            <a:off x="2636464" y="6517341"/>
            <a:ext cx="2185214" cy="200055"/>
          </a:xfrm>
          <a:prstGeom prst="rect">
            <a:avLst/>
          </a:prstGeom>
          <a:noFill/>
        </p:spPr>
        <p:txBody>
          <a:bodyPr wrap="none" rtlCol="0">
            <a:spAutoFit/>
          </a:bodyPr>
          <a:lstStyle/>
          <a:p>
            <a:r>
              <a:rPr lang="es-ES" sz="700" b="1">
                <a:solidFill>
                  <a:schemeClr val="tx1">
                    <a:lumMod val="50000"/>
                    <a:lumOff val="50000"/>
                  </a:schemeClr>
                </a:solidFill>
                <a:latin typeface="Montserrat"/>
              </a:rPr>
              <a:t>PRO III: </a:t>
            </a:r>
            <a:r>
              <a:rPr lang="es-ES" sz="700">
                <a:solidFill>
                  <a:schemeClr val="tx1">
                    <a:lumMod val="50000"/>
                    <a:lumOff val="50000"/>
                  </a:schemeClr>
                </a:solidFill>
                <a:latin typeface="Montserrat"/>
              </a:rPr>
              <a:t>QA con proliferación basal avanzada</a:t>
            </a:r>
          </a:p>
        </p:txBody>
      </p:sp>
    </p:spTree>
    <p:extLst>
      <p:ext uri="{BB962C8B-B14F-4D97-AF65-F5344CB8AC3E}">
        <p14:creationId xmlns:p14="http://schemas.microsoft.com/office/powerpoint/2010/main" val="461228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A67570-B6BC-F874-A9B1-A2C464144D46}"/>
              </a:ext>
            </a:extLst>
          </p:cNvPr>
          <p:cNvSpPr>
            <a:spLocks noGrp="1"/>
          </p:cNvSpPr>
          <p:nvPr>
            <p:ph type="body" sz="quarter" idx="11"/>
          </p:nvPr>
        </p:nvSpPr>
        <p:spPr>
          <a:xfrm>
            <a:off x="473530" y="290098"/>
            <a:ext cx="10270669" cy="333182"/>
          </a:xfrm>
        </p:spPr>
        <p:txBody>
          <a:bodyPr>
            <a:noAutofit/>
          </a:bodyPr>
          <a:lstStyle/>
          <a:p>
            <a:r>
              <a:rPr lang="es-ES" sz="1800">
                <a:solidFill>
                  <a:srgbClr val="002755"/>
                </a:solidFill>
                <a:latin typeface="Montserrat" panose="00000500000000000000" pitchFamily="2" charset="0"/>
              </a:rPr>
              <a:t>ANTES DEL TRATAMIENTO CON KLISYRI</a:t>
            </a:r>
          </a:p>
        </p:txBody>
      </p:sp>
      <p:sp>
        <p:nvSpPr>
          <p:cNvPr id="6" name="Text Placeholder 5">
            <a:extLst>
              <a:ext uri="{FF2B5EF4-FFF2-40B4-BE49-F238E27FC236}">
                <a16:creationId xmlns:a16="http://schemas.microsoft.com/office/drawing/2014/main" id="{7ABEA933-1E97-5E13-7DEB-D4FD1E5C882F}"/>
              </a:ext>
            </a:extLst>
          </p:cNvPr>
          <p:cNvSpPr>
            <a:spLocks noGrp="1"/>
          </p:cNvSpPr>
          <p:nvPr>
            <p:ph type="body" sz="quarter" idx="12"/>
          </p:nvPr>
        </p:nvSpPr>
        <p:spPr>
          <a:xfrm>
            <a:off x="1572375" y="6075172"/>
            <a:ext cx="10114724" cy="640039"/>
          </a:xfrm>
        </p:spPr>
        <p:txBody>
          <a:bodyPr anchor="b">
            <a:normAutofit/>
          </a:bodyPr>
          <a:lstStyle/>
          <a:p>
            <a:pPr>
              <a:lnSpc>
                <a:spcPts val="1200"/>
              </a:lnSpc>
              <a:spcBef>
                <a:spcPts val="0"/>
              </a:spcBef>
              <a:spcAft>
                <a:spcPts val="100"/>
              </a:spcAft>
            </a:pPr>
            <a:r>
              <a:rPr lang="es-ES" sz="600">
                <a:solidFill>
                  <a:schemeClr val="tx1">
                    <a:lumMod val="50000"/>
                    <a:lumOff val="50000"/>
                  </a:schemeClr>
                </a:solidFill>
                <a:cs typeface="Calibri"/>
              </a:rPr>
              <a:t>El</a:t>
            </a:r>
            <a:r>
              <a:rPr lang="es-ES" sz="600" noProof="0">
                <a:solidFill>
                  <a:schemeClr val="tx1">
                    <a:lumMod val="50000"/>
                    <a:lumOff val="50000"/>
                  </a:schemeClr>
                </a:solidFill>
                <a:cs typeface="Calibri"/>
              </a:rPr>
              <a:t> paciente consintió en divulgar información clínica y las fotografías que ha facilitado el Dr. </a:t>
            </a:r>
            <a:r>
              <a:rPr lang="es-ES" sz="600" noProof="0" err="1">
                <a:solidFill>
                  <a:schemeClr val="tx1">
                    <a:lumMod val="50000"/>
                    <a:lumOff val="50000"/>
                  </a:schemeClr>
                </a:solidFill>
                <a:cs typeface="Calibri"/>
              </a:rPr>
              <a:t>Dirschka</a:t>
            </a:r>
            <a:r>
              <a:rPr lang="es-ES" sz="600" noProof="0">
                <a:solidFill>
                  <a:schemeClr val="tx1">
                    <a:lumMod val="50000"/>
                    <a:lumOff val="50000"/>
                  </a:schemeClr>
                </a:solidFill>
                <a:cs typeface="Calibri"/>
              </a:rPr>
              <a:t>.</a:t>
            </a:r>
          </a:p>
          <a:p>
            <a:pPr>
              <a:lnSpc>
                <a:spcPts val="1200"/>
              </a:lnSpc>
              <a:spcBef>
                <a:spcPts val="0"/>
              </a:spcBef>
              <a:spcAft>
                <a:spcPts val="100"/>
              </a:spcAft>
            </a:pPr>
            <a:r>
              <a:rPr lang="es-ES" sz="600" b="1" noProof="0">
                <a:solidFill>
                  <a:schemeClr val="tx1">
                    <a:lumMod val="50000"/>
                    <a:lumOff val="50000"/>
                  </a:schemeClr>
                </a:solidFill>
                <a:cs typeface="Calibri"/>
              </a:rPr>
              <a:t>QA:</a:t>
            </a:r>
            <a:r>
              <a:rPr lang="es-ES" sz="600" noProof="0">
                <a:solidFill>
                  <a:schemeClr val="tx1">
                    <a:lumMod val="50000"/>
                    <a:lumOff val="50000"/>
                  </a:schemeClr>
                </a:solidFill>
                <a:cs typeface="Calibri"/>
              </a:rPr>
              <a:t> queratosis actínica; </a:t>
            </a:r>
            <a:r>
              <a:rPr lang="es-ES" sz="600" b="1" noProof="0">
                <a:solidFill>
                  <a:schemeClr val="tx1">
                    <a:lumMod val="50000"/>
                    <a:lumOff val="50000"/>
                  </a:schemeClr>
                </a:solidFill>
                <a:cs typeface="Calibri"/>
              </a:rPr>
              <a:t>LC-OCT:</a:t>
            </a:r>
            <a:r>
              <a:rPr lang="es-ES" sz="600" noProof="0">
                <a:solidFill>
                  <a:schemeClr val="tx1">
                    <a:lumMod val="50000"/>
                    <a:lumOff val="50000"/>
                  </a:schemeClr>
                </a:solidFill>
                <a:cs typeface="Calibri"/>
              </a:rPr>
              <a:t> tomografía de coherencia óptica </a:t>
            </a:r>
            <a:r>
              <a:rPr lang="es-ES" sz="600" noProof="0" err="1">
                <a:solidFill>
                  <a:schemeClr val="tx1">
                    <a:lumMod val="50000"/>
                    <a:lumOff val="50000"/>
                  </a:schemeClr>
                </a:solidFill>
                <a:cs typeface="Calibri"/>
              </a:rPr>
              <a:t>confocal</a:t>
            </a:r>
            <a:r>
              <a:rPr lang="es-ES" sz="600" noProof="0">
                <a:solidFill>
                  <a:schemeClr val="tx1">
                    <a:lumMod val="50000"/>
                    <a:lumOff val="50000"/>
                  </a:schemeClr>
                </a:solidFill>
                <a:cs typeface="Calibri"/>
              </a:rPr>
              <a:t> de campo lineal; </a:t>
            </a:r>
            <a:r>
              <a:rPr lang="es-ES" sz="600" b="1" noProof="0">
                <a:solidFill>
                  <a:schemeClr val="tx1">
                    <a:lumMod val="50000"/>
                    <a:lumOff val="50000"/>
                  </a:schemeClr>
                </a:solidFill>
              </a:rPr>
              <a:t>PRO:</a:t>
            </a:r>
            <a:r>
              <a:rPr lang="es-ES" sz="600" noProof="0">
                <a:solidFill>
                  <a:schemeClr val="tx1">
                    <a:lumMod val="50000"/>
                    <a:lumOff val="50000"/>
                  </a:schemeClr>
                </a:solidFill>
              </a:rPr>
              <a:t> sistema de puntuación de la proliferación</a:t>
            </a:r>
            <a:r>
              <a:rPr lang="es-ES" sz="600" noProof="0">
                <a:solidFill>
                  <a:schemeClr val="tx1">
                    <a:lumMod val="50000"/>
                    <a:lumOff val="50000"/>
                  </a:schemeClr>
                </a:solidFill>
                <a:cs typeface="Calibri"/>
              </a:rPr>
              <a:t>.</a:t>
            </a:r>
          </a:p>
          <a:p>
            <a:pPr>
              <a:lnSpc>
                <a:spcPts val="1200"/>
              </a:lnSpc>
              <a:spcBef>
                <a:spcPts val="0"/>
              </a:spcBef>
              <a:spcAft>
                <a:spcPts val="100"/>
              </a:spcAft>
            </a:pPr>
            <a:r>
              <a:rPr lang="es-ES" sz="600" b="1" noProof="0">
                <a:solidFill>
                  <a:schemeClr val="tx1">
                    <a:lumMod val="50000"/>
                    <a:lumOff val="50000"/>
                  </a:schemeClr>
                </a:solidFill>
              </a:rPr>
              <a:t>1. </a:t>
            </a:r>
            <a:r>
              <a:rPr lang="es-ES" sz="600" noProof="0" err="1">
                <a:solidFill>
                  <a:schemeClr val="tx1">
                    <a:lumMod val="50000"/>
                    <a:lumOff val="50000"/>
                  </a:schemeClr>
                </a:solidFill>
              </a:rPr>
              <a:t>Kuchner</a:t>
            </a:r>
            <a:r>
              <a:rPr lang="es-ES" sz="600" noProof="0">
                <a:solidFill>
                  <a:schemeClr val="tx1">
                    <a:lumMod val="50000"/>
                    <a:lumOff val="50000"/>
                  </a:schemeClr>
                </a:solidFill>
              </a:rPr>
              <a:t>, M. et al. EJC Skin </a:t>
            </a:r>
            <a:r>
              <a:rPr lang="es-ES" sz="600" noProof="0" err="1">
                <a:solidFill>
                  <a:schemeClr val="tx1">
                    <a:lumMod val="50000"/>
                    <a:lumOff val="50000"/>
                  </a:schemeClr>
                </a:solidFill>
              </a:rPr>
              <a:t>Cancer</a:t>
            </a:r>
            <a:r>
              <a:rPr lang="es-ES" sz="600" noProof="0">
                <a:solidFill>
                  <a:schemeClr val="tx1">
                    <a:lumMod val="50000"/>
                    <a:lumOff val="50000"/>
                  </a:schemeClr>
                </a:solidFill>
              </a:rPr>
              <a:t>, </a:t>
            </a:r>
            <a:r>
              <a:rPr lang="es-ES" sz="600" noProof="0" err="1">
                <a:solidFill>
                  <a:schemeClr val="tx1">
                    <a:lumMod val="50000"/>
                    <a:lumOff val="50000"/>
                  </a:schemeClr>
                </a:solidFill>
              </a:rPr>
              <a:t>Volume</a:t>
            </a:r>
            <a:r>
              <a:rPr lang="es-ES" sz="600" noProof="0">
                <a:solidFill>
                  <a:schemeClr val="tx1">
                    <a:lumMod val="50000"/>
                    <a:lumOff val="50000"/>
                  </a:schemeClr>
                </a:solidFill>
              </a:rPr>
              <a:t> 3, 100307.</a:t>
            </a:r>
          </a:p>
        </p:txBody>
      </p:sp>
      <p:grpSp>
        <p:nvGrpSpPr>
          <p:cNvPr id="7" name="Group 6">
            <a:extLst>
              <a:ext uri="{FF2B5EF4-FFF2-40B4-BE49-F238E27FC236}">
                <a16:creationId xmlns:a16="http://schemas.microsoft.com/office/drawing/2014/main" id="{B3428799-E090-E662-7D87-C534C2681C98}"/>
              </a:ext>
            </a:extLst>
          </p:cNvPr>
          <p:cNvGrpSpPr/>
          <p:nvPr/>
        </p:nvGrpSpPr>
        <p:grpSpPr>
          <a:xfrm>
            <a:off x="6361709" y="3587860"/>
            <a:ext cx="4904437" cy="1651311"/>
            <a:chOff x="314324" y="2770958"/>
            <a:chExt cx="3623911" cy="750254"/>
          </a:xfrm>
        </p:grpSpPr>
        <p:sp>
          <p:nvSpPr>
            <p:cNvPr id="8" name="Rectangle: Rounded Corners 7">
              <a:extLst>
                <a:ext uri="{FF2B5EF4-FFF2-40B4-BE49-F238E27FC236}">
                  <a16:creationId xmlns:a16="http://schemas.microsoft.com/office/drawing/2014/main" id="{60A6E55E-BA77-F336-B8F0-2AF12A651959}"/>
                </a:ext>
              </a:extLst>
            </p:cNvPr>
            <p:cNvSpPr/>
            <p:nvPr/>
          </p:nvSpPr>
          <p:spPr>
            <a:xfrm>
              <a:off x="314324" y="2770958"/>
              <a:ext cx="3623911" cy="750253"/>
            </a:xfrm>
            <a:prstGeom prst="roundRect">
              <a:avLst>
                <a:gd name="adj" fmla="val 556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pPr defTabSz="1219140">
                <a:spcAft>
                  <a:spcPts val="400"/>
                </a:spcAft>
                <a:buClr>
                  <a:srgbClr val="03F0C2"/>
                </a:buClr>
              </a:pPr>
              <a:r>
                <a:rPr lang="es-ES" sz="1300" b="1">
                  <a:solidFill>
                    <a:srgbClr val="002855"/>
                  </a:solidFill>
                  <a:latin typeface="Montserrat" pitchFamily="2" charset="77"/>
                  <a:cs typeface="Arial" panose="020B0604020202020204" pitchFamily="34" charset="0"/>
                </a:rPr>
                <a:t>Fig. 2: </a:t>
              </a:r>
              <a:r>
                <a:rPr lang="es-ES" sz="1300">
                  <a:solidFill>
                    <a:srgbClr val="002855"/>
                  </a:solidFill>
                  <a:latin typeface="Montserrat" pitchFamily="2" charset="77"/>
                  <a:cs typeface="Arial" panose="020B0604020202020204" pitchFamily="34" charset="0"/>
                </a:rPr>
                <a:t>Una fotografía de la QA (enmarcada) en el lado izquierdo de la nariz </a:t>
              </a:r>
              <a:r>
                <a:rPr lang="es-ES" sz="1300" i="1">
                  <a:solidFill>
                    <a:srgbClr val="002855"/>
                  </a:solidFill>
                  <a:latin typeface="Montserrat" pitchFamily="2" charset="77"/>
                  <a:cs typeface="Arial" panose="020B0604020202020204" pitchFamily="34" charset="0"/>
                </a:rPr>
                <a:t>(fotografía de la izquierda).</a:t>
              </a:r>
            </a:p>
            <a:p>
              <a:pPr defTabSz="1219140">
                <a:spcAft>
                  <a:spcPts val="400"/>
                </a:spcAft>
                <a:buClr>
                  <a:srgbClr val="03F0C2"/>
                </a:buClr>
              </a:pPr>
              <a:r>
                <a:rPr lang="es-ES" sz="1300">
                  <a:solidFill>
                    <a:srgbClr val="002855"/>
                  </a:solidFill>
                  <a:latin typeface="Montserrat" pitchFamily="2" charset="77"/>
                  <a:cs typeface="Arial" panose="020B0604020202020204" pitchFamily="34" charset="0"/>
                </a:rPr>
                <a:t>Imagen </a:t>
              </a:r>
              <a:r>
                <a:rPr lang="es-ES" sz="1300" err="1">
                  <a:solidFill>
                    <a:srgbClr val="002855"/>
                  </a:solidFill>
                  <a:latin typeface="Montserrat" pitchFamily="2" charset="77"/>
                  <a:cs typeface="Arial" panose="020B0604020202020204" pitchFamily="34" charset="0"/>
                </a:rPr>
                <a:t>dermatoscópica</a:t>
              </a:r>
              <a:r>
                <a:rPr lang="es-ES" sz="1300">
                  <a:solidFill>
                    <a:srgbClr val="002855"/>
                  </a:solidFill>
                  <a:latin typeface="Montserrat" pitchFamily="2" charset="77"/>
                  <a:cs typeface="Arial" panose="020B0604020202020204" pitchFamily="34" charset="0"/>
                </a:rPr>
                <a:t> de la lesión de QA para la obtención de imágenes LC-OCT específicas </a:t>
              </a:r>
              <a:r>
                <a:rPr lang="es-ES" sz="1300" i="1">
                  <a:solidFill>
                    <a:srgbClr val="002855"/>
                  </a:solidFill>
                  <a:latin typeface="Montserrat" pitchFamily="2" charset="77"/>
                  <a:cs typeface="Arial" panose="020B0604020202020204" pitchFamily="34" charset="0"/>
                </a:rPr>
                <a:t>(abajo).</a:t>
              </a:r>
            </a:p>
            <a:p>
              <a:pPr defTabSz="1219140">
                <a:spcAft>
                  <a:spcPts val="400"/>
                </a:spcAft>
                <a:buClr>
                  <a:srgbClr val="03F0C2"/>
                </a:buClr>
              </a:pPr>
              <a:r>
                <a:rPr lang="es-ES" sz="1300">
                  <a:solidFill>
                    <a:srgbClr val="002855"/>
                  </a:solidFill>
                  <a:latin typeface="Montserrat" pitchFamily="2" charset="77"/>
                  <a:cs typeface="Arial" panose="020B0604020202020204" pitchFamily="34" charset="0"/>
                </a:rPr>
                <a:t>Imagen LC-OCT que representa el estadio avanzado de proliferación basal de la QA - PRO III </a:t>
              </a:r>
              <a:r>
                <a:rPr lang="es-ES" sz="1300" i="1">
                  <a:solidFill>
                    <a:srgbClr val="002855"/>
                  </a:solidFill>
                  <a:latin typeface="Montserrat" pitchFamily="2" charset="77"/>
                  <a:cs typeface="Arial" panose="020B0604020202020204" pitchFamily="34" charset="0"/>
                </a:rPr>
                <a:t>(arriba).</a:t>
              </a:r>
            </a:p>
          </p:txBody>
        </p:sp>
        <p:sp>
          <p:nvSpPr>
            <p:cNvPr id="9" name="Rectangle: Top Corners Rounded 8">
              <a:extLst>
                <a:ext uri="{FF2B5EF4-FFF2-40B4-BE49-F238E27FC236}">
                  <a16:creationId xmlns:a16="http://schemas.microsoft.com/office/drawing/2014/main" id="{2BBE5E2B-B763-FAD1-4A02-75BF0F50D840}"/>
                </a:ext>
              </a:extLst>
            </p:cNvPr>
            <p:cNvSpPr/>
            <p:nvPr/>
          </p:nvSpPr>
          <p:spPr>
            <a:xfrm rot="16200000">
              <a:off x="-26657" y="3111942"/>
              <a:ext cx="750253" cy="68287"/>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defTabSz="1219140">
                <a:spcAft>
                  <a:spcPts val="800"/>
                </a:spcAft>
              </a:pPr>
              <a:endParaRPr lang="en-GB" sz="1600">
                <a:solidFill>
                  <a:srgbClr val="002855"/>
                </a:solidFill>
                <a:latin typeface="Montserrat" pitchFamily="2" charset="77"/>
                <a:cs typeface="Arial" panose="020B0604020202020204" pitchFamily="34" charset="0"/>
              </a:endParaRPr>
            </a:p>
          </p:txBody>
        </p:sp>
      </p:grpSp>
      <p:pic>
        <p:nvPicPr>
          <p:cNvPr id="13" name="Content Placeholder 4">
            <a:extLst>
              <a:ext uri="{FF2B5EF4-FFF2-40B4-BE49-F238E27FC236}">
                <a16:creationId xmlns:a16="http://schemas.microsoft.com/office/drawing/2014/main" id="{0D631940-99C0-B383-4394-3F90B477364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7593" y="1516434"/>
            <a:ext cx="2738204" cy="3722733"/>
          </a:xfrm>
          <a:prstGeom prst="roundRect">
            <a:avLst>
              <a:gd name="adj" fmla="val 6559"/>
            </a:avLst>
          </a:prstGeom>
          <a:noFill/>
          <a:ln>
            <a:noFill/>
          </a:ln>
        </p:spPr>
      </p:pic>
      <p:pic>
        <p:nvPicPr>
          <p:cNvPr id="14" name="Content Placeholder 4">
            <a:extLst>
              <a:ext uri="{FF2B5EF4-FFF2-40B4-BE49-F238E27FC236}">
                <a16:creationId xmlns:a16="http://schemas.microsoft.com/office/drawing/2014/main" id="{259A842C-164B-49B8-76E6-64F7FC24BA9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32287" y="1516434"/>
            <a:ext cx="5853164" cy="1891579"/>
          </a:xfrm>
          <a:prstGeom prst="roundRect">
            <a:avLst>
              <a:gd name="adj" fmla="val 6696"/>
            </a:avLst>
          </a:prstGeom>
          <a:noFill/>
          <a:ln>
            <a:noFill/>
          </a:ln>
        </p:spPr>
      </p:pic>
      <p:pic>
        <p:nvPicPr>
          <p:cNvPr id="15" name="Content Placeholder 4">
            <a:extLst>
              <a:ext uri="{FF2B5EF4-FFF2-40B4-BE49-F238E27FC236}">
                <a16:creationId xmlns:a16="http://schemas.microsoft.com/office/drawing/2014/main" id="{15922E2B-7E34-1DAF-93A1-668255437C8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634216" y="3586529"/>
            <a:ext cx="2520979" cy="1652643"/>
          </a:xfrm>
          <a:prstGeom prst="roundRect">
            <a:avLst>
              <a:gd name="adj" fmla="val 8307"/>
            </a:avLst>
          </a:prstGeom>
          <a:noFill/>
          <a:ln>
            <a:noFill/>
          </a:ln>
        </p:spPr>
      </p:pic>
    </p:spTree>
    <p:extLst>
      <p:ext uri="{BB962C8B-B14F-4D97-AF65-F5344CB8AC3E}">
        <p14:creationId xmlns:p14="http://schemas.microsoft.com/office/powerpoint/2010/main" val="4172137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35BB45-7434-C7FC-F10F-8C759D260360}"/>
              </a:ext>
            </a:extLst>
          </p:cNvPr>
          <p:cNvSpPr>
            <a:spLocks noGrp="1"/>
          </p:cNvSpPr>
          <p:nvPr>
            <p:ph type="body" sz="quarter" idx="11"/>
          </p:nvPr>
        </p:nvSpPr>
        <p:spPr>
          <a:xfrm>
            <a:off x="473530" y="332252"/>
            <a:ext cx="10525541" cy="307023"/>
          </a:xfrm>
        </p:spPr>
        <p:txBody>
          <a:bodyPr>
            <a:noAutofit/>
          </a:bodyPr>
          <a:lstStyle/>
          <a:p>
            <a:r>
              <a:rPr lang="es-ES" sz="1800">
                <a:latin typeface="Montserrat" panose="00000500000000000000" pitchFamily="2" charset="0"/>
              </a:rPr>
              <a:t>KLISYRI, REDUCCIÓN SIGNIFICATIVA DE LA PROLIFERACIÓN BASAL QUE DEMUESTRA SU POTENCIAL PARA EL TRATAMIENTO DE LESIONES ALTAMENTE PROLIFERATIVAS</a:t>
            </a:r>
          </a:p>
        </p:txBody>
      </p:sp>
      <p:grpSp>
        <p:nvGrpSpPr>
          <p:cNvPr id="10" name="Group 9">
            <a:extLst>
              <a:ext uri="{FF2B5EF4-FFF2-40B4-BE49-F238E27FC236}">
                <a16:creationId xmlns:a16="http://schemas.microsoft.com/office/drawing/2014/main" id="{D77FB739-B64F-AA94-9B5B-0AE9A657A9D9}"/>
              </a:ext>
            </a:extLst>
          </p:cNvPr>
          <p:cNvGrpSpPr/>
          <p:nvPr/>
        </p:nvGrpSpPr>
        <p:grpSpPr>
          <a:xfrm>
            <a:off x="5930320" y="3584817"/>
            <a:ext cx="5386830" cy="1563440"/>
            <a:chOff x="314324" y="2770958"/>
            <a:chExt cx="4388348" cy="750254"/>
          </a:xfrm>
        </p:grpSpPr>
        <p:sp>
          <p:nvSpPr>
            <p:cNvPr id="11" name="Rectangle: Rounded Corners 10">
              <a:extLst>
                <a:ext uri="{FF2B5EF4-FFF2-40B4-BE49-F238E27FC236}">
                  <a16:creationId xmlns:a16="http://schemas.microsoft.com/office/drawing/2014/main" id="{6C1C6945-3733-BCD2-95E3-8F1BCEB91DA0}"/>
                </a:ext>
              </a:extLst>
            </p:cNvPr>
            <p:cNvSpPr/>
            <p:nvPr/>
          </p:nvSpPr>
          <p:spPr>
            <a:xfrm>
              <a:off x="314324" y="2770958"/>
              <a:ext cx="4388348" cy="750253"/>
            </a:xfrm>
            <a:prstGeom prst="roundRect">
              <a:avLst>
                <a:gd name="adj" fmla="val 37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pPr defTabSz="1219140">
                <a:spcAft>
                  <a:spcPts val="400"/>
                </a:spcAft>
                <a:buClr>
                  <a:srgbClr val="03F0C2"/>
                </a:buClr>
              </a:pPr>
              <a:r>
                <a:rPr lang="es-ES" sz="1300" b="1">
                  <a:solidFill>
                    <a:srgbClr val="002855"/>
                  </a:solidFill>
                  <a:latin typeface="Montserrat" pitchFamily="2" charset="77"/>
                  <a:cs typeface="Arial" panose="020B0604020202020204" pitchFamily="34" charset="0"/>
                </a:rPr>
                <a:t>Fig. 3: </a:t>
              </a:r>
              <a:r>
                <a:rPr lang="es-ES" sz="1300">
                  <a:solidFill>
                    <a:srgbClr val="002855"/>
                  </a:solidFill>
                  <a:latin typeface="Montserrat" pitchFamily="2" charset="77"/>
                  <a:cs typeface="Arial" panose="020B0604020202020204" pitchFamily="34" charset="0"/>
                </a:rPr>
                <a:t>Imagen de seguimiento tras el tratamiento con </a:t>
              </a:r>
              <a:r>
                <a:rPr lang="es-ES" sz="1300" err="1">
                  <a:solidFill>
                    <a:srgbClr val="002855"/>
                  </a:solidFill>
                  <a:latin typeface="Montserrat" pitchFamily="2" charset="77"/>
                  <a:cs typeface="Arial" panose="020B0604020202020204" pitchFamily="34" charset="0"/>
                </a:rPr>
                <a:t>Klisyri</a:t>
              </a:r>
              <a:r>
                <a:rPr lang="es-ES" sz="1300">
                  <a:solidFill>
                    <a:srgbClr val="002855"/>
                  </a:solidFill>
                  <a:latin typeface="Montserrat" pitchFamily="2" charset="77"/>
                  <a:cs typeface="Arial" panose="020B0604020202020204" pitchFamily="34" charset="0"/>
                </a:rPr>
                <a:t> en la zona enmarcada </a:t>
              </a:r>
              <a:r>
                <a:rPr lang="es-ES" sz="1300" i="1">
                  <a:solidFill>
                    <a:srgbClr val="002855"/>
                  </a:solidFill>
                  <a:latin typeface="Montserrat" pitchFamily="2" charset="77"/>
                  <a:cs typeface="Arial" panose="020B0604020202020204" pitchFamily="34" charset="0"/>
                </a:rPr>
                <a:t>(imagen izquierda).</a:t>
              </a:r>
            </a:p>
            <a:p>
              <a:pPr defTabSz="1219140">
                <a:spcAft>
                  <a:spcPts val="400"/>
                </a:spcAft>
                <a:buClr>
                  <a:srgbClr val="03F0C2"/>
                </a:buClr>
              </a:pPr>
              <a:r>
                <a:rPr lang="es-ES" sz="1300">
                  <a:solidFill>
                    <a:srgbClr val="002855"/>
                  </a:solidFill>
                  <a:latin typeface="Montserrat" pitchFamily="2" charset="77"/>
                  <a:cs typeface="Arial" panose="020B0604020202020204" pitchFamily="34" charset="0"/>
                </a:rPr>
                <a:t>Imagen </a:t>
              </a:r>
              <a:r>
                <a:rPr lang="es-ES" sz="1300" err="1">
                  <a:solidFill>
                    <a:srgbClr val="002855"/>
                  </a:solidFill>
                  <a:latin typeface="Montserrat" pitchFamily="2" charset="77"/>
                  <a:cs typeface="Arial" panose="020B0604020202020204" pitchFamily="34" charset="0"/>
                </a:rPr>
                <a:t>dermatoscópica</a:t>
              </a:r>
              <a:r>
                <a:rPr lang="es-ES" sz="1300">
                  <a:solidFill>
                    <a:srgbClr val="002855"/>
                  </a:solidFill>
                  <a:latin typeface="Montserrat" pitchFamily="2" charset="77"/>
                  <a:cs typeface="Arial" panose="020B0604020202020204" pitchFamily="34" charset="0"/>
                </a:rPr>
                <a:t> de la lesión de QA previa para una imagen LC-OCT </a:t>
              </a:r>
              <a:r>
                <a:rPr lang="es-ES" sz="1300" i="1">
                  <a:solidFill>
                    <a:srgbClr val="002855"/>
                  </a:solidFill>
                  <a:latin typeface="Montserrat" pitchFamily="2" charset="77"/>
                  <a:cs typeface="Arial" panose="020B0604020202020204" pitchFamily="34" charset="0"/>
                </a:rPr>
                <a:t>(abajo).</a:t>
              </a:r>
            </a:p>
            <a:p>
              <a:pPr defTabSz="1219140">
                <a:spcAft>
                  <a:spcPts val="400"/>
                </a:spcAft>
                <a:buClr>
                  <a:srgbClr val="03F0C2"/>
                </a:buClr>
              </a:pPr>
              <a:r>
                <a:rPr lang="es-ES" sz="1300">
                  <a:solidFill>
                    <a:srgbClr val="002855"/>
                  </a:solidFill>
                  <a:latin typeface="Montserrat" pitchFamily="2" charset="77"/>
                  <a:cs typeface="Arial" panose="020B0604020202020204" pitchFamily="34" charset="0"/>
                </a:rPr>
                <a:t>Imagen LC-OCT, que confirma la regresión de la proliferación basal </a:t>
              </a:r>
              <a:r>
                <a:rPr lang="es-ES" sz="1300" i="1">
                  <a:solidFill>
                    <a:srgbClr val="002855"/>
                  </a:solidFill>
                  <a:latin typeface="Montserrat" pitchFamily="2" charset="77"/>
                  <a:cs typeface="Arial" panose="020B0604020202020204" pitchFamily="34" charset="0"/>
                </a:rPr>
                <a:t>(arriba).</a:t>
              </a:r>
            </a:p>
          </p:txBody>
        </p:sp>
        <p:sp>
          <p:nvSpPr>
            <p:cNvPr id="12" name="Rectangle: Top Corners Rounded 11">
              <a:extLst>
                <a:ext uri="{FF2B5EF4-FFF2-40B4-BE49-F238E27FC236}">
                  <a16:creationId xmlns:a16="http://schemas.microsoft.com/office/drawing/2014/main" id="{B9CDA6AD-0BCB-33CA-A9FA-ED27D558B3F2}"/>
                </a:ext>
              </a:extLst>
            </p:cNvPr>
            <p:cNvSpPr/>
            <p:nvPr/>
          </p:nvSpPr>
          <p:spPr>
            <a:xfrm rot="16200000">
              <a:off x="-26657" y="3111942"/>
              <a:ext cx="750253" cy="68287"/>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defTabSz="1219140">
                <a:spcAft>
                  <a:spcPts val="800"/>
                </a:spcAft>
              </a:pPr>
              <a:endParaRPr lang="en-GB" sz="1600">
                <a:solidFill>
                  <a:srgbClr val="002855"/>
                </a:solidFill>
                <a:latin typeface="Montserrat" pitchFamily="2" charset="77"/>
                <a:cs typeface="Arial" panose="020B0604020202020204" pitchFamily="34" charset="0"/>
              </a:endParaRPr>
            </a:p>
          </p:txBody>
        </p:sp>
      </p:grpSp>
      <p:grpSp>
        <p:nvGrpSpPr>
          <p:cNvPr id="13" name="Group 12">
            <a:extLst>
              <a:ext uri="{FF2B5EF4-FFF2-40B4-BE49-F238E27FC236}">
                <a16:creationId xmlns:a16="http://schemas.microsoft.com/office/drawing/2014/main" id="{71ADE171-BDAD-C691-8878-5F7746032C44}"/>
              </a:ext>
            </a:extLst>
          </p:cNvPr>
          <p:cNvGrpSpPr/>
          <p:nvPr/>
        </p:nvGrpSpPr>
        <p:grpSpPr>
          <a:xfrm>
            <a:off x="8801767" y="1627271"/>
            <a:ext cx="2515590" cy="1791162"/>
            <a:chOff x="7135296" y="1476012"/>
            <a:chExt cx="1724542" cy="1368184"/>
          </a:xfrm>
        </p:grpSpPr>
        <p:sp>
          <p:nvSpPr>
            <p:cNvPr id="14" name="Rectangle: Rounded Corners 13">
              <a:extLst>
                <a:ext uri="{FF2B5EF4-FFF2-40B4-BE49-F238E27FC236}">
                  <a16:creationId xmlns:a16="http://schemas.microsoft.com/office/drawing/2014/main" id="{65F59D60-EA56-3858-8002-EC17DE006DBE}"/>
                </a:ext>
              </a:extLst>
            </p:cNvPr>
            <p:cNvSpPr/>
            <p:nvPr/>
          </p:nvSpPr>
          <p:spPr>
            <a:xfrm>
              <a:off x="7135296" y="1476012"/>
              <a:ext cx="1724542" cy="1368184"/>
            </a:xfrm>
            <a:prstGeom prst="roundRect">
              <a:avLst>
                <a:gd name="adj" fmla="val 329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0" rIns="192000" bIns="0" rtlCol="0" anchor="ctr" anchorCtr="0"/>
            <a:lstStyle/>
            <a:p>
              <a:pPr defTabSz="1219140">
                <a:buClr>
                  <a:srgbClr val="03F0C2"/>
                </a:buClr>
              </a:pPr>
              <a:r>
                <a:rPr lang="es-ES" sz="1400">
                  <a:solidFill>
                    <a:srgbClr val="002060"/>
                  </a:solidFill>
                  <a:latin typeface="Montserrat" pitchFamily="2" charset="77"/>
                  <a:cs typeface="Arial" panose="020B0604020202020204" pitchFamily="34" charset="0"/>
                </a:rPr>
                <a:t>-- = Edema tisular relacionado con el tratamiento</a:t>
              </a:r>
            </a:p>
          </p:txBody>
        </p:sp>
        <p:sp>
          <p:nvSpPr>
            <p:cNvPr id="15" name="Rectangle: Top Corners Rounded 14">
              <a:extLst>
                <a:ext uri="{FF2B5EF4-FFF2-40B4-BE49-F238E27FC236}">
                  <a16:creationId xmlns:a16="http://schemas.microsoft.com/office/drawing/2014/main" id="{5D8B285F-6D1D-F731-F9D3-3EEAE9C0A34B}"/>
                </a:ext>
              </a:extLst>
            </p:cNvPr>
            <p:cNvSpPr/>
            <p:nvPr/>
          </p:nvSpPr>
          <p:spPr>
            <a:xfrm>
              <a:off x="7135296" y="1476012"/>
              <a:ext cx="1724400" cy="68287"/>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defTabSz="1219140">
                <a:spcAft>
                  <a:spcPts val="800"/>
                </a:spcAft>
              </a:pPr>
              <a:endParaRPr lang="en-GB" sz="1600">
                <a:solidFill>
                  <a:srgbClr val="002855"/>
                </a:solidFill>
                <a:latin typeface="Montserrat" pitchFamily="2" charset="77"/>
                <a:cs typeface="Arial" panose="020B0604020202020204" pitchFamily="34" charset="0"/>
              </a:endParaRPr>
            </a:p>
          </p:txBody>
        </p:sp>
      </p:grpSp>
      <p:pic>
        <p:nvPicPr>
          <p:cNvPr id="18" name="Content Placeholder 4">
            <a:extLst>
              <a:ext uri="{FF2B5EF4-FFF2-40B4-BE49-F238E27FC236}">
                <a16:creationId xmlns:a16="http://schemas.microsoft.com/office/drawing/2014/main" id="{F455D723-DCF2-4613-3CB9-D56B78C5918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8971" y="1618623"/>
            <a:ext cx="2592672" cy="3524877"/>
          </a:xfrm>
          <a:prstGeom prst="roundRect">
            <a:avLst>
              <a:gd name="adj" fmla="val 6559"/>
            </a:avLst>
          </a:prstGeom>
          <a:noFill/>
          <a:ln>
            <a:noFill/>
          </a:ln>
        </p:spPr>
      </p:pic>
      <p:pic>
        <p:nvPicPr>
          <p:cNvPr id="19" name="Content Placeholder 4">
            <a:extLst>
              <a:ext uri="{FF2B5EF4-FFF2-40B4-BE49-F238E27FC236}">
                <a16:creationId xmlns:a16="http://schemas.microsoft.com/office/drawing/2014/main" id="{926F01CE-F318-085E-16C9-EEB26C8ABA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96420" y="1627525"/>
            <a:ext cx="5260127" cy="1790923"/>
          </a:xfrm>
          <a:prstGeom prst="roundRect">
            <a:avLst>
              <a:gd name="adj" fmla="val 6696"/>
            </a:avLst>
          </a:prstGeom>
          <a:noFill/>
          <a:ln>
            <a:noFill/>
          </a:ln>
        </p:spPr>
      </p:pic>
      <p:pic>
        <p:nvPicPr>
          <p:cNvPr id="20" name="Content Placeholder 4">
            <a:extLst>
              <a:ext uri="{FF2B5EF4-FFF2-40B4-BE49-F238E27FC236}">
                <a16:creationId xmlns:a16="http://schemas.microsoft.com/office/drawing/2014/main" id="{7BB95BFA-6FAC-275D-853F-08FAA98095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96420" y="3578800"/>
            <a:ext cx="2385026" cy="1564700"/>
          </a:xfrm>
          <a:prstGeom prst="roundRect">
            <a:avLst>
              <a:gd name="adj" fmla="val 8307"/>
            </a:avLst>
          </a:prstGeom>
          <a:noFill/>
          <a:ln>
            <a:noFill/>
          </a:ln>
        </p:spPr>
      </p:pic>
      <p:sp>
        <p:nvSpPr>
          <p:cNvPr id="8" name="Text Placeholder 5">
            <a:extLst>
              <a:ext uri="{FF2B5EF4-FFF2-40B4-BE49-F238E27FC236}">
                <a16:creationId xmlns:a16="http://schemas.microsoft.com/office/drawing/2014/main" id="{C157339C-90CF-B82E-59C3-B6AB94FB59ED}"/>
              </a:ext>
            </a:extLst>
          </p:cNvPr>
          <p:cNvSpPr txBox="1">
            <a:spLocks/>
          </p:cNvSpPr>
          <p:nvPr/>
        </p:nvSpPr>
        <p:spPr>
          <a:xfrm>
            <a:off x="1572375" y="6075172"/>
            <a:ext cx="10114724" cy="64003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200"/>
              </a:lnSpc>
              <a:spcBef>
                <a:spcPts val="0"/>
              </a:spcBef>
              <a:spcAft>
                <a:spcPts val="100"/>
              </a:spcAft>
            </a:pPr>
            <a:r>
              <a:rPr lang="es-ES" sz="600">
                <a:solidFill>
                  <a:schemeClr val="tx1">
                    <a:lumMod val="50000"/>
                    <a:lumOff val="50000"/>
                  </a:schemeClr>
                </a:solidFill>
                <a:cs typeface="Calibri"/>
              </a:rPr>
              <a:t>El paciente consintió en divulgar información clínica y las fotografías que ha facilitado el Dr. Dirschka.</a:t>
            </a:r>
          </a:p>
          <a:p>
            <a:pPr>
              <a:lnSpc>
                <a:spcPts val="1200"/>
              </a:lnSpc>
              <a:spcBef>
                <a:spcPts val="0"/>
              </a:spcBef>
              <a:spcAft>
                <a:spcPts val="100"/>
              </a:spcAft>
            </a:pPr>
            <a:r>
              <a:rPr lang="es-ES" sz="600" b="1">
                <a:solidFill>
                  <a:schemeClr val="tx1">
                    <a:lumMod val="50000"/>
                    <a:lumOff val="50000"/>
                  </a:schemeClr>
                </a:solidFill>
                <a:cs typeface="Calibri"/>
              </a:rPr>
              <a:t>QA:</a:t>
            </a:r>
            <a:r>
              <a:rPr lang="es-ES" sz="600">
                <a:solidFill>
                  <a:schemeClr val="tx1">
                    <a:lumMod val="50000"/>
                    <a:lumOff val="50000"/>
                  </a:schemeClr>
                </a:solidFill>
                <a:cs typeface="Calibri"/>
              </a:rPr>
              <a:t> queratosis actínica; </a:t>
            </a:r>
            <a:r>
              <a:rPr lang="es-ES" sz="600" b="1">
                <a:solidFill>
                  <a:schemeClr val="tx1">
                    <a:lumMod val="50000"/>
                    <a:lumOff val="50000"/>
                  </a:schemeClr>
                </a:solidFill>
                <a:cs typeface="Calibri"/>
              </a:rPr>
              <a:t>LC-OCT:</a:t>
            </a:r>
            <a:r>
              <a:rPr lang="es-ES" sz="600">
                <a:solidFill>
                  <a:schemeClr val="tx1">
                    <a:lumMod val="50000"/>
                    <a:lumOff val="50000"/>
                  </a:schemeClr>
                </a:solidFill>
                <a:cs typeface="Calibri"/>
              </a:rPr>
              <a:t> tomografía de coherencia óptica confocal de campo lineal; </a:t>
            </a:r>
            <a:r>
              <a:rPr lang="es-ES" sz="600" b="1">
                <a:solidFill>
                  <a:schemeClr val="tx1">
                    <a:lumMod val="50000"/>
                    <a:lumOff val="50000"/>
                  </a:schemeClr>
                </a:solidFill>
              </a:rPr>
              <a:t>PRO:</a:t>
            </a:r>
            <a:r>
              <a:rPr lang="es-ES" sz="600">
                <a:solidFill>
                  <a:schemeClr val="tx1">
                    <a:lumMod val="50000"/>
                    <a:lumOff val="50000"/>
                  </a:schemeClr>
                </a:solidFill>
              </a:rPr>
              <a:t> sistema de puntuación de la proliferación</a:t>
            </a:r>
            <a:r>
              <a:rPr lang="es-ES" sz="600">
                <a:solidFill>
                  <a:schemeClr val="tx1">
                    <a:lumMod val="50000"/>
                    <a:lumOff val="50000"/>
                  </a:schemeClr>
                </a:solidFill>
                <a:cs typeface="Calibri"/>
              </a:rPr>
              <a:t>.</a:t>
            </a:r>
          </a:p>
          <a:p>
            <a:pPr>
              <a:lnSpc>
                <a:spcPts val="1200"/>
              </a:lnSpc>
              <a:spcBef>
                <a:spcPts val="0"/>
              </a:spcBef>
              <a:spcAft>
                <a:spcPts val="100"/>
              </a:spcAft>
            </a:pPr>
            <a:r>
              <a:rPr lang="es-ES" sz="600" b="1">
                <a:solidFill>
                  <a:schemeClr val="tx1">
                    <a:lumMod val="50000"/>
                    <a:lumOff val="50000"/>
                  </a:schemeClr>
                </a:solidFill>
              </a:rPr>
              <a:t>1. </a:t>
            </a:r>
            <a:r>
              <a:rPr lang="es-ES" sz="600">
                <a:solidFill>
                  <a:schemeClr val="tx1">
                    <a:lumMod val="50000"/>
                    <a:lumOff val="50000"/>
                  </a:schemeClr>
                </a:solidFill>
              </a:rPr>
              <a:t>Kuchner, M. et al. EJC Skin Cancer, Volume 3, 100307.</a:t>
            </a:r>
          </a:p>
        </p:txBody>
      </p:sp>
    </p:spTree>
    <p:extLst>
      <p:ext uri="{BB962C8B-B14F-4D97-AF65-F5344CB8AC3E}">
        <p14:creationId xmlns:p14="http://schemas.microsoft.com/office/powerpoint/2010/main" val="4216176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49AAFA6-F831-1CB6-228F-8CD19CA68F3E}"/>
              </a:ext>
            </a:extLst>
          </p:cNvPr>
          <p:cNvSpPr>
            <a:spLocks noGrp="1"/>
          </p:cNvSpPr>
          <p:nvPr>
            <p:ph type="body" sz="quarter" idx="11"/>
          </p:nvPr>
        </p:nvSpPr>
        <p:spPr>
          <a:xfrm>
            <a:off x="473530" y="412382"/>
            <a:ext cx="9772506" cy="259295"/>
          </a:xfrm>
        </p:spPr>
        <p:txBody>
          <a:bodyPr>
            <a:noAutofit/>
          </a:bodyPr>
          <a:lstStyle/>
          <a:p>
            <a:r>
              <a:rPr lang="es-ES" sz="1800">
                <a:latin typeface="Montserrat" panose="00000500000000000000" pitchFamily="2" charset="0"/>
              </a:rPr>
              <a:t>DESPUÉS DE 10 SEMANAS, KLISYRI CONSIGUIÓ UNA MEJORÍA CONTINUADA, SIN SIGNOS DE PROLIFERACIÓN BASAL</a:t>
            </a:r>
          </a:p>
        </p:txBody>
      </p:sp>
      <p:pic>
        <p:nvPicPr>
          <p:cNvPr id="13" name="Content Placeholder 5">
            <a:extLst>
              <a:ext uri="{FF2B5EF4-FFF2-40B4-BE49-F238E27FC236}">
                <a16:creationId xmlns:a16="http://schemas.microsoft.com/office/drawing/2014/main" id="{F262F805-1B00-6C61-B4A1-E53F750B678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34623" y="1697058"/>
            <a:ext cx="2535119" cy="3446442"/>
          </a:xfrm>
          <a:prstGeom prst="roundRect">
            <a:avLst>
              <a:gd name="adj" fmla="val 6640"/>
            </a:avLst>
          </a:prstGeom>
          <a:noFill/>
          <a:ln>
            <a:noFill/>
          </a:ln>
        </p:spPr>
      </p:pic>
      <p:pic>
        <p:nvPicPr>
          <p:cNvPr id="14" name="Content Placeholder 5">
            <a:extLst>
              <a:ext uri="{FF2B5EF4-FFF2-40B4-BE49-F238E27FC236}">
                <a16:creationId xmlns:a16="http://schemas.microsoft.com/office/drawing/2014/main" id="{B27ED4BF-BE5E-E557-DE34-E97CDB19C7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90899" y="1686346"/>
            <a:ext cx="5200366" cy="1719998"/>
          </a:xfrm>
          <a:prstGeom prst="roundRect">
            <a:avLst>
              <a:gd name="adj" fmla="val 6695"/>
            </a:avLst>
          </a:prstGeom>
          <a:noFill/>
          <a:ln>
            <a:noFill/>
          </a:ln>
        </p:spPr>
      </p:pic>
      <p:pic>
        <p:nvPicPr>
          <p:cNvPr id="15" name="Content Placeholder 5">
            <a:extLst>
              <a:ext uri="{FF2B5EF4-FFF2-40B4-BE49-F238E27FC236}">
                <a16:creationId xmlns:a16="http://schemas.microsoft.com/office/drawing/2014/main" id="{4A0F4E0C-1F09-7D22-B31B-A7DC958C48F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90899" y="3642175"/>
            <a:ext cx="2289149" cy="1501325"/>
          </a:xfrm>
          <a:prstGeom prst="roundRect">
            <a:avLst>
              <a:gd name="adj" fmla="val 8314"/>
            </a:avLst>
          </a:prstGeom>
          <a:noFill/>
          <a:ln>
            <a:noFill/>
          </a:ln>
        </p:spPr>
      </p:pic>
      <p:grpSp>
        <p:nvGrpSpPr>
          <p:cNvPr id="17" name="Group 16">
            <a:extLst>
              <a:ext uri="{FF2B5EF4-FFF2-40B4-BE49-F238E27FC236}">
                <a16:creationId xmlns:a16="http://schemas.microsoft.com/office/drawing/2014/main" id="{98557F44-9965-294A-159F-51B7510CEAF4}"/>
              </a:ext>
            </a:extLst>
          </p:cNvPr>
          <p:cNvGrpSpPr/>
          <p:nvPr/>
        </p:nvGrpSpPr>
        <p:grpSpPr>
          <a:xfrm>
            <a:off x="5801205" y="3670353"/>
            <a:ext cx="5079031" cy="1501322"/>
            <a:chOff x="-331225" y="2692616"/>
            <a:chExt cx="4040147" cy="750253"/>
          </a:xfrm>
        </p:grpSpPr>
        <p:sp>
          <p:nvSpPr>
            <p:cNvPr id="18" name="Rectangle: Rounded Corners 17">
              <a:extLst>
                <a:ext uri="{FF2B5EF4-FFF2-40B4-BE49-F238E27FC236}">
                  <a16:creationId xmlns:a16="http://schemas.microsoft.com/office/drawing/2014/main" id="{B873B6F6-FAEB-2833-8582-5EDB22301017}"/>
                </a:ext>
              </a:extLst>
            </p:cNvPr>
            <p:cNvSpPr/>
            <p:nvPr/>
          </p:nvSpPr>
          <p:spPr>
            <a:xfrm>
              <a:off x="-331225" y="2692616"/>
              <a:ext cx="4040147" cy="750253"/>
            </a:xfrm>
            <a:prstGeom prst="roundRect">
              <a:avLst>
                <a:gd name="adj" fmla="val 556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pPr defTabSz="1219140">
                <a:spcAft>
                  <a:spcPts val="400"/>
                </a:spcAft>
                <a:buClr>
                  <a:srgbClr val="03F0C2"/>
                </a:buClr>
              </a:pPr>
              <a:r>
                <a:rPr lang="es-ES" sz="1200" b="1">
                  <a:solidFill>
                    <a:srgbClr val="002855"/>
                  </a:solidFill>
                  <a:latin typeface="Montserrat" pitchFamily="2" charset="77"/>
                  <a:cs typeface="Arial" panose="020B0604020202020204" pitchFamily="34" charset="0"/>
                </a:rPr>
                <a:t>Fig. 4: </a:t>
              </a:r>
              <a:r>
                <a:rPr lang="es-ES" sz="1200">
                  <a:solidFill>
                    <a:srgbClr val="002855"/>
                  </a:solidFill>
                  <a:latin typeface="Montserrat" pitchFamily="2" charset="77"/>
                  <a:cs typeface="Arial" panose="020B0604020202020204" pitchFamily="34" charset="0"/>
                </a:rPr>
                <a:t>Imagen de seguimiento tras 10 semanas después del tratamiento con </a:t>
              </a:r>
              <a:r>
                <a:rPr lang="es-ES" sz="1200" err="1">
                  <a:solidFill>
                    <a:srgbClr val="002855"/>
                  </a:solidFill>
                  <a:latin typeface="Montserrat" pitchFamily="2" charset="77"/>
                  <a:cs typeface="Arial" panose="020B0604020202020204" pitchFamily="34" charset="0"/>
                </a:rPr>
                <a:t>Klisyri</a:t>
              </a:r>
              <a:r>
                <a:rPr lang="es-ES" sz="1200">
                  <a:solidFill>
                    <a:srgbClr val="002855"/>
                  </a:solidFill>
                  <a:latin typeface="Montserrat" pitchFamily="2" charset="77"/>
                  <a:cs typeface="Arial" panose="020B0604020202020204" pitchFamily="34" charset="0"/>
                </a:rPr>
                <a:t> en la zona de los círculos </a:t>
              </a:r>
              <a:r>
                <a:rPr lang="es-ES" sz="1200" i="1">
                  <a:solidFill>
                    <a:srgbClr val="002855"/>
                  </a:solidFill>
                  <a:latin typeface="Montserrat" pitchFamily="2" charset="77"/>
                  <a:cs typeface="Arial" panose="020B0604020202020204" pitchFamily="34" charset="0"/>
                </a:rPr>
                <a:t>(imagen izquierda).</a:t>
              </a:r>
            </a:p>
            <a:p>
              <a:pPr defTabSz="1219140">
                <a:spcAft>
                  <a:spcPts val="400"/>
                </a:spcAft>
                <a:buClr>
                  <a:srgbClr val="03F0C2"/>
                </a:buClr>
              </a:pPr>
              <a:r>
                <a:rPr lang="es-ES" sz="1200">
                  <a:solidFill>
                    <a:srgbClr val="002855"/>
                  </a:solidFill>
                  <a:latin typeface="Montserrat" pitchFamily="2" charset="77"/>
                  <a:cs typeface="Arial" panose="020B0604020202020204" pitchFamily="34" charset="0"/>
                </a:rPr>
                <a:t>Imagen </a:t>
              </a:r>
              <a:r>
                <a:rPr lang="es-ES" sz="1200" err="1">
                  <a:solidFill>
                    <a:srgbClr val="002855"/>
                  </a:solidFill>
                  <a:latin typeface="Montserrat" pitchFamily="2" charset="77"/>
                  <a:cs typeface="Arial" panose="020B0604020202020204" pitchFamily="34" charset="0"/>
                </a:rPr>
                <a:t>dermatoscópica</a:t>
              </a:r>
              <a:r>
                <a:rPr lang="es-ES" sz="1200">
                  <a:solidFill>
                    <a:srgbClr val="002855"/>
                  </a:solidFill>
                  <a:latin typeface="Montserrat" pitchFamily="2" charset="77"/>
                  <a:cs typeface="Arial" panose="020B0604020202020204" pitchFamily="34" charset="0"/>
                </a:rPr>
                <a:t> de la lesión de QA previa para la obtención de imágenes LC-OCT específicas </a:t>
              </a:r>
              <a:r>
                <a:rPr lang="es-ES" sz="1200" i="1">
                  <a:solidFill>
                    <a:srgbClr val="002855"/>
                  </a:solidFill>
                  <a:latin typeface="Montserrat" pitchFamily="2" charset="77"/>
                  <a:cs typeface="Arial" panose="020B0604020202020204" pitchFamily="34" charset="0"/>
                </a:rPr>
                <a:t>(abajo).</a:t>
              </a:r>
            </a:p>
            <a:p>
              <a:pPr defTabSz="1219140">
                <a:spcAft>
                  <a:spcPts val="400"/>
                </a:spcAft>
                <a:buClr>
                  <a:srgbClr val="03F0C2"/>
                </a:buClr>
              </a:pPr>
              <a:r>
                <a:rPr lang="es-ES" sz="1200">
                  <a:solidFill>
                    <a:srgbClr val="002855"/>
                  </a:solidFill>
                  <a:latin typeface="Montserrat" pitchFamily="2" charset="77"/>
                  <a:cs typeface="Arial" panose="020B0604020202020204" pitchFamily="34" charset="0"/>
                </a:rPr>
                <a:t>Imagen LC-OCT, que confirma la remisión de la QA </a:t>
              </a:r>
              <a:r>
                <a:rPr lang="es-ES" sz="1200" i="1">
                  <a:solidFill>
                    <a:srgbClr val="002855"/>
                  </a:solidFill>
                  <a:latin typeface="Montserrat" pitchFamily="2" charset="77"/>
                  <a:cs typeface="Arial" panose="020B0604020202020204" pitchFamily="34" charset="0"/>
                </a:rPr>
                <a:t>(arriba).</a:t>
              </a:r>
            </a:p>
          </p:txBody>
        </p:sp>
        <p:sp>
          <p:nvSpPr>
            <p:cNvPr id="19" name="Rectangle: Top Corners Rounded 18">
              <a:extLst>
                <a:ext uri="{FF2B5EF4-FFF2-40B4-BE49-F238E27FC236}">
                  <a16:creationId xmlns:a16="http://schemas.microsoft.com/office/drawing/2014/main" id="{6F1F2DB5-242D-F24A-F20F-E7BD7C180954}"/>
                </a:ext>
              </a:extLst>
            </p:cNvPr>
            <p:cNvSpPr/>
            <p:nvPr/>
          </p:nvSpPr>
          <p:spPr>
            <a:xfrm rot="16200000">
              <a:off x="-672206" y="3033599"/>
              <a:ext cx="750253" cy="68287"/>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defTabSz="1219140">
                <a:spcAft>
                  <a:spcPts val="800"/>
                </a:spcAft>
              </a:pPr>
              <a:endParaRPr lang="en-GB" sz="1600">
                <a:solidFill>
                  <a:srgbClr val="002855"/>
                </a:solidFill>
                <a:latin typeface="Montserrat" pitchFamily="2" charset="77"/>
                <a:cs typeface="Arial" panose="020B0604020202020204" pitchFamily="34" charset="0"/>
              </a:endParaRPr>
            </a:p>
          </p:txBody>
        </p:sp>
      </p:grpSp>
      <p:grpSp>
        <p:nvGrpSpPr>
          <p:cNvPr id="24" name="Group 23">
            <a:extLst>
              <a:ext uri="{FF2B5EF4-FFF2-40B4-BE49-F238E27FC236}">
                <a16:creationId xmlns:a16="http://schemas.microsoft.com/office/drawing/2014/main" id="{B446DB0A-2C92-9347-9F16-415BD0D0904C}"/>
              </a:ext>
            </a:extLst>
          </p:cNvPr>
          <p:cNvGrpSpPr/>
          <p:nvPr/>
        </p:nvGrpSpPr>
        <p:grpSpPr>
          <a:xfrm>
            <a:off x="8712422" y="1686346"/>
            <a:ext cx="2167813" cy="1719998"/>
            <a:chOff x="7038921" y="1476012"/>
            <a:chExt cx="1724400" cy="1368184"/>
          </a:xfrm>
        </p:grpSpPr>
        <p:sp>
          <p:nvSpPr>
            <p:cNvPr id="21" name="Rectangle: Rounded Corners 20">
              <a:extLst>
                <a:ext uri="{FF2B5EF4-FFF2-40B4-BE49-F238E27FC236}">
                  <a16:creationId xmlns:a16="http://schemas.microsoft.com/office/drawing/2014/main" id="{392C76A4-BE8A-5124-84B2-D0E33C0E41BA}"/>
                </a:ext>
              </a:extLst>
            </p:cNvPr>
            <p:cNvSpPr/>
            <p:nvPr/>
          </p:nvSpPr>
          <p:spPr>
            <a:xfrm>
              <a:off x="7038921" y="1476012"/>
              <a:ext cx="1724400" cy="1368184"/>
            </a:xfrm>
            <a:prstGeom prst="roundRect">
              <a:avLst>
                <a:gd name="adj" fmla="val 556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tIns="0" rIns="243840" bIns="0" rtlCol="0" anchor="ctr" anchorCtr="0"/>
            <a:lstStyle/>
            <a:p>
              <a:pPr defTabSz="1219140">
                <a:spcAft>
                  <a:spcPts val="800"/>
                </a:spcAft>
                <a:buClr>
                  <a:srgbClr val="03F0C2"/>
                </a:buClr>
              </a:pPr>
              <a:r>
                <a:rPr lang="es-ES" sz="1400">
                  <a:solidFill>
                    <a:srgbClr val="002855"/>
                  </a:solidFill>
                  <a:latin typeface="Montserrat" pitchFamily="2" charset="77"/>
                  <a:cs typeface="Arial" panose="020B0604020202020204" pitchFamily="34" charset="0"/>
                </a:rPr>
                <a:t>* = Folículo piloso</a:t>
              </a:r>
            </a:p>
            <a:p>
              <a:pPr defTabSz="1219140">
                <a:buClr>
                  <a:srgbClr val="03F0C2"/>
                </a:buClr>
              </a:pPr>
              <a:r>
                <a:rPr lang="es-ES" sz="1400">
                  <a:solidFill>
                    <a:srgbClr val="002855"/>
                  </a:solidFill>
                  <a:latin typeface="Montserrat" pitchFamily="2" charset="77"/>
                  <a:cs typeface="Arial" panose="020B0604020202020204" pitchFamily="34" charset="0"/>
                </a:rPr>
                <a:t>-- = Unión dermoepidérmica</a:t>
              </a:r>
            </a:p>
          </p:txBody>
        </p:sp>
        <p:sp>
          <p:nvSpPr>
            <p:cNvPr id="23" name="Rectangle: Top Corners Rounded 22">
              <a:extLst>
                <a:ext uri="{FF2B5EF4-FFF2-40B4-BE49-F238E27FC236}">
                  <a16:creationId xmlns:a16="http://schemas.microsoft.com/office/drawing/2014/main" id="{0C8AD4D4-82B5-3B54-7DAF-23CCAA2D1048}"/>
                </a:ext>
              </a:extLst>
            </p:cNvPr>
            <p:cNvSpPr/>
            <p:nvPr/>
          </p:nvSpPr>
          <p:spPr>
            <a:xfrm>
              <a:off x="7038921" y="1476012"/>
              <a:ext cx="1724400" cy="68287"/>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defTabSz="1219140">
                <a:spcAft>
                  <a:spcPts val="800"/>
                </a:spcAft>
              </a:pPr>
              <a:endParaRPr lang="en-GB" sz="1600">
                <a:solidFill>
                  <a:srgbClr val="002855"/>
                </a:solidFill>
                <a:latin typeface="Montserrat" pitchFamily="2" charset="77"/>
                <a:cs typeface="Arial" panose="020B0604020202020204" pitchFamily="34" charset="0"/>
              </a:endParaRPr>
            </a:p>
          </p:txBody>
        </p:sp>
      </p:grpSp>
      <p:sp>
        <p:nvSpPr>
          <p:cNvPr id="6" name="Text Placeholder 5">
            <a:extLst>
              <a:ext uri="{FF2B5EF4-FFF2-40B4-BE49-F238E27FC236}">
                <a16:creationId xmlns:a16="http://schemas.microsoft.com/office/drawing/2014/main" id="{987F0AC3-D22F-B017-AB8A-8DA31D7B7062}"/>
              </a:ext>
            </a:extLst>
          </p:cNvPr>
          <p:cNvSpPr>
            <a:spLocks noGrp="1"/>
          </p:cNvSpPr>
          <p:nvPr>
            <p:ph type="body" sz="quarter" idx="12"/>
          </p:nvPr>
        </p:nvSpPr>
        <p:spPr>
          <a:xfrm>
            <a:off x="1572375" y="6075172"/>
            <a:ext cx="10114724" cy="640039"/>
          </a:xfrm>
        </p:spPr>
        <p:txBody>
          <a:bodyPr anchor="b">
            <a:normAutofit/>
          </a:bodyPr>
          <a:lstStyle/>
          <a:p>
            <a:pPr>
              <a:lnSpc>
                <a:spcPts val="1200"/>
              </a:lnSpc>
              <a:spcBef>
                <a:spcPts val="0"/>
              </a:spcBef>
              <a:spcAft>
                <a:spcPts val="100"/>
              </a:spcAft>
            </a:pPr>
            <a:r>
              <a:rPr lang="es-ES" sz="600">
                <a:solidFill>
                  <a:schemeClr val="tx1">
                    <a:lumMod val="50000"/>
                    <a:lumOff val="50000"/>
                  </a:schemeClr>
                </a:solidFill>
                <a:cs typeface="Calibri"/>
              </a:rPr>
              <a:t>El</a:t>
            </a:r>
            <a:r>
              <a:rPr lang="es-ES" sz="600" noProof="0">
                <a:solidFill>
                  <a:schemeClr val="tx1">
                    <a:lumMod val="50000"/>
                    <a:lumOff val="50000"/>
                  </a:schemeClr>
                </a:solidFill>
                <a:cs typeface="Calibri"/>
              </a:rPr>
              <a:t> paciente consintió en divulgar información clínica y las fotografías que ha facilitado el Dr. </a:t>
            </a:r>
            <a:r>
              <a:rPr lang="es-ES" sz="600" noProof="0" err="1">
                <a:solidFill>
                  <a:schemeClr val="tx1">
                    <a:lumMod val="50000"/>
                    <a:lumOff val="50000"/>
                  </a:schemeClr>
                </a:solidFill>
                <a:cs typeface="Calibri"/>
              </a:rPr>
              <a:t>Dirschka</a:t>
            </a:r>
            <a:r>
              <a:rPr lang="es-ES" sz="600" noProof="0">
                <a:solidFill>
                  <a:schemeClr val="tx1">
                    <a:lumMod val="50000"/>
                    <a:lumOff val="50000"/>
                  </a:schemeClr>
                </a:solidFill>
                <a:cs typeface="Calibri"/>
              </a:rPr>
              <a:t>.</a:t>
            </a:r>
          </a:p>
          <a:p>
            <a:pPr>
              <a:lnSpc>
                <a:spcPts val="1200"/>
              </a:lnSpc>
              <a:spcBef>
                <a:spcPts val="0"/>
              </a:spcBef>
              <a:spcAft>
                <a:spcPts val="100"/>
              </a:spcAft>
            </a:pPr>
            <a:r>
              <a:rPr lang="es-ES" sz="600" b="1" noProof="0">
                <a:solidFill>
                  <a:schemeClr val="tx1">
                    <a:lumMod val="50000"/>
                    <a:lumOff val="50000"/>
                  </a:schemeClr>
                </a:solidFill>
                <a:cs typeface="Calibri"/>
              </a:rPr>
              <a:t>QA:</a:t>
            </a:r>
            <a:r>
              <a:rPr lang="es-ES" sz="600" noProof="0">
                <a:solidFill>
                  <a:schemeClr val="tx1">
                    <a:lumMod val="50000"/>
                    <a:lumOff val="50000"/>
                  </a:schemeClr>
                </a:solidFill>
                <a:cs typeface="Calibri"/>
              </a:rPr>
              <a:t> queratosis actínica; </a:t>
            </a:r>
            <a:r>
              <a:rPr lang="es-ES" sz="600" b="1" noProof="0">
                <a:solidFill>
                  <a:schemeClr val="tx1">
                    <a:lumMod val="50000"/>
                    <a:lumOff val="50000"/>
                  </a:schemeClr>
                </a:solidFill>
                <a:cs typeface="Calibri"/>
              </a:rPr>
              <a:t>LC-OCT:</a:t>
            </a:r>
            <a:r>
              <a:rPr lang="es-ES" sz="600" noProof="0">
                <a:solidFill>
                  <a:schemeClr val="tx1">
                    <a:lumMod val="50000"/>
                    <a:lumOff val="50000"/>
                  </a:schemeClr>
                </a:solidFill>
                <a:cs typeface="Calibri"/>
              </a:rPr>
              <a:t> tomografía de coherencia óptica </a:t>
            </a:r>
            <a:r>
              <a:rPr lang="es-ES" sz="600" noProof="0" err="1">
                <a:solidFill>
                  <a:schemeClr val="tx1">
                    <a:lumMod val="50000"/>
                    <a:lumOff val="50000"/>
                  </a:schemeClr>
                </a:solidFill>
                <a:cs typeface="Calibri"/>
              </a:rPr>
              <a:t>confocal</a:t>
            </a:r>
            <a:r>
              <a:rPr lang="es-ES" sz="600" noProof="0">
                <a:solidFill>
                  <a:schemeClr val="tx1">
                    <a:lumMod val="50000"/>
                    <a:lumOff val="50000"/>
                  </a:schemeClr>
                </a:solidFill>
                <a:cs typeface="Calibri"/>
              </a:rPr>
              <a:t> de campo lineal; </a:t>
            </a:r>
            <a:r>
              <a:rPr lang="es-ES" sz="600" b="1" noProof="0">
                <a:solidFill>
                  <a:schemeClr val="tx1">
                    <a:lumMod val="50000"/>
                    <a:lumOff val="50000"/>
                  </a:schemeClr>
                </a:solidFill>
              </a:rPr>
              <a:t>PRO:</a:t>
            </a:r>
            <a:r>
              <a:rPr lang="es-ES" sz="600" noProof="0">
                <a:solidFill>
                  <a:schemeClr val="tx1">
                    <a:lumMod val="50000"/>
                    <a:lumOff val="50000"/>
                  </a:schemeClr>
                </a:solidFill>
              </a:rPr>
              <a:t> sistema de puntuación de la proliferación</a:t>
            </a:r>
            <a:r>
              <a:rPr lang="es-ES" sz="600" noProof="0">
                <a:solidFill>
                  <a:schemeClr val="tx1">
                    <a:lumMod val="50000"/>
                    <a:lumOff val="50000"/>
                  </a:schemeClr>
                </a:solidFill>
                <a:cs typeface="Calibri"/>
              </a:rPr>
              <a:t>.</a:t>
            </a:r>
          </a:p>
          <a:p>
            <a:pPr>
              <a:lnSpc>
                <a:spcPts val="1200"/>
              </a:lnSpc>
              <a:spcBef>
                <a:spcPts val="0"/>
              </a:spcBef>
              <a:spcAft>
                <a:spcPts val="100"/>
              </a:spcAft>
            </a:pPr>
            <a:r>
              <a:rPr lang="es-ES" sz="600" b="1" noProof="0">
                <a:solidFill>
                  <a:schemeClr val="tx1">
                    <a:lumMod val="50000"/>
                    <a:lumOff val="50000"/>
                  </a:schemeClr>
                </a:solidFill>
              </a:rPr>
              <a:t>1. </a:t>
            </a:r>
            <a:r>
              <a:rPr lang="es-ES" sz="600" noProof="0" err="1">
                <a:solidFill>
                  <a:schemeClr val="tx1">
                    <a:lumMod val="50000"/>
                    <a:lumOff val="50000"/>
                  </a:schemeClr>
                </a:solidFill>
              </a:rPr>
              <a:t>Kuchner</a:t>
            </a:r>
            <a:r>
              <a:rPr lang="es-ES" sz="600" noProof="0">
                <a:solidFill>
                  <a:schemeClr val="tx1">
                    <a:lumMod val="50000"/>
                    <a:lumOff val="50000"/>
                  </a:schemeClr>
                </a:solidFill>
              </a:rPr>
              <a:t>, M. et al. EJC Skin </a:t>
            </a:r>
            <a:r>
              <a:rPr lang="es-ES" sz="600" noProof="0" err="1">
                <a:solidFill>
                  <a:schemeClr val="tx1">
                    <a:lumMod val="50000"/>
                    <a:lumOff val="50000"/>
                  </a:schemeClr>
                </a:solidFill>
              </a:rPr>
              <a:t>Cancer</a:t>
            </a:r>
            <a:r>
              <a:rPr lang="es-ES" sz="600" noProof="0">
                <a:solidFill>
                  <a:schemeClr val="tx1">
                    <a:lumMod val="50000"/>
                    <a:lumOff val="50000"/>
                  </a:schemeClr>
                </a:solidFill>
              </a:rPr>
              <a:t>, </a:t>
            </a:r>
            <a:r>
              <a:rPr lang="es-ES" sz="600" noProof="0" err="1">
                <a:solidFill>
                  <a:schemeClr val="tx1">
                    <a:lumMod val="50000"/>
                    <a:lumOff val="50000"/>
                  </a:schemeClr>
                </a:solidFill>
              </a:rPr>
              <a:t>Volume</a:t>
            </a:r>
            <a:r>
              <a:rPr lang="es-ES" sz="600" noProof="0">
                <a:solidFill>
                  <a:schemeClr val="tx1">
                    <a:lumMod val="50000"/>
                    <a:lumOff val="50000"/>
                  </a:schemeClr>
                </a:solidFill>
              </a:rPr>
              <a:t> 3, 100307.</a:t>
            </a:r>
          </a:p>
        </p:txBody>
      </p:sp>
    </p:spTree>
    <p:extLst>
      <p:ext uri="{BB962C8B-B14F-4D97-AF65-F5344CB8AC3E}">
        <p14:creationId xmlns:p14="http://schemas.microsoft.com/office/powerpoint/2010/main" val="3941665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948555E-6E19-E043-0589-D803D3EBB670}"/>
              </a:ext>
            </a:extLst>
          </p:cNvPr>
          <p:cNvSpPr>
            <a:spLocks noGrp="1"/>
          </p:cNvSpPr>
          <p:nvPr>
            <p:ph type="title"/>
          </p:nvPr>
        </p:nvSpPr>
        <p:spPr/>
        <p:txBody>
          <a:bodyPr/>
          <a:lstStyle/>
          <a:p>
            <a:r>
              <a:rPr lang="es-ES" dirty="0"/>
              <a:t>Conflictos de interés</a:t>
            </a:r>
          </a:p>
        </p:txBody>
      </p:sp>
      <p:sp>
        <p:nvSpPr>
          <p:cNvPr id="3" name="Marcador de contenido 2">
            <a:extLst>
              <a:ext uri="{FF2B5EF4-FFF2-40B4-BE49-F238E27FC236}">
                <a16:creationId xmlns:a16="http://schemas.microsoft.com/office/drawing/2014/main" id="{3D621CBB-31BA-6A01-6946-7A37ED412F9B}"/>
              </a:ext>
            </a:extLst>
          </p:cNvPr>
          <p:cNvSpPr>
            <a:spLocks noGrp="1"/>
          </p:cNvSpPr>
          <p:nvPr>
            <p:ph idx="1"/>
          </p:nvPr>
        </p:nvSpPr>
        <p:spPr>
          <a:xfrm>
            <a:off x="473529" y="997844"/>
            <a:ext cx="10018503" cy="2358098"/>
          </a:xfrm>
        </p:spPr>
        <p:txBody>
          <a:bodyPr>
            <a:normAutofit/>
          </a:bodyPr>
          <a:lstStyle/>
          <a:p>
            <a:pPr marL="214313" indent="-214313" defTabSz="685800">
              <a:lnSpc>
                <a:spcPct val="150000"/>
              </a:lnSpc>
              <a:spcBef>
                <a:spcPts val="750"/>
              </a:spcBef>
              <a:buClr>
                <a:srgbClr val="B4E2D6"/>
              </a:buClr>
              <a:buFont typeface="Arial" panose="020B0604020202020204" pitchFamily="34" charset="0"/>
              <a:buChar char="•"/>
              <a:defRPr/>
            </a:pPr>
            <a:r>
              <a:rPr lang="es-ES" sz="1400" i="1" dirty="0">
                <a:solidFill>
                  <a:schemeClr val="tx1">
                    <a:lumMod val="85000"/>
                    <a:lumOff val="15000"/>
                  </a:schemeClr>
                </a:solidFill>
                <a:latin typeface="Arial"/>
                <a:ea typeface="Noto Sans" panose="020B0502040504020204" pitchFamily="34"/>
                <a:cs typeface="Noto Sans" panose="020B0502040504020204" pitchFamily="34"/>
              </a:rPr>
              <a:t>He proporcionado asesoramiento científico, participado en reuniones médicas y cursos de formación patrocinados por </a:t>
            </a:r>
            <a:r>
              <a:rPr lang="es-ES" sz="1400" i="1" dirty="0">
                <a:solidFill>
                  <a:schemeClr val="tx1"/>
                </a:solidFill>
                <a:latin typeface="Arial" panose="020B0604020202020204"/>
              </a:rPr>
              <a:t>Almirall, …</a:t>
            </a:r>
          </a:p>
          <a:p>
            <a:pPr marL="214313" marR="0" lvl="0" indent="-214313" algn="l" defTabSz="685800" rtl="0" eaLnBrk="1" fontAlgn="auto" latinLnBrk="0" hangingPunct="1">
              <a:lnSpc>
                <a:spcPct val="150000"/>
              </a:lnSpc>
              <a:spcBef>
                <a:spcPts val="750"/>
              </a:spcBef>
              <a:spcAft>
                <a:spcPts val="0"/>
              </a:spcAft>
              <a:buClr>
                <a:srgbClr val="B4E2D6"/>
              </a:buClr>
              <a:buSzTx/>
              <a:buFont typeface="Arial" panose="020B0604020202020204" pitchFamily="34" charset="0"/>
              <a:buChar char="•"/>
              <a:tabLst/>
              <a:defRPr/>
            </a:pPr>
            <a:endParaRPr lang="es-ES" sz="1400" i="1" dirty="0">
              <a:solidFill>
                <a:schemeClr val="tx1">
                  <a:lumMod val="85000"/>
                  <a:lumOff val="15000"/>
                </a:schemeClr>
              </a:solidFill>
              <a:latin typeface="Arial"/>
              <a:ea typeface="Noto Sans" panose="020B0502040504020204" pitchFamily="34"/>
              <a:cs typeface="Noto Sans" panose="020B0502040504020204" pitchFamily="34"/>
            </a:endParaRPr>
          </a:p>
          <a:p>
            <a:pPr marL="214313" marR="0" lvl="0" indent="-214313" algn="l" defTabSz="685800" rtl="0" eaLnBrk="1" fontAlgn="auto" latinLnBrk="0" hangingPunct="1">
              <a:lnSpc>
                <a:spcPct val="150000"/>
              </a:lnSpc>
              <a:spcBef>
                <a:spcPts val="750"/>
              </a:spcBef>
              <a:spcAft>
                <a:spcPts val="0"/>
              </a:spcAft>
              <a:buClr>
                <a:srgbClr val="B4E2D6"/>
              </a:buClr>
              <a:buSzTx/>
              <a:buFont typeface="Arial" panose="020B0604020202020204" pitchFamily="34" charset="0"/>
              <a:buChar char="•"/>
              <a:tabLst/>
              <a:defRPr/>
            </a:pPr>
            <a:endParaRPr lang="es-ES" sz="1400" i="1" dirty="0">
              <a:solidFill>
                <a:schemeClr val="tx1">
                  <a:lumMod val="85000"/>
                  <a:lumOff val="15000"/>
                </a:schemeClr>
              </a:solidFill>
              <a:latin typeface="Arial"/>
              <a:ea typeface="Noto Sans" panose="020B0502040504020204" pitchFamily="34"/>
              <a:cs typeface="Noto Sans" panose="020B0502040504020204" pitchFamily="34"/>
            </a:endParaRPr>
          </a:p>
          <a:p>
            <a:pPr marL="214313" marR="0" lvl="0" indent="-214313" algn="l" defTabSz="685800" rtl="0" eaLnBrk="1" fontAlgn="auto" latinLnBrk="0" hangingPunct="1">
              <a:lnSpc>
                <a:spcPct val="150000"/>
              </a:lnSpc>
              <a:spcBef>
                <a:spcPts val="750"/>
              </a:spcBef>
              <a:spcAft>
                <a:spcPts val="0"/>
              </a:spcAft>
              <a:buClr>
                <a:srgbClr val="B4E2D6"/>
              </a:buClr>
              <a:buSzTx/>
              <a:buFont typeface="Arial" panose="020B0604020202020204" pitchFamily="34" charset="0"/>
              <a:buChar char="•"/>
              <a:tabLst/>
              <a:defRPr/>
            </a:pPr>
            <a:endParaRPr lang="es-ES" sz="1400" i="1" dirty="0">
              <a:solidFill>
                <a:schemeClr val="tx1">
                  <a:lumMod val="85000"/>
                  <a:lumOff val="15000"/>
                </a:schemeClr>
              </a:solidFill>
              <a:latin typeface="Arial"/>
              <a:ea typeface="Noto Sans" panose="020B0502040504020204" pitchFamily="34"/>
              <a:cs typeface="Noto Sans" panose="020B0502040504020204" pitchFamily="34"/>
            </a:endParaRPr>
          </a:p>
          <a:p>
            <a:pPr marL="171450" marR="0" lvl="0" indent="-171450" algn="l" defTabSz="685800" rtl="0" eaLnBrk="1" fontAlgn="auto" latinLnBrk="0" hangingPunct="1">
              <a:lnSpc>
                <a:spcPct val="90000"/>
              </a:lnSpc>
              <a:spcBef>
                <a:spcPts val="750"/>
              </a:spcBef>
              <a:spcAft>
                <a:spcPts val="0"/>
              </a:spcAft>
              <a:buClr>
                <a:srgbClr val="B4E2D6"/>
              </a:buClr>
              <a:buSzTx/>
              <a:buFont typeface="Arial" panose="020B0604020202020204" pitchFamily="34" charset="0"/>
              <a:buChar char="•"/>
              <a:tabLst/>
              <a:defRPr/>
            </a:pPr>
            <a:endParaRPr kumimoji="0" lang="es-ES" sz="500" b="0" i="1" u="none" strike="noStrike" kern="1200" cap="none" spc="0" normalizeH="0" baseline="0" noProof="0" dirty="0">
              <a:ln>
                <a:noFill/>
              </a:ln>
              <a:solidFill>
                <a:schemeClr val="tx1">
                  <a:lumMod val="85000"/>
                  <a:lumOff val="15000"/>
                </a:schemeClr>
              </a:solidFill>
              <a:effectLst/>
              <a:uLnTx/>
              <a:uFillTx/>
              <a:latin typeface="Arial" panose="020B0604020202020204"/>
              <a:ea typeface="+mn-ea"/>
              <a:cs typeface="+mn-cs"/>
            </a:endParaRPr>
          </a:p>
        </p:txBody>
      </p:sp>
      <p:pic>
        <p:nvPicPr>
          <p:cNvPr id="8" name="Imagen 7">
            <a:extLst>
              <a:ext uri="{FF2B5EF4-FFF2-40B4-BE49-F238E27FC236}">
                <a16:creationId xmlns:a16="http://schemas.microsoft.com/office/drawing/2014/main" id="{E9ACD868-F353-D78C-3996-C325E3E4C700}"/>
              </a:ext>
            </a:extLst>
          </p:cNvPr>
          <p:cNvPicPr>
            <a:picLocks noChangeAspect="1"/>
          </p:cNvPicPr>
          <p:nvPr/>
        </p:nvPicPr>
        <p:blipFill rotWithShape="1">
          <a:blip r:embed="rId2">
            <a:alphaModFix amt="20000"/>
          </a:blip>
          <a:srcRect r="11289"/>
          <a:stretch/>
        </p:blipFill>
        <p:spPr>
          <a:xfrm>
            <a:off x="10492032" y="5115511"/>
            <a:ext cx="2061553" cy="1748468"/>
          </a:xfrm>
          <a:prstGeom prst="rect">
            <a:avLst/>
          </a:prstGeom>
        </p:spPr>
      </p:pic>
    </p:spTree>
    <p:extLst>
      <p:ext uri="{BB962C8B-B14F-4D97-AF65-F5344CB8AC3E}">
        <p14:creationId xmlns:p14="http://schemas.microsoft.com/office/powerpoint/2010/main" val="922935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1C8CD-05D5-F7F9-53B8-9B05F88F42DA}"/>
            </a:ext>
          </a:extLst>
        </p:cNvPr>
        <p:cNvGrpSpPr/>
        <p:nvPr/>
      </p:nvGrpSpPr>
      <p:grpSpPr>
        <a:xfrm>
          <a:off x="0" y="0"/>
          <a:ext cx="0" cy="0"/>
          <a:chOff x="0" y="0"/>
          <a:chExt cx="0" cy="0"/>
        </a:xfrm>
      </p:grpSpPr>
      <p:sp>
        <p:nvSpPr>
          <p:cNvPr id="52" name="Rectángulo redondeado 51">
            <a:extLst>
              <a:ext uri="{FF2B5EF4-FFF2-40B4-BE49-F238E27FC236}">
                <a16:creationId xmlns:a16="http://schemas.microsoft.com/office/drawing/2014/main" id="{C707EE62-A00F-AA3E-7BD0-3FCC2B0DC4F2}"/>
              </a:ext>
            </a:extLst>
          </p:cNvPr>
          <p:cNvSpPr/>
          <p:nvPr/>
        </p:nvSpPr>
        <p:spPr>
          <a:xfrm>
            <a:off x="1512279" y="1531998"/>
            <a:ext cx="10029133" cy="831832"/>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Rectangle: Rounded Corners 8">
            <a:extLst>
              <a:ext uri="{FF2B5EF4-FFF2-40B4-BE49-F238E27FC236}">
                <a16:creationId xmlns:a16="http://schemas.microsoft.com/office/drawing/2014/main" id="{BFF99070-790D-11AC-0EC9-18135CBDB1F9}"/>
              </a:ext>
            </a:extLst>
          </p:cNvPr>
          <p:cNvSpPr/>
          <p:nvPr/>
        </p:nvSpPr>
        <p:spPr>
          <a:xfrm>
            <a:off x="1512279" y="1514110"/>
            <a:ext cx="10069866" cy="831832"/>
          </a:xfrm>
          <a:prstGeom prst="roundRect">
            <a:avLst>
              <a:gd name="adj" fmla="val 37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pPr defTabSz="1219140">
              <a:spcAft>
                <a:spcPts val="400"/>
              </a:spcAft>
            </a:pPr>
            <a:r>
              <a:rPr lang="es-ES" sz="1300" b="1">
                <a:solidFill>
                  <a:srgbClr val="002755"/>
                </a:solidFill>
                <a:latin typeface="Montserrat" pitchFamily="2" charset="77"/>
                <a:cs typeface="Segoe UI"/>
              </a:rPr>
              <a:t>La reducción porcentual del recuento de lesiones de QA es una medida clínicamente significativa de la curación de la enfermedad, </a:t>
            </a:r>
            <a:r>
              <a:rPr lang="es-ES" sz="1300">
                <a:solidFill>
                  <a:srgbClr val="002755"/>
                </a:solidFill>
                <a:latin typeface="Montserrat" pitchFamily="2" charset="77"/>
                <a:cs typeface="Segoe UI"/>
              </a:rPr>
              <a:t>tanto en los ensayos clínicos como en la práctica real</a:t>
            </a:r>
            <a:r>
              <a:rPr lang="es-ES" sz="1300" baseline="30000">
                <a:solidFill>
                  <a:srgbClr val="002755"/>
                </a:solidFill>
                <a:latin typeface="Montserrat" pitchFamily="2" charset="77"/>
                <a:cs typeface="Segoe UI"/>
              </a:rPr>
              <a:t>1,2</a:t>
            </a:r>
          </a:p>
        </p:txBody>
      </p:sp>
      <p:sp>
        <p:nvSpPr>
          <p:cNvPr id="11" name="Rectángulo redondeado 10">
            <a:extLst>
              <a:ext uri="{FF2B5EF4-FFF2-40B4-BE49-F238E27FC236}">
                <a16:creationId xmlns:a16="http://schemas.microsoft.com/office/drawing/2014/main" id="{F60AD6F4-3072-8C6D-A00A-ACFA375598FD}"/>
              </a:ext>
            </a:extLst>
          </p:cNvPr>
          <p:cNvSpPr/>
          <p:nvPr/>
        </p:nvSpPr>
        <p:spPr>
          <a:xfrm>
            <a:off x="1512279" y="2514531"/>
            <a:ext cx="10029133" cy="831832"/>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redondeado 11">
            <a:extLst>
              <a:ext uri="{FF2B5EF4-FFF2-40B4-BE49-F238E27FC236}">
                <a16:creationId xmlns:a16="http://schemas.microsoft.com/office/drawing/2014/main" id="{6BCEA2FC-24E7-19F4-601D-46105B3035FD}"/>
              </a:ext>
            </a:extLst>
          </p:cNvPr>
          <p:cNvSpPr/>
          <p:nvPr/>
        </p:nvSpPr>
        <p:spPr>
          <a:xfrm>
            <a:off x="1512279" y="3478113"/>
            <a:ext cx="10029133" cy="831832"/>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Text Placeholder 5">
            <a:extLst>
              <a:ext uri="{FF2B5EF4-FFF2-40B4-BE49-F238E27FC236}">
                <a16:creationId xmlns:a16="http://schemas.microsoft.com/office/drawing/2014/main" id="{246CD9E0-0A1C-8F7C-CB54-DBC5939E243C}"/>
              </a:ext>
            </a:extLst>
          </p:cNvPr>
          <p:cNvSpPr>
            <a:spLocks noGrp="1"/>
          </p:cNvSpPr>
          <p:nvPr>
            <p:ph type="body" sz="quarter" idx="11"/>
          </p:nvPr>
        </p:nvSpPr>
        <p:spPr>
          <a:xfrm>
            <a:off x="473530" y="447260"/>
            <a:ext cx="6059557" cy="238539"/>
          </a:xfrm>
        </p:spPr>
        <p:txBody>
          <a:bodyPr>
            <a:noAutofit/>
          </a:bodyPr>
          <a:lstStyle/>
          <a:p>
            <a:r>
              <a:rPr lang="es-ES" sz="1800" noProof="0">
                <a:latin typeface="Montserrat" panose="00000500000000000000" pitchFamily="2" charset="0"/>
              </a:rPr>
              <a:t>CONCLUSIONES TAKE HOME MESSAGES</a:t>
            </a:r>
          </a:p>
        </p:txBody>
      </p:sp>
      <p:pic>
        <p:nvPicPr>
          <p:cNvPr id="2" name="Gráfico 1" descr="Insignia 1 con relleno sólido">
            <a:extLst>
              <a:ext uri="{FF2B5EF4-FFF2-40B4-BE49-F238E27FC236}">
                <a16:creationId xmlns:a16="http://schemas.microsoft.com/office/drawing/2014/main" id="{AA642280-7E34-3923-4B79-5F593520A0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763" y="1590392"/>
            <a:ext cx="755550" cy="755550"/>
          </a:xfrm>
          <a:prstGeom prst="rect">
            <a:avLst/>
          </a:prstGeom>
        </p:spPr>
      </p:pic>
      <p:pic>
        <p:nvPicPr>
          <p:cNvPr id="3" name="Gráfico 2" descr="Insignia con relleno sólido">
            <a:extLst>
              <a:ext uri="{FF2B5EF4-FFF2-40B4-BE49-F238E27FC236}">
                <a16:creationId xmlns:a16="http://schemas.microsoft.com/office/drawing/2014/main" id="{AC163F25-6251-2F90-6704-3BB87B4962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763" y="2545033"/>
            <a:ext cx="755550" cy="755550"/>
          </a:xfrm>
          <a:prstGeom prst="rect">
            <a:avLst/>
          </a:prstGeom>
        </p:spPr>
      </p:pic>
      <p:pic>
        <p:nvPicPr>
          <p:cNvPr id="4" name="Gráfico 3" descr="Insignia 3 con relleno sólido">
            <a:extLst>
              <a:ext uri="{FF2B5EF4-FFF2-40B4-BE49-F238E27FC236}">
                <a16:creationId xmlns:a16="http://schemas.microsoft.com/office/drawing/2014/main" id="{D5AA4E59-EEB3-71E9-7534-33D85337EE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1763" y="3522003"/>
            <a:ext cx="755550" cy="755550"/>
          </a:xfrm>
          <a:prstGeom prst="rect">
            <a:avLst/>
          </a:prstGeom>
        </p:spPr>
      </p:pic>
      <p:grpSp>
        <p:nvGrpSpPr>
          <p:cNvPr id="14" name="Grupo 13">
            <a:extLst>
              <a:ext uri="{FF2B5EF4-FFF2-40B4-BE49-F238E27FC236}">
                <a16:creationId xmlns:a16="http://schemas.microsoft.com/office/drawing/2014/main" id="{50AAA1F0-AC43-43FE-45E7-65908F86E715}"/>
              </a:ext>
            </a:extLst>
          </p:cNvPr>
          <p:cNvGrpSpPr/>
          <p:nvPr/>
        </p:nvGrpSpPr>
        <p:grpSpPr>
          <a:xfrm>
            <a:off x="601763" y="4415029"/>
            <a:ext cx="10939649" cy="831832"/>
            <a:chOff x="601763" y="4550734"/>
            <a:chExt cx="10939649" cy="831832"/>
          </a:xfrm>
        </p:grpSpPr>
        <p:sp>
          <p:nvSpPr>
            <p:cNvPr id="13" name="Rectángulo redondeado 12">
              <a:extLst>
                <a:ext uri="{FF2B5EF4-FFF2-40B4-BE49-F238E27FC236}">
                  <a16:creationId xmlns:a16="http://schemas.microsoft.com/office/drawing/2014/main" id="{F5EFAAD6-B38A-670E-4E69-F189290C3EBF}"/>
                </a:ext>
              </a:extLst>
            </p:cNvPr>
            <p:cNvSpPr/>
            <p:nvPr/>
          </p:nvSpPr>
          <p:spPr>
            <a:xfrm>
              <a:off x="1512279" y="4550734"/>
              <a:ext cx="10029133" cy="831832"/>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Rectangle: Rounded Corners 8">
              <a:extLst>
                <a:ext uri="{FF2B5EF4-FFF2-40B4-BE49-F238E27FC236}">
                  <a16:creationId xmlns:a16="http://schemas.microsoft.com/office/drawing/2014/main" id="{D1E150E1-D0AC-60D0-E161-D40903A98C12}"/>
                </a:ext>
              </a:extLst>
            </p:cNvPr>
            <p:cNvSpPr/>
            <p:nvPr/>
          </p:nvSpPr>
          <p:spPr>
            <a:xfrm>
              <a:off x="1512279" y="4818247"/>
              <a:ext cx="9239569" cy="304494"/>
            </a:xfrm>
            <a:prstGeom prst="roundRect">
              <a:avLst>
                <a:gd name="adj" fmla="val 37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r>
                <a:rPr lang="es-ES" sz="1300" b="1" err="1">
                  <a:solidFill>
                    <a:srgbClr val="002060"/>
                  </a:solidFill>
                  <a:latin typeface="Montserrat"/>
                  <a:cs typeface="Arial"/>
                </a:rPr>
                <a:t>Klisyri</a:t>
              </a:r>
              <a:r>
                <a:rPr lang="es-ES" sz="1300" b="1">
                  <a:solidFill>
                    <a:srgbClr val="002060"/>
                  </a:solidFill>
                  <a:latin typeface="Montserrat"/>
                  <a:cs typeface="Arial"/>
                </a:rPr>
                <a:t> </a:t>
              </a:r>
              <a:r>
                <a:rPr lang="es-ES" sz="1300">
                  <a:solidFill>
                    <a:srgbClr val="002060"/>
                  </a:solidFill>
                  <a:latin typeface="Montserrat"/>
                  <a:cs typeface="Arial"/>
                </a:rPr>
                <a:t>ha demostrado tener</a:t>
              </a:r>
              <a:r>
                <a:rPr lang="es-ES" sz="1300" b="1">
                  <a:solidFill>
                    <a:srgbClr val="002060"/>
                  </a:solidFill>
                  <a:latin typeface="Montserrat"/>
                  <a:cs typeface="Arial"/>
                </a:rPr>
                <a:t> beneficios clínicos en las QA proliferativas avanzadas (PROII y III)</a:t>
              </a:r>
              <a:r>
                <a:rPr lang="es-ES" sz="1300" baseline="30000">
                  <a:solidFill>
                    <a:srgbClr val="002060"/>
                  </a:solidFill>
                  <a:latin typeface="Montserrat" pitchFamily="2" charset="77"/>
                  <a:cs typeface="Segoe UI"/>
                </a:rPr>
                <a:t>4 </a:t>
              </a:r>
            </a:p>
          </p:txBody>
        </p:sp>
        <p:pic>
          <p:nvPicPr>
            <p:cNvPr id="7" name="Gráfico 6" descr="Insignia 4 con relleno sólido">
              <a:extLst>
                <a:ext uri="{FF2B5EF4-FFF2-40B4-BE49-F238E27FC236}">
                  <a16:creationId xmlns:a16="http://schemas.microsoft.com/office/drawing/2014/main" id="{A260C3FE-2816-757B-6AA4-C08B6A76F3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763" y="4592719"/>
              <a:ext cx="755550" cy="755550"/>
            </a:xfrm>
            <a:prstGeom prst="rect">
              <a:avLst/>
            </a:prstGeom>
          </p:spPr>
        </p:pic>
      </p:grpSp>
      <p:sp>
        <p:nvSpPr>
          <p:cNvPr id="5" name="Rectangle: Rounded Corners 8">
            <a:extLst>
              <a:ext uri="{FF2B5EF4-FFF2-40B4-BE49-F238E27FC236}">
                <a16:creationId xmlns:a16="http://schemas.microsoft.com/office/drawing/2014/main" id="{EE0E7A59-2116-FAED-D4C5-BAB051937D9D}"/>
              </a:ext>
            </a:extLst>
          </p:cNvPr>
          <p:cNvSpPr/>
          <p:nvPr/>
        </p:nvSpPr>
        <p:spPr>
          <a:xfrm>
            <a:off x="1512279" y="2569751"/>
            <a:ext cx="10147101" cy="706115"/>
          </a:xfrm>
          <a:prstGeom prst="roundRect">
            <a:avLst>
              <a:gd name="adj" fmla="val 37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pPr defTabSz="1219140">
              <a:spcAft>
                <a:spcPts val="400"/>
              </a:spcAft>
            </a:pPr>
            <a:r>
              <a:rPr lang="es-ES" sz="1300">
                <a:solidFill>
                  <a:srgbClr val="002755"/>
                </a:solidFill>
                <a:latin typeface="Montserrat" pitchFamily="2" charset="77"/>
                <a:cs typeface="Segoe UI"/>
              </a:rPr>
              <a:t>En comparación con otros tratamientos tópicos disponibles, </a:t>
            </a:r>
            <a:r>
              <a:rPr lang="es-ES" sz="1300" b="1" err="1">
                <a:solidFill>
                  <a:srgbClr val="002755"/>
                </a:solidFill>
                <a:latin typeface="Montserrat" pitchFamily="2" charset="77"/>
                <a:cs typeface="Segoe UI"/>
              </a:rPr>
              <a:t>Klisyri</a:t>
            </a:r>
            <a:r>
              <a:rPr lang="es-ES" sz="1300" b="1">
                <a:solidFill>
                  <a:srgbClr val="002755"/>
                </a:solidFill>
                <a:latin typeface="Montserrat" pitchFamily="2" charset="77"/>
                <a:cs typeface="Segoe UI"/>
              </a:rPr>
              <a:t> ofrece una eficacia comparable, garantizando un buen perfil de seguridad con efectos secundarios más leves y reduce las tasas de interrupción temprana </a:t>
            </a:r>
            <a:r>
              <a:rPr lang="es-ES" sz="1300">
                <a:solidFill>
                  <a:srgbClr val="002755"/>
                </a:solidFill>
                <a:latin typeface="Montserrat" pitchFamily="2" charset="77"/>
                <a:cs typeface="Segoe UI"/>
              </a:rPr>
              <a:t>del tratamiento o pérdida de adherencia.</a:t>
            </a:r>
            <a:r>
              <a:rPr lang="es-ES" sz="1300" baseline="30000">
                <a:solidFill>
                  <a:srgbClr val="002755"/>
                </a:solidFill>
                <a:latin typeface="Montserrat" pitchFamily="2" charset="77"/>
                <a:cs typeface="Segoe UI"/>
              </a:rPr>
              <a:t>2</a:t>
            </a:r>
          </a:p>
        </p:txBody>
      </p:sp>
      <p:sp>
        <p:nvSpPr>
          <p:cNvPr id="10" name="Rectangle: Rounded Corners 8">
            <a:extLst>
              <a:ext uri="{FF2B5EF4-FFF2-40B4-BE49-F238E27FC236}">
                <a16:creationId xmlns:a16="http://schemas.microsoft.com/office/drawing/2014/main" id="{615975E9-3168-16F3-8DA4-22C38A87C576}"/>
              </a:ext>
            </a:extLst>
          </p:cNvPr>
          <p:cNvSpPr/>
          <p:nvPr/>
        </p:nvSpPr>
        <p:spPr>
          <a:xfrm>
            <a:off x="1512279" y="3692263"/>
            <a:ext cx="9285924" cy="415031"/>
          </a:xfrm>
          <a:prstGeom prst="roundRect">
            <a:avLst>
              <a:gd name="adj" fmla="val 37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r>
              <a:rPr lang="es-ES" sz="1300" b="1">
                <a:solidFill>
                  <a:srgbClr val="002060"/>
                </a:solidFill>
                <a:latin typeface="Montserrat"/>
                <a:cs typeface="Arial"/>
              </a:rPr>
              <a:t>Con </a:t>
            </a:r>
            <a:r>
              <a:rPr lang="es-ES" sz="1300" b="1" err="1">
                <a:solidFill>
                  <a:srgbClr val="002060"/>
                </a:solidFill>
                <a:latin typeface="Montserrat"/>
                <a:cs typeface="Arial"/>
              </a:rPr>
              <a:t>Klisyri</a:t>
            </a:r>
            <a:r>
              <a:rPr lang="es-ES" sz="1300" b="1">
                <a:solidFill>
                  <a:srgbClr val="002060"/>
                </a:solidFill>
                <a:latin typeface="Montserrat"/>
                <a:cs typeface="Arial"/>
              </a:rPr>
              <a:t>, </a:t>
            </a:r>
            <a:r>
              <a:rPr lang="es-ES" sz="1300">
                <a:solidFill>
                  <a:srgbClr val="002060"/>
                </a:solidFill>
                <a:latin typeface="Montserrat"/>
                <a:cs typeface="Arial"/>
              </a:rPr>
              <a:t>debido a su </a:t>
            </a:r>
            <a:r>
              <a:rPr lang="es-ES" sz="1300" err="1">
                <a:solidFill>
                  <a:srgbClr val="002060"/>
                </a:solidFill>
                <a:latin typeface="Montserrat"/>
                <a:cs typeface="Arial"/>
              </a:rPr>
              <a:t>MoA</a:t>
            </a:r>
            <a:r>
              <a:rPr lang="es-ES" sz="1300">
                <a:solidFill>
                  <a:srgbClr val="002060"/>
                </a:solidFill>
                <a:latin typeface="Montserrat"/>
                <a:cs typeface="Arial"/>
              </a:rPr>
              <a:t>, </a:t>
            </a:r>
            <a:r>
              <a:rPr lang="es-ES" sz="1300" b="1">
                <a:solidFill>
                  <a:srgbClr val="002060"/>
                </a:solidFill>
                <a:latin typeface="Montserrat"/>
                <a:cs typeface="Arial"/>
              </a:rPr>
              <a:t>no son necesarias las reacciones cutáneas </a:t>
            </a:r>
            <a:r>
              <a:rPr lang="es-ES" sz="1300">
                <a:solidFill>
                  <a:srgbClr val="002060"/>
                </a:solidFill>
                <a:latin typeface="Montserrat"/>
                <a:cs typeface="Arial"/>
              </a:rPr>
              <a:t>ni existe una correlación entre el grado de las mismas </a:t>
            </a:r>
            <a:r>
              <a:rPr lang="es-ES" sz="1300" b="1">
                <a:solidFill>
                  <a:srgbClr val="002060"/>
                </a:solidFill>
                <a:latin typeface="Montserrat"/>
                <a:cs typeface="Arial"/>
              </a:rPr>
              <a:t>para obtener una mejor respuesta al tratamiento</a:t>
            </a:r>
            <a:r>
              <a:rPr lang="es-ES" sz="1300">
                <a:solidFill>
                  <a:srgbClr val="002060"/>
                </a:solidFill>
                <a:latin typeface="Montserrat"/>
                <a:cs typeface="Arial"/>
              </a:rPr>
              <a:t>.</a:t>
            </a:r>
            <a:r>
              <a:rPr lang="es-ES" sz="1300" baseline="30000">
                <a:solidFill>
                  <a:srgbClr val="002060"/>
                </a:solidFill>
                <a:latin typeface="Montserrat"/>
                <a:cs typeface="Arial"/>
              </a:rPr>
              <a:t>3</a:t>
            </a:r>
            <a:endParaRPr lang="es-ES" sz="1300" baseline="30000">
              <a:solidFill>
                <a:srgbClr val="002060"/>
              </a:solidFill>
              <a:latin typeface="Montserrat" pitchFamily="2" charset="77"/>
              <a:cs typeface="Segoe UI"/>
            </a:endParaRPr>
          </a:p>
        </p:txBody>
      </p:sp>
      <p:sp>
        <p:nvSpPr>
          <p:cNvPr id="8" name="Text Placeholder 5">
            <a:extLst>
              <a:ext uri="{FF2B5EF4-FFF2-40B4-BE49-F238E27FC236}">
                <a16:creationId xmlns:a16="http://schemas.microsoft.com/office/drawing/2014/main" id="{4E3C79E7-6EDF-4F49-D249-C9E81F24FAF4}"/>
              </a:ext>
            </a:extLst>
          </p:cNvPr>
          <p:cNvSpPr>
            <a:spLocks noGrp="1"/>
          </p:cNvSpPr>
          <p:nvPr>
            <p:ph type="body" sz="quarter" idx="12"/>
          </p:nvPr>
        </p:nvSpPr>
        <p:spPr>
          <a:xfrm>
            <a:off x="1572375" y="6075172"/>
            <a:ext cx="10114724" cy="640039"/>
          </a:xfrm>
        </p:spPr>
        <p:txBody>
          <a:bodyPr anchor="b">
            <a:normAutofit/>
          </a:bodyPr>
          <a:lstStyle/>
          <a:p>
            <a:pPr>
              <a:spcBef>
                <a:spcPts val="0"/>
              </a:spcBef>
              <a:spcAft>
                <a:spcPts val="100"/>
              </a:spcAft>
            </a:pPr>
            <a:r>
              <a:rPr lang="es-ES" sz="600" b="1">
                <a:solidFill>
                  <a:schemeClr val="tx1">
                    <a:lumMod val="50000"/>
                    <a:lumOff val="50000"/>
                  </a:schemeClr>
                </a:solidFill>
                <a:latin typeface="Montserrat"/>
                <a:cs typeface="Arial"/>
              </a:rPr>
              <a:t>QA: </a:t>
            </a:r>
            <a:r>
              <a:rPr lang="es-ES" sz="600">
                <a:solidFill>
                  <a:schemeClr val="tx1">
                    <a:lumMod val="50000"/>
                    <a:lumOff val="50000"/>
                  </a:schemeClr>
                </a:solidFill>
                <a:latin typeface="Montserrat"/>
                <a:cs typeface="Arial"/>
              </a:rPr>
              <a:t>queratosis actínica;</a:t>
            </a:r>
            <a:r>
              <a:rPr lang="es-ES" sz="600" b="1">
                <a:solidFill>
                  <a:schemeClr val="tx1">
                    <a:lumMod val="50000"/>
                    <a:lumOff val="50000"/>
                  </a:schemeClr>
                </a:solidFill>
                <a:latin typeface="Montserrat"/>
                <a:cs typeface="Arial"/>
              </a:rPr>
              <a:t> AC:</a:t>
            </a:r>
            <a:r>
              <a:rPr lang="es-ES" sz="600">
                <a:solidFill>
                  <a:schemeClr val="tx1">
                    <a:lumMod val="50000"/>
                    <a:lumOff val="50000"/>
                  </a:schemeClr>
                </a:solidFill>
                <a:latin typeface="Montserrat"/>
                <a:cs typeface="Arial"/>
              </a:rPr>
              <a:t> aclaramiento completo;; </a:t>
            </a:r>
            <a:r>
              <a:rPr lang="es-ES" sz="600" b="1">
                <a:solidFill>
                  <a:schemeClr val="tx1">
                    <a:lumMod val="50000"/>
                    <a:lumOff val="50000"/>
                  </a:schemeClr>
                </a:solidFill>
                <a:latin typeface="Montserrat"/>
                <a:cs typeface="Arial"/>
              </a:rPr>
              <a:t>RCL:</a:t>
            </a:r>
            <a:r>
              <a:rPr lang="es-ES" sz="600">
                <a:solidFill>
                  <a:schemeClr val="tx1">
                    <a:lumMod val="50000"/>
                    <a:lumOff val="50000"/>
                  </a:schemeClr>
                </a:solidFill>
                <a:latin typeface="Montserrat"/>
                <a:cs typeface="Arial"/>
              </a:rPr>
              <a:t> reacciones cutáneas locales;; </a:t>
            </a:r>
            <a:r>
              <a:rPr lang="es-ES" sz="600" b="1">
                <a:solidFill>
                  <a:schemeClr val="tx1">
                    <a:lumMod val="50000"/>
                    <a:lumOff val="50000"/>
                  </a:schemeClr>
                </a:solidFill>
                <a:latin typeface="Montserrat"/>
                <a:cs typeface="Arial"/>
              </a:rPr>
              <a:t>RW:</a:t>
            </a:r>
            <a:r>
              <a:rPr lang="es-ES" sz="600">
                <a:solidFill>
                  <a:schemeClr val="tx1">
                    <a:lumMod val="50000"/>
                    <a:lumOff val="50000"/>
                  </a:schemeClr>
                </a:solidFill>
                <a:latin typeface="Montserrat"/>
                <a:cs typeface="Arial"/>
              </a:rPr>
              <a:t> práctica clínica real. </a:t>
            </a:r>
            <a:r>
              <a:rPr lang="es-ES" sz="600" err="1">
                <a:solidFill>
                  <a:schemeClr val="tx1">
                    <a:lumMod val="50000"/>
                    <a:lumOff val="50000"/>
                  </a:schemeClr>
                </a:solidFill>
                <a:latin typeface="Montserrat"/>
                <a:cs typeface="Arial"/>
              </a:rPr>
              <a:t>MoA</a:t>
            </a:r>
            <a:r>
              <a:rPr lang="es-ES" sz="600">
                <a:solidFill>
                  <a:schemeClr val="tx1">
                    <a:lumMod val="50000"/>
                    <a:lumOff val="50000"/>
                  </a:schemeClr>
                </a:solidFill>
                <a:latin typeface="Montserrat"/>
                <a:cs typeface="Arial"/>
              </a:rPr>
              <a:t>, :mecanismo de </a:t>
            </a:r>
            <a:r>
              <a:rPr lang="es-ES" sz="600" err="1">
                <a:solidFill>
                  <a:schemeClr val="tx1">
                    <a:lumMod val="50000"/>
                    <a:lumOff val="50000"/>
                  </a:schemeClr>
                </a:solidFill>
                <a:latin typeface="Montserrat"/>
                <a:cs typeface="Arial"/>
              </a:rPr>
              <a:t>accion</a:t>
            </a:r>
            <a:endParaRPr lang="es-ES" sz="600">
              <a:solidFill>
                <a:schemeClr val="tx1">
                  <a:lumMod val="50000"/>
                  <a:lumOff val="50000"/>
                </a:schemeClr>
              </a:solidFill>
              <a:latin typeface="Montserrat"/>
              <a:cs typeface="Arial"/>
            </a:endParaRPr>
          </a:p>
          <a:p>
            <a:pPr>
              <a:spcAft>
                <a:spcPts val="100"/>
              </a:spcAft>
            </a:pPr>
            <a:r>
              <a:rPr lang="es-ES" sz="600" b="1">
                <a:solidFill>
                  <a:schemeClr val="tx1">
                    <a:lumMod val="50000"/>
                    <a:lumOff val="50000"/>
                  </a:schemeClr>
                </a:solidFill>
                <a:latin typeface="Montserrat"/>
                <a:cs typeface="Arial"/>
              </a:rPr>
              <a:t>1. </a:t>
            </a:r>
            <a:r>
              <a:rPr lang="es-ES" sz="600" err="1">
                <a:solidFill>
                  <a:schemeClr val="tx1">
                    <a:lumMod val="50000"/>
                    <a:lumOff val="50000"/>
                  </a:schemeClr>
                </a:solidFill>
                <a:latin typeface="Montserrat"/>
                <a:cs typeface="Arial"/>
              </a:rPr>
              <a:t>Szeimies</a:t>
            </a:r>
            <a:r>
              <a:rPr lang="es-ES" sz="600">
                <a:solidFill>
                  <a:schemeClr val="tx1">
                    <a:lumMod val="50000"/>
                    <a:lumOff val="50000"/>
                  </a:schemeClr>
                </a:solidFill>
                <a:latin typeface="Montserrat"/>
                <a:cs typeface="Arial"/>
              </a:rPr>
              <a:t> RM, et al. </a:t>
            </a:r>
            <a:r>
              <a:rPr lang="es-ES" sz="600" err="1">
                <a:solidFill>
                  <a:schemeClr val="tx1">
                    <a:lumMod val="50000"/>
                    <a:lumOff val="50000"/>
                  </a:schemeClr>
                </a:solidFill>
                <a:latin typeface="Montserrat"/>
                <a:cs typeface="Arial"/>
              </a:rPr>
              <a:t>Dermatol</a:t>
            </a:r>
            <a:r>
              <a:rPr lang="es-ES" sz="600">
                <a:solidFill>
                  <a:schemeClr val="tx1">
                    <a:lumMod val="50000"/>
                    <a:lumOff val="50000"/>
                  </a:schemeClr>
                </a:solidFill>
                <a:latin typeface="Montserrat"/>
                <a:cs typeface="Arial"/>
              </a:rPr>
              <a:t> </a:t>
            </a:r>
            <a:r>
              <a:rPr lang="es-ES" sz="600" err="1">
                <a:solidFill>
                  <a:schemeClr val="tx1">
                    <a:lumMod val="50000"/>
                    <a:lumOff val="50000"/>
                  </a:schemeClr>
                </a:solidFill>
                <a:latin typeface="Montserrat"/>
                <a:cs typeface="Arial"/>
              </a:rPr>
              <a:t>Ther</a:t>
            </a:r>
            <a:r>
              <a:rPr lang="es-ES" sz="600">
                <a:solidFill>
                  <a:schemeClr val="tx1">
                    <a:lumMod val="50000"/>
                    <a:lumOff val="50000"/>
                  </a:schemeClr>
                </a:solidFill>
                <a:latin typeface="Montserrat"/>
                <a:cs typeface="Arial"/>
              </a:rPr>
              <a:t> (</a:t>
            </a:r>
            <a:r>
              <a:rPr lang="es-ES" sz="600" err="1">
                <a:solidFill>
                  <a:schemeClr val="tx1">
                    <a:lumMod val="50000"/>
                    <a:lumOff val="50000"/>
                  </a:schemeClr>
                </a:solidFill>
                <a:latin typeface="Montserrat"/>
                <a:cs typeface="Arial"/>
              </a:rPr>
              <a:t>Heidelb</a:t>
            </a:r>
            <a:r>
              <a:rPr lang="es-ES" sz="600">
                <a:solidFill>
                  <a:schemeClr val="tx1">
                    <a:lumMod val="50000"/>
                    <a:lumOff val="50000"/>
                  </a:schemeClr>
                </a:solidFill>
                <a:latin typeface="Montserrat"/>
                <a:cs typeface="Arial"/>
              </a:rPr>
              <a:t>). 2016;6(4):461-464.  </a:t>
            </a:r>
            <a:r>
              <a:rPr lang="es-ES" sz="600" b="1">
                <a:solidFill>
                  <a:schemeClr val="tx1">
                    <a:lumMod val="50000"/>
                    <a:lumOff val="50000"/>
                  </a:schemeClr>
                </a:solidFill>
                <a:latin typeface="Montserrat"/>
                <a:cs typeface="Arial"/>
              </a:rPr>
              <a:t>2.</a:t>
            </a:r>
            <a:r>
              <a:rPr lang="es-ES" sz="600">
                <a:solidFill>
                  <a:schemeClr val="tx1">
                    <a:lumMod val="50000"/>
                    <a:lumOff val="50000"/>
                  </a:schemeClr>
                </a:solidFill>
                <a:latin typeface="Montserrat"/>
                <a:cs typeface="Arial"/>
              </a:rPr>
              <a:t> </a:t>
            </a:r>
            <a:r>
              <a:rPr lang="it-IT" sz="600">
                <a:solidFill>
                  <a:schemeClr val="tx1">
                    <a:lumMod val="50000"/>
                    <a:lumOff val="50000"/>
                  </a:schemeClr>
                </a:solidFill>
                <a:latin typeface="Montserrat"/>
                <a:cs typeface="Arial"/>
              </a:rPr>
              <a:t>Li Pomi </a:t>
            </a:r>
            <a:r>
              <a:rPr lang="it-IT" sz="600" err="1">
                <a:solidFill>
                  <a:schemeClr val="tx1">
                    <a:lumMod val="50000"/>
                    <a:lumOff val="50000"/>
                  </a:schemeClr>
                </a:solidFill>
                <a:latin typeface="Montserrat"/>
                <a:cs typeface="Arial"/>
              </a:rPr>
              <a:t>F</a:t>
            </a:r>
            <a:r>
              <a:rPr lang="it-IT" sz="600">
                <a:solidFill>
                  <a:schemeClr val="tx1">
                    <a:lumMod val="50000"/>
                    <a:lumOff val="50000"/>
                  </a:schemeClr>
                </a:solidFill>
                <a:latin typeface="Montserrat"/>
                <a:cs typeface="Arial"/>
              </a:rPr>
              <a:t>, et al. Medicina. 2024;60(2):225.</a:t>
            </a:r>
            <a:r>
              <a:rPr lang="es-ES" sz="600">
                <a:solidFill>
                  <a:schemeClr val="tx1">
                    <a:lumMod val="50000"/>
                    <a:lumOff val="50000"/>
                  </a:schemeClr>
                </a:solidFill>
                <a:latin typeface="Montserrat"/>
                <a:cs typeface="Arial"/>
              </a:rPr>
              <a:t>.; </a:t>
            </a:r>
            <a:r>
              <a:rPr lang="es-ES" sz="600" b="1">
                <a:solidFill>
                  <a:schemeClr val="tx1">
                    <a:lumMod val="50000"/>
                    <a:lumOff val="50000"/>
                  </a:schemeClr>
                </a:solidFill>
                <a:latin typeface="Montserrat"/>
                <a:cs typeface="Arial"/>
              </a:rPr>
              <a:t>3. </a:t>
            </a:r>
            <a:r>
              <a:rPr lang="es-ES" sz="600" err="1">
                <a:solidFill>
                  <a:schemeClr val="tx1">
                    <a:lumMod val="50000"/>
                    <a:lumOff val="50000"/>
                  </a:schemeClr>
                </a:solidFill>
                <a:latin typeface="Montserrat"/>
                <a:cs typeface="Arial"/>
              </a:rPr>
              <a:t>Kirchberger</a:t>
            </a:r>
            <a:r>
              <a:rPr lang="es-ES" sz="600">
                <a:solidFill>
                  <a:schemeClr val="tx1">
                    <a:lumMod val="50000"/>
                    <a:lumOff val="50000"/>
                  </a:schemeClr>
                </a:solidFill>
                <a:latin typeface="Montserrat"/>
                <a:cs typeface="Arial"/>
              </a:rPr>
              <a:t> M, </a:t>
            </a:r>
            <a:r>
              <a:rPr lang="es-ES" sz="600" i="1">
                <a:solidFill>
                  <a:schemeClr val="tx1">
                    <a:lumMod val="50000"/>
                    <a:lumOff val="50000"/>
                  </a:schemeClr>
                </a:solidFill>
                <a:latin typeface="Montserrat"/>
                <a:cs typeface="Arial"/>
              </a:rPr>
              <a:t>et al. </a:t>
            </a:r>
            <a:r>
              <a:rPr lang="es-ES" sz="600" i="1" err="1">
                <a:solidFill>
                  <a:schemeClr val="tx1">
                    <a:lumMod val="50000"/>
                    <a:lumOff val="50000"/>
                  </a:schemeClr>
                </a:solidFill>
                <a:latin typeface="Montserrat"/>
                <a:cs typeface="Arial"/>
              </a:rPr>
              <a:t>Journal</a:t>
            </a:r>
            <a:r>
              <a:rPr lang="es-ES" sz="600" i="1">
                <a:solidFill>
                  <a:schemeClr val="tx1">
                    <a:lumMod val="50000"/>
                    <a:lumOff val="50000"/>
                  </a:schemeClr>
                </a:solidFill>
                <a:latin typeface="Montserrat"/>
                <a:cs typeface="Arial"/>
              </a:rPr>
              <a:t> </a:t>
            </a:r>
            <a:r>
              <a:rPr lang="es-ES" sz="600" i="1" err="1">
                <a:solidFill>
                  <a:schemeClr val="tx1">
                    <a:lumMod val="50000"/>
                    <a:lumOff val="50000"/>
                  </a:schemeClr>
                </a:solidFill>
                <a:latin typeface="Montserrat"/>
                <a:cs typeface="Arial"/>
              </a:rPr>
              <a:t>of</a:t>
            </a:r>
            <a:r>
              <a:rPr lang="es-ES" sz="600" i="1">
                <a:solidFill>
                  <a:schemeClr val="tx1">
                    <a:lumMod val="50000"/>
                    <a:lumOff val="50000"/>
                  </a:schemeClr>
                </a:solidFill>
                <a:latin typeface="Montserrat"/>
                <a:cs typeface="Arial"/>
              </a:rPr>
              <a:t> </a:t>
            </a:r>
            <a:r>
              <a:rPr lang="es-ES" sz="600" i="1" err="1">
                <a:solidFill>
                  <a:schemeClr val="tx1">
                    <a:lumMod val="50000"/>
                    <a:lumOff val="50000"/>
                  </a:schemeClr>
                </a:solidFill>
                <a:latin typeface="Montserrat"/>
                <a:cs typeface="Arial"/>
              </a:rPr>
              <a:t>Clinical</a:t>
            </a:r>
            <a:r>
              <a:rPr lang="es-ES" sz="600" i="1">
                <a:solidFill>
                  <a:schemeClr val="tx1">
                    <a:lumMod val="50000"/>
                    <a:lumOff val="50000"/>
                  </a:schemeClr>
                </a:solidFill>
                <a:latin typeface="Montserrat"/>
                <a:cs typeface="Arial"/>
              </a:rPr>
              <a:t> Medicine. </a:t>
            </a:r>
            <a:r>
              <a:rPr lang="es-ES" sz="600">
                <a:solidFill>
                  <a:schemeClr val="tx1">
                    <a:lumMod val="50000"/>
                    <a:lumOff val="50000"/>
                  </a:schemeClr>
                </a:solidFill>
                <a:latin typeface="Montserrat"/>
                <a:cs typeface="Arial"/>
              </a:rPr>
              <a:t>2023;12:4837;</a:t>
            </a:r>
            <a:r>
              <a:rPr lang="es-ES" sz="600" b="1">
                <a:solidFill>
                  <a:schemeClr val="tx1">
                    <a:lumMod val="50000"/>
                    <a:lumOff val="50000"/>
                  </a:schemeClr>
                </a:solidFill>
                <a:latin typeface="Montserrat"/>
                <a:cs typeface="Arial"/>
              </a:rPr>
              <a:t>  4.</a:t>
            </a:r>
            <a:r>
              <a:rPr lang="es-ES" sz="600">
                <a:solidFill>
                  <a:schemeClr val="tx1">
                    <a:lumMod val="50000"/>
                    <a:lumOff val="50000"/>
                  </a:schemeClr>
                </a:solidFill>
                <a:latin typeface="Montserrat"/>
                <a:cs typeface="Arial"/>
              </a:rPr>
              <a:t> </a:t>
            </a:r>
            <a:r>
              <a:rPr lang="es-ES" sz="600" err="1">
                <a:solidFill>
                  <a:schemeClr val="tx1">
                    <a:lumMod val="50000"/>
                    <a:lumOff val="50000"/>
                  </a:schemeClr>
                </a:solidFill>
                <a:latin typeface="Montserrat"/>
                <a:cs typeface="Arial"/>
              </a:rPr>
              <a:t>Kuchner</a:t>
            </a:r>
            <a:r>
              <a:rPr lang="es-ES" sz="600">
                <a:solidFill>
                  <a:schemeClr val="tx1">
                    <a:lumMod val="50000"/>
                    <a:lumOff val="50000"/>
                  </a:schemeClr>
                </a:solidFill>
                <a:latin typeface="Montserrat"/>
                <a:cs typeface="Arial"/>
              </a:rPr>
              <a:t>, M. et al. EJC Skin </a:t>
            </a:r>
            <a:r>
              <a:rPr lang="es-ES" sz="600" err="1">
                <a:solidFill>
                  <a:schemeClr val="tx1">
                    <a:lumMod val="50000"/>
                    <a:lumOff val="50000"/>
                  </a:schemeClr>
                </a:solidFill>
                <a:latin typeface="Montserrat"/>
                <a:cs typeface="Arial"/>
              </a:rPr>
              <a:t>Cancer</a:t>
            </a:r>
            <a:r>
              <a:rPr lang="es-ES" sz="600">
                <a:solidFill>
                  <a:schemeClr val="tx1">
                    <a:lumMod val="50000"/>
                    <a:lumOff val="50000"/>
                  </a:schemeClr>
                </a:solidFill>
                <a:latin typeface="Montserrat"/>
                <a:cs typeface="Arial"/>
              </a:rPr>
              <a:t>, </a:t>
            </a:r>
            <a:r>
              <a:rPr lang="es-ES" sz="600" err="1">
                <a:solidFill>
                  <a:schemeClr val="tx1">
                    <a:lumMod val="50000"/>
                    <a:lumOff val="50000"/>
                  </a:schemeClr>
                </a:solidFill>
                <a:latin typeface="Montserrat"/>
                <a:cs typeface="Arial"/>
              </a:rPr>
              <a:t>Volume</a:t>
            </a:r>
            <a:r>
              <a:rPr lang="es-ES" sz="600">
                <a:solidFill>
                  <a:schemeClr val="tx1">
                    <a:lumMod val="50000"/>
                    <a:lumOff val="50000"/>
                  </a:schemeClr>
                </a:solidFill>
                <a:latin typeface="Montserrat"/>
                <a:cs typeface="Arial"/>
              </a:rPr>
              <a:t> 3, 10030; </a:t>
            </a:r>
          </a:p>
        </p:txBody>
      </p:sp>
    </p:spTree>
    <p:extLst>
      <p:ext uri="{BB962C8B-B14F-4D97-AF65-F5344CB8AC3E}">
        <p14:creationId xmlns:p14="http://schemas.microsoft.com/office/powerpoint/2010/main" val="1548181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B71D9-CA1E-7218-2DBE-AC2E129A6A0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B0F95D9-6756-D8CF-5414-671450A5282D}"/>
              </a:ext>
            </a:extLst>
          </p:cNvPr>
          <p:cNvSpPr>
            <a:spLocks noGrp="1"/>
          </p:cNvSpPr>
          <p:nvPr>
            <p:ph type="title"/>
          </p:nvPr>
        </p:nvSpPr>
        <p:spPr/>
        <p:txBody>
          <a:bodyPr/>
          <a:lstStyle/>
          <a:p>
            <a:pPr algn="ctr"/>
            <a:r>
              <a:rPr kumimoji="0" lang="es-ES" sz="3600" b="1" i="0" u="none" strike="noStrike" kern="1200" cap="none" spc="0" normalizeH="0" baseline="0" noProof="0">
                <a:ln>
                  <a:noFill/>
                </a:ln>
                <a:solidFill>
                  <a:srgbClr val="C00000"/>
                </a:solidFill>
                <a:effectLst/>
                <a:uLnTx/>
                <a:uFillTx/>
                <a:latin typeface="Montserrat"/>
                <a:ea typeface="+mn-ea"/>
                <a:cs typeface="+mn-cs"/>
              </a:rPr>
              <a:t>Documento de consenso </a:t>
            </a:r>
            <a:r>
              <a:rPr kumimoji="0" lang="es-ES" sz="3600" b="1" i="0" u="none" strike="noStrike" kern="1200" cap="none" spc="0" normalizeH="0" baseline="0" noProof="0">
                <a:ln>
                  <a:noFill/>
                </a:ln>
                <a:solidFill>
                  <a:srgbClr val="002854"/>
                </a:solidFill>
                <a:effectLst/>
                <a:uLnTx/>
                <a:uFillTx/>
                <a:latin typeface="Montserrat"/>
                <a:ea typeface="+mn-ea"/>
                <a:cs typeface="+mn-cs"/>
              </a:rPr>
              <a:t>europeo de expertos en QA</a:t>
            </a:r>
            <a:br>
              <a:rPr lang="es-ES" sz="3600" b="1" i="0" u="none" strike="noStrike" kern="1200" cap="none" spc="0" normalizeH="0" baseline="0" noProof="0">
                <a:ln>
                  <a:noFill/>
                </a:ln>
                <a:effectLst/>
                <a:uLnTx/>
                <a:uFillTx/>
                <a:latin typeface="Montserrat"/>
                <a:ea typeface="+mn-ea"/>
                <a:cs typeface="+mn-cs"/>
              </a:rPr>
            </a:br>
            <a:endParaRPr lang="es-ES" sz="3600">
              <a:solidFill>
                <a:srgbClr val="002854"/>
              </a:solidFill>
              <a:latin typeface="Montserrat"/>
            </a:endParaRPr>
          </a:p>
        </p:txBody>
      </p:sp>
    </p:spTree>
    <p:extLst>
      <p:ext uri="{BB962C8B-B14F-4D97-AF65-F5344CB8AC3E}">
        <p14:creationId xmlns:p14="http://schemas.microsoft.com/office/powerpoint/2010/main" val="3994775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D13E9-0B69-375C-4FC0-73D8CEE5CAC4}"/>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720198B9-169B-BD70-9214-513B4EE09DB4}"/>
              </a:ext>
            </a:extLst>
          </p:cNvPr>
          <p:cNvSpPr>
            <a:spLocks noGrp="1"/>
          </p:cNvSpPr>
          <p:nvPr>
            <p:ph type="title"/>
          </p:nvPr>
        </p:nvSpPr>
        <p:spPr/>
        <p:txBody>
          <a:bodyPr/>
          <a:lstStyle/>
          <a:p>
            <a:r>
              <a:rPr lang="es-ES" sz="2000">
                <a:solidFill>
                  <a:srgbClr val="002060"/>
                </a:solidFill>
                <a:latin typeface="Montserrat" panose="00000500000000000000" pitchFamily="2" charset="0"/>
                <a:cs typeface="Arial" panose="020B0604020202020204" pitchFamily="34" charset="0"/>
              </a:rPr>
              <a:t>DOCUMENTO DE CONSENSO EUROPEO DE EXPERTOS </a:t>
            </a:r>
            <a:endParaRPr lang="es-ES"/>
          </a:p>
        </p:txBody>
      </p:sp>
      <p:sp>
        <p:nvSpPr>
          <p:cNvPr id="21" name="Marcador de texto 20">
            <a:extLst>
              <a:ext uri="{FF2B5EF4-FFF2-40B4-BE49-F238E27FC236}">
                <a16:creationId xmlns:a16="http://schemas.microsoft.com/office/drawing/2014/main" id="{DE6C1CD7-C365-3D57-8053-765D722741BC}"/>
              </a:ext>
            </a:extLst>
          </p:cNvPr>
          <p:cNvSpPr>
            <a:spLocks noGrp="1"/>
          </p:cNvSpPr>
          <p:nvPr>
            <p:ph type="body" sz="quarter" idx="10"/>
          </p:nvPr>
        </p:nvSpPr>
        <p:spPr>
          <a:xfrm>
            <a:off x="1581665" y="6357983"/>
            <a:ext cx="10159485" cy="375162"/>
          </a:xfrm>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1.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Dirschka</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T,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Ardigò</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M,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Fargnoli</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MC, et al. J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Dermatolog</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Treat</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2025 Dec;36(1):2487657.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doi</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10.1080/09546634.2025.2487657.</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s-ES" b="1" i="0" u="none" strike="noStrike" kern="1200" cap="none" spc="0" normalizeH="0" baseline="0" noProof="0">
                <a:ln>
                  <a:noFill/>
                </a:ln>
                <a:effectLst/>
                <a:uLnTx/>
                <a:uFillTx/>
                <a:latin typeface="Montserrat" pitchFamily="2" charset="77"/>
                <a:ea typeface="+mn-ea"/>
                <a:cs typeface="Arial" panose="020B0604020202020204" pitchFamily="34" charset="0"/>
              </a:rPr>
              <a:t>QA: </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queratosis actínica; </a:t>
            </a:r>
          </a:p>
        </p:txBody>
      </p:sp>
      <p:sp>
        <p:nvSpPr>
          <p:cNvPr id="8" name="Rounded Rectangle 92">
            <a:extLst>
              <a:ext uri="{FF2B5EF4-FFF2-40B4-BE49-F238E27FC236}">
                <a16:creationId xmlns:a16="http://schemas.microsoft.com/office/drawing/2014/main" id="{B88E3957-0FDC-3735-BC1A-995DDAD68AE7}"/>
              </a:ext>
            </a:extLst>
          </p:cNvPr>
          <p:cNvSpPr/>
          <p:nvPr/>
        </p:nvSpPr>
        <p:spPr>
          <a:xfrm>
            <a:off x="8863467" y="3639019"/>
            <a:ext cx="2452233" cy="2329981"/>
          </a:xfrm>
          <a:prstGeom prst="roundRect">
            <a:avLst>
              <a:gd name="adj" fmla="val 4547"/>
            </a:avLst>
          </a:prstGeom>
          <a:solidFill>
            <a:schemeClr val="bg1">
              <a:lumMod val="95000"/>
            </a:schemeClr>
          </a:solidFill>
          <a:ln w="12700">
            <a:solidFill>
              <a:srgbClr val="B4E2D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l" defTabSz="914400" rtl="0" eaLnBrk="1" fontAlgn="auto" latinLnBrk="0" hangingPunct="1">
              <a:lnSpc>
                <a:spcPct val="100000"/>
              </a:lnSpc>
              <a:spcBef>
                <a:spcPts val="0"/>
              </a:spcBef>
              <a:spcAft>
                <a:spcPts val="0"/>
              </a:spcAft>
              <a:buClr>
                <a:srgbClr val="B4E2D6"/>
              </a:buClr>
              <a:buSzTx/>
              <a:tabLst/>
              <a:defRPr/>
            </a:pPr>
            <a:endParaRPr kumimoji="0" lang="es-ES" sz="1100" b="0" i="0" u="none" strike="noStrike" kern="1200" cap="none" spc="0" normalizeH="0" baseline="0" noProof="0">
              <a:ln>
                <a:noFill/>
              </a:ln>
              <a:solidFill>
                <a:srgbClr val="002060"/>
              </a:solidFill>
              <a:effectLst/>
              <a:uLnTx/>
              <a:uFillTx/>
              <a:latin typeface="Montserrat"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s-ES" sz="1100" b="0" i="0" u="none" strike="noStrike" kern="1200" cap="none" spc="0" normalizeH="0" baseline="0" noProof="0">
              <a:ln>
                <a:noFill/>
              </a:ln>
              <a:solidFill>
                <a:srgbClr val="002060"/>
              </a:solidFill>
              <a:effectLst/>
              <a:uLnTx/>
              <a:uFillTx/>
              <a:latin typeface="Montserrat"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lang="es-ES" sz="1100">
              <a:solidFill>
                <a:srgbClr val="002060"/>
              </a:solidFill>
              <a:latin typeface="Montserrat" pitchFamily="2" charset="77"/>
            </a:endParaRPr>
          </a:p>
          <a:p>
            <a:pPr marL="171450" marR="0" lvl="0" indent="-1714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Revisar la </a:t>
            </a:r>
            <a:r>
              <a:rPr kumimoji="0" lang="es-ES" sz="1100" b="1" i="0" u="none" strike="noStrike" kern="1200" cap="none" spc="0" normalizeH="0" baseline="0" noProof="0">
                <a:ln>
                  <a:noFill/>
                </a:ln>
                <a:solidFill>
                  <a:srgbClr val="C00000"/>
                </a:solidFill>
                <a:effectLst/>
                <a:uLnTx/>
                <a:uFillTx/>
                <a:latin typeface="Montserrat" pitchFamily="2" charset="77"/>
                <a:ea typeface="+mn-ea"/>
                <a:cs typeface="+mn-cs"/>
              </a:rPr>
              <a:t>eficacia y seguridad </a:t>
            </a: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de los distintos tratamientos para la QA</a:t>
            </a:r>
          </a:p>
          <a:p>
            <a:pPr marL="171450" marR="0" lvl="0" indent="-1714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n-GB" sz="1100" b="1" i="0" u="none" strike="noStrike" kern="1200" cap="none" spc="0" normalizeH="0" baseline="0" noProof="0">
              <a:ln>
                <a:noFill/>
              </a:ln>
              <a:solidFill>
                <a:srgbClr val="002060"/>
              </a:solidFill>
              <a:effectLst/>
              <a:uLnTx/>
              <a:uFillTx/>
              <a:latin typeface="Montserrat"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Conocer la </a:t>
            </a:r>
            <a:r>
              <a:rPr kumimoji="0" lang="es-ES" sz="1100" b="1" i="0" u="none" strike="noStrike" kern="1200" cap="none" spc="0" normalizeH="0" baseline="0" noProof="0">
                <a:ln>
                  <a:noFill/>
                </a:ln>
                <a:solidFill>
                  <a:srgbClr val="002060"/>
                </a:solidFill>
                <a:effectLst/>
                <a:uLnTx/>
                <a:uFillTx/>
                <a:latin typeface="Montserrat" pitchFamily="2" charset="77"/>
                <a:ea typeface="+mn-ea"/>
                <a:cs typeface="+mn-cs"/>
              </a:rPr>
              <a:t>opinión</a:t>
            </a: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 de los dermatólogos sobre su uso</a:t>
            </a:r>
          </a:p>
          <a:p>
            <a:pPr marL="171450" marR="0" lvl="0" indent="-1714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n-GB" sz="1100" b="0" i="0" u="none" strike="noStrike" kern="1200" cap="none" spc="0" normalizeH="0" baseline="0" noProof="0">
              <a:ln>
                <a:noFill/>
              </a:ln>
              <a:solidFill>
                <a:srgbClr val="002060"/>
              </a:solidFill>
              <a:effectLst/>
              <a:uLnTx/>
              <a:uFillTx/>
              <a:latin typeface="Montserrat"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Proporcionar </a:t>
            </a:r>
            <a:r>
              <a:rPr kumimoji="0" lang="es-ES" sz="1100" b="1" i="0" u="none" strike="noStrike" kern="1200" cap="none" spc="0" normalizeH="0" baseline="0" noProof="0">
                <a:ln>
                  <a:noFill/>
                </a:ln>
                <a:solidFill>
                  <a:srgbClr val="002060"/>
                </a:solidFill>
                <a:effectLst/>
                <a:uLnTx/>
                <a:uFillTx/>
                <a:latin typeface="Montserrat" pitchFamily="2" charset="77"/>
                <a:ea typeface="+mn-ea"/>
                <a:cs typeface="+mn-cs"/>
              </a:rPr>
              <a:t>guías</a:t>
            </a: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 para la práctica clínica</a:t>
            </a:r>
          </a:p>
        </p:txBody>
      </p:sp>
      <p:sp>
        <p:nvSpPr>
          <p:cNvPr id="9" name="Rounded Rectangle 92">
            <a:extLst>
              <a:ext uri="{FF2B5EF4-FFF2-40B4-BE49-F238E27FC236}">
                <a16:creationId xmlns:a16="http://schemas.microsoft.com/office/drawing/2014/main" id="{FC30CA33-3280-E7A9-CE17-6F876CE04E54}"/>
              </a:ext>
            </a:extLst>
          </p:cNvPr>
          <p:cNvSpPr/>
          <p:nvPr/>
        </p:nvSpPr>
        <p:spPr>
          <a:xfrm>
            <a:off x="4607861" y="3639020"/>
            <a:ext cx="4166458" cy="2329982"/>
          </a:xfrm>
          <a:prstGeom prst="roundRect">
            <a:avLst>
              <a:gd name="adj" fmla="val 4547"/>
            </a:avLst>
          </a:prstGeom>
          <a:solidFill>
            <a:schemeClr val="bg1">
              <a:lumMod val="95000"/>
            </a:schemeClr>
          </a:solidFill>
          <a:ln w="12700">
            <a:solidFill>
              <a:srgbClr val="B4E2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s-ES" sz="1100" b="1" i="0" u="none" strike="noStrike" kern="1200" cap="none" spc="0" normalizeH="0" baseline="0" noProof="0">
              <a:ln>
                <a:noFill/>
              </a:ln>
              <a:solidFill>
                <a:srgbClr val="002060"/>
              </a:solidFill>
              <a:effectLst/>
              <a:uLnTx/>
              <a:uFillTx/>
              <a:latin typeface="Montserrat" pitchFamily="2" charset="77"/>
              <a:ea typeface="+mn-ea"/>
              <a:cs typeface="+mn-cs"/>
            </a:endParaRPr>
          </a:p>
          <a:p>
            <a:pPr marR="0" lvl="0" algn="l" defTabSz="914400" rtl="0" eaLnBrk="1" fontAlgn="auto" latinLnBrk="0" hangingPunct="1">
              <a:lnSpc>
                <a:spcPct val="100000"/>
              </a:lnSpc>
              <a:spcBef>
                <a:spcPts val="0"/>
              </a:spcBef>
              <a:spcAft>
                <a:spcPts val="0"/>
              </a:spcAft>
              <a:buClr>
                <a:srgbClr val="B4E2D6"/>
              </a:buClr>
              <a:buSzTx/>
              <a:tabLst/>
              <a:defRPr/>
            </a:pPr>
            <a:r>
              <a:rPr kumimoji="0" lang="es-ES" sz="1100" b="1" i="0" u="none" strike="noStrike" kern="1200" cap="none" spc="0" normalizeH="0" baseline="0" noProof="0">
                <a:ln>
                  <a:noFill/>
                </a:ln>
                <a:solidFill>
                  <a:srgbClr val="002060"/>
                </a:solidFill>
                <a:effectLst/>
                <a:uLnTx/>
                <a:uFillTx/>
                <a:latin typeface="Montserrat" pitchFamily="2" charset="77"/>
                <a:ea typeface="+mn-ea"/>
                <a:cs typeface="+mn-cs"/>
              </a:rPr>
              <a:t>73 panelistas </a:t>
            </a: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(España, Alemania e Italia)</a:t>
            </a:r>
          </a:p>
          <a:p>
            <a:pPr marR="0" lvl="0" algn="l" defTabSz="914400" rtl="0" eaLnBrk="1" fontAlgn="auto" latinLnBrk="0" hangingPunct="1">
              <a:lnSpc>
                <a:spcPct val="100000"/>
              </a:lnSpc>
              <a:spcBef>
                <a:spcPts val="0"/>
              </a:spcBef>
              <a:spcAft>
                <a:spcPts val="0"/>
              </a:spcAft>
              <a:buClr>
                <a:srgbClr val="B4E2D6"/>
              </a:buClr>
              <a:buSzTx/>
              <a:tabLst/>
              <a:defRPr/>
            </a:pP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cuestionario</a:t>
            </a:r>
          </a:p>
          <a:p>
            <a:pPr marR="0" lvl="0" algn="l" defTabSz="914400" rtl="0" eaLnBrk="1" fontAlgn="auto" latinLnBrk="0" hangingPunct="1">
              <a:lnSpc>
                <a:spcPct val="100000"/>
              </a:lnSpc>
              <a:spcBef>
                <a:spcPts val="0"/>
              </a:spcBef>
              <a:spcAft>
                <a:spcPts val="0"/>
              </a:spcAft>
              <a:buClr>
                <a:srgbClr val="B4E2D6"/>
              </a:buClr>
              <a:buSzTx/>
              <a:tabLst/>
              <a:defRPr/>
            </a:pP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periodo 8 semanas. </a:t>
            </a:r>
          </a:p>
          <a:p>
            <a:pPr marR="0" lvl="0" algn="l" defTabSz="914400" rtl="0" eaLnBrk="1" fontAlgn="auto" latinLnBrk="0" hangingPunct="1">
              <a:lnSpc>
                <a:spcPct val="100000"/>
              </a:lnSpc>
              <a:spcBef>
                <a:spcPts val="0"/>
              </a:spcBef>
              <a:spcAft>
                <a:spcPts val="0"/>
              </a:spcAft>
              <a:buClr>
                <a:srgbClr val="B4E2D6"/>
              </a:buClr>
              <a:buSzTx/>
              <a:tabLst/>
              <a:defRPr/>
            </a:pPr>
            <a:endParaRPr kumimoji="0" lang="en-GB" sz="1100" b="0" i="0" u="none" strike="noStrike" kern="1200" cap="none" spc="0" normalizeH="0" baseline="0" noProof="0">
              <a:ln>
                <a:noFill/>
              </a:ln>
              <a:solidFill>
                <a:srgbClr val="002060"/>
              </a:solidFill>
              <a:effectLst/>
              <a:uLnTx/>
              <a:uFillTx/>
              <a:latin typeface="Montserrat"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100" b="1" i="0" u="none" strike="noStrike" kern="1200" cap="none" spc="0" normalizeH="0" baseline="0" noProof="0">
                <a:ln>
                  <a:noFill/>
                </a:ln>
                <a:solidFill>
                  <a:srgbClr val="002060"/>
                </a:solidFill>
                <a:effectLst/>
                <a:uLnTx/>
                <a:uFillTx/>
                <a:latin typeface="Montserrat" pitchFamily="2" charset="77"/>
                <a:ea typeface="+mn-ea"/>
                <a:cs typeface="+mn-cs"/>
              </a:rPr>
              <a:t>Experiencia larga o media en la gestión de pacientes con QA</a:t>
            </a: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 basada en años de ejercicio de la dermatología (de 4 a ≥ 30) y número anual de consultas de QA (de &lt; 60 a ≥ 2.000)</a:t>
            </a:r>
          </a:p>
          <a:p>
            <a:pPr marL="171450" marR="0" lvl="0" indent="-1714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n-GB" sz="1100" b="0" i="0" u="none" strike="noStrike" kern="1200" cap="none" spc="0" normalizeH="0" baseline="0" noProof="0">
              <a:ln>
                <a:noFill/>
              </a:ln>
              <a:solidFill>
                <a:srgbClr val="002060"/>
              </a:solidFill>
              <a:effectLst/>
              <a:uLnTx/>
              <a:uFillTx/>
              <a:latin typeface="Montserrat"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100" b="1" i="0" u="none" strike="noStrike" kern="1200" cap="none" spc="0" normalizeH="0" baseline="0" noProof="0">
                <a:ln>
                  <a:noFill/>
                </a:ln>
                <a:solidFill>
                  <a:srgbClr val="002060"/>
                </a:solidFill>
                <a:effectLst/>
                <a:uLnTx/>
                <a:uFillTx/>
                <a:latin typeface="Montserrat" pitchFamily="2" charset="77"/>
                <a:ea typeface="+mn-ea"/>
                <a:cs typeface="+mn-cs"/>
              </a:rPr>
              <a:t>Diferentes niveles de experiencia con </a:t>
            </a:r>
            <a:r>
              <a:rPr kumimoji="0" lang="es-ES" sz="1100" b="1" i="0" u="none" strike="noStrike" kern="1200" cap="none" spc="0" normalizeH="0" baseline="0" noProof="0" err="1">
                <a:ln>
                  <a:noFill/>
                </a:ln>
                <a:solidFill>
                  <a:srgbClr val="002060"/>
                </a:solidFill>
                <a:effectLst/>
                <a:uLnTx/>
                <a:uFillTx/>
                <a:latin typeface="Montserrat" pitchFamily="2" charset="77"/>
                <a:ea typeface="+mn-ea"/>
                <a:cs typeface="+mn-cs"/>
              </a:rPr>
              <a:t>Klisyri</a:t>
            </a:r>
            <a:r>
              <a:rPr kumimoji="0" lang="es-ES" sz="1100" b="1" i="0" u="none" strike="noStrike" kern="1200" cap="none" spc="0" normalizeH="0" baseline="0" noProof="0">
                <a:ln>
                  <a:noFill/>
                </a:ln>
                <a:solidFill>
                  <a:srgbClr val="002060"/>
                </a:solidFill>
                <a:effectLst/>
                <a:uLnTx/>
                <a:uFillTx/>
                <a:latin typeface="Montserrat" pitchFamily="2" charset="77"/>
                <a:ea typeface="+mn-ea"/>
                <a:cs typeface="+mn-cs"/>
              </a:rPr>
              <a:t> 1 %</a:t>
            </a: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 desde bajos (&lt; 10 pacientes al mes) hasta altos prescriptores (≥ 30 pacientes al mes)</a:t>
            </a:r>
          </a:p>
          <a:p>
            <a:pPr marL="171450" marR="0" lvl="0" indent="-171450" algn="l" defTabSz="4572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n-GB" sz="11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sp>
        <p:nvSpPr>
          <p:cNvPr id="10" name="Rounded Rectangle 92">
            <a:extLst>
              <a:ext uri="{FF2B5EF4-FFF2-40B4-BE49-F238E27FC236}">
                <a16:creationId xmlns:a16="http://schemas.microsoft.com/office/drawing/2014/main" id="{40A9FCF7-6AFB-CF0A-4D62-107FA53C97AF}"/>
              </a:ext>
            </a:extLst>
          </p:cNvPr>
          <p:cNvSpPr/>
          <p:nvPr/>
        </p:nvSpPr>
        <p:spPr>
          <a:xfrm>
            <a:off x="596900" y="3639019"/>
            <a:ext cx="3921813" cy="2339403"/>
          </a:xfrm>
          <a:prstGeom prst="roundRect">
            <a:avLst>
              <a:gd name="adj" fmla="val 4547"/>
            </a:avLst>
          </a:prstGeom>
          <a:solidFill>
            <a:schemeClr val="bg1">
              <a:lumMod val="95000"/>
            </a:schemeClr>
          </a:solidFill>
          <a:ln w="12700">
            <a:solidFill>
              <a:srgbClr val="B4E2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121917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s-ES" sz="1100" b="1" i="0" u="none" strike="noStrike" kern="1200" cap="none" spc="0" normalizeH="0" baseline="0" noProof="0">
              <a:ln>
                <a:noFill/>
              </a:ln>
              <a:solidFill>
                <a:srgbClr val="002060"/>
              </a:solidFill>
              <a:effectLst/>
              <a:uLnTx/>
              <a:uFillTx/>
              <a:latin typeface="Montserrat" pitchFamily="2" charset="77"/>
              <a:ea typeface="+mn-ea"/>
              <a:cs typeface="+mn-cs"/>
            </a:endParaRPr>
          </a:p>
          <a:p>
            <a:pPr marR="0" lvl="0" algn="l" defTabSz="1219170" rtl="0" eaLnBrk="1" fontAlgn="auto" latinLnBrk="0" hangingPunct="1">
              <a:lnSpc>
                <a:spcPct val="100000"/>
              </a:lnSpc>
              <a:spcBef>
                <a:spcPts val="0"/>
              </a:spcBef>
              <a:spcAft>
                <a:spcPts val="0"/>
              </a:spcAft>
              <a:buClr>
                <a:srgbClr val="B4E2D6"/>
              </a:buClr>
              <a:buSzTx/>
              <a:tabLst/>
              <a:defRPr/>
            </a:pPr>
            <a:r>
              <a:rPr kumimoji="0" lang="es-ES" sz="1100" b="1" i="0" u="none" strike="noStrike" kern="1200" cap="none" spc="0" normalizeH="0" baseline="0" noProof="0">
                <a:ln>
                  <a:noFill/>
                </a:ln>
                <a:solidFill>
                  <a:srgbClr val="002060"/>
                </a:solidFill>
                <a:effectLst/>
                <a:uLnTx/>
                <a:uFillTx/>
                <a:latin typeface="Montserrat" pitchFamily="2" charset="77"/>
                <a:ea typeface="+mn-ea"/>
                <a:cs typeface="+mn-cs"/>
              </a:rPr>
              <a:t>Estudio Delphi modificado: </a:t>
            </a:r>
          </a:p>
          <a:p>
            <a:pPr marR="0" lvl="0" algn="l" defTabSz="1219170" rtl="0" eaLnBrk="1" fontAlgn="auto" latinLnBrk="0" hangingPunct="1">
              <a:lnSpc>
                <a:spcPct val="100000"/>
              </a:lnSpc>
              <a:spcBef>
                <a:spcPts val="0"/>
              </a:spcBef>
              <a:spcAft>
                <a:spcPts val="0"/>
              </a:spcAft>
              <a:buClr>
                <a:srgbClr val="B4E2D6"/>
              </a:buClr>
              <a:buSzTx/>
              <a:tabLst/>
              <a:defRPr/>
            </a:pPr>
            <a:endParaRPr kumimoji="0" lang="en-GB" sz="1100" b="1" i="0" u="none" strike="noStrike" kern="1200" cap="none" spc="0" normalizeH="0" baseline="0" noProof="0">
              <a:ln>
                <a:noFill/>
              </a:ln>
              <a:solidFill>
                <a:srgbClr val="002060"/>
              </a:solidFill>
              <a:effectLst/>
              <a:uLnTx/>
              <a:uFillTx/>
              <a:latin typeface="Montserrat" pitchFamily="2" charset="77"/>
              <a:ea typeface="+mn-ea"/>
              <a:cs typeface="+mn-cs"/>
            </a:endParaRPr>
          </a:p>
          <a:p>
            <a:pPr marR="0" lvl="0" algn="l" defTabSz="1219170" rtl="0" eaLnBrk="1" fontAlgn="auto" latinLnBrk="0" hangingPunct="1">
              <a:lnSpc>
                <a:spcPct val="100000"/>
              </a:lnSpc>
              <a:spcBef>
                <a:spcPts val="0"/>
              </a:spcBef>
              <a:spcAft>
                <a:spcPts val="0"/>
              </a:spcAft>
              <a:buClr>
                <a:srgbClr val="B4E2D6"/>
              </a:buClr>
              <a:buSzTx/>
              <a:tabLst/>
              <a:defRPr/>
            </a:pP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11 preguntas clínicas agrupadas </a:t>
            </a:r>
            <a:b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br>
            <a:r>
              <a:rPr kumimoji="0" lang="es-ES" sz="1100" b="0" i="0" u="none" strike="noStrike" kern="1200" cap="none" spc="0" normalizeH="0" baseline="0" noProof="0">
                <a:ln>
                  <a:noFill/>
                </a:ln>
                <a:solidFill>
                  <a:srgbClr val="002060"/>
                </a:solidFill>
                <a:effectLst/>
                <a:uLnTx/>
                <a:uFillTx/>
                <a:latin typeface="Montserrat" pitchFamily="2" charset="77"/>
                <a:ea typeface="+mn-ea"/>
                <a:cs typeface="+mn-cs"/>
              </a:rPr>
              <a:t>en 4 áreas diferentes: </a:t>
            </a:r>
          </a:p>
          <a:p>
            <a:pPr marL="171450" marR="0" lvl="0" indent="-171450" algn="l" defTabSz="121917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n-GB" sz="1100" b="0" i="0" u="none" strike="noStrike" kern="1200" cap="none" spc="0" normalizeH="0" baseline="0" noProof="0">
              <a:ln>
                <a:noFill/>
              </a:ln>
              <a:solidFill>
                <a:srgbClr val="002060"/>
              </a:solidFill>
              <a:effectLst/>
              <a:uLnTx/>
              <a:uFillTx/>
              <a:latin typeface="Montserrat" pitchFamily="2" charset="77"/>
              <a:ea typeface="+mn-ea"/>
              <a:cs typeface="+mn-cs"/>
            </a:endParaRPr>
          </a:p>
          <a:p>
            <a:pPr marL="171450" marR="0" lvl="0" indent="-171450" algn="l" defTabSz="121917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100" b="1" i="0" u="none" strike="noStrike" kern="1200" cap="none" spc="0" normalizeH="0" baseline="0" noProof="0">
                <a:ln>
                  <a:noFill/>
                </a:ln>
                <a:solidFill>
                  <a:srgbClr val="002060"/>
                </a:solidFill>
                <a:effectLst/>
                <a:uLnTx/>
                <a:uFillTx/>
                <a:latin typeface="Montserrat" pitchFamily="2" charset="77"/>
                <a:ea typeface="+mn-ea"/>
                <a:cs typeface="+mn-cs"/>
              </a:rPr>
              <a:t>Objetivos del tratamiento </a:t>
            </a:r>
            <a:r>
              <a:rPr kumimoji="0" lang="es-ES" sz="1100" b="1" i="0" u="sng" strike="noStrike" kern="1200" cap="none" spc="0" normalizeH="0" baseline="0" noProof="0">
                <a:ln>
                  <a:noFill/>
                </a:ln>
                <a:solidFill>
                  <a:srgbClr val="002060"/>
                </a:solidFill>
                <a:effectLst/>
                <a:uLnTx/>
                <a:uFillTx/>
                <a:latin typeface="Montserrat" pitchFamily="2" charset="77"/>
                <a:ea typeface="+mn-ea"/>
                <a:cs typeface="+mn-cs"/>
              </a:rPr>
              <a:t>además de la eficacia</a:t>
            </a:r>
          </a:p>
          <a:p>
            <a:pPr marL="171450" marR="0" lvl="0" indent="-171450" algn="l" defTabSz="121917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n-GB" sz="1100" b="1" i="0" u="none" strike="noStrike" kern="1200" cap="none" spc="0" normalizeH="0" baseline="0" noProof="0">
              <a:ln>
                <a:noFill/>
              </a:ln>
              <a:solidFill>
                <a:srgbClr val="002060"/>
              </a:solidFill>
              <a:effectLst/>
              <a:uLnTx/>
              <a:uFillTx/>
              <a:latin typeface="Montserrat" pitchFamily="2" charset="77"/>
              <a:ea typeface="+mn-ea"/>
              <a:cs typeface="+mn-cs"/>
            </a:endParaRPr>
          </a:p>
          <a:p>
            <a:pPr marL="171450" marR="0" lvl="0" indent="-171450" algn="l" defTabSz="121917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100" b="1" i="0" u="none" strike="noStrike" kern="1200" cap="none" spc="0" normalizeH="0" baseline="0" noProof="0">
                <a:ln>
                  <a:noFill/>
                </a:ln>
                <a:solidFill>
                  <a:srgbClr val="002060"/>
                </a:solidFill>
                <a:effectLst/>
                <a:uLnTx/>
                <a:uFillTx/>
                <a:latin typeface="Montserrat" pitchFamily="2" charset="77"/>
                <a:ea typeface="+mn-ea"/>
                <a:cs typeface="+mn-cs"/>
              </a:rPr>
              <a:t>Selección del </a:t>
            </a:r>
            <a:r>
              <a:rPr kumimoji="0" lang="es-ES" sz="1100" b="1" i="0" u="sng" strike="noStrike" kern="1200" cap="none" spc="0" normalizeH="0" baseline="0" noProof="0">
                <a:ln>
                  <a:noFill/>
                </a:ln>
                <a:solidFill>
                  <a:srgbClr val="002060"/>
                </a:solidFill>
                <a:effectLst/>
                <a:uLnTx/>
                <a:uFillTx/>
                <a:latin typeface="Montserrat" pitchFamily="2" charset="77"/>
                <a:ea typeface="+mn-ea"/>
                <a:cs typeface="+mn-cs"/>
              </a:rPr>
              <a:t>tratamiento</a:t>
            </a:r>
          </a:p>
          <a:p>
            <a:pPr marL="171450" marR="0" lvl="0" indent="-171450" algn="l" defTabSz="121917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n-GB" sz="1100" b="1" i="0" u="none" strike="noStrike" kern="1200" cap="none" spc="0" normalizeH="0" baseline="0" noProof="0">
              <a:ln>
                <a:noFill/>
              </a:ln>
              <a:solidFill>
                <a:srgbClr val="002060"/>
              </a:solidFill>
              <a:effectLst/>
              <a:uLnTx/>
              <a:uFillTx/>
              <a:latin typeface="Montserrat" pitchFamily="2" charset="77"/>
              <a:ea typeface="+mn-ea"/>
              <a:cs typeface="+mn-cs"/>
            </a:endParaRPr>
          </a:p>
          <a:p>
            <a:pPr marL="171450" marR="0" lvl="0" indent="-171450" algn="l" defTabSz="121917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100" b="1" i="0" u="sng" strike="noStrike" kern="1200" cap="none" spc="0" normalizeH="0" baseline="0" noProof="0">
                <a:ln>
                  <a:noFill/>
                </a:ln>
                <a:solidFill>
                  <a:srgbClr val="002060"/>
                </a:solidFill>
                <a:effectLst/>
                <a:uLnTx/>
                <a:uFillTx/>
                <a:latin typeface="Montserrat" pitchFamily="2" charset="77"/>
                <a:ea typeface="+mn-ea"/>
                <a:cs typeface="+mn-cs"/>
              </a:rPr>
              <a:t>Perfiles</a:t>
            </a:r>
            <a:r>
              <a:rPr kumimoji="0" lang="es-ES" sz="1100" b="1" i="0" u="none" strike="noStrike" kern="1200" cap="none" spc="0" normalizeH="0" baseline="0" noProof="0">
                <a:ln>
                  <a:noFill/>
                </a:ln>
                <a:solidFill>
                  <a:srgbClr val="002060"/>
                </a:solidFill>
                <a:effectLst/>
                <a:uLnTx/>
                <a:uFillTx/>
                <a:latin typeface="Montserrat" pitchFamily="2" charset="77"/>
                <a:ea typeface="+mn-ea"/>
                <a:cs typeface="+mn-cs"/>
              </a:rPr>
              <a:t> de pacientes en tratamiento</a:t>
            </a:r>
          </a:p>
          <a:p>
            <a:pPr marL="171450" marR="0" lvl="0" indent="-171450" algn="l" defTabSz="121917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n-GB" sz="1100" b="1" i="0" u="none" strike="noStrike" kern="1200" cap="none" spc="0" normalizeH="0" baseline="0" noProof="0">
              <a:ln>
                <a:noFill/>
              </a:ln>
              <a:solidFill>
                <a:srgbClr val="002060"/>
              </a:solidFill>
              <a:effectLst/>
              <a:uLnTx/>
              <a:uFillTx/>
              <a:latin typeface="Montserrat" pitchFamily="2" charset="77"/>
              <a:ea typeface="+mn-ea"/>
              <a:cs typeface="+mn-cs"/>
            </a:endParaRPr>
          </a:p>
          <a:p>
            <a:pPr marL="171450" marR="0" lvl="0" indent="-171450" algn="l" defTabSz="121917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100" b="1" i="0" u="sng" strike="noStrike" kern="1200" cap="none" spc="0" normalizeH="0" baseline="0" noProof="0">
                <a:ln>
                  <a:noFill/>
                </a:ln>
                <a:solidFill>
                  <a:srgbClr val="002060"/>
                </a:solidFill>
                <a:effectLst/>
                <a:uLnTx/>
                <a:uFillTx/>
                <a:latin typeface="Montserrat" pitchFamily="2" charset="77"/>
                <a:ea typeface="+mn-ea"/>
                <a:cs typeface="+mn-cs"/>
              </a:rPr>
              <a:t>Valor añadido </a:t>
            </a:r>
            <a:r>
              <a:rPr kumimoji="0" lang="es-ES" sz="1100" b="1" i="0" u="none" strike="noStrike" kern="1200" cap="none" spc="0" normalizeH="0" baseline="0" noProof="0">
                <a:ln>
                  <a:noFill/>
                </a:ln>
                <a:solidFill>
                  <a:srgbClr val="002060"/>
                </a:solidFill>
                <a:effectLst/>
                <a:uLnTx/>
                <a:uFillTx/>
                <a:latin typeface="Montserrat" pitchFamily="2" charset="77"/>
                <a:ea typeface="+mn-ea"/>
                <a:cs typeface="+mn-cs"/>
              </a:rPr>
              <a:t>del tratamiento</a:t>
            </a:r>
          </a:p>
          <a:p>
            <a:pPr marL="171450" marR="0" lvl="0" indent="-171450" algn="l" defTabSz="121917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n-GB" sz="1100" b="0" i="0" u="none" strike="noStrike" kern="1200" cap="none" spc="0" normalizeH="0" baseline="0" noProof="0">
              <a:ln>
                <a:noFill/>
              </a:ln>
              <a:solidFill>
                <a:srgbClr val="002060"/>
              </a:solidFill>
              <a:effectLst/>
              <a:uLnTx/>
              <a:uFillTx/>
              <a:latin typeface="Montserrat" pitchFamily="2" charset="77"/>
              <a:ea typeface="+mn-ea"/>
              <a:cs typeface="+mn-cs"/>
            </a:endParaRPr>
          </a:p>
        </p:txBody>
      </p:sp>
      <p:grpSp>
        <p:nvGrpSpPr>
          <p:cNvPr id="32" name="Grupo 31">
            <a:extLst>
              <a:ext uri="{FF2B5EF4-FFF2-40B4-BE49-F238E27FC236}">
                <a16:creationId xmlns:a16="http://schemas.microsoft.com/office/drawing/2014/main" id="{F123A58F-3AD9-AE1B-0C9F-D70B203D49C8}"/>
              </a:ext>
            </a:extLst>
          </p:cNvPr>
          <p:cNvGrpSpPr/>
          <p:nvPr/>
        </p:nvGrpSpPr>
        <p:grpSpPr>
          <a:xfrm>
            <a:off x="3788825" y="3739832"/>
            <a:ext cx="624129" cy="628285"/>
            <a:chOff x="3788825" y="3777332"/>
            <a:chExt cx="624129" cy="628285"/>
          </a:xfrm>
        </p:grpSpPr>
        <p:sp>
          <p:nvSpPr>
            <p:cNvPr id="3" name="Elipse 2">
              <a:extLst>
                <a:ext uri="{FF2B5EF4-FFF2-40B4-BE49-F238E27FC236}">
                  <a16:creationId xmlns:a16="http://schemas.microsoft.com/office/drawing/2014/main" id="{C1AE3C3D-D886-0096-E261-F3E68ED5558E}"/>
                </a:ext>
              </a:extLst>
            </p:cNvPr>
            <p:cNvSpPr/>
            <p:nvPr/>
          </p:nvSpPr>
          <p:spPr>
            <a:xfrm>
              <a:off x="3788825" y="3777332"/>
              <a:ext cx="624129" cy="628285"/>
            </a:xfrm>
            <a:prstGeom prst="ellipse">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Gráfico 5">
              <a:extLst>
                <a:ext uri="{FF2B5EF4-FFF2-40B4-BE49-F238E27FC236}">
                  <a16:creationId xmlns:a16="http://schemas.microsoft.com/office/drawing/2014/main" id="{6E9A533B-B129-24AE-C94F-BB2359DCC8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6073" y="3911808"/>
              <a:ext cx="369631" cy="359332"/>
            </a:xfrm>
            <a:prstGeom prst="rect">
              <a:avLst/>
            </a:prstGeom>
          </p:spPr>
        </p:pic>
      </p:grpSp>
      <p:sp>
        <p:nvSpPr>
          <p:cNvPr id="4" name="Rectangle: Rounded Corners 6">
            <a:extLst>
              <a:ext uri="{FF2B5EF4-FFF2-40B4-BE49-F238E27FC236}">
                <a16:creationId xmlns:a16="http://schemas.microsoft.com/office/drawing/2014/main" id="{858C320A-1D31-351E-70D9-25A294C10391}"/>
              </a:ext>
            </a:extLst>
          </p:cNvPr>
          <p:cNvSpPr/>
          <p:nvPr/>
        </p:nvSpPr>
        <p:spPr>
          <a:xfrm>
            <a:off x="2637342" y="1336083"/>
            <a:ext cx="6491815" cy="2036270"/>
          </a:xfrm>
          <a:prstGeom prst="roundRect">
            <a:avLst>
              <a:gd name="adj" fmla="val 1304"/>
            </a:avLst>
          </a:prstGeom>
          <a:solidFill>
            <a:schemeClr val="bg1"/>
          </a:solidFill>
          <a:ln>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Montserrat" pitchFamily="2" charset="77"/>
              <a:ea typeface="+mn-ea"/>
              <a:cs typeface="+mn-cs"/>
            </a:endParaRPr>
          </a:p>
        </p:txBody>
      </p:sp>
      <p:grpSp>
        <p:nvGrpSpPr>
          <p:cNvPr id="30" name="Grupo 29">
            <a:extLst>
              <a:ext uri="{FF2B5EF4-FFF2-40B4-BE49-F238E27FC236}">
                <a16:creationId xmlns:a16="http://schemas.microsoft.com/office/drawing/2014/main" id="{6D55027D-B423-A0CE-7712-C63FDBC2565F}"/>
              </a:ext>
            </a:extLst>
          </p:cNvPr>
          <p:cNvGrpSpPr/>
          <p:nvPr/>
        </p:nvGrpSpPr>
        <p:grpSpPr>
          <a:xfrm>
            <a:off x="8011143" y="3739832"/>
            <a:ext cx="624129" cy="628285"/>
            <a:chOff x="8216452" y="2952492"/>
            <a:chExt cx="624129" cy="628285"/>
          </a:xfrm>
        </p:grpSpPr>
        <p:sp>
          <p:nvSpPr>
            <p:cNvPr id="14" name="Elipse 13">
              <a:extLst>
                <a:ext uri="{FF2B5EF4-FFF2-40B4-BE49-F238E27FC236}">
                  <a16:creationId xmlns:a16="http://schemas.microsoft.com/office/drawing/2014/main" id="{EDE2F7E5-C148-4559-36F3-19E23E20944D}"/>
                </a:ext>
              </a:extLst>
            </p:cNvPr>
            <p:cNvSpPr/>
            <p:nvPr/>
          </p:nvSpPr>
          <p:spPr>
            <a:xfrm>
              <a:off x="8216452" y="2952492"/>
              <a:ext cx="624129" cy="628285"/>
            </a:xfrm>
            <a:prstGeom prst="ellipse">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Gráfico 15">
              <a:extLst>
                <a:ext uri="{FF2B5EF4-FFF2-40B4-BE49-F238E27FC236}">
                  <a16:creationId xmlns:a16="http://schemas.microsoft.com/office/drawing/2014/main" id="{053FDB7A-B93B-1FDF-9C73-B50A47F18C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6725" y="3001242"/>
              <a:ext cx="497594" cy="497594"/>
            </a:xfrm>
            <a:prstGeom prst="rect">
              <a:avLst/>
            </a:prstGeom>
          </p:spPr>
        </p:pic>
      </p:grpSp>
      <p:grpSp>
        <p:nvGrpSpPr>
          <p:cNvPr id="31" name="Grupo 30">
            <a:extLst>
              <a:ext uri="{FF2B5EF4-FFF2-40B4-BE49-F238E27FC236}">
                <a16:creationId xmlns:a16="http://schemas.microsoft.com/office/drawing/2014/main" id="{6D9BB33D-1798-D424-73FC-7E53A7DC17E3}"/>
              </a:ext>
            </a:extLst>
          </p:cNvPr>
          <p:cNvGrpSpPr/>
          <p:nvPr/>
        </p:nvGrpSpPr>
        <p:grpSpPr>
          <a:xfrm>
            <a:off x="10588171" y="3739832"/>
            <a:ext cx="624129" cy="628285"/>
            <a:chOff x="10410371" y="3739832"/>
            <a:chExt cx="624129" cy="628285"/>
          </a:xfrm>
        </p:grpSpPr>
        <p:sp>
          <p:nvSpPr>
            <p:cNvPr id="19" name="Elipse 18">
              <a:extLst>
                <a:ext uri="{FF2B5EF4-FFF2-40B4-BE49-F238E27FC236}">
                  <a16:creationId xmlns:a16="http://schemas.microsoft.com/office/drawing/2014/main" id="{E7618406-A5CA-22FB-6CEF-F7ECFA1E2FAC}"/>
                </a:ext>
              </a:extLst>
            </p:cNvPr>
            <p:cNvSpPr/>
            <p:nvPr/>
          </p:nvSpPr>
          <p:spPr>
            <a:xfrm>
              <a:off x="10410371" y="3739832"/>
              <a:ext cx="624129" cy="628285"/>
            </a:xfrm>
            <a:prstGeom prst="ellipse">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2" name="Gráfico 21">
              <a:extLst>
                <a:ext uri="{FF2B5EF4-FFF2-40B4-BE49-F238E27FC236}">
                  <a16:creationId xmlns:a16="http://schemas.microsoft.com/office/drawing/2014/main" id="{BD57DDB3-1628-DFA3-C296-6BA5115531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91608" y="3836784"/>
              <a:ext cx="461654" cy="461654"/>
            </a:xfrm>
            <a:prstGeom prst="rect">
              <a:avLst/>
            </a:prstGeom>
          </p:spPr>
        </p:pic>
      </p:grpSp>
      <p:grpSp>
        <p:nvGrpSpPr>
          <p:cNvPr id="29" name="Grupo 28">
            <a:extLst>
              <a:ext uri="{FF2B5EF4-FFF2-40B4-BE49-F238E27FC236}">
                <a16:creationId xmlns:a16="http://schemas.microsoft.com/office/drawing/2014/main" id="{0448E7AB-98DD-E74C-9ABD-9B0146289837}"/>
              </a:ext>
            </a:extLst>
          </p:cNvPr>
          <p:cNvGrpSpPr/>
          <p:nvPr/>
        </p:nvGrpSpPr>
        <p:grpSpPr>
          <a:xfrm>
            <a:off x="2725169" y="1593615"/>
            <a:ext cx="6316159" cy="1621027"/>
            <a:chOff x="2725169" y="1269262"/>
            <a:chExt cx="6316159" cy="1621027"/>
          </a:xfrm>
        </p:grpSpPr>
        <p:pic>
          <p:nvPicPr>
            <p:cNvPr id="5" name="Imagen 4">
              <a:extLst>
                <a:ext uri="{FF2B5EF4-FFF2-40B4-BE49-F238E27FC236}">
                  <a16:creationId xmlns:a16="http://schemas.microsoft.com/office/drawing/2014/main" id="{258F9D45-A606-0819-C08A-B7C18345C3C1}"/>
                </a:ext>
              </a:extLst>
            </p:cNvPr>
            <p:cNvPicPr>
              <a:picLocks noChangeAspect="1"/>
            </p:cNvPicPr>
            <p:nvPr/>
          </p:nvPicPr>
          <p:blipFill>
            <a:blip r:embed="rId9"/>
            <a:srcRect b="34900"/>
            <a:stretch/>
          </p:blipFill>
          <p:spPr>
            <a:xfrm>
              <a:off x="2725169" y="1269262"/>
              <a:ext cx="6316159" cy="1621027"/>
            </a:xfrm>
            <a:prstGeom prst="rect">
              <a:avLst/>
            </a:prstGeom>
          </p:spPr>
        </p:pic>
        <p:cxnSp>
          <p:nvCxnSpPr>
            <p:cNvPr id="15" name="Conector recto 14">
              <a:extLst>
                <a:ext uri="{FF2B5EF4-FFF2-40B4-BE49-F238E27FC236}">
                  <a16:creationId xmlns:a16="http://schemas.microsoft.com/office/drawing/2014/main" id="{8F2B57A5-F1CC-3B49-5FE2-FB1BF367ED56}"/>
                </a:ext>
              </a:extLst>
            </p:cNvPr>
            <p:cNvCxnSpPr/>
            <p:nvPr/>
          </p:nvCxnSpPr>
          <p:spPr>
            <a:xfrm>
              <a:off x="6084404" y="2680001"/>
              <a:ext cx="2239618"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8" name="Grupo 27">
            <a:extLst>
              <a:ext uri="{FF2B5EF4-FFF2-40B4-BE49-F238E27FC236}">
                <a16:creationId xmlns:a16="http://schemas.microsoft.com/office/drawing/2014/main" id="{086CAF78-B3BC-6259-8726-3C0742CAE3C0}"/>
              </a:ext>
            </a:extLst>
          </p:cNvPr>
          <p:cNvGrpSpPr/>
          <p:nvPr/>
        </p:nvGrpSpPr>
        <p:grpSpPr>
          <a:xfrm>
            <a:off x="2854345" y="1165813"/>
            <a:ext cx="964642" cy="369419"/>
            <a:chOff x="793820" y="1047984"/>
            <a:chExt cx="964642" cy="369419"/>
          </a:xfrm>
        </p:grpSpPr>
        <p:sp>
          <p:nvSpPr>
            <p:cNvPr id="24" name="Rectángulo redondeado 23">
              <a:extLst>
                <a:ext uri="{FF2B5EF4-FFF2-40B4-BE49-F238E27FC236}">
                  <a16:creationId xmlns:a16="http://schemas.microsoft.com/office/drawing/2014/main" id="{BA4DEF66-3E0A-127F-C53A-BE91786C65DF}"/>
                </a:ext>
              </a:extLst>
            </p:cNvPr>
            <p:cNvSpPr/>
            <p:nvPr/>
          </p:nvSpPr>
          <p:spPr>
            <a:xfrm>
              <a:off x="793820" y="1047984"/>
              <a:ext cx="964642" cy="333508"/>
            </a:xfrm>
            <a:prstGeom prst="roundRect">
              <a:avLst>
                <a:gd name="adj" fmla="val 50000"/>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Picture 4" descr="Germany flag round shape PNG 22102485 PNG">
              <a:extLst>
                <a:ext uri="{FF2B5EF4-FFF2-40B4-BE49-F238E27FC236}">
                  <a16:creationId xmlns:a16="http://schemas.microsoft.com/office/drawing/2014/main" id="{6C40FBB1-7F01-975D-3817-F8D5DB6644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021" y="1082916"/>
              <a:ext cx="269276" cy="2692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Google Street View | Page 2556 | SkyscraperCity Forum">
              <a:extLst>
                <a:ext uri="{FF2B5EF4-FFF2-40B4-BE49-F238E27FC236}">
                  <a16:creationId xmlns:a16="http://schemas.microsoft.com/office/drawing/2014/main" id="{8FD25B5C-3EC5-2A5C-FCD3-3C5C758EA3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2546" y="1085264"/>
              <a:ext cx="269276" cy="2692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Ronda españa bandera vector icono aislado españa bandera botón | Vector ...">
              <a:extLst>
                <a:ext uri="{FF2B5EF4-FFF2-40B4-BE49-F238E27FC236}">
                  <a16:creationId xmlns:a16="http://schemas.microsoft.com/office/drawing/2014/main" id="{51ED5127-ED55-D4DB-4ABE-AC836711B16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1210" t="14769" r="10430"/>
            <a:stretch/>
          </p:blipFill>
          <p:spPr bwMode="auto">
            <a:xfrm>
              <a:off x="1435331" y="1072791"/>
              <a:ext cx="316826" cy="3446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473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E9EAB35-B74C-1E95-674A-07576231DD0C}"/>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1DB3DB7A-B13C-FB17-4995-5EA69D0149F5}"/>
              </a:ext>
            </a:extLst>
          </p:cNvPr>
          <p:cNvSpPr>
            <a:spLocks noGrp="1"/>
          </p:cNvSpPr>
          <p:nvPr>
            <p:ph type="body" sz="quarter" idx="11"/>
          </p:nvPr>
        </p:nvSpPr>
        <p:spPr>
          <a:xfrm>
            <a:off x="599659" y="447260"/>
            <a:ext cx="7260290" cy="575543"/>
          </a:xfrm>
        </p:spPr>
        <p:txBody>
          <a:bodyPr>
            <a:normAutofit/>
          </a:bodyPr>
          <a:lstStyle/>
          <a:p>
            <a:r>
              <a:rPr lang="es-ES" sz="1600">
                <a:solidFill>
                  <a:srgbClr val="002060"/>
                </a:solidFill>
                <a:latin typeface="Montserrat" pitchFamily="2" charset="77"/>
                <a:cs typeface="Arial" panose="020B0604020202020204" pitchFamily="34" charset="0"/>
              </a:rPr>
              <a:t>DELPHI MODIFICADO: METODOLOGÍA</a:t>
            </a:r>
            <a:r>
              <a:rPr lang="es-ES" sz="1600" baseline="30000">
                <a:solidFill>
                  <a:srgbClr val="002060"/>
                </a:solidFill>
                <a:latin typeface="Montserrat" pitchFamily="2" charset="77"/>
                <a:cs typeface="Arial" panose="020B0604020202020204" pitchFamily="34" charset="0"/>
              </a:rPr>
              <a:t>1</a:t>
            </a:r>
          </a:p>
        </p:txBody>
      </p:sp>
      <p:sp>
        <p:nvSpPr>
          <p:cNvPr id="12" name="CuadroTexto 11">
            <a:extLst>
              <a:ext uri="{FF2B5EF4-FFF2-40B4-BE49-F238E27FC236}">
                <a16:creationId xmlns:a16="http://schemas.microsoft.com/office/drawing/2014/main" id="{28C3FF79-8416-BED8-EEF9-55599389350E}"/>
              </a:ext>
            </a:extLst>
          </p:cNvPr>
          <p:cNvSpPr txBox="1"/>
          <p:nvPr/>
        </p:nvSpPr>
        <p:spPr>
          <a:xfrm>
            <a:off x="1393868" y="976503"/>
            <a:ext cx="9612613" cy="738664"/>
          </a:xfrm>
          <a:prstGeom prst="rect">
            <a:avLst/>
          </a:prstGeom>
          <a:noFill/>
        </p:spPr>
        <p:txBody>
          <a:bodyPr wrap="square">
            <a:spAutoFit/>
          </a:bodyPr>
          <a:lstStyle/>
          <a:p>
            <a:pPr lvl="0">
              <a:defRPr/>
            </a:pPr>
            <a:r>
              <a:rPr lang="es-ES" sz="1400">
                <a:solidFill>
                  <a:srgbClr val="002060"/>
                </a:solidFill>
                <a:latin typeface="Montserrat" pitchFamily="2" charset="77"/>
              </a:rPr>
              <a:t> </a:t>
            </a:r>
          </a:p>
          <a:p>
            <a:pPr lvl="0">
              <a:defRPr/>
            </a:pPr>
            <a:r>
              <a:rPr lang="es-ES" sz="1400">
                <a:solidFill>
                  <a:srgbClr val="002060"/>
                </a:solidFill>
                <a:latin typeface="Montserrat" pitchFamily="2" charset="77"/>
              </a:rPr>
              <a:t>El Nivel de acuerdo se evaluó utilizando una </a:t>
            </a:r>
            <a:r>
              <a:rPr lang="es-ES" sz="1400" b="1">
                <a:solidFill>
                  <a:srgbClr val="002060"/>
                </a:solidFill>
                <a:latin typeface="Montserrat" pitchFamily="2" charset="77"/>
              </a:rPr>
              <a:t>escala Likert de 6 puntos </a:t>
            </a:r>
            <a:r>
              <a:rPr lang="es-ES" sz="1400">
                <a:solidFill>
                  <a:srgbClr val="002060"/>
                </a:solidFill>
                <a:latin typeface="Montserrat" pitchFamily="2" charset="77"/>
              </a:rPr>
              <a:t>y el siguiente rango de respuestas: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2060"/>
              </a:solidFill>
              <a:effectLst/>
              <a:uLnTx/>
              <a:uFillTx/>
              <a:latin typeface="Montserrat" pitchFamily="2" charset="77"/>
            </a:endParaRPr>
          </a:p>
        </p:txBody>
      </p:sp>
      <p:sp>
        <p:nvSpPr>
          <p:cNvPr id="18" name="CuadroTexto 17">
            <a:extLst>
              <a:ext uri="{FF2B5EF4-FFF2-40B4-BE49-F238E27FC236}">
                <a16:creationId xmlns:a16="http://schemas.microsoft.com/office/drawing/2014/main" id="{B8015E63-ECC7-DFB9-B937-DFF2DD9069EF}"/>
              </a:ext>
            </a:extLst>
          </p:cNvPr>
          <p:cNvSpPr txBox="1"/>
          <p:nvPr/>
        </p:nvSpPr>
        <p:spPr>
          <a:xfrm>
            <a:off x="1587044" y="6452903"/>
            <a:ext cx="9226259" cy="226729"/>
          </a:xfrm>
          <a:prstGeom prst="rect">
            <a:avLst/>
          </a:prstGeom>
          <a:noFill/>
        </p:spPr>
        <p:txBody>
          <a:bodyPr wrap="square" rtlCol="0">
            <a:spAutoFit/>
          </a:bodyPr>
          <a:lstStyle/>
          <a:p>
            <a:pPr>
              <a:lnSpc>
                <a:spcPts val="1200"/>
              </a:lnSpc>
            </a:pPr>
            <a:r>
              <a:rPr lang="es-ES" sz="600" b="1">
                <a:solidFill>
                  <a:schemeClr val="tx1">
                    <a:lumMod val="50000"/>
                    <a:lumOff val="50000"/>
                  </a:schemeClr>
                </a:solidFill>
                <a:latin typeface="Montserrat" pitchFamily="2" charset="77"/>
                <a:cs typeface="Arial" panose="020B0604020202020204" pitchFamily="34" charset="0"/>
              </a:rPr>
              <a:t>1. </a:t>
            </a:r>
            <a:r>
              <a:rPr lang="es-ES" sz="600" err="1">
                <a:solidFill>
                  <a:schemeClr val="tx1">
                    <a:lumMod val="50000"/>
                    <a:lumOff val="50000"/>
                  </a:schemeClr>
                </a:solidFill>
                <a:latin typeface="Montserrat" pitchFamily="2" charset="77"/>
                <a:cs typeface="Arial" panose="020B0604020202020204" pitchFamily="34" charset="0"/>
              </a:rPr>
              <a:t>Dirschka</a:t>
            </a:r>
            <a:r>
              <a:rPr lang="es-ES" sz="600">
                <a:solidFill>
                  <a:schemeClr val="tx1">
                    <a:lumMod val="50000"/>
                    <a:lumOff val="50000"/>
                  </a:schemeClr>
                </a:solidFill>
                <a:latin typeface="Montserrat" pitchFamily="2" charset="77"/>
                <a:cs typeface="Arial" panose="020B0604020202020204" pitchFamily="34" charset="0"/>
              </a:rPr>
              <a:t> T, </a:t>
            </a:r>
            <a:r>
              <a:rPr lang="es-ES" sz="600" err="1">
                <a:solidFill>
                  <a:schemeClr val="tx1">
                    <a:lumMod val="50000"/>
                    <a:lumOff val="50000"/>
                  </a:schemeClr>
                </a:solidFill>
                <a:latin typeface="Montserrat" pitchFamily="2" charset="77"/>
                <a:cs typeface="Arial" panose="020B0604020202020204" pitchFamily="34" charset="0"/>
              </a:rPr>
              <a:t>Ardigò</a:t>
            </a:r>
            <a:r>
              <a:rPr lang="es-ES" sz="600">
                <a:solidFill>
                  <a:schemeClr val="tx1">
                    <a:lumMod val="50000"/>
                    <a:lumOff val="50000"/>
                  </a:schemeClr>
                </a:solidFill>
                <a:latin typeface="Montserrat" pitchFamily="2" charset="77"/>
                <a:cs typeface="Arial" panose="020B0604020202020204" pitchFamily="34" charset="0"/>
              </a:rPr>
              <a:t> M, </a:t>
            </a:r>
            <a:r>
              <a:rPr lang="es-ES" sz="600" err="1">
                <a:solidFill>
                  <a:schemeClr val="tx1">
                    <a:lumMod val="50000"/>
                    <a:lumOff val="50000"/>
                  </a:schemeClr>
                </a:solidFill>
                <a:latin typeface="Montserrat" pitchFamily="2" charset="77"/>
                <a:cs typeface="Arial" panose="020B0604020202020204" pitchFamily="34" charset="0"/>
              </a:rPr>
              <a:t>Fargnoli</a:t>
            </a:r>
            <a:r>
              <a:rPr lang="es-ES" sz="600">
                <a:solidFill>
                  <a:schemeClr val="tx1">
                    <a:lumMod val="50000"/>
                    <a:lumOff val="50000"/>
                  </a:schemeClr>
                </a:solidFill>
                <a:latin typeface="Montserrat" pitchFamily="2" charset="77"/>
                <a:cs typeface="Arial" panose="020B0604020202020204" pitchFamily="34" charset="0"/>
              </a:rPr>
              <a:t> MC, et al. J </a:t>
            </a:r>
            <a:r>
              <a:rPr lang="es-ES" sz="600" err="1">
                <a:solidFill>
                  <a:schemeClr val="tx1">
                    <a:lumMod val="50000"/>
                    <a:lumOff val="50000"/>
                  </a:schemeClr>
                </a:solidFill>
                <a:latin typeface="Montserrat" pitchFamily="2" charset="77"/>
                <a:cs typeface="Arial" panose="020B0604020202020204" pitchFamily="34" charset="0"/>
              </a:rPr>
              <a:t>Dermatolog</a:t>
            </a:r>
            <a:r>
              <a:rPr lang="es-ES" sz="600">
                <a:solidFill>
                  <a:schemeClr val="tx1">
                    <a:lumMod val="50000"/>
                    <a:lumOff val="50000"/>
                  </a:schemeClr>
                </a:solidFill>
                <a:latin typeface="Montserrat" pitchFamily="2" charset="77"/>
                <a:cs typeface="Arial" panose="020B0604020202020204" pitchFamily="34" charset="0"/>
              </a:rPr>
              <a:t> </a:t>
            </a:r>
            <a:r>
              <a:rPr lang="es-ES" sz="600" err="1">
                <a:solidFill>
                  <a:schemeClr val="tx1">
                    <a:lumMod val="50000"/>
                    <a:lumOff val="50000"/>
                  </a:schemeClr>
                </a:solidFill>
                <a:latin typeface="Montserrat" pitchFamily="2" charset="77"/>
                <a:cs typeface="Arial" panose="020B0604020202020204" pitchFamily="34" charset="0"/>
              </a:rPr>
              <a:t>Treat</a:t>
            </a:r>
            <a:r>
              <a:rPr lang="es-ES" sz="600">
                <a:solidFill>
                  <a:schemeClr val="tx1">
                    <a:lumMod val="50000"/>
                    <a:lumOff val="50000"/>
                  </a:schemeClr>
                </a:solidFill>
                <a:latin typeface="Montserrat" pitchFamily="2" charset="77"/>
                <a:cs typeface="Arial" panose="020B0604020202020204" pitchFamily="34" charset="0"/>
              </a:rPr>
              <a:t>. 2025 Dec;36(1):2487657. </a:t>
            </a:r>
            <a:r>
              <a:rPr lang="es-ES" sz="600" err="1">
                <a:solidFill>
                  <a:schemeClr val="tx1">
                    <a:lumMod val="50000"/>
                    <a:lumOff val="50000"/>
                  </a:schemeClr>
                </a:solidFill>
                <a:latin typeface="Montserrat" pitchFamily="2" charset="77"/>
                <a:cs typeface="Arial" panose="020B0604020202020204" pitchFamily="34" charset="0"/>
              </a:rPr>
              <a:t>doi</a:t>
            </a:r>
            <a:r>
              <a:rPr lang="es-ES" sz="600">
                <a:solidFill>
                  <a:schemeClr val="tx1">
                    <a:lumMod val="50000"/>
                    <a:lumOff val="50000"/>
                  </a:schemeClr>
                </a:solidFill>
                <a:latin typeface="Montserrat" pitchFamily="2" charset="77"/>
                <a:cs typeface="Arial" panose="020B0604020202020204" pitchFamily="34" charset="0"/>
              </a:rPr>
              <a:t>: 10.1080/09546634.2025.2487657.</a:t>
            </a:r>
          </a:p>
        </p:txBody>
      </p:sp>
      <p:sp>
        <p:nvSpPr>
          <p:cNvPr id="6" name="Rectángulo: esquinas redondeadas 5">
            <a:extLst>
              <a:ext uri="{FF2B5EF4-FFF2-40B4-BE49-F238E27FC236}">
                <a16:creationId xmlns:a16="http://schemas.microsoft.com/office/drawing/2014/main" id="{2F637ABB-E6E7-DDAD-E82B-23E3DE33B0B9}"/>
              </a:ext>
            </a:extLst>
          </p:cNvPr>
          <p:cNvSpPr/>
          <p:nvPr/>
        </p:nvSpPr>
        <p:spPr>
          <a:xfrm>
            <a:off x="1440163" y="1692854"/>
            <a:ext cx="1304693" cy="591015"/>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a:solidFill>
                  <a:schemeClr val="bg1"/>
                </a:solidFill>
                <a:latin typeface="Montserrat" pitchFamily="2" charset="77"/>
              </a:rPr>
              <a:t>Muy en desacuerdo</a:t>
            </a:r>
          </a:p>
        </p:txBody>
      </p:sp>
      <p:sp>
        <p:nvSpPr>
          <p:cNvPr id="7" name="Rectángulo: esquinas redondeadas 6">
            <a:extLst>
              <a:ext uri="{FF2B5EF4-FFF2-40B4-BE49-F238E27FC236}">
                <a16:creationId xmlns:a16="http://schemas.microsoft.com/office/drawing/2014/main" id="{A50E9049-6244-1801-CA94-5C5C96F9AEAA}"/>
              </a:ext>
            </a:extLst>
          </p:cNvPr>
          <p:cNvSpPr/>
          <p:nvPr/>
        </p:nvSpPr>
        <p:spPr>
          <a:xfrm>
            <a:off x="2949151" y="1692854"/>
            <a:ext cx="1304693" cy="591015"/>
          </a:xfrm>
          <a:prstGeom prst="round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a:solidFill>
                  <a:schemeClr val="bg1"/>
                </a:solidFill>
                <a:latin typeface="Montserrat" pitchFamily="2" charset="77"/>
              </a:rPr>
              <a:t>En desacuerdo</a:t>
            </a:r>
          </a:p>
        </p:txBody>
      </p:sp>
      <p:sp>
        <p:nvSpPr>
          <p:cNvPr id="17" name="Rectángulo: esquinas redondeadas 16">
            <a:extLst>
              <a:ext uri="{FF2B5EF4-FFF2-40B4-BE49-F238E27FC236}">
                <a16:creationId xmlns:a16="http://schemas.microsoft.com/office/drawing/2014/main" id="{D904A643-0703-89DC-91D2-A5F33C165472}"/>
              </a:ext>
            </a:extLst>
          </p:cNvPr>
          <p:cNvSpPr/>
          <p:nvPr/>
        </p:nvSpPr>
        <p:spPr>
          <a:xfrm>
            <a:off x="4458139" y="1692854"/>
            <a:ext cx="1304693" cy="591015"/>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a:solidFill>
                  <a:schemeClr val="bg1"/>
                </a:solidFill>
                <a:latin typeface="Montserrat" pitchFamily="2" charset="77"/>
              </a:rPr>
              <a:t>Neutral</a:t>
            </a:r>
          </a:p>
        </p:txBody>
      </p:sp>
      <p:sp>
        <p:nvSpPr>
          <p:cNvPr id="19" name="Rectángulo: esquinas redondeadas 18">
            <a:extLst>
              <a:ext uri="{FF2B5EF4-FFF2-40B4-BE49-F238E27FC236}">
                <a16:creationId xmlns:a16="http://schemas.microsoft.com/office/drawing/2014/main" id="{8EEDEDC5-6FFB-F6EC-2EEF-85A8315F041B}"/>
              </a:ext>
            </a:extLst>
          </p:cNvPr>
          <p:cNvSpPr/>
          <p:nvPr/>
        </p:nvSpPr>
        <p:spPr>
          <a:xfrm>
            <a:off x="5967127" y="1692854"/>
            <a:ext cx="1304693" cy="59101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a:solidFill>
                  <a:schemeClr val="bg1"/>
                </a:solidFill>
                <a:latin typeface="Montserrat" pitchFamily="2" charset="77"/>
              </a:rPr>
              <a:t>De acuerdo</a:t>
            </a:r>
          </a:p>
        </p:txBody>
      </p:sp>
      <p:sp>
        <p:nvSpPr>
          <p:cNvPr id="20" name="Rectángulo: esquinas redondeadas 19">
            <a:extLst>
              <a:ext uri="{FF2B5EF4-FFF2-40B4-BE49-F238E27FC236}">
                <a16:creationId xmlns:a16="http://schemas.microsoft.com/office/drawing/2014/main" id="{6F0AD663-CB08-212E-910F-819E4C93E6BD}"/>
              </a:ext>
            </a:extLst>
          </p:cNvPr>
          <p:cNvSpPr/>
          <p:nvPr/>
        </p:nvSpPr>
        <p:spPr>
          <a:xfrm>
            <a:off x="7476115" y="1692854"/>
            <a:ext cx="1304693" cy="59101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a:solidFill>
                  <a:schemeClr val="bg1"/>
                </a:solidFill>
                <a:latin typeface="Montserrat" pitchFamily="2" charset="77"/>
              </a:rPr>
              <a:t>Muy de acuerdo</a:t>
            </a:r>
          </a:p>
        </p:txBody>
      </p:sp>
      <p:sp>
        <p:nvSpPr>
          <p:cNvPr id="21" name="Rectángulo: esquinas redondeadas 20">
            <a:extLst>
              <a:ext uri="{FF2B5EF4-FFF2-40B4-BE49-F238E27FC236}">
                <a16:creationId xmlns:a16="http://schemas.microsoft.com/office/drawing/2014/main" id="{D0EDE4BE-C177-8DBF-3F6E-DAC966B3F177}"/>
              </a:ext>
            </a:extLst>
          </p:cNvPr>
          <p:cNvSpPr/>
          <p:nvPr/>
        </p:nvSpPr>
        <p:spPr>
          <a:xfrm>
            <a:off x="8985101" y="1692854"/>
            <a:ext cx="1483118" cy="591015"/>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a:solidFill>
                  <a:schemeClr val="bg1"/>
                </a:solidFill>
                <a:latin typeface="Montserrat" pitchFamily="2" charset="77"/>
              </a:rPr>
              <a:t>No sabe no contesta</a:t>
            </a:r>
          </a:p>
        </p:txBody>
      </p:sp>
      <p:sp>
        <p:nvSpPr>
          <p:cNvPr id="4" name="Rectangle: Rounded Corners 23">
            <a:extLst>
              <a:ext uri="{FF2B5EF4-FFF2-40B4-BE49-F238E27FC236}">
                <a16:creationId xmlns:a16="http://schemas.microsoft.com/office/drawing/2014/main" id="{FCD0ADC0-0BF5-5BE3-F6D5-DABC524BDEF2}"/>
              </a:ext>
            </a:extLst>
          </p:cNvPr>
          <p:cNvSpPr/>
          <p:nvPr/>
        </p:nvSpPr>
        <p:spPr>
          <a:xfrm>
            <a:off x="1515472" y="2566021"/>
            <a:ext cx="8903312" cy="738756"/>
          </a:xfrm>
          <a:prstGeom prst="roundRect">
            <a:avLst>
              <a:gd name="adj" fmla="val 556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defRPr/>
            </a:pPr>
            <a:r>
              <a:rPr lang="es-ES" sz="1400" b="1">
                <a:solidFill>
                  <a:srgbClr val="002060"/>
                </a:solidFill>
                <a:latin typeface="Montserrat" pitchFamily="2" charset="77"/>
              </a:rPr>
              <a:t>   </a:t>
            </a:r>
            <a:r>
              <a:rPr lang="es-ES" sz="1400">
                <a:solidFill>
                  <a:srgbClr val="002060"/>
                </a:solidFill>
                <a:latin typeface="Montserrat" pitchFamily="2" charset="77"/>
              </a:rPr>
              <a:t> El </a:t>
            </a:r>
            <a:r>
              <a:rPr lang="es-ES" sz="1400" b="1">
                <a:solidFill>
                  <a:srgbClr val="002060"/>
                </a:solidFill>
                <a:latin typeface="Montserrat" pitchFamily="2" charset="77"/>
              </a:rPr>
              <a:t>100 %</a:t>
            </a:r>
            <a:r>
              <a:rPr lang="es-ES" sz="1400">
                <a:solidFill>
                  <a:srgbClr val="002060"/>
                </a:solidFill>
                <a:latin typeface="Montserrat" pitchFamily="2" charset="77"/>
              </a:rPr>
              <a:t> votos de categoría "de acuerdo" o "muy de acuerdo" se consideró </a:t>
            </a:r>
            <a:r>
              <a:rPr lang="es-ES" sz="1400" b="1">
                <a:solidFill>
                  <a:srgbClr val="002060"/>
                </a:solidFill>
                <a:latin typeface="Montserrat" pitchFamily="2" charset="77"/>
              </a:rPr>
              <a:t>unanimidad</a:t>
            </a:r>
            <a:br>
              <a:rPr lang="es-ES" sz="1400" b="1">
                <a:solidFill>
                  <a:srgbClr val="002060"/>
                </a:solidFill>
                <a:latin typeface="Montserrat" pitchFamily="2" charset="77"/>
              </a:rPr>
            </a:br>
            <a:r>
              <a:rPr lang="es-ES" sz="1400" b="1">
                <a:solidFill>
                  <a:srgbClr val="002060"/>
                </a:solidFill>
                <a:latin typeface="Montserrat" pitchFamily="2" charset="77"/>
              </a:rPr>
              <a:t>  </a:t>
            </a:r>
            <a:r>
              <a:rPr lang="es-ES" sz="1400">
                <a:solidFill>
                  <a:srgbClr val="002060"/>
                </a:solidFill>
                <a:latin typeface="Montserrat" pitchFamily="2" charset="77"/>
              </a:rPr>
              <a:t> </a:t>
            </a:r>
          </a:p>
        </p:txBody>
      </p:sp>
      <p:sp>
        <p:nvSpPr>
          <p:cNvPr id="5" name="Rectangle: Top Corners Rounded 13">
            <a:extLst>
              <a:ext uri="{FF2B5EF4-FFF2-40B4-BE49-F238E27FC236}">
                <a16:creationId xmlns:a16="http://schemas.microsoft.com/office/drawing/2014/main" id="{5407E3CA-ECCF-6CE8-2258-ED6E532FBE48}"/>
              </a:ext>
            </a:extLst>
          </p:cNvPr>
          <p:cNvSpPr/>
          <p:nvPr/>
        </p:nvSpPr>
        <p:spPr>
          <a:xfrm rot="16200000">
            <a:off x="1211640" y="2869856"/>
            <a:ext cx="738756" cy="131088"/>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defTabSz="914355">
              <a:lnSpc>
                <a:spcPct val="150000"/>
              </a:lnSpc>
              <a:spcAft>
                <a:spcPts val="600"/>
              </a:spcAft>
            </a:pPr>
            <a:endParaRPr lang="en-GB" sz="1400" noProof="0">
              <a:solidFill>
                <a:srgbClr val="002855"/>
              </a:solidFill>
              <a:latin typeface="Montserrat" pitchFamily="2" charset="77"/>
              <a:cs typeface="Arial" panose="020B0604020202020204" pitchFamily="34" charset="0"/>
            </a:endParaRPr>
          </a:p>
        </p:txBody>
      </p:sp>
      <p:sp>
        <p:nvSpPr>
          <p:cNvPr id="8" name="Rectangle: Rounded Corners 23">
            <a:extLst>
              <a:ext uri="{FF2B5EF4-FFF2-40B4-BE49-F238E27FC236}">
                <a16:creationId xmlns:a16="http://schemas.microsoft.com/office/drawing/2014/main" id="{84B09422-F92C-299A-2C3E-669D7A6344C8}"/>
              </a:ext>
            </a:extLst>
          </p:cNvPr>
          <p:cNvSpPr/>
          <p:nvPr/>
        </p:nvSpPr>
        <p:spPr>
          <a:xfrm>
            <a:off x="1515472" y="3450275"/>
            <a:ext cx="8903312" cy="738756"/>
          </a:xfrm>
          <a:prstGeom prst="roundRect">
            <a:avLst>
              <a:gd name="adj" fmla="val 556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defRPr/>
            </a:pPr>
            <a:r>
              <a:rPr lang="es-ES" sz="1400">
                <a:solidFill>
                  <a:srgbClr val="002060"/>
                </a:solidFill>
                <a:latin typeface="Montserrat" pitchFamily="2" charset="77"/>
              </a:rPr>
              <a:t>    Un </a:t>
            </a:r>
            <a:r>
              <a:rPr lang="es-ES" sz="1400" b="1">
                <a:solidFill>
                  <a:srgbClr val="002060"/>
                </a:solidFill>
                <a:latin typeface="Montserrat" pitchFamily="2" charset="77"/>
              </a:rPr>
              <a:t> ≥ 80 % </a:t>
            </a:r>
            <a:r>
              <a:rPr lang="es-ES" sz="1400">
                <a:solidFill>
                  <a:srgbClr val="002060"/>
                </a:solidFill>
                <a:latin typeface="Montserrat" pitchFamily="2" charset="77"/>
              </a:rPr>
              <a:t>votos de categoría "de acuerdo" o "muy de acuerdo" se consideró </a:t>
            </a:r>
            <a:r>
              <a:rPr lang="es-ES" sz="1400" b="1">
                <a:solidFill>
                  <a:srgbClr val="002060"/>
                </a:solidFill>
                <a:latin typeface="Montserrat" pitchFamily="2" charset="77"/>
              </a:rPr>
              <a:t>consenso</a:t>
            </a:r>
          </a:p>
        </p:txBody>
      </p:sp>
      <p:sp>
        <p:nvSpPr>
          <p:cNvPr id="9" name="Rectangle: Top Corners Rounded 13">
            <a:extLst>
              <a:ext uri="{FF2B5EF4-FFF2-40B4-BE49-F238E27FC236}">
                <a16:creationId xmlns:a16="http://schemas.microsoft.com/office/drawing/2014/main" id="{3AEA1D61-6D78-A7F1-9098-CBB6D19DAAAC}"/>
              </a:ext>
            </a:extLst>
          </p:cNvPr>
          <p:cNvSpPr/>
          <p:nvPr/>
        </p:nvSpPr>
        <p:spPr>
          <a:xfrm rot="16200000">
            <a:off x="1211641" y="3754109"/>
            <a:ext cx="738756" cy="131088"/>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defTabSz="914355">
              <a:lnSpc>
                <a:spcPct val="150000"/>
              </a:lnSpc>
              <a:spcAft>
                <a:spcPts val="600"/>
              </a:spcAft>
            </a:pPr>
            <a:endParaRPr lang="en-GB" sz="1400" noProof="0">
              <a:solidFill>
                <a:srgbClr val="002855"/>
              </a:solidFill>
              <a:latin typeface="Montserrat" pitchFamily="2" charset="77"/>
              <a:cs typeface="Arial" panose="020B0604020202020204" pitchFamily="34" charset="0"/>
            </a:endParaRPr>
          </a:p>
        </p:txBody>
      </p:sp>
      <p:sp>
        <p:nvSpPr>
          <p:cNvPr id="10" name="Rectangle: Rounded Corners 23">
            <a:extLst>
              <a:ext uri="{FF2B5EF4-FFF2-40B4-BE49-F238E27FC236}">
                <a16:creationId xmlns:a16="http://schemas.microsoft.com/office/drawing/2014/main" id="{923F6718-7CC2-5AED-F0F5-1007BB1FBD28}"/>
              </a:ext>
            </a:extLst>
          </p:cNvPr>
          <p:cNvSpPr/>
          <p:nvPr/>
        </p:nvSpPr>
        <p:spPr>
          <a:xfrm>
            <a:off x="1515471" y="4290790"/>
            <a:ext cx="8903312" cy="738756"/>
          </a:xfrm>
          <a:prstGeom prst="roundRect">
            <a:avLst>
              <a:gd name="adj" fmla="val 556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defRPr/>
            </a:pPr>
            <a:r>
              <a:rPr lang="es-ES" sz="1400" b="1">
                <a:solidFill>
                  <a:srgbClr val="002060"/>
                </a:solidFill>
                <a:latin typeface="Montserrat" pitchFamily="2" charset="77"/>
              </a:rPr>
              <a:t>   </a:t>
            </a:r>
            <a:r>
              <a:rPr lang="es-ES" sz="1400">
                <a:solidFill>
                  <a:srgbClr val="002060"/>
                </a:solidFill>
                <a:latin typeface="Montserrat" pitchFamily="2" charset="77"/>
              </a:rPr>
              <a:t>La </a:t>
            </a:r>
            <a:r>
              <a:rPr lang="es-ES" sz="1400" b="1">
                <a:solidFill>
                  <a:srgbClr val="002060"/>
                </a:solidFill>
                <a:latin typeface="Montserrat" pitchFamily="2" charset="77"/>
              </a:rPr>
              <a:t>discrepancia </a:t>
            </a:r>
            <a:r>
              <a:rPr lang="es-ES" sz="1400">
                <a:solidFill>
                  <a:srgbClr val="002060"/>
                </a:solidFill>
                <a:latin typeface="Montserrat" pitchFamily="2" charset="77"/>
              </a:rPr>
              <a:t>se definió como % de votos de la categoría "de acuerdo" </a:t>
            </a:r>
            <a:r>
              <a:rPr lang="es-ES" sz="1400" b="1">
                <a:solidFill>
                  <a:srgbClr val="002060"/>
                </a:solidFill>
                <a:latin typeface="Montserrat" pitchFamily="2" charset="77"/>
              </a:rPr>
              <a:t>entre 66 % y 79 %</a:t>
            </a:r>
          </a:p>
        </p:txBody>
      </p:sp>
      <p:sp>
        <p:nvSpPr>
          <p:cNvPr id="13" name="Rectangle: Top Corners Rounded 13">
            <a:extLst>
              <a:ext uri="{FF2B5EF4-FFF2-40B4-BE49-F238E27FC236}">
                <a16:creationId xmlns:a16="http://schemas.microsoft.com/office/drawing/2014/main" id="{9D24385C-DE94-790D-4BD2-EEEE420079D2}"/>
              </a:ext>
            </a:extLst>
          </p:cNvPr>
          <p:cNvSpPr/>
          <p:nvPr/>
        </p:nvSpPr>
        <p:spPr>
          <a:xfrm rot="16200000">
            <a:off x="1211640" y="4594624"/>
            <a:ext cx="738756" cy="131088"/>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defTabSz="914355">
              <a:lnSpc>
                <a:spcPct val="150000"/>
              </a:lnSpc>
              <a:spcAft>
                <a:spcPts val="600"/>
              </a:spcAft>
            </a:pPr>
            <a:endParaRPr lang="en-GB" sz="1400" noProof="0">
              <a:solidFill>
                <a:srgbClr val="002855"/>
              </a:solidFill>
              <a:latin typeface="Montserrat" pitchFamily="2" charset="77"/>
              <a:cs typeface="Arial" panose="020B0604020202020204" pitchFamily="34" charset="0"/>
            </a:endParaRPr>
          </a:p>
        </p:txBody>
      </p:sp>
      <p:sp>
        <p:nvSpPr>
          <p:cNvPr id="14" name="Rectangle: Rounded Corners 23">
            <a:extLst>
              <a:ext uri="{FF2B5EF4-FFF2-40B4-BE49-F238E27FC236}">
                <a16:creationId xmlns:a16="http://schemas.microsoft.com/office/drawing/2014/main" id="{AC97A233-F892-318D-0B07-5F36A318F381}"/>
              </a:ext>
            </a:extLst>
          </p:cNvPr>
          <p:cNvSpPr/>
          <p:nvPr/>
        </p:nvSpPr>
        <p:spPr>
          <a:xfrm>
            <a:off x="1515471" y="5131305"/>
            <a:ext cx="8903312" cy="738756"/>
          </a:xfrm>
          <a:prstGeom prst="roundRect">
            <a:avLst>
              <a:gd name="adj" fmla="val 556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defRPr/>
            </a:pPr>
            <a:r>
              <a:rPr lang="es-ES" sz="1400" b="1">
                <a:solidFill>
                  <a:srgbClr val="002060"/>
                </a:solidFill>
                <a:latin typeface="Montserrat" pitchFamily="2" charset="77"/>
              </a:rPr>
              <a:t>   </a:t>
            </a:r>
            <a:r>
              <a:rPr lang="es-ES" sz="1400">
                <a:solidFill>
                  <a:srgbClr val="002060"/>
                </a:solidFill>
                <a:latin typeface="Montserrat" pitchFamily="2" charset="77"/>
              </a:rPr>
              <a:t>El </a:t>
            </a:r>
            <a:r>
              <a:rPr lang="es-ES" sz="1400" b="1">
                <a:solidFill>
                  <a:srgbClr val="002060"/>
                </a:solidFill>
                <a:latin typeface="Montserrat" pitchFamily="2" charset="77"/>
              </a:rPr>
              <a:t>rechazo</a:t>
            </a:r>
            <a:r>
              <a:rPr lang="es-ES" sz="1400">
                <a:solidFill>
                  <a:srgbClr val="002060"/>
                </a:solidFill>
                <a:latin typeface="Montserrat" pitchFamily="2" charset="77"/>
              </a:rPr>
              <a:t> se definió como % de votos de la categoría "de acuerdo" </a:t>
            </a:r>
            <a:r>
              <a:rPr lang="es-ES" sz="1400" b="1">
                <a:solidFill>
                  <a:srgbClr val="002060"/>
                </a:solidFill>
                <a:latin typeface="Montserrat" pitchFamily="2" charset="77"/>
              </a:rPr>
              <a:t>inferiores al 66 %</a:t>
            </a:r>
          </a:p>
        </p:txBody>
      </p:sp>
      <p:sp>
        <p:nvSpPr>
          <p:cNvPr id="15" name="Rectangle: Top Corners Rounded 13">
            <a:extLst>
              <a:ext uri="{FF2B5EF4-FFF2-40B4-BE49-F238E27FC236}">
                <a16:creationId xmlns:a16="http://schemas.microsoft.com/office/drawing/2014/main" id="{EBAECE26-7791-D4A2-D28A-B1E453098DAA}"/>
              </a:ext>
            </a:extLst>
          </p:cNvPr>
          <p:cNvSpPr/>
          <p:nvPr/>
        </p:nvSpPr>
        <p:spPr>
          <a:xfrm rot="16200000">
            <a:off x="1211640" y="5435139"/>
            <a:ext cx="738756" cy="131088"/>
          </a:xfrm>
          <a:prstGeom prst="round2SameRect">
            <a:avLst>
              <a:gd name="adj1" fmla="val 61174"/>
              <a:gd name="adj2" fmla="val 0"/>
            </a:avLst>
          </a:prstGeom>
          <a:solidFill>
            <a:srgbClr val="00275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defTabSz="914355">
              <a:lnSpc>
                <a:spcPct val="150000"/>
              </a:lnSpc>
              <a:spcAft>
                <a:spcPts val="600"/>
              </a:spcAft>
            </a:pPr>
            <a:endParaRPr lang="en-GB" sz="1400" noProof="0">
              <a:solidFill>
                <a:srgbClr val="002855"/>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306006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90FFBF-8B90-9BCA-C4DC-B1D1558B296D}"/>
              </a:ext>
            </a:extLst>
          </p:cNvPr>
          <p:cNvSpPr>
            <a:spLocks noGrp="1"/>
          </p:cNvSpPr>
          <p:nvPr>
            <p:ph type="title"/>
          </p:nvPr>
        </p:nvSpPr>
        <p:spPr/>
        <p:txBody>
          <a:bodyPr/>
          <a:lstStyle/>
          <a:p>
            <a:r>
              <a:rPr lang="es-ES"/>
              <a:t>REDEFINIENDO EL ÉXITO TERAPÉUTICO EN QUERATOSIS ACTÍNICA</a:t>
            </a:r>
          </a:p>
        </p:txBody>
      </p:sp>
      <p:sp>
        <p:nvSpPr>
          <p:cNvPr id="15" name="CuadroTexto 14">
            <a:extLst>
              <a:ext uri="{FF2B5EF4-FFF2-40B4-BE49-F238E27FC236}">
                <a16:creationId xmlns:a16="http://schemas.microsoft.com/office/drawing/2014/main" id="{505CACC9-8F1D-0A87-B09F-62B1C1A4E44F}"/>
              </a:ext>
            </a:extLst>
          </p:cNvPr>
          <p:cNvSpPr txBox="1"/>
          <p:nvPr/>
        </p:nvSpPr>
        <p:spPr>
          <a:xfrm>
            <a:off x="426053" y="882485"/>
            <a:ext cx="4403855" cy="307777"/>
          </a:xfrm>
          <a:prstGeom prst="rect">
            <a:avLst/>
          </a:prstGeom>
          <a:solidFill>
            <a:srgbClr val="00285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chemeClr val="bg1"/>
                </a:solidFill>
                <a:effectLst/>
                <a:uLnTx/>
                <a:uFillTx/>
                <a:latin typeface="Montserrat" panose="00000500000000000000" pitchFamily="2" charset="0"/>
                <a:ea typeface="+mn-ea"/>
                <a:cs typeface="+mn-cs"/>
              </a:rPr>
              <a:t>Hallazgos clave </a:t>
            </a:r>
            <a:r>
              <a:rPr lang="es-ES" sz="1400" b="1">
                <a:solidFill>
                  <a:schemeClr val="bg1"/>
                </a:solidFill>
                <a:latin typeface="Montserrat" panose="00000500000000000000" pitchFamily="2" charset="0"/>
              </a:rPr>
              <a:t>ELECCIÓN DE TRATAMIENTO</a:t>
            </a:r>
            <a:endParaRPr kumimoji="0" lang="es-ES" sz="1400" b="0" i="0" u="none" strike="noStrike" kern="1200" cap="none" spc="0" normalizeH="0" baseline="0" noProof="0">
              <a:ln>
                <a:noFill/>
              </a:ln>
              <a:solidFill>
                <a:schemeClr val="bg1"/>
              </a:solidFill>
              <a:effectLst/>
              <a:uLnTx/>
              <a:uFillTx/>
              <a:latin typeface="Montserrat" panose="00000500000000000000" pitchFamily="2" charset="0"/>
              <a:ea typeface="+mn-ea"/>
              <a:cs typeface="+mn-cs"/>
            </a:endParaRPr>
          </a:p>
        </p:txBody>
      </p:sp>
      <p:sp>
        <p:nvSpPr>
          <p:cNvPr id="6" name="Rectángulo: esquinas redondeadas 5">
            <a:extLst>
              <a:ext uri="{FF2B5EF4-FFF2-40B4-BE49-F238E27FC236}">
                <a16:creationId xmlns:a16="http://schemas.microsoft.com/office/drawing/2014/main" id="{63EF4EBA-7FC8-8ADE-115A-F6C97667C38A}"/>
              </a:ext>
            </a:extLst>
          </p:cNvPr>
          <p:cNvSpPr/>
          <p:nvPr/>
        </p:nvSpPr>
        <p:spPr>
          <a:xfrm>
            <a:off x="3555211" y="1341374"/>
            <a:ext cx="6884723" cy="1230296"/>
          </a:xfrm>
          <a:prstGeom prst="roundRect">
            <a:avLst/>
          </a:prstGeom>
          <a:solidFill>
            <a:srgbClr val="FDEFEF"/>
          </a:solidFill>
          <a:ln>
            <a:solidFill>
              <a:srgbClr val="FDEF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448FAA6E-7785-82C5-062B-E65E53C3FE4A}"/>
              </a:ext>
            </a:extLst>
          </p:cNvPr>
          <p:cNvSpPr txBox="1"/>
          <p:nvPr/>
        </p:nvSpPr>
        <p:spPr>
          <a:xfrm>
            <a:off x="3677049" y="1575246"/>
            <a:ext cx="6641045"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002755"/>
                </a:solidFill>
                <a:effectLst/>
                <a:uLnTx/>
                <a:uFillTx/>
                <a:latin typeface="Montserrat"/>
                <a:ea typeface="+mn-ea"/>
                <a:cs typeface="+mn-cs"/>
              </a:rPr>
              <a:t>El valor del tratamiento para la QA está en el </a:t>
            </a:r>
            <a:r>
              <a:rPr kumimoji="0" lang="es-ES" sz="1400" b="1" i="0" u="none" strike="noStrike" kern="1200" cap="none" spc="0" normalizeH="0" baseline="0" noProof="0">
                <a:ln>
                  <a:noFill/>
                </a:ln>
                <a:solidFill>
                  <a:srgbClr val="002755"/>
                </a:solidFill>
                <a:effectLst/>
                <a:uLnTx/>
                <a:uFillTx/>
                <a:latin typeface="Montserrat"/>
                <a:ea typeface="+mn-ea"/>
                <a:cs typeface="+mn-cs"/>
              </a:rPr>
              <a:t>EQUILIBRIO </a:t>
            </a:r>
            <a:r>
              <a:rPr kumimoji="0" lang="es-ES" sz="1400" i="0" u="none" strike="noStrike" kern="1200" cap="none" spc="0" normalizeH="0" baseline="0" noProof="0">
                <a:ln>
                  <a:noFill/>
                </a:ln>
                <a:solidFill>
                  <a:srgbClr val="002755"/>
                </a:solidFill>
                <a:effectLst/>
                <a:uLnTx/>
                <a:uFillTx/>
                <a:latin typeface="Montserrat"/>
                <a:ea typeface="+mn-ea"/>
                <a:cs typeface="+mn-cs"/>
              </a:rPr>
              <a:t>entre una buena </a:t>
            </a:r>
            <a:r>
              <a:rPr kumimoji="0" lang="es-ES" sz="1400" b="1" i="0" u="none" strike="noStrike" kern="1200" cap="none" spc="0" normalizeH="0" baseline="0" noProof="0">
                <a:ln>
                  <a:noFill/>
                </a:ln>
                <a:solidFill>
                  <a:schemeClr val="tx2"/>
                </a:solidFill>
                <a:effectLst/>
                <a:uLnTx/>
                <a:uFillTx/>
                <a:latin typeface="Montserrat"/>
                <a:ea typeface="+mn-ea"/>
                <a:cs typeface="+mn-cs"/>
              </a:rPr>
              <a:t>eficacia</a:t>
            </a:r>
            <a:r>
              <a:rPr kumimoji="0" lang="es-ES" sz="1400" b="0" i="0" u="none" strike="noStrike" kern="1200" cap="none" spc="0" normalizeH="0" baseline="0" noProof="0">
                <a:ln>
                  <a:noFill/>
                </a:ln>
                <a:solidFill>
                  <a:srgbClr val="002755"/>
                </a:solidFill>
                <a:effectLst/>
                <a:uLnTx/>
                <a:uFillTx/>
                <a:latin typeface="Montserrat"/>
                <a:ea typeface="+mn-ea"/>
                <a:cs typeface="+mn-cs"/>
              </a:rPr>
              <a:t>, una </a:t>
            </a:r>
            <a:r>
              <a:rPr kumimoji="0" lang="es-ES" sz="1400" b="1" i="0" u="none" strike="noStrike" kern="1200" cap="none" spc="0" normalizeH="0" baseline="0" noProof="0">
                <a:ln>
                  <a:noFill/>
                </a:ln>
                <a:solidFill>
                  <a:srgbClr val="C00000"/>
                </a:solidFill>
                <a:effectLst/>
                <a:uLnTx/>
                <a:uFillTx/>
                <a:latin typeface="Montserrat"/>
                <a:ea typeface="+mn-ea"/>
                <a:cs typeface="+mn-cs"/>
              </a:rPr>
              <a:t>posología corta, reacciones cutáneas locales leves/moderadas</a:t>
            </a:r>
            <a:r>
              <a:rPr kumimoji="0" lang="es-ES" sz="1400" b="0" i="0" u="none" strike="noStrike" kern="1200" cap="none" spc="0" normalizeH="0" baseline="0" noProof="0">
                <a:ln>
                  <a:noFill/>
                </a:ln>
                <a:solidFill>
                  <a:srgbClr val="C00000"/>
                </a:solidFill>
                <a:effectLst/>
                <a:uLnTx/>
                <a:uFillTx/>
                <a:latin typeface="Montserrat"/>
                <a:ea typeface="+mn-ea"/>
                <a:cs typeface="+mn-cs"/>
              </a:rPr>
              <a:t> </a:t>
            </a:r>
            <a:r>
              <a:rPr kumimoji="0" lang="es-ES" sz="1400" b="0" i="0" u="none" strike="noStrike" kern="1200" cap="none" spc="0" normalizeH="0" baseline="0" noProof="0">
                <a:ln>
                  <a:noFill/>
                </a:ln>
                <a:solidFill>
                  <a:srgbClr val="002755"/>
                </a:solidFill>
                <a:effectLst/>
                <a:uLnTx/>
                <a:uFillTx/>
                <a:latin typeface="Montserrat"/>
                <a:ea typeface="+mn-ea"/>
                <a:cs typeface="+mn-cs"/>
              </a:rPr>
              <a:t>y ausencia de fotosensibilidad</a:t>
            </a:r>
            <a:r>
              <a:rPr kumimoji="0" lang="es-ES" sz="1400" b="0" i="0" u="none" strike="noStrike" kern="1200" cap="none" spc="0" normalizeH="0" baseline="30000" noProof="0">
                <a:ln>
                  <a:noFill/>
                </a:ln>
                <a:solidFill>
                  <a:srgbClr val="002755"/>
                </a:solidFill>
                <a:effectLst/>
                <a:uLnTx/>
                <a:uFillTx/>
                <a:latin typeface="Montserrat"/>
                <a:ea typeface="+mn-ea"/>
                <a:cs typeface="+mn-cs"/>
              </a:rPr>
              <a:t>*,1.</a:t>
            </a:r>
            <a:endParaRPr kumimoji="0" lang="es-ES" sz="1400" b="0" i="0" u="none" strike="noStrike" kern="1200" cap="none" spc="0" normalizeH="0" baseline="0" noProof="0">
              <a:ln>
                <a:noFill/>
              </a:ln>
              <a:solidFill>
                <a:srgbClr val="002755"/>
              </a:solidFill>
              <a:effectLst/>
              <a:uLnTx/>
              <a:uFillTx/>
              <a:latin typeface="Montserrat"/>
              <a:ea typeface="+mn-ea"/>
              <a:cs typeface="+mn-cs"/>
            </a:endParaRPr>
          </a:p>
        </p:txBody>
      </p:sp>
      <p:pic>
        <p:nvPicPr>
          <p:cNvPr id="8" name="Imagen 7" descr="Logotipo, Icono&#10;&#10;El contenido generado por IA puede ser incorrecto.">
            <a:extLst>
              <a:ext uri="{FF2B5EF4-FFF2-40B4-BE49-F238E27FC236}">
                <a16:creationId xmlns:a16="http://schemas.microsoft.com/office/drawing/2014/main" id="{21B5F112-8953-34E5-412C-A7413F5B1BDC}"/>
              </a:ext>
            </a:extLst>
          </p:cNvPr>
          <p:cNvPicPr>
            <a:picLocks noChangeAspect="1"/>
          </p:cNvPicPr>
          <p:nvPr/>
        </p:nvPicPr>
        <p:blipFill>
          <a:blip r:embed="rId3"/>
          <a:stretch>
            <a:fillRect/>
          </a:stretch>
        </p:blipFill>
        <p:spPr>
          <a:xfrm>
            <a:off x="1425729" y="1031703"/>
            <a:ext cx="2477210" cy="2070156"/>
          </a:xfrm>
          <a:prstGeom prst="rect">
            <a:avLst/>
          </a:prstGeom>
        </p:spPr>
      </p:pic>
      <p:sp>
        <p:nvSpPr>
          <p:cNvPr id="10" name="Rectángulo 9">
            <a:extLst>
              <a:ext uri="{FF2B5EF4-FFF2-40B4-BE49-F238E27FC236}">
                <a16:creationId xmlns:a16="http://schemas.microsoft.com/office/drawing/2014/main" id="{8EAA423F-2D24-8FC2-01A9-327AC196078B}"/>
              </a:ext>
            </a:extLst>
          </p:cNvPr>
          <p:cNvSpPr/>
          <p:nvPr/>
        </p:nvSpPr>
        <p:spPr>
          <a:xfrm rot="5400000">
            <a:off x="2620729" y="1220325"/>
            <a:ext cx="104015" cy="92252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ángulo 10">
            <a:extLst>
              <a:ext uri="{FF2B5EF4-FFF2-40B4-BE49-F238E27FC236}">
                <a16:creationId xmlns:a16="http://schemas.microsoft.com/office/drawing/2014/main" id="{012BDEDF-68DE-E2D5-BF95-D7FDEDAC303F}"/>
              </a:ext>
            </a:extLst>
          </p:cNvPr>
          <p:cNvSpPr/>
          <p:nvPr/>
        </p:nvSpPr>
        <p:spPr>
          <a:xfrm rot="5400000">
            <a:off x="2620728" y="1756348"/>
            <a:ext cx="104015" cy="92252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Marcador de texto 12">
            <a:extLst>
              <a:ext uri="{FF2B5EF4-FFF2-40B4-BE49-F238E27FC236}">
                <a16:creationId xmlns:a16="http://schemas.microsoft.com/office/drawing/2014/main" id="{BD7737ED-4B85-DA52-B32B-A87CC3FEEFCE}"/>
              </a:ext>
            </a:extLst>
          </p:cNvPr>
          <p:cNvSpPr>
            <a:spLocks noGrp="1"/>
          </p:cNvSpPr>
          <p:nvPr>
            <p:ph type="body" sz="quarter" idx="10"/>
          </p:nvPr>
        </p:nvSpPr>
        <p:spPr>
          <a:xfrm>
            <a:off x="1638286" y="6555529"/>
            <a:ext cx="10159485" cy="170142"/>
          </a:xfrm>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s-ES" b="1" i="0" u="none" strike="noStrike" kern="1200" cap="none" spc="0" normalizeH="0" baseline="0" noProof="0">
                <a:ln>
                  <a:noFill/>
                </a:ln>
                <a:effectLst/>
                <a:uLnTx/>
                <a:uFillTx/>
                <a:latin typeface="Montserrat" pitchFamily="2" charset="77"/>
                <a:ea typeface="+mn-ea"/>
                <a:cs typeface="Arial" panose="020B0604020202020204" pitchFamily="34" charset="0"/>
              </a:rPr>
              <a:t>1.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Dirschka</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T,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Ardigò</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M,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Fargnoli</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MC, et al. J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Dermatolog</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Treat</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2025 Dec;36(1):2487657.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doi</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10.1080/09546634.2025.2487657.</a:t>
            </a:r>
          </a:p>
        </p:txBody>
      </p:sp>
      <p:sp>
        <p:nvSpPr>
          <p:cNvPr id="5" name="Rectángulo: esquinas redondeadas 4">
            <a:extLst>
              <a:ext uri="{FF2B5EF4-FFF2-40B4-BE49-F238E27FC236}">
                <a16:creationId xmlns:a16="http://schemas.microsoft.com/office/drawing/2014/main" id="{2ADFC414-E5F5-B1EF-8901-04C789E510C1}"/>
              </a:ext>
            </a:extLst>
          </p:cNvPr>
          <p:cNvSpPr/>
          <p:nvPr/>
        </p:nvSpPr>
        <p:spPr>
          <a:xfrm>
            <a:off x="2467506" y="2819072"/>
            <a:ext cx="6884723" cy="1175469"/>
          </a:xfrm>
          <a:prstGeom prst="roundRect">
            <a:avLst/>
          </a:prstGeom>
          <a:solidFill>
            <a:srgbClr val="E7FCF7"/>
          </a:solidFill>
          <a:ln>
            <a:solidFill>
              <a:srgbClr val="E7FC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C40EDA23-5D14-E170-04BF-25544FAEB387}"/>
              </a:ext>
            </a:extLst>
          </p:cNvPr>
          <p:cNvSpPr txBox="1"/>
          <p:nvPr/>
        </p:nvSpPr>
        <p:spPr>
          <a:xfrm>
            <a:off x="2839771" y="2999815"/>
            <a:ext cx="6512458" cy="9541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a:solidFill>
                  <a:srgbClr val="002755"/>
                </a:solidFill>
                <a:latin typeface="Montserrat"/>
              </a:rPr>
              <a:t>L</a:t>
            </a:r>
            <a:r>
              <a:rPr kumimoji="0" lang="es-ES" sz="1400" b="0" i="0" u="none" strike="noStrike" kern="1200" cap="none" spc="0" normalizeH="0" baseline="0" noProof="0">
                <a:ln>
                  <a:noFill/>
                </a:ln>
                <a:solidFill>
                  <a:srgbClr val="002755"/>
                </a:solidFill>
                <a:effectLst/>
                <a:uLnTx/>
                <a:uFillTx/>
                <a:latin typeface="Montserrat"/>
                <a:ea typeface="+mn-ea"/>
                <a:cs typeface="+mn-cs"/>
              </a:rPr>
              <a:t>a </a:t>
            </a:r>
            <a:r>
              <a:rPr kumimoji="0" lang="es-ES" sz="1400" b="1" i="0" u="none" strike="noStrike" kern="1200" cap="none" spc="0" normalizeH="0" baseline="0" noProof="0">
                <a:ln>
                  <a:noFill/>
                </a:ln>
                <a:solidFill>
                  <a:srgbClr val="002755"/>
                </a:solidFill>
                <a:effectLst/>
                <a:uLnTx/>
                <a:uFillTx/>
                <a:latin typeface="Montserrat"/>
                <a:ea typeface="+mn-ea"/>
                <a:cs typeface="+mn-cs"/>
              </a:rPr>
              <a:t>gravedad y la duración </a:t>
            </a:r>
            <a:r>
              <a:rPr kumimoji="0" lang="es-ES" sz="1400" i="0" u="none" strike="noStrike" kern="1200" cap="none" spc="0" normalizeH="0" baseline="0" noProof="0">
                <a:ln>
                  <a:noFill/>
                </a:ln>
                <a:solidFill>
                  <a:srgbClr val="002755"/>
                </a:solidFill>
                <a:effectLst/>
                <a:uLnTx/>
                <a:uFillTx/>
                <a:latin typeface="Montserrat"/>
                <a:ea typeface="+mn-ea"/>
                <a:cs typeface="+mn-cs"/>
              </a:rPr>
              <a:t>de los signos de tolerabilidad local asociados al tratamiento </a:t>
            </a:r>
            <a:r>
              <a:rPr kumimoji="0" lang="es-ES" sz="1400" b="0" i="0" u="none" strike="noStrike" kern="1200" cap="none" spc="0" normalizeH="0" baseline="0" noProof="0">
                <a:ln>
                  <a:noFill/>
                </a:ln>
                <a:solidFill>
                  <a:srgbClr val="002755"/>
                </a:solidFill>
                <a:effectLst/>
                <a:uLnTx/>
                <a:uFillTx/>
                <a:latin typeface="Montserrat"/>
                <a:ea typeface="+mn-ea"/>
                <a:cs typeface="+mn-cs"/>
              </a:rPr>
              <a:t>(también conocidos como </a:t>
            </a:r>
            <a:r>
              <a:rPr kumimoji="0" lang="es-ES" sz="1400" b="1" i="0" u="none" strike="noStrike" kern="1200" cap="none" spc="0" normalizeH="0" baseline="0" noProof="0">
                <a:ln>
                  <a:noFill/>
                </a:ln>
                <a:solidFill>
                  <a:srgbClr val="C00000"/>
                </a:solidFill>
                <a:effectLst/>
                <a:uLnTx/>
                <a:uFillTx/>
                <a:latin typeface="Montserrat"/>
                <a:ea typeface="+mn-ea"/>
                <a:cs typeface="+mn-cs"/>
              </a:rPr>
              <a:t>REACCIONES CUTÁNEAS LOCALES</a:t>
            </a:r>
            <a:r>
              <a:rPr kumimoji="0" lang="es-ES" sz="1400" b="0" i="0" u="none" strike="noStrike" kern="1200" cap="none" spc="0" normalizeH="0" baseline="0" noProof="0">
                <a:ln>
                  <a:noFill/>
                </a:ln>
                <a:solidFill>
                  <a:srgbClr val="002755"/>
                </a:solidFill>
                <a:effectLst/>
                <a:uLnTx/>
                <a:uFillTx/>
                <a:latin typeface="Montserrat"/>
                <a:ea typeface="+mn-ea"/>
                <a:cs typeface="+mn-cs"/>
              </a:rPr>
              <a:t>, RCL) </a:t>
            </a:r>
            <a:r>
              <a:rPr kumimoji="0" lang="es-ES" sz="1400" b="1" i="0" u="none" strike="noStrike" kern="1200" cap="none" spc="0" normalizeH="0" baseline="0" noProof="0">
                <a:ln>
                  <a:noFill/>
                </a:ln>
                <a:solidFill>
                  <a:srgbClr val="002755"/>
                </a:solidFill>
                <a:effectLst/>
                <a:uLnTx/>
                <a:uFillTx/>
                <a:latin typeface="Montserrat"/>
                <a:ea typeface="+mn-ea"/>
                <a:cs typeface="+mn-cs"/>
              </a:rPr>
              <a:t>se deben tener en cuenta a la hora de elegir un tratamiento</a:t>
            </a:r>
            <a:r>
              <a:rPr kumimoji="0" lang="es-ES" sz="1400" b="0" i="0" u="none" strike="noStrike" kern="1200" cap="none" spc="0" normalizeH="0" baseline="0" noProof="0">
                <a:ln>
                  <a:noFill/>
                </a:ln>
                <a:solidFill>
                  <a:srgbClr val="002755"/>
                </a:solidFill>
                <a:effectLst/>
                <a:uLnTx/>
                <a:uFillTx/>
                <a:latin typeface="Montserrat"/>
                <a:ea typeface="+mn-ea"/>
                <a:cs typeface="+mn-cs"/>
              </a:rPr>
              <a:t>.</a:t>
            </a:r>
            <a:r>
              <a:rPr kumimoji="0" lang="es-ES" sz="1400" b="0" i="0" u="none" strike="noStrike" kern="1200" cap="none" spc="0" normalizeH="0" baseline="30000" noProof="0">
                <a:ln>
                  <a:noFill/>
                </a:ln>
                <a:solidFill>
                  <a:srgbClr val="002755"/>
                </a:solidFill>
                <a:effectLst/>
                <a:uLnTx/>
                <a:uFillTx/>
                <a:latin typeface="Montserrat"/>
                <a:ea typeface="+mn-ea"/>
                <a:cs typeface="+mn-cs"/>
              </a:rPr>
              <a:t>1</a:t>
            </a:r>
            <a:r>
              <a:rPr kumimoji="0" lang="es-ES" sz="1400" b="0" i="0" u="none" strike="noStrike" kern="1200" cap="none" spc="0" normalizeH="0" baseline="0" noProof="0">
                <a:ln>
                  <a:noFill/>
                </a:ln>
                <a:solidFill>
                  <a:srgbClr val="002755"/>
                </a:solidFill>
                <a:effectLst/>
                <a:uLnTx/>
                <a:uFillTx/>
                <a:latin typeface="Montserrat"/>
                <a:ea typeface="+mn-ea"/>
                <a:cs typeface="+mn-cs"/>
              </a:rPr>
              <a:t> </a:t>
            </a:r>
          </a:p>
        </p:txBody>
      </p:sp>
      <p:sp>
        <p:nvSpPr>
          <p:cNvPr id="14" name="Rectángulo: esquinas redondeadas 13">
            <a:extLst>
              <a:ext uri="{FF2B5EF4-FFF2-40B4-BE49-F238E27FC236}">
                <a16:creationId xmlns:a16="http://schemas.microsoft.com/office/drawing/2014/main" id="{D8C9A230-5C61-729B-385E-0BF279D2A8F4}"/>
              </a:ext>
            </a:extLst>
          </p:cNvPr>
          <p:cNvSpPr/>
          <p:nvPr/>
        </p:nvSpPr>
        <p:spPr>
          <a:xfrm>
            <a:off x="3639145" y="4330626"/>
            <a:ext cx="6795634" cy="1101277"/>
          </a:xfrm>
          <a:prstGeom prst="roundRect">
            <a:avLst/>
          </a:prstGeom>
          <a:solidFill>
            <a:srgbClr val="F8E08E"/>
          </a:solidFill>
          <a:ln>
            <a:solidFill>
              <a:srgbClr val="F8E0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CuadroTexto 15">
            <a:extLst>
              <a:ext uri="{FF2B5EF4-FFF2-40B4-BE49-F238E27FC236}">
                <a16:creationId xmlns:a16="http://schemas.microsoft.com/office/drawing/2014/main" id="{D31D185A-9F9B-8B2F-E640-06F8324B031B}"/>
              </a:ext>
            </a:extLst>
          </p:cNvPr>
          <p:cNvSpPr txBox="1"/>
          <p:nvPr/>
        </p:nvSpPr>
        <p:spPr>
          <a:xfrm>
            <a:off x="3922590" y="4605947"/>
            <a:ext cx="6272375"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a:solidFill>
                  <a:srgbClr val="002755"/>
                </a:solidFill>
                <a:latin typeface="Montserrat"/>
              </a:rPr>
              <a:t>A</a:t>
            </a:r>
            <a:r>
              <a:rPr kumimoji="0" lang="es-ES" sz="1400" b="0" i="0" u="none" strike="noStrike" kern="1200" cap="none" spc="0" normalizeH="0" baseline="0" noProof="0" err="1">
                <a:ln>
                  <a:noFill/>
                </a:ln>
                <a:solidFill>
                  <a:srgbClr val="002755"/>
                </a:solidFill>
                <a:effectLst/>
                <a:uLnTx/>
                <a:uFillTx/>
                <a:latin typeface="Montserrat"/>
                <a:ea typeface="+mn-ea"/>
                <a:cs typeface="+mn-cs"/>
              </a:rPr>
              <a:t>ntes</a:t>
            </a:r>
            <a:r>
              <a:rPr kumimoji="0" lang="es-ES" sz="1400" b="0" i="0" u="none" strike="noStrike" kern="1200" cap="none" spc="0" normalizeH="0" baseline="0" noProof="0">
                <a:ln>
                  <a:noFill/>
                </a:ln>
                <a:solidFill>
                  <a:srgbClr val="002755"/>
                </a:solidFill>
                <a:effectLst/>
                <a:uLnTx/>
                <a:uFillTx/>
                <a:latin typeface="Montserrat"/>
                <a:ea typeface="+mn-ea"/>
                <a:cs typeface="+mn-cs"/>
              </a:rPr>
              <a:t> de elegir un tratamiento, </a:t>
            </a:r>
            <a:r>
              <a:rPr kumimoji="0" lang="es-ES" sz="1400" b="1" i="0" u="none" strike="noStrike" kern="1200" cap="none" spc="0" normalizeH="0" baseline="0" noProof="0">
                <a:ln>
                  <a:noFill/>
                </a:ln>
                <a:solidFill>
                  <a:srgbClr val="002755"/>
                </a:solidFill>
                <a:effectLst/>
                <a:uLnTx/>
                <a:uFillTx/>
                <a:latin typeface="Montserrat"/>
                <a:ea typeface="+mn-ea"/>
                <a:cs typeface="+mn-cs"/>
              </a:rPr>
              <a:t>se deben tener en cuenta las</a:t>
            </a:r>
            <a:r>
              <a:rPr kumimoji="0" lang="es-ES" sz="1400" b="0" i="0" u="none" strike="noStrike" kern="1200" cap="none" spc="0" normalizeH="0" baseline="0" noProof="0">
                <a:ln>
                  <a:noFill/>
                </a:ln>
                <a:solidFill>
                  <a:srgbClr val="002755"/>
                </a:solidFill>
                <a:effectLst/>
                <a:uLnTx/>
                <a:uFillTx/>
                <a:latin typeface="Montserrat"/>
                <a:ea typeface="+mn-ea"/>
                <a:cs typeface="+mn-cs"/>
              </a:rPr>
              <a:t> </a:t>
            </a:r>
            <a:r>
              <a:rPr kumimoji="0" lang="es-ES" sz="1400" b="1" i="0" u="none" strike="noStrike" kern="1200" cap="none" spc="0" normalizeH="0" baseline="0" noProof="0">
                <a:ln>
                  <a:noFill/>
                </a:ln>
                <a:solidFill>
                  <a:srgbClr val="C00000"/>
                </a:solidFill>
                <a:effectLst/>
                <a:uLnTx/>
                <a:uFillTx/>
                <a:latin typeface="Montserrat"/>
                <a:ea typeface="+mn-ea"/>
                <a:cs typeface="+mn-cs"/>
              </a:rPr>
              <a:t>PREFERENCIAS DEL PACIENTE </a:t>
            </a:r>
            <a:r>
              <a:rPr kumimoji="0" lang="es-ES" sz="1400" b="0" i="0" u="none" strike="noStrike" kern="1200" cap="none" spc="0" normalizeH="0" baseline="0" noProof="0">
                <a:ln>
                  <a:noFill/>
                </a:ln>
                <a:solidFill>
                  <a:srgbClr val="002755"/>
                </a:solidFill>
                <a:effectLst/>
                <a:uLnTx/>
                <a:uFillTx/>
                <a:latin typeface="Montserrat"/>
                <a:ea typeface="+mn-ea"/>
                <a:cs typeface="+mn-cs"/>
              </a:rPr>
              <a:t>y cómo y en qué medida les puede afectar.</a:t>
            </a:r>
            <a:r>
              <a:rPr kumimoji="0" lang="es-ES" sz="1400" b="0" i="0" u="none" strike="noStrike" kern="1200" cap="none" spc="0" normalizeH="0" baseline="30000" noProof="0">
                <a:ln>
                  <a:noFill/>
                </a:ln>
                <a:solidFill>
                  <a:srgbClr val="002755"/>
                </a:solidFill>
                <a:effectLst/>
                <a:uLnTx/>
                <a:uFillTx/>
                <a:latin typeface="Montserrat"/>
                <a:ea typeface="+mn-ea"/>
                <a:cs typeface="+mn-cs"/>
              </a:rPr>
              <a:t>1</a:t>
            </a:r>
            <a:endParaRPr kumimoji="0" lang="es-ES" sz="1400" b="0" i="0" u="none" strike="noStrike" kern="1200" cap="none" spc="0" normalizeH="0" baseline="0" noProof="0">
              <a:ln>
                <a:noFill/>
              </a:ln>
              <a:solidFill>
                <a:srgbClr val="002755"/>
              </a:solidFill>
              <a:effectLst/>
              <a:uLnTx/>
              <a:uFillTx/>
              <a:latin typeface="Montserrat"/>
              <a:ea typeface="+mn-ea"/>
              <a:cs typeface="+mn-cs"/>
            </a:endParaRPr>
          </a:p>
        </p:txBody>
      </p:sp>
      <p:pic>
        <p:nvPicPr>
          <p:cNvPr id="17" name="Imagen 16" descr="Un par de billar&#10;&#10;El contenido generado por IA puede ser incorrecto.">
            <a:extLst>
              <a:ext uri="{FF2B5EF4-FFF2-40B4-BE49-F238E27FC236}">
                <a16:creationId xmlns:a16="http://schemas.microsoft.com/office/drawing/2014/main" id="{49E6942C-2942-2A42-9A07-C3DF0D433BD7}"/>
              </a:ext>
            </a:extLst>
          </p:cNvPr>
          <p:cNvPicPr>
            <a:picLocks noChangeAspect="1"/>
          </p:cNvPicPr>
          <p:nvPr/>
        </p:nvPicPr>
        <p:blipFill>
          <a:blip r:embed="rId4"/>
          <a:stretch>
            <a:fillRect/>
          </a:stretch>
        </p:blipFill>
        <p:spPr>
          <a:xfrm>
            <a:off x="1683392" y="4055541"/>
            <a:ext cx="1949715" cy="1919059"/>
          </a:xfrm>
          <a:prstGeom prst="rect">
            <a:avLst/>
          </a:prstGeom>
        </p:spPr>
      </p:pic>
      <p:pic>
        <p:nvPicPr>
          <p:cNvPr id="18" name="Imagen 17" descr="Icono&#10;&#10;El contenido generado por IA puede ser incorrecto.">
            <a:extLst>
              <a:ext uri="{FF2B5EF4-FFF2-40B4-BE49-F238E27FC236}">
                <a16:creationId xmlns:a16="http://schemas.microsoft.com/office/drawing/2014/main" id="{21989D12-1887-6A1B-AFDC-3A9C066E98F5}"/>
              </a:ext>
            </a:extLst>
          </p:cNvPr>
          <p:cNvPicPr>
            <a:picLocks noChangeAspect="1"/>
          </p:cNvPicPr>
          <p:nvPr/>
        </p:nvPicPr>
        <p:blipFill>
          <a:blip r:embed="rId5"/>
          <a:stretch>
            <a:fillRect/>
          </a:stretch>
        </p:blipFill>
        <p:spPr>
          <a:xfrm>
            <a:off x="9269178" y="2542203"/>
            <a:ext cx="2019269" cy="1839392"/>
          </a:xfrm>
          <a:prstGeom prst="rect">
            <a:avLst/>
          </a:prstGeom>
        </p:spPr>
      </p:pic>
      <p:sp>
        <p:nvSpPr>
          <p:cNvPr id="19" name="CuadroTexto 18">
            <a:extLst>
              <a:ext uri="{FF2B5EF4-FFF2-40B4-BE49-F238E27FC236}">
                <a16:creationId xmlns:a16="http://schemas.microsoft.com/office/drawing/2014/main" id="{BEEB9B80-8755-2AAD-651C-00D1EA98E041}"/>
              </a:ext>
            </a:extLst>
          </p:cNvPr>
          <p:cNvSpPr txBox="1"/>
          <p:nvPr/>
        </p:nvSpPr>
        <p:spPr>
          <a:xfrm>
            <a:off x="9661102" y="5870758"/>
            <a:ext cx="2136669" cy="523220"/>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chemeClr val="bg1"/>
                </a:solidFill>
                <a:effectLst/>
                <a:uLnTx/>
                <a:uFillTx/>
                <a:latin typeface="Montserrat" panose="00000500000000000000" pitchFamily="2" charset="0"/>
                <a:ea typeface="+mn-ea"/>
                <a:cs typeface="+mn-cs"/>
              </a:rPr>
              <a:t>Consenso Delphi </a:t>
            </a:r>
            <a:r>
              <a:rPr kumimoji="0" lang="es-ES" sz="1400" b="0" i="0" u="none" strike="noStrike" kern="1200" cap="none" spc="0" normalizeH="0" baseline="0" noProof="0">
                <a:ln>
                  <a:noFill/>
                </a:ln>
                <a:solidFill>
                  <a:schemeClr val="bg1"/>
                </a:solidFill>
                <a:effectLst/>
                <a:uLnTx/>
                <a:uFillTx/>
                <a:latin typeface="Montserrat" panose="00000500000000000000" pitchFamily="2" charset="0"/>
                <a:ea typeface="+mn-ea"/>
                <a:cs typeface="+mn-cs"/>
              </a:rPr>
              <a:t>(N=73 dermatólogos)</a:t>
            </a:r>
          </a:p>
        </p:txBody>
      </p:sp>
    </p:spTree>
    <p:extLst>
      <p:ext uri="{BB962C8B-B14F-4D97-AF65-F5344CB8AC3E}">
        <p14:creationId xmlns:p14="http://schemas.microsoft.com/office/powerpoint/2010/main" val="141593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par>
                                <p:cTn id="33" presetID="9"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P spid="12" grpId="0"/>
      <p:bldP spid="14"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90FFBF-8B90-9BCA-C4DC-B1D1558B296D}"/>
              </a:ext>
            </a:extLst>
          </p:cNvPr>
          <p:cNvSpPr>
            <a:spLocks noGrp="1"/>
          </p:cNvSpPr>
          <p:nvPr>
            <p:ph type="title"/>
          </p:nvPr>
        </p:nvSpPr>
        <p:spPr/>
        <p:txBody>
          <a:bodyPr/>
          <a:lstStyle/>
          <a:p>
            <a:r>
              <a:rPr lang="es-ES"/>
              <a:t>REDEFINIENDO EL ÉXITO TERAPÉUTICO EN QUERATOSIS ACTÍNICA</a:t>
            </a:r>
          </a:p>
        </p:txBody>
      </p:sp>
      <p:sp>
        <p:nvSpPr>
          <p:cNvPr id="15" name="CuadroTexto 14">
            <a:extLst>
              <a:ext uri="{FF2B5EF4-FFF2-40B4-BE49-F238E27FC236}">
                <a16:creationId xmlns:a16="http://schemas.microsoft.com/office/drawing/2014/main" id="{505CACC9-8F1D-0A87-B09F-62B1C1A4E44F}"/>
              </a:ext>
            </a:extLst>
          </p:cNvPr>
          <p:cNvSpPr txBox="1"/>
          <p:nvPr/>
        </p:nvSpPr>
        <p:spPr>
          <a:xfrm>
            <a:off x="426053" y="882484"/>
            <a:ext cx="4099055" cy="307777"/>
          </a:xfrm>
          <a:prstGeom prst="rect">
            <a:avLst/>
          </a:prstGeom>
          <a:solidFill>
            <a:srgbClr val="00285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chemeClr val="bg1"/>
                </a:solidFill>
                <a:effectLst/>
                <a:uLnTx/>
                <a:uFillTx/>
                <a:latin typeface="Montserrat" panose="00000500000000000000" pitchFamily="2" charset="0"/>
                <a:ea typeface="+mn-ea"/>
                <a:cs typeface="+mn-cs"/>
              </a:rPr>
              <a:t>Hallazgos clave </a:t>
            </a:r>
            <a:r>
              <a:rPr lang="es-ES" sz="1400" b="1">
                <a:solidFill>
                  <a:schemeClr val="bg1"/>
                </a:solidFill>
                <a:latin typeface="Montserrat" panose="00000500000000000000" pitchFamily="2" charset="0"/>
              </a:rPr>
              <a:t>ÉXITO DEL TRATAMIENTO</a:t>
            </a:r>
            <a:endParaRPr kumimoji="0" lang="es-ES" sz="1400" b="0" i="0" u="none" strike="noStrike" kern="1200" cap="none" spc="0" normalizeH="0" baseline="0" noProof="0">
              <a:ln>
                <a:noFill/>
              </a:ln>
              <a:solidFill>
                <a:schemeClr val="bg1"/>
              </a:solidFill>
              <a:effectLst/>
              <a:uLnTx/>
              <a:uFillTx/>
              <a:latin typeface="Montserrat" panose="00000500000000000000" pitchFamily="2" charset="0"/>
              <a:ea typeface="+mn-ea"/>
              <a:cs typeface="+mn-cs"/>
            </a:endParaRPr>
          </a:p>
        </p:txBody>
      </p:sp>
      <p:sp>
        <p:nvSpPr>
          <p:cNvPr id="6" name="Rectángulo: esquinas redondeadas 5">
            <a:extLst>
              <a:ext uri="{FF2B5EF4-FFF2-40B4-BE49-F238E27FC236}">
                <a16:creationId xmlns:a16="http://schemas.microsoft.com/office/drawing/2014/main" id="{63EF4EBA-7FC8-8ADE-115A-F6C97667C38A}"/>
              </a:ext>
            </a:extLst>
          </p:cNvPr>
          <p:cNvSpPr/>
          <p:nvPr/>
        </p:nvSpPr>
        <p:spPr>
          <a:xfrm>
            <a:off x="2109593" y="1575246"/>
            <a:ext cx="7662250" cy="662897"/>
          </a:xfrm>
          <a:prstGeom prst="roundRect">
            <a:avLst/>
          </a:prstGeom>
          <a:solidFill>
            <a:srgbClr val="FDEFEF"/>
          </a:solidFill>
          <a:ln>
            <a:solidFill>
              <a:srgbClr val="FDEF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448FAA6E-7785-82C5-062B-E65E53C3FE4A}"/>
              </a:ext>
            </a:extLst>
          </p:cNvPr>
          <p:cNvSpPr txBox="1"/>
          <p:nvPr/>
        </p:nvSpPr>
        <p:spPr>
          <a:xfrm>
            <a:off x="2279369" y="1575246"/>
            <a:ext cx="7337850"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a:solidFill>
                  <a:srgbClr val="002855"/>
                </a:solidFill>
                <a:latin typeface="Montserrat"/>
              </a:rPr>
              <a:t>La </a:t>
            </a:r>
            <a:r>
              <a:rPr kumimoji="0" lang="es-ES" sz="1400" b="1" i="0" u="none" strike="noStrike" kern="1200" cap="none" spc="0" normalizeH="0" baseline="0" noProof="0">
                <a:ln>
                  <a:noFill/>
                </a:ln>
                <a:solidFill>
                  <a:srgbClr val="002854"/>
                </a:solidFill>
                <a:effectLst/>
                <a:uLnTx/>
                <a:uFillTx/>
                <a:latin typeface="Montserrat"/>
                <a:ea typeface="+mn-ea"/>
                <a:cs typeface="+mn-cs"/>
              </a:rPr>
              <a:t>seguridad y tolerabilidad </a:t>
            </a:r>
            <a:r>
              <a:rPr kumimoji="0" lang="es-ES" sz="1400" b="0" i="0" u="none" strike="noStrike" kern="1200" cap="none" spc="0" normalizeH="0" baseline="0" noProof="0">
                <a:ln>
                  <a:noFill/>
                </a:ln>
                <a:solidFill>
                  <a:srgbClr val="002755"/>
                </a:solidFill>
                <a:effectLst/>
                <a:uLnTx/>
                <a:uFillTx/>
                <a:latin typeface="Montserrat"/>
                <a:ea typeface="+mn-ea"/>
                <a:cs typeface="+mn-cs"/>
              </a:rPr>
              <a:t>deben tenerse en cuenta a la hora de evaluar el éxito del tratamiento .</a:t>
            </a:r>
            <a:r>
              <a:rPr kumimoji="0" lang="es-ES" sz="1400" b="0" i="0" u="none" strike="noStrike" kern="1200" cap="none" spc="0" normalizeH="0" baseline="30000" noProof="0">
                <a:ln>
                  <a:noFill/>
                </a:ln>
                <a:solidFill>
                  <a:srgbClr val="002755"/>
                </a:solidFill>
                <a:effectLst/>
                <a:uLnTx/>
                <a:uFillTx/>
                <a:latin typeface="Montserrat"/>
                <a:ea typeface="+mn-ea"/>
                <a:cs typeface="+mn-cs"/>
              </a:rPr>
              <a:t>1</a:t>
            </a:r>
            <a:endParaRPr kumimoji="0" lang="es-ES" sz="1400" b="0" i="0" u="none" strike="noStrike" kern="1200" cap="none" spc="0" normalizeH="0" baseline="0" noProof="0">
              <a:ln>
                <a:noFill/>
              </a:ln>
              <a:solidFill>
                <a:srgbClr val="002755"/>
              </a:solidFill>
              <a:effectLst/>
              <a:uLnTx/>
              <a:uFillTx/>
              <a:latin typeface="Montserrat"/>
              <a:ea typeface="+mn-ea"/>
              <a:cs typeface="+mn-cs"/>
            </a:endParaRPr>
          </a:p>
        </p:txBody>
      </p:sp>
      <p:sp>
        <p:nvSpPr>
          <p:cNvPr id="13" name="Marcador de texto 12">
            <a:extLst>
              <a:ext uri="{FF2B5EF4-FFF2-40B4-BE49-F238E27FC236}">
                <a16:creationId xmlns:a16="http://schemas.microsoft.com/office/drawing/2014/main" id="{BD7737ED-4B85-DA52-B32B-A87CC3FEEFCE}"/>
              </a:ext>
            </a:extLst>
          </p:cNvPr>
          <p:cNvSpPr>
            <a:spLocks noGrp="1"/>
          </p:cNvSpPr>
          <p:nvPr>
            <p:ph type="body" sz="quarter" idx="10"/>
          </p:nvPr>
        </p:nvSpPr>
        <p:spPr>
          <a:xfrm>
            <a:off x="1638286" y="6555529"/>
            <a:ext cx="10159485" cy="170142"/>
          </a:xfrm>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s-ES" b="1" i="0" u="none" strike="noStrike" kern="1200" cap="none" spc="0" normalizeH="0" baseline="0" noProof="0">
                <a:ln>
                  <a:noFill/>
                </a:ln>
                <a:effectLst/>
                <a:uLnTx/>
                <a:uFillTx/>
                <a:latin typeface="Montserrat" pitchFamily="2" charset="77"/>
                <a:ea typeface="+mn-ea"/>
                <a:cs typeface="Arial" panose="020B0604020202020204" pitchFamily="34" charset="0"/>
              </a:rPr>
              <a:t>1.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Dirschka</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T,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Ardigò</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M,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Fargnoli</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MC, et al. J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Dermatolog</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Treat</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2025 Dec;36(1):2487657.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doi</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10.1080/09546634.2025.2487657.</a:t>
            </a:r>
          </a:p>
        </p:txBody>
      </p:sp>
      <p:sp>
        <p:nvSpPr>
          <p:cNvPr id="5" name="Rectángulo: esquinas redondeadas 4">
            <a:extLst>
              <a:ext uri="{FF2B5EF4-FFF2-40B4-BE49-F238E27FC236}">
                <a16:creationId xmlns:a16="http://schemas.microsoft.com/office/drawing/2014/main" id="{2ADFC414-E5F5-B1EF-8901-04C789E510C1}"/>
              </a:ext>
            </a:extLst>
          </p:cNvPr>
          <p:cNvSpPr/>
          <p:nvPr/>
        </p:nvSpPr>
        <p:spPr>
          <a:xfrm>
            <a:off x="2057857" y="2466667"/>
            <a:ext cx="7810969" cy="863716"/>
          </a:xfrm>
          <a:prstGeom prst="roundRect">
            <a:avLst/>
          </a:prstGeom>
          <a:solidFill>
            <a:srgbClr val="E7FCF7"/>
          </a:solidFill>
          <a:ln>
            <a:solidFill>
              <a:srgbClr val="E7FC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C40EDA23-5D14-E170-04BF-25544FAEB387}"/>
              </a:ext>
            </a:extLst>
          </p:cNvPr>
          <p:cNvSpPr txBox="1"/>
          <p:nvPr/>
        </p:nvSpPr>
        <p:spPr>
          <a:xfrm>
            <a:off x="2160462" y="2634843"/>
            <a:ext cx="7456758" cy="523220"/>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rgbClr val="B4E2D6"/>
              </a:buClr>
              <a:buSzTx/>
              <a:tabLst/>
              <a:defRPr/>
            </a:pPr>
            <a:r>
              <a:rPr lang="es-ES" sz="1400">
                <a:solidFill>
                  <a:srgbClr val="002855"/>
                </a:solidFill>
                <a:latin typeface="Montserrat"/>
              </a:rPr>
              <a:t>L</a:t>
            </a:r>
            <a:r>
              <a:rPr kumimoji="0" lang="es-ES" sz="1400" b="0" i="0" u="none" strike="noStrike" kern="1200" cap="none" spc="0" normalizeH="0" baseline="0" noProof="0">
                <a:ln>
                  <a:noFill/>
                </a:ln>
                <a:solidFill>
                  <a:srgbClr val="002854"/>
                </a:solidFill>
                <a:effectLst/>
                <a:uLnTx/>
                <a:uFillTx/>
                <a:latin typeface="Montserrat"/>
                <a:ea typeface="+mn-ea"/>
                <a:cs typeface="+mn-cs"/>
              </a:rPr>
              <a:t>a </a:t>
            </a:r>
            <a:r>
              <a:rPr kumimoji="0" lang="es-ES" sz="1400" b="1" i="0" u="none" strike="noStrike" kern="1200" cap="none" spc="0" normalizeH="0" baseline="0" noProof="0">
                <a:ln>
                  <a:noFill/>
                </a:ln>
                <a:solidFill>
                  <a:srgbClr val="002854"/>
                </a:solidFill>
                <a:effectLst/>
                <a:uLnTx/>
                <a:uFillTx/>
                <a:latin typeface="Montserrat"/>
                <a:ea typeface="+mn-ea"/>
                <a:cs typeface="+mn-cs"/>
              </a:rPr>
              <a:t>adherencia y finalización del tratamiento </a:t>
            </a:r>
            <a:r>
              <a:rPr kumimoji="0" lang="es-ES" sz="1400" b="0" i="0" u="none" strike="noStrike" kern="1200" cap="none" spc="0" normalizeH="0" baseline="0" noProof="0">
                <a:ln>
                  <a:noFill/>
                </a:ln>
                <a:solidFill>
                  <a:srgbClr val="002854"/>
                </a:solidFill>
                <a:effectLst/>
                <a:uLnTx/>
                <a:uFillTx/>
                <a:latin typeface="Montserrat"/>
                <a:ea typeface="+mn-ea"/>
                <a:cs typeface="+mn-cs"/>
              </a:rPr>
              <a:t>por parte del paciente </a:t>
            </a:r>
            <a:r>
              <a:rPr kumimoji="0" lang="es-ES" sz="1400" b="0" i="0" u="none" strike="noStrike" kern="1200" cap="none" spc="0" normalizeH="0" baseline="0" noProof="0">
                <a:ln>
                  <a:noFill/>
                </a:ln>
                <a:solidFill>
                  <a:srgbClr val="002755"/>
                </a:solidFill>
                <a:effectLst/>
                <a:uLnTx/>
                <a:uFillTx/>
                <a:latin typeface="Montserrat"/>
                <a:ea typeface="+mn-ea"/>
                <a:cs typeface="+mn-cs"/>
              </a:rPr>
              <a:t>deben tenerse en cuenta para evaluar el éxito del tratamiento .</a:t>
            </a:r>
            <a:r>
              <a:rPr kumimoji="0" lang="es-ES" sz="1400" b="0" i="0" u="none" strike="noStrike" kern="1200" cap="none" spc="0" normalizeH="0" baseline="30000" noProof="0">
                <a:ln>
                  <a:noFill/>
                </a:ln>
                <a:solidFill>
                  <a:srgbClr val="002755"/>
                </a:solidFill>
                <a:effectLst/>
                <a:uLnTx/>
                <a:uFillTx/>
                <a:latin typeface="Montserrat"/>
                <a:ea typeface="+mn-ea"/>
                <a:cs typeface="+mn-cs"/>
              </a:rPr>
              <a:t>1</a:t>
            </a:r>
            <a:endParaRPr kumimoji="0" lang="es-ES" sz="1400" b="0" i="0" u="none" strike="noStrike" kern="1200" cap="none" spc="0" normalizeH="0" baseline="0" noProof="0">
              <a:ln>
                <a:noFill/>
              </a:ln>
              <a:solidFill>
                <a:srgbClr val="002854"/>
              </a:solidFill>
              <a:effectLst/>
              <a:uLnTx/>
              <a:uFillTx/>
              <a:latin typeface="Montserrat"/>
              <a:ea typeface="+mn-ea"/>
              <a:cs typeface="+mn-cs"/>
            </a:endParaRPr>
          </a:p>
        </p:txBody>
      </p:sp>
      <p:sp>
        <p:nvSpPr>
          <p:cNvPr id="14" name="Rectángulo: esquinas redondeadas 13">
            <a:extLst>
              <a:ext uri="{FF2B5EF4-FFF2-40B4-BE49-F238E27FC236}">
                <a16:creationId xmlns:a16="http://schemas.microsoft.com/office/drawing/2014/main" id="{D8C9A230-5C61-729B-385E-0BF279D2A8F4}"/>
              </a:ext>
            </a:extLst>
          </p:cNvPr>
          <p:cNvSpPr/>
          <p:nvPr/>
        </p:nvSpPr>
        <p:spPr>
          <a:xfrm>
            <a:off x="2087401" y="3581355"/>
            <a:ext cx="7781424" cy="698828"/>
          </a:xfrm>
          <a:prstGeom prst="roundRect">
            <a:avLst/>
          </a:prstGeom>
          <a:solidFill>
            <a:srgbClr val="F8E08E"/>
          </a:solidFill>
          <a:ln>
            <a:solidFill>
              <a:srgbClr val="F8E0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CuadroTexto 15">
            <a:extLst>
              <a:ext uri="{FF2B5EF4-FFF2-40B4-BE49-F238E27FC236}">
                <a16:creationId xmlns:a16="http://schemas.microsoft.com/office/drawing/2014/main" id="{D31D185A-9F9B-8B2F-E640-06F8324B031B}"/>
              </a:ext>
            </a:extLst>
          </p:cNvPr>
          <p:cNvSpPr txBox="1"/>
          <p:nvPr/>
        </p:nvSpPr>
        <p:spPr>
          <a:xfrm>
            <a:off x="2442893" y="3719518"/>
            <a:ext cx="7182260" cy="523220"/>
          </a:xfrm>
          <a:prstGeom prst="rect">
            <a:avLst/>
          </a:prstGeom>
          <a:noFill/>
        </p:spPr>
        <p:txBody>
          <a:bodyPr wrap="square" lIns="91440" tIns="45720" rIns="91440" bIns="45720" anchor="t">
            <a:spAutoFit/>
          </a:bodyPr>
          <a:lstStyle/>
          <a:p>
            <a:pPr>
              <a:defRPr/>
            </a:pPr>
            <a:r>
              <a:rPr lang="es-ES" sz="1400">
                <a:solidFill>
                  <a:srgbClr val="002855"/>
                </a:solidFill>
                <a:latin typeface="Montserrat"/>
              </a:rPr>
              <a:t>La </a:t>
            </a:r>
            <a:r>
              <a:rPr kumimoji="0" lang="es-ES" sz="1400" b="1" i="0" u="none" strike="noStrike" kern="1200" cap="none" spc="0" normalizeH="0" baseline="0" noProof="0">
                <a:ln>
                  <a:noFill/>
                </a:ln>
                <a:solidFill>
                  <a:srgbClr val="002854"/>
                </a:solidFill>
                <a:effectLst/>
                <a:uLnTx/>
                <a:uFillTx/>
                <a:latin typeface="Montserrat"/>
                <a:ea typeface="+mn-ea"/>
                <a:cs typeface="+mn-cs"/>
              </a:rPr>
              <a:t>satisfacción del paciente </a:t>
            </a:r>
            <a:r>
              <a:rPr kumimoji="0" lang="es-ES" sz="1400" b="0" i="0" u="none" strike="noStrike" kern="1200" cap="none" spc="0" normalizeH="0" baseline="0" noProof="0">
                <a:ln>
                  <a:noFill/>
                </a:ln>
                <a:solidFill>
                  <a:srgbClr val="002755"/>
                </a:solidFill>
                <a:effectLst/>
                <a:uLnTx/>
                <a:uFillTx/>
                <a:latin typeface="Montserrat"/>
                <a:ea typeface="+mn-ea"/>
                <a:cs typeface="+mn-cs"/>
              </a:rPr>
              <a:t>debe tenerse en cuenta a la hora de evaluar el éxito del tratamiento.</a:t>
            </a:r>
            <a:r>
              <a:rPr kumimoji="0" lang="es-ES" sz="1400" b="0" i="0" u="none" strike="noStrike" kern="1200" cap="none" spc="0" normalizeH="0" baseline="30000" noProof="0">
                <a:ln>
                  <a:noFill/>
                </a:ln>
                <a:solidFill>
                  <a:srgbClr val="002755"/>
                </a:solidFill>
                <a:effectLst/>
                <a:uLnTx/>
                <a:uFillTx/>
                <a:latin typeface="Montserrat"/>
                <a:ea typeface="+mn-ea"/>
                <a:cs typeface="+mn-cs"/>
              </a:rPr>
              <a:t>1</a:t>
            </a:r>
            <a:endParaRPr kumimoji="0" lang="es-ES" sz="1400" b="0" i="0" u="none" strike="noStrike" kern="1200" cap="none" spc="0" normalizeH="0" baseline="0" noProof="0">
              <a:ln>
                <a:noFill/>
              </a:ln>
              <a:solidFill>
                <a:srgbClr val="002755"/>
              </a:solidFill>
              <a:effectLst/>
              <a:uLnTx/>
              <a:uFillTx/>
              <a:latin typeface="Montserrat"/>
              <a:ea typeface="+mn-ea"/>
              <a:cs typeface="+mn-cs"/>
            </a:endParaRPr>
          </a:p>
        </p:txBody>
      </p:sp>
      <p:sp>
        <p:nvSpPr>
          <p:cNvPr id="19" name="CuadroTexto 18">
            <a:extLst>
              <a:ext uri="{FF2B5EF4-FFF2-40B4-BE49-F238E27FC236}">
                <a16:creationId xmlns:a16="http://schemas.microsoft.com/office/drawing/2014/main" id="{BEEB9B80-8755-2AAD-651C-00D1EA98E041}"/>
              </a:ext>
            </a:extLst>
          </p:cNvPr>
          <p:cNvSpPr txBox="1"/>
          <p:nvPr/>
        </p:nvSpPr>
        <p:spPr>
          <a:xfrm>
            <a:off x="9661102" y="5870758"/>
            <a:ext cx="2136669" cy="523220"/>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chemeClr val="bg1"/>
                </a:solidFill>
                <a:effectLst/>
                <a:uLnTx/>
                <a:uFillTx/>
                <a:latin typeface="Montserrat" panose="00000500000000000000" pitchFamily="2" charset="0"/>
                <a:ea typeface="+mn-ea"/>
                <a:cs typeface="+mn-cs"/>
              </a:rPr>
              <a:t>Consenso Delphi </a:t>
            </a:r>
            <a:r>
              <a:rPr kumimoji="0" lang="es-ES" sz="1400" b="0" i="0" u="none" strike="noStrike" kern="1200" cap="none" spc="0" normalizeH="0" baseline="0" noProof="0">
                <a:ln>
                  <a:noFill/>
                </a:ln>
                <a:solidFill>
                  <a:schemeClr val="bg1"/>
                </a:solidFill>
                <a:effectLst/>
                <a:uLnTx/>
                <a:uFillTx/>
                <a:latin typeface="Montserrat" panose="00000500000000000000" pitchFamily="2" charset="0"/>
                <a:ea typeface="+mn-ea"/>
                <a:cs typeface="+mn-cs"/>
              </a:rPr>
              <a:t>(N=73 dermatólogos)</a:t>
            </a:r>
          </a:p>
        </p:txBody>
      </p:sp>
      <p:grpSp>
        <p:nvGrpSpPr>
          <p:cNvPr id="22" name="Grupo 21">
            <a:extLst>
              <a:ext uri="{FF2B5EF4-FFF2-40B4-BE49-F238E27FC236}">
                <a16:creationId xmlns:a16="http://schemas.microsoft.com/office/drawing/2014/main" id="{82FB66AF-C3EE-624A-75CA-3D9E625F81D3}"/>
              </a:ext>
            </a:extLst>
          </p:cNvPr>
          <p:cNvGrpSpPr/>
          <p:nvPr/>
        </p:nvGrpSpPr>
        <p:grpSpPr>
          <a:xfrm>
            <a:off x="697821" y="1212894"/>
            <a:ext cx="1839677" cy="1537382"/>
            <a:chOff x="1953223" y="1166538"/>
            <a:chExt cx="1839677" cy="1537382"/>
          </a:xfrm>
        </p:grpSpPr>
        <p:pic>
          <p:nvPicPr>
            <p:cNvPr id="8" name="Imagen 7" descr="Logotipo, Icono&#10;&#10;El contenido generado por IA puede ser incorrecto.">
              <a:extLst>
                <a:ext uri="{FF2B5EF4-FFF2-40B4-BE49-F238E27FC236}">
                  <a16:creationId xmlns:a16="http://schemas.microsoft.com/office/drawing/2014/main" id="{21B5F112-8953-34E5-412C-A7413F5B1BDC}"/>
                </a:ext>
              </a:extLst>
            </p:cNvPr>
            <p:cNvPicPr>
              <a:picLocks noChangeAspect="1"/>
            </p:cNvPicPr>
            <p:nvPr/>
          </p:nvPicPr>
          <p:blipFill>
            <a:blip r:embed="rId3"/>
            <a:stretch>
              <a:fillRect/>
            </a:stretch>
          </p:blipFill>
          <p:spPr>
            <a:xfrm>
              <a:off x="1953223" y="1166538"/>
              <a:ext cx="1839677" cy="1537382"/>
            </a:xfrm>
            <a:prstGeom prst="rect">
              <a:avLst/>
            </a:prstGeom>
          </p:spPr>
        </p:pic>
        <p:sp>
          <p:nvSpPr>
            <p:cNvPr id="9" name="CuadroTexto 8">
              <a:extLst>
                <a:ext uri="{FF2B5EF4-FFF2-40B4-BE49-F238E27FC236}">
                  <a16:creationId xmlns:a16="http://schemas.microsoft.com/office/drawing/2014/main" id="{026F347C-C9FB-CB32-3D0D-ADC236C03B74}"/>
                </a:ext>
              </a:extLst>
            </p:cNvPr>
            <p:cNvSpPr txBox="1"/>
            <p:nvPr/>
          </p:nvSpPr>
          <p:spPr>
            <a:xfrm>
              <a:off x="2538326" y="1601933"/>
              <a:ext cx="750277" cy="461665"/>
            </a:xfrm>
            <a:prstGeom prst="rect">
              <a:avLst/>
            </a:prstGeom>
            <a:solidFill>
              <a:schemeClr val="bg1"/>
            </a:solidFill>
          </p:spPr>
          <p:txBody>
            <a:bodyPr wrap="square" rtlCol="0">
              <a:spAutoFit/>
            </a:bodyPr>
            <a:lstStyle/>
            <a:p>
              <a:pPr algn="ctr"/>
              <a:r>
                <a:rPr lang="es-ES" sz="2400" b="1">
                  <a:solidFill>
                    <a:schemeClr val="tx2"/>
                  </a:solidFill>
                </a:rPr>
                <a:t>95%</a:t>
              </a:r>
            </a:p>
          </p:txBody>
        </p:sp>
      </p:grpSp>
      <p:grpSp>
        <p:nvGrpSpPr>
          <p:cNvPr id="23" name="Grupo 22">
            <a:extLst>
              <a:ext uri="{FF2B5EF4-FFF2-40B4-BE49-F238E27FC236}">
                <a16:creationId xmlns:a16="http://schemas.microsoft.com/office/drawing/2014/main" id="{227C5EB2-6790-A228-BC89-4B3C9976CE7B}"/>
              </a:ext>
            </a:extLst>
          </p:cNvPr>
          <p:cNvGrpSpPr/>
          <p:nvPr/>
        </p:nvGrpSpPr>
        <p:grpSpPr>
          <a:xfrm>
            <a:off x="9551772" y="2100289"/>
            <a:ext cx="1613430" cy="1469705"/>
            <a:chOff x="9551772" y="2170627"/>
            <a:chExt cx="1613430" cy="1469705"/>
          </a:xfrm>
        </p:grpSpPr>
        <p:pic>
          <p:nvPicPr>
            <p:cNvPr id="18" name="Imagen 17" descr="Icono&#10;&#10;El contenido generado por IA puede ser incorrecto.">
              <a:extLst>
                <a:ext uri="{FF2B5EF4-FFF2-40B4-BE49-F238E27FC236}">
                  <a16:creationId xmlns:a16="http://schemas.microsoft.com/office/drawing/2014/main" id="{21989D12-1887-6A1B-AFDC-3A9C066E98F5}"/>
                </a:ext>
              </a:extLst>
            </p:cNvPr>
            <p:cNvPicPr>
              <a:picLocks noChangeAspect="1"/>
            </p:cNvPicPr>
            <p:nvPr/>
          </p:nvPicPr>
          <p:blipFill>
            <a:blip r:embed="rId4"/>
            <a:stretch>
              <a:fillRect/>
            </a:stretch>
          </p:blipFill>
          <p:spPr>
            <a:xfrm>
              <a:off x="9551772" y="2170627"/>
              <a:ext cx="1613430" cy="1469705"/>
            </a:xfrm>
            <a:prstGeom prst="rect">
              <a:avLst/>
            </a:prstGeom>
          </p:spPr>
        </p:pic>
        <p:sp>
          <p:nvSpPr>
            <p:cNvPr id="20" name="CuadroTexto 19">
              <a:extLst>
                <a:ext uri="{FF2B5EF4-FFF2-40B4-BE49-F238E27FC236}">
                  <a16:creationId xmlns:a16="http://schemas.microsoft.com/office/drawing/2014/main" id="{0A20BA75-0BDE-B799-6C30-B6BAA76D5943}"/>
                </a:ext>
              </a:extLst>
            </p:cNvPr>
            <p:cNvSpPr txBox="1"/>
            <p:nvPr/>
          </p:nvSpPr>
          <p:spPr>
            <a:xfrm>
              <a:off x="10031413" y="2674646"/>
              <a:ext cx="750277" cy="461665"/>
            </a:xfrm>
            <a:prstGeom prst="rect">
              <a:avLst/>
            </a:prstGeom>
            <a:solidFill>
              <a:schemeClr val="bg1"/>
            </a:solidFill>
          </p:spPr>
          <p:txBody>
            <a:bodyPr wrap="square" rtlCol="0">
              <a:spAutoFit/>
            </a:bodyPr>
            <a:lstStyle/>
            <a:p>
              <a:pPr algn="ctr"/>
              <a:r>
                <a:rPr lang="es-ES" sz="2400" b="1">
                  <a:solidFill>
                    <a:schemeClr val="tx2"/>
                  </a:solidFill>
                </a:rPr>
                <a:t>97%</a:t>
              </a:r>
            </a:p>
          </p:txBody>
        </p:sp>
      </p:grpSp>
      <p:grpSp>
        <p:nvGrpSpPr>
          <p:cNvPr id="24" name="Grupo 23">
            <a:extLst>
              <a:ext uri="{FF2B5EF4-FFF2-40B4-BE49-F238E27FC236}">
                <a16:creationId xmlns:a16="http://schemas.microsoft.com/office/drawing/2014/main" id="{6649DDB9-3D67-DC57-83E5-C8C079C3DAEF}"/>
              </a:ext>
            </a:extLst>
          </p:cNvPr>
          <p:cNvGrpSpPr/>
          <p:nvPr/>
        </p:nvGrpSpPr>
        <p:grpSpPr>
          <a:xfrm>
            <a:off x="934726" y="3199161"/>
            <a:ext cx="1407120" cy="1384995"/>
            <a:chOff x="2353216" y="3199161"/>
            <a:chExt cx="1407120" cy="1384995"/>
          </a:xfrm>
        </p:grpSpPr>
        <p:pic>
          <p:nvPicPr>
            <p:cNvPr id="17" name="Imagen 16" descr="Un par de billar&#10;&#10;El contenido generado por IA puede ser incorrecto.">
              <a:extLst>
                <a:ext uri="{FF2B5EF4-FFF2-40B4-BE49-F238E27FC236}">
                  <a16:creationId xmlns:a16="http://schemas.microsoft.com/office/drawing/2014/main" id="{49E6942C-2942-2A42-9A07-C3DF0D433BD7}"/>
                </a:ext>
              </a:extLst>
            </p:cNvPr>
            <p:cNvPicPr>
              <a:picLocks noChangeAspect="1"/>
            </p:cNvPicPr>
            <p:nvPr/>
          </p:nvPicPr>
          <p:blipFill>
            <a:blip r:embed="rId5"/>
            <a:stretch>
              <a:fillRect/>
            </a:stretch>
          </p:blipFill>
          <p:spPr>
            <a:xfrm>
              <a:off x="2353216" y="3199161"/>
              <a:ext cx="1407120" cy="1384995"/>
            </a:xfrm>
            <a:prstGeom prst="rect">
              <a:avLst/>
            </a:prstGeom>
          </p:spPr>
        </p:pic>
        <p:sp>
          <p:nvSpPr>
            <p:cNvPr id="21" name="CuadroTexto 20">
              <a:extLst>
                <a:ext uri="{FF2B5EF4-FFF2-40B4-BE49-F238E27FC236}">
                  <a16:creationId xmlns:a16="http://schemas.microsoft.com/office/drawing/2014/main" id="{4DB477BF-FC93-BE10-1388-4A2CE870AFE6}"/>
                </a:ext>
              </a:extLst>
            </p:cNvPr>
            <p:cNvSpPr txBox="1"/>
            <p:nvPr/>
          </p:nvSpPr>
          <p:spPr>
            <a:xfrm>
              <a:off x="2701413" y="3677809"/>
              <a:ext cx="750277" cy="461665"/>
            </a:xfrm>
            <a:prstGeom prst="rect">
              <a:avLst/>
            </a:prstGeom>
            <a:solidFill>
              <a:schemeClr val="bg1"/>
            </a:solidFill>
          </p:spPr>
          <p:txBody>
            <a:bodyPr wrap="square" rtlCol="0">
              <a:spAutoFit/>
            </a:bodyPr>
            <a:lstStyle/>
            <a:p>
              <a:pPr algn="ctr"/>
              <a:r>
                <a:rPr lang="es-ES" sz="2400" b="1">
                  <a:solidFill>
                    <a:schemeClr val="tx2"/>
                  </a:solidFill>
                </a:rPr>
                <a:t>89%</a:t>
              </a:r>
            </a:p>
          </p:txBody>
        </p:sp>
      </p:grpSp>
      <p:sp>
        <p:nvSpPr>
          <p:cNvPr id="25" name="CuadroTexto 24">
            <a:extLst>
              <a:ext uri="{FF2B5EF4-FFF2-40B4-BE49-F238E27FC236}">
                <a16:creationId xmlns:a16="http://schemas.microsoft.com/office/drawing/2014/main" id="{C24C00C2-1A63-C057-458A-79D67BB0F67F}"/>
              </a:ext>
            </a:extLst>
          </p:cNvPr>
          <p:cNvSpPr txBox="1"/>
          <p:nvPr/>
        </p:nvSpPr>
        <p:spPr>
          <a:xfrm>
            <a:off x="1160237" y="4700901"/>
            <a:ext cx="1053245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002854"/>
                </a:solidFill>
                <a:effectLst/>
                <a:uLnTx/>
                <a:uFillTx/>
                <a:latin typeface="Montserrat"/>
                <a:ea typeface="+mn-ea"/>
                <a:cs typeface="+mn-cs"/>
              </a:rPr>
              <a:t>Los panelistas </a:t>
            </a:r>
            <a:r>
              <a:rPr kumimoji="0" lang="es-ES" sz="1600" b="1" i="0" u="none" strike="noStrike" kern="1200" cap="none" spc="0" normalizeH="0" baseline="0" noProof="0">
                <a:ln>
                  <a:noFill/>
                </a:ln>
                <a:solidFill>
                  <a:srgbClr val="C00000"/>
                </a:solidFill>
                <a:effectLst/>
                <a:uLnTx/>
                <a:uFillTx/>
                <a:latin typeface="Montserrat"/>
                <a:ea typeface="+mn-ea"/>
                <a:cs typeface="+mn-cs"/>
              </a:rPr>
              <a:t>rechazaron</a:t>
            </a:r>
            <a:r>
              <a:rPr kumimoji="0" lang="es-ES" sz="1600" b="1" i="0" u="none" strike="noStrike" kern="1200" cap="none" spc="0" normalizeH="0" baseline="0" noProof="0">
                <a:ln>
                  <a:noFill/>
                </a:ln>
                <a:solidFill>
                  <a:srgbClr val="002854"/>
                </a:solidFill>
                <a:effectLst/>
                <a:uLnTx/>
                <a:uFillTx/>
                <a:latin typeface="Montserrat"/>
                <a:ea typeface="+mn-ea"/>
                <a:cs typeface="+mn-cs"/>
              </a:rPr>
              <a:t> limitar el éxito del tratamiento a </a:t>
            </a:r>
            <a:r>
              <a:rPr kumimoji="0" lang="es-ES" sz="1600" b="1" i="0" u="none" strike="noStrike" kern="1200" cap="none" spc="0" normalizeH="0" baseline="0" noProof="0">
                <a:ln>
                  <a:noFill/>
                </a:ln>
                <a:solidFill>
                  <a:srgbClr val="C00000"/>
                </a:solidFill>
                <a:effectLst/>
                <a:uLnTx/>
                <a:uFillTx/>
                <a:latin typeface="Montserrat"/>
                <a:ea typeface="+mn-ea"/>
                <a:cs typeface="+mn-cs"/>
              </a:rPr>
              <a:t>la eliminación completa de la lesión</a:t>
            </a:r>
            <a:r>
              <a:rPr lang="es-ES" sz="1600" b="1">
                <a:solidFill>
                  <a:srgbClr val="C00000"/>
                </a:solidFill>
                <a:latin typeface="Montserrat"/>
              </a:rPr>
              <a:t>.</a:t>
            </a:r>
          </a:p>
        </p:txBody>
      </p:sp>
      <p:sp>
        <p:nvSpPr>
          <p:cNvPr id="27" name="CuadroTexto 26">
            <a:extLst>
              <a:ext uri="{FF2B5EF4-FFF2-40B4-BE49-F238E27FC236}">
                <a16:creationId xmlns:a16="http://schemas.microsoft.com/office/drawing/2014/main" id="{B1F5B81E-DAF0-F03C-700B-8D262296DA59}"/>
              </a:ext>
            </a:extLst>
          </p:cNvPr>
          <p:cNvSpPr txBox="1"/>
          <p:nvPr/>
        </p:nvSpPr>
        <p:spPr>
          <a:xfrm>
            <a:off x="1160237" y="5256067"/>
            <a:ext cx="1053245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002854"/>
                </a:solidFill>
                <a:effectLst/>
                <a:uLnTx/>
                <a:uFillTx/>
                <a:latin typeface="Montserrat"/>
                <a:ea typeface="+mn-ea"/>
                <a:cs typeface="+mn-cs"/>
              </a:rPr>
              <a:t>La importancia de incorporar </a:t>
            </a:r>
            <a:r>
              <a:rPr lang="es-ES" sz="1600" b="1">
                <a:solidFill>
                  <a:srgbClr val="002854"/>
                </a:solidFill>
                <a:latin typeface="Montserrat"/>
              </a:rPr>
              <a:t>otros parámetros como </a:t>
            </a:r>
            <a:r>
              <a:rPr lang="es-ES" sz="1600" b="1">
                <a:solidFill>
                  <a:srgbClr val="C00000"/>
                </a:solidFill>
                <a:latin typeface="Montserrat"/>
              </a:rPr>
              <a:t>% </a:t>
            </a:r>
            <a:r>
              <a:rPr kumimoji="0" lang="es-ES" sz="1600" b="1" i="0" u="none" strike="noStrike" kern="1200" cap="none" spc="0" normalizeH="0" baseline="0" noProof="0">
                <a:ln>
                  <a:noFill/>
                </a:ln>
                <a:solidFill>
                  <a:srgbClr val="C00000"/>
                </a:solidFill>
                <a:effectLst/>
                <a:uLnTx/>
                <a:uFillTx/>
                <a:latin typeface="Montserrat"/>
                <a:ea typeface="+mn-ea"/>
                <a:cs typeface="+mn-cs"/>
              </a:rPr>
              <a:t>reducción en el número de lesiones</a:t>
            </a:r>
            <a:r>
              <a:rPr kumimoji="0" lang="es-ES" sz="1600" b="1" i="0" u="none" strike="noStrike" kern="1200" cap="none" spc="0" normalizeH="0" baseline="0" noProof="0">
                <a:ln>
                  <a:noFill/>
                </a:ln>
                <a:solidFill>
                  <a:srgbClr val="002854"/>
                </a:solidFill>
                <a:effectLst/>
                <a:uLnTx/>
                <a:uFillTx/>
                <a:latin typeface="Montserrat"/>
                <a:ea typeface="+mn-ea"/>
                <a:cs typeface="+mn-cs"/>
              </a:rPr>
              <a:t>,</a:t>
            </a:r>
            <a:r>
              <a:rPr kumimoji="0" lang="es-ES" sz="1600" i="0" u="none" strike="noStrike" kern="1200" cap="none" spc="0" normalizeH="0" baseline="0" noProof="0">
                <a:ln>
                  <a:noFill/>
                </a:ln>
                <a:solidFill>
                  <a:srgbClr val="002854"/>
                </a:solidFill>
                <a:effectLst/>
                <a:uLnTx/>
                <a:uFillTx/>
                <a:latin typeface="Montserrat"/>
                <a:ea typeface="+mn-ea"/>
                <a:cs typeface="+mn-cs"/>
              </a:rPr>
              <a:t> no sólo el aclaramiento completo. </a:t>
            </a:r>
            <a:endParaRPr kumimoji="0" lang="es-ES" sz="1600" b="1" i="0" u="none" strike="noStrike" kern="1200" cap="none" spc="0" normalizeH="0" baseline="0" noProof="0">
              <a:ln>
                <a:noFill/>
              </a:ln>
              <a:solidFill>
                <a:srgbClr val="002854"/>
              </a:solidFill>
              <a:effectLst/>
              <a:uLnTx/>
              <a:uFillTx/>
              <a:latin typeface="Montserrat"/>
              <a:ea typeface="+mn-ea"/>
              <a:cs typeface="+mn-cs"/>
            </a:endParaRPr>
          </a:p>
        </p:txBody>
      </p:sp>
    </p:spTree>
    <p:extLst>
      <p:ext uri="{BB962C8B-B14F-4D97-AF65-F5344CB8AC3E}">
        <p14:creationId xmlns:p14="http://schemas.microsoft.com/office/powerpoint/2010/main" val="407162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dissolve">
                                      <p:cBhvr>
                                        <p:cTn id="40" dur="500"/>
                                        <p:tgtEl>
                                          <p:spTgt spid="2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P spid="12" grpId="0"/>
      <p:bldP spid="14" grpId="0" animBg="1"/>
      <p:bldP spid="16" grpId="0"/>
      <p:bldP spid="25" grpId="0"/>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1698-6A1C-9315-6FB7-E38258C5515C}"/>
            </a:ext>
          </a:extLst>
        </p:cNvPr>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F0B7B31A-82BA-FB39-94F9-A0040AA7D372}"/>
              </a:ext>
            </a:extLst>
          </p:cNvPr>
          <p:cNvSpPr/>
          <p:nvPr/>
        </p:nvSpPr>
        <p:spPr>
          <a:xfrm>
            <a:off x="984739" y="1906169"/>
            <a:ext cx="8804030" cy="1132918"/>
          </a:xfrm>
          <a:prstGeom prst="roundRect">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CuadroTexto 15">
            <a:extLst>
              <a:ext uri="{FF2B5EF4-FFF2-40B4-BE49-F238E27FC236}">
                <a16:creationId xmlns:a16="http://schemas.microsoft.com/office/drawing/2014/main" id="{C739CD0A-519E-13E1-E8F9-61FCB82CF8BB}"/>
              </a:ext>
            </a:extLst>
          </p:cNvPr>
          <p:cNvSpPr txBox="1"/>
          <p:nvPr/>
        </p:nvSpPr>
        <p:spPr>
          <a:xfrm>
            <a:off x="1094500" y="2142933"/>
            <a:ext cx="831584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noFill/>
                </a:ln>
                <a:solidFill>
                  <a:srgbClr val="002755"/>
                </a:solidFill>
                <a:effectLst/>
                <a:uLnTx/>
                <a:uFillTx/>
                <a:latin typeface="Montserrat"/>
                <a:ea typeface="+mn-ea"/>
                <a:cs typeface="+mn-cs"/>
              </a:rPr>
              <a:t>En pacientes con un </a:t>
            </a:r>
            <a:r>
              <a:rPr kumimoji="0" lang="es-ES" sz="1400" b="1" i="0" u="none" strike="noStrike" kern="1200" cap="none" spc="0" normalizeH="0" baseline="0" noProof="0">
                <a:ln>
                  <a:noFill/>
                </a:ln>
                <a:solidFill>
                  <a:srgbClr val="002755"/>
                </a:solidFill>
                <a:effectLst/>
                <a:uLnTx/>
                <a:uFillTx/>
                <a:latin typeface="Montserrat"/>
                <a:ea typeface="+mn-ea"/>
                <a:cs typeface="+mn-cs"/>
              </a:rPr>
              <a:t>campo de cancerización ≤ 25 cm</a:t>
            </a:r>
            <a:r>
              <a:rPr kumimoji="0" lang="es-ES" sz="1400" b="1" i="0" u="none" strike="noStrike" kern="1200" cap="none" spc="0" normalizeH="0" baseline="30000" noProof="0">
                <a:ln>
                  <a:noFill/>
                </a:ln>
                <a:solidFill>
                  <a:srgbClr val="002755"/>
                </a:solidFill>
                <a:effectLst/>
                <a:uLnTx/>
                <a:uFillTx/>
                <a:latin typeface="Montserrat"/>
                <a:ea typeface="+mn-ea"/>
                <a:cs typeface="+mn-cs"/>
              </a:rPr>
              <a:t>2</a:t>
            </a:r>
            <a:r>
              <a:rPr kumimoji="0" lang="es-ES" sz="1400" b="1" i="0" u="none" strike="noStrike" kern="1200" cap="none" spc="0" normalizeH="0" baseline="0" noProof="0">
                <a:ln>
                  <a:noFill/>
                </a:ln>
                <a:solidFill>
                  <a:srgbClr val="002755"/>
                </a:solidFill>
                <a:effectLst/>
                <a:uLnTx/>
                <a:uFillTx/>
                <a:latin typeface="Montserrat"/>
                <a:ea typeface="+mn-ea"/>
                <a:cs typeface="+mn-cs"/>
              </a:rPr>
              <a:t> y lesiones de QA no hipertróficas y no </a:t>
            </a:r>
            <a:r>
              <a:rPr kumimoji="0" lang="es-ES" sz="1400" b="1" i="0" u="none" strike="noStrike" kern="1200" cap="none" spc="0" normalizeH="0" baseline="0" noProof="0" err="1">
                <a:ln>
                  <a:noFill/>
                </a:ln>
                <a:solidFill>
                  <a:srgbClr val="002755"/>
                </a:solidFill>
                <a:effectLst/>
                <a:uLnTx/>
                <a:uFillTx/>
                <a:latin typeface="Montserrat"/>
                <a:ea typeface="+mn-ea"/>
                <a:cs typeface="+mn-cs"/>
              </a:rPr>
              <a:t>hiperqueratósicas</a:t>
            </a:r>
            <a:r>
              <a:rPr kumimoji="0" lang="es-ES" sz="1400" b="1" i="0" u="none" strike="noStrike" kern="1200" cap="none" spc="0" normalizeH="0" baseline="0" noProof="0">
                <a:ln>
                  <a:noFill/>
                </a:ln>
                <a:solidFill>
                  <a:srgbClr val="002755"/>
                </a:solidFill>
                <a:effectLst/>
                <a:uLnTx/>
                <a:uFillTx/>
                <a:latin typeface="Montserrat"/>
                <a:ea typeface="+mn-ea"/>
                <a:cs typeface="+mn-cs"/>
              </a:rPr>
              <a:t>, </a:t>
            </a:r>
            <a:r>
              <a:rPr lang="es-ES" sz="1400" b="1">
                <a:solidFill>
                  <a:srgbClr val="002755"/>
                </a:solidFill>
                <a:latin typeface="Montserrat"/>
              </a:rPr>
              <a:t>K</a:t>
            </a:r>
            <a:r>
              <a:rPr kumimoji="0" lang="es-ES" sz="1400" b="1" i="0" u="none" strike="noStrike" kern="1200" cap="none" spc="0" normalizeH="0" baseline="0" noProof="0" err="1">
                <a:ln>
                  <a:noFill/>
                </a:ln>
                <a:solidFill>
                  <a:srgbClr val="002755"/>
                </a:solidFill>
                <a:effectLst/>
                <a:uLnTx/>
                <a:uFillTx/>
                <a:latin typeface="Montserrat"/>
                <a:ea typeface="+mn-ea"/>
                <a:cs typeface="+mn-cs"/>
              </a:rPr>
              <a:t>lisyri</a:t>
            </a:r>
            <a:r>
              <a:rPr kumimoji="0" lang="es-ES" sz="1400" b="1" i="0" u="none" strike="noStrike" kern="1200" cap="none" spc="0" normalizeH="0" baseline="0" noProof="0">
                <a:ln>
                  <a:noFill/>
                </a:ln>
                <a:solidFill>
                  <a:srgbClr val="002755"/>
                </a:solidFill>
                <a:effectLst/>
                <a:uLnTx/>
                <a:uFillTx/>
                <a:latin typeface="Montserrat"/>
                <a:ea typeface="+mn-ea"/>
                <a:cs typeface="+mn-cs"/>
              </a:rPr>
              <a:t> al 1 % </a:t>
            </a:r>
            <a:r>
              <a:rPr kumimoji="0" lang="es-ES" sz="1400" b="0" i="0" u="none" strike="noStrike" kern="1200" cap="none" spc="0" normalizeH="0" baseline="0" noProof="0">
                <a:ln>
                  <a:noFill/>
                </a:ln>
                <a:solidFill>
                  <a:srgbClr val="002755"/>
                </a:solidFill>
                <a:effectLst/>
                <a:uLnTx/>
                <a:uFillTx/>
                <a:latin typeface="Montserrat"/>
                <a:ea typeface="+mn-ea"/>
                <a:cs typeface="+mn-cs"/>
              </a:rPr>
              <a:t>se debe considerar como el tratamiento de elección debido a su bien equilibrado perfil de eficacia, seguridad y comodidad.</a:t>
            </a:r>
            <a:r>
              <a:rPr kumimoji="0" lang="es-ES" sz="1400" b="0" i="0" u="none" strike="noStrike" kern="1200" cap="none" spc="0" normalizeH="0" baseline="30000" noProof="0">
                <a:ln>
                  <a:noFill/>
                </a:ln>
                <a:solidFill>
                  <a:srgbClr val="002755"/>
                </a:solidFill>
                <a:effectLst/>
                <a:uLnTx/>
                <a:uFillTx/>
                <a:latin typeface="Montserrat"/>
                <a:ea typeface="+mn-ea"/>
                <a:cs typeface="+mn-cs"/>
              </a:rPr>
              <a:t>1</a:t>
            </a:r>
            <a:endParaRPr kumimoji="0" lang="es-ES" sz="1400" b="0" i="0" u="none" strike="noStrike" kern="1200" cap="none" spc="0" normalizeH="0" baseline="0" noProof="0">
              <a:ln>
                <a:noFill/>
              </a:ln>
              <a:solidFill>
                <a:srgbClr val="002755"/>
              </a:solidFill>
              <a:effectLst/>
              <a:uLnTx/>
              <a:uFillTx/>
              <a:latin typeface="Montserrat"/>
              <a:ea typeface="+mn-ea"/>
              <a:cs typeface="+mn-cs"/>
            </a:endParaRPr>
          </a:p>
        </p:txBody>
      </p:sp>
      <p:sp>
        <p:nvSpPr>
          <p:cNvPr id="17" name="Rectángulo: esquinas redondeadas 16">
            <a:extLst>
              <a:ext uri="{FF2B5EF4-FFF2-40B4-BE49-F238E27FC236}">
                <a16:creationId xmlns:a16="http://schemas.microsoft.com/office/drawing/2014/main" id="{FF7513EE-74B3-3B8B-B9E5-D8303FB10754}"/>
              </a:ext>
            </a:extLst>
          </p:cNvPr>
          <p:cNvSpPr/>
          <p:nvPr/>
        </p:nvSpPr>
        <p:spPr>
          <a:xfrm>
            <a:off x="2437128" y="3781315"/>
            <a:ext cx="8676350" cy="1105894"/>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CuadroTexto 17">
            <a:extLst>
              <a:ext uri="{FF2B5EF4-FFF2-40B4-BE49-F238E27FC236}">
                <a16:creationId xmlns:a16="http://schemas.microsoft.com/office/drawing/2014/main" id="{9FAC9F44-6F3F-376E-DB56-F4C637768913}"/>
              </a:ext>
            </a:extLst>
          </p:cNvPr>
          <p:cNvSpPr txBox="1"/>
          <p:nvPr/>
        </p:nvSpPr>
        <p:spPr>
          <a:xfrm>
            <a:off x="2717588" y="3875504"/>
            <a:ext cx="811542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noFill/>
                </a:ln>
                <a:solidFill>
                  <a:srgbClr val="002755"/>
                </a:solidFill>
                <a:effectLst/>
                <a:uLnTx/>
                <a:uFillTx/>
                <a:latin typeface="Montserrat"/>
                <a:ea typeface="+mn-ea"/>
                <a:cs typeface="+mn-cs"/>
              </a:rPr>
              <a:t>En pacientes que </a:t>
            </a:r>
            <a:r>
              <a:rPr kumimoji="0" lang="es-ES" sz="1400" b="1" i="0" u="none" strike="noStrike" kern="1200" cap="none" spc="0" normalizeH="0" baseline="0" noProof="0">
                <a:ln>
                  <a:noFill/>
                </a:ln>
                <a:solidFill>
                  <a:srgbClr val="002755"/>
                </a:solidFill>
                <a:effectLst/>
                <a:uLnTx/>
                <a:uFillTx/>
                <a:latin typeface="Montserrat"/>
                <a:ea typeface="+mn-ea"/>
                <a:cs typeface="+mn-cs"/>
              </a:rPr>
              <a:t>trabajan y tienen un estilo de vida activo,  </a:t>
            </a:r>
            <a:r>
              <a:rPr kumimoji="0" lang="es-ES" sz="1400" b="1" i="0" u="none" strike="noStrike" kern="1200" cap="none" spc="0" normalizeH="0" baseline="0" noProof="0" err="1">
                <a:ln>
                  <a:noFill/>
                </a:ln>
                <a:solidFill>
                  <a:srgbClr val="002755"/>
                </a:solidFill>
                <a:effectLst/>
                <a:uLnTx/>
                <a:uFillTx/>
                <a:latin typeface="Montserrat"/>
                <a:ea typeface="+mn-ea"/>
                <a:cs typeface="+mn-cs"/>
              </a:rPr>
              <a:t>Klisyri</a:t>
            </a:r>
            <a:r>
              <a:rPr kumimoji="0" lang="es-ES" sz="1400" b="1" i="0" u="none" strike="noStrike" kern="1200" cap="none" spc="0" normalizeH="0" baseline="0" noProof="0">
                <a:ln>
                  <a:noFill/>
                </a:ln>
                <a:solidFill>
                  <a:srgbClr val="002755"/>
                </a:solidFill>
                <a:effectLst/>
                <a:uLnTx/>
                <a:uFillTx/>
                <a:latin typeface="Montserrat"/>
                <a:ea typeface="+mn-ea"/>
                <a:cs typeface="+mn-cs"/>
              </a:rPr>
              <a:t> al 1 % </a:t>
            </a:r>
            <a:r>
              <a:rPr kumimoji="0" lang="es-ES" sz="1400" b="0" i="0" u="none" strike="noStrike" kern="1200" cap="none" spc="0" normalizeH="0" baseline="0" noProof="0">
                <a:ln>
                  <a:noFill/>
                </a:ln>
                <a:solidFill>
                  <a:srgbClr val="002755"/>
                </a:solidFill>
                <a:effectLst/>
                <a:uLnTx/>
                <a:uFillTx/>
                <a:latin typeface="Montserrat"/>
                <a:ea typeface="+mn-ea"/>
                <a:cs typeface="+mn-cs"/>
              </a:rPr>
              <a:t> debería ser </a:t>
            </a:r>
            <a:r>
              <a:rPr kumimoji="0" lang="es-ES" sz="1400" b="1" i="0" u="none" strike="noStrike" kern="1200" cap="none" spc="0" normalizeH="0" baseline="0" noProof="0">
                <a:ln>
                  <a:noFill/>
                </a:ln>
                <a:solidFill>
                  <a:srgbClr val="002755"/>
                </a:solidFill>
                <a:effectLst/>
                <a:uLnTx/>
                <a:uFillTx/>
                <a:latin typeface="Montserrat"/>
                <a:ea typeface="+mn-ea"/>
                <a:cs typeface="+mn-cs"/>
              </a:rPr>
              <a:t>el tratamiento de elección</a:t>
            </a:r>
            <a:r>
              <a:rPr kumimoji="0" lang="es-ES" sz="1400" b="0" i="0" u="none" strike="noStrike" kern="1200" cap="none" spc="0" normalizeH="0" baseline="0" noProof="0">
                <a:ln>
                  <a:noFill/>
                </a:ln>
                <a:solidFill>
                  <a:srgbClr val="002755"/>
                </a:solidFill>
                <a:effectLst/>
                <a:uLnTx/>
                <a:uFillTx/>
                <a:latin typeface="Montserrat"/>
                <a:ea typeface="+mn-ea"/>
                <a:cs typeface="+mn-cs"/>
              </a:rPr>
              <a:t>, siempre que se cumplan las indicaciones de la ficha técnica, </a:t>
            </a:r>
            <a:r>
              <a:rPr kumimoji="0" lang="es-ES" sz="1400" i="0" u="none" strike="noStrike" kern="1200" cap="none" spc="0" normalizeH="0" baseline="0" noProof="0">
                <a:ln>
                  <a:noFill/>
                </a:ln>
                <a:solidFill>
                  <a:srgbClr val="002755"/>
                </a:solidFill>
                <a:effectLst/>
                <a:uLnTx/>
                <a:uFillTx/>
                <a:latin typeface="Montserrat"/>
                <a:ea typeface="+mn-ea"/>
                <a:cs typeface="+mn-cs"/>
              </a:rPr>
              <a:t>debido a sus signos de </a:t>
            </a:r>
            <a:r>
              <a:rPr kumimoji="0" lang="es-ES" sz="1400" b="1" i="0" u="none" strike="noStrike" kern="1200" cap="none" spc="0" normalizeH="0" baseline="0" noProof="0">
                <a:ln>
                  <a:noFill/>
                </a:ln>
                <a:solidFill>
                  <a:srgbClr val="002755"/>
                </a:solidFill>
                <a:effectLst/>
                <a:uLnTx/>
                <a:uFillTx/>
                <a:latin typeface="Montserrat"/>
                <a:ea typeface="+mn-ea"/>
                <a:cs typeface="+mn-cs"/>
              </a:rPr>
              <a:t>tolerabilidad local leves/moderados </a:t>
            </a:r>
            <a:r>
              <a:rPr kumimoji="0" lang="es-ES" sz="1400" b="0" i="0" u="none" strike="noStrike" kern="1200" cap="none" spc="0" normalizeH="0" baseline="0" noProof="0">
                <a:ln>
                  <a:noFill/>
                </a:ln>
                <a:solidFill>
                  <a:srgbClr val="002755"/>
                </a:solidFill>
                <a:effectLst/>
                <a:uLnTx/>
                <a:uFillTx/>
                <a:latin typeface="Montserrat"/>
                <a:ea typeface="+mn-ea"/>
                <a:cs typeface="+mn-cs"/>
              </a:rPr>
              <a:t>(también conocidos como RCL) </a:t>
            </a:r>
            <a:r>
              <a:rPr kumimoji="0" lang="es-ES" sz="1400" b="1" i="0" u="none" strike="noStrike" kern="1200" cap="none" spc="0" normalizeH="0" baseline="0" noProof="0">
                <a:ln>
                  <a:noFill/>
                </a:ln>
                <a:solidFill>
                  <a:srgbClr val="002755"/>
                </a:solidFill>
                <a:effectLst/>
                <a:uLnTx/>
                <a:uFillTx/>
                <a:latin typeface="Montserrat"/>
                <a:ea typeface="+mn-ea"/>
                <a:cs typeface="+mn-cs"/>
              </a:rPr>
              <a:t>y a la corta duración</a:t>
            </a:r>
            <a:r>
              <a:rPr kumimoji="0" lang="es-ES" sz="1400" b="0" i="0" u="none" strike="noStrike" kern="1200" cap="none" spc="0" normalizeH="0" baseline="0" noProof="0">
                <a:ln>
                  <a:noFill/>
                </a:ln>
                <a:solidFill>
                  <a:srgbClr val="002755"/>
                </a:solidFill>
                <a:effectLst/>
                <a:uLnTx/>
                <a:uFillTx/>
                <a:latin typeface="Montserrat"/>
                <a:ea typeface="+mn-ea"/>
                <a:cs typeface="+mn-cs"/>
              </a:rPr>
              <a:t> del tratamiento (5 días).</a:t>
            </a:r>
            <a:r>
              <a:rPr kumimoji="0" lang="es-ES" sz="1400" b="0" i="0" u="none" strike="noStrike" kern="1200" cap="none" spc="0" normalizeH="0" baseline="30000" noProof="0">
                <a:ln>
                  <a:noFill/>
                </a:ln>
                <a:solidFill>
                  <a:srgbClr val="002755"/>
                </a:solidFill>
                <a:effectLst/>
                <a:uLnTx/>
                <a:uFillTx/>
                <a:latin typeface="Montserrat"/>
                <a:ea typeface="+mn-ea"/>
                <a:cs typeface="+mn-cs"/>
              </a:rPr>
              <a:t>1</a:t>
            </a:r>
            <a:endParaRPr kumimoji="0" lang="es-ES" sz="1400" b="0" i="0" u="none" strike="noStrike" kern="1200" cap="none" spc="0" normalizeH="0" baseline="0" noProof="0">
              <a:ln>
                <a:noFill/>
              </a:ln>
              <a:solidFill>
                <a:srgbClr val="002755"/>
              </a:solidFill>
              <a:effectLst/>
              <a:uLnTx/>
              <a:uFillTx/>
              <a:latin typeface="Montserrat"/>
              <a:ea typeface="+mn-ea"/>
              <a:cs typeface="+mn-cs"/>
            </a:endParaRPr>
          </a:p>
        </p:txBody>
      </p:sp>
      <p:pic>
        <p:nvPicPr>
          <p:cNvPr id="21" name="Imagen 20" descr="Un conjunto de letras blancas en un fondo blanco&#10;&#10;El contenido generado por IA puede ser incorrecto.">
            <a:extLst>
              <a:ext uri="{FF2B5EF4-FFF2-40B4-BE49-F238E27FC236}">
                <a16:creationId xmlns:a16="http://schemas.microsoft.com/office/drawing/2014/main" id="{6104B7D7-4F32-11A1-E0F7-DD3D801BBD85}"/>
              </a:ext>
            </a:extLst>
          </p:cNvPr>
          <p:cNvPicPr>
            <a:picLocks noChangeAspect="1"/>
          </p:cNvPicPr>
          <p:nvPr/>
        </p:nvPicPr>
        <p:blipFill>
          <a:blip r:embed="rId2"/>
          <a:stretch>
            <a:fillRect/>
          </a:stretch>
        </p:blipFill>
        <p:spPr>
          <a:xfrm>
            <a:off x="9269670" y="1588121"/>
            <a:ext cx="2121524" cy="1701420"/>
          </a:xfrm>
          <a:prstGeom prst="rect">
            <a:avLst/>
          </a:prstGeom>
        </p:spPr>
      </p:pic>
      <p:pic>
        <p:nvPicPr>
          <p:cNvPr id="25" name="Imagen 24" descr="Un conjunto de letras blancas en un fondo blanco&#10;&#10;El contenido generado por IA puede ser incorrecto.">
            <a:extLst>
              <a:ext uri="{FF2B5EF4-FFF2-40B4-BE49-F238E27FC236}">
                <a16:creationId xmlns:a16="http://schemas.microsoft.com/office/drawing/2014/main" id="{D9FDFA48-7145-9459-77FA-16F1CE47E4D7}"/>
              </a:ext>
            </a:extLst>
          </p:cNvPr>
          <p:cNvPicPr>
            <a:picLocks noChangeAspect="1"/>
          </p:cNvPicPr>
          <p:nvPr/>
        </p:nvPicPr>
        <p:blipFill>
          <a:blip r:embed="rId3"/>
          <a:stretch>
            <a:fillRect/>
          </a:stretch>
        </p:blipFill>
        <p:spPr>
          <a:xfrm>
            <a:off x="862888" y="3475030"/>
            <a:ext cx="2117325" cy="1698052"/>
          </a:xfrm>
          <a:prstGeom prst="rect">
            <a:avLst/>
          </a:prstGeom>
        </p:spPr>
      </p:pic>
      <p:sp>
        <p:nvSpPr>
          <p:cNvPr id="26" name="CuadroTexto 25">
            <a:extLst>
              <a:ext uri="{FF2B5EF4-FFF2-40B4-BE49-F238E27FC236}">
                <a16:creationId xmlns:a16="http://schemas.microsoft.com/office/drawing/2014/main" id="{F07C8311-33D6-A7FB-1815-DD7FEFC8024C}"/>
              </a:ext>
            </a:extLst>
          </p:cNvPr>
          <p:cNvSpPr txBox="1"/>
          <p:nvPr/>
        </p:nvSpPr>
        <p:spPr>
          <a:xfrm>
            <a:off x="752723" y="7403845"/>
            <a:ext cx="9226259" cy="236155"/>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rPr>
              <a:t>1. </a:t>
            </a:r>
            <a:r>
              <a:rPr kumimoji="0" lang="es-ES" sz="800" b="0" i="0" u="none" strike="noStrike" kern="1200" cap="none" spc="0" normalizeH="0" baseline="0" noProof="0" err="1">
                <a:ln>
                  <a:noFill/>
                </a:ln>
                <a:solidFill>
                  <a:prstClr val="black"/>
                </a:solidFill>
                <a:effectLst/>
                <a:uLnTx/>
                <a:uFillTx/>
                <a:latin typeface="Montserrat" pitchFamily="2" charset="77"/>
                <a:ea typeface="+mn-ea"/>
                <a:cs typeface="Arial" panose="020B0604020202020204" pitchFamily="34" charset="0"/>
              </a:rPr>
              <a:t>Dirschka</a:t>
            </a:r>
            <a:r>
              <a:rPr kumimoji="0" lang="es-ES" sz="8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rPr>
              <a:t> T, </a:t>
            </a:r>
            <a:r>
              <a:rPr kumimoji="0" lang="es-ES" sz="800" b="0" i="0" u="none" strike="noStrike" kern="1200" cap="none" spc="0" normalizeH="0" baseline="0" noProof="0" err="1">
                <a:ln>
                  <a:noFill/>
                </a:ln>
                <a:solidFill>
                  <a:prstClr val="black"/>
                </a:solidFill>
                <a:effectLst/>
                <a:uLnTx/>
                <a:uFillTx/>
                <a:latin typeface="Montserrat" pitchFamily="2" charset="77"/>
                <a:ea typeface="+mn-ea"/>
                <a:cs typeface="Arial" panose="020B0604020202020204" pitchFamily="34" charset="0"/>
              </a:rPr>
              <a:t>Ardigò</a:t>
            </a:r>
            <a:r>
              <a:rPr kumimoji="0" lang="es-ES" sz="8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rPr>
              <a:t> M, </a:t>
            </a:r>
            <a:r>
              <a:rPr kumimoji="0" lang="es-ES" sz="800" b="0" i="0" u="none" strike="noStrike" kern="1200" cap="none" spc="0" normalizeH="0" baseline="0" noProof="0" err="1">
                <a:ln>
                  <a:noFill/>
                </a:ln>
                <a:solidFill>
                  <a:prstClr val="black"/>
                </a:solidFill>
                <a:effectLst/>
                <a:uLnTx/>
                <a:uFillTx/>
                <a:latin typeface="Montserrat" pitchFamily="2" charset="77"/>
                <a:ea typeface="+mn-ea"/>
                <a:cs typeface="Arial" panose="020B0604020202020204" pitchFamily="34" charset="0"/>
              </a:rPr>
              <a:t>Fargnoli</a:t>
            </a:r>
            <a:r>
              <a:rPr kumimoji="0" lang="es-ES" sz="8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rPr>
              <a:t> MC, et al. J </a:t>
            </a:r>
            <a:r>
              <a:rPr kumimoji="0" lang="es-ES" sz="800" b="0" i="0" u="none" strike="noStrike" kern="1200" cap="none" spc="0" normalizeH="0" baseline="0" noProof="0" err="1">
                <a:ln>
                  <a:noFill/>
                </a:ln>
                <a:solidFill>
                  <a:prstClr val="black"/>
                </a:solidFill>
                <a:effectLst/>
                <a:uLnTx/>
                <a:uFillTx/>
                <a:latin typeface="Montserrat" pitchFamily="2" charset="77"/>
                <a:ea typeface="+mn-ea"/>
                <a:cs typeface="Arial" panose="020B0604020202020204" pitchFamily="34" charset="0"/>
              </a:rPr>
              <a:t>Dermatolog</a:t>
            </a:r>
            <a:r>
              <a:rPr kumimoji="0" lang="es-ES" sz="8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rPr>
              <a:t> </a:t>
            </a:r>
            <a:r>
              <a:rPr kumimoji="0" lang="es-ES" sz="800" b="0" i="0" u="none" strike="noStrike" kern="1200" cap="none" spc="0" normalizeH="0" baseline="0" noProof="0" err="1">
                <a:ln>
                  <a:noFill/>
                </a:ln>
                <a:solidFill>
                  <a:prstClr val="black"/>
                </a:solidFill>
                <a:effectLst/>
                <a:uLnTx/>
                <a:uFillTx/>
                <a:latin typeface="Montserrat" pitchFamily="2" charset="77"/>
                <a:ea typeface="+mn-ea"/>
                <a:cs typeface="Arial" panose="020B0604020202020204" pitchFamily="34" charset="0"/>
              </a:rPr>
              <a:t>Treat</a:t>
            </a:r>
            <a:r>
              <a:rPr kumimoji="0" lang="es-ES" sz="8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rPr>
              <a:t>. 2025 Dec;36(1):2487657. </a:t>
            </a:r>
            <a:r>
              <a:rPr kumimoji="0" lang="es-ES" sz="800" b="0" i="0" u="none" strike="noStrike" kern="1200" cap="none" spc="0" normalizeH="0" baseline="0" noProof="0" err="1">
                <a:ln>
                  <a:noFill/>
                </a:ln>
                <a:solidFill>
                  <a:prstClr val="black"/>
                </a:solidFill>
                <a:effectLst/>
                <a:uLnTx/>
                <a:uFillTx/>
                <a:latin typeface="Montserrat" pitchFamily="2" charset="77"/>
                <a:ea typeface="+mn-ea"/>
                <a:cs typeface="Arial" panose="020B0604020202020204" pitchFamily="34" charset="0"/>
              </a:rPr>
              <a:t>doi</a:t>
            </a:r>
            <a:r>
              <a:rPr kumimoji="0" lang="es-ES" sz="8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rPr>
              <a:t>: 10.1080/09546634.2025.2487657.</a:t>
            </a:r>
          </a:p>
        </p:txBody>
      </p:sp>
      <p:sp>
        <p:nvSpPr>
          <p:cNvPr id="2" name="Título 1">
            <a:extLst>
              <a:ext uri="{FF2B5EF4-FFF2-40B4-BE49-F238E27FC236}">
                <a16:creationId xmlns:a16="http://schemas.microsoft.com/office/drawing/2014/main" id="{7E0B923F-1202-A0FD-D208-746F6F835E93}"/>
              </a:ext>
            </a:extLst>
          </p:cNvPr>
          <p:cNvSpPr>
            <a:spLocks noGrp="1"/>
          </p:cNvSpPr>
          <p:nvPr>
            <p:ph type="title"/>
          </p:nvPr>
        </p:nvSpPr>
        <p:spPr>
          <a:xfrm>
            <a:off x="744837" y="297570"/>
            <a:ext cx="10368641" cy="681751"/>
          </a:xfrm>
        </p:spPr>
        <p:txBody>
          <a:bodyPr>
            <a:normAutofit/>
          </a:bodyPr>
          <a:lstStyle/>
          <a:p>
            <a:r>
              <a:rPr kumimoji="0" lang="es-ES" b="1" i="0" u="none" strike="noStrike" kern="1200" cap="none" spc="0" normalizeH="0" baseline="0" noProof="0">
                <a:ln>
                  <a:noFill/>
                </a:ln>
                <a:solidFill>
                  <a:srgbClr val="002060"/>
                </a:solidFill>
                <a:effectLst/>
                <a:uLnTx/>
                <a:uFillTx/>
                <a:latin typeface="Montserrat" pitchFamily="2" charset="77"/>
                <a:ea typeface="+mn-ea"/>
                <a:cs typeface="Arial" panose="020B0604020202020204" pitchFamily="34" charset="0"/>
              </a:rPr>
              <a:t>PERFIL DE PACIENTES: </a:t>
            </a:r>
            <a:br>
              <a:rPr kumimoji="0" lang="es-ES" b="1" i="0" u="none" strike="noStrike" kern="1200" cap="none" spc="0" normalizeH="0" baseline="0" noProof="0">
                <a:ln>
                  <a:noFill/>
                </a:ln>
                <a:solidFill>
                  <a:srgbClr val="002060"/>
                </a:solidFill>
                <a:effectLst/>
                <a:uLnTx/>
                <a:uFillTx/>
                <a:latin typeface="Montserrat" pitchFamily="2" charset="77"/>
                <a:ea typeface="+mn-ea"/>
                <a:cs typeface="Arial" panose="020B0604020202020204" pitchFamily="34" charset="0"/>
              </a:rPr>
            </a:br>
            <a:r>
              <a:rPr kumimoji="0" lang="es-ES" b="0" i="0" u="none" strike="noStrike" kern="1200" cap="none" spc="0" normalizeH="0" baseline="0" noProof="0" err="1">
                <a:ln>
                  <a:noFill/>
                </a:ln>
                <a:solidFill>
                  <a:srgbClr val="002854"/>
                </a:solidFill>
                <a:effectLst/>
                <a:uLnTx/>
                <a:uFillTx/>
                <a:latin typeface="Montserrat" panose="00000500000000000000" pitchFamily="2" charset="0"/>
                <a:ea typeface="+mn-ea"/>
                <a:cs typeface="+mn-cs"/>
              </a:rPr>
              <a:t>Klisyri</a:t>
            </a:r>
            <a:r>
              <a:rPr kumimoji="0" lang="es-ES" b="0" i="0" u="none" strike="noStrike" kern="1200" cap="none" spc="0" normalizeH="0" baseline="0" noProof="0">
                <a:ln>
                  <a:noFill/>
                </a:ln>
                <a:solidFill>
                  <a:srgbClr val="002854"/>
                </a:solidFill>
                <a:effectLst/>
                <a:uLnTx/>
                <a:uFillTx/>
                <a:latin typeface="Montserrat" panose="00000500000000000000" pitchFamily="2" charset="0"/>
                <a:ea typeface="+mn-ea"/>
                <a:cs typeface="+mn-cs"/>
              </a:rPr>
              <a:t>, tratamiento de elección por su perfil de eficacia y seguridad.</a:t>
            </a:r>
            <a:r>
              <a:rPr kumimoji="0" lang="es-ES" b="0" i="0" u="none" strike="noStrike" kern="1200" cap="none" spc="0" normalizeH="0" baseline="30000" noProof="0">
                <a:ln>
                  <a:noFill/>
                </a:ln>
                <a:solidFill>
                  <a:srgbClr val="002854"/>
                </a:solidFill>
                <a:effectLst/>
                <a:uLnTx/>
                <a:uFillTx/>
                <a:latin typeface="Montserrat" panose="00000500000000000000" pitchFamily="2" charset="0"/>
                <a:ea typeface="+mn-ea"/>
                <a:cs typeface="+mn-cs"/>
              </a:rPr>
              <a:t>1</a:t>
            </a:r>
            <a:endParaRPr lang="es-ES"/>
          </a:p>
        </p:txBody>
      </p:sp>
      <p:sp>
        <p:nvSpPr>
          <p:cNvPr id="6" name="Marcador de texto 5">
            <a:extLst>
              <a:ext uri="{FF2B5EF4-FFF2-40B4-BE49-F238E27FC236}">
                <a16:creationId xmlns:a16="http://schemas.microsoft.com/office/drawing/2014/main" id="{3A981263-936D-19EE-B797-C67CFA1F2270}"/>
              </a:ext>
            </a:extLst>
          </p:cNvPr>
          <p:cNvSpPr>
            <a:spLocks noGrp="1"/>
          </p:cNvSpPr>
          <p:nvPr>
            <p:ph type="body" sz="quarter" idx="10"/>
          </p:nvPr>
        </p:nvSpPr>
        <p:spPr/>
        <p:txBody>
          <a:bodyPr/>
          <a:lstStyle/>
          <a:p>
            <a:r>
              <a:rPr kumimoji="0" lang="es-ES" b="1" i="0" u="none" strike="noStrike" kern="1200" cap="none" spc="0" normalizeH="0" baseline="0" noProof="0">
                <a:ln>
                  <a:noFill/>
                </a:ln>
                <a:effectLst/>
                <a:uLnTx/>
                <a:uFillTx/>
                <a:latin typeface="Montserrat" pitchFamily="2" charset="77"/>
                <a:ea typeface="+mn-ea"/>
                <a:cs typeface="Arial" panose="020B0604020202020204" pitchFamily="34" charset="0"/>
              </a:rPr>
              <a:t>1.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Dirschka</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T,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Ardigò</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M,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Fargnoli</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MC, et al. J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Dermatolog</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Treat</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2025 Dec;36(1):2487657. </a:t>
            </a:r>
            <a:r>
              <a:rPr kumimoji="0" lang="es-ES" b="0" i="0" u="none" strike="noStrike" kern="1200" cap="none" spc="0" normalizeH="0" baseline="0" noProof="0" err="1">
                <a:ln>
                  <a:noFill/>
                </a:ln>
                <a:effectLst/>
                <a:uLnTx/>
                <a:uFillTx/>
                <a:latin typeface="Montserrat" pitchFamily="2" charset="77"/>
                <a:ea typeface="+mn-ea"/>
                <a:cs typeface="Arial" panose="020B0604020202020204" pitchFamily="34" charset="0"/>
              </a:rPr>
              <a:t>doi</a:t>
            </a:r>
            <a:r>
              <a:rPr kumimoji="0" lang="es-ES" b="0" i="0" u="none" strike="noStrike" kern="1200" cap="none" spc="0" normalizeH="0" baseline="0" noProof="0">
                <a:ln>
                  <a:noFill/>
                </a:ln>
                <a:effectLst/>
                <a:uLnTx/>
                <a:uFillTx/>
                <a:latin typeface="Montserrat" pitchFamily="2" charset="77"/>
                <a:ea typeface="+mn-ea"/>
                <a:cs typeface="Arial" panose="020B0604020202020204" pitchFamily="34" charset="0"/>
              </a:rPr>
              <a:t>: 10.1080/09546634.2025.2487657.</a:t>
            </a:r>
          </a:p>
        </p:txBody>
      </p:sp>
      <p:sp>
        <p:nvSpPr>
          <p:cNvPr id="3" name="CuadroTexto 2">
            <a:extLst>
              <a:ext uri="{FF2B5EF4-FFF2-40B4-BE49-F238E27FC236}">
                <a16:creationId xmlns:a16="http://schemas.microsoft.com/office/drawing/2014/main" id="{CB7A078C-FB54-6672-167A-D9A3A3917BCF}"/>
              </a:ext>
            </a:extLst>
          </p:cNvPr>
          <p:cNvSpPr txBox="1"/>
          <p:nvPr/>
        </p:nvSpPr>
        <p:spPr>
          <a:xfrm>
            <a:off x="800806" y="1340702"/>
            <a:ext cx="3184655" cy="309158"/>
          </a:xfrm>
          <a:prstGeom prst="rect">
            <a:avLst/>
          </a:prstGeom>
          <a:solidFill>
            <a:srgbClr val="00285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chemeClr val="bg1"/>
                </a:solidFill>
                <a:effectLst/>
                <a:uLnTx/>
                <a:uFillTx/>
                <a:latin typeface="Montserrat" panose="00000500000000000000" pitchFamily="2" charset="0"/>
                <a:ea typeface="+mn-ea"/>
                <a:cs typeface="+mn-cs"/>
              </a:rPr>
              <a:t>Hallazgos clave TIRBANIBULINA</a:t>
            </a:r>
            <a:endParaRPr kumimoji="0" lang="es-ES" sz="1400" b="0" i="0" u="none" strike="noStrike" kern="1200" cap="none" spc="0" normalizeH="0" baseline="0" noProof="0">
              <a:ln>
                <a:noFill/>
              </a:ln>
              <a:solidFill>
                <a:schemeClr val="bg1"/>
              </a:solidFill>
              <a:effectLst/>
              <a:uLnTx/>
              <a:uFillTx/>
              <a:latin typeface="Montserrat" panose="00000500000000000000" pitchFamily="2" charset="0"/>
              <a:ea typeface="+mn-ea"/>
              <a:cs typeface="+mn-cs"/>
            </a:endParaRPr>
          </a:p>
        </p:txBody>
      </p:sp>
      <p:sp>
        <p:nvSpPr>
          <p:cNvPr id="4" name="CuadroTexto 3">
            <a:extLst>
              <a:ext uri="{FF2B5EF4-FFF2-40B4-BE49-F238E27FC236}">
                <a16:creationId xmlns:a16="http://schemas.microsoft.com/office/drawing/2014/main" id="{35334B53-3FFE-9755-D7F4-0A273C7A2280}"/>
              </a:ext>
            </a:extLst>
          </p:cNvPr>
          <p:cNvSpPr txBox="1"/>
          <p:nvPr/>
        </p:nvSpPr>
        <p:spPr>
          <a:xfrm>
            <a:off x="9661102" y="5870758"/>
            <a:ext cx="2136669" cy="523220"/>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chemeClr val="bg1"/>
                </a:solidFill>
                <a:effectLst/>
                <a:uLnTx/>
                <a:uFillTx/>
                <a:latin typeface="Montserrat" panose="00000500000000000000" pitchFamily="2" charset="0"/>
                <a:ea typeface="+mn-ea"/>
                <a:cs typeface="+mn-cs"/>
              </a:rPr>
              <a:t>Consenso Delphi </a:t>
            </a:r>
            <a:r>
              <a:rPr kumimoji="0" lang="es-ES" sz="1400" b="0" i="0" u="none" strike="noStrike" kern="1200" cap="none" spc="0" normalizeH="0" baseline="0" noProof="0">
                <a:ln>
                  <a:noFill/>
                </a:ln>
                <a:solidFill>
                  <a:schemeClr val="bg1"/>
                </a:solidFill>
                <a:effectLst/>
                <a:uLnTx/>
                <a:uFillTx/>
                <a:latin typeface="Montserrat" panose="00000500000000000000" pitchFamily="2" charset="0"/>
                <a:ea typeface="+mn-ea"/>
                <a:cs typeface="+mn-cs"/>
              </a:rPr>
              <a:t>(N=73 dermatólogos)</a:t>
            </a:r>
          </a:p>
        </p:txBody>
      </p:sp>
    </p:spTree>
    <p:extLst>
      <p:ext uri="{BB962C8B-B14F-4D97-AF65-F5344CB8AC3E}">
        <p14:creationId xmlns:p14="http://schemas.microsoft.com/office/powerpoint/2010/main" val="177290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45A0F-BBBB-F367-1531-F04F122E6D33}"/>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A682DF9F-F8C7-9C4A-1B36-E2872664EB7B}"/>
              </a:ext>
            </a:extLst>
          </p:cNvPr>
          <p:cNvSpPr>
            <a:spLocks noGrp="1"/>
          </p:cNvSpPr>
          <p:nvPr>
            <p:ph type="title"/>
          </p:nvPr>
        </p:nvSpPr>
        <p:spPr/>
        <p:txBody>
          <a:bodyPr/>
          <a:lstStyle/>
          <a:p>
            <a:r>
              <a:rPr lang="es-ES" dirty="0"/>
              <a:t>CONCLUSIONES</a:t>
            </a:r>
            <a:r>
              <a:rPr lang="es-ES" baseline="30000" dirty="0"/>
              <a:t>1</a:t>
            </a:r>
          </a:p>
        </p:txBody>
      </p:sp>
      <p:sp>
        <p:nvSpPr>
          <p:cNvPr id="21" name="Marcador de texto 1">
            <a:extLst>
              <a:ext uri="{FF2B5EF4-FFF2-40B4-BE49-F238E27FC236}">
                <a16:creationId xmlns:a16="http://schemas.microsoft.com/office/drawing/2014/main" id="{EC096ED8-20E6-8EFE-B78D-90DEB0BA89FA}"/>
              </a:ext>
            </a:extLst>
          </p:cNvPr>
          <p:cNvSpPr>
            <a:spLocks noGrp="1"/>
          </p:cNvSpPr>
          <p:nvPr>
            <p:ph type="body" sz="quarter" idx="10"/>
          </p:nvPr>
        </p:nvSpPr>
        <p:spPr>
          <a:xfrm>
            <a:off x="1581665" y="6398106"/>
            <a:ext cx="10159485" cy="170142"/>
          </a:xfrm>
        </p:spPr>
        <p:txBody>
          <a:bodyPr>
            <a:noAutofit/>
          </a:bodyPr>
          <a:lstStyle/>
          <a:p>
            <a:pPr>
              <a:lnSpc>
                <a:spcPts val="1200"/>
              </a:lnSpc>
              <a:spcBef>
                <a:spcPts val="100"/>
              </a:spcBef>
            </a:pPr>
            <a:r>
              <a:rPr lang="es-ES" b="1" dirty="0">
                <a:latin typeface="Montserrat" pitchFamily="2" charset="77"/>
                <a:cs typeface="Arial" panose="020B0604020202020204" pitchFamily="34" charset="0"/>
              </a:rPr>
              <a:t>QA: </a:t>
            </a:r>
            <a:r>
              <a:rPr lang="es-ES" dirty="0">
                <a:latin typeface="Montserrat" pitchFamily="2" charset="77"/>
                <a:cs typeface="Arial" panose="020B0604020202020204" pitchFamily="34" charset="0"/>
              </a:rPr>
              <a:t>queratosis actínica; </a:t>
            </a:r>
            <a:r>
              <a:rPr lang="es-ES" b="1" dirty="0" err="1">
                <a:latin typeface="Montserrat" pitchFamily="2" charset="77"/>
                <a:cs typeface="Arial" panose="020B0604020202020204" pitchFamily="34" charset="0"/>
              </a:rPr>
              <a:t>MdA</a:t>
            </a:r>
            <a:r>
              <a:rPr lang="es-ES" b="1" dirty="0">
                <a:latin typeface="Montserrat" pitchFamily="2" charset="77"/>
                <a:cs typeface="Arial" panose="020B0604020202020204" pitchFamily="34" charset="0"/>
              </a:rPr>
              <a:t>: </a:t>
            </a:r>
            <a:r>
              <a:rPr lang="es-ES" dirty="0">
                <a:latin typeface="Montserrat" pitchFamily="2" charset="77"/>
                <a:cs typeface="Arial" panose="020B0604020202020204" pitchFamily="34" charset="0"/>
              </a:rPr>
              <a:t>mecanismo de acción.</a:t>
            </a:r>
          </a:p>
          <a:p>
            <a:pPr>
              <a:lnSpc>
                <a:spcPts val="1200"/>
              </a:lnSpc>
              <a:spcBef>
                <a:spcPts val="100"/>
              </a:spcBef>
            </a:pPr>
            <a:r>
              <a:rPr lang="es-ES" b="1" dirty="0">
                <a:latin typeface="Montserrat" pitchFamily="2" charset="77"/>
                <a:cs typeface="Arial" panose="020B0604020202020204" pitchFamily="34" charset="0"/>
              </a:rPr>
              <a:t>1. </a:t>
            </a:r>
            <a:r>
              <a:rPr lang="es-ES" dirty="0" err="1">
                <a:latin typeface="Montserrat" pitchFamily="2" charset="77"/>
                <a:cs typeface="Arial" panose="020B0604020202020204" pitchFamily="34" charset="0"/>
              </a:rPr>
              <a:t>Dirschka</a:t>
            </a:r>
            <a:r>
              <a:rPr lang="es-ES" dirty="0">
                <a:latin typeface="Montserrat" pitchFamily="2" charset="77"/>
                <a:cs typeface="Arial" panose="020B0604020202020204" pitchFamily="34" charset="0"/>
              </a:rPr>
              <a:t> T, </a:t>
            </a:r>
            <a:r>
              <a:rPr lang="es-ES" dirty="0" err="1">
                <a:latin typeface="Montserrat" pitchFamily="2" charset="77"/>
                <a:cs typeface="Arial" panose="020B0604020202020204" pitchFamily="34" charset="0"/>
              </a:rPr>
              <a:t>Ardigò</a:t>
            </a:r>
            <a:r>
              <a:rPr lang="es-ES" dirty="0">
                <a:latin typeface="Montserrat" pitchFamily="2" charset="77"/>
                <a:cs typeface="Arial" panose="020B0604020202020204" pitchFamily="34" charset="0"/>
              </a:rPr>
              <a:t> M, </a:t>
            </a:r>
            <a:r>
              <a:rPr lang="es-ES" dirty="0" err="1">
                <a:latin typeface="Montserrat" pitchFamily="2" charset="77"/>
                <a:cs typeface="Arial" panose="020B0604020202020204" pitchFamily="34" charset="0"/>
              </a:rPr>
              <a:t>Fargnoli</a:t>
            </a:r>
            <a:r>
              <a:rPr lang="es-ES" dirty="0">
                <a:latin typeface="Montserrat" pitchFamily="2" charset="77"/>
                <a:cs typeface="Arial" panose="020B0604020202020204" pitchFamily="34" charset="0"/>
              </a:rPr>
              <a:t> MC, et al. J </a:t>
            </a:r>
            <a:r>
              <a:rPr lang="es-ES" dirty="0" err="1">
                <a:latin typeface="Montserrat" pitchFamily="2" charset="77"/>
                <a:cs typeface="Arial" panose="020B0604020202020204" pitchFamily="34" charset="0"/>
              </a:rPr>
              <a:t>Dermatolog</a:t>
            </a:r>
            <a:r>
              <a:rPr lang="es-ES" dirty="0">
                <a:latin typeface="Montserrat" pitchFamily="2" charset="77"/>
                <a:cs typeface="Arial" panose="020B0604020202020204" pitchFamily="34" charset="0"/>
              </a:rPr>
              <a:t> </a:t>
            </a:r>
            <a:r>
              <a:rPr lang="es-ES" dirty="0" err="1">
                <a:latin typeface="Montserrat" pitchFamily="2" charset="77"/>
                <a:cs typeface="Arial" panose="020B0604020202020204" pitchFamily="34" charset="0"/>
              </a:rPr>
              <a:t>Treat</a:t>
            </a:r>
            <a:r>
              <a:rPr lang="es-ES" dirty="0">
                <a:latin typeface="Montserrat" pitchFamily="2" charset="77"/>
                <a:cs typeface="Arial" panose="020B0604020202020204" pitchFamily="34" charset="0"/>
              </a:rPr>
              <a:t>. 2025 Dec;36(1):2487657. </a:t>
            </a:r>
            <a:r>
              <a:rPr lang="es-ES" dirty="0" err="1">
                <a:latin typeface="Montserrat" pitchFamily="2" charset="77"/>
                <a:cs typeface="Arial" panose="020B0604020202020204" pitchFamily="34" charset="0"/>
              </a:rPr>
              <a:t>doi</a:t>
            </a:r>
            <a:r>
              <a:rPr lang="es-ES" dirty="0">
                <a:latin typeface="Montserrat" pitchFamily="2" charset="77"/>
                <a:cs typeface="Arial" panose="020B0604020202020204" pitchFamily="34" charset="0"/>
              </a:rPr>
              <a:t>: 10.1080/09546634.2025.2487657.</a:t>
            </a:r>
          </a:p>
        </p:txBody>
      </p:sp>
      <p:sp>
        <p:nvSpPr>
          <p:cNvPr id="24" name="Rectángulo redondeado 23">
            <a:extLst>
              <a:ext uri="{FF2B5EF4-FFF2-40B4-BE49-F238E27FC236}">
                <a16:creationId xmlns:a16="http://schemas.microsoft.com/office/drawing/2014/main" id="{EBC6BCE7-E52E-F9F1-91B8-9D9A697757C8}"/>
              </a:ext>
            </a:extLst>
          </p:cNvPr>
          <p:cNvSpPr/>
          <p:nvPr/>
        </p:nvSpPr>
        <p:spPr>
          <a:xfrm>
            <a:off x="2607600" y="1046627"/>
            <a:ext cx="8646554" cy="1585295"/>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ángulo redondeado 24">
            <a:extLst>
              <a:ext uri="{FF2B5EF4-FFF2-40B4-BE49-F238E27FC236}">
                <a16:creationId xmlns:a16="http://schemas.microsoft.com/office/drawing/2014/main" id="{437F9EF2-0389-6874-6050-B90A2835321D}"/>
              </a:ext>
            </a:extLst>
          </p:cNvPr>
          <p:cNvSpPr/>
          <p:nvPr/>
        </p:nvSpPr>
        <p:spPr>
          <a:xfrm>
            <a:off x="2607599" y="2847155"/>
            <a:ext cx="8646555" cy="1585295"/>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8">
            <a:extLst>
              <a:ext uri="{FF2B5EF4-FFF2-40B4-BE49-F238E27FC236}">
                <a16:creationId xmlns:a16="http://schemas.microsoft.com/office/drawing/2014/main" id="{E561F7AC-0D7F-984F-F85F-08B35FC4DA6D}"/>
              </a:ext>
            </a:extLst>
          </p:cNvPr>
          <p:cNvSpPr/>
          <p:nvPr/>
        </p:nvSpPr>
        <p:spPr>
          <a:xfrm>
            <a:off x="2738940" y="1200569"/>
            <a:ext cx="8313231" cy="1241918"/>
          </a:xfrm>
          <a:prstGeom prst="roundRect">
            <a:avLst>
              <a:gd name="adj" fmla="val 37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pPr marL="0" marR="0" lvl="0" indent="0" algn="just" defTabSz="1219110" rtl="0" eaLnBrk="1" fontAlgn="auto" latinLnBrk="0" hangingPunct="1">
              <a:lnSpc>
                <a:spcPct val="100000"/>
              </a:lnSpc>
              <a:spcBef>
                <a:spcPts val="0"/>
              </a:spcBef>
              <a:spcAft>
                <a:spcPts val="400"/>
              </a:spcAft>
              <a:buClrTx/>
              <a:buSzTx/>
              <a:buFontTx/>
              <a:buNone/>
              <a:tabLst/>
              <a:defRPr/>
            </a:pP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La </a:t>
            </a:r>
            <a:r>
              <a:rPr kumimoji="0" lang="es-ES" sz="1600" b="1" i="0" u="none" strike="noStrike" kern="1200" cap="none" spc="0" normalizeH="0" baseline="0" noProof="0" dirty="0">
                <a:ln>
                  <a:noFill/>
                </a:ln>
                <a:solidFill>
                  <a:srgbClr val="002755"/>
                </a:solidFill>
                <a:effectLst/>
                <a:uLnTx/>
                <a:uFillTx/>
                <a:latin typeface="Montserrat" pitchFamily="2" charset="77"/>
                <a:ea typeface="+mn-ea"/>
                <a:cs typeface="Segoe UI"/>
              </a:rPr>
              <a:t>elección del tratamiento </a:t>
            </a: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debe marcarse no sólo por la eficacia sino por:</a:t>
            </a:r>
          </a:p>
          <a:p>
            <a:pPr marL="285750" marR="0" lvl="0" indent="-285750" algn="just" defTabSz="1219110" rtl="0" eaLnBrk="1" fontAlgn="auto" latinLnBrk="0" hangingPunct="1">
              <a:lnSpc>
                <a:spcPct val="100000"/>
              </a:lnSpc>
              <a:spcBef>
                <a:spcPts val="0"/>
              </a:spcBef>
              <a:spcAft>
                <a:spcPts val="400"/>
              </a:spcAft>
              <a:buClrTx/>
              <a:buSzTx/>
              <a:buFontTx/>
              <a:buChar char="-"/>
              <a:tabLst/>
              <a:defRPr/>
            </a:pP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Las reacciones cutáneas locales. </a:t>
            </a:r>
          </a:p>
          <a:p>
            <a:pPr marL="285750" marR="0" lvl="0" indent="-285750" algn="just" defTabSz="1219110" rtl="0" eaLnBrk="1" fontAlgn="auto" latinLnBrk="0" hangingPunct="1">
              <a:lnSpc>
                <a:spcPct val="100000"/>
              </a:lnSpc>
              <a:spcBef>
                <a:spcPts val="0"/>
              </a:spcBef>
              <a:spcAft>
                <a:spcPts val="400"/>
              </a:spcAft>
              <a:buClrTx/>
              <a:buSzTx/>
              <a:buFontTx/>
              <a:buChar char="-"/>
              <a:tabLst/>
              <a:defRPr/>
            </a:pP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La posología y adherencia. </a:t>
            </a:r>
          </a:p>
          <a:p>
            <a:pPr marL="285750" marR="0" lvl="0" indent="-285750" algn="just" defTabSz="1219110" rtl="0" eaLnBrk="1" fontAlgn="auto" latinLnBrk="0" hangingPunct="1">
              <a:lnSpc>
                <a:spcPct val="100000"/>
              </a:lnSpc>
              <a:spcBef>
                <a:spcPts val="0"/>
              </a:spcBef>
              <a:spcAft>
                <a:spcPts val="400"/>
              </a:spcAft>
              <a:buClrTx/>
              <a:buSzTx/>
              <a:buFontTx/>
              <a:buChar char="-"/>
              <a:tabLst/>
              <a:defRPr/>
            </a:pP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Las preferencias del paciente. </a:t>
            </a:r>
          </a:p>
        </p:txBody>
      </p:sp>
      <p:sp>
        <p:nvSpPr>
          <p:cNvPr id="31" name="Rectangle: Rounded Corners 8">
            <a:extLst>
              <a:ext uri="{FF2B5EF4-FFF2-40B4-BE49-F238E27FC236}">
                <a16:creationId xmlns:a16="http://schemas.microsoft.com/office/drawing/2014/main" id="{E8E49A56-ABEF-DEE4-72D0-934857D5BF0B}"/>
              </a:ext>
            </a:extLst>
          </p:cNvPr>
          <p:cNvSpPr/>
          <p:nvPr/>
        </p:nvSpPr>
        <p:spPr>
          <a:xfrm>
            <a:off x="2738940" y="3123842"/>
            <a:ext cx="8103231" cy="1254092"/>
          </a:xfrm>
          <a:prstGeom prst="roundRect">
            <a:avLst>
              <a:gd name="adj" fmla="val 37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pPr marL="0" marR="0" lvl="0" indent="0" algn="just" defTabSz="1219110" rtl="0" eaLnBrk="1" fontAlgn="auto" latinLnBrk="0" hangingPunct="1">
              <a:lnSpc>
                <a:spcPct val="100000"/>
              </a:lnSpc>
              <a:spcBef>
                <a:spcPts val="0"/>
              </a:spcBef>
              <a:spcAft>
                <a:spcPts val="400"/>
              </a:spcAft>
              <a:buClrTx/>
              <a:buSzTx/>
              <a:buFontTx/>
              <a:buNone/>
              <a:tabLst/>
              <a:defRPr/>
            </a:pP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El </a:t>
            </a:r>
            <a:r>
              <a:rPr kumimoji="0" lang="es-ES" sz="1600" b="1" i="0" u="sng" strike="noStrike" kern="1200" cap="none" spc="0" normalizeH="0" baseline="0" noProof="0" dirty="0">
                <a:ln>
                  <a:noFill/>
                </a:ln>
                <a:solidFill>
                  <a:srgbClr val="002755"/>
                </a:solidFill>
                <a:effectLst/>
                <a:uLnTx/>
                <a:uFillTx/>
                <a:latin typeface="Montserrat" pitchFamily="2" charset="77"/>
                <a:ea typeface="+mn-ea"/>
                <a:cs typeface="Segoe UI"/>
              </a:rPr>
              <a:t>éxito del tratamiento </a:t>
            </a: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debe marcarse no sólo por la eficacia sino por: </a:t>
            </a:r>
          </a:p>
          <a:p>
            <a:pPr marL="285750" marR="0" lvl="0" indent="-285750" algn="just" defTabSz="1219110" rtl="0" eaLnBrk="1" fontAlgn="auto" latinLnBrk="0" hangingPunct="1">
              <a:lnSpc>
                <a:spcPct val="100000"/>
              </a:lnSpc>
              <a:spcBef>
                <a:spcPts val="0"/>
              </a:spcBef>
              <a:spcAft>
                <a:spcPts val="400"/>
              </a:spcAft>
              <a:buClrTx/>
              <a:buSzTx/>
              <a:buFontTx/>
              <a:buChar char="-"/>
              <a:tabLst/>
              <a:defRPr/>
            </a:pP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La seguridad y tolerabilidad. </a:t>
            </a:r>
          </a:p>
          <a:p>
            <a:pPr marL="285750" marR="0" lvl="0" indent="-285750" algn="just" defTabSz="1219110" rtl="0" eaLnBrk="1" fontAlgn="auto" latinLnBrk="0" hangingPunct="1">
              <a:lnSpc>
                <a:spcPct val="100000"/>
              </a:lnSpc>
              <a:spcBef>
                <a:spcPts val="0"/>
              </a:spcBef>
              <a:spcAft>
                <a:spcPts val="400"/>
              </a:spcAft>
              <a:buClrTx/>
              <a:buSzTx/>
              <a:buFontTx/>
              <a:buChar char="-"/>
              <a:tabLst/>
              <a:defRPr/>
            </a:pP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La adherencia y finalización. </a:t>
            </a:r>
          </a:p>
          <a:p>
            <a:pPr marL="285750" marR="0" lvl="0" indent="-285750" algn="just" defTabSz="1219110" rtl="0" eaLnBrk="1" fontAlgn="auto" latinLnBrk="0" hangingPunct="1">
              <a:lnSpc>
                <a:spcPct val="100000"/>
              </a:lnSpc>
              <a:spcBef>
                <a:spcPts val="0"/>
              </a:spcBef>
              <a:spcAft>
                <a:spcPts val="400"/>
              </a:spcAft>
              <a:buClrTx/>
              <a:buSzTx/>
              <a:buFontTx/>
              <a:buChar char="-"/>
              <a:tabLst/>
              <a:defRPr/>
            </a:pP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La satisfacción del paciente. </a:t>
            </a:r>
          </a:p>
          <a:p>
            <a:pPr marL="285750" marR="0" lvl="0" indent="-285750" algn="just" defTabSz="1219110" rtl="0" eaLnBrk="1" fontAlgn="auto" latinLnBrk="0" hangingPunct="1">
              <a:lnSpc>
                <a:spcPct val="100000"/>
              </a:lnSpc>
              <a:spcBef>
                <a:spcPts val="0"/>
              </a:spcBef>
              <a:spcAft>
                <a:spcPts val="400"/>
              </a:spcAft>
              <a:buClrTx/>
              <a:buSzTx/>
              <a:buFontTx/>
              <a:buChar char="-"/>
              <a:tabLst/>
              <a:defRPr/>
            </a:pP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No sólo el AC sino también % reducción de lesiones. </a:t>
            </a:r>
          </a:p>
          <a:p>
            <a:pPr marL="285750" marR="0" lvl="0" indent="-285750" algn="just" defTabSz="1219110" rtl="0" eaLnBrk="1" fontAlgn="auto" latinLnBrk="0" hangingPunct="1">
              <a:lnSpc>
                <a:spcPct val="100000"/>
              </a:lnSpc>
              <a:spcBef>
                <a:spcPts val="0"/>
              </a:spcBef>
              <a:spcAft>
                <a:spcPts val="400"/>
              </a:spcAft>
              <a:buClrTx/>
              <a:buSzTx/>
              <a:buFontTx/>
              <a:buChar char="-"/>
              <a:tabLst/>
              <a:defRPr/>
            </a:pPr>
            <a:endPar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endParaRPr>
          </a:p>
        </p:txBody>
      </p:sp>
      <p:pic>
        <p:nvPicPr>
          <p:cNvPr id="2" name="Gráfico 1" descr="Insignia 1 con relleno sólido">
            <a:extLst>
              <a:ext uri="{FF2B5EF4-FFF2-40B4-BE49-F238E27FC236}">
                <a16:creationId xmlns:a16="http://schemas.microsoft.com/office/drawing/2014/main" id="{372C3A18-8E71-E11E-2A14-FB757F9B7A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1169" y="1397896"/>
            <a:ext cx="914400" cy="914400"/>
          </a:xfrm>
          <a:prstGeom prst="rect">
            <a:avLst/>
          </a:prstGeom>
        </p:spPr>
      </p:pic>
      <p:pic>
        <p:nvPicPr>
          <p:cNvPr id="4" name="Gráfico 3" descr="Insignia con relleno sólido">
            <a:extLst>
              <a:ext uri="{FF2B5EF4-FFF2-40B4-BE49-F238E27FC236}">
                <a16:creationId xmlns:a16="http://schemas.microsoft.com/office/drawing/2014/main" id="{D82A8894-2500-D30D-40C8-2F32977E6B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1169" y="2944208"/>
            <a:ext cx="914400" cy="914400"/>
          </a:xfrm>
          <a:prstGeom prst="rect">
            <a:avLst/>
          </a:prstGeom>
        </p:spPr>
      </p:pic>
      <p:sp>
        <p:nvSpPr>
          <p:cNvPr id="3" name="Rectángulo redondeado 24">
            <a:extLst>
              <a:ext uri="{FF2B5EF4-FFF2-40B4-BE49-F238E27FC236}">
                <a16:creationId xmlns:a16="http://schemas.microsoft.com/office/drawing/2014/main" id="{EB9B0007-AAF6-6BF3-561C-4D4A90243804}"/>
              </a:ext>
            </a:extLst>
          </p:cNvPr>
          <p:cNvSpPr/>
          <p:nvPr/>
        </p:nvSpPr>
        <p:spPr>
          <a:xfrm>
            <a:off x="2607599" y="4665335"/>
            <a:ext cx="8646555" cy="1254092"/>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Rounded Corners 8">
            <a:extLst>
              <a:ext uri="{FF2B5EF4-FFF2-40B4-BE49-F238E27FC236}">
                <a16:creationId xmlns:a16="http://schemas.microsoft.com/office/drawing/2014/main" id="{B9FB52AE-D1DD-1941-B0C8-AE32B28A7DFB}"/>
              </a:ext>
            </a:extLst>
          </p:cNvPr>
          <p:cNvSpPr/>
          <p:nvPr/>
        </p:nvSpPr>
        <p:spPr>
          <a:xfrm>
            <a:off x="2609790" y="4709137"/>
            <a:ext cx="8840610" cy="1210289"/>
          </a:xfrm>
          <a:prstGeom prst="roundRect">
            <a:avLst>
              <a:gd name="adj" fmla="val 37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pPr marL="0" marR="0" lvl="0" indent="0" algn="just" defTabSz="1219110" rtl="0" eaLnBrk="1" fontAlgn="auto" latinLnBrk="0" hangingPunct="1">
              <a:lnSpc>
                <a:spcPct val="100000"/>
              </a:lnSpc>
              <a:spcBef>
                <a:spcPts val="0"/>
              </a:spcBef>
              <a:spcAft>
                <a:spcPts val="400"/>
              </a:spcAft>
              <a:buClrTx/>
              <a:buSzTx/>
              <a:buFontTx/>
              <a:buNone/>
              <a:tabLst/>
              <a:defRPr/>
            </a:pPr>
            <a:r>
              <a:rPr kumimoji="0" lang="es-ES" sz="1600" b="1" i="0" u="sng" strike="noStrike" kern="1200" cap="none" spc="0" normalizeH="0" baseline="0" noProof="0" dirty="0" err="1">
                <a:ln>
                  <a:noFill/>
                </a:ln>
                <a:solidFill>
                  <a:srgbClr val="002755"/>
                </a:solidFill>
                <a:effectLst/>
                <a:uLnTx/>
                <a:uFillTx/>
                <a:latin typeface="Montserrat" pitchFamily="2" charset="77"/>
                <a:ea typeface="+mn-ea"/>
                <a:cs typeface="Segoe UI"/>
              </a:rPr>
              <a:t>Tirbanibulina</a:t>
            </a:r>
            <a:r>
              <a:rPr kumimoji="0" lang="es-ES" sz="1600" b="1" i="0" u="sng" strike="noStrike" kern="1200" cap="none" spc="0" normalizeH="0" baseline="0" noProof="0" dirty="0">
                <a:ln>
                  <a:noFill/>
                </a:ln>
                <a:solidFill>
                  <a:srgbClr val="002755"/>
                </a:solidFill>
                <a:effectLst/>
                <a:uLnTx/>
                <a:uFillTx/>
                <a:latin typeface="Montserrat" pitchFamily="2" charset="77"/>
                <a:ea typeface="+mn-ea"/>
                <a:cs typeface="Segoe UI"/>
              </a:rPr>
              <a:t> 1% </a:t>
            </a: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debe considerarse un tratamiento de elección: </a:t>
            </a:r>
          </a:p>
          <a:p>
            <a:pPr marL="285750" marR="0" lvl="0" indent="-285750" algn="just" defTabSz="1219110" rtl="0" eaLnBrk="1" fontAlgn="auto" latinLnBrk="0" hangingPunct="1">
              <a:lnSpc>
                <a:spcPct val="100000"/>
              </a:lnSpc>
              <a:spcBef>
                <a:spcPts val="0"/>
              </a:spcBef>
              <a:spcAft>
                <a:spcPts val="400"/>
              </a:spcAft>
              <a:buClrTx/>
              <a:buSzTx/>
              <a:buFontTx/>
              <a:buChar char="-"/>
              <a:tabLst/>
              <a:defRPr/>
            </a:pP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Campo de cancerización &lt;25cm</a:t>
            </a:r>
            <a:r>
              <a:rPr kumimoji="0" lang="es-ES" sz="1600" b="0" i="0" u="none" strike="noStrike" kern="1200" cap="none" spc="0" normalizeH="0" baseline="30000" noProof="0" dirty="0">
                <a:ln>
                  <a:noFill/>
                </a:ln>
                <a:solidFill>
                  <a:srgbClr val="002755"/>
                </a:solidFill>
                <a:effectLst/>
                <a:uLnTx/>
                <a:uFillTx/>
                <a:latin typeface="Montserrat" pitchFamily="2" charset="77"/>
                <a:ea typeface="+mn-ea"/>
                <a:cs typeface="Segoe UI"/>
              </a:rPr>
              <a:t>2</a:t>
            </a: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 y lesiones no </a:t>
            </a:r>
            <a:r>
              <a:rPr kumimoji="0" lang="es-ES" sz="1600" b="0" i="0" u="none" strike="noStrike" kern="1200" cap="none" spc="0" normalizeH="0" baseline="0" noProof="0" dirty="0" err="1">
                <a:ln>
                  <a:noFill/>
                </a:ln>
                <a:solidFill>
                  <a:srgbClr val="002755"/>
                </a:solidFill>
                <a:effectLst/>
                <a:uLnTx/>
                <a:uFillTx/>
                <a:latin typeface="Montserrat" pitchFamily="2" charset="77"/>
                <a:ea typeface="+mn-ea"/>
                <a:cs typeface="Segoe UI"/>
              </a:rPr>
              <a:t>hiperqueratósicas</a:t>
            </a: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/hipertróficas.</a:t>
            </a:r>
          </a:p>
          <a:p>
            <a:pPr marL="285750" marR="0" lvl="0" indent="-285750" algn="just" defTabSz="1219110" rtl="0" eaLnBrk="1" fontAlgn="auto" latinLnBrk="0" hangingPunct="1">
              <a:lnSpc>
                <a:spcPct val="100000"/>
              </a:lnSpc>
              <a:spcBef>
                <a:spcPts val="0"/>
              </a:spcBef>
              <a:spcAft>
                <a:spcPts val="400"/>
              </a:spcAft>
              <a:buClrTx/>
              <a:buSzTx/>
              <a:buFontTx/>
              <a:buChar char="-"/>
              <a:tabLst/>
              <a:defRPr/>
            </a:pPr>
            <a:r>
              <a:rPr kumimoji="0" lang="es-ES" sz="1600" b="0" i="0" u="none" strike="noStrike" kern="1200" cap="none" spc="0" normalizeH="0" baseline="0" noProof="0" dirty="0">
                <a:ln>
                  <a:noFill/>
                </a:ln>
                <a:solidFill>
                  <a:srgbClr val="002755"/>
                </a:solidFill>
                <a:effectLst/>
                <a:uLnTx/>
                <a:uFillTx/>
                <a:latin typeface="Montserrat" pitchFamily="2" charset="77"/>
                <a:ea typeface="+mn-ea"/>
                <a:cs typeface="Segoe UI"/>
              </a:rPr>
              <a:t>En pacientes que trabajan y con estilo de vida activo. </a:t>
            </a:r>
          </a:p>
        </p:txBody>
      </p:sp>
      <p:pic>
        <p:nvPicPr>
          <p:cNvPr id="8" name="Gráfico 7" descr="Insignia 3 con relleno sólido">
            <a:extLst>
              <a:ext uri="{FF2B5EF4-FFF2-40B4-BE49-F238E27FC236}">
                <a16:creationId xmlns:a16="http://schemas.microsoft.com/office/drawing/2014/main" id="{E8EDD63D-4831-F366-04C1-21E7B989B4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1168" y="4787165"/>
            <a:ext cx="914401" cy="914401"/>
          </a:xfrm>
          <a:prstGeom prst="rect">
            <a:avLst/>
          </a:prstGeom>
        </p:spPr>
      </p:pic>
    </p:spTree>
    <p:extLst>
      <p:ext uri="{BB962C8B-B14F-4D97-AF65-F5344CB8AC3E}">
        <p14:creationId xmlns:p14="http://schemas.microsoft.com/office/powerpoint/2010/main" val="267620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500"/>
                                        <p:tgtEl>
                                          <p:spTgt spid="2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dissolv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dissolv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9" grpId="0"/>
      <p:bldP spid="31" grpId="0"/>
      <p:bldP spid="3"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026E9-7330-C6E6-9D8F-7FA37B53F83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93AF192-451C-6058-28BC-E31EBDF43ACA}"/>
              </a:ext>
            </a:extLst>
          </p:cNvPr>
          <p:cNvSpPr txBox="1"/>
          <p:nvPr/>
        </p:nvSpPr>
        <p:spPr>
          <a:xfrm>
            <a:off x="2645313" y="6425199"/>
            <a:ext cx="8106134"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700" b="1">
                <a:solidFill>
                  <a:schemeClr val="bg1"/>
                </a:solidFill>
                <a:latin typeface="Montserrat" pitchFamily="2" charset="77"/>
              </a:rPr>
              <a:t>RWE: evidencias de la práctica clínica real; MCDA: análisis de decisiones multicriterio </a:t>
            </a:r>
          </a:p>
        </p:txBody>
      </p:sp>
      <p:sp>
        <p:nvSpPr>
          <p:cNvPr id="5" name="Título 4">
            <a:extLst>
              <a:ext uri="{FF2B5EF4-FFF2-40B4-BE49-F238E27FC236}">
                <a16:creationId xmlns:a16="http://schemas.microsoft.com/office/drawing/2014/main" id="{76AB6CEA-1F04-4648-5FD7-4701640B56C1}"/>
              </a:ext>
            </a:extLst>
          </p:cNvPr>
          <p:cNvSpPr>
            <a:spLocks noGrp="1"/>
          </p:cNvSpPr>
          <p:nvPr>
            <p:ph type="title"/>
          </p:nvPr>
        </p:nvSpPr>
        <p:spPr>
          <a:xfrm>
            <a:off x="1885950" y="2090056"/>
            <a:ext cx="8420100" cy="2906487"/>
          </a:xfrm>
        </p:spPr>
        <p:txBody>
          <a:bodyPr/>
          <a:lstStyle/>
          <a:p>
            <a:r>
              <a:rPr lang="es-ES" b="1">
                <a:latin typeface="Montserrat"/>
              </a:rPr>
              <a:t>Un recorrido por la práctica clínica</a:t>
            </a:r>
            <a:endParaRPr lang="es-ES"/>
          </a:p>
        </p:txBody>
      </p:sp>
    </p:spTree>
    <p:extLst>
      <p:ext uri="{BB962C8B-B14F-4D97-AF65-F5344CB8AC3E}">
        <p14:creationId xmlns:p14="http://schemas.microsoft.com/office/powerpoint/2010/main" val="3687984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997DC-EA62-301E-50B4-37A00E31DDE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DB93FFF-636A-42F6-7B51-D306C2B3FD7A}"/>
              </a:ext>
            </a:extLst>
          </p:cNvPr>
          <p:cNvSpPr>
            <a:spLocks noGrp="1"/>
          </p:cNvSpPr>
          <p:nvPr>
            <p:ph type="title"/>
          </p:nvPr>
        </p:nvSpPr>
        <p:spPr>
          <a:xfrm>
            <a:off x="1638300" y="1756288"/>
            <a:ext cx="8915400" cy="2906487"/>
          </a:xfrm>
        </p:spPr>
        <p:txBody>
          <a:bodyPr/>
          <a:lstStyle/>
          <a:p>
            <a:r>
              <a:rPr kumimoji="0" lang="es-ES" sz="3600" b="1" i="0" u="none" strike="noStrike" kern="1200" cap="none" spc="0" normalizeH="0" baseline="0" noProof="0">
                <a:ln>
                  <a:noFill/>
                </a:ln>
                <a:solidFill>
                  <a:srgbClr val="002854"/>
                </a:solidFill>
                <a:effectLst/>
                <a:uLnTx/>
                <a:uFillTx/>
                <a:latin typeface="Montserrat"/>
                <a:ea typeface="+mn-ea"/>
                <a:cs typeface="+mn-cs"/>
              </a:rPr>
              <a:t>TIRBASKIN Estudio RWE en España </a:t>
            </a:r>
            <a:endParaRPr lang="es-ES"/>
          </a:p>
        </p:txBody>
      </p:sp>
    </p:spTree>
    <p:extLst>
      <p:ext uri="{BB962C8B-B14F-4D97-AF65-F5344CB8AC3E}">
        <p14:creationId xmlns:p14="http://schemas.microsoft.com/office/powerpoint/2010/main" val="3990391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7D2CA-E268-A8DC-1A06-414D040188B5}"/>
            </a:ext>
          </a:extLst>
        </p:cNvPr>
        <p:cNvGrpSpPr/>
        <p:nvPr/>
      </p:nvGrpSpPr>
      <p:grpSpPr>
        <a:xfrm>
          <a:off x="0" y="0"/>
          <a:ext cx="0" cy="0"/>
          <a:chOff x="0" y="0"/>
          <a:chExt cx="0" cy="0"/>
        </a:xfrm>
      </p:grpSpPr>
      <p:sp>
        <p:nvSpPr>
          <p:cNvPr id="96" name="Marcador de texto 3">
            <a:extLst>
              <a:ext uri="{FF2B5EF4-FFF2-40B4-BE49-F238E27FC236}">
                <a16:creationId xmlns:a16="http://schemas.microsoft.com/office/drawing/2014/main" id="{EDB08550-39DB-8D06-3876-ACAAC19837FD}"/>
              </a:ext>
            </a:extLst>
          </p:cNvPr>
          <p:cNvSpPr>
            <a:spLocks noGrp="1"/>
          </p:cNvSpPr>
          <p:nvPr>
            <p:ph idx="4294967295"/>
          </p:nvPr>
        </p:nvSpPr>
        <p:spPr>
          <a:xfrm>
            <a:off x="2291130" y="1534550"/>
            <a:ext cx="5982730" cy="538857"/>
          </a:xfrm>
        </p:spPr>
        <p:txBody>
          <a:bodyPr>
            <a:noAutofit/>
          </a:bodyPr>
          <a:lstStyle/>
          <a:p>
            <a:pPr marL="0" indent="0">
              <a:buNone/>
            </a:pPr>
            <a:r>
              <a:rPr lang="es-ES" sz="1800" noProof="0">
                <a:solidFill>
                  <a:srgbClr val="002755"/>
                </a:solidFill>
                <a:latin typeface="Montserrat"/>
              </a:rPr>
              <a:t>Novedades en el </a:t>
            </a:r>
            <a:r>
              <a:rPr lang="es-ES" sz="1800" b="1" noProof="0">
                <a:solidFill>
                  <a:srgbClr val="002755"/>
                </a:solidFill>
                <a:latin typeface="Montserrat"/>
              </a:rPr>
              <a:t>abordaje de la QA  </a:t>
            </a:r>
            <a:r>
              <a:rPr lang="es-ES" sz="1800" noProof="0">
                <a:solidFill>
                  <a:srgbClr val="002755"/>
                </a:solidFill>
                <a:latin typeface="Montserrat"/>
              </a:rPr>
              <a:t>y datos presentados en el </a:t>
            </a:r>
            <a:r>
              <a:rPr lang="es-ES" sz="1800" b="1" noProof="0">
                <a:solidFill>
                  <a:srgbClr val="002755"/>
                </a:solidFill>
                <a:latin typeface="Montserrat"/>
              </a:rPr>
              <a:t>Congreso EADO 2025</a:t>
            </a:r>
          </a:p>
        </p:txBody>
      </p:sp>
      <p:sp>
        <p:nvSpPr>
          <p:cNvPr id="13" name="Marcador de contenido 12">
            <a:extLst>
              <a:ext uri="{FF2B5EF4-FFF2-40B4-BE49-F238E27FC236}">
                <a16:creationId xmlns:a16="http://schemas.microsoft.com/office/drawing/2014/main" id="{EA875BF7-3292-C90E-D3FD-26FE25B46608}"/>
              </a:ext>
            </a:extLst>
          </p:cNvPr>
          <p:cNvSpPr>
            <a:spLocks noGrp="1"/>
          </p:cNvSpPr>
          <p:nvPr>
            <p:ph idx="4294967295"/>
          </p:nvPr>
        </p:nvSpPr>
        <p:spPr>
          <a:xfrm>
            <a:off x="2291130" y="2701900"/>
            <a:ext cx="5982730" cy="321940"/>
          </a:xfrm>
        </p:spPr>
        <p:txBody>
          <a:bodyPr>
            <a:noAutofit/>
          </a:bodyPr>
          <a:lstStyle/>
          <a:p>
            <a:pPr marL="0" indent="0">
              <a:buNone/>
            </a:pPr>
            <a:r>
              <a:rPr lang="es-ES" sz="1800" noProof="0">
                <a:solidFill>
                  <a:srgbClr val="002755"/>
                </a:solidFill>
                <a:latin typeface="Montserrat"/>
              </a:rPr>
              <a:t>Un recorrido por la </a:t>
            </a:r>
            <a:r>
              <a:rPr lang="es-ES" sz="1800" b="1">
                <a:solidFill>
                  <a:srgbClr val="002755"/>
                </a:solidFill>
                <a:latin typeface="Montserrat"/>
              </a:rPr>
              <a:t>práctica clínica</a:t>
            </a:r>
          </a:p>
        </p:txBody>
      </p:sp>
      <p:sp>
        <p:nvSpPr>
          <p:cNvPr id="14" name="Marcador de contenido 13">
            <a:extLst>
              <a:ext uri="{FF2B5EF4-FFF2-40B4-BE49-F238E27FC236}">
                <a16:creationId xmlns:a16="http://schemas.microsoft.com/office/drawing/2014/main" id="{E9CBDB56-76E1-97F3-ECD4-498225941894}"/>
              </a:ext>
            </a:extLst>
          </p:cNvPr>
          <p:cNvSpPr>
            <a:spLocks noGrp="1"/>
          </p:cNvSpPr>
          <p:nvPr>
            <p:ph idx="4294967295"/>
          </p:nvPr>
        </p:nvSpPr>
        <p:spPr>
          <a:xfrm>
            <a:off x="2291130" y="3769704"/>
            <a:ext cx="5982730" cy="321940"/>
          </a:xfrm>
        </p:spPr>
        <p:txBody>
          <a:bodyPr>
            <a:noAutofit/>
          </a:bodyPr>
          <a:lstStyle/>
          <a:p>
            <a:pPr marL="0" indent="0">
              <a:buNone/>
            </a:pPr>
            <a:r>
              <a:rPr lang="es-ES" sz="1800" b="1">
                <a:solidFill>
                  <a:srgbClr val="002755"/>
                </a:solidFill>
                <a:latin typeface="Montserrat"/>
              </a:rPr>
              <a:t>El día a día </a:t>
            </a:r>
            <a:r>
              <a:rPr lang="es-ES" sz="1800">
                <a:solidFill>
                  <a:srgbClr val="002755"/>
                </a:solidFill>
                <a:latin typeface="Montserrat"/>
              </a:rPr>
              <a:t>en la consulta</a:t>
            </a:r>
            <a:endParaRPr lang="en-GB" sz="1800" noProof="0">
              <a:solidFill>
                <a:srgbClr val="002755"/>
              </a:solidFill>
              <a:latin typeface="Montserrat"/>
            </a:endParaRPr>
          </a:p>
          <a:p>
            <a:pPr marL="0" indent="0">
              <a:buNone/>
            </a:pPr>
            <a:endParaRPr lang="es-ES" sz="1800"/>
          </a:p>
        </p:txBody>
      </p:sp>
      <p:sp>
        <p:nvSpPr>
          <p:cNvPr id="15" name="Marcador de contenido 14">
            <a:extLst>
              <a:ext uri="{FF2B5EF4-FFF2-40B4-BE49-F238E27FC236}">
                <a16:creationId xmlns:a16="http://schemas.microsoft.com/office/drawing/2014/main" id="{CFF9A4E5-780C-5BA6-21AC-7AF7D6D2C096}"/>
              </a:ext>
            </a:extLst>
          </p:cNvPr>
          <p:cNvSpPr>
            <a:spLocks noGrp="1"/>
          </p:cNvSpPr>
          <p:nvPr>
            <p:ph idx="4294967295"/>
          </p:nvPr>
        </p:nvSpPr>
        <p:spPr>
          <a:xfrm>
            <a:off x="2291130" y="4735040"/>
            <a:ext cx="5982730" cy="321940"/>
          </a:xfrm>
        </p:spPr>
        <p:txBody>
          <a:bodyPr>
            <a:noAutofit/>
          </a:bodyPr>
          <a:lstStyle/>
          <a:p>
            <a:pPr marL="0" indent="0">
              <a:buNone/>
            </a:pPr>
            <a:r>
              <a:rPr lang="es-ES" sz="1800" b="1" noProof="0">
                <a:solidFill>
                  <a:srgbClr val="002755"/>
                </a:solidFill>
                <a:latin typeface="Montserrat"/>
              </a:rPr>
              <a:t>Conclusiones principales</a:t>
            </a:r>
          </a:p>
        </p:txBody>
      </p:sp>
    </p:spTree>
    <p:extLst>
      <p:ext uri="{BB962C8B-B14F-4D97-AF65-F5344CB8AC3E}">
        <p14:creationId xmlns:p14="http://schemas.microsoft.com/office/powerpoint/2010/main" val="1331764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4E1AF9A-A3D0-B1E5-FDD6-09638C4A791F}"/>
              </a:ext>
            </a:extLst>
          </p:cNvPr>
          <p:cNvSpPr>
            <a:spLocks noGrp="1"/>
          </p:cNvSpPr>
          <p:nvPr>
            <p:ph type="title"/>
          </p:nvPr>
        </p:nvSpPr>
        <p:spPr/>
        <p:txBody>
          <a:bodyPr/>
          <a:lstStyle/>
          <a:p>
            <a:r>
              <a:rPr lang="es-ES" sz="2000">
                <a:solidFill>
                  <a:srgbClr val="002060"/>
                </a:solidFill>
                <a:latin typeface="Montserrat"/>
                <a:cs typeface="Arial"/>
              </a:rPr>
              <a:t>DISEÑO DEL ESTUDIO TIRBASKIN: 328 pacientes </a:t>
            </a:r>
            <a:r>
              <a:rPr lang="es-ES" sz="2000" baseline="30000">
                <a:solidFill>
                  <a:srgbClr val="002060"/>
                </a:solidFill>
                <a:latin typeface="Montserrat"/>
                <a:cs typeface="Arial"/>
              </a:rPr>
              <a:t>1,2 </a:t>
            </a:r>
            <a:endParaRPr lang="es-ES"/>
          </a:p>
        </p:txBody>
      </p:sp>
      <p:sp>
        <p:nvSpPr>
          <p:cNvPr id="2" name="Marcador de texto 1">
            <a:extLst>
              <a:ext uri="{FF2B5EF4-FFF2-40B4-BE49-F238E27FC236}">
                <a16:creationId xmlns:a16="http://schemas.microsoft.com/office/drawing/2014/main" id="{62C90122-4139-7E99-CA4E-039A8D3E5368}"/>
              </a:ext>
            </a:extLst>
          </p:cNvPr>
          <p:cNvSpPr>
            <a:spLocks noGrp="1"/>
          </p:cNvSpPr>
          <p:nvPr>
            <p:ph type="body" sz="quarter" idx="10"/>
          </p:nvPr>
        </p:nvSpPr>
        <p:spPr>
          <a:xfrm>
            <a:off x="1581665" y="6342584"/>
            <a:ext cx="10159485" cy="170142"/>
          </a:xfrm>
        </p:spPr>
        <p:txBody>
          <a:bodyPr vert="horz" lIns="91440" tIns="45720" rIns="91440" bIns="45720" rtlCol="0" anchor="t">
            <a:noAutofit/>
          </a:bodyPr>
          <a:lstStyle/>
          <a:p>
            <a:pPr lvl="0">
              <a:spcBef>
                <a:spcPts val="0"/>
              </a:spcBef>
              <a:spcAft>
                <a:spcPts val="100"/>
              </a:spcAft>
              <a:defRPr/>
            </a:pPr>
            <a:r>
              <a:rPr lang="es-ES" b="1">
                <a:latin typeface="Montserrat" pitchFamily="2" charset="77"/>
              </a:rPr>
              <a:t>CRI: </a:t>
            </a:r>
            <a:r>
              <a:rPr lang="es-ES">
                <a:latin typeface="Montserrat" pitchFamily="2" charset="77"/>
              </a:rPr>
              <a:t>cambio con respecto al inicio; </a:t>
            </a:r>
            <a:r>
              <a:rPr lang="es-ES" b="1">
                <a:latin typeface="Montserrat" pitchFamily="2" charset="77"/>
              </a:rPr>
              <a:t>*STL </a:t>
            </a:r>
            <a:r>
              <a:rPr lang="es-ES">
                <a:latin typeface="Montserrat" pitchFamily="2" charset="77"/>
              </a:rPr>
              <a:t>también conocidos como </a:t>
            </a:r>
            <a:r>
              <a:rPr lang="es-ES" b="1">
                <a:latin typeface="Montserrat" pitchFamily="2" charset="77"/>
              </a:rPr>
              <a:t>RCL</a:t>
            </a:r>
            <a:r>
              <a:rPr lang="es-ES">
                <a:latin typeface="Montserrat" pitchFamily="2" charset="77"/>
              </a:rPr>
              <a:t> (reacciones cutáneas locales).</a:t>
            </a:r>
          </a:p>
          <a:p>
            <a:pPr>
              <a:spcBef>
                <a:spcPts val="0"/>
              </a:spcBef>
              <a:spcAft>
                <a:spcPts val="100"/>
              </a:spcAft>
              <a:defRPr/>
            </a:pPr>
            <a:r>
              <a:rPr lang="es-ES" b="1">
                <a:latin typeface="Montserrat" pitchFamily="2" charset="77"/>
              </a:rPr>
              <a:t>1. </a:t>
            </a:r>
            <a:r>
              <a:rPr lang="es-ES">
                <a:latin typeface="Montserrat" pitchFamily="2" charset="77"/>
              </a:rPr>
              <a:t> </a:t>
            </a:r>
            <a:r>
              <a:rPr lang="es-ES" err="1">
                <a:latin typeface="Montserrat" pitchFamily="2" charset="77"/>
              </a:rPr>
              <a:t>Gilaberte</a:t>
            </a:r>
            <a:r>
              <a:rPr lang="es-ES">
                <a:latin typeface="Montserrat" pitchFamily="2" charset="77"/>
              </a:rPr>
              <a:t> Y, et al. </a:t>
            </a:r>
            <a:r>
              <a:rPr lang="es-ES" err="1">
                <a:latin typeface="Montserrat" pitchFamily="2" charset="77"/>
              </a:rPr>
              <a:t>Efficacy</a:t>
            </a:r>
            <a:r>
              <a:rPr lang="es-ES">
                <a:latin typeface="Montserrat" pitchFamily="2" charset="77"/>
              </a:rPr>
              <a:t> and safety </a:t>
            </a:r>
            <a:r>
              <a:rPr lang="es-ES" err="1">
                <a:latin typeface="Montserrat" pitchFamily="2" charset="77"/>
              </a:rPr>
              <a:t>of</a:t>
            </a:r>
            <a:r>
              <a:rPr lang="es-ES">
                <a:latin typeface="Montserrat" pitchFamily="2" charset="77"/>
              </a:rPr>
              <a:t> </a:t>
            </a:r>
            <a:r>
              <a:rPr lang="es-ES" err="1">
                <a:latin typeface="Montserrat" pitchFamily="2" charset="77"/>
              </a:rPr>
              <a:t>tirbanibulin</a:t>
            </a:r>
            <a:r>
              <a:rPr lang="es-ES">
                <a:latin typeface="Montserrat" pitchFamily="2" charset="77"/>
              </a:rPr>
              <a:t> 1% </a:t>
            </a:r>
            <a:r>
              <a:rPr lang="es-ES" err="1">
                <a:latin typeface="Montserrat" pitchFamily="2" charset="77"/>
              </a:rPr>
              <a:t>ointment</a:t>
            </a:r>
            <a:r>
              <a:rPr lang="es-ES">
                <a:latin typeface="Montserrat" pitchFamily="2" charset="77"/>
              </a:rPr>
              <a:t> </a:t>
            </a:r>
            <a:r>
              <a:rPr lang="es-ES" err="1">
                <a:latin typeface="Montserrat" pitchFamily="2" charset="77"/>
              </a:rPr>
              <a:t>for</a:t>
            </a:r>
            <a:r>
              <a:rPr lang="es-ES">
                <a:latin typeface="Montserrat" pitchFamily="2" charset="77"/>
              </a:rPr>
              <a:t> </a:t>
            </a:r>
            <a:r>
              <a:rPr lang="es-ES" err="1">
                <a:latin typeface="Montserrat" pitchFamily="2" charset="77"/>
              </a:rPr>
              <a:t>the</a:t>
            </a:r>
            <a:r>
              <a:rPr lang="es-ES">
                <a:latin typeface="Montserrat" pitchFamily="2" charset="77"/>
              </a:rPr>
              <a:t> </a:t>
            </a:r>
            <a:r>
              <a:rPr lang="es-ES" err="1">
                <a:latin typeface="Montserrat" pitchFamily="2" charset="77"/>
              </a:rPr>
              <a:t>treatment</a:t>
            </a:r>
            <a:r>
              <a:rPr lang="es-ES">
                <a:latin typeface="Montserrat" pitchFamily="2" charset="77"/>
              </a:rPr>
              <a:t> </a:t>
            </a:r>
            <a:r>
              <a:rPr lang="es-ES" err="1">
                <a:latin typeface="Montserrat" pitchFamily="2" charset="77"/>
              </a:rPr>
              <a:t>of</a:t>
            </a:r>
            <a:r>
              <a:rPr lang="es-ES">
                <a:latin typeface="Montserrat" pitchFamily="2" charset="77"/>
              </a:rPr>
              <a:t> </a:t>
            </a:r>
            <a:r>
              <a:rPr lang="es-ES" err="1">
                <a:latin typeface="Montserrat" pitchFamily="2" charset="77"/>
              </a:rPr>
              <a:t>actinic</a:t>
            </a:r>
            <a:r>
              <a:rPr lang="es-ES">
                <a:latin typeface="Montserrat" pitchFamily="2" charset="77"/>
              </a:rPr>
              <a:t> </a:t>
            </a:r>
            <a:r>
              <a:rPr lang="es-ES" err="1">
                <a:latin typeface="Montserrat" pitchFamily="2" charset="77"/>
              </a:rPr>
              <a:t>keratosis</a:t>
            </a:r>
            <a:r>
              <a:rPr lang="es-ES">
                <a:latin typeface="Montserrat" pitchFamily="2" charset="77"/>
              </a:rPr>
              <a:t> </a:t>
            </a:r>
            <a:r>
              <a:rPr lang="es-ES" err="1">
                <a:latin typeface="Montserrat" pitchFamily="2" charset="77"/>
              </a:rPr>
              <a:t>under</a:t>
            </a:r>
            <a:r>
              <a:rPr lang="es-ES">
                <a:latin typeface="Montserrat" pitchFamily="2" charset="77"/>
              </a:rPr>
              <a:t> </a:t>
            </a:r>
            <a:r>
              <a:rPr lang="es-ES" err="1">
                <a:latin typeface="Montserrat" pitchFamily="2" charset="77"/>
              </a:rPr>
              <a:t>conditions</a:t>
            </a:r>
            <a:r>
              <a:rPr lang="es-ES">
                <a:latin typeface="Montserrat" pitchFamily="2" charset="77"/>
              </a:rPr>
              <a:t> </a:t>
            </a:r>
            <a:r>
              <a:rPr lang="es-ES" err="1">
                <a:latin typeface="Montserrat" pitchFamily="2" charset="77"/>
              </a:rPr>
              <a:t>close</a:t>
            </a:r>
            <a:r>
              <a:rPr lang="es-ES">
                <a:latin typeface="Montserrat" pitchFamily="2" charset="77"/>
              </a:rPr>
              <a:t> </a:t>
            </a:r>
            <a:r>
              <a:rPr lang="es-ES" err="1">
                <a:latin typeface="Montserrat" pitchFamily="2" charset="77"/>
              </a:rPr>
              <a:t>to</a:t>
            </a:r>
            <a:r>
              <a:rPr lang="es-ES">
                <a:latin typeface="Montserrat" pitchFamily="2" charset="77"/>
              </a:rPr>
              <a:t> </a:t>
            </a:r>
            <a:r>
              <a:rPr lang="es-ES" err="1">
                <a:latin typeface="Montserrat" pitchFamily="2" charset="77"/>
              </a:rPr>
              <a:t>routine</a:t>
            </a:r>
            <a:r>
              <a:rPr lang="es-ES">
                <a:latin typeface="Montserrat" pitchFamily="2" charset="77"/>
              </a:rPr>
              <a:t> </a:t>
            </a:r>
            <a:r>
              <a:rPr lang="es-ES" err="1">
                <a:latin typeface="Montserrat" pitchFamily="2" charset="77"/>
              </a:rPr>
              <a:t>clinical</a:t>
            </a:r>
            <a:r>
              <a:rPr lang="es-ES">
                <a:latin typeface="Montserrat" pitchFamily="2" charset="77"/>
              </a:rPr>
              <a:t> </a:t>
            </a:r>
            <a:r>
              <a:rPr lang="es-ES" err="1">
                <a:latin typeface="Montserrat" pitchFamily="2" charset="77"/>
              </a:rPr>
              <a:t>practice</a:t>
            </a:r>
            <a:r>
              <a:rPr lang="es-ES">
                <a:latin typeface="Montserrat" pitchFamily="2" charset="77"/>
              </a:rPr>
              <a:t> in </a:t>
            </a:r>
            <a:r>
              <a:rPr lang="es-ES" err="1">
                <a:latin typeface="Montserrat" pitchFamily="2" charset="77"/>
              </a:rPr>
              <a:t>Spain</a:t>
            </a:r>
            <a:r>
              <a:rPr lang="es-ES">
                <a:latin typeface="Montserrat" pitchFamily="2" charset="77"/>
              </a:rPr>
              <a:t> and </a:t>
            </a:r>
            <a:r>
              <a:rPr lang="es-ES" err="1">
                <a:latin typeface="Montserrat" pitchFamily="2" charset="77"/>
              </a:rPr>
              <a:t>Italy</a:t>
            </a:r>
            <a:r>
              <a:rPr lang="es-ES">
                <a:latin typeface="Montserrat" pitchFamily="2" charset="77"/>
              </a:rPr>
              <a:t> (TIRBASKIN </a:t>
            </a:r>
            <a:r>
              <a:rPr lang="es-ES" err="1">
                <a:latin typeface="Montserrat" pitchFamily="2" charset="77"/>
              </a:rPr>
              <a:t>study</a:t>
            </a:r>
            <a:r>
              <a:rPr lang="es-ES">
                <a:latin typeface="Montserrat" pitchFamily="2" charset="77"/>
              </a:rPr>
              <a:t>). Póster P1-01 presentado en el 21º Congreso de la EADO, Atenas, 3-5 de abril de 2025. </a:t>
            </a:r>
            <a:r>
              <a:rPr lang="es-ES" b="1">
                <a:latin typeface="Montserrat" pitchFamily="2" charset="77"/>
              </a:rPr>
              <a:t>2.</a:t>
            </a:r>
            <a:r>
              <a:rPr lang="es-ES">
                <a:latin typeface="Montserrat" pitchFamily="2" charset="77"/>
              </a:rPr>
              <a:t> </a:t>
            </a:r>
            <a:r>
              <a:rPr lang="es-ES" err="1">
                <a:latin typeface="Montserrat" pitchFamily="2" charset="77"/>
              </a:rPr>
              <a:t>Gilaberte</a:t>
            </a:r>
            <a:r>
              <a:rPr lang="es-ES">
                <a:latin typeface="Montserrat" pitchFamily="2" charset="77"/>
              </a:rPr>
              <a:t> Y, et al. </a:t>
            </a:r>
            <a:r>
              <a:rPr lang="es-ES" err="1">
                <a:latin typeface="Montserrat" pitchFamily="2" charset="77"/>
              </a:rPr>
              <a:t>Patient</a:t>
            </a:r>
            <a:r>
              <a:rPr lang="es-ES">
                <a:latin typeface="Montserrat" pitchFamily="2" charset="77"/>
              </a:rPr>
              <a:t> and </a:t>
            </a:r>
            <a:r>
              <a:rPr lang="es-ES" err="1">
                <a:latin typeface="Montserrat" pitchFamily="2" charset="77"/>
              </a:rPr>
              <a:t>physician-reported</a:t>
            </a:r>
            <a:r>
              <a:rPr lang="es-ES">
                <a:latin typeface="Montserrat" pitchFamily="2" charset="77"/>
              </a:rPr>
              <a:t> </a:t>
            </a:r>
            <a:r>
              <a:rPr lang="es-ES" err="1">
                <a:latin typeface="Montserrat" pitchFamily="2" charset="77"/>
              </a:rPr>
              <a:t>outcomes</a:t>
            </a:r>
            <a:r>
              <a:rPr lang="es-ES">
                <a:latin typeface="Montserrat" pitchFamily="2" charset="77"/>
              </a:rPr>
              <a:t> </a:t>
            </a:r>
            <a:r>
              <a:rPr lang="es-ES" err="1">
                <a:latin typeface="Montserrat" pitchFamily="2" charset="77"/>
              </a:rPr>
              <a:t>with</a:t>
            </a:r>
            <a:r>
              <a:rPr lang="es-ES">
                <a:latin typeface="Montserrat" pitchFamily="2" charset="77"/>
              </a:rPr>
              <a:t> </a:t>
            </a:r>
            <a:r>
              <a:rPr lang="es-ES" err="1">
                <a:latin typeface="Montserrat" pitchFamily="2" charset="77"/>
              </a:rPr>
              <a:t>tirbanibulin</a:t>
            </a:r>
            <a:r>
              <a:rPr lang="es-ES">
                <a:latin typeface="Montserrat" pitchFamily="2" charset="77"/>
              </a:rPr>
              <a:t> 1% </a:t>
            </a:r>
            <a:r>
              <a:rPr lang="es-ES" err="1">
                <a:latin typeface="Montserrat" pitchFamily="2" charset="77"/>
              </a:rPr>
              <a:t>ointment</a:t>
            </a:r>
            <a:r>
              <a:rPr lang="es-ES">
                <a:latin typeface="Montserrat" pitchFamily="2" charset="77"/>
              </a:rPr>
              <a:t> </a:t>
            </a:r>
            <a:r>
              <a:rPr lang="es-ES" err="1">
                <a:latin typeface="Montserrat" pitchFamily="2" charset="77"/>
              </a:rPr>
              <a:t>for</a:t>
            </a:r>
            <a:r>
              <a:rPr lang="es-ES">
                <a:latin typeface="Montserrat" pitchFamily="2" charset="77"/>
              </a:rPr>
              <a:t> </a:t>
            </a:r>
            <a:r>
              <a:rPr lang="es-ES" err="1">
                <a:latin typeface="Montserrat" pitchFamily="2" charset="77"/>
              </a:rPr>
              <a:t>actinic</a:t>
            </a:r>
            <a:r>
              <a:rPr lang="es-ES">
                <a:latin typeface="Montserrat" pitchFamily="2" charset="77"/>
              </a:rPr>
              <a:t> </a:t>
            </a:r>
            <a:r>
              <a:rPr lang="es-ES" err="1">
                <a:latin typeface="Montserrat" pitchFamily="2" charset="77"/>
              </a:rPr>
              <a:t>keratosis</a:t>
            </a:r>
            <a:r>
              <a:rPr lang="es-ES">
                <a:latin typeface="Montserrat" pitchFamily="2" charset="77"/>
              </a:rPr>
              <a:t> </a:t>
            </a:r>
            <a:r>
              <a:rPr lang="es-ES" err="1">
                <a:latin typeface="Montserrat" pitchFamily="2" charset="77"/>
              </a:rPr>
              <a:t>under</a:t>
            </a:r>
            <a:r>
              <a:rPr lang="es-ES">
                <a:latin typeface="Montserrat" pitchFamily="2" charset="77"/>
              </a:rPr>
              <a:t> </a:t>
            </a:r>
            <a:r>
              <a:rPr lang="es-ES" err="1">
                <a:latin typeface="Montserrat" pitchFamily="2" charset="77"/>
              </a:rPr>
              <a:t>conditions</a:t>
            </a:r>
            <a:r>
              <a:rPr lang="es-ES">
                <a:latin typeface="Montserrat" pitchFamily="2" charset="77"/>
              </a:rPr>
              <a:t> </a:t>
            </a:r>
            <a:r>
              <a:rPr lang="es-ES" err="1">
                <a:latin typeface="Montserrat" pitchFamily="2" charset="77"/>
              </a:rPr>
              <a:t>close</a:t>
            </a:r>
            <a:r>
              <a:rPr lang="es-ES">
                <a:latin typeface="Montserrat" pitchFamily="2" charset="77"/>
              </a:rPr>
              <a:t> </a:t>
            </a:r>
            <a:r>
              <a:rPr lang="es-ES" err="1">
                <a:latin typeface="Montserrat" pitchFamily="2" charset="77"/>
              </a:rPr>
              <a:t>to</a:t>
            </a:r>
            <a:r>
              <a:rPr lang="es-ES">
                <a:latin typeface="Montserrat" pitchFamily="2" charset="77"/>
              </a:rPr>
              <a:t> </a:t>
            </a:r>
            <a:r>
              <a:rPr lang="es-ES" err="1">
                <a:latin typeface="Montserrat" pitchFamily="2" charset="77"/>
              </a:rPr>
              <a:t>routine</a:t>
            </a:r>
            <a:r>
              <a:rPr lang="es-ES">
                <a:latin typeface="Montserrat" pitchFamily="2" charset="77"/>
              </a:rPr>
              <a:t> </a:t>
            </a:r>
            <a:r>
              <a:rPr lang="es-ES" err="1">
                <a:latin typeface="Montserrat" pitchFamily="2" charset="77"/>
              </a:rPr>
              <a:t>clinical</a:t>
            </a:r>
            <a:r>
              <a:rPr lang="es-ES">
                <a:latin typeface="Montserrat" pitchFamily="2" charset="77"/>
              </a:rPr>
              <a:t> </a:t>
            </a:r>
            <a:r>
              <a:rPr lang="es-ES" err="1">
                <a:latin typeface="Montserrat" pitchFamily="2" charset="77"/>
              </a:rPr>
              <a:t>practice</a:t>
            </a:r>
            <a:r>
              <a:rPr lang="es-ES">
                <a:latin typeface="Montserrat" pitchFamily="2" charset="77"/>
              </a:rPr>
              <a:t> in </a:t>
            </a:r>
            <a:r>
              <a:rPr lang="es-ES" err="1">
                <a:latin typeface="Montserrat" pitchFamily="2" charset="77"/>
              </a:rPr>
              <a:t>Spain</a:t>
            </a:r>
            <a:r>
              <a:rPr lang="es-ES">
                <a:latin typeface="Montserrat" pitchFamily="2" charset="77"/>
              </a:rPr>
              <a:t> and </a:t>
            </a:r>
            <a:r>
              <a:rPr lang="es-ES" err="1">
                <a:latin typeface="Montserrat" pitchFamily="2" charset="77"/>
              </a:rPr>
              <a:t>Italy</a:t>
            </a:r>
            <a:r>
              <a:rPr lang="es-ES">
                <a:latin typeface="Montserrat" pitchFamily="2" charset="77"/>
              </a:rPr>
              <a:t> (TIRBASKIN </a:t>
            </a:r>
            <a:r>
              <a:rPr lang="es-ES" err="1">
                <a:latin typeface="Montserrat" pitchFamily="2" charset="77"/>
              </a:rPr>
              <a:t>study</a:t>
            </a:r>
            <a:r>
              <a:rPr lang="es-ES">
                <a:latin typeface="Montserrat" pitchFamily="2" charset="77"/>
              </a:rPr>
              <a:t>). Póster P1-11 presentado en el 21º Congreso de la EADO, Atenas, 3-5 de abril. 2025. A</a:t>
            </a:r>
          </a:p>
        </p:txBody>
      </p:sp>
      <p:sp>
        <p:nvSpPr>
          <p:cNvPr id="4" name="Rounded Rectangle 92">
            <a:extLst>
              <a:ext uri="{FF2B5EF4-FFF2-40B4-BE49-F238E27FC236}">
                <a16:creationId xmlns:a16="http://schemas.microsoft.com/office/drawing/2014/main" id="{3613CA15-6C12-FCF3-1F2C-54F1011BB5FB}"/>
              </a:ext>
            </a:extLst>
          </p:cNvPr>
          <p:cNvSpPr/>
          <p:nvPr/>
        </p:nvSpPr>
        <p:spPr>
          <a:xfrm>
            <a:off x="473530" y="2679605"/>
            <a:ext cx="11267619" cy="3022696"/>
          </a:xfrm>
          <a:prstGeom prst="roundRect">
            <a:avLst>
              <a:gd name="adj" fmla="val 4547"/>
            </a:avLst>
          </a:prstGeom>
          <a:solidFill>
            <a:schemeClr val="bg1">
              <a:lumMod val="95000"/>
            </a:schemeClr>
          </a:solidFill>
          <a:ln w="12700">
            <a:solidFill>
              <a:srgbClr val="B4E2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sp>
        <p:nvSpPr>
          <p:cNvPr id="6" name="CuadroTexto 5">
            <a:extLst>
              <a:ext uri="{FF2B5EF4-FFF2-40B4-BE49-F238E27FC236}">
                <a16:creationId xmlns:a16="http://schemas.microsoft.com/office/drawing/2014/main" id="{E168FFF5-CAE6-45D0-5CF8-7548DEF34585}"/>
              </a:ext>
            </a:extLst>
          </p:cNvPr>
          <p:cNvSpPr txBox="1"/>
          <p:nvPr/>
        </p:nvSpPr>
        <p:spPr>
          <a:xfrm>
            <a:off x="1626622" y="1625836"/>
            <a:ext cx="1342636"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300" b="1" i="0" u="none" strike="noStrike" cap="none" normalizeH="0" baseline="0" noProof="0">
                <a:ln>
                  <a:noFill/>
                </a:ln>
                <a:solidFill>
                  <a:srgbClr val="002060"/>
                </a:solidFill>
                <a:effectLst/>
                <a:uLnTx/>
                <a:uFillTx/>
                <a:latin typeface="Montserrat" pitchFamily="2" charset="77"/>
                <a:ea typeface="+mn-ea"/>
                <a:cs typeface="+mn-cs"/>
              </a:rPr>
              <a:t>30 centros en España y 7 en Italia </a:t>
            </a:r>
          </a:p>
        </p:txBody>
      </p:sp>
      <p:grpSp>
        <p:nvGrpSpPr>
          <p:cNvPr id="16" name="Grupo 15">
            <a:extLst>
              <a:ext uri="{FF2B5EF4-FFF2-40B4-BE49-F238E27FC236}">
                <a16:creationId xmlns:a16="http://schemas.microsoft.com/office/drawing/2014/main" id="{BD83204C-88E9-D2E2-05FC-C5FF3C6F28BD}"/>
              </a:ext>
            </a:extLst>
          </p:cNvPr>
          <p:cNvGrpSpPr/>
          <p:nvPr/>
        </p:nvGrpSpPr>
        <p:grpSpPr>
          <a:xfrm>
            <a:off x="821042" y="1602752"/>
            <a:ext cx="738664" cy="738664"/>
            <a:chOff x="1428092" y="1133873"/>
            <a:chExt cx="738664" cy="738664"/>
          </a:xfrm>
        </p:grpSpPr>
        <p:sp>
          <p:nvSpPr>
            <p:cNvPr id="8" name="Elipse 7">
              <a:extLst>
                <a:ext uri="{FF2B5EF4-FFF2-40B4-BE49-F238E27FC236}">
                  <a16:creationId xmlns:a16="http://schemas.microsoft.com/office/drawing/2014/main" id="{1E160370-AA2D-4B94-CF1A-11F84C94DBB2}"/>
                </a:ext>
              </a:extLst>
            </p:cNvPr>
            <p:cNvSpPr/>
            <p:nvPr/>
          </p:nvSpPr>
          <p:spPr>
            <a:xfrm>
              <a:off x="1428092" y="1133873"/>
              <a:ext cx="738664" cy="738664"/>
            </a:xfrm>
            <a:prstGeom prst="ellipse">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Gráfico 6">
              <a:extLst>
                <a:ext uri="{FF2B5EF4-FFF2-40B4-BE49-F238E27FC236}">
                  <a16:creationId xmlns:a16="http://schemas.microsoft.com/office/drawing/2014/main" id="{545D82D9-E6DD-7C04-AD20-8F084BB534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9562" y="1275343"/>
              <a:ext cx="455725" cy="455725"/>
            </a:xfrm>
            <a:prstGeom prst="rect">
              <a:avLst/>
            </a:prstGeom>
          </p:spPr>
        </p:pic>
      </p:grpSp>
      <p:sp>
        <p:nvSpPr>
          <p:cNvPr id="11" name="CuadroTexto 10">
            <a:extLst>
              <a:ext uri="{FF2B5EF4-FFF2-40B4-BE49-F238E27FC236}">
                <a16:creationId xmlns:a16="http://schemas.microsoft.com/office/drawing/2014/main" id="{8C93D77A-E7FB-BDF0-FCDD-A8A5B7582ADF}"/>
              </a:ext>
            </a:extLst>
          </p:cNvPr>
          <p:cNvSpPr txBox="1"/>
          <p:nvPr/>
        </p:nvSpPr>
        <p:spPr>
          <a:xfrm>
            <a:off x="4487699" y="1625836"/>
            <a:ext cx="3052950"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300" b="1" i="0" u="none" strike="noStrike" cap="none" normalizeH="0" baseline="0" noProof="0">
                <a:ln>
                  <a:noFill/>
                </a:ln>
                <a:solidFill>
                  <a:srgbClr val="002060"/>
                </a:solidFill>
                <a:effectLst/>
                <a:uLnTx/>
                <a:uFillTx/>
                <a:latin typeface="Montserrat" pitchFamily="2" charset="77"/>
                <a:ea typeface="+mn-ea"/>
                <a:cs typeface="+mn-cs"/>
              </a:rPr>
              <a:t>328 pacientes con 4-8 lesiones de QA no </a:t>
            </a:r>
            <a:r>
              <a:rPr kumimoji="0" lang="es-ES" sz="1300" b="1" i="0" u="none" strike="noStrike" cap="none" normalizeH="0" baseline="0" noProof="0" err="1">
                <a:ln>
                  <a:noFill/>
                </a:ln>
                <a:solidFill>
                  <a:srgbClr val="002060"/>
                </a:solidFill>
                <a:effectLst/>
                <a:uLnTx/>
                <a:uFillTx/>
                <a:latin typeface="Montserrat" pitchFamily="2" charset="77"/>
                <a:ea typeface="+mn-ea"/>
                <a:cs typeface="+mn-cs"/>
              </a:rPr>
              <a:t>hiperqueratósicas</a:t>
            </a:r>
            <a:r>
              <a:rPr kumimoji="0" lang="es-ES" sz="1300" b="1" i="0" u="none" strike="noStrike" cap="none" normalizeH="0" baseline="0" noProof="0">
                <a:ln>
                  <a:noFill/>
                </a:ln>
                <a:solidFill>
                  <a:srgbClr val="002060"/>
                </a:solidFill>
                <a:effectLst/>
                <a:uLnTx/>
                <a:uFillTx/>
                <a:latin typeface="Montserrat" pitchFamily="2" charset="77"/>
                <a:ea typeface="+mn-ea"/>
                <a:cs typeface="+mn-cs"/>
              </a:rPr>
              <a:t> no hipertróficas </a:t>
            </a:r>
          </a:p>
        </p:txBody>
      </p:sp>
      <p:sp>
        <p:nvSpPr>
          <p:cNvPr id="13" name="CuadroTexto 12">
            <a:extLst>
              <a:ext uri="{FF2B5EF4-FFF2-40B4-BE49-F238E27FC236}">
                <a16:creationId xmlns:a16="http://schemas.microsoft.com/office/drawing/2014/main" id="{9584AE03-ED5B-00CF-D431-C0039B789D03}"/>
              </a:ext>
            </a:extLst>
          </p:cNvPr>
          <p:cNvSpPr txBox="1"/>
          <p:nvPr/>
        </p:nvSpPr>
        <p:spPr>
          <a:xfrm>
            <a:off x="8749856" y="1625836"/>
            <a:ext cx="2793172" cy="692497"/>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A5A5A5"/>
              </a:buClr>
              <a:buSzTx/>
              <a:buFontTx/>
              <a:buNone/>
              <a:tabLst/>
              <a:defRPr/>
            </a:pPr>
            <a:r>
              <a:rPr kumimoji="0" lang="es-ES" sz="1300" b="1" i="0" u="none" strike="noStrike" cap="none" normalizeH="0" baseline="0" noProof="0">
                <a:ln>
                  <a:noFill/>
                </a:ln>
                <a:solidFill>
                  <a:srgbClr val="002060"/>
                </a:solidFill>
                <a:effectLst/>
                <a:uLnTx/>
                <a:uFillTx/>
                <a:latin typeface="Montserrat" pitchFamily="2" charset="77"/>
                <a:ea typeface="+mn-ea"/>
                <a:cs typeface="+mn-cs"/>
              </a:rPr>
              <a:t>Estudio clínico multicéntrico, de una sola cohorte, de fase IV, con baja intervención </a:t>
            </a:r>
          </a:p>
        </p:txBody>
      </p:sp>
      <p:sp>
        <p:nvSpPr>
          <p:cNvPr id="14" name="CuadroTexto 13">
            <a:extLst>
              <a:ext uri="{FF2B5EF4-FFF2-40B4-BE49-F238E27FC236}">
                <a16:creationId xmlns:a16="http://schemas.microsoft.com/office/drawing/2014/main" id="{E3FC4F3A-CFA3-CA3F-4317-E4253511FEAC}"/>
              </a:ext>
            </a:extLst>
          </p:cNvPr>
          <p:cNvSpPr txBox="1"/>
          <p:nvPr/>
        </p:nvSpPr>
        <p:spPr>
          <a:xfrm>
            <a:off x="660400" y="2848460"/>
            <a:ext cx="10882628" cy="26930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300" b="1" i="0" u="none" strike="noStrike" cap="none" normalizeH="0" baseline="0" noProof="0">
                <a:ln>
                  <a:noFill/>
                </a:ln>
                <a:solidFill>
                  <a:srgbClr val="002060"/>
                </a:solidFill>
                <a:effectLst/>
                <a:uLnTx/>
                <a:uFillTx/>
                <a:latin typeface="Montserrat" pitchFamily="2" charset="77"/>
                <a:ea typeface="+mn-ea"/>
                <a:cs typeface="+mn-cs"/>
              </a:rPr>
              <a:t>Criterio de valoración principal: </a:t>
            </a:r>
            <a:r>
              <a:rPr kumimoji="0" lang="es-ES" sz="1300" b="0" i="0" u="none" strike="noStrike" cap="none" normalizeH="0" baseline="0" noProof="0">
                <a:ln>
                  <a:noFill/>
                </a:ln>
                <a:solidFill>
                  <a:srgbClr val="002060"/>
                </a:solidFill>
                <a:effectLst/>
                <a:uLnTx/>
                <a:uFillTx/>
                <a:latin typeface="Montserrat" pitchFamily="2" charset="77"/>
                <a:ea typeface="+mn-ea"/>
                <a:cs typeface="+mn-cs"/>
              </a:rPr>
              <a:t>satisfacción con el tratamiento en el día 57 (D57) (Cuestionario de satisfacción con el tratamiento para medicamentos 9 [TSQM-9, por sus siglas en inglés])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a:ln>
                <a:noFill/>
              </a:ln>
              <a:solidFill>
                <a:srgbClr val="002060"/>
              </a:solidFill>
              <a:effectLst/>
              <a:uLnTx/>
              <a:uFillTx/>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300" b="1" i="0" u="none" strike="noStrike" cap="none" normalizeH="0" baseline="0" noProof="0">
                <a:ln>
                  <a:noFill/>
                </a:ln>
                <a:solidFill>
                  <a:srgbClr val="002060"/>
                </a:solidFill>
                <a:effectLst/>
                <a:uLnTx/>
                <a:uFillTx/>
                <a:latin typeface="Montserrat" pitchFamily="2" charset="77"/>
                <a:ea typeface="+mn-ea"/>
                <a:cs typeface="+mn-cs"/>
              </a:rPr>
              <a:t>Criterios de valoración secundarios: </a:t>
            </a: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300" b="1" i="0" u="none" strike="noStrike" cap="none" normalizeH="0" baseline="0" noProof="0">
                <a:ln>
                  <a:noFill/>
                </a:ln>
                <a:solidFill>
                  <a:srgbClr val="002060"/>
                </a:solidFill>
                <a:effectLst/>
                <a:uLnTx/>
                <a:uFillTx/>
                <a:latin typeface="Montserrat" pitchFamily="2" charset="77"/>
                <a:ea typeface="+mn-ea"/>
                <a:cs typeface="+mn-cs"/>
              </a:rPr>
              <a:t>PRO </a:t>
            </a:r>
            <a:r>
              <a:rPr kumimoji="0" lang="es-ES" sz="1300" b="0" i="0" u="none" strike="noStrike" cap="none" normalizeH="0" baseline="0" noProof="0">
                <a:ln>
                  <a:noFill/>
                </a:ln>
                <a:solidFill>
                  <a:srgbClr val="002060"/>
                </a:solidFill>
                <a:effectLst/>
                <a:uLnTx/>
                <a:uFillTx/>
                <a:latin typeface="Montserrat" pitchFamily="2" charset="77"/>
                <a:ea typeface="+mn-ea"/>
                <a:cs typeface="+mn-cs"/>
              </a:rPr>
              <a:t>evaluados mediante el Skindex-16, el TSQM-1.4 y el Cuestionario del Panel de Expertos (EPQ, por sus siglas en inglés)</a:t>
            </a: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n-GB" sz="1300" b="0" i="0" u="none" strike="noStrike" kern="1200" cap="none" spc="0" normalizeH="0" baseline="0" noProof="0">
              <a:ln>
                <a:noFill/>
              </a:ln>
              <a:solidFill>
                <a:srgbClr val="002060"/>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300" b="1" i="0" u="none" strike="noStrike" cap="none" normalizeH="0" baseline="0" noProof="0">
                <a:ln>
                  <a:noFill/>
                </a:ln>
                <a:solidFill>
                  <a:srgbClr val="002060"/>
                </a:solidFill>
                <a:effectLst/>
                <a:uLnTx/>
                <a:uFillTx/>
                <a:latin typeface="Montserrat" pitchFamily="2" charset="77"/>
                <a:ea typeface="+mn-ea"/>
                <a:cs typeface="+mn-cs"/>
              </a:rPr>
              <a:t>Eficacia:</a:t>
            </a:r>
            <a:r>
              <a:rPr kumimoji="0" lang="es-ES" sz="1300" b="0" i="0" u="none" strike="noStrike" cap="none" normalizeH="0" baseline="0" noProof="0">
                <a:ln>
                  <a:noFill/>
                </a:ln>
                <a:solidFill>
                  <a:srgbClr val="002060"/>
                </a:solidFill>
                <a:effectLst/>
                <a:uLnTx/>
                <a:uFillTx/>
                <a:latin typeface="Montserrat" pitchFamily="2" charset="77"/>
                <a:ea typeface="+mn-ea"/>
                <a:cs typeface="+mn-cs"/>
              </a:rPr>
              <a:t> </a:t>
            </a:r>
          </a:p>
          <a:p>
            <a:pPr marL="742950" marR="0" lvl="1"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300" b="0" i="0" u="none" strike="noStrike" cap="none" normalizeH="0" baseline="0" noProof="0">
                <a:ln>
                  <a:noFill/>
                </a:ln>
                <a:solidFill>
                  <a:srgbClr val="002060"/>
                </a:solidFill>
                <a:effectLst/>
                <a:uLnTx/>
                <a:uFillTx/>
                <a:latin typeface="Montserrat" pitchFamily="2" charset="77"/>
                <a:ea typeface="+mn-ea"/>
                <a:cs typeface="+mn-cs"/>
              </a:rPr>
              <a:t>Porcentaje de pacientes con aclaramiento completo (AC) y parcial (AP) el D57.</a:t>
            </a:r>
          </a:p>
          <a:p>
            <a:pPr marL="742950" marR="0" lvl="1"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300" b="0" i="0" u="none" strike="noStrike" cap="none" normalizeH="0" baseline="0" noProof="0">
                <a:ln>
                  <a:noFill/>
                </a:ln>
                <a:solidFill>
                  <a:srgbClr val="002060"/>
                </a:solidFill>
                <a:effectLst/>
                <a:uLnTx/>
                <a:uFillTx/>
                <a:latin typeface="Montserrat" pitchFamily="2" charset="77"/>
                <a:ea typeface="+mn-ea"/>
                <a:cs typeface="+mn-cs"/>
              </a:rPr>
              <a:t>Número de lesiones de QA en el D57 y % CRI </a:t>
            </a:r>
          </a:p>
          <a:p>
            <a:pPr marL="742950" marR="0" lvl="1"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300" b="0" i="0" u="none" strike="noStrike" cap="none" normalizeH="0" baseline="0" noProof="0">
                <a:ln>
                  <a:noFill/>
                </a:ln>
                <a:solidFill>
                  <a:srgbClr val="002060"/>
                </a:solidFill>
                <a:effectLst/>
                <a:uLnTx/>
                <a:uFillTx/>
                <a:latin typeface="Montserrat" pitchFamily="2" charset="77"/>
                <a:ea typeface="+mn-ea"/>
                <a:cs typeface="+mn-cs"/>
              </a:rPr>
              <a:t>También se evaluó la eficacia en pacientes definidos como inmunodeprimidos y en subgrupos según la localización (cara y cuero cabelludo) y la edad (&lt; 65 y ≥ 65 años)</a:t>
            </a:r>
          </a:p>
          <a:p>
            <a:pPr marL="742950" marR="0" lvl="1"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endParaRPr kumimoji="0" lang="en-GB" sz="1300" b="0" i="0" u="none" strike="noStrike" kern="1200" cap="none" spc="0" normalizeH="0" baseline="0" noProof="0">
              <a:ln>
                <a:noFill/>
              </a:ln>
              <a:solidFill>
                <a:srgbClr val="002060"/>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300" b="1" i="0" u="none" strike="noStrike" cap="none" normalizeH="0" baseline="0" noProof="0">
                <a:ln>
                  <a:noFill/>
                </a:ln>
                <a:solidFill>
                  <a:srgbClr val="002060"/>
                </a:solidFill>
                <a:effectLst/>
                <a:uLnTx/>
                <a:uFillTx/>
                <a:latin typeface="Montserrat" pitchFamily="2" charset="77"/>
                <a:ea typeface="+mn-ea"/>
                <a:cs typeface="+mn-cs"/>
              </a:rPr>
              <a:t>Tolerabilidad</a:t>
            </a:r>
            <a:r>
              <a:rPr kumimoji="0" lang="es-ES" sz="1300" b="0" i="0" u="none" strike="noStrike" cap="none" normalizeH="0" baseline="0" noProof="0">
                <a:ln>
                  <a:noFill/>
                </a:ln>
                <a:solidFill>
                  <a:srgbClr val="002060"/>
                </a:solidFill>
                <a:effectLst/>
                <a:uLnTx/>
                <a:uFillTx/>
                <a:latin typeface="Montserrat" pitchFamily="2" charset="77"/>
                <a:ea typeface="+mn-ea"/>
                <a:cs typeface="+mn-cs"/>
              </a:rPr>
              <a:t> evaluada mediante signos de tolerabilidad local (STL)*</a:t>
            </a:r>
          </a:p>
        </p:txBody>
      </p:sp>
      <p:grpSp>
        <p:nvGrpSpPr>
          <p:cNvPr id="18" name="Grupo 17">
            <a:extLst>
              <a:ext uri="{FF2B5EF4-FFF2-40B4-BE49-F238E27FC236}">
                <a16:creationId xmlns:a16="http://schemas.microsoft.com/office/drawing/2014/main" id="{1BB28B95-487B-4C90-474F-804B1CB38275}"/>
              </a:ext>
            </a:extLst>
          </p:cNvPr>
          <p:cNvGrpSpPr/>
          <p:nvPr/>
        </p:nvGrpSpPr>
        <p:grpSpPr>
          <a:xfrm>
            <a:off x="3558762" y="1602752"/>
            <a:ext cx="738664" cy="738664"/>
            <a:chOff x="3078969" y="1458094"/>
            <a:chExt cx="738664" cy="738664"/>
          </a:xfrm>
        </p:grpSpPr>
        <p:sp>
          <p:nvSpPr>
            <p:cNvPr id="12" name="Elipse 11">
              <a:extLst>
                <a:ext uri="{FF2B5EF4-FFF2-40B4-BE49-F238E27FC236}">
                  <a16:creationId xmlns:a16="http://schemas.microsoft.com/office/drawing/2014/main" id="{29DD840A-BEAA-B9E4-6CE0-CBAEB801D3D4}"/>
                </a:ext>
              </a:extLst>
            </p:cNvPr>
            <p:cNvSpPr/>
            <p:nvPr/>
          </p:nvSpPr>
          <p:spPr>
            <a:xfrm>
              <a:off x="3078969" y="1458094"/>
              <a:ext cx="738664" cy="738664"/>
            </a:xfrm>
            <a:prstGeom prst="ellipse">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Gráfico 9">
              <a:extLst>
                <a:ext uri="{FF2B5EF4-FFF2-40B4-BE49-F238E27FC236}">
                  <a16:creationId xmlns:a16="http://schemas.microsoft.com/office/drawing/2014/main" id="{2584DFB8-3CE2-F306-8E56-0873FC47C6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8186" y="1538092"/>
              <a:ext cx="555298" cy="555298"/>
            </a:xfrm>
            <a:prstGeom prst="rect">
              <a:avLst/>
            </a:prstGeom>
          </p:spPr>
        </p:pic>
      </p:grpSp>
      <p:grpSp>
        <p:nvGrpSpPr>
          <p:cNvPr id="22" name="Grupo 21">
            <a:extLst>
              <a:ext uri="{FF2B5EF4-FFF2-40B4-BE49-F238E27FC236}">
                <a16:creationId xmlns:a16="http://schemas.microsoft.com/office/drawing/2014/main" id="{5175519F-E186-D283-04AD-06B1E5C2041F}"/>
              </a:ext>
            </a:extLst>
          </p:cNvPr>
          <p:cNvGrpSpPr/>
          <p:nvPr/>
        </p:nvGrpSpPr>
        <p:grpSpPr>
          <a:xfrm>
            <a:off x="7914078" y="1602752"/>
            <a:ext cx="738664" cy="738664"/>
            <a:chOff x="7308069" y="1458094"/>
            <a:chExt cx="738664" cy="738664"/>
          </a:xfrm>
        </p:grpSpPr>
        <p:sp>
          <p:nvSpPr>
            <p:cNvPr id="20" name="Elipse 19">
              <a:extLst>
                <a:ext uri="{FF2B5EF4-FFF2-40B4-BE49-F238E27FC236}">
                  <a16:creationId xmlns:a16="http://schemas.microsoft.com/office/drawing/2014/main" id="{3205D15F-E4D8-A756-DAF5-AFCF2D81165E}"/>
                </a:ext>
              </a:extLst>
            </p:cNvPr>
            <p:cNvSpPr/>
            <p:nvPr/>
          </p:nvSpPr>
          <p:spPr>
            <a:xfrm>
              <a:off x="7308069" y="1458094"/>
              <a:ext cx="738664" cy="738664"/>
            </a:xfrm>
            <a:prstGeom prst="ellipse">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Gráfico 14">
              <a:extLst>
                <a:ext uri="{FF2B5EF4-FFF2-40B4-BE49-F238E27FC236}">
                  <a16:creationId xmlns:a16="http://schemas.microsoft.com/office/drawing/2014/main" id="{5D945F1A-B06F-6496-4A9C-0238AB2795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47665" y="1606839"/>
              <a:ext cx="459472" cy="459472"/>
            </a:xfrm>
            <a:prstGeom prst="rect">
              <a:avLst/>
            </a:prstGeom>
          </p:spPr>
        </p:pic>
      </p:grpSp>
      <p:sp>
        <p:nvSpPr>
          <p:cNvPr id="23" name="Rounded Rectangle 92">
            <a:extLst>
              <a:ext uri="{FF2B5EF4-FFF2-40B4-BE49-F238E27FC236}">
                <a16:creationId xmlns:a16="http://schemas.microsoft.com/office/drawing/2014/main" id="{58B3170C-ED56-EAFF-B52E-0FB225572051}"/>
              </a:ext>
            </a:extLst>
          </p:cNvPr>
          <p:cNvSpPr/>
          <p:nvPr/>
        </p:nvSpPr>
        <p:spPr>
          <a:xfrm>
            <a:off x="473530" y="1410923"/>
            <a:ext cx="11267619" cy="1159511"/>
          </a:xfrm>
          <a:prstGeom prst="roundRect">
            <a:avLst>
              <a:gd name="adj" fmla="val 4547"/>
            </a:avLst>
          </a:prstGeom>
          <a:noFill/>
          <a:ln w="12700">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2549234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AB85BDD-715C-28AC-B01C-64F6139B389E}"/>
              </a:ext>
            </a:extLst>
          </p:cNvPr>
          <p:cNvSpPr>
            <a:spLocks noGrp="1"/>
          </p:cNvSpPr>
          <p:nvPr>
            <p:ph type="title"/>
          </p:nvPr>
        </p:nvSpPr>
        <p:spPr/>
        <p:txBody>
          <a:bodyPr/>
          <a:lstStyle/>
          <a:p>
            <a:r>
              <a:rPr lang="es-ES" sz="2000">
                <a:solidFill>
                  <a:srgbClr val="002060"/>
                </a:solidFill>
                <a:latin typeface="Montserrat"/>
                <a:cs typeface="Arial"/>
              </a:rPr>
              <a:t>CARACTERÍSTICAS DE LOS PACIENTES AL INICIO DEL ESTUDIO </a:t>
            </a:r>
            <a:endParaRPr lang="es-ES"/>
          </a:p>
        </p:txBody>
      </p:sp>
      <p:sp>
        <p:nvSpPr>
          <p:cNvPr id="2" name="Marcador de texto 1">
            <a:extLst>
              <a:ext uri="{FF2B5EF4-FFF2-40B4-BE49-F238E27FC236}">
                <a16:creationId xmlns:a16="http://schemas.microsoft.com/office/drawing/2014/main" id="{200D1E0F-BFEF-18C4-5DB4-3F29623741E6}"/>
              </a:ext>
            </a:extLst>
          </p:cNvPr>
          <p:cNvSpPr>
            <a:spLocks noGrp="1"/>
          </p:cNvSpPr>
          <p:nvPr>
            <p:ph type="body" sz="quarter" idx="10"/>
          </p:nvPr>
        </p:nvSpPr>
        <p:spPr>
          <a:xfrm>
            <a:off x="1581665" y="6378840"/>
            <a:ext cx="10159485" cy="170142"/>
          </a:xfrm>
        </p:spPr>
        <p:txBody>
          <a:bodyPr vert="horz" lIns="91440" tIns="45720" rIns="91440" bIns="45720" rtlCol="0" anchor="t">
            <a:noAutofit/>
          </a:bodyPr>
          <a:lstStyle/>
          <a:p>
            <a:pPr>
              <a:spcBef>
                <a:spcPts val="0"/>
              </a:spcBef>
            </a:pPr>
            <a:r>
              <a:rPr lang="es-ES">
                <a:latin typeface="Montserrat" pitchFamily="2" charset="77"/>
              </a:rPr>
              <a:t>QA: queratosis actínica; TFD: terapia fotodinámica; máx.: máximo; mín.: mínimo; AS: ácido salicílico; DE: desviación estándar.</a:t>
            </a:r>
          </a:p>
          <a:p>
            <a:pPr>
              <a:spcBef>
                <a:spcPts val="0"/>
              </a:spcBef>
            </a:pPr>
            <a:r>
              <a:rPr lang="es-ES">
                <a:latin typeface="Montserrat" pitchFamily="2" charset="77"/>
              </a:rPr>
              <a:t>*Solo se muestran los tratamientos con un porcentaje de pacientes &gt; 5 %; los pacientes podían haber recibido ≥ 1 tratamiento previo.</a:t>
            </a:r>
          </a:p>
          <a:p>
            <a:pPr>
              <a:spcBef>
                <a:spcPts val="0"/>
              </a:spcBef>
            </a:pPr>
            <a:r>
              <a:rPr lang="es-ES" b="1">
                <a:latin typeface="Montserrat"/>
              </a:rPr>
              <a:t>1.</a:t>
            </a:r>
            <a:r>
              <a:rPr lang="es-ES">
                <a:latin typeface="Montserrat"/>
              </a:rPr>
              <a:t> </a:t>
            </a:r>
            <a:r>
              <a:rPr lang="es-ES" err="1">
                <a:latin typeface="Montserrat"/>
              </a:rPr>
              <a:t>Gilaberte</a:t>
            </a:r>
            <a:r>
              <a:rPr lang="es-ES">
                <a:latin typeface="Montserrat"/>
              </a:rPr>
              <a:t> Y, </a:t>
            </a:r>
            <a:r>
              <a:rPr lang="es-ES" err="1">
                <a:latin typeface="Montserrat"/>
              </a:rPr>
              <a:t>Yélamos</a:t>
            </a:r>
            <a:r>
              <a:rPr lang="es-ES">
                <a:latin typeface="Montserrat"/>
              </a:rPr>
              <a:t> O, </a:t>
            </a:r>
            <a:r>
              <a:rPr lang="es-ES" err="1">
                <a:latin typeface="Montserrat"/>
              </a:rPr>
              <a:t>Cañueto</a:t>
            </a:r>
            <a:r>
              <a:rPr lang="es-ES">
                <a:latin typeface="Montserrat"/>
              </a:rPr>
              <a:t> J, et al. Póster 753 presentado en el XIV Congreso Internacional de Dermatología (CID). Roma, 18-21 de junio de 2025.</a:t>
            </a:r>
          </a:p>
        </p:txBody>
      </p:sp>
      <p:graphicFrame>
        <p:nvGraphicFramePr>
          <p:cNvPr id="3" name="Tabla 2">
            <a:extLst>
              <a:ext uri="{FF2B5EF4-FFF2-40B4-BE49-F238E27FC236}">
                <a16:creationId xmlns:a16="http://schemas.microsoft.com/office/drawing/2014/main" id="{26C09CE4-D30F-6458-C24F-6AA7C588BD17}"/>
              </a:ext>
            </a:extLst>
          </p:cNvPr>
          <p:cNvGraphicFramePr>
            <a:graphicFrameLocks noGrp="1"/>
          </p:cNvGraphicFramePr>
          <p:nvPr>
            <p:extLst>
              <p:ext uri="{D42A27DB-BD31-4B8C-83A1-F6EECF244321}">
                <p14:modId xmlns:p14="http://schemas.microsoft.com/office/powerpoint/2010/main" val="54127844"/>
              </p:ext>
            </p:extLst>
          </p:nvPr>
        </p:nvGraphicFramePr>
        <p:xfrm>
          <a:off x="2472477" y="826962"/>
          <a:ext cx="7247046" cy="5399220"/>
        </p:xfrm>
        <a:graphic>
          <a:graphicData uri="http://schemas.openxmlformats.org/drawingml/2006/table">
            <a:tbl>
              <a:tblPr firstRow="1" bandRow="1">
                <a:tableStyleId>{5C22544A-7EE6-4342-B048-85BDC9FD1C3A}</a:tableStyleId>
              </a:tblPr>
              <a:tblGrid>
                <a:gridCol w="3623523">
                  <a:extLst>
                    <a:ext uri="{9D8B030D-6E8A-4147-A177-3AD203B41FA5}">
                      <a16:colId xmlns:a16="http://schemas.microsoft.com/office/drawing/2014/main" val="1482827649"/>
                    </a:ext>
                  </a:extLst>
                </a:gridCol>
                <a:gridCol w="3623523">
                  <a:extLst>
                    <a:ext uri="{9D8B030D-6E8A-4147-A177-3AD203B41FA5}">
                      <a16:colId xmlns:a16="http://schemas.microsoft.com/office/drawing/2014/main" val="2312845831"/>
                    </a:ext>
                  </a:extLst>
                </a:gridCol>
              </a:tblGrid>
              <a:tr h="188196">
                <a:tc>
                  <a:txBody>
                    <a:bodyPr/>
                    <a:lstStyle/>
                    <a:p>
                      <a:pPr algn="l" rtl="0"/>
                      <a:endParaRPr lang="en-GB" sz="1000" b="1" i="0" u="none" strike="noStrike" baseline="30000" noProof="0">
                        <a:solidFill>
                          <a:schemeClr val="bg1"/>
                        </a:solidFill>
                        <a:latin typeface="Montserrat" pitchFamily="2" charset="77"/>
                      </a:endParaRPr>
                    </a:p>
                  </a:txBody>
                  <a:tcPr marT="28800" marB="28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lvl="0" algn="ctr">
                        <a:buNone/>
                      </a:pPr>
                      <a:r>
                        <a:rPr lang="es-ES" sz="1000" b="1" i="0" u="none" strike="noStrike" noProof="0">
                          <a:solidFill>
                            <a:schemeClr val="bg1"/>
                          </a:solidFill>
                          <a:latin typeface="Montserrat"/>
                        </a:rPr>
                        <a:t>Población evaluable (N = 328)</a:t>
                      </a:r>
                    </a:p>
                  </a:txBody>
                  <a:tcPr marT="28800" marB="28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002755"/>
                    </a:solidFill>
                  </a:tcPr>
                </a:tc>
                <a:extLst>
                  <a:ext uri="{0D108BD9-81ED-4DB2-BD59-A6C34878D82A}">
                    <a16:rowId xmlns:a16="http://schemas.microsoft.com/office/drawing/2014/main" val="2760574636"/>
                  </a:ext>
                </a:extLst>
              </a:tr>
              <a:tr h="210871">
                <a:tc>
                  <a:txBody>
                    <a:bodyPr/>
                    <a:lstStyle/>
                    <a:p>
                      <a:r>
                        <a:rPr lang="es-ES" sz="900" b="0" i="0" u="none" strike="noStrike">
                          <a:solidFill>
                            <a:schemeClr val="tx1"/>
                          </a:solidFill>
                          <a:latin typeface="Montserrat"/>
                          <a:ea typeface="+mn-ea"/>
                          <a:cs typeface="+mn-cs"/>
                        </a:rPr>
                        <a:t>Edad (años) media (DE) [mín.; máx.]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74,8 (8,6) [42; 94]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808492134"/>
                  </a:ext>
                </a:extLst>
              </a:tr>
              <a:tr h="210871">
                <a:tc>
                  <a:txBody>
                    <a:bodyPr/>
                    <a:lstStyle/>
                    <a:p>
                      <a:r>
                        <a:rPr lang="es-ES" sz="900" b="0" i="0" u="none" strike="noStrike">
                          <a:solidFill>
                            <a:schemeClr val="tx1"/>
                          </a:solidFill>
                          <a:latin typeface="Montserrat"/>
                          <a:ea typeface="+mn-ea"/>
                          <a:cs typeface="+mn-cs"/>
                        </a:rPr>
                        <a:t>Sexo (hombres), 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274 (83,5)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921123258"/>
                  </a:ext>
                </a:extLst>
              </a:tr>
              <a:tr h="224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b="1" i="0" u="none" strike="noStrike">
                          <a:solidFill>
                            <a:schemeClr val="tx1"/>
                          </a:solidFill>
                          <a:latin typeface="Montserrat"/>
                          <a:ea typeface="+mn-ea"/>
                          <a:cs typeface="+mn-cs"/>
                        </a:rPr>
                        <a:t>Pacientes inmunodeprimidos, 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1050" b="1" i="0" u="none" strike="noStrike">
                          <a:solidFill>
                            <a:schemeClr val="tx1"/>
                          </a:solidFill>
                          <a:latin typeface="Montserrat"/>
                          <a:ea typeface="+mn-ea"/>
                          <a:cs typeface="+mn-cs"/>
                        </a:rPr>
                        <a:t>6 (1,8)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4209650673"/>
                  </a:ext>
                </a:extLst>
              </a:tr>
              <a:tr h="210871">
                <a:tc>
                  <a:txBody>
                    <a:bodyPr/>
                    <a:lstStyle/>
                    <a:p>
                      <a:r>
                        <a:rPr lang="es-ES" sz="900" b="0" i="0" u="none" strike="noStrike">
                          <a:solidFill>
                            <a:schemeClr val="tx1"/>
                          </a:solidFill>
                          <a:latin typeface="Montserrat"/>
                          <a:ea typeface="+mn-ea"/>
                          <a:cs typeface="+mn-cs"/>
                        </a:rPr>
                        <a:t>Localización de la QA, 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endParaRPr lang="es-ES" sz="900" b="0" i="0" u="none" strike="noStrike" kern="1200">
                        <a:solidFill>
                          <a:schemeClr val="tx1"/>
                        </a:solidFill>
                        <a:latin typeface="Montserrat" pitchFamily="2" charset="77"/>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550321054"/>
                  </a:ext>
                </a:extLst>
              </a:tr>
              <a:tr h="210871">
                <a:tc>
                  <a:txBody>
                    <a:bodyPr/>
                    <a:lstStyle/>
                    <a:p>
                      <a:r>
                        <a:rPr lang="es-ES" sz="900" b="0" i="0" u="none" strike="noStrike">
                          <a:solidFill>
                            <a:schemeClr val="tx1"/>
                          </a:solidFill>
                          <a:latin typeface="Montserrat"/>
                          <a:ea typeface="+mn-ea"/>
                          <a:cs typeface="+mn-cs"/>
                        </a:rPr>
                        <a:t>Cara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155 (47,3)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601297107"/>
                  </a:ext>
                </a:extLst>
              </a:tr>
              <a:tr h="210871">
                <a:tc>
                  <a:txBody>
                    <a:bodyPr/>
                    <a:lstStyle/>
                    <a:p>
                      <a:r>
                        <a:rPr lang="es-ES" sz="900" b="1" i="0" u="none" strike="noStrike">
                          <a:solidFill>
                            <a:schemeClr val="tx1"/>
                          </a:solidFill>
                          <a:latin typeface="Montserrat"/>
                          <a:ea typeface="+mn-ea"/>
                          <a:cs typeface="+mn-cs"/>
                        </a:rPr>
                        <a:t>Cuero cabelludo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1" i="0" u="none" strike="noStrike">
                          <a:solidFill>
                            <a:schemeClr val="tx1"/>
                          </a:solidFill>
                          <a:latin typeface="Montserrat"/>
                          <a:ea typeface="+mn-ea"/>
                          <a:cs typeface="+mn-cs"/>
                        </a:rPr>
                        <a:t>173 (52,7)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797791190"/>
                  </a:ext>
                </a:extLst>
              </a:tr>
              <a:tr h="210871">
                <a:tc>
                  <a:txBody>
                    <a:bodyPr/>
                    <a:lstStyle/>
                    <a:p>
                      <a:r>
                        <a:rPr lang="es-ES" sz="900" b="0" i="0" u="none" strike="noStrike">
                          <a:solidFill>
                            <a:schemeClr val="tx1"/>
                          </a:solidFill>
                          <a:latin typeface="Montserrat"/>
                          <a:ea typeface="+mn-ea"/>
                          <a:cs typeface="+mn-cs"/>
                        </a:rPr>
                        <a:t>Escala de </a:t>
                      </a:r>
                      <a:r>
                        <a:rPr lang="es-ES" sz="900" b="0" i="0" u="none" strike="noStrike" err="1">
                          <a:solidFill>
                            <a:schemeClr val="tx1"/>
                          </a:solidFill>
                          <a:latin typeface="Montserrat"/>
                          <a:ea typeface="+mn-ea"/>
                          <a:cs typeface="+mn-cs"/>
                        </a:rPr>
                        <a:t>fototipos</a:t>
                      </a:r>
                      <a:r>
                        <a:rPr lang="es-ES" sz="900" b="0" i="0" u="none" strike="noStrike">
                          <a:solidFill>
                            <a:schemeClr val="tx1"/>
                          </a:solidFill>
                          <a:latin typeface="Montserrat"/>
                          <a:ea typeface="+mn-ea"/>
                          <a:cs typeface="+mn-cs"/>
                        </a:rPr>
                        <a:t> de Fitzpatrick,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endParaRPr lang="es-ES" sz="900" b="0" i="0" u="none" strike="noStrike" kern="1200">
                        <a:solidFill>
                          <a:schemeClr val="tx1"/>
                        </a:solidFill>
                        <a:latin typeface="Montserrat" pitchFamily="2" charset="77"/>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47259375"/>
                  </a:ext>
                </a:extLst>
              </a:tr>
              <a:tr h="210871">
                <a:tc>
                  <a:txBody>
                    <a:bodyPr/>
                    <a:lstStyle/>
                    <a:p>
                      <a:pPr lvl="1"/>
                      <a:r>
                        <a:rPr lang="es-ES" sz="900" b="0" i="0" u="none" strike="noStrike">
                          <a:solidFill>
                            <a:schemeClr val="tx1"/>
                          </a:solidFill>
                          <a:latin typeface="Montserrat"/>
                          <a:ea typeface="+mn-ea"/>
                          <a:cs typeface="+mn-cs"/>
                        </a:rPr>
                        <a:t>Tipo 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25 (7,6)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204996423"/>
                  </a:ext>
                </a:extLst>
              </a:tr>
              <a:tr h="210871">
                <a:tc>
                  <a:txBody>
                    <a:bodyPr/>
                    <a:lstStyle/>
                    <a:p>
                      <a:pPr lvl="1"/>
                      <a:r>
                        <a:rPr lang="es-ES" sz="900" b="0" i="0" u="none" strike="noStrike">
                          <a:solidFill>
                            <a:schemeClr val="tx1"/>
                          </a:solidFill>
                          <a:latin typeface="Montserrat"/>
                          <a:ea typeface="+mn-ea"/>
                          <a:cs typeface="+mn-cs"/>
                        </a:rPr>
                        <a:t>Tipo 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176 (53,7)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121026473"/>
                  </a:ext>
                </a:extLst>
              </a:tr>
              <a:tr h="210871">
                <a:tc>
                  <a:txBody>
                    <a:bodyPr/>
                    <a:lstStyle/>
                    <a:p>
                      <a:pPr lvl="1"/>
                      <a:r>
                        <a:rPr lang="es-ES" sz="900" b="0" i="0" u="none" strike="noStrike">
                          <a:solidFill>
                            <a:schemeClr val="tx1"/>
                          </a:solidFill>
                          <a:latin typeface="Montserrat"/>
                          <a:ea typeface="+mn-ea"/>
                          <a:cs typeface="+mn-cs"/>
                        </a:rPr>
                        <a:t>Tipo 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121 (36,9)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715625360"/>
                  </a:ext>
                </a:extLst>
              </a:tr>
              <a:tr h="210871">
                <a:tc>
                  <a:txBody>
                    <a:bodyPr/>
                    <a:lstStyle/>
                    <a:p>
                      <a:pPr lvl="1"/>
                      <a:r>
                        <a:rPr lang="es-ES" sz="900" b="0" i="0" u="none" strike="noStrike">
                          <a:solidFill>
                            <a:schemeClr val="tx1"/>
                          </a:solidFill>
                          <a:latin typeface="Montserrat"/>
                          <a:ea typeface="+mn-ea"/>
                          <a:cs typeface="+mn-cs"/>
                        </a:rPr>
                        <a:t>Tipo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5 (1,5)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175658165"/>
                  </a:ext>
                </a:extLst>
              </a:tr>
              <a:tr h="210871">
                <a:tc>
                  <a:txBody>
                    <a:bodyPr/>
                    <a:lstStyle/>
                    <a:p>
                      <a:pPr lvl="1"/>
                      <a:r>
                        <a:rPr lang="es-ES" sz="900" b="0" i="0" u="none" strike="noStrike">
                          <a:solidFill>
                            <a:schemeClr val="tx1"/>
                          </a:solidFill>
                          <a:latin typeface="Montserrat"/>
                          <a:ea typeface="+mn-ea"/>
                          <a:cs typeface="+mn-cs"/>
                        </a:rPr>
                        <a:t>Tipo 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1 (0,3)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85899882"/>
                  </a:ext>
                </a:extLst>
              </a:tr>
              <a:tr h="210871">
                <a:tc>
                  <a:txBody>
                    <a:bodyPr/>
                    <a:lstStyle/>
                    <a:p>
                      <a:r>
                        <a:rPr lang="es-ES" sz="900" b="0" i="0" u="none" strike="noStrike">
                          <a:solidFill>
                            <a:schemeClr val="tx1"/>
                          </a:solidFill>
                          <a:latin typeface="Montserrat"/>
                          <a:ea typeface="+mn-ea"/>
                          <a:cs typeface="+mn-cs"/>
                        </a:rPr>
                        <a:t>Número de lesiones iniciales de QA, media (DE)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1" i="0" u="none" strike="noStrike">
                          <a:solidFill>
                            <a:schemeClr val="tx1"/>
                          </a:solidFill>
                          <a:latin typeface="Montserrat"/>
                          <a:ea typeface="+mn-ea"/>
                          <a:cs typeface="+mn-cs"/>
                        </a:rPr>
                        <a:t>5,9 (1,4)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692673471"/>
                  </a:ext>
                </a:extLst>
              </a:tr>
              <a:tr h="210871">
                <a:tc>
                  <a:txBody>
                    <a:bodyPr/>
                    <a:lstStyle/>
                    <a:p>
                      <a:r>
                        <a:rPr lang="es-ES" sz="900" b="0" i="0" u="none" strike="noStrike">
                          <a:solidFill>
                            <a:schemeClr val="tx1"/>
                          </a:solidFill>
                          <a:latin typeface="Montserrat"/>
                          <a:ea typeface="+mn-ea"/>
                          <a:cs typeface="+mn-cs"/>
                        </a:rPr>
                        <a:t>Pacientes que habían recibido al menos un tratamiento para la QA, 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endParaRPr lang="es-ES" sz="900" b="0" i="0" u="none" strike="noStrike" kern="1200">
                        <a:solidFill>
                          <a:schemeClr val="tx1"/>
                        </a:solidFill>
                        <a:latin typeface="Montserrat" pitchFamily="2" charset="77"/>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728546663"/>
                  </a:ext>
                </a:extLst>
              </a:tr>
              <a:tr h="210871">
                <a:tc>
                  <a:txBody>
                    <a:bodyPr/>
                    <a:lstStyle/>
                    <a:p>
                      <a:r>
                        <a:rPr lang="es-ES" sz="900" b="1" i="0" u="none" strike="noStrike">
                          <a:solidFill>
                            <a:schemeClr val="tx1"/>
                          </a:solidFill>
                          <a:latin typeface="Montserrat"/>
                          <a:ea typeface="+mn-ea"/>
                          <a:cs typeface="+mn-cs"/>
                        </a:rPr>
                        <a:t>Crioterapia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1" i="0" u="none" strike="noStrike">
                          <a:solidFill>
                            <a:schemeClr val="tx1"/>
                          </a:solidFill>
                          <a:latin typeface="Montserrat"/>
                          <a:ea typeface="+mn-ea"/>
                          <a:cs typeface="+mn-cs"/>
                        </a:rPr>
                        <a:t>141 (43,0)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948881922"/>
                  </a:ext>
                </a:extLst>
              </a:tr>
              <a:tr h="210871">
                <a:tc>
                  <a:txBody>
                    <a:bodyPr/>
                    <a:lstStyle/>
                    <a:p>
                      <a:r>
                        <a:rPr lang="es-ES" sz="900" b="1" i="0" u="none" strike="noStrike">
                          <a:solidFill>
                            <a:schemeClr val="tx1"/>
                          </a:solidFill>
                          <a:latin typeface="Montserrat"/>
                          <a:ea typeface="+mn-ea"/>
                          <a:cs typeface="+mn-cs"/>
                        </a:rPr>
                        <a:t>TFD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1" i="0" u="none" strike="noStrike">
                          <a:solidFill>
                            <a:schemeClr val="tx1"/>
                          </a:solidFill>
                          <a:latin typeface="Montserrat"/>
                          <a:ea typeface="+mn-ea"/>
                          <a:cs typeface="+mn-cs"/>
                        </a:rPr>
                        <a:t>69 (21,0)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666828199"/>
                  </a:ext>
                </a:extLst>
              </a:tr>
              <a:tr h="210871">
                <a:tc>
                  <a:txBody>
                    <a:bodyPr/>
                    <a:lstStyle/>
                    <a:p>
                      <a:r>
                        <a:rPr lang="es-ES" sz="900" b="0" i="0" u="none" strike="noStrike">
                          <a:solidFill>
                            <a:schemeClr val="tx1"/>
                          </a:solidFill>
                          <a:latin typeface="Montserrat"/>
                          <a:ea typeface="+mn-ea"/>
                          <a:cs typeface="+mn-cs"/>
                        </a:rPr>
                        <a:t>Diclofenaco sódico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46 (14,0)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252046512"/>
                  </a:ext>
                </a:extLst>
              </a:tr>
              <a:tr h="210871">
                <a:tc>
                  <a:txBody>
                    <a:bodyPr/>
                    <a:lstStyle/>
                    <a:p>
                      <a:r>
                        <a:rPr lang="es-ES" sz="900" b="0" i="0" u="none" strike="noStrike" err="1">
                          <a:solidFill>
                            <a:schemeClr val="tx1"/>
                          </a:solidFill>
                          <a:latin typeface="Montserrat"/>
                          <a:ea typeface="+mn-ea"/>
                          <a:cs typeface="+mn-cs"/>
                        </a:rPr>
                        <a:t>Imiquimod</a:t>
                      </a:r>
                      <a:endParaRPr lang="es-ES" sz="900" b="0" i="0" u="none" strike="noStrike">
                        <a:solidFill>
                          <a:schemeClr val="tx1"/>
                        </a:solidFill>
                        <a:latin typeface="Montserra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26 (7,9)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122476559"/>
                  </a:ext>
                </a:extLst>
              </a:tr>
              <a:tr h="210871">
                <a:tc>
                  <a:txBody>
                    <a:bodyPr/>
                    <a:lstStyle/>
                    <a:p>
                      <a:r>
                        <a:rPr lang="es-ES" sz="900" b="0" i="0" u="none" strike="noStrike" err="1">
                          <a:solidFill>
                            <a:schemeClr val="tx1"/>
                          </a:solidFill>
                          <a:latin typeface="Montserrat"/>
                          <a:ea typeface="+mn-ea"/>
                          <a:cs typeface="+mn-cs"/>
                        </a:rPr>
                        <a:t>Fluorouracilo</a:t>
                      </a:r>
                      <a:endParaRPr lang="es-ES" sz="900" b="0" i="0" u="none" strike="noStrike">
                        <a:solidFill>
                          <a:schemeClr val="tx1"/>
                        </a:solidFill>
                        <a:latin typeface="Montserra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25 (7,6)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759993383"/>
                  </a:ext>
                </a:extLst>
              </a:tr>
              <a:tr h="210871">
                <a:tc>
                  <a:txBody>
                    <a:bodyPr/>
                    <a:lstStyle/>
                    <a:p>
                      <a:r>
                        <a:rPr lang="es-ES" sz="900" b="0" i="0" u="none" strike="noStrike" err="1">
                          <a:solidFill>
                            <a:schemeClr val="tx1"/>
                          </a:solidFill>
                          <a:latin typeface="Montserrat"/>
                          <a:ea typeface="+mn-ea"/>
                          <a:cs typeface="+mn-cs"/>
                        </a:rPr>
                        <a:t>Fluorouracilo</a:t>
                      </a:r>
                      <a:r>
                        <a:rPr lang="es-ES" sz="900" b="0" i="0" u="none" strike="noStrike">
                          <a:solidFill>
                            <a:schemeClr val="tx1"/>
                          </a:solidFill>
                          <a:latin typeface="Montserrat"/>
                          <a:ea typeface="+mn-ea"/>
                          <a:cs typeface="+mn-cs"/>
                        </a:rPr>
                        <a:t>/AS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18 (5,5)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832406506"/>
                  </a:ext>
                </a:extLst>
              </a:tr>
              <a:tr h="210871">
                <a:tc>
                  <a:txBody>
                    <a:bodyPr/>
                    <a:lstStyle/>
                    <a:p>
                      <a:r>
                        <a:rPr lang="es-ES" sz="900" b="0" i="0" u="none" strike="noStrike">
                          <a:solidFill>
                            <a:schemeClr val="tx1"/>
                          </a:solidFill>
                          <a:latin typeface="Montserrat"/>
                          <a:ea typeface="+mn-ea"/>
                          <a:cs typeface="+mn-cs"/>
                        </a:rPr>
                        <a:t>Diclofenaco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17 (5,5)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19958593"/>
                  </a:ext>
                </a:extLst>
              </a:tr>
              <a:tr h="210871">
                <a:tc>
                  <a:txBody>
                    <a:bodyPr/>
                    <a:lstStyle/>
                    <a:p>
                      <a:r>
                        <a:rPr lang="es-ES" sz="900" b="0" i="0" u="none" strike="noStrike">
                          <a:solidFill>
                            <a:schemeClr val="tx1"/>
                          </a:solidFill>
                          <a:latin typeface="Montserrat"/>
                          <a:ea typeface="+mn-ea"/>
                          <a:cs typeface="+mn-cs"/>
                        </a:rPr>
                        <a:t>Total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s-ES" sz="900" b="0" i="0" u="none" strike="noStrike">
                          <a:solidFill>
                            <a:schemeClr val="tx1"/>
                          </a:solidFill>
                          <a:latin typeface="Montserrat"/>
                          <a:ea typeface="+mn-ea"/>
                          <a:cs typeface="+mn-cs"/>
                        </a:rPr>
                        <a:t>202 (61,6)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94779054"/>
                  </a:ext>
                </a:extLst>
              </a:tr>
            </a:tbl>
          </a:graphicData>
        </a:graphic>
      </p:graphicFrame>
      <p:sp>
        <p:nvSpPr>
          <p:cNvPr id="5" name="Oval 4">
            <a:extLst>
              <a:ext uri="{FF2B5EF4-FFF2-40B4-BE49-F238E27FC236}">
                <a16:creationId xmlns:a16="http://schemas.microsoft.com/office/drawing/2014/main" id="{DC66B948-6764-721F-AEDE-047EF209E050}"/>
              </a:ext>
            </a:extLst>
          </p:cNvPr>
          <p:cNvSpPr/>
          <p:nvPr/>
        </p:nvSpPr>
        <p:spPr>
          <a:xfrm>
            <a:off x="6003236" y="2231019"/>
            <a:ext cx="917238" cy="278295"/>
          </a:xfrm>
          <a:prstGeom prst="ellipse">
            <a:avLst/>
          </a:prstGeom>
          <a:noFill/>
          <a:ln>
            <a:solidFill>
              <a:srgbClr val="B4E2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4">
            <a:extLst>
              <a:ext uri="{FF2B5EF4-FFF2-40B4-BE49-F238E27FC236}">
                <a16:creationId xmlns:a16="http://schemas.microsoft.com/office/drawing/2014/main" id="{77DC3023-A37D-F1AF-34B5-A3CDC37DE34D}"/>
              </a:ext>
            </a:extLst>
          </p:cNvPr>
          <p:cNvSpPr/>
          <p:nvPr/>
        </p:nvSpPr>
        <p:spPr>
          <a:xfrm>
            <a:off x="6003236" y="4375425"/>
            <a:ext cx="917238" cy="278295"/>
          </a:xfrm>
          <a:prstGeom prst="ellipse">
            <a:avLst/>
          </a:prstGeom>
          <a:noFill/>
          <a:ln>
            <a:solidFill>
              <a:srgbClr val="B4E2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4">
            <a:extLst>
              <a:ext uri="{FF2B5EF4-FFF2-40B4-BE49-F238E27FC236}">
                <a16:creationId xmlns:a16="http://schemas.microsoft.com/office/drawing/2014/main" id="{3FE43FBB-45F5-1190-30E6-569F4B7C8D50}"/>
              </a:ext>
            </a:extLst>
          </p:cNvPr>
          <p:cNvSpPr/>
          <p:nvPr/>
        </p:nvSpPr>
        <p:spPr>
          <a:xfrm>
            <a:off x="6003236" y="3787476"/>
            <a:ext cx="917238" cy="278295"/>
          </a:xfrm>
          <a:prstGeom prst="ellipse">
            <a:avLst/>
          </a:prstGeom>
          <a:noFill/>
          <a:ln>
            <a:solidFill>
              <a:srgbClr val="B4E2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956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id="{C01A7A8E-5158-9AE1-5135-7CA98B275614}"/>
              </a:ext>
            </a:extLst>
          </p:cNvPr>
          <p:cNvSpPr>
            <a:spLocks noGrp="1"/>
          </p:cNvSpPr>
          <p:nvPr>
            <p:ph type="title"/>
          </p:nvPr>
        </p:nvSpPr>
        <p:spPr/>
        <p:txBody>
          <a:bodyPr>
            <a:normAutofit/>
          </a:bodyPr>
          <a:lstStyle/>
          <a:p>
            <a:r>
              <a:rPr lang="es-ES" sz="2000">
                <a:solidFill>
                  <a:srgbClr val="002060"/>
                </a:solidFill>
                <a:latin typeface="Montserrat" pitchFamily="2" charset="77"/>
                <a:cs typeface="Arial" panose="020B0604020202020204" pitchFamily="34" charset="0"/>
              </a:rPr>
              <a:t>KLISYRI CONSIGUIÓ UNA REDUCCIÓN DEL 83 % EN EL RECUENTO DE LESIONES EN EL DÍA 57</a:t>
            </a:r>
            <a:r>
              <a:rPr lang="es-ES" sz="2000" baseline="30000">
                <a:solidFill>
                  <a:srgbClr val="002060"/>
                </a:solidFill>
                <a:latin typeface="Montserrat" pitchFamily="2" charset="77"/>
                <a:cs typeface="Arial" panose="020B0604020202020204" pitchFamily="34" charset="0"/>
              </a:rPr>
              <a:t>1,2</a:t>
            </a:r>
            <a:endParaRPr lang="es-ES"/>
          </a:p>
        </p:txBody>
      </p:sp>
      <p:sp>
        <p:nvSpPr>
          <p:cNvPr id="2" name="Marcador de texto 1">
            <a:extLst>
              <a:ext uri="{FF2B5EF4-FFF2-40B4-BE49-F238E27FC236}">
                <a16:creationId xmlns:a16="http://schemas.microsoft.com/office/drawing/2014/main" id="{84E44C63-3609-71E3-3AD6-8D51EEC67666}"/>
              </a:ext>
            </a:extLst>
          </p:cNvPr>
          <p:cNvSpPr>
            <a:spLocks noGrp="1"/>
          </p:cNvSpPr>
          <p:nvPr>
            <p:ph type="body" sz="quarter" idx="10"/>
          </p:nvPr>
        </p:nvSpPr>
        <p:spPr>
          <a:xfrm>
            <a:off x="1581665" y="6103079"/>
            <a:ext cx="10159485" cy="170142"/>
          </a:xfrm>
        </p:spPr>
        <p:txBody>
          <a:bodyPr>
            <a:noAutofit/>
          </a:bodyPr>
          <a:lstStyle/>
          <a:p>
            <a:pPr marL="0" marR="0" lvl="0" indent="0" algn="l" defTabSz="914400" rtl="0" eaLnBrk="1" fontAlgn="auto" latinLnBrk="0" hangingPunct="1">
              <a:lnSpc>
                <a:spcPct val="100000"/>
              </a:lnSpc>
              <a:spcBef>
                <a:spcPts val="0"/>
              </a:spcBef>
              <a:buClrTx/>
              <a:buSzTx/>
              <a:buFontTx/>
              <a:buNone/>
              <a:tabLst/>
              <a:defRPr/>
            </a:pPr>
            <a:r>
              <a:rPr kumimoji="0" lang="es-ES" b="1" i="0" u="none" strike="noStrike" cap="none" normalizeH="0" baseline="0" noProof="0">
                <a:ln>
                  <a:noFill/>
                </a:ln>
                <a:effectLst/>
                <a:uLnTx/>
                <a:uFillTx/>
                <a:latin typeface="Montserrat" pitchFamily="2" charset="77"/>
              </a:rPr>
              <a:t>AC: </a:t>
            </a:r>
            <a:r>
              <a:rPr kumimoji="0" lang="es-ES" b="0" i="0" u="none" strike="noStrike" cap="none" normalizeH="0" baseline="0" noProof="0">
                <a:ln>
                  <a:noFill/>
                </a:ln>
                <a:effectLst/>
                <a:uLnTx/>
                <a:uFillTx/>
                <a:latin typeface="Montserrat" pitchFamily="2" charset="77"/>
              </a:rPr>
              <a:t>aclaramiento completo </a:t>
            </a:r>
            <a:r>
              <a:rPr lang="es-ES">
                <a:latin typeface="Montserrat" pitchFamily="2" charset="77"/>
              </a:rPr>
              <a:t> </a:t>
            </a:r>
            <a:r>
              <a:rPr lang="es-ES" b="1">
                <a:latin typeface="Montserrat" pitchFamily="2" charset="77"/>
              </a:rPr>
              <a:t>STL también llamados RCL: </a:t>
            </a:r>
            <a:r>
              <a:rPr lang="es-ES">
                <a:latin typeface="Montserrat" pitchFamily="2" charset="77"/>
              </a:rPr>
              <a:t>signos de tolerancia local también llamados reacciones cutáneas locales; </a:t>
            </a:r>
            <a:r>
              <a:rPr lang="es-ES" b="1">
                <a:latin typeface="Montserrat" pitchFamily="2" charset="77"/>
              </a:rPr>
              <a:t>AP:</a:t>
            </a:r>
            <a:r>
              <a:rPr lang="es-ES">
                <a:latin typeface="Montserrat" pitchFamily="2" charset="77"/>
              </a:rPr>
              <a:t> aclaramiento parcial; </a:t>
            </a:r>
            <a:br>
              <a:rPr lang="es-ES">
                <a:latin typeface="Montserrat" pitchFamily="2" charset="77"/>
              </a:rPr>
            </a:br>
            <a:r>
              <a:rPr kumimoji="0" lang="es-ES" b="1" i="0" u="none" strike="noStrike" cap="none" normalizeH="0" baseline="0" noProof="0">
                <a:ln>
                  <a:noFill/>
                </a:ln>
                <a:effectLst/>
                <a:uLnTx/>
                <a:uFillTx/>
                <a:latin typeface="Montserrat" pitchFamily="2" charset="77"/>
              </a:rPr>
              <a:t>% CRI:</a:t>
            </a:r>
            <a:r>
              <a:rPr kumimoji="0" lang="es-ES" b="0" i="0" u="none" strike="noStrike" cap="none" normalizeH="0" baseline="0" noProof="0">
                <a:ln>
                  <a:noFill/>
                </a:ln>
                <a:effectLst/>
                <a:uLnTx/>
                <a:uFillTx/>
                <a:latin typeface="Montserrat" pitchFamily="2" charset="77"/>
              </a:rPr>
              <a:t> porcentaje de cambio respecto al inicio en la reducción del recuento de lesiones.</a:t>
            </a:r>
          </a:p>
          <a:p>
            <a:pPr>
              <a:defRPr/>
            </a:pPr>
            <a:r>
              <a:rPr lang="es-ES" b="1">
                <a:latin typeface="Montserrat" pitchFamily="2" charset="77"/>
              </a:rPr>
              <a:t>1.</a:t>
            </a:r>
            <a:r>
              <a:rPr lang="es-ES">
                <a:latin typeface="Montserrat" pitchFamily="2" charset="77"/>
              </a:rPr>
              <a:t> </a:t>
            </a:r>
            <a:r>
              <a:rPr lang="es-ES" err="1">
                <a:latin typeface="Montserrat" pitchFamily="2" charset="77"/>
              </a:rPr>
              <a:t>Gilaberte</a:t>
            </a:r>
            <a:r>
              <a:rPr lang="es-ES">
                <a:latin typeface="Montserrat" pitchFamily="2" charset="77"/>
              </a:rPr>
              <a:t> Y, et al. </a:t>
            </a:r>
            <a:r>
              <a:rPr lang="es-ES" err="1">
                <a:latin typeface="Montserrat" pitchFamily="2" charset="77"/>
              </a:rPr>
              <a:t>Efficacy</a:t>
            </a:r>
            <a:r>
              <a:rPr lang="es-ES">
                <a:latin typeface="Montserrat" pitchFamily="2" charset="77"/>
              </a:rPr>
              <a:t> and safety </a:t>
            </a:r>
            <a:r>
              <a:rPr lang="es-ES" err="1">
                <a:latin typeface="Montserrat" pitchFamily="2" charset="77"/>
              </a:rPr>
              <a:t>of</a:t>
            </a:r>
            <a:r>
              <a:rPr lang="es-ES">
                <a:latin typeface="Montserrat" pitchFamily="2" charset="77"/>
              </a:rPr>
              <a:t> </a:t>
            </a:r>
            <a:r>
              <a:rPr lang="es-ES" err="1">
                <a:latin typeface="Montserrat" pitchFamily="2" charset="77"/>
              </a:rPr>
              <a:t>tirbanibulin</a:t>
            </a:r>
            <a:r>
              <a:rPr lang="es-ES">
                <a:latin typeface="Montserrat" pitchFamily="2" charset="77"/>
              </a:rPr>
              <a:t> 1% </a:t>
            </a:r>
            <a:r>
              <a:rPr lang="es-ES" err="1">
                <a:latin typeface="Montserrat" pitchFamily="2" charset="77"/>
              </a:rPr>
              <a:t>ointment</a:t>
            </a:r>
            <a:r>
              <a:rPr lang="es-ES">
                <a:latin typeface="Montserrat" pitchFamily="2" charset="77"/>
              </a:rPr>
              <a:t> </a:t>
            </a:r>
            <a:r>
              <a:rPr lang="es-ES" err="1">
                <a:latin typeface="Montserrat" pitchFamily="2" charset="77"/>
              </a:rPr>
              <a:t>for</a:t>
            </a:r>
            <a:r>
              <a:rPr lang="es-ES">
                <a:latin typeface="Montserrat" pitchFamily="2" charset="77"/>
              </a:rPr>
              <a:t> </a:t>
            </a:r>
            <a:r>
              <a:rPr lang="es-ES" err="1">
                <a:latin typeface="Montserrat" pitchFamily="2" charset="77"/>
              </a:rPr>
              <a:t>the</a:t>
            </a:r>
            <a:r>
              <a:rPr lang="es-ES">
                <a:latin typeface="Montserrat" pitchFamily="2" charset="77"/>
              </a:rPr>
              <a:t> </a:t>
            </a:r>
            <a:r>
              <a:rPr lang="es-ES" err="1">
                <a:latin typeface="Montserrat" pitchFamily="2" charset="77"/>
              </a:rPr>
              <a:t>treatment</a:t>
            </a:r>
            <a:r>
              <a:rPr lang="es-ES">
                <a:latin typeface="Montserrat" pitchFamily="2" charset="77"/>
              </a:rPr>
              <a:t> </a:t>
            </a:r>
            <a:r>
              <a:rPr lang="es-ES" err="1">
                <a:latin typeface="Montserrat" pitchFamily="2" charset="77"/>
              </a:rPr>
              <a:t>of</a:t>
            </a:r>
            <a:r>
              <a:rPr lang="es-ES">
                <a:latin typeface="Montserrat" pitchFamily="2" charset="77"/>
              </a:rPr>
              <a:t> </a:t>
            </a:r>
            <a:r>
              <a:rPr lang="es-ES" err="1">
                <a:latin typeface="Montserrat" pitchFamily="2" charset="77"/>
              </a:rPr>
              <a:t>actinic</a:t>
            </a:r>
            <a:r>
              <a:rPr lang="es-ES">
                <a:latin typeface="Montserrat" pitchFamily="2" charset="77"/>
              </a:rPr>
              <a:t> </a:t>
            </a:r>
            <a:r>
              <a:rPr lang="es-ES" err="1">
                <a:latin typeface="Montserrat" pitchFamily="2" charset="77"/>
              </a:rPr>
              <a:t>keratosis</a:t>
            </a:r>
            <a:r>
              <a:rPr lang="es-ES">
                <a:latin typeface="Montserrat" pitchFamily="2" charset="77"/>
              </a:rPr>
              <a:t> </a:t>
            </a:r>
            <a:r>
              <a:rPr lang="es-ES" err="1">
                <a:latin typeface="Montserrat" pitchFamily="2" charset="77"/>
              </a:rPr>
              <a:t>under</a:t>
            </a:r>
            <a:r>
              <a:rPr lang="es-ES">
                <a:latin typeface="Montserrat" pitchFamily="2" charset="77"/>
              </a:rPr>
              <a:t> </a:t>
            </a:r>
            <a:r>
              <a:rPr lang="es-ES" err="1">
                <a:latin typeface="Montserrat" pitchFamily="2" charset="77"/>
              </a:rPr>
              <a:t>conditions</a:t>
            </a:r>
            <a:r>
              <a:rPr lang="es-ES">
                <a:latin typeface="Montserrat" pitchFamily="2" charset="77"/>
              </a:rPr>
              <a:t> </a:t>
            </a:r>
            <a:r>
              <a:rPr lang="es-ES" err="1">
                <a:latin typeface="Montserrat" pitchFamily="2" charset="77"/>
              </a:rPr>
              <a:t>close</a:t>
            </a:r>
            <a:r>
              <a:rPr lang="es-ES">
                <a:latin typeface="Montserrat" pitchFamily="2" charset="77"/>
              </a:rPr>
              <a:t> </a:t>
            </a:r>
            <a:r>
              <a:rPr lang="es-ES" err="1">
                <a:latin typeface="Montserrat" pitchFamily="2" charset="77"/>
              </a:rPr>
              <a:t>to</a:t>
            </a:r>
            <a:r>
              <a:rPr lang="es-ES">
                <a:latin typeface="Montserrat" pitchFamily="2" charset="77"/>
              </a:rPr>
              <a:t> </a:t>
            </a:r>
            <a:r>
              <a:rPr lang="es-ES" err="1">
                <a:latin typeface="Montserrat" pitchFamily="2" charset="77"/>
              </a:rPr>
              <a:t>routine</a:t>
            </a:r>
            <a:r>
              <a:rPr lang="es-ES">
                <a:latin typeface="Montserrat" pitchFamily="2" charset="77"/>
              </a:rPr>
              <a:t> </a:t>
            </a:r>
            <a:r>
              <a:rPr lang="es-ES" err="1">
                <a:latin typeface="Montserrat" pitchFamily="2" charset="77"/>
              </a:rPr>
              <a:t>clinical</a:t>
            </a:r>
            <a:r>
              <a:rPr lang="es-ES">
                <a:latin typeface="Montserrat" pitchFamily="2" charset="77"/>
              </a:rPr>
              <a:t> </a:t>
            </a:r>
            <a:r>
              <a:rPr lang="es-ES" err="1">
                <a:latin typeface="Montserrat" pitchFamily="2" charset="77"/>
              </a:rPr>
              <a:t>practice</a:t>
            </a:r>
            <a:r>
              <a:rPr lang="es-ES">
                <a:latin typeface="Montserrat" pitchFamily="2" charset="77"/>
              </a:rPr>
              <a:t> in </a:t>
            </a:r>
            <a:r>
              <a:rPr lang="es-ES" err="1">
                <a:latin typeface="Montserrat" pitchFamily="2" charset="77"/>
              </a:rPr>
              <a:t>Spain</a:t>
            </a:r>
            <a:r>
              <a:rPr lang="es-ES">
                <a:latin typeface="Montserrat" pitchFamily="2" charset="77"/>
              </a:rPr>
              <a:t> and </a:t>
            </a:r>
            <a:r>
              <a:rPr lang="es-ES" err="1">
                <a:latin typeface="Montserrat" pitchFamily="2" charset="77"/>
              </a:rPr>
              <a:t>Italy</a:t>
            </a:r>
            <a:r>
              <a:rPr lang="es-ES">
                <a:latin typeface="Montserrat" pitchFamily="2" charset="77"/>
              </a:rPr>
              <a:t> (TIRBASKIN </a:t>
            </a:r>
            <a:r>
              <a:rPr lang="es-ES" err="1">
                <a:latin typeface="Montserrat" pitchFamily="2" charset="77"/>
              </a:rPr>
              <a:t>study</a:t>
            </a:r>
            <a:r>
              <a:rPr lang="es-ES">
                <a:latin typeface="Montserrat" pitchFamily="2" charset="77"/>
              </a:rPr>
              <a:t>). Póster P1-01 presentado en el 21º Congreso de la EADO, Atenas, 3-5 de abril de 2025 </a:t>
            </a:r>
            <a:r>
              <a:rPr lang="es-ES" b="1">
                <a:latin typeface="Montserrat" pitchFamily="2" charset="77"/>
              </a:rPr>
              <a:t>2.</a:t>
            </a:r>
            <a:r>
              <a:rPr lang="es-ES">
                <a:latin typeface="Montserrat" pitchFamily="2" charset="77"/>
              </a:rPr>
              <a:t> </a:t>
            </a:r>
            <a:r>
              <a:rPr lang="es-ES" err="1">
                <a:latin typeface="Montserrat" pitchFamily="2" charset="77"/>
              </a:rPr>
              <a:t>Gilaberte</a:t>
            </a:r>
            <a:r>
              <a:rPr lang="es-ES">
                <a:latin typeface="Montserrat" pitchFamily="2" charset="77"/>
              </a:rPr>
              <a:t> Y, </a:t>
            </a:r>
            <a:r>
              <a:rPr lang="es-ES" err="1">
                <a:latin typeface="Montserrat" pitchFamily="2" charset="77"/>
              </a:rPr>
              <a:t>Yélamos</a:t>
            </a:r>
            <a:r>
              <a:rPr lang="es-ES">
                <a:latin typeface="Montserrat" pitchFamily="2" charset="77"/>
              </a:rPr>
              <a:t> O, </a:t>
            </a:r>
            <a:r>
              <a:rPr lang="es-ES" err="1">
                <a:latin typeface="Montserrat" pitchFamily="2" charset="77"/>
              </a:rPr>
              <a:t>Cañueto</a:t>
            </a:r>
            <a:r>
              <a:rPr lang="es-ES">
                <a:latin typeface="Montserrat" pitchFamily="2" charset="77"/>
              </a:rPr>
              <a:t> J, et al. </a:t>
            </a:r>
            <a:r>
              <a:rPr lang="es-ES" err="1">
                <a:latin typeface="Montserrat" pitchFamily="2" charset="77"/>
              </a:rPr>
              <a:t>Efficacy</a:t>
            </a:r>
            <a:r>
              <a:rPr lang="es-ES">
                <a:latin typeface="Montserrat" pitchFamily="2" charset="77"/>
              </a:rPr>
              <a:t> and safety </a:t>
            </a:r>
            <a:r>
              <a:rPr lang="es-ES" err="1">
                <a:latin typeface="Montserrat" pitchFamily="2" charset="77"/>
              </a:rPr>
              <a:t>of</a:t>
            </a:r>
            <a:r>
              <a:rPr lang="es-ES">
                <a:latin typeface="Montserrat" pitchFamily="2" charset="77"/>
              </a:rPr>
              <a:t> </a:t>
            </a:r>
            <a:r>
              <a:rPr lang="es-ES" err="1">
                <a:latin typeface="Montserrat" pitchFamily="2" charset="77"/>
              </a:rPr>
              <a:t>tirbanibulin</a:t>
            </a:r>
            <a:r>
              <a:rPr lang="es-ES">
                <a:latin typeface="Montserrat" pitchFamily="2" charset="77"/>
              </a:rPr>
              <a:t> 1% </a:t>
            </a:r>
            <a:r>
              <a:rPr lang="es-ES" err="1">
                <a:latin typeface="Montserrat" pitchFamily="2" charset="77"/>
              </a:rPr>
              <a:t>ointment</a:t>
            </a:r>
            <a:r>
              <a:rPr lang="es-ES">
                <a:latin typeface="Montserrat" pitchFamily="2" charset="77"/>
              </a:rPr>
              <a:t> </a:t>
            </a:r>
            <a:r>
              <a:rPr lang="es-ES" err="1">
                <a:latin typeface="Montserrat" pitchFamily="2" charset="77"/>
              </a:rPr>
              <a:t>for</a:t>
            </a:r>
            <a:r>
              <a:rPr lang="es-ES">
                <a:latin typeface="Montserrat" pitchFamily="2" charset="77"/>
              </a:rPr>
              <a:t> </a:t>
            </a:r>
            <a:r>
              <a:rPr lang="es-ES" err="1">
                <a:latin typeface="Montserrat" pitchFamily="2" charset="77"/>
              </a:rPr>
              <a:t>the</a:t>
            </a:r>
            <a:r>
              <a:rPr lang="es-ES">
                <a:latin typeface="Montserrat" pitchFamily="2" charset="77"/>
              </a:rPr>
              <a:t> </a:t>
            </a:r>
            <a:r>
              <a:rPr lang="es-ES" err="1">
                <a:latin typeface="Montserrat" pitchFamily="2" charset="77"/>
              </a:rPr>
              <a:t>treatment</a:t>
            </a:r>
            <a:r>
              <a:rPr lang="es-ES">
                <a:latin typeface="Montserrat" pitchFamily="2" charset="77"/>
              </a:rPr>
              <a:t> </a:t>
            </a:r>
            <a:r>
              <a:rPr lang="es-ES" err="1">
                <a:latin typeface="Montserrat" pitchFamily="2" charset="77"/>
              </a:rPr>
              <a:t>of</a:t>
            </a:r>
            <a:r>
              <a:rPr lang="es-ES">
                <a:latin typeface="Montserrat" pitchFamily="2" charset="77"/>
              </a:rPr>
              <a:t> </a:t>
            </a:r>
            <a:r>
              <a:rPr lang="es-ES" err="1">
                <a:latin typeface="Montserrat" pitchFamily="2" charset="77"/>
              </a:rPr>
              <a:t>actinic</a:t>
            </a:r>
            <a:r>
              <a:rPr lang="es-ES">
                <a:latin typeface="Montserrat" pitchFamily="2" charset="77"/>
              </a:rPr>
              <a:t> </a:t>
            </a:r>
            <a:r>
              <a:rPr lang="es-ES" err="1">
                <a:latin typeface="Montserrat" pitchFamily="2" charset="77"/>
              </a:rPr>
              <a:t>keratosis</a:t>
            </a:r>
            <a:r>
              <a:rPr lang="es-ES">
                <a:latin typeface="Montserrat" pitchFamily="2" charset="77"/>
              </a:rPr>
              <a:t> </a:t>
            </a:r>
            <a:r>
              <a:rPr lang="es-ES" err="1">
                <a:latin typeface="Montserrat" pitchFamily="2" charset="77"/>
              </a:rPr>
              <a:t>under</a:t>
            </a:r>
            <a:r>
              <a:rPr lang="es-ES">
                <a:latin typeface="Montserrat" pitchFamily="2" charset="77"/>
              </a:rPr>
              <a:t> </a:t>
            </a:r>
            <a:r>
              <a:rPr lang="es-ES" err="1">
                <a:latin typeface="Montserrat" pitchFamily="2" charset="77"/>
              </a:rPr>
              <a:t>conditions</a:t>
            </a:r>
            <a:r>
              <a:rPr lang="es-ES">
                <a:latin typeface="Montserrat" pitchFamily="2" charset="77"/>
              </a:rPr>
              <a:t> </a:t>
            </a:r>
            <a:r>
              <a:rPr lang="es-ES" err="1">
                <a:latin typeface="Montserrat" pitchFamily="2" charset="77"/>
              </a:rPr>
              <a:t>close</a:t>
            </a:r>
            <a:r>
              <a:rPr lang="es-ES">
                <a:latin typeface="Montserrat" pitchFamily="2" charset="77"/>
              </a:rPr>
              <a:t> </a:t>
            </a:r>
            <a:r>
              <a:rPr lang="es-ES" err="1">
                <a:latin typeface="Montserrat" pitchFamily="2" charset="77"/>
              </a:rPr>
              <a:t>to</a:t>
            </a:r>
            <a:r>
              <a:rPr lang="es-ES">
                <a:latin typeface="Montserrat" pitchFamily="2" charset="77"/>
              </a:rPr>
              <a:t> </a:t>
            </a:r>
            <a:r>
              <a:rPr lang="es-ES" err="1">
                <a:latin typeface="Montserrat" pitchFamily="2" charset="77"/>
              </a:rPr>
              <a:t>routine</a:t>
            </a:r>
            <a:r>
              <a:rPr lang="es-ES">
                <a:latin typeface="Montserrat" pitchFamily="2" charset="77"/>
              </a:rPr>
              <a:t> </a:t>
            </a:r>
            <a:r>
              <a:rPr lang="es-ES" err="1">
                <a:latin typeface="Montserrat" pitchFamily="2" charset="77"/>
              </a:rPr>
              <a:t>clinical</a:t>
            </a:r>
            <a:r>
              <a:rPr lang="es-ES">
                <a:latin typeface="Montserrat" pitchFamily="2" charset="77"/>
              </a:rPr>
              <a:t> </a:t>
            </a:r>
            <a:r>
              <a:rPr lang="es-ES" err="1">
                <a:latin typeface="Montserrat" pitchFamily="2" charset="77"/>
              </a:rPr>
              <a:t>practice</a:t>
            </a:r>
            <a:r>
              <a:rPr lang="es-ES">
                <a:latin typeface="Montserrat" pitchFamily="2" charset="77"/>
              </a:rPr>
              <a:t> in </a:t>
            </a:r>
            <a:r>
              <a:rPr lang="es-ES" err="1">
                <a:latin typeface="Montserrat" pitchFamily="2" charset="77"/>
              </a:rPr>
              <a:t>Spain</a:t>
            </a:r>
            <a:r>
              <a:rPr lang="es-ES">
                <a:latin typeface="Montserrat" pitchFamily="2" charset="77"/>
              </a:rPr>
              <a:t> and </a:t>
            </a:r>
            <a:r>
              <a:rPr lang="es-ES" err="1">
                <a:latin typeface="Montserrat" pitchFamily="2" charset="77"/>
              </a:rPr>
              <a:t>Italy</a:t>
            </a:r>
            <a:r>
              <a:rPr lang="es-ES">
                <a:latin typeface="Montserrat" pitchFamily="2" charset="77"/>
              </a:rPr>
              <a:t> (TIRBASKIN </a:t>
            </a:r>
            <a:r>
              <a:rPr lang="es-ES" err="1">
                <a:latin typeface="Montserrat" pitchFamily="2" charset="77"/>
              </a:rPr>
              <a:t>study</a:t>
            </a:r>
            <a:r>
              <a:rPr lang="es-ES">
                <a:latin typeface="Montserrat" pitchFamily="2" charset="77"/>
              </a:rPr>
              <a:t>).Póster presentado en el 21 Congreso EADO, 3 - 5 Abril, 2025. P1-01</a:t>
            </a:r>
          </a:p>
        </p:txBody>
      </p:sp>
      <p:sp>
        <p:nvSpPr>
          <p:cNvPr id="11" name="Rounded Rectangle 92">
            <a:extLst>
              <a:ext uri="{FF2B5EF4-FFF2-40B4-BE49-F238E27FC236}">
                <a16:creationId xmlns:a16="http://schemas.microsoft.com/office/drawing/2014/main" id="{263E147F-0DBD-2869-84DE-94FCC9925CCE}"/>
              </a:ext>
            </a:extLst>
          </p:cNvPr>
          <p:cNvSpPr/>
          <p:nvPr/>
        </p:nvSpPr>
        <p:spPr>
          <a:xfrm>
            <a:off x="448764" y="1688487"/>
            <a:ext cx="4834685" cy="2384216"/>
          </a:xfrm>
          <a:prstGeom prst="roundRect">
            <a:avLst>
              <a:gd name="adj" fmla="val 4547"/>
            </a:avLst>
          </a:prstGeom>
          <a:noFill/>
          <a:ln w="12700">
            <a:solidFill>
              <a:srgbClr val="B4E2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itchFamily="2" charset="77"/>
              <a:cs typeface="Arial" panose="020B0604020202020204" pitchFamily="34" charset="0"/>
            </a:endParaRPr>
          </a:p>
        </p:txBody>
      </p:sp>
      <p:pic>
        <p:nvPicPr>
          <p:cNvPr id="12" name="Imagen 11">
            <a:extLst>
              <a:ext uri="{FF2B5EF4-FFF2-40B4-BE49-F238E27FC236}">
                <a16:creationId xmlns:a16="http://schemas.microsoft.com/office/drawing/2014/main" id="{A0E43DCE-61DD-A06B-DCA1-19131A8C0B9E}"/>
              </a:ext>
            </a:extLst>
          </p:cNvPr>
          <p:cNvPicPr>
            <a:picLocks noChangeAspect="1"/>
          </p:cNvPicPr>
          <p:nvPr/>
        </p:nvPicPr>
        <p:blipFill>
          <a:blip r:embed="rId2"/>
          <a:srcRect b="1569"/>
          <a:stretch>
            <a:fillRect/>
          </a:stretch>
        </p:blipFill>
        <p:spPr>
          <a:xfrm>
            <a:off x="482295" y="1812589"/>
            <a:ext cx="4801154" cy="2127955"/>
          </a:xfrm>
          <a:prstGeom prst="rect">
            <a:avLst/>
          </a:prstGeom>
        </p:spPr>
      </p:pic>
      <p:sp>
        <p:nvSpPr>
          <p:cNvPr id="15" name="CuadroTexto 14">
            <a:extLst>
              <a:ext uri="{FF2B5EF4-FFF2-40B4-BE49-F238E27FC236}">
                <a16:creationId xmlns:a16="http://schemas.microsoft.com/office/drawing/2014/main" id="{2AFE5427-49ED-3E0A-955C-7C9EEE27B10C}"/>
              </a:ext>
            </a:extLst>
          </p:cNvPr>
          <p:cNvSpPr txBox="1"/>
          <p:nvPr/>
        </p:nvSpPr>
        <p:spPr>
          <a:xfrm>
            <a:off x="5572297" y="1226641"/>
            <a:ext cx="6328563" cy="461665"/>
          </a:xfrm>
          <a:prstGeom prst="rect">
            <a:avLst/>
          </a:prstGeom>
          <a:noFill/>
        </p:spPr>
        <p:txBody>
          <a:bodyPr wrap="square">
            <a:spAutoFit/>
          </a:bodyPr>
          <a:lstStyle/>
          <a:p>
            <a:pPr algn="ctr"/>
            <a:r>
              <a:rPr lang="es-ES" sz="1200" b="1">
                <a:solidFill>
                  <a:srgbClr val="002855"/>
                </a:solidFill>
                <a:latin typeface="Montserrat" pitchFamily="2" charset="77"/>
                <a:cs typeface="Arial" panose="020B0604020202020204" pitchFamily="34" charset="0"/>
              </a:rPr>
              <a:t>Aclaramiento clínico al inicio del estudio, en el Día 8 y en el Día 57 </a:t>
            </a:r>
            <a:br>
              <a:rPr lang="es-ES" sz="1200" b="1">
                <a:solidFill>
                  <a:srgbClr val="002855"/>
                </a:solidFill>
                <a:latin typeface="Montserrat" pitchFamily="2" charset="77"/>
                <a:cs typeface="Arial" panose="020B0604020202020204" pitchFamily="34" charset="0"/>
              </a:rPr>
            </a:br>
            <a:r>
              <a:rPr lang="es-ES" sz="1200" b="1">
                <a:solidFill>
                  <a:srgbClr val="002855"/>
                </a:solidFill>
                <a:latin typeface="Montserrat" pitchFamily="2" charset="77"/>
                <a:cs typeface="Arial" panose="020B0604020202020204" pitchFamily="34" charset="0"/>
              </a:rPr>
              <a:t>con el uso de </a:t>
            </a:r>
            <a:r>
              <a:rPr lang="es-ES" sz="1200" b="1" err="1">
                <a:solidFill>
                  <a:srgbClr val="002855"/>
                </a:solidFill>
                <a:latin typeface="Montserrat" pitchFamily="2" charset="77"/>
                <a:cs typeface="Arial" panose="020B0604020202020204" pitchFamily="34" charset="0"/>
              </a:rPr>
              <a:t>Klisyri</a:t>
            </a:r>
            <a:r>
              <a:rPr lang="es-ES" sz="1200" b="1">
                <a:solidFill>
                  <a:srgbClr val="002855"/>
                </a:solidFill>
                <a:latin typeface="Montserrat" pitchFamily="2" charset="77"/>
                <a:cs typeface="Arial" panose="020B0604020202020204" pitchFamily="34" charset="0"/>
              </a:rPr>
              <a:t> para lesiones de queratosis actínica en la cara</a:t>
            </a:r>
            <a:r>
              <a:rPr lang="es-ES" sz="1200" b="1" baseline="30000">
                <a:solidFill>
                  <a:srgbClr val="002855"/>
                </a:solidFill>
                <a:latin typeface="Montserrat" pitchFamily="2" charset="77"/>
                <a:cs typeface="Arial" panose="020B0604020202020204" pitchFamily="34" charset="0"/>
              </a:rPr>
              <a:t>1,2</a:t>
            </a:r>
          </a:p>
        </p:txBody>
      </p:sp>
      <p:grpSp>
        <p:nvGrpSpPr>
          <p:cNvPr id="9" name="Grupo 8">
            <a:extLst>
              <a:ext uri="{FF2B5EF4-FFF2-40B4-BE49-F238E27FC236}">
                <a16:creationId xmlns:a16="http://schemas.microsoft.com/office/drawing/2014/main" id="{CEA39EFC-1EBB-E407-72BA-18F0E5B79152}"/>
              </a:ext>
            </a:extLst>
          </p:cNvPr>
          <p:cNvGrpSpPr/>
          <p:nvPr/>
        </p:nvGrpSpPr>
        <p:grpSpPr>
          <a:xfrm>
            <a:off x="5439312" y="1745534"/>
            <a:ext cx="6455165" cy="1722237"/>
            <a:chOff x="5439313" y="2242019"/>
            <a:chExt cx="6145299" cy="1722237"/>
          </a:xfrm>
        </p:grpSpPr>
        <p:pic>
          <p:nvPicPr>
            <p:cNvPr id="5" name="Imagen 4">
              <a:extLst>
                <a:ext uri="{FF2B5EF4-FFF2-40B4-BE49-F238E27FC236}">
                  <a16:creationId xmlns:a16="http://schemas.microsoft.com/office/drawing/2014/main" id="{F3F2F6B4-2FCB-71EF-A356-063EAE21A922}"/>
                </a:ext>
              </a:extLst>
            </p:cNvPr>
            <p:cNvPicPr>
              <a:picLocks noChangeAspect="1"/>
            </p:cNvPicPr>
            <p:nvPr/>
          </p:nvPicPr>
          <p:blipFill>
            <a:blip r:embed="rId3"/>
            <a:stretch>
              <a:fillRect/>
            </a:stretch>
          </p:blipFill>
          <p:spPr>
            <a:xfrm>
              <a:off x="5439313" y="2435221"/>
              <a:ext cx="4195672" cy="1529035"/>
            </a:xfrm>
            <a:prstGeom prst="rect">
              <a:avLst/>
            </a:prstGeom>
          </p:spPr>
        </p:pic>
        <p:pic>
          <p:nvPicPr>
            <p:cNvPr id="8" name="Imagen 7">
              <a:extLst>
                <a:ext uri="{FF2B5EF4-FFF2-40B4-BE49-F238E27FC236}">
                  <a16:creationId xmlns:a16="http://schemas.microsoft.com/office/drawing/2014/main" id="{E2BD6E38-D2D5-17F8-0171-B48A115C1EB9}"/>
                </a:ext>
              </a:extLst>
            </p:cNvPr>
            <p:cNvPicPr>
              <a:picLocks noChangeAspect="1"/>
            </p:cNvPicPr>
            <p:nvPr/>
          </p:nvPicPr>
          <p:blipFill>
            <a:blip r:embed="rId4"/>
            <a:srcRect t="8473" r="9381"/>
            <a:stretch>
              <a:fillRect/>
            </a:stretch>
          </p:blipFill>
          <p:spPr>
            <a:xfrm>
              <a:off x="9591770" y="2563492"/>
              <a:ext cx="1992841" cy="1399483"/>
            </a:xfrm>
            <a:prstGeom prst="rect">
              <a:avLst/>
            </a:prstGeom>
          </p:spPr>
        </p:pic>
        <p:sp>
          <p:nvSpPr>
            <p:cNvPr id="3" name="CuadroTexto 2">
              <a:extLst>
                <a:ext uri="{FF2B5EF4-FFF2-40B4-BE49-F238E27FC236}">
                  <a16:creationId xmlns:a16="http://schemas.microsoft.com/office/drawing/2014/main" id="{E6732678-AEEF-1CFF-FFB6-D4C16ACD20C5}"/>
                </a:ext>
              </a:extLst>
            </p:cNvPr>
            <p:cNvSpPr txBox="1"/>
            <p:nvPr/>
          </p:nvSpPr>
          <p:spPr>
            <a:xfrm>
              <a:off x="5565914" y="2242019"/>
              <a:ext cx="1949628" cy="408623"/>
            </a:xfrm>
            <a:prstGeom prst="roundRect">
              <a:avLst/>
            </a:prstGeom>
            <a:solidFill>
              <a:srgbClr val="002755"/>
            </a:solidFill>
          </p:spPr>
          <p:txBody>
            <a:bodyPr wrap="square" rtlCol="0">
              <a:spAutoFit/>
            </a:bodyPr>
            <a:lstStyle/>
            <a:p>
              <a:pPr algn="ctr"/>
              <a:r>
                <a:rPr lang="es-ES" b="1" noProof="0">
                  <a:solidFill>
                    <a:schemeClr val="bg1"/>
                  </a:solidFill>
                  <a:latin typeface="Montserrat" pitchFamily="2" charset="77"/>
                </a:rPr>
                <a:t>Inicio</a:t>
              </a:r>
            </a:p>
          </p:txBody>
        </p:sp>
        <p:sp>
          <p:nvSpPr>
            <p:cNvPr id="4" name="CuadroTexto 3">
              <a:extLst>
                <a:ext uri="{FF2B5EF4-FFF2-40B4-BE49-F238E27FC236}">
                  <a16:creationId xmlns:a16="http://schemas.microsoft.com/office/drawing/2014/main" id="{1BCBA8D0-5288-C52E-0846-D83F17B6EE63}"/>
                </a:ext>
              </a:extLst>
            </p:cNvPr>
            <p:cNvSpPr txBox="1"/>
            <p:nvPr/>
          </p:nvSpPr>
          <p:spPr>
            <a:xfrm>
              <a:off x="7600449" y="2242019"/>
              <a:ext cx="1949628" cy="408623"/>
            </a:xfrm>
            <a:prstGeom prst="roundRect">
              <a:avLst/>
            </a:prstGeom>
            <a:solidFill>
              <a:srgbClr val="002755"/>
            </a:solidFill>
          </p:spPr>
          <p:txBody>
            <a:bodyPr wrap="square" rtlCol="0">
              <a:spAutoFit/>
            </a:bodyPr>
            <a:lstStyle/>
            <a:p>
              <a:pPr algn="ctr"/>
              <a:r>
                <a:rPr lang="es-ES" b="1" noProof="0">
                  <a:solidFill>
                    <a:schemeClr val="bg1"/>
                  </a:solidFill>
                  <a:latin typeface="Montserrat" pitchFamily="2" charset="77"/>
                </a:rPr>
                <a:t>Día 8</a:t>
              </a:r>
            </a:p>
          </p:txBody>
        </p:sp>
        <p:sp>
          <p:nvSpPr>
            <p:cNvPr id="6" name="CuadroTexto 5">
              <a:extLst>
                <a:ext uri="{FF2B5EF4-FFF2-40B4-BE49-F238E27FC236}">
                  <a16:creationId xmlns:a16="http://schemas.microsoft.com/office/drawing/2014/main" id="{D3CBF7FA-5939-9A6A-9996-9A89C9770CBD}"/>
                </a:ext>
              </a:extLst>
            </p:cNvPr>
            <p:cNvSpPr txBox="1"/>
            <p:nvPr/>
          </p:nvSpPr>
          <p:spPr>
            <a:xfrm>
              <a:off x="9634984" y="2242019"/>
              <a:ext cx="1949628" cy="408623"/>
            </a:xfrm>
            <a:prstGeom prst="roundRect">
              <a:avLst/>
            </a:prstGeom>
            <a:solidFill>
              <a:srgbClr val="002755"/>
            </a:solidFill>
          </p:spPr>
          <p:txBody>
            <a:bodyPr wrap="square" rtlCol="0">
              <a:spAutoFit/>
            </a:bodyPr>
            <a:lstStyle/>
            <a:p>
              <a:pPr algn="ctr"/>
              <a:r>
                <a:rPr lang="es-ES" b="1" noProof="0">
                  <a:solidFill>
                    <a:schemeClr val="bg1"/>
                  </a:solidFill>
                  <a:latin typeface="Montserrat" pitchFamily="2" charset="77"/>
                </a:rPr>
                <a:t>Día 57</a:t>
              </a:r>
            </a:p>
          </p:txBody>
        </p:sp>
      </p:grpSp>
      <p:pic>
        <p:nvPicPr>
          <p:cNvPr id="14" name="Imagen 13">
            <a:extLst>
              <a:ext uri="{FF2B5EF4-FFF2-40B4-BE49-F238E27FC236}">
                <a16:creationId xmlns:a16="http://schemas.microsoft.com/office/drawing/2014/main" id="{6E70A94F-D7B7-F9AA-596A-B4A639833CD6}"/>
              </a:ext>
            </a:extLst>
          </p:cNvPr>
          <p:cNvPicPr>
            <a:picLocks noChangeAspect="1"/>
          </p:cNvPicPr>
          <p:nvPr/>
        </p:nvPicPr>
        <p:blipFill>
          <a:blip r:embed="rId5"/>
          <a:srcRect t="2972" r="7079" b="77441"/>
          <a:stretch>
            <a:fillRect/>
          </a:stretch>
        </p:blipFill>
        <p:spPr>
          <a:xfrm>
            <a:off x="5258049" y="3530600"/>
            <a:ext cx="6715901" cy="1901782"/>
          </a:xfrm>
          <a:prstGeom prst="rect">
            <a:avLst/>
          </a:prstGeom>
        </p:spPr>
      </p:pic>
      <p:sp>
        <p:nvSpPr>
          <p:cNvPr id="10" name="CuadroTexto 9">
            <a:extLst>
              <a:ext uri="{FF2B5EF4-FFF2-40B4-BE49-F238E27FC236}">
                <a16:creationId xmlns:a16="http://schemas.microsoft.com/office/drawing/2014/main" id="{DF1BDE0C-7467-4DEE-1096-4E83C3EE4F0A}"/>
              </a:ext>
            </a:extLst>
          </p:cNvPr>
          <p:cNvSpPr txBox="1"/>
          <p:nvPr/>
        </p:nvSpPr>
        <p:spPr>
          <a:xfrm>
            <a:off x="636947" y="1783957"/>
            <a:ext cx="4029126" cy="276999"/>
          </a:xfrm>
          <a:prstGeom prst="rect">
            <a:avLst/>
          </a:prstGeom>
          <a:solidFill>
            <a:schemeClr val="bg1"/>
          </a:solidFill>
        </p:spPr>
        <p:txBody>
          <a:bodyPr wrap="square" lIns="91440" tIns="45720" rIns="91440" bIns="45720" anchor="t">
            <a:spAutoFit/>
          </a:bodyPr>
          <a:lstStyle/>
          <a:p>
            <a:pPr algn="ctr"/>
            <a:r>
              <a:rPr lang="es-ES" sz="1200" b="1" noProof="0">
                <a:solidFill>
                  <a:srgbClr val="002855"/>
                </a:solidFill>
                <a:latin typeface="Montserrat"/>
                <a:cs typeface="Arial"/>
              </a:rPr>
              <a:t>Aclaramiento parcial y completo en el día 57</a:t>
            </a:r>
          </a:p>
        </p:txBody>
      </p:sp>
      <p:sp>
        <p:nvSpPr>
          <p:cNvPr id="18" name="Rectángulo redondeado 3">
            <a:extLst>
              <a:ext uri="{FF2B5EF4-FFF2-40B4-BE49-F238E27FC236}">
                <a16:creationId xmlns:a16="http://schemas.microsoft.com/office/drawing/2014/main" id="{DC56F654-0796-2560-E588-6F842E187965}"/>
              </a:ext>
            </a:extLst>
          </p:cNvPr>
          <p:cNvSpPr/>
          <p:nvPr/>
        </p:nvSpPr>
        <p:spPr>
          <a:xfrm>
            <a:off x="448764" y="4257681"/>
            <a:ext cx="4834685" cy="1082102"/>
          </a:xfrm>
          <a:prstGeom prst="roundRect">
            <a:avLst>
              <a:gd name="adj" fmla="val 6391"/>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Montserrat" pitchFamily="2" charset="77"/>
            </a:endParaRPr>
          </a:p>
        </p:txBody>
      </p:sp>
      <p:sp>
        <p:nvSpPr>
          <p:cNvPr id="19" name="TextBox 26">
            <a:extLst>
              <a:ext uri="{FF2B5EF4-FFF2-40B4-BE49-F238E27FC236}">
                <a16:creationId xmlns:a16="http://schemas.microsoft.com/office/drawing/2014/main" id="{E4C0021F-9CA8-0D6B-AC91-B9567368117E}"/>
              </a:ext>
            </a:extLst>
          </p:cNvPr>
          <p:cNvSpPr txBox="1"/>
          <p:nvPr/>
        </p:nvSpPr>
        <p:spPr>
          <a:xfrm>
            <a:off x="636947" y="4299337"/>
            <a:ext cx="4485321" cy="1018099"/>
          </a:xfrm>
          <a:prstGeom prst="rect">
            <a:avLst/>
          </a:prstGeom>
          <a:noFill/>
        </p:spPr>
        <p:txBody>
          <a:bodyPr wrap="square" lIns="121920" tIns="60960" rIns="121920" bIns="60960" rtlCol="0" anchor="ctr">
            <a:spAutoFit/>
          </a:bodyPr>
          <a:lstStyle/>
          <a:p>
            <a:pPr>
              <a:lnSpc>
                <a:spcPct val="110000"/>
              </a:lnSpc>
            </a:pPr>
            <a:r>
              <a:rPr lang="es-ES" b="1">
                <a:solidFill>
                  <a:schemeClr val="bg1"/>
                </a:solidFill>
                <a:latin typeface="Montserrat"/>
              </a:rPr>
              <a:t>KLISYRI</a:t>
            </a:r>
            <a:r>
              <a:rPr lang="es-ES" b="1" baseline="30000">
                <a:solidFill>
                  <a:schemeClr val="bg1"/>
                </a:solidFill>
                <a:latin typeface="Montserrat"/>
              </a:rPr>
              <a:t>®</a:t>
            </a:r>
            <a:r>
              <a:rPr lang="es-ES">
                <a:solidFill>
                  <a:schemeClr val="bg1"/>
                </a:solidFill>
                <a:latin typeface="Montserrat"/>
              </a:rPr>
              <a:t> logró una reducción promedio del </a:t>
            </a:r>
            <a:r>
              <a:rPr lang="es-ES" b="1">
                <a:solidFill>
                  <a:schemeClr val="bg1"/>
                </a:solidFill>
                <a:latin typeface="Montserrat"/>
              </a:rPr>
              <a:t>83 % (CFB) del número de lesiones </a:t>
            </a:r>
            <a:r>
              <a:rPr lang="es-ES">
                <a:solidFill>
                  <a:schemeClr val="bg1"/>
                </a:solidFill>
                <a:latin typeface="Montserrat"/>
              </a:rPr>
              <a:t>en el día 57</a:t>
            </a:r>
            <a:r>
              <a:rPr lang="es-ES" baseline="30000">
                <a:solidFill>
                  <a:schemeClr val="bg1"/>
                </a:solidFill>
                <a:latin typeface="Montserrat"/>
              </a:rPr>
              <a:t>1</a:t>
            </a:r>
          </a:p>
        </p:txBody>
      </p:sp>
      <p:sp>
        <p:nvSpPr>
          <p:cNvPr id="20" name="Oval 4">
            <a:extLst>
              <a:ext uri="{FF2B5EF4-FFF2-40B4-BE49-F238E27FC236}">
                <a16:creationId xmlns:a16="http://schemas.microsoft.com/office/drawing/2014/main" id="{72394624-8FDE-F95C-8D78-B6F07498C844}"/>
              </a:ext>
            </a:extLst>
          </p:cNvPr>
          <p:cNvSpPr/>
          <p:nvPr/>
        </p:nvSpPr>
        <p:spPr>
          <a:xfrm>
            <a:off x="1442720" y="2581566"/>
            <a:ext cx="863600" cy="1244525"/>
          </a:xfrm>
          <a:prstGeom prst="ellipse">
            <a:avLst/>
          </a:prstGeom>
          <a:no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691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84E6D-7F27-660A-79F8-3CFA0DF9AEC5}"/>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591B1A14-7160-5BA1-4104-9F67D3FC798A}"/>
              </a:ext>
            </a:extLst>
          </p:cNvPr>
          <p:cNvSpPr>
            <a:spLocks noGrp="1"/>
          </p:cNvSpPr>
          <p:nvPr>
            <p:ph type="title"/>
          </p:nvPr>
        </p:nvSpPr>
        <p:spPr/>
        <p:txBody>
          <a:bodyPr>
            <a:normAutofit/>
          </a:bodyPr>
          <a:lstStyle/>
          <a:p>
            <a:r>
              <a:rPr lang="es-ES" sz="2000">
                <a:solidFill>
                  <a:srgbClr val="002060"/>
                </a:solidFill>
                <a:latin typeface="Montserrat" pitchFamily="2" charset="77"/>
                <a:cs typeface="Arial" panose="020B0604020202020204" pitchFamily="34" charset="0"/>
              </a:rPr>
              <a:t>KLISYRI CONSIGUIÓ UNA REDUCCIÓN DEL 83 % EN EL RECUENTO DE LESIONES EN EL DÍA 57</a:t>
            </a:r>
            <a:r>
              <a:rPr lang="es-ES" sz="2000" baseline="30000">
                <a:solidFill>
                  <a:srgbClr val="002060"/>
                </a:solidFill>
                <a:latin typeface="Montserrat" pitchFamily="2" charset="77"/>
                <a:cs typeface="Arial" panose="020B0604020202020204" pitchFamily="34" charset="0"/>
              </a:rPr>
              <a:t>1,2</a:t>
            </a:r>
            <a:endParaRPr lang="es-ES"/>
          </a:p>
        </p:txBody>
      </p:sp>
      <p:sp>
        <p:nvSpPr>
          <p:cNvPr id="2" name="Marcador de texto 1">
            <a:extLst>
              <a:ext uri="{FF2B5EF4-FFF2-40B4-BE49-F238E27FC236}">
                <a16:creationId xmlns:a16="http://schemas.microsoft.com/office/drawing/2014/main" id="{091A05C4-A0C7-4E9B-F133-0CB74903069B}"/>
              </a:ext>
            </a:extLst>
          </p:cNvPr>
          <p:cNvSpPr>
            <a:spLocks noGrp="1"/>
          </p:cNvSpPr>
          <p:nvPr>
            <p:ph type="body" sz="quarter" idx="10"/>
          </p:nvPr>
        </p:nvSpPr>
        <p:spPr>
          <a:xfrm>
            <a:off x="1581665" y="6063134"/>
            <a:ext cx="10159485" cy="170142"/>
          </a:xfrm>
        </p:spPr>
        <p:txBody>
          <a:bodyPr>
            <a:noAutofit/>
          </a:bodyPr>
          <a:lstStyle/>
          <a:p>
            <a:pPr marL="0" marR="0" lvl="0" indent="0" algn="l" defTabSz="914400" rtl="0" eaLnBrk="1" fontAlgn="auto" latinLnBrk="0" hangingPunct="1">
              <a:lnSpc>
                <a:spcPct val="100000"/>
              </a:lnSpc>
              <a:spcBef>
                <a:spcPts val="0"/>
              </a:spcBef>
              <a:buClrTx/>
              <a:buSzTx/>
              <a:buFontTx/>
              <a:buNone/>
              <a:tabLst/>
              <a:defRPr/>
            </a:pPr>
            <a:r>
              <a:rPr kumimoji="0" lang="es-ES" b="1" i="0" u="none" strike="noStrike" cap="none" normalizeH="0" baseline="0" noProof="0">
                <a:ln>
                  <a:noFill/>
                </a:ln>
                <a:effectLst/>
                <a:uLnTx/>
                <a:uFillTx/>
                <a:latin typeface="Montserrat" pitchFamily="2" charset="77"/>
              </a:rPr>
              <a:t>AC: </a:t>
            </a:r>
            <a:r>
              <a:rPr kumimoji="0" lang="es-ES" b="0" i="0" u="none" strike="noStrike" cap="none" normalizeH="0" baseline="0" noProof="0">
                <a:ln>
                  <a:noFill/>
                </a:ln>
                <a:effectLst/>
                <a:uLnTx/>
                <a:uFillTx/>
                <a:latin typeface="Montserrat" pitchFamily="2" charset="77"/>
              </a:rPr>
              <a:t>aclaramiento completo </a:t>
            </a:r>
            <a:r>
              <a:rPr lang="es-ES">
                <a:latin typeface="Montserrat" pitchFamily="2" charset="77"/>
              </a:rPr>
              <a:t> </a:t>
            </a:r>
            <a:r>
              <a:rPr lang="es-ES" b="1">
                <a:latin typeface="Montserrat" pitchFamily="2" charset="77"/>
              </a:rPr>
              <a:t>STL también llamados RCL: </a:t>
            </a:r>
            <a:r>
              <a:rPr lang="es-ES">
                <a:latin typeface="Montserrat" pitchFamily="2" charset="77"/>
              </a:rPr>
              <a:t>signos de tolerancia local también llamados reacciones cutáneas locales; </a:t>
            </a:r>
            <a:r>
              <a:rPr lang="es-ES" b="1">
                <a:latin typeface="Montserrat" pitchFamily="2" charset="77"/>
              </a:rPr>
              <a:t>AP:</a:t>
            </a:r>
            <a:r>
              <a:rPr lang="es-ES">
                <a:latin typeface="Montserrat" pitchFamily="2" charset="77"/>
              </a:rPr>
              <a:t> aclaramiento parcial; </a:t>
            </a:r>
            <a:br>
              <a:rPr lang="es-ES">
                <a:latin typeface="Montserrat" pitchFamily="2" charset="77"/>
              </a:rPr>
            </a:br>
            <a:r>
              <a:rPr kumimoji="0" lang="es-ES" b="1" i="0" u="none" strike="noStrike" cap="none" normalizeH="0" baseline="0" noProof="0">
                <a:ln>
                  <a:noFill/>
                </a:ln>
                <a:effectLst/>
                <a:uLnTx/>
                <a:uFillTx/>
                <a:latin typeface="Montserrat" pitchFamily="2" charset="77"/>
              </a:rPr>
              <a:t>% CRI:</a:t>
            </a:r>
            <a:r>
              <a:rPr kumimoji="0" lang="es-ES" b="0" i="0" u="none" strike="noStrike" cap="none" normalizeH="0" baseline="0" noProof="0">
                <a:ln>
                  <a:noFill/>
                </a:ln>
                <a:effectLst/>
                <a:uLnTx/>
                <a:uFillTx/>
                <a:latin typeface="Montserrat" pitchFamily="2" charset="77"/>
              </a:rPr>
              <a:t> porcentaje de cambio respecto al inicio en la reducción del recuento de lesiones.</a:t>
            </a:r>
          </a:p>
          <a:p>
            <a:pPr>
              <a:defRPr/>
            </a:pPr>
            <a:r>
              <a:rPr lang="es-ES" b="1">
                <a:latin typeface="Montserrat" pitchFamily="2" charset="77"/>
              </a:rPr>
              <a:t>1.</a:t>
            </a:r>
            <a:r>
              <a:rPr lang="es-ES">
                <a:latin typeface="Montserrat" pitchFamily="2" charset="77"/>
              </a:rPr>
              <a:t> </a:t>
            </a:r>
            <a:r>
              <a:rPr lang="es-ES" err="1">
                <a:latin typeface="Montserrat" pitchFamily="2" charset="77"/>
              </a:rPr>
              <a:t>Gilaberte</a:t>
            </a:r>
            <a:r>
              <a:rPr lang="es-ES">
                <a:latin typeface="Montserrat" pitchFamily="2" charset="77"/>
              </a:rPr>
              <a:t> Y, et al. </a:t>
            </a:r>
            <a:r>
              <a:rPr lang="es-ES" err="1">
                <a:latin typeface="Montserrat" pitchFamily="2" charset="77"/>
              </a:rPr>
              <a:t>Efficacy</a:t>
            </a:r>
            <a:r>
              <a:rPr lang="es-ES">
                <a:latin typeface="Montserrat" pitchFamily="2" charset="77"/>
              </a:rPr>
              <a:t> and safety </a:t>
            </a:r>
            <a:r>
              <a:rPr lang="es-ES" err="1">
                <a:latin typeface="Montserrat" pitchFamily="2" charset="77"/>
              </a:rPr>
              <a:t>of</a:t>
            </a:r>
            <a:r>
              <a:rPr lang="es-ES">
                <a:latin typeface="Montserrat" pitchFamily="2" charset="77"/>
              </a:rPr>
              <a:t> </a:t>
            </a:r>
            <a:r>
              <a:rPr lang="es-ES" err="1">
                <a:latin typeface="Montserrat" pitchFamily="2" charset="77"/>
              </a:rPr>
              <a:t>tirbanibulin</a:t>
            </a:r>
            <a:r>
              <a:rPr lang="es-ES">
                <a:latin typeface="Montserrat" pitchFamily="2" charset="77"/>
              </a:rPr>
              <a:t> 1% </a:t>
            </a:r>
            <a:r>
              <a:rPr lang="es-ES" err="1">
                <a:latin typeface="Montserrat" pitchFamily="2" charset="77"/>
              </a:rPr>
              <a:t>ointment</a:t>
            </a:r>
            <a:r>
              <a:rPr lang="es-ES">
                <a:latin typeface="Montserrat" pitchFamily="2" charset="77"/>
              </a:rPr>
              <a:t> </a:t>
            </a:r>
            <a:r>
              <a:rPr lang="es-ES" err="1">
                <a:latin typeface="Montserrat" pitchFamily="2" charset="77"/>
              </a:rPr>
              <a:t>for</a:t>
            </a:r>
            <a:r>
              <a:rPr lang="es-ES">
                <a:latin typeface="Montserrat" pitchFamily="2" charset="77"/>
              </a:rPr>
              <a:t> </a:t>
            </a:r>
            <a:r>
              <a:rPr lang="es-ES" err="1">
                <a:latin typeface="Montserrat" pitchFamily="2" charset="77"/>
              </a:rPr>
              <a:t>the</a:t>
            </a:r>
            <a:r>
              <a:rPr lang="es-ES">
                <a:latin typeface="Montserrat" pitchFamily="2" charset="77"/>
              </a:rPr>
              <a:t> </a:t>
            </a:r>
            <a:r>
              <a:rPr lang="es-ES" err="1">
                <a:latin typeface="Montserrat" pitchFamily="2" charset="77"/>
              </a:rPr>
              <a:t>treatment</a:t>
            </a:r>
            <a:r>
              <a:rPr lang="es-ES">
                <a:latin typeface="Montserrat" pitchFamily="2" charset="77"/>
              </a:rPr>
              <a:t> </a:t>
            </a:r>
            <a:r>
              <a:rPr lang="es-ES" err="1">
                <a:latin typeface="Montserrat" pitchFamily="2" charset="77"/>
              </a:rPr>
              <a:t>of</a:t>
            </a:r>
            <a:r>
              <a:rPr lang="es-ES">
                <a:latin typeface="Montserrat" pitchFamily="2" charset="77"/>
              </a:rPr>
              <a:t> </a:t>
            </a:r>
            <a:r>
              <a:rPr lang="es-ES" err="1">
                <a:latin typeface="Montserrat" pitchFamily="2" charset="77"/>
              </a:rPr>
              <a:t>actinic</a:t>
            </a:r>
            <a:r>
              <a:rPr lang="es-ES">
                <a:latin typeface="Montserrat" pitchFamily="2" charset="77"/>
              </a:rPr>
              <a:t> </a:t>
            </a:r>
            <a:r>
              <a:rPr lang="es-ES" err="1">
                <a:latin typeface="Montserrat" pitchFamily="2" charset="77"/>
              </a:rPr>
              <a:t>keratosis</a:t>
            </a:r>
            <a:r>
              <a:rPr lang="es-ES">
                <a:latin typeface="Montserrat" pitchFamily="2" charset="77"/>
              </a:rPr>
              <a:t> </a:t>
            </a:r>
            <a:r>
              <a:rPr lang="es-ES" err="1">
                <a:latin typeface="Montserrat" pitchFamily="2" charset="77"/>
              </a:rPr>
              <a:t>under</a:t>
            </a:r>
            <a:r>
              <a:rPr lang="es-ES">
                <a:latin typeface="Montserrat" pitchFamily="2" charset="77"/>
              </a:rPr>
              <a:t> </a:t>
            </a:r>
            <a:r>
              <a:rPr lang="es-ES" err="1">
                <a:latin typeface="Montserrat" pitchFamily="2" charset="77"/>
              </a:rPr>
              <a:t>conditions</a:t>
            </a:r>
            <a:r>
              <a:rPr lang="es-ES">
                <a:latin typeface="Montserrat" pitchFamily="2" charset="77"/>
              </a:rPr>
              <a:t> </a:t>
            </a:r>
            <a:r>
              <a:rPr lang="es-ES" err="1">
                <a:latin typeface="Montserrat" pitchFamily="2" charset="77"/>
              </a:rPr>
              <a:t>close</a:t>
            </a:r>
            <a:r>
              <a:rPr lang="es-ES">
                <a:latin typeface="Montserrat" pitchFamily="2" charset="77"/>
              </a:rPr>
              <a:t> </a:t>
            </a:r>
            <a:r>
              <a:rPr lang="es-ES" err="1">
                <a:latin typeface="Montserrat" pitchFamily="2" charset="77"/>
              </a:rPr>
              <a:t>to</a:t>
            </a:r>
            <a:r>
              <a:rPr lang="es-ES">
                <a:latin typeface="Montserrat" pitchFamily="2" charset="77"/>
              </a:rPr>
              <a:t> </a:t>
            </a:r>
            <a:r>
              <a:rPr lang="es-ES" err="1">
                <a:latin typeface="Montserrat" pitchFamily="2" charset="77"/>
              </a:rPr>
              <a:t>routine</a:t>
            </a:r>
            <a:r>
              <a:rPr lang="es-ES">
                <a:latin typeface="Montserrat" pitchFamily="2" charset="77"/>
              </a:rPr>
              <a:t> </a:t>
            </a:r>
            <a:r>
              <a:rPr lang="es-ES" err="1">
                <a:latin typeface="Montserrat" pitchFamily="2" charset="77"/>
              </a:rPr>
              <a:t>clinical</a:t>
            </a:r>
            <a:r>
              <a:rPr lang="es-ES">
                <a:latin typeface="Montserrat" pitchFamily="2" charset="77"/>
              </a:rPr>
              <a:t> </a:t>
            </a:r>
            <a:r>
              <a:rPr lang="es-ES" err="1">
                <a:latin typeface="Montserrat" pitchFamily="2" charset="77"/>
              </a:rPr>
              <a:t>practice</a:t>
            </a:r>
            <a:r>
              <a:rPr lang="es-ES">
                <a:latin typeface="Montserrat" pitchFamily="2" charset="77"/>
              </a:rPr>
              <a:t> in </a:t>
            </a:r>
            <a:r>
              <a:rPr lang="es-ES" err="1">
                <a:latin typeface="Montserrat" pitchFamily="2" charset="77"/>
              </a:rPr>
              <a:t>Spain</a:t>
            </a:r>
            <a:r>
              <a:rPr lang="es-ES">
                <a:latin typeface="Montserrat" pitchFamily="2" charset="77"/>
              </a:rPr>
              <a:t> and </a:t>
            </a:r>
            <a:r>
              <a:rPr lang="es-ES" err="1">
                <a:latin typeface="Montserrat" pitchFamily="2" charset="77"/>
              </a:rPr>
              <a:t>Italy</a:t>
            </a:r>
            <a:r>
              <a:rPr lang="es-ES">
                <a:latin typeface="Montserrat" pitchFamily="2" charset="77"/>
              </a:rPr>
              <a:t> (TIRBASKIN </a:t>
            </a:r>
            <a:r>
              <a:rPr lang="es-ES" err="1">
                <a:latin typeface="Montserrat" pitchFamily="2" charset="77"/>
              </a:rPr>
              <a:t>study</a:t>
            </a:r>
            <a:r>
              <a:rPr lang="es-ES">
                <a:latin typeface="Montserrat" pitchFamily="2" charset="77"/>
              </a:rPr>
              <a:t>). Póster P1-01 presentado en el 21º Congreso de la EADO, Atenas, 3-5 de abril de 2025 </a:t>
            </a:r>
            <a:r>
              <a:rPr lang="es-ES" b="1">
                <a:latin typeface="Montserrat" pitchFamily="2" charset="77"/>
              </a:rPr>
              <a:t>2.</a:t>
            </a:r>
            <a:r>
              <a:rPr lang="es-ES">
                <a:latin typeface="Montserrat" pitchFamily="2" charset="77"/>
              </a:rPr>
              <a:t> </a:t>
            </a:r>
            <a:r>
              <a:rPr lang="es-ES" err="1">
                <a:latin typeface="Montserrat" pitchFamily="2" charset="77"/>
              </a:rPr>
              <a:t>Gilaberte</a:t>
            </a:r>
            <a:r>
              <a:rPr lang="es-ES">
                <a:latin typeface="Montserrat" pitchFamily="2" charset="77"/>
              </a:rPr>
              <a:t> Y, </a:t>
            </a:r>
            <a:r>
              <a:rPr lang="es-ES" err="1">
                <a:latin typeface="Montserrat" pitchFamily="2" charset="77"/>
              </a:rPr>
              <a:t>Yélamos</a:t>
            </a:r>
            <a:r>
              <a:rPr lang="es-ES">
                <a:latin typeface="Montserrat" pitchFamily="2" charset="77"/>
              </a:rPr>
              <a:t> O, </a:t>
            </a:r>
            <a:r>
              <a:rPr lang="es-ES" err="1">
                <a:latin typeface="Montserrat" pitchFamily="2" charset="77"/>
              </a:rPr>
              <a:t>Cañueto</a:t>
            </a:r>
            <a:r>
              <a:rPr lang="es-ES">
                <a:latin typeface="Montserrat" pitchFamily="2" charset="77"/>
              </a:rPr>
              <a:t> J, et al. </a:t>
            </a:r>
            <a:r>
              <a:rPr lang="es-ES" err="1">
                <a:latin typeface="Montserrat" pitchFamily="2" charset="77"/>
              </a:rPr>
              <a:t>Efficacy</a:t>
            </a:r>
            <a:r>
              <a:rPr lang="es-ES">
                <a:latin typeface="Montserrat" pitchFamily="2" charset="77"/>
              </a:rPr>
              <a:t> and safety </a:t>
            </a:r>
            <a:r>
              <a:rPr lang="es-ES" err="1">
                <a:latin typeface="Montserrat" pitchFamily="2" charset="77"/>
              </a:rPr>
              <a:t>of</a:t>
            </a:r>
            <a:r>
              <a:rPr lang="es-ES">
                <a:latin typeface="Montserrat" pitchFamily="2" charset="77"/>
              </a:rPr>
              <a:t> </a:t>
            </a:r>
            <a:r>
              <a:rPr lang="es-ES" err="1">
                <a:latin typeface="Montserrat" pitchFamily="2" charset="77"/>
              </a:rPr>
              <a:t>tirbanibulin</a:t>
            </a:r>
            <a:r>
              <a:rPr lang="es-ES">
                <a:latin typeface="Montserrat" pitchFamily="2" charset="77"/>
              </a:rPr>
              <a:t> 1% </a:t>
            </a:r>
            <a:r>
              <a:rPr lang="es-ES" err="1">
                <a:latin typeface="Montserrat" pitchFamily="2" charset="77"/>
              </a:rPr>
              <a:t>ointment</a:t>
            </a:r>
            <a:r>
              <a:rPr lang="es-ES">
                <a:latin typeface="Montserrat" pitchFamily="2" charset="77"/>
              </a:rPr>
              <a:t> </a:t>
            </a:r>
            <a:r>
              <a:rPr lang="es-ES" err="1">
                <a:latin typeface="Montserrat" pitchFamily="2" charset="77"/>
              </a:rPr>
              <a:t>for</a:t>
            </a:r>
            <a:r>
              <a:rPr lang="es-ES">
                <a:latin typeface="Montserrat" pitchFamily="2" charset="77"/>
              </a:rPr>
              <a:t> </a:t>
            </a:r>
            <a:r>
              <a:rPr lang="es-ES" err="1">
                <a:latin typeface="Montserrat" pitchFamily="2" charset="77"/>
              </a:rPr>
              <a:t>the</a:t>
            </a:r>
            <a:r>
              <a:rPr lang="es-ES">
                <a:latin typeface="Montserrat" pitchFamily="2" charset="77"/>
              </a:rPr>
              <a:t> </a:t>
            </a:r>
            <a:r>
              <a:rPr lang="es-ES" err="1">
                <a:latin typeface="Montserrat" pitchFamily="2" charset="77"/>
              </a:rPr>
              <a:t>treatment</a:t>
            </a:r>
            <a:r>
              <a:rPr lang="es-ES">
                <a:latin typeface="Montserrat" pitchFamily="2" charset="77"/>
              </a:rPr>
              <a:t> </a:t>
            </a:r>
            <a:r>
              <a:rPr lang="es-ES" err="1">
                <a:latin typeface="Montserrat" pitchFamily="2" charset="77"/>
              </a:rPr>
              <a:t>of</a:t>
            </a:r>
            <a:r>
              <a:rPr lang="es-ES">
                <a:latin typeface="Montserrat" pitchFamily="2" charset="77"/>
              </a:rPr>
              <a:t> </a:t>
            </a:r>
            <a:r>
              <a:rPr lang="es-ES" err="1">
                <a:latin typeface="Montserrat" pitchFamily="2" charset="77"/>
              </a:rPr>
              <a:t>actinic</a:t>
            </a:r>
            <a:r>
              <a:rPr lang="es-ES">
                <a:latin typeface="Montserrat" pitchFamily="2" charset="77"/>
              </a:rPr>
              <a:t> </a:t>
            </a:r>
            <a:r>
              <a:rPr lang="es-ES" err="1">
                <a:latin typeface="Montserrat" pitchFamily="2" charset="77"/>
              </a:rPr>
              <a:t>keratosis</a:t>
            </a:r>
            <a:r>
              <a:rPr lang="es-ES">
                <a:latin typeface="Montserrat" pitchFamily="2" charset="77"/>
              </a:rPr>
              <a:t> </a:t>
            </a:r>
            <a:r>
              <a:rPr lang="es-ES" err="1">
                <a:latin typeface="Montserrat" pitchFamily="2" charset="77"/>
              </a:rPr>
              <a:t>under</a:t>
            </a:r>
            <a:r>
              <a:rPr lang="es-ES">
                <a:latin typeface="Montserrat" pitchFamily="2" charset="77"/>
              </a:rPr>
              <a:t> </a:t>
            </a:r>
            <a:r>
              <a:rPr lang="es-ES" err="1">
                <a:latin typeface="Montserrat" pitchFamily="2" charset="77"/>
              </a:rPr>
              <a:t>conditions</a:t>
            </a:r>
            <a:r>
              <a:rPr lang="es-ES">
                <a:latin typeface="Montserrat" pitchFamily="2" charset="77"/>
              </a:rPr>
              <a:t> </a:t>
            </a:r>
            <a:r>
              <a:rPr lang="es-ES" err="1">
                <a:latin typeface="Montserrat" pitchFamily="2" charset="77"/>
              </a:rPr>
              <a:t>close</a:t>
            </a:r>
            <a:r>
              <a:rPr lang="es-ES">
                <a:latin typeface="Montserrat" pitchFamily="2" charset="77"/>
              </a:rPr>
              <a:t> </a:t>
            </a:r>
            <a:r>
              <a:rPr lang="es-ES" err="1">
                <a:latin typeface="Montserrat" pitchFamily="2" charset="77"/>
              </a:rPr>
              <a:t>to</a:t>
            </a:r>
            <a:r>
              <a:rPr lang="es-ES">
                <a:latin typeface="Montserrat" pitchFamily="2" charset="77"/>
              </a:rPr>
              <a:t> </a:t>
            </a:r>
            <a:r>
              <a:rPr lang="es-ES" err="1">
                <a:latin typeface="Montserrat" pitchFamily="2" charset="77"/>
              </a:rPr>
              <a:t>routine</a:t>
            </a:r>
            <a:r>
              <a:rPr lang="es-ES">
                <a:latin typeface="Montserrat" pitchFamily="2" charset="77"/>
              </a:rPr>
              <a:t> </a:t>
            </a:r>
            <a:r>
              <a:rPr lang="es-ES" err="1">
                <a:latin typeface="Montserrat" pitchFamily="2" charset="77"/>
              </a:rPr>
              <a:t>clinical</a:t>
            </a:r>
            <a:r>
              <a:rPr lang="es-ES">
                <a:latin typeface="Montserrat" pitchFamily="2" charset="77"/>
              </a:rPr>
              <a:t> </a:t>
            </a:r>
            <a:r>
              <a:rPr lang="es-ES" err="1">
                <a:latin typeface="Montserrat" pitchFamily="2" charset="77"/>
              </a:rPr>
              <a:t>practice</a:t>
            </a:r>
            <a:r>
              <a:rPr lang="es-ES">
                <a:latin typeface="Montserrat" pitchFamily="2" charset="77"/>
              </a:rPr>
              <a:t> in </a:t>
            </a:r>
            <a:r>
              <a:rPr lang="es-ES" err="1">
                <a:latin typeface="Montserrat" pitchFamily="2" charset="77"/>
              </a:rPr>
              <a:t>Spain</a:t>
            </a:r>
            <a:r>
              <a:rPr lang="es-ES">
                <a:latin typeface="Montserrat" pitchFamily="2" charset="77"/>
              </a:rPr>
              <a:t> and </a:t>
            </a:r>
            <a:r>
              <a:rPr lang="es-ES" err="1">
                <a:latin typeface="Montserrat" pitchFamily="2" charset="77"/>
              </a:rPr>
              <a:t>Italy</a:t>
            </a:r>
            <a:r>
              <a:rPr lang="es-ES">
                <a:latin typeface="Montserrat" pitchFamily="2" charset="77"/>
              </a:rPr>
              <a:t> (TIRBASKIN </a:t>
            </a:r>
            <a:r>
              <a:rPr lang="es-ES" err="1">
                <a:latin typeface="Montserrat" pitchFamily="2" charset="77"/>
              </a:rPr>
              <a:t>study</a:t>
            </a:r>
            <a:r>
              <a:rPr lang="es-ES">
                <a:latin typeface="Montserrat" pitchFamily="2" charset="77"/>
              </a:rPr>
              <a:t>).Póster presentado en el 21 Congreso EADO, 3 - 5 Abril, 2025. P1-01</a:t>
            </a:r>
          </a:p>
        </p:txBody>
      </p:sp>
      <p:pic>
        <p:nvPicPr>
          <p:cNvPr id="14" name="Imagen 13">
            <a:extLst>
              <a:ext uri="{FF2B5EF4-FFF2-40B4-BE49-F238E27FC236}">
                <a16:creationId xmlns:a16="http://schemas.microsoft.com/office/drawing/2014/main" id="{2E9B483A-58DB-1C5E-55F0-BDFBF765C72F}"/>
              </a:ext>
            </a:extLst>
          </p:cNvPr>
          <p:cNvPicPr>
            <a:picLocks noChangeAspect="1"/>
          </p:cNvPicPr>
          <p:nvPr/>
        </p:nvPicPr>
        <p:blipFill>
          <a:blip r:embed="rId2"/>
          <a:srcRect t="57743" b="3014"/>
          <a:stretch>
            <a:fillRect/>
          </a:stretch>
        </p:blipFill>
        <p:spPr>
          <a:xfrm>
            <a:off x="37130" y="2324675"/>
            <a:ext cx="6059600" cy="3194613"/>
          </a:xfrm>
          <a:prstGeom prst="rect">
            <a:avLst/>
          </a:prstGeom>
        </p:spPr>
      </p:pic>
      <p:sp>
        <p:nvSpPr>
          <p:cNvPr id="13" name="CuadroTexto 12">
            <a:extLst>
              <a:ext uri="{FF2B5EF4-FFF2-40B4-BE49-F238E27FC236}">
                <a16:creationId xmlns:a16="http://schemas.microsoft.com/office/drawing/2014/main" id="{6F9E0FF0-B29F-9456-DDE2-5C7B62087237}"/>
              </a:ext>
            </a:extLst>
          </p:cNvPr>
          <p:cNvSpPr txBox="1"/>
          <p:nvPr/>
        </p:nvSpPr>
        <p:spPr>
          <a:xfrm>
            <a:off x="2931718" y="1166607"/>
            <a:ext cx="6328563" cy="461665"/>
          </a:xfrm>
          <a:prstGeom prst="rect">
            <a:avLst/>
          </a:prstGeom>
          <a:noFill/>
        </p:spPr>
        <p:txBody>
          <a:bodyPr wrap="square">
            <a:spAutoFit/>
          </a:bodyPr>
          <a:lstStyle/>
          <a:p>
            <a:pPr algn="ctr"/>
            <a:r>
              <a:rPr lang="es-ES" sz="1200" b="1">
                <a:solidFill>
                  <a:srgbClr val="002855"/>
                </a:solidFill>
                <a:latin typeface="Montserrat" pitchFamily="2" charset="77"/>
                <a:cs typeface="Arial" panose="020B0604020202020204" pitchFamily="34" charset="0"/>
              </a:rPr>
              <a:t>Aclaramiento clínico al inicio del estudio, en el Día 8 y en el Día 57 </a:t>
            </a:r>
            <a:br>
              <a:rPr lang="es-ES" sz="1200" b="1">
                <a:solidFill>
                  <a:srgbClr val="002855"/>
                </a:solidFill>
                <a:latin typeface="Montserrat" pitchFamily="2" charset="77"/>
                <a:cs typeface="Arial" panose="020B0604020202020204" pitchFamily="34" charset="0"/>
              </a:rPr>
            </a:br>
            <a:r>
              <a:rPr lang="es-ES" sz="1200" b="1">
                <a:solidFill>
                  <a:srgbClr val="002855"/>
                </a:solidFill>
                <a:latin typeface="Montserrat" pitchFamily="2" charset="77"/>
                <a:cs typeface="Arial" panose="020B0604020202020204" pitchFamily="34" charset="0"/>
              </a:rPr>
              <a:t>con el uso de </a:t>
            </a:r>
            <a:r>
              <a:rPr lang="es-ES" sz="1200" b="1" err="1">
                <a:solidFill>
                  <a:srgbClr val="002855"/>
                </a:solidFill>
                <a:latin typeface="Montserrat" pitchFamily="2" charset="77"/>
                <a:cs typeface="Arial" panose="020B0604020202020204" pitchFamily="34" charset="0"/>
              </a:rPr>
              <a:t>Klisyri</a:t>
            </a:r>
            <a:r>
              <a:rPr lang="es-ES" sz="1200" b="1">
                <a:solidFill>
                  <a:srgbClr val="002855"/>
                </a:solidFill>
                <a:latin typeface="Montserrat" pitchFamily="2" charset="77"/>
                <a:cs typeface="Arial" panose="020B0604020202020204" pitchFamily="34" charset="0"/>
              </a:rPr>
              <a:t> para lesiones de queratosis actínica en la cara</a:t>
            </a:r>
            <a:r>
              <a:rPr lang="es-ES" sz="1200" b="1" baseline="30000">
                <a:solidFill>
                  <a:srgbClr val="002855"/>
                </a:solidFill>
                <a:latin typeface="Montserrat" pitchFamily="2" charset="77"/>
                <a:cs typeface="Arial" panose="020B0604020202020204" pitchFamily="34" charset="0"/>
              </a:rPr>
              <a:t>1</a:t>
            </a:r>
          </a:p>
        </p:txBody>
      </p:sp>
      <p:pic>
        <p:nvPicPr>
          <p:cNvPr id="16" name="Imagen 15">
            <a:extLst>
              <a:ext uri="{FF2B5EF4-FFF2-40B4-BE49-F238E27FC236}">
                <a16:creationId xmlns:a16="http://schemas.microsoft.com/office/drawing/2014/main" id="{24C21F75-FB96-EE38-D26C-E86667646737}"/>
              </a:ext>
            </a:extLst>
          </p:cNvPr>
          <p:cNvPicPr>
            <a:picLocks noChangeAspect="1"/>
          </p:cNvPicPr>
          <p:nvPr/>
        </p:nvPicPr>
        <p:blipFill>
          <a:blip r:embed="rId2"/>
          <a:srcRect t="23463" b="42090"/>
          <a:stretch>
            <a:fillRect/>
          </a:stretch>
        </p:blipFill>
        <p:spPr>
          <a:xfrm>
            <a:off x="5854511" y="2339915"/>
            <a:ext cx="6059600" cy="2804044"/>
          </a:xfrm>
          <a:prstGeom prst="rect">
            <a:avLst/>
          </a:prstGeom>
        </p:spPr>
      </p:pic>
      <p:pic>
        <p:nvPicPr>
          <p:cNvPr id="17" name="Imagen 16">
            <a:extLst>
              <a:ext uri="{FF2B5EF4-FFF2-40B4-BE49-F238E27FC236}">
                <a16:creationId xmlns:a16="http://schemas.microsoft.com/office/drawing/2014/main" id="{A61B6482-4033-05EF-A6F0-92BAB9945830}"/>
              </a:ext>
            </a:extLst>
          </p:cNvPr>
          <p:cNvPicPr>
            <a:picLocks noChangeAspect="1"/>
          </p:cNvPicPr>
          <p:nvPr/>
        </p:nvPicPr>
        <p:blipFill>
          <a:blip r:embed="rId3"/>
          <a:stretch>
            <a:fillRect/>
          </a:stretch>
        </p:blipFill>
        <p:spPr>
          <a:xfrm>
            <a:off x="238048" y="1809870"/>
            <a:ext cx="5442843" cy="425140"/>
          </a:xfrm>
          <a:prstGeom prst="rect">
            <a:avLst/>
          </a:prstGeom>
        </p:spPr>
      </p:pic>
      <p:pic>
        <p:nvPicPr>
          <p:cNvPr id="20" name="Imagen 19">
            <a:extLst>
              <a:ext uri="{FF2B5EF4-FFF2-40B4-BE49-F238E27FC236}">
                <a16:creationId xmlns:a16="http://schemas.microsoft.com/office/drawing/2014/main" id="{2D4A0D4D-3AC3-B5BA-CEEB-82287429F3D5}"/>
              </a:ext>
            </a:extLst>
          </p:cNvPr>
          <p:cNvPicPr>
            <a:picLocks noChangeAspect="1"/>
          </p:cNvPicPr>
          <p:nvPr/>
        </p:nvPicPr>
        <p:blipFill>
          <a:blip r:embed="rId3"/>
          <a:stretch>
            <a:fillRect/>
          </a:stretch>
        </p:blipFill>
        <p:spPr>
          <a:xfrm>
            <a:off x="6095999" y="1825110"/>
            <a:ext cx="5442843" cy="425140"/>
          </a:xfrm>
          <a:prstGeom prst="rect">
            <a:avLst/>
          </a:prstGeom>
        </p:spPr>
      </p:pic>
    </p:spTree>
    <p:extLst>
      <p:ext uri="{BB962C8B-B14F-4D97-AF65-F5344CB8AC3E}">
        <p14:creationId xmlns:p14="http://schemas.microsoft.com/office/powerpoint/2010/main" val="3468955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02813-83C4-AFD9-49FA-A61F8F595C11}"/>
            </a:ext>
          </a:extLst>
        </p:cNvPr>
        <p:cNvGrpSpPr/>
        <p:nvPr/>
      </p:nvGrpSpPr>
      <p:grpSpPr>
        <a:xfrm>
          <a:off x="0" y="0"/>
          <a:ext cx="0" cy="0"/>
          <a:chOff x="0" y="0"/>
          <a:chExt cx="0" cy="0"/>
        </a:xfrm>
      </p:grpSpPr>
      <p:pic>
        <p:nvPicPr>
          <p:cNvPr id="11" name="Imagen 10" descr="Imagen que contiene Gráfico&#10;&#10;El contenido generado por IA puede ser incorrecto.">
            <a:extLst>
              <a:ext uri="{FF2B5EF4-FFF2-40B4-BE49-F238E27FC236}">
                <a16:creationId xmlns:a16="http://schemas.microsoft.com/office/drawing/2014/main" id="{6D46655C-AD99-8BA0-8705-101053A52779}"/>
              </a:ext>
            </a:extLst>
          </p:cNvPr>
          <p:cNvPicPr>
            <a:picLocks noChangeAspect="1"/>
          </p:cNvPicPr>
          <p:nvPr/>
        </p:nvPicPr>
        <p:blipFill>
          <a:blip r:embed="rId2"/>
          <a:stretch>
            <a:fillRect/>
          </a:stretch>
        </p:blipFill>
        <p:spPr>
          <a:xfrm>
            <a:off x="1785783" y="1860233"/>
            <a:ext cx="9100018" cy="2184004"/>
          </a:xfrm>
          <a:prstGeom prst="rect">
            <a:avLst/>
          </a:prstGeom>
        </p:spPr>
      </p:pic>
      <p:sp>
        <p:nvSpPr>
          <p:cNvPr id="6" name="Rectángulo 5">
            <a:extLst>
              <a:ext uri="{FF2B5EF4-FFF2-40B4-BE49-F238E27FC236}">
                <a16:creationId xmlns:a16="http://schemas.microsoft.com/office/drawing/2014/main" id="{515AB008-CA6A-6883-FCF0-3D2FF45AC488}"/>
              </a:ext>
            </a:extLst>
          </p:cNvPr>
          <p:cNvSpPr/>
          <p:nvPr/>
        </p:nvSpPr>
        <p:spPr>
          <a:xfrm>
            <a:off x="9228018" y="1924934"/>
            <a:ext cx="59475" cy="15683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800" b="1" i="0" u="none" strike="noStrike" kern="1200" cap="none" spc="0" normalizeH="0" baseline="0" noProof="0">
                <a:ln>
                  <a:noFill/>
                </a:ln>
                <a:solidFill>
                  <a:srgbClr val="002854"/>
                </a:solidFill>
                <a:effectLst/>
                <a:uLnTx/>
                <a:uFillTx/>
                <a:latin typeface="Signika"/>
                <a:ea typeface="+mn-ea"/>
                <a:cs typeface="+mn-cs"/>
              </a:rPr>
              <a:t>2</a:t>
            </a:r>
            <a:endParaRPr kumimoji="0" lang="es-ES" sz="800" b="1" i="0" u="none" strike="noStrike" kern="1200" cap="none" spc="0" normalizeH="0" baseline="0" noProof="0">
              <a:ln>
                <a:noFill/>
              </a:ln>
              <a:solidFill>
                <a:srgbClr val="002854"/>
              </a:solidFill>
              <a:effectLst/>
              <a:uLnTx/>
              <a:uFillTx/>
              <a:latin typeface="Signika"/>
              <a:ea typeface="+mn-ea"/>
              <a:cs typeface="+mn-cs"/>
            </a:endParaRPr>
          </a:p>
        </p:txBody>
      </p:sp>
      <p:sp>
        <p:nvSpPr>
          <p:cNvPr id="7" name="Rectángulo 6">
            <a:extLst>
              <a:ext uri="{FF2B5EF4-FFF2-40B4-BE49-F238E27FC236}">
                <a16:creationId xmlns:a16="http://schemas.microsoft.com/office/drawing/2014/main" id="{4FDAFDB2-474C-1FBE-8923-C3250FE10412}"/>
              </a:ext>
            </a:extLst>
          </p:cNvPr>
          <p:cNvSpPr/>
          <p:nvPr/>
        </p:nvSpPr>
        <p:spPr>
          <a:xfrm>
            <a:off x="1973512" y="2257425"/>
            <a:ext cx="8695961" cy="16859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8">
            <a:extLst>
              <a:ext uri="{FF2B5EF4-FFF2-40B4-BE49-F238E27FC236}">
                <a16:creationId xmlns:a16="http://schemas.microsoft.com/office/drawing/2014/main" id="{7BB72791-539B-62B3-6862-1F80C50049E9}"/>
              </a:ext>
            </a:extLst>
          </p:cNvPr>
          <p:cNvPicPr>
            <a:picLocks noChangeAspect="1"/>
          </p:cNvPicPr>
          <p:nvPr/>
        </p:nvPicPr>
        <p:blipFill>
          <a:blip r:embed="rId3"/>
          <a:stretch>
            <a:fillRect/>
          </a:stretch>
        </p:blipFill>
        <p:spPr>
          <a:xfrm>
            <a:off x="1993064" y="2257426"/>
            <a:ext cx="8714509" cy="1723208"/>
          </a:xfrm>
          <a:prstGeom prst="rect">
            <a:avLst/>
          </a:prstGeom>
        </p:spPr>
      </p:pic>
      <p:sp>
        <p:nvSpPr>
          <p:cNvPr id="10" name="Rectángulo: esquinas redondeadas 9">
            <a:extLst>
              <a:ext uri="{FF2B5EF4-FFF2-40B4-BE49-F238E27FC236}">
                <a16:creationId xmlns:a16="http://schemas.microsoft.com/office/drawing/2014/main" id="{A8ED64B9-5442-41F9-77B8-C08441F06539}"/>
              </a:ext>
            </a:extLst>
          </p:cNvPr>
          <p:cNvSpPr/>
          <p:nvPr/>
        </p:nvSpPr>
        <p:spPr>
          <a:xfrm>
            <a:off x="1826342" y="4469277"/>
            <a:ext cx="9018899" cy="931694"/>
          </a:xfrm>
          <a:prstGeom prst="roundRect">
            <a:avLst/>
          </a:prstGeom>
          <a:solidFill>
            <a:srgbClr val="B4E2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uadroTexto 20">
            <a:extLst>
              <a:ext uri="{FF2B5EF4-FFF2-40B4-BE49-F238E27FC236}">
                <a16:creationId xmlns:a16="http://schemas.microsoft.com/office/drawing/2014/main" id="{14A91A4D-4BB7-0F5E-2284-C0F097D3B39A}"/>
              </a:ext>
            </a:extLst>
          </p:cNvPr>
          <p:cNvSpPr txBox="1"/>
          <p:nvPr/>
        </p:nvSpPr>
        <p:spPr>
          <a:xfrm>
            <a:off x="2131142" y="4523158"/>
            <a:ext cx="8599801" cy="830997"/>
          </a:xfrm>
          <a:prstGeom prst="rect">
            <a:avLst/>
          </a:prstGeom>
          <a:noFill/>
        </p:spPr>
        <p:txBody>
          <a:bodyPr wrap="square">
            <a:spAutoFit/>
          </a:bodyPr>
          <a:lstStyle/>
          <a:p>
            <a:pPr algn="ctr"/>
            <a:r>
              <a:rPr lang="es-ES" sz="1600" b="0" i="0" u="none" strike="noStrike" baseline="0">
                <a:solidFill>
                  <a:srgbClr val="003365"/>
                </a:solidFill>
                <a:latin typeface="Montserrat" panose="00000500000000000000" pitchFamily="2" charset="0"/>
              </a:rPr>
              <a:t>La QA afecta a distintos aspectos de la vida de los pacientes.</a:t>
            </a:r>
          </a:p>
          <a:p>
            <a:pPr algn="ctr"/>
            <a:r>
              <a:rPr lang="es-ES" sz="1600" b="0" i="0" u="none" strike="noStrike" baseline="0">
                <a:solidFill>
                  <a:srgbClr val="003365"/>
                </a:solidFill>
                <a:latin typeface="Montserrat" panose="00000500000000000000" pitchFamily="2" charset="0"/>
              </a:rPr>
              <a:t>Por eso, </a:t>
            </a:r>
            <a:r>
              <a:rPr lang="es-ES" sz="1600" b="1" i="0" u="none" strike="noStrike" baseline="0">
                <a:solidFill>
                  <a:srgbClr val="003365"/>
                </a:solidFill>
                <a:latin typeface="Montserrat" panose="00000500000000000000" pitchFamily="2" charset="0"/>
              </a:rPr>
              <a:t>las estrategias terapéuticas deben adaptarse a sus preferencias para lograr la máxima satisfacción </a:t>
            </a:r>
            <a:r>
              <a:rPr lang="es-ES" sz="1600" b="0" i="0" u="none" strike="noStrike" baseline="0">
                <a:solidFill>
                  <a:srgbClr val="003365"/>
                </a:solidFill>
                <a:latin typeface="Montserrat" panose="00000500000000000000" pitchFamily="2" charset="0"/>
              </a:rPr>
              <a:t>con el tratamiento</a:t>
            </a:r>
            <a:r>
              <a:rPr lang="es-ES" sz="1600" b="0" i="0" u="none" strike="noStrike" baseline="30000">
                <a:solidFill>
                  <a:srgbClr val="003365"/>
                </a:solidFill>
                <a:latin typeface="Montserrat" panose="00000500000000000000" pitchFamily="2" charset="0"/>
              </a:rPr>
              <a:t>3</a:t>
            </a:r>
            <a:r>
              <a:rPr lang="es-ES" sz="1600" b="0" i="0" u="none" strike="noStrike" baseline="0">
                <a:solidFill>
                  <a:srgbClr val="003365"/>
                </a:solidFill>
                <a:latin typeface="Montserrat" panose="00000500000000000000" pitchFamily="2" charset="0"/>
              </a:rPr>
              <a:t> </a:t>
            </a:r>
            <a:endParaRPr lang="es-ES" sz="1600">
              <a:latin typeface="Montserrat" panose="00000500000000000000" pitchFamily="2" charset="0"/>
            </a:endParaRPr>
          </a:p>
        </p:txBody>
      </p:sp>
      <p:sp>
        <p:nvSpPr>
          <p:cNvPr id="5" name="Título 4">
            <a:extLst>
              <a:ext uri="{FF2B5EF4-FFF2-40B4-BE49-F238E27FC236}">
                <a16:creationId xmlns:a16="http://schemas.microsoft.com/office/drawing/2014/main" id="{77B7B869-CB64-ECCF-8E1B-EC99EC362FDB}"/>
              </a:ext>
            </a:extLst>
          </p:cNvPr>
          <p:cNvSpPr>
            <a:spLocks noGrp="1"/>
          </p:cNvSpPr>
          <p:nvPr>
            <p:ph type="title"/>
          </p:nvPr>
        </p:nvSpPr>
        <p:spPr/>
        <p:txBody>
          <a:bodyPr/>
          <a:lstStyle/>
          <a:p>
            <a:r>
              <a:rPr kumimoji="0" lang="es-ES" sz="2000" b="1" i="0" u="none" strike="noStrike" kern="1200" cap="none" spc="0" normalizeH="0" baseline="0" noProof="0">
                <a:ln>
                  <a:noFill/>
                </a:ln>
                <a:solidFill>
                  <a:srgbClr val="002060"/>
                </a:solidFill>
                <a:effectLst/>
                <a:uLnTx/>
                <a:uFillTx/>
                <a:latin typeface="Montserrat" pitchFamily="2" charset="77"/>
                <a:ea typeface="+mn-ea"/>
                <a:cs typeface="Arial" panose="020B0604020202020204" pitchFamily="34" charset="0"/>
              </a:rPr>
              <a:t>SATISFACCIÓN Y EXPERIENCIA DEL TRATAMIENTO CON KLISYRI</a:t>
            </a:r>
            <a:endParaRPr lang="es-ES"/>
          </a:p>
        </p:txBody>
      </p:sp>
      <p:sp>
        <p:nvSpPr>
          <p:cNvPr id="12" name="Marcador de contenido 11">
            <a:extLst>
              <a:ext uri="{FF2B5EF4-FFF2-40B4-BE49-F238E27FC236}">
                <a16:creationId xmlns:a16="http://schemas.microsoft.com/office/drawing/2014/main" id="{E3470C53-3033-54A7-1E93-E4E7304C4055}"/>
              </a:ext>
            </a:extLst>
          </p:cNvPr>
          <p:cNvSpPr>
            <a:spLocks noGrp="1"/>
          </p:cNvSpPr>
          <p:nvPr>
            <p:ph idx="1"/>
          </p:nvPr>
        </p:nvSpPr>
        <p:spPr>
          <a:xfrm>
            <a:off x="473530" y="997844"/>
            <a:ext cx="10626270" cy="506001"/>
          </a:xfrm>
        </p:spPr>
        <p:txBody>
          <a:bodyPr>
            <a:normAutofit lnSpcReduction="10000"/>
          </a:bodyPr>
          <a:lstStyle/>
          <a:p>
            <a:r>
              <a:rPr kumimoji="0" lang="es-ES" sz="1600" b="0" i="0" u="none" strike="noStrike" kern="1200" cap="none" spc="0" normalizeH="0" baseline="0" noProof="0">
                <a:ln>
                  <a:noFill/>
                </a:ln>
                <a:solidFill>
                  <a:srgbClr val="002855"/>
                </a:solidFill>
                <a:effectLst/>
                <a:uLnTx/>
                <a:uFillTx/>
                <a:latin typeface="Montserrat" panose="00000500000000000000" pitchFamily="2" charset="0"/>
                <a:ea typeface="+mn-ea"/>
                <a:cs typeface="+mn-cs"/>
              </a:rPr>
              <a:t>La selección del tratamiento debe adaptarse al </a:t>
            </a:r>
            <a:r>
              <a:rPr kumimoji="0" lang="es-ES" sz="1600" b="1" i="0" u="none" strike="noStrike" kern="1200" cap="none" spc="0" normalizeH="0" baseline="0" noProof="0">
                <a:ln>
                  <a:noFill/>
                </a:ln>
                <a:solidFill>
                  <a:srgbClr val="002855"/>
                </a:solidFill>
                <a:effectLst/>
                <a:uLnTx/>
                <a:uFillTx/>
                <a:latin typeface="Montserrat" panose="00000500000000000000" pitchFamily="2" charset="0"/>
                <a:ea typeface="+mn-ea"/>
                <a:cs typeface="+mn-cs"/>
              </a:rPr>
              <a:t>perfil del paciente, priorizando eficacia, tolerabilidad y adherencia</a:t>
            </a:r>
            <a:r>
              <a:rPr kumimoji="0" lang="es-ES" sz="1600" b="1" i="0" u="none" strike="noStrike" kern="1200" cap="none" spc="0" normalizeH="0" baseline="30000" noProof="0">
                <a:ln>
                  <a:noFill/>
                </a:ln>
                <a:solidFill>
                  <a:srgbClr val="002855"/>
                </a:solidFill>
                <a:effectLst/>
                <a:uLnTx/>
                <a:uFillTx/>
                <a:latin typeface="Montserrat" panose="00000500000000000000" pitchFamily="2" charset="0"/>
                <a:ea typeface="+mn-ea"/>
                <a:cs typeface="+mn-cs"/>
              </a:rPr>
              <a:t>1</a:t>
            </a:r>
            <a:endParaRPr kumimoji="0" lang="es-ES" sz="1600" b="1" i="0" u="none" strike="noStrike" kern="1200" cap="none" spc="0" normalizeH="0" baseline="0" noProof="0">
              <a:ln>
                <a:noFill/>
              </a:ln>
              <a:solidFill>
                <a:srgbClr val="002855"/>
              </a:solidFill>
              <a:effectLst/>
              <a:uLnTx/>
              <a:uFillTx/>
              <a:latin typeface="Montserrat" panose="00000500000000000000" pitchFamily="2" charset="0"/>
              <a:ea typeface="+mn-ea"/>
              <a:cs typeface="+mn-cs"/>
            </a:endParaRPr>
          </a:p>
        </p:txBody>
      </p:sp>
      <p:sp>
        <p:nvSpPr>
          <p:cNvPr id="13" name="Marcador de texto 12">
            <a:extLst>
              <a:ext uri="{FF2B5EF4-FFF2-40B4-BE49-F238E27FC236}">
                <a16:creationId xmlns:a16="http://schemas.microsoft.com/office/drawing/2014/main" id="{4AAC9D7E-A6CE-5C1B-5A06-C1E398219A4E}"/>
              </a:ext>
            </a:extLst>
          </p:cNvPr>
          <p:cNvSpPr>
            <a:spLocks noGrp="1"/>
          </p:cNvSpPr>
          <p:nvPr>
            <p:ph type="body" sz="quarter" idx="10"/>
          </p:nvPr>
        </p:nvSpPr>
        <p:spPr/>
        <p:txBody>
          <a:bodyPr anchor="b"/>
          <a:lstStyle/>
          <a:p>
            <a:r>
              <a:rPr kumimoji="0" lang="es-ES" sz="600" b="1" i="0" u="none" strike="noStrike" kern="1200" cap="none" spc="0" normalizeH="0" baseline="0" noProof="0">
                <a:ln>
                  <a:noFill/>
                </a:ln>
                <a:effectLst/>
                <a:uLnTx/>
                <a:uFillTx/>
                <a:latin typeface="Montserrat" panose="00000500000000000000" pitchFamily="2" charset="0"/>
                <a:ea typeface="+mn-ea"/>
                <a:cs typeface="+mn-cs"/>
              </a:rPr>
              <a:t>1.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Dirschka</a:t>
            </a:r>
            <a:r>
              <a:rPr kumimoji="0" lang="es-ES" sz="600" b="0" i="0" u="none" strike="noStrike" kern="1200" cap="none" spc="0" normalizeH="0" baseline="0" noProof="0">
                <a:ln>
                  <a:noFill/>
                </a:ln>
                <a:effectLst/>
                <a:uLnTx/>
                <a:uFillTx/>
                <a:latin typeface="Montserrat" panose="00000500000000000000" pitchFamily="2" charset="0"/>
                <a:ea typeface="+mn-ea"/>
                <a:cs typeface="+mn-cs"/>
              </a:rPr>
              <a:t> 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Ardigò</a:t>
            </a:r>
            <a:r>
              <a:rPr kumimoji="0" lang="es-ES" sz="600" b="0" i="0" u="none" strike="noStrike" kern="1200" cap="none" spc="0" normalizeH="0" baseline="0" noProof="0">
                <a:ln>
                  <a:noFill/>
                </a:ln>
                <a:effectLst/>
                <a:uLnTx/>
                <a:uFillTx/>
                <a:latin typeface="Montserrat" panose="00000500000000000000" pitchFamily="2" charset="0"/>
                <a:ea typeface="+mn-ea"/>
                <a:cs typeface="+mn-cs"/>
              </a:rPr>
              <a:t> M,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Fargnoli</a:t>
            </a:r>
            <a:r>
              <a:rPr kumimoji="0" lang="es-ES" sz="600" b="0" i="0" u="none" strike="noStrike" kern="1200" cap="none" spc="0" normalizeH="0" baseline="0" noProof="0">
                <a:ln>
                  <a:noFill/>
                </a:ln>
                <a:effectLst/>
                <a:uLnTx/>
                <a:uFillTx/>
                <a:latin typeface="Montserrat" panose="00000500000000000000" pitchFamily="2" charset="0"/>
                <a:ea typeface="+mn-ea"/>
                <a:cs typeface="+mn-cs"/>
              </a:rPr>
              <a:t> MC, et al.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Reshaping</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treatment</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paradigm</a:t>
            </a:r>
            <a:r>
              <a:rPr kumimoji="0" lang="es-ES" sz="600" b="0" i="0" u="none" strike="noStrike" kern="1200" cap="none" spc="0" normalizeH="0" baseline="0" noProof="0">
                <a:ln>
                  <a:noFill/>
                </a:ln>
                <a:effectLst/>
                <a:uLnTx/>
                <a:uFillTx/>
                <a:latin typeface="Montserrat" panose="00000500000000000000" pitchFamily="2" charset="0"/>
                <a:ea typeface="+mn-ea"/>
                <a:cs typeface="+mn-cs"/>
              </a:rPr>
              <a:t> in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actinic</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keratosis</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by</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using</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modified</a:t>
            </a:r>
            <a:r>
              <a:rPr kumimoji="0" lang="es-ES" sz="600" b="0" i="0" u="none" strike="noStrike" kern="1200" cap="none" spc="0" normalizeH="0" baseline="0" noProof="0">
                <a:ln>
                  <a:noFill/>
                </a:ln>
                <a:effectLst/>
                <a:uLnTx/>
                <a:uFillTx/>
                <a:latin typeface="Montserrat" panose="00000500000000000000" pitchFamily="2" charset="0"/>
                <a:ea typeface="+mn-ea"/>
                <a:cs typeface="+mn-cs"/>
              </a:rPr>
              <a:t> Delphi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questionnaire</a:t>
            </a:r>
            <a:r>
              <a:rPr kumimoji="0" lang="es-ES" sz="600" b="0" i="0" u="none" strike="noStrike" kern="1200" cap="none" spc="0" normalizeH="0" baseline="0" noProof="0">
                <a:ln>
                  <a:noFill/>
                </a:ln>
                <a:effectLst/>
                <a:uLnTx/>
                <a:uFillTx/>
                <a:latin typeface="Montserrat" panose="00000500000000000000" pitchFamily="2" charset="0"/>
                <a:ea typeface="+mn-ea"/>
                <a:cs typeface="+mn-cs"/>
              </a:rPr>
              <a:t>. J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Dermatolog</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Treat</a:t>
            </a:r>
            <a:r>
              <a:rPr kumimoji="0" lang="es-ES" sz="600" b="0" i="0" u="none" strike="noStrike" kern="1200" cap="none" spc="0" normalizeH="0" baseline="0" noProof="0">
                <a:ln>
                  <a:noFill/>
                </a:ln>
                <a:effectLst/>
                <a:uLnTx/>
                <a:uFillTx/>
                <a:latin typeface="Montserrat" panose="00000500000000000000" pitchFamily="2" charset="0"/>
                <a:ea typeface="+mn-ea"/>
                <a:cs typeface="+mn-cs"/>
              </a:rPr>
              <a:t>. 2025;36(1):2487657. </a:t>
            </a:r>
            <a:r>
              <a:rPr kumimoji="0" lang="es-ES" sz="600" b="1" i="0" u="none" strike="noStrike" kern="1200" cap="none" spc="0" normalizeH="0" baseline="0" noProof="0">
                <a:ln>
                  <a:noFill/>
                </a:ln>
                <a:effectLst/>
                <a:uLnTx/>
                <a:uFillTx/>
                <a:latin typeface="Montserrat" panose="00000500000000000000" pitchFamily="2" charset="0"/>
                <a:ea typeface="+mn-ea"/>
                <a:cs typeface="+mn-cs"/>
              </a:rPr>
              <a:t>2.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Cañueto</a:t>
            </a:r>
            <a:r>
              <a:rPr kumimoji="0" lang="es-ES" sz="600" b="0" i="0" u="none" strike="noStrike" kern="1200" cap="none" spc="0" normalizeH="0" baseline="0" noProof="0">
                <a:ln>
                  <a:noFill/>
                </a:ln>
                <a:effectLst/>
                <a:uLnTx/>
                <a:uFillTx/>
                <a:latin typeface="Montserrat" panose="00000500000000000000" pitchFamily="2" charset="0"/>
                <a:ea typeface="+mn-ea"/>
                <a:cs typeface="+mn-cs"/>
              </a:rPr>
              <a:t> J,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Gilaberte</a:t>
            </a:r>
            <a:r>
              <a:rPr kumimoji="0" lang="es-ES" sz="600" b="0" i="0" u="none" strike="noStrike" kern="1200" cap="none" spc="0" normalizeH="0" baseline="0" noProof="0">
                <a:ln>
                  <a:noFill/>
                </a:ln>
                <a:effectLst/>
                <a:uLnTx/>
                <a:uFillTx/>
                <a:latin typeface="Montserrat" panose="00000500000000000000" pitchFamily="2" charset="0"/>
                <a:ea typeface="+mn-ea"/>
                <a:cs typeface="+mn-cs"/>
              </a:rPr>
              <a:t> Y,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Yélamos</a:t>
            </a:r>
            <a:r>
              <a:rPr kumimoji="0" lang="es-ES" sz="600" b="0" i="0" u="none" strike="noStrike" kern="1200" cap="none" spc="0" normalizeH="0" baseline="0" noProof="0">
                <a:ln>
                  <a:noFill/>
                </a:ln>
                <a:effectLst/>
                <a:uLnTx/>
                <a:uFillTx/>
                <a:latin typeface="Montserrat" panose="00000500000000000000" pitchFamily="2" charset="0"/>
                <a:ea typeface="+mn-ea"/>
                <a:cs typeface="+mn-cs"/>
              </a:rPr>
              <a:t> O, et al. Resultados reportados por pacientes y médicos con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Klisyri</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al 1 % para el tratamiento de la queratosis actínica en condiciones cercanas a la práctica clínica habitual en España e Italia (estudio TIRBASKIN). Póster presentado en la 36 Reunión GEDOC, 14 - 15 febrero, 2025. P22154. </a:t>
            </a:r>
            <a:r>
              <a:rPr kumimoji="0" lang="es-ES" sz="600" b="1" i="0" u="none" strike="noStrike" kern="1200" cap="none" spc="0" normalizeH="0" baseline="0" noProof="0">
                <a:ln>
                  <a:noFill/>
                </a:ln>
                <a:effectLst/>
                <a:uLnTx/>
                <a:uFillTx/>
                <a:latin typeface="Montserrat" panose="00000500000000000000" pitchFamily="2" charset="0"/>
                <a:ea typeface="+mn-ea"/>
                <a:cs typeface="+mn-cs"/>
              </a:rPr>
              <a:t>3. </a:t>
            </a:r>
            <a:r>
              <a:rPr kumimoji="0" lang="es-ES" sz="600" b="0" i="0" u="none" strike="noStrike" kern="1200" cap="none" spc="0" normalizeH="0" baseline="0" noProof="0">
                <a:ln>
                  <a:noFill/>
                </a:ln>
                <a:effectLst/>
                <a:uLnTx/>
                <a:uFillTx/>
                <a:latin typeface="Montserrat" panose="00000500000000000000" pitchFamily="2" charset="0"/>
                <a:ea typeface="+mn-ea"/>
                <a:cs typeface="+mn-cs"/>
              </a:rPr>
              <a:t>Lang BM,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Zielbauer</a:t>
            </a:r>
            <a:r>
              <a:rPr kumimoji="0" lang="es-ES" sz="600" b="0" i="0" u="none" strike="noStrike" kern="1200" cap="none" spc="0" normalizeH="0" baseline="0" noProof="0">
                <a:ln>
                  <a:noFill/>
                </a:ln>
                <a:effectLst/>
                <a:uLnTx/>
                <a:uFillTx/>
                <a:latin typeface="Montserrat" panose="00000500000000000000" pitchFamily="2" charset="0"/>
                <a:ea typeface="+mn-ea"/>
                <a:cs typeface="+mn-cs"/>
              </a:rPr>
              <a:t> S,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Stege</a:t>
            </a:r>
            <a:r>
              <a:rPr kumimoji="0" lang="es-ES" sz="600" b="0" i="0" u="none" strike="noStrike" kern="1200" cap="none" spc="0" normalizeH="0" baseline="0" noProof="0">
                <a:ln>
                  <a:noFill/>
                </a:ln>
                <a:effectLst/>
                <a:uLnTx/>
                <a:uFillTx/>
                <a:latin typeface="Montserrat" panose="00000500000000000000" pitchFamily="2" charset="0"/>
                <a:ea typeface="+mn-ea"/>
                <a:cs typeface="+mn-cs"/>
              </a:rPr>
              <a:t> H, et al.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If</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patients</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had</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choice</a:t>
            </a:r>
            <a:r>
              <a:rPr kumimoji="0" lang="es-ES" sz="600" b="0" i="0" u="none" strike="noStrike" kern="1200" cap="none" spc="0" normalizeH="0" baseline="0" noProof="0">
                <a:ln>
                  <a:noFill/>
                </a:ln>
                <a:effectLst/>
                <a:uLnTx/>
                <a:uFillTx/>
                <a:latin typeface="Montserrat" panose="00000500000000000000" pitchFamily="2" charset="0"/>
                <a:ea typeface="+mn-ea"/>
                <a:cs typeface="+mn-cs"/>
              </a:rPr>
              <a:t>—</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Treatment</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satisfaction</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and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patients</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preference</a:t>
            </a:r>
            <a:r>
              <a:rPr kumimoji="0" lang="es-ES" sz="600" b="0" i="0" u="none" strike="noStrike" kern="1200" cap="none" spc="0" normalizeH="0" baseline="0" noProof="0">
                <a:ln>
                  <a:noFill/>
                </a:ln>
                <a:effectLst/>
                <a:uLnTx/>
                <a:uFillTx/>
                <a:latin typeface="Montserrat" panose="00000500000000000000" pitchFamily="2" charset="0"/>
                <a:ea typeface="+mn-ea"/>
                <a:cs typeface="+mn-cs"/>
              </a:rPr>
              <a:t> in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therapy</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of</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actinic</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err="1">
                <a:ln>
                  <a:noFill/>
                </a:ln>
                <a:effectLst/>
                <a:uLnTx/>
                <a:uFillTx/>
                <a:latin typeface="Montserrat" panose="00000500000000000000" pitchFamily="2" charset="0"/>
                <a:ea typeface="+mn-ea"/>
                <a:cs typeface="+mn-cs"/>
              </a:rPr>
              <a:t>keratoses</a:t>
            </a:r>
            <a:r>
              <a:rPr kumimoji="0" lang="es-ES" sz="600" b="0" i="0" u="none" strike="noStrike" kern="1200" cap="none" spc="0" normalizeH="0" baseline="0" noProof="0">
                <a:ln>
                  <a:noFill/>
                </a:ln>
                <a:effectLst/>
                <a:uLnTx/>
                <a:uFillTx/>
                <a:latin typeface="Montserrat" panose="00000500000000000000" pitchFamily="2" charset="0"/>
                <a:ea typeface="+mn-ea"/>
                <a:cs typeface="+mn-cs"/>
              </a:rPr>
              <a:t>. JDDG. 2024;22(10):1362-8. </a:t>
            </a:r>
            <a:r>
              <a:rPr kumimoji="0" lang="es-ES" sz="600" b="1" i="0" u="none" strike="noStrike" kern="1200" cap="none" spc="0" normalizeH="0" baseline="0" noProof="0">
                <a:ln>
                  <a:noFill/>
                </a:ln>
                <a:effectLst/>
                <a:uLnTx/>
                <a:uFillTx/>
                <a:latin typeface="Montserrat" panose="00000500000000000000" pitchFamily="2" charset="0"/>
                <a:ea typeface="+mn-ea"/>
                <a:cs typeface="+mn-cs"/>
              </a:rPr>
              <a:t>3</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r>
              <a:rPr kumimoji="0" lang="en-US" sz="600" b="0" i="0" u="none" strike="noStrike" kern="1200" cap="none" spc="0" normalizeH="0" baseline="0" noProof="0">
                <a:ln>
                  <a:noFill/>
                </a:ln>
                <a:effectLst/>
                <a:uLnTx/>
                <a:uFillTx/>
                <a:latin typeface="Montserrat" panose="00000500000000000000" pitchFamily="2" charset="0"/>
                <a:ea typeface="+mn-ea"/>
                <a:cs typeface="+mn-cs"/>
              </a:rPr>
              <a:t>Lang BM, </a:t>
            </a:r>
            <a:r>
              <a:rPr kumimoji="0" lang="en-US" sz="600" b="0" i="0" u="none" strike="noStrike" kern="1200" cap="none" spc="0" normalizeH="0" baseline="0" noProof="0" err="1">
                <a:ln>
                  <a:noFill/>
                </a:ln>
                <a:effectLst/>
                <a:uLnTx/>
                <a:uFillTx/>
                <a:latin typeface="Montserrat" panose="00000500000000000000" pitchFamily="2" charset="0"/>
                <a:ea typeface="+mn-ea"/>
                <a:cs typeface="+mn-cs"/>
              </a:rPr>
              <a:t>Zielbauer</a:t>
            </a:r>
            <a:r>
              <a:rPr kumimoji="0" lang="en-US" sz="600" b="0" i="0" u="none" strike="noStrike" kern="1200" cap="none" spc="0" normalizeH="0" baseline="0" noProof="0">
                <a:ln>
                  <a:noFill/>
                </a:ln>
                <a:effectLst/>
                <a:uLnTx/>
                <a:uFillTx/>
                <a:latin typeface="Montserrat" panose="00000500000000000000" pitchFamily="2" charset="0"/>
                <a:ea typeface="+mn-ea"/>
                <a:cs typeface="+mn-cs"/>
              </a:rPr>
              <a:t> S, </a:t>
            </a:r>
            <a:r>
              <a:rPr kumimoji="0" lang="en-US" sz="600" b="0" i="0" u="none" strike="noStrike" kern="1200" cap="none" spc="0" normalizeH="0" baseline="0" noProof="0" err="1">
                <a:ln>
                  <a:noFill/>
                </a:ln>
                <a:effectLst/>
                <a:uLnTx/>
                <a:uFillTx/>
                <a:latin typeface="Montserrat" panose="00000500000000000000" pitchFamily="2" charset="0"/>
                <a:ea typeface="+mn-ea"/>
                <a:cs typeface="+mn-cs"/>
              </a:rPr>
              <a:t>Stege</a:t>
            </a:r>
            <a:r>
              <a:rPr kumimoji="0" lang="en-US" sz="600" b="0" i="0" u="none" strike="noStrike" kern="1200" cap="none" spc="0" normalizeH="0" baseline="0" noProof="0">
                <a:ln>
                  <a:noFill/>
                </a:ln>
                <a:effectLst/>
                <a:uLnTx/>
                <a:uFillTx/>
                <a:latin typeface="Montserrat" panose="00000500000000000000" pitchFamily="2" charset="0"/>
                <a:ea typeface="+mn-ea"/>
                <a:cs typeface="+mn-cs"/>
              </a:rPr>
              <a:t> H, et al. If patients had a choice—Treatment satisfaction and patients’ preference in therapy of actinic keratoses. JDDG. 2024;22(10):1362-8.</a:t>
            </a:r>
            <a:r>
              <a:rPr kumimoji="0" lang="es-ES" sz="600" b="0" i="0" u="none" strike="noStrike" kern="1200" cap="none" spc="0" normalizeH="0" baseline="0" noProof="0">
                <a:ln>
                  <a:noFill/>
                </a:ln>
                <a:effectLst/>
                <a:uLnTx/>
                <a:uFillTx/>
                <a:latin typeface="Montserrat" panose="00000500000000000000" pitchFamily="2" charset="0"/>
                <a:ea typeface="+mn-ea"/>
                <a:cs typeface="+mn-cs"/>
              </a:rPr>
              <a:t> </a:t>
            </a:r>
          </a:p>
        </p:txBody>
      </p:sp>
    </p:spTree>
    <p:extLst>
      <p:ext uri="{BB962C8B-B14F-4D97-AF65-F5344CB8AC3E}">
        <p14:creationId xmlns:p14="http://schemas.microsoft.com/office/powerpoint/2010/main" val="1966626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esquinas redondeadas 12">
            <a:extLst>
              <a:ext uri="{FF2B5EF4-FFF2-40B4-BE49-F238E27FC236}">
                <a16:creationId xmlns:a16="http://schemas.microsoft.com/office/drawing/2014/main" id="{5D10C68D-AD64-AA40-79B4-D5D2237ECD16}"/>
              </a:ext>
            </a:extLst>
          </p:cNvPr>
          <p:cNvSpPr/>
          <p:nvPr/>
        </p:nvSpPr>
        <p:spPr>
          <a:xfrm>
            <a:off x="5287645" y="4752037"/>
            <a:ext cx="6178550" cy="729157"/>
          </a:xfrm>
          <a:prstGeom prst="roundRect">
            <a:avLst/>
          </a:prstGeom>
          <a:solidFill>
            <a:srgbClr val="B4E2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esquinas redondeadas 5">
            <a:extLst>
              <a:ext uri="{FF2B5EF4-FFF2-40B4-BE49-F238E27FC236}">
                <a16:creationId xmlns:a16="http://schemas.microsoft.com/office/drawing/2014/main" id="{A4AE5697-2766-0ACF-C82A-2DB9031E4F03}"/>
              </a:ext>
            </a:extLst>
          </p:cNvPr>
          <p:cNvSpPr/>
          <p:nvPr/>
        </p:nvSpPr>
        <p:spPr>
          <a:xfrm>
            <a:off x="546745" y="1473200"/>
            <a:ext cx="4438014" cy="4007994"/>
          </a:xfrm>
          <a:prstGeom prst="roundRect">
            <a:avLst>
              <a:gd name="adj" fmla="val 59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a:extLst>
              <a:ext uri="{FF2B5EF4-FFF2-40B4-BE49-F238E27FC236}">
                <a16:creationId xmlns:a16="http://schemas.microsoft.com/office/drawing/2014/main" id="{41657F64-6D55-57E3-691B-5CA8B9530A86}"/>
              </a:ext>
            </a:extLst>
          </p:cNvPr>
          <p:cNvSpPr>
            <a:spLocks noGrp="1"/>
          </p:cNvSpPr>
          <p:nvPr>
            <p:ph type="title"/>
          </p:nvPr>
        </p:nvSpPr>
        <p:spPr/>
        <p:txBody>
          <a:bodyPr>
            <a:normAutofit/>
          </a:bodyPr>
          <a:lstStyle/>
          <a:p>
            <a:r>
              <a:rPr lang="es-ES" sz="2000">
                <a:solidFill>
                  <a:srgbClr val="002060"/>
                </a:solidFill>
                <a:latin typeface="Montserrat" pitchFamily="2" charset="77"/>
                <a:cs typeface="Arial" panose="020B0604020202020204" pitchFamily="34" charset="0"/>
              </a:rPr>
              <a:t>KLISYRI, UN TRATAMIENTO DE ALTA ADHERENCIA QUE LOS PACIENTES ESTÁN DISPUESTOS A VOLVER A UTILIZAR</a:t>
            </a:r>
            <a:r>
              <a:rPr lang="es-ES" sz="2000" baseline="30000">
                <a:solidFill>
                  <a:srgbClr val="002060"/>
                </a:solidFill>
                <a:latin typeface="Montserrat" pitchFamily="2" charset="77"/>
                <a:cs typeface="Arial" panose="020B0604020202020204" pitchFamily="34" charset="0"/>
              </a:rPr>
              <a:t>1</a:t>
            </a:r>
            <a:endParaRPr lang="es-ES"/>
          </a:p>
        </p:txBody>
      </p:sp>
      <p:sp>
        <p:nvSpPr>
          <p:cNvPr id="2" name="Marcador de texto 1">
            <a:extLst>
              <a:ext uri="{FF2B5EF4-FFF2-40B4-BE49-F238E27FC236}">
                <a16:creationId xmlns:a16="http://schemas.microsoft.com/office/drawing/2014/main" id="{AE6903B8-54A0-0B05-3878-F73327BFC06E}"/>
              </a:ext>
            </a:extLst>
          </p:cNvPr>
          <p:cNvSpPr>
            <a:spLocks noGrp="1"/>
          </p:cNvSpPr>
          <p:nvPr>
            <p:ph type="body" sz="quarter" idx="10"/>
          </p:nvPr>
        </p:nvSpPr>
        <p:spPr/>
        <p:txBody>
          <a:bodyPr anchor="b">
            <a:noAutofit/>
          </a:bodyPr>
          <a:lstStyle/>
          <a:p>
            <a:pPr lvl="0">
              <a:defRPr/>
            </a:pPr>
            <a:r>
              <a:rPr lang="es-ES" b="1"/>
              <a:t>1.</a:t>
            </a:r>
            <a:r>
              <a:rPr lang="es-ES"/>
              <a:t> </a:t>
            </a:r>
            <a:r>
              <a:rPr lang="es-ES" err="1"/>
              <a:t>Gilaberte</a:t>
            </a:r>
            <a:r>
              <a:rPr lang="es-ES"/>
              <a:t> Y, et al. </a:t>
            </a:r>
            <a:r>
              <a:rPr lang="es-ES" err="1"/>
              <a:t>Patient</a:t>
            </a:r>
            <a:r>
              <a:rPr lang="es-ES"/>
              <a:t> and </a:t>
            </a:r>
            <a:r>
              <a:rPr lang="es-ES" err="1"/>
              <a:t>physician-reported</a:t>
            </a:r>
            <a:r>
              <a:rPr lang="es-ES"/>
              <a:t> </a:t>
            </a:r>
            <a:r>
              <a:rPr lang="es-ES" err="1"/>
              <a:t>outcomes</a:t>
            </a:r>
            <a:r>
              <a:rPr lang="es-ES"/>
              <a:t> </a:t>
            </a:r>
            <a:r>
              <a:rPr lang="es-ES" err="1"/>
              <a:t>with</a:t>
            </a:r>
            <a:r>
              <a:rPr lang="es-ES"/>
              <a:t> </a:t>
            </a:r>
            <a:r>
              <a:rPr lang="es-ES" err="1"/>
              <a:t>tirbanibulin</a:t>
            </a:r>
            <a:r>
              <a:rPr lang="es-ES"/>
              <a:t> 1% </a:t>
            </a:r>
            <a:r>
              <a:rPr lang="es-ES" err="1"/>
              <a:t>ointment</a:t>
            </a:r>
            <a:r>
              <a:rPr lang="es-ES"/>
              <a:t> </a:t>
            </a:r>
            <a:r>
              <a:rPr lang="es-ES" err="1"/>
              <a:t>for</a:t>
            </a:r>
            <a:r>
              <a:rPr lang="es-ES"/>
              <a:t> </a:t>
            </a:r>
            <a:r>
              <a:rPr lang="es-ES" err="1"/>
              <a:t>actinic</a:t>
            </a:r>
            <a:r>
              <a:rPr lang="es-ES"/>
              <a:t> </a:t>
            </a:r>
            <a:r>
              <a:rPr lang="es-ES" err="1"/>
              <a:t>keratosis</a:t>
            </a:r>
            <a:r>
              <a:rPr lang="es-ES"/>
              <a:t> </a:t>
            </a:r>
            <a:r>
              <a:rPr lang="es-ES" err="1"/>
              <a:t>under</a:t>
            </a:r>
            <a:r>
              <a:rPr lang="es-ES"/>
              <a:t> </a:t>
            </a:r>
            <a:r>
              <a:rPr lang="es-ES" err="1"/>
              <a:t>conditions</a:t>
            </a:r>
            <a:r>
              <a:rPr lang="es-ES"/>
              <a:t> </a:t>
            </a:r>
            <a:r>
              <a:rPr lang="es-ES" err="1"/>
              <a:t>close</a:t>
            </a:r>
            <a:r>
              <a:rPr lang="es-ES"/>
              <a:t> </a:t>
            </a:r>
            <a:r>
              <a:rPr lang="es-ES" err="1"/>
              <a:t>to</a:t>
            </a:r>
            <a:r>
              <a:rPr lang="es-ES"/>
              <a:t> </a:t>
            </a:r>
            <a:r>
              <a:rPr lang="es-ES" err="1"/>
              <a:t>routine</a:t>
            </a:r>
            <a:r>
              <a:rPr lang="es-ES"/>
              <a:t> </a:t>
            </a:r>
            <a:r>
              <a:rPr lang="es-ES" err="1"/>
              <a:t>clinical</a:t>
            </a:r>
            <a:r>
              <a:rPr lang="es-ES"/>
              <a:t> </a:t>
            </a:r>
            <a:r>
              <a:rPr lang="es-ES" err="1"/>
              <a:t>practice</a:t>
            </a:r>
            <a:r>
              <a:rPr lang="es-ES"/>
              <a:t> in </a:t>
            </a:r>
            <a:r>
              <a:rPr lang="es-ES" err="1"/>
              <a:t>Spain</a:t>
            </a:r>
            <a:r>
              <a:rPr lang="es-ES"/>
              <a:t> and </a:t>
            </a:r>
            <a:r>
              <a:rPr lang="es-ES" err="1"/>
              <a:t>Italy</a:t>
            </a:r>
            <a:r>
              <a:rPr lang="es-ES"/>
              <a:t> (TIRBASKIN </a:t>
            </a:r>
            <a:r>
              <a:rPr lang="es-ES" err="1"/>
              <a:t>study</a:t>
            </a:r>
            <a:r>
              <a:rPr lang="es-ES"/>
              <a:t>). Póster P1-11 presentado en el 21º Congreso de la EADO, Atenas, 3-5 de abril. 2025. </a:t>
            </a:r>
            <a:r>
              <a:rPr lang="es-ES" b="1"/>
              <a:t>2</a:t>
            </a:r>
            <a:r>
              <a:rPr lang="es-ES"/>
              <a:t>. 2. </a:t>
            </a:r>
            <a:r>
              <a:rPr lang="es-ES" err="1"/>
              <a:t>Cañueto</a:t>
            </a:r>
            <a:r>
              <a:rPr lang="es-ES"/>
              <a:t> J, </a:t>
            </a:r>
            <a:r>
              <a:rPr lang="es-ES" err="1"/>
              <a:t>Gilaberte</a:t>
            </a:r>
            <a:r>
              <a:rPr lang="es-ES"/>
              <a:t> Y, </a:t>
            </a:r>
            <a:r>
              <a:rPr lang="es-ES" err="1"/>
              <a:t>Yélamos</a:t>
            </a:r>
            <a:r>
              <a:rPr lang="es-ES"/>
              <a:t> O, et al. Resultados reportados por pacientes y médicos con </a:t>
            </a:r>
            <a:r>
              <a:rPr lang="es-ES" err="1"/>
              <a:t>Klisyri</a:t>
            </a:r>
            <a:r>
              <a:rPr lang="es-ES"/>
              <a:t> al 1 % para el tratamiento de la queratosis actínica en condiciones cercanas a la práctica clínica habitual en España e Italia (estudio TIRBASKIN). Póster presentado en la 36 Reunión GEDOC, 14 - 15 febrero, 2025. P22154. 3. Lang BM, </a:t>
            </a:r>
            <a:r>
              <a:rPr lang="es-ES" err="1"/>
              <a:t>Zielbauer</a:t>
            </a:r>
            <a:r>
              <a:rPr lang="es-ES"/>
              <a:t> S, </a:t>
            </a:r>
            <a:r>
              <a:rPr lang="es-ES" err="1"/>
              <a:t>Stege</a:t>
            </a:r>
            <a:r>
              <a:rPr lang="es-ES"/>
              <a:t> H, et al. </a:t>
            </a:r>
            <a:r>
              <a:rPr lang="es-ES" err="1"/>
              <a:t>If</a:t>
            </a:r>
            <a:r>
              <a:rPr lang="es-ES"/>
              <a:t> </a:t>
            </a:r>
            <a:r>
              <a:rPr lang="es-ES" err="1"/>
              <a:t>patients</a:t>
            </a:r>
            <a:r>
              <a:rPr lang="es-ES"/>
              <a:t> </a:t>
            </a:r>
            <a:r>
              <a:rPr lang="es-ES" err="1"/>
              <a:t>had</a:t>
            </a:r>
            <a:r>
              <a:rPr lang="es-ES"/>
              <a:t> a </a:t>
            </a:r>
            <a:r>
              <a:rPr lang="es-ES" err="1"/>
              <a:t>choice</a:t>
            </a:r>
            <a:r>
              <a:rPr lang="es-ES"/>
              <a:t>—</a:t>
            </a:r>
            <a:r>
              <a:rPr lang="es-ES" err="1"/>
              <a:t>Treatment</a:t>
            </a:r>
            <a:r>
              <a:rPr lang="es-ES"/>
              <a:t> </a:t>
            </a:r>
            <a:r>
              <a:rPr lang="es-ES" err="1"/>
              <a:t>satisfaction</a:t>
            </a:r>
            <a:r>
              <a:rPr lang="es-ES"/>
              <a:t> and </a:t>
            </a:r>
            <a:r>
              <a:rPr lang="es-ES" err="1"/>
              <a:t>patients</a:t>
            </a:r>
            <a:r>
              <a:rPr lang="es-ES"/>
              <a:t>’ </a:t>
            </a:r>
            <a:r>
              <a:rPr lang="es-ES" err="1"/>
              <a:t>preference</a:t>
            </a:r>
            <a:r>
              <a:rPr lang="es-ES"/>
              <a:t> in </a:t>
            </a:r>
            <a:r>
              <a:rPr lang="es-ES" err="1"/>
              <a:t>therapy</a:t>
            </a:r>
            <a:r>
              <a:rPr lang="es-ES"/>
              <a:t> </a:t>
            </a:r>
            <a:r>
              <a:rPr lang="es-ES" err="1"/>
              <a:t>of</a:t>
            </a:r>
            <a:r>
              <a:rPr lang="es-ES"/>
              <a:t> </a:t>
            </a:r>
            <a:r>
              <a:rPr lang="es-ES" err="1"/>
              <a:t>actinic</a:t>
            </a:r>
            <a:r>
              <a:rPr lang="es-ES"/>
              <a:t> </a:t>
            </a:r>
            <a:r>
              <a:rPr lang="es-ES" err="1"/>
              <a:t>keratoses</a:t>
            </a:r>
            <a:r>
              <a:rPr lang="es-ES"/>
              <a:t>. JDDG. 2024;22(10):1362-8. </a:t>
            </a:r>
            <a:r>
              <a:rPr lang="es-ES" b="1"/>
              <a:t>3.</a:t>
            </a:r>
            <a:r>
              <a:rPr lang="es-ES"/>
              <a:t>Dirschka T, </a:t>
            </a:r>
            <a:r>
              <a:rPr lang="es-ES" err="1"/>
              <a:t>Ardigò</a:t>
            </a:r>
            <a:r>
              <a:rPr lang="es-ES"/>
              <a:t> M, </a:t>
            </a:r>
            <a:r>
              <a:rPr lang="es-ES" err="1"/>
              <a:t>Fargnoli</a:t>
            </a:r>
            <a:r>
              <a:rPr lang="es-ES"/>
              <a:t> MC, et al. </a:t>
            </a:r>
            <a:r>
              <a:rPr lang="es-ES" err="1"/>
              <a:t>Reshaping</a:t>
            </a:r>
            <a:r>
              <a:rPr lang="es-ES"/>
              <a:t> </a:t>
            </a:r>
            <a:r>
              <a:rPr lang="es-ES" err="1"/>
              <a:t>treatment</a:t>
            </a:r>
            <a:r>
              <a:rPr lang="es-ES"/>
              <a:t> </a:t>
            </a:r>
            <a:r>
              <a:rPr lang="es-ES" err="1"/>
              <a:t>paradigm</a:t>
            </a:r>
            <a:r>
              <a:rPr lang="es-ES"/>
              <a:t> in </a:t>
            </a:r>
            <a:r>
              <a:rPr lang="es-ES" err="1"/>
              <a:t>actinic</a:t>
            </a:r>
            <a:r>
              <a:rPr lang="es-ES"/>
              <a:t> </a:t>
            </a:r>
            <a:r>
              <a:rPr lang="es-ES" err="1"/>
              <a:t>keratosis</a:t>
            </a:r>
            <a:r>
              <a:rPr lang="es-ES"/>
              <a:t> </a:t>
            </a:r>
            <a:r>
              <a:rPr lang="es-ES" err="1"/>
              <a:t>by</a:t>
            </a:r>
            <a:r>
              <a:rPr lang="es-ES"/>
              <a:t> </a:t>
            </a:r>
            <a:r>
              <a:rPr lang="es-ES" err="1"/>
              <a:t>using</a:t>
            </a:r>
            <a:r>
              <a:rPr lang="es-ES"/>
              <a:t> a </a:t>
            </a:r>
            <a:r>
              <a:rPr lang="es-ES" err="1"/>
              <a:t>modified</a:t>
            </a:r>
            <a:r>
              <a:rPr lang="es-ES"/>
              <a:t> Delphi </a:t>
            </a:r>
            <a:r>
              <a:rPr lang="es-ES" err="1"/>
              <a:t>questionnaire</a:t>
            </a:r>
            <a:r>
              <a:rPr lang="es-ES"/>
              <a:t>. J </a:t>
            </a:r>
            <a:r>
              <a:rPr lang="es-ES" err="1"/>
              <a:t>Dermatolog</a:t>
            </a:r>
            <a:r>
              <a:rPr lang="es-ES"/>
              <a:t> </a:t>
            </a:r>
            <a:r>
              <a:rPr lang="es-ES" err="1"/>
              <a:t>Treat</a:t>
            </a:r>
            <a:r>
              <a:rPr lang="es-ES"/>
              <a:t>. 2025;36(1):2487657. </a:t>
            </a:r>
          </a:p>
        </p:txBody>
      </p:sp>
      <p:sp>
        <p:nvSpPr>
          <p:cNvPr id="14" name="CuadroTexto 13">
            <a:extLst>
              <a:ext uri="{FF2B5EF4-FFF2-40B4-BE49-F238E27FC236}">
                <a16:creationId xmlns:a16="http://schemas.microsoft.com/office/drawing/2014/main" id="{BC95616D-8799-2CA9-B93E-DF4AD23135FF}"/>
              </a:ext>
            </a:extLst>
          </p:cNvPr>
          <p:cNvSpPr txBox="1"/>
          <p:nvPr/>
        </p:nvSpPr>
        <p:spPr>
          <a:xfrm>
            <a:off x="5259070" y="1719645"/>
            <a:ext cx="6339242" cy="338554"/>
          </a:xfrm>
          <a:prstGeom prst="rect">
            <a:avLst/>
          </a:prstGeom>
          <a:noFill/>
        </p:spPr>
        <p:txBody>
          <a:bodyPr wrap="square" lIns="91440" tIns="45720" rIns="91440" bIns="45720" rtlCol="0" anchor="t">
            <a:spAutoFit/>
          </a:bodyPr>
          <a:lstStyle/>
          <a:p>
            <a:pPr lvl="0" algn="ctr">
              <a:defRPr/>
            </a:pPr>
            <a:r>
              <a:rPr lang="es-ES" sz="1600" b="1">
                <a:solidFill>
                  <a:srgbClr val="002060"/>
                </a:solidFill>
                <a:latin typeface="Montserrat" pitchFamily="2" charset="77"/>
              </a:rPr>
              <a:t>Probabilidad de reconsiderar </a:t>
            </a:r>
            <a:r>
              <a:rPr lang="es-ES" sz="1600" b="1">
                <a:solidFill>
                  <a:srgbClr val="EF4342"/>
                </a:solidFill>
                <a:latin typeface="Montserrat" panose="00000500000000000000" pitchFamily="2" charset="0"/>
              </a:rPr>
              <a:t>KLISYRI</a:t>
            </a:r>
            <a:r>
              <a:rPr lang="es-ES" sz="1600" b="1" baseline="30000">
                <a:solidFill>
                  <a:srgbClr val="EF4342"/>
                </a:solidFill>
                <a:latin typeface="Montserrat" panose="00000500000000000000" pitchFamily="2" charset="0"/>
              </a:rPr>
              <a:t>®</a:t>
            </a:r>
            <a:r>
              <a:rPr lang="es-ES" sz="1600" b="1">
                <a:solidFill>
                  <a:srgbClr val="002060"/>
                </a:solidFill>
                <a:latin typeface="Montserrat" pitchFamily="2" charset="77"/>
              </a:rPr>
              <a:t> </a:t>
            </a:r>
          </a:p>
        </p:txBody>
      </p:sp>
      <p:sp>
        <p:nvSpPr>
          <p:cNvPr id="15" name="CuadroTexto 14">
            <a:extLst>
              <a:ext uri="{FF2B5EF4-FFF2-40B4-BE49-F238E27FC236}">
                <a16:creationId xmlns:a16="http://schemas.microsoft.com/office/drawing/2014/main" id="{C3B696E7-C03E-3FB3-DF3D-6775DD69C4EE}"/>
              </a:ext>
            </a:extLst>
          </p:cNvPr>
          <p:cNvSpPr txBox="1"/>
          <p:nvPr/>
        </p:nvSpPr>
        <p:spPr>
          <a:xfrm>
            <a:off x="6238911" y="4172004"/>
            <a:ext cx="4379560"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a:solidFill>
                  <a:srgbClr val="002060"/>
                </a:solidFill>
                <a:latin typeface="Montserrat"/>
              </a:rPr>
              <a:t>El</a:t>
            </a:r>
            <a:r>
              <a:rPr lang="es-ES" sz="2400">
                <a:latin typeface="Montserrat"/>
              </a:rPr>
              <a:t> </a:t>
            </a:r>
            <a:r>
              <a:rPr lang="es-ES" sz="2000" b="1">
                <a:solidFill>
                  <a:srgbClr val="11ECBA"/>
                </a:solidFill>
                <a:latin typeface="Montserrat"/>
              </a:rPr>
              <a:t>97,9 %</a:t>
            </a:r>
            <a:r>
              <a:rPr kumimoji="0" lang="es-ES" sz="2800" b="1" i="0" u="none" strike="noStrike" cap="none" normalizeH="0" baseline="0" noProof="0">
                <a:ln>
                  <a:noFill/>
                </a:ln>
                <a:solidFill>
                  <a:srgbClr val="002060"/>
                </a:solidFill>
                <a:effectLst/>
                <a:uLnTx/>
                <a:uFillTx/>
                <a:latin typeface="Montserrat"/>
              </a:rPr>
              <a:t> </a:t>
            </a:r>
            <a:r>
              <a:rPr lang="es-ES" sz="2000">
                <a:solidFill>
                  <a:srgbClr val="002060"/>
                </a:solidFill>
                <a:latin typeface="Montserrat"/>
              </a:rPr>
              <a:t>finalizó el tratamiento</a:t>
            </a:r>
          </a:p>
        </p:txBody>
      </p:sp>
      <p:sp>
        <p:nvSpPr>
          <p:cNvPr id="8" name="CuadroTexto 7">
            <a:extLst>
              <a:ext uri="{FF2B5EF4-FFF2-40B4-BE49-F238E27FC236}">
                <a16:creationId xmlns:a16="http://schemas.microsoft.com/office/drawing/2014/main" id="{33199BCC-03CE-452B-FCC5-82BB07128BA5}"/>
              </a:ext>
            </a:extLst>
          </p:cNvPr>
          <p:cNvSpPr txBox="1"/>
          <p:nvPr/>
        </p:nvSpPr>
        <p:spPr>
          <a:xfrm>
            <a:off x="1747454" y="4420152"/>
            <a:ext cx="1893403" cy="851297"/>
          </a:xfrm>
          <a:prstGeom prst="roundRect">
            <a:avLst/>
          </a:prstGeom>
          <a:solidFill>
            <a:srgbClr val="002755"/>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cap="none" normalizeH="0" baseline="0" noProof="0">
                <a:ln>
                  <a:noFill/>
                </a:ln>
                <a:solidFill>
                  <a:schemeClr val="bg1"/>
                </a:solidFill>
                <a:effectLst/>
                <a:uLnTx/>
                <a:uFillTx/>
                <a:latin typeface="Montserrat"/>
              </a:rPr>
              <a:t>81,8 %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chemeClr val="bg1"/>
                </a:solidFill>
                <a:effectLst/>
                <a:uLnTx/>
                <a:uFillTx/>
                <a:latin typeface="Montserrat"/>
              </a:rPr>
              <a:t>PACIENTES</a:t>
            </a:r>
          </a:p>
          <a:p>
            <a:pPr algn="ctr">
              <a:defRPr/>
            </a:pPr>
            <a:r>
              <a:rPr lang="es-ES" sz="1200">
                <a:solidFill>
                  <a:schemeClr val="bg1"/>
                </a:solidFill>
                <a:latin typeface="Montserrat"/>
              </a:rPr>
              <a:t>(N = 209)</a:t>
            </a:r>
          </a:p>
        </p:txBody>
      </p:sp>
      <p:sp>
        <p:nvSpPr>
          <p:cNvPr id="9" name="CuadroTexto 8">
            <a:extLst>
              <a:ext uri="{FF2B5EF4-FFF2-40B4-BE49-F238E27FC236}">
                <a16:creationId xmlns:a16="http://schemas.microsoft.com/office/drawing/2014/main" id="{332362A5-B891-A7AD-D685-B8FB154F2521}"/>
              </a:ext>
            </a:extLst>
          </p:cNvPr>
          <p:cNvSpPr txBox="1"/>
          <p:nvPr/>
        </p:nvSpPr>
        <p:spPr>
          <a:xfrm>
            <a:off x="1747454" y="3462732"/>
            <a:ext cx="1893403" cy="851297"/>
          </a:xfrm>
          <a:prstGeom prst="roundRect">
            <a:avLst/>
          </a:prstGeom>
          <a:solidFill>
            <a:srgbClr val="002755"/>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cap="none" normalizeH="0" baseline="0" noProof="0">
                <a:ln>
                  <a:noFill/>
                </a:ln>
                <a:solidFill>
                  <a:schemeClr val="bg1"/>
                </a:solidFill>
                <a:effectLst/>
                <a:uLnTx/>
                <a:uFillTx/>
                <a:latin typeface="Montserrat"/>
              </a:rPr>
              <a:t>87,7 % </a:t>
            </a:r>
            <a:r>
              <a:rPr kumimoji="0" lang="es-ES" sz="1600" b="0" i="0" u="none" strike="noStrike" cap="none" normalizeH="0" baseline="0" noProof="0">
                <a:ln>
                  <a:noFill/>
                </a:ln>
                <a:solidFill>
                  <a:schemeClr val="bg1"/>
                </a:solidFill>
                <a:effectLst/>
                <a:uLnTx/>
                <a:uFillTx/>
                <a:latin typeface="Montserrat"/>
              </a:rPr>
              <a:t>MÉDICOS</a:t>
            </a:r>
          </a:p>
          <a:p>
            <a:pPr algn="ctr">
              <a:defRPr/>
            </a:pPr>
            <a:r>
              <a:rPr lang="es-ES" sz="1200">
                <a:solidFill>
                  <a:schemeClr val="bg1"/>
                </a:solidFill>
                <a:latin typeface="Montserrat"/>
              </a:rPr>
              <a:t>(N = 227)</a:t>
            </a:r>
          </a:p>
        </p:txBody>
      </p:sp>
      <p:sp>
        <p:nvSpPr>
          <p:cNvPr id="10" name="CuadroTexto 9">
            <a:extLst>
              <a:ext uri="{FF2B5EF4-FFF2-40B4-BE49-F238E27FC236}">
                <a16:creationId xmlns:a16="http://schemas.microsoft.com/office/drawing/2014/main" id="{FF4FEB7B-A0FC-D932-1903-8A0AEFC1046F}"/>
              </a:ext>
            </a:extLst>
          </p:cNvPr>
          <p:cNvSpPr txBox="1"/>
          <p:nvPr/>
        </p:nvSpPr>
        <p:spPr>
          <a:xfrm>
            <a:off x="635463" y="2782641"/>
            <a:ext cx="426444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300" b="1" i="0" u="none" strike="noStrike" cap="none" normalizeH="0" baseline="0" noProof="0">
                <a:ln>
                  <a:noFill/>
                </a:ln>
                <a:solidFill>
                  <a:srgbClr val="002060"/>
                </a:solidFill>
                <a:effectLst/>
                <a:uLnTx/>
                <a:uFillTx/>
                <a:latin typeface="Montserrat" pitchFamily="2" charset="77"/>
              </a:rPr>
              <a:t>Satisfacción general con el tratamiento </a:t>
            </a:r>
            <a:br>
              <a:rPr kumimoji="0" lang="es-ES" sz="1300" b="1" i="0" u="none" strike="noStrike" cap="none" normalizeH="0" baseline="0" noProof="0">
                <a:ln>
                  <a:noFill/>
                </a:ln>
                <a:solidFill>
                  <a:srgbClr val="002060"/>
                </a:solidFill>
                <a:effectLst/>
                <a:uLnTx/>
                <a:uFillTx/>
                <a:latin typeface="Montserrat" pitchFamily="2" charset="77"/>
              </a:rPr>
            </a:br>
            <a:r>
              <a:rPr kumimoji="0" lang="es-ES" sz="1300" b="1" i="0" u="none" strike="noStrike" cap="none" normalizeH="0" baseline="0" noProof="0">
                <a:ln>
                  <a:noFill/>
                </a:ln>
                <a:solidFill>
                  <a:srgbClr val="002060"/>
                </a:solidFill>
                <a:effectLst/>
                <a:uLnTx/>
                <a:uFillTx/>
                <a:latin typeface="Montserrat" pitchFamily="2" charset="77"/>
              </a:rPr>
              <a:t>respecto a tratamientos tópicos anteriores*</a:t>
            </a:r>
            <a:r>
              <a:rPr kumimoji="0" lang="es-ES" sz="1300" b="1" i="0" u="none" strike="noStrike" cap="none" normalizeH="0" baseline="30000" noProof="0">
                <a:ln>
                  <a:noFill/>
                </a:ln>
                <a:solidFill>
                  <a:srgbClr val="002060"/>
                </a:solidFill>
                <a:effectLst/>
                <a:uLnTx/>
                <a:uFillTx/>
                <a:latin typeface="Montserrat" pitchFamily="2" charset="77"/>
              </a:rPr>
              <a:t>2</a:t>
            </a:r>
          </a:p>
        </p:txBody>
      </p:sp>
      <p:sp>
        <p:nvSpPr>
          <p:cNvPr id="5" name="CuadroTexto 4">
            <a:extLst>
              <a:ext uri="{FF2B5EF4-FFF2-40B4-BE49-F238E27FC236}">
                <a16:creationId xmlns:a16="http://schemas.microsoft.com/office/drawing/2014/main" id="{0F52539D-88AF-BC9D-95E3-40DCB1337D65}"/>
              </a:ext>
            </a:extLst>
          </p:cNvPr>
          <p:cNvSpPr txBox="1"/>
          <p:nvPr/>
        </p:nvSpPr>
        <p:spPr>
          <a:xfrm>
            <a:off x="615898" y="1660855"/>
            <a:ext cx="3956253" cy="784830"/>
          </a:xfrm>
          <a:prstGeom prst="rect">
            <a:avLst/>
          </a:prstGeom>
          <a:noFill/>
        </p:spPr>
        <p:txBody>
          <a:bodyPr wrap="square" lIns="91440" tIns="45720" rIns="91440" bIns="45720" anchor="t">
            <a:spAutoFit/>
          </a:bodyPr>
          <a:lstStyle/>
          <a:p>
            <a:pPr algn="ctr"/>
            <a:r>
              <a:rPr lang="es-ES" sz="1500" noProof="0" dirty="0">
                <a:solidFill>
                  <a:srgbClr val="002755"/>
                </a:solidFill>
                <a:latin typeface="Montserrat"/>
              </a:rPr>
              <a:t>En el día 57, los pacientes notificaron un alto nivel de satisfacción con </a:t>
            </a:r>
            <a:r>
              <a:rPr lang="es-ES" sz="1500" noProof="0" dirty="0" err="1">
                <a:solidFill>
                  <a:srgbClr val="002755"/>
                </a:solidFill>
                <a:latin typeface="Montserrat"/>
              </a:rPr>
              <a:t>Klisyri</a:t>
            </a:r>
            <a:r>
              <a:rPr lang="es-ES" sz="1500" noProof="0" dirty="0">
                <a:solidFill>
                  <a:srgbClr val="002755"/>
                </a:solidFill>
                <a:latin typeface="Montserrat"/>
              </a:rPr>
              <a:t> para los 3 dominios del TSQM-9</a:t>
            </a:r>
            <a:r>
              <a:rPr lang="es-ES" sz="1500" dirty="0">
                <a:solidFill>
                  <a:srgbClr val="002755"/>
                </a:solidFill>
                <a:latin typeface="Montserrat"/>
              </a:rPr>
              <a:t>.</a:t>
            </a:r>
            <a:r>
              <a:rPr lang="es-ES" sz="1500" baseline="30000" dirty="0">
                <a:solidFill>
                  <a:srgbClr val="002755"/>
                </a:solidFill>
                <a:latin typeface="Montserrat"/>
              </a:rPr>
              <a:t>2</a:t>
            </a:r>
          </a:p>
        </p:txBody>
      </p:sp>
      <p:pic>
        <p:nvPicPr>
          <p:cNvPr id="7" name="Imagen 6">
            <a:extLst>
              <a:ext uri="{FF2B5EF4-FFF2-40B4-BE49-F238E27FC236}">
                <a16:creationId xmlns:a16="http://schemas.microsoft.com/office/drawing/2014/main" id="{67EE6214-5EB7-63B5-9B19-9ACDCD686236}"/>
              </a:ext>
            </a:extLst>
          </p:cNvPr>
          <p:cNvPicPr>
            <a:picLocks noChangeAspect="1"/>
          </p:cNvPicPr>
          <p:nvPr/>
        </p:nvPicPr>
        <p:blipFill>
          <a:blip r:embed="rId2"/>
          <a:srcRect t="14832"/>
          <a:stretch>
            <a:fillRect/>
          </a:stretch>
        </p:blipFill>
        <p:spPr>
          <a:xfrm>
            <a:off x="5067309" y="2159068"/>
            <a:ext cx="6673841" cy="1682966"/>
          </a:xfrm>
          <a:prstGeom prst="rect">
            <a:avLst/>
          </a:prstGeom>
        </p:spPr>
      </p:pic>
      <p:sp>
        <p:nvSpPr>
          <p:cNvPr id="12" name="CuadroTexto 11">
            <a:extLst>
              <a:ext uri="{FF2B5EF4-FFF2-40B4-BE49-F238E27FC236}">
                <a16:creationId xmlns:a16="http://schemas.microsoft.com/office/drawing/2014/main" id="{C80D5334-399F-E882-E57C-9ECAEFDD35A9}"/>
              </a:ext>
            </a:extLst>
          </p:cNvPr>
          <p:cNvSpPr txBox="1"/>
          <p:nvPr/>
        </p:nvSpPr>
        <p:spPr>
          <a:xfrm>
            <a:off x="5287645" y="4780612"/>
            <a:ext cx="6096000" cy="646331"/>
          </a:xfrm>
          <a:prstGeom prst="rect">
            <a:avLst/>
          </a:prstGeom>
          <a:noFill/>
        </p:spPr>
        <p:txBody>
          <a:bodyPr wrap="square">
            <a:spAutoFit/>
          </a:bodyPr>
          <a:lstStyle/>
          <a:p>
            <a:pPr algn="ctr"/>
            <a:r>
              <a:rPr lang="es-ES" sz="1800" b="1" i="0" u="none" strike="noStrike" baseline="0">
                <a:solidFill>
                  <a:srgbClr val="EF4342"/>
                </a:solidFill>
                <a:latin typeface="Montserrat" panose="00000500000000000000" pitchFamily="2" charset="0"/>
              </a:rPr>
              <a:t>KLISYRI</a:t>
            </a:r>
            <a:r>
              <a:rPr lang="es-ES" sz="1800" b="1" i="0" u="none" strike="noStrike" baseline="30000">
                <a:solidFill>
                  <a:srgbClr val="EF4342"/>
                </a:solidFill>
                <a:latin typeface="Montserrat" panose="00000500000000000000" pitchFamily="2" charset="0"/>
              </a:rPr>
              <a:t>®</a:t>
            </a:r>
            <a:r>
              <a:rPr lang="es-ES" sz="800" b="0" i="0" u="none" strike="noStrike" baseline="0">
                <a:solidFill>
                  <a:srgbClr val="EF4342"/>
                </a:solidFill>
                <a:latin typeface="Montserrat" panose="00000500000000000000" pitchFamily="2" charset="0"/>
              </a:rPr>
              <a:t> </a:t>
            </a:r>
            <a:r>
              <a:rPr lang="es-ES" sz="1800" b="0" i="0" u="none" strike="noStrike" baseline="0">
                <a:solidFill>
                  <a:srgbClr val="003365"/>
                </a:solidFill>
                <a:latin typeface="Montserrat" panose="00000500000000000000" pitchFamily="2" charset="0"/>
              </a:rPr>
              <a:t>ha demostrado la mayor tasa de adherencia de todos los tratamientos para la QA</a:t>
            </a:r>
            <a:r>
              <a:rPr lang="es-ES" sz="1800" b="0" i="0" u="none" strike="noStrike" baseline="30000">
                <a:solidFill>
                  <a:srgbClr val="003365"/>
                </a:solidFill>
                <a:latin typeface="Montserrat" panose="00000500000000000000" pitchFamily="2" charset="0"/>
              </a:rPr>
              <a:t>3</a:t>
            </a:r>
            <a:r>
              <a:rPr lang="es-ES" sz="800" b="0" i="0" u="none" strike="noStrike" baseline="0">
                <a:solidFill>
                  <a:srgbClr val="003365"/>
                </a:solidFill>
                <a:latin typeface="Montserrat" panose="00000500000000000000" pitchFamily="2" charset="0"/>
              </a:rPr>
              <a:t> </a:t>
            </a:r>
            <a:endParaRPr lang="es-ES">
              <a:latin typeface="Montserrat" panose="00000500000000000000" pitchFamily="2" charset="0"/>
            </a:endParaRPr>
          </a:p>
        </p:txBody>
      </p:sp>
    </p:spTree>
    <p:extLst>
      <p:ext uri="{BB962C8B-B14F-4D97-AF65-F5344CB8AC3E}">
        <p14:creationId xmlns:p14="http://schemas.microsoft.com/office/powerpoint/2010/main" val="3169033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A36D21C-F83A-10E9-DC16-43FB0C7D81BB}"/>
              </a:ext>
            </a:extLst>
          </p:cNvPr>
          <p:cNvSpPr>
            <a:spLocks noGrp="1"/>
          </p:cNvSpPr>
          <p:nvPr>
            <p:ph type="title"/>
          </p:nvPr>
        </p:nvSpPr>
        <p:spPr/>
        <p:txBody>
          <a:bodyPr>
            <a:normAutofit fontScale="90000"/>
          </a:bodyPr>
          <a:lstStyle/>
          <a:p>
            <a:r>
              <a:rPr lang="es-ES" sz="2000" noProof="0">
                <a:solidFill>
                  <a:srgbClr val="002060"/>
                </a:solidFill>
                <a:latin typeface="Montserrat" pitchFamily="2" charset="77"/>
                <a:cs typeface="Arial" panose="020B0604020202020204" pitchFamily="34" charset="0"/>
              </a:rPr>
              <a:t>LA MAYORÍA DE LOS PACIENTES QUE LOGRARON UN AC* NO PRESENTARON </a:t>
            </a:r>
            <a:r>
              <a:rPr lang="es-ES" sz="2000">
                <a:solidFill>
                  <a:srgbClr val="002060"/>
                </a:solidFill>
                <a:latin typeface="Montserrat" pitchFamily="2" charset="77"/>
                <a:cs typeface="Arial" panose="020B0604020202020204" pitchFamily="34" charset="0"/>
              </a:rPr>
              <a:t>RC</a:t>
            </a:r>
            <a:r>
              <a:rPr lang="es-ES" sz="2000" noProof="0">
                <a:solidFill>
                  <a:srgbClr val="002060"/>
                </a:solidFill>
                <a:latin typeface="Montserrat" pitchFamily="2" charset="77"/>
                <a:cs typeface="Arial" panose="020B0604020202020204" pitchFamily="34" charset="0"/>
              </a:rPr>
              <a:t>L (24,1 %), O PRESENTARON RCL LEVES O MODERADOS</a:t>
            </a:r>
            <a:r>
              <a:rPr lang="es-ES" sz="2000">
                <a:solidFill>
                  <a:srgbClr val="002060"/>
                </a:solidFill>
                <a:latin typeface="Montserrat" pitchFamily="2" charset="77"/>
                <a:cs typeface="Arial" panose="020B0604020202020204" pitchFamily="34" charset="0"/>
              </a:rPr>
              <a:t> (97,8%)</a:t>
            </a:r>
            <a:r>
              <a:rPr lang="es-ES" sz="2000" baseline="30000" noProof="0">
                <a:solidFill>
                  <a:srgbClr val="002060"/>
                </a:solidFill>
                <a:latin typeface="Montserrat" pitchFamily="2" charset="77"/>
                <a:cs typeface="Arial" panose="020B0604020202020204" pitchFamily="34" charset="0"/>
              </a:rPr>
              <a:t>1</a:t>
            </a:r>
            <a:endParaRPr lang="es-ES"/>
          </a:p>
        </p:txBody>
      </p:sp>
      <p:sp>
        <p:nvSpPr>
          <p:cNvPr id="2" name="Marcador de texto 1">
            <a:extLst>
              <a:ext uri="{FF2B5EF4-FFF2-40B4-BE49-F238E27FC236}">
                <a16:creationId xmlns:a16="http://schemas.microsoft.com/office/drawing/2014/main" id="{E1341B90-825C-95E2-390F-9265FE50EB5E}"/>
              </a:ext>
            </a:extLst>
          </p:cNvPr>
          <p:cNvSpPr>
            <a:spLocks noGrp="1"/>
          </p:cNvSpPr>
          <p:nvPr>
            <p:ph type="body" sz="quarter" idx="10"/>
          </p:nvPr>
        </p:nvSpPr>
        <p:spPr/>
        <p:txBody>
          <a:bodyPr anchor="b">
            <a:noAutofit/>
          </a:bodyPr>
          <a:lstStyle/>
          <a:p>
            <a:pPr>
              <a:spcBef>
                <a:spcPts val="0"/>
              </a:spcBef>
            </a:pPr>
            <a:r>
              <a:rPr lang="es-ES" noProof="0">
                <a:latin typeface="Montserrat" pitchFamily="2" charset="77"/>
              </a:rPr>
              <a:t>*El aclaramiento completo (AC) se definió como una reducción del 100 % de las lesiones dentro de la zona de aplicación, en el día 57. El médico evaluó las RCL (eritema/enrojecimiento, descamación, formación de costras, hinchazón, vesiculación/</a:t>
            </a:r>
            <a:r>
              <a:rPr lang="es-ES" noProof="0" err="1">
                <a:latin typeface="Montserrat" pitchFamily="2" charset="77"/>
              </a:rPr>
              <a:t>pustulación</a:t>
            </a:r>
            <a:r>
              <a:rPr lang="es-ES" noProof="0">
                <a:latin typeface="Montserrat" pitchFamily="2" charset="77"/>
              </a:rPr>
              <a:t> y erosiones/ulceraciones), las puntuó de 0 (ausente) a 3 (grave), y las sumó para obtener una puntuación compuesta (0-18).</a:t>
            </a:r>
          </a:p>
          <a:p>
            <a:pPr>
              <a:spcBef>
                <a:spcPts val="0"/>
              </a:spcBef>
            </a:pPr>
            <a:r>
              <a:rPr lang="es-ES" noProof="0">
                <a:latin typeface="Montserrat" pitchFamily="2" charset="77"/>
                <a:ea typeface="Calibri"/>
              </a:rPr>
              <a:t>El médico evaluó las RCL (eritema/enrojecimiento, descamación/descamación fina, formación de costras, hinchazón, vesiculación/</a:t>
            </a:r>
            <a:r>
              <a:rPr lang="es-ES" noProof="0" err="1">
                <a:latin typeface="Montserrat" pitchFamily="2" charset="77"/>
                <a:ea typeface="Calibri"/>
              </a:rPr>
              <a:t>pustulación</a:t>
            </a:r>
            <a:r>
              <a:rPr lang="es-ES" noProof="0">
                <a:latin typeface="Montserrat" pitchFamily="2" charset="77"/>
                <a:ea typeface="Calibri"/>
              </a:rPr>
              <a:t> y erosiones/ ulceraciones), las puntuó de 0 (ausente) a 3 (grave), y las sumó para obtener una puntuación compuesta (0-18).</a:t>
            </a:r>
          </a:p>
          <a:p>
            <a:pPr>
              <a:spcBef>
                <a:spcPts val="0"/>
              </a:spcBef>
            </a:pPr>
            <a:r>
              <a:rPr lang="es-ES" b="1" noProof="0">
                <a:latin typeface="Montserrat" pitchFamily="2" charset="77"/>
              </a:rPr>
              <a:t>1.</a:t>
            </a:r>
            <a:r>
              <a:rPr lang="es-ES" noProof="0">
                <a:latin typeface="Montserrat" pitchFamily="2" charset="77"/>
              </a:rPr>
              <a:t> </a:t>
            </a:r>
            <a:r>
              <a:rPr lang="es-ES" noProof="0" err="1">
                <a:latin typeface="Montserrat" pitchFamily="2" charset="77"/>
              </a:rPr>
              <a:t>Gilaberte</a:t>
            </a:r>
            <a:r>
              <a:rPr lang="es-ES" noProof="0">
                <a:latin typeface="Montserrat" pitchFamily="2" charset="77"/>
              </a:rPr>
              <a:t> Y, et al. </a:t>
            </a:r>
            <a:r>
              <a:rPr lang="es-ES" noProof="0" err="1">
                <a:latin typeface="Montserrat" pitchFamily="2" charset="77"/>
              </a:rPr>
              <a:t>Mild</a:t>
            </a:r>
            <a:r>
              <a:rPr lang="es-ES" noProof="0">
                <a:latin typeface="Montserrat" pitchFamily="2" charset="77"/>
              </a:rPr>
              <a:t> </a:t>
            </a:r>
            <a:r>
              <a:rPr lang="es-ES" noProof="0" err="1">
                <a:latin typeface="Montserrat" pitchFamily="2" charset="77"/>
              </a:rPr>
              <a:t>to</a:t>
            </a:r>
            <a:r>
              <a:rPr lang="es-ES" noProof="0">
                <a:latin typeface="Montserrat" pitchFamily="2" charset="77"/>
              </a:rPr>
              <a:t> </a:t>
            </a:r>
            <a:r>
              <a:rPr lang="es-ES" noProof="0" err="1">
                <a:latin typeface="Montserrat" pitchFamily="2" charset="77"/>
              </a:rPr>
              <a:t>moderate</a:t>
            </a:r>
            <a:r>
              <a:rPr lang="es-ES" noProof="0">
                <a:latin typeface="Montserrat" pitchFamily="2" charset="77"/>
              </a:rPr>
              <a:t> local </a:t>
            </a:r>
            <a:r>
              <a:rPr lang="es-ES" noProof="0" err="1">
                <a:latin typeface="Montserrat" pitchFamily="2" charset="77"/>
              </a:rPr>
              <a:t>tolerability</a:t>
            </a:r>
            <a:r>
              <a:rPr lang="es-ES" noProof="0">
                <a:latin typeface="Montserrat" pitchFamily="2" charset="77"/>
              </a:rPr>
              <a:t> </a:t>
            </a:r>
            <a:r>
              <a:rPr lang="es-ES" noProof="0" err="1">
                <a:latin typeface="Montserrat" pitchFamily="2" charset="77"/>
              </a:rPr>
              <a:t>signs</a:t>
            </a:r>
            <a:r>
              <a:rPr lang="es-ES" noProof="0">
                <a:latin typeface="Montserrat" pitchFamily="2" charset="77"/>
              </a:rPr>
              <a:t> </a:t>
            </a:r>
            <a:r>
              <a:rPr lang="es-ES" noProof="0" err="1">
                <a:latin typeface="Montserrat" pitchFamily="2" charset="77"/>
              </a:rPr>
              <a:t>on</a:t>
            </a:r>
            <a:r>
              <a:rPr lang="es-ES" noProof="0">
                <a:latin typeface="Montserrat" pitchFamily="2" charset="77"/>
              </a:rPr>
              <a:t> </a:t>
            </a:r>
            <a:r>
              <a:rPr lang="es-ES" noProof="0" err="1">
                <a:latin typeface="Montserrat" pitchFamily="2" charset="77"/>
              </a:rPr>
              <a:t>patients</a:t>
            </a:r>
            <a:r>
              <a:rPr lang="es-ES" noProof="0">
                <a:latin typeface="Montserrat" pitchFamily="2" charset="77"/>
              </a:rPr>
              <a:t> </a:t>
            </a:r>
            <a:r>
              <a:rPr lang="es-ES" noProof="0" err="1">
                <a:latin typeface="Montserrat" pitchFamily="2" charset="77"/>
              </a:rPr>
              <a:t>who</a:t>
            </a:r>
            <a:r>
              <a:rPr lang="es-ES" noProof="0">
                <a:latin typeface="Montserrat" pitchFamily="2" charset="77"/>
              </a:rPr>
              <a:t> </a:t>
            </a:r>
            <a:r>
              <a:rPr lang="es-ES" noProof="0" err="1">
                <a:latin typeface="Montserrat" pitchFamily="2" charset="77"/>
              </a:rPr>
              <a:t>achieved</a:t>
            </a:r>
            <a:r>
              <a:rPr lang="es-ES" noProof="0">
                <a:latin typeface="Montserrat" pitchFamily="2" charset="77"/>
              </a:rPr>
              <a:t> complete </a:t>
            </a:r>
            <a:r>
              <a:rPr lang="es-ES" noProof="0" err="1">
                <a:latin typeface="Montserrat" pitchFamily="2" charset="77"/>
              </a:rPr>
              <a:t>clearance</a:t>
            </a:r>
            <a:r>
              <a:rPr lang="es-ES" noProof="0">
                <a:latin typeface="Montserrat" pitchFamily="2" charset="77"/>
              </a:rPr>
              <a:t> after </a:t>
            </a:r>
            <a:r>
              <a:rPr lang="es-ES" noProof="0" err="1">
                <a:latin typeface="Montserrat" pitchFamily="2" charset="77"/>
              </a:rPr>
              <a:t>treatment</a:t>
            </a:r>
            <a:r>
              <a:rPr lang="es-ES" noProof="0">
                <a:latin typeface="Montserrat" pitchFamily="2" charset="77"/>
              </a:rPr>
              <a:t> </a:t>
            </a:r>
            <a:r>
              <a:rPr lang="es-ES" noProof="0" err="1">
                <a:latin typeface="Montserrat" pitchFamily="2" charset="77"/>
              </a:rPr>
              <a:t>with</a:t>
            </a:r>
            <a:r>
              <a:rPr lang="es-ES" noProof="0">
                <a:latin typeface="Montserrat" pitchFamily="2" charset="77"/>
              </a:rPr>
              <a:t> </a:t>
            </a:r>
            <a:r>
              <a:rPr lang="es-ES" noProof="0" err="1">
                <a:latin typeface="Montserrat" pitchFamily="2" charset="77"/>
              </a:rPr>
              <a:t>tirbanibulin</a:t>
            </a:r>
            <a:r>
              <a:rPr lang="es-ES" noProof="0">
                <a:latin typeface="Montserrat" pitchFamily="2" charset="77"/>
              </a:rPr>
              <a:t> 1% </a:t>
            </a:r>
            <a:r>
              <a:rPr lang="es-ES" noProof="0" err="1">
                <a:latin typeface="Montserrat" pitchFamily="2" charset="77"/>
              </a:rPr>
              <a:t>ointment</a:t>
            </a:r>
            <a:r>
              <a:rPr lang="es-ES" noProof="0">
                <a:latin typeface="Montserrat" pitchFamily="2" charset="77"/>
              </a:rPr>
              <a:t> in </a:t>
            </a:r>
            <a:r>
              <a:rPr lang="es-ES" noProof="0" err="1">
                <a:latin typeface="Montserrat" pitchFamily="2" charset="77"/>
              </a:rPr>
              <a:t>actinic</a:t>
            </a:r>
            <a:r>
              <a:rPr lang="es-ES" noProof="0">
                <a:latin typeface="Montserrat" pitchFamily="2" charset="77"/>
              </a:rPr>
              <a:t> </a:t>
            </a:r>
            <a:r>
              <a:rPr lang="es-ES" noProof="0" err="1">
                <a:latin typeface="Montserrat" pitchFamily="2" charset="77"/>
              </a:rPr>
              <a:t>keratosis</a:t>
            </a:r>
            <a:r>
              <a:rPr lang="es-ES" noProof="0">
                <a:latin typeface="Montserrat" pitchFamily="2" charset="77"/>
              </a:rPr>
              <a:t> (TIRBASKIN </a:t>
            </a:r>
            <a:r>
              <a:rPr lang="es-ES" noProof="0" err="1">
                <a:latin typeface="Montserrat" pitchFamily="2" charset="77"/>
              </a:rPr>
              <a:t>study</a:t>
            </a:r>
            <a:r>
              <a:rPr lang="es-ES" noProof="0">
                <a:latin typeface="Montserrat" pitchFamily="2" charset="77"/>
              </a:rPr>
              <a:t>). Póster P1-10 presentado en el 21º Congreso de la EADO, Atenas, 3-5 de abril de 2025. </a:t>
            </a:r>
          </a:p>
        </p:txBody>
      </p:sp>
      <p:pic>
        <p:nvPicPr>
          <p:cNvPr id="12" name="Imagen 11">
            <a:extLst>
              <a:ext uri="{FF2B5EF4-FFF2-40B4-BE49-F238E27FC236}">
                <a16:creationId xmlns:a16="http://schemas.microsoft.com/office/drawing/2014/main" id="{67C80D5C-836C-5D5A-7CAD-1AC57A6679E4}"/>
              </a:ext>
            </a:extLst>
          </p:cNvPr>
          <p:cNvPicPr>
            <a:picLocks noChangeAspect="1"/>
          </p:cNvPicPr>
          <p:nvPr/>
        </p:nvPicPr>
        <p:blipFill>
          <a:blip r:embed="rId3"/>
          <a:stretch>
            <a:fillRect/>
          </a:stretch>
        </p:blipFill>
        <p:spPr>
          <a:xfrm>
            <a:off x="711477" y="1720788"/>
            <a:ext cx="8036143" cy="3352220"/>
          </a:xfrm>
          <a:prstGeom prst="rect">
            <a:avLst/>
          </a:prstGeom>
        </p:spPr>
      </p:pic>
      <p:sp>
        <p:nvSpPr>
          <p:cNvPr id="14" name="Rounded Rectangle 92">
            <a:extLst>
              <a:ext uri="{FF2B5EF4-FFF2-40B4-BE49-F238E27FC236}">
                <a16:creationId xmlns:a16="http://schemas.microsoft.com/office/drawing/2014/main" id="{6FC4818D-1F47-1188-ED6D-9A57E1239F91}"/>
              </a:ext>
            </a:extLst>
          </p:cNvPr>
          <p:cNvSpPr/>
          <p:nvPr/>
        </p:nvSpPr>
        <p:spPr>
          <a:xfrm>
            <a:off x="740230" y="1476609"/>
            <a:ext cx="8111670" cy="3596399"/>
          </a:xfrm>
          <a:prstGeom prst="roundRect">
            <a:avLst>
              <a:gd name="adj" fmla="val 4547"/>
            </a:avLst>
          </a:prstGeom>
          <a:noFill/>
          <a:ln w="12700">
            <a:solidFill>
              <a:srgbClr val="B4E2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itchFamily="2" charset="77"/>
              <a:cs typeface="Arial" panose="020B0604020202020204" pitchFamily="34" charset="0"/>
            </a:endParaRPr>
          </a:p>
        </p:txBody>
      </p:sp>
      <p:sp>
        <p:nvSpPr>
          <p:cNvPr id="18" name="CuadroTexto 17">
            <a:extLst>
              <a:ext uri="{FF2B5EF4-FFF2-40B4-BE49-F238E27FC236}">
                <a16:creationId xmlns:a16="http://schemas.microsoft.com/office/drawing/2014/main" id="{AC36C417-6C95-F9FF-58B4-5A43434AA7FF}"/>
              </a:ext>
            </a:extLst>
          </p:cNvPr>
          <p:cNvSpPr txBox="1"/>
          <p:nvPr/>
        </p:nvSpPr>
        <p:spPr>
          <a:xfrm>
            <a:off x="8931453" y="1480856"/>
            <a:ext cx="2717622" cy="2877145"/>
          </a:xfrm>
          <a:prstGeom prst="roundRect">
            <a:avLst>
              <a:gd name="adj" fmla="val 7231"/>
            </a:avLst>
          </a:prstGeom>
          <a:solidFill>
            <a:srgbClr val="B4E2D6"/>
          </a:solidFill>
        </p:spPr>
        <p:txBody>
          <a:bodyPr wrap="square" lIns="91440" tIns="45720" rIns="91440" bIns="45720" rtlCol="0" anchor="t">
            <a:spAutoFit/>
          </a:bodyPr>
          <a:lstStyle/>
          <a:p>
            <a:pPr lvl="0" algn="ctr">
              <a:defRPr/>
            </a:pPr>
            <a:endParaRPr kumimoji="0" lang="es-ES" b="1" i="0" u="none" strike="noStrike" cap="none" normalizeH="0" baseline="0" noProof="0">
              <a:ln>
                <a:noFill/>
              </a:ln>
              <a:solidFill>
                <a:srgbClr val="002855"/>
              </a:solidFill>
              <a:effectLst/>
              <a:uLnTx/>
              <a:uFillTx/>
              <a:latin typeface="Montserrat"/>
            </a:endParaRPr>
          </a:p>
          <a:p>
            <a:pPr lvl="0" algn="ctr">
              <a:defRPr/>
            </a:pPr>
            <a:r>
              <a:rPr kumimoji="0" lang="es-ES" b="1" i="0" u="none" strike="noStrike" cap="none" normalizeH="0" baseline="0" noProof="0">
                <a:ln>
                  <a:noFill/>
                </a:ln>
                <a:solidFill>
                  <a:srgbClr val="002855"/>
                </a:solidFill>
                <a:effectLst/>
                <a:uLnTx/>
                <a:uFillTx/>
                <a:latin typeface="Montserrat"/>
              </a:rPr>
              <a:t>El aclaramiento completo</a:t>
            </a:r>
            <a:r>
              <a:rPr lang="es-ES" b="1">
                <a:solidFill>
                  <a:srgbClr val="002855"/>
                </a:solidFill>
                <a:latin typeface="Montserrat"/>
              </a:rPr>
              <a:t> no </a:t>
            </a:r>
            <a:r>
              <a:rPr kumimoji="0" lang="es-ES" b="1" i="0" u="none" strike="noStrike" cap="none" normalizeH="0" baseline="0" noProof="0">
                <a:ln>
                  <a:noFill/>
                </a:ln>
                <a:solidFill>
                  <a:srgbClr val="002855"/>
                </a:solidFill>
                <a:effectLst/>
                <a:uLnTx/>
                <a:uFillTx/>
                <a:latin typeface="Montserrat"/>
              </a:rPr>
              <a:t>se asoció con LTS graves,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i="0" u="none" strike="noStrike" cap="none" normalizeH="0" baseline="0" noProof="0">
                <a:ln>
                  <a:noFill/>
                </a:ln>
                <a:solidFill>
                  <a:srgbClr val="002855"/>
                </a:solidFill>
                <a:effectLst/>
                <a:uLnTx/>
                <a:uFillTx/>
                <a:latin typeface="Montserrat"/>
              </a:rPr>
              <a:t>lo que confirma el perfil favorable de eficacia/tolerabilidad de Klisyri</a:t>
            </a:r>
            <a:r>
              <a:rPr kumimoji="0" lang="es-ES" i="0" u="none" strike="noStrike" cap="none" normalizeH="0" baseline="30000" noProof="0">
                <a:ln>
                  <a:noFill/>
                </a:ln>
                <a:solidFill>
                  <a:srgbClr val="002855"/>
                </a:solidFill>
                <a:effectLst/>
                <a:uLnTx/>
                <a:uFillTx/>
                <a:latin typeface="Montserrat"/>
              </a:rPr>
              <a:t>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i="0" u="none" strike="noStrike" cap="none" normalizeH="0" baseline="30000" noProof="0">
              <a:ln>
                <a:noFill/>
              </a:ln>
              <a:solidFill>
                <a:srgbClr val="002855"/>
              </a:solidFill>
              <a:effectLst/>
              <a:uLnTx/>
              <a:uFillTx/>
              <a:latin typeface="Montserrat"/>
            </a:endParaRPr>
          </a:p>
        </p:txBody>
      </p:sp>
      <p:sp>
        <p:nvSpPr>
          <p:cNvPr id="20" name="CuadroTexto 19">
            <a:extLst>
              <a:ext uri="{FF2B5EF4-FFF2-40B4-BE49-F238E27FC236}">
                <a16:creationId xmlns:a16="http://schemas.microsoft.com/office/drawing/2014/main" id="{4B8C7E43-7B10-F71D-1E7C-0A0C623742D8}"/>
              </a:ext>
            </a:extLst>
          </p:cNvPr>
          <p:cNvSpPr txBox="1"/>
          <p:nvPr/>
        </p:nvSpPr>
        <p:spPr>
          <a:xfrm>
            <a:off x="4080185" y="2233223"/>
            <a:ext cx="4352615" cy="817245"/>
          </a:xfrm>
          <a:prstGeom prst="roundRect">
            <a:avLst/>
          </a:prstGeom>
          <a:solidFill>
            <a:srgbClr val="B4E2D6"/>
          </a:solidFill>
        </p:spPr>
        <p:txBody>
          <a:bodyPr wrap="square" lIns="91440" tIns="45720" rIns="91440" bIns="45720" rtlCol="0" anchor="t">
            <a:spAutoFit/>
          </a:bodyPr>
          <a:lstStyle/>
          <a:p>
            <a:pPr lvl="0" algn="ctr">
              <a:defRPr/>
            </a:pPr>
            <a:r>
              <a:rPr kumimoji="0" lang="es-ES" sz="1400" b="1" i="0" u="none" strike="noStrike" cap="none" normalizeH="0" baseline="0" noProof="0">
                <a:ln>
                  <a:noFill/>
                </a:ln>
                <a:solidFill>
                  <a:srgbClr val="002855"/>
                </a:solidFill>
                <a:effectLst/>
                <a:uLnTx/>
                <a:uFillTx/>
                <a:latin typeface="Montserrat"/>
              </a:rPr>
              <a:t>El 75 % de los pacientes que alcanzaron una RC presentaron  LTS  de intensidad </a:t>
            </a:r>
          </a:p>
          <a:p>
            <a:pPr lvl="0" algn="ctr">
              <a:defRPr/>
            </a:pPr>
            <a:r>
              <a:rPr lang="es-ES" sz="1400" b="1">
                <a:solidFill>
                  <a:srgbClr val="002855"/>
                </a:solidFill>
                <a:latin typeface="Montserrat"/>
              </a:rPr>
              <a:t>n</a:t>
            </a:r>
            <a:r>
              <a:rPr kumimoji="0" lang="es-ES" sz="1400" b="1" i="0" u="none" strike="noStrike" cap="none" normalizeH="0" baseline="0" noProof="0" err="1">
                <a:ln>
                  <a:noFill/>
                </a:ln>
                <a:solidFill>
                  <a:srgbClr val="002855"/>
                </a:solidFill>
                <a:effectLst/>
                <a:uLnTx/>
                <a:uFillTx/>
                <a:latin typeface="Montserrat"/>
              </a:rPr>
              <a:t>ula</a:t>
            </a:r>
            <a:r>
              <a:rPr kumimoji="0" lang="es-ES" sz="1400" b="1" i="0" u="none" strike="noStrike" cap="none" normalizeH="0" baseline="0" noProof="0">
                <a:ln>
                  <a:noFill/>
                </a:ln>
                <a:solidFill>
                  <a:srgbClr val="002855"/>
                </a:solidFill>
                <a:effectLst/>
                <a:uLnTx/>
                <a:uFillTx/>
                <a:latin typeface="Montserrat"/>
              </a:rPr>
              <a:t> a leve (0-2) a D8</a:t>
            </a:r>
            <a:endParaRPr kumimoji="0" lang="es-ES" sz="1400" i="0" u="none" strike="noStrike" cap="none" normalizeH="0" baseline="30000" noProof="0">
              <a:ln>
                <a:noFill/>
              </a:ln>
              <a:solidFill>
                <a:srgbClr val="002855"/>
              </a:solidFill>
              <a:effectLst/>
              <a:uLnTx/>
              <a:uFillTx/>
              <a:latin typeface="Montserrat"/>
            </a:endParaRPr>
          </a:p>
        </p:txBody>
      </p:sp>
    </p:spTree>
    <p:extLst>
      <p:ext uri="{BB962C8B-B14F-4D97-AF65-F5344CB8AC3E}">
        <p14:creationId xmlns:p14="http://schemas.microsoft.com/office/powerpoint/2010/main" val="1537779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2782-D70A-F35A-0BBC-756929E57E88}"/>
            </a:ext>
          </a:extLst>
        </p:cNvPr>
        <p:cNvGrpSpPr/>
        <p:nvPr/>
      </p:nvGrpSpPr>
      <p:grpSpPr>
        <a:xfrm>
          <a:off x="0" y="0"/>
          <a:ext cx="0" cy="0"/>
          <a:chOff x="0" y="0"/>
          <a:chExt cx="0" cy="0"/>
        </a:xfrm>
      </p:grpSpPr>
      <p:sp>
        <p:nvSpPr>
          <p:cNvPr id="67" name="Rectángulo: esquinas redondeadas 66">
            <a:extLst>
              <a:ext uri="{FF2B5EF4-FFF2-40B4-BE49-F238E27FC236}">
                <a16:creationId xmlns:a16="http://schemas.microsoft.com/office/drawing/2014/main" id="{44176081-AF22-6DD8-8823-F568A0248197}"/>
              </a:ext>
            </a:extLst>
          </p:cNvPr>
          <p:cNvSpPr/>
          <p:nvPr/>
        </p:nvSpPr>
        <p:spPr>
          <a:xfrm>
            <a:off x="2984619" y="5361881"/>
            <a:ext cx="6293591" cy="576620"/>
          </a:xfrm>
          <a:prstGeom prst="roundRect">
            <a:avLst/>
          </a:prstGeom>
          <a:solidFill>
            <a:srgbClr val="FDE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esquinas redondeadas 16">
            <a:extLst>
              <a:ext uri="{FF2B5EF4-FFF2-40B4-BE49-F238E27FC236}">
                <a16:creationId xmlns:a16="http://schemas.microsoft.com/office/drawing/2014/main" id="{F728174B-71A5-235C-7B25-1ED9E177C6D0}"/>
              </a:ext>
            </a:extLst>
          </p:cNvPr>
          <p:cNvSpPr/>
          <p:nvPr/>
        </p:nvSpPr>
        <p:spPr>
          <a:xfrm>
            <a:off x="847503" y="1096389"/>
            <a:ext cx="10238990" cy="326009"/>
          </a:xfrm>
          <a:prstGeom prst="roundRect">
            <a:avLst/>
          </a:prstGeom>
          <a:solidFill>
            <a:srgbClr val="B4E2D6"/>
          </a:solidFill>
          <a:ln>
            <a:solidFill>
              <a:srgbClr val="D2ED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CuadroTexto 17">
            <a:extLst>
              <a:ext uri="{FF2B5EF4-FFF2-40B4-BE49-F238E27FC236}">
                <a16:creationId xmlns:a16="http://schemas.microsoft.com/office/drawing/2014/main" id="{C84C2713-BE23-3B5D-6F32-983161556BA6}"/>
              </a:ext>
            </a:extLst>
          </p:cNvPr>
          <p:cNvSpPr txBox="1"/>
          <p:nvPr/>
        </p:nvSpPr>
        <p:spPr>
          <a:xfrm>
            <a:off x="1768475" y="1114621"/>
            <a:ext cx="770246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2854"/>
                </a:solidFill>
                <a:effectLst/>
                <a:uLnTx/>
                <a:uFillTx/>
                <a:latin typeface="Montserrat"/>
                <a:ea typeface="+mn-ea"/>
                <a:cs typeface="+mn-cs"/>
              </a:rPr>
              <a:t>Signos de tolerabilidad local al día 8 tras tratamiento con Klisyri</a:t>
            </a:r>
            <a:r>
              <a:rPr kumimoji="0" lang="es-ES" sz="1400" b="1" i="0" u="none" strike="noStrike" kern="1200" cap="none" spc="0" normalizeH="0" baseline="30000" noProof="0">
                <a:ln>
                  <a:noFill/>
                </a:ln>
                <a:solidFill>
                  <a:srgbClr val="002854"/>
                </a:solidFill>
                <a:effectLst/>
                <a:uLnTx/>
                <a:uFillTx/>
                <a:latin typeface="Montserrat"/>
                <a:ea typeface="+mn-ea"/>
                <a:cs typeface="+mn-cs"/>
              </a:rPr>
              <a:t>2</a:t>
            </a:r>
          </a:p>
        </p:txBody>
      </p:sp>
      <p:sp>
        <p:nvSpPr>
          <p:cNvPr id="2" name="CuadroTexto 1">
            <a:extLst>
              <a:ext uri="{FF2B5EF4-FFF2-40B4-BE49-F238E27FC236}">
                <a16:creationId xmlns:a16="http://schemas.microsoft.com/office/drawing/2014/main" id="{D3F240CE-1CF3-4E21-BE7A-83A3BF997A1C}"/>
              </a:ext>
            </a:extLst>
          </p:cNvPr>
          <p:cNvSpPr txBox="1"/>
          <p:nvPr/>
        </p:nvSpPr>
        <p:spPr>
          <a:xfrm>
            <a:off x="3147402" y="5407551"/>
            <a:ext cx="6130808" cy="461665"/>
          </a:xfrm>
          <a:prstGeom prst="rect">
            <a:avLst/>
          </a:prstGeom>
          <a:solidFill>
            <a:srgbClr val="FDEFEA"/>
          </a:solidFill>
        </p:spPr>
        <p:txBody>
          <a:bodyPr wrap="square" rtlCol="0">
            <a:spAutoFit/>
          </a:bodyPr>
          <a:lstStyle/>
          <a:p>
            <a:r>
              <a:rPr lang="es-ES" sz="1200">
                <a:solidFill>
                  <a:schemeClr val="tx2">
                    <a:lumMod val="90000"/>
                    <a:lumOff val="10000"/>
                  </a:schemeClr>
                </a:solidFill>
                <a:latin typeface="Montserrat" panose="00000500000000000000" pitchFamily="2" charset="0"/>
              </a:rPr>
              <a:t>En el día 8, los síntomas más frecuentes fueron </a:t>
            </a:r>
            <a:r>
              <a:rPr lang="es-ES" sz="1200" b="1">
                <a:solidFill>
                  <a:schemeClr val="tx2">
                    <a:lumMod val="90000"/>
                    <a:lumOff val="10000"/>
                  </a:schemeClr>
                </a:solidFill>
                <a:latin typeface="Montserrat" panose="00000500000000000000" pitchFamily="2" charset="0"/>
              </a:rPr>
              <a:t>eritema/enrojecimiento leve/moderado (70,7%), descamación (38,5%) y costras (20,1%).</a:t>
            </a:r>
            <a:r>
              <a:rPr lang="es-ES_tradnl" sz="1200" b="1">
                <a:solidFill>
                  <a:schemeClr val="tx2">
                    <a:lumMod val="90000"/>
                    <a:lumOff val="10000"/>
                  </a:schemeClr>
                </a:solidFill>
                <a:latin typeface="Montserrat" panose="00000500000000000000" pitchFamily="2" charset="0"/>
              </a:rPr>
              <a:t>*</a:t>
            </a:r>
            <a:r>
              <a:rPr lang="es-ES_tradnl" sz="1200" b="1" baseline="30000">
                <a:solidFill>
                  <a:schemeClr val="tx2">
                    <a:lumMod val="90000"/>
                    <a:lumOff val="10000"/>
                  </a:schemeClr>
                </a:solidFill>
                <a:latin typeface="Montserrat" panose="00000500000000000000" pitchFamily="2" charset="0"/>
              </a:rPr>
              <a:t>,1</a:t>
            </a:r>
            <a:endParaRPr lang="es-ES" sz="1200" b="1" baseline="30000">
              <a:solidFill>
                <a:schemeClr val="tx2">
                  <a:lumMod val="90000"/>
                  <a:lumOff val="10000"/>
                </a:schemeClr>
              </a:solidFill>
              <a:latin typeface="Montserrat" panose="00000500000000000000" pitchFamily="2" charset="0"/>
            </a:endParaRPr>
          </a:p>
        </p:txBody>
      </p:sp>
      <p:pic>
        <p:nvPicPr>
          <p:cNvPr id="44" name="Imagen 43">
            <a:extLst>
              <a:ext uri="{FF2B5EF4-FFF2-40B4-BE49-F238E27FC236}">
                <a16:creationId xmlns:a16="http://schemas.microsoft.com/office/drawing/2014/main" id="{BBC276AA-0D3F-ACC1-4DAF-ED44B2139C2A}"/>
              </a:ext>
            </a:extLst>
          </p:cNvPr>
          <p:cNvPicPr>
            <a:picLocks noChangeAspect="1"/>
          </p:cNvPicPr>
          <p:nvPr/>
        </p:nvPicPr>
        <p:blipFill>
          <a:blip r:embed="rId3"/>
          <a:stretch>
            <a:fillRect/>
          </a:stretch>
        </p:blipFill>
        <p:spPr>
          <a:xfrm>
            <a:off x="408402" y="1818687"/>
            <a:ext cx="5246078" cy="3456191"/>
          </a:xfrm>
          <a:prstGeom prst="rect">
            <a:avLst/>
          </a:prstGeom>
        </p:spPr>
      </p:pic>
      <p:pic>
        <p:nvPicPr>
          <p:cNvPr id="45" name="Imagen 44">
            <a:extLst>
              <a:ext uri="{FF2B5EF4-FFF2-40B4-BE49-F238E27FC236}">
                <a16:creationId xmlns:a16="http://schemas.microsoft.com/office/drawing/2014/main" id="{E4A1D455-60C0-34C0-EAB7-7F25F60B6B33}"/>
              </a:ext>
            </a:extLst>
          </p:cNvPr>
          <p:cNvPicPr>
            <a:picLocks noChangeAspect="1"/>
          </p:cNvPicPr>
          <p:nvPr/>
        </p:nvPicPr>
        <p:blipFill>
          <a:blip r:embed="rId4"/>
          <a:stretch>
            <a:fillRect/>
          </a:stretch>
        </p:blipFill>
        <p:spPr>
          <a:xfrm>
            <a:off x="5981270" y="1884621"/>
            <a:ext cx="5262084" cy="3488789"/>
          </a:xfrm>
          <a:prstGeom prst="rect">
            <a:avLst/>
          </a:prstGeom>
        </p:spPr>
      </p:pic>
      <p:sp>
        <p:nvSpPr>
          <p:cNvPr id="47" name="Rectángulo 46">
            <a:extLst>
              <a:ext uri="{FF2B5EF4-FFF2-40B4-BE49-F238E27FC236}">
                <a16:creationId xmlns:a16="http://schemas.microsoft.com/office/drawing/2014/main" id="{8DB00810-B5A6-F9AB-2727-F16CB0B889F8}"/>
              </a:ext>
            </a:extLst>
          </p:cNvPr>
          <p:cNvSpPr/>
          <p:nvPr/>
        </p:nvSpPr>
        <p:spPr>
          <a:xfrm>
            <a:off x="1304926" y="1615439"/>
            <a:ext cx="103916" cy="90845"/>
          </a:xfrm>
          <a:prstGeom prst="rect">
            <a:avLst/>
          </a:prstGeom>
          <a:solidFill>
            <a:srgbClr val="11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47">
            <a:extLst>
              <a:ext uri="{FF2B5EF4-FFF2-40B4-BE49-F238E27FC236}">
                <a16:creationId xmlns:a16="http://schemas.microsoft.com/office/drawing/2014/main" id="{8E101796-2D86-F4FC-381C-5C8AD1FEF3EA}"/>
              </a:ext>
            </a:extLst>
          </p:cNvPr>
          <p:cNvSpPr/>
          <p:nvPr/>
        </p:nvSpPr>
        <p:spPr>
          <a:xfrm>
            <a:off x="1981201" y="1615439"/>
            <a:ext cx="103916" cy="90845"/>
          </a:xfrm>
          <a:prstGeom prst="rect">
            <a:avLst/>
          </a:prstGeom>
          <a:solidFill>
            <a:srgbClr val="008C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48">
            <a:extLst>
              <a:ext uri="{FF2B5EF4-FFF2-40B4-BE49-F238E27FC236}">
                <a16:creationId xmlns:a16="http://schemas.microsoft.com/office/drawing/2014/main" id="{7F9FE858-3C6E-8AE5-103E-21435499C2A8}"/>
              </a:ext>
            </a:extLst>
          </p:cNvPr>
          <p:cNvSpPr/>
          <p:nvPr/>
        </p:nvSpPr>
        <p:spPr>
          <a:xfrm>
            <a:off x="2984619" y="1615439"/>
            <a:ext cx="103916" cy="90845"/>
          </a:xfrm>
          <a:prstGeom prst="rect">
            <a:avLst/>
          </a:prstGeom>
          <a:solidFill>
            <a:srgbClr val="870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49">
            <a:extLst>
              <a:ext uri="{FF2B5EF4-FFF2-40B4-BE49-F238E27FC236}">
                <a16:creationId xmlns:a16="http://schemas.microsoft.com/office/drawing/2014/main" id="{4EFEB628-3D01-C06E-A074-FA9D96864C5E}"/>
              </a:ext>
            </a:extLst>
          </p:cNvPr>
          <p:cNvSpPr/>
          <p:nvPr/>
        </p:nvSpPr>
        <p:spPr>
          <a:xfrm>
            <a:off x="3677510" y="1615439"/>
            <a:ext cx="103916" cy="90845"/>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25CE76B3-EC3B-DFC8-C79E-458BC42BE8BE}"/>
              </a:ext>
            </a:extLst>
          </p:cNvPr>
          <p:cNvSpPr txBox="1"/>
          <p:nvPr/>
        </p:nvSpPr>
        <p:spPr>
          <a:xfrm>
            <a:off x="1361217" y="1532808"/>
            <a:ext cx="598500" cy="261610"/>
          </a:xfrm>
          <a:prstGeom prst="rect">
            <a:avLst/>
          </a:prstGeom>
          <a:noFill/>
        </p:spPr>
        <p:txBody>
          <a:bodyPr wrap="square" rtlCol="0">
            <a:spAutoFit/>
          </a:bodyPr>
          <a:lstStyle/>
          <a:p>
            <a:r>
              <a:rPr lang="es-ES_tradnl" sz="1100">
                <a:latin typeface="Montserrat" panose="00000500000000000000" pitchFamily="2" charset="0"/>
              </a:rPr>
              <a:t>Leve</a:t>
            </a:r>
            <a:endParaRPr lang="es-ES" sz="1100">
              <a:latin typeface="Montserrat" panose="00000500000000000000" pitchFamily="2" charset="0"/>
            </a:endParaRPr>
          </a:p>
        </p:txBody>
      </p:sp>
      <p:sp>
        <p:nvSpPr>
          <p:cNvPr id="52" name="CuadroTexto 51">
            <a:extLst>
              <a:ext uri="{FF2B5EF4-FFF2-40B4-BE49-F238E27FC236}">
                <a16:creationId xmlns:a16="http://schemas.microsoft.com/office/drawing/2014/main" id="{267AAAF0-43A4-5176-4B27-1953F6569610}"/>
              </a:ext>
            </a:extLst>
          </p:cNvPr>
          <p:cNvSpPr txBox="1"/>
          <p:nvPr/>
        </p:nvSpPr>
        <p:spPr>
          <a:xfrm>
            <a:off x="2032008" y="1532808"/>
            <a:ext cx="1511293" cy="261610"/>
          </a:xfrm>
          <a:prstGeom prst="rect">
            <a:avLst/>
          </a:prstGeom>
          <a:noFill/>
        </p:spPr>
        <p:txBody>
          <a:bodyPr wrap="square" rtlCol="0">
            <a:spAutoFit/>
          </a:bodyPr>
          <a:lstStyle/>
          <a:p>
            <a:r>
              <a:rPr lang="es-ES_tradnl" sz="1100">
                <a:latin typeface="Montserrat" panose="00000500000000000000" pitchFamily="2" charset="0"/>
              </a:rPr>
              <a:t>Moderado</a:t>
            </a:r>
            <a:endParaRPr lang="es-ES" sz="1100">
              <a:latin typeface="Montserrat" panose="00000500000000000000" pitchFamily="2" charset="0"/>
            </a:endParaRPr>
          </a:p>
        </p:txBody>
      </p:sp>
      <p:sp>
        <p:nvSpPr>
          <p:cNvPr id="53" name="CuadroTexto 52">
            <a:extLst>
              <a:ext uri="{FF2B5EF4-FFF2-40B4-BE49-F238E27FC236}">
                <a16:creationId xmlns:a16="http://schemas.microsoft.com/office/drawing/2014/main" id="{D01A7A2C-379E-2AE2-0526-3241E4AC00E2}"/>
              </a:ext>
            </a:extLst>
          </p:cNvPr>
          <p:cNvSpPr txBox="1"/>
          <p:nvPr/>
        </p:nvSpPr>
        <p:spPr>
          <a:xfrm>
            <a:off x="3031441" y="1532808"/>
            <a:ext cx="1011788" cy="261610"/>
          </a:xfrm>
          <a:prstGeom prst="rect">
            <a:avLst/>
          </a:prstGeom>
          <a:noFill/>
        </p:spPr>
        <p:txBody>
          <a:bodyPr wrap="square" rtlCol="0">
            <a:spAutoFit/>
          </a:bodyPr>
          <a:lstStyle/>
          <a:p>
            <a:r>
              <a:rPr lang="es-ES_tradnl" sz="1100">
                <a:latin typeface="Montserrat" panose="00000500000000000000" pitchFamily="2" charset="0"/>
              </a:rPr>
              <a:t>Grave</a:t>
            </a:r>
            <a:endParaRPr lang="es-ES" sz="1100">
              <a:latin typeface="Montserrat" panose="00000500000000000000" pitchFamily="2" charset="0"/>
            </a:endParaRPr>
          </a:p>
        </p:txBody>
      </p:sp>
      <p:sp>
        <p:nvSpPr>
          <p:cNvPr id="54" name="CuadroTexto 53">
            <a:extLst>
              <a:ext uri="{FF2B5EF4-FFF2-40B4-BE49-F238E27FC236}">
                <a16:creationId xmlns:a16="http://schemas.microsoft.com/office/drawing/2014/main" id="{8ED28EEF-395D-2F26-2961-0A69545AAF64}"/>
              </a:ext>
            </a:extLst>
          </p:cNvPr>
          <p:cNvSpPr txBox="1"/>
          <p:nvPr/>
        </p:nvSpPr>
        <p:spPr>
          <a:xfrm>
            <a:off x="3724276" y="1532808"/>
            <a:ext cx="819150" cy="261610"/>
          </a:xfrm>
          <a:prstGeom prst="rect">
            <a:avLst/>
          </a:prstGeom>
          <a:noFill/>
        </p:spPr>
        <p:txBody>
          <a:bodyPr wrap="square" rtlCol="0">
            <a:spAutoFit/>
          </a:bodyPr>
          <a:lstStyle/>
          <a:p>
            <a:r>
              <a:rPr lang="es-ES_tradnl" sz="1100">
                <a:latin typeface="Montserrat" panose="00000500000000000000" pitchFamily="2" charset="0"/>
              </a:rPr>
              <a:t>Ausente</a:t>
            </a:r>
            <a:endParaRPr lang="es-ES" sz="1100">
              <a:latin typeface="Montserrat" panose="00000500000000000000" pitchFamily="2" charset="0"/>
            </a:endParaRPr>
          </a:p>
        </p:txBody>
      </p:sp>
      <p:sp>
        <p:nvSpPr>
          <p:cNvPr id="59" name="Rectángulo 58">
            <a:extLst>
              <a:ext uri="{FF2B5EF4-FFF2-40B4-BE49-F238E27FC236}">
                <a16:creationId xmlns:a16="http://schemas.microsoft.com/office/drawing/2014/main" id="{B19B8F72-F096-CDAE-FBE3-149B559947BA}"/>
              </a:ext>
            </a:extLst>
          </p:cNvPr>
          <p:cNvSpPr/>
          <p:nvPr/>
        </p:nvSpPr>
        <p:spPr>
          <a:xfrm>
            <a:off x="6905626" y="1615439"/>
            <a:ext cx="103916" cy="90845"/>
          </a:xfrm>
          <a:prstGeom prst="rect">
            <a:avLst/>
          </a:prstGeom>
          <a:solidFill>
            <a:srgbClr val="11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Rectángulo 59">
            <a:extLst>
              <a:ext uri="{FF2B5EF4-FFF2-40B4-BE49-F238E27FC236}">
                <a16:creationId xmlns:a16="http://schemas.microsoft.com/office/drawing/2014/main" id="{752425C4-0D3F-7848-3386-FE4F395FD2E5}"/>
              </a:ext>
            </a:extLst>
          </p:cNvPr>
          <p:cNvSpPr/>
          <p:nvPr/>
        </p:nvSpPr>
        <p:spPr>
          <a:xfrm>
            <a:off x="7581901" y="1615439"/>
            <a:ext cx="103916" cy="90845"/>
          </a:xfrm>
          <a:prstGeom prst="rect">
            <a:avLst/>
          </a:prstGeom>
          <a:solidFill>
            <a:srgbClr val="008C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Rectángulo 60">
            <a:extLst>
              <a:ext uri="{FF2B5EF4-FFF2-40B4-BE49-F238E27FC236}">
                <a16:creationId xmlns:a16="http://schemas.microsoft.com/office/drawing/2014/main" id="{7DF38C9C-C1CC-B1F3-6A98-7F4E2B663DCE}"/>
              </a:ext>
            </a:extLst>
          </p:cNvPr>
          <p:cNvSpPr/>
          <p:nvPr/>
        </p:nvSpPr>
        <p:spPr>
          <a:xfrm>
            <a:off x="8585319" y="1615439"/>
            <a:ext cx="103916" cy="90845"/>
          </a:xfrm>
          <a:prstGeom prst="rect">
            <a:avLst/>
          </a:prstGeom>
          <a:solidFill>
            <a:srgbClr val="870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Rectángulo 61">
            <a:extLst>
              <a:ext uri="{FF2B5EF4-FFF2-40B4-BE49-F238E27FC236}">
                <a16:creationId xmlns:a16="http://schemas.microsoft.com/office/drawing/2014/main" id="{E5A97DB2-B487-3EDE-7442-87A647057C15}"/>
              </a:ext>
            </a:extLst>
          </p:cNvPr>
          <p:cNvSpPr/>
          <p:nvPr/>
        </p:nvSpPr>
        <p:spPr>
          <a:xfrm>
            <a:off x="9278210" y="1615439"/>
            <a:ext cx="103916" cy="90845"/>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CuadroTexto 62">
            <a:extLst>
              <a:ext uri="{FF2B5EF4-FFF2-40B4-BE49-F238E27FC236}">
                <a16:creationId xmlns:a16="http://schemas.microsoft.com/office/drawing/2014/main" id="{066746A6-807A-CC7E-F789-2FB45D0175D7}"/>
              </a:ext>
            </a:extLst>
          </p:cNvPr>
          <p:cNvSpPr txBox="1"/>
          <p:nvPr/>
        </p:nvSpPr>
        <p:spPr>
          <a:xfrm>
            <a:off x="6961917" y="1532808"/>
            <a:ext cx="598500" cy="261610"/>
          </a:xfrm>
          <a:prstGeom prst="rect">
            <a:avLst/>
          </a:prstGeom>
          <a:noFill/>
        </p:spPr>
        <p:txBody>
          <a:bodyPr wrap="square" rtlCol="0">
            <a:spAutoFit/>
          </a:bodyPr>
          <a:lstStyle/>
          <a:p>
            <a:r>
              <a:rPr lang="es-ES_tradnl" sz="1100">
                <a:latin typeface="Montserrat" panose="00000500000000000000" pitchFamily="2" charset="0"/>
              </a:rPr>
              <a:t>Leve</a:t>
            </a:r>
            <a:endParaRPr lang="es-ES" sz="1100">
              <a:latin typeface="Montserrat" panose="00000500000000000000" pitchFamily="2" charset="0"/>
            </a:endParaRPr>
          </a:p>
        </p:txBody>
      </p:sp>
      <p:sp>
        <p:nvSpPr>
          <p:cNvPr id="64" name="CuadroTexto 63">
            <a:extLst>
              <a:ext uri="{FF2B5EF4-FFF2-40B4-BE49-F238E27FC236}">
                <a16:creationId xmlns:a16="http://schemas.microsoft.com/office/drawing/2014/main" id="{772F8409-840D-B9E2-EE4C-25899B710DFB}"/>
              </a:ext>
            </a:extLst>
          </p:cNvPr>
          <p:cNvSpPr txBox="1"/>
          <p:nvPr/>
        </p:nvSpPr>
        <p:spPr>
          <a:xfrm>
            <a:off x="7632708" y="1532808"/>
            <a:ext cx="1511293" cy="261610"/>
          </a:xfrm>
          <a:prstGeom prst="rect">
            <a:avLst/>
          </a:prstGeom>
          <a:noFill/>
        </p:spPr>
        <p:txBody>
          <a:bodyPr wrap="square" rtlCol="0">
            <a:spAutoFit/>
          </a:bodyPr>
          <a:lstStyle/>
          <a:p>
            <a:r>
              <a:rPr lang="es-ES_tradnl" sz="1100">
                <a:latin typeface="Montserrat" panose="00000500000000000000" pitchFamily="2" charset="0"/>
              </a:rPr>
              <a:t>Moderado</a:t>
            </a:r>
            <a:endParaRPr lang="es-ES" sz="1100">
              <a:latin typeface="Montserrat" panose="00000500000000000000" pitchFamily="2" charset="0"/>
            </a:endParaRPr>
          </a:p>
        </p:txBody>
      </p:sp>
      <p:sp>
        <p:nvSpPr>
          <p:cNvPr id="65" name="CuadroTexto 64">
            <a:extLst>
              <a:ext uri="{FF2B5EF4-FFF2-40B4-BE49-F238E27FC236}">
                <a16:creationId xmlns:a16="http://schemas.microsoft.com/office/drawing/2014/main" id="{BE8EBACB-9679-143B-74D8-43F2AC2E0EC3}"/>
              </a:ext>
            </a:extLst>
          </p:cNvPr>
          <p:cNvSpPr txBox="1"/>
          <p:nvPr/>
        </p:nvSpPr>
        <p:spPr>
          <a:xfrm>
            <a:off x="8632141" y="1532808"/>
            <a:ext cx="1011788" cy="261610"/>
          </a:xfrm>
          <a:prstGeom prst="rect">
            <a:avLst/>
          </a:prstGeom>
          <a:noFill/>
        </p:spPr>
        <p:txBody>
          <a:bodyPr wrap="square" rtlCol="0">
            <a:spAutoFit/>
          </a:bodyPr>
          <a:lstStyle/>
          <a:p>
            <a:r>
              <a:rPr lang="es-ES_tradnl" sz="1100">
                <a:latin typeface="Montserrat" panose="00000500000000000000" pitchFamily="2" charset="0"/>
              </a:rPr>
              <a:t>Grave</a:t>
            </a:r>
            <a:endParaRPr lang="es-ES" sz="1100">
              <a:latin typeface="Montserrat" panose="00000500000000000000" pitchFamily="2" charset="0"/>
            </a:endParaRPr>
          </a:p>
        </p:txBody>
      </p:sp>
      <p:sp>
        <p:nvSpPr>
          <p:cNvPr id="66" name="CuadroTexto 65">
            <a:extLst>
              <a:ext uri="{FF2B5EF4-FFF2-40B4-BE49-F238E27FC236}">
                <a16:creationId xmlns:a16="http://schemas.microsoft.com/office/drawing/2014/main" id="{2E411359-44FD-DEC4-D30E-A32CEA3DB8A3}"/>
              </a:ext>
            </a:extLst>
          </p:cNvPr>
          <p:cNvSpPr txBox="1"/>
          <p:nvPr/>
        </p:nvSpPr>
        <p:spPr>
          <a:xfrm>
            <a:off x="9324976" y="1532808"/>
            <a:ext cx="819150" cy="261610"/>
          </a:xfrm>
          <a:prstGeom prst="rect">
            <a:avLst/>
          </a:prstGeom>
          <a:noFill/>
        </p:spPr>
        <p:txBody>
          <a:bodyPr wrap="square" rtlCol="0">
            <a:spAutoFit/>
          </a:bodyPr>
          <a:lstStyle/>
          <a:p>
            <a:r>
              <a:rPr lang="es-ES_tradnl" sz="1100">
                <a:latin typeface="Montserrat" panose="00000500000000000000" pitchFamily="2" charset="0"/>
              </a:rPr>
              <a:t>Ausente</a:t>
            </a:r>
            <a:endParaRPr lang="es-ES" sz="1100">
              <a:latin typeface="Montserrat" panose="00000500000000000000" pitchFamily="2" charset="0"/>
            </a:endParaRPr>
          </a:p>
        </p:txBody>
      </p:sp>
      <p:sp>
        <p:nvSpPr>
          <p:cNvPr id="3" name="Título 2">
            <a:extLst>
              <a:ext uri="{FF2B5EF4-FFF2-40B4-BE49-F238E27FC236}">
                <a16:creationId xmlns:a16="http://schemas.microsoft.com/office/drawing/2014/main" id="{15DE076F-478C-CBFC-76D3-56942F6F32E5}"/>
              </a:ext>
            </a:extLst>
          </p:cNvPr>
          <p:cNvSpPr>
            <a:spLocks noGrp="1"/>
          </p:cNvSpPr>
          <p:nvPr>
            <p:ph type="title"/>
          </p:nvPr>
        </p:nvSpPr>
        <p:spPr/>
        <p:txBody>
          <a:bodyPr>
            <a:normAutofit fontScale="90000"/>
          </a:bodyPr>
          <a:lstStyle/>
          <a:p>
            <a:r>
              <a:rPr kumimoji="0" lang="es-ES" sz="2000" b="1" i="0" u="none" strike="noStrike" kern="1200" cap="none" spc="0" normalizeH="0" baseline="0" noProof="0">
                <a:ln>
                  <a:noFill/>
                </a:ln>
                <a:solidFill>
                  <a:srgbClr val="002060"/>
                </a:solidFill>
                <a:effectLst/>
                <a:uLnTx/>
                <a:uFillTx/>
                <a:latin typeface="Montserrat" pitchFamily="2" charset="77"/>
                <a:ea typeface="+mn-ea"/>
                <a:cs typeface="Arial" panose="020B0604020202020204" pitchFamily="34" charset="0"/>
              </a:rPr>
              <a:t>SIGNOS DE TOLERABILIDAD LOCAL LEVES A MODERADOS EN PACIENTES QUE LOGRARON ACLARAMIENTO COMPLETO TRAS EL TRATAMIENTO CON KLISYRI</a:t>
            </a:r>
            <a:r>
              <a:rPr kumimoji="0" lang="es-ES" sz="2000" b="1" i="0" u="none" strike="noStrike" kern="1200" cap="none" spc="0" normalizeH="0" baseline="30000" noProof="0">
                <a:ln>
                  <a:noFill/>
                </a:ln>
                <a:solidFill>
                  <a:srgbClr val="002060"/>
                </a:solidFill>
                <a:effectLst/>
                <a:uLnTx/>
                <a:uFillTx/>
                <a:latin typeface="Montserrat" pitchFamily="2" charset="77"/>
                <a:ea typeface="+mn-ea"/>
                <a:cs typeface="Arial" panose="020B0604020202020204" pitchFamily="34" charset="0"/>
              </a:rPr>
              <a:t>1</a:t>
            </a:r>
            <a:endParaRPr lang="es-ES"/>
          </a:p>
        </p:txBody>
      </p:sp>
      <p:sp>
        <p:nvSpPr>
          <p:cNvPr id="5" name="Marcador de texto 4">
            <a:extLst>
              <a:ext uri="{FF2B5EF4-FFF2-40B4-BE49-F238E27FC236}">
                <a16:creationId xmlns:a16="http://schemas.microsoft.com/office/drawing/2014/main" id="{8D23A579-8A90-3CB3-0555-29534FF467A9}"/>
              </a:ext>
            </a:extLst>
          </p:cNvPr>
          <p:cNvSpPr>
            <a:spLocks noGrp="1"/>
          </p:cNvSpPr>
          <p:nvPr>
            <p:ph type="body" sz="quarter" idx="10"/>
          </p:nvPr>
        </p:nvSpPr>
        <p:spPr>
          <a:xfrm>
            <a:off x="1581665" y="6558239"/>
            <a:ext cx="10159485" cy="170142"/>
          </a:xfrm>
        </p:spPr>
        <p:txBody>
          <a:bodyPr anchor="b"/>
          <a:lstStyle/>
          <a:p>
            <a:pPr>
              <a:defRPr/>
            </a:pPr>
            <a:r>
              <a:rPr lang="es-ES" sz="600" dirty="0">
                <a:latin typeface="Montserrat" panose="00000500000000000000" pitchFamily="2" charset="0"/>
              </a:rPr>
              <a:t>*En su mayoría se habían resuelto en el día 57 sin requerir tratamiento adicional.</a:t>
            </a:r>
            <a:r>
              <a:rPr lang="es-ES" sz="600" baseline="30000" dirty="0">
                <a:latin typeface="Montserrat" panose="00000500000000000000" pitchFamily="2"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dirty="0">
                <a:ln>
                  <a:noFill/>
                </a:ln>
                <a:effectLst/>
                <a:uLnTx/>
                <a:uFillTx/>
                <a:latin typeface="Montserrat" panose="00000500000000000000" pitchFamily="2" charset="0"/>
                <a:ea typeface="+mn-ea"/>
                <a:cs typeface="+mn-cs"/>
              </a:rPr>
              <a:t>1</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Gilaberte</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Y, Yélamos O,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Cañueto</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J, et al.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Efficacy</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and safety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of</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tirbanibulin</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1%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ointment</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for</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the</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treatment</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of</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actinic</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keratosis</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under</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conditions</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close</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to</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routine</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clinical</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practice</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in Spain and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Italy</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(TIRBASKIN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study</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).Póster presentado en el 21 Congreso EADO, 3 - 5 Abril, 2025. P1-01.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dirty="0">
                <a:ln>
                  <a:noFill/>
                </a:ln>
                <a:effectLst/>
                <a:uLnTx/>
                <a:uFillTx/>
                <a:latin typeface="Montserrat" panose="00000500000000000000" pitchFamily="2" charset="0"/>
                <a:ea typeface="+mn-ea"/>
                <a:cs typeface="+mn-cs"/>
              </a:rPr>
              <a:t>2.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Gilaberte</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Y, et al.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Efi</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cacia</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y seguridad de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Klisyri</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al 1% para el tratamiento de la queratosis actínica en condiciones cercanas a la práctica clínica habitual en España e Italia (estudio TIRBASKIN). Póster presentado en 36 Reunión GEDOC, 14 - 15 Febrero 2025. P22155.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dirty="0">
                <a:ln>
                  <a:noFill/>
                </a:ln>
                <a:effectLst/>
                <a:uLnTx/>
                <a:uFillTx/>
                <a:latin typeface="Montserrat" panose="00000500000000000000" pitchFamily="2" charset="0"/>
                <a:ea typeface="+mn-ea"/>
                <a:cs typeface="+mn-cs"/>
              </a:rPr>
              <a:t>Figura</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Signos de tolerabilidad local después del tratamiento con </a:t>
            </a:r>
            <a:r>
              <a:rPr kumimoji="0" lang="es-ES" sz="600" b="0" i="0" u="none" strike="noStrike" kern="1200" cap="none" spc="0" normalizeH="0" baseline="0" noProof="0" dirty="0" err="1">
                <a:ln>
                  <a:noFill/>
                </a:ln>
                <a:effectLst/>
                <a:uLnTx/>
                <a:uFillTx/>
                <a:latin typeface="Montserrat" panose="00000500000000000000" pitchFamily="2" charset="0"/>
                <a:ea typeface="+mn-ea"/>
                <a:cs typeface="+mn-cs"/>
              </a:rPr>
              <a:t>Klisyri</a:t>
            </a:r>
            <a:r>
              <a:rPr kumimoji="0" lang="es-ES" sz="600" b="0" i="0" u="none" strike="noStrike" kern="1200" cap="none" spc="0" normalizeH="0" baseline="0" noProof="0" dirty="0">
                <a:ln>
                  <a:noFill/>
                </a:ln>
                <a:effectLst/>
                <a:uLnTx/>
                <a:uFillTx/>
                <a:latin typeface="Montserrat" panose="00000500000000000000" pitchFamily="2" charset="0"/>
                <a:ea typeface="+mn-ea"/>
                <a:cs typeface="+mn-cs"/>
              </a:rPr>
              <a:t>. </a:t>
            </a:r>
          </a:p>
        </p:txBody>
      </p:sp>
    </p:spTree>
    <p:extLst>
      <p:ext uri="{BB962C8B-B14F-4D97-AF65-F5344CB8AC3E}">
        <p14:creationId xmlns:p14="http://schemas.microsoft.com/office/powerpoint/2010/main" val="2962420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8F836-8A9B-8FE1-9B73-5B3B65F7654A}"/>
            </a:ext>
          </a:extLst>
        </p:cNvPr>
        <p:cNvGrpSpPr/>
        <p:nvPr/>
      </p:nvGrpSpPr>
      <p:grpSpPr>
        <a:xfrm>
          <a:off x="0" y="0"/>
          <a:ext cx="0" cy="0"/>
          <a:chOff x="0" y="0"/>
          <a:chExt cx="0" cy="0"/>
        </a:xfrm>
      </p:grpSpPr>
      <p:grpSp>
        <p:nvGrpSpPr>
          <p:cNvPr id="3" name="Group 35">
            <a:extLst>
              <a:ext uri="{FF2B5EF4-FFF2-40B4-BE49-F238E27FC236}">
                <a16:creationId xmlns:a16="http://schemas.microsoft.com/office/drawing/2014/main" id="{BBCC30FA-8684-5C6F-8D10-391C633B2198}"/>
              </a:ext>
            </a:extLst>
          </p:cNvPr>
          <p:cNvGrpSpPr/>
          <p:nvPr/>
        </p:nvGrpSpPr>
        <p:grpSpPr>
          <a:xfrm>
            <a:off x="685112" y="1250945"/>
            <a:ext cx="10264422" cy="4353517"/>
            <a:chOff x="15457735" y="8399709"/>
            <a:chExt cx="14082460" cy="6099234"/>
          </a:xfrm>
        </p:grpSpPr>
        <p:grpSp>
          <p:nvGrpSpPr>
            <p:cNvPr id="5" name="Group 48">
              <a:extLst>
                <a:ext uri="{FF2B5EF4-FFF2-40B4-BE49-F238E27FC236}">
                  <a16:creationId xmlns:a16="http://schemas.microsoft.com/office/drawing/2014/main" id="{032CB819-8C88-0834-8EC1-5618D60A5D74}"/>
                </a:ext>
              </a:extLst>
            </p:cNvPr>
            <p:cNvGrpSpPr/>
            <p:nvPr/>
          </p:nvGrpSpPr>
          <p:grpSpPr>
            <a:xfrm>
              <a:off x="16622932" y="13850782"/>
              <a:ext cx="11986686" cy="648161"/>
              <a:chOff x="1185047" y="4548941"/>
              <a:chExt cx="8050181" cy="416000"/>
            </a:xfrm>
          </p:grpSpPr>
          <p:sp>
            <p:nvSpPr>
              <p:cNvPr id="15" name="Rectangle 53">
                <a:extLst>
                  <a:ext uri="{FF2B5EF4-FFF2-40B4-BE49-F238E27FC236}">
                    <a16:creationId xmlns:a16="http://schemas.microsoft.com/office/drawing/2014/main" id="{D740DBAC-6FCE-3F6B-CDD2-2BF87D57C502}"/>
                  </a:ext>
                </a:extLst>
              </p:cNvPr>
              <p:cNvSpPr/>
              <p:nvPr/>
            </p:nvSpPr>
            <p:spPr>
              <a:xfrm>
                <a:off x="1185047" y="4583201"/>
                <a:ext cx="1740023" cy="3817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lvl="0" algn="ctr">
                  <a:defRPr/>
                </a:pPr>
                <a:r>
                  <a:rPr kumimoji="0" lang="en-US" sz="2400" i="0" u="none" strike="noStrike" kern="0" cap="none" spc="0" normalizeH="0" baseline="0" noProof="0">
                    <a:ln>
                      <a:noFill/>
                    </a:ln>
                    <a:solidFill>
                      <a:srgbClr val="002855"/>
                    </a:solidFill>
                    <a:effectLst/>
                    <a:uLnTx/>
                    <a:uFillTx/>
                    <a:latin typeface="Calibri" panose="020F0502020204030204"/>
                    <a:ea typeface="+mn-ea"/>
                    <a:cs typeface="+mn-cs"/>
                  </a:rPr>
                  <a:t>Basal</a:t>
                </a:r>
              </a:p>
            </p:txBody>
          </p:sp>
          <p:sp>
            <p:nvSpPr>
              <p:cNvPr id="16" name="Rectangle 54">
                <a:extLst>
                  <a:ext uri="{FF2B5EF4-FFF2-40B4-BE49-F238E27FC236}">
                    <a16:creationId xmlns:a16="http://schemas.microsoft.com/office/drawing/2014/main" id="{D262BC85-3BD3-2942-7E6D-F3251D75980A}"/>
                  </a:ext>
                </a:extLst>
              </p:cNvPr>
              <p:cNvSpPr/>
              <p:nvPr/>
            </p:nvSpPr>
            <p:spPr>
              <a:xfrm>
                <a:off x="4275218" y="4583201"/>
                <a:ext cx="1740023" cy="3817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lvl="0" algn="ctr">
                  <a:defRPr/>
                </a:pPr>
                <a:r>
                  <a:rPr kumimoji="0" lang="en-US" sz="2400" i="0" u="none" strike="noStrike" kern="0" cap="none" spc="0" normalizeH="0" baseline="0" noProof="0">
                    <a:ln>
                      <a:noFill/>
                    </a:ln>
                    <a:solidFill>
                      <a:srgbClr val="002855"/>
                    </a:solidFill>
                    <a:effectLst/>
                    <a:uLnTx/>
                    <a:uFillTx/>
                    <a:latin typeface="Calibri" panose="020F0502020204030204"/>
                    <a:ea typeface="+mn-ea"/>
                    <a:cs typeface="+mn-cs"/>
                  </a:rPr>
                  <a:t>Día 8</a:t>
                </a:r>
              </a:p>
            </p:txBody>
          </p:sp>
          <p:sp>
            <p:nvSpPr>
              <p:cNvPr id="17" name="Rectangle 55">
                <a:extLst>
                  <a:ext uri="{FF2B5EF4-FFF2-40B4-BE49-F238E27FC236}">
                    <a16:creationId xmlns:a16="http://schemas.microsoft.com/office/drawing/2014/main" id="{98708596-BE52-6B6C-0B19-28715067BAEB}"/>
                  </a:ext>
                </a:extLst>
              </p:cNvPr>
              <p:cNvSpPr/>
              <p:nvPr/>
            </p:nvSpPr>
            <p:spPr>
              <a:xfrm>
                <a:off x="7495205" y="4548941"/>
                <a:ext cx="1740023" cy="3817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srgbClr val="002855"/>
                    </a:solidFill>
                    <a:effectLst/>
                    <a:uLnTx/>
                    <a:uFillTx/>
                    <a:latin typeface="Calibri" panose="020F0502020204030204"/>
                    <a:ea typeface="+mn-ea"/>
                    <a:cs typeface="+mn-cs"/>
                  </a:rPr>
                  <a:t>Día 57</a:t>
                </a:r>
                <a:endParaRPr kumimoji="0" lang="en-US" sz="2400" i="0" u="none" strike="noStrike" kern="0" cap="none" spc="0" normalizeH="0" baseline="30000" noProof="0">
                  <a:ln>
                    <a:noFill/>
                  </a:ln>
                  <a:solidFill>
                    <a:srgbClr val="002855"/>
                  </a:solidFill>
                  <a:effectLst/>
                  <a:uLnTx/>
                  <a:uFillTx/>
                  <a:latin typeface="Calibri" panose="020F0502020204030204"/>
                  <a:ea typeface="+mn-ea"/>
                  <a:cs typeface="+mn-cs"/>
                </a:endParaRPr>
              </a:p>
            </p:txBody>
          </p:sp>
        </p:grpSp>
        <p:pic>
          <p:nvPicPr>
            <p:cNvPr id="6" name="Picture 18" descr="A close-up of a bald head&#10;&#10;Description automatically generated">
              <a:extLst>
                <a:ext uri="{FF2B5EF4-FFF2-40B4-BE49-F238E27FC236}">
                  <a16:creationId xmlns:a16="http://schemas.microsoft.com/office/drawing/2014/main" id="{3321F2F7-A1DB-F709-B2C4-92AEFA06B049}"/>
                </a:ext>
              </a:extLst>
            </p:cNvPr>
            <p:cNvPicPr>
              <a:picLocks noChangeAspect="1"/>
            </p:cNvPicPr>
            <p:nvPr/>
          </p:nvPicPr>
          <p:blipFill>
            <a:blip r:embed="rId3">
              <a:extLst>
                <a:ext uri="{28A0092B-C50C-407E-A947-70E740481C1C}">
                  <a14:useLocalDpi xmlns:a14="http://schemas.microsoft.com/office/drawing/2010/main" val="0"/>
                </a:ext>
              </a:extLst>
            </a:blip>
            <a:srcRect t="6282" b="14150"/>
            <a:stretch/>
          </p:blipFill>
          <p:spPr>
            <a:xfrm rot="5400000">
              <a:off x="15166924" y="8690520"/>
              <a:ext cx="5478510" cy="4896887"/>
            </a:xfrm>
            <a:prstGeom prst="rect">
              <a:avLst/>
            </a:prstGeom>
          </p:spPr>
        </p:pic>
        <p:pic>
          <p:nvPicPr>
            <p:cNvPr id="9" name="Picture 32" descr="A close up of a bald head&#10;&#10;Description automatically generated">
              <a:extLst>
                <a:ext uri="{FF2B5EF4-FFF2-40B4-BE49-F238E27FC236}">
                  <a16:creationId xmlns:a16="http://schemas.microsoft.com/office/drawing/2014/main" id="{A3E55374-FF5F-19D4-C644-74A8D3A01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895598" y="9036166"/>
              <a:ext cx="5457276" cy="4214187"/>
            </a:xfrm>
            <a:prstGeom prst="rect">
              <a:avLst/>
            </a:prstGeom>
          </p:spPr>
        </p:pic>
        <p:pic>
          <p:nvPicPr>
            <p:cNvPr id="10" name="Picture 34" descr="A bald head with a spot on the back&#10;&#10;Description automatically generated with medium confidence">
              <a:extLst>
                <a:ext uri="{FF2B5EF4-FFF2-40B4-BE49-F238E27FC236}">
                  <a16:creationId xmlns:a16="http://schemas.microsoft.com/office/drawing/2014/main" id="{1CD2FDE3-90D4-EB3D-E9AE-73CB6E1A5176}"/>
                </a:ext>
              </a:extLst>
            </p:cNvPr>
            <p:cNvPicPr>
              <a:picLocks noChangeAspect="1"/>
            </p:cNvPicPr>
            <p:nvPr/>
          </p:nvPicPr>
          <p:blipFill>
            <a:blip r:embed="rId5">
              <a:extLst>
                <a:ext uri="{28A0092B-C50C-407E-A947-70E740481C1C}">
                  <a14:useLocalDpi xmlns:a14="http://schemas.microsoft.com/office/drawing/2010/main" val="0"/>
                </a:ext>
              </a:extLst>
            </a:blip>
            <a:srcRect t="14927" r="12539" b="8028"/>
            <a:stretch/>
          </p:blipFill>
          <p:spPr>
            <a:xfrm rot="10800000">
              <a:off x="24899139" y="8404552"/>
              <a:ext cx="4641056" cy="5451087"/>
            </a:xfrm>
            <a:prstGeom prst="rect">
              <a:avLst/>
            </a:prstGeom>
          </p:spPr>
        </p:pic>
      </p:grpSp>
      <p:sp>
        <p:nvSpPr>
          <p:cNvPr id="21" name="CuadroTexto 20">
            <a:extLst>
              <a:ext uri="{FF2B5EF4-FFF2-40B4-BE49-F238E27FC236}">
                <a16:creationId xmlns:a16="http://schemas.microsoft.com/office/drawing/2014/main" id="{2B24FA18-D9E2-F92A-B416-5855D41427DA}"/>
              </a:ext>
            </a:extLst>
          </p:cNvPr>
          <p:cNvSpPr txBox="1"/>
          <p:nvPr/>
        </p:nvSpPr>
        <p:spPr>
          <a:xfrm>
            <a:off x="800791" y="5649186"/>
            <a:ext cx="10063184" cy="523220"/>
          </a:xfrm>
          <a:prstGeom prst="rect">
            <a:avLst/>
          </a:prstGeom>
          <a:noFill/>
        </p:spPr>
        <p:txBody>
          <a:bodyPr wrap="square">
            <a:spAutoFit/>
          </a:bodyPr>
          <a:lstStyle/>
          <a:p>
            <a:r>
              <a:rPr lang="es-ES" sz="1400" b="1">
                <a:solidFill>
                  <a:srgbClr val="002060"/>
                </a:solidFill>
                <a:latin typeface="Montserrat" pitchFamily="2" charset="77"/>
                <a:cs typeface="Arial" panose="020B0604020202020204" pitchFamily="34" charset="0"/>
              </a:rPr>
              <a:t>Evolución clínica con el uso de </a:t>
            </a:r>
            <a:r>
              <a:rPr lang="es-ES" sz="1400" b="1" err="1">
                <a:solidFill>
                  <a:srgbClr val="002060"/>
                </a:solidFill>
                <a:latin typeface="Montserrat" pitchFamily="2" charset="77"/>
                <a:cs typeface="Arial" panose="020B0604020202020204" pitchFamily="34" charset="0"/>
              </a:rPr>
              <a:t>Klisyri</a:t>
            </a:r>
            <a:r>
              <a:rPr lang="es-ES" sz="1400" b="1">
                <a:solidFill>
                  <a:srgbClr val="002060"/>
                </a:solidFill>
                <a:latin typeface="Montserrat" pitchFamily="2" charset="77"/>
                <a:cs typeface="Arial" panose="020B0604020202020204" pitchFamily="34" charset="0"/>
              </a:rPr>
              <a:t> para QA en el cuero cabelludo hasta día 57</a:t>
            </a:r>
          </a:p>
          <a:p>
            <a:r>
              <a:rPr lang="es-ES" sz="1400" b="1">
                <a:solidFill>
                  <a:srgbClr val="002060"/>
                </a:solidFill>
                <a:latin typeface="Montserrat" pitchFamily="2" charset="77"/>
                <a:cs typeface="Arial" panose="020B0604020202020204" pitchFamily="34" charset="0"/>
              </a:rPr>
              <a:t>Varón de 72 años con 6 lesiones al inicio. Evolución clínica al día 8: descamación leve.</a:t>
            </a:r>
            <a:r>
              <a:rPr lang="es-ES" sz="1400" b="1" baseline="30000">
                <a:solidFill>
                  <a:srgbClr val="002060"/>
                </a:solidFill>
                <a:latin typeface="Montserrat" pitchFamily="2" charset="77"/>
                <a:cs typeface="Arial" panose="020B0604020202020204" pitchFamily="34" charset="0"/>
              </a:rPr>
              <a:t>2</a:t>
            </a:r>
          </a:p>
        </p:txBody>
      </p:sp>
      <p:sp>
        <p:nvSpPr>
          <p:cNvPr id="2" name="Título 1">
            <a:extLst>
              <a:ext uri="{FF2B5EF4-FFF2-40B4-BE49-F238E27FC236}">
                <a16:creationId xmlns:a16="http://schemas.microsoft.com/office/drawing/2014/main" id="{42CC0882-9162-2521-1917-809B08D18E8B}"/>
              </a:ext>
            </a:extLst>
          </p:cNvPr>
          <p:cNvSpPr>
            <a:spLocks noGrp="1"/>
          </p:cNvSpPr>
          <p:nvPr>
            <p:ph type="title"/>
          </p:nvPr>
        </p:nvSpPr>
        <p:spPr/>
        <p:txBody>
          <a:bodyPr>
            <a:normAutofit fontScale="90000"/>
          </a:bodyPr>
          <a:lstStyle/>
          <a:p>
            <a:r>
              <a:rPr lang="es-ES" sz="2000">
                <a:solidFill>
                  <a:srgbClr val="002060"/>
                </a:solidFill>
                <a:latin typeface="Montserrat"/>
                <a:cs typeface="Arial"/>
              </a:rPr>
              <a:t>LA MAYORÍA DE LOS PACIENTES QUE LOGRARON UN AC* NO PRESENTARON RCL (24,1 %), O PRESENTARON RCL LEVES O MODERADOS (97,8%)</a:t>
            </a:r>
            <a:r>
              <a:rPr lang="es-ES" sz="2000" baseline="30000">
                <a:solidFill>
                  <a:srgbClr val="002060"/>
                </a:solidFill>
                <a:latin typeface="Montserrat"/>
                <a:cs typeface="Arial"/>
              </a:rPr>
              <a:t>1</a:t>
            </a:r>
            <a:endParaRPr lang="es-ES">
              <a:latin typeface="Montserrat"/>
              <a:cs typeface="Arial"/>
            </a:endParaRPr>
          </a:p>
        </p:txBody>
      </p:sp>
      <p:sp>
        <p:nvSpPr>
          <p:cNvPr id="7" name="Marcador de texto 6">
            <a:extLst>
              <a:ext uri="{FF2B5EF4-FFF2-40B4-BE49-F238E27FC236}">
                <a16:creationId xmlns:a16="http://schemas.microsoft.com/office/drawing/2014/main" id="{7F125D0C-6A25-1CFB-5761-0DE78F4DF176}"/>
              </a:ext>
            </a:extLst>
          </p:cNvPr>
          <p:cNvSpPr>
            <a:spLocks noGrp="1"/>
          </p:cNvSpPr>
          <p:nvPr>
            <p:ph type="body" sz="quarter" idx="10"/>
          </p:nvPr>
        </p:nvSpPr>
        <p:spPr/>
        <p:txBody>
          <a:bodyPr anchor="b"/>
          <a:lstStyle/>
          <a:p>
            <a:r>
              <a:rPr lang="es-ES" b="1" noProof="0">
                <a:latin typeface="Montserrat" pitchFamily="2" charset="77"/>
              </a:rPr>
              <a:t>1.</a:t>
            </a:r>
            <a:r>
              <a:rPr lang="es-ES" noProof="0">
                <a:latin typeface="Montserrat" pitchFamily="2" charset="77"/>
              </a:rPr>
              <a:t> </a:t>
            </a:r>
            <a:r>
              <a:rPr lang="es-ES" noProof="0" err="1">
                <a:latin typeface="Montserrat" pitchFamily="2" charset="77"/>
              </a:rPr>
              <a:t>Gilaberte</a:t>
            </a:r>
            <a:r>
              <a:rPr lang="es-ES" noProof="0">
                <a:latin typeface="Montserrat" pitchFamily="2" charset="77"/>
              </a:rPr>
              <a:t> Y, et al. </a:t>
            </a:r>
            <a:r>
              <a:rPr lang="es-ES" noProof="0" err="1">
                <a:latin typeface="Montserrat" pitchFamily="2" charset="77"/>
              </a:rPr>
              <a:t>Mild</a:t>
            </a:r>
            <a:r>
              <a:rPr lang="es-ES" noProof="0">
                <a:latin typeface="Montserrat" pitchFamily="2" charset="77"/>
              </a:rPr>
              <a:t> </a:t>
            </a:r>
            <a:r>
              <a:rPr lang="es-ES" noProof="0" err="1">
                <a:latin typeface="Montserrat" pitchFamily="2" charset="77"/>
              </a:rPr>
              <a:t>to</a:t>
            </a:r>
            <a:r>
              <a:rPr lang="es-ES" noProof="0">
                <a:latin typeface="Montserrat" pitchFamily="2" charset="77"/>
              </a:rPr>
              <a:t> </a:t>
            </a:r>
            <a:r>
              <a:rPr lang="es-ES" noProof="0" err="1">
                <a:latin typeface="Montserrat" pitchFamily="2" charset="77"/>
              </a:rPr>
              <a:t>moderate</a:t>
            </a:r>
            <a:r>
              <a:rPr lang="es-ES" noProof="0">
                <a:latin typeface="Montserrat" pitchFamily="2" charset="77"/>
              </a:rPr>
              <a:t> local </a:t>
            </a:r>
            <a:r>
              <a:rPr lang="es-ES" noProof="0" err="1">
                <a:latin typeface="Montserrat" pitchFamily="2" charset="77"/>
              </a:rPr>
              <a:t>tolerability</a:t>
            </a:r>
            <a:r>
              <a:rPr lang="es-ES" noProof="0">
                <a:latin typeface="Montserrat" pitchFamily="2" charset="77"/>
              </a:rPr>
              <a:t> </a:t>
            </a:r>
            <a:r>
              <a:rPr lang="es-ES" noProof="0" err="1">
                <a:latin typeface="Montserrat" pitchFamily="2" charset="77"/>
              </a:rPr>
              <a:t>signs</a:t>
            </a:r>
            <a:r>
              <a:rPr lang="es-ES" noProof="0">
                <a:latin typeface="Montserrat" pitchFamily="2" charset="77"/>
              </a:rPr>
              <a:t> </a:t>
            </a:r>
            <a:r>
              <a:rPr lang="es-ES" noProof="0" err="1">
                <a:latin typeface="Montserrat" pitchFamily="2" charset="77"/>
              </a:rPr>
              <a:t>on</a:t>
            </a:r>
            <a:r>
              <a:rPr lang="es-ES" noProof="0">
                <a:latin typeface="Montserrat" pitchFamily="2" charset="77"/>
              </a:rPr>
              <a:t> </a:t>
            </a:r>
            <a:r>
              <a:rPr lang="es-ES" noProof="0" err="1">
                <a:latin typeface="Montserrat" pitchFamily="2" charset="77"/>
              </a:rPr>
              <a:t>patients</a:t>
            </a:r>
            <a:r>
              <a:rPr lang="es-ES" noProof="0">
                <a:latin typeface="Montserrat" pitchFamily="2" charset="77"/>
              </a:rPr>
              <a:t> </a:t>
            </a:r>
            <a:r>
              <a:rPr lang="es-ES" noProof="0" err="1">
                <a:latin typeface="Montserrat" pitchFamily="2" charset="77"/>
              </a:rPr>
              <a:t>who</a:t>
            </a:r>
            <a:r>
              <a:rPr lang="es-ES" noProof="0">
                <a:latin typeface="Montserrat" pitchFamily="2" charset="77"/>
              </a:rPr>
              <a:t> </a:t>
            </a:r>
            <a:r>
              <a:rPr lang="es-ES" noProof="0" err="1">
                <a:latin typeface="Montserrat" pitchFamily="2" charset="77"/>
              </a:rPr>
              <a:t>achieved</a:t>
            </a:r>
            <a:r>
              <a:rPr lang="es-ES" noProof="0">
                <a:latin typeface="Montserrat" pitchFamily="2" charset="77"/>
              </a:rPr>
              <a:t> complete </a:t>
            </a:r>
            <a:r>
              <a:rPr lang="es-ES" noProof="0" err="1">
                <a:latin typeface="Montserrat" pitchFamily="2" charset="77"/>
              </a:rPr>
              <a:t>clearance</a:t>
            </a:r>
            <a:r>
              <a:rPr lang="es-ES" noProof="0">
                <a:latin typeface="Montserrat" pitchFamily="2" charset="77"/>
              </a:rPr>
              <a:t> after </a:t>
            </a:r>
            <a:r>
              <a:rPr lang="es-ES" noProof="0" err="1">
                <a:latin typeface="Montserrat" pitchFamily="2" charset="77"/>
              </a:rPr>
              <a:t>treatment</a:t>
            </a:r>
            <a:r>
              <a:rPr lang="es-ES" noProof="0">
                <a:latin typeface="Montserrat" pitchFamily="2" charset="77"/>
              </a:rPr>
              <a:t> </a:t>
            </a:r>
            <a:r>
              <a:rPr lang="es-ES" noProof="0" err="1">
                <a:latin typeface="Montserrat" pitchFamily="2" charset="77"/>
              </a:rPr>
              <a:t>with</a:t>
            </a:r>
            <a:r>
              <a:rPr lang="es-ES" noProof="0">
                <a:latin typeface="Montserrat" pitchFamily="2" charset="77"/>
              </a:rPr>
              <a:t> </a:t>
            </a:r>
            <a:r>
              <a:rPr lang="es-ES" noProof="0" err="1">
                <a:latin typeface="Montserrat" pitchFamily="2" charset="77"/>
              </a:rPr>
              <a:t>tirbanibulin</a:t>
            </a:r>
            <a:r>
              <a:rPr lang="es-ES" noProof="0">
                <a:latin typeface="Montserrat" pitchFamily="2" charset="77"/>
              </a:rPr>
              <a:t> 1% </a:t>
            </a:r>
            <a:r>
              <a:rPr lang="es-ES" noProof="0" err="1">
                <a:latin typeface="Montserrat" pitchFamily="2" charset="77"/>
              </a:rPr>
              <a:t>ointment</a:t>
            </a:r>
            <a:r>
              <a:rPr lang="es-ES" noProof="0">
                <a:latin typeface="Montserrat" pitchFamily="2" charset="77"/>
              </a:rPr>
              <a:t> in </a:t>
            </a:r>
            <a:r>
              <a:rPr lang="es-ES" noProof="0" err="1">
                <a:latin typeface="Montserrat" pitchFamily="2" charset="77"/>
              </a:rPr>
              <a:t>actinic</a:t>
            </a:r>
            <a:r>
              <a:rPr lang="es-ES" noProof="0">
                <a:latin typeface="Montserrat" pitchFamily="2" charset="77"/>
              </a:rPr>
              <a:t> </a:t>
            </a:r>
            <a:r>
              <a:rPr lang="es-ES" noProof="0" err="1">
                <a:latin typeface="Montserrat" pitchFamily="2" charset="77"/>
              </a:rPr>
              <a:t>keratosis</a:t>
            </a:r>
            <a:r>
              <a:rPr lang="es-ES" noProof="0">
                <a:latin typeface="Montserrat" pitchFamily="2" charset="77"/>
              </a:rPr>
              <a:t> (TIRBASKIN </a:t>
            </a:r>
            <a:r>
              <a:rPr lang="es-ES" noProof="0" err="1">
                <a:latin typeface="Montserrat" pitchFamily="2" charset="77"/>
              </a:rPr>
              <a:t>study</a:t>
            </a:r>
            <a:r>
              <a:rPr lang="es-ES" noProof="0">
                <a:latin typeface="Montserrat" pitchFamily="2" charset="77"/>
              </a:rPr>
              <a:t>). Póster P1-10 presentado en el 21º Congreso de la EADO, Atenas, 3-5 de abril de 2025. </a:t>
            </a:r>
            <a:r>
              <a:rPr lang="es-ES" b="1" noProof="0">
                <a:latin typeface="Montserrat" pitchFamily="2" charset="77"/>
              </a:rPr>
              <a:t>2</a:t>
            </a:r>
            <a:r>
              <a:rPr lang="es-ES" noProof="0">
                <a:latin typeface="Montserrat" pitchFamily="2" charset="77"/>
              </a:rPr>
              <a:t>. </a:t>
            </a:r>
            <a:r>
              <a:rPr lang="es-ES" noProof="0" err="1">
                <a:latin typeface="Montserrat" pitchFamily="2" charset="77"/>
              </a:rPr>
              <a:t>Gilaberte</a:t>
            </a:r>
            <a:r>
              <a:rPr lang="es-ES" noProof="0">
                <a:latin typeface="Montserrat" pitchFamily="2" charset="77"/>
              </a:rPr>
              <a:t> Y, et al. </a:t>
            </a:r>
            <a:r>
              <a:rPr lang="es-ES" noProof="0" err="1">
                <a:latin typeface="Montserrat" pitchFamily="2" charset="77"/>
              </a:rPr>
              <a:t>Efficacy</a:t>
            </a:r>
            <a:r>
              <a:rPr lang="es-ES" noProof="0">
                <a:latin typeface="Montserrat" pitchFamily="2" charset="77"/>
              </a:rPr>
              <a:t> and safety </a:t>
            </a:r>
            <a:r>
              <a:rPr lang="es-ES" noProof="0" err="1">
                <a:latin typeface="Montserrat" pitchFamily="2" charset="77"/>
              </a:rPr>
              <a:t>of</a:t>
            </a:r>
            <a:r>
              <a:rPr lang="es-ES" noProof="0">
                <a:latin typeface="Montserrat" pitchFamily="2" charset="77"/>
              </a:rPr>
              <a:t> </a:t>
            </a:r>
            <a:r>
              <a:rPr lang="es-ES" noProof="0" err="1">
                <a:latin typeface="Montserrat" pitchFamily="2" charset="77"/>
              </a:rPr>
              <a:t>tirbanibulin</a:t>
            </a:r>
            <a:r>
              <a:rPr lang="es-ES" noProof="0">
                <a:latin typeface="Montserrat" pitchFamily="2" charset="77"/>
              </a:rPr>
              <a:t> 1% </a:t>
            </a:r>
            <a:r>
              <a:rPr lang="es-ES" noProof="0" err="1">
                <a:latin typeface="Montserrat" pitchFamily="2" charset="77"/>
              </a:rPr>
              <a:t>ointment</a:t>
            </a:r>
            <a:r>
              <a:rPr lang="es-ES" noProof="0">
                <a:latin typeface="Montserrat" pitchFamily="2" charset="77"/>
              </a:rPr>
              <a:t> </a:t>
            </a:r>
            <a:r>
              <a:rPr lang="es-ES" noProof="0" err="1">
                <a:latin typeface="Montserrat" pitchFamily="2" charset="77"/>
              </a:rPr>
              <a:t>for</a:t>
            </a:r>
            <a:r>
              <a:rPr lang="es-ES" noProof="0">
                <a:latin typeface="Montserrat" pitchFamily="2" charset="77"/>
              </a:rPr>
              <a:t> </a:t>
            </a:r>
            <a:r>
              <a:rPr lang="es-ES" noProof="0" err="1">
                <a:latin typeface="Montserrat" pitchFamily="2" charset="77"/>
              </a:rPr>
              <a:t>the</a:t>
            </a:r>
            <a:r>
              <a:rPr lang="es-ES" noProof="0">
                <a:latin typeface="Montserrat" pitchFamily="2" charset="77"/>
              </a:rPr>
              <a:t> </a:t>
            </a:r>
            <a:r>
              <a:rPr lang="es-ES" noProof="0" err="1">
                <a:latin typeface="Montserrat" pitchFamily="2" charset="77"/>
              </a:rPr>
              <a:t>treatment</a:t>
            </a:r>
            <a:r>
              <a:rPr lang="es-ES" noProof="0">
                <a:latin typeface="Montserrat" pitchFamily="2" charset="77"/>
              </a:rPr>
              <a:t> </a:t>
            </a:r>
            <a:r>
              <a:rPr lang="es-ES" noProof="0" err="1">
                <a:latin typeface="Montserrat" pitchFamily="2" charset="77"/>
              </a:rPr>
              <a:t>of</a:t>
            </a:r>
            <a:r>
              <a:rPr lang="es-ES" noProof="0">
                <a:latin typeface="Montserrat" pitchFamily="2" charset="77"/>
              </a:rPr>
              <a:t> </a:t>
            </a:r>
            <a:r>
              <a:rPr lang="es-ES" noProof="0" err="1">
                <a:latin typeface="Montserrat" pitchFamily="2" charset="77"/>
              </a:rPr>
              <a:t>actinic</a:t>
            </a:r>
            <a:r>
              <a:rPr lang="es-ES" noProof="0">
                <a:latin typeface="Montserrat" pitchFamily="2" charset="77"/>
              </a:rPr>
              <a:t> </a:t>
            </a:r>
            <a:r>
              <a:rPr lang="es-ES" noProof="0" err="1">
                <a:latin typeface="Montserrat" pitchFamily="2" charset="77"/>
              </a:rPr>
              <a:t>keratosis</a:t>
            </a:r>
            <a:r>
              <a:rPr lang="es-ES" noProof="0">
                <a:latin typeface="Montserrat" pitchFamily="2" charset="77"/>
              </a:rPr>
              <a:t> </a:t>
            </a:r>
            <a:r>
              <a:rPr lang="es-ES" noProof="0" err="1">
                <a:latin typeface="Montserrat" pitchFamily="2" charset="77"/>
              </a:rPr>
              <a:t>under</a:t>
            </a:r>
            <a:r>
              <a:rPr lang="es-ES" noProof="0">
                <a:latin typeface="Montserrat" pitchFamily="2" charset="77"/>
              </a:rPr>
              <a:t> </a:t>
            </a:r>
            <a:r>
              <a:rPr lang="es-ES" noProof="0" err="1">
                <a:latin typeface="Montserrat" pitchFamily="2" charset="77"/>
              </a:rPr>
              <a:t>conditions</a:t>
            </a:r>
            <a:r>
              <a:rPr lang="es-ES" noProof="0">
                <a:latin typeface="Montserrat" pitchFamily="2" charset="77"/>
              </a:rPr>
              <a:t> </a:t>
            </a:r>
            <a:r>
              <a:rPr lang="es-ES" noProof="0" err="1">
                <a:latin typeface="Montserrat" pitchFamily="2" charset="77"/>
              </a:rPr>
              <a:t>close</a:t>
            </a:r>
            <a:r>
              <a:rPr lang="es-ES" noProof="0">
                <a:latin typeface="Montserrat" pitchFamily="2" charset="77"/>
              </a:rPr>
              <a:t> </a:t>
            </a:r>
            <a:r>
              <a:rPr lang="es-ES" noProof="0" err="1">
                <a:latin typeface="Montserrat" pitchFamily="2" charset="77"/>
              </a:rPr>
              <a:t>to</a:t>
            </a:r>
            <a:r>
              <a:rPr lang="es-ES" noProof="0">
                <a:latin typeface="Montserrat" pitchFamily="2" charset="77"/>
              </a:rPr>
              <a:t> </a:t>
            </a:r>
            <a:r>
              <a:rPr lang="es-ES" noProof="0" err="1">
                <a:latin typeface="Montserrat" pitchFamily="2" charset="77"/>
              </a:rPr>
              <a:t>routine</a:t>
            </a:r>
            <a:r>
              <a:rPr lang="es-ES" noProof="0">
                <a:latin typeface="Montserrat" pitchFamily="2" charset="77"/>
              </a:rPr>
              <a:t> </a:t>
            </a:r>
            <a:r>
              <a:rPr lang="es-ES" noProof="0" err="1">
                <a:latin typeface="Montserrat" pitchFamily="2" charset="77"/>
              </a:rPr>
              <a:t>clinical</a:t>
            </a:r>
            <a:r>
              <a:rPr lang="es-ES" noProof="0">
                <a:latin typeface="Montserrat" pitchFamily="2" charset="77"/>
              </a:rPr>
              <a:t> </a:t>
            </a:r>
            <a:r>
              <a:rPr lang="es-ES" noProof="0" err="1">
                <a:latin typeface="Montserrat" pitchFamily="2" charset="77"/>
              </a:rPr>
              <a:t>practice</a:t>
            </a:r>
            <a:r>
              <a:rPr lang="es-ES" noProof="0">
                <a:latin typeface="Montserrat" pitchFamily="2" charset="77"/>
              </a:rPr>
              <a:t> in </a:t>
            </a:r>
            <a:r>
              <a:rPr lang="es-ES" noProof="0" err="1">
                <a:latin typeface="Montserrat" pitchFamily="2" charset="77"/>
              </a:rPr>
              <a:t>Spain</a:t>
            </a:r>
            <a:r>
              <a:rPr lang="es-ES" noProof="0">
                <a:latin typeface="Montserrat" pitchFamily="2" charset="77"/>
              </a:rPr>
              <a:t> and </a:t>
            </a:r>
            <a:r>
              <a:rPr lang="es-ES" noProof="0" err="1">
                <a:latin typeface="Montserrat" pitchFamily="2" charset="77"/>
              </a:rPr>
              <a:t>Italy</a:t>
            </a:r>
            <a:r>
              <a:rPr lang="es-ES" noProof="0">
                <a:latin typeface="Montserrat" pitchFamily="2" charset="77"/>
              </a:rPr>
              <a:t> (TIRBASKIN </a:t>
            </a:r>
            <a:r>
              <a:rPr lang="es-ES" noProof="0" err="1">
                <a:latin typeface="Montserrat" pitchFamily="2" charset="77"/>
              </a:rPr>
              <a:t>study</a:t>
            </a:r>
            <a:r>
              <a:rPr lang="es-ES" noProof="0">
                <a:latin typeface="Montserrat" pitchFamily="2" charset="77"/>
              </a:rPr>
              <a:t>). Póster P1-01 presentado en el 21º Congreso de la EADO, Atenas, 3-5 de abril de 2025.</a:t>
            </a:r>
          </a:p>
        </p:txBody>
      </p:sp>
    </p:spTree>
    <p:extLst>
      <p:ext uri="{BB962C8B-B14F-4D97-AF65-F5344CB8AC3E}">
        <p14:creationId xmlns:p14="http://schemas.microsoft.com/office/powerpoint/2010/main" val="1339304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1B09A-5C54-A9B9-A2CA-BCFA31A07D50}"/>
              </a:ext>
            </a:extLst>
          </p:cNvPr>
          <p:cNvSpPr>
            <a:spLocks noGrp="1"/>
          </p:cNvSpPr>
          <p:nvPr>
            <p:ph type="title"/>
          </p:nvPr>
        </p:nvSpPr>
        <p:spPr/>
        <p:txBody>
          <a:bodyPr/>
          <a:lstStyle/>
          <a:p>
            <a:r>
              <a:rPr lang="es-ES" sz="2000" noProof="0">
                <a:latin typeface="Montserrat" panose="00000500000000000000" pitchFamily="2" charset="0"/>
              </a:rPr>
              <a:t>KLISYRI, RWE EN MÁS DE 1000 PACIENTES EN EUROPA</a:t>
            </a:r>
            <a:r>
              <a:rPr lang="es-ES" sz="2000" baseline="30000" noProof="0">
                <a:latin typeface="Montserrat" panose="00000500000000000000" pitchFamily="2" charset="0"/>
              </a:rPr>
              <a:t>*</a:t>
            </a:r>
            <a:endParaRPr lang="es-ES"/>
          </a:p>
        </p:txBody>
      </p:sp>
      <p:sp>
        <p:nvSpPr>
          <p:cNvPr id="5" name="Text Placeholder 4">
            <a:extLst>
              <a:ext uri="{FF2B5EF4-FFF2-40B4-BE49-F238E27FC236}">
                <a16:creationId xmlns:a16="http://schemas.microsoft.com/office/drawing/2014/main" id="{1AA00CAD-54C3-C685-A0AA-14618FD54B30}"/>
              </a:ext>
            </a:extLst>
          </p:cNvPr>
          <p:cNvSpPr>
            <a:spLocks noGrp="1"/>
          </p:cNvSpPr>
          <p:nvPr>
            <p:ph type="body" sz="quarter" idx="10"/>
          </p:nvPr>
        </p:nvSpPr>
        <p:spPr/>
        <p:txBody>
          <a:bodyPr anchor="b">
            <a:noAutofit/>
          </a:bodyPr>
          <a:lstStyle/>
          <a:p>
            <a:pPr algn="just" defTabSz="457189">
              <a:spcBef>
                <a:spcPts val="0"/>
              </a:spcBef>
              <a:buClrTx/>
              <a:defRPr/>
            </a:pPr>
            <a:r>
              <a:rPr lang="es-ES" b="1" noProof="0">
                <a:latin typeface="Montserrat"/>
                <a:cs typeface="Calibri"/>
              </a:rPr>
              <a:t>*Los datos no están basados en ensayos directos y se presentan con fines ilustrativos. No se pueden comparar directamente.</a:t>
            </a:r>
          </a:p>
          <a:p>
            <a:pPr>
              <a:spcBef>
                <a:spcPts val="0"/>
              </a:spcBef>
            </a:pPr>
            <a:r>
              <a:rPr lang="es-ES" b="1" noProof="0">
                <a:latin typeface="Montserrat"/>
                <a:cs typeface="Calibri"/>
              </a:rPr>
              <a:t>AA:</a:t>
            </a:r>
            <a:r>
              <a:rPr lang="es-ES" noProof="0">
                <a:latin typeface="Montserrat"/>
                <a:cs typeface="Calibri"/>
              </a:rPr>
              <a:t> acontecimientos adversos; </a:t>
            </a:r>
            <a:r>
              <a:rPr lang="es-ES" b="1" noProof="0">
                <a:latin typeface="Montserrat"/>
                <a:cs typeface="Calibri"/>
              </a:rPr>
              <a:t>AKASI:</a:t>
            </a:r>
            <a:r>
              <a:rPr lang="es-ES" noProof="0">
                <a:latin typeface="Montserrat"/>
                <a:cs typeface="Calibri"/>
              </a:rPr>
              <a:t> índice del área y la gravedad de la queratosis actínica; </a:t>
            </a:r>
            <a:r>
              <a:rPr lang="es-ES" b="1" noProof="0">
                <a:latin typeface="Montserrat"/>
                <a:cs typeface="Calibri"/>
              </a:rPr>
              <a:t>AC:</a:t>
            </a:r>
            <a:r>
              <a:rPr lang="es-ES" noProof="0">
                <a:latin typeface="Montserrat"/>
                <a:cs typeface="Calibri"/>
              </a:rPr>
              <a:t> aclaramiento completo; </a:t>
            </a:r>
            <a:r>
              <a:rPr lang="es-ES" b="1" noProof="0">
                <a:latin typeface="Montserrat"/>
                <a:cs typeface="Calibri"/>
              </a:rPr>
              <a:t>CRI:</a:t>
            </a:r>
            <a:r>
              <a:rPr lang="es-ES" noProof="0">
                <a:latin typeface="Montserrat"/>
                <a:cs typeface="Calibri"/>
              </a:rPr>
              <a:t> cambio respecto al inicio; </a:t>
            </a:r>
            <a:r>
              <a:rPr lang="es-ES" b="1" noProof="0">
                <a:latin typeface="Montserrat"/>
                <a:cs typeface="Calibri"/>
              </a:rPr>
              <a:t>EADV:</a:t>
            </a:r>
            <a:r>
              <a:rPr lang="es-ES" noProof="0">
                <a:latin typeface="Montserrat"/>
                <a:cs typeface="Calibri"/>
              </a:rPr>
              <a:t> Academia Europea de Dermatología y Venereología, </a:t>
            </a:r>
            <a:r>
              <a:rPr lang="es-ES" b="1" noProof="0">
                <a:latin typeface="Montserrat"/>
                <a:cs typeface="Calibri"/>
              </a:rPr>
              <a:t>VIH:</a:t>
            </a:r>
            <a:r>
              <a:rPr lang="es-ES" noProof="0">
                <a:latin typeface="Montserrat"/>
                <a:cs typeface="Calibri"/>
              </a:rPr>
              <a:t> virus de la inmunodeficiencia humana; </a:t>
            </a:r>
            <a:r>
              <a:rPr lang="es-ES" b="1" noProof="0">
                <a:latin typeface="Montserrat"/>
                <a:cs typeface="Calibri"/>
              </a:rPr>
              <a:t>IGA:</a:t>
            </a:r>
            <a:r>
              <a:rPr lang="es-ES" noProof="0">
                <a:latin typeface="Montserrat"/>
                <a:cs typeface="Calibri"/>
              </a:rPr>
              <a:t> evaluación global del investigador; </a:t>
            </a:r>
            <a:r>
              <a:rPr lang="es-ES" b="1" noProof="0">
                <a:latin typeface="Montserrat"/>
                <a:cs typeface="Calibri"/>
              </a:rPr>
              <a:t>RCL:</a:t>
            </a:r>
            <a:r>
              <a:rPr lang="es-ES" noProof="0">
                <a:latin typeface="Montserrat"/>
                <a:cs typeface="Calibri"/>
              </a:rPr>
              <a:t> reacción cutánea local; </a:t>
            </a:r>
            <a:r>
              <a:rPr lang="es-ES" b="1" noProof="0">
                <a:latin typeface="Montserrat"/>
                <a:cs typeface="Calibri"/>
              </a:rPr>
              <a:t>NA:</a:t>
            </a:r>
            <a:r>
              <a:rPr lang="es-ES" noProof="0">
                <a:latin typeface="Montserrat"/>
                <a:cs typeface="Calibri"/>
              </a:rPr>
              <a:t> no disponible; </a:t>
            </a:r>
            <a:r>
              <a:rPr lang="es-ES" b="1" noProof="0">
                <a:latin typeface="Montserrat"/>
                <a:cs typeface="Calibri"/>
              </a:rPr>
              <a:t>AP:</a:t>
            </a:r>
            <a:r>
              <a:rPr lang="es-ES" noProof="0">
                <a:latin typeface="Montserrat"/>
                <a:cs typeface="Calibri"/>
              </a:rPr>
              <a:t> aclaramiento parcial; </a:t>
            </a:r>
            <a:r>
              <a:rPr lang="es-ES" b="1">
                <a:latin typeface="Montserrat"/>
                <a:cs typeface="Calibri"/>
              </a:rPr>
              <a:t>RWE</a:t>
            </a:r>
            <a:r>
              <a:rPr lang="es-ES">
                <a:latin typeface="Montserrat"/>
                <a:cs typeface="Calibri"/>
              </a:rPr>
              <a:t>: evidencias de la práctica clínica real; </a:t>
            </a:r>
            <a:r>
              <a:rPr lang="es-ES" b="1">
                <a:latin typeface="Montserrat"/>
                <a:cs typeface="Calibri"/>
              </a:rPr>
              <a:t>S:</a:t>
            </a:r>
            <a:r>
              <a:rPr lang="es-ES">
                <a:latin typeface="Montserrat"/>
                <a:cs typeface="Calibri"/>
              </a:rPr>
              <a:t> semana.</a:t>
            </a:r>
          </a:p>
          <a:p>
            <a:pPr>
              <a:spcBef>
                <a:spcPts val="0"/>
              </a:spcBef>
            </a:pPr>
            <a:r>
              <a:rPr lang="es-ES" b="1" noProof="0">
                <a:latin typeface="Montserrat"/>
                <a:cs typeface="Calibri"/>
              </a:rPr>
              <a:t>1. </a:t>
            </a:r>
            <a:r>
              <a:rPr lang="es-ES" noProof="0">
                <a:latin typeface="Montserrat"/>
                <a:cs typeface="Calibri"/>
              </a:rPr>
              <a:t>Schlesinger T, </a:t>
            </a:r>
            <a:r>
              <a:rPr lang="es-ES" i="1" noProof="0">
                <a:latin typeface="Montserrat"/>
                <a:cs typeface="Calibri"/>
              </a:rPr>
              <a:t>et al</a:t>
            </a:r>
            <a:r>
              <a:rPr lang="es-ES" noProof="0">
                <a:latin typeface="Montserrat"/>
                <a:cs typeface="Calibri"/>
              </a:rPr>
              <a:t>. </a:t>
            </a:r>
            <a:r>
              <a:rPr lang="es-ES" i="1" noProof="0" err="1">
                <a:latin typeface="Montserrat"/>
                <a:cs typeface="Calibri"/>
              </a:rPr>
              <a:t>Journal</a:t>
            </a:r>
            <a:r>
              <a:rPr lang="es-ES" i="1" noProof="0">
                <a:latin typeface="Montserrat"/>
                <a:cs typeface="Calibri"/>
              </a:rPr>
              <a:t> </a:t>
            </a:r>
            <a:r>
              <a:rPr lang="es-ES" i="1" noProof="0" err="1">
                <a:latin typeface="Montserrat"/>
                <a:cs typeface="Calibri"/>
              </a:rPr>
              <a:t>of</a:t>
            </a:r>
            <a:r>
              <a:rPr lang="es-ES" i="1" noProof="0">
                <a:latin typeface="Montserrat"/>
                <a:cs typeface="Calibri"/>
              </a:rPr>
              <a:t> </a:t>
            </a:r>
            <a:r>
              <a:rPr lang="es-ES" i="1" noProof="0" err="1">
                <a:latin typeface="Montserrat"/>
                <a:cs typeface="Calibri"/>
              </a:rPr>
              <a:t>Drugs</a:t>
            </a:r>
            <a:r>
              <a:rPr lang="es-ES" i="1" noProof="0">
                <a:latin typeface="Montserrat"/>
                <a:cs typeface="Calibri"/>
              </a:rPr>
              <a:t> in </a:t>
            </a:r>
            <a:r>
              <a:rPr lang="es-ES" i="1" noProof="0" err="1">
                <a:latin typeface="Montserrat"/>
                <a:cs typeface="Calibri"/>
              </a:rPr>
              <a:t>Dermatol</a:t>
            </a:r>
            <a:r>
              <a:rPr lang="es-ES" i="1" noProof="0">
                <a:latin typeface="Montserrat"/>
                <a:cs typeface="Calibri"/>
              </a:rPr>
              <a:t>. </a:t>
            </a:r>
            <a:r>
              <a:rPr lang="es-ES" noProof="0">
                <a:latin typeface="Montserrat"/>
                <a:cs typeface="Calibri"/>
              </a:rPr>
              <a:t>2024;23:338–46;</a:t>
            </a:r>
            <a:r>
              <a:rPr lang="es-ES" b="1" noProof="0">
                <a:latin typeface="Montserrat"/>
                <a:cs typeface="Calibri"/>
              </a:rPr>
              <a:t> 2. </a:t>
            </a:r>
            <a:r>
              <a:rPr lang="es-ES" noProof="0" err="1">
                <a:latin typeface="Montserrat"/>
                <a:cs typeface="Calibri"/>
              </a:rPr>
              <a:t>Heppt</a:t>
            </a:r>
            <a:r>
              <a:rPr lang="es-ES" noProof="0">
                <a:latin typeface="Montserrat"/>
                <a:cs typeface="Calibri"/>
              </a:rPr>
              <a:t> MV</a:t>
            </a:r>
            <a:r>
              <a:rPr lang="es-ES" i="1" noProof="0">
                <a:latin typeface="Montserrat"/>
                <a:cs typeface="Calibri"/>
              </a:rPr>
              <a:t>, et al</a:t>
            </a:r>
            <a:r>
              <a:rPr lang="es-ES" noProof="0">
                <a:latin typeface="Montserrat"/>
                <a:cs typeface="Calibri"/>
              </a:rPr>
              <a:t>. Presentado en el congreso de la EADV. 2024; </a:t>
            </a:r>
            <a:r>
              <a:rPr lang="es-ES" b="1" noProof="0">
                <a:latin typeface="Montserrat"/>
                <a:cs typeface="Calibri"/>
              </a:rPr>
              <a:t>3. </a:t>
            </a:r>
            <a:r>
              <a:rPr lang="es-ES" noProof="0">
                <a:latin typeface="Montserrat"/>
                <a:cs typeface="Calibri"/>
              </a:rPr>
              <a:t>Li </a:t>
            </a:r>
            <a:r>
              <a:rPr lang="es-ES" noProof="0" err="1">
                <a:latin typeface="Montserrat"/>
                <a:cs typeface="Calibri"/>
              </a:rPr>
              <a:t>Pomi</a:t>
            </a:r>
            <a:r>
              <a:rPr lang="es-ES" noProof="0">
                <a:latin typeface="Montserrat"/>
                <a:cs typeface="Calibri"/>
              </a:rPr>
              <a:t>, </a:t>
            </a:r>
            <a:r>
              <a:rPr lang="es-ES" i="1" noProof="0">
                <a:latin typeface="Montserrat"/>
                <a:cs typeface="Calibri"/>
              </a:rPr>
              <a:t>et al. Medicina. </a:t>
            </a:r>
            <a:r>
              <a:rPr lang="es-ES" noProof="0">
                <a:latin typeface="Montserrat"/>
                <a:cs typeface="Calibri"/>
              </a:rPr>
              <a:t>1-12; </a:t>
            </a:r>
            <a:r>
              <a:rPr lang="es-ES" b="1" noProof="0">
                <a:latin typeface="Montserrat"/>
                <a:cs typeface="Calibri"/>
              </a:rPr>
              <a:t>4. </a:t>
            </a:r>
            <a:r>
              <a:rPr lang="es-ES" noProof="0" err="1">
                <a:latin typeface="Montserrat"/>
                <a:cs typeface="Calibri"/>
              </a:rPr>
              <a:t>Nazzaro</a:t>
            </a:r>
            <a:r>
              <a:rPr lang="es-ES" noProof="0">
                <a:latin typeface="Montserrat"/>
                <a:cs typeface="Calibri"/>
              </a:rPr>
              <a:t> G, </a:t>
            </a:r>
            <a:r>
              <a:rPr lang="es-ES" i="1" noProof="0">
                <a:latin typeface="Montserrat"/>
                <a:cs typeface="Calibri"/>
              </a:rPr>
              <a:t>et al</a:t>
            </a:r>
            <a:r>
              <a:rPr lang="es-ES" noProof="0">
                <a:latin typeface="Montserrat"/>
                <a:cs typeface="Calibri"/>
              </a:rPr>
              <a:t>. </a:t>
            </a:r>
            <a:r>
              <a:rPr lang="es-ES" i="1" noProof="0">
                <a:latin typeface="Montserrat"/>
                <a:cs typeface="Calibri"/>
              </a:rPr>
              <a:t>International </a:t>
            </a:r>
            <a:r>
              <a:rPr lang="es-ES" i="1" noProof="0" err="1">
                <a:latin typeface="Montserrat"/>
                <a:cs typeface="Calibri"/>
              </a:rPr>
              <a:t>Journal</a:t>
            </a:r>
            <a:r>
              <a:rPr lang="es-ES" i="1" noProof="0">
                <a:latin typeface="Montserrat"/>
                <a:cs typeface="Calibri"/>
              </a:rPr>
              <a:t> </a:t>
            </a:r>
            <a:r>
              <a:rPr lang="es-ES" i="1" noProof="0" err="1">
                <a:latin typeface="Montserrat"/>
                <a:cs typeface="Calibri"/>
              </a:rPr>
              <a:t>of</a:t>
            </a:r>
            <a:r>
              <a:rPr lang="es-ES" i="1" noProof="0">
                <a:latin typeface="Montserrat"/>
                <a:cs typeface="Calibri"/>
              </a:rPr>
              <a:t> </a:t>
            </a:r>
            <a:r>
              <a:rPr lang="es-ES" i="1" noProof="0" err="1">
                <a:latin typeface="Montserrat"/>
                <a:cs typeface="Calibri"/>
              </a:rPr>
              <a:t>Dermatology</a:t>
            </a:r>
            <a:r>
              <a:rPr lang="es-ES" i="1" noProof="0">
                <a:latin typeface="Montserrat"/>
                <a:cs typeface="Calibri"/>
              </a:rPr>
              <a:t>. </a:t>
            </a:r>
            <a:r>
              <a:rPr lang="es-ES" noProof="0">
                <a:latin typeface="Montserrat"/>
                <a:cs typeface="Calibri"/>
              </a:rPr>
              <a:t>2024;63:1566–74; </a:t>
            </a:r>
            <a:r>
              <a:rPr lang="es-ES" b="1" noProof="0">
                <a:latin typeface="Montserrat"/>
                <a:cs typeface="Calibri"/>
              </a:rPr>
              <a:t>5. </a:t>
            </a:r>
            <a:r>
              <a:rPr lang="es-ES" noProof="0" err="1">
                <a:latin typeface="Montserrat"/>
                <a:cs typeface="Calibri"/>
              </a:rPr>
              <a:t>Campione</a:t>
            </a:r>
            <a:r>
              <a:rPr lang="es-ES" noProof="0">
                <a:latin typeface="Montserrat"/>
                <a:cs typeface="Calibri"/>
              </a:rPr>
              <a:t> E, </a:t>
            </a:r>
            <a:r>
              <a:rPr lang="es-ES" i="1" noProof="0">
                <a:latin typeface="Montserrat"/>
                <a:cs typeface="Calibri"/>
              </a:rPr>
              <a:t>et al</a:t>
            </a:r>
            <a:r>
              <a:rPr lang="es-ES" noProof="0">
                <a:latin typeface="Montserrat"/>
                <a:cs typeface="Calibri"/>
              </a:rPr>
              <a:t>. </a:t>
            </a:r>
            <a:r>
              <a:rPr lang="es-ES" i="1" noProof="0" err="1">
                <a:latin typeface="Montserrat"/>
                <a:cs typeface="Calibri"/>
              </a:rPr>
              <a:t>Pharmaceuticals</a:t>
            </a:r>
            <a:r>
              <a:rPr lang="es-ES" i="1" noProof="0">
                <a:latin typeface="Montserrat"/>
                <a:cs typeface="Calibri"/>
              </a:rPr>
              <a:t>. </a:t>
            </a:r>
            <a:r>
              <a:rPr lang="es-ES" noProof="0">
                <a:latin typeface="Montserrat"/>
                <a:cs typeface="Calibri"/>
              </a:rPr>
              <a:t>2023;16:1–12;</a:t>
            </a:r>
            <a:r>
              <a:rPr lang="es-ES" b="1" noProof="0">
                <a:latin typeface="Montserrat"/>
                <a:cs typeface="Calibri"/>
              </a:rPr>
              <a:t> 6</a:t>
            </a:r>
            <a:r>
              <a:rPr lang="es-ES" noProof="0">
                <a:latin typeface="Montserrat"/>
                <a:cs typeface="Calibri"/>
              </a:rPr>
              <a:t>. </a:t>
            </a:r>
            <a:r>
              <a:rPr lang="es-ES" noProof="0" err="1">
                <a:latin typeface="Montserrat"/>
                <a:cs typeface="Calibri"/>
              </a:rPr>
              <a:t>Kirchberger</a:t>
            </a:r>
            <a:r>
              <a:rPr lang="es-ES" noProof="0">
                <a:latin typeface="Montserrat"/>
                <a:cs typeface="Calibri"/>
              </a:rPr>
              <a:t> MC, </a:t>
            </a:r>
            <a:r>
              <a:rPr lang="es-ES" i="1" noProof="0">
                <a:latin typeface="Montserrat"/>
                <a:cs typeface="Calibri"/>
              </a:rPr>
              <a:t>et al. J Clin </a:t>
            </a:r>
            <a:r>
              <a:rPr lang="es-ES" i="1" noProof="0" err="1">
                <a:latin typeface="Montserrat"/>
                <a:cs typeface="Calibri"/>
              </a:rPr>
              <a:t>Med</a:t>
            </a:r>
            <a:r>
              <a:rPr lang="es-ES" i="1" noProof="0">
                <a:latin typeface="Montserrat"/>
                <a:cs typeface="Calibri"/>
              </a:rPr>
              <a:t>. </a:t>
            </a:r>
            <a:r>
              <a:rPr lang="es-ES" noProof="0">
                <a:latin typeface="Montserrat"/>
                <a:cs typeface="Calibri"/>
              </a:rPr>
              <a:t>2023;12:1-9;</a:t>
            </a:r>
            <a:r>
              <a:rPr lang="es-ES" b="1" noProof="0">
                <a:latin typeface="Montserrat"/>
                <a:cs typeface="Calibri"/>
              </a:rPr>
              <a:t> 7. </a:t>
            </a:r>
            <a:r>
              <a:rPr lang="es-ES" noProof="0">
                <a:latin typeface="Montserrat"/>
                <a:cs typeface="Calibri"/>
              </a:rPr>
              <a:t>Mansilla-Polo M, </a:t>
            </a:r>
            <a:r>
              <a:rPr lang="es-ES" i="1" noProof="0">
                <a:latin typeface="Montserrat"/>
                <a:cs typeface="Calibri"/>
              </a:rPr>
              <a:t>et al. </a:t>
            </a:r>
            <a:r>
              <a:rPr lang="es-ES" i="1" noProof="0" err="1">
                <a:latin typeface="Montserrat"/>
                <a:cs typeface="Calibri"/>
              </a:rPr>
              <a:t>Australas</a:t>
            </a:r>
            <a:r>
              <a:rPr lang="es-ES" i="1" noProof="0">
                <a:latin typeface="Montserrat"/>
                <a:cs typeface="Calibri"/>
              </a:rPr>
              <a:t> J </a:t>
            </a:r>
            <a:r>
              <a:rPr lang="es-ES" i="1" noProof="0" err="1">
                <a:latin typeface="Montserrat"/>
                <a:cs typeface="Calibri"/>
              </a:rPr>
              <a:t>Dermatol</a:t>
            </a:r>
            <a:r>
              <a:rPr lang="es-ES" i="1" noProof="0">
                <a:latin typeface="Montserrat"/>
                <a:cs typeface="Calibri"/>
              </a:rPr>
              <a:t>. </a:t>
            </a:r>
            <a:r>
              <a:rPr lang="es-ES" noProof="0">
                <a:latin typeface="Montserrat"/>
                <a:cs typeface="Calibri"/>
              </a:rPr>
              <a:t>2023;64:560-4; </a:t>
            </a:r>
            <a:r>
              <a:rPr lang="es-ES" b="1" noProof="0">
                <a:latin typeface="Montserrat"/>
                <a:cs typeface="Calibri"/>
              </a:rPr>
              <a:t>8. </a:t>
            </a:r>
            <a:r>
              <a:rPr lang="es-ES" noProof="0" err="1">
                <a:latin typeface="Montserrat"/>
                <a:cs typeface="Calibri"/>
              </a:rPr>
              <a:t>Ciccarese</a:t>
            </a:r>
            <a:r>
              <a:rPr lang="es-ES" noProof="0">
                <a:latin typeface="Montserrat"/>
                <a:cs typeface="Calibri"/>
              </a:rPr>
              <a:t> G, </a:t>
            </a:r>
            <a:r>
              <a:rPr lang="es-ES" i="1" noProof="0">
                <a:latin typeface="Montserrat"/>
                <a:cs typeface="Calibri"/>
              </a:rPr>
              <a:t>et al</a:t>
            </a:r>
            <a:r>
              <a:rPr lang="es-ES" noProof="0">
                <a:latin typeface="Montserrat"/>
                <a:cs typeface="Calibri"/>
              </a:rPr>
              <a:t>. </a:t>
            </a:r>
            <a:r>
              <a:rPr lang="es-ES" i="1" noProof="0" err="1">
                <a:latin typeface="Montserrat"/>
                <a:cs typeface="Calibri"/>
              </a:rPr>
              <a:t>Preprints.org</a:t>
            </a:r>
            <a:r>
              <a:rPr lang="es-ES" i="1" noProof="0">
                <a:latin typeface="Montserrat"/>
                <a:cs typeface="Calibri"/>
              </a:rPr>
              <a:t>. </a:t>
            </a:r>
            <a:r>
              <a:rPr lang="es-ES" noProof="0">
                <a:latin typeface="Montserrat"/>
                <a:cs typeface="Calibri"/>
              </a:rPr>
              <a:t>2025:10.20944/preprints202501.0191.v1.</a:t>
            </a:r>
          </a:p>
        </p:txBody>
      </p:sp>
      <p:graphicFrame>
        <p:nvGraphicFramePr>
          <p:cNvPr id="7" name="Tabla 6">
            <a:extLst>
              <a:ext uri="{FF2B5EF4-FFF2-40B4-BE49-F238E27FC236}">
                <a16:creationId xmlns:a16="http://schemas.microsoft.com/office/drawing/2014/main" id="{2400C6E6-1DF6-5CD2-A7EE-AE50011764B6}"/>
              </a:ext>
            </a:extLst>
          </p:cNvPr>
          <p:cNvGraphicFramePr>
            <a:graphicFrameLocks noGrp="1"/>
          </p:cNvGraphicFramePr>
          <p:nvPr>
            <p:extLst>
              <p:ext uri="{D42A27DB-BD31-4B8C-83A1-F6EECF244321}">
                <p14:modId xmlns:p14="http://schemas.microsoft.com/office/powerpoint/2010/main" val="3580037366"/>
              </p:ext>
            </p:extLst>
          </p:nvPr>
        </p:nvGraphicFramePr>
        <p:xfrm>
          <a:off x="620611" y="1224728"/>
          <a:ext cx="10783989" cy="4408543"/>
        </p:xfrm>
        <a:graphic>
          <a:graphicData uri="http://schemas.openxmlformats.org/drawingml/2006/table">
            <a:tbl>
              <a:tblPr firstRow="1" bandRow="1">
                <a:tableStyleId>{5C22544A-7EE6-4342-B048-85BDC9FD1C3A}</a:tableStyleId>
              </a:tblPr>
              <a:tblGrid>
                <a:gridCol w="2097189">
                  <a:extLst>
                    <a:ext uri="{9D8B030D-6E8A-4147-A177-3AD203B41FA5}">
                      <a16:colId xmlns:a16="http://schemas.microsoft.com/office/drawing/2014/main" val="2190424593"/>
                    </a:ext>
                  </a:extLst>
                </a:gridCol>
                <a:gridCol w="1308100">
                  <a:extLst>
                    <a:ext uri="{9D8B030D-6E8A-4147-A177-3AD203B41FA5}">
                      <a16:colId xmlns:a16="http://schemas.microsoft.com/office/drawing/2014/main" val="810441152"/>
                    </a:ext>
                  </a:extLst>
                </a:gridCol>
                <a:gridCol w="2794000">
                  <a:extLst>
                    <a:ext uri="{9D8B030D-6E8A-4147-A177-3AD203B41FA5}">
                      <a16:colId xmlns:a16="http://schemas.microsoft.com/office/drawing/2014/main" val="3063337215"/>
                    </a:ext>
                  </a:extLst>
                </a:gridCol>
                <a:gridCol w="2933700">
                  <a:extLst>
                    <a:ext uri="{9D8B030D-6E8A-4147-A177-3AD203B41FA5}">
                      <a16:colId xmlns:a16="http://schemas.microsoft.com/office/drawing/2014/main" val="192015376"/>
                    </a:ext>
                  </a:extLst>
                </a:gridCol>
                <a:gridCol w="1651000">
                  <a:extLst>
                    <a:ext uri="{9D8B030D-6E8A-4147-A177-3AD203B41FA5}">
                      <a16:colId xmlns:a16="http://schemas.microsoft.com/office/drawing/2014/main" val="3798691097"/>
                    </a:ext>
                  </a:extLst>
                </a:gridCol>
              </a:tblGrid>
              <a:tr h="370525">
                <a:tc>
                  <a:txBody>
                    <a:bodyPr/>
                    <a:lstStyle/>
                    <a:p>
                      <a:pPr algn="l"/>
                      <a:r>
                        <a:rPr lang="es-ES" sz="1400" noProof="0">
                          <a:solidFill>
                            <a:schemeClr val="bg1"/>
                          </a:solidFill>
                          <a:latin typeface="Montserrat" pitchFamily="2" charset="77"/>
                        </a:rPr>
                        <a:t>Publicación</a:t>
                      </a:r>
                    </a:p>
                  </a:txBody>
                  <a:tcPr marL="96000" marR="96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755"/>
                    </a:solidFill>
                  </a:tcPr>
                </a:tc>
                <a:tc>
                  <a:txBody>
                    <a:bodyPr/>
                    <a:lstStyle/>
                    <a:p>
                      <a:pPr algn="ctr"/>
                      <a:r>
                        <a:rPr lang="es-ES" sz="1400" noProof="0">
                          <a:solidFill>
                            <a:schemeClr val="bg1"/>
                          </a:solidFill>
                          <a:latin typeface="Montserrat" pitchFamily="2" charset="77"/>
                        </a:rPr>
                        <a:t>N</a:t>
                      </a:r>
                    </a:p>
                  </a:txBody>
                  <a:tcPr marL="96000" marR="96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755"/>
                    </a:solidFill>
                  </a:tcPr>
                </a:tc>
                <a:tc>
                  <a:txBody>
                    <a:bodyPr/>
                    <a:lstStyle/>
                    <a:p>
                      <a:pPr algn="ctr"/>
                      <a:r>
                        <a:rPr lang="es-ES" sz="1400" noProof="0">
                          <a:solidFill>
                            <a:schemeClr val="bg1"/>
                          </a:solidFill>
                          <a:latin typeface="Montserrat" pitchFamily="2" charset="77"/>
                        </a:rPr>
                        <a:t>Eficacia</a:t>
                      </a:r>
                    </a:p>
                  </a:txBody>
                  <a:tcPr marL="96000" marR="96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755"/>
                    </a:solidFill>
                  </a:tcPr>
                </a:tc>
                <a:tc>
                  <a:txBody>
                    <a:bodyPr/>
                    <a:lstStyle/>
                    <a:p>
                      <a:pPr algn="ctr"/>
                      <a:r>
                        <a:rPr lang="es-ES" sz="1400" noProof="0">
                          <a:solidFill>
                            <a:schemeClr val="bg1"/>
                          </a:solidFill>
                          <a:latin typeface="Montserrat" pitchFamily="2" charset="77"/>
                        </a:rPr>
                        <a:t>RCL grave</a:t>
                      </a:r>
                    </a:p>
                  </a:txBody>
                  <a:tcPr marL="96000" marR="96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755"/>
                    </a:solidFill>
                  </a:tcPr>
                </a:tc>
                <a:tc>
                  <a:txBody>
                    <a:bodyPr/>
                    <a:lstStyle/>
                    <a:p>
                      <a:pPr algn="ctr"/>
                      <a:r>
                        <a:rPr lang="es-ES" sz="1400" noProof="0">
                          <a:solidFill>
                            <a:schemeClr val="bg1"/>
                          </a:solidFill>
                          <a:latin typeface="Montserrat" pitchFamily="2" charset="77"/>
                        </a:rPr>
                        <a:t>Abandono</a:t>
                      </a:r>
                    </a:p>
                  </a:txBody>
                  <a:tcPr marL="96000" marR="96000" marT="36000" marB="36000" anchor="ctr">
                    <a:lnL w="3175" cap="flat" cmpd="sng" algn="ctr">
                      <a:solidFill>
                        <a:schemeClr val="tx1"/>
                      </a:solidFill>
                      <a:prstDash val="solid"/>
                      <a:round/>
                      <a:headEnd type="none" w="med" len="med"/>
                      <a:tailEnd type="none" w="med" len="med"/>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755"/>
                    </a:solidFill>
                  </a:tcPr>
                </a:tc>
                <a:extLst>
                  <a:ext uri="{0D108BD9-81ED-4DB2-BD59-A6C34878D82A}">
                    <a16:rowId xmlns:a16="http://schemas.microsoft.com/office/drawing/2014/main" val="1034171363"/>
                  </a:ext>
                </a:extLst>
              </a:tr>
              <a:tr h="420530">
                <a:tc>
                  <a:txBody>
                    <a:bodyPr/>
                    <a:lstStyle/>
                    <a:p>
                      <a:pPr algn="l"/>
                      <a:r>
                        <a:rPr lang="es-ES" sz="1200" b="1" noProof="0">
                          <a:solidFill>
                            <a:schemeClr val="tx1"/>
                          </a:solidFill>
                          <a:latin typeface="Montserrat" pitchFamily="2" charset="77"/>
                        </a:rPr>
                        <a:t>Schlesinger 2024</a:t>
                      </a:r>
                      <a:r>
                        <a:rPr lang="es-ES" sz="1200" b="1" baseline="30000" noProof="0">
                          <a:solidFill>
                            <a:schemeClr val="tx1"/>
                          </a:solidFill>
                          <a:latin typeface="Montserrat" pitchFamily="2" charset="77"/>
                        </a:rPr>
                        <a:t>1</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300</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IGA 0/1 (AP, 24S): 71,9 %</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4,9 % eritema</a:t>
                      </a:r>
                    </a:p>
                    <a:p>
                      <a:pPr algn="ctr"/>
                      <a:r>
                        <a:rPr lang="es-ES" sz="1200" noProof="0">
                          <a:solidFill>
                            <a:schemeClr val="tx1"/>
                          </a:solidFill>
                          <a:latin typeface="Montserrat" pitchFamily="2" charset="77"/>
                        </a:rPr>
                        <a:t>3,3 % descamación</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0 %</a:t>
                      </a:r>
                    </a:p>
                  </a:txBody>
                  <a:tcPr marL="96000" marR="96000" marT="36000" marB="36000" anchor="ctr">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1907484"/>
                  </a:ext>
                </a:extLst>
              </a:tr>
              <a:tr h="606403">
                <a:tc>
                  <a:txBody>
                    <a:bodyPr/>
                    <a:lstStyle/>
                    <a:p>
                      <a:pPr algn="l"/>
                      <a:r>
                        <a:rPr lang="es-ES" sz="1200" b="1" noProof="0">
                          <a:solidFill>
                            <a:schemeClr val="tx1"/>
                          </a:solidFill>
                          <a:latin typeface="Montserrat" pitchFamily="2" charset="77"/>
                        </a:rPr>
                        <a:t>Heppt 2024</a:t>
                      </a:r>
                      <a:r>
                        <a:rPr lang="es-ES" sz="1200" b="1" baseline="30000" noProof="0">
                          <a:solidFill>
                            <a:schemeClr val="tx1"/>
                          </a:solidFill>
                          <a:latin typeface="Montserrat" pitchFamily="2" charset="77"/>
                        </a:rPr>
                        <a:t>2</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543</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AC: 45,8 %</a:t>
                      </a:r>
                    </a:p>
                    <a:p>
                      <a:pPr algn="ctr"/>
                      <a:r>
                        <a:rPr lang="es-ES" sz="1200" noProof="0">
                          <a:solidFill>
                            <a:schemeClr val="tx1"/>
                          </a:solidFill>
                          <a:latin typeface="Montserrat" pitchFamily="2" charset="77"/>
                        </a:rPr>
                        <a:t>AP: 64,3 %</a:t>
                      </a:r>
                    </a:p>
                    <a:p>
                      <a:pPr lvl="0" algn="ctr">
                        <a:buNone/>
                      </a:pPr>
                      <a:r>
                        <a:rPr lang="es-ES" sz="1200" noProof="0">
                          <a:solidFill>
                            <a:schemeClr val="tx1"/>
                          </a:solidFill>
                          <a:latin typeface="Montserrat" pitchFamily="2" charset="77"/>
                        </a:rPr>
                        <a:t>Recuento de lesiones CRI: 73 %</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s-ES" sz="1200" noProof="0">
                          <a:solidFill>
                            <a:schemeClr val="tx1"/>
                          </a:solidFill>
                          <a:latin typeface="Montserrat" pitchFamily="2" charset="77"/>
                        </a:rPr>
                        <a:t>Las RCL fueron en su mayoría de leves a moderadas</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0 % debido a AA</a:t>
                      </a:r>
                    </a:p>
                  </a:txBody>
                  <a:tcPr marL="96000" marR="96000" marT="36000" marB="36000" anchor="ctr">
                    <a:lnL w="3175" cap="flat" cmpd="sng" algn="ctr">
                      <a:no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5194769"/>
                  </a:ext>
                </a:extLst>
              </a:tr>
              <a:tr h="420530">
                <a:tc>
                  <a:txBody>
                    <a:bodyPr/>
                    <a:lstStyle/>
                    <a:p>
                      <a:pPr algn="l"/>
                      <a:r>
                        <a:rPr lang="es-ES" sz="1200" b="1" noProof="0">
                          <a:solidFill>
                            <a:schemeClr val="tx1"/>
                          </a:solidFill>
                          <a:latin typeface="Montserrat" pitchFamily="2" charset="77"/>
                        </a:rPr>
                        <a:t>Li Pomi 2024</a:t>
                      </a:r>
                      <a:r>
                        <a:rPr lang="es-ES" sz="1200" b="1" baseline="30000" noProof="0">
                          <a:solidFill>
                            <a:schemeClr val="tx1"/>
                          </a:solidFill>
                          <a:latin typeface="Montserrat" pitchFamily="2" charset="77"/>
                        </a:rPr>
                        <a:t>3</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38</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AC (lesión): 51 %</a:t>
                      </a:r>
                    </a:p>
                    <a:p>
                      <a:pPr algn="ctr"/>
                      <a:r>
                        <a:rPr lang="es-ES" sz="1200" noProof="0">
                          <a:solidFill>
                            <a:schemeClr val="tx1"/>
                          </a:solidFill>
                          <a:latin typeface="Montserrat" pitchFamily="2" charset="77"/>
                        </a:rPr>
                        <a:t>AP (lesión): 73 %</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10 % eritema</a:t>
                      </a:r>
                    </a:p>
                    <a:p>
                      <a:pPr algn="ctr"/>
                      <a:r>
                        <a:rPr lang="es-ES" sz="1200" noProof="0">
                          <a:solidFill>
                            <a:schemeClr val="tx1"/>
                          </a:solidFill>
                          <a:latin typeface="Montserrat" pitchFamily="2" charset="77"/>
                        </a:rPr>
                        <a:t>8 % descamación</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0 %</a:t>
                      </a:r>
                    </a:p>
                  </a:txBody>
                  <a:tcPr marL="96000" marR="96000" marT="36000" marB="36000" anchor="ctr">
                    <a:lnL w="3175" cap="flat" cmpd="sng" algn="ctr">
                      <a:no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4428631"/>
                  </a:ext>
                </a:extLst>
              </a:tr>
              <a:tr h="666945">
                <a:tc>
                  <a:txBody>
                    <a:bodyPr/>
                    <a:lstStyle/>
                    <a:p>
                      <a:pPr algn="l"/>
                      <a:r>
                        <a:rPr lang="es-ES" sz="1200" b="1" noProof="0">
                          <a:solidFill>
                            <a:schemeClr val="tx1"/>
                          </a:solidFill>
                          <a:latin typeface="Montserrat" pitchFamily="2" charset="77"/>
                        </a:rPr>
                        <a:t>Nazzaro 2024</a:t>
                      </a:r>
                      <a:r>
                        <a:rPr lang="es-ES" sz="1200" b="1" baseline="30000" noProof="0">
                          <a:solidFill>
                            <a:schemeClr val="tx1"/>
                          </a:solidFill>
                          <a:latin typeface="Montserrat" pitchFamily="2" charset="77"/>
                        </a:rPr>
                        <a:t>4</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250</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AC (Olsen I, 8W): 54,3 %</a:t>
                      </a:r>
                    </a:p>
                    <a:p>
                      <a:pPr algn="ctr"/>
                      <a:r>
                        <a:rPr lang="es-ES" sz="1200" noProof="0">
                          <a:solidFill>
                            <a:schemeClr val="tx1"/>
                          </a:solidFill>
                          <a:latin typeface="Montserrat" pitchFamily="2" charset="77"/>
                        </a:rPr>
                        <a:t>AP: 97,1 %</a:t>
                      </a:r>
                    </a:p>
                    <a:p>
                      <a:pPr algn="ctr"/>
                      <a:r>
                        <a:rPr lang="es-ES" sz="1200" noProof="0">
                          <a:solidFill>
                            <a:schemeClr val="tx1"/>
                          </a:solidFill>
                          <a:latin typeface="Montserrat" pitchFamily="2" charset="77"/>
                        </a:rPr>
                        <a:t>AKASI: 4,1 a 1,4</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1,6 % eritema</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NA (retrospectiva)</a:t>
                      </a:r>
                    </a:p>
                  </a:txBody>
                  <a:tcPr marL="96000" marR="96000" marT="36000" marB="36000" anchor="ctr">
                    <a:lnL w="3175" cap="flat" cmpd="sng" algn="ctr">
                      <a:no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2587038"/>
                  </a:ext>
                </a:extLst>
              </a:tr>
              <a:tr h="420530">
                <a:tc>
                  <a:txBody>
                    <a:bodyPr/>
                    <a:lstStyle/>
                    <a:p>
                      <a:pPr algn="l"/>
                      <a:r>
                        <a:rPr lang="es-ES" sz="1200" b="1" noProof="0">
                          <a:solidFill>
                            <a:schemeClr val="tx1"/>
                          </a:solidFill>
                          <a:latin typeface="Montserrat" pitchFamily="2" charset="77"/>
                        </a:rPr>
                        <a:t>Campione 2023</a:t>
                      </a:r>
                      <a:r>
                        <a:rPr lang="es-ES" sz="1200" b="1" baseline="30000" noProof="0">
                          <a:solidFill>
                            <a:schemeClr val="tx1"/>
                          </a:solidFill>
                          <a:latin typeface="Montserrat" pitchFamily="2" charset="77"/>
                        </a:rPr>
                        <a:t>5</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30</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a:solidFill>
                            <a:schemeClr val="tx1"/>
                          </a:solidFill>
                          <a:latin typeface="Montserrat" pitchFamily="2" charset="77"/>
                        </a:rPr>
                        <a:t>AC: 70 %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a:solidFill>
                            <a:schemeClr val="tx1"/>
                          </a:solidFill>
                          <a:latin typeface="Montserrat" pitchFamily="2" charset="77"/>
                        </a:rPr>
                        <a:t>AP: 100 %</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0 %</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0 %</a:t>
                      </a:r>
                    </a:p>
                  </a:txBody>
                  <a:tcPr marL="96000" marR="96000" marT="36000" marB="36000" anchor="ctr">
                    <a:lnL w="3175" cap="flat" cmpd="sng" algn="ctr">
                      <a:no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4926838"/>
                  </a:ext>
                </a:extLst>
              </a:tr>
              <a:tr h="378753">
                <a:tc>
                  <a:txBody>
                    <a:bodyPr/>
                    <a:lstStyle/>
                    <a:p>
                      <a:pPr algn="l"/>
                      <a:r>
                        <a:rPr lang="es-ES" sz="1200" b="1" noProof="0">
                          <a:solidFill>
                            <a:schemeClr val="tx1"/>
                          </a:solidFill>
                          <a:latin typeface="Montserrat" pitchFamily="2" charset="77"/>
                        </a:rPr>
                        <a:t>Kirchberger 2023</a:t>
                      </a:r>
                      <a:r>
                        <a:rPr lang="es-ES" sz="1200" b="1" baseline="30000" noProof="0">
                          <a:solidFill>
                            <a:schemeClr val="tx1"/>
                          </a:solidFill>
                          <a:latin typeface="Montserrat" pitchFamily="2" charset="77"/>
                        </a:rPr>
                        <a:t>6</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30</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a:solidFill>
                            <a:schemeClr val="tx1"/>
                          </a:solidFill>
                          <a:latin typeface="Montserrat" pitchFamily="2" charset="77"/>
                        </a:rPr>
                        <a:t>AKASI: 5,6 a 1,2</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13 % todas las RCL  </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NA</a:t>
                      </a:r>
                    </a:p>
                  </a:txBody>
                  <a:tcPr marL="96000" marR="96000" marT="36000" marB="36000" anchor="ctr">
                    <a:lnL w="3175" cap="flat" cmpd="sng" algn="ctr">
                      <a:no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9533515"/>
                  </a:ext>
                </a:extLst>
              </a:tr>
              <a:tr h="420530">
                <a:tc>
                  <a:txBody>
                    <a:bodyPr/>
                    <a:lstStyle/>
                    <a:p>
                      <a:pPr algn="l"/>
                      <a:r>
                        <a:rPr lang="es-ES" sz="1200" b="1" noProof="0">
                          <a:solidFill>
                            <a:schemeClr val="tx1"/>
                          </a:solidFill>
                          <a:latin typeface="Montserrat" pitchFamily="2" charset="77"/>
                        </a:rPr>
                        <a:t>Mansilla-Polo 2023</a:t>
                      </a:r>
                      <a:r>
                        <a:rPr lang="es-ES" sz="1200" b="1" baseline="30000" noProof="0">
                          <a:solidFill>
                            <a:schemeClr val="tx1"/>
                          </a:solidFill>
                          <a:latin typeface="Montserrat" pitchFamily="2" charset="77"/>
                        </a:rPr>
                        <a:t>7</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25</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AC: 24 %</a:t>
                      </a:r>
                    </a:p>
                    <a:p>
                      <a:pPr algn="ctr"/>
                      <a:r>
                        <a:rPr lang="es-ES" sz="1200" noProof="0">
                          <a:solidFill>
                            <a:schemeClr val="tx1"/>
                          </a:solidFill>
                          <a:latin typeface="Montserrat" pitchFamily="2" charset="77"/>
                        </a:rPr>
                        <a:t>Recuento de lesiones CRI: 69,9 %</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0 % </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NA</a:t>
                      </a:r>
                    </a:p>
                  </a:txBody>
                  <a:tcPr marL="96000" marR="96000" marT="36000" marB="36000" anchor="ctr">
                    <a:lnL w="3175" cap="flat" cmpd="sng" algn="ctr">
                      <a:no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3246277"/>
                  </a:ext>
                </a:extLst>
              </a:tr>
              <a:tr h="606403">
                <a:tc>
                  <a:txBody>
                    <a:bodyPr/>
                    <a:lstStyle/>
                    <a:p>
                      <a:pPr algn="l"/>
                      <a:r>
                        <a:rPr lang="es-ES" sz="1200" b="1" noProof="0">
                          <a:solidFill>
                            <a:schemeClr val="tx1"/>
                          </a:solidFill>
                          <a:latin typeface="Montserrat" pitchFamily="2" charset="77"/>
                          <a:ea typeface="+mn-ea"/>
                          <a:cs typeface="+mn-cs"/>
                        </a:rPr>
                        <a:t>Ciccarese 2025</a:t>
                      </a:r>
                      <a:r>
                        <a:rPr lang="es-ES" sz="1200" b="1" baseline="30000" noProof="0">
                          <a:solidFill>
                            <a:schemeClr val="tx1"/>
                          </a:solidFill>
                          <a:latin typeface="Montserrat" pitchFamily="2" charset="77"/>
                          <a:ea typeface="+mn-ea"/>
                          <a:cs typeface="+mn-cs"/>
                        </a:rPr>
                        <a:t>8</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10 (HIV)</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AC: 40 %</a:t>
                      </a:r>
                    </a:p>
                    <a:p>
                      <a:pPr lvl="0" algn="ctr">
                        <a:buNone/>
                      </a:pPr>
                      <a:r>
                        <a:rPr lang="es-ES" sz="1200" noProof="0">
                          <a:solidFill>
                            <a:schemeClr val="tx1"/>
                          </a:solidFill>
                          <a:latin typeface="Montserrat" pitchFamily="2" charset="77"/>
                        </a:rPr>
                        <a:t>AP: 80 %</a:t>
                      </a:r>
                    </a:p>
                    <a:p>
                      <a:pPr algn="ctr"/>
                      <a:r>
                        <a:rPr lang="es-ES" sz="1200" noProof="0">
                          <a:solidFill>
                            <a:schemeClr val="tx1"/>
                          </a:solidFill>
                          <a:latin typeface="Montserrat" pitchFamily="2" charset="77"/>
                        </a:rPr>
                        <a:t>AKASI 4,2 a 1,5</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0 %</a:t>
                      </a:r>
                    </a:p>
                  </a:txBody>
                  <a:tcPr marL="96000" marR="9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200" noProof="0">
                          <a:solidFill>
                            <a:schemeClr val="tx1"/>
                          </a:solidFill>
                          <a:latin typeface="Montserrat" pitchFamily="2" charset="77"/>
                        </a:rPr>
                        <a:t>NA (retrospectiva)</a:t>
                      </a:r>
                    </a:p>
                  </a:txBody>
                  <a:tcPr marL="96000" marR="96000" marT="36000" marB="36000" anchor="ctr">
                    <a:lnL w="3175" cap="flat" cmpd="sng" algn="ctr">
                      <a:no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3377139"/>
                  </a:ext>
                </a:extLst>
              </a:tr>
            </a:tbl>
          </a:graphicData>
        </a:graphic>
      </p:graphicFrame>
    </p:spTree>
    <p:extLst>
      <p:ext uri="{BB962C8B-B14F-4D97-AF65-F5344CB8AC3E}">
        <p14:creationId xmlns:p14="http://schemas.microsoft.com/office/powerpoint/2010/main" val="2917984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33AE7-F2C2-5E3B-FE6A-9D0086D9AB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79F3E05-40A3-204A-4C61-1D9BE6BD096E}"/>
              </a:ext>
            </a:extLst>
          </p:cNvPr>
          <p:cNvSpPr>
            <a:spLocks noGrp="1"/>
          </p:cNvSpPr>
          <p:nvPr>
            <p:ph type="title"/>
          </p:nvPr>
        </p:nvSpPr>
        <p:spPr>
          <a:xfrm>
            <a:off x="2042491" y="1781943"/>
            <a:ext cx="7821386" cy="2906487"/>
          </a:xfrm>
        </p:spPr>
        <p:txBody>
          <a:bodyPr>
            <a:noAutofit/>
          </a:bodyPr>
          <a:lstStyle/>
          <a:p>
            <a:pPr algn="ctr"/>
            <a:r>
              <a:rPr lang="es-ES" sz="4000" noProof="0" dirty="0">
                <a:latin typeface="Montserrat"/>
              </a:rPr>
              <a:t>Novedades en el </a:t>
            </a:r>
            <a:br>
              <a:rPr lang="es-ES" sz="4000" noProof="0" dirty="0">
                <a:latin typeface="Montserrat"/>
              </a:rPr>
            </a:br>
            <a:r>
              <a:rPr lang="es-ES" sz="4000" b="1" noProof="0" dirty="0">
                <a:latin typeface="Montserrat"/>
              </a:rPr>
              <a:t>abordaje de la QA  </a:t>
            </a:r>
            <a:br>
              <a:rPr lang="es-ES" sz="4000" b="1" noProof="0" dirty="0">
                <a:latin typeface="Montserrat"/>
              </a:rPr>
            </a:br>
            <a:r>
              <a:rPr lang="es-ES" sz="4000" noProof="0" dirty="0">
                <a:latin typeface="Montserrat"/>
              </a:rPr>
              <a:t>y datos presentados en el </a:t>
            </a:r>
            <a:r>
              <a:rPr lang="es-ES" sz="4000" b="1" noProof="0" dirty="0">
                <a:latin typeface="Montserrat"/>
              </a:rPr>
              <a:t>Congreso</a:t>
            </a:r>
            <a:r>
              <a:rPr lang="es-ES" sz="4000" noProof="0" dirty="0">
                <a:latin typeface="Montserrat"/>
              </a:rPr>
              <a:t> </a:t>
            </a:r>
            <a:r>
              <a:rPr lang="es-ES" sz="4000" b="1" dirty="0">
                <a:latin typeface="Montserrat"/>
              </a:rPr>
              <a:t>EADO 2025</a:t>
            </a:r>
            <a:br>
              <a:rPr lang="es-ES" sz="4000" b="1" dirty="0">
                <a:latin typeface="Montserrat"/>
              </a:rPr>
            </a:br>
            <a:endParaRPr lang="es-ES" sz="4000" dirty="0"/>
          </a:p>
        </p:txBody>
      </p:sp>
    </p:spTree>
    <p:extLst>
      <p:ext uri="{BB962C8B-B14F-4D97-AF65-F5344CB8AC3E}">
        <p14:creationId xmlns:p14="http://schemas.microsoft.com/office/powerpoint/2010/main" val="236007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D2278-404B-7721-BB5A-CEBCA17E7DA3}"/>
            </a:ext>
          </a:extLst>
        </p:cNvPr>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1F156CC5-263E-6039-E04E-14513312DB96}"/>
              </a:ext>
            </a:extLst>
          </p:cNvPr>
          <p:cNvSpPr/>
          <p:nvPr/>
        </p:nvSpPr>
        <p:spPr>
          <a:xfrm>
            <a:off x="1573620" y="3405048"/>
            <a:ext cx="9086592" cy="805271"/>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002855"/>
              </a:solidFill>
            </a:endParaRPr>
          </a:p>
        </p:txBody>
      </p:sp>
      <p:sp>
        <p:nvSpPr>
          <p:cNvPr id="9" name="Rectángulo redondeado 8">
            <a:extLst>
              <a:ext uri="{FF2B5EF4-FFF2-40B4-BE49-F238E27FC236}">
                <a16:creationId xmlns:a16="http://schemas.microsoft.com/office/drawing/2014/main" id="{850F6542-22BB-890F-0C3F-5A03FB50595C}"/>
              </a:ext>
            </a:extLst>
          </p:cNvPr>
          <p:cNvSpPr/>
          <p:nvPr/>
        </p:nvSpPr>
        <p:spPr>
          <a:xfrm>
            <a:off x="1573620" y="2336997"/>
            <a:ext cx="9086592" cy="972079"/>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002855"/>
              </a:solidFill>
            </a:endParaRPr>
          </a:p>
        </p:txBody>
      </p:sp>
      <p:sp>
        <p:nvSpPr>
          <p:cNvPr id="6" name="Título 5">
            <a:extLst>
              <a:ext uri="{FF2B5EF4-FFF2-40B4-BE49-F238E27FC236}">
                <a16:creationId xmlns:a16="http://schemas.microsoft.com/office/drawing/2014/main" id="{C111BBB4-0A38-E887-3BDB-283ABF97A447}"/>
              </a:ext>
            </a:extLst>
          </p:cNvPr>
          <p:cNvSpPr>
            <a:spLocks noGrp="1"/>
          </p:cNvSpPr>
          <p:nvPr>
            <p:ph type="title"/>
          </p:nvPr>
        </p:nvSpPr>
        <p:spPr/>
        <p:txBody>
          <a:bodyPr/>
          <a:lstStyle/>
          <a:p>
            <a:r>
              <a:rPr lang="es-ES" sz="2000">
                <a:solidFill>
                  <a:srgbClr val="002060"/>
                </a:solidFill>
                <a:latin typeface="Montserrat"/>
                <a:cs typeface="Arial"/>
              </a:rPr>
              <a:t>CONCLUSIONES</a:t>
            </a:r>
            <a:r>
              <a:rPr lang="es-ES" sz="2000" baseline="30000">
                <a:solidFill>
                  <a:srgbClr val="002755"/>
                </a:solidFill>
                <a:latin typeface="Montserrat"/>
                <a:cs typeface="Arial"/>
              </a:rPr>
              <a:t>1-3</a:t>
            </a:r>
            <a:endParaRPr lang="es-ES"/>
          </a:p>
        </p:txBody>
      </p:sp>
      <p:sp>
        <p:nvSpPr>
          <p:cNvPr id="34" name="Marcador de texto 1">
            <a:extLst>
              <a:ext uri="{FF2B5EF4-FFF2-40B4-BE49-F238E27FC236}">
                <a16:creationId xmlns:a16="http://schemas.microsoft.com/office/drawing/2014/main" id="{7856B0E2-212D-77B3-1A54-16553B88D838}"/>
              </a:ext>
            </a:extLst>
          </p:cNvPr>
          <p:cNvSpPr>
            <a:spLocks noGrp="1"/>
          </p:cNvSpPr>
          <p:nvPr>
            <p:ph type="body" sz="quarter" idx="10"/>
          </p:nvPr>
        </p:nvSpPr>
        <p:spPr/>
        <p:txBody>
          <a:bodyPr vert="horz" lIns="91440" tIns="45720" rIns="91440" bIns="45720" rtlCol="0" anchor="b">
            <a:noAutofit/>
          </a:bodyPr>
          <a:lstStyle/>
          <a:p>
            <a:pPr>
              <a:defRPr/>
            </a:pPr>
            <a:r>
              <a:rPr lang="es-ES" b="1">
                <a:latin typeface="Montserrat"/>
                <a:cs typeface="Arial"/>
              </a:rPr>
              <a:t>QA: </a:t>
            </a:r>
            <a:r>
              <a:rPr lang="es-ES">
                <a:latin typeface="Montserrat"/>
                <a:cs typeface="Arial"/>
              </a:rPr>
              <a:t>queratosis actínica; </a:t>
            </a:r>
            <a:r>
              <a:rPr lang="es-ES" b="1">
                <a:latin typeface="Montserrat"/>
                <a:cs typeface="Arial"/>
              </a:rPr>
              <a:t>STL también llamados RCL:</a:t>
            </a:r>
            <a:r>
              <a:rPr lang="es-ES">
                <a:latin typeface="Montserrat"/>
                <a:cs typeface="Arial"/>
              </a:rPr>
              <a:t> signos de tolerabilidad local también llamados reacciones cutáneas locales.</a:t>
            </a:r>
          </a:p>
          <a:p>
            <a:pPr>
              <a:defRPr/>
            </a:pPr>
            <a:r>
              <a:rPr lang="es-ES" b="1">
                <a:latin typeface="Montserrat"/>
              </a:rPr>
              <a:t>1. </a:t>
            </a:r>
            <a:r>
              <a:rPr lang="es-ES" err="1">
                <a:latin typeface="Montserrat"/>
              </a:rPr>
              <a:t>Gilaberte</a:t>
            </a:r>
            <a:r>
              <a:rPr lang="es-ES">
                <a:latin typeface="Montserrat"/>
              </a:rPr>
              <a:t> Y, et al. </a:t>
            </a:r>
            <a:r>
              <a:rPr lang="es-ES" err="1">
                <a:latin typeface="Montserrat"/>
              </a:rPr>
              <a:t>Efficacy</a:t>
            </a:r>
            <a:r>
              <a:rPr lang="es-ES">
                <a:latin typeface="Montserrat"/>
              </a:rPr>
              <a:t> and safety </a:t>
            </a:r>
            <a:r>
              <a:rPr lang="es-ES" err="1">
                <a:latin typeface="Montserrat"/>
              </a:rPr>
              <a:t>of</a:t>
            </a:r>
            <a:r>
              <a:rPr lang="es-ES">
                <a:latin typeface="Montserrat"/>
              </a:rPr>
              <a:t> </a:t>
            </a:r>
            <a:r>
              <a:rPr lang="es-ES" err="1">
                <a:latin typeface="Montserrat"/>
              </a:rPr>
              <a:t>tirbanibulin</a:t>
            </a:r>
            <a:r>
              <a:rPr lang="es-ES">
                <a:latin typeface="Montserrat"/>
              </a:rPr>
              <a:t> 1% </a:t>
            </a:r>
            <a:r>
              <a:rPr lang="es-ES" err="1">
                <a:latin typeface="Montserrat"/>
              </a:rPr>
              <a:t>ointment</a:t>
            </a:r>
            <a:r>
              <a:rPr lang="es-ES">
                <a:latin typeface="Montserrat"/>
              </a:rPr>
              <a:t> </a:t>
            </a:r>
            <a:r>
              <a:rPr lang="es-ES" err="1">
                <a:latin typeface="Montserrat"/>
              </a:rPr>
              <a:t>for</a:t>
            </a:r>
            <a:r>
              <a:rPr lang="es-ES">
                <a:latin typeface="Montserrat"/>
              </a:rPr>
              <a:t> </a:t>
            </a:r>
            <a:r>
              <a:rPr lang="es-ES" err="1">
                <a:latin typeface="Montserrat"/>
              </a:rPr>
              <a:t>the</a:t>
            </a:r>
            <a:r>
              <a:rPr lang="es-ES">
                <a:latin typeface="Montserrat"/>
              </a:rPr>
              <a:t> </a:t>
            </a:r>
            <a:r>
              <a:rPr lang="es-ES" err="1">
                <a:latin typeface="Montserrat"/>
              </a:rPr>
              <a:t>treatment</a:t>
            </a:r>
            <a:r>
              <a:rPr lang="es-ES">
                <a:latin typeface="Montserrat"/>
              </a:rPr>
              <a:t> </a:t>
            </a:r>
            <a:r>
              <a:rPr lang="es-ES" err="1">
                <a:latin typeface="Montserrat"/>
              </a:rPr>
              <a:t>of</a:t>
            </a:r>
            <a:r>
              <a:rPr lang="es-ES">
                <a:latin typeface="Montserrat"/>
              </a:rPr>
              <a:t> </a:t>
            </a:r>
            <a:r>
              <a:rPr lang="es-ES" err="1">
                <a:latin typeface="Montserrat"/>
              </a:rPr>
              <a:t>actinic</a:t>
            </a:r>
            <a:r>
              <a:rPr lang="es-ES">
                <a:latin typeface="Montserrat"/>
              </a:rPr>
              <a:t> </a:t>
            </a:r>
            <a:r>
              <a:rPr lang="es-ES" err="1">
                <a:latin typeface="Montserrat"/>
              </a:rPr>
              <a:t>keratosis</a:t>
            </a:r>
            <a:r>
              <a:rPr lang="es-ES">
                <a:latin typeface="Montserrat"/>
              </a:rPr>
              <a:t> </a:t>
            </a:r>
            <a:r>
              <a:rPr lang="es-ES" err="1">
                <a:latin typeface="Montserrat"/>
              </a:rPr>
              <a:t>under</a:t>
            </a:r>
            <a:r>
              <a:rPr lang="es-ES">
                <a:latin typeface="Montserrat"/>
              </a:rPr>
              <a:t> </a:t>
            </a:r>
            <a:r>
              <a:rPr lang="es-ES" err="1">
                <a:latin typeface="Montserrat"/>
              </a:rPr>
              <a:t>conditions</a:t>
            </a:r>
            <a:r>
              <a:rPr lang="es-ES">
                <a:latin typeface="Montserrat"/>
              </a:rPr>
              <a:t> </a:t>
            </a:r>
            <a:r>
              <a:rPr lang="es-ES" err="1">
                <a:latin typeface="Montserrat"/>
              </a:rPr>
              <a:t>close</a:t>
            </a:r>
            <a:r>
              <a:rPr lang="es-ES">
                <a:latin typeface="Montserrat"/>
              </a:rPr>
              <a:t> </a:t>
            </a:r>
            <a:r>
              <a:rPr lang="es-ES" err="1">
                <a:latin typeface="Montserrat"/>
              </a:rPr>
              <a:t>to</a:t>
            </a:r>
            <a:r>
              <a:rPr lang="es-ES">
                <a:latin typeface="Montserrat"/>
              </a:rPr>
              <a:t> </a:t>
            </a:r>
            <a:r>
              <a:rPr lang="es-ES" err="1">
                <a:latin typeface="Montserrat"/>
              </a:rPr>
              <a:t>routine</a:t>
            </a:r>
            <a:r>
              <a:rPr lang="es-ES">
                <a:latin typeface="Montserrat"/>
              </a:rPr>
              <a:t> </a:t>
            </a:r>
            <a:r>
              <a:rPr lang="es-ES" err="1">
                <a:latin typeface="Montserrat"/>
              </a:rPr>
              <a:t>clinical</a:t>
            </a:r>
            <a:r>
              <a:rPr lang="es-ES">
                <a:latin typeface="Montserrat"/>
              </a:rPr>
              <a:t> </a:t>
            </a:r>
            <a:r>
              <a:rPr lang="es-ES" err="1">
                <a:latin typeface="Montserrat"/>
              </a:rPr>
              <a:t>practice</a:t>
            </a:r>
            <a:r>
              <a:rPr lang="es-ES">
                <a:latin typeface="Montserrat"/>
              </a:rPr>
              <a:t> in </a:t>
            </a:r>
            <a:r>
              <a:rPr lang="es-ES" err="1">
                <a:latin typeface="Montserrat"/>
              </a:rPr>
              <a:t>Spain</a:t>
            </a:r>
            <a:r>
              <a:rPr lang="es-ES">
                <a:latin typeface="Montserrat"/>
              </a:rPr>
              <a:t> and </a:t>
            </a:r>
            <a:r>
              <a:rPr lang="es-ES" err="1">
                <a:latin typeface="Montserrat"/>
              </a:rPr>
              <a:t>Italy</a:t>
            </a:r>
            <a:r>
              <a:rPr lang="es-ES">
                <a:latin typeface="Montserrat"/>
              </a:rPr>
              <a:t> (TIRBASKIN </a:t>
            </a:r>
            <a:r>
              <a:rPr lang="es-ES" err="1">
                <a:latin typeface="Montserrat"/>
              </a:rPr>
              <a:t>study</a:t>
            </a:r>
            <a:r>
              <a:rPr lang="es-ES">
                <a:latin typeface="Montserrat"/>
              </a:rPr>
              <a:t>). Póster P1-01 presentado en el 21º Congreso de la EADO, Atenas, 3-5 de abril de 2025; </a:t>
            </a:r>
            <a:r>
              <a:rPr lang="es-ES" b="1">
                <a:latin typeface="Montserrat"/>
              </a:rPr>
              <a:t>. 2.</a:t>
            </a:r>
            <a:r>
              <a:rPr lang="es-ES">
                <a:latin typeface="Montserrat"/>
              </a:rPr>
              <a:t> </a:t>
            </a:r>
            <a:r>
              <a:rPr lang="es-ES" err="1">
                <a:latin typeface="Montserrat"/>
              </a:rPr>
              <a:t>Cañueto</a:t>
            </a:r>
            <a:r>
              <a:rPr lang="es-ES">
                <a:latin typeface="Montserrat"/>
              </a:rPr>
              <a:t> J, </a:t>
            </a:r>
            <a:r>
              <a:rPr lang="es-ES" err="1">
                <a:latin typeface="Montserrat"/>
              </a:rPr>
              <a:t>Gilaberte</a:t>
            </a:r>
            <a:r>
              <a:rPr lang="es-ES">
                <a:latin typeface="Montserrat"/>
              </a:rPr>
              <a:t> Y, </a:t>
            </a:r>
            <a:r>
              <a:rPr lang="es-ES" err="1">
                <a:latin typeface="Montserrat"/>
              </a:rPr>
              <a:t>Yélamos</a:t>
            </a:r>
            <a:r>
              <a:rPr lang="es-ES">
                <a:latin typeface="Montserrat"/>
              </a:rPr>
              <a:t> O, et al. Resultados reportados por pacientes y médicos con </a:t>
            </a:r>
            <a:r>
              <a:rPr lang="es-ES" err="1">
                <a:latin typeface="Montserrat"/>
              </a:rPr>
              <a:t>Klisyri</a:t>
            </a:r>
            <a:r>
              <a:rPr lang="es-ES">
                <a:latin typeface="Montserrat"/>
              </a:rPr>
              <a:t> al 1 % para el tratamiento de la queratosis actínica en condiciones cercanas a la práctica clínica habitual en España e Italia (estudio TIRBASKIN). Póster presentado en la 36 Reunión GEDOC, 14 - 15 febrero, 2025. P22154. 3. Lang BM, </a:t>
            </a:r>
            <a:r>
              <a:rPr lang="es-ES" err="1">
                <a:latin typeface="Montserrat"/>
              </a:rPr>
              <a:t>Zielbauer</a:t>
            </a:r>
            <a:r>
              <a:rPr lang="es-ES">
                <a:latin typeface="Montserrat"/>
              </a:rPr>
              <a:t> S, </a:t>
            </a:r>
            <a:r>
              <a:rPr lang="es-ES" err="1">
                <a:latin typeface="Montserrat"/>
              </a:rPr>
              <a:t>Stege</a:t>
            </a:r>
            <a:r>
              <a:rPr lang="es-ES">
                <a:latin typeface="Montserrat"/>
              </a:rPr>
              <a:t> H, et al. </a:t>
            </a:r>
            <a:r>
              <a:rPr lang="es-ES" err="1">
                <a:latin typeface="Montserrat"/>
              </a:rPr>
              <a:t>If</a:t>
            </a:r>
            <a:r>
              <a:rPr lang="es-ES">
                <a:latin typeface="Montserrat"/>
              </a:rPr>
              <a:t> </a:t>
            </a:r>
            <a:r>
              <a:rPr lang="es-ES" err="1">
                <a:latin typeface="Montserrat"/>
              </a:rPr>
              <a:t>patients</a:t>
            </a:r>
            <a:r>
              <a:rPr lang="es-ES">
                <a:latin typeface="Montserrat"/>
              </a:rPr>
              <a:t> </a:t>
            </a:r>
            <a:r>
              <a:rPr lang="es-ES" err="1">
                <a:latin typeface="Montserrat"/>
              </a:rPr>
              <a:t>had</a:t>
            </a:r>
            <a:r>
              <a:rPr lang="es-ES">
                <a:latin typeface="Montserrat"/>
              </a:rPr>
              <a:t> a </a:t>
            </a:r>
            <a:r>
              <a:rPr lang="es-ES" err="1">
                <a:latin typeface="Montserrat"/>
              </a:rPr>
              <a:t>choice</a:t>
            </a:r>
            <a:r>
              <a:rPr lang="es-ES">
                <a:latin typeface="Montserrat"/>
              </a:rPr>
              <a:t>—</a:t>
            </a:r>
            <a:r>
              <a:rPr lang="es-ES" err="1">
                <a:latin typeface="Montserrat"/>
              </a:rPr>
              <a:t>Treatment</a:t>
            </a:r>
            <a:r>
              <a:rPr lang="es-ES">
                <a:latin typeface="Montserrat"/>
              </a:rPr>
              <a:t> </a:t>
            </a:r>
            <a:r>
              <a:rPr lang="es-ES" err="1">
                <a:latin typeface="Montserrat"/>
              </a:rPr>
              <a:t>satisfaction</a:t>
            </a:r>
            <a:r>
              <a:rPr lang="es-ES">
                <a:latin typeface="Montserrat"/>
              </a:rPr>
              <a:t> and </a:t>
            </a:r>
            <a:r>
              <a:rPr lang="es-ES" err="1">
                <a:latin typeface="Montserrat"/>
              </a:rPr>
              <a:t>patients</a:t>
            </a:r>
            <a:r>
              <a:rPr lang="es-ES">
                <a:latin typeface="Montserrat"/>
              </a:rPr>
              <a:t>’ </a:t>
            </a:r>
            <a:r>
              <a:rPr lang="es-ES" err="1">
                <a:latin typeface="Montserrat"/>
              </a:rPr>
              <a:t>preference</a:t>
            </a:r>
            <a:r>
              <a:rPr lang="es-ES">
                <a:latin typeface="Montserrat"/>
              </a:rPr>
              <a:t> in </a:t>
            </a:r>
            <a:r>
              <a:rPr lang="es-ES" err="1">
                <a:latin typeface="Montserrat"/>
              </a:rPr>
              <a:t>therapy</a:t>
            </a:r>
            <a:r>
              <a:rPr lang="es-ES">
                <a:latin typeface="Montserrat"/>
              </a:rPr>
              <a:t> </a:t>
            </a:r>
            <a:r>
              <a:rPr lang="es-ES" err="1">
                <a:latin typeface="Montserrat"/>
              </a:rPr>
              <a:t>of</a:t>
            </a:r>
            <a:r>
              <a:rPr lang="es-ES">
                <a:latin typeface="Montserrat"/>
              </a:rPr>
              <a:t> </a:t>
            </a:r>
            <a:r>
              <a:rPr lang="es-ES" err="1">
                <a:latin typeface="Montserrat"/>
              </a:rPr>
              <a:t>actinic</a:t>
            </a:r>
            <a:r>
              <a:rPr lang="es-ES">
                <a:latin typeface="Montserrat"/>
              </a:rPr>
              <a:t> </a:t>
            </a:r>
            <a:r>
              <a:rPr lang="es-ES" err="1">
                <a:latin typeface="Montserrat"/>
              </a:rPr>
              <a:t>keratoses</a:t>
            </a:r>
            <a:r>
              <a:rPr lang="es-ES">
                <a:latin typeface="Montserrat"/>
              </a:rPr>
              <a:t>. JDDG. 2024;22(10):1362-8; </a:t>
            </a:r>
            <a:r>
              <a:rPr lang="es-ES" b="1">
                <a:latin typeface="Montserrat"/>
              </a:rPr>
              <a:t>3.</a:t>
            </a:r>
            <a:r>
              <a:rPr lang="es-ES">
                <a:latin typeface="Montserrat"/>
              </a:rPr>
              <a:t> </a:t>
            </a:r>
            <a:r>
              <a:rPr lang="es-ES" err="1">
                <a:latin typeface="Montserrat" pitchFamily="2" charset="77"/>
              </a:rPr>
              <a:t>Gilaberte</a:t>
            </a:r>
            <a:r>
              <a:rPr lang="es-ES">
                <a:latin typeface="Montserrat" pitchFamily="2" charset="77"/>
              </a:rPr>
              <a:t> Y, et al. </a:t>
            </a:r>
            <a:r>
              <a:rPr lang="es-ES" err="1">
                <a:latin typeface="Montserrat" pitchFamily="2" charset="77"/>
              </a:rPr>
              <a:t>Mild</a:t>
            </a:r>
            <a:r>
              <a:rPr lang="es-ES">
                <a:latin typeface="Montserrat" pitchFamily="2" charset="77"/>
              </a:rPr>
              <a:t> </a:t>
            </a:r>
            <a:r>
              <a:rPr lang="es-ES" err="1">
                <a:latin typeface="Montserrat" pitchFamily="2" charset="77"/>
              </a:rPr>
              <a:t>to</a:t>
            </a:r>
            <a:r>
              <a:rPr lang="es-ES">
                <a:latin typeface="Montserrat" pitchFamily="2" charset="77"/>
              </a:rPr>
              <a:t> </a:t>
            </a:r>
            <a:r>
              <a:rPr lang="es-ES" err="1">
                <a:latin typeface="Montserrat" pitchFamily="2" charset="77"/>
              </a:rPr>
              <a:t>moderate</a:t>
            </a:r>
            <a:r>
              <a:rPr lang="es-ES">
                <a:latin typeface="Montserrat" pitchFamily="2" charset="77"/>
              </a:rPr>
              <a:t> local </a:t>
            </a:r>
            <a:r>
              <a:rPr lang="es-ES" err="1">
                <a:latin typeface="Montserrat" pitchFamily="2" charset="77"/>
              </a:rPr>
              <a:t>tolerability</a:t>
            </a:r>
            <a:r>
              <a:rPr lang="es-ES">
                <a:latin typeface="Montserrat" pitchFamily="2" charset="77"/>
              </a:rPr>
              <a:t> </a:t>
            </a:r>
            <a:r>
              <a:rPr lang="es-ES" err="1">
                <a:latin typeface="Montserrat" pitchFamily="2" charset="77"/>
              </a:rPr>
              <a:t>signs</a:t>
            </a:r>
            <a:r>
              <a:rPr lang="es-ES">
                <a:latin typeface="Montserrat" pitchFamily="2" charset="77"/>
              </a:rPr>
              <a:t> </a:t>
            </a:r>
            <a:r>
              <a:rPr lang="es-ES" err="1">
                <a:latin typeface="Montserrat" pitchFamily="2" charset="77"/>
              </a:rPr>
              <a:t>on</a:t>
            </a:r>
            <a:r>
              <a:rPr lang="es-ES">
                <a:latin typeface="Montserrat" pitchFamily="2" charset="77"/>
              </a:rPr>
              <a:t> </a:t>
            </a:r>
            <a:r>
              <a:rPr lang="es-ES" err="1">
                <a:latin typeface="Montserrat" pitchFamily="2" charset="77"/>
              </a:rPr>
              <a:t>patients</a:t>
            </a:r>
            <a:r>
              <a:rPr lang="es-ES">
                <a:latin typeface="Montserrat" pitchFamily="2" charset="77"/>
              </a:rPr>
              <a:t> </a:t>
            </a:r>
            <a:r>
              <a:rPr lang="es-ES" err="1">
                <a:latin typeface="Montserrat" pitchFamily="2" charset="77"/>
              </a:rPr>
              <a:t>who</a:t>
            </a:r>
            <a:r>
              <a:rPr lang="es-ES">
                <a:latin typeface="Montserrat" pitchFamily="2" charset="77"/>
              </a:rPr>
              <a:t> </a:t>
            </a:r>
            <a:r>
              <a:rPr lang="es-ES" err="1">
                <a:latin typeface="Montserrat" pitchFamily="2" charset="77"/>
              </a:rPr>
              <a:t>achieved</a:t>
            </a:r>
            <a:r>
              <a:rPr lang="es-ES">
                <a:latin typeface="Montserrat" pitchFamily="2" charset="77"/>
              </a:rPr>
              <a:t> complete </a:t>
            </a:r>
            <a:r>
              <a:rPr lang="es-ES" err="1">
                <a:latin typeface="Montserrat" pitchFamily="2" charset="77"/>
              </a:rPr>
              <a:t>clearance</a:t>
            </a:r>
            <a:r>
              <a:rPr lang="es-ES">
                <a:latin typeface="Montserrat" pitchFamily="2" charset="77"/>
              </a:rPr>
              <a:t> after </a:t>
            </a:r>
            <a:r>
              <a:rPr lang="es-ES" err="1">
                <a:latin typeface="Montserrat" pitchFamily="2" charset="77"/>
              </a:rPr>
              <a:t>treatment</a:t>
            </a:r>
            <a:r>
              <a:rPr lang="es-ES">
                <a:latin typeface="Montserrat" pitchFamily="2" charset="77"/>
              </a:rPr>
              <a:t> </a:t>
            </a:r>
            <a:r>
              <a:rPr lang="es-ES" err="1">
                <a:latin typeface="Montserrat" pitchFamily="2" charset="77"/>
              </a:rPr>
              <a:t>with</a:t>
            </a:r>
            <a:r>
              <a:rPr lang="es-ES">
                <a:latin typeface="Montserrat" pitchFamily="2" charset="77"/>
              </a:rPr>
              <a:t> </a:t>
            </a:r>
            <a:r>
              <a:rPr lang="es-ES" err="1">
                <a:latin typeface="Montserrat" pitchFamily="2" charset="77"/>
              </a:rPr>
              <a:t>tirbanibulin</a:t>
            </a:r>
            <a:r>
              <a:rPr lang="es-ES">
                <a:latin typeface="Montserrat" pitchFamily="2" charset="77"/>
              </a:rPr>
              <a:t> 1% </a:t>
            </a:r>
            <a:r>
              <a:rPr lang="es-ES" err="1">
                <a:latin typeface="Montserrat" pitchFamily="2" charset="77"/>
              </a:rPr>
              <a:t>ointment</a:t>
            </a:r>
            <a:r>
              <a:rPr lang="es-ES">
                <a:latin typeface="Montserrat" pitchFamily="2" charset="77"/>
              </a:rPr>
              <a:t> in </a:t>
            </a:r>
            <a:r>
              <a:rPr lang="es-ES" err="1">
                <a:latin typeface="Montserrat" pitchFamily="2" charset="77"/>
              </a:rPr>
              <a:t>actinic</a:t>
            </a:r>
            <a:r>
              <a:rPr lang="es-ES">
                <a:latin typeface="Montserrat" pitchFamily="2" charset="77"/>
              </a:rPr>
              <a:t> </a:t>
            </a:r>
            <a:r>
              <a:rPr lang="es-ES" err="1">
                <a:latin typeface="Montserrat" pitchFamily="2" charset="77"/>
              </a:rPr>
              <a:t>keratosis</a:t>
            </a:r>
            <a:r>
              <a:rPr lang="es-ES">
                <a:latin typeface="Montserrat" pitchFamily="2" charset="77"/>
              </a:rPr>
              <a:t> (TIRBASKIN </a:t>
            </a:r>
            <a:r>
              <a:rPr lang="es-ES" err="1">
                <a:latin typeface="Montserrat" pitchFamily="2" charset="77"/>
              </a:rPr>
              <a:t>study</a:t>
            </a:r>
            <a:r>
              <a:rPr lang="es-ES">
                <a:latin typeface="Montserrat" pitchFamily="2" charset="77"/>
              </a:rPr>
              <a:t>). Póster P1-10 presentado en el 21º Congreso de la EADO, Atenas, 3-5 de abril de 2025. </a:t>
            </a:r>
            <a:endParaRPr lang="es-ES">
              <a:latin typeface="Montserrat"/>
            </a:endParaRPr>
          </a:p>
        </p:txBody>
      </p:sp>
      <p:sp>
        <p:nvSpPr>
          <p:cNvPr id="36" name="Rectángulo redondeado 35">
            <a:extLst>
              <a:ext uri="{FF2B5EF4-FFF2-40B4-BE49-F238E27FC236}">
                <a16:creationId xmlns:a16="http://schemas.microsoft.com/office/drawing/2014/main" id="{ABEE961F-A201-09F6-7EDC-4B7B1CB00FEF}"/>
              </a:ext>
            </a:extLst>
          </p:cNvPr>
          <p:cNvSpPr/>
          <p:nvPr/>
        </p:nvSpPr>
        <p:spPr>
          <a:xfrm>
            <a:off x="1573620" y="1263614"/>
            <a:ext cx="9086592" cy="972079"/>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002855"/>
              </a:solidFill>
            </a:endParaRPr>
          </a:p>
        </p:txBody>
      </p:sp>
      <p:sp>
        <p:nvSpPr>
          <p:cNvPr id="42" name="Rectangle: Rounded Corners 8">
            <a:extLst>
              <a:ext uri="{FF2B5EF4-FFF2-40B4-BE49-F238E27FC236}">
                <a16:creationId xmlns:a16="http://schemas.microsoft.com/office/drawing/2014/main" id="{17D9F8A7-C185-02F5-19F3-052B451B3931}"/>
              </a:ext>
            </a:extLst>
          </p:cNvPr>
          <p:cNvSpPr/>
          <p:nvPr/>
        </p:nvSpPr>
        <p:spPr>
          <a:xfrm>
            <a:off x="1531789" y="1375085"/>
            <a:ext cx="9040508" cy="745386"/>
          </a:xfrm>
          <a:prstGeom prst="roundRect">
            <a:avLst>
              <a:gd name="adj" fmla="val 37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pPr defTabSz="1219110">
              <a:spcAft>
                <a:spcPts val="400"/>
              </a:spcAft>
            </a:pPr>
            <a:r>
              <a:rPr lang="es-ES" sz="1600">
                <a:solidFill>
                  <a:srgbClr val="002855"/>
                </a:solidFill>
                <a:latin typeface="Montserrat"/>
              </a:rPr>
              <a:t>Los resultados del estudio </a:t>
            </a:r>
            <a:r>
              <a:rPr lang="es-ES" sz="1600" err="1">
                <a:solidFill>
                  <a:srgbClr val="002855"/>
                </a:solidFill>
                <a:latin typeface="Montserrat"/>
              </a:rPr>
              <a:t>Tirbaskin</a:t>
            </a:r>
            <a:r>
              <a:rPr lang="es-ES" sz="1600">
                <a:solidFill>
                  <a:srgbClr val="002855"/>
                </a:solidFill>
                <a:latin typeface="Montserrat"/>
              </a:rPr>
              <a:t> reafirman la eficacia de </a:t>
            </a:r>
            <a:r>
              <a:rPr lang="es-ES" sz="1600" b="1">
                <a:solidFill>
                  <a:srgbClr val="002855"/>
                </a:solidFill>
                <a:latin typeface="Montserrat"/>
              </a:rPr>
              <a:t>KLISYRI</a:t>
            </a:r>
            <a:r>
              <a:rPr lang="es-ES" sz="1600" b="1" baseline="30000">
                <a:solidFill>
                  <a:srgbClr val="002855"/>
                </a:solidFill>
                <a:latin typeface="Montserrat"/>
              </a:rPr>
              <a:t>®</a:t>
            </a:r>
            <a:r>
              <a:rPr lang="es-ES" sz="1600">
                <a:solidFill>
                  <a:srgbClr val="002855"/>
                </a:solidFill>
                <a:latin typeface="Montserrat"/>
              </a:rPr>
              <a:t> </a:t>
            </a:r>
            <a:r>
              <a:rPr lang="es-ES" sz="1600" b="1">
                <a:solidFill>
                  <a:srgbClr val="002855"/>
                </a:solidFill>
                <a:latin typeface="Montserrat"/>
              </a:rPr>
              <a:t>alcanzando una reducción promedio del 83 % (CFB) del número de lesiones, </a:t>
            </a:r>
            <a:r>
              <a:rPr lang="es-ES" sz="1600">
                <a:solidFill>
                  <a:srgbClr val="002855"/>
                </a:solidFill>
                <a:latin typeface="Montserrat"/>
              </a:rPr>
              <a:t>un aclaramiento completo del 54,3%</a:t>
            </a:r>
            <a:r>
              <a:rPr lang="es-ES" sz="1600" b="1">
                <a:solidFill>
                  <a:srgbClr val="002855"/>
                </a:solidFill>
                <a:latin typeface="Montserrat"/>
              </a:rPr>
              <a:t> </a:t>
            </a:r>
            <a:r>
              <a:rPr lang="es-ES" sz="1600">
                <a:solidFill>
                  <a:srgbClr val="002855"/>
                </a:solidFill>
                <a:latin typeface="Montserrat"/>
              </a:rPr>
              <a:t>y un aclaramiento parcial del 76.8 %  </a:t>
            </a:r>
            <a:r>
              <a:rPr lang="es-ES" sz="1600" b="1">
                <a:solidFill>
                  <a:srgbClr val="002855"/>
                </a:solidFill>
                <a:latin typeface="Montserrat"/>
              </a:rPr>
              <a:t>en el día 57</a:t>
            </a:r>
            <a:r>
              <a:rPr lang="es-ES" sz="1600" b="1" baseline="30000">
                <a:solidFill>
                  <a:srgbClr val="002855"/>
                </a:solidFill>
                <a:latin typeface="Montserrat"/>
              </a:rPr>
              <a:t>1</a:t>
            </a:r>
          </a:p>
        </p:txBody>
      </p:sp>
      <p:sp>
        <p:nvSpPr>
          <p:cNvPr id="43" name="Rectangle: Rounded Corners 8">
            <a:extLst>
              <a:ext uri="{FF2B5EF4-FFF2-40B4-BE49-F238E27FC236}">
                <a16:creationId xmlns:a16="http://schemas.microsoft.com/office/drawing/2014/main" id="{9EB0229C-34BC-28D5-3F24-38412D9BCA1E}"/>
              </a:ext>
            </a:extLst>
          </p:cNvPr>
          <p:cNvSpPr/>
          <p:nvPr/>
        </p:nvSpPr>
        <p:spPr>
          <a:xfrm>
            <a:off x="1531789" y="3422964"/>
            <a:ext cx="8602812" cy="769441"/>
          </a:xfrm>
          <a:prstGeom prst="roundRect">
            <a:avLst>
              <a:gd name="adj" fmla="val 37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r>
              <a:rPr lang="es-ES" sz="1600">
                <a:solidFill>
                  <a:srgbClr val="002855"/>
                </a:solidFill>
                <a:latin typeface="Montserrat" pitchFamily="2" charset="77"/>
                <a:cs typeface="Arial" panose="020B0604020202020204" pitchFamily="34" charset="0"/>
              </a:rPr>
              <a:t>La mayoría de </a:t>
            </a:r>
            <a:r>
              <a:rPr lang="es-ES" sz="1600" b="1">
                <a:solidFill>
                  <a:srgbClr val="002855"/>
                </a:solidFill>
                <a:latin typeface="Montserrat" pitchFamily="2" charset="77"/>
                <a:cs typeface="Arial" panose="020B0604020202020204" pitchFamily="34" charset="0"/>
              </a:rPr>
              <a:t>los</a:t>
            </a:r>
            <a:r>
              <a:rPr lang="es-ES" sz="1600">
                <a:solidFill>
                  <a:srgbClr val="002855"/>
                </a:solidFill>
                <a:latin typeface="Montserrat" pitchFamily="2" charset="77"/>
                <a:cs typeface="Arial" panose="020B0604020202020204" pitchFamily="34" charset="0"/>
              </a:rPr>
              <a:t> </a:t>
            </a:r>
            <a:r>
              <a:rPr lang="es-ES" sz="1600" b="1">
                <a:solidFill>
                  <a:srgbClr val="002855"/>
                </a:solidFill>
                <a:latin typeface="Montserrat" pitchFamily="2" charset="77"/>
                <a:cs typeface="Arial" panose="020B0604020202020204" pitchFamily="34" charset="0"/>
              </a:rPr>
              <a:t>pacientes que lograron un aclaramiento completo no presentaron RCL (24,1 %), o presentaron RCL leves o moderados (97,8%)</a:t>
            </a:r>
            <a:r>
              <a:rPr lang="es-ES" sz="1600" b="1" baseline="30000">
                <a:solidFill>
                  <a:srgbClr val="002855"/>
                </a:solidFill>
                <a:latin typeface="Montserrat" pitchFamily="2" charset="77"/>
                <a:cs typeface="Arial" panose="020B0604020202020204" pitchFamily="34" charset="0"/>
              </a:rPr>
              <a:t>3</a:t>
            </a:r>
            <a:endParaRPr lang="es-ES" sz="1600" b="1" baseline="30000">
              <a:solidFill>
                <a:srgbClr val="002855"/>
              </a:solidFill>
              <a:latin typeface="Montserrat"/>
            </a:endParaRPr>
          </a:p>
        </p:txBody>
      </p:sp>
      <p:sp>
        <p:nvSpPr>
          <p:cNvPr id="44" name="Rectangle: Rounded Corners 8">
            <a:extLst>
              <a:ext uri="{FF2B5EF4-FFF2-40B4-BE49-F238E27FC236}">
                <a16:creationId xmlns:a16="http://schemas.microsoft.com/office/drawing/2014/main" id="{AFC2159A-EF81-B933-3282-9F270707BEA2}"/>
              </a:ext>
            </a:extLst>
          </p:cNvPr>
          <p:cNvSpPr/>
          <p:nvPr/>
        </p:nvSpPr>
        <p:spPr>
          <a:xfrm>
            <a:off x="1531788" y="2450885"/>
            <a:ext cx="9040509" cy="744301"/>
          </a:xfrm>
          <a:prstGeom prst="roundRect">
            <a:avLst>
              <a:gd name="adj" fmla="val 37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r>
              <a:rPr lang="es-ES" sz="1600">
                <a:solidFill>
                  <a:srgbClr val="002855"/>
                </a:solidFill>
                <a:latin typeface="Montserrat"/>
              </a:rPr>
              <a:t>Los </a:t>
            </a:r>
            <a:r>
              <a:rPr lang="es-ES" sz="1600" b="1">
                <a:solidFill>
                  <a:srgbClr val="002855"/>
                </a:solidFill>
                <a:latin typeface="Montserrat"/>
              </a:rPr>
              <a:t>pacientes y médicos </a:t>
            </a:r>
            <a:r>
              <a:rPr lang="es-ES" sz="1600">
                <a:solidFill>
                  <a:srgbClr val="002855"/>
                </a:solidFill>
                <a:latin typeface="Montserrat"/>
              </a:rPr>
              <a:t>notificaron un </a:t>
            </a:r>
            <a:r>
              <a:rPr lang="es-ES" sz="1600" b="1">
                <a:solidFill>
                  <a:srgbClr val="002855"/>
                </a:solidFill>
                <a:latin typeface="Montserrat"/>
              </a:rPr>
              <a:t>alto nivel de satisfacción con la mejoría de “cómo se ve la piel”</a:t>
            </a:r>
            <a:r>
              <a:rPr lang="es-ES" sz="1600">
                <a:solidFill>
                  <a:srgbClr val="002855"/>
                </a:solidFill>
                <a:latin typeface="Montserrat"/>
              </a:rPr>
              <a:t> (89,3% y 92,3% respectivamente) y también una</a:t>
            </a:r>
            <a:r>
              <a:rPr lang="es-ES" sz="1600" b="1">
                <a:solidFill>
                  <a:srgbClr val="002855"/>
                </a:solidFill>
                <a:latin typeface="Montserrat"/>
              </a:rPr>
              <a:t> alta probabilidad de reconsiderar </a:t>
            </a:r>
            <a:r>
              <a:rPr lang="es-ES" sz="1600" b="1" err="1">
                <a:solidFill>
                  <a:srgbClr val="002855"/>
                </a:solidFill>
                <a:latin typeface="Montserrat"/>
              </a:rPr>
              <a:t>Klisyri</a:t>
            </a:r>
            <a:r>
              <a:rPr lang="es-ES" sz="1600" b="1">
                <a:solidFill>
                  <a:srgbClr val="002855"/>
                </a:solidFill>
                <a:latin typeface="Montserrat"/>
              </a:rPr>
              <a:t> </a:t>
            </a:r>
            <a:r>
              <a:rPr lang="es-ES" sz="1600">
                <a:solidFill>
                  <a:srgbClr val="002855"/>
                </a:solidFill>
                <a:latin typeface="Montserrat"/>
              </a:rPr>
              <a:t>(86,3% y 87,1%)</a:t>
            </a:r>
            <a:r>
              <a:rPr lang="es-ES" sz="1600" b="1" baseline="30000">
                <a:solidFill>
                  <a:srgbClr val="002855"/>
                </a:solidFill>
                <a:latin typeface="Montserrat"/>
              </a:rPr>
              <a:t>2</a:t>
            </a:r>
            <a:endParaRPr lang="es-ES" sz="1600" baseline="30000">
              <a:solidFill>
                <a:srgbClr val="002855"/>
              </a:solidFill>
              <a:latin typeface="Montserrat" pitchFamily="2" charset="77"/>
            </a:endParaRPr>
          </a:p>
        </p:txBody>
      </p:sp>
      <p:pic>
        <p:nvPicPr>
          <p:cNvPr id="2" name="Gráfico 1" descr="Insignia 1 con relleno sólido">
            <a:extLst>
              <a:ext uri="{FF2B5EF4-FFF2-40B4-BE49-F238E27FC236}">
                <a16:creationId xmlns:a16="http://schemas.microsoft.com/office/drawing/2014/main" id="{81D22828-879A-054F-7CFD-534CE8CDB5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228" y="1286757"/>
            <a:ext cx="776522" cy="776522"/>
          </a:xfrm>
          <a:prstGeom prst="rect">
            <a:avLst/>
          </a:prstGeom>
        </p:spPr>
      </p:pic>
      <p:pic>
        <p:nvPicPr>
          <p:cNvPr id="3" name="Gráfico 2" descr="Insignia con relleno sólido">
            <a:extLst>
              <a:ext uri="{FF2B5EF4-FFF2-40B4-BE49-F238E27FC236}">
                <a16:creationId xmlns:a16="http://schemas.microsoft.com/office/drawing/2014/main" id="{07BA56C4-93EA-ACA2-91B0-BE4084E262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4228" y="2434774"/>
            <a:ext cx="776522" cy="776522"/>
          </a:xfrm>
          <a:prstGeom prst="rect">
            <a:avLst/>
          </a:prstGeom>
        </p:spPr>
      </p:pic>
      <p:pic>
        <p:nvPicPr>
          <p:cNvPr id="4" name="Gráfico 3" descr="Insignia 3 con relleno sólido">
            <a:extLst>
              <a:ext uri="{FF2B5EF4-FFF2-40B4-BE49-F238E27FC236}">
                <a16:creationId xmlns:a16="http://schemas.microsoft.com/office/drawing/2014/main" id="{87AED153-9FC6-5A8D-6C5E-347FFDADC7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4228" y="3348047"/>
            <a:ext cx="776522" cy="776522"/>
          </a:xfrm>
          <a:prstGeom prst="rect">
            <a:avLst/>
          </a:prstGeom>
        </p:spPr>
      </p:pic>
      <p:pic>
        <p:nvPicPr>
          <p:cNvPr id="15" name="Gráfico 14" descr="Insignia 4 con relleno sólido">
            <a:extLst>
              <a:ext uri="{FF2B5EF4-FFF2-40B4-BE49-F238E27FC236}">
                <a16:creationId xmlns:a16="http://schemas.microsoft.com/office/drawing/2014/main" id="{1C978BC6-003A-EEFA-3E0F-21B5E7323A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4228" y="4265463"/>
            <a:ext cx="776522" cy="776522"/>
          </a:xfrm>
          <a:prstGeom prst="rect">
            <a:avLst/>
          </a:prstGeom>
        </p:spPr>
      </p:pic>
      <p:sp>
        <p:nvSpPr>
          <p:cNvPr id="11" name="Rectángulo redondeado 10">
            <a:extLst>
              <a:ext uri="{FF2B5EF4-FFF2-40B4-BE49-F238E27FC236}">
                <a16:creationId xmlns:a16="http://schemas.microsoft.com/office/drawing/2014/main" id="{B03EF2F0-B33F-7363-4A63-4DEA238061A4}"/>
              </a:ext>
            </a:extLst>
          </p:cNvPr>
          <p:cNvSpPr/>
          <p:nvPr/>
        </p:nvSpPr>
        <p:spPr>
          <a:xfrm>
            <a:off x="1573620" y="4314520"/>
            <a:ext cx="9086592" cy="805271"/>
          </a:xfrm>
          <a:prstGeom prst="roundRect">
            <a:avLst>
              <a:gd name="adj" fmla="val 153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002855"/>
              </a:solidFill>
            </a:endParaRPr>
          </a:p>
        </p:txBody>
      </p:sp>
      <p:sp>
        <p:nvSpPr>
          <p:cNvPr id="12" name="Rectangle: Rounded Corners 8">
            <a:extLst>
              <a:ext uri="{FF2B5EF4-FFF2-40B4-BE49-F238E27FC236}">
                <a16:creationId xmlns:a16="http://schemas.microsoft.com/office/drawing/2014/main" id="{DFC4E1CC-E23E-D521-8DF3-7D15D4F55BBE}"/>
              </a:ext>
            </a:extLst>
          </p:cNvPr>
          <p:cNvSpPr/>
          <p:nvPr/>
        </p:nvSpPr>
        <p:spPr>
          <a:xfrm>
            <a:off x="1531788" y="4332436"/>
            <a:ext cx="9086591" cy="769441"/>
          </a:xfrm>
          <a:prstGeom prst="roundRect">
            <a:avLst>
              <a:gd name="adj" fmla="val 37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p>
            <a:r>
              <a:rPr lang="en-US" sz="1600">
                <a:solidFill>
                  <a:srgbClr val="002855"/>
                </a:solidFill>
                <a:latin typeface="Montserrat" pitchFamily="2" charset="77"/>
                <a:cs typeface="Arial" panose="020B0604020202020204" pitchFamily="34" charset="0"/>
              </a:rPr>
              <a:t>Los </a:t>
            </a:r>
            <a:r>
              <a:rPr lang="en-US" sz="1600" err="1">
                <a:solidFill>
                  <a:srgbClr val="002855"/>
                </a:solidFill>
                <a:latin typeface="Montserrat" pitchFamily="2" charset="77"/>
                <a:cs typeface="Arial" panose="020B0604020202020204" pitchFamily="34" charset="0"/>
              </a:rPr>
              <a:t>datos</a:t>
            </a:r>
            <a:r>
              <a:rPr lang="en-US" sz="1600">
                <a:solidFill>
                  <a:srgbClr val="002855"/>
                </a:solidFill>
                <a:latin typeface="Montserrat" pitchFamily="2" charset="77"/>
                <a:cs typeface="Arial" panose="020B0604020202020204" pitchFamily="34" charset="0"/>
              </a:rPr>
              <a:t> </a:t>
            </a:r>
            <a:r>
              <a:rPr lang="en-US" sz="1600" err="1">
                <a:solidFill>
                  <a:srgbClr val="002855"/>
                </a:solidFill>
                <a:latin typeface="Montserrat" pitchFamily="2" charset="77"/>
                <a:cs typeface="Arial" panose="020B0604020202020204" pitchFamily="34" charset="0"/>
              </a:rPr>
              <a:t>reportados</a:t>
            </a:r>
            <a:r>
              <a:rPr lang="en-US" sz="1600">
                <a:solidFill>
                  <a:srgbClr val="002855"/>
                </a:solidFill>
                <a:latin typeface="Montserrat" pitchFamily="2" charset="77"/>
                <a:cs typeface="Arial" panose="020B0604020202020204" pitchFamily="34" charset="0"/>
              </a:rPr>
              <a:t> </a:t>
            </a:r>
            <a:r>
              <a:rPr lang="en-US" sz="1600" err="1">
                <a:solidFill>
                  <a:srgbClr val="002855"/>
                </a:solidFill>
                <a:latin typeface="Montserrat" pitchFamily="2" charset="77"/>
                <a:cs typeface="Arial" panose="020B0604020202020204" pitchFamily="34" charset="0"/>
              </a:rPr>
              <a:t>en</a:t>
            </a:r>
            <a:r>
              <a:rPr lang="en-US" sz="1600">
                <a:solidFill>
                  <a:srgbClr val="002855"/>
                </a:solidFill>
                <a:latin typeface="Montserrat" pitchFamily="2" charset="77"/>
                <a:cs typeface="Arial" panose="020B0604020202020204" pitchFamily="34" charset="0"/>
              </a:rPr>
              <a:t> </a:t>
            </a:r>
            <a:r>
              <a:rPr lang="en-US" sz="1600" err="1">
                <a:solidFill>
                  <a:srgbClr val="002855"/>
                </a:solidFill>
                <a:latin typeface="Montserrat" pitchFamily="2" charset="77"/>
                <a:cs typeface="Arial" panose="020B0604020202020204" pitchFamily="34" charset="0"/>
              </a:rPr>
              <a:t>el</a:t>
            </a:r>
            <a:r>
              <a:rPr lang="en-US" sz="1600">
                <a:solidFill>
                  <a:srgbClr val="002855"/>
                </a:solidFill>
                <a:latin typeface="Montserrat" pitchFamily="2" charset="77"/>
                <a:cs typeface="Arial" panose="020B0604020202020204" pitchFamily="34" charset="0"/>
              </a:rPr>
              <a:t> </a:t>
            </a:r>
            <a:r>
              <a:rPr lang="en-US" sz="1600" b="1" err="1">
                <a:solidFill>
                  <a:srgbClr val="002855"/>
                </a:solidFill>
                <a:latin typeface="Montserrat" pitchFamily="2" charset="77"/>
                <a:cs typeface="Arial" panose="020B0604020202020204" pitchFamily="34" charset="0"/>
              </a:rPr>
              <a:t>estudio</a:t>
            </a:r>
            <a:r>
              <a:rPr lang="en-US" sz="1600" b="1">
                <a:solidFill>
                  <a:srgbClr val="002855"/>
                </a:solidFill>
                <a:latin typeface="Montserrat" pitchFamily="2" charset="77"/>
                <a:cs typeface="Arial" panose="020B0604020202020204" pitchFamily="34" charset="0"/>
              </a:rPr>
              <a:t> </a:t>
            </a:r>
            <a:r>
              <a:rPr lang="en-US" sz="1600" b="1" err="1">
                <a:solidFill>
                  <a:srgbClr val="002855"/>
                </a:solidFill>
                <a:latin typeface="Montserrat" pitchFamily="2" charset="77"/>
                <a:cs typeface="Arial" panose="020B0604020202020204" pitchFamily="34" charset="0"/>
              </a:rPr>
              <a:t>Tirbaskin</a:t>
            </a:r>
            <a:r>
              <a:rPr lang="en-US" sz="1600">
                <a:solidFill>
                  <a:srgbClr val="002855"/>
                </a:solidFill>
                <a:latin typeface="Montserrat" pitchFamily="2" charset="77"/>
                <a:cs typeface="Arial" panose="020B0604020202020204" pitchFamily="34" charset="0"/>
              </a:rPr>
              <a:t>, </a:t>
            </a:r>
            <a:r>
              <a:rPr lang="en-US" sz="1600" err="1">
                <a:solidFill>
                  <a:srgbClr val="002855"/>
                </a:solidFill>
                <a:latin typeface="Montserrat" pitchFamily="2" charset="77"/>
                <a:cs typeface="Arial" panose="020B0604020202020204" pitchFamily="34" charset="0"/>
              </a:rPr>
              <a:t>en</a:t>
            </a:r>
            <a:r>
              <a:rPr lang="en-US" sz="1600">
                <a:solidFill>
                  <a:srgbClr val="002855"/>
                </a:solidFill>
                <a:latin typeface="Montserrat" pitchFamily="2" charset="77"/>
                <a:cs typeface="Arial" panose="020B0604020202020204" pitchFamily="34" charset="0"/>
              </a:rPr>
              <a:t> </a:t>
            </a:r>
            <a:r>
              <a:rPr lang="en-US" sz="1600" err="1">
                <a:solidFill>
                  <a:srgbClr val="002855"/>
                </a:solidFill>
                <a:latin typeface="Montserrat" pitchFamily="2" charset="77"/>
                <a:cs typeface="Arial" panose="020B0604020202020204" pitchFamily="34" charset="0"/>
              </a:rPr>
              <a:t>términos</a:t>
            </a:r>
            <a:r>
              <a:rPr lang="en-US" sz="1600">
                <a:solidFill>
                  <a:srgbClr val="002855"/>
                </a:solidFill>
                <a:latin typeface="Montserrat" pitchFamily="2" charset="77"/>
                <a:cs typeface="Arial" panose="020B0604020202020204" pitchFamily="34" charset="0"/>
              </a:rPr>
              <a:t> de </a:t>
            </a:r>
            <a:r>
              <a:rPr lang="en-US" sz="1600" err="1">
                <a:solidFill>
                  <a:srgbClr val="002855"/>
                </a:solidFill>
                <a:latin typeface="Montserrat" pitchFamily="2" charset="77"/>
                <a:cs typeface="Arial" panose="020B0604020202020204" pitchFamily="34" charset="0"/>
              </a:rPr>
              <a:t>efectividad</a:t>
            </a:r>
            <a:r>
              <a:rPr lang="en-US" sz="1600">
                <a:solidFill>
                  <a:srgbClr val="002855"/>
                </a:solidFill>
                <a:latin typeface="Montserrat" pitchFamily="2" charset="77"/>
                <a:cs typeface="Arial" panose="020B0604020202020204" pitchFamily="34" charset="0"/>
              </a:rPr>
              <a:t>, </a:t>
            </a:r>
            <a:r>
              <a:rPr lang="en-US" sz="1600" err="1">
                <a:solidFill>
                  <a:srgbClr val="002855"/>
                </a:solidFill>
                <a:latin typeface="Montserrat" pitchFamily="2" charset="77"/>
                <a:cs typeface="Arial" panose="020B0604020202020204" pitchFamily="34" charset="0"/>
              </a:rPr>
              <a:t>seguridad</a:t>
            </a:r>
            <a:r>
              <a:rPr lang="en-US" sz="1600">
                <a:solidFill>
                  <a:srgbClr val="002855"/>
                </a:solidFill>
                <a:latin typeface="Montserrat" pitchFamily="2" charset="77"/>
                <a:cs typeface="Arial" panose="020B0604020202020204" pitchFamily="34" charset="0"/>
              </a:rPr>
              <a:t> y </a:t>
            </a:r>
            <a:r>
              <a:rPr lang="en-US" sz="1600" err="1">
                <a:solidFill>
                  <a:srgbClr val="002855"/>
                </a:solidFill>
                <a:latin typeface="Montserrat" pitchFamily="2" charset="77"/>
                <a:cs typeface="Arial" panose="020B0604020202020204" pitchFamily="34" charset="0"/>
              </a:rPr>
              <a:t>tolerabilidad</a:t>
            </a:r>
            <a:r>
              <a:rPr lang="en-US" sz="1600">
                <a:solidFill>
                  <a:srgbClr val="002855"/>
                </a:solidFill>
                <a:latin typeface="Montserrat" pitchFamily="2" charset="77"/>
                <a:cs typeface="Arial" panose="020B0604020202020204" pitchFamily="34" charset="0"/>
              </a:rPr>
              <a:t> </a:t>
            </a:r>
            <a:r>
              <a:rPr lang="en-US" sz="1600" err="1">
                <a:solidFill>
                  <a:srgbClr val="002855"/>
                </a:solidFill>
                <a:latin typeface="Montserrat" pitchFamily="2" charset="77"/>
                <a:cs typeface="Arial" panose="020B0604020202020204" pitchFamily="34" charset="0"/>
              </a:rPr>
              <a:t>en</a:t>
            </a:r>
            <a:r>
              <a:rPr lang="en-US" sz="1600">
                <a:solidFill>
                  <a:srgbClr val="002855"/>
                </a:solidFill>
                <a:latin typeface="Montserrat" pitchFamily="2" charset="77"/>
                <a:cs typeface="Arial" panose="020B0604020202020204" pitchFamily="34" charset="0"/>
              </a:rPr>
              <a:t> QA, </a:t>
            </a:r>
            <a:r>
              <a:rPr lang="en-US" sz="1600" b="1">
                <a:solidFill>
                  <a:srgbClr val="002855"/>
                </a:solidFill>
                <a:latin typeface="Montserrat" pitchFamily="2" charset="77"/>
                <a:cs typeface="Arial" panose="020B0604020202020204" pitchFamily="34" charset="0"/>
              </a:rPr>
              <a:t>son </a:t>
            </a:r>
            <a:r>
              <a:rPr lang="en-US" sz="1600" b="1" err="1">
                <a:solidFill>
                  <a:srgbClr val="002855"/>
                </a:solidFill>
                <a:latin typeface="Montserrat" pitchFamily="2" charset="77"/>
                <a:cs typeface="Arial" panose="020B0604020202020204" pitchFamily="34" charset="0"/>
              </a:rPr>
              <a:t>reproducibles</a:t>
            </a:r>
            <a:r>
              <a:rPr lang="en-US" sz="1600" b="1">
                <a:solidFill>
                  <a:srgbClr val="002855"/>
                </a:solidFill>
                <a:latin typeface="Montserrat" pitchFamily="2" charset="77"/>
                <a:cs typeface="Arial" panose="020B0604020202020204" pitchFamily="34" charset="0"/>
              </a:rPr>
              <a:t> a </a:t>
            </a:r>
            <a:r>
              <a:rPr lang="en-US" sz="1600" b="1" err="1">
                <a:solidFill>
                  <a:srgbClr val="002855"/>
                </a:solidFill>
                <a:latin typeface="Montserrat" pitchFamily="2" charset="77"/>
                <a:cs typeface="Arial" panose="020B0604020202020204" pitchFamily="34" charset="0"/>
              </a:rPr>
              <a:t>los</a:t>
            </a:r>
            <a:r>
              <a:rPr lang="en-US" sz="1600" b="1">
                <a:solidFill>
                  <a:srgbClr val="002855"/>
                </a:solidFill>
                <a:latin typeface="Montserrat" pitchFamily="2" charset="77"/>
                <a:cs typeface="Arial" panose="020B0604020202020204" pitchFamily="34" charset="0"/>
              </a:rPr>
              <a:t> </a:t>
            </a:r>
            <a:r>
              <a:rPr lang="en-US" sz="1600" b="1" err="1">
                <a:solidFill>
                  <a:srgbClr val="002855"/>
                </a:solidFill>
                <a:latin typeface="Montserrat" pitchFamily="2" charset="77"/>
                <a:cs typeface="Arial" panose="020B0604020202020204" pitchFamily="34" charset="0"/>
              </a:rPr>
              <a:t>reportados</a:t>
            </a:r>
            <a:r>
              <a:rPr lang="en-US" sz="1600" b="1">
                <a:solidFill>
                  <a:srgbClr val="002855"/>
                </a:solidFill>
                <a:latin typeface="Montserrat" pitchFamily="2" charset="77"/>
                <a:cs typeface="Arial" panose="020B0604020202020204" pitchFamily="34" charset="0"/>
              </a:rPr>
              <a:t> </a:t>
            </a:r>
            <a:r>
              <a:rPr lang="en-US" sz="1600" b="1" err="1">
                <a:solidFill>
                  <a:srgbClr val="002855"/>
                </a:solidFill>
                <a:latin typeface="Montserrat" pitchFamily="2" charset="77"/>
                <a:cs typeface="Arial" panose="020B0604020202020204" pitchFamily="34" charset="0"/>
              </a:rPr>
              <a:t>en</a:t>
            </a:r>
            <a:r>
              <a:rPr lang="en-US" sz="1600" b="1">
                <a:solidFill>
                  <a:srgbClr val="002855"/>
                </a:solidFill>
                <a:latin typeface="Montserrat" pitchFamily="2" charset="77"/>
                <a:cs typeface="Arial" panose="020B0604020202020204" pitchFamily="34" charset="0"/>
              </a:rPr>
              <a:t> </a:t>
            </a:r>
            <a:r>
              <a:rPr lang="en-US" sz="1600" b="1" err="1">
                <a:solidFill>
                  <a:srgbClr val="002855"/>
                </a:solidFill>
                <a:latin typeface="Montserrat" pitchFamily="2" charset="77"/>
                <a:cs typeface="Arial" panose="020B0604020202020204" pitchFamily="34" charset="0"/>
              </a:rPr>
              <a:t>estudios</a:t>
            </a:r>
            <a:r>
              <a:rPr lang="en-US" sz="1600" b="1">
                <a:solidFill>
                  <a:srgbClr val="002855"/>
                </a:solidFill>
                <a:latin typeface="Montserrat" pitchFamily="2" charset="77"/>
                <a:cs typeface="Arial" panose="020B0604020202020204" pitchFamily="34" charset="0"/>
              </a:rPr>
              <a:t> </a:t>
            </a:r>
            <a:r>
              <a:rPr lang="en-US" sz="1600" b="1" err="1">
                <a:solidFill>
                  <a:srgbClr val="002855"/>
                </a:solidFill>
                <a:latin typeface="Montserrat" pitchFamily="2" charset="77"/>
                <a:cs typeface="Arial" panose="020B0604020202020204" pitchFamily="34" charset="0"/>
              </a:rPr>
              <a:t>previos</a:t>
            </a:r>
            <a:r>
              <a:rPr lang="es-ES" sz="1600" b="1" baseline="30000">
                <a:solidFill>
                  <a:srgbClr val="002855"/>
                </a:solidFill>
                <a:latin typeface="Montserrat" pitchFamily="2" charset="77"/>
                <a:cs typeface="Arial" panose="020B0604020202020204" pitchFamily="34" charset="0"/>
              </a:rPr>
              <a:t>1</a:t>
            </a:r>
          </a:p>
        </p:txBody>
      </p:sp>
    </p:spTree>
    <p:extLst>
      <p:ext uri="{BB962C8B-B14F-4D97-AF65-F5344CB8AC3E}">
        <p14:creationId xmlns:p14="http://schemas.microsoft.com/office/powerpoint/2010/main" val="3202764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37425-7F7C-CEF1-1B95-2B644912D7C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58BB7E4-3602-892A-B624-421A6188E269}"/>
              </a:ext>
            </a:extLst>
          </p:cNvPr>
          <p:cNvSpPr>
            <a:spLocks noGrp="1"/>
          </p:cNvSpPr>
          <p:nvPr>
            <p:ph type="title"/>
          </p:nvPr>
        </p:nvSpPr>
        <p:spPr>
          <a:xfrm>
            <a:off x="2171700" y="1612900"/>
            <a:ext cx="7821386" cy="3383643"/>
          </a:xfrm>
        </p:spPr>
        <p:txBody>
          <a:bodyPr/>
          <a:lstStyle/>
          <a:p>
            <a:r>
              <a:rPr kumimoji="0" lang="es-ES" sz="3600" b="1" i="0" u="none" strike="noStrike" kern="1200" cap="none" spc="0" normalizeH="0" baseline="0" noProof="0">
                <a:ln>
                  <a:noFill/>
                </a:ln>
                <a:solidFill>
                  <a:srgbClr val="002755"/>
                </a:solidFill>
                <a:effectLst/>
                <a:uLnTx/>
                <a:uFillTx/>
                <a:latin typeface="Montserrat"/>
                <a:ea typeface="+mj-ea"/>
                <a:cs typeface="+mj-cs"/>
              </a:rPr>
              <a:t>El día a día </a:t>
            </a:r>
            <a:r>
              <a:rPr kumimoji="0" lang="es-ES" sz="3600" b="0" i="0" u="none" strike="noStrike" kern="1200" cap="none" spc="0" normalizeH="0" baseline="0" noProof="0">
                <a:ln>
                  <a:noFill/>
                </a:ln>
                <a:solidFill>
                  <a:srgbClr val="002755"/>
                </a:solidFill>
                <a:effectLst/>
                <a:uLnTx/>
                <a:uFillTx/>
                <a:latin typeface="Montserrat"/>
                <a:ea typeface="+mj-ea"/>
                <a:cs typeface="+mj-cs"/>
              </a:rPr>
              <a:t>en la consulta</a:t>
            </a:r>
            <a:endParaRPr lang="es-ES"/>
          </a:p>
        </p:txBody>
      </p:sp>
    </p:spTree>
    <p:extLst>
      <p:ext uri="{BB962C8B-B14F-4D97-AF65-F5344CB8AC3E}">
        <p14:creationId xmlns:p14="http://schemas.microsoft.com/office/powerpoint/2010/main" val="2436010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ítulo 51">
            <a:extLst>
              <a:ext uri="{FF2B5EF4-FFF2-40B4-BE49-F238E27FC236}">
                <a16:creationId xmlns:a16="http://schemas.microsoft.com/office/drawing/2014/main" id="{77816A8F-A8BA-88D9-0023-5089DFE932D5}"/>
              </a:ext>
            </a:extLst>
          </p:cNvPr>
          <p:cNvSpPr>
            <a:spLocks noGrp="1"/>
          </p:cNvSpPr>
          <p:nvPr>
            <p:ph type="title"/>
          </p:nvPr>
        </p:nvSpPr>
        <p:spPr/>
        <p:txBody>
          <a:bodyPr/>
          <a:lstStyle/>
          <a:p>
            <a:r>
              <a:rPr lang="es-ES" sz="2000" b="1">
                <a:solidFill>
                  <a:srgbClr val="092853"/>
                </a:solidFill>
                <a:latin typeface="Century Gothic"/>
                <a:cs typeface="Century Gothic"/>
              </a:rPr>
              <a:t>VARIABLES</a:t>
            </a:r>
            <a:r>
              <a:rPr lang="es-ES" sz="2000" b="1" spc="-40">
                <a:solidFill>
                  <a:srgbClr val="092853"/>
                </a:solidFill>
                <a:latin typeface="Century Gothic"/>
                <a:cs typeface="Century Gothic"/>
              </a:rPr>
              <a:t> </a:t>
            </a:r>
            <a:r>
              <a:rPr lang="es-ES" sz="2000" b="1">
                <a:solidFill>
                  <a:srgbClr val="092853"/>
                </a:solidFill>
                <a:latin typeface="Century Gothic"/>
                <a:cs typeface="Century Gothic"/>
              </a:rPr>
              <a:t>CLAVE</a:t>
            </a:r>
            <a:r>
              <a:rPr lang="es-ES" sz="2000" b="1" spc="-40">
                <a:solidFill>
                  <a:srgbClr val="092853"/>
                </a:solidFill>
                <a:latin typeface="Century Gothic"/>
                <a:cs typeface="Century Gothic"/>
              </a:rPr>
              <a:t> </a:t>
            </a:r>
            <a:r>
              <a:rPr lang="es-ES" sz="2000" b="1">
                <a:solidFill>
                  <a:srgbClr val="092853"/>
                </a:solidFill>
                <a:latin typeface="Century Gothic"/>
                <a:cs typeface="Century Gothic"/>
              </a:rPr>
              <a:t>PARA</a:t>
            </a:r>
            <a:r>
              <a:rPr lang="es-ES" sz="2000" b="1" spc="-35">
                <a:solidFill>
                  <a:srgbClr val="092853"/>
                </a:solidFill>
                <a:latin typeface="Century Gothic"/>
                <a:cs typeface="Century Gothic"/>
              </a:rPr>
              <a:t> </a:t>
            </a:r>
            <a:r>
              <a:rPr lang="es-ES" sz="2000" b="1">
                <a:solidFill>
                  <a:srgbClr val="092853"/>
                </a:solidFill>
                <a:latin typeface="Century Gothic"/>
                <a:cs typeface="Century Gothic"/>
              </a:rPr>
              <a:t>LA SELECCIÓN</a:t>
            </a:r>
            <a:r>
              <a:rPr lang="es-ES" sz="2000" b="1" spc="-40">
                <a:solidFill>
                  <a:srgbClr val="092853"/>
                </a:solidFill>
                <a:latin typeface="Century Gothic"/>
                <a:cs typeface="Century Gothic"/>
              </a:rPr>
              <a:t> </a:t>
            </a:r>
            <a:r>
              <a:rPr lang="es-ES" sz="2000" b="1">
                <a:solidFill>
                  <a:srgbClr val="092853"/>
                </a:solidFill>
                <a:latin typeface="Century Gothic"/>
                <a:cs typeface="Century Gothic"/>
              </a:rPr>
              <a:t>DE</a:t>
            </a:r>
            <a:r>
              <a:rPr lang="es-ES" sz="2000" b="1" spc="-40">
                <a:solidFill>
                  <a:srgbClr val="092853"/>
                </a:solidFill>
                <a:latin typeface="Century Gothic"/>
                <a:cs typeface="Century Gothic"/>
              </a:rPr>
              <a:t> </a:t>
            </a:r>
            <a:r>
              <a:rPr lang="es-ES" sz="2000" b="1" spc="-10">
                <a:solidFill>
                  <a:srgbClr val="092853"/>
                </a:solidFill>
                <a:latin typeface="Century Gothic"/>
                <a:cs typeface="Century Gothic"/>
              </a:rPr>
              <a:t>PACIENTES EN LA CONSULTA</a:t>
            </a:r>
            <a:r>
              <a:rPr lang="es-ES" sz="2000" b="1" spc="-10" baseline="30000">
                <a:solidFill>
                  <a:srgbClr val="092853"/>
                </a:solidFill>
                <a:latin typeface="Century Gothic"/>
                <a:cs typeface="Century Gothic"/>
              </a:rPr>
              <a:t>1-2</a:t>
            </a:r>
            <a:r>
              <a:rPr lang="es-ES" sz="2000" b="1" spc="-10">
                <a:solidFill>
                  <a:srgbClr val="092853"/>
                </a:solidFill>
                <a:latin typeface="Century Gothic"/>
                <a:cs typeface="Century Gothic"/>
              </a:rPr>
              <a:t> </a:t>
            </a:r>
            <a:endParaRPr lang="es-ES"/>
          </a:p>
        </p:txBody>
      </p:sp>
      <p:sp>
        <p:nvSpPr>
          <p:cNvPr id="4" name="Marcador de texto 3">
            <a:extLst>
              <a:ext uri="{FF2B5EF4-FFF2-40B4-BE49-F238E27FC236}">
                <a16:creationId xmlns:a16="http://schemas.microsoft.com/office/drawing/2014/main" id="{D0E64D9C-2363-572E-CD13-EA21FEFD99A3}"/>
              </a:ext>
            </a:extLst>
          </p:cNvPr>
          <p:cNvSpPr>
            <a:spLocks noGrp="1"/>
          </p:cNvSpPr>
          <p:nvPr>
            <p:ph type="body" sz="quarter" idx="10"/>
          </p:nvPr>
        </p:nvSpPr>
        <p:spPr>
          <a:xfrm>
            <a:off x="1581665" y="6640600"/>
            <a:ext cx="10368641" cy="146416"/>
          </a:xfrm>
        </p:spPr>
        <p:txBody>
          <a:bodyPr/>
          <a:lstStyle/>
          <a:p>
            <a:r>
              <a:rPr lang="es-ES" b="1" i="1">
                <a:latin typeface="Arial" panose="020B0604020202020204" pitchFamily="34" charset="0"/>
                <a:cs typeface="Arial" panose="020B0604020202020204" pitchFamily="34" charset="0"/>
              </a:rPr>
              <a:t>1</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Berking</a:t>
            </a:r>
            <a:r>
              <a:rPr lang="es-ES" i="1">
                <a:latin typeface="Arial" panose="020B0604020202020204" pitchFamily="34" charset="0"/>
                <a:cs typeface="Arial" panose="020B0604020202020204" pitchFamily="34" charset="0"/>
              </a:rPr>
              <a:t> C, et al</a:t>
            </a:r>
            <a:r>
              <a:rPr lang="en-US" i="1">
                <a:latin typeface="Arial" panose="020B0604020202020204" pitchFamily="34" charset="0"/>
                <a:cs typeface="Arial" panose="020B0604020202020204" pitchFamily="34" charset="0"/>
              </a:rPr>
              <a:t> Assessing the holistic value of </a:t>
            </a:r>
            <a:r>
              <a:rPr lang="en-US" i="1" err="1">
                <a:latin typeface="Arial" panose="020B0604020202020204" pitchFamily="34" charset="0"/>
                <a:cs typeface="Arial" panose="020B0604020202020204" pitchFamily="34" charset="0"/>
              </a:rPr>
              <a:t>tirbanibulin</a:t>
            </a:r>
            <a:r>
              <a:rPr lang="en-US" i="1">
                <a:latin typeface="Arial" panose="020B0604020202020204" pitchFamily="34" charset="0"/>
                <a:cs typeface="Arial" panose="020B0604020202020204" pitchFamily="34" charset="0"/>
              </a:rPr>
              <a:t> for treating actinic keratosis (MCDA) in three </a:t>
            </a:r>
            <a:r>
              <a:rPr lang="en-US" i="1" err="1">
                <a:latin typeface="Arial" panose="020B0604020202020204" pitchFamily="34" charset="0"/>
                <a:cs typeface="Arial" panose="020B0604020202020204" pitchFamily="34" charset="0"/>
              </a:rPr>
              <a:t>european</a:t>
            </a:r>
            <a:r>
              <a:rPr lang="en-US" i="1">
                <a:latin typeface="Arial" panose="020B0604020202020204" pitchFamily="34" charset="0"/>
                <a:cs typeface="Arial" panose="020B0604020202020204" pitchFamily="34" charset="0"/>
              </a:rPr>
              <a:t> countries </a:t>
            </a:r>
            <a:r>
              <a:rPr lang="es-ES" i="1">
                <a:latin typeface="Arial" panose="020B0604020202020204" pitchFamily="34" charset="0"/>
                <a:cs typeface="Arial" panose="020B0604020202020204" pitchFamily="34" charset="0"/>
              </a:rPr>
              <a:t>EADV 2025;Paris, Francia. #P6730.</a:t>
            </a:r>
            <a:r>
              <a:rPr lang="es-ES" i="1">
                <a:latin typeface="Arial" panose="020B0604020202020204" pitchFamily="34" charset="0"/>
                <a:cs typeface="Arial" panose="020B0604020202020204" pitchFamily="34" charset="0"/>
                <a:sym typeface="Wingdings" panose="05000000000000000000" pitchFamily="2" charset="2"/>
              </a:rPr>
              <a:t> </a:t>
            </a:r>
            <a:r>
              <a:rPr lang="en-US" b="1" i="1">
                <a:latin typeface="Arial" panose="020B0604020202020204" pitchFamily="34" charset="0"/>
                <a:cs typeface="Arial" panose="020B0604020202020204" pitchFamily="34" charset="0"/>
              </a:rPr>
              <a:t>2</a:t>
            </a:r>
            <a:r>
              <a:rPr lang="en-US" i="1">
                <a:latin typeface="Arial" panose="020B0604020202020204" pitchFamily="34" charset="0"/>
                <a:cs typeface="Arial" panose="020B0604020202020204" pitchFamily="34" charset="0"/>
              </a:rPr>
              <a:t> </a:t>
            </a:r>
            <a:r>
              <a:rPr lang="da-DK" i="1" err="1">
                <a:latin typeface="Arial" panose="020B0604020202020204" pitchFamily="34" charset="0"/>
                <a:cs typeface="Arial" panose="020B0604020202020204" pitchFamily="34" charset="0"/>
              </a:rPr>
              <a:t>Dirschka</a:t>
            </a:r>
            <a:r>
              <a:rPr lang="da-DK" i="1">
                <a:latin typeface="Arial" panose="020B0604020202020204" pitchFamily="34" charset="0"/>
                <a:cs typeface="Arial" panose="020B0604020202020204" pitchFamily="34" charset="0"/>
              </a:rPr>
              <a:t> T, </a:t>
            </a:r>
            <a:r>
              <a:rPr lang="da-DK" i="1" err="1">
                <a:latin typeface="Arial" panose="020B0604020202020204" pitchFamily="34" charset="0"/>
                <a:cs typeface="Arial" panose="020B0604020202020204" pitchFamily="34" charset="0"/>
              </a:rPr>
              <a:t>Ardigò</a:t>
            </a:r>
            <a:r>
              <a:rPr lang="da-DK" i="1">
                <a:latin typeface="Arial" panose="020B0604020202020204" pitchFamily="34" charset="0"/>
                <a:cs typeface="Arial" panose="020B0604020202020204" pitchFamily="34" charset="0"/>
              </a:rPr>
              <a:t> M, </a:t>
            </a:r>
            <a:r>
              <a:rPr lang="da-DK" i="1" err="1">
                <a:latin typeface="Arial" panose="020B0604020202020204" pitchFamily="34" charset="0"/>
                <a:cs typeface="Arial" panose="020B0604020202020204" pitchFamily="34" charset="0"/>
              </a:rPr>
              <a:t>Fargnoli</a:t>
            </a:r>
            <a:r>
              <a:rPr lang="da-DK" i="1">
                <a:latin typeface="Arial" panose="020B0604020202020204" pitchFamily="34" charset="0"/>
                <a:cs typeface="Arial" panose="020B0604020202020204" pitchFamily="34" charset="0"/>
              </a:rPr>
              <a:t> MC, et al. J Dermatolog </a:t>
            </a:r>
            <a:r>
              <a:rPr lang="da-DK" i="1" err="1">
                <a:latin typeface="Arial" panose="020B0604020202020204" pitchFamily="34" charset="0"/>
                <a:cs typeface="Arial" panose="020B0604020202020204" pitchFamily="34" charset="0"/>
              </a:rPr>
              <a:t>Treat</a:t>
            </a:r>
            <a:r>
              <a:rPr lang="da-DK" i="1">
                <a:latin typeface="Arial" panose="020B0604020202020204" pitchFamily="34" charset="0"/>
                <a:cs typeface="Arial" panose="020B0604020202020204" pitchFamily="34" charset="0"/>
              </a:rPr>
              <a:t>. 2025 </a:t>
            </a:r>
            <a:r>
              <a:rPr lang="es-ES" b="1" i="1">
                <a:latin typeface="Arial" panose="020B0604020202020204" pitchFamily="34" charset="0"/>
                <a:cs typeface="Arial" panose="020B0604020202020204" pitchFamily="34" charset="0"/>
              </a:rPr>
              <a:t>3</a:t>
            </a:r>
            <a:r>
              <a:rPr lang="es-ES" i="1">
                <a:latin typeface="Arial" panose="020B0604020202020204" pitchFamily="34" charset="0"/>
                <a:cs typeface="Arial" panose="020B0604020202020204" pitchFamily="34" charset="0"/>
              </a:rPr>
              <a:t> Arroyo A, et al</a:t>
            </a:r>
            <a:r>
              <a:rPr lang="en-US" i="1">
                <a:latin typeface="Arial" panose="020B0604020202020204" pitchFamily="34" charset="0"/>
                <a:cs typeface="Arial" panose="020B0604020202020204" pitchFamily="34" charset="0"/>
              </a:rPr>
              <a:t> Efficacy of 1% </a:t>
            </a:r>
            <a:r>
              <a:rPr lang="en-US" i="1" err="1">
                <a:latin typeface="Arial" panose="020B0604020202020204" pitchFamily="34" charset="0"/>
                <a:cs typeface="Arial" panose="020B0604020202020204" pitchFamily="34" charset="0"/>
              </a:rPr>
              <a:t>tirbanibulin</a:t>
            </a:r>
            <a:r>
              <a:rPr lang="en-US" i="1">
                <a:latin typeface="Arial" panose="020B0604020202020204" pitchFamily="34" charset="0"/>
                <a:cs typeface="Arial" panose="020B0604020202020204" pitchFamily="34" charset="0"/>
              </a:rPr>
              <a:t> in the treatment of pigmented actinic keratosis real-life </a:t>
            </a:r>
            <a:r>
              <a:rPr lang="en-US" i="1" err="1">
                <a:latin typeface="Arial" panose="020B0604020202020204" pitchFamily="34" charset="0"/>
                <a:cs typeface="Arial" panose="020B0604020202020204" pitchFamily="34" charset="0"/>
              </a:rPr>
              <a:t>ambispective</a:t>
            </a:r>
            <a:r>
              <a:rPr lang="en-US" i="1">
                <a:latin typeface="Arial" panose="020B0604020202020204" pitchFamily="34" charset="0"/>
                <a:cs typeface="Arial" panose="020B0604020202020204" pitchFamily="34" charset="0"/>
              </a:rPr>
              <a:t> study </a:t>
            </a:r>
            <a:r>
              <a:rPr lang="es-ES" i="1">
                <a:latin typeface="Arial" panose="020B0604020202020204" pitchFamily="34" charset="0"/>
                <a:cs typeface="Arial" panose="020B0604020202020204" pitchFamily="34" charset="0"/>
              </a:rPr>
              <a:t>EADV 2025;Paris, Francia. #P1999 </a:t>
            </a:r>
            <a:r>
              <a:rPr lang="es-ES" b="1" i="1">
                <a:latin typeface="Arial" panose="020B0604020202020204" pitchFamily="34" charset="0"/>
                <a:cs typeface="Arial" panose="020B0604020202020204" pitchFamily="34" charset="0"/>
              </a:rPr>
              <a:t>4 </a:t>
            </a:r>
            <a:r>
              <a:rPr lang="es-ES" i="1" err="1">
                <a:latin typeface="Arial" panose="020B0604020202020204" pitchFamily="34" charset="0"/>
                <a:cs typeface="Arial" panose="020B0604020202020204" pitchFamily="34" charset="0"/>
              </a:rPr>
              <a:t>Morelló</a:t>
            </a:r>
            <a:r>
              <a:rPr lang="es-ES" i="1">
                <a:latin typeface="Arial" panose="020B0604020202020204" pitchFamily="34" charset="0"/>
                <a:cs typeface="Arial" panose="020B0604020202020204" pitchFamily="34" charset="0"/>
              </a:rPr>
              <a:t>-Vicente A, Oteiza-Rius I, Gómez-González EM, et al. </a:t>
            </a:r>
            <a:r>
              <a:rPr lang="es-ES" i="1" err="1">
                <a:latin typeface="Arial" panose="020B0604020202020204" pitchFamily="34" charset="0"/>
                <a:cs typeface="Arial" panose="020B0604020202020204" pitchFamily="34" charset="0"/>
              </a:rPr>
              <a:t>Efficacy</a:t>
            </a:r>
            <a:r>
              <a:rPr lang="es-ES" i="1">
                <a:latin typeface="Arial" panose="020B0604020202020204" pitchFamily="34" charset="0"/>
                <a:cs typeface="Arial" panose="020B0604020202020204" pitchFamily="34" charset="0"/>
              </a:rPr>
              <a:t> and safety </a:t>
            </a:r>
            <a:r>
              <a:rPr lang="es-ES" i="1" err="1">
                <a:latin typeface="Arial" panose="020B0604020202020204" pitchFamily="34" charset="0"/>
                <a:cs typeface="Arial" panose="020B0604020202020204" pitchFamily="34" charset="0"/>
              </a:rPr>
              <a:t>of</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sequential</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treatment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with</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cryotherapy</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followed</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by</a:t>
            </a:r>
            <a:r>
              <a:rPr lang="es-ES" i="1">
                <a:latin typeface="Arial" panose="020B0604020202020204" pitchFamily="34" charset="0"/>
                <a:cs typeface="Arial" panose="020B0604020202020204" pitchFamily="34" charset="0"/>
              </a:rPr>
              <a:t> 1% </a:t>
            </a:r>
            <a:r>
              <a:rPr lang="es-ES" i="1" err="1">
                <a:latin typeface="Arial" panose="020B0604020202020204" pitchFamily="34" charset="0"/>
                <a:cs typeface="Arial" panose="020B0604020202020204" pitchFamily="34" charset="0"/>
              </a:rPr>
              <a:t>topical</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tirbanibulin</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for</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actinic</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keratoses</a:t>
            </a:r>
            <a:r>
              <a:rPr lang="es-ES" i="1">
                <a:latin typeface="Arial" panose="020B0604020202020204" pitchFamily="34" charset="0"/>
                <a:cs typeface="Arial" panose="020B0604020202020204" pitchFamily="34" charset="0"/>
              </a:rPr>
              <a:t> in </a:t>
            </a:r>
            <a:r>
              <a:rPr lang="es-ES" i="1" err="1">
                <a:latin typeface="Arial" panose="020B0604020202020204" pitchFamily="34" charset="0"/>
                <a:cs typeface="Arial" panose="020B0604020202020204" pitchFamily="34" charset="0"/>
              </a:rPr>
              <a:t>organ</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transplant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recipients</a:t>
            </a:r>
            <a:r>
              <a:rPr lang="es-ES" i="1">
                <a:latin typeface="Arial" panose="020B0604020202020204" pitchFamily="34" charset="0"/>
                <a:cs typeface="Arial" panose="020B0604020202020204" pitchFamily="34" charset="0"/>
              </a:rPr>
              <a:t>: A </a:t>
            </a:r>
            <a:r>
              <a:rPr lang="es-ES" i="1" err="1">
                <a:latin typeface="Arial" panose="020B0604020202020204" pitchFamily="34" charset="0"/>
                <a:cs typeface="Arial" panose="020B0604020202020204" pitchFamily="34" charset="0"/>
              </a:rPr>
              <a:t>randomized</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clinical</a:t>
            </a:r>
            <a:r>
              <a:rPr lang="es-ES" i="1">
                <a:latin typeface="Arial" panose="020B0604020202020204" pitchFamily="34" charset="0"/>
                <a:cs typeface="Arial" panose="020B0604020202020204" pitchFamily="34" charset="0"/>
              </a:rPr>
              <a:t> trial. J Am Acad </a:t>
            </a:r>
            <a:r>
              <a:rPr lang="es-ES" i="1" err="1">
                <a:latin typeface="Arial" panose="020B0604020202020204" pitchFamily="34" charset="0"/>
                <a:cs typeface="Arial" panose="020B0604020202020204" pitchFamily="34" charset="0"/>
              </a:rPr>
              <a:t>Dermatol</a:t>
            </a:r>
            <a:r>
              <a:rPr lang="es-ES" i="1">
                <a:latin typeface="Arial" panose="020B0604020202020204" pitchFamily="34" charset="0"/>
                <a:cs typeface="Arial" panose="020B0604020202020204" pitchFamily="34" charset="0"/>
              </a:rPr>
              <a:t>. 2025 </a:t>
            </a:r>
            <a:r>
              <a:rPr lang="es-ES" b="1" i="1">
                <a:latin typeface="Arial" panose="020B0604020202020204" pitchFamily="34" charset="0"/>
                <a:cs typeface="Arial" panose="020B0604020202020204" pitchFamily="34" charset="0"/>
              </a:rPr>
              <a:t>5 </a:t>
            </a:r>
            <a:r>
              <a:rPr lang="es-ES">
                <a:latin typeface="Arial" panose="020B0604020202020204" pitchFamily="34" charset="0"/>
                <a:cs typeface="Arial" panose="020B0604020202020204" pitchFamily="34" charset="0"/>
              </a:rPr>
              <a:t>Vílchez-Márquez F, Muñoz-Barba D, Soto-Moreno A, Martínez-López A, Arias-Santiago S. Field </a:t>
            </a:r>
            <a:r>
              <a:rPr lang="es-ES" err="1">
                <a:latin typeface="Arial" panose="020B0604020202020204" pitchFamily="34" charset="0"/>
                <a:cs typeface="Arial" panose="020B0604020202020204" pitchFamily="34" charset="0"/>
              </a:rPr>
              <a:t>cancerization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treatment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with</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tirbanibulin</a:t>
            </a:r>
            <a:r>
              <a:rPr lang="es-ES">
                <a:latin typeface="Arial" panose="020B0604020202020204" pitchFamily="34" charset="0"/>
                <a:cs typeface="Arial" panose="020B0604020202020204" pitchFamily="34" charset="0"/>
              </a:rPr>
              <a:t> 1% </a:t>
            </a:r>
            <a:r>
              <a:rPr lang="es-ES" err="1">
                <a:latin typeface="Arial" panose="020B0604020202020204" pitchFamily="34" charset="0"/>
                <a:cs typeface="Arial" panose="020B0604020202020204" pitchFamily="34" charset="0"/>
              </a:rPr>
              <a:t>ointment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results</a:t>
            </a:r>
            <a:r>
              <a:rPr lang="es-ES">
                <a:latin typeface="Arial" panose="020B0604020202020204" pitchFamily="34" charset="0"/>
                <a:cs typeface="Arial" panose="020B0604020202020204" pitchFamily="34" charset="0"/>
              </a:rPr>
              <a:t> in real-</a:t>
            </a:r>
            <a:r>
              <a:rPr lang="es-ES" err="1">
                <a:latin typeface="Arial" panose="020B0604020202020204" pitchFamily="34" charset="0"/>
                <a:cs typeface="Arial" panose="020B0604020202020204" pitchFamily="34" charset="0"/>
              </a:rPr>
              <a:t>world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practice</a:t>
            </a:r>
            <a:r>
              <a:rPr lang="es-ES">
                <a:latin typeface="Arial" panose="020B0604020202020204" pitchFamily="34" charset="0"/>
                <a:cs typeface="Arial" panose="020B0604020202020204" pitchFamily="34" charset="0"/>
              </a:rPr>
              <a:t>. Acta </a:t>
            </a:r>
            <a:r>
              <a:rPr lang="es-ES" err="1">
                <a:latin typeface="Arial" panose="020B0604020202020204" pitchFamily="34" charset="0"/>
                <a:cs typeface="Arial" panose="020B0604020202020204" pitchFamily="34" charset="0"/>
              </a:rPr>
              <a:t>Derm</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Venereol</a:t>
            </a:r>
            <a:r>
              <a:rPr lang="es-ES">
                <a:latin typeface="Arial" panose="020B0604020202020204" pitchFamily="34" charset="0"/>
                <a:cs typeface="Arial" panose="020B0604020202020204" pitchFamily="34" charset="0"/>
              </a:rPr>
              <a:t>. 2025 </a:t>
            </a:r>
            <a:r>
              <a:rPr lang="es-ES" b="1" i="1">
                <a:latin typeface="Arial" panose="020B0604020202020204" pitchFamily="34" charset="0"/>
                <a:cs typeface="Arial" panose="020B0604020202020204" pitchFamily="34" charset="0"/>
              </a:rPr>
              <a:t>6</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Gomez</a:t>
            </a:r>
            <a:r>
              <a:rPr lang="es-ES">
                <a:latin typeface="Arial" panose="020B0604020202020204" pitchFamily="34" charset="0"/>
                <a:cs typeface="Arial" panose="020B0604020202020204" pitchFamily="34" charset="0"/>
              </a:rPr>
              <a:t> H et al, Experiencia Clínica con </a:t>
            </a:r>
            <a:r>
              <a:rPr lang="es-ES" err="1">
                <a:latin typeface="Arial" panose="020B0604020202020204" pitchFamily="34" charset="0"/>
                <a:cs typeface="Arial" panose="020B0604020202020204" pitchFamily="34" charset="0"/>
              </a:rPr>
              <a:t>Klisyri</a:t>
            </a:r>
            <a:r>
              <a:rPr lang="es-ES">
                <a:latin typeface="Arial" panose="020B0604020202020204" pitchFamily="34" charset="0"/>
                <a:cs typeface="Arial" panose="020B0604020202020204" pitchFamily="34" charset="0"/>
              </a:rPr>
              <a:t> en Queratosis Actínicas en pacientes polimedicados </a:t>
            </a:r>
            <a:r>
              <a:rPr lang="es-ES" err="1">
                <a:latin typeface="Arial" panose="020B0604020202020204" pitchFamily="34" charset="0"/>
                <a:cs typeface="Arial" panose="020B0604020202020204" pitchFamily="34" charset="0"/>
              </a:rPr>
              <a:t>Accepted</a:t>
            </a:r>
            <a:r>
              <a:rPr lang="es-ES">
                <a:latin typeface="Arial" panose="020B0604020202020204" pitchFamily="34" charset="0"/>
                <a:cs typeface="Arial" panose="020B0604020202020204" pitchFamily="34" charset="0"/>
              </a:rPr>
              <a:t> GEDOC25 Barcelona </a:t>
            </a:r>
            <a:r>
              <a:rPr lang="es-ES" err="1">
                <a:latin typeface="Arial" panose="020B0604020202020204" pitchFamily="34" charset="0"/>
                <a:cs typeface="Arial" panose="020B0604020202020204" pitchFamily="34" charset="0"/>
              </a:rPr>
              <a:t>Spain</a:t>
            </a:r>
            <a:r>
              <a:rPr lang="es-ES">
                <a:latin typeface="Arial" panose="020B0604020202020204" pitchFamily="34" charset="0"/>
                <a:cs typeface="Arial" panose="020B0604020202020204" pitchFamily="34" charset="0"/>
              </a:rPr>
              <a:t> </a:t>
            </a:r>
            <a:r>
              <a:rPr lang="es-ES" b="1" i="1">
                <a:latin typeface="Arial" panose="020B0604020202020204" pitchFamily="34" charset="0"/>
                <a:cs typeface="Arial" panose="020B0604020202020204" pitchFamily="34" charset="0"/>
              </a:rPr>
              <a:t>7</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Ardigò</a:t>
            </a:r>
            <a:r>
              <a:rPr lang="es-ES" i="1">
                <a:latin typeface="Arial" panose="020B0604020202020204" pitchFamily="34" charset="0"/>
                <a:cs typeface="Arial" panose="020B0604020202020204" pitchFamily="34" charset="0"/>
              </a:rPr>
              <a:t> M, </a:t>
            </a:r>
            <a:r>
              <a:rPr lang="es-ES" i="1" err="1">
                <a:latin typeface="Arial" panose="020B0604020202020204" pitchFamily="34" charset="0"/>
                <a:cs typeface="Arial" panose="020B0604020202020204" pitchFamily="34" charset="0"/>
              </a:rPr>
              <a:t>Argenziano</a:t>
            </a:r>
            <a:r>
              <a:rPr lang="es-ES" i="1">
                <a:latin typeface="Arial" panose="020B0604020202020204" pitchFamily="34" charset="0"/>
                <a:cs typeface="Arial" panose="020B0604020202020204" pitchFamily="34" charset="0"/>
              </a:rPr>
              <a:t> G, </a:t>
            </a:r>
            <a:r>
              <a:rPr lang="es-ES" i="1" err="1">
                <a:latin typeface="Arial" panose="020B0604020202020204" pitchFamily="34" charset="0"/>
                <a:cs typeface="Arial" panose="020B0604020202020204" pitchFamily="34" charset="0"/>
              </a:rPr>
              <a:t>Campione</a:t>
            </a:r>
            <a:r>
              <a:rPr lang="es-ES" i="1">
                <a:latin typeface="Arial" panose="020B0604020202020204" pitchFamily="34" charset="0"/>
                <a:cs typeface="Arial" panose="020B0604020202020204" pitchFamily="34" charset="0"/>
              </a:rPr>
              <a:t> E, et al. </a:t>
            </a:r>
            <a:r>
              <a:rPr lang="es-ES" i="1" err="1">
                <a:latin typeface="Arial" panose="020B0604020202020204" pitchFamily="34" charset="0"/>
                <a:cs typeface="Arial" panose="020B0604020202020204" pitchFamily="34" charset="0"/>
              </a:rPr>
              <a:t>Optimal</a:t>
            </a:r>
            <a:r>
              <a:rPr lang="es-ES" i="1">
                <a:latin typeface="Arial" panose="020B0604020202020204" pitchFamily="34" charset="0"/>
                <a:cs typeface="Arial" panose="020B0604020202020204" pitchFamily="34" charset="0"/>
              </a:rPr>
              <a:t> Use </a:t>
            </a:r>
            <a:r>
              <a:rPr lang="es-ES" i="1" err="1">
                <a:latin typeface="Arial" panose="020B0604020202020204" pitchFamily="34" charset="0"/>
                <a:cs typeface="Arial" panose="020B0604020202020204" pitchFamily="34" charset="0"/>
              </a:rPr>
              <a:t>of</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Tirbanibulin</a:t>
            </a:r>
            <a:r>
              <a:rPr lang="es-ES" i="1">
                <a:latin typeface="Arial" panose="020B0604020202020204" pitchFamily="34" charset="0"/>
                <a:cs typeface="Arial" panose="020B0604020202020204" pitchFamily="34" charset="0"/>
              </a:rPr>
              <a:t> in </a:t>
            </a:r>
            <a:r>
              <a:rPr lang="es-ES" i="1" err="1">
                <a:latin typeface="Arial" panose="020B0604020202020204" pitchFamily="34" charset="0"/>
                <a:cs typeface="Arial" panose="020B0604020202020204" pitchFamily="34" charset="0"/>
              </a:rPr>
              <a:t>the</a:t>
            </a:r>
            <a:r>
              <a:rPr lang="es-ES" i="1">
                <a:latin typeface="Arial" panose="020B0604020202020204" pitchFamily="34" charset="0"/>
                <a:cs typeface="Arial" panose="020B0604020202020204" pitchFamily="34" charset="0"/>
              </a:rPr>
              <a:t> Real-</a:t>
            </a:r>
            <a:r>
              <a:rPr lang="es-ES" i="1" err="1">
                <a:latin typeface="Arial" panose="020B0604020202020204" pitchFamily="34" charset="0"/>
                <a:cs typeface="Arial" panose="020B0604020202020204" pitchFamily="34" charset="0"/>
              </a:rPr>
              <a:t>Life</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Treatment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of</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Actinic</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Keratosis:Expert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Consensus</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Dermatol</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Pract</a:t>
            </a:r>
            <a:r>
              <a:rPr lang="es-ES" i="1">
                <a:latin typeface="Arial" panose="020B0604020202020204" pitchFamily="34" charset="0"/>
                <a:cs typeface="Arial" panose="020B0604020202020204" pitchFamily="34" charset="0"/>
              </a:rPr>
              <a:t> Concept. 2025</a:t>
            </a:r>
          </a:p>
        </p:txBody>
      </p:sp>
      <p:pic>
        <p:nvPicPr>
          <p:cNvPr id="7" name="object 23">
            <a:extLst>
              <a:ext uri="{FF2B5EF4-FFF2-40B4-BE49-F238E27FC236}">
                <a16:creationId xmlns:a16="http://schemas.microsoft.com/office/drawing/2014/main" id="{A3569EA3-D5DD-C240-5050-C3A428A43A62}"/>
              </a:ext>
            </a:extLst>
          </p:cNvPr>
          <p:cNvPicPr/>
          <p:nvPr/>
        </p:nvPicPr>
        <p:blipFill rotWithShape="1">
          <a:blip r:embed="rId2" cstate="print"/>
          <a:srcRect r="27601"/>
          <a:stretch/>
        </p:blipFill>
        <p:spPr>
          <a:xfrm>
            <a:off x="10201443" y="3240619"/>
            <a:ext cx="2002589" cy="2696348"/>
          </a:xfrm>
          <a:prstGeom prst="rect">
            <a:avLst/>
          </a:prstGeom>
        </p:spPr>
      </p:pic>
      <p:sp>
        <p:nvSpPr>
          <p:cNvPr id="44" name="Rectángulo redondeado 43">
            <a:extLst>
              <a:ext uri="{FF2B5EF4-FFF2-40B4-BE49-F238E27FC236}">
                <a16:creationId xmlns:a16="http://schemas.microsoft.com/office/drawing/2014/main" id="{B7D7A2AA-7FB3-FF90-E568-727C9FF6DF59}"/>
              </a:ext>
            </a:extLst>
          </p:cNvPr>
          <p:cNvSpPr/>
          <p:nvPr/>
        </p:nvSpPr>
        <p:spPr>
          <a:xfrm>
            <a:off x="5744001" y="1119818"/>
            <a:ext cx="3825116" cy="301137"/>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002855"/>
                </a:solidFill>
                <a:effectLst/>
                <a:uLnTx/>
                <a:uFillTx/>
                <a:latin typeface="Arial"/>
                <a:ea typeface="+mn-ea"/>
                <a:cs typeface="Arial" panose="020B0604020202020204" pitchFamily="34" charset="0"/>
              </a:rPr>
              <a:t>Variable 1: Características de las lesiones</a:t>
            </a:r>
          </a:p>
        </p:txBody>
      </p:sp>
      <p:grpSp>
        <p:nvGrpSpPr>
          <p:cNvPr id="35" name="Grupo 34">
            <a:extLst>
              <a:ext uri="{FF2B5EF4-FFF2-40B4-BE49-F238E27FC236}">
                <a16:creationId xmlns:a16="http://schemas.microsoft.com/office/drawing/2014/main" id="{3957C9E8-5075-A0E1-F1D9-272E6920CBF3}"/>
              </a:ext>
            </a:extLst>
          </p:cNvPr>
          <p:cNvGrpSpPr/>
          <p:nvPr/>
        </p:nvGrpSpPr>
        <p:grpSpPr>
          <a:xfrm>
            <a:off x="5303543" y="1006153"/>
            <a:ext cx="562500" cy="557190"/>
            <a:chOff x="3515835" y="3655605"/>
            <a:chExt cx="803135" cy="795553"/>
          </a:xfrm>
        </p:grpSpPr>
        <p:pic>
          <p:nvPicPr>
            <p:cNvPr id="21" name="object 37">
              <a:extLst>
                <a:ext uri="{FF2B5EF4-FFF2-40B4-BE49-F238E27FC236}">
                  <a16:creationId xmlns:a16="http://schemas.microsoft.com/office/drawing/2014/main" id="{15412F16-5166-7F41-317C-B04B19FDC385}"/>
                </a:ext>
              </a:extLst>
            </p:cNvPr>
            <p:cNvPicPr/>
            <p:nvPr/>
          </p:nvPicPr>
          <p:blipFill>
            <a:blip r:embed="rId3" cstate="print"/>
            <a:stretch>
              <a:fillRect/>
            </a:stretch>
          </p:blipFill>
          <p:spPr>
            <a:xfrm>
              <a:off x="3515835" y="3655605"/>
              <a:ext cx="803135" cy="795553"/>
            </a:xfrm>
            <a:prstGeom prst="rect">
              <a:avLst/>
            </a:prstGeom>
          </p:spPr>
        </p:pic>
        <p:pic>
          <p:nvPicPr>
            <p:cNvPr id="22" name="object 38">
              <a:extLst>
                <a:ext uri="{FF2B5EF4-FFF2-40B4-BE49-F238E27FC236}">
                  <a16:creationId xmlns:a16="http://schemas.microsoft.com/office/drawing/2014/main" id="{F619312B-7C4D-63B2-700F-50D17B4A0028}"/>
                </a:ext>
              </a:extLst>
            </p:cNvPr>
            <p:cNvPicPr/>
            <p:nvPr/>
          </p:nvPicPr>
          <p:blipFill>
            <a:blip r:embed="rId4" cstate="print"/>
            <a:stretch>
              <a:fillRect/>
            </a:stretch>
          </p:blipFill>
          <p:spPr>
            <a:xfrm>
              <a:off x="3581233" y="3680268"/>
              <a:ext cx="672338" cy="665480"/>
            </a:xfrm>
            <a:prstGeom prst="rect">
              <a:avLst/>
            </a:prstGeom>
          </p:spPr>
        </p:pic>
        <p:grpSp>
          <p:nvGrpSpPr>
            <p:cNvPr id="34" name="Grupo 33">
              <a:extLst>
                <a:ext uri="{FF2B5EF4-FFF2-40B4-BE49-F238E27FC236}">
                  <a16:creationId xmlns:a16="http://schemas.microsoft.com/office/drawing/2014/main" id="{EDAEC600-6601-5639-024C-2FEFAD1B632A}"/>
                </a:ext>
              </a:extLst>
            </p:cNvPr>
            <p:cNvGrpSpPr/>
            <p:nvPr/>
          </p:nvGrpSpPr>
          <p:grpSpPr>
            <a:xfrm>
              <a:off x="3727855" y="3792922"/>
              <a:ext cx="379095" cy="432786"/>
              <a:chOff x="4434686" y="3792922"/>
              <a:chExt cx="379095" cy="432786"/>
            </a:xfrm>
          </p:grpSpPr>
          <p:pic>
            <p:nvPicPr>
              <p:cNvPr id="26" name="object 42">
                <a:extLst>
                  <a:ext uri="{FF2B5EF4-FFF2-40B4-BE49-F238E27FC236}">
                    <a16:creationId xmlns:a16="http://schemas.microsoft.com/office/drawing/2014/main" id="{22358C1E-B833-972C-54D2-C7D53566E6E1}"/>
                  </a:ext>
                </a:extLst>
              </p:cNvPr>
              <p:cNvPicPr/>
              <p:nvPr/>
            </p:nvPicPr>
            <p:blipFill>
              <a:blip r:embed="rId5" cstate="print"/>
              <a:stretch>
                <a:fillRect/>
              </a:stretch>
            </p:blipFill>
            <p:spPr>
              <a:xfrm>
                <a:off x="4520379" y="3792922"/>
                <a:ext cx="233458" cy="64926"/>
              </a:xfrm>
              <a:prstGeom prst="rect">
                <a:avLst/>
              </a:prstGeom>
            </p:spPr>
          </p:pic>
          <p:sp>
            <p:nvSpPr>
              <p:cNvPr id="27" name="object 43">
                <a:extLst>
                  <a:ext uri="{FF2B5EF4-FFF2-40B4-BE49-F238E27FC236}">
                    <a16:creationId xmlns:a16="http://schemas.microsoft.com/office/drawing/2014/main" id="{7B73330E-B239-1524-00B4-8D33CA72F021}"/>
                  </a:ext>
                </a:extLst>
              </p:cNvPr>
              <p:cNvSpPr/>
              <p:nvPr/>
            </p:nvSpPr>
            <p:spPr>
              <a:xfrm>
                <a:off x="4434686" y="3847248"/>
                <a:ext cx="379095" cy="378460"/>
              </a:xfrm>
              <a:custGeom>
                <a:avLst/>
                <a:gdLst/>
                <a:ahLst/>
                <a:cxnLst/>
                <a:rect l="l" t="t" r="r" b="b"/>
                <a:pathLst>
                  <a:path w="379095" h="378460">
                    <a:moveTo>
                      <a:pt x="335572" y="374218"/>
                    </a:moveTo>
                    <a:lnTo>
                      <a:pt x="335368" y="365785"/>
                    </a:lnTo>
                    <a:lnTo>
                      <a:pt x="335305" y="362572"/>
                    </a:lnTo>
                    <a:lnTo>
                      <a:pt x="334886" y="358444"/>
                    </a:lnTo>
                    <a:lnTo>
                      <a:pt x="334530" y="354393"/>
                    </a:lnTo>
                    <a:lnTo>
                      <a:pt x="332549" y="329780"/>
                    </a:lnTo>
                    <a:lnTo>
                      <a:pt x="331444" y="316903"/>
                    </a:lnTo>
                    <a:lnTo>
                      <a:pt x="328409" y="314071"/>
                    </a:lnTo>
                    <a:lnTo>
                      <a:pt x="320662" y="315112"/>
                    </a:lnTo>
                    <a:lnTo>
                      <a:pt x="318516" y="318439"/>
                    </a:lnTo>
                    <a:lnTo>
                      <a:pt x="318922" y="323037"/>
                    </a:lnTo>
                    <a:lnTo>
                      <a:pt x="320522" y="342811"/>
                    </a:lnTo>
                    <a:lnTo>
                      <a:pt x="321348" y="352704"/>
                    </a:lnTo>
                    <a:lnTo>
                      <a:pt x="322249" y="362572"/>
                    </a:lnTo>
                    <a:lnTo>
                      <a:pt x="322516" y="365112"/>
                    </a:lnTo>
                    <a:lnTo>
                      <a:pt x="322541" y="365467"/>
                    </a:lnTo>
                    <a:lnTo>
                      <a:pt x="321627" y="365785"/>
                    </a:lnTo>
                    <a:lnTo>
                      <a:pt x="179730" y="365785"/>
                    </a:lnTo>
                    <a:lnTo>
                      <a:pt x="178943" y="365112"/>
                    </a:lnTo>
                    <a:lnTo>
                      <a:pt x="178943" y="310019"/>
                    </a:lnTo>
                    <a:lnTo>
                      <a:pt x="179666" y="309270"/>
                    </a:lnTo>
                    <a:lnTo>
                      <a:pt x="182359" y="308813"/>
                    </a:lnTo>
                    <a:lnTo>
                      <a:pt x="198793" y="303403"/>
                    </a:lnTo>
                    <a:lnTo>
                      <a:pt x="208127" y="296494"/>
                    </a:lnTo>
                    <a:lnTo>
                      <a:pt x="212369" y="293370"/>
                    </a:lnTo>
                    <a:lnTo>
                      <a:pt x="222173" y="279628"/>
                    </a:lnTo>
                    <a:lnTo>
                      <a:pt x="227304" y="263118"/>
                    </a:lnTo>
                    <a:lnTo>
                      <a:pt x="228130" y="254596"/>
                    </a:lnTo>
                    <a:lnTo>
                      <a:pt x="228028" y="223888"/>
                    </a:lnTo>
                    <a:lnTo>
                      <a:pt x="225869" y="221119"/>
                    </a:lnTo>
                    <a:lnTo>
                      <a:pt x="217601" y="221119"/>
                    </a:lnTo>
                    <a:lnTo>
                      <a:pt x="215404" y="223634"/>
                    </a:lnTo>
                    <a:lnTo>
                      <a:pt x="215404" y="253631"/>
                    </a:lnTo>
                    <a:lnTo>
                      <a:pt x="212077" y="270903"/>
                    </a:lnTo>
                    <a:lnTo>
                      <a:pt x="203187" y="284467"/>
                    </a:lnTo>
                    <a:lnTo>
                      <a:pt x="189611" y="293370"/>
                    </a:lnTo>
                    <a:lnTo>
                      <a:pt x="189445" y="293370"/>
                    </a:lnTo>
                    <a:lnTo>
                      <a:pt x="172466" y="296494"/>
                    </a:lnTo>
                    <a:lnTo>
                      <a:pt x="109512" y="296494"/>
                    </a:lnTo>
                    <a:lnTo>
                      <a:pt x="88849" y="292138"/>
                    </a:lnTo>
                    <a:lnTo>
                      <a:pt x="71983" y="280657"/>
                    </a:lnTo>
                    <a:lnTo>
                      <a:pt x="60617" y="263715"/>
                    </a:lnTo>
                    <a:lnTo>
                      <a:pt x="56400" y="243027"/>
                    </a:lnTo>
                    <a:lnTo>
                      <a:pt x="56400" y="193128"/>
                    </a:lnTo>
                    <a:lnTo>
                      <a:pt x="56400" y="184175"/>
                    </a:lnTo>
                    <a:lnTo>
                      <a:pt x="52908" y="180517"/>
                    </a:lnTo>
                    <a:lnTo>
                      <a:pt x="52730" y="180327"/>
                    </a:lnTo>
                    <a:lnTo>
                      <a:pt x="52590" y="180187"/>
                    </a:lnTo>
                    <a:lnTo>
                      <a:pt x="35902" y="180187"/>
                    </a:lnTo>
                    <a:lnTo>
                      <a:pt x="28854" y="180327"/>
                    </a:lnTo>
                    <a:lnTo>
                      <a:pt x="21831" y="180187"/>
                    </a:lnTo>
                    <a:lnTo>
                      <a:pt x="17081" y="180517"/>
                    </a:lnTo>
                    <a:lnTo>
                      <a:pt x="12954" y="176949"/>
                    </a:lnTo>
                    <a:lnTo>
                      <a:pt x="12573" y="172212"/>
                    </a:lnTo>
                    <a:lnTo>
                      <a:pt x="12496" y="169062"/>
                    </a:lnTo>
                    <a:lnTo>
                      <a:pt x="13843" y="166052"/>
                    </a:lnTo>
                    <a:lnTo>
                      <a:pt x="16217" y="163995"/>
                    </a:lnTo>
                    <a:lnTo>
                      <a:pt x="42735" y="134099"/>
                    </a:lnTo>
                    <a:lnTo>
                      <a:pt x="51689" y="124155"/>
                    </a:lnTo>
                    <a:lnTo>
                      <a:pt x="54927" y="120688"/>
                    </a:lnTo>
                    <a:lnTo>
                      <a:pt x="56667" y="116090"/>
                    </a:lnTo>
                    <a:lnTo>
                      <a:pt x="61163" y="74752"/>
                    </a:lnTo>
                    <a:lnTo>
                      <a:pt x="75958" y="37884"/>
                    </a:lnTo>
                    <a:lnTo>
                      <a:pt x="83807" y="24930"/>
                    </a:lnTo>
                    <a:lnTo>
                      <a:pt x="81318" y="19532"/>
                    </a:lnTo>
                    <a:lnTo>
                      <a:pt x="76669" y="19354"/>
                    </a:lnTo>
                    <a:lnTo>
                      <a:pt x="73113" y="19354"/>
                    </a:lnTo>
                    <a:lnTo>
                      <a:pt x="70523" y="21069"/>
                    </a:lnTo>
                    <a:lnTo>
                      <a:pt x="69380" y="23723"/>
                    </a:lnTo>
                    <a:lnTo>
                      <a:pt x="58585" y="43535"/>
                    </a:lnTo>
                    <a:lnTo>
                      <a:pt x="50634" y="64541"/>
                    </a:lnTo>
                    <a:lnTo>
                      <a:pt x="45631" y="86436"/>
                    </a:lnTo>
                    <a:lnTo>
                      <a:pt x="43649" y="108902"/>
                    </a:lnTo>
                    <a:lnTo>
                      <a:pt x="43738" y="111988"/>
                    </a:lnTo>
                    <a:lnTo>
                      <a:pt x="42595" y="114973"/>
                    </a:lnTo>
                    <a:lnTo>
                      <a:pt x="40474" y="117195"/>
                    </a:lnTo>
                    <a:lnTo>
                      <a:pt x="13766" y="147294"/>
                    </a:lnTo>
                    <a:lnTo>
                      <a:pt x="5003" y="157441"/>
                    </a:lnTo>
                    <a:lnTo>
                      <a:pt x="2413" y="160388"/>
                    </a:lnTo>
                    <a:lnTo>
                      <a:pt x="685" y="163995"/>
                    </a:lnTo>
                    <a:lnTo>
                      <a:pt x="0" y="167855"/>
                    </a:lnTo>
                    <a:lnTo>
                      <a:pt x="114" y="172212"/>
                    </a:lnTo>
                    <a:lnTo>
                      <a:pt x="215" y="176326"/>
                    </a:lnTo>
                    <a:lnTo>
                      <a:pt x="3556" y="183807"/>
                    </a:lnTo>
                    <a:lnTo>
                      <a:pt x="9448" y="189496"/>
                    </a:lnTo>
                    <a:lnTo>
                      <a:pt x="17348" y="192582"/>
                    </a:lnTo>
                    <a:lnTo>
                      <a:pt x="24676" y="194094"/>
                    </a:lnTo>
                    <a:lnTo>
                      <a:pt x="32232" y="193128"/>
                    </a:lnTo>
                    <a:lnTo>
                      <a:pt x="42938" y="193128"/>
                    </a:lnTo>
                    <a:lnTo>
                      <a:pt x="43624" y="194144"/>
                    </a:lnTo>
                    <a:lnTo>
                      <a:pt x="43561" y="243027"/>
                    </a:lnTo>
                    <a:lnTo>
                      <a:pt x="43497" y="246075"/>
                    </a:lnTo>
                    <a:lnTo>
                      <a:pt x="44056" y="251841"/>
                    </a:lnTo>
                    <a:lnTo>
                      <a:pt x="69329" y="295325"/>
                    </a:lnTo>
                    <a:lnTo>
                      <a:pt x="111798" y="309702"/>
                    </a:lnTo>
                    <a:lnTo>
                      <a:pt x="166166" y="309702"/>
                    </a:lnTo>
                    <a:lnTo>
                      <a:pt x="166166" y="374891"/>
                    </a:lnTo>
                    <a:lnTo>
                      <a:pt x="169697" y="378409"/>
                    </a:lnTo>
                    <a:lnTo>
                      <a:pt x="331419" y="378409"/>
                    </a:lnTo>
                    <a:lnTo>
                      <a:pt x="335572" y="374218"/>
                    </a:lnTo>
                    <a:close/>
                  </a:path>
                  <a:path w="379095" h="378460">
                    <a:moveTo>
                      <a:pt x="378701" y="113499"/>
                    </a:moveTo>
                    <a:lnTo>
                      <a:pt x="373926" y="74015"/>
                    </a:lnTo>
                    <a:lnTo>
                      <a:pt x="357911" y="32346"/>
                    </a:lnTo>
                    <a:lnTo>
                      <a:pt x="334987" y="330"/>
                    </a:lnTo>
                    <a:lnTo>
                      <a:pt x="331495" y="0"/>
                    </a:lnTo>
                    <a:lnTo>
                      <a:pt x="326059" y="3860"/>
                    </a:lnTo>
                    <a:lnTo>
                      <a:pt x="325386" y="7810"/>
                    </a:lnTo>
                    <a:lnTo>
                      <a:pt x="345084" y="35179"/>
                    </a:lnTo>
                    <a:lnTo>
                      <a:pt x="356031" y="58089"/>
                    </a:lnTo>
                    <a:lnTo>
                      <a:pt x="362978" y="82524"/>
                    </a:lnTo>
                    <a:lnTo>
                      <a:pt x="365709" y="107962"/>
                    </a:lnTo>
                    <a:lnTo>
                      <a:pt x="363283" y="141287"/>
                    </a:lnTo>
                    <a:lnTo>
                      <a:pt x="354393" y="172034"/>
                    </a:lnTo>
                    <a:lnTo>
                      <a:pt x="339001" y="200139"/>
                    </a:lnTo>
                    <a:lnTo>
                      <a:pt x="317119" y="225539"/>
                    </a:lnTo>
                    <a:lnTo>
                      <a:pt x="313067" y="229082"/>
                    </a:lnTo>
                    <a:lnTo>
                      <a:pt x="311023" y="234429"/>
                    </a:lnTo>
                    <a:lnTo>
                      <a:pt x="317068" y="297878"/>
                    </a:lnTo>
                    <a:lnTo>
                      <a:pt x="319938" y="300126"/>
                    </a:lnTo>
                    <a:lnTo>
                      <a:pt x="326529" y="299631"/>
                    </a:lnTo>
                    <a:lnTo>
                      <a:pt x="329222" y="296862"/>
                    </a:lnTo>
                    <a:lnTo>
                      <a:pt x="329272" y="293458"/>
                    </a:lnTo>
                    <a:lnTo>
                      <a:pt x="324637" y="238023"/>
                    </a:lnTo>
                    <a:lnTo>
                      <a:pt x="325945" y="234746"/>
                    </a:lnTo>
                    <a:lnTo>
                      <a:pt x="328523" y="232651"/>
                    </a:lnTo>
                    <a:lnTo>
                      <a:pt x="350100" y="206667"/>
                    </a:lnTo>
                    <a:lnTo>
                      <a:pt x="365620" y="178092"/>
                    </a:lnTo>
                    <a:lnTo>
                      <a:pt x="375132" y="147002"/>
                    </a:lnTo>
                    <a:lnTo>
                      <a:pt x="378701" y="113499"/>
                    </a:lnTo>
                    <a:close/>
                  </a:path>
                </a:pathLst>
              </a:custGeom>
              <a:solidFill>
                <a:srgbClr val="2A58A0"/>
              </a:solidFill>
            </p:spPr>
            <p:txBody>
              <a:bodyPr wrap="square" lIns="0" tIns="0" rIns="0" bIns="0" rtlCol="0"/>
              <a:lstStyle/>
              <a:p>
                <a:endParaRPr/>
              </a:p>
            </p:txBody>
          </p:sp>
          <p:pic>
            <p:nvPicPr>
              <p:cNvPr id="28" name="object 44">
                <a:extLst>
                  <a:ext uri="{FF2B5EF4-FFF2-40B4-BE49-F238E27FC236}">
                    <a16:creationId xmlns:a16="http://schemas.microsoft.com/office/drawing/2014/main" id="{A391A890-0843-D928-5AF7-82F2A8084107}"/>
                  </a:ext>
                </a:extLst>
              </p:cNvPr>
              <p:cNvPicPr/>
              <p:nvPr/>
            </p:nvPicPr>
            <p:blipFill>
              <a:blip r:embed="rId6" cstate="print"/>
              <a:stretch>
                <a:fillRect/>
              </a:stretch>
            </p:blipFill>
            <p:spPr>
              <a:xfrm>
                <a:off x="4646268" y="3848614"/>
                <a:ext cx="112657" cy="80718"/>
              </a:xfrm>
              <a:prstGeom prst="rect">
                <a:avLst/>
              </a:prstGeom>
            </p:spPr>
          </p:pic>
        </p:grpSp>
      </p:grpSp>
      <p:sp>
        <p:nvSpPr>
          <p:cNvPr id="48" name="Rectángulo redondeado 47">
            <a:extLst>
              <a:ext uri="{FF2B5EF4-FFF2-40B4-BE49-F238E27FC236}">
                <a16:creationId xmlns:a16="http://schemas.microsoft.com/office/drawing/2014/main" id="{0AEE5B6D-A01F-2B30-89AD-3F8352688D8B}"/>
              </a:ext>
            </a:extLst>
          </p:cNvPr>
          <p:cNvSpPr/>
          <p:nvPr/>
        </p:nvSpPr>
        <p:spPr>
          <a:xfrm>
            <a:off x="5744001" y="1864729"/>
            <a:ext cx="4075146" cy="270478"/>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002855"/>
                </a:solidFill>
                <a:effectLst/>
                <a:uLnTx/>
                <a:uFillTx/>
                <a:latin typeface="Arial"/>
                <a:ea typeface="+mn-ea"/>
                <a:cs typeface="Arial" panose="020B0604020202020204" pitchFamily="34" charset="0"/>
              </a:rPr>
              <a:t>Variable 2: Grado de cumplimiento esperado</a:t>
            </a:r>
          </a:p>
        </p:txBody>
      </p:sp>
      <p:grpSp>
        <p:nvGrpSpPr>
          <p:cNvPr id="32" name="Grupo 31">
            <a:extLst>
              <a:ext uri="{FF2B5EF4-FFF2-40B4-BE49-F238E27FC236}">
                <a16:creationId xmlns:a16="http://schemas.microsoft.com/office/drawing/2014/main" id="{2D60E5AE-C3E7-20F3-0308-FE69411F5EDC}"/>
              </a:ext>
            </a:extLst>
          </p:cNvPr>
          <p:cNvGrpSpPr/>
          <p:nvPr/>
        </p:nvGrpSpPr>
        <p:grpSpPr>
          <a:xfrm>
            <a:off x="5305607" y="1745178"/>
            <a:ext cx="561433" cy="558248"/>
            <a:chOff x="5755799" y="1083106"/>
            <a:chExt cx="801611" cy="797064"/>
          </a:xfrm>
        </p:grpSpPr>
        <p:pic>
          <p:nvPicPr>
            <p:cNvPr id="12" name="object 28">
              <a:extLst>
                <a:ext uri="{FF2B5EF4-FFF2-40B4-BE49-F238E27FC236}">
                  <a16:creationId xmlns:a16="http://schemas.microsoft.com/office/drawing/2014/main" id="{1DC938BF-7FCA-0B64-9D78-B41171DBDF9A}"/>
                </a:ext>
              </a:extLst>
            </p:cNvPr>
            <p:cNvPicPr/>
            <p:nvPr/>
          </p:nvPicPr>
          <p:blipFill>
            <a:blip r:embed="rId7" cstate="print"/>
            <a:stretch>
              <a:fillRect/>
            </a:stretch>
          </p:blipFill>
          <p:spPr>
            <a:xfrm>
              <a:off x="5755799" y="1083106"/>
              <a:ext cx="801611" cy="797064"/>
            </a:xfrm>
            <a:prstGeom prst="rect">
              <a:avLst/>
            </a:prstGeom>
          </p:spPr>
        </p:pic>
        <p:pic>
          <p:nvPicPr>
            <p:cNvPr id="13" name="object 29">
              <a:extLst>
                <a:ext uri="{FF2B5EF4-FFF2-40B4-BE49-F238E27FC236}">
                  <a16:creationId xmlns:a16="http://schemas.microsoft.com/office/drawing/2014/main" id="{0ABA6C67-3440-247C-7613-618D750D7E4A}"/>
                </a:ext>
              </a:extLst>
            </p:cNvPr>
            <p:cNvPicPr/>
            <p:nvPr/>
          </p:nvPicPr>
          <p:blipFill>
            <a:blip r:embed="rId8" cstate="print"/>
            <a:stretch>
              <a:fillRect/>
            </a:stretch>
          </p:blipFill>
          <p:spPr>
            <a:xfrm>
              <a:off x="5820435" y="1108899"/>
              <a:ext cx="672338" cy="665479"/>
            </a:xfrm>
            <a:prstGeom prst="rect">
              <a:avLst/>
            </a:prstGeom>
          </p:spPr>
        </p:pic>
        <p:sp>
          <p:nvSpPr>
            <p:cNvPr id="14" name="object 30">
              <a:extLst>
                <a:ext uri="{FF2B5EF4-FFF2-40B4-BE49-F238E27FC236}">
                  <a16:creationId xmlns:a16="http://schemas.microsoft.com/office/drawing/2014/main" id="{0C54A07D-969A-E455-9BAC-AB5EEA288CCB}"/>
                </a:ext>
              </a:extLst>
            </p:cNvPr>
            <p:cNvSpPr/>
            <p:nvPr/>
          </p:nvSpPr>
          <p:spPr>
            <a:xfrm>
              <a:off x="5914034" y="1208302"/>
              <a:ext cx="485140" cy="485775"/>
            </a:xfrm>
            <a:custGeom>
              <a:avLst/>
              <a:gdLst/>
              <a:ahLst/>
              <a:cxnLst/>
              <a:rect l="l" t="t" r="r" b="b"/>
              <a:pathLst>
                <a:path w="485140" h="485775">
                  <a:moveTo>
                    <a:pt x="438048" y="252450"/>
                  </a:moveTo>
                  <a:lnTo>
                    <a:pt x="434771" y="205320"/>
                  </a:lnTo>
                  <a:lnTo>
                    <a:pt x="421297" y="162306"/>
                  </a:lnTo>
                  <a:lnTo>
                    <a:pt x="398576" y="124307"/>
                  </a:lnTo>
                  <a:lnTo>
                    <a:pt x="368071" y="92532"/>
                  </a:lnTo>
                  <a:lnTo>
                    <a:pt x="331228" y="68224"/>
                  </a:lnTo>
                  <a:lnTo>
                    <a:pt x="289496" y="52603"/>
                  </a:lnTo>
                  <a:lnTo>
                    <a:pt x="244322" y="46863"/>
                  </a:lnTo>
                  <a:lnTo>
                    <a:pt x="239090" y="46812"/>
                  </a:lnTo>
                  <a:lnTo>
                    <a:pt x="235369" y="49720"/>
                  </a:lnTo>
                  <a:lnTo>
                    <a:pt x="235369" y="58140"/>
                  </a:lnTo>
                  <a:lnTo>
                    <a:pt x="238683" y="61302"/>
                  </a:lnTo>
                  <a:lnTo>
                    <a:pt x="263220" y="63017"/>
                  </a:lnTo>
                  <a:lnTo>
                    <a:pt x="282321" y="66306"/>
                  </a:lnTo>
                  <a:lnTo>
                    <a:pt x="338772" y="88163"/>
                  </a:lnTo>
                  <a:lnTo>
                    <a:pt x="383921" y="128358"/>
                  </a:lnTo>
                  <a:lnTo>
                    <a:pt x="405472" y="163068"/>
                  </a:lnTo>
                  <a:lnTo>
                    <a:pt x="418376" y="199910"/>
                  </a:lnTo>
                  <a:lnTo>
                    <a:pt x="422757" y="238683"/>
                  </a:lnTo>
                  <a:lnTo>
                    <a:pt x="418757" y="279222"/>
                  </a:lnTo>
                  <a:lnTo>
                    <a:pt x="404876" y="323342"/>
                  </a:lnTo>
                  <a:lnTo>
                    <a:pt x="381965" y="360172"/>
                  </a:lnTo>
                  <a:lnTo>
                    <a:pt x="349973" y="389445"/>
                  </a:lnTo>
                  <a:lnTo>
                    <a:pt x="308864" y="410870"/>
                  </a:lnTo>
                  <a:lnTo>
                    <a:pt x="262864" y="422452"/>
                  </a:lnTo>
                  <a:lnTo>
                    <a:pt x="239179" y="423608"/>
                  </a:lnTo>
                  <a:lnTo>
                    <a:pt x="215442" y="421614"/>
                  </a:lnTo>
                  <a:lnTo>
                    <a:pt x="167601" y="408216"/>
                  </a:lnTo>
                  <a:lnTo>
                    <a:pt x="150164" y="398487"/>
                  </a:lnTo>
                  <a:lnTo>
                    <a:pt x="146621" y="398322"/>
                  </a:lnTo>
                  <a:lnTo>
                    <a:pt x="141490" y="401497"/>
                  </a:lnTo>
                  <a:lnTo>
                    <a:pt x="140258" y="404266"/>
                  </a:lnTo>
                  <a:lnTo>
                    <a:pt x="141414" y="409816"/>
                  </a:lnTo>
                  <a:lnTo>
                    <a:pt x="191312" y="432079"/>
                  </a:lnTo>
                  <a:lnTo>
                    <a:pt x="239915" y="438518"/>
                  </a:lnTo>
                  <a:lnTo>
                    <a:pt x="257873" y="437591"/>
                  </a:lnTo>
                  <a:lnTo>
                    <a:pt x="310210" y="425462"/>
                  </a:lnTo>
                  <a:lnTo>
                    <a:pt x="352412" y="403821"/>
                  </a:lnTo>
                  <a:lnTo>
                    <a:pt x="387070" y="374319"/>
                  </a:lnTo>
                  <a:lnTo>
                    <a:pt x="413423" y="338328"/>
                  </a:lnTo>
                  <a:lnTo>
                    <a:pt x="430682" y="297243"/>
                  </a:lnTo>
                  <a:lnTo>
                    <a:pt x="438048" y="252450"/>
                  </a:lnTo>
                  <a:close/>
                </a:path>
                <a:path w="485140" h="485775">
                  <a:moveTo>
                    <a:pt x="485000" y="251561"/>
                  </a:moveTo>
                  <a:lnTo>
                    <a:pt x="483222" y="210959"/>
                  </a:lnTo>
                  <a:lnTo>
                    <a:pt x="469798" y="155676"/>
                  </a:lnTo>
                  <a:lnTo>
                    <a:pt x="434276" y="92405"/>
                  </a:lnTo>
                  <a:lnTo>
                    <a:pt x="381254" y="42392"/>
                  </a:lnTo>
                  <a:lnTo>
                    <a:pt x="316230" y="10795"/>
                  </a:lnTo>
                  <a:lnTo>
                    <a:pt x="259638" y="0"/>
                  </a:lnTo>
                  <a:lnTo>
                    <a:pt x="225425" y="0"/>
                  </a:lnTo>
                  <a:lnTo>
                    <a:pt x="165290" y="11988"/>
                  </a:lnTo>
                  <a:lnTo>
                    <a:pt x="102946" y="43129"/>
                  </a:lnTo>
                  <a:lnTo>
                    <a:pt x="52946" y="89903"/>
                  </a:lnTo>
                  <a:lnTo>
                    <a:pt x="18884" y="146951"/>
                  </a:lnTo>
                  <a:lnTo>
                    <a:pt x="5626" y="189230"/>
                  </a:lnTo>
                  <a:lnTo>
                    <a:pt x="1117" y="222846"/>
                  </a:lnTo>
                  <a:lnTo>
                    <a:pt x="0" y="225450"/>
                  </a:lnTo>
                  <a:lnTo>
                    <a:pt x="0" y="259664"/>
                  </a:lnTo>
                  <a:lnTo>
                    <a:pt x="711" y="260718"/>
                  </a:lnTo>
                  <a:lnTo>
                    <a:pt x="4064" y="287997"/>
                  </a:lnTo>
                  <a:lnTo>
                    <a:pt x="17868" y="335724"/>
                  </a:lnTo>
                  <a:lnTo>
                    <a:pt x="35788" y="371068"/>
                  </a:lnTo>
                  <a:lnTo>
                    <a:pt x="66827" y="410438"/>
                  </a:lnTo>
                  <a:lnTo>
                    <a:pt x="72097" y="410146"/>
                  </a:lnTo>
                  <a:lnTo>
                    <a:pt x="77343" y="402183"/>
                  </a:lnTo>
                  <a:lnTo>
                    <a:pt x="75717" y="398868"/>
                  </a:lnTo>
                  <a:lnTo>
                    <a:pt x="72834" y="395554"/>
                  </a:lnTo>
                  <a:lnTo>
                    <a:pt x="41186" y="351218"/>
                  </a:lnTo>
                  <a:lnTo>
                    <a:pt x="21590" y="303555"/>
                  </a:lnTo>
                  <a:lnTo>
                    <a:pt x="14185" y="252615"/>
                  </a:lnTo>
                  <a:lnTo>
                    <a:pt x="19088" y="198424"/>
                  </a:lnTo>
                  <a:lnTo>
                    <a:pt x="30251" y="159270"/>
                  </a:lnTo>
                  <a:lnTo>
                    <a:pt x="48056" y="123012"/>
                  </a:lnTo>
                  <a:lnTo>
                    <a:pt x="72009" y="90487"/>
                  </a:lnTo>
                  <a:lnTo>
                    <a:pt x="101600" y="62522"/>
                  </a:lnTo>
                  <a:lnTo>
                    <a:pt x="157645" y="29603"/>
                  </a:lnTo>
                  <a:lnTo>
                    <a:pt x="220954" y="14960"/>
                  </a:lnTo>
                  <a:lnTo>
                    <a:pt x="238417" y="13906"/>
                  </a:lnTo>
                  <a:lnTo>
                    <a:pt x="255892" y="14160"/>
                  </a:lnTo>
                  <a:lnTo>
                    <a:pt x="336511" y="33934"/>
                  </a:lnTo>
                  <a:lnTo>
                    <a:pt x="377850" y="58610"/>
                  </a:lnTo>
                  <a:lnTo>
                    <a:pt x="413245" y="91033"/>
                  </a:lnTo>
                  <a:lnTo>
                    <a:pt x="441363" y="129692"/>
                  </a:lnTo>
                  <a:lnTo>
                    <a:pt x="460857" y="173037"/>
                  </a:lnTo>
                  <a:lnTo>
                    <a:pt x="470382" y="219583"/>
                  </a:lnTo>
                  <a:lnTo>
                    <a:pt x="471462" y="244640"/>
                  </a:lnTo>
                  <a:lnTo>
                    <a:pt x="469874" y="269608"/>
                  </a:lnTo>
                  <a:lnTo>
                    <a:pt x="458838" y="318414"/>
                  </a:lnTo>
                  <a:lnTo>
                    <a:pt x="439508" y="359537"/>
                  </a:lnTo>
                  <a:lnTo>
                    <a:pt x="412686" y="395376"/>
                  </a:lnTo>
                  <a:lnTo>
                    <a:pt x="379526" y="425196"/>
                  </a:lnTo>
                  <a:lnTo>
                    <a:pt x="341210" y="448221"/>
                  </a:lnTo>
                  <a:lnTo>
                    <a:pt x="298919" y="463715"/>
                  </a:lnTo>
                  <a:lnTo>
                    <a:pt x="253834" y="470916"/>
                  </a:lnTo>
                  <a:lnTo>
                    <a:pt x="219913" y="470522"/>
                  </a:lnTo>
                  <a:lnTo>
                    <a:pt x="154673" y="454228"/>
                  </a:lnTo>
                  <a:lnTo>
                    <a:pt x="118579" y="434797"/>
                  </a:lnTo>
                  <a:lnTo>
                    <a:pt x="97764" y="419608"/>
                  </a:lnTo>
                  <a:lnTo>
                    <a:pt x="93230" y="420204"/>
                  </a:lnTo>
                  <a:lnTo>
                    <a:pt x="88226" y="427253"/>
                  </a:lnTo>
                  <a:lnTo>
                    <a:pt x="89166" y="431647"/>
                  </a:lnTo>
                  <a:lnTo>
                    <a:pt x="94145" y="435203"/>
                  </a:lnTo>
                  <a:lnTo>
                    <a:pt x="140868" y="463651"/>
                  </a:lnTo>
                  <a:lnTo>
                    <a:pt x="186423" y="479336"/>
                  </a:lnTo>
                  <a:lnTo>
                    <a:pt x="234264" y="485228"/>
                  </a:lnTo>
                  <a:lnTo>
                    <a:pt x="284289" y="481584"/>
                  </a:lnTo>
                  <a:lnTo>
                    <a:pt x="328168" y="470293"/>
                  </a:lnTo>
                  <a:lnTo>
                    <a:pt x="367703" y="451548"/>
                  </a:lnTo>
                  <a:lnTo>
                    <a:pt x="402996" y="425627"/>
                  </a:lnTo>
                  <a:lnTo>
                    <a:pt x="434124" y="392772"/>
                  </a:lnTo>
                  <a:lnTo>
                    <a:pt x="467410" y="335902"/>
                  </a:lnTo>
                  <a:lnTo>
                    <a:pt x="483400" y="271868"/>
                  </a:lnTo>
                  <a:lnTo>
                    <a:pt x="485000" y="251561"/>
                  </a:lnTo>
                  <a:close/>
                </a:path>
              </a:pathLst>
            </a:custGeom>
            <a:solidFill>
              <a:srgbClr val="002855"/>
            </a:solidFill>
          </p:spPr>
          <p:txBody>
            <a:bodyPr wrap="square" lIns="0" tIns="0" rIns="0" bIns="0" rtlCol="0"/>
            <a:lstStyle/>
            <a:p>
              <a:endParaRPr/>
            </a:p>
          </p:txBody>
        </p:sp>
        <p:pic>
          <p:nvPicPr>
            <p:cNvPr id="15" name="object 31">
              <a:extLst>
                <a:ext uri="{FF2B5EF4-FFF2-40B4-BE49-F238E27FC236}">
                  <a16:creationId xmlns:a16="http://schemas.microsoft.com/office/drawing/2014/main" id="{F911CED8-7257-6266-73D6-05D649A7869D}"/>
                </a:ext>
              </a:extLst>
            </p:cNvPr>
            <p:cNvPicPr/>
            <p:nvPr/>
          </p:nvPicPr>
          <p:blipFill>
            <a:blip r:embed="rId9" cstate="print"/>
            <a:stretch>
              <a:fillRect/>
            </a:stretch>
          </p:blipFill>
          <p:spPr>
            <a:xfrm>
              <a:off x="6043725" y="1367199"/>
              <a:ext cx="225759" cy="167989"/>
            </a:xfrm>
            <a:prstGeom prst="rect">
              <a:avLst/>
            </a:prstGeom>
          </p:spPr>
        </p:pic>
        <p:sp>
          <p:nvSpPr>
            <p:cNvPr id="16" name="object 32">
              <a:extLst>
                <a:ext uri="{FF2B5EF4-FFF2-40B4-BE49-F238E27FC236}">
                  <a16:creationId xmlns:a16="http://schemas.microsoft.com/office/drawing/2014/main" id="{D600937F-8101-8D94-1E60-C65CB90731CA}"/>
                </a:ext>
              </a:extLst>
            </p:cNvPr>
            <p:cNvSpPr/>
            <p:nvPr/>
          </p:nvSpPr>
          <p:spPr>
            <a:xfrm>
              <a:off x="6078817" y="1261096"/>
              <a:ext cx="155575" cy="330835"/>
            </a:xfrm>
            <a:custGeom>
              <a:avLst/>
              <a:gdLst/>
              <a:ahLst/>
              <a:cxnLst/>
              <a:rect l="l" t="t" r="r" b="b"/>
              <a:pathLst>
                <a:path w="155575" h="330835">
                  <a:moveTo>
                    <a:pt x="15011" y="192874"/>
                  </a:moveTo>
                  <a:lnTo>
                    <a:pt x="14668" y="189230"/>
                  </a:lnTo>
                  <a:lnTo>
                    <a:pt x="14579" y="185064"/>
                  </a:lnTo>
                  <a:lnTo>
                    <a:pt x="11531" y="182168"/>
                  </a:lnTo>
                  <a:lnTo>
                    <a:pt x="7874" y="182270"/>
                  </a:lnTo>
                  <a:lnTo>
                    <a:pt x="7226" y="182245"/>
                  </a:lnTo>
                  <a:lnTo>
                    <a:pt x="2971" y="182537"/>
                  </a:lnTo>
                  <a:lnTo>
                    <a:pt x="0" y="185940"/>
                  </a:lnTo>
                  <a:lnTo>
                    <a:pt x="546" y="193802"/>
                  </a:lnTo>
                  <a:lnTo>
                    <a:pt x="3949" y="196761"/>
                  </a:lnTo>
                  <a:lnTo>
                    <a:pt x="7874" y="196494"/>
                  </a:lnTo>
                  <a:lnTo>
                    <a:pt x="8420" y="196494"/>
                  </a:lnTo>
                  <a:lnTo>
                    <a:pt x="12344" y="196113"/>
                  </a:lnTo>
                  <a:lnTo>
                    <a:pt x="15011" y="192874"/>
                  </a:lnTo>
                  <a:close/>
                </a:path>
                <a:path w="155575" h="330835">
                  <a:moveTo>
                    <a:pt x="21285" y="234530"/>
                  </a:moveTo>
                  <a:lnTo>
                    <a:pt x="18211" y="231305"/>
                  </a:lnTo>
                  <a:lnTo>
                    <a:pt x="14338" y="231203"/>
                  </a:lnTo>
                  <a:lnTo>
                    <a:pt x="13627" y="231165"/>
                  </a:lnTo>
                  <a:lnTo>
                    <a:pt x="9613" y="231419"/>
                  </a:lnTo>
                  <a:lnTo>
                    <a:pt x="6832" y="234581"/>
                  </a:lnTo>
                  <a:lnTo>
                    <a:pt x="7073" y="238239"/>
                  </a:lnTo>
                  <a:lnTo>
                    <a:pt x="7073" y="242455"/>
                  </a:lnTo>
                  <a:lnTo>
                    <a:pt x="10223" y="245592"/>
                  </a:lnTo>
                  <a:lnTo>
                    <a:pt x="14097" y="245592"/>
                  </a:lnTo>
                  <a:lnTo>
                    <a:pt x="17907" y="245503"/>
                  </a:lnTo>
                  <a:lnTo>
                    <a:pt x="20993" y="242493"/>
                  </a:lnTo>
                  <a:lnTo>
                    <a:pt x="21170" y="238696"/>
                  </a:lnTo>
                  <a:lnTo>
                    <a:pt x="21285" y="234530"/>
                  </a:lnTo>
                  <a:close/>
                </a:path>
                <a:path w="155575" h="330835">
                  <a:moveTo>
                    <a:pt x="21323" y="144551"/>
                  </a:moveTo>
                  <a:lnTo>
                    <a:pt x="21259" y="140614"/>
                  </a:lnTo>
                  <a:lnTo>
                    <a:pt x="21297" y="136525"/>
                  </a:lnTo>
                  <a:lnTo>
                    <a:pt x="18148" y="133311"/>
                  </a:lnTo>
                  <a:lnTo>
                    <a:pt x="14236" y="133286"/>
                  </a:lnTo>
                  <a:lnTo>
                    <a:pt x="10426" y="133362"/>
                  </a:lnTo>
                  <a:lnTo>
                    <a:pt x="7353" y="136410"/>
                  </a:lnTo>
                  <a:lnTo>
                    <a:pt x="7239" y="140233"/>
                  </a:lnTo>
                  <a:lnTo>
                    <a:pt x="7048" y="144221"/>
                  </a:lnTo>
                  <a:lnTo>
                    <a:pt x="10096" y="147599"/>
                  </a:lnTo>
                  <a:lnTo>
                    <a:pt x="14071" y="147815"/>
                  </a:lnTo>
                  <a:lnTo>
                    <a:pt x="18186" y="147764"/>
                  </a:lnTo>
                  <a:lnTo>
                    <a:pt x="21323" y="144551"/>
                  </a:lnTo>
                  <a:close/>
                </a:path>
                <a:path w="155575" h="330835">
                  <a:moveTo>
                    <a:pt x="39928" y="284086"/>
                  </a:moveTo>
                  <a:lnTo>
                    <a:pt x="39814" y="279781"/>
                  </a:lnTo>
                  <a:lnTo>
                    <a:pt x="36652" y="276809"/>
                  </a:lnTo>
                  <a:lnTo>
                    <a:pt x="32867" y="276923"/>
                  </a:lnTo>
                  <a:lnTo>
                    <a:pt x="32346" y="276898"/>
                  </a:lnTo>
                  <a:lnTo>
                    <a:pt x="28562" y="277063"/>
                  </a:lnTo>
                  <a:lnTo>
                    <a:pt x="25844" y="280047"/>
                  </a:lnTo>
                  <a:lnTo>
                    <a:pt x="26009" y="283552"/>
                  </a:lnTo>
                  <a:lnTo>
                    <a:pt x="25984" y="283756"/>
                  </a:lnTo>
                  <a:lnTo>
                    <a:pt x="25882" y="287934"/>
                  </a:lnTo>
                  <a:lnTo>
                    <a:pt x="28867" y="291058"/>
                  </a:lnTo>
                  <a:lnTo>
                    <a:pt x="32639" y="291147"/>
                  </a:lnTo>
                  <a:lnTo>
                    <a:pt x="36677" y="291185"/>
                  </a:lnTo>
                  <a:lnTo>
                    <a:pt x="39890" y="288023"/>
                  </a:lnTo>
                  <a:lnTo>
                    <a:pt x="39928" y="284086"/>
                  </a:lnTo>
                  <a:close/>
                </a:path>
                <a:path w="155575" h="330835">
                  <a:moveTo>
                    <a:pt x="40322" y="98958"/>
                  </a:moveTo>
                  <a:lnTo>
                    <a:pt x="40233" y="95084"/>
                  </a:lnTo>
                  <a:lnTo>
                    <a:pt x="40284" y="90982"/>
                  </a:lnTo>
                  <a:lnTo>
                    <a:pt x="37147" y="87769"/>
                  </a:lnTo>
                  <a:lnTo>
                    <a:pt x="33235" y="87718"/>
                  </a:lnTo>
                  <a:lnTo>
                    <a:pt x="29578" y="87909"/>
                  </a:lnTo>
                  <a:lnTo>
                    <a:pt x="26631" y="90766"/>
                  </a:lnTo>
                  <a:lnTo>
                    <a:pt x="26022" y="98437"/>
                  </a:lnTo>
                  <a:lnTo>
                    <a:pt x="29019" y="101955"/>
                  </a:lnTo>
                  <a:lnTo>
                    <a:pt x="33032" y="102285"/>
                  </a:lnTo>
                  <a:lnTo>
                    <a:pt x="37249" y="102171"/>
                  </a:lnTo>
                  <a:lnTo>
                    <a:pt x="40322" y="98958"/>
                  </a:lnTo>
                  <a:close/>
                </a:path>
                <a:path w="155575" h="330835">
                  <a:moveTo>
                    <a:pt x="69951" y="326440"/>
                  </a:moveTo>
                  <a:lnTo>
                    <a:pt x="69570" y="322808"/>
                  </a:lnTo>
                  <a:lnTo>
                    <a:pt x="69570" y="318871"/>
                  </a:lnTo>
                  <a:lnTo>
                    <a:pt x="66598" y="315912"/>
                  </a:lnTo>
                  <a:lnTo>
                    <a:pt x="62941" y="315912"/>
                  </a:lnTo>
                  <a:lnTo>
                    <a:pt x="58674" y="316064"/>
                  </a:lnTo>
                  <a:lnTo>
                    <a:pt x="55689" y="319278"/>
                  </a:lnTo>
                  <a:lnTo>
                    <a:pt x="55841" y="323100"/>
                  </a:lnTo>
                  <a:lnTo>
                    <a:pt x="55829" y="323748"/>
                  </a:lnTo>
                  <a:lnTo>
                    <a:pt x="56146" y="327710"/>
                  </a:lnTo>
                  <a:lnTo>
                    <a:pt x="59347" y="330428"/>
                  </a:lnTo>
                  <a:lnTo>
                    <a:pt x="63004" y="330136"/>
                  </a:lnTo>
                  <a:lnTo>
                    <a:pt x="63220" y="330136"/>
                  </a:lnTo>
                  <a:lnTo>
                    <a:pt x="67310" y="329717"/>
                  </a:lnTo>
                  <a:lnTo>
                    <a:pt x="69951" y="326440"/>
                  </a:lnTo>
                  <a:close/>
                </a:path>
                <a:path w="155575" h="330835">
                  <a:moveTo>
                    <a:pt x="70434" y="52070"/>
                  </a:moveTo>
                  <a:lnTo>
                    <a:pt x="67348" y="48831"/>
                  </a:lnTo>
                  <a:lnTo>
                    <a:pt x="63436" y="48691"/>
                  </a:lnTo>
                  <a:lnTo>
                    <a:pt x="59093" y="48996"/>
                  </a:lnTo>
                  <a:lnTo>
                    <a:pt x="56222" y="52298"/>
                  </a:lnTo>
                  <a:lnTo>
                    <a:pt x="56502" y="56083"/>
                  </a:lnTo>
                  <a:lnTo>
                    <a:pt x="56502" y="60045"/>
                  </a:lnTo>
                  <a:lnTo>
                    <a:pt x="59474" y="63017"/>
                  </a:lnTo>
                  <a:lnTo>
                    <a:pt x="63131" y="63017"/>
                  </a:lnTo>
                  <a:lnTo>
                    <a:pt x="63360" y="63042"/>
                  </a:lnTo>
                  <a:lnTo>
                    <a:pt x="67310" y="62979"/>
                  </a:lnTo>
                  <a:lnTo>
                    <a:pt x="70396" y="59829"/>
                  </a:lnTo>
                  <a:lnTo>
                    <a:pt x="70358" y="56007"/>
                  </a:lnTo>
                  <a:lnTo>
                    <a:pt x="70434" y="52070"/>
                  </a:lnTo>
                  <a:close/>
                </a:path>
                <a:path w="155575" h="330835">
                  <a:moveTo>
                    <a:pt x="109740" y="29692"/>
                  </a:moveTo>
                  <a:lnTo>
                    <a:pt x="109448" y="25793"/>
                  </a:lnTo>
                  <a:lnTo>
                    <a:pt x="109448" y="25146"/>
                  </a:lnTo>
                  <a:lnTo>
                    <a:pt x="108978" y="21183"/>
                  </a:lnTo>
                  <a:lnTo>
                    <a:pt x="105689" y="18554"/>
                  </a:lnTo>
                  <a:lnTo>
                    <a:pt x="102057" y="18999"/>
                  </a:lnTo>
                  <a:lnTo>
                    <a:pt x="98259" y="19253"/>
                  </a:lnTo>
                  <a:lnTo>
                    <a:pt x="95326" y="22440"/>
                  </a:lnTo>
                  <a:lnTo>
                    <a:pt x="95427" y="26263"/>
                  </a:lnTo>
                  <a:lnTo>
                    <a:pt x="95465" y="30251"/>
                  </a:lnTo>
                  <a:lnTo>
                    <a:pt x="98704" y="33426"/>
                  </a:lnTo>
                  <a:lnTo>
                    <a:pt x="102679" y="33401"/>
                  </a:lnTo>
                  <a:lnTo>
                    <a:pt x="106819" y="33096"/>
                  </a:lnTo>
                  <a:lnTo>
                    <a:pt x="109740" y="29692"/>
                  </a:lnTo>
                  <a:close/>
                </a:path>
                <a:path w="155575" h="330835">
                  <a:moveTo>
                    <a:pt x="155194" y="10883"/>
                  </a:moveTo>
                  <a:lnTo>
                    <a:pt x="154927" y="7124"/>
                  </a:lnTo>
                  <a:lnTo>
                    <a:pt x="154940" y="6896"/>
                  </a:lnTo>
                  <a:lnTo>
                    <a:pt x="154660" y="2743"/>
                  </a:lnTo>
                  <a:lnTo>
                    <a:pt x="151485" y="0"/>
                  </a:lnTo>
                  <a:lnTo>
                    <a:pt x="147840" y="254"/>
                  </a:lnTo>
                  <a:lnTo>
                    <a:pt x="144094" y="330"/>
                  </a:lnTo>
                  <a:lnTo>
                    <a:pt x="141084" y="3352"/>
                  </a:lnTo>
                  <a:lnTo>
                    <a:pt x="140931" y="11112"/>
                  </a:lnTo>
                  <a:lnTo>
                    <a:pt x="144068" y="14351"/>
                  </a:lnTo>
                  <a:lnTo>
                    <a:pt x="148005" y="14427"/>
                  </a:lnTo>
                  <a:lnTo>
                    <a:pt x="148386" y="14401"/>
                  </a:lnTo>
                  <a:lnTo>
                    <a:pt x="152349" y="14160"/>
                  </a:lnTo>
                  <a:lnTo>
                    <a:pt x="155194" y="10883"/>
                  </a:lnTo>
                  <a:close/>
                </a:path>
              </a:pathLst>
            </a:custGeom>
            <a:solidFill>
              <a:srgbClr val="2A58A0"/>
            </a:solidFill>
          </p:spPr>
          <p:txBody>
            <a:bodyPr wrap="square" lIns="0" tIns="0" rIns="0" bIns="0" rtlCol="0"/>
            <a:lstStyle/>
            <a:p>
              <a:endParaRPr/>
            </a:p>
          </p:txBody>
        </p:sp>
      </p:grpSp>
      <p:sp>
        <p:nvSpPr>
          <p:cNvPr id="23" name="Rectángulo redondeado 36">
            <a:extLst>
              <a:ext uri="{FF2B5EF4-FFF2-40B4-BE49-F238E27FC236}">
                <a16:creationId xmlns:a16="http://schemas.microsoft.com/office/drawing/2014/main" id="{02F93E3C-81D7-132E-DC52-9AB6023A3D0B}"/>
              </a:ext>
            </a:extLst>
          </p:cNvPr>
          <p:cNvSpPr/>
          <p:nvPr/>
        </p:nvSpPr>
        <p:spPr>
          <a:xfrm>
            <a:off x="5793472" y="2594745"/>
            <a:ext cx="1782448" cy="276083"/>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002855"/>
                </a:solidFill>
                <a:effectLst/>
                <a:uLnTx/>
                <a:uFillTx/>
                <a:latin typeface="Arial"/>
                <a:ea typeface="+mn-ea"/>
                <a:cs typeface="Arial" panose="020B0604020202020204" pitchFamily="34" charset="0"/>
              </a:rPr>
              <a:t>Variable 3: Edad</a:t>
            </a:r>
          </a:p>
        </p:txBody>
      </p:sp>
      <p:sp>
        <p:nvSpPr>
          <p:cNvPr id="24" name="Rectángulo redondeado 49">
            <a:extLst>
              <a:ext uri="{FF2B5EF4-FFF2-40B4-BE49-F238E27FC236}">
                <a16:creationId xmlns:a16="http://schemas.microsoft.com/office/drawing/2014/main" id="{01CCADFF-2296-5D2D-31CE-0C30FFEF0F02}"/>
              </a:ext>
            </a:extLst>
          </p:cNvPr>
          <p:cNvSpPr/>
          <p:nvPr/>
        </p:nvSpPr>
        <p:spPr>
          <a:xfrm>
            <a:off x="5764472" y="3990498"/>
            <a:ext cx="3825116" cy="301137"/>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002855"/>
                </a:solidFill>
                <a:effectLst/>
                <a:uLnTx/>
                <a:uFillTx/>
                <a:latin typeface="Arial"/>
                <a:ea typeface="+mn-ea"/>
                <a:cs typeface="Arial" panose="020B0604020202020204" pitchFamily="34" charset="0"/>
              </a:rPr>
              <a:t>Variable 5: Condiciones específicas</a:t>
            </a:r>
          </a:p>
        </p:txBody>
      </p:sp>
      <p:grpSp>
        <p:nvGrpSpPr>
          <p:cNvPr id="25" name="Grupo 24">
            <a:extLst>
              <a:ext uri="{FF2B5EF4-FFF2-40B4-BE49-F238E27FC236}">
                <a16:creationId xmlns:a16="http://schemas.microsoft.com/office/drawing/2014/main" id="{B3B6A4A7-89CA-81BD-E4A2-CA8E2474B0F5}"/>
              </a:ext>
            </a:extLst>
          </p:cNvPr>
          <p:cNvGrpSpPr/>
          <p:nvPr/>
        </p:nvGrpSpPr>
        <p:grpSpPr>
          <a:xfrm>
            <a:off x="5326078" y="3876833"/>
            <a:ext cx="561433" cy="557190"/>
            <a:chOff x="6296440" y="2713773"/>
            <a:chExt cx="801611" cy="795553"/>
          </a:xfrm>
        </p:grpSpPr>
        <p:pic>
          <p:nvPicPr>
            <p:cNvPr id="30" name="object 33">
              <a:extLst>
                <a:ext uri="{FF2B5EF4-FFF2-40B4-BE49-F238E27FC236}">
                  <a16:creationId xmlns:a16="http://schemas.microsoft.com/office/drawing/2014/main" id="{CEE3AB4C-2FAA-B283-A394-BD77BA509765}"/>
                </a:ext>
              </a:extLst>
            </p:cNvPr>
            <p:cNvPicPr/>
            <p:nvPr/>
          </p:nvPicPr>
          <p:blipFill>
            <a:blip r:embed="rId10" cstate="print"/>
            <a:stretch>
              <a:fillRect/>
            </a:stretch>
          </p:blipFill>
          <p:spPr>
            <a:xfrm>
              <a:off x="6296440" y="2713773"/>
              <a:ext cx="801611" cy="795553"/>
            </a:xfrm>
            <a:prstGeom prst="rect">
              <a:avLst/>
            </a:prstGeom>
          </p:spPr>
        </p:pic>
        <p:pic>
          <p:nvPicPr>
            <p:cNvPr id="39" name="object 34">
              <a:extLst>
                <a:ext uri="{FF2B5EF4-FFF2-40B4-BE49-F238E27FC236}">
                  <a16:creationId xmlns:a16="http://schemas.microsoft.com/office/drawing/2014/main" id="{89320185-2D7D-99EA-165D-21F593F9C623}"/>
                </a:ext>
              </a:extLst>
            </p:cNvPr>
            <p:cNvPicPr/>
            <p:nvPr/>
          </p:nvPicPr>
          <p:blipFill>
            <a:blip r:embed="rId11" cstate="print"/>
            <a:stretch>
              <a:fillRect/>
            </a:stretch>
          </p:blipFill>
          <p:spPr>
            <a:xfrm>
              <a:off x="6361077" y="2738690"/>
              <a:ext cx="672337" cy="665479"/>
            </a:xfrm>
            <a:prstGeom prst="rect">
              <a:avLst/>
            </a:prstGeom>
          </p:spPr>
        </p:pic>
        <p:sp>
          <p:nvSpPr>
            <p:cNvPr id="40" name="object 35">
              <a:extLst>
                <a:ext uri="{FF2B5EF4-FFF2-40B4-BE49-F238E27FC236}">
                  <a16:creationId xmlns:a16="http://schemas.microsoft.com/office/drawing/2014/main" id="{B4032AD3-E641-2863-7E54-991ECB382ABC}"/>
                </a:ext>
              </a:extLst>
            </p:cNvPr>
            <p:cNvSpPr/>
            <p:nvPr/>
          </p:nvSpPr>
          <p:spPr>
            <a:xfrm>
              <a:off x="6502366" y="2871534"/>
              <a:ext cx="341630" cy="389255"/>
            </a:xfrm>
            <a:custGeom>
              <a:avLst/>
              <a:gdLst/>
              <a:ahLst/>
              <a:cxnLst/>
              <a:rect l="l" t="t" r="r" b="b"/>
              <a:pathLst>
                <a:path w="341629" h="389254">
                  <a:moveTo>
                    <a:pt x="195041" y="0"/>
                  </a:moveTo>
                  <a:lnTo>
                    <a:pt x="181992" y="1272"/>
                  </a:lnTo>
                  <a:lnTo>
                    <a:pt x="171550" y="6514"/>
                  </a:lnTo>
                  <a:lnTo>
                    <a:pt x="163408" y="15139"/>
                  </a:lnTo>
                  <a:lnTo>
                    <a:pt x="157261" y="26562"/>
                  </a:lnTo>
                  <a:lnTo>
                    <a:pt x="144453" y="21227"/>
                  </a:lnTo>
                  <a:lnTo>
                    <a:pt x="106857" y="37051"/>
                  </a:lnTo>
                  <a:lnTo>
                    <a:pt x="99590" y="62605"/>
                  </a:lnTo>
                  <a:lnTo>
                    <a:pt x="99590" y="210703"/>
                  </a:lnTo>
                  <a:lnTo>
                    <a:pt x="62047" y="167823"/>
                  </a:lnTo>
                  <a:lnTo>
                    <a:pt x="49199" y="159264"/>
                  </a:lnTo>
                  <a:lnTo>
                    <a:pt x="36109" y="157042"/>
                  </a:lnTo>
                  <a:lnTo>
                    <a:pt x="23144" y="159908"/>
                  </a:lnTo>
                  <a:lnTo>
                    <a:pt x="11878" y="167822"/>
                  </a:lnTo>
                  <a:lnTo>
                    <a:pt x="3287" y="180927"/>
                  </a:lnTo>
                  <a:lnTo>
                    <a:pt x="0" y="195781"/>
                  </a:lnTo>
                  <a:lnTo>
                    <a:pt x="2078" y="210855"/>
                  </a:lnTo>
                  <a:lnTo>
                    <a:pt x="9583" y="224614"/>
                  </a:lnTo>
                  <a:lnTo>
                    <a:pt x="63400" y="294132"/>
                  </a:lnTo>
                  <a:lnTo>
                    <a:pt x="89318" y="331259"/>
                  </a:lnTo>
                  <a:lnTo>
                    <a:pt x="131868" y="371300"/>
                  </a:lnTo>
                  <a:lnTo>
                    <a:pt x="172268" y="387395"/>
                  </a:lnTo>
                  <a:lnTo>
                    <a:pt x="179066" y="388960"/>
                  </a:lnTo>
                  <a:lnTo>
                    <a:pt x="184037" y="386686"/>
                  </a:lnTo>
                  <a:lnTo>
                    <a:pt x="186922" y="375288"/>
                  </a:lnTo>
                  <a:lnTo>
                    <a:pt x="183597" y="370797"/>
                  </a:lnTo>
                  <a:lnTo>
                    <a:pt x="176476" y="369173"/>
                  </a:lnTo>
                  <a:lnTo>
                    <a:pt x="159120" y="363779"/>
                  </a:lnTo>
                  <a:lnTo>
                    <a:pt x="114803" y="333026"/>
                  </a:lnTo>
                  <a:lnTo>
                    <a:pt x="93852" y="304202"/>
                  </a:lnTo>
                  <a:lnTo>
                    <a:pt x="59600" y="258342"/>
                  </a:lnTo>
                  <a:lnTo>
                    <a:pt x="21438" y="209481"/>
                  </a:lnTo>
                  <a:lnTo>
                    <a:pt x="19469" y="205020"/>
                  </a:lnTo>
                  <a:lnTo>
                    <a:pt x="18734" y="200278"/>
                  </a:lnTo>
                  <a:lnTo>
                    <a:pt x="18841" y="193492"/>
                  </a:lnTo>
                  <a:lnTo>
                    <a:pt x="20894" y="187175"/>
                  </a:lnTo>
                  <a:lnTo>
                    <a:pt x="24691" y="181732"/>
                  </a:lnTo>
                  <a:lnTo>
                    <a:pt x="30032" y="177569"/>
                  </a:lnTo>
                  <a:lnTo>
                    <a:pt x="35651" y="175865"/>
                  </a:lnTo>
                  <a:lnTo>
                    <a:pt x="41085" y="176362"/>
                  </a:lnTo>
                  <a:lnTo>
                    <a:pt x="46414" y="179102"/>
                  </a:lnTo>
                  <a:lnTo>
                    <a:pt x="51719" y="184126"/>
                  </a:lnTo>
                  <a:lnTo>
                    <a:pt x="99591" y="239881"/>
                  </a:lnTo>
                  <a:lnTo>
                    <a:pt x="101329" y="242604"/>
                  </a:lnTo>
                  <a:lnTo>
                    <a:pt x="103998" y="244598"/>
                  </a:lnTo>
                  <a:lnTo>
                    <a:pt x="107095" y="245492"/>
                  </a:lnTo>
                  <a:lnTo>
                    <a:pt x="113743" y="246615"/>
                  </a:lnTo>
                  <a:lnTo>
                    <a:pt x="118362" y="242038"/>
                  </a:lnTo>
                  <a:lnTo>
                    <a:pt x="118158" y="56927"/>
                  </a:lnTo>
                  <a:lnTo>
                    <a:pt x="119491" y="51891"/>
                  </a:lnTo>
                  <a:lnTo>
                    <a:pt x="123645" y="45102"/>
                  </a:lnTo>
                  <a:lnTo>
                    <a:pt x="125704" y="43028"/>
                  </a:lnTo>
                  <a:lnTo>
                    <a:pt x="128169" y="41572"/>
                  </a:lnTo>
                  <a:lnTo>
                    <a:pt x="134547" y="39336"/>
                  </a:lnTo>
                  <a:lnTo>
                    <a:pt x="141056" y="39720"/>
                  </a:lnTo>
                  <a:lnTo>
                    <a:pt x="146946" y="42530"/>
                  </a:lnTo>
                  <a:lnTo>
                    <a:pt x="151466" y="47571"/>
                  </a:lnTo>
                  <a:lnTo>
                    <a:pt x="154135" y="51916"/>
                  </a:lnTo>
                  <a:lnTo>
                    <a:pt x="155436" y="56952"/>
                  </a:lnTo>
                  <a:lnTo>
                    <a:pt x="155203" y="189470"/>
                  </a:lnTo>
                  <a:lnTo>
                    <a:pt x="158439" y="193958"/>
                  </a:lnTo>
                  <a:lnTo>
                    <a:pt x="170856" y="194077"/>
                  </a:lnTo>
                  <a:lnTo>
                    <a:pt x="174152" y="189589"/>
                  </a:lnTo>
                  <a:lnTo>
                    <a:pt x="173952" y="35277"/>
                  </a:lnTo>
                  <a:lnTo>
                    <a:pt x="175676" y="29821"/>
                  </a:lnTo>
                  <a:lnTo>
                    <a:pt x="180077" y="23970"/>
                  </a:lnTo>
                  <a:lnTo>
                    <a:pt x="182755" y="21724"/>
                  </a:lnTo>
                  <a:lnTo>
                    <a:pt x="188860" y="18959"/>
                  </a:lnTo>
                  <a:lnTo>
                    <a:pt x="195320" y="18765"/>
                  </a:lnTo>
                  <a:lnTo>
                    <a:pt x="201379" y="21019"/>
                  </a:lnTo>
                  <a:lnTo>
                    <a:pt x="206281" y="25600"/>
                  </a:lnTo>
                  <a:lnTo>
                    <a:pt x="209629" y="30191"/>
                  </a:lnTo>
                  <a:lnTo>
                    <a:pt x="211282" y="35820"/>
                  </a:lnTo>
                  <a:lnTo>
                    <a:pt x="210960" y="41523"/>
                  </a:lnTo>
                  <a:lnTo>
                    <a:pt x="210746" y="162787"/>
                  </a:lnTo>
                  <a:lnTo>
                    <a:pt x="211026" y="165122"/>
                  </a:lnTo>
                  <a:lnTo>
                    <a:pt x="212593" y="169417"/>
                  </a:lnTo>
                  <a:lnTo>
                    <a:pt x="214125" y="171153"/>
                  </a:lnTo>
                  <a:lnTo>
                    <a:pt x="220658" y="174656"/>
                  </a:lnTo>
                  <a:lnTo>
                    <a:pt x="226328" y="172930"/>
                  </a:lnTo>
                  <a:lnTo>
                    <a:pt x="229771" y="166253"/>
                  </a:lnTo>
                  <a:lnTo>
                    <a:pt x="230199" y="163917"/>
                  </a:lnTo>
                  <a:lnTo>
                    <a:pt x="229852" y="56409"/>
                  </a:lnTo>
                  <a:lnTo>
                    <a:pt x="231217" y="51521"/>
                  </a:lnTo>
                  <a:lnTo>
                    <a:pt x="235322" y="45028"/>
                  </a:lnTo>
                  <a:lnTo>
                    <a:pt x="237265" y="43078"/>
                  </a:lnTo>
                  <a:lnTo>
                    <a:pt x="239577" y="41671"/>
                  </a:lnTo>
                  <a:lnTo>
                    <a:pt x="245924" y="39354"/>
                  </a:lnTo>
                  <a:lnTo>
                    <a:pt x="252434" y="39650"/>
                  </a:lnTo>
                  <a:lnTo>
                    <a:pt x="267103" y="144565"/>
                  </a:lnTo>
                  <a:lnTo>
                    <a:pt x="271358" y="148614"/>
                  </a:lnTo>
                  <a:lnTo>
                    <a:pt x="281738" y="148441"/>
                  </a:lnTo>
                  <a:lnTo>
                    <a:pt x="285846" y="144096"/>
                  </a:lnTo>
                  <a:lnTo>
                    <a:pt x="285673" y="95932"/>
                  </a:lnTo>
                  <a:lnTo>
                    <a:pt x="287617" y="90674"/>
                  </a:lnTo>
                  <a:lnTo>
                    <a:pt x="292905" y="84799"/>
                  </a:lnTo>
                  <a:lnTo>
                    <a:pt x="299855" y="81125"/>
                  </a:lnTo>
                  <a:lnTo>
                    <a:pt x="306257" y="80735"/>
                  </a:lnTo>
                  <a:lnTo>
                    <a:pt x="312342" y="82784"/>
                  </a:lnTo>
                  <a:lnTo>
                    <a:pt x="317353" y="87169"/>
                  </a:lnTo>
                  <a:lnTo>
                    <a:pt x="320748" y="91316"/>
                  </a:lnTo>
                  <a:lnTo>
                    <a:pt x="322568" y="96550"/>
                  </a:lnTo>
                  <a:lnTo>
                    <a:pt x="322470" y="162920"/>
                  </a:lnTo>
                  <a:lnTo>
                    <a:pt x="326134" y="167085"/>
                  </a:lnTo>
                  <a:lnTo>
                    <a:pt x="337768" y="167085"/>
                  </a:lnTo>
                  <a:lnTo>
                    <a:pt x="341409" y="162890"/>
                  </a:lnTo>
                  <a:lnTo>
                    <a:pt x="341384" y="98130"/>
                  </a:lnTo>
                  <a:lnTo>
                    <a:pt x="310101" y="62213"/>
                  </a:lnTo>
                  <a:lnTo>
                    <a:pt x="295955" y="62630"/>
                  </a:lnTo>
                  <a:lnTo>
                    <a:pt x="285698" y="66234"/>
                  </a:lnTo>
                  <a:lnTo>
                    <a:pt x="285259" y="54769"/>
                  </a:lnTo>
                  <a:lnTo>
                    <a:pt x="258960" y="21938"/>
                  </a:lnTo>
                  <a:lnTo>
                    <a:pt x="248670" y="20212"/>
                  </a:lnTo>
                  <a:lnTo>
                    <a:pt x="238296" y="21827"/>
                  </a:lnTo>
                  <a:lnTo>
                    <a:pt x="227909" y="26562"/>
                  </a:lnTo>
                  <a:lnTo>
                    <a:pt x="222575" y="16208"/>
                  </a:lnTo>
                  <a:lnTo>
                    <a:pt x="215514" y="8013"/>
                  </a:lnTo>
                  <a:lnTo>
                    <a:pt x="206433" y="2452"/>
                  </a:lnTo>
                  <a:lnTo>
                    <a:pt x="195041" y="0"/>
                  </a:lnTo>
                  <a:close/>
                </a:path>
              </a:pathLst>
            </a:custGeom>
            <a:solidFill>
              <a:srgbClr val="002855"/>
            </a:solidFill>
          </p:spPr>
          <p:txBody>
            <a:bodyPr wrap="square" lIns="0" tIns="0" rIns="0" bIns="0" rtlCol="0"/>
            <a:lstStyle/>
            <a:p>
              <a:endParaRPr/>
            </a:p>
          </p:txBody>
        </p:sp>
        <p:pic>
          <p:nvPicPr>
            <p:cNvPr id="41" name="object 36">
              <a:extLst>
                <a:ext uri="{FF2B5EF4-FFF2-40B4-BE49-F238E27FC236}">
                  <a16:creationId xmlns:a16="http://schemas.microsoft.com/office/drawing/2014/main" id="{BB0D2DB8-8141-4845-5F46-22F7A2F4F0D2}"/>
                </a:ext>
              </a:extLst>
            </p:cNvPr>
            <p:cNvPicPr/>
            <p:nvPr/>
          </p:nvPicPr>
          <p:blipFill>
            <a:blip r:embed="rId12" cstate="print"/>
            <a:stretch>
              <a:fillRect/>
            </a:stretch>
          </p:blipFill>
          <p:spPr>
            <a:xfrm>
              <a:off x="6691923" y="3070994"/>
              <a:ext cx="200334" cy="200221"/>
            </a:xfrm>
            <a:prstGeom prst="rect">
              <a:avLst/>
            </a:prstGeom>
          </p:spPr>
        </p:pic>
      </p:grpSp>
      <p:sp>
        <p:nvSpPr>
          <p:cNvPr id="42" name="Rectángulo redondeado 1">
            <a:extLst>
              <a:ext uri="{FF2B5EF4-FFF2-40B4-BE49-F238E27FC236}">
                <a16:creationId xmlns:a16="http://schemas.microsoft.com/office/drawing/2014/main" id="{7E91F544-0253-7158-04E2-695FC7BE1D1B}"/>
              </a:ext>
            </a:extLst>
          </p:cNvPr>
          <p:cNvSpPr/>
          <p:nvPr/>
        </p:nvSpPr>
        <p:spPr>
          <a:xfrm>
            <a:off x="5793472" y="3267905"/>
            <a:ext cx="3390056" cy="301137"/>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002855"/>
                </a:solidFill>
                <a:effectLst/>
                <a:uLnTx/>
                <a:uFillTx/>
                <a:latin typeface="Arial"/>
                <a:ea typeface="+mn-ea"/>
                <a:cs typeface="Arial" panose="020B0604020202020204" pitchFamily="34" charset="0"/>
              </a:rPr>
              <a:t>Variable 4: Actividad laboral / social</a:t>
            </a:r>
          </a:p>
        </p:txBody>
      </p:sp>
      <p:grpSp>
        <p:nvGrpSpPr>
          <p:cNvPr id="46" name="Grupo 45">
            <a:extLst>
              <a:ext uri="{FF2B5EF4-FFF2-40B4-BE49-F238E27FC236}">
                <a16:creationId xmlns:a16="http://schemas.microsoft.com/office/drawing/2014/main" id="{82C43F64-48EE-29A0-8A0F-8205570E8945}"/>
              </a:ext>
            </a:extLst>
          </p:cNvPr>
          <p:cNvGrpSpPr/>
          <p:nvPr/>
        </p:nvGrpSpPr>
        <p:grpSpPr>
          <a:xfrm>
            <a:off x="5338548" y="3148210"/>
            <a:ext cx="561433" cy="558248"/>
            <a:chOff x="3152965" y="2233726"/>
            <a:chExt cx="801611" cy="797064"/>
          </a:xfrm>
        </p:grpSpPr>
        <p:pic>
          <p:nvPicPr>
            <p:cNvPr id="47" name="object 39">
              <a:extLst>
                <a:ext uri="{FF2B5EF4-FFF2-40B4-BE49-F238E27FC236}">
                  <a16:creationId xmlns:a16="http://schemas.microsoft.com/office/drawing/2014/main" id="{7EDBA866-97FD-CA5C-FCA5-D262043EAAE0}"/>
                </a:ext>
              </a:extLst>
            </p:cNvPr>
            <p:cNvPicPr/>
            <p:nvPr/>
          </p:nvPicPr>
          <p:blipFill>
            <a:blip r:embed="rId13" cstate="print"/>
            <a:stretch>
              <a:fillRect/>
            </a:stretch>
          </p:blipFill>
          <p:spPr>
            <a:xfrm>
              <a:off x="3152965" y="2233726"/>
              <a:ext cx="801611" cy="797064"/>
            </a:xfrm>
            <a:prstGeom prst="rect">
              <a:avLst/>
            </a:prstGeom>
          </p:spPr>
        </p:pic>
        <p:pic>
          <p:nvPicPr>
            <p:cNvPr id="53" name="object 40">
              <a:extLst>
                <a:ext uri="{FF2B5EF4-FFF2-40B4-BE49-F238E27FC236}">
                  <a16:creationId xmlns:a16="http://schemas.microsoft.com/office/drawing/2014/main" id="{35D9106F-5873-B1CD-B1C6-757614431488}"/>
                </a:ext>
              </a:extLst>
            </p:cNvPr>
            <p:cNvPicPr/>
            <p:nvPr/>
          </p:nvPicPr>
          <p:blipFill>
            <a:blip r:embed="rId14" cstate="print"/>
            <a:stretch>
              <a:fillRect/>
            </a:stretch>
          </p:blipFill>
          <p:spPr>
            <a:xfrm>
              <a:off x="3217665" y="2258884"/>
              <a:ext cx="672211" cy="665479"/>
            </a:xfrm>
            <a:prstGeom prst="rect">
              <a:avLst/>
            </a:prstGeom>
          </p:spPr>
        </p:pic>
        <p:sp>
          <p:nvSpPr>
            <p:cNvPr id="54" name="object 41">
              <a:extLst>
                <a:ext uri="{FF2B5EF4-FFF2-40B4-BE49-F238E27FC236}">
                  <a16:creationId xmlns:a16="http://schemas.microsoft.com/office/drawing/2014/main" id="{5FBF7A1F-89CC-88C3-41C5-2DD3C38F6F92}"/>
                </a:ext>
              </a:extLst>
            </p:cNvPr>
            <p:cNvSpPr/>
            <p:nvPr/>
          </p:nvSpPr>
          <p:spPr>
            <a:xfrm>
              <a:off x="3346443" y="2409538"/>
              <a:ext cx="414655" cy="363220"/>
            </a:xfrm>
            <a:custGeom>
              <a:avLst/>
              <a:gdLst/>
              <a:ahLst/>
              <a:cxnLst/>
              <a:rect l="l" t="t" r="r" b="b"/>
              <a:pathLst>
                <a:path w="414654" h="363220">
                  <a:moveTo>
                    <a:pt x="381772" y="64770"/>
                  </a:moveTo>
                  <a:lnTo>
                    <a:pt x="32427" y="64769"/>
                  </a:lnTo>
                  <a:lnTo>
                    <a:pt x="599" y="88899"/>
                  </a:lnTo>
                  <a:lnTo>
                    <a:pt x="16" y="90169"/>
                  </a:lnTo>
                  <a:lnTo>
                    <a:pt x="0" y="186689"/>
                  </a:lnTo>
                  <a:lnTo>
                    <a:pt x="2114" y="191769"/>
                  </a:lnTo>
                  <a:lnTo>
                    <a:pt x="3557" y="196849"/>
                  </a:lnTo>
                  <a:lnTo>
                    <a:pt x="9990" y="203199"/>
                  </a:lnTo>
                  <a:lnTo>
                    <a:pt x="10444" y="205739"/>
                  </a:lnTo>
                  <a:lnTo>
                    <a:pt x="10359" y="334009"/>
                  </a:lnTo>
                  <a:lnTo>
                    <a:pt x="10274" y="335279"/>
                  </a:lnTo>
                  <a:lnTo>
                    <a:pt x="11011" y="339089"/>
                  </a:lnTo>
                  <a:lnTo>
                    <a:pt x="42491" y="363219"/>
                  </a:lnTo>
                  <a:lnTo>
                    <a:pt x="285932" y="363220"/>
                  </a:lnTo>
                  <a:lnTo>
                    <a:pt x="287965" y="360680"/>
                  </a:lnTo>
                  <a:lnTo>
                    <a:pt x="287857" y="356870"/>
                  </a:lnTo>
                  <a:lnTo>
                    <a:pt x="287803" y="354330"/>
                  </a:lnTo>
                  <a:lnTo>
                    <a:pt x="285898" y="351790"/>
                  </a:lnTo>
                  <a:lnTo>
                    <a:pt x="43107" y="351789"/>
                  </a:lnTo>
                  <a:lnTo>
                    <a:pt x="34636" y="350519"/>
                  </a:lnTo>
                  <a:lnTo>
                    <a:pt x="28197" y="345439"/>
                  </a:lnTo>
                  <a:lnTo>
                    <a:pt x="24105" y="339089"/>
                  </a:lnTo>
                  <a:lnTo>
                    <a:pt x="22671" y="331469"/>
                  </a:lnTo>
                  <a:lnTo>
                    <a:pt x="22671" y="215899"/>
                  </a:lnTo>
                  <a:lnTo>
                    <a:pt x="22128" y="214629"/>
                  </a:lnTo>
                  <a:lnTo>
                    <a:pt x="23311" y="213359"/>
                  </a:lnTo>
                  <a:lnTo>
                    <a:pt x="49272" y="213359"/>
                  </a:lnTo>
                  <a:lnTo>
                    <a:pt x="39200" y="208279"/>
                  </a:lnTo>
                  <a:lnTo>
                    <a:pt x="29491" y="203199"/>
                  </a:lnTo>
                  <a:lnTo>
                    <a:pt x="20208" y="195579"/>
                  </a:lnTo>
                  <a:lnTo>
                    <a:pt x="15120" y="191769"/>
                  </a:lnTo>
                  <a:lnTo>
                    <a:pt x="12157" y="186689"/>
                  </a:lnTo>
                  <a:lnTo>
                    <a:pt x="12251" y="96519"/>
                  </a:lnTo>
                  <a:lnTo>
                    <a:pt x="13778" y="87629"/>
                  </a:lnTo>
                  <a:lnTo>
                    <a:pt x="17937" y="82549"/>
                  </a:lnTo>
                  <a:lnTo>
                    <a:pt x="24227" y="77469"/>
                  </a:lnTo>
                  <a:lnTo>
                    <a:pt x="32143" y="76199"/>
                  </a:lnTo>
                  <a:lnTo>
                    <a:pt x="406691" y="76200"/>
                  </a:lnTo>
                  <a:lnTo>
                    <a:pt x="402723" y="71120"/>
                  </a:lnTo>
                  <a:lnTo>
                    <a:pt x="393273" y="66040"/>
                  </a:lnTo>
                  <a:lnTo>
                    <a:pt x="381772" y="64770"/>
                  </a:lnTo>
                  <a:close/>
                </a:path>
                <a:path w="414654" h="363220">
                  <a:moveTo>
                    <a:pt x="403483" y="213360"/>
                  </a:moveTo>
                  <a:lnTo>
                    <a:pt x="391249" y="213360"/>
                  </a:lnTo>
                  <a:lnTo>
                    <a:pt x="391296" y="334010"/>
                  </a:lnTo>
                  <a:lnTo>
                    <a:pt x="391066" y="335280"/>
                  </a:lnTo>
                  <a:lnTo>
                    <a:pt x="388559" y="342900"/>
                  </a:lnTo>
                  <a:lnTo>
                    <a:pt x="384256" y="347980"/>
                  </a:lnTo>
                  <a:lnTo>
                    <a:pt x="378355" y="350520"/>
                  </a:lnTo>
                  <a:lnTo>
                    <a:pt x="371053" y="351790"/>
                  </a:lnTo>
                  <a:lnTo>
                    <a:pt x="304973" y="351790"/>
                  </a:lnTo>
                  <a:lnTo>
                    <a:pt x="300603" y="354330"/>
                  </a:lnTo>
                  <a:lnTo>
                    <a:pt x="299407" y="355600"/>
                  </a:lnTo>
                  <a:lnTo>
                    <a:pt x="301069" y="361950"/>
                  </a:lnTo>
                  <a:lnTo>
                    <a:pt x="303676" y="363220"/>
                  </a:lnTo>
                  <a:lnTo>
                    <a:pt x="378733" y="363220"/>
                  </a:lnTo>
                  <a:lnTo>
                    <a:pt x="389512" y="358140"/>
                  </a:lnTo>
                  <a:lnTo>
                    <a:pt x="396696" y="351790"/>
                  </a:lnTo>
                  <a:lnTo>
                    <a:pt x="401819" y="342900"/>
                  </a:lnTo>
                  <a:lnTo>
                    <a:pt x="403718" y="331470"/>
                  </a:lnTo>
                  <a:lnTo>
                    <a:pt x="403584" y="299720"/>
                  </a:lnTo>
                  <a:lnTo>
                    <a:pt x="403483" y="213360"/>
                  </a:lnTo>
                  <a:close/>
                </a:path>
                <a:path w="414654" h="363220">
                  <a:moveTo>
                    <a:pt x="85335" y="227329"/>
                  </a:moveTo>
                  <a:lnTo>
                    <a:pt x="82106" y="229869"/>
                  </a:lnTo>
                  <a:lnTo>
                    <a:pt x="80113" y="236219"/>
                  </a:lnTo>
                  <a:lnTo>
                    <a:pt x="81708" y="238759"/>
                  </a:lnTo>
                  <a:lnTo>
                    <a:pt x="85956" y="241299"/>
                  </a:lnTo>
                  <a:lnTo>
                    <a:pt x="87510" y="241299"/>
                  </a:lnTo>
                  <a:lnTo>
                    <a:pt x="108895" y="246379"/>
                  </a:lnTo>
                  <a:lnTo>
                    <a:pt x="130491" y="250189"/>
                  </a:lnTo>
                  <a:lnTo>
                    <a:pt x="174211" y="255269"/>
                  </a:lnTo>
                  <a:lnTo>
                    <a:pt x="177420" y="255269"/>
                  </a:lnTo>
                  <a:lnTo>
                    <a:pt x="177342" y="256539"/>
                  </a:lnTo>
                  <a:lnTo>
                    <a:pt x="177264" y="257809"/>
                  </a:lnTo>
                  <a:lnTo>
                    <a:pt x="177210" y="260349"/>
                  </a:lnTo>
                  <a:lnTo>
                    <a:pt x="177629" y="264159"/>
                  </a:lnTo>
                  <a:lnTo>
                    <a:pt x="211861" y="287020"/>
                  </a:lnTo>
                  <a:lnTo>
                    <a:pt x="221382" y="284480"/>
                  </a:lnTo>
                  <a:lnTo>
                    <a:pt x="229216" y="278130"/>
                  </a:lnTo>
                  <a:lnTo>
                    <a:pt x="230764" y="275590"/>
                  </a:lnTo>
                  <a:lnTo>
                    <a:pt x="197184" y="275589"/>
                  </a:lnTo>
                  <a:lnTo>
                    <a:pt x="190044" y="267969"/>
                  </a:lnTo>
                  <a:lnTo>
                    <a:pt x="189689" y="260349"/>
                  </a:lnTo>
                  <a:lnTo>
                    <a:pt x="189571" y="257809"/>
                  </a:lnTo>
                  <a:lnTo>
                    <a:pt x="189562" y="242569"/>
                  </a:lnTo>
                  <a:lnTo>
                    <a:pt x="128226" y="237489"/>
                  </a:lnTo>
                  <a:lnTo>
                    <a:pt x="88894" y="228599"/>
                  </a:lnTo>
                  <a:lnTo>
                    <a:pt x="85335" y="227329"/>
                  </a:lnTo>
                  <a:close/>
                </a:path>
                <a:path w="414654" h="363220">
                  <a:moveTo>
                    <a:pt x="236880" y="226060"/>
                  </a:moveTo>
                  <a:lnTo>
                    <a:pt x="223438" y="226060"/>
                  </a:lnTo>
                  <a:lnTo>
                    <a:pt x="224445" y="227330"/>
                  </a:lnTo>
                  <a:lnTo>
                    <a:pt x="224364" y="248920"/>
                  </a:lnTo>
                  <a:lnTo>
                    <a:pt x="224239" y="260350"/>
                  </a:lnTo>
                  <a:lnTo>
                    <a:pt x="224102" y="264160"/>
                  </a:lnTo>
                  <a:lnTo>
                    <a:pt x="224011" y="266700"/>
                  </a:lnTo>
                  <a:lnTo>
                    <a:pt x="223965" y="267970"/>
                  </a:lnTo>
                  <a:lnTo>
                    <a:pt x="216549" y="275590"/>
                  </a:lnTo>
                  <a:lnTo>
                    <a:pt x="230764" y="275590"/>
                  </a:lnTo>
                  <a:lnTo>
                    <a:pt x="234632" y="269240"/>
                  </a:lnTo>
                  <a:lnTo>
                    <a:pt x="236900" y="259080"/>
                  </a:lnTo>
                  <a:lnTo>
                    <a:pt x="236988" y="256540"/>
                  </a:lnTo>
                  <a:lnTo>
                    <a:pt x="236617" y="255270"/>
                  </a:lnTo>
                  <a:lnTo>
                    <a:pt x="239859" y="255270"/>
                  </a:lnTo>
                  <a:lnTo>
                    <a:pt x="255844" y="254000"/>
                  </a:lnTo>
                  <a:lnTo>
                    <a:pt x="271769" y="251460"/>
                  </a:lnTo>
                  <a:lnTo>
                    <a:pt x="287616" y="250190"/>
                  </a:lnTo>
                  <a:lnTo>
                    <a:pt x="303365" y="246380"/>
                  </a:lnTo>
                  <a:lnTo>
                    <a:pt x="320235" y="242570"/>
                  </a:lnTo>
                  <a:lnTo>
                    <a:pt x="236954" y="242570"/>
                  </a:lnTo>
                  <a:lnTo>
                    <a:pt x="236880" y="226060"/>
                  </a:lnTo>
                  <a:close/>
                </a:path>
                <a:path w="414654" h="363220">
                  <a:moveTo>
                    <a:pt x="230693" y="214630"/>
                  </a:moveTo>
                  <a:lnTo>
                    <a:pt x="183411" y="214629"/>
                  </a:lnTo>
                  <a:lnTo>
                    <a:pt x="177426" y="220979"/>
                  </a:lnTo>
                  <a:lnTo>
                    <a:pt x="177339" y="242569"/>
                  </a:lnTo>
                  <a:lnTo>
                    <a:pt x="189562" y="242569"/>
                  </a:lnTo>
                  <a:lnTo>
                    <a:pt x="189456" y="227329"/>
                  </a:lnTo>
                  <a:lnTo>
                    <a:pt x="190571" y="226059"/>
                  </a:lnTo>
                  <a:lnTo>
                    <a:pt x="236880" y="226060"/>
                  </a:lnTo>
                  <a:lnTo>
                    <a:pt x="236769" y="222250"/>
                  </a:lnTo>
                  <a:lnTo>
                    <a:pt x="236731" y="220980"/>
                  </a:lnTo>
                  <a:lnTo>
                    <a:pt x="230693" y="214630"/>
                  </a:lnTo>
                  <a:close/>
                </a:path>
                <a:path w="414654" h="363220">
                  <a:moveTo>
                    <a:pt x="406691" y="76200"/>
                  </a:moveTo>
                  <a:lnTo>
                    <a:pt x="381900" y="76200"/>
                  </a:lnTo>
                  <a:lnTo>
                    <a:pt x="389932" y="77470"/>
                  </a:lnTo>
                  <a:lnTo>
                    <a:pt x="396266" y="82550"/>
                  </a:lnTo>
                  <a:lnTo>
                    <a:pt x="400422" y="88900"/>
                  </a:lnTo>
                  <a:lnTo>
                    <a:pt x="401914" y="96520"/>
                  </a:lnTo>
                  <a:lnTo>
                    <a:pt x="402009" y="186690"/>
                  </a:lnTo>
                  <a:lnTo>
                    <a:pt x="399070" y="191770"/>
                  </a:lnTo>
                  <a:lnTo>
                    <a:pt x="394005" y="195580"/>
                  </a:lnTo>
                  <a:lnTo>
                    <a:pt x="384397" y="203200"/>
                  </a:lnTo>
                  <a:lnTo>
                    <a:pt x="374332" y="208280"/>
                  </a:lnTo>
                  <a:lnTo>
                    <a:pt x="363871" y="214630"/>
                  </a:lnTo>
                  <a:lnTo>
                    <a:pt x="353079" y="218440"/>
                  </a:lnTo>
                  <a:lnTo>
                    <a:pt x="325373" y="228600"/>
                  </a:lnTo>
                  <a:lnTo>
                    <a:pt x="297072" y="234950"/>
                  </a:lnTo>
                  <a:lnTo>
                    <a:pt x="268296" y="240030"/>
                  </a:lnTo>
                  <a:lnTo>
                    <a:pt x="239170" y="242570"/>
                  </a:lnTo>
                  <a:lnTo>
                    <a:pt x="320235" y="242570"/>
                  </a:lnTo>
                  <a:lnTo>
                    <a:pt x="368919" y="226060"/>
                  </a:lnTo>
                  <a:lnTo>
                    <a:pt x="389756" y="213360"/>
                  </a:lnTo>
                  <a:lnTo>
                    <a:pt x="403483" y="213360"/>
                  </a:lnTo>
                  <a:lnTo>
                    <a:pt x="403474" y="205740"/>
                  </a:lnTo>
                  <a:lnTo>
                    <a:pt x="404413" y="203200"/>
                  </a:lnTo>
                  <a:lnTo>
                    <a:pt x="406176" y="200660"/>
                  </a:lnTo>
                  <a:lnTo>
                    <a:pt x="411357" y="195580"/>
                  </a:lnTo>
                  <a:lnTo>
                    <a:pt x="414167" y="187960"/>
                  </a:lnTo>
                  <a:lnTo>
                    <a:pt x="414144" y="186690"/>
                  </a:lnTo>
                  <a:lnTo>
                    <a:pt x="414032" y="180340"/>
                  </a:lnTo>
                  <a:lnTo>
                    <a:pt x="413951" y="91440"/>
                  </a:lnTo>
                  <a:lnTo>
                    <a:pt x="413653" y="90170"/>
                  </a:lnTo>
                  <a:lnTo>
                    <a:pt x="409667" y="80010"/>
                  </a:lnTo>
                  <a:lnTo>
                    <a:pt x="406691" y="76200"/>
                  </a:lnTo>
                  <a:close/>
                </a:path>
                <a:path w="414654" h="363220">
                  <a:moveTo>
                    <a:pt x="49272" y="213359"/>
                  </a:moveTo>
                  <a:lnTo>
                    <a:pt x="23311" y="213359"/>
                  </a:lnTo>
                  <a:lnTo>
                    <a:pt x="26334" y="214629"/>
                  </a:lnTo>
                  <a:lnTo>
                    <a:pt x="27808" y="215899"/>
                  </a:lnTo>
                  <a:lnTo>
                    <a:pt x="35235" y="220979"/>
                  </a:lnTo>
                  <a:lnTo>
                    <a:pt x="42836" y="224789"/>
                  </a:lnTo>
                  <a:lnTo>
                    <a:pt x="50601" y="228599"/>
                  </a:lnTo>
                  <a:lnTo>
                    <a:pt x="58518" y="231139"/>
                  </a:lnTo>
                  <a:lnTo>
                    <a:pt x="62196" y="232409"/>
                  </a:lnTo>
                  <a:lnTo>
                    <a:pt x="65721" y="231139"/>
                  </a:lnTo>
                  <a:lnTo>
                    <a:pt x="68347" y="224789"/>
                  </a:lnTo>
                  <a:lnTo>
                    <a:pt x="66929" y="222249"/>
                  </a:lnTo>
                  <a:lnTo>
                    <a:pt x="63355" y="219709"/>
                  </a:lnTo>
                  <a:lnTo>
                    <a:pt x="62148" y="219709"/>
                  </a:lnTo>
                  <a:lnTo>
                    <a:pt x="60876" y="218439"/>
                  </a:lnTo>
                  <a:lnTo>
                    <a:pt x="59644" y="218439"/>
                  </a:lnTo>
                  <a:lnTo>
                    <a:pt x="49272" y="213359"/>
                  </a:lnTo>
                  <a:close/>
                </a:path>
                <a:path w="414654" h="363220">
                  <a:moveTo>
                    <a:pt x="218440" y="1270"/>
                  </a:moveTo>
                  <a:lnTo>
                    <a:pt x="178584" y="3809"/>
                  </a:lnTo>
                  <a:lnTo>
                    <a:pt x="142769" y="17779"/>
                  </a:lnTo>
                  <a:lnTo>
                    <a:pt x="131995" y="29209"/>
                  </a:lnTo>
                  <a:lnTo>
                    <a:pt x="132092" y="57149"/>
                  </a:lnTo>
                  <a:lnTo>
                    <a:pt x="132281" y="60959"/>
                  </a:lnTo>
                  <a:lnTo>
                    <a:pt x="132407" y="63499"/>
                  </a:lnTo>
                  <a:lnTo>
                    <a:pt x="131097" y="64769"/>
                  </a:lnTo>
                  <a:lnTo>
                    <a:pt x="145220" y="64769"/>
                  </a:lnTo>
                  <a:lnTo>
                    <a:pt x="144586" y="63499"/>
                  </a:lnTo>
                  <a:lnTo>
                    <a:pt x="144707" y="55879"/>
                  </a:lnTo>
                  <a:lnTo>
                    <a:pt x="144818" y="52069"/>
                  </a:lnTo>
                  <a:lnTo>
                    <a:pt x="144905" y="44449"/>
                  </a:lnTo>
                  <a:lnTo>
                    <a:pt x="144032" y="33019"/>
                  </a:lnTo>
                  <a:lnTo>
                    <a:pt x="146916" y="29209"/>
                  </a:lnTo>
                  <a:lnTo>
                    <a:pt x="152347" y="26669"/>
                  </a:lnTo>
                  <a:lnTo>
                    <a:pt x="166843" y="20319"/>
                  </a:lnTo>
                  <a:lnTo>
                    <a:pt x="181815" y="15239"/>
                  </a:lnTo>
                  <a:lnTo>
                    <a:pt x="213097" y="12700"/>
                  </a:lnTo>
                  <a:lnTo>
                    <a:pt x="219750" y="12700"/>
                  </a:lnTo>
                  <a:lnTo>
                    <a:pt x="221425" y="11430"/>
                  </a:lnTo>
                  <a:lnTo>
                    <a:pt x="221459" y="3810"/>
                  </a:lnTo>
                  <a:lnTo>
                    <a:pt x="218440" y="1270"/>
                  </a:lnTo>
                  <a:close/>
                </a:path>
                <a:path w="414654" h="363220">
                  <a:moveTo>
                    <a:pt x="205829" y="26669"/>
                  </a:moveTo>
                  <a:lnTo>
                    <a:pt x="163937" y="35559"/>
                  </a:lnTo>
                  <a:lnTo>
                    <a:pt x="158284" y="40639"/>
                  </a:lnTo>
                  <a:lnTo>
                    <a:pt x="158513" y="44449"/>
                  </a:lnTo>
                  <a:lnTo>
                    <a:pt x="158590" y="45719"/>
                  </a:lnTo>
                  <a:lnTo>
                    <a:pt x="158667" y="46989"/>
                  </a:lnTo>
                  <a:lnTo>
                    <a:pt x="158743" y="48259"/>
                  </a:lnTo>
                  <a:lnTo>
                    <a:pt x="158588" y="50799"/>
                  </a:lnTo>
                  <a:lnTo>
                    <a:pt x="158588" y="64769"/>
                  </a:lnTo>
                  <a:lnTo>
                    <a:pt x="171739" y="64769"/>
                  </a:lnTo>
                  <a:lnTo>
                    <a:pt x="170759" y="63499"/>
                  </a:lnTo>
                  <a:lnTo>
                    <a:pt x="171063" y="57149"/>
                  </a:lnTo>
                  <a:lnTo>
                    <a:pt x="170958" y="50799"/>
                  </a:lnTo>
                  <a:lnTo>
                    <a:pt x="170826" y="48259"/>
                  </a:lnTo>
                  <a:lnTo>
                    <a:pt x="170759" y="46989"/>
                  </a:lnTo>
                  <a:lnTo>
                    <a:pt x="171867" y="45719"/>
                  </a:lnTo>
                  <a:lnTo>
                    <a:pt x="173846" y="45719"/>
                  </a:lnTo>
                  <a:lnTo>
                    <a:pt x="190301" y="40639"/>
                  </a:lnTo>
                  <a:lnTo>
                    <a:pt x="206766" y="39370"/>
                  </a:lnTo>
                  <a:lnTo>
                    <a:pt x="254830" y="39370"/>
                  </a:lnTo>
                  <a:lnTo>
                    <a:pt x="253868" y="38100"/>
                  </a:lnTo>
                  <a:lnTo>
                    <a:pt x="249761" y="35560"/>
                  </a:lnTo>
                  <a:lnTo>
                    <a:pt x="239185" y="31750"/>
                  </a:lnTo>
                  <a:lnTo>
                    <a:pt x="228274" y="29210"/>
                  </a:lnTo>
                  <a:lnTo>
                    <a:pt x="205829" y="26669"/>
                  </a:lnTo>
                  <a:close/>
                </a:path>
                <a:path w="414654" h="363220">
                  <a:moveTo>
                    <a:pt x="254830" y="39370"/>
                  </a:moveTo>
                  <a:lnTo>
                    <a:pt x="206766" y="39370"/>
                  </a:lnTo>
                  <a:lnTo>
                    <a:pt x="223245" y="40640"/>
                  </a:lnTo>
                  <a:lnTo>
                    <a:pt x="239737" y="45720"/>
                  </a:lnTo>
                  <a:lnTo>
                    <a:pt x="242256" y="45720"/>
                  </a:lnTo>
                  <a:lnTo>
                    <a:pt x="243384" y="46990"/>
                  </a:lnTo>
                  <a:lnTo>
                    <a:pt x="243109" y="50800"/>
                  </a:lnTo>
                  <a:lnTo>
                    <a:pt x="243017" y="52070"/>
                  </a:lnTo>
                  <a:lnTo>
                    <a:pt x="242925" y="57150"/>
                  </a:lnTo>
                  <a:lnTo>
                    <a:pt x="243357" y="63500"/>
                  </a:lnTo>
                  <a:lnTo>
                    <a:pt x="242500" y="64770"/>
                  </a:lnTo>
                  <a:lnTo>
                    <a:pt x="256009" y="64770"/>
                  </a:lnTo>
                  <a:lnTo>
                    <a:pt x="255448" y="63500"/>
                  </a:lnTo>
                  <a:lnTo>
                    <a:pt x="255527" y="46990"/>
                  </a:lnTo>
                  <a:lnTo>
                    <a:pt x="255633" y="44450"/>
                  </a:lnTo>
                  <a:lnTo>
                    <a:pt x="255739" y="41910"/>
                  </a:lnTo>
                  <a:lnTo>
                    <a:pt x="255793" y="40640"/>
                  </a:lnTo>
                  <a:lnTo>
                    <a:pt x="254830" y="39370"/>
                  </a:lnTo>
                  <a:close/>
                </a:path>
                <a:path w="414654" h="363220">
                  <a:moveTo>
                    <a:pt x="236616" y="3810"/>
                  </a:moveTo>
                  <a:lnTo>
                    <a:pt x="234097" y="6350"/>
                  </a:lnTo>
                  <a:lnTo>
                    <a:pt x="231976" y="12700"/>
                  </a:lnTo>
                  <a:lnTo>
                    <a:pt x="233678" y="15240"/>
                  </a:lnTo>
                  <a:lnTo>
                    <a:pt x="238278" y="17780"/>
                  </a:lnTo>
                  <a:lnTo>
                    <a:pt x="240635" y="17780"/>
                  </a:lnTo>
                  <a:lnTo>
                    <a:pt x="246979" y="20320"/>
                  </a:lnTo>
                  <a:lnTo>
                    <a:pt x="253160" y="21590"/>
                  </a:lnTo>
                  <a:lnTo>
                    <a:pt x="259156" y="25400"/>
                  </a:lnTo>
                  <a:lnTo>
                    <a:pt x="264945" y="27940"/>
                  </a:lnTo>
                  <a:lnTo>
                    <a:pt x="268072" y="30480"/>
                  </a:lnTo>
                  <a:lnTo>
                    <a:pt x="269646" y="33020"/>
                  </a:lnTo>
                  <a:lnTo>
                    <a:pt x="269550" y="35560"/>
                  </a:lnTo>
                  <a:lnTo>
                    <a:pt x="269464" y="64770"/>
                  </a:lnTo>
                  <a:lnTo>
                    <a:pt x="282703" y="64770"/>
                  </a:lnTo>
                  <a:lnTo>
                    <a:pt x="281811" y="63500"/>
                  </a:lnTo>
                  <a:lnTo>
                    <a:pt x="281912" y="30480"/>
                  </a:lnTo>
                  <a:lnTo>
                    <a:pt x="249410" y="7620"/>
                  </a:lnTo>
                  <a:lnTo>
                    <a:pt x="239859" y="5080"/>
                  </a:lnTo>
                  <a:lnTo>
                    <a:pt x="236616" y="3810"/>
                  </a:lnTo>
                  <a:close/>
                </a:path>
                <a:path w="414654" h="363220">
                  <a:moveTo>
                    <a:pt x="219750" y="12700"/>
                  </a:moveTo>
                  <a:lnTo>
                    <a:pt x="213097" y="12700"/>
                  </a:lnTo>
                  <a:lnTo>
                    <a:pt x="218075" y="13970"/>
                  </a:lnTo>
                  <a:lnTo>
                    <a:pt x="219750" y="12700"/>
                  </a:lnTo>
                  <a:close/>
                </a:path>
                <a:path w="414654" h="363220">
                  <a:moveTo>
                    <a:pt x="206174" y="0"/>
                  </a:moveTo>
                  <a:lnTo>
                    <a:pt x="198750" y="1269"/>
                  </a:lnTo>
                  <a:lnTo>
                    <a:pt x="213583" y="1270"/>
                  </a:lnTo>
                  <a:lnTo>
                    <a:pt x="206174" y="0"/>
                  </a:lnTo>
                  <a:close/>
                </a:path>
              </a:pathLst>
            </a:custGeom>
            <a:solidFill>
              <a:srgbClr val="002855"/>
            </a:solidFill>
          </p:spPr>
          <p:txBody>
            <a:bodyPr wrap="square" lIns="0" tIns="0" rIns="0" bIns="0" rtlCol="0"/>
            <a:lstStyle/>
            <a:p>
              <a:endParaRPr/>
            </a:p>
          </p:txBody>
        </p:sp>
      </p:grpSp>
      <p:grpSp>
        <p:nvGrpSpPr>
          <p:cNvPr id="31" name="Grupo 30">
            <a:extLst>
              <a:ext uri="{FF2B5EF4-FFF2-40B4-BE49-F238E27FC236}">
                <a16:creationId xmlns:a16="http://schemas.microsoft.com/office/drawing/2014/main" id="{C02E780E-A4D2-5CED-CABE-F879A782D2A1}"/>
              </a:ext>
            </a:extLst>
          </p:cNvPr>
          <p:cNvGrpSpPr/>
          <p:nvPr/>
        </p:nvGrpSpPr>
        <p:grpSpPr>
          <a:xfrm>
            <a:off x="5353013" y="2476203"/>
            <a:ext cx="561433" cy="558248"/>
            <a:chOff x="4019382" y="1203502"/>
            <a:chExt cx="801611" cy="797064"/>
          </a:xfrm>
        </p:grpSpPr>
        <p:pic>
          <p:nvPicPr>
            <p:cNvPr id="8" name="object 24">
              <a:extLst>
                <a:ext uri="{FF2B5EF4-FFF2-40B4-BE49-F238E27FC236}">
                  <a16:creationId xmlns:a16="http://schemas.microsoft.com/office/drawing/2014/main" id="{D6550FB9-4188-6CA1-6E43-035A95892DBC}"/>
                </a:ext>
              </a:extLst>
            </p:cNvPr>
            <p:cNvPicPr/>
            <p:nvPr/>
          </p:nvPicPr>
          <p:blipFill>
            <a:blip r:embed="rId15" cstate="print"/>
            <a:stretch>
              <a:fillRect/>
            </a:stretch>
          </p:blipFill>
          <p:spPr>
            <a:xfrm>
              <a:off x="4019382" y="1203502"/>
              <a:ext cx="801611" cy="797064"/>
            </a:xfrm>
            <a:prstGeom prst="rect">
              <a:avLst/>
            </a:prstGeom>
          </p:spPr>
        </p:pic>
        <p:pic>
          <p:nvPicPr>
            <p:cNvPr id="9" name="object 25">
              <a:extLst>
                <a:ext uri="{FF2B5EF4-FFF2-40B4-BE49-F238E27FC236}">
                  <a16:creationId xmlns:a16="http://schemas.microsoft.com/office/drawing/2014/main" id="{B89E864B-374B-6CC4-511F-8B3D2769DC1B}"/>
                </a:ext>
              </a:extLst>
            </p:cNvPr>
            <p:cNvPicPr/>
            <p:nvPr/>
          </p:nvPicPr>
          <p:blipFill>
            <a:blip r:embed="rId16" cstate="print"/>
            <a:stretch>
              <a:fillRect/>
            </a:stretch>
          </p:blipFill>
          <p:spPr>
            <a:xfrm>
              <a:off x="4084018" y="1229549"/>
              <a:ext cx="672338" cy="665479"/>
            </a:xfrm>
            <a:prstGeom prst="rect">
              <a:avLst/>
            </a:prstGeom>
          </p:spPr>
        </p:pic>
        <p:sp>
          <p:nvSpPr>
            <p:cNvPr id="10" name="object 26">
              <a:extLst>
                <a:ext uri="{FF2B5EF4-FFF2-40B4-BE49-F238E27FC236}">
                  <a16:creationId xmlns:a16="http://schemas.microsoft.com/office/drawing/2014/main" id="{B67F09F7-4CF2-75D1-DF20-65A08EE31817}"/>
                </a:ext>
              </a:extLst>
            </p:cNvPr>
            <p:cNvSpPr/>
            <p:nvPr/>
          </p:nvSpPr>
          <p:spPr>
            <a:xfrm>
              <a:off x="4306523" y="1368003"/>
              <a:ext cx="227329" cy="388620"/>
            </a:xfrm>
            <a:custGeom>
              <a:avLst/>
              <a:gdLst/>
              <a:ahLst/>
              <a:cxnLst/>
              <a:rect l="l" t="t" r="r" b="b"/>
              <a:pathLst>
                <a:path w="227329" h="388619">
                  <a:moveTo>
                    <a:pt x="221858" y="0"/>
                  </a:moveTo>
                  <a:lnTo>
                    <a:pt x="5168" y="0"/>
                  </a:lnTo>
                  <a:lnTo>
                    <a:pt x="1759" y="2382"/>
                  </a:lnTo>
                  <a:lnTo>
                    <a:pt x="0" y="6522"/>
                  </a:lnTo>
                  <a:lnTo>
                    <a:pt x="633" y="10662"/>
                  </a:lnTo>
                  <a:lnTo>
                    <a:pt x="881" y="14204"/>
                  </a:lnTo>
                  <a:lnTo>
                    <a:pt x="788" y="16255"/>
                  </a:lnTo>
                  <a:lnTo>
                    <a:pt x="655" y="18178"/>
                  </a:lnTo>
                  <a:lnTo>
                    <a:pt x="633" y="31758"/>
                  </a:lnTo>
                  <a:lnTo>
                    <a:pt x="4911" y="38599"/>
                  </a:lnTo>
                  <a:lnTo>
                    <a:pt x="12833" y="42879"/>
                  </a:lnTo>
                  <a:lnTo>
                    <a:pt x="14705" y="43567"/>
                  </a:lnTo>
                  <a:lnTo>
                    <a:pt x="15860" y="45465"/>
                  </a:lnTo>
                  <a:lnTo>
                    <a:pt x="15762" y="46255"/>
                  </a:lnTo>
                  <a:lnTo>
                    <a:pt x="15661" y="96600"/>
                  </a:lnTo>
                  <a:lnTo>
                    <a:pt x="16615" y="104384"/>
                  </a:lnTo>
                  <a:lnTo>
                    <a:pt x="37088" y="154466"/>
                  </a:lnTo>
                  <a:lnTo>
                    <a:pt x="70594" y="186347"/>
                  </a:lnTo>
                  <a:lnTo>
                    <a:pt x="72272" y="187213"/>
                  </a:lnTo>
                  <a:lnTo>
                    <a:pt x="73711" y="188487"/>
                  </a:lnTo>
                  <a:lnTo>
                    <a:pt x="74782" y="190054"/>
                  </a:lnTo>
                  <a:lnTo>
                    <a:pt x="77170" y="194283"/>
                  </a:lnTo>
                  <a:lnTo>
                    <a:pt x="75689" y="198284"/>
                  </a:lnTo>
                  <a:lnTo>
                    <a:pt x="70625" y="201698"/>
                  </a:lnTo>
                  <a:lnTo>
                    <a:pt x="46953" y="221558"/>
                  </a:lnTo>
                  <a:lnTo>
                    <a:pt x="29841" y="245039"/>
                  </a:lnTo>
                  <a:lnTo>
                    <a:pt x="19399" y="272194"/>
                  </a:lnTo>
                  <a:lnTo>
                    <a:pt x="16025" y="300636"/>
                  </a:lnTo>
                  <a:lnTo>
                    <a:pt x="15932" y="342731"/>
                  </a:lnTo>
                  <a:lnTo>
                    <a:pt x="14951" y="344359"/>
                  </a:lnTo>
                  <a:lnTo>
                    <a:pt x="13332" y="344972"/>
                  </a:lnTo>
                  <a:lnTo>
                    <a:pt x="5053" y="349270"/>
                  </a:lnTo>
                  <a:lnTo>
                    <a:pt x="649" y="356144"/>
                  </a:lnTo>
                  <a:lnTo>
                    <a:pt x="664" y="385375"/>
                  </a:lnTo>
                  <a:lnTo>
                    <a:pt x="3325" y="388134"/>
                  </a:lnTo>
                  <a:lnTo>
                    <a:pt x="223726" y="388134"/>
                  </a:lnTo>
                  <a:lnTo>
                    <a:pt x="226291" y="385574"/>
                  </a:lnTo>
                  <a:lnTo>
                    <a:pt x="226291" y="373929"/>
                  </a:lnTo>
                  <a:lnTo>
                    <a:pt x="210560" y="373929"/>
                  </a:lnTo>
                  <a:lnTo>
                    <a:pt x="209197" y="373183"/>
                  </a:lnTo>
                  <a:lnTo>
                    <a:pt x="16385" y="373182"/>
                  </a:lnTo>
                  <a:lnTo>
                    <a:pt x="15584" y="372420"/>
                  </a:lnTo>
                  <a:lnTo>
                    <a:pt x="15708" y="363901"/>
                  </a:lnTo>
                  <a:lnTo>
                    <a:pt x="15796" y="360090"/>
                  </a:lnTo>
                  <a:lnTo>
                    <a:pt x="17821" y="357911"/>
                  </a:lnTo>
                  <a:lnTo>
                    <a:pt x="226411" y="357911"/>
                  </a:lnTo>
                  <a:lnTo>
                    <a:pt x="226430" y="356525"/>
                  </a:lnTo>
                  <a:lnTo>
                    <a:pt x="222096" y="349270"/>
                  </a:lnTo>
                  <a:lnTo>
                    <a:pt x="213516" y="344972"/>
                  </a:lnTo>
                  <a:lnTo>
                    <a:pt x="212064" y="344359"/>
                  </a:lnTo>
                  <a:lnTo>
                    <a:pt x="211858" y="344359"/>
                  </a:lnTo>
                  <a:lnTo>
                    <a:pt x="210964" y="342731"/>
                  </a:lnTo>
                  <a:lnTo>
                    <a:pt x="31547" y="342731"/>
                  </a:lnTo>
                  <a:lnTo>
                    <a:pt x="30670" y="342396"/>
                  </a:lnTo>
                  <a:lnTo>
                    <a:pt x="30771" y="303074"/>
                  </a:lnTo>
                  <a:lnTo>
                    <a:pt x="31238" y="294572"/>
                  </a:lnTo>
                  <a:lnTo>
                    <a:pt x="31303" y="293393"/>
                  </a:lnTo>
                  <a:lnTo>
                    <a:pt x="49145" y="242974"/>
                  </a:lnTo>
                  <a:lnTo>
                    <a:pt x="80964" y="213137"/>
                  </a:lnTo>
                  <a:lnTo>
                    <a:pt x="86990" y="207169"/>
                  </a:lnTo>
                  <a:lnTo>
                    <a:pt x="90380" y="199655"/>
                  </a:lnTo>
                  <a:lnTo>
                    <a:pt x="90929" y="191416"/>
                  </a:lnTo>
                  <a:lnTo>
                    <a:pt x="88432" y="183277"/>
                  </a:lnTo>
                  <a:lnTo>
                    <a:pt x="86044" y="178614"/>
                  </a:lnTo>
                  <a:lnTo>
                    <a:pt x="82128" y="175582"/>
                  </a:lnTo>
                  <a:lnTo>
                    <a:pt x="77851" y="172831"/>
                  </a:lnTo>
                  <a:lnTo>
                    <a:pt x="57959" y="156170"/>
                  </a:lnTo>
                  <a:lnTo>
                    <a:pt x="43080" y="135335"/>
                  </a:lnTo>
                  <a:lnTo>
                    <a:pt x="33806" y="111426"/>
                  </a:lnTo>
                  <a:lnTo>
                    <a:pt x="30731" y="85543"/>
                  </a:lnTo>
                  <a:lnTo>
                    <a:pt x="30609" y="46255"/>
                  </a:lnTo>
                  <a:lnTo>
                    <a:pt x="31204" y="45465"/>
                  </a:lnTo>
                  <a:lnTo>
                    <a:pt x="210958" y="45466"/>
                  </a:lnTo>
                  <a:lnTo>
                    <a:pt x="212026" y="43708"/>
                  </a:lnTo>
                  <a:lnTo>
                    <a:pt x="213643" y="43096"/>
                  </a:lnTo>
                  <a:lnTo>
                    <a:pt x="221742" y="39325"/>
                  </a:lnTo>
                  <a:lnTo>
                    <a:pt x="226759" y="30956"/>
                  </a:lnTo>
                  <a:lnTo>
                    <a:pt x="226723" y="30268"/>
                  </a:lnTo>
                  <a:lnTo>
                    <a:pt x="17639" y="30268"/>
                  </a:lnTo>
                  <a:lnTo>
                    <a:pt x="13317" y="24318"/>
                  </a:lnTo>
                  <a:lnTo>
                    <a:pt x="16206" y="14548"/>
                  </a:lnTo>
                  <a:lnTo>
                    <a:pt x="16310" y="14204"/>
                  </a:lnTo>
                  <a:lnTo>
                    <a:pt x="226123" y="14204"/>
                  </a:lnTo>
                  <a:lnTo>
                    <a:pt x="226288" y="10662"/>
                  </a:lnTo>
                  <a:lnTo>
                    <a:pt x="226915" y="6522"/>
                  </a:lnTo>
                  <a:lnTo>
                    <a:pt x="225188" y="2382"/>
                  </a:lnTo>
                  <a:lnTo>
                    <a:pt x="221858" y="0"/>
                  </a:lnTo>
                  <a:close/>
                </a:path>
                <a:path w="227329" h="388619">
                  <a:moveTo>
                    <a:pt x="226411" y="357911"/>
                  </a:moveTo>
                  <a:lnTo>
                    <a:pt x="209234" y="357911"/>
                  </a:lnTo>
                  <a:lnTo>
                    <a:pt x="213580" y="363901"/>
                  </a:lnTo>
                  <a:lnTo>
                    <a:pt x="210560" y="373929"/>
                  </a:lnTo>
                  <a:lnTo>
                    <a:pt x="226291" y="373929"/>
                  </a:lnTo>
                  <a:lnTo>
                    <a:pt x="226411" y="357911"/>
                  </a:lnTo>
                  <a:close/>
                </a:path>
                <a:path w="227329" h="388619">
                  <a:moveTo>
                    <a:pt x="211041" y="45466"/>
                  </a:moveTo>
                  <a:lnTo>
                    <a:pt x="195453" y="45466"/>
                  </a:lnTo>
                  <a:lnTo>
                    <a:pt x="196333" y="45822"/>
                  </a:lnTo>
                  <a:lnTo>
                    <a:pt x="196232" y="49173"/>
                  </a:lnTo>
                  <a:lnTo>
                    <a:pt x="196096" y="60825"/>
                  </a:lnTo>
                  <a:lnTo>
                    <a:pt x="196043" y="85543"/>
                  </a:lnTo>
                  <a:lnTo>
                    <a:pt x="195499" y="95785"/>
                  </a:lnTo>
                  <a:lnTo>
                    <a:pt x="177599" y="145481"/>
                  </a:lnTo>
                  <a:lnTo>
                    <a:pt x="148141" y="173468"/>
                  </a:lnTo>
                  <a:lnTo>
                    <a:pt x="138804" y="182939"/>
                  </a:lnTo>
                  <a:lnTo>
                    <a:pt x="135713" y="194051"/>
                  </a:lnTo>
                  <a:lnTo>
                    <a:pt x="138836" y="205158"/>
                  </a:lnTo>
                  <a:lnTo>
                    <a:pt x="148141" y="214615"/>
                  </a:lnTo>
                  <a:lnTo>
                    <a:pt x="165004" y="227923"/>
                  </a:lnTo>
                  <a:lnTo>
                    <a:pt x="178364" y="243662"/>
                  </a:lnTo>
                  <a:lnTo>
                    <a:pt x="188158" y="261867"/>
                  </a:lnTo>
                  <a:lnTo>
                    <a:pt x="194324" y="282576"/>
                  </a:lnTo>
                  <a:lnTo>
                    <a:pt x="195486" y="288526"/>
                  </a:lnTo>
                  <a:lnTo>
                    <a:pt x="195975" y="293394"/>
                  </a:lnTo>
                  <a:lnTo>
                    <a:pt x="196093" y="294572"/>
                  </a:lnTo>
                  <a:lnTo>
                    <a:pt x="196143" y="300636"/>
                  </a:lnTo>
                  <a:lnTo>
                    <a:pt x="196257" y="341969"/>
                  </a:lnTo>
                  <a:lnTo>
                    <a:pt x="195764" y="342731"/>
                  </a:lnTo>
                  <a:lnTo>
                    <a:pt x="210915" y="342731"/>
                  </a:lnTo>
                  <a:lnTo>
                    <a:pt x="211205" y="341055"/>
                  </a:lnTo>
                  <a:lnTo>
                    <a:pt x="211289" y="300636"/>
                  </a:lnTo>
                  <a:lnTo>
                    <a:pt x="211110" y="294572"/>
                  </a:lnTo>
                  <a:lnTo>
                    <a:pt x="211075" y="293394"/>
                  </a:lnTo>
                  <a:lnTo>
                    <a:pt x="192770" y="237786"/>
                  </a:lnTo>
                  <a:lnTo>
                    <a:pt x="156582" y="202067"/>
                  </a:lnTo>
                  <a:lnTo>
                    <a:pt x="149822" y="197710"/>
                  </a:lnTo>
                  <a:lnTo>
                    <a:pt x="149936" y="194051"/>
                  </a:lnTo>
                  <a:lnTo>
                    <a:pt x="150049" y="190385"/>
                  </a:lnTo>
                  <a:lnTo>
                    <a:pt x="156582" y="186054"/>
                  </a:lnTo>
                  <a:lnTo>
                    <a:pt x="180137" y="166416"/>
                  </a:lnTo>
                  <a:lnTo>
                    <a:pt x="197149" y="143087"/>
                  </a:lnTo>
                  <a:lnTo>
                    <a:pt x="207540" y="116072"/>
                  </a:lnTo>
                  <a:lnTo>
                    <a:pt x="211210" y="85543"/>
                  </a:lnTo>
                  <a:lnTo>
                    <a:pt x="211133" y="46255"/>
                  </a:lnTo>
                  <a:lnTo>
                    <a:pt x="211041" y="45466"/>
                  </a:lnTo>
                  <a:close/>
                </a:path>
                <a:path w="227329" h="388619">
                  <a:moveTo>
                    <a:pt x="226123" y="14204"/>
                  </a:moveTo>
                  <a:lnTo>
                    <a:pt x="16310" y="14204"/>
                  </a:lnTo>
                  <a:lnTo>
                    <a:pt x="18099" y="15172"/>
                  </a:lnTo>
                  <a:lnTo>
                    <a:pt x="210668" y="15172"/>
                  </a:lnTo>
                  <a:lnTo>
                    <a:pt x="211318" y="15720"/>
                  </a:lnTo>
                  <a:lnTo>
                    <a:pt x="211199" y="24319"/>
                  </a:lnTo>
                  <a:lnTo>
                    <a:pt x="211116" y="28064"/>
                  </a:lnTo>
                  <a:lnTo>
                    <a:pt x="209082" y="30268"/>
                  </a:lnTo>
                  <a:lnTo>
                    <a:pt x="226723" y="30268"/>
                  </a:lnTo>
                  <a:lnTo>
                    <a:pt x="226149" y="18930"/>
                  </a:lnTo>
                  <a:lnTo>
                    <a:pt x="226123" y="14204"/>
                  </a:lnTo>
                  <a:close/>
                </a:path>
              </a:pathLst>
            </a:custGeom>
            <a:solidFill>
              <a:srgbClr val="002855"/>
            </a:solidFill>
          </p:spPr>
          <p:txBody>
            <a:bodyPr wrap="square" lIns="0" tIns="0" rIns="0" bIns="0" rtlCol="0"/>
            <a:lstStyle/>
            <a:p>
              <a:endParaRPr/>
            </a:p>
          </p:txBody>
        </p:sp>
        <p:pic>
          <p:nvPicPr>
            <p:cNvPr id="11" name="object 27">
              <a:extLst>
                <a:ext uri="{FF2B5EF4-FFF2-40B4-BE49-F238E27FC236}">
                  <a16:creationId xmlns:a16="http://schemas.microsoft.com/office/drawing/2014/main" id="{01B5CA73-7394-4E49-607C-D87238DAECB4}"/>
                </a:ext>
              </a:extLst>
            </p:cNvPr>
            <p:cNvPicPr/>
            <p:nvPr/>
          </p:nvPicPr>
          <p:blipFill>
            <a:blip r:embed="rId17" cstate="print"/>
            <a:stretch>
              <a:fillRect/>
            </a:stretch>
          </p:blipFill>
          <p:spPr>
            <a:xfrm>
              <a:off x="4352333" y="1431074"/>
              <a:ext cx="135708" cy="264449"/>
            </a:xfrm>
            <a:prstGeom prst="rect">
              <a:avLst/>
            </a:prstGeom>
          </p:spPr>
        </p:pic>
      </p:grpSp>
    </p:spTree>
    <p:extLst>
      <p:ext uri="{BB962C8B-B14F-4D97-AF65-F5344CB8AC3E}">
        <p14:creationId xmlns:p14="http://schemas.microsoft.com/office/powerpoint/2010/main" val="3376750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D0E64D9C-2363-572E-CD13-EA21FEFD99A3}"/>
              </a:ext>
            </a:extLst>
          </p:cNvPr>
          <p:cNvSpPr>
            <a:spLocks noGrp="1"/>
          </p:cNvSpPr>
          <p:nvPr>
            <p:ph type="body" sz="quarter" idx="10"/>
          </p:nvPr>
        </p:nvSpPr>
        <p:spPr>
          <a:xfrm>
            <a:off x="1581665" y="6640600"/>
            <a:ext cx="10368641" cy="146416"/>
          </a:xfrm>
        </p:spPr>
        <p:txBody>
          <a:bodyPr/>
          <a:lstStyle/>
          <a:p>
            <a:r>
              <a:rPr lang="es-ES" b="1" i="1">
                <a:latin typeface="Arial" panose="020B0604020202020204" pitchFamily="34" charset="0"/>
                <a:cs typeface="Arial" panose="020B0604020202020204" pitchFamily="34" charset="0"/>
              </a:rPr>
              <a:t>1</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Berking</a:t>
            </a:r>
            <a:r>
              <a:rPr lang="es-ES" i="1">
                <a:latin typeface="Arial" panose="020B0604020202020204" pitchFamily="34" charset="0"/>
                <a:cs typeface="Arial" panose="020B0604020202020204" pitchFamily="34" charset="0"/>
              </a:rPr>
              <a:t> C, et al</a:t>
            </a:r>
            <a:r>
              <a:rPr lang="en-US" i="1">
                <a:latin typeface="Arial" panose="020B0604020202020204" pitchFamily="34" charset="0"/>
                <a:cs typeface="Arial" panose="020B0604020202020204" pitchFamily="34" charset="0"/>
              </a:rPr>
              <a:t> Assessing the holistic value of </a:t>
            </a:r>
            <a:r>
              <a:rPr lang="en-US" i="1" err="1">
                <a:latin typeface="Arial" panose="020B0604020202020204" pitchFamily="34" charset="0"/>
                <a:cs typeface="Arial" panose="020B0604020202020204" pitchFamily="34" charset="0"/>
              </a:rPr>
              <a:t>tirbanibulin</a:t>
            </a:r>
            <a:r>
              <a:rPr lang="en-US" i="1">
                <a:latin typeface="Arial" panose="020B0604020202020204" pitchFamily="34" charset="0"/>
                <a:cs typeface="Arial" panose="020B0604020202020204" pitchFamily="34" charset="0"/>
              </a:rPr>
              <a:t> for treating actinic keratosis (MCDA) in three </a:t>
            </a:r>
            <a:r>
              <a:rPr lang="en-US" i="1" err="1">
                <a:latin typeface="Arial" panose="020B0604020202020204" pitchFamily="34" charset="0"/>
                <a:cs typeface="Arial" panose="020B0604020202020204" pitchFamily="34" charset="0"/>
              </a:rPr>
              <a:t>european</a:t>
            </a:r>
            <a:r>
              <a:rPr lang="en-US" i="1">
                <a:latin typeface="Arial" panose="020B0604020202020204" pitchFamily="34" charset="0"/>
                <a:cs typeface="Arial" panose="020B0604020202020204" pitchFamily="34" charset="0"/>
              </a:rPr>
              <a:t> countries </a:t>
            </a:r>
            <a:r>
              <a:rPr lang="es-ES" i="1">
                <a:latin typeface="Arial" panose="020B0604020202020204" pitchFamily="34" charset="0"/>
                <a:cs typeface="Arial" panose="020B0604020202020204" pitchFamily="34" charset="0"/>
              </a:rPr>
              <a:t>EADV 2025;Paris, Francia. #P6730.</a:t>
            </a:r>
            <a:r>
              <a:rPr lang="es-ES" i="1">
                <a:latin typeface="Arial" panose="020B0604020202020204" pitchFamily="34" charset="0"/>
                <a:cs typeface="Arial" panose="020B0604020202020204" pitchFamily="34" charset="0"/>
                <a:sym typeface="Wingdings" panose="05000000000000000000" pitchFamily="2" charset="2"/>
              </a:rPr>
              <a:t> </a:t>
            </a:r>
            <a:r>
              <a:rPr lang="en-US" b="1" i="1">
                <a:latin typeface="Arial" panose="020B0604020202020204" pitchFamily="34" charset="0"/>
                <a:cs typeface="Arial" panose="020B0604020202020204" pitchFamily="34" charset="0"/>
              </a:rPr>
              <a:t>2</a:t>
            </a:r>
            <a:r>
              <a:rPr lang="en-US" i="1">
                <a:latin typeface="Arial" panose="020B0604020202020204" pitchFamily="34" charset="0"/>
                <a:cs typeface="Arial" panose="020B0604020202020204" pitchFamily="34" charset="0"/>
              </a:rPr>
              <a:t> </a:t>
            </a:r>
            <a:r>
              <a:rPr lang="da-DK" i="1" err="1">
                <a:latin typeface="Arial" panose="020B0604020202020204" pitchFamily="34" charset="0"/>
                <a:cs typeface="Arial" panose="020B0604020202020204" pitchFamily="34" charset="0"/>
              </a:rPr>
              <a:t>Dirschka</a:t>
            </a:r>
            <a:r>
              <a:rPr lang="da-DK" i="1">
                <a:latin typeface="Arial" panose="020B0604020202020204" pitchFamily="34" charset="0"/>
                <a:cs typeface="Arial" panose="020B0604020202020204" pitchFamily="34" charset="0"/>
              </a:rPr>
              <a:t> T, </a:t>
            </a:r>
            <a:r>
              <a:rPr lang="da-DK" i="1" err="1">
                <a:latin typeface="Arial" panose="020B0604020202020204" pitchFamily="34" charset="0"/>
                <a:cs typeface="Arial" panose="020B0604020202020204" pitchFamily="34" charset="0"/>
              </a:rPr>
              <a:t>Ardigò</a:t>
            </a:r>
            <a:r>
              <a:rPr lang="da-DK" i="1">
                <a:latin typeface="Arial" panose="020B0604020202020204" pitchFamily="34" charset="0"/>
                <a:cs typeface="Arial" panose="020B0604020202020204" pitchFamily="34" charset="0"/>
              </a:rPr>
              <a:t> M, </a:t>
            </a:r>
            <a:r>
              <a:rPr lang="da-DK" i="1" err="1">
                <a:latin typeface="Arial" panose="020B0604020202020204" pitchFamily="34" charset="0"/>
                <a:cs typeface="Arial" panose="020B0604020202020204" pitchFamily="34" charset="0"/>
              </a:rPr>
              <a:t>Fargnoli</a:t>
            </a:r>
            <a:r>
              <a:rPr lang="da-DK" i="1">
                <a:latin typeface="Arial" panose="020B0604020202020204" pitchFamily="34" charset="0"/>
                <a:cs typeface="Arial" panose="020B0604020202020204" pitchFamily="34" charset="0"/>
              </a:rPr>
              <a:t> MC, et al. J Dermatolog </a:t>
            </a:r>
            <a:r>
              <a:rPr lang="da-DK" i="1" err="1">
                <a:latin typeface="Arial" panose="020B0604020202020204" pitchFamily="34" charset="0"/>
                <a:cs typeface="Arial" panose="020B0604020202020204" pitchFamily="34" charset="0"/>
              </a:rPr>
              <a:t>Treat</a:t>
            </a:r>
            <a:r>
              <a:rPr lang="da-DK" i="1">
                <a:latin typeface="Arial" panose="020B0604020202020204" pitchFamily="34" charset="0"/>
                <a:cs typeface="Arial" panose="020B0604020202020204" pitchFamily="34" charset="0"/>
              </a:rPr>
              <a:t>. 2025 </a:t>
            </a:r>
            <a:r>
              <a:rPr lang="es-ES" b="1" i="1">
                <a:latin typeface="Arial" panose="020B0604020202020204" pitchFamily="34" charset="0"/>
                <a:cs typeface="Arial" panose="020B0604020202020204" pitchFamily="34" charset="0"/>
              </a:rPr>
              <a:t>3</a:t>
            </a:r>
            <a:r>
              <a:rPr lang="es-ES" i="1">
                <a:latin typeface="Arial" panose="020B0604020202020204" pitchFamily="34" charset="0"/>
                <a:cs typeface="Arial" panose="020B0604020202020204" pitchFamily="34" charset="0"/>
              </a:rPr>
              <a:t> Arroyo A, et al</a:t>
            </a:r>
            <a:r>
              <a:rPr lang="en-US" i="1">
                <a:latin typeface="Arial" panose="020B0604020202020204" pitchFamily="34" charset="0"/>
                <a:cs typeface="Arial" panose="020B0604020202020204" pitchFamily="34" charset="0"/>
              </a:rPr>
              <a:t> Efficacy of 1% </a:t>
            </a:r>
            <a:r>
              <a:rPr lang="en-US" i="1" err="1">
                <a:latin typeface="Arial" panose="020B0604020202020204" pitchFamily="34" charset="0"/>
                <a:cs typeface="Arial" panose="020B0604020202020204" pitchFamily="34" charset="0"/>
              </a:rPr>
              <a:t>tirbanibulin</a:t>
            </a:r>
            <a:r>
              <a:rPr lang="en-US" i="1">
                <a:latin typeface="Arial" panose="020B0604020202020204" pitchFamily="34" charset="0"/>
                <a:cs typeface="Arial" panose="020B0604020202020204" pitchFamily="34" charset="0"/>
              </a:rPr>
              <a:t> in the treatment of pigmented actinic keratosis real-life </a:t>
            </a:r>
            <a:r>
              <a:rPr lang="en-US" i="1" err="1">
                <a:latin typeface="Arial" panose="020B0604020202020204" pitchFamily="34" charset="0"/>
                <a:cs typeface="Arial" panose="020B0604020202020204" pitchFamily="34" charset="0"/>
              </a:rPr>
              <a:t>ambispective</a:t>
            </a:r>
            <a:r>
              <a:rPr lang="en-US" i="1">
                <a:latin typeface="Arial" panose="020B0604020202020204" pitchFamily="34" charset="0"/>
                <a:cs typeface="Arial" panose="020B0604020202020204" pitchFamily="34" charset="0"/>
              </a:rPr>
              <a:t> study </a:t>
            </a:r>
            <a:r>
              <a:rPr lang="es-ES" i="1">
                <a:latin typeface="Arial" panose="020B0604020202020204" pitchFamily="34" charset="0"/>
                <a:cs typeface="Arial" panose="020B0604020202020204" pitchFamily="34" charset="0"/>
              </a:rPr>
              <a:t>EADV 2025;Paris, Francia. #P1999 </a:t>
            </a:r>
            <a:r>
              <a:rPr lang="es-ES" b="1" i="1">
                <a:latin typeface="Arial" panose="020B0604020202020204" pitchFamily="34" charset="0"/>
                <a:cs typeface="Arial" panose="020B0604020202020204" pitchFamily="34" charset="0"/>
              </a:rPr>
              <a:t>4 </a:t>
            </a:r>
            <a:r>
              <a:rPr lang="es-ES" i="1" err="1">
                <a:latin typeface="Arial" panose="020B0604020202020204" pitchFamily="34" charset="0"/>
                <a:cs typeface="Arial" panose="020B0604020202020204" pitchFamily="34" charset="0"/>
              </a:rPr>
              <a:t>Morelló</a:t>
            </a:r>
            <a:r>
              <a:rPr lang="es-ES" i="1">
                <a:latin typeface="Arial" panose="020B0604020202020204" pitchFamily="34" charset="0"/>
                <a:cs typeface="Arial" panose="020B0604020202020204" pitchFamily="34" charset="0"/>
              </a:rPr>
              <a:t>-Vicente A, Oteiza-Rius I, Gómez-González EM, et al. </a:t>
            </a:r>
            <a:r>
              <a:rPr lang="es-ES" i="1" err="1">
                <a:latin typeface="Arial" panose="020B0604020202020204" pitchFamily="34" charset="0"/>
                <a:cs typeface="Arial" panose="020B0604020202020204" pitchFamily="34" charset="0"/>
              </a:rPr>
              <a:t>Efficacy</a:t>
            </a:r>
            <a:r>
              <a:rPr lang="es-ES" i="1">
                <a:latin typeface="Arial" panose="020B0604020202020204" pitchFamily="34" charset="0"/>
                <a:cs typeface="Arial" panose="020B0604020202020204" pitchFamily="34" charset="0"/>
              </a:rPr>
              <a:t> and safety </a:t>
            </a:r>
            <a:r>
              <a:rPr lang="es-ES" i="1" err="1">
                <a:latin typeface="Arial" panose="020B0604020202020204" pitchFamily="34" charset="0"/>
                <a:cs typeface="Arial" panose="020B0604020202020204" pitchFamily="34" charset="0"/>
              </a:rPr>
              <a:t>of</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sequential</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treatment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with</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cryotherapy</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followed</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by</a:t>
            </a:r>
            <a:r>
              <a:rPr lang="es-ES" i="1">
                <a:latin typeface="Arial" panose="020B0604020202020204" pitchFamily="34" charset="0"/>
                <a:cs typeface="Arial" panose="020B0604020202020204" pitchFamily="34" charset="0"/>
              </a:rPr>
              <a:t> 1% </a:t>
            </a:r>
            <a:r>
              <a:rPr lang="es-ES" i="1" err="1">
                <a:latin typeface="Arial" panose="020B0604020202020204" pitchFamily="34" charset="0"/>
                <a:cs typeface="Arial" panose="020B0604020202020204" pitchFamily="34" charset="0"/>
              </a:rPr>
              <a:t>topical</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tirbanibulin</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for</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actinic</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keratoses</a:t>
            </a:r>
            <a:r>
              <a:rPr lang="es-ES" i="1">
                <a:latin typeface="Arial" panose="020B0604020202020204" pitchFamily="34" charset="0"/>
                <a:cs typeface="Arial" panose="020B0604020202020204" pitchFamily="34" charset="0"/>
              </a:rPr>
              <a:t> in </a:t>
            </a:r>
            <a:r>
              <a:rPr lang="es-ES" i="1" err="1">
                <a:latin typeface="Arial" panose="020B0604020202020204" pitchFamily="34" charset="0"/>
                <a:cs typeface="Arial" panose="020B0604020202020204" pitchFamily="34" charset="0"/>
              </a:rPr>
              <a:t>organ</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transplant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recipients</a:t>
            </a:r>
            <a:r>
              <a:rPr lang="es-ES" i="1">
                <a:latin typeface="Arial" panose="020B0604020202020204" pitchFamily="34" charset="0"/>
                <a:cs typeface="Arial" panose="020B0604020202020204" pitchFamily="34" charset="0"/>
              </a:rPr>
              <a:t>: A </a:t>
            </a:r>
            <a:r>
              <a:rPr lang="es-ES" i="1" err="1">
                <a:latin typeface="Arial" panose="020B0604020202020204" pitchFamily="34" charset="0"/>
                <a:cs typeface="Arial" panose="020B0604020202020204" pitchFamily="34" charset="0"/>
              </a:rPr>
              <a:t>randomized</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clinical</a:t>
            </a:r>
            <a:r>
              <a:rPr lang="es-ES" i="1">
                <a:latin typeface="Arial" panose="020B0604020202020204" pitchFamily="34" charset="0"/>
                <a:cs typeface="Arial" panose="020B0604020202020204" pitchFamily="34" charset="0"/>
              </a:rPr>
              <a:t> trial. J Am Acad </a:t>
            </a:r>
            <a:r>
              <a:rPr lang="es-ES" i="1" err="1">
                <a:latin typeface="Arial" panose="020B0604020202020204" pitchFamily="34" charset="0"/>
                <a:cs typeface="Arial" panose="020B0604020202020204" pitchFamily="34" charset="0"/>
              </a:rPr>
              <a:t>Dermatol</a:t>
            </a:r>
            <a:r>
              <a:rPr lang="es-ES" i="1">
                <a:latin typeface="Arial" panose="020B0604020202020204" pitchFamily="34" charset="0"/>
                <a:cs typeface="Arial" panose="020B0604020202020204" pitchFamily="34" charset="0"/>
              </a:rPr>
              <a:t>. 2025 </a:t>
            </a:r>
            <a:r>
              <a:rPr lang="es-ES" b="1" i="1">
                <a:latin typeface="Arial" panose="020B0604020202020204" pitchFamily="34" charset="0"/>
                <a:cs typeface="Arial" panose="020B0604020202020204" pitchFamily="34" charset="0"/>
              </a:rPr>
              <a:t>5 </a:t>
            </a:r>
            <a:r>
              <a:rPr lang="es-ES">
                <a:latin typeface="Arial" panose="020B0604020202020204" pitchFamily="34" charset="0"/>
                <a:cs typeface="Arial" panose="020B0604020202020204" pitchFamily="34" charset="0"/>
              </a:rPr>
              <a:t>Vílchez-Márquez F, Muñoz-Barba D, Soto-Moreno A, Martínez-López A, Arias-Santiago S. Field </a:t>
            </a:r>
            <a:r>
              <a:rPr lang="es-ES" err="1">
                <a:latin typeface="Arial" panose="020B0604020202020204" pitchFamily="34" charset="0"/>
                <a:cs typeface="Arial" panose="020B0604020202020204" pitchFamily="34" charset="0"/>
              </a:rPr>
              <a:t>cancerization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treatment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with</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tirbanibulin</a:t>
            </a:r>
            <a:r>
              <a:rPr lang="es-ES">
                <a:latin typeface="Arial" panose="020B0604020202020204" pitchFamily="34" charset="0"/>
                <a:cs typeface="Arial" panose="020B0604020202020204" pitchFamily="34" charset="0"/>
              </a:rPr>
              <a:t> 1% </a:t>
            </a:r>
            <a:r>
              <a:rPr lang="es-ES" err="1">
                <a:latin typeface="Arial" panose="020B0604020202020204" pitchFamily="34" charset="0"/>
                <a:cs typeface="Arial" panose="020B0604020202020204" pitchFamily="34" charset="0"/>
              </a:rPr>
              <a:t>ointment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results</a:t>
            </a:r>
            <a:r>
              <a:rPr lang="es-ES">
                <a:latin typeface="Arial" panose="020B0604020202020204" pitchFamily="34" charset="0"/>
                <a:cs typeface="Arial" panose="020B0604020202020204" pitchFamily="34" charset="0"/>
              </a:rPr>
              <a:t> in real-</a:t>
            </a:r>
            <a:r>
              <a:rPr lang="es-ES" err="1">
                <a:latin typeface="Arial" panose="020B0604020202020204" pitchFamily="34" charset="0"/>
                <a:cs typeface="Arial" panose="020B0604020202020204" pitchFamily="34" charset="0"/>
              </a:rPr>
              <a:t>world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practice</a:t>
            </a:r>
            <a:r>
              <a:rPr lang="es-ES">
                <a:latin typeface="Arial" panose="020B0604020202020204" pitchFamily="34" charset="0"/>
                <a:cs typeface="Arial" panose="020B0604020202020204" pitchFamily="34" charset="0"/>
              </a:rPr>
              <a:t>. Acta </a:t>
            </a:r>
            <a:r>
              <a:rPr lang="es-ES" err="1">
                <a:latin typeface="Arial" panose="020B0604020202020204" pitchFamily="34" charset="0"/>
                <a:cs typeface="Arial" panose="020B0604020202020204" pitchFamily="34" charset="0"/>
              </a:rPr>
              <a:t>Derm</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Venereol</a:t>
            </a:r>
            <a:r>
              <a:rPr lang="es-ES">
                <a:latin typeface="Arial" panose="020B0604020202020204" pitchFamily="34" charset="0"/>
                <a:cs typeface="Arial" panose="020B0604020202020204" pitchFamily="34" charset="0"/>
              </a:rPr>
              <a:t>. 2025 </a:t>
            </a:r>
            <a:r>
              <a:rPr lang="es-ES" b="1" i="1">
                <a:latin typeface="Arial" panose="020B0604020202020204" pitchFamily="34" charset="0"/>
                <a:cs typeface="Arial" panose="020B0604020202020204" pitchFamily="34" charset="0"/>
              </a:rPr>
              <a:t>6</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Gomez</a:t>
            </a:r>
            <a:r>
              <a:rPr lang="es-ES">
                <a:latin typeface="Arial" panose="020B0604020202020204" pitchFamily="34" charset="0"/>
                <a:cs typeface="Arial" panose="020B0604020202020204" pitchFamily="34" charset="0"/>
              </a:rPr>
              <a:t> H et al, Experiencia Clínica con </a:t>
            </a:r>
            <a:r>
              <a:rPr lang="es-ES" err="1">
                <a:latin typeface="Arial" panose="020B0604020202020204" pitchFamily="34" charset="0"/>
                <a:cs typeface="Arial" panose="020B0604020202020204" pitchFamily="34" charset="0"/>
              </a:rPr>
              <a:t>Klisyri</a:t>
            </a:r>
            <a:r>
              <a:rPr lang="es-ES">
                <a:latin typeface="Arial" panose="020B0604020202020204" pitchFamily="34" charset="0"/>
                <a:cs typeface="Arial" panose="020B0604020202020204" pitchFamily="34" charset="0"/>
              </a:rPr>
              <a:t> en Queratosis Actínicas en pacientes polimedicados </a:t>
            </a:r>
            <a:r>
              <a:rPr lang="es-ES" err="1">
                <a:latin typeface="Arial" panose="020B0604020202020204" pitchFamily="34" charset="0"/>
                <a:cs typeface="Arial" panose="020B0604020202020204" pitchFamily="34" charset="0"/>
              </a:rPr>
              <a:t>Accepted</a:t>
            </a:r>
            <a:r>
              <a:rPr lang="es-ES">
                <a:latin typeface="Arial" panose="020B0604020202020204" pitchFamily="34" charset="0"/>
                <a:cs typeface="Arial" panose="020B0604020202020204" pitchFamily="34" charset="0"/>
              </a:rPr>
              <a:t> GEDOC25 Barcelona </a:t>
            </a:r>
            <a:r>
              <a:rPr lang="es-ES" err="1">
                <a:latin typeface="Arial" panose="020B0604020202020204" pitchFamily="34" charset="0"/>
                <a:cs typeface="Arial" panose="020B0604020202020204" pitchFamily="34" charset="0"/>
              </a:rPr>
              <a:t>Spain</a:t>
            </a:r>
            <a:r>
              <a:rPr lang="es-ES">
                <a:latin typeface="Arial" panose="020B0604020202020204" pitchFamily="34" charset="0"/>
                <a:cs typeface="Arial" panose="020B0604020202020204" pitchFamily="34" charset="0"/>
              </a:rPr>
              <a:t> </a:t>
            </a:r>
            <a:r>
              <a:rPr lang="es-ES" b="1" i="1">
                <a:latin typeface="Arial" panose="020B0604020202020204" pitchFamily="34" charset="0"/>
                <a:cs typeface="Arial" panose="020B0604020202020204" pitchFamily="34" charset="0"/>
              </a:rPr>
              <a:t>7</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Ardigò</a:t>
            </a:r>
            <a:r>
              <a:rPr lang="es-ES" i="1">
                <a:latin typeface="Arial" panose="020B0604020202020204" pitchFamily="34" charset="0"/>
                <a:cs typeface="Arial" panose="020B0604020202020204" pitchFamily="34" charset="0"/>
              </a:rPr>
              <a:t> M, </a:t>
            </a:r>
            <a:r>
              <a:rPr lang="es-ES" i="1" err="1">
                <a:latin typeface="Arial" panose="020B0604020202020204" pitchFamily="34" charset="0"/>
                <a:cs typeface="Arial" panose="020B0604020202020204" pitchFamily="34" charset="0"/>
              </a:rPr>
              <a:t>Argenziano</a:t>
            </a:r>
            <a:r>
              <a:rPr lang="es-ES" i="1">
                <a:latin typeface="Arial" panose="020B0604020202020204" pitchFamily="34" charset="0"/>
                <a:cs typeface="Arial" panose="020B0604020202020204" pitchFamily="34" charset="0"/>
              </a:rPr>
              <a:t> G, </a:t>
            </a:r>
            <a:r>
              <a:rPr lang="es-ES" i="1" err="1">
                <a:latin typeface="Arial" panose="020B0604020202020204" pitchFamily="34" charset="0"/>
                <a:cs typeface="Arial" panose="020B0604020202020204" pitchFamily="34" charset="0"/>
              </a:rPr>
              <a:t>Campione</a:t>
            </a:r>
            <a:r>
              <a:rPr lang="es-ES" i="1">
                <a:latin typeface="Arial" panose="020B0604020202020204" pitchFamily="34" charset="0"/>
                <a:cs typeface="Arial" panose="020B0604020202020204" pitchFamily="34" charset="0"/>
              </a:rPr>
              <a:t> E, et al. </a:t>
            </a:r>
            <a:r>
              <a:rPr lang="es-ES" i="1" err="1">
                <a:latin typeface="Arial" panose="020B0604020202020204" pitchFamily="34" charset="0"/>
                <a:cs typeface="Arial" panose="020B0604020202020204" pitchFamily="34" charset="0"/>
              </a:rPr>
              <a:t>Optimal</a:t>
            </a:r>
            <a:r>
              <a:rPr lang="es-ES" i="1">
                <a:latin typeface="Arial" panose="020B0604020202020204" pitchFamily="34" charset="0"/>
                <a:cs typeface="Arial" panose="020B0604020202020204" pitchFamily="34" charset="0"/>
              </a:rPr>
              <a:t> Use </a:t>
            </a:r>
            <a:r>
              <a:rPr lang="es-ES" i="1" err="1">
                <a:latin typeface="Arial" panose="020B0604020202020204" pitchFamily="34" charset="0"/>
                <a:cs typeface="Arial" panose="020B0604020202020204" pitchFamily="34" charset="0"/>
              </a:rPr>
              <a:t>of</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Tirbanibulin</a:t>
            </a:r>
            <a:r>
              <a:rPr lang="es-ES" i="1">
                <a:latin typeface="Arial" panose="020B0604020202020204" pitchFamily="34" charset="0"/>
                <a:cs typeface="Arial" panose="020B0604020202020204" pitchFamily="34" charset="0"/>
              </a:rPr>
              <a:t> in </a:t>
            </a:r>
            <a:r>
              <a:rPr lang="es-ES" i="1" err="1">
                <a:latin typeface="Arial" panose="020B0604020202020204" pitchFamily="34" charset="0"/>
                <a:cs typeface="Arial" panose="020B0604020202020204" pitchFamily="34" charset="0"/>
              </a:rPr>
              <a:t>the</a:t>
            </a:r>
            <a:r>
              <a:rPr lang="es-ES" i="1">
                <a:latin typeface="Arial" panose="020B0604020202020204" pitchFamily="34" charset="0"/>
                <a:cs typeface="Arial" panose="020B0604020202020204" pitchFamily="34" charset="0"/>
              </a:rPr>
              <a:t> Real-</a:t>
            </a:r>
            <a:r>
              <a:rPr lang="es-ES" i="1" err="1">
                <a:latin typeface="Arial" panose="020B0604020202020204" pitchFamily="34" charset="0"/>
                <a:cs typeface="Arial" panose="020B0604020202020204" pitchFamily="34" charset="0"/>
              </a:rPr>
              <a:t>Life</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Treatment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of</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Actinic</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Keratosis:Expert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Consensus</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Dermatol</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Pract</a:t>
            </a:r>
            <a:r>
              <a:rPr lang="es-ES" i="1">
                <a:latin typeface="Arial" panose="020B0604020202020204" pitchFamily="34" charset="0"/>
                <a:cs typeface="Arial" panose="020B0604020202020204" pitchFamily="34" charset="0"/>
              </a:rPr>
              <a:t> Concept. 2025</a:t>
            </a:r>
          </a:p>
        </p:txBody>
      </p:sp>
      <p:pic>
        <p:nvPicPr>
          <p:cNvPr id="7" name="object 23">
            <a:extLst>
              <a:ext uri="{FF2B5EF4-FFF2-40B4-BE49-F238E27FC236}">
                <a16:creationId xmlns:a16="http://schemas.microsoft.com/office/drawing/2014/main" id="{A3569EA3-D5DD-C240-5050-C3A428A43A62}"/>
              </a:ext>
            </a:extLst>
          </p:cNvPr>
          <p:cNvPicPr/>
          <p:nvPr/>
        </p:nvPicPr>
        <p:blipFill rotWithShape="1">
          <a:blip r:embed="rId3" cstate="print"/>
          <a:srcRect r="27601"/>
          <a:stretch/>
        </p:blipFill>
        <p:spPr>
          <a:xfrm>
            <a:off x="10201443" y="3240619"/>
            <a:ext cx="2002589" cy="2696348"/>
          </a:xfrm>
          <a:prstGeom prst="rect">
            <a:avLst/>
          </a:prstGeom>
        </p:spPr>
      </p:pic>
      <p:sp>
        <p:nvSpPr>
          <p:cNvPr id="44" name="Rectángulo redondeado 43">
            <a:extLst>
              <a:ext uri="{FF2B5EF4-FFF2-40B4-BE49-F238E27FC236}">
                <a16:creationId xmlns:a16="http://schemas.microsoft.com/office/drawing/2014/main" id="{B7D7A2AA-7FB3-FF90-E568-727C9FF6DF59}"/>
              </a:ext>
            </a:extLst>
          </p:cNvPr>
          <p:cNvSpPr/>
          <p:nvPr/>
        </p:nvSpPr>
        <p:spPr>
          <a:xfrm>
            <a:off x="5744001" y="1119818"/>
            <a:ext cx="3825116" cy="301137"/>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002855"/>
                </a:solidFill>
                <a:effectLst/>
                <a:uLnTx/>
                <a:uFillTx/>
                <a:latin typeface="Arial"/>
                <a:ea typeface="+mn-ea"/>
                <a:cs typeface="Arial" panose="020B0604020202020204" pitchFamily="34" charset="0"/>
              </a:rPr>
              <a:t>Variable 1: Características de las lesiones</a:t>
            </a:r>
          </a:p>
        </p:txBody>
      </p:sp>
      <p:grpSp>
        <p:nvGrpSpPr>
          <p:cNvPr id="35" name="Grupo 34">
            <a:extLst>
              <a:ext uri="{FF2B5EF4-FFF2-40B4-BE49-F238E27FC236}">
                <a16:creationId xmlns:a16="http://schemas.microsoft.com/office/drawing/2014/main" id="{3957C9E8-5075-A0E1-F1D9-272E6920CBF3}"/>
              </a:ext>
            </a:extLst>
          </p:cNvPr>
          <p:cNvGrpSpPr/>
          <p:nvPr/>
        </p:nvGrpSpPr>
        <p:grpSpPr>
          <a:xfrm>
            <a:off x="5303543" y="1006153"/>
            <a:ext cx="562500" cy="557190"/>
            <a:chOff x="3515835" y="3655605"/>
            <a:chExt cx="803135" cy="795553"/>
          </a:xfrm>
        </p:grpSpPr>
        <p:pic>
          <p:nvPicPr>
            <p:cNvPr id="21" name="object 37">
              <a:extLst>
                <a:ext uri="{FF2B5EF4-FFF2-40B4-BE49-F238E27FC236}">
                  <a16:creationId xmlns:a16="http://schemas.microsoft.com/office/drawing/2014/main" id="{15412F16-5166-7F41-317C-B04B19FDC385}"/>
                </a:ext>
              </a:extLst>
            </p:cNvPr>
            <p:cNvPicPr/>
            <p:nvPr/>
          </p:nvPicPr>
          <p:blipFill>
            <a:blip r:embed="rId4" cstate="print"/>
            <a:stretch>
              <a:fillRect/>
            </a:stretch>
          </p:blipFill>
          <p:spPr>
            <a:xfrm>
              <a:off x="3515835" y="3655605"/>
              <a:ext cx="803135" cy="795553"/>
            </a:xfrm>
            <a:prstGeom prst="rect">
              <a:avLst/>
            </a:prstGeom>
          </p:spPr>
        </p:pic>
        <p:pic>
          <p:nvPicPr>
            <p:cNvPr id="22" name="object 38">
              <a:extLst>
                <a:ext uri="{FF2B5EF4-FFF2-40B4-BE49-F238E27FC236}">
                  <a16:creationId xmlns:a16="http://schemas.microsoft.com/office/drawing/2014/main" id="{F619312B-7C4D-63B2-700F-50D17B4A0028}"/>
                </a:ext>
              </a:extLst>
            </p:cNvPr>
            <p:cNvPicPr/>
            <p:nvPr/>
          </p:nvPicPr>
          <p:blipFill>
            <a:blip r:embed="rId5" cstate="print"/>
            <a:stretch>
              <a:fillRect/>
            </a:stretch>
          </p:blipFill>
          <p:spPr>
            <a:xfrm>
              <a:off x="3581233" y="3680268"/>
              <a:ext cx="672338" cy="665480"/>
            </a:xfrm>
            <a:prstGeom prst="rect">
              <a:avLst/>
            </a:prstGeom>
          </p:spPr>
        </p:pic>
        <p:grpSp>
          <p:nvGrpSpPr>
            <p:cNvPr id="34" name="Grupo 33">
              <a:extLst>
                <a:ext uri="{FF2B5EF4-FFF2-40B4-BE49-F238E27FC236}">
                  <a16:creationId xmlns:a16="http://schemas.microsoft.com/office/drawing/2014/main" id="{EDAEC600-6601-5639-024C-2FEFAD1B632A}"/>
                </a:ext>
              </a:extLst>
            </p:cNvPr>
            <p:cNvGrpSpPr/>
            <p:nvPr/>
          </p:nvGrpSpPr>
          <p:grpSpPr>
            <a:xfrm>
              <a:off x="3727855" y="3792922"/>
              <a:ext cx="379095" cy="432786"/>
              <a:chOff x="4434686" y="3792922"/>
              <a:chExt cx="379095" cy="432786"/>
            </a:xfrm>
          </p:grpSpPr>
          <p:pic>
            <p:nvPicPr>
              <p:cNvPr id="26" name="object 42">
                <a:extLst>
                  <a:ext uri="{FF2B5EF4-FFF2-40B4-BE49-F238E27FC236}">
                    <a16:creationId xmlns:a16="http://schemas.microsoft.com/office/drawing/2014/main" id="{22358C1E-B833-972C-54D2-C7D53566E6E1}"/>
                  </a:ext>
                </a:extLst>
              </p:cNvPr>
              <p:cNvPicPr/>
              <p:nvPr/>
            </p:nvPicPr>
            <p:blipFill>
              <a:blip r:embed="rId6" cstate="print"/>
              <a:stretch>
                <a:fillRect/>
              </a:stretch>
            </p:blipFill>
            <p:spPr>
              <a:xfrm>
                <a:off x="4520379" y="3792922"/>
                <a:ext cx="233458" cy="64926"/>
              </a:xfrm>
              <a:prstGeom prst="rect">
                <a:avLst/>
              </a:prstGeom>
            </p:spPr>
          </p:pic>
          <p:sp>
            <p:nvSpPr>
              <p:cNvPr id="27" name="object 43">
                <a:extLst>
                  <a:ext uri="{FF2B5EF4-FFF2-40B4-BE49-F238E27FC236}">
                    <a16:creationId xmlns:a16="http://schemas.microsoft.com/office/drawing/2014/main" id="{7B73330E-B239-1524-00B4-8D33CA72F021}"/>
                  </a:ext>
                </a:extLst>
              </p:cNvPr>
              <p:cNvSpPr/>
              <p:nvPr/>
            </p:nvSpPr>
            <p:spPr>
              <a:xfrm>
                <a:off x="4434686" y="3847248"/>
                <a:ext cx="379095" cy="378460"/>
              </a:xfrm>
              <a:custGeom>
                <a:avLst/>
                <a:gdLst/>
                <a:ahLst/>
                <a:cxnLst/>
                <a:rect l="l" t="t" r="r" b="b"/>
                <a:pathLst>
                  <a:path w="379095" h="378460">
                    <a:moveTo>
                      <a:pt x="335572" y="374218"/>
                    </a:moveTo>
                    <a:lnTo>
                      <a:pt x="335368" y="365785"/>
                    </a:lnTo>
                    <a:lnTo>
                      <a:pt x="335305" y="362572"/>
                    </a:lnTo>
                    <a:lnTo>
                      <a:pt x="334886" y="358444"/>
                    </a:lnTo>
                    <a:lnTo>
                      <a:pt x="334530" y="354393"/>
                    </a:lnTo>
                    <a:lnTo>
                      <a:pt x="332549" y="329780"/>
                    </a:lnTo>
                    <a:lnTo>
                      <a:pt x="331444" y="316903"/>
                    </a:lnTo>
                    <a:lnTo>
                      <a:pt x="328409" y="314071"/>
                    </a:lnTo>
                    <a:lnTo>
                      <a:pt x="320662" y="315112"/>
                    </a:lnTo>
                    <a:lnTo>
                      <a:pt x="318516" y="318439"/>
                    </a:lnTo>
                    <a:lnTo>
                      <a:pt x="318922" y="323037"/>
                    </a:lnTo>
                    <a:lnTo>
                      <a:pt x="320522" y="342811"/>
                    </a:lnTo>
                    <a:lnTo>
                      <a:pt x="321348" y="352704"/>
                    </a:lnTo>
                    <a:lnTo>
                      <a:pt x="322249" y="362572"/>
                    </a:lnTo>
                    <a:lnTo>
                      <a:pt x="322516" y="365112"/>
                    </a:lnTo>
                    <a:lnTo>
                      <a:pt x="322541" y="365467"/>
                    </a:lnTo>
                    <a:lnTo>
                      <a:pt x="321627" y="365785"/>
                    </a:lnTo>
                    <a:lnTo>
                      <a:pt x="179730" y="365785"/>
                    </a:lnTo>
                    <a:lnTo>
                      <a:pt x="178943" y="365112"/>
                    </a:lnTo>
                    <a:lnTo>
                      <a:pt x="178943" y="310019"/>
                    </a:lnTo>
                    <a:lnTo>
                      <a:pt x="179666" y="309270"/>
                    </a:lnTo>
                    <a:lnTo>
                      <a:pt x="182359" y="308813"/>
                    </a:lnTo>
                    <a:lnTo>
                      <a:pt x="198793" y="303403"/>
                    </a:lnTo>
                    <a:lnTo>
                      <a:pt x="208127" y="296494"/>
                    </a:lnTo>
                    <a:lnTo>
                      <a:pt x="212369" y="293370"/>
                    </a:lnTo>
                    <a:lnTo>
                      <a:pt x="222173" y="279628"/>
                    </a:lnTo>
                    <a:lnTo>
                      <a:pt x="227304" y="263118"/>
                    </a:lnTo>
                    <a:lnTo>
                      <a:pt x="228130" y="254596"/>
                    </a:lnTo>
                    <a:lnTo>
                      <a:pt x="228028" y="223888"/>
                    </a:lnTo>
                    <a:lnTo>
                      <a:pt x="225869" y="221119"/>
                    </a:lnTo>
                    <a:lnTo>
                      <a:pt x="217601" y="221119"/>
                    </a:lnTo>
                    <a:lnTo>
                      <a:pt x="215404" y="223634"/>
                    </a:lnTo>
                    <a:lnTo>
                      <a:pt x="215404" y="253631"/>
                    </a:lnTo>
                    <a:lnTo>
                      <a:pt x="212077" y="270903"/>
                    </a:lnTo>
                    <a:lnTo>
                      <a:pt x="203187" y="284467"/>
                    </a:lnTo>
                    <a:lnTo>
                      <a:pt x="189611" y="293370"/>
                    </a:lnTo>
                    <a:lnTo>
                      <a:pt x="189445" y="293370"/>
                    </a:lnTo>
                    <a:lnTo>
                      <a:pt x="172466" y="296494"/>
                    </a:lnTo>
                    <a:lnTo>
                      <a:pt x="109512" y="296494"/>
                    </a:lnTo>
                    <a:lnTo>
                      <a:pt x="88849" y="292138"/>
                    </a:lnTo>
                    <a:lnTo>
                      <a:pt x="71983" y="280657"/>
                    </a:lnTo>
                    <a:lnTo>
                      <a:pt x="60617" y="263715"/>
                    </a:lnTo>
                    <a:lnTo>
                      <a:pt x="56400" y="243027"/>
                    </a:lnTo>
                    <a:lnTo>
                      <a:pt x="56400" y="193128"/>
                    </a:lnTo>
                    <a:lnTo>
                      <a:pt x="56400" y="184175"/>
                    </a:lnTo>
                    <a:lnTo>
                      <a:pt x="52908" y="180517"/>
                    </a:lnTo>
                    <a:lnTo>
                      <a:pt x="52730" y="180327"/>
                    </a:lnTo>
                    <a:lnTo>
                      <a:pt x="52590" y="180187"/>
                    </a:lnTo>
                    <a:lnTo>
                      <a:pt x="35902" y="180187"/>
                    </a:lnTo>
                    <a:lnTo>
                      <a:pt x="28854" y="180327"/>
                    </a:lnTo>
                    <a:lnTo>
                      <a:pt x="21831" y="180187"/>
                    </a:lnTo>
                    <a:lnTo>
                      <a:pt x="17081" y="180517"/>
                    </a:lnTo>
                    <a:lnTo>
                      <a:pt x="12954" y="176949"/>
                    </a:lnTo>
                    <a:lnTo>
                      <a:pt x="12573" y="172212"/>
                    </a:lnTo>
                    <a:lnTo>
                      <a:pt x="12496" y="169062"/>
                    </a:lnTo>
                    <a:lnTo>
                      <a:pt x="13843" y="166052"/>
                    </a:lnTo>
                    <a:lnTo>
                      <a:pt x="16217" y="163995"/>
                    </a:lnTo>
                    <a:lnTo>
                      <a:pt x="42735" y="134099"/>
                    </a:lnTo>
                    <a:lnTo>
                      <a:pt x="51689" y="124155"/>
                    </a:lnTo>
                    <a:lnTo>
                      <a:pt x="54927" y="120688"/>
                    </a:lnTo>
                    <a:lnTo>
                      <a:pt x="56667" y="116090"/>
                    </a:lnTo>
                    <a:lnTo>
                      <a:pt x="61163" y="74752"/>
                    </a:lnTo>
                    <a:lnTo>
                      <a:pt x="75958" y="37884"/>
                    </a:lnTo>
                    <a:lnTo>
                      <a:pt x="83807" y="24930"/>
                    </a:lnTo>
                    <a:lnTo>
                      <a:pt x="81318" y="19532"/>
                    </a:lnTo>
                    <a:lnTo>
                      <a:pt x="76669" y="19354"/>
                    </a:lnTo>
                    <a:lnTo>
                      <a:pt x="73113" y="19354"/>
                    </a:lnTo>
                    <a:lnTo>
                      <a:pt x="70523" y="21069"/>
                    </a:lnTo>
                    <a:lnTo>
                      <a:pt x="69380" y="23723"/>
                    </a:lnTo>
                    <a:lnTo>
                      <a:pt x="58585" y="43535"/>
                    </a:lnTo>
                    <a:lnTo>
                      <a:pt x="50634" y="64541"/>
                    </a:lnTo>
                    <a:lnTo>
                      <a:pt x="45631" y="86436"/>
                    </a:lnTo>
                    <a:lnTo>
                      <a:pt x="43649" y="108902"/>
                    </a:lnTo>
                    <a:lnTo>
                      <a:pt x="43738" y="111988"/>
                    </a:lnTo>
                    <a:lnTo>
                      <a:pt x="42595" y="114973"/>
                    </a:lnTo>
                    <a:lnTo>
                      <a:pt x="40474" y="117195"/>
                    </a:lnTo>
                    <a:lnTo>
                      <a:pt x="13766" y="147294"/>
                    </a:lnTo>
                    <a:lnTo>
                      <a:pt x="5003" y="157441"/>
                    </a:lnTo>
                    <a:lnTo>
                      <a:pt x="2413" y="160388"/>
                    </a:lnTo>
                    <a:lnTo>
                      <a:pt x="685" y="163995"/>
                    </a:lnTo>
                    <a:lnTo>
                      <a:pt x="0" y="167855"/>
                    </a:lnTo>
                    <a:lnTo>
                      <a:pt x="114" y="172212"/>
                    </a:lnTo>
                    <a:lnTo>
                      <a:pt x="215" y="176326"/>
                    </a:lnTo>
                    <a:lnTo>
                      <a:pt x="3556" y="183807"/>
                    </a:lnTo>
                    <a:lnTo>
                      <a:pt x="9448" y="189496"/>
                    </a:lnTo>
                    <a:lnTo>
                      <a:pt x="17348" y="192582"/>
                    </a:lnTo>
                    <a:lnTo>
                      <a:pt x="24676" y="194094"/>
                    </a:lnTo>
                    <a:lnTo>
                      <a:pt x="32232" y="193128"/>
                    </a:lnTo>
                    <a:lnTo>
                      <a:pt x="42938" y="193128"/>
                    </a:lnTo>
                    <a:lnTo>
                      <a:pt x="43624" y="194144"/>
                    </a:lnTo>
                    <a:lnTo>
                      <a:pt x="43561" y="243027"/>
                    </a:lnTo>
                    <a:lnTo>
                      <a:pt x="43497" y="246075"/>
                    </a:lnTo>
                    <a:lnTo>
                      <a:pt x="44056" y="251841"/>
                    </a:lnTo>
                    <a:lnTo>
                      <a:pt x="69329" y="295325"/>
                    </a:lnTo>
                    <a:lnTo>
                      <a:pt x="111798" y="309702"/>
                    </a:lnTo>
                    <a:lnTo>
                      <a:pt x="166166" y="309702"/>
                    </a:lnTo>
                    <a:lnTo>
                      <a:pt x="166166" y="374891"/>
                    </a:lnTo>
                    <a:lnTo>
                      <a:pt x="169697" y="378409"/>
                    </a:lnTo>
                    <a:lnTo>
                      <a:pt x="331419" y="378409"/>
                    </a:lnTo>
                    <a:lnTo>
                      <a:pt x="335572" y="374218"/>
                    </a:lnTo>
                    <a:close/>
                  </a:path>
                  <a:path w="379095" h="378460">
                    <a:moveTo>
                      <a:pt x="378701" y="113499"/>
                    </a:moveTo>
                    <a:lnTo>
                      <a:pt x="373926" y="74015"/>
                    </a:lnTo>
                    <a:lnTo>
                      <a:pt x="357911" y="32346"/>
                    </a:lnTo>
                    <a:lnTo>
                      <a:pt x="334987" y="330"/>
                    </a:lnTo>
                    <a:lnTo>
                      <a:pt x="331495" y="0"/>
                    </a:lnTo>
                    <a:lnTo>
                      <a:pt x="326059" y="3860"/>
                    </a:lnTo>
                    <a:lnTo>
                      <a:pt x="325386" y="7810"/>
                    </a:lnTo>
                    <a:lnTo>
                      <a:pt x="345084" y="35179"/>
                    </a:lnTo>
                    <a:lnTo>
                      <a:pt x="356031" y="58089"/>
                    </a:lnTo>
                    <a:lnTo>
                      <a:pt x="362978" y="82524"/>
                    </a:lnTo>
                    <a:lnTo>
                      <a:pt x="365709" y="107962"/>
                    </a:lnTo>
                    <a:lnTo>
                      <a:pt x="363283" y="141287"/>
                    </a:lnTo>
                    <a:lnTo>
                      <a:pt x="354393" y="172034"/>
                    </a:lnTo>
                    <a:lnTo>
                      <a:pt x="339001" y="200139"/>
                    </a:lnTo>
                    <a:lnTo>
                      <a:pt x="317119" y="225539"/>
                    </a:lnTo>
                    <a:lnTo>
                      <a:pt x="313067" y="229082"/>
                    </a:lnTo>
                    <a:lnTo>
                      <a:pt x="311023" y="234429"/>
                    </a:lnTo>
                    <a:lnTo>
                      <a:pt x="317068" y="297878"/>
                    </a:lnTo>
                    <a:lnTo>
                      <a:pt x="319938" y="300126"/>
                    </a:lnTo>
                    <a:lnTo>
                      <a:pt x="326529" y="299631"/>
                    </a:lnTo>
                    <a:lnTo>
                      <a:pt x="329222" y="296862"/>
                    </a:lnTo>
                    <a:lnTo>
                      <a:pt x="329272" y="293458"/>
                    </a:lnTo>
                    <a:lnTo>
                      <a:pt x="324637" y="238023"/>
                    </a:lnTo>
                    <a:lnTo>
                      <a:pt x="325945" y="234746"/>
                    </a:lnTo>
                    <a:lnTo>
                      <a:pt x="328523" y="232651"/>
                    </a:lnTo>
                    <a:lnTo>
                      <a:pt x="350100" y="206667"/>
                    </a:lnTo>
                    <a:lnTo>
                      <a:pt x="365620" y="178092"/>
                    </a:lnTo>
                    <a:lnTo>
                      <a:pt x="375132" y="147002"/>
                    </a:lnTo>
                    <a:lnTo>
                      <a:pt x="378701" y="113499"/>
                    </a:lnTo>
                    <a:close/>
                  </a:path>
                </a:pathLst>
              </a:custGeom>
              <a:solidFill>
                <a:srgbClr val="2A58A0"/>
              </a:solidFill>
            </p:spPr>
            <p:txBody>
              <a:bodyPr wrap="square" lIns="0" tIns="0" rIns="0" bIns="0" rtlCol="0"/>
              <a:lstStyle/>
              <a:p>
                <a:endParaRPr/>
              </a:p>
            </p:txBody>
          </p:sp>
          <p:pic>
            <p:nvPicPr>
              <p:cNvPr id="28" name="object 44">
                <a:extLst>
                  <a:ext uri="{FF2B5EF4-FFF2-40B4-BE49-F238E27FC236}">
                    <a16:creationId xmlns:a16="http://schemas.microsoft.com/office/drawing/2014/main" id="{A391A890-0843-D928-5AF7-82F2A8084107}"/>
                  </a:ext>
                </a:extLst>
              </p:cNvPr>
              <p:cNvPicPr/>
              <p:nvPr/>
            </p:nvPicPr>
            <p:blipFill>
              <a:blip r:embed="rId7" cstate="print"/>
              <a:stretch>
                <a:fillRect/>
              </a:stretch>
            </p:blipFill>
            <p:spPr>
              <a:xfrm>
                <a:off x="4646268" y="3848614"/>
                <a:ext cx="112657" cy="80718"/>
              </a:xfrm>
              <a:prstGeom prst="rect">
                <a:avLst/>
              </a:prstGeom>
            </p:spPr>
          </p:pic>
        </p:grpSp>
      </p:grpSp>
      <p:sp>
        <p:nvSpPr>
          <p:cNvPr id="48" name="Rectángulo redondeado 47">
            <a:extLst>
              <a:ext uri="{FF2B5EF4-FFF2-40B4-BE49-F238E27FC236}">
                <a16:creationId xmlns:a16="http://schemas.microsoft.com/office/drawing/2014/main" id="{0AEE5B6D-A01F-2B30-89AD-3F8352688D8B}"/>
              </a:ext>
            </a:extLst>
          </p:cNvPr>
          <p:cNvSpPr/>
          <p:nvPr/>
        </p:nvSpPr>
        <p:spPr>
          <a:xfrm>
            <a:off x="5744001" y="1864729"/>
            <a:ext cx="4075146" cy="270478"/>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chemeClr val="bg1">
                    <a:lumMod val="85000"/>
                  </a:schemeClr>
                </a:solidFill>
                <a:effectLst/>
                <a:uLnTx/>
                <a:uFillTx/>
                <a:latin typeface="Arial"/>
                <a:ea typeface="+mn-ea"/>
                <a:cs typeface="Arial" panose="020B0604020202020204" pitchFamily="34" charset="0"/>
              </a:rPr>
              <a:t>Variable 2: Grado de cumplimiento esperado</a:t>
            </a:r>
          </a:p>
        </p:txBody>
      </p:sp>
      <p:grpSp>
        <p:nvGrpSpPr>
          <p:cNvPr id="32" name="Grupo 31">
            <a:extLst>
              <a:ext uri="{FF2B5EF4-FFF2-40B4-BE49-F238E27FC236}">
                <a16:creationId xmlns:a16="http://schemas.microsoft.com/office/drawing/2014/main" id="{2D60E5AE-C3E7-20F3-0308-FE69411F5EDC}"/>
              </a:ext>
            </a:extLst>
          </p:cNvPr>
          <p:cNvGrpSpPr/>
          <p:nvPr/>
        </p:nvGrpSpPr>
        <p:grpSpPr>
          <a:xfrm>
            <a:off x="5305607" y="1745178"/>
            <a:ext cx="561433" cy="558248"/>
            <a:chOff x="5755799" y="1083106"/>
            <a:chExt cx="801611" cy="797064"/>
          </a:xfrm>
        </p:grpSpPr>
        <p:pic>
          <p:nvPicPr>
            <p:cNvPr id="12" name="object 28">
              <a:extLst>
                <a:ext uri="{FF2B5EF4-FFF2-40B4-BE49-F238E27FC236}">
                  <a16:creationId xmlns:a16="http://schemas.microsoft.com/office/drawing/2014/main" id="{1DC938BF-7FCA-0B64-9D78-B41171DBDF9A}"/>
                </a:ext>
              </a:extLst>
            </p:cNvPr>
            <p:cNvPicPr/>
            <p:nvPr/>
          </p:nvPicPr>
          <p:blipFill>
            <a:blip r:embed="rId8" cstate="print">
              <a:clrChange>
                <a:clrFrom>
                  <a:srgbClr val="F3F3F3"/>
                </a:clrFrom>
                <a:clrTo>
                  <a:srgbClr val="F3F3F3">
                    <a:alpha val="0"/>
                  </a:srgbClr>
                </a:clrTo>
              </a:clrChange>
            </a:blip>
            <a:stretch>
              <a:fillRect/>
            </a:stretch>
          </p:blipFill>
          <p:spPr>
            <a:xfrm>
              <a:off x="5755799" y="1083106"/>
              <a:ext cx="801611" cy="797064"/>
            </a:xfrm>
            <a:prstGeom prst="rect">
              <a:avLst/>
            </a:prstGeom>
          </p:spPr>
        </p:pic>
        <p:pic>
          <p:nvPicPr>
            <p:cNvPr id="13" name="object 29">
              <a:extLst>
                <a:ext uri="{FF2B5EF4-FFF2-40B4-BE49-F238E27FC236}">
                  <a16:creationId xmlns:a16="http://schemas.microsoft.com/office/drawing/2014/main" id="{0ABA6C67-3440-247C-7613-618D750D7E4A}"/>
                </a:ext>
              </a:extLst>
            </p:cNvPr>
            <p:cNvPicPr/>
            <p:nvPr/>
          </p:nvPicPr>
          <p:blipFill>
            <a:blip r:embed="rId9" cstate="print">
              <a:clrChange>
                <a:clrFrom>
                  <a:srgbClr val="F3F3F3"/>
                </a:clrFrom>
                <a:clrTo>
                  <a:srgbClr val="F3F3F3">
                    <a:alpha val="0"/>
                  </a:srgbClr>
                </a:clrTo>
              </a:clrChange>
            </a:blip>
            <a:stretch>
              <a:fillRect/>
            </a:stretch>
          </p:blipFill>
          <p:spPr>
            <a:xfrm>
              <a:off x="5820435" y="1108899"/>
              <a:ext cx="672338" cy="665479"/>
            </a:xfrm>
            <a:prstGeom prst="rect">
              <a:avLst/>
            </a:prstGeom>
          </p:spPr>
        </p:pic>
        <p:sp>
          <p:nvSpPr>
            <p:cNvPr id="14" name="object 30">
              <a:extLst>
                <a:ext uri="{FF2B5EF4-FFF2-40B4-BE49-F238E27FC236}">
                  <a16:creationId xmlns:a16="http://schemas.microsoft.com/office/drawing/2014/main" id="{0C54A07D-969A-E455-9BAC-AB5EEA288CCB}"/>
                </a:ext>
              </a:extLst>
            </p:cNvPr>
            <p:cNvSpPr/>
            <p:nvPr/>
          </p:nvSpPr>
          <p:spPr>
            <a:xfrm>
              <a:off x="5914034" y="1208302"/>
              <a:ext cx="485140" cy="485775"/>
            </a:xfrm>
            <a:custGeom>
              <a:avLst/>
              <a:gdLst/>
              <a:ahLst/>
              <a:cxnLst/>
              <a:rect l="l" t="t" r="r" b="b"/>
              <a:pathLst>
                <a:path w="485140" h="485775">
                  <a:moveTo>
                    <a:pt x="438048" y="252450"/>
                  </a:moveTo>
                  <a:lnTo>
                    <a:pt x="434771" y="205320"/>
                  </a:lnTo>
                  <a:lnTo>
                    <a:pt x="421297" y="162306"/>
                  </a:lnTo>
                  <a:lnTo>
                    <a:pt x="398576" y="124307"/>
                  </a:lnTo>
                  <a:lnTo>
                    <a:pt x="368071" y="92532"/>
                  </a:lnTo>
                  <a:lnTo>
                    <a:pt x="331228" y="68224"/>
                  </a:lnTo>
                  <a:lnTo>
                    <a:pt x="289496" y="52603"/>
                  </a:lnTo>
                  <a:lnTo>
                    <a:pt x="244322" y="46863"/>
                  </a:lnTo>
                  <a:lnTo>
                    <a:pt x="239090" y="46812"/>
                  </a:lnTo>
                  <a:lnTo>
                    <a:pt x="235369" y="49720"/>
                  </a:lnTo>
                  <a:lnTo>
                    <a:pt x="235369" y="58140"/>
                  </a:lnTo>
                  <a:lnTo>
                    <a:pt x="238683" y="61302"/>
                  </a:lnTo>
                  <a:lnTo>
                    <a:pt x="263220" y="63017"/>
                  </a:lnTo>
                  <a:lnTo>
                    <a:pt x="282321" y="66306"/>
                  </a:lnTo>
                  <a:lnTo>
                    <a:pt x="338772" y="88163"/>
                  </a:lnTo>
                  <a:lnTo>
                    <a:pt x="383921" y="128358"/>
                  </a:lnTo>
                  <a:lnTo>
                    <a:pt x="405472" y="163068"/>
                  </a:lnTo>
                  <a:lnTo>
                    <a:pt x="418376" y="199910"/>
                  </a:lnTo>
                  <a:lnTo>
                    <a:pt x="422757" y="238683"/>
                  </a:lnTo>
                  <a:lnTo>
                    <a:pt x="418757" y="279222"/>
                  </a:lnTo>
                  <a:lnTo>
                    <a:pt x="404876" y="323342"/>
                  </a:lnTo>
                  <a:lnTo>
                    <a:pt x="381965" y="360172"/>
                  </a:lnTo>
                  <a:lnTo>
                    <a:pt x="349973" y="389445"/>
                  </a:lnTo>
                  <a:lnTo>
                    <a:pt x="308864" y="410870"/>
                  </a:lnTo>
                  <a:lnTo>
                    <a:pt x="262864" y="422452"/>
                  </a:lnTo>
                  <a:lnTo>
                    <a:pt x="239179" y="423608"/>
                  </a:lnTo>
                  <a:lnTo>
                    <a:pt x="215442" y="421614"/>
                  </a:lnTo>
                  <a:lnTo>
                    <a:pt x="167601" y="408216"/>
                  </a:lnTo>
                  <a:lnTo>
                    <a:pt x="150164" y="398487"/>
                  </a:lnTo>
                  <a:lnTo>
                    <a:pt x="146621" y="398322"/>
                  </a:lnTo>
                  <a:lnTo>
                    <a:pt x="141490" y="401497"/>
                  </a:lnTo>
                  <a:lnTo>
                    <a:pt x="140258" y="404266"/>
                  </a:lnTo>
                  <a:lnTo>
                    <a:pt x="141414" y="409816"/>
                  </a:lnTo>
                  <a:lnTo>
                    <a:pt x="191312" y="432079"/>
                  </a:lnTo>
                  <a:lnTo>
                    <a:pt x="239915" y="438518"/>
                  </a:lnTo>
                  <a:lnTo>
                    <a:pt x="257873" y="437591"/>
                  </a:lnTo>
                  <a:lnTo>
                    <a:pt x="310210" y="425462"/>
                  </a:lnTo>
                  <a:lnTo>
                    <a:pt x="352412" y="403821"/>
                  </a:lnTo>
                  <a:lnTo>
                    <a:pt x="387070" y="374319"/>
                  </a:lnTo>
                  <a:lnTo>
                    <a:pt x="413423" y="338328"/>
                  </a:lnTo>
                  <a:lnTo>
                    <a:pt x="430682" y="297243"/>
                  </a:lnTo>
                  <a:lnTo>
                    <a:pt x="438048" y="252450"/>
                  </a:lnTo>
                  <a:close/>
                </a:path>
                <a:path w="485140" h="485775">
                  <a:moveTo>
                    <a:pt x="485000" y="251561"/>
                  </a:moveTo>
                  <a:lnTo>
                    <a:pt x="483222" y="210959"/>
                  </a:lnTo>
                  <a:lnTo>
                    <a:pt x="469798" y="155676"/>
                  </a:lnTo>
                  <a:lnTo>
                    <a:pt x="434276" y="92405"/>
                  </a:lnTo>
                  <a:lnTo>
                    <a:pt x="381254" y="42392"/>
                  </a:lnTo>
                  <a:lnTo>
                    <a:pt x="316230" y="10795"/>
                  </a:lnTo>
                  <a:lnTo>
                    <a:pt x="259638" y="0"/>
                  </a:lnTo>
                  <a:lnTo>
                    <a:pt x="225425" y="0"/>
                  </a:lnTo>
                  <a:lnTo>
                    <a:pt x="165290" y="11988"/>
                  </a:lnTo>
                  <a:lnTo>
                    <a:pt x="102946" y="43129"/>
                  </a:lnTo>
                  <a:lnTo>
                    <a:pt x="52946" y="89903"/>
                  </a:lnTo>
                  <a:lnTo>
                    <a:pt x="18884" y="146951"/>
                  </a:lnTo>
                  <a:lnTo>
                    <a:pt x="5626" y="189230"/>
                  </a:lnTo>
                  <a:lnTo>
                    <a:pt x="1117" y="222846"/>
                  </a:lnTo>
                  <a:lnTo>
                    <a:pt x="0" y="225450"/>
                  </a:lnTo>
                  <a:lnTo>
                    <a:pt x="0" y="259664"/>
                  </a:lnTo>
                  <a:lnTo>
                    <a:pt x="711" y="260718"/>
                  </a:lnTo>
                  <a:lnTo>
                    <a:pt x="4064" y="287997"/>
                  </a:lnTo>
                  <a:lnTo>
                    <a:pt x="17868" y="335724"/>
                  </a:lnTo>
                  <a:lnTo>
                    <a:pt x="35788" y="371068"/>
                  </a:lnTo>
                  <a:lnTo>
                    <a:pt x="66827" y="410438"/>
                  </a:lnTo>
                  <a:lnTo>
                    <a:pt x="72097" y="410146"/>
                  </a:lnTo>
                  <a:lnTo>
                    <a:pt x="77343" y="402183"/>
                  </a:lnTo>
                  <a:lnTo>
                    <a:pt x="75717" y="398868"/>
                  </a:lnTo>
                  <a:lnTo>
                    <a:pt x="72834" y="395554"/>
                  </a:lnTo>
                  <a:lnTo>
                    <a:pt x="41186" y="351218"/>
                  </a:lnTo>
                  <a:lnTo>
                    <a:pt x="21590" y="303555"/>
                  </a:lnTo>
                  <a:lnTo>
                    <a:pt x="14185" y="252615"/>
                  </a:lnTo>
                  <a:lnTo>
                    <a:pt x="19088" y="198424"/>
                  </a:lnTo>
                  <a:lnTo>
                    <a:pt x="30251" y="159270"/>
                  </a:lnTo>
                  <a:lnTo>
                    <a:pt x="48056" y="123012"/>
                  </a:lnTo>
                  <a:lnTo>
                    <a:pt x="72009" y="90487"/>
                  </a:lnTo>
                  <a:lnTo>
                    <a:pt x="101600" y="62522"/>
                  </a:lnTo>
                  <a:lnTo>
                    <a:pt x="157645" y="29603"/>
                  </a:lnTo>
                  <a:lnTo>
                    <a:pt x="220954" y="14960"/>
                  </a:lnTo>
                  <a:lnTo>
                    <a:pt x="238417" y="13906"/>
                  </a:lnTo>
                  <a:lnTo>
                    <a:pt x="255892" y="14160"/>
                  </a:lnTo>
                  <a:lnTo>
                    <a:pt x="336511" y="33934"/>
                  </a:lnTo>
                  <a:lnTo>
                    <a:pt x="377850" y="58610"/>
                  </a:lnTo>
                  <a:lnTo>
                    <a:pt x="413245" y="91033"/>
                  </a:lnTo>
                  <a:lnTo>
                    <a:pt x="441363" y="129692"/>
                  </a:lnTo>
                  <a:lnTo>
                    <a:pt x="460857" y="173037"/>
                  </a:lnTo>
                  <a:lnTo>
                    <a:pt x="470382" y="219583"/>
                  </a:lnTo>
                  <a:lnTo>
                    <a:pt x="471462" y="244640"/>
                  </a:lnTo>
                  <a:lnTo>
                    <a:pt x="469874" y="269608"/>
                  </a:lnTo>
                  <a:lnTo>
                    <a:pt x="458838" y="318414"/>
                  </a:lnTo>
                  <a:lnTo>
                    <a:pt x="439508" y="359537"/>
                  </a:lnTo>
                  <a:lnTo>
                    <a:pt x="412686" y="395376"/>
                  </a:lnTo>
                  <a:lnTo>
                    <a:pt x="379526" y="425196"/>
                  </a:lnTo>
                  <a:lnTo>
                    <a:pt x="341210" y="448221"/>
                  </a:lnTo>
                  <a:lnTo>
                    <a:pt x="298919" y="463715"/>
                  </a:lnTo>
                  <a:lnTo>
                    <a:pt x="253834" y="470916"/>
                  </a:lnTo>
                  <a:lnTo>
                    <a:pt x="219913" y="470522"/>
                  </a:lnTo>
                  <a:lnTo>
                    <a:pt x="154673" y="454228"/>
                  </a:lnTo>
                  <a:lnTo>
                    <a:pt x="118579" y="434797"/>
                  </a:lnTo>
                  <a:lnTo>
                    <a:pt x="97764" y="419608"/>
                  </a:lnTo>
                  <a:lnTo>
                    <a:pt x="93230" y="420204"/>
                  </a:lnTo>
                  <a:lnTo>
                    <a:pt x="88226" y="427253"/>
                  </a:lnTo>
                  <a:lnTo>
                    <a:pt x="89166" y="431647"/>
                  </a:lnTo>
                  <a:lnTo>
                    <a:pt x="94145" y="435203"/>
                  </a:lnTo>
                  <a:lnTo>
                    <a:pt x="140868" y="463651"/>
                  </a:lnTo>
                  <a:lnTo>
                    <a:pt x="186423" y="479336"/>
                  </a:lnTo>
                  <a:lnTo>
                    <a:pt x="234264" y="485228"/>
                  </a:lnTo>
                  <a:lnTo>
                    <a:pt x="284289" y="481584"/>
                  </a:lnTo>
                  <a:lnTo>
                    <a:pt x="328168" y="470293"/>
                  </a:lnTo>
                  <a:lnTo>
                    <a:pt x="367703" y="451548"/>
                  </a:lnTo>
                  <a:lnTo>
                    <a:pt x="402996" y="425627"/>
                  </a:lnTo>
                  <a:lnTo>
                    <a:pt x="434124" y="392772"/>
                  </a:lnTo>
                  <a:lnTo>
                    <a:pt x="467410" y="335902"/>
                  </a:lnTo>
                  <a:lnTo>
                    <a:pt x="483400" y="271868"/>
                  </a:lnTo>
                  <a:lnTo>
                    <a:pt x="485000" y="251561"/>
                  </a:lnTo>
                  <a:close/>
                </a:path>
              </a:pathLst>
            </a:custGeom>
            <a:solidFill>
              <a:srgbClr val="002855"/>
            </a:solidFill>
          </p:spPr>
          <p:txBody>
            <a:bodyPr wrap="square" lIns="0" tIns="0" rIns="0" bIns="0" rtlCol="0"/>
            <a:lstStyle/>
            <a:p>
              <a:endParaRPr/>
            </a:p>
          </p:txBody>
        </p:sp>
        <p:pic>
          <p:nvPicPr>
            <p:cNvPr id="15" name="object 31">
              <a:extLst>
                <a:ext uri="{FF2B5EF4-FFF2-40B4-BE49-F238E27FC236}">
                  <a16:creationId xmlns:a16="http://schemas.microsoft.com/office/drawing/2014/main" id="{F911CED8-7257-6266-73D6-05D649A7869D}"/>
                </a:ext>
              </a:extLst>
            </p:cNvPr>
            <p:cNvPicPr/>
            <p:nvPr/>
          </p:nvPicPr>
          <p:blipFill>
            <a:blip r:embed="rId10" cstate="print">
              <a:clrChange>
                <a:clrFrom>
                  <a:srgbClr val="F3F3F3"/>
                </a:clrFrom>
                <a:clrTo>
                  <a:srgbClr val="F3F3F3">
                    <a:alpha val="0"/>
                  </a:srgbClr>
                </a:clrTo>
              </a:clrChange>
            </a:blip>
            <a:stretch>
              <a:fillRect/>
            </a:stretch>
          </p:blipFill>
          <p:spPr>
            <a:xfrm>
              <a:off x="6043725" y="1367199"/>
              <a:ext cx="225759" cy="167989"/>
            </a:xfrm>
            <a:prstGeom prst="rect">
              <a:avLst/>
            </a:prstGeom>
          </p:spPr>
        </p:pic>
        <p:sp>
          <p:nvSpPr>
            <p:cNvPr id="16" name="object 32">
              <a:extLst>
                <a:ext uri="{FF2B5EF4-FFF2-40B4-BE49-F238E27FC236}">
                  <a16:creationId xmlns:a16="http://schemas.microsoft.com/office/drawing/2014/main" id="{D600937F-8101-8D94-1E60-C65CB90731CA}"/>
                </a:ext>
              </a:extLst>
            </p:cNvPr>
            <p:cNvSpPr/>
            <p:nvPr/>
          </p:nvSpPr>
          <p:spPr>
            <a:xfrm>
              <a:off x="6078817" y="1261096"/>
              <a:ext cx="155575" cy="330835"/>
            </a:xfrm>
            <a:custGeom>
              <a:avLst/>
              <a:gdLst/>
              <a:ahLst/>
              <a:cxnLst/>
              <a:rect l="l" t="t" r="r" b="b"/>
              <a:pathLst>
                <a:path w="155575" h="330835">
                  <a:moveTo>
                    <a:pt x="15011" y="192874"/>
                  </a:moveTo>
                  <a:lnTo>
                    <a:pt x="14668" y="189230"/>
                  </a:lnTo>
                  <a:lnTo>
                    <a:pt x="14579" y="185064"/>
                  </a:lnTo>
                  <a:lnTo>
                    <a:pt x="11531" y="182168"/>
                  </a:lnTo>
                  <a:lnTo>
                    <a:pt x="7874" y="182270"/>
                  </a:lnTo>
                  <a:lnTo>
                    <a:pt x="7226" y="182245"/>
                  </a:lnTo>
                  <a:lnTo>
                    <a:pt x="2971" y="182537"/>
                  </a:lnTo>
                  <a:lnTo>
                    <a:pt x="0" y="185940"/>
                  </a:lnTo>
                  <a:lnTo>
                    <a:pt x="546" y="193802"/>
                  </a:lnTo>
                  <a:lnTo>
                    <a:pt x="3949" y="196761"/>
                  </a:lnTo>
                  <a:lnTo>
                    <a:pt x="7874" y="196494"/>
                  </a:lnTo>
                  <a:lnTo>
                    <a:pt x="8420" y="196494"/>
                  </a:lnTo>
                  <a:lnTo>
                    <a:pt x="12344" y="196113"/>
                  </a:lnTo>
                  <a:lnTo>
                    <a:pt x="15011" y="192874"/>
                  </a:lnTo>
                  <a:close/>
                </a:path>
                <a:path w="155575" h="330835">
                  <a:moveTo>
                    <a:pt x="21285" y="234530"/>
                  </a:moveTo>
                  <a:lnTo>
                    <a:pt x="18211" y="231305"/>
                  </a:lnTo>
                  <a:lnTo>
                    <a:pt x="14338" y="231203"/>
                  </a:lnTo>
                  <a:lnTo>
                    <a:pt x="13627" y="231165"/>
                  </a:lnTo>
                  <a:lnTo>
                    <a:pt x="9613" y="231419"/>
                  </a:lnTo>
                  <a:lnTo>
                    <a:pt x="6832" y="234581"/>
                  </a:lnTo>
                  <a:lnTo>
                    <a:pt x="7073" y="238239"/>
                  </a:lnTo>
                  <a:lnTo>
                    <a:pt x="7073" y="242455"/>
                  </a:lnTo>
                  <a:lnTo>
                    <a:pt x="10223" y="245592"/>
                  </a:lnTo>
                  <a:lnTo>
                    <a:pt x="14097" y="245592"/>
                  </a:lnTo>
                  <a:lnTo>
                    <a:pt x="17907" y="245503"/>
                  </a:lnTo>
                  <a:lnTo>
                    <a:pt x="20993" y="242493"/>
                  </a:lnTo>
                  <a:lnTo>
                    <a:pt x="21170" y="238696"/>
                  </a:lnTo>
                  <a:lnTo>
                    <a:pt x="21285" y="234530"/>
                  </a:lnTo>
                  <a:close/>
                </a:path>
                <a:path w="155575" h="330835">
                  <a:moveTo>
                    <a:pt x="21323" y="144551"/>
                  </a:moveTo>
                  <a:lnTo>
                    <a:pt x="21259" y="140614"/>
                  </a:lnTo>
                  <a:lnTo>
                    <a:pt x="21297" y="136525"/>
                  </a:lnTo>
                  <a:lnTo>
                    <a:pt x="18148" y="133311"/>
                  </a:lnTo>
                  <a:lnTo>
                    <a:pt x="14236" y="133286"/>
                  </a:lnTo>
                  <a:lnTo>
                    <a:pt x="10426" y="133362"/>
                  </a:lnTo>
                  <a:lnTo>
                    <a:pt x="7353" y="136410"/>
                  </a:lnTo>
                  <a:lnTo>
                    <a:pt x="7239" y="140233"/>
                  </a:lnTo>
                  <a:lnTo>
                    <a:pt x="7048" y="144221"/>
                  </a:lnTo>
                  <a:lnTo>
                    <a:pt x="10096" y="147599"/>
                  </a:lnTo>
                  <a:lnTo>
                    <a:pt x="14071" y="147815"/>
                  </a:lnTo>
                  <a:lnTo>
                    <a:pt x="18186" y="147764"/>
                  </a:lnTo>
                  <a:lnTo>
                    <a:pt x="21323" y="144551"/>
                  </a:lnTo>
                  <a:close/>
                </a:path>
                <a:path w="155575" h="330835">
                  <a:moveTo>
                    <a:pt x="39928" y="284086"/>
                  </a:moveTo>
                  <a:lnTo>
                    <a:pt x="39814" y="279781"/>
                  </a:lnTo>
                  <a:lnTo>
                    <a:pt x="36652" y="276809"/>
                  </a:lnTo>
                  <a:lnTo>
                    <a:pt x="32867" y="276923"/>
                  </a:lnTo>
                  <a:lnTo>
                    <a:pt x="32346" y="276898"/>
                  </a:lnTo>
                  <a:lnTo>
                    <a:pt x="28562" y="277063"/>
                  </a:lnTo>
                  <a:lnTo>
                    <a:pt x="25844" y="280047"/>
                  </a:lnTo>
                  <a:lnTo>
                    <a:pt x="26009" y="283552"/>
                  </a:lnTo>
                  <a:lnTo>
                    <a:pt x="25984" y="283756"/>
                  </a:lnTo>
                  <a:lnTo>
                    <a:pt x="25882" y="287934"/>
                  </a:lnTo>
                  <a:lnTo>
                    <a:pt x="28867" y="291058"/>
                  </a:lnTo>
                  <a:lnTo>
                    <a:pt x="32639" y="291147"/>
                  </a:lnTo>
                  <a:lnTo>
                    <a:pt x="36677" y="291185"/>
                  </a:lnTo>
                  <a:lnTo>
                    <a:pt x="39890" y="288023"/>
                  </a:lnTo>
                  <a:lnTo>
                    <a:pt x="39928" y="284086"/>
                  </a:lnTo>
                  <a:close/>
                </a:path>
                <a:path w="155575" h="330835">
                  <a:moveTo>
                    <a:pt x="40322" y="98958"/>
                  </a:moveTo>
                  <a:lnTo>
                    <a:pt x="40233" y="95084"/>
                  </a:lnTo>
                  <a:lnTo>
                    <a:pt x="40284" y="90982"/>
                  </a:lnTo>
                  <a:lnTo>
                    <a:pt x="37147" y="87769"/>
                  </a:lnTo>
                  <a:lnTo>
                    <a:pt x="33235" y="87718"/>
                  </a:lnTo>
                  <a:lnTo>
                    <a:pt x="29578" y="87909"/>
                  </a:lnTo>
                  <a:lnTo>
                    <a:pt x="26631" y="90766"/>
                  </a:lnTo>
                  <a:lnTo>
                    <a:pt x="26022" y="98437"/>
                  </a:lnTo>
                  <a:lnTo>
                    <a:pt x="29019" y="101955"/>
                  </a:lnTo>
                  <a:lnTo>
                    <a:pt x="33032" y="102285"/>
                  </a:lnTo>
                  <a:lnTo>
                    <a:pt x="37249" y="102171"/>
                  </a:lnTo>
                  <a:lnTo>
                    <a:pt x="40322" y="98958"/>
                  </a:lnTo>
                  <a:close/>
                </a:path>
                <a:path w="155575" h="330835">
                  <a:moveTo>
                    <a:pt x="69951" y="326440"/>
                  </a:moveTo>
                  <a:lnTo>
                    <a:pt x="69570" y="322808"/>
                  </a:lnTo>
                  <a:lnTo>
                    <a:pt x="69570" y="318871"/>
                  </a:lnTo>
                  <a:lnTo>
                    <a:pt x="66598" y="315912"/>
                  </a:lnTo>
                  <a:lnTo>
                    <a:pt x="62941" y="315912"/>
                  </a:lnTo>
                  <a:lnTo>
                    <a:pt x="58674" y="316064"/>
                  </a:lnTo>
                  <a:lnTo>
                    <a:pt x="55689" y="319278"/>
                  </a:lnTo>
                  <a:lnTo>
                    <a:pt x="55841" y="323100"/>
                  </a:lnTo>
                  <a:lnTo>
                    <a:pt x="55829" y="323748"/>
                  </a:lnTo>
                  <a:lnTo>
                    <a:pt x="56146" y="327710"/>
                  </a:lnTo>
                  <a:lnTo>
                    <a:pt x="59347" y="330428"/>
                  </a:lnTo>
                  <a:lnTo>
                    <a:pt x="63004" y="330136"/>
                  </a:lnTo>
                  <a:lnTo>
                    <a:pt x="63220" y="330136"/>
                  </a:lnTo>
                  <a:lnTo>
                    <a:pt x="67310" y="329717"/>
                  </a:lnTo>
                  <a:lnTo>
                    <a:pt x="69951" y="326440"/>
                  </a:lnTo>
                  <a:close/>
                </a:path>
                <a:path w="155575" h="330835">
                  <a:moveTo>
                    <a:pt x="70434" y="52070"/>
                  </a:moveTo>
                  <a:lnTo>
                    <a:pt x="67348" y="48831"/>
                  </a:lnTo>
                  <a:lnTo>
                    <a:pt x="63436" y="48691"/>
                  </a:lnTo>
                  <a:lnTo>
                    <a:pt x="59093" y="48996"/>
                  </a:lnTo>
                  <a:lnTo>
                    <a:pt x="56222" y="52298"/>
                  </a:lnTo>
                  <a:lnTo>
                    <a:pt x="56502" y="56083"/>
                  </a:lnTo>
                  <a:lnTo>
                    <a:pt x="56502" y="60045"/>
                  </a:lnTo>
                  <a:lnTo>
                    <a:pt x="59474" y="63017"/>
                  </a:lnTo>
                  <a:lnTo>
                    <a:pt x="63131" y="63017"/>
                  </a:lnTo>
                  <a:lnTo>
                    <a:pt x="63360" y="63042"/>
                  </a:lnTo>
                  <a:lnTo>
                    <a:pt x="67310" y="62979"/>
                  </a:lnTo>
                  <a:lnTo>
                    <a:pt x="70396" y="59829"/>
                  </a:lnTo>
                  <a:lnTo>
                    <a:pt x="70358" y="56007"/>
                  </a:lnTo>
                  <a:lnTo>
                    <a:pt x="70434" y="52070"/>
                  </a:lnTo>
                  <a:close/>
                </a:path>
                <a:path w="155575" h="330835">
                  <a:moveTo>
                    <a:pt x="109740" y="29692"/>
                  </a:moveTo>
                  <a:lnTo>
                    <a:pt x="109448" y="25793"/>
                  </a:lnTo>
                  <a:lnTo>
                    <a:pt x="109448" y="25146"/>
                  </a:lnTo>
                  <a:lnTo>
                    <a:pt x="108978" y="21183"/>
                  </a:lnTo>
                  <a:lnTo>
                    <a:pt x="105689" y="18554"/>
                  </a:lnTo>
                  <a:lnTo>
                    <a:pt x="102057" y="18999"/>
                  </a:lnTo>
                  <a:lnTo>
                    <a:pt x="98259" y="19253"/>
                  </a:lnTo>
                  <a:lnTo>
                    <a:pt x="95326" y="22440"/>
                  </a:lnTo>
                  <a:lnTo>
                    <a:pt x="95427" y="26263"/>
                  </a:lnTo>
                  <a:lnTo>
                    <a:pt x="95465" y="30251"/>
                  </a:lnTo>
                  <a:lnTo>
                    <a:pt x="98704" y="33426"/>
                  </a:lnTo>
                  <a:lnTo>
                    <a:pt x="102679" y="33401"/>
                  </a:lnTo>
                  <a:lnTo>
                    <a:pt x="106819" y="33096"/>
                  </a:lnTo>
                  <a:lnTo>
                    <a:pt x="109740" y="29692"/>
                  </a:lnTo>
                  <a:close/>
                </a:path>
                <a:path w="155575" h="330835">
                  <a:moveTo>
                    <a:pt x="155194" y="10883"/>
                  </a:moveTo>
                  <a:lnTo>
                    <a:pt x="154927" y="7124"/>
                  </a:lnTo>
                  <a:lnTo>
                    <a:pt x="154940" y="6896"/>
                  </a:lnTo>
                  <a:lnTo>
                    <a:pt x="154660" y="2743"/>
                  </a:lnTo>
                  <a:lnTo>
                    <a:pt x="151485" y="0"/>
                  </a:lnTo>
                  <a:lnTo>
                    <a:pt x="147840" y="254"/>
                  </a:lnTo>
                  <a:lnTo>
                    <a:pt x="144094" y="330"/>
                  </a:lnTo>
                  <a:lnTo>
                    <a:pt x="141084" y="3352"/>
                  </a:lnTo>
                  <a:lnTo>
                    <a:pt x="140931" y="11112"/>
                  </a:lnTo>
                  <a:lnTo>
                    <a:pt x="144068" y="14351"/>
                  </a:lnTo>
                  <a:lnTo>
                    <a:pt x="148005" y="14427"/>
                  </a:lnTo>
                  <a:lnTo>
                    <a:pt x="148386" y="14401"/>
                  </a:lnTo>
                  <a:lnTo>
                    <a:pt x="152349" y="14160"/>
                  </a:lnTo>
                  <a:lnTo>
                    <a:pt x="155194" y="10883"/>
                  </a:lnTo>
                  <a:close/>
                </a:path>
              </a:pathLst>
            </a:custGeom>
            <a:solidFill>
              <a:srgbClr val="2A58A0"/>
            </a:solidFill>
          </p:spPr>
          <p:txBody>
            <a:bodyPr wrap="square" lIns="0" tIns="0" rIns="0" bIns="0" rtlCol="0"/>
            <a:lstStyle/>
            <a:p>
              <a:endParaRPr/>
            </a:p>
          </p:txBody>
        </p:sp>
      </p:grpSp>
      <p:sp>
        <p:nvSpPr>
          <p:cNvPr id="23" name="Rectángulo redondeado 36">
            <a:extLst>
              <a:ext uri="{FF2B5EF4-FFF2-40B4-BE49-F238E27FC236}">
                <a16:creationId xmlns:a16="http://schemas.microsoft.com/office/drawing/2014/main" id="{02F93E3C-81D7-132E-DC52-9AB6023A3D0B}"/>
              </a:ext>
            </a:extLst>
          </p:cNvPr>
          <p:cNvSpPr/>
          <p:nvPr/>
        </p:nvSpPr>
        <p:spPr>
          <a:xfrm>
            <a:off x="5793472" y="2594745"/>
            <a:ext cx="1782448" cy="276083"/>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chemeClr val="bg1">
                    <a:lumMod val="85000"/>
                  </a:schemeClr>
                </a:solidFill>
                <a:effectLst/>
                <a:uLnTx/>
                <a:uFillTx/>
                <a:latin typeface="Arial"/>
                <a:ea typeface="+mn-ea"/>
                <a:cs typeface="Arial" panose="020B0604020202020204" pitchFamily="34" charset="0"/>
              </a:rPr>
              <a:t>Variable 3: Edad</a:t>
            </a:r>
          </a:p>
        </p:txBody>
      </p:sp>
      <p:sp>
        <p:nvSpPr>
          <p:cNvPr id="24" name="Rectángulo redondeado 49">
            <a:extLst>
              <a:ext uri="{FF2B5EF4-FFF2-40B4-BE49-F238E27FC236}">
                <a16:creationId xmlns:a16="http://schemas.microsoft.com/office/drawing/2014/main" id="{01CCADFF-2296-5D2D-31CE-0C30FFEF0F02}"/>
              </a:ext>
            </a:extLst>
          </p:cNvPr>
          <p:cNvSpPr/>
          <p:nvPr/>
        </p:nvSpPr>
        <p:spPr>
          <a:xfrm>
            <a:off x="5764472" y="3990498"/>
            <a:ext cx="3825116" cy="301137"/>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chemeClr val="bg1">
                    <a:lumMod val="85000"/>
                  </a:schemeClr>
                </a:solidFill>
                <a:effectLst/>
                <a:uLnTx/>
                <a:uFillTx/>
                <a:latin typeface="Arial"/>
                <a:ea typeface="+mn-ea"/>
                <a:cs typeface="Arial" panose="020B0604020202020204" pitchFamily="34" charset="0"/>
              </a:rPr>
              <a:t>Variable 5: Condiciones específicas</a:t>
            </a:r>
          </a:p>
        </p:txBody>
      </p:sp>
      <p:grpSp>
        <p:nvGrpSpPr>
          <p:cNvPr id="25" name="Grupo 24">
            <a:extLst>
              <a:ext uri="{FF2B5EF4-FFF2-40B4-BE49-F238E27FC236}">
                <a16:creationId xmlns:a16="http://schemas.microsoft.com/office/drawing/2014/main" id="{B3B6A4A7-89CA-81BD-E4A2-CA8E2474B0F5}"/>
              </a:ext>
            </a:extLst>
          </p:cNvPr>
          <p:cNvGrpSpPr/>
          <p:nvPr/>
        </p:nvGrpSpPr>
        <p:grpSpPr>
          <a:xfrm>
            <a:off x="5326078" y="3876833"/>
            <a:ext cx="561433" cy="557190"/>
            <a:chOff x="6296440" y="2713773"/>
            <a:chExt cx="801611" cy="795553"/>
          </a:xfrm>
        </p:grpSpPr>
        <p:pic>
          <p:nvPicPr>
            <p:cNvPr id="30" name="object 33">
              <a:extLst>
                <a:ext uri="{FF2B5EF4-FFF2-40B4-BE49-F238E27FC236}">
                  <a16:creationId xmlns:a16="http://schemas.microsoft.com/office/drawing/2014/main" id="{CEE3AB4C-2FAA-B283-A394-BD77BA509765}"/>
                </a:ext>
              </a:extLst>
            </p:cNvPr>
            <p:cNvPicPr/>
            <p:nvPr/>
          </p:nvPicPr>
          <p:blipFill>
            <a:blip r:embed="rId11" cstate="print">
              <a:clrChange>
                <a:clrFrom>
                  <a:srgbClr val="F3F3F3"/>
                </a:clrFrom>
                <a:clrTo>
                  <a:srgbClr val="F3F3F3">
                    <a:alpha val="0"/>
                  </a:srgbClr>
                </a:clrTo>
              </a:clrChange>
            </a:blip>
            <a:stretch>
              <a:fillRect/>
            </a:stretch>
          </p:blipFill>
          <p:spPr>
            <a:xfrm>
              <a:off x="6296440" y="2713773"/>
              <a:ext cx="801611" cy="795553"/>
            </a:xfrm>
            <a:prstGeom prst="rect">
              <a:avLst/>
            </a:prstGeom>
          </p:spPr>
        </p:pic>
        <p:pic>
          <p:nvPicPr>
            <p:cNvPr id="39" name="object 34">
              <a:extLst>
                <a:ext uri="{FF2B5EF4-FFF2-40B4-BE49-F238E27FC236}">
                  <a16:creationId xmlns:a16="http://schemas.microsoft.com/office/drawing/2014/main" id="{89320185-2D7D-99EA-165D-21F593F9C623}"/>
                </a:ext>
              </a:extLst>
            </p:cNvPr>
            <p:cNvPicPr/>
            <p:nvPr/>
          </p:nvPicPr>
          <p:blipFill>
            <a:blip r:embed="rId12" cstate="print">
              <a:clrChange>
                <a:clrFrom>
                  <a:srgbClr val="F3F3F3"/>
                </a:clrFrom>
                <a:clrTo>
                  <a:srgbClr val="F3F3F3">
                    <a:alpha val="0"/>
                  </a:srgbClr>
                </a:clrTo>
              </a:clrChange>
            </a:blip>
            <a:stretch>
              <a:fillRect/>
            </a:stretch>
          </p:blipFill>
          <p:spPr>
            <a:xfrm>
              <a:off x="6361077" y="2738690"/>
              <a:ext cx="672337" cy="665479"/>
            </a:xfrm>
            <a:prstGeom prst="rect">
              <a:avLst/>
            </a:prstGeom>
          </p:spPr>
        </p:pic>
        <p:sp>
          <p:nvSpPr>
            <p:cNvPr id="40" name="object 35">
              <a:extLst>
                <a:ext uri="{FF2B5EF4-FFF2-40B4-BE49-F238E27FC236}">
                  <a16:creationId xmlns:a16="http://schemas.microsoft.com/office/drawing/2014/main" id="{B4032AD3-E641-2863-7E54-991ECB382ABC}"/>
                </a:ext>
              </a:extLst>
            </p:cNvPr>
            <p:cNvSpPr/>
            <p:nvPr/>
          </p:nvSpPr>
          <p:spPr>
            <a:xfrm>
              <a:off x="6502366" y="2871534"/>
              <a:ext cx="341630" cy="389255"/>
            </a:xfrm>
            <a:custGeom>
              <a:avLst/>
              <a:gdLst/>
              <a:ahLst/>
              <a:cxnLst/>
              <a:rect l="l" t="t" r="r" b="b"/>
              <a:pathLst>
                <a:path w="341629" h="389254">
                  <a:moveTo>
                    <a:pt x="195041" y="0"/>
                  </a:moveTo>
                  <a:lnTo>
                    <a:pt x="181992" y="1272"/>
                  </a:lnTo>
                  <a:lnTo>
                    <a:pt x="171550" y="6514"/>
                  </a:lnTo>
                  <a:lnTo>
                    <a:pt x="163408" y="15139"/>
                  </a:lnTo>
                  <a:lnTo>
                    <a:pt x="157261" y="26562"/>
                  </a:lnTo>
                  <a:lnTo>
                    <a:pt x="144453" y="21227"/>
                  </a:lnTo>
                  <a:lnTo>
                    <a:pt x="106857" y="37051"/>
                  </a:lnTo>
                  <a:lnTo>
                    <a:pt x="99590" y="62605"/>
                  </a:lnTo>
                  <a:lnTo>
                    <a:pt x="99590" y="210703"/>
                  </a:lnTo>
                  <a:lnTo>
                    <a:pt x="62047" y="167823"/>
                  </a:lnTo>
                  <a:lnTo>
                    <a:pt x="49199" y="159264"/>
                  </a:lnTo>
                  <a:lnTo>
                    <a:pt x="36109" y="157042"/>
                  </a:lnTo>
                  <a:lnTo>
                    <a:pt x="23144" y="159908"/>
                  </a:lnTo>
                  <a:lnTo>
                    <a:pt x="11878" y="167822"/>
                  </a:lnTo>
                  <a:lnTo>
                    <a:pt x="3287" y="180927"/>
                  </a:lnTo>
                  <a:lnTo>
                    <a:pt x="0" y="195781"/>
                  </a:lnTo>
                  <a:lnTo>
                    <a:pt x="2078" y="210855"/>
                  </a:lnTo>
                  <a:lnTo>
                    <a:pt x="9583" y="224614"/>
                  </a:lnTo>
                  <a:lnTo>
                    <a:pt x="63400" y="294132"/>
                  </a:lnTo>
                  <a:lnTo>
                    <a:pt x="89318" y="331259"/>
                  </a:lnTo>
                  <a:lnTo>
                    <a:pt x="131868" y="371300"/>
                  </a:lnTo>
                  <a:lnTo>
                    <a:pt x="172268" y="387395"/>
                  </a:lnTo>
                  <a:lnTo>
                    <a:pt x="179066" y="388960"/>
                  </a:lnTo>
                  <a:lnTo>
                    <a:pt x="184037" y="386686"/>
                  </a:lnTo>
                  <a:lnTo>
                    <a:pt x="186922" y="375288"/>
                  </a:lnTo>
                  <a:lnTo>
                    <a:pt x="183597" y="370797"/>
                  </a:lnTo>
                  <a:lnTo>
                    <a:pt x="176476" y="369173"/>
                  </a:lnTo>
                  <a:lnTo>
                    <a:pt x="159120" y="363779"/>
                  </a:lnTo>
                  <a:lnTo>
                    <a:pt x="114803" y="333026"/>
                  </a:lnTo>
                  <a:lnTo>
                    <a:pt x="93852" y="304202"/>
                  </a:lnTo>
                  <a:lnTo>
                    <a:pt x="59600" y="258342"/>
                  </a:lnTo>
                  <a:lnTo>
                    <a:pt x="21438" y="209481"/>
                  </a:lnTo>
                  <a:lnTo>
                    <a:pt x="19469" y="205020"/>
                  </a:lnTo>
                  <a:lnTo>
                    <a:pt x="18734" y="200278"/>
                  </a:lnTo>
                  <a:lnTo>
                    <a:pt x="18841" y="193492"/>
                  </a:lnTo>
                  <a:lnTo>
                    <a:pt x="20894" y="187175"/>
                  </a:lnTo>
                  <a:lnTo>
                    <a:pt x="24691" y="181732"/>
                  </a:lnTo>
                  <a:lnTo>
                    <a:pt x="30032" y="177569"/>
                  </a:lnTo>
                  <a:lnTo>
                    <a:pt x="35651" y="175865"/>
                  </a:lnTo>
                  <a:lnTo>
                    <a:pt x="41085" y="176362"/>
                  </a:lnTo>
                  <a:lnTo>
                    <a:pt x="46414" y="179102"/>
                  </a:lnTo>
                  <a:lnTo>
                    <a:pt x="51719" y="184126"/>
                  </a:lnTo>
                  <a:lnTo>
                    <a:pt x="99591" y="239881"/>
                  </a:lnTo>
                  <a:lnTo>
                    <a:pt x="101329" y="242604"/>
                  </a:lnTo>
                  <a:lnTo>
                    <a:pt x="103998" y="244598"/>
                  </a:lnTo>
                  <a:lnTo>
                    <a:pt x="107095" y="245492"/>
                  </a:lnTo>
                  <a:lnTo>
                    <a:pt x="113743" y="246615"/>
                  </a:lnTo>
                  <a:lnTo>
                    <a:pt x="118362" y="242038"/>
                  </a:lnTo>
                  <a:lnTo>
                    <a:pt x="118158" y="56927"/>
                  </a:lnTo>
                  <a:lnTo>
                    <a:pt x="119491" y="51891"/>
                  </a:lnTo>
                  <a:lnTo>
                    <a:pt x="123645" y="45102"/>
                  </a:lnTo>
                  <a:lnTo>
                    <a:pt x="125704" y="43028"/>
                  </a:lnTo>
                  <a:lnTo>
                    <a:pt x="128169" y="41572"/>
                  </a:lnTo>
                  <a:lnTo>
                    <a:pt x="134547" y="39336"/>
                  </a:lnTo>
                  <a:lnTo>
                    <a:pt x="141056" y="39720"/>
                  </a:lnTo>
                  <a:lnTo>
                    <a:pt x="146946" y="42530"/>
                  </a:lnTo>
                  <a:lnTo>
                    <a:pt x="151466" y="47571"/>
                  </a:lnTo>
                  <a:lnTo>
                    <a:pt x="154135" y="51916"/>
                  </a:lnTo>
                  <a:lnTo>
                    <a:pt x="155436" y="56952"/>
                  </a:lnTo>
                  <a:lnTo>
                    <a:pt x="155203" y="189470"/>
                  </a:lnTo>
                  <a:lnTo>
                    <a:pt x="158439" y="193958"/>
                  </a:lnTo>
                  <a:lnTo>
                    <a:pt x="170856" y="194077"/>
                  </a:lnTo>
                  <a:lnTo>
                    <a:pt x="174152" y="189589"/>
                  </a:lnTo>
                  <a:lnTo>
                    <a:pt x="173952" y="35277"/>
                  </a:lnTo>
                  <a:lnTo>
                    <a:pt x="175676" y="29821"/>
                  </a:lnTo>
                  <a:lnTo>
                    <a:pt x="180077" y="23970"/>
                  </a:lnTo>
                  <a:lnTo>
                    <a:pt x="182755" y="21724"/>
                  </a:lnTo>
                  <a:lnTo>
                    <a:pt x="188860" y="18959"/>
                  </a:lnTo>
                  <a:lnTo>
                    <a:pt x="195320" y="18765"/>
                  </a:lnTo>
                  <a:lnTo>
                    <a:pt x="201379" y="21019"/>
                  </a:lnTo>
                  <a:lnTo>
                    <a:pt x="206281" y="25600"/>
                  </a:lnTo>
                  <a:lnTo>
                    <a:pt x="209629" y="30191"/>
                  </a:lnTo>
                  <a:lnTo>
                    <a:pt x="211282" y="35820"/>
                  </a:lnTo>
                  <a:lnTo>
                    <a:pt x="210960" y="41523"/>
                  </a:lnTo>
                  <a:lnTo>
                    <a:pt x="210746" y="162787"/>
                  </a:lnTo>
                  <a:lnTo>
                    <a:pt x="211026" y="165122"/>
                  </a:lnTo>
                  <a:lnTo>
                    <a:pt x="212593" y="169417"/>
                  </a:lnTo>
                  <a:lnTo>
                    <a:pt x="214125" y="171153"/>
                  </a:lnTo>
                  <a:lnTo>
                    <a:pt x="220658" y="174656"/>
                  </a:lnTo>
                  <a:lnTo>
                    <a:pt x="226328" y="172930"/>
                  </a:lnTo>
                  <a:lnTo>
                    <a:pt x="229771" y="166253"/>
                  </a:lnTo>
                  <a:lnTo>
                    <a:pt x="230199" y="163917"/>
                  </a:lnTo>
                  <a:lnTo>
                    <a:pt x="229852" y="56409"/>
                  </a:lnTo>
                  <a:lnTo>
                    <a:pt x="231217" y="51521"/>
                  </a:lnTo>
                  <a:lnTo>
                    <a:pt x="235322" y="45028"/>
                  </a:lnTo>
                  <a:lnTo>
                    <a:pt x="237265" y="43078"/>
                  </a:lnTo>
                  <a:lnTo>
                    <a:pt x="239577" y="41671"/>
                  </a:lnTo>
                  <a:lnTo>
                    <a:pt x="245924" y="39354"/>
                  </a:lnTo>
                  <a:lnTo>
                    <a:pt x="252434" y="39650"/>
                  </a:lnTo>
                  <a:lnTo>
                    <a:pt x="267103" y="144565"/>
                  </a:lnTo>
                  <a:lnTo>
                    <a:pt x="271358" y="148614"/>
                  </a:lnTo>
                  <a:lnTo>
                    <a:pt x="281738" y="148441"/>
                  </a:lnTo>
                  <a:lnTo>
                    <a:pt x="285846" y="144096"/>
                  </a:lnTo>
                  <a:lnTo>
                    <a:pt x="285673" y="95932"/>
                  </a:lnTo>
                  <a:lnTo>
                    <a:pt x="287617" y="90674"/>
                  </a:lnTo>
                  <a:lnTo>
                    <a:pt x="292905" y="84799"/>
                  </a:lnTo>
                  <a:lnTo>
                    <a:pt x="299855" y="81125"/>
                  </a:lnTo>
                  <a:lnTo>
                    <a:pt x="306257" y="80735"/>
                  </a:lnTo>
                  <a:lnTo>
                    <a:pt x="312342" y="82784"/>
                  </a:lnTo>
                  <a:lnTo>
                    <a:pt x="317353" y="87169"/>
                  </a:lnTo>
                  <a:lnTo>
                    <a:pt x="320748" y="91316"/>
                  </a:lnTo>
                  <a:lnTo>
                    <a:pt x="322568" y="96550"/>
                  </a:lnTo>
                  <a:lnTo>
                    <a:pt x="322470" y="162920"/>
                  </a:lnTo>
                  <a:lnTo>
                    <a:pt x="326134" y="167085"/>
                  </a:lnTo>
                  <a:lnTo>
                    <a:pt x="337768" y="167085"/>
                  </a:lnTo>
                  <a:lnTo>
                    <a:pt x="341409" y="162890"/>
                  </a:lnTo>
                  <a:lnTo>
                    <a:pt x="341384" y="98130"/>
                  </a:lnTo>
                  <a:lnTo>
                    <a:pt x="310101" y="62213"/>
                  </a:lnTo>
                  <a:lnTo>
                    <a:pt x="295955" y="62630"/>
                  </a:lnTo>
                  <a:lnTo>
                    <a:pt x="285698" y="66234"/>
                  </a:lnTo>
                  <a:lnTo>
                    <a:pt x="285259" y="54769"/>
                  </a:lnTo>
                  <a:lnTo>
                    <a:pt x="258960" y="21938"/>
                  </a:lnTo>
                  <a:lnTo>
                    <a:pt x="248670" y="20212"/>
                  </a:lnTo>
                  <a:lnTo>
                    <a:pt x="238296" y="21827"/>
                  </a:lnTo>
                  <a:lnTo>
                    <a:pt x="227909" y="26562"/>
                  </a:lnTo>
                  <a:lnTo>
                    <a:pt x="222575" y="16208"/>
                  </a:lnTo>
                  <a:lnTo>
                    <a:pt x="215514" y="8013"/>
                  </a:lnTo>
                  <a:lnTo>
                    <a:pt x="206433" y="2452"/>
                  </a:lnTo>
                  <a:lnTo>
                    <a:pt x="195041" y="0"/>
                  </a:lnTo>
                  <a:close/>
                </a:path>
              </a:pathLst>
            </a:custGeom>
            <a:solidFill>
              <a:srgbClr val="002855"/>
            </a:solidFill>
          </p:spPr>
          <p:txBody>
            <a:bodyPr wrap="square" lIns="0" tIns="0" rIns="0" bIns="0" rtlCol="0"/>
            <a:lstStyle/>
            <a:p>
              <a:endParaRPr/>
            </a:p>
          </p:txBody>
        </p:sp>
        <p:pic>
          <p:nvPicPr>
            <p:cNvPr id="41" name="object 36">
              <a:extLst>
                <a:ext uri="{FF2B5EF4-FFF2-40B4-BE49-F238E27FC236}">
                  <a16:creationId xmlns:a16="http://schemas.microsoft.com/office/drawing/2014/main" id="{BB0D2DB8-8141-4845-5F46-22F7A2F4F0D2}"/>
                </a:ext>
              </a:extLst>
            </p:cNvPr>
            <p:cNvPicPr/>
            <p:nvPr/>
          </p:nvPicPr>
          <p:blipFill>
            <a:blip r:embed="rId13" cstate="print">
              <a:clrChange>
                <a:clrFrom>
                  <a:srgbClr val="F3F3F3"/>
                </a:clrFrom>
                <a:clrTo>
                  <a:srgbClr val="F3F3F3">
                    <a:alpha val="0"/>
                  </a:srgbClr>
                </a:clrTo>
              </a:clrChange>
            </a:blip>
            <a:stretch>
              <a:fillRect/>
            </a:stretch>
          </p:blipFill>
          <p:spPr>
            <a:xfrm>
              <a:off x="6691923" y="3070994"/>
              <a:ext cx="200334" cy="200221"/>
            </a:xfrm>
            <a:prstGeom prst="rect">
              <a:avLst/>
            </a:prstGeom>
          </p:spPr>
        </p:pic>
      </p:grpSp>
      <p:sp>
        <p:nvSpPr>
          <p:cNvPr id="42" name="Rectángulo redondeado 1">
            <a:extLst>
              <a:ext uri="{FF2B5EF4-FFF2-40B4-BE49-F238E27FC236}">
                <a16:creationId xmlns:a16="http://schemas.microsoft.com/office/drawing/2014/main" id="{7E91F544-0253-7158-04E2-695FC7BE1D1B}"/>
              </a:ext>
            </a:extLst>
          </p:cNvPr>
          <p:cNvSpPr/>
          <p:nvPr/>
        </p:nvSpPr>
        <p:spPr>
          <a:xfrm>
            <a:off x="5793472" y="3267905"/>
            <a:ext cx="3390056" cy="301137"/>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chemeClr val="bg1">
                    <a:lumMod val="85000"/>
                  </a:schemeClr>
                </a:solidFill>
                <a:effectLst/>
                <a:uLnTx/>
                <a:uFillTx/>
                <a:latin typeface="Arial"/>
                <a:ea typeface="+mn-ea"/>
                <a:cs typeface="Arial" panose="020B0604020202020204" pitchFamily="34" charset="0"/>
              </a:rPr>
              <a:t>Variable 4: Actividad laboral / social</a:t>
            </a:r>
          </a:p>
        </p:txBody>
      </p:sp>
      <p:grpSp>
        <p:nvGrpSpPr>
          <p:cNvPr id="46" name="Grupo 45">
            <a:extLst>
              <a:ext uri="{FF2B5EF4-FFF2-40B4-BE49-F238E27FC236}">
                <a16:creationId xmlns:a16="http://schemas.microsoft.com/office/drawing/2014/main" id="{82C43F64-48EE-29A0-8A0F-8205570E8945}"/>
              </a:ext>
            </a:extLst>
          </p:cNvPr>
          <p:cNvGrpSpPr/>
          <p:nvPr/>
        </p:nvGrpSpPr>
        <p:grpSpPr>
          <a:xfrm>
            <a:off x="5338548" y="3148210"/>
            <a:ext cx="561433" cy="558248"/>
            <a:chOff x="3152965" y="2233726"/>
            <a:chExt cx="801611" cy="797064"/>
          </a:xfrm>
        </p:grpSpPr>
        <p:pic>
          <p:nvPicPr>
            <p:cNvPr id="47" name="object 39">
              <a:extLst>
                <a:ext uri="{FF2B5EF4-FFF2-40B4-BE49-F238E27FC236}">
                  <a16:creationId xmlns:a16="http://schemas.microsoft.com/office/drawing/2014/main" id="{7EDBA866-97FD-CA5C-FCA5-D262043EAAE0}"/>
                </a:ext>
              </a:extLst>
            </p:cNvPr>
            <p:cNvPicPr/>
            <p:nvPr/>
          </p:nvPicPr>
          <p:blipFill>
            <a:blip r:embed="rId14" cstate="print">
              <a:clrChange>
                <a:clrFrom>
                  <a:srgbClr val="F3F3F3"/>
                </a:clrFrom>
                <a:clrTo>
                  <a:srgbClr val="F3F3F3">
                    <a:alpha val="0"/>
                  </a:srgbClr>
                </a:clrTo>
              </a:clrChange>
            </a:blip>
            <a:stretch>
              <a:fillRect/>
            </a:stretch>
          </p:blipFill>
          <p:spPr>
            <a:xfrm>
              <a:off x="3152965" y="2233726"/>
              <a:ext cx="801611" cy="797064"/>
            </a:xfrm>
            <a:prstGeom prst="rect">
              <a:avLst/>
            </a:prstGeom>
          </p:spPr>
        </p:pic>
        <p:pic>
          <p:nvPicPr>
            <p:cNvPr id="53" name="object 40">
              <a:extLst>
                <a:ext uri="{FF2B5EF4-FFF2-40B4-BE49-F238E27FC236}">
                  <a16:creationId xmlns:a16="http://schemas.microsoft.com/office/drawing/2014/main" id="{35D9106F-5873-B1CD-B1C6-757614431488}"/>
                </a:ext>
              </a:extLst>
            </p:cNvPr>
            <p:cNvPicPr/>
            <p:nvPr/>
          </p:nvPicPr>
          <p:blipFill>
            <a:blip r:embed="rId15" cstate="print">
              <a:clrChange>
                <a:clrFrom>
                  <a:srgbClr val="F3F3F3"/>
                </a:clrFrom>
                <a:clrTo>
                  <a:srgbClr val="F3F3F3">
                    <a:alpha val="0"/>
                  </a:srgbClr>
                </a:clrTo>
              </a:clrChange>
            </a:blip>
            <a:stretch>
              <a:fillRect/>
            </a:stretch>
          </p:blipFill>
          <p:spPr>
            <a:xfrm>
              <a:off x="3217665" y="2258884"/>
              <a:ext cx="672211" cy="665479"/>
            </a:xfrm>
            <a:prstGeom prst="rect">
              <a:avLst/>
            </a:prstGeom>
          </p:spPr>
        </p:pic>
        <p:sp>
          <p:nvSpPr>
            <p:cNvPr id="54" name="object 41">
              <a:extLst>
                <a:ext uri="{FF2B5EF4-FFF2-40B4-BE49-F238E27FC236}">
                  <a16:creationId xmlns:a16="http://schemas.microsoft.com/office/drawing/2014/main" id="{5FBF7A1F-89CC-88C3-41C5-2DD3C38F6F92}"/>
                </a:ext>
              </a:extLst>
            </p:cNvPr>
            <p:cNvSpPr/>
            <p:nvPr/>
          </p:nvSpPr>
          <p:spPr>
            <a:xfrm>
              <a:off x="3346443" y="2409538"/>
              <a:ext cx="414655" cy="363220"/>
            </a:xfrm>
            <a:custGeom>
              <a:avLst/>
              <a:gdLst/>
              <a:ahLst/>
              <a:cxnLst/>
              <a:rect l="l" t="t" r="r" b="b"/>
              <a:pathLst>
                <a:path w="414654" h="363220">
                  <a:moveTo>
                    <a:pt x="381772" y="64770"/>
                  </a:moveTo>
                  <a:lnTo>
                    <a:pt x="32427" y="64769"/>
                  </a:lnTo>
                  <a:lnTo>
                    <a:pt x="599" y="88899"/>
                  </a:lnTo>
                  <a:lnTo>
                    <a:pt x="16" y="90169"/>
                  </a:lnTo>
                  <a:lnTo>
                    <a:pt x="0" y="186689"/>
                  </a:lnTo>
                  <a:lnTo>
                    <a:pt x="2114" y="191769"/>
                  </a:lnTo>
                  <a:lnTo>
                    <a:pt x="3557" y="196849"/>
                  </a:lnTo>
                  <a:lnTo>
                    <a:pt x="9990" y="203199"/>
                  </a:lnTo>
                  <a:lnTo>
                    <a:pt x="10444" y="205739"/>
                  </a:lnTo>
                  <a:lnTo>
                    <a:pt x="10359" y="334009"/>
                  </a:lnTo>
                  <a:lnTo>
                    <a:pt x="10274" y="335279"/>
                  </a:lnTo>
                  <a:lnTo>
                    <a:pt x="11011" y="339089"/>
                  </a:lnTo>
                  <a:lnTo>
                    <a:pt x="42491" y="363219"/>
                  </a:lnTo>
                  <a:lnTo>
                    <a:pt x="285932" y="363220"/>
                  </a:lnTo>
                  <a:lnTo>
                    <a:pt x="287965" y="360680"/>
                  </a:lnTo>
                  <a:lnTo>
                    <a:pt x="287857" y="356870"/>
                  </a:lnTo>
                  <a:lnTo>
                    <a:pt x="287803" y="354330"/>
                  </a:lnTo>
                  <a:lnTo>
                    <a:pt x="285898" y="351790"/>
                  </a:lnTo>
                  <a:lnTo>
                    <a:pt x="43107" y="351789"/>
                  </a:lnTo>
                  <a:lnTo>
                    <a:pt x="34636" y="350519"/>
                  </a:lnTo>
                  <a:lnTo>
                    <a:pt x="28197" y="345439"/>
                  </a:lnTo>
                  <a:lnTo>
                    <a:pt x="24105" y="339089"/>
                  </a:lnTo>
                  <a:lnTo>
                    <a:pt x="22671" y="331469"/>
                  </a:lnTo>
                  <a:lnTo>
                    <a:pt x="22671" y="215899"/>
                  </a:lnTo>
                  <a:lnTo>
                    <a:pt x="22128" y="214629"/>
                  </a:lnTo>
                  <a:lnTo>
                    <a:pt x="23311" y="213359"/>
                  </a:lnTo>
                  <a:lnTo>
                    <a:pt x="49272" y="213359"/>
                  </a:lnTo>
                  <a:lnTo>
                    <a:pt x="39200" y="208279"/>
                  </a:lnTo>
                  <a:lnTo>
                    <a:pt x="29491" y="203199"/>
                  </a:lnTo>
                  <a:lnTo>
                    <a:pt x="20208" y="195579"/>
                  </a:lnTo>
                  <a:lnTo>
                    <a:pt x="15120" y="191769"/>
                  </a:lnTo>
                  <a:lnTo>
                    <a:pt x="12157" y="186689"/>
                  </a:lnTo>
                  <a:lnTo>
                    <a:pt x="12251" y="96519"/>
                  </a:lnTo>
                  <a:lnTo>
                    <a:pt x="13778" y="87629"/>
                  </a:lnTo>
                  <a:lnTo>
                    <a:pt x="17937" y="82549"/>
                  </a:lnTo>
                  <a:lnTo>
                    <a:pt x="24227" y="77469"/>
                  </a:lnTo>
                  <a:lnTo>
                    <a:pt x="32143" y="76199"/>
                  </a:lnTo>
                  <a:lnTo>
                    <a:pt x="406691" y="76200"/>
                  </a:lnTo>
                  <a:lnTo>
                    <a:pt x="402723" y="71120"/>
                  </a:lnTo>
                  <a:lnTo>
                    <a:pt x="393273" y="66040"/>
                  </a:lnTo>
                  <a:lnTo>
                    <a:pt x="381772" y="64770"/>
                  </a:lnTo>
                  <a:close/>
                </a:path>
                <a:path w="414654" h="363220">
                  <a:moveTo>
                    <a:pt x="403483" y="213360"/>
                  </a:moveTo>
                  <a:lnTo>
                    <a:pt x="391249" y="213360"/>
                  </a:lnTo>
                  <a:lnTo>
                    <a:pt x="391296" y="334010"/>
                  </a:lnTo>
                  <a:lnTo>
                    <a:pt x="391066" y="335280"/>
                  </a:lnTo>
                  <a:lnTo>
                    <a:pt x="388559" y="342900"/>
                  </a:lnTo>
                  <a:lnTo>
                    <a:pt x="384256" y="347980"/>
                  </a:lnTo>
                  <a:lnTo>
                    <a:pt x="378355" y="350520"/>
                  </a:lnTo>
                  <a:lnTo>
                    <a:pt x="371053" y="351790"/>
                  </a:lnTo>
                  <a:lnTo>
                    <a:pt x="304973" y="351790"/>
                  </a:lnTo>
                  <a:lnTo>
                    <a:pt x="300603" y="354330"/>
                  </a:lnTo>
                  <a:lnTo>
                    <a:pt x="299407" y="355600"/>
                  </a:lnTo>
                  <a:lnTo>
                    <a:pt x="301069" y="361950"/>
                  </a:lnTo>
                  <a:lnTo>
                    <a:pt x="303676" y="363220"/>
                  </a:lnTo>
                  <a:lnTo>
                    <a:pt x="378733" y="363220"/>
                  </a:lnTo>
                  <a:lnTo>
                    <a:pt x="389512" y="358140"/>
                  </a:lnTo>
                  <a:lnTo>
                    <a:pt x="396696" y="351790"/>
                  </a:lnTo>
                  <a:lnTo>
                    <a:pt x="401819" y="342900"/>
                  </a:lnTo>
                  <a:lnTo>
                    <a:pt x="403718" y="331470"/>
                  </a:lnTo>
                  <a:lnTo>
                    <a:pt x="403584" y="299720"/>
                  </a:lnTo>
                  <a:lnTo>
                    <a:pt x="403483" y="213360"/>
                  </a:lnTo>
                  <a:close/>
                </a:path>
                <a:path w="414654" h="363220">
                  <a:moveTo>
                    <a:pt x="85335" y="227329"/>
                  </a:moveTo>
                  <a:lnTo>
                    <a:pt x="82106" y="229869"/>
                  </a:lnTo>
                  <a:lnTo>
                    <a:pt x="80113" y="236219"/>
                  </a:lnTo>
                  <a:lnTo>
                    <a:pt x="81708" y="238759"/>
                  </a:lnTo>
                  <a:lnTo>
                    <a:pt x="85956" y="241299"/>
                  </a:lnTo>
                  <a:lnTo>
                    <a:pt x="87510" y="241299"/>
                  </a:lnTo>
                  <a:lnTo>
                    <a:pt x="108895" y="246379"/>
                  </a:lnTo>
                  <a:lnTo>
                    <a:pt x="130491" y="250189"/>
                  </a:lnTo>
                  <a:lnTo>
                    <a:pt x="174211" y="255269"/>
                  </a:lnTo>
                  <a:lnTo>
                    <a:pt x="177420" y="255269"/>
                  </a:lnTo>
                  <a:lnTo>
                    <a:pt x="177342" y="256539"/>
                  </a:lnTo>
                  <a:lnTo>
                    <a:pt x="177264" y="257809"/>
                  </a:lnTo>
                  <a:lnTo>
                    <a:pt x="177210" y="260349"/>
                  </a:lnTo>
                  <a:lnTo>
                    <a:pt x="177629" y="264159"/>
                  </a:lnTo>
                  <a:lnTo>
                    <a:pt x="211861" y="287020"/>
                  </a:lnTo>
                  <a:lnTo>
                    <a:pt x="221382" y="284480"/>
                  </a:lnTo>
                  <a:lnTo>
                    <a:pt x="229216" y="278130"/>
                  </a:lnTo>
                  <a:lnTo>
                    <a:pt x="230764" y="275590"/>
                  </a:lnTo>
                  <a:lnTo>
                    <a:pt x="197184" y="275589"/>
                  </a:lnTo>
                  <a:lnTo>
                    <a:pt x="190044" y="267969"/>
                  </a:lnTo>
                  <a:lnTo>
                    <a:pt x="189689" y="260349"/>
                  </a:lnTo>
                  <a:lnTo>
                    <a:pt x="189571" y="257809"/>
                  </a:lnTo>
                  <a:lnTo>
                    <a:pt x="189562" y="242569"/>
                  </a:lnTo>
                  <a:lnTo>
                    <a:pt x="128226" y="237489"/>
                  </a:lnTo>
                  <a:lnTo>
                    <a:pt x="88894" y="228599"/>
                  </a:lnTo>
                  <a:lnTo>
                    <a:pt x="85335" y="227329"/>
                  </a:lnTo>
                  <a:close/>
                </a:path>
                <a:path w="414654" h="363220">
                  <a:moveTo>
                    <a:pt x="236880" y="226060"/>
                  </a:moveTo>
                  <a:lnTo>
                    <a:pt x="223438" y="226060"/>
                  </a:lnTo>
                  <a:lnTo>
                    <a:pt x="224445" y="227330"/>
                  </a:lnTo>
                  <a:lnTo>
                    <a:pt x="224364" y="248920"/>
                  </a:lnTo>
                  <a:lnTo>
                    <a:pt x="224239" y="260350"/>
                  </a:lnTo>
                  <a:lnTo>
                    <a:pt x="224102" y="264160"/>
                  </a:lnTo>
                  <a:lnTo>
                    <a:pt x="224011" y="266700"/>
                  </a:lnTo>
                  <a:lnTo>
                    <a:pt x="223965" y="267970"/>
                  </a:lnTo>
                  <a:lnTo>
                    <a:pt x="216549" y="275590"/>
                  </a:lnTo>
                  <a:lnTo>
                    <a:pt x="230764" y="275590"/>
                  </a:lnTo>
                  <a:lnTo>
                    <a:pt x="234632" y="269240"/>
                  </a:lnTo>
                  <a:lnTo>
                    <a:pt x="236900" y="259080"/>
                  </a:lnTo>
                  <a:lnTo>
                    <a:pt x="236988" y="256540"/>
                  </a:lnTo>
                  <a:lnTo>
                    <a:pt x="236617" y="255270"/>
                  </a:lnTo>
                  <a:lnTo>
                    <a:pt x="239859" y="255270"/>
                  </a:lnTo>
                  <a:lnTo>
                    <a:pt x="255844" y="254000"/>
                  </a:lnTo>
                  <a:lnTo>
                    <a:pt x="271769" y="251460"/>
                  </a:lnTo>
                  <a:lnTo>
                    <a:pt x="287616" y="250190"/>
                  </a:lnTo>
                  <a:lnTo>
                    <a:pt x="303365" y="246380"/>
                  </a:lnTo>
                  <a:lnTo>
                    <a:pt x="320235" y="242570"/>
                  </a:lnTo>
                  <a:lnTo>
                    <a:pt x="236954" y="242570"/>
                  </a:lnTo>
                  <a:lnTo>
                    <a:pt x="236880" y="226060"/>
                  </a:lnTo>
                  <a:close/>
                </a:path>
                <a:path w="414654" h="363220">
                  <a:moveTo>
                    <a:pt x="230693" y="214630"/>
                  </a:moveTo>
                  <a:lnTo>
                    <a:pt x="183411" y="214629"/>
                  </a:lnTo>
                  <a:lnTo>
                    <a:pt x="177426" y="220979"/>
                  </a:lnTo>
                  <a:lnTo>
                    <a:pt x="177339" y="242569"/>
                  </a:lnTo>
                  <a:lnTo>
                    <a:pt x="189562" y="242569"/>
                  </a:lnTo>
                  <a:lnTo>
                    <a:pt x="189456" y="227329"/>
                  </a:lnTo>
                  <a:lnTo>
                    <a:pt x="190571" y="226059"/>
                  </a:lnTo>
                  <a:lnTo>
                    <a:pt x="236880" y="226060"/>
                  </a:lnTo>
                  <a:lnTo>
                    <a:pt x="236769" y="222250"/>
                  </a:lnTo>
                  <a:lnTo>
                    <a:pt x="236731" y="220980"/>
                  </a:lnTo>
                  <a:lnTo>
                    <a:pt x="230693" y="214630"/>
                  </a:lnTo>
                  <a:close/>
                </a:path>
                <a:path w="414654" h="363220">
                  <a:moveTo>
                    <a:pt x="406691" y="76200"/>
                  </a:moveTo>
                  <a:lnTo>
                    <a:pt x="381900" y="76200"/>
                  </a:lnTo>
                  <a:lnTo>
                    <a:pt x="389932" y="77470"/>
                  </a:lnTo>
                  <a:lnTo>
                    <a:pt x="396266" y="82550"/>
                  </a:lnTo>
                  <a:lnTo>
                    <a:pt x="400422" y="88900"/>
                  </a:lnTo>
                  <a:lnTo>
                    <a:pt x="401914" y="96520"/>
                  </a:lnTo>
                  <a:lnTo>
                    <a:pt x="402009" y="186690"/>
                  </a:lnTo>
                  <a:lnTo>
                    <a:pt x="399070" y="191770"/>
                  </a:lnTo>
                  <a:lnTo>
                    <a:pt x="394005" y="195580"/>
                  </a:lnTo>
                  <a:lnTo>
                    <a:pt x="384397" y="203200"/>
                  </a:lnTo>
                  <a:lnTo>
                    <a:pt x="374332" y="208280"/>
                  </a:lnTo>
                  <a:lnTo>
                    <a:pt x="363871" y="214630"/>
                  </a:lnTo>
                  <a:lnTo>
                    <a:pt x="353079" y="218440"/>
                  </a:lnTo>
                  <a:lnTo>
                    <a:pt x="325373" y="228600"/>
                  </a:lnTo>
                  <a:lnTo>
                    <a:pt x="297072" y="234950"/>
                  </a:lnTo>
                  <a:lnTo>
                    <a:pt x="268296" y="240030"/>
                  </a:lnTo>
                  <a:lnTo>
                    <a:pt x="239170" y="242570"/>
                  </a:lnTo>
                  <a:lnTo>
                    <a:pt x="320235" y="242570"/>
                  </a:lnTo>
                  <a:lnTo>
                    <a:pt x="368919" y="226060"/>
                  </a:lnTo>
                  <a:lnTo>
                    <a:pt x="389756" y="213360"/>
                  </a:lnTo>
                  <a:lnTo>
                    <a:pt x="403483" y="213360"/>
                  </a:lnTo>
                  <a:lnTo>
                    <a:pt x="403474" y="205740"/>
                  </a:lnTo>
                  <a:lnTo>
                    <a:pt x="404413" y="203200"/>
                  </a:lnTo>
                  <a:lnTo>
                    <a:pt x="406176" y="200660"/>
                  </a:lnTo>
                  <a:lnTo>
                    <a:pt x="411357" y="195580"/>
                  </a:lnTo>
                  <a:lnTo>
                    <a:pt x="414167" y="187960"/>
                  </a:lnTo>
                  <a:lnTo>
                    <a:pt x="414144" y="186690"/>
                  </a:lnTo>
                  <a:lnTo>
                    <a:pt x="414032" y="180340"/>
                  </a:lnTo>
                  <a:lnTo>
                    <a:pt x="413951" y="91440"/>
                  </a:lnTo>
                  <a:lnTo>
                    <a:pt x="413653" y="90170"/>
                  </a:lnTo>
                  <a:lnTo>
                    <a:pt x="409667" y="80010"/>
                  </a:lnTo>
                  <a:lnTo>
                    <a:pt x="406691" y="76200"/>
                  </a:lnTo>
                  <a:close/>
                </a:path>
                <a:path w="414654" h="363220">
                  <a:moveTo>
                    <a:pt x="49272" y="213359"/>
                  </a:moveTo>
                  <a:lnTo>
                    <a:pt x="23311" y="213359"/>
                  </a:lnTo>
                  <a:lnTo>
                    <a:pt x="26334" y="214629"/>
                  </a:lnTo>
                  <a:lnTo>
                    <a:pt x="27808" y="215899"/>
                  </a:lnTo>
                  <a:lnTo>
                    <a:pt x="35235" y="220979"/>
                  </a:lnTo>
                  <a:lnTo>
                    <a:pt x="42836" y="224789"/>
                  </a:lnTo>
                  <a:lnTo>
                    <a:pt x="50601" y="228599"/>
                  </a:lnTo>
                  <a:lnTo>
                    <a:pt x="58518" y="231139"/>
                  </a:lnTo>
                  <a:lnTo>
                    <a:pt x="62196" y="232409"/>
                  </a:lnTo>
                  <a:lnTo>
                    <a:pt x="65721" y="231139"/>
                  </a:lnTo>
                  <a:lnTo>
                    <a:pt x="68347" y="224789"/>
                  </a:lnTo>
                  <a:lnTo>
                    <a:pt x="66929" y="222249"/>
                  </a:lnTo>
                  <a:lnTo>
                    <a:pt x="63355" y="219709"/>
                  </a:lnTo>
                  <a:lnTo>
                    <a:pt x="62148" y="219709"/>
                  </a:lnTo>
                  <a:lnTo>
                    <a:pt x="60876" y="218439"/>
                  </a:lnTo>
                  <a:lnTo>
                    <a:pt x="59644" y="218439"/>
                  </a:lnTo>
                  <a:lnTo>
                    <a:pt x="49272" y="213359"/>
                  </a:lnTo>
                  <a:close/>
                </a:path>
                <a:path w="414654" h="363220">
                  <a:moveTo>
                    <a:pt x="218440" y="1270"/>
                  </a:moveTo>
                  <a:lnTo>
                    <a:pt x="178584" y="3809"/>
                  </a:lnTo>
                  <a:lnTo>
                    <a:pt x="142769" y="17779"/>
                  </a:lnTo>
                  <a:lnTo>
                    <a:pt x="131995" y="29209"/>
                  </a:lnTo>
                  <a:lnTo>
                    <a:pt x="132092" y="57149"/>
                  </a:lnTo>
                  <a:lnTo>
                    <a:pt x="132281" y="60959"/>
                  </a:lnTo>
                  <a:lnTo>
                    <a:pt x="132407" y="63499"/>
                  </a:lnTo>
                  <a:lnTo>
                    <a:pt x="131097" y="64769"/>
                  </a:lnTo>
                  <a:lnTo>
                    <a:pt x="145220" y="64769"/>
                  </a:lnTo>
                  <a:lnTo>
                    <a:pt x="144586" y="63499"/>
                  </a:lnTo>
                  <a:lnTo>
                    <a:pt x="144707" y="55879"/>
                  </a:lnTo>
                  <a:lnTo>
                    <a:pt x="144818" y="52069"/>
                  </a:lnTo>
                  <a:lnTo>
                    <a:pt x="144905" y="44449"/>
                  </a:lnTo>
                  <a:lnTo>
                    <a:pt x="144032" y="33019"/>
                  </a:lnTo>
                  <a:lnTo>
                    <a:pt x="146916" y="29209"/>
                  </a:lnTo>
                  <a:lnTo>
                    <a:pt x="152347" y="26669"/>
                  </a:lnTo>
                  <a:lnTo>
                    <a:pt x="166843" y="20319"/>
                  </a:lnTo>
                  <a:lnTo>
                    <a:pt x="181815" y="15239"/>
                  </a:lnTo>
                  <a:lnTo>
                    <a:pt x="213097" y="12700"/>
                  </a:lnTo>
                  <a:lnTo>
                    <a:pt x="219750" y="12700"/>
                  </a:lnTo>
                  <a:lnTo>
                    <a:pt x="221425" y="11430"/>
                  </a:lnTo>
                  <a:lnTo>
                    <a:pt x="221459" y="3810"/>
                  </a:lnTo>
                  <a:lnTo>
                    <a:pt x="218440" y="1270"/>
                  </a:lnTo>
                  <a:close/>
                </a:path>
                <a:path w="414654" h="363220">
                  <a:moveTo>
                    <a:pt x="205829" y="26669"/>
                  </a:moveTo>
                  <a:lnTo>
                    <a:pt x="163937" y="35559"/>
                  </a:lnTo>
                  <a:lnTo>
                    <a:pt x="158284" y="40639"/>
                  </a:lnTo>
                  <a:lnTo>
                    <a:pt x="158513" y="44449"/>
                  </a:lnTo>
                  <a:lnTo>
                    <a:pt x="158590" y="45719"/>
                  </a:lnTo>
                  <a:lnTo>
                    <a:pt x="158667" y="46989"/>
                  </a:lnTo>
                  <a:lnTo>
                    <a:pt x="158743" y="48259"/>
                  </a:lnTo>
                  <a:lnTo>
                    <a:pt x="158588" y="50799"/>
                  </a:lnTo>
                  <a:lnTo>
                    <a:pt x="158588" y="64769"/>
                  </a:lnTo>
                  <a:lnTo>
                    <a:pt x="171739" y="64769"/>
                  </a:lnTo>
                  <a:lnTo>
                    <a:pt x="170759" y="63499"/>
                  </a:lnTo>
                  <a:lnTo>
                    <a:pt x="171063" y="57149"/>
                  </a:lnTo>
                  <a:lnTo>
                    <a:pt x="170958" y="50799"/>
                  </a:lnTo>
                  <a:lnTo>
                    <a:pt x="170826" y="48259"/>
                  </a:lnTo>
                  <a:lnTo>
                    <a:pt x="170759" y="46989"/>
                  </a:lnTo>
                  <a:lnTo>
                    <a:pt x="171867" y="45719"/>
                  </a:lnTo>
                  <a:lnTo>
                    <a:pt x="173846" y="45719"/>
                  </a:lnTo>
                  <a:lnTo>
                    <a:pt x="190301" y="40639"/>
                  </a:lnTo>
                  <a:lnTo>
                    <a:pt x="206766" y="39370"/>
                  </a:lnTo>
                  <a:lnTo>
                    <a:pt x="254830" y="39370"/>
                  </a:lnTo>
                  <a:lnTo>
                    <a:pt x="253868" y="38100"/>
                  </a:lnTo>
                  <a:lnTo>
                    <a:pt x="249761" y="35560"/>
                  </a:lnTo>
                  <a:lnTo>
                    <a:pt x="239185" y="31750"/>
                  </a:lnTo>
                  <a:lnTo>
                    <a:pt x="228274" y="29210"/>
                  </a:lnTo>
                  <a:lnTo>
                    <a:pt x="205829" y="26669"/>
                  </a:lnTo>
                  <a:close/>
                </a:path>
                <a:path w="414654" h="363220">
                  <a:moveTo>
                    <a:pt x="254830" y="39370"/>
                  </a:moveTo>
                  <a:lnTo>
                    <a:pt x="206766" y="39370"/>
                  </a:lnTo>
                  <a:lnTo>
                    <a:pt x="223245" y="40640"/>
                  </a:lnTo>
                  <a:lnTo>
                    <a:pt x="239737" y="45720"/>
                  </a:lnTo>
                  <a:lnTo>
                    <a:pt x="242256" y="45720"/>
                  </a:lnTo>
                  <a:lnTo>
                    <a:pt x="243384" y="46990"/>
                  </a:lnTo>
                  <a:lnTo>
                    <a:pt x="243109" y="50800"/>
                  </a:lnTo>
                  <a:lnTo>
                    <a:pt x="243017" y="52070"/>
                  </a:lnTo>
                  <a:lnTo>
                    <a:pt x="242925" y="57150"/>
                  </a:lnTo>
                  <a:lnTo>
                    <a:pt x="243357" y="63500"/>
                  </a:lnTo>
                  <a:lnTo>
                    <a:pt x="242500" y="64770"/>
                  </a:lnTo>
                  <a:lnTo>
                    <a:pt x="256009" y="64770"/>
                  </a:lnTo>
                  <a:lnTo>
                    <a:pt x="255448" y="63500"/>
                  </a:lnTo>
                  <a:lnTo>
                    <a:pt x="255527" y="46990"/>
                  </a:lnTo>
                  <a:lnTo>
                    <a:pt x="255633" y="44450"/>
                  </a:lnTo>
                  <a:lnTo>
                    <a:pt x="255739" y="41910"/>
                  </a:lnTo>
                  <a:lnTo>
                    <a:pt x="255793" y="40640"/>
                  </a:lnTo>
                  <a:lnTo>
                    <a:pt x="254830" y="39370"/>
                  </a:lnTo>
                  <a:close/>
                </a:path>
                <a:path w="414654" h="363220">
                  <a:moveTo>
                    <a:pt x="236616" y="3810"/>
                  </a:moveTo>
                  <a:lnTo>
                    <a:pt x="234097" y="6350"/>
                  </a:lnTo>
                  <a:lnTo>
                    <a:pt x="231976" y="12700"/>
                  </a:lnTo>
                  <a:lnTo>
                    <a:pt x="233678" y="15240"/>
                  </a:lnTo>
                  <a:lnTo>
                    <a:pt x="238278" y="17780"/>
                  </a:lnTo>
                  <a:lnTo>
                    <a:pt x="240635" y="17780"/>
                  </a:lnTo>
                  <a:lnTo>
                    <a:pt x="246979" y="20320"/>
                  </a:lnTo>
                  <a:lnTo>
                    <a:pt x="253160" y="21590"/>
                  </a:lnTo>
                  <a:lnTo>
                    <a:pt x="259156" y="25400"/>
                  </a:lnTo>
                  <a:lnTo>
                    <a:pt x="264945" y="27940"/>
                  </a:lnTo>
                  <a:lnTo>
                    <a:pt x="268072" y="30480"/>
                  </a:lnTo>
                  <a:lnTo>
                    <a:pt x="269646" y="33020"/>
                  </a:lnTo>
                  <a:lnTo>
                    <a:pt x="269550" y="35560"/>
                  </a:lnTo>
                  <a:lnTo>
                    <a:pt x="269464" y="64770"/>
                  </a:lnTo>
                  <a:lnTo>
                    <a:pt x="282703" y="64770"/>
                  </a:lnTo>
                  <a:lnTo>
                    <a:pt x="281811" y="63500"/>
                  </a:lnTo>
                  <a:lnTo>
                    <a:pt x="281912" y="30480"/>
                  </a:lnTo>
                  <a:lnTo>
                    <a:pt x="249410" y="7620"/>
                  </a:lnTo>
                  <a:lnTo>
                    <a:pt x="239859" y="5080"/>
                  </a:lnTo>
                  <a:lnTo>
                    <a:pt x="236616" y="3810"/>
                  </a:lnTo>
                  <a:close/>
                </a:path>
                <a:path w="414654" h="363220">
                  <a:moveTo>
                    <a:pt x="219750" y="12700"/>
                  </a:moveTo>
                  <a:lnTo>
                    <a:pt x="213097" y="12700"/>
                  </a:lnTo>
                  <a:lnTo>
                    <a:pt x="218075" y="13970"/>
                  </a:lnTo>
                  <a:lnTo>
                    <a:pt x="219750" y="12700"/>
                  </a:lnTo>
                  <a:close/>
                </a:path>
                <a:path w="414654" h="363220">
                  <a:moveTo>
                    <a:pt x="206174" y="0"/>
                  </a:moveTo>
                  <a:lnTo>
                    <a:pt x="198750" y="1269"/>
                  </a:lnTo>
                  <a:lnTo>
                    <a:pt x="213583" y="1270"/>
                  </a:lnTo>
                  <a:lnTo>
                    <a:pt x="206174" y="0"/>
                  </a:lnTo>
                  <a:close/>
                </a:path>
              </a:pathLst>
            </a:custGeom>
            <a:solidFill>
              <a:srgbClr val="002855"/>
            </a:solidFill>
          </p:spPr>
          <p:txBody>
            <a:bodyPr wrap="square" lIns="0" tIns="0" rIns="0" bIns="0" rtlCol="0"/>
            <a:lstStyle/>
            <a:p>
              <a:endParaRPr/>
            </a:p>
          </p:txBody>
        </p:sp>
      </p:grpSp>
      <p:grpSp>
        <p:nvGrpSpPr>
          <p:cNvPr id="31" name="Grupo 30">
            <a:extLst>
              <a:ext uri="{FF2B5EF4-FFF2-40B4-BE49-F238E27FC236}">
                <a16:creationId xmlns:a16="http://schemas.microsoft.com/office/drawing/2014/main" id="{C02E780E-A4D2-5CED-CABE-F879A782D2A1}"/>
              </a:ext>
            </a:extLst>
          </p:cNvPr>
          <p:cNvGrpSpPr/>
          <p:nvPr/>
        </p:nvGrpSpPr>
        <p:grpSpPr>
          <a:xfrm>
            <a:off x="5353013" y="2476203"/>
            <a:ext cx="561433" cy="558248"/>
            <a:chOff x="4019382" y="1203502"/>
            <a:chExt cx="801611" cy="797064"/>
          </a:xfrm>
        </p:grpSpPr>
        <p:pic>
          <p:nvPicPr>
            <p:cNvPr id="8" name="object 24">
              <a:extLst>
                <a:ext uri="{FF2B5EF4-FFF2-40B4-BE49-F238E27FC236}">
                  <a16:creationId xmlns:a16="http://schemas.microsoft.com/office/drawing/2014/main" id="{D6550FB9-4188-6CA1-6E43-035A95892DBC}"/>
                </a:ext>
              </a:extLst>
            </p:cNvPr>
            <p:cNvPicPr/>
            <p:nvPr/>
          </p:nvPicPr>
          <p:blipFill>
            <a:blip r:embed="rId16" cstate="print">
              <a:clrChange>
                <a:clrFrom>
                  <a:srgbClr val="F3F3F3"/>
                </a:clrFrom>
                <a:clrTo>
                  <a:srgbClr val="F3F3F3">
                    <a:alpha val="0"/>
                  </a:srgbClr>
                </a:clrTo>
              </a:clrChange>
            </a:blip>
            <a:stretch>
              <a:fillRect/>
            </a:stretch>
          </p:blipFill>
          <p:spPr>
            <a:xfrm>
              <a:off x="4019382" y="1203502"/>
              <a:ext cx="801611" cy="797064"/>
            </a:xfrm>
            <a:prstGeom prst="rect">
              <a:avLst/>
            </a:prstGeom>
          </p:spPr>
        </p:pic>
        <p:pic>
          <p:nvPicPr>
            <p:cNvPr id="9" name="object 25">
              <a:extLst>
                <a:ext uri="{FF2B5EF4-FFF2-40B4-BE49-F238E27FC236}">
                  <a16:creationId xmlns:a16="http://schemas.microsoft.com/office/drawing/2014/main" id="{B89E864B-374B-6CC4-511F-8B3D2769DC1B}"/>
                </a:ext>
              </a:extLst>
            </p:cNvPr>
            <p:cNvPicPr/>
            <p:nvPr/>
          </p:nvPicPr>
          <p:blipFill>
            <a:blip r:embed="rId17" cstate="print">
              <a:clrChange>
                <a:clrFrom>
                  <a:srgbClr val="F3F3F3"/>
                </a:clrFrom>
                <a:clrTo>
                  <a:srgbClr val="F3F3F3">
                    <a:alpha val="0"/>
                  </a:srgbClr>
                </a:clrTo>
              </a:clrChange>
            </a:blip>
            <a:stretch>
              <a:fillRect/>
            </a:stretch>
          </p:blipFill>
          <p:spPr>
            <a:xfrm>
              <a:off x="4084018" y="1229549"/>
              <a:ext cx="672338" cy="665479"/>
            </a:xfrm>
            <a:prstGeom prst="rect">
              <a:avLst/>
            </a:prstGeom>
          </p:spPr>
        </p:pic>
        <p:sp>
          <p:nvSpPr>
            <p:cNvPr id="10" name="object 26">
              <a:extLst>
                <a:ext uri="{FF2B5EF4-FFF2-40B4-BE49-F238E27FC236}">
                  <a16:creationId xmlns:a16="http://schemas.microsoft.com/office/drawing/2014/main" id="{B67F09F7-4CF2-75D1-DF20-65A08EE31817}"/>
                </a:ext>
              </a:extLst>
            </p:cNvPr>
            <p:cNvSpPr/>
            <p:nvPr/>
          </p:nvSpPr>
          <p:spPr>
            <a:xfrm>
              <a:off x="4306523" y="1368003"/>
              <a:ext cx="227329" cy="388620"/>
            </a:xfrm>
            <a:custGeom>
              <a:avLst/>
              <a:gdLst/>
              <a:ahLst/>
              <a:cxnLst/>
              <a:rect l="l" t="t" r="r" b="b"/>
              <a:pathLst>
                <a:path w="227329" h="388619">
                  <a:moveTo>
                    <a:pt x="221858" y="0"/>
                  </a:moveTo>
                  <a:lnTo>
                    <a:pt x="5168" y="0"/>
                  </a:lnTo>
                  <a:lnTo>
                    <a:pt x="1759" y="2382"/>
                  </a:lnTo>
                  <a:lnTo>
                    <a:pt x="0" y="6522"/>
                  </a:lnTo>
                  <a:lnTo>
                    <a:pt x="633" y="10662"/>
                  </a:lnTo>
                  <a:lnTo>
                    <a:pt x="881" y="14204"/>
                  </a:lnTo>
                  <a:lnTo>
                    <a:pt x="788" y="16255"/>
                  </a:lnTo>
                  <a:lnTo>
                    <a:pt x="655" y="18178"/>
                  </a:lnTo>
                  <a:lnTo>
                    <a:pt x="633" y="31758"/>
                  </a:lnTo>
                  <a:lnTo>
                    <a:pt x="4911" y="38599"/>
                  </a:lnTo>
                  <a:lnTo>
                    <a:pt x="12833" y="42879"/>
                  </a:lnTo>
                  <a:lnTo>
                    <a:pt x="14705" y="43567"/>
                  </a:lnTo>
                  <a:lnTo>
                    <a:pt x="15860" y="45465"/>
                  </a:lnTo>
                  <a:lnTo>
                    <a:pt x="15762" y="46255"/>
                  </a:lnTo>
                  <a:lnTo>
                    <a:pt x="15661" y="96600"/>
                  </a:lnTo>
                  <a:lnTo>
                    <a:pt x="16615" y="104384"/>
                  </a:lnTo>
                  <a:lnTo>
                    <a:pt x="37088" y="154466"/>
                  </a:lnTo>
                  <a:lnTo>
                    <a:pt x="70594" y="186347"/>
                  </a:lnTo>
                  <a:lnTo>
                    <a:pt x="72272" y="187213"/>
                  </a:lnTo>
                  <a:lnTo>
                    <a:pt x="73711" y="188487"/>
                  </a:lnTo>
                  <a:lnTo>
                    <a:pt x="74782" y="190054"/>
                  </a:lnTo>
                  <a:lnTo>
                    <a:pt x="77170" y="194283"/>
                  </a:lnTo>
                  <a:lnTo>
                    <a:pt x="75689" y="198284"/>
                  </a:lnTo>
                  <a:lnTo>
                    <a:pt x="70625" y="201698"/>
                  </a:lnTo>
                  <a:lnTo>
                    <a:pt x="46953" y="221558"/>
                  </a:lnTo>
                  <a:lnTo>
                    <a:pt x="29841" y="245039"/>
                  </a:lnTo>
                  <a:lnTo>
                    <a:pt x="19399" y="272194"/>
                  </a:lnTo>
                  <a:lnTo>
                    <a:pt x="16025" y="300636"/>
                  </a:lnTo>
                  <a:lnTo>
                    <a:pt x="15932" y="342731"/>
                  </a:lnTo>
                  <a:lnTo>
                    <a:pt x="14951" y="344359"/>
                  </a:lnTo>
                  <a:lnTo>
                    <a:pt x="13332" y="344972"/>
                  </a:lnTo>
                  <a:lnTo>
                    <a:pt x="5053" y="349270"/>
                  </a:lnTo>
                  <a:lnTo>
                    <a:pt x="649" y="356144"/>
                  </a:lnTo>
                  <a:lnTo>
                    <a:pt x="664" y="385375"/>
                  </a:lnTo>
                  <a:lnTo>
                    <a:pt x="3325" y="388134"/>
                  </a:lnTo>
                  <a:lnTo>
                    <a:pt x="223726" y="388134"/>
                  </a:lnTo>
                  <a:lnTo>
                    <a:pt x="226291" y="385574"/>
                  </a:lnTo>
                  <a:lnTo>
                    <a:pt x="226291" y="373929"/>
                  </a:lnTo>
                  <a:lnTo>
                    <a:pt x="210560" y="373929"/>
                  </a:lnTo>
                  <a:lnTo>
                    <a:pt x="209197" y="373183"/>
                  </a:lnTo>
                  <a:lnTo>
                    <a:pt x="16385" y="373182"/>
                  </a:lnTo>
                  <a:lnTo>
                    <a:pt x="15584" y="372420"/>
                  </a:lnTo>
                  <a:lnTo>
                    <a:pt x="15708" y="363901"/>
                  </a:lnTo>
                  <a:lnTo>
                    <a:pt x="15796" y="360090"/>
                  </a:lnTo>
                  <a:lnTo>
                    <a:pt x="17821" y="357911"/>
                  </a:lnTo>
                  <a:lnTo>
                    <a:pt x="226411" y="357911"/>
                  </a:lnTo>
                  <a:lnTo>
                    <a:pt x="226430" y="356525"/>
                  </a:lnTo>
                  <a:lnTo>
                    <a:pt x="222096" y="349270"/>
                  </a:lnTo>
                  <a:lnTo>
                    <a:pt x="213516" y="344972"/>
                  </a:lnTo>
                  <a:lnTo>
                    <a:pt x="212064" y="344359"/>
                  </a:lnTo>
                  <a:lnTo>
                    <a:pt x="211858" y="344359"/>
                  </a:lnTo>
                  <a:lnTo>
                    <a:pt x="210964" y="342731"/>
                  </a:lnTo>
                  <a:lnTo>
                    <a:pt x="31547" y="342731"/>
                  </a:lnTo>
                  <a:lnTo>
                    <a:pt x="30670" y="342396"/>
                  </a:lnTo>
                  <a:lnTo>
                    <a:pt x="30771" y="303074"/>
                  </a:lnTo>
                  <a:lnTo>
                    <a:pt x="31238" y="294572"/>
                  </a:lnTo>
                  <a:lnTo>
                    <a:pt x="31303" y="293393"/>
                  </a:lnTo>
                  <a:lnTo>
                    <a:pt x="49145" y="242974"/>
                  </a:lnTo>
                  <a:lnTo>
                    <a:pt x="80964" y="213137"/>
                  </a:lnTo>
                  <a:lnTo>
                    <a:pt x="86990" y="207169"/>
                  </a:lnTo>
                  <a:lnTo>
                    <a:pt x="90380" y="199655"/>
                  </a:lnTo>
                  <a:lnTo>
                    <a:pt x="90929" y="191416"/>
                  </a:lnTo>
                  <a:lnTo>
                    <a:pt x="88432" y="183277"/>
                  </a:lnTo>
                  <a:lnTo>
                    <a:pt x="86044" y="178614"/>
                  </a:lnTo>
                  <a:lnTo>
                    <a:pt x="82128" y="175582"/>
                  </a:lnTo>
                  <a:lnTo>
                    <a:pt x="77851" y="172831"/>
                  </a:lnTo>
                  <a:lnTo>
                    <a:pt x="57959" y="156170"/>
                  </a:lnTo>
                  <a:lnTo>
                    <a:pt x="43080" y="135335"/>
                  </a:lnTo>
                  <a:lnTo>
                    <a:pt x="33806" y="111426"/>
                  </a:lnTo>
                  <a:lnTo>
                    <a:pt x="30731" y="85543"/>
                  </a:lnTo>
                  <a:lnTo>
                    <a:pt x="30609" y="46255"/>
                  </a:lnTo>
                  <a:lnTo>
                    <a:pt x="31204" y="45465"/>
                  </a:lnTo>
                  <a:lnTo>
                    <a:pt x="210958" y="45466"/>
                  </a:lnTo>
                  <a:lnTo>
                    <a:pt x="212026" y="43708"/>
                  </a:lnTo>
                  <a:lnTo>
                    <a:pt x="213643" y="43096"/>
                  </a:lnTo>
                  <a:lnTo>
                    <a:pt x="221742" y="39325"/>
                  </a:lnTo>
                  <a:lnTo>
                    <a:pt x="226759" y="30956"/>
                  </a:lnTo>
                  <a:lnTo>
                    <a:pt x="226723" y="30268"/>
                  </a:lnTo>
                  <a:lnTo>
                    <a:pt x="17639" y="30268"/>
                  </a:lnTo>
                  <a:lnTo>
                    <a:pt x="13317" y="24318"/>
                  </a:lnTo>
                  <a:lnTo>
                    <a:pt x="16206" y="14548"/>
                  </a:lnTo>
                  <a:lnTo>
                    <a:pt x="16310" y="14204"/>
                  </a:lnTo>
                  <a:lnTo>
                    <a:pt x="226123" y="14204"/>
                  </a:lnTo>
                  <a:lnTo>
                    <a:pt x="226288" y="10662"/>
                  </a:lnTo>
                  <a:lnTo>
                    <a:pt x="226915" y="6522"/>
                  </a:lnTo>
                  <a:lnTo>
                    <a:pt x="225188" y="2382"/>
                  </a:lnTo>
                  <a:lnTo>
                    <a:pt x="221858" y="0"/>
                  </a:lnTo>
                  <a:close/>
                </a:path>
                <a:path w="227329" h="388619">
                  <a:moveTo>
                    <a:pt x="226411" y="357911"/>
                  </a:moveTo>
                  <a:lnTo>
                    <a:pt x="209234" y="357911"/>
                  </a:lnTo>
                  <a:lnTo>
                    <a:pt x="213580" y="363901"/>
                  </a:lnTo>
                  <a:lnTo>
                    <a:pt x="210560" y="373929"/>
                  </a:lnTo>
                  <a:lnTo>
                    <a:pt x="226291" y="373929"/>
                  </a:lnTo>
                  <a:lnTo>
                    <a:pt x="226411" y="357911"/>
                  </a:lnTo>
                  <a:close/>
                </a:path>
                <a:path w="227329" h="388619">
                  <a:moveTo>
                    <a:pt x="211041" y="45466"/>
                  </a:moveTo>
                  <a:lnTo>
                    <a:pt x="195453" y="45466"/>
                  </a:lnTo>
                  <a:lnTo>
                    <a:pt x="196333" y="45822"/>
                  </a:lnTo>
                  <a:lnTo>
                    <a:pt x="196232" y="49173"/>
                  </a:lnTo>
                  <a:lnTo>
                    <a:pt x="196096" y="60825"/>
                  </a:lnTo>
                  <a:lnTo>
                    <a:pt x="196043" y="85543"/>
                  </a:lnTo>
                  <a:lnTo>
                    <a:pt x="195499" y="95785"/>
                  </a:lnTo>
                  <a:lnTo>
                    <a:pt x="177599" y="145481"/>
                  </a:lnTo>
                  <a:lnTo>
                    <a:pt x="148141" y="173468"/>
                  </a:lnTo>
                  <a:lnTo>
                    <a:pt x="138804" y="182939"/>
                  </a:lnTo>
                  <a:lnTo>
                    <a:pt x="135713" y="194051"/>
                  </a:lnTo>
                  <a:lnTo>
                    <a:pt x="138836" y="205158"/>
                  </a:lnTo>
                  <a:lnTo>
                    <a:pt x="148141" y="214615"/>
                  </a:lnTo>
                  <a:lnTo>
                    <a:pt x="165004" y="227923"/>
                  </a:lnTo>
                  <a:lnTo>
                    <a:pt x="178364" y="243662"/>
                  </a:lnTo>
                  <a:lnTo>
                    <a:pt x="188158" y="261867"/>
                  </a:lnTo>
                  <a:lnTo>
                    <a:pt x="194324" y="282576"/>
                  </a:lnTo>
                  <a:lnTo>
                    <a:pt x="195486" y="288526"/>
                  </a:lnTo>
                  <a:lnTo>
                    <a:pt x="195975" y="293394"/>
                  </a:lnTo>
                  <a:lnTo>
                    <a:pt x="196093" y="294572"/>
                  </a:lnTo>
                  <a:lnTo>
                    <a:pt x="196143" y="300636"/>
                  </a:lnTo>
                  <a:lnTo>
                    <a:pt x="196257" y="341969"/>
                  </a:lnTo>
                  <a:lnTo>
                    <a:pt x="195764" y="342731"/>
                  </a:lnTo>
                  <a:lnTo>
                    <a:pt x="210915" y="342731"/>
                  </a:lnTo>
                  <a:lnTo>
                    <a:pt x="211205" y="341055"/>
                  </a:lnTo>
                  <a:lnTo>
                    <a:pt x="211289" y="300636"/>
                  </a:lnTo>
                  <a:lnTo>
                    <a:pt x="211110" y="294572"/>
                  </a:lnTo>
                  <a:lnTo>
                    <a:pt x="211075" y="293394"/>
                  </a:lnTo>
                  <a:lnTo>
                    <a:pt x="192770" y="237786"/>
                  </a:lnTo>
                  <a:lnTo>
                    <a:pt x="156582" y="202067"/>
                  </a:lnTo>
                  <a:lnTo>
                    <a:pt x="149822" y="197710"/>
                  </a:lnTo>
                  <a:lnTo>
                    <a:pt x="149936" y="194051"/>
                  </a:lnTo>
                  <a:lnTo>
                    <a:pt x="150049" y="190385"/>
                  </a:lnTo>
                  <a:lnTo>
                    <a:pt x="156582" y="186054"/>
                  </a:lnTo>
                  <a:lnTo>
                    <a:pt x="180137" y="166416"/>
                  </a:lnTo>
                  <a:lnTo>
                    <a:pt x="197149" y="143087"/>
                  </a:lnTo>
                  <a:lnTo>
                    <a:pt x="207540" y="116072"/>
                  </a:lnTo>
                  <a:lnTo>
                    <a:pt x="211210" y="85543"/>
                  </a:lnTo>
                  <a:lnTo>
                    <a:pt x="211133" y="46255"/>
                  </a:lnTo>
                  <a:lnTo>
                    <a:pt x="211041" y="45466"/>
                  </a:lnTo>
                  <a:close/>
                </a:path>
                <a:path w="227329" h="388619">
                  <a:moveTo>
                    <a:pt x="226123" y="14204"/>
                  </a:moveTo>
                  <a:lnTo>
                    <a:pt x="16310" y="14204"/>
                  </a:lnTo>
                  <a:lnTo>
                    <a:pt x="18099" y="15172"/>
                  </a:lnTo>
                  <a:lnTo>
                    <a:pt x="210668" y="15172"/>
                  </a:lnTo>
                  <a:lnTo>
                    <a:pt x="211318" y="15720"/>
                  </a:lnTo>
                  <a:lnTo>
                    <a:pt x="211199" y="24319"/>
                  </a:lnTo>
                  <a:lnTo>
                    <a:pt x="211116" y="28064"/>
                  </a:lnTo>
                  <a:lnTo>
                    <a:pt x="209082" y="30268"/>
                  </a:lnTo>
                  <a:lnTo>
                    <a:pt x="226723" y="30268"/>
                  </a:lnTo>
                  <a:lnTo>
                    <a:pt x="226149" y="18930"/>
                  </a:lnTo>
                  <a:lnTo>
                    <a:pt x="226123" y="14204"/>
                  </a:lnTo>
                  <a:close/>
                </a:path>
              </a:pathLst>
            </a:custGeom>
            <a:solidFill>
              <a:srgbClr val="002855"/>
            </a:solidFill>
          </p:spPr>
          <p:txBody>
            <a:bodyPr wrap="square" lIns="0" tIns="0" rIns="0" bIns="0" rtlCol="0"/>
            <a:lstStyle/>
            <a:p>
              <a:endParaRPr/>
            </a:p>
          </p:txBody>
        </p:sp>
        <p:pic>
          <p:nvPicPr>
            <p:cNvPr id="11" name="object 27">
              <a:extLst>
                <a:ext uri="{FF2B5EF4-FFF2-40B4-BE49-F238E27FC236}">
                  <a16:creationId xmlns:a16="http://schemas.microsoft.com/office/drawing/2014/main" id="{01B5CA73-7394-4E49-607C-D87238DAECB4}"/>
                </a:ext>
              </a:extLst>
            </p:cNvPr>
            <p:cNvPicPr/>
            <p:nvPr/>
          </p:nvPicPr>
          <p:blipFill>
            <a:blip r:embed="rId18" cstate="print">
              <a:clrChange>
                <a:clrFrom>
                  <a:srgbClr val="F3F3F3"/>
                </a:clrFrom>
                <a:clrTo>
                  <a:srgbClr val="F3F3F3">
                    <a:alpha val="0"/>
                  </a:srgbClr>
                </a:clrTo>
              </a:clrChange>
            </a:blip>
            <a:stretch>
              <a:fillRect/>
            </a:stretch>
          </p:blipFill>
          <p:spPr>
            <a:xfrm>
              <a:off x="4352333" y="1431074"/>
              <a:ext cx="135708" cy="264449"/>
            </a:xfrm>
            <a:prstGeom prst="rect">
              <a:avLst/>
            </a:prstGeom>
          </p:spPr>
        </p:pic>
      </p:grpSp>
      <p:sp>
        <p:nvSpPr>
          <p:cNvPr id="2" name="Rectángulo 1">
            <a:extLst>
              <a:ext uri="{FF2B5EF4-FFF2-40B4-BE49-F238E27FC236}">
                <a16:creationId xmlns:a16="http://schemas.microsoft.com/office/drawing/2014/main" id="{C44A0166-3888-6B41-D15E-90EC7E1606CF}"/>
              </a:ext>
            </a:extLst>
          </p:cNvPr>
          <p:cNvSpPr/>
          <p:nvPr/>
        </p:nvSpPr>
        <p:spPr>
          <a:xfrm>
            <a:off x="5371349" y="1763243"/>
            <a:ext cx="505317" cy="2696348"/>
          </a:xfrm>
          <a:prstGeom prst="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196E39F-9B12-D95C-C156-4521CDB76CCC}"/>
              </a:ext>
            </a:extLst>
          </p:cNvPr>
          <p:cNvSpPr txBox="1"/>
          <p:nvPr/>
        </p:nvSpPr>
        <p:spPr>
          <a:xfrm>
            <a:off x="727828" y="1101000"/>
            <a:ext cx="4674042" cy="5937908"/>
          </a:xfrm>
          <a:prstGeom prst="rect">
            <a:avLst/>
          </a:prstGeom>
          <a:noFill/>
        </p:spPr>
        <p:txBody>
          <a:bodyPr wrap="square" lIns="91440" tIns="45720" rIns="91440" bIns="45720" rtlCol="0" anchor="t">
            <a:spAutoFit/>
          </a:bodyPr>
          <a:lstStyle/>
          <a:p>
            <a:pPr marL="12700">
              <a:lnSpc>
                <a:spcPct val="100000"/>
              </a:lnSpc>
              <a:spcBef>
                <a:spcPts val="95"/>
              </a:spcBef>
            </a:pPr>
            <a:r>
              <a:rPr lang="es-ES" sz="1600" b="1">
                <a:solidFill>
                  <a:srgbClr val="C00000"/>
                </a:solidFill>
                <a:cs typeface="Calibri"/>
              </a:rPr>
              <a:t>Dispersión</a:t>
            </a:r>
            <a:r>
              <a:rPr lang="es-ES" sz="1600">
                <a:solidFill>
                  <a:srgbClr val="585858"/>
                </a:solidFill>
                <a:cs typeface="Calibri"/>
              </a:rPr>
              <a:t> de</a:t>
            </a:r>
            <a:r>
              <a:rPr lang="es-ES" sz="1600" spc="-5">
                <a:solidFill>
                  <a:srgbClr val="585858"/>
                </a:solidFill>
                <a:cs typeface="Calibri"/>
              </a:rPr>
              <a:t> </a:t>
            </a:r>
            <a:r>
              <a:rPr lang="es-ES" sz="1600">
                <a:solidFill>
                  <a:srgbClr val="585858"/>
                </a:solidFill>
                <a:cs typeface="Calibri"/>
              </a:rPr>
              <a:t>las</a:t>
            </a:r>
            <a:r>
              <a:rPr lang="es-ES" sz="1600" spc="-10">
                <a:solidFill>
                  <a:srgbClr val="585858"/>
                </a:solidFill>
                <a:cs typeface="Calibri"/>
              </a:rPr>
              <a:t> lesiones:</a:t>
            </a:r>
            <a:endParaRPr lang="es-ES" sz="1600">
              <a:cs typeface="Calibri"/>
            </a:endParaRPr>
          </a:p>
          <a:p>
            <a:pPr marL="190500" indent="-177800">
              <a:lnSpc>
                <a:spcPct val="100000"/>
              </a:lnSpc>
              <a:spcBef>
                <a:spcPts val="685"/>
              </a:spcBef>
              <a:buClr>
                <a:srgbClr val="41C894"/>
              </a:buClr>
              <a:buSzPct val="160000"/>
              <a:buFont typeface="Calibri"/>
              <a:buChar char="•"/>
              <a:tabLst>
                <a:tab pos="190500" algn="l"/>
              </a:tabLst>
            </a:pPr>
            <a:r>
              <a:rPr lang="es-ES" sz="1600" b="1" err="1">
                <a:solidFill>
                  <a:srgbClr val="585858"/>
                </a:solidFill>
                <a:cs typeface="Calibri"/>
              </a:rPr>
              <a:t>QAs</a:t>
            </a:r>
            <a:r>
              <a:rPr lang="es-ES" sz="1600" b="1">
                <a:solidFill>
                  <a:srgbClr val="585858"/>
                </a:solidFill>
                <a:cs typeface="Calibri"/>
              </a:rPr>
              <a:t> aisladas</a:t>
            </a:r>
            <a:r>
              <a:rPr lang="es-ES" sz="1600" b="1" spc="-20">
                <a:solidFill>
                  <a:srgbClr val="585858"/>
                </a:solidFill>
                <a:cs typeface="Calibri"/>
              </a:rPr>
              <a:t>/d</a:t>
            </a:r>
            <a:r>
              <a:rPr lang="es-ES" sz="1600" b="1" spc="-10">
                <a:solidFill>
                  <a:srgbClr val="585858"/>
                </a:solidFill>
                <a:cs typeface="Calibri"/>
              </a:rPr>
              <a:t>ispersas</a:t>
            </a:r>
            <a:r>
              <a:rPr lang="es-ES" sz="1600" spc="-10">
                <a:solidFill>
                  <a:srgbClr val="585858"/>
                </a:solidFill>
                <a:cs typeface="Calibri"/>
              </a:rPr>
              <a:t>.</a:t>
            </a:r>
            <a:endParaRPr lang="es-ES" sz="1600">
              <a:cs typeface="Calibri"/>
            </a:endParaRPr>
          </a:p>
          <a:p>
            <a:pPr marL="190500" indent="-177800">
              <a:lnSpc>
                <a:spcPct val="100000"/>
              </a:lnSpc>
              <a:spcBef>
                <a:spcPts val="685"/>
              </a:spcBef>
              <a:buClr>
                <a:srgbClr val="41C894"/>
              </a:buClr>
              <a:buSzPct val="160000"/>
              <a:buFont typeface="Calibri"/>
              <a:buChar char="•"/>
              <a:tabLst>
                <a:tab pos="190500" algn="l"/>
              </a:tabLst>
            </a:pPr>
            <a:r>
              <a:rPr lang="es-ES" sz="1600" b="1" err="1">
                <a:solidFill>
                  <a:srgbClr val="585858"/>
                </a:solidFill>
                <a:cs typeface="Calibri"/>
              </a:rPr>
              <a:t>QAs</a:t>
            </a:r>
            <a:r>
              <a:rPr lang="es-ES" sz="1600" b="1">
                <a:solidFill>
                  <a:srgbClr val="585858"/>
                </a:solidFill>
                <a:cs typeface="Calibri"/>
              </a:rPr>
              <a:t> </a:t>
            </a:r>
            <a:r>
              <a:rPr lang="es-ES" sz="1600" b="1" spc="-10">
                <a:solidFill>
                  <a:srgbClr val="585858"/>
                </a:solidFill>
                <a:cs typeface="Calibri"/>
              </a:rPr>
              <a:t>múltiples/agrupadas</a:t>
            </a:r>
            <a:endParaRPr lang="es-ES" sz="700">
              <a:solidFill>
                <a:srgbClr val="585858"/>
              </a:solidFill>
              <a:latin typeface="Calibri"/>
              <a:cs typeface="Calibri"/>
            </a:endParaRPr>
          </a:p>
          <a:p>
            <a:pPr marL="12700">
              <a:lnSpc>
                <a:spcPct val="100000"/>
              </a:lnSpc>
              <a:spcBef>
                <a:spcPts val="1200"/>
              </a:spcBef>
            </a:pPr>
            <a:r>
              <a:rPr lang="es-ES" sz="1600" b="1">
                <a:solidFill>
                  <a:srgbClr val="C00000"/>
                </a:solidFill>
                <a:latin typeface="Calibri"/>
                <a:cs typeface="Calibri"/>
              </a:rPr>
              <a:t>Tamaño</a:t>
            </a:r>
            <a:r>
              <a:rPr lang="es-ES" sz="1600" spc="-10">
                <a:solidFill>
                  <a:srgbClr val="585858"/>
                </a:solidFill>
                <a:latin typeface="Calibri"/>
                <a:cs typeface="Calibri"/>
              </a:rPr>
              <a:t> </a:t>
            </a:r>
            <a:r>
              <a:rPr lang="es-ES" sz="1600">
                <a:solidFill>
                  <a:srgbClr val="585858"/>
                </a:solidFill>
                <a:latin typeface="Calibri"/>
                <a:cs typeface="Calibri"/>
              </a:rPr>
              <a:t>campo: </a:t>
            </a:r>
            <a:endParaRPr lang="es-ES" sz="1600">
              <a:latin typeface="Calibri"/>
              <a:cs typeface="Calibri"/>
            </a:endParaRPr>
          </a:p>
          <a:p>
            <a:pPr marL="190500" indent="-177800">
              <a:lnSpc>
                <a:spcPct val="100000"/>
              </a:lnSpc>
              <a:spcBef>
                <a:spcPts val="685"/>
              </a:spcBef>
              <a:buClr>
                <a:srgbClr val="41C894"/>
              </a:buClr>
              <a:buSzPct val="160000"/>
              <a:buFont typeface="Calibri"/>
              <a:buChar char="•"/>
              <a:tabLst>
                <a:tab pos="190500" algn="l"/>
              </a:tabLst>
            </a:pPr>
            <a:r>
              <a:rPr lang="es-ES" sz="1600" b="1">
                <a:solidFill>
                  <a:srgbClr val="585858"/>
                </a:solidFill>
                <a:latin typeface="Calibri"/>
                <a:cs typeface="Calibri"/>
              </a:rPr>
              <a:t>&gt; 25 cm</a:t>
            </a:r>
            <a:r>
              <a:rPr lang="es-ES" sz="1600" b="1" baseline="30000">
                <a:solidFill>
                  <a:srgbClr val="585858"/>
                </a:solidFill>
                <a:latin typeface="Calibri"/>
                <a:cs typeface="Calibri"/>
              </a:rPr>
              <a:t>2</a:t>
            </a:r>
            <a:endParaRPr lang="es-ES" sz="1600" baseline="30000">
              <a:latin typeface="Calibri"/>
              <a:cs typeface="Calibri"/>
            </a:endParaRPr>
          </a:p>
          <a:p>
            <a:pPr marL="190500" indent="-177800">
              <a:lnSpc>
                <a:spcPct val="100000"/>
              </a:lnSpc>
              <a:spcBef>
                <a:spcPts val="685"/>
              </a:spcBef>
              <a:buClr>
                <a:srgbClr val="41C894"/>
              </a:buClr>
              <a:buSzPct val="160000"/>
              <a:buFont typeface="Calibri"/>
              <a:buChar char="•"/>
              <a:tabLst>
                <a:tab pos="190500" algn="l"/>
              </a:tabLst>
            </a:pPr>
            <a:r>
              <a:rPr lang="es-ES" sz="1600" b="1">
                <a:solidFill>
                  <a:srgbClr val="585858"/>
                </a:solidFill>
                <a:latin typeface="Calibri"/>
                <a:cs typeface="Calibri"/>
              </a:rPr>
              <a:t>≤ 25 cm</a:t>
            </a:r>
            <a:r>
              <a:rPr lang="es-ES" sz="1600" b="1" baseline="30000">
                <a:solidFill>
                  <a:srgbClr val="585858"/>
                </a:solidFill>
                <a:latin typeface="Calibri"/>
                <a:cs typeface="Calibri"/>
              </a:rPr>
              <a:t>2</a:t>
            </a:r>
            <a:endParaRPr lang="es-ES" sz="1600" baseline="30000">
              <a:latin typeface="Calibri"/>
              <a:cs typeface="Calibri"/>
            </a:endParaRPr>
          </a:p>
          <a:p>
            <a:pPr marL="190500" indent="-177800">
              <a:lnSpc>
                <a:spcPct val="100000"/>
              </a:lnSpc>
              <a:spcBef>
                <a:spcPts val="680"/>
              </a:spcBef>
              <a:buClr>
                <a:srgbClr val="41C894"/>
              </a:buClr>
              <a:buSzPct val="160000"/>
              <a:buFont typeface="Calibri"/>
              <a:buChar char="•"/>
              <a:tabLst>
                <a:tab pos="190500" algn="l"/>
              </a:tabLst>
            </a:pPr>
            <a:r>
              <a:rPr lang="es-ES" sz="1600" b="1" spc="-10">
                <a:solidFill>
                  <a:srgbClr val="585858"/>
                </a:solidFill>
                <a:latin typeface="Calibri"/>
                <a:cs typeface="Calibri"/>
              </a:rPr>
              <a:t>Con o sin fotodaño</a:t>
            </a:r>
            <a:r>
              <a:rPr lang="es-ES" sz="1600" b="1" spc="-10" baseline="30000">
                <a:solidFill>
                  <a:srgbClr val="585858"/>
                </a:solidFill>
                <a:latin typeface="Calibri"/>
                <a:cs typeface="Calibri"/>
              </a:rPr>
              <a:t>3</a:t>
            </a:r>
            <a:endParaRPr lang="es-ES" sz="1000">
              <a:solidFill>
                <a:srgbClr val="585858"/>
              </a:solidFill>
              <a:latin typeface="Calibri"/>
              <a:cs typeface="Calibri"/>
            </a:endParaRPr>
          </a:p>
          <a:p>
            <a:pPr marL="12700">
              <a:lnSpc>
                <a:spcPct val="100000"/>
              </a:lnSpc>
              <a:spcBef>
                <a:spcPts val="1200"/>
              </a:spcBef>
            </a:pPr>
            <a:r>
              <a:rPr lang="es-ES" sz="1600" b="1">
                <a:solidFill>
                  <a:srgbClr val="C00000"/>
                </a:solidFill>
                <a:latin typeface="Calibri"/>
                <a:cs typeface="Calibri"/>
              </a:rPr>
              <a:t>Gravedad</a:t>
            </a:r>
            <a:r>
              <a:rPr lang="es-ES" sz="1600">
                <a:solidFill>
                  <a:srgbClr val="585858"/>
                </a:solidFill>
                <a:latin typeface="Calibri"/>
                <a:cs typeface="Calibri"/>
              </a:rPr>
              <a:t> y características del</a:t>
            </a:r>
            <a:r>
              <a:rPr lang="es-ES" sz="1600" spc="-25">
                <a:solidFill>
                  <a:srgbClr val="585858"/>
                </a:solidFill>
                <a:latin typeface="Calibri"/>
                <a:cs typeface="Calibri"/>
              </a:rPr>
              <a:t> </a:t>
            </a:r>
            <a:r>
              <a:rPr lang="es-ES" sz="1600">
                <a:solidFill>
                  <a:srgbClr val="585858"/>
                </a:solidFill>
                <a:latin typeface="Calibri"/>
                <a:cs typeface="Calibri"/>
              </a:rPr>
              <a:t>campo</a:t>
            </a:r>
            <a:r>
              <a:rPr lang="es-ES" sz="1600" spc="-10">
                <a:solidFill>
                  <a:srgbClr val="585858"/>
                </a:solidFill>
                <a:latin typeface="Calibri"/>
                <a:cs typeface="Calibri"/>
              </a:rPr>
              <a:t>:</a:t>
            </a:r>
            <a:endParaRPr lang="es-ES" sz="1600">
              <a:latin typeface="Calibri"/>
              <a:cs typeface="Calibri"/>
            </a:endParaRPr>
          </a:p>
          <a:p>
            <a:pPr marL="190500" marR="279400" indent="-178435">
              <a:lnSpc>
                <a:spcPct val="107000"/>
              </a:lnSpc>
              <a:spcBef>
                <a:spcPts val="595"/>
              </a:spcBef>
              <a:buClr>
                <a:srgbClr val="41C894"/>
              </a:buClr>
              <a:buSzPct val="160000"/>
              <a:buFont typeface="Calibri"/>
              <a:buChar char="•"/>
              <a:tabLst>
                <a:tab pos="190500" algn="l"/>
              </a:tabLst>
            </a:pPr>
            <a:r>
              <a:rPr lang="es-ES" sz="1600" b="1" spc="-35">
                <a:solidFill>
                  <a:srgbClr val="585858"/>
                </a:solidFill>
                <a:latin typeface="Calibri"/>
                <a:cs typeface="Calibri"/>
              </a:rPr>
              <a:t>Grado de las lesiones</a:t>
            </a:r>
            <a:endParaRPr lang="es-ES" sz="1600" b="1" spc="-35" baseline="30000">
              <a:solidFill>
                <a:srgbClr val="585858"/>
              </a:solidFill>
              <a:latin typeface="Calibri"/>
              <a:ea typeface="Calibri"/>
              <a:cs typeface="Calibri"/>
            </a:endParaRPr>
          </a:p>
          <a:p>
            <a:pPr marL="190500" marR="279400" indent="-178435">
              <a:lnSpc>
                <a:spcPct val="107000"/>
              </a:lnSpc>
              <a:spcBef>
                <a:spcPts val="595"/>
              </a:spcBef>
              <a:buClr>
                <a:srgbClr val="41C894"/>
              </a:buClr>
              <a:buSzPct val="160000"/>
              <a:buFont typeface="Calibri"/>
              <a:buChar char="•"/>
              <a:tabLst>
                <a:tab pos="190500" algn="l"/>
              </a:tabLst>
            </a:pPr>
            <a:r>
              <a:rPr lang="es-ES" sz="1600" spc="-10">
                <a:solidFill>
                  <a:srgbClr val="585858"/>
                </a:solidFill>
                <a:latin typeface="Calibri"/>
                <a:cs typeface="Calibri"/>
              </a:rPr>
              <a:t>Lesiones</a:t>
            </a:r>
            <a:r>
              <a:rPr lang="es-ES" sz="1600" b="1" spc="-10">
                <a:solidFill>
                  <a:srgbClr val="585858"/>
                </a:solidFill>
                <a:latin typeface="Calibri"/>
                <a:cs typeface="Calibri"/>
              </a:rPr>
              <a:t> residuales </a:t>
            </a:r>
            <a:r>
              <a:rPr lang="es-ES" sz="1600" spc="-10">
                <a:solidFill>
                  <a:srgbClr val="585858"/>
                </a:solidFill>
                <a:latin typeface="Calibri"/>
                <a:cs typeface="Calibri"/>
              </a:rPr>
              <a:t>posteriores</a:t>
            </a:r>
            <a:r>
              <a:rPr lang="es-ES" sz="1600" b="1" spc="25">
                <a:solidFill>
                  <a:srgbClr val="585858"/>
                </a:solidFill>
                <a:latin typeface="Calibri"/>
                <a:cs typeface="Calibri"/>
              </a:rPr>
              <a:t> </a:t>
            </a:r>
            <a:r>
              <a:rPr lang="es-ES" sz="1600">
                <a:solidFill>
                  <a:srgbClr val="585858"/>
                </a:solidFill>
                <a:latin typeface="Calibri"/>
                <a:cs typeface="Calibri"/>
              </a:rPr>
              <a:t>a </a:t>
            </a:r>
            <a:r>
              <a:rPr lang="es-ES" sz="1600" spc="25">
                <a:solidFill>
                  <a:srgbClr val="585858"/>
                </a:solidFill>
                <a:latin typeface="Calibri"/>
                <a:cs typeface="Calibri"/>
              </a:rPr>
              <a:t> </a:t>
            </a:r>
            <a:r>
              <a:rPr lang="es-ES" sz="1600" spc="-10">
                <a:solidFill>
                  <a:srgbClr val="585858"/>
                </a:solidFill>
                <a:latin typeface="Calibri"/>
                <a:cs typeface="Calibri"/>
              </a:rPr>
              <a:t>tratamientos</a:t>
            </a:r>
            <a:r>
              <a:rPr lang="es-ES" sz="1600" spc="25">
                <a:solidFill>
                  <a:srgbClr val="585858"/>
                </a:solidFill>
                <a:latin typeface="Calibri"/>
                <a:cs typeface="Calibri"/>
              </a:rPr>
              <a:t> </a:t>
            </a:r>
            <a:r>
              <a:rPr lang="es-ES" sz="1600">
                <a:solidFill>
                  <a:srgbClr val="585858"/>
                </a:solidFill>
                <a:latin typeface="Calibri"/>
                <a:cs typeface="Calibri"/>
              </a:rPr>
              <a:t>de</a:t>
            </a:r>
            <a:r>
              <a:rPr lang="es-ES" sz="1600" spc="20">
                <a:solidFill>
                  <a:srgbClr val="585858"/>
                </a:solidFill>
                <a:latin typeface="Calibri"/>
                <a:cs typeface="Calibri"/>
              </a:rPr>
              <a:t> </a:t>
            </a:r>
            <a:r>
              <a:rPr lang="es-ES" sz="1600" spc="-10">
                <a:solidFill>
                  <a:srgbClr val="585858"/>
                </a:solidFill>
                <a:latin typeface="Calibri"/>
                <a:cs typeface="Calibri"/>
              </a:rPr>
              <a:t>campo</a:t>
            </a:r>
          </a:p>
          <a:p>
            <a:pPr marL="190500" marR="279400" indent="-178435">
              <a:lnSpc>
                <a:spcPct val="107000"/>
              </a:lnSpc>
              <a:spcBef>
                <a:spcPts val="595"/>
              </a:spcBef>
              <a:buClr>
                <a:srgbClr val="41C894"/>
              </a:buClr>
              <a:buSzPct val="160000"/>
              <a:buFont typeface="Calibri"/>
              <a:buChar char="•"/>
              <a:tabLst>
                <a:tab pos="190500" algn="l"/>
              </a:tabLst>
            </a:pPr>
            <a:r>
              <a:rPr lang="es-ES" sz="1600" b="1" spc="-10">
                <a:solidFill>
                  <a:srgbClr val="585858"/>
                </a:solidFill>
                <a:latin typeface="Calibri"/>
                <a:cs typeface="Calibri"/>
              </a:rPr>
              <a:t>Combinación</a:t>
            </a:r>
            <a:r>
              <a:rPr lang="es-ES" sz="1600" spc="-10">
                <a:solidFill>
                  <a:srgbClr val="585858"/>
                </a:solidFill>
                <a:latin typeface="Calibri"/>
                <a:cs typeface="Calibri"/>
              </a:rPr>
              <a:t> tratamientos (crio + campo)</a:t>
            </a:r>
            <a:r>
              <a:rPr lang="es-ES" sz="800" b="1" spc="-10" baseline="30000">
                <a:solidFill>
                  <a:srgbClr val="585858"/>
                </a:solidFill>
                <a:cs typeface="Calibri"/>
              </a:rPr>
              <a:t> 4</a:t>
            </a:r>
            <a:endParaRPr lang="es-ES" sz="600">
              <a:solidFill>
                <a:srgbClr val="585858"/>
              </a:solidFill>
              <a:latin typeface="Calibri"/>
              <a:cs typeface="Calibri"/>
            </a:endParaRPr>
          </a:p>
          <a:p>
            <a:pPr marL="12700">
              <a:spcBef>
                <a:spcPts val="1200"/>
              </a:spcBef>
              <a:buClr>
                <a:srgbClr val="41C894"/>
              </a:buClr>
              <a:buSzPct val="160000"/>
              <a:tabLst>
                <a:tab pos="190500" algn="l"/>
              </a:tabLst>
            </a:pPr>
            <a:r>
              <a:rPr lang="es-ES" sz="1600">
                <a:solidFill>
                  <a:srgbClr val="585858"/>
                </a:solidFill>
                <a:latin typeface="Calibri"/>
                <a:cs typeface="Calibri"/>
              </a:rPr>
              <a:t>Otras características:</a:t>
            </a:r>
          </a:p>
          <a:p>
            <a:pPr marL="184150" indent="-171450">
              <a:spcBef>
                <a:spcPts val="685"/>
              </a:spcBef>
              <a:buClr>
                <a:srgbClr val="41C894"/>
              </a:buClr>
              <a:buSzPct val="160000"/>
              <a:buFont typeface="Arial" panose="020B0604020202020204" pitchFamily="34" charset="0"/>
              <a:buChar char="•"/>
              <a:tabLst>
                <a:tab pos="190500" algn="l"/>
              </a:tabLst>
            </a:pPr>
            <a:r>
              <a:rPr lang="es-ES" sz="1600">
                <a:solidFill>
                  <a:srgbClr val="585858"/>
                </a:solidFill>
                <a:latin typeface="Calibri"/>
                <a:cs typeface="Calibri"/>
              </a:rPr>
              <a:t>Con o sin </a:t>
            </a:r>
            <a:r>
              <a:rPr lang="es-ES" sz="1600" b="1" err="1">
                <a:solidFill>
                  <a:srgbClr val="585858"/>
                </a:solidFill>
                <a:latin typeface="Calibri"/>
                <a:cs typeface="Calibri"/>
              </a:rPr>
              <a:t>QAs</a:t>
            </a:r>
            <a:r>
              <a:rPr lang="es-ES" sz="1600" b="1">
                <a:solidFill>
                  <a:srgbClr val="585858"/>
                </a:solidFill>
                <a:latin typeface="Calibri"/>
                <a:cs typeface="Calibri"/>
              </a:rPr>
              <a:t> </a:t>
            </a:r>
            <a:r>
              <a:rPr lang="es-ES" sz="1600" b="1">
                <a:solidFill>
                  <a:srgbClr val="C00000"/>
                </a:solidFill>
                <a:latin typeface="Calibri"/>
                <a:cs typeface="Calibri"/>
              </a:rPr>
              <a:t>pigmentadas</a:t>
            </a:r>
            <a:r>
              <a:rPr lang="es-ES" sz="1600" b="1" baseline="30000">
                <a:solidFill>
                  <a:srgbClr val="C00000"/>
                </a:solidFill>
                <a:latin typeface="Calibri"/>
                <a:cs typeface="Calibri"/>
              </a:rPr>
              <a:t>3</a:t>
            </a:r>
            <a:r>
              <a:rPr lang="es-ES" sz="1600" b="1" baseline="30000">
                <a:solidFill>
                  <a:srgbClr val="585858"/>
                </a:solidFill>
                <a:latin typeface="Calibri"/>
                <a:cs typeface="Calibri"/>
              </a:rPr>
              <a:t> </a:t>
            </a:r>
            <a:endParaRPr lang="es-ES" sz="1600" b="1">
              <a:solidFill>
                <a:srgbClr val="585858"/>
              </a:solidFill>
              <a:latin typeface="Calibri"/>
              <a:cs typeface="Calibri"/>
            </a:endParaRPr>
          </a:p>
          <a:p>
            <a:pPr marL="184150" indent="-171450">
              <a:spcBef>
                <a:spcPts val="685"/>
              </a:spcBef>
              <a:buClr>
                <a:srgbClr val="41C894"/>
              </a:buClr>
              <a:buSzPct val="160000"/>
              <a:buFont typeface="Arial" panose="020B0604020202020204" pitchFamily="34" charset="0"/>
              <a:buChar char="•"/>
              <a:tabLst>
                <a:tab pos="190500" algn="l"/>
              </a:tabLst>
            </a:pPr>
            <a:r>
              <a:rPr lang="es-ES" sz="1600" b="1">
                <a:solidFill>
                  <a:srgbClr val="C00000"/>
                </a:solidFill>
                <a:latin typeface="Calibri"/>
                <a:cs typeface="Calibri"/>
              </a:rPr>
              <a:t>Localizaciones</a:t>
            </a:r>
            <a:r>
              <a:rPr lang="es-ES" sz="1600" b="1">
                <a:solidFill>
                  <a:srgbClr val="585858"/>
                </a:solidFill>
                <a:latin typeface="Calibri"/>
                <a:cs typeface="Calibri"/>
              </a:rPr>
              <a:t> específicas </a:t>
            </a:r>
            <a:r>
              <a:rPr lang="es-ES" sz="1600">
                <a:solidFill>
                  <a:srgbClr val="585858"/>
                </a:solidFill>
                <a:latin typeface="Calibri"/>
                <a:cs typeface="Calibri"/>
              </a:rPr>
              <a:t>(nariz, periocular)</a:t>
            </a:r>
            <a:endParaRPr lang="es-ES" sz="1600">
              <a:latin typeface="Calibri"/>
              <a:cs typeface="Calibri"/>
            </a:endParaRPr>
          </a:p>
          <a:p>
            <a:pPr marL="190500" marR="279400" indent="-178435">
              <a:lnSpc>
                <a:spcPct val="107000"/>
              </a:lnSpc>
              <a:spcBef>
                <a:spcPts val="595"/>
              </a:spcBef>
              <a:buClr>
                <a:srgbClr val="41C894"/>
              </a:buClr>
              <a:buSzPct val="160000"/>
              <a:buFont typeface="Calibri"/>
              <a:buChar char="•"/>
              <a:tabLst>
                <a:tab pos="190500" algn="l"/>
              </a:tabLst>
            </a:pPr>
            <a:endParaRPr lang="es-ES" sz="1600">
              <a:latin typeface="Calibri"/>
              <a:cs typeface="Calibri"/>
            </a:endParaRPr>
          </a:p>
          <a:p>
            <a:endParaRPr lang="es-ES" sz="1600"/>
          </a:p>
        </p:txBody>
      </p:sp>
      <p:sp>
        <p:nvSpPr>
          <p:cNvPr id="17" name="Título 51">
            <a:extLst>
              <a:ext uri="{FF2B5EF4-FFF2-40B4-BE49-F238E27FC236}">
                <a16:creationId xmlns:a16="http://schemas.microsoft.com/office/drawing/2014/main" id="{1AF0BA62-C8B0-6203-3F1E-0EFB3E5673EE}"/>
              </a:ext>
            </a:extLst>
          </p:cNvPr>
          <p:cNvSpPr>
            <a:spLocks noGrp="1"/>
          </p:cNvSpPr>
          <p:nvPr>
            <p:ph type="title"/>
          </p:nvPr>
        </p:nvSpPr>
        <p:spPr>
          <a:xfrm>
            <a:off x="473530" y="217400"/>
            <a:ext cx="10368641" cy="681751"/>
          </a:xfrm>
        </p:spPr>
        <p:txBody>
          <a:bodyPr/>
          <a:lstStyle/>
          <a:p>
            <a:r>
              <a:rPr lang="es-ES" sz="2000" b="1">
                <a:solidFill>
                  <a:srgbClr val="092853"/>
                </a:solidFill>
                <a:latin typeface="Century Gothic"/>
                <a:cs typeface="Century Gothic"/>
              </a:rPr>
              <a:t>VARIABLES</a:t>
            </a:r>
            <a:r>
              <a:rPr lang="es-ES" sz="2000" b="1" spc="-40">
                <a:solidFill>
                  <a:srgbClr val="092853"/>
                </a:solidFill>
                <a:latin typeface="Century Gothic"/>
                <a:cs typeface="Century Gothic"/>
              </a:rPr>
              <a:t> </a:t>
            </a:r>
            <a:r>
              <a:rPr lang="es-ES" sz="2000" b="1">
                <a:solidFill>
                  <a:srgbClr val="092853"/>
                </a:solidFill>
                <a:latin typeface="Century Gothic"/>
                <a:cs typeface="Century Gothic"/>
              </a:rPr>
              <a:t>CLAVE</a:t>
            </a:r>
            <a:r>
              <a:rPr lang="es-ES" sz="2000" b="1" spc="-40">
                <a:solidFill>
                  <a:srgbClr val="092853"/>
                </a:solidFill>
                <a:latin typeface="Century Gothic"/>
                <a:cs typeface="Century Gothic"/>
              </a:rPr>
              <a:t> </a:t>
            </a:r>
            <a:r>
              <a:rPr lang="es-ES" sz="2000" b="1">
                <a:solidFill>
                  <a:srgbClr val="092853"/>
                </a:solidFill>
                <a:latin typeface="Century Gothic"/>
                <a:cs typeface="Century Gothic"/>
              </a:rPr>
              <a:t>PARA</a:t>
            </a:r>
            <a:r>
              <a:rPr lang="es-ES" sz="2000" b="1" spc="-35">
                <a:solidFill>
                  <a:srgbClr val="092853"/>
                </a:solidFill>
                <a:latin typeface="Century Gothic"/>
                <a:cs typeface="Century Gothic"/>
              </a:rPr>
              <a:t> </a:t>
            </a:r>
            <a:r>
              <a:rPr lang="es-ES" sz="2000" b="1">
                <a:solidFill>
                  <a:srgbClr val="092853"/>
                </a:solidFill>
                <a:latin typeface="Century Gothic"/>
                <a:cs typeface="Century Gothic"/>
              </a:rPr>
              <a:t>LA SELECCIÓN</a:t>
            </a:r>
            <a:r>
              <a:rPr lang="es-ES" sz="2000" b="1" spc="-40">
                <a:solidFill>
                  <a:srgbClr val="092853"/>
                </a:solidFill>
                <a:latin typeface="Century Gothic"/>
                <a:cs typeface="Century Gothic"/>
              </a:rPr>
              <a:t> </a:t>
            </a:r>
            <a:r>
              <a:rPr lang="es-ES" sz="2000" b="1">
                <a:solidFill>
                  <a:srgbClr val="092853"/>
                </a:solidFill>
                <a:latin typeface="Century Gothic"/>
                <a:cs typeface="Century Gothic"/>
              </a:rPr>
              <a:t>DE</a:t>
            </a:r>
            <a:r>
              <a:rPr lang="es-ES" sz="2000" b="1" spc="-40">
                <a:solidFill>
                  <a:srgbClr val="092853"/>
                </a:solidFill>
                <a:latin typeface="Century Gothic"/>
                <a:cs typeface="Century Gothic"/>
              </a:rPr>
              <a:t> </a:t>
            </a:r>
            <a:r>
              <a:rPr lang="es-ES" sz="2000" b="1" spc="-10">
                <a:solidFill>
                  <a:srgbClr val="092853"/>
                </a:solidFill>
                <a:latin typeface="Century Gothic"/>
                <a:cs typeface="Century Gothic"/>
              </a:rPr>
              <a:t>PACIENTES EN LA CONSULTA</a:t>
            </a:r>
            <a:r>
              <a:rPr lang="es-ES" sz="2000" b="1" spc="-10" baseline="30000">
                <a:solidFill>
                  <a:srgbClr val="092853"/>
                </a:solidFill>
                <a:latin typeface="Century Gothic"/>
                <a:cs typeface="Century Gothic"/>
              </a:rPr>
              <a:t>1-2</a:t>
            </a:r>
            <a:r>
              <a:rPr lang="es-ES" sz="2000" b="1" spc="-10">
                <a:solidFill>
                  <a:srgbClr val="092853"/>
                </a:solidFill>
                <a:latin typeface="Century Gothic"/>
                <a:cs typeface="Century Gothic"/>
              </a:rPr>
              <a:t> </a:t>
            </a:r>
            <a:endParaRPr lang="es-ES"/>
          </a:p>
        </p:txBody>
      </p:sp>
    </p:spTree>
    <p:extLst>
      <p:ext uri="{BB962C8B-B14F-4D97-AF65-F5344CB8AC3E}">
        <p14:creationId xmlns:p14="http://schemas.microsoft.com/office/powerpoint/2010/main" val="142019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500"/>
                                        <p:tgtEl>
                                          <p:spTgt spid="3">
                                            <p:txEl>
                                              <p:pRg st="4" end="4"/>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dissolve">
                                      <p:cBhvr>
                                        <p:cTn id="29" dur="500"/>
                                        <p:tgtEl>
                                          <p:spTgt spid="3">
                                            <p:txEl>
                                              <p:pRg st="5" end="5"/>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dissolve">
                                      <p:cBhvr>
                                        <p:cTn id="40" dur="500"/>
                                        <p:tgtEl>
                                          <p:spTgt spid="3">
                                            <p:txEl>
                                              <p:pRg st="8" end="8"/>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dissolve">
                                      <p:cBhvr>
                                        <p:cTn id="43" dur="500"/>
                                        <p:tgtEl>
                                          <p:spTgt spid="3">
                                            <p:txEl>
                                              <p:pRg st="9" end="9"/>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dissolve">
                                      <p:cBhvr>
                                        <p:cTn id="46" dur="500"/>
                                        <p:tgtEl>
                                          <p:spTgt spid="3">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dissolve">
                                      <p:cBhvr>
                                        <p:cTn id="51" dur="500"/>
                                        <p:tgtEl>
                                          <p:spTgt spid="3">
                                            <p:txEl>
                                              <p:pRg st="11" end="11"/>
                                            </p:txEl>
                                          </p:spTgt>
                                        </p:tgtEl>
                                      </p:cBhvr>
                                    </p:animEffect>
                                  </p:childTnLst>
                                </p:cTn>
                              </p:par>
                              <p:par>
                                <p:cTn id="52" presetID="9" presetClass="entr" presetSubtype="0" fill="hold" nodeType="with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dissolve">
                                      <p:cBhvr>
                                        <p:cTn id="54" dur="500"/>
                                        <p:tgtEl>
                                          <p:spTgt spid="3">
                                            <p:txEl>
                                              <p:pRg st="12" end="12"/>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dissolve">
                                      <p:cBhvr>
                                        <p:cTn id="5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D0E64D9C-2363-572E-CD13-EA21FEFD99A3}"/>
              </a:ext>
            </a:extLst>
          </p:cNvPr>
          <p:cNvSpPr>
            <a:spLocks noGrp="1"/>
          </p:cNvSpPr>
          <p:nvPr>
            <p:ph type="body" sz="quarter" idx="10"/>
          </p:nvPr>
        </p:nvSpPr>
        <p:spPr>
          <a:xfrm>
            <a:off x="1581665" y="6640600"/>
            <a:ext cx="10368641" cy="146416"/>
          </a:xfrm>
        </p:spPr>
        <p:txBody>
          <a:bodyPr/>
          <a:lstStyle/>
          <a:p>
            <a:r>
              <a:rPr lang="es-ES" b="1" i="1">
                <a:latin typeface="Arial" panose="020B0604020202020204" pitchFamily="34" charset="0"/>
                <a:cs typeface="Arial" panose="020B0604020202020204" pitchFamily="34" charset="0"/>
              </a:rPr>
              <a:t>1</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Berking</a:t>
            </a:r>
            <a:r>
              <a:rPr lang="es-ES" i="1">
                <a:latin typeface="Arial" panose="020B0604020202020204" pitchFamily="34" charset="0"/>
                <a:cs typeface="Arial" panose="020B0604020202020204" pitchFamily="34" charset="0"/>
              </a:rPr>
              <a:t> C, et al</a:t>
            </a:r>
            <a:r>
              <a:rPr lang="en-US" i="1">
                <a:latin typeface="Arial" panose="020B0604020202020204" pitchFamily="34" charset="0"/>
                <a:cs typeface="Arial" panose="020B0604020202020204" pitchFamily="34" charset="0"/>
              </a:rPr>
              <a:t> Assessing the holistic value of </a:t>
            </a:r>
            <a:r>
              <a:rPr lang="en-US" i="1" err="1">
                <a:latin typeface="Arial" panose="020B0604020202020204" pitchFamily="34" charset="0"/>
                <a:cs typeface="Arial" panose="020B0604020202020204" pitchFamily="34" charset="0"/>
              </a:rPr>
              <a:t>tirbanibulin</a:t>
            </a:r>
            <a:r>
              <a:rPr lang="en-US" i="1">
                <a:latin typeface="Arial" panose="020B0604020202020204" pitchFamily="34" charset="0"/>
                <a:cs typeface="Arial" panose="020B0604020202020204" pitchFamily="34" charset="0"/>
              </a:rPr>
              <a:t> for treating actinic keratosis (MCDA) in three </a:t>
            </a:r>
            <a:r>
              <a:rPr lang="en-US" i="1" err="1">
                <a:latin typeface="Arial" panose="020B0604020202020204" pitchFamily="34" charset="0"/>
                <a:cs typeface="Arial" panose="020B0604020202020204" pitchFamily="34" charset="0"/>
              </a:rPr>
              <a:t>european</a:t>
            </a:r>
            <a:r>
              <a:rPr lang="en-US" i="1">
                <a:latin typeface="Arial" panose="020B0604020202020204" pitchFamily="34" charset="0"/>
                <a:cs typeface="Arial" panose="020B0604020202020204" pitchFamily="34" charset="0"/>
              </a:rPr>
              <a:t> countries </a:t>
            </a:r>
            <a:r>
              <a:rPr lang="es-ES" i="1">
                <a:latin typeface="Arial" panose="020B0604020202020204" pitchFamily="34" charset="0"/>
                <a:cs typeface="Arial" panose="020B0604020202020204" pitchFamily="34" charset="0"/>
              </a:rPr>
              <a:t>EADV 2025;Paris, Francia. #P6730.</a:t>
            </a:r>
            <a:r>
              <a:rPr lang="es-ES" i="1">
                <a:latin typeface="Arial" panose="020B0604020202020204" pitchFamily="34" charset="0"/>
                <a:cs typeface="Arial" panose="020B0604020202020204" pitchFamily="34" charset="0"/>
                <a:sym typeface="Wingdings" panose="05000000000000000000" pitchFamily="2" charset="2"/>
              </a:rPr>
              <a:t> </a:t>
            </a:r>
            <a:r>
              <a:rPr lang="en-US" b="1" i="1">
                <a:latin typeface="Arial" panose="020B0604020202020204" pitchFamily="34" charset="0"/>
                <a:cs typeface="Arial" panose="020B0604020202020204" pitchFamily="34" charset="0"/>
              </a:rPr>
              <a:t>2</a:t>
            </a:r>
            <a:r>
              <a:rPr lang="en-US" i="1">
                <a:latin typeface="Arial" panose="020B0604020202020204" pitchFamily="34" charset="0"/>
                <a:cs typeface="Arial" panose="020B0604020202020204" pitchFamily="34" charset="0"/>
              </a:rPr>
              <a:t> </a:t>
            </a:r>
            <a:r>
              <a:rPr lang="da-DK" i="1" err="1">
                <a:latin typeface="Arial" panose="020B0604020202020204" pitchFamily="34" charset="0"/>
                <a:cs typeface="Arial" panose="020B0604020202020204" pitchFamily="34" charset="0"/>
              </a:rPr>
              <a:t>Dirschka</a:t>
            </a:r>
            <a:r>
              <a:rPr lang="da-DK" i="1">
                <a:latin typeface="Arial" panose="020B0604020202020204" pitchFamily="34" charset="0"/>
                <a:cs typeface="Arial" panose="020B0604020202020204" pitchFamily="34" charset="0"/>
              </a:rPr>
              <a:t> T, </a:t>
            </a:r>
            <a:r>
              <a:rPr lang="da-DK" i="1" err="1">
                <a:latin typeface="Arial" panose="020B0604020202020204" pitchFamily="34" charset="0"/>
                <a:cs typeface="Arial" panose="020B0604020202020204" pitchFamily="34" charset="0"/>
              </a:rPr>
              <a:t>Ardigò</a:t>
            </a:r>
            <a:r>
              <a:rPr lang="da-DK" i="1">
                <a:latin typeface="Arial" panose="020B0604020202020204" pitchFamily="34" charset="0"/>
                <a:cs typeface="Arial" panose="020B0604020202020204" pitchFamily="34" charset="0"/>
              </a:rPr>
              <a:t> M, </a:t>
            </a:r>
            <a:r>
              <a:rPr lang="da-DK" i="1" err="1">
                <a:latin typeface="Arial" panose="020B0604020202020204" pitchFamily="34" charset="0"/>
                <a:cs typeface="Arial" panose="020B0604020202020204" pitchFamily="34" charset="0"/>
              </a:rPr>
              <a:t>Fargnoli</a:t>
            </a:r>
            <a:r>
              <a:rPr lang="da-DK" i="1">
                <a:latin typeface="Arial" panose="020B0604020202020204" pitchFamily="34" charset="0"/>
                <a:cs typeface="Arial" panose="020B0604020202020204" pitchFamily="34" charset="0"/>
              </a:rPr>
              <a:t> MC, et al. J Dermatolog </a:t>
            </a:r>
            <a:r>
              <a:rPr lang="da-DK" i="1" err="1">
                <a:latin typeface="Arial" panose="020B0604020202020204" pitchFamily="34" charset="0"/>
                <a:cs typeface="Arial" panose="020B0604020202020204" pitchFamily="34" charset="0"/>
              </a:rPr>
              <a:t>Treat</a:t>
            </a:r>
            <a:r>
              <a:rPr lang="da-DK" i="1">
                <a:latin typeface="Arial" panose="020B0604020202020204" pitchFamily="34" charset="0"/>
                <a:cs typeface="Arial" panose="020B0604020202020204" pitchFamily="34" charset="0"/>
              </a:rPr>
              <a:t>. 2025 </a:t>
            </a:r>
            <a:r>
              <a:rPr lang="es-ES" b="1" i="1">
                <a:latin typeface="Arial" panose="020B0604020202020204" pitchFamily="34" charset="0"/>
                <a:cs typeface="Arial" panose="020B0604020202020204" pitchFamily="34" charset="0"/>
              </a:rPr>
              <a:t>3</a:t>
            </a:r>
            <a:r>
              <a:rPr lang="es-ES" i="1">
                <a:latin typeface="Arial" panose="020B0604020202020204" pitchFamily="34" charset="0"/>
                <a:cs typeface="Arial" panose="020B0604020202020204" pitchFamily="34" charset="0"/>
              </a:rPr>
              <a:t> Arroyo A, et al</a:t>
            </a:r>
            <a:r>
              <a:rPr lang="en-US" i="1">
                <a:latin typeface="Arial" panose="020B0604020202020204" pitchFamily="34" charset="0"/>
                <a:cs typeface="Arial" panose="020B0604020202020204" pitchFamily="34" charset="0"/>
              </a:rPr>
              <a:t> Efficacy of 1% </a:t>
            </a:r>
            <a:r>
              <a:rPr lang="en-US" i="1" err="1">
                <a:latin typeface="Arial" panose="020B0604020202020204" pitchFamily="34" charset="0"/>
                <a:cs typeface="Arial" panose="020B0604020202020204" pitchFamily="34" charset="0"/>
              </a:rPr>
              <a:t>tirbanibulin</a:t>
            </a:r>
            <a:r>
              <a:rPr lang="en-US" i="1">
                <a:latin typeface="Arial" panose="020B0604020202020204" pitchFamily="34" charset="0"/>
                <a:cs typeface="Arial" panose="020B0604020202020204" pitchFamily="34" charset="0"/>
              </a:rPr>
              <a:t> in the treatment of pigmented actinic keratosis real-life </a:t>
            </a:r>
            <a:r>
              <a:rPr lang="en-US" i="1" err="1">
                <a:latin typeface="Arial" panose="020B0604020202020204" pitchFamily="34" charset="0"/>
                <a:cs typeface="Arial" panose="020B0604020202020204" pitchFamily="34" charset="0"/>
              </a:rPr>
              <a:t>ambispective</a:t>
            </a:r>
            <a:r>
              <a:rPr lang="en-US" i="1">
                <a:latin typeface="Arial" panose="020B0604020202020204" pitchFamily="34" charset="0"/>
                <a:cs typeface="Arial" panose="020B0604020202020204" pitchFamily="34" charset="0"/>
              </a:rPr>
              <a:t> study </a:t>
            </a:r>
            <a:r>
              <a:rPr lang="es-ES" i="1">
                <a:latin typeface="Arial" panose="020B0604020202020204" pitchFamily="34" charset="0"/>
                <a:cs typeface="Arial" panose="020B0604020202020204" pitchFamily="34" charset="0"/>
              </a:rPr>
              <a:t>EADV 2025;Paris, Francia. #P1999 </a:t>
            </a:r>
            <a:r>
              <a:rPr lang="es-ES" b="1" i="1">
                <a:latin typeface="Arial" panose="020B0604020202020204" pitchFamily="34" charset="0"/>
                <a:cs typeface="Arial" panose="020B0604020202020204" pitchFamily="34" charset="0"/>
              </a:rPr>
              <a:t>4 </a:t>
            </a:r>
            <a:r>
              <a:rPr lang="es-ES" i="1" err="1">
                <a:latin typeface="Arial" panose="020B0604020202020204" pitchFamily="34" charset="0"/>
                <a:cs typeface="Arial" panose="020B0604020202020204" pitchFamily="34" charset="0"/>
              </a:rPr>
              <a:t>Morelló</a:t>
            </a:r>
            <a:r>
              <a:rPr lang="es-ES" i="1">
                <a:latin typeface="Arial" panose="020B0604020202020204" pitchFamily="34" charset="0"/>
                <a:cs typeface="Arial" panose="020B0604020202020204" pitchFamily="34" charset="0"/>
              </a:rPr>
              <a:t>-Vicente A, Oteiza-Rius I, Gómez-González EM, et al. </a:t>
            </a:r>
            <a:r>
              <a:rPr lang="es-ES" i="1" err="1">
                <a:latin typeface="Arial" panose="020B0604020202020204" pitchFamily="34" charset="0"/>
                <a:cs typeface="Arial" panose="020B0604020202020204" pitchFamily="34" charset="0"/>
              </a:rPr>
              <a:t>Efficacy</a:t>
            </a:r>
            <a:r>
              <a:rPr lang="es-ES" i="1">
                <a:latin typeface="Arial" panose="020B0604020202020204" pitchFamily="34" charset="0"/>
                <a:cs typeface="Arial" panose="020B0604020202020204" pitchFamily="34" charset="0"/>
              </a:rPr>
              <a:t> and safety </a:t>
            </a:r>
            <a:r>
              <a:rPr lang="es-ES" i="1" err="1">
                <a:latin typeface="Arial" panose="020B0604020202020204" pitchFamily="34" charset="0"/>
                <a:cs typeface="Arial" panose="020B0604020202020204" pitchFamily="34" charset="0"/>
              </a:rPr>
              <a:t>of</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sequential</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treatment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with</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cryotherapy</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followed</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by</a:t>
            </a:r>
            <a:r>
              <a:rPr lang="es-ES" i="1">
                <a:latin typeface="Arial" panose="020B0604020202020204" pitchFamily="34" charset="0"/>
                <a:cs typeface="Arial" panose="020B0604020202020204" pitchFamily="34" charset="0"/>
              </a:rPr>
              <a:t> 1% </a:t>
            </a:r>
            <a:r>
              <a:rPr lang="es-ES" i="1" err="1">
                <a:latin typeface="Arial" panose="020B0604020202020204" pitchFamily="34" charset="0"/>
                <a:cs typeface="Arial" panose="020B0604020202020204" pitchFamily="34" charset="0"/>
              </a:rPr>
              <a:t>topical</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tirbanibulin</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for</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actinic</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keratoses</a:t>
            </a:r>
            <a:r>
              <a:rPr lang="es-ES" i="1">
                <a:latin typeface="Arial" panose="020B0604020202020204" pitchFamily="34" charset="0"/>
                <a:cs typeface="Arial" panose="020B0604020202020204" pitchFamily="34" charset="0"/>
              </a:rPr>
              <a:t> in </a:t>
            </a:r>
            <a:r>
              <a:rPr lang="es-ES" i="1" err="1">
                <a:latin typeface="Arial" panose="020B0604020202020204" pitchFamily="34" charset="0"/>
                <a:cs typeface="Arial" panose="020B0604020202020204" pitchFamily="34" charset="0"/>
              </a:rPr>
              <a:t>organ</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transplant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recipients</a:t>
            </a:r>
            <a:r>
              <a:rPr lang="es-ES" i="1">
                <a:latin typeface="Arial" panose="020B0604020202020204" pitchFamily="34" charset="0"/>
                <a:cs typeface="Arial" panose="020B0604020202020204" pitchFamily="34" charset="0"/>
              </a:rPr>
              <a:t>: A </a:t>
            </a:r>
            <a:r>
              <a:rPr lang="es-ES" i="1" err="1">
                <a:latin typeface="Arial" panose="020B0604020202020204" pitchFamily="34" charset="0"/>
                <a:cs typeface="Arial" panose="020B0604020202020204" pitchFamily="34" charset="0"/>
              </a:rPr>
              <a:t>randomized</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clinical</a:t>
            </a:r>
            <a:r>
              <a:rPr lang="es-ES" i="1">
                <a:latin typeface="Arial" panose="020B0604020202020204" pitchFamily="34" charset="0"/>
                <a:cs typeface="Arial" panose="020B0604020202020204" pitchFamily="34" charset="0"/>
              </a:rPr>
              <a:t> trial. J Am Acad </a:t>
            </a:r>
            <a:r>
              <a:rPr lang="es-ES" i="1" err="1">
                <a:latin typeface="Arial" panose="020B0604020202020204" pitchFamily="34" charset="0"/>
                <a:cs typeface="Arial" panose="020B0604020202020204" pitchFamily="34" charset="0"/>
              </a:rPr>
              <a:t>Dermatol</a:t>
            </a:r>
            <a:r>
              <a:rPr lang="es-ES" i="1">
                <a:latin typeface="Arial" panose="020B0604020202020204" pitchFamily="34" charset="0"/>
                <a:cs typeface="Arial" panose="020B0604020202020204" pitchFamily="34" charset="0"/>
              </a:rPr>
              <a:t>. 2025 </a:t>
            </a:r>
            <a:r>
              <a:rPr lang="es-ES" b="1" i="1">
                <a:latin typeface="Arial" panose="020B0604020202020204" pitchFamily="34" charset="0"/>
                <a:cs typeface="Arial" panose="020B0604020202020204" pitchFamily="34" charset="0"/>
              </a:rPr>
              <a:t>5 </a:t>
            </a:r>
            <a:r>
              <a:rPr lang="es-ES">
                <a:latin typeface="Arial" panose="020B0604020202020204" pitchFamily="34" charset="0"/>
                <a:cs typeface="Arial" panose="020B0604020202020204" pitchFamily="34" charset="0"/>
              </a:rPr>
              <a:t>Vílchez-Márquez F, Muñoz-Barba D, Soto-Moreno A, Martínez-López A, Arias-Santiago S. Field </a:t>
            </a:r>
            <a:r>
              <a:rPr lang="es-ES" err="1">
                <a:latin typeface="Arial" panose="020B0604020202020204" pitchFamily="34" charset="0"/>
                <a:cs typeface="Arial" panose="020B0604020202020204" pitchFamily="34" charset="0"/>
              </a:rPr>
              <a:t>cancerization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treatment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with</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tirbanibulin</a:t>
            </a:r>
            <a:r>
              <a:rPr lang="es-ES">
                <a:latin typeface="Arial" panose="020B0604020202020204" pitchFamily="34" charset="0"/>
                <a:cs typeface="Arial" panose="020B0604020202020204" pitchFamily="34" charset="0"/>
              </a:rPr>
              <a:t> 1% </a:t>
            </a:r>
            <a:r>
              <a:rPr lang="es-ES" err="1">
                <a:latin typeface="Arial" panose="020B0604020202020204" pitchFamily="34" charset="0"/>
                <a:cs typeface="Arial" panose="020B0604020202020204" pitchFamily="34" charset="0"/>
              </a:rPr>
              <a:t>ointment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results</a:t>
            </a:r>
            <a:r>
              <a:rPr lang="es-ES">
                <a:latin typeface="Arial" panose="020B0604020202020204" pitchFamily="34" charset="0"/>
                <a:cs typeface="Arial" panose="020B0604020202020204" pitchFamily="34" charset="0"/>
              </a:rPr>
              <a:t> in real-</a:t>
            </a:r>
            <a:r>
              <a:rPr lang="es-ES" err="1">
                <a:latin typeface="Arial" panose="020B0604020202020204" pitchFamily="34" charset="0"/>
                <a:cs typeface="Arial" panose="020B0604020202020204" pitchFamily="34" charset="0"/>
              </a:rPr>
              <a:t>world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practice</a:t>
            </a:r>
            <a:r>
              <a:rPr lang="es-ES">
                <a:latin typeface="Arial" panose="020B0604020202020204" pitchFamily="34" charset="0"/>
                <a:cs typeface="Arial" panose="020B0604020202020204" pitchFamily="34" charset="0"/>
              </a:rPr>
              <a:t>. Acta </a:t>
            </a:r>
            <a:r>
              <a:rPr lang="es-ES" err="1">
                <a:latin typeface="Arial" panose="020B0604020202020204" pitchFamily="34" charset="0"/>
                <a:cs typeface="Arial" panose="020B0604020202020204" pitchFamily="34" charset="0"/>
              </a:rPr>
              <a:t>Derm</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Venereol</a:t>
            </a:r>
            <a:r>
              <a:rPr lang="es-ES">
                <a:latin typeface="Arial" panose="020B0604020202020204" pitchFamily="34" charset="0"/>
                <a:cs typeface="Arial" panose="020B0604020202020204" pitchFamily="34" charset="0"/>
              </a:rPr>
              <a:t>. 2025 </a:t>
            </a:r>
            <a:r>
              <a:rPr lang="es-ES" b="1" i="1">
                <a:latin typeface="Arial" panose="020B0604020202020204" pitchFamily="34" charset="0"/>
                <a:cs typeface="Arial" panose="020B0604020202020204" pitchFamily="34" charset="0"/>
              </a:rPr>
              <a:t>6</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Gomez</a:t>
            </a:r>
            <a:r>
              <a:rPr lang="es-ES">
                <a:latin typeface="Arial" panose="020B0604020202020204" pitchFamily="34" charset="0"/>
                <a:cs typeface="Arial" panose="020B0604020202020204" pitchFamily="34" charset="0"/>
              </a:rPr>
              <a:t> H et al, Experiencia Clínica con </a:t>
            </a:r>
            <a:r>
              <a:rPr lang="es-ES" err="1">
                <a:latin typeface="Arial" panose="020B0604020202020204" pitchFamily="34" charset="0"/>
                <a:cs typeface="Arial" panose="020B0604020202020204" pitchFamily="34" charset="0"/>
              </a:rPr>
              <a:t>Klisyri</a:t>
            </a:r>
            <a:r>
              <a:rPr lang="es-ES">
                <a:latin typeface="Arial" panose="020B0604020202020204" pitchFamily="34" charset="0"/>
                <a:cs typeface="Arial" panose="020B0604020202020204" pitchFamily="34" charset="0"/>
              </a:rPr>
              <a:t> en Queratosis Actínicas en pacientes polimedicados </a:t>
            </a:r>
            <a:r>
              <a:rPr lang="es-ES" err="1">
                <a:latin typeface="Arial" panose="020B0604020202020204" pitchFamily="34" charset="0"/>
                <a:cs typeface="Arial" panose="020B0604020202020204" pitchFamily="34" charset="0"/>
              </a:rPr>
              <a:t>Accepted</a:t>
            </a:r>
            <a:r>
              <a:rPr lang="es-ES">
                <a:latin typeface="Arial" panose="020B0604020202020204" pitchFamily="34" charset="0"/>
                <a:cs typeface="Arial" panose="020B0604020202020204" pitchFamily="34" charset="0"/>
              </a:rPr>
              <a:t> GEDOC25 Barcelona </a:t>
            </a:r>
            <a:r>
              <a:rPr lang="es-ES" err="1">
                <a:latin typeface="Arial" panose="020B0604020202020204" pitchFamily="34" charset="0"/>
                <a:cs typeface="Arial" panose="020B0604020202020204" pitchFamily="34" charset="0"/>
              </a:rPr>
              <a:t>Spain</a:t>
            </a:r>
            <a:r>
              <a:rPr lang="es-ES">
                <a:latin typeface="Arial" panose="020B0604020202020204" pitchFamily="34" charset="0"/>
                <a:cs typeface="Arial" panose="020B0604020202020204" pitchFamily="34" charset="0"/>
              </a:rPr>
              <a:t> </a:t>
            </a:r>
            <a:r>
              <a:rPr lang="es-ES" b="1" i="1">
                <a:latin typeface="Arial" panose="020B0604020202020204" pitchFamily="34" charset="0"/>
                <a:cs typeface="Arial" panose="020B0604020202020204" pitchFamily="34" charset="0"/>
              </a:rPr>
              <a:t>7</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Ardigò</a:t>
            </a:r>
            <a:r>
              <a:rPr lang="es-ES" i="1">
                <a:latin typeface="Arial" panose="020B0604020202020204" pitchFamily="34" charset="0"/>
                <a:cs typeface="Arial" panose="020B0604020202020204" pitchFamily="34" charset="0"/>
              </a:rPr>
              <a:t> M, </a:t>
            </a:r>
            <a:r>
              <a:rPr lang="es-ES" i="1" err="1">
                <a:latin typeface="Arial" panose="020B0604020202020204" pitchFamily="34" charset="0"/>
                <a:cs typeface="Arial" panose="020B0604020202020204" pitchFamily="34" charset="0"/>
              </a:rPr>
              <a:t>Argenziano</a:t>
            </a:r>
            <a:r>
              <a:rPr lang="es-ES" i="1">
                <a:latin typeface="Arial" panose="020B0604020202020204" pitchFamily="34" charset="0"/>
                <a:cs typeface="Arial" panose="020B0604020202020204" pitchFamily="34" charset="0"/>
              </a:rPr>
              <a:t> G, </a:t>
            </a:r>
            <a:r>
              <a:rPr lang="es-ES" i="1" err="1">
                <a:latin typeface="Arial" panose="020B0604020202020204" pitchFamily="34" charset="0"/>
                <a:cs typeface="Arial" panose="020B0604020202020204" pitchFamily="34" charset="0"/>
              </a:rPr>
              <a:t>Campione</a:t>
            </a:r>
            <a:r>
              <a:rPr lang="es-ES" i="1">
                <a:latin typeface="Arial" panose="020B0604020202020204" pitchFamily="34" charset="0"/>
                <a:cs typeface="Arial" panose="020B0604020202020204" pitchFamily="34" charset="0"/>
              </a:rPr>
              <a:t> E, et al. </a:t>
            </a:r>
            <a:r>
              <a:rPr lang="es-ES" i="1" err="1">
                <a:latin typeface="Arial" panose="020B0604020202020204" pitchFamily="34" charset="0"/>
                <a:cs typeface="Arial" panose="020B0604020202020204" pitchFamily="34" charset="0"/>
              </a:rPr>
              <a:t>Optimal</a:t>
            </a:r>
            <a:r>
              <a:rPr lang="es-ES" i="1">
                <a:latin typeface="Arial" panose="020B0604020202020204" pitchFamily="34" charset="0"/>
                <a:cs typeface="Arial" panose="020B0604020202020204" pitchFamily="34" charset="0"/>
              </a:rPr>
              <a:t> Use </a:t>
            </a:r>
            <a:r>
              <a:rPr lang="es-ES" i="1" err="1">
                <a:latin typeface="Arial" panose="020B0604020202020204" pitchFamily="34" charset="0"/>
                <a:cs typeface="Arial" panose="020B0604020202020204" pitchFamily="34" charset="0"/>
              </a:rPr>
              <a:t>of</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Tirbanibulin</a:t>
            </a:r>
            <a:r>
              <a:rPr lang="es-ES" i="1">
                <a:latin typeface="Arial" panose="020B0604020202020204" pitchFamily="34" charset="0"/>
                <a:cs typeface="Arial" panose="020B0604020202020204" pitchFamily="34" charset="0"/>
              </a:rPr>
              <a:t> in </a:t>
            </a:r>
            <a:r>
              <a:rPr lang="es-ES" i="1" err="1">
                <a:latin typeface="Arial" panose="020B0604020202020204" pitchFamily="34" charset="0"/>
                <a:cs typeface="Arial" panose="020B0604020202020204" pitchFamily="34" charset="0"/>
              </a:rPr>
              <a:t>the</a:t>
            </a:r>
            <a:r>
              <a:rPr lang="es-ES" i="1">
                <a:latin typeface="Arial" panose="020B0604020202020204" pitchFamily="34" charset="0"/>
                <a:cs typeface="Arial" panose="020B0604020202020204" pitchFamily="34" charset="0"/>
              </a:rPr>
              <a:t> Real-</a:t>
            </a:r>
            <a:r>
              <a:rPr lang="es-ES" i="1" err="1">
                <a:latin typeface="Arial" panose="020B0604020202020204" pitchFamily="34" charset="0"/>
                <a:cs typeface="Arial" panose="020B0604020202020204" pitchFamily="34" charset="0"/>
              </a:rPr>
              <a:t>Life</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Treatment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of</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Actinic</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Keratosis:Expert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Consensus</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Dermatol</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Pract</a:t>
            </a:r>
            <a:r>
              <a:rPr lang="es-ES" i="1">
                <a:latin typeface="Arial" panose="020B0604020202020204" pitchFamily="34" charset="0"/>
                <a:cs typeface="Arial" panose="020B0604020202020204" pitchFamily="34" charset="0"/>
              </a:rPr>
              <a:t> Concept. 2025</a:t>
            </a:r>
          </a:p>
        </p:txBody>
      </p:sp>
      <p:pic>
        <p:nvPicPr>
          <p:cNvPr id="7" name="object 23">
            <a:extLst>
              <a:ext uri="{FF2B5EF4-FFF2-40B4-BE49-F238E27FC236}">
                <a16:creationId xmlns:a16="http://schemas.microsoft.com/office/drawing/2014/main" id="{A3569EA3-D5DD-C240-5050-C3A428A43A62}"/>
              </a:ext>
            </a:extLst>
          </p:cNvPr>
          <p:cNvPicPr/>
          <p:nvPr/>
        </p:nvPicPr>
        <p:blipFill rotWithShape="1">
          <a:blip r:embed="rId2" cstate="print"/>
          <a:srcRect r="27601"/>
          <a:stretch/>
        </p:blipFill>
        <p:spPr>
          <a:xfrm>
            <a:off x="10201443" y="3240619"/>
            <a:ext cx="2002589" cy="2696348"/>
          </a:xfrm>
          <a:prstGeom prst="rect">
            <a:avLst/>
          </a:prstGeom>
        </p:spPr>
      </p:pic>
      <p:sp>
        <p:nvSpPr>
          <p:cNvPr id="44" name="Rectángulo redondeado 43">
            <a:extLst>
              <a:ext uri="{FF2B5EF4-FFF2-40B4-BE49-F238E27FC236}">
                <a16:creationId xmlns:a16="http://schemas.microsoft.com/office/drawing/2014/main" id="{B7D7A2AA-7FB3-FF90-E568-727C9FF6DF59}"/>
              </a:ext>
            </a:extLst>
          </p:cNvPr>
          <p:cNvSpPr/>
          <p:nvPr/>
        </p:nvSpPr>
        <p:spPr>
          <a:xfrm>
            <a:off x="5744001" y="1119818"/>
            <a:ext cx="3825116" cy="301137"/>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chemeClr val="bg1">
                    <a:lumMod val="85000"/>
                  </a:schemeClr>
                </a:solidFill>
                <a:effectLst/>
                <a:uLnTx/>
                <a:uFillTx/>
                <a:latin typeface="Arial"/>
                <a:ea typeface="+mn-ea"/>
                <a:cs typeface="Arial" panose="020B0604020202020204" pitchFamily="34" charset="0"/>
              </a:rPr>
              <a:t>Variable 1: Características de las lesiones</a:t>
            </a:r>
          </a:p>
        </p:txBody>
      </p:sp>
      <p:grpSp>
        <p:nvGrpSpPr>
          <p:cNvPr id="35" name="Grupo 34">
            <a:extLst>
              <a:ext uri="{FF2B5EF4-FFF2-40B4-BE49-F238E27FC236}">
                <a16:creationId xmlns:a16="http://schemas.microsoft.com/office/drawing/2014/main" id="{3957C9E8-5075-A0E1-F1D9-272E6920CBF3}"/>
              </a:ext>
            </a:extLst>
          </p:cNvPr>
          <p:cNvGrpSpPr/>
          <p:nvPr/>
        </p:nvGrpSpPr>
        <p:grpSpPr>
          <a:xfrm>
            <a:off x="5303543" y="1006153"/>
            <a:ext cx="562500" cy="557190"/>
            <a:chOff x="3515835" y="3655605"/>
            <a:chExt cx="803135" cy="795553"/>
          </a:xfrm>
        </p:grpSpPr>
        <p:pic>
          <p:nvPicPr>
            <p:cNvPr id="21" name="object 37">
              <a:extLst>
                <a:ext uri="{FF2B5EF4-FFF2-40B4-BE49-F238E27FC236}">
                  <a16:creationId xmlns:a16="http://schemas.microsoft.com/office/drawing/2014/main" id="{15412F16-5166-7F41-317C-B04B19FDC385}"/>
                </a:ext>
              </a:extLst>
            </p:cNvPr>
            <p:cNvPicPr/>
            <p:nvPr/>
          </p:nvPicPr>
          <p:blipFill>
            <a:blip r:embed="rId3" cstate="print"/>
            <a:stretch>
              <a:fillRect/>
            </a:stretch>
          </p:blipFill>
          <p:spPr>
            <a:xfrm>
              <a:off x="3515835" y="3655605"/>
              <a:ext cx="803135" cy="795553"/>
            </a:xfrm>
            <a:prstGeom prst="rect">
              <a:avLst/>
            </a:prstGeom>
          </p:spPr>
        </p:pic>
        <p:pic>
          <p:nvPicPr>
            <p:cNvPr id="22" name="object 38">
              <a:extLst>
                <a:ext uri="{FF2B5EF4-FFF2-40B4-BE49-F238E27FC236}">
                  <a16:creationId xmlns:a16="http://schemas.microsoft.com/office/drawing/2014/main" id="{F619312B-7C4D-63B2-700F-50D17B4A0028}"/>
                </a:ext>
              </a:extLst>
            </p:cNvPr>
            <p:cNvPicPr/>
            <p:nvPr/>
          </p:nvPicPr>
          <p:blipFill>
            <a:blip r:embed="rId4" cstate="print"/>
            <a:stretch>
              <a:fillRect/>
            </a:stretch>
          </p:blipFill>
          <p:spPr>
            <a:xfrm>
              <a:off x="3581233" y="3680268"/>
              <a:ext cx="672338" cy="665480"/>
            </a:xfrm>
            <a:prstGeom prst="rect">
              <a:avLst/>
            </a:prstGeom>
          </p:spPr>
        </p:pic>
        <p:grpSp>
          <p:nvGrpSpPr>
            <p:cNvPr id="34" name="Grupo 33">
              <a:extLst>
                <a:ext uri="{FF2B5EF4-FFF2-40B4-BE49-F238E27FC236}">
                  <a16:creationId xmlns:a16="http://schemas.microsoft.com/office/drawing/2014/main" id="{EDAEC600-6601-5639-024C-2FEFAD1B632A}"/>
                </a:ext>
              </a:extLst>
            </p:cNvPr>
            <p:cNvGrpSpPr/>
            <p:nvPr/>
          </p:nvGrpSpPr>
          <p:grpSpPr>
            <a:xfrm>
              <a:off x="3727855" y="3792922"/>
              <a:ext cx="379095" cy="432786"/>
              <a:chOff x="4434686" y="3792922"/>
              <a:chExt cx="379095" cy="432786"/>
            </a:xfrm>
          </p:grpSpPr>
          <p:pic>
            <p:nvPicPr>
              <p:cNvPr id="26" name="object 42">
                <a:extLst>
                  <a:ext uri="{FF2B5EF4-FFF2-40B4-BE49-F238E27FC236}">
                    <a16:creationId xmlns:a16="http://schemas.microsoft.com/office/drawing/2014/main" id="{22358C1E-B833-972C-54D2-C7D53566E6E1}"/>
                  </a:ext>
                </a:extLst>
              </p:cNvPr>
              <p:cNvPicPr/>
              <p:nvPr/>
            </p:nvPicPr>
            <p:blipFill>
              <a:blip r:embed="rId5" cstate="print"/>
              <a:stretch>
                <a:fillRect/>
              </a:stretch>
            </p:blipFill>
            <p:spPr>
              <a:xfrm>
                <a:off x="4520379" y="3792922"/>
                <a:ext cx="233458" cy="64926"/>
              </a:xfrm>
              <a:prstGeom prst="rect">
                <a:avLst/>
              </a:prstGeom>
            </p:spPr>
          </p:pic>
          <p:sp>
            <p:nvSpPr>
              <p:cNvPr id="27" name="object 43">
                <a:extLst>
                  <a:ext uri="{FF2B5EF4-FFF2-40B4-BE49-F238E27FC236}">
                    <a16:creationId xmlns:a16="http://schemas.microsoft.com/office/drawing/2014/main" id="{7B73330E-B239-1524-00B4-8D33CA72F021}"/>
                  </a:ext>
                </a:extLst>
              </p:cNvPr>
              <p:cNvSpPr/>
              <p:nvPr/>
            </p:nvSpPr>
            <p:spPr>
              <a:xfrm>
                <a:off x="4434686" y="3847248"/>
                <a:ext cx="379095" cy="378460"/>
              </a:xfrm>
              <a:custGeom>
                <a:avLst/>
                <a:gdLst/>
                <a:ahLst/>
                <a:cxnLst/>
                <a:rect l="l" t="t" r="r" b="b"/>
                <a:pathLst>
                  <a:path w="379095" h="378460">
                    <a:moveTo>
                      <a:pt x="335572" y="374218"/>
                    </a:moveTo>
                    <a:lnTo>
                      <a:pt x="335368" y="365785"/>
                    </a:lnTo>
                    <a:lnTo>
                      <a:pt x="335305" y="362572"/>
                    </a:lnTo>
                    <a:lnTo>
                      <a:pt x="334886" y="358444"/>
                    </a:lnTo>
                    <a:lnTo>
                      <a:pt x="334530" y="354393"/>
                    </a:lnTo>
                    <a:lnTo>
                      <a:pt x="332549" y="329780"/>
                    </a:lnTo>
                    <a:lnTo>
                      <a:pt x="331444" y="316903"/>
                    </a:lnTo>
                    <a:lnTo>
                      <a:pt x="328409" y="314071"/>
                    </a:lnTo>
                    <a:lnTo>
                      <a:pt x="320662" y="315112"/>
                    </a:lnTo>
                    <a:lnTo>
                      <a:pt x="318516" y="318439"/>
                    </a:lnTo>
                    <a:lnTo>
                      <a:pt x="318922" y="323037"/>
                    </a:lnTo>
                    <a:lnTo>
                      <a:pt x="320522" y="342811"/>
                    </a:lnTo>
                    <a:lnTo>
                      <a:pt x="321348" y="352704"/>
                    </a:lnTo>
                    <a:lnTo>
                      <a:pt x="322249" y="362572"/>
                    </a:lnTo>
                    <a:lnTo>
                      <a:pt x="322516" y="365112"/>
                    </a:lnTo>
                    <a:lnTo>
                      <a:pt x="322541" y="365467"/>
                    </a:lnTo>
                    <a:lnTo>
                      <a:pt x="321627" y="365785"/>
                    </a:lnTo>
                    <a:lnTo>
                      <a:pt x="179730" y="365785"/>
                    </a:lnTo>
                    <a:lnTo>
                      <a:pt x="178943" y="365112"/>
                    </a:lnTo>
                    <a:lnTo>
                      <a:pt x="178943" y="310019"/>
                    </a:lnTo>
                    <a:lnTo>
                      <a:pt x="179666" y="309270"/>
                    </a:lnTo>
                    <a:lnTo>
                      <a:pt x="182359" y="308813"/>
                    </a:lnTo>
                    <a:lnTo>
                      <a:pt x="198793" y="303403"/>
                    </a:lnTo>
                    <a:lnTo>
                      <a:pt x="208127" y="296494"/>
                    </a:lnTo>
                    <a:lnTo>
                      <a:pt x="212369" y="293370"/>
                    </a:lnTo>
                    <a:lnTo>
                      <a:pt x="222173" y="279628"/>
                    </a:lnTo>
                    <a:lnTo>
                      <a:pt x="227304" y="263118"/>
                    </a:lnTo>
                    <a:lnTo>
                      <a:pt x="228130" y="254596"/>
                    </a:lnTo>
                    <a:lnTo>
                      <a:pt x="228028" y="223888"/>
                    </a:lnTo>
                    <a:lnTo>
                      <a:pt x="225869" y="221119"/>
                    </a:lnTo>
                    <a:lnTo>
                      <a:pt x="217601" y="221119"/>
                    </a:lnTo>
                    <a:lnTo>
                      <a:pt x="215404" y="223634"/>
                    </a:lnTo>
                    <a:lnTo>
                      <a:pt x="215404" y="253631"/>
                    </a:lnTo>
                    <a:lnTo>
                      <a:pt x="212077" y="270903"/>
                    </a:lnTo>
                    <a:lnTo>
                      <a:pt x="203187" y="284467"/>
                    </a:lnTo>
                    <a:lnTo>
                      <a:pt x="189611" y="293370"/>
                    </a:lnTo>
                    <a:lnTo>
                      <a:pt x="189445" y="293370"/>
                    </a:lnTo>
                    <a:lnTo>
                      <a:pt x="172466" y="296494"/>
                    </a:lnTo>
                    <a:lnTo>
                      <a:pt x="109512" y="296494"/>
                    </a:lnTo>
                    <a:lnTo>
                      <a:pt x="88849" y="292138"/>
                    </a:lnTo>
                    <a:lnTo>
                      <a:pt x="71983" y="280657"/>
                    </a:lnTo>
                    <a:lnTo>
                      <a:pt x="60617" y="263715"/>
                    </a:lnTo>
                    <a:lnTo>
                      <a:pt x="56400" y="243027"/>
                    </a:lnTo>
                    <a:lnTo>
                      <a:pt x="56400" y="193128"/>
                    </a:lnTo>
                    <a:lnTo>
                      <a:pt x="56400" y="184175"/>
                    </a:lnTo>
                    <a:lnTo>
                      <a:pt x="52908" y="180517"/>
                    </a:lnTo>
                    <a:lnTo>
                      <a:pt x="52730" y="180327"/>
                    </a:lnTo>
                    <a:lnTo>
                      <a:pt x="52590" y="180187"/>
                    </a:lnTo>
                    <a:lnTo>
                      <a:pt x="35902" y="180187"/>
                    </a:lnTo>
                    <a:lnTo>
                      <a:pt x="28854" y="180327"/>
                    </a:lnTo>
                    <a:lnTo>
                      <a:pt x="21831" y="180187"/>
                    </a:lnTo>
                    <a:lnTo>
                      <a:pt x="17081" y="180517"/>
                    </a:lnTo>
                    <a:lnTo>
                      <a:pt x="12954" y="176949"/>
                    </a:lnTo>
                    <a:lnTo>
                      <a:pt x="12573" y="172212"/>
                    </a:lnTo>
                    <a:lnTo>
                      <a:pt x="12496" y="169062"/>
                    </a:lnTo>
                    <a:lnTo>
                      <a:pt x="13843" y="166052"/>
                    </a:lnTo>
                    <a:lnTo>
                      <a:pt x="16217" y="163995"/>
                    </a:lnTo>
                    <a:lnTo>
                      <a:pt x="42735" y="134099"/>
                    </a:lnTo>
                    <a:lnTo>
                      <a:pt x="51689" y="124155"/>
                    </a:lnTo>
                    <a:lnTo>
                      <a:pt x="54927" y="120688"/>
                    </a:lnTo>
                    <a:lnTo>
                      <a:pt x="56667" y="116090"/>
                    </a:lnTo>
                    <a:lnTo>
                      <a:pt x="61163" y="74752"/>
                    </a:lnTo>
                    <a:lnTo>
                      <a:pt x="75958" y="37884"/>
                    </a:lnTo>
                    <a:lnTo>
                      <a:pt x="83807" y="24930"/>
                    </a:lnTo>
                    <a:lnTo>
                      <a:pt x="81318" y="19532"/>
                    </a:lnTo>
                    <a:lnTo>
                      <a:pt x="76669" y="19354"/>
                    </a:lnTo>
                    <a:lnTo>
                      <a:pt x="73113" y="19354"/>
                    </a:lnTo>
                    <a:lnTo>
                      <a:pt x="70523" y="21069"/>
                    </a:lnTo>
                    <a:lnTo>
                      <a:pt x="69380" y="23723"/>
                    </a:lnTo>
                    <a:lnTo>
                      <a:pt x="58585" y="43535"/>
                    </a:lnTo>
                    <a:lnTo>
                      <a:pt x="50634" y="64541"/>
                    </a:lnTo>
                    <a:lnTo>
                      <a:pt x="45631" y="86436"/>
                    </a:lnTo>
                    <a:lnTo>
                      <a:pt x="43649" y="108902"/>
                    </a:lnTo>
                    <a:lnTo>
                      <a:pt x="43738" y="111988"/>
                    </a:lnTo>
                    <a:lnTo>
                      <a:pt x="42595" y="114973"/>
                    </a:lnTo>
                    <a:lnTo>
                      <a:pt x="40474" y="117195"/>
                    </a:lnTo>
                    <a:lnTo>
                      <a:pt x="13766" y="147294"/>
                    </a:lnTo>
                    <a:lnTo>
                      <a:pt x="5003" y="157441"/>
                    </a:lnTo>
                    <a:lnTo>
                      <a:pt x="2413" y="160388"/>
                    </a:lnTo>
                    <a:lnTo>
                      <a:pt x="685" y="163995"/>
                    </a:lnTo>
                    <a:lnTo>
                      <a:pt x="0" y="167855"/>
                    </a:lnTo>
                    <a:lnTo>
                      <a:pt x="114" y="172212"/>
                    </a:lnTo>
                    <a:lnTo>
                      <a:pt x="215" y="176326"/>
                    </a:lnTo>
                    <a:lnTo>
                      <a:pt x="3556" y="183807"/>
                    </a:lnTo>
                    <a:lnTo>
                      <a:pt x="9448" y="189496"/>
                    </a:lnTo>
                    <a:lnTo>
                      <a:pt x="17348" y="192582"/>
                    </a:lnTo>
                    <a:lnTo>
                      <a:pt x="24676" y="194094"/>
                    </a:lnTo>
                    <a:lnTo>
                      <a:pt x="32232" y="193128"/>
                    </a:lnTo>
                    <a:lnTo>
                      <a:pt x="42938" y="193128"/>
                    </a:lnTo>
                    <a:lnTo>
                      <a:pt x="43624" y="194144"/>
                    </a:lnTo>
                    <a:lnTo>
                      <a:pt x="43561" y="243027"/>
                    </a:lnTo>
                    <a:lnTo>
                      <a:pt x="43497" y="246075"/>
                    </a:lnTo>
                    <a:lnTo>
                      <a:pt x="44056" y="251841"/>
                    </a:lnTo>
                    <a:lnTo>
                      <a:pt x="69329" y="295325"/>
                    </a:lnTo>
                    <a:lnTo>
                      <a:pt x="111798" y="309702"/>
                    </a:lnTo>
                    <a:lnTo>
                      <a:pt x="166166" y="309702"/>
                    </a:lnTo>
                    <a:lnTo>
                      <a:pt x="166166" y="374891"/>
                    </a:lnTo>
                    <a:lnTo>
                      <a:pt x="169697" y="378409"/>
                    </a:lnTo>
                    <a:lnTo>
                      <a:pt x="331419" y="378409"/>
                    </a:lnTo>
                    <a:lnTo>
                      <a:pt x="335572" y="374218"/>
                    </a:lnTo>
                    <a:close/>
                  </a:path>
                  <a:path w="379095" h="378460">
                    <a:moveTo>
                      <a:pt x="378701" y="113499"/>
                    </a:moveTo>
                    <a:lnTo>
                      <a:pt x="373926" y="74015"/>
                    </a:lnTo>
                    <a:lnTo>
                      <a:pt x="357911" y="32346"/>
                    </a:lnTo>
                    <a:lnTo>
                      <a:pt x="334987" y="330"/>
                    </a:lnTo>
                    <a:lnTo>
                      <a:pt x="331495" y="0"/>
                    </a:lnTo>
                    <a:lnTo>
                      <a:pt x="326059" y="3860"/>
                    </a:lnTo>
                    <a:lnTo>
                      <a:pt x="325386" y="7810"/>
                    </a:lnTo>
                    <a:lnTo>
                      <a:pt x="345084" y="35179"/>
                    </a:lnTo>
                    <a:lnTo>
                      <a:pt x="356031" y="58089"/>
                    </a:lnTo>
                    <a:lnTo>
                      <a:pt x="362978" y="82524"/>
                    </a:lnTo>
                    <a:lnTo>
                      <a:pt x="365709" y="107962"/>
                    </a:lnTo>
                    <a:lnTo>
                      <a:pt x="363283" y="141287"/>
                    </a:lnTo>
                    <a:lnTo>
                      <a:pt x="354393" y="172034"/>
                    </a:lnTo>
                    <a:lnTo>
                      <a:pt x="339001" y="200139"/>
                    </a:lnTo>
                    <a:lnTo>
                      <a:pt x="317119" y="225539"/>
                    </a:lnTo>
                    <a:lnTo>
                      <a:pt x="313067" y="229082"/>
                    </a:lnTo>
                    <a:lnTo>
                      <a:pt x="311023" y="234429"/>
                    </a:lnTo>
                    <a:lnTo>
                      <a:pt x="317068" y="297878"/>
                    </a:lnTo>
                    <a:lnTo>
                      <a:pt x="319938" y="300126"/>
                    </a:lnTo>
                    <a:lnTo>
                      <a:pt x="326529" y="299631"/>
                    </a:lnTo>
                    <a:lnTo>
                      <a:pt x="329222" y="296862"/>
                    </a:lnTo>
                    <a:lnTo>
                      <a:pt x="329272" y="293458"/>
                    </a:lnTo>
                    <a:lnTo>
                      <a:pt x="324637" y="238023"/>
                    </a:lnTo>
                    <a:lnTo>
                      <a:pt x="325945" y="234746"/>
                    </a:lnTo>
                    <a:lnTo>
                      <a:pt x="328523" y="232651"/>
                    </a:lnTo>
                    <a:lnTo>
                      <a:pt x="350100" y="206667"/>
                    </a:lnTo>
                    <a:lnTo>
                      <a:pt x="365620" y="178092"/>
                    </a:lnTo>
                    <a:lnTo>
                      <a:pt x="375132" y="147002"/>
                    </a:lnTo>
                    <a:lnTo>
                      <a:pt x="378701" y="113499"/>
                    </a:lnTo>
                    <a:close/>
                  </a:path>
                </a:pathLst>
              </a:custGeom>
              <a:solidFill>
                <a:srgbClr val="2A58A0"/>
              </a:solidFill>
            </p:spPr>
            <p:txBody>
              <a:bodyPr wrap="square" lIns="0" tIns="0" rIns="0" bIns="0" rtlCol="0"/>
              <a:lstStyle/>
              <a:p>
                <a:endParaRPr/>
              </a:p>
            </p:txBody>
          </p:sp>
          <p:pic>
            <p:nvPicPr>
              <p:cNvPr id="28" name="object 44">
                <a:extLst>
                  <a:ext uri="{FF2B5EF4-FFF2-40B4-BE49-F238E27FC236}">
                    <a16:creationId xmlns:a16="http://schemas.microsoft.com/office/drawing/2014/main" id="{A391A890-0843-D928-5AF7-82F2A8084107}"/>
                  </a:ext>
                </a:extLst>
              </p:cNvPr>
              <p:cNvPicPr/>
              <p:nvPr/>
            </p:nvPicPr>
            <p:blipFill>
              <a:blip r:embed="rId6" cstate="print"/>
              <a:stretch>
                <a:fillRect/>
              </a:stretch>
            </p:blipFill>
            <p:spPr>
              <a:xfrm>
                <a:off x="4646268" y="3848614"/>
                <a:ext cx="112657" cy="80718"/>
              </a:xfrm>
              <a:prstGeom prst="rect">
                <a:avLst/>
              </a:prstGeom>
            </p:spPr>
          </p:pic>
        </p:grpSp>
      </p:grpSp>
      <p:sp>
        <p:nvSpPr>
          <p:cNvPr id="48" name="Rectángulo redondeado 47">
            <a:extLst>
              <a:ext uri="{FF2B5EF4-FFF2-40B4-BE49-F238E27FC236}">
                <a16:creationId xmlns:a16="http://schemas.microsoft.com/office/drawing/2014/main" id="{0AEE5B6D-A01F-2B30-89AD-3F8352688D8B}"/>
              </a:ext>
            </a:extLst>
          </p:cNvPr>
          <p:cNvSpPr/>
          <p:nvPr/>
        </p:nvSpPr>
        <p:spPr>
          <a:xfrm>
            <a:off x="5744001" y="1864729"/>
            <a:ext cx="4075146" cy="270478"/>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002855"/>
                </a:solidFill>
                <a:effectLst/>
                <a:uLnTx/>
                <a:uFillTx/>
                <a:latin typeface="Arial"/>
                <a:ea typeface="+mn-ea"/>
                <a:cs typeface="Arial" panose="020B0604020202020204" pitchFamily="34" charset="0"/>
              </a:rPr>
              <a:t>Variable 2: Grado de cumplimiento esperado</a:t>
            </a:r>
          </a:p>
        </p:txBody>
      </p:sp>
      <p:grpSp>
        <p:nvGrpSpPr>
          <p:cNvPr id="32" name="Grupo 31">
            <a:extLst>
              <a:ext uri="{FF2B5EF4-FFF2-40B4-BE49-F238E27FC236}">
                <a16:creationId xmlns:a16="http://schemas.microsoft.com/office/drawing/2014/main" id="{2D60E5AE-C3E7-20F3-0308-FE69411F5EDC}"/>
              </a:ext>
            </a:extLst>
          </p:cNvPr>
          <p:cNvGrpSpPr/>
          <p:nvPr/>
        </p:nvGrpSpPr>
        <p:grpSpPr>
          <a:xfrm>
            <a:off x="5305607" y="1745178"/>
            <a:ext cx="561433" cy="558248"/>
            <a:chOff x="5755799" y="1083106"/>
            <a:chExt cx="801611" cy="797064"/>
          </a:xfrm>
        </p:grpSpPr>
        <p:pic>
          <p:nvPicPr>
            <p:cNvPr id="12" name="object 28">
              <a:extLst>
                <a:ext uri="{FF2B5EF4-FFF2-40B4-BE49-F238E27FC236}">
                  <a16:creationId xmlns:a16="http://schemas.microsoft.com/office/drawing/2014/main" id="{1DC938BF-7FCA-0B64-9D78-B41171DBDF9A}"/>
                </a:ext>
              </a:extLst>
            </p:cNvPr>
            <p:cNvPicPr/>
            <p:nvPr/>
          </p:nvPicPr>
          <p:blipFill>
            <a:blip r:embed="rId7" cstate="print"/>
            <a:stretch>
              <a:fillRect/>
            </a:stretch>
          </p:blipFill>
          <p:spPr>
            <a:xfrm>
              <a:off x="5755799" y="1083106"/>
              <a:ext cx="801611" cy="797064"/>
            </a:xfrm>
            <a:prstGeom prst="rect">
              <a:avLst/>
            </a:prstGeom>
          </p:spPr>
        </p:pic>
        <p:pic>
          <p:nvPicPr>
            <p:cNvPr id="13" name="object 29">
              <a:extLst>
                <a:ext uri="{FF2B5EF4-FFF2-40B4-BE49-F238E27FC236}">
                  <a16:creationId xmlns:a16="http://schemas.microsoft.com/office/drawing/2014/main" id="{0ABA6C67-3440-247C-7613-618D750D7E4A}"/>
                </a:ext>
              </a:extLst>
            </p:cNvPr>
            <p:cNvPicPr/>
            <p:nvPr/>
          </p:nvPicPr>
          <p:blipFill>
            <a:blip r:embed="rId8" cstate="print"/>
            <a:stretch>
              <a:fillRect/>
            </a:stretch>
          </p:blipFill>
          <p:spPr>
            <a:xfrm>
              <a:off x="5820435" y="1108899"/>
              <a:ext cx="672338" cy="665479"/>
            </a:xfrm>
            <a:prstGeom prst="rect">
              <a:avLst/>
            </a:prstGeom>
          </p:spPr>
        </p:pic>
        <p:sp>
          <p:nvSpPr>
            <p:cNvPr id="14" name="object 30">
              <a:extLst>
                <a:ext uri="{FF2B5EF4-FFF2-40B4-BE49-F238E27FC236}">
                  <a16:creationId xmlns:a16="http://schemas.microsoft.com/office/drawing/2014/main" id="{0C54A07D-969A-E455-9BAC-AB5EEA288CCB}"/>
                </a:ext>
              </a:extLst>
            </p:cNvPr>
            <p:cNvSpPr/>
            <p:nvPr/>
          </p:nvSpPr>
          <p:spPr>
            <a:xfrm>
              <a:off x="5914034" y="1208302"/>
              <a:ext cx="485140" cy="485775"/>
            </a:xfrm>
            <a:custGeom>
              <a:avLst/>
              <a:gdLst/>
              <a:ahLst/>
              <a:cxnLst/>
              <a:rect l="l" t="t" r="r" b="b"/>
              <a:pathLst>
                <a:path w="485140" h="485775">
                  <a:moveTo>
                    <a:pt x="438048" y="252450"/>
                  </a:moveTo>
                  <a:lnTo>
                    <a:pt x="434771" y="205320"/>
                  </a:lnTo>
                  <a:lnTo>
                    <a:pt x="421297" y="162306"/>
                  </a:lnTo>
                  <a:lnTo>
                    <a:pt x="398576" y="124307"/>
                  </a:lnTo>
                  <a:lnTo>
                    <a:pt x="368071" y="92532"/>
                  </a:lnTo>
                  <a:lnTo>
                    <a:pt x="331228" y="68224"/>
                  </a:lnTo>
                  <a:lnTo>
                    <a:pt x="289496" y="52603"/>
                  </a:lnTo>
                  <a:lnTo>
                    <a:pt x="244322" y="46863"/>
                  </a:lnTo>
                  <a:lnTo>
                    <a:pt x="239090" y="46812"/>
                  </a:lnTo>
                  <a:lnTo>
                    <a:pt x="235369" y="49720"/>
                  </a:lnTo>
                  <a:lnTo>
                    <a:pt x="235369" y="58140"/>
                  </a:lnTo>
                  <a:lnTo>
                    <a:pt x="238683" y="61302"/>
                  </a:lnTo>
                  <a:lnTo>
                    <a:pt x="263220" y="63017"/>
                  </a:lnTo>
                  <a:lnTo>
                    <a:pt x="282321" y="66306"/>
                  </a:lnTo>
                  <a:lnTo>
                    <a:pt x="338772" y="88163"/>
                  </a:lnTo>
                  <a:lnTo>
                    <a:pt x="383921" y="128358"/>
                  </a:lnTo>
                  <a:lnTo>
                    <a:pt x="405472" y="163068"/>
                  </a:lnTo>
                  <a:lnTo>
                    <a:pt x="418376" y="199910"/>
                  </a:lnTo>
                  <a:lnTo>
                    <a:pt x="422757" y="238683"/>
                  </a:lnTo>
                  <a:lnTo>
                    <a:pt x="418757" y="279222"/>
                  </a:lnTo>
                  <a:lnTo>
                    <a:pt x="404876" y="323342"/>
                  </a:lnTo>
                  <a:lnTo>
                    <a:pt x="381965" y="360172"/>
                  </a:lnTo>
                  <a:lnTo>
                    <a:pt x="349973" y="389445"/>
                  </a:lnTo>
                  <a:lnTo>
                    <a:pt x="308864" y="410870"/>
                  </a:lnTo>
                  <a:lnTo>
                    <a:pt x="262864" y="422452"/>
                  </a:lnTo>
                  <a:lnTo>
                    <a:pt x="239179" y="423608"/>
                  </a:lnTo>
                  <a:lnTo>
                    <a:pt x="215442" y="421614"/>
                  </a:lnTo>
                  <a:lnTo>
                    <a:pt x="167601" y="408216"/>
                  </a:lnTo>
                  <a:lnTo>
                    <a:pt x="150164" y="398487"/>
                  </a:lnTo>
                  <a:lnTo>
                    <a:pt x="146621" y="398322"/>
                  </a:lnTo>
                  <a:lnTo>
                    <a:pt x="141490" y="401497"/>
                  </a:lnTo>
                  <a:lnTo>
                    <a:pt x="140258" y="404266"/>
                  </a:lnTo>
                  <a:lnTo>
                    <a:pt x="141414" y="409816"/>
                  </a:lnTo>
                  <a:lnTo>
                    <a:pt x="191312" y="432079"/>
                  </a:lnTo>
                  <a:lnTo>
                    <a:pt x="239915" y="438518"/>
                  </a:lnTo>
                  <a:lnTo>
                    <a:pt x="257873" y="437591"/>
                  </a:lnTo>
                  <a:lnTo>
                    <a:pt x="310210" y="425462"/>
                  </a:lnTo>
                  <a:lnTo>
                    <a:pt x="352412" y="403821"/>
                  </a:lnTo>
                  <a:lnTo>
                    <a:pt x="387070" y="374319"/>
                  </a:lnTo>
                  <a:lnTo>
                    <a:pt x="413423" y="338328"/>
                  </a:lnTo>
                  <a:lnTo>
                    <a:pt x="430682" y="297243"/>
                  </a:lnTo>
                  <a:lnTo>
                    <a:pt x="438048" y="252450"/>
                  </a:lnTo>
                  <a:close/>
                </a:path>
                <a:path w="485140" h="485775">
                  <a:moveTo>
                    <a:pt x="485000" y="251561"/>
                  </a:moveTo>
                  <a:lnTo>
                    <a:pt x="483222" y="210959"/>
                  </a:lnTo>
                  <a:lnTo>
                    <a:pt x="469798" y="155676"/>
                  </a:lnTo>
                  <a:lnTo>
                    <a:pt x="434276" y="92405"/>
                  </a:lnTo>
                  <a:lnTo>
                    <a:pt x="381254" y="42392"/>
                  </a:lnTo>
                  <a:lnTo>
                    <a:pt x="316230" y="10795"/>
                  </a:lnTo>
                  <a:lnTo>
                    <a:pt x="259638" y="0"/>
                  </a:lnTo>
                  <a:lnTo>
                    <a:pt x="225425" y="0"/>
                  </a:lnTo>
                  <a:lnTo>
                    <a:pt x="165290" y="11988"/>
                  </a:lnTo>
                  <a:lnTo>
                    <a:pt x="102946" y="43129"/>
                  </a:lnTo>
                  <a:lnTo>
                    <a:pt x="52946" y="89903"/>
                  </a:lnTo>
                  <a:lnTo>
                    <a:pt x="18884" y="146951"/>
                  </a:lnTo>
                  <a:lnTo>
                    <a:pt x="5626" y="189230"/>
                  </a:lnTo>
                  <a:lnTo>
                    <a:pt x="1117" y="222846"/>
                  </a:lnTo>
                  <a:lnTo>
                    <a:pt x="0" y="225450"/>
                  </a:lnTo>
                  <a:lnTo>
                    <a:pt x="0" y="259664"/>
                  </a:lnTo>
                  <a:lnTo>
                    <a:pt x="711" y="260718"/>
                  </a:lnTo>
                  <a:lnTo>
                    <a:pt x="4064" y="287997"/>
                  </a:lnTo>
                  <a:lnTo>
                    <a:pt x="17868" y="335724"/>
                  </a:lnTo>
                  <a:lnTo>
                    <a:pt x="35788" y="371068"/>
                  </a:lnTo>
                  <a:lnTo>
                    <a:pt x="66827" y="410438"/>
                  </a:lnTo>
                  <a:lnTo>
                    <a:pt x="72097" y="410146"/>
                  </a:lnTo>
                  <a:lnTo>
                    <a:pt x="77343" y="402183"/>
                  </a:lnTo>
                  <a:lnTo>
                    <a:pt x="75717" y="398868"/>
                  </a:lnTo>
                  <a:lnTo>
                    <a:pt x="72834" y="395554"/>
                  </a:lnTo>
                  <a:lnTo>
                    <a:pt x="41186" y="351218"/>
                  </a:lnTo>
                  <a:lnTo>
                    <a:pt x="21590" y="303555"/>
                  </a:lnTo>
                  <a:lnTo>
                    <a:pt x="14185" y="252615"/>
                  </a:lnTo>
                  <a:lnTo>
                    <a:pt x="19088" y="198424"/>
                  </a:lnTo>
                  <a:lnTo>
                    <a:pt x="30251" y="159270"/>
                  </a:lnTo>
                  <a:lnTo>
                    <a:pt x="48056" y="123012"/>
                  </a:lnTo>
                  <a:lnTo>
                    <a:pt x="72009" y="90487"/>
                  </a:lnTo>
                  <a:lnTo>
                    <a:pt x="101600" y="62522"/>
                  </a:lnTo>
                  <a:lnTo>
                    <a:pt x="157645" y="29603"/>
                  </a:lnTo>
                  <a:lnTo>
                    <a:pt x="220954" y="14960"/>
                  </a:lnTo>
                  <a:lnTo>
                    <a:pt x="238417" y="13906"/>
                  </a:lnTo>
                  <a:lnTo>
                    <a:pt x="255892" y="14160"/>
                  </a:lnTo>
                  <a:lnTo>
                    <a:pt x="336511" y="33934"/>
                  </a:lnTo>
                  <a:lnTo>
                    <a:pt x="377850" y="58610"/>
                  </a:lnTo>
                  <a:lnTo>
                    <a:pt x="413245" y="91033"/>
                  </a:lnTo>
                  <a:lnTo>
                    <a:pt x="441363" y="129692"/>
                  </a:lnTo>
                  <a:lnTo>
                    <a:pt x="460857" y="173037"/>
                  </a:lnTo>
                  <a:lnTo>
                    <a:pt x="470382" y="219583"/>
                  </a:lnTo>
                  <a:lnTo>
                    <a:pt x="471462" y="244640"/>
                  </a:lnTo>
                  <a:lnTo>
                    <a:pt x="469874" y="269608"/>
                  </a:lnTo>
                  <a:lnTo>
                    <a:pt x="458838" y="318414"/>
                  </a:lnTo>
                  <a:lnTo>
                    <a:pt x="439508" y="359537"/>
                  </a:lnTo>
                  <a:lnTo>
                    <a:pt x="412686" y="395376"/>
                  </a:lnTo>
                  <a:lnTo>
                    <a:pt x="379526" y="425196"/>
                  </a:lnTo>
                  <a:lnTo>
                    <a:pt x="341210" y="448221"/>
                  </a:lnTo>
                  <a:lnTo>
                    <a:pt x="298919" y="463715"/>
                  </a:lnTo>
                  <a:lnTo>
                    <a:pt x="253834" y="470916"/>
                  </a:lnTo>
                  <a:lnTo>
                    <a:pt x="219913" y="470522"/>
                  </a:lnTo>
                  <a:lnTo>
                    <a:pt x="154673" y="454228"/>
                  </a:lnTo>
                  <a:lnTo>
                    <a:pt x="118579" y="434797"/>
                  </a:lnTo>
                  <a:lnTo>
                    <a:pt x="97764" y="419608"/>
                  </a:lnTo>
                  <a:lnTo>
                    <a:pt x="93230" y="420204"/>
                  </a:lnTo>
                  <a:lnTo>
                    <a:pt x="88226" y="427253"/>
                  </a:lnTo>
                  <a:lnTo>
                    <a:pt x="89166" y="431647"/>
                  </a:lnTo>
                  <a:lnTo>
                    <a:pt x="94145" y="435203"/>
                  </a:lnTo>
                  <a:lnTo>
                    <a:pt x="140868" y="463651"/>
                  </a:lnTo>
                  <a:lnTo>
                    <a:pt x="186423" y="479336"/>
                  </a:lnTo>
                  <a:lnTo>
                    <a:pt x="234264" y="485228"/>
                  </a:lnTo>
                  <a:lnTo>
                    <a:pt x="284289" y="481584"/>
                  </a:lnTo>
                  <a:lnTo>
                    <a:pt x="328168" y="470293"/>
                  </a:lnTo>
                  <a:lnTo>
                    <a:pt x="367703" y="451548"/>
                  </a:lnTo>
                  <a:lnTo>
                    <a:pt x="402996" y="425627"/>
                  </a:lnTo>
                  <a:lnTo>
                    <a:pt x="434124" y="392772"/>
                  </a:lnTo>
                  <a:lnTo>
                    <a:pt x="467410" y="335902"/>
                  </a:lnTo>
                  <a:lnTo>
                    <a:pt x="483400" y="271868"/>
                  </a:lnTo>
                  <a:lnTo>
                    <a:pt x="485000" y="251561"/>
                  </a:lnTo>
                  <a:close/>
                </a:path>
              </a:pathLst>
            </a:custGeom>
            <a:solidFill>
              <a:srgbClr val="002855"/>
            </a:solidFill>
          </p:spPr>
          <p:txBody>
            <a:bodyPr wrap="square" lIns="0" tIns="0" rIns="0" bIns="0" rtlCol="0"/>
            <a:lstStyle/>
            <a:p>
              <a:endParaRPr/>
            </a:p>
          </p:txBody>
        </p:sp>
        <p:pic>
          <p:nvPicPr>
            <p:cNvPr id="15" name="object 31">
              <a:extLst>
                <a:ext uri="{FF2B5EF4-FFF2-40B4-BE49-F238E27FC236}">
                  <a16:creationId xmlns:a16="http://schemas.microsoft.com/office/drawing/2014/main" id="{F911CED8-7257-6266-73D6-05D649A7869D}"/>
                </a:ext>
              </a:extLst>
            </p:cNvPr>
            <p:cNvPicPr/>
            <p:nvPr/>
          </p:nvPicPr>
          <p:blipFill>
            <a:blip r:embed="rId9" cstate="print"/>
            <a:stretch>
              <a:fillRect/>
            </a:stretch>
          </p:blipFill>
          <p:spPr>
            <a:xfrm>
              <a:off x="6043725" y="1367199"/>
              <a:ext cx="225759" cy="167989"/>
            </a:xfrm>
            <a:prstGeom prst="rect">
              <a:avLst/>
            </a:prstGeom>
          </p:spPr>
        </p:pic>
        <p:sp>
          <p:nvSpPr>
            <p:cNvPr id="16" name="object 32">
              <a:extLst>
                <a:ext uri="{FF2B5EF4-FFF2-40B4-BE49-F238E27FC236}">
                  <a16:creationId xmlns:a16="http://schemas.microsoft.com/office/drawing/2014/main" id="{D600937F-8101-8D94-1E60-C65CB90731CA}"/>
                </a:ext>
              </a:extLst>
            </p:cNvPr>
            <p:cNvSpPr/>
            <p:nvPr/>
          </p:nvSpPr>
          <p:spPr>
            <a:xfrm>
              <a:off x="6078817" y="1261096"/>
              <a:ext cx="155575" cy="330835"/>
            </a:xfrm>
            <a:custGeom>
              <a:avLst/>
              <a:gdLst/>
              <a:ahLst/>
              <a:cxnLst/>
              <a:rect l="l" t="t" r="r" b="b"/>
              <a:pathLst>
                <a:path w="155575" h="330835">
                  <a:moveTo>
                    <a:pt x="15011" y="192874"/>
                  </a:moveTo>
                  <a:lnTo>
                    <a:pt x="14668" y="189230"/>
                  </a:lnTo>
                  <a:lnTo>
                    <a:pt x="14579" y="185064"/>
                  </a:lnTo>
                  <a:lnTo>
                    <a:pt x="11531" y="182168"/>
                  </a:lnTo>
                  <a:lnTo>
                    <a:pt x="7874" y="182270"/>
                  </a:lnTo>
                  <a:lnTo>
                    <a:pt x="7226" y="182245"/>
                  </a:lnTo>
                  <a:lnTo>
                    <a:pt x="2971" y="182537"/>
                  </a:lnTo>
                  <a:lnTo>
                    <a:pt x="0" y="185940"/>
                  </a:lnTo>
                  <a:lnTo>
                    <a:pt x="546" y="193802"/>
                  </a:lnTo>
                  <a:lnTo>
                    <a:pt x="3949" y="196761"/>
                  </a:lnTo>
                  <a:lnTo>
                    <a:pt x="7874" y="196494"/>
                  </a:lnTo>
                  <a:lnTo>
                    <a:pt x="8420" y="196494"/>
                  </a:lnTo>
                  <a:lnTo>
                    <a:pt x="12344" y="196113"/>
                  </a:lnTo>
                  <a:lnTo>
                    <a:pt x="15011" y="192874"/>
                  </a:lnTo>
                  <a:close/>
                </a:path>
                <a:path w="155575" h="330835">
                  <a:moveTo>
                    <a:pt x="21285" y="234530"/>
                  </a:moveTo>
                  <a:lnTo>
                    <a:pt x="18211" y="231305"/>
                  </a:lnTo>
                  <a:lnTo>
                    <a:pt x="14338" y="231203"/>
                  </a:lnTo>
                  <a:lnTo>
                    <a:pt x="13627" y="231165"/>
                  </a:lnTo>
                  <a:lnTo>
                    <a:pt x="9613" y="231419"/>
                  </a:lnTo>
                  <a:lnTo>
                    <a:pt x="6832" y="234581"/>
                  </a:lnTo>
                  <a:lnTo>
                    <a:pt x="7073" y="238239"/>
                  </a:lnTo>
                  <a:lnTo>
                    <a:pt x="7073" y="242455"/>
                  </a:lnTo>
                  <a:lnTo>
                    <a:pt x="10223" y="245592"/>
                  </a:lnTo>
                  <a:lnTo>
                    <a:pt x="14097" y="245592"/>
                  </a:lnTo>
                  <a:lnTo>
                    <a:pt x="17907" y="245503"/>
                  </a:lnTo>
                  <a:lnTo>
                    <a:pt x="20993" y="242493"/>
                  </a:lnTo>
                  <a:lnTo>
                    <a:pt x="21170" y="238696"/>
                  </a:lnTo>
                  <a:lnTo>
                    <a:pt x="21285" y="234530"/>
                  </a:lnTo>
                  <a:close/>
                </a:path>
                <a:path w="155575" h="330835">
                  <a:moveTo>
                    <a:pt x="21323" y="144551"/>
                  </a:moveTo>
                  <a:lnTo>
                    <a:pt x="21259" y="140614"/>
                  </a:lnTo>
                  <a:lnTo>
                    <a:pt x="21297" y="136525"/>
                  </a:lnTo>
                  <a:lnTo>
                    <a:pt x="18148" y="133311"/>
                  </a:lnTo>
                  <a:lnTo>
                    <a:pt x="14236" y="133286"/>
                  </a:lnTo>
                  <a:lnTo>
                    <a:pt x="10426" y="133362"/>
                  </a:lnTo>
                  <a:lnTo>
                    <a:pt x="7353" y="136410"/>
                  </a:lnTo>
                  <a:lnTo>
                    <a:pt x="7239" y="140233"/>
                  </a:lnTo>
                  <a:lnTo>
                    <a:pt x="7048" y="144221"/>
                  </a:lnTo>
                  <a:lnTo>
                    <a:pt x="10096" y="147599"/>
                  </a:lnTo>
                  <a:lnTo>
                    <a:pt x="14071" y="147815"/>
                  </a:lnTo>
                  <a:lnTo>
                    <a:pt x="18186" y="147764"/>
                  </a:lnTo>
                  <a:lnTo>
                    <a:pt x="21323" y="144551"/>
                  </a:lnTo>
                  <a:close/>
                </a:path>
                <a:path w="155575" h="330835">
                  <a:moveTo>
                    <a:pt x="39928" y="284086"/>
                  </a:moveTo>
                  <a:lnTo>
                    <a:pt x="39814" y="279781"/>
                  </a:lnTo>
                  <a:lnTo>
                    <a:pt x="36652" y="276809"/>
                  </a:lnTo>
                  <a:lnTo>
                    <a:pt x="32867" y="276923"/>
                  </a:lnTo>
                  <a:lnTo>
                    <a:pt x="32346" y="276898"/>
                  </a:lnTo>
                  <a:lnTo>
                    <a:pt x="28562" y="277063"/>
                  </a:lnTo>
                  <a:lnTo>
                    <a:pt x="25844" y="280047"/>
                  </a:lnTo>
                  <a:lnTo>
                    <a:pt x="26009" y="283552"/>
                  </a:lnTo>
                  <a:lnTo>
                    <a:pt x="25984" y="283756"/>
                  </a:lnTo>
                  <a:lnTo>
                    <a:pt x="25882" y="287934"/>
                  </a:lnTo>
                  <a:lnTo>
                    <a:pt x="28867" y="291058"/>
                  </a:lnTo>
                  <a:lnTo>
                    <a:pt x="32639" y="291147"/>
                  </a:lnTo>
                  <a:lnTo>
                    <a:pt x="36677" y="291185"/>
                  </a:lnTo>
                  <a:lnTo>
                    <a:pt x="39890" y="288023"/>
                  </a:lnTo>
                  <a:lnTo>
                    <a:pt x="39928" y="284086"/>
                  </a:lnTo>
                  <a:close/>
                </a:path>
                <a:path w="155575" h="330835">
                  <a:moveTo>
                    <a:pt x="40322" y="98958"/>
                  </a:moveTo>
                  <a:lnTo>
                    <a:pt x="40233" y="95084"/>
                  </a:lnTo>
                  <a:lnTo>
                    <a:pt x="40284" y="90982"/>
                  </a:lnTo>
                  <a:lnTo>
                    <a:pt x="37147" y="87769"/>
                  </a:lnTo>
                  <a:lnTo>
                    <a:pt x="33235" y="87718"/>
                  </a:lnTo>
                  <a:lnTo>
                    <a:pt x="29578" y="87909"/>
                  </a:lnTo>
                  <a:lnTo>
                    <a:pt x="26631" y="90766"/>
                  </a:lnTo>
                  <a:lnTo>
                    <a:pt x="26022" y="98437"/>
                  </a:lnTo>
                  <a:lnTo>
                    <a:pt x="29019" y="101955"/>
                  </a:lnTo>
                  <a:lnTo>
                    <a:pt x="33032" y="102285"/>
                  </a:lnTo>
                  <a:lnTo>
                    <a:pt x="37249" y="102171"/>
                  </a:lnTo>
                  <a:lnTo>
                    <a:pt x="40322" y="98958"/>
                  </a:lnTo>
                  <a:close/>
                </a:path>
                <a:path w="155575" h="330835">
                  <a:moveTo>
                    <a:pt x="69951" y="326440"/>
                  </a:moveTo>
                  <a:lnTo>
                    <a:pt x="69570" y="322808"/>
                  </a:lnTo>
                  <a:lnTo>
                    <a:pt x="69570" y="318871"/>
                  </a:lnTo>
                  <a:lnTo>
                    <a:pt x="66598" y="315912"/>
                  </a:lnTo>
                  <a:lnTo>
                    <a:pt x="62941" y="315912"/>
                  </a:lnTo>
                  <a:lnTo>
                    <a:pt x="58674" y="316064"/>
                  </a:lnTo>
                  <a:lnTo>
                    <a:pt x="55689" y="319278"/>
                  </a:lnTo>
                  <a:lnTo>
                    <a:pt x="55841" y="323100"/>
                  </a:lnTo>
                  <a:lnTo>
                    <a:pt x="55829" y="323748"/>
                  </a:lnTo>
                  <a:lnTo>
                    <a:pt x="56146" y="327710"/>
                  </a:lnTo>
                  <a:lnTo>
                    <a:pt x="59347" y="330428"/>
                  </a:lnTo>
                  <a:lnTo>
                    <a:pt x="63004" y="330136"/>
                  </a:lnTo>
                  <a:lnTo>
                    <a:pt x="63220" y="330136"/>
                  </a:lnTo>
                  <a:lnTo>
                    <a:pt x="67310" y="329717"/>
                  </a:lnTo>
                  <a:lnTo>
                    <a:pt x="69951" y="326440"/>
                  </a:lnTo>
                  <a:close/>
                </a:path>
                <a:path w="155575" h="330835">
                  <a:moveTo>
                    <a:pt x="70434" y="52070"/>
                  </a:moveTo>
                  <a:lnTo>
                    <a:pt x="67348" y="48831"/>
                  </a:lnTo>
                  <a:lnTo>
                    <a:pt x="63436" y="48691"/>
                  </a:lnTo>
                  <a:lnTo>
                    <a:pt x="59093" y="48996"/>
                  </a:lnTo>
                  <a:lnTo>
                    <a:pt x="56222" y="52298"/>
                  </a:lnTo>
                  <a:lnTo>
                    <a:pt x="56502" y="56083"/>
                  </a:lnTo>
                  <a:lnTo>
                    <a:pt x="56502" y="60045"/>
                  </a:lnTo>
                  <a:lnTo>
                    <a:pt x="59474" y="63017"/>
                  </a:lnTo>
                  <a:lnTo>
                    <a:pt x="63131" y="63017"/>
                  </a:lnTo>
                  <a:lnTo>
                    <a:pt x="63360" y="63042"/>
                  </a:lnTo>
                  <a:lnTo>
                    <a:pt x="67310" y="62979"/>
                  </a:lnTo>
                  <a:lnTo>
                    <a:pt x="70396" y="59829"/>
                  </a:lnTo>
                  <a:lnTo>
                    <a:pt x="70358" y="56007"/>
                  </a:lnTo>
                  <a:lnTo>
                    <a:pt x="70434" y="52070"/>
                  </a:lnTo>
                  <a:close/>
                </a:path>
                <a:path w="155575" h="330835">
                  <a:moveTo>
                    <a:pt x="109740" y="29692"/>
                  </a:moveTo>
                  <a:lnTo>
                    <a:pt x="109448" y="25793"/>
                  </a:lnTo>
                  <a:lnTo>
                    <a:pt x="109448" y="25146"/>
                  </a:lnTo>
                  <a:lnTo>
                    <a:pt x="108978" y="21183"/>
                  </a:lnTo>
                  <a:lnTo>
                    <a:pt x="105689" y="18554"/>
                  </a:lnTo>
                  <a:lnTo>
                    <a:pt x="102057" y="18999"/>
                  </a:lnTo>
                  <a:lnTo>
                    <a:pt x="98259" y="19253"/>
                  </a:lnTo>
                  <a:lnTo>
                    <a:pt x="95326" y="22440"/>
                  </a:lnTo>
                  <a:lnTo>
                    <a:pt x="95427" y="26263"/>
                  </a:lnTo>
                  <a:lnTo>
                    <a:pt x="95465" y="30251"/>
                  </a:lnTo>
                  <a:lnTo>
                    <a:pt x="98704" y="33426"/>
                  </a:lnTo>
                  <a:lnTo>
                    <a:pt x="102679" y="33401"/>
                  </a:lnTo>
                  <a:lnTo>
                    <a:pt x="106819" y="33096"/>
                  </a:lnTo>
                  <a:lnTo>
                    <a:pt x="109740" y="29692"/>
                  </a:lnTo>
                  <a:close/>
                </a:path>
                <a:path w="155575" h="330835">
                  <a:moveTo>
                    <a:pt x="155194" y="10883"/>
                  </a:moveTo>
                  <a:lnTo>
                    <a:pt x="154927" y="7124"/>
                  </a:lnTo>
                  <a:lnTo>
                    <a:pt x="154940" y="6896"/>
                  </a:lnTo>
                  <a:lnTo>
                    <a:pt x="154660" y="2743"/>
                  </a:lnTo>
                  <a:lnTo>
                    <a:pt x="151485" y="0"/>
                  </a:lnTo>
                  <a:lnTo>
                    <a:pt x="147840" y="254"/>
                  </a:lnTo>
                  <a:lnTo>
                    <a:pt x="144094" y="330"/>
                  </a:lnTo>
                  <a:lnTo>
                    <a:pt x="141084" y="3352"/>
                  </a:lnTo>
                  <a:lnTo>
                    <a:pt x="140931" y="11112"/>
                  </a:lnTo>
                  <a:lnTo>
                    <a:pt x="144068" y="14351"/>
                  </a:lnTo>
                  <a:lnTo>
                    <a:pt x="148005" y="14427"/>
                  </a:lnTo>
                  <a:lnTo>
                    <a:pt x="148386" y="14401"/>
                  </a:lnTo>
                  <a:lnTo>
                    <a:pt x="152349" y="14160"/>
                  </a:lnTo>
                  <a:lnTo>
                    <a:pt x="155194" y="10883"/>
                  </a:lnTo>
                  <a:close/>
                </a:path>
              </a:pathLst>
            </a:custGeom>
            <a:solidFill>
              <a:srgbClr val="2A58A0"/>
            </a:solidFill>
          </p:spPr>
          <p:txBody>
            <a:bodyPr wrap="square" lIns="0" tIns="0" rIns="0" bIns="0" rtlCol="0"/>
            <a:lstStyle/>
            <a:p>
              <a:endParaRPr/>
            </a:p>
          </p:txBody>
        </p:sp>
      </p:grpSp>
      <p:sp>
        <p:nvSpPr>
          <p:cNvPr id="23" name="Rectángulo redondeado 36">
            <a:extLst>
              <a:ext uri="{FF2B5EF4-FFF2-40B4-BE49-F238E27FC236}">
                <a16:creationId xmlns:a16="http://schemas.microsoft.com/office/drawing/2014/main" id="{02F93E3C-81D7-132E-DC52-9AB6023A3D0B}"/>
              </a:ext>
            </a:extLst>
          </p:cNvPr>
          <p:cNvSpPr/>
          <p:nvPr/>
        </p:nvSpPr>
        <p:spPr>
          <a:xfrm>
            <a:off x="5793472" y="2594745"/>
            <a:ext cx="1782448" cy="276083"/>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chemeClr val="bg1">
                    <a:lumMod val="85000"/>
                  </a:schemeClr>
                </a:solidFill>
                <a:effectLst/>
                <a:uLnTx/>
                <a:uFillTx/>
                <a:latin typeface="Arial"/>
                <a:ea typeface="+mn-ea"/>
                <a:cs typeface="Arial" panose="020B0604020202020204" pitchFamily="34" charset="0"/>
              </a:rPr>
              <a:t>Variable 3: Edad</a:t>
            </a:r>
          </a:p>
        </p:txBody>
      </p:sp>
      <p:sp>
        <p:nvSpPr>
          <p:cNvPr id="24" name="Rectángulo redondeado 49">
            <a:extLst>
              <a:ext uri="{FF2B5EF4-FFF2-40B4-BE49-F238E27FC236}">
                <a16:creationId xmlns:a16="http://schemas.microsoft.com/office/drawing/2014/main" id="{01CCADFF-2296-5D2D-31CE-0C30FFEF0F02}"/>
              </a:ext>
            </a:extLst>
          </p:cNvPr>
          <p:cNvSpPr/>
          <p:nvPr/>
        </p:nvSpPr>
        <p:spPr>
          <a:xfrm>
            <a:off x="5764472" y="3990498"/>
            <a:ext cx="3825116" cy="301137"/>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chemeClr val="bg1">
                    <a:lumMod val="85000"/>
                  </a:schemeClr>
                </a:solidFill>
                <a:effectLst/>
                <a:uLnTx/>
                <a:uFillTx/>
                <a:latin typeface="Arial"/>
                <a:ea typeface="+mn-ea"/>
                <a:cs typeface="Arial" panose="020B0604020202020204" pitchFamily="34" charset="0"/>
              </a:rPr>
              <a:t>Variable 5: Condiciones específicas</a:t>
            </a:r>
          </a:p>
        </p:txBody>
      </p:sp>
      <p:grpSp>
        <p:nvGrpSpPr>
          <p:cNvPr id="25" name="Grupo 24">
            <a:extLst>
              <a:ext uri="{FF2B5EF4-FFF2-40B4-BE49-F238E27FC236}">
                <a16:creationId xmlns:a16="http://schemas.microsoft.com/office/drawing/2014/main" id="{B3B6A4A7-89CA-81BD-E4A2-CA8E2474B0F5}"/>
              </a:ext>
            </a:extLst>
          </p:cNvPr>
          <p:cNvGrpSpPr/>
          <p:nvPr/>
        </p:nvGrpSpPr>
        <p:grpSpPr>
          <a:xfrm>
            <a:off x="5326078" y="3876833"/>
            <a:ext cx="561433" cy="557190"/>
            <a:chOff x="6296440" y="2713773"/>
            <a:chExt cx="801611" cy="795553"/>
          </a:xfrm>
        </p:grpSpPr>
        <p:pic>
          <p:nvPicPr>
            <p:cNvPr id="30" name="object 33">
              <a:extLst>
                <a:ext uri="{FF2B5EF4-FFF2-40B4-BE49-F238E27FC236}">
                  <a16:creationId xmlns:a16="http://schemas.microsoft.com/office/drawing/2014/main" id="{CEE3AB4C-2FAA-B283-A394-BD77BA509765}"/>
                </a:ext>
              </a:extLst>
            </p:cNvPr>
            <p:cNvPicPr/>
            <p:nvPr/>
          </p:nvPicPr>
          <p:blipFill>
            <a:blip r:embed="rId10" cstate="print"/>
            <a:stretch>
              <a:fillRect/>
            </a:stretch>
          </p:blipFill>
          <p:spPr>
            <a:xfrm>
              <a:off x="6296440" y="2713773"/>
              <a:ext cx="801611" cy="795553"/>
            </a:xfrm>
            <a:prstGeom prst="rect">
              <a:avLst/>
            </a:prstGeom>
          </p:spPr>
        </p:pic>
        <p:pic>
          <p:nvPicPr>
            <p:cNvPr id="39" name="object 34">
              <a:extLst>
                <a:ext uri="{FF2B5EF4-FFF2-40B4-BE49-F238E27FC236}">
                  <a16:creationId xmlns:a16="http://schemas.microsoft.com/office/drawing/2014/main" id="{89320185-2D7D-99EA-165D-21F593F9C623}"/>
                </a:ext>
              </a:extLst>
            </p:cNvPr>
            <p:cNvPicPr/>
            <p:nvPr/>
          </p:nvPicPr>
          <p:blipFill>
            <a:blip r:embed="rId11" cstate="print"/>
            <a:stretch>
              <a:fillRect/>
            </a:stretch>
          </p:blipFill>
          <p:spPr>
            <a:xfrm>
              <a:off x="6361077" y="2738690"/>
              <a:ext cx="672337" cy="665479"/>
            </a:xfrm>
            <a:prstGeom prst="rect">
              <a:avLst/>
            </a:prstGeom>
          </p:spPr>
        </p:pic>
        <p:sp>
          <p:nvSpPr>
            <p:cNvPr id="40" name="object 35">
              <a:extLst>
                <a:ext uri="{FF2B5EF4-FFF2-40B4-BE49-F238E27FC236}">
                  <a16:creationId xmlns:a16="http://schemas.microsoft.com/office/drawing/2014/main" id="{B4032AD3-E641-2863-7E54-991ECB382ABC}"/>
                </a:ext>
              </a:extLst>
            </p:cNvPr>
            <p:cNvSpPr/>
            <p:nvPr/>
          </p:nvSpPr>
          <p:spPr>
            <a:xfrm>
              <a:off x="6502366" y="2871534"/>
              <a:ext cx="341630" cy="389255"/>
            </a:xfrm>
            <a:custGeom>
              <a:avLst/>
              <a:gdLst/>
              <a:ahLst/>
              <a:cxnLst/>
              <a:rect l="l" t="t" r="r" b="b"/>
              <a:pathLst>
                <a:path w="341629" h="389254">
                  <a:moveTo>
                    <a:pt x="195041" y="0"/>
                  </a:moveTo>
                  <a:lnTo>
                    <a:pt x="181992" y="1272"/>
                  </a:lnTo>
                  <a:lnTo>
                    <a:pt x="171550" y="6514"/>
                  </a:lnTo>
                  <a:lnTo>
                    <a:pt x="163408" y="15139"/>
                  </a:lnTo>
                  <a:lnTo>
                    <a:pt x="157261" y="26562"/>
                  </a:lnTo>
                  <a:lnTo>
                    <a:pt x="144453" y="21227"/>
                  </a:lnTo>
                  <a:lnTo>
                    <a:pt x="106857" y="37051"/>
                  </a:lnTo>
                  <a:lnTo>
                    <a:pt x="99590" y="62605"/>
                  </a:lnTo>
                  <a:lnTo>
                    <a:pt x="99590" y="210703"/>
                  </a:lnTo>
                  <a:lnTo>
                    <a:pt x="62047" y="167823"/>
                  </a:lnTo>
                  <a:lnTo>
                    <a:pt x="49199" y="159264"/>
                  </a:lnTo>
                  <a:lnTo>
                    <a:pt x="36109" y="157042"/>
                  </a:lnTo>
                  <a:lnTo>
                    <a:pt x="23144" y="159908"/>
                  </a:lnTo>
                  <a:lnTo>
                    <a:pt x="11878" y="167822"/>
                  </a:lnTo>
                  <a:lnTo>
                    <a:pt x="3287" y="180927"/>
                  </a:lnTo>
                  <a:lnTo>
                    <a:pt x="0" y="195781"/>
                  </a:lnTo>
                  <a:lnTo>
                    <a:pt x="2078" y="210855"/>
                  </a:lnTo>
                  <a:lnTo>
                    <a:pt x="9583" y="224614"/>
                  </a:lnTo>
                  <a:lnTo>
                    <a:pt x="63400" y="294132"/>
                  </a:lnTo>
                  <a:lnTo>
                    <a:pt x="89318" y="331259"/>
                  </a:lnTo>
                  <a:lnTo>
                    <a:pt x="131868" y="371300"/>
                  </a:lnTo>
                  <a:lnTo>
                    <a:pt x="172268" y="387395"/>
                  </a:lnTo>
                  <a:lnTo>
                    <a:pt x="179066" y="388960"/>
                  </a:lnTo>
                  <a:lnTo>
                    <a:pt x="184037" y="386686"/>
                  </a:lnTo>
                  <a:lnTo>
                    <a:pt x="186922" y="375288"/>
                  </a:lnTo>
                  <a:lnTo>
                    <a:pt x="183597" y="370797"/>
                  </a:lnTo>
                  <a:lnTo>
                    <a:pt x="176476" y="369173"/>
                  </a:lnTo>
                  <a:lnTo>
                    <a:pt x="159120" y="363779"/>
                  </a:lnTo>
                  <a:lnTo>
                    <a:pt x="114803" y="333026"/>
                  </a:lnTo>
                  <a:lnTo>
                    <a:pt x="93852" y="304202"/>
                  </a:lnTo>
                  <a:lnTo>
                    <a:pt x="59600" y="258342"/>
                  </a:lnTo>
                  <a:lnTo>
                    <a:pt x="21438" y="209481"/>
                  </a:lnTo>
                  <a:lnTo>
                    <a:pt x="19469" y="205020"/>
                  </a:lnTo>
                  <a:lnTo>
                    <a:pt x="18734" y="200278"/>
                  </a:lnTo>
                  <a:lnTo>
                    <a:pt x="18841" y="193492"/>
                  </a:lnTo>
                  <a:lnTo>
                    <a:pt x="20894" y="187175"/>
                  </a:lnTo>
                  <a:lnTo>
                    <a:pt x="24691" y="181732"/>
                  </a:lnTo>
                  <a:lnTo>
                    <a:pt x="30032" y="177569"/>
                  </a:lnTo>
                  <a:lnTo>
                    <a:pt x="35651" y="175865"/>
                  </a:lnTo>
                  <a:lnTo>
                    <a:pt x="41085" y="176362"/>
                  </a:lnTo>
                  <a:lnTo>
                    <a:pt x="46414" y="179102"/>
                  </a:lnTo>
                  <a:lnTo>
                    <a:pt x="51719" y="184126"/>
                  </a:lnTo>
                  <a:lnTo>
                    <a:pt x="99591" y="239881"/>
                  </a:lnTo>
                  <a:lnTo>
                    <a:pt x="101329" y="242604"/>
                  </a:lnTo>
                  <a:lnTo>
                    <a:pt x="103998" y="244598"/>
                  </a:lnTo>
                  <a:lnTo>
                    <a:pt x="107095" y="245492"/>
                  </a:lnTo>
                  <a:lnTo>
                    <a:pt x="113743" y="246615"/>
                  </a:lnTo>
                  <a:lnTo>
                    <a:pt x="118362" y="242038"/>
                  </a:lnTo>
                  <a:lnTo>
                    <a:pt x="118158" y="56927"/>
                  </a:lnTo>
                  <a:lnTo>
                    <a:pt x="119491" y="51891"/>
                  </a:lnTo>
                  <a:lnTo>
                    <a:pt x="123645" y="45102"/>
                  </a:lnTo>
                  <a:lnTo>
                    <a:pt x="125704" y="43028"/>
                  </a:lnTo>
                  <a:lnTo>
                    <a:pt x="128169" y="41572"/>
                  </a:lnTo>
                  <a:lnTo>
                    <a:pt x="134547" y="39336"/>
                  </a:lnTo>
                  <a:lnTo>
                    <a:pt x="141056" y="39720"/>
                  </a:lnTo>
                  <a:lnTo>
                    <a:pt x="146946" y="42530"/>
                  </a:lnTo>
                  <a:lnTo>
                    <a:pt x="151466" y="47571"/>
                  </a:lnTo>
                  <a:lnTo>
                    <a:pt x="154135" y="51916"/>
                  </a:lnTo>
                  <a:lnTo>
                    <a:pt x="155436" y="56952"/>
                  </a:lnTo>
                  <a:lnTo>
                    <a:pt x="155203" y="189470"/>
                  </a:lnTo>
                  <a:lnTo>
                    <a:pt x="158439" y="193958"/>
                  </a:lnTo>
                  <a:lnTo>
                    <a:pt x="170856" y="194077"/>
                  </a:lnTo>
                  <a:lnTo>
                    <a:pt x="174152" y="189589"/>
                  </a:lnTo>
                  <a:lnTo>
                    <a:pt x="173952" y="35277"/>
                  </a:lnTo>
                  <a:lnTo>
                    <a:pt x="175676" y="29821"/>
                  </a:lnTo>
                  <a:lnTo>
                    <a:pt x="180077" y="23970"/>
                  </a:lnTo>
                  <a:lnTo>
                    <a:pt x="182755" y="21724"/>
                  </a:lnTo>
                  <a:lnTo>
                    <a:pt x="188860" y="18959"/>
                  </a:lnTo>
                  <a:lnTo>
                    <a:pt x="195320" y="18765"/>
                  </a:lnTo>
                  <a:lnTo>
                    <a:pt x="201379" y="21019"/>
                  </a:lnTo>
                  <a:lnTo>
                    <a:pt x="206281" y="25600"/>
                  </a:lnTo>
                  <a:lnTo>
                    <a:pt x="209629" y="30191"/>
                  </a:lnTo>
                  <a:lnTo>
                    <a:pt x="211282" y="35820"/>
                  </a:lnTo>
                  <a:lnTo>
                    <a:pt x="210960" y="41523"/>
                  </a:lnTo>
                  <a:lnTo>
                    <a:pt x="210746" y="162787"/>
                  </a:lnTo>
                  <a:lnTo>
                    <a:pt x="211026" y="165122"/>
                  </a:lnTo>
                  <a:lnTo>
                    <a:pt x="212593" y="169417"/>
                  </a:lnTo>
                  <a:lnTo>
                    <a:pt x="214125" y="171153"/>
                  </a:lnTo>
                  <a:lnTo>
                    <a:pt x="220658" y="174656"/>
                  </a:lnTo>
                  <a:lnTo>
                    <a:pt x="226328" y="172930"/>
                  </a:lnTo>
                  <a:lnTo>
                    <a:pt x="229771" y="166253"/>
                  </a:lnTo>
                  <a:lnTo>
                    <a:pt x="230199" y="163917"/>
                  </a:lnTo>
                  <a:lnTo>
                    <a:pt x="229852" y="56409"/>
                  </a:lnTo>
                  <a:lnTo>
                    <a:pt x="231217" y="51521"/>
                  </a:lnTo>
                  <a:lnTo>
                    <a:pt x="235322" y="45028"/>
                  </a:lnTo>
                  <a:lnTo>
                    <a:pt x="237265" y="43078"/>
                  </a:lnTo>
                  <a:lnTo>
                    <a:pt x="239577" y="41671"/>
                  </a:lnTo>
                  <a:lnTo>
                    <a:pt x="245924" y="39354"/>
                  </a:lnTo>
                  <a:lnTo>
                    <a:pt x="252434" y="39650"/>
                  </a:lnTo>
                  <a:lnTo>
                    <a:pt x="267103" y="144565"/>
                  </a:lnTo>
                  <a:lnTo>
                    <a:pt x="271358" y="148614"/>
                  </a:lnTo>
                  <a:lnTo>
                    <a:pt x="281738" y="148441"/>
                  </a:lnTo>
                  <a:lnTo>
                    <a:pt x="285846" y="144096"/>
                  </a:lnTo>
                  <a:lnTo>
                    <a:pt x="285673" y="95932"/>
                  </a:lnTo>
                  <a:lnTo>
                    <a:pt x="287617" y="90674"/>
                  </a:lnTo>
                  <a:lnTo>
                    <a:pt x="292905" y="84799"/>
                  </a:lnTo>
                  <a:lnTo>
                    <a:pt x="299855" y="81125"/>
                  </a:lnTo>
                  <a:lnTo>
                    <a:pt x="306257" y="80735"/>
                  </a:lnTo>
                  <a:lnTo>
                    <a:pt x="312342" y="82784"/>
                  </a:lnTo>
                  <a:lnTo>
                    <a:pt x="317353" y="87169"/>
                  </a:lnTo>
                  <a:lnTo>
                    <a:pt x="320748" y="91316"/>
                  </a:lnTo>
                  <a:lnTo>
                    <a:pt x="322568" y="96550"/>
                  </a:lnTo>
                  <a:lnTo>
                    <a:pt x="322470" y="162920"/>
                  </a:lnTo>
                  <a:lnTo>
                    <a:pt x="326134" y="167085"/>
                  </a:lnTo>
                  <a:lnTo>
                    <a:pt x="337768" y="167085"/>
                  </a:lnTo>
                  <a:lnTo>
                    <a:pt x="341409" y="162890"/>
                  </a:lnTo>
                  <a:lnTo>
                    <a:pt x="341384" y="98130"/>
                  </a:lnTo>
                  <a:lnTo>
                    <a:pt x="310101" y="62213"/>
                  </a:lnTo>
                  <a:lnTo>
                    <a:pt x="295955" y="62630"/>
                  </a:lnTo>
                  <a:lnTo>
                    <a:pt x="285698" y="66234"/>
                  </a:lnTo>
                  <a:lnTo>
                    <a:pt x="285259" y="54769"/>
                  </a:lnTo>
                  <a:lnTo>
                    <a:pt x="258960" y="21938"/>
                  </a:lnTo>
                  <a:lnTo>
                    <a:pt x="248670" y="20212"/>
                  </a:lnTo>
                  <a:lnTo>
                    <a:pt x="238296" y="21827"/>
                  </a:lnTo>
                  <a:lnTo>
                    <a:pt x="227909" y="26562"/>
                  </a:lnTo>
                  <a:lnTo>
                    <a:pt x="222575" y="16208"/>
                  </a:lnTo>
                  <a:lnTo>
                    <a:pt x="215514" y="8013"/>
                  </a:lnTo>
                  <a:lnTo>
                    <a:pt x="206433" y="2452"/>
                  </a:lnTo>
                  <a:lnTo>
                    <a:pt x="195041" y="0"/>
                  </a:lnTo>
                  <a:close/>
                </a:path>
              </a:pathLst>
            </a:custGeom>
            <a:solidFill>
              <a:srgbClr val="002855"/>
            </a:solidFill>
          </p:spPr>
          <p:txBody>
            <a:bodyPr wrap="square" lIns="0" tIns="0" rIns="0" bIns="0" rtlCol="0"/>
            <a:lstStyle/>
            <a:p>
              <a:endParaRPr/>
            </a:p>
          </p:txBody>
        </p:sp>
        <p:pic>
          <p:nvPicPr>
            <p:cNvPr id="41" name="object 36">
              <a:extLst>
                <a:ext uri="{FF2B5EF4-FFF2-40B4-BE49-F238E27FC236}">
                  <a16:creationId xmlns:a16="http://schemas.microsoft.com/office/drawing/2014/main" id="{BB0D2DB8-8141-4845-5F46-22F7A2F4F0D2}"/>
                </a:ext>
              </a:extLst>
            </p:cNvPr>
            <p:cNvPicPr/>
            <p:nvPr/>
          </p:nvPicPr>
          <p:blipFill>
            <a:blip r:embed="rId12" cstate="print"/>
            <a:stretch>
              <a:fillRect/>
            </a:stretch>
          </p:blipFill>
          <p:spPr>
            <a:xfrm>
              <a:off x="6691923" y="3070994"/>
              <a:ext cx="200334" cy="200221"/>
            </a:xfrm>
            <a:prstGeom prst="rect">
              <a:avLst/>
            </a:prstGeom>
          </p:spPr>
        </p:pic>
      </p:grpSp>
      <p:sp>
        <p:nvSpPr>
          <p:cNvPr id="42" name="Rectángulo redondeado 1">
            <a:extLst>
              <a:ext uri="{FF2B5EF4-FFF2-40B4-BE49-F238E27FC236}">
                <a16:creationId xmlns:a16="http://schemas.microsoft.com/office/drawing/2014/main" id="{7E91F544-0253-7158-04E2-695FC7BE1D1B}"/>
              </a:ext>
            </a:extLst>
          </p:cNvPr>
          <p:cNvSpPr/>
          <p:nvPr/>
        </p:nvSpPr>
        <p:spPr>
          <a:xfrm>
            <a:off x="5793472" y="3267905"/>
            <a:ext cx="3390056" cy="301137"/>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chemeClr val="bg1">
                    <a:lumMod val="85000"/>
                  </a:schemeClr>
                </a:solidFill>
                <a:effectLst/>
                <a:uLnTx/>
                <a:uFillTx/>
                <a:latin typeface="Arial"/>
                <a:ea typeface="+mn-ea"/>
                <a:cs typeface="Arial" panose="020B0604020202020204" pitchFamily="34" charset="0"/>
              </a:rPr>
              <a:t>Variable 4: Actividad laboral / social</a:t>
            </a:r>
          </a:p>
        </p:txBody>
      </p:sp>
      <p:grpSp>
        <p:nvGrpSpPr>
          <p:cNvPr id="46" name="Grupo 45">
            <a:extLst>
              <a:ext uri="{FF2B5EF4-FFF2-40B4-BE49-F238E27FC236}">
                <a16:creationId xmlns:a16="http://schemas.microsoft.com/office/drawing/2014/main" id="{82C43F64-48EE-29A0-8A0F-8205570E8945}"/>
              </a:ext>
            </a:extLst>
          </p:cNvPr>
          <p:cNvGrpSpPr/>
          <p:nvPr/>
        </p:nvGrpSpPr>
        <p:grpSpPr>
          <a:xfrm>
            <a:off x="5338548" y="3148210"/>
            <a:ext cx="561433" cy="558248"/>
            <a:chOff x="3152965" y="2233726"/>
            <a:chExt cx="801611" cy="797064"/>
          </a:xfrm>
        </p:grpSpPr>
        <p:pic>
          <p:nvPicPr>
            <p:cNvPr id="47" name="object 39">
              <a:extLst>
                <a:ext uri="{FF2B5EF4-FFF2-40B4-BE49-F238E27FC236}">
                  <a16:creationId xmlns:a16="http://schemas.microsoft.com/office/drawing/2014/main" id="{7EDBA866-97FD-CA5C-FCA5-D262043EAAE0}"/>
                </a:ext>
              </a:extLst>
            </p:cNvPr>
            <p:cNvPicPr/>
            <p:nvPr/>
          </p:nvPicPr>
          <p:blipFill>
            <a:blip r:embed="rId13" cstate="print"/>
            <a:stretch>
              <a:fillRect/>
            </a:stretch>
          </p:blipFill>
          <p:spPr>
            <a:xfrm>
              <a:off x="3152965" y="2233726"/>
              <a:ext cx="801611" cy="797064"/>
            </a:xfrm>
            <a:prstGeom prst="rect">
              <a:avLst/>
            </a:prstGeom>
          </p:spPr>
        </p:pic>
        <p:pic>
          <p:nvPicPr>
            <p:cNvPr id="53" name="object 40">
              <a:extLst>
                <a:ext uri="{FF2B5EF4-FFF2-40B4-BE49-F238E27FC236}">
                  <a16:creationId xmlns:a16="http://schemas.microsoft.com/office/drawing/2014/main" id="{35D9106F-5873-B1CD-B1C6-757614431488}"/>
                </a:ext>
              </a:extLst>
            </p:cNvPr>
            <p:cNvPicPr/>
            <p:nvPr/>
          </p:nvPicPr>
          <p:blipFill>
            <a:blip r:embed="rId14" cstate="print"/>
            <a:stretch>
              <a:fillRect/>
            </a:stretch>
          </p:blipFill>
          <p:spPr>
            <a:xfrm>
              <a:off x="3217665" y="2258884"/>
              <a:ext cx="672211" cy="665479"/>
            </a:xfrm>
            <a:prstGeom prst="rect">
              <a:avLst/>
            </a:prstGeom>
          </p:spPr>
        </p:pic>
        <p:sp>
          <p:nvSpPr>
            <p:cNvPr id="54" name="object 41">
              <a:extLst>
                <a:ext uri="{FF2B5EF4-FFF2-40B4-BE49-F238E27FC236}">
                  <a16:creationId xmlns:a16="http://schemas.microsoft.com/office/drawing/2014/main" id="{5FBF7A1F-89CC-88C3-41C5-2DD3C38F6F92}"/>
                </a:ext>
              </a:extLst>
            </p:cNvPr>
            <p:cNvSpPr/>
            <p:nvPr/>
          </p:nvSpPr>
          <p:spPr>
            <a:xfrm>
              <a:off x="3346443" y="2409538"/>
              <a:ext cx="414655" cy="363220"/>
            </a:xfrm>
            <a:custGeom>
              <a:avLst/>
              <a:gdLst/>
              <a:ahLst/>
              <a:cxnLst/>
              <a:rect l="l" t="t" r="r" b="b"/>
              <a:pathLst>
                <a:path w="414654" h="363220">
                  <a:moveTo>
                    <a:pt x="381772" y="64770"/>
                  </a:moveTo>
                  <a:lnTo>
                    <a:pt x="32427" y="64769"/>
                  </a:lnTo>
                  <a:lnTo>
                    <a:pt x="599" y="88899"/>
                  </a:lnTo>
                  <a:lnTo>
                    <a:pt x="16" y="90169"/>
                  </a:lnTo>
                  <a:lnTo>
                    <a:pt x="0" y="186689"/>
                  </a:lnTo>
                  <a:lnTo>
                    <a:pt x="2114" y="191769"/>
                  </a:lnTo>
                  <a:lnTo>
                    <a:pt x="3557" y="196849"/>
                  </a:lnTo>
                  <a:lnTo>
                    <a:pt x="9990" y="203199"/>
                  </a:lnTo>
                  <a:lnTo>
                    <a:pt x="10444" y="205739"/>
                  </a:lnTo>
                  <a:lnTo>
                    <a:pt x="10359" y="334009"/>
                  </a:lnTo>
                  <a:lnTo>
                    <a:pt x="10274" y="335279"/>
                  </a:lnTo>
                  <a:lnTo>
                    <a:pt x="11011" y="339089"/>
                  </a:lnTo>
                  <a:lnTo>
                    <a:pt x="42491" y="363219"/>
                  </a:lnTo>
                  <a:lnTo>
                    <a:pt x="285932" y="363220"/>
                  </a:lnTo>
                  <a:lnTo>
                    <a:pt x="287965" y="360680"/>
                  </a:lnTo>
                  <a:lnTo>
                    <a:pt x="287857" y="356870"/>
                  </a:lnTo>
                  <a:lnTo>
                    <a:pt x="287803" y="354330"/>
                  </a:lnTo>
                  <a:lnTo>
                    <a:pt x="285898" y="351790"/>
                  </a:lnTo>
                  <a:lnTo>
                    <a:pt x="43107" y="351789"/>
                  </a:lnTo>
                  <a:lnTo>
                    <a:pt x="34636" y="350519"/>
                  </a:lnTo>
                  <a:lnTo>
                    <a:pt x="28197" y="345439"/>
                  </a:lnTo>
                  <a:lnTo>
                    <a:pt x="24105" y="339089"/>
                  </a:lnTo>
                  <a:lnTo>
                    <a:pt x="22671" y="331469"/>
                  </a:lnTo>
                  <a:lnTo>
                    <a:pt x="22671" y="215899"/>
                  </a:lnTo>
                  <a:lnTo>
                    <a:pt x="22128" y="214629"/>
                  </a:lnTo>
                  <a:lnTo>
                    <a:pt x="23311" y="213359"/>
                  </a:lnTo>
                  <a:lnTo>
                    <a:pt x="49272" y="213359"/>
                  </a:lnTo>
                  <a:lnTo>
                    <a:pt x="39200" y="208279"/>
                  </a:lnTo>
                  <a:lnTo>
                    <a:pt x="29491" y="203199"/>
                  </a:lnTo>
                  <a:lnTo>
                    <a:pt x="20208" y="195579"/>
                  </a:lnTo>
                  <a:lnTo>
                    <a:pt x="15120" y="191769"/>
                  </a:lnTo>
                  <a:lnTo>
                    <a:pt x="12157" y="186689"/>
                  </a:lnTo>
                  <a:lnTo>
                    <a:pt x="12251" y="96519"/>
                  </a:lnTo>
                  <a:lnTo>
                    <a:pt x="13778" y="87629"/>
                  </a:lnTo>
                  <a:lnTo>
                    <a:pt x="17937" y="82549"/>
                  </a:lnTo>
                  <a:lnTo>
                    <a:pt x="24227" y="77469"/>
                  </a:lnTo>
                  <a:lnTo>
                    <a:pt x="32143" y="76199"/>
                  </a:lnTo>
                  <a:lnTo>
                    <a:pt x="406691" y="76200"/>
                  </a:lnTo>
                  <a:lnTo>
                    <a:pt x="402723" y="71120"/>
                  </a:lnTo>
                  <a:lnTo>
                    <a:pt x="393273" y="66040"/>
                  </a:lnTo>
                  <a:lnTo>
                    <a:pt x="381772" y="64770"/>
                  </a:lnTo>
                  <a:close/>
                </a:path>
                <a:path w="414654" h="363220">
                  <a:moveTo>
                    <a:pt x="403483" y="213360"/>
                  </a:moveTo>
                  <a:lnTo>
                    <a:pt x="391249" y="213360"/>
                  </a:lnTo>
                  <a:lnTo>
                    <a:pt x="391296" y="334010"/>
                  </a:lnTo>
                  <a:lnTo>
                    <a:pt x="391066" y="335280"/>
                  </a:lnTo>
                  <a:lnTo>
                    <a:pt x="388559" y="342900"/>
                  </a:lnTo>
                  <a:lnTo>
                    <a:pt x="384256" y="347980"/>
                  </a:lnTo>
                  <a:lnTo>
                    <a:pt x="378355" y="350520"/>
                  </a:lnTo>
                  <a:lnTo>
                    <a:pt x="371053" y="351790"/>
                  </a:lnTo>
                  <a:lnTo>
                    <a:pt x="304973" y="351790"/>
                  </a:lnTo>
                  <a:lnTo>
                    <a:pt x="300603" y="354330"/>
                  </a:lnTo>
                  <a:lnTo>
                    <a:pt x="299407" y="355600"/>
                  </a:lnTo>
                  <a:lnTo>
                    <a:pt x="301069" y="361950"/>
                  </a:lnTo>
                  <a:lnTo>
                    <a:pt x="303676" y="363220"/>
                  </a:lnTo>
                  <a:lnTo>
                    <a:pt x="378733" y="363220"/>
                  </a:lnTo>
                  <a:lnTo>
                    <a:pt x="389512" y="358140"/>
                  </a:lnTo>
                  <a:lnTo>
                    <a:pt x="396696" y="351790"/>
                  </a:lnTo>
                  <a:lnTo>
                    <a:pt x="401819" y="342900"/>
                  </a:lnTo>
                  <a:lnTo>
                    <a:pt x="403718" y="331470"/>
                  </a:lnTo>
                  <a:lnTo>
                    <a:pt x="403584" y="299720"/>
                  </a:lnTo>
                  <a:lnTo>
                    <a:pt x="403483" y="213360"/>
                  </a:lnTo>
                  <a:close/>
                </a:path>
                <a:path w="414654" h="363220">
                  <a:moveTo>
                    <a:pt x="85335" y="227329"/>
                  </a:moveTo>
                  <a:lnTo>
                    <a:pt x="82106" y="229869"/>
                  </a:lnTo>
                  <a:lnTo>
                    <a:pt x="80113" y="236219"/>
                  </a:lnTo>
                  <a:lnTo>
                    <a:pt x="81708" y="238759"/>
                  </a:lnTo>
                  <a:lnTo>
                    <a:pt x="85956" y="241299"/>
                  </a:lnTo>
                  <a:lnTo>
                    <a:pt x="87510" y="241299"/>
                  </a:lnTo>
                  <a:lnTo>
                    <a:pt x="108895" y="246379"/>
                  </a:lnTo>
                  <a:lnTo>
                    <a:pt x="130491" y="250189"/>
                  </a:lnTo>
                  <a:lnTo>
                    <a:pt x="174211" y="255269"/>
                  </a:lnTo>
                  <a:lnTo>
                    <a:pt x="177420" y="255269"/>
                  </a:lnTo>
                  <a:lnTo>
                    <a:pt x="177342" y="256539"/>
                  </a:lnTo>
                  <a:lnTo>
                    <a:pt x="177264" y="257809"/>
                  </a:lnTo>
                  <a:lnTo>
                    <a:pt x="177210" y="260349"/>
                  </a:lnTo>
                  <a:lnTo>
                    <a:pt x="177629" y="264159"/>
                  </a:lnTo>
                  <a:lnTo>
                    <a:pt x="211861" y="287020"/>
                  </a:lnTo>
                  <a:lnTo>
                    <a:pt x="221382" y="284480"/>
                  </a:lnTo>
                  <a:lnTo>
                    <a:pt x="229216" y="278130"/>
                  </a:lnTo>
                  <a:lnTo>
                    <a:pt x="230764" y="275590"/>
                  </a:lnTo>
                  <a:lnTo>
                    <a:pt x="197184" y="275589"/>
                  </a:lnTo>
                  <a:lnTo>
                    <a:pt x="190044" y="267969"/>
                  </a:lnTo>
                  <a:lnTo>
                    <a:pt x="189689" y="260349"/>
                  </a:lnTo>
                  <a:lnTo>
                    <a:pt x="189571" y="257809"/>
                  </a:lnTo>
                  <a:lnTo>
                    <a:pt x="189562" y="242569"/>
                  </a:lnTo>
                  <a:lnTo>
                    <a:pt x="128226" y="237489"/>
                  </a:lnTo>
                  <a:lnTo>
                    <a:pt x="88894" y="228599"/>
                  </a:lnTo>
                  <a:lnTo>
                    <a:pt x="85335" y="227329"/>
                  </a:lnTo>
                  <a:close/>
                </a:path>
                <a:path w="414654" h="363220">
                  <a:moveTo>
                    <a:pt x="236880" y="226060"/>
                  </a:moveTo>
                  <a:lnTo>
                    <a:pt x="223438" y="226060"/>
                  </a:lnTo>
                  <a:lnTo>
                    <a:pt x="224445" y="227330"/>
                  </a:lnTo>
                  <a:lnTo>
                    <a:pt x="224364" y="248920"/>
                  </a:lnTo>
                  <a:lnTo>
                    <a:pt x="224239" y="260350"/>
                  </a:lnTo>
                  <a:lnTo>
                    <a:pt x="224102" y="264160"/>
                  </a:lnTo>
                  <a:lnTo>
                    <a:pt x="224011" y="266700"/>
                  </a:lnTo>
                  <a:lnTo>
                    <a:pt x="223965" y="267970"/>
                  </a:lnTo>
                  <a:lnTo>
                    <a:pt x="216549" y="275590"/>
                  </a:lnTo>
                  <a:lnTo>
                    <a:pt x="230764" y="275590"/>
                  </a:lnTo>
                  <a:lnTo>
                    <a:pt x="234632" y="269240"/>
                  </a:lnTo>
                  <a:lnTo>
                    <a:pt x="236900" y="259080"/>
                  </a:lnTo>
                  <a:lnTo>
                    <a:pt x="236988" y="256540"/>
                  </a:lnTo>
                  <a:lnTo>
                    <a:pt x="236617" y="255270"/>
                  </a:lnTo>
                  <a:lnTo>
                    <a:pt x="239859" y="255270"/>
                  </a:lnTo>
                  <a:lnTo>
                    <a:pt x="255844" y="254000"/>
                  </a:lnTo>
                  <a:lnTo>
                    <a:pt x="271769" y="251460"/>
                  </a:lnTo>
                  <a:lnTo>
                    <a:pt x="287616" y="250190"/>
                  </a:lnTo>
                  <a:lnTo>
                    <a:pt x="303365" y="246380"/>
                  </a:lnTo>
                  <a:lnTo>
                    <a:pt x="320235" y="242570"/>
                  </a:lnTo>
                  <a:lnTo>
                    <a:pt x="236954" y="242570"/>
                  </a:lnTo>
                  <a:lnTo>
                    <a:pt x="236880" y="226060"/>
                  </a:lnTo>
                  <a:close/>
                </a:path>
                <a:path w="414654" h="363220">
                  <a:moveTo>
                    <a:pt x="230693" y="214630"/>
                  </a:moveTo>
                  <a:lnTo>
                    <a:pt x="183411" y="214629"/>
                  </a:lnTo>
                  <a:lnTo>
                    <a:pt x="177426" y="220979"/>
                  </a:lnTo>
                  <a:lnTo>
                    <a:pt x="177339" y="242569"/>
                  </a:lnTo>
                  <a:lnTo>
                    <a:pt x="189562" y="242569"/>
                  </a:lnTo>
                  <a:lnTo>
                    <a:pt x="189456" y="227329"/>
                  </a:lnTo>
                  <a:lnTo>
                    <a:pt x="190571" y="226059"/>
                  </a:lnTo>
                  <a:lnTo>
                    <a:pt x="236880" y="226060"/>
                  </a:lnTo>
                  <a:lnTo>
                    <a:pt x="236769" y="222250"/>
                  </a:lnTo>
                  <a:lnTo>
                    <a:pt x="236731" y="220980"/>
                  </a:lnTo>
                  <a:lnTo>
                    <a:pt x="230693" y="214630"/>
                  </a:lnTo>
                  <a:close/>
                </a:path>
                <a:path w="414654" h="363220">
                  <a:moveTo>
                    <a:pt x="406691" y="76200"/>
                  </a:moveTo>
                  <a:lnTo>
                    <a:pt x="381900" y="76200"/>
                  </a:lnTo>
                  <a:lnTo>
                    <a:pt x="389932" y="77470"/>
                  </a:lnTo>
                  <a:lnTo>
                    <a:pt x="396266" y="82550"/>
                  </a:lnTo>
                  <a:lnTo>
                    <a:pt x="400422" y="88900"/>
                  </a:lnTo>
                  <a:lnTo>
                    <a:pt x="401914" y="96520"/>
                  </a:lnTo>
                  <a:lnTo>
                    <a:pt x="402009" y="186690"/>
                  </a:lnTo>
                  <a:lnTo>
                    <a:pt x="399070" y="191770"/>
                  </a:lnTo>
                  <a:lnTo>
                    <a:pt x="394005" y="195580"/>
                  </a:lnTo>
                  <a:lnTo>
                    <a:pt x="384397" y="203200"/>
                  </a:lnTo>
                  <a:lnTo>
                    <a:pt x="374332" y="208280"/>
                  </a:lnTo>
                  <a:lnTo>
                    <a:pt x="363871" y="214630"/>
                  </a:lnTo>
                  <a:lnTo>
                    <a:pt x="353079" y="218440"/>
                  </a:lnTo>
                  <a:lnTo>
                    <a:pt x="325373" y="228600"/>
                  </a:lnTo>
                  <a:lnTo>
                    <a:pt x="297072" y="234950"/>
                  </a:lnTo>
                  <a:lnTo>
                    <a:pt x="268296" y="240030"/>
                  </a:lnTo>
                  <a:lnTo>
                    <a:pt x="239170" y="242570"/>
                  </a:lnTo>
                  <a:lnTo>
                    <a:pt x="320235" y="242570"/>
                  </a:lnTo>
                  <a:lnTo>
                    <a:pt x="368919" y="226060"/>
                  </a:lnTo>
                  <a:lnTo>
                    <a:pt x="389756" y="213360"/>
                  </a:lnTo>
                  <a:lnTo>
                    <a:pt x="403483" y="213360"/>
                  </a:lnTo>
                  <a:lnTo>
                    <a:pt x="403474" y="205740"/>
                  </a:lnTo>
                  <a:lnTo>
                    <a:pt x="404413" y="203200"/>
                  </a:lnTo>
                  <a:lnTo>
                    <a:pt x="406176" y="200660"/>
                  </a:lnTo>
                  <a:lnTo>
                    <a:pt x="411357" y="195580"/>
                  </a:lnTo>
                  <a:lnTo>
                    <a:pt x="414167" y="187960"/>
                  </a:lnTo>
                  <a:lnTo>
                    <a:pt x="414144" y="186690"/>
                  </a:lnTo>
                  <a:lnTo>
                    <a:pt x="414032" y="180340"/>
                  </a:lnTo>
                  <a:lnTo>
                    <a:pt x="413951" y="91440"/>
                  </a:lnTo>
                  <a:lnTo>
                    <a:pt x="413653" y="90170"/>
                  </a:lnTo>
                  <a:lnTo>
                    <a:pt x="409667" y="80010"/>
                  </a:lnTo>
                  <a:lnTo>
                    <a:pt x="406691" y="76200"/>
                  </a:lnTo>
                  <a:close/>
                </a:path>
                <a:path w="414654" h="363220">
                  <a:moveTo>
                    <a:pt x="49272" y="213359"/>
                  </a:moveTo>
                  <a:lnTo>
                    <a:pt x="23311" y="213359"/>
                  </a:lnTo>
                  <a:lnTo>
                    <a:pt x="26334" y="214629"/>
                  </a:lnTo>
                  <a:lnTo>
                    <a:pt x="27808" y="215899"/>
                  </a:lnTo>
                  <a:lnTo>
                    <a:pt x="35235" y="220979"/>
                  </a:lnTo>
                  <a:lnTo>
                    <a:pt x="42836" y="224789"/>
                  </a:lnTo>
                  <a:lnTo>
                    <a:pt x="50601" y="228599"/>
                  </a:lnTo>
                  <a:lnTo>
                    <a:pt x="58518" y="231139"/>
                  </a:lnTo>
                  <a:lnTo>
                    <a:pt x="62196" y="232409"/>
                  </a:lnTo>
                  <a:lnTo>
                    <a:pt x="65721" y="231139"/>
                  </a:lnTo>
                  <a:lnTo>
                    <a:pt x="68347" y="224789"/>
                  </a:lnTo>
                  <a:lnTo>
                    <a:pt x="66929" y="222249"/>
                  </a:lnTo>
                  <a:lnTo>
                    <a:pt x="63355" y="219709"/>
                  </a:lnTo>
                  <a:lnTo>
                    <a:pt x="62148" y="219709"/>
                  </a:lnTo>
                  <a:lnTo>
                    <a:pt x="60876" y="218439"/>
                  </a:lnTo>
                  <a:lnTo>
                    <a:pt x="59644" y="218439"/>
                  </a:lnTo>
                  <a:lnTo>
                    <a:pt x="49272" y="213359"/>
                  </a:lnTo>
                  <a:close/>
                </a:path>
                <a:path w="414654" h="363220">
                  <a:moveTo>
                    <a:pt x="218440" y="1270"/>
                  </a:moveTo>
                  <a:lnTo>
                    <a:pt x="178584" y="3809"/>
                  </a:lnTo>
                  <a:lnTo>
                    <a:pt x="142769" y="17779"/>
                  </a:lnTo>
                  <a:lnTo>
                    <a:pt x="131995" y="29209"/>
                  </a:lnTo>
                  <a:lnTo>
                    <a:pt x="132092" y="57149"/>
                  </a:lnTo>
                  <a:lnTo>
                    <a:pt x="132281" y="60959"/>
                  </a:lnTo>
                  <a:lnTo>
                    <a:pt x="132407" y="63499"/>
                  </a:lnTo>
                  <a:lnTo>
                    <a:pt x="131097" y="64769"/>
                  </a:lnTo>
                  <a:lnTo>
                    <a:pt x="145220" y="64769"/>
                  </a:lnTo>
                  <a:lnTo>
                    <a:pt x="144586" y="63499"/>
                  </a:lnTo>
                  <a:lnTo>
                    <a:pt x="144707" y="55879"/>
                  </a:lnTo>
                  <a:lnTo>
                    <a:pt x="144818" y="52069"/>
                  </a:lnTo>
                  <a:lnTo>
                    <a:pt x="144905" y="44449"/>
                  </a:lnTo>
                  <a:lnTo>
                    <a:pt x="144032" y="33019"/>
                  </a:lnTo>
                  <a:lnTo>
                    <a:pt x="146916" y="29209"/>
                  </a:lnTo>
                  <a:lnTo>
                    <a:pt x="152347" y="26669"/>
                  </a:lnTo>
                  <a:lnTo>
                    <a:pt x="166843" y="20319"/>
                  </a:lnTo>
                  <a:lnTo>
                    <a:pt x="181815" y="15239"/>
                  </a:lnTo>
                  <a:lnTo>
                    <a:pt x="213097" y="12700"/>
                  </a:lnTo>
                  <a:lnTo>
                    <a:pt x="219750" y="12700"/>
                  </a:lnTo>
                  <a:lnTo>
                    <a:pt x="221425" y="11430"/>
                  </a:lnTo>
                  <a:lnTo>
                    <a:pt x="221459" y="3810"/>
                  </a:lnTo>
                  <a:lnTo>
                    <a:pt x="218440" y="1270"/>
                  </a:lnTo>
                  <a:close/>
                </a:path>
                <a:path w="414654" h="363220">
                  <a:moveTo>
                    <a:pt x="205829" y="26669"/>
                  </a:moveTo>
                  <a:lnTo>
                    <a:pt x="163937" y="35559"/>
                  </a:lnTo>
                  <a:lnTo>
                    <a:pt x="158284" y="40639"/>
                  </a:lnTo>
                  <a:lnTo>
                    <a:pt x="158513" y="44449"/>
                  </a:lnTo>
                  <a:lnTo>
                    <a:pt x="158590" y="45719"/>
                  </a:lnTo>
                  <a:lnTo>
                    <a:pt x="158667" y="46989"/>
                  </a:lnTo>
                  <a:lnTo>
                    <a:pt x="158743" y="48259"/>
                  </a:lnTo>
                  <a:lnTo>
                    <a:pt x="158588" y="50799"/>
                  </a:lnTo>
                  <a:lnTo>
                    <a:pt x="158588" y="64769"/>
                  </a:lnTo>
                  <a:lnTo>
                    <a:pt x="171739" y="64769"/>
                  </a:lnTo>
                  <a:lnTo>
                    <a:pt x="170759" y="63499"/>
                  </a:lnTo>
                  <a:lnTo>
                    <a:pt x="171063" y="57149"/>
                  </a:lnTo>
                  <a:lnTo>
                    <a:pt x="170958" y="50799"/>
                  </a:lnTo>
                  <a:lnTo>
                    <a:pt x="170826" y="48259"/>
                  </a:lnTo>
                  <a:lnTo>
                    <a:pt x="170759" y="46989"/>
                  </a:lnTo>
                  <a:lnTo>
                    <a:pt x="171867" y="45719"/>
                  </a:lnTo>
                  <a:lnTo>
                    <a:pt x="173846" y="45719"/>
                  </a:lnTo>
                  <a:lnTo>
                    <a:pt x="190301" y="40639"/>
                  </a:lnTo>
                  <a:lnTo>
                    <a:pt x="206766" y="39370"/>
                  </a:lnTo>
                  <a:lnTo>
                    <a:pt x="254830" y="39370"/>
                  </a:lnTo>
                  <a:lnTo>
                    <a:pt x="253868" y="38100"/>
                  </a:lnTo>
                  <a:lnTo>
                    <a:pt x="249761" y="35560"/>
                  </a:lnTo>
                  <a:lnTo>
                    <a:pt x="239185" y="31750"/>
                  </a:lnTo>
                  <a:lnTo>
                    <a:pt x="228274" y="29210"/>
                  </a:lnTo>
                  <a:lnTo>
                    <a:pt x="205829" y="26669"/>
                  </a:lnTo>
                  <a:close/>
                </a:path>
                <a:path w="414654" h="363220">
                  <a:moveTo>
                    <a:pt x="254830" y="39370"/>
                  </a:moveTo>
                  <a:lnTo>
                    <a:pt x="206766" y="39370"/>
                  </a:lnTo>
                  <a:lnTo>
                    <a:pt x="223245" y="40640"/>
                  </a:lnTo>
                  <a:lnTo>
                    <a:pt x="239737" y="45720"/>
                  </a:lnTo>
                  <a:lnTo>
                    <a:pt x="242256" y="45720"/>
                  </a:lnTo>
                  <a:lnTo>
                    <a:pt x="243384" y="46990"/>
                  </a:lnTo>
                  <a:lnTo>
                    <a:pt x="243109" y="50800"/>
                  </a:lnTo>
                  <a:lnTo>
                    <a:pt x="243017" y="52070"/>
                  </a:lnTo>
                  <a:lnTo>
                    <a:pt x="242925" y="57150"/>
                  </a:lnTo>
                  <a:lnTo>
                    <a:pt x="243357" y="63500"/>
                  </a:lnTo>
                  <a:lnTo>
                    <a:pt x="242500" y="64770"/>
                  </a:lnTo>
                  <a:lnTo>
                    <a:pt x="256009" y="64770"/>
                  </a:lnTo>
                  <a:lnTo>
                    <a:pt x="255448" y="63500"/>
                  </a:lnTo>
                  <a:lnTo>
                    <a:pt x="255527" y="46990"/>
                  </a:lnTo>
                  <a:lnTo>
                    <a:pt x="255633" y="44450"/>
                  </a:lnTo>
                  <a:lnTo>
                    <a:pt x="255739" y="41910"/>
                  </a:lnTo>
                  <a:lnTo>
                    <a:pt x="255793" y="40640"/>
                  </a:lnTo>
                  <a:lnTo>
                    <a:pt x="254830" y="39370"/>
                  </a:lnTo>
                  <a:close/>
                </a:path>
                <a:path w="414654" h="363220">
                  <a:moveTo>
                    <a:pt x="236616" y="3810"/>
                  </a:moveTo>
                  <a:lnTo>
                    <a:pt x="234097" y="6350"/>
                  </a:lnTo>
                  <a:lnTo>
                    <a:pt x="231976" y="12700"/>
                  </a:lnTo>
                  <a:lnTo>
                    <a:pt x="233678" y="15240"/>
                  </a:lnTo>
                  <a:lnTo>
                    <a:pt x="238278" y="17780"/>
                  </a:lnTo>
                  <a:lnTo>
                    <a:pt x="240635" y="17780"/>
                  </a:lnTo>
                  <a:lnTo>
                    <a:pt x="246979" y="20320"/>
                  </a:lnTo>
                  <a:lnTo>
                    <a:pt x="253160" y="21590"/>
                  </a:lnTo>
                  <a:lnTo>
                    <a:pt x="259156" y="25400"/>
                  </a:lnTo>
                  <a:lnTo>
                    <a:pt x="264945" y="27940"/>
                  </a:lnTo>
                  <a:lnTo>
                    <a:pt x="268072" y="30480"/>
                  </a:lnTo>
                  <a:lnTo>
                    <a:pt x="269646" y="33020"/>
                  </a:lnTo>
                  <a:lnTo>
                    <a:pt x="269550" y="35560"/>
                  </a:lnTo>
                  <a:lnTo>
                    <a:pt x="269464" y="64770"/>
                  </a:lnTo>
                  <a:lnTo>
                    <a:pt x="282703" y="64770"/>
                  </a:lnTo>
                  <a:lnTo>
                    <a:pt x="281811" y="63500"/>
                  </a:lnTo>
                  <a:lnTo>
                    <a:pt x="281912" y="30480"/>
                  </a:lnTo>
                  <a:lnTo>
                    <a:pt x="249410" y="7620"/>
                  </a:lnTo>
                  <a:lnTo>
                    <a:pt x="239859" y="5080"/>
                  </a:lnTo>
                  <a:lnTo>
                    <a:pt x="236616" y="3810"/>
                  </a:lnTo>
                  <a:close/>
                </a:path>
                <a:path w="414654" h="363220">
                  <a:moveTo>
                    <a:pt x="219750" y="12700"/>
                  </a:moveTo>
                  <a:lnTo>
                    <a:pt x="213097" y="12700"/>
                  </a:lnTo>
                  <a:lnTo>
                    <a:pt x="218075" y="13970"/>
                  </a:lnTo>
                  <a:lnTo>
                    <a:pt x="219750" y="12700"/>
                  </a:lnTo>
                  <a:close/>
                </a:path>
                <a:path w="414654" h="363220">
                  <a:moveTo>
                    <a:pt x="206174" y="0"/>
                  </a:moveTo>
                  <a:lnTo>
                    <a:pt x="198750" y="1269"/>
                  </a:lnTo>
                  <a:lnTo>
                    <a:pt x="213583" y="1270"/>
                  </a:lnTo>
                  <a:lnTo>
                    <a:pt x="206174" y="0"/>
                  </a:lnTo>
                  <a:close/>
                </a:path>
              </a:pathLst>
            </a:custGeom>
            <a:solidFill>
              <a:srgbClr val="002855"/>
            </a:solidFill>
          </p:spPr>
          <p:txBody>
            <a:bodyPr wrap="square" lIns="0" tIns="0" rIns="0" bIns="0" rtlCol="0"/>
            <a:lstStyle/>
            <a:p>
              <a:endParaRPr/>
            </a:p>
          </p:txBody>
        </p:sp>
      </p:grpSp>
      <p:grpSp>
        <p:nvGrpSpPr>
          <p:cNvPr id="31" name="Grupo 30">
            <a:extLst>
              <a:ext uri="{FF2B5EF4-FFF2-40B4-BE49-F238E27FC236}">
                <a16:creationId xmlns:a16="http://schemas.microsoft.com/office/drawing/2014/main" id="{C02E780E-A4D2-5CED-CABE-F879A782D2A1}"/>
              </a:ext>
            </a:extLst>
          </p:cNvPr>
          <p:cNvGrpSpPr/>
          <p:nvPr/>
        </p:nvGrpSpPr>
        <p:grpSpPr>
          <a:xfrm>
            <a:off x="5353013" y="2476203"/>
            <a:ext cx="561433" cy="558248"/>
            <a:chOff x="4019382" y="1203502"/>
            <a:chExt cx="801611" cy="797064"/>
          </a:xfrm>
        </p:grpSpPr>
        <p:pic>
          <p:nvPicPr>
            <p:cNvPr id="8" name="object 24">
              <a:extLst>
                <a:ext uri="{FF2B5EF4-FFF2-40B4-BE49-F238E27FC236}">
                  <a16:creationId xmlns:a16="http://schemas.microsoft.com/office/drawing/2014/main" id="{D6550FB9-4188-6CA1-6E43-035A95892DBC}"/>
                </a:ext>
              </a:extLst>
            </p:cNvPr>
            <p:cNvPicPr/>
            <p:nvPr/>
          </p:nvPicPr>
          <p:blipFill>
            <a:blip r:embed="rId15" cstate="print"/>
            <a:stretch>
              <a:fillRect/>
            </a:stretch>
          </p:blipFill>
          <p:spPr>
            <a:xfrm>
              <a:off x="4019382" y="1203502"/>
              <a:ext cx="801611" cy="797064"/>
            </a:xfrm>
            <a:prstGeom prst="rect">
              <a:avLst/>
            </a:prstGeom>
          </p:spPr>
        </p:pic>
        <p:pic>
          <p:nvPicPr>
            <p:cNvPr id="9" name="object 25">
              <a:extLst>
                <a:ext uri="{FF2B5EF4-FFF2-40B4-BE49-F238E27FC236}">
                  <a16:creationId xmlns:a16="http://schemas.microsoft.com/office/drawing/2014/main" id="{B89E864B-374B-6CC4-511F-8B3D2769DC1B}"/>
                </a:ext>
              </a:extLst>
            </p:cNvPr>
            <p:cNvPicPr/>
            <p:nvPr/>
          </p:nvPicPr>
          <p:blipFill>
            <a:blip r:embed="rId16" cstate="print"/>
            <a:stretch>
              <a:fillRect/>
            </a:stretch>
          </p:blipFill>
          <p:spPr>
            <a:xfrm>
              <a:off x="4084018" y="1229549"/>
              <a:ext cx="672338" cy="665479"/>
            </a:xfrm>
            <a:prstGeom prst="rect">
              <a:avLst/>
            </a:prstGeom>
          </p:spPr>
        </p:pic>
        <p:sp>
          <p:nvSpPr>
            <p:cNvPr id="10" name="object 26">
              <a:extLst>
                <a:ext uri="{FF2B5EF4-FFF2-40B4-BE49-F238E27FC236}">
                  <a16:creationId xmlns:a16="http://schemas.microsoft.com/office/drawing/2014/main" id="{B67F09F7-4CF2-75D1-DF20-65A08EE31817}"/>
                </a:ext>
              </a:extLst>
            </p:cNvPr>
            <p:cNvSpPr/>
            <p:nvPr/>
          </p:nvSpPr>
          <p:spPr>
            <a:xfrm>
              <a:off x="4306523" y="1368003"/>
              <a:ext cx="227329" cy="388620"/>
            </a:xfrm>
            <a:custGeom>
              <a:avLst/>
              <a:gdLst/>
              <a:ahLst/>
              <a:cxnLst/>
              <a:rect l="l" t="t" r="r" b="b"/>
              <a:pathLst>
                <a:path w="227329" h="388619">
                  <a:moveTo>
                    <a:pt x="221858" y="0"/>
                  </a:moveTo>
                  <a:lnTo>
                    <a:pt x="5168" y="0"/>
                  </a:lnTo>
                  <a:lnTo>
                    <a:pt x="1759" y="2382"/>
                  </a:lnTo>
                  <a:lnTo>
                    <a:pt x="0" y="6522"/>
                  </a:lnTo>
                  <a:lnTo>
                    <a:pt x="633" y="10662"/>
                  </a:lnTo>
                  <a:lnTo>
                    <a:pt x="881" y="14204"/>
                  </a:lnTo>
                  <a:lnTo>
                    <a:pt x="788" y="16255"/>
                  </a:lnTo>
                  <a:lnTo>
                    <a:pt x="655" y="18178"/>
                  </a:lnTo>
                  <a:lnTo>
                    <a:pt x="633" y="31758"/>
                  </a:lnTo>
                  <a:lnTo>
                    <a:pt x="4911" y="38599"/>
                  </a:lnTo>
                  <a:lnTo>
                    <a:pt x="12833" y="42879"/>
                  </a:lnTo>
                  <a:lnTo>
                    <a:pt x="14705" y="43567"/>
                  </a:lnTo>
                  <a:lnTo>
                    <a:pt x="15860" y="45465"/>
                  </a:lnTo>
                  <a:lnTo>
                    <a:pt x="15762" y="46255"/>
                  </a:lnTo>
                  <a:lnTo>
                    <a:pt x="15661" y="96600"/>
                  </a:lnTo>
                  <a:lnTo>
                    <a:pt x="16615" y="104384"/>
                  </a:lnTo>
                  <a:lnTo>
                    <a:pt x="37088" y="154466"/>
                  </a:lnTo>
                  <a:lnTo>
                    <a:pt x="70594" y="186347"/>
                  </a:lnTo>
                  <a:lnTo>
                    <a:pt x="72272" y="187213"/>
                  </a:lnTo>
                  <a:lnTo>
                    <a:pt x="73711" y="188487"/>
                  </a:lnTo>
                  <a:lnTo>
                    <a:pt x="74782" y="190054"/>
                  </a:lnTo>
                  <a:lnTo>
                    <a:pt x="77170" y="194283"/>
                  </a:lnTo>
                  <a:lnTo>
                    <a:pt x="75689" y="198284"/>
                  </a:lnTo>
                  <a:lnTo>
                    <a:pt x="70625" y="201698"/>
                  </a:lnTo>
                  <a:lnTo>
                    <a:pt x="46953" y="221558"/>
                  </a:lnTo>
                  <a:lnTo>
                    <a:pt x="29841" y="245039"/>
                  </a:lnTo>
                  <a:lnTo>
                    <a:pt x="19399" y="272194"/>
                  </a:lnTo>
                  <a:lnTo>
                    <a:pt x="16025" y="300636"/>
                  </a:lnTo>
                  <a:lnTo>
                    <a:pt x="15932" y="342731"/>
                  </a:lnTo>
                  <a:lnTo>
                    <a:pt x="14951" y="344359"/>
                  </a:lnTo>
                  <a:lnTo>
                    <a:pt x="13332" y="344972"/>
                  </a:lnTo>
                  <a:lnTo>
                    <a:pt x="5053" y="349270"/>
                  </a:lnTo>
                  <a:lnTo>
                    <a:pt x="649" y="356144"/>
                  </a:lnTo>
                  <a:lnTo>
                    <a:pt x="664" y="385375"/>
                  </a:lnTo>
                  <a:lnTo>
                    <a:pt x="3325" y="388134"/>
                  </a:lnTo>
                  <a:lnTo>
                    <a:pt x="223726" y="388134"/>
                  </a:lnTo>
                  <a:lnTo>
                    <a:pt x="226291" y="385574"/>
                  </a:lnTo>
                  <a:lnTo>
                    <a:pt x="226291" y="373929"/>
                  </a:lnTo>
                  <a:lnTo>
                    <a:pt x="210560" y="373929"/>
                  </a:lnTo>
                  <a:lnTo>
                    <a:pt x="209197" y="373183"/>
                  </a:lnTo>
                  <a:lnTo>
                    <a:pt x="16385" y="373182"/>
                  </a:lnTo>
                  <a:lnTo>
                    <a:pt x="15584" y="372420"/>
                  </a:lnTo>
                  <a:lnTo>
                    <a:pt x="15708" y="363901"/>
                  </a:lnTo>
                  <a:lnTo>
                    <a:pt x="15796" y="360090"/>
                  </a:lnTo>
                  <a:lnTo>
                    <a:pt x="17821" y="357911"/>
                  </a:lnTo>
                  <a:lnTo>
                    <a:pt x="226411" y="357911"/>
                  </a:lnTo>
                  <a:lnTo>
                    <a:pt x="226430" y="356525"/>
                  </a:lnTo>
                  <a:lnTo>
                    <a:pt x="222096" y="349270"/>
                  </a:lnTo>
                  <a:lnTo>
                    <a:pt x="213516" y="344972"/>
                  </a:lnTo>
                  <a:lnTo>
                    <a:pt x="212064" y="344359"/>
                  </a:lnTo>
                  <a:lnTo>
                    <a:pt x="211858" y="344359"/>
                  </a:lnTo>
                  <a:lnTo>
                    <a:pt x="210964" y="342731"/>
                  </a:lnTo>
                  <a:lnTo>
                    <a:pt x="31547" y="342731"/>
                  </a:lnTo>
                  <a:lnTo>
                    <a:pt x="30670" y="342396"/>
                  </a:lnTo>
                  <a:lnTo>
                    <a:pt x="30771" y="303074"/>
                  </a:lnTo>
                  <a:lnTo>
                    <a:pt x="31238" y="294572"/>
                  </a:lnTo>
                  <a:lnTo>
                    <a:pt x="31303" y="293393"/>
                  </a:lnTo>
                  <a:lnTo>
                    <a:pt x="49145" y="242974"/>
                  </a:lnTo>
                  <a:lnTo>
                    <a:pt x="80964" y="213137"/>
                  </a:lnTo>
                  <a:lnTo>
                    <a:pt x="86990" y="207169"/>
                  </a:lnTo>
                  <a:lnTo>
                    <a:pt x="90380" y="199655"/>
                  </a:lnTo>
                  <a:lnTo>
                    <a:pt x="90929" y="191416"/>
                  </a:lnTo>
                  <a:lnTo>
                    <a:pt x="88432" y="183277"/>
                  </a:lnTo>
                  <a:lnTo>
                    <a:pt x="86044" y="178614"/>
                  </a:lnTo>
                  <a:lnTo>
                    <a:pt x="82128" y="175582"/>
                  </a:lnTo>
                  <a:lnTo>
                    <a:pt x="77851" y="172831"/>
                  </a:lnTo>
                  <a:lnTo>
                    <a:pt x="57959" y="156170"/>
                  </a:lnTo>
                  <a:lnTo>
                    <a:pt x="43080" y="135335"/>
                  </a:lnTo>
                  <a:lnTo>
                    <a:pt x="33806" y="111426"/>
                  </a:lnTo>
                  <a:lnTo>
                    <a:pt x="30731" y="85543"/>
                  </a:lnTo>
                  <a:lnTo>
                    <a:pt x="30609" y="46255"/>
                  </a:lnTo>
                  <a:lnTo>
                    <a:pt x="31204" y="45465"/>
                  </a:lnTo>
                  <a:lnTo>
                    <a:pt x="210958" y="45466"/>
                  </a:lnTo>
                  <a:lnTo>
                    <a:pt x="212026" y="43708"/>
                  </a:lnTo>
                  <a:lnTo>
                    <a:pt x="213643" y="43096"/>
                  </a:lnTo>
                  <a:lnTo>
                    <a:pt x="221742" y="39325"/>
                  </a:lnTo>
                  <a:lnTo>
                    <a:pt x="226759" y="30956"/>
                  </a:lnTo>
                  <a:lnTo>
                    <a:pt x="226723" y="30268"/>
                  </a:lnTo>
                  <a:lnTo>
                    <a:pt x="17639" y="30268"/>
                  </a:lnTo>
                  <a:lnTo>
                    <a:pt x="13317" y="24318"/>
                  </a:lnTo>
                  <a:lnTo>
                    <a:pt x="16206" y="14548"/>
                  </a:lnTo>
                  <a:lnTo>
                    <a:pt x="16310" y="14204"/>
                  </a:lnTo>
                  <a:lnTo>
                    <a:pt x="226123" y="14204"/>
                  </a:lnTo>
                  <a:lnTo>
                    <a:pt x="226288" y="10662"/>
                  </a:lnTo>
                  <a:lnTo>
                    <a:pt x="226915" y="6522"/>
                  </a:lnTo>
                  <a:lnTo>
                    <a:pt x="225188" y="2382"/>
                  </a:lnTo>
                  <a:lnTo>
                    <a:pt x="221858" y="0"/>
                  </a:lnTo>
                  <a:close/>
                </a:path>
                <a:path w="227329" h="388619">
                  <a:moveTo>
                    <a:pt x="226411" y="357911"/>
                  </a:moveTo>
                  <a:lnTo>
                    <a:pt x="209234" y="357911"/>
                  </a:lnTo>
                  <a:lnTo>
                    <a:pt x="213580" y="363901"/>
                  </a:lnTo>
                  <a:lnTo>
                    <a:pt x="210560" y="373929"/>
                  </a:lnTo>
                  <a:lnTo>
                    <a:pt x="226291" y="373929"/>
                  </a:lnTo>
                  <a:lnTo>
                    <a:pt x="226411" y="357911"/>
                  </a:lnTo>
                  <a:close/>
                </a:path>
                <a:path w="227329" h="388619">
                  <a:moveTo>
                    <a:pt x="211041" y="45466"/>
                  </a:moveTo>
                  <a:lnTo>
                    <a:pt x="195453" y="45466"/>
                  </a:lnTo>
                  <a:lnTo>
                    <a:pt x="196333" y="45822"/>
                  </a:lnTo>
                  <a:lnTo>
                    <a:pt x="196232" y="49173"/>
                  </a:lnTo>
                  <a:lnTo>
                    <a:pt x="196096" y="60825"/>
                  </a:lnTo>
                  <a:lnTo>
                    <a:pt x="196043" y="85543"/>
                  </a:lnTo>
                  <a:lnTo>
                    <a:pt x="195499" y="95785"/>
                  </a:lnTo>
                  <a:lnTo>
                    <a:pt x="177599" y="145481"/>
                  </a:lnTo>
                  <a:lnTo>
                    <a:pt x="148141" y="173468"/>
                  </a:lnTo>
                  <a:lnTo>
                    <a:pt x="138804" y="182939"/>
                  </a:lnTo>
                  <a:lnTo>
                    <a:pt x="135713" y="194051"/>
                  </a:lnTo>
                  <a:lnTo>
                    <a:pt x="138836" y="205158"/>
                  </a:lnTo>
                  <a:lnTo>
                    <a:pt x="148141" y="214615"/>
                  </a:lnTo>
                  <a:lnTo>
                    <a:pt x="165004" y="227923"/>
                  </a:lnTo>
                  <a:lnTo>
                    <a:pt x="178364" y="243662"/>
                  </a:lnTo>
                  <a:lnTo>
                    <a:pt x="188158" y="261867"/>
                  </a:lnTo>
                  <a:lnTo>
                    <a:pt x="194324" y="282576"/>
                  </a:lnTo>
                  <a:lnTo>
                    <a:pt x="195486" y="288526"/>
                  </a:lnTo>
                  <a:lnTo>
                    <a:pt x="195975" y="293394"/>
                  </a:lnTo>
                  <a:lnTo>
                    <a:pt x="196093" y="294572"/>
                  </a:lnTo>
                  <a:lnTo>
                    <a:pt x="196143" y="300636"/>
                  </a:lnTo>
                  <a:lnTo>
                    <a:pt x="196257" y="341969"/>
                  </a:lnTo>
                  <a:lnTo>
                    <a:pt x="195764" y="342731"/>
                  </a:lnTo>
                  <a:lnTo>
                    <a:pt x="210915" y="342731"/>
                  </a:lnTo>
                  <a:lnTo>
                    <a:pt x="211205" y="341055"/>
                  </a:lnTo>
                  <a:lnTo>
                    <a:pt x="211289" y="300636"/>
                  </a:lnTo>
                  <a:lnTo>
                    <a:pt x="211110" y="294572"/>
                  </a:lnTo>
                  <a:lnTo>
                    <a:pt x="211075" y="293394"/>
                  </a:lnTo>
                  <a:lnTo>
                    <a:pt x="192770" y="237786"/>
                  </a:lnTo>
                  <a:lnTo>
                    <a:pt x="156582" y="202067"/>
                  </a:lnTo>
                  <a:lnTo>
                    <a:pt x="149822" y="197710"/>
                  </a:lnTo>
                  <a:lnTo>
                    <a:pt x="149936" y="194051"/>
                  </a:lnTo>
                  <a:lnTo>
                    <a:pt x="150049" y="190385"/>
                  </a:lnTo>
                  <a:lnTo>
                    <a:pt x="156582" y="186054"/>
                  </a:lnTo>
                  <a:lnTo>
                    <a:pt x="180137" y="166416"/>
                  </a:lnTo>
                  <a:lnTo>
                    <a:pt x="197149" y="143087"/>
                  </a:lnTo>
                  <a:lnTo>
                    <a:pt x="207540" y="116072"/>
                  </a:lnTo>
                  <a:lnTo>
                    <a:pt x="211210" y="85543"/>
                  </a:lnTo>
                  <a:lnTo>
                    <a:pt x="211133" y="46255"/>
                  </a:lnTo>
                  <a:lnTo>
                    <a:pt x="211041" y="45466"/>
                  </a:lnTo>
                  <a:close/>
                </a:path>
                <a:path w="227329" h="388619">
                  <a:moveTo>
                    <a:pt x="226123" y="14204"/>
                  </a:moveTo>
                  <a:lnTo>
                    <a:pt x="16310" y="14204"/>
                  </a:lnTo>
                  <a:lnTo>
                    <a:pt x="18099" y="15172"/>
                  </a:lnTo>
                  <a:lnTo>
                    <a:pt x="210668" y="15172"/>
                  </a:lnTo>
                  <a:lnTo>
                    <a:pt x="211318" y="15720"/>
                  </a:lnTo>
                  <a:lnTo>
                    <a:pt x="211199" y="24319"/>
                  </a:lnTo>
                  <a:lnTo>
                    <a:pt x="211116" y="28064"/>
                  </a:lnTo>
                  <a:lnTo>
                    <a:pt x="209082" y="30268"/>
                  </a:lnTo>
                  <a:lnTo>
                    <a:pt x="226723" y="30268"/>
                  </a:lnTo>
                  <a:lnTo>
                    <a:pt x="226149" y="18930"/>
                  </a:lnTo>
                  <a:lnTo>
                    <a:pt x="226123" y="14204"/>
                  </a:lnTo>
                  <a:close/>
                </a:path>
              </a:pathLst>
            </a:custGeom>
            <a:solidFill>
              <a:srgbClr val="002855"/>
            </a:solidFill>
          </p:spPr>
          <p:txBody>
            <a:bodyPr wrap="square" lIns="0" tIns="0" rIns="0" bIns="0" rtlCol="0"/>
            <a:lstStyle/>
            <a:p>
              <a:endParaRPr/>
            </a:p>
          </p:txBody>
        </p:sp>
        <p:pic>
          <p:nvPicPr>
            <p:cNvPr id="11" name="object 27">
              <a:extLst>
                <a:ext uri="{FF2B5EF4-FFF2-40B4-BE49-F238E27FC236}">
                  <a16:creationId xmlns:a16="http://schemas.microsoft.com/office/drawing/2014/main" id="{01B5CA73-7394-4E49-607C-D87238DAECB4}"/>
                </a:ext>
              </a:extLst>
            </p:cNvPr>
            <p:cNvPicPr/>
            <p:nvPr/>
          </p:nvPicPr>
          <p:blipFill>
            <a:blip r:embed="rId17" cstate="print"/>
            <a:stretch>
              <a:fillRect/>
            </a:stretch>
          </p:blipFill>
          <p:spPr>
            <a:xfrm>
              <a:off x="4352333" y="1431074"/>
              <a:ext cx="135708" cy="264449"/>
            </a:xfrm>
            <a:prstGeom prst="rect">
              <a:avLst/>
            </a:prstGeom>
          </p:spPr>
        </p:pic>
      </p:grpSp>
      <p:sp>
        <p:nvSpPr>
          <p:cNvPr id="2" name="Rectángulo 1">
            <a:extLst>
              <a:ext uri="{FF2B5EF4-FFF2-40B4-BE49-F238E27FC236}">
                <a16:creationId xmlns:a16="http://schemas.microsoft.com/office/drawing/2014/main" id="{521A2023-0DAE-9BCD-1879-8A8E835CB03B}"/>
              </a:ext>
            </a:extLst>
          </p:cNvPr>
          <p:cNvSpPr/>
          <p:nvPr/>
        </p:nvSpPr>
        <p:spPr>
          <a:xfrm>
            <a:off x="5371350" y="2355373"/>
            <a:ext cx="494694" cy="2104217"/>
          </a:xfrm>
          <a:prstGeom prst="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D57C0A6B-ED1A-FC70-EC0C-79867F2C7241}"/>
              </a:ext>
            </a:extLst>
          </p:cNvPr>
          <p:cNvSpPr/>
          <p:nvPr/>
        </p:nvSpPr>
        <p:spPr>
          <a:xfrm>
            <a:off x="5127639" y="927177"/>
            <a:ext cx="665833" cy="639623"/>
          </a:xfrm>
          <a:prstGeom prst="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object 14">
            <a:extLst>
              <a:ext uri="{FF2B5EF4-FFF2-40B4-BE49-F238E27FC236}">
                <a16:creationId xmlns:a16="http://schemas.microsoft.com/office/drawing/2014/main" id="{A5B10E4C-D6F7-2886-0624-FBBA09E561F9}"/>
              </a:ext>
            </a:extLst>
          </p:cNvPr>
          <p:cNvSpPr txBox="1"/>
          <p:nvPr/>
        </p:nvSpPr>
        <p:spPr>
          <a:xfrm>
            <a:off x="419722" y="1284748"/>
            <a:ext cx="4645699" cy="3239541"/>
          </a:xfrm>
          <a:prstGeom prst="rect">
            <a:avLst/>
          </a:prstGeom>
        </p:spPr>
        <p:txBody>
          <a:bodyPr vert="horz" wrap="square" lIns="0" tIns="12065" rIns="0" bIns="0" rtlCol="0">
            <a:spAutoFit/>
          </a:bodyPr>
          <a:lstStyle/>
          <a:p>
            <a:pPr marL="247650" marR="166370" indent="-178435">
              <a:lnSpc>
                <a:spcPct val="107100"/>
              </a:lnSpc>
              <a:spcBef>
                <a:spcPts val="1200"/>
              </a:spcBef>
              <a:buClr>
                <a:srgbClr val="41C894"/>
              </a:buClr>
              <a:buSzPct val="160000"/>
              <a:buFont typeface="Calibri"/>
              <a:buChar char="•"/>
              <a:tabLst>
                <a:tab pos="247650" algn="l"/>
              </a:tabLst>
            </a:pPr>
            <a:r>
              <a:rPr lang="es-ES" sz="1600" b="1">
                <a:solidFill>
                  <a:srgbClr val="585858"/>
                </a:solidFill>
                <a:latin typeface="Calibri"/>
                <a:cs typeface="Calibri"/>
              </a:rPr>
              <a:t>Alto</a:t>
            </a:r>
            <a:r>
              <a:rPr lang="es-ES" sz="1600" b="1" spc="-5">
                <a:solidFill>
                  <a:srgbClr val="585858"/>
                </a:solidFill>
                <a:latin typeface="Calibri"/>
                <a:cs typeface="Calibri"/>
              </a:rPr>
              <a:t> </a:t>
            </a:r>
            <a:r>
              <a:rPr lang="es-ES" sz="1600" b="1" spc="-10">
                <a:solidFill>
                  <a:srgbClr val="585858"/>
                </a:solidFill>
                <a:latin typeface="Calibri"/>
                <a:cs typeface="Calibri"/>
              </a:rPr>
              <a:t>cumplimiento.</a:t>
            </a:r>
            <a:r>
              <a:rPr lang="es-ES" sz="1600" b="1" spc="-20">
                <a:solidFill>
                  <a:srgbClr val="585858"/>
                </a:solidFill>
                <a:latin typeface="Calibri"/>
                <a:cs typeface="Calibri"/>
              </a:rPr>
              <a:t> </a:t>
            </a:r>
            <a:endParaRPr lang="es-ES" sz="1600">
              <a:solidFill>
                <a:srgbClr val="585858"/>
              </a:solidFill>
              <a:latin typeface="Calibri"/>
              <a:cs typeface="Calibri"/>
            </a:endParaRPr>
          </a:p>
          <a:p>
            <a:pPr marL="704850" marR="166370" lvl="1" indent="-178435">
              <a:spcBef>
                <a:spcPts val="600"/>
              </a:spcBef>
              <a:buClr>
                <a:srgbClr val="41C894"/>
              </a:buClr>
              <a:buSzPct val="160000"/>
              <a:buFont typeface="Calibri"/>
              <a:buChar char="•"/>
              <a:tabLst>
                <a:tab pos="247650" algn="l"/>
              </a:tabLst>
            </a:pPr>
            <a:r>
              <a:rPr lang="es-ES" sz="1600" b="1">
                <a:solidFill>
                  <a:srgbClr val="C00000"/>
                </a:solidFill>
                <a:latin typeface="Calibri"/>
                <a:cs typeface="Calibri"/>
              </a:rPr>
              <a:t>Adherente</a:t>
            </a:r>
            <a:r>
              <a:rPr lang="es-ES" sz="1600" spc="-10">
                <a:solidFill>
                  <a:srgbClr val="585858"/>
                </a:solidFill>
                <a:latin typeface="Calibri"/>
                <a:cs typeface="Calibri"/>
              </a:rPr>
              <a:t> </a:t>
            </a:r>
            <a:r>
              <a:rPr lang="es-ES" sz="1200">
                <a:solidFill>
                  <a:srgbClr val="585858"/>
                </a:solidFill>
                <a:latin typeface="Calibri"/>
                <a:cs typeface="Calibri"/>
              </a:rPr>
              <a:t>(nivel</a:t>
            </a:r>
            <a:r>
              <a:rPr lang="es-ES" sz="1200" spc="-20">
                <a:solidFill>
                  <a:srgbClr val="585858"/>
                </a:solidFill>
                <a:latin typeface="Calibri"/>
                <a:cs typeface="Calibri"/>
              </a:rPr>
              <a:t> </a:t>
            </a:r>
            <a:r>
              <a:rPr lang="es-ES" sz="1200" spc="-10">
                <a:solidFill>
                  <a:srgbClr val="585858"/>
                </a:solidFill>
                <a:latin typeface="Calibri"/>
                <a:cs typeface="Calibri"/>
              </a:rPr>
              <a:t>cultural</a:t>
            </a:r>
            <a:r>
              <a:rPr lang="es-ES" sz="1200">
                <a:solidFill>
                  <a:srgbClr val="585858"/>
                </a:solidFill>
                <a:latin typeface="Calibri"/>
                <a:cs typeface="Calibri"/>
              </a:rPr>
              <a:t>,</a:t>
            </a:r>
            <a:r>
              <a:rPr lang="es-ES" sz="1200" spc="-10">
                <a:solidFill>
                  <a:srgbClr val="585858"/>
                </a:solidFill>
                <a:latin typeface="Calibri"/>
                <a:cs typeface="Calibri"/>
              </a:rPr>
              <a:t> </a:t>
            </a:r>
            <a:r>
              <a:rPr lang="es-ES" sz="1200">
                <a:solidFill>
                  <a:srgbClr val="585858"/>
                </a:solidFill>
                <a:latin typeface="Calibri"/>
                <a:cs typeface="Calibri"/>
              </a:rPr>
              <a:t>con</a:t>
            </a:r>
            <a:r>
              <a:rPr lang="es-ES" sz="1200" spc="-25">
                <a:solidFill>
                  <a:srgbClr val="585858"/>
                </a:solidFill>
                <a:latin typeface="Calibri"/>
                <a:cs typeface="Calibri"/>
              </a:rPr>
              <a:t> </a:t>
            </a:r>
            <a:r>
              <a:rPr lang="es-ES" sz="1200">
                <a:solidFill>
                  <a:srgbClr val="585858"/>
                </a:solidFill>
                <a:latin typeface="Calibri"/>
                <a:cs typeface="Calibri"/>
              </a:rPr>
              <a:t>conocimiento</a:t>
            </a:r>
            <a:r>
              <a:rPr lang="es-ES" sz="1200" spc="5">
                <a:solidFill>
                  <a:srgbClr val="585858"/>
                </a:solidFill>
                <a:latin typeface="Calibri"/>
                <a:cs typeface="Calibri"/>
              </a:rPr>
              <a:t> </a:t>
            </a:r>
            <a:r>
              <a:rPr lang="es-ES" sz="1200">
                <a:solidFill>
                  <a:srgbClr val="585858"/>
                </a:solidFill>
                <a:latin typeface="Calibri"/>
                <a:cs typeface="Calibri"/>
              </a:rPr>
              <a:t>previo…)</a:t>
            </a:r>
            <a:endParaRPr lang="es-ES" sz="1600">
              <a:solidFill>
                <a:srgbClr val="585858"/>
              </a:solidFill>
              <a:latin typeface="Calibri"/>
              <a:cs typeface="Calibri"/>
            </a:endParaRPr>
          </a:p>
          <a:p>
            <a:pPr marL="704850" marR="166370" lvl="1" indent="-178435">
              <a:spcBef>
                <a:spcPts val="600"/>
              </a:spcBef>
              <a:buClr>
                <a:srgbClr val="41C894"/>
              </a:buClr>
              <a:buSzPct val="160000"/>
              <a:buFont typeface="Calibri"/>
              <a:buChar char="•"/>
              <a:tabLst>
                <a:tab pos="247650" algn="l"/>
              </a:tabLst>
            </a:pPr>
            <a:r>
              <a:rPr lang="es-ES" sz="1600" spc="-10">
                <a:solidFill>
                  <a:srgbClr val="585858"/>
                </a:solidFill>
                <a:latin typeface="Calibri"/>
                <a:cs typeface="Calibri"/>
              </a:rPr>
              <a:t>Soporte </a:t>
            </a:r>
            <a:r>
              <a:rPr lang="es-ES" sz="1600" b="1" spc="-10">
                <a:solidFill>
                  <a:srgbClr val="C00000"/>
                </a:solidFill>
                <a:latin typeface="Calibri"/>
                <a:cs typeface="Calibri"/>
              </a:rPr>
              <a:t>familiar</a:t>
            </a:r>
          </a:p>
          <a:p>
            <a:pPr marL="704850" marR="166370" lvl="1" indent="-178435">
              <a:spcBef>
                <a:spcPts val="600"/>
              </a:spcBef>
              <a:buClr>
                <a:srgbClr val="41C894"/>
              </a:buClr>
              <a:buSzPct val="160000"/>
              <a:buFont typeface="Calibri"/>
              <a:buChar char="•"/>
              <a:tabLst>
                <a:tab pos="247650" algn="l"/>
              </a:tabLst>
            </a:pPr>
            <a:r>
              <a:rPr lang="es-ES" sz="1600" spc="-10">
                <a:solidFill>
                  <a:srgbClr val="585858"/>
                </a:solidFill>
                <a:latin typeface="Calibri"/>
                <a:cs typeface="Calibri"/>
              </a:rPr>
              <a:t>Seguimiento estrecho.</a:t>
            </a:r>
          </a:p>
          <a:p>
            <a:pPr marL="526415" marR="166370" lvl="1">
              <a:buClr>
                <a:srgbClr val="41C894"/>
              </a:buClr>
              <a:buSzPct val="160000"/>
              <a:tabLst>
                <a:tab pos="247650" algn="l"/>
              </a:tabLst>
            </a:pPr>
            <a:endParaRPr lang="es-ES" sz="1600">
              <a:latin typeface="Calibri"/>
              <a:cs typeface="Calibri"/>
            </a:endParaRPr>
          </a:p>
          <a:p>
            <a:pPr marL="247650" marR="121920" indent="-178435">
              <a:lnSpc>
                <a:spcPct val="107000"/>
              </a:lnSpc>
              <a:spcBef>
                <a:spcPts val="600"/>
              </a:spcBef>
              <a:buClr>
                <a:srgbClr val="41C894"/>
              </a:buClr>
              <a:buSzPct val="160000"/>
              <a:buFont typeface="Calibri"/>
              <a:buChar char="•"/>
              <a:tabLst>
                <a:tab pos="247650" algn="l"/>
              </a:tabLst>
            </a:pPr>
            <a:r>
              <a:rPr lang="es-ES" sz="1600" b="1">
                <a:solidFill>
                  <a:srgbClr val="585858"/>
                </a:solidFill>
                <a:latin typeface="Calibri"/>
                <a:cs typeface="Calibri"/>
              </a:rPr>
              <a:t>Bajo</a:t>
            </a:r>
            <a:r>
              <a:rPr lang="es-ES" sz="1600" b="1" spc="-20">
                <a:solidFill>
                  <a:srgbClr val="585858"/>
                </a:solidFill>
                <a:latin typeface="Calibri"/>
                <a:cs typeface="Calibri"/>
              </a:rPr>
              <a:t> </a:t>
            </a:r>
            <a:r>
              <a:rPr lang="es-ES" sz="1600" b="1" spc="-10">
                <a:solidFill>
                  <a:srgbClr val="585858"/>
                </a:solidFill>
                <a:latin typeface="Calibri"/>
                <a:cs typeface="Calibri"/>
              </a:rPr>
              <a:t>cumplimiento.</a:t>
            </a:r>
            <a:r>
              <a:rPr lang="es-ES" sz="1600" b="1">
                <a:solidFill>
                  <a:srgbClr val="585858"/>
                </a:solidFill>
                <a:latin typeface="Calibri"/>
                <a:cs typeface="Calibri"/>
              </a:rPr>
              <a:t> </a:t>
            </a:r>
          </a:p>
          <a:p>
            <a:pPr marL="704850" marR="121920" lvl="1" indent="-178435">
              <a:lnSpc>
                <a:spcPct val="107000"/>
              </a:lnSpc>
              <a:spcBef>
                <a:spcPts val="600"/>
              </a:spcBef>
              <a:buClr>
                <a:srgbClr val="41C894"/>
              </a:buClr>
              <a:buSzPct val="160000"/>
              <a:buFont typeface="Calibri"/>
              <a:buChar char="•"/>
              <a:tabLst>
                <a:tab pos="247650" algn="l"/>
              </a:tabLst>
            </a:pPr>
            <a:r>
              <a:rPr lang="es-ES" sz="1600" spc="-10">
                <a:solidFill>
                  <a:srgbClr val="585858"/>
                </a:solidFill>
                <a:latin typeface="Calibri"/>
                <a:cs typeface="Calibri"/>
              </a:rPr>
              <a:t>Dificultades</a:t>
            </a:r>
            <a:r>
              <a:rPr lang="es-ES" sz="1600" spc="-15">
                <a:solidFill>
                  <a:srgbClr val="585858"/>
                </a:solidFill>
                <a:latin typeface="Calibri"/>
                <a:cs typeface="Calibri"/>
              </a:rPr>
              <a:t> </a:t>
            </a:r>
            <a:r>
              <a:rPr lang="es-ES" sz="1600">
                <a:solidFill>
                  <a:srgbClr val="585858"/>
                </a:solidFill>
                <a:latin typeface="Calibri"/>
                <a:cs typeface="Calibri"/>
              </a:rPr>
              <a:t>para</a:t>
            </a:r>
            <a:r>
              <a:rPr lang="es-ES" sz="1600" spc="-5">
                <a:solidFill>
                  <a:srgbClr val="585858"/>
                </a:solidFill>
                <a:latin typeface="Calibri"/>
                <a:cs typeface="Calibri"/>
              </a:rPr>
              <a:t> </a:t>
            </a:r>
            <a:r>
              <a:rPr lang="es-ES" sz="1600">
                <a:solidFill>
                  <a:srgbClr val="585858"/>
                </a:solidFill>
                <a:latin typeface="Calibri"/>
                <a:cs typeface="Calibri"/>
              </a:rPr>
              <a:t>seguir</a:t>
            </a:r>
            <a:r>
              <a:rPr lang="es-ES" sz="1600" spc="15">
                <a:solidFill>
                  <a:srgbClr val="585858"/>
                </a:solidFill>
                <a:latin typeface="Calibri"/>
                <a:cs typeface="Calibri"/>
              </a:rPr>
              <a:t> </a:t>
            </a:r>
            <a:r>
              <a:rPr lang="es-ES" sz="1600" spc="-10">
                <a:solidFill>
                  <a:srgbClr val="585858"/>
                </a:solidFill>
                <a:latin typeface="Calibri"/>
                <a:cs typeface="Calibri"/>
              </a:rPr>
              <a:t>tratamientos </a:t>
            </a:r>
            <a:r>
              <a:rPr lang="es-ES" sz="1200">
                <a:solidFill>
                  <a:srgbClr val="585858"/>
                </a:solidFill>
                <a:latin typeface="Calibri"/>
                <a:cs typeface="Calibri"/>
              </a:rPr>
              <a:t>(ej.</a:t>
            </a:r>
            <a:r>
              <a:rPr lang="es-ES" sz="1200" spc="15">
                <a:solidFill>
                  <a:srgbClr val="585858"/>
                </a:solidFill>
                <a:latin typeface="Calibri"/>
                <a:cs typeface="Calibri"/>
              </a:rPr>
              <a:t> </a:t>
            </a:r>
            <a:r>
              <a:rPr lang="es-ES" sz="1200">
                <a:solidFill>
                  <a:srgbClr val="585858"/>
                </a:solidFill>
                <a:latin typeface="Calibri"/>
                <a:cs typeface="Calibri"/>
              </a:rPr>
              <a:t>paciente </a:t>
            </a:r>
            <a:r>
              <a:rPr lang="es-ES" sz="1200" spc="-10">
                <a:solidFill>
                  <a:srgbClr val="585858"/>
                </a:solidFill>
                <a:latin typeface="Calibri"/>
                <a:cs typeface="Calibri"/>
              </a:rPr>
              <a:t>anciano </a:t>
            </a:r>
            <a:r>
              <a:rPr lang="es-ES" sz="1200">
                <a:solidFill>
                  <a:srgbClr val="585858"/>
                </a:solidFill>
                <a:latin typeface="Calibri"/>
                <a:cs typeface="Calibri"/>
              </a:rPr>
              <a:t>que</a:t>
            </a:r>
            <a:r>
              <a:rPr lang="es-ES" sz="1200" spc="-15">
                <a:solidFill>
                  <a:srgbClr val="585858"/>
                </a:solidFill>
                <a:latin typeface="Calibri"/>
                <a:cs typeface="Calibri"/>
              </a:rPr>
              <a:t> </a:t>
            </a:r>
            <a:r>
              <a:rPr lang="es-ES" sz="1200">
                <a:solidFill>
                  <a:srgbClr val="585858"/>
                </a:solidFill>
                <a:latin typeface="Calibri"/>
                <a:cs typeface="Calibri"/>
              </a:rPr>
              <a:t>vive solo</a:t>
            </a:r>
            <a:r>
              <a:rPr lang="es-ES" sz="1200" spc="-15">
                <a:solidFill>
                  <a:srgbClr val="585858"/>
                </a:solidFill>
                <a:latin typeface="Calibri"/>
                <a:cs typeface="Calibri"/>
              </a:rPr>
              <a:t> </a:t>
            </a:r>
            <a:r>
              <a:rPr lang="es-ES" sz="1200">
                <a:solidFill>
                  <a:srgbClr val="585858"/>
                </a:solidFill>
                <a:latin typeface="Calibri"/>
                <a:cs typeface="Calibri"/>
              </a:rPr>
              <a:t>y</a:t>
            </a:r>
            <a:r>
              <a:rPr lang="es-ES" sz="1200" spc="-10">
                <a:solidFill>
                  <a:srgbClr val="585858"/>
                </a:solidFill>
                <a:latin typeface="Calibri"/>
                <a:cs typeface="Calibri"/>
              </a:rPr>
              <a:t> </a:t>
            </a:r>
            <a:r>
              <a:rPr lang="es-ES" sz="1200">
                <a:solidFill>
                  <a:srgbClr val="585858"/>
                </a:solidFill>
                <a:latin typeface="Calibri"/>
                <a:cs typeface="Calibri"/>
              </a:rPr>
              <a:t>no</a:t>
            </a:r>
            <a:r>
              <a:rPr lang="es-ES" sz="1200" spc="-15">
                <a:solidFill>
                  <a:srgbClr val="585858"/>
                </a:solidFill>
                <a:latin typeface="Calibri"/>
                <a:cs typeface="Calibri"/>
              </a:rPr>
              <a:t> </a:t>
            </a:r>
            <a:r>
              <a:rPr lang="es-ES" sz="1200">
                <a:solidFill>
                  <a:srgbClr val="585858"/>
                </a:solidFill>
                <a:latin typeface="Calibri"/>
                <a:cs typeface="Calibri"/>
              </a:rPr>
              <a:t>se puede</a:t>
            </a:r>
            <a:r>
              <a:rPr lang="es-ES" sz="1200" spc="-10">
                <a:solidFill>
                  <a:srgbClr val="585858"/>
                </a:solidFill>
                <a:latin typeface="Calibri"/>
                <a:cs typeface="Calibri"/>
              </a:rPr>
              <a:t> </a:t>
            </a:r>
            <a:r>
              <a:rPr lang="es-ES" sz="1200">
                <a:solidFill>
                  <a:srgbClr val="585858"/>
                </a:solidFill>
                <a:latin typeface="Calibri"/>
                <a:cs typeface="Calibri"/>
              </a:rPr>
              <a:t>aplicar</a:t>
            </a:r>
            <a:r>
              <a:rPr lang="es-ES" sz="1200" spc="-20">
                <a:solidFill>
                  <a:srgbClr val="585858"/>
                </a:solidFill>
                <a:latin typeface="Calibri"/>
                <a:cs typeface="Calibri"/>
              </a:rPr>
              <a:t> </a:t>
            </a:r>
            <a:r>
              <a:rPr lang="es-ES" sz="1200">
                <a:solidFill>
                  <a:srgbClr val="585858"/>
                </a:solidFill>
                <a:latin typeface="Calibri"/>
                <a:cs typeface="Calibri"/>
              </a:rPr>
              <a:t>el</a:t>
            </a:r>
            <a:r>
              <a:rPr lang="es-ES" sz="1200" spc="-10">
                <a:solidFill>
                  <a:srgbClr val="585858"/>
                </a:solidFill>
                <a:latin typeface="Calibri"/>
                <a:cs typeface="Calibri"/>
              </a:rPr>
              <a:t> tratamiento)</a:t>
            </a:r>
            <a:endParaRPr lang="es-ES" sz="1600" spc="-10">
              <a:solidFill>
                <a:srgbClr val="585858"/>
              </a:solidFill>
              <a:latin typeface="Calibri"/>
              <a:cs typeface="Calibri"/>
            </a:endParaRPr>
          </a:p>
          <a:p>
            <a:pPr marL="704850" marR="121920" lvl="1" indent="-178435">
              <a:lnSpc>
                <a:spcPct val="107000"/>
              </a:lnSpc>
              <a:spcBef>
                <a:spcPts val="600"/>
              </a:spcBef>
              <a:buClr>
                <a:srgbClr val="41C894"/>
              </a:buClr>
              <a:buSzPct val="160000"/>
              <a:buFont typeface="Calibri"/>
              <a:buChar char="•"/>
              <a:tabLst>
                <a:tab pos="247650" algn="l"/>
              </a:tabLst>
            </a:pPr>
            <a:r>
              <a:rPr lang="es-ES" sz="1600" spc="-10">
                <a:solidFill>
                  <a:srgbClr val="585858"/>
                </a:solidFill>
                <a:latin typeface="Calibri"/>
                <a:cs typeface="Calibri"/>
              </a:rPr>
              <a:t>Falta de </a:t>
            </a:r>
            <a:r>
              <a:rPr lang="es-ES" sz="1600" b="1" strike="sngStrike" spc="-10">
                <a:solidFill>
                  <a:srgbClr val="C00000"/>
                </a:solidFill>
                <a:latin typeface="Calibri"/>
                <a:cs typeface="Calibri"/>
              </a:rPr>
              <a:t>soporte familiar </a:t>
            </a:r>
            <a:r>
              <a:rPr lang="es-ES" sz="1200" spc="-10">
                <a:solidFill>
                  <a:srgbClr val="585858"/>
                </a:solidFill>
                <a:latin typeface="Calibri"/>
                <a:cs typeface="Calibri"/>
              </a:rPr>
              <a:t>(no puede aplicarlo)</a:t>
            </a:r>
          </a:p>
          <a:p>
            <a:pPr marL="704850" marR="121920" lvl="1" indent="-178435">
              <a:lnSpc>
                <a:spcPct val="107000"/>
              </a:lnSpc>
              <a:spcBef>
                <a:spcPts val="600"/>
              </a:spcBef>
              <a:buClr>
                <a:srgbClr val="41C894"/>
              </a:buClr>
              <a:buSzPct val="160000"/>
              <a:buFont typeface="Calibri"/>
              <a:buChar char="•"/>
              <a:tabLst>
                <a:tab pos="247650" algn="l"/>
              </a:tabLst>
            </a:pPr>
            <a:r>
              <a:rPr lang="es-ES" sz="1600" spc="-10">
                <a:solidFill>
                  <a:srgbClr val="585858"/>
                </a:solidFill>
                <a:latin typeface="Calibri"/>
                <a:cs typeface="Calibri"/>
              </a:rPr>
              <a:t>No posible seguimiento estrecho o </a:t>
            </a:r>
            <a:r>
              <a:rPr lang="es-ES" sz="1600" spc="-10" err="1">
                <a:solidFill>
                  <a:srgbClr val="585858"/>
                </a:solidFill>
                <a:latin typeface="Calibri"/>
                <a:cs typeface="Calibri"/>
              </a:rPr>
              <a:t>telederma</a:t>
            </a:r>
            <a:r>
              <a:rPr lang="es-ES" sz="1600" spc="-10">
                <a:solidFill>
                  <a:srgbClr val="585858"/>
                </a:solidFill>
                <a:latin typeface="Calibri"/>
                <a:cs typeface="Calibri"/>
              </a:rPr>
              <a:t> </a:t>
            </a:r>
            <a:r>
              <a:rPr lang="es-ES" sz="1200" spc="-10">
                <a:solidFill>
                  <a:srgbClr val="585858"/>
                </a:solidFill>
                <a:latin typeface="Calibri"/>
                <a:cs typeface="Calibri"/>
              </a:rPr>
              <a:t>(dificultades desplazamiento, restricciones acceso a consulta…)</a:t>
            </a:r>
            <a:endParaRPr lang="es-ES" sz="1600" spc="-10">
              <a:solidFill>
                <a:srgbClr val="585858"/>
              </a:solidFill>
              <a:latin typeface="Calibri"/>
              <a:cs typeface="Calibri"/>
            </a:endParaRPr>
          </a:p>
        </p:txBody>
      </p:sp>
      <p:pic>
        <p:nvPicPr>
          <p:cNvPr id="6" name="8 Marcador de contenido" descr="no_no_gif.gif">
            <a:extLst>
              <a:ext uri="{FF2B5EF4-FFF2-40B4-BE49-F238E27FC236}">
                <a16:creationId xmlns:a16="http://schemas.microsoft.com/office/drawing/2014/main" id="{A9915E07-CD20-CB00-C72C-8F1BEBDB9E0C}"/>
              </a:ext>
            </a:extLst>
          </p:cNvPr>
          <p:cNvPicPr>
            <a:picLocks noChangeAspect="1"/>
          </p:cNvPicPr>
          <p:nvPr/>
        </p:nvPicPr>
        <p:blipFill>
          <a:blip r:embed="rId18"/>
          <a:stretch>
            <a:fillRect/>
          </a:stretch>
        </p:blipFill>
        <p:spPr>
          <a:xfrm>
            <a:off x="1494177" y="4637661"/>
            <a:ext cx="2180433" cy="1533765"/>
          </a:xfrm>
          <a:prstGeom prst="rect">
            <a:avLst/>
          </a:prstGeom>
          <a:effectLst>
            <a:softEdge rad="63500"/>
          </a:effectLst>
        </p:spPr>
      </p:pic>
      <p:sp>
        <p:nvSpPr>
          <p:cNvPr id="19" name="Título 51">
            <a:extLst>
              <a:ext uri="{FF2B5EF4-FFF2-40B4-BE49-F238E27FC236}">
                <a16:creationId xmlns:a16="http://schemas.microsoft.com/office/drawing/2014/main" id="{140F24A0-D8EC-CE2C-60DC-3D796CCD4789}"/>
              </a:ext>
            </a:extLst>
          </p:cNvPr>
          <p:cNvSpPr>
            <a:spLocks noGrp="1"/>
          </p:cNvSpPr>
          <p:nvPr>
            <p:ph type="title"/>
          </p:nvPr>
        </p:nvSpPr>
        <p:spPr>
          <a:xfrm>
            <a:off x="473530" y="217400"/>
            <a:ext cx="10368641" cy="681751"/>
          </a:xfrm>
        </p:spPr>
        <p:txBody>
          <a:bodyPr/>
          <a:lstStyle/>
          <a:p>
            <a:r>
              <a:rPr lang="es-ES" sz="2000" b="1">
                <a:solidFill>
                  <a:srgbClr val="092853"/>
                </a:solidFill>
                <a:latin typeface="Century Gothic"/>
                <a:cs typeface="Century Gothic"/>
              </a:rPr>
              <a:t>VARIABLES</a:t>
            </a:r>
            <a:r>
              <a:rPr lang="es-ES" sz="2000" b="1" spc="-40">
                <a:solidFill>
                  <a:srgbClr val="092853"/>
                </a:solidFill>
                <a:latin typeface="Century Gothic"/>
                <a:cs typeface="Century Gothic"/>
              </a:rPr>
              <a:t> </a:t>
            </a:r>
            <a:r>
              <a:rPr lang="es-ES" sz="2000" b="1">
                <a:solidFill>
                  <a:srgbClr val="092853"/>
                </a:solidFill>
                <a:latin typeface="Century Gothic"/>
                <a:cs typeface="Century Gothic"/>
              </a:rPr>
              <a:t>CLAVE</a:t>
            </a:r>
            <a:r>
              <a:rPr lang="es-ES" sz="2000" b="1" spc="-40">
                <a:solidFill>
                  <a:srgbClr val="092853"/>
                </a:solidFill>
                <a:latin typeface="Century Gothic"/>
                <a:cs typeface="Century Gothic"/>
              </a:rPr>
              <a:t> </a:t>
            </a:r>
            <a:r>
              <a:rPr lang="es-ES" sz="2000" b="1">
                <a:solidFill>
                  <a:srgbClr val="092853"/>
                </a:solidFill>
                <a:latin typeface="Century Gothic"/>
                <a:cs typeface="Century Gothic"/>
              </a:rPr>
              <a:t>PARA</a:t>
            </a:r>
            <a:r>
              <a:rPr lang="es-ES" sz="2000" b="1" spc="-35">
                <a:solidFill>
                  <a:srgbClr val="092853"/>
                </a:solidFill>
                <a:latin typeface="Century Gothic"/>
                <a:cs typeface="Century Gothic"/>
              </a:rPr>
              <a:t> </a:t>
            </a:r>
            <a:r>
              <a:rPr lang="es-ES" sz="2000" b="1">
                <a:solidFill>
                  <a:srgbClr val="092853"/>
                </a:solidFill>
                <a:latin typeface="Century Gothic"/>
                <a:cs typeface="Century Gothic"/>
              </a:rPr>
              <a:t>LA SELECCIÓN</a:t>
            </a:r>
            <a:r>
              <a:rPr lang="es-ES" sz="2000" b="1" spc="-40">
                <a:solidFill>
                  <a:srgbClr val="092853"/>
                </a:solidFill>
                <a:latin typeface="Century Gothic"/>
                <a:cs typeface="Century Gothic"/>
              </a:rPr>
              <a:t> </a:t>
            </a:r>
            <a:r>
              <a:rPr lang="es-ES" sz="2000" b="1">
                <a:solidFill>
                  <a:srgbClr val="092853"/>
                </a:solidFill>
                <a:latin typeface="Century Gothic"/>
                <a:cs typeface="Century Gothic"/>
              </a:rPr>
              <a:t>DE</a:t>
            </a:r>
            <a:r>
              <a:rPr lang="es-ES" sz="2000" b="1" spc="-40">
                <a:solidFill>
                  <a:srgbClr val="092853"/>
                </a:solidFill>
                <a:latin typeface="Century Gothic"/>
                <a:cs typeface="Century Gothic"/>
              </a:rPr>
              <a:t> </a:t>
            </a:r>
            <a:r>
              <a:rPr lang="es-ES" sz="2000" b="1" spc="-10">
                <a:solidFill>
                  <a:srgbClr val="092853"/>
                </a:solidFill>
                <a:latin typeface="Century Gothic"/>
                <a:cs typeface="Century Gothic"/>
              </a:rPr>
              <a:t>PACIENTES EN LA CONSULTA</a:t>
            </a:r>
            <a:r>
              <a:rPr lang="es-ES" sz="2000" b="1" spc="-10" baseline="30000">
                <a:solidFill>
                  <a:srgbClr val="092853"/>
                </a:solidFill>
                <a:latin typeface="Century Gothic"/>
                <a:cs typeface="Century Gothic"/>
              </a:rPr>
              <a:t>1-2</a:t>
            </a:r>
            <a:r>
              <a:rPr lang="es-ES" sz="2000" b="1" spc="-10">
                <a:solidFill>
                  <a:srgbClr val="092853"/>
                </a:solidFill>
                <a:latin typeface="Century Gothic"/>
                <a:cs typeface="Century Gothic"/>
              </a:rPr>
              <a:t> </a:t>
            </a:r>
            <a:endParaRPr lang="es-ES"/>
          </a:p>
        </p:txBody>
      </p:sp>
    </p:spTree>
    <p:extLst>
      <p:ext uri="{BB962C8B-B14F-4D97-AF65-F5344CB8AC3E}">
        <p14:creationId xmlns:p14="http://schemas.microsoft.com/office/powerpoint/2010/main" val="215404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ssolve">
                                      <p:cBhvr>
                                        <p:cTn id="27" dur="500"/>
                                        <p:tgtEl>
                                          <p:spTgt spid="5">
                                            <p:txEl>
                                              <p:pRg st="7" end="7"/>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dissolve">
                                      <p:cBhvr>
                                        <p:cTn id="30" dur="500"/>
                                        <p:tgtEl>
                                          <p:spTgt spid="5">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D0E64D9C-2363-572E-CD13-EA21FEFD99A3}"/>
              </a:ext>
            </a:extLst>
          </p:cNvPr>
          <p:cNvSpPr>
            <a:spLocks noGrp="1"/>
          </p:cNvSpPr>
          <p:nvPr>
            <p:ph type="body" sz="quarter" idx="10"/>
          </p:nvPr>
        </p:nvSpPr>
        <p:spPr>
          <a:xfrm>
            <a:off x="1581665" y="6640600"/>
            <a:ext cx="10368641" cy="146416"/>
          </a:xfrm>
        </p:spPr>
        <p:txBody>
          <a:bodyPr/>
          <a:lstStyle/>
          <a:p>
            <a:r>
              <a:rPr lang="es-ES" b="1" i="1" dirty="0">
                <a:latin typeface="Arial" panose="020B0604020202020204" pitchFamily="34" charset="0"/>
                <a:cs typeface="Arial" panose="020B0604020202020204" pitchFamily="34" charset="0"/>
              </a:rPr>
              <a:t>1</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Berking</a:t>
            </a:r>
            <a:r>
              <a:rPr lang="es-ES" i="1" dirty="0">
                <a:latin typeface="Arial" panose="020B0604020202020204" pitchFamily="34" charset="0"/>
                <a:cs typeface="Arial" panose="020B0604020202020204" pitchFamily="34" charset="0"/>
              </a:rPr>
              <a:t> C, et al</a:t>
            </a:r>
            <a:r>
              <a:rPr lang="en-US" i="1" dirty="0">
                <a:latin typeface="Arial" panose="020B0604020202020204" pitchFamily="34" charset="0"/>
                <a:cs typeface="Arial" panose="020B0604020202020204" pitchFamily="34" charset="0"/>
              </a:rPr>
              <a:t> Assessing the holistic value of </a:t>
            </a:r>
            <a:r>
              <a:rPr lang="en-US" i="1" dirty="0" err="1">
                <a:latin typeface="Arial" panose="020B0604020202020204" pitchFamily="34" charset="0"/>
                <a:cs typeface="Arial" panose="020B0604020202020204" pitchFamily="34" charset="0"/>
              </a:rPr>
              <a:t>tirbanibulin</a:t>
            </a:r>
            <a:r>
              <a:rPr lang="en-US" i="1" dirty="0">
                <a:latin typeface="Arial" panose="020B0604020202020204" pitchFamily="34" charset="0"/>
                <a:cs typeface="Arial" panose="020B0604020202020204" pitchFamily="34" charset="0"/>
              </a:rPr>
              <a:t> for treating actinic keratosis (MCDA) in three </a:t>
            </a:r>
            <a:r>
              <a:rPr lang="en-US" i="1" dirty="0" err="1">
                <a:latin typeface="Arial" panose="020B0604020202020204" pitchFamily="34" charset="0"/>
                <a:cs typeface="Arial" panose="020B0604020202020204" pitchFamily="34" charset="0"/>
              </a:rPr>
              <a:t>european</a:t>
            </a:r>
            <a:r>
              <a:rPr lang="en-US" i="1" dirty="0">
                <a:latin typeface="Arial" panose="020B0604020202020204" pitchFamily="34" charset="0"/>
                <a:cs typeface="Arial" panose="020B0604020202020204" pitchFamily="34" charset="0"/>
              </a:rPr>
              <a:t> countries </a:t>
            </a:r>
            <a:r>
              <a:rPr lang="es-ES" i="1" dirty="0">
                <a:latin typeface="Arial" panose="020B0604020202020204" pitchFamily="34" charset="0"/>
                <a:cs typeface="Arial" panose="020B0604020202020204" pitchFamily="34" charset="0"/>
              </a:rPr>
              <a:t>EADV 2025;Paris, Francia. #P6730.</a:t>
            </a:r>
            <a:r>
              <a:rPr lang="es-ES" i="1" dirty="0">
                <a:latin typeface="Arial" panose="020B0604020202020204" pitchFamily="34" charset="0"/>
                <a:cs typeface="Arial" panose="020B0604020202020204" pitchFamily="34" charset="0"/>
                <a:sym typeface="Wingdings" panose="05000000000000000000" pitchFamily="2" charset="2"/>
              </a:rPr>
              <a:t> </a:t>
            </a:r>
            <a:r>
              <a:rPr lang="en-US" b="1" i="1" dirty="0">
                <a:latin typeface="Arial" panose="020B0604020202020204" pitchFamily="34" charset="0"/>
                <a:cs typeface="Arial" panose="020B0604020202020204" pitchFamily="34" charset="0"/>
              </a:rPr>
              <a:t>2</a:t>
            </a:r>
            <a:r>
              <a:rPr lang="en-US" i="1" dirty="0">
                <a:latin typeface="Arial" panose="020B0604020202020204" pitchFamily="34" charset="0"/>
                <a:cs typeface="Arial" panose="020B0604020202020204" pitchFamily="34" charset="0"/>
              </a:rPr>
              <a:t> </a:t>
            </a:r>
            <a:r>
              <a:rPr lang="da-DK" i="1" dirty="0" err="1">
                <a:latin typeface="Arial" panose="020B0604020202020204" pitchFamily="34" charset="0"/>
                <a:cs typeface="Arial" panose="020B0604020202020204" pitchFamily="34" charset="0"/>
              </a:rPr>
              <a:t>Dirschka</a:t>
            </a:r>
            <a:r>
              <a:rPr lang="da-DK" i="1" dirty="0">
                <a:latin typeface="Arial" panose="020B0604020202020204" pitchFamily="34" charset="0"/>
                <a:cs typeface="Arial" panose="020B0604020202020204" pitchFamily="34" charset="0"/>
              </a:rPr>
              <a:t> T, </a:t>
            </a:r>
            <a:r>
              <a:rPr lang="da-DK" i="1" dirty="0" err="1">
                <a:latin typeface="Arial" panose="020B0604020202020204" pitchFamily="34" charset="0"/>
                <a:cs typeface="Arial" panose="020B0604020202020204" pitchFamily="34" charset="0"/>
              </a:rPr>
              <a:t>Ardigò</a:t>
            </a:r>
            <a:r>
              <a:rPr lang="da-DK" i="1" dirty="0">
                <a:latin typeface="Arial" panose="020B0604020202020204" pitchFamily="34" charset="0"/>
                <a:cs typeface="Arial" panose="020B0604020202020204" pitchFamily="34" charset="0"/>
              </a:rPr>
              <a:t> M, </a:t>
            </a:r>
            <a:r>
              <a:rPr lang="da-DK" i="1" dirty="0" err="1">
                <a:latin typeface="Arial" panose="020B0604020202020204" pitchFamily="34" charset="0"/>
                <a:cs typeface="Arial" panose="020B0604020202020204" pitchFamily="34" charset="0"/>
              </a:rPr>
              <a:t>Fargnoli</a:t>
            </a:r>
            <a:r>
              <a:rPr lang="da-DK" i="1" dirty="0">
                <a:latin typeface="Arial" panose="020B0604020202020204" pitchFamily="34" charset="0"/>
                <a:cs typeface="Arial" panose="020B0604020202020204" pitchFamily="34" charset="0"/>
              </a:rPr>
              <a:t> MC, et al. J Dermatolog </a:t>
            </a:r>
            <a:r>
              <a:rPr lang="da-DK" i="1" dirty="0" err="1">
                <a:latin typeface="Arial" panose="020B0604020202020204" pitchFamily="34" charset="0"/>
                <a:cs typeface="Arial" panose="020B0604020202020204" pitchFamily="34" charset="0"/>
              </a:rPr>
              <a:t>Treat</a:t>
            </a:r>
            <a:r>
              <a:rPr lang="da-DK" i="1" dirty="0">
                <a:latin typeface="Arial" panose="020B0604020202020204" pitchFamily="34" charset="0"/>
                <a:cs typeface="Arial" panose="020B0604020202020204" pitchFamily="34" charset="0"/>
              </a:rPr>
              <a:t>. 2025 </a:t>
            </a:r>
            <a:r>
              <a:rPr lang="es-ES" b="1" i="1" dirty="0">
                <a:latin typeface="Arial" panose="020B0604020202020204" pitchFamily="34" charset="0"/>
                <a:cs typeface="Arial" panose="020B0604020202020204" pitchFamily="34" charset="0"/>
              </a:rPr>
              <a:t>3</a:t>
            </a:r>
            <a:r>
              <a:rPr lang="es-ES" i="1" dirty="0">
                <a:latin typeface="Arial" panose="020B0604020202020204" pitchFamily="34" charset="0"/>
                <a:cs typeface="Arial" panose="020B0604020202020204" pitchFamily="34" charset="0"/>
              </a:rPr>
              <a:t> Arroyo A, et al</a:t>
            </a:r>
            <a:r>
              <a:rPr lang="en-US" i="1" dirty="0">
                <a:latin typeface="Arial" panose="020B0604020202020204" pitchFamily="34" charset="0"/>
                <a:cs typeface="Arial" panose="020B0604020202020204" pitchFamily="34" charset="0"/>
              </a:rPr>
              <a:t> Efficacy of 1% </a:t>
            </a:r>
            <a:r>
              <a:rPr lang="en-US" i="1" dirty="0" err="1">
                <a:latin typeface="Arial" panose="020B0604020202020204" pitchFamily="34" charset="0"/>
                <a:cs typeface="Arial" panose="020B0604020202020204" pitchFamily="34" charset="0"/>
              </a:rPr>
              <a:t>tirbanibulin</a:t>
            </a:r>
            <a:r>
              <a:rPr lang="en-US" i="1" dirty="0">
                <a:latin typeface="Arial" panose="020B0604020202020204" pitchFamily="34" charset="0"/>
                <a:cs typeface="Arial" panose="020B0604020202020204" pitchFamily="34" charset="0"/>
              </a:rPr>
              <a:t> in the treatment of pigmented actinic keratosis real-life </a:t>
            </a:r>
            <a:r>
              <a:rPr lang="en-US" i="1" dirty="0" err="1">
                <a:latin typeface="Arial" panose="020B0604020202020204" pitchFamily="34" charset="0"/>
                <a:cs typeface="Arial" panose="020B0604020202020204" pitchFamily="34" charset="0"/>
              </a:rPr>
              <a:t>ambispective</a:t>
            </a:r>
            <a:r>
              <a:rPr lang="en-US" i="1" dirty="0">
                <a:latin typeface="Arial" panose="020B0604020202020204" pitchFamily="34" charset="0"/>
                <a:cs typeface="Arial" panose="020B0604020202020204" pitchFamily="34" charset="0"/>
              </a:rPr>
              <a:t> study </a:t>
            </a:r>
            <a:r>
              <a:rPr lang="es-ES" i="1" dirty="0">
                <a:latin typeface="Arial" panose="020B0604020202020204" pitchFamily="34" charset="0"/>
                <a:cs typeface="Arial" panose="020B0604020202020204" pitchFamily="34" charset="0"/>
              </a:rPr>
              <a:t>EADV 2025;Paris, Francia. #P1999 </a:t>
            </a:r>
            <a:r>
              <a:rPr lang="es-ES" b="1" i="1" dirty="0">
                <a:latin typeface="Arial" panose="020B0604020202020204" pitchFamily="34" charset="0"/>
                <a:cs typeface="Arial" panose="020B0604020202020204" pitchFamily="34" charset="0"/>
              </a:rPr>
              <a:t>4 </a:t>
            </a:r>
            <a:r>
              <a:rPr lang="es-ES" i="1" dirty="0" err="1">
                <a:latin typeface="Arial" panose="020B0604020202020204" pitchFamily="34" charset="0"/>
                <a:cs typeface="Arial" panose="020B0604020202020204" pitchFamily="34" charset="0"/>
              </a:rPr>
              <a:t>Morelló</a:t>
            </a:r>
            <a:r>
              <a:rPr lang="es-ES" i="1" dirty="0">
                <a:latin typeface="Arial" panose="020B0604020202020204" pitchFamily="34" charset="0"/>
                <a:cs typeface="Arial" panose="020B0604020202020204" pitchFamily="34" charset="0"/>
              </a:rPr>
              <a:t>-Vicente A, Oteiza-Rius I, Gómez-González EM, et al. </a:t>
            </a:r>
            <a:r>
              <a:rPr lang="es-ES" i="1" dirty="0" err="1">
                <a:latin typeface="Arial" panose="020B0604020202020204" pitchFamily="34" charset="0"/>
                <a:cs typeface="Arial" panose="020B0604020202020204" pitchFamily="34" charset="0"/>
              </a:rPr>
              <a:t>Efficacy</a:t>
            </a:r>
            <a:r>
              <a:rPr lang="es-ES" i="1" dirty="0">
                <a:latin typeface="Arial" panose="020B0604020202020204" pitchFamily="34" charset="0"/>
                <a:cs typeface="Arial" panose="020B0604020202020204" pitchFamily="34" charset="0"/>
              </a:rPr>
              <a:t> and safety </a:t>
            </a:r>
            <a:r>
              <a:rPr lang="es-ES" i="1" dirty="0" err="1">
                <a:latin typeface="Arial" panose="020B0604020202020204" pitchFamily="34" charset="0"/>
                <a:cs typeface="Arial" panose="020B0604020202020204" pitchFamily="34" charset="0"/>
              </a:rPr>
              <a:t>of</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sequential</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treatment</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with</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cryotherapy</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followed</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by</a:t>
            </a:r>
            <a:r>
              <a:rPr lang="es-ES" i="1" dirty="0">
                <a:latin typeface="Arial" panose="020B0604020202020204" pitchFamily="34" charset="0"/>
                <a:cs typeface="Arial" panose="020B0604020202020204" pitchFamily="34" charset="0"/>
              </a:rPr>
              <a:t> 1% </a:t>
            </a:r>
            <a:r>
              <a:rPr lang="es-ES" i="1" dirty="0" err="1">
                <a:latin typeface="Arial" panose="020B0604020202020204" pitchFamily="34" charset="0"/>
                <a:cs typeface="Arial" panose="020B0604020202020204" pitchFamily="34" charset="0"/>
              </a:rPr>
              <a:t>topical</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tirbanibulin</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for</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actinic</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keratoses</a:t>
            </a:r>
            <a:r>
              <a:rPr lang="es-ES" i="1" dirty="0">
                <a:latin typeface="Arial" panose="020B0604020202020204" pitchFamily="34" charset="0"/>
                <a:cs typeface="Arial" panose="020B0604020202020204" pitchFamily="34" charset="0"/>
              </a:rPr>
              <a:t> in </a:t>
            </a:r>
            <a:r>
              <a:rPr lang="es-ES" i="1" dirty="0" err="1">
                <a:latin typeface="Arial" panose="020B0604020202020204" pitchFamily="34" charset="0"/>
                <a:cs typeface="Arial" panose="020B0604020202020204" pitchFamily="34" charset="0"/>
              </a:rPr>
              <a:t>organ</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transplant</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recipients</a:t>
            </a:r>
            <a:r>
              <a:rPr lang="es-ES" i="1" dirty="0">
                <a:latin typeface="Arial" panose="020B0604020202020204" pitchFamily="34" charset="0"/>
                <a:cs typeface="Arial" panose="020B0604020202020204" pitchFamily="34" charset="0"/>
              </a:rPr>
              <a:t>: A </a:t>
            </a:r>
            <a:r>
              <a:rPr lang="es-ES" i="1" dirty="0" err="1">
                <a:latin typeface="Arial" panose="020B0604020202020204" pitchFamily="34" charset="0"/>
                <a:cs typeface="Arial" panose="020B0604020202020204" pitchFamily="34" charset="0"/>
              </a:rPr>
              <a:t>randomized</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clinical</a:t>
            </a:r>
            <a:r>
              <a:rPr lang="es-ES" i="1" dirty="0">
                <a:latin typeface="Arial" panose="020B0604020202020204" pitchFamily="34" charset="0"/>
                <a:cs typeface="Arial" panose="020B0604020202020204" pitchFamily="34" charset="0"/>
              </a:rPr>
              <a:t> trial. J Am Acad </a:t>
            </a:r>
            <a:r>
              <a:rPr lang="es-ES" i="1" dirty="0" err="1">
                <a:latin typeface="Arial" panose="020B0604020202020204" pitchFamily="34" charset="0"/>
                <a:cs typeface="Arial" panose="020B0604020202020204" pitchFamily="34" charset="0"/>
              </a:rPr>
              <a:t>Dermatol</a:t>
            </a:r>
            <a:r>
              <a:rPr lang="es-ES" i="1" dirty="0">
                <a:latin typeface="Arial" panose="020B0604020202020204" pitchFamily="34" charset="0"/>
                <a:cs typeface="Arial" panose="020B0604020202020204" pitchFamily="34" charset="0"/>
              </a:rPr>
              <a:t>. 2025 </a:t>
            </a:r>
            <a:r>
              <a:rPr lang="es-ES" b="1" i="1" dirty="0">
                <a:latin typeface="Arial" panose="020B0604020202020204" pitchFamily="34" charset="0"/>
                <a:cs typeface="Arial" panose="020B0604020202020204" pitchFamily="34" charset="0"/>
              </a:rPr>
              <a:t>5 </a:t>
            </a:r>
            <a:r>
              <a:rPr lang="es-ES" dirty="0">
                <a:latin typeface="Arial" panose="020B0604020202020204" pitchFamily="34" charset="0"/>
                <a:cs typeface="Arial" panose="020B0604020202020204" pitchFamily="34" charset="0"/>
              </a:rPr>
              <a:t>Vílchez-Márquez F, Muñoz-Barba D, Soto-Moreno A, Martínez-López A, Arias-Santiago S. Field </a:t>
            </a:r>
            <a:r>
              <a:rPr lang="es-ES" dirty="0" err="1">
                <a:latin typeface="Arial" panose="020B0604020202020204" pitchFamily="34" charset="0"/>
                <a:cs typeface="Arial" panose="020B0604020202020204" pitchFamily="34" charset="0"/>
              </a:rPr>
              <a:t>cancerization</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treatment</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with</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tirbanibulin</a:t>
            </a:r>
            <a:r>
              <a:rPr lang="es-ES" dirty="0">
                <a:latin typeface="Arial" panose="020B0604020202020204" pitchFamily="34" charset="0"/>
                <a:cs typeface="Arial" panose="020B0604020202020204" pitchFamily="34" charset="0"/>
              </a:rPr>
              <a:t> 1% </a:t>
            </a:r>
            <a:r>
              <a:rPr lang="es-ES" dirty="0" err="1">
                <a:latin typeface="Arial" panose="020B0604020202020204" pitchFamily="34" charset="0"/>
                <a:cs typeface="Arial" panose="020B0604020202020204" pitchFamily="34" charset="0"/>
              </a:rPr>
              <a:t>ointment</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results</a:t>
            </a:r>
            <a:r>
              <a:rPr lang="es-ES" dirty="0">
                <a:latin typeface="Arial" panose="020B0604020202020204" pitchFamily="34" charset="0"/>
                <a:cs typeface="Arial" panose="020B0604020202020204" pitchFamily="34" charset="0"/>
              </a:rPr>
              <a:t> in real-</a:t>
            </a:r>
            <a:r>
              <a:rPr lang="es-ES" dirty="0" err="1">
                <a:latin typeface="Arial" panose="020B0604020202020204" pitchFamily="34" charset="0"/>
                <a:cs typeface="Arial" panose="020B0604020202020204" pitchFamily="34" charset="0"/>
              </a:rPr>
              <a:t>world</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practice</a:t>
            </a:r>
            <a:r>
              <a:rPr lang="es-ES" dirty="0">
                <a:latin typeface="Arial" panose="020B0604020202020204" pitchFamily="34" charset="0"/>
                <a:cs typeface="Arial" panose="020B0604020202020204" pitchFamily="34" charset="0"/>
              </a:rPr>
              <a:t>. Acta </a:t>
            </a:r>
            <a:r>
              <a:rPr lang="es-ES" dirty="0" err="1">
                <a:latin typeface="Arial" panose="020B0604020202020204" pitchFamily="34" charset="0"/>
                <a:cs typeface="Arial" panose="020B0604020202020204" pitchFamily="34" charset="0"/>
              </a:rPr>
              <a:t>Derm</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Venereol</a:t>
            </a:r>
            <a:r>
              <a:rPr lang="es-ES" dirty="0">
                <a:latin typeface="Arial" panose="020B0604020202020204" pitchFamily="34" charset="0"/>
                <a:cs typeface="Arial" panose="020B0604020202020204" pitchFamily="34" charset="0"/>
              </a:rPr>
              <a:t>. 2025 </a:t>
            </a:r>
            <a:r>
              <a:rPr lang="es-ES" b="1" i="1" dirty="0">
                <a:latin typeface="Arial" panose="020B0604020202020204" pitchFamily="34" charset="0"/>
                <a:cs typeface="Arial" panose="020B0604020202020204" pitchFamily="34" charset="0"/>
              </a:rPr>
              <a:t>6</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Gomez</a:t>
            </a:r>
            <a:r>
              <a:rPr lang="es-ES" dirty="0">
                <a:latin typeface="Arial" panose="020B0604020202020204" pitchFamily="34" charset="0"/>
                <a:cs typeface="Arial" panose="020B0604020202020204" pitchFamily="34" charset="0"/>
              </a:rPr>
              <a:t> H et al, Experiencia Clínica con </a:t>
            </a:r>
            <a:r>
              <a:rPr lang="es-ES" dirty="0" err="1">
                <a:latin typeface="Arial" panose="020B0604020202020204" pitchFamily="34" charset="0"/>
                <a:cs typeface="Arial" panose="020B0604020202020204" pitchFamily="34" charset="0"/>
              </a:rPr>
              <a:t>Klisyri</a:t>
            </a:r>
            <a:r>
              <a:rPr lang="es-ES" dirty="0">
                <a:latin typeface="Arial" panose="020B0604020202020204" pitchFamily="34" charset="0"/>
                <a:cs typeface="Arial" panose="020B0604020202020204" pitchFamily="34" charset="0"/>
              </a:rPr>
              <a:t> en Queratosis Actínicas en pacientes polimedicados </a:t>
            </a:r>
            <a:r>
              <a:rPr lang="es-ES" dirty="0" err="1">
                <a:latin typeface="Arial" panose="020B0604020202020204" pitchFamily="34" charset="0"/>
                <a:cs typeface="Arial" panose="020B0604020202020204" pitchFamily="34" charset="0"/>
              </a:rPr>
              <a:t>Accepted</a:t>
            </a:r>
            <a:r>
              <a:rPr lang="es-ES" dirty="0">
                <a:latin typeface="Arial" panose="020B0604020202020204" pitchFamily="34" charset="0"/>
                <a:cs typeface="Arial" panose="020B0604020202020204" pitchFamily="34" charset="0"/>
              </a:rPr>
              <a:t> GEDOC25 Barcelona </a:t>
            </a:r>
            <a:r>
              <a:rPr lang="es-ES" dirty="0" err="1">
                <a:latin typeface="Arial" panose="020B0604020202020204" pitchFamily="34" charset="0"/>
                <a:cs typeface="Arial" panose="020B0604020202020204" pitchFamily="34" charset="0"/>
              </a:rPr>
              <a:t>Spain</a:t>
            </a:r>
            <a:r>
              <a:rPr lang="es-ES" dirty="0">
                <a:latin typeface="Arial" panose="020B0604020202020204" pitchFamily="34" charset="0"/>
                <a:cs typeface="Arial" panose="020B0604020202020204" pitchFamily="34" charset="0"/>
              </a:rPr>
              <a:t> </a:t>
            </a:r>
            <a:r>
              <a:rPr lang="es-ES" b="1" i="1" dirty="0">
                <a:latin typeface="Arial" panose="020B0604020202020204" pitchFamily="34" charset="0"/>
                <a:cs typeface="Arial" panose="020B0604020202020204" pitchFamily="34" charset="0"/>
              </a:rPr>
              <a:t>7</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Ardigò</a:t>
            </a:r>
            <a:r>
              <a:rPr lang="es-ES" i="1" dirty="0">
                <a:latin typeface="Arial" panose="020B0604020202020204" pitchFamily="34" charset="0"/>
                <a:cs typeface="Arial" panose="020B0604020202020204" pitchFamily="34" charset="0"/>
              </a:rPr>
              <a:t> M, </a:t>
            </a:r>
            <a:r>
              <a:rPr lang="es-ES" i="1" dirty="0" err="1">
                <a:latin typeface="Arial" panose="020B0604020202020204" pitchFamily="34" charset="0"/>
                <a:cs typeface="Arial" panose="020B0604020202020204" pitchFamily="34" charset="0"/>
              </a:rPr>
              <a:t>Argenziano</a:t>
            </a:r>
            <a:r>
              <a:rPr lang="es-ES" i="1" dirty="0">
                <a:latin typeface="Arial" panose="020B0604020202020204" pitchFamily="34" charset="0"/>
                <a:cs typeface="Arial" panose="020B0604020202020204" pitchFamily="34" charset="0"/>
              </a:rPr>
              <a:t> G, </a:t>
            </a:r>
            <a:r>
              <a:rPr lang="es-ES" i="1" dirty="0" err="1">
                <a:latin typeface="Arial" panose="020B0604020202020204" pitchFamily="34" charset="0"/>
                <a:cs typeface="Arial" panose="020B0604020202020204" pitchFamily="34" charset="0"/>
              </a:rPr>
              <a:t>Campione</a:t>
            </a:r>
            <a:r>
              <a:rPr lang="es-ES" i="1" dirty="0">
                <a:latin typeface="Arial" panose="020B0604020202020204" pitchFamily="34" charset="0"/>
                <a:cs typeface="Arial" panose="020B0604020202020204" pitchFamily="34" charset="0"/>
              </a:rPr>
              <a:t> E, et al. </a:t>
            </a:r>
            <a:r>
              <a:rPr lang="es-ES" i="1" dirty="0" err="1">
                <a:latin typeface="Arial" panose="020B0604020202020204" pitchFamily="34" charset="0"/>
                <a:cs typeface="Arial" panose="020B0604020202020204" pitchFamily="34" charset="0"/>
              </a:rPr>
              <a:t>Optimal</a:t>
            </a:r>
            <a:r>
              <a:rPr lang="es-ES" i="1" dirty="0">
                <a:latin typeface="Arial" panose="020B0604020202020204" pitchFamily="34" charset="0"/>
                <a:cs typeface="Arial" panose="020B0604020202020204" pitchFamily="34" charset="0"/>
              </a:rPr>
              <a:t> Use </a:t>
            </a:r>
            <a:r>
              <a:rPr lang="es-ES" i="1" dirty="0" err="1">
                <a:latin typeface="Arial" panose="020B0604020202020204" pitchFamily="34" charset="0"/>
                <a:cs typeface="Arial" panose="020B0604020202020204" pitchFamily="34" charset="0"/>
              </a:rPr>
              <a:t>of</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Tirbanibulin</a:t>
            </a:r>
            <a:r>
              <a:rPr lang="es-ES" i="1" dirty="0">
                <a:latin typeface="Arial" panose="020B0604020202020204" pitchFamily="34" charset="0"/>
                <a:cs typeface="Arial" panose="020B0604020202020204" pitchFamily="34" charset="0"/>
              </a:rPr>
              <a:t> in </a:t>
            </a:r>
            <a:r>
              <a:rPr lang="es-ES" i="1" dirty="0" err="1">
                <a:latin typeface="Arial" panose="020B0604020202020204" pitchFamily="34" charset="0"/>
                <a:cs typeface="Arial" panose="020B0604020202020204" pitchFamily="34" charset="0"/>
              </a:rPr>
              <a:t>the</a:t>
            </a:r>
            <a:r>
              <a:rPr lang="es-ES" i="1" dirty="0">
                <a:latin typeface="Arial" panose="020B0604020202020204" pitchFamily="34" charset="0"/>
                <a:cs typeface="Arial" panose="020B0604020202020204" pitchFamily="34" charset="0"/>
              </a:rPr>
              <a:t> Real-</a:t>
            </a:r>
            <a:r>
              <a:rPr lang="es-ES" i="1" dirty="0" err="1">
                <a:latin typeface="Arial" panose="020B0604020202020204" pitchFamily="34" charset="0"/>
                <a:cs typeface="Arial" panose="020B0604020202020204" pitchFamily="34" charset="0"/>
              </a:rPr>
              <a:t>Life</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Treatment</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of</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Actinic</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Keratosis:Expert</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Consensus</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Dermatol</a:t>
            </a:r>
            <a:r>
              <a:rPr lang="es-ES" i="1" dirty="0">
                <a:latin typeface="Arial" panose="020B0604020202020204" pitchFamily="34" charset="0"/>
                <a:cs typeface="Arial" panose="020B0604020202020204" pitchFamily="34" charset="0"/>
              </a:rPr>
              <a:t> </a:t>
            </a:r>
            <a:r>
              <a:rPr lang="es-ES" i="1" dirty="0" err="1">
                <a:latin typeface="Arial" panose="020B0604020202020204" pitchFamily="34" charset="0"/>
                <a:cs typeface="Arial" panose="020B0604020202020204" pitchFamily="34" charset="0"/>
              </a:rPr>
              <a:t>Pract</a:t>
            </a:r>
            <a:r>
              <a:rPr lang="es-ES" i="1" dirty="0">
                <a:latin typeface="Arial" panose="020B0604020202020204" pitchFamily="34" charset="0"/>
                <a:cs typeface="Arial" panose="020B0604020202020204" pitchFamily="34" charset="0"/>
              </a:rPr>
              <a:t> Concept. 2025</a:t>
            </a:r>
          </a:p>
        </p:txBody>
      </p:sp>
      <p:pic>
        <p:nvPicPr>
          <p:cNvPr id="7" name="object 23">
            <a:extLst>
              <a:ext uri="{FF2B5EF4-FFF2-40B4-BE49-F238E27FC236}">
                <a16:creationId xmlns:a16="http://schemas.microsoft.com/office/drawing/2014/main" id="{A3569EA3-D5DD-C240-5050-C3A428A43A62}"/>
              </a:ext>
            </a:extLst>
          </p:cNvPr>
          <p:cNvPicPr/>
          <p:nvPr/>
        </p:nvPicPr>
        <p:blipFill rotWithShape="1">
          <a:blip r:embed="rId3" cstate="print"/>
          <a:srcRect r="27601"/>
          <a:stretch/>
        </p:blipFill>
        <p:spPr>
          <a:xfrm>
            <a:off x="10201443" y="3240619"/>
            <a:ext cx="2002589" cy="2696348"/>
          </a:xfrm>
          <a:prstGeom prst="rect">
            <a:avLst/>
          </a:prstGeom>
        </p:spPr>
      </p:pic>
      <p:sp>
        <p:nvSpPr>
          <p:cNvPr id="44" name="Rectángulo redondeado 43">
            <a:extLst>
              <a:ext uri="{FF2B5EF4-FFF2-40B4-BE49-F238E27FC236}">
                <a16:creationId xmlns:a16="http://schemas.microsoft.com/office/drawing/2014/main" id="{B7D7A2AA-7FB3-FF90-E568-727C9FF6DF59}"/>
              </a:ext>
            </a:extLst>
          </p:cNvPr>
          <p:cNvSpPr/>
          <p:nvPr/>
        </p:nvSpPr>
        <p:spPr>
          <a:xfrm>
            <a:off x="5744001" y="1119818"/>
            <a:ext cx="3825116" cy="301137"/>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prstClr val="white">
                    <a:lumMod val="85000"/>
                  </a:prstClr>
                </a:solidFill>
                <a:effectLst/>
                <a:uLnTx/>
                <a:uFillTx/>
                <a:latin typeface="Arial"/>
                <a:ea typeface="+mn-ea"/>
                <a:cs typeface="Arial" panose="020B0604020202020204" pitchFamily="34" charset="0"/>
              </a:rPr>
              <a:t>Variable 1: Características de las lesiones</a:t>
            </a:r>
          </a:p>
        </p:txBody>
      </p:sp>
      <p:grpSp>
        <p:nvGrpSpPr>
          <p:cNvPr id="35" name="Grupo 34">
            <a:extLst>
              <a:ext uri="{FF2B5EF4-FFF2-40B4-BE49-F238E27FC236}">
                <a16:creationId xmlns:a16="http://schemas.microsoft.com/office/drawing/2014/main" id="{3957C9E8-5075-A0E1-F1D9-272E6920CBF3}"/>
              </a:ext>
            </a:extLst>
          </p:cNvPr>
          <p:cNvGrpSpPr/>
          <p:nvPr/>
        </p:nvGrpSpPr>
        <p:grpSpPr>
          <a:xfrm>
            <a:off x="5303543" y="1006153"/>
            <a:ext cx="562500" cy="557190"/>
            <a:chOff x="3515835" y="3655605"/>
            <a:chExt cx="803135" cy="795553"/>
          </a:xfrm>
        </p:grpSpPr>
        <p:pic>
          <p:nvPicPr>
            <p:cNvPr id="21" name="object 37">
              <a:extLst>
                <a:ext uri="{FF2B5EF4-FFF2-40B4-BE49-F238E27FC236}">
                  <a16:creationId xmlns:a16="http://schemas.microsoft.com/office/drawing/2014/main" id="{15412F16-5166-7F41-317C-B04B19FDC385}"/>
                </a:ext>
              </a:extLst>
            </p:cNvPr>
            <p:cNvPicPr/>
            <p:nvPr/>
          </p:nvPicPr>
          <p:blipFill>
            <a:blip r:embed="rId4" cstate="print"/>
            <a:stretch>
              <a:fillRect/>
            </a:stretch>
          </p:blipFill>
          <p:spPr>
            <a:xfrm>
              <a:off x="3515835" y="3655605"/>
              <a:ext cx="803135" cy="795553"/>
            </a:xfrm>
            <a:prstGeom prst="rect">
              <a:avLst/>
            </a:prstGeom>
          </p:spPr>
        </p:pic>
        <p:pic>
          <p:nvPicPr>
            <p:cNvPr id="22" name="object 38">
              <a:extLst>
                <a:ext uri="{FF2B5EF4-FFF2-40B4-BE49-F238E27FC236}">
                  <a16:creationId xmlns:a16="http://schemas.microsoft.com/office/drawing/2014/main" id="{F619312B-7C4D-63B2-700F-50D17B4A0028}"/>
                </a:ext>
              </a:extLst>
            </p:cNvPr>
            <p:cNvPicPr/>
            <p:nvPr/>
          </p:nvPicPr>
          <p:blipFill>
            <a:blip r:embed="rId5" cstate="print"/>
            <a:stretch>
              <a:fillRect/>
            </a:stretch>
          </p:blipFill>
          <p:spPr>
            <a:xfrm>
              <a:off x="3581233" y="3680268"/>
              <a:ext cx="672338" cy="665480"/>
            </a:xfrm>
            <a:prstGeom prst="rect">
              <a:avLst/>
            </a:prstGeom>
          </p:spPr>
        </p:pic>
        <p:grpSp>
          <p:nvGrpSpPr>
            <p:cNvPr id="34" name="Grupo 33">
              <a:extLst>
                <a:ext uri="{FF2B5EF4-FFF2-40B4-BE49-F238E27FC236}">
                  <a16:creationId xmlns:a16="http://schemas.microsoft.com/office/drawing/2014/main" id="{EDAEC600-6601-5639-024C-2FEFAD1B632A}"/>
                </a:ext>
              </a:extLst>
            </p:cNvPr>
            <p:cNvGrpSpPr/>
            <p:nvPr/>
          </p:nvGrpSpPr>
          <p:grpSpPr>
            <a:xfrm>
              <a:off x="3727855" y="3792922"/>
              <a:ext cx="379095" cy="432786"/>
              <a:chOff x="4434686" y="3792922"/>
              <a:chExt cx="379095" cy="432786"/>
            </a:xfrm>
          </p:grpSpPr>
          <p:pic>
            <p:nvPicPr>
              <p:cNvPr id="26" name="object 42">
                <a:extLst>
                  <a:ext uri="{FF2B5EF4-FFF2-40B4-BE49-F238E27FC236}">
                    <a16:creationId xmlns:a16="http://schemas.microsoft.com/office/drawing/2014/main" id="{22358C1E-B833-972C-54D2-C7D53566E6E1}"/>
                  </a:ext>
                </a:extLst>
              </p:cNvPr>
              <p:cNvPicPr/>
              <p:nvPr/>
            </p:nvPicPr>
            <p:blipFill>
              <a:blip r:embed="rId6" cstate="print"/>
              <a:stretch>
                <a:fillRect/>
              </a:stretch>
            </p:blipFill>
            <p:spPr>
              <a:xfrm>
                <a:off x="4520379" y="3792922"/>
                <a:ext cx="233458" cy="64926"/>
              </a:xfrm>
              <a:prstGeom prst="rect">
                <a:avLst/>
              </a:prstGeom>
            </p:spPr>
          </p:pic>
          <p:sp>
            <p:nvSpPr>
              <p:cNvPr id="27" name="object 43">
                <a:extLst>
                  <a:ext uri="{FF2B5EF4-FFF2-40B4-BE49-F238E27FC236}">
                    <a16:creationId xmlns:a16="http://schemas.microsoft.com/office/drawing/2014/main" id="{7B73330E-B239-1524-00B4-8D33CA72F021}"/>
                  </a:ext>
                </a:extLst>
              </p:cNvPr>
              <p:cNvSpPr/>
              <p:nvPr/>
            </p:nvSpPr>
            <p:spPr>
              <a:xfrm>
                <a:off x="4434686" y="3847248"/>
                <a:ext cx="379095" cy="378460"/>
              </a:xfrm>
              <a:custGeom>
                <a:avLst/>
                <a:gdLst/>
                <a:ahLst/>
                <a:cxnLst/>
                <a:rect l="l" t="t" r="r" b="b"/>
                <a:pathLst>
                  <a:path w="379095" h="378460">
                    <a:moveTo>
                      <a:pt x="335572" y="374218"/>
                    </a:moveTo>
                    <a:lnTo>
                      <a:pt x="335368" y="365785"/>
                    </a:lnTo>
                    <a:lnTo>
                      <a:pt x="335305" y="362572"/>
                    </a:lnTo>
                    <a:lnTo>
                      <a:pt x="334886" y="358444"/>
                    </a:lnTo>
                    <a:lnTo>
                      <a:pt x="334530" y="354393"/>
                    </a:lnTo>
                    <a:lnTo>
                      <a:pt x="332549" y="329780"/>
                    </a:lnTo>
                    <a:lnTo>
                      <a:pt x="331444" y="316903"/>
                    </a:lnTo>
                    <a:lnTo>
                      <a:pt x="328409" y="314071"/>
                    </a:lnTo>
                    <a:lnTo>
                      <a:pt x="320662" y="315112"/>
                    </a:lnTo>
                    <a:lnTo>
                      <a:pt x="318516" y="318439"/>
                    </a:lnTo>
                    <a:lnTo>
                      <a:pt x="318922" y="323037"/>
                    </a:lnTo>
                    <a:lnTo>
                      <a:pt x="320522" y="342811"/>
                    </a:lnTo>
                    <a:lnTo>
                      <a:pt x="321348" y="352704"/>
                    </a:lnTo>
                    <a:lnTo>
                      <a:pt x="322249" y="362572"/>
                    </a:lnTo>
                    <a:lnTo>
                      <a:pt x="322516" y="365112"/>
                    </a:lnTo>
                    <a:lnTo>
                      <a:pt x="322541" y="365467"/>
                    </a:lnTo>
                    <a:lnTo>
                      <a:pt x="321627" y="365785"/>
                    </a:lnTo>
                    <a:lnTo>
                      <a:pt x="179730" y="365785"/>
                    </a:lnTo>
                    <a:lnTo>
                      <a:pt x="178943" y="365112"/>
                    </a:lnTo>
                    <a:lnTo>
                      <a:pt x="178943" y="310019"/>
                    </a:lnTo>
                    <a:lnTo>
                      <a:pt x="179666" y="309270"/>
                    </a:lnTo>
                    <a:lnTo>
                      <a:pt x="182359" y="308813"/>
                    </a:lnTo>
                    <a:lnTo>
                      <a:pt x="198793" y="303403"/>
                    </a:lnTo>
                    <a:lnTo>
                      <a:pt x="208127" y="296494"/>
                    </a:lnTo>
                    <a:lnTo>
                      <a:pt x="212369" y="293370"/>
                    </a:lnTo>
                    <a:lnTo>
                      <a:pt x="222173" y="279628"/>
                    </a:lnTo>
                    <a:lnTo>
                      <a:pt x="227304" y="263118"/>
                    </a:lnTo>
                    <a:lnTo>
                      <a:pt x="228130" y="254596"/>
                    </a:lnTo>
                    <a:lnTo>
                      <a:pt x="228028" y="223888"/>
                    </a:lnTo>
                    <a:lnTo>
                      <a:pt x="225869" y="221119"/>
                    </a:lnTo>
                    <a:lnTo>
                      <a:pt x="217601" y="221119"/>
                    </a:lnTo>
                    <a:lnTo>
                      <a:pt x="215404" y="223634"/>
                    </a:lnTo>
                    <a:lnTo>
                      <a:pt x="215404" y="253631"/>
                    </a:lnTo>
                    <a:lnTo>
                      <a:pt x="212077" y="270903"/>
                    </a:lnTo>
                    <a:lnTo>
                      <a:pt x="203187" y="284467"/>
                    </a:lnTo>
                    <a:lnTo>
                      <a:pt x="189611" y="293370"/>
                    </a:lnTo>
                    <a:lnTo>
                      <a:pt x="189445" y="293370"/>
                    </a:lnTo>
                    <a:lnTo>
                      <a:pt x="172466" y="296494"/>
                    </a:lnTo>
                    <a:lnTo>
                      <a:pt x="109512" y="296494"/>
                    </a:lnTo>
                    <a:lnTo>
                      <a:pt x="88849" y="292138"/>
                    </a:lnTo>
                    <a:lnTo>
                      <a:pt x="71983" y="280657"/>
                    </a:lnTo>
                    <a:lnTo>
                      <a:pt x="60617" y="263715"/>
                    </a:lnTo>
                    <a:lnTo>
                      <a:pt x="56400" y="243027"/>
                    </a:lnTo>
                    <a:lnTo>
                      <a:pt x="56400" y="193128"/>
                    </a:lnTo>
                    <a:lnTo>
                      <a:pt x="56400" y="184175"/>
                    </a:lnTo>
                    <a:lnTo>
                      <a:pt x="52908" y="180517"/>
                    </a:lnTo>
                    <a:lnTo>
                      <a:pt x="52730" y="180327"/>
                    </a:lnTo>
                    <a:lnTo>
                      <a:pt x="52590" y="180187"/>
                    </a:lnTo>
                    <a:lnTo>
                      <a:pt x="35902" y="180187"/>
                    </a:lnTo>
                    <a:lnTo>
                      <a:pt x="28854" y="180327"/>
                    </a:lnTo>
                    <a:lnTo>
                      <a:pt x="21831" y="180187"/>
                    </a:lnTo>
                    <a:lnTo>
                      <a:pt x="17081" y="180517"/>
                    </a:lnTo>
                    <a:lnTo>
                      <a:pt x="12954" y="176949"/>
                    </a:lnTo>
                    <a:lnTo>
                      <a:pt x="12573" y="172212"/>
                    </a:lnTo>
                    <a:lnTo>
                      <a:pt x="12496" y="169062"/>
                    </a:lnTo>
                    <a:lnTo>
                      <a:pt x="13843" y="166052"/>
                    </a:lnTo>
                    <a:lnTo>
                      <a:pt x="16217" y="163995"/>
                    </a:lnTo>
                    <a:lnTo>
                      <a:pt x="42735" y="134099"/>
                    </a:lnTo>
                    <a:lnTo>
                      <a:pt x="51689" y="124155"/>
                    </a:lnTo>
                    <a:lnTo>
                      <a:pt x="54927" y="120688"/>
                    </a:lnTo>
                    <a:lnTo>
                      <a:pt x="56667" y="116090"/>
                    </a:lnTo>
                    <a:lnTo>
                      <a:pt x="61163" y="74752"/>
                    </a:lnTo>
                    <a:lnTo>
                      <a:pt x="75958" y="37884"/>
                    </a:lnTo>
                    <a:lnTo>
                      <a:pt x="83807" y="24930"/>
                    </a:lnTo>
                    <a:lnTo>
                      <a:pt x="81318" y="19532"/>
                    </a:lnTo>
                    <a:lnTo>
                      <a:pt x="76669" y="19354"/>
                    </a:lnTo>
                    <a:lnTo>
                      <a:pt x="73113" y="19354"/>
                    </a:lnTo>
                    <a:lnTo>
                      <a:pt x="70523" y="21069"/>
                    </a:lnTo>
                    <a:lnTo>
                      <a:pt x="69380" y="23723"/>
                    </a:lnTo>
                    <a:lnTo>
                      <a:pt x="58585" y="43535"/>
                    </a:lnTo>
                    <a:lnTo>
                      <a:pt x="50634" y="64541"/>
                    </a:lnTo>
                    <a:lnTo>
                      <a:pt x="45631" y="86436"/>
                    </a:lnTo>
                    <a:lnTo>
                      <a:pt x="43649" y="108902"/>
                    </a:lnTo>
                    <a:lnTo>
                      <a:pt x="43738" y="111988"/>
                    </a:lnTo>
                    <a:lnTo>
                      <a:pt x="42595" y="114973"/>
                    </a:lnTo>
                    <a:lnTo>
                      <a:pt x="40474" y="117195"/>
                    </a:lnTo>
                    <a:lnTo>
                      <a:pt x="13766" y="147294"/>
                    </a:lnTo>
                    <a:lnTo>
                      <a:pt x="5003" y="157441"/>
                    </a:lnTo>
                    <a:lnTo>
                      <a:pt x="2413" y="160388"/>
                    </a:lnTo>
                    <a:lnTo>
                      <a:pt x="685" y="163995"/>
                    </a:lnTo>
                    <a:lnTo>
                      <a:pt x="0" y="167855"/>
                    </a:lnTo>
                    <a:lnTo>
                      <a:pt x="114" y="172212"/>
                    </a:lnTo>
                    <a:lnTo>
                      <a:pt x="215" y="176326"/>
                    </a:lnTo>
                    <a:lnTo>
                      <a:pt x="3556" y="183807"/>
                    </a:lnTo>
                    <a:lnTo>
                      <a:pt x="9448" y="189496"/>
                    </a:lnTo>
                    <a:lnTo>
                      <a:pt x="17348" y="192582"/>
                    </a:lnTo>
                    <a:lnTo>
                      <a:pt x="24676" y="194094"/>
                    </a:lnTo>
                    <a:lnTo>
                      <a:pt x="32232" y="193128"/>
                    </a:lnTo>
                    <a:lnTo>
                      <a:pt x="42938" y="193128"/>
                    </a:lnTo>
                    <a:lnTo>
                      <a:pt x="43624" y="194144"/>
                    </a:lnTo>
                    <a:lnTo>
                      <a:pt x="43561" y="243027"/>
                    </a:lnTo>
                    <a:lnTo>
                      <a:pt x="43497" y="246075"/>
                    </a:lnTo>
                    <a:lnTo>
                      <a:pt x="44056" y="251841"/>
                    </a:lnTo>
                    <a:lnTo>
                      <a:pt x="69329" y="295325"/>
                    </a:lnTo>
                    <a:lnTo>
                      <a:pt x="111798" y="309702"/>
                    </a:lnTo>
                    <a:lnTo>
                      <a:pt x="166166" y="309702"/>
                    </a:lnTo>
                    <a:lnTo>
                      <a:pt x="166166" y="374891"/>
                    </a:lnTo>
                    <a:lnTo>
                      <a:pt x="169697" y="378409"/>
                    </a:lnTo>
                    <a:lnTo>
                      <a:pt x="331419" y="378409"/>
                    </a:lnTo>
                    <a:lnTo>
                      <a:pt x="335572" y="374218"/>
                    </a:lnTo>
                    <a:close/>
                  </a:path>
                  <a:path w="379095" h="378460">
                    <a:moveTo>
                      <a:pt x="378701" y="113499"/>
                    </a:moveTo>
                    <a:lnTo>
                      <a:pt x="373926" y="74015"/>
                    </a:lnTo>
                    <a:lnTo>
                      <a:pt x="357911" y="32346"/>
                    </a:lnTo>
                    <a:lnTo>
                      <a:pt x="334987" y="330"/>
                    </a:lnTo>
                    <a:lnTo>
                      <a:pt x="331495" y="0"/>
                    </a:lnTo>
                    <a:lnTo>
                      <a:pt x="326059" y="3860"/>
                    </a:lnTo>
                    <a:lnTo>
                      <a:pt x="325386" y="7810"/>
                    </a:lnTo>
                    <a:lnTo>
                      <a:pt x="345084" y="35179"/>
                    </a:lnTo>
                    <a:lnTo>
                      <a:pt x="356031" y="58089"/>
                    </a:lnTo>
                    <a:lnTo>
                      <a:pt x="362978" y="82524"/>
                    </a:lnTo>
                    <a:lnTo>
                      <a:pt x="365709" y="107962"/>
                    </a:lnTo>
                    <a:lnTo>
                      <a:pt x="363283" y="141287"/>
                    </a:lnTo>
                    <a:lnTo>
                      <a:pt x="354393" y="172034"/>
                    </a:lnTo>
                    <a:lnTo>
                      <a:pt x="339001" y="200139"/>
                    </a:lnTo>
                    <a:lnTo>
                      <a:pt x="317119" y="225539"/>
                    </a:lnTo>
                    <a:lnTo>
                      <a:pt x="313067" y="229082"/>
                    </a:lnTo>
                    <a:lnTo>
                      <a:pt x="311023" y="234429"/>
                    </a:lnTo>
                    <a:lnTo>
                      <a:pt x="317068" y="297878"/>
                    </a:lnTo>
                    <a:lnTo>
                      <a:pt x="319938" y="300126"/>
                    </a:lnTo>
                    <a:lnTo>
                      <a:pt x="326529" y="299631"/>
                    </a:lnTo>
                    <a:lnTo>
                      <a:pt x="329222" y="296862"/>
                    </a:lnTo>
                    <a:lnTo>
                      <a:pt x="329272" y="293458"/>
                    </a:lnTo>
                    <a:lnTo>
                      <a:pt x="324637" y="238023"/>
                    </a:lnTo>
                    <a:lnTo>
                      <a:pt x="325945" y="234746"/>
                    </a:lnTo>
                    <a:lnTo>
                      <a:pt x="328523" y="232651"/>
                    </a:lnTo>
                    <a:lnTo>
                      <a:pt x="350100" y="206667"/>
                    </a:lnTo>
                    <a:lnTo>
                      <a:pt x="365620" y="178092"/>
                    </a:lnTo>
                    <a:lnTo>
                      <a:pt x="375132" y="147002"/>
                    </a:lnTo>
                    <a:lnTo>
                      <a:pt x="378701" y="113499"/>
                    </a:lnTo>
                    <a:close/>
                  </a:path>
                </a:pathLst>
              </a:custGeom>
              <a:solidFill>
                <a:srgbClr val="2A58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object 44">
                <a:extLst>
                  <a:ext uri="{FF2B5EF4-FFF2-40B4-BE49-F238E27FC236}">
                    <a16:creationId xmlns:a16="http://schemas.microsoft.com/office/drawing/2014/main" id="{A391A890-0843-D928-5AF7-82F2A8084107}"/>
                  </a:ext>
                </a:extLst>
              </p:cNvPr>
              <p:cNvPicPr/>
              <p:nvPr/>
            </p:nvPicPr>
            <p:blipFill>
              <a:blip r:embed="rId7" cstate="print"/>
              <a:stretch>
                <a:fillRect/>
              </a:stretch>
            </p:blipFill>
            <p:spPr>
              <a:xfrm>
                <a:off x="4646268" y="3848614"/>
                <a:ext cx="112657" cy="80718"/>
              </a:xfrm>
              <a:prstGeom prst="rect">
                <a:avLst/>
              </a:prstGeom>
            </p:spPr>
          </p:pic>
        </p:grpSp>
      </p:grpSp>
      <p:sp>
        <p:nvSpPr>
          <p:cNvPr id="48" name="Rectángulo redondeado 47">
            <a:extLst>
              <a:ext uri="{FF2B5EF4-FFF2-40B4-BE49-F238E27FC236}">
                <a16:creationId xmlns:a16="http://schemas.microsoft.com/office/drawing/2014/main" id="{0AEE5B6D-A01F-2B30-89AD-3F8352688D8B}"/>
              </a:ext>
            </a:extLst>
          </p:cNvPr>
          <p:cNvSpPr/>
          <p:nvPr/>
        </p:nvSpPr>
        <p:spPr>
          <a:xfrm>
            <a:off x="5744001" y="1864729"/>
            <a:ext cx="4075146" cy="270478"/>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prstClr val="white">
                    <a:lumMod val="85000"/>
                  </a:prstClr>
                </a:solidFill>
                <a:effectLst/>
                <a:uLnTx/>
                <a:uFillTx/>
                <a:latin typeface="Arial"/>
                <a:ea typeface="+mn-ea"/>
                <a:cs typeface="Arial" panose="020B0604020202020204" pitchFamily="34" charset="0"/>
              </a:rPr>
              <a:t>Variable 2: Grado de cumplimiento esperado</a:t>
            </a:r>
          </a:p>
        </p:txBody>
      </p:sp>
      <p:grpSp>
        <p:nvGrpSpPr>
          <p:cNvPr id="32" name="Grupo 31">
            <a:extLst>
              <a:ext uri="{FF2B5EF4-FFF2-40B4-BE49-F238E27FC236}">
                <a16:creationId xmlns:a16="http://schemas.microsoft.com/office/drawing/2014/main" id="{2D60E5AE-C3E7-20F3-0308-FE69411F5EDC}"/>
              </a:ext>
            </a:extLst>
          </p:cNvPr>
          <p:cNvGrpSpPr/>
          <p:nvPr/>
        </p:nvGrpSpPr>
        <p:grpSpPr>
          <a:xfrm>
            <a:off x="5305607" y="1745178"/>
            <a:ext cx="561433" cy="558248"/>
            <a:chOff x="5755799" y="1083106"/>
            <a:chExt cx="801611" cy="797064"/>
          </a:xfrm>
        </p:grpSpPr>
        <p:pic>
          <p:nvPicPr>
            <p:cNvPr id="12" name="object 28">
              <a:extLst>
                <a:ext uri="{FF2B5EF4-FFF2-40B4-BE49-F238E27FC236}">
                  <a16:creationId xmlns:a16="http://schemas.microsoft.com/office/drawing/2014/main" id="{1DC938BF-7FCA-0B64-9D78-B41171DBDF9A}"/>
                </a:ext>
              </a:extLst>
            </p:cNvPr>
            <p:cNvPicPr/>
            <p:nvPr/>
          </p:nvPicPr>
          <p:blipFill>
            <a:blip r:embed="rId8" cstate="print"/>
            <a:stretch>
              <a:fillRect/>
            </a:stretch>
          </p:blipFill>
          <p:spPr>
            <a:xfrm>
              <a:off x="5755799" y="1083106"/>
              <a:ext cx="801611" cy="797064"/>
            </a:xfrm>
            <a:prstGeom prst="rect">
              <a:avLst/>
            </a:prstGeom>
          </p:spPr>
        </p:pic>
        <p:pic>
          <p:nvPicPr>
            <p:cNvPr id="13" name="object 29">
              <a:extLst>
                <a:ext uri="{FF2B5EF4-FFF2-40B4-BE49-F238E27FC236}">
                  <a16:creationId xmlns:a16="http://schemas.microsoft.com/office/drawing/2014/main" id="{0ABA6C67-3440-247C-7613-618D750D7E4A}"/>
                </a:ext>
              </a:extLst>
            </p:cNvPr>
            <p:cNvPicPr/>
            <p:nvPr/>
          </p:nvPicPr>
          <p:blipFill>
            <a:blip r:embed="rId9" cstate="print"/>
            <a:stretch>
              <a:fillRect/>
            </a:stretch>
          </p:blipFill>
          <p:spPr>
            <a:xfrm>
              <a:off x="5820435" y="1108899"/>
              <a:ext cx="672338" cy="665479"/>
            </a:xfrm>
            <a:prstGeom prst="rect">
              <a:avLst/>
            </a:prstGeom>
          </p:spPr>
        </p:pic>
        <p:sp>
          <p:nvSpPr>
            <p:cNvPr id="14" name="object 30">
              <a:extLst>
                <a:ext uri="{FF2B5EF4-FFF2-40B4-BE49-F238E27FC236}">
                  <a16:creationId xmlns:a16="http://schemas.microsoft.com/office/drawing/2014/main" id="{0C54A07D-969A-E455-9BAC-AB5EEA288CCB}"/>
                </a:ext>
              </a:extLst>
            </p:cNvPr>
            <p:cNvSpPr/>
            <p:nvPr/>
          </p:nvSpPr>
          <p:spPr>
            <a:xfrm>
              <a:off x="5914034" y="1208302"/>
              <a:ext cx="485140" cy="485775"/>
            </a:xfrm>
            <a:custGeom>
              <a:avLst/>
              <a:gdLst/>
              <a:ahLst/>
              <a:cxnLst/>
              <a:rect l="l" t="t" r="r" b="b"/>
              <a:pathLst>
                <a:path w="485140" h="485775">
                  <a:moveTo>
                    <a:pt x="438048" y="252450"/>
                  </a:moveTo>
                  <a:lnTo>
                    <a:pt x="434771" y="205320"/>
                  </a:lnTo>
                  <a:lnTo>
                    <a:pt x="421297" y="162306"/>
                  </a:lnTo>
                  <a:lnTo>
                    <a:pt x="398576" y="124307"/>
                  </a:lnTo>
                  <a:lnTo>
                    <a:pt x="368071" y="92532"/>
                  </a:lnTo>
                  <a:lnTo>
                    <a:pt x="331228" y="68224"/>
                  </a:lnTo>
                  <a:lnTo>
                    <a:pt x="289496" y="52603"/>
                  </a:lnTo>
                  <a:lnTo>
                    <a:pt x="244322" y="46863"/>
                  </a:lnTo>
                  <a:lnTo>
                    <a:pt x="239090" y="46812"/>
                  </a:lnTo>
                  <a:lnTo>
                    <a:pt x="235369" y="49720"/>
                  </a:lnTo>
                  <a:lnTo>
                    <a:pt x="235369" y="58140"/>
                  </a:lnTo>
                  <a:lnTo>
                    <a:pt x="238683" y="61302"/>
                  </a:lnTo>
                  <a:lnTo>
                    <a:pt x="263220" y="63017"/>
                  </a:lnTo>
                  <a:lnTo>
                    <a:pt x="282321" y="66306"/>
                  </a:lnTo>
                  <a:lnTo>
                    <a:pt x="338772" y="88163"/>
                  </a:lnTo>
                  <a:lnTo>
                    <a:pt x="383921" y="128358"/>
                  </a:lnTo>
                  <a:lnTo>
                    <a:pt x="405472" y="163068"/>
                  </a:lnTo>
                  <a:lnTo>
                    <a:pt x="418376" y="199910"/>
                  </a:lnTo>
                  <a:lnTo>
                    <a:pt x="422757" y="238683"/>
                  </a:lnTo>
                  <a:lnTo>
                    <a:pt x="418757" y="279222"/>
                  </a:lnTo>
                  <a:lnTo>
                    <a:pt x="404876" y="323342"/>
                  </a:lnTo>
                  <a:lnTo>
                    <a:pt x="381965" y="360172"/>
                  </a:lnTo>
                  <a:lnTo>
                    <a:pt x="349973" y="389445"/>
                  </a:lnTo>
                  <a:lnTo>
                    <a:pt x="308864" y="410870"/>
                  </a:lnTo>
                  <a:lnTo>
                    <a:pt x="262864" y="422452"/>
                  </a:lnTo>
                  <a:lnTo>
                    <a:pt x="239179" y="423608"/>
                  </a:lnTo>
                  <a:lnTo>
                    <a:pt x="215442" y="421614"/>
                  </a:lnTo>
                  <a:lnTo>
                    <a:pt x="167601" y="408216"/>
                  </a:lnTo>
                  <a:lnTo>
                    <a:pt x="150164" y="398487"/>
                  </a:lnTo>
                  <a:lnTo>
                    <a:pt x="146621" y="398322"/>
                  </a:lnTo>
                  <a:lnTo>
                    <a:pt x="141490" y="401497"/>
                  </a:lnTo>
                  <a:lnTo>
                    <a:pt x="140258" y="404266"/>
                  </a:lnTo>
                  <a:lnTo>
                    <a:pt x="141414" y="409816"/>
                  </a:lnTo>
                  <a:lnTo>
                    <a:pt x="191312" y="432079"/>
                  </a:lnTo>
                  <a:lnTo>
                    <a:pt x="239915" y="438518"/>
                  </a:lnTo>
                  <a:lnTo>
                    <a:pt x="257873" y="437591"/>
                  </a:lnTo>
                  <a:lnTo>
                    <a:pt x="310210" y="425462"/>
                  </a:lnTo>
                  <a:lnTo>
                    <a:pt x="352412" y="403821"/>
                  </a:lnTo>
                  <a:lnTo>
                    <a:pt x="387070" y="374319"/>
                  </a:lnTo>
                  <a:lnTo>
                    <a:pt x="413423" y="338328"/>
                  </a:lnTo>
                  <a:lnTo>
                    <a:pt x="430682" y="297243"/>
                  </a:lnTo>
                  <a:lnTo>
                    <a:pt x="438048" y="252450"/>
                  </a:lnTo>
                  <a:close/>
                </a:path>
                <a:path w="485140" h="485775">
                  <a:moveTo>
                    <a:pt x="485000" y="251561"/>
                  </a:moveTo>
                  <a:lnTo>
                    <a:pt x="483222" y="210959"/>
                  </a:lnTo>
                  <a:lnTo>
                    <a:pt x="469798" y="155676"/>
                  </a:lnTo>
                  <a:lnTo>
                    <a:pt x="434276" y="92405"/>
                  </a:lnTo>
                  <a:lnTo>
                    <a:pt x="381254" y="42392"/>
                  </a:lnTo>
                  <a:lnTo>
                    <a:pt x="316230" y="10795"/>
                  </a:lnTo>
                  <a:lnTo>
                    <a:pt x="259638" y="0"/>
                  </a:lnTo>
                  <a:lnTo>
                    <a:pt x="225425" y="0"/>
                  </a:lnTo>
                  <a:lnTo>
                    <a:pt x="165290" y="11988"/>
                  </a:lnTo>
                  <a:lnTo>
                    <a:pt x="102946" y="43129"/>
                  </a:lnTo>
                  <a:lnTo>
                    <a:pt x="52946" y="89903"/>
                  </a:lnTo>
                  <a:lnTo>
                    <a:pt x="18884" y="146951"/>
                  </a:lnTo>
                  <a:lnTo>
                    <a:pt x="5626" y="189230"/>
                  </a:lnTo>
                  <a:lnTo>
                    <a:pt x="1117" y="222846"/>
                  </a:lnTo>
                  <a:lnTo>
                    <a:pt x="0" y="225450"/>
                  </a:lnTo>
                  <a:lnTo>
                    <a:pt x="0" y="259664"/>
                  </a:lnTo>
                  <a:lnTo>
                    <a:pt x="711" y="260718"/>
                  </a:lnTo>
                  <a:lnTo>
                    <a:pt x="4064" y="287997"/>
                  </a:lnTo>
                  <a:lnTo>
                    <a:pt x="17868" y="335724"/>
                  </a:lnTo>
                  <a:lnTo>
                    <a:pt x="35788" y="371068"/>
                  </a:lnTo>
                  <a:lnTo>
                    <a:pt x="66827" y="410438"/>
                  </a:lnTo>
                  <a:lnTo>
                    <a:pt x="72097" y="410146"/>
                  </a:lnTo>
                  <a:lnTo>
                    <a:pt x="77343" y="402183"/>
                  </a:lnTo>
                  <a:lnTo>
                    <a:pt x="75717" y="398868"/>
                  </a:lnTo>
                  <a:lnTo>
                    <a:pt x="72834" y="395554"/>
                  </a:lnTo>
                  <a:lnTo>
                    <a:pt x="41186" y="351218"/>
                  </a:lnTo>
                  <a:lnTo>
                    <a:pt x="21590" y="303555"/>
                  </a:lnTo>
                  <a:lnTo>
                    <a:pt x="14185" y="252615"/>
                  </a:lnTo>
                  <a:lnTo>
                    <a:pt x="19088" y="198424"/>
                  </a:lnTo>
                  <a:lnTo>
                    <a:pt x="30251" y="159270"/>
                  </a:lnTo>
                  <a:lnTo>
                    <a:pt x="48056" y="123012"/>
                  </a:lnTo>
                  <a:lnTo>
                    <a:pt x="72009" y="90487"/>
                  </a:lnTo>
                  <a:lnTo>
                    <a:pt x="101600" y="62522"/>
                  </a:lnTo>
                  <a:lnTo>
                    <a:pt x="157645" y="29603"/>
                  </a:lnTo>
                  <a:lnTo>
                    <a:pt x="220954" y="14960"/>
                  </a:lnTo>
                  <a:lnTo>
                    <a:pt x="238417" y="13906"/>
                  </a:lnTo>
                  <a:lnTo>
                    <a:pt x="255892" y="14160"/>
                  </a:lnTo>
                  <a:lnTo>
                    <a:pt x="336511" y="33934"/>
                  </a:lnTo>
                  <a:lnTo>
                    <a:pt x="377850" y="58610"/>
                  </a:lnTo>
                  <a:lnTo>
                    <a:pt x="413245" y="91033"/>
                  </a:lnTo>
                  <a:lnTo>
                    <a:pt x="441363" y="129692"/>
                  </a:lnTo>
                  <a:lnTo>
                    <a:pt x="460857" y="173037"/>
                  </a:lnTo>
                  <a:lnTo>
                    <a:pt x="470382" y="219583"/>
                  </a:lnTo>
                  <a:lnTo>
                    <a:pt x="471462" y="244640"/>
                  </a:lnTo>
                  <a:lnTo>
                    <a:pt x="469874" y="269608"/>
                  </a:lnTo>
                  <a:lnTo>
                    <a:pt x="458838" y="318414"/>
                  </a:lnTo>
                  <a:lnTo>
                    <a:pt x="439508" y="359537"/>
                  </a:lnTo>
                  <a:lnTo>
                    <a:pt x="412686" y="395376"/>
                  </a:lnTo>
                  <a:lnTo>
                    <a:pt x="379526" y="425196"/>
                  </a:lnTo>
                  <a:lnTo>
                    <a:pt x="341210" y="448221"/>
                  </a:lnTo>
                  <a:lnTo>
                    <a:pt x="298919" y="463715"/>
                  </a:lnTo>
                  <a:lnTo>
                    <a:pt x="253834" y="470916"/>
                  </a:lnTo>
                  <a:lnTo>
                    <a:pt x="219913" y="470522"/>
                  </a:lnTo>
                  <a:lnTo>
                    <a:pt x="154673" y="454228"/>
                  </a:lnTo>
                  <a:lnTo>
                    <a:pt x="118579" y="434797"/>
                  </a:lnTo>
                  <a:lnTo>
                    <a:pt x="97764" y="419608"/>
                  </a:lnTo>
                  <a:lnTo>
                    <a:pt x="93230" y="420204"/>
                  </a:lnTo>
                  <a:lnTo>
                    <a:pt x="88226" y="427253"/>
                  </a:lnTo>
                  <a:lnTo>
                    <a:pt x="89166" y="431647"/>
                  </a:lnTo>
                  <a:lnTo>
                    <a:pt x="94145" y="435203"/>
                  </a:lnTo>
                  <a:lnTo>
                    <a:pt x="140868" y="463651"/>
                  </a:lnTo>
                  <a:lnTo>
                    <a:pt x="186423" y="479336"/>
                  </a:lnTo>
                  <a:lnTo>
                    <a:pt x="234264" y="485228"/>
                  </a:lnTo>
                  <a:lnTo>
                    <a:pt x="284289" y="481584"/>
                  </a:lnTo>
                  <a:lnTo>
                    <a:pt x="328168" y="470293"/>
                  </a:lnTo>
                  <a:lnTo>
                    <a:pt x="367703" y="451548"/>
                  </a:lnTo>
                  <a:lnTo>
                    <a:pt x="402996" y="425627"/>
                  </a:lnTo>
                  <a:lnTo>
                    <a:pt x="434124" y="392772"/>
                  </a:lnTo>
                  <a:lnTo>
                    <a:pt x="467410" y="335902"/>
                  </a:lnTo>
                  <a:lnTo>
                    <a:pt x="483400" y="271868"/>
                  </a:lnTo>
                  <a:lnTo>
                    <a:pt x="485000" y="251561"/>
                  </a:lnTo>
                  <a:close/>
                </a:path>
              </a:pathLst>
            </a:custGeom>
            <a:solidFill>
              <a:srgbClr val="00285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object 31">
              <a:extLst>
                <a:ext uri="{FF2B5EF4-FFF2-40B4-BE49-F238E27FC236}">
                  <a16:creationId xmlns:a16="http://schemas.microsoft.com/office/drawing/2014/main" id="{F911CED8-7257-6266-73D6-05D649A7869D}"/>
                </a:ext>
              </a:extLst>
            </p:cNvPr>
            <p:cNvPicPr/>
            <p:nvPr/>
          </p:nvPicPr>
          <p:blipFill>
            <a:blip r:embed="rId10" cstate="print"/>
            <a:stretch>
              <a:fillRect/>
            </a:stretch>
          </p:blipFill>
          <p:spPr>
            <a:xfrm>
              <a:off x="6043725" y="1367199"/>
              <a:ext cx="225759" cy="167989"/>
            </a:xfrm>
            <a:prstGeom prst="rect">
              <a:avLst/>
            </a:prstGeom>
          </p:spPr>
        </p:pic>
        <p:sp>
          <p:nvSpPr>
            <p:cNvPr id="16" name="object 32">
              <a:extLst>
                <a:ext uri="{FF2B5EF4-FFF2-40B4-BE49-F238E27FC236}">
                  <a16:creationId xmlns:a16="http://schemas.microsoft.com/office/drawing/2014/main" id="{D600937F-8101-8D94-1E60-C65CB90731CA}"/>
                </a:ext>
              </a:extLst>
            </p:cNvPr>
            <p:cNvSpPr/>
            <p:nvPr/>
          </p:nvSpPr>
          <p:spPr>
            <a:xfrm>
              <a:off x="6078817" y="1261096"/>
              <a:ext cx="155575" cy="330835"/>
            </a:xfrm>
            <a:custGeom>
              <a:avLst/>
              <a:gdLst/>
              <a:ahLst/>
              <a:cxnLst/>
              <a:rect l="l" t="t" r="r" b="b"/>
              <a:pathLst>
                <a:path w="155575" h="330835">
                  <a:moveTo>
                    <a:pt x="15011" y="192874"/>
                  </a:moveTo>
                  <a:lnTo>
                    <a:pt x="14668" y="189230"/>
                  </a:lnTo>
                  <a:lnTo>
                    <a:pt x="14579" y="185064"/>
                  </a:lnTo>
                  <a:lnTo>
                    <a:pt x="11531" y="182168"/>
                  </a:lnTo>
                  <a:lnTo>
                    <a:pt x="7874" y="182270"/>
                  </a:lnTo>
                  <a:lnTo>
                    <a:pt x="7226" y="182245"/>
                  </a:lnTo>
                  <a:lnTo>
                    <a:pt x="2971" y="182537"/>
                  </a:lnTo>
                  <a:lnTo>
                    <a:pt x="0" y="185940"/>
                  </a:lnTo>
                  <a:lnTo>
                    <a:pt x="546" y="193802"/>
                  </a:lnTo>
                  <a:lnTo>
                    <a:pt x="3949" y="196761"/>
                  </a:lnTo>
                  <a:lnTo>
                    <a:pt x="7874" y="196494"/>
                  </a:lnTo>
                  <a:lnTo>
                    <a:pt x="8420" y="196494"/>
                  </a:lnTo>
                  <a:lnTo>
                    <a:pt x="12344" y="196113"/>
                  </a:lnTo>
                  <a:lnTo>
                    <a:pt x="15011" y="192874"/>
                  </a:lnTo>
                  <a:close/>
                </a:path>
                <a:path w="155575" h="330835">
                  <a:moveTo>
                    <a:pt x="21285" y="234530"/>
                  </a:moveTo>
                  <a:lnTo>
                    <a:pt x="18211" y="231305"/>
                  </a:lnTo>
                  <a:lnTo>
                    <a:pt x="14338" y="231203"/>
                  </a:lnTo>
                  <a:lnTo>
                    <a:pt x="13627" y="231165"/>
                  </a:lnTo>
                  <a:lnTo>
                    <a:pt x="9613" y="231419"/>
                  </a:lnTo>
                  <a:lnTo>
                    <a:pt x="6832" y="234581"/>
                  </a:lnTo>
                  <a:lnTo>
                    <a:pt x="7073" y="238239"/>
                  </a:lnTo>
                  <a:lnTo>
                    <a:pt x="7073" y="242455"/>
                  </a:lnTo>
                  <a:lnTo>
                    <a:pt x="10223" y="245592"/>
                  </a:lnTo>
                  <a:lnTo>
                    <a:pt x="14097" y="245592"/>
                  </a:lnTo>
                  <a:lnTo>
                    <a:pt x="17907" y="245503"/>
                  </a:lnTo>
                  <a:lnTo>
                    <a:pt x="20993" y="242493"/>
                  </a:lnTo>
                  <a:lnTo>
                    <a:pt x="21170" y="238696"/>
                  </a:lnTo>
                  <a:lnTo>
                    <a:pt x="21285" y="234530"/>
                  </a:lnTo>
                  <a:close/>
                </a:path>
                <a:path w="155575" h="330835">
                  <a:moveTo>
                    <a:pt x="21323" y="144551"/>
                  </a:moveTo>
                  <a:lnTo>
                    <a:pt x="21259" y="140614"/>
                  </a:lnTo>
                  <a:lnTo>
                    <a:pt x="21297" y="136525"/>
                  </a:lnTo>
                  <a:lnTo>
                    <a:pt x="18148" y="133311"/>
                  </a:lnTo>
                  <a:lnTo>
                    <a:pt x="14236" y="133286"/>
                  </a:lnTo>
                  <a:lnTo>
                    <a:pt x="10426" y="133362"/>
                  </a:lnTo>
                  <a:lnTo>
                    <a:pt x="7353" y="136410"/>
                  </a:lnTo>
                  <a:lnTo>
                    <a:pt x="7239" y="140233"/>
                  </a:lnTo>
                  <a:lnTo>
                    <a:pt x="7048" y="144221"/>
                  </a:lnTo>
                  <a:lnTo>
                    <a:pt x="10096" y="147599"/>
                  </a:lnTo>
                  <a:lnTo>
                    <a:pt x="14071" y="147815"/>
                  </a:lnTo>
                  <a:lnTo>
                    <a:pt x="18186" y="147764"/>
                  </a:lnTo>
                  <a:lnTo>
                    <a:pt x="21323" y="144551"/>
                  </a:lnTo>
                  <a:close/>
                </a:path>
                <a:path w="155575" h="330835">
                  <a:moveTo>
                    <a:pt x="39928" y="284086"/>
                  </a:moveTo>
                  <a:lnTo>
                    <a:pt x="39814" y="279781"/>
                  </a:lnTo>
                  <a:lnTo>
                    <a:pt x="36652" y="276809"/>
                  </a:lnTo>
                  <a:lnTo>
                    <a:pt x="32867" y="276923"/>
                  </a:lnTo>
                  <a:lnTo>
                    <a:pt x="32346" y="276898"/>
                  </a:lnTo>
                  <a:lnTo>
                    <a:pt x="28562" y="277063"/>
                  </a:lnTo>
                  <a:lnTo>
                    <a:pt x="25844" y="280047"/>
                  </a:lnTo>
                  <a:lnTo>
                    <a:pt x="26009" y="283552"/>
                  </a:lnTo>
                  <a:lnTo>
                    <a:pt x="25984" y="283756"/>
                  </a:lnTo>
                  <a:lnTo>
                    <a:pt x="25882" y="287934"/>
                  </a:lnTo>
                  <a:lnTo>
                    <a:pt x="28867" y="291058"/>
                  </a:lnTo>
                  <a:lnTo>
                    <a:pt x="32639" y="291147"/>
                  </a:lnTo>
                  <a:lnTo>
                    <a:pt x="36677" y="291185"/>
                  </a:lnTo>
                  <a:lnTo>
                    <a:pt x="39890" y="288023"/>
                  </a:lnTo>
                  <a:lnTo>
                    <a:pt x="39928" y="284086"/>
                  </a:lnTo>
                  <a:close/>
                </a:path>
                <a:path w="155575" h="330835">
                  <a:moveTo>
                    <a:pt x="40322" y="98958"/>
                  </a:moveTo>
                  <a:lnTo>
                    <a:pt x="40233" y="95084"/>
                  </a:lnTo>
                  <a:lnTo>
                    <a:pt x="40284" y="90982"/>
                  </a:lnTo>
                  <a:lnTo>
                    <a:pt x="37147" y="87769"/>
                  </a:lnTo>
                  <a:lnTo>
                    <a:pt x="33235" y="87718"/>
                  </a:lnTo>
                  <a:lnTo>
                    <a:pt x="29578" y="87909"/>
                  </a:lnTo>
                  <a:lnTo>
                    <a:pt x="26631" y="90766"/>
                  </a:lnTo>
                  <a:lnTo>
                    <a:pt x="26022" y="98437"/>
                  </a:lnTo>
                  <a:lnTo>
                    <a:pt x="29019" y="101955"/>
                  </a:lnTo>
                  <a:lnTo>
                    <a:pt x="33032" y="102285"/>
                  </a:lnTo>
                  <a:lnTo>
                    <a:pt x="37249" y="102171"/>
                  </a:lnTo>
                  <a:lnTo>
                    <a:pt x="40322" y="98958"/>
                  </a:lnTo>
                  <a:close/>
                </a:path>
                <a:path w="155575" h="330835">
                  <a:moveTo>
                    <a:pt x="69951" y="326440"/>
                  </a:moveTo>
                  <a:lnTo>
                    <a:pt x="69570" y="322808"/>
                  </a:lnTo>
                  <a:lnTo>
                    <a:pt x="69570" y="318871"/>
                  </a:lnTo>
                  <a:lnTo>
                    <a:pt x="66598" y="315912"/>
                  </a:lnTo>
                  <a:lnTo>
                    <a:pt x="62941" y="315912"/>
                  </a:lnTo>
                  <a:lnTo>
                    <a:pt x="58674" y="316064"/>
                  </a:lnTo>
                  <a:lnTo>
                    <a:pt x="55689" y="319278"/>
                  </a:lnTo>
                  <a:lnTo>
                    <a:pt x="55841" y="323100"/>
                  </a:lnTo>
                  <a:lnTo>
                    <a:pt x="55829" y="323748"/>
                  </a:lnTo>
                  <a:lnTo>
                    <a:pt x="56146" y="327710"/>
                  </a:lnTo>
                  <a:lnTo>
                    <a:pt x="59347" y="330428"/>
                  </a:lnTo>
                  <a:lnTo>
                    <a:pt x="63004" y="330136"/>
                  </a:lnTo>
                  <a:lnTo>
                    <a:pt x="63220" y="330136"/>
                  </a:lnTo>
                  <a:lnTo>
                    <a:pt x="67310" y="329717"/>
                  </a:lnTo>
                  <a:lnTo>
                    <a:pt x="69951" y="326440"/>
                  </a:lnTo>
                  <a:close/>
                </a:path>
                <a:path w="155575" h="330835">
                  <a:moveTo>
                    <a:pt x="70434" y="52070"/>
                  </a:moveTo>
                  <a:lnTo>
                    <a:pt x="67348" y="48831"/>
                  </a:lnTo>
                  <a:lnTo>
                    <a:pt x="63436" y="48691"/>
                  </a:lnTo>
                  <a:lnTo>
                    <a:pt x="59093" y="48996"/>
                  </a:lnTo>
                  <a:lnTo>
                    <a:pt x="56222" y="52298"/>
                  </a:lnTo>
                  <a:lnTo>
                    <a:pt x="56502" y="56083"/>
                  </a:lnTo>
                  <a:lnTo>
                    <a:pt x="56502" y="60045"/>
                  </a:lnTo>
                  <a:lnTo>
                    <a:pt x="59474" y="63017"/>
                  </a:lnTo>
                  <a:lnTo>
                    <a:pt x="63131" y="63017"/>
                  </a:lnTo>
                  <a:lnTo>
                    <a:pt x="63360" y="63042"/>
                  </a:lnTo>
                  <a:lnTo>
                    <a:pt x="67310" y="62979"/>
                  </a:lnTo>
                  <a:lnTo>
                    <a:pt x="70396" y="59829"/>
                  </a:lnTo>
                  <a:lnTo>
                    <a:pt x="70358" y="56007"/>
                  </a:lnTo>
                  <a:lnTo>
                    <a:pt x="70434" y="52070"/>
                  </a:lnTo>
                  <a:close/>
                </a:path>
                <a:path w="155575" h="330835">
                  <a:moveTo>
                    <a:pt x="109740" y="29692"/>
                  </a:moveTo>
                  <a:lnTo>
                    <a:pt x="109448" y="25793"/>
                  </a:lnTo>
                  <a:lnTo>
                    <a:pt x="109448" y="25146"/>
                  </a:lnTo>
                  <a:lnTo>
                    <a:pt x="108978" y="21183"/>
                  </a:lnTo>
                  <a:lnTo>
                    <a:pt x="105689" y="18554"/>
                  </a:lnTo>
                  <a:lnTo>
                    <a:pt x="102057" y="18999"/>
                  </a:lnTo>
                  <a:lnTo>
                    <a:pt x="98259" y="19253"/>
                  </a:lnTo>
                  <a:lnTo>
                    <a:pt x="95326" y="22440"/>
                  </a:lnTo>
                  <a:lnTo>
                    <a:pt x="95427" y="26263"/>
                  </a:lnTo>
                  <a:lnTo>
                    <a:pt x="95465" y="30251"/>
                  </a:lnTo>
                  <a:lnTo>
                    <a:pt x="98704" y="33426"/>
                  </a:lnTo>
                  <a:lnTo>
                    <a:pt x="102679" y="33401"/>
                  </a:lnTo>
                  <a:lnTo>
                    <a:pt x="106819" y="33096"/>
                  </a:lnTo>
                  <a:lnTo>
                    <a:pt x="109740" y="29692"/>
                  </a:lnTo>
                  <a:close/>
                </a:path>
                <a:path w="155575" h="330835">
                  <a:moveTo>
                    <a:pt x="155194" y="10883"/>
                  </a:moveTo>
                  <a:lnTo>
                    <a:pt x="154927" y="7124"/>
                  </a:lnTo>
                  <a:lnTo>
                    <a:pt x="154940" y="6896"/>
                  </a:lnTo>
                  <a:lnTo>
                    <a:pt x="154660" y="2743"/>
                  </a:lnTo>
                  <a:lnTo>
                    <a:pt x="151485" y="0"/>
                  </a:lnTo>
                  <a:lnTo>
                    <a:pt x="147840" y="254"/>
                  </a:lnTo>
                  <a:lnTo>
                    <a:pt x="144094" y="330"/>
                  </a:lnTo>
                  <a:lnTo>
                    <a:pt x="141084" y="3352"/>
                  </a:lnTo>
                  <a:lnTo>
                    <a:pt x="140931" y="11112"/>
                  </a:lnTo>
                  <a:lnTo>
                    <a:pt x="144068" y="14351"/>
                  </a:lnTo>
                  <a:lnTo>
                    <a:pt x="148005" y="14427"/>
                  </a:lnTo>
                  <a:lnTo>
                    <a:pt x="148386" y="14401"/>
                  </a:lnTo>
                  <a:lnTo>
                    <a:pt x="152349" y="14160"/>
                  </a:lnTo>
                  <a:lnTo>
                    <a:pt x="155194" y="10883"/>
                  </a:lnTo>
                  <a:close/>
                </a:path>
              </a:pathLst>
            </a:custGeom>
            <a:solidFill>
              <a:srgbClr val="2A58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Rectángulo redondeado 36">
            <a:extLst>
              <a:ext uri="{FF2B5EF4-FFF2-40B4-BE49-F238E27FC236}">
                <a16:creationId xmlns:a16="http://schemas.microsoft.com/office/drawing/2014/main" id="{02F93E3C-81D7-132E-DC52-9AB6023A3D0B}"/>
              </a:ext>
            </a:extLst>
          </p:cNvPr>
          <p:cNvSpPr/>
          <p:nvPr/>
        </p:nvSpPr>
        <p:spPr>
          <a:xfrm>
            <a:off x="5793472" y="2594745"/>
            <a:ext cx="1782448" cy="276083"/>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002855"/>
                </a:solidFill>
                <a:effectLst/>
                <a:uLnTx/>
                <a:uFillTx/>
                <a:latin typeface="Arial"/>
                <a:ea typeface="+mn-ea"/>
                <a:cs typeface="Arial" panose="020B0604020202020204" pitchFamily="34" charset="0"/>
              </a:rPr>
              <a:t>Variable 3: Edad</a:t>
            </a:r>
          </a:p>
        </p:txBody>
      </p:sp>
      <p:sp>
        <p:nvSpPr>
          <p:cNvPr id="24" name="Rectángulo redondeado 49">
            <a:extLst>
              <a:ext uri="{FF2B5EF4-FFF2-40B4-BE49-F238E27FC236}">
                <a16:creationId xmlns:a16="http://schemas.microsoft.com/office/drawing/2014/main" id="{01CCADFF-2296-5D2D-31CE-0C30FFEF0F02}"/>
              </a:ext>
            </a:extLst>
          </p:cNvPr>
          <p:cNvSpPr/>
          <p:nvPr/>
        </p:nvSpPr>
        <p:spPr>
          <a:xfrm>
            <a:off x="5764472" y="3990498"/>
            <a:ext cx="3825116" cy="301137"/>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prstClr val="white">
                    <a:lumMod val="85000"/>
                  </a:prstClr>
                </a:solidFill>
                <a:effectLst/>
                <a:uLnTx/>
                <a:uFillTx/>
                <a:latin typeface="Arial"/>
                <a:ea typeface="+mn-ea"/>
                <a:cs typeface="Arial" panose="020B0604020202020204" pitchFamily="34" charset="0"/>
              </a:rPr>
              <a:t>Variable 5: Condiciones específicas</a:t>
            </a:r>
          </a:p>
        </p:txBody>
      </p:sp>
      <p:grpSp>
        <p:nvGrpSpPr>
          <p:cNvPr id="25" name="Grupo 24">
            <a:extLst>
              <a:ext uri="{FF2B5EF4-FFF2-40B4-BE49-F238E27FC236}">
                <a16:creationId xmlns:a16="http://schemas.microsoft.com/office/drawing/2014/main" id="{B3B6A4A7-89CA-81BD-E4A2-CA8E2474B0F5}"/>
              </a:ext>
            </a:extLst>
          </p:cNvPr>
          <p:cNvGrpSpPr/>
          <p:nvPr/>
        </p:nvGrpSpPr>
        <p:grpSpPr>
          <a:xfrm>
            <a:off x="5326078" y="3876833"/>
            <a:ext cx="561433" cy="557190"/>
            <a:chOff x="6296440" y="2713773"/>
            <a:chExt cx="801611" cy="795553"/>
          </a:xfrm>
        </p:grpSpPr>
        <p:pic>
          <p:nvPicPr>
            <p:cNvPr id="30" name="object 33">
              <a:extLst>
                <a:ext uri="{FF2B5EF4-FFF2-40B4-BE49-F238E27FC236}">
                  <a16:creationId xmlns:a16="http://schemas.microsoft.com/office/drawing/2014/main" id="{CEE3AB4C-2FAA-B283-A394-BD77BA509765}"/>
                </a:ext>
              </a:extLst>
            </p:cNvPr>
            <p:cNvPicPr/>
            <p:nvPr/>
          </p:nvPicPr>
          <p:blipFill>
            <a:blip r:embed="rId11" cstate="print"/>
            <a:stretch>
              <a:fillRect/>
            </a:stretch>
          </p:blipFill>
          <p:spPr>
            <a:xfrm>
              <a:off x="6296440" y="2713773"/>
              <a:ext cx="801611" cy="795553"/>
            </a:xfrm>
            <a:prstGeom prst="rect">
              <a:avLst/>
            </a:prstGeom>
          </p:spPr>
        </p:pic>
        <p:pic>
          <p:nvPicPr>
            <p:cNvPr id="39" name="object 34">
              <a:extLst>
                <a:ext uri="{FF2B5EF4-FFF2-40B4-BE49-F238E27FC236}">
                  <a16:creationId xmlns:a16="http://schemas.microsoft.com/office/drawing/2014/main" id="{89320185-2D7D-99EA-165D-21F593F9C623}"/>
                </a:ext>
              </a:extLst>
            </p:cNvPr>
            <p:cNvPicPr/>
            <p:nvPr/>
          </p:nvPicPr>
          <p:blipFill>
            <a:blip r:embed="rId12" cstate="print"/>
            <a:stretch>
              <a:fillRect/>
            </a:stretch>
          </p:blipFill>
          <p:spPr>
            <a:xfrm>
              <a:off x="6361077" y="2738690"/>
              <a:ext cx="672337" cy="665479"/>
            </a:xfrm>
            <a:prstGeom prst="rect">
              <a:avLst/>
            </a:prstGeom>
          </p:spPr>
        </p:pic>
        <p:sp>
          <p:nvSpPr>
            <p:cNvPr id="40" name="object 35">
              <a:extLst>
                <a:ext uri="{FF2B5EF4-FFF2-40B4-BE49-F238E27FC236}">
                  <a16:creationId xmlns:a16="http://schemas.microsoft.com/office/drawing/2014/main" id="{B4032AD3-E641-2863-7E54-991ECB382ABC}"/>
                </a:ext>
              </a:extLst>
            </p:cNvPr>
            <p:cNvSpPr/>
            <p:nvPr/>
          </p:nvSpPr>
          <p:spPr>
            <a:xfrm>
              <a:off x="6502366" y="2871534"/>
              <a:ext cx="341630" cy="389255"/>
            </a:xfrm>
            <a:custGeom>
              <a:avLst/>
              <a:gdLst/>
              <a:ahLst/>
              <a:cxnLst/>
              <a:rect l="l" t="t" r="r" b="b"/>
              <a:pathLst>
                <a:path w="341629" h="389254">
                  <a:moveTo>
                    <a:pt x="195041" y="0"/>
                  </a:moveTo>
                  <a:lnTo>
                    <a:pt x="181992" y="1272"/>
                  </a:lnTo>
                  <a:lnTo>
                    <a:pt x="171550" y="6514"/>
                  </a:lnTo>
                  <a:lnTo>
                    <a:pt x="163408" y="15139"/>
                  </a:lnTo>
                  <a:lnTo>
                    <a:pt x="157261" y="26562"/>
                  </a:lnTo>
                  <a:lnTo>
                    <a:pt x="144453" y="21227"/>
                  </a:lnTo>
                  <a:lnTo>
                    <a:pt x="106857" y="37051"/>
                  </a:lnTo>
                  <a:lnTo>
                    <a:pt x="99590" y="62605"/>
                  </a:lnTo>
                  <a:lnTo>
                    <a:pt x="99590" y="210703"/>
                  </a:lnTo>
                  <a:lnTo>
                    <a:pt x="62047" y="167823"/>
                  </a:lnTo>
                  <a:lnTo>
                    <a:pt x="49199" y="159264"/>
                  </a:lnTo>
                  <a:lnTo>
                    <a:pt x="36109" y="157042"/>
                  </a:lnTo>
                  <a:lnTo>
                    <a:pt x="23144" y="159908"/>
                  </a:lnTo>
                  <a:lnTo>
                    <a:pt x="11878" y="167822"/>
                  </a:lnTo>
                  <a:lnTo>
                    <a:pt x="3287" y="180927"/>
                  </a:lnTo>
                  <a:lnTo>
                    <a:pt x="0" y="195781"/>
                  </a:lnTo>
                  <a:lnTo>
                    <a:pt x="2078" y="210855"/>
                  </a:lnTo>
                  <a:lnTo>
                    <a:pt x="9583" y="224614"/>
                  </a:lnTo>
                  <a:lnTo>
                    <a:pt x="63400" y="294132"/>
                  </a:lnTo>
                  <a:lnTo>
                    <a:pt x="89318" y="331259"/>
                  </a:lnTo>
                  <a:lnTo>
                    <a:pt x="131868" y="371300"/>
                  </a:lnTo>
                  <a:lnTo>
                    <a:pt x="172268" y="387395"/>
                  </a:lnTo>
                  <a:lnTo>
                    <a:pt x="179066" y="388960"/>
                  </a:lnTo>
                  <a:lnTo>
                    <a:pt x="184037" y="386686"/>
                  </a:lnTo>
                  <a:lnTo>
                    <a:pt x="186922" y="375288"/>
                  </a:lnTo>
                  <a:lnTo>
                    <a:pt x="183597" y="370797"/>
                  </a:lnTo>
                  <a:lnTo>
                    <a:pt x="176476" y="369173"/>
                  </a:lnTo>
                  <a:lnTo>
                    <a:pt x="159120" y="363779"/>
                  </a:lnTo>
                  <a:lnTo>
                    <a:pt x="114803" y="333026"/>
                  </a:lnTo>
                  <a:lnTo>
                    <a:pt x="93852" y="304202"/>
                  </a:lnTo>
                  <a:lnTo>
                    <a:pt x="59600" y="258342"/>
                  </a:lnTo>
                  <a:lnTo>
                    <a:pt x="21438" y="209481"/>
                  </a:lnTo>
                  <a:lnTo>
                    <a:pt x="19469" y="205020"/>
                  </a:lnTo>
                  <a:lnTo>
                    <a:pt x="18734" y="200278"/>
                  </a:lnTo>
                  <a:lnTo>
                    <a:pt x="18841" y="193492"/>
                  </a:lnTo>
                  <a:lnTo>
                    <a:pt x="20894" y="187175"/>
                  </a:lnTo>
                  <a:lnTo>
                    <a:pt x="24691" y="181732"/>
                  </a:lnTo>
                  <a:lnTo>
                    <a:pt x="30032" y="177569"/>
                  </a:lnTo>
                  <a:lnTo>
                    <a:pt x="35651" y="175865"/>
                  </a:lnTo>
                  <a:lnTo>
                    <a:pt x="41085" y="176362"/>
                  </a:lnTo>
                  <a:lnTo>
                    <a:pt x="46414" y="179102"/>
                  </a:lnTo>
                  <a:lnTo>
                    <a:pt x="51719" y="184126"/>
                  </a:lnTo>
                  <a:lnTo>
                    <a:pt x="99591" y="239881"/>
                  </a:lnTo>
                  <a:lnTo>
                    <a:pt x="101329" y="242604"/>
                  </a:lnTo>
                  <a:lnTo>
                    <a:pt x="103998" y="244598"/>
                  </a:lnTo>
                  <a:lnTo>
                    <a:pt x="107095" y="245492"/>
                  </a:lnTo>
                  <a:lnTo>
                    <a:pt x="113743" y="246615"/>
                  </a:lnTo>
                  <a:lnTo>
                    <a:pt x="118362" y="242038"/>
                  </a:lnTo>
                  <a:lnTo>
                    <a:pt x="118158" y="56927"/>
                  </a:lnTo>
                  <a:lnTo>
                    <a:pt x="119491" y="51891"/>
                  </a:lnTo>
                  <a:lnTo>
                    <a:pt x="123645" y="45102"/>
                  </a:lnTo>
                  <a:lnTo>
                    <a:pt x="125704" y="43028"/>
                  </a:lnTo>
                  <a:lnTo>
                    <a:pt x="128169" y="41572"/>
                  </a:lnTo>
                  <a:lnTo>
                    <a:pt x="134547" y="39336"/>
                  </a:lnTo>
                  <a:lnTo>
                    <a:pt x="141056" y="39720"/>
                  </a:lnTo>
                  <a:lnTo>
                    <a:pt x="146946" y="42530"/>
                  </a:lnTo>
                  <a:lnTo>
                    <a:pt x="151466" y="47571"/>
                  </a:lnTo>
                  <a:lnTo>
                    <a:pt x="154135" y="51916"/>
                  </a:lnTo>
                  <a:lnTo>
                    <a:pt x="155436" y="56952"/>
                  </a:lnTo>
                  <a:lnTo>
                    <a:pt x="155203" y="189470"/>
                  </a:lnTo>
                  <a:lnTo>
                    <a:pt x="158439" y="193958"/>
                  </a:lnTo>
                  <a:lnTo>
                    <a:pt x="170856" y="194077"/>
                  </a:lnTo>
                  <a:lnTo>
                    <a:pt x="174152" y="189589"/>
                  </a:lnTo>
                  <a:lnTo>
                    <a:pt x="173952" y="35277"/>
                  </a:lnTo>
                  <a:lnTo>
                    <a:pt x="175676" y="29821"/>
                  </a:lnTo>
                  <a:lnTo>
                    <a:pt x="180077" y="23970"/>
                  </a:lnTo>
                  <a:lnTo>
                    <a:pt x="182755" y="21724"/>
                  </a:lnTo>
                  <a:lnTo>
                    <a:pt x="188860" y="18959"/>
                  </a:lnTo>
                  <a:lnTo>
                    <a:pt x="195320" y="18765"/>
                  </a:lnTo>
                  <a:lnTo>
                    <a:pt x="201379" y="21019"/>
                  </a:lnTo>
                  <a:lnTo>
                    <a:pt x="206281" y="25600"/>
                  </a:lnTo>
                  <a:lnTo>
                    <a:pt x="209629" y="30191"/>
                  </a:lnTo>
                  <a:lnTo>
                    <a:pt x="211282" y="35820"/>
                  </a:lnTo>
                  <a:lnTo>
                    <a:pt x="210960" y="41523"/>
                  </a:lnTo>
                  <a:lnTo>
                    <a:pt x="210746" y="162787"/>
                  </a:lnTo>
                  <a:lnTo>
                    <a:pt x="211026" y="165122"/>
                  </a:lnTo>
                  <a:lnTo>
                    <a:pt x="212593" y="169417"/>
                  </a:lnTo>
                  <a:lnTo>
                    <a:pt x="214125" y="171153"/>
                  </a:lnTo>
                  <a:lnTo>
                    <a:pt x="220658" y="174656"/>
                  </a:lnTo>
                  <a:lnTo>
                    <a:pt x="226328" y="172930"/>
                  </a:lnTo>
                  <a:lnTo>
                    <a:pt x="229771" y="166253"/>
                  </a:lnTo>
                  <a:lnTo>
                    <a:pt x="230199" y="163917"/>
                  </a:lnTo>
                  <a:lnTo>
                    <a:pt x="229852" y="56409"/>
                  </a:lnTo>
                  <a:lnTo>
                    <a:pt x="231217" y="51521"/>
                  </a:lnTo>
                  <a:lnTo>
                    <a:pt x="235322" y="45028"/>
                  </a:lnTo>
                  <a:lnTo>
                    <a:pt x="237265" y="43078"/>
                  </a:lnTo>
                  <a:lnTo>
                    <a:pt x="239577" y="41671"/>
                  </a:lnTo>
                  <a:lnTo>
                    <a:pt x="245924" y="39354"/>
                  </a:lnTo>
                  <a:lnTo>
                    <a:pt x="252434" y="39650"/>
                  </a:lnTo>
                  <a:lnTo>
                    <a:pt x="267103" y="144565"/>
                  </a:lnTo>
                  <a:lnTo>
                    <a:pt x="271358" y="148614"/>
                  </a:lnTo>
                  <a:lnTo>
                    <a:pt x="281738" y="148441"/>
                  </a:lnTo>
                  <a:lnTo>
                    <a:pt x="285846" y="144096"/>
                  </a:lnTo>
                  <a:lnTo>
                    <a:pt x="285673" y="95932"/>
                  </a:lnTo>
                  <a:lnTo>
                    <a:pt x="287617" y="90674"/>
                  </a:lnTo>
                  <a:lnTo>
                    <a:pt x="292905" y="84799"/>
                  </a:lnTo>
                  <a:lnTo>
                    <a:pt x="299855" y="81125"/>
                  </a:lnTo>
                  <a:lnTo>
                    <a:pt x="306257" y="80735"/>
                  </a:lnTo>
                  <a:lnTo>
                    <a:pt x="312342" y="82784"/>
                  </a:lnTo>
                  <a:lnTo>
                    <a:pt x="317353" y="87169"/>
                  </a:lnTo>
                  <a:lnTo>
                    <a:pt x="320748" y="91316"/>
                  </a:lnTo>
                  <a:lnTo>
                    <a:pt x="322568" y="96550"/>
                  </a:lnTo>
                  <a:lnTo>
                    <a:pt x="322470" y="162920"/>
                  </a:lnTo>
                  <a:lnTo>
                    <a:pt x="326134" y="167085"/>
                  </a:lnTo>
                  <a:lnTo>
                    <a:pt x="337768" y="167085"/>
                  </a:lnTo>
                  <a:lnTo>
                    <a:pt x="341409" y="162890"/>
                  </a:lnTo>
                  <a:lnTo>
                    <a:pt x="341384" y="98130"/>
                  </a:lnTo>
                  <a:lnTo>
                    <a:pt x="310101" y="62213"/>
                  </a:lnTo>
                  <a:lnTo>
                    <a:pt x="295955" y="62630"/>
                  </a:lnTo>
                  <a:lnTo>
                    <a:pt x="285698" y="66234"/>
                  </a:lnTo>
                  <a:lnTo>
                    <a:pt x="285259" y="54769"/>
                  </a:lnTo>
                  <a:lnTo>
                    <a:pt x="258960" y="21938"/>
                  </a:lnTo>
                  <a:lnTo>
                    <a:pt x="248670" y="20212"/>
                  </a:lnTo>
                  <a:lnTo>
                    <a:pt x="238296" y="21827"/>
                  </a:lnTo>
                  <a:lnTo>
                    <a:pt x="227909" y="26562"/>
                  </a:lnTo>
                  <a:lnTo>
                    <a:pt x="222575" y="16208"/>
                  </a:lnTo>
                  <a:lnTo>
                    <a:pt x="215514" y="8013"/>
                  </a:lnTo>
                  <a:lnTo>
                    <a:pt x="206433" y="2452"/>
                  </a:lnTo>
                  <a:lnTo>
                    <a:pt x="195041" y="0"/>
                  </a:lnTo>
                  <a:close/>
                </a:path>
              </a:pathLst>
            </a:custGeom>
            <a:solidFill>
              <a:srgbClr val="00285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1" name="object 36">
              <a:extLst>
                <a:ext uri="{FF2B5EF4-FFF2-40B4-BE49-F238E27FC236}">
                  <a16:creationId xmlns:a16="http://schemas.microsoft.com/office/drawing/2014/main" id="{BB0D2DB8-8141-4845-5F46-22F7A2F4F0D2}"/>
                </a:ext>
              </a:extLst>
            </p:cNvPr>
            <p:cNvPicPr/>
            <p:nvPr/>
          </p:nvPicPr>
          <p:blipFill>
            <a:blip r:embed="rId13" cstate="print"/>
            <a:stretch>
              <a:fillRect/>
            </a:stretch>
          </p:blipFill>
          <p:spPr>
            <a:xfrm>
              <a:off x="6691923" y="3070994"/>
              <a:ext cx="200334" cy="200221"/>
            </a:xfrm>
            <a:prstGeom prst="rect">
              <a:avLst/>
            </a:prstGeom>
          </p:spPr>
        </p:pic>
      </p:grpSp>
      <p:grpSp>
        <p:nvGrpSpPr>
          <p:cNvPr id="31" name="Grupo 30">
            <a:extLst>
              <a:ext uri="{FF2B5EF4-FFF2-40B4-BE49-F238E27FC236}">
                <a16:creationId xmlns:a16="http://schemas.microsoft.com/office/drawing/2014/main" id="{C02E780E-A4D2-5CED-CABE-F879A782D2A1}"/>
              </a:ext>
            </a:extLst>
          </p:cNvPr>
          <p:cNvGrpSpPr/>
          <p:nvPr/>
        </p:nvGrpSpPr>
        <p:grpSpPr>
          <a:xfrm>
            <a:off x="5353013" y="2476203"/>
            <a:ext cx="561433" cy="558248"/>
            <a:chOff x="4019382" y="1203502"/>
            <a:chExt cx="801611" cy="797064"/>
          </a:xfrm>
        </p:grpSpPr>
        <p:pic>
          <p:nvPicPr>
            <p:cNvPr id="8" name="object 24">
              <a:extLst>
                <a:ext uri="{FF2B5EF4-FFF2-40B4-BE49-F238E27FC236}">
                  <a16:creationId xmlns:a16="http://schemas.microsoft.com/office/drawing/2014/main" id="{D6550FB9-4188-6CA1-6E43-035A95892DBC}"/>
                </a:ext>
              </a:extLst>
            </p:cNvPr>
            <p:cNvPicPr/>
            <p:nvPr/>
          </p:nvPicPr>
          <p:blipFill>
            <a:blip r:embed="rId14" cstate="print"/>
            <a:stretch>
              <a:fillRect/>
            </a:stretch>
          </p:blipFill>
          <p:spPr>
            <a:xfrm>
              <a:off x="4019382" y="1203502"/>
              <a:ext cx="801611" cy="797064"/>
            </a:xfrm>
            <a:prstGeom prst="rect">
              <a:avLst/>
            </a:prstGeom>
          </p:spPr>
        </p:pic>
        <p:pic>
          <p:nvPicPr>
            <p:cNvPr id="9" name="object 25">
              <a:extLst>
                <a:ext uri="{FF2B5EF4-FFF2-40B4-BE49-F238E27FC236}">
                  <a16:creationId xmlns:a16="http://schemas.microsoft.com/office/drawing/2014/main" id="{B89E864B-374B-6CC4-511F-8B3D2769DC1B}"/>
                </a:ext>
              </a:extLst>
            </p:cNvPr>
            <p:cNvPicPr/>
            <p:nvPr/>
          </p:nvPicPr>
          <p:blipFill>
            <a:blip r:embed="rId15" cstate="print"/>
            <a:stretch>
              <a:fillRect/>
            </a:stretch>
          </p:blipFill>
          <p:spPr>
            <a:xfrm>
              <a:off x="4084018" y="1229549"/>
              <a:ext cx="672338" cy="665479"/>
            </a:xfrm>
            <a:prstGeom prst="rect">
              <a:avLst/>
            </a:prstGeom>
          </p:spPr>
        </p:pic>
        <p:sp>
          <p:nvSpPr>
            <p:cNvPr id="10" name="object 26">
              <a:extLst>
                <a:ext uri="{FF2B5EF4-FFF2-40B4-BE49-F238E27FC236}">
                  <a16:creationId xmlns:a16="http://schemas.microsoft.com/office/drawing/2014/main" id="{B67F09F7-4CF2-75D1-DF20-65A08EE31817}"/>
                </a:ext>
              </a:extLst>
            </p:cNvPr>
            <p:cNvSpPr/>
            <p:nvPr/>
          </p:nvSpPr>
          <p:spPr>
            <a:xfrm>
              <a:off x="4306523" y="1368003"/>
              <a:ext cx="227329" cy="388620"/>
            </a:xfrm>
            <a:custGeom>
              <a:avLst/>
              <a:gdLst/>
              <a:ahLst/>
              <a:cxnLst/>
              <a:rect l="l" t="t" r="r" b="b"/>
              <a:pathLst>
                <a:path w="227329" h="388619">
                  <a:moveTo>
                    <a:pt x="221858" y="0"/>
                  </a:moveTo>
                  <a:lnTo>
                    <a:pt x="5168" y="0"/>
                  </a:lnTo>
                  <a:lnTo>
                    <a:pt x="1759" y="2382"/>
                  </a:lnTo>
                  <a:lnTo>
                    <a:pt x="0" y="6522"/>
                  </a:lnTo>
                  <a:lnTo>
                    <a:pt x="633" y="10662"/>
                  </a:lnTo>
                  <a:lnTo>
                    <a:pt x="881" y="14204"/>
                  </a:lnTo>
                  <a:lnTo>
                    <a:pt x="788" y="16255"/>
                  </a:lnTo>
                  <a:lnTo>
                    <a:pt x="655" y="18178"/>
                  </a:lnTo>
                  <a:lnTo>
                    <a:pt x="633" y="31758"/>
                  </a:lnTo>
                  <a:lnTo>
                    <a:pt x="4911" y="38599"/>
                  </a:lnTo>
                  <a:lnTo>
                    <a:pt x="12833" y="42879"/>
                  </a:lnTo>
                  <a:lnTo>
                    <a:pt x="14705" y="43567"/>
                  </a:lnTo>
                  <a:lnTo>
                    <a:pt x="15860" y="45465"/>
                  </a:lnTo>
                  <a:lnTo>
                    <a:pt x="15762" y="46255"/>
                  </a:lnTo>
                  <a:lnTo>
                    <a:pt x="15661" y="96600"/>
                  </a:lnTo>
                  <a:lnTo>
                    <a:pt x="16615" y="104384"/>
                  </a:lnTo>
                  <a:lnTo>
                    <a:pt x="37088" y="154466"/>
                  </a:lnTo>
                  <a:lnTo>
                    <a:pt x="70594" y="186347"/>
                  </a:lnTo>
                  <a:lnTo>
                    <a:pt x="72272" y="187213"/>
                  </a:lnTo>
                  <a:lnTo>
                    <a:pt x="73711" y="188487"/>
                  </a:lnTo>
                  <a:lnTo>
                    <a:pt x="74782" y="190054"/>
                  </a:lnTo>
                  <a:lnTo>
                    <a:pt x="77170" y="194283"/>
                  </a:lnTo>
                  <a:lnTo>
                    <a:pt x="75689" y="198284"/>
                  </a:lnTo>
                  <a:lnTo>
                    <a:pt x="70625" y="201698"/>
                  </a:lnTo>
                  <a:lnTo>
                    <a:pt x="46953" y="221558"/>
                  </a:lnTo>
                  <a:lnTo>
                    <a:pt x="29841" y="245039"/>
                  </a:lnTo>
                  <a:lnTo>
                    <a:pt x="19399" y="272194"/>
                  </a:lnTo>
                  <a:lnTo>
                    <a:pt x="16025" y="300636"/>
                  </a:lnTo>
                  <a:lnTo>
                    <a:pt x="15932" y="342731"/>
                  </a:lnTo>
                  <a:lnTo>
                    <a:pt x="14951" y="344359"/>
                  </a:lnTo>
                  <a:lnTo>
                    <a:pt x="13332" y="344972"/>
                  </a:lnTo>
                  <a:lnTo>
                    <a:pt x="5053" y="349270"/>
                  </a:lnTo>
                  <a:lnTo>
                    <a:pt x="649" y="356144"/>
                  </a:lnTo>
                  <a:lnTo>
                    <a:pt x="664" y="385375"/>
                  </a:lnTo>
                  <a:lnTo>
                    <a:pt x="3325" y="388134"/>
                  </a:lnTo>
                  <a:lnTo>
                    <a:pt x="223726" y="388134"/>
                  </a:lnTo>
                  <a:lnTo>
                    <a:pt x="226291" y="385574"/>
                  </a:lnTo>
                  <a:lnTo>
                    <a:pt x="226291" y="373929"/>
                  </a:lnTo>
                  <a:lnTo>
                    <a:pt x="210560" y="373929"/>
                  </a:lnTo>
                  <a:lnTo>
                    <a:pt x="209197" y="373183"/>
                  </a:lnTo>
                  <a:lnTo>
                    <a:pt x="16385" y="373182"/>
                  </a:lnTo>
                  <a:lnTo>
                    <a:pt x="15584" y="372420"/>
                  </a:lnTo>
                  <a:lnTo>
                    <a:pt x="15708" y="363901"/>
                  </a:lnTo>
                  <a:lnTo>
                    <a:pt x="15796" y="360090"/>
                  </a:lnTo>
                  <a:lnTo>
                    <a:pt x="17821" y="357911"/>
                  </a:lnTo>
                  <a:lnTo>
                    <a:pt x="226411" y="357911"/>
                  </a:lnTo>
                  <a:lnTo>
                    <a:pt x="226430" y="356525"/>
                  </a:lnTo>
                  <a:lnTo>
                    <a:pt x="222096" y="349270"/>
                  </a:lnTo>
                  <a:lnTo>
                    <a:pt x="213516" y="344972"/>
                  </a:lnTo>
                  <a:lnTo>
                    <a:pt x="212064" y="344359"/>
                  </a:lnTo>
                  <a:lnTo>
                    <a:pt x="211858" y="344359"/>
                  </a:lnTo>
                  <a:lnTo>
                    <a:pt x="210964" y="342731"/>
                  </a:lnTo>
                  <a:lnTo>
                    <a:pt x="31547" y="342731"/>
                  </a:lnTo>
                  <a:lnTo>
                    <a:pt x="30670" y="342396"/>
                  </a:lnTo>
                  <a:lnTo>
                    <a:pt x="30771" y="303074"/>
                  </a:lnTo>
                  <a:lnTo>
                    <a:pt x="31238" y="294572"/>
                  </a:lnTo>
                  <a:lnTo>
                    <a:pt x="31303" y="293393"/>
                  </a:lnTo>
                  <a:lnTo>
                    <a:pt x="49145" y="242974"/>
                  </a:lnTo>
                  <a:lnTo>
                    <a:pt x="80964" y="213137"/>
                  </a:lnTo>
                  <a:lnTo>
                    <a:pt x="86990" y="207169"/>
                  </a:lnTo>
                  <a:lnTo>
                    <a:pt x="90380" y="199655"/>
                  </a:lnTo>
                  <a:lnTo>
                    <a:pt x="90929" y="191416"/>
                  </a:lnTo>
                  <a:lnTo>
                    <a:pt x="88432" y="183277"/>
                  </a:lnTo>
                  <a:lnTo>
                    <a:pt x="86044" y="178614"/>
                  </a:lnTo>
                  <a:lnTo>
                    <a:pt x="82128" y="175582"/>
                  </a:lnTo>
                  <a:lnTo>
                    <a:pt x="77851" y="172831"/>
                  </a:lnTo>
                  <a:lnTo>
                    <a:pt x="57959" y="156170"/>
                  </a:lnTo>
                  <a:lnTo>
                    <a:pt x="43080" y="135335"/>
                  </a:lnTo>
                  <a:lnTo>
                    <a:pt x="33806" y="111426"/>
                  </a:lnTo>
                  <a:lnTo>
                    <a:pt x="30731" y="85543"/>
                  </a:lnTo>
                  <a:lnTo>
                    <a:pt x="30609" y="46255"/>
                  </a:lnTo>
                  <a:lnTo>
                    <a:pt x="31204" y="45465"/>
                  </a:lnTo>
                  <a:lnTo>
                    <a:pt x="210958" y="45466"/>
                  </a:lnTo>
                  <a:lnTo>
                    <a:pt x="212026" y="43708"/>
                  </a:lnTo>
                  <a:lnTo>
                    <a:pt x="213643" y="43096"/>
                  </a:lnTo>
                  <a:lnTo>
                    <a:pt x="221742" y="39325"/>
                  </a:lnTo>
                  <a:lnTo>
                    <a:pt x="226759" y="30956"/>
                  </a:lnTo>
                  <a:lnTo>
                    <a:pt x="226723" y="30268"/>
                  </a:lnTo>
                  <a:lnTo>
                    <a:pt x="17639" y="30268"/>
                  </a:lnTo>
                  <a:lnTo>
                    <a:pt x="13317" y="24318"/>
                  </a:lnTo>
                  <a:lnTo>
                    <a:pt x="16206" y="14548"/>
                  </a:lnTo>
                  <a:lnTo>
                    <a:pt x="16310" y="14204"/>
                  </a:lnTo>
                  <a:lnTo>
                    <a:pt x="226123" y="14204"/>
                  </a:lnTo>
                  <a:lnTo>
                    <a:pt x="226288" y="10662"/>
                  </a:lnTo>
                  <a:lnTo>
                    <a:pt x="226915" y="6522"/>
                  </a:lnTo>
                  <a:lnTo>
                    <a:pt x="225188" y="2382"/>
                  </a:lnTo>
                  <a:lnTo>
                    <a:pt x="221858" y="0"/>
                  </a:lnTo>
                  <a:close/>
                </a:path>
                <a:path w="227329" h="388619">
                  <a:moveTo>
                    <a:pt x="226411" y="357911"/>
                  </a:moveTo>
                  <a:lnTo>
                    <a:pt x="209234" y="357911"/>
                  </a:lnTo>
                  <a:lnTo>
                    <a:pt x="213580" y="363901"/>
                  </a:lnTo>
                  <a:lnTo>
                    <a:pt x="210560" y="373929"/>
                  </a:lnTo>
                  <a:lnTo>
                    <a:pt x="226291" y="373929"/>
                  </a:lnTo>
                  <a:lnTo>
                    <a:pt x="226411" y="357911"/>
                  </a:lnTo>
                  <a:close/>
                </a:path>
                <a:path w="227329" h="388619">
                  <a:moveTo>
                    <a:pt x="211041" y="45466"/>
                  </a:moveTo>
                  <a:lnTo>
                    <a:pt x="195453" y="45466"/>
                  </a:lnTo>
                  <a:lnTo>
                    <a:pt x="196333" y="45822"/>
                  </a:lnTo>
                  <a:lnTo>
                    <a:pt x="196232" y="49173"/>
                  </a:lnTo>
                  <a:lnTo>
                    <a:pt x="196096" y="60825"/>
                  </a:lnTo>
                  <a:lnTo>
                    <a:pt x="196043" y="85543"/>
                  </a:lnTo>
                  <a:lnTo>
                    <a:pt x="195499" y="95785"/>
                  </a:lnTo>
                  <a:lnTo>
                    <a:pt x="177599" y="145481"/>
                  </a:lnTo>
                  <a:lnTo>
                    <a:pt x="148141" y="173468"/>
                  </a:lnTo>
                  <a:lnTo>
                    <a:pt x="138804" y="182939"/>
                  </a:lnTo>
                  <a:lnTo>
                    <a:pt x="135713" y="194051"/>
                  </a:lnTo>
                  <a:lnTo>
                    <a:pt x="138836" y="205158"/>
                  </a:lnTo>
                  <a:lnTo>
                    <a:pt x="148141" y="214615"/>
                  </a:lnTo>
                  <a:lnTo>
                    <a:pt x="165004" y="227923"/>
                  </a:lnTo>
                  <a:lnTo>
                    <a:pt x="178364" y="243662"/>
                  </a:lnTo>
                  <a:lnTo>
                    <a:pt x="188158" y="261867"/>
                  </a:lnTo>
                  <a:lnTo>
                    <a:pt x="194324" y="282576"/>
                  </a:lnTo>
                  <a:lnTo>
                    <a:pt x="195486" y="288526"/>
                  </a:lnTo>
                  <a:lnTo>
                    <a:pt x="195975" y="293394"/>
                  </a:lnTo>
                  <a:lnTo>
                    <a:pt x="196093" y="294572"/>
                  </a:lnTo>
                  <a:lnTo>
                    <a:pt x="196143" y="300636"/>
                  </a:lnTo>
                  <a:lnTo>
                    <a:pt x="196257" y="341969"/>
                  </a:lnTo>
                  <a:lnTo>
                    <a:pt x="195764" y="342731"/>
                  </a:lnTo>
                  <a:lnTo>
                    <a:pt x="210915" y="342731"/>
                  </a:lnTo>
                  <a:lnTo>
                    <a:pt x="211205" y="341055"/>
                  </a:lnTo>
                  <a:lnTo>
                    <a:pt x="211289" y="300636"/>
                  </a:lnTo>
                  <a:lnTo>
                    <a:pt x="211110" y="294572"/>
                  </a:lnTo>
                  <a:lnTo>
                    <a:pt x="211075" y="293394"/>
                  </a:lnTo>
                  <a:lnTo>
                    <a:pt x="192770" y="237786"/>
                  </a:lnTo>
                  <a:lnTo>
                    <a:pt x="156582" y="202067"/>
                  </a:lnTo>
                  <a:lnTo>
                    <a:pt x="149822" y="197710"/>
                  </a:lnTo>
                  <a:lnTo>
                    <a:pt x="149936" y="194051"/>
                  </a:lnTo>
                  <a:lnTo>
                    <a:pt x="150049" y="190385"/>
                  </a:lnTo>
                  <a:lnTo>
                    <a:pt x="156582" y="186054"/>
                  </a:lnTo>
                  <a:lnTo>
                    <a:pt x="180137" y="166416"/>
                  </a:lnTo>
                  <a:lnTo>
                    <a:pt x="197149" y="143087"/>
                  </a:lnTo>
                  <a:lnTo>
                    <a:pt x="207540" y="116072"/>
                  </a:lnTo>
                  <a:lnTo>
                    <a:pt x="211210" y="85543"/>
                  </a:lnTo>
                  <a:lnTo>
                    <a:pt x="211133" y="46255"/>
                  </a:lnTo>
                  <a:lnTo>
                    <a:pt x="211041" y="45466"/>
                  </a:lnTo>
                  <a:close/>
                </a:path>
                <a:path w="227329" h="388619">
                  <a:moveTo>
                    <a:pt x="226123" y="14204"/>
                  </a:moveTo>
                  <a:lnTo>
                    <a:pt x="16310" y="14204"/>
                  </a:lnTo>
                  <a:lnTo>
                    <a:pt x="18099" y="15172"/>
                  </a:lnTo>
                  <a:lnTo>
                    <a:pt x="210668" y="15172"/>
                  </a:lnTo>
                  <a:lnTo>
                    <a:pt x="211318" y="15720"/>
                  </a:lnTo>
                  <a:lnTo>
                    <a:pt x="211199" y="24319"/>
                  </a:lnTo>
                  <a:lnTo>
                    <a:pt x="211116" y="28064"/>
                  </a:lnTo>
                  <a:lnTo>
                    <a:pt x="209082" y="30268"/>
                  </a:lnTo>
                  <a:lnTo>
                    <a:pt x="226723" y="30268"/>
                  </a:lnTo>
                  <a:lnTo>
                    <a:pt x="226149" y="18930"/>
                  </a:lnTo>
                  <a:lnTo>
                    <a:pt x="226123" y="14204"/>
                  </a:lnTo>
                  <a:close/>
                </a:path>
              </a:pathLst>
            </a:custGeom>
            <a:solidFill>
              <a:srgbClr val="00285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object 27">
              <a:extLst>
                <a:ext uri="{FF2B5EF4-FFF2-40B4-BE49-F238E27FC236}">
                  <a16:creationId xmlns:a16="http://schemas.microsoft.com/office/drawing/2014/main" id="{01B5CA73-7394-4E49-607C-D87238DAECB4}"/>
                </a:ext>
              </a:extLst>
            </p:cNvPr>
            <p:cNvPicPr/>
            <p:nvPr/>
          </p:nvPicPr>
          <p:blipFill>
            <a:blip r:embed="rId16" cstate="print"/>
            <a:stretch>
              <a:fillRect/>
            </a:stretch>
          </p:blipFill>
          <p:spPr>
            <a:xfrm>
              <a:off x="4352333" y="1431074"/>
              <a:ext cx="135708" cy="264449"/>
            </a:xfrm>
            <a:prstGeom prst="rect">
              <a:avLst/>
            </a:prstGeom>
          </p:spPr>
        </p:pic>
      </p:grpSp>
      <p:sp>
        <p:nvSpPr>
          <p:cNvPr id="2" name="Rectángulo 1">
            <a:extLst>
              <a:ext uri="{FF2B5EF4-FFF2-40B4-BE49-F238E27FC236}">
                <a16:creationId xmlns:a16="http://schemas.microsoft.com/office/drawing/2014/main" id="{EBB4534F-51B3-318C-B509-B7470508BA5D}"/>
              </a:ext>
            </a:extLst>
          </p:cNvPr>
          <p:cNvSpPr/>
          <p:nvPr/>
        </p:nvSpPr>
        <p:spPr>
          <a:xfrm>
            <a:off x="5127639" y="927177"/>
            <a:ext cx="665833" cy="1376249"/>
          </a:xfrm>
          <a:prstGeom prst="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ángulo 2">
            <a:extLst>
              <a:ext uri="{FF2B5EF4-FFF2-40B4-BE49-F238E27FC236}">
                <a16:creationId xmlns:a16="http://schemas.microsoft.com/office/drawing/2014/main" id="{51459132-6508-20D9-A482-1293A7075BE5}"/>
              </a:ext>
            </a:extLst>
          </p:cNvPr>
          <p:cNvSpPr/>
          <p:nvPr/>
        </p:nvSpPr>
        <p:spPr>
          <a:xfrm>
            <a:off x="5371350" y="3794792"/>
            <a:ext cx="494694" cy="664797"/>
          </a:xfrm>
          <a:prstGeom prst="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bject 14">
            <a:extLst>
              <a:ext uri="{FF2B5EF4-FFF2-40B4-BE49-F238E27FC236}">
                <a16:creationId xmlns:a16="http://schemas.microsoft.com/office/drawing/2014/main" id="{4C53BB6C-42C5-17A3-8A8E-706168A7EA1D}"/>
              </a:ext>
            </a:extLst>
          </p:cNvPr>
          <p:cNvSpPr txBox="1"/>
          <p:nvPr/>
        </p:nvSpPr>
        <p:spPr>
          <a:xfrm>
            <a:off x="1153834" y="1360500"/>
            <a:ext cx="3403395" cy="594393"/>
          </a:xfrm>
          <a:prstGeom prst="rect">
            <a:avLst/>
          </a:prstGeom>
        </p:spPr>
        <p:txBody>
          <a:bodyPr vert="horz" wrap="square" lIns="0" tIns="12065" rIns="0" bIns="0" rtlCol="0">
            <a:spAutoFit/>
          </a:bodyPr>
          <a:lstStyle/>
          <a:p>
            <a:pPr marL="0" marR="0" lvl="0" indent="-177800" algn="l" defTabSz="914400" rtl="0" eaLnBrk="1" fontAlgn="auto" latinLnBrk="0" hangingPunct="1">
              <a:lnSpc>
                <a:spcPct val="100000"/>
              </a:lnSpc>
              <a:spcBef>
                <a:spcPts val="95"/>
              </a:spcBef>
              <a:spcAft>
                <a:spcPts val="0"/>
              </a:spcAft>
              <a:buClr>
                <a:srgbClr val="41C894"/>
              </a:buClr>
              <a:buSzPct val="160000"/>
              <a:buFont typeface="Calibri"/>
              <a:buChar char="•"/>
              <a:tabLst>
                <a:tab pos="190500" algn="l"/>
              </a:tabLst>
              <a:defRPr/>
            </a:pPr>
            <a:r>
              <a:rPr kumimoji="0" lang="es-ES" sz="1600" b="0" i="0" u="none" strike="noStrike" kern="1200" cap="none" spc="0" normalizeH="0" baseline="0" noProof="0" dirty="0">
                <a:ln>
                  <a:noFill/>
                </a:ln>
                <a:solidFill>
                  <a:srgbClr val="585858"/>
                </a:solidFill>
                <a:effectLst/>
                <a:uLnTx/>
                <a:uFillTx/>
                <a:latin typeface="Calibri"/>
                <a:ea typeface="+mn-ea"/>
                <a:cs typeface="Calibri"/>
              </a:rPr>
              <a:t> </a:t>
            </a:r>
            <a:r>
              <a:rPr kumimoji="0" sz="1600" b="0" i="0" u="none" strike="noStrike" kern="1200" cap="none" spc="0" normalizeH="0" baseline="0" noProof="0" dirty="0" err="1">
                <a:ln>
                  <a:noFill/>
                </a:ln>
                <a:solidFill>
                  <a:srgbClr val="585858"/>
                </a:solidFill>
                <a:effectLst/>
                <a:uLnTx/>
                <a:uFillTx/>
                <a:latin typeface="Calibri"/>
                <a:ea typeface="+mn-ea"/>
                <a:cs typeface="Calibri"/>
              </a:rPr>
              <a:t>Paciente</a:t>
            </a:r>
            <a:r>
              <a:rPr kumimoji="0" sz="1600" b="0" i="0" u="none" strike="noStrike" kern="1200" cap="none" spc="-25" normalizeH="0" baseline="0" noProof="0" dirty="0">
                <a:ln>
                  <a:noFill/>
                </a:ln>
                <a:solidFill>
                  <a:srgbClr val="585858"/>
                </a:solidFill>
                <a:effectLst/>
                <a:uLnTx/>
                <a:uFillTx/>
                <a:latin typeface="Calibri"/>
                <a:ea typeface="+mn-ea"/>
                <a:cs typeface="Calibri"/>
              </a:rPr>
              <a:t> </a:t>
            </a:r>
            <a:r>
              <a:rPr kumimoji="0" sz="1600" b="0" i="0" u="none" strike="noStrike" kern="1200" cap="none" spc="0" normalizeH="0" baseline="0" noProof="0" dirty="0">
                <a:ln>
                  <a:noFill/>
                </a:ln>
                <a:solidFill>
                  <a:srgbClr val="585858"/>
                </a:solidFill>
                <a:effectLst/>
                <a:uLnTx/>
                <a:uFillTx/>
                <a:latin typeface="Calibri"/>
                <a:ea typeface="+mn-ea"/>
                <a:cs typeface="Calibri"/>
              </a:rPr>
              <a:t>senior</a:t>
            </a:r>
            <a:r>
              <a:rPr kumimoji="0" sz="1600" b="0" i="0" u="none" strike="noStrike" kern="1200" cap="none" spc="-25" normalizeH="0" baseline="0" noProof="0" dirty="0">
                <a:ln>
                  <a:noFill/>
                </a:ln>
                <a:solidFill>
                  <a:srgbClr val="585858"/>
                </a:solidFill>
                <a:effectLst/>
                <a:uLnTx/>
                <a:uFillTx/>
                <a:latin typeface="Calibri"/>
                <a:ea typeface="+mn-ea"/>
                <a:cs typeface="Calibri"/>
              </a:rPr>
              <a:t> </a:t>
            </a:r>
            <a:r>
              <a:rPr kumimoji="0" sz="1600" b="0" i="0" u="none" strike="noStrike" kern="1200" cap="none" spc="0" normalizeH="0" baseline="0" noProof="0" dirty="0" err="1">
                <a:ln>
                  <a:noFill/>
                </a:ln>
                <a:solidFill>
                  <a:srgbClr val="585858"/>
                </a:solidFill>
                <a:effectLst/>
                <a:uLnTx/>
                <a:uFillTx/>
                <a:latin typeface="Calibri"/>
                <a:ea typeface="+mn-ea"/>
                <a:cs typeface="Calibri"/>
              </a:rPr>
              <a:t>avanzado</a:t>
            </a:r>
            <a:r>
              <a:rPr kumimoji="0" lang="es-ES" sz="1600" b="0" i="0" u="none" strike="noStrike" kern="1200" cap="none" spc="0" normalizeH="0" baseline="0" noProof="0" dirty="0">
                <a:ln>
                  <a:noFill/>
                </a:ln>
                <a:solidFill>
                  <a:srgbClr val="585858"/>
                </a:solidFill>
                <a:effectLst/>
                <a:uLnTx/>
                <a:uFillTx/>
                <a:latin typeface="Calibri"/>
                <a:ea typeface="+mn-ea"/>
                <a:cs typeface="Calibri"/>
              </a:rPr>
              <a:t> </a:t>
            </a:r>
            <a:r>
              <a:rPr kumimoji="0" sz="1600" b="1" i="0" u="none" strike="noStrike" kern="1200" cap="none" spc="-30" normalizeH="0" baseline="0" noProof="0" dirty="0">
                <a:ln>
                  <a:noFill/>
                </a:ln>
                <a:solidFill>
                  <a:srgbClr val="585858"/>
                </a:solidFill>
                <a:effectLst/>
                <a:uLnTx/>
                <a:uFillTx/>
                <a:latin typeface="Calibri"/>
                <a:ea typeface="+mn-ea"/>
                <a:cs typeface="Calibri"/>
              </a:rPr>
              <a:t> </a:t>
            </a:r>
            <a:r>
              <a:rPr kumimoji="0" lang="es-ES" sz="1600" b="1" i="0" u="none" strike="noStrike" kern="1200" cap="none" spc="0" normalizeH="0" baseline="0" noProof="0" dirty="0">
                <a:ln>
                  <a:noFill/>
                </a:ln>
                <a:solidFill>
                  <a:srgbClr val="585858"/>
                </a:solidFill>
                <a:effectLst/>
                <a:uLnTx/>
                <a:uFillTx/>
                <a:latin typeface="Calibri"/>
                <a:ea typeface="+mn-ea"/>
                <a:cs typeface="Calibri"/>
              </a:rPr>
              <a:t>&gt;</a:t>
            </a:r>
            <a:r>
              <a:rPr kumimoji="0" sz="1600" b="1" i="0" u="none" strike="noStrike" kern="1200" cap="none" spc="-25" normalizeH="0" baseline="0" noProof="0" dirty="0">
                <a:ln>
                  <a:noFill/>
                </a:ln>
                <a:solidFill>
                  <a:srgbClr val="585858"/>
                </a:solidFill>
                <a:effectLst/>
                <a:uLnTx/>
                <a:uFillTx/>
                <a:latin typeface="Calibri"/>
                <a:ea typeface="+mn-ea"/>
                <a:cs typeface="Calibri"/>
              </a:rPr>
              <a:t> </a:t>
            </a:r>
            <a:r>
              <a:rPr kumimoji="0" sz="1600" b="1" i="0" u="none" strike="noStrike" kern="1200" cap="none" spc="0" normalizeH="0" baseline="0" noProof="0" dirty="0">
                <a:ln>
                  <a:noFill/>
                </a:ln>
                <a:solidFill>
                  <a:srgbClr val="585858"/>
                </a:solidFill>
                <a:effectLst/>
                <a:uLnTx/>
                <a:uFillTx/>
                <a:latin typeface="Calibri"/>
                <a:ea typeface="+mn-ea"/>
                <a:cs typeface="Calibri"/>
              </a:rPr>
              <a:t>70</a:t>
            </a:r>
            <a:r>
              <a:rPr kumimoji="0" sz="1600" b="1" i="0" u="none" strike="noStrike" kern="1200" cap="none" spc="-5" normalizeH="0" baseline="0" noProof="0" dirty="0">
                <a:ln>
                  <a:noFill/>
                </a:ln>
                <a:solidFill>
                  <a:srgbClr val="585858"/>
                </a:solidFill>
                <a:effectLst/>
                <a:uLnTx/>
                <a:uFillTx/>
                <a:latin typeface="Calibri"/>
                <a:ea typeface="+mn-ea"/>
                <a:cs typeface="Calibri"/>
              </a:rPr>
              <a:t> </a:t>
            </a:r>
            <a:r>
              <a:rPr kumimoji="0" sz="1600" b="1" i="0" u="none" strike="noStrike" kern="1200" cap="none" spc="-20" normalizeH="0" baseline="0" noProof="0" dirty="0" err="1">
                <a:ln>
                  <a:noFill/>
                </a:ln>
                <a:solidFill>
                  <a:srgbClr val="585858"/>
                </a:solidFill>
                <a:effectLst/>
                <a:uLnTx/>
                <a:uFillTx/>
                <a:latin typeface="Calibri"/>
                <a:ea typeface="+mn-ea"/>
                <a:cs typeface="Calibri"/>
              </a:rPr>
              <a:t>años</a:t>
            </a:r>
            <a:endParaRPr kumimoji="0" sz="1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177800" algn="l" defTabSz="914400" rtl="0" eaLnBrk="1" fontAlgn="auto" latinLnBrk="0" hangingPunct="1">
              <a:lnSpc>
                <a:spcPct val="100000"/>
              </a:lnSpc>
              <a:spcBef>
                <a:spcPts val="690"/>
              </a:spcBef>
              <a:spcAft>
                <a:spcPts val="0"/>
              </a:spcAft>
              <a:buClr>
                <a:srgbClr val="41C894"/>
              </a:buClr>
              <a:buSzPct val="160000"/>
              <a:buFont typeface="Calibri"/>
              <a:buChar char="•"/>
              <a:tabLst>
                <a:tab pos="190500" algn="l"/>
              </a:tabLst>
              <a:defRPr/>
            </a:pPr>
            <a:r>
              <a:rPr kumimoji="0" lang="es-ES" sz="1600" b="0" i="0" u="none" strike="noStrike" kern="1200" cap="none" spc="0" normalizeH="0" baseline="0" noProof="0" dirty="0">
                <a:ln>
                  <a:noFill/>
                </a:ln>
                <a:solidFill>
                  <a:srgbClr val="585858"/>
                </a:solidFill>
                <a:effectLst/>
                <a:uLnTx/>
                <a:uFillTx/>
                <a:latin typeface="Calibri"/>
                <a:ea typeface="+mn-ea"/>
                <a:cs typeface="Calibri"/>
              </a:rPr>
              <a:t> </a:t>
            </a:r>
            <a:r>
              <a:rPr kumimoji="0" sz="1600" b="0" i="0" u="none" strike="noStrike" kern="1200" cap="none" spc="0" normalizeH="0" baseline="0" noProof="0" dirty="0" err="1">
                <a:ln>
                  <a:noFill/>
                </a:ln>
                <a:solidFill>
                  <a:srgbClr val="585858"/>
                </a:solidFill>
                <a:effectLst/>
                <a:uLnTx/>
                <a:uFillTx/>
                <a:latin typeface="Calibri"/>
                <a:ea typeface="+mn-ea"/>
                <a:cs typeface="Calibri"/>
              </a:rPr>
              <a:t>Paciente</a:t>
            </a:r>
            <a:r>
              <a:rPr kumimoji="0" sz="1600" b="0" i="0" u="none" strike="noStrike" kern="1200" cap="none" spc="-25" normalizeH="0" baseline="0" noProof="0" dirty="0">
                <a:ln>
                  <a:noFill/>
                </a:ln>
                <a:solidFill>
                  <a:srgbClr val="585858"/>
                </a:solidFill>
                <a:effectLst/>
                <a:uLnTx/>
                <a:uFillTx/>
                <a:latin typeface="Calibri"/>
                <a:ea typeface="+mn-ea"/>
                <a:cs typeface="Calibri"/>
              </a:rPr>
              <a:t> </a:t>
            </a:r>
            <a:r>
              <a:rPr kumimoji="0" sz="1600" b="0" i="0" u="none" strike="noStrike" kern="1200" cap="none" spc="0" normalizeH="0" baseline="0" noProof="0" dirty="0" err="1">
                <a:ln>
                  <a:noFill/>
                </a:ln>
                <a:solidFill>
                  <a:srgbClr val="585858"/>
                </a:solidFill>
                <a:effectLst/>
                <a:uLnTx/>
                <a:uFillTx/>
                <a:latin typeface="Calibri"/>
                <a:ea typeface="+mn-ea"/>
                <a:cs typeface="Calibri"/>
              </a:rPr>
              <a:t>adulto</a:t>
            </a:r>
            <a:r>
              <a:rPr kumimoji="0" sz="1600" b="0" i="0" u="none" strike="noStrike" kern="1200" cap="none" spc="-30" normalizeH="0" baseline="0" noProof="0" dirty="0">
                <a:ln>
                  <a:noFill/>
                </a:ln>
                <a:solidFill>
                  <a:srgbClr val="585858"/>
                </a:solidFill>
                <a:effectLst/>
                <a:uLnTx/>
                <a:uFillTx/>
                <a:latin typeface="Calibri"/>
                <a:ea typeface="+mn-ea"/>
                <a:cs typeface="Calibri"/>
              </a:rPr>
              <a:t> </a:t>
            </a:r>
            <a:r>
              <a:rPr kumimoji="0" lang="es-ES" sz="1600" b="1" i="0" u="none" strike="noStrike" kern="1200" cap="none" spc="0" normalizeH="0" baseline="0" noProof="0" dirty="0">
                <a:ln>
                  <a:noFill/>
                </a:ln>
                <a:solidFill>
                  <a:srgbClr val="585858"/>
                </a:solidFill>
                <a:effectLst/>
                <a:uLnTx/>
                <a:uFillTx/>
                <a:latin typeface="Calibri"/>
                <a:ea typeface="+mn-ea"/>
                <a:cs typeface="Calibri"/>
              </a:rPr>
              <a:t>&lt; </a:t>
            </a:r>
            <a:r>
              <a:rPr kumimoji="0" sz="1600" b="1" i="0" u="none" strike="noStrike" kern="1200" cap="none" spc="0" normalizeH="0" baseline="0" noProof="0" dirty="0">
                <a:ln>
                  <a:noFill/>
                </a:ln>
                <a:solidFill>
                  <a:srgbClr val="585858"/>
                </a:solidFill>
                <a:effectLst/>
                <a:uLnTx/>
                <a:uFillTx/>
                <a:latin typeface="Calibri"/>
                <a:ea typeface="+mn-ea"/>
                <a:cs typeface="Calibri"/>
              </a:rPr>
              <a:t>70</a:t>
            </a:r>
            <a:r>
              <a:rPr kumimoji="0" sz="1600" b="1" i="0" u="none" strike="noStrike" kern="1200" cap="none" spc="-15" normalizeH="0" baseline="0" noProof="0" dirty="0">
                <a:ln>
                  <a:noFill/>
                </a:ln>
                <a:solidFill>
                  <a:srgbClr val="585858"/>
                </a:solidFill>
                <a:effectLst/>
                <a:uLnTx/>
                <a:uFillTx/>
                <a:latin typeface="Calibri"/>
                <a:ea typeface="+mn-ea"/>
                <a:cs typeface="Calibri"/>
              </a:rPr>
              <a:t> </a:t>
            </a:r>
            <a:r>
              <a:rPr kumimoji="0" sz="1600" b="1" i="0" u="none" strike="noStrike" kern="1200" cap="none" spc="-20" normalizeH="0" baseline="0" noProof="0" dirty="0" err="1">
                <a:ln>
                  <a:noFill/>
                </a:ln>
                <a:solidFill>
                  <a:srgbClr val="585858"/>
                </a:solidFill>
                <a:effectLst/>
                <a:uLnTx/>
                <a:uFillTx/>
                <a:latin typeface="Calibri"/>
                <a:ea typeface="+mn-ea"/>
                <a:cs typeface="Calibri"/>
              </a:rPr>
              <a:t>años</a:t>
            </a:r>
            <a:endParaRPr kumimoji="0" sz="1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20">
            <a:extLst>
              <a:ext uri="{FF2B5EF4-FFF2-40B4-BE49-F238E27FC236}">
                <a16:creationId xmlns:a16="http://schemas.microsoft.com/office/drawing/2014/main" id="{DA0B3D58-E883-AAAA-EE98-B41AED06F4BC}"/>
              </a:ext>
            </a:extLst>
          </p:cNvPr>
          <p:cNvSpPr txBox="1"/>
          <p:nvPr/>
        </p:nvSpPr>
        <p:spPr>
          <a:xfrm>
            <a:off x="1079262" y="4507343"/>
            <a:ext cx="3048000" cy="948273"/>
          </a:xfrm>
          <a:prstGeom prst="rect">
            <a:avLst/>
          </a:prstGeom>
        </p:spPr>
        <p:txBody>
          <a:bodyPr vert="horz" wrap="square" lIns="0" tIns="12700" rIns="0" bIns="0" rtlCol="0">
            <a:spAutoFit/>
          </a:bodyPr>
          <a:lstStyle/>
          <a:p>
            <a:pPr marL="190500" marR="5080" lvl="0" indent="-178435" algn="l" defTabSz="914400" rtl="0" eaLnBrk="1" fontAlgn="auto" latinLnBrk="0" hangingPunct="1">
              <a:lnSpc>
                <a:spcPct val="107000"/>
              </a:lnSpc>
              <a:spcBef>
                <a:spcPts val="100"/>
              </a:spcBef>
              <a:spcAft>
                <a:spcPts val="0"/>
              </a:spcAft>
              <a:buClr>
                <a:srgbClr val="41C894"/>
              </a:buClr>
              <a:buSzPct val="160000"/>
              <a:buFont typeface="Calibri"/>
              <a:buChar char="•"/>
              <a:tabLst>
                <a:tab pos="190500" algn="l"/>
              </a:tabLst>
              <a:defRPr/>
            </a:pPr>
            <a:r>
              <a:rPr kumimoji="0" lang="es-ES" sz="1600" b="1" i="0" u="none" strike="noStrike" kern="1200" cap="none" spc="0" normalizeH="0" baseline="0" noProof="0" dirty="0">
                <a:ln>
                  <a:noFill/>
                </a:ln>
                <a:solidFill>
                  <a:srgbClr val="585858"/>
                </a:solidFill>
                <a:effectLst/>
                <a:uLnTx/>
                <a:uFillTx/>
                <a:latin typeface="Calibri"/>
                <a:ea typeface="+mn-ea"/>
                <a:cs typeface="Calibri"/>
              </a:rPr>
              <a:t> A</a:t>
            </a:r>
            <a:r>
              <a:rPr kumimoji="0" sz="1600" b="1" i="0" u="none" strike="noStrike" kern="1200" cap="none" spc="0" normalizeH="0" baseline="0" noProof="0" dirty="0" err="1">
                <a:ln>
                  <a:noFill/>
                </a:ln>
                <a:solidFill>
                  <a:srgbClr val="585858"/>
                </a:solidFill>
                <a:effectLst/>
                <a:uLnTx/>
                <a:uFillTx/>
                <a:latin typeface="Calibri"/>
                <a:ea typeface="+mn-ea"/>
                <a:cs typeface="Calibri"/>
              </a:rPr>
              <a:t>ctivo</a:t>
            </a:r>
            <a:r>
              <a:rPr kumimoji="0" sz="1600" b="1" i="0" u="none" strike="noStrike" kern="1200" cap="none" spc="-20" normalizeH="0" baseline="0" noProof="0" dirty="0">
                <a:ln>
                  <a:noFill/>
                </a:ln>
                <a:solidFill>
                  <a:srgbClr val="585858"/>
                </a:solidFill>
                <a:effectLst/>
                <a:uLnTx/>
                <a:uFillTx/>
                <a:latin typeface="Calibri"/>
                <a:ea typeface="+mn-ea"/>
                <a:cs typeface="Calibri"/>
              </a:rPr>
              <a:t> </a:t>
            </a:r>
            <a:r>
              <a:rPr kumimoji="0" sz="1600" b="0" i="0" u="none" strike="noStrike" kern="1200" cap="none" spc="0" normalizeH="0" baseline="0" noProof="0" dirty="0">
                <a:ln>
                  <a:noFill/>
                </a:ln>
                <a:solidFill>
                  <a:srgbClr val="585858"/>
                </a:solidFill>
                <a:effectLst/>
                <a:uLnTx/>
                <a:uFillTx/>
                <a:latin typeface="Calibri"/>
                <a:ea typeface="+mn-ea"/>
                <a:cs typeface="Calibri"/>
              </a:rPr>
              <a:t>social</a:t>
            </a:r>
            <a:r>
              <a:rPr kumimoji="0" sz="1600" b="0" i="0" u="none" strike="noStrike" kern="1200" cap="none" spc="-20" normalizeH="0" baseline="0" noProof="0" dirty="0">
                <a:ln>
                  <a:noFill/>
                </a:ln>
                <a:solidFill>
                  <a:srgbClr val="585858"/>
                </a:solidFill>
                <a:effectLst/>
                <a:uLnTx/>
                <a:uFillTx/>
                <a:latin typeface="Calibri"/>
                <a:ea typeface="+mn-ea"/>
                <a:cs typeface="Calibri"/>
              </a:rPr>
              <a:t> </a:t>
            </a:r>
            <a:r>
              <a:rPr kumimoji="0" sz="1600" b="0" i="0" u="none" strike="noStrike" kern="1200" cap="none" spc="0" normalizeH="0" baseline="0" noProof="0" dirty="0">
                <a:ln>
                  <a:noFill/>
                </a:ln>
                <a:solidFill>
                  <a:srgbClr val="585858"/>
                </a:solidFill>
                <a:effectLst/>
                <a:uLnTx/>
                <a:uFillTx/>
                <a:latin typeface="Calibri"/>
                <a:ea typeface="+mn-ea"/>
                <a:cs typeface="Calibri"/>
              </a:rPr>
              <a:t>o</a:t>
            </a:r>
            <a:r>
              <a:rPr kumimoji="0" sz="1600" b="0" i="0" u="none" strike="noStrike" kern="1200" cap="none" spc="-30" normalizeH="0" baseline="0" noProof="0" dirty="0">
                <a:ln>
                  <a:noFill/>
                </a:ln>
                <a:solidFill>
                  <a:srgbClr val="585858"/>
                </a:solidFill>
                <a:effectLst/>
                <a:uLnTx/>
                <a:uFillTx/>
                <a:latin typeface="Calibri"/>
                <a:ea typeface="+mn-ea"/>
                <a:cs typeface="Calibri"/>
              </a:rPr>
              <a:t> </a:t>
            </a:r>
            <a:r>
              <a:rPr kumimoji="0" sz="1600" b="0" i="0" u="none" strike="noStrike" kern="1200" cap="none" spc="-10" normalizeH="0" baseline="0" noProof="0" dirty="0" err="1">
                <a:ln>
                  <a:noFill/>
                </a:ln>
                <a:solidFill>
                  <a:srgbClr val="585858"/>
                </a:solidFill>
                <a:effectLst/>
                <a:uLnTx/>
                <a:uFillTx/>
                <a:latin typeface="Calibri"/>
                <a:ea typeface="+mn-ea"/>
                <a:cs typeface="Calibri"/>
              </a:rPr>
              <a:t>laboralmente</a:t>
            </a:r>
            <a:r>
              <a:rPr kumimoji="0" sz="1600" b="0" i="0" u="none" strike="noStrike" kern="1200" cap="none" spc="-10" normalizeH="0" baseline="0" noProof="0" dirty="0">
                <a:ln>
                  <a:noFill/>
                </a:ln>
                <a:solidFill>
                  <a:srgbClr val="585858"/>
                </a:solidFill>
                <a:effectLst/>
                <a:uLnTx/>
                <a:uFillTx/>
                <a:latin typeface="Calibri"/>
                <a:ea typeface="+mn-ea"/>
                <a:cs typeface="Calibri"/>
              </a:rPr>
              <a:t>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90500" marR="0" lvl="0" indent="-177800" algn="l" defTabSz="914400" rtl="0" eaLnBrk="1" fontAlgn="auto" latinLnBrk="0" hangingPunct="1">
              <a:lnSpc>
                <a:spcPct val="100000"/>
              </a:lnSpc>
              <a:spcBef>
                <a:spcPts val="685"/>
              </a:spcBef>
              <a:spcAft>
                <a:spcPts val="0"/>
              </a:spcAft>
              <a:buClr>
                <a:srgbClr val="41C894"/>
              </a:buClr>
              <a:buSzPct val="160000"/>
              <a:buFont typeface="Calibri"/>
              <a:buChar char="•"/>
              <a:tabLst>
                <a:tab pos="190500" algn="l"/>
              </a:tabLst>
              <a:defRPr/>
            </a:pPr>
            <a:r>
              <a:rPr kumimoji="0" lang="es-ES" sz="1600" b="1" i="0" u="none" strike="noStrike" kern="1200" cap="none" spc="0" normalizeH="0" baseline="0" noProof="0" dirty="0">
                <a:ln>
                  <a:noFill/>
                </a:ln>
                <a:solidFill>
                  <a:srgbClr val="585858"/>
                </a:solidFill>
                <a:effectLst/>
                <a:uLnTx/>
                <a:uFillTx/>
                <a:latin typeface="Calibri"/>
                <a:ea typeface="+mn-ea"/>
                <a:cs typeface="Calibri"/>
              </a:rPr>
              <a:t> NO</a:t>
            </a:r>
            <a:r>
              <a:rPr kumimoji="0" sz="1600" b="1" i="0" u="none" strike="noStrike" kern="1200" cap="none" spc="-35" normalizeH="0" baseline="0" noProof="0" dirty="0">
                <a:ln>
                  <a:noFill/>
                </a:ln>
                <a:solidFill>
                  <a:srgbClr val="585858"/>
                </a:solidFill>
                <a:effectLst/>
                <a:uLnTx/>
                <a:uFillTx/>
                <a:latin typeface="Calibri"/>
                <a:ea typeface="+mn-ea"/>
                <a:cs typeface="Calibri"/>
              </a:rPr>
              <a:t> </a:t>
            </a:r>
            <a:r>
              <a:rPr kumimoji="0" sz="1600" b="1" i="0" u="none" strike="noStrike" kern="1200" cap="none" spc="-10" normalizeH="0" baseline="0" noProof="0" dirty="0" err="1">
                <a:ln>
                  <a:noFill/>
                </a:ln>
                <a:solidFill>
                  <a:srgbClr val="585858"/>
                </a:solidFill>
                <a:effectLst/>
                <a:uLnTx/>
                <a:uFillTx/>
                <a:latin typeface="Calibri"/>
                <a:ea typeface="+mn-ea"/>
                <a:cs typeface="Calibri"/>
              </a:rPr>
              <a:t>activo</a:t>
            </a:r>
            <a:endParaRPr kumimoji="0" lang="es-ES" sz="1600" b="1" i="0" u="none" strike="noStrike" kern="1200" cap="none" spc="-10" normalizeH="0" baseline="0" noProof="0" dirty="0">
              <a:ln>
                <a:noFill/>
              </a:ln>
              <a:solidFill>
                <a:srgbClr val="585858"/>
              </a:solidFill>
              <a:effectLst/>
              <a:uLnTx/>
              <a:uFillTx/>
              <a:latin typeface="Calibri"/>
              <a:ea typeface="+mn-ea"/>
              <a:cs typeface="Calibri"/>
            </a:endParaRPr>
          </a:p>
          <a:p>
            <a:pPr marL="190500" marR="0" lvl="0" indent="-177800" algn="l" defTabSz="914400" rtl="0" eaLnBrk="1" fontAlgn="auto" latinLnBrk="0" hangingPunct="1">
              <a:lnSpc>
                <a:spcPct val="100000"/>
              </a:lnSpc>
              <a:spcBef>
                <a:spcPts val="685"/>
              </a:spcBef>
              <a:spcAft>
                <a:spcPts val="0"/>
              </a:spcAft>
              <a:buClr>
                <a:srgbClr val="41C894"/>
              </a:buClr>
              <a:buSzPct val="160000"/>
              <a:buFont typeface="Calibri"/>
              <a:buChar char="•"/>
              <a:tabLst>
                <a:tab pos="190500" algn="l"/>
              </a:tabLst>
              <a:defRPr/>
            </a:pPr>
            <a:r>
              <a:rPr kumimoji="0" lang="es-ES" sz="1600" b="1" i="0" u="none" strike="noStrike" kern="1200" cap="none" spc="-10" normalizeH="0" baseline="0" noProof="0" dirty="0">
                <a:ln>
                  <a:noFill/>
                </a:ln>
                <a:solidFill>
                  <a:srgbClr val="585858"/>
                </a:solidFill>
                <a:effectLst/>
                <a:uLnTx/>
                <a:uFillTx/>
                <a:latin typeface="Calibri"/>
                <a:ea typeface="+mn-ea"/>
                <a:cs typeface="Calibri"/>
              </a:rPr>
              <a:t> </a:t>
            </a:r>
            <a:r>
              <a:rPr kumimoji="0" lang="es-ES" sz="1600" b="0" i="0" u="none" strike="noStrike" kern="1200" cap="none" spc="-10" normalizeH="0" baseline="0" noProof="0" dirty="0">
                <a:ln>
                  <a:noFill/>
                </a:ln>
                <a:solidFill>
                  <a:srgbClr val="585858"/>
                </a:solidFill>
                <a:effectLst/>
                <a:uLnTx/>
                <a:uFillTx/>
                <a:latin typeface="Calibri"/>
                <a:ea typeface="+mn-ea"/>
                <a:cs typeface="Calibri"/>
              </a:rPr>
              <a:t>Otras</a:t>
            </a:r>
            <a:r>
              <a:rPr kumimoji="0" lang="es-ES" sz="1600" b="1" i="0" u="none" strike="noStrike" kern="1200" cap="none" spc="-10" normalizeH="0" baseline="0" noProof="0" dirty="0">
                <a:ln>
                  <a:noFill/>
                </a:ln>
                <a:solidFill>
                  <a:srgbClr val="585858"/>
                </a:solidFill>
                <a:effectLst/>
                <a:uLnTx/>
                <a:uFillTx/>
                <a:latin typeface="Calibri"/>
                <a:ea typeface="+mn-ea"/>
                <a:cs typeface="Calibri"/>
              </a:rPr>
              <a:t> situaciones especificas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Rectángulo redondeado 1">
            <a:extLst>
              <a:ext uri="{FF2B5EF4-FFF2-40B4-BE49-F238E27FC236}">
                <a16:creationId xmlns:a16="http://schemas.microsoft.com/office/drawing/2014/main" id="{5BFEFAB6-B515-5E10-B7E9-48A2E7DEAFC4}"/>
              </a:ext>
            </a:extLst>
          </p:cNvPr>
          <p:cNvSpPr/>
          <p:nvPr/>
        </p:nvSpPr>
        <p:spPr>
          <a:xfrm>
            <a:off x="5793472" y="3267905"/>
            <a:ext cx="3390056" cy="301137"/>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002855"/>
                </a:solidFill>
                <a:effectLst/>
                <a:uLnTx/>
                <a:uFillTx/>
                <a:latin typeface="Arial"/>
                <a:ea typeface="+mn-ea"/>
                <a:cs typeface="Arial" panose="020B0604020202020204" pitchFamily="34" charset="0"/>
              </a:rPr>
              <a:t>Variable 4: Actividad laboral / social</a:t>
            </a:r>
          </a:p>
        </p:txBody>
      </p:sp>
      <p:grpSp>
        <p:nvGrpSpPr>
          <p:cNvPr id="46" name="Grupo 45">
            <a:extLst>
              <a:ext uri="{FF2B5EF4-FFF2-40B4-BE49-F238E27FC236}">
                <a16:creationId xmlns:a16="http://schemas.microsoft.com/office/drawing/2014/main" id="{82C43F64-48EE-29A0-8A0F-8205570E8945}"/>
              </a:ext>
            </a:extLst>
          </p:cNvPr>
          <p:cNvGrpSpPr/>
          <p:nvPr/>
        </p:nvGrpSpPr>
        <p:grpSpPr>
          <a:xfrm>
            <a:off x="5338548" y="3148210"/>
            <a:ext cx="561433" cy="558248"/>
            <a:chOff x="3152965" y="2233726"/>
            <a:chExt cx="801611" cy="797064"/>
          </a:xfrm>
        </p:grpSpPr>
        <p:pic>
          <p:nvPicPr>
            <p:cNvPr id="47" name="object 39">
              <a:extLst>
                <a:ext uri="{FF2B5EF4-FFF2-40B4-BE49-F238E27FC236}">
                  <a16:creationId xmlns:a16="http://schemas.microsoft.com/office/drawing/2014/main" id="{7EDBA866-97FD-CA5C-FCA5-D262043EAAE0}"/>
                </a:ext>
              </a:extLst>
            </p:cNvPr>
            <p:cNvPicPr/>
            <p:nvPr/>
          </p:nvPicPr>
          <p:blipFill>
            <a:blip r:embed="rId17" cstate="print"/>
            <a:stretch>
              <a:fillRect/>
            </a:stretch>
          </p:blipFill>
          <p:spPr>
            <a:xfrm>
              <a:off x="3152965" y="2233726"/>
              <a:ext cx="801611" cy="797064"/>
            </a:xfrm>
            <a:prstGeom prst="rect">
              <a:avLst/>
            </a:prstGeom>
          </p:spPr>
        </p:pic>
        <p:pic>
          <p:nvPicPr>
            <p:cNvPr id="53" name="object 40">
              <a:extLst>
                <a:ext uri="{FF2B5EF4-FFF2-40B4-BE49-F238E27FC236}">
                  <a16:creationId xmlns:a16="http://schemas.microsoft.com/office/drawing/2014/main" id="{35D9106F-5873-B1CD-B1C6-757614431488}"/>
                </a:ext>
              </a:extLst>
            </p:cNvPr>
            <p:cNvPicPr/>
            <p:nvPr/>
          </p:nvPicPr>
          <p:blipFill>
            <a:blip r:embed="rId18" cstate="print"/>
            <a:stretch>
              <a:fillRect/>
            </a:stretch>
          </p:blipFill>
          <p:spPr>
            <a:xfrm>
              <a:off x="3217665" y="2258884"/>
              <a:ext cx="672211" cy="665479"/>
            </a:xfrm>
            <a:prstGeom prst="rect">
              <a:avLst/>
            </a:prstGeom>
          </p:spPr>
        </p:pic>
        <p:sp>
          <p:nvSpPr>
            <p:cNvPr id="54" name="object 41">
              <a:extLst>
                <a:ext uri="{FF2B5EF4-FFF2-40B4-BE49-F238E27FC236}">
                  <a16:creationId xmlns:a16="http://schemas.microsoft.com/office/drawing/2014/main" id="{5FBF7A1F-89CC-88C3-41C5-2DD3C38F6F92}"/>
                </a:ext>
              </a:extLst>
            </p:cNvPr>
            <p:cNvSpPr/>
            <p:nvPr/>
          </p:nvSpPr>
          <p:spPr>
            <a:xfrm>
              <a:off x="3346443" y="2409538"/>
              <a:ext cx="414655" cy="363220"/>
            </a:xfrm>
            <a:custGeom>
              <a:avLst/>
              <a:gdLst/>
              <a:ahLst/>
              <a:cxnLst/>
              <a:rect l="l" t="t" r="r" b="b"/>
              <a:pathLst>
                <a:path w="414654" h="363220">
                  <a:moveTo>
                    <a:pt x="381772" y="64770"/>
                  </a:moveTo>
                  <a:lnTo>
                    <a:pt x="32427" y="64769"/>
                  </a:lnTo>
                  <a:lnTo>
                    <a:pt x="599" y="88899"/>
                  </a:lnTo>
                  <a:lnTo>
                    <a:pt x="16" y="90169"/>
                  </a:lnTo>
                  <a:lnTo>
                    <a:pt x="0" y="186689"/>
                  </a:lnTo>
                  <a:lnTo>
                    <a:pt x="2114" y="191769"/>
                  </a:lnTo>
                  <a:lnTo>
                    <a:pt x="3557" y="196849"/>
                  </a:lnTo>
                  <a:lnTo>
                    <a:pt x="9990" y="203199"/>
                  </a:lnTo>
                  <a:lnTo>
                    <a:pt x="10444" y="205739"/>
                  </a:lnTo>
                  <a:lnTo>
                    <a:pt x="10359" y="334009"/>
                  </a:lnTo>
                  <a:lnTo>
                    <a:pt x="10274" y="335279"/>
                  </a:lnTo>
                  <a:lnTo>
                    <a:pt x="11011" y="339089"/>
                  </a:lnTo>
                  <a:lnTo>
                    <a:pt x="42491" y="363219"/>
                  </a:lnTo>
                  <a:lnTo>
                    <a:pt x="285932" y="363220"/>
                  </a:lnTo>
                  <a:lnTo>
                    <a:pt x="287965" y="360680"/>
                  </a:lnTo>
                  <a:lnTo>
                    <a:pt x="287857" y="356870"/>
                  </a:lnTo>
                  <a:lnTo>
                    <a:pt x="287803" y="354330"/>
                  </a:lnTo>
                  <a:lnTo>
                    <a:pt x="285898" y="351790"/>
                  </a:lnTo>
                  <a:lnTo>
                    <a:pt x="43107" y="351789"/>
                  </a:lnTo>
                  <a:lnTo>
                    <a:pt x="34636" y="350519"/>
                  </a:lnTo>
                  <a:lnTo>
                    <a:pt x="28197" y="345439"/>
                  </a:lnTo>
                  <a:lnTo>
                    <a:pt x="24105" y="339089"/>
                  </a:lnTo>
                  <a:lnTo>
                    <a:pt x="22671" y="331469"/>
                  </a:lnTo>
                  <a:lnTo>
                    <a:pt x="22671" y="215899"/>
                  </a:lnTo>
                  <a:lnTo>
                    <a:pt x="22128" y="214629"/>
                  </a:lnTo>
                  <a:lnTo>
                    <a:pt x="23311" y="213359"/>
                  </a:lnTo>
                  <a:lnTo>
                    <a:pt x="49272" y="213359"/>
                  </a:lnTo>
                  <a:lnTo>
                    <a:pt x="39200" y="208279"/>
                  </a:lnTo>
                  <a:lnTo>
                    <a:pt x="29491" y="203199"/>
                  </a:lnTo>
                  <a:lnTo>
                    <a:pt x="20208" y="195579"/>
                  </a:lnTo>
                  <a:lnTo>
                    <a:pt x="15120" y="191769"/>
                  </a:lnTo>
                  <a:lnTo>
                    <a:pt x="12157" y="186689"/>
                  </a:lnTo>
                  <a:lnTo>
                    <a:pt x="12251" y="96519"/>
                  </a:lnTo>
                  <a:lnTo>
                    <a:pt x="13778" y="87629"/>
                  </a:lnTo>
                  <a:lnTo>
                    <a:pt x="17937" y="82549"/>
                  </a:lnTo>
                  <a:lnTo>
                    <a:pt x="24227" y="77469"/>
                  </a:lnTo>
                  <a:lnTo>
                    <a:pt x="32143" y="76199"/>
                  </a:lnTo>
                  <a:lnTo>
                    <a:pt x="406691" y="76200"/>
                  </a:lnTo>
                  <a:lnTo>
                    <a:pt x="402723" y="71120"/>
                  </a:lnTo>
                  <a:lnTo>
                    <a:pt x="393273" y="66040"/>
                  </a:lnTo>
                  <a:lnTo>
                    <a:pt x="381772" y="64770"/>
                  </a:lnTo>
                  <a:close/>
                </a:path>
                <a:path w="414654" h="363220">
                  <a:moveTo>
                    <a:pt x="403483" y="213360"/>
                  </a:moveTo>
                  <a:lnTo>
                    <a:pt x="391249" y="213360"/>
                  </a:lnTo>
                  <a:lnTo>
                    <a:pt x="391296" y="334010"/>
                  </a:lnTo>
                  <a:lnTo>
                    <a:pt x="391066" y="335280"/>
                  </a:lnTo>
                  <a:lnTo>
                    <a:pt x="388559" y="342900"/>
                  </a:lnTo>
                  <a:lnTo>
                    <a:pt x="384256" y="347980"/>
                  </a:lnTo>
                  <a:lnTo>
                    <a:pt x="378355" y="350520"/>
                  </a:lnTo>
                  <a:lnTo>
                    <a:pt x="371053" y="351790"/>
                  </a:lnTo>
                  <a:lnTo>
                    <a:pt x="304973" y="351790"/>
                  </a:lnTo>
                  <a:lnTo>
                    <a:pt x="300603" y="354330"/>
                  </a:lnTo>
                  <a:lnTo>
                    <a:pt x="299407" y="355600"/>
                  </a:lnTo>
                  <a:lnTo>
                    <a:pt x="301069" y="361950"/>
                  </a:lnTo>
                  <a:lnTo>
                    <a:pt x="303676" y="363220"/>
                  </a:lnTo>
                  <a:lnTo>
                    <a:pt x="378733" y="363220"/>
                  </a:lnTo>
                  <a:lnTo>
                    <a:pt x="389512" y="358140"/>
                  </a:lnTo>
                  <a:lnTo>
                    <a:pt x="396696" y="351790"/>
                  </a:lnTo>
                  <a:lnTo>
                    <a:pt x="401819" y="342900"/>
                  </a:lnTo>
                  <a:lnTo>
                    <a:pt x="403718" y="331470"/>
                  </a:lnTo>
                  <a:lnTo>
                    <a:pt x="403584" y="299720"/>
                  </a:lnTo>
                  <a:lnTo>
                    <a:pt x="403483" y="213360"/>
                  </a:lnTo>
                  <a:close/>
                </a:path>
                <a:path w="414654" h="363220">
                  <a:moveTo>
                    <a:pt x="85335" y="227329"/>
                  </a:moveTo>
                  <a:lnTo>
                    <a:pt x="82106" y="229869"/>
                  </a:lnTo>
                  <a:lnTo>
                    <a:pt x="80113" y="236219"/>
                  </a:lnTo>
                  <a:lnTo>
                    <a:pt x="81708" y="238759"/>
                  </a:lnTo>
                  <a:lnTo>
                    <a:pt x="85956" y="241299"/>
                  </a:lnTo>
                  <a:lnTo>
                    <a:pt x="87510" y="241299"/>
                  </a:lnTo>
                  <a:lnTo>
                    <a:pt x="108895" y="246379"/>
                  </a:lnTo>
                  <a:lnTo>
                    <a:pt x="130491" y="250189"/>
                  </a:lnTo>
                  <a:lnTo>
                    <a:pt x="174211" y="255269"/>
                  </a:lnTo>
                  <a:lnTo>
                    <a:pt x="177420" y="255269"/>
                  </a:lnTo>
                  <a:lnTo>
                    <a:pt x="177342" y="256539"/>
                  </a:lnTo>
                  <a:lnTo>
                    <a:pt x="177264" y="257809"/>
                  </a:lnTo>
                  <a:lnTo>
                    <a:pt x="177210" y="260349"/>
                  </a:lnTo>
                  <a:lnTo>
                    <a:pt x="177629" y="264159"/>
                  </a:lnTo>
                  <a:lnTo>
                    <a:pt x="211861" y="287020"/>
                  </a:lnTo>
                  <a:lnTo>
                    <a:pt x="221382" y="284480"/>
                  </a:lnTo>
                  <a:lnTo>
                    <a:pt x="229216" y="278130"/>
                  </a:lnTo>
                  <a:lnTo>
                    <a:pt x="230764" y="275590"/>
                  </a:lnTo>
                  <a:lnTo>
                    <a:pt x="197184" y="275589"/>
                  </a:lnTo>
                  <a:lnTo>
                    <a:pt x="190044" y="267969"/>
                  </a:lnTo>
                  <a:lnTo>
                    <a:pt x="189689" y="260349"/>
                  </a:lnTo>
                  <a:lnTo>
                    <a:pt x="189571" y="257809"/>
                  </a:lnTo>
                  <a:lnTo>
                    <a:pt x="189562" y="242569"/>
                  </a:lnTo>
                  <a:lnTo>
                    <a:pt x="128226" y="237489"/>
                  </a:lnTo>
                  <a:lnTo>
                    <a:pt x="88894" y="228599"/>
                  </a:lnTo>
                  <a:lnTo>
                    <a:pt x="85335" y="227329"/>
                  </a:lnTo>
                  <a:close/>
                </a:path>
                <a:path w="414654" h="363220">
                  <a:moveTo>
                    <a:pt x="236880" y="226060"/>
                  </a:moveTo>
                  <a:lnTo>
                    <a:pt x="223438" y="226060"/>
                  </a:lnTo>
                  <a:lnTo>
                    <a:pt x="224445" y="227330"/>
                  </a:lnTo>
                  <a:lnTo>
                    <a:pt x="224364" y="248920"/>
                  </a:lnTo>
                  <a:lnTo>
                    <a:pt x="224239" y="260350"/>
                  </a:lnTo>
                  <a:lnTo>
                    <a:pt x="224102" y="264160"/>
                  </a:lnTo>
                  <a:lnTo>
                    <a:pt x="224011" y="266700"/>
                  </a:lnTo>
                  <a:lnTo>
                    <a:pt x="223965" y="267970"/>
                  </a:lnTo>
                  <a:lnTo>
                    <a:pt x="216549" y="275590"/>
                  </a:lnTo>
                  <a:lnTo>
                    <a:pt x="230764" y="275590"/>
                  </a:lnTo>
                  <a:lnTo>
                    <a:pt x="234632" y="269240"/>
                  </a:lnTo>
                  <a:lnTo>
                    <a:pt x="236900" y="259080"/>
                  </a:lnTo>
                  <a:lnTo>
                    <a:pt x="236988" y="256540"/>
                  </a:lnTo>
                  <a:lnTo>
                    <a:pt x="236617" y="255270"/>
                  </a:lnTo>
                  <a:lnTo>
                    <a:pt x="239859" y="255270"/>
                  </a:lnTo>
                  <a:lnTo>
                    <a:pt x="255844" y="254000"/>
                  </a:lnTo>
                  <a:lnTo>
                    <a:pt x="271769" y="251460"/>
                  </a:lnTo>
                  <a:lnTo>
                    <a:pt x="287616" y="250190"/>
                  </a:lnTo>
                  <a:lnTo>
                    <a:pt x="303365" y="246380"/>
                  </a:lnTo>
                  <a:lnTo>
                    <a:pt x="320235" y="242570"/>
                  </a:lnTo>
                  <a:lnTo>
                    <a:pt x="236954" y="242570"/>
                  </a:lnTo>
                  <a:lnTo>
                    <a:pt x="236880" y="226060"/>
                  </a:lnTo>
                  <a:close/>
                </a:path>
                <a:path w="414654" h="363220">
                  <a:moveTo>
                    <a:pt x="230693" y="214630"/>
                  </a:moveTo>
                  <a:lnTo>
                    <a:pt x="183411" y="214629"/>
                  </a:lnTo>
                  <a:lnTo>
                    <a:pt x="177426" y="220979"/>
                  </a:lnTo>
                  <a:lnTo>
                    <a:pt x="177339" y="242569"/>
                  </a:lnTo>
                  <a:lnTo>
                    <a:pt x="189562" y="242569"/>
                  </a:lnTo>
                  <a:lnTo>
                    <a:pt x="189456" y="227329"/>
                  </a:lnTo>
                  <a:lnTo>
                    <a:pt x="190571" y="226059"/>
                  </a:lnTo>
                  <a:lnTo>
                    <a:pt x="236880" y="226060"/>
                  </a:lnTo>
                  <a:lnTo>
                    <a:pt x="236769" y="222250"/>
                  </a:lnTo>
                  <a:lnTo>
                    <a:pt x="236731" y="220980"/>
                  </a:lnTo>
                  <a:lnTo>
                    <a:pt x="230693" y="214630"/>
                  </a:lnTo>
                  <a:close/>
                </a:path>
                <a:path w="414654" h="363220">
                  <a:moveTo>
                    <a:pt x="406691" y="76200"/>
                  </a:moveTo>
                  <a:lnTo>
                    <a:pt x="381900" y="76200"/>
                  </a:lnTo>
                  <a:lnTo>
                    <a:pt x="389932" y="77470"/>
                  </a:lnTo>
                  <a:lnTo>
                    <a:pt x="396266" y="82550"/>
                  </a:lnTo>
                  <a:lnTo>
                    <a:pt x="400422" y="88900"/>
                  </a:lnTo>
                  <a:lnTo>
                    <a:pt x="401914" y="96520"/>
                  </a:lnTo>
                  <a:lnTo>
                    <a:pt x="402009" y="186690"/>
                  </a:lnTo>
                  <a:lnTo>
                    <a:pt x="399070" y="191770"/>
                  </a:lnTo>
                  <a:lnTo>
                    <a:pt x="394005" y="195580"/>
                  </a:lnTo>
                  <a:lnTo>
                    <a:pt x="384397" y="203200"/>
                  </a:lnTo>
                  <a:lnTo>
                    <a:pt x="374332" y="208280"/>
                  </a:lnTo>
                  <a:lnTo>
                    <a:pt x="363871" y="214630"/>
                  </a:lnTo>
                  <a:lnTo>
                    <a:pt x="353079" y="218440"/>
                  </a:lnTo>
                  <a:lnTo>
                    <a:pt x="325373" y="228600"/>
                  </a:lnTo>
                  <a:lnTo>
                    <a:pt x="297072" y="234950"/>
                  </a:lnTo>
                  <a:lnTo>
                    <a:pt x="268296" y="240030"/>
                  </a:lnTo>
                  <a:lnTo>
                    <a:pt x="239170" y="242570"/>
                  </a:lnTo>
                  <a:lnTo>
                    <a:pt x="320235" y="242570"/>
                  </a:lnTo>
                  <a:lnTo>
                    <a:pt x="368919" y="226060"/>
                  </a:lnTo>
                  <a:lnTo>
                    <a:pt x="389756" y="213360"/>
                  </a:lnTo>
                  <a:lnTo>
                    <a:pt x="403483" y="213360"/>
                  </a:lnTo>
                  <a:lnTo>
                    <a:pt x="403474" y="205740"/>
                  </a:lnTo>
                  <a:lnTo>
                    <a:pt x="404413" y="203200"/>
                  </a:lnTo>
                  <a:lnTo>
                    <a:pt x="406176" y="200660"/>
                  </a:lnTo>
                  <a:lnTo>
                    <a:pt x="411357" y="195580"/>
                  </a:lnTo>
                  <a:lnTo>
                    <a:pt x="414167" y="187960"/>
                  </a:lnTo>
                  <a:lnTo>
                    <a:pt x="414144" y="186690"/>
                  </a:lnTo>
                  <a:lnTo>
                    <a:pt x="414032" y="180340"/>
                  </a:lnTo>
                  <a:lnTo>
                    <a:pt x="413951" y="91440"/>
                  </a:lnTo>
                  <a:lnTo>
                    <a:pt x="413653" y="90170"/>
                  </a:lnTo>
                  <a:lnTo>
                    <a:pt x="409667" y="80010"/>
                  </a:lnTo>
                  <a:lnTo>
                    <a:pt x="406691" y="76200"/>
                  </a:lnTo>
                  <a:close/>
                </a:path>
                <a:path w="414654" h="363220">
                  <a:moveTo>
                    <a:pt x="49272" y="213359"/>
                  </a:moveTo>
                  <a:lnTo>
                    <a:pt x="23311" y="213359"/>
                  </a:lnTo>
                  <a:lnTo>
                    <a:pt x="26334" y="214629"/>
                  </a:lnTo>
                  <a:lnTo>
                    <a:pt x="27808" y="215899"/>
                  </a:lnTo>
                  <a:lnTo>
                    <a:pt x="35235" y="220979"/>
                  </a:lnTo>
                  <a:lnTo>
                    <a:pt x="42836" y="224789"/>
                  </a:lnTo>
                  <a:lnTo>
                    <a:pt x="50601" y="228599"/>
                  </a:lnTo>
                  <a:lnTo>
                    <a:pt x="58518" y="231139"/>
                  </a:lnTo>
                  <a:lnTo>
                    <a:pt x="62196" y="232409"/>
                  </a:lnTo>
                  <a:lnTo>
                    <a:pt x="65721" y="231139"/>
                  </a:lnTo>
                  <a:lnTo>
                    <a:pt x="68347" y="224789"/>
                  </a:lnTo>
                  <a:lnTo>
                    <a:pt x="66929" y="222249"/>
                  </a:lnTo>
                  <a:lnTo>
                    <a:pt x="63355" y="219709"/>
                  </a:lnTo>
                  <a:lnTo>
                    <a:pt x="62148" y="219709"/>
                  </a:lnTo>
                  <a:lnTo>
                    <a:pt x="60876" y="218439"/>
                  </a:lnTo>
                  <a:lnTo>
                    <a:pt x="59644" y="218439"/>
                  </a:lnTo>
                  <a:lnTo>
                    <a:pt x="49272" y="213359"/>
                  </a:lnTo>
                  <a:close/>
                </a:path>
                <a:path w="414654" h="363220">
                  <a:moveTo>
                    <a:pt x="218440" y="1270"/>
                  </a:moveTo>
                  <a:lnTo>
                    <a:pt x="178584" y="3809"/>
                  </a:lnTo>
                  <a:lnTo>
                    <a:pt x="142769" y="17779"/>
                  </a:lnTo>
                  <a:lnTo>
                    <a:pt x="131995" y="29209"/>
                  </a:lnTo>
                  <a:lnTo>
                    <a:pt x="132092" y="57149"/>
                  </a:lnTo>
                  <a:lnTo>
                    <a:pt x="132281" y="60959"/>
                  </a:lnTo>
                  <a:lnTo>
                    <a:pt x="132407" y="63499"/>
                  </a:lnTo>
                  <a:lnTo>
                    <a:pt x="131097" y="64769"/>
                  </a:lnTo>
                  <a:lnTo>
                    <a:pt x="145220" y="64769"/>
                  </a:lnTo>
                  <a:lnTo>
                    <a:pt x="144586" y="63499"/>
                  </a:lnTo>
                  <a:lnTo>
                    <a:pt x="144707" y="55879"/>
                  </a:lnTo>
                  <a:lnTo>
                    <a:pt x="144818" y="52069"/>
                  </a:lnTo>
                  <a:lnTo>
                    <a:pt x="144905" y="44449"/>
                  </a:lnTo>
                  <a:lnTo>
                    <a:pt x="144032" y="33019"/>
                  </a:lnTo>
                  <a:lnTo>
                    <a:pt x="146916" y="29209"/>
                  </a:lnTo>
                  <a:lnTo>
                    <a:pt x="152347" y="26669"/>
                  </a:lnTo>
                  <a:lnTo>
                    <a:pt x="166843" y="20319"/>
                  </a:lnTo>
                  <a:lnTo>
                    <a:pt x="181815" y="15239"/>
                  </a:lnTo>
                  <a:lnTo>
                    <a:pt x="213097" y="12700"/>
                  </a:lnTo>
                  <a:lnTo>
                    <a:pt x="219750" y="12700"/>
                  </a:lnTo>
                  <a:lnTo>
                    <a:pt x="221425" y="11430"/>
                  </a:lnTo>
                  <a:lnTo>
                    <a:pt x="221459" y="3810"/>
                  </a:lnTo>
                  <a:lnTo>
                    <a:pt x="218440" y="1270"/>
                  </a:lnTo>
                  <a:close/>
                </a:path>
                <a:path w="414654" h="363220">
                  <a:moveTo>
                    <a:pt x="205829" y="26669"/>
                  </a:moveTo>
                  <a:lnTo>
                    <a:pt x="163937" y="35559"/>
                  </a:lnTo>
                  <a:lnTo>
                    <a:pt x="158284" y="40639"/>
                  </a:lnTo>
                  <a:lnTo>
                    <a:pt x="158513" y="44449"/>
                  </a:lnTo>
                  <a:lnTo>
                    <a:pt x="158590" y="45719"/>
                  </a:lnTo>
                  <a:lnTo>
                    <a:pt x="158667" y="46989"/>
                  </a:lnTo>
                  <a:lnTo>
                    <a:pt x="158743" y="48259"/>
                  </a:lnTo>
                  <a:lnTo>
                    <a:pt x="158588" y="50799"/>
                  </a:lnTo>
                  <a:lnTo>
                    <a:pt x="158588" y="64769"/>
                  </a:lnTo>
                  <a:lnTo>
                    <a:pt x="171739" y="64769"/>
                  </a:lnTo>
                  <a:lnTo>
                    <a:pt x="170759" y="63499"/>
                  </a:lnTo>
                  <a:lnTo>
                    <a:pt x="171063" y="57149"/>
                  </a:lnTo>
                  <a:lnTo>
                    <a:pt x="170958" y="50799"/>
                  </a:lnTo>
                  <a:lnTo>
                    <a:pt x="170826" y="48259"/>
                  </a:lnTo>
                  <a:lnTo>
                    <a:pt x="170759" y="46989"/>
                  </a:lnTo>
                  <a:lnTo>
                    <a:pt x="171867" y="45719"/>
                  </a:lnTo>
                  <a:lnTo>
                    <a:pt x="173846" y="45719"/>
                  </a:lnTo>
                  <a:lnTo>
                    <a:pt x="190301" y="40639"/>
                  </a:lnTo>
                  <a:lnTo>
                    <a:pt x="206766" y="39370"/>
                  </a:lnTo>
                  <a:lnTo>
                    <a:pt x="254830" y="39370"/>
                  </a:lnTo>
                  <a:lnTo>
                    <a:pt x="253868" y="38100"/>
                  </a:lnTo>
                  <a:lnTo>
                    <a:pt x="249761" y="35560"/>
                  </a:lnTo>
                  <a:lnTo>
                    <a:pt x="239185" y="31750"/>
                  </a:lnTo>
                  <a:lnTo>
                    <a:pt x="228274" y="29210"/>
                  </a:lnTo>
                  <a:lnTo>
                    <a:pt x="205829" y="26669"/>
                  </a:lnTo>
                  <a:close/>
                </a:path>
                <a:path w="414654" h="363220">
                  <a:moveTo>
                    <a:pt x="254830" y="39370"/>
                  </a:moveTo>
                  <a:lnTo>
                    <a:pt x="206766" y="39370"/>
                  </a:lnTo>
                  <a:lnTo>
                    <a:pt x="223245" y="40640"/>
                  </a:lnTo>
                  <a:lnTo>
                    <a:pt x="239737" y="45720"/>
                  </a:lnTo>
                  <a:lnTo>
                    <a:pt x="242256" y="45720"/>
                  </a:lnTo>
                  <a:lnTo>
                    <a:pt x="243384" y="46990"/>
                  </a:lnTo>
                  <a:lnTo>
                    <a:pt x="243109" y="50800"/>
                  </a:lnTo>
                  <a:lnTo>
                    <a:pt x="243017" y="52070"/>
                  </a:lnTo>
                  <a:lnTo>
                    <a:pt x="242925" y="57150"/>
                  </a:lnTo>
                  <a:lnTo>
                    <a:pt x="243357" y="63500"/>
                  </a:lnTo>
                  <a:lnTo>
                    <a:pt x="242500" y="64770"/>
                  </a:lnTo>
                  <a:lnTo>
                    <a:pt x="256009" y="64770"/>
                  </a:lnTo>
                  <a:lnTo>
                    <a:pt x="255448" y="63500"/>
                  </a:lnTo>
                  <a:lnTo>
                    <a:pt x="255527" y="46990"/>
                  </a:lnTo>
                  <a:lnTo>
                    <a:pt x="255633" y="44450"/>
                  </a:lnTo>
                  <a:lnTo>
                    <a:pt x="255739" y="41910"/>
                  </a:lnTo>
                  <a:lnTo>
                    <a:pt x="255793" y="40640"/>
                  </a:lnTo>
                  <a:lnTo>
                    <a:pt x="254830" y="39370"/>
                  </a:lnTo>
                  <a:close/>
                </a:path>
                <a:path w="414654" h="363220">
                  <a:moveTo>
                    <a:pt x="236616" y="3810"/>
                  </a:moveTo>
                  <a:lnTo>
                    <a:pt x="234097" y="6350"/>
                  </a:lnTo>
                  <a:lnTo>
                    <a:pt x="231976" y="12700"/>
                  </a:lnTo>
                  <a:lnTo>
                    <a:pt x="233678" y="15240"/>
                  </a:lnTo>
                  <a:lnTo>
                    <a:pt x="238278" y="17780"/>
                  </a:lnTo>
                  <a:lnTo>
                    <a:pt x="240635" y="17780"/>
                  </a:lnTo>
                  <a:lnTo>
                    <a:pt x="246979" y="20320"/>
                  </a:lnTo>
                  <a:lnTo>
                    <a:pt x="253160" y="21590"/>
                  </a:lnTo>
                  <a:lnTo>
                    <a:pt x="259156" y="25400"/>
                  </a:lnTo>
                  <a:lnTo>
                    <a:pt x="264945" y="27940"/>
                  </a:lnTo>
                  <a:lnTo>
                    <a:pt x="268072" y="30480"/>
                  </a:lnTo>
                  <a:lnTo>
                    <a:pt x="269646" y="33020"/>
                  </a:lnTo>
                  <a:lnTo>
                    <a:pt x="269550" y="35560"/>
                  </a:lnTo>
                  <a:lnTo>
                    <a:pt x="269464" y="64770"/>
                  </a:lnTo>
                  <a:lnTo>
                    <a:pt x="282703" y="64770"/>
                  </a:lnTo>
                  <a:lnTo>
                    <a:pt x="281811" y="63500"/>
                  </a:lnTo>
                  <a:lnTo>
                    <a:pt x="281912" y="30480"/>
                  </a:lnTo>
                  <a:lnTo>
                    <a:pt x="249410" y="7620"/>
                  </a:lnTo>
                  <a:lnTo>
                    <a:pt x="239859" y="5080"/>
                  </a:lnTo>
                  <a:lnTo>
                    <a:pt x="236616" y="3810"/>
                  </a:lnTo>
                  <a:close/>
                </a:path>
                <a:path w="414654" h="363220">
                  <a:moveTo>
                    <a:pt x="219750" y="12700"/>
                  </a:moveTo>
                  <a:lnTo>
                    <a:pt x="213097" y="12700"/>
                  </a:lnTo>
                  <a:lnTo>
                    <a:pt x="218075" y="13970"/>
                  </a:lnTo>
                  <a:lnTo>
                    <a:pt x="219750" y="12700"/>
                  </a:lnTo>
                  <a:close/>
                </a:path>
                <a:path w="414654" h="363220">
                  <a:moveTo>
                    <a:pt x="206174" y="0"/>
                  </a:moveTo>
                  <a:lnTo>
                    <a:pt x="198750" y="1269"/>
                  </a:lnTo>
                  <a:lnTo>
                    <a:pt x="213583" y="1270"/>
                  </a:lnTo>
                  <a:lnTo>
                    <a:pt x="206174" y="0"/>
                  </a:lnTo>
                  <a:close/>
                </a:path>
              </a:pathLst>
            </a:custGeom>
            <a:solidFill>
              <a:srgbClr val="00285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0" name="Imagen 19">
            <a:extLst>
              <a:ext uri="{FF2B5EF4-FFF2-40B4-BE49-F238E27FC236}">
                <a16:creationId xmlns:a16="http://schemas.microsoft.com/office/drawing/2014/main" id="{AA358972-C751-9A61-E35A-F932448155A6}"/>
              </a:ext>
            </a:extLst>
          </p:cNvPr>
          <p:cNvPicPr>
            <a:picLocks noChangeAspect="1"/>
          </p:cNvPicPr>
          <p:nvPr/>
        </p:nvPicPr>
        <p:blipFill>
          <a:blip r:embed="rId19"/>
          <a:stretch>
            <a:fillRect/>
          </a:stretch>
        </p:blipFill>
        <p:spPr>
          <a:xfrm>
            <a:off x="598157" y="2140940"/>
            <a:ext cx="2214351" cy="2214351"/>
          </a:xfrm>
          <a:prstGeom prst="rect">
            <a:avLst/>
          </a:prstGeom>
        </p:spPr>
      </p:pic>
      <p:pic>
        <p:nvPicPr>
          <p:cNvPr id="33" name="Marcador de contenido 4">
            <a:extLst>
              <a:ext uri="{FF2B5EF4-FFF2-40B4-BE49-F238E27FC236}">
                <a16:creationId xmlns:a16="http://schemas.microsoft.com/office/drawing/2014/main" id="{296FD2AF-DEED-00A9-160F-F7EDE70F2C4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0008" y="2173090"/>
            <a:ext cx="1777507" cy="2181823"/>
          </a:xfrm>
          <a:prstGeom prst="rect">
            <a:avLst/>
          </a:prstGeom>
        </p:spPr>
      </p:pic>
      <p:sp>
        <p:nvSpPr>
          <p:cNvPr id="29" name="Título 51">
            <a:extLst>
              <a:ext uri="{FF2B5EF4-FFF2-40B4-BE49-F238E27FC236}">
                <a16:creationId xmlns:a16="http://schemas.microsoft.com/office/drawing/2014/main" id="{96EA64AA-31DD-335D-4082-6CC4FD9791BC}"/>
              </a:ext>
            </a:extLst>
          </p:cNvPr>
          <p:cNvSpPr>
            <a:spLocks noGrp="1"/>
          </p:cNvSpPr>
          <p:nvPr>
            <p:ph type="title"/>
          </p:nvPr>
        </p:nvSpPr>
        <p:spPr>
          <a:xfrm>
            <a:off x="473530" y="217400"/>
            <a:ext cx="10368641" cy="681751"/>
          </a:xfrm>
        </p:spPr>
        <p:txBody>
          <a:bodyPr/>
          <a:lstStyle/>
          <a:p>
            <a:r>
              <a:rPr lang="es-ES" sz="2000" b="1" dirty="0">
                <a:solidFill>
                  <a:srgbClr val="092853"/>
                </a:solidFill>
                <a:latin typeface="Century Gothic"/>
                <a:cs typeface="Century Gothic"/>
              </a:rPr>
              <a:t>VARIABLES</a:t>
            </a:r>
            <a:r>
              <a:rPr lang="es-ES" sz="2000" b="1" spc="-40" dirty="0">
                <a:solidFill>
                  <a:srgbClr val="092853"/>
                </a:solidFill>
                <a:latin typeface="Century Gothic"/>
                <a:cs typeface="Century Gothic"/>
              </a:rPr>
              <a:t> </a:t>
            </a:r>
            <a:r>
              <a:rPr lang="es-ES" sz="2000" b="1" dirty="0">
                <a:solidFill>
                  <a:srgbClr val="092853"/>
                </a:solidFill>
                <a:latin typeface="Century Gothic"/>
                <a:cs typeface="Century Gothic"/>
              </a:rPr>
              <a:t>CLAVE</a:t>
            </a:r>
            <a:r>
              <a:rPr lang="es-ES" sz="2000" b="1" spc="-40" dirty="0">
                <a:solidFill>
                  <a:srgbClr val="092853"/>
                </a:solidFill>
                <a:latin typeface="Century Gothic"/>
                <a:cs typeface="Century Gothic"/>
              </a:rPr>
              <a:t> </a:t>
            </a:r>
            <a:r>
              <a:rPr lang="es-ES" sz="2000" b="1" dirty="0">
                <a:solidFill>
                  <a:srgbClr val="092853"/>
                </a:solidFill>
                <a:latin typeface="Century Gothic"/>
                <a:cs typeface="Century Gothic"/>
              </a:rPr>
              <a:t>PARA</a:t>
            </a:r>
            <a:r>
              <a:rPr lang="es-ES" sz="2000" b="1" spc="-35" dirty="0">
                <a:solidFill>
                  <a:srgbClr val="092853"/>
                </a:solidFill>
                <a:latin typeface="Century Gothic"/>
                <a:cs typeface="Century Gothic"/>
              </a:rPr>
              <a:t> </a:t>
            </a:r>
            <a:r>
              <a:rPr lang="es-ES" sz="2000" b="1" dirty="0">
                <a:solidFill>
                  <a:srgbClr val="092853"/>
                </a:solidFill>
                <a:latin typeface="Century Gothic"/>
                <a:cs typeface="Century Gothic"/>
              </a:rPr>
              <a:t>LA SELECCIÓN</a:t>
            </a:r>
            <a:r>
              <a:rPr lang="es-ES" sz="2000" b="1" spc="-40" dirty="0">
                <a:solidFill>
                  <a:srgbClr val="092853"/>
                </a:solidFill>
                <a:latin typeface="Century Gothic"/>
                <a:cs typeface="Century Gothic"/>
              </a:rPr>
              <a:t> </a:t>
            </a:r>
            <a:r>
              <a:rPr lang="es-ES" sz="2000" b="1" dirty="0">
                <a:solidFill>
                  <a:srgbClr val="092853"/>
                </a:solidFill>
                <a:latin typeface="Century Gothic"/>
                <a:cs typeface="Century Gothic"/>
              </a:rPr>
              <a:t>DE</a:t>
            </a:r>
            <a:r>
              <a:rPr lang="es-ES" sz="2000" b="1" spc="-40" dirty="0">
                <a:solidFill>
                  <a:srgbClr val="092853"/>
                </a:solidFill>
                <a:latin typeface="Century Gothic"/>
                <a:cs typeface="Century Gothic"/>
              </a:rPr>
              <a:t> </a:t>
            </a:r>
            <a:r>
              <a:rPr lang="es-ES" sz="2000" b="1" spc="-10" dirty="0">
                <a:solidFill>
                  <a:srgbClr val="092853"/>
                </a:solidFill>
                <a:latin typeface="Century Gothic"/>
                <a:cs typeface="Century Gothic"/>
              </a:rPr>
              <a:t>PACIENTES EN LA CONSULTA</a:t>
            </a:r>
            <a:r>
              <a:rPr lang="es-ES" sz="2000" b="1" spc="-10" baseline="30000" dirty="0">
                <a:solidFill>
                  <a:srgbClr val="092853"/>
                </a:solidFill>
                <a:latin typeface="Century Gothic"/>
                <a:cs typeface="Century Gothic"/>
              </a:rPr>
              <a:t>1-2</a:t>
            </a:r>
            <a:r>
              <a:rPr lang="es-ES" sz="2000" b="1" spc="-10" dirty="0">
                <a:solidFill>
                  <a:srgbClr val="092853"/>
                </a:solidFill>
                <a:latin typeface="Century Gothic"/>
                <a:cs typeface="Century Gothic"/>
              </a:rPr>
              <a:t> </a:t>
            </a:r>
            <a:endParaRPr lang="es-ES" dirty="0"/>
          </a:p>
        </p:txBody>
      </p:sp>
    </p:spTree>
    <p:extLst>
      <p:ext uri="{BB962C8B-B14F-4D97-AF65-F5344CB8AC3E}">
        <p14:creationId xmlns:p14="http://schemas.microsoft.com/office/powerpoint/2010/main" val="88685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dissolv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D0E64D9C-2363-572E-CD13-EA21FEFD99A3}"/>
              </a:ext>
            </a:extLst>
          </p:cNvPr>
          <p:cNvSpPr>
            <a:spLocks noGrp="1"/>
          </p:cNvSpPr>
          <p:nvPr>
            <p:ph type="body" sz="quarter" idx="10"/>
          </p:nvPr>
        </p:nvSpPr>
        <p:spPr>
          <a:xfrm>
            <a:off x="1581665" y="6640600"/>
            <a:ext cx="10368641" cy="146416"/>
          </a:xfrm>
        </p:spPr>
        <p:txBody>
          <a:bodyPr/>
          <a:lstStyle/>
          <a:p>
            <a:r>
              <a:rPr lang="es-ES" b="1" i="1">
                <a:latin typeface="Arial" panose="020B0604020202020204" pitchFamily="34" charset="0"/>
                <a:cs typeface="Arial" panose="020B0604020202020204" pitchFamily="34" charset="0"/>
              </a:rPr>
              <a:t>1</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Berking</a:t>
            </a:r>
            <a:r>
              <a:rPr lang="es-ES" i="1">
                <a:latin typeface="Arial" panose="020B0604020202020204" pitchFamily="34" charset="0"/>
                <a:cs typeface="Arial" panose="020B0604020202020204" pitchFamily="34" charset="0"/>
              </a:rPr>
              <a:t> C, et al</a:t>
            </a:r>
            <a:r>
              <a:rPr lang="en-US" i="1">
                <a:latin typeface="Arial" panose="020B0604020202020204" pitchFamily="34" charset="0"/>
                <a:cs typeface="Arial" panose="020B0604020202020204" pitchFamily="34" charset="0"/>
              </a:rPr>
              <a:t> Assessing the holistic value of </a:t>
            </a:r>
            <a:r>
              <a:rPr lang="en-US" i="1" err="1">
                <a:latin typeface="Arial" panose="020B0604020202020204" pitchFamily="34" charset="0"/>
                <a:cs typeface="Arial" panose="020B0604020202020204" pitchFamily="34" charset="0"/>
              </a:rPr>
              <a:t>tirbanibulin</a:t>
            </a:r>
            <a:r>
              <a:rPr lang="en-US" i="1">
                <a:latin typeface="Arial" panose="020B0604020202020204" pitchFamily="34" charset="0"/>
                <a:cs typeface="Arial" panose="020B0604020202020204" pitchFamily="34" charset="0"/>
              </a:rPr>
              <a:t> for treating actinic keratosis (MCDA) in three </a:t>
            </a:r>
            <a:r>
              <a:rPr lang="en-US" i="1" err="1">
                <a:latin typeface="Arial" panose="020B0604020202020204" pitchFamily="34" charset="0"/>
                <a:cs typeface="Arial" panose="020B0604020202020204" pitchFamily="34" charset="0"/>
              </a:rPr>
              <a:t>european</a:t>
            </a:r>
            <a:r>
              <a:rPr lang="en-US" i="1">
                <a:latin typeface="Arial" panose="020B0604020202020204" pitchFamily="34" charset="0"/>
                <a:cs typeface="Arial" panose="020B0604020202020204" pitchFamily="34" charset="0"/>
              </a:rPr>
              <a:t> countries </a:t>
            </a:r>
            <a:r>
              <a:rPr lang="es-ES" i="1">
                <a:latin typeface="Arial" panose="020B0604020202020204" pitchFamily="34" charset="0"/>
                <a:cs typeface="Arial" panose="020B0604020202020204" pitchFamily="34" charset="0"/>
              </a:rPr>
              <a:t>EADV 2025;Paris, Francia. #P6730.</a:t>
            </a:r>
            <a:r>
              <a:rPr lang="es-ES" i="1">
                <a:latin typeface="Arial" panose="020B0604020202020204" pitchFamily="34" charset="0"/>
                <a:cs typeface="Arial" panose="020B0604020202020204" pitchFamily="34" charset="0"/>
                <a:sym typeface="Wingdings" panose="05000000000000000000" pitchFamily="2" charset="2"/>
              </a:rPr>
              <a:t> </a:t>
            </a:r>
            <a:r>
              <a:rPr lang="en-US" b="1" i="1">
                <a:latin typeface="Arial" panose="020B0604020202020204" pitchFamily="34" charset="0"/>
                <a:cs typeface="Arial" panose="020B0604020202020204" pitchFamily="34" charset="0"/>
              </a:rPr>
              <a:t>2</a:t>
            </a:r>
            <a:r>
              <a:rPr lang="en-US" i="1">
                <a:latin typeface="Arial" panose="020B0604020202020204" pitchFamily="34" charset="0"/>
                <a:cs typeface="Arial" panose="020B0604020202020204" pitchFamily="34" charset="0"/>
              </a:rPr>
              <a:t> </a:t>
            </a:r>
            <a:r>
              <a:rPr lang="da-DK" i="1" err="1">
                <a:latin typeface="Arial" panose="020B0604020202020204" pitchFamily="34" charset="0"/>
                <a:cs typeface="Arial" panose="020B0604020202020204" pitchFamily="34" charset="0"/>
              </a:rPr>
              <a:t>Dirschka</a:t>
            </a:r>
            <a:r>
              <a:rPr lang="da-DK" i="1">
                <a:latin typeface="Arial" panose="020B0604020202020204" pitchFamily="34" charset="0"/>
                <a:cs typeface="Arial" panose="020B0604020202020204" pitchFamily="34" charset="0"/>
              </a:rPr>
              <a:t> T, </a:t>
            </a:r>
            <a:r>
              <a:rPr lang="da-DK" i="1" err="1">
                <a:latin typeface="Arial" panose="020B0604020202020204" pitchFamily="34" charset="0"/>
                <a:cs typeface="Arial" panose="020B0604020202020204" pitchFamily="34" charset="0"/>
              </a:rPr>
              <a:t>Ardigò</a:t>
            </a:r>
            <a:r>
              <a:rPr lang="da-DK" i="1">
                <a:latin typeface="Arial" panose="020B0604020202020204" pitchFamily="34" charset="0"/>
                <a:cs typeface="Arial" panose="020B0604020202020204" pitchFamily="34" charset="0"/>
              </a:rPr>
              <a:t> M, </a:t>
            </a:r>
            <a:r>
              <a:rPr lang="da-DK" i="1" err="1">
                <a:latin typeface="Arial" panose="020B0604020202020204" pitchFamily="34" charset="0"/>
                <a:cs typeface="Arial" panose="020B0604020202020204" pitchFamily="34" charset="0"/>
              </a:rPr>
              <a:t>Fargnoli</a:t>
            </a:r>
            <a:r>
              <a:rPr lang="da-DK" i="1">
                <a:latin typeface="Arial" panose="020B0604020202020204" pitchFamily="34" charset="0"/>
                <a:cs typeface="Arial" panose="020B0604020202020204" pitchFamily="34" charset="0"/>
              </a:rPr>
              <a:t> MC, et al. J Dermatolog </a:t>
            </a:r>
            <a:r>
              <a:rPr lang="da-DK" i="1" err="1">
                <a:latin typeface="Arial" panose="020B0604020202020204" pitchFamily="34" charset="0"/>
                <a:cs typeface="Arial" panose="020B0604020202020204" pitchFamily="34" charset="0"/>
              </a:rPr>
              <a:t>Treat</a:t>
            </a:r>
            <a:r>
              <a:rPr lang="da-DK" i="1">
                <a:latin typeface="Arial" panose="020B0604020202020204" pitchFamily="34" charset="0"/>
                <a:cs typeface="Arial" panose="020B0604020202020204" pitchFamily="34" charset="0"/>
              </a:rPr>
              <a:t>. 2025 </a:t>
            </a:r>
            <a:r>
              <a:rPr lang="es-ES" b="1" i="1">
                <a:latin typeface="Arial" panose="020B0604020202020204" pitchFamily="34" charset="0"/>
                <a:cs typeface="Arial" panose="020B0604020202020204" pitchFamily="34" charset="0"/>
              </a:rPr>
              <a:t>3</a:t>
            </a:r>
            <a:r>
              <a:rPr lang="es-ES" i="1">
                <a:latin typeface="Arial" panose="020B0604020202020204" pitchFamily="34" charset="0"/>
                <a:cs typeface="Arial" panose="020B0604020202020204" pitchFamily="34" charset="0"/>
              </a:rPr>
              <a:t> Arroyo A, et al</a:t>
            </a:r>
            <a:r>
              <a:rPr lang="en-US" i="1">
                <a:latin typeface="Arial" panose="020B0604020202020204" pitchFamily="34" charset="0"/>
                <a:cs typeface="Arial" panose="020B0604020202020204" pitchFamily="34" charset="0"/>
              </a:rPr>
              <a:t> Efficacy of 1% </a:t>
            </a:r>
            <a:r>
              <a:rPr lang="en-US" i="1" err="1">
                <a:latin typeface="Arial" panose="020B0604020202020204" pitchFamily="34" charset="0"/>
                <a:cs typeface="Arial" panose="020B0604020202020204" pitchFamily="34" charset="0"/>
              </a:rPr>
              <a:t>tirbanibulin</a:t>
            </a:r>
            <a:r>
              <a:rPr lang="en-US" i="1">
                <a:latin typeface="Arial" panose="020B0604020202020204" pitchFamily="34" charset="0"/>
                <a:cs typeface="Arial" panose="020B0604020202020204" pitchFamily="34" charset="0"/>
              </a:rPr>
              <a:t> in the treatment of pigmented actinic keratosis real-life </a:t>
            </a:r>
            <a:r>
              <a:rPr lang="en-US" i="1" err="1">
                <a:latin typeface="Arial" panose="020B0604020202020204" pitchFamily="34" charset="0"/>
                <a:cs typeface="Arial" panose="020B0604020202020204" pitchFamily="34" charset="0"/>
              </a:rPr>
              <a:t>ambispective</a:t>
            </a:r>
            <a:r>
              <a:rPr lang="en-US" i="1">
                <a:latin typeface="Arial" panose="020B0604020202020204" pitchFamily="34" charset="0"/>
                <a:cs typeface="Arial" panose="020B0604020202020204" pitchFamily="34" charset="0"/>
              </a:rPr>
              <a:t> study </a:t>
            </a:r>
            <a:r>
              <a:rPr lang="es-ES" i="1">
                <a:latin typeface="Arial" panose="020B0604020202020204" pitchFamily="34" charset="0"/>
                <a:cs typeface="Arial" panose="020B0604020202020204" pitchFamily="34" charset="0"/>
              </a:rPr>
              <a:t>EADV 2025;Paris, Francia. #P1999 </a:t>
            </a:r>
            <a:r>
              <a:rPr lang="es-ES" b="1" i="1">
                <a:latin typeface="Arial" panose="020B0604020202020204" pitchFamily="34" charset="0"/>
                <a:cs typeface="Arial" panose="020B0604020202020204" pitchFamily="34" charset="0"/>
              </a:rPr>
              <a:t>4 </a:t>
            </a:r>
            <a:r>
              <a:rPr lang="es-ES" i="1" err="1">
                <a:latin typeface="Arial" panose="020B0604020202020204" pitchFamily="34" charset="0"/>
                <a:cs typeface="Arial" panose="020B0604020202020204" pitchFamily="34" charset="0"/>
              </a:rPr>
              <a:t>Morelló</a:t>
            </a:r>
            <a:r>
              <a:rPr lang="es-ES" i="1">
                <a:latin typeface="Arial" panose="020B0604020202020204" pitchFamily="34" charset="0"/>
                <a:cs typeface="Arial" panose="020B0604020202020204" pitchFamily="34" charset="0"/>
              </a:rPr>
              <a:t>-Vicente A, Oteiza-Rius I, Gómez-González EM, et al. </a:t>
            </a:r>
            <a:r>
              <a:rPr lang="es-ES" i="1" err="1">
                <a:latin typeface="Arial" panose="020B0604020202020204" pitchFamily="34" charset="0"/>
                <a:cs typeface="Arial" panose="020B0604020202020204" pitchFamily="34" charset="0"/>
              </a:rPr>
              <a:t>Efficacy</a:t>
            </a:r>
            <a:r>
              <a:rPr lang="es-ES" i="1">
                <a:latin typeface="Arial" panose="020B0604020202020204" pitchFamily="34" charset="0"/>
                <a:cs typeface="Arial" panose="020B0604020202020204" pitchFamily="34" charset="0"/>
              </a:rPr>
              <a:t> and safety </a:t>
            </a:r>
            <a:r>
              <a:rPr lang="es-ES" i="1" err="1">
                <a:latin typeface="Arial" panose="020B0604020202020204" pitchFamily="34" charset="0"/>
                <a:cs typeface="Arial" panose="020B0604020202020204" pitchFamily="34" charset="0"/>
              </a:rPr>
              <a:t>of</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sequential</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treatment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with</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cryotherapy</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followed</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by</a:t>
            </a:r>
            <a:r>
              <a:rPr lang="es-ES" i="1">
                <a:latin typeface="Arial" panose="020B0604020202020204" pitchFamily="34" charset="0"/>
                <a:cs typeface="Arial" panose="020B0604020202020204" pitchFamily="34" charset="0"/>
              </a:rPr>
              <a:t> 1% </a:t>
            </a:r>
            <a:r>
              <a:rPr lang="es-ES" i="1" err="1">
                <a:latin typeface="Arial" panose="020B0604020202020204" pitchFamily="34" charset="0"/>
                <a:cs typeface="Arial" panose="020B0604020202020204" pitchFamily="34" charset="0"/>
              </a:rPr>
              <a:t>topical</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tirbanibulin</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for</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actinic</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keratoses</a:t>
            </a:r>
            <a:r>
              <a:rPr lang="es-ES" i="1">
                <a:latin typeface="Arial" panose="020B0604020202020204" pitchFamily="34" charset="0"/>
                <a:cs typeface="Arial" panose="020B0604020202020204" pitchFamily="34" charset="0"/>
              </a:rPr>
              <a:t> in </a:t>
            </a:r>
            <a:r>
              <a:rPr lang="es-ES" i="1" err="1">
                <a:latin typeface="Arial" panose="020B0604020202020204" pitchFamily="34" charset="0"/>
                <a:cs typeface="Arial" panose="020B0604020202020204" pitchFamily="34" charset="0"/>
              </a:rPr>
              <a:t>organ</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transplant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recipients</a:t>
            </a:r>
            <a:r>
              <a:rPr lang="es-ES" i="1">
                <a:latin typeface="Arial" panose="020B0604020202020204" pitchFamily="34" charset="0"/>
                <a:cs typeface="Arial" panose="020B0604020202020204" pitchFamily="34" charset="0"/>
              </a:rPr>
              <a:t>: A </a:t>
            </a:r>
            <a:r>
              <a:rPr lang="es-ES" i="1" err="1">
                <a:latin typeface="Arial" panose="020B0604020202020204" pitchFamily="34" charset="0"/>
                <a:cs typeface="Arial" panose="020B0604020202020204" pitchFamily="34" charset="0"/>
              </a:rPr>
              <a:t>randomized</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clinical</a:t>
            </a:r>
            <a:r>
              <a:rPr lang="es-ES" i="1">
                <a:latin typeface="Arial" panose="020B0604020202020204" pitchFamily="34" charset="0"/>
                <a:cs typeface="Arial" panose="020B0604020202020204" pitchFamily="34" charset="0"/>
              </a:rPr>
              <a:t> trial. J Am Acad </a:t>
            </a:r>
            <a:r>
              <a:rPr lang="es-ES" i="1" err="1">
                <a:latin typeface="Arial" panose="020B0604020202020204" pitchFamily="34" charset="0"/>
                <a:cs typeface="Arial" panose="020B0604020202020204" pitchFamily="34" charset="0"/>
              </a:rPr>
              <a:t>Dermatol</a:t>
            </a:r>
            <a:r>
              <a:rPr lang="es-ES" i="1">
                <a:latin typeface="Arial" panose="020B0604020202020204" pitchFamily="34" charset="0"/>
                <a:cs typeface="Arial" panose="020B0604020202020204" pitchFamily="34" charset="0"/>
              </a:rPr>
              <a:t>. 2025 </a:t>
            </a:r>
            <a:r>
              <a:rPr lang="es-ES" b="1" i="1">
                <a:latin typeface="Arial" panose="020B0604020202020204" pitchFamily="34" charset="0"/>
                <a:cs typeface="Arial" panose="020B0604020202020204" pitchFamily="34" charset="0"/>
              </a:rPr>
              <a:t>5 </a:t>
            </a:r>
            <a:r>
              <a:rPr lang="es-ES">
                <a:latin typeface="Arial" panose="020B0604020202020204" pitchFamily="34" charset="0"/>
                <a:cs typeface="Arial" panose="020B0604020202020204" pitchFamily="34" charset="0"/>
              </a:rPr>
              <a:t>Vílchez-Márquez F, Muñoz-Barba D, Soto-Moreno A, Martínez-López A, Arias-Santiago S. Field </a:t>
            </a:r>
            <a:r>
              <a:rPr lang="es-ES" err="1">
                <a:latin typeface="Arial" panose="020B0604020202020204" pitchFamily="34" charset="0"/>
                <a:cs typeface="Arial" panose="020B0604020202020204" pitchFamily="34" charset="0"/>
              </a:rPr>
              <a:t>cancerization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treatment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with</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tirbanibulin</a:t>
            </a:r>
            <a:r>
              <a:rPr lang="es-ES">
                <a:latin typeface="Arial" panose="020B0604020202020204" pitchFamily="34" charset="0"/>
                <a:cs typeface="Arial" panose="020B0604020202020204" pitchFamily="34" charset="0"/>
              </a:rPr>
              <a:t> 1% </a:t>
            </a:r>
            <a:r>
              <a:rPr lang="es-ES" err="1">
                <a:latin typeface="Arial" panose="020B0604020202020204" pitchFamily="34" charset="0"/>
                <a:cs typeface="Arial" panose="020B0604020202020204" pitchFamily="34" charset="0"/>
              </a:rPr>
              <a:t>ointment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results</a:t>
            </a:r>
            <a:r>
              <a:rPr lang="es-ES">
                <a:latin typeface="Arial" panose="020B0604020202020204" pitchFamily="34" charset="0"/>
                <a:cs typeface="Arial" panose="020B0604020202020204" pitchFamily="34" charset="0"/>
              </a:rPr>
              <a:t> in real-</a:t>
            </a:r>
            <a:r>
              <a:rPr lang="es-ES" err="1">
                <a:latin typeface="Arial" panose="020B0604020202020204" pitchFamily="34" charset="0"/>
                <a:cs typeface="Arial" panose="020B0604020202020204" pitchFamily="34" charset="0"/>
              </a:rPr>
              <a:t>world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practice</a:t>
            </a:r>
            <a:r>
              <a:rPr lang="es-ES">
                <a:latin typeface="Arial" panose="020B0604020202020204" pitchFamily="34" charset="0"/>
                <a:cs typeface="Arial" panose="020B0604020202020204" pitchFamily="34" charset="0"/>
              </a:rPr>
              <a:t>. Acta </a:t>
            </a:r>
            <a:r>
              <a:rPr lang="es-ES" err="1">
                <a:latin typeface="Arial" panose="020B0604020202020204" pitchFamily="34" charset="0"/>
                <a:cs typeface="Arial" panose="020B0604020202020204" pitchFamily="34" charset="0"/>
              </a:rPr>
              <a:t>Derm</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Venereol</a:t>
            </a:r>
            <a:r>
              <a:rPr lang="es-ES">
                <a:latin typeface="Arial" panose="020B0604020202020204" pitchFamily="34" charset="0"/>
                <a:cs typeface="Arial" panose="020B0604020202020204" pitchFamily="34" charset="0"/>
              </a:rPr>
              <a:t>. 2025 </a:t>
            </a:r>
            <a:r>
              <a:rPr lang="es-ES" b="1" i="1">
                <a:latin typeface="Arial" panose="020B0604020202020204" pitchFamily="34" charset="0"/>
                <a:cs typeface="Arial" panose="020B0604020202020204" pitchFamily="34" charset="0"/>
              </a:rPr>
              <a:t>6</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Gomez</a:t>
            </a:r>
            <a:r>
              <a:rPr lang="es-ES">
                <a:latin typeface="Arial" panose="020B0604020202020204" pitchFamily="34" charset="0"/>
                <a:cs typeface="Arial" panose="020B0604020202020204" pitchFamily="34" charset="0"/>
              </a:rPr>
              <a:t> H et al, Experiencia Clínica con </a:t>
            </a:r>
            <a:r>
              <a:rPr lang="es-ES" err="1">
                <a:latin typeface="Arial" panose="020B0604020202020204" pitchFamily="34" charset="0"/>
                <a:cs typeface="Arial" panose="020B0604020202020204" pitchFamily="34" charset="0"/>
              </a:rPr>
              <a:t>Klisyri</a:t>
            </a:r>
            <a:r>
              <a:rPr lang="es-ES">
                <a:latin typeface="Arial" panose="020B0604020202020204" pitchFamily="34" charset="0"/>
                <a:cs typeface="Arial" panose="020B0604020202020204" pitchFamily="34" charset="0"/>
              </a:rPr>
              <a:t> en Queratosis Actínicas en pacientes polimedicados </a:t>
            </a:r>
            <a:r>
              <a:rPr lang="es-ES" err="1">
                <a:latin typeface="Arial" panose="020B0604020202020204" pitchFamily="34" charset="0"/>
                <a:cs typeface="Arial" panose="020B0604020202020204" pitchFamily="34" charset="0"/>
              </a:rPr>
              <a:t>Accepted</a:t>
            </a:r>
            <a:r>
              <a:rPr lang="es-ES">
                <a:latin typeface="Arial" panose="020B0604020202020204" pitchFamily="34" charset="0"/>
                <a:cs typeface="Arial" panose="020B0604020202020204" pitchFamily="34" charset="0"/>
              </a:rPr>
              <a:t> GEDOC25 Barcelona </a:t>
            </a:r>
            <a:r>
              <a:rPr lang="es-ES" err="1">
                <a:latin typeface="Arial" panose="020B0604020202020204" pitchFamily="34" charset="0"/>
                <a:cs typeface="Arial" panose="020B0604020202020204" pitchFamily="34" charset="0"/>
              </a:rPr>
              <a:t>Spain</a:t>
            </a:r>
            <a:r>
              <a:rPr lang="es-ES">
                <a:latin typeface="Arial" panose="020B0604020202020204" pitchFamily="34" charset="0"/>
                <a:cs typeface="Arial" panose="020B0604020202020204" pitchFamily="34" charset="0"/>
              </a:rPr>
              <a:t> </a:t>
            </a:r>
            <a:r>
              <a:rPr lang="es-ES" b="1" i="1">
                <a:latin typeface="Arial" panose="020B0604020202020204" pitchFamily="34" charset="0"/>
                <a:cs typeface="Arial" panose="020B0604020202020204" pitchFamily="34" charset="0"/>
              </a:rPr>
              <a:t>7</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Ardigò</a:t>
            </a:r>
            <a:r>
              <a:rPr lang="es-ES" i="1">
                <a:latin typeface="Arial" panose="020B0604020202020204" pitchFamily="34" charset="0"/>
                <a:cs typeface="Arial" panose="020B0604020202020204" pitchFamily="34" charset="0"/>
              </a:rPr>
              <a:t> M, </a:t>
            </a:r>
            <a:r>
              <a:rPr lang="es-ES" i="1" err="1">
                <a:latin typeface="Arial" panose="020B0604020202020204" pitchFamily="34" charset="0"/>
                <a:cs typeface="Arial" panose="020B0604020202020204" pitchFamily="34" charset="0"/>
              </a:rPr>
              <a:t>Argenziano</a:t>
            </a:r>
            <a:r>
              <a:rPr lang="es-ES" i="1">
                <a:latin typeface="Arial" panose="020B0604020202020204" pitchFamily="34" charset="0"/>
                <a:cs typeface="Arial" panose="020B0604020202020204" pitchFamily="34" charset="0"/>
              </a:rPr>
              <a:t> G, </a:t>
            </a:r>
            <a:r>
              <a:rPr lang="es-ES" i="1" err="1">
                <a:latin typeface="Arial" panose="020B0604020202020204" pitchFamily="34" charset="0"/>
                <a:cs typeface="Arial" panose="020B0604020202020204" pitchFamily="34" charset="0"/>
              </a:rPr>
              <a:t>Campione</a:t>
            </a:r>
            <a:r>
              <a:rPr lang="es-ES" i="1">
                <a:latin typeface="Arial" panose="020B0604020202020204" pitchFamily="34" charset="0"/>
                <a:cs typeface="Arial" panose="020B0604020202020204" pitchFamily="34" charset="0"/>
              </a:rPr>
              <a:t> E, et al. </a:t>
            </a:r>
            <a:r>
              <a:rPr lang="es-ES" i="1" err="1">
                <a:latin typeface="Arial" panose="020B0604020202020204" pitchFamily="34" charset="0"/>
                <a:cs typeface="Arial" panose="020B0604020202020204" pitchFamily="34" charset="0"/>
              </a:rPr>
              <a:t>Optimal</a:t>
            </a:r>
            <a:r>
              <a:rPr lang="es-ES" i="1">
                <a:latin typeface="Arial" panose="020B0604020202020204" pitchFamily="34" charset="0"/>
                <a:cs typeface="Arial" panose="020B0604020202020204" pitchFamily="34" charset="0"/>
              </a:rPr>
              <a:t> Use </a:t>
            </a:r>
            <a:r>
              <a:rPr lang="es-ES" i="1" err="1">
                <a:latin typeface="Arial" panose="020B0604020202020204" pitchFamily="34" charset="0"/>
                <a:cs typeface="Arial" panose="020B0604020202020204" pitchFamily="34" charset="0"/>
              </a:rPr>
              <a:t>of</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Tirbanibulin</a:t>
            </a:r>
            <a:r>
              <a:rPr lang="es-ES" i="1">
                <a:latin typeface="Arial" panose="020B0604020202020204" pitchFamily="34" charset="0"/>
                <a:cs typeface="Arial" panose="020B0604020202020204" pitchFamily="34" charset="0"/>
              </a:rPr>
              <a:t> in </a:t>
            </a:r>
            <a:r>
              <a:rPr lang="es-ES" i="1" err="1">
                <a:latin typeface="Arial" panose="020B0604020202020204" pitchFamily="34" charset="0"/>
                <a:cs typeface="Arial" panose="020B0604020202020204" pitchFamily="34" charset="0"/>
              </a:rPr>
              <a:t>the</a:t>
            </a:r>
            <a:r>
              <a:rPr lang="es-ES" i="1">
                <a:latin typeface="Arial" panose="020B0604020202020204" pitchFamily="34" charset="0"/>
                <a:cs typeface="Arial" panose="020B0604020202020204" pitchFamily="34" charset="0"/>
              </a:rPr>
              <a:t> Real-</a:t>
            </a:r>
            <a:r>
              <a:rPr lang="es-ES" i="1" err="1">
                <a:latin typeface="Arial" panose="020B0604020202020204" pitchFamily="34" charset="0"/>
                <a:cs typeface="Arial" panose="020B0604020202020204" pitchFamily="34" charset="0"/>
              </a:rPr>
              <a:t>Life</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Treatment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of</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Actinic</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Keratosis:Expert</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Consensus</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Dermatol</a:t>
            </a:r>
            <a:r>
              <a:rPr lang="es-ES" i="1">
                <a:latin typeface="Arial" panose="020B0604020202020204" pitchFamily="34" charset="0"/>
                <a:cs typeface="Arial" panose="020B0604020202020204" pitchFamily="34" charset="0"/>
              </a:rPr>
              <a:t> </a:t>
            </a:r>
            <a:r>
              <a:rPr lang="es-ES" i="1" err="1">
                <a:latin typeface="Arial" panose="020B0604020202020204" pitchFamily="34" charset="0"/>
                <a:cs typeface="Arial" panose="020B0604020202020204" pitchFamily="34" charset="0"/>
              </a:rPr>
              <a:t>Pract</a:t>
            </a:r>
            <a:r>
              <a:rPr lang="es-ES" i="1">
                <a:latin typeface="Arial" panose="020B0604020202020204" pitchFamily="34" charset="0"/>
                <a:cs typeface="Arial" panose="020B0604020202020204" pitchFamily="34" charset="0"/>
              </a:rPr>
              <a:t> Concept. 2025</a:t>
            </a:r>
          </a:p>
        </p:txBody>
      </p:sp>
      <p:pic>
        <p:nvPicPr>
          <p:cNvPr id="7" name="object 23">
            <a:extLst>
              <a:ext uri="{FF2B5EF4-FFF2-40B4-BE49-F238E27FC236}">
                <a16:creationId xmlns:a16="http://schemas.microsoft.com/office/drawing/2014/main" id="{A3569EA3-D5DD-C240-5050-C3A428A43A62}"/>
              </a:ext>
            </a:extLst>
          </p:cNvPr>
          <p:cNvPicPr/>
          <p:nvPr/>
        </p:nvPicPr>
        <p:blipFill rotWithShape="1">
          <a:blip r:embed="rId2" cstate="print"/>
          <a:srcRect r="27601"/>
          <a:stretch/>
        </p:blipFill>
        <p:spPr>
          <a:xfrm>
            <a:off x="10201443" y="3240619"/>
            <a:ext cx="2002589" cy="2696348"/>
          </a:xfrm>
          <a:prstGeom prst="rect">
            <a:avLst/>
          </a:prstGeom>
        </p:spPr>
      </p:pic>
      <p:sp>
        <p:nvSpPr>
          <p:cNvPr id="44" name="Rectángulo redondeado 43">
            <a:extLst>
              <a:ext uri="{FF2B5EF4-FFF2-40B4-BE49-F238E27FC236}">
                <a16:creationId xmlns:a16="http://schemas.microsoft.com/office/drawing/2014/main" id="{B7D7A2AA-7FB3-FF90-E568-727C9FF6DF59}"/>
              </a:ext>
            </a:extLst>
          </p:cNvPr>
          <p:cNvSpPr/>
          <p:nvPr/>
        </p:nvSpPr>
        <p:spPr>
          <a:xfrm>
            <a:off x="5744001" y="1119818"/>
            <a:ext cx="3825116" cy="301137"/>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chemeClr val="bg1">
                    <a:lumMod val="85000"/>
                  </a:schemeClr>
                </a:solidFill>
                <a:effectLst/>
                <a:uLnTx/>
                <a:uFillTx/>
                <a:latin typeface="Arial"/>
                <a:ea typeface="+mn-ea"/>
                <a:cs typeface="Arial" panose="020B0604020202020204" pitchFamily="34" charset="0"/>
              </a:rPr>
              <a:t>Variable 1: Características de las lesiones</a:t>
            </a:r>
          </a:p>
        </p:txBody>
      </p:sp>
      <p:grpSp>
        <p:nvGrpSpPr>
          <p:cNvPr id="35" name="Grupo 34">
            <a:extLst>
              <a:ext uri="{FF2B5EF4-FFF2-40B4-BE49-F238E27FC236}">
                <a16:creationId xmlns:a16="http://schemas.microsoft.com/office/drawing/2014/main" id="{3957C9E8-5075-A0E1-F1D9-272E6920CBF3}"/>
              </a:ext>
            </a:extLst>
          </p:cNvPr>
          <p:cNvGrpSpPr/>
          <p:nvPr/>
        </p:nvGrpSpPr>
        <p:grpSpPr>
          <a:xfrm>
            <a:off x="5303543" y="1006153"/>
            <a:ext cx="562500" cy="557190"/>
            <a:chOff x="3515835" y="3655605"/>
            <a:chExt cx="803135" cy="795553"/>
          </a:xfrm>
        </p:grpSpPr>
        <p:pic>
          <p:nvPicPr>
            <p:cNvPr id="21" name="object 37">
              <a:extLst>
                <a:ext uri="{FF2B5EF4-FFF2-40B4-BE49-F238E27FC236}">
                  <a16:creationId xmlns:a16="http://schemas.microsoft.com/office/drawing/2014/main" id="{15412F16-5166-7F41-317C-B04B19FDC385}"/>
                </a:ext>
              </a:extLst>
            </p:cNvPr>
            <p:cNvPicPr/>
            <p:nvPr/>
          </p:nvPicPr>
          <p:blipFill>
            <a:blip r:embed="rId3" cstate="print"/>
            <a:stretch>
              <a:fillRect/>
            </a:stretch>
          </p:blipFill>
          <p:spPr>
            <a:xfrm>
              <a:off x="3515835" y="3655605"/>
              <a:ext cx="803135" cy="795553"/>
            </a:xfrm>
            <a:prstGeom prst="rect">
              <a:avLst/>
            </a:prstGeom>
          </p:spPr>
        </p:pic>
        <p:pic>
          <p:nvPicPr>
            <p:cNvPr id="22" name="object 38">
              <a:extLst>
                <a:ext uri="{FF2B5EF4-FFF2-40B4-BE49-F238E27FC236}">
                  <a16:creationId xmlns:a16="http://schemas.microsoft.com/office/drawing/2014/main" id="{F619312B-7C4D-63B2-700F-50D17B4A0028}"/>
                </a:ext>
              </a:extLst>
            </p:cNvPr>
            <p:cNvPicPr/>
            <p:nvPr/>
          </p:nvPicPr>
          <p:blipFill>
            <a:blip r:embed="rId4" cstate="print"/>
            <a:stretch>
              <a:fillRect/>
            </a:stretch>
          </p:blipFill>
          <p:spPr>
            <a:xfrm>
              <a:off x="3581233" y="3680268"/>
              <a:ext cx="672338" cy="665480"/>
            </a:xfrm>
            <a:prstGeom prst="rect">
              <a:avLst/>
            </a:prstGeom>
          </p:spPr>
        </p:pic>
        <p:grpSp>
          <p:nvGrpSpPr>
            <p:cNvPr id="34" name="Grupo 33">
              <a:extLst>
                <a:ext uri="{FF2B5EF4-FFF2-40B4-BE49-F238E27FC236}">
                  <a16:creationId xmlns:a16="http://schemas.microsoft.com/office/drawing/2014/main" id="{EDAEC600-6601-5639-024C-2FEFAD1B632A}"/>
                </a:ext>
              </a:extLst>
            </p:cNvPr>
            <p:cNvGrpSpPr/>
            <p:nvPr/>
          </p:nvGrpSpPr>
          <p:grpSpPr>
            <a:xfrm>
              <a:off x="3727855" y="3792922"/>
              <a:ext cx="379095" cy="432786"/>
              <a:chOff x="4434686" y="3792922"/>
              <a:chExt cx="379095" cy="432786"/>
            </a:xfrm>
          </p:grpSpPr>
          <p:pic>
            <p:nvPicPr>
              <p:cNvPr id="26" name="object 42">
                <a:extLst>
                  <a:ext uri="{FF2B5EF4-FFF2-40B4-BE49-F238E27FC236}">
                    <a16:creationId xmlns:a16="http://schemas.microsoft.com/office/drawing/2014/main" id="{22358C1E-B833-972C-54D2-C7D53566E6E1}"/>
                  </a:ext>
                </a:extLst>
              </p:cNvPr>
              <p:cNvPicPr/>
              <p:nvPr/>
            </p:nvPicPr>
            <p:blipFill>
              <a:blip r:embed="rId5" cstate="print"/>
              <a:stretch>
                <a:fillRect/>
              </a:stretch>
            </p:blipFill>
            <p:spPr>
              <a:xfrm>
                <a:off x="4520379" y="3792922"/>
                <a:ext cx="233458" cy="64926"/>
              </a:xfrm>
              <a:prstGeom prst="rect">
                <a:avLst/>
              </a:prstGeom>
            </p:spPr>
          </p:pic>
          <p:sp>
            <p:nvSpPr>
              <p:cNvPr id="27" name="object 43">
                <a:extLst>
                  <a:ext uri="{FF2B5EF4-FFF2-40B4-BE49-F238E27FC236}">
                    <a16:creationId xmlns:a16="http://schemas.microsoft.com/office/drawing/2014/main" id="{7B73330E-B239-1524-00B4-8D33CA72F021}"/>
                  </a:ext>
                </a:extLst>
              </p:cNvPr>
              <p:cNvSpPr/>
              <p:nvPr/>
            </p:nvSpPr>
            <p:spPr>
              <a:xfrm>
                <a:off x="4434686" y="3847248"/>
                <a:ext cx="379095" cy="378460"/>
              </a:xfrm>
              <a:custGeom>
                <a:avLst/>
                <a:gdLst/>
                <a:ahLst/>
                <a:cxnLst/>
                <a:rect l="l" t="t" r="r" b="b"/>
                <a:pathLst>
                  <a:path w="379095" h="378460">
                    <a:moveTo>
                      <a:pt x="335572" y="374218"/>
                    </a:moveTo>
                    <a:lnTo>
                      <a:pt x="335368" y="365785"/>
                    </a:lnTo>
                    <a:lnTo>
                      <a:pt x="335305" y="362572"/>
                    </a:lnTo>
                    <a:lnTo>
                      <a:pt x="334886" y="358444"/>
                    </a:lnTo>
                    <a:lnTo>
                      <a:pt x="334530" y="354393"/>
                    </a:lnTo>
                    <a:lnTo>
                      <a:pt x="332549" y="329780"/>
                    </a:lnTo>
                    <a:lnTo>
                      <a:pt x="331444" y="316903"/>
                    </a:lnTo>
                    <a:lnTo>
                      <a:pt x="328409" y="314071"/>
                    </a:lnTo>
                    <a:lnTo>
                      <a:pt x="320662" y="315112"/>
                    </a:lnTo>
                    <a:lnTo>
                      <a:pt x="318516" y="318439"/>
                    </a:lnTo>
                    <a:lnTo>
                      <a:pt x="318922" y="323037"/>
                    </a:lnTo>
                    <a:lnTo>
                      <a:pt x="320522" y="342811"/>
                    </a:lnTo>
                    <a:lnTo>
                      <a:pt x="321348" y="352704"/>
                    </a:lnTo>
                    <a:lnTo>
                      <a:pt x="322249" y="362572"/>
                    </a:lnTo>
                    <a:lnTo>
                      <a:pt x="322516" y="365112"/>
                    </a:lnTo>
                    <a:lnTo>
                      <a:pt x="322541" y="365467"/>
                    </a:lnTo>
                    <a:lnTo>
                      <a:pt x="321627" y="365785"/>
                    </a:lnTo>
                    <a:lnTo>
                      <a:pt x="179730" y="365785"/>
                    </a:lnTo>
                    <a:lnTo>
                      <a:pt x="178943" y="365112"/>
                    </a:lnTo>
                    <a:lnTo>
                      <a:pt x="178943" y="310019"/>
                    </a:lnTo>
                    <a:lnTo>
                      <a:pt x="179666" y="309270"/>
                    </a:lnTo>
                    <a:lnTo>
                      <a:pt x="182359" y="308813"/>
                    </a:lnTo>
                    <a:lnTo>
                      <a:pt x="198793" y="303403"/>
                    </a:lnTo>
                    <a:lnTo>
                      <a:pt x="208127" y="296494"/>
                    </a:lnTo>
                    <a:lnTo>
                      <a:pt x="212369" y="293370"/>
                    </a:lnTo>
                    <a:lnTo>
                      <a:pt x="222173" y="279628"/>
                    </a:lnTo>
                    <a:lnTo>
                      <a:pt x="227304" y="263118"/>
                    </a:lnTo>
                    <a:lnTo>
                      <a:pt x="228130" y="254596"/>
                    </a:lnTo>
                    <a:lnTo>
                      <a:pt x="228028" y="223888"/>
                    </a:lnTo>
                    <a:lnTo>
                      <a:pt x="225869" y="221119"/>
                    </a:lnTo>
                    <a:lnTo>
                      <a:pt x="217601" y="221119"/>
                    </a:lnTo>
                    <a:lnTo>
                      <a:pt x="215404" y="223634"/>
                    </a:lnTo>
                    <a:lnTo>
                      <a:pt x="215404" y="253631"/>
                    </a:lnTo>
                    <a:lnTo>
                      <a:pt x="212077" y="270903"/>
                    </a:lnTo>
                    <a:lnTo>
                      <a:pt x="203187" y="284467"/>
                    </a:lnTo>
                    <a:lnTo>
                      <a:pt x="189611" y="293370"/>
                    </a:lnTo>
                    <a:lnTo>
                      <a:pt x="189445" y="293370"/>
                    </a:lnTo>
                    <a:lnTo>
                      <a:pt x="172466" y="296494"/>
                    </a:lnTo>
                    <a:lnTo>
                      <a:pt x="109512" y="296494"/>
                    </a:lnTo>
                    <a:lnTo>
                      <a:pt x="88849" y="292138"/>
                    </a:lnTo>
                    <a:lnTo>
                      <a:pt x="71983" y="280657"/>
                    </a:lnTo>
                    <a:lnTo>
                      <a:pt x="60617" y="263715"/>
                    </a:lnTo>
                    <a:lnTo>
                      <a:pt x="56400" y="243027"/>
                    </a:lnTo>
                    <a:lnTo>
                      <a:pt x="56400" y="193128"/>
                    </a:lnTo>
                    <a:lnTo>
                      <a:pt x="56400" y="184175"/>
                    </a:lnTo>
                    <a:lnTo>
                      <a:pt x="52908" y="180517"/>
                    </a:lnTo>
                    <a:lnTo>
                      <a:pt x="52730" y="180327"/>
                    </a:lnTo>
                    <a:lnTo>
                      <a:pt x="52590" y="180187"/>
                    </a:lnTo>
                    <a:lnTo>
                      <a:pt x="35902" y="180187"/>
                    </a:lnTo>
                    <a:lnTo>
                      <a:pt x="28854" y="180327"/>
                    </a:lnTo>
                    <a:lnTo>
                      <a:pt x="21831" y="180187"/>
                    </a:lnTo>
                    <a:lnTo>
                      <a:pt x="17081" y="180517"/>
                    </a:lnTo>
                    <a:lnTo>
                      <a:pt x="12954" y="176949"/>
                    </a:lnTo>
                    <a:lnTo>
                      <a:pt x="12573" y="172212"/>
                    </a:lnTo>
                    <a:lnTo>
                      <a:pt x="12496" y="169062"/>
                    </a:lnTo>
                    <a:lnTo>
                      <a:pt x="13843" y="166052"/>
                    </a:lnTo>
                    <a:lnTo>
                      <a:pt x="16217" y="163995"/>
                    </a:lnTo>
                    <a:lnTo>
                      <a:pt x="42735" y="134099"/>
                    </a:lnTo>
                    <a:lnTo>
                      <a:pt x="51689" y="124155"/>
                    </a:lnTo>
                    <a:lnTo>
                      <a:pt x="54927" y="120688"/>
                    </a:lnTo>
                    <a:lnTo>
                      <a:pt x="56667" y="116090"/>
                    </a:lnTo>
                    <a:lnTo>
                      <a:pt x="61163" y="74752"/>
                    </a:lnTo>
                    <a:lnTo>
                      <a:pt x="75958" y="37884"/>
                    </a:lnTo>
                    <a:lnTo>
                      <a:pt x="83807" y="24930"/>
                    </a:lnTo>
                    <a:lnTo>
                      <a:pt x="81318" y="19532"/>
                    </a:lnTo>
                    <a:lnTo>
                      <a:pt x="76669" y="19354"/>
                    </a:lnTo>
                    <a:lnTo>
                      <a:pt x="73113" y="19354"/>
                    </a:lnTo>
                    <a:lnTo>
                      <a:pt x="70523" y="21069"/>
                    </a:lnTo>
                    <a:lnTo>
                      <a:pt x="69380" y="23723"/>
                    </a:lnTo>
                    <a:lnTo>
                      <a:pt x="58585" y="43535"/>
                    </a:lnTo>
                    <a:lnTo>
                      <a:pt x="50634" y="64541"/>
                    </a:lnTo>
                    <a:lnTo>
                      <a:pt x="45631" y="86436"/>
                    </a:lnTo>
                    <a:lnTo>
                      <a:pt x="43649" y="108902"/>
                    </a:lnTo>
                    <a:lnTo>
                      <a:pt x="43738" y="111988"/>
                    </a:lnTo>
                    <a:lnTo>
                      <a:pt x="42595" y="114973"/>
                    </a:lnTo>
                    <a:lnTo>
                      <a:pt x="40474" y="117195"/>
                    </a:lnTo>
                    <a:lnTo>
                      <a:pt x="13766" y="147294"/>
                    </a:lnTo>
                    <a:lnTo>
                      <a:pt x="5003" y="157441"/>
                    </a:lnTo>
                    <a:lnTo>
                      <a:pt x="2413" y="160388"/>
                    </a:lnTo>
                    <a:lnTo>
                      <a:pt x="685" y="163995"/>
                    </a:lnTo>
                    <a:lnTo>
                      <a:pt x="0" y="167855"/>
                    </a:lnTo>
                    <a:lnTo>
                      <a:pt x="114" y="172212"/>
                    </a:lnTo>
                    <a:lnTo>
                      <a:pt x="215" y="176326"/>
                    </a:lnTo>
                    <a:lnTo>
                      <a:pt x="3556" y="183807"/>
                    </a:lnTo>
                    <a:lnTo>
                      <a:pt x="9448" y="189496"/>
                    </a:lnTo>
                    <a:lnTo>
                      <a:pt x="17348" y="192582"/>
                    </a:lnTo>
                    <a:lnTo>
                      <a:pt x="24676" y="194094"/>
                    </a:lnTo>
                    <a:lnTo>
                      <a:pt x="32232" y="193128"/>
                    </a:lnTo>
                    <a:lnTo>
                      <a:pt x="42938" y="193128"/>
                    </a:lnTo>
                    <a:lnTo>
                      <a:pt x="43624" y="194144"/>
                    </a:lnTo>
                    <a:lnTo>
                      <a:pt x="43561" y="243027"/>
                    </a:lnTo>
                    <a:lnTo>
                      <a:pt x="43497" y="246075"/>
                    </a:lnTo>
                    <a:lnTo>
                      <a:pt x="44056" y="251841"/>
                    </a:lnTo>
                    <a:lnTo>
                      <a:pt x="69329" y="295325"/>
                    </a:lnTo>
                    <a:lnTo>
                      <a:pt x="111798" y="309702"/>
                    </a:lnTo>
                    <a:lnTo>
                      <a:pt x="166166" y="309702"/>
                    </a:lnTo>
                    <a:lnTo>
                      <a:pt x="166166" y="374891"/>
                    </a:lnTo>
                    <a:lnTo>
                      <a:pt x="169697" y="378409"/>
                    </a:lnTo>
                    <a:lnTo>
                      <a:pt x="331419" y="378409"/>
                    </a:lnTo>
                    <a:lnTo>
                      <a:pt x="335572" y="374218"/>
                    </a:lnTo>
                    <a:close/>
                  </a:path>
                  <a:path w="379095" h="378460">
                    <a:moveTo>
                      <a:pt x="378701" y="113499"/>
                    </a:moveTo>
                    <a:lnTo>
                      <a:pt x="373926" y="74015"/>
                    </a:lnTo>
                    <a:lnTo>
                      <a:pt x="357911" y="32346"/>
                    </a:lnTo>
                    <a:lnTo>
                      <a:pt x="334987" y="330"/>
                    </a:lnTo>
                    <a:lnTo>
                      <a:pt x="331495" y="0"/>
                    </a:lnTo>
                    <a:lnTo>
                      <a:pt x="326059" y="3860"/>
                    </a:lnTo>
                    <a:lnTo>
                      <a:pt x="325386" y="7810"/>
                    </a:lnTo>
                    <a:lnTo>
                      <a:pt x="345084" y="35179"/>
                    </a:lnTo>
                    <a:lnTo>
                      <a:pt x="356031" y="58089"/>
                    </a:lnTo>
                    <a:lnTo>
                      <a:pt x="362978" y="82524"/>
                    </a:lnTo>
                    <a:lnTo>
                      <a:pt x="365709" y="107962"/>
                    </a:lnTo>
                    <a:lnTo>
                      <a:pt x="363283" y="141287"/>
                    </a:lnTo>
                    <a:lnTo>
                      <a:pt x="354393" y="172034"/>
                    </a:lnTo>
                    <a:lnTo>
                      <a:pt x="339001" y="200139"/>
                    </a:lnTo>
                    <a:lnTo>
                      <a:pt x="317119" y="225539"/>
                    </a:lnTo>
                    <a:lnTo>
                      <a:pt x="313067" y="229082"/>
                    </a:lnTo>
                    <a:lnTo>
                      <a:pt x="311023" y="234429"/>
                    </a:lnTo>
                    <a:lnTo>
                      <a:pt x="317068" y="297878"/>
                    </a:lnTo>
                    <a:lnTo>
                      <a:pt x="319938" y="300126"/>
                    </a:lnTo>
                    <a:lnTo>
                      <a:pt x="326529" y="299631"/>
                    </a:lnTo>
                    <a:lnTo>
                      <a:pt x="329222" y="296862"/>
                    </a:lnTo>
                    <a:lnTo>
                      <a:pt x="329272" y="293458"/>
                    </a:lnTo>
                    <a:lnTo>
                      <a:pt x="324637" y="238023"/>
                    </a:lnTo>
                    <a:lnTo>
                      <a:pt x="325945" y="234746"/>
                    </a:lnTo>
                    <a:lnTo>
                      <a:pt x="328523" y="232651"/>
                    </a:lnTo>
                    <a:lnTo>
                      <a:pt x="350100" y="206667"/>
                    </a:lnTo>
                    <a:lnTo>
                      <a:pt x="365620" y="178092"/>
                    </a:lnTo>
                    <a:lnTo>
                      <a:pt x="375132" y="147002"/>
                    </a:lnTo>
                    <a:lnTo>
                      <a:pt x="378701" y="113499"/>
                    </a:lnTo>
                    <a:close/>
                  </a:path>
                </a:pathLst>
              </a:custGeom>
              <a:solidFill>
                <a:srgbClr val="2A58A0"/>
              </a:solidFill>
            </p:spPr>
            <p:txBody>
              <a:bodyPr wrap="square" lIns="0" tIns="0" rIns="0" bIns="0" rtlCol="0"/>
              <a:lstStyle/>
              <a:p>
                <a:endParaRPr/>
              </a:p>
            </p:txBody>
          </p:sp>
          <p:pic>
            <p:nvPicPr>
              <p:cNvPr id="28" name="object 44">
                <a:extLst>
                  <a:ext uri="{FF2B5EF4-FFF2-40B4-BE49-F238E27FC236}">
                    <a16:creationId xmlns:a16="http://schemas.microsoft.com/office/drawing/2014/main" id="{A391A890-0843-D928-5AF7-82F2A8084107}"/>
                  </a:ext>
                </a:extLst>
              </p:cNvPr>
              <p:cNvPicPr/>
              <p:nvPr/>
            </p:nvPicPr>
            <p:blipFill>
              <a:blip r:embed="rId6" cstate="print"/>
              <a:stretch>
                <a:fillRect/>
              </a:stretch>
            </p:blipFill>
            <p:spPr>
              <a:xfrm>
                <a:off x="4646268" y="3848614"/>
                <a:ext cx="112657" cy="80718"/>
              </a:xfrm>
              <a:prstGeom prst="rect">
                <a:avLst/>
              </a:prstGeom>
            </p:spPr>
          </p:pic>
        </p:grpSp>
      </p:grpSp>
      <p:sp>
        <p:nvSpPr>
          <p:cNvPr id="48" name="Rectángulo redondeado 47">
            <a:extLst>
              <a:ext uri="{FF2B5EF4-FFF2-40B4-BE49-F238E27FC236}">
                <a16:creationId xmlns:a16="http://schemas.microsoft.com/office/drawing/2014/main" id="{0AEE5B6D-A01F-2B30-89AD-3F8352688D8B}"/>
              </a:ext>
            </a:extLst>
          </p:cNvPr>
          <p:cNvSpPr/>
          <p:nvPr/>
        </p:nvSpPr>
        <p:spPr>
          <a:xfrm>
            <a:off x="5744001" y="1864729"/>
            <a:ext cx="4075146" cy="270478"/>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chemeClr val="bg1">
                    <a:lumMod val="85000"/>
                  </a:schemeClr>
                </a:solidFill>
                <a:effectLst/>
                <a:uLnTx/>
                <a:uFillTx/>
                <a:latin typeface="Arial"/>
                <a:ea typeface="+mn-ea"/>
                <a:cs typeface="Arial" panose="020B0604020202020204" pitchFamily="34" charset="0"/>
              </a:rPr>
              <a:t>Variable 2: Grado de cumplimiento esperado</a:t>
            </a:r>
          </a:p>
        </p:txBody>
      </p:sp>
      <p:grpSp>
        <p:nvGrpSpPr>
          <p:cNvPr id="32" name="Grupo 31">
            <a:extLst>
              <a:ext uri="{FF2B5EF4-FFF2-40B4-BE49-F238E27FC236}">
                <a16:creationId xmlns:a16="http://schemas.microsoft.com/office/drawing/2014/main" id="{2D60E5AE-C3E7-20F3-0308-FE69411F5EDC}"/>
              </a:ext>
            </a:extLst>
          </p:cNvPr>
          <p:cNvGrpSpPr/>
          <p:nvPr/>
        </p:nvGrpSpPr>
        <p:grpSpPr>
          <a:xfrm>
            <a:off x="5305607" y="1745178"/>
            <a:ext cx="561433" cy="558248"/>
            <a:chOff x="5755799" y="1083106"/>
            <a:chExt cx="801611" cy="797064"/>
          </a:xfrm>
        </p:grpSpPr>
        <p:pic>
          <p:nvPicPr>
            <p:cNvPr id="12" name="object 28">
              <a:extLst>
                <a:ext uri="{FF2B5EF4-FFF2-40B4-BE49-F238E27FC236}">
                  <a16:creationId xmlns:a16="http://schemas.microsoft.com/office/drawing/2014/main" id="{1DC938BF-7FCA-0B64-9D78-B41171DBDF9A}"/>
                </a:ext>
              </a:extLst>
            </p:cNvPr>
            <p:cNvPicPr/>
            <p:nvPr/>
          </p:nvPicPr>
          <p:blipFill>
            <a:blip r:embed="rId7" cstate="print"/>
            <a:stretch>
              <a:fillRect/>
            </a:stretch>
          </p:blipFill>
          <p:spPr>
            <a:xfrm>
              <a:off x="5755799" y="1083106"/>
              <a:ext cx="801611" cy="797064"/>
            </a:xfrm>
            <a:prstGeom prst="rect">
              <a:avLst/>
            </a:prstGeom>
          </p:spPr>
        </p:pic>
        <p:pic>
          <p:nvPicPr>
            <p:cNvPr id="13" name="object 29">
              <a:extLst>
                <a:ext uri="{FF2B5EF4-FFF2-40B4-BE49-F238E27FC236}">
                  <a16:creationId xmlns:a16="http://schemas.microsoft.com/office/drawing/2014/main" id="{0ABA6C67-3440-247C-7613-618D750D7E4A}"/>
                </a:ext>
              </a:extLst>
            </p:cNvPr>
            <p:cNvPicPr/>
            <p:nvPr/>
          </p:nvPicPr>
          <p:blipFill>
            <a:blip r:embed="rId8" cstate="print"/>
            <a:stretch>
              <a:fillRect/>
            </a:stretch>
          </p:blipFill>
          <p:spPr>
            <a:xfrm>
              <a:off x="5820435" y="1108899"/>
              <a:ext cx="672338" cy="665479"/>
            </a:xfrm>
            <a:prstGeom prst="rect">
              <a:avLst/>
            </a:prstGeom>
          </p:spPr>
        </p:pic>
        <p:sp>
          <p:nvSpPr>
            <p:cNvPr id="14" name="object 30">
              <a:extLst>
                <a:ext uri="{FF2B5EF4-FFF2-40B4-BE49-F238E27FC236}">
                  <a16:creationId xmlns:a16="http://schemas.microsoft.com/office/drawing/2014/main" id="{0C54A07D-969A-E455-9BAC-AB5EEA288CCB}"/>
                </a:ext>
              </a:extLst>
            </p:cNvPr>
            <p:cNvSpPr/>
            <p:nvPr/>
          </p:nvSpPr>
          <p:spPr>
            <a:xfrm>
              <a:off x="5914034" y="1208302"/>
              <a:ext cx="485140" cy="485775"/>
            </a:xfrm>
            <a:custGeom>
              <a:avLst/>
              <a:gdLst/>
              <a:ahLst/>
              <a:cxnLst/>
              <a:rect l="l" t="t" r="r" b="b"/>
              <a:pathLst>
                <a:path w="485140" h="485775">
                  <a:moveTo>
                    <a:pt x="438048" y="252450"/>
                  </a:moveTo>
                  <a:lnTo>
                    <a:pt x="434771" y="205320"/>
                  </a:lnTo>
                  <a:lnTo>
                    <a:pt x="421297" y="162306"/>
                  </a:lnTo>
                  <a:lnTo>
                    <a:pt x="398576" y="124307"/>
                  </a:lnTo>
                  <a:lnTo>
                    <a:pt x="368071" y="92532"/>
                  </a:lnTo>
                  <a:lnTo>
                    <a:pt x="331228" y="68224"/>
                  </a:lnTo>
                  <a:lnTo>
                    <a:pt x="289496" y="52603"/>
                  </a:lnTo>
                  <a:lnTo>
                    <a:pt x="244322" y="46863"/>
                  </a:lnTo>
                  <a:lnTo>
                    <a:pt x="239090" y="46812"/>
                  </a:lnTo>
                  <a:lnTo>
                    <a:pt x="235369" y="49720"/>
                  </a:lnTo>
                  <a:lnTo>
                    <a:pt x="235369" y="58140"/>
                  </a:lnTo>
                  <a:lnTo>
                    <a:pt x="238683" y="61302"/>
                  </a:lnTo>
                  <a:lnTo>
                    <a:pt x="263220" y="63017"/>
                  </a:lnTo>
                  <a:lnTo>
                    <a:pt x="282321" y="66306"/>
                  </a:lnTo>
                  <a:lnTo>
                    <a:pt x="338772" y="88163"/>
                  </a:lnTo>
                  <a:lnTo>
                    <a:pt x="383921" y="128358"/>
                  </a:lnTo>
                  <a:lnTo>
                    <a:pt x="405472" y="163068"/>
                  </a:lnTo>
                  <a:lnTo>
                    <a:pt x="418376" y="199910"/>
                  </a:lnTo>
                  <a:lnTo>
                    <a:pt x="422757" y="238683"/>
                  </a:lnTo>
                  <a:lnTo>
                    <a:pt x="418757" y="279222"/>
                  </a:lnTo>
                  <a:lnTo>
                    <a:pt x="404876" y="323342"/>
                  </a:lnTo>
                  <a:lnTo>
                    <a:pt x="381965" y="360172"/>
                  </a:lnTo>
                  <a:lnTo>
                    <a:pt x="349973" y="389445"/>
                  </a:lnTo>
                  <a:lnTo>
                    <a:pt x="308864" y="410870"/>
                  </a:lnTo>
                  <a:lnTo>
                    <a:pt x="262864" y="422452"/>
                  </a:lnTo>
                  <a:lnTo>
                    <a:pt x="239179" y="423608"/>
                  </a:lnTo>
                  <a:lnTo>
                    <a:pt x="215442" y="421614"/>
                  </a:lnTo>
                  <a:lnTo>
                    <a:pt x="167601" y="408216"/>
                  </a:lnTo>
                  <a:lnTo>
                    <a:pt x="150164" y="398487"/>
                  </a:lnTo>
                  <a:lnTo>
                    <a:pt x="146621" y="398322"/>
                  </a:lnTo>
                  <a:lnTo>
                    <a:pt x="141490" y="401497"/>
                  </a:lnTo>
                  <a:lnTo>
                    <a:pt x="140258" y="404266"/>
                  </a:lnTo>
                  <a:lnTo>
                    <a:pt x="141414" y="409816"/>
                  </a:lnTo>
                  <a:lnTo>
                    <a:pt x="191312" y="432079"/>
                  </a:lnTo>
                  <a:lnTo>
                    <a:pt x="239915" y="438518"/>
                  </a:lnTo>
                  <a:lnTo>
                    <a:pt x="257873" y="437591"/>
                  </a:lnTo>
                  <a:lnTo>
                    <a:pt x="310210" y="425462"/>
                  </a:lnTo>
                  <a:lnTo>
                    <a:pt x="352412" y="403821"/>
                  </a:lnTo>
                  <a:lnTo>
                    <a:pt x="387070" y="374319"/>
                  </a:lnTo>
                  <a:lnTo>
                    <a:pt x="413423" y="338328"/>
                  </a:lnTo>
                  <a:lnTo>
                    <a:pt x="430682" y="297243"/>
                  </a:lnTo>
                  <a:lnTo>
                    <a:pt x="438048" y="252450"/>
                  </a:lnTo>
                  <a:close/>
                </a:path>
                <a:path w="485140" h="485775">
                  <a:moveTo>
                    <a:pt x="485000" y="251561"/>
                  </a:moveTo>
                  <a:lnTo>
                    <a:pt x="483222" y="210959"/>
                  </a:lnTo>
                  <a:lnTo>
                    <a:pt x="469798" y="155676"/>
                  </a:lnTo>
                  <a:lnTo>
                    <a:pt x="434276" y="92405"/>
                  </a:lnTo>
                  <a:lnTo>
                    <a:pt x="381254" y="42392"/>
                  </a:lnTo>
                  <a:lnTo>
                    <a:pt x="316230" y="10795"/>
                  </a:lnTo>
                  <a:lnTo>
                    <a:pt x="259638" y="0"/>
                  </a:lnTo>
                  <a:lnTo>
                    <a:pt x="225425" y="0"/>
                  </a:lnTo>
                  <a:lnTo>
                    <a:pt x="165290" y="11988"/>
                  </a:lnTo>
                  <a:lnTo>
                    <a:pt x="102946" y="43129"/>
                  </a:lnTo>
                  <a:lnTo>
                    <a:pt x="52946" y="89903"/>
                  </a:lnTo>
                  <a:lnTo>
                    <a:pt x="18884" y="146951"/>
                  </a:lnTo>
                  <a:lnTo>
                    <a:pt x="5626" y="189230"/>
                  </a:lnTo>
                  <a:lnTo>
                    <a:pt x="1117" y="222846"/>
                  </a:lnTo>
                  <a:lnTo>
                    <a:pt x="0" y="225450"/>
                  </a:lnTo>
                  <a:lnTo>
                    <a:pt x="0" y="259664"/>
                  </a:lnTo>
                  <a:lnTo>
                    <a:pt x="711" y="260718"/>
                  </a:lnTo>
                  <a:lnTo>
                    <a:pt x="4064" y="287997"/>
                  </a:lnTo>
                  <a:lnTo>
                    <a:pt x="17868" y="335724"/>
                  </a:lnTo>
                  <a:lnTo>
                    <a:pt x="35788" y="371068"/>
                  </a:lnTo>
                  <a:lnTo>
                    <a:pt x="66827" y="410438"/>
                  </a:lnTo>
                  <a:lnTo>
                    <a:pt x="72097" y="410146"/>
                  </a:lnTo>
                  <a:lnTo>
                    <a:pt x="77343" y="402183"/>
                  </a:lnTo>
                  <a:lnTo>
                    <a:pt x="75717" y="398868"/>
                  </a:lnTo>
                  <a:lnTo>
                    <a:pt x="72834" y="395554"/>
                  </a:lnTo>
                  <a:lnTo>
                    <a:pt x="41186" y="351218"/>
                  </a:lnTo>
                  <a:lnTo>
                    <a:pt x="21590" y="303555"/>
                  </a:lnTo>
                  <a:lnTo>
                    <a:pt x="14185" y="252615"/>
                  </a:lnTo>
                  <a:lnTo>
                    <a:pt x="19088" y="198424"/>
                  </a:lnTo>
                  <a:lnTo>
                    <a:pt x="30251" y="159270"/>
                  </a:lnTo>
                  <a:lnTo>
                    <a:pt x="48056" y="123012"/>
                  </a:lnTo>
                  <a:lnTo>
                    <a:pt x="72009" y="90487"/>
                  </a:lnTo>
                  <a:lnTo>
                    <a:pt x="101600" y="62522"/>
                  </a:lnTo>
                  <a:lnTo>
                    <a:pt x="157645" y="29603"/>
                  </a:lnTo>
                  <a:lnTo>
                    <a:pt x="220954" y="14960"/>
                  </a:lnTo>
                  <a:lnTo>
                    <a:pt x="238417" y="13906"/>
                  </a:lnTo>
                  <a:lnTo>
                    <a:pt x="255892" y="14160"/>
                  </a:lnTo>
                  <a:lnTo>
                    <a:pt x="336511" y="33934"/>
                  </a:lnTo>
                  <a:lnTo>
                    <a:pt x="377850" y="58610"/>
                  </a:lnTo>
                  <a:lnTo>
                    <a:pt x="413245" y="91033"/>
                  </a:lnTo>
                  <a:lnTo>
                    <a:pt x="441363" y="129692"/>
                  </a:lnTo>
                  <a:lnTo>
                    <a:pt x="460857" y="173037"/>
                  </a:lnTo>
                  <a:lnTo>
                    <a:pt x="470382" y="219583"/>
                  </a:lnTo>
                  <a:lnTo>
                    <a:pt x="471462" y="244640"/>
                  </a:lnTo>
                  <a:lnTo>
                    <a:pt x="469874" y="269608"/>
                  </a:lnTo>
                  <a:lnTo>
                    <a:pt x="458838" y="318414"/>
                  </a:lnTo>
                  <a:lnTo>
                    <a:pt x="439508" y="359537"/>
                  </a:lnTo>
                  <a:lnTo>
                    <a:pt x="412686" y="395376"/>
                  </a:lnTo>
                  <a:lnTo>
                    <a:pt x="379526" y="425196"/>
                  </a:lnTo>
                  <a:lnTo>
                    <a:pt x="341210" y="448221"/>
                  </a:lnTo>
                  <a:lnTo>
                    <a:pt x="298919" y="463715"/>
                  </a:lnTo>
                  <a:lnTo>
                    <a:pt x="253834" y="470916"/>
                  </a:lnTo>
                  <a:lnTo>
                    <a:pt x="219913" y="470522"/>
                  </a:lnTo>
                  <a:lnTo>
                    <a:pt x="154673" y="454228"/>
                  </a:lnTo>
                  <a:lnTo>
                    <a:pt x="118579" y="434797"/>
                  </a:lnTo>
                  <a:lnTo>
                    <a:pt x="97764" y="419608"/>
                  </a:lnTo>
                  <a:lnTo>
                    <a:pt x="93230" y="420204"/>
                  </a:lnTo>
                  <a:lnTo>
                    <a:pt x="88226" y="427253"/>
                  </a:lnTo>
                  <a:lnTo>
                    <a:pt x="89166" y="431647"/>
                  </a:lnTo>
                  <a:lnTo>
                    <a:pt x="94145" y="435203"/>
                  </a:lnTo>
                  <a:lnTo>
                    <a:pt x="140868" y="463651"/>
                  </a:lnTo>
                  <a:lnTo>
                    <a:pt x="186423" y="479336"/>
                  </a:lnTo>
                  <a:lnTo>
                    <a:pt x="234264" y="485228"/>
                  </a:lnTo>
                  <a:lnTo>
                    <a:pt x="284289" y="481584"/>
                  </a:lnTo>
                  <a:lnTo>
                    <a:pt x="328168" y="470293"/>
                  </a:lnTo>
                  <a:lnTo>
                    <a:pt x="367703" y="451548"/>
                  </a:lnTo>
                  <a:lnTo>
                    <a:pt x="402996" y="425627"/>
                  </a:lnTo>
                  <a:lnTo>
                    <a:pt x="434124" y="392772"/>
                  </a:lnTo>
                  <a:lnTo>
                    <a:pt x="467410" y="335902"/>
                  </a:lnTo>
                  <a:lnTo>
                    <a:pt x="483400" y="271868"/>
                  </a:lnTo>
                  <a:lnTo>
                    <a:pt x="485000" y="251561"/>
                  </a:lnTo>
                  <a:close/>
                </a:path>
              </a:pathLst>
            </a:custGeom>
            <a:solidFill>
              <a:srgbClr val="002855"/>
            </a:solidFill>
          </p:spPr>
          <p:txBody>
            <a:bodyPr wrap="square" lIns="0" tIns="0" rIns="0" bIns="0" rtlCol="0"/>
            <a:lstStyle/>
            <a:p>
              <a:endParaRPr/>
            </a:p>
          </p:txBody>
        </p:sp>
        <p:pic>
          <p:nvPicPr>
            <p:cNvPr id="15" name="object 31">
              <a:extLst>
                <a:ext uri="{FF2B5EF4-FFF2-40B4-BE49-F238E27FC236}">
                  <a16:creationId xmlns:a16="http://schemas.microsoft.com/office/drawing/2014/main" id="{F911CED8-7257-6266-73D6-05D649A7869D}"/>
                </a:ext>
              </a:extLst>
            </p:cNvPr>
            <p:cNvPicPr/>
            <p:nvPr/>
          </p:nvPicPr>
          <p:blipFill>
            <a:blip r:embed="rId9" cstate="print"/>
            <a:stretch>
              <a:fillRect/>
            </a:stretch>
          </p:blipFill>
          <p:spPr>
            <a:xfrm>
              <a:off x="6043725" y="1367199"/>
              <a:ext cx="225759" cy="167989"/>
            </a:xfrm>
            <a:prstGeom prst="rect">
              <a:avLst/>
            </a:prstGeom>
          </p:spPr>
        </p:pic>
        <p:sp>
          <p:nvSpPr>
            <p:cNvPr id="16" name="object 32">
              <a:extLst>
                <a:ext uri="{FF2B5EF4-FFF2-40B4-BE49-F238E27FC236}">
                  <a16:creationId xmlns:a16="http://schemas.microsoft.com/office/drawing/2014/main" id="{D600937F-8101-8D94-1E60-C65CB90731CA}"/>
                </a:ext>
              </a:extLst>
            </p:cNvPr>
            <p:cNvSpPr/>
            <p:nvPr/>
          </p:nvSpPr>
          <p:spPr>
            <a:xfrm>
              <a:off x="6078817" y="1261096"/>
              <a:ext cx="155575" cy="330835"/>
            </a:xfrm>
            <a:custGeom>
              <a:avLst/>
              <a:gdLst/>
              <a:ahLst/>
              <a:cxnLst/>
              <a:rect l="l" t="t" r="r" b="b"/>
              <a:pathLst>
                <a:path w="155575" h="330835">
                  <a:moveTo>
                    <a:pt x="15011" y="192874"/>
                  </a:moveTo>
                  <a:lnTo>
                    <a:pt x="14668" y="189230"/>
                  </a:lnTo>
                  <a:lnTo>
                    <a:pt x="14579" y="185064"/>
                  </a:lnTo>
                  <a:lnTo>
                    <a:pt x="11531" y="182168"/>
                  </a:lnTo>
                  <a:lnTo>
                    <a:pt x="7874" y="182270"/>
                  </a:lnTo>
                  <a:lnTo>
                    <a:pt x="7226" y="182245"/>
                  </a:lnTo>
                  <a:lnTo>
                    <a:pt x="2971" y="182537"/>
                  </a:lnTo>
                  <a:lnTo>
                    <a:pt x="0" y="185940"/>
                  </a:lnTo>
                  <a:lnTo>
                    <a:pt x="546" y="193802"/>
                  </a:lnTo>
                  <a:lnTo>
                    <a:pt x="3949" y="196761"/>
                  </a:lnTo>
                  <a:lnTo>
                    <a:pt x="7874" y="196494"/>
                  </a:lnTo>
                  <a:lnTo>
                    <a:pt x="8420" y="196494"/>
                  </a:lnTo>
                  <a:lnTo>
                    <a:pt x="12344" y="196113"/>
                  </a:lnTo>
                  <a:lnTo>
                    <a:pt x="15011" y="192874"/>
                  </a:lnTo>
                  <a:close/>
                </a:path>
                <a:path w="155575" h="330835">
                  <a:moveTo>
                    <a:pt x="21285" y="234530"/>
                  </a:moveTo>
                  <a:lnTo>
                    <a:pt x="18211" y="231305"/>
                  </a:lnTo>
                  <a:lnTo>
                    <a:pt x="14338" y="231203"/>
                  </a:lnTo>
                  <a:lnTo>
                    <a:pt x="13627" y="231165"/>
                  </a:lnTo>
                  <a:lnTo>
                    <a:pt x="9613" y="231419"/>
                  </a:lnTo>
                  <a:lnTo>
                    <a:pt x="6832" y="234581"/>
                  </a:lnTo>
                  <a:lnTo>
                    <a:pt x="7073" y="238239"/>
                  </a:lnTo>
                  <a:lnTo>
                    <a:pt x="7073" y="242455"/>
                  </a:lnTo>
                  <a:lnTo>
                    <a:pt x="10223" y="245592"/>
                  </a:lnTo>
                  <a:lnTo>
                    <a:pt x="14097" y="245592"/>
                  </a:lnTo>
                  <a:lnTo>
                    <a:pt x="17907" y="245503"/>
                  </a:lnTo>
                  <a:lnTo>
                    <a:pt x="20993" y="242493"/>
                  </a:lnTo>
                  <a:lnTo>
                    <a:pt x="21170" y="238696"/>
                  </a:lnTo>
                  <a:lnTo>
                    <a:pt x="21285" y="234530"/>
                  </a:lnTo>
                  <a:close/>
                </a:path>
                <a:path w="155575" h="330835">
                  <a:moveTo>
                    <a:pt x="21323" y="144551"/>
                  </a:moveTo>
                  <a:lnTo>
                    <a:pt x="21259" y="140614"/>
                  </a:lnTo>
                  <a:lnTo>
                    <a:pt x="21297" y="136525"/>
                  </a:lnTo>
                  <a:lnTo>
                    <a:pt x="18148" y="133311"/>
                  </a:lnTo>
                  <a:lnTo>
                    <a:pt x="14236" y="133286"/>
                  </a:lnTo>
                  <a:lnTo>
                    <a:pt x="10426" y="133362"/>
                  </a:lnTo>
                  <a:lnTo>
                    <a:pt x="7353" y="136410"/>
                  </a:lnTo>
                  <a:lnTo>
                    <a:pt x="7239" y="140233"/>
                  </a:lnTo>
                  <a:lnTo>
                    <a:pt x="7048" y="144221"/>
                  </a:lnTo>
                  <a:lnTo>
                    <a:pt x="10096" y="147599"/>
                  </a:lnTo>
                  <a:lnTo>
                    <a:pt x="14071" y="147815"/>
                  </a:lnTo>
                  <a:lnTo>
                    <a:pt x="18186" y="147764"/>
                  </a:lnTo>
                  <a:lnTo>
                    <a:pt x="21323" y="144551"/>
                  </a:lnTo>
                  <a:close/>
                </a:path>
                <a:path w="155575" h="330835">
                  <a:moveTo>
                    <a:pt x="39928" y="284086"/>
                  </a:moveTo>
                  <a:lnTo>
                    <a:pt x="39814" y="279781"/>
                  </a:lnTo>
                  <a:lnTo>
                    <a:pt x="36652" y="276809"/>
                  </a:lnTo>
                  <a:lnTo>
                    <a:pt x="32867" y="276923"/>
                  </a:lnTo>
                  <a:lnTo>
                    <a:pt x="32346" y="276898"/>
                  </a:lnTo>
                  <a:lnTo>
                    <a:pt x="28562" y="277063"/>
                  </a:lnTo>
                  <a:lnTo>
                    <a:pt x="25844" y="280047"/>
                  </a:lnTo>
                  <a:lnTo>
                    <a:pt x="26009" y="283552"/>
                  </a:lnTo>
                  <a:lnTo>
                    <a:pt x="25984" y="283756"/>
                  </a:lnTo>
                  <a:lnTo>
                    <a:pt x="25882" y="287934"/>
                  </a:lnTo>
                  <a:lnTo>
                    <a:pt x="28867" y="291058"/>
                  </a:lnTo>
                  <a:lnTo>
                    <a:pt x="32639" y="291147"/>
                  </a:lnTo>
                  <a:lnTo>
                    <a:pt x="36677" y="291185"/>
                  </a:lnTo>
                  <a:lnTo>
                    <a:pt x="39890" y="288023"/>
                  </a:lnTo>
                  <a:lnTo>
                    <a:pt x="39928" y="284086"/>
                  </a:lnTo>
                  <a:close/>
                </a:path>
                <a:path w="155575" h="330835">
                  <a:moveTo>
                    <a:pt x="40322" y="98958"/>
                  </a:moveTo>
                  <a:lnTo>
                    <a:pt x="40233" y="95084"/>
                  </a:lnTo>
                  <a:lnTo>
                    <a:pt x="40284" y="90982"/>
                  </a:lnTo>
                  <a:lnTo>
                    <a:pt x="37147" y="87769"/>
                  </a:lnTo>
                  <a:lnTo>
                    <a:pt x="33235" y="87718"/>
                  </a:lnTo>
                  <a:lnTo>
                    <a:pt x="29578" y="87909"/>
                  </a:lnTo>
                  <a:lnTo>
                    <a:pt x="26631" y="90766"/>
                  </a:lnTo>
                  <a:lnTo>
                    <a:pt x="26022" y="98437"/>
                  </a:lnTo>
                  <a:lnTo>
                    <a:pt x="29019" y="101955"/>
                  </a:lnTo>
                  <a:lnTo>
                    <a:pt x="33032" y="102285"/>
                  </a:lnTo>
                  <a:lnTo>
                    <a:pt x="37249" y="102171"/>
                  </a:lnTo>
                  <a:lnTo>
                    <a:pt x="40322" y="98958"/>
                  </a:lnTo>
                  <a:close/>
                </a:path>
                <a:path w="155575" h="330835">
                  <a:moveTo>
                    <a:pt x="69951" y="326440"/>
                  </a:moveTo>
                  <a:lnTo>
                    <a:pt x="69570" y="322808"/>
                  </a:lnTo>
                  <a:lnTo>
                    <a:pt x="69570" y="318871"/>
                  </a:lnTo>
                  <a:lnTo>
                    <a:pt x="66598" y="315912"/>
                  </a:lnTo>
                  <a:lnTo>
                    <a:pt x="62941" y="315912"/>
                  </a:lnTo>
                  <a:lnTo>
                    <a:pt x="58674" y="316064"/>
                  </a:lnTo>
                  <a:lnTo>
                    <a:pt x="55689" y="319278"/>
                  </a:lnTo>
                  <a:lnTo>
                    <a:pt x="55841" y="323100"/>
                  </a:lnTo>
                  <a:lnTo>
                    <a:pt x="55829" y="323748"/>
                  </a:lnTo>
                  <a:lnTo>
                    <a:pt x="56146" y="327710"/>
                  </a:lnTo>
                  <a:lnTo>
                    <a:pt x="59347" y="330428"/>
                  </a:lnTo>
                  <a:lnTo>
                    <a:pt x="63004" y="330136"/>
                  </a:lnTo>
                  <a:lnTo>
                    <a:pt x="63220" y="330136"/>
                  </a:lnTo>
                  <a:lnTo>
                    <a:pt x="67310" y="329717"/>
                  </a:lnTo>
                  <a:lnTo>
                    <a:pt x="69951" y="326440"/>
                  </a:lnTo>
                  <a:close/>
                </a:path>
                <a:path w="155575" h="330835">
                  <a:moveTo>
                    <a:pt x="70434" y="52070"/>
                  </a:moveTo>
                  <a:lnTo>
                    <a:pt x="67348" y="48831"/>
                  </a:lnTo>
                  <a:lnTo>
                    <a:pt x="63436" y="48691"/>
                  </a:lnTo>
                  <a:lnTo>
                    <a:pt x="59093" y="48996"/>
                  </a:lnTo>
                  <a:lnTo>
                    <a:pt x="56222" y="52298"/>
                  </a:lnTo>
                  <a:lnTo>
                    <a:pt x="56502" y="56083"/>
                  </a:lnTo>
                  <a:lnTo>
                    <a:pt x="56502" y="60045"/>
                  </a:lnTo>
                  <a:lnTo>
                    <a:pt x="59474" y="63017"/>
                  </a:lnTo>
                  <a:lnTo>
                    <a:pt x="63131" y="63017"/>
                  </a:lnTo>
                  <a:lnTo>
                    <a:pt x="63360" y="63042"/>
                  </a:lnTo>
                  <a:lnTo>
                    <a:pt x="67310" y="62979"/>
                  </a:lnTo>
                  <a:lnTo>
                    <a:pt x="70396" y="59829"/>
                  </a:lnTo>
                  <a:lnTo>
                    <a:pt x="70358" y="56007"/>
                  </a:lnTo>
                  <a:lnTo>
                    <a:pt x="70434" y="52070"/>
                  </a:lnTo>
                  <a:close/>
                </a:path>
                <a:path w="155575" h="330835">
                  <a:moveTo>
                    <a:pt x="109740" y="29692"/>
                  </a:moveTo>
                  <a:lnTo>
                    <a:pt x="109448" y="25793"/>
                  </a:lnTo>
                  <a:lnTo>
                    <a:pt x="109448" y="25146"/>
                  </a:lnTo>
                  <a:lnTo>
                    <a:pt x="108978" y="21183"/>
                  </a:lnTo>
                  <a:lnTo>
                    <a:pt x="105689" y="18554"/>
                  </a:lnTo>
                  <a:lnTo>
                    <a:pt x="102057" y="18999"/>
                  </a:lnTo>
                  <a:lnTo>
                    <a:pt x="98259" y="19253"/>
                  </a:lnTo>
                  <a:lnTo>
                    <a:pt x="95326" y="22440"/>
                  </a:lnTo>
                  <a:lnTo>
                    <a:pt x="95427" y="26263"/>
                  </a:lnTo>
                  <a:lnTo>
                    <a:pt x="95465" y="30251"/>
                  </a:lnTo>
                  <a:lnTo>
                    <a:pt x="98704" y="33426"/>
                  </a:lnTo>
                  <a:lnTo>
                    <a:pt x="102679" y="33401"/>
                  </a:lnTo>
                  <a:lnTo>
                    <a:pt x="106819" y="33096"/>
                  </a:lnTo>
                  <a:lnTo>
                    <a:pt x="109740" y="29692"/>
                  </a:lnTo>
                  <a:close/>
                </a:path>
                <a:path w="155575" h="330835">
                  <a:moveTo>
                    <a:pt x="155194" y="10883"/>
                  </a:moveTo>
                  <a:lnTo>
                    <a:pt x="154927" y="7124"/>
                  </a:lnTo>
                  <a:lnTo>
                    <a:pt x="154940" y="6896"/>
                  </a:lnTo>
                  <a:lnTo>
                    <a:pt x="154660" y="2743"/>
                  </a:lnTo>
                  <a:lnTo>
                    <a:pt x="151485" y="0"/>
                  </a:lnTo>
                  <a:lnTo>
                    <a:pt x="147840" y="254"/>
                  </a:lnTo>
                  <a:lnTo>
                    <a:pt x="144094" y="330"/>
                  </a:lnTo>
                  <a:lnTo>
                    <a:pt x="141084" y="3352"/>
                  </a:lnTo>
                  <a:lnTo>
                    <a:pt x="140931" y="11112"/>
                  </a:lnTo>
                  <a:lnTo>
                    <a:pt x="144068" y="14351"/>
                  </a:lnTo>
                  <a:lnTo>
                    <a:pt x="148005" y="14427"/>
                  </a:lnTo>
                  <a:lnTo>
                    <a:pt x="148386" y="14401"/>
                  </a:lnTo>
                  <a:lnTo>
                    <a:pt x="152349" y="14160"/>
                  </a:lnTo>
                  <a:lnTo>
                    <a:pt x="155194" y="10883"/>
                  </a:lnTo>
                  <a:close/>
                </a:path>
              </a:pathLst>
            </a:custGeom>
            <a:solidFill>
              <a:srgbClr val="2A58A0"/>
            </a:solidFill>
          </p:spPr>
          <p:txBody>
            <a:bodyPr wrap="square" lIns="0" tIns="0" rIns="0" bIns="0" rtlCol="0"/>
            <a:lstStyle/>
            <a:p>
              <a:endParaRPr/>
            </a:p>
          </p:txBody>
        </p:sp>
      </p:grpSp>
      <p:sp>
        <p:nvSpPr>
          <p:cNvPr id="23" name="Rectángulo redondeado 36">
            <a:extLst>
              <a:ext uri="{FF2B5EF4-FFF2-40B4-BE49-F238E27FC236}">
                <a16:creationId xmlns:a16="http://schemas.microsoft.com/office/drawing/2014/main" id="{02F93E3C-81D7-132E-DC52-9AB6023A3D0B}"/>
              </a:ext>
            </a:extLst>
          </p:cNvPr>
          <p:cNvSpPr/>
          <p:nvPr/>
        </p:nvSpPr>
        <p:spPr>
          <a:xfrm>
            <a:off x="5793472" y="2594745"/>
            <a:ext cx="1782448" cy="276083"/>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chemeClr val="bg1">
                    <a:lumMod val="85000"/>
                  </a:schemeClr>
                </a:solidFill>
                <a:effectLst/>
                <a:uLnTx/>
                <a:uFillTx/>
                <a:latin typeface="Arial"/>
                <a:ea typeface="+mn-ea"/>
                <a:cs typeface="Arial" panose="020B0604020202020204" pitchFamily="34" charset="0"/>
              </a:rPr>
              <a:t>Variable 3: Edad</a:t>
            </a:r>
          </a:p>
        </p:txBody>
      </p:sp>
      <p:sp>
        <p:nvSpPr>
          <p:cNvPr id="24" name="Rectángulo redondeado 49">
            <a:extLst>
              <a:ext uri="{FF2B5EF4-FFF2-40B4-BE49-F238E27FC236}">
                <a16:creationId xmlns:a16="http://schemas.microsoft.com/office/drawing/2014/main" id="{01CCADFF-2296-5D2D-31CE-0C30FFEF0F02}"/>
              </a:ext>
            </a:extLst>
          </p:cNvPr>
          <p:cNvSpPr/>
          <p:nvPr/>
        </p:nvSpPr>
        <p:spPr>
          <a:xfrm>
            <a:off x="5764472" y="3990498"/>
            <a:ext cx="3825116" cy="301137"/>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002855"/>
                </a:solidFill>
                <a:effectLst/>
                <a:uLnTx/>
                <a:uFillTx/>
                <a:latin typeface="Arial"/>
                <a:ea typeface="+mn-ea"/>
                <a:cs typeface="Arial" panose="020B0604020202020204" pitchFamily="34" charset="0"/>
              </a:rPr>
              <a:t>Variable 5: Condiciones específicas</a:t>
            </a:r>
          </a:p>
        </p:txBody>
      </p:sp>
      <p:grpSp>
        <p:nvGrpSpPr>
          <p:cNvPr id="25" name="Grupo 24">
            <a:extLst>
              <a:ext uri="{FF2B5EF4-FFF2-40B4-BE49-F238E27FC236}">
                <a16:creationId xmlns:a16="http://schemas.microsoft.com/office/drawing/2014/main" id="{B3B6A4A7-89CA-81BD-E4A2-CA8E2474B0F5}"/>
              </a:ext>
            </a:extLst>
          </p:cNvPr>
          <p:cNvGrpSpPr/>
          <p:nvPr/>
        </p:nvGrpSpPr>
        <p:grpSpPr>
          <a:xfrm>
            <a:off x="5326078" y="3876833"/>
            <a:ext cx="561433" cy="557190"/>
            <a:chOff x="6296440" y="2713773"/>
            <a:chExt cx="801611" cy="795553"/>
          </a:xfrm>
        </p:grpSpPr>
        <p:pic>
          <p:nvPicPr>
            <p:cNvPr id="30" name="object 33">
              <a:extLst>
                <a:ext uri="{FF2B5EF4-FFF2-40B4-BE49-F238E27FC236}">
                  <a16:creationId xmlns:a16="http://schemas.microsoft.com/office/drawing/2014/main" id="{CEE3AB4C-2FAA-B283-A394-BD77BA509765}"/>
                </a:ext>
              </a:extLst>
            </p:cNvPr>
            <p:cNvPicPr/>
            <p:nvPr/>
          </p:nvPicPr>
          <p:blipFill>
            <a:blip r:embed="rId10" cstate="print"/>
            <a:stretch>
              <a:fillRect/>
            </a:stretch>
          </p:blipFill>
          <p:spPr>
            <a:xfrm>
              <a:off x="6296440" y="2713773"/>
              <a:ext cx="801611" cy="795553"/>
            </a:xfrm>
            <a:prstGeom prst="rect">
              <a:avLst/>
            </a:prstGeom>
          </p:spPr>
        </p:pic>
        <p:pic>
          <p:nvPicPr>
            <p:cNvPr id="39" name="object 34">
              <a:extLst>
                <a:ext uri="{FF2B5EF4-FFF2-40B4-BE49-F238E27FC236}">
                  <a16:creationId xmlns:a16="http://schemas.microsoft.com/office/drawing/2014/main" id="{89320185-2D7D-99EA-165D-21F593F9C623}"/>
                </a:ext>
              </a:extLst>
            </p:cNvPr>
            <p:cNvPicPr/>
            <p:nvPr/>
          </p:nvPicPr>
          <p:blipFill>
            <a:blip r:embed="rId11" cstate="print"/>
            <a:stretch>
              <a:fillRect/>
            </a:stretch>
          </p:blipFill>
          <p:spPr>
            <a:xfrm>
              <a:off x="6361077" y="2738690"/>
              <a:ext cx="672337" cy="665479"/>
            </a:xfrm>
            <a:prstGeom prst="rect">
              <a:avLst/>
            </a:prstGeom>
          </p:spPr>
        </p:pic>
        <p:sp>
          <p:nvSpPr>
            <p:cNvPr id="40" name="object 35">
              <a:extLst>
                <a:ext uri="{FF2B5EF4-FFF2-40B4-BE49-F238E27FC236}">
                  <a16:creationId xmlns:a16="http://schemas.microsoft.com/office/drawing/2014/main" id="{B4032AD3-E641-2863-7E54-991ECB382ABC}"/>
                </a:ext>
              </a:extLst>
            </p:cNvPr>
            <p:cNvSpPr/>
            <p:nvPr/>
          </p:nvSpPr>
          <p:spPr>
            <a:xfrm>
              <a:off x="6502366" y="2871534"/>
              <a:ext cx="341630" cy="389255"/>
            </a:xfrm>
            <a:custGeom>
              <a:avLst/>
              <a:gdLst/>
              <a:ahLst/>
              <a:cxnLst/>
              <a:rect l="l" t="t" r="r" b="b"/>
              <a:pathLst>
                <a:path w="341629" h="389254">
                  <a:moveTo>
                    <a:pt x="195041" y="0"/>
                  </a:moveTo>
                  <a:lnTo>
                    <a:pt x="181992" y="1272"/>
                  </a:lnTo>
                  <a:lnTo>
                    <a:pt x="171550" y="6514"/>
                  </a:lnTo>
                  <a:lnTo>
                    <a:pt x="163408" y="15139"/>
                  </a:lnTo>
                  <a:lnTo>
                    <a:pt x="157261" y="26562"/>
                  </a:lnTo>
                  <a:lnTo>
                    <a:pt x="144453" y="21227"/>
                  </a:lnTo>
                  <a:lnTo>
                    <a:pt x="106857" y="37051"/>
                  </a:lnTo>
                  <a:lnTo>
                    <a:pt x="99590" y="62605"/>
                  </a:lnTo>
                  <a:lnTo>
                    <a:pt x="99590" y="210703"/>
                  </a:lnTo>
                  <a:lnTo>
                    <a:pt x="62047" y="167823"/>
                  </a:lnTo>
                  <a:lnTo>
                    <a:pt x="49199" y="159264"/>
                  </a:lnTo>
                  <a:lnTo>
                    <a:pt x="36109" y="157042"/>
                  </a:lnTo>
                  <a:lnTo>
                    <a:pt x="23144" y="159908"/>
                  </a:lnTo>
                  <a:lnTo>
                    <a:pt x="11878" y="167822"/>
                  </a:lnTo>
                  <a:lnTo>
                    <a:pt x="3287" y="180927"/>
                  </a:lnTo>
                  <a:lnTo>
                    <a:pt x="0" y="195781"/>
                  </a:lnTo>
                  <a:lnTo>
                    <a:pt x="2078" y="210855"/>
                  </a:lnTo>
                  <a:lnTo>
                    <a:pt x="9583" y="224614"/>
                  </a:lnTo>
                  <a:lnTo>
                    <a:pt x="63400" y="294132"/>
                  </a:lnTo>
                  <a:lnTo>
                    <a:pt x="89318" y="331259"/>
                  </a:lnTo>
                  <a:lnTo>
                    <a:pt x="131868" y="371300"/>
                  </a:lnTo>
                  <a:lnTo>
                    <a:pt x="172268" y="387395"/>
                  </a:lnTo>
                  <a:lnTo>
                    <a:pt x="179066" y="388960"/>
                  </a:lnTo>
                  <a:lnTo>
                    <a:pt x="184037" y="386686"/>
                  </a:lnTo>
                  <a:lnTo>
                    <a:pt x="186922" y="375288"/>
                  </a:lnTo>
                  <a:lnTo>
                    <a:pt x="183597" y="370797"/>
                  </a:lnTo>
                  <a:lnTo>
                    <a:pt x="176476" y="369173"/>
                  </a:lnTo>
                  <a:lnTo>
                    <a:pt x="159120" y="363779"/>
                  </a:lnTo>
                  <a:lnTo>
                    <a:pt x="114803" y="333026"/>
                  </a:lnTo>
                  <a:lnTo>
                    <a:pt x="93852" y="304202"/>
                  </a:lnTo>
                  <a:lnTo>
                    <a:pt x="59600" y="258342"/>
                  </a:lnTo>
                  <a:lnTo>
                    <a:pt x="21438" y="209481"/>
                  </a:lnTo>
                  <a:lnTo>
                    <a:pt x="19469" y="205020"/>
                  </a:lnTo>
                  <a:lnTo>
                    <a:pt x="18734" y="200278"/>
                  </a:lnTo>
                  <a:lnTo>
                    <a:pt x="18841" y="193492"/>
                  </a:lnTo>
                  <a:lnTo>
                    <a:pt x="20894" y="187175"/>
                  </a:lnTo>
                  <a:lnTo>
                    <a:pt x="24691" y="181732"/>
                  </a:lnTo>
                  <a:lnTo>
                    <a:pt x="30032" y="177569"/>
                  </a:lnTo>
                  <a:lnTo>
                    <a:pt x="35651" y="175865"/>
                  </a:lnTo>
                  <a:lnTo>
                    <a:pt x="41085" y="176362"/>
                  </a:lnTo>
                  <a:lnTo>
                    <a:pt x="46414" y="179102"/>
                  </a:lnTo>
                  <a:lnTo>
                    <a:pt x="51719" y="184126"/>
                  </a:lnTo>
                  <a:lnTo>
                    <a:pt x="99591" y="239881"/>
                  </a:lnTo>
                  <a:lnTo>
                    <a:pt x="101329" y="242604"/>
                  </a:lnTo>
                  <a:lnTo>
                    <a:pt x="103998" y="244598"/>
                  </a:lnTo>
                  <a:lnTo>
                    <a:pt x="107095" y="245492"/>
                  </a:lnTo>
                  <a:lnTo>
                    <a:pt x="113743" y="246615"/>
                  </a:lnTo>
                  <a:lnTo>
                    <a:pt x="118362" y="242038"/>
                  </a:lnTo>
                  <a:lnTo>
                    <a:pt x="118158" y="56927"/>
                  </a:lnTo>
                  <a:lnTo>
                    <a:pt x="119491" y="51891"/>
                  </a:lnTo>
                  <a:lnTo>
                    <a:pt x="123645" y="45102"/>
                  </a:lnTo>
                  <a:lnTo>
                    <a:pt x="125704" y="43028"/>
                  </a:lnTo>
                  <a:lnTo>
                    <a:pt x="128169" y="41572"/>
                  </a:lnTo>
                  <a:lnTo>
                    <a:pt x="134547" y="39336"/>
                  </a:lnTo>
                  <a:lnTo>
                    <a:pt x="141056" y="39720"/>
                  </a:lnTo>
                  <a:lnTo>
                    <a:pt x="146946" y="42530"/>
                  </a:lnTo>
                  <a:lnTo>
                    <a:pt x="151466" y="47571"/>
                  </a:lnTo>
                  <a:lnTo>
                    <a:pt x="154135" y="51916"/>
                  </a:lnTo>
                  <a:lnTo>
                    <a:pt x="155436" y="56952"/>
                  </a:lnTo>
                  <a:lnTo>
                    <a:pt x="155203" y="189470"/>
                  </a:lnTo>
                  <a:lnTo>
                    <a:pt x="158439" y="193958"/>
                  </a:lnTo>
                  <a:lnTo>
                    <a:pt x="170856" y="194077"/>
                  </a:lnTo>
                  <a:lnTo>
                    <a:pt x="174152" y="189589"/>
                  </a:lnTo>
                  <a:lnTo>
                    <a:pt x="173952" y="35277"/>
                  </a:lnTo>
                  <a:lnTo>
                    <a:pt x="175676" y="29821"/>
                  </a:lnTo>
                  <a:lnTo>
                    <a:pt x="180077" y="23970"/>
                  </a:lnTo>
                  <a:lnTo>
                    <a:pt x="182755" y="21724"/>
                  </a:lnTo>
                  <a:lnTo>
                    <a:pt x="188860" y="18959"/>
                  </a:lnTo>
                  <a:lnTo>
                    <a:pt x="195320" y="18765"/>
                  </a:lnTo>
                  <a:lnTo>
                    <a:pt x="201379" y="21019"/>
                  </a:lnTo>
                  <a:lnTo>
                    <a:pt x="206281" y="25600"/>
                  </a:lnTo>
                  <a:lnTo>
                    <a:pt x="209629" y="30191"/>
                  </a:lnTo>
                  <a:lnTo>
                    <a:pt x="211282" y="35820"/>
                  </a:lnTo>
                  <a:lnTo>
                    <a:pt x="210960" y="41523"/>
                  </a:lnTo>
                  <a:lnTo>
                    <a:pt x="210746" y="162787"/>
                  </a:lnTo>
                  <a:lnTo>
                    <a:pt x="211026" y="165122"/>
                  </a:lnTo>
                  <a:lnTo>
                    <a:pt x="212593" y="169417"/>
                  </a:lnTo>
                  <a:lnTo>
                    <a:pt x="214125" y="171153"/>
                  </a:lnTo>
                  <a:lnTo>
                    <a:pt x="220658" y="174656"/>
                  </a:lnTo>
                  <a:lnTo>
                    <a:pt x="226328" y="172930"/>
                  </a:lnTo>
                  <a:lnTo>
                    <a:pt x="229771" y="166253"/>
                  </a:lnTo>
                  <a:lnTo>
                    <a:pt x="230199" y="163917"/>
                  </a:lnTo>
                  <a:lnTo>
                    <a:pt x="229852" y="56409"/>
                  </a:lnTo>
                  <a:lnTo>
                    <a:pt x="231217" y="51521"/>
                  </a:lnTo>
                  <a:lnTo>
                    <a:pt x="235322" y="45028"/>
                  </a:lnTo>
                  <a:lnTo>
                    <a:pt x="237265" y="43078"/>
                  </a:lnTo>
                  <a:lnTo>
                    <a:pt x="239577" y="41671"/>
                  </a:lnTo>
                  <a:lnTo>
                    <a:pt x="245924" y="39354"/>
                  </a:lnTo>
                  <a:lnTo>
                    <a:pt x="252434" y="39650"/>
                  </a:lnTo>
                  <a:lnTo>
                    <a:pt x="267103" y="144565"/>
                  </a:lnTo>
                  <a:lnTo>
                    <a:pt x="271358" y="148614"/>
                  </a:lnTo>
                  <a:lnTo>
                    <a:pt x="281738" y="148441"/>
                  </a:lnTo>
                  <a:lnTo>
                    <a:pt x="285846" y="144096"/>
                  </a:lnTo>
                  <a:lnTo>
                    <a:pt x="285673" y="95932"/>
                  </a:lnTo>
                  <a:lnTo>
                    <a:pt x="287617" y="90674"/>
                  </a:lnTo>
                  <a:lnTo>
                    <a:pt x="292905" y="84799"/>
                  </a:lnTo>
                  <a:lnTo>
                    <a:pt x="299855" y="81125"/>
                  </a:lnTo>
                  <a:lnTo>
                    <a:pt x="306257" y="80735"/>
                  </a:lnTo>
                  <a:lnTo>
                    <a:pt x="312342" y="82784"/>
                  </a:lnTo>
                  <a:lnTo>
                    <a:pt x="317353" y="87169"/>
                  </a:lnTo>
                  <a:lnTo>
                    <a:pt x="320748" y="91316"/>
                  </a:lnTo>
                  <a:lnTo>
                    <a:pt x="322568" y="96550"/>
                  </a:lnTo>
                  <a:lnTo>
                    <a:pt x="322470" y="162920"/>
                  </a:lnTo>
                  <a:lnTo>
                    <a:pt x="326134" y="167085"/>
                  </a:lnTo>
                  <a:lnTo>
                    <a:pt x="337768" y="167085"/>
                  </a:lnTo>
                  <a:lnTo>
                    <a:pt x="341409" y="162890"/>
                  </a:lnTo>
                  <a:lnTo>
                    <a:pt x="341384" y="98130"/>
                  </a:lnTo>
                  <a:lnTo>
                    <a:pt x="310101" y="62213"/>
                  </a:lnTo>
                  <a:lnTo>
                    <a:pt x="295955" y="62630"/>
                  </a:lnTo>
                  <a:lnTo>
                    <a:pt x="285698" y="66234"/>
                  </a:lnTo>
                  <a:lnTo>
                    <a:pt x="285259" y="54769"/>
                  </a:lnTo>
                  <a:lnTo>
                    <a:pt x="258960" y="21938"/>
                  </a:lnTo>
                  <a:lnTo>
                    <a:pt x="248670" y="20212"/>
                  </a:lnTo>
                  <a:lnTo>
                    <a:pt x="238296" y="21827"/>
                  </a:lnTo>
                  <a:lnTo>
                    <a:pt x="227909" y="26562"/>
                  </a:lnTo>
                  <a:lnTo>
                    <a:pt x="222575" y="16208"/>
                  </a:lnTo>
                  <a:lnTo>
                    <a:pt x="215514" y="8013"/>
                  </a:lnTo>
                  <a:lnTo>
                    <a:pt x="206433" y="2452"/>
                  </a:lnTo>
                  <a:lnTo>
                    <a:pt x="195041" y="0"/>
                  </a:lnTo>
                  <a:close/>
                </a:path>
              </a:pathLst>
            </a:custGeom>
            <a:solidFill>
              <a:srgbClr val="002855"/>
            </a:solidFill>
          </p:spPr>
          <p:txBody>
            <a:bodyPr wrap="square" lIns="0" tIns="0" rIns="0" bIns="0" rtlCol="0"/>
            <a:lstStyle/>
            <a:p>
              <a:endParaRPr/>
            </a:p>
          </p:txBody>
        </p:sp>
        <p:pic>
          <p:nvPicPr>
            <p:cNvPr id="41" name="object 36">
              <a:extLst>
                <a:ext uri="{FF2B5EF4-FFF2-40B4-BE49-F238E27FC236}">
                  <a16:creationId xmlns:a16="http://schemas.microsoft.com/office/drawing/2014/main" id="{BB0D2DB8-8141-4845-5F46-22F7A2F4F0D2}"/>
                </a:ext>
              </a:extLst>
            </p:cNvPr>
            <p:cNvPicPr/>
            <p:nvPr/>
          </p:nvPicPr>
          <p:blipFill>
            <a:blip r:embed="rId12" cstate="print"/>
            <a:stretch>
              <a:fillRect/>
            </a:stretch>
          </p:blipFill>
          <p:spPr>
            <a:xfrm>
              <a:off x="6691923" y="3070994"/>
              <a:ext cx="200334" cy="200221"/>
            </a:xfrm>
            <a:prstGeom prst="rect">
              <a:avLst/>
            </a:prstGeom>
          </p:spPr>
        </p:pic>
      </p:grpSp>
      <p:sp>
        <p:nvSpPr>
          <p:cNvPr id="42" name="Rectángulo redondeado 1">
            <a:extLst>
              <a:ext uri="{FF2B5EF4-FFF2-40B4-BE49-F238E27FC236}">
                <a16:creationId xmlns:a16="http://schemas.microsoft.com/office/drawing/2014/main" id="{7E91F544-0253-7158-04E2-695FC7BE1D1B}"/>
              </a:ext>
            </a:extLst>
          </p:cNvPr>
          <p:cNvSpPr/>
          <p:nvPr/>
        </p:nvSpPr>
        <p:spPr>
          <a:xfrm>
            <a:off x="5793472" y="3267905"/>
            <a:ext cx="3390056" cy="301137"/>
          </a:xfrm>
          <a:prstGeom prst="roundRect">
            <a:avLst>
              <a:gd name="adj" fmla="val 50000"/>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chemeClr val="bg1">
                    <a:lumMod val="85000"/>
                  </a:schemeClr>
                </a:solidFill>
                <a:effectLst/>
                <a:uLnTx/>
                <a:uFillTx/>
                <a:latin typeface="Arial"/>
                <a:ea typeface="+mn-ea"/>
                <a:cs typeface="Arial" panose="020B0604020202020204" pitchFamily="34" charset="0"/>
              </a:rPr>
              <a:t>Variable 4: Actividad laboral / social</a:t>
            </a:r>
          </a:p>
        </p:txBody>
      </p:sp>
      <p:grpSp>
        <p:nvGrpSpPr>
          <p:cNvPr id="46" name="Grupo 45">
            <a:extLst>
              <a:ext uri="{FF2B5EF4-FFF2-40B4-BE49-F238E27FC236}">
                <a16:creationId xmlns:a16="http://schemas.microsoft.com/office/drawing/2014/main" id="{82C43F64-48EE-29A0-8A0F-8205570E8945}"/>
              </a:ext>
            </a:extLst>
          </p:cNvPr>
          <p:cNvGrpSpPr/>
          <p:nvPr/>
        </p:nvGrpSpPr>
        <p:grpSpPr>
          <a:xfrm>
            <a:off x="5338548" y="3148210"/>
            <a:ext cx="561433" cy="558248"/>
            <a:chOff x="3152965" y="2233726"/>
            <a:chExt cx="801611" cy="797064"/>
          </a:xfrm>
        </p:grpSpPr>
        <p:pic>
          <p:nvPicPr>
            <p:cNvPr id="47" name="object 39">
              <a:extLst>
                <a:ext uri="{FF2B5EF4-FFF2-40B4-BE49-F238E27FC236}">
                  <a16:creationId xmlns:a16="http://schemas.microsoft.com/office/drawing/2014/main" id="{7EDBA866-97FD-CA5C-FCA5-D262043EAAE0}"/>
                </a:ext>
              </a:extLst>
            </p:cNvPr>
            <p:cNvPicPr/>
            <p:nvPr/>
          </p:nvPicPr>
          <p:blipFill>
            <a:blip r:embed="rId13" cstate="print"/>
            <a:stretch>
              <a:fillRect/>
            </a:stretch>
          </p:blipFill>
          <p:spPr>
            <a:xfrm>
              <a:off x="3152965" y="2233726"/>
              <a:ext cx="801611" cy="797064"/>
            </a:xfrm>
            <a:prstGeom prst="rect">
              <a:avLst/>
            </a:prstGeom>
          </p:spPr>
        </p:pic>
        <p:pic>
          <p:nvPicPr>
            <p:cNvPr id="53" name="object 40">
              <a:extLst>
                <a:ext uri="{FF2B5EF4-FFF2-40B4-BE49-F238E27FC236}">
                  <a16:creationId xmlns:a16="http://schemas.microsoft.com/office/drawing/2014/main" id="{35D9106F-5873-B1CD-B1C6-757614431488}"/>
                </a:ext>
              </a:extLst>
            </p:cNvPr>
            <p:cNvPicPr/>
            <p:nvPr/>
          </p:nvPicPr>
          <p:blipFill>
            <a:blip r:embed="rId14" cstate="print"/>
            <a:stretch>
              <a:fillRect/>
            </a:stretch>
          </p:blipFill>
          <p:spPr>
            <a:xfrm>
              <a:off x="3217665" y="2258884"/>
              <a:ext cx="672211" cy="665479"/>
            </a:xfrm>
            <a:prstGeom prst="rect">
              <a:avLst/>
            </a:prstGeom>
          </p:spPr>
        </p:pic>
        <p:sp>
          <p:nvSpPr>
            <p:cNvPr id="54" name="object 41">
              <a:extLst>
                <a:ext uri="{FF2B5EF4-FFF2-40B4-BE49-F238E27FC236}">
                  <a16:creationId xmlns:a16="http://schemas.microsoft.com/office/drawing/2014/main" id="{5FBF7A1F-89CC-88C3-41C5-2DD3C38F6F92}"/>
                </a:ext>
              </a:extLst>
            </p:cNvPr>
            <p:cNvSpPr/>
            <p:nvPr/>
          </p:nvSpPr>
          <p:spPr>
            <a:xfrm>
              <a:off x="3346443" y="2409538"/>
              <a:ext cx="414655" cy="363220"/>
            </a:xfrm>
            <a:custGeom>
              <a:avLst/>
              <a:gdLst/>
              <a:ahLst/>
              <a:cxnLst/>
              <a:rect l="l" t="t" r="r" b="b"/>
              <a:pathLst>
                <a:path w="414654" h="363220">
                  <a:moveTo>
                    <a:pt x="381772" y="64770"/>
                  </a:moveTo>
                  <a:lnTo>
                    <a:pt x="32427" y="64769"/>
                  </a:lnTo>
                  <a:lnTo>
                    <a:pt x="599" y="88899"/>
                  </a:lnTo>
                  <a:lnTo>
                    <a:pt x="16" y="90169"/>
                  </a:lnTo>
                  <a:lnTo>
                    <a:pt x="0" y="186689"/>
                  </a:lnTo>
                  <a:lnTo>
                    <a:pt x="2114" y="191769"/>
                  </a:lnTo>
                  <a:lnTo>
                    <a:pt x="3557" y="196849"/>
                  </a:lnTo>
                  <a:lnTo>
                    <a:pt x="9990" y="203199"/>
                  </a:lnTo>
                  <a:lnTo>
                    <a:pt x="10444" y="205739"/>
                  </a:lnTo>
                  <a:lnTo>
                    <a:pt x="10359" y="334009"/>
                  </a:lnTo>
                  <a:lnTo>
                    <a:pt x="10274" y="335279"/>
                  </a:lnTo>
                  <a:lnTo>
                    <a:pt x="11011" y="339089"/>
                  </a:lnTo>
                  <a:lnTo>
                    <a:pt x="42491" y="363219"/>
                  </a:lnTo>
                  <a:lnTo>
                    <a:pt x="285932" y="363220"/>
                  </a:lnTo>
                  <a:lnTo>
                    <a:pt x="287965" y="360680"/>
                  </a:lnTo>
                  <a:lnTo>
                    <a:pt x="287857" y="356870"/>
                  </a:lnTo>
                  <a:lnTo>
                    <a:pt x="287803" y="354330"/>
                  </a:lnTo>
                  <a:lnTo>
                    <a:pt x="285898" y="351790"/>
                  </a:lnTo>
                  <a:lnTo>
                    <a:pt x="43107" y="351789"/>
                  </a:lnTo>
                  <a:lnTo>
                    <a:pt x="34636" y="350519"/>
                  </a:lnTo>
                  <a:lnTo>
                    <a:pt x="28197" y="345439"/>
                  </a:lnTo>
                  <a:lnTo>
                    <a:pt x="24105" y="339089"/>
                  </a:lnTo>
                  <a:lnTo>
                    <a:pt x="22671" y="331469"/>
                  </a:lnTo>
                  <a:lnTo>
                    <a:pt x="22671" y="215899"/>
                  </a:lnTo>
                  <a:lnTo>
                    <a:pt x="22128" y="214629"/>
                  </a:lnTo>
                  <a:lnTo>
                    <a:pt x="23311" y="213359"/>
                  </a:lnTo>
                  <a:lnTo>
                    <a:pt x="49272" y="213359"/>
                  </a:lnTo>
                  <a:lnTo>
                    <a:pt x="39200" y="208279"/>
                  </a:lnTo>
                  <a:lnTo>
                    <a:pt x="29491" y="203199"/>
                  </a:lnTo>
                  <a:lnTo>
                    <a:pt x="20208" y="195579"/>
                  </a:lnTo>
                  <a:lnTo>
                    <a:pt x="15120" y="191769"/>
                  </a:lnTo>
                  <a:lnTo>
                    <a:pt x="12157" y="186689"/>
                  </a:lnTo>
                  <a:lnTo>
                    <a:pt x="12251" y="96519"/>
                  </a:lnTo>
                  <a:lnTo>
                    <a:pt x="13778" y="87629"/>
                  </a:lnTo>
                  <a:lnTo>
                    <a:pt x="17937" y="82549"/>
                  </a:lnTo>
                  <a:lnTo>
                    <a:pt x="24227" y="77469"/>
                  </a:lnTo>
                  <a:lnTo>
                    <a:pt x="32143" y="76199"/>
                  </a:lnTo>
                  <a:lnTo>
                    <a:pt x="406691" y="76200"/>
                  </a:lnTo>
                  <a:lnTo>
                    <a:pt x="402723" y="71120"/>
                  </a:lnTo>
                  <a:lnTo>
                    <a:pt x="393273" y="66040"/>
                  </a:lnTo>
                  <a:lnTo>
                    <a:pt x="381772" y="64770"/>
                  </a:lnTo>
                  <a:close/>
                </a:path>
                <a:path w="414654" h="363220">
                  <a:moveTo>
                    <a:pt x="403483" y="213360"/>
                  </a:moveTo>
                  <a:lnTo>
                    <a:pt x="391249" y="213360"/>
                  </a:lnTo>
                  <a:lnTo>
                    <a:pt x="391296" y="334010"/>
                  </a:lnTo>
                  <a:lnTo>
                    <a:pt x="391066" y="335280"/>
                  </a:lnTo>
                  <a:lnTo>
                    <a:pt x="388559" y="342900"/>
                  </a:lnTo>
                  <a:lnTo>
                    <a:pt x="384256" y="347980"/>
                  </a:lnTo>
                  <a:lnTo>
                    <a:pt x="378355" y="350520"/>
                  </a:lnTo>
                  <a:lnTo>
                    <a:pt x="371053" y="351790"/>
                  </a:lnTo>
                  <a:lnTo>
                    <a:pt x="304973" y="351790"/>
                  </a:lnTo>
                  <a:lnTo>
                    <a:pt x="300603" y="354330"/>
                  </a:lnTo>
                  <a:lnTo>
                    <a:pt x="299407" y="355600"/>
                  </a:lnTo>
                  <a:lnTo>
                    <a:pt x="301069" y="361950"/>
                  </a:lnTo>
                  <a:lnTo>
                    <a:pt x="303676" y="363220"/>
                  </a:lnTo>
                  <a:lnTo>
                    <a:pt x="378733" y="363220"/>
                  </a:lnTo>
                  <a:lnTo>
                    <a:pt x="389512" y="358140"/>
                  </a:lnTo>
                  <a:lnTo>
                    <a:pt x="396696" y="351790"/>
                  </a:lnTo>
                  <a:lnTo>
                    <a:pt x="401819" y="342900"/>
                  </a:lnTo>
                  <a:lnTo>
                    <a:pt x="403718" y="331470"/>
                  </a:lnTo>
                  <a:lnTo>
                    <a:pt x="403584" y="299720"/>
                  </a:lnTo>
                  <a:lnTo>
                    <a:pt x="403483" y="213360"/>
                  </a:lnTo>
                  <a:close/>
                </a:path>
                <a:path w="414654" h="363220">
                  <a:moveTo>
                    <a:pt x="85335" y="227329"/>
                  </a:moveTo>
                  <a:lnTo>
                    <a:pt x="82106" y="229869"/>
                  </a:lnTo>
                  <a:lnTo>
                    <a:pt x="80113" y="236219"/>
                  </a:lnTo>
                  <a:lnTo>
                    <a:pt x="81708" y="238759"/>
                  </a:lnTo>
                  <a:lnTo>
                    <a:pt x="85956" y="241299"/>
                  </a:lnTo>
                  <a:lnTo>
                    <a:pt x="87510" y="241299"/>
                  </a:lnTo>
                  <a:lnTo>
                    <a:pt x="108895" y="246379"/>
                  </a:lnTo>
                  <a:lnTo>
                    <a:pt x="130491" y="250189"/>
                  </a:lnTo>
                  <a:lnTo>
                    <a:pt x="174211" y="255269"/>
                  </a:lnTo>
                  <a:lnTo>
                    <a:pt x="177420" y="255269"/>
                  </a:lnTo>
                  <a:lnTo>
                    <a:pt x="177342" y="256539"/>
                  </a:lnTo>
                  <a:lnTo>
                    <a:pt x="177264" y="257809"/>
                  </a:lnTo>
                  <a:lnTo>
                    <a:pt x="177210" y="260349"/>
                  </a:lnTo>
                  <a:lnTo>
                    <a:pt x="177629" y="264159"/>
                  </a:lnTo>
                  <a:lnTo>
                    <a:pt x="211861" y="287020"/>
                  </a:lnTo>
                  <a:lnTo>
                    <a:pt x="221382" y="284480"/>
                  </a:lnTo>
                  <a:lnTo>
                    <a:pt x="229216" y="278130"/>
                  </a:lnTo>
                  <a:lnTo>
                    <a:pt x="230764" y="275590"/>
                  </a:lnTo>
                  <a:lnTo>
                    <a:pt x="197184" y="275589"/>
                  </a:lnTo>
                  <a:lnTo>
                    <a:pt x="190044" y="267969"/>
                  </a:lnTo>
                  <a:lnTo>
                    <a:pt x="189689" y="260349"/>
                  </a:lnTo>
                  <a:lnTo>
                    <a:pt x="189571" y="257809"/>
                  </a:lnTo>
                  <a:lnTo>
                    <a:pt x="189562" y="242569"/>
                  </a:lnTo>
                  <a:lnTo>
                    <a:pt x="128226" y="237489"/>
                  </a:lnTo>
                  <a:lnTo>
                    <a:pt x="88894" y="228599"/>
                  </a:lnTo>
                  <a:lnTo>
                    <a:pt x="85335" y="227329"/>
                  </a:lnTo>
                  <a:close/>
                </a:path>
                <a:path w="414654" h="363220">
                  <a:moveTo>
                    <a:pt x="236880" y="226060"/>
                  </a:moveTo>
                  <a:lnTo>
                    <a:pt x="223438" y="226060"/>
                  </a:lnTo>
                  <a:lnTo>
                    <a:pt x="224445" y="227330"/>
                  </a:lnTo>
                  <a:lnTo>
                    <a:pt x="224364" y="248920"/>
                  </a:lnTo>
                  <a:lnTo>
                    <a:pt x="224239" y="260350"/>
                  </a:lnTo>
                  <a:lnTo>
                    <a:pt x="224102" y="264160"/>
                  </a:lnTo>
                  <a:lnTo>
                    <a:pt x="224011" y="266700"/>
                  </a:lnTo>
                  <a:lnTo>
                    <a:pt x="223965" y="267970"/>
                  </a:lnTo>
                  <a:lnTo>
                    <a:pt x="216549" y="275590"/>
                  </a:lnTo>
                  <a:lnTo>
                    <a:pt x="230764" y="275590"/>
                  </a:lnTo>
                  <a:lnTo>
                    <a:pt x="234632" y="269240"/>
                  </a:lnTo>
                  <a:lnTo>
                    <a:pt x="236900" y="259080"/>
                  </a:lnTo>
                  <a:lnTo>
                    <a:pt x="236988" y="256540"/>
                  </a:lnTo>
                  <a:lnTo>
                    <a:pt x="236617" y="255270"/>
                  </a:lnTo>
                  <a:lnTo>
                    <a:pt x="239859" y="255270"/>
                  </a:lnTo>
                  <a:lnTo>
                    <a:pt x="255844" y="254000"/>
                  </a:lnTo>
                  <a:lnTo>
                    <a:pt x="271769" y="251460"/>
                  </a:lnTo>
                  <a:lnTo>
                    <a:pt x="287616" y="250190"/>
                  </a:lnTo>
                  <a:lnTo>
                    <a:pt x="303365" y="246380"/>
                  </a:lnTo>
                  <a:lnTo>
                    <a:pt x="320235" y="242570"/>
                  </a:lnTo>
                  <a:lnTo>
                    <a:pt x="236954" y="242570"/>
                  </a:lnTo>
                  <a:lnTo>
                    <a:pt x="236880" y="226060"/>
                  </a:lnTo>
                  <a:close/>
                </a:path>
                <a:path w="414654" h="363220">
                  <a:moveTo>
                    <a:pt x="230693" y="214630"/>
                  </a:moveTo>
                  <a:lnTo>
                    <a:pt x="183411" y="214629"/>
                  </a:lnTo>
                  <a:lnTo>
                    <a:pt x="177426" y="220979"/>
                  </a:lnTo>
                  <a:lnTo>
                    <a:pt x="177339" y="242569"/>
                  </a:lnTo>
                  <a:lnTo>
                    <a:pt x="189562" y="242569"/>
                  </a:lnTo>
                  <a:lnTo>
                    <a:pt x="189456" y="227329"/>
                  </a:lnTo>
                  <a:lnTo>
                    <a:pt x="190571" y="226059"/>
                  </a:lnTo>
                  <a:lnTo>
                    <a:pt x="236880" y="226060"/>
                  </a:lnTo>
                  <a:lnTo>
                    <a:pt x="236769" y="222250"/>
                  </a:lnTo>
                  <a:lnTo>
                    <a:pt x="236731" y="220980"/>
                  </a:lnTo>
                  <a:lnTo>
                    <a:pt x="230693" y="214630"/>
                  </a:lnTo>
                  <a:close/>
                </a:path>
                <a:path w="414654" h="363220">
                  <a:moveTo>
                    <a:pt x="406691" y="76200"/>
                  </a:moveTo>
                  <a:lnTo>
                    <a:pt x="381900" y="76200"/>
                  </a:lnTo>
                  <a:lnTo>
                    <a:pt x="389932" y="77470"/>
                  </a:lnTo>
                  <a:lnTo>
                    <a:pt x="396266" y="82550"/>
                  </a:lnTo>
                  <a:lnTo>
                    <a:pt x="400422" y="88900"/>
                  </a:lnTo>
                  <a:lnTo>
                    <a:pt x="401914" y="96520"/>
                  </a:lnTo>
                  <a:lnTo>
                    <a:pt x="402009" y="186690"/>
                  </a:lnTo>
                  <a:lnTo>
                    <a:pt x="399070" y="191770"/>
                  </a:lnTo>
                  <a:lnTo>
                    <a:pt x="394005" y="195580"/>
                  </a:lnTo>
                  <a:lnTo>
                    <a:pt x="384397" y="203200"/>
                  </a:lnTo>
                  <a:lnTo>
                    <a:pt x="374332" y="208280"/>
                  </a:lnTo>
                  <a:lnTo>
                    <a:pt x="363871" y="214630"/>
                  </a:lnTo>
                  <a:lnTo>
                    <a:pt x="353079" y="218440"/>
                  </a:lnTo>
                  <a:lnTo>
                    <a:pt x="325373" y="228600"/>
                  </a:lnTo>
                  <a:lnTo>
                    <a:pt x="297072" y="234950"/>
                  </a:lnTo>
                  <a:lnTo>
                    <a:pt x="268296" y="240030"/>
                  </a:lnTo>
                  <a:lnTo>
                    <a:pt x="239170" y="242570"/>
                  </a:lnTo>
                  <a:lnTo>
                    <a:pt x="320235" y="242570"/>
                  </a:lnTo>
                  <a:lnTo>
                    <a:pt x="368919" y="226060"/>
                  </a:lnTo>
                  <a:lnTo>
                    <a:pt x="389756" y="213360"/>
                  </a:lnTo>
                  <a:lnTo>
                    <a:pt x="403483" y="213360"/>
                  </a:lnTo>
                  <a:lnTo>
                    <a:pt x="403474" y="205740"/>
                  </a:lnTo>
                  <a:lnTo>
                    <a:pt x="404413" y="203200"/>
                  </a:lnTo>
                  <a:lnTo>
                    <a:pt x="406176" y="200660"/>
                  </a:lnTo>
                  <a:lnTo>
                    <a:pt x="411357" y="195580"/>
                  </a:lnTo>
                  <a:lnTo>
                    <a:pt x="414167" y="187960"/>
                  </a:lnTo>
                  <a:lnTo>
                    <a:pt x="414144" y="186690"/>
                  </a:lnTo>
                  <a:lnTo>
                    <a:pt x="414032" y="180340"/>
                  </a:lnTo>
                  <a:lnTo>
                    <a:pt x="413951" y="91440"/>
                  </a:lnTo>
                  <a:lnTo>
                    <a:pt x="413653" y="90170"/>
                  </a:lnTo>
                  <a:lnTo>
                    <a:pt x="409667" y="80010"/>
                  </a:lnTo>
                  <a:lnTo>
                    <a:pt x="406691" y="76200"/>
                  </a:lnTo>
                  <a:close/>
                </a:path>
                <a:path w="414654" h="363220">
                  <a:moveTo>
                    <a:pt x="49272" y="213359"/>
                  </a:moveTo>
                  <a:lnTo>
                    <a:pt x="23311" y="213359"/>
                  </a:lnTo>
                  <a:lnTo>
                    <a:pt x="26334" y="214629"/>
                  </a:lnTo>
                  <a:lnTo>
                    <a:pt x="27808" y="215899"/>
                  </a:lnTo>
                  <a:lnTo>
                    <a:pt x="35235" y="220979"/>
                  </a:lnTo>
                  <a:lnTo>
                    <a:pt x="42836" y="224789"/>
                  </a:lnTo>
                  <a:lnTo>
                    <a:pt x="50601" y="228599"/>
                  </a:lnTo>
                  <a:lnTo>
                    <a:pt x="58518" y="231139"/>
                  </a:lnTo>
                  <a:lnTo>
                    <a:pt x="62196" y="232409"/>
                  </a:lnTo>
                  <a:lnTo>
                    <a:pt x="65721" y="231139"/>
                  </a:lnTo>
                  <a:lnTo>
                    <a:pt x="68347" y="224789"/>
                  </a:lnTo>
                  <a:lnTo>
                    <a:pt x="66929" y="222249"/>
                  </a:lnTo>
                  <a:lnTo>
                    <a:pt x="63355" y="219709"/>
                  </a:lnTo>
                  <a:lnTo>
                    <a:pt x="62148" y="219709"/>
                  </a:lnTo>
                  <a:lnTo>
                    <a:pt x="60876" y="218439"/>
                  </a:lnTo>
                  <a:lnTo>
                    <a:pt x="59644" y="218439"/>
                  </a:lnTo>
                  <a:lnTo>
                    <a:pt x="49272" y="213359"/>
                  </a:lnTo>
                  <a:close/>
                </a:path>
                <a:path w="414654" h="363220">
                  <a:moveTo>
                    <a:pt x="218440" y="1270"/>
                  </a:moveTo>
                  <a:lnTo>
                    <a:pt x="178584" y="3809"/>
                  </a:lnTo>
                  <a:lnTo>
                    <a:pt x="142769" y="17779"/>
                  </a:lnTo>
                  <a:lnTo>
                    <a:pt x="131995" y="29209"/>
                  </a:lnTo>
                  <a:lnTo>
                    <a:pt x="132092" y="57149"/>
                  </a:lnTo>
                  <a:lnTo>
                    <a:pt x="132281" y="60959"/>
                  </a:lnTo>
                  <a:lnTo>
                    <a:pt x="132407" y="63499"/>
                  </a:lnTo>
                  <a:lnTo>
                    <a:pt x="131097" y="64769"/>
                  </a:lnTo>
                  <a:lnTo>
                    <a:pt x="145220" y="64769"/>
                  </a:lnTo>
                  <a:lnTo>
                    <a:pt x="144586" y="63499"/>
                  </a:lnTo>
                  <a:lnTo>
                    <a:pt x="144707" y="55879"/>
                  </a:lnTo>
                  <a:lnTo>
                    <a:pt x="144818" y="52069"/>
                  </a:lnTo>
                  <a:lnTo>
                    <a:pt x="144905" y="44449"/>
                  </a:lnTo>
                  <a:lnTo>
                    <a:pt x="144032" y="33019"/>
                  </a:lnTo>
                  <a:lnTo>
                    <a:pt x="146916" y="29209"/>
                  </a:lnTo>
                  <a:lnTo>
                    <a:pt x="152347" y="26669"/>
                  </a:lnTo>
                  <a:lnTo>
                    <a:pt x="166843" y="20319"/>
                  </a:lnTo>
                  <a:lnTo>
                    <a:pt x="181815" y="15239"/>
                  </a:lnTo>
                  <a:lnTo>
                    <a:pt x="213097" y="12700"/>
                  </a:lnTo>
                  <a:lnTo>
                    <a:pt x="219750" y="12700"/>
                  </a:lnTo>
                  <a:lnTo>
                    <a:pt x="221425" y="11430"/>
                  </a:lnTo>
                  <a:lnTo>
                    <a:pt x="221459" y="3810"/>
                  </a:lnTo>
                  <a:lnTo>
                    <a:pt x="218440" y="1270"/>
                  </a:lnTo>
                  <a:close/>
                </a:path>
                <a:path w="414654" h="363220">
                  <a:moveTo>
                    <a:pt x="205829" y="26669"/>
                  </a:moveTo>
                  <a:lnTo>
                    <a:pt x="163937" y="35559"/>
                  </a:lnTo>
                  <a:lnTo>
                    <a:pt x="158284" y="40639"/>
                  </a:lnTo>
                  <a:lnTo>
                    <a:pt x="158513" y="44449"/>
                  </a:lnTo>
                  <a:lnTo>
                    <a:pt x="158590" y="45719"/>
                  </a:lnTo>
                  <a:lnTo>
                    <a:pt x="158667" y="46989"/>
                  </a:lnTo>
                  <a:lnTo>
                    <a:pt x="158743" y="48259"/>
                  </a:lnTo>
                  <a:lnTo>
                    <a:pt x="158588" y="50799"/>
                  </a:lnTo>
                  <a:lnTo>
                    <a:pt x="158588" y="64769"/>
                  </a:lnTo>
                  <a:lnTo>
                    <a:pt x="171739" y="64769"/>
                  </a:lnTo>
                  <a:lnTo>
                    <a:pt x="170759" y="63499"/>
                  </a:lnTo>
                  <a:lnTo>
                    <a:pt x="171063" y="57149"/>
                  </a:lnTo>
                  <a:lnTo>
                    <a:pt x="170958" y="50799"/>
                  </a:lnTo>
                  <a:lnTo>
                    <a:pt x="170826" y="48259"/>
                  </a:lnTo>
                  <a:lnTo>
                    <a:pt x="170759" y="46989"/>
                  </a:lnTo>
                  <a:lnTo>
                    <a:pt x="171867" y="45719"/>
                  </a:lnTo>
                  <a:lnTo>
                    <a:pt x="173846" y="45719"/>
                  </a:lnTo>
                  <a:lnTo>
                    <a:pt x="190301" y="40639"/>
                  </a:lnTo>
                  <a:lnTo>
                    <a:pt x="206766" y="39370"/>
                  </a:lnTo>
                  <a:lnTo>
                    <a:pt x="254830" y="39370"/>
                  </a:lnTo>
                  <a:lnTo>
                    <a:pt x="253868" y="38100"/>
                  </a:lnTo>
                  <a:lnTo>
                    <a:pt x="249761" y="35560"/>
                  </a:lnTo>
                  <a:lnTo>
                    <a:pt x="239185" y="31750"/>
                  </a:lnTo>
                  <a:lnTo>
                    <a:pt x="228274" y="29210"/>
                  </a:lnTo>
                  <a:lnTo>
                    <a:pt x="205829" y="26669"/>
                  </a:lnTo>
                  <a:close/>
                </a:path>
                <a:path w="414654" h="363220">
                  <a:moveTo>
                    <a:pt x="254830" y="39370"/>
                  </a:moveTo>
                  <a:lnTo>
                    <a:pt x="206766" y="39370"/>
                  </a:lnTo>
                  <a:lnTo>
                    <a:pt x="223245" y="40640"/>
                  </a:lnTo>
                  <a:lnTo>
                    <a:pt x="239737" y="45720"/>
                  </a:lnTo>
                  <a:lnTo>
                    <a:pt x="242256" y="45720"/>
                  </a:lnTo>
                  <a:lnTo>
                    <a:pt x="243384" y="46990"/>
                  </a:lnTo>
                  <a:lnTo>
                    <a:pt x="243109" y="50800"/>
                  </a:lnTo>
                  <a:lnTo>
                    <a:pt x="243017" y="52070"/>
                  </a:lnTo>
                  <a:lnTo>
                    <a:pt x="242925" y="57150"/>
                  </a:lnTo>
                  <a:lnTo>
                    <a:pt x="243357" y="63500"/>
                  </a:lnTo>
                  <a:lnTo>
                    <a:pt x="242500" y="64770"/>
                  </a:lnTo>
                  <a:lnTo>
                    <a:pt x="256009" y="64770"/>
                  </a:lnTo>
                  <a:lnTo>
                    <a:pt x="255448" y="63500"/>
                  </a:lnTo>
                  <a:lnTo>
                    <a:pt x="255527" y="46990"/>
                  </a:lnTo>
                  <a:lnTo>
                    <a:pt x="255633" y="44450"/>
                  </a:lnTo>
                  <a:lnTo>
                    <a:pt x="255739" y="41910"/>
                  </a:lnTo>
                  <a:lnTo>
                    <a:pt x="255793" y="40640"/>
                  </a:lnTo>
                  <a:lnTo>
                    <a:pt x="254830" y="39370"/>
                  </a:lnTo>
                  <a:close/>
                </a:path>
                <a:path w="414654" h="363220">
                  <a:moveTo>
                    <a:pt x="236616" y="3810"/>
                  </a:moveTo>
                  <a:lnTo>
                    <a:pt x="234097" y="6350"/>
                  </a:lnTo>
                  <a:lnTo>
                    <a:pt x="231976" y="12700"/>
                  </a:lnTo>
                  <a:lnTo>
                    <a:pt x="233678" y="15240"/>
                  </a:lnTo>
                  <a:lnTo>
                    <a:pt x="238278" y="17780"/>
                  </a:lnTo>
                  <a:lnTo>
                    <a:pt x="240635" y="17780"/>
                  </a:lnTo>
                  <a:lnTo>
                    <a:pt x="246979" y="20320"/>
                  </a:lnTo>
                  <a:lnTo>
                    <a:pt x="253160" y="21590"/>
                  </a:lnTo>
                  <a:lnTo>
                    <a:pt x="259156" y="25400"/>
                  </a:lnTo>
                  <a:lnTo>
                    <a:pt x="264945" y="27940"/>
                  </a:lnTo>
                  <a:lnTo>
                    <a:pt x="268072" y="30480"/>
                  </a:lnTo>
                  <a:lnTo>
                    <a:pt x="269646" y="33020"/>
                  </a:lnTo>
                  <a:lnTo>
                    <a:pt x="269550" y="35560"/>
                  </a:lnTo>
                  <a:lnTo>
                    <a:pt x="269464" y="64770"/>
                  </a:lnTo>
                  <a:lnTo>
                    <a:pt x="282703" y="64770"/>
                  </a:lnTo>
                  <a:lnTo>
                    <a:pt x="281811" y="63500"/>
                  </a:lnTo>
                  <a:lnTo>
                    <a:pt x="281912" y="30480"/>
                  </a:lnTo>
                  <a:lnTo>
                    <a:pt x="249410" y="7620"/>
                  </a:lnTo>
                  <a:lnTo>
                    <a:pt x="239859" y="5080"/>
                  </a:lnTo>
                  <a:lnTo>
                    <a:pt x="236616" y="3810"/>
                  </a:lnTo>
                  <a:close/>
                </a:path>
                <a:path w="414654" h="363220">
                  <a:moveTo>
                    <a:pt x="219750" y="12700"/>
                  </a:moveTo>
                  <a:lnTo>
                    <a:pt x="213097" y="12700"/>
                  </a:lnTo>
                  <a:lnTo>
                    <a:pt x="218075" y="13970"/>
                  </a:lnTo>
                  <a:lnTo>
                    <a:pt x="219750" y="12700"/>
                  </a:lnTo>
                  <a:close/>
                </a:path>
                <a:path w="414654" h="363220">
                  <a:moveTo>
                    <a:pt x="206174" y="0"/>
                  </a:moveTo>
                  <a:lnTo>
                    <a:pt x="198750" y="1269"/>
                  </a:lnTo>
                  <a:lnTo>
                    <a:pt x="213583" y="1270"/>
                  </a:lnTo>
                  <a:lnTo>
                    <a:pt x="206174" y="0"/>
                  </a:lnTo>
                  <a:close/>
                </a:path>
              </a:pathLst>
            </a:custGeom>
            <a:solidFill>
              <a:srgbClr val="002855"/>
            </a:solidFill>
          </p:spPr>
          <p:txBody>
            <a:bodyPr wrap="square" lIns="0" tIns="0" rIns="0" bIns="0" rtlCol="0"/>
            <a:lstStyle/>
            <a:p>
              <a:endParaRPr/>
            </a:p>
          </p:txBody>
        </p:sp>
      </p:grpSp>
      <p:grpSp>
        <p:nvGrpSpPr>
          <p:cNvPr id="31" name="Grupo 30">
            <a:extLst>
              <a:ext uri="{FF2B5EF4-FFF2-40B4-BE49-F238E27FC236}">
                <a16:creationId xmlns:a16="http://schemas.microsoft.com/office/drawing/2014/main" id="{C02E780E-A4D2-5CED-CABE-F879A782D2A1}"/>
              </a:ext>
            </a:extLst>
          </p:cNvPr>
          <p:cNvGrpSpPr/>
          <p:nvPr/>
        </p:nvGrpSpPr>
        <p:grpSpPr>
          <a:xfrm>
            <a:off x="5353013" y="2476203"/>
            <a:ext cx="561433" cy="558248"/>
            <a:chOff x="4019382" y="1203502"/>
            <a:chExt cx="801611" cy="797064"/>
          </a:xfrm>
        </p:grpSpPr>
        <p:pic>
          <p:nvPicPr>
            <p:cNvPr id="8" name="object 24">
              <a:extLst>
                <a:ext uri="{FF2B5EF4-FFF2-40B4-BE49-F238E27FC236}">
                  <a16:creationId xmlns:a16="http://schemas.microsoft.com/office/drawing/2014/main" id="{D6550FB9-4188-6CA1-6E43-035A95892DBC}"/>
                </a:ext>
              </a:extLst>
            </p:cNvPr>
            <p:cNvPicPr/>
            <p:nvPr/>
          </p:nvPicPr>
          <p:blipFill>
            <a:blip r:embed="rId15" cstate="print"/>
            <a:stretch>
              <a:fillRect/>
            </a:stretch>
          </p:blipFill>
          <p:spPr>
            <a:xfrm>
              <a:off x="4019382" y="1203502"/>
              <a:ext cx="801611" cy="797064"/>
            </a:xfrm>
            <a:prstGeom prst="rect">
              <a:avLst/>
            </a:prstGeom>
          </p:spPr>
        </p:pic>
        <p:pic>
          <p:nvPicPr>
            <p:cNvPr id="9" name="object 25">
              <a:extLst>
                <a:ext uri="{FF2B5EF4-FFF2-40B4-BE49-F238E27FC236}">
                  <a16:creationId xmlns:a16="http://schemas.microsoft.com/office/drawing/2014/main" id="{B89E864B-374B-6CC4-511F-8B3D2769DC1B}"/>
                </a:ext>
              </a:extLst>
            </p:cNvPr>
            <p:cNvPicPr/>
            <p:nvPr/>
          </p:nvPicPr>
          <p:blipFill>
            <a:blip r:embed="rId16" cstate="print"/>
            <a:stretch>
              <a:fillRect/>
            </a:stretch>
          </p:blipFill>
          <p:spPr>
            <a:xfrm>
              <a:off x="4084018" y="1229549"/>
              <a:ext cx="672338" cy="665479"/>
            </a:xfrm>
            <a:prstGeom prst="rect">
              <a:avLst/>
            </a:prstGeom>
          </p:spPr>
        </p:pic>
        <p:sp>
          <p:nvSpPr>
            <p:cNvPr id="10" name="object 26">
              <a:extLst>
                <a:ext uri="{FF2B5EF4-FFF2-40B4-BE49-F238E27FC236}">
                  <a16:creationId xmlns:a16="http://schemas.microsoft.com/office/drawing/2014/main" id="{B67F09F7-4CF2-75D1-DF20-65A08EE31817}"/>
                </a:ext>
              </a:extLst>
            </p:cNvPr>
            <p:cNvSpPr/>
            <p:nvPr/>
          </p:nvSpPr>
          <p:spPr>
            <a:xfrm>
              <a:off x="4306523" y="1368003"/>
              <a:ext cx="227329" cy="388620"/>
            </a:xfrm>
            <a:custGeom>
              <a:avLst/>
              <a:gdLst/>
              <a:ahLst/>
              <a:cxnLst/>
              <a:rect l="l" t="t" r="r" b="b"/>
              <a:pathLst>
                <a:path w="227329" h="388619">
                  <a:moveTo>
                    <a:pt x="221858" y="0"/>
                  </a:moveTo>
                  <a:lnTo>
                    <a:pt x="5168" y="0"/>
                  </a:lnTo>
                  <a:lnTo>
                    <a:pt x="1759" y="2382"/>
                  </a:lnTo>
                  <a:lnTo>
                    <a:pt x="0" y="6522"/>
                  </a:lnTo>
                  <a:lnTo>
                    <a:pt x="633" y="10662"/>
                  </a:lnTo>
                  <a:lnTo>
                    <a:pt x="881" y="14204"/>
                  </a:lnTo>
                  <a:lnTo>
                    <a:pt x="788" y="16255"/>
                  </a:lnTo>
                  <a:lnTo>
                    <a:pt x="655" y="18178"/>
                  </a:lnTo>
                  <a:lnTo>
                    <a:pt x="633" y="31758"/>
                  </a:lnTo>
                  <a:lnTo>
                    <a:pt x="4911" y="38599"/>
                  </a:lnTo>
                  <a:lnTo>
                    <a:pt x="12833" y="42879"/>
                  </a:lnTo>
                  <a:lnTo>
                    <a:pt x="14705" y="43567"/>
                  </a:lnTo>
                  <a:lnTo>
                    <a:pt x="15860" y="45465"/>
                  </a:lnTo>
                  <a:lnTo>
                    <a:pt x="15762" y="46255"/>
                  </a:lnTo>
                  <a:lnTo>
                    <a:pt x="15661" y="96600"/>
                  </a:lnTo>
                  <a:lnTo>
                    <a:pt x="16615" y="104384"/>
                  </a:lnTo>
                  <a:lnTo>
                    <a:pt x="37088" y="154466"/>
                  </a:lnTo>
                  <a:lnTo>
                    <a:pt x="70594" y="186347"/>
                  </a:lnTo>
                  <a:lnTo>
                    <a:pt x="72272" y="187213"/>
                  </a:lnTo>
                  <a:lnTo>
                    <a:pt x="73711" y="188487"/>
                  </a:lnTo>
                  <a:lnTo>
                    <a:pt x="74782" y="190054"/>
                  </a:lnTo>
                  <a:lnTo>
                    <a:pt x="77170" y="194283"/>
                  </a:lnTo>
                  <a:lnTo>
                    <a:pt x="75689" y="198284"/>
                  </a:lnTo>
                  <a:lnTo>
                    <a:pt x="70625" y="201698"/>
                  </a:lnTo>
                  <a:lnTo>
                    <a:pt x="46953" y="221558"/>
                  </a:lnTo>
                  <a:lnTo>
                    <a:pt x="29841" y="245039"/>
                  </a:lnTo>
                  <a:lnTo>
                    <a:pt x="19399" y="272194"/>
                  </a:lnTo>
                  <a:lnTo>
                    <a:pt x="16025" y="300636"/>
                  </a:lnTo>
                  <a:lnTo>
                    <a:pt x="15932" y="342731"/>
                  </a:lnTo>
                  <a:lnTo>
                    <a:pt x="14951" y="344359"/>
                  </a:lnTo>
                  <a:lnTo>
                    <a:pt x="13332" y="344972"/>
                  </a:lnTo>
                  <a:lnTo>
                    <a:pt x="5053" y="349270"/>
                  </a:lnTo>
                  <a:lnTo>
                    <a:pt x="649" y="356144"/>
                  </a:lnTo>
                  <a:lnTo>
                    <a:pt x="664" y="385375"/>
                  </a:lnTo>
                  <a:lnTo>
                    <a:pt x="3325" y="388134"/>
                  </a:lnTo>
                  <a:lnTo>
                    <a:pt x="223726" y="388134"/>
                  </a:lnTo>
                  <a:lnTo>
                    <a:pt x="226291" y="385574"/>
                  </a:lnTo>
                  <a:lnTo>
                    <a:pt x="226291" y="373929"/>
                  </a:lnTo>
                  <a:lnTo>
                    <a:pt x="210560" y="373929"/>
                  </a:lnTo>
                  <a:lnTo>
                    <a:pt x="209197" y="373183"/>
                  </a:lnTo>
                  <a:lnTo>
                    <a:pt x="16385" y="373182"/>
                  </a:lnTo>
                  <a:lnTo>
                    <a:pt x="15584" y="372420"/>
                  </a:lnTo>
                  <a:lnTo>
                    <a:pt x="15708" y="363901"/>
                  </a:lnTo>
                  <a:lnTo>
                    <a:pt x="15796" y="360090"/>
                  </a:lnTo>
                  <a:lnTo>
                    <a:pt x="17821" y="357911"/>
                  </a:lnTo>
                  <a:lnTo>
                    <a:pt x="226411" y="357911"/>
                  </a:lnTo>
                  <a:lnTo>
                    <a:pt x="226430" y="356525"/>
                  </a:lnTo>
                  <a:lnTo>
                    <a:pt x="222096" y="349270"/>
                  </a:lnTo>
                  <a:lnTo>
                    <a:pt x="213516" y="344972"/>
                  </a:lnTo>
                  <a:lnTo>
                    <a:pt x="212064" y="344359"/>
                  </a:lnTo>
                  <a:lnTo>
                    <a:pt x="211858" y="344359"/>
                  </a:lnTo>
                  <a:lnTo>
                    <a:pt x="210964" y="342731"/>
                  </a:lnTo>
                  <a:lnTo>
                    <a:pt x="31547" y="342731"/>
                  </a:lnTo>
                  <a:lnTo>
                    <a:pt x="30670" y="342396"/>
                  </a:lnTo>
                  <a:lnTo>
                    <a:pt x="30771" y="303074"/>
                  </a:lnTo>
                  <a:lnTo>
                    <a:pt x="31238" y="294572"/>
                  </a:lnTo>
                  <a:lnTo>
                    <a:pt x="31303" y="293393"/>
                  </a:lnTo>
                  <a:lnTo>
                    <a:pt x="49145" y="242974"/>
                  </a:lnTo>
                  <a:lnTo>
                    <a:pt x="80964" y="213137"/>
                  </a:lnTo>
                  <a:lnTo>
                    <a:pt x="86990" y="207169"/>
                  </a:lnTo>
                  <a:lnTo>
                    <a:pt x="90380" y="199655"/>
                  </a:lnTo>
                  <a:lnTo>
                    <a:pt x="90929" y="191416"/>
                  </a:lnTo>
                  <a:lnTo>
                    <a:pt x="88432" y="183277"/>
                  </a:lnTo>
                  <a:lnTo>
                    <a:pt x="86044" y="178614"/>
                  </a:lnTo>
                  <a:lnTo>
                    <a:pt x="82128" y="175582"/>
                  </a:lnTo>
                  <a:lnTo>
                    <a:pt x="77851" y="172831"/>
                  </a:lnTo>
                  <a:lnTo>
                    <a:pt x="57959" y="156170"/>
                  </a:lnTo>
                  <a:lnTo>
                    <a:pt x="43080" y="135335"/>
                  </a:lnTo>
                  <a:lnTo>
                    <a:pt x="33806" y="111426"/>
                  </a:lnTo>
                  <a:lnTo>
                    <a:pt x="30731" y="85543"/>
                  </a:lnTo>
                  <a:lnTo>
                    <a:pt x="30609" y="46255"/>
                  </a:lnTo>
                  <a:lnTo>
                    <a:pt x="31204" y="45465"/>
                  </a:lnTo>
                  <a:lnTo>
                    <a:pt x="210958" y="45466"/>
                  </a:lnTo>
                  <a:lnTo>
                    <a:pt x="212026" y="43708"/>
                  </a:lnTo>
                  <a:lnTo>
                    <a:pt x="213643" y="43096"/>
                  </a:lnTo>
                  <a:lnTo>
                    <a:pt x="221742" y="39325"/>
                  </a:lnTo>
                  <a:lnTo>
                    <a:pt x="226759" y="30956"/>
                  </a:lnTo>
                  <a:lnTo>
                    <a:pt x="226723" y="30268"/>
                  </a:lnTo>
                  <a:lnTo>
                    <a:pt x="17639" y="30268"/>
                  </a:lnTo>
                  <a:lnTo>
                    <a:pt x="13317" y="24318"/>
                  </a:lnTo>
                  <a:lnTo>
                    <a:pt x="16206" y="14548"/>
                  </a:lnTo>
                  <a:lnTo>
                    <a:pt x="16310" y="14204"/>
                  </a:lnTo>
                  <a:lnTo>
                    <a:pt x="226123" y="14204"/>
                  </a:lnTo>
                  <a:lnTo>
                    <a:pt x="226288" y="10662"/>
                  </a:lnTo>
                  <a:lnTo>
                    <a:pt x="226915" y="6522"/>
                  </a:lnTo>
                  <a:lnTo>
                    <a:pt x="225188" y="2382"/>
                  </a:lnTo>
                  <a:lnTo>
                    <a:pt x="221858" y="0"/>
                  </a:lnTo>
                  <a:close/>
                </a:path>
                <a:path w="227329" h="388619">
                  <a:moveTo>
                    <a:pt x="226411" y="357911"/>
                  </a:moveTo>
                  <a:lnTo>
                    <a:pt x="209234" y="357911"/>
                  </a:lnTo>
                  <a:lnTo>
                    <a:pt x="213580" y="363901"/>
                  </a:lnTo>
                  <a:lnTo>
                    <a:pt x="210560" y="373929"/>
                  </a:lnTo>
                  <a:lnTo>
                    <a:pt x="226291" y="373929"/>
                  </a:lnTo>
                  <a:lnTo>
                    <a:pt x="226411" y="357911"/>
                  </a:lnTo>
                  <a:close/>
                </a:path>
                <a:path w="227329" h="388619">
                  <a:moveTo>
                    <a:pt x="211041" y="45466"/>
                  </a:moveTo>
                  <a:lnTo>
                    <a:pt x="195453" y="45466"/>
                  </a:lnTo>
                  <a:lnTo>
                    <a:pt x="196333" y="45822"/>
                  </a:lnTo>
                  <a:lnTo>
                    <a:pt x="196232" y="49173"/>
                  </a:lnTo>
                  <a:lnTo>
                    <a:pt x="196096" y="60825"/>
                  </a:lnTo>
                  <a:lnTo>
                    <a:pt x="196043" y="85543"/>
                  </a:lnTo>
                  <a:lnTo>
                    <a:pt x="195499" y="95785"/>
                  </a:lnTo>
                  <a:lnTo>
                    <a:pt x="177599" y="145481"/>
                  </a:lnTo>
                  <a:lnTo>
                    <a:pt x="148141" y="173468"/>
                  </a:lnTo>
                  <a:lnTo>
                    <a:pt x="138804" y="182939"/>
                  </a:lnTo>
                  <a:lnTo>
                    <a:pt x="135713" y="194051"/>
                  </a:lnTo>
                  <a:lnTo>
                    <a:pt x="138836" y="205158"/>
                  </a:lnTo>
                  <a:lnTo>
                    <a:pt x="148141" y="214615"/>
                  </a:lnTo>
                  <a:lnTo>
                    <a:pt x="165004" y="227923"/>
                  </a:lnTo>
                  <a:lnTo>
                    <a:pt x="178364" y="243662"/>
                  </a:lnTo>
                  <a:lnTo>
                    <a:pt x="188158" y="261867"/>
                  </a:lnTo>
                  <a:lnTo>
                    <a:pt x="194324" y="282576"/>
                  </a:lnTo>
                  <a:lnTo>
                    <a:pt x="195486" y="288526"/>
                  </a:lnTo>
                  <a:lnTo>
                    <a:pt x="195975" y="293394"/>
                  </a:lnTo>
                  <a:lnTo>
                    <a:pt x="196093" y="294572"/>
                  </a:lnTo>
                  <a:lnTo>
                    <a:pt x="196143" y="300636"/>
                  </a:lnTo>
                  <a:lnTo>
                    <a:pt x="196257" y="341969"/>
                  </a:lnTo>
                  <a:lnTo>
                    <a:pt x="195764" y="342731"/>
                  </a:lnTo>
                  <a:lnTo>
                    <a:pt x="210915" y="342731"/>
                  </a:lnTo>
                  <a:lnTo>
                    <a:pt x="211205" y="341055"/>
                  </a:lnTo>
                  <a:lnTo>
                    <a:pt x="211289" y="300636"/>
                  </a:lnTo>
                  <a:lnTo>
                    <a:pt x="211110" y="294572"/>
                  </a:lnTo>
                  <a:lnTo>
                    <a:pt x="211075" y="293394"/>
                  </a:lnTo>
                  <a:lnTo>
                    <a:pt x="192770" y="237786"/>
                  </a:lnTo>
                  <a:lnTo>
                    <a:pt x="156582" y="202067"/>
                  </a:lnTo>
                  <a:lnTo>
                    <a:pt x="149822" y="197710"/>
                  </a:lnTo>
                  <a:lnTo>
                    <a:pt x="149936" y="194051"/>
                  </a:lnTo>
                  <a:lnTo>
                    <a:pt x="150049" y="190385"/>
                  </a:lnTo>
                  <a:lnTo>
                    <a:pt x="156582" y="186054"/>
                  </a:lnTo>
                  <a:lnTo>
                    <a:pt x="180137" y="166416"/>
                  </a:lnTo>
                  <a:lnTo>
                    <a:pt x="197149" y="143087"/>
                  </a:lnTo>
                  <a:lnTo>
                    <a:pt x="207540" y="116072"/>
                  </a:lnTo>
                  <a:lnTo>
                    <a:pt x="211210" y="85543"/>
                  </a:lnTo>
                  <a:lnTo>
                    <a:pt x="211133" y="46255"/>
                  </a:lnTo>
                  <a:lnTo>
                    <a:pt x="211041" y="45466"/>
                  </a:lnTo>
                  <a:close/>
                </a:path>
                <a:path w="227329" h="388619">
                  <a:moveTo>
                    <a:pt x="226123" y="14204"/>
                  </a:moveTo>
                  <a:lnTo>
                    <a:pt x="16310" y="14204"/>
                  </a:lnTo>
                  <a:lnTo>
                    <a:pt x="18099" y="15172"/>
                  </a:lnTo>
                  <a:lnTo>
                    <a:pt x="210668" y="15172"/>
                  </a:lnTo>
                  <a:lnTo>
                    <a:pt x="211318" y="15720"/>
                  </a:lnTo>
                  <a:lnTo>
                    <a:pt x="211199" y="24319"/>
                  </a:lnTo>
                  <a:lnTo>
                    <a:pt x="211116" y="28064"/>
                  </a:lnTo>
                  <a:lnTo>
                    <a:pt x="209082" y="30268"/>
                  </a:lnTo>
                  <a:lnTo>
                    <a:pt x="226723" y="30268"/>
                  </a:lnTo>
                  <a:lnTo>
                    <a:pt x="226149" y="18930"/>
                  </a:lnTo>
                  <a:lnTo>
                    <a:pt x="226123" y="14204"/>
                  </a:lnTo>
                  <a:close/>
                </a:path>
              </a:pathLst>
            </a:custGeom>
            <a:solidFill>
              <a:srgbClr val="002855"/>
            </a:solidFill>
          </p:spPr>
          <p:txBody>
            <a:bodyPr wrap="square" lIns="0" tIns="0" rIns="0" bIns="0" rtlCol="0"/>
            <a:lstStyle/>
            <a:p>
              <a:endParaRPr/>
            </a:p>
          </p:txBody>
        </p:sp>
        <p:pic>
          <p:nvPicPr>
            <p:cNvPr id="11" name="object 27">
              <a:extLst>
                <a:ext uri="{FF2B5EF4-FFF2-40B4-BE49-F238E27FC236}">
                  <a16:creationId xmlns:a16="http://schemas.microsoft.com/office/drawing/2014/main" id="{01B5CA73-7394-4E49-607C-D87238DAECB4}"/>
                </a:ext>
              </a:extLst>
            </p:cNvPr>
            <p:cNvPicPr/>
            <p:nvPr/>
          </p:nvPicPr>
          <p:blipFill>
            <a:blip r:embed="rId17" cstate="print"/>
            <a:stretch>
              <a:fillRect/>
            </a:stretch>
          </p:blipFill>
          <p:spPr>
            <a:xfrm>
              <a:off x="4352333" y="1431074"/>
              <a:ext cx="135708" cy="264449"/>
            </a:xfrm>
            <a:prstGeom prst="rect">
              <a:avLst/>
            </a:prstGeom>
          </p:spPr>
        </p:pic>
      </p:grpSp>
      <p:sp>
        <p:nvSpPr>
          <p:cNvPr id="2" name="Rectángulo 1">
            <a:extLst>
              <a:ext uri="{FF2B5EF4-FFF2-40B4-BE49-F238E27FC236}">
                <a16:creationId xmlns:a16="http://schemas.microsoft.com/office/drawing/2014/main" id="{A941885F-9144-902D-13A1-9BFBD7A91B62}"/>
              </a:ext>
            </a:extLst>
          </p:cNvPr>
          <p:cNvSpPr/>
          <p:nvPr/>
        </p:nvSpPr>
        <p:spPr>
          <a:xfrm>
            <a:off x="5127639" y="927177"/>
            <a:ext cx="738404" cy="2779281"/>
          </a:xfrm>
          <a:prstGeom prst="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object 15">
            <a:extLst>
              <a:ext uri="{FF2B5EF4-FFF2-40B4-BE49-F238E27FC236}">
                <a16:creationId xmlns:a16="http://schemas.microsoft.com/office/drawing/2014/main" id="{6FAD32EF-A437-3D19-2AF4-EDE3BA3A9229}"/>
              </a:ext>
            </a:extLst>
          </p:cNvPr>
          <p:cNvSpPr txBox="1"/>
          <p:nvPr/>
        </p:nvSpPr>
        <p:spPr>
          <a:xfrm>
            <a:off x="664995" y="1563343"/>
            <a:ext cx="4348713" cy="3956789"/>
          </a:xfrm>
          <a:prstGeom prst="rect">
            <a:avLst/>
          </a:prstGeom>
        </p:spPr>
        <p:txBody>
          <a:bodyPr vert="horz" wrap="square" lIns="0" tIns="12700" rIns="0" bIns="0" rtlCol="0" anchor="t">
            <a:spAutoFit/>
          </a:bodyPr>
          <a:lstStyle/>
          <a:p>
            <a:pPr marL="247650" marR="10795" indent="-178435">
              <a:lnSpc>
                <a:spcPct val="107000"/>
              </a:lnSpc>
              <a:spcBef>
                <a:spcPts val="1135"/>
              </a:spcBef>
              <a:buClr>
                <a:srgbClr val="41C894"/>
              </a:buClr>
              <a:buSzPct val="160000"/>
              <a:buFont typeface="Calibri"/>
              <a:buChar char="•"/>
              <a:tabLst>
                <a:tab pos="247650" algn="l"/>
              </a:tabLst>
            </a:pPr>
            <a:r>
              <a:rPr lang="es-ES" sz="1600" dirty="0">
                <a:solidFill>
                  <a:srgbClr val="585858"/>
                </a:solidFill>
                <a:latin typeface="Calibri"/>
                <a:cs typeface="Calibri"/>
              </a:rPr>
              <a:t>Paciente</a:t>
            </a:r>
            <a:r>
              <a:rPr lang="es-ES" sz="1600" b="1" spc="10" dirty="0">
                <a:solidFill>
                  <a:srgbClr val="585858"/>
                </a:solidFill>
                <a:latin typeface="Calibri"/>
                <a:cs typeface="Calibri"/>
              </a:rPr>
              <a:t> </a:t>
            </a:r>
            <a:r>
              <a:rPr lang="es-ES" sz="1600" b="1" spc="-10" dirty="0">
                <a:solidFill>
                  <a:srgbClr val="C00000"/>
                </a:solidFill>
                <a:latin typeface="Calibri"/>
                <a:cs typeface="Calibri"/>
              </a:rPr>
              <a:t>trasplantado </a:t>
            </a:r>
            <a:r>
              <a:rPr lang="es-ES" sz="1600" b="1" dirty="0">
                <a:solidFill>
                  <a:srgbClr val="C00000"/>
                </a:solidFill>
                <a:latin typeface="Calibri"/>
                <a:cs typeface="Calibri"/>
              </a:rPr>
              <a:t>o</a:t>
            </a:r>
            <a:r>
              <a:rPr lang="es-ES" sz="1600" b="1" spc="10" dirty="0">
                <a:solidFill>
                  <a:srgbClr val="C00000"/>
                </a:solidFill>
                <a:latin typeface="Calibri"/>
                <a:cs typeface="Calibri"/>
              </a:rPr>
              <a:t> </a:t>
            </a:r>
            <a:r>
              <a:rPr lang="es-ES" sz="1600" b="1" spc="-10" dirty="0">
                <a:solidFill>
                  <a:srgbClr val="C00000"/>
                </a:solidFill>
                <a:latin typeface="Calibri"/>
                <a:cs typeface="Calibri"/>
              </a:rPr>
              <a:t>inmunosuprimido</a:t>
            </a:r>
            <a:r>
              <a:rPr lang="es-ES" sz="1600" spc="-10" baseline="30000" dirty="0">
                <a:solidFill>
                  <a:srgbClr val="585858"/>
                </a:solidFill>
                <a:latin typeface="Calibri"/>
                <a:cs typeface="Calibri"/>
              </a:rPr>
              <a:t>.4</a:t>
            </a:r>
            <a:endParaRPr lang="es-ES" sz="1600" baseline="30000" dirty="0">
              <a:latin typeface="Calibri"/>
              <a:cs typeface="Calibri"/>
            </a:endParaRPr>
          </a:p>
          <a:p>
            <a:pPr marL="247650" marR="5080" indent="-178435">
              <a:lnSpc>
                <a:spcPct val="107100"/>
              </a:lnSpc>
              <a:spcBef>
                <a:spcPts val="600"/>
              </a:spcBef>
              <a:buClr>
                <a:srgbClr val="41C894"/>
              </a:buClr>
              <a:buSzPct val="160000"/>
              <a:buFont typeface="Calibri"/>
              <a:buChar char="•"/>
              <a:tabLst>
                <a:tab pos="247650" algn="l"/>
              </a:tabLst>
            </a:pPr>
            <a:r>
              <a:rPr lang="es-ES" sz="1600" dirty="0">
                <a:solidFill>
                  <a:srgbClr val="585858"/>
                </a:solidFill>
                <a:latin typeface="Calibri"/>
                <a:cs typeface="Calibri"/>
              </a:rPr>
              <a:t>Paciente</a:t>
            </a:r>
            <a:r>
              <a:rPr lang="es-ES" sz="1600" spc="-15" dirty="0">
                <a:solidFill>
                  <a:srgbClr val="585858"/>
                </a:solidFill>
                <a:latin typeface="Calibri"/>
                <a:cs typeface="Calibri"/>
              </a:rPr>
              <a:t> </a:t>
            </a:r>
            <a:r>
              <a:rPr lang="es-ES" sz="1600" dirty="0">
                <a:solidFill>
                  <a:srgbClr val="585858"/>
                </a:solidFill>
                <a:latin typeface="Calibri"/>
                <a:cs typeface="Calibri"/>
              </a:rPr>
              <a:t>con</a:t>
            </a:r>
            <a:r>
              <a:rPr lang="es-ES" sz="1600" spc="-30" dirty="0">
                <a:solidFill>
                  <a:srgbClr val="585858"/>
                </a:solidFill>
                <a:latin typeface="Calibri"/>
                <a:cs typeface="Calibri"/>
              </a:rPr>
              <a:t> </a:t>
            </a:r>
            <a:r>
              <a:rPr lang="es-ES" sz="1600" b="1" dirty="0">
                <a:solidFill>
                  <a:srgbClr val="585858"/>
                </a:solidFill>
                <a:latin typeface="Calibri"/>
                <a:cs typeface="Calibri"/>
              </a:rPr>
              <a:t>cáncer</a:t>
            </a:r>
            <a:r>
              <a:rPr lang="es-ES" sz="1600" b="1" spc="-40" dirty="0">
                <a:solidFill>
                  <a:srgbClr val="585858"/>
                </a:solidFill>
                <a:latin typeface="Calibri"/>
                <a:cs typeface="Calibri"/>
              </a:rPr>
              <a:t> </a:t>
            </a:r>
            <a:r>
              <a:rPr lang="es-ES" sz="1600" b="1" dirty="0">
                <a:solidFill>
                  <a:srgbClr val="585858"/>
                </a:solidFill>
                <a:latin typeface="Calibri"/>
                <a:cs typeface="Calibri"/>
              </a:rPr>
              <a:t>de</a:t>
            </a:r>
            <a:r>
              <a:rPr lang="es-ES" sz="1600" b="1" spc="-20" dirty="0">
                <a:solidFill>
                  <a:srgbClr val="585858"/>
                </a:solidFill>
                <a:latin typeface="Calibri"/>
                <a:cs typeface="Calibri"/>
              </a:rPr>
              <a:t> </a:t>
            </a:r>
            <a:r>
              <a:rPr lang="es-ES" sz="1600" b="1" dirty="0">
                <a:solidFill>
                  <a:srgbClr val="585858"/>
                </a:solidFill>
                <a:latin typeface="Calibri"/>
                <a:cs typeface="Calibri"/>
              </a:rPr>
              <a:t>piel</a:t>
            </a:r>
            <a:r>
              <a:rPr lang="es-ES" sz="1600" b="1" spc="-10" dirty="0">
                <a:solidFill>
                  <a:srgbClr val="585858"/>
                </a:solidFill>
                <a:latin typeface="Calibri"/>
                <a:cs typeface="Calibri"/>
              </a:rPr>
              <a:t> </a:t>
            </a:r>
            <a:r>
              <a:rPr lang="es-ES" sz="1600" dirty="0">
                <a:solidFill>
                  <a:srgbClr val="585858"/>
                </a:solidFill>
                <a:latin typeface="Calibri"/>
                <a:cs typeface="Calibri"/>
              </a:rPr>
              <a:t>(en</a:t>
            </a:r>
            <a:r>
              <a:rPr lang="es-ES" sz="1600" spc="-20" dirty="0">
                <a:solidFill>
                  <a:srgbClr val="585858"/>
                </a:solidFill>
                <a:latin typeface="Calibri"/>
                <a:cs typeface="Calibri"/>
              </a:rPr>
              <a:t> </a:t>
            </a:r>
            <a:r>
              <a:rPr lang="es-ES" sz="1600" dirty="0">
                <a:solidFill>
                  <a:srgbClr val="585858"/>
                </a:solidFill>
                <a:latin typeface="Calibri"/>
                <a:cs typeface="Calibri"/>
              </a:rPr>
              <a:t>el</a:t>
            </a:r>
            <a:r>
              <a:rPr lang="es-ES" sz="1600" spc="-10" dirty="0">
                <a:solidFill>
                  <a:srgbClr val="585858"/>
                </a:solidFill>
                <a:latin typeface="Calibri"/>
                <a:cs typeface="Calibri"/>
              </a:rPr>
              <a:t> </a:t>
            </a:r>
            <a:r>
              <a:rPr lang="es-ES" sz="1600" dirty="0">
                <a:solidFill>
                  <a:srgbClr val="585858"/>
                </a:solidFill>
                <a:latin typeface="Calibri"/>
                <a:cs typeface="Calibri"/>
              </a:rPr>
              <a:t>pasado</a:t>
            </a:r>
            <a:r>
              <a:rPr lang="es-ES" sz="1600" spc="-30" dirty="0">
                <a:solidFill>
                  <a:srgbClr val="585858"/>
                </a:solidFill>
                <a:latin typeface="Calibri"/>
                <a:cs typeface="Calibri"/>
              </a:rPr>
              <a:t> </a:t>
            </a:r>
            <a:r>
              <a:rPr lang="es-ES" sz="1600" dirty="0">
                <a:solidFill>
                  <a:srgbClr val="585858"/>
                </a:solidFill>
                <a:latin typeface="Calibri"/>
                <a:cs typeface="Calibri"/>
              </a:rPr>
              <a:t>o</a:t>
            </a:r>
            <a:r>
              <a:rPr lang="es-ES" sz="1600" spc="-10" dirty="0">
                <a:solidFill>
                  <a:srgbClr val="585858"/>
                </a:solidFill>
                <a:latin typeface="Calibri"/>
                <a:cs typeface="Calibri"/>
              </a:rPr>
              <a:t> actualmente). </a:t>
            </a:r>
          </a:p>
          <a:p>
            <a:pPr marL="247650" marR="5080" indent="-178435">
              <a:lnSpc>
                <a:spcPct val="107100"/>
              </a:lnSpc>
              <a:spcBef>
                <a:spcPts val="600"/>
              </a:spcBef>
              <a:buClr>
                <a:srgbClr val="41C894"/>
              </a:buClr>
              <a:buSzPct val="160000"/>
              <a:buFont typeface="Calibri"/>
              <a:buChar char="•"/>
              <a:tabLst>
                <a:tab pos="247650" algn="l"/>
              </a:tabLst>
            </a:pPr>
            <a:r>
              <a:rPr lang="es-ES" sz="1600" dirty="0">
                <a:solidFill>
                  <a:srgbClr val="585858"/>
                </a:solidFill>
                <a:latin typeface="Calibri"/>
                <a:cs typeface="Calibri"/>
              </a:rPr>
              <a:t>Paciente</a:t>
            </a:r>
            <a:r>
              <a:rPr lang="es-ES" sz="1600" b="1" spc="-15" dirty="0">
                <a:solidFill>
                  <a:srgbClr val="585858"/>
                </a:solidFill>
                <a:latin typeface="Calibri"/>
                <a:cs typeface="Calibri"/>
              </a:rPr>
              <a:t> </a:t>
            </a:r>
            <a:r>
              <a:rPr lang="es-ES" sz="1600" dirty="0">
                <a:solidFill>
                  <a:srgbClr val="585858"/>
                </a:solidFill>
                <a:latin typeface="Calibri"/>
                <a:cs typeface="Calibri"/>
              </a:rPr>
              <a:t>de </a:t>
            </a:r>
            <a:r>
              <a:rPr lang="es-ES" sz="1600" b="1" dirty="0" err="1">
                <a:solidFill>
                  <a:srgbClr val="585858"/>
                </a:solidFill>
                <a:latin typeface="Calibri"/>
                <a:cs typeface="Calibri"/>
              </a:rPr>
              <a:t>Teledermatología</a:t>
            </a:r>
            <a:r>
              <a:rPr lang="es-ES" sz="1600" dirty="0">
                <a:solidFill>
                  <a:srgbClr val="585858"/>
                </a:solidFill>
                <a:latin typeface="Calibri"/>
                <a:cs typeface="Calibri"/>
              </a:rPr>
              <a:t>.</a:t>
            </a:r>
            <a:endParaRPr lang="es-ES" sz="1600" spc="-10" dirty="0">
              <a:solidFill>
                <a:srgbClr val="585858"/>
              </a:solidFill>
              <a:latin typeface="Calibri"/>
              <a:cs typeface="Calibri"/>
            </a:endParaRPr>
          </a:p>
          <a:p>
            <a:pPr marL="247650" marR="48260" indent="-178435">
              <a:lnSpc>
                <a:spcPct val="107000"/>
              </a:lnSpc>
              <a:spcBef>
                <a:spcPts val="600"/>
              </a:spcBef>
              <a:buClr>
                <a:srgbClr val="41C894"/>
              </a:buClr>
              <a:buSzPct val="160000"/>
              <a:buFont typeface="Calibri"/>
              <a:buChar char="•"/>
              <a:tabLst>
                <a:tab pos="247650" algn="l"/>
              </a:tabLst>
            </a:pPr>
            <a:r>
              <a:rPr lang="es-ES" sz="1600" spc="-10" dirty="0">
                <a:solidFill>
                  <a:srgbClr val="585858"/>
                </a:solidFill>
                <a:cs typeface="Calibri"/>
              </a:rPr>
              <a:t>Paciente con </a:t>
            </a:r>
            <a:r>
              <a:rPr lang="es-ES" sz="1600" b="1" spc="-10" dirty="0">
                <a:solidFill>
                  <a:srgbClr val="585858"/>
                </a:solidFill>
                <a:cs typeface="Calibri"/>
              </a:rPr>
              <a:t>preocupación cosmética</a:t>
            </a:r>
            <a:r>
              <a:rPr lang="es-ES" sz="1600" b="1" spc="-10" baseline="30000" dirty="0">
                <a:solidFill>
                  <a:srgbClr val="585858"/>
                </a:solidFill>
                <a:cs typeface="Calibri"/>
              </a:rPr>
              <a:t> 3</a:t>
            </a:r>
            <a:endParaRPr lang="es-ES" sz="1600" dirty="0">
              <a:cs typeface="Calibri"/>
            </a:endParaRPr>
          </a:p>
          <a:p>
            <a:pPr marL="247650" marR="48260" indent="-178435">
              <a:lnSpc>
                <a:spcPct val="107000"/>
              </a:lnSpc>
              <a:spcBef>
                <a:spcPts val="600"/>
              </a:spcBef>
              <a:buClr>
                <a:srgbClr val="41C894"/>
              </a:buClr>
              <a:buSzPct val="160000"/>
              <a:buFont typeface="Calibri"/>
              <a:buChar char="•"/>
              <a:tabLst>
                <a:tab pos="247650" algn="l"/>
              </a:tabLst>
            </a:pPr>
            <a:r>
              <a:rPr lang="es-ES" sz="1600" dirty="0">
                <a:solidFill>
                  <a:srgbClr val="585858"/>
                </a:solidFill>
                <a:cs typeface="Calibri"/>
              </a:rPr>
              <a:t>Tratamiento</a:t>
            </a:r>
            <a:r>
              <a:rPr lang="es-ES" sz="1600" b="1" dirty="0">
                <a:solidFill>
                  <a:srgbClr val="585858"/>
                </a:solidFill>
                <a:cs typeface="Calibri"/>
              </a:rPr>
              <a:t> preoperatorio</a:t>
            </a:r>
            <a:r>
              <a:rPr lang="es-ES" sz="1600" dirty="0">
                <a:solidFill>
                  <a:srgbClr val="585858"/>
                </a:solidFill>
                <a:cs typeface="Calibri"/>
              </a:rPr>
              <a:t> (delimitar mejor, mejorar piel adyacente…)</a:t>
            </a:r>
          </a:p>
          <a:p>
            <a:pPr marL="247650" marR="48260" indent="-178435">
              <a:lnSpc>
                <a:spcPct val="107000"/>
              </a:lnSpc>
              <a:spcBef>
                <a:spcPts val="600"/>
              </a:spcBef>
              <a:buClr>
                <a:srgbClr val="41C894"/>
              </a:buClr>
              <a:buSzPct val="160000"/>
              <a:buFont typeface="Calibri"/>
              <a:buChar char="•"/>
              <a:tabLst>
                <a:tab pos="247650" algn="l"/>
              </a:tabLst>
            </a:pPr>
            <a:r>
              <a:rPr lang="es-ES" sz="1600" spc="-10" dirty="0">
                <a:solidFill>
                  <a:srgbClr val="585858"/>
                </a:solidFill>
                <a:latin typeface="Calibri"/>
                <a:cs typeface="Calibri"/>
              </a:rPr>
              <a:t>Numero</a:t>
            </a:r>
            <a:r>
              <a:rPr lang="es-ES" sz="1600" b="1" spc="-10" dirty="0">
                <a:solidFill>
                  <a:srgbClr val="585858"/>
                </a:solidFill>
                <a:latin typeface="Calibri"/>
                <a:cs typeface="Calibri"/>
              </a:rPr>
              <a:t> líneas de tratamiento previas </a:t>
            </a:r>
            <a:r>
              <a:rPr lang="es-ES" sz="1600" b="1" spc="-10" baseline="30000" dirty="0">
                <a:solidFill>
                  <a:srgbClr val="585858"/>
                </a:solidFill>
                <a:latin typeface="Calibri"/>
                <a:cs typeface="Calibri"/>
              </a:rPr>
              <a:t>2,5,7</a:t>
            </a:r>
          </a:p>
          <a:p>
            <a:pPr marL="247650" marR="48260" indent="-178435">
              <a:lnSpc>
                <a:spcPct val="107000"/>
              </a:lnSpc>
              <a:spcBef>
                <a:spcPts val="600"/>
              </a:spcBef>
              <a:buClr>
                <a:srgbClr val="41C894"/>
              </a:buClr>
              <a:buSzPct val="160000"/>
              <a:buFont typeface="Calibri"/>
              <a:buChar char="•"/>
              <a:tabLst>
                <a:tab pos="247650" algn="l"/>
              </a:tabLst>
            </a:pPr>
            <a:r>
              <a:rPr lang="es-ES" sz="1600" spc="-10" dirty="0">
                <a:solidFill>
                  <a:srgbClr val="585858"/>
                </a:solidFill>
                <a:latin typeface="Calibri"/>
                <a:cs typeface="Calibri"/>
              </a:rPr>
              <a:t>Paciente</a:t>
            </a:r>
            <a:r>
              <a:rPr lang="es-ES" sz="1600" b="1" spc="-10" dirty="0">
                <a:solidFill>
                  <a:srgbClr val="585858"/>
                </a:solidFill>
                <a:latin typeface="Calibri"/>
                <a:cs typeface="Calibri"/>
              </a:rPr>
              <a:t> polimedicado </a:t>
            </a:r>
            <a:r>
              <a:rPr lang="es-ES" sz="1600" b="1" spc="-10" baseline="30000" dirty="0">
                <a:solidFill>
                  <a:srgbClr val="585858"/>
                </a:solidFill>
                <a:latin typeface="Calibri"/>
                <a:cs typeface="Calibri"/>
              </a:rPr>
              <a:t>6</a:t>
            </a:r>
          </a:p>
          <a:p>
            <a:pPr marL="247650" marR="48260" indent="-178435">
              <a:lnSpc>
                <a:spcPct val="107000"/>
              </a:lnSpc>
              <a:spcBef>
                <a:spcPts val="600"/>
              </a:spcBef>
              <a:buClr>
                <a:srgbClr val="41C894"/>
              </a:buClr>
              <a:buSzPct val="160000"/>
              <a:buFont typeface="Calibri"/>
              <a:buChar char="•"/>
              <a:tabLst>
                <a:tab pos="247650" algn="l"/>
              </a:tabLst>
            </a:pPr>
            <a:r>
              <a:rPr lang="es-ES" sz="1600" dirty="0">
                <a:solidFill>
                  <a:srgbClr val="585858"/>
                </a:solidFill>
                <a:cs typeface="Calibri"/>
              </a:rPr>
              <a:t>Paciente</a:t>
            </a:r>
            <a:r>
              <a:rPr lang="es-ES" sz="1600" b="1" spc="-15" dirty="0">
                <a:solidFill>
                  <a:srgbClr val="585858"/>
                </a:solidFill>
                <a:cs typeface="Calibri"/>
              </a:rPr>
              <a:t> </a:t>
            </a:r>
            <a:r>
              <a:rPr lang="es-ES" sz="1600" dirty="0">
                <a:solidFill>
                  <a:srgbClr val="585858"/>
                </a:solidFill>
                <a:cs typeface="Calibri"/>
              </a:rPr>
              <a:t>con</a:t>
            </a:r>
            <a:r>
              <a:rPr lang="es-ES" sz="1600" b="1" spc="-30" dirty="0">
                <a:solidFill>
                  <a:srgbClr val="585858"/>
                </a:solidFill>
                <a:cs typeface="Calibri"/>
              </a:rPr>
              <a:t> </a:t>
            </a:r>
            <a:r>
              <a:rPr lang="es-ES" sz="1600" b="1" dirty="0">
                <a:solidFill>
                  <a:srgbClr val="585858"/>
                </a:solidFill>
                <a:cs typeface="Calibri"/>
              </a:rPr>
              <a:t>alopecia</a:t>
            </a:r>
            <a:r>
              <a:rPr lang="es-ES" sz="1600" spc="-10" dirty="0">
                <a:solidFill>
                  <a:srgbClr val="585858"/>
                </a:solidFill>
                <a:cs typeface="Calibri"/>
              </a:rPr>
              <a:t>.</a:t>
            </a:r>
          </a:p>
          <a:p>
            <a:pPr marL="247650" marR="48260" indent="-178435">
              <a:lnSpc>
                <a:spcPct val="107000"/>
              </a:lnSpc>
              <a:spcBef>
                <a:spcPts val="600"/>
              </a:spcBef>
              <a:buClr>
                <a:srgbClr val="41C894"/>
              </a:buClr>
              <a:buSzPct val="160000"/>
              <a:buFont typeface="Calibri"/>
              <a:buChar char="•"/>
              <a:tabLst>
                <a:tab pos="247650" algn="l"/>
              </a:tabLst>
            </a:pPr>
            <a:endParaRPr lang="es-ES" sz="1600" b="1" baseline="30000" dirty="0">
              <a:latin typeface="Calibri"/>
              <a:cs typeface="Calibri"/>
            </a:endParaRPr>
          </a:p>
          <a:p>
            <a:pPr marL="247650">
              <a:lnSpc>
                <a:spcPct val="100000"/>
              </a:lnSpc>
              <a:spcBef>
                <a:spcPts val="85"/>
              </a:spcBef>
            </a:pPr>
            <a:endParaRPr lang="es-ES" sz="1600" spc="-10" dirty="0">
              <a:solidFill>
                <a:srgbClr val="585858"/>
              </a:solidFill>
              <a:latin typeface="Calibri"/>
              <a:cs typeface="Calibri"/>
            </a:endParaRPr>
          </a:p>
          <a:p>
            <a:pPr marL="247650">
              <a:lnSpc>
                <a:spcPct val="100000"/>
              </a:lnSpc>
              <a:spcBef>
                <a:spcPts val="85"/>
              </a:spcBef>
            </a:pPr>
            <a:endParaRPr lang="es-ES" sz="1600" spc="-10" dirty="0">
              <a:solidFill>
                <a:srgbClr val="585858"/>
              </a:solidFill>
              <a:latin typeface="Calibri"/>
              <a:cs typeface="Calibri"/>
            </a:endParaRPr>
          </a:p>
        </p:txBody>
      </p:sp>
      <p:sp>
        <p:nvSpPr>
          <p:cNvPr id="17" name="Título 51">
            <a:extLst>
              <a:ext uri="{FF2B5EF4-FFF2-40B4-BE49-F238E27FC236}">
                <a16:creationId xmlns:a16="http://schemas.microsoft.com/office/drawing/2014/main" id="{3EACC69A-7E6B-A4C2-94C1-AB8EBF98389A}"/>
              </a:ext>
            </a:extLst>
          </p:cNvPr>
          <p:cNvSpPr>
            <a:spLocks noGrp="1"/>
          </p:cNvSpPr>
          <p:nvPr>
            <p:ph type="title"/>
          </p:nvPr>
        </p:nvSpPr>
        <p:spPr>
          <a:xfrm>
            <a:off x="473530" y="217400"/>
            <a:ext cx="10368641" cy="681751"/>
          </a:xfrm>
        </p:spPr>
        <p:txBody>
          <a:bodyPr/>
          <a:lstStyle/>
          <a:p>
            <a:r>
              <a:rPr lang="es-ES" sz="2000" b="1">
                <a:solidFill>
                  <a:srgbClr val="092853"/>
                </a:solidFill>
                <a:latin typeface="Century Gothic"/>
                <a:cs typeface="Century Gothic"/>
              </a:rPr>
              <a:t>VARIABLES</a:t>
            </a:r>
            <a:r>
              <a:rPr lang="es-ES" sz="2000" b="1" spc="-40">
                <a:solidFill>
                  <a:srgbClr val="092853"/>
                </a:solidFill>
                <a:latin typeface="Century Gothic"/>
                <a:cs typeface="Century Gothic"/>
              </a:rPr>
              <a:t> </a:t>
            </a:r>
            <a:r>
              <a:rPr lang="es-ES" sz="2000" b="1">
                <a:solidFill>
                  <a:srgbClr val="092853"/>
                </a:solidFill>
                <a:latin typeface="Century Gothic"/>
                <a:cs typeface="Century Gothic"/>
              </a:rPr>
              <a:t>CLAVE</a:t>
            </a:r>
            <a:r>
              <a:rPr lang="es-ES" sz="2000" b="1" spc="-40">
                <a:solidFill>
                  <a:srgbClr val="092853"/>
                </a:solidFill>
                <a:latin typeface="Century Gothic"/>
                <a:cs typeface="Century Gothic"/>
              </a:rPr>
              <a:t> </a:t>
            </a:r>
            <a:r>
              <a:rPr lang="es-ES" sz="2000" b="1">
                <a:solidFill>
                  <a:srgbClr val="092853"/>
                </a:solidFill>
                <a:latin typeface="Century Gothic"/>
                <a:cs typeface="Century Gothic"/>
              </a:rPr>
              <a:t>PARA</a:t>
            </a:r>
            <a:r>
              <a:rPr lang="es-ES" sz="2000" b="1" spc="-35">
                <a:solidFill>
                  <a:srgbClr val="092853"/>
                </a:solidFill>
                <a:latin typeface="Century Gothic"/>
                <a:cs typeface="Century Gothic"/>
              </a:rPr>
              <a:t> </a:t>
            </a:r>
            <a:r>
              <a:rPr lang="es-ES" sz="2000" b="1">
                <a:solidFill>
                  <a:srgbClr val="092853"/>
                </a:solidFill>
                <a:latin typeface="Century Gothic"/>
                <a:cs typeface="Century Gothic"/>
              </a:rPr>
              <a:t>LA SELECCIÓN</a:t>
            </a:r>
            <a:r>
              <a:rPr lang="es-ES" sz="2000" b="1" spc="-40">
                <a:solidFill>
                  <a:srgbClr val="092853"/>
                </a:solidFill>
                <a:latin typeface="Century Gothic"/>
                <a:cs typeface="Century Gothic"/>
              </a:rPr>
              <a:t> </a:t>
            </a:r>
            <a:r>
              <a:rPr lang="es-ES" sz="2000" b="1">
                <a:solidFill>
                  <a:srgbClr val="092853"/>
                </a:solidFill>
                <a:latin typeface="Century Gothic"/>
                <a:cs typeface="Century Gothic"/>
              </a:rPr>
              <a:t>DE</a:t>
            </a:r>
            <a:r>
              <a:rPr lang="es-ES" sz="2000" b="1" spc="-40">
                <a:solidFill>
                  <a:srgbClr val="092853"/>
                </a:solidFill>
                <a:latin typeface="Century Gothic"/>
                <a:cs typeface="Century Gothic"/>
              </a:rPr>
              <a:t> </a:t>
            </a:r>
            <a:r>
              <a:rPr lang="es-ES" sz="2000" b="1" spc="-10">
                <a:solidFill>
                  <a:srgbClr val="092853"/>
                </a:solidFill>
                <a:latin typeface="Century Gothic"/>
                <a:cs typeface="Century Gothic"/>
              </a:rPr>
              <a:t>PACIENTES EN LA CONSULTA</a:t>
            </a:r>
            <a:r>
              <a:rPr lang="es-ES" sz="2000" b="1" spc="-10" baseline="30000">
                <a:solidFill>
                  <a:srgbClr val="092853"/>
                </a:solidFill>
                <a:latin typeface="Century Gothic"/>
                <a:cs typeface="Century Gothic"/>
              </a:rPr>
              <a:t>1-2</a:t>
            </a:r>
            <a:r>
              <a:rPr lang="es-ES" sz="2000" b="1" spc="-10">
                <a:solidFill>
                  <a:srgbClr val="092853"/>
                </a:solidFill>
                <a:latin typeface="Century Gothic"/>
                <a:cs typeface="Century Gothic"/>
              </a:rPr>
              <a:t> </a:t>
            </a:r>
            <a:endParaRPr lang="es-ES"/>
          </a:p>
        </p:txBody>
      </p:sp>
    </p:spTree>
    <p:extLst>
      <p:ext uri="{BB962C8B-B14F-4D97-AF65-F5344CB8AC3E}">
        <p14:creationId xmlns:p14="http://schemas.microsoft.com/office/powerpoint/2010/main" val="216665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472A6-22CD-8359-CEAC-089320E70B40}"/>
              </a:ext>
            </a:extLst>
          </p:cNvPr>
          <p:cNvPicPr>
            <a:picLocks noChangeAspect="1"/>
          </p:cNvPicPr>
          <p:nvPr/>
        </p:nvPicPr>
        <p:blipFill>
          <a:blip r:embed="rId3"/>
          <a:srcRect r="20857"/>
          <a:stretch/>
        </p:blipFill>
        <p:spPr>
          <a:xfrm>
            <a:off x="572115" y="1062095"/>
            <a:ext cx="4905028" cy="1502470"/>
          </a:xfrm>
          <a:prstGeom prst="rect">
            <a:avLst/>
          </a:prstGeom>
        </p:spPr>
      </p:pic>
      <p:pic>
        <p:nvPicPr>
          <p:cNvPr id="9" name="Picture 8">
            <a:extLst>
              <a:ext uri="{FF2B5EF4-FFF2-40B4-BE49-F238E27FC236}">
                <a16:creationId xmlns:a16="http://schemas.microsoft.com/office/drawing/2014/main" id="{E071F9EE-6CAA-4192-9AE7-7F2F8FFC0689}"/>
              </a:ext>
            </a:extLst>
          </p:cNvPr>
          <p:cNvPicPr>
            <a:picLocks noChangeAspect="1"/>
          </p:cNvPicPr>
          <p:nvPr/>
        </p:nvPicPr>
        <p:blipFill>
          <a:blip r:embed="rId4"/>
          <a:srcRect l="3946" r="4016" b="15070"/>
          <a:stretch>
            <a:fillRect/>
          </a:stretch>
        </p:blipFill>
        <p:spPr>
          <a:xfrm>
            <a:off x="421081" y="2507257"/>
            <a:ext cx="5835804" cy="3420901"/>
          </a:xfrm>
          <a:prstGeom prst="rect">
            <a:avLst/>
          </a:prstGeom>
        </p:spPr>
      </p:pic>
      <p:sp>
        <p:nvSpPr>
          <p:cNvPr id="13" name="TextBox 26">
            <a:extLst>
              <a:ext uri="{FF2B5EF4-FFF2-40B4-BE49-F238E27FC236}">
                <a16:creationId xmlns:a16="http://schemas.microsoft.com/office/drawing/2014/main" id="{DDD817C9-203B-3784-BA97-318A3D3DBEA6}"/>
              </a:ext>
            </a:extLst>
          </p:cNvPr>
          <p:cNvSpPr txBox="1"/>
          <p:nvPr/>
        </p:nvSpPr>
        <p:spPr>
          <a:xfrm>
            <a:off x="6217264" y="2479826"/>
            <a:ext cx="5974735" cy="2616101"/>
          </a:xfrm>
          <a:prstGeom prst="rect">
            <a:avLst/>
          </a:prstGeom>
          <a:noFill/>
        </p:spPr>
        <p:txBody>
          <a:bodyPr wrap="square" lIns="121920" tIns="60960" rIns="121920" bIns="60960" rtlCol="0" anchor="ctr">
            <a:spAutoFit/>
          </a:bodyPr>
          <a:lstStyle/>
          <a:p>
            <a:pPr marL="342900" indent="-342900">
              <a:spcAft>
                <a:spcPts val="600"/>
              </a:spcAft>
              <a:buAutoNum type="arabicPeriod"/>
            </a:pPr>
            <a:r>
              <a:rPr lang="es-ES" sz="1600">
                <a:solidFill>
                  <a:srgbClr val="002755"/>
                </a:solidFill>
                <a:uFill>
                  <a:solidFill>
                    <a:srgbClr val="000000"/>
                  </a:solidFill>
                </a:uFill>
                <a:latin typeface="Montserrat" pitchFamily="2" charset="77"/>
                <a:cs typeface="Calibri"/>
              </a:rPr>
              <a:t>QA son </a:t>
            </a:r>
            <a:r>
              <a:rPr lang="es-ES" sz="1600" b="1">
                <a:solidFill>
                  <a:srgbClr val="C00000"/>
                </a:solidFill>
                <a:uFill>
                  <a:solidFill>
                    <a:srgbClr val="000000"/>
                  </a:solidFill>
                </a:uFill>
                <a:latin typeface="Montserrat" pitchFamily="2" charset="77"/>
                <a:cs typeface="Calibri"/>
              </a:rPr>
              <a:t>+ frecuentes </a:t>
            </a:r>
            <a:r>
              <a:rPr lang="es-ES" sz="1600">
                <a:solidFill>
                  <a:srgbClr val="002755"/>
                </a:solidFill>
                <a:uFill>
                  <a:solidFill>
                    <a:srgbClr val="000000"/>
                  </a:solidFill>
                </a:uFill>
                <a:latin typeface="Montserrat" pitchFamily="2" charset="77"/>
                <a:cs typeface="Calibri"/>
              </a:rPr>
              <a:t>en receptores de trasplantes afectan </a:t>
            </a:r>
          </a:p>
          <a:p>
            <a:pPr lvl="1">
              <a:spcAft>
                <a:spcPts val="1600"/>
              </a:spcAft>
            </a:pPr>
            <a:r>
              <a:rPr lang="es-ES" sz="1600">
                <a:solidFill>
                  <a:srgbClr val="002755"/>
                </a:solidFill>
                <a:uFill>
                  <a:solidFill>
                    <a:srgbClr val="000000"/>
                  </a:solidFill>
                </a:uFill>
                <a:latin typeface="Montserrat" pitchFamily="2" charset="77"/>
                <a:cs typeface="Calibri"/>
              </a:rPr>
              <a:t>Hasta 40 % en los 5 años tras el trasplante</a:t>
            </a:r>
            <a:r>
              <a:rPr lang="es-ES" sz="1600" baseline="30000">
                <a:solidFill>
                  <a:srgbClr val="002755"/>
                </a:solidFill>
                <a:uFill>
                  <a:solidFill>
                    <a:srgbClr val="000000"/>
                  </a:solidFill>
                </a:uFill>
                <a:latin typeface="Montserrat" pitchFamily="2" charset="77"/>
                <a:cs typeface="Calibri"/>
              </a:rPr>
              <a:t>2,3</a:t>
            </a:r>
          </a:p>
          <a:p>
            <a:pPr marL="342900" indent="-342900">
              <a:spcAft>
                <a:spcPts val="600"/>
              </a:spcAft>
              <a:buAutoNum type="arabicPeriod"/>
            </a:pPr>
            <a:r>
              <a:rPr lang="es-ES" sz="2000">
                <a:solidFill>
                  <a:srgbClr val="002755"/>
                </a:solidFill>
                <a:uFill>
                  <a:solidFill>
                    <a:srgbClr val="000000"/>
                  </a:solidFill>
                </a:uFill>
                <a:latin typeface="Montserrat" pitchFamily="2" charset="77"/>
                <a:cs typeface="Calibri"/>
              </a:rPr>
              <a:t> </a:t>
            </a:r>
            <a:r>
              <a:rPr lang="es-ES" sz="2000" b="1">
                <a:solidFill>
                  <a:srgbClr val="C00000"/>
                </a:solidFill>
                <a:uFill>
                  <a:solidFill>
                    <a:srgbClr val="000000"/>
                  </a:solidFill>
                </a:uFill>
                <a:latin typeface="Montserrat" pitchFamily="2" charset="77"/>
                <a:cs typeface="Calibri"/>
              </a:rPr>
              <a:t>0</a:t>
            </a:r>
            <a:r>
              <a:rPr lang="es-ES" sz="1600" b="1">
                <a:solidFill>
                  <a:srgbClr val="C00000"/>
                </a:solidFill>
                <a:uFill>
                  <a:solidFill>
                    <a:srgbClr val="000000"/>
                  </a:solidFill>
                </a:uFill>
                <a:latin typeface="Montserrat" pitchFamily="2" charset="77"/>
                <a:cs typeface="Calibri"/>
              </a:rPr>
              <a:t>% regresión </a:t>
            </a:r>
            <a:r>
              <a:rPr lang="es-ES" sz="1600" b="1">
                <a:solidFill>
                  <a:srgbClr val="002755"/>
                </a:solidFill>
                <a:uFill>
                  <a:solidFill>
                    <a:srgbClr val="000000"/>
                  </a:solidFill>
                </a:uFill>
                <a:latin typeface="Montserrat" pitchFamily="2" charset="77"/>
                <a:cs typeface="Calibri"/>
              </a:rPr>
              <a:t>espontánea </a:t>
            </a:r>
            <a:r>
              <a:rPr lang="es-ES" sz="1600">
                <a:solidFill>
                  <a:srgbClr val="002755"/>
                </a:solidFill>
                <a:uFill>
                  <a:solidFill>
                    <a:srgbClr val="000000"/>
                  </a:solidFill>
                </a:uFill>
                <a:latin typeface="Montserrat" pitchFamily="2" charset="77"/>
                <a:cs typeface="Calibri"/>
              </a:rPr>
              <a:t>de la QA en inmunodeprimidos </a:t>
            </a:r>
          </a:p>
          <a:p>
            <a:pPr>
              <a:spcAft>
                <a:spcPts val="600"/>
              </a:spcAft>
            </a:pPr>
            <a:r>
              <a:rPr lang="es-ES" sz="1600">
                <a:solidFill>
                  <a:srgbClr val="002755"/>
                </a:solidFill>
                <a:uFill>
                  <a:solidFill>
                    <a:srgbClr val="000000"/>
                  </a:solidFill>
                </a:uFill>
                <a:latin typeface="Montserrat" pitchFamily="2" charset="77"/>
                <a:cs typeface="Calibri"/>
              </a:rPr>
              <a:t>	(28 % en inmunocompetente</a:t>
            </a:r>
            <a:r>
              <a:rPr lang="es-ES" sz="1600">
                <a:solidFill>
                  <a:srgbClr val="002755"/>
                </a:solidFill>
                <a:latin typeface="Montserrat" pitchFamily="2" charset="77"/>
                <a:cs typeface="Calibri"/>
              </a:rPr>
              <a:t>s)</a:t>
            </a:r>
            <a:r>
              <a:rPr lang="es-ES" sz="1600" baseline="30000">
                <a:solidFill>
                  <a:srgbClr val="002755"/>
                </a:solidFill>
                <a:latin typeface="Montserrat" pitchFamily="2" charset="77"/>
                <a:cs typeface="Calibri"/>
              </a:rPr>
              <a:t>2</a:t>
            </a:r>
          </a:p>
          <a:p>
            <a:pPr marL="342900" indent="-342900">
              <a:spcAft>
                <a:spcPts val="600"/>
              </a:spcAft>
              <a:buFont typeface="+mj-lt"/>
              <a:buAutoNum type="arabicPeriod" startAt="3"/>
            </a:pPr>
            <a:r>
              <a:rPr lang="es-ES" sz="1600">
                <a:solidFill>
                  <a:srgbClr val="002755"/>
                </a:solidFill>
                <a:uFill>
                  <a:solidFill>
                    <a:srgbClr val="000000"/>
                  </a:solidFill>
                </a:uFill>
                <a:latin typeface="Montserrat" pitchFamily="2" charset="77"/>
                <a:cs typeface="Calibri"/>
              </a:rPr>
              <a:t> </a:t>
            </a:r>
            <a:r>
              <a:rPr lang="es-ES" sz="1600" b="1">
                <a:solidFill>
                  <a:srgbClr val="002755"/>
                </a:solidFill>
                <a:uFill>
                  <a:solidFill>
                    <a:srgbClr val="000000"/>
                  </a:solidFill>
                </a:uFill>
                <a:latin typeface="Montserrat" pitchFamily="2" charset="77"/>
                <a:cs typeface="Calibri"/>
              </a:rPr>
              <a:t>Riesgo </a:t>
            </a:r>
            <a:r>
              <a:rPr lang="es-ES" b="1">
                <a:solidFill>
                  <a:srgbClr val="C00000"/>
                </a:solidFill>
                <a:uFill>
                  <a:solidFill>
                    <a:srgbClr val="000000"/>
                  </a:solidFill>
                </a:uFill>
                <a:latin typeface="Montserrat" pitchFamily="2" charset="77"/>
                <a:cs typeface="Calibri"/>
              </a:rPr>
              <a:t>32 veces </a:t>
            </a:r>
            <a:r>
              <a:rPr lang="es-ES" sz="1600" b="1">
                <a:solidFill>
                  <a:srgbClr val="002755"/>
                </a:solidFill>
                <a:uFill>
                  <a:solidFill>
                    <a:srgbClr val="000000"/>
                  </a:solidFill>
                </a:uFill>
                <a:latin typeface="Montserrat" pitchFamily="2" charset="77"/>
                <a:cs typeface="Calibri"/>
              </a:rPr>
              <a:t>mayor</a:t>
            </a:r>
            <a:r>
              <a:rPr lang="es-ES" sz="1600" b="1" baseline="30000">
                <a:solidFill>
                  <a:srgbClr val="002755"/>
                </a:solidFill>
                <a:uFill>
                  <a:solidFill>
                    <a:srgbClr val="000000"/>
                  </a:solidFill>
                </a:uFill>
                <a:latin typeface="Montserrat" pitchFamily="2" charset="77"/>
                <a:cs typeface="Calibri"/>
              </a:rPr>
              <a:t> </a:t>
            </a:r>
            <a:r>
              <a:rPr lang="es-ES" sz="1600">
                <a:solidFill>
                  <a:srgbClr val="002755"/>
                </a:solidFill>
                <a:uFill>
                  <a:solidFill>
                    <a:srgbClr val="000000"/>
                  </a:solidFill>
                </a:uFill>
                <a:latin typeface="Montserrat" pitchFamily="2" charset="77"/>
                <a:cs typeface="Calibri"/>
              </a:rPr>
              <a:t>de evolución a </a:t>
            </a:r>
            <a:r>
              <a:rPr lang="es-ES" sz="1600" b="1">
                <a:solidFill>
                  <a:srgbClr val="C00000"/>
                </a:solidFill>
                <a:uFill>
                  <a:solidFill>
                    <a:srgbClr val="000000"/>
                  </a:solidFill>
                </a:uFill>
                <a:latin typeface="Montserrat" pitchFamily="2" charset="77"/>
                <a:cs typeface="Calibri"/>
              </a:rPr>
              <a:t>CEC</a:t>
            </a:r>
            <a:r>
              <a:rPr lang="es-ES" sz="1600" baseline="30000">
                <a:solidFill>
                  <a:srgbClr val="002755"/>
                </a:solidFill>
                <a:uFill>
                  <a:solidFill>
                    <a:srgbClr val="000000"/>
                  </a:solidFill>
                </a:uFill>
                <a:latin typeface="Montserrat" pitchFamily="2" charset="77"/>
                <a:cs typeface="Calibri"/>
              </a:rPr>
              <a:t>2</a:t>
            </a:r>
            <a:endParaRPr lang="es-ES" sz="1600" b="1">
              <a:solidFill>
                <a:srgbClr val="002755"/>
              </a:solidFill>
              <a:uFill>
                <a:solidFill>
                  <a:srgbClr val="000000"/>
                </a:solidFill>
              </a:uFill>
              <a:latin typeface="Montserrat" pitchFamily="2" charset="77"/>
              <a:cs typeface="Calibri"/>
            </a:endParaRPr>
          </a:p>
          <a:p>
            <a:endParaRPr lang="es-ES" sz="1600" b="1" baseline="30000">
              <a:solidFill>
                <a:srgbClr val="002755"/>
              </a:solidFill>
              <a:uFill>
                <a:solidFill>
                  <a:srgbClr val="000000"/>
                </a:solidFill>
              </a:uFill>
              <a:latin typeface="Montserrat" pitchFamily="2" charset="77"/>
              <a:cs typeface="Calibri"/>
            </a:endParaRPr>
          </a:p>
        </p:txBody>
      </p:sp>
      <p:sp>
        <p:nvSpPr>
          <p:cNvPr id="17" name="CuadroTexto 34">
            <a:extLst>
              <a:ext uri="{FF2B5EF4-FFF2-40B4-BE49-F238E27FC236}">
                <a16:creationId xmlns:a16="http://schemas.microsoft.com/office/drawing/2014/main" id="{1F7C0C1C-B64B-4429-BF10-9B21B22C5AE8}"/>
              </a:ext>
            </a:extLst>
          </p:cNvPr>
          <p:cNvSpPr txBox="1"/>
          <p:nvPr/>
        </p:nvSpPr>
        <p:spPr>
          <a:xfrm>
            <a:off x="175846" y="5928158"/>
            <a:ext cx="4616604" cy="184666"/>
          </a:xfrm>
          <a:prstGeom prst="rect">
            <a:avLst/>
          </a:prstGeom>
          <a:noFill/>
        </p:spPr>
        <p:txBody>
          <a:bodyPr wrap="square" tIns="0" bIns="0" anchor="b" anchorCtr="0">
            <a:spAutoFit/>
          </a:bodyPr>
          <a:lstStyle/>
          <a:p>
            <a:pPr algn="r">
              <a:spcAft>
                <a:spcPts val="600"/>
              </a:spcAft>
            </a:pPr>
            <a:r>
              <a:rPr lang="es-ES" sz="600" b="1">
                <a:solidFill>
                  <a:schemeClr val="tx1">
                    <a:lumMod val="50000"/>
                    <a:lumOff val="50000"/>
                  </a:schemeClr>
                </a:solidFill>
                <a:latin typeface="Montserrat" pitchFamily="2" charset="77"/>
                <a:cs typeface="Arial" panose="020B0604020202020204" pitchFamily="34" charset="0"/>
              </a:rPr>
              <a:t>Fig. 1 </a:t>
            </a:r>
            <a:r>
              <a:rPr lang="es-ES" sz="600">
                <a:solidFill>
                  <a:schemeClr val="tx1">
                    <a:lumMod val="50000"/>
                    <a:lumOff val="50000"/>
                  </a:schemeClr>
                </a:solidFill>
                <a:latin typeface="Montserrat" pitchFamily="2" charset="77"/>
                <a:cs typeface="Arial" panose="020B0604020202020204" pitchFamily="34" charset="0"/>
              </a:rPr>
              <a:t>Descripción general del diagrama de flujo del PAKT para el tratamiento de la queratosis actínica (QA) leve/moderada en la cara y el cuero cabelludo. Reimpreso con permiso de Morton C, </a:t>
            </a:r>
            <a:r>
              <a:rPr lang="es-ES" sz="600" i="1">
                <a:solidFill>
                  <a:schemeClr val="tx1">
                    <a:lumMod val="50000"/>
                    <a:lumOff val="50000"/>
                  </a:schemeClr>
                </a:solidFill>
                <a:latin typeface="Montserrat" pitchFamily="2" charset="77"/>
                <a:cs typeface="Arial" panose="020B0604020202020204" pitchFamily="34" charset="0"/>
              </a:rPr>
              <a:t>et al</a:t>
            </a:r>
            <a:r>
              <a:rPr lang="es-ES" sz="600">
                <a:solidFill>
                  <a:schemeClr val="tx1">
                    <a:lumMod val="50000"/>
                    <a:lumOff val="50000"/>
                  </a:schemeClr>
                </a:solidFill>
                <a:latin typeface="Montserrat" pitchFamily="2" charset="77"/>
                <a:cs typeface="Arial" panose="020B0604020202020204" pitchFamily="34" charset="0"/>
              </a:rPr>
              <a:t>. y MJS Publishing 16.</a:t>
            </a:r>
            <a:r>
              <a:rPr lang="es-ES" sz="600" baseline="30000">
                <a:solidFill>
                  <a:schemeClr val="tx1">
                    <a:lumMod val="50000"/>
                    <a:lumOff val="50000"/>
                  </a:schemeClr>
                </a:solidFill>
                <a:latin typeface="Montserrat" pitchFamily="2" charset="77"/>
                <a:cs typeface="Arial" panose="020B0604020202020204" pitchFamily="34" charset="0"/>
              </a:rPr>
              <a:t>1</a:t>
            </a:r>
          </a:p>
        </p:txBody>
      </p:sp>
      <p:sp>
        <p:nvSpPr>
          <p:cNvPr id="7" name="Título 6">
            <a:extLst>
              <a:ext uri="{FF2B5EF4-FFF2-40B4-BE49-F238E27FC236}">
                <a16:creationId xmlns:a16="http://schemas.microsoft.com/office/drawing/2014/main" id="{65472BF7-1960-16E4-B363-65B60E3AFBA7}"/>
              </a:ext>
            </a:extLst>
          </p:cNvPr>
          <p:cNvSpPr>
            <a:spLocks noGrp="1"/>
          </p:cNvSpPr>
          <p:nvPr>
            <p:ph type="title"/>
          </p:nvPr>
        </p:nvSpPr>
        <p:spPr>
          <a:xfrm>
            <a:off x="572115" y="338171"/>
            <a:ext cx="10368641" cy="681751"/>
          </a:xfrm>
        </p:spPr>
        <p:txBody>
          <a:bodyPr/>
          <a:lstStyle/>
          <a:p>
            <a:r>
              <a:rPr lang="es-ES" sz="2000">
                <a:solidFill>
                  <a:srgbClr val="002755"/>
                </a:solidFill>
                <a:latin typeface="Montserrat" pitchFamily="2" charset="77"/>
              </a:rPr>
              <a:t>EXPERIENCIA DEL PACIENTE INMUNOSUPRIMIDO</a:t>
            </a:r>
            <a:r>
              <a:rPr lang="es-ES" sz="2000" baseline="30000">
                <a:solidFill>
                  <a:srgbClr val="002755"/>
                </a:solidFill>
                <a:latin typeface="Montserrat" pitchFamily="2" charset="77"/>
              </a:rPr>
              <a:t>1</a:t>
            </a:r>
            <a:endParaRPr lang="es-ES"/>
          </a:p>
        </p:txBody>
      </p:sp>
      <p:sp>
        <p:nvSpPr>
          <p:cNvPr id="2" name="Text Placeholder 2">
            <a:extLst>
              <a:ext uri="{FF2B5EF4-FFF2-40B4-BE49-F238E27FC236}">
                <a16:creationId xmlns:a16="http://schemas.microsoft.com/office/drawing/2014/main" id="{F41EA579-58BF-E976-A2BD-86A8E73D2A56}"/>
              </a:ext>
            </a:extLst>
          </p:cNvPr>
          <p:cNvSpPr>
            <a:spLocks noGrp="1"/>
          </p:cNvSpPr>
          <p:nvPr>
            <p:ph type="body" sz="quarter" idx="10"/>
          </p:nvPr>
        </p:nvSpPr>
        <p:spPr>
          <a:noFill/>
        </p:spPr>
        <p:txBody>
          <a:bodyPr anchor="b">
            <a:noAutofit/>
          </a:bodyPr>
          <a:lstStyle/>
          <a:p>
            <a:pPr>
              <a:spcBef>
                <a:spcPts val="0"/>
              </a:spcBef>
            </a:pPr>
            <a:r>
              <a:rPr lang="es-ES">
                <a:latin typeface="Montserrat" pitchFamily="2" charset="77"/>
                <a:cs typeface="Arial" panose="020B0604020202020204" pitchFamily="34" charset="0"/>
              </a:rPr>
              <a:t>Figuras adaptadas de </a:t>
            </a:r>
            <a:r>
              <a:rPr lang="es-ES" err="1">
                <a:latin typeface="Montserrat" pitchFamily="2" charset="77"/>
                <a:cs typeface="Arial" panose="020B0604020202020204" pitchFamily="34" charset="0"/>
              </a:rPr>
              <a:t>Szeimies</a:t>
            </a:r>
            <a:r>
              <a:rPr lang="es-ES">
                <a:latin typeface="Montserrat" pitchFamily="2" charset="77"/>
                <a:cs typeface="Arial" panose="020B0604020202020204" pitchFamily="34" charset="0"/>
              </a:rPr>
              <a:t> RM</a:t>
            </a:r>
            <a:r>
              <a:rPr lang="es-ES" i="1">
                <a:latin typeface="Montserrat" pitchFamily="2" charset="77"/>
                <a:cs typeface="Arial" panose="020B0604020202020204" pitchFamily="34" charset="0"/>
              </a:rPr>
              <a:t>, et al. </a:t>
            </a:r>
            <a:r>
              <a:rPr lang="es-ES">
                <a:latin typeface="Montserrat" pitchFamily="2" charset="77"/>
                <a:cs typeface="Arial" panose="020B0604020202020204" pitchFamily="34" charset="0"/>
              </a:rPr>
              <a:t>2024.</a:t>
            </a:r>
            <a:r>
              <a:rPr lang="es-ES" baseline="30000">
                <a:latin typeface="Montserrat" pitchFamily="2" charset="77"/>
                <a:cs typeface="Arial" panose="020B0604020202020204" pitchFamily="34" charset="0"/>
              </a:rPr>
              <a:t>1</a:t>
            </a:r>
          </a:p>
          <a:p>
            <a:pPr>
              <a:spcBef>
                <a:spcPts val="0"/>
              </a:spcBef>
            </a:pPr>
            <a:r>
              <a:rPr lang="es-ES">
                <a:latin typeface="Montserrat" pitchFamily="2" charset="77"/>
                <a:cs typeface="Arial" panose="020B0604020202020204" pitchFamily="34" charset="0"/>
              </a:rPr>
              <a:t>*Incluidas las </a:t>
            </a:r>
            <a:r>
              <a:rPr lang="es-ES" err="1">
                <a:latin typeface="Montserrat" pitchFamily="2" charset="77"/>
                <a:cs typeface="Arial" panose="020B0604020202020204" pitchFamily="34" charset="0"/>
              </a:rPr>
              <a:t>coprescripciones</a:t>
            </a:r>
            <a:r>
              <a:rPr lang="es-ES">
                <a:latin typeface="Montserrat" pitchFamily="2" charset="77"/>
                <a:cs typeface="Arial" panose="020B0604020202020204" pitchFamily="34" charset="0"/>
              </a:rPr>
              <a:t> y los tratamientos complementarios.</a:t>
            </a:r>
          </a:p>
          <a:p>
            <a:pPr>
              <a:spcBef>
                <a:spcPts val="0"/>
              </a:spcBef>
            </a:pPr>
            <a:r>
              <a:rPr lang="es-ES" b="1">
                <a:latin typeface="Montserrat" pitchFamily="2" charset="77"/>
                <a:cs typeface="Arial" panose="020B0604020202020204" pitchFamily="34" charset="0"/>
              </a:rPr>
              <a:t>QA: </a:t>
            </a:r>
            <a:r>
              <a:rPr lang="es-ES">
                <a:latin typeface="Montserrat" pitchFamily="2" charset="77"/>
                <a:cs typeface="Arial" panose="020B0604020202020204" pitchFamily="34" charset="0"/>
              </a:rPr>
              <a:t>queratosis actínica; </a:t>
            </a:r>
            <a:r>
              <a:rPr lang="es-ES" b="1">
                <a:latin typeface="Montserrat" pitchFamily="2" charset="77"/>
                <a:cs typeface="Arial" panose="020B0604020202020204" pitchFamily="34" charset="0"/>
              </a:rPr>
              <a:t>IM-PAKT: </a:t>
            </a:r>
            <a:r>
              <a:rPr lang="es-ES">
                <a:latin typeface="Montserrat" pitchFamily="2" charset="77"/>
                <a:cs typeface="Arial" panose="020B0604020202020204" pitchFamily="34" charset="0"/>
              </a:rPr>
              <a:t>tratamiento personalizado de la queratosis actínica en personas inmunodeprimidas; </a:t>
            </a:r>
            <a:r>
              <a:rPr lang="es-ES" b="1">
                <a:latin typeface="Montserrat" pitchFamily="2" charset="77"/>
                <a:cs typeface="Arial" panose="020B0604020202020204" pitchFamily="34" charset="0"/>
              </a:rPr>
              <a:t>PAKT: </a:t>
            </a:r>
            <a:r>
              <a:rPr lang="es-ES">
                <a:latin typeface="Montserrat" pitchFamily="2" charset="77"/>
                <a:cs typeface="Arial" panose="020B0604020202020204" pitchFamily="34" charset="0"/>
              </a:rPr>
              <a:t>tratamiento personalizado de la queratosis actínica; </a:t>
            </a:r>
            <a:r>
              <a:rPr lang="es-ES" b="1">
                <a:latin typeface="Montserrat" pitchFamily="2" charset="77"/>
                <a:cs typeface="Arial" panose="020B0604020202020204" pitchFamily="34" charset="0"/>
              </a:rPr>
              <a:t>CEC: </a:t>
            </a:r>
            <a:r>
              <a:rPr lang="es-ES">
                <a:latin typeface="Montserrat" pitchFamily="2" charset="77"/>
                <a:cs typeface="Arial" panose="020B0604020202020204" pitchFamily="34" charset="0"/>
              </a:rPr>
              <a:t>carcinoma escamoso cutáneo.</a:t>
            </a:r>
          </a:p>
          <a:p>
            <a:pPr>
              <a:spcBef>
                <a:spcPts val="0"/>
              </a:spcBef>
            </a:pPr>
            <a:r>
              <a:rPr lang="es-ES" b="1">
                <a:latin typeface="Montserrat" pitchFamily="2" charset="77"/>
                <a:cs typeface="Arial" panose="020B0604020202020204" pitchFamily="34" charset="0"/>
              </a:rPr>
              <a:t>1. </a:t>
            </a:r>
            <a:r>
              <a:rPr lang="es-ES" err="1">
                <a:latin typeface="Montserrat" pitchFamily="2" charset="77"/>
                <a:cs typeface="Arial" panose="020B0604020202020204" pitchFamily="34" charset="0"/>
              </a:rPr>
              <a:t>Szeimies</a:t>
            </a:r>
            <a:r>
              <a:rPr lang="es-ES">
                <a:latin typeface="Montserrat" pitchFamily="2" charset="77"/>
                <a:cs typeface="Arial" panose="020B0604020202020204" pitchFamily="34" charset="0"/>
              </a:rPr>
              <a:t> RM</a:t>
            </a:r>
            <a:r>
              <a:rPr lang="es-ES" i="1">
                <a:latin typeface="Montserrat" pitchFamily="2" charset="77"/>
                <a:cs typeface="Arial" panose="020B0604020202020204" pitchFamily="34" charset="0"/>
              </a:rPr>
              <a:t>, et al. </a:t>
            </a:r>
            <a:r>
              <a:rPr lang="es-ES" i="1" err="1">
                <a:latin typeface="Montserrat" pitchFamily="2" charset="77"/>
                <a:cs typeface="Arial" panose="020B0604020202020204" pitchFamily="34" charset="0"/>
              </a:rPr>
              <a:t>Dermatol</a:t>
            </a:r>
            <a:r>
              <a:rPr lang="es-ES" i="1">
                <a:latin typeface="Montserrat" pitchFamily="2" charset="77"/>
                <a:cs typeface="Arial" panose="020B0604020202020204" pitchFamily="34" charset="0"/>
              </a:rPr>
              <a:t> </a:t>
            </a:r>
            <a:r>
              <a:rPr lang="es-ES" i="1" err="1">
                <a:latin typeface="Montserrat" pitchFamily="2" charset="77"/>
                <a:cs typeface="Arial" panose="020B0604020202020204" pitchFamily="34" charset="0"/>
              </a:rPr>
              <a:t>Ther</a:t>
            </a:r>
            <a:r>
              <a:rPr lang="es-ES" i="1">
                <a:latin typeface="Montserrat" pitchFamily="2" charset="77"/>
                <a:cs typeface="Arial" panose="020B0604020202020204" pitchFamily="34" charset="0"/>
              </a:rPr>
              <a:t> (</a:t>
            </a:r>
            <a:r>
              <a:rPr lang="es-ES" i="1" err="1">
                <a:latin typeface="Montserrat" pitchFamily="2" charset="77"/>
                <a:cs typeface="Arial" panose="020B0604020202020204" pitchFamily="34" charset="0"/>
              </a:rPr>
              <a:t>Heidelb</a:t>
            </a:r>
            <a:r>
              <a:rPr lang="es-ES" i="1">
                <a:latin typeface="Montserrat" pitchFamily="2" charset="77"/>
                <a:cs typeface="Arial" panose="020B0604020202020204" pitchFamily="34" charset="0"/>
              </a:rPr>
              <a:t>). </a:t>
            </a:r>
            <a:r>
              <a:rPr lang="es-ES">
                <a:latin typeface="Montserrat" pitchFamily="2" charset="77"/>
                <a:cs typeface="Arial" panose="020B0604020202020204" pitchFamily="34" charset="0"/>
              </a:rPr>
              <a:t>2024;14:1739–53; </a:t>
            </a:r>
            <a:r>
              <a:rPr lang="es-ES" b="1">
                <a:latin typeface="Montserrat" pitchFamily="2" charset="77"/>
                <a:cs typeface="Arial" panose="020B0604020202020204" pitchFamily="34" charset="0"/>
              </a:rPr>
              <a:t>2. </a:t>
            </a:r>
            <a:r>
              <a:rPr lang="es-ES">
                <a:latin typeface="Montserrat" pitchFamily="2" charset="77"/>
                <a:cs typeface="Arial" panose="020B0604020202020204" pitchFamily="34" charset="0"/>
              </a:rPr>
              <a:t>Vicente AM, </a:t>
            </a:r>
            <a:r>
              <a:rPr lang="es-ES" i="1">
                <a:latin typeface="Montserrat" pitchFamily="2" charset="77"/>
                <a:cs typeface="Arial" panose="020B0604020202020204" pitchFamily="34" charset="0"/>
              </a:rPr>
              <a:t>et al. ACTAS </a:t>
            </a:r>
            <a:r>
              <a:rPr lang="es-ES" i="1" err="1">
                <a:latin typeface="Montserrat" pitchFamily="2" charset="77"/>
                <a:cs typeface="Arial" panose="020B0604020202020204" pitchFamily="34" charset="0"/>
              </a:rPr>
              <a:t>Dermo</a:t>
            </a:r>
            <a:r>
              <a:rPr lang="es-ES" i="1">
                <a:latin typeface="Montserrat" pitchFamily="2" charset="77"/>
                <a:cs typeface="Arial" panose="020B0604020202020204" pitchFamily="34" charset="0"/>
              </a:rPr>
              <a:t>-Sifilográficas</a:t>
            </a:r>
            <a:r>
              <a:rPr lang="es-ES">
                <a:latin typeface="Montserrat" pitchFamily="2" charset="77"/>
                <a:cs typeface="Arial" panose="020B0604020202020204" pitchFamily="34" charset="0"/>
              </a:rPr>
              <a:t>. 2024;115:T368–73; </a:t>
            </a:r>
            <a:r>
              <a:rPr lang="es-ES" b="1">
                <a:latin typeface="Montserrat" pitchFamily="2" charset="77"/>
                <a:cs typeface="Arial" panose="020B0604020202020204" pitchFamily="34" charset="0"/>
              </a:rPr>
              <a:t>3. </a:t>
            </a:r>
            <a:r>
              <a:rPr lang="es-ES">
                <a:latin typeface="Montserrat" pitchFamily="2" charset="77"/>
                <a:cs typeface="Arial" panose="020B0604020202020204" pitchFamily="34" charset="0"/>
              </a:rPr>
              <a:t>Basado en la experiencia clínica del ponente.</a:t>
            </a:r>
          </a:p>
        </p:txBody>
      </p:sp>
      <p:sp>
        <p:nvSpPr>
          <p:cNvPr id="3" name="Rectángulo 2">
            <a:extLst>
              <a:ext uri="{FF2B5EF4-FFF2-40B4-BE49-F238E27FC236}">
                <a16:creationId xmlns:a16="http://schemas.microsoft.com/office/drawing/2014/main" id="{931D61FE-6E0F-0510-BFC1-D928836EEA10}"/>
              </a:ext>
            </a:extLst>
          </p:cNvPr>
          <p:cNvSpPr/>
          <p:nvPr/>
        </p:nvSpPr>
        <p:spPr>
          <a:xfrm>
            <a:off x="6213552" y="2465084"/>
            <a:ext cx="86666" cy="844727"/>
          </a:xfrm>
          <a:prstGeom prst="rect">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ángulo 3">
            <a:extLst>
              <a:ext uri="{FF2B5EF4-FFF2-40B4-BE49-F238E27FC236}">
                <a16:creationId xmlns:a16="http://schemas.microsoft.com/office/drawing/2014/main" id="{5FE1BC67-7529-6060-D016-BDE83E59F9FD}"/>
              </a:ext>
            </a:extLst>
          </p:cNvPr>
          <p:cNvSpPr/>
          <p:nvPr/>
        </p:nvSpPr>
        <p:spPr>
          <a:xfrm>
            <a:off x="6214933" y="4469123"/>
            <a:ext cx="92891" cy="560077"/>
          </a:xfrm>
          <a:prstGeom prst="rect">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Rectángulo 5">
            <a:extLst>
              <a:ext uri="{FF2B5EF4-FFF2-40B4-BE49-F238E27FC236}">
                <a16:creationId xmlns:a16="http://schemas.microsoft.com/office/drawing/2014/main" id="{633E1AC0-DB56-8AD8-65B9-04CD1582BAB5}"/>
              </a:ext>
            </a:extLst>
          </p:cNvPr>
          <p:cNvSpPr/>
          <p:nvPr/>
        </p:nvSpPr>
        <p:spPr>
          <a:xfrm>
            <a:off x="6221159" y="3452974"/>
            <a:ext cx="86666" cy="800822"/>
          </a:xfrm>
          <a:prstGeom prst="rect">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658692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redondeado 2">
            <a:extLst>
              <a:ext uri="{FF2B5EF4-FFF2-40B4-BE49-F238E27FC236}">
                <a16:creationId xmlns:a16="http://schemas.microsoft.com/office/drawing/2014/main" id="{D507DA53-25F1-D529-A45D-4D982269BE49}"/>
              </a:ext>
            </a:extLst>
          </p:cNvPr>
          <p:cNvSpPr/>
          <p:nvPr/>
        </p:nvSpPr>
        <p:spPr>
          <a:xfrm>
            <a:off x="5915200" y="1655941"/>
            <a:ext cx="5883190" cy="746726"/>
          </a:xfrm>
          <a:prstGeom prst="roundRect">
            <a:avLst>
              <a:gd name="adj" fmla="val 6391"/>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Montserrat" pitchFamily="2" charset="77"/>
            </a:endParaRPr>
          </a:p>
        </p:txBody>
      </p:sp>
      <p:sp>
        <p:nvSpPr>
          <p:cNvPr id="16" name="Rectángulo redondeado 16">
            <a:extLst>
              <a:ext uri="{FF2B5EF4-FFF2-40B4-BE49-F238E27FC236}">
                <a16:creationId xmlns:a16="http://schemas.microsoft.com/office/drawing/2014/main" id="{86073533-4323-29DB-74A5-119F8E11EBEC}"/>
              </a:ext>
            </a:extLst>
          </p:cNvPr>
          <p:cNvSpPr/>
          <p:nvPr/>
        </p:nvSpPr>
        <p:spPr>
          <a:xfrm>
            <a:off x="5609826" y="5170669"/>
            <a:ext cx="6188564" cy="711231"/>
          </a:xfrm>
          <a:prstGeom prst="roundRect">
            <a:avLst>
              <a:gd name="adj" fmla="val 6391"/>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ítulo 5">
            <a:extLst>
              <a:ext uri="{FF2B5EF4-FFF2-40B4-BE49-F238E27FC236}">
                <a16:creationId xmlns:a16="http://schemas.microsoft.com/office/drawing/2014/main" id="{73653D53-461F-2F85-BE1B-C262E63C9284}"/>
              </a:ext>
            </a:extLst>
          </p:cNvPr>
          <p:cNvSpPr>
            <a:spLocks noGrp="1"/>
          </p:cNvSpPr>
          <p:nvPr>
            <p:ph type="title"/>
          </p:nvPr>
        </p:nvSpPr>
        <p:spPr/>
        <p:txBody>
          <a:bodyPr>
            <a:normAutofit/>
          </a:bodyPr>
          <a:lstStyle/>
          <a:p>
            <a:r>
              <a:rPr lang="es-ES" sz="2000">
                <a:solidFill>
                  <a:srgbClr val="002060"/>
                </a:solidFill>
                <a:latin typeface="Montserrat"/>
              </a:rPr>
              <a:t>RESULTADOS DE KLISYRI EN 128 PACIENTES INMUNODEPRIMIDOS</a:t>
            </a:r>
            <a:endParaRPr lang="es-ES"/>
          </a:p>
        </p:txBody>
      </p:sp>
      <p:sp>
        <p:nvSpPr>
          <p:cNvPr id="2" name="Text Placeholder 1">
            <a:extLst>
              <a:ext uri="{FF2B5EF4-FFF2-40B4-BE49-F238E27FC236}">
                <a16:creationId xmlns:a16="http://schemas.microsoft.com/office/drawing/2014/main" id="{C45AEE77-8281-BFEB-9545-80CED4E8B33F}"/>
              </a:ext>
            </a:extLst>
          </p:cNvPr>
          <p:cNvSpPr>
            <a:spLocks noGrp="1"/>
          </p:cNvSpPr>
          <p:nvPr>
            <p:ph type="body" sz="quarter" idx="10"/>
          </p:nvPr>
        </p:nvSpPr>
        <p:spPr/>
        <p:txBody>
          <a:bodyPr vert="horz" lIns="91440" tIns="45720" rIns="91440" bIns="45720" rtlCol="0" anchor="b">
            <a:noAutofit/>
          </a:bodyPr>
          <a:lstStyle/>
          <a:p>
            <a:pPr>
              <a:spcBef>
                <a:spcPts val="0"/>
              </a:spcBef>
            </a:pPr>
            <a:r>
              <a:rPr lang="es-ES" b="1">
                <a:latin typeface="Montserrat"/>
                <a:cs typeface="Arial"/>
              </a:rPr>
              <a:t>QA:</a:t>
            </a:r>
            <a:r>
              <a:rPr lang="es-ES">
                <a:latin typeface="Montserrat"/>
                <a:cs typeface="Arial"/>
              </a:rPr>
              <a:t> queratosis actínica; </a:t>
            </a:r>
            <a:r>
              <a:rPr lang="es-ES" b="1">
                <a:latin typeface="Montserrat"/>
                <a:cs typeface="Arial"/>
              </a:rPr>
              <a:t>VIH:</a:t>
            </a:r>
            <a:r>
              <a:rPr lang="es-ES">
                <a:latin typeface="Montserrat"/>
                <a:cs typeface="Arial"/>
              </a:rPr>
              <a:t> virus de la inmunodeficiencia humana; </a:t>
            </a:r>
            <a:r>
              <a:rPr lang="es-ES" b="1">
                <a:latin typeface="Montserrat"/>
                <a:cs typeface="Arial"/>
              </a:rPr>
              <a:t>PLWH:</a:t>
            </a:r>
            <a:r>
              <a:rPr lang="es-ES">
                <a:latin typeface="Montserrat"/>
                <a:cs typeface="Arial"/>
              </a:rPr>
              <a:t> personas con el VIH; </a:t>
            </a:r>
            <a:r>
              <a:rPr lang="es-ES" b="1">
                <a:latin typeface="Montserrat"/>
                <a:cs typeface="Arial"/>
              </a:rPr>
              <a:t>OTR:</a:t>
            </a:r>
            <a:r>
              <a:rPr lang="es-ES">
                <a:latin typeface="Montserrat"/>
                <a:cs typeface="Arial"/>
              </a:rPr>
              <a:t> receptores de trasplantes de órganos.</a:t>
            </a:r>
          </a:p>
          <a:p>
            <a:pPr>
              <a:spcBef>
                <a:spcPts val="0"/>
              </a:spcBef>
            </a:pPr>
            <a:r>
              <a:rPr lang="es-ES" b="1">
                <a:latin typeface="Montserrat"/>
                <a:cs typeface="Arial"/>
              </a:rPr>
              <a:t>1. </a:t>
            </a:r>
            <a:r>
              <a:rPr lang="es-ES" err="1">
                <a:latin typeface="Montserrat"/>
                <a:cs typeface="Arial"/>
              </a:rPr>
              <a:t>Ciccarese</a:t>
            </a:r>
            <a:r>
              <a:rPr lang="es-ES">
                <a:latin typeface="Montserrat"/>
                <a:cs typeface="Arial"/>
              </a:rPr>
              <a:t> G, </a:t>
            </a:r>
            <a:r>
              <a:rPr lang="es-ES" i="1">
                <a:latin typeface="Montserrat"/>
                <a:cs typeface="Arial"/>
              </a:rPr>
              <a:t>et al, </a:t>
            </a:r>
            <a:r>
              <a:rPr lang="es-ES" i="1" err="1">
                <a:latin typeface="Montserrat"/>
                <a:cs typeface="Arial"/>
              </a:rPr>
              <a:t>Diagnostics</a:t>
            </a:r>
            <a:r>
              <a:rPr lang="es-ES" i="1">
                <a:latin typeface="Montserrat"/>
                <a:cs typeface="Arial"/>
              </a:rPr>
              <a:t>. </a:t>
            </a:r>
            <a:r>
              <a:rPr lang="es-ES">
                <a:latin typeface="Montserrat"/>
                <a:cs typeface="Arial"/>
              </a:rPr>
              <a:t>2025;15:15040401; </a:t>
            </a:r>
            <a:r>
              <a:rPr lang="es-ES" b="1">
                <a:latin typeface="Montserrat"/>
                <a:cs typeface="Arial"/>
              </a:rPr>
              <a:t>4. </a:t>
            </a:r>
            <a:r>
              <a:rPr lang="es-ES" err="1">
                <a:latin typeface="Montserrat"/>
                <a:cs typeface="Arial"/>
              </a:rPr>
              <a:t>Zavattaro</a:t>
            </a:r>
            <a:r>
              <a:rPr lang="es-ES">
                <a:latin typeface="Montserrat"/>
                <a:cs typeface="Arial"/>
              </a:rPr>
              <a:t> E, Veronese F, Tarantino V, </a:t>
            </a:r>
            <a:r>
              <a:rPr lang="es-ES" err="1">
                <a:latin typeface="Montserrat"/>
                <a:cs typeface="Arial"/>
              </a:rPr>
              <a:t>Airoldi</a:t>
            </a:r>
            <a:r>
              <a:rPr lang="es-ES">
                <a:latin typeface="Montserrat"/>
                <a:cs typeface="Arial"/>
              </a:rPr>
              <a:t> C, </a:t>
            </a:r>
            <a:r>
              <a:rPr lang="es-ES" err="1">
                <a:latin typeface="Montserrat"/>
                <a:cs typeface="Arial"/>
              </a:rPr>
              <a:t>Savoia</a:t>
            </a:r>
            <a:r>
              <a:rPr lang="es-ES">
                <a:latin typeface="Montserrat"/>
                <a:cs typeface="Arial"/>
              </a:rPr>
              <a:t> P. A-275 - </a:t>
            </a:r>
            <a:r>
              <a:rPr lang="es-ES" err="1">
                <a:latin typeface="Montserrat"/>
                <a:cs typeface="Arial"/>
              </a:rPr>
              <a:t>Outcome</a:t>
            </a:r>
            <a:r>
              <a:rPr lang="es-ES">
                <a:latin typeface="Montserrat"/>
                <a:cs typeface="Arial"/>
              </a:rPr>
              <a:t> </a:t>
            </a:r>
            <a:r>
              <a:rPr lang="es-ES" err="1">
                <a:latin typeface="Montserrat"/>
                <a:cs typeface="Arial"/>
              </a:rPr>
              <a:t>of</a:t>
            </a:r>
            <a:r>
              <a:rPr lang="es-ES">
                <a:latin typeface="Montserrat"/>
                <a:cs typeface="Arial"/>
              </a:rPr>
              <a:t> </a:t>
            </a:r>
            <a:r>
              <a:rPr lang="es-ES" err="1">
                <a:latin typeface="Montserrat"/>
                <a:cs typeface="Arial"/>
              </a:rPr>
              <a:t>treatment</a:t>
            </a:r>
            <a:r>
              <a:rPr lang="es-ES">
                <a:latin typeface="Montserrat"/>
                <a:cs typeface="Arial"/>
              </a:rPr>
              <a:t> </a:t>
            </a:r>
            <a:r>
              <a:rPr lang="es-ES" err="1">
                <a:latin typeface="Montserrat"/>
                <a:cs typeface="Arial"/>
              </a:rPr>
              <a:t>with</a:t>
            </a:r>
            <a:r>
              <a:rPr lang="es-ES">
                <a:latin typeface="Montserrat"/>
                <a:cs typeface="Arial"/>
              </a:rPr>
              <a:t> </a:t>
            </a:r>
            <a:r>
              <a:rPr lang="es-ES" err="1">
                <a:latin typeface="Montserrat"/>
                <a:cs typeface="Arial"/>
              </a:rPr>
              <a:t>Tirbanibulin</a:t>
            </a:r>
            <a:r>
              <a:rPr lang="es-ES">
                <a:latin typeface="Montserrat"/>
                <a:cs typeface="Arial"/>
              </a:rPr>
              <a:t> 1% </a:t>
            </a:r>
            <a:r>
              <a:rPr lang="es-ES" err="1">
                <a:latin typeface="Montserrat"/>
                <a:cs typeface="Arial"/>
              </a:rPr>
              <a:t>ointment</a:t>
            </a:r>
            <a:r>
              <a:rPr lang="es-ES">
                <a:latin typeface="Montserrat"/>
                <a:cs typeface="Arial"/>
              </a:rPr>
              <a:t> in </a:t>
            </a:r>
            <a:r>
              <a:rPr lang="es-ES" err="1">
                <a:latin typeface="Montserrat"/>
                <a:cs typeface="Arial"/>
              </a:rPr>
              <a:t>Organ</a:t>
            </a:r>
            <a:r>
              <a:rPr lang="es-ES">
                <a:latin typeface="Montserrat"/>
                <a:cs typeface="Arial"/>
              </a:rPr>
              <a:t> </a:t>
            </a:r>
            <a:r>
              <a:rPr lang="es-ES" err="1">
                <a:latin typeface="Montserrat"/>
                <a:cs typeface="Arial"/>
              </a:rPr>
              <a:t>Transplant</a:t>
            </a:r>
            <a:r>
              <a:rPr lang="es-ES">
                <a:latin typeface="Montserrat"/>
                <a:cs typeface="Arial"/>
              </a:rPr>
              <a:t> </a:t>
            </a:r>
            <a:r>
              <a:rPr lang="es-ES" err="1">
                <a:latin typeface="Montserrat"/>
                <a:cs typeface="Arial"/>
              </a:rPr>
              <a:t>Recipients</a:t>
            </a:r>
            <a:r>
              <a:rPr lang="es-ES">
                <a:latin typeface="Montserrat"/>
                <a:cs typeface="Arial"/>
              </a:rPr>
              <a:t>, EJC Skin </a:t>
            </a:r>
            <a:r>
              <a:rPr lang="es-ES" err="1">
                <a:latin typeface="Montserrat"/>
                <a:cs typeface="Arial"/>
              </a:rPr>
              <a:t>Cancer</a:t>
            </a:r>
            <a:r>
              <a:rPr lang="es-ES">
                <a:latin typeface="Montserrat"/>
                <a:cs typeface="Arial"/>
              </a:rPr>
              <a:t>, </a:t>
            </a:r>
            <a:r>
              <a:rPr lang="es-ES" err="1">
                <a:latin typeface="Montserrat"/>
                <a:cs typeface="Arial"/>
              </a:rPr>
              <a:t>Volume</a:t>
            </a:r>
            <a:r>
              <a:rPr lang="es-ES">
                <a:latin typeface="Montserrat"/>
                <a:cs typeface="Arial"/>
              </a:rPr>
              <a:t> 3, </a:t>
            </a:r>
            <a:r>
              <a:rPr lang="es-ES" err="1">
                <a:latin typeface="Montserrat"/>
                <a:cs typeface="Arial"/>
              </a:rPr>
              <a:t>Supplement</a:t>
            </a:r>
            <a:r>
              <a:rPr lang="es-ES">
                <a:latin typeface="Montserrat"/>
                <a:cs typeface="Arial"/>
              </a:rPr>
              <a:t> 1, 2025, 100293, ISSN 2772-6118, </a:t>
            </a:r>
            <a:r>
              <a:rPr lang="es-ES" b="1">
                <a:latin typeface="Montserrat"/>
                <a:cs typeface="Arial"/>
              </a:rPr>
              <a:t>2.</a:t>
            </a:r>
            <a:r>
              <a:rPr lang="es-ES">
                <a:latin typeface="Montserrat"/>
                <a:cs typeface="Arial"/>
              </a:rPr>
              <a:t> </a:t>
            </a:r>
            <a:r>
              <a:rPr lang="es-ES" err="1">
                <a:latin typeface="Montserrat"/>
                <a:cs typeface="Arial"/>
              </a:rPr>
              <a:t>Morelló</a:t>
            </a:r>
            <a:r>
              <a:rPr lang="es-ES">
                <a:latin typeface="Montserrat"/>
                <a:cs typeface="Arial"/>
              </a:rPr>
              <a:t>-Vicente A, Oteiza-Rius I, Gómez-González EM, et al. </a:t>
            </a:r>
            <a:r>
              <a:rPr lang="es-ES" err="1">
                <a:latin typeface="Montserrat"/>
                <a:cs typeface="Arial"/>
              </a:rPr>
              <a:t>Efficacy</a:t>
            </a:r>
            <a:r>
              <a:rPr lang="es-ES">
                <a:latin typeface="Montserrat"/>
                <a:cs typeface="Arial"/>
              </a:rPr>
              <a:t> and safety </a:t>
            </a:r>
            <a:r>
              <a:rPr lang="es-ES" err="1">
                <a:latin typeface="Montserrat"/>
                <a:cs typeface="Arial"/>
              </a:rPr>
              <a:t>of</a:t>
            </a:r>
            <a:r>
              <a:rPr lang="es-ES">
                <a:latin typeface="Montserrat"/>
                <a:cs typeface="Arial"/>
              </a:rPr>
              <a:t> </a:t>
            </a:r>
            <a:r>
              <a:rPr lang="es-ES" err="1">
                <a:latin typeface="Montserrat"/>
                <a:cs typeface="Arial"/>
              </a:rPr>
              <a:t>sequential</a:t>
            </a:r>
            <a:r>
              <a:rPr lang="es-ES">
                <a:latin typeface="Montserrat"/>
                <a:cs typeface="Arial"/>
              </a:rPr>
              <a:t> </a:t>
            </a:r>
            <a:r>
              <a:rPr lang="es-ES" err="1">
                <a:latin typeface="Montserrat"/>
                <a:cs typeface="Arial"/>
              </a:rPr>
              <a:t>treatment</a:t>
            </a:r>
            <a:r>
              <a:rPr lang="es-ES">
                <a:latin typeface="Montserrat"/>
                <a:cs typeface="Arial"/>
              </a:rPr>
              <a:t> </a:t>
            </a:r>
            <a:r>
              <a:rPr lang="es-ES" err="1">
                <a:latin typeface="Montserrat"/>
                <a:cs typeface="Arial"/>
              </a:rPr>
              <a:t>with</a:t>
            </a:r>
            <a:r>
              <a:rPr lang="es-ES">
                <a:latin typeface="Montserrat"/>
                <a:cs typeface="Arial"/>
              </a:rPr>
              <a:t> </a:t>
            </a:r>
            <a:r>
              <a:rPr lang="es-ES" err="1">
                <a:latin typeface="Montserrat"/>
                <a:cs typeface="Arial"/>
              </a:rPr>
              <a:t>cryotherapy</a:t>
            </a:r>
            <a:r>
              <a:rPr lang="es-ES">
                <a:latin typeface="Montserrat"/>
                <a:cs typeface="Arial"/>
              </a:rPr>
              <a:t> </a:t>
            </a:r>
            <a:r>
              <a:rPr lang="es-ES" err="1">
                <a:latin typeface="Montserrat"/>
                <a:cs typeface="Arial"/>
              </a:rPr>
              <a:t>followed</a:t>
            </a:r>
            <a:r>
              <a:rPr lang="es-ES">
                <a:latin typeface="Montserrat"/>
                <a:cs typeface="Arial"/>
              </a:rPr>
              <a:t> </a:t>
            </a:r>
            <a:r>
              <a:rPr lang="es-ES" err="1">
                <a:latin typeface="Montserrat"/>
                <a:cs typeface="Arial"/>
              </a:rPr>
              <a:t>by</a:t>
            </a:r>
            <a:r>
              <a:rPr lang="es-ES">
                <a:latin typeface="Montserrat"/>
                <a:cs typeface="Arial"/>
              </a:rPr>
              <a:t> 1% </a:t>
            </a:r>
            <a:r>
              <a:rPr lang="es-ES" err="1">
                <a:latin typeface="Montserrat"/>
                <a:cs typeface="Arial"/>
              </a:rPr>
              <a:t>topical</a:t>
            </a:r>
            <a:r>
              <a:rPr lang="es-ES">
                <a:latin typeface="Montserrat"/>
                <a:cs typeface="Arial"/>
              </a:rPr>
              <a:t> </a:t>
            </a:r>
            <a:r>
              <a:rPr lang="es-ES" err="1">
                <a:latin typeface="Montserrat"/>
                <a:cs typeface="Arial"/>
              </a:rPr>
              <a:t>tirbanibulin</a:t>
            </a:r>
            <a:r>
              <a:rPr lang="es-ES">
                <a:latin typeface="Montserrat"/>
                <a:cs typeface="Arial"/>
              </a:rPr>
              <a:t> </a:t>
            </a:r>
            <a:r>
              <a:rPr lang="es-ES" err="1">
                <a:latin typeface="Montserrat"/>
                <a:cs typeface="Arial"/>
              </a:rPr>
              <a:t>for</a:t>
            </a:r>
            <a:r>
              <a:rPr lang="es-ES">
                <a:latin typeface="Montserrat"/>
                <a:cs typeface="Arial"/>
              </a:rPr>
              <a:t> </a:t>
            </a:r>
            <a:r>
              <a:rPr lang="es-ES" err="1">
                <a:latin typeface="Montserrat"/>
                <a:cs typeface="Arial"/>
              </a:rPr>
              <a:t>actinic</a:t>
            </a:r>
            <a:r>
              <a:rPr lang="es-ES">
                <a:latin typeface="Montserrat"/>
                <a:cs typeface="Arial"/>
              </a:rPr>
              <a:t> </a:t>
            </a:r>
            <a:r>
              <a:rPr lang="es-ES" err="1">
                <a:latin typeface="Montserrat"/>
                <a:cs typeface="Arial"/>
              </a:rPr>
              <a:t>keratoses</a:t>
            </a:r>
            <a:r>
              <a:rPr lang="es-ES">
                <a:latin typeface="Montserrat"/>
                <a:cs typeface="Arial"/>
              </a:rPr>
              <a:t> in </a:t>
            </a:r>
            <a:r>
              <a:rPr lang="es-ES" err="1">
                <a:latin typeface="Montserrat"/>
                <a:cs typeface="Arial"/>
              </a:rPr>
              <a:t>organ</a:t>
            </a:r>
            <a:r>
              <a:rPr lang="es-ES">
                <a:latin typeface="Montserrat"/>
                <a:cs typeface="Arial"/>
              </a:rPr>
              <a:t> </a:t>
            </a:r>
            <a:r>
              <a:rPr lang="es-ES" err="1">
                <a:latin typeface="Montserrat"/>
                <a:cs typeface="Arial"/>
              </a:rPr>
              <a:t>transplant</a:t>
            </a:r>
            <a:r>
              <a:rPr lang="es-ES">
                <a:latin typeface="Montserrat"/>
                <a:cs typeface="Arial"/>
              </a:rPr>
              <a:t> </a:t>
            </a:r>
            <a:r>
              <a:rPr lang="es-ES" err="1">
                <a:latin typeface="Montserrat"/>
                <a:cs typeface="Arial"/>
              </a:rPr>
              <a:t>recipients</a:t>
            </a:r>
            <a:r>
              <a:rPr lang="es-ES">
                <a:latin typeface="Montserrat"/>
                <a:cs typeface="Arial"/>
              </a:rPr>
              <a:t>: A </a:t>
            </a:r>
            <a:r>
              <a:rPr lang="es-ES" err="1">
                <a:latin typeface="Montserrat"/>
                <a:cs typeface="Arial"/>
              </a:rPr>
              <a:t>randomized</a:t>
            </a:r>
            <a:r>
              <a:rPr lang="es-ES">
                <a:latin typeface="Montserrat"/>
                <a:cs typeface="Arial"/>
              </a:rPr>
              <a:t> </a:t>
            </a:r>
            <a:r>
              <a:rPr lang="es-ES" err="1">
                <a:latin typeface="Montserrat"/>
                <a:cs typeface="Arial"/>
              </a:rPr>
              <a:t>clinical</a:t>
            </a:r>
            <a:r>
              <a:rPr lang="es-ES">
                <a:latin typeface="Montserrat"/>
                <a:cs typeface="Arial"/>
              </a:rPr>
              <a:t> trial. J Am Acad </a:t>
            </a:r>
            <a:r>
              <a:rPr lang="es-ES" err="1">
                <a:latin typeface="Montserrat"/>
                <a:cs typeface="Arial"/>
              </a:rPr>
              <a:t>Dermatol</a:t>
            </a:r>
            <a:r>
              <a:rPr lang="es-ES">
                <a:latin typeface="Montserrat"/>
                <a:cs typeface="Arial"/>
              </a:rPr>
              <a:t>. 2025 </a:t>
            </a:r>
            <a:r>
              <a:rPr lang="es-ES" err="1">
                <a:latin typeface="Montserrat"/>
                <a:cs typeface="Arial"/>
              </a:rPr>
              <a:t>Aug</a:t>
            </a:r>
            <a:r>
              <a:rPr lang="es-ES">
                <a:latin typeface="Montserrat"/>
                <a:cs typeface="Arial"/>
              </a:rPr>
              <a:t> 5:S0190-9622(25)02551-4. </a:t>
            </a:r>
            <a:r>
              <a:rPr lang="es-ES" err="1">
                <a:latin typeface="Montserrat"/>
                <a:cs typeface="Arial"/>
              </a:rPr>
              <a:t>doi</a:t>
            </a:r>
            <a:r>
              <a:rPr lang="es-ES">
                <a:latin typeface="Montserrat"/>
                <a:cs typeface="Arial"/>
              </a:rPr>
              <a:t>: 10.1016/j.jaad.2025.07.060.</a:t>
            </a:r>
            <a:r>
              <a:rPr lang="es-ES" b="1">
                <a:latin typeface="Montserrat"/>
                <a:cs typeface="Arial"/>
              </a:rPr>
              <a:t>3 </a:t>
            </a:r>
            <a:r>
              <a:rPr lang="es-ES"/>
              <a:t>Lara J et al ,</a:t>
            </a:r>
            <a:r>
              <a:rPr lang="es-ES" err="1"/>
              <a:t>Klisyri</a:t>
            </a:r>
            <a:r>
              <a:rPr lang="es-ES"/>
              <a:t> 1% en receptores de trasplante de órgano sólido con queratosis actínicas: revisión retrospectiva de práctica clínica real </a:t>
            </a:r>
            <a:r>
              <a:rPr lang="es-ES" err="1"/>
              <a:t>Accepted</a:t>
            </a:r>
            <a:r>
              <a:rPr lang="es-ES"/>
              <a:t> GEDO25 Barcelona </a:t>
            </a:r>
            <a:r>
              <a:rPr lang="es-ES" err="1"/>
              <a:t>Spain</a:t>
            </a:r>
            <a:r>
              <a:rPr lang="es-ES"/>
              <a:t> </a:t>
            </a:r>
            <a:r>
              <a:rPr lang="es-ES">
                <a:latin typeface="Montserrat"/>
                <a:cs typeface="Arial"/>
              </a:rPr>
              <a:t> </a:t>
            </a:r>
            <a:r>
              <a:rPr lang="es-ES" b="1">
                <a:latin typeface="Montserrat"/>
                <a:cs typeface="Arial"/>
              </a:rPr>
              <a:t>5</a:t>
            </a:r>
            <a:r>
              <a:rPr lang="es-ES">
                <a:latin typeface="Montserrat"/>
                <a:cs typeface="Arial"/>
              </a:rPr>
              <a:t>. </a:t>
            </a:r>
            <a:r>
              <a:rPr lang="es-ES" err="1">
                <a:latin typeface="Montserrat" pitchFamily="2" charset="77"/>
                <a:cs typeface="Arial"/>
              </a:rPr>
              <a:t>Gilaberte</a:t>
            </a:r>
            <a:r>
              <a:rPr lang="es-ES">
                <a:latin typeface="Montserrat" pitchFamily="2" charset="77"/>
                <a:cs typeface="Arial"/>
              </a:rPr>
              <a:t> Y, et al. </a:t>
            </a:r>
            <a:r>
              <a:rPr lang="es-ES" err="1">
                <a:latin typeface="Montserrat" pitchFamily="2" charset="77"/>
                <a:cs typeface="Arial"/>
              </a:rPr>
              <a:t>Efficacy</a:t>
            </a:r>
            <a:r>
              <a:rPr lang="es-ES">
                <a:latin typeface="Montserrat" pitchFamily="2" charset="77"/>
                <a:cs typeface="Arial"/>
              </a:rPr>
              <a:t> and safety </a:t>
            </a:r>
            <a:r>
              <a:rPr lang="es-ES" err="1">
                <a:latin typeface="Montserrat" pitchFamily="2" charset="77"/>
                <a:cs typeface="Arial"/>
              </a:rPr>
              <a:t>of</a:t>
            </a:r>
            <a:r>
              <a:rPr lang="es-ES">
                <a:latin typeface="Montserrat" pitchFamily="2" charset="77"/>
                <a:cs typeface="Arial"/>
              </a:rPr>
              <a:t> </a:t>
            </a:r>
            <a:r>
              <a:rPr lang="es-ES" err="1">
                <a:latin typeface="Montserrat" pitchFamily="2" charset="77"/>
                <a:cs typeface="Arial"/>
              </a:rPr>
              <a:t>tirbanibulin</a:t>
            </a:r>
            <a:r>
              <a:rPr lang="es-ES">
                <a:latin typeface="Montserrat" pitchFamily="2" charset="77"/>
                <a:cs typeface="Arial"/>
              </a:rPr>
              <a:t> 1% </a:t>
            </a:r>
            <a:r>
              <a:rPr lang="es-ES" err="1">
                <a:latin typeface="Montserrat" pitchFamily="2" charset="77"/>
                <a:cs typeface="Arial"/>
              </a:rPr>
              <a:t>ointment</a:t>
            </a:r>
            <a:r>
              <a:rPr lang="es-ES">
                <a:latin typeface="Montserrat" pitchFamily="2" charset="77"/>
                <a:cs typeface="Arial"/>
              </a:rPr>
              <a:t> </a:t>
            </a:r>
            <a:r>
              <a:rPr lang="es-ES" err="1">
                <a:latin typeface="Montserrat" pitchFamily="2" charset="77"/>
                <a:cs typeface="Arial"/>
              </a:rPr>
              <a:t>for</a:t>
            </a:r>
            <a:r>
              <a:rPr lang="es-ES">
                <a:latin typeface="Montserrat" pitchFamily="2" charset="77"/>
                <a:cs typeface="Arial"/>
              </a:rPr>
              <a:t> </a:t>
            </a:r>
            <a:r>
              <a:rPr lang="es-ES" err="1">
                <a:latin typeface="Montserrat" pitchFamily="2" charset="77"/>
                <a:cs typeface="Arial"/>
              </a:rPr>
              <a:t>the</a:t>
            </a:r>
            <a:r>
              <a:rPr lang="es-ES">
                <a:latin typeface="Montserrat" pitchFamily="2" charset="77"/>
                <a:cs typeface="Arial"/>
              </a:rPr>
              <a:t> </a:t>
            </a:r>
            <a:r>
              <a:rPr lang="es-ES" err="1">
                <a:latin typeface="Montserrat" pitchFamily="2" charset="77"/>
                <a:cs typeface="Arial"/>
              </a:rPr>
              <a:t>treatment</a:t>
            </a:r>
            <a:r>
              <a:rPr lang="es-ES">
                <a:latin typeface="Montserrat" pitchFamily="2" charset="77"/>
                <a:cs typeface="Arial"/>
              </a:rPr>
              <a:t> </a:t>
            </a:r>
            <a:r>
              <a:rPr lang="es-ES" err="1">
                <a:latin typeface="Montserrat" pitchFamily="2" charset="77"/>
                <a:cs typeface="Arial"/>
              </a:rPr>
              <a:t>of</a:t>
            </a:r>
            <a:r>
              <a:rPr lang="es-ES">
                <a:latin typeface="Montserrat" pitchFamily="2" charset="77"/>
                <a:cs typeface="Arial"/>
              </a:rPr>
              <a:t> </a:t>
            </a:r>
            <a:r>
              <a:rPr lang="es-ES" err="1">
                <a:latin typeface="Montserrat" pitchFamily="2" charset="77"/>
                <a:cs typeface="Arial"/>
              </a:rPr>
              <a:t>actinic</a:t>
            </a:r>
            <a:r>
              <a:rPr lang="es-ES">
                <a:latin typeface="Montserrat" pitchFamily="2" charset="77"/>
                <a:cs typeface="Arial"/>
              </a:rPr>
              <a:t> </a:t>
            </a:r>
            <a:r>
              <a:rPr lang="es-ES" err="1">
                <a:latin typeface="Montserrat" pitchFamily="2" charset="77"/>
                <a:cs typeface="Arial"/>
              </a:rPr>
              <a:t>keratosis</a:t>
            </a:r>
            <a:r>
              <a:rPr lang="es-ES">
                <a:latin typeface="Montserrat" pitchFamily="2" charset="77"/>
                <a:cs typeface="Arial"/>
              </a:rPr>
              <a:t> </a:t>
            </a:r>
            <a:r>
              <a:rPr lang="es-ES" err="1">
                <a:latin typeface="Montserrat" pitchFamily="2" charset="77"/>
                <a:cs typeface="Arial"/>
              </a:rPr>
              <a:t>under</a:t>
            </a:r>
            <a:r>
              <a:rPr lang="es-ES">
                <a:latin typeface="Montserrat" pitchFamily="2" charset="77"/>
                <a:cs typeface="Arial"/>
              </a:rPr>
              <a:t> </a:t>
            </a:r>
            <a:r>
              <a:rPr lang="es-ES" err="1">
                <a:latin typeface="Montserrat" pitchFamily="2" charset="77"/>
                <a:cs typeface="Arial"/>
              </a:rPr>
              <a:t>conditions</a:t>
            </a:r>
            <a:r>
              <a:rPr lang="es-ES">
                <a:latin typeface="Montserrat" pitchFamily="2" charset="77"/>
                <a:cs typeface="Arial"/>
              </a:rPr>
              <a:t> </a:t>
            </a:r>
            <a:r>
              <a:rPr lang="es-ES" err="1">
                <a:latin typeface="Montserrat" pitchFamily="2" charset="77"/>
                <a:cs typeface="Arial"/>
              </a:rPr>
              <a:t>close</a:t>
            </a:r>
            <a:r>
              <a:rPr lang="es-ES">
                <a:latin typeface="Montserrat" pitchFamily="2" charset="77"/>
                <a:cs typeface="Arial"/>
              </a:rPr>
              <a:t> </a:t>
            </a:r>
            <a:r>
              <a:rPr lang="es-ES" err="1">
                <a:latin typeface="Montserrat" pitchFamily="2" charset="77"/>
                <a:cs typeface="Arial"/>
              </a:rPr>
              <a:t>to</a:t>
            </a:r>
            <a:r>
              <a:rPr lang="es-ES">
                <a:latin typeface="Montserrat" pitchFamily="2" charset="77"/>
                <a:cs typeface="Arial"/>
              </a:rPr>
              <a:t> </a:t>
            </a:r>
            <a:r>
              <a:rPr lang="es-ES" err="1">
                <a:latin typeface="Montserrat" pitchFamily="2" charset="77"/>
                <a:cs typeface="Arial"/>
              </a:rPr>
              <a:t>routine</a:t>
            </a:r>
            <a:r>
              <a:rPr lang="es-ES">
                <a:latin typeface="Montserrat" pitchFamily="2" charset="77"/>
                <a:cs typeface="Arial"/>
              </a:rPr>
              <a:t> </a:t>
            </a:r>
            <a:r>
              <a:rPr lang="es-ES" err="1">
                <a:latin typeface="Montserrat" pitchFamily="2" charset="77"/>
                <a:cs typeface="Arial"/>
              </a:rPr>
              <a:t>clinical</a:t>
            </a:r>
            <a:r>
              <a:rPr lang="es-ES">
                <a:latin typeface="Montserrat" pitchFamily="2" charset="77"/>
                <a:cs typeface="Arial"/>
              </a:rPr>
              <a:t> </a:t>
            </a:r>
            <a:r>
              <a:rPr lang="es-ES" err="1">
                <a:latin typeface="Montserrat" pitchFamily="2" charset="77"/>
                <a:cs typeface="Arial"/>
              </a:rPr>
              <a:t>practice</a:t>
            </a:r>
            <a:r>
              <a:rPr lang="es-ES">
                <a:latin typeface="Montserrat" pitchFamily="2" charset="77"/>
                <a:cs typeface="Arial"/>
              </a:rPr>
              <a:t> in </a:t>
            </a:r>
            <a:r>
              <a:rPr lang="es-ES" err="1">
                <a:latin typeface="Montserrat" pitchFamily="2" charset="77"/>
                <a:cs typeface="Arial"/>
              </a:rPr>
              <a:t>Spain</a:t>
            </a:r>
            <a:r>
              <a:rPr lang="es-ES">
                <a:latin typeface="Montserrat" pitchFamily="2" charset="77"/>
                <a:cs typeface="Arial"/>
              </a:rPr>
              <a:t> and </a:t>
            </a:r>
            <a:r>
              <a:rPr lang="es-ES" err="1">
                <a:latin typeface="Montserrat" pitchFamily="2" charset="77"/>
                <a:cs typeface="Arial"/>
              </a:rPr>
              <a:t>Italy</a:t>
            </a:r>
            <a:r>
              <a:rPr lang="es-ES">
                <a:latin typeface="Montserrat" pitchFamily="2" charset="77"/>
                <a:cs typeface="Arial"/>
              </a:rPr>
              <a:t> (TIRBASKIN </a:t>
            </a:r>
            <a:r>
              <a:rPr lang="es-ES" err="1">
                <a:latin typeface="Montserrat" pitchFamily="2" charset="77"/>
                <a:cs typeface="Arial"/>
              </a:rPr>
              <a:t>study</a:t>
            </a:r>
            <a:r>
              <a:rPr lang="es-ES">
                <a:latin typeface="Montserrat" pitchFamily="2" charset="77"/>
                <a:cs typeface="Arial"/>
              </a:rPr>
              <a:t>). Póster P1-01 presentado en el 21º Congreso de la EADO, Atenas, 3-5 de abril de 2025.</a:t>
            </a:r>
          </a:p>
        </p:txBody>
      </p:sp>
      <p:sp>
        <p:nvSpPr>
          <p:cNvPr id="4" name="TextBox 3">
            <a:extLst>
              <a:ext uri="{FF2B5EF4-FFF2-40B4-BE49-F238E27FC236}">
                <a16:creationId xmlns:a16="http://schemas.microsoft.com/office/drawing/2014/main" id="{2B535162-1238-A42E-B742-F26D203D603A}"/>
              </a:ext>
            </a:extLst>
          </p:cNvPr>
          <p:cNvSpPr txBox="1"/>
          <p:nvPr/>
        </p:nvSpPr>
        <p:spPr>
          <a:xfrm>
            <a:off x="5579860" y="5236848"/>
            <a:ext cx="6188563"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050" err="1">
                <a:solidFill>
                  <a:schemeClr val="bg1"/>
                </a:solidFill>
                <a:latin typeface="Montserrat"/>
                <a:cs typeface="Segoe UI"/>
              </a:rPr>
              <a:t>Klisyri</a:t>
            </a:r>
            <a:r>
              <a:rPr lang="es-ES" sz="1050">
                <a:solidFill>
                  <a:schemeClr val="bg1"/>
                </a:solidFill>
                <a:latin typeface="Montserrat"/>
                <a:cs typeface="Segoe UI"/>
              </a:rPr>
              <a:t> mostró ser </a:t>
            </a:r>
            <a:r>
              <a:rPr lang="es-ES" sz="1050" b="1">
                <a:solidFill>
                  <a:schemeClr val="bg1"/>
                </a:solidFill>
                <a:latin typeface="Montserrat"/>
                <a:cs typeface="Segoe UI"/>
              </a:rPr>
              <a:t>eficaz y bien tolerado </a:t>
            </a:r>
            <a:r>
              <a:rPr lang="es-ES" sz="1050">
                <a:solidFill>
                  <a:schemeClr val="bg1"/>
                </a:solidFill>
                <a:latin typeface="Montserrat"/>
                <a:cs typeface="Segoe UI"/>
              </a:rPr>
              <a:t>en el tratamiento QA en los </a:t>
            </a:r>
            <a:r>
              <a:rPr lang="es-ES" sz="1050" b="1">
                <a:solidFill>
                  <a:schemeClr val="bg1"/>
                </a:solidFill>
                <a:latin typeface="Montserrat"/>
                <a:cs typeface="Segoe UI"/>
              </a:rPr>
              <a:t>pacientes OTR. </a:t>
            </a:r>
            <a:r>
              <a:rPr lang="es-ES" sz="1050">
                <a:solidFill>
                  <a:schemeClr val="bg1"/>
                </a:solidFill>
                <a:latin typeface="Montserrat"/>
                <a:cs typeface="Segoe UI"/>
              </a:rPr>
              <a:t> </a:t>
            </a:r>
          </a:p>
          <a:p>
            <a:pPr algn="ctr"/>
            <a:r>
              <a:rPr lang="es-ES" sz="1050" i="1">
                <a:solidFill>
                  <a:schemeClr val="bg1"/>
                </a:solidFill>
                <a:latin typeface="Montserrat"/>
                <a:cs typeface="Segoe UI"/>
              </a:rPr>
              <a:t>Las RCL fueron de gravedad leve.</a:t>
            </a:r>
            <a:r>
              <a:rPr lang="es-ES" sz="1050" i="1" baseline="30000">
                <a:solidFill>
                  <a:schemeClr val="bg1"/>
                </a:solidFill>
                <a:latin typeface="Montserrat"/>
                <a:cs typeface="Segoe UI"/>
              </a:rPr>
              <a:t>2+</a:t>
            </a:r>
          </a:p>
          <a:p>
            <a:r>
              <a:rPr lang="es-ES" sz="1050">
                <a:solidFill>
                  <a:schemeClr val="bg1"/>
                </a:solidFill>
                <a:latin typeface="Montserrat"/>
                <a:cs typeface="Segoe UI"/>
              </a:rPr>
              <a:t>N = 39</a:t>
            </a:r>
            <a:r>
              <a:rPr lang="es-ES" sz="1050" baseline="30000">
                <a:solidFill>
                  <a:schemeClr val="bg1"/>
                </a:solidFill>
                <a:latin typeface="Montserrat"/>
                <a:cs typeface="Segoe UI"/>
              </a:rPr>
              <a:t>3</a:t>
            </a:r>
            <a:r>
              <a:rPr lang="es-ES" sz="1050">
                <a:solidFill>
                  <a:schemeClr val="bg1"/>
                </a:solidFill>
                <a:latin typeface="Montserrat"/>
                <a:cs typeface="Segoe UI"/>
              </a:rPr>
              <a:t>, N = 40</a:t>
            </a:r>
            <a:r>
              <a:rPr lang="es-ES" sz="1050" baseline="30000">
                <a:solidFill>
                  <a:schemeClr val="bg1"/>
                </a:solidFill>
                <a:latin typeface="Montserrat"/>
                <a:cs typeface="Segoe UI"/>
              </a:rPr>
              <a:t>2</a:t>
            </a:r>
            <a:r>
              <a:rPr lang="es-ES" sz="1050">
                <a:solidFill>
                  <a:schemeClr val="bg1"/>
                </a:solidFill>
                <a:latin typeface="Montserrat"/>
                <a:cs typeface="Segoe UI"/>
              </a:rPr>
              <a:t>, N = 73</a:t>
            </a:r>
            <a:r>
              <a:rPr lang="es-ES" sz="1050" baseline="30000">
                <a:solidFill>
                  <a:schemeClr val="bg1"/>
                </a:solidFill>
                <a:latin typeface="Montserrat"/>
                <a:cs typeface="Segoe UI"/>
              </a:rPr>
              <a:t>4</a:t>
            </a:r>
          </a:p>
        </p:txBody>
      </p:sp>
      <p:sp>
        <p:nvSpPr>
          <p:cNvPr id="10" name="Rectángulo redondeado 2">
            <a:extLst>
              <a:ext uri="{FF2B5EF4-FFF2-40B4-BE49-F238E27FC236}">
                <a16:creationId xmlns:a16="http://schemas.microsoft.com/office/drawing/2014/main" id="{CDCE0AAC-06FD-F22A-A235-7A3D69326436}"/>
              </a:ext>
            </a:extLst>
          </p:cNvPr>
          <p:cNvSpPr/>
          <p:nvPr/>
        </p:nvSpPr>
        <p:spPr>
          <a:xfrm>
            <a:off x="3170475" y="3688882"/>
            <a:ext cx="2033266" cy="1317576"/>
          </a:xfrm>
          <a:prstGeom prst="roundRect">
            <a:avLst>
              <a:gd name="adj" fmla="val 6391"/>
            </a:avLst>
          </a:prstGeom>
          <a:solidFill>
            <a:srgbClr val="0027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Montserrat" pitchFamily="2" charset="77"/>
            </a:endParaRPr>
          </a:p>
        </p:txBody>
      </p:sp>
      <p:sp>
        <p:nvSpPr>
          <p:cNvPr id="11" name="Rectangle: Rounded Corners 8">
            <a:extLst>
              <a:ext uri="{FF2B5EF4-FFF2-40B4-BE49-F238E27FC236}">
                <a16:creationId xmlns:a16="http://schemas.microsoft.com/office/drawing/2014/main" id="{6D393CDE-62FF-1D22-D5FC-D69CEB982FCB}"/>
              </a:ext>
            </a:extLst>
          </p:cNvPr>
          <p:cNvSpPr/>
          <p:nvPr/>
        </p:nvSpPr>
        <p:spPr>
          <a:xfrm>
            <a:off x="3084354" y="3604798"/>
            <a:ext cx="2212151" cy="1670312"/>
          </a:xfrm>
          <a:prstGeom prst="roundRect">
            <a:avLst>
              <a:gd name="adj" fmla="val 37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40" tIns="0" rIns="243840" bIns="0" rtlCol="0" anchor="ctr" anchorCtr="0"/>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40">
              <a:spcAft>
                <a:spcPts val="400"/>
              </a:spcAft>
              <a:buClr>
                <a:srgbClr val="03F0C2"/>
              </a:buClr>
            </a:pPr>
            <a:r>
              <a:rPr lang="es-ES" sz="1100">
                <a:solidFill>
                  <a:srgbClr val="FFFFFF"/>
                </a:solidFill>
                <a:latin typeface="Montserrat"/>
                <a:cs typeface="Arial"/>
              </a:rPr>
              <a:t>El tratamiento con </a:t>
            </a:r>
            <a:r>
              <a:rPr lang="es-ES" sz="1100" err="1">
                <a:solidFill>
                  <a:srgbClr val="FFFFFF"/>
                </a:solidFill>
                <a:latin typeface="Montserrat"/>
                <a:cs typeface="Arial"/>
              </a:rPr>
              <a:t>Klisyri</a:t>
            </a:r>
            <a:r>
              <a:rPr lang="es-ES" sz="1100">
                <a:solidFill>
                  <a:srgbClr val="FFFFFF"/>
                </a:solidFill>
                <a:latin typeface="Montserrat"/>
                <a:cs typeface="Arial"/>
              </a:rPr>
              <a:t> 1 % obtuvo </a:t>
            </a:r>
            <a:r>
              <a:rPr lang="es-ES" sz="1100" b="1">
                <a:solidFill>
                  <a:srgbClr val="FFFFFF"/>
                </a:solidFill>
                <a:latin typeface="Montserrat"/>
                <a:cs typeface="Arial"/>
              </a:rPr>
              <a:t>tasas de </a:t>
            </a:r>
            <a:r>
              <a:rPr lang="es-ES" sz="1100" b="1" u="sng">
                <a:solidFill>
                  <a:srgbClr val="FFFFFF"/>
                </a:solidFill>
                <a:latin typeface="Montserrat"/>
                <a:cs typeface="Arial"/>
              </a:rPr>
              <a:t>respuesta similares </a:t>
            </a:r>
            <a:r>
              <a:rPr lang="es-ES" sz="1100" b="1">
                <a:solidFill>
                  <a:srgbClr val="FFFFFF"/>
                </a:solidFill>
                <a:latin typeface="Montserrat"/>
                <a:cs typeface="Arial"/>
              </a:rPr>
              <a:t>a</a:t>
            </a:r>
            <a:r>
              <a:rPr lang="es-ES" sz="1100">
                <a:solidFill>
                  <a:srgbClr val="FFFFFF"/>
                </a:solidFill>
                <a:latin typeface="Montserrat"/>
                <a:cs typeface="Arial"/>
              </a:rPr>
              <a:t> las de los </a:t>
            </a:r>
            <a:r>
              <a:rPr lang="es-ES" sz="1100" b="1">
                <a:solidFill>
                  <a:srgbClr val="FFFFFF"/>
                </a:solidFill>
                <a:latin typeface="Montserrat"/>
                <a:cs typeface="Arial"/>
              </a:rPr>
              <a:t>pacientes inmunocompetentes</a:t>
            </a:r>
            <a:r>
              <a:rPr lang="es-ES" sz="1100">
                <a:solidFill>
                  <a:srgbClr val="FFFFFF"/>
                </a:solidFill>
                <a:latin typeface="Montserrat"/>
                <a:cs typeface="Arial"/>
              </a:rPr>
              <a:t>.</a:t>
            </a:r>
            <a:r>
              <a:rPr lang="es-ES" sz="1100" baseline="30000">
                <a:solidFill>
                  <a:srgbClr val="FFFFFF"/>
                </a:solidFill>
                <a:latin typeface="Montserrat"/>
                <a:cs typeface="Arial"/>
              </a:rPr>
              <a:t>1</a:t>
            </a:r>
          </a:p>
          <a:p>
            <a:pPr defTabSz="1219140">
              <a:spcAft>
                <a:spcPts val="400"/>
              </a:spcAft>
            </a:pPr>
            <a:endParaRPr lang="en-US" sz="1200" baseline="30000">
              <a:solidFill>
                <a:srgbClr val="FFFFFF"/>
              </a:solidFill>
              <a:latin typeface="Montserrat"/>
              <a:cs typeface="Arial"/>
            </a:endParaRPr>
          </a:p>
        </p:txBody>
      </p:sp>
      <p:sp>
        <p:nvSpPr>
          <p:cNvPr id="9" name="CuadroTexto 8">
            <a:extLst>
              <a:ext uri="{FF2B5EF4-FFF2-40B4-BE49-F238E27FC236}">
                <a16:creationId xmlns:a16="http://schemas.microsoft.com/office/drawing/2014/main" id="{071E4CAB-E93C-D3E0-39DB-74AED5FEAE39}"/>
              </a:ext>
            </a:extLst>
          </p:cNvPr>
          <p:cNvSpPr txBox="1"/>
          <p:nvPr/>
        </p:nvSpPr>
        <p:spPr>
          <a:xfrm>
            <a:off x="6117816" y="1721190"/>
            <a:ext cx="5438130" cy="600164"/>
          </a:xfrm>
          <a:prstGeom prst="rect">
            <a:avLst/>
          </a:prstGeom>
          <a:noFill/>
        </p:spPr>
        <p:txBody>
          <a:bodyPr wrap="square">
            <a:spAutoFit/>
          </a:bodyPr>
          <a:lstStyle/>
          <a:p>
            <a:pPr algn="ctr"/>
            <a:r>
              <a:rPr lang="es-ES" sz="1100" dirty="0">
                <a:solidFill>
                  <a:schemeClr val="bg1"/>
                </a:solidFill>
                <a:latin typeface="Montserrat" pitchFamily="2" charset="77"/>
              </a:rPr>
              <a:t>Los pacientes inmunodeprimidos pueden beneficiarse de </a:t>
            </a:r>
            <a:r>
              <a:rPr lang="es-ES" sz="1100" dirty="0" err="1">
                <a:solidFill>
                  <a:schemeClr val="bg1"/>
                </a:solidFill>
                <a:latin typeface="Montserrat" pitchFamily="2" charset="77"/>
              </a:rPr>
              <a:t>Klisyri</a:t>
            </a:r>
            <a:r>
              <a:rPr lang="es-ES" sz="1100" dirty="0">
                <a:solidFill>
                  <a:schemeClr val="bg1"/>
                </a:solidFill>
                <a:latin typeface="Montserrat" pitchFamily="2" charset="77"/>
              </a:rPr>
              <a:t> con una </a:t>
            </a:r>
            <a:r>
              <a:rPr lang="es-ES" sz="1100" b="1" u="sng" dirty="0">
                <a:solidFill>
                  <a:schemeClr val="bg1"/>
                </a:solidFill>
                <a:latin typeface="Montserrat" pitchFamily="2" charset="77"/>
              </a:rPr>
              <a:t>eficacia/seguridad y tolerabilidad comparables </a:t>
            </a:r>
            <a:r>
              <a:rPr lang="es-ES" sz="1100" dirty="0">
                <a:solidFill>
                  <a:schemeClr val="bg1"/>
                </a:solidFill>
                <a:latin typeface="Montserrat" pitchFamily="2" charset="77"/>
              </a:rPr>
              <a:t>a las de la población inmunocompetente.</a:t>
            </a:r>
            <a:r>
              <a:rPr lang="es-ES" sz="1100" baseline="30000" dirty="0">
                <a:solidFill>
                  <a:schemeClr val="bg1"/>
                </a:solidFill>
                <a:latin typeface="Montserrat" pitchFamily="2" charset="77"/>
              </a:rPr>
              <a:t>4</a:t>
            </a:r>
          </a:p>
        </p:txBody>
      </p:sp>
      <p:sp>
        <p:nvSpPr>
          <p:cNvPr id="13" name="CuadroTexto 12">
            <a:extLst>
              <a:ext uri="{FF2B5EF4-FFF2-40B4-BE49-F238E27FC236}">
                <a16:creationId xmlns:a16="http://schemas.microsoft.com/office/drawing/2014/main" id="{ECD498CE-2E30-76F7-BD6C-8FEF6401DC45}"/>
              </a:ext>
            </a:extLst>
          </p:cNvPr>
          <p:cNvSpPr txBox="1"/>
          <p:nvPr/>
        </p:nvSpPr>
        <p:spPr>
          <a:xfrm>
            <a:off x="931632" y="1130884"/>
            <a:ext cx="4195179" cy="323165"/>
          </a:xfrm>
          <a:prstGeom prst="rect">
            <a:avLst/>
          </a:prstGeom>
          <a:noFill/>
        </p:spPr>
        <p:txBody>
          <a:bodyPr wrap="square" rtlCol="0">
            <a:spAutoFit/>
          </a:bodyPr>
          <a:lstStyle/>
          <a:p>
            <a:r>
              <a:rPr lang="es-ES" sz="1500" b="1">
                <a:solidFill>
                  <a:srgbClr val="002855"/>
                </a:solidFill>
              </a:rPr>
              <a:t>10 pacientes VIH+ en tratamiento antirretroviral</a:t>
            </a:r>
            <a:r>
              <a:rPr lang="es-ES" sz="1500" b="1" baseline="30000">
                <a:solidFill>
                  <a:srgbClr val="002855"/>
                </a:solidFill>
              </a:rPr>
              <a:t>1</a:t>
            </a:r>
          </a:p>
        </p:txBody>
      </p:sp>
      <p:pic>
        <p:nvPicPr>
          <p:cNvPr id="15" name="Gráfico 14" descr="Insignia 1 con relleno sólido">
            <a:extLst>
              <a:ext uri="{FF2B5EF4-FFF2-40B4-BE49-F238E27FC236}">
                <a16:creationId xmlns:a16="http://schemas.microsoft.com/office/drawing/2014/main" id="{853FE777-9D9F-B4FA-57E7-C3C867700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711" y="1115194"/>
            <a:ext cx="395921" cy="395921"/>
          </a:xfrm>
          <a:prstGeom prst="rect">
            <a:avLst/>
          </a:prstGeom>
        </p:spPr>
      </p:pic>
      <p:pic>
        <p:nvPicPr>
          <p:cNvPr id="17" name="Gráfico 16" descr="Insignia con relleno sólido">
            <a:extLst>
              <a:ext uri="{FF2B5EF4-FFF2-40B4-BE49-F238E27FC236}">
                <a16:creationId xmlns:a16="http://schemas.microsoft.com/office/drawing/2014/main" id="{C4DD500D-A731-BFDE-F1EB-DBAC40069E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7734" y="1061807"/>
            <a:ext cx="395921" cy="395921"/>
          </a:xfrm>
          <a:prstGeom prst="rect">
            <a:avLst/>
          </a:prstGeom>
        </p:spPr>
      </p:pic>
      <p:pic>
        <p:nvPicPr>
          <p:cNvPr id="18" name="Gráfico 17" descr="Insignia 3 con relleno sólido">
            <a:extLst>
              <a:ext uri="{FF2B5EF4-FFF2-40B4-BE49-F238E27FC236}">
                <a16:creationId xmlns:a16="http://schemas.microsoft.com/office/drawing/2014/main" id="{383C32AD-B7D3-510F-D996-352210E714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09826" y="2832058"/>
            <a:ext cx="395921" cy="395921"/>
          </a:xfrm>
          <a:prstGeom prst="rect">
            <a:avLst/>
          </a:prstGeom>
        </p:spPr>
      </p:pic>
      <p:sp>
        <p:nvSpPr>
          <p:cNvPr id="23" name="CuadroTexto 22">
            <a:extLst>
              <a:ext uri="{FF2B5EF4-FFF2-40B4-BE49-F238E27FC236}">
                <a16:creationId xmlns:a16="http://schemas.microsoft.com/office/drawing/2014/main" id="{BCCA2A5D-91F1-6C3D-19F8-AB953BFC5D35}"/>
              </a:ext>
            </a:extLst>
          </p:cNvPr>
          <p:cNvSpPr txBox="1"/>
          <p:nvPr/>
        </p:nvSpPr>
        <p:spPr>
          <a:xfrm>
            <a:off x="6039908" y="2884033"/>
            <a:ext cx="5422592" cy="323165"/>
          </a:xfrm>
          <a:prstGeom prst="rect">
            <a:avLst/>
          </a:prstGeom>
          <a:noFill/>
        </p:spPr>
        <p:txBody>
          <a:bodyPr wrap="square" rtlCol="0">
            <a:spAutoFit/>
          </a:bodyPr>
          <a:lstStyle/>
          <a:p>
            <a:r>
              <a:rPr lang="es-ES" sz="1500" b="1">
                <a:solidFill>
                  <a:srgbClr val="002855"/>
                </a:solidFill>
              </a:rPr>
              <a:t>112 pacientes trasplantados: </a:t>
            </a:r>
            <a:r>
              <a:rPr lang="es-ES" sz="1500">
                <a:solidFill>
                  <a:srgbClr val="002855"/>
                </a:solidFill>
              </a:rPr>
              <a:t>3 estudios en Italia y España</a:t>
            </a:r>
            <a:r>
              <a:rPr lang="es-ES" sz="1500" baseline="30000">
                <a:solidFill>
                  <a:srgbClr val="002855"/>
                </a:solidFill>
              </a:rPr>
              <a:t>2,3,4</a:t>
            </a:r>
          </a:p>
        </p:txBody>
      </p:sp>
      <p:sp>
        <p:nvSpPr>
          <p:cNvPr id="25" name="CuadroTexto 24">
            <a:extLst>
              <a:ext uri="{FF2B5EF4-FFF2-40B4-BE49-F238E27FC236}">
                <a16:creationId xmlns:a16="http://schemas.microsoft.com/office/drawing/2014/main" id="{45A9CA31-3DED-A20D-378A-068A0AC91C4C}"/>
              </a:ext>
            </a:extLst>
          </p:cNvPr>
          <p:cNvSpPr txBox="1"/>
          <p:nvPr/>
        </p:nvSpPr>
        <p:spPr>
          <a:xfrm>
            <a:off x="6039908" y="1109574"/>
            <a:ext cx="2845715" cy="323165"/>
          </a:xfrm>
          <a:prstGeom prst="rect">
            <a:avLst/>
          </a:prstGeom>
          <a:noFill/>
        </p:spPr>
        <p:txBody>
          <a:bodyPr wrap="none" rtlCol="0">
            <a:spAutoFit/>
          </a:bodyPr>
          <a:lstStyle/>
          <a:p>
            <a:r>
              <a:rPr lang="es-ES" sz="1500" b="1">
                <a:solidFill>
                  <a:srgbClr val="002060"/>
                </a:solidFill>
              </a:rPr>
              <a:t>6 pacientes del estudio Tirbaskin</a:t>
            </a:r>
            <a:r>
              <a:rPr lang="es-ES" sz="1500" b="1" baseline="30000">
                <a:solidFill>
                  <a:srgbClr val="002060"/>
                </a:solidFill>
              </a:rPr>
              <a:t>5</a:t>
            </a:r>
          </a:p>
        </p:txBody>
      </p:sp>
      <p:sp>
        <p:nvSpPr>
          <p:cNvPr id="30" name="Rectángulo redondeado 29">
            <a:extLst>
              <a:ext uri="{FF2B5EF4-FFF2-40B4-BE49-F238E27FC236}">
                <a16:creationId xmlns:a16="http://schemas.microsoft.com/office/drawing/2014/main" id="{9EF2B924-561C-53BC-5432-E740D1C952F6}"/>
              </a:ext>
            </a:extLst>
          </p:cNvPr>
          <p:cNvSpPr/>
          <p:nvPr/>
        </p:nvSpPr>
        <p:spPr>
          <a:xfrm>
            <a:off x="890323" y="1525636"/>
            <a:ext cx="352894" cy="333508"/>
          </a:xfrm>
          <a:prstGeom prst="roundRect">
            <a:avLst>
              <a:gd name="adj" fmla="val 50000"/>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0" name="Grupo 39">
            <a:extLst>
              <a:ext uri="{FF2B5EF4-FFF2-40B4-BE49-F238E27FC236}">
                <a16:creationId xmlns:a16="http://schemas.microsoft.com/office/drawing/2014/main" id="{052DFAEF-76DC-E82C-0041-7517ED02EDEB}"/>
              </a:ext>
            </a:extLst>
          </p:cNvPr>
          <p:cNvGrpSpPr/>
          <p:nvPr/>
        </p:nvGrpSpPr>
        <p:grpSpPr>
          <a:xfrm>
            <a:off x="528586" y="1549292"/>
            <a:ext cx="4195180" cy="4454734"/>
            <a:chOff x="528586" y="1549292"/>
            <a:chExt cx="4195180" cy="4454734"/>
          </a:xfrm>
        </p:grpSpPr>
        <p:sp>
          <p:nvSpPr>
            <p:cNvPr id="12" name="Rounded Rectangle 92">
              <a:extLst>
                <a:ext uri="{FF2B5EF4-FFF2-40B4-BE49-F238E27FC236}">
                  <a16:creationId xmlns:a16="http://schemas.microsoft.com/office/drawing/2014/main" id="{962E4121-EE9C-D7E5-BAEA-380AC2A567CA}"/>
                </a:ext>
              </a:extLst>
            </p:cNvPr>
            <p:cNvSpPr/>
            <p:nvPr/>
          </p:nvSpPr>
          <p:spPr>
            <a:xfrm>
              <a:off x="528682" y="2982652"/>
              <a:ext cx="2568198" cy="2773299"/>
            </a:xfrm>
            <a:prstGeom prst="roundRect">
              <a:avLst>
                <a:gd name="adj" fmla="val 4547"/>
              </a:avLst>
            </a:prstGeom>
            <a:solidFill>
              <a:schemeClr val="bg1"/>
            </a:solidFill>
            <a:ln w="12700">
              <a:solidFill>
                <a:srgbClr val="B4E2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itchFamily="2" charset="77"/>
                <a:cs typeface="Arial" panose="020B0604020202020204" pitchFamily="34" charset="0"/>
              </a:endParaRPr>
            </a:p>
          </p:txBody>
        </p:sp>
        <p:pic>
          <p:nvPicPr>
            <p:cNvPr id="7" name="Picture 6">
              <a:extLst>
                <a:ext uri="{FF2B5EF4-FFF2-40B4-BE49-F238E27FC236}">
                  <a16:creationId xmlns:a16="http://schemas.microsoft.com/office/drawing/2014/main" id="{C91A858C-A220-ED77-ECFD-F329E7B78FE0}"/>
                </a:ext>
              </a:extLst>
            </p:cNvPr>
            <p:cNvPicPr>
              <a:picLocks noChangeAspect="1"/>
            </p:cNvPicPr>
            <p:nvPr/>
          </p:nvPicPr>
          <p:blipFill>
            <a:blip r:embed="rId9" cstate="screen">
              <a:extLst>
                <a:ext uri="{28A0092B-C50C-407E-A947-70E740481C1C}">
                  <a14:useLocalDpi xmlns:a14="http://schemas.microsoft.com/office/drawing/2010/main"/>
                </a:ext>
              </a:extLst>
            </a:blip>
            <a:srcRect l="5728" t="3593" r="3818" b="2797"/>
            <a:stretch>
              <a:fillRect/>
            </a:stretch>
          </p:blipFill>
          <p:spPr>
            <a:xfrm>
              <a:off x="613285" y="3038080"/>
              <a:ext cx="2396102" cy="2654158"/>
            </a:xfrm>
            <a:prstGeom prst="rect">
              <a:avLst/>
            </a:prstGeom>
            <a:ln>
              <a:noFill/>
            </a:ln>
          </p:spPr>
        </p:pic>
        <p:sp>
          <p:nvSpPr>
            <p:cNvPr id="20" name="CuadroTexto 19">
              <a:extLst>
                <a:ext uri="{FF2B5EF4-FFF2-40B4-BE49-F238E27FC236}">
                  <a16:creationId xmlns:a16="http://schemas.microsoft.com/office/drawing/2014/main" id="{8E9FC2E7-FD56-F6D1-1D89-423602A49C90}"/>
                </a:ext>
              </a:extLst>
            </p:cNvPr>
            <p:cNvSpPr txBox="1"/>
            <p:nvPr/>
          </p:nvSpPr>
          <p:spPr>
            <a:xfrm>
              <a:off x="528586" y="5819360"/>
              <a:ext cx="2466405" cy="184666"/>
            </a:xfrm>
            <a:prstGeom prst="rect">
              <a:avLst/>
            </a:prstGeom>
            <a:noFill/>
          </p:spPr>
          <p:txBody>
            <a:bodyPr wrap="square">
              <a:spAutoFit/>
            </a:bodyPr>
            <a:lstStyle/>
            <a:p>
              <a:pPr>
                <a:spcAft>
                  <a:spcPts val="600"/>
                </a:spcAft>
              </a:pPr>
              <a:r>
                <a:rPr lang="es-ES" sz="600">
                  <a:solidFill>
                    <a:schemeClr val="tx1">
                      <a:lumMod val="50000"/>
                      <a:lumOff val="50000"/>
                    </a:schemeClr>
                  </a:solidFill>
                  <a:latin typeface="Montserrat"/>
                  <a:cs typeface="Arial"/>
                </a:rPr>
                <a:t>Figuras adaptadas de </a:t>
              </a:r>
              <a:r>
                <a:rPr lang="es-ES" sz="600" err="1">
                  <a:solidFill>
                    <a:schemeClr val="tx1">
                      <a:lumMod val="50000"/>
                      <a:lumOff val="50000"/>
                    </a:schemeClr>
                  </a:solidFill>
                  <a:latin typeface="Montserrat"/>
                  <a:cs typeface="Arial"/>
                </a:rPr>
                <a:t>Ciccarese</a:t>
              </a:r>
              <a:r>
                <a:rPr lang="es-ES" sz="600">
                  <a:solidFill>
                    <a:schemeClr val="tx1">
                      <a:lumMod val="50000"/>
                      <a:lumOff val="50000"/>
                    </a:schemeClr>
                  </a:solidFill>
                  <a:latin typeface="Montserrat"/>
                  <a:cs typeface="Arial"/>
                </a:rPr>
                <a:t> G, </a:t>
              </a:r>
              <a:r>
                <a:rPr lang="es-ES" sz="600" i="1">
                  <a:solidFill>
                    <a:schemeClr val="tx1">
                      <a:lumMod val="50000"/>
                      <a:lumOff val="50000"/>
                    </a:schemeClr>
                  </a:solidFill>
                  <a:latin typeface="Montserrat"/>
                  <a:cs typeface="Arial"/>
                </a:rPr>
                <a:t>et al. </a:t>
              </a:r>
              <a:r>
                <a:rPr lang="es-ES" sz="600">
                  <a:solidFill>
                    <a:schemeClr val="tx1">
                      <a:lumMod val="50000"/>
                      <a:lumOff val="50000"/>
                    </a:schemeClr>
                  </a:solidFill>
                  <a:latin typeface="Montserrat"/>
                  <a:cs typeface="Arial"/>
                </a:rPr>
                <a:t>2025.</a:t>
              </a:r>
              <a:r>
                <a:rPr lang="es-ES" sz="600" baseline="30000">
                  <a:solidFill>
                    <a:schemeClr val="tx1">
                      <a:lumMod val="50000"/>
                      <a:lumOff val="50000"/>
                    </a:schemeClr>
                  </a:solidFill>
                  <a:latin typeface="Montserrat"/>
                  <a:cs typeface="Arial"/>
                </a:rPr>
                <a:t>1</a:t>
              </a:r>
            </a:p>
          </p:txBody>
        </p:sp>
        <p:grpSp>
          <p:nvGrpSpPr>
            <p:cNvPr id="28" name="Grupo 27">
              <a:extLst>
                <a:ext uri="{FF2B5EF4-FFF2-40B4-BE49-F238E27FC236}">
                  <a16:creationId xmlns:a16="http://schemas.microsoft.com/office/drawing/2014/main" id="{BDEF0821-1775-CB54-914C-67EE709A54F0}"/>
                </a:ext>
              </a:extLst>
            </p:cNvPr>
            <p:cNvGrpSpPr/>
            <p:nvPr/>
          </p:nvGrpSpPr>
          <p:grpSpPr>
            <a:xfrm>
              <a:off x="528586" y="1549292"/>
              <a:ext cx="4195180" cy="1308714"/>
              <a:chOff x="528586" y="1549292"/>
              <a:chExt cx="4195180" cy="1308714"/>
            </a:xfrm>
          </p:grpSpPr>
          <p:pic>
            <p:nvPicPr>
              <p:cNvPr id="3" name="Picture 2">
                <a:extLst>
                  <a:ext uri="{FF2B5EF4-FFF2-40B4-BE49-F238E27FC236}">
                    <a16:creationId xmlns:a16="http://schemas.microsoft.com/office/drawing/2014/main" id="{6C71BA55-E042-0210-3B43-4AA835DC07B2}"/>
                  </a:ext>
                </a:extLst>
              </p:cNvPr>
              <p:cNvPicPr>
                <a:picLocks noChangeAspect="1"/>
              </p:cNvPicPr>
              <p:nvPr/>
            </p:nvPicPr>
            <p:blipFill>
              <a:blip r:embed="rId10"/>
              <a:stretch>
                <a:fillRect/>
              </a:stretch>
            </p:blipFill>
            <p:spPr>
              <a:xfrm>
                <a:off x="571953" y="1726978"/>
                <a:ext cx="3881916" cy="1085863"/>
              </a:xfrm>
              <a:prstGeom prst="rect">
                <a:avLst/>
              </a:prstGeom>
              <a:ln>
                <a:noFill/>
              </a:ln>
            </p:spPr>
          </p:pic>
          <p:sp>
            <p:nvSpPr>
              <p:cNvPr id="29" name="Rectangle: Rounded Corners 6">
                <a:extLst>
                  <a:ext uri="{FF2B5EF4-FFF2-40B4-BE49-F238E27FC236}">
                    <a16:creationId xmlns:a16="http://schemas.microsoft.com/office/drawing/2014/main" id="{6656D13D-8AA5-F1CC-0BC9-DA56277EA587}"/>
                  </a:ext>
                </a:extLst>
              </p:cNvPr>
              <p:cNvSpPr/>
              <p:nvPr/>
            </p:nvSpPr>
            <p:spPr>
              <a:xfrm>
                <a:off x="528586" y="1680926"/>
                <a:ext cx="4195180" cy="1177080"/>
              </a:xfrm>
              <a:prstGeom prst="roundRect">
                <a:avLst>
                  <a:gd name="adj" fmla="val 5561"/>
                </a:avLst>
              </a:prstGeom>
              <a:noFill/>
              <a:ln>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3200" noProof="0">
                  <a:solidFill>
                    <a:prstClr val="white"/>
                  </a:solidFill>
                  <a:latin typeface="Montserrat" pitchFamily="2" charset="77"/>
                </a:endParaRPr>
              </a:p>
            </p:txBody>
          </p:sp>
          <p:pic>
            <p:nvPicPr>
              <p:cNvPr id="33" name="Picture 6" descr="Google Street View | Page 2556 | SkyscraperCity Forum">
                <a:extLst>
                  <a:ext uri="{FF2B5EF4-FFF2-40B4-BE49-F238E27FC236}">
                    <a16:creationId xmlns:a16="http://schemas.microsoft.com/office/drawing/2014/main" id="{A856E2E1-EBEC-2267-E825-BA04537679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545" y="1549292"/>
                <a:ext cx="281649" cy="28164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7" name="Rectángulo redondeado 46">
            <a:extLst>
              <a:ext uri="{FF2B5EF4-FFF2-40B4-BE49-F238E27FC236}">
                <a16:creationId xmlns:a16="http://schemas.microsoft.com/office/drawing/2014/main" id="{5197DC93-5E10-E023-58F4-BE62BCF3E70A}"/>
              </a:ext>
            </a:extLst>
          </p:cNvPr>
          <p:cNvSpPr/>
          <p:nvPr/>
        </p:nvSpPr>
        <p:spPr>
          <a:xfrm>
            <a:off x="5795695" y="3443489"/>
            <a:ext cx="352894" cy="333508"/>
          </a:xfrm>
          <a:prstGeom prst="roundRect">
            <a:avLst>
              <a:gd name="adj" fmla="val 50000"/>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Rectángulo redondeado 56">
            <a:extLst>
              <a:ext uri="{FF2B5EF4-FFF2-40B4-BE49-F238E27FC236}">
                <a16:creationId xmlns:a16="http://schemas.microsoft.com/office/drawing/2014/main" id="{D47A7506-1F55-FC56-4009-92633129C5AB}"/>
              </a:ext>
            </a:extLst>
          </p:cNvPr>
          <p:cNvSpPr/>
          <p:nvPr/>
        </p:nvSpPr>
        <p:spPr>
          <a:xfrm>
            <a:off x="10842171" y="3433907"/>
            <a:ext cx="352894" cy="333508"/>
          </a:xfrm>
          <a:prstGeom prst="roundRect">
            <a:avLst>
              <a:gd name="adj" fmla="val 50000"/>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7" name="Grupo 36">
            <a:extLst>
              <a:ext uri="{FF2B5EF4-FFF2-40B4-BE49-F238E27FC236}">
                <a16:creationId xmlns:a16="http://schemas.microsoft.com/office/drawing/2014/main" id="{62E2D0DE-2B3D-B611-D0CC-8795D52B3EBA}"/>
              </a:ext>
            </a:extLst>
          </p:cNvPr>
          <p:cNvGrpSpPr/>
          <p:nvPr/>
        </p:nvGrpSpPr>
        <p:grpSpPr>
          <a:xfrm>
            <a:off x="5610179" y="3423010"/>
            <a:ext cx="6581821" cy="1583448"/>
            <a:chOff x="5610179" y="3423010"/>
            <a:chExt cx="6581821" cy="1583448"/>
          </a:xfrm>
        </p:grpSpPr>
        <p:grpSp>
          <p:nvGrpSpPr>
            <p:cNvPr id="31" name="Grupo 30">
              <a:extLst>
                <a:ext uri="{FF2B5EF4-FFF2-40B4-BE49-F238E27FC236}">
                  <a16:creationId xmlns:a16="http://schemas.microsoft.com/office/drawing/2014/main" id="{3D0893DD-C6C5-E23B-AD34-086FFB09F8F6}"/>
                </a:ext>
              </a:extLst>
            </p:cNvPr>
            <p:cNvGrpSpPr/>
            <p:nvPr/>
          </p:nvGrpSpPr>
          <p:grpSpPr>
            <a:xfrm>
              <a:off x="5610179" y="3455201"/>
              <a:ext cx="6581821" cy="1551257"/>
              <a:chOff x="5585933" y="3430400"/>
              <a:chExt cx="6581821" cy="1551257"/>
            </a:xfrm>
          </p:grpSpPr>
          <p:pic>
            <p:nvPicPr>
              <p:cNvPr id="32" name="Imagen 31">
                <a:extLst>
                  <a:ext uri="{FF2B5EF4-FFF2-40B4-BE49-F238E27FC236}">
                    <a16:creationId xmlns:a16="http://schemas.microsoft.com/office/drawing/2014/main" id="{4906BFF9-F11D-3F5A-B0DE-441E9D9D2B0C}"/>
                  </a:ext>
                </a:extLst>
              </p:cNvPr>
              <p:cNvPicPr>
                <a:picLocks noChangeAspect="1"/>
              </p:cNvPicPr>
              <p:nvPr/>
            </p:nvPicPr>
            <p:blipFill>
              <a:blip r:embed="rId12"/>
              <a:stretch>
                <a:fillRect/>
              </a:stretch>
            </p:blipFill>
            <p:spPr>
              <a:xfrm>
                <a:off x="8208918" y="3651697"/>
                <a:ext cx="2242198" cy="1259026"/>
              </a:xfrm>
              <a:prstGeom prst="rect">
                <a:avLst/>
              </a:prstGeom>
            </p:spPr>
          </p:pic>
          <p:pic>
            <p:nvPicPr>
              <p:cNvPr id="5" name="Picture 4">
                <a:extLst>
                  <a:ext uri="{FF2B5EF4-FFF2-40B4-BE49-F238E27FC236}">
                    <a16:creationId xmlns:a16="http://schemas.microsoft.com/office/drawing/2014/main" id="{2BD2BE3C-DA41-D19F-1E73-65DEE654F68F}"/>
                  </a:ext>
                </a:extLst>
              </p:cNvPr>
              <p:cNvPicPr>
                <a:picLocks noChangeAspect="1"/>
              </p:cNvPicPr>
              <p:nvPr/>
            </p:nvPicPr>
            <p:blipFill>
              <a:blip r:embed="rId13"/>
              <a:srcRect t="10106" r="5539"/>
              <a:stretch>
                <a:fillRect/>
              </a:stretch>
            </p:blipFill>
            <p:spPr>
              <a:xfrm>
                <a:off x="10465742" y="3831246"/>
                <a:ext cx="1691666" cy="1128531"/>
              </a:xfrm>
              <a:prstGeom prst="rect">
                <a:avLst/>
              </a:prstGeom>
            </p:spPr>
          </p:pic>
          <p:pic>
            <p:nvPicPr>
              <p:cNvPr id="19" name="Imagen 18">
                <a:extLst>
                  <a:ext uri="{FF2B5EF4-FFF2-40B4-BE49-F238E27FC236}">
                    <a16:creationId xmlns:a16="http://schemas.microsoft.com/office/drawing/2014/main" id="{9E6DB8E7-5388-FD50-217B-70B73A5277D1}"/>
                  </a:ext>
                </a:extLst>
              </p:cNvPr>
              <p:cNvPicPr>
                <a:picLocks noChangeAspect="1"/>
              </p:cNvPicPr>
              <p:nvPr/>
            </p:nvPicPr>
            <p:blipFill>
              <a:blip r:embed="rId14"/>
              <a:srcRect l="8940" r="9606"/>
              <a:stretch>
                <a:fillRect/>
              </a:stretch>
            </p:blipFill>
            <p:spPr>
              <a:xfrm>
                <a:off x="5585933" y="3624748"/>
                <a:ext cx="2508061" cy="1259026"/>
              </a:xfrm>
              <a:prstGeom prst="rect">
                <a:avLst/>
              </a:prstGeom>
            </p:spPr>
          </p:pic>
          <p:sp>
            <p:nvSpPr>
              <p:cNvPr id="46" name="Rectangle: Rounded Corners 6">
                <a:extLst>
                  <a:ext uri="{FF2B5EF4-FFF2-40B4-BE49-F238E27FC236}">
                    <a16:creationId xmlns:a16="http://schemas.microsoft.com/office/drawing/2014/main" id="{E89C8ABF-CF38-338A-3874-94C5831688C3}"/>
                  </a:ext>
                </a:extLst>
              </p:cNvPr>
              <p:cNvSpPr/>
              <p:nvPr/>
            </p:nvSpPr>
            <p:spPr>
              <a:xfrm>
                <a:off x="5615186" y="3571263"/>
                <a:ext cx="2502701" cy="1400893"/>
              </a:xfrm>
              <a:prstGeom prst="roundRect">
                <a:avLst>
                  <a:gd name="adj" fmla="val 5561"/>
                </a:avLst>
              </a:prstGeom>
              <a:noFill/>
              <a:ln>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3200" noProof="0">
                  <a:solidFill>
                    <a:prstClr val="white"/>
                  </a:solidFill>
                  <a:latin typeface="Montserrat" pitchFamily="2" charset="77"/>
                </a:endParaRPr>
              </a:p>
            </p:txBody>
          </p:sp>
          <p:pic>
            <p:nvPicPr>
              <p:cNvPr id="49" name="Picture 14" descr="Ronda españa bandera vector icono aislado españa bandera botón | Vector ...">
                <a:extLst>
                  <a:ext uri="{FF2B5EF4-FFF2-40B4-BE49-F238E27FC236}">
                    <a16:creationId xmlns:a16="http://schemas.microsoft.com/office/drawing/2014/main" id="{EAA29DE1-5ED5-4C8F-9D2F-C7AEC1F9B22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1210" t="14769" r="10430"/>
              <a:stretch/>
            </p:blipFill>
            <p:spPr bwMode="auto">
              <a:xfrm>
                <a:off x="5787856" y="3430400"/>
                <a:ext cx="340258" cy="37010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6">
                <a:extLst>
                  <a:ext uri="{FF2B5EF4-FFF2-40B4-BE49-F238E27FC236}">
                    <a16:creationId xmlns:a16="http://schemas.microsoft.com/office/drawing/2014/main" id="{CB65FCE9-58C3-65DD-6995-886BFC82E7DB}"/>
                  </a:ext>
                </a:extLst>
              </p:cNvPr>
              <p:cNvSpPr/>
              <p:nvPr/>
            </p:nvSpPr>
            <p:spPr>
              <a:xfrm>
                <a:off x="8175692" y="3580764"/>
                <a:ext cx="2260797" cy="1400893"/>
              </a:xfrm>
              <a:prstGeom prst="roundRect">
                <a:avLst>
                  <a:gd name="adj" fmla="val 5561"/>
                </a:avLst>
              </a:prstGeom>
              <a:noFill/>
              <a:ln>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3200" noProof="0">
                  <a:solidFill>
                    <a:prstClr val="white"/>
                  </a:solidFill>
                  <a:latin typeface="Montserrat" pitchFamily="2" charset="77"/>
                </a:endParaRPr>
              </a:p>
            </p:txBody>
          </p:sp>
          <p:sp>
            <p:nvSpPr>
              <p:cNvPr id="56" name="Rectangle: Rounded Corners 6">
                <a:extLst>
                  <a:ext uri="{FF2B5EF4-FFF2-40B4-BE49-F238E27FC236}">
                    <a16:creationId xmlns:a16="http://schemas.microsoft.com/office/drawing/2014/main" id="{2617C07B-4EF8-CE98-A47C-12EF40251EDC}"/>
                  </a:ext>
                </a:extLst>
              </p:cNvPr>
              <p:cNvSpPr/>
              <p:nvPr/>
            </p:nvSpPr>
            <p:spPr>
              <a:xfrm>
                <a:off x="10476088" y="3580764"/>
                <a:ext cx="1691666" cy="1394503"/>
              </a:xfrm>
              <a:prstGeom prst="roundRect">
                <a:avLst>
                  <a:gd name="adj" fmla="val 5561"/>
                </a:avLst>
              </a:prstGeom>
              <a:noFill/>
              <a:ln>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3200" noProof="0">
                  <a:solidFill>
                    <a:prstClr val="white"/>
                  </a:solidFill>
                  <a:latin typeface="Montserrat" pitchFamily="2" charset="77"/>
                </a:endParaRPr>
              </a:p>
            </p:txBody>
          </p:sp>
          <p:pic>
            <p:nvPicPr>
              <p:cNvPr id="58" name="Picture 6" descr="Google Street View | Page 2556 | SkyscraperCity Forum">
                <a:extLst>
                  <a:ext uri="{FF2B5EF4-FFF2-40B4-BE49-F238E27FC236}">
                    <a16:creationId xmlns:a16="http://schemas.microsoft.com/office/drawing/2014/main" id="{AA6C5C3D-1AD4-0677-9199-7648DAFAE9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67701" y="3443800"/>
                <a:ext cx="281649" cy="281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upo 34">
              <a:extLst>
                <a:ext uri="{FF2B5EF4-FFF2-40B4-BE49-F238E27FC236}">
                  <a16:creationId xmlns:a16="http://schemas.microsoft.com/office/drawing/2014/main" id="{288BCF36-0BAE-E84C-CAD3-12EC9A9A21D5}"/>
                </a:ext>
              </a:extLst>
            </p:cNvPr>
            <p:cNvGrpSpPr/>
            <p:nvPr/>
          </p:nvGrpSpPr>
          <p:grpSpPr>
            <a:xfrm>
              <a:off x="8332209" y="3423010"/>
              <a:ext cx="352894" cy="377490"/>
              <a:chOff x="8332209" y="3423010"/>
              <a:chExt cx="352894" cy="377490"/>
            </a:xfrm>
          </p:grpSpPr>
          <p:sp>
            <p:nvSpPr>
              <p:cNvPr id="51" name="Rectángulo redondeado 50">
                <a:extLst>
                  <a:ext uri="{FF2B5EF4-FFF2-40B4-BE49-F238E27FC236}">
                    <a16:creationId xmlns:a16="http://schemas.microsoft.com/office/drawing/2014/main" id="{63F001F8-1661-E448-CC96-7BC41B64934B}"/>
                  </a:ext>
                </a:extLst>
              </p:cNvPr>
              <p:cNvSpPr/>
              <p:nvPr/>
            </p:nvSpPr>
            <p:spPr>
              <a:xfrm>
                <a:off x="8332209" y="3423010"/>
                <a:ext cx="352894" cy="333508"/>
              </a:xfrm>
              <a:prstGeom prst="roundRect">
                <a:avLst>
                  <a:gd name="adj" fmla="val 50000"/>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2" name="Picture 14" descr="Ronda españa bandera vector icono aislado españa bandera botón | Vector ...">
                <a:extLst>
                  <a:ext uri="{FF2B5EF4-FFF2-40B4-BE49-F238E27FC236}">
                    <a16:creationId xmlns:a16="http://schemas.microsoft.com/office/drawing/2014/main" id="{11FA210F-C03F-67F5-3D40-F9C91377D40F}"/>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1210" t="14769" r="10430"/>
              <a:stretch/>
            </p:blipFill>
            <p:spPr bwMode="auto">
              <a:xfrm>
                <a:off x="8338016" y="3430400"/>
                <a:ext cx="340258" cy="3701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9" name="Grupo 38">
            <a:extLst>
              <a:ext uri="{FF2B5EF4-FFF2-40B4-BE49-F238E27FC236}">
                <a16:creationId xmlns:a16="http://schemas.microsoft.com/office/drawing/2014/main" id="{40F8F4A0-4896-017B-9D39-4D57EFF5EC63}"/>
              </a:ext>
            </a:extLst>
          </p:cNvPr>
          <p:cNvGrpSpPr/>
          <p:nvPr/>
        </p:nvGrpSpPr>
        <p:grpSpPr>
          <a:xfrm>
            <a:off x="9134313" y="1145114"/>
            <a:ext cx="691181" cy="381820"/>
            <a:chOff x="9134313" y="1145114"/>
            <a:chExt cx="691181" cy="381820"/>
          </a:xfrm>
        </p:grpSpPr>
        <p:grpSp>
          <p:nvGrpSpPr>
            <p:cNvPr id="38" name="Grupo 37">
              <a:extLst>
                <a:ext uri="{FF2B5EF4-FFF2-40B4-BE49-F238E27FC236}">
                  <a16:creationId xmlns:a16="http://schemas.microsoft.com/office/drawing/2014/main" id="{16489E9C-5429-10CA-E64F-662EB04256B8}"/>
                </a:ext>
              </a:extLst>
            </p:cNvPr>
            <p:cNvGrpSpPr/>
            <p:nvPr/>
          </p:nvGrpSpPr>
          <p:grpSpPr>
            <a:xfrm>
              <a:off x="9134313" y="1145114"/>
              <a:ext cx="691181" cy="381820"/>
              <a:chOff x="9134313" y="1145114"/>
              <a:chExt cx="691181" cy="381820"/>
            </a:xfrm>
          </p:grpSpPr>
          <p:sp>
            <p:nvSpPr>
              <p:cNvPr id="61" name="Rectángulo redondeado 60">
                <a:extLst>
                  <a:ext uri="{FF2B5EF4-FFF2-40B4-BE49-F238E27FC236}">
                    <a16:creationId xmlns:a16="http://schemas.microsoft.com/office/drawing/2014/main" id="{2CBB93EB-F37D-B65B-4A72-9E9E547F95B7}"/>
                  </a:ext>
                </a:extLst>
              </p:cNvPr>
              <p:cNvSpPr/>
              <p:nvPr/>
            </p:nvSpPr>
            <p:spPr>
              <a:xfrm>
                <a:off x="9165538" y="1145114"/>
                <a:ext cx="659956" cy="333508"/>
              </a:xfrm>
              <a:prstGeom prst="roundRect">
                <a:avLst>
                  <a:gd name="adj" fmla="val 50000"/>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0" name="Picture 14" descr="Ronda españa bandera vector icono aislado españa bandera botón | Vector ...">
                <a:extLst>
                  <a:ext uri="{FF2B5EF4-FFF2-40B4-BE49-F238E27FC236}">
                    <a16:creationId xmlns:a16="http://schemas.microsoft.com/office/drawing/2014/main" id="{CEF0C639-7792-EBE4-6833-BCC8F5834FD8}"/>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1210" t="14769" r="10430"/>
              <a:stretch/>
            </p:blipFill>
            <p:spPr bwMode="auto">
              <a:xfrm>
                <a:off x="9134313" y="1156834"/>
                <a:ext cx="340258" cy="370100"/>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6" descr="Google Street View | Page 2556 | SkyscraperCity Forum">
              <a:extLst>
                <a:ext uri="{FF2B5EF4-FFF2-40B4-BE49-F238E27FC236}">
                  <a16:creationId xmlns:a16="http://schemas.microsoft.com/office/drawing/2014/main" id="{3B3DB7E4-BCB4-CFC5-DEA8-F8231EDFEA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4571" y="1159376"/>
              <a:ext cx="281649" cy="2816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610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ssolve">
                                      <p:cBhvr>
                                        <p:cTn id="27" dur="500"/>
                                        <p:tgtEl>
                                          <p:spTgt spid="3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par>
                                <p:cTn id="31" presetID="9"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500"/>
                                        <p:tgtEl>
                                          <p:spTgt spid="18"/>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dissolve">
                                      <p:cBhvr>
                                        <p:cTn id="47" dur="500"/>
                                        <p:tgtEl>
                                          <p:spTgt spid="23"/>
                                        </p:tgtEl>
                                      </p:cBhvr>
                                    </p:animEffect>
                                  </p:childTnLst>
                                </p:cTn>
                              </p:par>
                              <p:par>
                                <p:cTn id="48" presetID="9"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dissolve">
                                      <p:cBhvr>
                                        <p:cTn id="50" dur="500"/>
                                        <p:tgtEl>
                                          <p:spTgt spid="3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dissolve">
                                      <p:cBhvr>
                                        <p:cTn id="53" dur="500"/>
                                        <p:tgtEl>
                                          <p:spTgt spid="16"/>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dissolve">
                                      <p:cBhvr>
                                        <p:cTn id="56" dur="500"/>
                                        <p:tgtEl>
                                          <p:spTgt spid="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dissolve">
                                      <p:cBhvr>
                                        <p:cTn id="59" dur="500"/>
                                        <p:tgtEl>
                                          <p:spTgt spid="47"/>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dissolve">
                                      <p:cBhvr>
                                        <p:cTn id="6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4" grpId="0"/>
      <p:bldP spid="10" grpId="0" animBg="1"/>
      <p:bldP spid="11" grpId="0"/>
      <p:bldP spid="9" grpId="0"/>
      <p:bldP spid="13" grpId="0"/>
      <p:bldP spid="23" grpId="0"/>
      <p:bldP spid="25" grpId="0"/>
      <p:bldP spid="30" grpId="0" animBg="1"/>
      <p:bldP spid="47" grpId="0" animBg="1"/>
      <p:bldP spid="5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5FF702-E5DE-C3EC-BF1D-9D0FE6C8580B}"/>
              </a:ext>
            </a:extLst>
          </p:cNvPr>
          <p:cNvSpPr>
            <a:spLocks noGrp="1"/>
          </p:cNvSpPr>
          <p:nvPr>
            <p:ph type="title"/>
          </p:nvPr>
        </p:nvSpPr>
        <p:spPr>
          <a:xfrm>
            <a:off x="3941701" y="1201421"/>
            <a:ext cx="10368641" cy="681751"/>
          </a:xfrm>
        </p:spPr>
        <p:txBody>
          <a:bodyPr>
            <a:normAutofit/>
          </a:bodyPr>
          <a:lstStyle/>
          <a:p>
            <a:r>
              <a:rPr lang="es-ES" sz="2800"/>
              <a:t>CASOS CLÍNICOS </a:t>
            </a:r>
          </a:p>
        </p:txBody>
      </p:sp>
      <p:sp>
        <p:nvSpPr>
          <p:cNvPr id="3" name="Marcador de contenido 2">
            <a:extLst>
              <a:ext uri="{FF2B5EF4-FFF2-40B4-BE49-F238E27FC236}">
                <a16:creationId xmlns:a16="http://schemas.microsoft.com/office/drawing/2014/main" id="{493CD5EB-1D5E-6CBC-0995-73938291E666}"/>
              </a:ext>
            </a:extLst>
          </p:cNvPr>
          <p:cNvSpPr>
            <a:spLocks noGrp="1"/>
          </p:cNvSpPr>
          <p:nvPr>
            <p:ph idx="1"/>
          </p:nvPr>
        </p:nvSpPr>
        <p:spPr>
          <a:xfrm>
            <a:off x="473530" y="1910862"/>
            <a:ext cx="11267448" cy="4277288"/>
          </a:xfrm>
        </p:spPr>
        <p:txBody>
          <a:bodyPr/>
          <a:lstStyle/>
          <a:p>
            <a:endParaRPr lang="es-ES"/>
          </a:p>
        </p:txBody>
      </p:sp>
      <p:sp>
        <p:nvSpPr>
          <p:cNvPr id="4" name="Marcador de texto 3">
            <a:extLst>
              <a:ext uri="{FF2B5EF4-FFF2-40B4-BE49-F238E27FC236}">
                <a16:creationId xmlns:a16="http://schemas.microsoft.com/office/drawing/2014/main" id="{B88C5259-385A-D986-094B-0244CEBA815C}"/>
              </a:ext>
            </a:extLst>
          </p:cNvPr>
          <p:cNvSpPr>
            <a:spLocks noGrp="1"/>
          </p:cNvSpPr>
          <p:nvPr>
            <p:ph type="body" sz="quarter" idx="10"/>
          </p:nvPr>
        </p:nvSpPr>
        <p:spPr/>
        <p:txBody>
          <a:bodyPr/>
          <a:lstStyle/>
          <a:p>
            <a:endParaRPr lang="es-ES"/>
          </a:p>
        </p:txBody>
      </p:sp>
      <p:pic>
        <p:nvPicPr>
          <p:cNvPr id="5" name="Marcador de contenido 4">
            <a:extLst>
              <a:ext uri="{FF2B5EF4-FFF2-40B4-BE49-F238E27FC236}">
                <a16:creationId xmlns:a16="http://schemas.microsoft.com/office/drawing/2014/main" id="{C03CB573-54D1-80E6-2805-D7965821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731" y="2392679"/>
            <a:ext cx="2659063" cy="3263900"/>
          </a:xfrm>
          <a:prstGeom prst="rect">
            <a:avLst/>
          </a:prstGeom>
        </p:spPr>
      </p:pic>
      <p:pic>
        <p:nvPicPr>
          <p:cNvPr id="6" name="Imagen 5">
            <a:extLst>
              <a:ext uri="{FF2B5EF4-FFF2-40B4-BE49-F238E27FC236}">
                <a16:creationId xmlns:a16="http://schemas.microsoft.com/office/drawing/2014/main" id="{5E38D951-B97C-7B27-0CE2-0F0A60BEC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794" y="2460897"/>
            <a:ext cx="2262264" cy="2681202"/>
          </a:xfrm>
          <a:prstGeom prst="rect">
            <a:avLst/>
          </a:prstGeom>
        </p:spPr>
      </p:pic>
    </p:spTree>
    <p:extLst>
      <p:ext uri="{BB962C8B-B14F-4D97-AF65-F5344CB8AC3E}">
        <p14:creationId xmlns:p14="http://schemas.microsoft.com/office/powerpoint/2010/main" val="244871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78652E-A252-A674-EED1-CE3D4D1BEEC0}"/>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E863F2E8-5A02-D4A9-28CD-C5CB2990A246}"/>
              </a:ext>
            </a:extLst>
          </p:cNvPr>
          <p:cNvSpPr>
            <a:spLocks noGrp="1"/>
          </p:cNvSpPr>
          <p:nvPr>
            <p:ph idx="1"/>
          </p:nvPr>
        </p:nvSpPr>
        <p:spPr>
          <a:xfrm>
            <a:off x="6096000" y="3061252"/>
            <a:ext cx="5254724" cy="3126897"/>
          </a:xfrm>
        </p:spPr>
        <p:txBody>
          <a:bodyPr/>
          <a:lstStyle/>
          <a:p>
            <a:pPr marL="342900" indent="-342900">
              <a:buFont typeface="+mj-lt"/>
              <a:buAutoNum type="arabicPeriod"/>
            </a:pPr>
            <a:r>
              <a:rPr lang="es-ES"/>
              <a:t> Objetivo del tratamiento de la queratosis actínica</a:t>
            </a:r>
          </a:p>
          <a:p>
            <a:pPr marL="342900" indent="-342900">
              <a:buFont typeface="+mj-lt"/>
              <a:buAutoNum type="arabicPeriod"/>
            </a:pPr>
            <a:endParaRPr lang="es-ES"/>
          </a:p>
          <a:p>
            <a:pPr marL="342900" indent="-342900">
              <a:buFont typeface="+mj-lt"/>
              <a:buAutoNum type="arabicPeriod"/>
            </a:pPr>
            <a:r>
              <a:rPr lang="es-ES"/>
              <a:t>Algoritmo terapéutico</a:t>
            </a:r>
          </a:p>
        </p:txBody>
      </p:sp>
      <p:sp>
        <p:nvSpPr>
          <p:cNvPr id="4" name="Marcador de texto 3">
            <a:extLst>
              <a:ext uri="{FF2B5EF4-FFF2-40B4-BE49-F238E27FC236}">
                <a16:creationId xmlns:a16="http://schemas.microsoft.com/office/drawing/2014/main" id="{8DE2FA25-5BE3-2600-F566-63C8733D8300}"/>
              </a:ext>
            </a:extLst>
          </p:cNvPr>
          <p:cNvSpPr>
            <a:spLocks noGrp="1"/>
          </p:cNvSpPr>
          <p:nvPr>
            <p:ph type="body" sz="quarter" idx="10"/>
          </p:nvPr>
        </p:nvSpPr>
        <p:spPr/>
        <p:txBody>
          <a:bodyPr/>
          <a:lstStyle/>
          <a:p>
            <a:endParaRPr lang="es-ES"/>
          </a:p>
        </p:txBody>
      </p:sp>
      <p:pic>
        <p:nvPicPr>
          <p:cNvPr id="6" name="Imagen 5">
            <a:extLst>
              <a:ext uri="{FF2B5EF4-FFF2-40B4-BE49-F238E27FC236}">
                <a16:creationId xmlns:a16="http://schemas.microsoft.com/office/drawing/2014/main" id="{FF6CE3D9-3DCF-F067-9694-6C7860C6421E}"/>
              </a:ext>
            </a:extLst>
          </p:cNvPr>
          <p:cNvPicPr>
            <a:picLocks noChangeAspect="1"/>
          </p:cNvPicPr>
          <p:nvPr/>
        </p:nvPicPr>
        <p:blipFill rotWithShape="1">
          <a:blip r:embed="rId2"/>
          <a:srcRect l="40425" t="12235" r="21798" b="3856"/>
          <a:stretch/>
        </p:blipFill>
        <p:spPr>
          <a:xfrm>
            <a:off x="841276" y="496129"/>
            <a:ext cx="4694820" cy="5865742"/>
          </a:xfrm>
          <a:prstGeom prst="rect">
            <a:avLst/>
          </a:prstGeom>
          <a:ln>
            <a:solidFill>
              <a:schemeClr val="tx1"/>
            </a:solidFill>
          </a:ln>
        </p:spPr>
      </p:pic>
      <p:pic>
        <p:nvPicPr>
          <p:cNvPr id="1026" name="Picture 2">
            <a:extLst>
              <a:ext uri="{FF2B5EF4-FFF2-40B4-BE49-F238E27FC236}">
                <a16:creationId xmlns:a16="http://schemas.microsoft.com/office/drawing/2014/main" id="{8AF06331-B51F-434B-9FF1-1F89E0251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122" y="1223906"/>
            <a:ext cx="2427240" cy="1441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46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2B4C26-2481-CDAA-2DA9-789302EA57A5}"/>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489DDE5E-BEF6-1BB3-A5E6-4049A9D3ABC1}"/>
              </a:ext>
            </a:extLst>
          </p:cNvPr>
          <p:cNvSpPr>
            <a:spLocks noGrp="1"/>
          </p:cNvSpPr>
          <p:nvPr>
            <p:ph idx="1"/>
          </p:nvPr>
        </p:nvSpPr>
        <p:spPr/>
        <p:txBody>
          <a:bodyPr/>
          <a:lstStyle/>
          <a:p>
            <a:endParaRPr lang="es-ES"/>
          </a:p>
        </p:txBody>
      </p:sp>
      <p:pic>
        <p:nvPicPr>
          <p:cNvPr id="5" name="Picture 6" descr="Actikerall Caja Con Frasco Con 25 mL">
            <a:extLst>
              <a:ext uri="{FF2B5EF4-FFF2-40B4-BE49-F238E27FC236}">
                <a16:creationId xmlns:a16="http://schemas.microsoft.com/office/drawing/2014/main" id="{57F0FF9A-44C5-7BA0-F1B3-B4B58BB999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43" t="10125" r="25738" b="6747"/>
          <a:stretch/>
        </p:blipFill>
        <p:spPr bwMode="auto">
          <a:xfrm>
            <a:off x="1368583" y="1055077"/>
            <a:ext cx="2114576" cy="24882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a:extLst>
              <a:ext uri="{FF2B5EF4-FFF2-40B4-BE49-F238E27FC236}">
                <a16:creationId xmlns:a16="http://schemas.microsoft.com/office/drawing/2014/main" id="{38BBE62E-165C-7125-4FA5-4BABC03037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16" t="26621" r="2949" b="28904"/>
          <a:stretch/>
        </p:blipFill>
        <p:spPr bwMode="auto">
          <a:xfrm>
            <a:off x="8518190" y="4317788"/>
            <a:ext cx="3241700" cy="23137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Tolak – Campus Pierre Fabre">
            <a:extLst>
              <a:ext uri="{FF2B5EF4-FFF2-40B4-BE49-F238E27FC236}">
                <a16:creationId xmlns:a16="http://schemas.microsoft.com/office/drawing/2014/main" id="{FD393887-57AC-6FF8-F9AA-DD3FE4B937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33" t="38578" r="3032" b="14516"/>
          <a:stretch/>
        </p:blipFill>
        <p:spPr bwMode="auto">
          <a:xfrm>
            <a:off x="2727522" y="4686911"/>
            <a:ext cx="3190251" cy="1611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B29F642A-54FB-9229-BF89-859E5A9CF4B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212" t="1917" r="17414"/>
          <a:stretch/>
        </p:blipFill>
        <p:spPr bwMode="auto">
          <a:xfrm>
            <a:off x="1082503" y="3539988"/>
            <a:ext cx="1606870" cy="2952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Terapia fotodinámica con resultados más precisos - Academia Española de  Dermatología y Venereología">
            <a:extLst>
              <a:ext uri="{FF2B5EF4-FFF2-40B4-BE49-F238E27FC236}">
                <a16:creationId xmlns:a16="http://schemas.microsoft.com/office/drawing/2014/main" id="{58E85B32-001D-A215-6F39-A7041098DF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2600" y="375092"/>
            <a:ext cx="3428386" cy="2191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4" descr="Metvix (2 gr.) – Redconac">
            <a:extLst>
              <a:ext uri="{FF2B5EF4-FFF2-40B4-BE49-F238E27FC236}">
                <a16:creationId xmlns:a16="http://schemas.microsoft.com/office/drawing/2014/main" id="{99C1043A-7B72-5248-ED3A-6DF46FA8C66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t="17938" r="-641" b="24310"/>
          <a:stretch/>
        </p:blipFill>
        <p:spPr bwMode="auto">
          <a:xfrm>
            <a:off x="5716338" y="3744461"/>
            <a:ext cx="2801852" cy="1615026"/>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contenido 7">
            <a:extLst>
              <a:ext uri="{FF2B5EF4-FFF2-40B4-BE49-F238E27FC236}">
                <a16:creationId xmlns:a16="http://schemas.microsoft.com/office/drawing/2014/main" id="{E698F582-67EE-C625-F32C-642F0CB398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9111" y="1785869"/>
            <a:ext cx="2674306" cy="1561584"/>
          </a:xfrm>
          <a:prstGeom prst="rect">
            <a:avLst/>
          </a:prstGeom>
        </p:spPr>
      </p:pic>
      <p:pic>
        <p:nvPicPr>
          <p:cNvPr id="11" name="Picture 4" descr="Solaraze Gel - Diclofenac 3%, 50g">
            <a:extLst>
              <a:ext uri="{FF2B5EF4-FFF2-40B4-BE49-F238E27FC236}">
                <a16:creationId xmlns:a16="http://schemas.microsoft.com/office/drawing/2014/main" id="{2858DA37-EBB1-F8AA-8B53-53221E27D78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652" r="249" b="22585"/>
          <a:stretch/>
        </p:blipFill>
        <p:spPr bwMode="auto">
          <a:xfrm>
            <a:off x="3580307" y="3223841"/>
            <a:ext cx="2029591" cy="10735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549C6FE0-0618-99CF-6B5B-8AE91C6259C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000" t="547" r="18638"/>
          <a:stretch/>
        </p:blipFill>
        <p:spPr bwMode="auto">
          <a:xfrm>
            <a:off x="4109401" y="456418"/>
            <a:ext cx="2950453" cy="26589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45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9"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par>
                                <p:cTn id="31" presetID="9"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0BC26A-8ACA-DF21-1D96-8FBC83E07316}"/>
              </a:ext>
            </a:extLst>
          </p:cNvPr>
          <p:cNvSpPr>
            <a:spLocks noGrp="1"/>
          </p:cNvSpPr>
          <p:nvPr>
            <p:ph type="title"/>
          </p:nvPr>
        </p:nvSpPr>
        <p:spPr/>
        <p:txBody>
          <a:bodyPr/>
          <a:lstStyle/>
          <a:p>
            <a:r>
              <a:rPr lang="es-ES"/>
              <a:t>HIDROCLOROTIAZIDA</a:t>
            </a:r>
          </a:p>
        </p:txBody>
      </p:sp>
      <p:sp>
        <p:nvSpPr>
          <p:cNvPr id="4" name="Marcador de texto 3">
            <a:extLst>
              <a:ext uri="{FF2B5EF4-FFF2-40B4-BE49-F238E27FC236}">
                <a16:creationId xmlns:a16="http://schemas.microsoft.com/office/drawing/2014/main" id="{6A52BF35-E79F-3ABA-CA57-A3665937E5A0}"/>
              </a:ext>
            </a:extLst>
          </p:cNvPr>
          <p:cNvSpPr>
            <a:spLocks noGrp="1"/>
          </p:cNvSpPr>
          <p:nvPr>
            <p:ph type="body" sz="quarter" idx="10"/>
          </p:nvPr>
        </p:nvSpPr>
        <p:spPr/>
        <p:txBody>
          <a:bodyPr/>
          <a:lstStyle/>
          <a:p>
            <a:endParaRPr lang="es-ES"/>
          </a:p>
        </p:txBody>
      </p:sp>
      <p:pic>
        <p:nvPicPr>
          <p:cNvPr id="5" name="Google Shape;349;p2">
            <a:extLst>
              <a:ext uri="{FF2B5EF4-FFF2-40B4-BE49-F238E27FC236}">
                <a16:creationId xmlns:a16="http://schemas.microsoft.com/office/drawing/2014/main" id="{975BC2A3-3DEA-D9F2-9DCB-B53F7C3ED37F}"/>
              </a:ext>
            </a:extLst>
          </p:cNvPr>
          <p:cNvPicPr preferRelativeResize="0"/>
          <p:nvPr/>
        </p:nvPicPr>
        <p:blipFill rotWithShape="1">
          <a:blip r:embed="rId2">
            <a:alphaModFix/>
          </a:blip>
          <a:srcRect l="6104" t="13684" r="3590"/>
          <a:stretch>
            <a:fillRect/>
          </a:stretch>
        </p:blipFill>
        <p:spPr>
          <a:xfrm>
            <a:off x="1230086" y="1007706"/>
            <a:ext cx="9731828" cy="4842587"/>
          </a:xfrm>
          <a:prstGeom prst="rect">
            <a:avLst/>
          </a:prstGeom>
          <a:noFill/>
          <a:ln>
            <a:noFill/>
          </a:ln>
        </p:spPr>
      </p:pic>
    </p:spTree>
    <p:extLst>
      <p:ext uri="{BB962C8B-B14F-4D97-AF65-F5344CB8AC3E}">
        <p14:creationId xmlns:p14="http://schemas.microsoft.com/office/powerpoint/2010/main" val="3030160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E01F8-3A8B-864C-864E-B1E97B916DE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AA8D2FD-CA78-4ED5-71BA-259E194FF781}"/>
              </a:ext>
            </a:extLst>
          </p:cNvPr>
          <p:cNvSpPr>
            <a:spLocks noGrp="1"/>
          </p:cNvSpPr>
          <p:nvPr>
            <p:ph type="title"/>
          </p:nvPr>
        </p:nvSpPr>
        <p:spPr/>
        <p:txBody>
          <a:bodyPr/>
          <a:lstStyle/>
          <a:p>
            <a:r>
              <a:rPr lang="es-ES"/>
              <a:t>HIDROCLOROTIAZIDA</a:t>
            </a:r>
          </a:p>
        </p:txBody>
      </p:sp>
      <p:sp>
        <p:nvSpPr>
          <p:cNvPr id="4" name="Marcador de texto 3">
            <a:extLst>
              <a:ext uri="{FF2B5EF4-FFF2-40B4-BE49-F238E27FC236}">
                <a16:creationId xmlns:a16="http://schemas.microsoft.com/office/drawing/2014/main" id="{95936824-6A88-E64F-6148-304F24209728}"/>
              </a:ext>
            </a:extLst>
          </p:cNvPr>
          <p:cNvSpPr>
            <a:spLocks noGrp="1"/>
          </p:cNvSpPr>
          <p:nvPr>
            <p:ph type="body" sz="quarter" idx="10"/>
          </p:nvPr>
        </p:nvSpPr>
        <p:spPr/>
        <p:txBody>
          <a:bodyPr/>
          <a:lstStyle/>
          <a:p>
            <a:endParaRPr lang="es-ES"/>
          </a:p>
        </p:txBody>
      </p:sp>
      <p:pic>
        <p:nvPicPr>
          <p:cNvPr id="5" name="Google Shape;349;p2">
            <a:extLst>
              <a:ext uri="{FF2B5EF4-FFF2-40B4-BE49-F238E27FC236}">
                <a16:creationId xmlns:a16="http://schemas.microsoft.com/office/drawing/2014/main" id="{4B38AD27-B439-E471-33C7-85C3C26EC988}"/>
              </a:ext>
            </a:extLst>
          </p:cNvPr>
          <p:cNvPicPr preferRelativeResize="0"/>
          <p:nvPr/>
        </p:nvPicPr>
        <p:blipFill rotWithShape="1">
          <a:blip r:embed="rId2">
            <a:alphaModFix/>
          </a:blip>
          <a:srcRect l="6104" t="13684" r="3590"/>
          <a:stretch>
            <a:fillRect/>
          </a:stretch>
        </p:blipFill>
        <p:spPr>
          <a:xfrm>
            <a:off x="1230086" y="1007706"/>
            <a:ext cx="9731828" cy="4842587"/>
          </a:xfrm>
          <a:prstGeom prst="rect">
            <a:avLst/>
          </a:prstGeom>
          <a:noFill/>
          <a:ln>
            <a:noFill/>
          </a:ln>
        </p:spPr>
      </p:pic>
      <p:pic>
        <p:nvPicPr>
          <p:cNvPr id="3" name="Google Shape;357;p3">
            <a:extLst>
              <a:ext uri="{FF2B5EF4-FFF2-40B4-BE49-F238E27FC236}">
                <a16:creationId xmlns:a16="http://schemas.microsoft.com/office/drawing/2014/main" id="{34620D02-E882-700B-B4E0-6CD475F6F94B}"/>
              </a:ext>
            </a:extLst>
          </p:cNvPr>
          <p:cNvPicPr preferRelativeResize="0"/>
          <p:nvPr/>
        </p:nvPicPr>
        <p:blipFill rotWithShape="1">
          <a:blip r:embed="rId3">
            <a:alphaModFix/>
          </a:blip>
          <a:srcRect l="17097" t="47457" r="14031" b="17325"/>
          <a:stretch/>
        </p:blipFill>
        <p:spPr>
          <a:xfrm>
            <a:off x="473530" y="1868763"/>
            <a:ext cx="11486563" cy="3120471"/>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5931865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9C22D8-DF5F-8382-9F9D-46CCB8977C20}"/>
              </a:ext>
            </a:extLst>
          </p:cNvPr>
          <p:cNvSpPr>
            <a:spLocks noGrp="1"/>
          </p:cNvSpPr>
          <p:nvPr>
            <p:ph type="title"/>
          </p:nvPr>
        </p:nvSpPr>
        <p:spPr/>
        <p:txBody>
          <a:bodyPr/>
          <a:lstStyle/>
          <a:p>
            <a:r>
              <a:rPr lang="es-ES_tradnl" spc="-20"/>
              <a:t>TRATAMIENTO EN ZONAS ESPECÍFICAS… ESPECIALMENTE SI QUIERO VER ALGO OCULTO</a:t>
            </a:r>
            <a:endParaRPr lang="es-ES"/>
          </a:p>
        </p:txBody>
      </p:sp>
      <p:sp>
        <p:nvSpPr>
          <p:cNvPr id="3" name="Marcador de texto 21">
            <a:extLst>
              <a:ext uri="{FF2B5EF4-FFF2-40B4-BE49-F238E27FC236}">
                <a16:creationId xmlns:a16="http://schemas.microsoft.com/office/drawing/2014/main" id="{5D8997A2-3D02-C06D-70AB-E0086917957A}"/>
              </a:ext>
            </a:extLst>
          </p:cNvPr>
          <p:cNvSpPr>
            <a:spLocks noGrp="1"/>
          </p:cNvSpPr>
          <p:nvPr>
            <p:ph type="body" sz="quarter" idx="10"/>
          </p:nvPr>
        </p:nvSpPr>
        <p:spPr>
          <a:xfrm>
            <a:off x="1581664" y="6640600"/>
            <a:ext cx="10159485" cy="170142"/>
          </a:xfrm>
        </p:spPr>
        <p:txBody>
          <a:bodyPr/>
          <a:lstStyle/>
          <a:p>
            <a:r>
              <a:rPr lang="es-ES" sz="900" dirty="0"/>
              <a:t>Caso clínico cedido por la Dra. Godoy de su practica </a:t>
            </a:r>
            <a:r>
              <a:rPr lang="es-ES" sz="900" dirty="0" err="1"/>
              <a:t>clinica</a:t>
            </a:r>
            <a:r>
              <a:rPr lang="es-ES" sz="900" dirty="0"/>
              <a:t> habitual </a:t>
            </a:r>
            <a:endParaRPr lang="es-ES" sz="900" b="0" i="0" u="none" strike="noStrike" kern="1200" cap="none" spc="0" normalizeH="0" baseline="0" noProof="0" dirty="0">
              <a:ln>
                <a:noFill/>
              </a:ln>
              <a:solidFill>
                <a:srgbClr val="7F7F7F"/>
              </a:solidFill>
              <a:effectLst/>
              <a:uLnTx/>
              <a:uFillTx/>
            </a:endParaRPr>
          </a:p>
        </p:txBody>
      </p:sp>
      <p:sp>
        <p:nvSpPr>
          <p:cNvPr id="8" name="CuadroTexto 7">
            <a:extLst>
              <a:ext uri="{FF2B5EF4-FFF2-40B4-BE49-F238E27FC236}">
                <a16:creationId xmlns:a16="http://schemas.microsoft.com/office/drawing/2014/main" id="{F74558D1-3A23-F5E6-D58C-8A45F47F080C}"/>
              </a:ext>
            </a:extLst>
          </p:cNvPr>
          <p:cNvSpPr txBox="1"/>
          <p:nvPr/>
        </p:nvSpPr>
        <p:spPr>
          <a:xfrm>
            <a:off x="635392" y="856945"/>
            <a:ext cx="11607190" cy="1969770"/>
          </a:xfrm>
          <a:prstGeom prst="rect">
            <a:avLst/>
          </a:prstGeom>
          <a:noFill/>
        </p:spPr>
        <p:txBody>
          <a:bodyPr wrap="square">
            <a:spAutoFit/>
          </a:bodyPr>
          <a:lstStyle/>
          <a:p>
            <a:pPr>
              <a:buNone/>
            </a:pPr>
            <a:r>
              <a:rPr lang="es-ES" sz="1400" b="1" dirty="0"/>
              <a:t>Tratamiento actual:</a:t>
            </a:r>
            <a:br>
              <a:rPr lang="es-ES" sz="1400" dirty="0"/>
            </a:br>
            <a:r>
              <a:rPr lang="es-ES" sz="1200" dirty="0"/>
              <a:t>ALOPURINOL 100 MG 100 COMPRIMIDOS ORAL - Posología: 1 COMP CADA 24 HORAS.: Crónico</a:t>
            </a:r>
            <a:br>
              <a:rPr lang="es-ES" sz="1200" dirty="0"/>
            </a:br>
            <a:r>
              <a:rPr lang="es-ES" sz="1200" dirty="0"/>
              <a:t>VERSATIS 700MG 20 APOSITOS ADHESIVOS MEDICAMENTOSOS - Posología: 1 APLIC CADA 1 DÍAS.: Crónico</a:t>
            </a:r>
            <a:br>
              <a:rPr lang="es-ES" sz="1200" dirty="0"/>
            </a:br>
            <a:r>
              <a:rPr lang="es-ES" sz="1200" dirty="0"/>
              <a:t>CAPSAICINA 0.075% 50 G CREMA TÓPICA - Posología: 1 APLIC CADA 12 HORAS.: Crónico</a:t>
            </a:r>
            <a:br>
              <a:rPr lang="es-ES" sz="1200" dirty="0"/>
            </a:br>
            <a:r>
              <a:rPr lang="es-ES" sz="1200" dirty="0"/>
              <a:t>TRAZODONA 100 MG 30 COMPRIMIDOS ORAL - Posología: 1 COMP CADA 24 HORAS.: Crónico</a:t>
            </a:r>
            <a:br>
              <a:rPr lang="es-ES" sz="1200" dirty="0"/>
            </a:br>
            <a:r>
              <a:rPr lang="es-ES" sz="1200" dirty="0"/>
              <a:t>FUROSEMIDA 40 MG 30 COMPRIMIDOS ORAL - Posología: 1 COMP CADA 24 HORAS.: Crónico</a:t>
            </a:r>
            <a:br>
              <a:rPr lang="es-ES" sz="1200" dirty="0"/>
            </a:br>
            <a:r>
              <a:rPr lang="es-ES" sz="1200" dirty="0"/>
              <a:t>PARACETAMOL 1000 MG 40 COMPRIMIDOS ORAL - Posología: 1 COMP CADA 8 HORAS.: Crónico</a:t>
            </a:r>
            <a:br>
              <a:rPr lang="es-ES" sz="1200" dirty="0"/>
            </a:br>
            <a:r>
              <a:rPr lang="es-ES" sz="1200" dirty="0"/>
              <a:t>DUODART 0,5/0,4MG 30 CÁPSULAS DURAS - Posología: 1 CAPS CADA 24 HORAS.: Crónico</a:t>
            </a:r>
            <a:br>
              <a:rPr lang="es-ES" sz="1200" dirty="0"/>
            </a:br>
            <a:r>
              <a:rPr lang="es-ES" sz="1200" dirty="0"/>
              <a:t>OMEPRAZOL 20 MG 28 CÁPSULAS ORAL - Posología: 1 CAPS 23H: Crónico</a:t>
            </a:r>
            <a:br>
              <a:rPr lang="es-ES" sz="1200" dirty="0"/>
            </a:br>
            <a:r>
              <a:rPr lang="es-ES" sz="1200" dirty="0"/>
              <a:t>VALSARTAN 80 MG - HIDROCLOROTIAZIDA 12.5 MG 28 COMPRIMIDOS ORAL - Posología: 1 COMP CADA 24 HORAS.: Crónico</a:t>
            </a:r>
          </a:p>
        </p:txBody>
      </p:sp>
      <p:sp>
        <p:nvSpPr>
          <p:cNvPr id="10" name="CuadroTexto 9">
            <a:extLst>
              <a:ext uri="{FF2B5EF4-FFF2-40B4-BE49-F238E27FC236}">
                <a16:creationId xmlns:a16="http://schemas.microsoft.com/office/drawing/2014/main" id="{1AD9165E-FC84-2832-E365-F8F6BD5296A4}"/>
              </a:ext>
            </a:extLst>
          </p:cNvPr>
          <p:cNvSpPr txBox="1"/>
          <p:nvPr/>
        </p:nvSpPr>
        <p:spPr>
          <a:xfrm>
            <a:off x="635392" y="2824800"/>
            <a:ext cx="8959631" cy="1384995"/>
          </a:xfrm>
          <a:prstGeom prst="rect">
            <a:avLst/>
          </a:prstGeom>
          <a:noFill/>
        </p:spPr>
        <p:txBody>
          <a:bodyPr wrap="square">
            <a:spAutoFit/>
          </a:bodyPr>
          <a:lstStyle/>
          <a:p>
            <a:pPr>
              <a:buNone/>
            </a:pPr>
            <a:r>
              <a:rPr lang="es-ES" sz="1200" b="1" dirty="0"/>
              <a:t>Historia actual:</a:t>
            </a:r>
            <a:br>
              <a:rPr lang="es-ES" sz="1200" dirty="0"/>
            </a:br>
            <a:r>
              <a:rPr lang="es-ES" sz="1200" dirty="0"/>
              <a:t>Paciente de 94 diagnosticada en años 2000 de </a:t>
            </a:r>
            <a:r>
              <a:rPr lang="es-ES" sz="1200" dirty="0">
                <a:highlight>
                  <a:srgbClr val="F8E18D"/>
                </a:highlight>
              </a:rPr>
              <a:t>lupus discoide</a:t>
            </a:r>
            <a:r>
              <a:rPr lang="es-ES" sz="1200" dirty="0"/>
              <a:t>. En 2008 </a:t>
            </a:r>
            <a:r>
              <a:rPr lang="es-ES" sz="1200" dirty="0">
                <a:highlight>
                  <a:srgbClr val="F8E18D"/>
                </a:highlight>
              </a:rPr>
              <a:t>carcinoma basocelular </a:t>
            </a:r>
            <a:r>
              <a:rPr lang="es-ES" sz="1200" dirty="0"/>
              <a:t>malar derecho (bordes libres). En 2015 intervenido de </a:t>
            </a:r>
            <a:r>
              <a:rPr lang="es-ES" sz="1200" dirty="0">
                <a:highlight>
                  <a:srgbClr val="F8E18D"/>
                </a:highlight>
              </a:rPr>
              <a:t>carcinoma epidermoide </a:t>
            </a:r>
            <a:r>
              <a:rPr lang="es-ES" sz="1200" dirty="0"/>
              <a:t>bien diferenciado (bordes libres) en </a:t>
            </a:r>
            <a:r>
              <a:rPr lang="es-ES" sz="1200" dirty="0">
                <a:highlight>
                  <a:srgbClr val="F8E18D"/>
                </a:highlight>
              </a:rPr>
              <a:t>labio</a:t>
            </a:r>
            <a:r>
              <a:rPr lang="es-ES" sz="1200" dirty="0"/>
              <a:t> inferior tratado mediante V-bloque. Desde entonces </a:t>
            </a:r>
            <a:r>
              <a:rPr lang="es-ES" sz="1200" dirty="0">
                <a:highlight>
                  <a:srgbClr val="F8E18D"/>
                </a:highlight>
              </a:rPr>
              <a:t>valoraciones periódicas </a:t>
            </a:r>
            <a:r>
              <a:rPr lang="es-ES" sz="1200" dirty="0"/>
              <a:t>consulta dra. </a:t>
            </a:r>
            <a:r>
              <a:rPr lang="es-ES" sz="1200" dirty="0" err="1"/>
              <a:t>Bordel</a:t>
            </a:r>
            <a:r>
              <a:rPr lang="es-ES" sz="1200" dirty="0"/>
              <a:t> (última en agosto 2021) con tratamiento con </a:t>
            </a:r>
            <a:r>
              <a:rPr lang="es-ES" sz="1200" dirty="0">
                <a:highlight>
                  <a:srgbClr val="F8E18D"/>
                </a:highlight>
              </a:rPr>
              <a:t>crioterapia</a:t>
            </a:r>
            <a:r>
              <a:rPr lang="es-ES" sz="1200" dirty="0"/>
              <a:t> para </a:t>
            </a:r>
            <a:r>
              <a:rPr lang="es-ES" sz="1200" dirty="0">
                <a:highlight>
                  <a:srgbClr val="F8E18D"/>
                </a:highlight>
              </a:rPr>
              <a:t>queratosis actínicas</a:t>
            </a:r>
            <a:r>
              <a:rPr lang="es-ES" sz="1200" dirty="0"/>
              <a:t>.</a:t>
            </a:r>
            <a:br>
              <a:rPr lang="es-ES" sz="1200" dirty="0"/>
            </a:br>
            <a:r>
              <a:rPr lang="es-ES" sz="1200" dirty="0"/>
              <a:t>Objetivo tratamiento </a:t>
            </a:r>
            <a:r>
              <a:rPr lang="es-ES" sz="1200" dirty="0">
                <a:highlight>
                  <a:srgbClr val="F8E18D"/>
                </a:highlight>
              </a:rPr>
              <a:t>con hidroclorotiazida desde 2017</a:t>
            </a:r>
            <a:r>
              <a:rPr lang="es-ES" sz="1200" dirty="0"/>
              <a:t>, desde </a:t>
            </a:r>
            <a:r>
              <a:rPr lang="es-ES" sz="1200" dirty="0">
                <a:highlight>
                  <a:srgbClr val="F8E18D"/>
                </a:highlight>
              </a:rPr>
              <a:t>2023 añadido también tratamiento con furosemida y alopurinol</a:t>
            </a:r>
            <a:r>
              <a:rPr lang="es-ES" sz="1200" dirty="0"/>
              <a:t>.</a:t>
            </a:r>
            <a:br>
              <a:rPr lang="es-ES" sz="1200" dirty="0"/>
            </a:br>
            <a:r>
              <a:rPr lang="es-ES" sz="1200" dirty="0"/>
              <a:t>Derivado hoy a consulta por queratosis actínicas. Refiere lesión en dorso de mano derecha de 3-4 meses de evolución con crecimiento progresivo.</a:t>
            </a:r>
          </a:p>
        </p:txBody>
      </p:sp>
      <p:sp>
        <p:nvSpPr>
          <p:cNvPr id="12" name="CuadroTexto 11">
            <a:extLst>
              <a:ext uri="{FF2B5EF4-FFF2-40B4-BE49-F238E27FC236}">
                <a16:creationId xmlns:a16="http://schemas.microsoft.com/office/drawing/2014/main" id="{5487FD8E-4AB1-A2F6-FCE9-378D2BB1D01E}"/>
              </a:ext>
            </a:extLst>
          </p:cNvPr>
          <p:cNvSpPr txBox="1"/>
          <p:nvPr/>
        </p:nvSpPr>
        <p:spPr>
          <a:xfrm>
            <a:off x="863991" y="4291642"/>
            <a:ext cx="11086537" cy="2292935"/>
          </a:xfrm>
          <a:prstGeom prst="rect">
            <a:avLst/>
          </a:prstGeom>
          <a:solidFill>
            <a:schemeClr val="bg1"/>
          </a:solidFill>
          <a:ln>
            <a:solidFill>
              <a:schemeClr val="tx1"/>
            </a:solidFill>
          </a:ln>
        </p:spPr>
        <p:txBody>
          <a:bodyPr wrap="square">
            <a:spAutoFit/>
          </a:bodyPr>
          <a:lstStyle/>
          <a:p>
            <a:pPr>
              <a:buNone/>
            </a:pPr>
            <a:r>
              <a:rPr lang="es-ES" sz="1300" b="1" dirty="0"/>
              <a:t>Recomendaciones:</a:t>
            </a:r>
            <a:br>
              <a:rPr lang="es-ES" sz="1300" dirty="0"/>
            </a:br>
            <a:r>
              <a:rPr lang="es-ES" sz="1300" dirty="0"/>
              <a:t>Paciente en tratamiento con </a:t>
            </a:r>
            <a:r>
              <a:rPr lang="es-ES" sz="1300" b="1" dirty="0">
                <a:highlight>
                  <a:srgbClr val="F8E18D"/>
                </a:highlight>
              </a:rPr>
              <a:t>Hidroclorotiazida</a:t>
            </a:r>
            <a:r>
              <a:rPr lang="es-ES" sz="1300" dirty="0"/>
              <a:t> y múltiples lesiones actínicas. Dado que la HCTZ es un potente </a:t>
            </a:r>
            <a:r>
              <a:rPr lang="es-ES" sz="1300" dirty="0" err="1"/>
              <a:t>fotosensibilizante</a:t>
            </a:r>
            <a:r>
              <a:rPr lang="es-ES" sz="1300" dirty="0"/>
              <a:t> se recomienda retirar por su médico de Atención Primaria dicha medicación de su tratamiento habitual y modificar por otro antihipertensivo no </a:t>
            </a:r>
            <a:r>
              <a:rPr lang="es-ES" sz="1300" dirty="0" err="1"/>
              <a:t>fotosensibilizante</a:t>
            </a:r>
            <a:r>
              <a:rPr lang="es-ES" sz="1300" dirty="0"/>
              <a:t>.</a:t>
            </a:r>
          </a:p>
          <a:p>
            <a:pPr>
              <a:buNone/>
            </a:pPr>
            <a:r>
              <a:rPr lang="es-ES" sz="1300" dirty="0"/>
              <a:t>SEGÚN LA AEMPS:</a:t>
            </a:r>
            <a:br>
              <a:rPr lang="es-ES" sz="1300" dirty="0"/>
            </a:br>
            <a:r>
              <a:rPr lang="es-ES" sz="1300" dirty="0"/>
              <a:t>El uso de dosis altas de HCTZ (≥ 50.000 mg acumulados) se asoció a una OR ajustada de 1,29 para el CBC y de 3,98 para el CCE. Se observó una clara relación entre la dosis acumulada y la respuesta tanto en el CBC como en el CCE. Existe una posible asociación entre el cáncer de labio (CCE) y la exposición a HCTZ con una OR ajustada de 2,1 que aumentó hasta una OR de 3,9 con el uso de dosis altas (~25.000 mg) y una OR de 7,7 con la dosis acumulada más alta (~100.000 mg).</a:t>
            </a:r>
          </a:p>
          <a:p>
            <a:pPr>
              <a:buNone/>
            </a:pPr>
            <a:r>
              <a:rPr lang="es-ES" sz="1300" dirty="0"/>
              <a:t>Los pacientes con HCTZ deben revisarse de manera periódica la piel en busca de lesiones nuevas y que informen de inmediato cualquier lesión de la piel sospechosa. Deben limitar la exposición a la luz solar y a los rayos UV y, en caso de exposición, utilizar protección adecuada para reducir al mínimo el riesgo de cáncer de piel. Las lesiones de piel sospechosas se deben evaluar de forma rápida. Su médico debe reconsiderar el uso de HCTZ en pacientes que hayan experimentado previamente un cáncer cutáneo no melanoma. Valorar posible sustitución o suspensión de HCTZ.</a:t>
            </a:r>
          </a:p>
        </p:txBody>
      </p:sp>
    </p:spTree>
    <p:extLst>
      <p:ext uri="{BB962C8B-B14F-4D97-AF65-F5344CB8AC3E}">
        <p14:creationId xmlns:p14="http://schemas.microsoft.com/office/powerpoint/2010/main" val="67193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B8C1A9-CBEE-6687-2EEB-90D59EF9C509}"/>
              </a:ext>
            </a:extLst>
          </p:cNvPr>
          <p:cNvSpPr>
            <a:spLocks noGrp="1"/>
          </p:cNvSpPr>
          <p:nvPr>
            <p:ph type="title"/>
          </p:nvPr>
        </p:nvSpPr>
        <p:spPr>
          <a:xfrm>
            <a:off x="451022" y="490618"/>
            <a:ext cx="10368641" cy="681751"/>
          </a:xfrm>
        </p:spPr>
        <p:txBody>
          <a:bodyPr>
            <a:normAutofit fontScale="90000"/>
          </a:bodyPr>
          <a:lstStyle/>
          <a:p>
            <a:r>
              <a:rPr lang="es-ES_tradnl" sz="2400" spc="-20"/>
              <a:t>ZONAS ESPECÍFICAS… ESPECIALMENTE SI QUIERO VER ALGO OCULTO</a:t>
            </a:r>
            <a:endParaRPr lang="es-ES" sz="2400"/>
          </a:p>
        </p:txBody>
      </p:sp>
      <p:sp>
        <p:nvSpPr>
          <p:cNvPr id="3" name="Marcador de contenido 2">
            <a:extLst>
              <a:ext uri="{FF2B5EF4-FFF2-40B4-BE49-F238E27FC236}">
                <a16:creationId xmlns:a16="http://schemas.microsoft.com/office/drawing/2014/main" id="{E231033E-3E4C-944D-25E3-36B1A2B08310}"/>
              </a:ext>
            </a:extLst>
          </p:cNvPr>
          <p:cNvSpPr>
            <a:spLocks noGrp="1"/>
          </p:cNvSpPr>
          <p:nvPr>
            <p:ph idx="1"/>
          </p:nvPr>
        </p:nvSpPr>
        <p:spPr>
          <a:xfrm>
            <a:off x="5252894" y="1473229"/>
            <a:ext cx="6488084" cy="4714920"/>
          </a:xfrm>
        </p:spPr>
        <p:txBody>
          <a:bodyPr vert="horz" lIns="91440" tIns="45720" rIns="91440" bIns="45720" rtlCol="0" anchor="t">
            <a:normAutofit/>
          </a:bodyPr>
          <a:lstStyle/>
          <a:p>
            <a:r>
              <a:rPr lang="es-ES" dirty="0">
                <a:solidFill>
                  <a:schemeClr val="tx1">
                    <a:lumMod val="85000"/>
                    <a:lumOff val="15000"/>
                  </a:schemeClr>
                </a:solidFill>
                <a:latin typeface="+mn-lt"/>
              </a:rPr>
              <a:t>Paciente ♀ de 86 años </a:t>
            </a:r>
          </a:p>
          <a:p>
            <a:r>
              <a:rPr lang="es-ES" dirty="0">
                <a:solidFill>
                  <a:schemeClr val="tx1">
                    <a:lumMod val="85000"/>
                    <a:lumOff val="15000"/>
                  </a:schemeClr>
                </a:solidFill>
                <a:latin typeface="+mn-lt"/>
              </a:rPr>
              <a:t>MC (derivada desde ORL) “lesiones costrosas nasales”. </a:t>
            </a:r>
          </a:p>
          <a:p>
            <a:r>
              <a:rPr lang="es-ES" dirty="0">
                <a:solidFill>
                  <a:schemeClr val="tx1">
                    <a:lumMod val="85000"/>
                    <a:lumOff val="15000"/>
                  </a:schemeClr>
                </a:solidFill>
                <a:latin typeface="+mn-lt"/>
              </a:rPr>
              <a:t>Múltiples tratamientos previos con crioterapia por queratosis actínicas. </a:t>
            </a:r>
          </a:p>
          <a:p>
            <a:r>
              <a:rPr lang="es-ES" dirty="0">
                <a:solidFill>
                  <a:schemeClr val="tx1">
                    <a:lumMod val="85000"/>
                    <a:lumOff val="15000"/>
                  </a:schemeClr>
                </a:solidFill>
                <a:latin typeface="+mn-lt"/>
              </a:rPr>
              <a:t>Exploración clínica: </a:t>
            </a:r>
          </a:p>
          <a:p>
            <a:pPr marL="445770"/>
            <a:r>
              <a:rPr lang="es-ES" dirty="0" err="1">
                <a:solidFill>
                  <a:schemeClr val="tx1">
                    <a:lumMod val="85000"/>
                    <a:lumOff val="15000"/>
                  </a:schemeClr>
                </a:solidFill>
                <a:latin typeface="+mn-lt"/>
              </a:rPr>
              <a:t>QAs</a:t>
            </a:r>
            <a:r>
              <a:rPr lang="es-ES" dirty="0">
                <a:solidFill>
                  <a:schemeClr val="tx1">
                    <a:lumMod val="85000"/>
                    <a:lumOff val="15000"/>
                  </a:schemeClr>
                </a:solidFill>
                <a:latin typeface="+mn-lt"/>
              </a:rPr>
              <a:t> grado I múltiples (&gt;10) en pirámide nasal además lesión </a:t>
            </a:r>
            <a:r>
              <a:rPr lang="es-ES" dirty="0" err="1">
                <a:solidFill>
                  <a:schemeClr val="tx1">
                    <a:lumMod val="85000"/>
                    <a:lumOff val="15000"/>
                  </a:schemeClr>
                </a:solidFill>
                <a:latin typeface="+mn-lt"/>
              </a:rPr>
              <a:t>infrapalpebral</a:t>
            </a:r>
            <a:r>
              <a:rPr lang="es-ES" dirty="0">
                <a:solidFill>
                  <a:schemeClr val="tx1">
                    <a:lumMod val="85000"/>
                    <a:lumOff val="15000"/>
                  </a:schemeClr>
                </a:solidFill>
                <a:latin typeface="+mn-lt"/>
              </a:rPr>
              <a:t> derecha dudosa QA</a:t>
            </a:r>
            <a:endParaRPr lang="es-ES" dirty="0">
              <a:solidFill>
                <a:schemeClr val="tx1">
                  <a:lumMod val="85000"/>
                  <a:lumOff val="15000"/>
                </a:schemeClr>
              </a:solidFill>
              <a:highlight>
                <a:srgbClr val="FFFF00"/>
              </a:highlight>
              <a:latin typeface="+mn-lt"/>
              <a:ea typeface="Calibri"/>
              <a:cs typeface="Calibri"/>
            </a:endParaRPr>
          </a:p>
          <a:p>
            <a:pPr marL="445770"/>
            <a:endParaRPr lang="es-ES" dirty="0">
              <a:solidFill>
                <a:schemeClr val="tx1">
                  <a:lumMod val="85000"/>
                  <a:lumOff val="15000"/>
                </a:schemeClr>
              </a:solidFill>
              <a:latin typeface="+mn-lt"/>
              <a:ea typeface="Calibri" panose="020F0502020204030204"/>
              <a:cs typeface="Calibri" panose="020F0502020204030204"/>
            </a:endParaRPr>
          </a:p>
          <a:p>
            <a:pPr marL="445770"/>
            <a:endParaRPr lang="es-ES" dirty="0">
              <a:solidFill>
                <a:schemeClr val="tx1">
                  <a:lumMod val="85000"/>
                  <a:lumOff val="15000"/>
                </a:schemeClr>
              </a:solidFill>
              <a:latin typeface="+mn-lt"/>
              <a:ea typeface="Calibri" panose="020F0502020204030204"/>
              <a:cs typeface="Calibri" panose="020F0502020204030204"/>
            </a:endParaRPr>
          </a:p>
          <a:p>
            <a:endParaRPr lang="es-ES" dirty="0">
              <a:solidFill>
                <a:schemeClr val="tx1">
                  <a:lumMod val="85000"/>
                  <a:lumOff val="15000"/>
                </a:schemeClr>
              </a:solidFill>
              <a:latin typeface="+mn-lt"/>
            </a:endParaRPr>
          </a:p>
        </p:txBody>
      </p:sp>
      <p:sp>
        <p:nvSpPr>
          <p:cNvPr id="8" name="Marcador de contenido 2">
            <a:extLst>
              <a:ext uri="{FF2B5EF4-FFF2-40B4-BE49-F238E27FC236}">
                <a16:creationId xmlns:a16="http://schemas.microsoft.com/office/drawing/2014/main" id="{7C60696A-2D72-0069-AC6E-C2F2DFC79AFD}"/>
              </a:ext>
            </a:extLst>
          </p:cNvPr>
          <p:cNvSpPr txBox="1">
            <a:spLocks/>
          </p:cNvSpPr>
          <p:nvPr/>
        </p:nvSpPr>
        <p:spPr>
          <a:xfrm>
            <a:off x="7351643" y="3830689"/>
            <a:ext cx="4389335" cy="16875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0"/>
              </a:spcAft>
              <a:buClr>
                <a:prstClr val="black"/>
              </a:buClr>
              <a:buSzPts val="1800"/>
              <a:buFont typeface="Arial"/>
              <a:buAutoNum type="arabicPeriod"/>
              <a:tabLst/>
              <a:defRPr/>
            </a:pPr>
            <a:r>
              <a:rPr lang="es-ES">
                <a:solidFill>
                  <a:prstClr val="black"/>
                </a:solidFill>
                <a:latin typeface="+mn-lt"/>
                <a:ea typeface="Arial"/>
                <a:cs typeface="Arial"/>
                <a:sym typeface="Arial"/>
              </a:rPr>
              <a:t> </a:t>
            </a:r>
            <a:r>
              <a:rPr kumimoji="0" lang="es-ES" b="1" i="0" u="none" strike="noStrike" kern="1200" cap="none" spc="0" normalizeH="0" baseline="0" noProof="0">
                <a:ln>
                  <a:noFill/>
                </a:ln>
                <a:solidFill>
                  <a:prstClr val="black"/>
                </a:solidFill>
                <a:effectLst/>
                <a:uLnTx/>
                <a:uFillTx/>
                <a:latin typeface="+mn-lt"/>
                <a:ea typeface="Arial"/>
                <a:cs typeface="Arial"/>
                <a:sym typeface="Arial"/>
              </a:rPr>
              <a:t>Pirámide nasal</a:t>
            </a:r>
            <a:r>
              <a:rPr kumimoji="0" lang="es-ES" b="0" i="0" u="none" strike="noStrike" kern="1200" cap="none" spc="0" normalizeH="0" baseline="0" noProof="0">
                <a:ln>
                  <a:noFill/>
                </a:ln>
                <a:solidFill>
                  <a:prstClr val="black"/>
                </a:solidFill>
                <a:effectLst/>
                <a:uLnTx/>
                <a:uFillTx/>
                <a:latin typeface="+mn-lt"/>
                <a:ea typeface="Arial"/>
                <a:cs typeface="Arial"/>
                <a:sym typeface="Arial"/>
              </a:rPr>
              <a:t> </a:t>
            </a:r>
            <a:r>
              <a:rPr lang="es-ES">
                <a:solidFill>
                  <a:prstClr val="black"/>
                </a:solidFill>
                <a:latin typeface="+mn-lt"/>
                <a:ea typeface="Arial"/>
                <a:cs typeface="Arial"/>
                <a:sym typeface="Arial"/>
              </a:rPr>
              <a:t>y </a:t>
            </a:r>
            <a:r>
              <a:rPr lang="es-ES" b="1">
                <a:solidFill>
                  <a:prstClr val="black"/>
                </a:solidFill>
                <a:latin typeface="+mn-lt"/>
                <a:ea typeface="Arial"/>
                <a:cs typeface="Arial"/>
                <a:sym typeface="Arial"/>
              </a:rPr>
              <a:t>periocular </a:t>
            </a:r>
            <a:r>
              <a:rPr kumimoji="0" lang="es-ES" sz="1400" b="0" i="0" u="none" strike="noStrike" kern="1200" cap="none" spc="0" normalizeH="0" baseline="0" noProof="0">
                <a:ln>
                  <a:noFill/>
                </a:ln>
                <a:solidFill>
                  <a:prstClr val="black"/>
                </a:solidFill>
                <a:effectLst/>
                <a:uLnTx/>
                <a:uFillTx/>
                <a:latin typeface="+mn-lt"/>
                <a:ea typeface="Arial"/>
                <a:cs typeface="Arial"/>
                <a:sym typeface="Arial"/>
              </a:rPr>
              <a:t>(mala tolerancia reacciones locales muy intensas y riesgo </a:t>
            </a:r>
            <a:r>
              <a:rPr kumimoji="0" lang="es-ES" sz="1400" b="0" i="0" u="none" strike="noStrike" kern="1200" cap="none" spc="0" normalizeH="0" baseline="0" noProof="0" err="1">
                <a:ln>
                  <a:noFill/>
                </a:ln>
                <a:solidFill>
                  <a:prstClr val="black"/>
                </a:solidFill>
                <a:effectLst/>
                <a:uLnTx/>
                <a:uFillTx/>
                <a:latin typeface="+mn-lt"/>
                <a:ea typeface="Arial"/>
                <a:cs typeface="Arial"/>
                <a:sym typeface="Arial"/>
              </a:rPr>
              <a:t>impetignización</a:t>
            </a:r>
            <a:r>
              <a:rPr kumimoji="0" lang="es-ES" sz="1400" b="0" i="0" u="none" strike="noStrike" kern="1200" cap="none" spc="0" normalizeH="0" baseline="0" noProof="0">
                <a:ln>
                  <a:noFill/>
                </a:ln>
                <a:solidFill>
                  <a:prstClr val="black"/>
                </a:solidFill>
                <a:effectLst/>
                <a:uLnTx/>
                <a:uFillTx/>
                <a:latin typeface="+mn-lt"/>
                <a:ea typeface="Arial"/>
                <a:cs typeface="Arial"/>
                <a:sym typeface="Arial"/>
              </a:rPr>
              <a:t>)</a:t>
            </a:r>
          </a:p>
          <a:p>
            <a:pPr marL="342900" marR="0" lvl="0" indent="-342900" algn="l" defTabSz="914400" rtl="0" eaLnBrk="1" fontAlgn="auto" latinLnBrk="0" hangingPunct="1">
              <a:lnSpc>
                <a:spcPct val="90000"/>
              </a:lnSpc>
              <a:spcBef>
                <a:spcPts val="1200"/>
              </a:spcBef>
              <a:spcAft>
                <a:spcPts val="600"/>
              </a:spcAft>
              <a:buClr>
                <a:prstClr val="black"/>
              </a:buClr>
              <a:buSzPts val="1800"/>
              <a:buFont typeface="Arial"/>
              <a:buAutoNum type="arabicPeriod"/>
              <a:tabLst/>
              <a:defRPr/>
            </a:pPr>
            <a:r>
              <a:rPr kumimoji="0" lang="es-ES" b="0" i="0" u="none" strike="noStrike" kern="1200" cap="none" spc="0" normalizeH="0" baseline="0" noProof="0">
                <a:ln>
                  <a:noFill/>
                </a:ln>
                <a:solidFill>
                  <a:prstClr val="black"/>
                </a:solidFill>
                <a:effectLst/>
                <a:uLnTx/>
                <a:uFillTx/>
                <a:latin typeface="+mn-lt"/>
                <a:ea typeface="Arial"/>
                <a:cs typeface="Arial"/>
                <a:sym typeface="Arial"/>
              </a:rPr>
              <a:t>Mucha crioterapia y atrofia secundaria… probablemente haya algún </a:t>
            </a:r>
            <a:r>
              <a:rPr kumimoji="0" lang="es-ES" b="1" i="0" u="none" strike="noStrike" kern="1200" cap="none" spc="0" normalizeH="0" baseline="0" noProof="0">
                <a:ln>
                  <a:noFill/>
                </a:ln>
                <a:solidFill>
                  <a:prstClr val="black"/>
                </a:solidFill>
                <a:effectLst/>
                <a:uLnTx/>
                <a:uFillTx/>
                <a:latin typeface="+mn-lt"/>
                <a:ea typeface="Arial"/>
                <a:cs typeface="Arial"/>
                <a:sym typeface="Arial"/>
              </a:rPr>
              <a:t>carcinoma oculto. </a:t>
            </a:r>
          </a:p>
        </p:txBody>
      </p:sp>
      <p:sp>
        <p:nvSpPr>
          <p:cNvPr id="9" name="Marcador de texto 21">
            <a:extLst>
              <a:ext uri="{FF2B5EF4-FFF2-40B4-BE49-F238E27FC236}">
                <a16:creationId xmlns:a16="http://schemas.microsoft.com/office/drawing/2014/main" id="{18242BDF-A3B9-F216-F4EE-B0E654B23A3D}"/>
              </a:ext>
            </a:extLst>
          </p:cNvPr>
          <p:cNvSpPr>
            <a:spLocks noGrp="1"/>
          </p:cNvSpPr>
          <p:nvPr>
            <p:ph type="body" sz="quarter" idx="10"/>
          </p:nvPr>
        </p:nvSpPr>
        <p:spPr>
          <a:xfrm>
            <a:off x="1581665" y="6576593"/>
            <a:ext cx="10159485" cy="170142"/>
          </a:xfrm>
        </p:spPr>
        <p:txBody>
          <a:bodyPr/>
          <a:lstStyle/>
          <a:p>
            <a:r>
              <a:rPr lang="es-ES" sz="900"/>
              <a:t>Caso clínico cedido por la Dra. Godoy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grpSp>
        <p:nvGrpSpPr>
          <p:cNvPr id="11" name="Grupo 10">
            <a:extLst>
              <a:ext uri="{FF2B5EF4-FFF2-40B4-BE49-F238E27FC236}">
                <a16:creationId xmlns:a16="http://schemas.microsoft.com/office/drawing/2014/main" id="{4275DE09-8D17-E978-1C79-96941EBD4CC9}"/>
              </a:ext>
            </a:extLst>
          </p:cNvPr>
          <p:cNvGrpSpPr/>
          <p:nvPr/>
        </p:nvGrpSpPr>
        <p:grpSpPr>
          <a:xfrm>
            <a:off x="715700" y="1473229"/>
            <a:ext cx="4295024" cy="3911541"/>
            <a:chOff x="715700" y="1948615"/>
            <a:chExt cx="4295024" cy="3911541"/>
          </a:xfrm>
        </p:grpSpPr>
        <p:pic>
          <p:nvPicPr>
            <p:cNvPr id="5" name="Google Shape;376;p5">
              <a:extLst>
                <a:ext uri="{FF2B5EF4-FFF2-40B4-BE49-F238E27FC236}">
                  <a16:creationId xmlns:a16="http://schemas.microsoft.com/office/drawing/2014/main" id="{6428D997-D9DA-A95F-30B0-C5D67249079A}"/>
                </a:ext>
              </a:extLst>
            </p:cNvPr>
            <p:cNvPicPr preferRelativeResize="0"/>
            <p:nvPr/>
          </p:nvPicPr>
          <p:blipFill rotWithShape="1">
            <a:blip r:embed="rId2">
              <a:alphaModFix/>
            </a:blip>
            <a:srcRect l="21360" t="17698" r="26443" b="18919"/>
            <a:stretch/>
          </p:blipFill>
          <p:spPr>
            <a:xfrm>
              <a:off x="715700" y="1948615"/>
              <a:ext cx="4295024" cy="3911541"/>
            </a:xfrm>
            <a:prstGeom prst="rect">
              <a:avLst/>
            </a:prstGeom>
            <a:noFill/>
            <a:ln>
              <a:noFill/>
            </a:ln>
          </p:spPr>
        </p:pic>
        <p:sp>
          <p:nvSpPr>
            <p:cNvPr id="4" name="Rectángulo 3">
              <a:extLst>
                <a:ext uri="{FF2B5EF4-FFF2-40B4-BE49-F238E27FC236}">
                  <a16:creationId xmlns:a16="http://schemas.microsoft.com/office/drawing/2014/main" id="{D11C4767-D632-58F3-3CC5-E19093D6B1D3}"/>
                </a:ext>
              </a:extLst>
            </p:cNvPr>
            <p:cNvSpPr/>
            <p:nvPr/>
          </p:nvSpPr>
          <p:spPr>
            <a:xfrm>
              <a:off x="1195754" y="2731477"/>
              <a:ext cx="1301261" cy="4337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01F5D52F-C4E7-64CF-67AA-DB0C744DB889}"/>
                </a:ext>
              </a:extLst>
            </p:cNvPr>
            <p:cNvSpPr/>
            <p:nvPr/>
          </p:nvSpPr>
          <p:spPr>
            <a:xfrm>
              <a:off x="3709463" y="2667000"/>
              <a:ext cx="1301261" cy="4337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grpSp>
      <p:pic>
        <p:nvPicPr>
          <p:cNvPr id="13" name="Imagen 12">
            <a:extLst>
              <a:ext uri="{FF2B5EF4-FFF2-40B4-BE49-F238E27FC236}">
                <a16:creationId xmlns:a16="http://schemas.microsoft.com/office/drawing/2014/main" id="{1A330B1B-D701-AF21-62C8-7F5EFE68A24C}"/>
              </a:ext>
            </a:extLst>
          </p:cNvPr>
          <p:cNvPicPr>
            <a:picLocks noChangeAspect="1"/>
          </p:cNvPicPr>
          <p:nvPr/>
        </p:nvPicPr>
        <p:blipFill rotWithShape="1">
          <a:blip r:embed="rId3"/>
          <a:srcRect l="23128" r="29222"/>
          <a:stretch/>
        </p:blipFill>
        <p:spPr>
          <a:xfrm>
            <a:off x="5635342" y="3428999"/>
            <a:ext cx="1308017" cy="2745045"/>
          </a:xfrm>
          <a:prstGeom prst="rect">
            <a:avLst/>
          </a:prstGeom>
        </p:spPr>
      </p:pic>
    </p:spTree>
    <p:extLst>
      <p:ext uri="{BB962C8B-B14F-4D97-AF65-F5344CB8AC3E}">
        <p14:creationId xmlns:p14="http://schemas.microsoft.com/office/powerpoint/2010/main" val="81892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21">
            <a:extLst>
              <a:ext uri="{FF2B5EF4-FFF2-40B4-BE49-F238E27FC236}">
                <a16:creationId xmlns:a16="http://schemas.microsoft.com/office/drawing/2014/main" id="{B9FF67E0-A3B5-56DF-F363-82C7F158769A}"/>
              </a:ext>
            </a:extLst>
          </p:cNvPr>
          <p:cNvSpPr>
            <a:spLocks noGrp="1"/>
          </p:cNvSpPr>
          <p:nvPr>
            <p:ph type="body" sz="quarter" idx="10"/>
          </p:nvPr>
        </p:nvSpPr>
        <p:spPr>
          <a:xfrm>
            <a:off x="1581665" y="6576593"/>
            <a:ext cx="10159485" cy="170142"/>
          </a:xfrm>
        </p:spPr>
        <p:txBody>
          <a:bodyPr/>
          <a:lstStyle/>
          <a:p>
            <a:r>
              <a:rPr lang="es-ES" sz="900"/>
              <a:t>Caso clínico cedido por la Dra. Godoy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grpSp>
        <p:nvGrpSpPr>
          <p:cNvPr id="18" name="Grupo 17">
            <a:extLst>
              <a:ext uri="{FF2B5EF4-FFF2-40B4-BE49-F238E27FC236}">
                <a16:creationId xmlns:a16="http://schemas.microsoft.com/office/drawing/2014/main" id="{7E9F7B71-9D52-AC12-7AB1-82EC77E6F811}"/>
              </a:ext>
            </a:extLst>
          </p:cNvPr>
          <p:cNvGrpSpPr/>
          <p:nvPr/>
        </p:nvGrpSpPr>
        <p:grpSpPr>
          <a:xfrm>
            <a:off x="547427" y="1296354"/>
            <a:ext cx="4747995" cy="4080653"/>
            <a:chOff x="2096121" y="1991901"/>
            <a:chExt cx="3812459" cy="3472063"/>
          </a:xfrm>
        </p:grpSpPr>
        <p:grpSp>
          <p:nvGrpSpPr>
            <p:cNvPr id="6" name="Google Shape;384;p6">
              <a:extLst>
                <a:ext uri="{FF2B5EF4-FFF2-40B4-BE49-F238E27FC236}">
                  <a16:creationId xmlns:a16="http://schemas.microsoft.com/office/drawing/2014/main" id="{420F353B-2863-669D-A35E-F509F42495A6}"/>
                </a:ext>
              </a:extLst>
            </p:cNvPr>
            <p:cNvGrpSpPr/>
            <p:nvPr/>
          </p:nvGrpSpPr>
          <p:grpSpPr>
            <a:xfrm>
              <a:off x="2096121" y="1991901"/>
              <a:ext cx="3812459" cy="3472063"/>
              <a:chOff x="838199" y="2810445"/>
              <a:chExt cx="3812459" cy="3472062"/>
            </a:xfrm>
          </p:grpSpPr>
          <p:pic>
            <p:nvPicPr>
              <p:cNvPr id="7" name="Google Shape;385;p6">
                <a:extLst>
                  <a:ext uri="{FF2B5EF4-FFF2-40B4-BE49-F238E27FC236}">
                    <a16:creationId xmlns:a16="http://schemas.microsoft.com/office/drawing/2014/main" id="{9195809A-19EB-450D-8EF4-5ACC78F13EF0}"/>
                  </a:ext>
                </a:extLst>
              </p:cNvPr>
              <p:cNvPicPr preferRelativeResize="0"/>
              <p:nvPr/>
            </p:nvPicPr>
            <p:blipFill rotWithShape="1">
              <a:blip r:embed="rId2">
                <a:alphaModFix/>
              </a:blip>
              <a:srcRect l="21360" t="17698" r="26443" b="18919"/>
              <a:stretch/>
            </p:blipFill>
            <p:spPr>
              <a:xfrm>
                <a:off x="838199" y="2810445"/>
                <a:ext cx="3812459" cy="3472062"/>
              </a:xfrm>
              <a:prstGeom prst="rect">
                <a:avLst/>
              </a:prstGeom>
              <a:noFill/>
              <a:ln>
                <a:noFill/>
              </a:ln>
            </p:spPr>
          </p:pic>
          <p:sp>
            <p:nvSpPr>
              <p:cNvPr id="8" name="Google Shape;386;p6">
                <a:extLst>
                  <a:ext uri="{FF2B5EF4-FFF2-40B4-BE49-F238E27FC236}">
                    <a16:creationId xmlns:a16="http://schemas.microsoft.com/office/drawing/2014/main" id="{19054484-8D21-5055-302C-F2667965DAF3}"/>
                  </a:ext>
                </a:extLst>
              </p:cNvPr>
              <p:cNvSpPr/>
              <p:nvPr/>
            </p:nvSpPr>
            <p:spPr>
              <a:xfrm rot="1955986">
                <a:off x="2188491" y="4769311"/>
                <a:ext cx="305455" cy="370268"/>
              </a:xfrm>
              <a:prstGeom prst="rightArrow">
                <a:avLst>
                  <a:gd name="adj1" fmla="val 50000"/>
                  <a:gd name="adj2" fmla="val 50000"/>
                </a:avLst>
              </a:prstGeom>
              <a:solidFill>
                <a:schemeClr val="dk2"/>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9" name="Google Shape;387;p6">
                <a:extLst>
                  <a:ext uri="{FF2B5EF4-FFF2-40B4-BE49-F238E27FC236}">
                    <a16:creationId xmlns:a16="http://schemas.microsoft.com/office/drawing/2014/main" id="{F8FAF031-40F6-A461-EA8D-5DCDE433EA77}"/>
                  </a:ext>
                </a:extLst>
              </p:cNvPr>
              <p:cNvSpPr/>
              <p:nvPr/>
            </p:nvSpPr>
            <p:spPr>
              <a:xfrm rot="1955986">
                <a:off x="2249067" y="3889323"/>
                <a:ext cx="305455" cy="370268"/>
              </a:xfrm>
              <a:prstGeom prst="rightArrow">
                <a:avLst>
                  <a:gd name="adj1" fmla="val 50000"/>
                  <a:gd name="adj2" fmla="val 50000"/>
                </a:avLst>
              </a:prstGeom>
              <a:solidFill>
                <a:schemeClr val="dk2"/>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0" name="Google Shape;388;p6">
                <a:extLst>
                  <a:ext uri="{FF2B5EF4-FFF2-40B4-BE49-F238E27FC236}">
                    <a16:creationId xmlns:a16="http://schemas.microsoft.com/office/drawing/2014/main" id="{495B24DB-8DC8-9775-0249-516C3E6CD220}"/>
                  </a:ext>
                </a:extLst>
              </p:cNvPr>
              <p:cNvSpPr/>
              <p:nvPr/>
            </p:nvSpPr>
            <p:spPr>
              <a:xfrm rot="1955986">
                <a:off x="1101302" y="4002749"/>
                <a:ext cx="305455" cy="370268"/>
              </a:xfrm>
              <a:prstGeom prst="rightArrow">
                <a:avLst>
                  <a:gd name="adj1" fmla="val 50000"/>
                  <a:gd name="adj2" fmla="val 50000"/>
                </a:avLst>
              </a:prstGeom>
              <a:solidFill>
                <a:schemeClr val="dk2"/>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grpSp>
        <p:sp>
          <p:nvSpPr>
            <p:cNvPr id="3" name="Rectángulo 2">
              <a:extLst>
                <a:ext uri="{FF2B5EF4-FFF2-40B4-BE49-F238E27FC236}">
                  <a16:creationId xmlns:a16="http://schemas.microsoft.com/office/drawing/2014/main" id="{694A0EF3-7232-889D-4D75-4DDEEC57B823}"/>
                </a:ext>
              </a:extLst>
            </p:cNvPr>
            <p:cNvSpPr/>
            <p:nvPr/>
          </p:nvSpPr>
          <p:spPr>
            <a:xfrm>
              <a:off x="2356145" y="2614176"/>
              <a:ext cx="1301261" cy="4337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7A018689-B402-1299-25F8-1F677A0C5CCE}"/>
                </a:ext>
              </a:extLst>
            </p:cNvPr>
            <p:cNvSpPr/>
            <p:nvPr/>
          </p:nvSpPr>
          <p:spPr>
            <a:xfrm>
              <a:off x="4542936" y="2583907"/>
              <a:ext cx="1301261" cy="4337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grpSp>
      <p:grpSp>
        <p:nvGrpSpPr>
          <p:cNvPr id="21" name="Grupo 20">
            <a:extLst>
              <a:ext uri="{FF2B5EF4-FFF2-40B4-BE49-F238E27FC236}">
                <a16:creationId xmlns:a16="http://schemas.microsoft.com/office/drawing/2014/main" id="{F8C7D1C8-ADDC-762E-5EA2-726CBC5A7156}"/>
              </a:ext>
            </a:extLst>
          </p:cNvPr>
          <p:cNvGrpSpPr/>
          <p:nvPr/>
        </p:nvGrpSpPr>
        <p:grpSpPr>
          <a:xfrm>
            <a:off x="7993313" y="1251929"/>
            <a:ext cx="3681046" cy="4354142"/>
            <a:chOff x="6096000" y="1991901"/>
            <a:chExt cx="2530855" cy="3452487"/>
          </a:xfrm>
        </p:grpSpPr>
        <p:pic>
          <p:nvPicPr>
            <p:cNvPr id="5" name="Google Shape;383;p6">
              <a:extLst>
                <a:ext uri="{FF2B5EF4-FFF2-40B4-BE49-F238E27FC236}">
                  <a16:creationId xmlns:a16="http://schemas.microsoft.com/office/drawing/2014/main" id="{AFE73EC7-E54A-0D68-1E01-651422435046}"/>
                </a:ext>
              </a:extLst>
            </p:cNvPr>
            <p:cNvPicPr preferRelativeResize="0">
              <a:picLocks/>
            </p:cNvPicPr>
            <p:nvPr/>
          </p:nvPicPr>
          <p:blipFill rotWithShape="1">
            <a:blip r:embed="rId3">
              <a:alphaModFix/>
            </a:blip>
            <a:srcRect l="29655" t="18122" r="7774" b="20722"/>
            <a:stretch/>
          </p:blipFill>
          <p:spPr>
            <a:xfrm rot="5400000">
              <a:off x="5635184" y="2452717"/>
              <a:ext cx="3452487" cy="2530855"/>
            </a:xfrm>
            <a:prstGeom prst="rect">
              <a:avLst/>
            </a:prstGeom>
            <a:noFill/>
            <a:ln>
              <a:noFill/>
            </a:ln>
          </p:spPr>
        </p:pic>
        <p:sp>
          <p:nvSpPr>
            <p:cNvPr id="19" name="Rectángulo 18">
              <a:extLst>
                <a:ext uri="{FF2B5EF4-FFF2-40B4-BE49-F238E27FC236}">
                  <a16:creationId xmlns:a16="http://schemas.microsoft.com/office/drawing/2014/main" id="{BED6CE70-3F34-5F19-47DD-A7D493941545}"/>
                </a:ext>
              </a:extLst>
            </p:cNvPr>
            <p:cNvSpPr/>
            <p:nvPr/>
          </p:nvSpPr>
          <p:spPr>
            <a:xfrm>
              <a:off x="6261118" y="2525322"/>
              <a:ext cx="800578" cy="4357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A6AC2C6C-5C9E-9E53-05FA-16CF2CFAABBE}"/>
                </a:ext>
              </a:extLst>
            </p:cNvPr>
            <p:cNvSpPr/>
            <p:nvPr/>
          </p:nvSpPr>
          <p:spPr>
            <a:xfrm>
              <a:off x="8065476" y="2496143"/>
              <a:ext cx="550397" cy="4357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grpSp>
      <p:sp>
        <p:nvSpPr>
          <p:cNvPr id="11" name="Google Shape;389;p6">
            <a:extLst>
              <a:ext uri="{FF2B5EF4-FFF2-40B4-BE49-F238E27FC236}">
                <a16:creationId xmlns:a16="http://schemas.microsoft.com/office/drawing/2014/main" id="{EE84D64A-0E55-F4F3-7BFD-ADE8799C6115}"/>
              </a:ext>
            </a:extLst>
          </p:cNvPr>
          <p:cNvSpPr txBox="1"/>
          <p:nvPr/>
        </p:nvSpPr>
        <p:spPr>
          <a:xfrm>
            <a:off x="10639648" y="5217957"/>
            <a:ext cx="902199" cy="3181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67" b="0" i="0" u="none" strike="noStrike" kern="1200" cap="none" spc="0" normalizeH="0" baseline="0" noProof="0">
                <a:ln>
                  <a:noFill/>
                </a:ln>
                <a:solidFill>
                  <a:srgbClr val="002753"/>
                </a:solidFill>
                <a:effectLst/>
                <a:uLnTx/>
                <a:uFillTx/>
                <a:latin typeface="Arial"/>
                <a:ea typeface="Arial"/>
                <a:cs typeface="Arial"/>
                <a:sym typeface="Arial"/>
              </a:rPr>
              <a:t>1 mes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
            <a:extLst>
              <a:ext uri="{FF2B5EF4-FFF2-40B4-BE49-F238E27FC236}">
                <a16:creationId xmlns:a16="http://schemas.microsoft.com/office/drawing/2014/main" id="{25B76485-9B16-B7AD-CC11-02AA83E773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00" t="547" r="18638"/>
          <a:stretch/>
        </p:blipFill>
        <p:spPr bwMode="auto">
          <a:xfrm>
            <a:off x="5716841" y="1845047"/>
            <a:ext cx="1870129" cy="168533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Flecha: a la derecha 22">
            <a:extLst>
              <a:ext uri="{FF2B5EF4-FFF2-40B4-BE49-F238E27FC236}">
                <a16:creationId xmlns:a16="http://schemas.microsoft.com/office/drawing/2014/main" id="{C0EA218F-B933-28DB-1ED0-B4C3D53C3D24}"/>
              </a:ext>
            </a:extLst>
          </p:cNvPr>
          <p:cNvSpPr/>
          <p:nvPr/>
        </p:nvSpPr>
        <p:spPr>
          <a:xfrm>
            <a:off x="5657850" y="3816159"/>
            <a:ext cx="2044212" cy="285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Título 1">
            <a:extLst>
              <a:ext uri="{FF2B5EF4-FFF2-40B4-BE49-F238E27FC236}">
                <a16:creationId xmlns:a16="http://schemas.microsoft.com/office/drawing/2014/main" id="{D38730B0-3C3C-B5F3-3D17-AF42049BCE7D}"/>
              </a:ext>
            </a:extLst>
          </p:cNvPr>
          <p:cNvSpPr txBox="1">
            <a:spLocks/>
          </p:cNvSpPr>
          <p:nvPr/>
        </p:nvSpPr>
        <p:spPr>
          <a:xfrm>
            <a:off x="451022" y="490618"/>
            <a:ext cx="10368641" cy="68175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000" b="1" kern="1200">
                <a:solidFill>
                  <a:srgbClr val="002855"/>
                </a:solidFill>
                <a:latin typeface=""/>
                <a:ea typeface="+mj-ea"/>
                <a:cs typeface="+mj-cs"/>
              </a:defRPr>
            </a:lvl1pPr>
          </a:lstStyle>
          <a:p>
            <a:r>
              <a:rPr lang="es-ES_tradnl" spc="-20"/>
              <a:t>ZONAS ESPECÍFICAS… ESPECIALMENTE SI QUIERO VER ALGO OCULTO</a:t>
            </a:r>
            <a:endParaRPr lang="es-ES"/>
          </a:p>
        </p:txBody>
      </p:sp>
    </p:spTree>
    <p:extLst>
      <p:ext uri="{BB962C8B-B14F-4D97-AF65-F5344CB8AC3E}">
        <p14:creationId xmlns:p14="http://schemas.microsoft.com/office/powerpoint/2010/main" val="8994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E276C9B-1A4F-927C-7595-41AE74D000BD}"/>
              </a:ext>
            </a:extLst>
          </p:cNvPr>
          <p:cNvSpPr>
            <a:spLocks noGrp="1"/>
          </p:cNvSpPr>
          <p:nvPr>
            <p:ph idx="1"/>
          </p:nvPr>
        </p:nvSpPr>
        <p:spPr>
          <a:xfrm>
            <a:off x="7651408" y="1386287"/>
            <a:ext cx="4185654" cy="5190306"/>
          </a:xfrm>
        </p:spPr>
        <p:txBody>
          <a:bodyPr/>
          <a:lstStyle/>
          <a:p>
            <a:r>
              <a:rPr lang="es-ES">
                <a:latin typeface="+mn-lt"/>
              </a:rPr>
              <a:t>Se propone canalización a cirugía de Mohs pero la paciente lo rechaza por su situación personal. </a:t>
            </a:r>
          </a:p>
          <a:p>
            <a:r>
              <a:rPr lang="es-ES">
                <a:latin typeface="+mn-lt"/>
              </a:rPr>
              <a:t>Se decide cirugía convencional. </a:t>
            </a:r>
          </a:p>
          <a:p>
            <a:r>
              <a:rPr lang="es-ES">
                <a:latin typeface="+mn-lt"/>
              </a:rPr>
              <a:t>Estudio anatomopatológico: </a:t>
            </a:r>
          </a:p>
          <a:p>
            <a:pPr marL="342900" indent="-342900">
              <a:buAutoNum type="arabicPeriod"/>
            </a:pPr>
            <a:r>
              <a:rPr lang="es-ES">
                <a:latin typeface="+mn-lt"/>
              </a:rPr>
              <a:t>Carcinoma basocelular nodular </a:t>
            </a:r>
            <a:r>
              <a:rPr lang="es-ES" err="1">
                <a:latin typeface="+mn-lt"/>
              </a:rPr>
              <a:t>infrapalpebral</a:t>
            </a:r>
            <a:r>
              <a:rPr lang="es-ES">
                <a:latin typeface="+mn-lt"/>
              </a:rPr>
              <a:t>. Bordes quirúrgicos libres. </a:t>
            </a:r>
          </a:p>
          <a:p>
            <a:pPr marL="342900" indent="-342900">
              <a:buAutoNum type="arabicPeriod"/>
            </a:pPr>
            <a:r>
              <a:rPr lang="es-ES">
                <a:latin typeface="+mn-lt"/>
              </a:rPr>
              <a:t>Carcinoma basocelular superficial en punta nasal. Bordes quirúrgicos libres de tumor. </a:t>
            </a:r>
          </a:p>
        </p:txBody>
      </p:sp>
      <p:sp>
        <p:nvSpPr>
          <p:cNvPr id="11" name="Marcador de texto 21">
            <a:extLst>
              <a:ext uri="{FF2B5EF4-FFF2-40B4-BE49-F238E27FC236}">
                <a16:creationId xmlns:a16="http://schemas.microsoft.com/office/drawing/2014/main" id="{DE917E70-031B-3CF5-9A05-794CF55F6DD9}"/>
              </a:ext>
            </a:extLst>
          </p:cNvPr>
          <p:cNvSpPr>
            <a:spLocks noGrp="1"/>
          </p:cNvSpPr>
          <p:nvPr>
            <p:ph type="body" sz="quarter" idx="10"/>
          </p:nvPr>
        </p:nvSpPr>
        <p:spPr>
          <a:xfrm>
            <a:off x="1581665" y="6576593"/>
            <a:ext cx="10159485" cy="170142"/>
          </a:xfrm>
        </p:spPr>
        <p:txBody>
          <a:bodyPr/>
          <a:lstStyle/>
          <a:p>
            <a:r>
              <a:rPr lang="es-ES" sz="900"/>
              <a:t>Caso clínico cedido por la Dra. Godoy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grpSp>
        <p:nvGrpSpPr>
          <p:cNvPr id="4" name="Grupo 3">
            <a:extLst>
              <a:ext uri="{FF2B5EF4-FFF2-40B4-BE49-F238E27FC236}">
                <a16:creationId xmlns:a16="http://schemas.microsoft.com/office/drawing/2014/main" id="{01E49BAF-CC1A-6639-2D13-5ABCD166F0E3}"/>
              </a:ext>
            </a:extLst>
          </p:cNvPr>
          <p:cNvGrpSpPr/>
          <p:nvPr/>
        </p:nvGrpSpPr>
        <p:grpSpPr>
          <a:xfrm>
            <a:off x="284520" y="1280940"/>
            <a:ext cx="4137654" cy="3620948"/>
            <a:chOff x="715700" y="1948615"/>
            <a:chExt cx="4295024" cy="3911541"/>
          </a:xfrm>
        </p:grpSpPr>
        <p:pic>
          <p:nvPicPr>
            <p:cNvPr id="12" name="Google Shape;376;p5">
              <a:extLst>
                <a:ext uri="{FF2B5EF4-FFF2-40B4-BE49-F238E27FC236}">
                  <a16:creationId xmlns:a16="http://schemas.microsoft.com/office/drawing/2014/main" id="{0600A192-528D-6441-FDA1-96AFD9C1747E}"/>
                </a:ext>
              </a:extLst>
            </p:cNvPr>
            <p:cNvPicPr preferRelativeResize="0"/>
            <p:nvPr/>
          </p:nvPicPr>
          <p:blipFill rotWithShape="1">
            <a:blip r:embed="rId3">
              <a:alphaModFix/>
            </a:blip>
            <a:srcRect l="21360" t="17698" r="26443" b="18919"/>
            <a:stretch/>
          </p:blipFill>
          <p:spPr>
            <a:xfrm>
              <a:off x="715700" y="1948615"/>
              <a:ext cx="4295024" cy="3911541"/>
            </a:xfrm>
            <a:prstGeom prst="rect">
              <a:avLst/>
            </a:prstGeom>
            <a:noFill/>
            <a:ln>
              <a:noFill/>
            </a:ln>
          </p:spPr>
        </p:pic>
        <p:sp>
          <p:nvSpPr>
            <p:cNvPr id="13" name="Rectángulo 12">
              <a:extLst>
                <a:ext uri="{FF2B5EF4-FFF2-40B4-BE49-F238E27FC236}">
                  <a16:creationId xmlns:a16="http://schemas.microsoft.com/office/drawing/2014/main" id="{EDDF5915-4B3D-7E45-51E1-8DFBD7BEAEFA}"/>
                </a:ext>
              </a:extLst>
            </p:cNvPr>
            <p:cNvSpPr/>
            <p:nvPr/>
          </p:nvSpPr>
          <p:spPr>
            <a:xfrm>
              <a:off x="1195754" y="2731477"/>
              <a:ext cx="1301261" cy="4337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FCE41325-88C9-E9C3-ADEB-80E2F728A10A}"/>
                </a:ext>
              </a:extLst>
            </p:cNvPr>
            <p:cNvSpPr/>
            <p:nvPr/>
          </p:nvSpPr>
          <p:spPr>
            <a:xfrm>
              <a:off x="3709463" y="2667000"/>
              <a:ext cx="1301261" cy="4337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grpSp>
      <p:sp>
        <p:nvSpPr>
          <p:cNvPr id="17" name="Título 1">
            <a:extLst>
              <a:ext uri="{FF2B5EF4-FFF2-40B4-BE49-F238E27FC236}">
                <a16:creationId xmlns:a16="http://schemas.microsoft.com/office/drawing/2014/main" id="{97A90FFE-39C0-AF49-4C31-F5523F0E38BB}"/>
              </a:ext>
            </a:extLst>
          </p:cNvPr>
          <p:cNvSpPr>
            <a:spLocks noGrp="1"/>
          </p:cNvSpPr>
          <p:nvPr>
            <p:ph type="title"/>
          </p:nvPr>
        </p:nvSpPr>
        <p:spPr>
          <a:xfrm>
            <a:off x="451022" y="490618"/>
            <a:ext cx="10368641" cy="681751"/>
          </a:xfrm>
        </p:spPr>
        <p:txBody>
          <a:bodyPr>
            <a:normAutofit fontScale="90000"/>
          </a:bodyPr>
          <a:lstStyle/>
          <a:p>
            <a:r>
              <a:rPr lang="es-ES_tradnl" sz="2400" spc="-20"/>
              <a:t>ZONAS ESPECÍFICAS… ESPECIALMENTE SI QUIERO VER ALGO OCULTO</a:t>
            </a:r>
            <a:endParaRPr lang="es-ES" sz="2400"/>
          </a:p>
        </p:txBody>
      </p:sp>
      <p:grpSp>
        <p:nvGrpSpPr>
          <p:cNvPr id="23" name="Grupo 22">
            <a:extLst>
              <a:ext uri="{FF2B5EF4-FFF2-40B4-BE49-F238E27FC236}">
                <a16:creationId xmlns:a16="http://schemas.microsoft.com/office/drawing/2014/main" id="{354E60F7-BA54-EC60-2F26-9FBAC1580A6C}"/>
              </a:ext>
            </a:extLst>
          </p:cNvPr>
          <p:cNvGrpSpPr/>
          <p:nvPr/>
        </p:nvGrpSpPr>
        <p:grpSpPr>
          <a:xfrm>
            <a:off x="3168591" y="1789976"/>
            <a:ext cx="4294128" cy="4169010"/>
            <a:chOff x="3734193" y="2108875"/>
            <a:chExt cx="4294128" cy="4169010"/>
          </a:xfrm>
        </p:grpSpPr>
        <p:grpSp>
          <p:nvGrpSpPr>
            <p:cNvPr id="20" name="Grupo 19">
              <a:extLst>
                <a:ext uri="{FF2B5EF4-FFF2-40B4-BE49-F238E27FC236}">
                  <a16:creationId xmlns:a16="http://schemas.microsoft.com/office/drawing/2014/main" id="{51C081AB-2607-3F5E-66AB-88E8D750A3F8}"/>
                </a:ext>
              </a:extLst>
            </p:cNvPr>
            <p:cNvGrpSpPr/>
            <p:nvPr/>
          </p:nvGrpSpPr>
          <p:grpSpPr>
            <a:xfrm>
              <a:off x="3734193" y="2108875"/>
              <a:ext cx="4294128" cy="4169010"/>
              <a:chOff x="3734193" y="2108875"/>
              <a:chExt cx="4294128" cy="4169010"/>
            </a:xfrm>
          </p:grpSpPr>
          <p:pic>
            <p:nvPicPr>
              <p:cNvPr id="6" name="Google Shape;396;p7">
                <a:extLst>
                  <a:ext uri="{FF2B5EF4-FFF2-40B4-BE49-F238E27FC236}">
                    <a16:creationId xmlns:a16="http://schemas.microsoft.com/office/drawing/2014/main" id="{5ED69826-FAA8-2CC3-358A-1685BDD07FF3}"/>
                  </a:ext>
                </a:extLst>
              </p:cNvPr>
              <p:cNvPicPr preferRelativeResize="0"/>
              <p:nvPr/>
            </p:nvPicPr>
            <p:blipFill rotWithShape="1">
              <a:blip r:embed="rId4">
                <a:alphaModFix/>
              </a:blip>
              <a:srcRect l="27907" t="9320" r="17492" b="17339"/>
              <a:stretch/>
            </p:blipFill>
            <p:spPr>
              <a:xfrm rot="5400000">
                <a:off x="3796752" y="2046316"/>
                <a:ext cx="4169010" cy="4294128"/>
              </a:xfrm>
              <a:prstGeom prst="rect">
                <a:avLst/>
              </a:prstGeom>
              <a:noFill/>
              <a:ln>
                <a:solidFill>
                  <a:schemeClr val="tx1"/>
                </a:solidFill>
              </a:ln>
            </p:spPr>
          </p:pic>
          <p:sp>
            <p:nvSpPr>
              <p:cNvPr id="18" name="Rectángulo 17">
                <a:extLst>
                  <a:ext uri="{FF2B5EF4-FFF2-40B4-BE49-F238E27FC236}">
                    <a16:creationId xmlns:a16="http://schemas.microsoft.com/office/drawing/2014/main" id="{899A7A11-7608-4BD0-6B9E-2ACA6CD6104C}"/>
                  </a:ext>
                </a:extLst>
              </p:cNvPr>
              <p:cNvSpPr/>
              <p:nvPr/>
            </p:nvSpPr>
            <p:spPr>
              <a:xfrm>
                <a:off x="3851026" y="3151101"/>
                <a:ext cx="1253583" cy="40153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C5AB48EC-47B6-CEA6-11BF-4B592571041C}"/>
                  </a:ext>
                </a:extLst>
              </p:cNvPr>
              <p:cNvSpPr/>
              <p:nvPr/>
            </p:nvSpPr>
            <p:spPr>
              <a:xfrm>
                <a:off x="6272632" y="3091414"/>
                <a:ext cx="1253583" cy="40153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grpSp>
        <p:sp>
          <p:nvSpPr>
            <p:cNvPr id="21" name="Google Shape;386;p6">
              <a:extLst>
                <a:ext uri="{FF2B5EF4-FFF2-40B4-BE49-F238E27FC236}">
                  <a16:creationId xmlns:a16="http://schemas.microsoft.com/office/drawing/2014/main" id="{B476C466-8C85-B816-373B-44640C0758B6}"/>
                </a:ext>
              </a:extLst>
            </p:cNvPr>
            <p:cNvSpPr/>
            <p:nvPr/>
          </p:nvSpPr>
          <p:spPr>
            <a:xfrm rot="1955986">
              <a:off x="4636937" y="4271552"/>
              <a:ext cx="380410" cy="435169"/>
            </a:xfrm>
            <a:prstGeom prst="rightArrow">
              <a:avLst>
                <a:gd name="adj1" fmla="val 50000"/>
                <a:gd name="adj2" fmla="val 50000"/>
              </a:avLst>
            </a:prstGeom>
            <a:solidFill>
              <a:schemeClr val="dk2"/>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22" name="Google Shape;386;p6">
              <a:extLst>
                <a:ext uri="{FF2B5EF4-FFF2-40B4-BE49-F238E27FC236}">
                  <a16:creationId xmlns:a16="http://schemas.microsoft.com/office/drawing/2014/main" id="{0C44B5A8-0374-88C7-0A05-B1B25C48424D}"/>
                </a:ext>
              </a:extLst>
            </p:cNvPr>
            <p:cNvSpPr/>
            <p:nvPr/>
          </p:nvSpPr>
          <p:spPr>
            <a:xfrm rot="1955986">
              <a:off x="4010144" y="3608561"/>
              <a:ext cx="380410" cy="435169"/>
            </a:xfrm>
            <a:prstGeom prst="rightArrow">
              <a:avLst>
                <a:gd name="adj1" fmla="val 50000"/>
                <a:gd name="adj2" fmla="val 50000"/>
              </a:avLst>
            </a:prstGeom>
            <a:solidFill>
              <a:schemeClr val="dk2"/>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grpSp>
      <p:sp>
        <p:nvSpPr>
          <p:cNvPr id="24" name="CuadroTexto 23">
            <a:extLst>
              <a:ext uri="{FF2B5EF4-FFF2-40B4-BE49-F238E27FC236}">
                <a16:creationId xmlns:a16="http://schemas.microsoft.com/office/drawing/2014/main" id="{7471668B-3484-5F57-D8E8-69AD8C453584}"/>
              </a:ext>
            </a:extLst>
          </p:cNvPr>
          <p:cNvSpPr txBox="1"/>
          <p:nvPr/>
        </p:nvSpPr>
        <p:spPr>
          <a:xfrm>
            <a:off x="7850958" y="3855854"/>
            <a:ext cx="3786553" cy="1200329"/>
          </a:xfrm>
          <a:prstGeom prst="rect">
            <a:avLst/>
          </a:prstGeom>
          <a:solidFill>
            <a:schemeClr val="accent4">
              <a:lumMod val="40000"/>
              <a:lumOff val="60000"/>
            </a:schemeClr>
          </a:solidFill>
        </p:spPr>
        <p:txBody>
          <a:bodyPr wrap="square" rtlCol="0">
            <a:spAutoFit/>
          </a:bodyPr>
          <a:lstStyle/>
          <a:p>
            <a:pPr algn="ctr"/>
            <a:r>
              <a:rPr lang="es-ES"/>
              <a:t>En zonas muy dañadas por tratamientos previos</a:t>
            </a:r>
          </a:p>
          <a:p>
            <a:pPr algn="ctr"/>
            <a:r>
              <a:rPr lang="es-ES"/>
              <a:t>KLISYRI puede ser útil para, a corto plazo, </a:t>
            </a:r>
            <a:r>
              <a:rPr lang="es-ES" b="1">
                <a:solidFill>
                  <a:srgbClr val="C00000"/>
                </a:solidFill>
              </a:rPr>
              <a:t>delimitar lesiones neoplásicas</a:t>
            </a:r>
            <a:r>
              <a:rPr lang="es-ES"/>
              <a:t>. </a:t>
            </a:r>
          </a:p>
        </p:txBody>
      </p:sp>
      <p:sp>
        <p:nvSpPr>
          <p:cNvPr id="25" name="CuadroTexto 24">
            <a:extLst>
              <a:ext uri="{FF2B5EF4-FFF2-40B4-BE49-F238E27FC236}">
                <a16:creationId xmlns:a16="http://schemas.microsoft.com/office/drawing/2014/main" id="{DD9576F1-456C-F643-F8FB-0CBD7727CF47}"/>
              </a:ext>
            </a:extLst>
          </p:cNvPr>
          <p:cNvSpPr txBox="1"/>
          <p:nvPr/>
        </p:nvSpPr>
        <p:spPr>
          <a:xfrm>
            <a:off x="7850958" y="5139076"/>
            <a:ext cx="3786553" cy="646331"/>
          </a:xfrm>
          <a:prstGeom prst="rect">
            <a:avLst/>
          </a:prstGeom>
          <a:solidFill>
            <a:schemeClr val="accent4">
              <a:lumMod val="40000"/>
              <a:lumOff val="60000"/>
            </a:schemeClr>
          </a:solidFill>
        </p:spPr>
        <p:txBody>
          <a:bodyPr wrap="square" rtlCol="0">
            <a:spAutoFit/>
          </a:bodyPr>
          <a:lstStyle/>
          <a:p>
            <a:pPr algn="ctr"/>
            <a:r>
              <a:rPr lang="es-ES"/>
              <a:t>KLISYRI es un tratamiento muy útil para </a:t>
            </a:r>
            <a:r>
              <a:rPr lang="es-ES" b="1">
                <a:solidFill>
                  <a:srgbClr val="C00000"/>
                </a:solidFill>
              </a:rPr>
              <a:t>zona periocular y pirámide nasal</a:t>
            </a:r>
            <a:r>
              <a:rPr lang="es-ES"/>
              <a:t>. </a:t>
            </a:r>
          </a:p>
        </p:txBody>
      </p:sp>
    </p:spTree>
    <p:extLst>
      <p:ext uri="{BB962C8B-B14F-4D97-AF65-F5344CB8AC3E}">
        <p14:creationId xmlns:p14="http://schemas.microsoft.com/office/powerpoint/2010/main" val="234717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4" grpId="0" animBg="1"/>
      <p:bldP spid="2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403;p8">
            <a:extLst>
              <a:ext uri="{FF2B5EF4-FFF2-40B4-BE49-F238E27FC236}">
                <a16:creationId xmlns:a16="http://schemas.microsoft.com/office/drawing/2014/main" id="{402AF508-7EC4-9047-5DDD-C36B3F2B2ACC}"/>
              </a:ext>
            </a:extLst>
          </p:cNvPr>
          <p:cNvPicPr preferRelativeResize="0">
            <a:picLocks noChangeAspect="1"/>
          </p:cNvPicPr>
          <p:nvPr/>
        </p:nvPicPr>
        <p:blipFill rotWithShape="1">
          <a:blip r:embed="rId3">
            <a:alphaModFix/>
          </a:blip>
          <a:srcRect/>
          <a:stretch/>
        </p:blipFill>
        <p:spPr>
          <a:xfrm rot="5400000">
            <a:off x="3906434" y="2457442"/>
            <a:ext cx="4379130" cy="3284347"/>
          </a:xfrm>
          <a:prstGeom prst="rect">
            <a:avLst/>
          </a:prstGeom>
          <a:noFill/>
          <a:ln>
            <a:noFill/>
          </a:ln>
        </p:spPr>
      </p:pic>
      <p:sp>
        <p:nvSpPr>
          <p:cNvPr id="13" name="Marcador de texto 21">
            <a:extLst>
              <a:ext uri="{FF2B5EF4-FFF2-40B4-BE49-F238E27FC236}">
                <a16:creationId xmlns:a16="http://schemas.microsoft.com/office/drawing/2014/main" id="{34C87E2E-523E-7C88-D718-18831B3A316F}"/>
              </a:ext>
            </a:extLst>
          </p:cNvPr>
          <p:cNvSpPr>
            <a:spLocks noGrp="1"/>
          </p:cNvSpPr>
          <p:nvPr>
            <p:ph type="body" sz="quarter" idx="10"/>
          </p:nvPr>
        </p:nvSpPr>
        <p:spPr>
          <a:xfrm>
            <a:off x="1581665" y="6576593"/>
            <a:ext cx="10159485" cy="170142"/>
          </a:xfrm>
        </p:spPr>
        <p:txBody>
          <a:bodyPr/>
          <a:lstStyle/>
          <a:p>
            <a:r>
              <a:rPr lang="es-ES" sz="900"/>
              <a:t>Caso clínico cedido por la Dra. Godoy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
        <p:nvSpPr>
          <p:cNvPr id="3" name="Marcador de contenido 2">
            <a:extLst>
              <a:ext uri="{FF2B5EF4-FFF2-40B4-BE49-F238E27FC236}">
                <a16:creationId xmlns:a16="http://schemas.microsoft.com/office/drawing/2014/main" id="{2A8BBD5F-2065-4622-1FA5-AFCD975B7E2E}"/>
              </a:ext>
            </a:extLst>
          </p:cNvPr>
          <p:cNvSpPr>
            <a:spLocks noGrp="1"/>
          </p:cNvSpPr>
          <p:nvPr>
            <p:ph idx="1"/>
          </p:nvPr>
        </p:nvSpPr>
        <p:spPr>
          <a:xfrm>
            <a:off x="575219" y="1517021"/>
            <a:ext cx="4019283" cy="4714920"/>
          </a:xfrm>
        </p:spPr>
        <p:txBody>
          <a:bodyPr vert="horz" lIns="91440" tIns="45720" rIns="91440" bIns="45720" rtlCol="0" anchor="t">
            <a:normAutofit/>
          </a:bodyPr>
          <a:lstStyle/>
          <a:p>
            <a:r>
              <a:rPr lang="es-ES" dirty="0">
                <a:solidFill>
                  <a:schemeClr val="tx1">
                    <a:lumMod val="85000"/>
                    <a:lumOff val="15000"/>
                  </a:schemeClr>
                </a:solidFill>
                <a:latin typeface="+mn-lt"/>
              </a:rPr>
              <a:t>Paciente </a:t>
            </a:r>
            <a:r>
              <a:rPr lang="es-ES" dirty="0">
                <a:solidFill>
                  <a:schemeClr val="tx1">
                    <a:lumMod val="85000"/>
                    <a:lumOff val="15000"/>
                  </a:schemeClr>
                </a:solidFill>
                <a:latin typeface="Franklin Gothic Book" panose="020B0503020102020204" pitchFamily="34" charset="0"/>
              </a:rPr>
              <a:t>♂</a:t>
            </a:r>
            <a:r>
              <a:rPr lang="es-ES" dirty="0">
                <a:solidFill>
                  <a:schemeClr val="tx1">
                    <a:lumMod val="85000"/>
                    <a:lumOff val="15000"/>
                  </a:schemeClr>
                </a:solidFill>
                <a:latin typeface="+mn-lt"/>
              </a:rPr>
              <a:t> de 87 años </a:t>
            </a:r>
          </a:p>
          <a:p>
            <a:r>
              <a:rPr lang="es-ES" dirty="0">
                <a:solidFill>
                  <a:schemeClr val="tx1">
                    <a:lumMod val="85000"/>
                    <a:lumOff val="15000"/>
                  </a:schemeClr>
                </a:solidFill>
                <a:latin typeface="+mn-lt"/>
              </a:rPr>
              <a:t>MC: “valoración de lesión nasal”. </a:t>
            </a:r>
          </a:p>
          <a:p>
            <a:r>
              <a:rPr lang="es-ES" dirty="0">
                <a:solidFill>
                  <a:schemeClr val="tx1">
                    <a:lumMod val="85000"/>
                    <a:lumOff val="15000"/>
                  </a:schemeClr>
                </a:solidFill>
                <a:latin typeface="+mn-lt"/>
              </a:rPr>
              <a:t>Tratamiento crónico con HCTZ.</a:t>
            </a:r>
          </a:p>
          <a:p>
            <a:r>
              <a:rPr lang="es-ES" dirty="0">
                <a:solidFill>
                  <a:schemeClr val="tx1">
                    <a:lumMod val="85000"/>
                    <a:lumOff val="15000"/>
                  </a:schemeClr>
                </a:solidFill>
                <a:latin typeface="+mn-lt"/>
              </a:rPr>
              <a:t>Exploración clínica: </a:t>
            </a:r>
          </a:p>
          <a:p>
            <a:pPr marL="445770"/>
            <a:r>
              <a:rPr lang="es-ES" dirty="0">
                <a:solidFill>
                  <a:schemeClr val="tx1">
                    <a:lumMod val="85000"/>
                    <a:lumOff val="15000"/>
                  </a:schemeClr>
                </a:solidFill>
                <a:latin typeface="+mn-lt"/>
              </a:rPr>
              <a:t>Blefaritis actínica. </a:t>
            </a:r>
            <a:endParaRPr lang="es-ES" dirty="0">
              <a:solidFill>
                <a:schemeClr val="tx1">
                  <a:lumMod val="85000"/>
                  <a:lumOff val="15000"/>
                </a:schemeClr>
              </a:solidFill>
              <a:latin typeface="+mn-lt"/>
              <a:ea typeface="Calibri" panose="020F0502020204030204"/>
              <a:cs typeface="Calibri" panose="020F0502020204030204"/>
            </a:endParaRPr>
          </a:p>
          <a:p>
            <a:pPr marL="445770"/>
            <a:r>
              <a:rPr lang="es-ES" dirty="0">
                <a:solidFill>
                  <a:schemeClr val="tx1">
                    <a:lumMod val="85000"/>
                    <a:lumOff val="15000"/>
                  </a:schemeClr>
                </a:solidFill>
                <a:latin typeface="+mn-lt"/>
              </a:rPr>
              <a:t>Eritema facial intenso (claramente </a:t>
            </a:r>
            <a:r>
              <a:rPr lang="es-ES" u="sng" dirty="0" err="1">
                <a:solidFill>
                  <a:schemeClr val="tx1">
                    <a:lumMod val="85000"/>
                    <a:lumOff val="15000"/>
                  </a:schemeClr>
                </a:solidFill>
                <a:latin typeface="+mn-lt"/>
              </a:rPr>
              <a:t>fotosensibilizado</a:t>
            </a:r>
            <a:r>
              <a:rPr lang="es-ES" dirty="0">
                <a:solidFill>
                  <a:schemeClr val="tx1">
                    <a:lumMod val="85000"/>
                    <a:lumOff val="15000"/>
                  </a:schemeClr>
                </a:solidFill>
                <a:latin typeface="+mn-lt"/>
              </a:rPr>
              <a:t>) con daño actínico difuso con numerosas </a:t>
            </a:r>
            <a:r>
              <a:rPr lang="es-ES" u="sng" dirty="0" err="1">
                <a:solidFill>
                  <a:schemeClr val="tx1">
                    <a:lumMod val="85000"/>
                    <a:lumOff val="15000"/>
                  </a:schemeClr>
                </a:solidFill>
                <a:latin typeface="+mn-lt"/>
              </a:rPr>
              <a:t>QAs</a:t>
            </a:r>
            <a:r>
              <a:rPr lang="es-ES" u="sng" dirty="0">
                <a:solidFill>
                  <a:schemeClr val="tx1">
                    <a:lumMod val="85000"/>
                    <a:lumOff val="15000"/>
                  </a:schemeClr>
                </a:solidFill>
                <a:latin typeface="+mn-lt"/>
              </a:rPr>
              <a:t> </a:t>
            </a:r>
            <a:r>
              <a:rPr lang="es-ES" dirty="0">
                <a:solidFill>
                  <a:schemeClr val="tx1">
                    <a:lumMod val="85000"/>
                    <a:lumOff val="15000"/>
                  </a:schemeClr>
                </a:solidFill>
                <a:latin typeface="+mn-lt"/>
              </a:rPr>
              <a:t>por toda la superficie facial. Mayor intensidad de lesiones en sien izquierda y pirámide nasal. </a:t>
            </a:r>
            <a:endParaRPr lang="es-ES" dirty="0">
              <a:solidFill>
                <a:schemeClr val="tx1">
                  <a:lumMod val="85000"/>
                  <a:lumOff val="15000"/>
                </a:schemeClr>
              </a:solidFill>
              <a:latin typeface="+mn-lt"/>
              <a:ea typeface="Calibri"/>
              <a:cs typeface="Calibri"/>
            </a:endParaRPr>
          </a:p>
          <a:p>
            <a:pPr marL="445770"/>
            <a:endParaRPr lang="es-ES" dirty="0">
              <a:solidFill>
                <a:schemeClr val="tx1">
                  <a:lumMod val="85000"/>
                  <a:lumOff val="15000"/>
                </a:schemeClr>
              </a:solidFill>
              <a:latin typeface="+mn-lt"/>
              <a:ea typeface="Calibri"/>
              <a:cs typeface="Calibri"/>
            </a:endParaRPr>
          </a:p>
          <a:p>
            <a:pPr marL="445770"/>
            <a:endParaRPr lang="es-ES" dirty="0">
              <a:solidFill>
                <a:schemeClr val="tx1">
                  <a:lumMod val="85000"/>
                  <a:lumOff val="15000"/>
                </a:schemeClr>
              </a:solidFill>
              <a:latin typeface="+mn-lt"/>
              <a:ea typeface="Calibri"/>
              <a:cs typeface="Calibri"/>
            </a:endParaRPr>
          </a:p>
          <a:p>
            <a:endParaRPr lang="es-ES" dirty="0">
              <a:solidFill>
                <a:schemeClr val="tx1">
                  <a:lumMod val="85000"/>
                  <a:lumOff val="15000"/>
                </a:schemeClr>
              </a:solidFill>
              <a:latin typeface="+mn-lt"/>
            </a:endParaRPr>
          </a:p>
        </p:txBody>
      </p:sp>
      <p:sp>
        <p:nvSpPr>
          <p:cNvPr id="14" name="Título 1">
            <a:extLst>
              <a:ext uri="{FF2B5EF4-FFF2-40B4-BE49-F238E27FC236}">
                <a16:creationId xmlns:a16="http://schemas.microsoft.com/office/drawing/2014/main" id="{EF9ACA78-A56A-54DC-62F8-05CB585AF31C}"/>
              </a:ext>
            </a:extLst>
          </p:cNvPr>
          <p:cNvSpPr>
            <a:spLocks noGrp="1"/>
          </p:cNvSpPr>
          <p:nvPr>
            <p:ph type="title"/>
          </p:nvPr>
        </p:nvSpPr>
        <p:spPr>
          <a:xfrm>
            <a:off x="451022" y="490618"/>
            <a:ext cx="10368641" cy="681751"/>
          </a:xfrm>
        </p:spPr>
        <p:txBody>
          <a:bodyPr>
            <a:normAutofit fontScale="90000"/>
          </a:bodyPr>
          <a:lstStyle/>
          <a:p>
            <a:r>
              <a:rPr lang="es-ES_tradnl" sz="2400" spc="-20"/>
              <a:t>ZONAS ESPECÍFICAS… ESPECIALMENTE SI QUIERO VER ALGO OCULTO</a:t>
            </a:r>
            <a:endParaRPr lang="es-ES" sz="2400"/>
          </a:p>
        </p:txBody>
      </p:sp>
      <p:grpSp>
        <p:nvGrpSpPr>
          <p:cNvPr id="17" name="Grupo 16">
            <a:extLst>
              <a:ext uri="{FF2B5EF4-FFF2-40B4-BE49-F238E27FC236}">
                <a16:creationId xmlns:a16="http://schemas.microsoft.com/office/drawing/2014/main" id="{2417E8D8-055F-F9FB-72E7-D782DCBA5769}"/>
              </a:ext>
            </a:extLst>
          </p:cNvPr>
          <p:cNvGrpSpPr/>
          <p:nvPr/>
        </p:nvGrpSpPr>
        <p:grpSpPr>
          <a:xfrm>
            <a:off x="8031352" y="1910050"/>
            <a:ext cx="3284346" cy="4379130"/>
            <a:chOff x="8031352" y="1910050"/>
            <a:chExt cx="3284346" cy="4379130"/>
          </a:xfrm>
        </p:grpSpPr>
        <p:grpSp>
          <p:nvGrpSpPr>
            <p:cNvPr id="10" name="Grupo 9">
              <a:extLst>
                <a:ext uri="{FF2B5EF4-FFF2-40B4-BE49-F238E27FC236}">
                  <a16:creationId xmlns:a16="http://schemas.microsoft.com/office/drawing/2014/main" id="{8974ED61-16C9-37C9-24DB-32BBAAA82906}"/>
                </a:ext>
              </a:extLst>
            </p:cNvPr>
            <p:cNvGrpSpPr/>
            <p:nvPr/>
          </p:nvGrpSpPr>
          <p:grpSpPr>
            <a:xfrm>
              <a:off x="8031352" y="1910050"/>
              <a:ext cx="3284346" cy="4379130"/>
              <a:chOff x="8456804" y="1126001"/>
              <a:chExt cx="3284346" cy="4379130"/>
            </a:xfrm>
          </p:grpSpPr>
          <p:pic>
            <p:nvPicPr>
              <p:cNvPr id="7" name="Google Shape;404;p8">
                <a:extLst>
                  <a:ext uri="{FF2B5EF4-FFF2-40B4-BE49-F238E27FC236}">
                    <a16:creationId xmlns:a16="http://schemas.microsoft.com/office/drawing/2014/main" id="{4ADDB38C-3A31-6E6B-735A-DCE5E83E576F}"/>
                  </a:ext>
                </a:extLst>
              </p:cNvPr>
              <p:cNvPicPr preferRelativeResize="0">
                <a:picLocks/>
              </p:cNvPicPr>
              <p:nvPr/>
            </p:nvPicPr>
            <p:blipFill rotWithShape="1">
              <a:blip r:embed="rId4">
                <a:alphaModFix/>
              </a:blip>
              <a:srcRect/>
              <a:stretch/>
            </p:blipFill>
            <p:spPr>
              <a:xfrm rot="5400000">
                <a:off x="7909412" y="1673393"/>
                <a:ext cx="4379130" cy="3284346"/>
              </a:xfrm>
              <a:prstGeom prst="rect">
                <a:avLst/>
              </a:prstGeom>
              <a:noFill/>
              <a:ln>
                <a:noFill/>
              </a:ln>
            </p:spPr>
          </p:pic>
          <p:sp>
            <p:nvSpPr>
              <p:cNvPr id="8" name="Google Shape;406;p8">
                <a:extLst>
                  <a:ext uri="{FF2B5EF4-FFF2-40B4-BE49-F238E27FC236}">
                    <a16:creationId xmlns:a16="http://schemas.microsoft.com/office/drawing/2014/main" id="{1825B8A2-4657-7AF8-7C35-3E2D0FAE1B45}"/>
                  </a:ext>
                </a:extLst>
              </p:cNvPr>
              <p:cNvSpPr/>
              <p:nvPr/>
            </p:nvSpPr>
            <p:spPr>
              <a:xfrm rot="2217654">
                <a:off x="9586530" y="1945982"/>
                <a:ext cx="1082673" cy="1270372"/>
              </a:xfrm>
              <a:prstGeom prst="rect">
                <a:avLst/>
              </a:prstGeom>
              <a:noFill/>
              <a:ln w="57150" cap="flat" cmpd="sng">
                <a:solidFill>
                  <a:schemeClr val="dk1"/>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Arial"/>
                  <a:cs typeface="Arial"/>
                  <a:sym typeface="Arial"/>
                </a:endParaRPr>
              </a:p>
            </p:txBody>
          </p:sp>
        </p:grpSp>
        <p:sp>
          <p:nvSpPr>
            <p:cNvPr id="15" name="Google Shape;389;p6">
              <a:extLst>
                <a:ext uri="{FF2B5EF4-FFF2-40B4-BE49-F238E27FC236}">
                  <a16:creationId xmlns:a16="http://schemas.microsoft.com/office/drawing/2014/main" id="{B78BB31B-3EB0-D392-B604-4E901A34E542}"/>
                </a:ext>
              </a:extLst>
            </p:cNvPr>
            <p:cNvSpPr txBox="1"/>
            <p:nvPr/>
          </p:nvSpPr>
          <p:spPr>
            <a:xfrm>
              <a:off x="10340981" y="5858813"/>
              <a:ext cx="902199" cy="3181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67" b="0" i="0" u="none" strike="noStrike" kern="1200" cap="none" spc="0" normalizeH="0" baseline="0" noProof="0">
                  <a:ln>
                    <a:noFill/>
                  </a:ln>
                  <a:solidFill>
                    <a:srgbClr val="002753"/>
                  </a:solidFill>
                  <a:effectLst/>
                  <a:uLnTx/>
                  <a:uFillTx/>
                  <a:latin typeface="Arial"/>
                  <a:ea typeface="Arial"/>
                  <a:cs typeface="Arial"/>
                  <a:sym typeface="Arial"/>
                </a:rPr>
                <a:t>1 mes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CuadroTexto 15">
            <a:extLst>
              <a:ext uri="{FF2B5EF4-FFF2-40B4-BE49-F238E27FC236}">
                <a16:creationId xmlns:a16="http://schemas.microsoft.com/office/drawing/2014/main" id="{67B4A7E9-CB0D-128B-C087-024D6F2224FE}"/>
              </a:ext>
            </a:extLst>
          </p:cNvPr>
          <p:cNvSpPr txBox="1"/>
          <p:nvPr/>
        </p:nvSpPr>
        <p:spPr>
          <a:xfrm>
            <a:off x="695644" y="4863067"/>
            <a:ext cx="3593440" cy="1077218"/>
          </a:xfrm>
          <a:prstGeom prst="rect">
            <a:avLst/>
          </a:prstGeom>
          <a:solidFill>
            <a:schemeClr val="bg1">
              <a:lumMod val="85000"/>
            </a:schemeClr>
          </a:solidFill>
        </p:spPr>
        <p:txBody>
          <a:bodyPr wrap="square" rtlCol="0">
            <a:spAutoFit/>
          </a:bodyPr>
          <a:lstStyle/>
          <a:p>
            <a:r>
              <a:rPr lang="es-ES" sz="1600"/>
              <a:t>Tratamiento: </a:t>
            </a:r>
          </a:p>
          <a:p>
            <a:pPr marL="285750" indent="-285750">
              <a:buFontTx/>
              <a:buChar char="-"/>
            </a:pPr>
            <a:r>
              <a:rPr lang="es-ES" sz="1600"/>
              <a:t>Retirar HCTZ por su médico AP</a:t>
            </a:r>
          </a:p>
          <a:p>
            <a:pPr marL="285750" indent="-285750">
              <a:buFontTx/>
              <a:buChar char="-"/>
            </a:pPr>
            <a:r>
              <a:rPr lang="es-ES" sz="1600"/>
              <a:t>KLISYRI 1v/d 5 días consecutivos</a:t>
            </a:r>
          </a:p>
          <a:p>
            <a:pPr marL="285750" indent="-285750">
              <a:buFontTx/>
              <a:buChar char="-"/>
            </a:pPr>
            <a:r>
              <a:rPr lang="es-ES" sz="1600"/>
              <a:t>Fotoprotector con fotoliasa</a:t>
            </a:r>
          </a:p>
        </p:txBody>
      </p:sp>
      <p:sp>
        <p:nvSpPr>
          <p:cNvPr id="19" name="Rectángulo 18">
            <a:extLst>
              <a:ext uri="{FF2B5EF4-FFF2-40B4-BE49-F238E27FC236}">
                <a16:creationId xmlns:a16="http://schemas.microsoft.com/office/drawing/2014/main" id="{AFFDB4FD-22EA-11EC-18B9-56E5E85BEBE1}"/>
              </a:ext>
            </a:extLst>
          </p:cNvPr>
          <p:cNvSpPr/>
          <p:nvPr/>
        </p:nvSpPr>
        <p:spPr>
          <a:xfrm>
            <a:off x="5401224" y="3589932"/>
            <a:ext cx="468236" cy="1262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7CBFDE60-5FE6-BE19-A18A-A593E7A020B6}"/>
              </a:ext>
            </a:extLst>
          </p:cNvPr>
          <p:cNvSpPr/>
          <p:nvPr/>
        </p:nvSpPr>
        <p:spPr>
          <a:xfrm>
            <a:off x="8194966" y="4036473"/>
            <a:ext cx="468236" cy="1262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1" name="Google Shape;389;p6">
            <a:extLst>
              <a:ext uri="{FF2B5EF4-FFF2-40B4-BE49-F238E27FC236}">
                <a16:creationId xmlns:a16="http://schemas.microsoft.com/office/drawing/2014/main" id="{BD7CFD6D-D24B-F692-D773-9B613706EBD5}"/>
              </a:ext>
            </a:extLst>
          </p:cNvPr>
          <p:cNvSpPr txBox="1"/>
          <p:nvPr/>
        </p:nvSpPr>
        <p:spPr>
          <a:xfrm>
            <a:off x="8167690" y="5181553"/>
            <a:ext cx="1835700" cy="99536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67">
                <a:solidFill>
                  <a:srgbClr val="002753"/>
                </a:solidFill>
                <a:latin typeface="Arial"/>
                <a:cs typeface="Arial"/>
                <a:sym typeface="Arial"/>
              </a:rPr>
              <a:t>Resolución de las queratosis actínicas…y los </a:t>
            </a:r>
            <a:r>
              <a:rPr lang="es-ES" sz="1467" err="1">
                <a:solidFill>
                  <a:srgbClr val="002753"/>
                </a:solidFill>
                <a:latin typeface="Arial"/>
                <a:cs typeface="Arial"/>
                <a:sym typeface="Arial"/>
              </a:rPr>
              <a:t>léntigos</a:t>
            </a:r>
            <a:r>
              <a:rPr lang="es-ES" sz="1467">
                <a:solidFill>
                  <a:srgbClr val="002753"/>
                </a:solidFill>
                <a:latin typeface="Arial"/>
                <a:cs typeface="Arial"/>
                <a:sym typeface="Arial"/>
              </a:rPr>
              <a:t> solares.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34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par>
                                <p:cTn id="31" presetID="9"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animBg="1"/>
      <p:bldP spid="20" grpId="0" animBg="1"/>
      <p:bldP spid="2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21">
            <a:extLst>
              <a:ext uri="{FF2B5EF4-FFF2-40B4-BE49-F238E27FC236}">
                <a16:creationId xmlns:a16="http://schemas.microsoft.com/office/drawing/2014/main" id="{7E4FD33A-29D3-54B7-AF32-0E4BD92CF7A6}"/>
              </a:ext>
            </a:extLst>
          </p:cNvPr>
          <p:cNvSpPr>
            <a:spLocks noGrp="1"/>
          </p:cNvSpPr>
          <p:nvPr>
            <p:ph type="body" sz="quarter" idx="10"/>
          </p:nvPr>
        </p:nvSpPr>
        <p:spPr>
          <a:xfrm>
            <a:off x="1581665" y="6576593"/>
            <a:ext cx="10159485" cy="170142"/>
          </a:xfrm>
        </p:spPr>
        <p:txBody>
          <a:bodyPr/>
          <a:lstStyle/>
          <a:p>
            <a:r>
              <a:rPr lang="es-ES" sz="900"/>
              <a:t>Caso clínico cedido por la Dra. Godoy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grpSp>
        <p:nvGrpSpPr>
          <p:cNvPr id="17" name="Grupo 16">
            <a:extLst>
              <a:ext uri="{FF2B5EF4-FFF2-40B4-BE49-F238E27FC236}">
                <a16:creationId xmlns:a16="http://schemas.microsoft.com/office/drawing/2014/main" id="{D3CC1C00-7223-F43A-FADA-2FB8494F4B98}"/>
              </a:ext>
            </a:extLst>
          </p:cNvPr>
          <p:cNvGrpSpPr/>
          <p:nvPr/>
        </p:nvGrpSpPr>
        <p:grpSpPr>
          <a:xfrm>
            <a:off x="214818" y="899151"/>
            <a:ext cx="4243326" cy="5214671"/>
            <a:chOff x="1974703" y="2437512"/>
            <a:chExt cx="2935888" cy="3914520"/>
          </a:xfrm>
        </p:grpSpPr>
        <p:pic>
          <p:nvPicPr>
            <p:cNvPr id="5" name="Google Shape;414;p9">
              <a:extLst>
                <a:ext uri="{FF2B5EF4-FFF2-40B4-BE49-F238E27FC236}">
                  <a16:creationId xmlns:a16="http://schemas.microsoft.com/office/drawing/2014/main" id="{4B1697E9-A9EE-1FB2-181D-B6015EC729A7}"/>
                </a:ext>
              </a:extLst>
            </p:cNvPr>
            <p:cNvPicPr preferRelativeResize="0">
              <a:picLocks/>
            </p:cNvPicPr>
            <p:nvPr/>
          </p:nvPicPr>
          <p:blipFill rotWithShape="1">
            <a:blip r:embed="rId2">
              <a:alphaModFix/>
            </a:blip>
            <a:srcRect/>
            <a:stretch/>
          </p:blipFill>
          <p:spPr>
            <a:xfrm rot="5400000">
              <a:off x="1485387" y="2926828"/>
              <a:ext cx="3914520" cy="2935888"/>
            </a:xfrm>
            <a:prstGeom prst="rect">
              <a:avLst/>
            </a:prstGeom>
            <a:noFill/>
            <a:ln>
              <a:noFill/>
            </a:ln>
          </p:spPr>
        </p:pic>
        <p:sp>
          <p:nvSpPr>
            <p:cNvPr id="15" name="Rectángulo 14">
              <a:extLst>
                <a:ext uri="{FF2B5EF4-FFF2-40B4-BE49-F238E27FC236}">
                  <a16:creationId xmlns:a16="http://schemas.microsoft.com/office/drawing/2014/main" id="{D9704601-CCE0-A9C3-F3A9-191EE568B87B}"/>
                </a:ext>
              </a:extLst>
            </p:cNvPr>
            <p:cNvSpPr/>
            <p:nvPr/>
          </p:nvSpPr>
          <p:spPr>
            <a:xfrm>
              <a:off x="4021015" y="3842789"/>
              <a:ext cx="562708" cy="2372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EAD0AC11-689C-2158-7AAD-6267147064EA}"/>
                </a:ext>
              </a:extLst>
            </p:cNvPr>
            <p:cNvSpPr/>
            <p:nvPr/>
          </p:nvSpPr>
          <p:spPr>
            <a:xfrm>
              <a:off x="2153797" y="3889682"/>
              <a:ext cx="562708" cy="29908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grpSp>
      <p:grpSp>
        <p:nvGrpSpPr>
          <p:cNvPr id="27" name="Grupo 26">
            <a:extLst>
              <a:ext uri="{FF2B5EF4-FFF2-40B4-BE49-F238E27FC236}">
                <a16:creationId xmlns:a16="http://schemas.microsoft.com/office/drawing/2014/main" id="{A2AB3A48-5249-D88A-6424-B2C54DF49AD5}"/>
              </a:ext>
            </a:extLst>
          </p:cNvPr>
          <p:cNvGrpSpPr/>
          <p:nvPr/>
        </p:nvGrpSpPr>
        <p:grpSpPr>
          <a:xfrm>
            <a:off x="4628055" y="971939"/>
            <a:ext cx="3885749" cy="5141884"/>
            <a:chOff x="4628055" y="971939"/>
            <a:chExt cx="3885749" cy="5141884"/>
          </a:xfrm>
        </p:grpSpPr>
        <p:grpSp>
          <p:nvGrpSpPr>
            <p:cNvPr id="19" name="Grupo 18">
              <a:extLst>
                <a:ext uri="{FF2B5EF4-FFF2-40B4-BE49-F238E27FC236}">
                  <a16:creationId xmlns:a16="http://schemas.microsoft.com/office/drawing/2014/main" id="{571CB4E0-AEC8-5592-C2A7-0FEDDA493D44}"/>
                </a:ext>
              </a:extLst>
            </p:cNvPr>
            <p:cNvGrpSpPr/>
            <p:nvPr/>
          </p:nvGrpSpPr>
          <p:grpSpPr>
            <a:xfrm>
              <a:off x="4628055" y="971939"/>
              <a:ext cx="3885749" cy="5141884"/>
              <a:chOff x="4628056" y="971939"/>
              <a:chExt cx="2935888" cy="3914520"/>
            </a:xfrm>
          </p:grpSpPr>
          <p:grpSp>
            <p:nvGrpSpPr>
              <p:cNvPr id="18" name="Grupo 17">
                <a:extLst>
                  <a:ext uri="{FF2B5EF4-FFF2-40B4-BE49-F238E27FC236}">
                    <a16:creationId xmlns:a16="http://schemas.microsoft.com/office/drawing/2014/main" id="{6AA2288A-3CD9-11D9-14EF-585FCFECD22F}"/>
                  </a:ext>
                </a:extLst>
              </p:cNvPr>
              <p:cNvGrpSpPr/>
              <p:nvPr/>
            </p:nvGrpSpPr>
            <p:grpSpPr>
              <a:xfrm>
                <a:off x="4628056" y="971939"/>
                <a:ext cx="2935888" cy="3914520"/>
                <a:chOff x="5479618" y="2423863"/>
                <a:chExt cx="2935888" cy="3914520"/>
              </a:xfrm>
            </p:grpSpPr>
            <p:pic>
              <p:nvPicPr>
                <p:cNvPr id="6" name="Google Shape;415;p9">
                  <a:extLst>
                    <a:ext uri="{FF2B5EF4-FFF2-40B4-BE49-F238E27FC236}">
                      <a16:creationId xmlns:a16="http://schemas.microsoft.com/office/drawing/2014/main" id="{609C4B56-B2A9-F397-23B7-D2CEA836EBC5}"/>
                    </a:ext>
                  </a:extLst>
                </p:cNvPr>
                <p:cNvPicPr preferRelativeResize="0">
                  <a:picLocks/>
                </p:cNvPicPr>
                <p:nvPr/>
              </p:nvPicPr>
              <p:blipFill rotWithShape="1">
                <a:blip r:embed="rId3">
                  <a:alphaModFix/>
                </a:blip>
                <a:srcRect/>
                <a:stretch/>
              </p:blipFill>
              <p:spPr>
                <a:xfrm rot="5400000">
                  <a:off x="4990302" y="2913179"/>
                  <a:ext cx="3914520" cy="2935888"/>
                </a:xfrm>
                <a:prstGeom prst="rect">
                  <a:avLst/>
                </a:prstGeom>
                <a:noFill/>
                <a:ln>
                  <a:noFill/>
                </a:ln>
              </p:spPr>
            </p:pic>
            <p:sp>
              <p:nvSpPr>
                <p:cNvPr id="3" name="Rectángulo 2">
                  <a:extLst>
                    <a:ext uri="{FF2B5EF4-FFF2-40B4-BE49-F238E27FC236}">
                      <a16:creationId xmlns:a16="http://schemas.microsoft.com/office/drawing/2014/main" id="{C21C9393-A171-7671-5E10-467602F02A42}"/>
                    </a:ext>
                  </a:extLst>
                </p:cNvPr>
                <p:cNvSpPr/>
                <p:nvPr/>
              </p:nvSpPr>
              <p:spPr>
                <a:xfrm>
                  <a:off x="5744307" y="3842789"/>
                  <a:ext cx="726831" cy="3158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59593697-E8D3-5B17-5DEE-98127DE17C71}"/>
                    </a:ext>
                  </a:extLst>
                </p:cNvPr>
                <p:cNvSpPr/>
                <p:nvPr/>
              </p:nvSpPr>
              <p:spPr>
                <a:xfrm>
                  <a:off x="7522567" y="3717285"/>
                  <a:ext cx="726831" cy="3158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grpSp>
          <p:sp>
            <p:nvSpPr>
              <p:cNvPr id="7" name="Google Shape;419;p9">
                <a:extLst>
                  <a:ext uri="{FF2B5EF4-FFF2-40B4-BE49-F238E27FC236}">
                    <a16:creationId xmlns:a16="http://schemas.microsoft.com/office/drawing/2014/main" id="{8019EF85-C59F-E5E9-BCB9-734AC268ACA0}"/>
                  </a:ext>
                </a:extLst>
              </p:cNvPr>
              <p:cNvSpPr txBox="1"/>
              <p:nvPr/>
            </p:nvSpPr>
            <p:spPr>
              <a:xfrm>
                <a:off x="6671005" y="4390649"/>
                <a:ext cx="726831" cy="24213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67" b="0" i="0" u="none" strike="noStrike" kern="1200" cap="none" spc="0" normalizeH="0" baseline="0" noProof="0">
                    <a:ln>
                      <a:noFill/>
                    </a:ln>
                    <a:solidFill>
                      <a:srgbClr val="002753"/>
                    </a:solidFill>
                    <a:effectLst/>
                    <a:uLnTx/>
                    <a:uFillTx/>
                    <a:latin typeface="Arial"/>
                    <a:ea typeface="Arial"/>
                    <a:cs typeface="Arial"/>
                    <a:sym typeface="Arial"/>
                  </a:rPr>
                  <a:t>1 mes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Google Shape;386;p6">
              <a:extLst>
                <a:ext uri="{FF2B5EF4-FFF2-40B4-BE49-F238E27FC236}">
                  <a16:creationId xmlns:a16="http://schemas.microsoft.com/office/drawing/2014/main" id="{268CD352-40B2-CBFE-F6FA-7E63F43772E2}"/>
                </a:ext>
              </a:extLst>
            </p:cNvPr>
            <p:cNvSpPr/>
            <p:nvPr/>
          </p:nvSpPr>
          <p:spPr>
            <a:xfrm rot="1955986">
              <a:off x="6153385" y="3111408"/>
              <a:ext cx="380410" cy="435169"/>
            </a:xfrm>
            <a:prstGeom prst="rightArrow">
              <a:avLst>
                <a:gd name="adj1" fmla="val 50000"/>
                <a:gd name="adj2" fmla="val 50000"/>
              </a:avLst>
            </a:prstGeom>
            <a:solidFill>
              <a:schemeClr val="dk2"/>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grpSp>
      <p:sp>
        <p:nvSpPr>
          <p:cNvPr id="21" name="Marcador de contenido 2">
            <a:extLst>
              <a:ext uri="{FF2B5EF4-FFF2-40B4-BE49-F238E27FC236}">
                <a16:creationId xmlns:a16="http://schemas.microsoft.com/office/drawing/2014/main" id="{C88C9EEC-C198-1300-3430-6F943E9E5CAB}"/>
              </a:ext>
            </a:extLst>
          </p:cNvPr>
          <p:cNvSpPr>
            <a:spLocks noGrp="1"/>
          </p:cNvSpPr>
          <p:nvPr>
            <p:ph idx="1"/>
          </p:nvPr>
        </p:nvSpPr>
        <p:spPr>
          <a:xfrm>
            <a:off x="8639561" y="1185421"/>
            <a:ext cx="4019283" cy="2429353"/>
          </a:xfrm>
        </p:spPr>
        <p:txBody>
          <a:bodyPr/>
          <a:lstStyle/>
          <a:p>
            <a:r>
              <a:rPr lang="es-ES">
                <a:solidFill>
                  <a:schemeClr val="tx1">
                    <a:lumMod val="85000"/>
                    <a:lumOff val="15000"/>
                  </a:schemeClr>
                </a:solidFill>
                <a:latin typeface="+mn-lt"/>
              </a:rPr>
              <a:t>Muy buena respuesta al mes </a:t>
            </a:r>
          </a:p>
          <a:p>
            <a:pPr marL="285750" indent="-285750">
              <a:buFontTx/>
              <a:buChar char="-"/>
            </a:pPr>
            <a:r>
              <a:rPr lang="es-ES">
                <a:solidFill>
                  <a:schemeClr val="tx1">
                    <a:lumMod val="85000"/>
                    <a:lumOff val="15000"/>
                  </a:schemeClr>
                </a:solidFill>
                <a:latin typeface="+mn-lt"/>
              </a:rPr>
              <a:t>Resolución de todas las lesiones</a:t>
            </a:r>
          </a:p>
          <a:p>
            <a:pPr marL="285750" indent="-285750">
              <a:buFontTx/>
              <a:buChar char="-"/>
            </a:pPr>
            <a:r>
              <a:rPr lang="es-ES">
                <a:solidFill>
                  <a:schemeClr val="tx1">
                    <a:lumMod val="85000"/>
                    <a:lumOff val="15000"/>
                  </a:schemeClr>
                </a:solidFill>
                <a:latin typeface="+mn-lt"/>
              </a:rPr>
              <a:t>Excepto área atrófica en dorso nasal: sospecha carcinoma </a:t>
            </a:r>
            <a:r>
              <a:rPr lang="es-ES" err="1">
                <a:solidFill>
                  <a:schemeClr val="tx1">
                    <a:lumMod val="85000"/>
                    <a:lumOff val="15000"/>
                  </a:schemeClr>
                </a:solidFill>
                <a:latin typeface="+mn-lt"/>
              </a:rPr>
              <a:t>basoceluar</a:t>
            </a:r>
            <a:endParaRPr lang="es-ES">
              <a:solidFill>
                <a:schemeClr val="tx1">
                  <a:lumMod val="85000"/>
                  <a:lumOff val="15000"/>
                </a:schemeClr>
              </a:solidFill>
              <a:latin typeface="+mn-lt"/>
            </a:endParaRPr>
          </a:p>
          <a:p>
            <a:r>
              <a:rPr lang="es-ES">
                <a:solidFill>
                  <a:schemeClr val="tx1">
                    <a:lumMod val="85000"/>
                    <a:lumOff val="15000"/>
                  </a:schemeClr>
                </a:solidFill>
                <a:latin typeface="+mn-lt"/>
              </a:rPr>
              <a:t>Se propone cirugía convencional (cierre directo). </a:t>
            </a:r>
          </a:p>
          <a:p>
            <a:r>
              <a:rPr lang="es-ES">
                <a:solidFill>
                  <a:schemeClr val="tx1">
                    <a:lumMod val="85000"/>
                    <a:lumOff val="15000"/>
                  </a:schemeClr>
                </a:solidFill>
                <a:latin typeface="+mn-lt"/>
              </a:rPr>
              <a:t>Estudio anatomopatológico: carcinoma basocelular superficial. Bordes libres. </a:t>
            </a:r>
          </a:p>
          <a:p>
            <a:endParaRPr lang="es-ES">
              <a:solidFill>
                <a:schemeClr val="tx1">
                  <a:lumMod val="85000"/>
                  <a:lumOff val="15000"/>
                </a:schemeClr>
              </a:solidFill>
              <a:latin typeface="+mn-lt"/>
            </a:endParaRPr>
          </a:p>
          <a:p>
            <a:pPr marL="446088"/>
            <a:endParaRPr lang="es-ES">
              <a:solidFill>
                <a:schemeClr val="tx1">
                  <a:lumMod val="85000"/>
                  <a:lumOff val="15000"/>
                </a:schemeClr>
              </a:solidFill>
              <a:latin typeface="+mn-lt"/>
            </a:endParaRPr>
          </a:p>
          <a:p>
            <a:endParaRPr lang="es-ES">
              <a:solidFill>
                <a:schemeClr val="tx1">
                  <a:lumMod val="85000"/>
                  <a:lumOff val="15000"/>
                </a:schemeClr>
              </a:solidFill>
              <a:latin typeface="+mn-lt"/>
            </a:endParaRPr>
          </a:p>
        </p:txBody>
      </p:sp>
      <p:sp>
        <p:nvSpPr>
          <p:cNvPr id="24" name="Título 1">
            <a:extLst>
              <a:ext uri="{FF2B5EF4-FFF2-40B4-BE49-F238E27FC236}">
                <a16:creationId xmlns:a16="http://schemas.microsoft.com/office/drawing/2014/main" id="{E940C34E-F925-9EEE-3DEF-2B1BD14CFAF4}"/>
              </a:ext>
            </a:extLst>
          </p:cNvPr>
          <p:cNvSpPr>
            <a:spLocks noGrp="1"/>
          </p:cNvSpPr>
          <p:nvPr>
            <p:ph type="title"/>
          </p:nvPr>
        </p:nvSpPr>
        <p:spPr>
          <a:xfrm>
            <a:off x="473075" y="217488"/>
            <a:ext cx="10369550" cy="681037"/>
          </a:xfrm>
        </p:spPr>
        <p:txBody>
          <a:bodyPr>
            <a:normAutofit fontScale="90000"/>
          </a:bodyPr>
          <a:lstStyle/>
          <a:p>
            <a:r>
              <a:rPr lang="es-ES_tradnl" sz="2400" spc="-20"/>
              <a:t>ZONAS ESPECÍFICAS… ESPECIALMENTE SI QUIERO VER ALGO OCULTO</a:t>
            </a:r>
            <a:endParaRPr lang="es-ES" sz="2400"/>
          </a:p>
        </p:txBody>
      </p:sp>
      <p:sp>
        <p:nvSpPr>
          <p:cNvPr id="25" name="CuadroTexto 24">
            <a:extLst>
              <a:ext uri="{FF2B5EF4-FFF2-40B4-BE49-F238E27FC236}">
                <a16:creationId xmlns:a16="http://schemas.microsoft.com/office/drawing/2014/main" id="{64FC5C85-4D4C-8698-C59C-AE5D6A4400BE}"/>
              </a:ext>
            </a:extLst>
          </p:cNvPr>
          <p:cNvSpPr txBox="1"/>
          <p:nvPr/>
        </p:nvSpPr>
        <p:spPr>
          <a:xfrm>
            <a:off x="8683714" y="3639812"/>
            <a:ext cx="2953797" cy="923330"/>
          </a:xfrm>
          <a:prstGeom prst="rect">
            <a:avLst/>
          </a:prstGeom>
          <a:solidFill>
            <a:schemeClr val="accent4">
              <a:lumMod val="40000"/>
              <a:lumOff val="60000"/>
            </a:schemeClr>
          </a:solidFill>
        </p:spPr>
        <p:txBody>
          <a:bodyPr wrap="square" rtlCol="0">
            <a:spAutoFit/>
          </a:bodyPr>
          <a:lstStyle/>
          <a:p>
            <a:pPr algn="ctr"/>
            <a:r>
              <a:rPr lang="es-ES"/>
              <a:t>KLIYSRI puede ser útil para, a corto plazo, para </a:t>
            </a:r>
            <a:r>
              <a:rPr lang="es-ES" b="1">
                <a:solidFill>
                  <a:srgbClr val="C00000"/>
                </a:solidFill>
              </a:rPr>
              <a:t>valorar lesiones neoplásicas ocultas</a:t>
            </a:r>
            <a:r>
              <a:rPr lang="es-ES"/>
              <a:t>. </a:t>
            </a:r>
          </a:p>
        </p:txBody>
      </p:sp>
      <p:sp>
        <p:nvSpPr>
          <p:cNvPr id="26" name="CuadroTexto 25">
            <a:extLst>
              <a:ext uri="{FF2B5EF4-FFF2-40B4-BE49-F238E27FC236}">
                <a16:creationId xmlns:a16="http://schemas.microsoft.com/office/drawing/2014/main" id="{A7DBB3FB-9750-3A41-18FA-DCC3B10AF852}"/>
              </a:ext>
            </a:extLst>
          </p:cNvPr>
          <p:cNvSpPr txBox="1"/>
          <p:nvPr/>
        </p:nvSpPr>
        <p:spPr>
          <a:xfrm>
            <a:off x="8683714" y="4644779"/>
            <a:ext cx="2953797" cy="646331"/>
          </a:xfrm>
          <a:prstGeom prst="rect">
            <a:avLst/>
          </a:prstGeom>
          <a:solidFill>
            <a:schemeClr val="accent4">
              <a:lumMod val="40000"/>
              <a:lumOff val="60000"/>
            </a:schemeClr>
          </a:solidFill>
        </p:spPr>
        <p:txBody>
          <a:bodyPr wrap="square" rtlCol="0">
            <a:spAutoFit/>
          </a:bodyPr>
          <a:lstStyle/>
          <a:p>
            <a:pPr algn="ctr"/>
            <a:r>
              <a:rPr lang="es-ES"/>
              <a:t>KLISYRI es un tratamiento muy útil para </a:t>
            </a:r>
            <a:r>
              <a:rPr lang="es-ES" b="1">
                <a:solidFill>
                  <a:srgbClr val="C00000"/>
                </a:solidFill>
              </a:rPr>
              <a:t>pirámide nasal.</a:t>
            </a:r>
            <a:endParaRPr lang="es-ES"/>
          </a:p>
        </p:txBody>
      </p:sp>
      <p:sp>
        <p:nvSpPr>
          <p:cNvPr id="2" name="CuadroTexto 25">
            <a:extLst>
              <a:ext uri="{FF2B5EF4-FFF2-40B4-BE49-F238E27FC236}">
                <a16:creationId xmlns:a16="http://schemas.microsoft.com/office/drawing/2014/main" id="{DBED45E3-88E6-912D-E3A3-0E6368BDBCF0}"/>
              </a:ext>
            </a:extLst>
          </p:cNvPr>
          <p:cNvSpPr txBox="1"/>
          <p:nvPr/>
        </p:nvSpPr>
        <p:spPr>
          <a:xfrm>
            <a:off x="8683714" y="5482835"/>
            <a:ext cx="2953797" cy="646331"/>
          </a:xfrm>
          <a:prstGeom prst="rect">
            <a:avLst/>
          </a:prstGeom>
          <a:solidFill>
            <a:schemeClr val="accent4">
              <a:lumMod val="40000"/>
              <a:lumOff val="60000"/>
            </a:schemeClr>
          </a:solidFill>
        </p:spPr>
        <p:txBody>
          <a:bodyPr wrap="square" rtlCol="0">
            <a:spAutoFit/>
          </a:bodyPr>
          <a:lstStyle/>
          <a:p>
            <a:pPr algn="ctr"/>
            <a:r>
              <a:rPr lang="es-ES" dirty="0"/>
              <a:t>KLISYRI es muy útil para </a:t>
            </a:r>
            <a:r>
              <a:rPr lang="es-ES" b="1" dirty="0">
                <a:solidFill>
                  <a:srgbClr val="C00000"/>
                </a:solidFill>
              </a:rPr>
              <a:t>tratar </a:t>
            </a:r>
            <a:r>
              <a:rPr lang="es-ES" b="1" dirty="0" err="1">
                <a:solidFill>
                  <a:srgbClr val="C00000"/>
                </a:solidFill>
              </a:rPr>
              <a:t>fotodaño</a:t>
            </a:r>
            <a:r>
              <a:rPr lang="es-ES" b="1" dirty="0">
                <a:solidFill>
                  <a:srgbClr val="C00000"/>
                </a:solidFill>
              </a:rPr>
              <a:t>.</a:t>
            </a:r>
            <a:endParaRPr lang="es-ES" dirty="0"/>
          </a:p>
        </p:txBody>
      </p:sp>
    </p:spTree>
    <p:extLst>
      <p:ext uri="{BB962C8B-B14F-4D97-AF65-F5344CB8AC3E}">
        <p14:creationId xmlns:p14="http://schemas.microsoft.com/office/powerpoint/2010/main" val="267844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dissolve">
                                      <p:cBhvr>
                                        <p:cTn id="10" dur="500"/>
                                        <p:tgtEl>
                                          <p:spTgt spid="21">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animEffect transition="in" filter="dissolve">
                                      <p:cBhvr>
                                        <p:cTn id="13" dur="500"/>
                                        <p:tgtEl>
                                          <p:spTgt spid="21">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1">
                                            <p:txEl>
                                              <p:pRg st="2" end="2"/>
                                            </p:txEl>
                                          </p:spTgt>
                                        </p:tgtEl>
                                        <p:attrNameLst>
                                          <p:attrName>style.visibility</p:attrName>
                                        </p:attrNameLst>
                                      </p:cBhvr>
                                      <p:to>
                                        <p:strVal val="visible"/>
                                      </p:to>
                                    </p:set>
                                    <p:animEffect transition="in" filter="dissolve">
                                      <p:cBhvr>
                                        <p:cTn id="16" dur="500"/>
                                        <p:tgtEl>
                                          <p:spTgt spid="21">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animEffect transition="in" filter="dissolve">
                                      <p:cBhvr>
                                        <p:cTn id="19" dur="500"/>
                                        <p:tgtEl>
                                          <p:spTgt spid="21">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1">
                                            <p:txEl>
                                              <p:pRg st="4" end="4"/>
                                            </p:txEl>
                                          </p:spTgt>
                                        </p:tgtEl>
                                        <p:attrNameLst>
                                          <p:attrName>style.visibility</p:attrName>
                                        </p:attrNameLst>
                                      </p:cBhvr>
                                      <p:to>
                                        <p:strVal val="visible"/>
                                      </p:to>
                                    </p:set>
                                    <p:animEffect transition="in" filter="dissolve">
                                      <p:cBhvr>
                                        <p:cTn id="22" dur="500"/>
                                        <p:tgtEl>
                                          <p:spTgt spid="2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5" grpId="0" animBg="1"/>
      <p:bldP spid="26" grpId="0" animBg="1"/>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5C4A6-068A-8CBD-F574-01FE7344E64F}"/>
              </a:ext>
            </a:extLst>
          </p:cNvPr>
          <p:cNvSpPr>
            <a:spLocks noGrp="1"/>
          </p:cNvSpPr>
          <p:nvPr>
            <p:ph type="title"/>
          </p:nvPr>
        </p:nvSpPr>
        <p:spPr>
          <a:xfrm>
            <a:off x="473530" y="316093"/>
            <a:ext cx="10368641" cy="681751"/>
          </a:xfrm>
        </p:spPr>
        <p:txBody>
          <a:bodyPr/>
          <a:lstStyle/>
          <a:p>
            <a:r>
              <a:rPr lang="es-ES"/>
              <a:t>PACIENTES YA TRATADOS… TRATAMIENTO AL ALTA Y REPETIR SI PRECISA</a:t>
            </a:r>
          </a:p>
        </p:txBody>
      </p:sp>
      <p:sp>
        <p:nvSpPr>
          <p:cNvPr id="6" name="Marcador de texto 21">
            <a:extLst>
              <a:ext uri="{FF2B5EF4-FFF2-40B4-BE49-F238E27FC236}">
                <a16:creationId xmlns:a16="http://schemas.microsoft.com/office/drawing/2014/main" id="{0C13BE5A-9B2A-8A23-F4F5-189557EDB197}"/>
              </a:ext>
            </a:extLst>
          </p:cNvPr>
          <p:cNvSpPr>
            <a:spLocks noGrp="1"/>
          </p:cNvSpPr>
          <p:nvPr>
            <p:ph type="body" sz="quarter" idx="10"/>
          </p:nvPr>
        </p:nvSpPr>
        <p:spPr>
          <a:xfrm>
            <a:off x="1581665" y="6576593"/>
            <a:ext cx="10159485" cy="170142"/>
          </a:xfrm>
        </p:spPr>
        <p:txBody>
          <a:bodyPr/>
          <a:lstStyle/>
          <a:p>
            <a:r>
              <a:rPr lang="es-ES" sz="900"/>
              <a:t>Caso clínico cedido por la Dra. Godoy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
        <p:nvSpPr>
          <p:cNvPr id="7" name="Marcador de contenido 6">
            <a:extLst>
              <a:ext uri="{FF2B5EF4-FFF2-40B4-BE49-F238E27FC236}">
                <a16:creationId xmlns:a16="http://schemas.microsoft.com/office/drawing/2014/main" id="{13F385B4-93F2-E81C-BF1C-58517AE59227}"/>
              </a:ext>
            </a:extLst>
          </p:cNvPr>
          <p:cNvSpPr>
            <a:spLocks noGrp="1"/>
          </p:cNvSpPr>
          <p:nvPr>
            <p:ph idx="1"/>
          </p:nvPr>
        </p:nvSpPr>
        <p:spPr>
          <a:xfrm>
            <a:off x="473530" y="997844"/>
            <a:ext cx="10546162" cy="5190306"/>
          </a:xfrm>
        </p:spPr>
        <p:txBody>
          <a:bodyPr>
            <a:normAutofit/>
          </a:bodyPr>
          <a:lstStyle/>
          <a:p>
            <a:r>
              <a:rPr lang="es-ES">
                <a:effectLst/>
                <a:latin typeface="Segoe UI" panose="020B0502040204020203" pitchFamily="34" charset="0"/>
              </a:rPr>
              <a:t>Paciente </a:t>
            </a:r>
            <a:r>
              <a:rPr lang="es-ES">
                <a:effectLst/>
                <a:latin typeface="Tahoma" panose="020B0604030504040204" pitchFamily="34" charset="0"/>
                <a:ea typeface="Tahoma" panose="020B0604030504040204" pitchFamily="34" charset="0"/>
                <a:cs typeface="Tahoma" panose="020B0604030504040204" pitchFamily="34" charset="0"/>
              </a:rPr>
              <a:t>♀</a:t>
            </a:r>
            <a:r>
              <a:rPr lang="es-ES">
                <a:effectLst/>
                <a:latin typeface="Segoe UI" panose="020B0502040204020203" pitchFamily="34" charset="0"/>
              </a:rPr>
              <a:t> 83 años tratada en múltiples ocasiones por lesiones actínicas con crioterapia. </a:t>
            </a:r>
          </a:p>
          <a:p>
            <a:r>
              <a:rPr lang="es-ES">
                <a:effectLst/>
                <a:latin typeface="Segoe UI" panose="020B0502040204020203" pitchFamily="34" charset="0"/>
              </a:rPr>
              <a:t>HTA en tratamiento crónico con HCTZ. </a:t>
            </a:r>
          </a:p>
          <a:p>
            <a:r>
              <a:rPr lang="es-ES">
                <a:latin typeface="Segoe UI" panose="020B0502040204020203" pitchFamily="34" charset="0"/>
              </a:rPr>
              <a:t>MC: lesiones costrosas faciales. </a:t>
            </a:r>
          </a:p>
          <a:p>
            <a:r>
              <a:rPr lang="es-ES">
                <a:effectLst/>
                <a:latin typeface="Segoe UI" panose="020B0502040204020203" pitchFamily="34" charset="0"/>
              </a:rPr>
              <a:t>Exploración física: QA faciales y en dorso de manos, en dorso de mano derecha una de ellas dolorosa. </a:t>
            </a:r>
            <a:endParaRPr lang="es-ES">
              <a:latin typeface="Segoe UI" panose="020B0502040204020203" pitchFamily="34" charset="0"/>
            </a:endParaRPr>
          </a:p>
          <a:p>
            <a:endParaRPr lang="es-ES"/>
          </a:p>
        </p:txBody>
      </p:sp>
      <p:pic>
        <p:nvPicPr>
          <p:cNvPr id="8" name="Google Shape;434;p11">
            <a:extLst>
              <a:ext uri="{FF2B5EF4-FFF2-40B4-BE49-F238E27FC236}">
                <a16:creationId xmlns:a16="http://schemas.microsoft.com/office/drawing/2014/main" id="{E8308E86-DB4F-16B4-C727-3CD3A27E54B2}"/>
              </a:ext>
            </a:extLst>
          </p:cNvPr>
          <p:cNvPicPr preferRelativeResize="0"/>
          <p:nvPr/>
        </p:nvPicPr>
        <p:blipFill rotWithShape="1">
          <a:blip r:embed="rId3">
            <a:alphaModFix/>
          </a:blip>
          <a:srcRect l="9199" t="25876" r="23302" b="3694"/>
          <a:stretch/>
        </p:blipFill>
        <p:spPr>
          <a:xfrm rot="5400000">
            <a:off x="8191994" y="3126244"/>
            <a:ext cx="3263491" cy="2391904"/>
          </a:xfrm>
          <a:prstGeom prst="rect">
            <a:avLst/>
          </a:prstGeom>
          <a:noFill/>
          <a:ln>
            <a:noFill/>
          </a:ln>
        </p:spPr>
      </p:pic>
      <p:pic>
        <p:nvPicPr>
          <p:cNvPr id="9" name="Google Shape;435;p11">
            <a:extLst>
              <a:ext uri="{FF2B5EF4-FFF2-40B4-BE49-F238E27FC236}">
                <a16:creationId xmlns:a16="http://schemas.microsoft.com/office/drawing/2014/main" id="{2DACE90F-578B-B5C4-4604-36932927D838}"/>
              </a:ext>
            </a:extLst>
          </p:cNvPr>
          <p:cNvPicPr preferRelativeResize="0"/>
          <p:nvPr/>
        </p:nvPicPr>
        <p:blipFill rotWithShape="1">
          <a:blip r:embed="rId4">
            <a:alphaModFix/>
          </a:blip>
          <a:srcRect l="24487" t="13681" r="25373" b="9701"/>
          <a:stretch/>
        </p:blipFill>
        <p:spPr>
          <a:xfrm>
            <a:off x="5657850" y="2712821"/>
            <a:ext cx="2648727" cy="3241121"/>
          </a:xfrm>
          <a:prstGeom prst="rect">
            <a:avLst/>
          </a:prstGeom>
          <a:noFill/>
          <a:ln>
            <a:noFill/>
          </a:ln>
        </p:spPr>
      </p:pic>
      <p:sp>
        <p:nvSpPr>
          <p:cNvPr id="12" name="Rectángulo 11">
            <a:extLst>
              <a:ext uri="{FF2B5EF4-FFF2-40B4-BE49-F238E27FC236}">
                <a16:creationId xmlns:a16="http://schemas.microsoft.com/office/drawing/2014/main" id="{4D4D467B-4B41-3362-E250-5A4A541FF629}"/>
              </a:ext>
            </a:extLst>
          </p:cNvPr>
          <p:cNvSpPr/>
          <p:nvPr/>
        </p:nvSpPr>
        <p:spPr>
          <a:xfrm>
            <a:off x="5657850" y="3429000"/>
            <a:ext cx="961986" cy="414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8FF9C176-393A-A847-038C-1D35028B4C13}"/>
              </a:ext>
            </a:extLst>
          </p:cNvPr>
          <p:cNvSpPr/>
          <p:nvPr/>
        </p:nvSpPr>
        <p:spPr>
          <a:xfrm>
            <a:off x="7344591" y="3385543"/>
            <a:ext cx="961986" cy="414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Google Shape;386;p6">
            <a:extLst>
              <a:ext uri="{FF2B5EF4-FFF2-40B4-BE49-F238E27FC236}">
                <a16:creationId xmlns:a16="http://schemas.microsoft.com/office/drawing/2014/main" id="{A339EC9B-849B-49B1-8548-045727C322DF}"/>
              </a:ext>
            </a:extLst>
          </p:cNvPr>
          <p:cNvSpPr/>
          <p:nvPr/>
        </p:nvSpPr>
        <p:spPr>
          <a:xfrm rot="1955986">
            <a:off x="6178521" y="3912104"/>
            <a:ext cx="380410" cy="435169"/>
          </a:xfrm>
          <a:prstGeom prst="rightArrow">
            <a:avLst>
              <a:gd name="adj1" fmla="val 50000"/>
              <a:gd name="adj2" fmla="val 50000"/>
            </a:avLst>
          </a:prstGeom>
          <a:solidFill>
            <a:schemeClr val="dk2"/>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5" name="Google Shape;386;p6">
            <a:extLst>
              <a:ext uri="{FF2B5EF4-FFF2-40B4-BE49-F238E27FC236}">
                <a16:creationId xmlns:a16="http://schemas.microsoft.com/office/drawing/2014/main" id="{2DE49919-7B20-3FB3-134D-42D4B241AD7D}"/>
              </a:ext>
            </a:extLst>
          </p:cNvPr>
          <p:cNvSpPr/>
          <p:nvPr/>
        </p:nvSpPr>
        <p:spPr>
          <a:xfrm rot="1955986">
            <a:off x="9118595" y="3089631"/>
            <a:ext cx="380410" cy="435169"/>
          </a:xfrm>
          <a:prstGeom prst="rightArrow">
            <a:avLst>
              <a:gd name="adj1" fmla="val 50000"/>
              <a:gd name="adj2" fmla="val 50000"/>
            </a:avLst>
          </a:prstGeom>
          <a:solidFill>
            <a:schemeClr val="dk2"/>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6" name="Rectángulo 15">
            <a:extLst>
              <a:ext uri="{FF2B5EF4-FFF2-40B4-BE49-F238E27FC236}">
                <a16:creationId xmlns:a16="http://schemas.microsoft.com/office/drawing/2014/main" id="{58D41F20-92B5-1E36-F5F4-5235BCCA7A6F}"/>
              </a:ext>
            </a:extLst>
          </p:cNvPr>
          <p:cNvSpPr/>
          <p:nvPr/>
        </p:nvSpPr>
        <p:spPr>
          <a:xfrm>
            <a:off x="9594765" y="4663358"/>
            <a:ext cx="961986" cy="414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CE7D254B-4AD9-0B7A-D769-4F4F10F7C77F}"/>
              </a:ext>
            </a:extLst>
          </p:cNvPr>
          <p:cNvSpPr/>
          <p:nvPr/>
        </p:nvSpPr>
        <p:spPr>
          <a:xfrm>
            <a:off x="8979424" y="4630885"/>
            <a:ext cx="152400" cy="3598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B107889B-F051-4BF2-1281-2849AC5A4843}"/>
              </a:ext>
            </a:extLst>
          </p:cNvPr>
          <p:cNvSpPr txBox="1"/>
          <p:nvPr/>
        </p:nvSpPr>
        <p:spPr>
          <a:xfrm>
            <a:off x="62478" y="2544638"/>
            <a:ext cx="5434767" cy="3170099"/>
          </a:xfrm>
          <a:prstGeom prst="rect">
            <a:avLst/>
          </a:prstGeom>
          <a:noFill/>
        </p:spPr>
        <p:txBody>
          <a:bodyPr wrap="square" rtlCol="0">
            <a:spAutoFit/>
          </a:bodyPr>
          <a:lstStyle/>
          <a:p>
            <a:pPr marL="446088" indent="-176213">
              <a:buFontTx/>
              <a:buChar char="-"/>
            </a:pPr>
            <a:r>
              <a:rPr lang="es-ES" sz="1400" u="sng">
                <a:solidFill>
                  <a:schemeClr val="tx1">
                    <a:lumMod val="75000"/>
                    <a:lumOff val="25000"/>
                  </a:schemeClr>
                </a:solidFill>
                <a:effectLst/>
                <a:latin typeface="Segoe UI" panose="020B0502040204020203" pitchFamily="34" charset="0"/>
              </a:rPr>
              <a:t>Junio</a:t>
            </a:r>
            <a:r>
              <a:rPr lang="es-ES" sz="1400">
                <a:solidFill>
                  <a:schemeClr val="tx1">
                    <a:lumMod val="75000"/>
                    <a:lumOff val="25000"/>
                  </a:schemeClr>
                </a:solidFill>
                <a:effectLst/>
                <a:latin typeface="Segoe UI" panose="020B0502040204020203" pitchFamily="34" charset="0"/>
              </a:rPr>
              <a:t>: extirpación en sala de curas de lesión sospechosa en dorso mano derecha y crioterapia puntual en alguna lesión.  </a:t>
            </a:r>
          </a:p>
          <a:p>
            <a:pPr marL="446088" indent="-176213"/>
            <a:r>
              <a:rPr lang="es-ES" sz="1400">
                <a:solidFill>
                  <a:schemeClr val="tx1">
                    <a:lumMod val="75000"/>
                    <a:lumOff val="25000"/>
                  </a:schemeClr>
                </a:solidFill>
                <a:latin typeface="Segoe UI" panose="020B0502040204020203" pitchFamily="34" charset="0"/>
              </a:rPr>
              <a:t>	</a:t>
            </a:r>
            <a:r>
              <a:rPr lang="es-ES" sz="1200">
                <a:solidFill>
                  <a:schemeClr val="tx1">
                    <a:lumMod val="75000"/>
                    <a:lumOff val="25000"/>
                  </a:schemeClr>
                </a:solidFill>
                <a:effectLst/>
                <a:latin typeface="Segoe UI" panose="020B0502040204020203" pitchFamily="34" charset="0"/>
              </a:rPr>
              <a:t>Estudio anatomo patológico: Enfermedad de </a:t>
            </a:r>
            <a:r>
              <a:rPr lang="es-ES" sz="1200">
                <a:solidFill>
                  <a:schemeClr val="tx1">
                    <a:lumMod val="75000"/>
                    <a:lumOff val="25000"/>
                  </a:schemeClr>
                </a:solidFill>
                <a:latin typeface="Segoe UI" panose="020B0502040204020203" pitchFamily="34" charset="0"/>
              </a:rPr>
              <a:t>B</a:t>
            </a:r>
            <a:r>
              <a:rPr lang="es-ES" sz="1200">
                <a:solidFill>
                  <a:schemeClr val="tx1">
                    <a:lumMod val="75000"/>
                    <a:lumOff val="25000"/>
                  </a:schemeClr>
                </a:solidFill>
                <a:effectLst/>
                <a:latin typeface="Segoe UI" panose="020B0502040204020203" pitchFamily="34" charset="0"/>
              </a:rPr>
              <a:t>owen (carcinoma in situ). Bordes libres</a:t>
            </a:r>
          </a:p>
          <a:p>
            <a:pPr marL="446088" indent="-176213"/>
            <a:endParaRPr lang="es-ES" sz="1200">
              <a:solidFill>
                <a:schemeClr val="tx1">
                  <a:lumMod val="75000"/>
                  <a:lumOff val="25000"/>
                </a:schemeClr>
              </a:solidFill>
              <a:effectLst/>
              <a:latin typeface="Segoe UI" panose="020B0502040204020203" pitchFamily="34" charset="0"/>
            </a:endParaRPr>
          </a:p>
          <a:p>
            <a:pPr marL="446088" indent="-176213">
              <a:buFontTx/>
              <a:buChar char="-"/>
            </a:pPr>
            <a:r>
              <a:rPr lang="es-ES" sz="1400" u="sng">
                <a:solidFill>
                  <a:schemeClr val="tx1">
                    <a:lumMod val="75000"/>
                    <a:lumOff val="25000"/>
                  </a:schemeClr>
                </a:solidFill>
                <a:effectLst/>
                <a:latin typeface="Segoe UI" panose="020B0502040204020203" pitchFamily="34" charset="0"/>
              </a:rPr>
              <a:t>Julio</a:t>
            </a:r>
            <a:r>
              <a:rPr lang="es-ES" sz="1400">
                <a:solidFill>
                  <a:schemeClr val="tx1">
                    <a:lumMod val="75000"/>
                    <a:lumOff val="25000"/>
                  </a:schemeClr>
                </a:solidFill>
                <a:effectLst/>
                <a:latin typeface="Segoe UI" panose="020B0502040204020203" pitchFamily="34" charset="0"/>
              </a:rPr>
              <a:t>: otras lesiones sospechosas que </a:t>
            </a:r>
            <a:r>
              <a:rPr lang="es-ES" sz="1400" err="1">
                <a:solidFill>
                  <a:schemeClr val="tx1">
                    <a:lumMod val="75000"/>
                    <a:lumOff val="25000"/>
                  </a:schemeClr>
                </a:solidFill>
                <a:effectLst/>
                <a:latin typeface="Segoe UI" panose="020B0502040204020203" pitchFamily="34" charset="0"/>
              </a:rPr>
              <a:t>biopsio</a:t>
            </a:r>
            <a:r>
              <a:rPr lang="es-ES" sz="1400">
                <a:solidFill>
                  <a:schemeClr val="tx1">
                    <a:lumMod val="75000"/>
                    <a:lumOff val="25000"/>
                  </a:schemeClr>
                </a:solidFill>
                <a:effectLst/>
                <a:latin typeface="Segoe UI" panose="020B0502040204020203" pitchFamily="34" charset="0"/>
              </a:rPr>
              <a:t> y extirpo. </a:t>
            </a:r>
          </a:p>
          <a:p>
            <a:pPr marL="269875"/>
            <a:r>
              <a:rPr lang="es-ES" sz="1400">
                <a:solidFill>
                  <a:schemeClr val="tx1">
                    <a:lumMod val="75000"/>
                    <a:lumOff val="25000"/>
                  </a:schemeClr>
                </a:solidFill>
                <a:latin typeface="Segoe UI" panose="020B0502040204020203" pitchFamily="34" charset="0"/>
              </a:rPr>
              <a:t>	</a:t>
            </a:r>
            <a:r>
              <a:rPr lang="es-ES" sz="1200">
                <a:solidFill>
                  <a:schemeClr val="tx1">
                    <a:lumMod val="75000"/>
                    <a:lumOff val="25000"/>
                  </a:schemeClr>
                </a:solidFill>
                <a:latin typeface="Segoe UI" panose="020B0502040204020203" pitchFamily="34" charset="0"/>
              </a:rPr>
              <a:t>1) QA (biopsia)</a:t>
            </a:r>
          </a:p>
          <a:p>
            <a:pPr marL="269875"/>
            <a:r>
              <a:rPr lang="es-ES" sz="1200">
                <a:solidFill>
                  <a:schemeClr val="tx1">
                    <a:lumMod val="75000"/>
                    <a:lumOff val="25000"/>
                  </a:schemeClr>
                </a:solidFill>
                <a:latin typeface="Segoe UI" panose="020B0502040204020203" pitchFamily="34" charset="0"/>
              </a:rPr>
              <a:t>	2) QA con extensión </a:t>
            </a:r>
            <a:r>
              <a:rPr lang="es-ES" sz="1200" err="1">
                <a:solidFill>
                  <a:schemeClr val="tx1">
                    <a:lumMod val="75000"/>
                    <a:lumOff val="25000"/>
                  </a:schemeClr>
                </a:solidFill>
                <a:latin typeface="Segoe UI" panose="020B0502040204020203" pitchFamily="34" charset="0"/>
              </a:rPr>
              <a:t>anexial</a:t>
            </a:r>
            <a:r>
              <a:rPr lang="es-ES" sz="1200">
                <a:solidFill>
                  <a:schemeClr val="tx1">
                    <a:lumMod val="75000"/>
                    <a:lumOff val="25000"/>
                  </a:schemeClr>
                </a:solidFill>
                <a:latin typeface="Segoe UI" panose="020B0502040204020203" pitchFamily="34" charset="0"/>
              </a:rPr>
              <a:t>. Bordes libres. </a:t>
            </a:r>
          </a:p>
          <a:p>
            <a:pPr marL="269875"/>
            <a:r>
              <a:rPr lang="es-ES" sz="1200">
                <a:solidFill>
                  <a:schemeClr val="tx1">
                    <a:lumMod val="75000"/>
                    <a:lumOff val="25000"/>
                  </a:schemeClr>
                </a:solidFill>
                <a:latin typeface="Segoe UI" panose="020B0502040204020203" pitchFamily="34" charset="0"/>
              </a:rPr>
              <a:t>	3) QA </a:t>
            </a:r>
            <a:r>
              <a:rPr lang="es-ES" sz="1200" err="1">
                <a:solidFill>
                  <a:schemeClr val="tx1">
                    <a:lumMod val="75000"/>
                    <a:lumOff val="25000"/>
                  </a:schemeClr>
                </a:solidFill>
                <a:latin typeface="Segoe UI" panose="020B0502040204020203" pitchFamily="34" charset="0"/>
              </a:rPr>
              <a:t>bowenoide</a:t>
            </a:r>
            <a:r>
              <a:rPr lang="es-ES" sz="1200">
                <a:solidFill>
                  <a:schemeClr val="tx1">
                    <a:lumMod val="75000"/>
                    <a:lumOff val="25000"/>
                  </a:schemeClr>
                </a:solidFill>
                <a:latin typeface="Segoe UI" panose="020B0502040204020203" pitchFamily="34" charset="0"/>
              </a:rPr>
              <a:t> con extensión </a:t>
            </a:r>
            <a:r>
              <a:rPr lang="es-ES" sz="1200" err="1">
                <a:solidFill>
                  <a:schemeClr val="tx1">
                    <a:lumMod val="75000"/>
                    <a:lumOff val="25000"/>
                  </a:schemeClr>
                </a:solidFill>
                <a:latin typeface="Segoe UI" panose="020B0502040204020203" pitchFamily="34" charset="0"/>
              </a:rPr>
              <a:t>anexial</a:t>
            </a:r>
            <a:r>
              <a:rPr lang="es-ES" sz="1200">
                <a:solidFill>
                  <a:schemeClr val="tx1">
                    <a:lumMod val="75000"/>
                    <a:lumOff val="25000"/>
                  </a:schemeClr>
                </a:solidFill>
                <a:latin typeface="Segoe UI" panose="020B0502040204020203" pitchFamily="34" charset="0"/>
              </a:rPr>
              <a:t> bordes libres. </a:t>
            </a:r>
          </a:p>
          <a:p>
            <a:pPr marL="269875"/>
            <a:endParaRPr lang="es-ES" sz="1200">
              <a:solidFill>
                <a:schemeClr val="tx1">
                  <a:lumMod val="75000"/>
                  <a:lumOff val="25000"/>
                </a:schemeClr>
              </a:solidFill>
              <a:effectLst/>
              <a:latin typeface="Segoe UI" panose="020B0502040204020203" pitchFamily="34" charset="0"/>
            </a:endParaRPr>
          </a:p>
          <a:p>
            <a:pPr marL="446088" indent="-176213">
              <a:buFontTx/>
              <a:buChar char="-"/>
            </a:pPr>
            <a:r>
              <a:rPr lang="es-ES" sz="1400" u="sng">
                <a:solidFill>
                  <a:schemeClr val="tx1">
                    <a:lumMod val="75000"/>
                    <a:lumOff val="25000"/>
                  </a:schemeClr>
                </a:solidFill>
                <a:effectLst/>
                <a:latin typeface="Segoe UI" panose="020B0502040204020203" pitchFamily="34" charset="0"/>
              </a:rPr>
              <a:t>Septiembre</a:t>
            </a:r>
            <a:r>
              <a:rPr lang="es-ES" sz="1400">
                <a:solidFill>
                  <a:schemeClr val="tx1">
                    <a:lumMod val="75000"/>
                    <a:lumOff val="25000"/>
                  </a:schemeClr>
                </a:solidFill>
                <a:effectLst/>
                <a:latin typeface="Segoe UI" panose="020B0502040204020203" pitchFamily="34" charset="0"/>
              </a:rPr>
              <a:t>: todas las lesiones sospechosas han quedado tratadas o estudiadas. Pauto tratamiento con </a:t>
            </a:r>
            <a:r>
              <a:rPr lang="es-ES" sz="1400" b="1" err="1">
                <a:solidFill>
                  <a:schemeClr val="tx1">
                    <a:lumMod val="75000"/>
                    <a:lumOff val="25000"/>
                  </a:schemeClr>
                </a:solidFill>
                <a:effectLst/>
                <a:latin typeface="Segoe UI" panose="020B0502040204020203" pitchFamily="34" charset="0"/>
              </a:rPr>
              <a:t>Tirbanibulina</a:t>
            </a:r>
            <a:r>
              <a:rPr lang="es-ES" sz="1400" b="1">
                <a:solidFill>
                  <a:schemeClr val="tx1">
                    <a:lumMod val="75000"/>
                    <a:lumOff val="25000"/>
                  </a:schemeClr>
                </a:solidFill>
                <a:effectLst/>
                <a:latin typeface="Segoe UI" panose="020B0502040204020203" pitchFamily="34" charset="0"/>
              </a:rPr>
              <a:t> 1v/d 5 días, su médico de AP puede repetir el tratamiento </a:t>
            </a:r>
            <a:r>
              <a:rPr lang="es-ES" sz="1400">
                <a:solidFill>
                  <a:schemeClr val="tx1">
                    <a:lumMod val="75000"/>
                    <a:lumOff val="25000"/>
                  </a:schemeClr>
                </a:solidFill>
                <a:effectLst/>
                <a:latin typeface="Segoe UI" panose="020B0502040204020203" pitchFamily="34" charset="0"/>
              </a:rPr>
              <a:t>si precisa. </a:t>
            </a:r>
            <a:endParaRPr lang="es-ES" sz="1400">
              <a:solidFill>
                <a:schemeClr val="tx1">
                  <a:lumMod val="75000"/>
                  <a:lumOff val="25000"/>
                </a:schemeClr>
              </a:solidFill>
              <a:latin typeface="Segoe UI" panose="020B0502040204020203" pitchFamily="34" charset="0"/>
            </a:endParaRPr>
          </a:p>
          <a:p>
            <a:endParaRPr lang="es-ES" sz="1400"/>
          </a:p>
        </p:txBody>
      </p:sp>
      <p:sp>
        <p:nvSpPr>
          <p:cNvPr id="19" name="CuadroTexto 18">
            <a:extLst>
              <a:ext uri="{FF2B5EF4-FFF2-40B4-BE49-F238E27FC236}">
                <a16:creationId xmlns:a16="http://schemas.microsoft.com/office/drawing/2014/main" id="{B25E0A71-ABC7-E5C9-1CAB-0D22D283D1A9}"/>
              </a:ext>
            </a:extLst>
          </p:cNvPr>
          <p:cNvSpPr txBox="1"/>
          <p:nvPr/>
        </p:nvSpPr>
        <p:spPr>
          <a:xfrm>
            <a:off x="2508287" y="5492277"/>
            <a:ext cx="2953797" cy="923330"/>
          </a:xfrm>
          <a:prstGeom prst="rect">
            <a:avLst/>
          </a:prstGeom>
          <a:solidFill>
            <a:schemeClr val="accent4">
              <a:lumMod val="40000"/>
              <a:lumOff val="60000"/>
            </a:schemeClr>
          </a:solidFill>
        </p:spPr>
        <p:txBody>
          <a:bodyPr wrap="square" rtlCol="0">
            <a:spAutoFit/>
          </a:bodyPr>
          <a:lstStyle/>
          <a:p>
            <a:pPr algn="ctr"/>
            <a:r>
              <a:rPr lang="es-ES"/>
              <a:t>KLISYRI es un tratamiento muy útil para </a:t>
            </a:r>
            <a:r>
              <a:rPr lang="es-ES" b="1">
                <a:solidFill>
                  <a:srgbClr val="C00000"/>
                </a:solidFill>
              </a:rPr>
              <a:t>consolidar tras el tratamiento quirúrgico.</a:t>
            </a:r>
            <a:endParaRPr lang="es-ES"/>
          </a:p>
        </p:txBody>
      </p:sp>
    </p:spTree>
    <p:extLst>
      <p:ext uri="{BB962C8B-B14F-4D97-AF65-F5344CB8AC3E}">
        <p14:creationId xmlns:p14="http://schemas.microsoft.com/office/powerpoint/2010/main" val="40925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dissolve">
                                      <p:cBhvr>
                                        <p:cTn id="10" dur="500"/>
                                        <p:tgtEl>
                                          <p:spTgt spid="1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animEffect transition="in" filter="dissolve">
                                      <p:cBhvr>
                                        <p:cTn id="15" dur="500"/>
                                        <p:tgtEl>
                                          <p:spTgt spid="18">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8">
                                            <p:txEl>
                                              <p:pRg st="4" end="4"/>
                                            </p:txEl>
                                          </p:spTgt>
                                        </p:tgtEl>
                                        <p:attrNameLst>
                                          <p:attrName>style.visibility</p:attrName>
                                        </p:attrNameLst>
                                      </p:cBhvr>
                                      <p:to>
                                        <p:strVal val="visible"/>
                                      </p:to>
                                    </p:set>
                                    <p:animEffect transition="in" filter="dissolve">
                                      <p:cBhvr>
                                        <p:cTn id="18" dur="500"/>
                                        <p:tgtEl>
                                          <p:spTgt spid="18">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8">
                                            <p:txEl>
                                              <p:pRg st="5" end="5"/>
                                            </p:txEl>
                                          </p:spTgt>
                                        </p:tgtEl>
                                        <p:attrNameLst>
                                          <p:attrName>style.visibility</p:attrName>
                                        </p:attrNameLst>
                                      </p:cBhvr>
                                      <p:to>
                                        <p:strVal val="visible"/>
                                      </p:to>
                                    </p:set>
                                    <p:animEffect transition="in" filter="dissolve">
                                      <p:cBhvr>
                                        <p:cTn id="21" dur="500"/>
                                        <p:tgtEl>
                                          <p:spTgt spid="18">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8">
                                            <p:txEl>
                                              <p:pRg st="6" end="6"/>
                                            </p:txEl>
                                          </p:spTgt>
                                        </p:tgtEl>
                                        <p:attrNameLst>
                                          <p:attrName>style.visibility</p:attrName>
                                        </p:attrNameLst>
                                      </p:cBhvr>
                                      <p:to>
                                        <p:strVal val="visible"/>
                                      </p:to>
                                    </p:set>
                                    <p:animEffect transition="in" filter="dissolve">
                                      <p:cBhvr>
                                        <p:cTn id="24" dur="500"/>
                                        <p:tgtEl>
                                          <p:spTgt spid="18">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8">
                                            <p:txEl>
                                              <p:pRg st="8" end="8"/>
                                            </p:txEl>
                                          </p:spTgt>
                                        </p:tgtEl>
                                        <p:attrNameLst>
                                          <p:attrName>style.visibility</p:attrName>
                                        </p:attrNameLst>
                                      </p:cBhvr>
                                      <p:to>
                                        <p:strVal val="visible"/>
                                      </p:to>
                                    </p:set>
                                    <p:animEffect transition="in" filter="dissolve">
                                      <p:cBhvr>
                                        <p:cTn id="29" dur="500"/>
                                        <p:tgtEl>
                                          <p:spTgt spid="18">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E355EB7D-02F7-9C98-BA97-C31D696C6B6B}"/>
              </a:ext>
            </a:extLst>
          </p:cNvPr>
          <p:cNvSpPr>
            <a:spLocks noGrp="1"/>
          </p:cNvSpPr>
          <p:nvPr>
            <p:ph type="title"/>
          </p:nvPr>
        </p:nvSpPr>
        <p:spPr/>
        <p:txBody>
          <a:bodyPr>
            <a:normAutofit/>
          </a:bodyPr>
          <a:lstStyle/>
          <a:p>
            <a:r>
              <a:rPr lang="es-ES" sz="2000" dirty="0">
                <a:solidFill>
                  <a:srgbClr val="002060"/>
                </a:solidFill>
                <a:latin typeface="Montserrat" panose="00000500000000000000" pitchFamily="2" charset="0"/>
                <a:cs typeface="Arial" panose="020B0604020202020204" pitchFamily="34" charset="0"/>
              </a:rPr>
              <a:t>ESTABLECER LOS OBJETIVOS DE TRATAMIENTO DE LA QA</a:t>
            </a:r>
            <a:endParaRPr lang="es-ES" dirty="0"/>
          </a:p>
        </p:txBody>
      </p:sp>
      <p:sp>
        <p:nvSpPr>
          <p:cNvPr id="6" name="Text Placeholder 5">
            <a:extLst>
              <a:ext uri="{FF2B5EF4-FFF2-40B4-BE49-F238E27FC236}">
                <a16:creationId xmlns:a16="http://schemas.microsoft.com/office/drawing/2014/main" id="{FC195B9D-5952-9149-91D6-5AFC007A5F4D}"/>
              </a:ext>
            </a:extLst>
          </p:cNvPr>
          <p:cNvSpPr>
            <a:spLocks noGrp="1"/>
          </p:cNvSpPr>
          <p:nvPr>
            <p:ph idx="1"/>
          </p:nvPr>
        </p:nvSpPr>
        <p:spPr>
          <a:xfrm>
            <a:off x="473530" y="997844"/>
            <a:ext cx="11267448" cy="610506"/>
          </a:xfrm>
        </p:spPr>
        <p:txBody>
          <a:bodyPr>
            <a:noAutofit/>
          </a:bodyPr>
          <a:lstStyle/>
          <a:p>
            <a:r>
              <a:rPr lang="es-ES" dirty="0">
                <a:solidFill>
                  <a:srgbClr val="002755"/>
                </a:solidFill>
                <a:latin typeface="Montserrat" panose="00000500000000000000" pitchFamily="2" charset="0"/>
                <a:cs typeface="Arial" panose="020B0604020202020204" pitchFamily="34" charset="0"/>
              </a:rPr>
              <a:t>Tratamiento del campo de cancerización tiene como </a:t>
            </a:r>
            <a:r>
              <a:rPr lang="es-ES" b="1" dirty="0">
                <a:solidFill>
                  <a:srgbClr val="CF5F62"/>
                </a:solidFill>
                <a:latin typeface="Montserrat" panose="00000500000000000000" pitchFamily="2" charset="0"/>
                <a:cs typeface="Arial" panose="020B0604020202020204" pitchFamily="34" charset="0"/>
              </a:rPr>
              <a:t>OBJETIVO</a:t>
            </a:r>
            <a:r>
              <a:rPr lang="es-ES" dirty="0">
                <a:solidFill>
                  <a:srgbClr val="002755"/>
                </a:solidFill>
                <a:latin typeface="Montserrat" panose="00000500000000000000" pitchFamily="2" charset="0"/>
                <a:cs typeface="Arial" panose="020B0604020202020204" pitchFamily="34" charset="0"/>
              </a:rPr>
              <a:t>:  </a:t>
            </a:r>
          </a:p>
          <a:p>
            <a:r>
              <a:rPr lang="es-ES" dirty="0">
                <a:solidFill>
                  <a:srgbClr val="002755"/>
                </a:solidFill>
                <a:latin typeface="Montserrat" panose="00000500000000000000" pitchFamily="2" charset="0"/>
                <a:cs typeface="Arial" panose="020B0604020202020204" pitchFamily="34" charset="0"/>
              </a:rPr>
              <a:t>			Reducir el riesgo de </a:t>
            </a:r>
            <a:r>
              <a:rPr lang="es-ES" b="1" u="sng" dirty="0">
                <a:solidFill>
                  <a:srgbClr val="002755"/>
                </a:solidFill>
                <a:latin typeface="Montserrat" panose="00000500000000000000" pitchFamily="2" charset="0"/>
                <a:cs typeface="Arial" panose="020B0604020202020204" pitchFamily="34" charset="0"/>
              </a:rPr>
              <a:t>aparición y recurrencia del cáncer</a:t>
            </a:r>
            <a:r>
              <a:rPr lang="es-ES" b="1" u="sng" baseline="30000" dirty="0">
                <a:solidFill>
                  <a:srgbClr val="002755"/>
                </a:solidFill>
                <a:latin typeface="Montserrat" panose="00000500000000000000" pitchFamily="2" charset="0"/>
                <a:cs typeface="Arial" panose="020B0604020202020204" pitchFamily="34" charset="0"/>
              </a:rPr>
              <a:t>1</a:t>
            </a:r>
          </a:p>
        </p:txBody>
      </p:sp>
      <p:sp>
        <p:nvSpPr>
          <p:cNvPr id="7" name="Text Placeholder 6">
            <a:extLst>
              <a:ext uri="{FF2B5EF4-FFF2-40B4-BE49-F238E27FC236}">
                <a16:creationId xmlns:a16="http://schemas.microsoft.com/office/drawing/2014/main" id="{5B74C7AE-7C9A-B172-B2FE-670BA76A872C}"/>
              </a:ext>
            </a:extLst>
          </p:cNvPr>
          <p:cNvSpPr>
            <a:spLocks noGrp="1"/>
          </p:cNvSpPr>
          <p:nvPr>
            <p:ph type="body" sz="quarter" idx="10"/>
          </p:nvPr>
        </p:nvSpPr>
        <p:spPr>
          <a:xfrm>
            <a:off x="1535498" y="6187032"/>
            <a:ext cx="10000284" cy="907136"/>
          </a:xfrm>
        </p:spPr>
        <p:txBody>
          <a:bodyPr vert="horz" lIns="91440" tIns="45720" rIns="91440" bIns="45720" rtlCol="0" anchor="t">
            <a:noAutofit/>
          </a:bodyPr>
          <a:lstStyle/>
          <a:p>
            <a:pPr>
              <a:lnSpc>
                <a:spcPct val="100000"/>
              </a:lnSpc>
              <a:spcBef>
                <a:spcPts val="0"/>
              </a:spcBef>
            </a:pPr>
            <a:r>
              <a:rPr lang="es-ES" b="1" dirty="0"/>
              <a:t>QA:</a:t>
            </a:r>
            <a:r>
              <a:rPr lang="es-ES" dirty="0"/>
              <a:t> queratosis actínica.</a:t>
            </a:r>
          </a:p>
          <a:p>
            <a:r>
              <a:rPr lang="es-ES" b="1" dirty="0">
                <a:latin typeface="Montserrat"/>
              </a:rPr>
              <a:t>1. </a:t>
            </a:r>
            <a:r>
              <a:rPr lang="es-ES" dirty="0">
                <a:latin typeface="Montserrat"/>
              </a:rPr>
              <a:t>Cornejo CM, et al. J Am Acad </a:t>
            </a:r>
            <a:r>
              <a:rPr lang="es-ES" dirty="0" err="1">
                <a:latin typeface="Montserrat"/>
              </a:rPr>
              <a:t>Dermatol</a:t>
            </a:r>
            <a:r>
              <a:rPr lang="es-ES" dirty="0">
                <a:latin typeface="Montserrat"/>
              </a:rPr>
              <a:t>. 2020 Sep;83(3):719-730..  2. </a:t>
            </a:r>
            <a:r>
              <a:rPr lang="es-ES" dirty="0"/>
              <a:t>Werner R, et al</a:t>
            </a:r>
            <a:r>
              <a:rPr lang="en-US" dirty="0"/>
              <a:t>. The natural history of actinic keratosis: a systematic review. </a:t>
            </a:r>
            <a:r>
              <a:rPr lang="es-ES" dirty="0"/>
              <a:t>Br J </a:t>
            </a:r>
            <a:r>
              <a:rPr lang="es-ES" dirty="0" err="1"/>
              <a:t>Dermatol</a:t>
            </a:r>
            <a:r>
              <a:rPr lang="es-ES" dirty="0"/>
              <a:t>. 2013;169:502–18</a:t>
            </a:r>
            <a:r>
              <a:rPr lang="es-ES" dirty="0">
                <a:latin typeface="Montserrat"/>
              </a:rPr>
              <a:t> 3. </a:t>
            </a:r>
            <a:r>
              <a:rPr lang="es-ES" dirty="0" err="1"/>
              <a:t>Ahmady</a:t>
            </a:r>
            <a:r>
              <a:rPr lang="es-ES" dirty="0"/>
              <a:t> S, et al. </a:t>
            </a:r>
            <a:r>
              <a:rPr lang="en-US" dirty="0"/>
              <a:t>Risk of invasive cutaneous squamous cell carcinoma after different treatments for actinic keratosis: a secondary analysis of a randomized clinical trial. JAMA Dermatol. 2022;158:634–40. 4. </a:t>
            </a:r>
            <a:r>
              <a:rPr lang="es-ES" dirty="0" err="1"/>
              <a:t>Dirschka</a:t>
            </a:r>
            <a:r>
              <a:rPr lang="es-ES" dirty="0"/>
              <a:t> T et al</a:t>
            </a:r>
            <a:r>
              <a:rPr lang="en-US" dirty="0"/>
              <a:t>. Real-world approach to actinic keratosis management: practical treatment algorithm for office-based </a:t>
            </a:r>
            <a:r>
              <a:rPr lang="es-ES" dirty="0" err="1"/>
              <a:t>dermatology</a:t>
            </a:r>
            <a:r>
              <a:rPr lang="es-ES" dirty="0"/>
              <a:t>. J </a:t>
            </a:r>
            <a:r>
              <a:rPr lang="es-ES" dirty="0" err="1"/>
              <a:t>Dermatolog</a:t>
            </a:r>
            <a:r>
              <a:rPr lang="es-ES" dirty="0"/>
              <a:t> </a:t>
            </a:r>
            <a:r>
              <a:rPr lang="es-ES" dirty="0" err="1"/>
              <a:t>Treat</a:t>
            </a:r>
            <a:r>
              <a:rPr lang="es-ES" dirty="0"/>
              <a:t>. 2017;28:431–42. </a:t>
            </a:r>
            <a:endParaRPr lang="es-ES" dirty="0">
              <a:latin typeface="Montserrat"/>
            </a:endParaRPr>
          </a:p>
          <a:p>
            <a:pPr>
              <a:lnSpc>
                <a:spcPct val="100000"/>
              </a:lnSpc>
              <a:spcBef>
                <a:spcPts val="0"/>
              </a:spcBef>
            </a:pPr>
            <a:r>
              <a:rPr lang="es-ES" dirty="0">
                <a:latin typeface="Montserrat"/>
              </a:rPr>
              <a:t>Basado en la experiencia clínica de los ponentes ( </a:t>
            </a:r>
            <a:r>
              <a:rPr lang="es-ES" dirty="0" err="1">
                <a:latin typeface="Montserrat"/>
              </a:rPr>
              <a:t>Dr</a:t>
            </a:r>
            <a:r>
              <a:rPr lang="es-ES" dirty="0">
                <a:latin typeface="Montserrat"/>
              </a:rPr>
              <a:t> </a:t>
            </a:r>
            <a:r>
              <a:rPr lang="es-ES" dirty="0" err="1">
                <a:latin typeface="Montserrat"/>
              </a:rPr>
              <a:t>Yelamos</a:t>
            </a:r>
            <a:r>
              <a:rPr lang="es-ES" dirty="0">
                <a:latin typeface="Montserrat"/>
              </a:rPr>
              <a:t> &amp; </a:t>
            </a:r>
            <a:r>
              <a:rPr lang="es-ES" dirty="0" err="1">
                <a:latin typeface="Montserrat"/>
              </a:rPr>
              <a:t>Dra</a:t>
            </a:r>
            <a:r>
              <a:rPr lang="es-ES" dirty="0">
                <a:latin typeface="Montserrat"/>
              </a:rPr>
              <a:t> Godoy)</a:t>
            </a:r>
          </a:p>
        </p:txBody>
      </p:sp>
      <p:sp>
        <p:nvSpPr>
          <p:cNvPr id="23" name="Rectángulo 22">
            <a:extLst>
              <a:ext uri="{FF2B5EF4-FFF2-40B4-BE49-F238E27FC236}">
                <a16:creationId xmlns:a16="http://schemas.microsoft.com/office/drawing/2014/main" id="{E07D3E63-D4B3-E41F-D59A-1797F87D3D1F}"/>
              </a:ext>
            </a:extLst>
          </p:cNvPr>
          <p:cNvSpPr/>
          <p:nvPr/>
        </p:nvSpPr>
        <p:spPr>
          <a:xfrm>
            <a:off x="4963886" y="4151086"/>
            <a:ext cx="2380343" cy="435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076EF2AA-64E6-798C-DB7F-A2634A98F777}"/>
              </a:ext>
            </a:extLst>
          </p:cNvPr>
          <p:cNvSpPr txBox="1"/>
          <p:nvPr/>
        </p:nvSpPr>
        <p:spPr>
          <a:xfrm>
            <a:off x="623680" y="1947523"/>
            <a:ext cx="9854648" cy="2777683"/>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Tasa de progresión 0.075% por lesión/año (0.53% en pacientes con antecedente SCC previo)</a:t>
            </a:r>
            <a:r>
              <a:rPr kumimoji="0" lang="es-ES" sz="1600" b="0" i="0" u="none"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Tasa de regresión 15-65% tras un año.</a:t>
            </a:r>
            <a:r>
              <a:rPr kumimoji="0" lang="es-ES" sz="1600" b="0" i="0" u="none"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es-E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ES" sz="1600" b="0" i="0" u="sng" strike="noStrike" kern="1200" cap="none" spc="0" normalizeH="0" baseline="0" noProof="0" dirty="0">
                <a:ln>
                  <a:noFill/>
                </a:ln>
                <a:solidFill>
                  <a:srgbClr val="000000"/>
                </a:solidFill>
                <a:effectLst/>
                <a:uLnTx/>
                <a:uFillTx/>
                <a:latin typeface="Calibri" panose="020F0502020204030204"/>
                <a:ea typeface="+mn-ea"/>
                <a:cs typeface="+mn-cs"/>
              </a:rPr>
              <a:t>Grado de Olsen </a:t>
            </a:r>
            <a:r>
              <a:rPr kumimoji="0" lang="es-ES" sz="1600" b="0" i="0" u="none" strike="noStrike" kern="1200" cap="none" spc="0" normalizeH="0" baseline="0" noProof="0" dirty="0">
                <a:ln>
                  <a:noFill/>
                </a:ln>
                <a:solidFill>
                  <a:srgbClr val="000000"/>
                </a:solidFill>
                <a:effectLst/>
                <a:uLnTx/>
                <a:uFillTx/>
                <a:latin typeface="Calibri" panose="020F0502020204030204"/>
                <a:ea typeface="+mn-ea"/>
                <a:cs typeface="+mn-cs"/>
              </a:rPr>
              <a:t>NO se corresponde con infiltración en </a:t>
            </a:r>
            <a:r>
              <a:rPr kumimoji="0" lang="es-ES" sz="1600" b="0" i="0" u="sng" strike="noStrike" kern="1200" cap="none" spc="0" normalizeH="0" baseline="0" noProof="0" dirty="0">
                <a:ln>
                  <a:noFill/>
                </a:ln>
                <a:solidFill>
                  <a:srgbClr val="000000"/>
                </a:solidFill>
                <a:effectLst/>
                <a:uLnTx/>
                <a:uFillTx/>
                <a:latin typeface="Calibri" panose="020F0502020204030204"/>
                <a:ea typeface="+mn-ea"/>
                <a:cs typeface="+mn-cs"/>
              </a:rPr>
              <a:t>histología</a:t>
            </a:r>
            <a:r>
              <a:rPr kumimoji="0" lang="es-ES" sz="16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s-ES" sz="1600" b="0" i="0" u="none" strike="noStrike" kern="1200" cap="none" spc="0" normalizeH="0" baseline="30000" noProof="0" dirty="0">
                <a:ln>
                  <a:noFill/>
                </a:ln>
                <a:solidFill>
                  <a:srgbClr val="000000"/>
                </a:solidFill>
                <a:effectLst/>
                <a:uLnTx/>
                <a:uFillTx/>
                <a:latin typeface="Calibri" panose="020F0502020204030204"/>
                <a:ea typeface="+mn-ea"/>
                <a:cs typeface="+mn-cs"/>
              </a:rPr>
              <a:t>3</a:t>
            </a:r>
            <a:endParaRPr kumimoji="0" lang="es-ES" sz="16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ES" sz="1600" b="0" i="0" u="none" strike="noStrike" kern="1200" cap="none" spc="0" normalizeH="0" baseline="0" noProof="0" dirty="0">
                <a:ln>
                  <a:noFill/>
                </a:ln>
                <a:solidFill>
                  <a:srgbClr val="000000"/>
                </a:solidFill>
                <a:effectLst/>
                <a:uLnTx/>
                <a:uFillTx/>
                <a:latin typeface="MinionPro-Regular"/>
                <a:ea typeface="+mn-ea"/>
                <a:cs typeface="+mn-cs"/>
              </a:rPr>
              <a:t>Signos de </a:t>
            </a:r>
            <a:r>
              <a:rPr kumimoji="0" lang="es-ES" sz="1600" b="0" i="0" u="sng" strike="noStrike" kern="1200" cap="none" spc="0" normalizeH="0" baseline="0" noProof="0" dirty="0">
                <a:ln>
                  <a:noFill/>
                </a:ln>
                <a:solidFill>
                  <a:srgbClr val="000000"/>
                </a:solidFill>
                <a:effectLst/>
                <a:uLnTx/>
                <a:uFillTx/>
                <a:latin typeface="MinionPro-Regular"/>
                <a:ea typeface="+mn-ea"/>
                <a:cs typeface="+mn-cs"/>
              </a:rPr>
              <a:t>progresión</a:t>
            </a:r>
            <a:r>
              <a:rPr kumimoji="0" lang="es-ES" sz="1600" b="0" i="0" u="none" strike="noStrike" kern="1200" cap="none" spc="0" normalizeH="0" baseline="0" noProof="0" dirty="0">
                <a:ln>
                  <a:noFill/>
                </a:ln>
                <a:solidFill>
                  <a:srgbClr val="000000"/>
                </a:solidFill>
                <a:effectLst/>
                <a:uLnTx/>
                <a:uFillTx/>
                <a:latin typeface="MinionPro-Regular"/>
                <a:ea typeface="+mn-ea"/>
                <a:cs typeface="+mn-cs"/>
              </a:rPr>
              <a:t>: induración, sangrado, molestias y dolor, aumento de tamaño.</a:t>
            </a:r>
            <a:r>
              <a:rPr kumimoji="0" lang="es-ES" sz="1600" b="0" i="0" u="none" strike="noStrike" kern="1200" cap="none" spc="0" normalizeH="0" baseline="30000" noProof="0" dirty="0">
                <a:ln>
                  <a:noFill/>
                </a:ln>
                <a:solidFill>
                  <a:srgbClr val="000000"/>
                </a:solidFill>
                <a:effectLst/>
                <a:uLnTx/>
                <a:uFillTx/>
                <a:latin typeface="MinionPro-Regular"/>
                <a:ea typeface="+mn-ea"/>
                <a:cs typeface="+mn-cs"/>
              </a:rPr>
              <a:t>4</a:t>
            </a: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ES" sz="1600" b="0" i="0" u="sng" strike="noStrike" kern="1200" cap="none" spc="0" normalizeH="0" baseline="0" noProof="0" dirty="0">
                <a:ln>
                  <a:noFill/>
                </a:ln>
                <a:solidFill>
                  <a:prstClr val="black"/>
                </a:solidFill>
                <a:effectLst/>
                <a:uLnTx/>
                <a:uFillTx/>
                <a:latin typeface="Calibri" panose="020F0502020204030204"/>
                <a:ea typeface="+mn-ea"/>
                <a:cs typeface="+mn-cs"/>
              </a:rPr>
              <a:t>Dermatoscopia</a:t>
            </a: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600" b="0" i="0" u="sng" strike="noStrike" kern="1200" cap="none" spc="0" normalizeH="0" baseline="0" noProof="0" dirty="0" err="1">
                <a:ln>
                  <a:noFill/>
                </a:ln>
                <a:solidFill>
                  <a:prstClr val="black"/>
                </a:solidFill>
                <a:effectLst/>
                <a:uLnTx/>
                <a:uFillTx/>
                <a:latin typeface="Calibri" panose="020F0502020204030204"/>
                <a:ea typeface="+mn-ea"/>
                <a:cs typeface="+mn-cs"/>
              </a:rPr>
              <a:t>confocal</a:t>
            </a: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s-ES" sz="1600" b="0" i="0" u="sng" strike="noStrike" kern="1200" cap="none" spc="0" normalizeH="0" baseline="0" noProof="0" dirty="0">
                <a:ln>
                  <a:noFill/>
                </a:ln>
                <a:solidFill>
                  <a:prstClr val="black"/>
                </a:solidFill>
                <a:effectLst/>
                <a:uLnTx/>
                <a:uFillTx/>
                <a:latin typeface="Calibri" panose="020F0502020204030204"/>
                <a:ea typeface="+mn-ea"/>
                <a:cs typeface="+mn-cs"/>
              </a:rPr>
              <a:t>line-</a:t>
            </a:r>
            <a:r>
              <a:rPr kumimoji="0" lang="es-ES" sz="1600" b="0" i="0" u="sng" strike="noStrike" kern="1200" cap="none" spc="0" normalizeH="0" baseline="0" noProof="0" dirty="0" err="1">
                <a:ln>
                  <a:noFill/>
                </a:ln>
                <a:solidFill>
                  <a:prstClr val="black"/>
                </a:solidFill>
                <a:effectLst/>
                <a:uLnTx/>
                <a:uFillTx/>
                <a:latin typeface="Calibri" panose="020F0502020204030204"/>
                <a:ea typeface="+mn-ea"/>
                <a:cs typeface="+mn-cs"/>
              </a:rPr>
              <a:t>field</a:t>
            </a:r>
            <a:r>
              <a:rPr kumimoji="0" lang="es-ES" sz="1600" b="0"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600" b="0" i="0" u="sng" strike="noStrike" kern="1200" cap="none" spc="0" normalizeH="0" baseline="0" noProof="0" dirty="0" err="1">
                <a:ln>
                  <a:noFill/>
                </a:ln>
                <a:solidFill>
                  <a:prstClr val="black"/>
                </a:solidFill>
                <a:effectLst/>
                <a:uLnTx/>
                <a:uFillTx/>
                <a:latin typeface="Calibri" panose="020F0502020204030204"/>
                <a:ea typeface="+mn-ea"/>
                <a:cs typeface="+mn-cs"/>
              </a:rPr>
              <a:t>confocal</a:t>
            </a:r>
            <a:r>
              <a:rPr kumimoji="0" lang="es-ES" sz="1600" b="0" i="0" u="sng" strike="noStrike" kern="1200" cap="none" spc="0" normalizeH="0" baseline="0" noProof="0" dirty="0">
                <a:ln>
                  <a:noFill/>
                </a:ln>
                <a:solidFill>
                  <a:prstClr val="black"/>
                </a:solidFill>
                <a:effectLst/>
                <a:uLnTx/>
                <a:uFillTx/>
                <a:latin typeface="Calibri" panose="020F0502020204030204"/>
                <a:ea typeface="+mn-ea"/>
                <a:cs typeface="+mn-cs"/>
              </a:rPr>
              <a:t> OC</a:t>
            </a: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T gran utilidad.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FF4AE84C-8B38-69F9-979C-FCE8E05D328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69117" t="22460" r="9037" b="16123"/>
          <a:stretch/>
        </p:blipFill>
        <p:spPr>
          <a:xfrm>
            <a:off x="10125392" y="3796606"/>
            <a:ext cx="1614166" cy="2457385"/>
          </a:xfrm>
          <a:prstGeom prst="rect">
            <a:avLst/>
          </a:prstGeom>
        </p:spPr>
      </p:pic>
      <p:sp>
        <p:nvSpPr>
          <p:cNvPr id="5" name="Flecha: hacia abajo 4">
            <a:extLst>
              <a:ext uri="{FF2B5EF4-FFF2-40B4-BE49-F238E27FC236}">
                <a16:creationId xmlns:a16="http://schemas.microsoft.com/office/drawing/2014/main" id="{02C243C3-7DD7-150F-54A7-B5240DA27459}"/>
              </a:ext>
            </a:extLst>
          </p:cNvPr>
          <p:cNvSpPr/>
          <p:nvPr/>
        </p:nvSpPr>
        <p:spPr>
          <a:xfrm>
            <a:off x="4942232" y="4261418"/>
            <a:ext cx="715618" cy="664568"/>
          </a:xfrm>
          <a:prstGeom prst="downArrow">
            <a:avLst/>
          </a:prstGeom>
          <a:solidFill>
            <a:srgbClr val="2A38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6EB67311-7328-25A9-FBE3-5FC5B697A63C}"/>
              </a:ext>
            </a:extLst>
          </p:cNvPr>
          <p:cNvSpPr txBox="1"/>
          <p:nvPr/>
        </p:nvSpPr>
        <p:spPr>
          <a:xfrm>
            <a:off x="1535498" y="5008483"/>
            <a:ext cx="76780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Sabemos que la AK es una lesión </a:t>
            </a:r>
            <a:r>
              <a:rPr kumimoji="0" lang="es-ES" sz="2000" b="1" i="0" u="none" strike="noStrike" kern="1200" cap="none" spc="0" normalizeH="0" baseline="0" noProof="0" dirty="0" err="1">
                <a:ln>
                  <a:noFill/>
                </a:ln>
                <a:solidFill>
                  <a:srgbClr val="CF5F62"/>
                </a:solidFill>
                <a:effectLst/>
                <a:uLnTx/>
                <a:uFillTx/>
                <a:latin typeface="Calibri" panose="020F0502020204030204"/>
                <a:ea typeface="+mn-ea"/>
                <a:cs typeface="+mn-cs"/>
              </a:rPr>
              <a:t>pre-maligna</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y el tratamiento </a:t>
            </a:r>
            <a:r>
              <a:rPr kumimoji="0" lang="es-ES" sz="2000" b="1" i="0" u="none" strike="noStrike" kern="1200" cap="none" spc="0" normalizeH="0" baseline="0" noProof="0" dirty="0">
                <a:ln>
                  <a:noFill/>
                </a:ln>
                <a:solidFill>
                  <a:srgbClr val="CF5F62"/>
                </a:solidFill>
                <a:effectLst/>
                <a:uLnTx/>
                <a:uFillTx/>
                <a:latin typeface="Calibri" panose="020F0502020204030204"/>
                <a:ea typeface="+mn-ea"/>
                <a:cs typeface="+mn-cs"/>
              </a:rPr>
              <a:t>PRECOZ</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es la clave para evitar la </a:t>
            </a:r>
            <a:r>
              <a:rPr kumimoji="0" lang="es-ES" sz="2000" b="1" i="0" u="none" strike="noStrike" kern="1200" cap="none" spc="0" normalizeH="0" baseline="0" noProof="0" dirty="0">
                <a:ln>
                  <a:noFill/>
                </a:ln>
                <a:solidFill>
                  <a:srgbClr val="CF5F62"/>
                </a:solidFill>
                <a:effectLst/>
                <a:uLnTx/>
                <a:uFillTx/>
                <a:latin typeface="Calibri" panose="020F0502020204030204"/>
                <a:ea typeface="+mn-ea"/>
                <a:cs typeface="+mn-cs"/>
              </a:rPr>
              <a:t>PROGRESIÓN</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9" name="Imagen 8">
            <a:extLst>
              <a:ext uri="{FF2B5EF4-FFF2-40B4-BE49-F238E27FC236}">
                <a16:creationId xmlns:a16="http://schemas.microsoft.com/office/drawing/2014/main" id="{8DE0CEAB-7B72-1DF5-7CC3-5BD4C35756C2}"/>
              </a:ext>
            </a:extLst>
          </p:cNvPr>
          <p:cNvPicPr>
            <a:picLocks noChangeAspect="1"/>
          </p:cNvPicPr>
          <p:nvPr/>
        </p:nvPicPr>
        <p:blipFill rotWithShape="1">
          <a:blip r:embed="rId5"/>
          <a:srcRect l="40425" t="12235" r="21798" b="3856"/>
          <a:stretch/>
        </p:blipFill>
        <p:spPr>
          <a:xfrm>
            <a:off x="9618296" y="1141083"/>
            <a:ext cx="2124164" cy="2646134"/>
          </a:xfrm>
          <a:prstGeom prst="rect">
            <a:avLst/>
          </a:prstGeom>
          <a:ln>
            <a:solidFill>
              <a:schemeClr val="tx1"/>
            </a:solidFill>
          </a:ln>
        </p:spPr>
      </p:pic>
    </p:spTree>
    <p:extLst>
      <p:ext uri="{BB962C8B-B14F-4D97-AF65-F5344CB8AC3E}">
        <p14:creationId xmlns:p14="http://schemas.microsoft.com/office/powerpoint/2010/main" val="330287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47750D-AAEF-89C4-B8F5-A688858ACE4B}"/>
              </a:ext>
            </a:extLst>
          </p:cNvPr>
          <p:cNvSpPr>
            <a:spLocks noGrp="1"/>
          </p:cNvSpPr>
          <p:nvPr>
            <p:ph type="title"/>
          </p:nvPr>
        </p:nvSpPr>
        <p:spPr/>
        <p:txBody>
          <a:bodyPr/>
          <a:lstStyle/>
          <a:p>
            <a:r>
              <a:rPr lang="es-ES"/>
              <a:t>TELEDERMATOLOGÍA</a:t>
            </a:r>
          </a:p>
        </p:txBody>
      </p:sp>
      <p:sp>
        <p:nvSpPr>
          <p:cNvPr id="3" name="Marcador de contenido 2">
            <a:extLst>
              <a:ext uri="{FF2B5EF4-FFF2-40B4-BE49-F238E27FC236}">
                <a16:creationId xmlns:a16="http://schemas.microsoft.com/office/drawing/2014/main" id="{B6D7AEF7-9E7A-E678-6613-32E86192A9B6}"/>
              </a:ext>
            </a:extLst>
          </p:cNvPr>
          <p:cNvSpPr>
            <a:spLocks noGrp="1"/>
          </p:cNvSpPr>
          <p:nvPr>
            <p:ph idx="1"/>
          </p:nvPr>
        </p:nvSpPr>
        <p:spPr>
          <a:xfrm>
            <a:off x="473530" y="997844"/>
            <a:ext cx="11267448" cy="456130"/>
          </a:xfrm>
        </p:spPr>
        <p:txBody>
          <a:bodyPr/>
          <a:lstStyle/>
          <a:p>
            <a:r>
              <a:rPr lang="es-ES"/>
              <a:t>El paciente de </a:t>
            </a:r>
            <a:r>
              <a:rPr lang="es-ES" b="1"/>
              <a:t>TELEDERMATOLOGÍA</a:t>
            </a:r>
            <a:r>
              <a:rPr lang="es-ES"/>
              <a:t> en el que me mandan </a:t>
            </a:r>
            <a:r>
              <a:rPr lang="es-ES" b="1" u="sng"/>
              <a:t>fotos de queratosis actínicas</a:t>
            </a:r>
            <a:r>
              <a:rPr lang="es-ES" b="1"/>
              <a:t>…</a:t>
            </a:r>
            <a:endParaRPr lang="es-ES"/>
          </a:p>
        </p:txBody>
      </p:sp>
      <p:grpSp>
        <p:nvGrpSpPr>
          <p:cNvPr id="5" name="Google Shape;446;p12">
            <a:extLst>
              <a:ext uri="{FF2B5EF4-FFF2-40B4-BE49-F238E27FC236}">
                <a16:creationId xmlns:a16="http://schemas.microsoft.com/office/drawing/2014/main" id="{F344EC71-0C00-4982-AB6E-2E62835D474B}"/>
              </a:ext>
            </a:extLst>
          </p:cNvPr>
          <p:cNvGrpSpPr/>
          <p:nvPr/>
        </p:nvGrpSpPr>
        <p:grpSpPr>
          <a:xfrm>
            <a:off x="3315715" y="1752868"/>
            <a:ext cx="8402755" cy="4107288"/>
            <a:chOff x="3441400" y="1789628"/>
            <a:chExt cx="8402755" cy="4107288"/>
          </a:xfrm>
        </p:grpSpPr>
        <p:pic>
          <p:nvPicPr>
            <p:cNvPr id="6" name="Google Shape;447;p12">
              <a:extLst>
                <a:ext uri="{FF2B5EF4-FFF2-40B4-BE49-F238E27FC236}">
                  <a16:creationId xmlns:a16="http://schemas.microsoft.com/office/drawing/2014/main" id="{AA4B6656-8B53-1838-1B9F-DCB5A72103F0}"/>
                </a:ext>
              </a:extLst>
            </p:cNvPr>
            <p:cNvPicPr preferRelativeResize="0"/>
            <p:nvPr/>
          </p:nvPicPr>
          <p:blipFill rotWithShape="1">
            <a:blip r:embed="rId2">
              <a:alphaModFix/>
            </a:blip>
            <a:srcRect t="13102"/>
            <a:stretch/>
          </p:blipFill>
          <p:spPr>
            <a:xfrm>
              <a:off x="3441400" y="1789628"/>
              <a:ext cx="8402755" cy="4107288"/>
            </a:xfrm>
            <a:prstGeom prst="rect">
              <a:avLst/>
            </a:prstGeom>
            <a:noFill/>
            <a:ln>
              <a:noFill/>
            </a:ln>
          </p:spPr>
        </p:pic>
        <p:sp>
          <p:nvSpPr>
            <p:cNvPr id="7" name="Google Shape;448;p12">
              <a:extLst>
                <a:ext uri="{FF2B5EF4-FFF2-40B4-BE49-F238E27FC236}">
                  <a16:creationId xmlns:a16="http://schemas.microsoft.com/office/drawing/2014/main" id="{CDABA1C3-8A84-CB10-6ADA-9F2A1333A5E2}"/>
                </a:ext>
              </a:extLst>
            </p:cNvPr>
            <p:cNvSpPr/>
            <p:nvPr/>
          </p:nvSpPr>
          <p:spPr>
            <a:xfrm>
              <a:off x="3984580" y="2743199"/>
              <a:ext cx="304615" cy="3582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8" name="Google Shape;449;p12">
              <a:extLst>
                <a:ext uri="{FF2B5EF4-FFF2-40B4-BE49-F238E27FC236}">
                  <a16:creationId xmlns:a16="http://schemas.microsoft.com/office/drawing/2014/main" id="{9E13D3DB-1F16-3446-1AE7-48E5C8ED46BA}"/>
                </a:ext>
              </a:extLst>
            </p:cNvPr>
            <p:cNvSpPr/>
            <p:nvPr/>
          </p:nvSpPr>
          <p:spPr>
            <a:xfrm>
              <a:off x="3984580" y="3307646"/>
              <a:ext cx="304615" cy="3582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9" name="Google Shape;450;p12">
              <a:extLst>
                <a:ext uri="{FF2B5EF4-FFF2-40B4-BE49-F238E27FC236}">
                  <a16:creationId xmlns:a16="http://schemas.microsoft.com/office/drawing/2014/main" id="{B0E112C7-F9A2-2E7A-28C4-E1D1FCA5158C}"/>
                </a:ext>
              </a:extLst>
            </p:cNvPr>
            <p:cNvSpPr/>
            <p:nvPr/>
          </p:nvSpPr>
          <p:spPr>
            <a:xfrm>
              <a:off x="3941124" y="3834059"/>
              <a:ext cx="348071" cy="3582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0" name="Google Shape;451;p12">
              <a:extLst>
                <a:ext uri="{FF2B5EF4-FFF2-40B4-BE49-F238E27FC236}">
                  <a16:creationId xmlns:a16="http://schemas.microsoft.com/office/drawing/2014/main" id="{0544F1B1-D537-1F1D-AC5C-6278A0183466}"/>
                </a:ext>
              </a:extLst>
            </p:cNvPr>
            <p:cNvSpPr/>
            <p:nvPr/>
          </p:nvSpPr>
          <p:spPr>
            <a:xfrm>
              <a:off x="3962851" y="4470194"/>
              <a:ext cx="348071" cy="1742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grpSp>
      <p:sp>
        <p:nvSpPr>
          <p:cNvPr id="11" name="Google Shape;445;p12">
            <a:extLst>
              <a:ext uri="{FF2B5EF4-FFF2-40B4-BE49-F238E27FC236}">
                <a16:creationId xmlns:a16="http://schemas.microsoft.com/office/drawing/2014/main" id="{23ED5816-0C8B-3DC5-0FCD-F5E4A6821AD4}"/>
              </a:ext>
            </a:extLst>
          </p:cNvPr>
          <p:cNvSpPr txBox="1"/>
          <p:nvPr/>
        </p:nvSpPr>
        <p:spPr>
          <a:xfrm>
            <a:off x="742932" y="1615588"/>
            <a:ext cx="2408845" cy="233906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a:solidFill>
                  <a:prstClr val="black">
                    <a:lumMod val="65000"/>
                    <a:lumOff val="35000"/>
                  </a:prstClr>
                </a:solidFill>
                <a:latin typeface=""/>
                <a:sym typeface="Tahoma"/>
              </a:rPr>
              <a:t>Paciente </a:t>
            </a:r>
            <a:r>
              <a:rPr kumimoji="0" lang="es-ES" sz="1600" b="0" i="0" u="none" strike="noStrike" kern="1200" cap="none" spc="0" normalizeH="0" baseline="0" noProof="0">
                <a:ln>
                  <a:noFill/>
                </a:ln>
                <a:solidFill>
                  <a:prstClr val="black">
                    <a:lumMod val="65000"/>
                    <a:lumOff val="35000"/>
                  </a:prstClr>
                </a:solidFill>
                <a:effectLst/>
                <a:uLnTx/>
                <a:uFillTx/>
                <a:latin typeface=""/>
                <a:ea typeface="+mn-ea"/>
                <a:cs typeface="+mn-cs"/>
                <a:sym typeface="Tahoma"/>
              </a:rPr>
              <a:t>♀ </a:t>
            </a:r>
            <a:r>
              <a:rPr kumimoji="0" lang="es-ES" sz="1600" b="0" i="0" u="none" strike="noStrike" kern="1200" cap="none" spc="0" normalizeH="0" baseline="0" noProof="0">
                <a:ln>
                  <a:noFill/>
                </a:ln>
                <a:solidFill>
                  <a:prstClr val="black">
                    <a:lumMod val="65000"/>
                    <a:lumOff val="35000"/>
                  </a:prstClr>
                </a:solidFill>
                <a:effectLst/>
                <a:uLnTx/>
                <a:uFillTx/>
                <a:latin typeface=""/>
                <a:ea typeface="+mn-ea"/>
                <a:cs typeface="+mn-cs"/>
                <a:sym typeface="Arial"/>
              </a:rPr>
              <a:t>69 años </a:t>
            </a:r>
            <a:endParaRPr kumimoji="0" sz="1600" b="0" i="0" u="none" strike="noStrike" kern="1200" cap="none" spc="0" normalizeH="0" baseline="0" noProof="0">
              <a:ln>
                <a:noFill/>
              </a:ln>
              <a:solidFill>
                <a:prstClr val="black">
                  <a:lumMod val="65000"/>
                  <a:lumOff val="35000"/>
                </a:prstClr>
              </a:solidFill>
              <a:effectLst/>
              <a:uLnTx/>
              <a:uFillTx/>
              <a:latin typefa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lumMod val="65000"/>
                  <a:lumOff val="35000"/>
                </a:prstClr>
              </a:solidFill>
              <a:effectLst/>
              <a:uLnTx/>
              <a:uFillTx/>
              <a:latin typeface=""/>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black">
                    <a:lumMod val="65000"/>
                    <a:lumOff val="35000"/>
                  </a:prstClr>
                </a:solidFill>
                <a:effectLst/>
                <a:uLnTx/>
                <a:uFillTx/>
                <a:latin typeface=""/>
                <a:ea typeface="+mn-ea"/>
                <a:cs typeface="+mn-cs"/>
                <a:sym typeface="Arial"/>
              </a:rPr>
              <a:t>MC </a:t>
            </a:r>
            <a:r>
              <a:rPr kumimoji="0" lang="es-ES" sz="1600" b="0" i="0" u="none" strike="noStrike" kern="1200" cap="none" spc="0" normalizeH="0" baseline="0" noProof="0" err="1">
                <a:ln>
                  <a:noFill/>
                </a:ln>
                <a:solidFill>
                  <a:prstClr val="black">
                    <a:lumMod val="65000"/>
                    <a:lumOff val="35000"/>
                  </a:prstClr>
                </a:solidFill>
                <a:effectLst/>
                <a:uLnTx/>
                <a:uFillTx/>
                <a:latin typeface=""/>
                <a:ea typeface="+mn-ea"/>
                <a:cs typeface="+mn-cs"/>
                <a:sym typeface="Arial"/>
              </a:rPr>
              <a:t>Teledermatología</a:t>
            </a:r>
            <a:r>
              <a:rPr kumimoji="0" lang="es-ES" sz="1600" b="0" i="0" u="none" strike="noStrike" kern="1200" cap="none" spc="0" normalizeH="0" baseline="0" noProof="0">
                <a:ln>
                  <a:noFill/>
                </a:ln>
                <a:solidFill>
                  <a:prstClr val="black">
                    <a:lumMod val="65000"/>
                    <a:lumOff val="35000"/>
                  </a:prstClr>
                </a:solidFill>
                <a:effectLst/>
                <a:uLnTx/>
                <a:uFillTx/>
                <a:latin typeface=""/>
                <a:ea typeface="+mn-ea"/>
                <a:cs typeface="+mn-cs"/>
                <a:sym typeface="Arial"/>
              </a:rPr>
              <a:t>:</a:t>
            </a:r>
            <a:endParaRPr kumimoji="0" sz="1600" b="0" i="0" u="none" strike="noStrike" kern="1200" cap="none" spc="0" normalizeH="0" baseline="0" noProof="0">
              <a:ln>
                <a:noFill/>
              </a:ln>
              <a:solidFill>
                <a:prstClr val="black">
                  <a:lumMod val="65000"/>
                  <a:lumOff val="35000"/>
                </a:prstClr>
              </a:solidFill>
              <a:effectLst/>
              <a:uLnTx/>
              <a:uFillTx/>
              <a:latin typefa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lumMod val="65000"/>
                  <a:lumOff val="35000"/>
                </a:prstClr>
              </a:solidFill>
              <a:effectLst/>
              <a:uLnTx/>
              <a:uFillTx/>
              <a:latin typeface=""/>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black">
                    <a:lumMod val="65000"/>
                    <a:lumOff val="35000"/>
                  </a:prstClr>
                </a:solidFill>
                <a:effectLst/>
                <a:uLnTx/>
                <a:uFillTx/>
                <a:latin typeface=""/>
                <a:ea typeface="+mn-ea"/>
                <a:cs typeface="+mn-cs"/>
                <a:sym typeface="Arial"/>
              </a:rPr>
              <a:t>“Manchas de bordes imprecisos</a:t>
            </a:r>
            <a:r>
              <a:rPr kumimoji="0" lang="es-ES" sz="1600" b="0" i="0" u="none" strike="noStrike" kern="1200" cap="none" spc="0" normalizeH="0" noProof="0">
                <a:ln>
                  <a:noFill/>
                </a:ln>
                <a:solidFill>
                  <a:prstClr val="black">
                    <a:lumMod val="65000"/>
                    <a:lumOff val="35000"/>
                  </a:prstClr>
                </a:solidFill>
                <a:effectLst/>
                <a:uLnTx/>
                <a:uFillTx/>
                <a:latin typeface=""/>
                <a:ea typeface="+mn-ea"/>
                <a:cs typeface="+mn-cs"/>
                <a:sym typeface="Arial"/>
              </a:rPr>
              <a:t> </a:t>
            </a:r>
            <a:r>
              <a:rPr kumimoji="0" lang="es-ES" sz="1600" b="0" i="0" u="none" strike="noStrike" kern="1200" cap="none" spc="0" normalizeH="0" baseline="0" noProof="0">
                <a:ln>
                  <a:noFill/>
                </a:ln>
                <a:solidFill>
                  <a:prstClr val="black">
                    <a:lumMod val="65000"/>
                    <a:lumOff val="35000"/>
                  </a:prstClr>
                </a:solidFill>
                <a:effectLst/>
                <a:uLnTx/>
                <a:uFillTx/>
                <a:latin typeface=""/>
                <a:ea typeface="+mn-ea"/>
                <a:cs typeface="+mn-cs"/>
                <a:sym typeface="Arial"/>
              </a:rPr>
              <a:t>malares.</a:t>
            </a:r>
            <a:r>
              <a:rPr kumimoji="0" lang="es-ES" sz="1600" b="0" i="0" u="none" strike="noStrike" kern="1200" cap="none" spc="0" normalizeH="0" noProof="0">
                <a:ln>
                  <a:noFill/>
                </a:ln>
                <a:solidFill>
                  <a:prstClr val="black">
                    <a:lumMod val="65000"/>
                    <a:lumOff val="35000"/>
                  </a:prstClr>
                </a:solidFill>
                <a:effectLst/>
                <a:uLnTx/>
                <a:uFillTx/>
                <a:latin typeface=""/>
                <a:ea typeface="+mn-ea"/>
                <a:cs typeface="+mn-cs"/>
                <a:sym typeface="Arial"/>
              </a:rPr>
              <a:t> Prurito y aumento de tamaño</a:t>
            </a:r>
            <a:r>
              <a:rPr kumimoji="0" lang="es-ES" sz="1600" b="0" i="0" u="none" strike="noStrike" kern="1200" cap="none" spc="0" normalizeH="0" baseline="0" noProof="0">
                <a:ln>
                  <a:noFill/>
                </a:ln>
                <a:solidFill>
                  <a:prstClr val="black">
                    <a:lumMod val="65000"/>
                    <a:lumOff val="35000"/>
                  </a:prstClr>
                </a:solidFill>
                <a:effectLst/>
                <a:uLnTx/>
                <a:uFillTx/>
                <a:latin typeface=""/>
                <a:ea typeface="+mn-ea"/>
                <a:cs typeface="+mn-cs"/>
                <a:sym typeface="Arial"/>
              </a:rPr>
              <a:t>” </a:t>
            </a:r>
            <a:endParaRPr kumimoji="0" sz="1600" b="0" i="0" u="none" strike="noStrike" kern="1200" cap="none" spc="0" normalizeH="0" baseline="0" noProof="0">
              <a:ln>
                <a:noFill/>
              </a:ln>
              <a:solidFill>
                <a:prstClr val="black">
                  <a:lumMod val="65000"/>
                  <a:lumOff val="35000"/>
                </a:prstClr>
              </a:solidFill>
              <a:effectLst/>
              <a:uLnTx/>
              <a:uFillTx/>
              <a:latin typefa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53D78"/>
              </a:solidFill>
              <a:effectLst/>
              <a:uLnTx/>
              <a:uFillTx/>
              <a:latin typeface="Arial"/>
              <a:ea typeface="Arial"/>
              <a:cs typeface="Arial"/>
              <a:sym typeface="Arial"/>
            </a:endParaRPr>
          </a:p>
        </p:txBody>
      </p:sp>
      <p:sp>
        <p:nvSpPr>
          <p:cNvPr id="12" name="Marcador de texto 21">
            <a:extLst>
              <a:ext uri="{FF2B5EF4-FFF2-40B4-BE49-F238E27FC236}">
                <a16:creationId xmlns:a16="http://schemas.microsoft.com/office/drawing/2014/main" id="{A6885503-BDDF-2CCD-5842-4E1EB5D07FE2}"/>
              </a:ext>
            </a:extLst>
          </p:cNvPr>
          <p:cNvSpPr>
            <a:spLocks noGrp="1"/>
          </p:cNvSpPr>
          <p:nvPr>
            <p:ph type="body" sz="quarter" idx="10"/>
          </p:nvPr>
        </p:nvSpPr>
        <p:spPr>
          <a:xfrm>
            <a:off x="1581665" y="6576593"/>
            <a:ext cx="10159485" cy="170142"/>
          </a:xfrm>
        </p:spPr>
        <p:txBody>
          <a:bodyPr/>
          <a:lstStyle/>
          <a:p>
            <a:r>
              <a:rPr lang="es-ES" sz="900"/>
              <a:t>Caso clínico cedido por la Dra. Godoy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11950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D14290-5382-2A4C-7869-C19D7C22FB0B}"/>
              </a:ext>
            </a:extLst>
          </p:cNvPr>
          <p:cNvSpPr>
            <a:spLocks noGrp="1"/>
          </p:cNvSpPr>
          <p:nvPr>
            <p:ph type="title"/>
          </p:nvPr>
        </p:nvSpPr>
        <p:spPr/>
        <p:txBody>
          <a:bodyPr/>
          <a:lstStyle/>
          <a:p>
            <a:r>
              <a:rPr lang="es-ES"/>
              <a:t>TELEDERMATOLOGÍA</a:t>
            </a:r>
          </a:p>
        </p:txBody>
      </p:sp>
      <p:sp>
        <p:nvSpPr>
          <p:cNvPr id="5" name="Marcador de texto 21">
            <a:extLst>
              <a:ext uri="{FF2B5EF4-FFF2-40B4-BE49-F238E27FC236}">
                <a16:creationId xmlns:a16="http://schemas.microsoft.com/office/drawing/2014/main" id="{164EEE52-BC9E-C210-4356-B48708216449}"/>
              </a:ext>
            </a:extLst>
          </p:cNvPr>
          <p:cNvSpPr>
            <a:spLocks noGrp="1"/>
          </p:cNvSpPr>
          <p:nvPr>
            <p:ph type="body" sz="quarter" idx="10"/>
          </p:nvPr>
        </p:nvSpPr>
        <p:spPr>
          <a:xfrm>
            <a:off x="1581665" y="6576593"/>
            <a:ext cx="10159485" cy="170142"/>
          </a:xfrm>
        </p:spPr>
        <p:txBody>
          <a:bodyPr/>
          <a:lstStyle/>
          <a:p>
            <a:r>
              <a:rPr lang="es-ES" sz="900"/>
              <a:t>Caso clínico cedido por la Dra. Godoy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pic>
        <p:nvPicPr>
          <p:cNvPr id="7" name="Google Shape;459;p13">
            <a:extLst>
              <a:ext uri="{FF2B5EF4-FFF2-40B4-BE49-F238E27FC236}">
                <a16:creationId xmlns:a16="http://schemas.microsoft.com/office/drawing/2014/main" id="{8F351A03-B7AB-2A55-2B63-4A18C8B347F8}"/>
              </a:ext>
            </a:extLst>
          </p:cNvPr>
          <p:cNvPicPr preferRelativeResize="0">
            <a:picLocks/>
          </p:cNvPicPr>
          <p:nvPr/>
        </p:nvPicPr>
        <p:blipFill rotWithShape="1">
          <a:blip r:embed="rId3">
            <a:alphaModFix/>
          </a:blip>
          <a:srcRect/>
          <a:stretch/>
        </p:blipFill>
        <p:spPr>
          <a:xfrm rot="5400000">
            <a:off x="7823069" y="1013833"/>
            <a:ext cx="3408072" cy="2556052"/>
          </a:xfrm>
          <a:prstGeom prst="rect">
            <a:avLst/>
          </a:prstGeom>
          <a:noFill/>
          <a:ln>
            <a:noFill/>
          </a:ln>
        </p:spPr>
      </p:pic>
      <p:pic>
        <p:nvPicPr>
          <p:cNvPr id="8" name="Google Shape;460;p13">
            <a:extLst>
              <a:ext uri="{FF2B5EF4-FFF2-40B4-BE49-F238E27FC236}">
                <a16:creationId xmlns:a16="http://schemas.microsoft.com/office/drawing/2014/main" id="{630446FF-2AF9-CA61-E7C1-7E109C654874}"/>
              </a:ext>
            </a:extLst>
          </p:cNvPr>
          <p:cNvPicPr preferRelativeResize="0"/>
          <p:nvPr/>
        </p:nvPicPr>
        <p:blipFill rotWithShape="1">
          <a:blip r:embed="rId4">
            <a:alphaModFix/>
          </a:blip>
          <a:srcRect/>
          <a:stretch/>
        </p:blipFill>
        <p:spPr>
          <a:xfrm rot="5400000">
            <a:off x="5231065" y="1014921"/>
            <a:ext cx="3406828" cy="2555120"/>
          </a:xfrm>
          <a:prstGeom prst="rect">
            <a:avLst/>
          </a:prstGeom>
          <a:noFill/>
          <a:ln>
            <a:noFill/>
          </a:ln>
        </p:spPr>
      </p:pic>
      <p:pic>
        <p:nvPicPr>
          <p:cNvPr id="9" name="Google Shape;461;p13">
            <a:extLst>
              <a:ext uri="{FF2B5EF4-FFF2-40B4-BE49-F238E27FC236}">
                <a16:creationId xmlns:a16="http://schemas.microsoft.com/office/drawing/2014/main" id="{A13C5E23-F26D-723F-6AE4-55570E051376}"/>
              </a:ext>
            </a:extLst>
          </p:cNvPr>
          <p:cNvPicPr preferRelativeResize="0">
            <a:picLocks/>
          </p:cNvPicPr>
          <p:nvPr/>
        </p:nvPicPr>
        <p:blipFill rotWithShape="1">
          <a:blip r:embed="rId5">
            <a:alphaModFix/>
          </a:blip>
          <a:srcRect/>
          <a:stretch/>
        </p:blipFill>
        <p:spPr>
          <a:xfrm rot="10800000">
            <a:off x="6524179" y="3685811"/>
            <a:ext cx="3487306" cy="2615480"/>
          </a:xfrm>
          <a:prstGeom prst="rect">
            <a:avLst/>
          </a:prstGeom>
          <a:noFill/>
          <a:ln>
            <a:noFill/>
          </a:ln>
        </p:spPr>
      </p:pic>
      <p:grpSp>
        <p:nvGrpSpPr>
          <p:cNvPr id="11" name="Grupo 10">
            <a:extLst>
              <a:ext uri="{FF2B5EF4-FFF2-40B4-BE49-F238E27FC236}">
                <a16:creationId xmlns:a16="http://schemas.microsoft.com/office/drawing/2014/main" id="{B4F9073C-A7D7-F657-A7B5-03A13BDE6B8F}"/>
              </a:ext>
            </a:extLst>
          </p:cNvPr>
          <p:cNvGrpSpPr/>
          <p:nvPr/>
        </p:nvGrpSpPr>
        <p:grpSpPr>
          <a:xfrm>
            <a:off x="1040730" y="1054302"/>
            <a:ext cx="3728764" cy="4971686"/>
            <a:chOff x="1040730" y="1054302"/>
            <a:chExt cx="3728764" cy="4971686"/>
          </a:xfrm>
        </p:grpSpPr>
        <p:pic>
          <p:nvPicPr>
            <p:cNvPr id="6" name="Google Shape;458;p13">
              <a:extLst>
                <a:ext uri="{FF2B5EF4-FFF2-40B4-BE49-F238E27FC236}">
                  <a16:creationId xmlns:a16="http://schemas.microsoft.com/office/drawing/2014/main" id="{6933A3AA-C96B-6EF4-46A6-3E621D96C8ED}"/>
                </a:ext>
              </a:extLst>
            </p:cNvPr>
            <p:cNvPicPr preferRelativeResize="0"/>
            <p:nvPr/>
          </p:nvPicPr>
          <p:blipFill rotWithShape="1">
            <a:blip r:embed="rId6">
              <a:alphaModFix/>
            </a:blip>
            <a:srcRect/>
            <a:stretch/>
          </p:blipFill>
          <p:spPr>
            <a:xfrm rot="5400000">
              <a:off x="419269" y="1675763"/>
              <a:ext cx="4971686" cy="3728764"/>
            </a:xfrm>
            <a:prstGeom prst="rect">
              <a:avLst/>
            </a:prstGeom>
            <a:noFill/>
            <a:ln>
              <a:noFill/>
            </a:ln>
          </p:spPr>
        </p:pic>
        <p:sp>
          <p:nvSpPr>
            <p:cNvPr id="10" name="Rectángulo 9">
              <a:extLst>
                <a:ext uri="{FF2B5EF4-FFF2-40B4-BE49-F238E27FC236}">
                  <a16:creationId xmlns:a16="http://schemas.microsoft.com/office/drawing/2014/main" id="{F19FCBE9-8EC2-5D4C-DB9E-46FB8F48B0D0}"/>
                </a:ext>
              </a:extLst>
            </p:cNvPr>
            <p:cNvSpPr/>
            <p:nvPr/>
          </p:nvSpPr>
          <p:spPr>
            <a:xfrm>
              <a:off x="1943126" y="1354015"/>
              <a:ext cx="1327612" cy="6975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852439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96FED-4ED4-E009-9B69-79ABFCF0E673}"/>
              </a:ext>
            </a:extLst>
          </p:cNvPr>
          <p:cNvSpPr>
            <a:spLocks noGrp="1"/>
          </p:cNvSpPr>
          <p:nvPr>
            <p:ph type="title"/>
          </p:nvPr>
        </p:nvSpPr>
        <p:spPr/>
        <p:txBody>
          <a:bodyPr/>
          <a:lstStyle/>
          <a:p>
            <a:r>
              <a:rPr lang="es-ES"/>
              <a:t>TELEDERMATOLOGÍA</a:t>
            </a:r>
          </a:p>
        </p:txBody>
      </p:sp>
      <p:sp>
        <p:nvSpPr>
          <p:cNvPr id="5" name="Marcador de texto 21">
            <a:extLst>
              <a:ext uri="{FF2B5EF4-FFF2-40B4-BE49-F238E27FC236}">
                <a16:creationId xmlns:a16="http://schemas.microsoft.com/office/drawing/2014/main" id="{D60D71FB-CE18-575C-D148-F0BDFC0419FA}"/>
              </a:ext>
            </a:extLst>
          </p:cNvPr>
          <p:cNvSpPr>
            <a:spLocks noGrp="1"/>
          </p:cNvSpPr>
          <p:nvPr>
            <p:ph type="body" sz="quarter" idx="10"/>
          </p:nvPr>
        </p:nvSpPr>
        <p:spPr>
          <a:xfrm>
            <a:off x="1581665" y="6576593"/>
            <a:ext cx="10159485" cy="170142"/>
          </a:xfrm>
        </p:spPr>
        <p:txBody>
          <a:bodyPr/>
          <a:lstStyle/>
          <a:p>
            <a:r>
              <a:rPr lang="es-ES" sz="900"/>
              <a:t>Caso clínico cedido por la Dra. Godoy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
        <p:nvSpPr>
          <p:cNvPr id="4" name="Marcador de contenido 6">
            <a:extLst>
              <a:ext uri="{FF2B5EF4-FFF2-40B4-BE49-F238E27FC236}">
                <a16:creationId xmlns:a16="http://schemas.microsoft.com/office/drawing/2014/main" id="{207D3999-2972-6B4A-2BD4-A0E222033BCE}"/>
              </a:ext>
            </a:extLst>
          </p:cNvPr>
          <p:cNvSpPr>
            <a:spLocks noGrp="1"/>
          </p:cNvSpPr>
          <p:nvPr>
            <p:ph idx="1"/>
          </p:nvPr>
        </p:nvSpPr>
        <p:spPr>
          <a:xfrm>
            <a:off x="473530" y="1118824"/>
            <a:ext cx="10546162" cy="5069326"/>
          </a:xfrm>
        </p:spPr>
        <p:txBody>
          <a:bodyPr>
            <a:normAutofit/>
          </a:bodyPr>
          <a:lstStyle/>
          <a:p>
            <a:r>
              <a:rPr lang="es-ES">
                <a:effectLst/>
                <a:latin typeface="Segoe UI" panose="020B0502040204020203" pitchFamily="34" charset="0"/>
              </a:rPr>
              <a:t>Sin antecedentes de tratamientos </a:t>
            </a:r>
            <a:r>
              <a:rPr lang="es-ES" err="1">
                <a:effectLst/>
                <a:latin typeface="Segoe UI" panose="020B0502040204020203" pitchFamily="34" charset="0"/>
              </a:rPr>
              <a:t>fotosensibilizantes</a:t>
            </a:r>
            <a:r>
              <a:rPr lang="es-ES">
                <a:effectLst/>
                <a:latin typeface="Segoe UI" panose="020B0502040204020203" pitchFamily="34" charset="0"/>
              </a:rPr>
              <a:t>. </a:t>
            </a:r>
          </a:p>
          <a:p>
            <a:r>
              <a:rPr lang="es-ES">
                <a:latin typeface="Segoe UI" panose="020B0502040204020203" pitchFamily="34" charset="0"/>
              </a:rPr>
              <a:t>Imágenes: QA grado I algunas pigmentadas con dermatoscopia con </a:t>
            </a:r>
            <a:r>
              <a:rPr lang="es-ES" err="1">
                <a:latin typeface="Segoe UI" panose="020B0502040204020203" pitchFamily="34" charset="0"/>
              </a:rPr>
              <a:t>pseuroretículo</a:t>
            </a:r>
            <a:r>
              <a:rPr lang="es-ES">
                <a:latin typeface="Segoe UI" panose="020B0502040204020203" pitchFamily="34" charset="0"/>
              </a:rPr>
              <a:t> pigmentado, patrón en fresa y sin vasos atípicos.  </a:t>
            </a:r>
          </a:p>
          <a:p>
            <a:endParaRPr lang="es-ES"/>
          </a:p>
        </p:txBody>
      </p:sp>
      <p:grpSp>
        <p:nvGrpSpPr>
          <p:cNvPr id="14" name="Grupo 13">
            <a:extLst>
              <a:ext uri="{FF2B5EF4-FFF2-40B4-BE49-F238E27FC236}">
                <a16:creationId xmlns:a16="http://schemas.microsoft.com/office/drawing/2014/main" id="{73431182-FB35-AC17-3EB4-F2D6C40CFCB8}"/>
              </a:ext>
            </a:extLst>
          </p:cNvPr>
          <p:cNvGrpSpPr/>
          <p:nvPr/>
        </p:nvGrpSpPr>
        <p:grpSpPr>
          <a:xfrm>
            <a:off x="3526406" y="4217996"/>
            <a:ext cx="5139188" cy="1746551"/>
            <a:chOff x="5946659" y="4667947"/>
            <a:chExt cx="5139188" cy="1746551"/>
          </a:xfrm>
        </p:grpSpPr>
        <p:pic>
          <p:nvPicPr>
            <p:cNvPr id="7" name="Google Shape;469;p14">
              <a:extLst>
                <a:ext uri="{FF2B5EF4-FFF2-40B4-BE49-F238E27FC236}">
                  <a16:creationId xmlns:a16="http://schemas.microsoft.com/office/drawing/2014/main" id="{2573C3CB-5BA9-959B-6FDF-1897863E2C32}"/>
                </a:ext>
              </a:extLst>
            </p:cNvPr>
            <p:cNvPicPr preferRelativeResize="0"/>
            <p:nvPr/>
          </p:nvPicPr>
          <p:blipFill rotWithShape="1">
            <a:blip r:embed="rId3">
              <a:alphaModFix/>
            </a:blip>
            <a:srcRect/>
            <a:stretch/>
          </p:blipFill>
          <p:spPr>
            <a:xfrm rot="5400000">
              <a:off x="8249759" y="4886267"/>
              <a:ext cx="1746551" cy="1309912"/>
            </a:xfrm>
            <a:prstGeom prst="rect">
              <a:avLst/>
            </a:prstGeom>
            <a:noFill/>
            <a:ln>
              <a:noFill/>
            </a:ln>
          </p:spPr>
        </p:pic>
        <p:pic>
          <p:nvPicPr>
            <p:cNvPr id="9" name="Google Shape;471;p14">
              <a:extLst>
                <a:ext uri="{FF2B5EF4-FFF2-40B4-BE49-F238E27FC236}">
                  <a16:creationId xmlns:a16="http://schemas.microsoft.com/office/drawing/2014/main" id="{FA4B521D-EDC1-9DC0-0466-6C09F9C7AFF1}"/>
                </a:ext>
              </a:extLst>
            </p:cNvPr>
            <p:cNvPicPr preferRelativeResize="0"/>
            <p:nvPr/>
          </p:nvPicPr>
          <p:blipFill rotWithShape="1">
            <a:blip r:embed="rId4">
              <a:alphaModFix/>
            </a:blip>
            <a:srcRect/>
            <a:stretch/>
          </p:blipFill>
          <p:spPr>
            <a:xfrm rot="5400000">
              <a:off x="7036675" y="4886268"/>
              <a:ext cx="1746549" cy="1309911"/>
            </a:xfrm>
            <a:prstGeom prst="rect">
              <a:avLst/>
            </a:prstGeom>
            <a:noFill/>
            <a:ln>
              <a:noFill/>
            </a:ln>
          </p:spPr>
        </p:pic>
        <p:pic>
          <p:nvPicPr>
            <p:cNvPr id="10" name="Google Shape;472;p14">
              <a:extLst>
                <a:ext uri="{FF2B5EF4-FFF2-40B4-BE49-F238E27FC236}">
                  <a16:creationId xmlns:a16="http://schemas.microsoft.com/office/drawing/2014/main" id="{6EA446F0-6304-25B8-87DD-AB03030CC442}"/>
                </a:ext>
              </a:extLst>
            </p:cNvPr>
            <p:cNvPicPr preferRelativeResize="0"/>
            <p:nvPr/>
          </p:nvPicPr>
          <p:blipFill rotWithShape="1">
            <a:blip r:embed="rId5">
              <a:alphaModFix/>
            </a:blip>
            <a:srcRect/>
            <a:stretch/>
          </p:blipFill>
          <p:spPr>
            <a:xfrm rot="5400000">
              <a:off x="9558175" y="4886826"/>
              <a:ext cx="1745911" cy="1309432"/>
            </a:xfrm>
            <a:prstGeom prst="rect">
              <a:avLst/>
            </a:prstGeom>
            <a:noFill/>
            <a:ln>
              <a:noFill/>
            </a:ln>
          </p:spPr>
        </p:pic>
        <p:grpSp>
          <p:nvGrpSpPr>
            <p:cNvPr id="13" name="Grupo 12">
              <a:extLst>
                <a:ext uri="{FF2B5EF4-FFF2-40B4-BE49-F238E27FC236}">
                  <a16:creationId xmlns:a16="http://schemas.microsoft.com/office/drawing/2014/main" id="{0B66AE0C-D888-5398-1B20-B4393541E5CA}"/>
                </a:ext>
              </a:extLst>
            </p:cNvPr>
            <p:cNvGrpSpPr/>
            <p:nvPr/>
          </p:nvGrpSpPr>
          <p:grpSpPr>
            <a:xfrm>
              <a:off x="5946659" y="4667949"/>
              <a:ext cx="1309911" cy="1746549"/>
              <a:chOff x="5946659" y="4667949"/>
              <a:chExt cx="1309911" cy="1746549"/>
            </a:xfrm>
          </p:grpSpPr>
          <p:pic>
            <p:nvPicPr>
              <p:cNvPr id="8" name="Google Shape;470;p14">
                <a:extLst>
                  <a:ext uri="{FF2B5EF4-FFF2-40B4-BE49-F238E27FC236}">
                    <a16:creationId xmlns:a16="http://schemas.microsoft.com/office/drawing/2014/main" id="{F6932357-74DA-0AD7-CB8A-4E372348F655}"/>
                  </a:ext>
                </a:extLst>
              </p:cNvPr>
              <p:cNvPicPr preferRelativeResize="0"/>
              <p:nvPr/>
            </p:nvPicPr>
            <p:blipFill rotWithShape="1">
              <a:blip r:embed="rId6">
                <a:alphaModFix/>
              </a:blip>
              <a:srcRect/>
              <a:stretch/>
            </p:blipFill>
            <p:spPr>
              <a:xfrm rot="5400000">
                <a:off x="5728340" y="4886268"/>
                <a:ext cx="1746549" cy="1309911"/>
              </a:xfrm>
              <a:prstGeom prst="rect">
                <a:avLst/>
              </a:prstGeom>
              <a:noFill/>
              <a:ln>
                <a:noFill/>
              </a:ln>
            </p:spPr>
          </p:pic>
          <p:sp>
            <p:nvSpPr>
              <p:cNvPr id="12" name="Rectángulo 11">
                <a:extLst>
                  <a:ext uri="{FF2B5EF4-FFF2-40B4-BE49-F238E27FC236}">
                    <a16:creationId xmlns:a16="http://schemas.microsoft.com/office/drawing/2014/main" id="{89187672-EA28-DD4B-7193-0FA8D1AEFD09}"/>
                  </a:ext>
                </a:extLst>
              </p:cNvPr>
              <p:cNvSpPr/>
              <p:nvPr/>
            </p:nvSpPr>
            <p:spPr>
              <a:xfrm>
                <a:off x="6180761" y="4759715"/>
                <a:ext cx="480646" cy="2108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grpSp>
      </p:grpSp>
      <p:sp>
        <p:nvSpPr>
          <p:cNvPr id="11" name="CuadroTexto 10">
            <a:extLst>
              <a:ext uri="{FF2B5EF4-FFF2-40B4-BE49-F238E27FC236}">
                <a16:creationId xmlns:a16="http://schemas.microsoft.com/office/drawing/2014/main" id="{A8F7CA59-675D-8AF3-C207-253BE792EC38}"/>
              </a:ext>
            </a:extLst>
          </p:cNvPr>
          <p:cNvSpPr txBox="1"/>
          <p:nvPr/>
        </p:nvSpPr>
        <p:spPr>
          <a:xfrm>
            <a:off x="948935" y="2229115"/>
            <a:ext cx="9286932" cy="1600438"/>
          </a:xfrm>
          <a:prstGeom prst="rect">
            <a:avLst/>
          </a:prstGeom>
          <a:noFill/>
        </p:spPr>
        <p:txBody>
          <a:bodyPr wrap="square">
            <a:spAutoFit/>
          </a:bodyPr>
          <a:lstStyle/>
          <a:p>
            <a:r>
              <a:rPr lang="es-ES" sz="1400" b="1" dirty="0"/>
              <a:t>1/08/2024:</a:t>
            </a:r>
            <a:r>
              <a:rPr lang="es-ES" sz="1400" dirty="0"/>
              <a:t> CONSULTA NO PRESENCIAL VALDER: Estimada/o compañera/o, </a:t>
            </a:r>
            <a:r>
              <a:rPr lang="es-ES" sz="1400" b="1" dirty="0">
                <a:highlight>
                  <a:srgbClr val="F8E18D"/>
                </a:highlight>
              </a:rPr>
              <a:t>las imágenes que adjuntas son sugestivas de queratosis actínicas</a:t>
            </a:r>
            <a:r>
              <a:rPr lang="es-ES" sz="1400" dirty="0"/>
              <a:t>. Te recomiendo que instruyas a la paciente en realizar una adecuada protección solar, a ser posible con un fotoprotector que incluya fotoliasa (</a:t>
            </a:r>
            <a:r>
              <a:rPr lang="es-ES" sz="1400" dirty="0" err="1"/>
              <a:t>Eryfotona</a:t>
            </a:r>
            <a:r>
              <a:rPr lang="es-ES" sz="1400" dirty="0"/>
              <a:t> fluid por ejemplo). En zonas con concentración de varias queratosis actínicas puede ser de utilidad la aplicación de un </a:t>
            </a:r>
            <a:r>
              <a:rPr lang="es-ES" sz="1400" b="1" dirty="0">
                <a:highlight>
                  <a:srgbClr val="B4E2D6"/>
                </a:highlight>
              </a:rPr>
              <a:t>tratamiento de campo como la </a:t>
            </a:r>
            <a:r>
              <a:rPr lang="es-ES" sz="1400" b="1" dirty="0" err="1">
                <a:highlight>
                  <a:srgbClr val="B4E2D6"/>
                </a:highlight>
              </a:rPr>
              <a:t>Tirbanibulina</a:t>
            </a:r>
            <a:r>
              <a:rPr lang="es-ES" sz="1400" b="1" dirty="0">
                <a:highlight>
                  <a:srgbClr val="B4E2D6"/>
                </a:highlight>
              </a:rPr>
              <a:t> pomada 1 aplicación (1 sobre) al día durante 5 días consecutivos</a:t>
            </a:r>
            <a:r>
              <a:rPr lang="es-ES" sz="1400" dirty="0"/>
              <a:t>. Pueden presentar una discreta reacción local inicial (enrojecimiento y picor) y los resultados suelen valorarse al mes y medio. </a:t>
            </a:r>
            <a:r>
              <a:rPr lang="es-ES" sz="1400" b="1" dirty="0">
                <a:highlight>
                  <a:srgbClr val="F8E18D"/>
                </a:highlight>
              </a:rPr>
              <a:t>En caso de persistir las lesiones te recomiendo derivarla de forma presencial para valorarla. Dejo cargada la receta de </a:t>
            </a:r>
            <a:r>
              <a:rPr lang="es-ES" sz="1400" b="1" dirty="0" err="1">
                <a:highlight>
                  <a:srgbClr val="F8E18D"/>
                </a:highlight>
              </a:rPr>
              <a:t>tirbanibulina</a:t>
            </a:r>
            <a:r>
              <a:rPr lang="es-ES" sz="1400" b="1" dirty="0">
                <a:highlight>
                  <a:srgbClr val="F8E18D"/>
                </a:highlight>
              </a:rPr>
              <a:t> para la paciente</a:t>
            </a:r>
            <a:r>
              <a:rPr lang="es-ES" sz="1400" b="1" dirty="0"/>
              <a:t>.</a:t>
            </a:r>
            <a:endParaRPr lang="es-ES" sz="1400" dirty="0"/>
          </a:p>
        </p:txBody>
      </p:sp>
    </p:spTree>
    <p:extLst>
      <p:ext uri="{BB962C8B-B14F-4D97-AF65-F5344CB8AC3E}">
        <p14:creationId xmlns:p14="http://schemas.microsoft.com/office/powerpoint/2010/main" val="92105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F8AA5-6603-A45F-80AB-29F201E760D9}"/>
              </a:ext>
            </a:extLst>
          </p:cNvPr>
          <p:cNvSpPr>
            <a:spLocks noGrp="1"/>
          </p:cNvSpPr>
          <p:nvPr>
            <p:ph type="title"/>
          </p:nvPr>
        </p:nvSpPr>
        <p:spPr/>
        <p:txBody>
          <a:bodyPr/>
          <a:lstStyle/>
          <a:p>
            <a:r>
              <a:rPr lang="es-ES"/>
              <a:t>TELEDERMATOLOGÍA</a:t>
            </a:r>
          </a:p>
        </p:txBody>
      </p:sp>
      <p:sp>
        <p:nvSpPr>
          <p:cNvPr id="5" name="Marcador de texto 21">
            <a:extLst>
              <a:ext uri="{FF2B5EF4-FFF2-40B4-BE49-F238E27FC236}">
                <a16:creationId xmlns:a16="http://schemas.microsoft.com/office/drawing/2014/main" id="{072AC13E-DAF9-D7CE-B14A-C6453B0F21C0}"/>
              </a:ext>
            </a:extLst>
          </p:cNvPr>
          <p:cNvSpPr>
            <a:spLocks noGrp="1"/>
          </p:cNvSpPr>
          <p:nvPr>
            <p:ph type="body" sz="quarter" idx="10"/>
          </p:nvPr>
        </p:nvSpPr>
        <p:spPr>
          <a:xfrm>
            <a:off x="1581665" y="6576593"/>
            <a:ext cx="10159485" cy="170142"/>
          </a:xfrm>
        </p:spPr>
        <p:txBody>
          <a:bodyPr/>
          <a:lstStyle/>
          <a:p>
            <a:r>
              <a:rPr lang="es-ES" sz="900"/>
              <a:t>Caso clínico cedido por la Dra. Godoy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pic>
        <p:nvPicPr>
          <p:cNvPr id="6" name="Google Shape;478;p15">
            <a:extLst>
              <a:ext uri="{FF2B5EF4-FFF2-40B4-BE49-F238E27FC236}">
                <a16:creationId xmlns:a16="http://schemas.microsoft.com/office/drawing/2014/main" id="{4B38CAA9-F99B-0003-B635-35871E5999A2}"/>
              </a:ext>
            </a:extLst>
          </p:cNvPr>
          <p:cNvPicPr preferRelativeResize="0"/>
          <p:nvPr/>
        </p:nvPicPr>
        <p:blipFill rotWithShape="1">
          <a:blip r:embed="rId2">
            <a:alphaModFix/>
          </a:blip>
          <a:srcRect/>
          <a:stretch/>
        </p:blipFill>
        <p:spPr>
          <a:xfrm>
            <a:off x="1932781" y="4280174"/>
            <a:ext cx="3444730" cy="1550128"/>
          </a:xfrm>
          <a:prstGeom prst="rect">
            <a:avLst/>
          </a:prstGeom>
          <a:noFill/>
          <a:ln>
            <a:noFill/>
          </a:ln>
        </p:spPr>
      </p:pic>
      <p:pic>
        <p:nvPicPr>
          <p:cNvPr id="7" name="Google Shape;479;p15">
            <a:extLst>
              <a:ext uri="{FF2B5EF4-FFF2-40B4-BE49-F238E27FC236}">
                <a16:creationId xmlns:a16="http://schemas.microsoft.com/office/drawing/2014/main" id="{7FF79999-8BE6-4265-81B8-2E8F1656FBEF}"/>
              </a:ext>
            </a:extLst>
          </p:cNvPr>
          <p:cNvPicPr preferRelativeResize="0"/>
          <p:nvPr/>
        </p:nvPicPr>
        <p:blipFill rotWithShape="1">
          <a:blip r:embed="rId3">
            <a:alphaModFix/>
          </a:blip>
          <a:srcRect/>
          <a:stretch/>
        </p:blipFill>
        <p:spPr>
          <a:xfrm>
            <a:off x="2593490" y="846496"/>
            <a:ext cx="7005020" cy="3152258"/>
          </a:xfrm>
          <a:prstGeom prst="rect">
            <a:avLst/>
          </a:prstGeom>
          <a:noFill/>
          <a:ln>
            <a:noFill/>
          </a:ln>
        </p:spPr>
      </p:pic>
      <p:pic>
        <p:nvPicPr>
          <p:cNvPr id="8" name="Google Shape;480;p15">
            <a:extLst>
              <a:ext uri="{FF2B5EF4-FFF2-40B4-BE49-F238E27FC236}">
                <a16:creationId xmlns:a16="http://schemas.microsoft.com/office/drawing/2014/main" id="{91847FBE-B521-0944-722E-79D0168E3D0D}"/>
              </a:ext>
            </a:extLst>
          </p:cNvPr>
          <p:cNvPicPr preferRelativeResize="0">
            <a:picLocks/>
          </p:cNvPicPr>
          <p:nvPr/>
        </p:nvPicPr>
        <p:blipFill rotWithShape="1">
          <a:blip r:embed="rId4">
            <a:alphaModFix/>
          </a:blip>
          <a:srcRect/>
          <a:stretch/>
        </p:blipFill>
        <p:spPr>
          <a:xfrm>
            <a:off x="6309139" y="3564457"/>
            <a:ext cx="4924917" cy="2547265"/>
          </a:xfrm>
          <a:prstGeom prst="rect">
            <a:avLst/>
          </a:prstGeom>
          <a:noFill/>
          <a:ln>
            <a:noFill/>
          </a:ln>
        </p:spPr>
      </p:pic>
    </p:spTree>
    <p:extLst>
      <p:ext uri="{BB962C8B-B14F-4D97-AF65-F5344CB8AC3E}">
        <p14:creationId xmlns:p14="http://schemas.microsoft.com/office/powerpoint/2010/main" val="19718230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A6BE22-A83A-34EC-1DE6-BA63779402EA}"/>
              </a:ext>
            </a:extLst>
          </p:cNvPr>
          <p:cNvSpPr>
            <a:spLocks noGrp="1"/>
          </p:cNvSpPr>
          <p:nvPr>
            <p:ph type="title"/>
          </p:nvPr>
        </p:nvSpPr>
        <p:spPr/>
        <p:txBody>
          <a:bodyPr/>
          <a:lstStyle/>
          <a:p>
            <a:r>
              <a:rPr lang="es-ES"/>
              <a:t>TELEDERMATOLOGÍA</a:t>
            </a:r>
          </a:p>
        </p:txBody>
      </p:sp>
      <p:sp>
        <p:nvSpPr>
          <p:cNvPr id="5" name="Marcador de texto 21">
            <a:extLst>
              <a:ext uri="{FF2B5EF4-FFF2-40B4-BE49-F238E27FC236}">
                <a16:creationId xmlns:a16="http://schemas.microsoft.com/office/drawing/2014/main" id="{7292C729-8206-6268-68DA-4E9739D5BA73}"/>
              </a:ext>
            </a:extLst>
          </p:cNvPr>
          <p:cNvSpPr>
            <a:spLocks noGrp="1"/>
          </p:cNvSpPr>
          <p:nvPr>
            <p:ph type="body" sz="quarter" idx="10"/>
          </p:nvPr>
        </p:nvSpPr>
        <p:spPr>
          <a:xfrm>
            <a:off x="1581665" y="6576593"/>
            <a:ext cx="10159485" cy="170142"/>
          </a:xfrm>
        </p:spPr>
        <p:txBody>
          <a:bodyPr/>
          <a:lstStyle/>
          <a:p>
            <a:r>
              <a:rPr lang="es-ES" sz="900"/>
              <a:t>Caso clínico cedido por la Dra. Godoy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pic>
        <p:nvPicPr>
          <p:cNvPr id="9" name="Google Shape;490;p16">
            <a:extLst>
              <a:ext uri="{FF2B5EF4-FFF2-40B4-BE49-F238E27FC236}">
                <a16:creationId xmlns:a16="http://schemas.microsoft.com/office/drawing/2014/main" id="{47191DE0-B50B-E045-13ED-E78895EAFA66}"/>
              </a:ext>
            </a:extLst>
          </p:cNvPr>
          <p:cNvPicPr preferRelativeResize="0"/>
          <p:nvPr/>
        </p:nvPicPr>
        <p:blipFill rotWithShape="1">
          <a:blip r:embed="rId3">
            <a:alphaModFix/>
          </a:blip>
          <a:srcRect/>
          <a:stretch/>
        </p:blipFill>
        <p:spPr>
          <a:xfrm>
            <a:off x="979202" y="5093777"/>
            <a:ext cx="2063852" cy="928733"/>
          </a:xfrm>
          <a:prstGeom prst="rect">
            <a:avLst/>
          </a:prstGeom>
          <a:noFill/>
          <a:ln>
            <a:noFill/>
          </a:ln>
        </p:spPr>
      </p:pic>
      <p:pic>
        <p:nvPicPr>
          <p:cNvPr id="10" name="Google Shape;491;p16">
            <a:extLst>
              <a:ext uri="{FF2B5EF4-FFF2-40B4-BE49-F238E27FC236}">
                <a16:creationId xmlns:a16="http://schemas.microsoft.com/office/drawing/2014/main" id="{C6B9517E-6FE7-DB8F-F32E-AC4AD627EDEC}"/>
              </a:ext>
            </a:extLst>
          </p:cNvPr>
          <p:cNvPicPr preferRelativeResize="0"/>
          <p:nvPr/>
        </p:nvPicPr>
        <p:blipFill rotWithShape="1">
          <a:blip r:embed="rId4">
            <a:alphaModFix/>
          </a:blip>
          <a:srcRect/>
          <a:stretch/>
        </p:blipFill>
        <p:spPr>
          <a:xfrm>
            <a:off x="3278707" y="4450364"/>
            <a:ext cx="3599381" cy="1619721"/>
          </a:xfrm>
          <a:prstGeom prst="rect">
            <a:avLst/>
          </a:prstGeom>
          <a:noFill/>
          <a:ln>
            <a:noFill/>
          </a:ln>
        </p:spPr>
      </p:pic>
      <p:pic>
        <p:nvPicPr>
          <p:cNvPr id="11" name="Google Shape;492;p16">
            <a:extLst>
              <a:ext uri="{FF2B5EF4-FFF2-40B4-BE49-F238E27FC236}">
                <a16:creationId xmlns:a16="http://schemas.microsoft.com/office/drawing/2014/main" id="{6EA1B39F-4FB1-86F3-229E-2890B56DC4A6}"/>
              </a:ext>
            </a:extLst>
          </p:cNvPr>
          <p:cNvPicPr preferRelativeResize="0"/>
          <p:nvPr/>
        </p:nvPicPr>
        <p:blipFill rotWithShape="1">
          <a:blip r:embed="rId5">
            <a:alphaModFix/>
          </a:blip>
          <a:srcRect/>
          <a:stretch/>
        </p:blipFill>
        <p:spPr>
          <a:xfrm>
            <a:off x="7086579" y="4380068"/>
            <a:ext cx="3755592" cy="1690017"/>
          </a:xfrm>
          <a:prstGeom prst="rect">
            <a:avLst/>
          </a:prstGeom>
          <a:noFill/>
          <a:ln>
            <a:noFill/>
          </a:ln>
        </p:spPr>
      </p:pic>
      <p:sp>
        <p:nvSpPr>
          <p:cNvPr id="3" name="Marcador de contenido 6">
            <a:extLst>
              <a:ext uri="{FF2B5EF4-FFF2-40B4-BE49-F238E27FC236}">
                <a16:creationId xmlns:a16="http://schemas.microsoft.com/office/drawing/2014/main" id="{8D75E8FE-55E6-673F-0755-A8152018E2B4}"/>
              </a:ext>
            </a:extLst>
          </p:cNvPr>
          <p:cNvSpPr>
            <a:spLocks noGrp="1"/>
          </p:cNvSpPr>
          <p:nvPr>
            <p:ph idx="1"/>
          </p:nvPr>
        </p:nvSpPr>
        <p:spPr>
          <a:xfrm>
            <a:off x="473530" y="997844"/>
            <a:ext cx="10546162" cy="5190306"/>
          </a:xfrm>
        </p:spPr>
        <p:txBody>
          <a:bodyPr>
            <a:normAutofit/>
          </a:bodyPr>
          <a:lstStyle/>
          <a:p>
            <a:r>
              <a:rPr lang="es-ES">
                <a:effectLst/>
                <a:latin typeface="Segoe UI" panose="020B0502040204020203" pitchFamily="34" charset="0"/>
              </a:rPr>
              <a:t>Paciente </a:t>
            </a:r>
            <a:r>
              <a:rPr lang="es-ES">
                <a:effectLst/>
                <a:latin typeface="Tahoma" panose="020B0604030504040204" pitchFamily="34" charset="0"/>
                <a:ea typeface="Tahoma" panose="020B0604030504040204" pitchFamily="34" charset="0"/>
                <a:cs typeface="Tahoma" panose="020B0604030504040204" pitchFamily="34" charset="0"/>
              </a:rPr>
              <a:t>♀</a:t>
            </a:r>
            <a:r>
              <a:rPr lang="es-ES">
                <a:effectLst/>
                <a:latin typeface="Segoe UI" panose="020B0502040204020203" pitchFamily="34" charset="0"/>
              </a:rPr>
              <a:t> 79 años tratada en múltiples ocasiones por lesiones actínicas con crioterapia. </a:t>
            </a:r>
          </a:p>
          <a:p>
            <a:r>
              <a:rPr lang="es-ES">
                <a:latin typeface="Segoe UI" panose="020B0502040204020203" pitchFamily="34" charset="0"/>
              </a:rPr>
              <a:t>MC </a:t>
            </a:r>
            <a:r>
              <a:rPr lang="es-ES" err="1">
                <a:latin typeface="Segoe UI" panose="020B0502040204020203" pitchFamily="34" charset="0"/>
              </a:rPr>
              <a:t>Teledermatología</a:t>
            </a:r>
            <a:r>
              <a:rPr lang="es-ES">
                <a:latin typeface="Segoe UI" panose="020B0502040204020203" pitchFamily="34" charset="0"/>
              </a:rPr>
              <a:t>: Paciente tratada en vuestro servicio por queratosis actínicas. Varias lesiones a nivel frontal rasposas al tacto. Vista en 2023 se recomendó revisión anual. </a:t>
            </a:r>
          </a:p>
          <a:p>
            <a:endParaRPr lang="es-ES">
              <a:latin typeface="Segoe UI" panose="020B0502040204020203" pitchFamily="34" charset="0"/>
            </a:endParaRPr>
          </a:p>
          <a:p>
            <a:r>
              <a:rPr lang="es-ES">
                <a:latin typeface="Segoe UI" panose="020B0502040204020203" pitchFamily="34" charset="0"/>
              </a:rPr>
              <a:t>Respuesta: </a:t>
            </a:r>
            <a:endParaRPr lang="es-ES"/>
          </a:p>
        </p:txBody>
      </p:sp>
      <p:sp>
        <p:nvSpPr>
          <p:cNvPr id="14" name="CuadroTexto 13">
            <a:extLst>
              <a:ext uri="{FF2B5EF4-FFF2-40B4-BE49-F238E27FC236}">
                <a16:creationId xmlns:a16="http://schemas.microsoft.com/office/drawing/2014/main" id="{4E47FF91-83F1-834F-7960-0CA0BD48E109}"/>
              </a:ext>
            </a:extLst>
          </p:cNvPr>
          <p:cNvSpPr txBox="1"/>
          <p:nvPr/>
        </p:nvSpPr>
        <p:spPr>
          <a:xfrm>
            <a:off x="7888374" y="4696910"/>
            <a:ext cx="2953797" cy="1200329"/>
          </a:xfrm>
          <a:prstGeom prst="rect">
            <a:avLst/>
          </a:prstGeom>
          <a:solidFill>
            <a:schemeClr val="accent4">
              <a:lumMod val="40000"/>
              <a:lumOff val="60000"/>
            </a:schemeClr>
          </a:solidFill>
        </p:spPr>
        <p:txBody>
          <a:bodyPr wrap="square" rtlCol="0">
            <a:spAutoFit/>
          </a:bodyPr>
          <a:lstStyle/>
          <a:p>
            <a:pPr algn="ctr"/>
            <a:r>
              <a:rPr lang="es-ES"/>
              <a:t>KLISYRI puede ser útil para el tratamiento de QA grado I mediante </a:t>
            </a:r>
            <a:r>
              <a:rPr lang="es-ES" b="1">
                <a:solidFill>
                  <a:srgbClr val="C00000"/>
                </a:solidFill>
              </a:rPr>
              <a:t>TELEDERMATOLOGÍA</a:t>
            </a:r>
            <a:r>
              <a:rPr lang="es-ES"/>
              <a:t>. </a:t>
            </a:r>
          </a:p>
        </p:txBody>
      </p:sp>
      <p:sp>
        <p:nvSpPr>
          <p:cNvPr id="7" name="CuadroTexto 6">
            <a:extLst>
              <a:ext uri="{FF2B5EF4-FFF2-40B4-BE49-F238E27FC236}">
                <a16:creationId xmlns:a16="http://schemas.microsoft.com/office/drawing/2014/main" id="{EC6A3F1D-5998-E399-2112-8E6E63F67D23}"/>
              </a:ext>
            </a:extLst>
          </p:cNvPr>
          <p:cNvSpPr txBox="1"/>
          <p:nvPr/>
        </p:nvSpPr>
        <p:spPr>
          <a:xfrm>
            <a:off x="473531" y="2585409"/>
            <a:ext cx="10368640" cy="1600438"/>
          </a:xfrm>
          <a:prstGeom prst="rect">
            <a:avLst/>
          </a:prstGeom>
          <a:solidFill>
            <a:schemeClr val="bg1"/>
          </a:solidFill>
        </p:spPr>
        <p:txBody>
          <a:bodyPr wrap="square">
            <a:spAutoFit/>
          </a:bodyPr>
          <a:lstStyle/>
          <a:p>
            <a:r>
              <a:rPr lang="es-ES" sz="1400" dirty="0"/>
              <a:t>Solicitan valoración por lesiones frontales en paciente con antecedente de queratosis actínicas tratada por última vez con crioterapia en abril 2024. En imágenes adjuntas se objetivan queratosis actínicas grado I/II sin signos infiltrativos agrupadas en forma de campo de cancerización.</a:t>
            </a:r>
            <a:br>
              <a:rPr lang="es-ES" sz="1400" dirty="0"/>
            </a:br>
            <a:r>
              <a:rPr lang="es-ES" sz="1400" dirty="0"/>
              <a:t>Dada la localización agrupada la paciente es </a:t>
            </a:r>
            <a:r>
              <a:rPr lang="es-ES" sz="1400" b="1" dirty="0">
                <a:highlight>
                  <a:srgbClr val="F8E18D"/>
                </a:highlight>
              </a:rPr>
              <a:t>candidata a tratamiento de campo</a:t>
            </a:r>
            <a:r>
              <a:rPr lang="es-ES" sz="1400" dirty="0">
                <a:highlight>
                  <a:srgbClr val="F8E18D"/>
                </a:highlight>
              </a:rPr>
              <a:t> </a:t>
            </a:r>
            <a:r>
              <a:rPr lang="es-ES" sz="1400" dirty="0"/>
              <a:t>más que crioterapia. Puede aplicarse </a:t>
            </a:r>
            <a:r>
              <a:rPr lang="es-ES" sz="1400" b="1" dirty="0">
                <a:highlight>
                  <a:srgbClr val="F8E18D"/>
                </a:highlight>
              </a:rPr>
              <a:t>KLISYRI</a:t>
            </a:r>
            <a:r>
              <a:rPr lang="es-ES" sz="1400" b="1" dirty="0"/>
              <a:t> </a:t>
            </a:r>
            <a:r>
              <a:rPr lang="es-ES" sz="1400" dirty="0"/>
              <a:t>pomada 1 vez al día 5 días consecutivos en toda el área frontal con lesiones </a:t>
            </a:r>
            <a:r>
              <a:rPr lang="es-ES" sz="1400" b="1" dirty="0"/>
              <a:t>(</a:t>
            </a:r>
            <a:r>
              <a:rPr lang="es-ES" sz="1400" b="1" dirty="0">
                <a:highlight>
                  <a:srgbClr val="F8E18D"/>
                </a:highlight>
              </a:rPr>
              <a:t>te lo dejo cargado en la receta electrónica, deberás imprimírsela al paciente cuando el visado esté aprobado</a:t>
            </a:r>
            <a:r>
              <a:rPr lang="es-ES" sz="1400" b="1" dirty="0"/>
              <a:t>)</a:t>
            </a:r>
            <a:r>
              <a:rPr lang="es-ES" sz="1400" dirty="0"/>
              <a:t>. </a:t>
            </a:r>
            <a:r>
              <a:rPr lang="es-ES" sz="1400" b="1" dirty="0">
                <a:highlight>
                  <a:srgbClr val="F8E18D"/>
                </a:highlight>
              </a:rPr>
              <a:t>Puede repetirse este tratamiento si es necesario</a:t>
            </a:r>
            <a:r>
              <a:rPr lang="es-ES" sz="1400" dirty="0">
                <a:highlight>
                  <a:srgbClr val="F8E18D"/>
                </a:highlight>
              </a:rPr>
              <a:t> </a:t>
            </a:r>
            <a:r>
              <a:rPr lang="es-ES" sz="1400" dirty="0"/>
              <a:t>por persistencia de algunas lesiones.</a:t>
            </a:r>
            <a:br>
              <a:rPr lang="es-ES" sz="1400" dirty="0"/>
            </a:br>
            <a:r>
              <a:rPr lang="es-ES" sz="1400" dirty="0"/>
              <a:t>Se recomienda el uso regular de fotoprotector con fotoliasa tipo ERYFOTONA FLUID.</a:t>
            </a:r>
          </a:p>
        </p:txBody>
      </p:sp>
    </p:spTree>
    <p:extLst>
      <p:ext uri="{BB962C8B-B14F-4D97-AF65-F5344CB8AC3E}">
        <p14:creationId xmlns:p14="http://schemas.microsoft.com/office/powerpoint/2010/main" val="201348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E9A956-04AB-9582-0828-A707054EFB80}"/>
              </a:ext>
            </a:extLst>
          </p:cNvPr>
          <p:cNvSpPr>
            <a:spLocks noGrp="1"/>
          </p:cNvSpPr>
          <p:nvPr>
            <p:ph type="title"/>
          </p:nvPr>
        </p:nvSpPr>
        <p:spPr/>
        <p:txBody>
          <a:bodyPr/>
          <a:lstStyle/>
          <a:p>
            <a:r>
              <a:rPr lang="es-ES" dirty="0"/>
              <a:t>TELEDERMATOLOGÍA</a:t>
            </a:r>
          </a:p>
        </p:txBody>
      </p:sp>
      <p:sp>
        <p:nvSpPr>
          <p:cNvPr id="3" name="Marcador de contenido 2">
            <a:extLst>
              <a:ext uri="{FF2B5EF4-FFF2-40B4-BE49-F238E27FC236}">
                <a16:creationId xmlns:a16="http://schemas.microsoft.com/office/drawing/2014/main" id="{321C7337-B6E3-3089-674A-3B3F33946B86}"/>
              </a:ext>
            </a:extLst>
          </p:cNvPr>
          <p:cNvSpPr>
            <a:spLocks noGrp="1"/>
          </p:cNvSpPr>
          <p:nvPr>
            <p:ph idx="1"/>
          </p:nvPr>
        </p:nvSpPr>
        <p:spPr>
          <a:xfrm>
            <a:off x="661099" y="1023017"/>
            <a:ext cx="11267448" cy="2108771"/>
          </a:xfrm>
        </p:spPr>
        <p:txBody>
          <a:bodyPr>
            <a:normAutofit/>
          </a:bodyPr>
          <a:lstStyle/>
          <a:p>
            <a:r>
              <a:rPr lang="es-ES" dirty="0">
                <a:latin typeface="+mn-lt"/>
              </a:rPr>
              <a:t>El paciente de </a:t>
            </a:r>
            <a:r>
              <a:rPr lang="es-ES" b="1" dirty="0">
                <a:latin typeface="+mn-lt"/>
              </a:rPr>
              <a:t>TELEDERMATOLOGÍA </a:t>
            </a:r>
            <a:r>
              <a:rPr lang="es-ES" dirty="0">
                <a:latin typeface="+mn-lt"/>
              </a:rPr>
              <a:t>en el que </a:t>
            </a:r>
            <a:r>
              <a:rPr lang="es-ES" b="1" u="sng" dirty="0">
                <a:latin typeface="+mn-lt"/>
              </a:rPr>
              <a:t>NO me mandan fotos pero ha venido mucho</a:t>
            </a:r>
            <a:r>
              <a:rPr lang="es-ES" b="1" dirty="0">
                <a:latin typeface="+mn-lt"/>
              </a:rPr>
              <a:t>…</a:t>
            </a:r>
          </a:p>
          <a:p>
            <a:endParaRPr lang="es-ES" b="1" dirty="0">
              <a:latin typeface="+mn-lt"/>
            </a:endParaRPr>
          </a:p>
          <a:p>
            <a:r>
              <a:rPr lang="es-ES" dirty="0">
                <a:latin typeface="+mn-lt"/>
              </a:rPr>
              <a:t>Paciente </a:t>
            </a:r>
            <a:r>
              <a:rPr lang="es-ES" dirty="0">
                <a:latin typeface="Franklin Gothic Book" panose="020B0503020102020204" pitchFamily="34" charset="0"/>
              </a:rPr>
              <a:t>♂ 61 años visto por queratosis actínicas anualmente. </a:t>
            </a:r>
            <a:r>
              <a:rPr lang="es-ES" dirty="0">
                <a:latin typeface="+mn-lt"/>
              </a:rPr>
              <a:t> </a:t>
            </a:r>
          </a:p>
        </p:txBody>
      </p:sp>
      <p:sp>
        <p:nvSpPr>
          <p:cNvPr id="5" name="Marcador de texto 21">
            <a:extLst>
              <a:ext uri="{FF2B5EF4-FFF2-40B4-BE49-F238E27FC236}">
                <a16:creationId xmlns:a16="http://schemas.microsoft.com/office/drawing/2014/main" id="{40C1FA41-ADEB-D985-6CD5-65B38204AEF7}"/>
              </a:ext>
            </a:extLst>
          </p:cNvPr>
          <p:cNvSpPr>
            <a:spLocks noGrp="1"/>
          </p:cNvSpPr>
          <p:nvPr>
            <p:ph type="body" sz="quarter" idx="10"/>
          </p:nvPr>
        </p:nvSpPr>
        <p:spPr>
          <a:xfrm>
            <a:off x="1700155" y="6543073"/>
            <a:ext cx="10159485" cy="170142"/>
          </a:xfrm>
        </p:spPr>
        <p:txBody>
          <a:bodyPr/>
          <a:lstStyle/>
          <a:p>
            <a:r>
              <a:rPr lang="es-ES" sz="900" dirty="0"/>
              <a:t>Caso clínico cedido por la Dra. Godoy de acuerdo con las indicaciones de Ficha Técnica de </a:t>
            </a:r>
            <a:r>
              <a:rPr lang="es-ES" sz="900" dirty="0" err="1"/>
              <a:t>Klisyri</a:t>
            </a:r>
            <a:r>
              <a:rPr lang="es-ES" sz="900" baseline="30000" dirty="0"/>
              <a:t>®</a:t>
            </a:r>
            <a:r>
              <a:rPr lang="es-ES" sz="900" dirty="0"/>
              <a:t>. Almirall no ha intervenido en la recogida ni en la generación de estos datos.</a:t>
            </a:r>
            <a:endParaRPr kumimoji="0" lang="es-ES" sz="900" b="0" i="0" u="none" strike="noStrike" kern="1200" cap="none" spc="0" normalizeH="0" baseline="0" noProof="0" dirty="0">
              <a:ln>
                <a:noFill/>
              </a:ln>
              <a:solidFill>
                <a:srgbClr val="002060"/>
              </a:solidFill>
              <a:effectLst/>
              <a:highlight>
                <a:srgbClr val="00FFFF"/>
              </a:highlight>
              <a:uLnTx/>
              <a:uFillTx/>
              <a:latin typeface="Arial"/>
              <a:ea typeface="+mn-ea"/>
              <a:cs typeface="+mn-cs"/>
            </a:endParaRPr>
          </a:p>
        </p:txBody>
      </p:sp>
      <p:sp>
        <p:nvSpPr>
          <p:cNvPr id="13" name="CuadroTexto 12">
            <a:extLst>
              <a:ext uri="{FF2B5EF4-FFF2-40B4-BE49-F238E27FC236}">
                <a16:creationId xmlns:a16="http://schemas.microsoft.com/office/drawing/2014/main" id="{87480A65-0040-2CBE-1795-02063FBAD779}"/>
              </a:ext>
            </a:extLst>
          </p:cNvPr>
          <p:cNvSpPr txBox="1"/>
          <p:nvPr/>
        </p:nvSpPr>
        <p:spPr>
          <a:xfrm>
            <a:off x="4817923" y="5075961"/>
            <a:ext cx="2953797" cy="1200329"/>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KLISYRI puede ser útil para el tratamiento de QA grado I mediante </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TELEDERMATOLOGÍA</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CuadroTexto 13">
            <a:extLst>
              <a:ext uri="{FF2B5EF4-FFF2-40B4-BE49-F238E27FC236}">
                <a16:creationId xmlns:a16="http://schemas.microsoft.com/office/drawing/2014/main" id="{EF6D32A6-076C-C4D3-2D09-94AC4B87010A}"/>
              </a:ext>
            </a:extLst>
          </p:cNvPr>
          <p:cNvSpPr txBox="1"/>
          <p:nvPr/>
        </p:nvSpPr>
        <p:spPr>
          <a:xfrm>
            <a:off x="7888374" y="5075960"/>
            <a:ext cx="2953797" cy="1200329"/>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Aquellas lesiones que no respondan al tratamiento…deben ser valoradas presencialmente. </a:t>
            </a:r>
          </a:p>
        </p:txBody>
      </p:sp>
      <p:sp>
        <p:nvSpPr>
          <p:cNvPr id="6" name="CuadroTexto 5">
            <a:extLst>
              <a:ext uri="{FF2B5EF4-FFF2-40B4-BE49-F238E27FC236}">
                <a16:creationId xmlns:a16="http://schemas.microsoft.com/office/drawing/2014/main" id="{E2FF01B0-33F2-BBC5-E865-C6C6E3549051}"/>
              </a:ext>
            </a:extLst>
          </p:cNvPr>
          <p:cNvSpPr txBox="1"/>
          <p:nvPr/>
        </p:nvSpPr>
        <p:spPr>
          <a:xfrm>
            <a:off x="1028700" y="2141801"/>
            <a:ext cx="10134600" cy="2800767"/>
          </a:xfrm>
          <a:prstGeom prst="rect">
            <a:avLst/>
          </a:prstGeom>
          <a:solidFill>
            <a:schemeClr val="bg1"/>
          </a:solidFill>
        </p:spPr>
        <p:txBody>
          <a:bodyPr wrap="square">
            <a:spAutoFit/>
          </a:bodyPr>
          <a:lstStyle/>
          <a:p>
            <a:pPr>
              <a:buNone/>
            </a:pPr>
            <a:r>
              <a:rPr lang="es-ES" sz="1600" b="1" dirty="0"/>
              <a:t>CONSULTA NO PRESENCIAL VALDER</a:t>
            </a:r>
            <a:r>
              <a:rPr lang="es-ES" sz="1600" dirty="0"/>
              <a:t>- Estimado compañero, es requisito indispensable para la solicitud de consulta (además de la información clínica que incluya la evolución y sintomatología de la lesión y la descripción clínica con localización que es inherente a cualquier consulta médica) enviar una o varias imágenes de las lesiones para poder hacer una valoración clínica adecuada.</a:t>
            </a:r>
          </a:p>
          <a:p>
            <a:pPr>
              <a:buNone/>
            </a:pPr>
            <a:r>
              <a:rPr lang="es-ES" sz="1600" b="1" dirty="0">
                <a:highlight>
                  <a:srgbClr val="F8E18D"/>
                </a:highlight>
              </a:rPr>
              <a:t>Veo que el paciente ha sido tratado tanto en 2022 como en 2023 de queratosis actínicas en cuero cabelludo y persisten a pesar de varios ciclos de crioterapia</a:t>
            </a:r>
            <a:r>
              <a:rPr lang="es-ES" sz="1600" b="1" dirty="0"/>
              <a:t>. </a:t>
            </a:r>
            <a:r>
              <a:rPr lang="es-ES" sz="1600" b="1" dirty="0">
                <a:highlight>
                  <a:srgbClr val="B4E2D6"/>
                </a:highlight>
              </a:rPr>
              <a:t>Te recomiendo realizar tratamiento activo con </a:t>
            </a:r>
            <a:r>
              <a:rPr lang="es-ES" sz="1600" b="1" dirty="0" err="1">
                <a:highlight>
                  <a:srgbClr val="B4E2D6"/>
                </a:highlight>
              </a:rPr>
              <a:t>Klisyri</a:t>
            </a:r>
            <a:r>
              <a:rPr lang="es-ES" sz="1600" b="1" dirty="0">
                <a:highlight>
                  <a:srgbClr val="B4E2D6"/>
                </a:highlight>
              </a:rPr>
              <a:t> 1 vez al día durante 5 días consecutivos (dejo cargada la receta, deberás imprimírsela al paciente) en el área con daño actínico.</a:t>
            </a:r>
            <a:br>
              <a:rPr lang="es-ES" sz="1600" dirty="0"/>
            </a:br>
            <a:r>
              <a:rPr lang="es-ES" sz="1600" dirty="0">
                <a:highlight>
                  <a:srgbClr val="F8E18D"/>
                </a:highlight>
              </a:rPr>
              <a:t>Dado que no me refieres ninguna lesión sospechosa de </a:t>
            </a:r>
            <a:r>
              <a:rPr lang="es-ES" sz="1600" dirty="0" err="1">
                <a:highlight>
                  <a:srgbClr val="F8E18D"/>
                </a:highlight>
              </a:rPr>
              <a:t>malignización</a:t>
            </a:r>
            <a:r>
              <a:rPr lang="es-ES" sz="1600" dirty="0">
                <a:highlight>
                  <a:srgbClr val="F8E18D"/>
                </a:highlight>
              </a:rPr>
              <a:t> dejo una cita presencial con prioridad normal (tardará varios meses) por si precisase algún tratamiento complementario. En caso de tener alguna lesión que te parezca puede haber malignizado y requiera valoración antes se recomienda adjuntar las imágenes en una nueva solicitud de consulta.</a:t>
            </a:r>
          </a:p>
        </p:txBody>
      </p:sp>
    </p:spTree>
    <p:extLst>
      <p:ext uri="{BB962C8B-B14F-4D97-AF65-F5344CB8AC3E}">
        <p14:creationId xmlns:p14="http://schemas.microsoft.com/office/powerpoint/2010/main" val="295704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F3E22-ECED-63F1-12B5-BAB373E50E9F}"/>
            </a:ext>
          </a:extLst>
        </p:cNvPr>
        <p:cNvGrpSpPr/>
        <p:nvPr/>
      </p:nvGrpSpPr>
      <p:grpSpPr>
        <a:xfrm>
          <a:off x="0" y="0"/>
          <a:ext cx="0" cy="0"/>
          <a:chOff x="0" y="0"/>
          <a:chExt cx="0" cy="0"/>
        </a:xfrm>
      </p:grpSpPr>
      <p:sp>
        <p:nvSpPr>
          <p:cNvPr id="6" name="Título 1">
            <a:extLst>
              <a:ext uri="{FF2B5EF4-FFF2-40B4-BE49-F238E27FC236}">
                <a16:creationId xmlns:a16="http://schemas.microsoft.com/office/drawing/2014/main" id="{53DD6688-E17B-35CA-5546-C7311936AA51}"/>
              </a:ext>
            </a:extLst>
          </p:cNvPr>
          <p:cNvSpPr>
            <a:spLocks noGrp="1"/>
          </p:cNvSpPr>
          <p:nvPr>
            <p:ph type="title"/>
          </p:nvPr>
        </p:nvSpPr>
        <p:spPr>
          <a:xfrm>
            <a:off x="473530" y="217400"/>
            <a:ext cx="10368641" cy="681751"/>
          </a:xfrm>
        </p:spPr>
        <p:txBody>
          <a:bodyPr/>
          <a:lstStyle/>
          <a:p>
            <a:r>
              <a:rPr lang="es-ES"/>
              <a:t>PERFIL DE PACIENTE EN CONSULTA</a:t>
            </a:r>
          </a:p>
        </p:txBody>
      </p:sp>
      <p:sp>
        <p:nvSpPr>
          <p:cNvPr id="8" name="CuadroTexto 7">
            <a:extLst>
              <a:ext uri="{FF2B5EF4-FFF2-40B4-BE49-F238E27FC236}">
                <a16:creationId xmlns:a16="http://schemas.microsoft.com/office/drawing/2014/main" id="{09737ECE-BCEB-0861-9106-0030B7D8D024}"/>
              </a:ext>
            </a:extLst>
          </p:cNvPr>
          <p:cNvSpPr txBox="1"/>
          <p:nvPr/>
        </p:nvSpPr>
        <p:spPr>
          <a:xfrm>
            <a:off x="72186" y="3122882"/>
            <a:ext cx="4177870" cy="116955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0"/>
              </a:spcAft>
              <a:buClr>
                <a:srgbClr val="B4E2D6"/>
              </a:buClr>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lumMod val="65000"/>
                    <a:lumOff val="35000"/>
                  </a:prstClr>
                </a:solidFill>
                <a:effectLst/>
                <a:uLnTx/>
                <a:uFillTx/>
                <a:latin typeface="Montserrat"/>
                <a:ea typeface="+mn-ea"/>
                <a:cs typeface="+mn-cs"/>
              </a:rPr>
              <a:t>Jóvenes y media edad con </a:t>
            </a:r>
            <a:r>
              <a:rPr kumimoji="0" lang="es-ES" sz="1400" b="0" i="0" u="none" strike="noStrike" kern="1200" cap="none" spc="0" normalizeH="0" baseline="0" noProof="0" dirty="0" err="1">
                <a:ln>
                  <a:noFill/>
                </a:ln>
                <a:solidFill>
                  <a:prstClr val="black">
                    <a:lumMod val="65000"/>
                    <a:lumOff val="35000"/>
                  </a:prstClr>
                </a:solidFill>
                <a:effectLst/>
                <a:uLnTx/>
                <a:uFillTx/>
                <a:latin typeface="Montserrat"/>
                <a:ea typeface="+mn-ea"/>
                <a:cs typeface="+mn-cs"/>
              </a:rPr>
              <a:t>fotodaño</a:t>
            </a:r>
            <a:r>
              <a:rPr kumimoji="0" lang="es-ES" sz="1400" b="0" i="0" u="none" strike="noStrike" kern="1200" cap="none" spc="0" normalizeH="0" baseline="0" noProof="0" dirty="0">
                <a:ln>
                  <a:noFill/>
                </a:ln>
                <a:solidFill>
                  <a:prstClr val="black">
                    <a:lumMod val="65000"/>
                    <a:lumOff val="35000"/>
                  </a:prstClr>
                </a:solidFill>
                <a:effectLst/>
                <a:uLnTx/>
                <a:uFillTx/>
                <a:latin typeface="Montserrat"/>
                <a:ea typeface="+mn-ea"/>
                <a:cs typeface="+mn-cs"/>
              </a:rPr>
              <a:t> moderado</a:t>
            </a: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lumMod val="65000"/>
                    <a:lumOff val="35000"/>
                  </a:prstClr>
                </a:solidFill>
                <a:effectLst/>
                <a:uLnTx/>
                <a:uFillTx/>
                <a:latin typeface="Montserrat"/>
                <a:ea typeface="+mn-ea"/>
                <a:cs typeface="+mn-cs"/>
              </a:rPr>
              <a:t>Añosos con mucho </a:t>
            </a:r>
            <a:r>
              <a:rPr kumimoji="0" lang="es-ES" sz="1400" b="0" i="0" u="none" strike="noStrike" kern="1200" cap="none" spc="0" normalizeH="0" baseline="0" noProof="0" dirty="0" err="1">
                <a:ln>
                  <a:noFill/>
                </a:ln>
                <a:solidFill>
                  <a:prstClr val="black">
                    <a:lumMod val="65000"/>
                    <a:lumOff val="35000"/>
                  </a:prstClr>
                </a:solidFill>
                <a:effectLst/>
                <a:uLnTx/>
                <a:uFillTx/>
                <a:latin typeface="Montserrat"/>
                <a:ea typeface="+mn-ea"/>
                <a:cs typeface="+mn-cs"/>
              </a:rPr>
              <a:t>fotodaño</a:t>
            </a:r>
            <a:endParaRPr kumimoji="0" lang="es-ES" sz="1400" b="0" i="0" u="none" strike="noStrike" kern="1200" cap="none" spc="0" normalizeH="0" baseline="0" noProof="0" dirty="0">
              <a:ln>
                <a:noFill/>
              </a:ln>
              <a:solidFill>
                <a:prstClr val="black">
                  <a:lumMod val="65000"/>
                  <a:lumOff val="35000"/>
                </a:prstClr>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lumMod val="65000"/>
                    <a:lumOff val="35000"/>
                  </a:prstClr>
                </a:solidFill>
                <a:effectLst/>
                <a:uLnTx/>
                <a:uFillTx/>
                <a:latin typeface="Montserrat"/>
                <a:ea typeface="+mn-ea"/>
                <a:cs typeface="+mn-cs"/>
              </a:rPr>
              <a:t>Nivel socioeconómico variado</a:t>
            </a: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lumMod val="65000"/>
                    <a:lumOff val="35000"/>
                  </a:prstClr>
                </a:solidFill>
                <a:effectLst/>
                <a:uLnTx/>
                <a:uFillTx/>
                <a:latin typeface="Montserrat"/>
                <a:ea typeface="+mn-ea"/>
                <a:cs typeface="+mn-cs"/>
              </a:rPr>
              <a:t>Viven en la zona, no problemas movilidad</a:t>
            </a:r>
            <a:endParaRPr kumimoji="0" lang="es-ES" sz="1400" b="0" i="0" u="none" strike="noStrike" kern="1200" cap="none" spc="0" normalizeH="0" baseline="0" noProof="0" dirty="0">
              <a:ln>
                <a:noFill/>
              </a:ln>
              <a:solidFill>
                <a:srgbClr val="002855"/>
              </a:solidFill>
              <a:effectLst/>
              <a:uLnTx/>
              <a:uFillTx/>
              <a:latin typeface="Montserrat"/>
              <a:ea typeface="+mn-ea"/>
              <a:cs typeface="+mn-cs"/>
            </a:endParaRPr>
          </a:p>
        </p:txBody>
      </p:sp>
      <p:pic>
        <p:nvPicPr>
          <p:cNvPr id="11" name="Picture 2" descr="Hospital de la Santa Creu i Sant Pau">
            <a:extLst>
              <a:ext uri="{FF2B5EF4-FFF2-40B4-BE49-F238E27FC236}">
                <a16:creationId xmlns:a16="http://schemas.microsoft.com/office/drawing/2014/main" id="{4B6AF009-3AC6-17D9-9CB5-B653126A907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9239" y="4287911"/>
            <a:ext cx="3654225" cy="20555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entro Médico Teknon - Wikipedia, la enciclopedia libre">
            <a:extLst>
              <a:ext uri="{FF2B5EF4-FFF2-40B4-BE49-F238E27FC236}">
                <a16:creationId xmlns:a16="http://schemas.microsoft.com/office/drawing/2014/main" id="{780A746F-4A10-F6CC-D690-70BEF5313F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88001" y="4287911"/>
            <a:ext cx="2704440" cy="20283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96071525-E57F-4950-3011-3C2FD4846B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0771" y="4264882"/>
            <a:ext cx="3157178" cy="2074390"/>
          </a:xfrm>
          <a:prstGeom prst="rect">
            <a:avLst/>
          </a:prstGeom>
        </p:spPr>
      </p:pic>
      <p:sp>
        <p:nvSpPr>
          <p:cNvPr id="14" name="CuadroTexto 13">
            <a:extLst>
              <a:ext uri="{FF2B5EF4-FFF2-40B4-BE49-F238E27FC236}">
                <a16:creationId xmlns:a16="http://schemas.microsoft.com/office/drawing/2014/main" id="{CBD2645D-E5CB-F95C-0F74-155058FF30C8}"/>
              </a:ext>
            </a:extLst>
          </p:cNvPr>
          <p:cNvSpPr txBox="1"/>
          <p:nvPr/>
        </p:nvSpPr>
        <p:spPr>
          <a:xfrm>
            <a:off x="4337865" y="3095856"/>
            <a:ext cx="4177870" cy="116955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Añosos con MUCHO </a:t>
            </a:r>
            <a:r>
              <a:rPr kumimoji="0" lang="es-ES" sz="1400" b="0" i="0" u="none" strike="noStrike" kern="1200" cap="none" spc="0" normalizeH="0" baseline="0" noProof="0" err="1">
                <a:ln>
                  <a:noFill/>
                </a:ln>
                <a:solidFill>
                  <a:prstClr val="black">
                    <a:lumMod val="65000"/>
                    <a:lumOff val="35000"/>
                  </a:prstClr>
                </a:solidFill>
                <a:effectLst/>
                <a:uLnTx/>
                <a:uFillTx/>
                <a:latin typeface="Montserrat"/>
                <a:ea typeface="+mn-ea"/>
                <a:cs typeface="+mn-cs"/>
              </a:rPr>
              <a:t>fotodaño</a:t>
            </a:r>
            <a:endPar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Nivel socioeconómico bajo</a:t>
            </a: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Dificultades movilidad (edad, zonas remotas)</a:t>
            </a: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Barrera idiomática a veces (inmigración)</a:t>
            </a:r>
            <a:endParaRPr kumimoji="0" lang="es-ES" sz="1400" b="0" i="0" u="none" strike="noStrike" kern="1200" cap="none" spc="0" normalizeH="0" baseline="0" noProof="0">
              <a:ln>
                <a:noFill/>
              </a:ln>
              <a:solidFill>
                <a:srgbClr val="002855"/>
              </a:solidFill>
              <a:effectLst/>
              <a:uLnTx/>
              <a:uFillTx/>
              <a:latin typeface="Montserrat"/>
              <a:ea typeface="+mn-ea"/>
              <a:cs typeface="+mn-cs"/>
            </a:endParaRPr>
          </a:p>
        </p:txBody>
      </p:sp>
      <p:sp>
        <p:nvSpPr>
          <p:cNvPr id="15" name="CuadroTexto 14">
            <a:extLst>
              <a:ext uri="{FF2B5EF4-FFF2-40B4-BE49-F238E27FC236}">
                <a16:creationId xmlns:a16="http://schemas.microsoft.com/office/drawing/2014/main" id="{F901499E-5144-C703-C45B-3FE3A1D1562C}"/>
              </a:ext>
            </a:extLst>
          </p:cNvPr>
          <p:cNvSpPr txBox="1"/>
          <p:nvPr/>
        </p:nvSpPr>
        <p:spPr>
          <a:xfrm>
            <a:off x="8759785" y="2837817"/>
            <a:ext cx="3157178" cy="14619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
                <a:srgbClr val="B4E2D6"/>
              </a:buClr>
              <a:buSzTx/>
              <a:buFontTx/>
              <a:buNone/>
              <a:tabLst/>
              <a:defRPr/>
            </a:pPr>
            <a:endParaRPr kumimoji="0" lang="es-ES" sz="1400" b="0" i="0" u="sng" strike="noStrike" kern="1200" cap="none" spc="0" normalizeH="0" baseline="0" noProof="0">
              <a:ln>
                <a:noFill/>
              </a:ln>
              <a:solidFill>
                <a:srgbClr val="002855"/>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Jóvenes y media edad con </a:t>
            </a:r>
            <a:r>
              <a:rPr kumimoji="0" lang="es-ES" sz="1400" b="0" i="0" u="none" strike="noStrike" kern="1200" cap="none" spc="0" normalizeH="0" baseline="0" noProof="0" err="1">
                <a:ln>
                  <a:noFill/>
                </a:ln>
                <a:solidFill>
                  <a:prstClr val="black">
                    <a:lumMod val="65000"/>
                    <a:lumOff val="35000"/>
                  </a:prstClr>
                </a:solidFill>
                <a:effectLst/>
                <a:uLnTx/>
                <a:uFillTx/>
                <a:latin typeface="Montserrat"/>
                <a:ea typeface="+mn-ea"/>
                <a:cs typeface="+mn-cs"/>
              </a:rPr>
              <a:t>fotodaño</a:t>
            </a: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 moderado</a:t>
            </a: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Nivel socioeconómico alto</a:t>
            </a:r>
          </a:p>
          <a:p>
            <a:pPr marL="285750" marR="0" lvl="0" indent="-285750" algn="l" defTabSz="914400" rtl="0" eaLnBrk="1" fontAlgn="auto" latinLnBrk="0" hangingPunct="1">
              <a:lnSpc>
                <a:spcPct val="100000"/>
              </a:lnSpc>
              <a:spcBef>
                <a:spcPts val="0"/>
              </a:spcBef>
              <a:spcAft>
                <a:spcPts val="0"/>
              </a:spcAft>
              <a:buClr>
                <a:srgbClr val="B4E2D6"/>
              </a:buClr>
              <a:buSzTx/>
              <a:buFont typeface="Arial" panose="020B0604020202020204" pitchFamily="34" charset="0"/>
              <a:buChar char="•"/>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No quieren “</a:t>
            </a:r>
            <a:r>
              <a:rPr kumimoji="0" lang="es-ES" sz="1400" b="0" i="0" u="none" strike="noStrike" kern="1200" cap="none" spc="0" normalizeH="0" baseline="0" noProof="0" err="1">
                <a:ln>
                  <a:noFill/>
                </a:ln>
                <a:solidFill>
                  <a:prstClr val="black">
                    <a:lumMod val="65000"/>
                    <a:lumOff val="35000"/>
                  </a:prstClr>
                </a:solidFill>
                <a:effectLst/>
                <a:uLnTx/>
                <a:uFillTx/>
                <a:latin typeface="Montserrat"/>
                <a:ea typeface="+mn-ea"/>
                <a:cs typeface="+mn-cs"/>
              </a:rPr>
              <a:t>downtime</a:t>
            </a: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 ni excesivas visitas</a:t>
            </a:r>
          </a:p>
        </p:txBody>
      </p:sp>
      <p:sp>
        <p:nvSpPr>
          <p:cNvPr id="2" name="Rectángulo redondeado 43">
            <a:extLst>
              <a:ext uri="{FF2B5EF4-FFF2-40B4-BE49-F238E27FC236}">
                <a16:creationId xmlns:a16="http://schemas.microsoft.com/office/drawing/2014/main" id="{185C900A-F895-2A38-0A40-25EB7A95E346}"/>
              </a:ext>
            </a:extLst>
          </p:cNvPr>
          <p:cNvSpPr/>
          <p:nvPr/>
        </p:nvSpPr>
        <p:spPr>
          <a:xfrm>
            <a:off x="1007110" y="2543762"/>
            <a:ext cx="2165189" cy="377844"/>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kern="0">
                <a:solidFill>
                  <a:srgbClr val="002855"/>
                </a:solidFill>
                <a:latin typeface="Arial"/>
                <a:cs typeface="Arial" panose="020B0604020202020204" pitchFamily="34" charset="0"/>
              </a:rPr>
              <a:t>Ambiente urbano</a:t>
            </a:r>
            <a:endParaRPr kumimoji="0" lang="es-ES" sz="1600" b="1" i="0" u="none" strike="noStrike" kern="0" cap="none" spc="0" normalizeH="0" baseline="0" noProof="0">
              <a:ln>
                <a:noFill/>
              </a:ln>
              <a:solidFill>
                <a:srgbClr val="002855"/>
              </a:solidFill>
              <a:effectLst/>
              <a:uLnTx/>
              <a:uFillTx/>
              <a:latin typeface="Arial"/>
              <a:ea typeface="+mn-ea"/>
              <a:cs typeface="Arial" panose="020B0604020202020204" pitchFamily="34" charset="0"/>
            </a:endParaRPr>
          </a:p>
        </p:txBody>
      </p:sp>
      <p:sp>
        <p:nvSpPr>
          <p:cNvPr id="3" name="Rectángulo redondeado 43">
            <a:extLst>
              <a:ext uri="{FF2B5EF4-FFF2-40B4-BE49-F238E27FC236}">
                <a16:creationId xmlns:a16="http://schemas.microsoft.com/office/drawing/2014/main" id="{D7EA4C63-7374-B72B-188C-0AFF47E8A3CA}"/>
              </a:ext>
            </a:extLst>
          </p:cNvPr>
          <p:cNvSpPr/>
          <p:nvPr/>
        </p:nvSpPr>
        <p:spPr>
          <a:xfrm>
            <a:off x="5101887" y="2543762"/>
            <a:ext cx="2165189" cy="377844"/>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kern="0">
                <a:solidFill>
                  <a:srgbClr val="002855"/>
                </a:solidFill>
                <a:latin typeface="Arial"/>
                <a:cs typeface="Arial" panose="020B0604020202020204" pitchFamily="34" charset="0"/>
              </a:rPr>
              <a:t>Ambiente rural</a:t>
            </a:r>
            <a:endParaRPr kumimoji="0" lang="es-ES" sz="1600" b="1" i="0" u="none" strike="noStrike" kern="0" cap="none" spc="0" normalizeH="0" baseline="0" noProof="0">
              <a:ln>
                <a:noFill/>
              </a:ln>
              <a:solidFill>
                <a:srgbClr val="002855"/>
              </a:solidFill>
              <a:effectLst/>
              <a:uLnTx/>
              <a:uFillTx/>
              <a:latin typeface="Arial"/>
              <a:ea typeface="+mn-ea"/>
              <a:cs typeface="Arial" panose="020B0604020202020204" pitchFamily="34" charset="0"/>
            </a:endParaRPr>
          </a:p>
        </p:txBody>
      </p:sp>
      <p:sp>
        <p:nvSpPr>
          <p:cNvPr id="4" name="Rectángulo redondeado 43">
            <a:extLst>
              <a:ext uri="{FF2B5EF4-FFF2-40B4-BE49-F238E27FC236}">
                <a16:creationId xmlns:a16="http://schemas.microsoft.com/office/drawing/2014/main" id="{3AC12978-D71D-F5F1-0D85-A514D94C9573}"/>
              </a:ext>
            </a:extLst>
          </p:cNvPr>
          <p:cNvSpPr/>
          <p:nvPr/>
        </p:nvSpPr>
        <p:spPr>
          <a:xfrm>
            <a:off x="9183842" y="2543762"/>
            <a:ext cx="2165189" cy="377844"/>
          </a:xfrm>
          <a:prstGeom prst="roundRect">
            <a:avLst>
              <a:gd name="adj" fmla="val 50000"/>
            </a:avLst>
          </a:prstGeom>
          <a:solidFill>
            <a:srgbClr val="B4E2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kern="0">
                <a:solidFill>
                  <a:srgbClr val="002855"/>
                </a:solidFill>
                <a:latin typeface="Arial"/>
                <a:cs typeface="Arial" panose="020B0604020202020204" pitchFamily="34" charset="0"/>
              </a:rPr>
              <a:t>Práctica privada</a:t>
            </a:r>
            <a:endParaRPr kumimoji="0" lang="es-ES" sz="1600" b="1" i="0" u="none" strike="noStrike" kern="0" cap="none" spc="0" normalizeH="0" baseline="0" noProof="0">
              <a:ln>
                <a:noFill/>
              </a:ln>
              <a:solidFill>
                <a:srgbClr val="002855"/>
              </a:solidFill>
              <a:effectLst/>
              <a:uLnTx/>
              <a:uFillTx/>
              <a:latin typeface="Arial"/>
              <a:ea typeface="+mn-ea"/>
              <a:cs typeface="Arial" panose="020B0604020202020204" pitchFamily="34" charset="0"/>
            </a:endParaRPr>
          </a:p>
        </p:txBody>
      </p:sp>
      <p:sp>
        <p:nvSpPr>
          <p:cNvPr id="5" name="CuadroTexto 4">
            <a:extLst>
              <a:ext uri="{FF2B5EF4-FFF2-40B4-BE49-F238E27FC236}">
                <a16:creationId xmlns:a16="http://schemas.microsoft.com/office/drawing/2014/main" id="{52473330-37C2-1F39-9D30-11EDC793E423}"/>
              </a:ext>
            </a:extLst>
          </p:cNvPr>
          <p:cNvSpPr txBox="1"/>
          <p:nvPr/>
        </p:nvSpPr>
        <p:spPr>
          <a:xfrm>
            <a:off x="8036561" y="992338"/>
            <a:ext cx="4064000" cy="1169551"/>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
                <a:srgbClr val="B4E2D6"/>
              </a:buClr>
              <a:buSzTx/>
              <a:buFont typeface="Courier New" panose="02070309020205020404" pitchFamily="49" charset="0"/>
              <a:buChar char="o"/>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Otros compañeros - para fotodinámica</a:t>
            </a:r>
          </a:p>
          <a:p>
            <a:pPr marL="742950" marR="0" lvl="1" indent="-285750" algn="l" defTabSz="914400" rtl="0" eaLnBrk="1" fontAlgn="auto" latinLnBrk="0" hangingPunct="1">
              <a:lnSpc>
                <a:spcPct val="100000"/>
              </a:lnSpc>
              <a:spcBef>
                <a:spcPts val="0"/>
              </a:spcBef>
              <a:spcAft>
                <a:spcPts val="0"/>
              </a:spcAft>
              <a:buClr>
                <a:srgbClr val="B4E2D6"/>
              </a:buClr>
              <a:buSzTx/>
              <a:buFont typeface="Courier New" panose="02070309020205020404" pitchFamily="49" charset="0"/>
              <a:buChar char="o"/>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Pacientes con antecedentes de cáncer cutáneo o </a:t>
            </a:r>
            <a:r>
              <a:rPr kumimoji="0" lang="es-ES" sz="1400" b="0" i="0" u="none" strike="noStrike" kern="1200" cap="none" spc="0" normalizeH="0" baseline="0" noProof="0" err="1">
                <a:ln>
                  <a:noFill/>
                </a:ln>
                <a:solidFill>
                  <a:prstClr val="black">
                    <a:lumMod val="65000"/>
                    <a:lumOff val="35000"/>
                  </a:prstClr>
                </a:solidFill>
                <a:effectLst/>
                <a:uLnTx/>
                <a:uFillTx/>
                <a:latin typeface="Montserrat"/>
                <a:ea typeface="+mn-ea"/>
                <a:cs typeface="+mn-cs"/>
              </a:rPr>
              <a:t>fotodaño</a:t>
            </a:r>
            <a:endPar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endParaRPr>
          </a:p>
          <a:p>
            <a:pPr marL="742950" marR="0" lvl="1" indent="-285750" algn="l" defTabSz="914400" rtl="0" eaLnBrk="1" fontAlgn="auto" latinLnBrk="0" hangingPunct="1">
              <a:lnSpc>
                <a:spcPct val="100000"/>
              </a:lnSpc>
              <a:spcBef>
                <a:spcPts val="0"/>
              </a:spcBef>
              <a:spcAft>
                <a:spcPts val="0"/>
              </a:spcAft>
              <a:buClr>
                <a:srgbClr val="B4E2D6"/>
              </a:buClr>
              <a:buSzTx/>
              <a:buFont typeface="Courier New" panose="02070309020205020404" pitchFamily="49" charset="0"/>
              <a:buChar char="o"/>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Familiares y amigos (bola de nieve)</a:t>
            </a:r>
          </a:p>
        </p:txBody>
      </p:sp>
      <p:sp>
        <p:nvSpPr>
          <p:cNvPr id="9" name="CuadroTexto 8">
            <a:extLst>
              <a:ext uri="{FF2B5EF4-FFF2-40B4-BE49-F238E27FC236}">
                <a16:creationId xmlns:a16="http://schemas.microsoft.com/office/drawing/2014/main" id="{D68D7667-A785-15C4-7832-8F8F25AA4AA7}"/>
              </a:ext>
            </a:extLst>
          </p:cNvPr>
          <p:cNvSpPr txBox="1"/>
          <p:nvPr/>
        </p:nvSpPr>
        <p:spPr>
          <a:xfrm>
            <a:off x="4670685" y="1544957"/>
            <a:ext cx="2817235" cy="523220"/>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
                <a:srgbClr val="B4E2D6"/>
              </a:buClr>
              <a:buSzTx/>
              <a:buFont typeface="Courier New" panose="02070309020205020404" pitchFamily="49" charset="0"/>
              <a:buChar char="o"/>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Médico de cabecera</a:t>
            </a:r>
          </a:p>
          <a:p>
            <a:pPr marL="742950" marR="0" lvl="1" indent="-285750" algn="l" defTabSz="914400" rtl="0" eaLnBrk="1" fontAlgn="auto" latinLnBrk="0" hangingPunct="1">
              <a:lnSpc>
                <a:spcPct val="100000"/>
              </a:lnSpc>
              <a:spcBef>
                <a:spcPts val="0"/>
              </a:spcBef>
              <a:spcAft>
                <a:spcPts val="0"/>
              </a:spcAft>
              <a:buClr>
                <a:srgbClr val="B4E2D6"/>
              </a:buClr>
              <a:buSzTx/>
              <a:buFont typeface="Courier New" panose="02070309020205020404" pitchFamily="49" charset="0"/>
              <a:buChar char="o"/>
              <a:tabLst/>
              <a:defRPr/>
            </a:pPr>
            <a:r>
              <a:rPr kumimoji="0" lang="es-ES" sz="1400" b="0" i="0" u="none" strike="noStrike" kern="1200" cap="none" spc="0" normalizeH="0" baseline="0" noProof="0" err="1">
                <a:ln>
                  <a:noFill/>
                </a:ln>
                <a:solidFill>
                  <a:prstClr val="black">
                    <a:lumMod val="65000"/>
                    <a:lumOff val="35000"/>
                  </a:prstClr>
                </a:solidFill>
                <a:effectLst/>
                <a:uLnTx/>
                <a:uFillTx/>
                <a:latin typeface="Montserrat"/>
                <a:ea typeface="+mn-ea"/>
                <a:cs typeface="+mn-cs"/>
              </a:rPr>
              <a:t>Teledermatología</a:t>
            </a:r>
            <a:endPar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endParaRPr>
          </a:p>
        </p:txBody>
      </p:sp>
      <p:sp>
        <p:nvSpPr>
          <p:cNvPr id="10" name="CuadroTexto 9">
            <a:extLst>
              <a:ext uri="{FF2B5EF4-FFF2-40B4-BE49-F238E27FC236}">
                <a16:creationId xmlns:a16="http://schemas.microsoft.com/office/drawing/2014/main" id="{DFC2193C-D3D6-3208-5C47-1D3F3A5E9669}"/>
              </a:ext>
            </a:extLst>
          </p:cNvPr>
          <p:cNvSpPr txBox="1"/>
          <p:nvPr/>
        </p:nvSpPr>
        <p:spPr>
          <a:xfrm>
            <a:off x="-295812" y="992338"/>
            <a:ext cx="4771031" cy="1169551"/>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
                <a:srgbClr val="B4E2D6"/>
              </a:buClr>
              <a:buSzTx/>
              <a:buFont typeface="Courier New" panose="02070309020205020404" pitchFamily="49" charset="0"/>
              <a:buChar char="o"/>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Ambulatorio</a:t>
            </a:r>
          </a:p>
          <a:p>
            <a:pPr marL="742950" marR="0" lvl="1" indent="-285750" algn="l" defTabSz="914400" rtl="0" eaLnBrk="1" fontAlgn="auto" latinLnBrk="0" hangingPunct="1">
              <a:lnSpc>
                <a:spcPct val="100000"/>
              </a:lnSpc>
              <a:spcBef>
                <a:spcPts val="0"/>
              </a:spcBef>
              <a:spcAft>
                <a:spcPts val="0"/>
              </a:spcAft>
              <a:buClr>
                <a:srgbClr val="B4E2D6"/>
              </a:buClr>
              <a:buSzTx/>
              <a:buFont typeface="Courier New" panose="02070309020205020404" pitchFamily="49" charset="0"/>
              <a:buChar char="o"/>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Consulta monográfica de melanoma</a:t>
            </a:r>
          </a:p>
          <a:p>
            <a:pPr marL="742950" marR="0" lvl="1" indent="-285750" algn="l" defTabSz="914400" rtl="0" eaLnBrk="1" fontAlgn="auto" latinLnBrk="0" hangingPunct="1">
              <a:lnSpc>
                <a:spcPct val="100000"/>
              </a:lnSpc>
              <a:spcBef>
                <a:spcPts val="0"/>
              </a:spcBef>
              <a:spcAft>
                <a:spcPts val="0"/>
              </a:spcAft>
              <a:buClr>
                <a:srgbClr val="B4E2D6"/>
              </a:buClr>
              <a:buSzTx/>
              <a:buFont typeface="Courier New" panose="02070309020205020404" pitchFamily="49" charset="0"/>
              <a:buChar char="o"/>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Consulta monográfica de terapia </a:t>
            </a:r>
            <a:r>
              <a:rPr kumimoji="0" lang="es-ES" sz="1400" b="0" i="0" u="none" strike="noStrike" kern="1200" cap="none" spc="0" normalizeH="0" baseline="0" noProof="0" err="1">
                <a:ln>
                  <a:noFill/>
                </a:ln>
                <a:solidFill>
                  <a:prstClr val="black">
                    <a:lumMod val="65000"/>
                    <a:lumOff val="35000"/>
                  </a:prstClr>
                </a:solidFill>
                <a:effectLst/>
                <a:uLnTx/>
                <a:uFillTx/>
                <a:latin typeface="Montserrat"/>
                <a:ea typeface="+mn-ea"/>
                <a:cs typeface="+mn-cs"/>
              </a:rPr>
              <a:t>fotod</a:t>
            </a: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a:t>
            </a:r>
          </a:p>
          <a:p>
            <a:pPr marL="742950" marR="0" lvl="1" indent="-285750" algn="l" defTabSz="914400" rtl="0" eaLnBrk="1" fontAlgn="auto" latinLnBrk="0" hangingPunct="1">
              <a:lnSpc>
                <a:spcPct val="100000"/>
              </a:lnSpc>
              <a:spcBef>
                <a:spcPts val="0"/>
              </a:spcBef>
              <a:spcAft>
                <a:spcPts val="0"/>
              </a:spcAft>
              <a:buClr>
                <a:srgbClr val="B4E2D6"/>
              </a:buClr>
              <a:buSzTx/>
              <a:buFont typeface="Courier New" panose="02070309020205020404" pitchFamily="49" charset="0"/>
              <a:buChar char="o"/>
              <a:tabLst/>
              <a:defRPr/>
            </a:pP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Pacientes trasplantados</a:t>
            </a:r>
          </a:p>
          <a:p>
            <a:pPr marL="742950" marR="0" lvl="1" indent="-285750" algn="l" defTabSz="914400" rtl="0" eaLnBrk="1" fontAlgn="auto" latinLnBrk="0" hangingPunct="1">
              <a:lnSpc>
                <a:spcPct val="100000"/>
              </a:lnSpc>
              <a:spcBef>
                <a:spcPts val="0"/>
              </a:spcBef>
              <a:spcAft>
                <a:spcPts val="0"/>
              </a:spcAft>
              <a:buClr>
                <a:srgbClr val="B4E2D6"/>
              </a:buClr>
              <a:buSzTx/>
              <a:buFont typeface="Courier New" panose="02070309020205020404" pitchFamily="49" charset="0"/>
              <a:buChar char="o"/>
              <a:tabLst/>
              <a:defRPr/>
            </a:pPr>
            <a:r>
              <a:rPr kumimoji="0" lang="es-ES" sz="1400" b="0" i="0" u="none" strike="noStrike" kern="1200" cap="none" spc="0" normalizeH="0" baseline="0" noProof="0" err="1">
                <a:ln>
                  <a:noFill/>
                </a:ln>
                <a:solidFill>
                  <a:prstClr val="black">
                    <a:lumMod val="65000"/>
                    <a:lumOff val="35000"/>
                  </a:prstClr>
                </a:solidFill>
                <a:effectLst/>
                <a:uLnTx/>
                <a:uFillTx/>
                <a:latin typeface="Montserrat"/>
                <a:ea typeface="+mn-ea"/>
                <a:cs typeface="+mn-cs"/>
              </a:rPr>
              <a:t>Teledermatologia</a:t>
            </a: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 </a:t>
            </a:r>
            <a:r>
              <a:rPr lang="es-ES" sz="1400">
                <a:solidFill>
                  <a:prstClr val="black">
                    <a:lumMod val="65000"/>
                    <a:lumOff val="35000"/>
                  </a:prstClr>
                </a:solidFill>
                <a:latin typeface="Montserrat"/>
              </a:rPr>
              <a:t>(</a:t>
            </a:r>
            <a:r>
              <a:rPr kumimoji="0" lang="es-ES" sz="1400" b="0" i="0" u="none" strike="noStrike" kern="1200" cap="none" spc="0" normalizeH="0" baseline="0" noProof="0">
                <a:ln>
                  <a:noFill/>
                </a:ln>
                <a:solidFill>
                  <a:prstClr val="black">
                    <a:lumMod val="65000"/>
                    <a:lumOff val="35000"/>
                  </a:prstClr>
                </a:solidFill>
                <a:effectLst/>
                <a:uLnTx/>
                <a:uFillTx/>
                <a:latin typeface="Montserrat"/>
                <a:ea typeface="+mn-ea"/>
                <a:cs typeface="+mn-cs"/>
              </a:rPr>
              <a:t>más nuevo)</a:t>
            </a:r>
            <a:endParaRPr kumimoji="0" lang="es-ES" sz="1400" b="0" i="0" u="none" strike="noStrike" kern="1200" cap="none" spc="0" normalizeH="0" baseline="0" noProof="0">
              <a:ln>
                <a:noFill/>
              </a:ln>
              <a:solidFill>
                <a:srgbClr val="002855"/>
              </a:solidFill>
              <a:effectLst/>
              <a:uLnTx/>
              <a:uFillTx/>
              <a:latin typeface="Montserrat"/>
              <a:ea typeface="+mn-ea"/>
              <a:cs typeface="+mn-cs"/>
            </a:endParaRPr>
          </a:p>
        </p:txBody>
      </p:sp>
      <p:sp>
        <p:nvSpPr>
          <p:cNvPr id="16" name="Triángulo isósceles 15">
            <a:extLst>
              <a:ext uri="{FF2B5EF4-FFF2-40B4-BE49-F238E27FC236}">
                <a16:creationId xmlns:a16="http://schemas.microsoft.com/office/drawing/2014/main" id="{3DE42AAB-1532-151E-DE34-DE0711FC1353}"/>
              </a:ext>
            </a:extLst>
          </p:cNvPr>
          <p:cNvSpPr/>
          <p:nvPr/>
        </p:nvSpPr>
        <p:spPr>
          <a:xfrm rot="10800000">
            <a:off x="1991360" y="2213234"/>
            <a:ext cx="254000" cy="201276"/>
          </a:xfrm>
          <a:prstGeom prst="triangle">
            <a:avLst/>
          </a:prstGeom>
          <a:solidFill>
            <a:srgbClr val="D9F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Triángulo isósceles 16">
            <a:extLst>
              <a:ext uri="{FF2B5EF4-FFF2-40B4-BE49-F238E27FC236}">
                <a16:creationId xmlns:a16="http://schemas.microsoft.com/office/drawing/2014/main" id="{D801811F-C704-4566-0A18-223884638661}"/>
              </a:ext>
            </a:extLst>
          </p:cNvPr>
          <p:cNvSpPr/>
          <p:nvPr/>
        </p:nvSpPr>
        <p:spPr>
          <a:xfrm rot="10800000">
            <a:off x="6106160" y="2213234"/>
            <a:ext cx="254000" cy="201276"/>
          </a:xfrm>
          <a:prstGeom prst="triangle">
            <a:avLst/>
          </a:prstGeom>
          <a:solidFill>
            <a:srgbClr val="D9F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Triángulo isósceles 17">
            <a:extLst>
              <a:ext uri="{FF2B5EF4-FFF2-40B4-BE49-F238E27FC236}">
                <a16:creationId xmlns:a16="http://schemas.microsoft.com/office/drawing/2014/main" id="{4DAADBAF-BE32-F6CC-91E4-9EAD55FA38DA}"/>
              </a:ext>
            </a:extLst>
          </p:cNvPr>
          <p:cNvSpPr/>
          <p:nvPr/>
        </p:nvSpPr>
        <p:spPr>
          <a:xfrm rot="10800000">
            <a:off x="10146846" y="2219413"/>
            <a:ext cx="254000" cy="201276"/>
          </a:xfrm>
          <a:prstGeom prst="triangle">
            <a:avLst/>
          </a:prstGeom>
          <a:solidFill>
            <a:srgbClr val="D9F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6006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animBg="1"/>
      <p:bldP spid="4" grpId="0" animBg="1"/>
      <p:bldP spid="5" grpId="0"/>
      <p:bldP spid="9" grpId="0"/>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D70FC7-140D-C234-DC5E-C30E490711D2}"/>
              </a:ext>
            </a:extLst>
          </p:cNvPr>
          <p:cNvSpPr>
            <a:spLocks noGrp="1"/>
          </p:cNvSpPr>
          <p:nvPr>
            <p:ph type="title"/>
          </p:nvPr>
        </p:nvSpPr>
        <p:spPr/>
        <p:txBody>
          <a:bodyPr/>
          <a:lstStyle/>
          <a:p>
            <a:r>
              <a:rPr lang="es-ES"/>
              <a:t>Caso clínico 1</a:t>
            </a:r>
            <a:br>
              <a:rPr lang="es-ES"/>
            </a:br>
            <a:r>
              <a:rPr lang="es-ES" sz="1800" b="0"/>
              <a:t>Perfil del paciente</a:t>
            </a:r>
            <a:endParaRPr lang="es-ES" sz="1800"/>
          </a:p>
        </p:txBody>
      </p:sp>
      <p:sp>
        <p:nvSpPr>
          <p:cNvPr id="5" name="Marcador de contenido 4">
            <a:extLst>
              <a:ext uri="{FF2B5EF4-FFF2-40B4-BE49-F238E27FC236}">
                <a16:creationId xmlns:a16="http://schemas.microsoft.com/office/drawing/2014/main" id="{020635C8-52F0-6F50-5194-3F4BED45CC32}"/>
              </a:ext>
            </a:extLst>
          </p:cNvPr>
          <p:cNvSpPr txBox="1">
            <a:spLocks noGrp="1"/>
          </p:cNvSpPr>
          <p:nvPr>
            <p:ph idx="1"/>
          </p:nvPr>
        </p:nvSpPr>
        <p:spPr>
          <a:xfrm>
            <a:off x="473530" y="1343771"/>
            <a:ext cx="11268075" cy="4360681"/>
          </a:xfrm>
          <a:prstGeom prst="rect">
            <a:avLst/>
          </a:prstGeom>
          <a:noFill/>
        </p:spPr>
        <p:txBody>
          <a:bodyPr wrap="square">
            <a:spAutoFit/>
          </a:bodyPr>
          <a:lstStyle/>
          <a:p>
            <a:pPr marL="285750" indent="-285750">
              <a:spcBef>
                <a:spcPts val="600"/>
              </a:spcBef>
              <a:spcAft>
                <a:spcPts val="600"/>
              </a:spcAft>
              <a:buClr>
                <a:srgbClr val="B4E2D6"/>
              </a:buClr>
              <a:buFont typeface="Arial" panose="020B0604020202020204" pitchFamily="34" charset="0"/>
              <a:buChar char="•"/>
            </a:pPr>
            <a:r>
              <a:rPr lang="es-ES" sz="1800">
                <a:latin typeface="Montserrat"/>
              </a:rPr>
              <a:t>Hombre 57 años, </a:t>
            </a:r>
            <a:r>
              <a:rPr lang="es-ES" sz="1800" err="1">
                <a:latin typeface="Montserrat"/>
              </a:rPr>
              <a:t>fototipo</a:t>
            </a:r>
            <a:r>
              <a:rPr lang="es-ES" sz="1800">
                <a:latin typeface="Montserrat"/>
              </a:rPr>
              <a:t> II</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AP: HTA en tratamiento con </a:t>
            </a:r>
            <a:r>
              <a:rPr lang="es-ES" sz="1800" err="1">
                <a:latin typeface="Montserrat"/>
              </a:rPr>
              <a:t>losartán</a:t>
            </a:r>
            <a:r>
              <a:rPr lang="es-ES" sz="1800">
                <a:latin typeface="Montserrat"/>
              </a:rPr>
              <a:t>, DLP, alguna QA hipertrófica</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Tratamientos previos: </a:t>
            </a:r>
          </a:p>
          <a:p>
            <a:pPr marL="971550" lvl="1" indent="-285750">
              <a:spcBef>
                <a:spcPts val="600"/>
              </a:spcBef>
              <a:spcAft>
                <a:spcPts val="600"/>
              </a:spcAft>
              <a:buClr>
                <a:srgbClr val="B4E2D6"/>
              </a:buClr>
              <a:buFont typeface="Courier New" panose="02070309020205020404" pitchFamily="49" charset="0"/>
              <a:buChar char="o"/>
            </a:pPr>
            <a:r>
              <a:rPr lang="es-ES" sz="1800">
                <a:solidFill>
                  <a:schemeClr val="tx1">
                    <a:lumMod val="65000"/>
                    <a:lumOff val="35000"/>
                  </a:schemeClr>
                </a:solidFill>
                <a:latin typeface="Montserrat"/>
              </a:rPr>
              <a:t>Crioterapia en numerosas ocasiones</a:t>
            </a:r>
          </a:p>
          <a:p>
            <a:pPr marL="971550" lvl="1" indent="-285750">
              <a:spcBef>
                <a:spcPts val="600"/>
              </a:spcBef>
              <a:spcAft>
                <a:spcPts val="600"/>
              </a:spcAft>
              <a:buClr>
                <a:srgbClr val="B4E2D6"/>
              </a:buClr>
              <a:buFont typeface="Courier New" panose="02070309020205020404" pitchFamily="49" charset="0"/>
              <a:buChar char="o"/>
            </a:pPr>
            <a:r>
              <a:rPr lang="es-ES" sz="1800" err="1">
                <a:solidFill>
                  <a:schemeClr val="tx1">
                    <a:lumMod val="65000"/>
                    <a:lumOff val="35000"/>
                  </a:schemeClr>
                </a:solidFill>
                <a:latin typeface="Montserrat"/>
              </a:rPr>
              <a:t>Actixicam</a:t>
            </a:r>
            <a:r>
              <a:rPr lang="es-ES" sz="1800">
                <a:solidFill>
                  <a:schemeClr val="tx1">
                    <a:lumMod val="65000"/>
                    <a:lumOff val="35000"/>
                  </a:schemeClr>
                </a:solidFill>
                <a:latin typeface="Montserrat"/>
              </a:rPr>
              <a:t> en 2017</a:t>
            </a:r>
          </a:p>
          <a:p>
            <a:pPr marL="971550" lvl="1" indent="-285750">
              <a:spcBef>
                <a:spcPts val="600"/>
              </a:spcBef>
              <a:spcAft>
                <a:spcPts val="600"/>
              </a:spcAft>
              <a:buClr>
                <a:srgbClr val="B4E2D6"/>
              </a:buClr>
              <a:buFont typeface="Courier New" panose="02070309020205020404" pitchFamily="49" charset="0"/>
              <a:buChar char="o"/>
            </a:pPr>
            <a:r>
              <a:rPr lang="es-ES" sz="1800" err="1">
                <a:solidFill>
                  <a:schemeClr val="tx1">
                    <a:lumMod val="65000"/>
                    <a:lumOff val="35000"/>
                  </a:schemeClr>
                </a:solidFill>
                <a:latin typeface="Montserrat"/>
              </a:rPr>
              <a:t>Crioshave</a:t>
            </a:r>
            <a:r>
              <a:rPr lang="es-ES" sz="1800">
                <a:solidFill>
                  <a:schemeClr val="tx1">
                    <a:lumMod val="65000"/>
                    <a:lumOff val="35000"/>
                  </a:schemeClr>
                </a:solidFill>
                <a:latin typeface="Montserrat"/>
              </a:rPr>
              <a:t> de QA hipertrófica en 10.2020</a:t>
            </a:r>
          </a:p>
          <a:p>
            <a:pPr marL="971550" lvl="1" indent="-285750">
              <a:spcBef>
                <a:spcPts val="600"/>
              </a:spcBef>
              <a:spcAft>
                <a:spcPts val="600"/>
              </a:spcAft>
              <a:buClr>
                <a:srgbClr val="B4E2D6"/>
              </a:buClr>
              <a:buFont typeface="Courier New" panose="02070309020205020404" pitchFamily="49" charset="0"/>
              <a:buChar char="o"/>
            </a:pPr>
            <a:r>
              <a:rPr lang="es-ES" sz="1800">
                <a:solidFill>
                  <a:schemeClr val="tx1">
                    <a:lumMod val="65000"/>
                    <a:lumOff val="35000"/>
                  </a:schemeClr>
                </a:solidFill>
                <a:latin typeface="Montserrat"/>
              </a:rPr>
              <a:t>Terapia fotodinámica con lámpara en 2015 </a:t>
            </a:r>
          </a:p>
          <a:p>
            <a:pPr marL="971550" lvl="1" indent="-285750">
              <a:spcBef>
                <a:spcPts val="600"/>
              </a:spcBef>
              <a:spcAft>
                <a:spcPts val="600"/>
              </a:spcAft>
              <a:buClr>
                <a:srgbClr val="B4E2D6"/>
              </a:buClr>
              <a:buFont typeface="Courier New" panose="02070309020205020404" pitchFamily="49" charset="0"/>
              <a:buChar char="o"/>
            </a:pPr>
            <a:r>
              <a:rPr lang="es-ES" sz="1800">
                <a:solidFill>
                  <a:schemeClr val="tx1">
                    <a:lumMod val="65000"/>
                    <a:lumOff val="35000"/>
                  </a:schemeClr>
                </a:solidFill>
                <a:latin typeface="Montserrat"/>
              </a:rPr>
              <a:t>Terapia fotodinámica con luz de día y MAL en 5.10.2020 con respuesta parcial</a:t>
            </a:r>
          </a:p>
          <a:p>
            <a:pPr marL="971550" lvl="1" indent="-285750">
              <a:spcBef>
                <a:spcPts val="600"/>
              </a:spcBef>
              <a:spcAft>
                <a:spcPts val="600"/>
              </a:spcAft>
              <a:buClr>
                <a:srgbClr val="B4E2D6"/>
              </a:buClr>
              <a:buFont typeface="Courier New" panose="02070309020205020404" pitchFamily="49" charset="0"/>
              <a:buChar char="o"/>
            </a:pPr>
            <a:r>
              <a:rPr lang="es-ES" sz="1800">
                <a:solidFill>
                  <a:schemeClr val="tx1">
                    <a:lumMod val="65000"/>
                    <a:lumOff val="35000"/>
                  </a:schemeClr>
                </a:solidFill>
                <a:latin typeface="Montserrat"/>
              </a:rPr>
              <a:t>Diclofenaco 2% hasta 2.1.2023 con correcta respuesta</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6 lesiones grado I </a:t>
            </a:r>
            <a:r>
              <a:rPr lang="es-ES" sz="1800">
                <a:latin typeface="Montserrat"/>
                <a:sym typeface="Wingdings" panose="05000000000000000000" pitchFamily="2" charset="2"/>
              </a:rPr>
              <a:t></a:t>
            </a:r>
            <a:r>
              <a:rPr lang="es-ES" sz="1800">
                <a:latin typeface="Montserrat"/>
              </a:rPr>
              <a:t> </a:t>
            </a:r>
            <a:r>
              <a:rPr lang="es-ES" sz="1800" err="1">
                <a:latin typeface="Montserrat"/>
              </a:rPr>
              <a:t>Klisyri</a:t>
            </a:r>
            <a:r>
              <a:rPr lang="es-ES" sz="1800">
                <a:latin typeface="Montserrat"/>
              </a:rPr>
              <a:t> 5 días</a:t>
            </a:r>
          </a:p>
          <a:p>
            <a:pPr marL="742950" lvl="1" indent="-285750">
              <a:buClr>
                <a:srgbClr val="B4E2D6"/>
              </a:buClr>
              <a:buFont typeface="Courier New" panose="02070309020205020404" pitchFamily="49" charset="0"/>
              <a:buChar char="o"/>
            </a:pPr>
            <a:endParaRPr lang="es-ES" sz="1800">
              <a:solidFill>
                <a:srgbClr val="002855"/>
              </a:solidFill>
              <a:latin typeface="Montserrat"/>
            </a:endParaRPr>
          </a:p>
        </p:txBody>
      </p:sp>
      <p:sp>
        <p:nvSpPr>
          <p:cNvPr id="6" name="Marcador de texto 21">
            <a:extLst>
              <a:ext uri="{FF2B5EF4-FFF2-40B4-BE49-F238E27FC236}">
                <a16:creationId xmlns:a16="http://schemas.microsoft.com/office/drawing/2014/main" id="{66ABAA91-4C3A-3BF0-164D-F61B813202EB}"/>
              </a:ext>
            </a:extLst>
          </p:cNvPr>
          <p:cNvSpPr>
            <a:spLocks noGrp="1"/>
          </p:cNvSpPr>
          <p:nvPr>
            <p:ph type="body" sz="quarter" idx="10"/>
          </p:nvPr>
        </p:nvSpPr>
        <p:spPr>
          <a:xfrm>
            <a:off x="1581665" y="6576593"/>
            <a:ext cx="10159485" cy="170142"/>
          </a:xfrm>
        </p:spPr>
        <p:txBody>
          <a:bodyPr/>
          <a:lstStyle/>
          <a:p>
            <a:r>
              <a:rPr lang="es-ES" sz="900"/>
              <a:t>Caso clínico cedido por el  Dr. </a:t>
            </a:r>
            <a:r>
              <a:rPr lang="es-ES" sz="900" err="1"/>
              <a:t>Yélamos</a:t>
            </a:r>
            <a:r>
              <a:rPr lang="es-ES" sz="900"/>
              <a:t>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35791158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DDC70A7-FB50-C68C-C086-548969678D42}"/>
              </a:ext>
            </a:extLst>
          </p:cNvPr>
          <p:cNvSpPr>
            <a:spLocks noGrp="1"/>
          </p:cNvSpPr>
          <p:nvPr>
            <p:ph type="title"/>
          </p:nvPr>
        </p:nvSpPr>
        <p:spPr/>
        <p:txBody>
          <a:bodyPr/>
          <a:lstStyle/>
          <a:p>
            <a:endParaRPr lang="es-ES"/>
          </a:p>
        </p:txBody>
      </p:sp>
      <p:sp>
        <p:nvSpPr>
          <p:cNvPr id="7" name="Marcador de contenido 6">
            <a:extLst>
              <a:ext uri="{FF2B5EF4-FFF2-40B4-BE49-F238E27FC236}">
                <a16:creationId xmlns:a16="http://schemas.microsoft.com/office/drawing/2014/main" id="{0E2B09EB-F559-0CEB-FD9C-1397E7B1906F}"/>
              </a:ext>
            </a:extLst>
          </p:cNvPr>
          <p:cNvSpPr>
            <a:spLocks noGrp="1"/>
          </p:cNvSpPr>
          <p:nvPr>
            <p:ph idx="1"/>
          </p:nvPr>
        </p:nvSpPr>
        <p:spPr/>
        <p:txBody>
          <a:bodyPr/>
          <a:lstStyle/>
          <a:p>
            <a:endParaRPr lang="es-ES"/>
          </a:p>
        </p:txBody>
      </p:sp>
      <p:sp>
        <p:nvSpPr>
          <p:cNvPr id="8" name="Marcador de texto 7">
            <a:extLst>
              <a:ext uri="{FF2B5EF4-FFF2-40B4-BE49-F238E27FC236}">
                <a16:creationId xmlns:a16="http://schemas.microsoft.com/office/drawing/2014/main" id="{4AB6448F-8132-4BC7-EAB3-EEEEF8820FC0}"/>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9541855" y="5947473"/>
            <a:ext cx="2438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Basal</a:t>
            </a:r>
          </a:p>
        </p:txBody>
      </p:sp>
      <p:sp>
        <p:nvSpPr>
          <p:cNvPr id="9" name="Marcador de texto 21">
            <a:extLst>
              <a:ext uri="{FF2B5EF4-FFF2-40B4-BE49-F238E27FC236}">
                <a16:creationId xmlns:a16="http://schemas.microsoft.com/office/drawing/2014/main" id="{87EEAEF8-E2C9-DE31-982A-087B053B07F2}"/>
              </a:ext>
            </a:extLst>
          </p:cNvPr>
          <p:cNvSpPr txBox="1">
            <a:spLocks/>
          </p:cNvSpPr>
          <p:nvPr/>
        </p:nvSpPr>
        <p:spPr>
          <a:xfrm>
            <a:off x="1581665" y="6576593"/>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1436501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5F6BD74E-F6D0-4599-361D-F12911A93796}"/>
              </a:ext>
            </a:extLst>
          </p:cNvPr>
          <p:cNvSpPr>
            <a:spLocks noGrp="1"/>
          </p:cNvSpPr>
          <p:nvPr>
            <p:ph type="title"/>
          </p:nvPr>
        </p:nvSpPr>
        <p:spPr/>
        <p:txBody>
          <a:bodyPr/>
          <a:lstStyle/>
          <a:p>
            <a:endParaRPr lang="es-ES"/>
          </a:p>
        </p:txBody>
      </p:sp>
      <p:sp>
        <p:nvSpPr>
          <p:cNvPr id="7" name="Marcador de contenido 6">
            <a:extLst>
              <a:ext uri="{FF2B5EF4-FFF2-40B4-BE49-F238E27FC236}">
                <a16:creationId xmlns:a16="http://schemas.microsoft.com/office/drawing/2014/main" id="{31405DE7-3F3A-890D-15C9-CB77C2AD84A0}"/>
              </a:ext>
            </a:extLst>
          </p:cNvPr>
          <p:cNvSpPr>
            <a:spLocks noGrp="1"/>
          </p:cNvSpPr>
          <p:nvPr>
            <p:ph idx="1"/>
          </p:nvPr>
        </p:nvSpPr>
        <p:spPr/>
        <p:txBody>
          <a:bodyPr/>
          <a:lstStyle/>
          <a:p>
            <a:endParaRPr lang="es-ES"/>
          </a:p>
        </p:txBody>
      </p:sp>
      <p:sp>
        <p:nvSpPr>
          <p:cNvPr id="8" name="Marcador de texto 7">
            <a:extLst>
              <a:ext uri="{FF2B5EF4-FFF2-40B4-BE49-F238E27FC236}">
                <a16:creationId xmlns:a16="http://schemas.microsoft.com/office/drawing/2014/main" id="{F6244557-8D08-DFF8-681D-E746E8A93159}"/>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9366208" y="59474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D8</a:t>
            </a:r>
          </a:p>
        </p:txBody>
      </p:sp>
      <p:sp>
        <p:nvSpPr>
          <p:cNvPr id="9" name="Marcador de texto 21">
            <a:extLst>
              <a:ext uri="{FF2B5EF4-FFF2-40B4-BE49-F238E27FC236}">
                <a16:creationId xmlns:a16="http://schemas.microsoft.com/office/drawing/2014/main" id="{8636DD18-809D-7782-07BD-DCC3A4256AE5}"/>
              </a:ext>
            </a:extLst>
          </p:cNvPr>
          <p:cNvSpPr txBox="1">
            <a:spLocks/>
          </p:cNvSpPr>
          <p:nvPr/>
        </p:nvSpPr>
        <p:spPr>
          <a:xfrm>
            <a:off x="1581665" y="6576593"/>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1367083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E355EB7D-02F7-9C98-BA97-C31D696C6B6B}"/>
              </a:ext>
            </a:extLst>
          </p:cNvPr>
          <p:cNvSpPr>
            <a:spLocks noGrp="1"/>
          </p:cNvSpPr>
          <p:nvPr>
            <p:ph type="title"/>
          </p:nvPr>
        </p:nvSpPr>
        <p:spPr/>
        <p:txBody>
          <a:bodyPr>
            <a:normAutofit/>
          </a:bodyPr>
          <a:lstStyle/>
          <a:p>
            <a:r>
              <a:rPr lang="es-ES" sz="2000">
                <a:solidFill>
                  <a:srgbClr val="002060"/>
                </a:solidFill>
                <a:latin typeface="Montserrat" panose="00000500000000000000" pitchFamily="2" charset="0"/>
                <a:cs typeface="Arial" panose="020B0604020202020204" pitchFamily="34" charset="0"/>
              </a:rPr>
              <a:t>ESTABLECER LOS OBJETIVOS DE TRATAMIENTO DE LA QA</a:t>
            </a:r>
            <a:endParaRPr lang="es-ES"/>
          </a:p>
        </p:txBody>
      </p:sp>
      <p:sp>
        <p:nvSpPr>
          <p:cNvPr id="6" name="Text Placeholder 5">
            <a:extLst>
              <a:ext uri="{FF2B5EF4-FFF2-40B4-BE49-F238E27FC236}">
                <a16:creationId xmlns:a16="http://schemas.microsoft.com/office/drawing/2014/main" id="{FC195B9D-5952-9149-91D6-5AFC007A5F4D}"/>
              </a:ext>
            </a:extLst>
          </p:cNvPr>
          <p:cNvSpPr>
            <a:spLocks noGrp="1"/>
          </p:cNvSpPr>
          <p:nvPr>
            <p:ph idx="1"/>
          </p:nvPr>
        </p:nvSpPr>
        <p:spPr>
          <a:xfrm>
            <a:off x="473530" y="997844"/>
            <a:ext cx="11267448" cy="610506"/>
          </a:xfrm>
        </p:spPr>
        <p:txBody>
          <a:bodyPr>
            <a:noAutofit/>
          </a:bodyPr>
          <a:lstStyle/>
          <a:p>
            <a:r>
              <a:rPr lang="es-ES">
                <a:solidFill>
                  <a:srgbClr val="002755"/>
                </a:solidFill>
                <a:latin typeface="Montserrat" panose="00000500000000000000" pitchFamily="2" charset="0"/>
                <a:cs typeface="Arial" panose="020B0604020202020204" pitchFamily="34" charset="0"/>
              </a:rPr>
              <a:t>Tratamiento del campo de cancerización tiene como </a:t>
            </a:r>
            <a:r>
              <a:rPr lang="es-ES" b="1">
                <a:solidFill>
                  <a:srgbClr val="CF5F62"/>
                </a:solidFill>
                <a:latin typeface="Montserrat" panose="00000500000000000000" pitchFamily="2" charset="0"/>
                <a:cs typeface="Arial" panose="020B0604020202020204" pitchFamily="34" charset="0"/>
              </a:rPr>
              <a:t>OBJETIVO</a:t>
            </a:r>
            <a:r>
              <a:rPr lang="es-ES">
                <a:solidFill>
                  <a:srgbClr val="002755"/>
                </a:solidFill>
                <a:latin typeface="Montserrat" panose="00000500000000000000" pitchFamily="2" charset="0"/>
                <a:cs typeface="Arial" panose="020B0604020202020204" pitchFamily="34" charset="0"/>
              </a:rPr>
              <a:t>:  </a:t>
            </a:r>
          </a:p>
          <a:p>
            <a:r>
              <a:rPr lang="es-ES">
                <a:solidFill>
                  <a:srgbClr val="002755"/>
                </a:solidFill>
                <a:latin typeface="Montserrat" panose="00000500000000000000" pitchFamily="2" charset="0"/>
                <a:cs typeface="Arial" panose="020B0604020202020204" pitchFamily="34" charset="0"/>
              </a:rPr>
              <a:t>			Reducir el riesgo de </a:t>
            </a:r>
            <a:r>
              <a:rPr lang="es-ES" b="1" u="sng">
                <a:solidFill>
                  <a:srgbClr val="002755"/>
                </a:solidFill>
                <a:latin typeface="Montserrat" panose="00000500000000000000" pitchFamily="2" charset="0"/>
                <a:cs typeface="Arial" panose="020B0604020202020204" pitchFamily="34" charset="0"/>
              </a:rPr>
              <a:t>aparición y recurrencia del cáncer</a:t>
            </a:r>
            <a:r>
              <a:rPr lang="es-ES" b="1" u="sng" baseline="30000">
                <a:solidFill>
                  <a:srgbClr val="002755"/>
                </a:solidFill>
                <a:latin typeface="Montserrat" panose="00000500000000000000" pitchFamily="2" charset="0"/>
                <a:cs typeface="Arial" panose="020B0604020202020204" pitchFamily="34" charset="0"/>
              </a:rPr>
              <a:t>1</a:t>
            </a:r>
          </a:p>
        </p:txBody>
      </p:sp>
      <p:sp>
        <p:nvSpPr>
          <p:cNvPr id="7" name="Text Placeholder 6">
            <a:extLst>
              <a:ext uri="{FF2B5EF4-FFF2-40B4-BE49-F238E27FC236}">
                <a16:creationId xmlns:a16="http://schemas.microsoft.com/office/drawing/2014/main" id="{5B74C7AE-7C9A-B172-B2FE-670BA76A872C}"/>
              </a:ext>
            </a:extLst>
          </p:cNvPr>
          <p:cNvSpPr>
            <a:spLocks noGrp="1"/>
          </p:cNvSpPr>
          <p:nvPr>
            <p:ph type="body" sz="quarter" idx="10"/>
          </p:nvPr>
        </p:nvSpPr>
        <p:spPr>
          <a:xfrm>
            <a:off x="1581665" y="6420932"/>
            <a:ext cx="10159485" cy="170142"/>
          </a:xfrm>
        </p:spPr>
        <p:txBody>
          <a:bodyPr vert="horz" lIns="91440" tIns="45720" rIns="91440" bIns="45720" rtlCol="0" anchor="t">
            <a:noAutofit/>
          </a:bodyPr>
          <a:lstStyle/>
          <a:p>
            <a:pPr>
              <a:lnSpc>
                <a:spcPct val="100000"/>
              </a:lnSpc>
              <a:spcBef>
                <a:spcPts val="0"/>
              </a:spcBef>
            </a:pPr>
            <a:r>
              <a:rPr lang="es-ES" b="1"/>
              <a:t>QA:</a:t>
            </a:r>
            <a:r>
              <a:rPr lang="es-ES"/>
              <a:t> queratosis actínica.</a:t>
            </a:r>
          </a:p>
          <a:p>
            <a:pPr>
              <a:lnSpc>
                <a:spcPct val="100000"/>
              </a:lnSpc>
              <a:spcBef>
                <a:spcPts val="0"/>
              </a:spcBef>
            </a:pPr>
            <a:r>
              <a:rPr lang="es-ES" b="1">
                <a:latin typeface="Montserrat"/>
              </a:rPr>
              <a:t>1. </a:t>
            </a:r>
            <a:r>
              <a:rPr lang="es-ES">
                <a:latin typeface="Montserrat"/>
              </a:rPr>
              <a:t>Cornejo CM, et al. J Am Acad </a:t>
            </a:r>
            <a:r>
              <a:rPr lang="es-ES" err="1">
                <a:latin typeface="Montserrat"/>
              </a:rPr>
              <a:t>Dermatol</a:t>
            </a:r>
            <a:r>
              <a:rPr lang="es-ES">
                <a:latin typeface="Montserrat"/>
              </a:rPr>
              <a:t>. 2020 Sep;83(3):719-730.</a:t>
            </a:r>
          </a:p>
          <a:p>
            <a:pPr>
              <a:lnSpc>
                <a:spcPct val="100000"/>
              </a:lnSpc>
              <a:spcBef>
                <a:spcPts val="0"/>
              </a:spcBef>
            </a:pPr>
            <a:r>
              <a:rPr lang="es-ES">
                <a:latin typeface="Montserrat"/>
              </a:rPr>
              <a:t>Basado en la experiencia clínica de los ponentes ( </a:t>
            </a:r>
            <a:r>
              <a:rPr lang="es-ES" err="1">
                <a:latin typeface="Montserrat"/>
              </a:rPr>
              <a:t>Dr</a:t>
            </a:r>
            <a:r>
              <a:rPr lang="es-ES">
                <a:latin typeface="Montserrat"/>
              </a:rPr>
              <a:t> </a:t>
            </a:r>
            <a:r>
              <a:rPr lang="es-ES" err="1">
                <a:latin typeface="Montserrat"/>
              </a:rPr>
              <a:t>Yelamos</a:t>
            </a:r>
            <a:r>
              <a:rPr lang="es-ES">
                <a:latin typeface="Montserrat"/>
              </a:rPr>
              <a:t> &amp; </a:t>
            </a:r>
            <a:r>
              <a:rPr lang="es-ES" err="1">
                <a:latin typeface="Montserrat"/>
              </a:rPr>
              <a:t>Dra</a:t>
            </a:r>
            <a:r>
              <a:rPr lang="es-ES">
                <a:latin typeface="Montserrat"/>
              </a:rPr>
              <a:t> Godoy)</a:t>
            </a:r>
          </a:p>
        </p:txBody>
      </p:sp>
      <p:grpSp>
        <p:nvGrpSpPr>
          <p:cNvPr id="38" name="Grupo 37">
            <a:extLst>
              <a:ext uri="{FF2B5EF4-FFF2-40B4-BE49-F238E27FC236}">
                <a16:creationId xmlns:a16="http://schemas.microsoft.com/office/drawing/2014/main" id="{6151775C-80A2-98A6-85BC-174FFBC5248D}"/>
              </a:ext>
            </a:extLst>
          </p:cNvPr>
          <p:cNvGrpSpPr/>
          <p:nvPr/>
        </p:nvGrpSpPr>
        <p:grpSpPr>
          <a:xfrm>
            <a:off x="583096" y="1789841"/>
            <a:ext cx="10839647" cy="4252837"/>
            <a:chOff x="583096" y="1132594"/>
            <a:chExt cx="10839647" cy="4252837"/>
          </a:xfrm>
        </p:grpSpPr>
        <p:sp>
          <p:nvSpPr>
            <p:cNvPr id="39" name="Rectangle: Rounded Corners 8">
              <a:extLst>
                <a:ext uri="{FF2B5EF4-FFF2-40B4-BE49-F238E27FC236}">
                  <a16:creationId xmlns:a16="http://schemas.microsoft.com/office/drawing/2014/main" id="{677323BD-2870-1F32-5F5C-8DA135078CA9}"/>
                </a:ext>
              </a:extLst>
            </p:cNvPr>
            <p:cNvSpPr/>
            <p:nvPr/>
          </p:nvSpPr>
          <p:spPr>
            <a:xfrm>
              <a:off x="583096" y="1132594"/>
              <a:ext cx="10839647" cy="4252837"/>
            </a:xfrm>
            <a:prstGeom prst="roundRect">
              <a:avLst>
                <a:gd name="adj" fmla="val 1451"/>
              </a:avLst>
            </a:prstGeom>
            <a:solidFill>
              <a:schemeClr val="bg1"/>
            </a:solidFill>
            <a:ln>
              <a:solidFill>
                <a:srgbClr val="B4E2D6"/>
              </a:solidFill>
            </a:ln>
            <a:effectLst/>
          </p:spPr>
          <p:style>
            <a:lnRef idx="2">
              <a:schemeClr val="accent1">
                <a:shade val="50000"/>
              </a:schemeClr>
            </a:lnRef>
            <a:fillRef idx="1">
              <a:schemeClr val="accent1"/>
            </a:fillRef>
            <a:effectRef idx="0">
              <a:schemeClr val="accent1"/>
            </a:effectRef>
            <a:fontRef idx="minor">
              <a:schemeClr val="lt1"/>
            </a:fontRef>
          </p:style>
          <p:txBody>
            <a:bodyPr lIns="96000" tIns="480000" rIns="96000" rtlCol="0" anchor="t" anchorCtr="0"/>
            <a:lstStyle/>
            <a:p>
              <a:pPr marL="243411" indent="-243411">
                <a:buClr>
                  <a:schemeClr val="accent1"/>
                </a:buClr>
                <a:buFont typeface="Arial" panose="020B0604020202020204" pitchFamily="34" charset="0"/>
                <a:buChar char="•"/>
              </a:pPr>
              <a:endParaRPr lang="en-GB" sz="1467">
                <a:solidFill>
                  <a:schemeClr val="accent1"/>
                </a:solidFill>
                <a:latin typeface="Arial" panose="020B0604020202020204" pitchFamily="34" charset="0"/>
                <a:cs typeface="Arial" panose="020B0604020202020204" pitchFamily="34" charset="0"/>
              </a:endParaRPr>
            </a:p>
          </p:txBody>
        </p:sp>
        <p:pic>
          <p:nvPicPr>
            <p:cNvPr id="40" name="Immagine 3">
              <a:extLst>
                <a:ext uri="{FF2B5EF4-FFF2-40B4-BE49-F238E27FC236}">
                  <a16:creationId xmlns:a16="http://schemas.microsoft.com/office/drawing/2014/main" id="{6C4A6322-4D0D-0DFB-7791-4DF60F18050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14074" b="13259"/>
            <a:stretch/>
          </p:blipFill>
          <p:spPr>
            <a:xfrm>
              <a:off x="1222993" y="1252092"/>
              <a:ext cx="10040093" cy="3950817"/>
            </a:xfrm>
            <a:prstGeom prst="rect">
              <a:avLst/>
            </a:prstGeom>
          </p:spPr>
        </p:pic>
        <p:sp>
          <p:nvSpPr>
            <p:cNvPr id="41" name="TextBox 2">
              <a:extLst>
                <a:ext uri="{FF2B5EF4-FFF2-40B4-BE49-F238E27FC236}">
                  <a16:creationId xmlns:a16="http://schemas.microsoft.com/office/drawing/2014/main" id="{58703005-8A17-B3AC-0DBF-3EC0E7CD9DE8}"/>
                </a:ext>
              </a:extLst>
            </p:cNvPr>
            <p:cNvSpPr txBox="1"/>
            <p:nvPr/>
          </p:nvSpPr>
          <p:spPr>
            <a:xfrm>
              <a:off x="7246055" y="1297658"/>
              <a:ext cx="3794112" cy="410369"/>
            </a:xfrm>
            <a:prstGeom prst="rect">
              <a:avLst/>
            </a:prstGeom>
            <a:solidFill>
              <a:schemeClr val="bg1"/>
            </a:solidFill>
            <a:ln>
              <a:noFill/>
            </a:ln>
          </p:spPr>
          <p:txBody>
            <a:bodyPr wrap="square" rtlCol="0">
              <a:noAutofit/>
            </a:bodyPr>
            <a:lstStyle/>
            <a:p>
              <a:pPr algn="ctr"/>
              <a:r>
                <a:rPr lang="es-ES" sz="1700" b="1">
                  <a:solidFill>
                    <a:srgbClr val="CF5F62"/>
                  </a:solidFill>
                  <a:latin typeface="Montserrat" pitchFamily="2" charset="77"/>
                  <a:cs typeface="Arial" panose="020B0604020202020204" pitchFamily="34" charset="0"/>
                </a:rPr>
                <a:t>Campo de cancerización</a:t>
              </a:r>
            </a:p>
          </p:txBody>
        </p:sp>
        <p:sp>
          <p:nvSpPr>
            <p:cNvPr id="42" name="TextBox 1">
              <a:extLst>
                <a:ext uri="{FF2B5EF4-FFF2-40B4-BE49-F238E27FC236}">
                  <a16:creationId xmlns:a16="http://schemas.microsoft.com/office/drawing/2014/main" id="{1E703273-954A-668C-16F7-961131AFDCAE}"/>
                </a:ext>
              </a:extLst>
            </p:cNvPr>
            <p:cNvSpPr txBox="1"/>
            <p:nvPr/>
          </p:nvSpPr>
          <p:spPr>
            <a:xfrm>
              <a:off x="1581665" y="1297658"/>
              <a:ext cx="3057311" cy="410369"/>
            </a:xfrm>
            <a:prstGeom prst="rect">
              <a:avLst/>
            </a:prstGeom>
            <a:solidFill>
              <a:schemeClr val="bg1"/>
            </a:solidFill>
            <a:ln>
              <a:noFill/>
            </a:ln>
          </p:spPr>
          <p:txBody>
            <a:bodyPr wrap="square" rtlCol="0">
              <a:noAutofit/>
            </a:bodyPr>
            <a:lstStyle/>
            <a:p>
              <a:pPr algn="ctr"/>
              <a:r>
                <a:rPr lang="es-ES" sz="1700" b="1">
                  <a:solidFill>
                    <a:srgbClr val="002855"/>
                  </a:solidFill>
                  <a:latin typeface="Montserrat" pitchFamily="2" charset="77"/>
                  <a:cs typeface="Arial" panose="020B0604020202020204" pitchFamily="34" charset="0"/>
                </a:rPr>
                <a:t>Lesiones únicas</a:t>
              </a:r>
            </a:p>
          </p:txBody>
        </p:sp>
        <p:grpSp>
          <p:nvGrpSpPr>
            <p:cNvPr id="43" name="Group 12">
              <a:extLst>
                <a:ext uri="{FF2B5EF4-FFF2-40B4-BE49-F238E27FC236}">
                  <a16:creationId xmlns:a16="http://schemas.microsoft.com/office/drawing/2014/main" id="{2318A626-2FFD-42B0-D15E-C7C80EE2F6F7}"/>
                </a:ext>
              </a:extLst>
            </p:cNvPr>
            <p:cNvGrpSpPr/>
            <p:nvPr/>
          </p:nvGrpSpPr>
          <p:grpSpPr>
            <a:xfrm>
              <a:off x="4037876" y="1823654"/>
              <a:ext cx="4035972" cy="1434235"/>
              <a:chOff x="4246278" y="1471555"/>
              <a:chExt cx="3026978" cy="1075675"/>
            </a:xfrm>
          </p:grpSpPr>
          <p:sp>
            <p:nvSpPr>
              <p:cNvPr id="44" name="TextBox 4">
                <a:extLst>
                  <a:ext uri="{FF2B5EF4-FFF2-40B4-BE49-F238E27FC236}">
                    <a16:creationId xmlns:a16="http://schemas.microsoft.com/office/drawing/2014/main" id="{F5137386-D53B-0089-A033-FFDD942A9F26}"/>
                  </a:ext>
                </a:extLst>
              </p:cNvPr>
              <p:cNvSpPr txBox="1"/>
              <p:nvPr/>
            </p:nvSpPr>
            <p:spPr>
              <a:xfrm>
                <a:off x="4312645" y="1731660"/>
                <a:ext cx="2894242" cy="276999"/>
              </a:xfrm>
              <a:prstGeom prst="rect">
                <a:avLst/>
              </a:prstGeom>
              <a:solidFill>
                <a:schemeClr val="bg1"/>
              </a:solidFill>
            </p:spPr>
            <p:txBody>
              <a:bodyPr wrap="square" rtlCol="0">
                <a:noAutofit/>
              </a:bodyPr>
              <a:lstStyle/>
              <a:p>
                <a:pPr algn="ctr"/>
                <a:r>
                  <a:rPr lang="es-ES" sz="1600">
                    <a:solidFill>
                      <a:srgbClr val="002755"/>
                    </a:solidFill>
                    <a:latin typeface="Montserrat" pitchFamily="2" charset="77"/>
                    <a:cs typeface="Arial" panose="020B0604020202020204" pitchFamily="34" charset="0"/>
                  </a:rPr>
                  <a:t>Número, distribución y tipo de QA</a:t>
                </a:r>
              </a:p>
            </p:txBody>
          </p:sp>
          <p:sp>
            <p:nvSpPr>
              <p:cNvPr id="45" name="TextBox 9">
                <a:extLst>
                  <a:ext uri="{FF2B5EF4-FFF2-40B4-BE49-F238E27FC236}">
                    <a16:creationId xmlns:a16="http://schemas.microsoft.com/office/drawing/2014/main" id="{ACA7CC23-E06B-D6C4-9944-064CD38B12DF}"/>
                  </a:ext>
                </a:extLst>
              </p:cNvPr>
              <p:cNvSpPr txBox="1"/>
              <p:nvPr/>
            </p:nvSpPr>
            <p:spPr>
              <a:xfrm>
                <a:off x="4246278" y="1471555"/>
                <a:ext cx="3026978" cy="276999"/>
              </a:xfrm>
              <a:prstGeom prst="rect">
                <a:avLst/>
              </a:prstGeom>
              <a:solidFill>
                <a:schemeClr val="bg1"/>
              </a:solidFill>
            </p:spPr>
            <p:txBody>
              <a:bodyPr wrap="square" rtlCol="0">
                <a:noAutofit/>
              </a:bodyPr>
              <a:lstStyle/>
              <a:p>
                <a:pPr algn="ctr"/>
                <a:r>
                  <a:rPr lang="es-ES" sz="1600">
                    <a:solidFill>
                      <a:srgbClr val="002755"/>
                    </a:solidFill>
                    <a:latin typeface="Montserrat" pitchFamily="2" charset="77"/>
                    <a:cs typeface="Arial" panose="020B0604020202020204" pitchFamily="34" charset="0"/>
                  </a:rPr>
                  <a:t>Factores relacionados con el paciente</a:t>
                </a:r>
              </a:p>
            </p:txBody>
          </p:sp>
          <p:sp>
            <p:nvSpPr>
              <p:cNvPr id="46" name="TextBox 10">
                <a:extLst>
                  <a:ext uri="{FF2B5EF4-FFF2-40B4-BE49-F238E27FC236}">
                    <a16:creationId xmlns:a16="http://schemas.microsoft.com/office/drawing/2014/main" id="{A227B432-31A0-6929-BEA3-21DE2B87B017}"/>
                  </a:ext>
                </a:extLst>
              </p:cNvPr>
              <p:cNvSpPr txBox="1"/>
              <p:nvPr/>
            </p:nvSpPr>
            <p:spPr>
              <a:xfrm>
                <a:off x="4519770" y="2006422"/>
                <a:ext cx="2479995" cy="276999"/>
              </a:xfrm>
              <a:prstGeom prst="rect">
                <a:avLst/>
              </a:prstGeom>
              <a:solidFill>
                <a:schemeClr val="bg1"/>
              </a:solidFill>
            </p:spPr>
            <p:txBody>
              <a:bodyPr wrap="square" rtlCol="0">
                <a:noAutofit/>
              </a:bodyPr>
              <a:lstStyle/>
              <a:p>
                <a:pPr algn="ctr"/>
                <a:r>
                  <a:rPr lang="es-ES" sz="1600">
                    <a:solidFill>
                      <a:srgbClr val="002755"/>
                    </a:solidFill>
                    <a:latin typeface="Montserrat" pitchFamily="2" charset="77"/>
                    <a:cs typeface="Arial" panose="020B0604020202020204" pitchFamily="34" charset="0"/>
                  </a:rPr>
                  <a:t>Comorbilidades</a:t>
                </a:r>
              </a:p>
            </p:txBody>
          </p:sp>
          <p:sp>
            <p:nvSpPr>
              <p:cNvPr id="47" name="TextBox 11">
                <a:extLst>
                  <a:ext uri="{FF2B5EF4-FFF2-40B4-BE49-F238E27FC236}">
                    <a16:creationId xmlns:a16="http://schemas.microsoft.com/office/drawing/2014/main" id="{7ACEC105-7922-C42E-1DC9-C7514C97366C}"/>
                  </a:ext>
                </a:extLst>
              </p:cNvPr>
              <p:cNvSpPr txBox="1"/>
              <p:nvPr/>
            </p:nvSpPr>
            <p:spPr>
              <a:xfrm>
                <a:off x="4519770" y="2270231"/>
                <a:ext cx="2479995" cy="276999"/>
              </a:xfrm>
              <a:prstGeom prst="rect">
                <a:avLst/>
              </a:prstGeom>
              <a:solidFill>
                <a:schemeClr val="bg1"/>
              </a:solidFill>
            </p:spPr>
            <p:txBody>
              <a:bodyPr wrap="square" rtlCol="0">
                <a:noAutofit/>
              </a:bodyPr>
              <a:lstStyle/>
              <a:p>
                <a:pPr algn="ctr"/>
                <a:r>
                  <a:rPr lang="es-ES" sz="1600">
                    <a:solidFill>
                      <a:srgbClr val="002755"/>
                    </a:solidFill>
                    <a:latin typeface="Montserrat" pitchFamily="2" charset="77"/>
                    <a:cs typeface="Arial" panose="020B0604020202020204" pitchFamily="34" charset="0"/>
                  </a:rPr>
                  <a:t>Cumplimiento del paciente</a:t>
                </a:r>
              </a:p>
            </p:txBody>
          </p:sp>
        </p:grpSp>
      </p:grpSp>
      <p:sp>
        <p:nvSpPr>
          <p:cNvPr id="14" name="CuadroTexto 13">
            <a:extLst>
              <a:ext uri="{FF2B5EF4-FFF2-40B4-BE49-F238E27FC236}">
                <a16:creationId xmlns:a16="http://schemas.microsoft.com/office/drawing/2014/main" id="{465E5FA3-519C-84EB-1D1D-A32D62FD52AD}"/>
              </a:ext>
            </a:extLst>
          </p:cNvPr>
          <p:cNvSpPr txBox="1"/>
          <p:nvPr/>
        </p:nvSpPr>
        <p:spPr>
          <a:xfrm>
            <a:off x="5096495" y="4765069"/>
            <a:ext cx="2017485" cy="1200329"/>
          </a:xfrm>
          <a:prstGeom prst="rect">
            <a:avLst/>
          </a:prstGeom>
          <a:solidFill>
            <a:schemeClr val="bg1"/>
          </a:solidFill>
        </p:spPr>
        <p:txBody>
          <a:bodyPr wrap="square" rtlCol="0">
            <a:spAutoFit/>
          </a:bodyPr>
          <a:lstStyle/>
          <a:p>
            <a:pPr algn="ctr"/>
            <a:r>
              <a:rPr lang="es-ES" b="1">
                <a:solidFill>
                  <a:srgbClr val="002855"/>
                </a:solidFill>
                <a:latin typeface=""/>
              </a:rPr>
              <a:t>Elección de tratamiento distinta</a:t>
            </a:r>
          </a:p>
          <a:p>
            <a:pPr algn="ctr"/>
            <a:endParaRPr lang="es-ES" b="1">
              <a:solidFill>
                <a:srgbClr val="002855"/>
              </a:solidFill>
              <a:latin typeface=""/>
            </a:endParaRPr>
          </a:p>
        </p:txBody>
      </p:sp>
      <p:sp>
        <p:nvSpPr>
          <p:cNvPr id="23" name="Rectángulo 22">
            <a:extLst>
              <a:ext uri="{FF2B5EF4-FFF2-40B4-BE49-F238E27FC236}">
                <a16:creationId xmlns:a16="http://schemas.microsoft.com/office/drawing/2014/main" id="{E07D3E63-D4B3-E41F-D59A-1797F87D3D1F}"/>
              </a:ext>
            </a:extLst>
          </p:cNvPr>
          <p:cNvSpPr/>
          <p:nvPr/>
        </p:nvSpPr>
        <p:spPr>
          <a:xfrm>
            <a:off x="4963886" y="4151086"/>
            <a:ext cx="2380343" cy="435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 name="Conector recto de flecha 18">
            <a:extLst>
              <a:ext uri="{FF2B5EF4-FFF2-40B4-BE49-F238E27FC236}">
                <a16:creationId xmlns:a16="http://schemas.microsoft.com/office/drawing/2014/main" id="{F93D741D-7FA6-8BA2-20CB-C2D0E4F00148}"/>
              </a:ext>
            </a:extLst>
          </p:cNvPr>
          <p:cNvCxnSpPr>
            <a:cxnSpLocks/>
          </p:cNvCxnSpPr>
          <p:nvPr/>
        </p:nvCxnSpPr>
        <p:spPr>
          <a:xfrm>
            <a:off x="5096495" y="4368800"/>
            <a:ext cx="2189676" cy="0"/>
          </a:xfrm>
          <a:prstGeom prst="straightConnector1">
            <a:avLst/>
          </a:prstGeom>
          <a:ln w="41275">
            <a:solidFill>
              <a:srgbClr val="B4E2D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B4280E1E-3573-CDF1-99F3-2B67689DB15F}"/>
              </a:ext>
            </a:extLst>
          </p:cNvPr>
          <p:cNvSpPr/>
          <p:nvPr/>
        </p:nvSpPr>
        <p:spPr>
          <a:xfrm>
            <a:off x="4170611" y="2375659"/>
            <a:ext cx="3991726" cy="1632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A7E1A96E-8710-2B05-57D8-476F33745465}"/>
              </a:ext>
            </a:extLst>
          </p:cNvPr>
          <p:cNvSpPr/>
          <p:nvPr/>
        </p:nvSpPr>
        <p:spPr>
          <a:xfrm>
            <a:off x="4170611" y="2324752"/>
            <a:ext cx="4035972" cy="3346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052586FA-29B8-6352-9B5B-A9E995719588}"/>
              </a:ext>
            </a:extLst>
          </p:cNvPr>
          <p:cNvSpPr/>
          <p:nvPr/>
        </p:nvSpPr>
        <p:spPr>
          <a:xfrm>
            <a:off x="7113980" y="1933870"/>
            <a:ext cx="4625065" cy="4107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653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76253FBD-D2DD-9882-3EB4-1B7ABD9519EC}"/>
              </a:ext>
            </a:extLst>
          </p:cNvPr>
          <p:cNvSpPr>
            <a:spLocks noGrp="1"/>
          </p:cNvSpPr>
          <p:nvPr>
            <p:ph type="title"/>
          </p:nvPr>
        </p:nvSpPr>
        <p:spPr/>
        <p:txBody>
          <a:bodyPr/>
          <a:lstStyle/>
          <a:p>
            <a:endParaRPr lang="es-ES"/>
          </a:p>
        </p:txBody>
      </p:sp>
      <p:sp>
        <p:nvSpPr>
          <p:cNvPr id="9" name="Marcador de contenido 8">
            <a:extLst>
              <a:ext uri="{FF2B5EF4-FFF2-40B4-BE49-F238E27FC236}">
                <a16:creationId xmlns:a16="http://schemas.microsoft.com/office/drawing/2014/main" id="{7B6075B1-EE05-3A0B-E56A-67F991A416AF}"/>
              </a:ext>
            </a:extLst>
          </p:cNvPr>
          <p:cNvSpPr>
            <a:spLocks noGrp="1"/>
          </p:cNvSpPr>
          <p:nvPr>
            <p:ph idx="1"/>
          </p:nvPr>
        </p:nvSpPr>
        <p:spPr/>
        <p:txBody>
          <a:bodyPr/>
          <a:lstStyle/>
          <a:p>
            <a:endParaRPr lang="es-ES"/>
          </a:p>
        </p:txBody>
      </p:sp>
      <p:sp>
        <p:nvSpPr>
          <p:cNvPr id="10" name="Marcador de texto 9">
            <a:extLst>
              <a:ext uri="{FF2B5EF4-FFF2-40B4-BE49-F238E27FC236}">
                <a16:creationId xmlns:a16="http://schemas.microsoft.com/office/drawing/2014/main" id="{273C0D01-F704-16FA-3FFA-D6F6098E6668}"/>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9366208" y="59474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D57</a:t>
            </a:r>
          </a:p>
        </p:txBody>
      </p:sp>
      <p:sp>
        <p:nvSpPr>
          <p:cNvPr id="11" name="Marcador de texto 21">
            <a:extLst>
              <a:ext uri="{FF2B5EF4-FFF2-40B4-BE49-F238E27FC236}">
                <a16:creationId xmlns:a16="http://schemas.microsoft.com/office/drawing/2014/main" id="{7DDE01D0-6876-42C6-493E-B3B8ECBC40C3}"/>
              </a:ext>
            </a:extLst>
          </p:cNvPr>
          <p:cNvSpPr txBox="1">
            <a:spLocks/>
          </p:cNvSpPr>
          <p:nvPr/>
        </p:nvSpPr>
        <p:spPr>
          <a:xfrm>
            <a:off x="1581665" y="6576593"/>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35509279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6B65D1-BC09-86C6-7170-AAE71951EDFC}"/>
              </a:ext>
            </a:extLst>
          </p:cNvPr>
          <p:cNvSpPr>
            <a:spLocks noGrp="1"/>
          </p:cNvSpPr>
          <p:nvPr>
            <p:ph type="title"/>
          </p:nvPr>
        </p:nvSpPr>
        <p:spPr>
          <a:xfrm>
            <a:off x="473530" y="245391"/>
            <a:ext cx="10368641" cy="681751"/>
          </a:xfrm>
        </p:spPr>
        <p:txBody>
          <a:bodyPr/>
          <a:lstStyle/>
          <a:p>
            <a:r>
              <a:rPr lang="es-ES"/>
              <a:t>Caso clínico 1</a:t>
            </a:r>
            <a:br>
              <a:rPr lang="es-ES"/>
            </a:br>
            <a:r>
              <a:rPr lang="es-ES" sz="1800" b="0"/>
              <a:t>Evolución del tratamiento</a:t>
            </a:r>
            <a:endParaRPr lang="es-ES" sz="1800"/>
          </a:p>
        </p:txBody>
      </p:sp>
      <p:grpSp>
        <p:nvGrpSpPr>
          <p:cNvPr id="5" name="Google Shape;117;p8">
            <a:extLst>
              <a:ext uri="{FF2B5EF4-FFF2-40B4-BE49-F238E27FC236}">
                <a16:creationId xmlns:a16="http://schemas.microsoft.com/office/drawing/2014/main" id="{5AF8A9A1-C0F6-C2F7-4797-5AA739FC91FA}"/>
              </a:ext>
            </a:extLst>
          </p:cNvPr>
          <p:cNvGrpSpPr/>
          <p:nvPr/>
        </p:nvGrpSpPr>
        <p:grpSpPr>
          <a:xfrm>
            <a:off x="394525" y="1462503"/>
            <a:ext cx="11240747" cy="369291"/>
            <a:chOff x="-1" y="-32317"/>
            <a:chExt cx="11246893" cy="424556"/>
          </a:xfrm>
        </p:grpSpPr>
        <p:sp>
          <p:nvSpPr>
            <p:cNvPr id="6" name="Google Shape;118;p8">
              <a:extLst>
                <a:ext uri="{FF2B5EF4-FFF2-40B4-BE49-F238E27FC236}">
                  <a16:creationId xmlns:a16="http://schemas.microsoft.com/office/drawing/2014/main" id="{CDB0FFBB-5DA4-0799-4E45-DB7F9E091AB9}"/>
                </a:ext>
              </a:extLst>
            </p:cNvPr>
            <p:cNvSpPr/>
            <p:nvPr/>
          </p:nvSpPr>
          <p:spPr>
            <a:xfrm>
              <a:off x="-1" y="-1"/>
              <a:ext cx="11246893" cy="359925"/>
            </a:xfrm>
            <a:custGeom>
              <a:avLst/>
              <a:gdLst/>
              <a:ahLst/>
              <a:cxnLst/>
              <a:rect l="l" t="t" r="r" b="b"/>
              <a:pathLst>
                <a:path w="21600" h="21600" extrusionOk="0">
                  <a:moveTo>
                    <a:pt x="0" y="0"/>
                  </a:moveTo>
                  <a:lnTo>
                    <a:pt x="21254" y="0"/>
                  </a:lnTo>
                  <a:lnTo>
                    <a:pt x="21600" y="10800"/>
                  </a:lnTo>
                  <a:lnTo>
                    <a:pt x="21254" y="21600"/>
                  </a:lnTo>
                  <a:lnTo>
                    <a:pt x="0" y="21600"/>
                  </a:lnTo>
                  <a:close/>
                </a:path>
              </a:pathLst>
            </a:custGeom>
            <a:solidFill>
              <a:srgbClr val="B4E2D6"/>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8958C"/>
                </a:buClr>
                <a:buSzPts val="1800"/>
                <a:buFont typeface="Arial"/>
                <a:buNone/>
                <a:tabLst/>
                <a:defRPr/>
              </a:pPr>
              <a:endParaRPr kumimoji="0" sz="1800" b="0" i="0" u="none" strike="noStrike" kern="1200" cap="none" spc="0" normalizeH="0" baseline="0" noProof="0">
                <a:ln>
                  <a:noFill/>
                </a:ln>
                <a:solidFill>
                  <a:srgbClr val="18958C"/>
                </a:solidFill>
                <a:effectLst/>
                <a:uLnTx/>
                <a:uFillTx/>
                <a:latin typeface="Arial"/>
                <a:ea typeface="Arial"/>
                <a:cs typeface="Arial"/>
                <a:sym typeface="Arial"/>
              </a:endParaRPr>
            </a:p>
          </p:txBody>
        </p:sp>
        <p:sp>
          <p:nvSpPr>
            <p:cNvPr id="7" name="Google Shape;119;p8">
              <a:extLst>
                <a:ext uri="{FF2B5EF4-FFF2-40B4-BE49-F238E27FC236}">
                  <a16:creationId xmlns:a16="http://schemas.microsoft.com/office/drawing/2014/main" id="{F13ED6D1-62B4-8633-4170-A59271A374CF}"/>
                </a:ext>
              </a:extLst>
            </p:cNvPr>
            <p:cNvSpPr/>
            <p:nvPr/>
          </p:nvSpPr>
          <p:spPr>
            <a:xfrm>
              <a:off x="-1" y="-32317"/>
              <a:ext cx="11156912" cy="424556"/>
            </a:xfrm>
            <a:prstGeom prst="rect">
              <a:avLst/>
            </a:prstGeom>
            <a:noFill/>
            <a:ln>
              <a:noFill/>
            </a:ln>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18958C"/>
                </a:buClr>
                <a:buSzPts val="1800"/>
                <a:buFont typeface="Arial"/>
                <a:buNone/>
                <a:tabLst/>
                <a:defRPr/>
              </a:pPr>
              <a:r>
                <a:rPr kumimoji="0" lang="en-US" sz="1800" b="0" i="0" u="none" strike="noStrike" kern="1200" cap="none" spc="0" normalizeH="0" baseline="0" noProof="0" err="1">
                  <a:ln>
                    <a:noFill/>
                  </a:ln>
                  <a:solidFill>
                    <a:srgbClr val="002855"/>
                  </a:solidFill>
                  <a:effectLst/>
                  <a:uLnTx/>
                  <a:uFillTx/>
                  <a:latin typeface="Montserrat" panose="00000500000000000000" pitchFamily="2" charset="0"/>
                  <a:ea typeface="Arial"/>
                  <a:cs typeface="Arial"/>
                  <a:sym typeface="Arial"/>
                </a:rPr>
                <a:t>Evolución</a:t>
              </a:r>
              <a:r>
                <a:rPr kumimoji="0" lang="en-US" sz="1800" b="0" i="0" u="none" strike="noStrike" kern="1200" cap="none" spc="0" normalizeH="0" baseline="0" noProof="0">
                  <a:ln>
                    <a:noFill/>
                  </a:ln>
                  <a:solidFill>
                    <a:srgbClr val="002855"/>
                  </a:solidFill>
                  <a:effectLst/>
                  <a:uLnTx/>
                  <a:uFillTx/>
                  <a:latin typeface="Montserrat" panose="00000500000000000000" pitchFamily="2" charset="0"/>
                  <a:ea typeface="Arial"/>
                  <a:cs typeface="Arial"/>
                  <a:sym typeface="Arial"/>
                </a:rPr>
                <a:t> del </a:t>
              </a:r>
              <a:r>
                <a:rPr kumimoji="0" lang="en-US" sz="1800" b="0" i="0" u="none" strike="noStrike" kern="1200" cap="none" spc="0" normalizeH="0" baseline="0" noProof="0" err="1">
                  <a:ln>
                    <a:noFill/>
                  </a:ln>
                  <a:solidFill>
                    <a:srgbClr val="002855"/>
                  </a:solidFill>
                  <a:effectLst/>
                  <a:uLnTx/>
                  <a:uFillTx/>
                  <a:latin typeface="Montserrat" panose="00000500000000000000" pitchFamily="2" charset="0"/>
                  <a:ea typeface="Arial"/>
                  <a:cs typeface="Arial"/>
                  <a:sym typeface="Arial"/>
                </a:rPr>
                <a:t>tratamiento</a:t>
              </a:r>
              <a:endParaRPr kumimoji="0" sz="1800" b="0" i="0" u="none" strike="noStrike" kern="1200" cap="none" spc="0" normalizeH="0" baseline="0" noProof="0">
                <a:ln>
                  <a:noFill/>
                </a:ln>
                <a:solidFill>
                  <a:srgbClr val="002855"/>
                </a:solidFill>
                <a:effectLst/>
                <a:uLnTx/>
                <a:uFillTx/>
                <a:latin typeface="Montserrat" panose="00000500000000000000" pitchFamily="2" charset="0"/>
                <a:ea typeface="+mn-ea"/>
                <a:cs typeface="+mn-cs"/>
              </a:endParaRPr>
            </a:p>
          </p:txBody>
        </p:sp>
      </p:grpSp>
      <p:grpSp>
        <p:nvGrpSpPr>
          <p:cNvPr id="8" name="Google Shape;129;p8">
            <a:extLst>
              <a:ext uri="{FF2B5EF4-FFF2-40B4-BE49-F238E27FC236}">
                <a16:creationId xmlns:a16="http://schemas.microsoft.com/office/drawing/2014/main" id="{82B4C758-DF37-14CA-5569-BF5ED8D8EDC0}"/>
              </a:ext>
            </a:extLst>
          </p:cNvPr>
          <p:cNvGrpSpPr/>
          <p:nvPr/>
        </p:nvGrpSpPr>
        <p:grpSpPr>
          <a:xfrm>
            <a:off x="870646" y="1993712"/>
            <a:ext cx="1709892" cy="410546"/>
            <a:chOff x="0" y="20860"/>
            <a:chExt cx="2108271" cy="316420"/>
          </a:xfrm>
        </p:grpSpPr>
        <p:sp>
          <p:nvSpPr>
            <p:cNvPr id="9" name="Google Shape;130;p8">
              <a:extLst>
                <a:ext uri="{FF2B5EF4-FFF2-40B4-BE49-F238E27FC236}">
                  <a16:creationId xmlns:a16="http://schemas.microsoft.com/office/drawing/2014/main" id="{45640C01-49D4-CAE0-16E6-20865FCAEB2E}"/>
                </a:ext>
              </a:extLst>
            </p:cNvPr>
            <p:cNvSpPr/>
            <p:nvPr/>
          </p:nvSpPr>
          <p:spPr>
            <a:xfrm>
              <a:off x="0" y="20860"/>
              <a:ext cx="2108271" cy="316420"/>
            </a:xfrm>
            <a:prstGeom prst="roundRect">
              <a:avLst>
                <a:gd name="adj" fmla="val 50000"/>
              </a:avLst>
            </a:prstGeom>
            <a:solidFill>
              <a:srgbClr val="F7E08E"/>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31;p8">
              <a:extLst>
                <a:ext uri="{FF2B5EF4-FFF2-40B4-BE49-F238E27FC236}">
                  <a16:creationId xmlns:a16="http://schemas.microsoft.com/office/drawing/2014/main" id="{C1470753-7A3F-9748-D6BD-9B05EFFB2BCC}"/>
                </a:ext>
              </a:extLst>
            </p:cNvPr>
            <p:cNvSpPr/>
            <p:nvPr/>
          </p:nvSpPr>
          <p:spPr>
            <a:xfrm>
              <a:off x="46338" y="36757"/>
              <a:ext cx="2015595" cy="284623"/>
            </a:xfrm>
            <a:prstGeom prst="rect">
              <a:avLst/>
            </a:prstGeom>
            <a:noFill/>
            <a:ln>
              <a:noFill/>
            </a:ln>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13464"/>
                </a:buClr>
                <a:buSzPts val="1800"/>
                <a:buFont typeface="Calibri"/>
                <a:buNone/>
                <a:tabLst/>
                <a:defRPr/>
              </a:pPr>
              <a:r>
                <a:rPr kumimoji="0" lang="en-US" sz="18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Basal</a:t>
              </a:r>
              <a:endParaRPr kumimoji="0" sz="1800" b="0" i="0" u="none" strike="noStrike" kern="1200" cap="none" spc="0" normalizeH="0" baseline="0" noProof="0">
                <a:ln>
                  <a:noFill/>
                </a:ln>
                <a:solidFill>
                  <a:srgbClr val="002855"/>
                </a:solidFill>
                <a:effectLst/>
                <a:uLnTx/>
                <a:uFillTx/>
                <a:latin typeface="Montserrat" panose="00000500000000000000" pitchFamily="2" charset="0"/>
                <a:ea typeface="+mn-ea"/>
                <a:cs typeface="+mn-cs"/>
              </a:endParaRPr>
            </a:p>
          </p:txBody>
        </p:sp>
      </p:grpSp>
      <p:grpSp>
        <p:nvGrpSpPr>
          <p:cNvPr id="11" name="Google Shape;132;p8">
            <a:extLst>
              <a:ext uri="{FF2B5EF4-FFF2-40B4-BE49-F238E27FC236}">
                <a16:creationId xmlns:a16="http://schemas.microsoft.com/office/drawing/2014/main" id="{B57A3A70-53FC-4A7D-A732-2F38E770C944}"/>
              </a:ext>
            </a:extLst>
          </p:cNvPr>
          <p:cNvGrpSpPr/>
          <p:nvPr/>
        </p:nvGrpSpPr>
        <p:grpSpPr>
          <a:xfrm>
            <a:off x="9019750" y="1955134"/>
            <a:ext cx="1702152" cy="446448"/>
            <a:chOff x="0" y="20860"/>
            <a:chExt cx="2098726" cy="316420"/>
          </a:xfrm>
        </p:grpSpPr>
        <p:sp>
          <p:nvSpPr>
            <p:cNvPr id="12" name="Google Shape;133;p8">
              <a:extLst>
                <a:ext uri="{FF2B5EF4-FFF2-40B4-BE49-F238E27FC236}">
                  <a16:creationId xmlns:a16="http://schemas.microsoft.com/office/drawing/2014/main" id="{C68059E9-5D38-0908-FFF8-CB045BEC1E36}"/>
                </a:ext>
              </a:extLst>
            </p:cNvPr>
            <p:cNvSpPr/>
            <p:nvPr/>
          </p:nvSpPr>
          <p:spPr>
            <a:xfrm>
              <a:off x="0" y="20860"/>
              <a:ext cx="2098726" cy="316420"/>
            </a:xfrm>
            <a:prstGeom prst="roundRect">
              <a:avLst>
                <a:gd name="adj" fmla="val 50000"/>
              </a:avLst>
            </a:prstGeom>
            <a:solidFill>
              <a:srgbClr val="F7E08E"/>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134;p8">
              <a:extLst>
                <a:ext uri="{FF2B5EF4-FFF2-40B4-BE49-F238E27FC236}">
                  <a16:creationId xmlns:a16="http://schemas.microsoft.com/office/drawing/2014/main" id="{0F3C51AB-2B87-7B0D-2980-8247C528D33D}"/>
                </a:ext>
              </a:extLst>
            </p:cNvPr>
            <p:cNvSpPr/>
            <p:nvPr/>
          </p:nvSpPr>
          <p:spPr>
            <a:xfrm>
              <a:off x="46337" y="48202"/>
              <a:ext cx="2006052" cy="261735"/>
            </a:xfrm>
            <a:prstGeom prst="rect">
              <a:avLst/>
            </a:prstGeom>
            <a:noFill/>
            <a:ln>
              <a:noFill/>
            </a:ln>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13464"/>
                </a:buClr>
                <a:buSzPts val="1800"/>
                <a:buFont typeface="Calibri"/>
                <a:buNone/>
                <a:tabLst/>
                <a:defRPr/>
              </a:pPr>
              <a:r>
                <a:rPr kumimoji="0" lang="en-US" sz="18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Final (día 57)</a:t>
              </a:r>
              <a:endParaRPr kumimoji="0" sz="1800" b="0" i="0" u="none" strike="noStrike" kern="1200" cap="none" spc="0" normalizeH="0" baseline="0" noProof="0">
                <a:ln>
                  <a:noFill/>
                </a:ln>
                <a:solidFill>
                  <a:srgbClr val="002855"/>
                </a:solidFill>
                <a:effectLst/>
                <a:uLnTx/>
                <a:uFillTx/>
                <a:latin typeface="Montserrat" panose="00000500000000000000" pitchFamily="2" charset="0"/>
                <a:ea typeface="+mn-ea"/>
                <a:cs typeface="+mn-cs"/>
              </a:endParaRPr>
            </a:p>
          </p:txBody>
        </p:sp>
      </p:grpSp>
      <p:grpSp>
        <p:nvGrpSpPr>
          <p:cNvPr id="14" name="Google Shape;135;p8">
            <a:extLst>
              <a:ext uri="{FF2B5EF4-FFF2-40B4-BE49-F238E27FC236}">
                <a16:creationId xmlns:a16="http://schemas.microsoft.com/office/drawing/2014/main" id="{6AF92F1D-9A25-70B2-86CD-B515E52B2E97}"/>
              </a:ext>
            </a:extLst>
          </p:cNvPr>
          <p:cNvGrpSpPr/>
          <p:nvPr/>
        </p:nvGrpSpPr>
        <p:grpSpPr>
          <a:xfrm>
            <a:off x="3706447" y="1970720"/>
            <a:ext cx="4099479" cy="415277"/>
            <a:chOff x="-2" y="30560"/>
            <a:chExt cx="6829353" cy="316420"/>
          </a:xfrm>
        </p:grpSpPr>
        <p:sp>
          <p:nvSpPr>
            <p:cNvPr id="15" name="Google Shape;136;p8">
              <a:extLst>
                <a:ext uri="{FF2B5EF4-FFF2-40B4-BE49-F238E27FC236}">
                  <a16:creationId xmlns:a16="http://schemas.microsoft.com/office/drawing/2014/main" id="{339CF8F2-E8F4-AEC5-5F3E-3FCC3EEBC34C}"/>
                </a:ext>
              </a:extLst>
            </p:cNvPr>
            <p:cNvSpPr/>
            <p:nvPr/>
          </p:nvSpPr>
          <p:spPr>
            <a:xfrm>
              <a:off x="-2" y="30560"/>
              <a:ext cx="6829353" cy="316420"/>
            </a:xfrm>
            <a:prstGeom prst="roundRect">
              <a:avLst>
                <a:gd name="adj" fmla="val 50000"/>
              </a:avLst>
            </a:prstGeom>
            <a:solidFill>
              <a:srgbClr val="F7E08E"/>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37;p8">
              <a:extLst>
                <a:ext uri="{FF2B5EF4-FFF2-40B4-BE49-F238E27FC236}">
                  <a16:creationId xmlns:a16="http://schemas.microsoft.com/office/drawing/2014/main" id="{FC90B57F-3666-E1C8-4E28-AD3DB3592726}"/>
                </a:ext>
              </a:extLst>
            </p:cNvPr>
            <p:cNvSpPr/>
            <p:nvPr/>
          </p:nvSpPr>
          <p:spPr>
            <a:xfrm>
              <a:off x="46337" y="38381"/>
              <a:ext cx="6736679" cy="281381"/>
            </a:xfrm>
            <a:prstGeom prst="rect">
              <a:avLst/>
            </a:prstGeom>
            <a:noFill/>
            <a:ln>
              <a:noFill/>
            </a:ln>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13464"/>
                </a:buClr>
                <a:buSzPts val="1800"/>
                <a:buFont typeface="Calibri"/>
                <a:buNone/>
                <a:tabLst/>
                <a:defRPr/>
              </a:pPr>
              <a:r>
                <a:rPr kumimoji="0" lang="en-US" sz="18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Día 8</a:t>
              </a:r>
              <a:endParaRPr kumimoji="0" sz="1800" b="0" i="0" u="none" strike="noStrike" kern="1200" cap="none" spc="0" normalizeH="0" baseline="0" noProof="0">
                <a:ln>
                  <a:noFill/>
                </a:ln>
                <a:solidFill>
                  <a:srgbClr val="002855"/>
                </a:solidFill>
                <a:effectLst/>
                <a:uLnTx/>
                <a:uFillTx/>
                <a:latin typeface="Montserrat" panose="00000500000000000000" pitchFamily="2" charset="0"/>
                <a:ea typeface="+mn-ea"/>
                <a:cs typeface="+mn-cs"/>
              </a:endParaRPr>
            </a:p>
          </p:txBody>
        </p:sp>
      </p:grpSp>
      <p:pic>
        <p:nvPicPr>
          <p:cNvPr id="17" name="Picture 31">
            <a:extLst>
              <a:ext uri="{FF2B5EF4-FFF2-40B4-BE49-F238E27FC236}">
                <a16:creationId xmlns:a16="http://schemas.microsoft.com/office/drawing/2014/main" id="{2499BE10-C144-E0DC-9C1B-D73A2FCE9A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3530" y="2998862"/>
            <a:ext cx="2608447" cy="1972740"/>
          </a:xfrm>
          <a:prstGeom prst="rect">
            <a:avLst/>
          </a:prstGeom>
        </p:spPr>
      </p:pic>
      <p:sp>
        <p:nvSpPr>
          <p:cNvPr id="18" name="Google Shape;124;p8">
            <a:extLst>
              <a:ext uri="{FF2B5EF4-FFF2-40B4-BE49-F238E27FC236}">
                <a16:creationId xmlns:a16="http://schemas.microsoft.com/office/drawing/2014/main" id="{6CC9ECA6-2811-4D4E-16A0-8C44A0177482}"/>
              </a:ext>
            </a:extLst>
          </p:cNvPr>
          <p:cNvSpPr/>
          <p:nvPr/>
        </p:nvSpPr>
        <p:spPr>
          <a:xfrm>
            <a:off x="926678" y="5164286"/>
            <a:ext cx="1702150" cy="462421"/>
          </a:xfrm>
          <a:prstGeom prst="rect">
            <a:avLst/>
          </a:prstGeom>
          <a:noFill/>
          <a:ln>
            <a:noFill/>
          </a:ln>
        </p:spPr>
        <p:txBody>
          <a:bodyPr spcFirstLastPara="1" wrap="square" lIns="45700" tIns="45700" rIns="45700" bIns="45700" anchor="t" anchorCtr="0">
            <a:normAutofit/>
          </a:bodyPr>
          <a:lstStyle/>
          <a:p>
            <a:pPr marL="0" marR="0" lvl="0" indent="0" algn="ctr" defTabSz="914400" rtl="0" eaLnBrk="1" fontAlgn="auto" latinLnBrk="0" hangingPunct="1">
              <a:lnSpc>
                <a:spcPct val="108000"/>
              </a:lnSpc>
              <a:spcBef>
                <a:spcPts val="0"/>
              </a:spcBef>
              <a:spcAft>
                <a:spcPts val="0"/>
              </a:spcAft>
              <a:buClr>
                <a:srgbClr val="595959"/>
              </a:buClr>
              <a:buSzPts val="1500"/>
              <a:buFont typeface="Calibri"/>
              <a:buNone/>
              <a:tabLst/>
              <a:defRPr/>
            </a:pP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Nº </a:t>
            </a:r>
            <a:r>
              <a:rPr kumimoji="0" lang="en-US" sz="1500" b="0" i="0" u="none" strike="noStrike" kern="1200" cap="none" spc="0" normalizeH="0" baseline="0" noProof="0" err="1">
                <a:ln>
                  <a:noFill/>
                </a:ln>
                <a:solidFill>
                  <a:srgbClr val="002855"/>
                </a:solidFill>
                <a:effectLst/>
                <a:uLnTx/>
                <a:uFillTx/>
                <a:latin typeface="Montserrat" panose="00000500000000000000" pitchFamily="2" charset="0"/>
                <a:ea typeface="Calibri"/>
                <a:cs typeface="Calibri"/>
                <a:sym typeface="Calibri"/>
              </a:rPr>
              <a:t>lesiones</a:t>
            </a: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 6</a:t>
            </a:r>
            <a:endParaRPr kumimoji="0" sz="20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endParaRPr>
          </a:p>
        </p:txBody>
      </p:sp>
      <p:pic>
        <p:nvPicPr>
          <p:cNvPr id="19" name="Picture 32">
            <a:extLst>
              <a:ext uri="{FF2B5EF4-FFF2-40B4-BE49-F238E27FC236}">
                <a16:creationId xmlns:a16="http://schemas.microsoft.com/office/drawing/2014/main" id="{C2301B0B-FB69-2FBA-877F-BDD0097FBC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84959" y="2998862"/>
            <a:ext cx="2569946" cy="1887403"/>
          </a:xfrm>
          <a:prstGeom prst="rect">
            <a:avLst/>
          </a:prstGeom>
        </p:spPr>
      </p:pic>
      <p:pic>
        <p:nvPicPr>
          <p:cNvPr id="20" name="Picture 43">
            <a:extLst>
              <a:ext uri="{FF2B5EF4-FFF2-40B4-BE49-F238E27FC236}">
                <a16:creationId xmlns:a16="http://schemas.microsoft.com/office/drawing/2014/main" id="{1296DE4B-93DB-6ECE-F0D1-C63D1587489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23289" y="3078468"/>
            <a:ext cx="2695074" cy="1893134"/>
          </a:xfrm>
          <a:prstGeom prst="rect">
            <a:avLst/>
          </a:prstGeom>
        </p:spPr>
      </p:pic>
      <p:sp>
        <p:nvSpPr>
          <p:cNvPr id="21" name="Google Shape;124;p8">
            <a:extLst>
              <a:ext uri="{FF2B5EF4-FFF2-40B4-BE49-F238E27FC236}">
                <a16:creationId xmlns:a16="http://schemas.microsoft.com/office/drawing/2014/main" id="{32671E3F-3376-0BED-E950-5387D3CE6AF6}"/>
              </a:ext>
            </a:extLst>
          </p:cNvPr>
          <p:cNvSpPr/>
          <p:nvPr/>
        </p:nvSpPr>
        <p:spPr>
          <a:xfrm>
            <a:off x="9019752" y="5164286"/>
            <a:ext cx="1702150" cy="462421"/>
          </a:xfrm>
          <a:prstGeom prst="rect">
            <a:avLst/>
          </a:prstGeom>
          <a:noFill/>
          <a:ln>
            <a:noFill/>
          </a:ln>
        </p:spPr>
        <p:txBody>
          <a:bodyPr spcFirstLastPara="1" wrap="square" lIns="45700" tIns="45700" rIns="45700" bIns="45700" anchor="t" anchorCtr="0">
            <a:normAutofit/>
          </a:bodyPr>
          <a:lstStyle/>
          <a:p>
            <a:pPr marL="0" marR="0" lvl="0" indent="0" algn="ctr" defTabSz="914400" rtl="0" eaLnBrk="1" fontAlgn="auto" latinLnBrk="0" hangingPunct="1">
              <a:lnSpc>
                <a:spcPct val="108000"/>
              </a:lnSpc>
              <a:spcBef>
                <a:spcPts val="0"/>
              </a:spcBef>
              <a:spcAft>
                <a:spcPts val="0"/>
              </a:spcAft>
              <a:buClr>
                <a:srgbClr val="595959"/>
              </a:buClr>
              <a:buSzPts val="1500"/>
              <a:buFont typeface="Calibri"/>
              <a:buNone/>
              <a:tabLst/>
              <a:defRPr/>
            </a:pP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Nº </a:t>
            </a:r>
            <a:r>
              <a:rPr kumimoji="0" lang="en-US" sz="1500" b="0" i="0" u="none" strike="noStrike" kern="1200" cap="none" spc="0" normalizeH="0" baseline="0" noProof="0" err="1">
                <a:ln>
                  <a:noFill/>
                </a:ln>
                <a:solidFill>
                  <a:srgbClr val="002855"/>
                </a:solidFill>
                <a:effectLst/>
                <a:uLnTx/>
                <a:uFillTx/>
                <a:latin typeface="Montserrat" panose="00000500000000000000" pitchFamily="2" charset="0"/>
                <a:ea typeface="Calibri"/>
                <a:cs typeface="Calibri"/>
                <a:sym typeface="Calibri"/>
              </a:rPr>
              <a:t>lesiones</a:t>
            </a: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 2</a:t>
            </a:r>
            <a:endParaRPr kumimoji="0" sz="20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endParaRPr>
          </a:p>
        </p:txBody>
      </p:sp>
      <p:sp>
        <p:nvSpPr>
          <p:cNvPr id="23" name="Marcador de texto 21">
            <a:extLst>
              <a:ext uri="{FF2B5EF4-FFF2-40B4-BE49-F238E27FC236}">
                <a16:creationId xmlns:a16="http://schemas.microsoft.com/office/drawing/2014/main" id="{F01C1726-3A23-A2D4-29CD-2FD139238575}"/>
              </a:ext>
            </a:extLst>
          </p:cNvPr>
          <p:cNvSpPr>
            <a:spLocks noGrp="1"/>
          </p:cNvSpPr>
          <p:nvPr>
            <p:ph type="body" sz="quarter" idx="10"/>
          </p:nvPr>
        </p:nvSpPr>
        <p:spPr>
          <a:xfrm>
            <a:off x="1581665" y="6576593"/>
            <a:ext cx="10159485" cy="170142"/>
          </a:xfrm>
        </p:spPr>
        <p:txBody>
          <a:bodyPr/>
          <a:lstStyle/>
          <a:p>
            <a:r>
              <a:rPr lang="es-ES" sz="900"/>
              <a:t>Caso clínico cedido por el  Dr. </a:t>
            </a:r>
            <a:r>
              <a:rPr lang="es-ES" sz="900" err="1"/>
              <a:t>Yélamos</a:t>
            </a:r>
            <a:r>
              <a:rPr lang="es-ES" sz="900"/>
              <a:t>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16177943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4EB18E7-4B23-6AD6-062F-17D270DAC354}"/>
              </a:ext>
            </a:extLst>
          </p:cNvPr>
          <p:cNvSpPr>
            <a:spLocks noGrp="1"/>
          </p:cNvSpPr>
          <p:nvPr>
            <p:ph type="title"/>
          </p:nvPr>
        </p:nvSpPr>
        <p:spPr/>
        <p:txBody>
          <a:bodyPr/>
          <a:lstStyle/>
          <a:p>
            <a:endParaRPr lang="es-ES"/>
          </a:p>
        </p:txBody>
      </p:sp>
      <p:sp>
        <p:nvSpPr>
          <p:cNvPr id="18" name="Marcador de contenido 17">
            <a:extLst>
              <a:ext uri="{FF2B5EF4-FFF2-40B4-BE49-F238E27FC236}">
                <a16:creationId xmlns:a16="http://schemas.microsoft.com/office/drawing/2014/main" id="{592D1573-6C3F-B1D4-7B29-6DF92745DB13}"/>
              </a:ext>
            </a:extLst>
          </p:cNvPr>
          <p:cNvSpPr>
            <a:spLocks noGrp="1"/>
          </p:cNvSpPr>
          <p:nvPr>
            <p:ph idx="1"/>
          </p:nvPr>
        </p:nvSpPr>
        <p:spPr/>
        <p:txBody>
          <a:bodyPr/>
          <a:lstStyle/>
          <a:p>
            <a:endParaRPr lang="es-ES"/>
          </a:p>
        </p:txBody>
      </p:sp>
      <p:sp>
        <p:nvSpPr>
          <p:cNvPr id="19" name="Marcador de texto 18">
            <a:extLst>
              <a:ext uri="{FF2B5EF4-FFF2-40B4-BE49-F238E27FC236}">
                <a16:creationId xmlns:a16="http://schemas.microsoft.com/office/drawing/2014/main" id="{68CB8CDF-4906-1900-30C7-0CD5FA82F0F1}"/>
              </a:ext>
            </a:extLst>
          </p:cNvPr>
          <p:cNvSpPr>
            <a:spLocks noGrp="1"/>
          </p:cNvSpPr>
          <p:nvPr>
            <p:ph type="body" sz="quarter" idx="10"/>
          </p:nvPr>
        </p:nvSpPr>
        <p:spPr/>
        <p:txBody>
          <a:bodyPr/>
          <a:lstStyle/>
          <a:p>
            <a:endParaRPr lang="es-ES"/>
          </a:p>
        </p:txBody>
      </p:sp>
      <p:sp>
        <p:nvSpPr>
          <p:cNvPr id="5" name="TextBox 4"/>
          <p:cNvSpPr txBox="1"/>
          <p:nvPr/>
        </p:nvSpPr>
        <p:spPr>
          <a:xfrm>
            <a:off x="9366208" y="59474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prstClr val="white"/>
                </a:solidFill>
                <a:effectLst/>
                <a:uLnTx/>
                <a:uFillTx/>
                <a:latin typeface="Calibri" panose="020F0502020204030204"/>
                <a:ea typeface="+mn-ea"/>
                <a:cs typeface="+mn-cs"/>
              </a:rPr>
              <a:t>D8</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34503" y="-18932"/>
            <a:ext cx="7672603" cy="6858000"/>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001" y="-18932"/>
            <a:ext cx="6112720" cy="6858000"/>
          </a:xfrm>
          <a:prstGeom prst="rect">
            <a:avLst/>
          </a:prstGeom>
        </p:spPr>
      </p:pic>
      <p:sp>
        <p:nvSpPr>
          <p:cNvPr id="8" name="TextBox 7"/>
          <p:cNvSpPr txBox="1"/>
          <p:nvPr/>
        </p:nvSpPr>
        <p:spPr>
          <a:xfrm>
            <a:off x="4492163" y="3868469"/>
            <a:ext cx="457176"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4267" b="0" i="0" u="none" strike="noStrike" kern="1200" cap="none" spc="0" normalizeH="0" baseline="0" noProof="0">
                <a:ln>
                  <a:noFill/>
                </a:ln>
                <a:solidFill>
                  <a:srgbClr val="4472C4"/>
                </a:solidFill>
                <a:effectLst/>
                <a:uLnTx/>
                <a:uFillTx/>
                <a:latin typeface="Calibri" panose="020F0502020204030204"/>
                <a:ea typeface="+mn-ea"/>
                <a:cs typeface="+mn-cs"/>
              </a:rPr>
              <a:t>*</a:t>
            </a:r>
            <a:endPar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9" name="TextBox 8"/>
          <p:cNvSpPr txBox="1"/>
          <p:nvPr/>
        </p:nvSpPr>
        <p:spPr>
          <a:xfrm>
            <a:off x="3882260" y="4363612"/>
            <a:ext cx="457176"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4267" b="0" i="0" u="none" strike="noStrike" kern="1200" cap="none" spc="0" normalizeH="0" baseline="0" noProof="0">
                <a:ln>
                  <a:noFill/>
                </a:ln>
                <a:solidFill>
                  <a:srgbClr val="4472C4"/>
                </a:solidFill>
                <a:effectLst/>
                <a:uLnTx/>
                <a:uFillTx/>
                <a:latin typeface="Calibri" panose="020F0502020204030204"/>
                <a:ea typeface="+mn-ea"/>
                <a:cs typeface="+mn-cs"/>
              </a:rPr>
              <a:t>*</a:t>
            </a:r>
            <a:endPar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0" name="TextBox 9"/>
          <p:cNvSpPr txBox="1"/>
          <p:nvPr/>
        </p:nvSpPr>
        <p:spPr>
          <a:xfrm>
            <a:off x="10857177" y="2630368"/>
            <a:ext cx="457176"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4267" b="0" i="0" u="none" strike="noStrike" kern="1200" cap="none" spc="0" normalizeH="0" baseline="0" noProof="0">
                <a:ln>
                  <a:noFill/>
                </a:ln>
                <a:solidFill>
                  <a:srgbClr val="4472C4"/>
                </a:solidFill>
                <a:effectLst/>
                <a:uLnTx/>
                <a:uFillTx/>
                <a:latin typeface="Calibri" panose="020F0502020204030204"/>
                <a:ea typeface="+mn-ea"/>
                <a:cs typeface="+mn-cs"/>
              </a:rPr>
              <a:t>*</a:t>
            </a:r>
            <a:endPar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1" name="TextBox 10"/>
          <p:cNvSpPr txBox="1"/>
          <p:nvPr/>
        </p:nvSpPr>
        <p:spPr>
          <a:xfrm>
            <a:off x="9765501" y="4749688"/>
            <a:ext cx="457176"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4267" b="0" i="0" u="none" strike="noStrike" kern="1200" cap="none" spc="0" normalizeH="0" baseline="0" noProof="0">
                <a:ln>
                  <a:noFill/>
                </a:ln>
                <a:solidFill>
                  <a:srgbClr val="4472C4"/>
                </a:solidFill>
                <a:effectLst/>
                <a:uLnTx/>
                <a:uFillTx/>
                <a:latin typeface="Calibri" panose="020F0502020204030204"/>
                <a:ea typeface="+mn-ea"/>
                <a:cs typeface="+mn-cs"/>
              </a:rPr>
              <a:t>*</a:t>
            </a:r>
            <a:endPar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2" name="TextBox 11"/>
          <p:cNvSpPr txBox="1"/>
          <p:nvPr/>
        </p:nvSpPr>
        <p:spPr>
          <a:xfrm>
            <a:off x="2878689" y="3197836"/>
            <a:ext cx="457176"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4267" b="0" i="0" u="none" strike="noStrike" kern="1200" cap="none" spc="0" normalizeH="0" baseline="0" noProof="0">
                <a:ln>
                  <a:noFill/>
                </a:ln>
                <a:solidFill>
                  <a:srgbClr val="4472C4"/>
                </a:solidFill>
                <a:effectLst/>
                <a:uLnTx/>
                <a:uFillTx/>
                <a:latin typeface="Calibri" panose="020F0502020204030204"/>
                <a:ea typeface="+mn-ea"/>
                <a:cs typeface="+mn-cs"/>
              </a:rPr>
              <a:t>*</a:t>
            </a:r>
            <a:endPar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3" name="TextBox 12"/>
          <p:cNvSpPr txBox="1"/>
          <p:nvPr/>
        </p:nvSpPr>
        <p:spPr>
          <a:xfrm>
            <a:off x="2798659" y="4324557"/>
            <a:ext cx="457176"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4267" b="0" i="0" u="none" strike="noStrike" kern="1200" cap="none" spc="0" normalizeH="0" baseline="0" noProof="0">
                <a:ln>
                  <a:noFill/>
                </a:ln>
                <a:solidFill>
                  <a:srgbClr val="4472C4"/>
                </a:solidFill>
                <a:effectLst/>
                <a:uLnTx/>
                <a:uFillTx/>
                <a:latin typeface="Calibri" panose="020F0502020204030204"/>
                <a:ea typeface="+mn-ea"/>
                <a:cs typeface="+mn-cs"/>
              </a:rPr>
              <a:t>*</a:t>
            </a:r>
            <a:endPar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4" name="TextBox 13"/>
          <p:cNvSpPr txBox="1"/>
          <p:nvPr/>
        </p:nvSpPr>
        <p:spPr>
          <a:xfrm>
            <a:off x="4890381" y="2207552"/>
            <a:ext cx="457176"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4267" b="0" i="0" u="none" strike="noStrike" kern="1200" cap="none" spc="0" normalizeH="0" baseline="0" noProof="0">
                <a:ln>
                  <a:noFill/>
                </a:ln>
                <a:solidFill>
                  <a:srgbClr val="4472C4"/>
                </a:solidFill>
                <a:effectLst/>
                <a:uLnTx/>
                <a:uFillTx/>
                <a:latin typeface="Calibri" panose="020F0502020204030204"/>
                <a:ea typeface="+mn-ea"/>
                <a:cs typeface="+mn-cs"/>
              </a:rPr>
              <a:t>*</a:t>
            </a:r>
            <a:endPar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5" name="TextBox 14"/>
          <p:cNvSpPr txBox="1"/>
          <p:nvPr/>
        </p:nvSpPr>
        <p:spPr>
          <a:xfrm>
            <a:off x="3975021" y="1747555"/>
            <a:ext cx="457176"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4267" b="0" i="0" u="none" strike="noStrike" kern="1200" cap="none" spc="0" normalizeH="0" baseline="0" noProof="0">
                <a:ln>
                  <a:noFill/>
                </a:ln>
                <a:solidFill>
                  <a:srgbClr val="4472C4"/>
                </a:solidFill>
                <a:effectLst/>
                <a:uLnTx/>
                <a:uFillTx/>
                <a:latin typeface="Calibri" panose="020F0502020204030204"/>
                <a:ea typeface="+mn-ea"/>
                <a:cs typeface="+mn-cs"/>
              </a:rPr>
              <a:t>*</a:t>
            </a:r>
            <a:endPar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6" name="TextBox 15"/>
          <p:cNvSpPr txBox="1"/>
          <p:nvPr/>
        </p:nvSpPr>
        <p:spPr>
          <a:xfrm>
            <a:off x="9569408" y="61506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D57</a:t>
            </a:r>
          </a:p>
        </p:txBody>
      </p:sp>
      <p:sp>
        <p:nvSpPr>
          <p:cNvPr id="17" name="TextBox 16"/>
          <p:cNvSpPr txBox="1"/>
          <p:nvPr/>
        </p:nvSpPr>
        <p:spPr>
          <a:xfrm>
            <a:off x="3215776" y="61506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Basal</a:t>
            </a:r>
          </a:p>
        </p:txBody>
      </p:sp>
      <p:sp>
        <p:nvSpPr>
          <p:cNvPr id="21" name="Marcador de texto 21">
            <a:extLst>
              <a:ext uri="{FF2B5EF4-FFF2-40B4-BE49-F238E27FC236}">
                <a16:creationId xmlns:a16="http://schemas.microsoft.com/office/drawing/2014/main" id="{B6A8AAB3-0EA8-DBF0-D307-9D9382A33A31}"/>
              </a:ext>
            </a:extLst>
          </p:cNvPr>
          <p:cNvSpPr txBox="1">
            <a:spLocks/>
          </p:cNvSpPr>
          <p:nvPr/>
        </p:nvSpPr>
        <p:spPr>
          <a:xfrm>
            <a:off x="163615" y="6150673"/>
            <a:ext cx="4075010" cy="631027"/>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4506984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32942-B30B-42A1-EADC-A9101A4448DC}"/>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0708E057-7644-006C-C00C-8C0CD02CDDB6}"/>
              </a:ext>
            </a:extLst>
          </p:cNvPr>
          <p:cNvSpPr>
            <a:spLocks noGrp="1"/>
          </p:cNvSpPr>
          <p:nvPr>
            <p:ph type="title"/>
          </p:nvPr>
        </p:nvSpPr>
        <p:spPr/>
        <p:txBody>
          <a:bodyPr/>
          <a:lstStyle/>
          <a:p>
            <a:r>
              <a:rPr lang="es-ES"/>
              <a:t>Caso clínico 1</a:t>
            </a:r>
            <a:br>
              <a:rPr lang="es-ES"/>
            </a:br>
            <a:r>
              <a:rPr lang="es-ES" sz="1800" b="0"/>
              <a:t>Evolución del tratamiento</a:t>
            </a:r>
            <a:endParaRPr lang="es-ES" sz="1800"/>
          </a:p>
        </p:txBody>
      </p:sp>
      <p:sp>
        <p:nvSpPr>
          <p:cNvPr id="18" name="Marcador de contenido 17">
            <a:extLst>
              <a:ext uri="{FF2B5EF4-FFF2-40B4-BE49-F238E27FC236}">
                <a16:creationId xmlns:a16="http://schemas.microsoft.com/office/drawing/2014/main" id="{834205B4-76D8-5C1B-F17E-EAE4EA107F86}"/>
              </a:ext>
            </a:extLst>
          </p:cNvPr>
          <p:cNvSpPr>
            <a:spLocks noGrp="1"/>
          </p:cNvSpPr>
          <p:nvPr>
            <p:ph idx="1"/>
          </p:nvPr>
        </p:nvSpPr>
        <p:spPr>
          <a:xfrm>
            <a:off x="473530" y="1475335"/>
            <a:ext cx="4844919" cy="4712814"/>
          </a:xfrm>
        </p:spPr>
        <p:txBody>
          <a:bodyPr/>
          <a:lstStyle/>
          <a:p>
            <a:r>
              <a:rPr lang="es-ES" sz="1800">
                <a:latin typeface="Montserrat" panose="00000500000000000000" pitchFamily="2" charset="0"/>
              </a:rPr>
              <a:t>Paciente satisfecho con el resultado: </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Poca reacción</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No dolor</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Buena tolerancia</a:t>
            </a:r>
          </a:p>
          <a:p>
            <a:endParaRPr lang="es-ES" sz="1800">
              <a:latin typeface="Montserrat" panose="00000500000000000000" pitchFamily="2" charset="0"/>
            </a:endParaRPr>
          </a:p>
          <a:p>
            <a:r>
              <a:rPr lang="es-ES" sz="1800">
                <a:latin typeface="Montserrat" panose="00000500000000000000" pitchFamily="2" charset="0"/>
              </a:rPr>
              <a:t>Crioterapia en las dos lesiones resistentes (en proceso de volverse grado II): </a:t>
            </a:r>
          </a:p>
          <a:p>
            <a:endParaRPr lang="es-ES">
              <a:latin typeface="Montserrat" panose="00000500000000000000" pitchFamily="2" charset="0"/>
            </a:endParaRPr>
          </a:p>
        </p:txBody>
      </p:sp>
      <p:sp>
        <p:nvSpPr>
          <p:cNvPr id="5" name="TextBox 4">
            <a:extLst>
              <a:ext uri="{FF2B5EF4-FFF2-40B4-BE49-F238E27FC236}">
                <a16:creationId xmlns:a16="http://schemas.microsoft.com/office/drawing/2014/main" id="{ACA14D86-FD9E-D8FB-B81C-FAF4BC7E9EAB}"/>
              </a:ext>
            </a:extLst>
          </p:cNvPr>
          <p:cNvSpPr txBox="1"/>
          <p:nvPr/>
        </p:nvSpPr>
        <p:spPr>
          <a:xfrm>
            <a:off x="9366208" y="59474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prstClr val="white"/>
                </a:solidFill>
                <a:effectLst/>
                <a:uLnTx/>
                <a:uFillTx/>
                <a:latin typeface="Calibri" panose="020F0502020204030204"/>
                <a:ea typeface="+mn-ea"/>
                <a:cs typeface="+mn-cs"/>
              </a:rPr>
              <a:t>D8</a:t>
            </a:r>
          </a:p>
        </p:txBody>
      </p:sp>
      <p:pic>
        <p:nvPicPr>
          <p:cNvPr id="6" name="Picture 5">
            <a:extLst>
              <a:ext uri="{FF2B5EF4-FFF2-40B4-BE49-F238E27FC236}">
                <a16:creationId xmlns:a16="http://schemas.microsoft.com/office/drawing/2014/main" id="{60A987C7-3383-C1B4-D81C-DB376F8FE3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34503" y="-18932"/>
            <a:ext cx="7672603" cy="6858000"/>
          </a:xfrm>
          <a:prstGeom prst="rect">
            <a:avLst/>
          </a:prstGeom>
        </p:spPr>
      </p:pic>
      <p:sp>
        <p:nvSpPr>
          <p:cNvPr id="10" name="TextBox 9">
            <a:extLst>
              <a:ext uri="{FF2B5EF4-FFF2-40B4-BE49-F238E27FC236}">
                <a16:creationId xmlns:a16="http://schemas.microsoft.com/office/drawing/2014/main" id="{46A7C167-0A91-0C3B-13F6-7C88140FE9BB}"/>
              </a:ext>
            </a:extLst>
          </p:cNvPr>
          <p:cNvSpPr txBox="1"/>
          <p:nvPr/>
        </p:nvSpPr>
        <p:spPr>
          <a:xfrm>
            <a:off x="10857177" y="2630368"/>
            <a:ext cx="457176"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4267" b="0" i="0" u="none" strike="noStrike" kern="1200" cap="none" spc="0" normalizeH="0" baseline="0" noProof="0">
                <a:ln>
                  <a:noFill/>
                </a:ln>
                <a:solidFill>
                  <a:srgbClr val="4472C4"/>
                </a:solidFill>
                <a:effectLst/>
                <a:uLnTx/>
                <a:uFillTx/>
                <a:latin typeface="Calibri" panose="020F0502020204030204"/>
                <a:ea typeface="+mn-ea"/>
                <a:cs typeface="+mn-cs"/>
              </a:rPr>
              <a:t>*</a:t>
            </a:r>
            <a:endPar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E717C4C-5039-4E48-B6BC-3C196827A3F3}"/>
              </a:ext>
            </a:extLst>
          </p:cNvPr>
          <p:cNvSpPr txBox="1"/>
          <p:nvPr/>
        </p:nvSpPr>
        <p:spPr>
          <a:xfrm>
            <a:off x="9765501" y="4749688"/>
            <a:ext cx="457176"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4267" b="0" i="0" u="none" strike="noStrike" kern="1200" cap="none" spc="0" normalizeH="0" baseline="0" noProof="0">
                <a:ln>
                  <a:noFill/>
                </a:ln>
                <a:solidFill>
                  <a:srgbClr val="4472C4"/>
                </a:solidFill>
                <a:effectLst/>
                <a:uLnTx/>
                <a:uFillTx/>
                <a:latin typeface="Calibri" panose="020F0502020204030204"/>
                <a:ea typeface="+mn-ea"/>
                <a:cs typeface="+mn-cs"/>
              </a:rPr>
              <a:t>*</a:t>
            </a:r>
            <a:endPar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A702484-0888-F93C-8B55-34EA10F90FF0}"/>
              </a:ext>
            </a:extLst>
          </p:cNvPr>
          <p:cNvSpPr txBox="1"/>
          <p:nvPr/>
        </p:nvSpPr>
        <p:spPr>
          <a:xfrm>
            <a:off x="9569408" y="61506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D57</a:t>
            </a:r>
          </a:p>
        </p:txBody>
      </p:sp>
      <p:sp>
        <p:nvSpPr>
          <p:cNvPr id="3" name="Marcador de texto 21">
            <a:extLst>
              <a:ext uri="{FF2B5EF4-FFF2-40B4-BE49-F238E27FC236}">
                <a16:creationId xmlns:a16="http://schemas.microsoft.com/office/drawing/2014/main" id="{984EB86C-8624-4DD9-5A9A-CB64ED1979D8}"/>
              </a:ext>
            </a:extLst>
          </p:cNvPr>
          <p:cNvSpPr txBox="1">
            <a:spLocks/>
          </p:cNvSpPr>
          <p:nvPr/>
        </p:nvSpPr>
        <p:spPr>
          <a:xfrm>
            <a:off x="387392" y="5947473"/>
            <a:ext cx="5186433" cy="386356"/>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prstClr val="black">
                    <a:lumMod val="50000"/>
                    <a:lumOff val="50000"/>
                  </a:prstClr>
                </a:solidFill>
                <a:effectLst/>
                <a:uLnTx/>
                <a:uFillTx/>
                <a:latin typeface=""/>
                <a:ea typeface="+mn-ea"/>
                <a:cs typeface="+mn-cs"/>
              </a:rPr>
              <a:t>Caso clínico cedido por el  Dr. </a:t>
            </a:r>
            <a:r>
              <a:rPr kumimoji="0" lang="es-ES" sz="900" b="0" i="0" u="none" strike="noStrike" kern="1200" cap="none" spc="0" normalizeH="0" baseline="0" noProof="0" err="1">
                <a:ln>
                  <a:noFill/>
                </a:ln>
                <a:solidFill>
                  <a:prstClr val="black">
                    <a:lumMod val="50000"/>
                    <a:lumOff val="50000"/>
                  </a:prstClr>
                </a:solidFill>
                <a:effectLst/>
                <a:uLnTx/>
                <a:uFillTx/>
                <a:latin typeface=""/>
                <a:ea typeface="+mn-ea"/>
                <a:cs typeface="+mn-cs"/>
              </a:rPr>
              <a:t>Yélamos</a:t>
            </a:r>
            <a:r>
              <a:rPr kumimoji="0" lang="es-ES" sz="900" b="0" i="0" u="none" strike="noStrike" kern="1200" cap="none" spc="0" normalizeH="0" baseline="0" noProof="0">
                <a:ln>
                  <a:noFill/>
                </a:ln>
                <a:solidFill>
                  <a:prstClr val="black">
                    <a:lumMod val="50000"/>
                    <a:lumOff val="50000"/>
                  </a:prstClr>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prstClr val="black">
                    <a:lumMod val="50000"/>
                    <a:lumOff val="50000"/>
                  </a:prstClr>
                </a:solidFill>
                <a:effectLst/>
                <a:uLnTx/>
                <a:uFillTx/>
                <a:latin typeface=""/>
                <a:ea typeface="+mn-ea"/>
                <a:cs typeface="+mn-cs"/>
              </a:rPr>
              <a:t>Klisyri</a:t>
            </a:r>
            <a:r>
              <a:rPr kumimoji="0" lang="es-ES" sz="900" b="0" i="0" u="none" strike="noStrike" kern="1200" cap="none" spc="0" normalizeH="0" baseline="0" noProof="0">
                <a:ln>
                  <a:noFill/>
                </a:ln>
                <a:solidFill>
                  <a:prstClr val="black">
                    <a:lumMod val="50000"/>
                    <a:lumOff val="50000"/>
                  </a:prstClr>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prstClr val="black">
                  <a:lumMod val="50000"/>
                  <a:lumOff val="50000"/>
                </a:prstClr>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33481842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2D757B66-81E5-587B-6E4F-7CA10505FCF4}"/>
              </a:ext>
            </a:extLst>
          </p:cNvPr>
          <p:cNvSpPr>
            <a:spLocks noGrp="1"/>
          </p:cNvSpPr>
          <p:nvPr>
            <p:ph type="title"/>
          </p:nvPr>
        </p:nvSpPr>
        <p:spPr/>
        <p:txBody>
          <a:bodyPr/>
          <a:lstStyle/>
          <a:p>
            <a:endParaRPr lang="es-ES"/>
          </a:p>
        </p:txBody>
      </p:sp>
      <p:sp>
        <p:nvSpPr>
          <p:cNvPr id="9" name="Marcador de contenido 8">
            <a:extLst>
              <a:ext uri="{FF2B5EF4-FFF2-40B4-BE49-F238E27FC236}">
                <a16:creationId xmlns:a16="http://schemas.microsoft.com/office/drawing/2014/main" id="{083EDA9C-8D52-3864-1CC9-D30A1EC70A6A}"/>
              </a:ext>
            </a:extLst>
          </p:cNvPr>
          <p:cNvSpPr>
            <a:spLocks noGrp="1"/>
          </p:cNvSpPr>
          <p:nvPr>
            <p:ph idx="1"/>
          </p:nvPr>
        </p:nvSpPr>
        <p:spPr/>
        <p:txBody>
          <a:bodyPr/>
          <a:lstStyle/>
          <a:p>
            <a:endParaRPr lang="es-ES"/>
          </a:p>
        </p:txBody>
      </p:sp>
      <p:sp>
        <p:nvSpPr>
          <p:cNvPr id="10" name="Marcador de texto 9">
            <a:extLst>
              <a:ext uri="{FF2B5EF4-FFF2-40B4-BE49-F238E27FC236}">
                <a16:creationId xmlns:a16="http://schemas.microsoft.com/office/drawing/2014/main" id="{1BE160DD-51F8-2BA1-11D5-75E746CEAA00}"/>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70133" y="0"/>
            <a:ext cx="7753683" cy="6858000"/>
          </a:xfrm>
          <a:prstGeom prst="rect">
            <a:avLst/>
          </a:prstGeom>
        </p:spPr>
      </p:pic>
      <p:sp>
        <p:nvSpPr>
          <p:cNvPr id="5" name="TextBox 4"/>
          <p:cNvSpPr txBox="1"/>
          <p:nvPr/>
        </p:nvSpPr>
        <p:spPr>
          <a:xfrm>
            <a:off x="9366208" y="59474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prstClr val="white"/>
                </a:solidFill>
                <a:effectLst/>
                <a:uLnTx/>
                <a:uFillTx/>
                <a:latin typeface="Calibri" panose="020F0502020204030204"/>
                <a:ea typeface="+mn-ea"/>
                <a:cs typeface="+mn-cs"/>
              </a:rPr>
              <a:t>D117</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835" y="0"/>
            <a:ext cx="6421832" cy="6858000"/>
          </a:xfrm>
          <a:prstGeom prst="rect">
            <a:avLst/>
          </a:prstGeom>
        </p:spPr>
      </p:pic>
      <p:sp>
        <p:nvSpPr>
          <p:cNvPr id="7" name="TextBox 6"/>
          <p:cNvSpPr txBox="1"/>
          <p:nvPr/>
        </p:nvSpPr>
        <p:spPr>
          <a:xfrm>
            <a:off x="3215776" y="61506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prstClr val="white"/>
                </a:solidFill>
                <a:effectLst/>
                <a:uLnTx/>
                <a:uFillTx/>
                <a:latin typeface="Calibri" panose="020F0502020204030204"/>
                <a:ea typeface="+mn-ea"/>
                <a:cs typeface="+mn-cs"/>
              </a:rPr>
              <a:t>Basal</a:t>
            </a:r>
          </a:p>
        </p:txBody>
      </p:sp>
      <p:sp>
        <p:nvSpPr>
          <p:cNvPr id="11" name="Marcador de texto 21">
            <a:extLst>
              <a:ext uri="{FF2B5EF4-FFF2-40B4-BE49-F238E27FC236}">
                <a16:creationId xmlns:a16="http://schemas.microsoft.com/office/drawing/2014/main" id="{166E4C08-BC06-2BEF-BAE6-E413DB43347D}"/>
              </a:ext>
            </a:extLst>
          </p:cNvPr>
          <p:cNvSpPr txBox="1">
            <a:spLocks/>
          </p:cNvSpPr>
          <p:nvPr/>
        </p:nvSpPr>
        <p:spPr>
          <a:xfrm>
            <a:off x="163615" y="6150673"/>
            <a:ext cx="4075010" cy="631027"/>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19946880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9B5E6D-5367-B75A-B429-B580E2B9F9C6}"/>
              </a:ext>
            </a:extLst>
          </p:cNvPr>
          <p:cNvSpPr>
            <a:spLocks noGrp="1"/>
          </p:cNvSpPr>
          <p:nvPr>
            <p:ph type="title"/>
          </p:nvPr>
        </p:nvSpPr>
        <p:spPr/>
        <p:txBody>
          <a:bodyPr/>
          <a:lstStyle/>
          <a:p>
            <a:r>
              <a:rPr lang="es-ES"/>
              <a:t>Caso clínico 1</a:t>
            </a:r>
          </a:p>
        </p:txBody>
      </p:sp>
      <p:pic>
        <p:nvPicPr>
          <p:cNvPr id="5" name="Picture 5">
            <a:extLst>
              <a:ext uri="{FF2B5EF4-FFF2-40B4-BE49-F238E27FC236}">
                <a16:creationId xmlns:a16="http://schemas.microsoft.com/office/drawing/2014/main" id="{D35DEC8E-41D8-E1CD-37A2-4C4D523355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56518" y="1134884"/>
            <a:ext cx="2772075" cy="5143500"/>
          </a:xfrm>
          <a:prstGeom prst="rect">
            <a:avLst/>
          </a:prstGeom>
        </p:spPr>
      </p:pic>
      <p:pic>
        <p:nvPicPr>
          <p:cNvPr id="6" name="Picture 6">
            <a:extLst>
              <a:ext uri="{FF2B5EF4-FFF2-40B4-BE49-F238E27FC236}">
                <a16:creationId xmlns:a16="http://schemas.microsoft.com/office/drawing/2014/main" id="{6578380C-8D2A-00A5-8F4A-1F0419559A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86060" y="1149083"/>
            <a:ext cx="2967831" cy="5143500"/>
          </a:xfrm>
          <a:prstGeom prst="rect">
            <a:avLst/>
          </a:prstGeom>
        </p:spPr>
      </p:pic>
      <p:sp>
        <p:nvSpPr>
          <p:cNvPr id="7" name="Marcador de contenido 17">
            <a:extLst>
              <a:ext uri="{FF2B5EF4-FFF2-40B4-BE49-F238E27FC236}">
                <a16:creationId xmlns:a16="http://schemas.microsoft.com/office/drawing/2014/main" id="{55F0C2F4-37DB-6F7B-F1A5-5FE5751A4C2E}"/>
              </a:ext>
            </a:extLst>
          </p:cNvPr>
          <p:cNvSpPr>
            <a:spLocks noGrp="1"/>
          </p:cNvSpPr>
          <p:nvPr>
            <p:ph idx="1"/>
          </p:nvPr>
        </p:nvSpPr>
        <p:spPr>
          <a:xfrm>
            <a:off x="473530" y="1679509"/>
            <a:ext cx="4844919" cy="4508639"/>
          </a:xfrm>
        </p:spPr>
        <p:txBody>
          <a:bodyPr/>
          <a:lstStyle/>
          <a:p>
            <a:r>
              <a:rPr lang="es-ES" sz="1800">
                <a:latin typeface="Montserrat" panose="00000500000000000000" pitchFamily="2" charset="0"/>
              </a:rPr>
              <a:t>Paciente satisfecho con el resultado: </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Buena tolerancia</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Planteamos </a:t>
            </a:r>
            <a:r>
              <a:rPr lang="es-ES" sz="1800" err="1">
                <a:latin typeface="Montserrat"/>
              </a:rPr>
              <a:t>tto</a:t>
            </a:r>
            <a:r>
              <a:rPr lang="es-ES" sz="1800">
                <a:latin typeface="Montserrat"/>
              </a:rPr>
              <a:t> otras zonas</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Pendientes de resultados</a:t>
            </a:r>
          </a:p>
        </p:txBody>
      </p:sp>
      <p:sp>
        <p:nvSpPr>
          <p:cNvPr id="8" name="Marcador de texto 21">
            <a:extLst>
              <a:ext uri="{FF2B5EF4-FFF2-40B4-BE49-F238E27FC236}">
                <a16:creationId xmlns:a16="http://schemas.microsoft.com/office/drawing/2014/main" id="{C958809C-83A9-DE4A-7E3E-6553BAF59E06}"/>
              </a:ext>
            </a:extLst>
          </p:cNvPr>
          <p:cNvSpPr>
            <a:spLocks noGrp="1"/>
          </p:cNvSpPr>
          <p:nvPr>
            <p:ph type="body" sz="quarter" idx="10"/>
          </p:nvPr>
        </p:nvSpPr>
        <p:spPr>
          <a:xfrm>
            <a:off x="1581665" y="6576593"/>
            <a:ext cx="10159485" cy="170142"/>
          </a:xfrm>
        </p:spPr>
        <p:txBody>
          <a:bodyPr/>
          <a:lstStyle/>
          <a:p>
            <a:r>
              <a:rPr lang="es-ES" sz="900"/>
              <a:t>Caso clínico cedido por el  Dr. </a:t>
            </a:r>
            <a:r>
              <a:rPr lang="es-ES" sz="900" err="1"/>
              <a:t>Yélamos</a:t>
            </a:r>
            <a:r>
              <a:rPr lang="es-ES" sz="900"/>
              <a:t>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35511826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F2E4E-6E70-83D9-69CA-C1C99EFA319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442C5A-3331-6C4D-C969-109F8AE9FC8C}"/>
              </a:ext>
            </a:extLst>
          </p:cNvPr>
          <p:cNvSpPr>
            <a:spLocks noGrp="1"/>
          </p:cNvSpPr>
          <p:nvPr>
            <p:ph type="title"/>
          </p:nvPr>
        </p:nvSpPr>
        <p:spPr/>
        <p:txBody>
          <a:bodyPr/>
          <a:lstStyle/>
          <a:p>
            <a:r>
              <a:rPr lang="es-ES"/>
              <a:t>Caso clínico 2: paciente “inmunosuprimido”</a:t>
            </a:r>
            <a:br>
              <a:rPr lang="es-ES"/>
            </a:br>
            <a:r>
              <a:rPr lang="es-ES" sz="1800" b="0"/>
              <a:t>Perfil del paciente</a:t>
            </a:r>
            <a:endParaRPr lang="es-ES" sz="1800"/>
          </a:p>
        </p:txBody>
      </p:sp>
      <p:sp>
        <p:nvSpPr>
          <p:cNvPr id="5" name="Marcador de contenido 4">
            <a:extLst>
              <a:ext uri="{FF2B5EF4-FFF2-40B4-BE49-F238E27FC236}">
                <a16:creationId xmlns:a16="http://schemas.microsoft.com/office/drawing/2014/main" id="{31556630-F693-DA63-3913-6901BFD7AA5E}"/>
              </a:ext>
            </a:extLst>
          </p:cNvPr>
          <p:cNvSpPr txBox="1">
            <a:spLocks noGrp="1"/>
          </p:cNvSpPr>
          <p:nvPr>
            <p:ph idx="1"/>
          </p:nvPr>
        </p:nvSpPr>
        <p:spPr>
          <a:xfrm>
            <a:off x="473530" y="1343771"/>
            <a:ext cx="11268075" cy="2747932"/>
          </a:xfrm>
          <a:prstGeom prst="rect">
            <a:avLst/>
          </a:prstGeom>
          <a:noFill/>
        </p:spPr>
        <p:txBody>
          <a:bodyPr wrap="square">
            <a:spAutoFit/>
          </a:bodyPr>
          <a:lstStyle/>
          <a:p>
            <a:pPr marL="285750" indent="-285750">
              <a:spcBef>
                <a:spcPts val="600"/>
              </a:spcBef>
              <a:spcAft>
                <a:spcPts val="600"/>
              </a:spcAft>
              <a:buClr>
                <a:srgbClr val="B4E2D6"/>
              </a:buClr>
              <a:buFont typeface="Arial" panose="020B0604020202020204" pitchFamily="34" charset="0"/>
              <a:buChar char="•"/>
            </a:pPr>
            <a:r>
              <a:rPr lang="es-ES" sz="1800">
                <a:latin typeface="Montserrat"/>
              </a:rPr>
              <a:t>Hombre 63 años, </a:t>
            </a:r>
            <a:r>
              <a:rPr lang="es-ES" sz="1800" err="1">
                <a:latin typeface="Montserrat"/>
              </a:rPr>
              <a:t>fototipo</a:t>
            </a:r>
            <a:r>
              <a:rPr lang="es-ES" sz="1800">
                <a:latin typeface="Montserrat"/>
              </a:rPr>
              <a:t> II</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AP: Leucemia mieloide aguda en RC desde hace 30 años, VHC erradicada, CBC</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Tratamientos previos: </a:t>
            </a:r>
          </a:p>
          <a:p>
            <a:pPr marL="971550" lvl="1" indent="-285750">
              <a:spcBef>
                <a:spcPts val="600"/>
              </a:spcBef>
              <a:spcAft>
                <a:spcPts val="600"/>
              </a:spcAft>
              <a:buClr>
                <a:srgbClr val="B4E2D6"/>
              </a:buClr>
              <a:buFont typeface="Courier New" panose="02070309020205020404" pitchFamily="49" charset="0"/>
              <a:buChar char="o"/>
            </a:pPr>
            <a:r>
              <a:rPr lang="es-ES" sz="1800">
                <a:solidFill>
                  <a:schemeClr val="tx1">
                    <a:lumMod val="65000"/>
                    <a:lumOff val="35000"/>
                  </a:schemeClr>
                </a:solidFill>
                <a:latin typeface="Montserrat"/>
              </a:rPr>
              <a:t>Crioterapia en numerosas ocasiones</a:t>
            </a:r>
          </a:p>
          <a:p>
            <a:pPr marL="971550" lvl="1" indent="-285750">
              <a:spcBef>
                <a:spcPts val="600"/>
              </a:spcBef>
              <a:spcAft>
                <a:spcPts val="600"/>
              </a:spcAft>
              <a:buClr>
                <a:srgbClr val="B4E2D6"/>
              </a:buClr>
              <a:buFont typeface="Courier New" panose="02070309020205020404" pitchFamily="49" charset="0"/>
              <a:buChar char="o"/>
            </a:pPr>
            <a:r>
              <a:rPr lang="es-ES" sz="1800">
                <a:solidFill>
                  <a:schemeClr val="tx1">
                    <a:lumMod val="65000"/>
                    <a:lumOff val="35000"/>
                  </a:schemeClr>
                </a:solidFill>
                <a:latin typeface="Montserrat"/>
              </a:rPr>
              <a:t>Diclofenaco 2% 20.4.2022-20.5.2022</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7 lesiones grado I cuero cabelludo posterior </a:t>
            </a:r>
            <a:r>
              <a:rPr lang="es-ES" sz="1800">
                <a:latin typeface="Montserrat"/>
                <a:sym typeface="Wingdings" panose="05000000000000000000" pitchFamily="2" charset="2"/>
              </a:rPr>
              <a:t></a:t>
            </a:r>
            <a:r>
              <a:rPr lang="es-ES" sz="1800">
                <a:latin typeface="Montserrat"/>
              </a:rPr>
              <a:t> </a:t>
            </a:r>
            <a:r>
              <a:rPr lang="es-ES" sz="1800" err="1">
                <a:latin typeface="Montserrat"/>
              </a:rPr>
              <a:t>Klisyri</a:t>
            </a:r>
            <a:r>
              <a:rPr lang="es-ES" sz="1800">
                <a:latin typeface="Montserrat"/>
              </a:rPr>
              <a:t> 5 días</a:t>
            </a:r>
          </a:p>
          <a:p>
            <a:pPr marL="742950" lvl="1" indent="-285750">
              <a:buClr>
                <a:srgbClr val="B4E2D6"/>
              </a:buClr>
              <a:buFont typeface="Courier New" panose="02070309020205020404" pitchFamily="49" charset="0"/>
              <a:buChar char="o"/>
            </a:pPr>
            <a:endParaRPr lang="es-ES" sz="1800">
              <a:solidFill>
                <a:srgbClr val="002855"/>
              </a:solidFill>
              <a:latin typeface="Montserrat"/>
            </a:endParaRPr>
          </a:p>
        </p:txBody>
      </p:sp>
      <p:sp>
        <p:nvSpPr>
          <p:cNvPr id="3" name="Marcador de texto 21">
            <a:extLst>
              <a:ext uri="{FF2B5EF4-FFF2-40B4-BE49-F238E27FC236}">
                <a16:creationId xmlns:a16="http://schemas.microsoft.com/office/drawing/2014/main" id="{0C2F4E5E-8431-272F-4869-01BBE4C19859}"/>
              </a:ext>
            </a:extLst>
          </p:cNvPr>
          <p:cNvSpPr>
            <a:spLocks noGrp="1"/>
          </p:cNvSpPr>
          <p:nvPr>
            <p:ph type="body" sz="quarter" idx="10"/>
          </p:nvPr>
        </p:nvSpPr>
        <p:spPr>
          <a:xfrm>
            <a:off x="1581665" y="6576593"/>
            <a:ext cx="10159485" cy="170142"/>
          </a:xfrm>
        </p:spPr>
        <p:txBody>
          <a:bodyPr/>
          <a:lstStyle/>
          <a:p>
            <a:r>
              <a:rPr lang="es-ES" sz="900"/>
              <a:t>Caso clínico cedido por el  Dr. </a:t>
            </a:r>
            <a:r>
              <a:rPr lang="es-ES" sz="900" err="1"/>
              <a:t>Yélamos</a:t>
            </a:r>
            <a:r>
              <a:rPr lang="es-ES" sz="900"/>
              <a:t>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6501872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7CE9466C-2FE5-546D-794D-744CB0C1521D}"/>
              </a:ext>
            </a:extLst>
          </p:cNvPr>
          <p:cNvSpPr>
            <a:spLocks noGrp="1"/>
          </p:cNvSpPr>
          <p:nvPr>
            <p:ph type="title"/>
          </p:nvPr>
        </p:nvSpPr>
        <p:spPr/>
        <p:txBody>
          <a:bodyPr/>
          <a:lstStyle/>
          <a:p>
            <a:endParaRPr lang="es-ES"/>
          </a:p>
        </p:txBody>
      </p:sp>
      <p:sp>
        <p:nvSpPr>
          <p:cNvPr id="8" name="Marcador de contenido 7">
            <a:extLst>
              <a:ext uri="{FF2B5EF4-FFF2-40B4-BE49-F238E27FC236}">
                <a16:creationId xmlns:a16="http://schemas.microsoft.com/office/drawing/2014/main" id="{BD082AE2-0DFF-7A38-BD00-B07CD3623EA3}"/>
              </a:ext>
            </a:extLst>
          </p:cNvPr>
          <p:cNvSpPr>
            <a:spLocks noGrp="1"/>
          </p:cNvSpPr>
          <p:nvPr>
            <p:ph idx="1"/>
          </p:nvPr>
        </p:nvSpPr>
        <p:spPr/>
        <p:txBody>
          <a:bodyPr/>
          <a:lstStyle/>
          <a:p>
            <a:endParaRPr lang="es-ES"/>
          </a:p>
        </p:txBody>
      </p:sp>
      <p:sp>
        <p:nvSpPr>
          <p:cNvPr id="9" name="Marcador de texto 8">
            <a:extLst>
              <a:ext uri="{FF2B5EF4-FFF2-40B4-BE49-F238E27FC236}">
                <a16:creationId xmlns:a16="http://schemas.microsoft.com/office/drawing/2014/main" id="{F82B3AA3-D334-4E50-52A7-867B825A2913}"/>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9366208" y="59474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Basal</a:t>
            </a:r>
          </a:p>
        </p:txBody>
      </p:sp>
      <p:sp>
        <p:nvSpPr>
          <p:cNvPr id="6" name="Rectangle 5"/>
          <p:cNvSpPr/>
          <p:nvPr/>
        </p:nvSpPr>
        <p:spPr>
          <a:xfrm>
            <a:off x="6576514" y="902371"/>
            <a:ext cx="2789695" cy="25266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Marcador de texto 21">
            <a:extLst>
              <a:ext uri="{FF2B5EF4-FFF2-40B4-BE49-F238E27FC236}">
                <a16:creationId xmlns:a16="http://schemas.microsoft.com/office/drawing/2014/main" id="{724EFE62-23D4-92E9-217D-B06BACF015E8}"/>
              </a:ext>
            </a:extLst>
          </p:cNvPr>
          <p:cNvSpPr txBox="1">
            <a:spLocks/>
          </p:cNvSpPr>
          <p:nvPr/>
        </p:nvSpPr>
        <p:spPr>
          <a:xfrm>
            <a:off x="163615" y="6188150"/>
            <a:ext cx="4106728" cy="593550"/>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3869868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9EF9F09-C290-4F1C-7345-E194F17775F1}"/>
              </a:ext>
            </a:extLst>
          </p:cNvPr>
          <p:cNvSpPr>
            <a:spLocks noGrp="1"/>
          </p:cNvSpPr>
          <p:nvPr>
            <p:ph type="title"/>
          </p:nvPr>
        </p:nvSpPr>
        <p:spPr/>
        <p:txBody>
          <a:bodyPr/>
          <a:lstStyle/>
          <a:p>
            <a:endParaRPr lang="es-ES"/>
          </a:p>
        </p:txBody>
      </p:sp>
      <p:sp>
        <p:nvSpPr>
          <p:cNvPr id="7" name="Marcador de contenido 6">
            <a:extLst>
              <a:ext uri="{FF2B5EF4-FFF2-40B4-BE49-F238E27FC236}">
                <a16:creationId xmlns:a16="http://schemas.microsoft.com/office/drawing/2014/main" id="{337C9E62-364A-B319-2082-AC81D6DB6116}"/>
              </a:ext>
            </a:extLst>
          </p:cNvPr>
          <p:cNvSpPr>
            <a:spLocks noGrp="1"/>
          </p:cNvSpPr>
          <p:nvPr>
            <p:ph idx="1"/>
          </p:nvPr>
        </p:nvSpPr>
        <p:spPr/>
        <p:txBody>
          <a:bodyPr/>
          <a:lstStyle/>
          <a:p>
            <a:endParaRPr lang="es-ES"/>
          </a:p>
        </p:txBody>
      </p:sp>
      <p:sp>
        <p:nvSpPr>
          <p:cNvPr id="8" name="Marcador de texto 7">
            <a:extLst>
              <a:ext uri="{FF2B5EF4-FFF2-40B4-BE49-F238E27FC236}">
                <a16:creationId xmlns:a16="http://schemas.microsoft.com/office/drawing/2014/main" id="{2DB6DCB0-0265-0794-DF9E-1EE60462C6E6}"/>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9366208" y="59474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D8</a:t>
            </a:r>
          </a:p>
        </p:txBody>
      </p:sp>
      <p:sp>
        <p:nvSpPr>
          <p:cNvPr id="9" name="Marcador de texto 21">
            <a:extLst>
              <a:ext uri="{FF2B5EF4-FFF2-40B4-BE49-F238E27FC236}">
                <a16:creationId xmlns:a16="http://schemas.microsoft.com/office/drawing/2014/main" id="{8BAA9BF5-3D88-1F65-2AC6-EDFDACCA3541}"/>
              </a:ext>
            </a:extLst>
          </p:cNvPr>
          <p:cNvSpPr txBox="1">
            <a:spLocks/>
          </p:cNvSpPr>
          <p:nvPr/>
        </p:nvSpPr>
        <p:spPr>
          <a:xfrm>
            <a:off x="1581665" y="6576593"/>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1571028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7B6A44D-D918-2FEF-2A4B-444BFB1EB361}"/>
              </a:ext>
            </a:extLst>
          </p:cNvPr>
          <p:cNvSpPr>
            <a:spLocks noGrp="1"/>
          </p:cNvSpPr>
          <p:nvPr>
            <p:ph type="title"/>
          </p:nvPr>
        </p:nvSpPr>
        <p:spPr/>
        <p:txBody>
          <a:bodyPr/>
          <a:lstStyle/>
          <a:p>
            <a:endParaRPr lang="es-ES"/>
          </a:p>
        </p:txBody>
      </p:sp>
      <p:sp>
        <p:nvSpPr>
          <p:cNvPr id="7" name="Marcador de contenido 6">
            <a:extLst>
              <a:ext uri="{FF2B5EF4-FFF2-40B4-BE49-F238E27FC236}">
                <a16:creationId xmlns:a16="http://schemas.microsoft.com/office/drawing/2014/main" id="{B4571772-6099-CD25-FB25-3A28DE3259D2}"/>
              </a:ext>
            </a:extLst>
          </p:cNvPr>
          <p:cNvSpPr>
            <a:spLocks noGrp="1"/>
          </p:cNvSpPr>
          <p:nvPr>
            <p:ph idx="1"/>
          </p:nvPr>
        </p:nvSpPr>
        <p:spPr/>
        <p:txBody>
          <a:bodyPr/>
          <a:lstStyle/>
          <a:p>
            <a:endParaRPr lang="es-ES"/>
          </a:p>
        </p:txBody>
      </p:sp>
      <p:sp>
        <p:nvSpPr>
          <p:cNvPr id="8" name="Marcador de texto 7">
            <a:extLst>
              <a:ext uri="{FF2B5EF4-FFF2-40B4-BE49-F238E27FC236}">
                <a16:creationId xmlns:a16="http://schemas.microsoft.com/office/drawing/2014/main" id="{7C93FFCF-10EF-0C10-DDC9-89FCD71E0087}"/>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9366208" y="59474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D57</a:t>
            </a:r>
          </a:p>
        </p:txBody>
      </p:sp>
      <p:sp>
        <p:nvSpPr>
          <p:cNvPr id="9" name="Marcador de texto 21">
            <a:extLst>
              <a:ext uri="{FF2B5EF4-FFF2-40B4-BE49-F238E27FC236}">
                <a16:creationId xmlns:a16="http://schemas.microsoft.com/office/drawing/2014/main" id="{B399256D-1626-E5A5-DC82-9C7C1EF016F0}"/>
              </a:ext>
            </a:extLst>
          </p:cNvPr>
          <p:cNvSpPr txBox="1">
            <a:spLocks/>
          </p:cNvSpPr>
          <p:nvPr/>
        </p:nvSpPr>
        <p:spPr>
          <a:xfrm>
            <a:off x="1581665" y="6576593"/>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1751048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08632-6C1A-074D-9969-ADB427E6F7A1}"/>
            </a:ext>
          </a:extLst>
        </p:cNvPr>
        <p:cNvGrpSpPr/>
        <p:nvPr/>
      </p:nvGrpSpPr>
      <p:grpSpPr>
        <a:xfrm>
          <a:off x="0" y="0"/>
          <a:ext cx="0" cy="0"/>
          <a:chOff x="0" y="0"/>
          <a:chExt cx="0" cy="0"/>
        </a:xfrm>
      </p:grpSpPr>
      <p:grpSp>
        <p:nvGrpSpPr>
          <p:cNvPr id="30" name="Grupo 29">
            <a:extLst>
              <a:ext uri="{FF2B5EF4-FFF2-40B4-BE49-F238E27FC236}">
                <a16:creationId xmlns:a16="http://schemas.microsoft.com/office/drawing/2014/main" id="{5499FA14-4028-A502-A39B-3045BA27A7F0}"/>
              </a:ext>
            </a:extLst>
          </p:cNvPr>
          <p:cNvGrpSpPr/>
          <p:nvPr/>
        </p:nvGrpSpPr>
        <p:grpSpPr>
          <a:xfrm>
            <a:off x="445752" y="1040616"/>
            <a:ext cx="11083590" cy="4946570"/>
            <a:chOff x="445752" y="1040616"/>
            <a:chExt cx="11083590" cy="4946570"/>
          </a:xfrm>
        </p:grpSpPr>
        <p:grpSp>
          <p:nvGrpSpPr>
            <p:cNvPr id="81" name="Grupo 80">
              <a:extLst>
                <a:ext uri="{FF2B5EF4-FFF2-40B4-BE49-F238E27FC236}">
                  <a16:creationId xmlns:a16="http://schemas.microsoft.com/office/drawing/2014/main" id="{4CF58D04-9115-7F51-961F-B474E32FE35B}"/>
                </a:ext>
              </a:extLst>
            </p:cNvPr>
            <p:cNvGrpSpPr/>
            <p:nvPr/>
          </p:nvGrpSpPr>
          <p:grpSpPr>
            <a:xfrm>
              <a:off x="445752" y="1040616"/>
              <a:ext cx="11083590" cy="4946570"/>
              <a:chOff x="1550125" y="1027884"/>
              <a:chExt cx="11083590" cy="4946570"/>
            </a:xfrm>
          </p:grpSpPr>
          <p:cxnSp>
            <p:nvCxnSpPr>
              <p:cNvPr id="79" name="Straight Arrow Connector 60">
                <a:extLst>
                  <a:ext uri="{FF2B5EF4-FFF2-40B4-BE49-F238E27FC236}">
                    <a16:creationId xmlns:a16="http://schemas.microsoft.com/office/drawing/2014/main" id="{60C0FA5F-3581-1920-189C-FCE4CAA72FFE}"/>
                  </a:ext>
                </a:extLst>
              </p:cNvPr>
              <p:cNvCxnSpPr>
                <a:cxnSpLocks/>
              </p:cNvCxnSpPr>
              <p:nvPr/>
            </p:nvCxnSpPr>
            <p:spPr>
              <a:xfrm>
                <a:off x="11606210" y="4591908"/>
                <a:ext cx="0" cy="1130501"/>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upo 66">
                <a:extLst>
                  <a:ext uri="{FF2B5EF4-FFF2-40B4-BE49-F238E27FC236}">
                    <a16:creationId xmlns:a16="http://schemas.microsoft.com/office/drawing/2014/main" id="{6F6503AB-ACC2-0011-6811-9AE32B048DD9}"/>
                  </a:ext>
                </a:extLst>
              </p:cNvPr>
              <p:cNvGrpSpPr/>
              <p:nvPr/>
            </p:nvGrpSpPr>
            <p:grpSpPr>
              <a:xfrm>
                <a:off x="1550125" y="1027884"/>
                <a:ext cx="11083590" cy="4695015"/>
                <a:chOff x="1556742" y="1163711"/>
                <a:chExt cx="11083590" cy="4695015"/>
              </a:xfrm>
            </p:grpSpPr>
            <p:cxnSp>
              <p:nvCxnSpPr>
                <p:cNvPr id="65" name="Straight Arrow Connector 60">
                  <a:extLst>
                    <a:ext uri="{FF2B5EF4-FFF2-40B4-BE49-F238E27FC236}">
                      <a16:creationId xmlns:a16="http://schemas.microsoft.com/office/drawing/2014/main" id="{81BAAE3B-9DB8-1D27-A286-BC2D42DFF732}"/>
                    </a:ext>
                  </a:extLst>
                </p:cNvPr>
                <p:cNvCxnSpPr>
                  <a:cxnSpLocks/>
                </p:cNvCxnSpPr>
                <p:nvPr/>
              </p:nvCxnSpPr>
              <p:spPr>
                <a:xfrm>
                  <a:off x="9891843" y="4925404"/>
                  <a:ext cx="0" cy="304368"/>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0">
                  <a:extLst>
                    <a:ext uri="{FF2B5EF4-FFF2-40B4-BE49-F238E27FC236}">
                      <a16:creationId xmlns:a16="http://schemas.microsoft.com/office/drawing/2014/main" id="{935ADDA9-9F47-9C39-34E5-45107E19DFE4}"/>
                    </a:ext>
                  </a:extLst>
                </p:cNvPr>
                <p:cNvCxnSpPr>
                  <a:cxnSpLocks/>
                </p:cNvCxnSpPr>
                <p:nvPr/>
              </p:nvCxnSpPr>
              <p:spPr>
                <a:xfrm>
                  <a:off x="7477985" y="4853213"/>
                  <a:ext cx="0" cy="304368"/>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upo 50">
                  <a:extLst>
                    <a:ext uri="{FF2B5EF4-FFF2-40B4-BE49-F238E27FC236}">
                      <a16:creationId xmlns:a16="http://schemas.microsoft.com/office/drawing/2014/main" id="{672B983C-091B-45A8-BF89-556D840B99F8}"/>
                    </a:ext>
                  </a:extLst>
                </p:cNvPr>
                <p:cNvGrpSpPr/>
                <p:nvPr/>
              </p:nvGrpSpPr>
              <p:grpSpPr>
                <a:xfrm>
                  <a:off x="1556742" y="1163711"/>
                  <a:ext cx="11083590" cy="3932203"/>
                  <a:chOff x="1556742" y="1163711"/>
                  <a:chExt cx="11083590" cy="3932203"/>
                </a:xfrm>
              </p:grpSpPr>
              <p:cxnSp>
                <p:nvCxnSpPr>
                  <p:cNvPr id="3" name="Connector: Elbow 45">
                    <a:extLst>
                      <a:ext uri="{FF2B5EF4-FFF2-40B4-BE49-F238E27FC236}">
                        <a16:creationId xmlns:a16="http://schemas.microsoft.com/office/drawing/2014/main" id="{F24B36DA-CD50-06ED-9811-7C5976414900}"/>
                      </a:ext>
                    </a:extLst>
                  </p:cNvPr>
                  <p:cNvCxnSpPr>
                    <a:cxnSpLocks/>
                  </p:cNvCxnSpPr>
                  <p:nvPr/>
                </p:nvCxnSpPr>
                <p:spPr>
                  <a:xfrm flipV="1">
                    <a:off x="2453758" y="1633278"/>
                    <a:ext cx="7002613" cy="30588"/>
                  </a:xfrm>
                  <a:prstGeom prst="bentConnector3">
                    <a:avLst>
                      <a:gd name="adj1" fmla="val 50000"/>
                    </a:avLst>
                  </a:prstGeom>
                  <a:ln w="12700">
                    <a:solidFill>
                      <a:srgbClr val="002855"/>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59">
                    <a:extLst>
                      <a:ext uri="{FF2B5EF4-FFF2-40B4-BE49-F238E27FC236}">
                        <a16:creationId xmlns:a16="http://schemas.microsoft.com/office/drawing/2014/main" id="{6A622ADB-DB36-EFB2-2CAE-377174885905}"/>
                      </a:ext>
                    </a:extLst>
                  </p:cNvPr>
                  <p:cNvCxnSpPr>
                    <a:cxnSpLocks/>
                  </p:cNvCxnSpPr>
                  <p:nvPr/>
                </p:nvCxnSpPr>
                <p:spPr>
                  <a:xfrm>
                    <a:off x="2630122" y="1823066"/>
                    <a:ext cx="0" cy="1002775"/>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21">
                    <a:extLst>
                      <a:ext uri="{FF2B5EF4-FFF2-40B4-BE49-F238E27FC236}">
                        <a16:creationId xmlns:a16="http://schemas.microsoft.com/office/drawing/2014/main" id="{2E857D55-DEC0-0FE2-B97E-8C97E71FD60D}"/>
                      </a:ext>
                    </a:extLst>
                  </p:cNvPr>
                  <p:cNvSpPr/>
                  <p:nvPr/>
                </p:nvSpPr>
                <p:spPr>
                  <a:xfrm>
                    <a:off x="3672216" y="1163711"/>
                    <a:ext cx="2052890" cy="786042"/>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48000" rIns="48000" bIns="48000" rtlCol="0" anchor="ctr">
                    <a:normAutofit/>
                  </a:bodyPr>
                  <a:lstStyle/>
                  <a:p>
                    <a:pPr algn="ctr" defTabSz="1219170">
                      <a:spcAft>
                        <a:spcPts val="400"/>
                      </a:spcAft>
                      <a:defRPr/>
                    </a:pPr>
                    <a:r>
                      <a:rPr lang="es-ES" sz="900">
                        <a:solidFill>
                          <a:schemeClr val="bg1"/>
                        </a:solidFill>
                        <a:latin typeface="Montserrat SemiBold"/>
                      </a:rPr>
                      <a:t>Lesiones de QA únicas</a:t>
                    </a:r>
                  </a:p>
                  <a:p>
                    <a:pPr algn="ctr"/>
                    <a:r>
                      <a:rPr lang="es-ES" sz="700">
                        <a:solidFill>
                          <a:schemeClr val="bg1"/>
                        </a:solidFill>
                        <a:latin typeface="Montserrat"/>
                      </a:rPr>
                      <a:t>Lesiones de QA únicas ampliamente dispersas por el campo o la zona corporal afectada </a:t>
                    </a:r>
                  </a:p>
                </p:txBody>
              </p:sp>
              <p:sp>
                <p:nvSpPr>
                  <p:cNvPr id="7" name="Rectangle 24">
                    <a:extLst>
                      <a:ext uri="{FF2B5EF4-FFF2-40B4-BE49-F238E27FC236}">
                        <a16:creationId xmlns:a16="http://schemas.microsoft.com/office/drawing/2014/main" id="{D910437D-14BF-100B-172A-576E392DD51F}"/>
                      </a:ext>
                    </a:extLst>
                  </p:cNvPr>
                  <p:cNvSpPr/>
                  <p:nvPr/>
                </p:nvSpPr>
                <p:spPr>
                  <a:xfrm>
                    <a:off x="9054115" y="1163711"/>
                    <a:ext cx="1671385" cy="786042"/>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48000" rIns="48000" bIns="48000" rtlCol="0" anchor="ctr">
                    <a:noAutofit/>
                  </a:bodyPr>
                  <a:lstStyle/>
                  <a:p>
                    <a:pPr algn="ctr" defTabSz="1219170">
                      <a:spcAft>
                        <a:spcPts val="400"/>
                      </a:spcAft>
                      <a:defRPr/>
                    </a:pPr>
                    <a:r>
                      <a:rPr lang="es-ES" sz="900">
                        <a:solidFill>
                          <a:schemeClr val="bg1"/>
                        </a:solidFill>
                        <a:latin typeface="Montserrat SemiBold"/>
                      </a:rPr>
                      <a:t>QA en pacientes inmunodeprimidos</a:t>
                    </a:r>
                  </a:p>
                  <a:p>
                    <a:pPr algn="ctr"/>
                    <a:r>
                      <a:rPr lang="es-ES" sz="700">
                        <a:solidFill>
                          <a:schemeClr val="bg1"/>
                        </a:solidFill>
                        <a:latin typeface="Montserrat"/>
                      </a:rPr>
                      <a:t>Todos los grados de gravedad</a:t>
                    </a:r>
                  </a:p>
                </p:txBody>
              </p:sp>
              <p:sp>
                <p:nvSpPr>
                  <p:cNvPr id="8" name="Rectangle 27">
                    <a:extLst>
                      <a:ext uri="{FF2B5EF4-FFF2-40B4-BE49-F238E27FC236}">
                        <a16:creationId xmlns:a16="http://schemas.microsoft.com/office/drawing/2014/main" id="{1C814BB4-E8D8-EAF8-E841-4E5E872CFB2D}"/>
                      </a:ext>
                    </a:extLst>
                  </p:cNvPr>
                  <p:cNvSpPr/>
                  <p:nvPr/>
                </p:nvSpPr>
                <p:spPr>
                  <a:xfrm>
                    <a:off x="1603676" y="2822323"/>
                    <a:ext cx="2052892" cy="94735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8000" rIns="91440" bIns="48000" rtlCol="0" anchor="t"/>
                  <a:lstStyle/>
                  <a:p>
                    <a:pPr algn="ctr" defTabSz="1219170">
                      <a:spcAft>
                        <a:spcPts val="400"/>
                      </a:spcAft>
                      <a:defRPr/>
                    </a:pPr>
                    <a:r>
                      <a:rPr lang="es-ES" sz="800" b="1">
                        <a:solidFill>
                          <a:srgbClr val="002855"/>
                        </a:solidFill>
                        <a:latin typeface="Montserrat"/>
                      </a:rPr>
                      <a:t>A petición del paciente </a:t>
                    </a:r>
                  </a:p>
                  <a:p>
                    <a:pPr marL="121285" indent="-121285" algn="ctr" defTabSz="1219170">
                      <a:buFont typeface="Arial" panose="020B0604020202020204" pitchFamily="34" charset="0"/>
                      <a:buChar char="•"/>
                      <a:defRPr/>
                    </a:pPr>
                    <a:r>
                      <a:rPr lang="es-ES" sz="800">
                        <a:solidFill>
                          <a:srgbClr val="002855"/>
                        </a:solidFill>
                        <a:latin typeface="Montserrat"/>
                      </a:rPr>
                      <a:t>Control por el propio paciente</a:t>
                    </a:r>
                  </a:p>
                  <a:p>
                    <a:pPr marL="121285" indent="-121285" algn="ctr" defTabSz="1219170">
                      <a:buFont typeface="Arial" panose="020B0604020202020204" pitchFamily="34" charset="0"/>
                      <a:buChar char="•"/>
                      <a:defRPr/>
                    </a:pPr>
                    <a:r>
                      <a:rPr lang="es-ES" sz="800">
                        <a:solidFill>
                          <a:srgbClr val="002855"/>
                        </a:solidFill>
                        <a:latin typeface="Montserrat"/>
                      </a:rPr>
                      <a:t>Seguimientos</a:t>
                    </a:r>
                  </a:p>
                  <a:p>
                    <a:pPr marL="121285" indent="-121285" algn="ctr" defTabSz="1219170">
                      <a:buFont typeface="Arial" panose="020B0604020202020204" pitchFamily="34" charset="0"/>
                      <a:buChar char="•"/>
                      <a:defRPr/>
                    </a:pPr>
                    <a:r>
                      <a:rPr lang="es-ES" sz="800">
                        <a:solidFill>
                          <a:srgbClr val="002855"/>
                        </a:solidFill>
                        <a:latin typeface="Montserrat"/>
                      </a:rPr>
                      <a:t>Acudir al médico de familia o al dermatólogo si la lesión crece o se convierte en hiperqueratosis</a:t>
                    </a:r>
                  </a:p>
                </p:txBody>
              </p:sp>
              <p:sp>
                <p:nvSpPr>
                  <p:cNvPr id="10" name="Rectangle 29">
                    <a:extLst>
                      <a:ext uri="{FF2B5EF4-FFF2-40B4-BE49-F238E27FC236}">
                        <a16:creationId xmlns:a16="http://schemas.microsoft.com/office/drawing/2014/main" id="{1E20963F-70D1-8E41-90B6-8B4E56ACE11A}"/>
                      </a:ext>
                    </a:extLst>
                  </p:cNvPr>
                  <p:cNvSpPr/>
                  <p:nvPr/>
                </p:nvSpPr>
                <p:spPr>
                  <a:xfrm>
                    <a:off x="5758050" y="2822323"/>
                    <a:ext cx="3267797" cy="21013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8000" rIns="91440" bIns="48000" rtlCol="0" anchor="t"/>
                  <a:lstStyle/>
                  <a:p>
                    <a:pPr algn="ctr" defTabSz="1219170">
                      <a:spcAft>
                        <a:spcPts val="400"/>
                      </a:spcAft>
                      <a:defRPr/>
                    </a:pPr>
                    <a:r>
                      <a:rPr lang="es-ES" sz="800" b="1">
                        <a:solidFill>
                          <a:srgbClr val="002855"/>
                        </a:solidFill>
                        <a:latin typeface="Montserrat"/>
                      </a:rPr>
                      <a:t>TFD </a:t>
                    </a:r>
                    <a:r>
                      <a:rPr lang="es-ES" sz="800">
                        <a:solidFill>
                          <a:srgbClr val="002855"/>
                        </a:solidFill>
                        <a:latin typeface="Montserrat"/>
                      </a:rPr>
                      <a:t>(convencional, luz diurna, luz diurna simulada)</a:t>
                    </a:r>
                  </a:p>
                  <a:p>
                    <a:pPr marL="121285" indent="-121285" algn="ctr" defTabSz="1219170">
                      <a:buFont typeface="Arial" panose="020B0604020202020204" pitchFamily="34" charset="0"/>
                      <a:buChar char="•"/>
                      <a:defRPr/>
                    </a:pPr>
                    <a:r>
                      <a:rPr lang="es-ES" sz="800">
                        <a:solidFill>
                          <a:srgbClr val="002855"/>
                        </a:solidFill>
                        <a:latin typeface="Montserrat"/>
                      </a:rPr>
                      <a:t>TFD con ALA</a:t>
                    </a:r>
                    <a:r>
                      <a:rPr lang="es-ES" sz="800" baseline="30000">
                        <a:solidFill>
                          <a:srgbClr val="002855"/>
                        </a:solidFill>
                        <a:latin typeface="Montserrat"/>
                      </a:rPr>
                      <a:t>§</a:t>
                    </a:r>
                  </a:p>
                  <a:p>
                    <a:pPr marL="121285" indent="-121285" algn="ctr" defTabSz="1219170">
                      <a:buFont typeface="Arial" panose="020B0604020202020204" pitchFamily="34" charset="0"/>
                      <a:buChar char="•"/>
                      <a:defRPr/>
                    </a:pPr>
                    <a:r>
                      <a:rPr lang="es-ES" sz="800">
                        <a:solidFill>
                          <a:srgbClr val="002855"/>
                        </a:solidFill>
                        <a:latin typeface="Montserrat"/>
                      </a:rPr>
                      <a:t>TFD con MAL </a:t>
                    </a:r>
                  </a:p>
                  <a:p>
                    <a:pPr marL="121285" indent="-121285" algn="ctr" defTabSz="1219170">
                      <a:buFont typeface="Arial" panose="020B0604020202020204" pitchFamily="34" charset="0"/>
                      <a:buChar char="•"/>
                      <a:defRPr/>
                    </a:pPr>
                    <a:endParaRPr lang="en-US" sz="800" b="1">
                      <a:solidFill>
                        <a:srgbClr val="002855"/>
                      </a:solidFill>
                      <a:latin typeface="Montserrat"/>
                    </a:endParaRPr>
                  </a:p>
                  <a:p>
                    <a:pPr algn="ctr" defTabSz="1219170">
                      <a:spcAft>
                        <a:spcPts val="400"/>
                      </a:spcAft>
                      <a:defRPr/>
                    </a:pPr>
                    <a:r>
                      <a:rPr lang="es-ES" sz="800" b="1">
                        <a:solidFill>
                          <a:srgbClr val="002855"/>
                        </a:solidFill>
                        <a:latin typeface="Montserrat"/>
                      </a:rPr>
                      <a:t>Tratamientos tópicos </a:t>
                    </a:r>
                  </a:p>
                  <a:p>
                    <a:pPr marL="121285" indent="-121285" algn="ctr" defTabSz="1219170">
                      <a:buFont typeface="Arial" panose="020B0604020202020204" pitchFamily="34" charset="0"/>
                      <a:buChar char="•"/>
                      <a:defRPr/>
                    </a:pPr>
                    <a:r>
                      <a:rPr lang="es-ES" sz="800">
                        <a:solidFill>
                          <a:srgbClr val="002855"/>
                        </a:solidFill>
                        <a:latin typeface="Montserrat"/>
                      </a:rPr>
                      <a:t>5-FU/AS* </a:t>
                    </a:r>
                  </a:p>
                  <a:p>
                    <a:pPr marL="121285" indent="-121285" algn="ctr" defTabSz="1219170">
                      <a:buFont typeface="Arial" panose="020B0604020202020204" pitchFamily="34" charset="0"/>
                      <a:buChar char="•"/>
                      <a:defRPr/>
                    </a:pPr>
                    <a:r>
                      <a:rPr lang="es-ES" sz="800">
                        <a:solidFill>
                          <a:srgbClr val="002855"/>
                        </a:solidFill>
                        <a:latin typeface="Montserrat"/>
                      </a:rPr>
                      <a:t>4 % o 5 % 5-FU crema</a:t>
                    </a:r>
                  </a:p>
                  <a:p>
                    <a:pPr marL="121285" indent="-121285" algn="ctr" defTabSz="1219170">
                      <a:buFont typeface="Arial" panose="020B0604020202020204" pitchFamily="34" charset="0"/>
                      <a:buChar char="•"/>
                      <a:defRPr/>
                    </a:pPr>
                    <a:r>
                      <a:rPr lang="es-ES" sz="800">
                        <a:solidFill>
                          <a:srgbClr val="002855"/>
                        </a:solidFill>
                        <a:latin typeface="Montserrat"/>
                      </a:rPr>
                      <a:t>3,75 % o 5 %* </a:t>
                    </a:r>
                    <a:r>
                      <a:rPr lang="es-ES" sz="800" err="1">
                        <a:solidFill>
                          <a:srgbClr val="002855"/>
                        </a:solidFill>
                        <a:latin typeface="Montserrat"/>
                      </a:rPr>
                      <a:t>imiquimod</a:t>
                    </a:r>
                    <a:r>
                      <a:rPr lang="es-ES" sz="800">
                        <a:solidFill>
                          <a:srgbClr val="002855"/>
                        </a:solidFill>
                        <a:latin typeface="Montserrat"/>
                      </a:rPr>
                      <a:t> crema</a:t>
                    </a:r>
                  </a:p>
                  <a:p>
                    <a:pPr marL="121285" indent="-121285" algn="ctr" defTabSz="1219170">
                      <a:buFont typeface="Arial" panose="020B0604020202020204" pitchFamily="34" charset="0"/>
                      <a:buChar char="•"/>
                      <a:defRPr/>
                    </a:pPr>
                    <a:r>
                      <a:rPr lang="es-ES" sz="800">
                        <a:solidFill>
                          <a:srgbClr val="002855"/>
                        </a:solidFill>
                        <a:latin typeface="Montserrat"/>
                      </a:rPr>
                      <a:t>DFS </a:t>
                    </a:r>
                  </a:p>
                  <a:p>
                    <a:pPr marL="121285" indent="-121285" algn="ctr" defTabSz="1219170">
                      <a:buFont typeface="Arial" panose="020B0604020202020204" pitchFamily="34" charset="0"/>
                      <a:buChar char="•"/>
                      <a:defRPr/>
                    </a:pPr>
                    <a:r>
                      <a:rPr lang="es-ES" sz="800" b="1" err="1">
                        <a:solidFill>
                          <a:srgbClr val="CF5F62"/>
                        </a:solidFill>
                        <a:latin typeface="Montserrat"/>
                      </a:rPr>
                      <a:t>Klisyri</a:t>
                    </a:r>
                    <a:r>
                      <a:rPr lang="es-ES" sz="800" b="1">
                        <a:solidFill>
                          <a:srgbClr val="CF5F62"/>
                        </a:solidFill>
                        <a:latin typeface="Montserrat"/>
                      </a:rPr>
                      <a:t> 1%* </a:t>
                    </a:r>
                  </a:p>
                  <a:p>
                    <a:pPr marL="121285" indent="-121285" algn="ctr" defTabSz="1219170">
                      <a:buFont typeface="Arial" panose="020B0604020202020204" pitchFamily="34" charset="0"/>
                      <a:buChar char="•"/>
                      <a:defRPr/>
                    </a:pPr>
                    <a:endParaRPr lang="en-US" sz="800">
                      <a:solidFill>
                        <a:srgbClr val="002855"/>
                      </a:solidFill>
                      <a:latin typeface="Montserrat"/>
                    </a:endParaRPr>
                  </a:p>
                  <a:p>
                    <a:pPr algn="ctr" defTabSz="1219170">
                      <a:defRPr/>
                    </a:pPr>
                    <a:r>
                      <a:rPr lang="es-ES" sz="800" b="1">
                        <a:solidFill>
                          <a:srgbClr val="002855"/>
                        </a:solidFill>
                        <a:latin typeface="Montserrat"/>
                      </a:rPr>
                      <a:t>Otros tratamientos para las lesiones </a:t>
                    </a:r>
                    <a:r>
                      <a:rPr lang="es-ES" sz="800" b="1" err="1">
                        <a:solidFill>
                          <a:srgbClr val="002855"/>
                        </a:solidFill>
                        <a:latin typeface="Montserrat"/>
                      </a:rPr>
                      <a:t>hiperqueratósicas</a:t>
                    </a:r>
                    <a:endParaRPr lang="es-ES" sz="800" b="1">
                      <a:solidFill>
                        <a:srgbClr val="002855"/>
                      </a:solidFill>
                      <a:latin typeface="Montserrat"/>
                    </a:endParaRPr>
                  </a:p>
                  <a:p>
                    <a:pPr marL="121285" indent="-121285" algn="ctr" defTabSz="1219170">
                      <a:buFont typeface="Arial" panose="020B0604020202020204" pitchFamily="34" charset="0"/>
                      <a:buChar char="•"/>
                      <a:defRPr/>
                    </a:pPr>
                    <a:r>
                      <a:rPr lang="es-ES" sz="800">
                        <a:solidFill>
                          <a:srgbClr val="002855"/>
                        </a:solidFill>
                        <a:latin typeface="Montserrat"/>
                      </a:rPr>
                      <a:t>Crioterapia</a:t>
                    </a:r>
                  </a:p>
                  <a:p>
                    <a:pPr marL="121285" indent="-121285" algn="ctr" defTabSz="1219170">
                      <a:buFont typeface="Arial" panose="020B0604020202020204" pitchFamily="34" charset="0"/>
                      <a:buChar char="•"/>
                      <a:defRPr/>
                    </a:pPr>
                    <a:r>
                      <a:rPr lang="es-ES" sz="800">
                        <a:solidFill>
                          <a:srgbClr val="002855"/>
                        </a:solidFill>
                        <a:latin typeface="Montserrat"/>
                      </a:rPr>
                      <a:t>Curetaje</a:t>
                    </a:r>
                  </a:p>
                  <a:p>
                    <a:pPr marL="121285" indent="-121285" algn="ctr" defTabSz="1219170">
                      <a:buFont typeface="Arial" panose="020B0604020202020204" pitchFamily="34" charset="0"/>
                      <a:buChar char="•"/>
                      <a:defRPr/>
                    </a:pPr>
                    <a:r>
                      <a:rPr lang="es-ES" sz="800">
                        <a:solidFill>
                          <a:srgbClr val="002855"/>
                        </a:solidFill>
                        <a:latin typeface="Montserrat"/>
                      </a:rPr>
                      <a:t>CO</a:t>
                    </a:r>
                    <a:r>
                      <a:rPr lang="es-ES" sz="800" baseline="-25000">
                        <a:solidFill>
                          <a:srgbClr val="002855"/>
                        </a:solidFill>
                        <a:latin typeface="Montserrat"/>
                      </a:rPr>
                      <a:t>2</a:t>
                    </a:r>
                    <a:r>
                      <a:rPr lang="es-ES" sz="800">
                        <a:solidFill>
                          <a:srgbClr val="002855"/>
                        </a:solidFill>
                        <a:latin typeface="Montserrat"/>
                      </a:rPr>
                      <a:t> / Láser </a:t>
                    </a:r>
                    <a:r>
                      <a:rPr lang="es-ES" sz="800" err="1">
                        <a:solidFill>
                          <a:srgbClr val="002855"/>
                        </a:solidFill>
                        <a:latin typeface="Montserrat"/>
                      </a:rPr>
                      <a:t>Er:YAG</a:t>
                    </a:r>
                    <a:endParaRPr lang="es-ES" sz="800">
                      <a:solidFill>
                        <a:srgbClr val="002855"/>
                      </a:solidFill>
                      <a:latin typeface="Montserrat"/>
                    </a:endParaRPr>
                  </a:p>
                </p:txBody>
              </p:sp>
              <p:sp>
                <p:nvSpPr>
                  <p:cNvPr id="11" name="Rectangle 30">
                    <a:extLst>
                      <a:ext uri="{FF2B5EF4-FFF2-40B4-BE49-F238E27FC236}">
                        <a16:creationId xmlns:a16="http://schemas.microsoft.com/office/drawing/2014/main" id="{C3D7C1ED-D02D-D50C-51D8-EF61635ACFEB}"/>
                      </a:ext>
                    </a:extLst>
                  </p:cNvPr>
                  <p:cNvSpPr/>
                  <p:nvPr/>
                </p:nvSpPr>
                <p:spPr>
                  <a:xfrm>
                    <a:off x="9054115" y="2822323"/>
                    <a:ext cx="1671386" cy="22706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8000" rIns="91440" bIns="48000" rtlCol="0" anchor="t"/>
                  <a:lstStyle/>
                  <a:p>
                    <a:pPr algn="ctr" defTabSz="1219170">
                      <a:defRPr/>
                    </a:pPr>
                    <a:r>
                      <a:rPr lang="es-ES" sz="800" b="1">
                        <a:solidFill>
                          <a:srgbClr val="002855"/>
                        </a:solidFill>
                        <a:latin typeface="Montserrat"/>
                      </a:rPr>
                      <a:t>TFD convencional o TFD asistida con láser</a:t>
                    </a:r>
                  </a:p>
                  <a:p>
                    <a:pPr marL="227965" indent="-227965" algn="ctr" defTabSz="1219170">
                      <a:buFont typeface="Arial" panose="020B0604020202020204" pitchFamily="34" charset="0"/>
                      <a:buChar char="•"/>
                      <a:defRPr/>
                    </a:pPr>
                    <a:r>
                      <a:rPr lang="es-ES" sz="800">
                        <a:solidFill>
                          <a:srgbClr val="002855"/>
                        </a:solidFill>
                        <a:latin typeface="Montserrat"/>
                      </a:rPr>
                      <a:t>TFD con ALA</a:t>
                    </a:r>
                    <a:r>
                      <a:rPr lang="es-ES" sz="800" baseline="30000">
                        <a:solidFill>
                          <a:srgbClr val="002855"/>
                        </a:solidFill>
                        <a:latin typeface="Montserrat"/>
                      </a:rPr>
                      <a:t> §</a:t>
                    </a:r>
                  </a:p>
                  <a:p>
                    <a:pPr marL="227965" indent="-227965" algn="ctr" defTabSz="1219170">
                      <a:buFont typeface="Arial" panose="020B0604020202020204" pitchFamily="34" charset="0"/>
                      <a:buChar char="•"/>
                      <a:defRPr/>
                    </a:pPr>
                    <a:r>
                      <a:rPr lang="es-ES" sz="800">
                        <a:solidFill>
                          <a:srgbClr val="002855"/>
                        </a:solidFill>
                        <a:latin typeface="Montserrat"/>
                      </a:rPr>
                      <a:t>TFD con MAL</a:t>
                    </a:r>
                  </a:p>
                  <a:p>
                    <a:pPr marL="227965" indent="-227965" algn="ctr" defTabSz="1219170">
                      <a:buFont typeface="Arial" panose="020B0604020202020204" pitchFamily="34" charset="0"/>
                      <a:buChar char="•"/>
                      <a:defRPr/>
                    </a:pPr>
                    <a:endParaRPr lang="en-US" sz="800" u="sng">
                      <a:solidFill>
                        <a:srgbClr val="002855"/>
                      </a:solidFill>
                      <a:latin typeface="Montserrat"/>
                    </a:endParaRPr>
                  </a:p>
                  <a:p>
                    <a:pPr algn="ctr" defTabSz="1219170">
                      <a:spcAft>
                        <a:spcPts val="400"/>
                      </a:spcAft>
                      <a:defRPr/>
                    </a:pPr>
                    <a:r>
                      <a:rPr lang="es-ES" sz="800" b="1">
                        <a:solidFill>
                          <a:srgbClr val="002855"/>
                        </a:solidFill>
                        <a:latin typeface="Montserrat"/>
                      </a:rPr>
                      <a:t>Tratamientos tópicos</a:t>
                    </a:r>
                  </a:p>
                  <a:p>
                    <a:pPr marL="121285" indent="-121285" algn="ctr" defTabSz="1219170">
                      <a:buFont typeface="Arial" panose="020B0604020202020204" pitchFamily="34" charset="0"/>
                      <a:buChar char="•"/>
                      <a:defRPr/>
                    </a:pPr>
                    <a:r>
                      <a:rPr lang="es-ES" sz="800">
                        <a:solidFill>
                          <a:srgbClr val="002855"/>
                        </a:solidFill>
                        <a:latin typeface="Montserrat"/>
                      </a:rPr>
                      <a:t>DFS</a:t>
                    </a:r>
                  </a:p>
                  <a:p>
                    <a:pPr marL="121285" indent="-121285" algn="ctr" defTabSz="1219170">
                      <a:buFont typeface="Arial" panose="020B0604020202020204" pitchFamily="34" charset="0"/>
                      <a:buChar char="•"/>
                      <a:defRPr/>
                    </a:pPr>
                    <a:r>
                      <a:rPr lang="es-ES" sz="800" err="1">
                        <a:solidFill>
                          <a:srgbClr val="002855"/>
                        </a:solidFill>
                        <a:latin typeface="Montserrat"/>
                      </a:rPr>
                      <a:t>Imiquimod</a:t>
                    </a:r>
                    <a:r>
                      <a:rPr lang="es-ES" sz="800">
                        <a:solidFill>
                          <a:srgbClr val="002855"/>
                        </a:solidFill>
                        <a:latin typeface="Montserrat"/>
                      </a:rPr>
                      <a:t> 3,75 % / 5 % crema</a:t>
                    </a:r>
                    <a:r>
                      <a:rPr lang="es-ES" sz="800" baseline="30000">
                        <a:solidFill>
                          <a:srgbClr val="002855"/>
                        </a:solidFill>
                        <a:latin typeface="Montserrat"/>
                      </a:rPr>
                      <a:t>‡ </a:t>
                    </a:r>
                    <a:r>
                      <a:rPr lang="es-ES" sz="800">
                        <a:solidFill>
                          <a:srgbClr val="002855"/>
                        </a:solidFill>
                        <a:latin typeface="Montserrat"/>
                      </a:rPr>
                      <a:t> </a:t>
                    </a:r>
                  </a:p>
                  <a:p>
                    <a:pPr marL="121285" indent="-121285" algn="ctr" defTabSz="1219170">
                      <a:buFont typeface="Arial" panose="020B0604020202020204" pitchFamily="34" charset="0"/>
                      <a:buChar char="•"/>
                      <a:defRPr/>
                    </a:pPr>
                    <a:r>
                      <a:rPr lang="es-ES" sz="800">
                        <a:solidFill>
                          <a:srgbClr val="002855"/>
                        </a:solidFill>
                        <a:latin typeface="Montserrat"/>
                      </a:rPr>
                      <a:t>5-FU 4 % o 5 % crema</a:t>
                    </a:r>
                  </a:p>
                  <a:p>
                    <a:pPr marL="227965" indent="-227965" algn="ctr" defTabSz="1219170">
                      <a:buFont typeface="Arial" panose="020B0604020202020204" pitchFamily="34" charset="0"/>
                      <a:buChar char="•"/>
                      <a:defRPr/>
                    </a:pPr>
                    <a:endParaRPr lang="en-US" sz="800">
                      <a:solidFill>
                        <a:srgbClr val="002855"/>
                      </a:solidFill>
                      <a:latin typeface="Montserrat"/>
                    </a:endParaRPr>
                  </a:p>
                  <a:p>
                    <a:pPr algn="ctr" defTabSz="1219170">
                      <a:spcAft>
                        <a:spcPts val="400"/>
                      </a:spcAft>
                      <a:defRPr/>
                    </a:pPr>
                    <a:r>
                      <a:rPr lang="es-ES" sz="800" b="1">
                        <a:solidFill>
                          <a:srgbClr val="002855"/>
                        </a:solidFill>
                        <a:latin typeface="Montserrat"/>
                      </a:rPr>
                      <a:t>Otros tratamientos </a:t>
                    </a:r>
                    <a:br>
                      <a:rPr lang="es-ES" sz="800" b="1">
                        <a:solidFill>
                          <a:srgbClr val="002855"/>
                        </a:solidFill>
                        <a:latin typeface="Montserrat"/>
                      </a:rPr>
                    </a:br>
                    <a:r>
                      <a:rPr lang="es-ES" sz="800" b="1">
                        <a:solidFill>
                          <a:srgbClr val="002855"/>
                        </a:solidFill>
                        <a:latin typeface="Montserrat"/>
                      </a:rPr>
                      <a:t>para lesiones individuales</a:t>
                    </a:r>
                  </a:p>
                  <a:p>
                    <a:pPr marL="121285" indent="-121285" algn="ctr" defTabSz="1219170">
                      <a:buFont typeface="Arial" panose="020B0604020202020204" pitchFamily="34" charset="0"/>
                      <a:buChar char="•"/>
                      <a:defRPr/>
                    </a:pPr>
                    <a:r>
                      <a:rPr lang="es-ES" sz="800">
                        <a:solidFill>
                          <a:srgbClr val="002855"/>
                        </a:solidFill>
                        <a:latin typeface="Montserrat"/>
                      </a:rPr>
                      <a:t>Crioterapia</a:t>
                    </a:r>
                  </a:p>
                  <a:p>
                    <a:pPr marL="121285" indent="-121285" algn="ctr" defTabSz="1219170">
                      <a:buFont typeface="Arial" panose="020B0604020202020204" pitchFamily="34" charset="0"/>
                      <a:buChar char="•"/>
                      <a:defRPr/>
                    </a:pPr>
                    <a:r>
                      <a:rPr lang="es-ES" sz="800">
                        <a:solidFill>
                          <a:srgbClr val="002855"/>
                        </a:solidFill>
                        <a:latin typeface="Montserrat"/>
                      </a:rPr>
                      <a:t>Curetaje</a:t>
                    </a:r>
                  </a:p>
                  <a:p>
                    <a:pPr marL="121285" indent="-121285" algn="ctr" defTabSz="1219170">
                      <a:buFont typeface="Arial" panose="020B0604020202020204" pitchFamily="34" charset="0"/>
                      <a:buChar char="•"/>
                      <a:defRPr/>
                    </a:pPr>
                    <a:r>
                      <a:rPr lang="es-ES" sz="800">
                        <a:solidFill>
                          <a:srgbClr val="002855"/>
                        </a:solidFill>
                        <a:latin typeface="Montserrat"/>
                      </a:rPr>
                      <a:t>CO</a:t>
                    </a:r>
                    <a:r>
                      <a:rPr lang="es-ES" sz="800" baseline="-25000">
                        <a:solidFill>
                          <a:srgbClr val="002855"/>
                        </a:solidFill>
                        <a:latin typeface="Montserrat"/>
                      </a:rPr>
                      <a:t>2</a:t>
                    </a:r>
                    <a:r>
                      <a:rPr lang="es-ES" sz="800">
                        <a:solidFill>
                          <a:srgbClr val="002855"/>
                        </a:solidFill>
                        <a:latin typeface="Montserrat"/>
                      </a:rPr>
                      <a:t> / Láser </a:t>
                    </a:r>
                    <a:r>
                      <a:rPr lang="es-ES" sz="800" err="1">
                        <a:solidFill>
                          <a:srgbClr val="002855"/>
                        </a:solidFill>
                        <a:latin typeface="Montserrat"/>
                      </a:rPr>
                      <a:t>Er:YAG</a:t>
                    </a:r>
                    <a:endParaRPr lang="es-ES" sz="800">
                      <a:solidFill>
                        <a:srgbClr val="002855"/>
                      </a:solidFill>
                      <a:latin typeface="Montserrat"/>
                    </a:endParaRPr>
                  </a:p>
                </p:txBody>
              </p:sp>
              <p:sp>
                <p:nvSpPr>
                  <p:cNvPr id="12" name="Rectangle 31">
                    <a:extLst>
                      <a:ext uri="{FF2B5EF4-FFF2-40B4-BE49-F238E27FC236}">
                        <a16:creationId xmlns:a16="http://schemas.microsoft.com/office/drawing/2014/main" id="{D9CE4714-3043-694D-EBDB-5603F2661F8A}"/>
                      </a:ext>
                    </a:extLst>
                  </p:cNvPr>
                  <p:cNvSpPr/>
                  <p:nvPr/>
                </p:nvSpPr>
                <p:spPr>
                  <a:xfrm>
                    <a:off x="10753768" y="2822323"/>
                    <a:ext cx="1886564" cy="5627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48000" rIns="60960" bIns="48000" rtlCol="0" anchor="ctr"/>
                  <a:lstStyle/>
                  <a:p>
                    <a:pPr marL="121285" indent="-121285" algn="ctr" defTabSz="1219170">
                      <a:buClr>
                        <a:srgbClr val="002855"/>
                      </a:buClr>
                      <a:buFont typeface="+mj-lt"/>
                      <a:buAutoNum type="arabicPeriod"/>
                      <a:defRPr/>
                    </a:pPr>
                    <a:r>
                      <a:rPr lang="es-ES" sz="800">
                        <a:solidFill>
                          <a:srgbClr val="002855"/>
                        </a:solidFill>
                        <a:latin typeface="Montserrat"/>
                        <a:ea typeface="Verdana" panose="020B0604030504040204" pitchFamily="34" charset="0"/>
                      </a:rPr>
                      <a:t>¡Alto riesgo! Si fracasan los tratamientos convencionales -&gt; </a:t>
                    </a:r>
                    <a:r>
                      <a:rPr lang="es-ES" sz="800" err="1">
                        <a:solidFill>
                          <a:srgbClr val="002855"/>
                        </a:solidFill>
                        <a:latin typeface="Montserrat"/>
                        <a:ea typeface="Verdana" panose="020B0604030504040204" pitchFamily="34" charset="0"/>
                      </a:rPr>
                      <a:t>Vermilionectomía</a:t>
                    </a:r>
                    <a:r>
                      <a:rPr lang="es-ES" sz="800">
                        <a:solidFill>
                          <a:srgbClr val="002855"/>
                        </a:solidFill>
                        <a:latin typeface="Montserrat"/>
                        <a:ea typeface="Verdana" panose="020B0604030504040204" pitchFamily="34" charset="0"/>
                      </a:rPr>
                      <a:t> </a:t>
                    </a:r>
                  </a:p>
                </p:txBody>
              </p:sp>
              <p:sp>
                <p:nvSpPr>
                  <p:cNvPr id="13" name="Rectangle 32">
                    <a:extLst>
                      <a:ext uri="{FF2B5EF4-FFF2-40B4-BE49-F238E27FC236}">
                        <a16:creationId xmlns:a16="http://schemas.microsoft.com/office/drawing/2014/main" id="{D0AFC2EF-779B-6CFC-FC48-F87A8AC942D1}"/>
                      </a:ext>
                    </a:extLst>
                  </p:cNvPr>
                  <p:cNvSpPr/>
                  <p:nvPr/>
                </p:nvSpPr>
                <p:spPr>
                  <a:xfrm>
                    <a:off x="10753768" y="3431780"/>
                    <a:ext cx="1886564" cy="4791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48000" rIns="60960" bIns="48000" rtlCol="0" anchor="ctr"/>
                  <a:lstStyle/>
                  <a:p>
                    <a:pPr marL="121285" indent="-121285" algn="ctr" defTabSz="1219170">
                      <a:buFont typeface="+mj-lt"/>
                      <a:buAutoNum type="arabicPeriod" startAt="2"/>
                      <a:defRPr/>
                    </a:pPr>
                    <a:r>
                      <a:rPr lang="es-ES" sz="800">
                        <a:solidFill>
                          <a:srgbClr val="002855"/>
                        </a:solidFill>
                        <a:latin typeface="Montserrat"/>
                        <a:ea typeface="Verdana" panose="020B0604030504040204" pitchFamily="34" charset="0"/>
                      </a:rPr>
                      <a:t>¡Alto riesgo! Si fracasan los tratamientos convencionales -&gt; Escisión </a:t>
                    </a:r>
                  </a:p>
                </p:txBody>
              </p:sp>
              <p:sp>
                <p:nvSpPr>
                  <p:cNvPr id="14" name="Rectangle 33">
                    <a:extLst>
                      <a:ext uri="{FF2B5EF4-FFF2-40B4-BE49-F238E27FC236}">
                        <a16:creationId xmlns:a16="http://schemas.microsoft.com/office/drawing/2014/main" id="{C9F352FD-95BF-B601-9FC2-4B1955FAC6F0}"/>
                      </a:ext>
                    </a:extLst>
                  </p:cNvPr>
                  <p:cNvSpPr/>
                  <p:nvPr/>
                </p:nvSpPr>
                <p:spPr>
                  <a:xfrm>
                    <a:off x="10753768" y="3965420"/>
                    <a:ext cx="1886564" cy="5174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48000" rIns="60960" bIns="48000" rtlCol="0" anchor="ctr"/>
                  <a:lstStyle/>
                  <a:p>
                    <a:pPr marL="121285" indent="-121285" algn="ctr" defTabSz="1219170">
                      <a:buFont typeface="+mj-lt"/>
                      <a:buAutoNum type="arabicPeriod" startAt="3"/>
                      <a:defRPr/>
                    </a:pPr>
                    <a:r>
                      <a:rPr lang="es-ES" sz="800">
                        <a:solidFill>
                          <a:srgbClr val="002855"/>
                        </a:solidFill>
                        <a:latin typeface="Montserrat"/>
                      </a:rPr>
                      <a:t>Eliminación adecuada de la hiperqueratosis antes del tratamiento</a:t>
                    </a:r>
                  </a:p>
                </p:txBody>
              </p:sp>
              <p:sp>
                <p:nvSpPr>
                  <p:cNvPr id="15" name="Rectangle 34">
                    <a:extLst>
                      <a:ext uri="{FF2B5EF4-FFF2-40B4-BE49-F238E27FC236}">
                        <a16:creationId xmlns:a16="http://schemas.microsoft.com/office/drawing/2014/main" id="{96AA384F-F79A-1714-4658-B8AF6D0B02A4}"/>
                      </a:ext>
                    </a:extLst>
                  </p:cNvPr>
                  <p:cNvSpPr/>
                  <p:nvPr/>
                </p:nvSpPr>
                <p:spPr>
                  <a:xfrm>
                    <a:off x="10753768" y="4530135"/>
                    <a:ext cx="1886564" cy="56577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48000" rIns="60960" bIns="48000" rtlCol="0" anchor="ctr"/>
                  <a:lstStyle/>
                  <a:p>
                    <a:pPr marL="121285" indent="-121285" algn="ctr" defTabSz="1219170">
                      <a:buFont typeface="+mj-lt"/>
                      <a:buAutoNum type="arabicPeriod" startAt="4"/>
                      <a:defRPr/>
                    </a:pPr>
                    <a:r>
                      <a:rPr lang="es-ES" sz="800">
                        <a:solidFill>
                          <a:srgbClr val="002855"/>
                        </a:solidFill>
                        <a:latin typeface="Montserrat"/>
                      </a:rPr>
                      <a:t>Grandes áreas Limitaciones de uso del medicamento por zonas, 5-FU crema posible</a:t>
                    </a:r>
                  </a:p>
                </p:txBody>
              </p:sp>
              <p:sp>
                <p:nvSpPr>
                  <p:cNvPr id="16" name="Rectangle 20">
                    <a:extLst>
                      <a:ext uri="{FF2B5EF4-FFF2-40B4-BE49-F238E27FC236}">
                        <a16:creationId xmlns:a16="http://schemas.microsoft.com/office/drawing/2014/main" id="{0F07E00B-8E4F-37BC-498A-8FDD30267B99}"/>
                      </a:ext>
                    </a:extLst>
                  </p:cNvPr>
                  <p:cNvSpPr/>
                  <p:nvPr/>
                </p:nvSpPr>
                <p:spPr>
                  <a:xfrm>
                    <a:off x="1603677" y="1163711"/>
                    <a:ext cx="2052891" cy="786042"/>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48000" rIns="48000" bIns="48000" rtlCol="0" anchor="ctr">
                    <a:noAutofit/>
                  </a:bodyPr>
                  <a:lstStyle/>
                  <a:p>
                    <a:pPr algn="ctr" defTabSz="1219170">
                      <a:spcAft>
                        <a:spcPts val="400"/>
                      </a:spcAft>
                      <a:defRPr/>
                    </a:pPr>
                    <a:r>
                      <a:rPr lang="es-ES" sz="800">
                        <a:solidFill>
                          <a:schemeClr val="bg1"/>
                        </a:solidFill>
                        <a:latin typeface="Montserrat SemiBold"/>
                      </a:rPr>
                      <a:t>Lesiones de QA únicas</a:t>
                    </a:r>
                  </a:p>
                  <a:p>
                    <a:pPr algn="ctr" defTabSz="1219170">
                      <a:spcAft>
                        <a:spcPts val="400"/>
                      </a:spcAft>
                      <a:defRPr/>
                    </a:pPr>
                    <a:r>
                      <a:rPr lang="es-ES" sz="700">
                        <a:solidFill>
                          <a:schemeClr val="bg1"/>
                        </a:solidFill>
                        <a:latin typeface="Montserrat"/>
                      </a:rPr>
                      <a:t>Lesiones únicas de QA ampliamente dispersas por el campo o la zona corporal afectada, sin hiperqueratosis ni progresión dinámica </a:t>
                    </a:r>
                  </a:p>
                </p:txBody>
              </p:sp>
              <p:cxnSp>
                <p:nvCxnSpPr>
                  <p:cNvPr id="18" name="Straight Connector 48">
                    <a:extLst>
                      <a:ext uri="{FF2B5EF4-FFF2-40B4-BE49-F238E27FC236}">
                        <a16:creationId xmlns:a16="http://schemas.microsoft.com/office/drawing/2014/main" id="{862C5092-E093-75A8-E292-572BF8787E7A}"/>
                      </a:ext>
                    </a:extLst>
                  </p:cNvPr>
                  <p:cNvCxnSpPr>
                    <a:cxnSpLocks/>
                    <a:stCxn id="5" idx="0"/>
                    <a:endCxn id="5" idx="0"/>
                  </p:cNvCxnSpPr>
                  <p:nvPr/>
                </p:nvCxnSpPr>
                <p:spPr>
                  <a:xfrm>
                    <a:off x="4698661" y="1163711"/>
                    <a:ext cx="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C04E6F86-C257-5865-E033-600899DA5325}"/>
                      </a:ext>
                    </a:extLst>
                  </p:cNvPr>
                  <p:cNvCxnSpPr>
                    <a:cxnSpLocks/>
                  </p:cNvCxnSpPr>
                  <p:nvPr/>
                </p:nvCxnSpPr>
                <p:spPr>
                  <a:xfrm>
                    <a:off x="5800396" y="1190460"/>
                    <a:ext cx="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54">
                    <a:extLst>
                      <a:ext uri="{FF2B5EF4-FFF2-40B4-BE49-F238E27FC236}">
                        <a16:creationId xmlns:a16="http://schemas.microsoft.com/office/drawing/2014/main" id="{630C537A-38A4-F52F-971B-E80898D010D9}"/>
                      </a:ext>
                    </a:extLst>
                  </p:cNvPr>
                  <p:cNvCxnSpPr>
                    <a:cxnSpLocks/>
                    <a:stCxn id="7" idx="0"/>
                    <a:endCxn id="7" idx="0"/>
                  </p:cNvCxnSpPr>
                  <p:nvPr/>
                </p:nvCxnSpPr>
                <p:spPr>
                  <a:xfrm>
                    <a:off x="9889808" y="1163711"/>
                    <a:ext cx="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60">
                    <a:extLst>
                      <a:ext uri="{FF2B5EF4-FFF2-40B4-BE49-F238E27FC236}">
                        <a16:creationId xmlns:a16="http://schemas.microsoft.com/office/drawing/2014/main" id="{05C4FFCF-907A-5C13-619C-AA5892FBAC05}"/>
                      </a:ext>
                    </a:extLst>
                  </p:cNvPr>
                  <p:cNvCxnSpPr>
                    <a:cxnSpLocks/>
                  </p:cNvCxnSpPr>
                  <p:nvPr/>
                </p:nvCxnSpPr>
                <p:spPr>
                  <a:xfrm>
                    <a:off x="4698661" y="1949753"/>
                    <a:ext cx="17296" cy="876088"/>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63">
                    <a:extLst>
                      <a:ext uri="{FF2B5EF4-FFF2-40B4-BE49-F238E27FC236}">
                        <a16:creationId xmlns:a16="http://schemas.microsoft.com/office/drawing/2014/main" id="{CF666996-DAC7-72A2-E9B2-8ECBBE2FD15C}"/>
                      </a:ext>
                    </a:extLst>
                  </p:cNvPr>
                  <p:cNvCxnSpPr>
                    <a:cxnSpLocks/>
                  </p:cNvCxnSpPr>
                  <p:nvPr/>
                </p:nvCxnSpPr>
                <p:spPr>
                  <a:xfrm>
                    <a:off x="7477985" y="1982460"/>
                    <a:ext cx="0" cy="843381"/>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66">
                    <a:extLst>
                      <a:ext uri="{FF2B5EF4-FFF2-40B4-BE49-F238E27FC236}">
                        <a16:creationId xmlns:a16="http://schemas.microsoft.com/office/drawing/2014/main" id="{88CB93AC-5EA4-F53E-37B3-89A63D069693}"/>
                      </a:ext>
                    </a:extLst>
                  </p:cNvPr>
                  <p:cNvCxnSpPr>
                    <a:cxnSpLocks/>
                  </p:cNvCxnSpPr>
                  <p:nvPr/>
                </p:nvCxnSpPr>
                <p:spPr>
                  <a:xfrm>
                    <a:off x="9889808" y="1953271"/>
                    <a:ext cx="0" cy="872570"/>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69">
                    <a:extLst>
                      <a:ext uri="{FF2B5EF4-FFF2-40B4-BE49-F238E27FC236}">
                        <a16:creationId xmlns:a16="http://schemas.microsoft.com/office/drawing/2014/main" id="{3731F993-C4DB-A1CE-4BD4-B6FE6CA04AB1}"/>
                      </a:ext>
                    </a:extLst>
                  </p:cNvPr>
                  <p:cNvCxnSpPr>
                    <a:cxnSpLocks/>
                  </p:cNvCxnSpPr>
                  <p:nvPr/>
                </p:nvCxnSpPr>
                <p:spPr>
                  <a:xfrm>
                    <a:off x="11612827" y="1728514"/>
                    <a:ext cx="6197" cy="1097327"/>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6">
                    <a:extLst>
                      <a:ext uri="{FF2B5EF4-FFF2-40B4-BE49-F238E27FC236}">
                        <a16:creationId xmlns:a16="http://schemas.microsoft.com/office/drawing/2014/main" id="{5780352B-328B-91AB-0225-E4C040E5FE47}"/>
                      </a:ext>
                    </a:extLst>
                  </p:cNvPr>
                  <p:cNvSpPr/>
                  <p:nvPr/>
                </p:nvSpPr>
                <p:spPr>
                  <a:xfrm>
                    <a:off x="1556742" y="2106314"/>
                    <a:ext cx="8692037" cy="381664"/>
                  </a:xfrm>
                  <a:prstGeom prst="rect">
                    <a:avLst/>
                  </a:prstGeom>
                  <a:solidFill>
                    <a:srgbClr val="B4E2D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8000" rIns="0" bIns="48000" rtlCol="0" anchor="ctr"/>
                  <a:lstStyle/>
                  <a:p>
                    <a:pPr algn="ctr" defTabSz="1219170">
                      <a:defRPr/>
                    </a:pPr>
                    <a:r>
                      <a:rPr lang="es-ES" sz="900">
                        <a:solidFill>
                          <a:srgbClr val="002855"/>
                        </a:solidFill>
                        <a:latin typeface="Montserrat SemiBold"/>
                      </a:rPr>
                      <a:t>Proporcionar información sobre la QA (p. ej., educación del paciente) y asesoramiento sobre emolientes y medidas de protección solar </a:t>
                    </a:r>
                  </a:p>
                  <a:p>
                    <a:pPr algn="ctr" defTabSz="1219170">
                      <a:defRPr/>
                    </a:pPr>
                    <a:r>
                      <a:rPr lang="es-ES" sz="900">
                        <a:solidFill>
                          <a:srgbClr val="002855"/>
                        </a:solidFill>
                        <a:latin typeface="Montserrat SemiBold"/>
                      </a:rPr>
                      <a:t>Lesiones </a:t>
                    </a:r>
                    <a:r>
                      <a:rPr lang="es-ES" sz="900" err="1">
                        <a:solidFill>
                          <a:srgbClr val="002855"/>
                        </a:solidFill>
                        <a:latin typeface="Montserrat SemiBold"/>
                      </a:rPr>
                      <a:t>hiperqueratósicas</a:t>
                    </a:r>
                    <a:r>
                      <a:rPr lang="es-ES" sz="900">
                        <a:solidFill>
                          <a:srgbClr val="002855"/>
                        </a:solidFill>
                        <a:latin typeface="Montserrat SemiBold"/>
                      </a:rPr>
                      <a:t>: curetaje suave antes de otros tratamientos</a:t>
                    </a:r>
                  </a:p>
                </p:txBody>
              </p:sp>
              <p:cxnSp>
                <p:nvCxnSpPr>
                  <p:cNvPr id="26" name="Connector: Elbow 73">
                    <a:extLst>
                      <a:ext uri="{FF2B5EF4-FFF2-40B4-BE49-F238E27FC236}">
                        <a16:creationId xmlns:a16="http://schemas.microsoft.com/office/drawing/2014/main" id="{C2465D29-ED1B-AE35-2E1E-79146A51D509}"/>
                      </a:ext>
                    </a:extLst>
                  </p:cNvPr>
                  <p:cNvCxnSpPr>
                    <a:cxnSpLocks/>
                    <a:stCxn id="8" idx="2"/>
                  </p:cNvCxnSpPr>
                  <p:nvPr/>
                </p:nvCxnSpPr>
                <p:spPr>
                  <a:xfrm rot="16200000" flipH="1">
                    <a:off x="2760136" y="3639664"/>
                    <a:ext cx="285574" cy="545602"/>
                  </a:xfrm>
                  <a:prstGeom prst="bentConnector2">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grpSp>
            <p:sp>
              <p:nvSpPr>
                <p:cNvPr id="66" name="Rectangle 34">
                  <a:extLst>
                    <a:ext uri="{FF2B5EF4-FFF2-40B4-BE49-F238E27FC236}">
                      <a16:creationId xmlns:a16="http://schemas.microsoft.com/office/drawing/2014/main" id="{DD0DE0B5-370F-2512-24C4-F7953A5A25F7}"/>
                    </a:ext>
                  </a:extLst>
                </p:cNvPr>
                <p:cNvSpPr/>
                <p:nvPr/>
              </p:nvSpPr>
              <p:spPr>
                <a:xfrm>
                  <a:off x="5758050" y="5279613"/>
                  <a:ext cx="4967449" cy="57911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48000" rIns="60960" bIns="48000" rtlCol="0" anchor="ctr"/>
                <a:lstStyle/>
                <a:p>
                  <a:pPr algn="ctr" defTabSz="1219170">
                    <a:defRPr/>
                  </a:pPr>
                  <a:r>
                    <a:rPr lang="es-ES" sz="800" b="1">
                      <a:solidFill>
                        <a:srgbClr val="002855"/>
                      </a:solidFill>
                      <a:latin typeface="Montserrat"/>
                    </a:rPr>
                    <a:t>Considerar medidas preventivas</a:t>
                  </a:r>
                </a:p>
                <a:p>
                  <a:pPr marL="171450" indent="-171450" algn="ctr" defTabSz="1219170">
                    <a:buFont typeface="Arial" panose="020B0604020202020204" pitchFamily="34" charset="0"/>
                    <a:buChar char="•"/>
                    <a:defRPr/>
                  </a:pPr>
                  <a:r>
                    <a:rPr lang="es-ES" sz="800">
                      <a:solidFill>
                        <a:srgbClr val="002855"/>
                      </a:solidFill>
                      <a:latin typeface="Montserrat"/>
                    </a:rPr>
                    <a:t>Fármacos tópicos en ciclos regulares en ausencia de lesiones visibles </a:t>
                  </a:r>
                  <a:br>
                    <a:rPr lang="es-ES" sz="800">
                      <a:solidFill>
                        <a:srgbClr val="002855"/>
                      </a:solidFill>
                      <a:latin typeface="Montserrat"/>
                    </a:rPr>
                  </a:br>
                  <a:r>
                    <a:rPr lang="es-ES" sz="800">
                      <a:solidFill>
                        <a:srgbClr val="002855"/>
                      </a:solidFill>
                      <a:latin typeface="Montserrat"/>
                    </a:rPr>
                    <a:t>(TFD, 5-FU, </a:t>
                  </a:r>
                  <a:r>
                    <a:rPr lang="es-ES" sz="800" err="1">
                      <a:solidFill>
                        <a:srgbClr val="002855"/>
                      </a:solidFill>
                      <a:latin typeface="Montserrat"/>
                    </a:rPr>
                    <a:t>imiquimod</a:t>
                  </a:r>
                  <a:r>
                    <a:rPr lang="es-ES" sz="800">
                      <a:solidFill>
                        <a:srgbClr val="002855"/>
                      </a:solidFill>
                      <a:latin typeface="Montserrat"/>
                    </a:rPr>
                    <a:t>)</a:t>
                  </a:r>
                </a:p>
                <a:p>
                  <a:pPr marL="171450" indent="-171450" algn="ctr" defTabSz="1219170">
                    <a:buFont typeface="Arial" panose="020B0604020202020204" pitchFamily="34" charset="0"/>
                    <a:buChar char="•"/>
                    <a:defRPr/>
                  </a:pPr>
                  <a:r>
                    <a:rPr lang="es-ES" sz="800" err="1">
                      <a:solidFill>
                        <a:srgbClr val="002855"/>
                      </a:solidFill>
                      <a:latin typeface="Montserrat"/>
                    </a:rPr>
                    <a:t>Quimioprevención</a:t>
                  </a:r>
                  <a:r>
                    <a:rPr lang="es-ES" sz="800">
                      <a:solidFill>
                        <a:srgbClr val="002855"/>
                      </a:solidFill>
                      <a:latin typeface="Montserrat"/>
                    </a:rPr>
                    <a:t> (</a:t>
                  </a:r>
                  <a:r>
                    <a:rPr lang="es-ES" sz="800" err="1">
                      <a:solidFill>
                        <a:srgbClr val="002855"/>
                      </a:solidFill>
                      <a:latin typeface="Montserrat"/>
                    </a:rPr>
                    <a:t>nicotinamida</a:t>
                  </a:r>
                  <a:r>
                    <a:rPr lang="es-ES" sz="800">
                      <a:solidFill>
                        <a:srgbClr val="002855"/>
                      </a:solidFill>
                      <a:latin typeface="Montserrat"/>
                    </a:rPr>
                    <a:t>, retinoides)</a:t>
                  </a:r>
                </a:p>
              </p:txBody>
            </p:sp>
          </p:grpSp>
          <p:sp>
            <p:nvSpPr>
              <p:cNvPr id="76" name="Rectangle 34">
                <a:extLst>
                  <a:ext uri="{FF2B5EF4-FFF2-40B4-BE49-F238E27FC236}">
                    <a16:creationId xmlns:a16="http://schemas.microsoft.com/office/drawing/2014/main" id="{DC8D4892-3DB2-CB2C-45BA-700EF56EE1E5}"/>
                  </a:ext>
                </a:extLst>
              </p:cNvPr>
              <p:cNvSpPr/>
              <p:nvPr/>
            </p:nvSpPr>
            <p:spPr>
              <a:xfrm>
                <a:off x="3713727" y="5760683"/>
                <a:ext cx="8802088" cy="213771"/>
              </a:xfrm>
              <a:prstGeom prst="rect">
                <a:avLst/>
              </a:prstGeom>
              <a:solidFill>
                <a:srgbClr val="C3E0DA"/>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48000" rIns="60960" bIns="48000" rtlCol="0" anchor="ctr"/>
              <a:lstStyle/>
              <a:p>
                <a:pPr algn="ctr" defTabSz="1219170">
                  <a:defRPr/>
                </a:pPr>
                <a:r>
                  <a:rPr lang="es-ES" sz="800" b="1">
                    <a:solidFill>
                      <a:srgbClr val="002855"/>
                    </a:solidFill>
                    <a:latin typeface="Montserrat"/>
                    <a:sym typeface="Wingdings" panose="05000000000000000000" pitchFamily="2" charset="2"/>
                  </a:rPr>
                  <a:t>QA resistente al tratamiento </a:t>
                </a:r>
                <a:r>
                  <a:rPr lang="es-ES" sz="800">
                    <a:solidFill>
                      <a:srgbClr val="002855"/>
                    </a:solidFill>
                    <a:latin typeface="Montserrat"/>
                    <a:sym typeface="Wingdings" panose="05000000000000000000" pitchFamily="2" charset="2"/>
                  </a:rPr>
                  <a:t> </a:t>
                </a:r>
                <a:r>
                  <a:rPr lang="es-ES" sz="800" b="1">
                    <a:solidFill>
                      <a:srgbClr val="002855"/>
                    </a:solidFill>
                    <a:latin typeface="Montserrat"/>
                    <a:sym typeface="Wingdings" panose="05000000000000000000" pitchFamily="2" charset="2"/>
                  </a:rPr>
                  <a:t>2</a:t>
                </a:r>
                <a:r>
                  <a:rPr lang="es-ES" sz="800" b="1" baseline="30000">
                    <a:solidFill>
                      <a:srgbClr val="002855"/>
                    </a:solidFill>
                    <a:latin typeface="Montserrat"/>
                    <a:sym typeface="Wingdings" panose="05000000000000000000" pitchFamily="2" charset="2"/>
                  </a:rPr>
                  <a:t>º</a:t>
                </a:r>
                <a:r>
                  <a:rPr lang="es-ES" sz="800" b="1">
                    <a:solidFill>
                      <a:srgbClr val="002855"/>
                    </a:solidFill>
                    <a:latin typeface="Montserrat"/>
                    <a:sym typeface="Wingdings" panose="05000000000000000000" pitchFamily="2" charset="2"/>
                  </a:rPr>
                  <a:t> ciclo de tratamiento/cambio de tratamiento; </a:t>
                </a:r>
                <a:r>
                  <a:rPr lang="es-ES" sz="800">
                    <a:solidFill>
                      <a:srgbClr val="002855"/>
                    </a:solidFill>
                    <a:latin typeface="Montserrat"/>
                    <a:sym typeface="Wingdings" panose="05000000000000000000" pitchFamily="2" charset="2"/>
                  </a:rPr>
                  <a:t>si continua la resistencia al tratamiento  Escisión y estudio histológico</a:t>
                </a:r>
              </a:p>
            </p:txBody>
          </p:sp>
          <p:cxnSp>
            <p:nvCxnSpPr>
              <p:cNvPr id="77" name="Straight Arrow Connector 60">
                <a:extLst>
                  <a:ext uri="{FF2B5EF4-FFF2-40B4-BE49-F238E27FC236}">
                    <a16:creationId xmlns:a16="http://schemas.microsoft.com/office/drawing/2014/main" id="{BF556816-254B-143B-5C01-E6D3D6A8CF3E}"/>
                  </a:ext>
                </a:extLst>
              </p:cNvPr>
              <p:cNvCxnSpPr>
                <a:cxnSpLocks/>
              </p:cNvCxnSpPr>
              <p:nvPr/>
            </p:nvCxnSpPr>
            <p:spPr>
              <a:xfrm>
                <a:off x="4737269" y="3886846"/>
                <a:ext cx="0" cy="1835563"/>
              </a:xfrm>
              <a:prstGeom prst="straightConnector1">
                <a:avLst/>
              </a:prstGeom>
              <a:ln w="12700">
                <a:solidFill>
                  <a:srgbClr val="002855"/>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25">
              <a:extLst>
                <a:ext uri="{FF2B5EF4-FFF2-40B4-BE49-F238E27FC236}">
                  <a16:creationId xmlns:a16="http://schemas.microsoft.com/office/drawing/2014/main" id="{A6B77A38-BB79-02FA-2ACA-9AFFE7F46E6D}"/>
                </a:ext>
              </a:extLst>
            </p:cNvPr>
            <p:cNvSpPr/>
            <p:nvPr/>
          </p:nvSpPr>
          <p:spPr>
            <a:xfrm>
              <a:off x="9642778" y="1040616"/>
              <a:ext cx="1886563" cy="786042"/>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48000" rIns="48000" bIns="48000" rtlCol="0" anchor="ctr"/>
            <a:lstStyle/>
            <a:p>
              <a:pPr algn="ctr" defTabSz="1219170">
                <a:spcAft>
                  <a:spcPts val="400"/>
                </a:spcAft>
                <a:defRPr/>
              </a:pPr>
              <a:r>
                <a:rPr lang="es-ES" sz="900">
                  <a:solidFill>
                    <a:schemeClr val="bg1"/>
                  </a:solidFill>
                  <a:latin typeface="Montserrat SemiBold"/>
                </a:rPr>
                <a:t>QA en lugares especiales</a:t>
              </a:r>
            </a:p>
            <a:p>
              <a:pPr algn="ctr"/>
              <a:r>
                <a:rPr lang="es-ES" sz="700">
                  <a:solidFill>
                    <a:schemeClr val="bg1"/>
                  </a:solidFill>
                  <a:latin typeface="Montserrat"/>
                </a:rPr>
                <a:t>1. Labio inferior</a:t>
              </a:r>
            </a:p>
            <a:p>
              <a:pPr algn="ctr"/>
              <a:r>
                <a:rPr lang="es-ES" sz="700">
                  <a:solidFill>
                    <a:schemeClr val="bg1"/>
                  </a:solidFill>
                  <a:latin typeface="Montserrat"/>
                </a:rPr>
                <a:t>2. Orejas</a:t>
              </a:r>
            </a:p>
            <a:p>
              <a:pPr algn="ctr"/>
              <a:r>
                <a:rPr lang="es-ES" sz="700">
                  <a:solidFill>
                    <a:schemeClr val="bg1"/>
                  </a:solidFill>
                  <a:latin typeface="Montserrat"/>
                </a:rPr>
                <a:t>3. Dorso de manos y antebrazos</a:t>
              </a:r>
            </a:p>
            <a:p>
              <a:pPr algn="ctr"/>
              <a:r>
                <a:rPr lang="es-ES" sz="700">
                  <a:solidFill>
                    <a:schemeClr val="bg1"/>
                  </a:solidFill>
                  <a:latin typeface="Montserrat"/>
                </a:rPr>
                <a:t>4. Piernas</a:t>
              </a:r>
            </a:p>
          </p:txBody>
        </p:sp>
        <p:sp>
          <p:nvSpPr>
            <p:cNvPr id="52" name="Rectangle 22">
              <a:extLst>
                <a:ext uri="{FF2B5EF4-FFF2-40B4-BE49-F238E27FC236}">
                  <a16:creationId xmlns:a16="http://schemas.microsoft.com/office/drawing/2014/main" id="{B2096B94-2A62-C322-B268-CD292EF51737}"/>
                </a:ext>
              </a:extLst>
            </p:cNvPr>
            <p:cNvSpPr/>
            <p:nvPr/>
          </p:nvSpPr>
          <p:spPr>
            <a:xfrm>
              <a:off x="4640281" y="1040617"/>
              <a:ext cx="3276400" cy="786042"/>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48000" rIns="48000" bIns="48000" rtlCol="0" anchor="ctr">
              <a:noAutofit/>
            </a:bodyPr>
            <a:lstStyle/>
            <a:p>
              <a:pPr algn="ctr" defTabSz="1219170">
                <a:spcAft>
                  <a:spcPts val="400"/>
                </a:spcAft>
                <a:defRPr/>
              </a:pPr>
              <a:r>
                <a:rPr lang="es-ES" sz="900">
                  <a:solidFill>
                    <a:schemeClr val="bg1"/>
                  </a:solidFill>
                  <a:latin typeface="Montserrat SemiBold"/>
                </a:rPr>
                <a:t>Múltiples lesiones de QA o campo de cancerización</a:t>
              </a:r>
            </a:p>
            <a:p>
              <a:pPr algn="ctr"/>
              <a:r>
                <a:rPr lang="es-ES" sz="700">
                  <a:solidFill>
                    <a:schemeClr val="bg1"/>
                  </a:solidFill>
                  <a:latin typeface="Montserrat"/>
                </a:rPr>
                <a:t>Múltiples lesiones de QA o lesiones de QA agrupadas en una zona del cuerpo o campo</a:t>
              </a:r>
            </a:p>
            <a:p>
              <a:pPr algn="ctr"/>
              <a:r>
                <a:rPr lang="es-ES" sz="700">
                  <a:solidFill>
                    <a:schemeClr val="bg1"/>
                  </a:solidFill>
                  <a:latin typeface="Montserrat"/>
                </a:rPr>
                <a:t>Campo de cancerización</a:t>
              </a:r>
            </a:p>
            <a:p>
              <a:pPr algn="ctr"/>
              <a:r>
                <a:rPr lang="es-ES" sz="700">
                  <a:solidFill>
                    <a:schemeClr val="bg1"/>
                  </a:solidFill>
                  <a:latin typeface="Montserrat"/>
                </a:rPr>
                <a:t>Zonas contiguas de daño actínico crónico</a:t>
              </a:r>
            </a:p>
            <a:p>
              <a:pPr algn="ctr" defTabSz="1219170">
                <a:spcAft>
                  <a:spcPts val="400"/>
                </a:spcAft>
                <a:defRPr/>
              </a:pPr>
              <a:r>
                <a:rPr lang="es-ES" sz="900">
                  <a:solidFill>
                    <a:schemeClr val="bg1"/>
                  </a:solidFill>
                  <a:latin typeface="Montserrat SemiBold"/>
                </a:rPr>
                <a:t> </a:t>
              </a:r>
            </a:p>
          </p:txBody>
        </p:sp>
        <p:sp>
          <p:nvSpPr>
            <p:cNvPr id="6" name="Rectangle 28">
              <a:extLst>
                <a:ext uri="{FF2B5EF4-FFF2-40B4-BE49-F238E27FC236}">
                  <a16:creationId xmlns:a16="http://schemas.microsoft.com/office/drawing/2014/main" id="{6DE2DF01-CA99-6531-FD82-4D24EC8561E1}"/>
                </a:ext>
              </a:extLst>
            </p:cNvPr>
            <p:cNvSpPr/>
            <p:nvPr/>
          </p:nvSpPr>
          <p:spPr>
            <a:xfrm>
              <a:off x="2561227" y="2699228"/>
              <a:ext cx="2052890" cy="15055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8000" rIns="91440" bIns="48000" rtlCol="0" anchor="t"/>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spcAft>
                  <a:spcPts val="400"/>
                </a:spcAft>
                <a:defRPr/>
              </a:pPr>
              <a:r>
                <a:rPr lang="es-ES" sz="800" b="1">
                  <a:solidFill>
                    <a:srgbClr val="002855"/>
                  </a:solidFill>
                  <a:latin typeface="Montserrat"/>
                </a:rPr>
                <a:t>Tratamientos </a:t>
              </a:r>
              <a:r>
                <a:rPr lang="es-ES" sz="800" b="1" err="1">
                  <a:solidFill>
                    <a:srgbClr val="002855"/>
                  </a:solidFill>
                  <a:latin typeface="Montserrat"/>
                </a:rPr>
                <a:t>escision</a:t>
              </a:r>
              <a:r>
                <a:rPr lang="es-ES" sz="800" b="1">
                  <a:solidFill>
                    <a:srgbClr val="002855"/>
                  </a:solidFill>
                  <a:latin typeface="Montserrat"/>
                </a:rPr>
                <a:t> </a:t>
              </a:r>
            </a:p>
            <a:p>
              <a:pPr marL="121285" indent="-121285" algn="ctr" defTabSz="1219170">
                <a:buFont typeface="Arial" panose="020B0604020202020204" pitchFamily="34" charset="0"/>
                <a:buChar char="•"/>
                <a:defRPr/>
              </a:pPr>
              <a:r>
                <a:rPr lang="es-ES" sz="800">
                  <a:solidFill>
                    <a:srgbClr val="002855"/>
                  </a:solidFill>
                  <a:latin typeface="Montserrat"/>
                </a:rPr>
                <a:t>Crioterapia</a:t>
              </a:r>
            </a:p>
            <a:p>
              <a:pPr marL="121285" indent="-121285" algn="ctr" defTabSz="1219170">
                <a:buFont typeface="Arial" panose="020B0604020202020204" pitchFamily="34" charset="0"/>
                <a:buChar char="•"/>
                <a:defRPr/>
              </a:pPr>
              <a:r>
                <a:rPr lang="es-ES" sz="800">
                  <a:solidFill>
                    <a:srgbClr val="002855"/>
                  </a:solidFill>
                  <a:latin typeface="Montserrat"/>
                </a:rPr>
                <a:t>Curetaje </a:t>
              </a:r>
            </a:p>
            <a:p>
              <a:pPr marL="121285" indent="-121285" algn="ctr" defTabSz="1219170">
                <a:buFont typeface="Arial" panose="020B0604020202020204" pitchFamily="34" charset="0"/>
                <a:buChar char="•"/>
                <a:defRPr/>
              </a:pPr>
              <a:r>
                <a:rPr lang="es-ES" sz="800">
                  <a:solidFill>
                    <a:srgbClr val="002855"/>
                  </a:solidFill>
                  <a:latin typeface="Montserrat"/>
                </a:rPr>
                <a:t>CO</a:t>
              </a:r>
              <a:r>
                <a:rPr lang="es-ES" sz="800" baseline="-25000">
                  <a:solidFill>
                    <a:srgbClr val="002855"/>
                  </a:solidFill>
                  <a:latin typeface="Montserrat"/>
                </a:rPr>
                <a:t>2</a:t>
              </a:r>
              <a:r>
                <a:rPr lang="es-ES" sz="800">
                  <a:solidFill>
                    <a:srgbClr val="002855"/>
                  </a:solidFill>
                  <a:latin typeface="Montserrat"/>
                </a:rPr>
                <a:t> / Láser </a:t>
              </a:r>
              <a:r>
                <a:rPr lang="es-ES" sz="800" err="1">
                  <a:solidFill>
                    <a:srgbClr val="002855"/>
                  </a:solidFill>
                  <a:latin typeface="Montserrat"/>
                </a:rPr>
                <a:t>Er:YAG</a:t>
              </a:r>
              <a:r>
                <a:rPr lang="es-ES" sz="800">
                  <a:solidFill>
                    <a:srgbClr val="002855"/>
                  </a:solidFill>
                  <a:latin typeface="Montserrat"/>
                </a:rPr>
                <a:t> </a:t>
              </a:r>
            </a:p>
            <a:p>
              <a:pPr marL="121285" indent="-121285" algn="ctr" defTabSz="1219170">
                <a:buFont typeface="Arial" panose="020B0604020202020204" pitchFamily="34" charset="0"/>
                <a:buChar char="•"/>
                <a:defRPr/>
              </a:pPr>
              <a:endParaRPr lang="en-US" sz="800">
                <a:solidFill>
                  <a:srgbClr val="002855"/>
                </a:solidFill>
                <a:latin typeface="Montserrat"/>
              </a:endParaRPr>
            </a:p>
            <a:p>
              <a:pPr algn="ctr" defTabSz="1219170">
                <a:spcAft>
                  <a:spcPts val="400"/>
                </a:spcAft>
                <a:defRPr/>
              </a:pPr>
              <a:r>
                <a:rPr lang="es-ES" sz="800" b="1">
                  <a:solidFill>
                    <a:srgbClr val="002855"/>
                  </a:solidFill>
                  <a:latin typeface="Montserrat"/>
                </a:rPr>
                <a:t>Tratamientos tópicos </a:t>
              </a:r>
            </a:p>
            <a:p>
              <a:pPr marL="121285" indent="-121285" algn="ctr" defTabSz="1219170">
                <a:buFont typeface="Arial" panose="020B0604020202020204" pitchFamily="34" charset="0"/>
                <a:buChar char="•"/>
                <a:defRPr/>
              </a:pPr>
              <a:r>
                <a:rPr lang="es-ES" sz="800">
                  <a:solidFill>
                    <a:srgbClr val="002855"/>
                  </a:solidFill>
                  <a:latin typeface="Montserrat"/>
                </a:rPr>
                <a:t>5-FU/AS*</a:t>
              </a:r>
              <a:r>
                <a:rPr lang="es-ES" sz="800" baseline="30000">
                  <a:solidFill>
                    <a:srgbClr val="002855"/>
                  </a:solidFill>
                  <a:latin typeface="Montserrat"/>
                </a:rPr>
                <a:t>§</a:t>
              </a:r>
            </a:p>
            <a:p>
              <a:pPr marL="121285" indent="-121285" algn="ctr" defTabSz="1219170">
                <a:buFont typeface="Arial" panose="020B0604020202020204" pitchFamily="34" charset="0"/>
                <a:buChar char="•"/>
                <a:defRPr/>
              </a:pPr>
              <a:r>
                <a:rPr lang="es-ES" sz="800">
                  <a:solidFill>
                    <a:srgbClr val="002855"/>
                  </a:solidFill>
                  <a:latin typeface="Montserrat"/>
                </a:rPr>
                <a:t>5-FU 4 % o 5 % crema</a:t>
              </a:r>
              <a:r>
                <a:rPr lang="es-ES" sz="800" baseline="30000">
                  <a:solidFill>
                    <a:srgbClr val="002855"/>
                  </a:solidFill>
                  <a:latin typeface="Montserrat"/>
                </a:rPr>
                <a:t>§</a:t>
              </a:r>
            </a:p>
            <a:p>
              <a:pPr marL="121285" indent="-121285" algn="ctr" defTabSz="1219170">
                <a:buFont typeface="Arial" panose="020B0604020202020204" pitchFamily="34" charset="0"/>
                <a:buChar char="•"/>
                <a:defRPr/>
              </a:pPr>
              <a:r>
                <a:rPr lang="es-ES" sz="800" err="1">
                  <a:solidFill>
                    <a:srgbClr val="002855"/>
                  </a:solidFill>
                  <a:latin typeface="Montserrat"/>
                </a:rPr>
                <a:t>Imiquimod</a:t>
              </a:r>
              <a:r>
                <a:rPr lang="es-ES" sz="800">
                  <a:solidFill>
                    <a:srgbClr val="002855"/>
                  </a:solidFill>
                  <a:latin typeface="Montserrat"/>
                </a:rPr>
                <a:t> 5 % crema* </a:t>
              </a:r>
            </a:p>
            <a:p>
              <a:pPr marL="121285" indent="-121285" algn="ctr" defTabSz="1219170">
                <a:buFont typeface="Arial" panose="020B0604020202020204" pitchFamily="34" charset="0"/>
                <a:buChar char="•"/>
                <a:defRPr/>
              </a:pPr>
              <a:r>
                <a:rPr lang="es-ES" sz="800" b="1" err="1">
                  <a:solidFill>
                    <a:srgbClr val="CF5F62"/>
                  </a:solidFill>
                  <a:latin typeface="Montserrat"/>
                </a:rPr>
                <a:t>Klisyri</a:t>
              </a:r>
              <a:r>
                <a:rPr lang="es-ES" sz="800" b="1">
                  <a:solidFill>
                    <a:srgbClr val="CF5F62"/>
                  </a:solidFill>
                  <a:latin typeface="Montserrat"/>
                </a:rPr>
                <a:t> 1%*</a:t>
              </a:r>
            </a:p>
          </p:txBody>
        </p:sp>
      </p:grpSp>
      <p:sp>
        <p:nvSpPr>
          <p:cNvPr id="9" name="Título 8">
            <a:extLst>
              <a:ext uri="{FF2B5EF4-FFF2-40B4-BE49-F238E27FC236}">
                <a16:creationId xmlns:a16="http://schemas.microsoft.com/office/drawing/2014/main" id="{FC5894F3-95ED-FD3B-A85F-A3CC48AD7D73}"/>
              </a:ext>
            </a:extLst>
          </p:cNvPr>
          <p:cNvSpPr>
            <a:spLocks noGrp="1"/>
          </p:cNvSpPr>
          <p:nvPr>
            <p:ph type="title"/>
          </p:nvPr>
        </p:nvSpPr>
        <p:spPr/>
        <p:txBody>
          <a:bodyPr>
            <a:noAutofit/>
          </a:bodyPr>
          <a:lstStyle/>
          <a:p>
            <a:r>
              <a:rPr lang="es-ES" sz="1600">
                <a:solidFill>
                  <a:srgbClr val="002755"/>
                </a:solidFill>
                <a:latin typeface="Montserrat" panose="00000500000000000000" pitchFamily="2" charset="0"/>
                <a:cs typeface="Arial" panose="020B0604020202020204" pitchFamily="34" charset="0"/>
              </a:rPr>
              <a:t>KLISYRI</a:t>
            </a:r>
            <a:r>
              <a:rPr lang="es-ES" sz="1600" b="1">
                <a:solidFill>
                  <a:srgbClr val="002755"/>
                </a:solidFill>
                <a:latin typeface="Montserrat" panose="00000500000000000000" pitchFamily="2" charset="0"/>
                <a:cs typeface="Arial" panose="020B0604020202020204" pitchFamily="34" charset="0"/>
              </a:rPr>
              <a:t> SE RECOMIENDA EN LAS GUÍAS EUROPEAS DE LA QA TANTO PARA LAS LESIONES ÚNICAS COMO PARA EL CAMPO DE CANCERIZACIÓN</a:t>
            </a:r>
            <a:endParaRPr lang="es-ES" sz="1600"/>
          </a:p>
        </p:txBody>
      </p:sp>
      <p:sp>
        <p:nvSpPr>
          <p:cNvPr id="27" name="Marcador de texto 26">
            <a:extLst>
              <a:ext uri="{FF2B5EF4-FFF2-40B4-BE49-F238E27FC236}">
                <a16:creationId xmlns:a16="http://schemas.microsoft.com/office/drawing/2014/main" id="{70D723CA-7F6F-7324-B213-1BD332B7FBFF}"/>
              </a:ext>
            </a:extLst>
          </p:cNvPr>
          <p:cNvSpPr>
            <a:spLocks noGrp="1"/>
          </p:cNvSpPr>
          <p:nvPr>
            <p:ph type="body" sz="quarter" idx="10"/>
          </p:nvPr>
        </p:nvSpPr>
        <p:spPr>
          <a:xfrm>
            <a:off x="1519131" y="6229471"/>
            <a:ext cx="10380101" cy="448834"/>
          </a:xfrm>
        </p:spPr>
        <p:txBody>
          <a:bodyPr>
            <a:noAutofit/>
          </a:bodyPr>
          <a:lstStyle/>
          <a:p>
            <a:pPr defTabSz="1219170">
              <a:lnSpc>
                <a:spcPct val="100000"/>
              </a:lnSpc>
              <a:spcBef>
                <a:spcPts val="0"/>
              </a:spcBef>
              <a:defRPr/>
            </a:pPr>
            <a:r>
              <a:rPr lang="es-ES" sz="600">
                <a:latin typeface="Montserrat"/>
                <a:cs typeface="Arial"/>
              </a:rPr>
              <a:t>Figura adaptada de </a:t>
            </a:r>
            <a:r>
              <a:rPr lang="es-ES" sz="600" err="1">
                <a:latin typeface="Montserrat"/>
                <a:cs typeface="Arial"/>
              </a:rPr>
              <a:t>Kandolf</a:t>
            </a:r>
            <a:r>
              <a:rPr lang="es-ES" sz="600">
                <a:latin typeface="Montserrat"/>
                <a:cs typeface="Arial"/>
              </a:rPr>
              <a:t> L, </a:t>
            </a:r>
            <a:r>
              <a:rPr lang="es-ES" sz="600" i="1">
                <a:latin typeface="Montserrat"/>
                <a:cs typeface="Arial"/>
              </a:rPr>
              <a:t>et al. </a:t>
            </a:r>
            <a:r>
              <a:rPr lang="es-ES" sz="600">
                <a:latin typeface="Montserrat"/>
                <a:cs typeface="Arial"/>
              </a:rPr>
              <a:t>2024.</a:t>
            </a:r>
            <a:r>
              <a:rPr lang="es-ES" sz="600" baseline="30000">
                <a:latin typeface="Montserrat"/>
                <a:cs typeface="Arial"/>
              </a:rPr>
              <a:t>1</a:t>
            </a:r>
            <a:r>
              <a:rPr lang="es-ES" sz="600">
                <a:latin typeface="Montserrat"/>
                <a:cs typeface="Arial"/>
              </a:rPr>
              <a:t> </a:t>
            </a:r>
          </a:p>
          <a:p>
            <a:pPr defTabSz="1219170">
              <a:lnSpc>
                <a:spcPct val="100000"/>
              </a:lnSpc>
              <a:spcBef>
                <a:spcPts val="0"/>
              </a:spcBef>
              <a:defRPr/>
            </a:pPr>
            <a:r>
              <a:rPr lang="es-ES" sz="600">
                <a:latin typeface="Montserrat"/>
                <a:cs typeface="Arial"/>
              </a:rPr>
              <a:t>*Limitación de superficie de 25 cm</a:t>
            </a:r>
            <a:r>
              <a:rPr lang="es-ES" sz="600" baseline="30000">
                <a:latin typeface="Montserrat"/>
                <a:cs typeface="Arial"/>
              </a:rPr>
              <a:t>2</a:t>
            </a:r>
            <a:r>
              <a:rPr lang="es-ES" sz="600">
                <a:latin typeface="Montserrat"/>
                <a:cs typeface="Arial"/>
              </a:rPr>
              <a:t> por aprobación. </a:t>
            </a:r>
            <a:r>
              <a:rPr lang="es-ES" sz="600" baseline="30000">
                <a:latin typeface="Montserrat"/>
                <a:cs typeface="Arial"/>
              </a:rPr>
              <a:t>§</a:t>
            </a:r>
            <a:r>
              <a:rPr lang="es-ES" sz="600">
                <a:latin typeface="Montserrat"/>
                <a:cs typeface="Arial"/>
              </a:rPr>
              <a:t>Aprobación para localizaciones extracraneales y </a:t>
            </a:r>
            <a:r>
              <a:rPr lang="es-ES" sz="600" err="1">
                <a:latin typeface="Montserrat"/>
                <a:cs typeface="Arial"/>
              </a:rPr>
              <a:t>extrafaciales</a:t>
            </a:r>
            <a:r>
              <a:rPr lang="es-ES" sz="600">
                <a:latin typeface="Montserrat"/>
                <a:cs typeface="Arial"/>
              </a:rPr>
              <a:t>. ‡Fuera de indicación en pacientes inmunodeprimidos / OTR</a:t>
            </a:r>
          </a:p>
          <a:p>
            <a:pPr defTabSz="1219170">
              <a:lnSpc>
                <a:spcPct val="100000"/>
              </a:lnSpc>
              <a:spcBef>
                <a:spcPts val="0"/>
              </a:spcBef>
              <a:defRPr/>
            </a:pPr>
            <a:r>
              <a:rPr lang="es-ES" sz="600">
                <a:latin typeface="Montserrat"/>
                <a:cs typeface="Arial"/>
              </a:rPr>
              <a:t>5-FU: 5-fluroruracilo; 5-FU/AS, ácido 5-fluroruracilo al 0,5 % en gel hialurónico al 10 %; ALA, ácido </a:t>
            </a:r>
            <a:r>
              <a:rPr lang="es-ES" sz="600" err="1">
                <a:latin typeface="Montserrat"/>
                <a:cs typeface="Arial"/>
              </a:rPr>
              <a:t>aminolevulínico</a:t>
            </a:r>
            <a:r>
              <a:rPr lang="es-ES" sz="600">
                <a:latin typeface="Montserrat"/>
                <a:cs typeface="Arial"/>
              </a:rPr>
              <a:t>; CO2, dióxido de carbono; DFS, diclofenaco sódico al 3 % en gel hialurónico al 2,5 %; HA, ácido hialurónico; MAL, ácido </a:t>
            </a:r>
            <a:r>
              <a:rPr lang="es-ES" sz="600" err="1">
                <a:latin typeface="Montserrat"/>
                <a:cs typeface="Arial"/>
              </a:rPr>
              <a:t>metil</a:t>
            </a:r>
            <a:r>
              <a:rPr lang="es-ES" sz="600">
                <a:latin typeface="Montserrat"/>
                <a:cs typeface="Arial"/>
              </a:rPr>
              <a:t> </a:t>
            </a:r>
            <a:r>
              <a:rPr lang="es-ES" sz="600" err="1">
                <a:latin typeface="Montserrat"/>
                <a:cs typeface="Arial"/>
              </a:rPr>
              <a:t>aminolaevulínico</a:t>
            </a:r>
            <a:r>
              <a:rPr lang="es-ES" sz="600">
                <a:latin typeface="Montserrat"/>
                <a:cs typeface="Arial"/>
              </a:rPr>
              <a:t>; OTR, receptor de trasplante de órganos; TFD, terapia fotodinámica; AS, ácido salicílico.</a:t>
            </a:r>
          </a:p>
          <a:p>
            <a:pPr defTabSz="1219170">
              <a:lnSpc>
                <a:spcPct val="100000"/>
              </a:lnSpc>
              <a:spcBef>
                <a:spcPts val="0"/>
              </a:spcBef>
              <a:defRPr/>
            </a:pPr>
            <a:r>
              <a:rPr lang="es-ES" sz="600" b="1">
                <a:latin typeface="Montserrat"/>
                <a:cs typeface="Arial"/>
              </a:rPr>
              <a:t>1. </a:t>
            </a:r>
            <a:r>
              <a:rPr lang="es-ES" sz="600" err="1">
                <a:latin typeface="Montserrat"/>
                <a:cs typeface="Arial"/>
              </a:rPr>
              <a:t>Kandolf</a:t>
            </a:r>
            <a:r>
              <a:rPr lang="es-ES" sz="600">
                <a:latin typeface="Montserrat"/>
                <a:cs typeface="Arial"/>
              </a:rPr>
              <a:t> L, </a:t>
            </a:r>
            <a:r>
              <a:rPr lang="es-ES" sz="600" i="1">
                <a:latin typeface="Montserrat"/>
                <a:cs typeface="Arial"/>
              </a:rPr>
              <a:t>et al. JEADV. </a:t>
            </a:r>
            <a:r>
              <a:rPr lang="es-ES" sz="600">
                <a:latin typeface="Montserrat"/>
                <a:cs typeface="Arial"/>
              </a:rPr>
              <a:t>2024;1024–47. </a:t>
            </a:r>
            <a:r>
              <a:rPr lang="es-ES" sz="600" b="1">
                <a:latin typeface="Montserrat"/>
                <a:cs typeface="Arial"/>
              </a:rPr>
              <a:t>2 </a:t>
            </a:r>
            <a:r>
              <a:rPr lang="es-ES" sz="600" err="1">
                <a:latin typeface="Montserrat"/>
                <a:cs typeface="Arial"/>
              </a:rPr>
              <a:t>Morelló</a:t>
            </a:r>
            <a:r>
              <a:rPr lang="es-ES" sz="600">
                <a:latin typeface="Montserrat"/>
                <a:cs typeface="Arial"/>
              </a:rPr>
              <a:t> </a:t>
            </a:r>
            <a:r>
              <a:rPr lang="es-ES" sz="600" err="1">
                <a:latin typeface="Montserrat"/>
                <a:cs typeface="Arial"/>
              </a:rPr>
              <a:t>Review</a:t>
            </a:r>
            <a:r>
              <a:rPr lang="es-ES" sz="600">
                <a:latin typeface="Montserrat"/>
                <a:cs typeface="Arial"/>
              </a:rPr>
              <a:t> OTR ADS 2024</a:t>
            </a:r>
          </a:p>
        </p:txBody>
      </p:sp>
      <p:sp>
        <p:nvSpPr>
          <p:cNvPr id="2" name="Rectángulo 1">
            <a:extLst>
              <a:ext uri="{FF2B5EF4-FFF2-40B4-BE49-F238E27FC236}">
                <a16:creationId xmlns:a16="http://schemas.microsoft.com/office/drawing/2014/main" id="{633BFFA1-FAFA-5A34-6E69-71DE8B136E16}"/>
              </a:ext>
            </a:extLst>
          </p:cNvPr>
          <p:cNvSpPr/>
          <p:nvPr/>
        </p:nvSpPr>
        <p:spPr>
          <a:xfrm>
            <a:off x="4589013" y="2368746"/>
            <a:ext cx="7013330" cy="3413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ADFE7C65-42E6-C4A0-BF94-21EB36EBB5DF}"/>
              </a:ext>
            </a:extLst>
          </p:cNvPr>
          <p:cNvSpPr/>
          <p:nvPr/>
        </p:nvSpPr>
        <p:spPr>
          <a:xfrm>
            <a:off x="4640281" y="961754"/>
            <a:ext cx="7013330" cy="1008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0851834D-ACD9-42AD-F4F4-D33B2E903D67}"/>
              </a:ext>
            </a:extLst>
          </p:cNvPr>
          <p:cNvSpPr/>
          <p:nvPr/>
        </p:nvSpPr>
        <p:spPr>
          <a:xfrm>
            <a:off x="2782957" y="3308685"/>
            <a:ext cx="1698463" cy="8149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753D4819-75C5-2D8F-5B29-535DE59F09DA}"/>
              </a:ext>
            </a:extLst>
          </p:cNvPr>
          <p:cNvSpPr/>
          <p:nvPr/>
        </p:nvSpPr>
        <p:spPr>
          <a:xfrm>
            <a:off x="7942846" y="997458"/>
            <a:ext cx="3659497" cy="98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E703B8A7-F3D0-44B9-D6BA-7B64D0BE98B2}"/>
              </a:ext>
            </a:extLst>
          </p:cNvPr>
          <p:cNvSpPr/>
          <p:nvPr/>
        </p:nvSpPr>
        <p:spPr>
          <a:xfrm>
            <a:off x="7942846" y="2382931"/>
            <a:ext cx="3733664" cy="2765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a:extLst>
              <a:ext uri="{FF2B5EF4-FFF2-40B4-BE49-F238E27FC236}">
                <a16:creationId xmlns:a16="http://schemas.microsoft.com/office/drawing/2014/main" id="{DF7B49F7-E9C6-4CEF-BFB8-783DF092608C}"/>
              </a:ext>
            </a:extLst>
          </p:cNvPr>
          <p:cNvSpPr/>
          <p:nvPr/>
        </p:nvSpPr>
        <p:spPr>
          <a:xfrm>
            <a:off x="9923872" y="1622280"/>
            <a:ext cx="1176793" cy="1021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a:extLst>
              <a:ext uri="{FF2B5EF4-FFF2-40B4-BE49-F238E27FC236}">
                <a16:creationId xmlns:a16="http://schemas.microsoft.com/office/drawing/2014/main" id="{E4E545C6-8394-C303-A79C-6BCE72D47EC8}"/>
              </a:ext>
            </a:extLst>
          </p:cNvPr>
          <p:cNvSpPr/>
          <p:nvPr/>
        </p:nvSpPr>
        <p:spPr>
          <a:xfrm>
            <a:off x="10013566" y="4755513"/>
            <a:ext cx="1176793" cy="1021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738BD450-FEBA-2FE0-A558-7B05B3FA880F}"/>
              </a:ext>
            </a:extLst>
          </p:cNvPr>
          <p:cNvSpPr/>
          <p:nvPr/>
        </p:nvSpPr>
        <p:spPr>
          <a:xfrm>
            <a:off x="5392690" y="3231563"/>
            <a:ext cx="1891337" cy="92369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4454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dissolv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500"/>
                                        <p:tgtEl>
                                          <p:spTgt spid="32"/>
                                        </p:tgtEl>
                                      </p:cBhvr>
                                    </p:animEffect>
                                    <p:set>
                                      <p:cBhvr>
                                        <p:cTn id="31" dur="1" fill="hold">
                                          <p:stCondLst>
                                            <p:cond delay="499"/>
                                          </p:stCondLst>
                                        </p:cTn>
                                        <p:tgtEl>
                                          <p:spTgt spid="32"/>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8" grpId="0" animBg="1"/>
      <p:bldP spid="29" grpId="0" animBg="1"/>
      <p:bldP spid="31" grpId="0" animBg="1"/>
      <p:bldP spid="32" grpId="0" animBg="1"/>
      <p:bldP spid="33" grpId="0" animBg="1"/>
      <p:bldP spid="3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BCFDB-55F6-72C8-35CB-55835A47A64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C0B34DA-D9FA-5FD7-F675-BE8AF29B35ED}"/>
              </a:ext>
            </a:extLst>
          </p:cNvPr>
          <p:cNvSpPr>
            <a:spLocks noGrp="1"/>
          </p:cNvSpPr>
          <p:nvPr>
            <p:ph type="title"/>
          </p:nvPr>
        </p:nvSpPr>
        <p:spPr>
          <a:xfrm>
            <a:off x="473530" y="245391"/>
            <a:ext cx="10368641" cy="681751"/>
          </a:xfrm>
        </p:spPr>
        <p:txBody>
          <a:bodyPr/>
          <a:lstStyle/>
          <a:p>
            <a:r>
              <a:rPr lang="es-ES"/>
              <a:t>Caso clínico 2</a:t>
            </a:r>
            <a:br>
              <a:rPr lang="es-ES"/>
            </a:br>
            <a:r>
              <a:rPr lang="es-ES" sz="1800" b="0"/>
              <a:t>Evolución del tratamiento</a:t>
            </a:r>
            <a:endParaRPr lang="es-ES" sz="1800"/>
          </a:p>
        </p:txBody>
      </p:sp>
      <p:grpSp>
        <p:nvGrpSpPr>
          <p:cNvPr id="5" name="Google Shape;117;p8">
            <a:extLst>
              <a:ext uri="{FF2B5EF4-FFF2-40B4-BE49-F238E27FC236}">
                <a16:creationId xmlns:a16="http://schemas.microsoft.com/office/drawing/2014/main" id="{795374D9-CA2B-50E4-B011-72EA41C05DE7}"/>
              </a:ext>
            </a:extLst>
          </p:cNvPr>
          <p:cNvGrpSpPr/>
          <p:nvPr/>
        </p:nvGrpSpPr>
        <p:grpSpPr>
          <a:xfrm>
            <a:off x="394525" y="1462503"/>
            <a:ext cx="11240747" cy="369291"/>
            <a:chOff x="-1" y="-32317"/>
            <a:chExt cx="11246893" cy="424556"/>
          </a:xfrm>
        </p:grpSpPr>
        <p:sp>
          <p:nvSpPr>
            <p:cNvPr id="6" name="Google Shape;118;p8">
              <a:extLst>
                <a:ext uri="{FF2B5EF4-FFF2-40B4-BE49-F238E27FC236}">
                  <a16:creationId xmlns:a16="http://schemas.microsoft.com/office/drawing/2014/main" id="{1EC086EA-2A1F-ED74-D87C-0D2C21487364}"/>
                </a:ext>
              </a:extLst>
            </p:cNvPr>
            <p:cNvSpPr/>
            <p:nvPr/>
          </p:nvSpPr>
          <p:spPr>
            <a:xfrm>
              <a:off x="-1" y="-1"/>
              <a:ext cx="11246893" cy="359925"/>
            </a:xfrm>
            <a:custGeom>
              <a:avLst/>
              <a:gdLst/>
              <a:ahLst/>
              <a:cxnLst/>
              <a:rect l="l" t="t" r="r" b="b"/>
              <a:pathLst>
                <a:path w="21600" h="21600" extrusionOk="0">
                  <a:moveTo>
                    <a:pt x="0" y="0"/>
                  </a:moveTo>
                  <a:lnTo>
                    <a:pt x="21254" y="0"/>
                  </a:lnTo>
                  <a:lnTo>
                    <a:pt x="21600" y="10800"/>
                  </a:lnTo>
                  <a:lnTo>
                    <a:pt x="21254" y="21600"/>
                  </a:lnTo>
                  <a:lnTo>
                    <a:pt x="0" y="21600"/>
                  </a:lnTo>
                  <a:close/>
                </a:path>
              </a:pathLst>
            </a:custGeom>
            <a:solidFill>
              <a:srgbClr val="B4E2D6"/>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8958C"/>
                </a:buClr>
                <a:buSzPts val="1800"/>
                <a:buFont typeface="Arial"/>
                <a:buNone/>
                <a:tabLst/>
                <a:defRPr/>
              </a:pPr>
              <a:endParaRPr kumimoji="0" sz="1800" b="0" i="0" u="none" strike="noStrike" kern="1200" cap="none" spc="0" normalizeH="0" baseline="0" noProof="0">
                <a:ln>
                  <a:noFill/>
                </a:ln>
                <a:solidFill>
                  <a:srgbClr val="18958C"/>
                </a:solidFill>
                <a:effectLst/>
                <a:uLnTx/>
                <a:uFillTx/>
                <a:latin typeface="Arial"/>
                <a:ea typeface="Arial"/>
                <a:cs typeface="Arial"/>
                <a:sym typeface="Arial"/>
              </a:endParaRPr>
            </a:p>
          </p:txBody>
        </p:sp>
        <p:sp>
          <p:nvSpPr>
            <p:cNvPr id="7" name="Google Shape;119;p8">
              <a:extLst>
                <a:ext uri="{FF2B5EF4-FFF2-40B4-BE49-F238E27FC236}">
                  <a16:creationId xmlns:a16="http://schemas.microsoft.com/office/drawing/2014/main" id="{AE9A679D-9476-EE28-9D6C-8A3AB78F8296}"/>
                </a:ext>
              </a:extLst>
            </p:cNvPr>
            <p:cNvSpPr/>
            <p:nvPr/>
          </p:nvSpPr>
          <p:spPr>
            <a:xfrm>
              <a:off x="-1" y="-32317"/>
              <a:ext cx="11156912" cy="424556"/>
            </a:xfrm>
            <a:prstGeom prst="rect">
              <a:avLst/>
            </a:prstGeom>
            <a:noFill/>
            <a:ln>
              <a:noFill/>
            </a:ln>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18958C"/>
                </a:buClr>
                <a:buSzPts val="1800"/>
                <a:buFont typeface="Arial"/>
                <a:buNone/>
                <a:tabLst/>
                <a:defRPr/>
              </a:pPr>
              <a:r>
                <a:rPr kumimoji="0" lang="en-US" sz="1800" b="0" i="0" u="none" strike="noStrike" kern="1200" cap="none" spc="0" normalizeH="0" baseline="0" noProof="0" err="1">
                  <a:ln>
                    <a:noFill/>
                  </a:ln>
                  <a:solidFill>
                    <a:srgbClr val="002855"/>
                  </a:solidFill>
                  <a:effectLst/>
                  <a:uLnTx/>
                  <a:uFillTx/>
                  <a:latin typeface="Montserrat" panose="00000500000000000000" pitchFamily="2" charset="0"/>
                  <a:ea typeface="Arial"/>
                  <a:cs typeface="Arial"/>
                  <a:sym typeface="Arial"/>
                </a:rPr>
                <a:t>Evolución</a:t>
              </a:r>
              <a:r>
                <a:rPr kumimoji="0" lang="en-US" sz="1800" b="0" i="0" u="none" strike="noStrike" kern="1200" cap="none" spc="0" normalizeH="0" baseline="0" noProof="0">
                  <a:ln>
                    <a:noFill/>
                  </a:ln>
                  <a:solidFill>
                    <a:srgbClr val="002855"/>
                  </a:solidFill>
                  <a:effectLst/>
                  <a:uLnTx/>
                  <a:uFillTx/>
                  <a:latin typeface="Montserrat" panose="00000500000000000000" pitchFamily="2" charset="0"/>
                  <a:ea typeface="Arial"/>
                  <a:cs typeface="Arial"/>
                  <a:sym typeface="Arial"/>
                </a:rPr>
                <a:t> del </a:t>
              </a:r>
              <a:r>
                <a:rPr kumimoji="0" lang="en-US" sz="1800" b="0" i="0" u="none" strike="noStrike" kern="1200" cap="none" spc="0" normalizeH="0" baseline="0" noProof="0" err="1">
                  <a:ln>
                    <a:noFill/>
                  </a:ln>
                  <a:solidFill>
                    <a:srgbClr val="002855"/>
                  </a:solidFill>
                  <a:effectLst/>
                  <a:uLnTx/>
                  <a:uFillTx/>
                  <a:latin typeface="Montserrat" panose="00000500000000000000" pitchFamily="2" charset="0"/>
                  <a:ea typeface="Arial"/>
                  <a:cs typeface="Arial"/>
                  <a:sym typeface="Arial"/>
                </a:rPr>
                <a:t>tratamiento</a:t>
              </a:r>
              <a:endParaRPr kumimoji="0" sz="1800" b="0" i="0" u="none" strike="noStrike" kern="1200" cap="none" spc="0" normalizeH="0" baseline="0" noProof="0">
                <a:ln>
                  <a:noFill/>
                </a:ln>
                <a:solidFill>
                  <a:srgbClr val="002855"/>
                </a:solidFill>
                <a:effectLst/>
                <a:uLnTx/>
                <a:uFillTx/>
                <a:latin typeface="Montserrat" panose="00000500000000000000" pitchFamily="2" charset="0"/>
                <a:ea typeface="+mn-ea"/>
                <a:cs typeface="+mn-cs"/>
              </a:endParaRPr>
            </a:p>
          </p:txBody>
        </p:sp>
      </p:grpSp>
      <p:grpSp>
        <p:nvGrpSpPr>
          <p:cNvPr id="8" name="Google Shape;129;p8">
            <a:extLst>
              <a:ext uri="{FF2B5EF4-FFF2-40B4-BE49-F238E27FC236}">
                <a16:creationId xmlns:a16="http://schemas.microsoft.com/office/drawing/2014/main" id="{94FBC24B-C96C-687F-2D45-6956CB5686CB}"/>
              </a:ext>
            </a:extLst>
          </p:cNvPr>
          <p:cNvGrpSpPr/>
          <p:nvPr/>
        </p:nvGrpSpPr>
        <p:grpSpPr>
          <a:xfrm>
            <a:off x="870646" y="1993712"/>
            <a:ext cx="1709892" cy="410546"/>
            <a:chOff x="0" y="20860"/>
            <a:chExt cx="2108271" cy="316420"/>
          </a:xfrm>
        </p:grpSpPr>
        <p:sp>
          <p:nvSpPr>
            <p:cNvPr id="9" name="Google Shape;130;p8">
              <a:extLst>
                <a:ext uri="{FF2B5EF4-FFF2-40B4-BE49-F238E27FC236}">
                  <a16:creationId xmlns:a16="http://schemas.microsoft.com/office/drawing/2014/main" id="{AF51993D-A850-0E4B-F5ED-EAFC85250ADC}"/>
                </a:ext>
              </a:extLst>
            </p:cNvPr>
            <p:cNvSpPr/>
            <p:nvPr/>
          </p:nvSpPr>
          <p:spPr>
            <a:xfrm>
              <a:off x="0" y="20860"/>
              <a:ext cx="2108271" cy="316420"/>
            </a:xfrm>
            <a:prstGeom prst="roundRect">
              <a:avLst>
                <a:gd name="adj" fmla="val 50000"/>
              </a:avLst>
            </a:prstGeom>
            <a:solidFill>
              <a:srgbClr val="F7E08E"/>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31;p8">
              <a:extLst>
                <a:ext uri="{FF2B5EF4-FFF2-40B4-BE49-F238E27FC236}">
                  <a16:creationId xmlns:a16="http://schemas.microsoft.com/office/drawing/2014/main" id="{DEC66A60-4CF2-8744-B18D-B9C94B4C9F88}"/>
                </a:ext>
              </a:extLst>
            </p:cNvPr>
            <p:cNvSpPr/>
            <p:nvPr/>
          </p:nvSpPr>
          <p:spPr>
            <a:xfrm>
              <a:off x="46338" y="36757"/>
              <a:ext cx="2015595" cy="284623"/>
            </a:xfrm>
            <a:prstGeom prst="rect">
              <a:avLst/>
            </a:prstGeom>
            <a:noFill/>
            <a:ln>
              <a:noFill/>
            </a:ln>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13464"/>
                </a:buClr>
                <a:buSzPts val="1800"/>
                <a:buFont typeface="Calibri"/>
                <a:buNone/>
                <a:tabLst/>
                <a:defRPr/>
              </a:pPr>
              <a:r>
                <a:rPr kumimoji="0" lang="en-US" sz="18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Basal</a:t>
              </a:r>
              <a:endParaRPr kumimoji="0" sz="1800" b="0" i="0" u="none" strike="noStrike" kern="1200" cap="none" spc="0" normalizeH="0" baseline="0" noProof="0">
                <a:ln>
                  <a:noFill/>
                </a:ln>
                <a:solidFill>
                  <a:srgbClr val="002855"/>
                </a:solidFill>
                <a:effectLst/>
                <a:uLnTx/>
                <a:uFillTx/>
                <a:latin typeface="Montserrat" panose="00000500000000000000" pitchFamily="2" charset="0"/>
                <a:ea typeface="+mn-ea"/>
                <a:cs typeface="+mn-cs"/>
              </a:endParaRPr>
            </a:p>
          </p:txBody>
        </p:sp>
      </p:grpSp>
      <p:grpSp>
        <p:nvGrpSpPr>
          <p:cNvPr id="11" name="Google Shape;132;p8">
            <a:extLst>
              <a:ext uri="{FF2B5EF4-FFF2-40B4-BE49-F238E27FC236}">
                <a16:creationId xmlns:a16="http://schemas.microsoft.com/office/drawing/2014/main" id="{CC55C29E-12AA-76AA-F92A-FEA2B00A61DD}"/>
              </a:ext>
            </a:extLst>
          </p:cNvPr>
          <p:cNvGrpSpPr/>
          <p:nvPr/>
        </p:nvGrpSpPr>
        <p:grpSpPr>
          <a:xfrm>
            <a:off x="9019750" y="1955134"/>
            <a:ext cx="1702152" cy="446448"/>
            <a:chOff x="0" y="20860"/>
            <a:chExt cx="2098726" cy="316420"/>
          </a:xfrm>
        </p:grpSpPr>
        <p:sp>
          <p:nvSpPr>
            <p:cNvPr id="12" name="Google Shape;133;p8">
              <a:extLst>
                <a:ext uri="{FF2B5EF4-FFF2-40B4-BE49-F238E27FC236}">
                  <a16:creationId xmlns:a16="http://schemas.microsoft.com/office/drawing/2014/main" id="{845AFC5E-C779-E748-8554-FE5E5F76052D}"/>
                </a:ext>
              </a:extLst>
            </p:cNvPr>
            <p:cNvSpPr/>
            <p:nvPr/>
          </p:nvSpPr>
          <p:spPr>
            <a:xfrm>
              <a:off x="0" y="20860"/>
              <a:ext cx="2098726" cy="316420"/>
            </a:xfrm>
            <a:prstGeom prst="roundRect">
              <a:avLst>
                <a:gd name="adj" fmla="val 50000"/>
              </a:avLst>
            </a:prstGeom>
            <a:solidFill>
              <a:srgbClr val="F7E08E"/>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134;p8">
              <a:extLst>
                <a:ext uri="{FF2B5EF4-FFF2-40B4-BE49-F238E27FC236}">
                  <a16:creationId xmlns:a16="http://schemas.microsoft.com/office/drawing/2014/main" id="{D704B9A5-A1C6-E8CE-E102-76CD585BAF86}"/>
                </a:ext>
              </a:extLst>
            </p:cNvPr>
            <p:cNvSpPr/>
            <p:nvPr/>
          </p:nvSpPr>
          <p:spPr>
            <a:xfrm>
              <a:off x="46337" y="48202"/>
              <a:ext cx="2006052" cy="261735"/>
            </a:xfrm>
            <a:prstGeom prst="rect">
              <a:avLst/>
            </a:prstGeom>
            <a:noFill/>
            <a:ln>
              <a:noFill/>
            </a:ln>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13464"/>
                </a:buClr>
                <a:buSzPts val="1800"/>
                <a:buFont typeface="Calibri"/>
                <a:buNone/>
                <a:tabLst/>
                <a:defRPr/>
              </a:pPr>
              <a:r>
                <a:rPr kumimoji="0" lang="en-US" sz="18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Final (día 57)</a:t>
              </a:r>
              <a:endParaRPr kumimoji="0" sz="1800" b="0" i="0" u="none" strike="noStrike" kern="1200" cap="none" spc="0" normalizeH="0" baseline="0" noProof="0">
                <a:ln>
                  <a:noFill/>
                </a:ln>
                <a:solidFill>
                  <a:srgbClr val="002855"/>
                </a:solidFill>
                <a:effectLst/>
                <a:uLnTx/>
                <a:uFillTx/>
                <a:latin typeface="Montserrat" panose="00000500000000000000" pitchFamily="2" charset="0"/>
                <a:ea typeface="+mn-ea"/>
                <a:cs typeface="+mn-cs"/>
              </a:endParaRPr>
            </a:p>
          </p:txBody>
        </p:sp>
      </p:grpSp>
      <p:grpSp>
        <p:nvGrpSpPr>
          <p:cNvPr id="14" name="Google Shape;135;p8">
            <a:extLst>
              <a:ext uri="{FF2B5EF4-FFF2-40B4-BE49-F238E27FC236}">
                <a16:creationId xmlns:a16="http://schemas.microsoft.com/office/drawing/2014/main" id="{541957CD-8779-7623-395B-0A8429D37269}"/>
              </a:ext>
            </a:extLst>
          </p:cNvPr>
          <p:cNvGrpSpPr/>
          <p:nvPr/>
        </p:nvGrpSpPr>
        <p:grpSpPr>
          <a:xfrm>
            <a:off x="3706447" y="1970720"/>
            <a:ext cx="4099479" cy="415277"/>
            <a:chOff x="-2" y="30560"/>
            <a:chExt cx="6829353" cy="316420"/>
          </a:xfrm>
        </p:grpSpPr>
        <p:sp>
          <p:nvSpPr>
            <p:cNvPr id="15" name="Google Shape;136;p8">
              <a:extLst>
                <a:ext uri="{FF2B5EF4-FFF2-40B4-BE49-F238E27FC236}">
                  <a16:creationId xmlns:a16="http://schemas.microsoft.com/office/drawing/2014/main" id="{DDC8BB1B-87CF-C068-7428-24FF71FB0B6C}"/>
                </a:ext>
              </a:extLst>
            </p:cNvPr>
            <p:cNvSpPr/>
            <p:nvPr/>
          </p:nvSpPr>
          <p:spPr>
            <a:xfrm>
              <a:off x="-2" y="30560"/>
              <a:ext cx="6829353" cy="316420"/>
            </a:xfrm>
            <a:prstGeom prst="roundRect">
              <a:avLst>
                <a:gd name="adj" fmla="val 50000"/>
              </a:avLst>
            </a:prstGeom>
            <a:solidFill>
              <a:srgbClr val="F7E08E"/>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37;p8">
              <a:extLst>
                <a:ext uri="{FF2B5EF4-FFF2-40B4-BE49-F238E27FC236}">
                  <a16:creationId xmlns:a16="http://schemas.microsoft.com/office/drawing/2014/main" id="{D54F420F-8BC8-B88E-B776-661DD5BBCF66}"/>
                </a:ext>
              </a:extLst>
            </p:cNvPr>
            <p:cNvSpPr/>
            <p:nvPr/>
          </p:nvSpPr>
          <p:spPr>
            <a:xfrm>
              <a:off x="46337" y="38381"/>
              <a:ext cx="6736679" cy="281381"/>
            </a:xfrm>
            <a:prstGeom prst="rect">
              <a:avLst/>
            </a:prstGeom>
            <a:noFill/>
            <a:ln>
              <a:noFill/>
            </a:ln>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13464"/>
                </a:buClr>
                <a:buSzPts val="1800"/>
                <a:buFont typeface="Calibri"/>
                <a:buNone/>
                <a:tabLst/>
                <a:defRPr/>
              </a:pPr>
              <a:r>
                <a:rPr kumimoji="0" lang="en-US" sz="18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Día 8</a:t>
              </a:r>
              <a:endParaRPr kumimoji="0" sz="1800" b="0" i="0" u="none" strike="noStrike" kern="1200" cap="none" spc="0" normalizeH="0" baseline="0" noProof="0">
                <a:ln>
                  <a:noFill/>
                </a:ln>
                <a:solidFill>
                  <a:srgbClr val="002855"/>
                </a:solidFill>
                <a:effectLst/>
                <a:uLnTx/>
                <a:uFillTx/>
                <a:latin typeface="Montserrat" panose="00000500000000000000" pitchFamily="2" charset="0"/>
                <a:ea typeface="+mn-ea"/>
                <a:cs typeface="+mn-cs"/>
              </a:endParaRPr>
            </a:p>
          </p:txBody>
        </p:sp>
      </p:grpSp>
      <p:sp>
        <p:nvSpPr>
          <p:cNvPr id="18" name="Google Shape;124;p8">
            <a:extLst>
              <a:ext uri="{FF2B5EF4-FFF2-40B4-BE49-F238E27FC236}">
                <a16:creationId xmlns:a16="http://schemas.microsoft.com/office/drawing/2014/main" id="{FC957E00-E46D-74EE-1996-70117381A129}"/>
              </a:ext>
            </a:extLst>
          </p:cNvPr>
          <p:cNvSpPr/>
          <p:nvPr/>
        </p:nvSpPr>
        <p:spPr>
          <a:xfrm>
            <a:off x="926678" y="5164286"/>
            <a:ext cx="1702150" cy="462421"/>
          </a:xfrm>
          <a:prstGeom prst="rect">
            <a:avLst/>
          </a:prstGeom>
          <a:noFill/>
          <a:ln>
            <a:noFill/>
          </a:ln>
        </p:spPr>
        <p:txBody>
          <a:bodyPr spcFirstLastPara="1" wrap="square" lIns="45700" tIns="45700" rIns="45700" bIns="45700" anchor="t" anchorCtr="0">
            <a:normAutofit/>
          </a:bodyPr>
          <a:lstStyle/>
          <a:p>
            <a:pPr marL="0" marR="0" lvl="0" indent="0" algn="ctr" defTabSz="914400" rtl="0" eaLnBrk="1" fontAlgn="auto" latinLnBrk="0" hangingPunct="1">
              <a:lnSpc>
                <a:spcPct val="108000"/>
              </a:lnSpc>
              <a:spcBef>
                <a:spcPts val="0"/>
              </a:spcBef>
              <a:spcAft>
                <a:spcPts val="0"/>
              </a:spcAft>
              <a:buClr>
                <a:srgbClr val="595959"/>
              </a:buClr>
              <a:buSzPts val="1500"/>
              <a:buFont typeface="Calibri"/>
              <a:buNone/>
              <a:tabLst/>
              <a:defRPr/>
            </a:pP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Nº </a:t>
            </a:r>
            <a:r>
              <a:rPr kumimoji="0" lang="en-US" sz="1500" b="0" i="0" u="none" strike="noStrike" kern="1200" cap="none" spc="0" normalizeH="0" baseline="0" noProof="0" err="1">
                <a:ln>
                  <a:noFill/>
                </a:ln>
                <a:solidFill>
                  <a:srgbClr val="002855"/>
                </a:solidFill>
                <a:effectLst/>
                <a:uLnTx/>
                <a:uFillTx/>
                <a:latin typeface="Montserrat" panose="00000500000000000000" pitchFamily="2" charset="0"/>
                <a:ea typeface="Calibri"/>
                <a:cs typeface="Calibri"/>
                <a:sym typeface="Calibri"/>
              </a:rPr>
              <a:t>lesiones</a:t>
            </a: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 7</a:t>
            </a:r>
            <a:endParaRPr kumimoji="0" sz="20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endParaRPr>
          </a:p>
        </p:txBody>
      </p:sp>
      <p:sp>
        <p:nvSpPr>
          <p:cNvPr id="21" name="Google Shape;124;p8">
            <a:extLst>
              <a:ext uri="{FF2B5EF4-FFF2-40B4-BE49-F238E27FC236}">
                <a16:creationId xmlns:a16="http://schemas.microsoft.com/office/drawing/2014/main" id="{8E4E6833-8F0C-4D09-ED88-D40C3E4147D3}"/>
              </a:ext>
            </a:extLst>
          </p:cNvPr>
          <p:cNvSpPr/>
          <p:nvPr/>
        </p:nvSpPr>
        <p:spPr>
          <a:xfrm>
            <a:off x="9019752" y="5164286"/>
            <a:ext cx="1702150" cy="462421"/>
          </a:xfrm>
          <a:prstGeom prst="rect">
            <a:avLst/>
          </a:prstGeom>
          <a:noFill/>
          <a:ln>
            <a:noFill/>
          </a:ln>
        </p:spPr>
        <p:txBody>
          <a:bodyPr spcFirstLastPara="1" wrap="square" lIns="45700" tIns="45700" rIns="45700" bIns="45700" anchor="t" anchorCtr="0">
            <a:normAutofit fontScale="85000" lnSpcReduction="20000"/>
          </a:bodyPr>
          <a:lstStyle/>
          <a:p>
            <a:pPr marL="0" marR="0" lvl="0" indent="0" algn="ctr" defTabSz="914400" rtl="0" eaLnBrk="1" fontAlgn="auto" latinLnBrk="0" hangingPunct="1">
              <a:lnSpc>
                <a:spcPct val="108000"/>
              </a:lnSpc>
              <a:spcBef>
                <a:spcPts val="0"/>
              </a:spcBef>
              <a:spcAft>
                <a:spcPts val="0"/>
              </a:spcAft>
              <a:buClr>
                <a:srgbClr val="595959"/>
              </a:buClr>
              <a:buSzPts val="1500"/>
              <a:buFont typeface="Calibri"/>
              <a:buNone/>
              <a:tabLst/>
              <a:defRPr/>
            </a:pP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Nº </a:t>
            </a:r>
            <a:r>
              <a:rPr kumimoji="0" lang="en-US" sz="1500" b="0" i="0" u="none" strike="noStrike" kern="1200" cap="none" spc="0" normalizeH="0" baseline="0" noProof="0" err="1">
                <a:ln>
                  <a:noFill/>
                </a:ln>
                <a:solidFill>
                  <a:srgbClr val="002855"/>
                </a:solidFill>
                <a:effectLst/>
                <a:uLnTx/>
                <a:uFillTx/>
                <a:latin typeface="Montserrat" panose="00000500000000000000" pitchFamily="2" charset="0"/>
                <a:ea typeface="Calibri"/>
                <a:cs typeface="Calibri"/>
                <a:sym typeface="Calibri"/>
              </a:rPr>
              <a:t>lesiones</a:t>
            </a: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 0 </a:t>
            </a:r>
            <a:b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b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a:t>
            </a:r>
            <a:r>
              <a:rPr kumimoji="0" lang="en-US" sz="1500" b="0" i="0" u="none" strike="noStrike" kern="1200" cap="none" spc="0" normalizeH="0" baseline="0" noProof="0" err="1">
                <a:ln>
                  <a:noFill/>
                </a:ln>
                <a:solidFill>
                  <a:srgbClr val="002855"/>
                </a:solidFill>
                <a:effectLst/>
                <a:uLnTx/>
                <a:uFillTx/>
                <a:latin typeface="Montserrat" panose="00000500000000000000" pitchFamily="2" charset="0"/>
                <a:ea typeface="Calibri"/>
                <a:cs typeface="Calibri"/>
                <a:sym typeface="Calibri"/>
              </a:rPr>
              <a:t>en</a:t>
            </a: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 zona </a:t>
            </a:r>
            <a:r>
              <a:rPr kumimoji="0" lang="en-US" sz="1500" b="0" i="0" u="none" strike="noStrike" kern="1200" cap="none" spc="0" normalizeH="0" baseline="0" noProof="0" err="1">
                <a:ln>
                  <a:noFill/>
                </a:ln>
                <a:solidFill>
                  <a:srgbClr val="002855"/>
                </a:solidFill>
                <a:effectLst/>
                <a:uLnTx/>
                <a:uFillTx/>
                <a:latin typeface="Montserrat" panose="00000500000000000000" pitchFamily="2" charset="0"/>
                <a:ea typeface="Calibri"/>
                <a:cs typeface="Calibri"/>
                <a:sym typeface="Calibri"/>
              </a:rPr>
              <a:t>diana</a:t>
            </a:r>
            <a:r>
              <a:rPr kumimoji="0" lang="en-US" sz="15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rPr>
              <a:t>)</a:t>
            </a:r>
            <a:endParaRPr kumimoji="0" sz="2000" b="0" i="0" u="none" strike="noStrike" kern="1200" cap="none" spc="0" normalizeH="0" baseline="0" noProof="0">
              <a:ln>
                <a:noFill/>
              </a:ln>
              <a:solidFill>
                <a:srgbClr val="002855"/>
              </a:solidFill>
              <a:effectLst/>
              <a:uLnTx/>
              <a:uFillTx/>
              <a:latin typeface="Montserrat" panose="00000500000000000000" pitchFamily="2" charset="0"/>
              <a:ea typeface="Calibri"/>
              <a:cs typeface="Calibri"/>
              <a:sym typeface="Calibri"/>
            </a:endParaRPr>
          </a:p>
        </p:txBody>
      </p:sp>
      <p:pic>
        <p:nvPicPr>
          <p:cNvPr id="3" name="Picture 26">
            <a:extLst>
              <a:ext uri="{FF2B5EF4-FFF2-40B4-BE49-F238E27FC236}">
                <a16:creationId xmlns:a16="http://schemas.microsoft.com/office/drawing/2014/main" id="{41990ECD-3003-2C62-5D68-B9B3C195DA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548" y="2838545"/>
            <a:ext cx="3362585" cy="1891454"/>
          </a:xfrm>
          <a:prstGeom prst="rect">
            <a:avLst/>
          </a:prstGeom>
        </p:spPr>
      </p:pic>
      <p:pic>
        <p:nvPicPr>
          <p:cNvPr id="4" name="Picture 27">
            <a:extLst>
              <a:ext uri="{FF2B5EF4-FFF2-40B4-BE49-F238E27FC236}">
                <a16:creationId xmlns:a16="http://schemas.microsoft.com/office/drawing/2014/main" id="{0634628D-242B-B07C-CEFE-7BA34404B0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4893" y="2838545"/>
            <a:ext cx="3362585" cy="1891454"/>
          </a:xfrm>
          <a:prstGeom prst="rect">
            <a:avLst/>
          </a:prstGeom>
        </p:spPr>
      </p:pic>
      <p:pic>
        <p:nvPicPr>
          <p:cNvPr id="22" name="Picture 44">
            <a:extLst>
              <a:ext uri="{FF2B5EF4-FFF2-40B4-BE49-F238E27FC236}">
                <a16:creationId xmlns:a16="http://schemas.microsoft.com/office/drawing/2014/main" id="{3427135B-13DF-47B7-16EA-32C518A60C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3238" y="2838545"/>
            <a:ext cx="3362585" cy="1891454"/>
          </a:xfrm>
          <a:prstGeom prst="rect">
            <a:avLst/>
          </a:prstGeom>
        </p:spPr>
      </p:pic>
      <p:sp>
        <p:nvSpPr>
          <p:cNvPr id="23" name="Marcador de texto 21">
            <a:extLst>
              <a:ext uri="{FF2B5EF4-FFF2-40B4-BE49-F238E27FC236}">
                <a16:creationId xmlns:a16="http://schemas.microsoft.com/office/drawing/2014/main" id="{914FA89E-EBA0-6E84-3403-757066D84449}"/>
              </a:ext>
            </a:extLst>
          </p:cNvPr>
          <p:cNvSpPr>
            <a:spLocks noGrp="1"/>
          </p:cNvSpPr>
          <p:nvPr>
            <p:ph type="body" sz="quarter" idx="10"/>
          </p:nvPr>
        </p:nvSpPr>
        <p:spPr>
          <a:xfrm>
            <a:off x="1581665" y="6576593"/>
            <a:ext cx="10159485" cy="170142"/>
          </a:xfrm>
        </p:spPr>
        <p:txBody>
          <a:bodyPr/>
          <a:lstStyle/>
          <a:p>
            <a:r>
              <a:rPr lang="es-ES" sz="900"/>
              <a:t>Caso clínico cedido por el  Dr. </a:t>
            </a:r>
            <a:r>
              <a:rPr lang="es-ES" sz="900" err="1"/>
              <a:t>Yélamos</a:t>
            </a:r>
            <a:r>
              <a:rPr lang="es-ES" sz="900"/>
              <a:t>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16917628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4BF8C-6888-D210-CDD3-9434DE7619E3}"/>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FA0B745B-915B-6383-D5F7-DD42520A6E52}"/>
              </a:ext>
            </a:extLst>
          </p:cNvPr>
          <p:cNvSpPr>
            <a:spLocks noGrp="1"/>
          </p:cNvSpPr>
          <p:nvPr>
            <p:ph type="title"/>
          </p:nvPr>
        </p:nvSpPr>
        <p:spPr/>
        <p:txBody>
          <a:bodyPr/>
          <a:lstStyle/>
          <a:p>
            <a:r>
              <a:rPr lang="es-ES"/>
              <a:t>Caso clínico 2</a:t>
            </a:r>
            <a:br>
              <a:rPr lang="es-ES"/>
            </a:br>
            <a:r>
              <a:rPr lang="es-ES" sz="1800" b="0"/>
              <a:t>Evolución del tratamiento</a:t>
            </a:r>
            <a:endParaRPr lang="es-ES" sz="1800"/>
          </a:p>
        </p:txBody>
      </p:sp>
      <p:sp>
        <p:nvSpPr>
          <p:cNvPr id="18" name="Marcador de contenido 17">
            <a:extLst>
              <a:ext uri="{FF2B5EF4-FFF2-40B4-BE49-F238E27FC236}">
                <a16:creationId xmlns:a16="http://schemas.microsoft.com/office/drawing/2014/main" id="{F8181B44-F9C9-0303-0404-6BE1AA0AA48B}"/>
              </a:ext>
            </a:extLst>
          </p:cNvPr>
          <p:cNvSpPr>
            <a:spLocks noGrp="1"/>
          </p:cNvSpPr>
          <p:nvPr>
            <p:ph idx="1"/>
          </p:nvPr>
        </p:nvSpPr>
        <p:spPr>
          <a:xfrm>
            <a:off x="473530" y="1475335"/>
            <a:ext cx="4844919" cy="4712814"/>
          </a:xfrm>
        </p:spPr>
        <p:txBody>
          <a:bodyPr/>
          <a:lstStyle/>
          <a:p>
            <a:r>
              <a:rPr lang="es-ES" sz="1800">
                <a:latin typeface="Montserrat" panose="00000500000000000000" pitchFamily="2" charset="0"/>
              </a:rPr>
              <a:t>Paciente satisfecho con el resultado: </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Poca reacción</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No dolor</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Buena tolerancia</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Mejor que tratamientos previos</a:t>
            </a:r>
          </a:p>
          <a:p>
            <a:endParaRPr lang="es-ES" sz="1800">
              <a:latin typeface="Montserrat" panose="00000500000000000000" pitchFamily="2" charset="0"/>
            </a:endParaRPr>
          </a:p>
          <a:p>
            <a:r>
              <a:rPr lang="es-ES" sz="1800">
                <a:latin typeface="Montserrat" panose="00000500000000000000" pitchFamily="2" charset="0"/>
              </a:rPr>
              <a:t>Decidimos nueva tanda de </a:t>
            </a:r>
            <a:r>
              <a:rPr lang="es-ES" sz="1800" err="1">
                <a:latin typeface="Montserrat" panose="00000500000000000000" pitchFamily="2" charset="0"/>
              </a:rPr>
              <a:t>Klisyri</a:t>
            </a:r>
            <a:r>
              <a:rPr lang="es-ES" sz="1800">
                <a:latin typeface="Montserrat" panose="00000500000000000000" pitchFamily="2" charset="0"/>
              </a:rPr>
              <a:t> en parte anterior de cuero cabelludo</a:t>
            </a:r>
          </a:p>
          <a:p>
            <a:endParaRPr lang="es-ES">
              <a:latin typeface="Montserrat" panose="00000500000000000000" pitchFamily="2" charset="0"/>
            </a:endParaRPr>
          </a:p>
        </p:txBody>
      </p:sp>
      <p:pic>
        <p:nvPicPr>
          <p:cNvPr id="2" name="Picture 2">
            <a:extLst>
              <a:ext uri="{FF2B5EF4-FFF2-40B4-BE49-F238E27FC236}">
                <a16:creationId xmlns:a16="http://schemas.microsoft.com/office/drawing/2014/main" id="{A8FBDEC1-64F5-6543-2EA8-3BF4C2C3EB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73553" y="1191421"/>
            <a:ext cx="5090045" cy="5073024"/>
          </a:xfrm>
          <a:prstGeom prst="rect">
            <a:avLst/>
          </a:prstGeom>
        </p:spPr>
      </p:pic>
      <p:sp>
        <p:nvSpPr>
          <p:cNvPr id="3" name="Marcador de texto 21">
            <a:extLst>
              <a:ext uri="{FF2B5EF4-FFF2-40B4-BE49-F238E27FC236}">
                <a16:creationId xmlns:a16="http://schemas.microsoft.com/office/drawing/2014/main" id="{FE2E909E-8611-E256-B709-9A1885E85576}"/>
              </a:ext>
            </a:extLst>
          </p:cNvPr>
          <p:cNvSpPr>
            <a:spLocks noGrp="1"/>
          </p:cNvSpPr>
          <p:nvPr>
            <p:ph type="body" sz="quarter" idx="10"/>
          </p:nvPr>
        </p:nvSpPr>
        <p:spPr>
          <a:xfrm>
            <a:off x="1581665" y="6576593"/>
            <a:ext cx="10159485" cy="170142"/>
          </a:xfrm>
        </p:spPr>
        <p:txBody>
          <a:bodyPr/>
          <a:lstStyle/>
          <a:p>
            <a:r>
              <a:rPr lang="es-ES" sz="900"/>
              <a:t>Caso clínico cedido por el  Dr. </a:t>
            </a:r>
            <a:r>
              <a:rPr lang="es-ES" sz="900" err="1"/>
              <a:t>Yélamos</a:t>
            </a:r>
            <a:r>
              <a:rPr lang="es-ES" sz="900"/>
              <a:t>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9730475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2739513-B470-A033-B266-8D3E6101DD11}"/>
              </a:ext>
            </a:extLst>
          </p:cNvPr>
          <p:cNvSpPr>
            <a:spLocks noGrp="1"/>
          </p:cNvSpPr>
          <p:nvPr>
            <p:ph type="title"/>
          </p:nvPr>
        </p:nvSpPr>
        <p:spPr/>
        <p:txBody>
          <a:bodyPr/>
          <a:lstStyle/>
          <a:p>
            <a:endParaRPr lang="es-ES"/>
          </a:p>
        </p:txBody>
      </p:sp>
      <p:sp>
        <p:nvSpPr>
          <p:cNvPr id="7" name="Marcador de contenido 6">
            <a:extLst>
              <a:ext uri="{FF2B5EF4-FFF2-40B4-BE49-F238E27FC236}">
                <a16:creationId xmlns:a16="http://schemas.microsoft.com/office/drawing/2014/main" id="{F3F2B994-418E-D2C7-B921-DBE0B8326358}"/>
              </a:ext>
            </a:extLst>
          </p:cNvPr>
          <p:cNvSpPr>
            <a:spLocks noGrp="1"/>
          </p:cNvSpPr>
          <p:nvPr>
            <p:ph idx="1"/>
          </p:nvPr>
        </p:nvSpPr>
        <p:spPr/>
        <p:txBody>
          <a:bodyPr/>
          <a:lstStyle/>
          <a:p>
            <a:endParaRPr lang="es-ES"/>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851" y="-101662"/>
            <a:ext cx="12557851" cy="6284761"/>
          </a:xfrm>
          <a:prstGeom prst="rect">
            <a:avLst/>
          </a:prstGeom>
        </p:spPr>
      </p:pic>
      <p:sp>
        <p:nvSpPr>
          <p:cNvPr id="5" name="TextBox 4"/>
          <p:cNvSpPr txBox="1"/>
          <p:nvPr/>
        </p:nvSpPr>
        <p:spPr>
          <a:xfrm>
            <a:off x="9345544" y="5489396"/>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D8</a:t>
            </a:r>
          </a:p>
        </p:txBody>
      </p:sp>
      <p:sp>
        <p:nvSpPr>
          <p:cNvPr id="10" name="Marcador de texto 21">
            <a:extLst>
              <a:ext uri="{FF2B5EF4-FFF2-40B4-BE49-F238E27FC236}">
                <a16:creationId xmlns:a16="http://schemas.microsoft.com/office/drawing/2014/main" id="{759D760F-DE88-0CB3-636B-AE2214A4C436}"/>
              </a:ext>
            </a:extLst>
          </p:cNvPr>
          <p:cNvSpPr>
            <a:spLocks noGrp="1"/>
          </p:cNvSpPr>
          <p:nvPr>
            <p:ph type="body" sz="quarter" idx="10"/>
          </p:nvPr>
        </p:nvSpPr>
        <p:spPr>
          <a:xfrm>
            <a:off x="1581665" y="6576593"/>
            <a:ext cx="10159485" cy="170142"/>
          </a:xfrm>
        </p:spPr>
        <p:txBody>
          <a:bodyPr/>
          <a:lstStyle/>
          <a:p>
            <a:r>
              <a:rPr lang="es-ES" sz="900"/>
              <a:t>Caso clínico cedido por el  Dr. </a:t>
            </a:r>
            <a:r>
              <a:rPr lang="es-ES" sz="900" err="1"/>
              <a:t>Yélamos</a:t>
            </a:r>
            <a:r>
              <a:rPr lang="es-ES" sz="900"/>
              <a:t>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14105880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80D34A47-A586-DFC0-8DB7-F1EEE6A3A1F2}"/>
              </a:ext>
            </a:extLst>
          </p:cNvPr>
          <p:cNvSpPr>
            <a:spLocks noGrp="1"/>
          </p:cNvSpPr>
          <p:nvPr>
            <p:ph type="title"/>
          </p:nvPr>
        </p:nvSpPr>
        <p:spPr/>
        <p:txBody>
          <a:bodyPr/>
          <a:lstStyle/>
          <a:p>
            <a:endParaRPr lang="es-ES"/>
          </a:p>
        </p:txBody>
      </p:sp>
      <p:sp>
        <p:nvSpPr>
          <p:cNvPr id="7" name="Marcador de contenido 6">
            <a:extLst>
              <a:ext uri="{FF2B5EF4-FFF2-40B4-BE49-F238E27FC236}">
                <a16:creationId xmlns:a16="http://schemas.microsoft.com/office/drawing/2014/main" id="{4F0FBBD4-9F10-9F1B-ACD9-05CCD48A3B55}"/>
              </a:ext>
            </a:extLst>
          </p:cNvPr>
          <p:cNvSpPr>
            <a:spLocks noGrp="1"/>
          </p:cNvSpPr>
          <p:nvPr>
            <p:ph idx="1"/>
          </p:nvPr>
        </p:nvSpPr>
        <p:spPr/>
        <p:txBody>
          <a:bodyPr/>
          <a:lstStyle/>
          <a:p>
            <a:endParaRPr lang="es-ES"/>
          </a:p>
        </p:txBody>
      </p:sp>
      <p:sp>
        <p:nvSpPr>
          <p:cNvPr id="8" name="Marcador de texto 7">
            <a:extLst>
              <a:ext uri="{FF2B5EF4-FFF2-40B4-BE49-F238E27FC236}">
                <a16:creationId xmlns:a16="http://schemas.microsoft.com/office/drawing/2014/main" id="{052D3989-0966-4821-A5DA-E2472F930085}"/>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9345544" y="5489396"/>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D57</a:t>
            </a:r>
          </a:p>
        </p:txBody>
      </p:sp>
      <p:sp>
        <p:nvSpPr>
          <p:cNvPr id="9" name="Marcador de texto 21">
            <a:extLst>
              <a:ext uri="{FF2B5EF4-FFF2-40B4-BE49-F238E27FC236}">
                <a16:creationId xmlns:a16="http://schemas.microsoft.com/office/drawing/2014/main" id="{2475490E-5E9F-067A-5BD3-CC6143AB4386}"/>
              </a:ext>
            </a:extLst>
          </p:cNvPr>
          <p:cNvSpPr txBox="1">
            <a:spLocks/>
          </p:cNvSpPr>
          <p:nvPr/>
        </p:nvSpPr>
        <p:spPr>
          <a:xfrm>
            <a:off x="1581665" y="6576593"/>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41242337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165E2F87-B8FB-5578-FFA5-5634E2BD56F7}"/>
              </a:ext>
            </a:extLst>
          </p:cNvPr>
          <p:cNvSpPr>
            <a:spLocks noGrp="1"/>
          </p:cNvSpPr>
          <p:nvPr>
            <p:ph type="title"/>
          </p:nvPr>
        </p:nvSpPr>
        <p:spPr/>
        <p:txBody>
          <a:bodyPr/>
          <a:lstStyle/>
          <a:p>
            <a:endParaRPr lang="es-ES"/>
          </a:p>
        </p:txBody>
      </p:sp>
      <p:sp>
        <p:nvSpPr>
          <p:cNvPr id="9" name="Marcador de contenido 8">
            <a:extLst>
              <a:ext uri="{FF2B5EF4-FFF2-40B4-BE49-F238E27FC236}">
                <a16:creationId xmlns:a16="http://schemas.microsoft.com/office/drawing/2014/main" id="{21622906-1CC4-F3CF-264B-B06DFD1F2B5B}"/>
              </a:ext>
            </a:extLst>
          </p:cNvPr>
          <p:cNvSpPr>
            <a:spLocks noGrp="1"/>
          </p:cNvSpPr>
          <p:nvPr>
            <p:ph idx="1"/>
          </p:nvPr>
        </p:nvSpPr>
        <p:spPr/>
        <p:txBody>
          <a:bodyPr/>
          <a:lstStyle/>
          <a:p>
            <a:endParaRPr lang="es-ES"/>
          </a:p>
        </p:txBody>
      </p:sp>
      <p:sp>
        <p:nvSpPr>
          <p:cNvPr id="10" name="Marcador de texto 9">
            <a:extLst>
              <a:ext uri="{FF2B5EF4-FFF2-40B4-BE49-F238E27FC236}">
                <a16:creationId xmlns:a16="http://schemas.microsoft.com/office/drawing/2014/main" id="{E76DF622-57AE-7C9A-2F08-6FDCE4FDCFBC}"/>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2556" y="0"/>
            <a:ext cx="12192000" cy="68580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7182" y="0"/>
            <a:ext cx="6881011" cy="6858000"/>
          </a:xfrm>
          <a:prstGeom prst="rect">
            <a:avLst/>
          </a:prstGeom>
        </p:spPr>
      </p:pic>
      <p:sp>
        <p:nvSpPr>
          <p:cNvPr id="6" name="TextBox 5"/>
          <p:cNvSpPr txBox="1"/>
          <p:nvPr/>
        </p:nvSpPr>
        <p:spPr>
          <a:xfrm>
            <a:off x="9345544" y="5489396"/>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D57</a:t>
            </a:r>
          </a:p>
        </p:txBody>
      </p:sp>
      <p:sp>
        <p:nvSpPr>
          <p:cNvPr id="7" name="TextBox 6"/>
          <p:cNvSpPr txBox="1"/>
          <p:nvPr/>
        </p:nvSpPr>
        <p:spPr>
          <a:xfrm>
            <a:off x="3515484" y="5529389"/>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Basal</a:t>
            </a:r>
          </a:p>
        </p:txBody>
      </p:sp>
      <p:sp>
        <p:nvSpPr>
          <p:cNvPr id="11" name="Marcador de texto 21">
            <a:extLst>
              <a:ext uri="{FF2B5EF4-FFF2-40B4-BE49-F238E27FC236}">
                <a16:creationId xmlns:a16="http://schemas.microsoft.com/office/drawing/2014/main" id="{B2D65AE6-1F6B-E6F9-AEF7-2664FD45648E}"/>
              </a:ext>
            </a:extLst>
          </p:cNvPr>
          <p:cNvSpPr txBox="1">
            <a:spLocks/>
          </p:cNvSpPr>
          <p:nvPr/>
        </p:nvSpPr>
        <p:spPr>
          <a:xfrm>
            <a:off x="1581665" y="6576593"/>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40472070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3388A8-CCB8-E973-E8CE-D9B9AE57A4D4}"/>
              </a:ext>
            </a:extLst>
          </p:cNvPr>
          <p:cNvSpPr>
            <a:spLocks noGrp="1"/>
          </p:cNvSpPr>
          <p:nvPr>
            <p:ph type="title"/>
          </p:nvPr>
        </p:nvSpPr>
        <p:spPr>
          <a:xfrm>
            <a:off x="911679" y="2747249"/>
            <a:ext cx="10368641" cy="681751"/>
          </a:xfrm>
        </p:spPr>
        <p:txBody>
          <a:bodyPr>
            <a:normAutofit/>
          </a:bodyPr>
          <a:lstStyle/>
          <a:p>
            <a:pPr algn="ctr"/>
            <a:r>
              <a:rPr lang="es-ES" sz="3000"/>
              <a:t>¿Y qué pasó con la primera zona tratada?</a:t>
            </a:r>
          </a:p>
        </p:txBody>
      </p:sp>
      <p:sp>
        <p:nvSpPr>
          <p:cNvPr id="4" name="Marcador de texto 3">
            <a:extLst>
              <a:ext uri="{FF2B5EF4-FFF2-40B4-BE49-F238E27FC236}">
                <a16:creationId xmlns:a16="http://schemas.microsoft.com/office/drawing/2014/main" id="{B50064E3-BB97-E913-742D-5608823F9D6B}"/>
              </a:ext>
            </a:extLst>
          </p:cNvPr>
          <p:cNvSpPr>
            <a:spLocks noGrp="1"/>
          </p:cNvSpPr>
          <p:nvPr>
            <p:ph type="body" sz="quarter" idx="10"/>
          </p:nvPr>
        </p:nvSpPr>
        <p:spPr/>
        <p:txBody>
          <a:bodyPr/>
          <a:lstStyle/>
          <a:p>
            <a:endParaRPr lang="es-ES"/>
          </a:p>
        </p:txBody>
      </p:sp>
    </p:spTree>
    <p:extLst>
      <p:ext uri="{BB962C8B-B14F-4D97-AF65-F5344CB8AC3E}">
        <p14:creationId xmlns:p14="http://schemas.microsoft.com/office/powerpoint/2010/main" val="30972294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C864912A-6A6F-5C69-5DD1-B2719164A428}"/>
              </a:ext>
            </a:extLst>
          </p:cNvPr>
          <p:cNvSpPr>
            <a:spLocks noGrp="1"/>
          </p:cNvSpPr>
          <p:nvPr>
            <p:ph type="title"/>
          </p:nvPr>
        </p:nvSpPr>
        <p:spPr/>
        <p:txBody>
          <a:bodyPr/>
          <a:lstStyle/>
          <a:p>
            <a:pPr algn="ctr"/>
            <a:r>
              <a:rPr lang="es-ES"/>
              <a:t>¡CONTINUÓ MEJORANDO!</a:t>
            </a:r>
          </a:p>
        </p:txBody>
      </p:sp>
      <p:sp>
        <p:nvSpPr>
          <p:cNvPr id="15" name="Marcador de contenido 14">
            <a:extLst>
              <a:ext uri="{FF2B5EF4-FFF2-40B4-BE49-F238E27FC236}">
                <a16:creationId xmlns:a16="http://schemas.microsoft.com/office/drawing/2014/main" id="{9CFCCD30-E3D6-886B-DCE1-B5EBF2F0797A}"/>
              </a:ext>
            </a:extLst>
          </p:cNvPr>
          <p:cNvSpPr>
            <a:spLocks noGrp="1"/>
          </p:cNvSpPr>
          <p:nvPr>
            <p:ph idx="1"/>
          </p:nvPr>
        </p:nvSpPr>
        <p:spPr/>
        <p:txBody>
          <a:bodyPr/>
          <a:lstStyle/>
          <a:p>
            <a:endParaRPr lang="es-ES"/>
          </a:p>
        </p:txBody>
      </p:sp>
      <p:sp>
        <p:nvSpPr>
          <p:cNvPr id="16" name="Marcador de texto 15">
            <a:extLst>
              <a:ext uri="{FF2B5EF4-FFF2-40B4-BE49-F238E27FC236}">
                <a16:creationId xmlns:a16="http://schemas.microsoft.com/office/drawing/2014/main" id="{4D559C57-9189-2A3B-768C-EC0B0A004995}"/>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18528" y="795867"/>
            <a:ext cx="4577896" cy="6062133"/>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345" y="795867"/>
            <a:ext cx="4148716" cy="6062133"/>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36372" y="795867"/>
            <a:ext cx="4425297" cy="6062133"/>
          </a:xfrm>
          <a:prstGeom prst="rect">
            <a:avLst/>
          </a:prstGeom>
        </p:spPr>
      </p:pic>
      <p:sp>
        <p:nvSpPr>
          <p:cNvPr id="7" name="TextBox 6"/>
          <p:cNvSpPr txBox="1"/>
          <p:nvPr/>
        </p:nvSpPr>
        <p:spPr>
          <a:xfrm>
            <a:off x="4498515" y="6071041"/>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D57</a:t>
            </a:r>
          </a:p>
        </p:txBody>
      </p:sp>
      <p:sp>
        <p:nvSpPr>
          <p:cNvPr id="8" name="TextBox 7"/>
          <p:cNvSpPr txBox="1"/>
          <p:nvPr/>
        </p:nvSpPr>
        <p:spPr>
          <a:xfrm>
            <a:off x="-80732" y="6046605"/>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Basal</a:t>
            </a:r>
          </a:p>
        </p:txBody>
      </p:sp>
      <p:sp>
        <p:nvSpPr>
          <p:cNvPr id="9" name="TextBox 8"/>
          <p:cNvSpPr txBox="1"/>
          <p:nvPr/>
        </p:nvSpPr>
        <p:spPr>
          <a:xfrm>
            <a:off x="8724081" y="6046605"/>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D117</a:t>
            </a:r>
          </a:p>
        </p:txBody>
      </p:sp>
      <p:sp>
        <p:nvSpPr>
          <p:cNvPr id="17" name="Marcador de texto 21">
            <a:extLst>
              <a:ext uri="{FF2B5EF4-FFF2-40B4-BE49-F238E27FC236}">
                <a16:creationId xmlns:a16="http://schemas.microsoft.com/office/drawing/2014/main" id="{DFB5A8E5-3EE9-3BC0-B93F-EED792A8D071}"/>
              </a:ext>
            </a:extLst>
          </p:cNvPr>
          <p:cNvSpPr txBox="1">
            <a:spLocks/>
          </p:cNvSpPr>
          <p:nvPr/>
        </p:nvSpPr>
        <p:spPr>
          <a:xfrm>
            <a:off x="1581665" y="6576593"/>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17046419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29C14-9599-2A89-0A17-6A07558BB3B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5D970E5-AD77-CE06-D3D1-3D7E28BB7961}"/>
              </a:ext>
            </a:extLst>
          </p:cNvPr>
          <p:cNvSpPr>
            <a:spLocks noGrp="1"/>
          </p:cNvSpPr>
          <p:nvPr>
            <p:ph type="title"/>
          </p:nvPr>
        </p:nvSpPr>
        <p:spPr/>
        <p:txBody>
          <a:bodyPr/>
          <a:lstStyle/>
          <a:p>
            <a:r>
              <a:rPr lang="es-ES"/>
              <a:t>Caso clínico 3</a:t>
            </a:r>
            <a:br>
              <a:rPr lang="es-ES"/>
            </a:br>
            <a:r>
              <a:rPr lang="es-ES" sz="1800" b="0"/>
              <a:t>Perfil del paciente</a:t>
            </a:r>
            <a:endParaRPr lang="es-ES" sz="1800"/>
          </a:p>
        </p:txBody>
      </p:sp>
      <p:sp>
        <p:nvSpPr>
          <p:cNvPr id="5" name="Marcador de contenido 4">
            <a:extLst>
              <a:ext uri="{FF2B5EF4-FFF2-40B4-BE49-F238E27FC236}">
                <a16:creationId xmlns:a16="http://schemas.microsoft.com/office/drawing/2014/main" id="{3B494AE4-FC60-179E-41DC-A7FC3737D8C9}"/>
              </a:ext>
            </a:extLst>
          </p:cNvPr>
          <p:cNvSpPr txBox="1">
            <a:spLocks noGrp="1"/>
          </p:cNvSpPr>
          <p:nvPr>
            <p:ph idx="1"/>
          </p:nvPr>
        </p:nvSpPr>
        <p:spPr>
          <a:xfrm>
            <a:off x="473530" y="1343771"/>
            <a:ext cx="11268075" cy="2747932"/>
          </a:xfrm>
          <a:prstGeom prst="rect">
            <a:avLst/>
          </a:prstGeom>
          <a:noFill/>
        </p:spPr>
        <p:txBody>
          <a:bodyPr wrap="square">
            <a:spAutoFit/>
          </a:bodyPr>
          <a:lstStyle/>
          <a:p>
            <a:pPr marL="285750" indent="-285750">
              <a:spcBef>
                <a:spcPts val="600"/>
              </a:spcBef>
              <a:spcAft>
                <a:spcPts val="600"/>
              </a:spcAft>
              <a:buClr>
                <a:srgbClr val="B4E2D6"/>
              </a:buClr>
              <a:buFont typeface="Arial" panose="020B0604020202020204" pitchFamily="34" charset="0"/>
              <a:buChar char="•"/>
            </a:pPr>
            <a:r>
              <a:rPr lang="es-ES" sz="1800">
                <a:latin typeface="Montserrat"/>
              </a:rPr>
              <a:t>Hombre 62 años, </a:t>
            </a:r>
            <a:r>
              <a:rPr lang="es-ES" sz="1800" err="1">
                <a:latin typeface="Montserrat"/>
              </a:rPr>
              <a:t>fototipo</a:t>
            </a:r>
            <a:r>
              <a:rPr lang="es-ES" sz="1800">
                <a:latin typeface="Montserrat"/>
              </a:rPr>
              <a:t> II, paciente de clínica privada</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AP: Diabetes en </a:t>
            </a:r>
            <a:r>
              <a:rPr lang="es-ES" sz="1800" err="1">
                <a:latin typeface="Montserrat"/>
              </a:rPr>
              <a:t>tto</a:t>
            </a:r>
            <a:r>
              <a:rPr lang="es-ES" sz="1800">
                <a:latin typeface="Montserrat"/>
              </a:rPr>
              <a:t> con </a:t>
            </a:r>
            <a:r>
              <a:rPr lang="es-ES" sz="1800" err="1">
                <a:latin typeface="Montserrat"/>
              </a:rPr>
              <a:t>vidagliptina</a:t>
            </a:r>
            <a:r>
              <a:rPr lang="es-ES" sz="1800">
                <a:latin typeface="Montserrat"/>
              </a:rPr>
              <a:t>, HTA en </a:t>
            </a:r>
            <a:r>
              <a:rPr lang="es-ES" sz="1800" err="1">
                <a:latin typeface="Montserrat"/>
              </a:rPr>
              <a:t>tto</a:t>
            </a:r>
            <a:r>
              <a:rPr lang="es-ES" sz="1800">
                <a:latin typeface="Montserrat"/>
              </a:rPr>
              <a:t> con </a:t>
            </a:r>
            <a:r>
              <a:rPr lang="es-ES" sz="1800" err="1">
                <a:latin typeface="Montserrat"/>
              </a:rPr>
              <a:t>valsartan</a:t>
            </a:r>
            <a:endParaRPr lang="es-ES" sz="1800">
              <a:latin typeface="Montserrat"/>
            </a:endParaRPr>
          </a:p>
          <a:p>
            <a:pPr marL="285750" indent="-285750">
              <a:spcBef>
                <a:spcPts val="600"/>
              </a:spcBef>
              <a:spcAft>
                <a:spcPts val="600"/>
              </a:spcAft>
              <a:buClr>
                <a:srgbClr val="B4E2D6"/>
              </a:buClr>
              <a:buFont typeface="Arial" panose="020B0604020202020204" pitchFamily="34" charset="0"/>
              <a:buChar char="•"/>
            </a:pPr>
            <a:r>
              <a:rPr lang="es-ES" sz="1800">
                <a:latin typeface="Montserrat"/>
              </a:rPr>
              <a:t>Tratamientos previos: </a:t>
            </a:r>
          </a:p>
          <a:p>
            <a:pPr marL="971550" lvl="1" indent="-285750">
              <a:spcBef>
                <a:spcPts val="600"/>
              </a:spcBef>
              <a:spcAft>
                <a:spcPts val="600"/>
              </a:spcAft>
              <a:buClr>
                <a:srgbClr val="B4E2D6"/>
              </a:buClr>
              <a:buFont typeface="Courier New" panose="02070309020205020404" pitchFamily="49" charset="0"/>
              <a:buChar char="o"/>
            </a:pPr>
            <a:r>
              <a:rPr lang="es-ES" sz="1800">
                <a:solidFill>
                  <a:schemeClr val="tx1">
                    <a:lumMod val="65000"/>
                    <a:lumOff val="35000"/>
                  </a:schemeClr>
                </a:solidFill>
                <a:latin typeface="Montserrat"/>
              </a:rPr>
              <a:t>Crioterapia en numerosas ocasiones</a:t>
            </a:r>
          </a:p>
          <a:p>
            <a:pPr marL="971550" lvl="1" indent="-285750">
              <a:spcBef>
                <a:spcPts val="600"/>
              </a:spcBef>
              <a:spcAft>
                <a:spcPts val="600"/>
              </a:spcAft>
              <a:buClr>
                <a:srgbClr val="B4E2D6"/>
              </a:buClr>
              <a:buFont typeface="Courier New" panose="02070309020205020404" pitchFamily="49" charset="0"/>
              <a:buChar char="o"/>
            </a:pPr>
            <a:r>
              <a:rPr lang="es-ES" sz="1800">
                <a:solidFill>
                  <a:schemeClr val="tx1">
                    <a:lumMod val="65000"/>
                    <a:lumOff val="35000"/>
                  </a:schemeClr>
                </a:solidFill>
                <a:latin typeface="Montserrat"/>
              </a:rPr>
              <a:t>Terapia fotodinámica luz de día (mínima mejoría), 5-ALA con lámpara (mejor, dolor)</a:t>
            </a:r>
          </a:p>
          <a:p>
            <a:pPr marL="285750" indent="-285750">
              <a:spcBef>
                <a:spcPts val="600"/>
              </a:spcBef>
              <a:spcAft>
                <a:spcPts val="600"/>
              </a:spcAft>
              <a:buClr>
                <a:srgbClr val="B4E2D6"/>
              </a:buClr>
              <a:buFont typeface="Arial" panose="020B0604020202020204" pitchFamily="34" charset="0"/>
              <a:buChar char="•"/>
            </a:pPr>
            <a:r>
              <a:rPr lang="es-ES" sz="1800">
                <a:latin typeface="Montserrat"/>
              </a:rPr>
              <a:t>7 lesiones grado I cuero cabelludo posterior </a:t>
            </a:r>
            <a:r>
              <a:rPr lang="es-ES" sz="1800">
                <a:latin typeface="Montserrat"/>
                <a:sym typeface="Wingdings" panose="05000000000000000000" pitchFamily="2" charset="2"/>
              </a:rPr>
              <a:t></a:t>
            </a:r>
            <a:r>
              <a:rPr lang="es-ES" sz="1800">
                <a:latin typeface="Montserrat"/>
              </a:rPr>
              <a:t> </a:t>
            </a:r>
            <a:r>
              <a:rPr lang="es-ES" sz="1800" err="1">
                <a:latin typeface="Montserrat"/>
              </a:rPr>
              <a:t>Klisyri</a:t>
            </a:r>
            <a:r>
              <a:rPr lang="es-ES" sz="1800">
                <a:latin typeface="Montserrat"/>
              </a:rPr>
              <a:t> 5 días</a:t>
            </a:r>
          </a:p>
          <a:p>
            <a:pPr marL="742950" lvl="1" indent="-285750">
              <a:buClr>
                <a:srgbClr val="B4E2D6"/>
              </a:buClr>
              <a:buFont typeface="Courier New" panose="02070309020205020404" pitchFamily="49" charset="0"/>
              <a:buChar char="o"/>
            </a:pPr>
            <a:endParaRPr lang="es-ES" sz="1800">
              <a:solidFill>
                <a:srgbClr val="002855"/>
              </a:solidFill>
              <a:latin typeface="Montserrat"/>
            </a:endParaRPr>
          </a:p>
        </p:txBody>
      </p:sp>
      <p:sp>
        <p:nvSpPr>
          <p:cNvPr id="3" name="Marcador de texto 21">
            <a:extLst>
              <a:ext uri="{FF2B5EF4-FFF2-40B4-BE49-F238E27FC236}">
                <a16:creationId xmlns:a16="http://schemas.microsoft.com/office/drawing/2014/main" id="{EFE26F08-2E2C-97A0-5F43-EE8C5FB22542}"/>
              </a:ext>
            </a:extLst>
          </p:cNvPr>
          <p:cNvSpPr>
            <a:spLocks noGrp="1"/>
          </p:cNvSpPr>
          <p:nvPr>
            <p:ph type="body" sz="quarter" idx="10"/>
          </p:nvPr>
        </p:nvSpPr>
        <p:spPr>
          <a:xfrm>
            <a:off x="1581665" y="6576593"/>
            <a:ext cx="10159485" cy="170142"/>
          </a:xfrm>
        </p:spPr>
        <p:txBody>
          <a:bodyPr/>
          <a:lstStyle/>
          <a:p>
            <a:r>
              <a:rPr lang="es-ES" sz="900"/>
              <a:t>Caso clínico cedido por el  Dr. </a:t>
            </a:r>
            <a:r>
              <a:rPr lang="es-ES" sz="900" err="1"/>
              <a:t>Yélamos</a:t>
            </a:r>
            <a:r>
              <a:rPr lang="es-ES" sz="900"/>
              <a:t> de acuerdo con las indicaciones de Ficha Técnica de </a:t>
            </a:r>
            <a:r>
              <a:rPr lang="es-ES" sz="900" err="1"/>
              <a:t>Klisyri</a:t>
            </a:r>
            <a:r>
              <a:rPr lang="es-ES" sz="900" baseline="30000"/>
              <a:t>®</a:t>
            </a:r>
            <a:r>
              <a:rPr lang="es-ES" sz="900"/>
              <a:t>. Almirall no ha intervenido en la recogida ni en la generación de estos datos.</a:t>
            </a:r>
            <a:endParaRPr kumimoji="0" lang="es-ES" sz="900" b="0" i="0" u="none" strike="noStrike" kern="1200" cap="none" spc="0" normalizeH="0" baseline="0" noProof="0">
              <a:ln>
                <a:noFill/>
              </a:ln>
              <a:solidFill>
                <a:srgbClr val="002060"/>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23186028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04383A9-5069-B74C-4AA4-973AE0A4AB47}"/>
              </a:ext>
            </a:extLst>
          </p:cNvPr>
          <p:cNvSpPr>
            <a:spLocks noGrp="1"/>
          </p:cNvSpPr>
          <p:nvPr>
            <p:ph type="title"/>
          </p:nvPr>
        </p:nvSpPr>
        <p:spPr/>
        <p:txBody>
          <a:bodyPr/>
          <a:lstStyle/>
          <a:p>
            <a:endParaRPr lang="es-ES"/>
          </a:p>
        </p:txBody>
      </p:sp>
      <p:sp>
        <p:nvSpPr>
          <p:cNvPr id="7" name="Marcador de contenido 6">
            <a:extLst>
              <a:ext uri="{FF2B5EF4-FFF2-40B4-BE49-F238E27FC236}">
                <a16:creationId xmlns:a16="http://schemas.microsoft.com/office/drawing/2014/main" id="{2D1E28F4-3034-09B7-0478-C49DCC4FBADD}"/>
              </a:ext>
            </a:extLst>
          </p:cNvPr>
          <p:cNvSpPr>
            <a:spLocks noGrp="1"/>
          </p:cNvSpPr>
          <p:nvPr>
            <p:ph idx="1"/>
          </p:nvPr>
        </p:nvSpPr>
        <p:spPr/>
        <p:txBody>
          <a:bodyPr/>
          <a:lstStyle/>
          <a:p>
            <a:endParaRPr lang="es-ES"/>
          </a:p>
        </p:txBody>
      </p:sp>
      <p:sp>
        <p:nvSpPr>
          <p:cNvPr id="8" name="Marcador de texto 7">
            <a:extLst>
              <a:ext uri="{FF2B5EF4-FFF2-40B4-BE49-F238E27FC236}">
                <a16:creationId xmlns:a16="http://schemas.microsoft.com/office/drawing/2014/main" id="{8763EAD5-FC11-8044-494E-BE1ED37451C0}"/>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8038216" y="59474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Basal</a:t>
            </a:r>
          </a:p>
        </p:txBody>
      </p:sp>
      <p:sp>
        <p:nvSpPr>
          <p:cNvPr id="9" name="Marcador de texto 21">
            <a:extLst>
              <a:ext uri="{FF2B5EF4-FFF2-40B4-BE49-F238E27FC236}">
                <a16:creationId xmlns:a16="http://schemas.microsoft.com/office/drawing/2014/main" id="{5734CBDB-89A3-D20D-6930-0C68A37E712A}"/>
              </a:ext>
            </a:extLst>
          </p:cNvPr>
          <p:cNvSpPr txBox="1">
            <a:spLocks/>
          </p:cNvSpPr>
          <p:nvPr/>
        </p:nvSpPr>
        <p:spPr>
          <a:xfrm>
            <a:off x="1581665" y="6576593"/>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7350287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959D3FF-FE49-65FF-07FC-2A21CEA45414}"/>
              </a:ext>
            </a:extLst>
          </p:cNvPr>
          <p:cNvSpPr>
            <a:spLocks noGrp="1"/>
          </p:cNvSpPr>
          <p:nvPr>
            <p:ph type="title"/>
          </p:nvPr>
        </p:nvSpPr>
        <p:spPr/>
        <p:txBody>
          <a:bodyPr/>
          <a:lstStyle/>
          <a:p>
            <a:endParaRPr lang="es-ES"/>
          </a:p>
        </p:txBody>
      </p:sp>
      <p:sp>
        <p:nvSpPr>
          <p:cNvPr id="7" name="Marcador de contenido 6">
            <a:extLst>
              <a:ext uri="{FF2B5EF4-FFF2-40B4-BE49-F238E27FC236}">
                <a16:creationId xmlns:a16="http://schemas.microsoft.com/office/drawing/2014/main" id="{E2BA55F3-06A0-4360-9CC8-D3EF9247CC9A}"/>
              </a:ext>
            </a:extLst>
          </p:cNvPr>
          <p:cNvSpPr>
            <a:spLocks noGrp="1"/>
          </p:cNvSpPr>
          <p:nvPr>
            <p:ph idx="1"/>
          </p:nvPr>
        </p:nvSpPr>
        <p:spPr/>
        <p:txBody>
          <a:bodyPr/>
          <a:lstStyle/>
          <a:p>
            <a:endParaRPr lang="es-ES"/>
          </a:p>
        </p:txBody>
      </p:sp>
      <p:sp>
        <p:nvSpPr>
          <p:cNvPr id="8" name="Marcador de texto 7">
            <a:extLst>
              <a:ext uri="{FF2B5EF4-FFF2-40B4-BE49-F238E27FC236}">
                <a16:creationId xmlns:a16="http://schemas.microsoft.com/office/drawing/2014/main" id="{F36EA591-594C-8641-09C8-90D46A4344F0}"/>
              </a:ext>
            </a:extLst>
          </p:cNvPr>
          <p:cNvSpPr>
            <a:spLocks noGrp="1"/>
          </p:cNvSpPr>
          <p:nvPr>
            <p:ph type="body" sz="quarter" idx="10"/>
          </p:nvPr>
        </p:nvSpPr>
        <p:spPr/>
        <p:txBody>
          <a:bodyPr/>
          <a:lstStyle/>
          <a:p>
            <a:endParaRPr lang="es-E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7089949" y="5947473"/>
            <a:ext cx="24384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a-ES" sz="2400" b="0" i="0" u="none" strike="noStrike" kern="1200" cap="none" spc="0" normalizeH="0" baseline="0" noProof="0">
                <a:ln>
                  <a:noFill/>
                </a:ln>
                <a:solidFill>
                  <a:srgbClr val="B4E2D6"/>
                </a:solidFill>
                <a:effectLst/>
                <a:uLnTx/>
                <a:uFillTx/>
                <a:latin typeface="Calibri" panose="020F0502020204030204"/>
                <a:ea typeface="+mn-ea"/>
                <a:cs typeface="+mn-cs"/>
              </a:rPr>
              <a:t>D57</a:t>
            </a:r>
          </a:p>
        </p:txBody>
      </p:sp>
      <p:sp>
        <p:nvSpPr>
          <p:cNvPr id="9" name="Marcador de texto 21">
            <a:extLst>
              <a:ext uri="{FF2B5EF4-FFF2-40B4-BE49-F238E27FC236}">
                <a16:creationId xmlns:a16="http://schemas.microsoft.com/office/drawing/2014/main" id="{24A5F6DF-6EE6-ACE8-C9E5-6E0526C3DC12}"/>
              </a:ext>
            </a:extLst>
          </p:cNvPr>
          <p:cNvSpPr txBox="1">
            <a:spLocks/>
          </p:cNvSpPr>
          <p:nvPr/>
        </p:nvSpPr>
        <p:spPr>
          <a:xfrm>
            <a:off x="1581665" y="6576593"/>
            <a:ext cx="10159485" cy="170142"/>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600" kern="1200">
                <a:solidFill>
                  <a:schemeClr val="tx1">
                    <a:lumMod val="50000"/>
                    <a:lumOff val="50000"/>
                  </a:schemeClr>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900" b="0" i="0" u="none" strike="noStrike" kern="1200" cap="none" spc="0" normalizeH="0" baseline="0" noProof="0">
                <a:ln>
                  <a:noFill/>
                </a:ln>
                <a:solidFill>
                  <a:srgbClr val="F7FCFB"/>
                </a:solidFill>
                <a:effectLst/>
                <a:uLnTx/>
                <a:uFillTx/>
                <a:latin typeface=""/>
                <a:ea typeface="+mn-ea"/>
                <a:cs typeface="+mn-cs"/>
              </a:rPr>
              <a:t>Caso clínico cedido por el  Dr. </a:t>
            </a:r>
            <a:r>
              <a:rPr kumimoji="0" lang="es-ES" sz="900" b="0" i="0" u="none" strike="noStrike" kern="1200" cap="none" spc="0" normalizeH="0" baseline="0" noProof="0" err="1">
                <a:ln>
                  <a:noFill/>
                </a:ln>
                <a:solidFill>
                  <a:srgbClr val="F7FCFB"/>
                </a:solidFill>
                <a:effectLst/>
                <a:uLnTx/>
                <a:uFillTx/>
                <a:latin typeface=""/>
                <a:ea typeface="+mn-ea"/>
                <a:cs typeface="+mn-cs"/>
              </a:rPr>
              <a:t>Yélamos</a:t>
            </a:r>
            <a:r>
              <a:rPr kumimoji="0" lang="es-ES" sz="900" b="0" i="0" u="none" strike="noStrike" kern="1200" cap="none" spc="0" normalizeH="0" baseline="0" noProof="0">
                <a:ln>
                  <a:noFill/>
                </a:ln>
                <a:solidFill>
                  <a:srgbClr val="F7FCFB"/>
                </a:solidFill>
                <a:effectLst/>
                <a:uLnTx/>
                <a:uFillTx/>
                <a:latin typeface=""/>
                <a:ea typeface="+mn-ea"/>
                <a:cs typeface="+mn-cs"/>
              </a:rPr>
              <a:t> de acuerdo con las indicaciones de Ficha Técnica de </a:t>
            </a:r>
            <a:r>
              <a:rPr kumimoji="0" lang="es-ES" sz="900" b="0" i="0" u="none" strike="noStrike" kern="1200" cap="none" spc="0" normalizeH="0" baseline="0" noProof="0" err="1">
                <a:ln>
                  <a:noFill/>
                </a:ln>
                <a:solidFill>
                  <a:srgbClr val="F7FCFB"/>
                </a:solidFill>
                <a:effectLst/>
                <a:uLnTx/>
                <a:uFillTx/>
                <a:latin typeface=""/>
                <a:ea typeface="+mn-ea"/>
                <a:cs typeface="+mn-cs"/>
              </a:rPr>
              <a:t>Klisyri</a:t>
            </a:r>
            <a:r>
              <a:rPr kumimoji="0" lang="es-ES" sz="900" b="0" i="0" u="none" strike="noStrike" kern="1200" cap="none" spc="0" normalizeH="0" baseline="30000" noProof="0">
                <a:ln>
                  <a:noFill/>
                </a:ln>
                <a:solidFill>
                  <a:srgbClr val="F7FCFB"/>
                </a:solidFill>
                <a:effectLst/>
                <a:uLnTx/>
                <a:uFillTx/>
                <a:latin typeface=""/>
                <a:ea typeface="+mn-ea"/>
                <a:cs typeface="+mn-cs"/>
              </a:rPr>
              <a:t>®</a:t>
            </a:r>
            <a:r>
              <a:rPr kumimoji="0" lang="es-ES" sz="900" b="0" i="0" u="none" strike="noStrike" kern="1200" cap="none" spc="0" normalizeH="0" baseline="0" noProof="0">
                <a:ln>
                  <a:noFill/>
                </a:ln>
                <a:solidFill>
                  <a:srgbClr val="F7FCFB"/>
                </a:solidFill>
                <a:effectLst/>
                <a:uLnTx/>
                <a:uFillTx/>
                <a:latin typeface=""/>
                <a:ea typeface="+mn-ea"/>
                <a:cs typeface="+mn-cs"/>
              </a:rPr>
              <a:t>. Almirall no ha intervenido en la recogida ni en la generación de estos datos.</a:t>
            </a:r>
            <a:endParaRPr kumimoji="0" lang="es-ES" sz="900" b="0" i="0" u="none" strike="noStrike" kern="1200" cap="none" spc="0" normalizeH="0" baseline="0" noProof="0">
              <a:ln>
                <a:noFill/>
              </a:ln>
              <a:solidFill>
                <a:srgbClr val="F7FCFB"/>
              </a:solidFill>
              <a:effectLst/>
              <a:highlight>
                <a:srgbClr val="00FFFF"/>
              </a:highlight>
              <a:uLnTx/>
              <a:uFillTx/>
              <a:latin typeface="Arial"/>
              <a:ea typeface="+mn-ea"/>
              <a:cs typeface="+mn-cs"/>
            </a:endParaRPr>
          </a:p>
        </p:txBody>
      </p:sp>
    </p:spTree>
    <p:extLst>
      <p:ext uri="{BB962C8B-B14F-4D97-AF65-F5344CB8AC3E}">
        <p14:creationId xmlns:p14="http://schemas.microsoft.com/office/powerpoint/2010/main" val="3024396413"/>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Tema de Office">
  <a:themeElements>
    <a:clrScheme name="Almirall - Derma Health">
      <a:dk1>
        <a:srgbClr val="3C3C3C"/>
      </a:dk1>
      <a:lt1>
        <a:srgbClr val="FFFFFF"/>
      </a:lt1>
      <a:dk2>
        <a:srgbClr val="0E2841"/>
      </a:dk2>
      <a:lt2>
        <a:srgbClr val="E8E8E8"/>
      </a:lt2>
      <a:accent1>
        <a:srgbClr val="002655"/>
      </a:accent1>
      <a:accent2>
        <a:srgbClr val="00F0BD"/>
      </a:accent2>
      <a:accent3>
        <a:srgbClr val="01BD9F"/>
      </a:accent3>
      <a:accent4>
        <a:srgbClr val="008B93"/>
      </a:accent4>
      <a:accent5>
        <a:srgbClr val="005A6D"/>
      </a:accent5>
      <a:accent6>
        <a:srgbClr val="860DD4"/>
      </a:accent6>
      <a:hlink>
        <a:srgbClr val="F9BEAB"/>
      </a:hlink>
      <a:folHlink>
        <a:srgbClr val="E63B3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USE_SKIN25 - Skin Cancer - Template">
  <a:themeElements>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d791ea1-f5fe-405a-8e78-a8b93983d4d0">
      <Terms xmlns="http://schemas.microsoft.com/office/infopath/2007/PartnerControls"/>
    </lcf76f155ced4ddcb4097134ff3c332f>
    <TaxCatchAll xmlns="93c50bd1-c49f-48d6-83b5-3b4979c7e4a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08A843CD9D1B48AA846DC2D38B740F" ma:contentTypeVersion="18" ma:contentTypeDescription="Create a new document." ma:contentTypeScope="" ma:versionID="2dc21c283767fbb489b5379c723350a5">
  <xsd:schema xmlns:xsd="http://www.w3.org/2001/XMLSchema" xmlns:xs="http://www.w3.org/2001/XMLSchema" xmlns:p="http://schemas.microsoft.com/office/2006/metadata/properties" xmlns:ns2="5d791ea1-f5fe-405a-8e78-a8b93983d4d0" xmlns:ns3="93c50bd1-c49f-48d6-83b5-3b4979c7e4a4" targetNamespace="http://schemas.microsoft.com/office/2006/metadata/properties" ma:root="true" ma:fieldsID="fd1fe8bf62d11d20ee5f9191405649a0" ns2:_="" ns3:_="">
    <xsd:import namespace="5d791ea1-f5fe-405a-8e78-a8b93983d4d0"/>
    <xsd:import namespace="93c50bd1-c49f-48d6-83b5-3b4979c7e4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791ea1-f5fe-405a-8e78-a8b93983d4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948dffe-9731-4086-88fa-356309359ce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c50bd1-c49f-48d6-83b5-3b4979c7e4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a979abe-33ef-4d5d-b59e-53241737e700}" ma:internalName="TaxCatchAll" ma:showField="CatchAllData" ma:web="93c50bd1-c49f-48d6-83b5-3b4979c7e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6E121D-6BB8-47E4-8BE2-37E5F59A915B}">
  <ds:schemaRefs>
    <ds:schemaRef ds:uri="5d791ea1-f5fe-405a-8e78-a8b93983d4d0"/>
    <ds:schemaRef ds:uri="93c50bd1-c49f-48d6-83b5-3b4979c7e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B90513F-9359-4823-8F90-49DE676F8642}">
  <ds:schemaRefs>
    <ds:schemaRef ds:uri="http://schemas.microsoft.com/sharepoint/v3/contenttype/forms"/>
  </ds:schemaRefs>
</ds:datastoreItem>
</file>

<file path=customXml/itemProps3.xml><?xml version="1.0" encoding="utf-8"?>
<ds:datastoreItem xmlns:ds="http://schemas.openxmlformats.org/officeDocument/2006/customXml" ds:itemID="{1408BD15-ABA4-439A-9DB1-F260F34FDF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791ea1-f5fe-405a-8e78-a8b93983d4d0"/>
    <ds:schemaRef ds:uri="93c50bd1-c49f-48d6-83b5-3b4979c7e4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33616b6-00a5-4cd1-b577-93208fa93eb1}" enabled="1" method="Standard" siteId="{342ace0e-1054-45ce-9b30-900fc0440b9d}" contentBits="1" removed="0"/>
</clbl:labelList>
</file>

<file path=docProps/app.xml><?xml version="1.0" encoding="utf-8"?>
<Properties xmlns="http://schemas.openxmlformats.org/officeDocument/2006/extended-properties" xmlns:vt="http://schemas.openxmlformats.org/officeDocument/2006/docPropsVTypes">
  <TotalTime>0</TotalTime>
  <Words>16722</Words>
  <Application>Microsoft Office PowerPoint</Application>
  <PresentationFormat>Panorámica</PresentationFormat>
  <Paragraphs>1206</Paragraphs>
  <Slides>114</Slides>
  <Notes>44</Notes>
  <HiddenSlides>2</HiddenSlides>
  <MMClips>0</MMClips>
  <ScaleCrop>false</ScaleCrop>
  <HeadingPairs>
    <vt:vector size="4" baseType="variant">
      <vt:variant>
        <vt:lpstr>Tema</vt:lpstr>
      </vt:variant>
      <vt:variant>
        <vt:i4>4</vt:i4>
      </vt:variant>
      <vt:variant>
        <vt:lpstr>Títulos de diapositiva</vt:lpstr>
      </vt:variant>
      <vt:variant>
        <vt:i4>114</vt:i4>
      </vt:variant>
    </vt:vector>
  </HeadingPairs>
  <TitlesOfParts>
    <vt:vector size="118" baseType="lpstr">
      <vt:lpstr>Diseño personalizado</vt:lpstr>
      <vt:lpstr>Tema de Office</vt:lpstr>
      <vt:lpstr>1_Tema de Office</vt:lpstr>
      <vt:lpstr>USE_SKIN25 - Skin Cancer - Template</vt:lpstr>
      <vt:lpstr>Presentación de PowerPoint</vt:lpstr>
      <vt:lpstr>Exoneración de responsabilidad y uso de la presentación</vt:lpstr>
      <vt:lpstr>Conflictos de interés</vt:lpstr>
      <vt:lpstr>Presentación de PowerPoint</vt:lpstr>
      <vt:lpstr>Novedades en el  abordaje de la QA   y datos presentados en el Congreso EADO 2025 </vt:lpstr>
      <vt:lpstr>Presentación de PowerPoint</vt:lpstr>
      <vt:lpstr>ESTABLECER LOS OBJETIVOS DE TRATAMIENTO DE LA QA</vt:lpstr>
      <vt:lpstr>ESTABLECER LOS OBJETIVOS DE TRATAMIENTO DE LA QA</vt:lpstr>
      <vt:lpstr>KLISYRI SE RECOMIENDA EN LAS GUÍAS EUROPEAS DE LA QA TANTO PARA LAS LESIONES ÚNICAS COMO PARA EL CAMPO DE CANCERIZACIÓN</vt:lpstr>
      <vt:lpstr>KLISYRI SE RECOMIENDA EN LAS GUÍAS EUROPEAS DE LA QA TANTO PARA LAS LESIONES ÚNICAS COMO PARA EL CAMPO DE CANCERIZACIÓN</vt:lpstr>
      <vt:lpstr>¿Es la eliminación completa un objetivo terapéutico realista en enfermedades crónicas como la QA?</vt:lpstr>
      <vt:lpstr>¿POR QUÉ UTILIZAR LA REDUCCIÓN DEL RECUENTO DE LESIONES COMO MEDIDA DE EFICACIA EN UNA ENFERMEDAD CRÓNICA COMO LA QA? </vt:lpstr>
      <vt:lpstr>¿Qué nos dice la evidencia publicada?</vt:lpstr>
      <vt:lpstr>UNA PERSPECTIVA CRÍTICA DEL ACLARAMIENTO COMPLETO CON DIFERENTES TRATAMIENTOS</vt:lpstr>
      <vt:lpstr>LA TASA DE RESPUESTA DE LAS LESIONES ES UNA MEDIDA CLÍNICAMENTE SIGNIFICATIVA DE LA CURACIÓN DE LA QA TANTO EN LOS ENSAYOS CLÍNICOS COMO EN LA PRÁCTICA REAL</vt:lpstr>
      <vt:lpstr>Más allá de la eficacia:   Seguridad y tolerabilidad  como aspectos a tener en cuenta en el manejo de QA</vt:lpstr>
      <vt:lpstr>5-FLUOROURACILO: Paradigma “NO PAIN NO GAIN”</vt:lpstr>
      <vt:lpstr>5-FLUOROURACILO: Paradigma “NO PAIN NO GAIN”</vt:lpstr>
      <vt:lpstr>Presentación de PowerPoint</vt:lpstr>
      <vt:lpstr>LA MAYORÍA DE LOS PACIENTES QUE LOGRARON UN AC* NO PRESENTARON RCL (24,1 %), O PRESENTARON RCL LEVES O MODERADOS (97,8%)1</vt:lpstr>
      <vt:lpstr>Presentación de PowerPoint</vt:lpstr>
      <vt:lpstr>Identificación del riesgo de progresión a CEC de las lesiones de QA</vt:lpstr>
      <vt:lpstr>Presentación de PowerPoint</vt:lpstr>
      <vt:lpstr>Presentación de PowerPoint</vt:lpstr>
      <vt:lpstr>Presentación de PowerPoint</vt:lpstr>
      <vt:lpstr>Efecto de klisyri  sobre las lesiones altamente proliferativas (PRO III)</vt:lpstr>
      <vt:lpstr>Presentación de PowerPoint</vt:lpstr>
      <vt:lpstr>Presentación de PowerPoint</vt:lpstr>
      <vt:lpstr>Presentación de PowerPoint</vt:lpstr>
      <vt:lpstr>Presentación de PowerPoint</vt:lpstr>
      <vt:lpstr>Documento de consenso europeo de expertos en QA </vt:lpstr>
      <vt:lpstr>DOCUMENTO DE CONSENSO EUROPEO DE EXPERTOS </vt:lpstr>
      <vt:lpstr>Presentación de PowerPoint</vt:lpstr>
      <vt:lpstr>REDEFINIENDO EL ÉXITO TERAPÉUTICO EN QUERATOSIS ACTÍNICA</vt:lpstr>
      <vt:lpstr>REDEFINIENDO EL ÉXITO TERAPÉUTICO EN QUERATOSIS ACTÍNICA</vt:lpstr>
      <vt:lpstr>PERFIL DE PACIENTES:  Klisyri, tratamiento de elección por su perfil de eficacia y seguridad.1</vt:lpstr>
      <vt:lpstr>CONCLUSIONES1</vt:lpstr>
      <vt:lpstr>Un recorrido por la práctica clínica</vt:lpstr>
      <vt:lpstr>TIRBASKIN Estudio RWE en España </vt:lpstr>
      <vt:lpstr>DISEÑO DEL ESTUDIO TIRBASKIN: 328 pacientes 1,2 </vt:lpstr>
      <vt:lpstr>CARACTERÍSTICAS DE LOS PACIENTES AL INICIO DEL ESTUDIO </vt:lpstr>
      <vt:lpstr>KLISYRI CONSIGUIÓ UNA REDUCCIÓN DEL 83 % EN EL RECUENTO DE LESIONES EN EL DÍA 571,2</vt:lpstr>
      <vt:lpstr>KLISYRI CONSIGUIÓ UNA REDUCCIÓN DEL 83 % EN EL RECUENTO DE LESIONES EN EL DÍA 571,2</vt:lpstr>
      <vt:lpstr>SATISFACCIÓN Y EXPERIENCIA DEL TRATAMIENTO CON KLISYRI</vt:lpstr>
      <vt:lpstr>KLISYRI, UN TRATAMIENTO DE ALTA ADHERENCIA QUE LOS PACIENTES ESTÁN DISPUESTOS A VOLVER A UTILIZAR1</vt:lpstr>
      <vt:lpstr>LA MAYORÍA DE LOS PACIENTES QUE LOGRARON UN AC* NO PRESENTARON RCL (24,1 %), O PRESENTARON RCL LEVES O MODERADOS (97,8%)1</vt:lpstr>
      <vt:lpstr>SIGNOS DE TOLERABILIDAD LOCAL LEVES A MODERADOS EN PACIENTES QUE LOGRARON ACLARAMIENTO COMPLETO TRAS EL TRATAMIENTO CON KLISYRI1</vt:lpstr>
      <vt:lpstr>LA MAYORÍA DE LOS PACIENTES QUE LOGRARON UN AC* NO PRESENTARON RCL (24,1 %), O PRESENTARON RCL LEVES O MODERADOS (97,8%)1</vt:lpstr>
      <vt:lpstr>KLISYRI, RWE EN MÁS DE 1000 PACIENTES EN EUROPA*</vt:lpstr>
      <vt:lpstr>CONCLUSIONES1-3</vt:lpstr>
      <vt:lpstr>El día a día en la consulta</vt:lpstr>
      <vt:lpstr>VARIABLES CLAVE PARA LA SELECCIÓN DE PACIENTES EN LA CONSULTA1-2 </vt:lpstr>
      <vt:lpstr>VARIABLES CLAVE PARA LA SELECCIÓN DE PACIENTES EN LA CONSULTA1-2 </vt:lpstr>
      <vt:lpstr>VARIABLES CLAVE PARA LA SELECCIÓN DE PACIENTES EN LA CONSULTA1-2 </vt:lpstr>
      <vt:lpstr>VARIABLES CLAVE PARA LA SELECCIÓN DE PACIENTES EN LA CONSULTA1-2 </vt:lpstr>
      <vt:lpstr>VARIABLES CLAVE PARA LA SELECCIÓN DE PACIENTES EN LA CONSULTA1-2 </vt:lpstr>
      <vt:lpstr>EXPERIENCIA DEL PACIENTE INMUNOSUPRIMIDO1</vt:lpstr>
      <vt:lpstr>RESULTADOS DE KLISYRI EN 128 PACIENTES INMUNODEPRIMIDOS</vt:lpstr>
      <vt:lpstr>CASOS CLÍNICOS </vt:lpstr>
      <vt:lpstr>Presentación de PowerPoint</vt:lpstr>
      <vt:lpstr>HIDROCLOROTIAZIDA</vt:lpstr>
      <vt:lpstr>HIDROCLOROTIAZIDA</vt:lpstr>
      <vt:lpstr>TRATAMIENTO EN ZONAS ESPECÍFICAS… ESPECIALMENTE SI QUIERO VER ALGO OCULTO</vt:lpstr>
      <vt:lpstr>ZONAS ESPECÍFICAS… ESPECIALMENTE SI QUIERO VER ALGO OCULTO</vt:lpstr>
      <vt:lpstr>Presentación de PowerPoint</vt:lpstr>
      <vt:lpstr>ZONAS ESPECÍFICAS… ESPECIALMENTE SI QUIERO VER ALGO OCULTO</vt:lpstr>
      <vt:lpstr>ZONAS ESPECÍFICAS… ESPECIALMENTE SI QUIERO VER ALGO OCULTO</vt:lpstr>
      <vt:lpstr>ZONAS ESPECÍFICAS… ESPECIALMENTE SI QUIERO VER ALGO OCULTO</vt:lpstr>
      <vt:lpstr>PACIENTES YA TRATADOS… TRATAMIENTO AL ALTA Y REPETIR SI PRECISA</vt:lpstr>
      <vt:lpstr>TELEDERMATOLOGÍA</vt:lpstr>
      <vt:lpstr>TELEDERMATOLOGÍA</vt:lpstr>
      <vt:lpstr>TELEDERMATOLOGÍA</vt:lpstr>
      <vt:lpstr>TELEDERMATOLOGÍA</vt:lpstr>
      <vt:lpstr>TELEDERMATOLOGÍA</vt:lpstr>
      <vt:lpstr>TELEDERMATOLOGÍA</vt:lpstr>
      <vt:lpstr>PERFIL DE PACIENTE EN CONSULTA</vt:lpstr>
      <vt:lpstr>Caso clínico 1 Perfil del paciente</vt:lpstr>
      <vt:lpstr>Presentación de PowerPoint</vt:lpstr>
      <vt:lpstr>Presentación de PowerPoint</vt:lpstr>
      <vt:lpstr>Presentación de PowerPoint</vt:lpstr>
      <vt:lpstr>Caso clínico 1 Evolución del tratamiento</vt:lpstr>
      <vt:lpstr>Presentación de PowerPoint</vt:lpstr>
      <vt:lpstr>Caso clínico 1 Evolución del tratamiento</vt:lpstr>
      <vt:lpstr>Presentación de PowerPoint</vt:lpstr>
      <vt:lpstr>Caso clínico 1</vt:lpstr>
      <vt:lpstr>Caso clínico 2: paciente “inmunosuprimido” Perfil del paciente</vt:lpstr>
      <vt:lpstr>Presentación de PowerPoint</vt:lpstr>
      <vt:lpstr>Presentación de PowerPoint</vt:lpstr>
      <vt:lpstr>Presentación de PowerPoint</vt:lpstr>
      <vt:lpstr>Caso clínico 2 Evolución del tratamiento</vt:lpstr>
      <vt:lpstr>Caso clínico 2 Evolución del tratamiento</vt:lpstr>
      <vt:lpstr>Presentación de PowerPoint</vt:lpstr>
      <vt:lpstr>Presentación de PowerPoint</vt:lpstr>
      <vt:lpstr>Presentación de PowerPoint</vt:lpstr>
      <vt:lpstr>¿Y qué pasó con la primera zona tratada?</vt:lpstr>
      <vt:lpstr>¡CONTINUÓ MEJORANDO!</vt:lpstr>
      <vt:lpstr>Caso clínico 3 Perfil del paciente</vt:lpstr>
      <vt:lpstr>Presentación de PowerPoint</vt:lpstr>
      <vt:lpstr>Presentación de PowerPoint</vt:lpstr>
      <vt:lpstr>Caso clínico 3 Evolución del tratamiento</vt:lpstr>
      <vt:lpstr>Caso clínico 3 Evolución del tratamiento</vt:lpstr>
      <vt:lpstr>Caso clínico 4: pustulosis erosiva cuero cabelludo + uso queratolíticos Perfil del paciente</vt:lpstr>
      <vt:lpstr>Presentación de PowerPoint</vt:lpstr>
      <vt:lpstr>Presentación de PowerPoint</vt:lpstr>
      <vt:lpstr>Presentación de PowerPoint</vt:lpstr>
      <vt:lpstr>Presentación de PowerPoint</vt:lpstr>
      <vt:lpstr>Caso clínico 4 Evolución del tratamiento</vt:lpstr>
      <vt:lpstr>Tirbanibulina en pacientes con preocupación cosmética </vt:lpstr>
      <vt:lpstr>Tirbanibulina en pacientes con preocupación cosmética </vt:lpstr>
      <vt:lpstr>Tirbanibulina en pacientes con preocupación cosmética </vt:lpstr>
      <vt:lpstr>Tirbanibulina en pacientes con preocupación cosmética </vt:lpstr>
      <vt:lpstr>CONCLUSIONES PRINCIPALES</vt:lpstr>
      <vt:lpstr>CONCLUSIONES PRINCIPALES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Tamara Duran</dc:creator>
  <cp:lastModifiedBy>Luis Gomez Saiz</cp:lastModifiedBy>
  <cp:revision>7</cp:revision>
  <dcterms:created xsi:type="dcterms:W3CDTF">2025-01-09T09:44:17Z</dcterms:created>
  <dcterms:modified xsi:type="dcterms:W3CDTF">2026-03-05T14:39:15Z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2025-03-26T14:25:04Z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338a8177-9371-48ab-a7b3-5be969affbb0</vt:lpwstr>
  </property>
  <property fmtid="{D5CDD505-2E9C-101B-9397-08002B2CF9AE}" pid="8" name="MSIP_Label_533616b6-00a5-4cd1-b577-93208fa93eb1_ContentBits">
    <vt:lpwstr>1</vt:lpwstr>
  </property>
  <property fmtid="{D5CDD505-2E9C-101B-9397-08002B2CF9AE}" pid="9" name="MSIP_Label_533616b6-00a5-4cd1-b577-93208fa93eb1_Tag">
    <vt:lpwstr>10, 3, 0, 1</vt:lpwstr>
  </property>
  <property fmtid="{D5CDD505-2E9C-101B-9397-08002B2CF9AE}" pid="10" name="ClassificationContentMarkingHeaderLocations">
    <vt:lpwstr>Tema de Office:8\1_Tema de Office:8\Simple Light:3\1_Simple Light:3\2_Tema de Office:3</vt:lpwstr>
  </property>
  <property fmtid="{D5CDD505-2E9C-101B-9397-08002B2CF9AE}" pid="11" name="ClassificationContentMarkingHeaderText">
    <vt:lpwstr>INTERNAL USE</vt:lpwstr>
  </property>
  <property fmtid="{D5CDD505-2E9C-101B-9397-08002B2CF9AE}" pid="12" name="MediaServiceImageTags">
    <vt:lpwstr/>
  </property>
  <property fmtid="{D5CDD505-2E9C-101B-9397-08002B2CF9AE}" pid="13" name="ContentTypeId">
    <vt:lpwstr>0x010100C408A843CD9D1B48AA846DC2D38B740F</vt:lpwstr>
  </property>
</Properties>
</file>