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comments/modernComment_7FFFC921_D1547A4F.xml" ContentType="application/vnd.ms-powerpoint.comments+xml"/>
  <Override PartName="/ppt/notesSlides/notesSlide1.xml" ContentType="application/vnd.openxmlformats-officedocument.presentationml.notesSlide+xml"/>
  <Override PartName="/ppt/comments/modernComment_7FFFC9B2_C1C73BB4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7FFFC9A3_1C79B44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omments/modernComment_7FFFC9B5_9A5B0F2C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  <p:sldMasterId id="2147483687" r:id="rId3"/>
  </p:sldMasterIdLst>
  <p:notesMasterIdLst>
    <p:notesMasterId r:id="rId83"/>
  </p:notesMasterIdLst>
  <p:sldIdLst>
    <p:sldId id="2147469601" r:id="rId4"/>
    <p:sldId id="2147469746" r:id="rId5"/>
    <p:sldId id="2147469747" r:id="rId6"/>
    <p:sldId id="2147469616" r:id="rId7"/>
    <p:sldId id="2147469673" r:id="rId8"/>
    <p:sldId id="256" r:id="rId9"/>
    <p:sldId id="352" r:id="rId10"/>
    <p:sldId id="2147469613" r:id="rId11"/>
    <p:sldId id="358" r:id="rId12"/>
    <p:sldId id="2147469612" r:id="rId13"/>
    <p:sldId id="400" r:id="rId14"/>
    <p:sldId id="2147469677" r:id="rId15"/>
    <p:sldId id="2147469676" r:id="rId16"/>
    <p:sldId id="2147469611" r:id="rId17"/>
    <p:sldId id="2147469678" r:id="rId18"/>
    <p:sldId id="2147469679" r:id="rId19"/>
    <p:sldId id="2147469680" r:id="rId20"/>
    <p:sldId id="2147469681" r:id="rId21"/>
    <p:sldId id="2147469682" r:id="rId22"/>
    <p:sldId id="2147469683" r:id="rId23"/>
    <p:sldId id="2147469684" r:id="rId24"/>
    <p:sldId id="2147469685" r:id="rId25"/>
    <p:sldId id="2147469686" r:id="rId26"/>
    <p:sldId id="2147469687" r:id="rId27"/>
    <p:sldId id="2147469688" r:id="rId28"/>
    <p:sldId id="2147469690" r:id="rId29"/>
    <p:sldId id="2147469689" r:id="rId30"/>
    <p:sldId id="2147469692" r:id="rId31"/>
    <p:sldId id="2147469691" r:id="rId32"/>
    <p:sldId id="2147469696" r:id="rId33"/>
    <p:sldId id="2147469693" r:id="rId34"/>
    <p:sldId id="2147469694" r:id="rId35"/>
    <p:sldId id="2147469695" r:id="rId36"/>
    <p:sldId id="2147469697" r:id="rId37"/>
    <p:sldId id="2147469698" r:id="rId38"/>
    <p:sldId id="2147469699" r:id="rId39"/>
    <p:sldId id="2147469700" r:id="rId40"/>
    <p:sldId id="2147469701" r:id="rId41"/>
    <p:sldId id="2147469703" r:id="rId42"/>
    <p:sldId id="2147469704" r:id="rId43"/>
    <p:sldId id="2147469702" r:id="rId44"/>
    <p:sldId id="2147469706" r:id="rId45"/>
    <p:sldId id="2147469726" r:id="rId46"/>
    <p:sldId id="2147469727" r:id="rId47"/>
    <p:sldId id="2147469728" r:id="rId48"/>
    <p:sldId id="2147469705" r:id="rId49"/>
    <p:sldId id="2147469709" r:id="rId50"/>
    <p:sldId id="2147469735" r:id="rId51"/>
    <p:sldId id="2147469725" r:id="rId52"/>
    <p:sldId id="2147469737" r:id="rId53"/>
    <p:sldId id="2147469742" r:id="rId54"/>
    <p:sldId id="2147469738" r:id="rId55"/>
    <p:sldId id="2147469739" r:id="rId56"/>
    <p:sldId id="2147469740" r:id="rId57"/>
    <p:sldId id="2147469717" r:id="rId58"/>
    <p:sldId id="2147469729" r:id="rId59"/>
    <p:sldId id="2147469716" r:id="rId60"/>
    <p:sldId id="2147469707" r:id="rId61"/>
    <p:sldId id="2147469708" r:id="rId62"/>
    <p:sldId id="2147469711" r:id="rId63"/>
    <p:sldId id="2147469712" r:id="rId64"/>
    <p:sldId id="2147469713" r:id="rId65"/>
    <p:sldId id="2147469714" r:id="rId66"/>
    <p:sldId id="2147469715" r:id="rId67"/>
    <p:sldId id="2147469718" r:id="rId68"/>
    <p:sldId id="2147469719" r:id="rId69"/>
    <p:sldId id="2147469720" r:id="rId70"/>
    <p:sldId id="2147469730" r:id="rId71"/>
    <p:sldId id="2147469721" r:id="rId72"/>
    <p:sldId id="2147469731" r:id="rId73"/>
    <p:sldId id="2147469732" r:id="rId74"/>
    <p:sldId id="2147469736" r:id="rId75"/>
    <p:sldId id="2147469733" r:id="rId76"/>
    <p:sldId id="2147469734" r:id="rId77"/>
    <p:sldId id="2147469722" r:id="rId78"/>
    <p:sldId id="2147469723" r:id="rId79"/>
    <p:sldId id="2147469724" r:id="rId80"/>
    <p:sldId id="2147469749" r:id="rId81"/>
    <p:sldId id="2147469614" r:id="rId8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20C2CE-E815-A0CF-74D4-831C537B5B87}" name="Rocio Garcia Tome" initials="RG" userId="S::rgarcia4@almirall.com::446d930b-a587-4406-a64b-ed49b2b521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CC4"/>
    <a:srgbClr val="1F4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573C2F-1669-69A0-59D5-337FE76F35A7}" v="11" dt="2024-11-27T14:23:46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microsoft.com/office/2018/10/relationships/authors" Target="authors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Turmo Cortés" userId="S::aturmo@almirall.com::f2a469c2-b4dc-4f31-85bc-035a46c60989" providerId="AD" clId="Web-{9983650C-6265-B08D-A05D-484262906C4B}"/>
    <pc:docChg chg="addSld modSld sldOrd">
      <pc:chgData name="Ana Turmo Cortés" userId="S::aturmo@almirall.com::f2a469c2-b4dc-4f31-85bc-035a46c60989" providerId="AD" clId="Web-{9983650C-6265-B08D-A05D-484262906C4B}" dt="2024-11-19T07:36:03.948" v="73" actId="14100"/>
      <pc:docMkLst>
        <pc:docMk/>
      </pc:docMkLst>
      <pc:sldChg chg="ord">
        <pc:chgData name="Ana Turmo Cortés" userId="S::aturmo@almirall.com::f2a469c2-b4dc-4f31-85bc-035a46c60989" providerId="AD" clId="Web-{9983650C-6265-B08D-A05D-484262906C4B}" dt="2024-11-18T15:04:01.237" v="1"/>
        <pc:sldMkLst>
          <pc:docMk/>
          <pc:sldMk cId="3845181276" sldId="2147469614"/>
        </pc:sldMkLst>
      </pc:sldChg>
      <pc:sldChg chg="addSp delSp modSp new">
        <pc:chgData name="Ana Turmo Cortés" userId="S::aturmo@almirall.com::f2a469c2-b4dc-4f31-85bc-035a46c60989" providerId="AD" clId="Web-{9983650C-6265-B08D-A05D-484262906C4B}" dt="2024-11-19T07:36:03.948" v="73" actId="14100"/>
        <pc:sldMkLst>
          <pc:docMk/>
          <pc:sldMk cId="2243667222" sldId="2147469748"/>
        </pc:sldMkLst>
        <pc:spChg chg="del">
          <ac:chgData name="Ana Turmo Cortés" userId="S::aturmo@almirall.com::f2a469c2-b4dc-4f31-85bc-035a46c60989" providerId="AD" clId="Web-{9983650C-6265-B08D-A05D-484262906C4B}" dt="2024-11-19T07:32:28.550" v="19"/>
          <ac:spMkLst>
            <pc:docMk/>
            <pc:sldMk cId="2243667222" sldId="2147469748"/>
            <ac:spMk id="2" creationId="{82236C3C-754A-1043-D412-972FB17319AD}"/>
          </ac:spMkLst>
        </pc:spChg>
        <pc:spChg chg="del">
          <ac:chgData name="Ana Turmo Cortés" userId="S::aturmo@almirall.com::f2a469c2-b4dc-4f31-85bc-035a46c60989" providerId="AD" clId="Web-{9983650C-6265-B08D-A05D-484262906C4B}" dt="2024-11-19T07:32:23.190" v="14"/>
          <ac:spMkLst>
            <pc:docMk/>
            <pc:sldMk cId="2243667222" sldId="2147469748"/>
            <ac:spMk id="3" creationId="{430060BE-393E-A663-AF9D-375AA08E6B7A}"/>
          </ac:spMkLst>
        </pc:spChg>
        <pc:spChg chg="add del">
          <ac:chgData name="Ana Turmo Cortés" userId="S::aturmo@almirall.com::f2a469c2-b4dc-4f31-85bc-035a46c60989" providerId="AD" clId="Web-{9983650C-6265-B08D-A05D-484262906C4B}" dt="2024-11-19T07:32:38.472" v="22"/>
          <ac:spMkLst>
            <pc:docMk/>
            <pc:sldMk cId="2243667222" sldId="2147469748"/>
            <ac:spMk id="5" creationId="{433EC3CA-C9E1-64EB-B6CE-7FE69E3BE2F7}"/>
          </ac:spMkLst>
        </pc:spChg>
        <pc:spChg chg="add del">
          <ac:chgData name="Ana Turmo Cortés" userId="S::aturmo@almirall.com::f2a469c2-b4dc-4f31-85bc-035a46c60989" providerId="AD" clId="Web-{9983650C-6265-B08D-A05D-484262906C4B}" dt="2024-11-19T07:32:19.972" v="13"/>
          <ac:spMkLst>
            <pc:docMk/>
            <pc:sldMk cId="2243667222" sldId="2147469748"/>
            <ac:spMk id="9" creationId="{F52473DE-FB43-F899-2766-B1C0F0A7C435}"/>
          </ac:spMkLst>
        </pc:spChg>
        <pc:spChg chg="add del">
          <ac:chgData name="Ana Turmo Cortés" userId="S::aturmo@almirall.com::f2a469c2-b4dc-4f31-85bc-035a46c60989" providerId="AD" clId="Web-{9983650C-6265-B08D-A05D-484262906C4B}" dt="2024-11-19T07:32:27.581" v="16"/>
          <ac:spMkLst>
            <pc:docMk/>
            <pc:sldMk cId="2243667222" sldId="2147469748"/>
            <ac:spMk id="17" creationId="{30A35BCB-BD3F-62FC-36A5-3BFD606354B9}"/>
          </ac:spMkLst>
        </pc:spChg>
        <pc:spChg chg="add del">
          <ac:chgData name="Ana Turmo Cortés" userId="S::aturmo@almirall.com::f2a469c2-b4dc-4f31-85bc-035a46c60989" providerId="AD" clId="Web-{9983650C-6265-B08D-A05D-484262906C4B}" dt="2024-11-19T07:35:59.745" v="72"/>
          <ac:spMkLst>
            <pc:docMk/>
            <pc:sldMk cId="2243667222" sldId="2147469748"/>
            <ac:spMk id="23" creationId="{7FA8E64C-78E9-7447-93AF-011A65EA7B58}"/>
          </ac:spMkLst>
        </pc:spChg>
        <pc:spChg chg="add mod">
          <ac:chgData name="Ana Turmo Cortés" userId="S::aturmo@almirall.com::f2a469c2-b4dc-4f31-85bc-035a46c60989" providerId="AD" clId="Web-{9983650C-6265-B08D-A05D-484262906C4B}" dt="2024-11-19T07:36:03.948" v="73" actId="14100"/>
          <ac:spMkLst>
            <pc:docMk/>
            <pc:sldMk cId="2243667222" sldId="2147469748"/>
            <ac:spMk id="25" creationId="{433E5DC2-3739-E1B7-1ECF-F481464F3467}"/>
          </ac:spMkLst>
        </pc:spChg>
        <pc:spChg chg="add mod">
          <ac:chgData name="Ana Turmo Cortés" userId="S::aturmo@almirall.com::f2a469c2-b4dc-4f31-85bc-035a46c60989" providerId="AD" clId="Web-{9983650C-6265-B08D-A05D-484262906C4B}" dt="2024-11-19T07:35:04.946" v="70" actId="1076"/>
          <ac:spMkLst>
            <pc:docMk/>
            <pc:sldMk cId="2243667222" sldId="2147469748"/>
            <ac:spMk id="27" creationId="{C1298621-6A8D-E7B7-3A42-3D775AEFA0F1}"/>
          </ac:spMkLst>
        </pc:spChg>
        <pc:picChg chg="add del">
          <ac:chgData name="Ana Turmo Cortés" userId="S::aturmo@almirall.com::f2a469c2-b4dc-4f31-85bc-035a46c60989" providerId="AD" clId="Web-{9983650C-6265-B08D-A05D-484262906C4B}" dt="2024-11-19T07:32:18.612" v="12"/>
          <ac:picMkLst>
            <pc:docMk/>
            <pc:sldMk cId="2243667222" sldId="2147469748"/>
            <ac:picMk id="7" creationId="{F0B6B1B1-20A4-ED0D-7637-3EC8C197449D}"/>
          </ac:picMkLst>
        </pc:picChg>
        <pc:picChg chg="add del">
          <ac:chgData name="Ana Turmo Cortés" userId="S::aturmo@almirall.com::f2a469c2-b4dc-4f31-85bc-035a46c60989" providerId="AD" clId="Web-{9983650C-6265-B08D-A05D-484262906C4B}" dt="2024-11-19T07:32:24.331" v="15"/>
          <ac:picMkLst>
            <pc:docMk/>
            <pc:sldMk cId="2243667222" sldId="2147469748"/>
            <ac:picMk id="11" creationId="{716472EA-4264-5224-9B3A-9F590CD4070F}"/>
          </ac:picMkLst>
        </pc:picChg>
        <pc:picChg chg="add del">
          <ac:chgData name="Ana Turmo Cortés" userId="S::aturmo@almirall.com::f2a469c2-b4dc-4f31-85bc-035a46c60989" providerId="AD" clId="Web-{9983650C-6265-B08D-A05D-484262906C4B}" dt="2024-11-19T07:32:27.628" v="17"/>
          <ac:picMkLst>
            <pc:docMk/>
            <pc:sldMk cId="2243667222" sldId="2147469748"/>
            <ac:picMk id="13" creationId="{EF3EB91A-C95D-BDFA-DC79-0C79ECECE5E1}"/>
          </ac:picMkLst>
        </pc:picChg>
        <pc:picChg chg="add del">
          <ac:chgData name="Ana Turmo Cortés" userId="S::aturmo@almirall.com::f2a469c2-b4dc-4f31-85bc-035a46c60989" providerId="AD" clId="Web-{9983650C-6265-B08D-A05D-484262906C4B}" dt="2024-11-19T07:32:37.472" v="21"/>
          <ac:picMkLst>
            <pc:docMk/>
            <pc:sldMk cId="2243667222" sldId="2147469748"/>
            <ac:picMk id="15" creationId="{CF8993DE-84CE-66FB-991D-95C72A51D873}"/>
          </ac:picMkLst>
        </pc:picChg>
        <pc:picChg chg="add del">
          <ac:chgData name="Ana Turmo Cortés" userId="S::aturmo@almirall.com::f2a469c2-b4dc-4f31-85bc-035a46c60989" providerId="AD" clId="Web-{9983650C-6265-B08D-A05D-484262906C4B}" dt="2024-11-19T07:32:17.143" v="11"/>
          <ac:picMkLst>
            <pc:docMk/>
            <pc:sldMk cId="2243667222" sldId="2147469748"/>
            <ac:picMk id="19" creationId="{B7E7837A-C5F2-4352-B877-080A7C3747EE}"/>
          </ac:picMkLst>
        </pc:picChg>
        <pc:picChg chg="add del">
          <ac:chgData name="Ana Turmo Cortés" userId="S::aturmo@almirall.com::f2a469c2-b4dc-4f31-85bc-035a46c60989" providerId="AD" clId="Web-{9983650C-6265-B08D-A05D-484262906C4B}" dt="2024-11-19T07:32:27.893" v="18"/>
          <ac:picMkLst>
            <pc:docMk/>
            <pc:sldMk cId="2243667222" sldId="2147469748"/>
            <ac:picMk id="21" creationId="{EDD34BC0-74E6-B2FD-09E8-698E9777CEB8}"/>
          </ac:picMkLst>
        </pc:picChg>
        <pc:picChg chg="add mod">
          <ac:chgData name="Ana Turmo Cortés" userId="S::aturmo@almirall.com::f2a469c2-b4dc-4f31-85bc-035a46c60989" providerId="AD" clId="Web-{9983650C-6265-B08D-A05D-484262906C4B}" dt="2024-11-19T07:33:38.787" v="54" actId="1076"/>
          <ac:picMkLst>
            <pc:docMk/>
            <pc:sldMk cId="2243667222" sldId="2147469748"/>
            <ac:picMk id="29" creationId="{72A4F756-F208-4AA6-9963-16BC4C45C25E}"/>
          </ac:picMkLst>
        </pc:picChg>
        <pc:picChg chg="add mod">
          <ac:chgData name="Ana Turmo Cortés" userId="S::aturmo@almirall.com::f2a469c2-b4dc-4f31-85bc-035a46c60989" providerId="AD" clId="Web-{9983650C-6265-B08D-A05D-484262906C4B}" dt="2024-11-19T07:35:07.540" v="71" actId="1076"/>
          <ac:picMkLst>
            <pc:docMk/>
            <pc:sldMk cId="2243667222" sldId="2147469748"/>
            <ac:picMk id="30" creationId="{B75BBEE4-12EE-7002-8898-65B4D8E5DEC5}"/>
          </ac:picMkLst>
        </pc:picChg>
        <pc:picChg chg="add mod">
          <ac:chgData name="Ana Turmo Cortés" userId="S::aturmo@almirall.com::f2a469c2-b4dc-4f31-85bc-035a46c60989" providerId="AD" clId="Web-{9983650C-6265-B08D-A05D-484262906C4B}" dt="2024-11-19T07:34:47.164" v="67" actId="1076"/>
          <ac:picMkLst>
            <pc:docMk/>
            <pc:sldMk cId="2243667222" sldId="2147469748"/>
            <ac:picMk id="31" creationId="{F299B649-F23E-4743-ADEE-EF27C7C4F3C5}"/>
          </ac:picMkLst>
        </pc:picChg>
      </pc:sldChg>
    </pc:docChg>
  </pc:docChgLst>
  <pc:docChgLst>
    <pc:chgData name="Ana Turmo Cortés" userId="S::aturmo@almirall.com::f2a469c2-b4dc-4f31-85bc-035a46c60989" providerId="AD" clId="Web-{7C573C2F-1669-69A0-59D5-337FE76F35A7}"/>
    <pc:docChg chg="modSld">
      <pc:chgData name="Ana Turmo Cortés" userId="S::aturmo@almirall.com::f2a469c2-b4dc-4f31-85bc-035a46c60989" providerId="AD" clId="Web-{7C573C2F-1669-69A0-59D5-337FE76F35A7}" dt="2024-11-27T14:23:46.677" v="10"/>
      <pc:docMkLst>
        <pc:docMk/>
      </pc:docMkLst>
      <pc:sldChg chg="modSp">
        <pc:chgData name="Ana Turmo Cortés" userId="S::aturmo@almirall.com::f2a469c2-b4dc-4f31-85bc-035a46c60989" providerId="AD" clId="Web-{7C573C2F-1669-69A0-59D5-337FE76F35A7}" dt="2024-11-27T14:23:00.019" v="6"/>
        <pc:sldMkLst>
          <pc:docMk/>
          <pc:sldMk cId="3511974479" sldId="2147469601"/>
        </pc:sldMkLst>
        <pc:picChg chg="mod modCrop">
          <ac:chgData name="Ana Turmo Cortés" userId="S::aturmo@almirall.com::f2a469c2-b4dc-4f31-85bc-035a46c60989" providerId="AD" clId="Web-{7C573C2F-1669-69A0-59D5-337FE76F35A7}" dt="2024-11-27T14:23:00.019" v="6"/>
          <ac:picMkLst>
            <pc:docMk/>
            <pc:sldMk cId="3511974479" sldId="2147469601"/>
            <ac:picMk id="5" creationId="{ABBE2F55-D786-754D-172B-226CDA828027}"/>
          </ac:picMkLst>
        </pc:picChg>
      </pc:sldChg>
      <pc:sldChg chg="modSp">
        <pc:chgData name="Ana Turmo Cortés" userId="S::aturmo@almirall.com::f2a469c2-b4dc-4f31-85bc-035a46c60989" providerId="AD" clId="Web-{7C573C2F-1669-69A0-59D5-337FE76F35A7}" dt="2024-11-27T14:23:46.677" v="10"/>
        <pc:sldMkLst>
          <pc:docMk/>
          <pc:sldMk cId="3650970166" sldId="2147469679"/>
        </pc:sldMkLst>
        <pc:picChg chg="mod">
          <ac:chgData name="Ana Turmo Cortés" userId="S::aturmo@almirall.com::f2a469c2-b4dc-4f31-85bc-035a46c60989" providerId="AD" clId="Web-{7C573C2F-1669-69A0-59D5-337FE76F35A7}" dt="2024-11-27T14:23:46.677" v="10"/>
          <ac:picMkLst>
            <pc:docMk/>
            <pc:sldMk cId="3650970166" sldId="2147469679"/>
            <ac:picMk id="5" creationId="{5205BED8-20FD-7CF9-FB6B-84CADBFBDA54}"/>
          </ac:picMkLst>
        </pc:picChg>
      </pc:sldChg>
      <pc:sldChg chg="modSp">
        <pc:chgData name="Ana Turmo Cortés" userId="S::aturmo@almirall.com::f2a469c2-b4dc-4f31-85bc-035a46c60989" providerId="AD" clId="Web-{7C573C2F-1669-69A0-59D5-337FE76F35A7}" dt="2024-11-27T14:23:18.816" v="8"/>
        <pc:sldMkLst>
          <pc:docMk/>
          <pc:sldMk cId="3251059636" sldId="2147469746"/>
        </pc:sldMkLst>
        <pc:picChg chg="mod">
          <ac:chgData name="Ana Turmo Cortés" userId="S::aturmo@almirall.com::f2a469c2-b4dc-4f31-85bc-035a46c60989" providerId="AD" clId="Web-{7C573C2F-1669-69A0-59D5-337FE76F35A7}" dt="2024-11-27T14:23:18.816" v="8"/>
          <ac:picMkLst>
            <pc:docMk/>
            <pc:sldMk cId="3251059636" sldId="2147469746"/>
            <ac:picMk id="16" creationId="{3D33CFE5-B1AD-EB16-E7D6-1924C4316866}"/>
          </ac:picMkLst>
        </pc:picChg>
      </pc:sldChg>
    </pc:docChg>
  </pc:docChgLst>
  <pc:docChgLst>
    <pc:chgData name="Rocio Garcia Tome" userId="446d930b-a587-4406-a64b-ed49b2b521fa" providerId="ADAL" clId="{FB11E090-A86F-46CF-B853-2E4DD9510DB3}"/>
    <pc:docChg chg="undo custSel addSld delSld modSld sldOrd addMainMaster delMainMaster modMainMaster">
      <pc:chgData name="Rocio Garcia Tome" userId="446d930b-a587-4406-a64b-ed49b2b521fa" providerId="ADAL" clId="{FB11E090-A86F-46CF-B853-2E4DD9510DB3}" dt="2024-11-12T17:57:36.214" v="288" actId="2696"/>
      <pc:docMkLst>
        <pc:docMk/>
      </pc:docMkLst>
      <pc:sldChg chg="addSp delSp modSp mod ord">
        <pc:chgData name="Rocio Garcia Tome" userId="446d930b-a587-4406-a64b-ed49b2b521fa" providerId="ADAL" clId="{FB11E090-A86F-46CF-B853-2E4DD9510DB3}" dt="2024-11-12T17:09:44.422" v="286" actId="1035"/>
        <pc:sldMkLst>
          <pc:docMk/>
          <pc:sldMk cId="3511974479" sldId="2147469601"/>
        </pc:sldMkLst>
        <pc:spChg chg="mod">
          <ac:chgData name="Rocio Garcia Tome" userId="446d930b-a587-4406-a64b-ed49b2b521fa" providerId="ADAL" clId="{FB11E090-A86F-46CF-B853-2E4DD9510DB3}" dt="2024-11-11T15:56:52.073" v="86" actId="1036"/>
          <ac:spMkLst>
            <pc:docMk/>
            <pc:sldMk cId="3511974479" sldId="2147469601"/>
            <ac:spMk id="3" creationId="{8173079D-2683-679D-57B6-4404195A4502}"/>
          </ac:spMkLst>
        </pc:spChg>
        <pc:spChg chg="mod">
          <ac:chgData name="Rocio Garcia Tome" userId="446d930b-a587-4406-a64b-ed49b2b521fa" providerId="ADAL" clId="{FB11E090-A86F-46CF-B853-2E4DD9510DB3}" dt="2024-11-11T15:56:58.628" v="95" actId="1036"/>
          <ac:spMkLst>
            <pc:docMk/>
            <pc:sldMk cId="3511974479" sldId="2147469601"/>
            <ac:spMk id="6" creationId="{ED3E37E6-B2E9-4219-8B66-E91BEC231817}"/>
          </ac:spMkLst>
        </pc:spChg>
        <pc:spChg chg="mod ord">
          <ac:chgData name="Rocio Garcia Tome" userId="446d930b-a587-4406-a64b-ed49b2b521fa" providerId="ADAL" clId="{FB11E090-A86F-46CF-B853-2E4DD9510DB3}" dt="2024-11-11T15:54:15.626" v="23" actId="166"/>
          <ac:spMkLst>
            <pc:docMk/>
            <pc:sldMk cId="3511974479" sldId="2147469601"/>
            <ac:spMk id="9" creationId="{BE530EE1-86CB-3E48-9AFE-4BEEDDCABEAD}"/>
          </ac:spMkLst>
        </pc:spChg>
        <pc:spChg chg="mod">
          <ac:chgData name="Rocio Garcia Tome" userId="446d930b-a587-4406-a64b-ed49b2b521fa" providerId="ADAL" clId="{FB11E090-A86F-46CF-B853-2E4DD9510DB3}" dt="2024-11-11T15:56:58.628" v="95" actId="1036"/>
          <ac:spMkLst>
            <pc:docMk/>
            <pc:sldMk cId="3511974479" sldId="2147469601"/>
            <ac:spMk id="10" creationId="{A9814A76-3F37-A3D3-F3AE-782EF1D04529}"/>
          </ac:spMkLst>
        </pc:spChg>
        <pc:spChg chg="mod">
          <ac:chgData name="Rocio Garcia Tome" userId="446d930b-a587-4406-a64b-ed49b2b521fa" providerId="ADAL" clId="{FB11E090-A86F-46CF-B853-2E4DD9510DB3}" dt="2024-11-12T17:09:31.934" v="258" actId="1076"/>
          <ac:spMkLst>
            <pc:docMk/>
            <pc:sldMk cId="3511974479" sldId="2147469601"/>
            <ac:spMk id="12" creationId="{3ADEE5E4-CD8B-2FC1-3C86-86AEA5B99AB9}"/>
          </ac:spMkLst>
        </pc:spChg>
        <pc:spChg chg="mod">
          <ac:chgData name="Rocio Garcia Tome" userId="446d930b-a587-4406-a64b-ed49b2b521fa" providerId="ADAL" clId="{FB11E090-A86F-46CF-B853-2E4DD9510DB3}" dt="2024-11-11T15:56:52.073" v="86" actId="1036"/>
          <ac:spMkLst>
            <pc:docMk/>
            <pc:sldMk cId="3511974479" sldId="2147469601"/>
            <ac:spMk id="13" creationId="{60A20004-00D1-E2E4-89B8-87FB74A21C74}"/>
          </ac:spMkLst>
        </pc:spChg>
        <pc:spChg chg="add del mod">
          <ac:chgData name="Rocio Garcia Tome" userId="446d930b-a587-4406-a64b-ed49b2b521fa" providerId="ADAL" clId="{FB11E090-A86F-46CF-B853-2E4DD9510DB3}" dt="2024-11-11T15:56:20.443" v="40" actId="478"/>
          <ac:spMkLst>
            <pc:docMk/>
            <pc:sldMk cId="3511974479" sldId="2147469601"/>
            <ac:spMk id="15" creationId="{62EC7F39-E3C5-D924-B02B-AFB5FD8619E8}"/>
          </ac:spMkLst>
        </pc:spChg>
        <pc:picChg chg="mod ord">
          <ac:chgData name="Rocio Garcia Tome" userId="446d930b-a587-4406-a64b-ed49b2b521fa" providerId="ADAL" clId="{FB11E090-A86F-46CF-B853-2E4DD9510DB3}" dt="2024-11-11T15:54:15.626" v="23" actId="166"/>
          <ac:picMkLst>
            <pc:docMk/>
            <pc:sldMk cId="3511974479" sldId="2147469601"/>
            <ac:picMk id="4" creationId="{D98BDB7B-1D2B-788D-3606-F21DD2691B3E}"/>
          </ac:picMkLst>
        </pc:picChg>
        <pc:picChg chg="mod">
          <ac:chgData name="Rocio Garcia Tome" userId="446d930b-a587-4406-a64b-ed49b2b521fa" providerId="ADAL" clId="{FB11E090-A86F-46CF-B853-2E4DD9510DB3}" dt="2024-11-11T15:54:28.842" v="26" actId="14100"/>
          <ac:picMkLst>
            <pc:docMk/>
            <pc:sldMk cId="3511974479" sldId="2147469601"/>
            <ac:picMk id="7" creationId="{543D1C94-784D-6997-0B41-63B3961EECFD}"/>
          </ac:picMkLst>
        </pc:picChg>
        <pc:picChg chg="mod">
          <ac:chgData name="Rocio Garcia Tome" userId="446d930b-a587-4406-a64b-ed49b2b521fa" providerId="ADAL" clId="{FB11E090-A86F-46CF-B853-2E4DD9510DB3}" dt="2024-11-11T15:56:58.628" v="95" actId="1036"/>
          <ac:picMkLst>
            <pc:docMk/>
            <pc:sldMk cId="3511974479" sldId="2147469601"/>
            <ac:picMk id="8" creationId="{F968EFD2-6E58-73E7-CABB-5C6FC14EDB3D}"/>
          </ac:picMkLst>
        </pc:picChg>
        <pc:picChg chg="add del mod">
          <ac:chgData name="Rocio Garcia Tome" userId="446d930b-a587-4406-a64b-ed49b2b521fa" providerId="ADAL" clId="{FB11E090-A86F-46CF-B853-2E4DD9510DB3}" dt="2024-11-12T17:09:33.830" v="259" actId="478"/>
          <ac:picMkLst>
            <pc:docMk/>
            <pc:sldMk cId="3511974479" sldId="2147469601"/>
            <ac:picMk id="11" creationId="{0F05E903-AB58-5399-3144-B5B9BFF06921}"/>
          </ac:picMkLst>
        </pc:picChg>
        <pc:picChg chg="add mod modCrop">
          <ac:chgData name="Rocio Garcia Tome" userId="446d930b-a587-4406-a64b-ed49b2b521fa" providerId="ADAL" clId="{FB11E090-A86F-46CF-B853-2E4DD9510DB3}" dt="2024-11-11T15:56:16.091" v="39" actId="14100"/>
          <ac:picMkLst>
            <pc:docMk/>
            <pc:sldMk cId="3511974479" sldId="2147469601"/>
            <ac:picMk id="14" creationId="{4FC00785-3E8F-F565-1203-2754E4A1CAE3}"/>
          </ac:picMkLst>
        </pc:picChg>
        <pc:picChg chg="add mod">
          <ac:chgData name="Rocio Garcia Tome" userId="446d930b-a587-4406-a64b-ed49b2b521fa" providerId="ADAL" clId="{FB11E090-A86F-46CF-B853-2E4DD9510DB3}" dt="2024-11-12T17:09:44.422" v="286" actId="1035"/>
          <ac:picMkLst>
            <pc:docMk/>
            <pc:sldMk cId="3511974479" sldId="2147469601"/>
            <ac:picMk id="15" creationId="{C25DD179-FF4D-0B22-35D5-2F01E710921E}"/>
          </ac:picMkLst>
        </pc:picChg>
        <pc:picChg chg="del mod">
          <ac:chgData name="Rocio Garcia Tome" userId="446d930b-a587-4406-a64b-ed49b2b521fa" providerId="ADAL" clId="{FB11E090-A86F-46CF-B853-2E4DD9510DB3}" dt="2024-11-12T17:09:28.391" v="255" actId="478"/>
          <ac:picMkLst>
            <pc:docMk/>
            <pc:sldMk cId="3511974479" sldId="2147469601"/>
            <ac:picMk id="19" creationId="{7ED2B887-9E3B-9B27-0473-1C1D4195E6C7}"/>
          </ac:picMkLst>
        </pc:picChg>
      </pc:sldChg>
      <pc:sldChg chg="addSp modSp mod">
        <pc:chgData name="Rocio Garcia Tome" userId="446d930b-a587-4406-a64b-ed49b2b521fa" providerId="ADAL" clId="{FB11E090-A86F-46CF-B853-2E4DD9510DB3}" dt="2024-11-12T10:01:43.455" v="190" actId="14100"/>
        <pc:sldMkLst>
          <pc:docMk/>
          <pc:sldMk cId="3845181276" sldId="2147469614"/>
        </pc:sldMkLst>
        <pc:picChg chg="mod">
          <ac:chgData name="Rocio Garcia Tome" userId="446d930b-a587-4406-a64b-ed49b2b521fa" providerId="ADAL" clId="{FB11E090-A86F-46CF-B853-2E4DD9510DB3}" dt="2024-11-12T10:01:43.455" v="190" actId="14100"/>
          <ac:picMkLst>
            <pc:docMk/>
            <pc:sldMk cId="3845181276" sldId="2147469614"/>
            <ac:picMk id="2" creationId="{AD32B523-49DA-7C1F-0AE8-3CD135A96ED8}"/>
          </ac:picMkLst>
        </pc:picChg>
        <pc:picChg chg="add mod">
          <ac:chgData name="Rocio Garcia Tome" userId="446d930b-a587-4406-a64b-ed49b2b521fa" providerId="ADAL" clId="{FB11E090-A86F-46CF-B853-2E4DD9510DB3}" dt="2024-11-12T10:01:26.671" v="186"/>
          <ac:picMkLst>
            <pc:docMk/>
            <pc:sldMk cId="3845181276" sldId="2147469614"/>
            <ac:picMk id="3" creationId="{4251EF52-63F1-4F02-5F4E-7E281818AE65}"/>
          </ac:picMkLst>
        </pc:picChg>
        <pc:picChg chg="mod">
          <ac:chgData name="Rocio Garcia Tome" userId="446d930b-a587-4406-a64b-ed49b2b521fa" providerId="ADAL" clId="{FB11E090-A86F-46CF-B853-2E4DD9510DB3}" dt="2024-11-12T10:01:32.112" v="187" actId="14100"/>
          <ac:picMkLst>
            <pc:docMk/>
            <pc:sldMk cId="3845181276" sldId="2147469614"/>
            <ac:picMk id="7" creationId="{543D1C94-784D-6997-0B41-63B3961EECFD}"/>
          </ac:picMkLst>
        </pc:picChg>
      </pc:sldChg>
      <pc:sldChg chg="addSp delSp modSp mod">
        <pc:chgData name="Rocio Garcia Tome" userId="446d930b-a587-4406-a64b-ed49b2b521fa" providerId="ADAL" clId="{FB11E090-A86F-46CF-B853-2E4DD9510DB3}" dt="2024-11-11T16:01:49.521" v="164" actId="1076"/>
        <pc:sldMkLst>
          <pc:docMk/>
          <pc:sldMk cId="3955825946" sldId="2147469616"/>
        </pc:sldMkLst>
        <pc:spChg chg="mod">
          <ac:chgData name="Rocio Garcia Tome" userId="446d930b-a587-4406-a64b-ed49b2b521fa" providerId="ADAL" clId="{FB11E090-A86F-46CF-B853-2E4DD9510DB3}" dt="2024-11-11T16:01:14.419" v="162" actId="1036"/>
          <ac:spMkLst>
            <pc:docMk/>
            <pc:sldMk cId="3955825946" sldId="2147469616"/>
            <ac:spMk id="3" creationId="{10FAF2B9-CDFA-34DD-B881-80CC363A67A1}"/>
          </ac:spMkLst>
        </pc:spChg>
        <pc:spChg chg="del">
          <ac:chgData name="Rocio Garcia Tome" userId="446d930b-a587-4406-a64b-ed49b2b521fa" providerId="ADAL" clId="{FB11E090-A86F-46CF-B853-2E4DD9510DB3}" dt="2024-11-11T15:58:23.701" v="99" actId="478"/>
          <ac:spMkLst>
            <pc:docMk/>
            <pc:sldMk cId="3955825946" sldId="2147469616"/>
            <ac:spMk id="9" creationId="{BE530EE1-86CB-3E48-9AFE-4BEEDDCABEAD}"/>
          </ac:spMkLst>
        </pc:spChg>
        <pc:spChg chg="mod ord">
          <ac:chgData name="Rocio Garcia Tome" userId="446d930b-a587-4406-a64b-ed49b2b521fa" providerId="ADAL" clId="{FB11E090-A86F-46CF-B853-2E4DD9510DB3}" dt="2024-11-11T16:01:14.419" v="162" actId="1036"/>
          <ac:spMkLst>
            <pc:docMk/>
            <pc:sldMk cId="3955825946" sldId="2147469616"/>
            <ac:spMk id="10" creationId="{8A9D700D-58E6-AB3D-43E9-F989AEBA6665}"/>
          </ac:spMkLst>
        </pc:spChg>
        <pc:spChg chg="mod">
          <ac:chgData name="Rocio Garcia Tome" userId="446d930b-a587-4406-a64b-ed49b2b521fa" providerId="ADAL" clId="{FB11E090-A86F-46CF-B853-2E4DD9510DB3}" dt="2024-11-11T16:01:14.419" v="162" actId="1036"/>
          <ac:spMkLst>
            <pc:docMk/>
            <pc:sldMk cId="3955825946" sldId="2147469616"/>
            <ac:spMk id="13" creationId="{D1F693C0-68E6-4581-729E-742F3C8AE3C0}"/>
          </ac:spMkLst>
        </pc:spChg>
        <pc:spChg chg="add del mod">
          <ac:chgData name="Rocio Garcia Tome" userId="446d930b-a587-4406-a64b-ed49b2b521fa" providerId="ADAL" clId="{FB11E090-A86F-46CF-B853-2E4DD9510DB3}" dt="2024-11-11T15:59:11.167" v="121" actId="478"/>
          <ac:spMkLst>
            <pc:docMk/>
            <pc:sldMk cId="3955825946" sldId="2147469616"/>
            <ac:spMk id="15" creationId="{7EF82570-D409-F7C9-CCCE-EBD9F9189BB2}"/>
          </ac:spMkLst>
        </pc:spChg>
        <pc:spChg chg="add del mod">
          <ac:chgData name="Rocio Garcia Tome" userId="446d930b-a587-4406-a64b-ed49b2b521fa" providerId="ADAL" clId="{FB11E090-A86F-46CF-B853-2E4DD9510DB3}" dt="2024-11-11T15:59:45.389" v="125" actId="478"/>
          <ac:spMkLst>
            <pc:docMk/>
            <pc:sldMk cId="3955825946" sldId="2147469616"/>
            <ac:spMk id="17" creationId="{AF175272-86ED-DB9C-5607-4330F70D992C}"/>
          </ac:spMkLst>
        </pc:spChg>
        <pc:spChg chg="add mod ord">
          <ac:chgData name="Rocio Garcia Tome" userId="446d930b-a587-4406-a64b-ed49b2b521fa" providerId="ADAL" clId="{FB11E090-A86F-46CF-B853-2E4DD9510DB3}" dt="2024-11-11T16:01:02.861" v="138" actId="167"/>
          <ac:spMkLst>
            <pc:docMk/>
            <pc:sldMk cId="3955825946" sldId="2147469616"/>
            <ac:spMk id="19" creationId="{872EB133-322B-FDE0-3EAB-AD3BE13B015D}"/>
          </ac:spMkLst>
        </pc:spChg>
        <pc:spChg chg="add mod">
          <ac:chgData name="Rocio Garcia Tome" userId="446d930b-a587-4406-a64b-ed49b2b521fa" providerId="ADAL" clId="{FB11E090-A86F-46CF-B853-2E4DD9510DB3}" dt="2024-11-11T16:01:49.521" v="164" actId="1076"/>
          <ac:spMkLst>
            <pc:docMk/>
            <pc:sldMk cId="3955825946" sldId="2147469616"/>
            <ac:spMk id="20" creationId="{44C034F0-B51D-6BA5-669A-E2744A337D60}"/>
          </ac:spMkLst>
        </pc:spChg>
        <pc:picChg chg="mod">
          <ac:chgData name="Rocio Garcia Tome" userId="446d930b-a587-4406-a64b-ed49b2b521fa" providerId="ADAL" clId="{FB11E090-A86F-46CF-B853-2E4DD9510DB3}" dt="2024-11-11T16:00:34.700" v="132" actId="14100"/>
          <ac:picMkLst>
            <pc:docMk/>
            <pc:sldMk cId="3955825946" sldId="2147469616"/>
            <ac:picMk id="2" creationId="{AD32B523-49DA-7C1F-0AE8-3CD135A96ED8}"/>
          </ac:picMkLst>
        </pc:picChg>
        <pc:picChg chg="del">
          <ac:chgData name="Rocio Garcia Tome" userId="446d930b-a587-4406-a64b-ed49b2b521fa" providerId="ADAL" clId="{FB11E090-A86F-46CF-B853-2E4DD9510DB3}" dt="2024-11-11T15:58:22.312" v="98" actId="478"/>
          <ac:picMkLst>
            <pc:docMk/>
            <pc:sldMk cId="3955825946" sldId="2147469616"/>
            <ac:picMk id="4" creationId="{D98BDB7B-1D2B-788D-3606-F21DD2691B3E}"/>
          </ac:picMkLst>
        </pc:picChg>
        <pc:picChg chg="add del mod">
          <ac:chgData name="Rocio Garcia Tome" userId="446d930b-a587-4406-a64b-ed49b2b521fa" providerId="ADAL" clId="{FB11E090-A86F-46CF-B853-2E4DD9510DB3}" dt="2024-11-11T16:00:03.093" v="127" actId="478"/>
          <ac:picMkLst>
            <pc:docMk/>
            <pc:sldMk cId="3955825946" sldId="2147469616"/>
            <ac:picMk id="14" creationId="{CF13D697-38FC-F7FA-4E8B-990EE2AEC2CB}"/>
          </ac:picMkLst>
        </pc:picChg>
        <pc:picChg chg="add del mod">
          <ac:chgData name="Rocio Garcia Tome" userId="446d930b-a587-4406-a64b-ed49b2b521fa" providerId="ADAL" clId="{FB11E090-A86F-46CF-B853-2E4DD9510DB3}" dt="2024-11-11T15:59:11.167" v="121" actId="478"/>
          <ac:picMkLst>
            <pc:docMk/>
            <pc:sldMk cId="3955825946" sldId="2147469616"/>
            <ac:picMk id="16" creationId="{C1DF28CF-C6EA-FEFF-EA69-E11C41072ADC}"/>
          </ac:picMkLst>
        </pc:picChg>
        <pc:picChg chg="add del mod">
          <ac:chgData name="Rocio Garcia Tome" userId="446d930b-a587-4406-a64b-ed49b2b521fa" providerId="ADAL" clId="{FB11E090-A86F-46CF-B853-2E4DD9510DB3}" dt="2024-11-11T15:59:45.389" v="125" actId="478"/>
          <ac:picMkLst>
            <pc:docMk/>
            <pc:sldMk cId="3955825946" sldId="2147469616"/>
            <ac:picMk id="18" creationId="{9FBFCF78-E50D-3516-148C-C45AF52E6E8E}"/>
          </ac:picMkLst>
        </pc:picChg>
        <pc:picChg chg="add mod">
          <ac:chgData name="Rocio Garcia Tome" userId="446d930b-a587-4406-a64b-ed49b2b521fa" providerId="ADAL" clId="{FB11E090-A86F-46CF-B853-2E4DD9510DB3}" dt="2024-11-11T16:01:49.521" v="164" actId="1076"/>
          <ac:picMkLst>
            <pc:docMk/>
            <pc:sldMk cId="3955825946" sldId="2147469616"/>
            <ac:picMk id="21" creationId="{D2AAB23B-BD9C-AD8E-7CFC-24437054A8CC}"/>
          </ac:picMkLst>
        </pc:picChg>
      </pc:sldChg>
      <pc:sldChg chg="addSp delSp modSp mod">
        <pc:chgData name="Rocio Garcia Tome" userId="446d930b-a587-4406-a64b-ed49b2b521fa" providerId="ADAL" clId="{FB11E090-A86F-46CF-B853-2E4DD9510DB3}" dt="2024-11-12T09:56:04.846" v="184" actId="1076"/>
        <pc:sldMkLst>
          <pc:docMk/>
          <pc:sldMk cId="32723226" sldId="2147469673"/>
        </pc:sldMkLst>
        <pc:spChg chg="mod">
          <ac:chgData name="Rocio Garcia Tome" userId="446d930b-a587-4406-a64b-ed49b2b521fa" providerId="ADAL" clId="{FB11E090-A86F-46CF-B853-2E4DD9510DB3}" dt="2024-11-12T09:56:02.611" v="183" actId="1076"/>
          <ac:spMkLst>
            <pc:docMk/>
            <pc:sldMk cId="32723226" sldId="2147469673"/>
            <ac:spMk id="3" creationId="{4FF113F3-8EAE-464E-5780-46A68B5603E5}"/>
          </ac:spMkLst>
        </pc:spChg>
        <pc:spChg chg="mod">
          <ac:chgData name="Rocio Garcia Tome" userId="446d930b-a587-4406-a64b-ed49b2b521fa" providerId="ADAL" clId="{FB11E090-A86F-46CF-B853-2E4DD9510DB3}" dt="2024-11-12T09:56:00.182" v="182" actId="14100"/>
          <ac:spMkLst>
            <pc:docMk/>
            <pc:sldMk cId="32723226" sldId="2147469673"/>
            <ac:spMk id="4" creationId="{135D3840-9105-67B5-DB23-963F23DA7215}"/>
          </ac:spMkLst>
        </pc:spChg>
        <pc:spChg chg="add del">
          <ac:chgData name="Rocio Garcia Tome" userId="446d930b-a587-4406-a64b-ed49b2b521fa" providerId="ADAL" clId="{FB11E090-A86F-46CF-B853-2E4DD9510DB3}" dt="2024-11-12T09:55:18.645" v="171" actId="478"/>
          <ac:spMkLst>
            <pc:docMk/>
            <pc:sldMk cId="32723226" sldId="2147469673"/>
            <ac:spMk id="7" creationId="{B8F0D400-27A6-6063-A5DE-0B5D30432F0F}"/>
          </ac:spMkLst>
        </pc:spChg>
        <pc:spChg chg="add mod">
          <ac:chgData name="Rocio Garcia Tome" userId="446d930b-a587-4406-a64b-ed49b2b521fa" providerId="ADAL" clId="{FB11E090-A86F-46CF-B853-2E4DD9510DB3}" dt="2024-11-12T09:55:57.590" v="181" actId="14100"/>
          <ac:spMkLst>
            <pc:docMk/>
            <pc:sldMk cId="32723226" sldId="2147469673"/>
            <ac:spMk id="8" creationId="{AB3A0059-65AE-A50F-9172-FC3CF0AE1521}"/>
          </ac:spMkLst>
        </pc:spChg>
        <pc:spChg chg="add mod">
          <ac:chgData name="Rocio Garcia Tome" userId="446d930b-a587-4406-a64b-ed49b2b521fa" providerId="ADAL" clId="{FB11E090-A86F-46CF-B853-2E4DD9510DB3}" dt="2024-11-12T09:56:04.846" v="184" actId="1076"/>
          <ac:spMkLst>
            <pc:docMk/>
            <pc:sldMk cId="32723226" sldId="2147469673"/>
            <ac:spMk id="9" creationId="{999B2D8B-51CA-6597-4C43-99DB82B84C7F}"/>
          </ac:spMkLst>
        </pc:spChg>
        <pc:spChg chg="add mod">
          <ac:chgData name="Rocio Garcia Tome" userId="446d930b-a587-4406-a64b-ed49b2b521fa" providerId="ADAL" clId="{FB11E090-A86F-46CF-B853-2E4DD9510DB3}" dt="2024-11-12T09:55:51.911" v="179" actId="108"/>
          <ac:spMkLst>
            <pc:docMk/>
            <pc:sldMk cId="32723226" sldId="2147469673"/>
            <ac:spMk id="10" creationId="{8794C235-F6E8-2357-5D02-D23D1501472E}"/>
          </ac:spMkLst>
        </pc:spChg>
      </pc:sldChg>
      <pc:sldChg chg="modSp del mod">
        <pc:chgData name="Rocio Garcia Tome" userId="446d930b-a587-4406-a64b-ed49b2b521fa" providerId="ADAL" clId="{FB11E090-A86F-46CF-B853-2E4DD9510DB3}" dt="2024-11-12T09:56:08.330" v="185" actId="2696"/>
        <pc:sldMkLst>
          <pc:docMk/>
          <pc:sldMk cId="1409847047" sldId="2147469674"/>
        </pc:sldMkLst>
        <pc:spChg chg="mod">
          <ac:chgData name="Rocio Garcia Tome" userId="446d930b-a587-4406-a64b-ed49b2b521fa" providerId="ADAL" clId="{FB11E090-A86F-46CF-B853-2E4DD9510DB3}" dt="2024-11-12T09:51:17.288" v="166" actId="14100"/>
          <ac:spMkLst>
            <pc:docMk/>
            <pc:sldMk cId="1409847047" sldId="2147469674"/>
            <ac:spMk id="3" creationId="{4FF113F3-8EAE-464E-5780-46A68B5603E5}"/>
          </ac:spMkLst>
        </pc:spChg>
        <pc:spChg chg="mod">
          <ac:chgData name="Rocio Garcia Tome" userId="446d930b-a587-4406-a64b-ed49b2b521fa" providerId="ADAL" clId="{FB11E090-A86F-46CF-B853-2E4DD9510DB3}" dt="2024-11-12T09:53:11.662" v="169" actId="1076"/>
          <ac:spMkLst>
            <pc:docMk/>
            <pc:sldMk cId="1409847047" sldId="2147469674"/>
            <ac:spMk id="4" creationId="{135D3840-9105-67B5-DB23-963F23DA7215}"/>
          </ac:spMkLst>
        </pc:spChg>
      </pc:sldChg>
      <pc:sldChg chg="modSp mod">
        <pc:chgData name="Rocio Garcia Tome" userId="446d930b-a587-4406-a64b-ed49b2b521fa" providerId="ADAL" clId="{FB11E090-A86F-46CF-B853-2E4DD9510DB3}" dt="2024-11-12T10:03:41.681" v="211" actId="207"/>
        <pc:sldMkLst>
          <pc:docMk/>
          <pc:sldMk cId="3845652902" sldId="2147469707"/>
        </pc:sldMkLst>
        <pc:picChg chg="mod">
          <ac:chgData name="Rocio Garcia Tome" userId="446d930b-a587-4406-a64b-ed49b2b521fa" providerId="ADAL" clId="{FB11E090-A86F-46CF-B853-2E4DD9510DB3}" dt="2024-11-12T10:03:41.681" v="211" actId="207"/>
          <ac:picMkLst>
            <pc:docMk/>
            <pc:sldMk cId="3845652902" sldId="2147469707"/>
            <ac:picMk id="3" creationId="{1F46DBFC-FA0D-EF11-44E4-3DA653E67FB1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44.936" v="212" actId="207"/>
        <pc:sldMkLst>
          <pc:docMk/>
          <pc:sldMk cId="3382989772" sldId="2147469708"/>
        </pc:sldMkLst>
        <pc:picChg chg="mod">
          <ac:chgData name="Rocio Garcia Tome" userId="446d930b-a587-4406-a64b-ed49b2b521fa" providerId="ADAL" clId="{FB11E090-A86F-46CF-B853-2E4DD9510DB3}" dt="2024-11-12T10:03:44.936" v="212" actId="207"/>
          <ac:picMkLst>
            <pc:docMk/>
            <pc:sldMk cId="3382989772" sldId="2147469708"/>
            <ac:picMk id="3" creationId="{DB4D0325-4443-8B39-D589-E423BFB4FCBD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48.321" v="213" actId="207"/>
        <pc:sldMkLst>
          <pc:docMk/>
          <pc:sldMk cId="3282201439" sldId="2147469711"/>
        </pc:sldMkLst>
        <pc:picChg chg="mod">
          <ac:chgData name="Rocio Garcia Tome" userId="446d930b-a587-4406-a64b-ed49b2b521fa" providerId="ADAL" clId="{FB11E090-A86F-46CF-B853-2E4DD9510DB3}" dt="2024-11-12T10:03:48.321" v="213" actId="207"/>
          <ac:picMkLst>
            <pc:docMk/>
            <pc:sldMk cId="3282201439" sldId="2147469711"/>
            <ac:picMk id="3" creationId="{6A24CDB6-73EC-7D1E-AC2E-5053E0D79535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53.969" v="214" actId="207"/>
        <pc:sldMkLst>
          <pc:docMk/>
          <pc:sldMk cId="2009043843" sldId="2147469712"/>
        </pc:sldMkLst>
        <pc:picChg chg="mod">
          <ac:chgData name="Rocio Garcia Tome" userId="446d930b-a587-4406-a64b-ed49b2b521fa" providerId="ADAL" clId="{FB11E090-A86F-46CF-B853-2E4DD9510DB3}" dt="2024-11-12T10:03:53.969" v="214" actId="207"/>
          <ac:picMkLst>
            <pc:docMk/>
            <pc:sldMk cId="2009043843" sldId="2147469712"/>
            <ac:picMk id="3" creationId="{6CE6F454-2890-8BB3-98A8-329614860404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58.233" v="215" actId="207"/>
        <pc:sldMkLst>
          <pc:docMk/>
          <pc:sldMk cId="1262488182" sldId="2147469713"/>
        </pc:sldMkLst>
        <pc:picChg chg="mod">
          <ac:chgData name="Rocio Garcia Tome" userId="446d930b-a587-4406-a64b-ed49b2b521fa" providerId="ADAL" clId="{FB11E090-A86F-46CF-B853-2E4DD9510DB3}" dt="2024-11-12T10:03:58.233" v="215" actId="207"/>
          <ac:picMkLst>
            <pc:docMk/>
            <pc:sldMk cId="1262488182" sldId="2147469713"/>
            <ac:picMk id="3" creationId="{202DE86F-8C2D-E1C2-368E-85E6A6492C37}"/>
          </ac:picMkLst>
        </pc:picChg>
      </pc:sldChg>
      <pc:sldChg chg="delSp modSp mod">
        <pc:chgData name="Rocio Garcia Tome" userId="446d930b-a587-4406-a64b-ed49b2b521fa" providerId="ADAL" clId="{FB11E090-A86F-46CF-B853-2E4DD9510DB3}" dt="2024-11-12T10:04:18.131" v="221" actId="478"/>
        <pc:sldMkLst>
          <pc:docMk/>
          <pc:sldMk cId="2900639948" sldId="2147469714"/>
        </pc:sldMkLst>
        <pc:spChg chg="mod">
          <ac:chgData name="Rocio Garcia Tome" userId="446d930b-a587-4406-a64b-ed49b2b521fa" providerId="ADAL" clId="{FB11E090-A86F-46CF-B853-2E4DD9510DB3}" dt="2024-11-12T10:04:12.903" v="219" actId="14100"/>
          <ac:spMkLst>
            <pc:docMk/>
            <pc:sldMk cId="2900639948" sldId="2147469714"/>
            <ac:spMk id="6" creationId="{694B6639-6ABE-E515-AA2C-1B899BFBAAC5}"/>
          </ac:spMkLst>
        </pc:spChg>
        <pc:picChg chg="del mod">
          <ac:chgData name="Rocio Garcia Tome" userId="446d930b-a587-4406-a64b-ed49b2b521fa" providerId="ADAL" clId="{FB11E090-A86F-46CF-B853-2E4DD9510DB3}" dt="2024-11-12T10:04:18.131" v="221" actId="478"/>
          <ac:picMkLst>
            <pc:docMk/>
            <pc:sldMk cId="2900639948" sldId="2147469714"/>
            <ac:picMk id="3" creationId="{5577ECC7-9E40-F1CA-B8F9-D8B42A87BDDF}"/>
          </ac:picMkLst>
        </pc:picChg>
      </pc:sldChg>
      <pc:sldChg chg="modSp mod">
        <pc:chgData name="Rocio Garcia Tome" userId="446d930b-a587-4406-a64b-ed49b2b521fa" providerId="ADAL" clId="{FB11E090-A86F-46CF-B853-2E4DD9510DB3}" dt="2024-11-12T10:04:09.913" v="218" actId="207"/>
        <pc:sldMkLst>
          <pc:docMk/>
          <pc:sldMk cId="1569814986" sldId="2147469715"/>
        </pc:sldMkLst>
        <pc:picChg chg="mod">
          <ac:chgData name="Rocio Garcia Tome" userId="446d930b-a587-4406-a64b-ed49b2b521fa" providerId="ADAL" clId="{FB11E090-A86F-46CF-B853-2E4DD9510DB3}" dt="2024-11-12T10:04:09.913" v="218" actId="207"/>
          <ac:picMkLst>
            <pc:docMk/>
            <pc:sldMk cId="1569814986" sldId="2147469715"/>
            <ac:picMk id="3" creationId="{999A35AA-81D0-988D-5937-9D2A1FBE67EF}"/>
          </ac:picMkLst>
        </pc:picChg>
      </pc:sldChg>
      <pc:sldChg chg="delSp mod">
        <pc:chgData name="Rocio Garcia Tome" userId="446d930b-a587-4406-a64b-ed49b2b521fa" providerId="ADAL" clId="{FB11E090-A86F-46CF-B853-2E4DD9510DB3}" dt="2024-11-12T10:04:22.879" v="222" actId="478"/>
        <pc:sldMkLst>
          <pc:docMk/>
          <pc:sldMk cId="2385848463" sldId="2147469718"/>
        </pc:sldMkLst>
        <pc:picChg chg="del">
          <ac:chgData name="Rocio Garcia Tome" userId="446d930b-a587-4406-a64b-ed49b2b521fa" providerId="ADAL" clId="{FB11E090-A86F-46CF-B853-2E4DD9510DB3}" dt="2024-11-12T10:04:22.879" v="222" actId="478"/>
          <ac:picMkLst>
            <pc:docMk/>
            <pc:sldMk cId="2385848463" sldId="2147469718"/>
            <ac:picMk id="3" creationId="{3653FDA0-559F-A32B-7538-5DE5363E390E}"/>
          </ac:picMkLst>
        </pc:picChg>
      </pc:sldChg>
      <pc:sldChg chg="delSp mod">
        <pc:chgData name="Rocio Garcia Tome" userId="446d930b-a587-4406-a64b-ed49b2b521fa" providerId="ADAL" clId="{FB11E090-A86F-46CF-B853-2E4DD9510DB3}" dt="2024-11-12T10:04:25.130" v="223" actId="478"/>
        <pc:sldMkLst>
          <pc:docMk/>
          <pc:sldMk cId="2524244334" sldId="2147469719"/>
        </pc:sldMkLst>
        <pc:picChg chg="del">
          <ac:chgData name="Rocio Garcia Tome" userId="446d930b-a587-4406-a64b-ed49b2b521fa" providerId="ADAL" clId="{FB11E090-A86F-46CF-B853-2E4DD9510DB3}" dt="2024-11-12T10:04:25.130" v="223" actId="478"/>
          <ac:picMkLst>
            <pc:docMk/>
            <pc:sldMk cId="2524244334" sldId="2147469719"/>
            <ac:picMk id="3" creationId="{47A8DB7B-B178-765C-EF74-95F1F78CDDBD}"/>
          </ac:picMkLst>
        </pc:picChg>
      </pc:sldChg>
      <pc:sldChg chg="delSp mod">
        <pc:chgData name="Rocio Garcia Tome" userId="446d930b-a587-4406-a64b-ed49b2b521fa" providerId="ADAL" clId="{FB11E090-A86F-46CF-B853-2E4DD9510DB3}" dt="2024-11-12T10:04:27.354" v="224" actId="478"/>
        <pc:sldMkLst>
          <pc:docMk/>
          <pc:sldMk cId="3116423662" sldId="2147469720"/>
        </pc:sldMkLst>
        <pc:picChg chg="del">
          <ac:chgData name="Rocio Garcia Tome" userId="446d930b-a587-4406-a64b-ed49b2b521fa" providerId="ADAL" clId="{FB11E090-A86F-46CF-B853-2E4DD9510DB3}" dt="2024-11-12T10:04:27.354" v="224" actId="478"/>
          <ac:picMkLst>
            <pc:docMk/>
            <pc:sldMk cId="3116423662" sldId="2147469720"/>
            <ac:picMk id="3" creationId="{45499B5F-BC96-7BE3-596D-306B387BC2B3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29.385" v="209" actId="207"/>
        <pc:sldMkLst>
          <pc:docMk/>
          <pc:sldMk cId="2897396356" sldId="2147469722"/>
        </pc:sldMkLst>
        <pc:picChg chg="mod">
          <ac:chgData name="Rocio Garcia Tome" userId="446d930b-a587-4406-a64b-ed49b2b521fa" providerId="ADAL" clId="{FB11E090-A86F-46CF-B853-2E4DD9510DB3}" dt="2024-11-12T10:03:29.385" v="209" actId="207"/>
          <ac:picMkLst>
            <pc:docMk/>
            <pc:sldMk cId="2897396356" sldId="2147469722"/>
            <ac:picMk id="3" creationId="{9F73B02F-E8C9-A260-E534-A483514748A4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32.721" v="210" actId="207"/>
        <pc:sldMkLst>
          <pc:docMk/>
          <pc:sldMk cId="7283652" sldId="2147469723"/>
        </pc:sldMkLst>
        <pc:picChg chg="mod">
          <ac:chgData name="Rocio Garcia Tome" userId="446d930b-a587-4406-a64b-ed49b2b521fa" providerId="ADAL" clId="{FB11E090-A86F-46CF-B853-2E4DD9510DB3}" dt="2024-11-12T10:03:32.721" v="210" actId="207"/>
          <ac:picMkLst>
            <pc:docMk/>
            <pc:sldMk cId="7283652" sldId="2147469723"/>
            <ac:picMk id="3" creationId="{EABEFA98-1ED1-A0EF-9A13-03F0947547E5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02.762" v="202" actId="207"/>
        <pc:sldMkLst>
          <pc:docMk/>
          <pc:sldMk cId="2295354997" sldId="2147469724"/>
        </pc:sldMkLst>
        <pc:picChg chg="mod">
          <ac:chgData name="Rocio Garcia Tome" userId="446d930b-a587-4406-a64b-ed49b2b521fa" providerId="ADAL" clId="{FB11E090-A86F-46CF-B853-2E4DD9510DB3}" dt="2024-11-12T10:03:02.762" v="202" actId="207"/>
          <ac:picMkLst>
            <pc:docMk/>
            <pc:sldMk cId="2295354997" sldId="2147469724"/>
            <ac:picMk id="3" creationId="{72C19B9B-941D-7D0E-DC81-57AB99EA25DD}"/>
          </ac:picMkLst>
        </pc:picChg>
      </pc:sldChg>
      <pc:sldChg chg="delSp modSp mod">
        <pc:chgData name="Rocio Garcia Tome" userId="446d930b-a587-4406-a64b-ed49b2b521fa" providerId="ADAL" clId="{FB11E090-A86F-46CF-B853-2E4DD9510DB3}" dt="2024-11-12T10:03:11.337" v="204" actId="207"/>
        <pc:sldMkLst>
          <pc:docMk/>
          <pc:sldMk cId="29858628" sldId="2147469731"/>
        </pc:sldMkLst>
        <pc:spChg chg="del">
          <ac:chgData name="Rocio Garcia Tome" userId="446d930b-a587-4406-a64b-ed49b2b521fa" providerId="ADAL" clId="{FB11E090-A86F-46CF-B853-2E4DD9510DB3}" dt="2024-11-12T10:03:09.206" v="203" actId="478"/>
          <ac:spMkLst>
            <pc:docMk/>
            <pc:sldMk cId="29858628" sldId="2147469731"/>
            <ac:spMk id="5" creationId="{F1529FCF-5E25-B694-AB57-048D3EDF5CEB}"/>
          </ac:spMkLst>
        </pc:spChg>
        <pc:picChg chg="mod">
          <ac:chgData name="Rocio Garcia Tome" userId="446d930b-a587-4406-a64b-ed49b2b521fa" providerId="ADAL" clId="{FB11E090-A86F-46CF-B853-2E4DD9510DB3}" dt="2024-11-12T10:03:11.337" v="204" actId="207"/>
          <ac:picMkLst>
            <pc:docMk/>
            <pc:sldMk cId="29858628" sldId="2147469731"/>
            <ac:picMk id="3" creationId="{A719790C-319C-5471-92CA-6BAEFC68CC03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14.417" v="205" actId="207"/>
        <pc:sldMkLst>
          <pc:docMk/>
          <pc:sldMk cId="2940925808" sldId="2147469732"/>
        </pc:sldMkLst>
        <pc:picChg chg="mod">
          <ac:chgData name="Rocio Garcia Tome" userId="446d930b-a587-4406-a64b-ed49b2b521fa" providerId="ADAL" clId="{FB11E090-A86F-46CF-B853-2E4DD9510DB3}" dt="2024-11-12T10:03:14.417" v="205" actId="207"/>
          <ac:picMkLst>
            <pc:docMk/>
            <pc:sldMk cId="2940925808" sldId="2147469732"/>
            <ac:picMk id="3" creationId="{8CDC4BEC-E713-463A-DE0B-74CECA7A3A5A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25.937" v="207" actId="207"/>
        <pc:sldMkLst>
          <pc:docMk/>
          <pc:sldMk cId="2138656361" sldId="2147469734"/>
        </pc:sldMkLst>
        <pc:picChg chg="mod">
          <ac:chgData name="Rocio Garcia Tome" userId="446d930b-a587-4406-a64b-ed49b2b521fa" providerId="ADAL" clId="{FB11E090-A86F-46CF-B853-2E4DD9510DB3}" dt="2024-11-12T10:03:25.937" v="207" actId="207"/>
          <ac:picMkLst>
            <pc:docMk/>
            <pc:sldMk cId="2138656361" sldId="2147469734"/>
            <ac:picMk id="3" creationId="{D29A3A39-C134-DF3F-BC07-4E1D2F4DB4F9}"/>
          </ac:picMkLst>
        </pc:picChg>
      </pc:sldChg>
      <pc:sldChg chg="modSp mod">
        <pc:chgData name="Rocio Garcia Tome" userId="446d930b-a587-4406-a64b-ed49b2b521fa" providerId="ADAL" clId="{FB11E090-A86F-46CF-B853-2E4DD9510DB3}" dt="2024-11-12T10:03:19.465" v="206" actId="207"/>
        <pc:sldMkLst>
          <pc:docMk/>
          <pc:sldMk cId="925631790" sldId="2147469736"/>
        </pc:sldMkLst>
        <pc:picChg chg="mod">
          <ac:chgData name="Rocio Garcia Tome" userId="446d930b-a587-4406-a64b-ed49b2b521fa" providerId="ADAL" clId="{FB11E090-A86F-46CF-B853-2E4DD9510DB3}" dt="2024-11-12T10:03:19.465" v="206" actId="207"/>
          <ac:picMkLst>
            <pc:docMk/>
            <pc:sldMk cId="925631790" sldId="2147469736"/>
            <ac:picMk id="3" creationId="{E2CAD3FB-6279-82D9-55C2-54165CABE54D}"/>
          </ac:picMkLst>
        </pc:picChg>
      </pc:sldChg>
      <pc:sldChg chg="add del">
        <pc:chgData name="Rocio Garcia Tome" userId="446d930b-a587-4406-a64b-ed49b2b521fa" providerId="ADAL" clId="{FB11E090-A86F-46CF-B853-2E4DD9510DB3}" dt="2024-11-12T17:04:24.161" v="254" actId="2696"/>
        <pc:sldMkLst>
          <pc:docMk/>
          <pc:sldMk cId="180302454" sldId="2147469743"/>
        </pc:sldMkLst>
      </pc:sldChg>
      <pc:sldChg chg="add del">
        <pc:chgData name="Rocio Garcia Tome" userId="446d930b-a587-4406-a64b-ed49b2b521fa" providerId="ADAL" clId="{FB11E090-A86F-46CF-B853-2E4DD9510DB3}" dt="2024-11-12T17:57:36.214" v="288" actId="2696"/>
        <pc:sldMkLst>
          <pc:docMk/>
          <pc:sldMk cId="1228639883" sldId="2147469744"/>
        </pc:sldMkLst>
      </pc:sldChg>
      <pc:sldChg chg="add del">
        <pc:chgData name="Rocio Garcia Tome" userId="446d930b-a587-4406-a64b-ed49b2b521fa" providerId="ADAL" clId="{FB11E090-A86F-46CF-B853-2E4DD9510DB3}" dt="2024-11-12T17:57:36.214" v="288" actId="2696"/>
        <pc:sldMkLst>
          <pc:docMk/>
          <pc:sldMk cId="224747506" sldId="2147469745"/>
        </pc:sldMkLst>
      </pc:sldChg>
      <pc:sldChg chg="add">
        <pc:chgData name="Rocio Garcia Tome" userId="446d930b-a587-4406-a64b-ed49b2b521fa" providerId="ADAL" clId="{FB11E090-A86F-46CF-B853-2E4DD9510DB3}" dt="2024-11-12T17:57:20.196" v="287"/>
        <pc:sldMkLst>
          <pc:docMk/>
          <pc:sldMk cId="3251059636" sldId="2147469746"/>
        </pc:sldMkLst>
      </pc:sldChg>
      <pc:sldChg chg="add">
        <pc:chgData name="Rocio Garcia Tome" userId="446d930b-a587-4406-a64b-ed49b2b521fa" providerId="ADAL" clId="{FB11E090-A86F-46CF-B853-2E4DD9510DB3}" dt="2024-11-12T17:57:20.196" v="287"/>
        <pc:sldMkLst>
          <pc:docMk/>
          <pc:sldMk cId="3875261979" sldId="2147469747"/>
        </pc:sldMkLst>
      </pc:sldChg>
      <pc:sldMasterChg chg="addSp delSp modSp mod modSldLayout">
        <pc:chgData name="Rocio Garcia Tome" userId="446d930b-a587-4406-a64b-ed49b2b521fa" providerId="ADAL" clId="{FB11E090-A86F-46CF-B853-2E4DD9510DB3}" dt="2024-11-12T10:18:46.565" v="250"/>
        <pc:sldMasterMkLst>
          <pc:docMk/>
          <pc:sldMasterMk cId="2415245261" sldId="2147483648"/>
        </pc:sldMasterMkLst>
        <pc:spChg chg="del">
          <ac:chgData name="Rocio Garcia Tome" userId="446d930b-a587-4406-a64b-ed49b2b521fa" providerId="ADAL" clId="{FB11E090-A86F-46CF-B853-2E4DD9510DB3}" dt="2024-11-12T09:51:13.232" v="165" actId="478"/>
          <ac:spMkLst>
            <pc:docMk/>
            <pc:sldMasterMk cId="2415245261" sldId="2147483648"/>
            <ac:spMk id="8" creationId="{DEA88924-B80C-DEA2-B461-73BB297AFFFB}"/>
          </ac:spMkLst>
        </pc:spChg>
        <pc:spChg chg="add mod">
          <ac:chgData name="Rocio Garcia Tome" userId="446d930b-a587-4406-a64b-ed49b2b521fa" providerId="ADAL" clId="{FB11E090-A86F-46CF-B853-2E4DD9510DB3}" dt="2024-11-12T10:18:46.565" v="250"/>
          <ac:spMkLst>
            <pc:docMk/>
            <pc:sldMasterMk cId="2415245261" sldId="2147483648"/>
            <ac:spMk id="9" creationId="{944EA915-E545-E449-3F8A-EB2AE95C235C}"/>
          </ac:spMkLst>
        </pc:spChg>
        <pc:picChg chg="add mod">
          <ac:chgData name="Rocio Garcia Tome" userId="446d930b-a587-4406-a64b-ed49b2b521fa" providerId="ADAL" clId="{FB11E090-A86F-46CF-B853-2E4DD9510DB3}" dt="2024-11-12T10:18:46.565" v="250"/>
          <ac:picMkLst>
            <pc:docMk/>
            <pc:sldMasterMk cId="2415245261" sldId="2147483648"/>
            <ac:picMk id="7" creationId="{7865E7F4-E9E8-1245-662D-FA85BCC53B30}"/>
          </ac:picMkLst>
        </pc:picChg>
        <pc:picChg chg="add mod">
          <ac:chgData name="Rocio Garcia Tome" userId="446d930b-a587-4406-a64b-ed49b2b521fa" providerId="ADAL" clId="{FB11E090-A86F-46CF-B853-2E4DD9510DB3}" dt="2024-11-12T10:18:46.565" v="250"/>
          <ac:picMkLst>
            <pc:docMk/>
            <pc:sldMasterMk cId="2415245261" sldId="2147483648"/>
            <ac:picMk id="10" creationId="{81783B94-D685-ABE1-DF38-DFB0C8EEF95E}"/>
          </ac:picMkLst>
        </pc:picChg>
        <pc:cxnChg chg="add mod">
          <ac:chgData name="Rocio Garcia Tome" userId="446d930b-a587-4406-a64b-ed49b2b521fa" providerId="ADAL" clId="{FB11E090-A86F-46CF-B853-2E4DD9510DB3}" dt="2024-11-12T10:18:46.565" v="250"/>
          <ac:cxnSpMkLst>
            <pc:docMk/>
            <pc:sldMasterMk cId="2415245261" sldId="2147483648"/>
            <ac:cxnSpMk id="8" creationId="{5F3CB76C-6ED0-0272-6552-0E1DD57ACB7F}"/>
          </ac:cxnSpMkLst>
        </pc:cxnChg>
        <pc:sldLayoutChg chg="addSp modSp">
          <pc:chgData name="Rocio Garcia Tome" userId="446d930b-a587-4406-a64b-ed49b2b521fa" providerId="ADAL" clId="{FB11E090-A86F-46CF-B853-2E4DD9510DB3}" dt="2024-11-12T10:18:45.772" v="249"/>
          <pc:sldLayoutMkLst>
            <pc:docMk/>
            <pc:sldMasterMk cId="2415245261" sldId="2147483648"/>
            <pc:sldLayoutMk cId="3175335527" sldId="2147483649"/>
          </pc:sldLayoutMkLst>
          <pc:spChg chg="add mod">
            <ac:chgData name="Rocio Garcia Tome" userId="446d930b-a587-4406-a64b-ed49b2b521fa" providerId="ADAL" clId="{FB11E090-A86F-46CF-B853-2E4DD9510DB3}" dt="2024-11-12T10:18:45.772" v="249"/>
            <ac:spMkLst>
              <pc:docMk/>
              <pc:sldMasterMk cId="2415245261" sldId="2147483648"/>
              <pc:sldLayoutMk cId="3175335527" sldId="2147483649"/>
              <ac:spMk id="9" creationId="{3E52C015-BF62-6F21-5573-DBAF63ABCF07}"/>
            </ac:spMkLst>
          </pc:spChg>
          <pc:picChg chg="add mod">
            <ac:chgData name="Rocio Garcia Tome" userId="446d930b-a587-4406-a64b-ed49b2b521fa" providerId="ADAL" clId="{FB11E090-A86F-46CF-B853-2E4DD9510DB3}" dt="2024-11-12T10:18:45.772" v="249"/>
            <ac:picMkLst>
              <pc:docMk/>
              <pc:sldMasterMk cId="2415245261" sldId="2147483648"/>
              <pc:sldLayoutMk cId="3175335527" sldId="2147483649"/>
              <ac:picMk id="7" creationId="{4846D200-F3E7-BFF6-5DD7-06B400C1930E}"/>
            </ac:picMkLst>
          </pc:picChg>
          <pc:picChg chg="add mod">
            <ac:chgData name="Rocio Garcia Tome" userId="446d930b-a587-4406-a64b-ed49b2b521fa" providerId="ADAL" clId="{FB11E090-A86F-46CF-B853-2E4DD9510DB3}" dt="2024-11-12T10:18:45.772" v="249"/>
            <ac:picMkLst>
              <pc:docMk/>
              <pc:sldMasterMk cId="2415245261" sldId="2147483648"/>
              <pc:sldLayoutMk cId="3175335527" sldId="2147483649"/>
              <ac:picMk id="10" creationId="{5B8E4FA2-CD5C-3B76-053C-066FE72509A1}"/>
            </ac:picMkLst>
          </pc:picChg>
          <pc:cxnChg chg="add mod">
            <ac:chgData name="Rocio Garcia Tome" userId="446d930b-a587-4406-a64b-ed49b2b521fa" providerId="ADAL" clId="{FB11E090-A86F-46CF-B853-2E4DD9510DB3}" dt="2024-11-12T10:18:45.772" v="249"/>
            <ac:cxnSpMkLst>
              <pc:docMk/>
              <pc:sldMasterMk cId="2415245261" sldId="2147483648"/>
              <pc:sldLayoutMk cId="3175335527" sldId="2147483649"/>
              <ac:cxnSpMk id="8" creationId="{1A2B92C3-578F-460A-BEAD-6B2F434353CC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44.438" v="248"/>
          <pc:sldLayoutMkLst>
            <pc:docMk/>
            <pc:sldMasterMk cId="2415245261" sldId="2147483648"/>
            <pc:sldLayoutMk cId="2867219449" sldId="2147483650"/>
          </pc:sldLayoutMkLst>
          <pc:spChg chg="add mod">
            <ac:chgData name="Rocio Garcia Tome" userId="446d930b-a587-4406-a64b-ed49b2b521fa" providerId="ADAL" clId="{FB11E090-A86F-46CF-B853-2E4DD9510DB3}" dt="2024-11-12T10:18:44.438" v="248"/>
            <ac:spMkLst>
              <pc:docMk/>
              <pc:sldMasterMk cId="2415245261" sldId="2147483648"/>
              <pc:sldLayoutMk cId="2867219449" sldId="2147483650"/>
              <ac:spMk id="9" creationId="{7381264E-06C7-7A85-BDA8-78347A236393}"/>
            </ac:spMkLst>
          </pc:spChg>
          <pc:picChg chg="add mod">
            <ac:chgData name="Rocio Garcia Tome" userId="446d930b-a587-4406-a64b-ed49b2b521fa" providerId="ADAL" clId="{FB11E090-A86F-46CF-B853-2E4DD9510DB3}" dt="2024-11-12T10:18:44.438" v="248"/>
            <ac:picMkLst>
              <pc:docMk/>
              <pc:sldMasterMk cId="2415245261" sldId="2147483648"/>
              <pc:sldLayoutMk cId="2867219449" sldId="2147483650"/>
              <ac:picMk id="7" creationId="{1F5EAF21-EEC4-C0E2-142C-A5DCEE3FC2FE}"/>
            </ac:picMkLst>
          </pc:picChg>
          <pc:picChg chg="add mod">
            <ac:chgData name="Rocio Garcia Tome" userId="446d930b-a587-4406-a64b-ed49b2b521fa" providerId="ADAL" clId="{FB11E090-A86F-46CF-B853-2E4DD9510DB3}" dt="2024-11-12T10:18:44.438" v="248"/>
            <ac:picMkLst>
              <pc:docMk/>
              <pc:sldMasterMk cId="2415245261" sldId="2147483648"/>
              <pc:sldLayoutMk cId="2867219449" sldId="2147483650"/>
              <ac:picMk id="10" creationId="{DA9D2DED-6F2B-58D3-705F-C1D3313624BA}"/>
            </ac:picMkLst>
          </pc:picChg>
          <pc:cxnChg chg="add mod">
            <ac:chgData name="Rocio Garcia Tome" userId="446d930b-a587-4406-a64b-ed49b2b521fa" providerId="ADAL" clId="{FB11E090-A86F-46CF-B853-2E4DD9510DB3}" dt="2024-11-12T10:18:44.438" v="248"/>
            <ac:cxnSpMkLst>
              <pc:docMk/>
              <pc:sldMasterMk cId="2415245261" sldId="2147483648"/>
              <pc:sldLayoutMk cId="2867219449" sldId="2147483650"/>
              <ac:cxnSpMk id="8" creationId="{A8A6A82F-5E67-CC77-88A9-AF65D9939442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43.689" v="247"/>
          <pc:sldLayoutMkLst>
            <pc:docMk/>
            <pc:sldMasterMk cId="2415245261" sldId="2147483648"/>
            <pc:sldLayoutMk cId="780883419" sldId="2147483651"/>
          </pc:sldLayoutMkLst>
          <pc:spChg chg="add mod">
            <ac:chgData name="Rocio Garcia Tome" userId="446d930b-a587-4406-a64b-ed49b2b521fa" providerId="ADAL" clId="{FB11E090-A86F-46CF-B853-2E4DD9510DB3}" dt="2024-11-12T10:18:43.689" v="247"/>
            <ac:spMkLst>
              <pc:docMk/>
              <pc:sldMasterMk cId="2415245261" sldId="2147483648"/>
              <pc:sldLayoutMk cId="780883419" sldId="2147483651"/>
              <ac:spMk id="9" creationId="{583E1609-A737-A978-14B6-F4CB81F529C0}"/>
            </ac:spMkLst>
          </pc:spChg>
          <pc:picChg chg="add mod">
            <ac:chgData name="Rocio Garcia Tome" userId="446d930b-a587-4406-a64b-ed49b2b521fa" providerId="ADAL" clId="{FB11E090-A86F-46CF-B853-2E4DD9510DB3}" dt="2024-11-12T10:18:43.689" v="247"/>
            <ac:picMkLst>
              <pc:docMk/>
              <pc:sldMasterMk cId="2415245261" sldId="2147483648"/>
              <pc:sldLayoutMk cId="780883419" sldId="2147483651"/>
              <ac:picMk id="7" creationId="{B49BCE4B-1633-B576-E0B5-43C335CB4226}"/>
            </ac:picMkLst>
          </pc:picChg>
          <pc:picChg chg="add mod">
            <ac:chgData name="Rocio Garcia Tome" userId="446d930b-a587-4406-a64b-ed49b2b521fa" providerId="ADAL" clId="{FB11E090-A86F-46CF-B853-2E4DD9510DB3}" dt="2024-11-12T10:18:43.689" v="247"/>
            <ac:picMkLst>
              <pc:docMk/>
              <pc:sldMasterMk cId="2415245261" sldId="2147483648"/>
              <pc:sldLayoutMk cId="780883419" sldId="2147483651"/>
              <ac:picMk id="10" creationId="{46A8FBB3-4E10-1F6D-0761-DA47DB6BA254}"/>
            </ac:picMkLst>
          </pc:picChg>
          <pc:cxnChg chg="add mod">
            <ac:chgData name="Rocio Garcia Tome" userId="446d930b-a587-4406-a64b-ed49b2b521fa" providerId="ADAL" clId="{FB11E090-A86F-46CF-B853-2E4DD9510DB3}" dt="2024-11-12T10:18:43.689" v="247"/>
            <ac:cxnSpMkLst>
              <pc:docMk/>
              <pc:sldMasterMk cId="2415245261" sldId="2147483648"/>
              <pc:sldLayoutMk cId="780883419" sldId="2147483651"/>
              <ac:cxnSpMk id="8" creationId="{A7250E2B-CB0E-9146-73CA-A59295FDACA6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42.528" v="246"/>
          <pc:sldLayoutMkLst>
            <pc:docMk/>
            <pc:sldMasterMk cId="2415245261" sldId="2147483648"/>
            <pc:sldLayoutMk cId="3241843798" sldId="2147483652"/>
          </pc:sldLayoutMkLst>
          <pc:spChg chg="add mod">
            <ac:chgData name="Rocio Garcia Tome" userId="446d930b-a587-4406-a64b-ed49b2b521fa" providerId="ADAL" clId="{FB11E090-A86F-46CF-B853-2E4DD9510DB3}" dt="2024-11-12T10:18:42.528" v="246"/>
            <ac:spMkLst>
              <pc:docMk/>
              <pc:sldMasterMk cId="2415245261" sldId="2147483648"/>
              <pc:sldLayoutMk cId="3241843798" sldId="2147483652"/>
              <ac:spMk id="10" creationId="{BE28AF3D-7F43-D909-EA08-EB80A0558B15}"/>
            </ac:spMkLst>
          </pc:spChg>
          <pc:picChg chg="add mod">
            <ac:chgData name="Rocio Garcia Tome" userId="446d930b-a587-4406-a64b-ed49b2b521fa" providerId="ADAL" clId="{FB11E090-A86F-46CF-B853-2E4DD9510DB3}" dt="2024-11-12T10:18:42.528" v="246"/>
            <ac:picMkLst>
              <pc:docMk/>
              <pc:sldMasterMk cId="2415245261" sldId="2147483648"/>
              <pc:sldLayoutMk cId="3241843798" sldId="2147483652"/>
              <ac:picMk id="8" creationId="{5658371A-8554-3CFE-6B44-E5CB8B159D95}"/>
            </ac:picMkLst>
          </pc:picChg>
          <pc:picChg chg="add mod">
            <ac:chgData name="Rocio Garcia Tome" userId="446d930b-a587-4406-a64b-ed49b2b521fa" providerId="ADAL" clId="{FB11E090-A86F-46CF-B853-2E4DD9510DB3}" dt="2024-11-12T10:18:42.528" v="246"/>
            <ac:picMkLst>
              <pc:docMk/>
              <pc:sldMasterMk cId="2415245261" sldId="2147483648"/>
              <pc:sldLayoutMk cId="3241843798" sldId="2147483652"/>
              <ac:picMk id="11" creationId="{95641EDB-B8A4-84DD-30DD-58B0196DC21C}"/>
            </ac:picMkLst>
          </pc:picChg>
          <pc:cxnChg chg="add mod">
            <ac:chgData name="Rocio Garcia Tome" userId="446d930b-a587-4406-a64b-ed49b2b521fa" providerId="ADAL" clId="{FB11E090-A86F-46CF-B853-2E4DD9510DB3}" dt="2024-11-12T10:18:42.528" v="246"/>
            <ac:cxnSpMkLst>
              <pc:docMk/>
              <pc:sldMasterMk cId="2415245261" sldId="2147483648"/>
              <pc:sldLayoutMk cId="3241843798" sldId="2147483652"/>
              <ac:cxnSpMk id="9" creationId="{03EC65DE-1269-4B99-F38C-12562E4EBDA8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41.857" v="245"/>
          <pc:sldLayoutMkLst>
            <pc:docMk/>
            <pc:sldMasterMk cId="2415245261" sldId="2147483648"/>
            <pc:sldLayoutMk cId="4013550705" sldId="2147483653"/>
          </pc:sldLayoutMkLst>
          <pc:spChg chg="add mod">
            <ac:chgData name="Rocio Garcia Tome" userId="446d930b-a587-4406-a64b-ed49b2b521fa" providerId="ADAL" clId="{FB11E090-A86F-46CF-B853-2E4DD9510DB3}" dt="2024-11-12T10:18:41.857" v="245"/>
            <ac:spMkLst>
              <pc:docMk/>
              <pc:sldMasterMk cId="2415245261" sldId="2147483648"/>
              <pc:sldLayoutMk cId="4013550705" sldId="2147483653"/>
              <ac:spMk id="12" creationId="{243690CD-D393-ED20-0AD1-AE14BB8AEDCA}"/>
            </ac:spMkLst>
          </pc:spChg>
          <pc:picChg chg="add mod">
            <ac:chgData name="Rocio Garcia Tome" userId="446d930b-a587-4406-a64b-ed49b2b521fa" providerId="ADAL" clId="{FB11E090-A86F-46CF-B853-2E4DD9510DB3}" dt="2024-11-12T10:18:41.857" v="245"/>
            <ac:picMkLst>
              <pc:docMk/>
              <pc:sldMasterMk cId="2415245261" sldId="2147483648"/>
              <pc:sldLayoutMk cId="4013550705" sldId="2147483653"/>
              <ac:picMk id="10" creationId="{42042D73-F252-B47B-61FF-30B77C80937C}"/>
            </ac:picMkLst>
          </pc:picChg>
          <pc:picChg chg="add mod">
            <ac:chgData name="Rocio Garcia Tome" userId="446d930b-a587-4406-a64b-ed49b2b521fa" providerId="ADAL" clId="{FB11E090-A86F-46CF-B853-2E4DD9510DB3}" dt="2024-11-12T10:18:41.857" v="245"/>
            <ac:picMkLst>
              <pc:docMk/>
              <pc:sldMasterMk cId="2415245261" sldId="2147483648"/>
              <pc:sldLayoutMk cId="4013550705" sldId="2147483653"/>
              <ac:picMk id="13" creationId="{63DC5D84-E55E-1D3A-B908-9020C1D06772}"/>
            </ac:picMkLst>
          </pc:picChg>
          <pc:cxnChg chg="add mod">
            <ac:chgData name="Rocio Garcia Tome" userId="446d930b-a587-4406-a64b-ed49b2b521fa" providerId="ADAL" clId="{FB11E090-A86F-46CF-B853-2E4DD9510DB3}" dt="2024-11-12T10:18:41.857" v="245"/>
            <ac:cxnSpMkLst>
              <pc:docMk/>
              <pc:sldMasterMk cId="2415245261" sldId="2147483648"/>
              <pc:sldLayoutMk cId="4013550705" sldId="2147483653"/>
              <ac:cxnSpMk id="11" creationId="{26A0FF69-F372-5CB2-87EF-713AE848A24E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40.608" v="244"/>
          <pc:sldLayoutMkLst>
            <pc:docMk/>
            <pc:sldMasterMk cId="2415245261" sldId="2147483648"/>
            <pc:sldLayoutMk cId="2617636338" sldId="2147483654"/>
          </pc:sldLayoutMkLst>
          <pc:spChg chg="add mod">
            <ac:chgData name="Rocio Garcia Tome" userId="446d930b-a587-4406-a64b-ed49b2b521fa" providerId="ADAL" clId="{FB11E090-A86F-46CF-B853-2E4DD9510DB3}" dt="2024-11-12T10:18:40.608" v="244"/>
            <ac:spMkLst>
              <pc:docMk/>
              <pc:sldMasterMk cId="2415245261" sldId="2147483648"/>
              <pc:sldLayoutMk cId="2617636338" sldId="2147483654"/>
              <ac:spMk id="8" creationId="{BAC558FD-8197-67D1-7404-ADA7298103B6}"/>
            </ac:spMkLst>
          </pc:spChg>
          <pc:picChg chg="add mod">
            <ac:chgData name="Rocio Garcia Tome" userId="446d930b-a587-4406-a64b-ed49b2b521fa" providerId="ADAL" clId="{FB11E090-A86F-46CF-B853-2E4DD9510DB3}" dt="2024-11-12T10:18:40.608" v="244"/>
            <ac:picMkLst>
              <pc:docMk/>
              <pc:sldMasterMk cId="2415245261" sldId="2147483648"/>
              <pc:sldLayoutMk cId="2617636338" sldId="2147483654"/>
              <ac:picMk id="6" creationId="{15F9219B-D864-D5D3-E4F3-76A6D30F745E}"/>
            </ac:picMkLst>
          </pc:picChg>
          <pc:picChg chg="add mod">
            <ac:chgData name="Rocio Garcia Tome" userId="446d930b-a587-4406-a64b-ed49b2b521fa" providerId="ADAL" clId="{FB11E090-A86F-46CF-B853-2E4DD9510DB3}" dt="2024-11-12T10:18:40.608" v="244"/>
            <ac:picMkLst>
              <pc:docMk/>
              <pc:sldMasterMk cId="2415245261" sldId="2147483648"/>
              <pc:sldLayoutMk cId="2617636338" sldId="2147483654"/>
              <ac:picMk id="9" creationId="{55D5E39A-00A7-CF57-4AFA-6ECEEC0BC5A2}"/>
            </ac:picMkLst>
          </pc:picChg>
          <pc:cxnChg chg="add mod">
            <ac:chgData name="Rocio Garcia Tome" userId="446d930b-a587-4406-a64b-ed49b2b521fa" providerId="ADAL" clId="{FB11E090-A86F-46CF-B853-2E4DD9510DB3}" dt="2024-11-12T10:18:40.608" v="244"/>
            <ac:cxnSpMkLst>
              <pc:docMk/>
              <pc:sldMasterMk cId="2415245261" sldId="2147483648"/>
              <pc:sldLayoutMk cId="2617636338" sldId="2147483654"/>
              <ac:cxnSpMk id="7" creationId="{312FFCAB-8235-889B-14F0-027B4E96F900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39.736" v="243"/>
          <pc:sldLayoutMkLst>
            <pc:docMk/>
            <pc:sldMasterMk cId="2415245261" sldId="2147483648"/>
            <pc:sldLayoutMk cId="739837274" sldId="2147483655"/>
          </pc:sldLayoutMkLst>
          <pc:spChg chg="add mod">
            <ac:chgData name="Rocio Garcia Tome" userId="446d930b-a587-4406-a64b-ed49b2b521fa" providerId="ADAL" clId="{FB11E090-A86F-46CF-B853-2E4DD9510DB3}" dt="2024-11-12T10:18:39.736" v="243"/>
            <ac:spMkLst>
              <pc:docMk/>
              <pc:sldMasterMk cId="2415245261" sldId="2147483648"/>
              <pc:sldLayoutMk cId="739837274" sldId="2147483655"/>
              <ac:spMk id="7" creationId="{DBCE7800-A524-6B85-6483-AC828E93E7B6}"/>
            </ac:spMkLst>
          </pc:spChg>
          <pc:picChg chg="add mod">
            <ac:chgData name="Rocio Garcia Tome" userId="446d930b-a587-4406-a64b-ed49b2b521fa" providerId="ADAL" clId="{FB11E090-A86F-46CF-B853-2E4DD9510DB3}" dt="2024-11-12T10:18:39.736" v="243"/>
            <ac:picMkLst>
              <pc:docMk/>
              <pc:sldMasterMk cId="2415245261" sldId="2147483648"/>
              <pc:sldLayoutMk cId="739837274" sldId="2147483655"/>
              <ac:picMk id="5" creationId="{F841A164-719C-848F-A1E1-0AE29570D4CD}"/>
            </ac:picMkLst>
          </pc:picChg>
          <pc:picChg chg="add mod">
            <ac:chgData name="Rocio Garcia Tome" userId="446d930b-a587-4406-a64b-ed49b2b521fa" providerId="ADAL" clId="{FB11E090-A86F-46CF-B853-2E4DD9510DB3}" dt="2024-11-12T10:18:39.736" v="243"/>
            <ac:picMkLst>
              <pc:docMk/>
              <pc:sldMasterMk cId="2415245261" sldId="2147483648"/>
              <pc:sldLayoutMk cId="739837274" sldId="2147483655"/>
              <ac:picMk id="8" creationId="{518F00E2-AE99-6D68-5FF2-407132935134}"/>
            </ac:picMkLst>
          </pc:picChg>
          <pc:cxnChg chg="add mod">
            <ac:chgData name="Rocio Garcia Tome" userId="446d930b-a587-4406-a64b-ed49b2b521fa" providerId="ADAL" clId="{FB11E090-A86F-46CF-B853-2E4DD9510DB3}" dt="2024-11-12T10:18:39.736" v="243"/>
            <ac:cxnSpMkLst>
              <pc:docMk/>
              <pc:sldMasterMk cId="2415245261" sldId="2147483648"/>
              <pc:sldLayoutMk cId="739837274" sldId="2147483655"/>
              <ac:cxnSpMk id="6" creationId="{1287EF0D-1D9E-A7A0-46CE-A707D6025ED8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38.125" v="242"/>
          <pc:sldLayoutMkLst>
            <pc:docMk/>
            <pc:sldMasterMk cId="2415245261" sldId="2147483648"/>
            <pc:sldLayoutMk cId="414996944" sldId="2147483656"/>
          </pc:sldLayoutMkLst>
          <pc:spChg chg="add mod">
            <ac:chgData name="Rocio Garcia Tome" userId="446d930b-a587-4406-a64b-ed49b2b521fa" providerId="ADAL" clId="{FB11E090-A86F-46CF-B853-2E4DD9510DB3}" dt="2024-11-12T10:18:38.125" v="242"/>
            <ac:spMkLst>
              <pc:docMk/>
              <pc:sldMasterMk cId="2415245261" sldId="2147483648"/>
              <pc:sldLayoutMk cId="414996944" sldId="2147483656"/>
              <ac:spMk id="10" creationId="{213D753D-871A-F668-8287-5C2A48FD4889}"/>
            </ac:spMkLst>
          </pc:spChg>
          <pc:picChg chg="add mod">
            <ac:chgData name="Rocio Garcia Tome" userId="446d930b-a587-4406-a64b-ed49b2b521fa" providerId="ADAL" clId="{FB11E090-A86F-46CF-B853-2E4DD9510DB3}" dt="2024-11-12T10:18:38.125" v="242"/>
            <ac:picMkLst>
              <pc:docMk/>
              <pc:sldMasterMk cId="2415245261" sldId="2147483648"/>
              <pc:sldLayoutMk cId="414996944" sldId="2147483656"/>
              <ac:picMk id="8" creationId="{96E1E8BE-96FD-41BD-E593-1950549017F3}"/>
            </ac:picMkLst>
          </pc:picChg>
          <pc:picChg chg="add mod">
            <ac:chgData name="Rocio Garcia Tome" userId="446d930b-a587-4406-a64b-ed49b2b521fa" providerId="ADAL" clId="{FB11E090-A86F-46CF-B853-2E4DD9510DB3}" dt="2024-11-12T10:18:38.125" v="242"/>
            <ac:picMkLst>
              <pc:docMk/>
              <pc:sldMasterMk cId="2415245261" sldId="2147483648"/>
              <pc:sldLayoutMk cId="414996944" sldId="2147483656"/>
              <ac:picMk id="11" creationId="{F9AD9601-7496-9124-ED4A-07F0EB3162E4}"/>
            </ac:picMkLst>
          </pc:picChg>
          <pc:cxnChg chg="add mod">
            <ac:chgData name="Rocio Garcia Tome" userId="446d930b-a587-4406-a64b-ed49b2b521fa" providerId="ADAL" clId="{FB11E090-A86F-46CF-B853-2E4DD9510DB3}" dt="2024-11-12T10:18:38.125" v="242"/>
            <ac:cxnSpMkLst>
              <pc:docMk/>
              <pc:sldMasterMk cId="2415245261" sldId="2147483648"/>
              <pc:sldLayoutMk cId="414996944" sldId="2147483656"/>
              <ac:cxnSpMk id="9" creationId="{E6FDAA64-E609-D1EB-4D01-32EEC8906D86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36.896" v="241"/>
          <pc:sldLayoutMkLst>
            <pc:docMk/>
            <pc:sldMasterMk cId="2415245261" sldId="2147483648"/>
            <pc:sldLayoutMk cId="4102641116" sldId="2147483657"/>
          </pc:sldLayoutMkLst>
          <pc:spChg chg="add mod">
            <ac:chgData name="Rocio Garcia Tome" userId="446d930b-a587-4406-a64b-ed49b2b521fa" providerId="ADAL" clId="{FB11E090-A86F-46CF-B853-2E4DD9510DB3}" dt="2024-11-12T10:18:36.896" v="241"/>
            <ac:spMkLst>
              <pc:docMk/>
              <pc:sldMasterMk cId="2415245261" sldId="2147483648"/>
              <pc:sldLayoutMk cId="4102641116" sldId="2147483657"/>
              <ac:spMk id="10" creationId="{869CCB5D-9CA0-924A-1038-AE81678F97CE}"/>
            </ac:spMkLst>
          </pc:spChg>
          <pc:picChg chg="add mod">
            <ac:chgData name="Rocio Garcia Tome" userId="446d930b-a587-4406-a64b-ed49b2b521fa" providerId="ADAL" clId="{FB11E090-A86F-46CF-B853-2E4DD9510DB3}" dt="2024-11-12T10:18:36.896" v="241"/>
            <ac:picMkLst>
              <pc:docMk/>
              <pc:sldMasterMk cId="2415245261" sldId="2147483648"/>
              <pc:sldLayoutMk cId="4102641116" sldId="2147483657"/>
              <ac:picMk id="8" creationId="{2314938D-7CC4-F94F-1F8F-BB3DD2526282}"/>
            </ac:picMkLst>
          </pc:picChg>
          <pc:picChg chg="add mod">
            <ac:chgData name="Rocio Garcia Tome" userId="446d930b-a587-4406-a64b-ed49b2b521fa" providerId="ADAL" clId="{FB11E090-A86F-46CF-B853-2E4DD9510DB3}" dt="2024-11-12T10:18:36.896" v="241"/>
            <ac:picMkLst>
              <pc:docMk/>
              <pc:sldMasterMk cId="2415245261" sldId="2147483648"/>
              <pc:sldLayoutMk cId="4102641116" sldId="2147483657"/>
              <ac:picMk id="11" creationId="{423A6A21-A83C-1F95-171D-883446E0CDE1}"/>
            </ac:picMkLst>
          </pc:picChg>
          <pc:cxnChg chg="add mod">
            <ac:chgData name="Rocio Garcia Tome" userId="446d930b-a587-4406-a64b-ed49b2b521fa" providerId="ADAL" clId="{FB11E090-A86F-46CF-B853-2E4DD9510DB3}" dt="2024-11-12T10:18:36.896" v="241"/>
            <ac:cxnSpMkLst>
              <pc:docMk/>
              <pc:sldMasterMk cId="2415245261" sldId="2147483648"/>
              <pc:sldLayoutMk cId="4102641116" sldId="2147483657"/>
              <ac:cxnSpMk id="9" creationId="{379E9C7C-9E39-7360-3739-E710720B3823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35.820" v="240"/>
          <pc:sldLayoutMkLst>
            <pc:docMk/>
            <pc:sldMasterMk cId="2415245261" sldId="2147483648"/>
            <pc:sldLayoutMk cId="2192871312" sldId="2147483658"/>
          </pc:sldLayoutMkLst>
          <pc:spChg chg="add mod">
            <ac:chgData name="Rocio Garcia Tome" userId="446d930b-a587-4406-a64b-ed49b2b521fa" providerId="ADAL" clId="{FB11E090-A86F-46CF-B853-2E4DD9510DB3}" dt="2024-11-12T10:18:35.820" v="240"/>
            <ac:spMkLst>
              <pc:docMk/>
              <pc:sldMasterMk cId="2415245261" sldId="2147483648"/>
              <pc:sldLayoutMk cId="2192871312" sldId="2147483658"/>
              <ac:spMk id="9" creationId="{50D543D5-4EDB-D4FB-554D-C1FAC6C226CD}"/>
            </ac:spMkLst>
          </pc:spChg>
          <pc:picChg chg="add mod">
            <ac:chgData name="Rocio Garcia Tome" userId="446d930b-a587-4406-a64b-ed49b2b521fa" providerId="ADAL" clId="{FB11E090-A86F-46CF-B853-2E4DD9510DB3}" dt="2024-11-12T10:18:35.820" v="240"/>
            <ac:picMkLst>
              <pc:docMk/>
              <pc:sldMasterMk cId="2415245261" sldId="2147483648"/>
              <pc:sldLayoutMk cId="2192871312" sldId="2147483658"/>
              <ac:picMk id="7" creationId="{6BE153C9-7242-52E2-64EA-FC007EDCDA23}"/>
            </ac:picMkLst>
          </pc:picChg>
          <pc:picChg chg="add mod">
            <ac:chgData name="Rocio Garcia Tome" userId="446d930b-a587-4406-a64b-ed49b2b521fa" providerId="ADAL" clId="{FB11E090-A86F-46CF-B853-2E4DD9510DB3}" dt="2024-11-12T10:18:35.820" v="240"/>
            <ac:picMkLst>
              <pc:docMk/>
              <pc:sldMasterMk cId="2415245261" sldId="2147483648"/>
              <pc:sldLayoutMk cId="2192871312" sldId="2147483658"/>
              <ac:picMk id="10" creationId="{7859107C-4477-EC83-14A8-B36726747786}"/>
            </ac:picMkLst>
          </pc:picChg>
          <pc:cxnChg chg="add mod">
            <ac:chgData name="Rocio Garcia Tome" userId="446d930b-a587-4406-a64b-ed49b2b521fa" providerId="ADAL" clId="{FB11E090-A86F-46CF-B853-2E4DD9510DB3}" dt="2024-11-12T10:18:35.820" v="240"/>
            <ac:cxnSpMkLst>
              <pc:docMk/>
              <pc:sldMasterMk cId="2415245261" sldId="2147483648"/>
              <pc:sldLayoutMk cId="2192871312" sldId="2147483658"/>
              <ac:cxnSpMk id="8" creationId="{A6995602-8B4A-2F49-3990-655C5E34A643}"/>
            </ac:cxnSpMkLst>
          </pc:cxnChg>
        </pc:sldLayoutChg>
        <pc:sldLayoutChg chg="addSp modSp">
          <pc:chgData name="Rocio Garcia Tome" userId="446d930b-a587-4406-a64b-ed49b2b521fa" providerId="ADAL" clId="{FB11E090-A86F-46CF-B853-2E4DD9510DB3}" dt="2024-11-12T10:18:34.585" v="239"/>
          <pc:sldLayoutMkLst>
            <pc:docMk/>
            <pc:sldMasterMk cId="2415245261" sldId="2147483648"/>
            <pc:sldLayoutMk cId="2391753885" sldId="2147483659"/>
          </pc:sldLayoutMkLst>
          <pc:spChg chg="add mod">
            <ac:chgData name="Rocio Garcia Tome" userId="446d930b-a587-4406-a64b-ed49b2b521fa" providerId="ADAL" clId="{FB11E090-A86F-46CF-B853-2E4DD9510DB3}" dt="2024-11-12T10:18:34.585" v="239"/>
            <ac:spMkLst>
              <pc:docMk/>
              <pc:sldMasterMk cId="2415245261" sldId="2147483648"/>
              <pc:sldLayoutMk cId="2391753885" sldId="2147483659"/>
              <ac:spMk id="9" creationId="{68A3EF74-0EEE-173F-0127-18371CABE117}"/>
            </ac:spMkLst>
          </pc:spChg>
          <pc:picChg chg="add mod">
            <ac:chgData name="Rocio Garcia Tome" userId="446d930b-a587-4406-a64b-ed49b2b521fa" providerId="ADAL" clId="{FB11E090-A86F-46CF-B853-2E4DD9510DB3}" dt="2024-11-12T10:18:34.585" v="239"/>
            <ac:picMkLst>
              <pc:docMk/>
              <pc:sldMasterMk cId="2415245261" sldId="2147483648"/>
              <pc:sldLayoutMk cId="2391753885" sldId="2147483659"/>
              <ac:picMk id="7" creationId="{0A358E4D-41B3-99F9-D419-B2FABF6B5A45}"/>
            </ac:picMkLst>
          </pc:picChg>
          <pc:picChg chg="add mod">
            <ac:chgData name="Rocio Garcia Tome" userId="446d930b-a587-4406-a64b-ed49b2b521fa" providerId="ADAL" clId="{FB11E090-A86F-46CF-B853-2E4DD9510DB3}" dt="2024-11-12T10:18:34.585" v="239"/>
            <ac:picMkLst>
              <pc:docMk/>
              <pc:sldMasterMk cId="2415245261" sldId="2147483648"/>
              <pc:sldLayoutMk cId="2391753885" sldId="2147483659"/>
              <ac:picMk id="10" creationId="{062EFFBB-5256-C25D-AD43-EE4E18B29677}"/>
            </ac:picMkLst>
          </pc:picChg>
          <pc:cxnChg chg="add mod">
            <ac:chgData name="Rocio Garcia Tome" userId="446d930b-a587-4406-a64b-ed49b2b521fa" providerId="ADAL" clId="{FB11E090-A86F-46CF-B853-2E4DD9510DB3}" dt="2024-11-12T10:18:34.585" v="239"/>
            <ac:cxnSpMkLst>
              <pc:docMk/>
              <pc:sldMasterMk cId="2415245261" sldId="2147483648"/>
              <pc:sldLayoutMk cId="2391753885" sldId="2147483659"/>
              <ac:cxnSpMk id="8" creationId="{C7C2ED77-D2C7-0E72-EF0E-04C7747017EF}"/>
            </ac:cxnSpMkLst>
          </pc:cxnChg>
        </pc:sldLayoutChg>
        <pc:sldLayoutChg chg="addSp delSp modSp mod">
          <pc:chgData name="Rocio Garcia Tome" userId="446d930b-a587-4406-a64b-ed49b2b521fa" providerId="ADAL" clId="{FB11E090-A86F-46CF-B853-2E4DD9510DB3}" dt="2024-11-12T10:18:24.125" v="238"/>
          <pc:sldLayoutMkLst>
            <pc:docMk/>
            <pc:sldMasterMk cId="2415245261" sldId="2147483648"/>
            <pc:sldLayoutMk cId="369841444" sldId="2147483660"/>
          </pc:sldLayoutMkLst>
          <pc:spChg chg="add mod">
            <ac:chgData name="Rocio Garcia Tome" userId="446d930b-a587-4406-a64b-ed49b2b521fa" providerId="ADAL" clId="{FB11E090-A86F-46CF-B853-2E4DD9510DB3}" dt="2024-11-12T10:18:24.125" v="238"/>
            <ac:spMkLst>
              <pc:docMk/>
              <pc:sldMasterMk cId="2415245261" sldId="2147483648"/>
              <pc:sldLayoutMk cId="369841444" sldId="2147483660"/>
              <ac:spMk id="10" creationId="{AE08E892-6384-F2FD-A146-BC258CD8D9D4}"/>
            </ac:spMkLst>
          </pc:spChg>
          <pc:picChg chg="del mod">
            <ac:chgData name="Rocio Garcia Tome" userId="446d930b-a587-4406-a64b-ed49b2b521fa" providerId="ADAL" clId="{FB11E090-A86F-46CF-B853-2E4DD9510DB3}" dt="2024-11-12T10:18:21.706" v="237" actId="478"/>
            <ac:picMkLst>
              <pc:docMk/>
              <pc:sldMasterMk cId="2415245261" sldId="2147483648"/>
              <pc:sldLayoutMk cId="369841444" sldId="2147483660"/>
              <ac:picMk id="8" creationId="{CAF14375-EBF7-F43F-A0B6-5A2FB071FED1}"/>
            </ac:picMkLst>
          </pc:picChg>
          <pc:picChg chg="add mod">
            <ac:chgData name="Rocio Garcia Tome" userId="446d930b-a587-4406-a64b-ed49b2b521fa" providerId="ADAL" clId="{FB11E090-A86F-46CF-B853-2E4DD9510DB3}" dt="2024-11-12T10:18:24.125" v="238"/>
            <ac:picMkLst>
              <pc:docMk/>
              <pc:sldMasterMk cId="2415245261" sldId="2147483648"/>
              <pc:sldLayoutMk cId="369841444" sldId="2147483660"/>
              <ac:picMk id="11" creationId="{5F539A73-B126-8635-92DB-1587F19CD5D6}"/>
            </ac:picMkLst>
          </pc:picChg>
          <pc:cxnChg chg="add mod">
            <ac:chgData name="Rocio Garcia Tome" userId="446d930b-a587-4406-a64b-ed49b2b521fa" providerId="ADAL" clId="{FB11E090-A86F-46CF-B853-2E4DD9510DB3}" dt="2024-11-12T10:18:24.125" v="238"/>
            <ac:cxnSpMkLst>
              <pc:docMk/>
              <pc:sldMasterMk cId="2415245261" sldId="2147483648"/>
              <pc:sldLayoutMk cId="369841444" sldId="2147483660"/>
              <ac:cxnSpMk id="3" creationId="{9605DFB0-ED9C-BC8F-4BFF-8CFC3781E1BD}"/>
            </ac:cxnSpMkLst>
          </pc:cxnChg>
          <pc:cxnChg chg="del mod">
            <ac:chgData name="Rocio Garcia Tome" userId="446d930b-a587-4406-a64b-ed49b2b521fa" providerId="ADAL" clId="{FB11E090-A86F-46CF-B853-2E4DD9510DB3}" dt="2024-11-12T10:18:20.804" v="236" actId="478"/>
            <ac:cxnSpMkLst>
              <pc:docMk/>
              <pc:sldMasterMk cId="2415245261" sldId="2147483648"/>
              <pc:sldLayoutMk cId="369841444" sldId="2147483660"/>
              <ac:cxnSpMk id="9" creationId="{D80E3374-6D7E-3C06-24BA-20B22A8AED04}"/>
            </ac:cxnSpMkLst>
          </pc:cxnChg>
        </pc:sldLayoutChg>
        <pc:sldLayoutChg chg="addSp delSp modSp mod">
          <pc:chgData name="Rocio Garcia Tome" userId="446d930b-a587-4406-a64b-ed49b2b521fa" providerId="ADAL" clId="{FB11E090-A86F-46CF-B853-2E4DD9510DB3}" dt="2024-11-12T10:18:03.998" v="229"/>
          <pc:sldLayoutMkLst>
            <pc:docMk/>
            <pc:sldMasterMk cId="2415245261" sldId="2147483648"/>
            <pc:sldLayoutMk cId="2983578525" sldId="2147483661"/>
          </pc:sldLayoutMkLst>
          <pc:spChg chg="add del mod">
            <ac:chgData name="Rocio Garcia Tome" userId="446d930b-a587-4406-a64b-ed49b2b521fa" providerId="ADAL" clId="{FB11E090-A86F-46CF-B853-2E4DD9510DB3}" dt="2024-11-12T10:17:59.620" v="228" actId="478"/>
            <ac:spMkLst>
              <pc:docMk/>
              <pc:sldMasterMk cId="2415245261" sldId="2147483648"/>
              <pc:sldLayoutMk cId="2983578525" sldId="2147483661"/>
              <ac:spMk id="8" creationId="{1F4F80E4-3879-A1A3-D5B9-BBFC0893DA47}"/>
            </ac:spMkLst>
          </pc:spChg>
          <pc:spChg chg="add mod">
            <ac:chgData name="Rocio Garcia Tome" userId="446d930b-a587-4406-a64b-ed49b2b521fa" providerId="ADAL" clId="{FB11E090-A86F-46CF-B853-2E4DD9510DB3}" dt="2024-11-12T10:18:03.998" v="229"/>
            <ac:spMkLst>
              <pc:docMk/>
              <pc:sldMasterMk cId="2415245261" sldId="2147483648"/>
              <pc:sldLayoutMk cId="2983578525" sldId="2147483661"/>
              <ac:spMk id="11" creationId="{AA489070-9A88-2E29-D42F-4B143E0EFEB9}"/>
            </ac:spMkLst>
          </pc:spChg>
          <pc:picChg chg="del mod">
            <ac:chgData name="Rocio Garcia Tome" userId="446d930b-a587-4406-a64b-ed49b2b521fa" providerId="ADAL" clId="{FB11E090-A86F-46CF-B853-2E4DD9510DB3}" dt="2024-11-12T10:17:56.028" v="225" actId="478"/>
            <ac:picMkLst>
              <pc:docMk/>
              <pc:sldMasterMk cId="2415245261" sldId="2147483648"/>
              <pc:sldLayoutMk cId="2983578525" sldId="2147483661"/>
              <ac:picMk id="6" creationId="{C919FA39-2AC0-E3C2-7148-3D0D065666D6}"/>
            </ac:picMkLst>
          </pc:picChg>
          <pc:picChg chg="add del mod">
            <ac:chgData name="Rocio Garcia Tome" userId="446d930b-a587-4406-a64b-ed49b2b521fa" providerId="ADAL" clId="{FB11E090-A86F-46CF-B853-2E4DD9510DB3}" dt="2024-11-12T10:17:59.620" v="228" actId="478"/>
            <ac:picMkLst>
              <pc:docMk/>
              <pc:sldMasterMk cId="2415245261" sldId="2147483648"/>
              <pc:sldLayoutMk cId="2983578525" sldId="2147483661"/>
              <ac:picMk id="9" creationId="{BC2FBFD4-C159-BE01-108A-D3864312F633}"/>
            </ac:picMkLst>
          </pc:picChg>
          <pc:picChg chg="add mod">
            <ac:chgData name="Rocio Garcia Tome" userId="446d930b-a587-4406-a64b-ed49b2b521fa" providerId="ADAL" clId="{FB11E090-A86F-46CF-B853-2E4DD9510DB3}" dt="2024-11-12T10:18:03.998" v="229"/>
            <ac:picMkLst>
              <pc:docMk/>
              <pc:sldMasterMk cId="2415245261" sldId="2147483648"/>
              <pc:sldLayoutMk cId="2983578525" sldId="2147483661"/>
              <ac:picMk id="12" creationId="{83D85B30-0588-4353-051F-246C1A27371E}"/>
            </ac:picMkLst>
          </pc:picChg>
          <pc:cxnChg chg="add del mod">
            <ac:chgData name="Rocio Garcia Tome" userId="446d930b-a587-4406-a64b-ed49b2b521fa" providerId="ADAL" clId="{FB11E090-A86F-46CF-B853-2E4DD9510DB3}" dt="2024-11-12T10:17:59.620" v="228" actId="478"/>
            <ac:cxnSpMkLst>
              <pc:docMk/>
              <pc:sldMasterMk cId="2415245261" sldId="2147483648"/>
              <pc:sldLayoutMk cId="2983578525" sldId="2147483661"/>
              <ac:cxnSpMk id="3" creationId="{69771F8D-C834-A279-7920-985545D60936}"/>
            </ac:cxnSpMkLst>
          </pc:cxnChg>
          <pc:cxnChg chg="del mod">
            <ac:chgData name="Rocio Garcia Tome" userId="446d930b-a587-4406-a64b-ed49b2b521fa" providerId="ADAL" clId="{FB11E090-A86F-46CF-B853-2E4DD9510DB3}" dt="2024-11-12T10:17:56.882" v="226" actId="478"/>
            <ac:cxnSpMkLst>
              <pc:docMk/>
              <pc:sldMasterMk cId="2415245261" sldId="2147483648"/>
              <pc:sldLayoutMk cId="2983578525" sldId="2147483661"/>
              <ac:cxnSpMk id="7" creationId="{C86FD133-0A76-D143-6FF7-B7BCCAE072A6}"/>
            </ac:cxnSpMkLst>
          </pc:cxnChg>
          <pc:cxnChg chg="add mod">
            <ac:chgData name="Rocio Garcia Tome" userId="446d930b-a587-4406-a64b-ed49b2b521fa" providerId="ADAL" clId="{FB11E090-A86F-46CF-B853-2E4DD9510DB3}" dt="2024-11-12T10:18:03.998" v="229"/>
            <ac:cxnSpMkLst>
              <pc:docMk/>
              <pc:sldMasterMk cId="2415245261" sldId="2147483648"/>
              <pc:sldLayoutMk cId="2983578525" sldId="2147483661"/>
              <ac:cxnSpMk id="10" creationId="{C79C66BC-9E64-9129-F157-AEA50F0AA9EF}"/>
            </ac:cxnSpMkLst>
          </pc:cxnChg>
        </pc:sldLayoutChg>
        <pc:sldLayoutChg chg="addSp delSp modSp mod">
          <pc:chgData name="Rocio Garcia Tome" userId="446d930b-a587-4406-a64b-ed49b2b521fa" providerId="ADAL" clId="{FB11E090-A86F-46CF-B853-2E4DD9510DB3}" dt="2024-11-12T10:18:12.712" v="232"/>
          <pc:sldLayoutMkLst>
            <pc:docMk/>
            <pc:sldMasterMk cId="2415245261" sldId="2147483648"/>
            <pc:sldLayoutMk cId="698093355" sldId="2147483662"/>
          </pc:sldLayoutMkLst>
          <pc:spChg chg="add mod">
            <ac:chgData name="Rocio Garcia Tome" userId="446d930b-a587-4406-a64b-ed49b2b521fa" providerId="ADAL" clId="{FB11E090-A86F-46CF-B853-2E4DD9510DB3}" dt="2024-11-12T10:18:12.712" v="232"/>
            <ac:spMkLst>
              <pc:docMk/>
              <pc:sldMasterMk cId="2415245261" sldId="2147483648"/>
              <pc:sldLayoutMk cId="698093355" sldId="2147483662"/>
              <ac:spMk id="6" creationId="{CDD3E960-49D8-5285-5D40-012C6A97A528}"/>
            </ac:spMkLst>
          </pc:spChg>
          <pc:picChg chg="add mod">
            <ac:chgData name="Rocio Garcia Tome" userId="446d930b-a587-4406-a64b-ed49b2b521fa" providerId="ADAL" clId="{FB11E090-A86F-46CF-B853-2E4DD9510DB3}" dt="2024-11-12T10:18:12.712" v="232"/>
            <ac:picMkLst>
              <pc:docMk/>
              <pc:sldMasterMk cId="2415245261" sldId="2147483648"/>
              <pc:sldLayoutMk cId="698093355" sldId="2147483662"/>
              <ac:picMk id="8" creationId="{6129AC94-C98A-3C00-74B4-935B7E6931D5}"/>
            </ac:picMkLst>
          </pc:picChg>
          <pc:picChg chg="del mod">
            <ac:chgData name="Rocio Garcia Tome" userId="446d930b-a587-4406-a64b-ed49b2b521fa" providerId="ADAL" clId="{FB11E090-A86F-46CF-B853-2E4DD9510DB3}" dt="2024-11-12T10:18:09.520" v="231" actId="478"/>
            <ac:picMkLst>
              <pc:docMk/>
              <pc:sldMasterMk cId="2415245261" sldId="2147483648"/>
              <pc:sldLayoutMk cId="698093355" sldId="2147483662"/>
              <ac:picMk id="18" creationId="{4EF25F24-AECB-5B07-4957-179F8A6A1FA4}"/>
            </ac:picMkLst>
          </pc:picChg>
          <pc:cxnChg chg="add mod">
            <ac:chgData name="Rocio Garcia Tome" userId="446d930b-a587-4406-a64b-ed49b2b521fa" providerId="ADAL" clId="{FB11E090-A86F-46CF-B853-2E4DD9510DB3}" dt="2024-11-12T10:18:12.712" v="232"/>
            <ac:cxnSpMkLst>
              <pc:docMk/>
              <pc:sldMasterMk cId="2415245261" sldId="2147483648"/>
              <pc:sldLayoutMk cId="698093355" sldId="2147483662"/>
              <ac:cxnSpMk id="2" creationId="{D1CE2A0A-A0E6-740C-FA96-7DE46525B060}"/>
            </ac:cxnSpMkLst>
          </pc:cxnChg>
          <pc:cxnChg chg="del mod">
            <ac:chgData name="Rocio Garcia Tome" userId="446d930b-a587-4406-a64b-ed49b2b521fa" providerId="ADAL" clId="{FB11E090-A86F-46CF-B853-2E4DD9510DB3}" dt="2024-11-12T10:18:08.876" v="230" actId="478"/>
            <ac:cxnSpMkLst>
              <pc:docMk/>
              <pc:sldMasterMk cId="2415245261" sldId="2147483648"/>
              <pc:sldLayoutMk cId="698093355" sldId="2147483662"/>
              <ac:cxnSpMk id="19" creationId="{94A9B415-9B94-4F4D-2471-B47F9B9576F3}"/>
            </ac:cxnSpMkLst>
          </pc:cxnChg>
        </pc:sldLayoutChg>
        <pc:sldLayoutChg chg="addSp delSp modSp mod">
          <pc:chgData name="Rocio Garcia Tome" userId="446d930b-a587-4406-a64b-ed49b2b521fa" providerId="ADAL" clId="{FB11E090-A86F-46CF-B853-2E4DD9510DB3}" dt="2024-11-12T10:18:17.654" v="235"/>
          <pc:sldLayoutMkLst>
            <pc:docMk/>
            <pc:sldMasterMk cId="2415245261" sldId="2147483648"/>
            <pc:sldLayoutMk cId="51543155" sldId="2147483663"/>
          </pc:sldLayoutMkLst>
          <pc:spChg chg="add mod">
            <ac:chgData name="Rocio Garcia Tome" userId="446d930b-a587-4406-a64b-ed49b2b521fa" providerId="ADAL" clId="{FB11E090-A86F-46CF-B853-2E4DD9510DB3}" dt="2024-11-12T10:18:17.654" v="235"/>
            <ac:spMkLst>
              <pc:docMk/>
              <pc:sldMasterMk cId="2415245261" sldId="2147483648"/>
              <pc:sldLayoutMk cId="51543155" sldId="2147483663"/>
              <ac:spMk id="8" creationId="{D0D65011-7E7E-6371-021B-CA788CF05591}"/>
            </ac:spMkLst>
          </pc:spChg>
          <pc:picChg chg="del mod">
            <ac:chgData name="Rocio Garcia Tome" userId="446d930b-a587-4406-a64b-ed49b2b521fa" providerId="ADAL" clId="{FB11E090-A86F-46CF-B853-2E4DD9510DB3}" dt="2024-11-12T10:18:15.749" v="234" actId="478"/>
            <ac:picMkLst>
              <pc:docMk/>
              <pc:sldMasterMk cId="2415245261" sldId="2147483648"/>
              <pc:sldLayoutMk cId="51543155" sldId="2147483663"/>
              <ac:picMk id="5" creationId="{134FE0AD-CEE7-9231-004E-489EABC10956}"/>
            </ac:picMkLst>
          </pc:picChg>
          <pc:picChg chg="add mod">
            <ac:chgData name="Rocio Garcia Tome" userId="446d930b-a587-4406-a64b-ed49b2b521fa" providerId="ADAL" clId="{FB11E090-A86F-46CF-B853-2E4DD9510DB3}" dt="2024-11-12T10:18:17.654" v="235"/>
            <ac:picMkLst>
              <pc:docMk/>
              <pc:sldMasterMk cId="2415245261" sldId="2147483648"/>
              <pc:sldLayoutMk cId="51543155" sldId="2147483663"/>
              <ac:picMk id="9" creationId="{1592BDA3-AF3C-CC74-29DD-8A3DDDCAA399}"/>
            </ac:picMkLst>
          </pc:picChg>
          <pc:cxnChg chg="add mod">
            <ac:chgData name="Rocio Garcia Tome" userId="446d930b-a587-4406-a64b-ed49b2b521fa" providerId="ADAL" clId="{FB11E090-A86F-46CF-B853-2E4DD9510DB3}" dt="2024-11-12T10:18:17.654" v="235"/>
            <ac:cxnSpMkLst>
              <pc:docMk/>
              <pc:sldMasterMk cId="2415245261" sldId="2147483648"/>
              <pc:sldLayoutMk cId="51543155" sldId="2147483663"/>
              <ac:cxnSpMk id="7" creationId="{74F2471C-F654-A552-E697-5A558D008497}"/>
            </ac:cxnSpMkLst>
          </pc:cxnChg>
          <pc:cxnChg chg="del mod">
            <ac:chgData name="Rocio Garcia Tome" userId="446d930b-a587-4406-a64b-ed49b2b521fa" providerId="ADAL" clId="{FB11E090-A86F-46CF-B853-2E4DD9510DB3}" dt="2024-11-12T10:18:15.079" v="233" actId="478"/>
            <ac:cxnSpMkLst>
              <pc:docMk/>
              <pc:sldMasterMk cId="2415245261" sldId="2147483648"/>
              <pc:sldLayoutMk cId="51543155" sldId="2147483663"/>
              <ac:cxnSpMk id="19" creationId="{00000000-0000-0000-0000-000000000000}"/>
            </ac:cxnSpMkLst>
          </pc:cxnChg>
        </pc:sldLayoutChg>
      </pc:sldMasterChg>
      <pc:sldMasterChg chg="add del addSldLayout delSldLayout">
        <pc:chgData name="Rocio Garcia Tome" userId="446d930b-a587-4406-a64b-ed49b2b521fa" providerId="ADAL" clId="{FB11E090-A86F-46CF-B853-2E4DD9510DB3}" dt="2024-11-12T17:04:24.161" v="254" actId="2696"/>
        <pc:sldMasterMkLst>
          <pc:docMk/>
          <pc:sldMasterMk cId="3516617050" sldId="2147483664"/>
        </pc:sldMasterMkLst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1707562903" sldId="2147483665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796212647" sldId="2147483666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2078217050" sldId="2147483667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3949567153" sldId="2147483668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1927355663" sldId="2147483669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935542448" sldId="2147483670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3269474812" sldId="2147483671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1017643455" sldId="2147483672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3984890479" sldId="2147483673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3290361100" sldId="2147483674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4079213926" sldId="2147483675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4.161" v="254" actId="2696"/>
          <pc:sldLayoutMkLst>
            <pc:docMk/>
            <pc:sldMasterMk cId="3516617050" sldId="2147483664"/>
            <pc:sldLayoutMk cId="2787566301" sldId="2147483676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2163884298" sldId="2147483677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2569332995" sldId="2147483678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1835314261" sldId="2147483679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2048531852" sldId="2147483680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112782976" sldId="2147483681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4053115991" sldId="2147483682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580181295" sldId="2147483683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2024915472" sldId="2147483684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3714426390" sldId="2147483685"/>
          </pc:sldLayoutMkLst>
        </pc:sldLayoutChg>
        <pc:sldLayoutChg chg="add del">
          <pc:chgData name="Rocio Garcia Tome" userId="446d930b-a587-4406-a64b-ed49b2b521fa" providerId="ADAL" clId="{FB11E090-A86F-46CF-B853-2E4DD9510DB3}" dt="2024-11-12T17:04:20.825" v="253" actId="2696"/>
          <pc:sldLayoutMkLst>
            <pc:docMk/>
            <pc:sldMasterMk cId="3516617050" sldId="2147483664"/>
            <pc:sldLayoutMk cId="136278145" sldId="2147483686"/>
          </pc:sldLayoutMkLst>
        </pc:sldLayoutChg>
      </pc:sldMasterChg>
    </pc:docChg>
  </pc:docChgLst>
  <pc:docChgLst>
    <pc:chgData name="Rocio Garcia Tome" userId="446d930b-a587-4406-a64b-ed49b2b521fa" providerId="ADAL" clId="{11FA7605-30C2-49A5-ADD7-3B1C67552F39}"/>
    <pc:docChg chg="addSld delSld modSld">
      <pc:chgData name="Rocio Garcia Tome" userId="446d930b-a587-4406-a64b-ed49b2b521fa" providerId="ADAL" clId="{11FA7605-30C2-49A5-ADD7-3B1C67552F39}" dt="2024-11-22T17:10:57.572" v="1"/>
      <pc:docMkLst>
        <pc:docMk/>
      </pc:docMkLst>
      <pc:sldChg chg="del">
        <pc:chgData name="Rocio Garcia Tome" userId="446d930b-a587-4406-a64b-ed49b2b521fa" providerId="ADAL" clId="{11FA7605-30C2-49A5-ADD7-3B1C67552F39}" dt="2024-11-22T17:10:54.195" v="0" actId="2696"/>
        <pc:sldMkLst>
          <pc:docMk/>
          <pc:sldMk cId="2243667222" sldId="2147469748"/>
        </pc:sldMkLst>
      </pc:sldChg>
      <pc:sldChg chg="add">
        <pc:chgData name="Rocio Garcia Tome" userId="446d930b-a587-4406-a64b-ed49b2b521fa" providerId="ADAL" clId="{11FA7605-30C2-49A5-ADD7-3B1C67552F39}" dt="2024-11-22T17:10:57.572" v="1"/>
        <pc:sldMkLst>
          <pc:docMk/>
          <pc:sldMk cId="2589658924" sldId="214746974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mydrive.lilly.com/personal/s_vedashree_lilly_com/Documents/Projects/2023/MACODE%201235_TZP%20T2D%20Story%20deck/Graph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mydrive.lilly.com/personal/s_vedashree_lilly_com/Documents/Projects/2023/MACODE%201235_TZP%20T2D%20Story%20deck/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97947689957999E-2"/>
          <c:y val="4.7408446712018139E-2"/>
          <c:w val="0.91968528064146626"/>
          <c:h val="0.853731918238993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TZP 5 mg</c:v>
                </c:pt>
              </c:strCache>
            </c:strRef>
          </c:tx>
          <c:spPr>
            <a:solidFill>
              <a:srgbClr val="AEE2F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0799319727891157E-2"/>
                </c:manualLayout>
              </c:layout>
              <c:tx>
                <c:rich>
                  <a:bodyPr/>
                  <a:lstStyle/>
                  <a:p>
                    <a:fld id="{E1DE38E8-E3F1-4213-9912-4B11E4EDEC33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FB8-5647-83F1-933F09524D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7BE71D5-EE0C-4176-A519-67D32F5D96A1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B8-5647-83F1-933F09524D39}"/>
                </c:ext>
              </c:extLst>
            </c:dLbl>
            <c:dLbl>
              <c:idx val="2"/>
              <c:layout>
                <c:manualLayout>
                  <c:x val="-4.5654813008314951E-17"/>
                  <c:y val="-1.954603841734312E-2"/>
                </c:manualLayout>
              </c:layout>
              <c:tx>
                <c:rich>
                  <a:bodyPr/>
                  <a:lstStyle/>
                  <a:p>
                    <a:fld id="{6FB9EF0A-C655-4346-A62E-E23A1E4AC8F1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FB8-5647-83F1-933F09524D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B23ABFA-0002-43A6-B2A3-35C1D27BBB3B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FB8-5647-83F1-933F09524D3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482B321-1525-4524-9EF0-83863703CA65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FB8-5647-83F1-933F09524D39}"/>
                </c:ext>
              </c:extLst>
            </c:dLbl>
            <c:dLbl>
              <c:idx val="5"/>
              <c:layout>
                <c:manualLayout>
                  <c:x val="-7.4708738863544779E-3"/>
                  <c:y val="-3.9092692467637049E-3"/>
                </c:manualLayout>
              </c:layout>
              <c:tx>
                <c:rich>
                  <a:bodyPr/>
                  <a:lstStyle/>
                  <a:p>
                    <a:fld id="{37E74448-F830-4E21-9ADE-ED487756FC84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FB8-5647-83F1-933F09524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Sheet1!$C$6:$C$11</c:f>
                <c:numCache>
                  <c:formatCode>General</c:formatCode>
                  <c:ptCount val="6"/>
                  <c:pt idx="0">
                    <c:v>9.4E-2</c:v>
                  </c:pt>
                  <c:pt idx="1">
                    <c:v>4.7E-2</c:v>
                  </c:pt>
                  <c:pt idx="2">
                    <c:v>0.05</c:v>
                  </c:pt>
                  <c:pt idx="3">
                    <c:v>0.05</c:v>
                  </c:pt>
                  <c:pt idx="4">
                    <c:v>0.08</c:v>
                  </c:pt>
                  <c:pt idx="5">
                    <c:v>0.08</c:v>
                  </c:pt>
                </c:numCache>
              </c:numRef>
            </c:plus>
            <c:minus>
              <c:numRef>
                <c:f>Sheet1!$C$6:$C$11</c:f>
                <c:numCache>
                  <c:formatCode>General</c:formatCode>
                  <c:ptCount val="6"/>
                  <c:pt idx="0">
                    <c:v>9.4E-2</c:v>
                  </c:pt>
                  <c:pt idx="1">
                    <c:v>4.7E-2</c:v>
                  </c:pt>
                  <c:pt idx="2">
                    <c:v>0.05</c:v>
                  </c:pt>
                  <c:pt idx="3">
                    <c:v>0.05</c:v>
                  </c:pt>
                  <c:pt idx="4">
                    <c:v>0.08</c:v>
                  </c:pt>
                  <c:pt idx="5">
                    <c:v>0.08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Sheet1!$A$6:$A$11</c:f>
              <c:strCache>
                <c:ptCount val="6"/>
                <c:pt idx="0">
                  <c:v>Surpass 1</c:v>
                </c:pt>
                <c:pt idx="1">
                  <c:v>Surpass-2</c:v>
                </c:pt>
                <c:pt idx="2">
                  <c:v>Surpass-3</c:v>
                </c:pt>
                <c:pt idx="3">
                  <c:v>Surpass-4</c:v>
                </c:pt>
                <c:pt idx="4">
                  <c:v>Surpass-5</c:v>
                </c:pt>
                <c:pt idx="5">
                  <c:v>Surpass-6</c:v>
                </c:pt>
              </c:strCache>
            </c:strRef>
          </c:cat>
          <c:val>
            <c:numRef>
              <c:f>Sheet1!$B$6:$B$11</c:f>
              <c:numCache>
                <c:formatCode>0.00</c:formatCode>
                <c:ptCount val="6"/>
                <c:pt idx="0">
                  <c:v>-1.87</c:v>
                </c:pt>
                <c:pt idx="1">
                  <c:v>-2.09</c:v>
                </c:pt>
                <c:pt idx="2">
                  <c:v>-1.93</c:v>
                </c:pt>
                <c:pt idx="3">
                  <c:v>-2.2400000000000002</c:v>
                </c:pt>
                <c:pt idx="4">
                  <c:v>-2.23</c:v>
                </c:pt>
                <c:pt idx="5">
                  <c:v>-2.0499999999999998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B8-5647-83F1-933F09524D39}"/>
            </c:ext>
          </c:extLst>
        </c:ser>
        <c:ser>
          <c:idx val="1"/>
          <c:order val="1"/>
          <c:tx>
            <c:strRef>
              <c:f>Sheet1!$D$5</c:f>
              <c:strCache>
                <c:ptCount val="1"/>
                <c:pt idx="0">
                  <c:v>TZP 10 mg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23EF9D3-6F7B-4809-B2F9-049973394C98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FB8-5647-83F1-933F09524D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5E181E7-51FE-40A4-AC05-C518EA52E891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FB8-5647-83F1-933F09524D3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6596EBE-6A9D-405D-A78A-51CCBFA2A667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FB8-5647-83F1-933F09524D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DC0935A-167A-40BA-A5D8-9844192C3F1C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FB8-5647-83F1-933F09524D3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EBAF71B-549E-47DF-947B-76230491D455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FB8-5647-83F1-933F09524D39}"/>
                </c:ext>
              </c:extLst>
            </c:dLbl>
            <c:dLbl>
              <c:idx val="5"/>
              <c:layout>
                <c:manualLayout>
                  <c:x val="-2.4902912954514926E-3"/>
                  <c:y val="1.4333821652603227E-16"/>
                </c:manualLayout>
              </c:layout>
              <c:tx>
                <c:rich>
                  <a:bodyPr/>
                  <a:lstStyle/>
                  <a:p>
                    <a:fld id="{4E816FDB-D25C-4A6D-90A8-F03589B3A0F1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FB8-5647-83F1-933F09524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Sheet1!$E$6:$E$11</c:f>
                <c:numCache>
                  <c:formatCode>General</c:formatCode>
                  <c:ptCount val="6"/>
                  <c:pt idx="0">
                    <c:v>9.6000000000000002E-2</c:v>
                  </c:pt>
                  <c:pt idx="1">
                    <c:v>4.8000000000000001E-2</c:v>
                  </c:pt>
                  <c:pt idx="2">
                    <c:v>5.0999999999999997E-2</c:v>
                  </c:pt>
                  <c:pt idx="3">
                    <c:v>0.05</c:v>
                  </c:pt>
                  <c:pt idx="4">
                    <c:v>0.08</c:v>
                  </c:pt>
                  <c:pt idx="5">
                    <c:v>0.08</c:v>
                  </c:pt>
                </c:numCache>
              </c:numRef>
            </c:plus>
            <c:minus>
              <c:numRef>
                <c:f>Sheet1!$E$6:$E$11</c:f>
                <c:numCache>
                  <c:formatCode>General</c:formatCode>
                  <c:ptCount val="6"/>
                  <c:pt idx="0">
                    <c:v>9.6000000000000002E-2</c:v>
                  </c:pt>
                  <c:pt idx="1">
                    <c:v>4.8000000000000001E-2</c:v>
                  </c:pt>
                  <c:pt idx="2">
                    <c:v>5.0999999999999997E-2</c:v>
                  </c:pt>
                  <c:pt idx="3">
                    <c:v>0.05</c:v>
                  </c:pt>
                  <c:pt idx="4">
                    <c:v>0.08</c:v>
                  </c:pt>
                  <c:pt idx="5">
                    <c:v>0.08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Sheet1!$A$6:$A$11</c:f>
              <c:strCache>
                <c:ptCount val="6"/>
                <c:pt idx="0">
                  <c:v>Surpass 1</c:v>
                </c:pt>
                <c:pt idx="1">
                  <c:v>Surpass-2</c:v>
                </c:pt>
                <c:pt idx="2">
                  <c:v>Surpass-3</c:v>
                </c:pt>
                <c:pt idx="3">
                  <c:v>Surpass-4</c:v>
                </c:pt>
                <c:pt idx="4">
                  <c:v>Surpass-5</c:v>
                </c:pt>
                <c:pt idx="5">
                  <c:v>Surpass-6</c:v>
                </c:pt>
              </c:strCache>
            </c:strRef>
          </c:cat>
          <c:val>
            <c:numRef>
              <c:f>Sheet1!$D$6:$D$11</c:f>
              <c:numCache>
                <c:formatCode>0.00</c:formatCode>
                <c:ptCount val="6"/>
                <c:pt idx="0">
                  <c:v>-1.89</c:v>
                </c:pt>
                <c:pt idx="1">
                  <c:v>-2.37</c:v>
                </c:pt>
                <c:pt idx="2">
                  <c:v>-2.2000000000000002</c:v>
                </c:pt>
                <c:pt idx="3">
                  <c:v>-2.4300000000000002</c:v>
                </c:pt>
                <c:pt idx="4">
                  <c:v>-2.59</c:v>
                </c:pt>
                <c:pt idx="5">
                  <c:v>-2.27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FB8-5647-83F1-933F09524D39}"/>
            </c:ext>
          </c:extLst>
        </c:ser>
        <c:ser>
          <c:idx val="2"/>
          <c:order val="2"/>
          <c:tx>
            <c:strRef>
              <c:f>Sheet1!$F$5</c:f>
              <c:strCache>
                <c:ptCount val="1"/>
                <c:pt idx="0">
                  <c:v>TZP 15 mg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720FB22-691F-4450-8758-7F765AC80B0E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FB8-5647-83F1-933F09524D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CB1072B-21DF-44F0-B64F-74BD16DBE395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FB8-5647-83F1-933F09524D3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6602552-3A48-4FFC-B575-5DE47EE35380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BFB8-5647-83F1-933F09524D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FFAAF80-E768-4F80-A900-DFE3BD4873D5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BFB8-5647-83F1-933F09524D3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E0572FF-69F5-4772-AF8A-F9BC6E88D995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BFB8-5647-83F1-933F09524D3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85372D5-B47E-43EB-B64E-24B1C5B099F5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BFB8-5647-83F1-933F09524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Sheet1!$G$6:$G$11</c:f>
                <c:numCache>
                  <c:formatCode>General</c:formatCode>
                  <c:ptCount val="6"/>
                  <c:pt idx="0">
                    <c:v>9.8000000000000004E-2</c:v>
                  </c:pt>
                  <c:pt idx="1">
                    <c:v>4.8000000000000001E-2</c:v>
                  </c:pt>
                  <c:pt idx="2">
                    <c:v>0.05</c:v>
                  </c:pt>
                  <c:pt idx="3">
                    <c:v>0.05</c:v>
                  </c:pt>
                  <c:pt idx="4">
                    <c:v>0.08</c:v>
                  </c:pt>
                  <c:pt idx="5">
                    <c:v>0.08</c:v>
                  </c:pt>
                </c:numCache>
              </c:numRef>
            </c:plus>
            <c:minus>
              <c:numRef>
                <c:f>Sheet1!$G$6:$G$11</c:f>
                <c:numCache>
                  <c:formatCode>General</c:formatCode>
                  <c:ptCount val="6"/>
                  <c:pt idx="0">
                    <c:v>9.8000000000000004E-2</c:v>
                  </c:pt>
                  <c:pt idx="1">
                    <c:v>4.8000000000000001E-2</c:v>
                  </c:pt>
                  <c:pt idx="2">
                    <c:v>0.05</c:v>
                  </c:pt>
                  <c:pt idx="3">
                    <c:v>0.05</c:v>
                  </c:pt>
                  <c:pt idx="4">
                    <c:v>0.08</c:v>
                  </c:pt>
                  <c:pt idx="5">
                    <c:v>0.08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Sheet1!$A$6:$A$11</c:f>
              <c:strCache>
                <c:ptCount val="6"/>
                <c:pt idx="0">
                  <c:v>Surpass 1</c:v>
                </c:pt>
                <c:pt idx="1">
                  <c:v>Surpass-2</c:v>
                </c:pt>
                <c:pt idx="2">
                  <c:v>Surpass-3</c:v>
                </c:pt>
                <c:pt idx="3">
                  <c:v>Surpass-4</c:v>
                </c:pt>
                <c:pt idx="4">
                  <c:v>Surpass-5</c:v>
                </c:pt>
                <c:pt idx="5">
                  <c:v>Surpass-6</c:v>
                </c:pt>
              </c:strCache>
            </c:strRef>
          </c:cat>
          <c:val>
            <c:numRef>
              <c:f>Sheet1!$F$6:$F$11</c:f>
              <c:numCache>
                <c:formatCode>0.00</c:formatCode>
                <c:ptCount val="6"/>
                <c:pt idx="0">
                  <c:v>-2.0699999999999998</c:v>
                </c:pt>
                <c:pt idx="1">
                  <c:v>-2.46</c:v>
                </c:pt>
                <c:pt idx="2">
                  <c:v>-2.37</c:v>
                </c:pt>
                <c:pt idx="3">
                  <c:v>-2.58</c:v>
                </c:pt>
                <c:pt idx="4">
                  <c:v>-2.59</c:v>
                </c:pt>
                <c:pt idx="5">
                  <c:v>-2.46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FB8-5647-83F1-933F09524D39}"/>
            </c:ext>
          </c:extLst>
        </c:ser>
        <c:ser>
          <c:idx val="3"/>
          <c:order val="3"/>
          <c:tx>
            <c:strRef>
              <c:f>Sheet1!$H$5</c:f>
              <c:strCache>
                <c:ptCount val="1"/>
                <c:pt idx="0">
                  <c:v>Placebo/Compar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BFB8-5647-83F1-933F09524D39}"/>
              </c:ext>
            </c:extLst>
          </c:dPt>
          <c:dPt>
            <c:idx val="1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BFB8-5647-83F1-933F09524D39}"/>
              </c:ext>
            </c:extLst>
          </c:dPt>
          <c:dPt>
            <c:idx val="2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BFB8-5647-83F1-933F09524D39}"/>
              </c:ext>
            </c:extLst>
          </c:dPt>
          <c:dPt>
            <c:idx val="3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BFB8-5647-83F1-933F09524D39}"/>
              </c:ext>
            </c:extLst>
          </c:dPt>
          <c:dPt>
            <c:idx val="4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BFB8-5647-83F1-933F09524D39}"/>
              </c:ext>
            </c:extLst>
          </c:dPt>
          <c:dPt>
            <c:idx val="5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BFB8-5647-83F1-933F09524D39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AC4D049E-8260-40B4-AD43-5E1BF605AD31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BFB8-5647-83F1-933F09524D3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250068C1-03FA-437A-AC8F-8B0AB78AE2C9}" type="VALUE">
                      <a:rPr lang="en-US" smtClean="0"/>
                      <a:pPr/>
                      <a:t>[VALOR]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BFB8-5647-83F1-933F09524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Sheet1!$I$6:$I$11</c:f>
                <c:numCache>
                  <c:formatCode>General</c:formatCode>
                  <c:ptCount val="6"/>
                  <c:pt idx="0">
                    <c:v>-0.11</c:v>
                  </c:pt>
                  <c:pt idx="1">
                    <c:v>4.8000000000000001E-2</c:v>
                  </c:pt>
                  <c:pt idx="2">
                    <c:v>4.9000000000000002E-2</c:v>
                  </c:pt>
                  <c:pt idx="3">
                    <c:v>0.03</c:v>
                  </c:pt>
                  <c:pt idx="4">
                    <c:v>0.08</c:v>
                  </c:pt>
                  <c:pt idx="5">
                    <c:v>4.9000000000000002E-2</c:v>
                  </c:pt>
                </c:numCache>
              </c:numRef>
            </c:plus>
            <c:minus>
              <c:numRef>
                <c:f>Sheet1!$I$6:$I$11</c:f>
                <c:numCache>
                  <c:formatCode>General</c:formatCode>
                  <c:ptCount val="6"/>
                  <c:pt idx="0">
                    <c:v>-0.11</c:v>
                  </c:pt>
                  <c:pt idx="1">
                    <c:v>4.8000000000000001E-2</c:v>
                  </c:pt>
                  <c:pt idx="2">
                    <c:v>4.9000000000000002E-2</c:v>
                  </c:pt>
                  <c:pt idx="3">
                    <c:v>0.03</c:v>
                  </c:pt>
                  <c:pt idx="4">
                    <c:v>0.08</c:v>
                  </c:pt>
                  <c:pt idx="5">
                    <c:v>4.9000000000000002E-2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Sheet1!$A$6:$A$11</c:f>
              <c:strCache>
                <c:ptCount val="6"/>
                <c:pt idx="0">
                  <c:v>Surpass 1</c:v>
                </c:pt>
                <c:pt idx="1">
                  <c:v>Surpass-2</c:v>
                </c:pt>
                <c:pt idx="2">
                  <c:v>Surpass-3</c:v>
                </c:pt>
                <c:pt idx="3">
                  <c:v>Surpass-4</c:v>
                </c:pt>
                <c:pt idx="4">
                  <c:v>Surpass-5</c:v>
                </c:pt>
                <c:pt idx="5">
                  <c:v>Surpass-6</c:v>
                </c:pt>
              </c:strCache>
            </c:strRef>
          </c:cat>
          <c:val>
            <c:numRef>
              <c:f>Sheet1!$H$6:$H$11</c:f>
              <c:numCache>
                <c:formatCode>0.00</c:formatCode>
                <c:ptCount val="6"/>
                <c:pt idx="0">
                  <c:v>0.04</c:v>
                </c:pt>
                <c:pt idx="1">
                  <c:v>-1.86</c:v>
                </c:pt>
                <c:pt idx="2">
                  <c:v>-1.34</c:v>
                </c:pt>
                <c:pt idx="3">
                  <c:v>-1.44</c:v>
                </c:pt>
                <c:pt idx="4">
                  <c:v>-0.93</c:v>
                </c:pt>
                <c:pt idx="5">
                  <c:v>-1.1599999999999999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BFB8-5647-83F1-933F09524D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5"/>
        <c:axId val="443577736"/>
        <c:axId val="443579536"/>
      </c:barChart>
      <c:catAx>
        <c:axId val="443577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3579536"/>
        <c:crosses val="autoZero"/>
        <c:auto val="1"/>
        <c:lblAlgn val="ctr"/>
        <c:lblOffset val="100"/>
        <c:noMultiLvlLbl val="0"/>
      </c:catAx>
      <c:valAx>
        <c:axId val="443579536"/>
        <c:scaling>
          <c:orientation val="minMax"/>
          <c:max val="0.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0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Cambio en HbA</a:t>
                </a:r>
                <a:r>
                  <a:rPr lang="es-ES" sz="1000" b="1" i="0" u="none" strike="noStrike" kern="1200" baseline="-250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1c</a:t>
                </a:r>
                <a:r>
                  <a:rPr lang="es-ES" sz="10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respecto al inicio (%)</a:t>
                </a:r>
              </a:p>
            </c:rich>
          </c:tx>
          <c:layout>
            <c:manualLayout>
              <c:xMode val="edge"/>
              <c:yMode val="edge"/>
              <c:x val="5.8643418718951007E-3"/>
              <c:y val="0.105011283012932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625A53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625A5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577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'Body weight'!$C$4</c:f>
              <c:strCache>
                <c:ptCount val="1"/>
                <c:pt idx="0">
                  <c:v>TZP 5 mg</c:v>
                </c:pt>
              </c:strCache>
            </c:strRef>
          </c:tx>
          <c:spPr>
            <a:solidFill>
              <a:srgbClr val="AEE2F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'Body weight'!$D$5:$D$10</c:f>
                <c:numCache>
                  <c:formatCode>General</c:formatCode>
                  <c:ptCount val="6"/>
                  <c:pt idx="0">
                    <c:v>0.52</c:v>
                  </c:pt>
                  <c:pt idx="1">
                    <c:v>0.33</c:v>
                  </c:pt>
                  <c:pt idx="2">
                    <c:v>0.37</c:v>
                  </c:pt>
                  <c:pt idx="3">
                    <c:v>0.34</c:v>
                  </c:pt>
                  <c:pt idx="4">
                    <c:v>0.57999999999999996</c:v>
                  </c:pt>
                  <c:pt idx="5">
                    <c:v>0.37</c:v>
                  </c:pt>
                </c:numCache>
              </c:numRef>
            </c:plus>
            <c:minus>
              <c:numRef>
                <c:f>'Body weight'!$D$5:$D$10</c:f>
                <c:numCache>
                  <c:formatCode>General</c:formatCode>
                  <c:ptCount val="6"/>
                  <c:pt idx="0">
                    <c:v>0.52</c:v>
                  </c:pt>
                  <c:pt idx="1">
                    <c:v>0.33</c:v>
                  </c:pt>
                  <c:pt idx="2">
                    <c:v>0.37</c:v>
                  </c:pt>
                  <c:pt idx="3">
                    <c:v>0.34</c:v>
                  </c:pt>
                  <c:pt idx="4">
                    <c:v>0.57999999999999996</c:v>
                  </c:pt>
                  <c:pt idx="5">
                    <c:v>0.37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'Body weight'!$B$5:$B$10</c:f>
              <c:strCache>
                <c:ptCount val="6"/>
                <c:pt idx="0">
                  <c:v>Surpass 1</c:v>
                </c:pt>
                <c:pt idx="1">
                  <c:v>Surpass-2</c:v>
                </c:pt>
                <c:pt idx="2">
                  <c:v>Surpass-3</c:v>
                </c:pt>
                <c:pt idx="3">
                  <c:v>Surpass-4</c:v>
                </c:pt>
                <c:pt idx="4">
                  <c:v>Surpass-5</c:v>
                </c:pt>
                <c:pt idx="5">
                  <c:v>Surpass-6</c:v>
                </c:pt>
              </c:strCache>
            </c:strRef>
          </c:cat>
          <c:val>
            <c:numRef>
              <c:f>'Body weight'!$C$5:$C$10</c:f>
              <c:numCache>
                <c:formatCode>0.0</c:formatCode>
                <c:ptCount val="6"/>
                <c:pt idx="0">
                  <c:v>-7</c:v>
                </c:pt>
                <c:pt idx="1">
                  <c:v>-7.8</c:v>
                </c:pt>
                <c:pt idx="2">
                  <c:v>-7.5</c:v>
                </c:pt>
                <c:pt idx="3">
                  <c:v>-7.1</c:v>
                </c:pt>
                <c:pt idx="4">
                  <c:v>-6.2</c:v>
                </c:pt>
                <c:pt idx="5">
                  <c:v>-6.9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CD-EA44-820C-900CA886B036}"/>
            </c:ext>
          </c:extLst>
        </c:ser>
        <c:ser>
          <c:idx val="1"/>
          <c:order val="1"/>
          <c:tx>
            <c:strRef>
              <c:f>'Body weight'!$E$4</c:f>
              <c:strCache>
                <c:ptCount val="1"/>
                <c:pt idx="0">
                  <c:v>TZP 10 mg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'Body weight'!$F$5:$F$10</c:f>
                <c:numCache>
                  <c:formatCode>General</c:formatCode>
                  <c:ptCount val="6"/>
                  <c:pt idx="0">
                    <c:v>0.53</c:v>
                  </c:pt>
                  <c:pt idx="1">
                    <c:v>0.34</c:v>
                  </c:pt>
                  <c:pt idx="2">
                    <c:v>0.37</c:v>
                  </c:pt>
                  <c:pt idx="3">
                    <c:v>0.34</c:v>
                  </c:pt>
                  <c:pt idx="4">
                    <c:v>0.57999999999999996</c:v>
                  </c:pt>
                  <c:pt idx="5">
                    <c:v>0.37</c:v>
                  </c:pt>
                </c:numCache>
              </c:numRef>
            </c:plus>
            <c:minus>
              <c:numRef>
                <c:f>'Body weight'!$F$5:$F$10</c:f>
                <c:numCache>
                  <c:formatCode>General</c:formatCode>
                  <c:ptCount val="6"/>
                  <c:pt idx="0">
                    <c:v>0.53</c:v>
                  </c:pt>
                  <c:pt idx="1">
                    <c:v>0.34</c:v>
                  </c:pt>
                  <c:pt idx="2">
                    <c:v>0.37</c:v>
                  </c:pt>
                  <c:pt idx="3">
                    <c:v>0.34</c:v>
                  </c:pt>
                  <c:pt idx="4">
                    <c:v>0.57999999999999996</c:v>
                  </c:pt>
                  <c:pt idx="5">
                    <c:v>0.37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'Body weight'!$B$5:$B$10</c:f>
              <c:strCache>
                <c:ptCount val="6"/>
                <c:pt idx="0">
                  <c:v>Surpass 1</c:v>
                </c:pt>
                <c:pt idx="1">
                  <c:v>Surpass-2</c:v>
                </c:pt>
                <c:pt idx="2">
                  <c:v>Surpass-3</c:v>
                </c:pt>
                <c:pt idx="3">
                  <c:v>Surpass-4</c:v>
                </c:pt>
                <c:pt idx="4">
                  <c:v>Surpass-5</c:v>
                </c:pt>
                <c:pt idx="5">
                  <c:v>Surpass-6</c:v>
                </c:pt>
              </c:strCache>
            </c:strRef>
          </c:cat>
          <c:val>
            <c:numRef>
              <c:f>'Body weight'!$E$5:$E$10</c:f>
              <c:numCache>
                <c:formatCode>0.0</c:formatCode>
                <c:ptCount val="6"/>
                <c:pt idx="0">
                  <c:v>-7.8</c:v>
                </c:pt>
                <c:pt idx="1">
                  <c:v>-10.3</c:v>
                </c:pt>
                <c:pt idx="2">
                  <c:v>-10.7</c:v>
                </c:pt>
                <c:pt idx="3">
                  <c:v>-9.5</c:v>
                </c:pt>
                <c:pt idx="4">
                  <c:v>-8.1999999999999993</c:v>
                </c:pt>
                <c:pt idx="5">
                  <c:v>-9.9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CD-EA44-820C-900CA886B036}"/>
            </c:ext>
          </c:extLst>
        </c:ser>
        <c:ser>
          <c:idx val="2"/>
          <c:order val="2"/>
          <c:tx>
            <c:strRef>
              <c:f>'Body weight'!$G$4</c:f>
              <c:strCache>
                <c:ptCount val="1"/>
                <c:pt idx="0">
                  <c:v>TZP 15 mg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'Body weight'!$H$5:$H$10</c:f>
                <c:numCache>
                  <c:formatCode>General</c:formatCode>
                  <c:ptCount val="6"/>
                  <c:pt idx="0">
                    <c:v>0.54</c:v>
                  </c:pt>
                  <c:pt idx="1">
                    <c:v>0.34</c:v>
                  </c:pt>
                  <c:pt idx="2">
                    <c:v>0.37</c:v>
                  </c:pt>
                  <c:pt idx="3">
                    <c:v>0.33</c:v>
                  </c:pt>
                  <c:pt idx="4">
                    <c:v>0.59</c:v>
                  </c:pt>
                  <c:pt idx="5">
                    <c:v>0.38</c:v>
                  </c:pt>
                </c:numCache>
              </c:numRef>
            </c:plus>
            <c:minus>
              <c:numRef>
                <c:f>'Body weight'!$H$5:$H$10</c:f>
                <c:numCache>
                  <c:formatCode>General</c:formatCode>
                  <c:ptCount val="6"/>
                  <c:pt idx="0">
                    <c:v>0.54</c:v>
                  </c:pt>
                  <c:pt idx="1">
                    <c:v>0.34</c:v>
                  </c:pt>
                  <c:pt idx="2">
                    <c:v>0.37</c:v>
                  </c:pt>
                  <c:pt idx="3">
                    <c:v>0.33</c:v>
                  </c:pt>
                  <c:pt idx="4">
                    <c:v>0.59</c:v>
                  </c:pt>
                  <c:pt idx="5">
                    <c:v>0.38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'Body weight'!$B$5:$B$10</c:f>
              <c:strCache>
                <c:ptCount val="6"/>
                <c:pt idx="0">
                  <c:v>Surpass 1</c:v>
                </c:pt>
                <c:pt idx="1">
                  <c:v>Surpass-2</c:v>
                </c:pt>
                <c:pt idx="2">
                  <c:v>Surpass-3</c:v>
                </c:pt>
                <c:pt idx="3">
                  <c:v>Surpass-4</c:v>
                </c:pt>
                <c:pt idx="4">
                  <c:v>Surpass-5</c:v>
                </c:pt>
                <c:pt idx="5">
                  <c:v>Surpass-6</c:v>
                </c:pt>
              </c:strCache>
            </c:strRef>
          </c:cat>
          <c:val>
            <c:numRef>
              <c:f>'Body weight'!$G$5:$G$10</c:f>
              <c:numCache>
                <c:formatCode>0.0</c:formatCode>
                <c:ptCount val="6"/>
                <c:pt idx="0">
                  <c:v>-9.5</c:v>
                </c:pt>
                <c:pt idx="1">
                  <c:v>-12.4</c:v>
                </c:pt>
                <c:pt idx="2">
                  <c:v>-12.9</c:v>
                </c:pt>
                <c:pt idx="3">
                  <c:v>-11.7</c:v>
                </c:pt>
                <c:pt idx="4">
                  <c:v>-10.9</c:v>
                </c:pt>
                <c:pt idx="5">
                  <c:v>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CD-EA44-820C-900CA886B036}"/>
            </c:ext>
          </c:extLst>
        </c:ser>
        <c:ser>
          <c:idx val="3"/>
          <c:order val="3"/>
          <c:tx>
            <c:strRef>
              <c:f>'Body weight'!$I$4</c:f>
              <c:strCache>
                <c:ptCount val="1"/>
                <c:pt idx="0">
                  <c:v>Placebo/Compar</c:v>
                </c:pt>
              </c:strCache>
            </c:strRef>
          </c:tx>
          <c:spPr>
            <a:solidFill>
              <a:srgbClr val="5A5A5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CD-EA44-820C-900CA886B036}"/>
              </c:ext>
            </c:extLst>
          </c:dPt>
          <c:dPt>
            <c:idx val="3"/>
            <c:invertIfNegative val="0"/>
            <c:bubble3D val="0"/>
            <c:spPr>
              <a:solidFill>
                <a:srgbClr val="625A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5CD-EA44-820C-900CA886B036}"/>
              </c:ext>
            </c:extLst>
          </c:dPt>
          <c:dPt>
            <c:idx val="4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5CD-EA44-820C-900CA886B0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'Body weight'!$J$5:$J$10</c:f>
                <c:numCache>
                  <c:formatCode>General</c:formatCode>
                  <c:ptCount val="6"/>
                  <c:pt idx="0">
                    <c:v>-0.56999999999999995</c:v>
                  </c:pt>
                  <c:pt idx="1">
                    <c:v>-0.33</c:v>
                  </c:pt>
                  <c:pt idx="2">
                    <c:v>0.37</c:v>
                  </c:pt>
                  <c:pt idx="3">
                    <c:v>0.19</c:v>
                  </c:pt>
                  <c:pt idx="4">
                    <c:v>0.56999999999999995</c:v>
                  </c:pt>
                  <c:pt idx="5">
                    <c:v>0.22</c:v>
                  </c:pt>
                </c:numCache>
              </c:numRef>
            </c:plus>
            <c:minus>
              <c:numRef>
                <c:f>'Body weight'!$J$5:$J$10</c:f>
                <c:numCache>
                  <c:formatCode>General</c:formatCode>
                  <c:ptCount val="6"/>
                  <c:pt idx="0">
                    <c:v>-0.56999999999999995</c:v>
                  </c:pt>
                  <c:pt idx="1">
                    <c:v>-0.33</c:v>
                  </c:pt>
                  <c:pt idx="2">
                    <c:v>0.37</c:v>
                  </c:pt>
                  <c:pt idx="3">
                    <c:v>0.19</c:v>
                  </c:pt>
                  <c:pt idx="4">
                    <c:v>0.56999999999999995</c:v>
                  </c:pt>
                  <c:pt idx="5">
                    <c:v>0.22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'Body weight'!$B$5:$B$10</c:f>
              <c:strCache>
                <c:ptCount val="6"/>
                <c:pt idx="0">
                  <c:v>Surpass 1</c:v>
                </c:pt>
                <c:pt idx="1">
                  <c:v>Surpass-2</c:v>
                </c:pt>
                <c:pt idx="2">
                  <c:v>Surpass-3</c:v>
                </c:pt>
                <c:pt idx="3">
                  <c:v>Surpass-4</c:v>
                </c:pt>
                <c:pt idx="4">
                  <c:v>Surpass-5</c:v>
                </c:pt>
                <c:pt idx="5">
                  <c:v>Surpass-6</c:v>
                </c:pt>
              </c:strCache>
            </c:strRef>
          </c:cat>
          <c:val>
            <c:numRef>
              <c:f>'Body weight'!$I$5:$I$10</c:f>
              <c:numCache>
                <c:formatCode>0.0</c:formatCode>
                <c:ptCount val="6"/>
                <c:pt idx="0">
                  <c:v>-0.7</c:v>
                </c:pt>
                <c:pt idx="1">
                  <c:v>-6.2</c:v>
                </c:pt>
                <c:pt idx="2">
                  <c:v>2.2999999999999998</c:v>
                </c:pt>
                <c:pt idx="3">
                  <c:v>1.9</c:v>
                </c:pt>
                <c:pt idx="4">
                  <c:v>1.7</c:v>
                </c:pt>
                <c:pt idx="5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CD-EA44-820C-900CA886B0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5"/>
        <c:axId val="774625984"/>
        <c:axId val="774616624"/>
      </c:barChart>
      <c:catAx>
        <c:axId val="774625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4616624"/>
        <c:crosses val="autoZero"/>
        <c:auto val="1"/>
        <c:lblAlgn val="ctr"/>
        <c:lblOffset val="100"/>
        <c:noMultiLvlLbl val="0"/>
      </c:catAx>
      <c:valAx>
        <c:axId val="7746166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rgbClr val="625A5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solidFill>
                      <a:srgbClr val="625A53"/>
                    </a:solidFill>
                    <a:effectLst/>
                  </a:rPr>
                  <a:t>Weight Change From Baseline (kg)</a:t>
                </a:r>
                <a:endParaRPr lang="en-IN" sz="1000">
                  <a:solidFill>
                    <a:srgbClr val="625A53"/>
                  </a:solidFill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625A53"/>
                    </a:solidFill>
                  </a:defRPr>
                </a:pPr>
                <a:endParaRPr lang="en-IN" sz="1000">
                  <a:solidFill>
                    <a:srgbClr val="625A53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rgbClr val="625A53"/>
                  </a:solidFill>
                  <a:latin typeface="+mn-lt"/>
                  <a:ea typeface="+mn-ea"/>
                  <a:cs typeface="+mn-cs"/>
                </a:defRPr>
              </a:pPr>
              <a:endParaRPr lang="en-IN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2700">
            <a:solidFill>
              <a:schemeClr val="dk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625A5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62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C921_D1547A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880D5C-472D-4790-A568-19FB06A68FE4}" authorId="{4F20C2CE-E815-A0CF-74D4-831C537B5B87}" created="2024-11-12T09:58:32.171">
    <pc:sldMkLst xmlns:pc="http://schemas.microsoft.com/office/powerpoint/2013/main/command">
      <pc:docMk/>
      <pc:sldMk cId="3511974479" sldId="2147469601"/>
    </pc:sldMkLst>
    <p188:txBody>
      <a:bodyPr/>
      <a:lstStyle/>
      <a:p>
        <a:r>
          <a:rPr lang="es-ES"/>
          <a:t>Se recomienda revisar todas las fuentes bibliográficas de las imágenes y los contenidos que figuran en la presentación (opcional)</a:t>
        </a:r>
      </a:p>
    </p188:txBody>
  </p188:cm>
</p188:cmLst>
</file>

<file path=ppt/comments/modernComment_7FFFC9A3_1C79B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532CDE-95B2-4CDF-B632-F536A7E6700C}" authorId="{4F20C2CE-E815-A0CF-74D4-831C537B5B87}" created="2024-11-12T10:00:54.114">
    <pc:sldMkLst xmlns:pc="http://schemas.microsoft.com/office/powerpoint/2013/main/command">
      <pc:docMk/>
      <pc:sldMk cId="29858628" sldId="2147469731"/>
    </pc:sldMkLst>
    <p188:txBody>
      <a:bodyPr/>
      <a:lstStyle/>
      <a:p>
        <a:r>
          <a:rPr lang="es-ES"/>
          <a:t>Si se citan marcas de otras compañías (Mounjaro), se recomienda indicar el nombre de la compañía farmacéutica comercializadora.</a:t>
        </a:r>
      </a:p>
    </p188:txBody>
  </p188:cm>
</p188:cmLst>
</file>

<file path=ppt/comments/modernComment_7FFFC9B2_C1C73B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980C32-E869-4B8A-B328-272ADFCF9A7D}" authorId="{4F20C2CE-E815-A0CF-74D4-831C537B5B87}" created="2024-11-12T17:57:29.834">
    <pc:sldMkLst xmlns:pc="http://schemas.microsoft.com/office/powerpoint/2013/main/command">
      <pc:docMk/>
      <pc:sldMk cId="3251059636" sldId="2147469746"/>
    </pc:sldMkLst>
    <p188:txBody>
      <a:bodyPr/>
      <a:lstStyle/>
      <a:p>
        <a:r>
          <a:rPr lang="es-ES"/>
          <a:t>Añadir al poder ser posible una  fotografía personal para incorporar a la agenda</a:t>
        </a:r>
      </a:p>
    </p188:txBody>
  </p188:cm>
</p188:cmLst>
</file>

<file path=ppt/comments/modernComment_7FFFC9B5_9A5B0F2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6BCC79-55B4-4E86-AC48-A4F752E87814}" authorId="{4F20C2CE-E815-A0CF-74D4-831C537B5B87}" created="2024-11-19T09:36:11.603">
    <pc:sldMkLst xmlns:pc="http://schemas.microsoft.com/office/powerpoint/2013/main/command">
      <pc:docMk/>
      <pc:sldMk cId="2589658924" sldId="2147469749"/>
    </pc:sldMkLst>
    <p188:txBody>
      <a:bodyPr/>
      <a:lstStyle/>
      <a:p>
        <a:r>
          <a:rPr lang="es-ES"/>
          <a:t>Se trata de una encuesta que nos permitirá conocer mejor a los asistentes, esto nos ayudará a mejorar para futuras ediciones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18435B-71F6-4429-BD29-73782905CD5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97ED78-6C1E-4DC9-B2D9-BF7625679BE0}">
      <dgm:prSet/>
      <dgm:spPr/>
      <dgm:t>
        <a:bodyPr/>
        <a:lstStyle/>
        <a:p>
          <a:r>
            <a:rPr lang="es-ES"/>
            <a:t>DM tipo 2 de más de 30 años de evol</a:t>
          </a:r>
          <a:endParaRPr lang="en-US"/>
        </a:p>
      </dgm:t>
    </dgm:pt>
    <dgm:pt modelId="{4970451C-6B85-4BB6-98EE-53BB738ECA88}" type="parTrans" cxnId="{E36D22B1-F99A-4593-A2BF-8C3C7AB02D8A}">
      <dgm:prSet/>
      <dgm:spPr/>
      <dgm:t>
        <a:bodyPr/>
        <a:lstStyle/>
        <a:p>
          <a:endParaRPr lang="en-US"/>
        </a:p>
      </dgm:t>
    </dgm:pt>
    <dgm:pt modelId="{07D393E1-8483-4967-AAF3-CEB45E06CC7A}" type="sibTrans" cxnId="{E36D22B1-F99A-4593-A2BF-8C3C7AB02D8A}">
      <dgm:prSet/>
      <dgm:spPr/>
      <dgm:t>
        <a:bodyPr/>
        <a:lstStyle/>
        <a:p>
          <a:endParaRPr lang="en-US"/>
        </a:p>
      </dgm:t>
    </dgm:pt>
    <dgm:pt modelId="{9F207C72-42FC-43B6-9D52-58C962B3016D}">
      <dgm:prSet/>
      <dgm:spPr/>
      <dgm:t>
        <a:bodyPr/>
        <a:lstStyle/>
        <a:p>
          <a:r>
            <a:rPr lang="es-ES"/>
            <a:t>Retinopatia estable y NEUROPATIA</a:t>
          </a:r>
          <a:endParaRPr lang="en-US"/>
        </a:p>
      </dgm:t>
    </dgm:pt>
    <dgm:pt modelId="{5C800A7C-FF49-44FC-A652-C7CCBCA273D0}" type="parTrans" cxnId="{C2AA9262-5A55-464D-B284-F7E5FAA542E7}">
      <dgm:prSet/>
      <dgm:spPr/>
      <dgm:t>
        <a:bodyPr/>
        <a:lstStyle/>
        <a:p>
          <a:endParaRPr lang="en-US"/>
        </a:p>
      </dgm:t>
    </dgm:pt>
    <dgm:pt modelId="{1FA15B32-02A5-4A80-B169-0B162F4D5738}" type="sibTrans" cxnId="{C2AA9262-5A55-464D-B284-F7E5FAA542E7}">
      <dgm:prSet/>
      <dgm:spPr/>
      <dgm:t>
        <a:bodyPr/>
        <a:lstStyle/>
        <a:p>
          <a:endParaRPr lang="en-US"/>
        </a:p>
      </dgm:t>
    </dgm:pt>
    <dgm:pt modelId="{47C8FC12-9B61-488D-82C5-2F56DA472449}">
      <dgm:prSet/>
      <dgm:spPr/>
      <dgm:t>
        <a:bodyPr/>
        <a:lstStyle/>
        <a:p>
          <a:r>
            <a:rPr lang="es-ES"/>
            <a:t>ICTUS con hemiparesia izquierda en 2019</a:t>
          </a:r>
          <a:endParaRPr lang="en-US"/>
        </a:p>
      </dgm:t>
    </dgm:pt>
    <dgm:pt modelId="{05166FA4-8EBD-4D78-B72A-42C84FA631DE}" type="parTrans" cxnId="{5ACAA28F-BAD5-4371-BFEB-00B1612CB572}">
      <dgm:prSet/>
      <dgm:spPr/>
      <dgm:t>
        <a:bodyPr/>
        <a:lstStyle/>
        <a:p>
          <a:endParaRPr lang="en-US"/>
        </a:p>
      </dgm:t>
    </dgm:pt>
    <dgm:pt modelId="{C1E6C49A-D730-49F3-98E0-6620D69EC80B}" type="sibTrans" cxnId="{5ACAA28F-BAD5-4371-BFEB-00B1612CB572}">
      <dgm:prSet/>
      <dgm:spPr/>
      <dgm:t>
        <a:bodyPr/>
        <a:lstStyle/>
        <a:p>
          <a:endParaRPr lang="en-US"/>
        </a:p>
      </dgm:t>
    </dgm:pt>
    <dgm:pt modelId="{531F2BBE-8D3C-4050-86D5-835FC0C41CE7}">
      <dgm:prSet/>
      <dgm:spPr/>
      <dgm:t>
        <a:bodyPr/>
        <a:lstStyle/>
        <a:p>
          <a:r>
            <a:rPr lang="es-ES"/>
            <a:t>Dependiente- Cuidadora 24 horas</a:t>
          </a:r>
          <a:endParaRPr lang="en-US"/>
        </a:p>
      </dgm:t>
    </dgm:pt>
    <dgm:pt modelId="{96CA14F3-0986-40ED-8965-77C4CF459A9D}" type="parTrans" cxnId="{83894010-AEE6-4E73-AA35-C71A4AE48609}">
      <dgm:prSet/>
      <dgm:spPr/>
      <dgm:t>
        <a:bodyPr/>
        <a:lstStyle/>
        <a:p>
          <a:endParaRPr lang="en-US"/>
        </a:p>
      </dgm:t>
    </dgm:pt>
    <dgm:pt modelId="{D8396201-A7B0-4304-9CE2-29834D6A556C}" type="sibTrans" cxnId="{83894010-AEE6-4E73-AA35-C71A4AE48609}">
      <dgm:prSet/>
      <dgm:spPr/>
      <dgm:t>
        <a:bodyPr/>
        <a:lstStyle/>
        <a:p>
          <a:endParaRPr lang="en-US"/>
        </a:p>
      </dgm:t>
    </dgm:pt>
    <dgm:pt modelId="{0E9D40BF-58F5-4539-9690-6B1C45147200}">
      <dgm:prSet/>
      <dgm:spPr/>
      <dgm:t>
        <a:bodyPr/>
        <a:lstStyle/>
        <a:p>
          <a:r>
            <a:rPr lang="es-ES"/>
            <a:t>TTº Insulina LANTUS: 36 UI por la mañana </a:t>
          </a:r>
          <a:endParaRPr lang="en-US"/>
        </a:p>
      </dgm:t>
    </dgm:pt>
    <dgm:pt modelId="{361CDB90-0D1E-4E84-9667-4C3203E24F9B}" type="parTrans" cxnId="{E91FFE97-A153-4633-B642-6B45B65204B1}">
      <dgm:prSet/>
      <dgm:spPr/>
      <dgm:t>
        <a:bodyPr/>
        <a:lstStyle/>
        <a:p>
          <a:endParaRPr lang="en-US"/>
        </a:p>
      </dgm:t>
    </dgm:pt>
    <dgm:pt modelId="{0B74B60F-C4EF-4D53-BDD2-923ED93270DE}" type="sibTrans" cxnId="{E91FFE97-A153-4633-B642-6B45B65204B1}">
      <dgm:prSet/>
      <dgm:spPr/>
      <dgm:t>
        <a:bodyPr/>
        <a:lstStyle/>
        <a:p>
          <a:endParaRPr lang="en-US"/>
        </a:p>
      </dgm:t>
    </dgm:pt>
    <dgm:pt modelId="{E1943689-077C-4808-8245-841858440D37}">
      <dgm:prSet/>
      <dgm:spPr/>
      <dgm:t>
        <a:bodyPr/>
        <a:lstStyle/>
        <a:p>
          <a:r>
            <a:rPr lang="es-ES"/>
            <a:t>+ insulina APIDRA: 6 – 8 – 2</a:t>
          </a:r>
          <a:endParaRPr lang="en-US"/>
        </a:p>
      </dgm:t>
    </dgm:pt>
    <dgm:pt modelId="{6D0520AE-3B67-4970-BF87-C23D74625D7D}" type="parTrans" cxnId="{FFF0200E-C901-4796-AE8B-363E86984EDE}">
      <dgm:prSet/>
      <dgm:spPr/>
      <dgm:t>
        <a:bodyPr/>
        <a:lstStyle/>
        <a:p>
          <a:endParaRPr lang="en-US"/>
        </a:p>
      </dgm:t>
    </dgm:pt>
    <dgm:pt modelId="{A1BFEBE5-7FB9-4E78-A49D-051DFA0F603E}" type="sibTrans" cxnId="{FFF0200E-C901-4796-AE8B-363E86984EDE}">
      <dgm:prSet/>
      <dgm:spPr/>
      <dgm:t>
        <a:bodyPr/>
        <a:lstStyle/>
        <a:p>
          <a:endParaRPr lang="en-US"/>
        </a:p>
      </dgm:t>
    </dgm:pt>
    <dgm:pt modelId="{699BA47F-DEE7-D844-8168-ECCFA76E7A8E}" type="pres">
      <dgm:prSet presAssocID="{6318435B-71F6-4429-BD29-73782905CD58}" presName="vert0" presStyleCnt="0">
        <dgm:presLayoutVars>
          <dgm:dir/>
          <dgm:animOne val="branch"/>
          <dgm:animLvl val="lvl"/>
        </dgm:presLayoutVars>
      </dgm:prSet>
      <dgm:spPr/>
    </dgm:pt>
    <dgm:pt modelId="{4E176E5E-F328-BC48-8DBA-74E75DA72960}" type="pres">
      <dgm:prSet presAssocID="{7997ED78-6C1E-4DC9-B2D9-BF7625679BE0}" presName="thickLine" presStyleLbl="alignNode1" presStyleIdx="0" presStyleCnt="6"/>
      <dgm:spPr/>
    </dgm:pt>
    <dgm:pt modelId="{8DEE0659-791F-3340-8B83-F97F74F51E57}" type="pres">
      <dgm:prSet presAssocID="{7997ED78-6C1E-4DC9-B2D9-BF7625679BE0}" presName="horz1" presStyleCnt="0"/>
      <dgm:spPr/>
    </dgm:pt>
    <dgm:pt modelId="{446EA900-B5D2-7344-840B-2C3E67EB7DA9}" type="pres">
      <dgm:prSet presAssocID="{7997ED78-6C1E-4DC9-B2D9-BF7625679BE0}" presName="tx1" presStyleLbl="revTx" presStyleIdx="0" presStyleCnt="6"/>
      <dgm:spPr/>
    </dgm:pt>
    <dgm:pt modelId="{DB0DF673-3F41-FD4D-8B59-A0DB6BA1B847}" type="pres">
      <dgm:prSet presAssocID="{7997ED78-6C1E-4DC9-B2D9-BF7625679BE0}" presName="vert1" presStyleCnt="0"/>
      <dgm:spPr/>
    </dgm:pt>
    <dgm:pt modelId="{688B8593-7ADE-7D4B-A5D1-3688054F4214}" type="pres">
      <dgm:prSet presAssocID="{9F207C72-42FC-43B6-9D52-58C962B3016D}" presName="thickLine" presStyleLbl="alignNode1" presStyleIdx="1" presStyleCnt="6"/>
      <dgm:spPr/>
    </dgm:pt>
    <dgm:pt modelId="{E699C7B7-8A26-EC40-A882-BB37E375B1E6}" type="pres">
      <dgm:prSet presAssocID="{9F207C72-42FC-43B6-9D52-58C962B3016D}" presName="horz1" presStyleCnt="0"/>
      <dgm:spPr/>
    </dgm:pt>
    <dgm:pt modelId="{BF409E67-61D9-3540-B647-E272B05B2302}" type="pres">
      <dgm:prSet presAssocID="{9F207C72-42FC-43B6-9D52-58C962B3016D}" presName="tx1" presStyleLbl="revTx" presStyleIdx="1" presStyleCnt="6"/>
      <dgm:spPr/>
    </dgm:pt>
    <dgm:pt modelId="{AA696FA1-CAB2-1D4B-B7C5-AE3256CEF5A0}" type="pres">
      <dgm:prSet presAssocID="{9F207C72-42FC-43B6-9D52-58C962B3016D}" presName="vert1" presStyleCnt="0"/>
      <dgm:spPr/>
    </dgm:pt>
    <dgm:pt modelId="{EBC33596-2A53-274B-95DD-8984F394F23C}" type="pres">
      <dgm:prSet presAssocID="{47C8FC12-9B61-488D-82C5-2F56DA472449}" presName="thickLine" presStyleLbl="alignNode1" presStyleIdx="2" presStyleCnt="6"/>
      <dgm:spPr/>
    </dgm:pt>
    <dgm:pt modelId="{59A6756F-9658-F349-AAFB-01754125D22C}" type="pres">
      <dgm:prSet presAssocID="{47C8FC12-9B61-488D-82C5-2F56DA472449}" presName="horz1" presStyleCnt="0"/>
      <dgm:spPr/>
    </dgm:pt>
    <dgm:pt modelId="{C9BEE253-457B-A246-816F-F020AD62F3C1}" type="pres">
      <dgm:prSet presAssocID="{47C8FC12-9B61-488D-82C5-2F56DA472449}" presName="tx1" presStyleLbl="revTx" presStyleIdx="2" presStyleCnt="6"/>
      <dgm:spPr/>
    </dgm:pt>
    <dgm:pt modelId="{74778839-5753-5745-BEB8-8A7B6A735FD9}" type="pres">
      <dgm:prSet presAssocID="{47C8FC12-9B61-488D-82C5-2F56DA472449}" presName="vert1" presStyleCnt="0"/>
      <dgm:spPr/>
    </dgm:pt>
    <dgm:pt modelId="{C6E5456D-7604-B348-AF54-061EC72273E6}" type="pres">
      <dgm:prSet presAssocID="{531F2BBE-8D3C-4050-86D5-835FC0C41CE7}" presName="thickLine" presStyleLbl="alignNode1" presStyleIdx="3" presStyleCnt="6"/>
      <dgm:spPr/>
    </dgm:pt>
    <dgm:pt modelId="{F25B02E6-A20D-5343-9192-A85092B405B3}" type="pres">
      <dgm:prSet presAssocID="{531F2BBE-8D3C-4050-86D5-835FC0C41CE7}" presName="horz1" presStyleCnt="0"/>
      <dgm:spPr/>
    </dgm:pt>
    <dgm:pt modelId="{CF32794D-73CA-D245-9760-38270D7F4EB9}" type="pres">
      <dgm:prSet presAssocID="{531F2BBE-8D3C-4050-86D5-835FC0C41CE7}" presName="tx1" presStyleLbl="revTx" presStyleIdx="3" presStyleCnt="6"/>
      <dgm:spPr/>
    </dgm:pt>
    <dgm:pt modelId="{ADC66243-78F9-1C49-A65D-66E0178783B4}" type="pres">
      <dgm:prSet presAssocID="{531F2BBE-8D3C-4050-86D5-835FC0C41CE7}" presName="vert1" presStyleCnt="0"/>
      <dgm:spPr/>
    </dgm:pt>
    <dgm:pt modelId="{E44F6E3D-9E3F-244E-959A-546843EF7DC1}" type="pres">
      <dgm:prSet presAssocID="{0E9D40BF-58F5-4539-9690-6B1C45147200}" presName="thickLine" presStyleLbl="alignNode1" presStyleIdx="4" presStyleCnt="6"/>
      <dgm:spPr/>
    </dgm:pt>
    <dgm:pt modelId="{D3324D85-6D4D-3C4D-9D29-A034902454A2}" type="pres">
      <dgm:prSet presAssocID="{0E9D40BF-58F5-4539-9690-6B1C45147200}" presName="horz1" presStyleCnt="0"/>
      <dgm:spPr/>
    </dgm:pt>
    <dgm:pt modelId="{2C99F652-EEDE-0842-A84A-00BE7188FA53}" type="pres">
      <dgm:prSet presAssocID="{0E9D40BF-58F5-4539-9690-6B1C45147200}" presName="tx1" presStyleLbl="revTx" presStyleIdx="4" presStyleCnt="6"/>
      <dgm:spPr/>
    </dgm:pt>
    <dgm:pt modelId="{5C11BDF0-70FC-C845-8D44-7127401FCF22}" type="pres">
      <dgm:prSet presAssocID="{0E9D40BF-58F5-4539-9690-6B1C45147200}" presName="vert1" presStyleCnt="0"/>
      <dgm:spPr/>
    </dgm:pt>
    <dgm:pt modelId="{103E1070-B7B9-AB4E-B720-D5B843E538C8}" type="pres">
      <dgm:prSet presAssocID="{E1943689-077C-4808-8245-841858440D37}" presName="thickLine" presStyleLbl="alignNode1" presStyleIdx="5" presStyleCnt="6"/>
      <dgm:spPr/>
    </dgm:pt>
    <dgm:pt modelId="{9898E416-F291-E64E-BD79-B3A4FDC83407}" type="pres">
      <dgm:prSet presAssocID="{E1943689-077C-4808-8245-841858440D37}" presName="horz1" presStyleCnt="0"/>
      <dgm:spPr/>
    </dgm:pt>
    <dgm:pt modelId="{904CAC4F-BDFB-7742-AEC5-6E694DECCA84}" type="pres">
      <dgm:prSet presAssocID="{E1943689-077C-4808-8245-841858440D37}" presName="tx1" presStyleLbl="revTx" presStyleIdx="5" presStyleCnt="6"/>
      <dgm:spPr/>
    </dgm:pt>
    <dgm:pt modelId="{F2F5159F-C4DA-FF43-8F89-00BDAD0B8FD2}" type="pres">
      <dgm:prSet presAssocID="{E1943689-077C-4808-8245-841858440D37}" presName="vert1" presStyleCnt="0"/>
      <dgm:spPr/>
    </dgm:pt>
  </dgm:ptLst>
  <dgm:cxnLst>
    <dgm:cxn modelId="{3272EE00-658C-D840-9C32-BF92A67A5BA0}" type="presOf" srcId="{0E9D40BF-58F5-4539-9690-6B1C45147200}" destId="{2C99F652-EEDE-0842-A84A-00BE7188FA53}" srcOrd="0" destOrd="0" presId="urn:microsoft.com/office/officeart/2008/layout/LinedList"/>
    <dgm:cxn modelId="{FFF0200E-C901-4796-AE8B-363E86984EDE}" srcId="{6318435B-71F6-4429-BD29-73782905CD58}" destId="{E1943689-077C-4808-8245-841858440D37}" srcOrd="5" destOrd="0" parTransId="{6D0520AE-3B67-4970-BF87-C23D74625D7D}" sibTransId="{A1BFEBE5-7FB9-4E78-A49D-051DFA0F603E}"/>
    <dgm:cxn modelId="{83894010-AEE6-4E73-AA35-C71A4AE48609}" srcId="{6318435B-71F6-4429-BD29-73782905CD58}" destId="{531F2BBE-8D3C-4050-86D5-835FC0C41CE7}" srcOrd="3" destOrd="0" parTransId="{96CA14F3-0986-40ED-8965-77C4CF459A9D}" sibTransId="{D8396201-A7B0-4304-9CE2-29834D6A556C}"/>
    <dgm:cxn modelId="{7385A25C-E342-8646-B8FD-45DDF0E147D2}" type="presOf" srcId="{531F2BBE-8D3C-4050-86D5-835FC0C41CE7}" destId="{CF32794D-73CA-D245-9760-38270D7F4EB9}" srcOrd="0" destOrd="0" presId="urn:microsoft.com/office/officeart/2008/layout/LinedList"/>
    <dgm:cxn modelId="{C2AA9262-5A55-464D-B284-F7E5FAA542E7}" srcId="{6318435B-71F6-4429-BD29-73782905CD58}" destId="{9F207C72-42FC-43B6-9D52-58C962B3016D}" srcOrd="1" destOrd="0" parTransId="{5C800A7C-FF49-44FC-A652-C7CCBCA273D0}" sibTransId="{1FA15B32-02A5-4A80-B169-0B162F4D5738}"/>
    <dgm:cxn modelId="{109AA367-13DE-CB4E-8818-A42AA4F21FF9}" type="presOf" srcId="{9F207C72-42FC-43B6-9D52-58C962B3016D}" destId="{BF409E67-61D9-3540-B647-E272B05B2302}" srcOrd="0" destOrd="0" presId="urn:microsoft.com/office/officeart/2008/layout/LinedList"/>
    <dgm:cxn modelId="{E32B3568-D246-ED4A-9178-097B8AE53B97}" type="presOf" srcId="{7997ED78-6C1E-4DC9-B2D9-BF7625679BE0}" destId="{446EA900-B5D2-7344-840B-2C3E67EB7DA9}" srcOrd="0" destOrd="0" presId="urn:microsoft.com/office/officeart/2008/layout/LinedList"/>
    <dgm:cxn modelId="{4CB8ED84-412D-C844-867E-C5FD4B7752BF}" type="presOf" srcId="{47C8FC12-9B61-488D-82C5-2F56DA472449}" destId="{C9BEE253-457B-A246-816F-F020AD62F3C1}" srcOrd="0" destOrd="0" presId="urn:microsoft.com/office/officeart/2008/layout/LinedList"/>
    <dgm:cxn modelId="{BDBC3387-794F-F642-92C0-329C80AC8912}" type="presOf" srcId="{E1943689-077C-4808-8245-841858440D37}" destId="{904CAC4F-BDFB-7742-AEC5-6E694DECCA84}" srcOrd="0" destOrd="0" presId="urn:microsoft.com/office/officeart/2008/layout/LinedList"/>
    <dgm:cxn modelId="{5ACAA28F-BAD5-4371-BFEB-00B1612CB572}" srcId="{6318435B-71F6-4429-BD29-73782905CD58}" destId="{47C8FC12-9B61-488D-82C5-2F56DA472449}" srcOrd="2" destOrd="0" parTransId="{05166FA4-8EBD-4D78-B72A-42C84FA631DE}" sibTransId="{C1E6C49A-D730-49F3-98E0-6620D69EC80B}"/>
    <dgm:cxn modelId="{E91FFE97-A153-4633-B642-6B45B65204B1}" srcId="{6318435B-71F6-4429-BD29-73782905CD58}" destId="{0E9D40BF-58F5-4539-9690-6B1C45147200}" srcOrd="4" destOrd="0" parTransId="{361CDB90-0D1E-4E84-9667-4C3203E24F9B}" sibTransId="{0B74B60F-C4EF-4D53-BDD2-923ED93270DE}"/>
    <dgm:cxn modelId="{E36D22B1-F99A-4593-A2BF-8C3C7AB02D8A}" srcId="{6318435B-71F6-4429-BD29-73782905CD58}" destId="{7997ED78-6C1E-4DC9-B2D9-BF7625679BE0}" srcOrd="0" destOrd="0" parTransId="{4970451C-6B85-4BB6-98EE-53BB738ECA88}" sibTransId="{07D393E1-8483-4967-AAF3-CEB45E06CC7A}"/>
    <dgm:cxn modelId="{D12764B9-6D66-5D46-AC5C-BDDBCFE14F06}" type="presOf" srcId="{6318435B-71F6-4429-BD29-73782905CD58}" destId="{699BA47F-DEE7-D844-8168-ECCFA76E7A8E}" srcOrd="0" destOrd="0" presId="urn:microsoft.com/office/officeart/2008/layout/LinedList"/>
    <dgm:cxn modelId="{4A176836-580E-B54F-A94F-35C544844741}" type="presParOf" srcId="{699BA47F-DEE7-D844-8168-ECCFA76E7A8E}" destId="{4E176E5E-F328-BC48-8DBA-74E75DA72960}" srcOrd="0" destOrd="0" presId="urn:microsoft.com/office/officeart/2008/layout/LinedList"/>
    <dgm:cxn modelId="{CD7B710A-A551-6443-A823-D9BC3F8C543A}" type="presParOf" srcId="{699BA47F-DEE7-D844-8168-ECCFA76E7A8E}" destId="{8DEE0659-791F-3340-8B83-F97F74F51E57}" srcOrd="1" destOrd="0" presId="urn:microsoft.com/office/officeart/2008/layout/LinedList"/>
    <dgm:cxn modelId="{6D4687B8-0EEB-3D4D-85D9-D511A70AAD6D}" type="presParOf" srcId="{8DEE0659-791F-3340-8B83-F97F74F51E57}" destId="{446EA900-B5D2-7344-840B-2C3E67EB7DA9}" srcOrd="0" destOrd="0" presId="urn:microsoft.com/office/officeart/2008/layout/LinedList"/>
    <dgm:cxn modelId="{5586A929-D22A-DD4D-99AC-D9A15C37BE5E}" type="presParOf" srcId="{8DEE0659-791F-3340-8B83-F97F74F51E57}" destId="{DB0DF673-3F41-FD4D-8B59-A0DB6BA1B847}" srcOrd="1" destOrd="0" presId="urn:microsoft.com/office/officeart/2008/layout/LinedList"/>
    <dgm:cxn modelId="{781F50A4-B6F0-7246-ADA3-2171955D68EC}" type="presParOf" srcId="{699BA47F-DEE7-D844-8168-ECCFA76E7A8E}" destId="{688B8593-7ADE-7D4B-A5D1-3688054F4214}" srcOrd="2" destOrd="0" presId="urn:microsoft.com/office/officeart/2008/layout/LinedList"/>
    <dgm:cxn modelId="{EF960101-5268-D448-9545-948A536474DF}" type="presParOf" srcId="{699BA47F-DEE7-D844-8168-ECCFA76E7A8E}" destId="{E699C7B7-8A26-EC40-A882-BB37E375B1E6}" srcOrd="3" destOrd="0" presId="urn:microsoft.com/office/officeart/2008/layout/LinedList"/>
    <dgm:cxn modelId="{C544714C-4621-D842-AF64-E11DAEA55BDB}" type="presParOf" srcId="{E699C7B7-8A26-EC40-A882-BB37E375B1E6}" destId="{BF409E67-61D9-3540-B647-E272B05B2302}" srcOrd="0" destOrd="0" presId="urn:microsoft.com/office/officeart/2008/layout/LinedList"/>
    <dgm:cxn modelId="{9E4335C5-4A37-8D44-9F35-14485C938D63}" type="presParOf" srcId="{E699C7B7-8A26-EC40-A882-BB37E375B1E6}" destId="{AA696FA1-CAB2-1D4B-B7C5-AE3256CEF5A0}" srcOrd="1" destOrd="0" presId="urn:microsoft.com/office/officeart/2008/layout/LinedList"/>
    <dgm:cxn modelId="{A7858BA5-24CD-0F45-B53F-38697D2CB291}" type="presParOf" srcId="{699BA47F-DEE7-D844-8168-ECCFA76E7A8E}" destId="{EBC33596-2A53-274B-95DD-8984F394F23C}" srcOrd="4" destOrd="0" presId="urn:microsoft.com/office/officeart/2008/layout/LinedList"/>
    <dgm:cxn modelId="{68F4691B-0380-1C47-9663-022E84AF56A0}" type="presParOf" srcId="{699BA47F-DEE7-D844-8168-ECCFA76E7A8E}" destId="{59A6756F-9658-F349-AAFB-01754125D22C}" srcOrd="5" destOrd="0" presId="urn:microsoft.com/office/officeart/2008/layout/LinedList"/>
    <dgm:cxn modelId="{4D86345C-F2CC-CF4C-9808-D57D6D13099A}" type="presParOf" srcId="{59A6756F-9658-F349-AAFB-01754125D22C}" destId="{C9BEE253-457B-A246-816F-F020AD62F3C1}" srcOrd="0" destOrd="0" presId="urn:microsoft.com/office/officeart/2008/layout/LinedList"/>
    <dgm:cxn modelId="{FB544B5A-A0CB-374E-B587-46FEEC807DF4}" type="presParOf" srcId="{59A6756F-9658-F349-AAFB-01754125D22C}" destId="{74778839-5753-5745-BEB8-8A7B6A735FD9}" srcOrd="1" destOrd="0" presId="urn:microsoft.com/office/officeart/2008/layout/LinedList"/>
    <dgm:cxn modelId="{E3F5A25D-646D-8C44-AAFA-B3A44EE3EB6A}" type="presParOf" srcId="{699BA47F-DEE7-D844-8168-ECCFA76E7A8E}" destId="{C6E5456D-7604-B348-AF54-061EC72273E6}" srcOrd="6" destOrd="0" presId="urn:microsoft.com/office/officeart/2008/layout/LinedList"/>
    <dgm:cxn modelId="{85B1816C-4D74-0F43-B35E-33DD0FE559D1}" type="presParOf" srcId="{699BA47F-DEE7-D844-8168-ECCFA76E7A8E}" destId="{F25B02E6-A20D-5343-9192-A85092B405B3}" srcOrd="7" destOrd="0" presId="urn:microsoft.com/office/officeart/2008/layout/LinedList"/>
    <dgm:cxn modelId="{24AE815E-42CD-8C45-9598-2516A61FEF9F}" type="presParOf" srcId="{F25B02E6-A20D-5343-9192-A85092B405B3}" destId="{CF32794D-73CA-D245-9760-38270D7F4EB9}" srcOrd="0" destOrd="0" presId="urn:microsoft.com/office/officeart/2008/layout/LinedList"/>
    <dgm:cxn modelId="{C1AD61ED-CED3-BB48-B167-B84DF1EE3803}" type="presParOf" srcId="{F25B02E6-A20D-5343-9192-A85092B405B3}" destId="{ADC66243-78F9-1C49-A65D-66E0178783B4}" srcOrd="1" destOrd="0" presId="urn:microsoft.com/office/officeart/2008/layout/LinedList"/>
    <dgm:cxn modelId="{B0C78F61-459C-7944-8F46-B1E334591A67}" type="presParOf" srcId="{699BA47F-DEE7-D844-8168-ECCFA76E7A8E}" destId="{E44F6E3D-9E3F-244E-959A-546843EF7DC1}" srcOrd="8" destOrd="0" presId="urn:microsoft.com/office/officeart/2008/layout/LinedList"/>
    <dgm:cxn modelId="{2F23DA5D-6385-2846-B740-3E5CEA28EDAE}" type="presParOf" srcId="{699BA47F-DEE7-D844-8168-ECCFA76E7A8E}" destId="{D3324D85-6D4D-3C4D-9D29-A034902454A2}" srcOrd="9" destOrd="0" presId="urn:microsoft.com/office/officeart/2008/layout/LinedList"/>
    <dgm:cxn modelId="{FE273ABF-6AF8-204F-AEE1-980AB8B72769}" type="presParOf" srcId="{D3324D85-6D4D-3C4D-9D29-A034902454A2}" destId="{2C99F652-EEDE-0842-A84A-00BE7188FA53}" srcOrd="0" destOrd="0" presId="urn:microsoft.com/office/officeart/2008/layout/LinedList"/>
    <dgm:cxn modelId="{179996FB-8949-934C-BF71-1FB3432BC531}" type="presParOf" srcId="{D3324D85-6D4D-3C4D-9D29-A034902454A2}" destId="{5C11BDF0-70FC-C845-8D44-7127401FCF22}" srcOrd="1" destOrd="0" presId="urn:microsoft.com/office/officeart/2008/layout/LinedList"/>
    <dgm:cxn modelId="{3C59604D-02FB-074E-AAB6-B967AC9C589E}" type="presParOf" srcId="{699BA47F-DEE7-D844-8168-ECCFA76E7A8E}" destId="{103E1070-B7B9-AB4E-B720-D5B843E538C8}" srcOrd="10" destOrd="0" presId="urn:microsoft.com/office/officeart/2008/layout/LinedList"/>
    <dgm:cxn modelId="{EA259F3F-9986-D542-BBC7-1B3D284D55B2}" type="presParOf" srcId="{699BA47F-DEE7-D844-8168-ECCFA76E7A8E}" destId="{9898E416-F291-E64E-BD79-B3A4FDC83407}" srcOrd="11" destOrd="0" presId="urn:microsoft.com/office/officeart/2008/layout/LinedList"/>
    <dgm:cxn modelId="{3602C1BE-2F66-0040-AC15-CF5B5936EE9C}" type="presParOf" srcId="{9898E416-F291-E64E-BD79-B3A4FDC83407}" destId="{904CAC4F-BDFB-7742-AEC5-6E694DECCA84}" srcOrd="0" destOrd="0" presId="urn:microsoft.com/office/officeart/2008/layout/LinedList"/>
    <dgm:cxn modelId="{592761FB-EBE7-E042-846F-561AEE975DB1}" type="presParOf" srcId="{9898E416-F291-E64E-BD79-B3A4FDC83407}" destId="{F2F5159F-C4DA-FF43-8F89-00BDAD0B8F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76E5E-F328-BC48-8DBA-74E75DA72960}">
      <dsp:nvSpPr>
        <dsp:cNvPr id="0" name=""/>
        <dsp:cNvSpPr/>
      </dsp:nvSpPr>
      <dsp:spPr>
        <a:xfrm>
          <a:off x="0" y="2563"/>
          <a:ext cx="6835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EA900-B5D2-7344-840B-2C3E67EB7DA9}">
      <dsp:nvSpPr>
        <dsp:cNvPr id="0" name=""/>
        <dsp:cNvSpPr/>
      </dsp:nvSpPr>
      <dsp:spPr>
        <a:xfrm>
          <a:off x="0" y="2563"/>
          <a:ext cx="6835274" cy="87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DM tipo 2 de más de 30 años de evol</a:t>
          </a:r>
          <a:endParaRPr lang="en-US" sz="2900" kern="1200"/>
        </a:p>
      </dsp:txBody>
      <dsp:txXfrm>
        <a:off x="0" y="2563"/>
        <a:ext cx="6835274" cy="874135"/>
      </dsp:txXfrm>
    </dsp:sp>
    <dsp:sp modelId="{688B8593-7ADE-7D4B-A5D1-3688054F4214}">
      <dsp:nvSpPr>
        <dsp:cNvPr id="0" name=""/>
        <dsp:cNvSpPr/>
      </dsp:nvSpPr>
      <dsp:spPr>
        <a:xfrm>
          <a:off x="0" y="876698"/>
          <a:ext cx="6835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09E67-61D9-3540-B647-E272B05B2302}">
      <dsp:nvSpPr>
        <dsp:cNvPr id="0" name=""/>
        <dsp:cNvSpPr/>
      </dsp:nvSpPr>
      <dsp:spPr>
        <a:xfrm>
          <a:off x="0" y="876698"/>
          <a:ext cx="6835274" cy="87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Retinopatia estable y NEUROPATIA</a:t>
          </a:r>
          <a:endParaRPr lang="en-US" sz="2900" kern="1200"/>
        </a:p>
      </dsp:txBody>
      <dsp:txXfrm>
        <a:off x="0" y="876698"/>
        <a:ext cx="6835274" cy="874135"/>
      </dsp:txXfrm>
    </dsp:sp>
    <dsp:sp modelId="{EBC33596-2A53-274B-95DD-8984F394F23C}">
      <dsp:nvSpPr>
        <dsp:cNvPr id="0" name=""/>
        <dsp:cNvSpPr/>
      </dsp:nvSpPr>
      <dsp:spPr>
        <a:xfrm>
          <a:off x="0" y="1750834"/>
          <a:ext cx="6835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EE253-457B-A246-816F-F020AD62F3C1}">
      <dsp:nvSpPr>
        <dsp:cNvPr id="0" name=""/>
        <dsp:cNvSpPr/>
      </dsp:nvSpPr>
      <dsp:spPr>
        <a:xfrm>
          <a:off x="0" y="1750834"/>
          <a:ext cx="6835274" cy="87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ICTUS con hemiparesia izquierda en 2019</a:t>
          </a:r>
          <a:endParaRPr lang="en-US" sz="2900" kern="1200"/>
        </a:p>
      </dsp:txBody>
      <dsp:txXfrm>
        <a:off x="0" y="1750834"/>
        <a:ext cx="6835274" cy="874135"/>
      </dsp:txXfrm>
    </dsp:sp>
    <dsp:sp modelId="{C6E5456D-7604-B348-AF54-061EC72273E6}">
      <dsp:nvSpPr>
        <dsp:cNvPr id="0" name=""/>
        <dsp:cNvSpPr/>
      </dsp:nvSpPr>
      <dsp:spPr>
        <a:xfrm>
          <a:off x="0" y="2624970"/>
          <a:ext cx="6835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2794D-73CA-D245-9760-38270D7F4EB9}">
      <dsp:nvSpPr>
        <dsp:cNvPr id="0" name=""/>
        <dsp:cNvSpPr/>
      </dsp:nvSpPr>
      <dsp:spPr>
        <a:xfrm>
          <a:off x="0" y="2624970"/>
          <a:ext cx="6835274" cy="87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Dependiente- Cuidadora 24 horas</a:t>
          </a:r>
          <a:endParaRPr lang="en-US" sz="2900" kern="1200"/>
        </a:p>
      </dsp:txBody>
      <dsp:txXfrm>
        <a:off x="0" y="2624970"/>
        <a:ext cx="6835274" cy="874135"/>
      </dsp:txXfrm>
    </dsp:sp>
    <dsp:sp modelId="{E44F6E3D-9E3F-244E-959A-546843EF7DC1}">
      <dsp:nvSpPr>
        <dsp:cNvPr id="0" name=""/>
        <dsp:cNvSpPr/>
      </dsp:nvSpPr>
      <dsp:spPr>
        <a:xfrm>
          <a:off x="0" y="3499105"/>
          <a:ext cx="6835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99F652-EEDE-0842-A84A-00BE7188FA53}">
      <dsp:nvSpPr>
        <dsp:cNvPr id="0" name=""/>
        <dsp:cNvSpPr/>
      </dsp:nvSpPr>
      <dsp:spPr>
        <a:xfrm>
          <a:off x="0" y="3499105"/>
          <a:ext cx="6835274" cy="87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TTº Insulina LANTUS: 36 UI por la mañana </a:t>
          </a:r>
          <a:endParaRPr lang="en-US" sz="2900" kern="1200"/>
        </a:p>
      </dsp:txBody>
      <dsp:txXfrm>
        <a:off x="0" y="3499105"/>
        <a:ext cx="6835274" cy="874135"/>
      </dsp:txXfrm>
    </dsp:sp>
    <dsp:sp modelId="{103E1070-B7B9-AB4E-B720-D5B843E538C8}">
      <dsp:nvSpPr>
        <dsp:cNvPr id="0" name=""/>
        <dsp:cNvSpPr/>
      </dsp:nvSpPr>
      <dsp:spPr>
        <a:xfrm>
          <a:off x="0" y="4373241"/>
          <a:ext cx="68352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CAC4F-BDFB-7742-AEC5-6E694DECCA84}">
      <dsp:nvSpPr>
        <dsp:cNvPr id="0" name=""/>
        <dsp:cNvSpPr/>
      </dsp:nvSpPr>
      <dsp:spPr>
        <a:xfrm>
          <a:off x="0" y="4373241"/>
          <a:ext cx="6835274" cy="87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+ insulina APIDRA: 6 – 8 – 2</a:t>
          </a:r>
          <a:endParaRPr lang="en-US" sz="2900" kern="1200"/>
        </a:p>
      </dsp:txBody>
      <dsp:txXfrm>
        <a:off x="0" y="4373241"/>
        <a:ext cx="6835274" cy="874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C72D1-C958-4844-A146-EAB57B594287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5E7F1-B89E-5A4E-8849-E7448C1B4B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414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260A1-C1F3-4097-A9A1-5DF3C98D95DE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260A1-C1F3-4097-A9A1-5DF3C98D95DE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65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D106FC8A-429D-0C42-890A-EC301B74B8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BBB7CBEF-A4BF-CF41-BBC3-D7B6C24A3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_tradnl" altLang="es-ES">
                <a:cs typeface="Arial" panose="020B0604020202020204" pitchFamily="34" charset="0"/>
              </a:rPr>
              <a:t>Los valores de glucosa en sangre se muestran con cruces negras. </a:t>
            </a:r>
          </a:p>
          <a:p>
            <a:pPr>
              <a:spcBef>
                <a:spcPct val="0"/>
              </a:spcBef>
            </a:pPr>
            <a:endParaRPr lang="es-ES_tradnl" altLang="es-ES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s-ES_tradnl" altLang="es-ES">
                <a:cs typeface="Arial" panose="020B0604020202020204" pitchFamily="34" charset="0"/>
              </a:rPr>
              <a:t>Después se superponen los trazos de la MCG para este periodo de dos días.</a:t>
            </a:r>
          </a:p>
          <a:p>
            <a:pPr>
              <a:spcBef>
                <a:spcPct val="0"/>
              </a:spcBef>
            </a:pPr>
            <a:endParaRPr lang="es-ES_tradnl" altLang="es-ES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s-ES_tradnl" altLang="es-ES">
                <a:cs typeface="Arial" panose="020B0604020202020204" pitchFamily="34" charset="0"/>
              </a:rPr>
              <a:t>La automonitorización de glucosa capilar a intervalos no ha detectado tanto valores elevados como valores bajos en varias ocasiones.</a:t>
            </a:r>
          </a:p>
        </p:txBody>
      </p:sp>
      <p:sp>
        <p:nvSpPr>
          <p:cNvPr id="141316" name="Header Placeholder 3">
            <a:extLst>
              <a:ext uri="{FF2B5EF4-FFF2-40B4-BE49-F238E27FC236}">
                <a16:creationId xmlns:a16="http://schemas.microsoft.com/office/drawing/2014/main" id="{7C583357-C278-8E4E-9807-41A40AB63D5A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ES"/>
              <a:t>Presentación 1 - ¿Qué significa un Buen Control Glucémico?</a:t>
            </a:r>
            <a:endParaRPr lang="en-U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67B54-CB1B-ABAF-E827-CF2217FBC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7EACA-EFD6-D988-B070-99133AFEA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D2D62-19D1-9D25-38A0-87090A61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D8D3A0-0FBA-6892-8826-4357BA12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D7A44D-866C-7D05-E5DF-12A5341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46D200-F3E7-BFF6-5DD7-06B400C19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A2B92C3-578F-460A-BEAD-6B2F434353CC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3E52C015-BF62-6F21-5573-DBAF63ABCF07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B8E4FA2-CD5C-3B76-053C-066FE72509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EE70F-C7AB-8A9C-9D9A-371E364B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8242C0-6DED-1E3D-5094-58E4E54EC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1B7CC7-FB98-055D-6766-02B25AF7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0BF7D2-D18A-4303-8175-DA67FBD9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646B8-6C18-D7C5-E758-D69CDC5A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E153C9-7242-52E2-64EA-FC007EDCD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6995602-8B4A-2F49-3990-655C5E34A643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0D543D5-4EDB-D4FB-554D-C1FAC6C226CD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859107C-4477-EC83-14A8-B367267477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F38B55-9E8D-F427-C26B-AA87E0C5B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9EE74C-86EB-1DB3-1499-53CE30E7D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6F977A-1816-00BA-B24B-EE152D12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93E5D6-F249-F8F2-3145-12FB58A4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7C96BA-A6A9-9AC5-6C48-377DE3AD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358E4D-41B3-99F9-D419-B2FABF6B5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7C2ED77-D2C7-0E72-EF0E-04C7747017EF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8A3EF74-0EEE-173F-0127-18371CABE117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62EFFBB-5256-C25D-AD43-EE4E18B29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53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5653FB4-21D9-784C-7F9C-EF89BAFE74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09129" y="1088570"/>
            <a:ext cx="5773271" cy="4673601"/>
          </a:xfrm>
          <a:prstGeom prst="roundRect">
            <a:avLst>
              <a:gd name="adj" fmla="val 4245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Insert Your Image Here</a:t>
            </a:r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13A9CD-1CDB-CCEB-53EE-2162929E2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5592E-064C-624F-E1AC-618EC6315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187A1F5-2F92-86EA-F3F3-A8125AA1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230303"/>
            <a:ext cx="4893780" cy="20071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E6B5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9352FE-1E2A-B25E-A427-03A6E8BFA718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605DFB0-ED9C-BC8F-4BFF-8CFC3781E1BD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AE08E892-6384-F2FD-A146-BC258CD8D9D4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5F539A73-B126-8635-92DB-1587F19CD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1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852039B-9A9F-644A-AC59-D48EDD1C6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9B764-D099-951D-7D9F-682994E2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64A65D90-8178-99C4-FF99-3516EBDD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6" y="461710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E6B5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C70E749-F02B-8C5F-96D5-C2FF22D492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57" y="1603567"/>
            <a:ext cx="5285164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rgbClr val="1F436D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D52A446-957D-F579-BF7D-E5507507B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1281" y="1603886"/>
            <a:ext cx="5285164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rgbClr val="1F436D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0C9B2F-5614-C723-2D11-A2D542B4AF11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79C66BC-9E64-9129-F157-AEA50F0AA9EF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489070-9A88-2E29-D42F-4B143E0EFEB9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3D85B30-0588-4353-051F-246C1A2737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78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419101" y="322177"/>
            <a:ext cx="11403033" cy="43523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1F436D"/>
                </a:solidFill>
              </a:defRPr>
            </a:lvl1pPr>
          </a:lstStyle>
          <a:p>
            <a:r>
              <a:rPr lang="en-US"/>
              <a:t>1.</a:t>
            </a:r>
            <a:br>
              <a:rPr lang="en-US"/>
            </a:br>
            <a:r>
              <a:rPr lang="en-US" err="1"/>
              <a:t>Portada</a:t>
            </a:r>
            <a:r>
              <a:rPr lang="en-US"/>
              <a:t> </a:t>
            </a:r>
            <a:r>
              <a:rPr lang="en-US" err="1"/>
              <a:t>apartado</a:t>
            </a:r>
            <a:r>
              <a:rPr lang="en-US"/>
              <a:t> 44 pt.</a:t>
            </a:r>
            <a:br>
              <a:rPr lang="en-US"/>
            </a:br>
            <a:endParaRPr lang="en-US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5157216"/>
            <a:ext cx="11403013" cy="937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D1CE2A0A-A0E6-740C-FA96-7DE46525B060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DD3E960-49D8-5285-5D40-012C6A97A528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129AC94-C98A-3C00-74B4-935B7E693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475556" y="1603567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6" y="461710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4F2471C-F654-A552-E697-5A558D008497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0D65011-7E7E-6371-021B-CA788CF05591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592BDA3-AF3C-CC74-29DD-8A3DDDCAA3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3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F867805-5EE4-DF3B-E551-8C86B2B80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1105" y="0"/>
            <a:ext cx="7930896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90D7A7-27DD-2645-8C4E-D10DCADC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2AA0-8BB9-394C-BEF4-3DF8E2D79F20}" type="slidenum">
              <a:rPr lang="es-ES" smtClean="0"/>
              <a:t>‹Nº›</a:t>
            </a:fld>
            <a:endParaRPr lang="es-ES"/>
          </a:p>
        </p:txBody>
      </p:sp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05EED1C1-E55A-2D1B-4D90-7F9906C7F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42560" cy="6858000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A766563E-696D-B7F1-5DC8-0A2749ACC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204421" y="175846"/>
            <a:ext cx="1940755" cy="835269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A3C95202-0EC2-8540-8FA0-A3B07F81D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302" y="2863774"/>
            <a:ext cx="3363641" cy="16460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00F0BE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Ponencia</a:t>
            </a:r>
          </a:p>
          <a:p>
            <a:pPr lvl="0"/>
            <a:r>
              <a:rPr lang="es-ES"/>
              <a:t>Título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E88EAC34-6989-CC39-BCD2-263D6A24F095}"/>
              </a:ext>
            </a:extLst>
          </p:cNvPr>
          <p:cNvSpPr txBox="1">
            <a:spLocks/>
          </p:cNvSpPr>
          <p:nvPr userDrawn="1"/>
        </p:nvSpPr>
        <p:spPr>
          <a:xfrm>
            <a:off x="756453" y="1305833"/>
            <a:ext cx="4339312" cy="15764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6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i="0">
                <a:solidFill>
                  <a:srgbClr val="00E6B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</a:t>
            </a:r>
            <a:r>
              <a:rPr lang="es-ES" sz="3600" b="1">
                <a:solidFill>
                  <a:srgbClr val="00E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 aterrizados</a:t>
            </a:r>
            <a:endParaRPr lang="en-US" sz="3600" b="1">
              <a:solidFill>
                <a:srgbClr val="00E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62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AB5E46-EEFF-4D6B-6E3D-F6D4DFD5A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312759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96C5BA-7182-F64B-7F8F-236F5C195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5C5E81-7211-B37F-B2A3-578C21EE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EDAB4E27-32F3-34EF-F1DA-78BE08EEC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700" y="1801367"/>
            <a:ext cx="5048250" cy="41454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D068B8DF-ED20-15F1-B566-29019C87B2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700" y="328613"/>
            <a:ext cx="5048250" cy="110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E5CE89-981A-747F-EC5B-437AD1C35518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9EF8558-2C06-07A2-E452-A3A404586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6FEC219-B607-9863-6F87-ED0A50DC2B8C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21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D3A762-82F8-6448-F13E-622113DCB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7" y="1268412"/>
            <a:ext cx="2163373" cy="2160588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7821B2-2DA3-7486-9DFB-64F700A1E8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32626" y="1268412"/>
            <a:ext cx="2163373" cy="2160588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743DE5-9465-FF7D-D82E-3B52D0E53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E55251-1269-0108-CF3C-889184C87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605D8-01BC-9452-4263-F41641814E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2900" y="1268413"/>
            <a:ext cx="4956175" cy="4716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96A24F-1628-8CE4-99BF-4D2334240487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95F8985-6229-B723-3462-F7A1F7C290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4FE4595-014C-4CA1-C90A-E937706F842C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1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1DD9E79-9997-9D5F-2364-FA6AA398B8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7307" y="1268412"/>
            <a:ext cx="2869007" cy="4330849"/>
          </a:xfrm>
          <a:custGeom>
            <a:avLst/>
            <a:gdLst>
              <a:gd name="connsiteX0" fmla="*/ 300385 w 2869007"/>
              <a:gd name="connsiteY0" fmla="*/ 0 h 4330849"/>
              <a:gd name="connsiteX1" fmla="*/ 2568622 w 2869007"/>
              <a:gd name="connsiteY1" fmla="*/ 0 h 4330849"/>
              <a:gd name="connsiteX2" fmla="*/ 2869007 w 2869007"/>
              <a:gd name="connsiteY2" fmla="*/ 300385 h 4330849"/>
              <a:gd name="connsiteX3" fmla="*/ 2869007 w 2869007"/>
              <a:gd name="connsiteY3" fmla="*/ 4030464 h 4330849"/>
              <a:gd name="connsiteX4" fmla="*/ 2568622 w 2869007"/>
              <a:gd name="connsiteY4" fmla="*/ 4330849 h 4330849"/>
              <a:gd name="connsiteX5" fmla="*/ 300385 w 2869007"/>
              <a:gd name="connsiteY5" fmla="*/ 4330849 h 4330849"/>
              <a:gd name="connsiteX6" fmla="*/ 0 w 2869007"/>
              <a:gd name="connsiteY6" fmla="*/ 4030464 h 4330849"/>
              <a:gd name="connsiteX7" fmla="*/ 0 w 2869007"/>
              <a:gd name="connsiteY7" fmla="*/ 300385 h 4330849"/>
              <a:gd name="connsiteX8" fmla="*/ 300385 w 2869007"/>
              <a:gd name="connsiteY8" fmla="*/ 0 h 433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9007" h="4330849">
                <a:moveTo>
                  <a:pt x="300385" y="0"/>
                </a:moveTo>
                <a:lnTo>
                  <a:pt x="2568622" y="0"/>
                </a:lnTo>
                <a:cubicBezTo>
                  <a:pt x="2734520" y="0"/>
                  <a:pt x="2869007" y="134487"/>
                  <a:pt x="2869007" y="300385"/>
                </a:cubicBezTo>
                <a:lnTo>
                  <a:pt x="2869007" y="4030464"/>
                </a:lnTo>
                <a:cubicBezTo>
                  <a:pt x="2869007" y="4196362"/>
                  <a:pt x="2734520" y="4330849"/>
                  <a:pt x="2568622" y="4330849"/>
                </a:cubicBezTo>
                <a:lnTo>
                  <a:pt x="300385" y="4330849"/>
                </a:lnTo>
                <a:cubicBezTo>
                  <a:pt x="134487" y="4330849"/>
                  <a:pt x="0" y="4196362"/>
                  <a:pt x="0" y="4030464"/>
                </a:cubicBezTo>
                <a:lnTo>
                  <a:pt x="0" y="300385"/>
                </a:lnTo>
                <a:cubicBezTo>
                  <a:pt x="0" y="134487"/>
                  <a:pt x="134487" y="0"/>
                  <a:pt x="3003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C324BF-36EA-F4BE-E800-1E17AFFA3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30BDE4-48A4-B527-F7C0-8E0999FC1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3E62813-B164-CB3E-12E2-FFAC35CE6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738" y="969963"/>
            <a:ext cx="6291262" cy="4764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CBCAC8-029A-0C0D-8029-4F045F54E3D7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5C31C4F-F4FC-9481-786A-076B77C4B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01902A4-A4D6-F41F-94F9-165D2559501B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5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0FDE6-C3B9-4A60-FEC1-BF8E39E0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3ED71-0601-FACD-5666-95ABDB2E6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2778FB-5199-CBBA-8583-8812FAD7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26E0F0-12D9-6D2D-152D-71183457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595364-CEA7-297E-A261-E845EAA3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5EAF21-EEC4-C0E2-142C-A5DCEE3FC2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8A6A82F-5E67-CC77-88A9-AF65D9939442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381264E-06C7-7A85-BDA8-78347A236393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A9D2DED-6F2B-58D3-705F-C1D3313624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19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066C1B-504E-5F40-91C0-C94840D59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8" y="1281113"/>
            <a:ext cx="2352958" cy="2884487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9A09BC-9521-EAF4-A9BC-9D9CA11778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3042" y="1281112"/>
            <a:ext cx="2352958" cy="2884487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A44162-8827-A6D1-3F8A-4C081450E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30724B-71A9-6F45-9B90-0D3E64889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023EC78-82BA-D4A3-AC51-D0C7067A09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1013" y="1281113"/>
            <a:ext cx="4884737" cy="426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E4108E-5C4B-47B6-C4BC-B0932636BFD1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E53FB13-0F75-A20F-DDC8-0BA484C8C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9214399-DBCD-A0E0-5A05-D275CBACECFD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55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35AD08-B367-7683-0CC7-64654BCC5A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0" y="1282700"/>
            <a:ext cx="2882900" cy="1485900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2C73C4-5789-4659-C74F-13DA8777CF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4167" y="1282700"/>
            <a:ext cx="2882900" cy="1485900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72283B-DEAE-9ECA-7580-92660262F4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1534" y="1282700"/>
            <a:ext cx="3583666" cy="2435444"/>
          </a:xfrm>
          <a:custGeom>
            <a:avLst/>
            <a:gdLst>
              <a:gd name="connsiteX0" fmla="*/ 405915 w 3583666"/>
              <a:gd name="connsiteY0" fmla="*/ 0 h 2435444"/>
              <a:gd name="connsiteX1" fmla="*/ 3177751 w 3583666"/>
              <a:gd name="connsiteY1" fmla="*/ 0 h 2435444"/>
              <a:gd name="connsiteX2" fmla="*/ 3583666 w 3583666"/>
              <a:gd name="connsiteY2" fmla="*/ 405915 h 2435444"/>
              <a:gd name="connsiteX3" fmla="*/ 3583666 w 3583666"/>
              <a:gd name="connsiteY3" fmla="*/ 2029529 h 2435444"/>
              <a:gd name="connsiteX4" fmla="*/ 3177751 w 3583666"/>
              <a:gd name="connsiteY4" fmla="*/ 2435444 h 2435444"/>
              <a:gd name="connsiteX5" fmla="*/ 405915 w 3583666"/>
              <a:gd name="connsiteY5" fmla="*/ 2435444 h 2435444"/>
              <a:gd name="connsiteX6" fmla="*/ 0 w 3583666"/>
              <a:gd name="connsiteY6" fmla="*/ 2029529 h 2435444"/>
              <a:gd name="connsiteX7" fmla="*/ 0 w 3583666"/>
              <a:gd name="connsiteY7" fmla="*/ 405915 h 2435444"/>
              <a:gd name="connsiteX8" fmla="*/ 405915 w 3583666"/>
              <a:gd name="connsiteY8" fmla="*/ 0 h 243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3666" h="2435444">
                <a:moveTo>
                  <a:pt x="405915" y="0"/>
                </a:moveTo>
                <a:lnTo>
                  <a:pt x="3177751" y="0"/>
                </a:lnTo>
                <a:cubicBezTo>
                  <a:pt x="3401932" y="0"/>
                  <a:pt x="3583666" y="181734"/>
                  <a:pt x="3583666" y="405915"/>
                </a:cubicBezTo>
                <a:lnTo>
                  <a:pt x="3583666" y="2029529"/>
                </a:lnTo>
                <a:cubicBezTo>
                  <a:pt x="3583666" y="2253710"/>
                  <a:pt x="3401932" y="2435444"/>
                  <a:pt x="3177751" y="2435444"/>
                </a:cubicBezTo>
                <a:lnTo>
                  <a:pt x="405915" y="2435444"/>
                </a:lnTo>
                <a:cubicBezTo>
                  <a:pt x="181734" y="2435444"/>
                  <a:pt x="0" y="2253710"/>
                  <a:pt x="0" y="2029529"/>
                </a:cubicBezTo>
                <a:lnTo>
                  <a:pt x="0" y="405915"/>
                </a:lnTo>
                <a:cubicBezTo>
                  <a:pt x="0" y="181734"/>
                  <a:pt x="181734" y="0"/>
                  <a:pt x="40591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563253-C1F2-C581-053F-7F1824AF3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610860-5A68-5711-1C5B-3CBBE8C0A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CF140B9-4771-15D4-8DC0-58370BC9E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" y="3995738"/>
            <a:ext cx="10648950" cy="1881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AC3CF9-250E-7BD3-EDE1-2766FD3502A4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76EA910-536E-4162-E69B-DEB2B90AA0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0610309-9551-1CE1-AD91-3675594C7060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542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65BE3E-8197-0814-C752-AAB127F61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2719" y="3015020"/>
            <a:ext cx="2163372" cy="1953928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63867A-B990-B4FC-FA12-302BC0F684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2367" y="3015020"/>
            <a:ext cx="2163372" cy="1953928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A7BF11-9669-B8EA-147E-6E9DF75AD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4139" y="3015020"/>
            <a:ext cx="2163372" cy="1953928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CE5052-48ED-5D12-B3C4-750DCA9F87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81665" y="3015020"/>
            <a:ext cx="2163372" cy="1953928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263EBE-F38D-720D-2476-DFDC28B05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16DD98-A5E6-BCC5-9658-CA8B49D34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1" name="Marcador de texto 18">
            <a:extLst>
              <a:ext uri="{FF2B5EF4-FFF2-40B4-BE49-F238E27FC236}">
                <a16:creationId xmlns:a16="http://schemas.microsoft.com/office/drawing/2014/main" id="{2061219D-B09F-526C-8C3E-2289C3DCA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0" y="328613"/>
            <a:ext cx="5048250" cy="110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2D12A1-008E-46C3-349A-19719898E74E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46A04D2-9EA7-B558-D52F-AF87C8233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025D270-4A50-09E5-C97B-01C74758299F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74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713905-B8A8-57F1-3708-E752DFF479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580" y="1268412"/>
            <a:ext cx="5040312" cy="4321175"/>
          </a:xfrm>
          <a:custGeom>
            <a:avLst/>
            <a:gdLst>
              <a:gd name="connsiteX0" fmla="*/ 456230 w 5040312"/>
              <a:gd name="connsiteY0" fmla="*/ 0 h 4321175"/>
              <a:gd name="connsiteX1" fmla="*/ 4584082 w 5040312"/>
              <a:gd name="connsiteY1" fmla="*/ 0 h 4321175"/>
              <a:gd name="connsiteX2" fmla="*/ 5040312 w 5040312"/>
              <a:gd name="connsiteY2" fmla="*/ 456230 h 4321175"/>
              <a:gd name="connsiteX3" fmla="*/ 5040312 w 5040312"/>
              <a:gd name="connsiteY3" fmla="*/ 3864945 h 4321175"/>
              <a:gd name="connsiteX4" fmla="*/ 4584082 w 5040312"/>
              <a:gd name="connsiteY4" fmla="*/ 4321175 h 4321175"/>
              <a:gd name="connsiteX5" fmla="*/ 456230 w 5040312"/>
              <a:gd name="connsiteY5" fmla="*/ 4321175 h 4321175"/>
              <a:gd name="connsiteX6" fmla="*/ 0 w 5040312"/>
              <a:gd name="connsiteY6" fmla="*/ 3864945 h 4321175"/>
              <a:gd name="connsiteX7" fmla="*/ 0 w 5040312"/>
              <a:gd name="connsiteY7" fmla="*/ 456230 h 4321175"/>
              <a:gd name="connsiteX8" fmla="*/ 456230 w 5040312"/>
              <a:gd name="connsiteY8" fmla="*/ 0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0312" h="4321175">
                <a:moveTo>
                  <a:pt x="456230" y="0"/>
                </a:moveTo>
                <a:lnTo>
                  <a:pt x="4584082" y="0"/>
                </a:lnTo>
                <a:cubicBezTo>
                  <a:pt x="4836051" y="0"/>
                  <a:pt x="5040312" y="204261"/>
                  <a:pt x="5040312" y="456230"/>
                </a:cubicBezTo>
                <a:lnTo>
                  <a:pt x="5040312" y="3864945"/>
                </a:lnTo>
                <a:cubicBezTo>
                  <a:pt x="5040312" y="4116914"/>
                  <a:pt x="4836051" y="4321175"/>
                  <a:pt x="4584082" y="4321175"/>
                </a:cubicBezTo>
                <a:lnTo>
                  <a:pt x="456230" y="4321175"/>
                </a:lnTo>
                <a:cubicBezTo>
                  <a:pt x="204261" y="4321175"/>
                  <a:pt x="0" y="4116914"/>
                  <a:pt x="0" y="3864945"/>
                </a:cubicBezTo>
                <a:lnTo>
                  <a:pt x="0" y="456230"/>
                </a:lnTo>
                <a:cubicBezTo>
                  <a:pt x="0" y="204261"/>
                  <a:pt x="204261" y="0"/>
                  <a:pt x="45623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E4E66E4-2210-C29A-0B59-DF388AD1C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B6E31B-310D-28AE-ED6C-F9842ED4B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5F598DB3-574C-9D39-CAEF-4EA9C94F7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7763" y="1268413"/>
            <a:ext cx="5394325" cy="432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3933C0-5287-044D-0DF3-A182FC19B5B6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10868FB-CDA1-B637-5566-CCA55F4D5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0D9E5F4-A175-7AED-3F19-9F13ECF11F30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643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A1CFD4D-6712-EACA-BF44-0D7DE6899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1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515354-06A3-D02C-6C90-5439F19D69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0102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7B4E4B-7CDC-D1D0-B1F6-D3C4729251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3403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8971E9-DB6B-A075-A56C-BA62BB53EA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704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0C994F-E565-AA2B-B6AA-5801784B2A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20003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36E1E5-65A5-0D7D-CD10-78CFD3E4A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1153" y="4615921"/>
            <a:ext cx="10102363" cy="1603514"/>
          </a:xfrm>
          <a:custGeom>
            <a:avLst/>
            <a:gdLst>
              <a:gd name="connsiteX0" fmla="*/ 267258 w 10102363"/>
              <a:gd name="connsiteY0" fmla="*/ 0 h 1603514"/>
              <a:gd name="connsiteX1" fmla="*/ 9835105 w 10102363"/>
              <a:gd name="connsiteY1" fmla="*/ 0 h 1603514"/>
              <a:gd name="connsiteX2" fmla="*/ 10102363 w 10102363"/>
              <a:gd name="connsiteY2" fmla="*/ 267258 h 1603514"/>
              <a:gd name="connsiteX3" fmla="*/ 10102363 w 10102363"/>
              <a:gd name="connsiteY3" fmla="*/ 1336256 h 1603514"/>
              <a:gd name="connsiteX4" fmla="*/ 9835105 w 10102363"/>
              <a:gd name="connsiteY4" fmla="*/ 1603514 h 1603514"/>
              <a:gd name="connsiteX5" fmla="*/ 267258 w 10102363"/>
              <a:gd name="connsiteY5" fmla="*/ 1603514 h 1603514"/>
              <a:gd name="connsiteX6" fmla="*/ 0 w 10102363"/>
              <a:gd name="connsiteY6" fmla="*/ 1336256 h 1603514"/>
              <a:gd name="connsiteX7" fmla="*/ 0 w 10102363"/>
              <a:gd name="connsiteY7" fmla="*/ 267258 h 1603514"/>
              <a:gd name="connsiteX8" fmla="*/ 267258 w 10102363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2363" h="1603514">
                <a:moveTo>
                  <a:pt x="267258" y="0"/>
                </a:moveTo>
                <a:lnTo>
                  <a:pt x="9835105" y="0"/>
                </a:lnTo>
                <a:cubicBezTo>
                  <a:pt x="9982708" y="0"/>
                  <a:pt x="10102363" y="119655"/>
                  <a:pt x="10102363" y="267258"/>
                </a:cubicBezTo>
                <a:lnTo>
                  <a:pt x="10102363" y="1336256"/>
                </a:lnTo>
                <a:cubicBezTo>
                  <a:pt x="10102363" y="1483859"/>
                  <a:pt x="9982708" y="1603514"/>
                  <a:pt x="9835105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0FE825-AA8A-16A1-02CF-F011A4AD0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E5FBF0-90B5-3E92-2DF6-39EB30672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7" name="Marcador de texto 18">
            <a:extLst>
              <a:ext uri="{FF2B5EF4-FFF2-40B4-BE49-F238E27FC236}">
                <a16:creationId xmlns:a16="http://schemas.microsoft.com/office/drawing/2014/main" id="{FC0E82BE-7620-1FAA-A428-7A926E81F4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700" y="328613"/>
            <a:ext cx="5048250" cy="110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D871F8-B9AA-996C-0958-B291237F3494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521F6F5-EDA7-260B-5C26-212FF30590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DEAE6BE-B47C-1319-ACF2-21ACC7713E6B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890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78EB34-D888-A58C-1522-B51448F852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3360" y="3200400"/>
            <a:ext cx="6898640" cy="3657600"/>
          </a:xfrm>
          <a:custGeom>
            <a:avLst/>
            <a:gdLst>
              <a:gd name="connsiteX0" fmla="*/ 609612 w 6898640"/>
              <a:gd name="connsiteY0" fmla="*/ 0 h 3657600"/>
              <a:gd name="connsiteX1" fmla="*/ 6898640 w 6898640"/>
              <a:gd name="connsiteY1" fmla="*/ 0 h 3657600"/>
              <a:gd name="connsiteX2" fmla="*/ 6898640 w 6898640"/>
              <a:gd name="connsiteY2" fmla="*/ 3657600 h 3657600"/>
              <a:gd name="connsiteX3" fmla="*/ 0 w 6898640"/>
              <a:gd name="connsiteY3" fmla="*/ 3657600 h 3657600"/>
              <a:gd name="connsiteX4" fmla="*/ 0 w 6898640"/>
              <a:gd name="connsiteY4" fmla="*/ 609612 h 3657600"/>
              <a:gd name="connsiteX5" fmla="*/ 609612 w 689864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8640" h="3657600">
                <a:moveTo>
                  <a:pt x="609612" y="0"/>
                </a:moveTo>
                <a:lnTo>
                  <a:pt x="6898640" y="0"/>
                </a:lnTo>
                <a:lnTo>
                  <a:pt x="6898640" y="3657600"/>
                </a:lnTo>
                <a:lnTo>
                  <a:pt x="0" y="3657600"/>
                </a:lnTo>
                <a:lnTo>
                  <a:pt x="0" y="609612"/>
                </a:lnTo>
                <a:cubicBezTo>
                  <a:pt x="0" y="272933"/>
                  <a:pt x="272933" y="0"/>
                  <a:pt x="60961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Marcador de texto 18">
            <a:extLst>
              <a:ext uri="{FF2B5EF4-FFF2-40B4-BE49-F238E27FC236}">
                <a16:creationId xmlns:a16="http://schemas.microsoft.com/office/drawing/2014/main" id="{8BB64AF8-FEE7-51BB-D67E-5BC295EC4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700" y="328613"/>
            <a:ext cx="10863580" cy="110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38BE98C-411A-FC91-34BF-613AAC9A7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700" y="1818958"/>
            <a:ext cx="4078732" cy="4051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361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8D6B9-3633-D647-3B6B-416AEE2135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9213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419101" y="322177"/>
            <a:ext cx="11403033" cy="43523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1F436D"/>
                </a:solidFill>
              </a:defRPr>
            </a:lvl1pPr>
          </a:lstStyle>
          <a:p>
            <a:r>
              <a:rPr lang="en-US"/>
              <a:t>1.</a:t>
            </a:r>
            <a:br>
              <a:rPr lang="en-US"/>
            </a:br>
            <a:r>
              <a:rPr lang="en-US" err="1"/>
              <a:t>Portada</a:t>
            </a:r>
            <a:r>
              <a:rPr lang="en-US"/>
              <a:t> </a:t>
            </a:r>
            <a:r>
              <a:rPr lang="en-US" err="1"/>
              <a:t>apartado</a:t>
            </a:r>
            <a:r>
              <a:rPr lang="en-US"/>
              <a:t> 44 pt.</a:t>
            </a:r>
            <a:br>
              <a:rPr lang="en-US"/>
            </a:br>
            <a:endParaRPr lang="en-US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5157216"/>
            <a:ext cx="11403013" cy="937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4EF25F24-AECB-5B07-4957-179F8A6A1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4A9B415-9B94-4F4D-2471-B47F9B9576F3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88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475556" y="1603567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6" y="461710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4FE0AD-CEE7-9231-004E-489EABC109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3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7AE22-D803-EF3A-9835-91C3D506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928" y="6448011"/>
            <a:ext cx="580189" cy="3091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531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29F49-6ABE-63EE-ADD9-996700A0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5F5430-0036-4069-3BA6-686B05E35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95F543-27D1-CB2E-E0A1-4C954A59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70512A-0906-EA43-76D6-FE96CC74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8A44B9-84B9-87CA-88BD-C178B74C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9BCE4B-1633-B576-E0B5-43C335CB4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7250E2B-CB0E-9146-73CA-A59295FDACA6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83E1609-A737-A978-14B6-F4CB81F529C0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6A8FBB3-4E10-1F6D-0761-DA47DB6BA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83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27/11/2024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531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DE36D-0201-E1C1-2A19-D4D72A56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939398-9C58-58F5-17F7-2B80B9B2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250F-6AD8-4611-B806-D330734EC0AB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0A5408-75AF-CE97-F5CF-9A972798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873FEC-3DC3-CB96-3128-D5CACEC7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4FA3-1057-4EF1-BAFD-5B78053A84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82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27/11/2024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115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725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1D1D7-5D93-490B-80F0-CE845426BD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181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53096" y="141117"/>
            <a:ext cx="416504" cy="135467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912775">
              <a:defRPr/>
            </a:pPr>
            <a:fld id="{4B01E8EF-57E8-4F85-90EB-163CEE512F88}" type="slidenum">
              <a:rPr lang="en-GB" sz="2000" smtClean="0">
                <a:solidFill>
                  <a:srgbClr val="82786F"/>
                </a:solidFill>
                <a:latin typeface="Verdana"/>
              </a:rPr>
              <a:pPr defTabSz="912775">
                <a:defRPr/>
              </a:pPr>
              <a:t>‹Nº›</a:t>
            </a:fld>
            <a:endParaRPr lang="en-GB" sz="2000">
              <a:solidFill>
                <a:srgbClr val="82786F"/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4056" y="139593"/>
            <a:ext cx="3867151" cy="135467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912775">
              <a:defRPr/>
            </a:pPr>
            <a:r>
              <a:rPr lang="en-GB">
                <a:solidFill>
                  <a:srgbClr val="82786F"/>
                </a:solidFill>
                <a:latin typeface="Verdana"/>
                <a:cs typeface="Arial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582872" y="139593"/>
            <a:ext cx="1602317" cy="135467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912775">
              <a:defRPr/>
            </a:pPr>
            <a:r>
              <a:rPr lang="en-GB">
                <a:solidFill>
                  <a:srgbClr val="82786F"/>
                </a:solidFill>
                <a:latin typeface="Verdana"/>
                <a:cs typeface="Arial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249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9FAB3-31B1-409E-92E4-4C0885D0CD8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Clinical trial design and results template</a:t>
            </a:r>
          </a:p>
        </p:txBody>
      </p:sp>
      <p:sp>
        <p:nvSpPr>
          <p:cNvPr id="7" name="Rectangle 8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42639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27/11/2024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78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F867805-5EE4-DF3B-E551-8C86B2B80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1105" y="0"/>
            <a:ext cx="7930896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90D7A7-27DD-2645-8C4E-D10DCADC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2AA0-8BB9-394C-BEF4-3DF8E2D79F20}" type="slidenum">
              <a:rPr lang="es-ES" smtClean="0"/>
              <a:t>‹Nº›</a:t>
            </a:fld>
            <a:endParaRPr lang="es-ES"/>
          </a:p>
        </p:txBody>
      </p:sp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05EED1C1-E55A-2D1B-4D90-7F9906C7F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42560" cy="6858000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A766563E-696D-B7F1-5DC8-0A2749ACC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204421" y="175846"/>
            <a:ext cx="1940755" cy="835269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A3C95202-0EC2-8540-8FA0-A3B07F81D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302" y="2863774"/>
            <a:ext cx="3363641" cy="16460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00F0BE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Ponencia</a:t>
            </a:r>
          </a:p>
          <a:p>
            <a:pPr lvl="0"/>
            <a:r>
              <a:rPr lang="es-ES"/>
              <a:t>Título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E88EAC34-6989-CC39-BCD2-263D6A24F095}"/>
              </a:ext>
            </a:extLst>
          </p:cNvPr>
          <p:cNvSpPr txBox="1">
            <a:spLocks/>
          </p:cNvSpPr>
          <p:nvPr userDrawn="1"/>
        </p:nvSpPr>
        <p:spPr>
          <a:xfrm>
            <a:off x="756453" y="1305833"/>
            <a:ext cx="4339312" cy="15764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6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i="0">
                <a:solidFill>
                  <a:srgbClr val="00E6B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</a:t>
            </a:r>
            <a:r>
              <a:rPr lang="es-ES" sz="3600" b="1">
                <a:solidFill>
                  <a:srgbClr val="00E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 aterrizados</a:t>
            </a:r>
            <a:endParaRPr lang="en-US" sz="3600" b="1">
              <a:solidFill>
                <a:srgbClr val="00E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50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AB5E46-EEFF-4D6B-6E3D-F6D4DFD5A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312759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96C5BA-7182-F64B-7F8F-236F5C195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5C5E81-7211-B37F-B2A3-578C21EE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EDAB4E27-32F3-34EF-F1DA-78BE08EEC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700" y="1801367"/>
            <a:ext cx="5048250" cy="41454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D068B8DF-ED20-15F1-B566-29019C87B2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700" y="328613"/>
            <a:ext cx="5048250" cy="110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E5CE89-981A-747F-EC5B-437AD1C35518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9EF8558-2C06-07A2-E452-A3A404586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6FEC219-B607-9863-6F87-ED0A50DC2B8C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127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D3A762-82F8-6448-F13E-622113DCB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7" y="1268412"/>
            <a:ext cx="2163373" cy="2160588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7821B2-2DA3-7486-9DFB-64F700A1E8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32626" y="1268412"/>
            <a:ext cx="2163373" cy="2160588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743DE5-9465-FF7D-D82E-3B52D0E53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E55251-1269-0108-CF3C-889184C87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605D8-01BC-9452-4263-F41641814E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2900" y="1268413"/>
            <a:ext cx="4956175" cy="4716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96A24F-1628-8CE4-99BF-4D2334240487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95F8985-6229-B723-3462-F7A1F7C290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4FE4595-014C-4CA1-C90A-E937706F842C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95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C8224-AE4C-2943-0308-018EBDEF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9CFD9-07EF-F797-B8AB-8DB46BFB2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9400FD-AB5C-61B6-20C0-85892C488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852241-0E44-ECFE-AF8B-F7F9CC0B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DEBEE4-837B-D145-3056-D64F06B4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01FBD1-1019-1F7E-BCCB-C992B807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658371A-8554-3CFE-6B44-E5CB8B159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3EC65DE-1269-4B99-F38C-12562E4EBDA8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28AF3D-7F43-D909-EA08-EB80A0558B15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5641EDB-B8A4-84DD-30DD-58B0196DC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43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1DD9E79-9997-9D5F-2364-FA6AA398B8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7307" y="1268412"/>
            <a:ext cx="2869007" cy="4330849"/>
          </a:xfrm>
          <a:custGeom>
            <a:avLst/>
            <a:gdLst>
              <a:gd name="connsiteX0" fmla="*/ 300385 w 2869007"/>
              <a:gd name="connsiteY0" fmla="*/ 0 h 4330849"/>
              <a:gd name="connsiteX1" fmla="*/ 2568622 w 2869007"/>
              <a:gd name="connsiteY1" fmla="*/ 0 h 4330849"/>
              <a:gd name="connsiteX2" fmla="*/ 2869007 w 2869007"/>
              <a:gd name="connsiteY2" fmla="*/ 300385 h 4330849"/>
              <a:gd name="connsiteX3" fmla="*/ 2869007 w 2869007"/>
              <a:gd name="connsiteY3" fmla="*/ 4030464 h 4330849"/>
              <a:gd name="connsiteX4" fmla="*/ 2568622 w 2869007"/>
              <a:gd name="connsiteY4" fmla="*/ 4330849 h 4330849"/>
              <a:gd name="connsiteX5" fmla="*/ 300385 w 2869007"/>
              <a:gd name="connsiteY5" fmla="*/ 4330849 h 4330849"/>
              <a:gd name="connsiteX6" fmla="*/ 0 w 2869007"/>
              <a:gd name="connsiteY6" fmla="*/ 4030464 h 4330849"/>
              <a:gd name="connsiteX7" fmla="*/ 0 w 2869007"/>
              <a:gd name="connsiteY7" fmla="*/ 300385 h 4330849"/>
              <a:gd name="connsiteX8" fmla="*/ 300385 w 2869007"/>
              <a:gd name="connsiteY8" fmla="*/ 0 h 433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9007" h="4330849">
                <a:moveTo>
                  <a:pt x="300385" y="0"/>
                </a:moveTo>
                <a:lnTo>
                  <a:pt x="2568622" y="0"/>
                </a:lnTo>
                <a:cubicBezTo>
                  <a:pt x="2734520" y="0"/>
                  <a:pt x="2869007" y="134487"/>
                  <a:pt x="2869007" y="300385"/>
                </a:cubicBezTo>
                <a:lnTo>
                  <a:pt x="2869007" y="4030464"/>
                </a:lnTo>
                <a:cubicBezTo>
                  <a:pt x="2869007" y="4196362"/>
                  <a:pt x="2734520" y="4330849"/>
                  <a:pt x="2568622" y="4330849"/>
                </a:cubicBezTo>
                <a:lnTo>
                  <a:pt x="300385" y="4330849"/>
                </a:lnTo>
                <a:cubicBezTo>
                  <a:pt x="134487" y="4330849"/>
                  <a:pt x="0" y="4196362"/>
                  <a:pt x="0" y="4030464"/>
                </a:cubicBezTo>
                <a:lnTo>
                  <a:pt x="0" y="300385"/>
                </a:lnTo>
                <a:cubicBezTo>
                  <a:pt x="0" y="134487"/>
                  <a:pt x="134487" y="0"/>
                  <a:pt x="3003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C324BF-36EA-F4BE-E800-1E17AFFA3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30BDE4-48A4-B527-F7C0-8E0999FC1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3E62813-B164-CB3E-12E2-FFAC35CE6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738" y="969963"/>
            <a:ext cx="6291262" cy="4764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CBCAC8-029A-0C0D-8029-4F045F54E3D7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5C31C4F-F4FC-9481-786A-076B77C4B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01902A4-A4D6-F41F-94F9-165D2559501B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688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066C1B-504E-5F40-91C0-C94840D59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8" y="1281113"/>
            <a:ext cx="2352958" cy="2884487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9A09BC-9521-EAF4-A9BC-9D9CA11778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3042" y="1281112"/>
            <a:ext cx="2352958" cy="2884487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A44162-8827-A6D1-3F8A-4C081450E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30724B-71A9-6F45-9B90-0D3E64889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023EC78-82BA-D4A3-AC51-D0C7067A09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1013" y="1281113"/>
            <a:ext cx="4884737" cy="426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E4108E-5C4B-47B6-C4BC-B0932636BFD1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E53FB13-0F75-A20F-DDC8-0BA484C8C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9214399-DBCD-A0E0-5A05-D275CBACECFD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025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35AD08-B367-7683-0CC7-64654BCC5A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0" y="1282700"/>
            <a:ext cx="2882900" cy="1485900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2C73C4-5789-4659-C74F-13DA8777CF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4167" y="1282700"/>
            <a:ext cx="2882900" cy="1485900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72283B-DEAE-9ECA-7580-92660262F4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1534" y="1282700"/>
            <a:ext cx="3583666" cy="2435444"/>
          </a:xfrm>
          <a:custGeom>
            <a:avLst/>
            <a:gdLst>
              <a:gd name="connsiteX0" fmla="*/ 405915 w 3583666"/>
              <a:gd name="connsiteY0" fmla="*/ 0 h 2435444"/>
              <a:gd name="connsiteX1" fmla="*/ 3177751 w 3583666"/>
              <a:gd name="connsiteY1" fmla="*/ 0 h 2435444"/>
              <a:gd name="connsiteX2" fmla="*/ 3583666 w 3583666"/>
              <a:gd name="connsiteY2" fmla="*/ 405915 h 2435444"/>
              <a:gd name="connsiteX3" fmla="*/ 3583666 w 3583666"/>
              <a:gd name="connsiteY3" fmla="*/ 2029529 h 2435444"/>
              <a:gd name="connsiteX4" fmla="*/ 3177751 w 3583666"/>
              <a:gd name="connsiteY4" fmla="*/ 2435444 h 2435444"/>
              <a:gd name="connsiteX5" fmla="*/ 405915 w 3583666"/>
              <a:gd name="connsiteY5" fmla="*/ 2435444 h 2435444"/>
              <a:gd name="connsiteX6" fmla="*/ 0 w 3583666"/>
              <a:gd name="connsiteY6" fmla="*/ 2029529 h 2435444"/>
              <a:gd name="connsiteX7" fmla="*/ 0 w 3583666"/>
              <a:gd name="connsiteY7" fmla="*/ 405915 h 2435444"/>
              <a:gd name="connsiteX8" fmla="*/ 405915 w 3583666"/>
              <a:gd name="connsiteY8" fmla="*/ 0 h 243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3666" h="2435444">
                <a:moveTo>
                  <a:pt x="405915" y="0"/>
                </a:moveTo>
                <a:lnTo>
                  <a:pt x="3177751" y="0"/>
                </a:lnTo>
                <a:cubicBezTo>
                  <a:pt x="3401932" y="0"/>
                  <a:pt x="3583666" y="181734"/>
                  <a:pt x="3583666" y="405915"/>
                </a:cubicBezTo>
                <a:lnTo>
                  <a:pt x="3583666" y="2029529"/>
                </a:lnTo>
                <a:cubicBezTo>
                  <a:pt x="3583666" y="2253710"/>
                  <a:pt x="3401932" y="2435444"/>
                  <a:pt x="3177751" y="2435444"/>
                </a:cubicBezTo>
                <a:lnTo>
                  <a:pt x="405915" y="2435444"/>
                </a:lnTo>
                <a:cubicBezTo>
                  <a:pt x="181734" y="2435444"/>
                  <a:pt x="0" y="2253710"/>
                  <a:pt x="0" y="2029529"/>
                </a:cubicBezTo>
                <a:lnTo>
                  <a:pt x="0" y="405915"/>
                </a:lnTo>
                <a:cubicBezTo>
                  <a:pt x="0" y="181734"/>
                  <a:pt x="181734" y="0"/>
                  <a:pt x="40591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563253-C1F2-C581-053F-7F1824AF3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610860-5A68-5711-1C5B-3CBBE8C0A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CF140B9-4771-15D4-8DC0-58370BC9E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" y="3995738"/>
            <a:ext cx="10648950" cy="1881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AC3CF9-250E-7BD3-EDE1-2766FD3502A4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76EA910-536E-4162-E69B-DEB2B90AA0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0610309-9551-1CE1-AD91-3675594C7060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853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65BE3E-8197-0814-C752-AAB127F61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2719" y="3015020"/>
            <a:ext cx="2163372" cy="1953928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63867A-B990-B4FC-FA12-302BC0F684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2367" y="3015020"/>
            <a:ext cx="2163372" cy="1953928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A7BF11-9669-B8EA-147E-6E9DF75AD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4139" y="3015020"/>
            <a:ext cx="2163372" cy="1953928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CE5052-48ED-5D12-B3C4-750DCA9F87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81665" y="3015020"/>
            <a:ext cx="2163372" cy="1953928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263EBE-F38D-720D-2476-DFDC28B05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16DD98-A5E6-BCC5-9658-CA8B49D34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1" name="Marcador de texto 18">
            <a:extLst>
              <a:ext uri="{FF2B5EF4-FFF2-40B4-BE49-F238E27FC236}">
                <a16:creationId xmlns:a16="http://schemas.microsoft.com/office/drawing/2014/main" id="{2061219D-B09F-526C-8C3E-2289C3DCA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0" y="328613"/>
            <a:ext cx="5048250" cy="110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2D12A1-008E-46C3-349A-19719898E74E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46A04D2-9EA7-B558-D52F-AF87C8233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025D270-4A50-09E5-C97B-01C74758299F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13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713905-B8A8-57F1-3708-E752DFF479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580" y="1268412"/>
            <a:ext cx="5040312" cy="4321175"/>
          </a:xfrm>
          <a:custGeom>
            <a:avLst/>
            <a:gdLst>
              <a:gd name="connsiteX0" fmla="*/ 456230 w 5040312"/>
              <a:gd name="connsiteY0" fmla="*/ 0 h 4321175"/>
              <a:gd name="connsiteX1" fmla="*/ 4584082 w 5040312"/>
              <a:gd name="connsiteY1" fmla="*/ 0 h 4321175"/>
              <a:gd name="connsiteX2" fmla="*/ 5040312 w 5040312"/>
              <a:gd name="connsiteY2" fmla="*/ 456230 h 4321175"/>
              <a:gd name="connsiteX3" fmla="*/ 5040312 w 5040312"/>
              <a:gd name="connsiteY3" fmla="*/ 3864945 h 4321175"/>
              <a:gd name="connsiteX4" fmla="*/ 4584082 w 5040312"/>
              <a:gd name="connsiteY4" fmla="*/ 4321175 h 4321175"/>
              <a:gd name="connsiteX5" fmla="*/ 456230 w 5040312"/>
              <a:gd name="connsiteY5" fmla="*/ 4321175 h 4321175"/>
              <a:gd name="connsiteX6" fmla="*/ 0 w 5040312"/>
              <a:gd name="connsiteY6" fmla="*/ 3864945 h 4321175"/>
              <a:gd name="connsiteX7" fmla="*/ 0 w 5040312"/>
              <a:gd name="connsiteY7" fmla="*/ 456230 h 4321175"/>
              <a:gd name="connsiteX8" fmla="*/ 456230 w 5040312"/>
              <a:gd name="connsiteY8" fmla="*/ 0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0312" h="4321175">
                <a:moveTo>
                  <a:pt x="456230" y="0"/>
                </a:moveTo>
                <a:lnTo>
                  <a:pt x="4584082" y="0"/>
                </a:lnTo>
                <a:cubicBezTo>
                  <a:pt x="4836051" y="0"/>
                  <a:pt x="5040312" y="204261"/>
                  <a:pt x="5040312" y="456230"/>
                </a:cubicBezTo>
                <a:lnTo>
                  <a:pt x="5040312" y="3864945"/>
                </a:lnTo>
                <a:cubicBezTo>
                  <a:pt x="5040312" y="4116914"/>
                  <a:pt x="4836051" y="4321175"/>
                  <a:pt x="4584082" y="4321175"/>
                </a:cubicBezTo>
                <a:lnTo>
                  <a:pt x="456230" y="4321175"/>
                </a:lnTo>
                <a:cubicBezTo>
                  <a:pt x="204261" y="4321175"/>
                  <a:pt x="0" y="4116914"/>
                  <a:pt x="0" y="3864945"/>
                </a:cubicBezTo>
                <a:lnTo>
                  <a:pt x="0" y="456230"/>
                </a:lnTo>
                <a:cubicBezTo>
                  <a:pt x="0" y="204261"/>
                  <a:pt x="204261" y="0"/>
                  <a:pt x="45623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E4E66E4-2210-C29A-0B59-DF388AD1C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B6E31B-310D-28AE-ED6C-F9842ED4B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5F598DB3-574C-9D39-CAEF-4EA9C94F7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7763" y="1268413"/>
            <a:ext cx="5394325" cy="432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3933C0-5287-044D-0DF3-A182FC19B5B6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10868FB-CDA1-B637-5566-CCA55F4D5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0D9E5F4-A175-7AED-3F19-9F13ECF11F30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969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A1CFD4D-6712-EACA-BF44-0D7DE6899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1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515354-06A3-D02C-6C90-5439F19D69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0102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7B4E4B-7CDC-D1D0-B1F6-D3C4729251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3403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8971E9-DB6B-A075-A56C-BA62BB53EA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704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0C994F-E565-AA2B-B6AA-5801784B2A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20003" y="2494353"/>
            <a:ext cx="1603514" cy="1603514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36E1E5-65A5-0D7D-CD10-78CFD3E4A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1153" y="4615921"/>
            <a:ext cx="10102363" cy="1603514"/>
          </a:xfrm>
          <a:custGeom>
            <a:avLst/>
            <a:gdLst>
              <a:gd name="connsiteX0" fmla="*/ 267258 w 10102363"/>
              <a:gd name="connsiteY0" fmla="*/ 0 h 1603514"/>
              <a:gd name="connsiteX1" fmla="*/ 9835105 w 10102363"/>
              <a:gd name="connsiteY1" fmla="*/ 0 h 1603514"/>
              <a:gd name="connsiteX2" fmla="*/ 10102363 w 10102363"/>
              <a:gd name="connsiteY2" fmla="*/ 267258 h 1603514"/>
              <a:gd name="connsiteX3" fmla="*/ 10102363 w 10102363"/>
              <a:gd name="connsiteY3" fmla="*/ 1336256 h 1603514"/>
              <a:gd name="connsiteX4" fmla="*/ 9835105 w 10102363"/>
              <a:gd name="connsiteY4" fmla="*/ 1603514 h 1603514"/>
              <a:gd name="connsiteX5" fmla="*/ 267258 w 10102363"/>
              <a:gd name="connsiteY5" fmla="*/ 1603514 h 1603514"/>
              <a:gd name="connsiteX6" fmla="*/ 0 w 10102363"/>
              <a:gd name="connsiteY6" fmla="*/ 1336256 h 1603514"/>
              <a:gd name="connsiteX7" fmla="*/ 0 w 10102363"/>
              <a:gd name="connsiteY7" fmla="*/ 267258 h 1603514"/>
              <a:gd name="connsiteX8" fmla="*/ 267258 w 10102363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2363" h="1603514">
                <a:moveTo>
                  <a:pt x="267258" y="0"/>
                </a:moveTo>
                <a:lnTo>
                  <a:pt x="9835105" y="0"/>
                </a:lnTo>
                <a:cubicBezTo>
                  <a:pt x="9982708" y="0"/>
                  <a:pt x="10102363" y="119655"/>
                  <a:pt x="10102363" y="267258"/>
                </a:cubicBezTo>
                <a:lnTo>
                  <a:pt x="10102363" y="1336256"/>
                </a:lnTo>
                <a:cubicBezTo>
                  <a:pt x="10102363" y="1483859"/>
                  <a:pt x="9982708" y="1603514"/>
                  <a:pt x="9835105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0FE825-AA8A-16A1-02CF-F011A4AD0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E5FBF0-90B5-3E92-2DF6-39EB30672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7" name="Marcador de texto 18">
            <a:extLst>
              <a:ext uri="{FF2B5EF4-FFF2-40B4-BE49-F238E27FC236}">
                <a16:creationId xmlns:a16="http://schemas.microsoft.com/office/drawing/2014/main" id="{FC0E82BE-7620-1FAA-A428-7A926E81F4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700" y="328613"/>
            <a:ext cx="5048250" cy="110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D871F8-B9AA-996C-0958-B291237F3494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521F6F5-EDA7-260B-5C26-212FF30590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DEAE6BE-B47C-1319-ACF2-21ACC7713E6B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581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78EB34-D888-A58C-1522-B51448F852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3360" y="3200400"/>
            <a:ext cx="6898640" cy="3657600"/>
          </a:xfrm>
          <a:custGeom>
            <a:avLst/>
            <a:gdLst>
              <a:gd name="connsiteX0" fmla="*/ 609612 w 6898640"/>
              <a:gd name="connsiteY0" fmla="*/ 0 h 3657600"/>
              <a:gd name="connsiteX1" fmla="*/ 6898640 w 6898640"/>
              <a:gd name="connsiteY1" fmla="*/ 0 h 3657600"/>
              <a:gd name="connsiteX2" fmla="*/ 6898640 w 6898640"/>
              <a:gd name="connsiteY2" fmla="*/ 3657600 h 3657600"/>
              <a:gd name="connsiteX3" fmla="*/ 0 w 6898640"/>
              <a:gd name="connsiteY3" fmla="*/ 3657600 h 3657600"/>
              <a:gd name="connsiteX4" fmla="*/ 0 w 6898640"/>
              <a:gd name="connsiteY4" fmla="*/ 609612 h 3657600"/>
              <a:gd name="connsiteX5" fmla="*/ 609612 w 689864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8640" h="3657600">
                <a:moveTo>
                  <a:pt x="609612" y="0"/>
                </a:moveTo>
                <a:lnTo>
                  <a:pt x="6898640" y="0"/>
                </a:lnTo>
                <a:lnTo>
                  <a:pt x="6898640" y="3657600"/>
                </a:lnTo>
                <a:lnTo>
                  <a:pt x="0" y="3657600"/>
                </a:lnTo>
                <a:lnTo>
                  <a:pt x="0" y="609612"/>
                </a:lnTo>
                <a:cubicBezTo>
                  <a:pt x="0" y="272933"/>
                  <a:pt x="272933" y="0"/>
                  <a:pt x="60961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Marcador de texto 18">
            <a:extLst>
              <a:ext uri="{FF2B5EF4-FFF2-40B4-BE49-F238E27FC236}">
                <a16:creationId xmlns:a16="http://schemas.microsoft.com/office/drawing/2014/main" id="{8BB64AF8-FEE7-51BB-D67E-5BC295EC4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700" y="328613"/>
            <a:ext cx="10863580" cy="110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/>
              <a:t>Título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38BE98C-411A-FC91-34BF-613AAC9A7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700" y="1818958"/>
            <a:ext cx="4078732" cy="4051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096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8D6B9-3633-D647-3B6B-416AEE2135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6303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419101" y="322177"/>
            <a:ext cx="11403033" cy="43523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1F436D"/>
                </a:solidFill>
              </a:defRPr>
            </a:lvl1pPr>
          </a:lstStyle>
          <a:p>
            <a:r>
              <a:rPr lang="en-US"/>
              <a:t>1.</a:t>
            </a:r>
            <a:br>
              <a:rPr lang="en-US"/>
            </a:br>
            <a:r>
              <a:rPr lang="en-US" err="1"/>
              <a:t>Portada</a:t>
            </a:r>
            <a:r>
              <a:rPr lang="en-US"/>
              <a:t> </a:t>
            </a:r>
            <a:r>
              <a:rPr lang="en-US" err="1"/>
              <a:t>apartado</a:t>
            </a:r>
            <a:r>
              <a:rPr lang="en-US"/>
              <a:t> 44 pt.</a:t>
            </a:r>
            <a:br>
              <a:rPr lang="en-US"/>
            </a:br>
            <a:endParaRPr lang="en-US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5157216"/>
            <a:ext cx="11403013" cy="937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4EF25F24-AECB-5B07-4957-179F8A6A1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4A9B415-9B94-4F4D-2471-B47F9B9576F3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006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475556" y="1603567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6" y="461710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4FE0AD-CEE7-9231-004E-489EABC109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7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279F6-0A6F-ECC1-26C1-7AA2CEA6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9F1FA8-BC15-6899-F60B-30ABB23A3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9DA79E-7153-E8E2-28A2-1F0234F7F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F8EEC9-53E4-05AA-2000-0DC1D6FFE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0A3FA2-B750-8C89-4EB9-8384DCF0B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4959D7-71D7-2039-D61F-DF7F30AC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57334E-0B15-4E3D-1822-1BCA1E349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4F6F33-1DE9-3EF2-F514-FF3D22B9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042D73-F252-B47B-61FF-30B77C809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6A0FF69-F372-5CB2-87EF-713AE848A24E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3690CD-D393-ED20-0AD1-AE14BB8AEDCA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3DC5D84-E55E-1D3A-B908-9020C1D067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50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7AE22-D803-EF3A-9835-91C3D506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928" y="6448011"/>
            <a:ext cx="580189" cy="3091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18037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27/11/2024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79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DE36D-0201-E1C1-2A19-D4D72A56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939398-9C58-58F5-17F7-2B80B9B2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250F-6AD8-4611-B806-D330734EC0AB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0A5408-75AF-CE97-F5CF-9A972798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873FEC-3DC3-CB96-3128-D5CACEC7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4FA3-1057-4EF1-BAFD-5B78053A84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188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27/11/2024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023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725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1D1D7-5D93-490B-80F0-CE845426BD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529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53096" y="141117"/>
            <a:ext cx="416504" cy="135467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912775">
              <a:defRPr/>
            </a:pPr>
            <a:fld id="{4B01E8EF-57E8-4F85-90EB-163CEE512F88}" type="slidenum">
              <a:rPr lang="en-GB" sz="2000" smtClean="0">
                <a:solidFill>
                  <a:srgbClr val="82786F"/>
                </a:solidFill>
                <a:latin typeface="Verdana"/>
              </a:rPr>
              <a:pPr defTabSz="912775">
                <a:defRPr/>
              </a:pPr>
              <a:t>‹Nº›</a:t>
            </a:fld>
            <a:endParaRPr lang="en-GB" sz="2000">
              <a:solidFill>
                <a:srgbClr val="82786F"/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4056" y="139593"/>
            <a:ext cx="3867151" cy="135467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912775">
              <a:defRPr/>
            </a:pPr>
            <a:r>
              <a:rPr lang="en-GB">
                <a:solidFill>
                  <a:srgbClr val="82786F"/>
                </a:solidFill>
                <a:latin typeface="Verdana"/>
                <a:cs typeface="Arial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582872" y="139593"/>
            <a:ext cx="1602317" cy="135467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912775">
              <a:defRPr/>
            </a:pPr>
            <a:r>
              <a:rPr lang="en-GB">
                <a:solidFill>
                  <a:srgbClr val="82786F"/>
                </a:solidFill>
                <a:latin typeface="Verdana"/>
                <a:cs typeface="Arial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519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9FAB3-31B1-409E-92E4-4C0885D0CD8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Clinical trial design and results template</a:t>
            </a:r>
          </a:p>
        </p:txBody>
      </p:sp>
      <p:sp>
        <p:nvSpPr>
          <p:cNvPr id="7" name="Rectangle 8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92639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27/11/2024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22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CE483-6302-3C15-BDBF-1EEDEF5A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0DAFE9-FD25-9EF8-845D-3710FD8D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D15C3D-82DC-5283-576D-8B24D671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AD4F60-12F3-3052-9576-BA64CA8D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F9219B-D864-D5D3-E4F3-76A6D30F7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12FFCAB-8235-889B-14F0-027B4E96F900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BAC558FD-8197-67D1-7404-ADA7298103B6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5D5E39A-00A7-CF57-4AFA-6ECEEC0BC5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3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F103BA-FEDA-D7BE-14CD-350E1DBB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E4C2B7-C8CC-4B15-AF3D-AF1F060C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0DC2D-A66D-501D-B033-3B8A1220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41A164-719C-848F-A1E1-0AE29570D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287EF0D-1D9E-A7A0-46CE-A707D6025ED8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BCE7800-A524-6B85-6483-AC828E93E7B6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18F00E2-AE99-6D68-5FF2-4071329351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3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F0B0C-F914-89CE-120E-EE7898E5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38CD3-A29F-3906-4C23-05D96DF9D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4FD634-F782-927B-EC54-DFB8BDF1B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2F405D-B1DB-E1F1-E4FD-9E52314A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9B76AC-AAF6-49A5-1AE9-4ED649E1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4AE28-404F-27EE-57FD-D3EDD8FB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E1E8BE-96FD-41BD-E593-195054901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6FDAA64-E609-D1EB-4D01-32EEC8906D86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3D753D-871A-F668-8287-5C2A48FD4889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9AD9601-7496-9124-ED4A-07F0EB3162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DC6F8-F1BE-3C17-640D-EDF2EF89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BE436D-24D0-2180-4CDD-56BF0FEF77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958905-39AC-AD20-5276-1C7FF1DEF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2CE3A3-5C1C-B376-FE1F-368A80E8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FD0C1C-D514-9EEE-FB62-402C1524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C5BB19-2848-65D0-FD6B-AB4180CD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14938D-7CC4-F94F-1F8F-BB3DD2526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79E9C7C-9E39-7360-3739-E710720B3823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869CCB5D-9CA0-924A-1038-AE81678F97CE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23A6A21-A83C-1F95-171D-883446E0C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4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6.sv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6.svg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E279C3-A366-2737-958B-D6591EBA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971D1F-CD2A-829A-24F0-9DA058DD2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8A9FE0-128F-AE08-83F2-C68783ECE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902C6-6F41-0044-8DE0-B59DC6C666F1}" type="datetimeFigureOut">
              <a:rPr lang="es-ES" smtClean="0"/>
              <a:t>27/11/2024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2350A7-E557-95A3-995C-9F2EED15D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A8E3BE-C4C2-6F48-78D8-8DB4A016C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65E7F4-E9E8-1245-662D-FA85BCC53B3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F3CB76C-6ED0-0272-6552-0E1DD57ACB7F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44EA915-E545-E449-3F8A-EB2AE95C235C}"/>
              </a:ext>
            </a:extLst>
          </p:cNvPr>
          <p:cNvSpPr txBox="1"/>
          <p:nvPr userDrawn="1"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783B94-D685-ABE1-DF38-DFB0C8EEF95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sencilla 9">
            <a:extLst>
              <a:ext uri="{FF2B5EF4-FFF2-40B4-BE49-F238E27FC236}">
                <a16:creationId xmlns:a16="http://schemas.microsoft.com/office/drawing/2014/main" id="{9EAF2B56-453B-0F82-27BC-75A2D7A39128}"/>
              </a:ext>
            </a:extLst>
          </p:cNvPr>
          <p:cNvSpPr/>
          <p:nvPr userDrawn="1"/>
        </p:nvSpPr>
        <p:spPr>
          <a:xfrm flipV="1">
            <a:off x="-1" y="0"/>
            <a:ext cx="12192001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ECA53E-147B-2D82-F7A4-305DD70F6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E240590-AFFF-D54B-ED55-3673C656CE66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94290E7-F097-34BC-CE41-17D77B03C06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EE1AAA11-FFAF-960E-E3B0-DB54FF265D1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A4E4C20A-073D-FE41-C2C4-66FE6D2F9D0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971397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/>
              <a:t>Haga clic para modificar el estilo de título del patrón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80139B0D-F413-EEA4-5B4D-0BC8925A1834}"/>
              </a:ext>
            </a:extLst>
          </p:cNvPr>
          <p:cNvSpPr txBox="1">
            <a:spLocks/>
          </p:cNvSpPr>
          <p:nvPr userDrawn="1"/>
        </p:nvSpPr>
        <p:spPr>
          <a:xfrm>
            <a:off x="838200" y="1975103"/>
            <a:ext cx="10515600" cy="42018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/>
              <a:t>Editar el estilo de texto del patrón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9EC488-03EB-D3E0-C7C2-D5C1D0D76511}"/>
              </a:ext>
            </a:extLst>
          </p:cNvPr>
          <p:cNvSpPr txBox="1"/>
          <p:nvPr userDrawn="1"/>
        </p:nvSpPr>
        <p:spPr>
          <a:xfrm>
            <a:off x="4757248" y="6492875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D318F2-207A-954E-C8D3-718DCD4CB53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412820" y="6459685"/>
            <a:ext cx="344428" cy="20791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B721D5D-BD5E-44C9-26FD-ADCAFA6E40D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351661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sencilla 9">
            <a:extLst>
              <a:ext uri="{FF2B5EF4-FFF2-40B4-BE49-F238E27FC236}">
                <a16:creationId xmlns:a16="http://schemas.microsoft.com/office/drawing/2014/main" id="{9EAF2B56-453B-0F82-27BC-75A2D7A39128}"/>
              </a:ext>
            </a:extLst>
          </p:cNvPr>
          <p:cNvSpPr/>
          <p:nvPr userDrawn="1"/>
        </p:nvSpPr>
        <p:spPr>
          <a:xfrm flipV="1">
            <a:off x="-1" y="0"/>
            <a:ext cx="12192001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ECA53E-147B-2D82-F7A4-305DD70F6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E240590-AFFF-D54B-ED55-3673C656CE66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94290E7-F097-34BC-CE41-17D77B03C06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EE1AAA11-FFAF-960E-E3B0-DB54FF265D1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A4E4C20A-073D-FE41-C2C4-66FE6D2F9D0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971397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/>
              <a:t>Haga clic para modificar el estilo de título del patrón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80139B0D-F413-EEA4-5B4D-0BC8925A1834}"/>
              </a:ext>
            </a:extLst>
          </p:cNvPr>
          <p:cNvSpPr txBox="1">
            <a:spLocks/>
          </p:cNvSpPr>
          <p:nvPr userDrawn="1"/>
        </p:nvSpPr>
        <p:spPr>
          <a:xfrm>
            <a:off x="838200" y="1975103"/>
            <a:ext cx="10515600" cy="42018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/>
              <a:t>Editar el estilo de texto del patrón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9EC488-03EB-D3E0-C7C2-D5C1D0D76511}"/>
              </a:ext>
            </a:extLst>
          </p:cNvPr>
          <p:cNvSpPr txBox="1"/>
          <p:nvPr userDrawn="1"/>
        </p:nvSpPr>
        <p:spPr>
          <a:xfrm>
            <a:off x="4757248" y="6492875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000" b="1" i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1000" b="1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D318F2-207A-954E-C8D3-718DCD4CB53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412820" y="6459685"/>
            <a:ext cx="344428" cy="20791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B721D5D-BD5E-44C9-26FD-ADCAFA6E40D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7771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svg"/><Relationship Id="rId2" Type="http://schemas.microsoft.com/office/2018/10/relationships/comments" Target="../comments/modernComment_7FFFC921_D1547A4F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6.svg"/><Relationship Id="rId7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6.sv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4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6.sv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4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18/10/relationships/comments" Target="../comments/modernComment_7FFFC9B2_C1C73BB4.xm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.svg"/><Relationship Id="rId7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2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2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26" Type="http://schemas.openxmlformats.org/officeDocument/2006/relationships/image" Target="../media/image144.png"/><Relationship Id="rId3" Type="http://schemas.openxmlformats.org/officeDocument/2006/relationships/image" Target="../media/image6.sv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5" Type="http://schemas.openxmlformats.org/officeDocument/2006/relationships/image" Target="../media/image143.png"/><Relationship Id="rId2" Type="http://schemas.openxmlformats.org/officeDocument/2006/relationships/image" Target="../media/image5.png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4.jpg"/><Relationship Id="rId11" Type="http://schemas.openxmlformats.org/officeDocument/2006/relationships/image" Target="../media/image129.png"/><Relationship Id="rId24" Type="http://schemas.openxmlformats.org/officeDocument/2006/relationships/image" Target="../media/image142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23" Type="http://schemas.openxmlformats.org/officeDocument/2006/relationships/image" Target="../media/image141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4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Relationship Id="rId27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.svg"/><Relationship Id="rId7" Type="http://schemas.openxmlformats.org/officeDocument/2006/relationships/image" Target="../media/image14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4.png"/><Relationship Id="rId9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0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6.sv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5.png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2.jp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4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6.svg"/><Relationship Id="rId7" Type="http://schemas.openxmlformats.org/officeDocument/2006/relationships/image" Target="../media/image1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4.jpg"/><Relationship Id="rId5" Type="http://schemas.openxmlformats.org/officeDocument/2006/relationships/image" Target="../media/image163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6.svg"/><Relationship Id="rId7" Type="http://schemas.openxmlformats.org/officeDocument/2006/relationships/image" Target="../media/image1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8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1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3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4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5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buala.org/en/to-read/mythology-and-memory" TargetMode="External"/><Relationship Id="rId5" Type="http://schemas.openxmlformats.org/officeDocument/2006/relationships/image" Target="../media/image176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https://image.dhgate.com/0x0s/f2-albu-g8-M00-F0-A8-rBVaVF2FeaWAN0KSAADaplL6BdI765.jpg/2019-el-m-s-nuevo-tipo-realista-de-t-rex.jpg" TargetMode="External"/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3.png"/><Relationship Id="rId11" Type="http://schemas.openxmlformats.org/officeDocument/2006/relationships/image" Target="../media/image185.png"/><Relationship Id="rId5" Type="http://schemas.openxmlformats.org/officeDocument/2006/relationships/image" Target="../media/image182.jpe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86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8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9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6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ixnio.com/nature-landscapes/oceans/ocean-dusk-horizon-water-beach-reflection-sea-sky-sun" TargetMode="External"/><Relationship Id="rId5" Type="http://schemas.openxmlformats.org/officeDocument/2006/relationships/image" Target="../media/image192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505832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7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8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9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1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5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6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health/documents/community-register/2022/20220915156773/anx_156773_es.pdf" TargetMode="Externa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10" Type="http://schemas.openxmlformats.org/officeDocument/2006/relationships/image" Target="../media/image208.png"/><Relationship Id="rId4" Type="http://schemas.microsoft.com/office/2018/10/relationships/comments" Target="../comments/modernComment_7FFFC9A3_1C79B44.xml"/><Relationship Id="rId9" Type="http://schemas.openxmlformats.org/officeDocument/2006/relationships/image" Target="../media/image20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194.svg"/><Relationship Id="rId7" Type="http://schemas.openxmlformats.org/officeDocument/2006/relationships/image" Target="../media/image21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7" Type="http://schemas.openxmlformats.org/officeDocument/2006/relationships/image" Target="../media/image21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7.tiff"/><Relationship Id="rId5" Type="http://schemas.openxmlformats.org/officeDocument/2006/relationships/image" Target="../media/image216.tiff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7" Type="http://schemas.openxmlformats.org/officeDocument/2006/relationships/image" Target="../media/image220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7FFFC9B5_9A5B0F2C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21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432045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hyperlink" Target="https://rodriguezvallecillo.blogspot.com/2013/02/Capas-de-la-piel.html" TargetMode="External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openxmlformats.org/officeDocument/2006/relationships/image" Target="../media/image31.tiff"/><Relationship Id="rId15" Type="http://schemas.openxmlformats.org/officeDocument/2006/relationships/image" Target="../media/image39.png"/><Relationship Id="rId10" Type="http://schemas.openxmlformats.org/officeDocument/2006/relationships/hyperlink" Target="https://varshini1986.blogspot.com/2011/03/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4.jpe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6AA3-9658-DDD1-0FC1-C90D420C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AD32B523-49DA-7C1F-0AE8-3CD135A96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00" y="-25801"/>
            <a:ext cx="4876551" cy="688380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DEE5E4-CD8B-2FC1-3C86-86AEA5B99AB9}"/>
              </a:ext>
            </a:extLst>
          </p:cNvPr>
          <p:cNvSpPr>
            <a:spLocks/>
          </p:cNvSpPr>
          <p:nvPr/>
        </p:nvSpPr>
        <p:spPr>
          <a:xfrm>
            <a:off x="-27814" y="-25802"/>
            <a:ext cx="3511296" cy="6883802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ABBE2F55-D786-754D-172B-226CDA828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" t="7895" r="76594" b="58271"/>
          <a:stretch/>
        </p:blipFill>
        <p:spPr>
          <a:xfrm>
            <a:off x="212175" y="175846"/>
            <a:ext cx="1861379" cy="818942"/>
          </a:xfrm>
          <a:prstGeom prst="rect">
            <a:avLst/>
          </a:prstGeom>
        </p:spPr>
      </p:pic>
      <p:pic>
        <p:nvPicPr>
          <p:cNvPr id="7" name="Marcador de posición de imagen 6" descr="Grupo de personas de pie&#10;&#10;Descripción generada automáticamente">
            <a:extLst>
              <a:ext uri="{FF2B5EF4-FFF2-40B4-BE49-F238E27FC236}">
                <a16:creationId xmlns:a16="http://schemas.microsoft.com/office/drawing/2014/main" id="{543D1C94-784D-6997-0B41-63B3961EE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 b="3247"/>
          <a:stretch>
            <a:fillRect/>
          </a:stretch>
        </p:blipFill>
        <p:spPr>
          <a:xfrm>
            <a:off x="5047326" y="-25803"/>
            <a:ext cx="7133345" cy="5724853"/>
          </a:xfr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ED3E37E6-B2E9-4219-8B66-E91BEC231817}"/>
              </a:ext>
            </a:extLst>
          </p:cNvPr>
          <p:cNvSpPr txBox="1">
            <a:spLocks/>
          </p:cNvSpPr>
          <p:nvPr/>
        </p:nvSpPr>
        <p:spPr>
          <a:xfrm>
            <a:off x="648649" y="1520023"/>
            <a:ext cx="4603097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Jornadas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Recién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aterrizados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968EFD2-6E58-73E7-CABB-5C6FC14ED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3809">
            <a:off x="2846517" y="2052278"/>
            <a:ext cx="2195838" cy="108704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814A76-3F37-A3D3-F3AE-782EF1D04529}"/>
              </a:ext>
            </a:extLst>
          </p:cNvPr>
          <p:cNvSpPr txBox="1"/>
          <p:nvPr/>
        </p:nvSpPr>
        <p:spPr>
          <a:xfrm>
            <a:off x="537663" y="3665183"/>
            <a:ext cx="460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¿Estás preparado para despegar en 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Atención Primaria?</a:t>
            </a: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00E6B5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73079D-2683-679D-57B6-4404195A4502}"/>
              </a:ext>
            </a:extLst>
          </p:cNvPr>
          <p:cNvSpPr txBox="1"/>
          <p:nvPr/>
        </p:nvSpPr>
        <p:spPr>
          <a:xfrm>
            <a:off x="1019959" y="5047633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4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22 y 23 de Noviembre</a:t>
            </a:r>
            <a:endParaRPr lang="es-ES" sz="240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0A20004-00D1-E2E4-89B8-87FB74A21C74}"/>
              </a:ext>
            </a:extLst>
          </p:cNvPr>
          <p:cNvSpPr txBox="1"/>
          <p:nvPr/>
        </p:nvSpPr>
        <p:spPr>
          <a:xfrm>
            <a:off x="1007325" y="5492126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400">
                <a:solidFill>
                  <a:srgbClr val="00FCC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Antequera</a:t>
            </a:r>
            <a:endParaRPr lang="es-ES" sz="2400">
              <a:solidFill>
                <a:srgbClr val="00FCC4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FC00785-3E8F-F565-1203-2754E4A1CA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941" t="31072" r="3020" b="1978"/>
          <a:stretch/>
        </p:blipFill>
        <p:spPr>
          <a:xfrm>
            <a:off x="5047326" y="5592726"/>
            <a:ext cx="7164526" cy="1265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E530EE1-86CB-3E48-9AFE-4BEEDDCABEAD}"/>
              </a:ext>
            </a:extLst>
          </p:cNvPr>
          <p:cNvSpPr/>
          <p:nvPr/>
        </p:nvSpPr>
        <p:spPr>
          <a:xfrm>
            <a:off x="11128041" y="86361"/>
            <a:ext cx="965675" cy="811850"/>
          </a:xfrm>
          <a:prstGeom prst="ellipse">
            <a:avLst/>
          </a:prstGeom>
          <a:solidFill>
            <a:srgbClr val="1F4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98BDB7B-1D2B-788D-3606-F21DD2691B3E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50" y="175846"/>
            <a:ext cx="719329" cy="649225"/>
          </a:xfrm>
          <a:prstGeom prst="rect">
            <a:avLst/>
          </a:prstGeom>
          <a:ln>
            <a:noFill/>
          </a:ln>
        </p:spPr>
      </p:pic>
      <p:pic>
        <p:nvPicPr>
          <p:cNvPr id="15" name="Gráfico 14" descr="Reloj con relleno sólido">
            <a:extLst>
              <a:ext uri="{FF2B5EF4-FFF2-40B4-BE49-F238E27FC236}">
                <a16:creationId xmlns:a16="http://schemas.microsoft.com/office/drawing/2014/main" id="{C25DD179-FF4D-0B22-35D5-2F01E71092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1675" y="5090375"/>
            <a:ext cx="458284" cy="4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744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5754FA-BE3C-FE2F-3884-8196B692D16D}"/>
              </a:ext>
            </a:extLst>
          </p:cNvPr>
          <p:cNvSpPr txBox="1"/>
          <p:nvPr/>
        </p:nvSpPr>
        <p:spPr>
          <a:xfrm>
            <a:off x="759618" y="761782"/>
            <a:ext cx="10672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i="1"/>
              <a:t> 2010</a:t>
            </a:r>
            <a:r>
              <a:rPr lang="es-ES" sz="3200" i="1">
                <a:sym typeface="Wingdings" pitchFamily="2" charset="2"/>
              </a:rPr>
              <a:t> LA ERA DE LOS SENSORES DE GLUCOSA INTERSTICIAL </a:t>
            </a:r>
            <a:endParaRPr lang="es-ES" sz="3200" i="1"/>
          </a:p>
        </p:txBody>
      </p:sp>
      <p:pic>
        <p:nvPicPr>
          <p:cNvPr id="7" name="Picture 2" descr="Monitorización continua de glucosa - iMagazine - Soluciones para la Diabetes">
            <a:extLst>
              <a:ext uri="{FF2B5EF4-FFF2-40B4-BE49-F238E27FC236}">
                <a16:creationId xmlns:a16="http://schemas.microsoft.com/office/drawing/2014/main" id="{82336B93-B71D-F0E0-F871-16C6389A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" y="2339910"/>
            <a:ext cx="10458450" cy="2823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63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61ADC6D-C13F-3D40-A4A1-B52C5FF1682F}"/>
              </a:ext>
            </a:extLst>
          </p:cNvPr>
          <p:cNvSpPr/>
          <p:nvPr/>
        </p:nvSpPr>
        <p:spPr>
          <a:xfrm>
            <a:off x="2493313" y="3247888"/>
            <a:ext cx="6015036" cy="1466056"/>
          </a:xfrm>
          <a:prstGeom prst="rect">
            <a:avLst/>
          </a:prstGeom>
          <a:solidFill>
            <a:srgbClr val="92D050">
              <a:alpha val="763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391" name="Line 4">
            <a:extLst>
              <a:ext uri="{FF2B5EF4-FFF2-40B4-BE49-F238E27FC236}">
                <a16:creationId xmlns:a16="http://schemas.microsoft.com/office/drawing/2014/main" id="{5C588F8E-9878-3347-8897-B3DF1C765C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313" y="1200667"/>
            <a:ext cx="0" cy="4321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392" name="Line 5">
            <a:extLst>
              <a:ext uri="{FF2B5EF4-FFF2-40B4-BE49-F238E27FC236}">
                <a16:creationId xmlns:a16="http://schemas.microsoft.com/office/drawing/2014/main" id="{162D6CF1-C9CC-E549-876C-6C6E5665C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314" y="5521841"/>
            <a:ext cx="5978710" cy="1126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393" name="Text Box 6">
            <a:extLst>
              <a:ext uri="{FF2B5EF4-FFF2-40B4-BE49-F238E27FC236}">
                <a16:creationId xmlns:a16="http://schemas.microsoft.com/office/drawing/2014/main" id="{848632ED-CE64-3D40-BA54-458292776FF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6699" y="3207267"/>
            <a:ext cx="461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ES" sz="1400" b="1">
                <a:solidFill>
                  <a:srgbClr val="CC9900"/>
                </a:solidFill>
              </a:rPr>
              <a:t>     20 40 60 80 100 120 140 160 180  200  220 240 260 280 </a:t>
            </a:r>
          </a:p>
        </p:txBody>
      </p:sp>
      <p:sp>
        <p:nvSpPr>
          <p:cNvPr id="16394" name="Text Box 8">
            <a:extLst>
              <a:ext uri="{FF2B5EF4-FFF2-40B4-BE49-F238E27FC236}">
                <a16:creationId xmlns:a16="http://schemas.microsoft.com/office/drawing/2014/main" id="{841C41D6-25FD-674D-8510-7FA5B610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75" y="5737741"/>
            <a:ext cx="633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ES" sz="1600" b="1">
                <a:solidFill>
                  <a:srgbClr val="CC9900"/>
                </a:solidFill>
              </a:rPr>
              <a:t>00:00	04:00	08:00	12:00	16:00	20:00	23:59</a:t>
            </a:r>
          </a:p>
        </p:txBody>
      </p:sp>
      <p:sp>
        <p:nvSpPr>
          <p:cNvPr id="16396" name="Line 17">
            <a:extLst>
              <a:ext uri="{FF2B5EF4-FFF2-40B4-BE49-F238E27FC236}">
                <a16:creationId xmlns:a16="http://schemas.microsoft.com/office/drawing/2014/main" id="{1DD1C8CE-C566-9141-B67B-2F70DD6513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313" y="4729679"/>
            <a:ext cx="5834062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FF0000"/>
              </a:solidFill>
            </a:endParaRPr>
          </a:p>
        </p:txBody>
      </p:sp>
      <p:sp>
        <p:nvSpPr>
          <p:cNvPr id="16397" name="Line 18">
            <a:extLst>
              <a:ext uri="{FF2B5EF4-FFF2-40B4-BE49-F238E27FC236}">
                <a16:creationId xmlns:a16="http://schemas.microsoft.com/office/drawing/2014/main" id="{C7BC00B6-5A2D-7540-A3E2-06737EED5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313" y="3216791"/>
            <a:ext cx="5834062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FF0000"/>
              </a:solidFill>
            </a:endParaRPr>
          </a:p>
        </p:txBody>
      </p:sp>
      <p:sp>
        <p:nvSpPr>
          <p:cNvPr id="16398" name="Text Box 20">
            <a:extLst>
              <a:ext uri="{FF2B5EF4-FFF2-40B4-BE49-F238E27FC236}">
                <a16:creationId xmlns:a16="http://schemas.microsoft.com/office/drawing/2014/main" id="{E1BE4B03-38D7-ED40-932B-EB9392D75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7261" y="3009994"/>
            <a:ext cx="1512888" cy="33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ES" sz="1600" b="1"/>
              <a:t>180 mg/dl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9F9079B-41A9-8C4B-A334-B93BB2373F7C}"/>
              </a:ext>
            </a:extLst>
          </p:cNvPr>
          <p:cNvSpPr/>
          <p:nvPr/>
        </p:nvSpPr>
        <p:spPr>
          <a:xfrm>
            <a:off x="2516599" y="1727735"/>
            <a:ext cx="6015036" cy="1466056"/>
          </a:xfrm>
          <a:prstGeom prst="rect">
            <a:avLst/>
          </a:prstGeom>
          <a:solidFill>
            <a:srgbClr val="FFFF00">
              <a:alpha val="512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399" name="Text Box 21">
            <a:extLst>
              <a:ext uri="{FF2B5EF4-FFF2-40B4-BE49-F238E27FC236}">
                <a16:creationId xmlns:a16="http://schemas.microsoft.com/office/drawing/2014/main" id="{4B7D0F00-A554-B947-96B6-5E58C78D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530" y="4544579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s-ES" sz="1600" b="1"/>
              <a:t>70 mg/dl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7B34474-531E-0B45-B2AB-B88D0496BED7}"/>
              </a:ext>
            </a:extLst>
          </p:cNvPr>
          <p:cNvGrpSpPr/>
          <p:nvPr/>
        </p:nvGrpSpPr>
        <p:grpSpPr>
          <a:xfrm>
            <a:off x="3556986" y="3424218"/>
            <a:ext cx="4689191" cy="729199"/>
            <a:chOff x="2850735" y="3636427"/>
            <a:chExt cx="4689191" cy="729199"/>
          </a:xfrm>
        </p:grpSpPr>
        <p:pic>
          <p:nvPicPr>
            <p:cNvPr id="23" name="Graphic 14">
              <a:extLst>
                <a:ext uri="{FF2B5EF4-FFF2-40B4-BE49-F238E27FC236}">
                  <a16:creationId xmlns:a16="http://schemas.microsoft.com/office/drawing/2014/main" id="{F928AB00-CF7B-CD47-86F1-8CF11C9C2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0735" y="3855398"/>
              <a:ext cx="431615" cy="387990"/>
            </a:xfrm>
            <a:prstGeom prst="rect">
              <a:avLst/>
            </a:prstGeom>
          </p:spPr>
        </p:pic>
        <p:pic>
          <p:nvPicPr>
            <p:cNvPr id="25" name="Graphic 14">
              <a:extLst>
                <a:ext uri="{FF2B5EF4-FFF2-40B4-BE49-F238E27FC236}">
                  <a16:creationId xmlns:a16="http://schemas.microsoft.com/office/drawing/2014/main" id="{B59673D0-AB5E-764A-9FDF-DBBC6B74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17471" y="3679182"/>
              <a:ext cx="431615" cy="387990"/>
            </a:xfrm>
            <a:prstGeom prst="rect">
              <a:avLst/>
            </a:prstGeom>
          </p:spPr>
        </p:pic>
        <p:pic>
          <p:nvPicPr>
            <p:cNvPr id="26" name="Graphic 14">
              <a:extLst>
                <a:ext uri="{FF2B5EF4-FFF2-40B4-BE49-F238E27FC236}">
                  <a16:creationId xmlns:a16="http://schemas.microsoft.com/office/drawing/2014/main" id="{21984EEA-8E96-DD4D-999A-5BDEB682B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82052" y="3661403"/>
              <a:ext cx="431615" cy="387990"/>
            </a:xfrm>
            <a:prstGeom prst="rect">
              <a:avLst/>
            </a:prstGeom>
          </p:spPr>
        </p:pic>
        <p:pic>
          <p:nvPicPr>
            <p:cNvPr id="27" name="Graphic 14">
              <a:extLst>
                <a:ext uri="{FF2B5EF4-FFF2-40B4-BE49-F238E27FC236}">
                  <a16:creationId xmlns:a16="http://schemas.microsoft.com/office/drawing/2014/main" id="{445E89DD-BCC8-DB4E-A2A8-A63C95243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92866" y="3955732"/>
              <a:ext cx="431615" cy="387990"/>
            </a:xfrm>
            <a:prstGeom prst="rect">
              <a:avLst/>
            </a:prstGeom>
          </p:spPr>
        </p:pic>
        <p:pic>
          <p:nvPicPr>
            <p:cNvPr id="28" name="Graphic 14">
              <a:extLst>
                <a:ext uri="{FF2B5EF4-FFF2-40B4-BE49-F238E27FC236}">
                  <a16:creationId xmlns:a16="http://schemas.microsoft.com/office/drawing/2014/main" id="{1B5D87FF-D9A5-D04F-B1C6-94C1E68D9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1639" y="3636427"/>
              <a:ext cx="431615" cy="387990"/>
            </a:xfrm>
            <a:prstGeom prst="rect">
              <a:avLst/>
            </a:prstGeom>
          </p:spPr>
        </p:pic>
        <p:pic>
          <p:nvPicPr>
            <p:cNvPr id="29" name="Graphic 14">
              <a:extLst>
                <a:ext uri="{FF2B5EF4-FFF2-40B4-BE49-F238E27FC236}">
                  <a16:creationId xmlns:a16="http://schemas.microsoft.com/office/drawing/2014/main" id="{5B61C71A-0248-5045-A8E0-DE76DB24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08311" y="3977636"/>
              <a:ext cx="431615" cy="38799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4BC127BD-C408-9E46-A02A-7C599AA83A06}"/>
              </a:ext>
            </a:extLst>
          </p:cNvPr>
          <p:cNvGrpSpPr/>
          <p:nvPr/>
        </p:nvGrpSpPr>
        <p:grpSpPr>
          <a:xfrm>
            <a:off x="8966776" y="311817"/>
            <a:ext cx="2811474" cy="919274"/>
            <a:chOff x="5908435" y="366277"/>
            <a:chExt cx="5688115" cy="2222935"/>
          </a:xfrm>
        </p:grpSpPr>
        <p:pic>
          <p:nvPicPr>
            <p:cNvPr id="1026" name="Picture 2" descr="Glucemia capilar">
              <a:extLst>
                <a:ext uri="{FF2B5EF4-FFF2-40B4-BE49-F238E27FC236}">
                  <a16:creationId xmlns:a16="http://schemas.microsoft.com/office/drawing/2014/main" id="{DABF8F28-D60B-3A42-A79A-42FA5CA21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2147" y="366277"/>
              <a:ext cx="3334403" cy="2222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Graphic 14">
              <a:extLst>
                <a:ext uri="{FF2B5EF4-FFF2-40B4-BE49-F238E27FC236}">
                  <a16:creationId xmlns:a16="http://schemas.microsoft.com/office/drawing/2014/main" id="{0D68B88A-0FC8-0643-86F7-A38C76CE9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08435" y="465762"/>
              <a:ext cx="1431423" cy="1700551"/>
            </a:xfrm>
            <a:prstGeom prst="rect">
              <a:avLst/>
            </a:prstGeom>
          </p:spPr>
        </p:pic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DD6932D-BCC6-FB43-9561-F742D6836B50}"/>
              </a:ext>
            </a:extLst>
          </p:cNvPr>
          <p:cNvSpPr/>
          <p:nvPr/>
        </p:nvSpPr>
        <p:spPr>
          <a:xfrm>
            <a:off x="2509753" y="4756808"/>
            <a:ext cx="5978713" cy="749173"/>
          </a:xfrm>
          <a:prstGeom prst="rect">
            <a:avLst/>
          </a:prstGeom>
          <a:solidFill>
            <a:srgbClr val="FF0000">
              <a:alpha val="5865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5478" name="Freeform 22">
            <a:extLst>
              <a:ext uri="{FF2B5EF4-FFF2-40B4-BE49-F238E27FC236}">
                <a16:creationId xmlns:a16="http://schemas.microsoft.com/office/drawing/2014/main" id="{DBC2E3A6-264F-4842-A119-B2BCF184360B}"/>
              </a:ext>
            </a:extLst>
          </p:cNvPr>
          <p:cNvSpPr>
            <a:spLocks/>
          </p:cNvSpPr>
          <p:nvPr/>
        </p:nvSpPr>
        <p:spPr bwMode="auto">
          <a:xfrm>
            <a:off x="2493313" y="2064267"/>
            <a:ext cx="5834062" cy="2881313"/>
          </a:xfrm>
          <a:custGeom>
            <a:avLst/>
            <a:gdLst>
              <a:gd name="T0" fmla="*/ 0 w 3675"/>
              <a:gd name="T1" fmla="*/ 2147483647 h 1815"/>
              <a:gd name="T2" fmla="*/ 2147483647 w 3675"/>
              <a:gd name="T3" fmla="*/ 2147483647 h 1815"/>
              <a:gd name="T4" fmla="*/ 2147483647 w 3675"/>
              <a:gd name="T5" fmla="*/ 2147483647 h 1815"/>
              <a:gd name="T6" fmla="*/ 2147483647 w 3675"/>
              <a:gd name="T7" fmla="*/ 2147483647 h 1815"/>
              <a:gd name="T8" fmla="*/ 2147483647 w 3675"/>
              <a:gd name="T9" fmla="*/ 2147483647 h 1815"/>
              <a:gd name="T10" fmla="*/ 2147483647 w 3675"/>
              <a:gd name="T11" fmla="*/ 2147483647 h 1815"/>
              <a:gd name="T12" fmla="*/ 2147483647 w 3675"/>
              <a:gd name="T13" fmla="*/ 2147483647 h 1815"/>
              <a:gd name="T14" fmla="*/ 2147483647 w 3675"/>
              <a:gd name="T15" fmla="*/ 2147483647 h 1815"/>
              <a:gd name="T16" fmla="*/ 2147483647 w 3675"/>
              <a:gd name="T17" fmla="*/ 2147483647 h 1815"/>
              <a:gd name="T18" fmla="*/ 2147483647 w 3675"/>
              <a:gd name="T19" fmla="*/ 2147483647 h 1815"/>
              <a:gd name="T20" fmla="*/ 2147483647 w 3675"/>
              <a:gd name="T21" fmla="*/ 2147483647 h 1815"/>
              <a:gd name="T22" fmla="*/ 2147483647 w 3675"/>
              <a:gd name="T23" fmla="*/ 2147483647 h 1815"/>
              <a:gd name="T24" fmla="*/ 2147483647 w 3675"/>
              <a:gd name="T25" fmla="*/ 2147483647 h 1815"/>
              <a:gd name="T26" fmla="*/ 2147483647 w 3675"/>
              <a:gd name="T27" fmla="*/ 2147483647 h 1815"/>
              <a:gd name="T28" fmla="*/ 2147483647 w 3675"/>
              <a:gd name="T29" fmla="*/ 2147483647 h 1815"/>
              <a:gd name="T30" fmla="*/ 2147483647 w 3675"/>
              <a:gd name="T31" fmla="*/ 2147483647 h 1815"/>
              <a:gd name="T32" fmla="*/ 2147483647 w 3675"/>
              <a:gd name="T33" fmla="*/ 2147483647 h 1815"/>
              <a:gd name="T34" fmla="*/ 2147483647 w 3675"/>
              <a:gd name="T35" fmla="*/ 2147483647 h 1815"/>
              <a:gd name="T36" fmla="*/ 2147483647 w 3675"/>
              <a:gd name="T37" fmla="*/ 2147483647 h 1815"/>
              <a:gd name="T38" fmla="*/ 2147483647 w 3675"/>
              <a:gd name="T39" fmla="*/ 2147483647 h 1815"/>
              <a:gd name="T40" fmla="*/ 2147483647 w 3675"/>
              <a:gd name="T41" fmla="*/ 2147483647 h 1815"/>
              <a:gd name="T42" fmla="*/ 2147483647 w 3675"/>
              <a:gd name="T43" fmla="*/ 2147483647 h 1815"/>
              <a:gd name="T44" fmla="*/ 2147483647 w 3675"/>
              <a:gd name="T45" fmla="*/ 2147483647 h 1815"/>
              <a:gd name="T46" fmla="*/ 2147483647 w 3675"/>
              <a:gd name="T47" fmla="*/ 2147483647 h 1815"/>
              <a:gd name="T48" fmla="*/ 2147483647 w 3675"/>
              <a:gd name="T49" fmla="*/ 0 h 1815"/>
              <a:gd name="T50" fmla="*/ 2147483647 w 3675"/>
              <a:gd name="T51" fmla="*/ 2147483647 h 1815"/>
              <a:gd name="T52" fmla="*/ 2147483647 w 3675"/>
              <a:gd name="T53" fmla="*/ 2147483647 h 1815"/>
              <a:gd name="T54" fmla="*/ 2147483647 w 3675"/>
              <a:gd name="T55" fmla="*/ 2147483647 h 1815"/>
              <a:gd name="T56" fmla="*/ 2147483647 w 3675"/>
              <a:gd name="T57" fmla="*/ 2147483647 h 1815"/>
              <a:gd name="T58" fmla="*/ 2147483647 w 3675"/>
              <a:gd name="T59" fmla="*/ 2147483647 h 1815"/>
              <a:gd name="T60" fmla="*/ 2147483647 w 3675"/>
              <a:gd name="T61" fmla="*/ 2147483647 h 1815"/>
              <a:gd name="T62" fmla="*/ 2147483647 w 3675"/>
              <a:gd name="T63" fmla="*/ 2147483647 h 1815"/>
              <a:gd name="T64" fmla="*/ 2147483647 w 3675"/>
              <a:gd name="T65" fmla="*/ 2147483647 h 1815"/>
              <a:gd name="T66" fmla="*/ 2147483647 w 3675"/>
              <a:gd name="T67" fmla="*/ 2147483647 h 1815"/>
              <a:gd name="T68" fmla="*/ 2147483647 w 3675"/>
              <a:gd name="T69" fmla="*/ 2147483647 h 1815"/>
              <a:gd name="T70" fmla="*/ 2147483647 w 3675"/>
              <a:gd name="T71" fmla="*/ 2147483647 h 1815"/>
              <a:gd name="T72" fmla="*/ 2147483647 w 3675"/>
              <a:gd name="T73" fmla="*/ 2147483647 h 1815"/>
              <a:gd name="T74" fmla="*/ 2147483647 w 3675"/>
              <a:gd name="T75" fmla="*/ 2147483647 h 1815"/>
              <a:gd name="T76" fmla="*/ 2147483647 w 3675"/>
              <a:gd name="T77" fmla="*/ 2147483647 h 1815"/>
              <a:gd name="T78" fmla="*/ 2147483647 w 3675"/>
              <a:gd name="T79" fmla="*/ 2147483647 h 1815"/>
              <a:gd name="T80" fmla="*/ 2147483647 w 3675"/>
              <a:gd name="T81" fmla="*/ 2147483647 h 1815"/>
              <a:gd name="T82" fmla="*/ 2147483647 w 3675"/>
              <a:gd name="T83" fmla="*/ 2147483647 h 1815"/>
              <a:gd name="T84" fmla="*/ 2147483647 w 3675"/>
              <a:gd name="T85" fmla="*/ 2147483647 h 1815"/>
              <a:gd name="T86" fmla="*/ 2147483647 w 3675"/>
              <a:gd name="T87" fmla="*/ 2147483647 h 1815"/>
              <a:gd name="T88" fmla="*/ 2147483647 w 3675"/>
              <a:gd name="T89" fmla="*/ 2147483647 h 1815"/>
              <a:gd name="T90" fmla="*/ 2147483647 w 3675"/>
              <a:gd name="T91" fmla="*/ 2147483647 h 1815"/>
              <a:gd name="T92" fmla="*/ 2147483647 w 3675"/>
              <a:gd name="T93" fmla="*/ 2147483647 h 181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675"/>
              <a:gd name="T142" fmla="*/ 0 h 1815"/>
              <a:gd name="T143" fmla="*/ 3675 w 3675"/>
              <a:gd name="T144" fmla="*/ 1815 h 181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675" h="1815">
                <a:moveTo>
                  <a:pt x="0" y="1316"/>
                </a:moveTo>
                <a:lnTo>
                  <a:pt x="273" y="1316"/>
                </a:lnTo>
                <a:lnTo>
                  <a:pt x="590" y="1316"/>
                </a:lnTo>
                <a:lnTo>
                  <a:pt x="772" y="1270"/>
                </a:lnTo>
                <a:lnTo>
                  <a:pt x="862" y="1225"/>
                </a:lnTo>
                <a:lnTo>
                  <a:pt x="908" y="953"/>
                </a:lnTo>
                <a:lnTo>
                  <a:pt x="953" y="454"/>
                </a:lnTo>
                <a:lnTo>
                  <a:pt x="998" y="545"/>
                </a:lnTo>
                <a:lnTo>
                  <a:pt x="1044" y="272"/>
                </a:lnTo>
                <a:lnTo>
                  <a:pt x="1089" y="454"/>
                </a:lnTo>
                <a:lnTo>
                  <a:pt x="1134" y="408"/>
                </a:lnTo>
                <a:lnTo>
                  <a:pt x="1180" y="817"/>
                </a:lnTo>
                <a:lnTo>
                  <a:pt x="1225" y="1044"/>
                </a:lnTo>
                <a:lnTo>
                  <a:pt x="1361" y="1316"/>
                </a:lnTo>
                <a:lnTo>
                  <a:pt x="1452" y="1588"/>
                </a:lnTo>
                <a:lnTo>
                  <a:pt x="1497" y="1815"/>
                </a:lnTo>
                <a:lnTo>
                  <a:pt x="1543" y="1316"/>
                </a:lnTo>
                <a:lnTo>
                  <a:pt x="1633" y="1089"/>
                </a:lnTo>
                <a:lnTo>
                  <a:pt x="1679" y="862"/>
                </a:lnTo>
                <a:lnTo>
                  <a:pt x="1769" y="998"/>
                </a:lnTo>
                <a:lnTo>
                  <a:pt x="1860" y="635"/>
                </a:lnTo>
                <a:lnTo>
                  <a:pt x="1905" y="590"/>
                </a:lnTo>
                <a:lnTo>
                  <a:pt x="1951" y="454"/>
                </a:lnTo>
                <a:lnTo>
                  <a:pt x="1996" y="227"/>
                </a:lnTo>
                <a:lnTo>
                  <a:pt x="2042" y="0"/>
                </a:lnTo>
                <a:lnTo>
                  <a:pt x="2087" y="136"/>
                </a:lnTo>
                <a:lnTo>
                  <a:pt x="2087" y="91"/>
                </a:lnTo>
                <a:lnTo>
                  <a:pt x="2132" y="318"/>
                </a:lnTo>
                <a:lnTo>
                  <a:pt x="2178" y="272"/>
                </a:lnTo>
                <a:lnTo>
                  <a:pt x="2223" y="635"/>
                </a:lnTo>
                <a:lnTo>
                  <a:pt x="2314" y="907"/>
                </a:lnTo>
                <a:lnTo>
                  <a:pt x="2359" y="1270"/>
                </a:lnTo>
                <a:lnTo>
                  <a:pt x="2450" y="1361"/>
                </a:lnTo>
                <a:lnTo>
                  <a:pt x="2495" y="1406"/>
                </a:lnTo>
                <a:lnTo>
                  <a:pt x="2586" y="1452"/>
                </a:lnTo>
                <a:lnTo>
                  <a:pt x="2677" y="1270"/>
                </a:lnTo>
                <a:lnTo>
                  <a:pt x="2722" y="1044"/>
                </a:lnTo>
                <a:lnTo>
                  <a:pt x="2767" y="771"/>
                </a:lnTo>
                <a:lnTo>
                  <a:pt x="2813" y="635"/>
                </a:lnTo>
                <a:lnTo>
                  <a:pt x="2858" y="817"/>
                </a:lnTo>
                <a:lnTo>
                  <a:pt x="2858" y="590"/>
                </a:lnTo>
                <a:lnTo>
                  <a:pt x="2994" y="862"/>
                </a:lnTo>
                <a:lnTo>
                  <a:pt x="3039" y="1044"/>
                </a:lnTo>
                <a:lnTo>
                  <a:pt x="3176" y="1134"/>
                </a:lnTo>
                <a:lnTo>
                  <a:pt x="3266" y="1134"/>
                </a:lnTo>
                <a:lnTo>
                  <a:pt x="3448" y="1180"/>
                </a:lnTo>
                <a:lnTo>
                  <a:pt x="3675" y="1316"/>
                </a:lnTo>
              </a:path>
            </a:pathLst>
          </a:custGeom>
          <a:noFill/>
          <a:ln w="603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75479" name="Freeform 23">
            <a:extLst>
              <a:ext uri="{FF2B5EF4-FFF2-40B4-BE49-F238E27FC236}">
                <a16:creationId xmlns:a16="http://schemas.microsoft.com/office/drawing/2014/main" id="{C927D5B1-D5FF-7F4E-A3F6-374C03AB03FC}"/>
              </a:ext>
            </a:extLst>
          </p:cNvPr>
          <p:cNvSpPr>
            <a:spLocks/>
          </p:cNvSpPr>
          <p:nvPr/>
        </p:nvSpPr>
        <p:spPr bwMode="auto">
          <a:xfrm>
            <a:off x="2493313" y="1848367"/>
            <a:ext cx="5905500" cy="3097213"/>
          </a:xfrm>
          <a:custGeom>
            <a:avLst/>
            <a:gdLst>
              <a:gd name="T0" fmla="*/ 0 w 3720"/>
              <a:gd name="T1" fmla="*/ 2147483647 h 1951"/>
              <a:gd name="T2" fmla="*/ 2147483647 w 3720"/>
              <a:gd name="T3" fmla="*/ 2147483647 h 1951"/>
              <a:gd name="T4" fmla="*/ 2147483647 w 3720"/>
              <a:gd name="T5" fmla="*/ 2147483647 h 1951"/>
              <a:gd name="T6" fmla="*/ 2147483647 w 3720"/>
              <a:gd name="T7" fmla="*/ 2147483647 h 1951"/>
              <a:gd name="T8" fmla="*/ 2147483647 w 3720"/>
              <a:gd name="T9" fmla="*/ 2147483647 h 1951"/>
              <a:gd name="T10" fmla="*/ 2147483647 w 3720"/>
              <a:gd name="T11" fmla="*/ 2147483647 h 1951"/>
              <a:gd name="T12" fmla="*/ 2147483647 w 3720"/>
              <a:gd name="T13" fmla="*/ 2147483647 h 1951"/>
              <a:gd name="T14" fmla="*/ 2147483647 w 3720"/>
              <a:gd name="T15" fmla="*/ 2147483647 h 1951"/>
              <a:gd name="T16" fmla="*/ 2147483647 w 3720"/>
              <a:gd name="T17" fmla="*/ 2147483647 h 1951"/>
              <a:gd name="T18" fmla="*/ 2147483647 w 3720"/>
              <a:gd name="T19" fmla="*/ 2147483647 h 1951"/>
              <a:gd name="T20" fmla="*/ 2147483647 w 3720"/>
              <a:gd name="T21" fmla="*/ 2147483647 h 1951"/>
              <a:gd name="T22" fmla="*/ 2147483647 w 3720"/>
              <a:gd name="T23" fmla="*/ 2147483647 h 1951"/>
              <a:gd name="T24" fmla="*/ 2147483647 w 3720"/>
              <a:gd name="T25" fmla="*/ 2147483647 h 1951"/>
              <a:gd name="T26" fmla="*/ 2147483647 w 3720"/>
              <a:gd name="T27" fmla="*/ 2147483647 h 1951"/>
              <a:gd name="T28" fmla="*/ 2147483647 w 3720"/>
              <a:gd name="T29" fmla="*/ 2147483647 h 1951"/>
              <a:gd name="T30" fmla="*/ 2147483647 w 3720"/>
              <a:gd name="T31" fmla="*/ 2147483647 h 1951"/>
              <a:gd name="T32" fmla="*/ 2147483647 w 3720"/>
              <a:gd name="T33" fmla="*/ 0 h 1951"/>
              <a:gd name="T34" fmla="*/ 2147483647 w 3720"/>
              <a:gd name="T35" fmla="*/ 2147483647 h 1951"/>
              <a:gd name="T36" fmla="*/ 2147483647 w 3720"/>
              <a:gd name="T37" fmla="*/ 2147483647 h 1951"/>
              <a:gd name="T38" fmla="*/ 2147483647 w 3720"/>
              <a:gd name="T39" fmla="*/ 2147483647 h 1951"/>
              <a:gd name="T40" fmla="*/ 2147483647 w 3720"/>
              <a:gd name="T41" fmla="*/ 2147483647 h 1951"/>
              <a:gd name="T42" fmla="*/ 2147483647 w 3720"/>
              <a:gd name="T43" fmla="*/ 2147483647 h 1951"/>
              <a:gd name="T44" fmla="*/ 2147483647 w 3720"/>
              <a:gd name="T45" fmla="*/ 2147483647 h 1951"/>
              <a:gd name="T46" fmla="*/ 2147483647 w 3720"/>
              <a:gd name="T47" fmla="*/ 2147483647 h 1951"/>
              <a:gd name="T48" fmla="*/ 2147483647 w 3720"/>
              <a:gd name="T49" fmla="*/ 2147483647 h 1951"/>
              <a:gd name="T50" fmla="*/ 2147483647 w 3720"/>
              <a:gd name="T51" fmla="*/ 2147483647 h 1951"/>
              <a:gd name="T52" fmla="*/ 2147483647 w 3720"/>
              <a:gd name="T53" fmla="*/ 2147483647 h 1951"/>
              <a:gd name="T54" fmla="*/ 2147483647 w 3720"/>
              <a:gd name="T55" fmla="*/ 2147483647 h 1951"/>
              <a:gd name="T56" fmla="*/ 2147483647 w 3720"/>
              <a:gd name="T57" fmla="*/ 2147483647 h 1951"/>
              <a:gd name="T58" fmla="*/ 2147483647 w 3720"/>
              <a:gd name="T59" fmla="*/ 2147483647 h 1951"/>
              <a:gd name="T60" fmla="*/ 2147483647 w 3720"/>
              <a:gd name="T61" fmla="*/ 2147483647 h 1951"/>
              <a:gd name="T62" fmla="*/ 2147483647 w 3720"/>
              <a:gd name="T63" fmla="*/ 2147483647 h 1951"/>
              <a:gd name="T64" fmla="*/ 2147483647 w 3720"/>
              <a:gd name="T65" fmla="*/ 2147483647 h 1951"/>
              <a:gd name="T66" fmla="*/ 2147483647 w 3720"/>
              <a:gd name="T67" fmla="*/ 2147483647 h 1951"/>
              <a:gd name="T68" fmla="*/ 2147483647 w 3720"/>
              <a:gd name="T69" fmla="*/ 2147483647 h 1951"/>
              <a:gd name="T70" fmla="*/ 2147483647 w 3720"/>
              <a:gd name="T71" fmla="*/ 2147483647 h 1951"/>
              <a:gd name="T72" fmla="*/ 2147483647 w 3720"/>
              <a:gd name="T73" fmla="*/ 2147483647 h 1951"/>
              <a:gd name="T74" fmla="*/ 2147483647 w 3720"/>
              <a:gd name="T75" fmla="*/ 2147483647 h 1951"/>
              <a:gd name="T76" fmla="*/ 2147483647 w 3720"/>
              <a:gd name="T77" fmla="*/ 2147483647 h 1951"/>
              <a:gd name="T78" fmla="*/ 2147483647 w 3720"/>
              <a:gd name="T79" fmla="*/ 2147483647 h 1951"/>
              <a:gd name="T80" fmla="*/ 2147483647 w 3720"/>
              <a:gd name="T81" fmla="*/ 2147483647 h 1951"/>
              <a:gd name="T82" fmla="*/ 2147483647 w 3720"/>
              <a:gd name="T83" fmla="*/ 2147483647 h 1951"/>
              <a:gd name="T84" fmla="*/ 2147483647 w 3720"/>
              <a:gd name="T85" fmla="*/ 2147483647 h 1951"/>
              <a:gd name="T86" fmla="*/ 2147483647 w 3720"/>
              <a:gd name="T87" fmla="*/ 2147483647 h 1951"/>
              <a:gd name="T88" fmla="*/ 2147483647 w 3720"/>
              <a:gd name="T89" fmla="*/ 2147483647 h 1951"/>
              <a:gd name="T90" fmla="*/ 2147483647 w 3720"/>
              <a:gd name="T91" fmla="*/ 2147483647 h 1951"/>
              <a:gd name="T92" fmla="*/ 2147483647 w 3720"/>
              <a:gd name="T93" fmla="*/ 2147483647 h 1951"/>
              <a:gd name="T94" fmla="*/ 2147483647 w 3720"/>
              <a:gd name="T95" fmla="*/ 2147483647 h 1951"/>
              <a:gd name="T96" fmla="*/ 2147483647 w 3720"/>
              <a:gd name="T97" fmla="*/ 2147483647 h 1951"/>
              <a:gd name="T98" fmla="*/ 2147483647 w 3720"/>
              <a:gd name="T99" fmla="*/ 2147483647 h 1951"/>
              <a:gd name="T100" fmla="*/ 2147483647 w 3720"/>
              <a:gd name="T101" fmla="*/ 2147483647 h 1951"/>
              <a:gd name="T102" fmla="*/ 2147483647 w 3720"/>
              <a:gd name="T103" fmla="*/ 2147483647 h 1951"/>
              <a:gd name="T104" fmla="*/ 2147483647 w 3720"/>
              <a:gd name="T105" fmla="*/ 2147483647 h 1951"/>
              <a:gd name="T106" fmla="*/ 2147483647 w 3720"/>
              <a:gd name="T107" fmla="*/ 2147483647 h 1951"/>
              <a:gd name="T108" fmla="*/ 2147483647 w 3720"/>
              <a:gd name="T109" fmla="*/ 2147483647 h 1951"/>
              <a:gd name="T110" fmla="*/ 2147483647 w 3720"/>
              <a:gd name="T111" fmla="*/ 2147483647 h 19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720"/>
              <a:gd name="T169" fmla="*/ 0 h 1951"/>
              <a:gd name="T170" fmla="*/ 3720 w 3720"/>
              <a:gd name="T171" fmla="*/ 1951 h 19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720" h="1951">
                <a:moveTo>
                  <a:pt x="0" y="1361"/>
                </a:moveTo>
                <a:lnTo>
                  <a:pt x="273" y="1542"/>
                </a:lnTo>
                <a:lnTo>
                  <a:pt x="454" y="1678"/>
                </a:lnTo>
                <a:lnTo>
                  <a:pt x="681" y="1951"/>
                </a:lnTo>
                <a:lnTo>
                  <a:pt x="772" y="1542"/>
                </a:lnTo>
                <a:lnTo>
                  <a:pt x="817" y="1225"/>
                </a:lnTo>
                <a:lnTo>
                  <a:pt x="908" y="1316"/>
                </a:lnTo>
                <a:lnTo>
                  <a:pt x="908" y="1225"/>
                </a:lnTo>
                <a:lnTo>
                  <a:pt x="998" y="1452"/>
                </a:lnTo>
                <a:lnTo>
                  <a:pt x="1089" y="1316"/>
                </a:lnTo>
                <a:lnTo>
                  <a:pt x="1134" y="1134"/>
                </a:lnTo>
                <a:lnTo>
                  <a:pt x="1225" y="907"/>
                </a:lnTo>
                <a:lnTo>
                  <a:pt x="1316" y="544"/>
                </a:lnTo>
                <a:lnTo>
                  <a:pt x="1361" y="272"/>
                </a:lnTo>
                <a:lnTo>
                  <a:pt x="1407" y="91"/>
                </a:lnTo>
                <a:lnTo>
                  <a:pt x="1407" y="182"/>
                </a:lnTo>
                <a:lnTo>
                  <a:pt x="1452" y="0"/>
                </a:lnTo>
                <a:lnTo>
                  <a:pt x="1497" y="136"/>
                </a:lnTo>
                <a:lnTo>
                  <a:pt x="1543" y="46"/>
                </a:lnTo>
                <a:lnTo>
                  <a:pt x="1633" y="227"/>
                </a:lnTo>
                <a:lnTo>
                  <a:pt x="1633" y="318"/>
                </a:lnTo>
                <a:lnTo>
                  <a:pt x="1679" y="454"/>
                </a:lnTo>
                <a:lnTo>
                  <a:pt x="1679" y="771"/>
                </a:lnTo>
                <a:lnTo>
                  <a:pt x="1724" y="1089"/>
                </a:lnTo>
                <a:lnTo>
                  <a:pt x="1815" y="1180"/>
                </a:lnTo>
                <a:lnTo>
                  <a:pt x="1905" y="1089"/>
                </a:lnTo>
                <a:lnTo>
                  <a:pt x="1951" y="862"/>
                </a:lnTo>
                <a:lnTo>
                  <a:pt x="1996" y="681"/>
                </a:lnTo>
                <a:lnTo>
                  <a:pt x="2042" y="544"/>
                </a:lnTo>
                <a:lnTo>
                  <a:pt x="2042" y="635"/>
                </a:lnTo>
                <a:lnTo>
                  <a:pt x="2087" y="544"/>
                </a:lnTo>
                <a:lnTo>
                  <a:pt x="2132" y="726"/>
                </a:lnTo>
                <a:lnTo>
                  <a:pt x="2268" y="1134"/>
                </a:lnTo>
                <a:lnTo>
                  <a:pt x="2404" y="1406"/>
                </a:lnTo>
                <a:lnTo>
                  <a:pt x="2541" y="1452"/>
                </a:lnTo>
                <a:lnTo>
                  <a:pt x="2631" y="1406"/>
                </a:lnTo>
                <a:lnTo>
                  <a:pt x="2722" y="1270"/>
                </a:lnTo>
                <a:lnTo>
                  <a:pt x="2767" y="998"/>
                </a:lnTo>
                <a:lnTo>
                  <a:pt x="2813" y="907"/>
                </a:lnTo>
                <a:lnTo>
                  <a:pt x="2858" y="1043"/>
                </a:lnTo>
                <a:lnTo>
                  <a:pt x="2903" y="953"/>
                </a:lnTo>
                <a:lnTo>
                  <a:pt x="2903" y="1089"/>
                </a:lnTo>
                <a:lnTo>
                  <a:pt x="2949" y="1043"/>
                </a:lnTo>
                <a:lnTo>
                  <a:pt x="2994" y="1225"/>
                </a:lnTo>
                <a:lnTo>
                  <a:pt x="3085" y="1316"/>
                </a:lnTo>
                <a:lnTo>
                  <a:pt x="3130" y="1588"/>
                </a:lnTo>
                <a:lnTo>
                  <a:pt x="3176" y="1860"/>
                </a:lnTo>
                <a:lnTo>
                  <a:pt x="3266" y="1951"/>
                </a:lnTo>
                <a:lnTo>
                  <a:pt x="3402" y="1905"/>
                </a:lnTo>
                <a:lnTo>
                  <a:pt x="3448" y="1633"/>
                </a:lnTo>
                <a:lnTo>
                  <a:pt x="3493" y="1361"/>
                </a:lnTo>
                <a:lnTo>
                  <a:pt x="3538" y="1134"/>
                </a:lnTo>
                <a:lnTo>
                  <a:pt x="3584" y="1043"/>
                </a:lnTo>
                <a:lnTo>
                  <a:pt x="3584" y="1134"/>
                </a:lnTo>
                <a:lnTo>
                  <a:pt x="3675" y="1043"/>
                </a:lnTo>
                <a:lnTo>
                  <a:pt x="3720" y="1134"/>
                </a:lnTo>
              </a:path>
            </a:pathLst>
          </a:custGeom>
          <a:noFill/>
          <a:ln w="63500">
            <a:solidFill>
              <a:schemeClr val="accent5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54B2D38-77C9-FD87-5A9D-F4B31C8B46F9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B6FA0E6-9E36-739A-8040-284D3EFCC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88F7FE5C-0A6F-B625-BF9C-A909B39B4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F64B49-0F4A-E0BD-326C-3533CF6E5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44"/>
          <a:stretch/>
        </p:blipFill>
        <p:spPr>
          <a:xfrm>
            <a:off x="6628226" y="285950"/>
            <a:ext cx="5561394" cy="24186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66594D7-4BAD-6805-B3D3-BBB690B6DA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9" t="49799" r="51882" b="4545"/>
          <a:stretch/>
        </p:blipFill>
        <p:spPr>
          <a:xfrm>
            <a:off x="2380" y="205144"/>
            <a:ext cx="4167267" cy="2580249"/>
          </a:xfrm>
          <a:prstGeom prst="rect">
            <a:avLst/>
          </a:prstGeom>
        </p:spPr>
      </p:pic>
      <p:pic>
        <p:nvPicPr>
          <p:cNvPr id="9" name="Picture 2" descr="Esta es la razón por la que deberías poner orden en tu vida (y en tu  escritorio)">
            <a:extLst>
              <a:ext uri="{FF2B5EF4-FFF2-40B4-BE49-F238E27FC236}">
                <a16:creationId xmlns:a16="http://schemas.microsoft.com/office/drawing/2014/main" id="{C495333C-4DCF-F0AB-8935-D618AA6D1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6"/>
          <a:stretch/>
        </p:blipFill>
        <p:spPr bwMode="auto">
          <a:xfrm>
            <a:off x="4301984" y="397305"/>
            <a:ext cx="3154792" cy="21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C8E56F8-A05D-5520-17B9-5E8A4831D433}"/>
              </a:ext>
            </a:extLst>
          </p:cNvPr>
          <p:cNvGrpSpPr/>
          <p:nvPr/>
        </p:nvGrpSpPr>
        <p:grpSpPr>
          <a:xfrm>
            <a:off x="7139127" y="2943177"/>
            <a:ext cx="4539591" cy="3117176"/>
            <a:chOff x="7139127" y="3108067"/>
            <a:chExt cx="4539591" cy="3117176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1645209-68D9-5351-CE23-BE408E216EBC}"/>
                </a:ext>
              </a:extLst>
            </p:cNvPr>
            <p:cNvSpPr txBox="1"/>
            <p:nvPr/>
          </p:nvSpPr>
          <p:spPr>
            <a:xfrm>
              <a:off x="7764906" y="3108067"/>
              <a:ext cx="3357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/>
                <a:t>PELÍCULA</a:t>
              </a:r>
            </a:p>
          </p:txBody>
        </p:sp>
        <p:pic>
          <p:nvPicPr>
            <p:cNvPr id="12" name="Imagen 11" descr="Un hombre con un micrófono en la mano&#10;&#10;Descripción generada automáticamente con confianza baja">
              <a:extLst>
                <a:ext uri="{FF2B5EF4-FFF2-40B4-BE49-F238E27FC236}">
                  <a16:creationId xmlns:a16="http://schemas.microsoft.com/office/drawing/2014/main" id="{3C598A99-E68D-6480-FDDD-3D0943B9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9127" y="3806608"/>
              <a:ext cx="4539591" cy="2418635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F8EDA26-6922-3B8C-D0CB-3D205FF48A2A}"/>
              </a:ext>
            </a:extLst>
          </p:cNvPr>
          <p:cNvGrpSpPr/>
          <p:nvPr/>
        </p:nvGrpSpPr>
        <p:grpSpPr>
          <a:xfrm>
            <a:off x="933005" y="3127843"/>
            <a:ext cx="4403493" cy="2994509"/>
            <a:chOff x="933005" y="3292733"/>
            <a:chExt cx="4403493" cy="299450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98EFB53-D4EA-BFE1-85A4-45DA69244FCA}"/>
                </a:ext>
              </a:extLst>
            </p:cNvPr>
            <p:cNvSpPr txBox="1"/>
            <p:nvPr/>
          </p:nvSpPr>
          <p:spPr>
            <a:xfrm>
              <a:off x="1414071" y="3292733"/>
              <a:ext cx="3192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/>
                <a:t>FOTOGRAMAS</a:t>
              </a:r>
            </a:p>
          </p:txBody>
        </p:sp>
        <p:pic>
          <p:nvPicPr>
            <p:cNvPr id="15" name="Picture 4" descr="La teoría sobre 'Titanic' que afirma que Jack nunca existió: “Fue una  fantasía de Rose” - AS.com">
              <a:extLst>
                <a:ext uri="{FF2B5EF4-FFF2-40B4-BE49-F238E27FC236}">
                  <a16:creationId xmlns:a16="http://schemas.microsoft.com/office/drawing/2014/main" id="{36198269-0EE2-1DD7-6EFE-6E64ACA77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005" y="3806608"/>
              <a:ext cx="4403493" cy="248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AC84DF5-8E2B-5DFB-CD1C-8847033C9032}"/>
              </a:ext>
            </a:extLst>
          </p:cNvPr>
          <p:cNvSpPr txBox="1"/>
          <p:nvPr/>
        </p:nvSpPr>
        <p:spPr>
          <a:xfrm>
            <a:off x="1800724" y="4031787"/>
            <a:ext cx="887417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s-ES" sz="3200"/>
              <a:t>Enorme valor EDUCATIVO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s-ES" sz="3200"/>
              <a:t>Posibilidad de PREVEER  Y PREVENIR HIPOGLUCEMIAS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EB6A700-BA3A-8F3B-0875-344591C65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8513" y="1284958"/>
            <a:ext cx="65786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2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46267-1DB0-5511-9BAD-074210B3C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id="{08FFF91D-DA8C-7C6A-CBDA-6A28EE5742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413"/>
          <a:stretch/>
        </p:blipFill>
        <p:spPr>
          <a:xfrm>
            <a:off x="2097438" y="124949"/>
            <a:ext cx="8368234" cy="26501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F13418-1519-A962-3563-2E9A2F3E0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41968"/>
          <a:stretch/>
        </p:blipFill>
        <p:spPr>
          <a:xfrm>
            <a:off x="833565" y="2944176"/>
            <a:ext cx="10895980" cy="276450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AC87600-11BE-91F4-0455-206F4AF58600}"/>
              </a:ext>
            </a:extLst>
          </p:cNvPr>
          <p:cNvCxnSpPr>
            <a:cxnSpLocks/>
          </p:cNvCxnSpPr>
          <p:nvPr/>
        </p:nvCxnSpPr>
        <p:spPr>
          <a:xfrm>
            <a:off x="1671588" y="5051084"/>
            <a:ext cx="9253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BE03C2A-5147-F753-81F6-0F36C755B5BF}"/>
              </a:ext>
            </a:extLst>
          </p:cNvPr>
          <p:cNvCxnSpPr>
            <a:cxnSpLocks/>
          </p:cNvCxnSpPr>
          <p:nvPr/>
        </p:nvCxnSpPr>
        <p:spPr>
          <a:xfrm>
            <a:off x="1189115" y="5370742"/>
            <a:ext cx="98467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07E3F7C-15D5-4BF3-781E-F54E61AE3B3D}"/>
              </a:ext>
            </a:extLst>
          </p:cNvPr>
          <p:cNvCxnSpPr>
            <a:cxnSpLocks/>
          </p:cNvCxnSpPr>
          <p:nvPr/>
        </p:nvCxnSpPr>
        <p:spPr>
          <a:xfrm>
            <a:off x="1189115" y="5661383"/>
            <a:ext cx="8837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9BFB2811-32EA-B0E9-E918-B5C5F01D0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45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08CF05C6-CF69-916A-4805-79DD76B21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8" name="Picture 3" descr="C:\Users\dugganx1\AppData\Local\Microsoft\Windows\Temporary Internet Files\Content.Outlook\3A1P7QKC\Sensor.png">
            <a:extLst>
              <a:ext uri="{FF2B5EF4-FFF2-40B4-BE49-F238E27FC236}">
                <a16:creationId xmlns:a16="http://schemas.microsoft.com/office/drawing/2014/main" id="{15BEE91F-A483-4B90-9513-14B9B493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664" y="1297961"/>
            <a:ext cx="1550006" cy="976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66A1D53B-6107-2ACC-E7D8-8FF71B35247F}"/>
              </a:ext>
            </a:extLst>
          </p:cNvPr>
          <p:cNvSpPr txBox="1"/>
          <p:nvPr/>
        </p:nvSpPr>
        <p:spPr>
          <a:xfrm>
            <a:off x="4862344" y="268501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chemeClr val="tx2">
                    <a:lumMod val="75000"/>
                  </a:schemeClr>
                </a:solidFill>
              </a:rPr>
              <a:t>SENSOR</a:t>
            </a:r>
            <a:endParaRPr lang="en-GB" b="1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4B7F2F70-65F4-AEFF-385C-3252EF81A5BC}"/>
              </a:ext>
            </a:extLst>
          </p:cNvPr>
          <p:cNvGrpSpPr/>
          <p:nvPr/>
        </p:nvGrpSpPr>
        <p:grpSpPr>
          <a:xfrm>
            <a:off x="21022" y="768515"/>
            <a:ext cx="3685809" cy="3725229"/>
            <a:chOff x="742000" y="752749"/>
            <a:chExt cx="3685809" cy="372522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4F363D22-34E9-602D-2DDA-364C84125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00" y="752749"/>
              <a:ext cx="2376941" cy="3442467"/>
            </a:xfrm>
            <a:prstGeom prst="rect">
              <a:avLst/>
            </a:prstGeom>
          </p:spPr>
        </p:pic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71059A7B-DE96-0162-B954-3D41FAB75F8D}"/>
                </a:ext>
              </a:extLst>
            </p:cNvPr>
            <p:cNvSpPr txBox="1"/>
            <p:nvPr/>
          </p:nvSpPr>
          <p:spPr>
            <a:xfrm>
              <a:off x="1248973" y="4108646"/>
              <a:ext cx="1362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>
                  <a:solidFill>
                    <a:schemeClr val="tx2">
                      <a:lumMod val="75000"/>
                    </a:schemeClr>
                  </a:solidFill>
                </a:rPr>
                <a:t>LECTOR</a:t>
              </a:r>
              <a:endParaRPr lang="en-GB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8" name="Straight Arrow Connector 5">
              <a:extLst>
                <a:ext uri="{FF2B5EF4-FFF2-40B4-BE49-F238E27FC236}">
                  <a16:creationId xmlns:a16="http://schemas.microsoft.com/office/drawing/2014/main" id="{D93D7B88-9868-0C68-7F5C-D0D1FD91F5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3053" y="2100621"/>
              <a:ext cx="1044756" cy="10950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7E1F84B-1547-A002-8FB9-C4D63D524929}"/>
              </a:ext>
            </a:extLst>
          </p:cNvPr>
          <p:cNvGrpSpPr/>
          <p:nvPr/>
        </p:nvGrpSpPr>
        <p:grpSpPr>
          <a:xfrm>
            <a:off x="2149931" y="2584225"/>
            <a:ext cx="3866654" cy="3722209"/>
            <a:chOff x="3013176" y="3135910"/>
            <a:chExt cx="3866654" cy="3722209"/>
          </a:xfrm>
        </p:grpSpPr>
        <p:cxnSp>
          <p:nvCxnSpPr>
            <p:cNvPr id="20" name="Straight Arrow Connector 15">
              <a:extLst>
                <a:ext uri="{FF2B5EF4-FFF2-40B4-BE49-F238E27FC236}">
                  <a16:creationId xmlns:a16="http://schemas.microsoft.com/office/drawing/2014/main" id="{49F18689-D1F0-D7F2-E7DC-B0C91F9C45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626" y="3135910"/>
              <a:ext cx="473853" cy="107684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Agrupar 27">
              <a:extLst>
                <a:ext uri="{FF2B5EF4-FFF2-40B4-BE49-F238E27FC236}">
                  <a16:creationId xmlns:a16="http://schemas.microsoft.com/office/drawing/2014/main" id="{25BEEC33-2DBC-EAB7-E921-87DCA0872224}"/>
                </a:ext>
              </a:extLst>
            </p:cNvPr>
            <p:cNvGrpSpPr/>
            <p:nvPr/>
          </p:nvGrpSpPr>
          <p:grpSpPr>
            <a:xfrm>
              <a:off x="3013176" y="4714120"/>
              <a:ext cx="3866654" cy="2143999"/>
              <a:chOff x="3493507" y="4743524"/>
              <a:chExt cx="3866654" cy="2143999"/>
            </a:xfrm>
          </p:grpSpPr>
          <p:grpSp>
            <p:nvGrpSpPr>
              <p:cNvPr id="22" name="Agrupar 23">
                <a:extLst>
                  <a:ext uri="{FF2B5EF4-FFF2-40B4-BE49-F238E27FC236}">
                    <a16:creationId xmlns:a16="http://schemas.microsoft.com/office/drawing/2014/main" id="{20F69BDB-9C7E-0EF5-0436-57C990412801}"/>
                  </a:ext>
                </a:extLst>
              </p:cNvPr>
              <p:cNvGrpSpPr/>
              <p:nvPr/>
            </p:nvGrpSpPr>
            <p:grpSpPr>
              <a:xfrm>
                <a:off x="3493507" y="4743524"/>
                <a:ext cx="2503661" cy="2143999"/>
                <a:chOff x="2833499" y="393076"/>
                <a:chExt cx="6295381" cy="6480045"/>
              </a:xfrm>
            </p:grpSpPr>
            <p:pic>
              <p:nvPicPr>
                <p:cNvPr id="24" name="Imagen 23">
                  <a:extLst>
                    <a:ext uri="{FF2B5EF4-FFF2-40B4-BE49-F238E27FC236}">
                      <a16:creationId xmlns:a16="http://schemas.microsoft.com/office/drawing/2014/main" id="{7975C0C8-FCD6-78F9-8D2C-503DF3458B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33499" y="393076"/>
                  <a:ext cx="6295381" cy="6480045"/>
                </a:xfrm>
                <a:prstGeom prst="rect">
                  <a:avLst/>
                </a:prstGeom>
              </p:spPr>
            </p:pic>
            <p:pic>
              <p:nvPicPr>
                <p:cNvPr id="25" name="Imagen 24">
                  <a:extLst>
                    <a:ext uri="{FF2B5EF4-FFF2-40B4-BE49-F238E27FC236}">
                      <a16:creationId xmlns:a16="http://schemas.microsoft.com/office/drawing/2014/main" id="{8094F533-6E28-FE6B-320B-79DC576086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40698" y="1010313"/>
                  <a:ext cx="3512360" cy="5845974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">
                <a:extLst>
                  <a:ext uri="{FF2B5EF4-FFF2-40B4-BE49-F238E27FC236}">
                    <a16:creationId xmlns:a16="http://schemas.microsoft.com/office/drawing/2014/main" id="{A7F6E8D5-B12F-1092-8E18-5A55C9338A33}"/>
                  </a:ext>
                </a:extLst>
              </p:cNvPr>
              <p:cNvSpPr txBox="1"/>
              <p:nvPr/>
            </p:nvSpPr>
            <p:spPr>
              <a:xfrm>
                <a:off x="5997168" y="5684443"/>
                <a:ext cx="1362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>
                    <a:solidFill>
                      <a:schemeClr val="tx2">
                        <a:lumMod val="75000"/>
                      </a:schemeClr>
                    </a:solidFill>
                  </a:rPr>
                  <a:t>MOVIL</a:t>
                </a:r>
                <a:endParaRPr lang="en-GB" b="1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7DCA567-4D2F-635B-1DCF-5FC6A82A16AF}"/>
              </a:ext>
            </a:extLst>
          </p:cNvPr>
          <p:cNvSpPr txBox="1"/>
          <p:nvPr/>
        </p:nvSpPr>
        <p:spPr>
          <a:xfrm>
            <a:off x="3184453" y="2171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390CABCA-2E7A-1D07-3311-AE2F536A26F0}"/>
              </a:ext>
            </a:extLst>
          </p:cNvPr>
          <p:cNvGrpSpPr/>
          <p:nvPr/>
        </p:nvGrpSpPr>
        <p:grpSpPr>
          <a:xfrm>
            <a:off x="6674985" y="993227"/>
            <a:ext cx="4524862" cy="5060731"/>
            <a:chOff x="8198349" y="1480357"/>
            <a:chExt cx="3001498" cy="3410809"/>
          </a:xfrm>
        </p:grpSpPr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42FA0687-DA82-5E48-539B-1841132D3429}"/>
                </a:ext>
              </a:extLst>
            </p:cNvPr>
            <p:cNvSpPr txBox="1"/>
            <p:nvPr/>
          </p:nvSpPr>
          <p:spPr>
            <a:xfrm>
              <a:off x="9402032" y="4608520"/>
              <a:ext cx="632212" cy="282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>
                  <a:solidFill>
                    <a:schemeClr val="tx2">
                      <a:lumMod val="75000"/>
                    </a:schemeClr>
                  </a:solidFill>
                </a:rPr>
                <a:t>DIRAYA</a:t>
              </a:r>
              <a:endParaRPr lang="en-GB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7" name="object 34">
              <a:extLst>
                <a:ext uri="{FF2B5EF4-FFF2-40B4-BE49-F238E27FC236}">
                  <a16:creationId xmlns:a16="http://schemas.microsoft.com/office/drawing/2014/main" id="{F8352B40-C0E7-07EE-2F22-95D8440F2D39}"/>
                </a:ext>
              </a:extLst>
            </p:cNvPr>
            <p:cNvPicPr/>
            <p:nvPr/>
          </p:nvPicPr>
          <p:blipFill>
            <a:blip r:embed="rId7" cstate="print"/>
            <a:srcRect l="30992" b="15083"/>
            <a:stretch/>
          </p:blipFill>
          <p:spPr>
            <a:xfrm>
              <a:off x="8198349" y="1480357"/>
              <a:ext cx="3001498" cy="2870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6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88F7FE5C-0A6F-B625-BF9C-A909B39B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7" name="Picture 4" descr="FREESTYLE LIBRE 2 LECTOR MEDIDOR GLUCOSA">
            <a:extLst>
              <a:ext uri="{FF2B5EF4-FFF2-40B4-BE49-F238E27FC236}">
                <a16:creationId xmlns:a16="http://schemas.microsoft.com/office/drawing/2014/main" id="{69FDE894-7F77-78EC-6A72-76BBCAF96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0" b="44241"/>
          <a:stretch/>
        </p:blipFill>
        <p:spPr bwMode="auto">
          <a:xfrm>
            <a:off x="3486808" y="709449"/>
            <a:ext cx="7741174" cy="55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3F0598-75F7-2055-567D-DFBFA3533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23" y="393078"/>
            <a:ext cx="5699958" cy="5867156"/>
          </a:xfrm>
          <a:prstGeom prst="rect">
            <a:avLst/>
          </a:prstGeom>
        </p:spPr>
      </p:pic>
      <p:pic>
        <p:nvPicPr>
          <p:cNvPr id="5122" name="Picture 2" descr="Freestyle Librelink - TIC Salut Social">
            <a:extLst>
              <a:ext uri="{FF2B5EF4-FFF2-40B4-BE49-F238E27FC236}">
                <a16:creationId xmlns:a16="http://schemas.microsoft.com/office/drawing/2014/main" id="{2A3D606A-C97E-475B-9657-739F248AC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6"/>
          <a:stretch/>
        </p:blipFill>
        <p:spPr bwMode="auto">
          <a:xfrm>
            <a:off x="1970298" y="956931"/>
            <a:ext cx="3135313" cy="530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90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7982F-71F0-0968-35A5-E6E947AF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DCC659D-3025-79DF-AD94-AC11E9C9B798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81BC664-5534-CAE1-CE1A-CD68FB25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AEAF24B5-6857-3BD8-1209-1323E706A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205BED8-20FD-7CF9-FB6B-84CADBFBDA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140"/>
          <a:stretch/>
        </p:blipFill>
        <p:spPr>
          <a:xfrm>
            <a:off x="2838439" y="415949"/>
            <a:ext cx="6132350" cy="54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B9B11-7486-B82A-779B-931A6B3E2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9600F26-6EF2-DB30-301C-3CC309881A19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75DD743-05B0-B20F-4ADB-B2AE7A3C7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C959DEE8-17D2-1A9C-209D-9B27E92EE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grpSp>
        <p:nvGrpSpPr>
          <p:cNvPr id="5" name="object 2">
            <a:extLst>
              <a:ext uri="{FF2B5EF4-FFF2-40B4-BE49-F238E27FC236}">
                <a16:creationId xmlns:a16="http://schemas.microsoft.com/office/drawing/2014/main" id="{755E7CE4-7A5B-E9C1-A551-8D73F4C7C667}"/>
              </a:ext>
            </a:extLst>
          </p:cNvPr>
          <p:cNvGrpSpPr/>
          <p:nvPr/>
        </p:nvGrpSpPr>
        <p:grpSpPr>
          <a:xfrm>
            <a:off x="10104" y="1949054"/>
            <a:ext cx="12171893" cy="4302528"/>
            <a:chOff x="1943" y="1463595"/>
            <a:chExt cx="9140190" cy="323088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BBA26D8B-CA3F-B2A0-93D2-EA38618C4E90}"/>
                </a:ext>
              </a:extLst>
            </p:cNvPr>
            <p:cNvSpPr/>
            <p:nvPr/>
          </p:nvSpPr>
          <p:spPr>
            <a:xfrm>
              <a:off x="1943" y="2797238"/>
              <a:ext cx="9140190" cy="1896745"/>
            </a:xfrm>
            <a:custGeom>
              <a:avLst/>
              <a:gdLst/>
              <a:ahLst/>
              <a:cxnLst/>
              <a:rect l="l" t="t" r="r" b="b"/>
              <a:pathLst>
                <a:path w="9140190" h="1896745">
                  <a:moveTo>
                    <a:pt x="9140113" y="0"/>
                  </a:moveTo>
                  <a:lnTo>
                    <a:pt x="0" y="0"/>
                  </a:lnTo>
                  <a:lnTo>
                    <a:pt x="0" y="1896656"/>
                  </a:lnTo>
                  <a:lnTo>
                    <a:pt x="9140113" y="1896656"/>
                  </a:lnTo>
                  <a:lnTo>
                    <a:pt x="9140113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35AD6FF2-803C-57C6-20B4-A51DA18FE2F3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4069" y="1741855"/>
              <a:ext cx="1235646" cy="1305547"/>
            </a:xfrm>
            <a:prstGeom prst="rect">
              <a:avLst/>
            </a:prstGeom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C22FD414-E42A-6032-D320-13BA49008134}"/>
                </a:ext>
              </a:extLst>
            </p:cNvPr>
            <p:cNvSpPr/>
            <p:nvPr/>
          </p:nvSpPr>
          <p:spPr>
            <a:xfrm>
              <a:off x="2891675" y="1740903"/>
              <a:ext cx="1242695" cy="1305560"/>
            </a:xfrm>
            <a:custGeom>
              <a:avLst/>
              <a:gdLst/>
              <a:ahLst/>
              <a:cxnLst/>
              <a:rect l="l" t="t" r="r" b="b"/>
              <a:pathLst>
                <a:path w="1242695" h="1305560">
                  <a:moveTo>
                    <a:pt x="1242364" y="0"/>
                  </a:moveTo>
                  <a:lnTo>
                    <a:pt x="0" y="0"/>
                  </a:lnTo>
                  <a:lnTo>
                    <a:pt x="0" y="1305547"/>
                  </a:lnTo>
                  <a:lnTo>
                    <a:pt x="1242364" y="1305547"/>
                  </a:lnTo>
                  <a:lnTo>
                    <a:pt x="1242364" y="0"/>
                  </a:lnTo>
                  <a:close/>
                </a:path>
              </a:pathLst>
            </a:custGeom>
            <a:solidFill>
              <a:srgbClr val="EDDECD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0269913A-3E60-E80A-B2FA-237A7E9CF31C}"/>
                </a:ext>
              </a:extLst>
            </p:cNvPr>
            <p:cNvSpPr/>
            <p:nvPr/>
          </p:nvSpPr>
          <p:spPr>
            <a:xfrm>
              <a:off x="2891675" y="1740903"/>
              <a:ext cx="1242695" cy="298450"/>
            </a:xfrm>
            <a:custGeom>
              <a:avLst/>
              <a:gdLst/>
              <a:ahLst/>
              <a:cxnLst/>
              <a:rect l="l" t="t" r="r" b="b"/>
              <a:pathLst>
                <a:path w="1242695" h="298450">
                  <a:moveTo>
                    <a:pt x="1242364" y="279383"/>
                  </a:moveTo>
                  <a:lnTo>
                    <a:pt x="484413" y="279383"/>
                  </a:lnTo>
                  <a:lnTo>
                    <a:pt x="531217" y="281519"/>
                  </a:lnTo>
                  <a:lnTo>
                    <a:pt x="586846" y="286750"/>
                  </a:lnTo>
                  <a:lnTo>
                    <a:pt x="642577" y="292644"/>
                  </a:lnTo>
                  <a:lnTo>
                    <a:pt x="690348" y="296381"/>
                  </a:lnTo>
                  <a:lnTo>
                    <a:pt x="735225" y="298036"/>
                  </a:lnTo>
                  <a:lnTo>
                    <a:pt x="782273" y="297685"/>
                  </a:lnTo>
                  <a:lnTo>
                    <a:pt x="836556" y="295405"/>
                  </a:lnTo>
                  <a:lnTo>
                    <a:pt x="903140" y="291271"/>
                  </a:lnTo>
                  <a:lnTo>
                    <a:pt x="1032789" y="288091"/>
                  </a:lnTo>
                  <a:lnTo>
                    <a:pt x="1242364" y="288091"/>
                  </a:lnTo>
                  <a:lnTo>
                    <a:pt x="1242364" y="279383"/>
                  </a:lnTo>
                  <a:close/>
                </a:path>
                <a:path w="1242695" h="298450">
                  <a:moveTo>
                    <a:pt x="1242364" y="288091"/>
                  </a:moveTo>
                  <a:lnTo>
                    <a:pt x="1032789" y="288091"/>
                  </a:lnTo>
                  <a:lnTo>
                    <a:pt x="1172908" y="290925"/>
                  </a:lnTo>
                  <a:lnTo>
                    <a:pt x="1242364" y="293850"/>
                  </a:lnTo>
                  <a:lnTo>
                    <a:pt x="1242364" y="288091"/>
                  </a:lnTo>
                  <a:close/>
                </a:path>
                <a:path w="1242695" h="298450">
                  <a:moveTo>
                    <a:pt x="1242364" y="0"/>
                  </a:moveTo>
                  <a:lnTo>
                    <a:pt x="0" y="0"/>
                  </a:lnTo>
                  <a:lnTo>
                    <a:pt x="0" y="287098"/>
                  </a:lnTo>
                  <a:lnTo>
                    <a:pt x="206652" y="291211"/>
                  </a:lnTo>
                  <a:lnTo>
                    <a:pt x="257964" y="290936"/>
                  </a:lnTo>
                  <a:lnTo>
                    <a:pt x="304055" y="289011"/>
                  </a:lnTo>
                  <a:lnTo>
                    <a:pt x="401002" y="281841"/>
                  </a:lnTo>
                  <a:lnTo>
                    <a:pt x="442365" y="279703"/>
                  </a:lnTo>
                  <a:lnTo>
                    <a:pt x="1242364" y="279383"/>
                  </a:lnTo>
                  <a:lnTo>
                    <a:pt x="1242364" y="0"/>
                  </a:lnTo>
                  <a:close/>
                </a:path>
              </a:pathLst>
            </a:custGeom>
            <a:solidFill>
              <a:srgbClr val="E2A37D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B5EFE6F5-F0A6-B7B5-58E3-059702B8D8AD}"/>
                </a:ext>
              </a:extLst>
            </p:cNvPr>
            <p:cNvSpPr/>
            <p:nvPr/>
          </p:nvSpPr>
          <p:spPr>
            <a:xfrm>
              <a:off x="2891675" y="2649121"/>
              <a:ext cx="1242695" cy="397510"/>
            </a:xfrm>
            <a:custGeom>
              <a:avLst/>
              <a:gdLst/>
              <a:ahLst/>
              <a:cxnLst/>
              <a:rect l="l" t="t" r="r" b="b"/>
              <a:pathLst>
                <a:path w="1242695" h="397510">
                  <a:moveTo>
                    <a:pt x="193320" y="0"/>
                  </a:moveTo>
                  <a:lnTo>
                    <a:pt x="141016" y="772"/>
                  </a:lnTo>
                  <a:lnTo>
                    <a:pt x="88419" y="2704"/>
                  </a:lnTo>
                  <a:lnTo>
                    <a:pt x="0" y="7075"/>
                  </a:lnTo>
                  <a:lnTo>
                    <a:pt x="0" y="397328"/>
                  </a:lnTo>
                  <a:lnTo>
                    <a:pt x="1242364" y="397328"/>
                  </a:lnTo>
                  <a:lnTo>
                    <a:pt x="1242364" y="38680"/>
                  </a:lnTo>
                  <a:lnTo>
                    <a:pt x="1112054" y="38680"/>
                  </a:lnTo>
                  <a:lnTo>
                    <a:pt x="1039796" y="30752"/>
                  </a:lnTo>
                  <a:lnTo>
                    <a:pt x="600656" y="30752"/>
                  </a:lnTo>
                  <a:lnTo>
                    <a:pt x="547254" y="29988"/>
                  </a:lnTo>
                  <a:lnTo>
                    <a:pt x="492651" y="27758"/>
                  </a:lnTo>
                  <a:lnTo>
                    <a:pt x="438334" y="23877"/>
                  </a:lnTo>
                  <a:lnTo>
                    <a:pt x="385792" y="18162"/>
                  </a:lnTo>
                  <a:lnTo>
                    <a:pt x="336515" y="10430"/>
                  </a:lnTo>
                  <a:lnTo>
                    <a:pt x="292266" y="4249"/>
                  </a:lnTo>
                  <a:lnTo>
                    <a:pt x="244136" y="965"/>
                  </a:lnTo>
                  <a:lnTo>
                    <a:pt x="193320" y="0"/>
                  </a:lnTo>
                  <a:close/>
                </a:path>
                <a:path w="1242695" h="397510">
                  <a:moveTo>
                    <a:pt x="1242364" y="35490"/>
                  </a:moveTo>
                  <a:lnTo>
                    <a:pt x="1202115" y="37799"/>
                  </a:lnTo>
                  <a:lnTo>
                    <a:pt x="1112054" y="38680"/>
                  </a:lnTo>
                  <a:lnTo>
                    <a:pt x="1242364" y="38680"/>
                  </a:lnTo>
                  <a:lnTo>
                    <a:pt x="1242364" y="35490"/>
                  </a:lnTo>
                  <a:close/>
                </a:path>
                <a:path w="1242695" h="397510">
                  <a:moveTo>
                    <a:pt x="900295" y="18436"/>
                  </a:moveTo>
                  <a:lnTo>
                    <a:pt x="845579" y="19637"/>
                  </a:lnTo>
                  <a:lnTo>
                    <a:pt x="790904" y="22402"/>
                  </a:lnTo>
                  <a:lnTo>
                    <a:pt x="697899" y="28613"/>
                  </a:lnTo>
                  <a:lnTo>
                    <a:pt x="651367" y="30233"/>
                  </a:lnTo>
                  <a:lnTo>
                    <a:pt x="600656" y="30752"/>
                  </a:lnTo>
                  <a:lnTo>
                    <a:pt x="1039796" y="30752"/>
                  </a:lnTo>
                  <a:lnTo>
                    <a:pt x="999886" y="23339"/>
                  </a:lnTo>
                  <a:lnTo>
                    <a:pt x="952562" y="19452"/>
                  </a:lnTo>
                  <a:lnTo>
                    <a:pt x="900295" y="18436"/>
                  </a:lnTo>
                  <a:close/>
                </a:path>
              </a:pathLst>
            </a:custGeom>
            <a:solidFill>
              <a:srgbClr val="960616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85D02D3F-8D2E-EBC9-4C0D-ABB6938880B4}"/>
                </a:ext>
              </a:extLst>
            </p:cNvPr>
            <p:cNvSpPr/>
            <p:nvPr/>
          </p:nvSpPr>
          <p:spPr>
            <a:xfrm>
              <a:off x="2891675" y="2111810"/>
              <a:ext cx="255270" cy="314325"/>
            </a:xfrm>
            <a:custGeom>
              <a:avLst/>
              <a:gdLst/>
              <a:ahLst/>
              <a:cxnLst/>
              <a:rect l="l" t="t" r="r" b="b"/>
              <a:pathLst>
                <a:path w="255269" h="314325">
                  <a:moveTo>
                    <a:pt x="99677" y="0"/>
                  </a:moveTo>
                  <a:lnTo>
                    <a:pt x="44784" y="5012"/>
                  </a:lnTo>
                  <a:lnTo>
                    <a:pt x="0" y="17270"/>
                  </a:lnTo>
                  <a:lnTo>
                    <a:pt x="0" y="313810"/>
                  </a:lnTo>
                  <a:lnTo>
                    <a:pt x="22580" y="300817"/>
                  </a:lnTo>
                  <a:lnTo>
                    <a:pt x="51302" y="274142"/>
                  </a:lnTo>
                  <a:lnTo>
                    <a:pt x="84269" y="251376"/>
                  </a:lnTo>
                  <a:lnTo>
                    <a:pt x="128050" y="238893"/>
                  </a:lnTo>
                  <a:lnTo>
                    <a:pt x="175320" y="232286"/>
                  </a:lnTo>
                  <a:lnTo>
                    <a:pt x="218752" y="227152"/>
                  </a:lnTo>
                  <a:lnTo>
                    <a:pt x="246304" y="210259"/>
                  </a:lnTo>
                  <a:lnTo>
                    <a:pt x="255023" y="177211"/>
                  </a:lnTo>
                  <a:lnTo>
                    <a:pt x="251188" y="136821"/>
                  </a:lnTo>
                  <a:lnTo>
                    <a:pt x="241078" y="97904"/>
                  </a:lnTo>
                  <a:lnTo>
                    <a:pt x="226834" y="62782"/>
                  </a:lnTo>
                  <a:lnTo>
                    <a:pt x="202472" y="31330"/>
                  </a:lnTo>
                  <a:lnTo>
                    <a:pt x="162063" y="8689"/>
                  </a:lnTo>
                  <a:lnTo>
                    <a:pt x="99677" y="0"/>
                  </a:lnTo>
                  <a:close/>
                </a:path>
              </a:pathLst>
            </a:custGeom>
            <a:solidFill>
              <a:srgbClr val="EBD3B6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91FD7266-77DB-0846-9615-D5CF9A246274}"/>
                </a:ext>
              </a:extLst>
            </p:cNvPr>
            <p:cNvSpPr/>
            <p:nvPr/>
          </p:nvSpPr>
          <p:spPr>
            <a:xfrm>
              <a:off x="2891675" y="2111810"/>
              <a:ext cx="255270" cy="314325"/>
            </a:xfrm>
            <a:custGeom>
              <a:avLst/>
              <a:gdLst/>
              <a:ahLst/>
              <a:cxnLst/>
              <a:rect l="l" t="t" r="r" b="b"/>
              <a:pathLst>
                <a:path w="255269" h="314325">
                  <a:moveTo>
                    <a:pt x="99677" y="0"/>
                  </a:moveTo>
                  <a:lnTo>
                    <a:pt x="162063" y="8689"/>
                  </a:lnTo>
                  <a:lnTo>
                    <a:pt x="202472" y="31330"/>
                  </a:lnTo>
                  <a:lnTo>
                    <a:pt x="226834" y="62782"/>
                  </a:lnTo>
                  <a:lnTo>
                    <a:pt x="251188" y="136821"/>
                  </a:lnTo>
                  <a:lnTo>
                    <a:pt x="255023" y="177211"/>
                  </a:lnTo>
                  <a:lnTo>
                    <a:pt x="246304" y="210259"/>
                  </a:lnTo>
                  <a:lnTo>
                    <a:pt x="218752" y="227152"/>
                  </a:lnTo>
                  <a:lnTo>
                    <a:pt x="175320" y="232286"/>
                  </a:lnTo>
                  <a:lnTo>
                    <a:pt x="128050" y="238893"/>
                  </a:lnTo>
                  <a:lnTo>
                    <a:pt x="84269" y="251376"/>
                  </a:lnTo>
                  <a:lnTo>
                    <a:pt x="51302" y="274142"/>
                  </a:lnTo>
                  <a:lnTo>
                    <a:pt x="22580" y="300817"/>
                  </a:lnTo>
                  <a:lnTo>
                    <a:pt x="0" y="313810"/>
                  </a:lnTo>
                </a:path>
                <a:path w="255269" h="314325">
                  <a:moveTo>
                    <a:pt x="0" y="17270"/>
                  </a:moveTo>
                  <a:lnTo>
                    <a:pt x="44784" y="5012"/>
                  </a:lnTo>
                  <a:lnTo>
                    <a:pt x="99677" y="0"/>
                  </a:lnTo>
                </a:path>
              </a:pathLst>
            </a:custGeom>
            <a:ln w="18249">
              <a:solidFill>
                <a:srgbClr val="E8C69A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58AFA5D7-1C12-A7C6-2660-8BBD224C5A87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3897" y="2192633"/>
              <a:ext cx="171234" cy="111975"/>
            </a:xfrm>
            <a:prstGeom prst="rect">
              <a:avLst/>
            </a:prstGeom>
          </p:spPr>
        </p:pic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985A2FB3-901D-5089-A16A-6329D24A5FE5}"/>
                </a:ext>
              </a:extLst>
            </p:cNvPr>
            <p:cNvSpPr/>
            <p:nvPr/>
          </p:nvSpPr>
          <p:spPr>
            <a:xfrm>
              <a:off x="3353269" y="2229163"/>
              <a:ext cx="426720" cy="314325"/>
            </a:xfrm>
            <a:custGeom>
              <a:avLst/>
              <a:gdLst/>
              <a:ahLst/>
              <a:cxnLst/>
              <a:rect l="l" t="t" r="r" b="b"/>
              <a:pathLst>
                <a:path w="426720" h="314325">
                  <a:moveTo>
                    <a:pt x="277166" y="0"/>
                  </a:moveTo>
                  <a:lnTo>
                    <a:pt x="231119" y="3896"/>
                  </a:lnTo>
                  <a:lnTo>
                    <a:pt x="179489" y="6142"/>
                  </a:lnTo>
                  <a:lnTo>
                    <a:pt x="169368" y="5918"/>
                  </a:lnTo>
                  <a:lnTo>
                    <a:pt x="142578" y="6638"/>
                  </a:lnTo>
                  <a:lnTo>
                    <a:pt x="104474" y="10390"/>
                  </a:lnTo>
                  <a:lnTo>
                    <a:pt x="60413" y="19261"/>
                  </a:lnTo>
                  <a:lnTo>
                    <a:pt x="26580" y="41128"/>
                  </a:lnTo>
                  <a:lnTo>
                    <a:pt x="8523" y="77785"/>
                  </a:lnTo>
                  <a:lnTo>
                    <a:pt x="1308" y="120705"/>
                  </a:lnTo>
                  <a:lnTo>
                    <a:pt x="0" y="161361"/>
                  </a:lnTo>
                  <a:lnTo>
                    <a:pt x="6545" y="210815"/>
                  </a:lnTo>
                  <a:lnTo>
                    <a:pt x="24295" y="245906"/>
                  </a:lnTo>
                  <a:lnTo>
                    <a:pt x="82080" y="298153"/>
                  </a:lnTo>
                  <a:lnTo>
                    <a:pt x="139641" y="314307"/>
                  </a:lnTo>
                  <a:lnTo>
                    <a:pt x="168231" y="306414"/>
                  </a:lnTo>
                  <a:lnTo>
                    <a:pt x="202793" y="298153"/>
                  </a:lnTo>
                  <a:lnTo>
                    <a:pt x="234328" y="285166"/>
                  </a:lnTo>
                  <a:lnTo>
                    <a:pt x="254865" y="262221"/>
                  </a:lnTo>
                  <a:lnTo>
                    <a:pt x="270518" y="235709"/>
                  </a:lnTo>
                  <a:lnTo>
                    <a:pt x="287400" y="212021"/>
                  </a:lnTo>
                  <a:lnTo>
                    <a:pt x="312458" y="195161"/>
                  </a:lnTo>
                  <a:lnTo>
                    <a:pt x="382109" y="166466"/>
                  </a:lnTo>
                  <a:lnTo>
                    <a:pt x="417639" y="144876"/>
                  </a:lnTo>
                  <a:lnTo>
                    <a:pt x="426295" y="115380"/>
                  </a:lnTo>
                  <a:lnTo>
                    <a:pt x="400418" y="82183"/>
                  </a:lnTo>
                  <a:lnTo>
                    <a:pt x="362682" y="48929"/>
                  </a:lnTo>
                  <a:lnTo>
                    <a:pt x="335762" y="19261"/>
                  </a:lnTo>
                  <a:lnTo>
                    <a:pt x="313443" y="2454"/>
                  </a:lnTo>
                  <a:lnTo>
                    <a:pt x="277166" y="0"/>
                  </a:lnTo>
                  <a:close/>
                </a:path>
              </a:pathLst>
            </a:custGeom>
            <a:solidFill>
              <a:srgbClr val="EBD3B6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8CB095EA-AFD7-A49A-D181-95AD80A9B986}"/>
                </a:ext>
              </a:extLst>
            </p:cNvPr>
            <p:cNvSpPr/>
            <p:nvPr/>
          </p:nvSpPr>
          <p:spPr>
            <a:xfrm>
              <a:off x="3353269" y="2229163"/>
              <a:ext cx="426720" cy="314325"/>
            </a:xfrm>
            <a:custGeom>
              <a:avLst/>
              <a:gdLst/>
              <a:ahLst/>
              <a:cxnLst/>
              <a:rect l="l" t="t" r="r" b="b"/>
              <a:pathLst>
                <a:path w="426720" h="314325">
                  <a:moveTo>
                    <a:pt x="179489" y="6142"/>
                  </a:moveTo>
                  <a:lnTo>
                    <a:pt x="231119" y="3896"/>
                  </a:lnTo>
                  <a:lnTo>
                    <a:pt x="277166" y="0"/>
                  </a:lnTo>
                  <a:lnTo>
                    <a:pt x="313443" y="2454"/>
                  </a:lnTo>
                  <a:lnTo>
                    <a:pt x="335762" y="19261"/>
                  </a:lnTo>
                  <a:lnTo>
                    <a:pt x="362682" y="48929"/>
                  </a:lnTo>
                  <a:lnTo>
                    <a:pt x="400418" y="82183"/>
                  </a:lnTo>
                  <a:lnTo>
                    <a:pt x="426295" y="115380"/>
                  </a:lnTo>
                  <a:lnTo>
                    <a:pt x="417639" y="144876"/>
                  </a:lnTo>
                  <a:lnTo>
                    <a:pt x="382109" y="166466"/>
                  </a:lnTo>
                  <a:lnTo>
                    <a:pt x="345538" y="181602"/>
                  </a:lnTo>
                  <a:lnTo>
                    <a:pt x="312458" y="195161"/>
                  </a:lnTo>
                  <a:lnTo>
                    <a:pt x="287400" y="212021"/>
                  </a:lnTo>
                  <a:lnTo>
                    <a:pt x="270518" y="235709"/>
                  </a:lnTo>
                  <a:lnTo>
                    <a:pt x="254865" y="262221"/>
                  </a:lnTo>
                  <a:lnTo>
                    <a:pt x="234328" y="285166"/>
                  </a:lnTo>
                  <a:lnTo>
                    <a:pt x="202793" y="298153"/>
                  </a:lnTo>
                  <a:lnTo>
                    <a:pt x="168231" y="306414"/>
                  </a:lnTo>
                  <a:lnTo>
                    <a:pt x="139641" y="314307"/>
                  </a:lnTo>
                  <a:lnTo>
                    <a:pt x="82080" y="298153"/>
                  </a:lnTo>
                  <a:lnTo>
                    <a:pt x="50417" y="272923"/>
                  </a:lnTo>
                  <a:lnTo>
                    <a:pt x="6545" y="210815"/>
                  </a:lnTo>
                  <a:lnTo>
                    <a:pt x="0" y="161361"/>
                  </a:lnTo>
                  <a:lnTo>
                    <a:pt x="1308" y="120705"/>
                  </a:lnTo>
                  <a:lnTo>
                    <a:pt x="8523" y="77785"/>
                  </a:lnTo>
                  <a:lnTo>
                    <a:pt x="26580" y="41128"/>
                  </a:lnTo>
                  <a:lnTo>
                    <a:pt x="60413" y="19261"/>
                  </a:lnTo>
                  <a:lnTo>
                    <a:pt x="104474" y="10390"/>
                  </a:lnTo>
                  <a:lnTo>
                    <a:pt x="142578" y="6638"/>
                  </a:lnTo>
                  <a:lnTo>
                    <a:pt x="169368" y="5918"/>
                  </a:lnTo>
                  <a:lnTo>
                    <a:pt x="179489" y="6142"/>
                  </a:lnTo>
                  <a:close/>
                </a:path>
              </a:pathLst>
            </a:custGeom>
            <a:ln w="18249">
              <a:solidFill>
                <a:srgbClr val="E8C69A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34561D76-02E5-4BA3-1D78-BBE047E9CAE1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0796" y="2323223"/>
              <a:ext cx="171384" cy="117894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A49001D6-4BE7-AF68-887B-24D0660A89D4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129" y="2405872"/>
              <a:ext cx="119849" cy="125984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F78B22B1-70F6-0626-9E8E-9DA692EC035F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5905" y="2071093"/>
              <a:ext cx="127177" cy="122504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6479272C-EE17-B0D2-4FA6-D9354911B3E1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5361" y="2095912"/>
              <a:ext cx="127177" cy="122504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56C48402-3AB8-053E-22ED-37536AECC087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5830" y="2468854"/>
              <a:ext cx="127177" cy="116497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8AF6DA42-A3DB-A179-A1F6-575F4AA60B10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7668" y="2703397"/>
              <a:ext cx="127177" cy="115442"/>
            </a:xfrm>
            <a:prstGeom prst="rect">
              <a:avLst/>
            </a:prstGeom>
          </p:spPr>
        </p:pic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2B27332E-6A62-32D3-85A3-957DA4F1A755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3152" y="2867538"/>
              <a:ext cx="127177" cy="116738"/>
            </a:xfrm>
            <a:prstGeom prst="rect">
              <a:avLst/>
            </a:prstGeom>
          </p:spPr>
        </p:pic>
        <p:pic>
          <p:nvPicPr>
            <p:cNvPr id="23" name="object 20">
              <a:extLst>
                <a:ext uri="{FF2B5EF4-FFF2-40B4-BE49-F238E27FC236}">
                  <a16:creationId xmlns:a16="http://schemas.microsoft.com/office/drawing/2014/main" id="{A8BB57E9-DB5C-AE8F-E3D2-852B52AC1B19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4024" y="2810033"/>
              <a:ext cx="127177" cy="122504"/>
            </a:xfrm>
            <a:prstGeom prst="rect">
              <a:avLst/>
            </a:prstGeom>
          </p:spPr>
        </p:pic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0BF7859E-576A-30A5-346B-0685E55C397E}"/>
                </a:ext>
              </a:extLst>
            </p:cNvPr>
            <p:cNvSpPr/>
            <p:nvPr/>
          </p:nvSpPr>
          <p:spPr>
            <a:xfrm>
              <a:off x="3872155" y="2275886"/>
              <a:ext cx="262255" cy="309880"/>
            </a:xfrm>
            <a:custGeom>
              <a:avLst/>
              <a:gdLst/>
              <a:ahLst/>
              <a:cxnLst/>
              <a:rect l="l" t="t" r="r" b="b"/>
              <a:pathLst>
                <a:path w="262254" h="309880">
                  <a:moveTo>
                    <a:pt x="261885" y="0"/>
                  </a:moveTo>
                  <a:lnTo>
                    <a:pt x="68048" y="19187"/>
                  </a:lnTo>
                  <a:lnTo>
                    <a:pt x="34767" y="48736"/>
                  </a:lnTo>
                  <a:lnTo>
                    <a:pt x="11667" y="86444"/>
                  </a:lnTo>
                  <a:lnTo>
                    <a:pt x="0" y="127451"/>
                  </a:lnTo>
                  <a:lnTo>
                    <a:pt x="1015" y="166896"/>
                  </a:lnTo>
                  <a:lnTo>
                    <a:pt x="52762" y="236885"/>
                  </a:lnTo>
                  <a:lnTo>
                    <a:pt x="101075" y="272378"/>
                  </a:lnTo>
                  <a:lnTo>
                    <a:pt x="151482" y="299059"/>
                  </a:lnTo>
                  <a:lnTo>
                    <a:pt x="194566" y="309585"/>
                  </a:lnTo>
                  <a:lnTo>
                    <a:pt x="228619" y="309693"/>
                  </a:lnTo>
                  <a:lnTo>
                    <a:pt x="261885" y="309349"/>
                  </a:lnTo>
                  <a:lnTo>
                    <a:pt x="261885" y="0"/>
                  </a:lnTo>
                  <a:close/>
                </a:path>
              </a:pathLst>
            </a:custGeom>
            <a:solidFill>
              <a:srgbClr val="EBD3B6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EE92E72B-636F-564E-F648-CB087800F30B}"/>
                </a:ext>
              </a:extLst>
            </p:cNvPr>
            <p:cNvSpPr/>
            <p:nvPr/>
          </p:nvSpPr>
          <p:spPr>
            <a:xfrm>
              <a:off x="3872155" y="2275886"/>
              <a:ext cx="262255" cy="309880"/>
            </a:xfrm>
            <a:custGeom>
              <a:avLst/>
              <a:gdLst/>
              <a:ahLst/>
              <a:cxnLst/>
              <a:rect l="l" t="t" r="r" b="b"/>
              <a:pathLst>
                <a:path w="262254" h="309880">
                  <a:moveTo>
                    <a:pt x="68048" y="19187"/>
                  </a:moveTo>
                  <a:lnTo>
                    <a:pt x="34767" y="48736"/>
                  </a:lnTo>
                  <a:lnTo>
                    <a:pt x="11667" y="86444"/>
                  </a:lnTo>
                  <a:lnTo>
                    <a:pt x="0" y="127451"/>
                  </a:lnTo>
                  <a:lnTo>
                    <a:pt x="1015" y="166896"/>
                  </a:lnTo>
                  <a:lnTo>
                    <a:pt x="52762" y="236885"/>
                  </a:lnTo>
                  <a:lnTo>
                    <a:pt x="101075" y="272378"/>
                  </a:lnTo>
                  <a:lnTo>
                    <a:pt x="151482" y="299059"/>
                  </a:lnTo>
                  <a:lnTo>
                    <a:pt x="194566" y="309585"/>
                  </a:lnTo>
                  <a:lnTo>
                    <a:pt x="228619" y="309693"/>
                  </a:lnTo>
                  <a:lnTo>
                    <a:pt x="261885" y="309349"/>
                  </a:lnTo>
                </a:path>
                <a:path w="262254" h="309880">
                  <a:moveTo>
                    <a:pt x="261885" y="0"/>
                  </a:moveTo>
                  <a:lnTo>
                    <a:pt x="231764" y="454"/>
                  </a:lnTo>
                  <a:lnTo>
                    <a:pt x="179662" y="6569"/>
                  </a:lnTo>
                  <a:lnTo>
                    <a:pt x="126332" y="12654"/>
                  </a:lnTo>
                  <a:lnTo>
                    <a:pt x="84788" y="17322"/>
                  </a:lnTo>
                  <a:lnTo>
                    <a:pt x="68048" y="19187"/>
                  </a:lnTo>
                </a:path>
              </a:pathLst>
            </a:custGeom>
            <a:ln w="18249">
              <a:solidFill>
                <a:srgbClr val="E8C69A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73D68277-F9A1-C123-07A1-729C7D88C06E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1813" y="2359237"/>
              <a:ext cx="122227" cy="93281"/>
            </a:xfrm>
            <a:prstGeom prst="rect">
              <a:avLst/>
            </a:prstGeom>
          </p:spPr>
        </p:pic>
        <p:pic>
          <p:nvPicPr>
            <p:cNvPr id="27" name="object 24">
              <a:extLst>
                <a:ext uri="{FF2B5EF4-FFF2-40B4-BE49-F238E27FC236}">
                  <a16:creationId xmlns:a16="http://schemas.microsoft.com/office/drawing/2014/main" id="{761CA9A6-7E97-EE13-5552-286B8D9A7DDB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7981" y="2850378"/>
              <a:ext cx="127177" cy="113042"/>
            </a:xfrm>
            <a:prstGeom prst="rect">
              <a:avLst/>
            </a:prstGeom>
          </p:spPr>
        </p:pic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6BF04DFD-32D9-3AFD-C672-5299F0DAF950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045" y="2814410"/>
              <a:ext cx="127177" cy="122504"/>
            </a:xfrm>
            <a:prstGeom prst="rect">
              <a:avLst/>
            </a:prstGeom>
          </p:spPr>
        </p:pic>
        <p:pic>
          <p:nvPicPr>
            <p:cNvPr id="29" name="object 26">
              <a:extLst>
                <a:ext uri="{FF2B5EF4-FFF2-40B4-BE49-F238E27FC236}">
                  <a16:creationId xmlns:a16="http://schemas.microsoft.com/office/drawing/2014/main" id="{02436C24-6034-FF6C-BFEE-8873EECC53B6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629" y="2702419"/>
              <a:ext cx="127177" cy="122504"/>
            </a:xfrm>
            <a:prstGeom prst="rect">
              <a:avLst/>
            </a:prstGeom>
          </p:spPr>
        </p:pic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5EFF6D7C-D064-6950-D78D-444C3140CC5E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1190" y="1548460"/>
              <a:ext cx="1000734" cy="214922"/>
            </a:xfrm>
            <a:prstGeom prst="rect">
              <a:avLst/>
            </a:prstGeom>
          </p:spPr>
        </p:pic>
        <p:pic>
          <p:nvPicPr>
            <p:cNvPr id="31" name="object 28">
              <a:extLst>
                <a:ext uri="{FF2B5EF4-FFF2-40B4-BE49-F238E27FC236}">
                  <a16:creationId xmlns:a16="http://schemas.microsoft.com/office/drawing/2014/main" id="{FF91B570-9494-1068-0D5C-A3943BD8F456}"/>
                </a:ext>
              </a:extLst>
            </p:cNvPr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4947" y="1714970"/>
              <a:ext cx="999096" cy="681634"/>
            </a:xfrm>
            <a:prstGeom prst="rect">
              <a:avLst/>
            </a:prstGeom>
          </p:spPr>
        </p:pic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15C7BE3B-79E7-E9AE-D4EB-2F65B126A479}"/>
                </a:ext>
              </a:extLst>
            </p:cNvPr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9269" y="1463595"/>
              <a:ext cx="515950" cy="1359437"/>
            </a:xfrm>
            <a:prstGeom prst="rect">
              <a:avLst/>
            </a:prstGeom>
          </p:spPr>
        </p:pic>
      </p:grpSp>
      <p:sp>
        <p:nvSpPr>
          <p:cNvPr id="33" name="object 30">
            <a:extLst>
              <a:ext uri="{FF2B5EF4-FFF2-40B4-BE49-F238E27FC236}">
                <a16:creationId xmlns:a16="http://schemas.microsoft.com/office/drawing/2014/main" id="{D94BECC9-31E9-FA73-5104-6324732EB042}"/>
              </a:ext>
            </a:extLst>
          </p:cNvPr>
          <p:cNvSpPr txBox="1"/>
          <p:nvPr/>
        </p:nvSpPr>
        <p:spPr>
          <a:xfrm>
            <a:off x="2469884" y="2425310"/>
            <a:ext cx="1270124" cy="522757"/>
          </a:xfrm>
          <a:prstGeom prst="rect">
            <a:avLst/>
          </a:prstGeom>
        </p:spPr>
        <p:txBody>
          <a:bodyPr vert="horz" wrap="square" lIns="0" tIns="28751" rIns="0" bIns="0" rtlCol="0">
            <a:spAutoFit/>
          </a:bodyPr>
          <a:lstStyle/>
          <a:p>
            <a:pPr marL="16913" marR="6765" indent="190267" algn="r">
              <a:lnSpc>
                <a:spcPts val="1252"/>
              </a:lnSpc>
              <a:spcBef>
                <a:spcPts val="226"/>
              </a:spcBef>
            </a:pPr>
            <a:r>
              <a:rPr sz="1065" b="1" spc="-13">
                <a:solidFill>
                  <a:srgbClr val="485564"/>
                </a:solidFill>
                <a:latin typeface="Open Sans"/>
                <a:cs typeface="Open Sans"/>
              </a:rPr>
              <a:t>Monitorización</a:t>
            </a:r>
            <a:r>
              <a:rPr sz="1065" b="1">
                <a:solidFill>
                  <a:srgbClr val="485564"/>
                </a:solidFill>
                <a:latin typeface="Open Sans"/>
                <a:cs typeface="Open Sans"/>
              </a:rPr>
              <a:t> tradicional</a:t>
            </a:r>
            <a:r>
              <a:rPr sz="1065" b="1" spc="53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de</a:t>
            </a:r>
            <a:r>
              <a:rPr sz="1065" b="1">
                <a:solidFill>
                  <a:srgbClr val="485564"/>
                </a:solidFill>
                <a:latin typeface="Open Sans"/>
                <a:cs typeface="Open Sans"/>
              </a:rPr>
              <a:t> glucosa</a:t>
            </a:r>
            <a:r>
              <a:rPr sz="1065" b="1" spc="60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065" b="1">
                <a:solidFill>
                  <a:srgbClr val="485564"/>
                </a:solidFill>
                <a:latin typeface="Open Sans"/>
                <a:cs typeface="Open Sans"/>
              </a:rPr>
              <a:t>en</a:t>
            </a:r>
            <a:r>
              <a:rPr sz="1065" b="1" spc="60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065" b="1" spc="-13">
                <a:solidFill>
                  <a:srgbClr val="485564"/>
                </a:solidFill>
                <a:latin typeface="Open Sans"/>
                <a:cs typeface="Open Sans"/>
              </a:rPr>
              <a:t>sangre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D52744FF-F352-AB16-7808-651E87D3AFDF}"/>
              </a:ext>
            </a:extLst>
          </p:cNvPr>
          <p:cNvSpPr txBox="1"/>
          <p:nvPr/>
        </p:nvSpPr>
        <p:spPr>
          <a:xfrm>
            <a:off x="8482423" y="2425310"/>
            <a:ext cx="1183872" cy="522757"/>
          </a:xfrm>
          <a:prstGeom prst="rect">
            <a:avLst/>
          </a:prstGeom>
        </p:spPr>
        <p:txBody>
          <a:bodyPr vert="horz" wrap="square" lIns="0" tIns="28751" rIns="0" bIns="0" rtlCol="0">
            <a:spAutoFit/>
          </a:bodyPr>
          <a:lstStyle/>
          <a:p>
            <a:pPr marL="16913" marR="6765">
              <a:lnSpc>
                <a:spcPts val="1252"/>
              </a:lnSpc>
              <a:spcBef>
                <a:spcPts val="226"/>
              </a:spcBef>
            </a:pPr>
            <a:r>
              <a:rPr sz="1065" b="1" spc="-13">
                <a:solidFill>
                  <a:srgbClr val="485564"/>
                </a:solidFill>
                <a:latin typeface="Open Sans"/>
                <a:cs typeface="Open Sans"/>
              </a:rPr>
              <a:t>Monitorización</a:t>
            </a:r>
            <a:r>
              <a:rPr sz="1065" b="1">
                <a:solidFill>
                  <a:srgbClr val="485564"/>
                </a:solidFill>
                <a:latin typeface="Open Sans"/>
                <a:cs typeface="Open Sans"/>
              </a:rPr>
              <a:t> Flash</a:t>
            </a:r>
            <a:r>
              <a:rPr sz="1065" b="1" spc="4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065" b="1">
                <a:solidFill>
                  <a:srgbClr val="485564"/>
                </a:solidFill>
                <a:latin typeface="Open Sans"/>
                <a:cs typeface="Open Sans"/>
              </a:rPr>
              <a:t>de</a:t>
            </a:r>
            <a:r>
              <a:rPr sz="1065" b="1" spc="4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065" b="1" spc="-13">
                <a:solidFill>
                  <a:srgbClr val="485564"/>
                </a:solidFill>
                <a:latin typeface="Open Sans"/>
                <a:cs typeface="Open Sans"/>
              </a:rPr>
              <a:t>Glucosa</a:t>
            </a:r>
            <a:r>
              <a:rPr sz="1065" b="1">
                <a:solidFill>
                  <a:srgbClr val="485564"/>
                </a:solidFill>
                <a:latin typeface="Open Sans"/>
                <a:cs typeface="Open Sans"/>
              </a:rPr>
              <a:t> FreeStyle</a:t>
            </a:r>
            <a:r>
              <a:rPr sz="1065" b="1" spc="100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065" b="1" spc="-13">
                <a:solidFill>
                  <a:srgbClr val="485564"/>
                </a:solidFill>
                <a:latin typeface="Open Sans"/>
                <a:cs typeface="Open Sans"/>
              </a:rPr>
              <a:t>Libre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id="{6782D17B-9EB9-4A09-854B-DFCAB9A72973}"/>
              </a:ext>
            </a:extLst>
          </p:cNvPr>
          <p:cNvSpPr txBox="1"/>
          <p:nvPr/>
        </p:nvSpPr>
        <p:spPr>
          <a:xfrm>
            <a:off x="5678019" y="2830610"/>
            <a:ext cx="845623" cy="306891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6913" marR="6765" indent="146294">
              <a:lnSpc>
                <a:spcPts val="1091"/>
              </a:lnSpc>
              <a:spcBef>
                <a:spcPts val="193"/>
              </a:spcBef>
            </a:pPr>
            <a:r>
              <a:rPr sz="932" b="1" spc="-13">
                <a:solidFill>
                  <a:srgbClr val="3EA79C"/>
                </a:solidFill>
                <a:latin typeface="OpenSans-Extrabold"/>
                <a:cs typeface="OpenSans-Extrabold"/>
              </a:rPr>
              <a:t>LÍQUIDO</a:t>
            </a:r>
            <a:r>
              <a:rPr sz="932" b="1" spc="666">
                <a:solidFill>
                  <a:srgbClr val="3EA79C"/>
                </a:solidFill>
                <a:latin typeface="OpenSans-Extrabold"/>
                <a:cs typeface="OpenSans-Extrabold"/>
              </a:rPr>
              <a:t> </a:t>
            </a:r>
            <a:r>
              <a:rPr sz="932" b="1" spc="-13">
                <a:solidFill>
                  <a:srgbClr val="3EA79C"/>
                </a:solidFill>
                <a:latin typeface="OpenSans-Extrabold"/>
                <a:cs typeface="OpenSans-Extrabold"/>
              </a:rPr>
              <a:t>INTERSTICIAL</a:t>
            </a:r>
            <a:endParaRPr sz="932">
              <a:latin typeface="OpenSans-Extrabold"/>
              <a:cs typeface="OpenSans-Extrabold"/>
            </a:endParaRP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7E06251A-86C3-4B8F-72D9-66E45BB30819}"/>
              </a:ext>
            </a:extLst>
          </p:cNvPr>
          <p:cNvSpPr txBox="1"/>
          <p:nvPr/>
        </p:nvSpPr>
        <p:spPr>
          <a:xfrm>
            <a:off x="5839679" y="3474874"/>
            <a:ext cx="522595" cy="16051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932" b="1" spc="-13">
                <a:solidFill>
                  <a:srgbClr val="3EA79C"/>
                </a:solidFill>
                <a:latin typeface="OpenSans-Extrabold"/>
                <a:cs typeface="OpenSans-Extrabold"/>
              </a:rPr>
              <a:t>SANGRE</a:t>
            </a:r>
            <a:endParaRPr sz="932">
              <a:latin typeface="OpenSans-Extrabold"/>
              <a:cs typeface="OpenSans-Extrabold"/>
            </a:endParaRPr>
          </a:p>
        </p:txBody>
      </p:sp>
      <p:grpSp>
        <p:nvGrpSpPr>
          <p:cNvPr id="37" name="object 34">
            <a:extLst>
              <a:ext uri="{FF2B5EF4-FFF2-40B4-BE49-F238E27FC236}">
                <a16:creationId xmlns:a16="http://schemas.microsoft.com/office/drawing/2014/main" id="{8276E1E9-6C97-0720-3BD9-61B1B10C305C}"/>
              </a:ext>
            </a:extLst>
          </p:cNvPr>
          <p:cNvGrpSpPr/>
          <p:nvPr/>
        </p:nvGrpSpPr>
        <p:grpSpPr>
          <a:xfrm>
            <a:off x="5316833" y="3144185"/>
            <a:ext cx="1568630" cy="578406"/>
            <a:chOff x="3986903" y="2361050"/>
            <a:chExt cx="1177925" cy="434340"/>
          </a:xfrm>
        </p:grpSpPr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8F3DD875-F464-891E-DEE8-C57297AE6EB4}"/>
                </a:ext>
              </a:extLst>
            </p:cNvPr>
            <p:cNvSpPr/>
            <p:nvPr/>
          </p:nvSpPr>
          <p:spPr>
            <a:xfrm>
              <a:off x="4050018" y="2397385"/>
              <a:ext cx="1061720" cy="0"/>
            </a:xfrm>
            <a:custGeom>
              <a:avLst/>
              <a:gdLst/>
              <a:ahLst/>
              <a:cxnLst/>
              <a:rect l="l" t="t" r="r" b="b"/>
              <a:pathLst>
                <a:path w="1061720">
                  <a:moveTo>
                    <a:pt x="0" y="0"/>
                  </a:moveTo>
                  <a:lnTo>
                    <a:pt x="1061097" y="0"/>
                  </a:lnTo>
                </a:path>
              </a:pathLst>
            </a:custGeom>
            <a:ln w="14897">
              <a:solidFill>
                <a:srgbClr val="3EA79C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58E83071-FBF7-AD45-D9D0-4AB68AA3EADC}"/>
                </a:ext>
              </a:extLst>
            </p:cNvPr>
            <p:cNvSpPr/>
            <p:nvPr/>
          </p:nvSpPr>
          <p:spPr>
            <a:xfrm>
              <a:off x="3986898" y="2361057"/>
              <a:ext cx="1177925" cy="73025"/>
            </a:xfrm>
            <a:custGeom>
              <a:avLst/>
              <a:gdLst/>
              <a:ahLst/>
              <a:cxnLst/>
              <a:rect l="l" t="t" r="r" b="b"/>
              <a:pathLst>
                <a:path w="1177925" h="73025">
                  <a:moveTo>
                    <a:pt x="88938" y="0"/>
                  </a:moveTo>
                  <a:lnTo>
                    <a:pt x="0" y="36334"/>
                  </a:lnTo>
                  <a:lnTo>
                    <a:pt x="88938" y="72682"/>
                  </a:lnTo>
                  <a:lnTo>
                    <a:pt x="67830" y="36334"/>
                  </a:lnTo>
                  <a:lnTo>
                    <a:pt x="88938" y="0"/>
                  </a:lnTo>
                  <a:close/>
                </a:path>
                <a:path w="1177925" h="73025">
                  <a:moveTo>
                    <a:pt x="1177569" y="36334"/>
                  </a:moveTo>
                  <a:lnTo>
                    <a:pt x="1099096" y="3225"/>
                  </a:lnTo>
                  <a:lnTo>
                    <a:pt x="1113155" y="36334"/>
                  </a:lnTo>
                  <a:lnTo>
                    <a:pt x="1099096" y="69430"/>
                  </a:lnTo>
                  <a:lnTo>
                    <a:pt x="1177569" y="36334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0" name="object 37">
              <a:extLst>
                <a:ext uri="{FF2B5EF4-FFF2-40B4-BE49-F238E27FC236}">
                  <a16:creationId xmlns:a16="http://schemas.microsoft.com/office/drawing/2014/main" id="{2D2A2F8E-2845-2619-59EB-DED4585845C1}"/>
                </a:ext>
              </a:extLst>
            </p:cNvPr>
            <p:cNvSpPr/>
            <p:nvPr/>
          </p:nvSpPr>
          <p:spPr>
            <a:xfrm>
              <a:off x="4050018" y="2758597"/>
              <a:ext cx="1061720" cy="0"/>
            </a:xfrm>
            <a:custGeom>
              <a:avLst/>
              <a:gdLst/>
              <a:ahLst/>
              <a:cxnLst/>
              <a:rect l="l" t="t" r="r" b="b"/>
              <a:pathLst>
                <a:path w="1061720">
                  <a:moveTo>
                    <a:pt x="0" y="0"/>
                  </a:moveTo>
                  <a:lnTo>
                    <a:pt x="1061097" y="0"/>
                  </a:lnTo>
                </a:path>
              </a:pathLst>
            </a:custGeom>
            <a:ln w="14897">
              <a:solidFill>
                <a:srgbClr val="3EA79C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1" name="object 38">
              <a:extLst>
                <a:ext uri="{FF2B5EF4-FFF2-40B4-BE49-F238E27FC236}">
                  <a16:creationId xmlns:a16="http://schemas.microsoft.com/office/drawing/2014/main" id="{08CEAA02-0731-3754-D894-0D710E61DF4E}"/>
                </a:ext>
              </a:extLst>
            </p:cNvPr>
            <p:cNvSpPr/>
            <p:nvPr/>
          </p:nvSpPr>
          <p:spPr>
            <a:xfrm>
              <a:off x="3986898" y="2722270"/>
              <a:ext cx="1177925" cy="73025"/>
            </a:xfrm>
            <a:custGeom>
              <a:avLst/>
              <a:gdLst/>
              <a:ahLst/>
              <a:cxnLst/>
              <a:rect l="l" t="t" r="r" b="b"/>
              <a:pathLst>
                <a:path w="1177925" h="73025">
                  <a:moveTo>
                    <a:pt x="88938" y="0"/>
                  </a:moveTo>
                  <a:lnTo>
                    <a:pt x="0" y="36334"/>
                  </a:lnTo>
                  <a:lnTo>
                    <a:pt x="88938" y="72669"/>
                  </a:lnTo>
                  <a:lnTo>
                    <a:pt x="67830" y="36334"/>
                  </a:lnTo>
                  <a:lnTo>
                    <a:pt x="88938" y="0"/>
                  </a:lnTo>
                  <a:close/>
                </a:path>
                <a:path w="1177925" h="73025">
                  <a:moveTo>
                    <a:pt x="1177569" y="36334"/>
                  </a:moveTo>
                  <a:lnTo>
                    <a:pt x="1099096" y="3225"/>
                  </a:lnTo>
                  <a:lnTo>
                    <a:pt x="1113155" y="36334"/>
                  </a:lnTo>
                  <a:lnTo>
                    <a:pt x="1099096" y="69430"/>
                  </a:lnTo>
                  <a:lnTo>
                    <a:pt x="1177569" y="36334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42" name="object 39">
            <a:extLst>
              <a:ext uri="{FF2B5EF4-FFF2-40B4-BE49-F238E27FC236}">
                <a16:creationId xmlns:a16="http://schemas.microsoft.com/office/drawing/2014/main" id="{82B8C35C-D314-801A-52A8-1B84CAA11A52}"/>
              </a:ext>
            </a:extLst>
          </p:cNvPr>
          <p:cNvSpPr txBox="1"/>
          <p:nvPr/>
        </p:nvSpPr>
        <p:spPr>
          <a:xfrm>
            <a:off x="1928335" y="2503152"/>
            <a:ext cx="350933" cy="318480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1931" b="1" spc="-67">
                <a:solidFill>
                  <a:srgbClr val="3EA79C"/>
                </a:solidFill>
                <a:latin typeface="OpenSans-Extrabold"/>
                <a:cs typeface="OpenSans-Extrabold"/>
              </a:rPr>
              <a:t>GC</a:t>
            </a:r>
            <a:endParaRPr sz="1931">
              <a:latin typeface="OpenSans-Extrabold"/>
              <a:cs typeface="OpenSans-Extrabold"/>
            </a:endParaRPr>
          </a:p>
        </p:txBody>
      </p:sp>
      <p:sp>
        <p:nvSpPr>
          <p:cNvPr id="43" name="object 40">
            <a:extLst>
              <a:ext uri="{FF2B5EF4-FFF2-40B4-BE49-F238E27FC236}">
                <a16:creationId xmlns:a16="http://schemas.microsoft.com/office/drawing/2014/main" id="{A030151E-1D5D-B329-4A31-50CF12F4FD4D}"/>
              </a:ext>
            </a:extLst>
          </p:cNvPr>
          <p:cNvSpPr/>
          <p:nvPr/>
        </p:nvSpPr>
        <p:spPr>
          <a:xfrm>
            <a:off x="1868448" y="2424270"/>
            <a:ext cx="511602" cy="511602"/>
          </a:xfrm>
          <a:custGeom>
            <a:avLst/>
            <a:gdLst/>
            <a:ahLst/>
            <a:cxnLst/>
            <a:rect l="l" t="t" r="r" b="b"/>
            <a:pathLst>
              <a:path w="384175" h="384175">
                <a:moveTo>
                  <a:pt x="383806" y="191909"/>
                </a:moveTo>
                <a:lnTo>
                  <a:pt x="378738" y="235910"/>
                </a:lnTo>
                <a:lnTo>
                  <a:pt x="364301" y="276303"/>
                </a:lnTo>
                <a:lnTo>
                  <a:pt x="341647" y="311936"/>
                </a:lnTo>
                <a:lnTo>
                  <a:pt x="311928" y="341656"/>
                </a:lnTo>
                <a:lnTo>
                  <a:pt x="276296" y="364312"/>
                </a:lnTo>
                <a:lnTo>
                  <a:pt x="235901" y="378750"/>
                </a:lnTo>
                <a:lnTo>
                  <a:pt x="191897" y="383819"/>
                </a:lnTo>
                <a:lnTo>
                  <a:pt x="147896" y="378750"/>
                </a:lnTo>
                <a:lnTo>
                  <a:pt x="107505" y="364312"/>
                </a:lnTo>
                <a:lnTo>
                  <a:pt x="71875" y="341656"/>
                </a:lnTo>
                <a:lnTo>
                  <a:pt x="42157" y="311936"/>
                </a:lnTo>
                <a:lnTo>
                  <a:pt x="19504" y="276303"/>
                </a:lnTo>
                <a:lnTo>
                  <a:pt x="5068" y="235910"/>
                </a:lnTo>
                <a:lnTo>
                  <a:pt x="0" y="191909"/>
                </a:lnTo>
                <a:lnTo>
                  <a:pt x="5068" y="147908"/>
                </a:lnTo>
                <a:lnTo>
                  <a:pt x="19504" y="107515"/>
                </a:lnTo>
                <a:lnTo>
                  <a:pt x="42157" y="71883"/>
                </a:lnTo>
                <a:lnTo>
                  <a:pt x="71875" y="42162"/>
                </a:lnTo>
                <a:lnTo>
                  <a:pt x="107505" y="19507"/>
                </a:lnTo>
                <a:lnTo>
                  <a:pt x="147896" y="5068"/>
                </a:lnTo>
                <a:lnTo>
                  <a:pt x="191897" y="0"/>
                </a:lnTo>
                <a:lnTo>
                  <a:pt x="235901" y="5068"/>
                </a:lnTo>
                <a:lnTo>
                  <a:pt x="276296" y="19507"/>
                </a:lnTo>
                <a:lnTo>
                  <a:pt x="311928" y="42162"/>
                </a:lnTo>
                <a:lnTo>
                  <a:pt x="341647" y="71883"/>
                </a:lnTo>
                <a:lnTo>
                  <a:pt x="364301" y="107515"/>
                </a:lnTo>
                <a:lnTo>
                  <a:pt x="378738" y="147908"/>
                </a:lnTo>
                <a:lnTo>
                  <a:pt x="383806" y="191909"/>
                </a:lnTo>
                <a:close/>
              </a:path>
            </a:pathLst>
          </a:custGeom>
          <a:ln w="29794">
            <a:solidFill>
              <a:srgbClr val="3EA79C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4" name="object 41">
            <a:extLst>
              <a:ext uri="{FF2B5EF4-FFF2-40B4-BE49-F238E27FC236}">
                <a16:creationId xmlns:a16="http://schemas.microsoft.com/office/drawing/2014/main" id="{6B64DB1A-323B-CC10-CF72-834AB12C0098}"/>
              </a:ext>
            </a:extLst>
          </p:cNvPr>
          <p:cNvSpPr txBox="1"/>
          <p:nvPr/>
        </p:nvSpPr>
        <p:spPr>
          <a:xfrm>
            <a:off x="9889278" y="2503152"/>
            <a:ext cx="275673" cy="318480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1931" b="1" spc="-73">
                <a:solidFill>
                  <a:srgbClr val="3EA79C"/>
                </a:solidFill>
                <a:latin typeface="OpenSans-Extrabold"/>
                <a:cs typeface="OpenSans-Extrabold"/>
              </a:rPr>
              <a:t>GI</a:t>
            </a:r>
            <a:endParaRPr sz="1931">
              <a:latin typeface="OpenSans-Extrabold"/>
              <a:cs typeface="OpenSans-Extrabold"/>
            </a:endParaRPr>
          </a:p>
        </p:txBody>
      </p:sp>
      <p:grpSp>
        <p:nvGrpSpPr>
          <p:cNvPr id="45" name="object 42">
            <a:extLst>
              <a:ext uri="{FF2B5EF4-FFF2-40B4-BE49-F238E27FC236}">
                <a16:creationId xmlns:a16="http://schemas.microsoft.com/office/drawing/2014/main" id="{4E08A140-A1CA-4425-8E6E-4F59E67613E5}"/>
              </a:ext>
            </a:extLst>
          </p:cNvPr>
          <p:cNvGrpSpPr/>
          <p:nvPr/>
        </p:nvGrpSpPr>
        <p:grpSpPr>
          <a:xfrm>
            <a:off x="777833" y="2424271"/>
            <a:ext cx="9527713" cy="3528847"/>
            <a:chOff x="578450" y="1820447"/>
            <a:chExt cx="7154607" cy="2649903"/>
          </a:xfrm>
        </p:grpSpPr>
        <p:sp>
          <p:nvSpPr>
            <p:cNvPr id="46" name="object 43">
              <a:extLst>
                <a:ext uri="{FF2B5EF4-FFF2-40B4-BE49-F238E27FC236}">
                  <a16:creationId xmlns:a16="http://schemas.microsoft.com/office/drawing/2014/main" id="{D5784D10-B120-0D1A-DF2E-064A77323E9E}"/>
                </a:ext>
              </a:extLst>
            </p:cNvPr>
            <p:cNvSpPr/>
            <p:nvPr/>
          </p:nvSpPr>
          <p:spPr>
            <a:xfrm>
              <a:off x="7348882" y="1820447"/>
              <a:ext cx="384175" cy="384175"/>
            </a:xfrm>
            <a:custGeom>
              <a:avLst/>
              <a:gdLst/>
              <a:ahLst/>
              <a:cxnLst/>
              <a:rect l="l" t="t" r="r" b="b"/>
              <a:pathLst>
                <a:path w="384175" h="384175">
                  <a:moveTo>
                    <a:pt x="383806" y="191909"/>
                  </a:moveTo>
                  <a:lnTo>
                    <a:pt x="378738" y="235910"/>
                  </a:lnTo>
                  <a:lnTo>
                    <a:pt x="364301" y="276303"/>
                  </a:lnTo>
                  <a:lnTo>
                    <a:pt x="341647" y="311936"/>
                  </a:lnTo>
                  <a:lnTo>
                    <a:pt x="311928" y="341656"/>
                  </a:lnTo>
                  <a:lnTo>
                    <a:pt x="276296" y="364312"/>
                  </a:lnTo>
                  <a:lnTo>
                    <a:pt x="235901" y="378750"/>
                  </a:lnTo>
                  <a:lnTo>
                    <a:pt x="191897" y="383819"/>
                  </a:lnTo>
                  <a:lnTo>
                    <a:pt x="147896" y="378750"/>
                  </a:lnTo>
                  <a:lnTo>
                    <a:pt x="107505" y="364312"/>
                  </a:lnTo>
                  <a:lnTo>
                    <a:pt x="71875" y="341656"/>
                  </a:lnTo>
                  <a:lnTo>
                    <a:pt x="42157" y="311936"/>
                  </a:lnTo>
                  <a:lnTo>
                    <a:pt x="19504" y="276303"/>
                  </a:lnTo>
                  <a:lnTo>
                    <a:pt x="5068" y="235910"/>
                  </a:lnTo>
                  <a:lnTo>
                    <a:pt x="0" y="191909"/>
                  </a:lnTo>
                  <a:lnTo>
                    <a:pt x="5068" y="147908"/>
                  </a:lnTo>
                  <a:lnTo>
                    <a:pt x="19504" y="107515"/>
                  </a:lnTo>
                  <a:lnTo>
                    <a:pt x="42157" y="71883"/>
                  </a:lnTo>
                  <a:lnTo>
                    <a:pt x="71875" y="42162"/>
                  </a:lnTo>
                  <a:lnTo>
                    <a:pt x="107505" y="19507"/>
                  </a:lnTo>
                  <a:lnTo>
                    <a:pt x="147896" y="5068"/>
                  </a:lnTo>
                  <a:lnTo>
                    <a:pt x="191897" y="0"/>
                  </a:lnTo>
                  <a:lnTo>
                    <a:pt x="235901" y="5068"/>
                  </a:lnTo>
                  <a:lnTo>
                    <a:pt x="276296" y="19507"/>
                  </a:lnTo>
                  <a:lnTo>
                    <a:pt x="311928" y="42162"/>
                  </a:lnTo>
                  <a:lnTo>
                    <a:pt x="341647" y="71883"/>
                  </a:lnTo>
                  <a:lnTo>
                    <a:pt x="364301" y="107515"/>
                  </a:lnTo>
                  <a:lnTo>
                    <a:pt x="378738" y="147908"/>
                  </a:lnTo>
                  <a:lnTo>
                    <a:pt x="383806" y="191909"/>
                  </a:lnTo>
                  <a:close/>
                </a:path>
              </a:pathLst>
            </a:custGeom>
            <a:ln w="29794">
              <a:solidFill>
                <a:srgbClr val="3EA79C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47" name="object 44">
              <a:extLst>
                <a:ext uri="{FF2B5EF4-FFF2-40B4-BE49-F238E27FC236}">
                  <a16:creationId xmlns:a16="http://schemas.microsoft.com/office/drawing/2014/main" id="{8D650DDF-4DCC-D48C-0821-B357C7F53208}"/>
                </a:ext>
              </a:extLst>
            </p:cNvPr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450" y="3249335"/>
              <a:ext cx="168935" cy="168935"/>
            </a:xfrm>
            <a:prstGeom prst="rect">
              <a:avLst/>
            </a:prstGeom>
          </p:spPr>
        </p:pic>
        <p:pic>
          <p:nvPicPr>
            <p:cNvPr id="48" name="object 45">
              <a:extLst>
                <a:ext uri="{FF2B5EF4-FFF2-40B4-BE49-F238E27FC236}">
                  <a16:creationId xmlns:a16="http://schemas.microsoft.com/office/drawing/2014/main" id="{AA9C077C-4FEA-FE5A-83CD-D72024712BF5}"/>
                </a:ext>
              </a:extLst>
            </p:cNvPr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313" y="3249335"/>
              <a:ext cx="168935" cy="168935"/>
            </a:xfrm>
            <a:prstGeom prst="rect">
              <a:avLst/>
            </a:prstGeom>
          </p:spPr>
        </p:pic>
        <p:pic>
          <p:nvPicPr>
            <p:cNvPr id="49" name="object 46">
              <a:extLst>
                <a:ext uri="{FF2B5EF4-FFF2-40B4-BE49-F238E27FC236}">
                  <a16:creationId xmlns:a16="http://schemas.microsoft.com/office/drawing/2014/main" id="{69D74EC5-C74A-A4BA-12EF-2399DF293924}"/>
                </a:ext>
              </a:extLst>
            </p:cNvPr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450" y="3918352"/>
              <a:ext cx="168935" cy="168935"/>
            </a:xfrm>
            <a:prstGeom prst="rect">
              <a:avLst/>
            </a:prstGeom>
          </p:spPr>
        </p:pic>
        <p:sp>
          <p:nvSpPr>
            <p:cNvPr id="50" name="object 47">
              <a:extLst>
                <a:ext uri="{FF2B5EF4-FFF2-40B4-BE49-F238E27FC236}">
                  <a16:creationId xmlns:a16="http://schemas.microsoft.com/office/drawing/2014/main" id="{0EF409CF-0057-FC3A-A727-30259270D592}"/>
                </a:ext>
              </a:extLst>
            </p:cNvPr>
            <p:cNvSpPr/>
            <p:nvPr/>
          </p:nvSpPr>
          <p:spPr>
            <a:xfrm>
              <a:off x="4572002" y="3118904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2700">
              <a:solidFill>
                <a:srgbClr val="3EA79C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1" name="object 48">
              <a:extLst>
                <a:ext uri="{FF2B5EF4-FFF2-40B4-BE49-F238E27FC236}">
                  <a16:creationId xmlns:a16="http://schemas.microsoft.com/office/drawing/2014/main" id="{B1ABBC02-F70F-D846-6785-579747C48C5B}"/>
                </a:ext>
              </a:extLst>
            </p:cNvPr>
            <p:cNvSpPr/>
            <p:nvPr/>
          </p:nvSpPr>
          <p:spPr>
            <a:xfrm>
              <a:off x="4572002" y="3156625"/>
              <a:ext cx="0" cy="1289050"/>
            </a:xfrm>
            <a:custGeom>
              <a:avLst/>
              <a:gdLst/>
              <a:ahLst/>
              <a:cxnLst/>
              <a:rect l="l" t="t" r="r" b="b"/>
              <a:pathLst>
                <a:path h="1289050">
                  <a:moveTo>
                    <a:pt x="0" y="0"/>
                  </a:moveTo>
                  <a:lnTo>
                    <a:pt x="0" y="1288516"/>
                  </a:lnTo>
                </a:path>
              </a:pathLst>
            </a:custGeom>
            <a:ln w="12700">
              <a:solidFill>
                <a:srgbClr val="3EA79C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2" name="object 49">
              <a:extLst>
                <a:ext uri="{FF2B5EF4-FFF2-40B4-BE49-F238E27FC236}">
                  <a16:creationId xmlns:a16="http://schemas.microsoft.com/office/drawing/2014/main" id="{FCA52C68-A0A3-F85B-3C51-22709A98FC6C}"/>
                </a:ext>
              </a:extLst>
            </p:cNvPr>
            <p:cNvSpPr/>
            <p:nvPr/>
          </p:nvSpPr>
          <p:spPr>
            <a:xfrm>
              <a:off x="4572002" y="44576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12700">
              <a:solidFill>
                <a:srgbClr val="3EA79C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53" name="object 50">
            <a:extLst>
              <a:ext uri="{FF2B5EF4-FFF2-40B4-BE49-F238E27FC236}">
                <a16:creationId xmlns:a16="http://schemas.microsoft.com/office/drawing/2014/main" id="{D4FECDF4-AB6E-BA65-8F33-A19752C912DB}"/>
              </a:ext>
            </a:extLst>
          </p:cNvPr>
          <p:cNvSpPr txBox="1"/>
          <p:nvPr/>
        </p:nvSpPr>
        <p:spPr>
          <a:xfrm>
            <a:off x="1177119" y="4284122"/>
            <a:ext cx="4245026" cy="164470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216481">
              <a:lnSpc>
                <a:spcPct val="106100"/>
              </a:lnSpc>
              <a:spcBef>
                <a:spcPts val="133"/>
              </a:spcBef>
            </a:pP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diferencia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los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medidores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convencionales,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miden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capilar,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MFG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mide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líquido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intersticial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subcutáneo.</a:t>
            </a:r>
            <a:endParaRPr sz="1465">
              <a:latin typeface="Open Sans"/>
              <a:cs typeface="Open Sans"/>
            </a:endParaRPr>
          </a:p>
          <a:p>
            <a:pPr>
              <a:spcBef>
                <a:spcPts val="47"/>
              </a:spcBef>
            </a:pPr>
            <a:endParaRPr sz="1332">
              <a:latin typeface="Open Sans"/>
              <a:cs typeface="Open Sans"/>
            </a:endParaRPr>
          </a:p>
          <a:p>
            <a:pPr marL="16913" marR="6765">
              <a:lnSpc>
                <a:spcPct val="106100"/>
              </a:lnSpc>
            </a:pP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veces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no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coinciden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los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dos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resultados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(GC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y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spc="-33">
                <a:solidFill>
                  <a:srgbClr val="3C3C3B"/>
                </a:solidFill>
                <a:latin typeface="Open Sans"/>
                <a:cs typeface="Open Sans"/>
              </a:rPr>
              <a:t>GI)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y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debido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miden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en 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espacios diferentes.</a:t>
            </a:r>
            <a:endParaRPr sz="1465">
              <a:latin typeface="Open Sans"/>
              <a:cs typeface="Open Sans"/>
            </a:endParaRPr>
          </a:p>
        </p:txBody>
      </p:sp>
      <p:sp>
        <p:nvSpPr>
          <p:cNvPr id="54" name="object 51">
            <a:extLst>
              <a:ext uri="{FF2B5EF4-FFF2-40B4-BE49-F238E27FC236}">
                <a16:creationId xmlns:a16="http://schemas.microsoft.com/office/drawing/2014/main" id="{D4CB3DA1-CD2F-942B-990D-1D0230B6FA74}"/>
              </a:ext>
            </a:extLst>
          </p:cNvPr>
          <p:cNvSpPr txBox="1"/>
          <p:nvPr/>
        </p:nvSpPr>
        <p:spPr>
          <a:xfrm>
            <a:off x="7123791" y="4284309"/>
            <a:ext cx="4199362" cy="96175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>
              <a:lnSpc>
                <a:spcPct val="106100"/>
              </a:lnSpc>
              <a:spcBef>
                <a:spcPts val="133"/>
              </a:spcBef>
            </a:pP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Esta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variación,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también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llamada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“Decalaje”</a:t>
            </a:r>
            <a:r>
              <a:rPr sz="1465" b="1" spc="36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spc="-33">
                <a:solidFill>
                  <a:srgbClr val="3C3C3B"/>
                </a:solidFill>
                <a:latin typeface="Open Sans"/>
                <a:cs typeface="Open Sans"/>
              </a:rPr>
              <a:t>en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práctica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no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tiene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interés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clínico,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pero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si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ha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de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tenerse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cuenta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interpretación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465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los 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resultados.</a:t>
            </a:r>
            <a:endParaRPr sz="1465">
              <a:latin typeface="Open Sans"/>
              <a:cs typeface="Open Sans"/>
            </a:endParaRPr>
          </a:p>
        </p:txBody>
      </p:sp>
      <p:sp>
        <p:nvSpPr>
          <p:cNvPr id="55" name="object 98">
            <a:extLst>
              <a:ext uri="{FF2B5EF4-FFF2-40B4-BE49-F238E27FC236}">
                <a16:creationId xmlns:a16="http://schemas.microsoft.com/office/drawing/2014/main" id="{6A7A999F-55CA-61E0-20A6-104AEB8D655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17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object 52">
            <a:extLst>
              <a:ext uri="{FF2B5EF4-FFF2-40B4-BE49-F238E27FC236}">
                <a16:creationId xmlns:a16="http://schemas.microsoft.com/office/drawing/2014/main" id="{D8E941C7-166B-F304-D3CC-1E1F5258C115}"/>
              </a:ext>
            </a:extLst>
          </p:cNvPr>
          <p:cNvSpPr txBox="1">
            <a:spLocks/>
          </p:cNvSpPr>
          <p:nvPr/>
        </p:nvSpPr>
        <p:spPr>
          <a:xfrm>
            <a:off x="126994" y="423680"/>
            <a:ext cx="11936793" cy="450722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3019" algn="ctr">
              <a:lnSpc>
                <a:spcPts val="3209"/>
              </a:lnSpc>
              <a:spcBef>
                <a:spcPts val="133"/>
              </a:spcBef>
            </a:pPr>
            <a:r>
              <a:rPr lang="es-ES" sz="3600">
                <a:solidFill>
                  <a:srgbClr val="0070C0"/>
                </a:solidFill>
              </a:rPr>
              <a:t>GLUCOSA</a:t>
            </a:r>
            <a:r>
              <a:rPr lang="es-ES" sz="3600" spc="-40">
                <a:solidFill>
                  <a:srgbClr val="0070C0"/>
                </a:solidFill>
              </a:rPr>
              <a:t> </a:t>
            </a:r>
            <a:r>
              <a:rPr lang="es-ES" sz="3600">
                <a:solidFill>
                  <a:srgbClr val="0070C0"/>
                </a:solidFill>
              </a:rPr>
              <a:t>CAPILAR</a:t>
            </a:r>
            <a:r>
              <a:rPr lang="es-ES" sz="3600" spc="-33">
                <a:solidFill>
                  <a:srgbClr val="0070C0"/>
                </a:solidFill>
              </a:rPr>
              <a:t> </a:t>
            </a:r>
            <a:r>
              <a:rPr lang="es-ES" sz="3600" spc="-27">
                <a:solidFill>
                  <a:srgbClr val="0070C0"/>
                </a:solidFill>
                <a:latin typeface="Open Sans"/>
                <a:cs typeface="Open Sans"/>
              </a:rPr>
              <a:t>(GC)</a:t>
            </a:r>
            <a:r>
              <a:rPr lang="es-ES" sz="3600">
                <a:solidFill>
                  <a:srgbClr val="0070C0"/>
                </a:solidFill>
              </a:rPr>
              <a:t>/</a:t>
            </a:r>
            <a:r>
              <a:rPr lang="es-ES" sz="3600" spc="-40">
                <a:solidFill>
                  <a:srgbClr val="0070C0"/>
                </a:solidFill>
              </a:rPr>
              <a:t> </a:t>
            </a:r>
            <a:r>
              <a:rPr lang="es-ES" sz="3600">
                <a:solidFill>
                  <a:srgbClr val="0070C0"/>
                </a:solidFill>
              </a:rPr>
              <a:t>GLUCOSA</a:t>
            </a:r>
            <a:r>
              <a:rPr lang="es-ES" sz="3600" spc="-40">
                <a:solidFill>
                  <a:srgbClr val="0070C0"/>
                </a:solidFill>
              </a:rPr>
              <a:t> </a:t>
            </a:r>
            <a:r>
              <a:rPr lang="es-ES" sz="3600">
                <a:solidFill>
                  <a:srgbClr val="0070C0"/>
                </a:solidFill>
              </a:rPr>
              <a:t>INTERSTICIAL</a:t>
            </a:r>
            <a:r>
              <a:rPr lang="es-ES" sz="3600" spc="-33">
                <a:solidFill>
                  <a:srgbClr val="0070C0"/>
                </a:solidFill>
              </a:rPr>
              <a:t> </a:t>
            </a:r>
            <a:r>
              <a:rPr lang="es-ES" sz="3600" spc="-27">
                <a:solidFill>
                  <a:srgbClr val="0070C0"/>
                </a:solidFill>
                <a:latin typeface="Open Sans"/>
                <a:cs typeface="Open Sans"/>
              </a:rPr>
              <a:t>(GI)</a:t>
            </a:r>
          </a:p>
        </p:txBody>
      </p:sp>
      <p:grpSp>
        <p:nvGrpSpPr>
          <p:cNvPr id="57" name="object 53">
            <a:extLst>
              <a:ext uri="{FF2B5EF4-FFF2-40B4-BE49-F238E27FC236}">
                <a16:creationId xmlns:a16="http://schemas.microsoft.com/office/drawing/2014/main" id="{D3757CA0-261D-4847-CD2B-3FF9A6F9AF59}"/>
              </a:ext>
            </a:extLst>
          </p:cNvPr>
          <p:cNvGrpSpPr/>
          <p:nvPr/>
        </p:nvGrpSpPr>
        <p:grpSpPr>
          <a:xfrm>
            <a:off x="5431274" y="1562794"/>
            <a:ext cx="1330164" cy="79489"/>
            <a:chOff x="4072839" y="1173543"/>
            <a:chExt cx="998855" cy="59690"/>
          </a:xfrm>
        </p:grpSpPr>
        <p:sp>
          <p:nvSpPr>
            <p:cNvPr id="58" name="object 54">
              <a:extLst>
                <a:ext uri="{FF2B5EF4-FFF2-40B4-BE49-F238E27FC236}">
                  <a16:creationId xmlns:a16="http://schemas.microsoft.com/office/drawing/2014/main" id="{D489EB27-BF8E-D033-4886-C46557A98A51}"/>
                </a:ext>
              </a:extLst>
            </p:cNvPr>
            <p:cNvSpPr/>
            <p:nvPr/>
          </p:nvSpPr>
          <p:spPr>
            <a:xfrm>
              <a:off x="4072839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9" name="object 55">
              <a:extLst>
                <a:ext uri="{FF2B5EF4-FFF2-40B4-BE49-F238E27FC236}">
                  <a16:creationId xmlns:a16="http://schemas.microsoft.com/office/drawing/2014/main" id="{AC0E3D8D-6062-148C-48F5-F570DE4F00A5}"/>
                </a:ext>
              </a:extLst>
            </p:cNvPr>
            <p:cNvSpPr/>
            <p:nvPr/>
          </p:nvSpPr>
          <p:spPr>
            <a:xfrm>
              <a:off x="4405172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60" name="object 56">
              <a:extLst>
                <a:ext uri="{FF2B5EF4-FFF2-40B4-BE49-F238E27FC236}">
                  <a16:creationId xmlns:a16="http://schemas.microsoft.com/office/drawing/2014/main" id="{1DD10221-623C-CCE9-2003-15776FE3D1F2}"/>
                </a:ext>
              </a:extLst>
            </p:cNvPr>
            <p:cNvSpPr/>
            <p:nvPr/>
          </p:nvSpPr>
          <p:spPr>
            <a:xfrm>
              <a:off x="4738814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61" name="object 57">
            <a:extLst>
              <a:ext uri="{FF2B5EF4-FFF2-40B4-BE49-F238E27FC236}">
                <a16:creationId xmlns:a16="http://schemas.microsoft.com/office/drawing/2014/main" id="{A7975237-52C5-69FC-E329-10D744E185B4}"/>
              </a:ext>
            </a:extLst>
          </p:cNvPr>
          <p:cNvSpPr txBox="1"/>
          <p:nvPr/>
        </p:nvSpPr>
        <p:spPr>
          <a:xfrm>
            <a:off x="4152956" y="1253921"/>
            <a:ext cx="3887327" cy="20161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1199">
                <a:solidFill>
                  <a:srgbClr val="485564"/>
                </a:solidFill>
                <a:latin typeface="Open Sans"/>
                <a:cs typeface="Open Sans"/>
              </a:rPr>
              <a:t>Diferencias</a:t>
            </a:r>
            <a:r>
              <a:rPr sz="1199" spc="-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85564"/>
                </a:solidFill>
                <a:latin typeface="Open Sans"/>
                <a:cs typeface="Open Sans"/>
              </a:rPr>
              <a:t>entre</a:t>
            </a:r>
            <a:r>
              <a:rPr sz="1199" spc="-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85564"/>
                </a:solidFill>
                <a:latin typeface="Open Sans"/>
                <a:cs typeface="Open Sans"/>
              </a:rPr>
              <a:t>Glucosa Capilar</a:t>
            </a:r>
            <a:r>
              <a:rPr sz="1199" spc="-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85564"/>
                </a:solidFill>
                <a:latin typeface="Open Sans"/>
                <a:cs typeface="Open Sans"/>
              </a:rPr>
              <a:t>y</a:t>
            </a:r>
            <a:r>
              <a:rPr sz="1199" spc="-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85564"/>
                </a:solidFill>
                <a:latin typeface="Open Sans"/>
                <a:cs typeface="Open Sans"/>
              </a:rPr>
              <a:t>Glucosa </a:t>
            </a:r>
            <a:r>
              <a:rPr sz="1199" spc="-13">
                <a:solidFill>
                  <a:srgbClr val="485564"/>
                </a:solidFill>
                <a:latin typeface="Open Sans"/>
                <a:cs typeface="Open Sans"/>
              </a:rPr>
              <a:t>Intersticial</a:t>
            </a:r>
            <a:endParaRPr sz="1199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1061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3CC1A-87DC-2F88-D28E-34476AAB5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8647A45-1BF6-3C6E-F7E0-FB7BBAA5C628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A9347311-648B-7236-D922-19D2F6C30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80A021A4-D192-7F5B-70C2-0F460762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164D004F-478E-4809-61A4-5373433AAA0B}"/>
              </a:ext>
            </a:extLst>
          </p:cNvPr>
          <p:cNvSpPr txBox="1"/>
          <p:nvPr/>
        </p:nvSpPr>
        <p:spPr>
          <a:xfrm>
            <a:off x="6565708" y="4383873"/>
            <a:ext cx="4682281" cy="1295799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141219" rIns="0" bIns="0" rtlCol="0">
            <a:spAutoFit/>
          </a:bodyPr>
          <a:lstStyle/>
          <a:p>
            <a:pPr marL="294278">
              <a:spcBef>
                <a:spcPts val="1112"/>
              </a:spcBef>
            </a:pPr>
            <a:r>
              <a:rPr sz="1332" b="1" i="1" spc="-13">
                <a:solidFill>
                  <a:srgbClr val="3064BF"/>
                </a:solidFill>
                <a:latin typeface="OpenSans-BoldItalic"/>
                <a:cs typeface="OpenSans-BoldItalic"/>
              </a:rPr>
              <a:t>Ejemplo:</a:t>
            </a:r>
            <a:endParaRPr sz="1332">
              <a:latin typeface="OpenSans-BoldItalic"/>
              <a:cs typeface="OpenSans-BoldItalic"/>
            </a:endParaRPr>
          </a:p>
          <a:p>
            <a:pPr marL="294278" marR="235931">
              <a:spcBef>
                <a:spcPts val="533"/>
              </a:spcBef>
            </a:pP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Cambios</a:t>
            </a:r>
            <a:r>
              <a:rPr sz="1332" i="1" spc="-20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bruscos</a:t>
            </a:r>
            <a:r>
              <a:rPr sz="1332" i="1" spc="-27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por</a:t>
            </a:r>
            <a:r>
              <a:rPr sz="1332" i="1" spc="-27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aumento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o</a:t>
            </a:r>
            <a:r>
              <a:rPr sz="1332" i="1" spc="-20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por</a:t>
            </a:r>
            <a:r>
              <a:rPr sz="1332" i="1" spc="-27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descenso,</a:t>
            </a:r>
            <a:r>
              <a:rPr sz="1332" i="1" spc="-20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valores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extremos,</a:t>
            </a:r>
            <a:r>
              <a:rPr sz="1332" i="1" spc="-40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tras</a:t>
            </a:r>
            <a:r>
              <a:rPr sz="1332" i="1" spc="-27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una</a:t>
            </a:r>
            <a:r>
              <a:rPr sz="1332" i="1" spc="-27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ingesta,</a:t>
            </a:r>
            <a:r>
              <a:rPr sz="1332" i="1" spc="-20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después</a:t>
            </a:r>
            <a:r>
              <a:rPr sz="1332" i="1" spc="-27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de</a:t>
            </a:r>
            <a:r>
              <a:rPr sz="1332" i="1" spc="-27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realizar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 deporte,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o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tras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administrar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un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bolo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>
                <a:solidFill>
                  <a:srgbClr val="3064BF"/>
                </a:solidFill>
                <a:latin typeface="Open Sans"/>
                <a:cs typeface="Open Sans"/>
              </a:rPr>
              <a:t>de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 </a:t>
            </a:r>
            <a:r>
              <a:rPr sz="1332" i="1" spc="-13" err="1">
                <a:solidFill>
                  <a:srgbClr val="3064BF"/>
                </a:solidFill>
                <a:latin typeface="Open Sans"/>
                <a:cs typeface="Open Sans"/>
              </a:rPr>
              <a:t>insulina</a:t>
            </a:r>
            <a:r>
              <a:rPr sz="1332" i="1" spc="-13">
                <a:solidFill>
                  <a:srgbClr val="3064BF"/>
                </a:solidFill>
                <a:latin typeface="Open Sans"/>
                <a:cs typeface="Open Sans"/>
              </a:rPr>
              <a:t>.</a:t>
            </a:r>
            <a:endParaRPr lang="es-ES" sz="1332" i="1" spc="-13">
              <a:solidFill>
                <a:srgbClr val="3064BF"/>
              </a:solidFill>
              <a:latin typeface="Open Sans"/>
              <a:cs typeface="Open Sans"/>
            </a:endParaRPr>
          </a:p>
          <a:p>
            <a:pPr marL="294278" marR="235931">
              <a:spcBef>
                <a:spcPts val="533"/>
              </a:spcBef>
            </a:pPr>
            <a:endParaRPr sz="1332">
              <a:latin typeface="Open Sans"/>
              <a:cs typeface="Open Sans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4F2D6CE0-B185-105E-D180-D8F9CD38FD39}"/>
              </a:ext>
            </a:extLst>
          </p:cNvPr>
          <p:cNvGrpSpPr/>
          <p:nvPr/>
        </p:nvGrpSpPr>
        <p:grpSpPr>
          <a:xfrm>
            <a:off x="5430918" y="943524"/>
            <a:ext cx="1330164" cy="79489"/>
            <a:chOff x="4072839" y="1173543"/>
            <a:chExt cx="998855" cy="5969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822C00E-5156-5DDD-33C1-7943BB59F5DE}"/>
                </a:ext>
              </a:extLst>
            </p:cNvPr>
            <p:cNvSpPr/>
            <p:nvPr/>
          </p:nvSpPr>
          <p:spPr>
            <a:xfrm>
              <a:off x="4072839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4E1DBDA1-70A9-38AD-5CDD-4E956928F9B3}"/>
                </a:ext>
              </a:extLst>
            </p:cNvPr>
            <p:cNvSpPr/>
            <p:nvPr/>
          </p:nvSpPr>
          <p:spPr>
            <a:xfrm>
              <a:off x="4405172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10E7377F-88F6-5673-06AA-DB19980655AA}"/>
                </a:ext>
              </a:extLst>
            </p:cNvPr>
            <p:cNvSpPr/>
            <p:nvPr/>
          </p:nvSpPr>
          <p:spPr>
            <a:xfrm>
              <a:off x="4738814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10" name="object 7">
            <a:extLst>
              <a:ext uri="{FF2B5EF4-FFF2-40B4-BE49-F238E27FC236}">
                <a16:creationId xmlns:a16="http://schemas.microsoft.com/office/drawing/2014/main" id="{67184F18-09D6-EE52-BA7D-5DA723BCF364}"/>
              </a:ext>
            </a:extLst>
          </p:cNvPr>
          <p:cNvSpPr txBox="1"/>
          <p:nvPr/>
        </p:nvSpPr>
        <p:spPr>
          <a:xfrm>
            <a:off x="1523325" y="273116"/>
            <a:ext cx="10668675" cy="4479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2800">
                <a:solidFill>
                  <a:srgbClr val="485564"/>
                </a:solidFill>
                <a:latin typeface="Open Sans"/>
                <a:cs typeface="Open Sans"/>
              </a:rPr>
              <a:t>Diferencias</a:t>
            </a:r>
            <a:r>
              <a:rPr sz="2800" spc="-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2800">
                <a:solidFill>
                  <a:srgbClr val="485564"/>
                </a:solidFill>
                <a:latin typeface="Open Sans"/>
                <a:cs typeface="Open Sans"/>
              </a:rPr>
              <a:t>entre</a:t>
            </a:r>
            <a:r>
              <a:rPr sz="2800" spc="-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2800">
                <a:solidFill>
                  <a:srgbClr val="485564"/>
                </a:solidFill>
                <a:latin typeface="Open Sans"/>
                <a:cs typeface="Open Sans"/>
              </a:rPr>
              <a:t>Glucosa Capilar</a:t>
            </a:r>
            <a:r>
              <a:rPr sz="2800" spc="-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2800">
                <a:solidFill>
                  <a:srgbClr val="485564"/>
                </a:solidFill>
                <a:latin typeface="Open Sans"/>
                <a:cs typeface="Open Sans"/>
              </a:rPr>
              <a:t>y</a:t>
            </a:r>
            <a:r>
              <a:rPr sz="2800" spc="-7">
                <a:solidFill>
                  <a:srgbClr val="485564"/>
                </a:solidFill>
                <a:latin typeface="Open Sans"/>
                <a:cs typeface="Open Sans"/>
              </a:rPr>
              <a:t> </a:t>
            </a:r>
            <a:r>
              <a:rPr sz="2800">
                <a:solidFill>
                  <a:srgbClr val="485564"/>
                </a:solidFill>
                <a:latin typeface="Open Sans"/>
                <a:cs typeface="Open Sans"/>
              </a:rPr>
              <a:t>Glucosa </a:t>
            </a:r>
            <a:r>
              <a:rPr sz="2800" spc="-13">
                <a:solidFill>
                  <a:srgbClr val="485564"/>
                </a:solidFill>
                <a:latin typeface="Open Sans"/>
                <a:cs typeface="Open Sans"/>
              </a:rPr>
              <a:t>Intersticial</a:t>
            </a:r>
            <a:endParaRPr sz="2800">
              <a:latin typeface="Open Sans"/>
              <a:cs typeface="Open Sans"/>
            </a:endParaRPr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E098BA84-3E86-22E7-FC10-9A29CE2119D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36" y="1617703"/>
            <a:ext cx="4777865" cy="818264"/>
          </a:xfrm>
          <a:prstGeom prst="rect">
            <a:avLst/>
          </a:prstGeom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228129CE-6796-2B55-2C36-2859184B14FE}"/>
              </a:ext>
            </a:extLst>
          </p:cNvPr>
          <p:cNvSpPr txBox="1"/>
          <p:nvPr/>
        </p:nvSpPr>
        <p:spPr>
          <a:xfrm>
            <a:off x="1174500" y="1604785"/>
            <a:ext cx="191956" cy="183529"/>
          </a:xfrm>
          <a:prstGeom prst="rect">
            <a:avLst/>
          </a:prstGeom>
        </p:spPr>
        <p:txBody>
          <a:bodyPr vert="horz" wrap="square" lIns="0" tIns="19448" rIns="0" bIns="0" rtlCol="0">
            <a:spAutoFit/>
          </a:bodyPr>
          <a:lstStyle/>
          <a:p>
            <a:pPr marL="16913">
              <a:spcBef>
                <a:spcPts val="152"/>
              </a:spcBef>
            </a:pP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80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C8BE3CD6-DD6B-BD43-368F-CD1C28CC9257}"/>
              </a:ext>
            </a:extLst>
          </p:cNvPr>
          <p:cNvSpPr txBox="1"/>
          <p:nvPr/>
        </p:nvSpPr>
        <p:spPr>
          <a:xfrm rot="21360000">
            <a:off x="2511563" y="1439582"/>
            <a:ext cx="210328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9"/>
              </a:lnSpc>
            </a:pP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82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E55C6EAE-2F17-8E16-847B-6CA414148356}"/>
              </a:ext>
            </a:extLst>
          </p:cNvPr>
          <p:cNvSpPr txBox="1"/>
          <p:nvPr/>
        </p:nvSpPr>
        <p:spPr>
          <a:xfrm rot="240000">
            <a:off x="3631896" y="1537669"/>
            <a:ext cx="21096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2"/>
              </a:lnSpc>
            </a:pP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88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C7E40D06-5E51-764B-FC7A-811E0AE8F0B4}"/>
              </a:ext>
            </a:extLst>
          </p:cNvPr>
          <p:cNvSpPr txBox="1"/>
          <p:nvPr/>
        </p:nvSpPr>
        <p:spPr>
          <a:xfrm>
            <a:off x="5084784" y="1521501"/>
            <a:ext cx="193648" cy="183529"/>
          </a:xfrm>
          <a:prstGeom prst="rect">
            <a:avLst/>
          </a:prstGeom>
        </p:spPr>
        <p:txBody>
          <a:bodyPr vert="horz" wrap="square" lIns="0" tIns="19448" rIns="0" bIns="0" rtlCol="0">
            <a:spAutoFit/>
          </a:bodyPr>
          <a:lstStyle/>
          <a:p>
            <a:pPr marL="16913">
              <a:spcBef>
                <a:spcPts val="152"/>
              </a:spcBef>
            </a:pP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91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FE7F7835-F1BC-56ED-4B35-D5C420D064FA}"/>
              </a:ext>
            </a:extLst>
          </p:cNvPr>
          <p:cNvSpPr txBox="1"/>
          <p:nvPr/>
        </p:nvSpPr>
        <p:spPr>
          <a:xfrm>
            <a:off x="6554640" y="1666870"/>
            <a:ext cx="4092814" cy="681349"/>
          </a:xfrm>
          <a:prstGeom prst="rect">
            <a:avLst/>
          </a:prstGeom>
        </p:spPr>
        <p:txBody>
          <a:bodyPr vert="horz" wrap="square" lIns="0" tIns="27060" rIns="0" bIns="0" rtlCol="0">
            <a:spAutoFit/>
          </a:bodyPr>
          <a:lstStyle/>
          <a:p>
            <a:pPr marL="16913" marR="6765">
              <a:lnSpc>
                <a:spcPts val="1731"/>
              </a:lnSpc>
              <a:spcBef>
                <a:spcPts val="213"/>
              </a:spcBef>
            </a:pP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Cuando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nivel</a:t>
            </a:r>
            <a:r>
              <a:rPr sz="1465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sangre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es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estable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(en periodos de normoglucemia),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los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valores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de GC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y GI se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equilibran y 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coinciden.</a:t>
            </a:r>
            <a:endParaRPr sz="1465">
              <a:latin typeface="Open Sans"/>
              <a:cs typeface="Open Sans"/>
            </a:endParaRPr>
          </a:p>
        </p:txBody>
      </p:sp>
      <p:pic>
        <p:nvPicPr>
          <p:cNvPr id="17" name="object 14">
            <a:extLst>
              <a:ext uri="{FF2B5EF4-FFF2-40B4-BE49-F238E27FC236}">
                <a16:creationId xmlns:a16="http://schemas.microsoft.com/office/drawing/2014/main" id="{416C9BBC-5C1B-4539-4D50-2A0D4025131C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358" y="1715810"/>
            <a:ext cx="224969" cy="224969"/>
          </a:xfrm>
          <a:prstGeom prst="rect">
            <a:avLst/>
          </a:prstGeom>
        </p:spPr>
      </p:pic>
      <p:sp>
        <p:nvSpPr>
          <p:cNvPr id="18" name="object 15">
            <a:extLst>
              <a:ext uri="{FF2B5EF4-FFF2-40B4-BE49-F238E27FC236}">
                <a16:creationId xmlns:a16="http://schemas.microsoft.com/office/drawing/2014/main" id="{251FCBB0-B986-10DE-6BAE-F73D3A2FDE88}"/>
              </a:ext>
            </a:extLst>
          </p:cNvPr>
          <p:cNvSpPr txBox="1"/>
          <p:nvPr/>
        </p:nvSpPr>
        <p:spPr>
          <a:xfrm>
            <a:off x="6554679" y="3235533"/>
            <a:ext cx="4433598" cy="96175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>
              <a:lnSpc>
                <a:spcPct val="106100"/>
              </a:lnSpc>
              <a:spcBef>
                <a:spcPts val="133"/>
              </a:spcBef>
            </a:pP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periodos</a:t>
            </a:r>
            <a:r>
              <a:rPr sz="1465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cambio,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cuando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hay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ﬂuctuaciones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rápidas</a:t>
            </a:r>
            <a:r>
              <a:rPr sz="1465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nivel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sanguínea,</a:t>
            </a:r>
            <a:r>
              <a:rPr sz="1465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las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diferencias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entre GC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y GI se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acentúan y 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las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mediciones</a:t>
            </a:r>
            <a:r>
              <a:rPr sz="1465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pueden</a:t>
            </a:r>
            <a:r>
              <a:rPr sz="1465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ser 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diferentes.</a:t>
            </a:r>
            <a:endParaRPr sz="1465">
              <a:latin typeface="Open Sans"/>
              <a:cs typeface="Open Sans"/>
            </a:endParaRPr>
          </a:p>
        </p:txBody>
      </p:sp>
      <p:pic>
        <p:nvPicPr>
          <p:cNvPr id="19" name="object 16">
            <a:extLst>
              <a:ext uri="{FF2B5EF4-FFF2-40B4-BE49-F238E27FC236}">
                <a16:creationId xmlns:a16="http://schemas.microsoft.com/office/drawing/2014/main" id="{137B4C34-4E4D-3692-1FDB-F7D4FB660ADB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358" y="3281139"/>
            <a:ext cx="224969" cy="224969"/>
          </a:xfrm>
          <a:prstGeom prst="rect">
            <a:avLst/>
          </a:prstGeom>
        </p:spPr>
      </p:pic>
      <p:pic>
        <p:nvPicPr>
          <p:cNvPr id="20" name="object 17">
            <a:extLst>
              <a:ext uri="{FF2B5EF4-FFF2-40B4-BE49-F238E27FC236}">
                <a16:creationId xmlns:a16="http://schemas.microsoft.com/office/drawing/2014/main" id="{A212675D-9C55-B2F9-EBB5-0B396BA2C9FD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23" y="3596392"/>
            <a:ext cx="4773422" cy="1563592"/>
          </a:xfrm>
          <a:prstGeom prst="rect">
            <a:avLst/>
          </a:prstGeom>
        </p:spPr>
      </p:pic>
      <p:sp>
        <p:nvSpPr>
          <p:cNvPr id="21" name="object 18">
            <a:extLst>
              <a:ext uri="{FF2B5EF4-FFF2-40B4-BE49-F238E27FC236}">
                <a16:creationId xmlns:a16="http://schemas.microsoft.com/office/drawing/2014/main" id="{1FD9C143-5621-4741-4BF9-24A5A027B2DB}"/>
              </a:ext>
            </a:extLst>
          </p:cNvPr>
          <p:cNvSpPr txBox="1"/>
          <p:nvPr/>
        </p:nvSpPr>
        <p:spPr>
          <a:xfrm>
            <a:off x="1050786" y="4419546"/>
            <a:ext cx="270599" cy="183529"/>
          </a:xfrm>
          <a:prstGeom prst="rect">
            <a:avLst/>
          </a:prstGeom>
        </p:spPr>
        <p:txBody>
          <a:bodyPr vert="horz" wrap="square" lIns="0" tIns="19448" rIns="0" bIns="0" rtlCol="0">
            <a:spAutoFit/>
          </a:bodyPr>
          <a:lstStyle/>
          <a:p>
            <a:pPr marL="16913">
              <a:spcBef>
                <a:spcPts val="152"/>
              </a:spcBef>
            </a:pP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124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82C2BC04-360D-75E3-9435-0ADBB997695E}"/>
              </a:ext>
            </a:extLst>
          </p:cNvPr>
          <p:cNvSpPr txBox="1"/>
          <p:nvPr/>
        </p:nvSpPr>
        <p:spPr>
          <a:xfrm rot="19440000">
            <a:off x="2246401" y="3619988"/>
            <a:ext cx="275128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5"/>
              </a:lnSpc>
            </a:pP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150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BFD8BE16-4686-9040-B2F5-FAAB884CBFC4}"/>
              </a:ext>
            </a:extLst>
          </p:cNvPr>
          <p:cNvSpPr txBox="1"/>
          <p:nvPr/>
        </p:nvSpPr>
        <p:spPr>
          <a:xfrm rot="1080000">
            <a:off x="3658655" y="3459097"/>
            <a:ext cx="275128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9"/>
              </a:lnSpc>
            </a:pP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140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D512CDA7-8B05-773C-6428-E5EF9F165A0D}"/>
              </a:ext>
            </a:extLst>
          </p:cNvPr>
          <p:cNvSpPr txBox="1"/>
          <p:nvPr/>
        </p:nvSpPr>
        <p:spPr>
          <a:xfrm rot="1800000">
            <a:off x="5211282" y="4183696"/>
            <a:ext cx="276591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9"/>
              </a:lnSpc>
            </a:pPr>
            <a:r>
              <a:rPr sz="1065" b="1" spc="-33">
                <a:solidFill>
                  <a:srgbClr val="485564"/>
                </a:solidFill>
                <a:latin typeface="Open Sans"/>
                <a:cs typeface="Open Sans"/>
              </a:rPr>
              <a:t>110</a:t>
            </a:r>
            <a:endParaRPr sz="1065">
              <a:latin typeface="Open Sans"/>
              <a:cs typeface="Open Sans"/>
            </a:endParaRPr>
          </a:p>
        </p:txBody>
      </p:sp>
      <p:grpSp>
        <p:nvGrpSpPr>
          <p:cNvPr id="25" name="object 22">
            <a:extLst>
              <a:ext uri="{FF2B5EF4-FFF2-40B4-BE49-F238E27FC236}">
                <a16:creationId xmlns:a16="http://schemas.microsoft.com/office/drawing/2014/main" id="{4E110EB1-EE0A-1F9E-CBFF-5CDB4A74FDE8}"/>
              </a:ext>
            </a:extLst>
          </p:cNvPr>
          <p:cNvGrpSpPr/>
          <p:nvPr/>
        </p:nvGrpSpPr>
        <p:grpSpPr>
          <a:xfrm>
            <a:off x="893366" y="2907034"/>
            <a:ext cx="10405387" cy="16912"/>
            <a:chOff x="665474" y="2647993"/>
            <a:chExt cx="7813675" cy="12700"/>
          </a:xfrm>
        </p:grpSpPr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6C6620C0-DD4A-0599-AD85-B333AEDA8EE5}"/>
                </a:ext>
              </a:extLst>
            </p:cNvPr>
            <p:cNvSpPr/>
            <p:nvPr/>
          </p:nvSpPr>
          <p:spPr>
            <a:xfrm>
              <a:off x="8465826" y="265434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3EA79C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9BB58F5E-6383-855F-C76F-1C2E1466EBA2}"/>
                </a:ext>
              </a:extLst>
            </p:cNvPr>
            <p:cNvSpPr/>
            <p:nvPr/>
          </p:nvSpPr>
          <p:spPr>
            <a:xfrm>
              <a:off x="690854" y="2654343"/>
              <a:ext cx="7750175" cy="0"/>
            </a:xfrm>
            <a:custGeom>
              <a:avLst/>
              <a:gdLst/>
              <a:ahLst/>
              <a:cxnLst/>
              <a:rect l="l" t="t" r="r" b="b"/>
              <a:pathLst>
                <a:path w="7750175">
                  <a:moveTo>
                    <a:pt x="774960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3EA79C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AF13328B-9594-27D3-DEEA-B127D381B64B}"/>
                </a:ext>
              </a:extLst>
            </p:cNvPr>
            <p:cNvSpPr/>
            <p:nvPr/>
          </p:nvSpPr>
          <p:spPr>
            <a:xfrm>
              <a:off x="665474" y="265434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3EA79C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29" name="object 98">
            <a:extLst>
              <a:ext uri="{FF2B5EF4-FFF2-40B4-BE49-F238E27FC236}">
                <a16:creationId xmlns:a16="http://schemas.microsoft.com/office/drawing/2014/main" id="{3939E4BE-7D41-0699-BCC2-7C85A6E8A76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244" y="573708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18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068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3515C-B412-ABB3-F6E7-B4C92F66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E66B4F-E79E-F642-7026-A08516A6768C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E252D67-6547-A28D-B773-07B066425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B9644F4B-8A12-A049-8283-C9CAD4F67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9975DBFB-4351-4EA6-540D-5704DECB5BAB}"/>
              </a:ext>
            </a:extLst>
          </p:cNvPr>
          <p:cNvSpPr/>
          <p:nvPr/>
        </p:nvSpPr>
        <p:spPr>
          <a:xfrm>
            <a:off x="10104" y="5674060"/>
            <a:ext cx="12171893" cy="705249"/>
          </a:xfrm>
          <a:custGeom>
            <a:avLst/>
            <a:gdLst/>
            <a:ahLst/>
            <a:cxnLst/>
            <a:rect l="l" t="t" r="r" b="b"/>
            <a:pathLst>
              <a:path w="9140190" h="529589">
                <a:moveTo>
                  <a:pt x="9140113" y="0"/>
                </a:moveTo>
                <a:lnTo>
                  <a:pt x="0" y="0"/>
                </a:lnTo>
                <a:lnTo>
                  <a:pt x="0" y="529386"/>
                </a:lnTo>
                <a:lnTo>
                  <a:pt x="9140113" y="529386"/>
                </a:lnTo>
                <a:lnTo>
                  <a:pt x="9140113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532F98CF-6A1A-3BCE-A6A7-89A31896EDA3}"/>
              </a:ext>
            </a:extLst>
          </p:cNvPr>
          <p:cNvGrpSpPr/>
          <p:nvPr/>
        </p:nvGrpSpPr>
        <p:grpSpPr>
          <a:xfrm>
            <a:off x="888456" y="1936691"/>
            <a:ext cx="8488361" cy="509910"/>
            <a:chOff x="661520" y="1454311"/>
            <a:chExt cx="6374130" cy="38290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5979D41-373F-15EF-2A73-9E219FF259F1}"/>
                </a:ext>
              </a:extLst>
            </p:cNvPr>
            <p:cNvSpPr/>
            <p:nvPr/>
          </p:nvSpPr>
          <p:spPr>
            <a:xfrm>
              <a:off x="661520" y="1723748"/>
              <a:ext cx="158115" cy="113664"/>
            </a:xfrm>
            <a:custGeom>
              <a:avLst/>
              <a:gdLst/>
              <a:ahLst/>
              <a:cxnLst/>
              <a:rect l="l" t="t" r="r" b="b"/>
              <a:pathLst>
                <a:path w="158115" h="113664">
                  <a:moveTo>
                    <a:pt x="158013" y="0"/>
                  </a:moveTo>
                  <a:lnTo>
                    <a:pt x="0" y="0"/>
                  </a:lnTo>
                  <a:lnTo>
                    <a:pt x="158013" y="113449"/>
                  </a:lnTo>
                  <a:lnTo>
                    <a:pt x="158013" y="0"/>
                  </a:lnTo>
                  <a:close/>
                </a:path>
              </a:pathLst>
            </a:custGeom>
            <a:solidFill>
              <a:srgbClr val="469396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D16A00F-6317-74F5-C0B5-B6A3F25CD766}"/>
                </a:ext>
              </a:extLst>
            </p:cNvPr>
            <p:cNvSpPr/>
            <p:nvPr/>
          </p:nvSpPr>
          <p:spPr>
            <a:xfrm>
              <a:off x="661703" y="1454311"/>
              <a:ext cx="6374130" cy="269875"/>
            </a:xfrm>
            <a:custGeom>
              <a:avLst/>
              <a:gdLst/>
              <a:ahLst/>
              <a:cxnLst/>
              <a:rect l="l" t="t" r="r" b="b"/>
              <a:pathLst>
                <a:path w="6374130" h="269875">
                  <a:moveTo>
                    <a:pt x="6262192" y="0"/>
                  </a:moveTo>
                  <a:lnTo>
                    <a:pt x="0" y="0"/>
                  </a:lnTo>
                  <a:lnTo>
                    <a:pt x="0" y="269443"/>
                  </a:lnTo>
                  <a:lnTo>
                    <a:pt x="6262192" y="269443"/>
                  </a:lnTo>
                  <a:lnTo>
                    <a:pt x="6373926" y="134721"/>
                  </a:lnTo>
                  <a:lnTo>
                    <a:pt x="6262192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grpSp>
        <p:nvGrpSpPr>
          <p:cNvPr id="10" name="object 7">
            <a:extLst>
              <a:ext uri="{FF2B5EF4-FFF2-40B4-BE49-F238E27FC236}">
                <a16:creationId xmlns:a16="http://schemas.microsoft.com/office/drawing/2014/main" id="{3752366D-B49C-9724-6DE0-DBA93C962688}"/>
              </a:ext>
            </a:extLst>
          </p:cNvPr>
          <p:cNvGrpSpPr/>
          <p:nvPr/>
        </p:nvGrpSpPr>
        <p:grpSpPr>
          <a:xfrm>
            <a:off x="913061" y="1673390"/>
            <a:ext cx="6177585" cy="3891096"/>
            <a:chOff x="589946" y="1256591"/>
            <a:chExt cx="4638909" cy="2921925"/>
          </a:xfrm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6E009F32-F0DA-E93F-44A1-BB86E6F91517}"/>
                </a:ext>
              </a:extLst>
            </p:cNvPr>
            <p:cNvSpPr/>
            <p:nvPr/>
          </p:nvSpPr>
          <p:spPr>
            <a:xfrm>
              <a:off x="870894" y="1256591"/>
              <a:ext cx="636270" cy="636270"/>
            </a:xfrm>
            <a:custGeom>
              <a:avLst/>
              <a:gdLst/>
              <a:ahLst/>
              <a:cxnLst/>
              <a:rect l="l" t="t" r="r" b="b"/>
              <a:pathLst>
                <a:path w="636269" h="636269">
                  <a:moveTo>
                    <a:pt x="318084" y="0"/>
                  </a:moveTo>
                  <a:lnTo>
                    <a:pt x="271078" y="3448"/>
                  </a:lnTo>
                  <a:lnTo>
                    <a:pt x="226215" y="13466"/>
                  </a:lnTo>
                  <a:lnTo>
                    <a:pt x="183985" y="29562"/>
                  </a:lnTo>
                  <a:lnTo>
                    <a:pt x="144881" y="51243"/>
                  </a:lnTo>
                  <a:lnTo>
                    <a:pt x="109395" y="78018"/>
                  </a:lnTo>
                  <a:lnTo>
                    <a:pt x="78018" y="109395"/>
                  </a:lnTo>
                  <a:lnTo>
                    <a:pt x="51243" y="144881"/>
                  </a:lnTo>
                  <a:lnTo>
                    <a:pt x="29562" y="183985"/>
                  </a:lnTo>
                  <a:lnTo>
                    <a:pt x="13466" y="226215"/>
                  </a:lnTo>
                  <a:lnTo>
                    <a:pt x="3448" y="271078"/>
                  </a:lnTo>
                  <a:lnTo>
                    <a:pt x="0" y="318084"/>
                  </a:lnTo>
                  <a:lnTo>
                    <a:pt x="3448" y="365089"/>
                  </a:lnTo>
                  <a:lnTo>
                    <a:pt x="13466" y="409953"/>
                  </a:lnTo>
                  <a:lnTo>
                    <a:pt x="29562" y="452183"/>
                  </a:lnTo>
                  <a:lnTo>
                    <a:pt x="51243" y="491287"/>
                  </a:lnTo>
                  <a:lnTo>
                    <a:pt x="78018" y="526773"/>
                  </a:lnTo>
                  <a:lnTo>
                    <a:pt x="109395" y="558149"/>
                  </a:lnTo>
                  <a:lnTo>
                    <a:pt x="144881" y="584924"/>
                  </a:lnTo>
                  <a:lnTo>
                    <a:pt x="183985" y="606605"/>
                  </a:lnTo>
                  <a:lnTo>
                    <a:pt x="226215" y="622701"/>
                  </a:lnTo>
                  <a:lnTo>
                    <a:pt x="271078" y="632719"/>
                  </a:lnTo>
                  <a:lnTo>
                    <a:pt x="318084" y="636168"/>
                  </a:lnTo>
                  <a:lnTo>
                    <a:pt x="365086" y="632719"/>
                  </a:lnTo>
                  <a:lnTo>
                    <a:pt x="409948" y="622701"/>
                  </a:lnTo>
                  <a:lnTo>
                    <a:pt x="452177" y="606605"/>
                  </a:lnTo>
                  <a:lnTo>
                    <a:pt x="491281" y="584924"/>
                  </a:lnTo>
                  <a:lnTo>
                    <a:pt x="526768" y="558149"/>
                  </a:lnTo>
                  <a:lnTo>
                    <a:pt x="558145" y="526773"/>
                  </a:lnTo>
                  <a:lnTo>
                    <a:pt x="584921" y="491287"/>
                  </a:lnTo>
                  <a:lnTo>
                    <a:pt x="606603" y="452183"/>
                  </a:lnTo>
                  <a:lnTo>
                    <a:pt x="622700" y="409953"/>
                  </a:lnTo>
                  <a:lnTo>
                    <a:pt x="632719" y="365089"/>
                  </a:lnTo>
                  <a:lnTo>
                    <a:pt x="636168" y="318084"/>
                  </a:lnTo>
                  <a:lnTo>
                    <a:pt x="632719" y="271078"/>
                  </a:lnTo>
                  <a:lnTo>
                    <a:pt x="622700" y="226215"/>
                  </a:lnTo>
                  <a:lnTo>
                    <a:pt x="606603" y="183985"/>
                  </a:lnTo>
                  <a:lnTo>
                    <a:pt x="584921" y="144881"/>
                  </a:lnTo>
                  <a:lnTo>
                    <a:pt x="558145" y="109395"/>
                  </a:lnTo>
                  <a:lnTo>
                    <a:pt x="526768" y="78018"/>
                  </a:lnTo>
                  <a:lnTo>
                    <a:pt x="491281" y="51243"/>
                  </a:lnTo>
                  <a:lnTo>
                    <a:pt x="452177" y="29562"/>
                  </a:lnTo>
                  <a:lnTo>
                    <a:pt x="409948" y="13466"/>
                  </a:lnTo>
                  <a:lnTo>
                    <a:pt x="365086" y="3448"/>
                  </a:lnTo>
                  <a:lnTo>
                    <a:pt x="318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DA2D0C70-604C-DA17-5A40-D1292A613948}"/>
                </a:ext>
              </a:extLst>
            </p:cNvPr>
            <p:cNvSpPr/>
            <p:nvPr/>
          </p:nvSpPr>
          <p:spPr>
            <a:xfrm>
              <a:off x="870894" y="1256591"/>
              <a:ext cx="636270" cy="636270"/>
            </a:xfrm>
            <a:custGeom>
              <a:avLst/>
              <a:gdLst/>
              <a:ahLst/>
              <a:cxnLst/>
              <a:rect l="l" t="t" r="r" b="b"/>
              <a:pathLst>
                <a:path w="636269" h="636269">
                  <a:moveTo>
                    <a:pt x="636168" y="318084"/>
                  </a:moveTo>
                  <a:lnTo>
                    <a:pt x="632719" y="365089"/>
                  </a:lnTo>
                  <a:lnTo>
                    <a:pt x="622700" y="409953"/>
                  </a:lnTo>
                  <a:lnTo>
                    <a:pt x="606603" y="452183"/>
                  </a:lnTo>
                  <a:lnTo>
                    <a:pt x="584921" y="491287"/>
                  </a:lnTo>
                  <a:lnTo>
                    <a:pt x="558145" y="526773"/>
                  </a:lnTo>
                  <a:lnTo>
                    <a:pt x="526768" y="558149"/>
                  </a:lnTo>
                  <a:lnTo>
                    <a:pt x="491281" y="584924"/>
                  </a:lnTo>
                  <a:lnTo>
                    <a:pt x="452177" y="606605"/>
                  </a:lnTo>
                  <a:lnTo>
                    <a:pt x="409948" y="622701"/>
                  </a:lnTo>
                  <a:lnTo>
                    <a:pt x="365086" y="632719"/>
                  </a:lnTo>
                  <a:lnTo>
                    <a:pt x="318084" y="636168"/>
                  </a:lnTo>
                  <a:lnTo>
                    <a:pt x="271078" y="632719"/>
                  </a:lnTo>
                  <a:lnTo>
                    <a:pt x="226215" y="622701"/>
                  </a:lnTo>
                  <a:lnTo>
                    <a:pt x="183985" y="606605"/>
                  </a:lnTo>
                  <a:lnTo>
                    <a:pt x="144881" y="584924"/>
                  </a:lnTo>
                  <a:lnTo>
                    <a:pt x="109395" y="558149"/>
                  </a:lnTo>
                  <a:lnTo>
                    <a:pt x="78018" y="526773"/>
                  </a:lnTo>
                  <a:lnTo>
                    <a:pt x="51243" y="491287"/>
                  </a:lnTo>
                  <a:lnTo>
                    <a:pt x="29562" y="452183"/>
                  </a:lnTo>
                  <a:lnTo>
                    <a:pt x="13466" y="409953"/>
                  </a:lnTo>
                  <a:lnTo>
                    <a:pt x="3448" y="365089"/>
                  </a:lnTo>
                  <a:lnTo>
                    <a:pt x="0" y="318084"/>
                  </a:lnTo>
                  <a:lnTo>
                    <a:pt x="3448" y="271078"/>
                  </a:lnTo>
                  <a:lnTo>
                    <a:pt x="13466" y="226215"/>
                  </a:lnTo>
                  <a:lnTo>
                    <a:pt x="29562" y="183985"/>
                  </a:lnTo>
                  <a:lnTo>
                    <a:pt x="51243" y="144881"/>
                  </a:lnTo>
                  <a:lnTo>
                    <a:pt x="78018" y="109395"/>
                  </a:lnTo>
                  <a:lnTo>
                    <a:pt x="109395" y="78018"/>
                  </a:lnTo>
                  <a:lnTo>
                    <a:pt x="144881" y="51243"/>
                  </a:lnTo>
                  <a:lnTo>
                    <a:pt x="183985" y="29562"/>
                  </a:lnTo>
                  <a:lnTo>
                    <a:pt x="226215" y="13466"/>
                  </a:lnTo>
                  <a:lnTo>
                    <a:pt x="271078" y="3448"/>
                  </a:lnTo>
                  <a:lnTo>
                    <a:pt x="318084" y="0"/>
                  </a:lnTo>
                  <a:lnTo>
                    <a:pt x="365086" y="3448"/>
                  </a:lnTo>
                  <a:lnTo>
                    <a:pt x="409948" y="13466"/>
                  </a:lnTo>
                  <a:lnTo>
                    <a:pt x="452177" y="29562"/>
                  </a:lnTo>
                  <a:lnTo>
                    <a:pt x="491281" y="51243"/>
                  </a:lnTo>
                  <a:lnTo>
                    <a:pt x="526768" y="78018"/>
                  </a:lnTo>
                  <a:lnTo>
                    <a:pt x="558145" y="109395"/>
                  </a:lnTo>
                  <a:lnTo>
                    <a:pt x="584921" y="144881"/>
                  </a:lnTo>
                  <a:lnTo>
                    <a:pt x="606603" y="183985"/>
                  </a:lnTo>
                  <a:lnTo>
                    <a:pt x="622700" y="226215"/>
                  </a:lnTo>
                  <a:lnTo>
                    <a:pt x="632719" y="271078"/>
                  </a:lnTo>
                  <a:lnTo>
                    <a:pt x="636168" y="318084"/>
                  </a:lnTo>
                  <a:close/>
                </a:path>
              </a:pathLst>
            </a:custGeom>
            <a:ln w="25400">
              <a:solidFill>
                <a:srgbClr val="52AFBE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F8D2D3C4-2C5D-0EC4-C45F-1717E8FF5020}"/>
                </a:ext>
              </a:extLst>
            </p:cNvPr>
            <p:cNvSpPr/>
            <p:nvPr/>
          </p:nvSpPr>
          <p:spPr>
            <a:xfrm>
              <a:off x="990282" y="1416532"/>
              <a:ext cx="365125" cy="334010"/>
            </a:xfrm>
            <a:custGeom>
              <a:avLst/>
              <a:gdLst/>
              <a:ahLst/>
              <a:cxnLst/>
              <a:rect l="l" t="t" r="r" b="b"/>
              <a:pathLst>
                <a:path w="365125" h="334010">
                  <a:moveTo>
                    <a:pt x="237083" y="166890"/>
                  </a:moveTo>
                  <a:lnTo>
                    <a:pt x="235242" y="153644"/>
                  </a:lnTo>
                  <a:lnTo>
                    <a:pt x="230047" y="141808"/>
                  </a:lnTo>
                  <a:lnTo>
                    <a:pt x="222008" y="131914"/>
                  </a:lnTo>
                  <a:lnTo>
                    <a:pt x="211645" y="124447"/>
                  </a:lnTo>
                  <a:lnTo>
                    <a:pt x="211645" y="3581"/>
                  </a:lnTo>
                  <a:lnTo>
                    <a:pt x="204025" y="0"/>
                  </a:lnTo>
                  <a:lnTo>
                    <a:pt x="94932" y="90106"/>
                  </a:lnTo>
                  <a:lnTo>
                    <a:pt x="29400" y="90106"/>
                  </a:lnTo>
                  <a:lnTo>
                    <a:pt x="17957" y="92417"/>
                  </a:lnTo>
                  <a:lnTo>
                    <a:pt x="8610" y="98717"/>
                  </a:lnTo>
                  <a:lnTo>
                    <a:pt x="2311" y="108064"/>
                  </a:lnTo>
                  <a:lnTo>
                    <a:pt x="0" y="119507"/>
                  </a:lnTo>
                  <a:lnTo>
                    <a:pt x="0" y="214261"/>
                  </a:lnTo>
                  <a:lnTo>
                    <a:pt x="2311" y="225704"/>
                  </a:lnTo>
                  <a:lnTo>
                    <a:pt x="8610" y="235051"/>
                  </a:lnTo>
                  <a:lnTo>
                    <a:pt x="17957" y="241350"/>
                  </a:lnTo>
                  <a:lnTo>
                    <a:pt x="29400" y="243662"/>
                  </a:lnTo>
                  <a:lnTo>
                    <a:pt x="94932" y="243662"/>
                  </a:lnTo>
                  <a:lnTo>
                    <a:pt x="204025" y="333781"/>
                  </a:lnTo>
                  <a:lnTo>
                    <a:pt x="211645" y="330187"/>
                  </a:lnTo>
                  <a:lnTo>
                    <a:pt x="211645" y="209334"/>
                  </a:lnTo>
                  <a:lnTo>
                    <a:pt x="222008" y="201853"/>
                  </a:lnTo>
                  <a:lnTo>
                    <a:pt x="230047" y="191947"/>
                  </a:lnTo>
                  <a:lnTo>
                    <a:pt x="235242" y="180124"/>
                  </a:lnTo>
                  <a:lnTo>
                    <a:pt x="237083" y="166890"/>
                  </a:lnTo>
                  <a:close/>
                </a:path>
                <a:path w="365125" h="334010">
                  <a:moveTo>
                    <a:pt x="311861" y="166878"/>
                  </a:moveTo>
                  <a:lnTo>
                    <a:pt x="302425" y="112788"/>
                  </a:lnTo>
                  <a:lnTo>
                    <a:pt x="276326" y="66675"/>
                  </a:lnTo>
                  <a:lnTo>
                    <a:pt x="265531" y="61036"/>
                  </a:lnTo>
                  <a:lnTo>
                    <a:pt x="259575" y="61988"/>
                  </a:lnTo>
                  <a:lnTo>
                    <a:pt x="254215" y="65519"/>
                  </a:lnTo>
                  <a:lnTo>
                    <a:pt x="248945" y="70789"/>
                  </a:lnTo>
                  <a:lnTo>
                    <a:pt x="248424" y="79108"/>
                  </a:lnTo>
                  <a:lnTo>
                    <a:pt x="252907" y="85051"/>
                  </a:lnTo>
                  <a:lnTo>
                    <a:pt x="264325" y="102997"/>
                  </a:lnTo>
                  <a:lnTo>
                    <a:pt x="272859" y="122834"/>
                  </a:lnTo>
                  <a:lnTo>
                    <a:pt x="278206" y="144233"/>
                  </a:lnTo>
                  <a:lnTo>
                    <a:pt x="280060" y="166878"/>
                  </a:lnTo>
                  <a:lnTo>
                    <a:pt x="278206" y="189534"/>
                  </a:lnTo>
                  <a:lnTo>
                    <a:pt x="272859" y="210934"/>
                  </a:lnTo>
                  <a:lnTo>
                    <a:pt x="264325" y="230759"/>
                  </a:lnTo>
                  <a:lnTo>
                    <a:pt x="252907" y="248704"/>
                  </a:lnTo>
                  <a:lnTo>
                    <a:pt x="248424" y="254647"/>
                  </a:lnTo>
                  <a:lnTo>
                    <a:pt x="248945" y="262978"/>
                  </a:lnTo>
                  <a:lnTo>
                    <a:pt x="254215" y="268249"/>
                  </a:lnTo>
                  <a:lnTo>
                    <a:pt x="259575" y="271780"/>
                  </a:lnTo>
                  <a:lnTo>
                    <a:pt x="265531" y="272732"/>
                  </a:lnTo>
                  <a:lnTo>
                    <a:pt x="271348" y="271157"/>
                  </a:lnTo>
                  <a:lnTo>
                    <a:pt x="276326" y="267081"/>
                  </a:lnTo>
                  <a:lnTo>
                    <a:pt x="291249" y="245237"/>
                  </a:lnTo>
                  <a:lnTo>
                    <a:pt x="302425" y="220980"/>
                  </a:lnTo>
                  <a:lnTo>
                    <a:pt x="309435" y="194716"/>
                  </a:lnTo>
                  <a:lnTo>
                    <a:pt x="311861" y="166878"/>
                  </a:lnTo>
                  <a:close/>
                </a:path>
                <a:path w="365125" h="334010">
                  <a:moveTo>
                    <a:pt x="364871" y="166890"/>
                  </a:moveTo>
                  <a:lnTo>
                    <a:pt x="361353" y="128231"/>
                  </a:lnTo>
                  <a:lnTo>
                    <a:pt x="335102" y="58496"/>
                  </a:lnTo>
                  <a:lnTo>
                    <a:pt x="308673" y="24853"/>
                  </a:lnTo>
                  <a:lnTo>
                    <a:pt x="302907" y="23444"/>
                  </a:lnTo>
                  <a:lnTo>
                    <a:pt x="297065" y="24447"/>
                  </a:lnTo>
                  <a:lnTo>
                    <a:pt x="291846" y="27889"/>
                  </a:lnTo>
                  <a:lnTo>
                    <a:pt x="284848" y="34886"/>
                  </a:lnTo>
                  <a:lnTo>
                    <a:pt x="284607" y="43675"/>
                  </a:lnTo>
                  <a:lnTo>
                    <a:pt x="289687" y="49593"/>
                  </a:lnTo>
                  <a:lnTo>
                    <a:pt x="307873" y="74930"/>
                  </a:lnTo>
                  <a:lnTo>
                    <a:pt x="321513" y="103263"/>
                  </a:lnTo>
                  <a:lnTo>
                    <a:pt x="330098" y="134099"/>
                  </a:lnTo>
                  <a:lnTo>
                    <a:pt x="333070" y="166890"/>
                  </a:lnTo>
                  <a:lnTo>
                    <a:pt x="330098" y="199669"/>
                  </a:lnTo>
                  <a:lnTo>
                    <a:pt x="321513" y="230505"/>
                  </a:lnTo>
                  <a:lnTo>
                    <a:pt x="307873" y="258851"/>
                  </a:lnTo>
                  <a:lnTo>
                    <a:pt x="289687" y="284175"/>
                  </a:lnTo>
                  <a:lnTo>
                    <a:pt x="284607" y="290093"/>
                  </a:lnTo>
                  <a:lnTo>
                    <a:pt x="284848" y="298881"/>
                  </a:lnTo>
                  <a:lnTo>
                    <a:pt x="291846" y="305879"/>
                  </a:lnTo>
                  <a:lnTo>
                    <a:pt x="297065" y="309321"/>
                  </a:lnTo>
                  <a:lnTo>
                    <a:pt x="302907" y="310324"/>
                  </a:lnTo>
                  <a:lnTo>
                    <a:pt x="308673" y="308914"/>
                  </a:lnTo>
                  <a:lnTo>
                    <a:pt x="313626" y="305104"/>
                  </a:lnTo>
                  <a:lnTo>
                    <a:pt x="335102" y="275272"/>
                  </a:lnTo>
                  <a:lnTo>
                    <a:pt x="351231" y="241884"/>
                  </a:lnTo>
                  <a:lnTo>
                    <a:pt x="361353" y="205549"/>
                  </a:lnTo>
                  <a:lnTo>
                    <a:pt x="364871" y="16689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7E71F116-F96A-734D-E39D-3DF6C8B03B30}"/>
                </a:ext>
              </a:extLst>
            </p:cNvPr>
            <p:cNvSpPr/>
            <p:nvPr/>
          </p:nvSpPr>
          <p:spPr>
            <a:xfrm>
              <a:off x="2883339" y="3416758"/>
              <a:ext cx="1700530" cy="427355"/>
            </a:xfrm>
            <a:custGeom>
              <a:avLst/>
              <a:gdLst/>
              <a:ahLst/>
              <a:cxnLst/>
              <a:rect l="l" t="t" r="r" b="b"/>
              <a:pathLst>
                <a:path w="1700529" h="427354">
                  <a:moveTo>
                    <a:pt x="1580895" y="0"/>
                  </a:moveTo>
                  <a:lnTo>
                    <a:pt x="119379" y="0"/>
                  </a:lnTo>
                  <a:lnTo>
                    <a:pt x="73026" y="9419"/>
                  </a:lnTo>
                  <a:lnTo>
                    <a:pt x="35067" y="35067"/>
                  </a:lnTo>
                  <a:lnTo>
                    <a:pt x="9419" y="73026"/>
                  </a:lnTo>
                  <a:lnTo>
                    <a:pt x="0" y="119379"/>
                  </a:lnTo>
                  <a:lnTo>
                    <a:pt x="0" y="307784"/>
                  </a:lnTo>
                  <a:lnTo>
                    <a:pt x="9419" y="354137"/>
                  </a:lnTo>
                  <a:lnTo>
                    <a:pt x="35067" y="392096"/>
                  </a:lnTo>
                  <a:lnTo>
                    <a:pt x="73026" y="417744"/>
                  </a:lnTo>
                  <a:lnTo>
                    <a:pt x="119379" y="427164"/>
                  </a:lnTo>
                  <a:lnTo>
                    <a:pt x="1580895" y="427164"/>
                  </a:lnTo>
                  <a:lnTo>
                    <a:pt x="1627249" y="417744"/>
                  </a:lnTo>
                  <a:lnTo>
                    <a:pt x="1665208" y="392096"/>
                  </a:lnTo>
                  <a:lnTo>
                    <a:pt x="1690856" y="354137"/>
                  </a:lnTo>
                  <a:lnTo>
                    <a:pt x="1700276" y="307784"/>
                  </a:lnTo>
                  <a:lnTo>
                    <a:pt x="1700276" y="119379"/>
                  </a:lnTo>
                  <a:lnTo>
                    <a:pt x="1690856" y="73026"/>
                  </a:lnTo>
                  <a:lnTo>
                    <a:pt x="1665208" y="35067"/>
                  </a:lnTo>
                  <a:lnTo>
                    <a:pt x="1627249" y="9419"/>
                  </a:lnTo>
                  <a:lnTo>
                    <a:pt x="1580895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B7D3C6C7-A605-1C34-1048-E90E75EA021E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8853" y="3193431"/>
              <a:ext cx="508139" cy="790925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BEBE2509-C2E0-024C-3DC1-9F2F37CA2A32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1172" y="3301530"/>
              <a:ext cx="289953" cy="382854"/>
            </a:xfrm>
            <a:prstGeom prst="rect">
              <a:avLst/>
            </a:prstGeom>
          </p:spPr>
        </p:pic>
        <p:pic>
          <p:nvPicPr>
            <p:cNvPr id="17" name="object 22">
              <a:extLst>
                <a:ext uri="{FF2B5EF4-FFF2-40B4-BE49-F238E27FC236}">
                  <a16:creationId xmlns:a16="http://schemas.microsoft.com/office/drawing/2014/main" id="{5EF6AD6C-F1F1-3143-7AA4-6844DFA92BB5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6349" y="3121939"/>
              <a:ext cx="92506" cy="810907"/>
            </a:xfrm>
            <a:prstGeom prst="rect">
              <a:avLst/>
            </a:prstGeom>
          </p:spPr>
        </p:pic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A304823F-C3C7-C851-BA75-BCC89B9C2830}"/>
                </a:ext>
              </a:extLst>
            </p:cNvPr>
            <p:cNvSpPr/>
            <p:nvPr/>
          </p:nvSpPr>
          <p:spPr>
            <a:xfrm>
              <a:off x="658063" y="3208236"/>
              <a:ext cx="1471295" cy="970280"/>
            </a:xfrm>
            <a:custGeom>
              <a:avLst/>
              <a:gdLst/>
              <a:ahLst/>
              <a:cxnLst/>
              <a:rect l="l" t="t" r="r" b="b"/>
              <a:pathLst>
                <a:path w="1471295" h="970279">
                  <a:moveTo>
                    <a:pt x="1471218" y="0"/>
                  </a:moveTo>
                  <a:lnTo>
                    <a:pt x="0" y="0"/>
                  </a:lnTo>
                  <a:lnTo>
                    <a:pt x="0" y="970153"/>
                  </a:lnTo>
                  <a:lnTo>
                    <a:pt x="1471218" y="970153"/>
                  </a:lnTo>
                  <a:lnTo>
                    <a:pt x="1471218" y="0"/>
                  </a:lnTo>
                  <a:close/>
                </a:path>
              </a:pathLst>
            </a:custGeom>
            <a:solidFill>
              <a:srgbClr val="485564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C177CEFA-AE08-EDD6-E831-A73B22633AAD}"/>
                </a:ext>
              </a:extLst>
            </p:cNvPr>
            <p:cNvSpPr/>
            <p:nvPr/>
          </p:nvSpPr>
          <p:spPr>
            <a:xfrm>
              <a:off x="589946" y="2140455"/>
              <a:ext cx="1617345" cy="1617345"/>
            </a:xfrm>
            <a:custGeom>
              <a:avLst/>
              <a:gdLst/>
              <a:ahLst/>
              <a:cxnLst/>
              <a:rect l="l" t="t" r="r" b="b"/>
              <a:pathLst>
                <a:path w="1617345" h="1617345">
                  <a:moveTo>
                    <a:pt x="808443" y="0"/>
                  </a:moveTo>
                  <a:lnTo>
                    <a:pt x="760941" y="1372"/>
                  </a:lnTo>
                  <a:lnTo>
                    <a:pt x="714161" y="5439"/>
                  </a:lnTo>
                  <a:lnTo>
                    <a:pt x="668180" y="12124"/>
                  </a:lnTo>
                  <a:lnTo>
                    <a:pt x="623074" y="21352"/>
                  </a:lnTo>
                  <a:lnTo>
                    <a:pt x="578918" y="33046"/>
                  </a:lnTo>
                  <a:lnTo>
                    <a:pt x="535788" y="47132"/>
                  </a:lnTo>
                  <a:lnTo>
                    <a:pt x="493759" y="63533"/>
                  </a:lnTo>
                  <a:lnTo>
                    <a:pt x="452909" y="82173"/>
                  </a:lnTo>
                  <a:lnTo>
                    <a:pt x="413312" y="102976"/>
                  </a:lnTo>
                  <a:lnTo>
                    <a:pt x="375045" y="125868"/>
                  </a:lnTo>
                  <a:lnTo>
                    <a:pt x="338183" y="150771"/>
                  </a:lnTo>
                  <a:lnTo>
                    <a:pt x="302802" y="177610"/>
                  </a:lnTo>
                  <a:lnTo>
                    <a:pt x="268978" y="206309"/>
                  </a:lnTo>
                  <a:lnTo>
                    <a:pt x="236786" y="236793"/>
                  </a:lnTo>
                  <a:lnTo>
                    <a:pt x="206303" y="268985"/>
                  </a:lnTo>
                  <a:lnTo>
                    <a:pt x="177605" y="302810"/>
                  </a:lnTo>
                  <a:lnTo>
                    <a:pt x="150766" y="338191"/>
                  </a:lnTo>
                  <a:lnTo>
                    <a:pt x="125864" y="375054"/>
                  </a:lnTo>
                  <a:lnTo>
                    <a:pt x="102973" y="413322"/>
                  </a:lnTo>
                  <a:lnTo>
                    <a:pt x="82170" y="452919"/>
                  </a:lnTo>
                  <a:lnTo>
                    <a:pt x="63531" y="493770"/>
                  </a:lnTo>
                  <a:lnTo>
                    <a:pt x="47130" y="535799"/>
                  </a:lnTo>
                  <a:lnTo>
                    <a:pt x="33045" y="578929"/>
                  </a:lnTo>
                  <a:lnTo>
                    <a:pt x="21351" y="623086"/>
                  </a:lnTo>
                  <a:lnTo>
                    <a:pt x="12123" y="668193"/>
                  </a:lnTo>
                  <a:lnTo>
                    <a:pt x="5438" y="714174"/>
                  </a:lnTo>
                  <a:lnTo>
                    <a:pt x="1372" y="760954"/>
                  </a:lnTo>
                  <a:lnTo>
                    <a:pt x="0" y="808456"/>
                  </a:lnTo>
                  <a:lnTo>
                    <a:pt x="1372" y="855959"/>
                  </a:lnTo>
                  <a:lnTo>
                    <a:pt x="5438" y="902738"/>
                  </a:lnTo>
                  <a:lnTo>
                    <a:pt x="12123" y="948720"/>
                  </a:lnTo>
                  <a:lnTo>
                    <a:pt x="21351" y="993826"/>
                  </a:lnTo>
                  <a:lnTo>
                    <a:pt x="33045" y="1037983"/>
                  </a:lnTo>
                  <a:lnTo>
                    <a:pt x="47130" y="1081113"/>
                  </a:lnTo>
                  <a:lnTo>
                    <a:pt x="63531" y="1123142"/>
                  </a:lnTo>
                  <a:lnTo>
                    <a:pt x="82170" y="1163993"/>
                  </a:lnTo>
                  <a:lnTo>
                    <a:pt x="102973" y="1203590"/>
                  </a:lnTo>
                  <a:lnTo>
                    <a:pt x="125864" y="1241858"/>
                  </a:lnTo>
                  <a:lnTo>
                    <a:pt x="150766" y="1278721"/>
                  </a:lnTo>
                  <a:lnTo>
                    <a:pt x="177605" y="1314103"/>
                  </a:lnTo>
                  <a:lnTo>
                    <a:pt x="206303" y="1347927"/>
                  </a:lnTo>
                  <a:lnTo>
                    <a:pt x="236786" y="1380120"/>
                  </a:lnTo>
                  <a:lnTo>
                    <a:pt x="268978" y="1410603"/>
                  </a:lnTo>
                  <a:lnTo>
                    <a:pt x="302802" y="1439302"/>
                  </a:lnTo>
                  <a:lnTo>
                    <a:pt x="338183" y="1466142"/>
                  </a:lnTo>
                  <a:lnTo>
                    <a:pt x="375045" y="1491045"/>
                  </a:lnTo>
                  <a:lnTo>
                    <a:pt x="413312" y="1513936"/>
                  </a:lnTo>
                  <a:lnTo>
                    <a:pt x="452909" y="1534739"/>
                  </a:lnTo>
                  <a:lnTo>
                    <a:pt x="493759" y="1553380"/>
                  </a:lnTo>
                  <a:lnTo>
                    <a:pt x="535788" y="1569780"/>
                  </a:lnTo>
                  <a:lnTo>
                    <a:pt x="578918" y="1583866"/>
                  </a:lnTo>
                  <a:lnTo>
                    <a:pt x="623074" y="1595561"/>
                  </a:lnTo>
                  <a:lnTo>
                    <a:pt x="668180" y="1604788"/>
                  </a:lnTo>
                  <a:lnTo>
                    <a:pt x="714161" y="1611474"/>
                  </a:lnTo>
                  <a:lnTo>
                    <a:pt x="760941" y="1615540"/>
                  </a:lnTo>
                  <a:lnTo>
                    <a:pt x="808443" y="1616913"/>
                  </a:lnTo>
                  <a:lnTo>
                    <a:pt x="855946" y="1615540"/>
                  </a:lnTo>
                  <a:lnTo>
                    <a:pt x="902726" y="1611474"/>
                  </a:lnTo>
                  <a:lnTo>
                    <a:pt x="948707" y="1604788"/>
                  </a:lnTo>
                  <a:lnTo>
                    <a:pt x="993814" y="1595561"/>
                  </a:lnTo>
                  <a:lnTo>
                    <a:pt x="1037970" y="1583866"/>
                  </a:lnTo>
                  <a:lnTo>
                    <a:pt x="1081101" y="1569780"/>
                  </a:lnTo>
                  <a:lnTo>
                    <a:pt x="1123129" y="1553380"/>
                  </a:lnTo>
                  <a:lnTo>
                    <a:pt x="1163980" y="1534739"/>
                  </a:lnTo>
                  <a:lnTo>
                    <a:pt x="1203578" y="1513936"/>
                  </a:lnTo>
                  <a:lnTo>
                    <a:pt x="1241846" y="1491045"/>
                  </a:lnTo>
                  <a:lnTo>
                    <a:pt x="1278708" y="1466142"/>
                  </a:lnTo>
                  <a:lnTo>
                    <a:pt x="1314090" y="1439302"/>
                  </a:lnTo>
                  <a:lnTo>
                    <a:pt x="1347915" y="1410603"/>
                  </a:lnTo>
                  <a:lnTo>
                    <a:pt x="1380107" y="1380120"/>
                  </a:lnTo>
                  <a:lnTo>
                    <a:pt x="1410591" y="1347927"/>
                  </a:lnTo>
                  <a:lnTo>
                    <a:pt x="1439290" y="1314103"/>
                  </a:lnTo>
                  <a:lnTo>
                    <a:pt x="1466129" y="1278721"/>
                  </a:lnTo>
                  <a:lnTo>
                    <a:pt x="1491032" y="1241858"/>
                  </a:lnTo>
                  <a:lnTo>
                    <a:pt x="1513923" y="1203590"/>
                  </a:lnTo>
                  <a:lnTo>
                    <a:pt x="1534727" y="1163993"/>
                  </a:lnTo>
                  <a:lnTo>
                    <a:pt x="1553367" y="1123142"/>
                  </a:lnTo>
                  <a:lnTo>
                    <a:pt x="1569768" y="1081113"/>
                  </a:lnTo>
                  <a:lnTo>
                    <a:pt x="1583853" y="1037983"/>
                  </a:lnTo>
                  <a:lnTo>
                    <a:pt x="1595548" y="993826"/>
                  </a:lnTo>
                  <a:lnTo>
                    <a:pt x="1604776" y="948720"/>
                  </a:lnTo>
                  <a:lnTo>
                    <a:pt x="1611461" y="902738"/>
                  </a:lnTo>
                  <a:lnTo>
                    <a:pt x="1615528" y="855959"/>
                  </a:lnTo>
                  <a:lnTo>
                    <a:pt x="1616900" y="808456"/>
                  </a:lnTo>
                  <a:lnTo>
                    <a:pt x="1615528" y="760954"/>
                  </a:lnTo>
                  <a:lnTo>
                    <a:pt x="1611461" y="714174"/>
                  </a:lnTo>
                  <a:lnTo>
                    <a:pt x="1604776" y="668193"/>
                  </a:lnTo>
                  <a:lnTo>
                    <a:pt x="1595548" y="623086"/>
                  </a:lnTo>
                  <a:lnTo>
                    <a:pt x="1583853" y="578929"/>
                  </a:lnTo>
                  <a:lnTo>
                    <a:pt x="1569768" y="535799"/>
                  </a:lnTo>
                  <a:lnTo>
                    <a:pt x="1553367" y="493770"/>
                  </a:lnTo>
                  <a:lnTo>
                    <a:pt x="1534727" y="452919"/>
                  </a:lnTo>
                  <a:lnTo>
                    <a:pt x="1513923" y="413322"/>
                  </a:lnTo>
                  <a:lnTo>
                    <a:pt x="1491032" y="375054"/>
                  </a:lnTo>
                  <a:lnTo>
                    <a:pt x="1466129" y="338191"/>
                  </a:lnTo>
                  <a:lnTo>
                    <a:pt x="1439290" y="302810"/>
                  </a:lnTo>
                  <a:lnTo>
                    <a:pt x="1410591" y="268985"/>
                  </a:lnTo>
                  <a:lnTo>
                    <a:pt x="1380107" y="236793"/>
                  </a:lnTo>
                  <a:lnTo>
                    <a:pt x="1347915" y="206309"/>
                  </a:lnTo>
                  <a:lnTo>
                    <a:pt x="1314090" y="177610"/>
                  </a:lnTo>
                  <a:lnTo>
                    <a:pt x="1278708" y="150771"/>
                  </a:lnTo>
                  <a:lnTo>
                    <a:pt x="1241846" y="125868"/>
                  </a:lnTo>
                  <a:lnTo>
                    <a:pt x="1203578" y="102976"/>
                  </a:lnTo>
                  <a:lnTo>
                    <a:pt x="1163980" y="82173"/>
                  </a:lnTo>
                  <a:lnTo>
                    <a:pt x="1123129" y="63533"/>
                  </a:lnTo>
                  <a:lnTo>
                    <a:pt x="1081101" y="47132"/>
                  </a:lnTo>
                  <a:lnTo>
                    <a:pt x="1037970" y="33046"/>
                  </a:lnTo>
                  <a:lnTo>
                    <a:pt x="993814" y="21352"/>
                  </a:lnTo>
                  <a:lnTo>
                    <a:pt x="948707" y="12124"/>
                  </a:lnTo>
                  <a:lnTo>
                    <a:pt x="902726" y="5439"/>
                  </a:lnTo>
                  <a:lnTo>
                    <a:pt x="855946" y="1372"/>
                  </a:lnTo>
                  <a:lnTo>
                    <a:pt x="808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45038B4B-55E9-3E75-D3EC-BF0E70D3C705}"/>
                </a:ext>
              </a:extLst>
            </p:cNvPr>
            <p:cNvSpPr/>
            <p:nvPr/>
          </p:nvSpPr>
          <p:spPr>
            <a:xfrm>
              <a:off x="1808063" y="2341332"/>
              <a:ext cx="323215" cy="1206500"/>
            </a:xfrm>
            <a:custGeom>
              <a:avLst/>
              <a:gdLst/>
              <a:ahLst/>
              <a:cxnLst/>
              <a:rect l="l" t="t" r="r" b="b"/>
              <a:pathLst>
                <a:path w="323214" h="1206500">
                  <a:moveTo>
                    <a:pt x="0" y="0"/>
                  </a:moveTo>
                  <a:lnTo>
                    <a:pt x="38073" y="27534"/>
                  </a:lnTo>
                  <a:lnTo>
                    <a:pt x="74256" y="57393"/>
                  </a:lnTo>
                  <a:lnTo>
                    <a:pt x="108441" y="89470"/>
                  </a:lnTo>
                  <a:lnTo>
                    <a:pt x="140518" y="123655"/>
                  </a:lnTo>
                  <a:lnTo>
                    <a:pt x="170378" y="159837"/>
                  </a:lnTo>
                  <a:lnTo>
                    <a:pt x="197913" y="197910"/>
                  </a:lnTo>
                  <a:lnTo>
                    <a:pt x="223012" y="237762"/>
                  </a:lnTo>
                  <a:lnTo>
                    <a:pt x="245567" y="279286"/>
                  </a:lnTo>
                  <a:lnTo>
                    <a:pt x="265469" y="322372"/>
                  </a:lnTo>
                  <a:lnTo>
                    <a:pt x="282608" y="366911"/>
                  </a:lnTo>
                  <a:lnTo>
                    <a:pt x="296876" y="412794"/>
                  </a:lnTo>
                  <a:lnTo>
                    <a:pt x="308163" y="459911"/>
                  </a:lnTo>
                  <a:lnTo>
                    <a:pt x="316361" y="508154"/>
                  </a:lnTo>
                  <a:lnTo>
                    <a:pt x="321359" y="557413"/>
                  </a:lnTo>
                  <a:lnTo>
                    <a:pt x="323049" y="607580"/>
                  </a:lnTo>
                  <a:lnTo>
                    <a:pt x="321197" y="660083"/>
                  </a:lnTo>
                  <a:lnTo>
                    <a:pt x="315725" y="711586"/>
                  </a:lnTo>
                  <a:lnTo>
                    <a:pt x="306757" y="761964"/>
                  </a:lnTo>
                  <a:lnTo>
                    <a:pt x="294418" y="811090"/>
                  </a:lnTo>
                  <a:lnTo>
                    <a:pt x="278835" y="858840"/>
                  </a:lnTo>
                  <a:lnTo>
                    <a:pt x="260133" y="905089"/>
                  </a:lnTo>
                  <a:lnTo>
                    <a:pt x="238436" y="949712"/>
                  </a:lnTo>
                  <a:lnTo>
                    <a:pt x="213869" y="992582"/>
                  </a:lnTo>
                  <a:lnTo>
                    <a:pt x="186559" y="1033576"/>
                  </a:lnTo>
                  <a:lnTo>
                    <a:pt x="156630" y="1072567"/>
                  </a:lnTo>
                  <a:lnTo>
                    <a:pt x="124208" y="1109431"/>
                  </a:lnTo>
                  <a:lnTo>
                    <a:pt x="89418" y="1144042"/>
                  </a:lnTo>
                  <a:lnTo>
                    <a:pt x="52384" y="1176275"/>
                  </a:lnTo>
                  <a:lnTo>
                    <a:pt x="13233" y="1206004"/>
                  </a:lnTo>
                </a:path>
              </a:pathLst>
            </a:custGeom>
            <a:ln w="5105">
              <a:solidFill>
                <a:srgbClr val="0085C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FF0A9F74-64C5-443A-8C8E-DB0622762951}"/>
                </a:ext>
              </a:extLst>
            </p:cNvPr>
            <p:cNvSpPr/>
            <p:nvPr/>
          </p:nvSpPr>
          <p:spPr>
            <a:xfrm>
              <a:off x="665674" y="2216194"/>
              <a:ext cx="1054100" cy="1465580"/>
            </a:xfrm>
            <a:custGeom>
              <a:avLst/>
              <a:gdLst/>
              <a:ahLst/>
              <a:cxnLst/>
              <a:rect l="l" t="t" r="r" b="b"/>
              <a:pathLst>
                <a:path w="1054100" h="1465579">
                  <a:moveTo>
                    <a:pt x="1053896" y="1391475"/>
                  </a:moveTo>
                  <a:lnTo>
                    <a:pt x="1011616" y="1410487"/>
                  </a:lnTo>
                  <a:lnTo>
                    <a:pt x="967966" y="1426852"/>
                  </a:lnTo>
                  <a:lnTo>
                    <a:pt x="923048" y="1440469"/>
                  </a:lnTo>
                  <a:lnTo>
                    <a:pt x="876964" y="1451236"/>
                  </a:lnTo>
                  <a:lnTo>
                    <a:pt x="829814" y="1459053"/>
                  </a:lnTo>
                  <a:lnTo>
                    <a:pt x="781701" y="1463817"/>
                  </a:lnTo>
                  <a:lnTo>
                    <a:pt x="732726" y="1465427"/>
                  </a:lnTo>
                  <a:lnTo>
                    <a:pt x="684549" y="1463869"/>
                  </a:lnTo>
                  <a:lnTo>
                    <a:pt x="637204" y="1459257"/>
                  </a:lnTo>
                  <a:lnTo>
                    <a:pt x="590788" y="1451690"/>
                  </a:lnTo>
                  <a:lnTo>
                    <a:pt x="545397" y="1441263"/>
                  </a:lnTo>
                  <a:lnTo>
                    <a:pt x="501128" y="1428073"/>
                  </a:lnTo>
                  <a:lnTo>
                    <a:pt x="458077" y="1412217"/>
                  </a:lnTo>
                  <a:lnTo>
                    <a:pt x="416341" y="1393791"/>
                  </a:lnTo>
                  <a:lnTo>
                    <a:pt x="376017" y="1372891"/>
                  </a:lnTo>
                  <a:lnTo>
                    <a:pt x="337200" y="1349615"/>
                  </a:lnTo>
                  <a:lnTo>
                    <a:pt x="299988" y="1324058"/>
                  </a:lnTo>
                  <a:lnTo>
                    <a:pt x="264476" y="1296317"/>
                  </a:lnTo>
                  <a:lnTo>
                    <a:pt x="230763" y="1266489"/>
                  </a:lnTo>
                  <a:lnTo>
                    <a:pt x="198944" y="1234670"/>
                  </a:lnTo>
                  <a:lnTo>
                    <a:pt x="169115" y="1200958"/>
                  </a:lnTo>
                  <a:lnTo>
                    <a:pt x="141373" y="1165447"/>
                  </a:lnTo>
                  <a:lnTo>
                    <a:pt x="115816" y="1128236"/>
                  </a:lnTo>
                  <a:lnTo>
                    <a:pt x="92539" y="1089420"/>
                  </a:lnTo>
                  <a:lnTo>
                    <a:pt x="71638" y="1049096"/>
                  </a:lnTo>
                  <a:lnTo>
                    <a:pt x="53211" y="1007360"/>
                  </a:lnTo>
                  <a:lnTo>
                    <a:pt x="37354" y="964310"/>
                  </a:lnTo>
                  <a:lnTo>
                    <a:pt x="24164" y="920041"/>
                  </a:lnTo>
                  <a:lnTo>
                    <a:pt x="13737" y="874651"/>
                  </a:lnTo>
                  <a:lnTo>
                    <a:pt x="6169" y="828235"/>
                  </a:lnTo>
                  <a:lnTo>
                    <a:pt x="1558" y="780890"/>
                  </a:lnTo>
                  <a:lnTo>
                    <a:pt x="0" y="732713"/>
                  </a:lnTo>
                  <a:lnTo>
                    <a:pt x="1558" y="684538"/>
                  </a:lnTo>
                  <a:lnTo>
                    <a:pt x="6169" y="637194"/>
                  </a:lnTo>
                  <a:lnTo>
                    <a:pt x="13737" y="590780"/>
                  </a:lnTo>
                  <a:lnTo>
                    <a:pt x="24164" y="545390"/>
                  </a:lnTo>
                  <a:lnTo>
                    <a:pt x="37354" y="501122"/>
                  </a:lnTo>
                  <a:lnTo>
                    <a:pt x="53211" y="458072"/>
                  </a:lnTo>
                  <a:lnTo>
                    <a:pt x="71638" y="416336"/>
                  </a:lnTo>
                  <a:lnTo>
                    <a:pt x="92539" y="376013"/>
                  </a:lnTo>
                  <a:lnTo>
                    <a:pt x="115816" y="337196"/>
                  </a:lnTo>
                  <a:lnTo>
                    <a:pt x="141373" y="299985"/>
                  </a:lnTo>
                  <a:lnTo>
                    <a:pt x="169115" y="264474"/>
                  </a:lnTo>
                  <a:lnTo>
                    <a:pt x="198944" y="230761"/>
                  </a:lnTo>
                  <a:lnTo>
                    <a:pt x="230763" y="198942"/>
                  </a:lnTo>
                  <a:lnTo>
                    <a:pt x="264476" y="169114"/>
                  </a:lnTo>
                  <a:lnTo>
                    <a:pt x="299988" y="141373"/>
                  </a:lnTo>
                  <a:lnTo>
                    <a:pt x="337200" y="115815"/>
                  </a:lnTo>
                  <a:lnTo>
                    <a:pt x="376017" y="92538"/>
                  </a:lnTo>
                  <a:lnTo>
                    <a:pt x="416341" y="71638"/>
                  </a:lnTo>
                  <a:lnTo>
                    <a:pt x="458077" y="53211"/>
                  </a:lnTo>
                  <a:lnTo>
                    <a:pt x="501128" y="37354"/>
                  </a:lnTo>
                  <a:lnTo>
                    <a:pt x="545397" y="24164"/>
                  </a:lnTo>
                  <a:lnTo>
                    <a:pt x="590788" y="13737"/>
                  </a:lnTo>
                  <a:lnTo>
                    <a:pt x="637204" y="6169"/>
                  </a:lnTo>
                  <a:lnTo>
                    <a:pt x="684549" y="1558"/>
                  </a:lnTo>
                  <a:lnTo>
                    <a:pt x="732726" y="0"/>
                  </a:lnTo>
                  <a:lnTo>
                    <a:pt x="788213" y="2069"/>
                  </a:lnTo>
                  <a:lnTo>
                    <a:pt x="842574" y="8180"/>
                  </a:lnTo>
                  <a:lnTo>
                    <a:pt x="895661" y="18183"/>
                  </a:lnTo>
                  <a:lnTo>
                    <a:pt x="947325" y="31930"/>
                  </a:lnTo>
                  <a:lnTo>
                    <a:pt x="997419" y="49274"/>
                  </a:lnTo>
                  <a:lnTo>
                    <a:pt x="1045794" y="70065"/>
                  </a:lnTo>
                </a:path>
              </a:pathLst>
            </a:custGeom>
            <a:ln w="20434">
              <a:solidFill>
                <a:srgbClr val="0085CA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2" name="object 27">
              <a:extLst>
                <a:ext uri="{FF2B5EF4-FFF2-40B4-BE49-F238E27FC236}">
                  <a16:creationId xmlns:a16="http://schemas.microsoft.com/office/drawing/2014/main" id="{59FA5AA0-DCAE-2BA9-3FF6-A78204D7717B}"/>
                </a:ext>
              </a:extLst>
            </p:cNvPr>
            <p:cNvSpPr/>
            <p:nvPr/>
          </p:nvSpPr>
          <p:spPr>
            <a:xfrm>
              <a:off x="1665757" y="2236444"/>
              <a:ext cx="117475" cy="1421130"/>
            </a:xfrm>
            <a:custGeom>
              <a:avLst/>
              <a:gdLst/>
              <a:ahLst/>
              <a:cxnLst/>
              <a:rect l="l" t="t" r="r" b="b"/>
              <a:pathLst>
                <a:path w="117475" h="1421129">
                  <a:moveTo>
                    <a:pt x="109347" y="83883"/>
                  </a:moveTo>
                  <a:lnTo>
                    <a:pt x="38455" y="0"/>
                  </a:lnTo>
                  <a:lnTo>
                    <a:pt x="40614" y="47980"/>
                  </a:lnTo>
                  <a:lnTo>
                    <a:pt x="0" y="73647"/>
                  </a:lnTo>
                  <a:lnTo>
                    <a:pt x="109347" y="83883"/>
                  </a:lnTo>
                  <a:close/>
                </a:path>
                <a:path w="117475" h="1421129">
                  <a:moveTo>
                    <a:pt x="116992" y="1336408"/>
                  </a:moveTo>
                  <a:lnTo>
                    <a:pt x="7772" y="1347939"/>
                  </a:lnTo>
                  <a:lnTo>
                    <a:pt x="48679" y="1373111"/>
                  </a:lnTo>
                  <a:lnTo>
                    <a:pt x="47091" y="1421117"/>
                  </a:lnTo>
                  <a:lnTo>
                    <a:pt x="116992" y="1336408"/>
                  </a:lnTo>
                  <a:close/>
                </a:path>
              </a:pathLst>
            </a:custGeom>
            <a:solidFill>
              <a:srgbClr val="0085CA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23" name="object 29">
            <a:extLst>
              <a:ext uri="{FF2B5EF4-FFF2-40B4-BE49-F238E27FC236}">
                <a16:creationId xmlns:a16="http://schemas.microsoft.com/office/drawing/2014/main" id="{AA8EECA1-2F1F-B0CB-9DF5-887F72026E89}"/>
              </a:ext>
            </a:extLst>
          </p:cNvPr>
          <p:cNvSpPr txBox="1"/>
          <p:nvPr/>
        </p:nvSpPr>
        <p:spPr>
          <a:xfrm>
            <a:off x="4782991" y="4606231"/>
            <a:ext cx="1233764" cy="405214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lnSpc>
                <a:spcPts val="1665"/>
              </a:lnSpc>
              <a:spcBef>
                <a:spcPts val="160"/>
              </a:spcBef>
            </a:pP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LECTOR</a:t>
            </a:r>
            <a:endParaRPr sz="1398">
              <a:latin typeface="Open Sans"/>
              <a:cs typeface="Open Sans"/>
            </a:endParaRPr>
          </a:p>
          <a:p>
            <a:pPr marL="16913">
              <a:lnSpc>
                <a:spcPts val="1345"/>
              </a:lnSpc>
            </a:pPr>
            <a:r>
              <a:rPr sz="1132" b="1">
                <a:solidFill>
                  <a:srgbClr val="3C3C3B"/>
                </a:solidFill>
                <a:latin typeface="Open Sans"/>
                <a:cs typeface="Open Sans"/>
              </a:rPr>
              <a:t>FreeStyle</a:t>
            </a:r>
            <a:r>
              <a:rPr sz="1132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32" b="1">
                <a:solidFill>
                  <a:srgbClr val="3C3C3B"/>
                </a:solidFill>
                <a:latin typeface="Open Sans"/>
                <a:cs typeface="Open Sans"/>
              </a:rPr>
              <a:t>Libre</a:t>
            </a:r>
            <a:r>
              <a:rPr sz="1132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32" b="1" spc="-67">
                <a:solidFill>
                  <a:srgbClr val="3C3C3B"/>
                </a:solidFill>
                <a:latin typeface="Open Sans"/>
                <a:cs typeface="Open Sans"/>
              </a:rPr>
              <a:t>2</a:t>
            </a:r>
            <a:endParaRPr sz="1132">
              <a:latin typeface="Open Sans"/>
              <a:cs typeface="Open Sans"/>
            </a:endParaRPr>
          </a:p>
        </p:txBody>
      </p:sp>
      <p:grpSp>
        <p:nvGrpSpPr>
          <p:cNvPr id="24" name="object 30">
            <a:extLst>
              <a:ext uri="{FF2B5EF4-FFF2-40B4-BE49-F238E27FC236}">
                <a16:creationId xmlns:a16="http://schemas.microsoft.com/office/drawing/2014/main" id="{ABC31DEE-C5B1-3606-4CF6-B7AA71716156}"/>
              </a:ext>
            </a:extLst>
          </p:cNvPr>
          <p:cNvGrpSpPr/>
          <p:nvPr/>
        </p:nvGrpSpPr>
        <p:grpSpPr>
          <a:xfrm>
            <a:off x="3353654" y="3671234"/>
            <a:ext cx="1473412" cy="1473406"/>
            <a:chOff x="2455812" y="2745333"/>
            <a:chExt cx="1106423" cy="1106419"/>
          </a:xfrm>
        </p:grpSpPr>
        <p:pic>
          <p:nvPicPr>
            <p:cNvPr id="25" name="object 31">
              <a:extLst>
                <a:ext uri="{FF2B5EF4-FFF2-40B4-BE49-F238E27FC236}">
                  <a16:creationId xmlns:a16="http://schemas.microsoft.com/office/drawing/2014/main" id="{A68B1A0E-A405-FE97-33F2-347C40C07482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5812" y="2745333"/>
              <a:ext cx="1106423" cy="1106419"/>
            </a:xfrm>
            <a:prstGeom prst="rect">
              <a:avLst/>
            </a:prstGeom>
          </p:spPr>
        </p:pic>
        <p:pic>
          <p:nvPicPr>
            <p:cNvPr id="26" name="object 32">
              <a:extLst>
                <a:ext uri="{FF2B5EF4-FFF2-40B4-BE49-F238E27FC236}">
                  <a16:creationId xmlns:a16="http://schemas.microsoft.com/office/drawing/2014/main" id="{3F16B7CD-317F-F5FF-47AB-CD4A3E1A008B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6293" y="3166147"/>
              <a:ext cx="195973" cy="195973"/>
            </a:xfrm>
            <a:prstGeom prst="rect">
              <a:avLst/>
            </a:prstGeom>
          </p:spPr>
        </p:pic>
      </p:grpSp>
      <p:sp>
        <p:nvSpPr>
          <p:cNvPr id="27" name="object 36">
            <a:extLst>
              <a:ext uri="{FF2B5EF4-FFF2-40B4-BE49-F238E27FC236}">
                <a16:creationId xmlns:a16="http://schemas.microsoft.com/office/drawing/2014/main" id="{F69075D1-1C24-968C-8FBB-6224223B69FF}"/>
              </a:ext>
            </a:extLst>
          </p:cNvPr>
          <p:cNvSpPr txBox="1"/>
          <p:nvPr/>
        </p:nvSpPr>
        <p:spPr>
          <a:xfrm>
            <a:off x="4021792" y="4231342"/>
            <a:ext cx="127689" cy="214307"/>
          </a:xfrm>
          <a:prstGeom prst="rect">
            <a:avLst/>
          </a:prstGeom>
        </p:spPr>
        <p:txBody>
          <a:bodyPr vert="horz" wrap="square" lIns="0" tIns="19448" rIns="0" bIns="0" rtlCol="0">
            <a:spAutoFit/>
          </a:bodyPr>
          <a:lstStyle/>
          <a:p>
            <a:pPr marL="16913">
              <a:spcBef>
                <a:spcPts val="152"/>
              </a:spcBef>
            </a:pPr>
            <a:r>
              <a:rPr sz="1265" b="1" spc="13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endParaRPr sz="1265">
              <a:latin typeface="Open Sans"/>
              <a:cs typeface="Open Sans"/>
            </a:endParaRPr>
          </a:p>
        </p:txBody>
      </p:sp>
      <p:grpSp>
        <p:nvGrpSpPr>
          <p:cNvPr id="28" name="object 41">
            <a:extLst>
              <a:ext uri="{FF2B5EF4-FFF2-40B4-BE49-F238E27FC236}">
                <a16:creationId xmlns:a16="http://schemas.microsoft.com/office/drawing/2014/main" id="{D21B15F7-9A9C-18DB-B029-6805C09541BE}"/>
              </a:ext>
            </a:extLst>
          </p:cNvPr>
          <p:cNvGrpSpPr/>
          <p:nvPr/>
        </p:nvGrpSpPr>
        <p:grpSpPr>
          <a:xfrm>
            <a:off x="7132582" y="4484488"/>
            <a:ext cx="1574549" cy="651129"/>
            <a:chOff x="7320913" y="3356497"/>
            <a:chExt cx="1182370" cy="488950"/>
          </a:xfrm>
        </p:grpSpPr>
        <p:sp>
          <p:nvSpPr>
            <p:cNvPr id="29" name="object 42">
              <a:extLst>
                <a:ext uri="{FF2B5EF4-FFF2-40B4-BE49-F238E27FC236}">
                  <a16:creationId xmlns:a16="http://schemas.microsoft.com/office/drawing/2014/main" id="{ACE51165-976E-4A82-D8FC-E14546B03E08}"/>
                </a:ext>
              </a:extLst>
            </p:cNvPr>
            <p:cNvSpPr/>
            <p:nvPr/>
          </p:nvSpPr>
          <p:spPr>
            <a:xfrm>
              <a:off x="7320916" y="3356497"/>
              <a:ext cx="1182370" cy="271780"/>
            </a:xfrm>
            <a:custGeom>
              <a:avLst/>
              <a:gdLst/>
              <a:ahLst/>
              <a:cxnLst/>
              <a:rect l="l" t="t" r="r" b="b"/>
              <a:pathLst>
                <a:path w="1182370" h="271779">
                  <a:moveTo>
                    <a:pt x="1098321" y="0"/>
                  </a:moveTo>
                  <a:lnTo>
                    <a:pt x="83413" y="0"/>
                  </a:lnTo>
                  <a:lnTo>
                    <a:pt x="51022" y="6582"/>
                  </a:lnTo>
                  <a:lnTo>
                    <a:pt x="24499" y="24506"/>
                  </a:lnTo>
                  <a:lnTo>
                    <a:pt x="6580" y="51033"/>
                  </a:lnTo>
                  <a:lnTo>
                    <a:pt x="0" y="83426"/>
                  </a:lnTo>
                  <a:lnTo>
                    <a:pt x="0" y="187883"/>
                  </a:lnTo>
                  <a:lnTo>
                    <a:pt x="6580" y="220276"/>
                  </a:lnTo>
                  <a:lnTo>
                    <a:pt x="24499" y="246803"/>
                  </a:lnTo>
                  <a:lnTo>
                    <a:pt x="51022" y="264727"/>
                  </a:lnTo>
                  <a:lnTo>
                    <a:pt x="83413" y="271310"/>
                  </a:lnTo>
                  <a:lnTo>
                    <a:pt x="1098321" y="271310"/>
                  </a:lnTo>
                  <a:lnTo>
                    <a:pt x="1130714" y="264727"/>
                  </a:lnTo>
                  <a:lnTo>
                    <a:pt x="1157241" y="246803"/>
                  </a:lnTo>
                  <a:lnTo>
                    <a:pt x="1175164" y="220276"/>
                  </a:lnTo>
                  <a:lnTo>
                    <a:pt x="1181747" y="187883"/>
                  </a:lnTo>
                  <a:lnTo>
                    <a:pt x="1181747" y="83426"/>
                  </a:lnTo>
                  <a:lnTo>
                    <a:pt x="1175164" y="51033"/>
                  </a:lnTo>
                  <a:lnTo>
                    <a:pt x="1157241" y="24506"/>
                  </a:lnTo>
                  <a:lnTo>
                    <a:pt x="1130714" y="6582"/>
                  </a:lnTo>
                  <a:lnTo>
                    <a:pt x="1098321" y="0"/>
                  </a:lnTo>
                  <a:close/>
                </a:path>
              </a:pathLst>
            </a:custGeom>
            <a:solidFill>
              <a:srgbClr val="589BD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0" name="object 43">
              <a:extLst>
                <a:ext uri="{FF2B5EF4-FFF2-40B4-BE49-F238E27FC236}">
                  <a16:creationId xmlns:a16="http://schemas.microsoft.com/office/drawing/2014/main" id="{1C177068-D1DD-8920-8A06-C372148998F2}"/>
                </a:ext>
              </a:extLst>
            </p:cNvPr>
            <p:cNvSpPr/>
            <p:nvPr/>
          </p:nvSpPr>
          <p:spPr>
            <a:xfrm>
              <a:off x="7320913" y="3663039"/>
              <a:ext cx="1182370" cy="182245"/>
            </a:xfrm>
            <a:custGeom>
              <a:avLst/>
              <a:gdLst/>
              <a:ahLst/>
              <a:cxnLst/>
              <a:rect l="l" t="t" r="r" b="b"/>
              <a:pathLst>
                <a:path w="1182370" h="182245">
                  <a:moveTo>
                    <a:pt x="1113434" y="0"/>
                  </a:moveTo>
                  <a:lnTo>
                    <a:pt x="68313" y="0"/>
                  </a:lnTo>
                  <a:lnTo>
                    <a:pt x="41785" y="5391"/>
                  </a:lnTo>
                  <a:lnTo>
                    <a:pt x="20064" y="20069"/>
                  </a:lnTo>
                  <a:lnTo>
                    <a:pt x="5389" y="41790"/>
                  </a:lnTo>
                  <a:lnTo>
                    <a:pt x="0" y="68313"/>
                  </a:lnTo>
                  <a:lnTo>
                    <a:pt x="0" y="113614"/>
                  </a:lnTo>
                  <a:lnTo>
                    <a:pt x="5389" y="140136"/>
                  </a:lnTo>
                  <a:lnTo>
                    <a:pt x="20064" y="161858"/>
                  </a:lnTo>
                  <a:lnTo>
                    <a:pt x="41785" y="176536"/>
                  </a:lnTo>
                  <a:lnTo>
                    <a:pt x="68313" y="181927"/>
                  </a:lnTo>
                  <a:lnTo>
                    <a:pt x="1113434" y="181927"/>
                  </a:lnTo>
                  <a:lnTo>
                    <a:pt x="1139956" y="176536"/>
                  </a:lnTo>
                  <a:lnTo>
                    <a:pt x="1161678" y="161858"/>
                  </a:lnTo>
                  <a:lnTo>
                    <a:pt x="1176356" y="140136"/>
                  </a:lnTo>
                  <a:lnTo>
                    <a:pt x="1181747" y="113614"/>
                  </a:lnTo>
                  <a:lnTo>
                    <a:pt x="1181747" y="68313"/>
                  </a:lnTo>
                  <a:lnTo>
                    <a:pt x="1176356" y="41790"/>
                  </a:lnTo>
                  <a:lnTo>
                    <a:pt x="1161678" y="20069"/>
                  </a:lnTo>
                  <a:lnTo>
                    <a:pt x="1139956" y="5391"/>
                  </a:lnTo>
                  <a:lnTo>
                    <a:pt x="1113434" y="0"/>
                  </a:lnTo>
                  <a:close/>
                </a:path>
              </a:pathLst>
            </a:custGeom>
            <a:solidFill>
              <a:srgbClr val="FBBD00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31" name="object 44">
            <a:extLst>
              <a:ext uri="{FF2B5EF4-FFF2-40B4-BE49-F238E27FC236}">
                <a16:creationId xmlns:a16="http://schemas.microsoft.com/office/drawing/2014/main" id="{D57B68E9-229C-2033-46A3-490C69A830E5}"/>
              </a:ext>
            </a:extLst>
          </p:cNvPr>
          <p:cNvSpPr txBox="1"/>
          <p:nvPr/>
        </p:nvSpPr>
        <p:spPr>
          <a:xfrm>
            <a:off x="7220147" y="4509477"/>
            <a:ext cx="1388511" cy="573444"/>
          </a:xfrm>
          <a:prstGeom prst="rect">
            <a:avLst/>
          </a:prstGeom>
        </p:spPr>
        <p:txBody>
          <a:bodyPr vert="horz" wrap="square" lIns="0" tIns="19448" rIns="0" bIns="0" rtlCol="0">
            <a:spAutoFit/>
          </a:bodyPr>
          <a:lstStyle/>
          <a:p>
            <a:pPr marR="10993" algn="ctr">
              <a:lnSpc>
                <a:spcPts val="1019"/>
              </a:lnSpc>
              <a:spcBef>
                <a:spcPts val="152"/>
              </a:spcBef>
            </a:pPr>
            <a:r>
              <a:rPr sz="932" b="1" spc="-13">
                <a:solidFill>
                  <a:srgbClr val="FFFFFF"/>
                </a:solidFill>
                <a:latin typeface="OpenSans-Extrabold"/>
                <a:cs typeface="OpenSans-Extrabold"/>
              </a:rPr>
              <a:t>ALARMAS</a:t>
            </a:r>
            <a:endParaRPr sz="932">
              <a:latin typeface="OpenSans-Extrabold"/>
              <a:cs typeface="OpenSans-Extrabold"/>
            </a:endParaRPr>
          </a:p>
          <a:p>
            <a:pPr marR="10148" algn="ctr">
              <a:lnSpc>
                <a:spcPts val="1019"/>
              </a:lnSpc>
            </a:pPr>
            <a:r>
              <a:rPr sz="932" b="1">
                <a:solidFill>
                  <a:srgbClr val="FFFFFF"/>
                </a:solidFill>
                <a:latin typeface="OpenSans-Semibold"/>
                <a:cs typeface="OpenSans-Semibold"/>
              </a:rPr>
              <a:t>(solo</a:t>
            </a:r>
            <a:r>
              <a:rPr sz="932" b="1" spc="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932" b="1">
                <a:solidFill>
                  <a:srgbClr val="FFFFFF"/>
                </a:solidFill>
                <a:latin typeface="OpenSans-Semibold"/>
                <a:cs typeface="OpenSans-Semibold"/>
              </a:rPr>
              <a:t>en</a:t>
            </a:r>
            <a:r>
              <a:rPr sz="932" b="1" spc="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932" b="1">
                <a:solidFill>
                  <a:srgbClr val="FFFFFF"/>
                </a:solidFill>
                <a:latin typeface="OpenSans-Semibold"/>
                <a:cs typeface="OpenSans-Semibold"/>
              </a:rPr>
              <a:t>el</a:t>
            </a:r>
            <a:r>
              <a:rPr sz="932" b="1" spc="2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932" b="1" spc="-13">
                <a:solidFill>
                  <a:srgbClr val="FFFFFF"/>
                </a:solidFill>
                <a:latin typeface="OpenSans-Semibold"/>
                <a:cs typeface="OpenSans-Semibold"/>
              </a:rPr>
              <a:t>lector)</a:t>
            </a:r>
            <a:endParaRPr sz="932">
              <a:latin typeface="OpenSans-Semibold"/>
              <a:cs typeface="OpenSans-Semibold"/>
            </a:endParaRPr>
          </a:p>
          <a:p>
            <a:pPr algn="ctr">
              <a:spcBef>
                <a:spcPts val="1199"/>
              </a:spcBef>
            </a:pPr>
            <a:r>
              <a:rPr sz="932" b="1">
                <a:solidFill>
                  <a:srgbClr val="3064BF"/>
                </a:solidFill>
                <a:latin typeface="OpenSans-Extrabold"/>
                <a:cs typeface="OpenSans-Extrabold"/>
              </a:rPr>
              <a:t>LECTURA</a:t>
            </a:r>
            <a:r>
              <a:rPr sz="932" b="1" spc="53">
                <a:solidFill>
                  <a:srgbClr val="3064BF"/>
                </a:solidFill>
                <a:latin typeface="OpenSans-Extrabold"/>
                <a:cs typeface="OpenSans-Extrabold"/>
              </a:rPr>
              <a:t> </a:t>
            </a:r>
            <a:r>
              <a:rPr sz="932" b="1">
                <a:solidFill>
                  <a:srgbClr val="3064BF"/>
                </a:solidFill>
                <a:latin typeface="OpenSans-Extrabold"/>
                <a:cs typeface="OpenSans-Extrabold"/>
              </a:rPr>
              <a:t>DE</a:t>
            </a:r>
            <a:r>
              <a:rPr sz="932" b="1" spc="53">
                <a:solidFill>
                  <a:srgbClr val="3064BF"/>
                </a:solidFill>
                <a:latin typeface="OpenSans-Extrabold"/>
                <a:cs typeface="OpenSans-Extrabold"/>
              </a:rPr>
              <a:t> </a:t>
            </a:r>
            <a:r>
              <a:rPr sz="932" b="1" spc="-13">
                <a:solidFill>
                  <a:srgbClr val="3064BF"/>
                </a:solidFill>
                <a:latin typeface="OpenSans-Extrabold"/>
                <a:cs typeface="OpenSans-Extrabold"/>
              </a:rPr>
              <a:t>GLUCOSA</a:t>
            </a:r>
            <a:endParaRPr sz="932">
              <a:latin typeface="OpenSans-Extrabold"/>
              <a:cs typeface="OpenSans-Extrabold"/>
            </a:endParaRPr>
          </a:p>
        </p:txBody>
      </p:sp>
      <p:pic>
        <p:nvPicPr>
          <p:cNvPr id="32" name="object 45">
            <a:extLst>
              <a:ext uri="{FF2B5EF4-FFF2-40B4-BE49-F238E27FC236}">
                <a16:creationId xmlns:a16="http://schemas.microsoft.com/office/drawing/2014/main" id="{49827144-499E-051C-26B0-9E6E80902019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676" y="4690677"/>
            <a:ext cx="324248" cy="302147"/>
          </a:xfrm>
          <a:prstGeom prst="rect">
            <a:avLst/>
          </a:prstGeom>
        </p:spPr>
      </p:pic>
      <p:sp>
        <p:nvSpPr>
          <p:cNvPr id="33" name="object 48">
            <a:extLst>
              <a:ext uri="{FF2B5EF4-FFF2-40B4-BE49-F238E27FC236}">
                <a16:creationId xmlns:a16="http://schemas.microsoft.com/office/drawing/2014/main" id="{A1E5D9B4-7242-D3D3-FC4F-ABCC0F650E00}"/>
              </a:ext>
            </a:extLst>
          </p:cNvPr>
          <p:cNvSpPr/>
          <p:nvPr/>
        </p:nvSpPr>
        <p:spPr>
          <a:xfrm>
            <a:off x="3903439" y="2797304"/>
            <a:ext cx="6488463" cy="1132289"/>
          </a:xfrm>
          <a:custGeom>
            <a:avLst/>
            <a:gdLst/>
            <a:ahLst/>
            <a:cxnLst/>
            <a:rect l="l" t="t" r="r" b="b"/>
            <a:pathLst>
              <a:path w="4872355" h="850264">
                <a:moveTo>
                  <a:pt x="4764976" y="0"/>
                </a:moveTo>
                <a:lnTo>
                  <a:pt x="107162" y="0"/>
                </a:lnTo>
                <a:lnTo>
                  <a:pt x="65552" y="8455"/>
                </a:lnTo>
                <a:lnTo>
                  <a:pt x="31478" y="31478"/>
                </a:lnTo>
                <a:lnTo>
                  <a:pt x="8455" y="65552"/>
                </a:lnTo>
                <a:lnTo>
                  <a:pt x="0" y="107162"/>
                </a:lnTo>
                <a:lnTo>
                  <a:pt x="0" y="742619"/>
                </a:lnTo>
                <a:lnTo>
                  <a:pt x="8455" y="784236"/>
                </a:lnTo>
                <a:lnTo>
                  <a:pt x="31478" y="818314"/>
                </a:lnTo>
                <a:lnTo>
                  <a:pt x="65552" y="841339"/>
                </a:lnTo>
                <a:lnTo>
                  <a:pt x="107162" y="849795"/>
                </a:lnTo>
                <a:lnTo>
                  <a:pt x="4764976" y="849795"/>
                </a:lnTo>
                <a:lnTo>
                  <a:pt x="4806588" y="841339"/>
                </a:lnTo>
                <a:lnTo>
                  <a:pt x="4840666" y="818314"/>
                </a:lnTo>
                <a:lnTo>
                  <a:pt x="4863694" y="784236"/>
                </a:lnTo>
                <a:lnTo>
                  <a:pt x="4872151" y="742619"/>
                </a:lnTo>
                <a:lnTo>
                  <a:pt x="4872151" y="107162"/>
                </a:lnTo>
                <a:lnTo>
                  <a:pt x="4863694" y="65552"/>
                </a:lnTo>
                <a:lnTo>
                  <a:pt x="4840666" y="31478"/>
                </a:lnTo>
                <a:lnTo>
                  <a:pt x="4806588" y="8455"/>
                </a:lnTo>
                <a:lnTo>
                  <a:pt x="4764976" y="0"/>
                </a:lnTo>
                <a:close/>
              </a:path>
            </a:pathLst>
          </a:custGeom>
          <a:solidFill>
            <a:srgbClr val="7EBCDE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4" name="object 49">
            <a:extLst>
              <a:ext uri="{FF2B5EF4-FFF2-40B4-BE49-F238E27FC236}">
                <a16:creationId xmlns:a16="http://schemas.microsoft.com/office/drawing/2014/main" id="{FF7A7C0B-7ED9-003F-8B79-813FD8FDC2C7}"/>
              </a:ext>
            </a:extLst>
          </p:cNvPr>
          <p:cNvSpPr/>
          <p:nvPr/>
        </p:nvSpPr>
        <p:spPr>
          <a:xfrm>
            <a:off x="4254332" y="3087458"/>
            <a:ext cx="2609592" cy="569104"/>
          </a:xfrm>
          <a:custGeom>
            <a:avLst/>
            <a:gdLst/>
            <a:ahLst/>
            <a:cxnLst/>
            <a:rect l="l" t="t" r="r" b="b"/>
            <a:pathLst>
              <a:path w="1959610" h="427355">
                <a:moveTo>
                  <a:pt x="1830997" y="0"/>
                </a:moveTo>
                <a:lnTo>
                  <a:pt x="128143" y="0"/>
                </a:lnTo>
                <a:lnTo>
                  <a:pt x="78384" y="10110"/>
                </a:lnTo>
                <a:lnTo>
                  <a:pt x="37639" y="37639"/>
                </a:lnTo>
                <a:lnTo>
                  <a:pt x="10110" y="78384"/>
                </a:lnTo>
                <a:lnTo>
                  <a:pt x="0" y="128143"/>
                </a:lnTo>
                <a:lnTo>
                  <a:pt x="0" y="299008"/>
                </a:lnTo>
                <a:lnTo>
                  <a:pt x="10110" y="348767"/>
                </a:lnTo>
                <a:lnTo>
                  <a:pt x="37639" y="389512"/>
                </a:lnTo>
                <a:lnTo>
                  <a:pt x="78384" y="417041"/>
                </a:lnTo>
                <a:lnTo>
                  <a:pt x="128143" y="427151"/>
                </a:lnTo>
                <a:lnTo>
                  <a:pt x="1830997" y="427151"/>
                </a:lnTo>
                <a:lnTo>
                  <a:pt x="1880749" y="417041"/>
                </a:lnTo>
                <a:lnTo>
                  <a:pt x="1921495" y="389512"/>
                </a:lnTo>
                <a:lnTo>
                  <a:pt x="1949027" y="348767"/>
                </a:lnTo>
                <a:lnTo>
                  <a:pt x="1959140" y="299008"/>
                </a:lnTo>
                <a:lnTo>
                  <a:pt x="1959140" y="128143"/>
                </a:lnTo>
                <a:lnTo>
                  <a:pt x="1949027" y="78384"/>
                </a:lnTo>
                <a:lnTo>
                  <a:pt x="1921495" y="37639"/>
                </a:lnTo>
                <a:lnTo>
                  <a:pt x="1880749" y="10110"/>
                </a:lnTo>
                <a:lnTo>
                  <a:pt x="1830997" y="0"/>
                </a:lnTo>
                <a:close/>
              </a:path>
            </a:pathLst>
          </a:custGeom>
          <a:solidFill>
            <a:srgbClr val="3EA79C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5" name="object 52">
            <a:extLst>
              <a:ext uri="{FF2B5EF4-FFF2-40B4-BE49-F238E27FC236}">
                <a16:creationId xmlns:a16="http://schemas.microsoft.com/office/drawing/2014/main" id="{33BE8D1F-1155-6F80-5FA3-0C717FA4C1C0}"/>
              </a:ext>
            </a:extLst>
          </p:cNvPr>
          <p:cNvSpPr/>
          <p:nvPr/>
        </p:nvSpPr>
        <p:spPr>
          <a:xfrm>
            <a:off x="4619476" y="2701762"/>
            <a:ext cx="136991" cy="20295"/>
          </a:xfrm>
          <a:custGeom>
            <a:avLst/>
            <a:gdLst/>
            <a:ahLst/>
            <a:cxnLst/>
            <a:rect l="l" t="t" r="r" b="b"/>
            <a:pathLst>
              <a:path w="102870" h="15239">
                <a:moveTo>
                  <a:pt x="55232" y="2501"/>
                </a:moveTo>
                <a:lnTo>
                  <a:pt x="3289" y="2501"/>
                </a:lnTo>
                <a:lnTo>
                  <a:pt x="2146" y="2971"/>
                </a:lnTo>
                <a:lnTo>
                  <a:pt x="469" y="4660"/>
                </a:lnTo>
                <a:lnTo>
                  <a:pt x="0" y="5791"/>
                </a:lnTo>
                <a:lnTo>
                  <a:pt x="0" y="8178"/>
                </a:lnTo>
                <a:lnTo>
                  <a:pt x="469" y="9321"/>
                </a:lnTo>
                <a:lnTo>
                  <a:pt x="2146" y="10998"/>
                </a:lnTo>
                <a:lnTo>
                  <a:pt x="3289" y="11468"/>
                </a:lnTo>
                <a:lnTo>
                  <a:pt x="55232" y="11468"/>
                </a:lnTo>
                <a:lnTo>
                  <a:pt x="56362" y="10998"/>
                </a:lnTo>
                <a:lnTo>
                  <a:pt x="58051" y="9321"/>
                </a:lnTo>
                <a:lnTo>
                  <a:pt x="58521" y="8178"/>
                </a:lnTo>
                <a:lnTo>
                  <a:pt x="58521" y="5791"/>
                </a:lnTo>
                <a:lnTo>
                  <a:pt x="58051" y="4660"/>
                </a:lnTo>
                <a:lnTo>
                  <a:pt x="56362" y="2971"/>
                </a:lnTo>
                <a:lnTo>
                  <a:pt x="55232" y="2501"/>
                </a:lnTo>
                <a:close/>
              </a:path>
              <a:path w="102870" h="15239">
                <a:moveTo>
                  <a:pt x="99466" y="0"/>
                </a:moveTo>
                <a:lnTo>
                  <a:pt x="91122" y="0"/>
                </a:lnTo>
                <a:lnTo>
                  <a:pt x="87744" y="3378"/>
                </a:lnTo>
                <a:lnTo>
                  <a:pt x="87744" y="11722"/>
                </a:lnTo>
                <a:lnTo>
                  <a:pt x="91122" y="15100"/>
                </a:lnTo>
                <a:lnTo>
                  <a:pt x="99466" y="15100"/>
                </a:lnTo>
                <a:lnTo>
                  <a:pt x="102844" y="11722"/>
                </a:lnTo>
                <a:lnTo>
                  <a:pt x="102844" y="3378"/>
                </a:lnTo>
                <a:lnTo>
                  <a:pt x="99466" y="0"/>
                </a:lnTo>
                <a:close/>
              </a:path>
            </a:pathLst>
          </a:custGeom>
          <a:solidFill>
            <a:srgbClr val="414041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6" name="object 54">
            <a:extLst>
              <a:ext uri="{FF2B5EF4-FFF2-40B4-BE49-F238E27FC236}">
                <a16:creationId xmlns:a16="http://schemas.microsoft.com/office/drawing/2014/main" id="{8C57CD3E-D01A-3DF3-9038-D6FA4609B4D5}"/>
              </a:ext>
            </a:extLst>
          </p:cNvPr>
          <p:cNvSpPr/>
          <p:nvPr/>
        </p:nvSpPr>
        <p:spPr>
          <a:xfrm>
            <a:off x="4470261" y="3286435"/>
            <a:ext cx="413509" cy="0"/>
          </a:xfrm>
          <a:custGeom>
            <a:avLst/>
            <a:gdLst/>
            <a:ahLst/>
            <a:cxnLst/>
            <a:rect l="l" t="t" r="r" b="b"/>
            <a:pathLst>
              <a:path w="310514">
                <a:moveTo>
                  <a:pt x="0" y="0"/>
                </a:moveTo>
                <a:lnTo>
                  <a:pt x="310375" y="0"/>
                </a:lnTo>
              </a:path>
            </a:pathLst>
          </a:custGeom>
          <a:ln w="5156">
            <a:solidFill>
              <a:srgbClr val="CB8122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7" name="object 55">
            <a:extLst>
              <a:ext uri="{FF2B5EF4-FFF2-40B4-BE49-F238E27FC236}">
                <a16:creationId xmlns:a16="http://schemas.microsoft.com/office/drawing/2014/main" id="{A8C54D33-B54A-06AE-72BF-BE0258DD172D}"/>
              </a:ext>
            </a:extLst>
          </p:cNvPr>
          <p:cNvSpPr/>
          <p:nvPr/>
        </p:nvSpPr>
        <p:spPr>
          <a:xfrm>
            <a:off x="4470261" y="3499821"/>
            <a:ext cx="413509" cy="0"/>
          </a:xfrm>
          <a:custGeom>
            <a:avLst/>
            <a:gdLst/>
            <a:ahLst/>
            <a:cxnLst/>
            <a:rect l="l" t="t" r="r" b="b"/>
            <a:pathLst>
              <a:path w="310514">
                <a:moveTo>
                  <a:pt x="0" y="0"/>
                </a:moveTo>
                <a:lnTo>
                  <a:pt x="310375" y="0"/>
                </a:lnTo>
              </a:path>
            </a:pathLst>
          </a:custGeom>
          <a:ln w="5156">
            <a:solidFill>
              <a:srgbClr val="BB2C1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8" name="object 60">
            <a:extLst>
              <a:ext uri="{FF2B5EF4-FFF2-40B4-BE49-F238E27FC236}">
                <a16:creationId xmlns:a16="http://schemas.microsoft.com/office/drawing/2014/main" id="{781685AF-AE5C-E9E9-59E7-F0D7043C3E7E}"/>
              </a:ext>
            </a:extLst>
          </p:cNvPr>
          <p:cNvSpPr txBox="1"/>
          <p:nvPr/>
        </p:nvSpPr>
        <p:spPr>
          <a:xfrm>
            <a:off x="5338440" y="3143608"/>
            <a:ext cx="1424874" cy="405214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lnSpc>
                <a:spcPts val="1665"/>
              </a:lnSpc>
              <a:spcBef>
                <a:spcPts val="160"/>
              </a:spcBef>
            </a:pPr>
            <a:r>
              <a:rPr sz="1398" b="1" spc="-33">
                <a:solidFill>
                  <a:srgbClr val="FFFFFF"/>
                </a:solidFill>
                <a:latin typeface="Open Sans"/>
                <a:cs typeface="Open Sans"/>
              </a:rPr>
              <a:t>APP</a:t>
            </a:r>
            <a:endParaRPr sz="1398">
              <a:latin typeface="Open Sans"/>
              <a:cs typeface="Open Sans"/>
            </a:endParaRPr>
          </a:p>
          <a:p>
            <a:pPr marL="16913">
              <a:lnSpc>
                <a:spcPts val="1345"/>
              </a:lnSpc>
            </a:pPr>
            <a:r>
              <a:rPr sz="1132" b="1">
                <a:solidFill>
                  <a:srgbClr val="FFFFFF"/>
                </a:solidFill>
                <a:latin typeface="Open Sans"/>
                <a:cs typeface="Open Sans"/>
              </a:rPr>
              <a:t>FreeStyle</a:t>
            </a:r>
            <a:r>
              <a:rPr sz="1132" b="1" spc="-4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32" b="1" spc="-13">
                <a:solidFill>
                  <a:srgbClr val="FFFFFF"/>
                </a:solidFill>
                <a:latin typeface="Open Sans"/>
                <a:cs typeface="Open Sans"/>
              </a:rPr>
              <a:t>LibreLink</a:t>
            </a:r>
            <a:endParaRPr sz="1132">
              <a:latin typeface="Open Sans"/>
              <a:cs typeface="Open Sans"/>
            </a:endParaRPr>
          </a:p>
        </p:txBody>
      </p:sp>
      <p:grpSp>
        <p:nvGrpSpPr>
          <p:cNvPr id="39" name="object 61">
            <a:extLst>
              <a:ext uri="{FF2B5EF4-FFF2-40B4-BE49-F238E27FC236}">
                <a16:creationId xmlns:a16="http://schemas.microsoft.com/office/drawing/2014/main" id="{413354F8-C082-EDFD-A176-916F3FD8476B}"/>
              </a:ext>
            </a:extLst>
          </p:cNvPr>
          <p:cNvGrpSpPr/>
          <p:nvPr/>
        </p:nvGrpSpPr>
        <p:grpSpPr>
          <a:xfrm>
            <a:off x="7515034" y="3155642"/>
            <a:ext cx="1574549" cy="528514"/>
            <a:chOff x="5637589" y="2369653"/>
            <a:chExt cx="1182370" cy="396875"/>
          </a:xfrm>
        </p:grpSpPr>
        <p:sp>
          <p:nvSpPr>
            <p:cNvPr id="40" name="object 62">
              <a:extLst>
                <a:ext uri="{FF2B5EF4-FFF2-40B4-BE49-F238E27FC236}">
                  <a16:creationId xmlns:a16="http://schemas.microsoft.com/office/drawing/2014/main" id="{0B0E2564-B1C7-05B1-6497-9EA0030C730D}"/>
                </a:ext>
              </a:extLst>
            </p:cNvPr>
            <p:cNvSpPr/>
            <p:nvPr/>
          </p:nvSpPr>
          <p:spPr>
            <a:xfrm>
              <a:off x="5637589" y="2584586"/>
              <a:ext cx="1182370" cy="182245"/>
            </a:xfrm>
            <a:custGeom>
              <a:avLst/>
              <a:gdLst/>
              <a:ahLst/>
              <a:cxnLst/>
              <a:rect l="l" t="t" r="r" b="b"/>
              <a:pathLst>
                <a:path w="1182370" h="182244">
                  <a:moveTo>
                    <a:pt x="1113434" y="0"/>
                  </a:moveTo>
                  <a:lnTo>
                    <a:pt x="68313" y="0"/>
                  </a:lnTo>
                  <a:lnTo>
                    <a:pt x="41785" y="5391"/>
                  </a:lnTo>
                  <a:lnTo>
                    <a:pt x="20064" y="20069"/>
                  </a:lnTo>
                  <a:lnTo>
                    <a:pt x="5389" y="41790"/>
                  </a:lnTo>
                  <a:lnTo>
                    <a:pt x="0" y="68313"/>
                  </a:lnTo>
                  <a:lnTo>
                    <a:pt x="0" y="113614"/>
                  </a:lnTo>
                  <a:lnTo>
                    <a:pt x="5389" y="140136"/>
                  </a:lnTo>
                  <a:lnTo>
                    <a:pt x="20064" y="161858"/>
                  </a:lnTo>
                  <a:lnTo>
                    <a:pt x="41785" y="176536"/>
                  </a:lnTo>
                  <a:lnTo>
                    <a:pt x="68313" y="181927"/>
                  </a:lnTo>
                  <a:lnTo>
                    <a:pt x="1113434" y="181927"/>
                  </a:lnTo>
                  <a:lnTo>
                    <a:pt x="1139956" y="176536"/>
                  </a:lnTo>
                  <a:lnTo>
                    <a:pt x="1161678" y="161858"/>
                  </a:lnTo>
                  <a:lnTo>
                    <a:pt x="1176356" y="140136"/>
                  </a:lnTo>
                  <a:lnTo>
                    <a:pt x="1181747" y="113614"/>
                  </a:lnTo>
                  <a:lnTo>
                    <a:pt x="1181747" y="68313"/>
                  </a:lnTo>
                  <a:lnTo>
                    <a:pt x="1176356" y="41790"/>
                  </a:lnTo>
                  <a:lnTo>
                    <a:pt x="1161678" y="20069"/>
                  </a:lnTo>
                  <a:lnTo>
                    <a:pt x="1139956" y="5391"/>
                  </a:lnTo>
                  <a:lnTo>
                    <a:pt x="1113434" y="0"/>
                  </a:lnTo>
                  <a:close/>
                </a:path>
              </a:pathLst>
            </a:custGeom>
            <a:solidFill>
              <a:srgbClr val="FBBD00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1" name="object 63">
              <a:extLst>
                <a:ext uri="{FF2B5EF4-FFF2-40B4-BE49-F238E27FC236}">
                  <a16:creationId xmlns:a16="http://schemas.microsoft.com/office/drawing/2014/main" id="{ED9609BA-5A29-FB64-5C8C-40F8036E6ED2}"/>
                </a:ext>
              </a:extLst>
            </p:cNvPr>
            <p:cNvSpPr/>
            <p:nvPr/>
          </p:nvSpPr>
          <p:spPr>
            <a:xfrm>
              <a:off x="5637589" y="2369653"/>
              <a:ext cx="1182370" cy="182245"/>
            </a:xfrm>
            <a:custGeom>
              <a:avLst/>
              <a:gdLst/>
              <a:ahLst/>
              <a:cxnLst/>
              <a:rect l="l" t="t" r="r" b="b"/>
              <a:pathLst>
                <a:path w="1182370" h="182244">
                  <a:moveTo>
                    <a:pt x="1113434" y="0"/>
                  </a:moveTo>
                  <a:lnTo>
                    <a:pt x="68313" y="0"/>
                  </a:lnTo>
                  <a:lnTo>
                    <a:pt x="41785" y="5391"/>
                  </a:lnTo>
                  <a:lnTo>
                    <a:pt x="20064" y="20069"/>
                  </a:lnTo>
                  <a:lnTo>
                    <a:pt x="5389" y="41790"/>
                  </a:lnTo>
                  <a:lnTo>
                    <a:pt x="0" y="68313"/>
                  </a:lnTo>
                  <a:lnTo>
                    <a:pt x="0" y="113614"/>
                  </a:lnTo>
                  <a:lnTo>
                    <a:pt x="5389" y="140136"/>
                  </a:lnTo>
                  <a:lnTo>
                    <a:pt x="20064" y="161858"/>
                  </a:lnTo>
                  <a:lnTo>
                    <a:pt x="41785" y="176536"/>
                  </a:lnTo>
                  <a:lnTo>
                    <a:pt x="68313" y="181927"/>
                  </a:lnTo>
                  <a:lnTo>
                    <a:pt x="1113434" y="181927"/>
                  </a:lnTo>
                  <a:lnTo>
                    <a:pt x="1139956" y="176536"/>
                  </a:lnTo>
                  <a:lnTo>
                    <a:pt x="1161678" y="161858"/>
                  </a:lnTo>
                  <a:lnTo>
                    <a:pt x="1176356" y="140136"/>
                  </a:lnTo>
                  <a:lnTo>
                    <a:pt x="1181747" y="113614"/>
                  </a:lnTo>
                  <a:lnTo>
                    <a:pt x="1181747" y="68313"/>
                  </a:lnTo>
                  <a:lnTo>
                    <a:pt x="1176356" y="41790"/>
                  </a:lnTo>
                  <a:lnTo>
                    <a:pt x="1161678" y="20069"/>
                  </a:lnTo>
                  <a:lnTo>
                    <a:pt x="1139956" y="5391"/>
                  </a:lnTo>
                  <a:lnTo>
                    <a:pt x="1113434" y="0"/>
                  </a:lnTo>
                  <a:close/>
                </a:path>
              </a:pathLst>
            </a:custGeom>
            <a:solidFill>
              <a:srgbClr val="589BD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42" name="object 64">
            <a:extLst>
              <a:ext uri="{FF2B5EF4-FFF2-40B4-BE49-F238E27FC236}">
                <a16:creationId xmlns:a16="http://schemas.microsoft.com/office/drawing/2014/main" id="{603AA009-7D1A-FB12-B217-E7094C35A89C}"/>
              </a:ext>
            </a:extLst>
          </p:cNvPr>
          <p:cNvSpPr txBox="1"/>
          <p:nvPr/>
        </p:nvSpPr>
        <p:spPr>
          <a:xfrm>
            <a:off x="7602595" y="3182675"/>
            <a:ext cx="1388511" cy="447576"/>
          </a:xfrm>
          <a:prstGeom prst="rect">
            <a:avLst/>
          </a:prstGeom>
        </p:spPr>
        <p:txBody>
          <a:bodyPr vert="horz" wrap="square" lIns="0" tIns="19448" rIns="0" bIns="0" rtlCol="0">
            <a:spAutoFit/>
          </a:bodyPr>
          <a:lstStyle/>
          <a:p>
            <a:pPr marR="60040" algn="ctr">
              <a:spcBef>
                <a:spcPts val="152"/>
              </a:spcBef>
            </a:pPr>
            <a:r>
              <a:rPr sz="932" b="1" spc="-13">
                <a:solidFill>
                  <a:srgbClr val="FFFFFF"/>
                </a:solidFill>
                <a:latin typeface="Open Sans"/>
                <a:cs typeface="Open Sans"/>
              </a:rPr>
              <a:t>ALARMAS</a:t>
            </a:r>
            <a:endParaRPr sz="932">
              <a:latin typeface="Open Sans"/>
              <a:cs typeface="Open Sans"/>
            </a:endParaRPr>
          </a:p>
          <a:p>
            <a:pPr algn="ctr">
              <a:spcBef>
                <a:spcPts val="1139"/>
              </a:spcBef>
            </a:pPr>
            <a:r>
              <a:rPr sz="932" b="1">
                <a:solidFill>
                  <a:srgbClr val="3064BF"/>
                </a:solidFill>
                <a:latin typeface="OpenSans-Extrabold"/>
                <a:cs typeface="OpenSans-Extrabold"/>
              </a:rPr>
              <a:t>LECTURA</a:t>
            </a:r>
            <a:r>
              <a:rPr sz="932" b="1" spc="53">
                <a:solidFill>
                  <a:srgbClr val="3064BF"/>
                </a:solidFill>
                <a:latin typeface="OpenSans-Extrabold"/>
                <a:cs typeface="OpenSans-Extrabold"/>
              </a:rPr>
              <a:t> </a:t>
            </a:r>
            <a:r>
              <a:rPr sz="932" b="1">
                <a:solidFill>
                  <a:srgbClr val="3064BF"/>
                </a:solidFill>
                <a:latin typeface="OpenSans-Extrabold"/>
                <a:cs typeface="OpenSans-Extrabold"/>
              </a:rPr>
              <a:t>DE</a:t>
            </a:r>
            <a:r>
              <a:rPr sz="932" b="1" spc="53">
                <a:solidFill>
                  <a:srgbClr val="3064BF"/>
                </a:solidFill>
                <a:latin typeface="OpenSans-Extrabold"/>
                <a:cs typeface="OpenSans-Extrabold"/>
              </a:rPr>
              <a:t> </a:t>
            </a:r>
            <a:r>
              <a:rPr sz="932" b="1" spc="-13">
                <a:solidFill>
                  <a:srgbClr val="3064BF"/>
                </a:solidFill>
                <a:latin typeface="OpenSans-Extrabold"/>
                <a:cs typeface="OpenSans-Extrabold"/>
              </a:rPr>
              <a:t>GLUCOSA</a:t>
            </a:r>
            <a:endParaRPr sz="932">
              <a:latin typeface="OpenSans-Extrabold"/>
              <a:cs typeface="OpenSans-Extrabold"/>
            </a:endParaRPr>
          </a:p>
        </p:txBody>
      </p:sp>
      <p:grpSp>
        <p:nvGrpSpPr>
          <p:cNvPr id="43" name="object 65">
            <a:extLst>
              <a:ext uri="{FF2B5EF4-FFF2-40B4-BE49-F238E27FC236}">
                <a16:creationId xmlns:a16="http://schemas.microsoft.com/office/drawing/2014/main" id="{46B2800B-822E-A6F0-712F-939DA3C21698}"/>
              </a:ext>
            </a:extLst>
          </p:cNvPr>
          <p:cNvGrpSpPr/>
          <p:nvPr/>
        </p:nvGrpSpPr>
        <p:grpSpPr>
          <a:xfrm>
            <a:off x="7041865" y="2549283"/>
            <a:ext cx="4124102" cy="1708158"/>
            <a:chOff x="5282274" y="1914323"/>
            <a:chExt cx="3096895" cy="1282700"/>
          </a:xfrm>
        </p:grpSpPr>
        <p:pic>
          <p:nvPicPr>
            <p:cNvPr id="44" name="object 66">
              <a:extLst>
                <a:ext uri="{FF2B5EF4-FFF2-40B4-BE49-F238E27FC236}">
                  <a16:creationId xmlns:a16="http://schemas.microsoft.com/office/drawing/2014/main" id="{51CA174D-A8CC-5FFE-06E3-895C71B835A7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274" y="2392811"/>
              <a:ext cx="243488" cy="226890"/>
            </a:xfrm>
            <a:prstGeom prst="rect">
              <a:avLst/>
            </a:prstGeom>
          </p:spPr>
        </p:pic>
        <p:pic>
          <p:nvPicPr>
            <p:cNvPr id="45" name="object 67">
              <a:extLst>
                <a:ext uri="{FF2B5EF4-FFF2-40B4-BE49-F238E27FC236}">
                  <a16:creationId xmlns:a16="http://schemas.microsoft.com/office/drawing/2014/main" id="{D04F6EC5-6A2D-A74D-0754-F5E284A0A6EA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1581" y="1914323"/>
              <a:ext cx="2437254" cy="1282706"/>
            </a:xfrm>
            <a:prstGeom prst="rect">
              <a:avLst/>
            </a:prstGeom>
          </p:spPr>
        </p:pic>
      </p:grpSp>
      <p:sp>
        <p:nvSpPr>
          <p:cNvPr id="46" name="object 68">
            <a:extLst>
              <a:ext uri="{FF2B5EF4-FFF2-40B4-BE49-F238E27FC236}">
                <a16:creationId xmlns:a16="http://schemas.microsoft.com/office/drawing/2014/main" id="{0BAAF612-E96C-DD01-1B71-86784CE65E32}"/>
              </a:ext>
            </a:extLst>
          </p:cNvPr>
          <p:cNvSpPr txBox="1"/>
          <p:nvPr/>
        </p:nvSpPr>
        <p:spPr>
          <a:xfrm>
            <a:off x="8035919" y="2693295"/>
            <a:ext cx="1216851" cy="194708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1132" b="1" spc="-13">
                <a:solidFill>
                  <a:srgbClr val="FFFFFF"/>
                </a:solidFill>
                <a:latin typeface="OpenSans-Extrabold"/>
                <a:cs typeface="OpenSans-Extrabold"/>
              </a:rPr>
              <a:t>RECOMENDADO</a:t>
            </a:r>
            <a:endParaRPr sz="1132">
              <a:latin typeface="OpenSans-Extrabold"/>
              <a:cs typeface="OpenSans-Extrabold"/>
            </a:endParaRPr>
          </a:p>
        </p:txBody>
      </p:sp>
      <p:grpSp>
        <p:nvGrpSpPr>
          <p:cNvPr id="47" name="object 69">
            <a:extLst>
              <a:ext uri="{FF2B5EF4-FFF2-40B4-BE49-F238E27FC236}">
                <a16:creationId xmlns:a16="http://schemas.microsoft.com/office/drawing/2014/main" id="{6431F3BE-47B1-A43A-D7DD-E48A1656BB13}"/>
              </a:ext>
            </a:extLst>
          </p:cNvPr>
          <p:cNvGrpSpPr/>
          <p:nvPr/>
        </p:nvGrpSpPr>
        <p:grpSpPr>
          <a:xfrm>
            <a:off x="2778895" y="3278078"/>
            <a:ext cx="1039270" cy="1385130"/>
            <a:chOff x="2081099" y="2461594"/>
            <a:chExt cx="780415" cy="1040130"/>
          </a:xfrm>
        </p:grpSpPr>
        <p:sp>
          <p:nvSpPr>
            <p:cNvPr id="48" name="object 70">
              <a:extLst>
                <a:ext uri="{FF2B5EF4-FFF2-40B4-BE49-F238E27FC236}">
                  <a16:creationId xmlns:a16="http://schemas.microsoft.com/office/drawing/2014/main" id="{3A282DA5-E080-D487-8C25-BD012D7F45DE}"/>
                </a:ext>
              </a:extLst>
            </p:cNvPr>
            <p:cNvSpPr/>
            <p:nvPr/>
          </p:nvSpPr>
          <p:spPr>
            <a:xfrm>
              <a:off x="2119492" y="2490760"/>
              <a:ext cx="671830" cy="266065"/>
            </a:xfrm>
            <a:custGeom>
              <a:avLst/>
              <a:gdLst/>
              <a:ahLst/>
              <a:cxnLst/>
              <a:rect l="l" t="t" r="r" b="b"/>
              <a:pathLst>
                <a:path w="671830" h="266064">
                  <a:moveTo>
                    <a:pt x="0" y="265518"/>
                  </a:moveTo>
                  <a:lnTo>
                    <a:pt x="671296" y="0"/>
                  </a:lnTo>
                </a:path>
              </a:pathLst>
            </a:custGeom>
            <a:ln w="26822">
              <a:solidFill>
                <a:srgbClr val="3EA79C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9" name="object 71">
              <a:extLst>
                <a:ext uri="{FF2B5EF4-FFF2-40B4-BE49-F238E27FC236}">
                  <a16:creationId xmlns:a16="http://schemas.microsoft.com/office/drawing/2014/main" id="{3CC37B03-D1A1-EA97-357A-8E2C4B65D97D}"/>
                </a:ext>
              </a:extLst>
            </p:cNvPr>
            <p:cNvSpPr/>
            <p:nvPr/>
          </p:nvSpPr>
          <p:spPr>
            <a:xfrm>
              <a:off x="2745921" y="2461594"/>
              <a:ext cx="115570" cy="81280"/>
            </a:xfrm>
            <a:custGeom>
              <a:avLst/>
              <a:gdLst/>
              <a:ahLst/>
              <a:cxnLst/>
              <a:rect l="l" t="t" r="r" b="b"/>
              <a:pathLst>
                <a:path w="115569" h="81280">
                  <a:moveTo>
                    <a:pt x="0" y="0"/>
                  </a:moveTo>
                  <a:lnTo>
                    <a:pt x="39611" y="31242"/>
                  </a:lnTo>
                  <a:lnTo>
                    <a:pt x="32092" y="81127"/>
                  </a:lnTo>
                  <a:lnTo>
                    <a:pt x="115328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0" name="object 72">
              <a:extLst>
                <a:ext uri="{FF2B5EF4-FFF2-40B4-BE49-F238E27FC236}">
                  <a16:creationId xmlns:a16="http://schemas.microsoft.com/office/drawing/2014/main" id="{AE13C312-C233-C3A8-DD01-21131EFBF751}"/>
                </a:ext>
              </a:extLst>
            </p:cNvPr>
            <p:cNvSpPr/>
            <p:nvPr/>
          </p:nvSpPr>
          <p:spPr>
            <a:xfrm>
              <a:off x="2094752" y="3213075"/>
              <a:ext cx="623570" cy="259715"/>
            </a:xfrm>
            <a:custGeom>
              <a:avLst/>
              <a:gdLst/>
              <a:ahLst/>
              <a:cxnLst/>
              <a:rect l="l" t="t" r="r" b="b"/>
              <a:pathLst>
                <a:path w="623569" h="259714">
                  <a:moveTo>
                    <a:pt x="0" y="0"/>
                  </a:moveTo>
                  <a:lnTo>
                    <a:pt x="623062" y="259143"/>
                  </a:lnTo>
                </a:path>
              </a:pathLst>
            </a:custGeom>
            <a:ln w="26822">
              <a:solidFill>
                <a:srgbClr val="3EA79C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1" name="object 73">
              <a:extLst>
                <a:ext uri="{FF2B5EF4-FFF2-40B4-BE49-F238E27FC236}">
                  <a16:creationId xmlns:a16="http://schemas.microsoft.com/office/drawing/2014/main" id="{C2D57492-68CD-AEA2-8BF7-5646153F40DB}"/>
                </a:ext>
              </a:extLst>
            </p:cNvPr>
            <p:cNvSpPr/>
            <p:nvPr/>
          </p:nvSpPr>
          <p:spPr>
            <a:xfrm>
              <a:off x="2672445" y="3420055"/>
              <a:ext cx="115570" cy="81280"/>
            </a:xfrm>
            <a:custGeom>
              <a:avLst/>
              <a:gdLst/>
              <a:ahLst/>
              <a:cxnLst/>
              <a:rect l="l" t="t" r="r" b="b"/>
              <a:pathLst>
                <a:path w="115569" h="81279">
                  <a:moveTo>
                    <a:pt x="33502" y="0"/>
                  </a:moveTo>
                  <a:lnTo>
                    <a:pt x="40144" y="49999"/>
                  </a:lnTo>
                  <a:lnTo>
                    <a:pt x="0" y="80543"/>
                  </a:lnTo>
                  <a:lnTo>
                    <a:pt x="115328" y="81267"/>
                  </a:lnTo>
                  <a:lnTo>
                    <a:pt x="33502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52" name="object 74">
            <a:extLst>
              <a:ext uri="{FF2B5EF4-FFF2-40B4-BE49-F238E27FC236}">
                <a16:creationId xmlns:a16="http://schemas.microsoft.com/office/drawing/2014/main" id="{A90A8C18-BE5A-CB5D-B7AA-ED1E86D98FBB}"/>
              </a:ext>
            </a:extLst>
          </p:cNvPr>
          <p:cNvSpPr txBox="1"/>
          <p:nvPr/>
        </p:nvSpPr>
        <p:spPr>
          <a:xfrm rot="20340000">
            <a:off x="2894659" y="3365263"/>
            <a:ext cx="669940" cy="103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6"/>
              </a:lnSpc>
            </a:pPr>
            <a:r>
              <a:rPr sz="799" b="1" spc="-13">
                <a:solidFill>
                  <a:srgbClr val="3EA79C"/>
                </a:solidFill>
                <a:latin typeface="Open Sans"/>
                <a:cs typeface="Open Sans"/>
              </a:rPr>
              <a:t>ACTIVACIÓN</a:t>
            </a:r>
            <a:endParaRPr sz="799">
              <a:latin typeface="Open Sans"/>
              <a:cs typeface="Open Sans"/>
            </a:endParaRPr>
          </a:p>
        </p:txBody>
      </p:sp>
      <p:sp>
        <p:nvSpPr>
          <p:cNvPr id="53" name="object 75">
            <a:extLst>
              <a:ext uri="{FF2B5EF4-FFF2-40B4-BE49-F238E27FC236}">
                <a16:creationId xmlns:a16="http://schemas.microsoft.com/office/drawing/2014/main" id="{017B05A2-26CF-3652-CA04-2D0491463264}"/>
              </a:ext>
            </a:extLst>
          </p:cNvPr>
          <p:cNvSpPr txBox="1"/>
          <p:nvPr/>
        </p:nvSpPr>
        <p:spPr>
          <a:xfrm rot="20340000">
            <a:off x="3047356" y="3575119"/>
            <a:ext cx="531030" cy="103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6"/>
              </a:lnSpc>
            </a:pPr>
            <a:r>
              <a:rPr sz="799" b="1">
                <a:solidFill>
                  <a:srgbClr val="3EA79C"/>
                </a:solidFill>
                <a:latin typeface="Open Sans"/>
                <a:cs typeface="Open Sans"/>
              </a:rPr>
              <a:t>OPCIÓN</a:t>
            </a:r>
            <a:r>
              <a:rPr sz="799" b="1" spc="160">
                <a:solidFill>
                  <a:srgbClr val="3EA79C"/>
                </a:solidFill>
                <a:latin typeface="Open Sans"/>
                <a:cs typeface="Open Sans"/>
              </a:rPr>
              <a:t> </a:t>
            </a:r>
            <a:r>
              <a:rPr sz="1199" b="1" spc="-100" baseline="4629">
                <a:solidFill>
                  <a:srgbClr val="3EA79C"/>
                </a:solidFill>
                <a:latin typeface="Open Sans"/>
                <a:cs typeface="Open Sans"/>
              </a:rPr>
              <a:t>1</a:t>
            </a:r>
            <a:endParaRPr sz="1199" baseline="4629">
              <a:latin typeface="Open Sans"/>
              <a:cs typeface="Open Sans"/>
            </a:endParaRPr>
          </a:p>
        </p:txBody>
      </p:sp>
      <p:sp>
        <p:nvSpPr>
          <p:cNvPr id="54" name="object 76">
            <a:extLst>
              <a:ext uri="{FF2B5EF4-FFF2-40B4-BE49-F238E27FC236}">
                <a16:creationId xmlns:a16="http://schemas.microsoft.com/office/drawing/2014/main" id="{F262F6C2-E12C-B1CE-A21A-0CEEC93F238D}"/>
              </a:ext>
            </a:extLst>
          </p:cNvPr>
          <p:cNvSpPr txBox="1"/>
          <p:nvPr/>
        </p:nvSpPr>
        <p:spPr>
          <a:xfrm rot="1320000">
            <a:off x="2936838" y="4321192"/>
            <a:ext cx="669940" cy="103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2"/>
              </a:lnSpc>
            </a:pPr>
            <a:r>
              <a:rPr sz="799" b="1" spc="-13">
                <a:solidFill>
                  <a:srgbClr val="3EA79C"/>
                </a:solidFill>
                <a:latin typeface="Open Sans"/>
                <a:cs typeface="Open Sans"/>
              </a:rPr>
              <a:t>ACTIVACIÓN</a:t>
            </a:r>
            <a:endParaRPr sz="799">
              <a:latin typeface="Open Sans"/>
              <a:cs typeface="Open Sans"/>
            </a:endParaRPr>
          </a:p>
        </p:txBody>
      </p:sp>
      <p:sp>
        <p:nvSpPr>
          <p:cNvPr id="55" name="object 77">
            <a:extLst>
              <a:ext uri="{FF2B5EF4-FFF2-40B4-BE49-F238E27FC236}">
                <a16:creationId xmlns:a16="http://schemas.microsoft.com/office/drawing/2014/main" id="{4F4B8287-04BB-5199-A4C5-7B7EB0EF56E1}"/>
              </a:ext>
            </a:extLst>
          </p:cNvPr>
          <p:cNvSpPr txBox="1"/>
          <p:nvPr/>
        </p:nvSpPr>
        <p:spPr>
          <a:xfrm rot="1320000">
            <a:off x="2891073" y="4492987"/>
            <a:ext cx="531030" cy="103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9"/>
              </a:lnSpc>
            </a:pPr>
            <a:r>
              <a:rPr sz="1199" b="1" baseline="4629">
                <a:solidFill>
                  <a:srgbClr val="3EA79C"/>
                </a:solidFill>
                <a:latin typeface="Open Sans"/>
                <a:cs typeface="Open Sans"/>
              </a:rPr>
              <a:t>OPCIÓN</a:t>
            </a:r>
            <a:r>
              <a:rPr sz="1199" b="1" spc="238" baseline="4629">
                <a:solidFill>
                  <a:srgbClr val="3EA79C"/>
                </a:solidFill>
                <a:latin typeface="Open Sans"/>
                <a:cs typeface="Open Sans"/>
              </a:rPr>
              <a:t> </a:t>
            </a:r>
            <a:r>
              <a:rPr sz="799" b="1" spc="-67">
                <a:solidFill>
                  <a:srgbClr val="3EA79C"/>
                </a:solidFill>
                <a:latin typeface="Open Sans"/>
                <a:cs typeface="Open Sans"/>
              </a:rPr>
              <a:t>2</a:t>
            </a:r>
            <a:endParaRPr sz="799">
              <a:latin typeface="Open Sans"/>
              <a:cs typeface="Open Sans"/>
            </a:endParaRPr>
          </a:p>
        </p:txBody>
      </p:sp>
      <p:sp>
        <p:nvSpPr>
          <p:cNvPr id="56" name="object 78">
            <a:extLst>
              <a:ext uri="{FF2B5EF4-FFF2-40B4-BE49-F238E27FC236}">
                <a16:creationId xmlns:a16="http://schemas.microsoft.com/office/drawing/2014/main" id="{0D12D2F7-3B25-B1EF-5291-27E011185C40}"/>
              </a:ext>
            </a:extLst>
          </p:cNvPr>
          <p:cNvSpPr txBox="1"/>
          <p:nvPr/>
        </p:nvSpPr>
        <p:spPr>
          <a:xfrm>
            <a:off x="1064725" y="5065389"/>
            <a:ext cx="1576241" cy="404100"/>
          </a:xfrm>
          <a:prstGeom prst="rect">
            <a:avLst/>
          </a:prstGeom>
        </p:spPr>
        <p:txBody>
          <a:bodyPr vert="horz" wrap="square" lIns="0" tIns="21986" rIns="0" bIns="0" rtlCol="0">
            <a:spAutoFit/>
          </a:bodyPr>
          <a:lstStyle/>
          <a:p>
            <a:pPr marL="16913">
              <a:spcBef>
                <a:spcPts val="173"/>
              </a:spcBef>
            </a:pP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ACTIVAR</a:t>
            </a:r>
            <a:r>
              <a:rPr sz="1199" b="1" spc="9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EL</a:t>
            </a:r>
            <a:r>
              <a:rPr sz="1199" b="1" spc="10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SENSOR</a:t>
            </a:r>
            <a:endParaRPr sz="1199">
              <a:latin typeface="Open Sans"/>
              <a:cs typeface="Open Sans"/>
            </a:endParaRPr>
          </a:p>
          <a:p>
            <a:pPr marL="16913">
              <a:spcBef>
                <a:spcPts val="53"/>
              </a:spcBef>
            </a:pP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FreeStyle</a:t>
            </a:r>
            <a:r>
              <a:rPr sz="1199" b="1" spc="13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LibreLink</a:t>
            </a:r>
            <a:endParaRPr sz="1199">
              <a:latin typeface="Open Sans"/>
              <a:cs typeface="Open Sans"/>
            </a:endParaRPr>
          </a:p>
        </p:txBody>
      </p:sp>
      <p:sp>
        <p:nvSpPr>
          <p:cNvPr id="57" name="object 79">
            <a:extLst>
              <a:ext uri="{FF2B5EF4-FFF2-40B4-BE49-F238E27FC236}">
                <a16:creationId xmlns:a16="http://schemas.microsoft.com/office/drawing/2014/main" id="{17608D71-ABEB-6C7C-41FC-B2A4D5C7322E}"/>
              </a:ext>
            </a:extLst>
          </p:cNvPr>
          <p:cNvSpPr txBox="1"/>
          <p:nvPr/>
        </p:nvSpPr>
        <p:spPr>
          <a:xfrm>
            <a:off x="1753818" y="5790629"/>
            <a:ext cx="8665941" cy="44867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>
              <a:lnSpc>
                <a:spcPct val="108300"/>
              </a:lnSpc>
              <a:spcBef>
                <a:spcPts val="133"/>
              </a:spcBef>
            </a:pP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Las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alarmas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solo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reciben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dispositivo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con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activa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primero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sensor</a:t>
            </a:r>
            <a:r>
              <a:rPr sz="1332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(app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FreeStyle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LibreLink</a:t>
            </a:r>
            <a:r>
              <a:rPr sz="1332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ó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lector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FreeStyle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Libre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2)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por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lo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recomienda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utilizar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únicamente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app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FreeStyle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LibreLink.</a:t>
            </a:r>
            <a:endParaRPr sz="1332">
              <a:latin typeface="Open Sans"/>
              <a:cs typeface="Open Sans"/>
            </a:endParaRPr>
          </a:p>
        </p:txBody>
      </p:sp>
      <p:pic>
        <p:nvPicPr>
          <p:cNvPr id="58" name="Imagen 5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4A29B56-D6FB-EE8E-810C-A7CAC173738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753" y="2639862"/>
            <a:ext cx="997835" cy="1234609"/>
          </a:xfrm>
          <a:prstGeom prst="rect">
            <a:avLst/>
          </a:prstGeom>
        </p:spPr>
      </p:pic>
      <p:pic>
        <p:nvPicPr>
          <p:cNvPr id="63" name="object 28">
            <a:extLst>
              <a:ext uri="{FF2B5EF4-FFF2-40B4-BE49-F238E27FC236}">
                <a16:creationId xmlns:a16="http://schemas.microsoft.com/office/drawing/2014/main" id="{324DEB1A-4107-6598-8BA9-D1D6DE01F37B}"/>
              </a:ext>
            </a:extLst>
          </p:cNvPr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07" y="2968072"/>
            <a:ext cx="2216011" cy="1853364"/>
          </a:xfrm>
          <a:prstGeom prst="rect">
            <a:avLst/>
          </a:prstGeom>
        </p:spPr>
      </p:pic>
      <p:sp>
        <p:nvSpPr>
          <p:cNvPr id="64" name="object 50">
            <a:extLst>
              <a:ext uri="{FF2B5EF4-FFF2-40B4-BE49-F238E27FC236}">
                <a16:creationId xmlns:a16="http://schemas.microsoft.com/office/drawing/2014/main" id="{F14AD457-0EA0-DC5C-20BB-52D5D0DCDF9F}"/>
              </a:ext>
            </a:extLst>
          </p:cNvPr>
          <p:cNvSpPr txBox="1">
            <a:spLocks/>
          </p:cNvSpPr>
          <p:nvPr/>
        </p:nvSpPr>
        <p:spPr>
          <a:xfrm>
            <a:off x="545317" y="268362"/>
            <a:ext cx="10620205" cy="1292586"/>
          </a:xfrm>
          <a:prstGeom prst="rect">
            <a:avLst/>
          </a:prstGeom>
        </p:spPr>
        <p:txBody>
          <a:bodyPr vert="horz" wrap="square" lIns="0" tIns="60885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6913" marR="6765">
              <a:lnSpc>
                <a:spcPct val="100000"/>
              </a:lnSpc>
              <a:spcBef>
                <a:spcPts val="479"/>
              </a:spcBef>
            </a:pPr>
            <a:r>
              <a:rPr lang="es-ES">
                <a:solidFill>
                  <a:srgbClr val="0070C0"/>
                </a:solidFill>
              </a:rPr>
              <a:t>LAS ALARMAS SE PUEDEN RECIBIR O EL MÓVIL O EN EL LECTOR</a:t>
            </a:r>
            <a:endParaRPr lang="es-ES" spc="-13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E2A5A969-FD33-7445-51BE-B47767EBEDCA}"/>
              </a:ext>
            </a:extLst>
          </p:cNvPr>
          <p:cNvSpPr/>
          <p:nvPr/>
        </p:nvSpPr>
        <p:spPr>
          <a:xfrm>
            <a:off x="1" y="-6837"/>
            <a:ext cx="12192000" cy="666730"/>
          </a:xfrm>
          <a:prstGeom prst="rect">
            <a:avLst/>
          </a:prstGeom>
          <a:solidFill>
            <a:srgbClr val="1F436D"/>
          </a:solidFill>
          <a:ln>
            <a:solidFill>
              <a:srgbClr val="1F43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56791-10B4-7328-A7BC-C338DEDAF454}"/>
              </a:ext>
            </a:extLst>
          </p:cNvPr>
          <p:cNvSpPr txBox="1"/>
          <p:nvPr/>
        </p:nvSpPr>
        <p:spPr>
          <a:xfrm>
            <a:off x="93509" y="951962"/>
            <a:ext cx="6658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Agenda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22 de Noviembre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2C0E1-7787-3D66-0EBB-5D7BCB553FC8}"/>
              </a:ext>
            </a:extLst>
          </p:cNvPr>
          <p:cNvSpPr txBox="1"/>
          <p:nvPr/>
        </p:nvSpPr>
        <p:spPr>
          <a:xfrm>
            <a:off x="5008151" y="1446860"/>
            <a:ext cx="5370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Presentación y </a:t>
            </a:r>
            <a:r>
              <a:rPr kumimoji="0" lang="en-ID" sz="1600" b="1" i="0" u="none" strike="noStrike" kern="1200" cap="none" spc="0" normalizeH="0" baseline="0" noProof="0" err="1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bienvenida</a:t>
            </a: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 a las </a:t>
            </a:r>
            <a:r>
              <a:rPr kumimoji="0" lang="en-ID" sz="1600" b="1" i="0" u="none" strike="noStrike" kern="1200" cap="none" spc="0" normalizeH="0" baseline="0" noProof="0" err="1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jornadas</a:t>
            </a:r>
            <a:endParaRPr kumimoji="0" lang="en-ID" sz="1600" b="1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F9B41E-804E-D91F-E071-BC5C5E4F3AC1}"/>
              </a:ext>
            </a:extLst>
          </p:cNvPr>
          <p:cNvSpPr/>
          <p:nvPr/>
        </p:nvSpPr>
        <p:spPr>
          <a:xfrm>
            <a:off x="0" y="6332434"/>
            <a:ext cx="12192000" cy="525566"/>
          </a:xfrm>
          <a:prstGeom prst="rect">
            <a:avLst/>
          </a:prstGeom>
          <a:solidFill>
            <a:srgbClr val="00E6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Marcador de posición de imagen 15" descr="Un hombre con un traje de color gris&#10;&#10;Descripción generada automáticamente">
            <a:extLst>
              <a:ext uri="{FF2B5EF4-FFF2-40B4-BE49-F238E27FC236}">
                <a16:creationId xmlns:a16="http://schemas.microsoft.com/office/drawing/2014/main" id="{3D33CFE5-B1AD-EB16-E7D6-1924C43168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460"/>
          <a:stretch>
            <a:fillRect/>
          </a:stretch>
        </p:blipFill>
        <p:spPr>
          <a:xfrm>
            <a:off x="3343633" y="1198811"/>
            <a:ext cx="1337226" cy="1077217"/>
          </a:xfrm>
          <a:ln w="28575">
            <a:solidFill>
              <a:schemeClr val="accent3"/>
            </a:solidFill>
          </a:ln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FCA646B-7981-505E-42E7-0B353461AD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3633" y="2784094"/>
            <a:ext cx="1337226" cy="1330781"/>
          </a:xfrm>
          <a:ln w="28575">
            <a:solidFill>
              <a:schemeClr val="accent3"/>
            </a:solidFill>
          </a:ln>
        </p:spPr>
        <p:txBody>
          <a:bodyPr/>
          <a:lstStyle/>
          <a:p>
            <a:endParaRPr lang="es-ES" sz="1400">
              <a:solidFill>
                <a:srgbClr val="1F436D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670B9B4-8FB8-34AD-FF2D-4742AC534521}"/>
              </a:ext>
            </a:extLst>
          </p:cNvPr>
          <p:cNvSpPr txBox="1"/>
          <p:nvPr userDrawn="1"/>
        </p:nvSpPr>
        <p:spPr>
          <a:xfrm>
            <a:off x="9963288" y="267741"/>
            <a:ext cx="2045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50" b="1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E6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73A90D-4872-5480-7558-E8BB870585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r="558"/>
          <a:stretch/>
        </p:blipFill>
        <p:spPr>
          <a:xfrm>
            <a:off x="1" y="4964798"/>
            <a:ext cx="12192000" cy="191575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F0E33A-F638-F4DE-194F-F3CBEF9F7F05}"/>
              </a:ext>
            </a:extLst>
          </p:cNvPr>
          <p:cNvSpPr txBox="1"/>
          <p:nvPr/>
        </p:nvSpPr>
        <p:spPr>
          <a:xfrm>
            <a:off x="5045987" y="1789444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Eduardo Díaz Ronquillo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1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District Sales Leader Almirall</a:t>
            </a:r>
            <a:endParaRPr kumimoji="0" lang="es-ES" sz="1200" b="0" i="1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AutoShape 4" descr="EDUARDO DIAZ RONQUILLO">
            <a:extLst>
              <a:ext uri="{FF2B5EF4-FFF2-40B4-BE49-F238E27FC236}">
                <a16:creationId xmlns:a16="http://schemas.microsoft.com/office/drawing/2014/main" id="{4B3E43F3-545C-E076-FBCC-44BF549C2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B5C8FEF-4B48-3D58-7222-37E3B240B9D9}"/>
              </a:ext>
            </a:extLst>
          </p:cNvPr>
          <p:cNvSpPr txBox="1"/>
          <p:nvPr/>
        </p:nvSpPr>
        <p:spPr>
          <a:xfrm>
            <a:off x="5117759" y="2983846"/>
            <a:ext cx="5370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Encuentro con </a:t>
            </a:r>
            <a:r>
              <a:rPr kumimoji="0" lang="en-ID" sz="1600" b="1" i="0" u="none" strike="noStrike" kern="1200" cap="none" spc="0" normalizeH="0" baseline="0" noProof="0" err="1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el</a:t>
            </a: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en-ID" sz="1600" b="1" i="0" u="none" strike="noStrike" kern="1200" cap="none" spc="0" normalizeH="0" baseline="0" noProof="0" err="1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experto</a:t>
            </a:r>
            <a:endParaRPr kumimoji="0" lang="en-ID" sz="1600" b="1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AC72402-585D-2037-B71A-9BC2DD43859B}"/>
              </a:ext>
            </a:extLst>
          </p:cNvPr>
          <p:cNvSpPr txBox="1"/>
          <p:nvPr/>
        </p:nvSpPr>
        <p:spPr>
          <a:xfrm>
            <a:off x="5112338" y="4353133"/>
            <a:ext cx="6219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Dr. Jorge García Alemán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1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Endocrinología. </a:t>
            </a:r>
            <a:r>
              <a:rPr kumimoji="0" lang="es-ES" sz="1200" b="0" i="1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Complejo Hospitalario de Especialidades Virgen de la Victoria (Málaga). </a:t>
            </a:r>
            <a:endParaRPr kumimoji="0" lang="es-ES_tradnl" sz="1200" b="0" i="1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4981B068-E538-84B0-6104-B251E650A982}"/>
              </a:ext>
            </a:extLst>
          </p:cNvPr>
          <p:cNvSpPr txBox="1"/>
          <p:nvPr/>
        </p:nvSpPr>
        <p:spPr>
          <a:xfrm>
            <a:off x="5112338" y="3348663"/>
            <a:ext cx="6552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8F5B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Horizontes en el control y tratamiento de las personas con diabetes tipo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8F5B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Monitorización continua de glucosa y Nuevas líneas de tratamiento en las personas con diabetes tipo 2.</a:t>
            </a: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srgbClr val="18F5B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E7EE12C3-61C1-B758-B161-BB3B688AB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7451" y="267741"/>
            <a:ext cx="344428" cy="2079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4AED181-D7C2-A464-529F-7491BE3EC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14"/>
            <a:ext cx="1803163" cy="667658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169FAFD7-7619-F5CF-62F6-5799C7E5D399}"/>
              </a:ext>
            </a:extLst>
          </p:cNvPr>
          <p:cNvSpPr txBox="1"/>
          <p:nvPr/>
        </p:nvSpPr>
        <p:spPr>
          <a:xfrm>
            <a:off x="5008151" y="1152675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18:15- 18:30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4A23557-B5C7-06A7-7D17-9676C87DF6EE}"/>
              </a:ext>
            </a:extLst>
          </p:cNvPr>
          <p:cNvSpPr txBox="1"/>
          <p:nvPr/>
        </p:nvSpPr>
        <p:spPr>
          <a:xfrm>
            <a:off x="5112338" y="2737625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18:30 – 19:00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0596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DC877-3CD5-AE15-C443-6E672EF1D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AF5EC9-DDB8-DFC7-D6C2-1C562D629C11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F9F7E81-1B18-4ABE-08E5-AE1CA1150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3B2DAFBF-904C-9D8D-5833-C25ED90C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A639B7-8AE1-7648-1C2A-F19DB1309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708" y="400732"/>
            <a:ext cx="9206585" cy="60565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35F0C0-3D65-5A32-39E6-A471F5772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094" y="168662"/>
            <a:ext cx="5061382" cy="2012582"/>
          </a:xfrm>
          <a:prstGeom prst="rect">
            <a:avLst/>
          </a:prstGeom>
        </p:spPr>
      </p:pic>
      <p:pic>
        <p:nvPicPr>
          <p:cNvPr id="9" name="Picture 4" descr="LibreLink - Diabetes app | Freestyle Libre">
            <a:extLst>
              <a:ext uri="{FF2B5EF4-FFF2-40B4-BE49-F238E27FC236}">
                <a16:creationId xmlns:a16="http://schemas.microsoft.com/office/drawing/2014/main" id="{9F63F41D-B702-679A-39F6-7B3006DD1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t="3290" r="25946" b="3290"/>
          <a:stretch/>
        </p:blipFill>
        <p:spPr bwMode="auto">
          <a:xfrm>
            <a:off x="3477233" y="3074695"/>
            <a:ext cx="953728" cy="201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9F86574-AAFC-0664-4F4B-D5CBFCC91573}"/>
              </a:ext>
            </a:extLst>
          </p:cNvPr>
          <p:cNvSpPr/>
          <p:nvPr/>
        </p:nvSpPr>
        <p:spPr>
          <a:xfrm>
            <a:off x="5051503" y="4676757"/>
            <a:ext cx="2152444" cy="1534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 descr="Lector FreeStyle Libre - Aparato para Checar El Azucar">
            <a:extLst>
              <a:ext uri="{FF2B5EF4-FFF2-40B4-BE49-F238E27FC236}">
                <a16:creationId xmlns:a16="http://schemas.microsoft.com/office/drawing/2014/main" id="{B6CF32EB-ABBC-530E-D5BA-B370B928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91" y="3280153"/>
            <a:ext cx="2113795" cy="244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50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15AB4-89C1-8400-5CE1-B013351B4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71168CB-C39F-C6FC-F1F4-DC4B7AAF1665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E0AFC91-5429-E218-3213-971A14593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84651058-943A-5958-0B43-CD144D49A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Picture 6" descr="Pantalla io-data HDTV para el PC">
            <a:extLst>
              <a:ext uri="{FF2B5EF4-FFF2-40B4-BE49-F238E27FC236}">
                <a16:creationId xmlns:a16="http://schemas.microsoft.com/office/drawing/2014/main" id="{D22D8DF0-D302-F779-A13F-B3FCF1A3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713" y="1173125"/>
            <a:ext cx="5308041" cy="418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AE90F8-A145-330A-CF51-F64BEB033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706" y="1589361"/>
            <a:ext cx="4709524" cy="298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78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E35B0-BBE4-73E5-1FE9-965B35233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FD72ECE-6B09-BAA0-B92B-BABCDBF85E50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DB8C204-07D6-D142-F609-EBB95E440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1B57DD8-4077-AEE4-3C21-D143CF0AF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61C2D71B-08E2-55BE-A215-FDA3935CB67E}"/>
              </a:ext>
            </a:extLst>
          </p:cNvPr>
          <p:cNvGrpSpPr/>
          <p:nvPr/>
        </p:nvGrpSpPr>
        <p:grpSpPr>
          <a:xfrm>
            <a:off x="744511" y="415949"/>
            <a:ext cx="10702977" cy="5681272"/>
            <a:chOff x="744511" y="415949"/>
            <a:chExt cx="10702977" cy="5681272"/>
          </a:xfrm>
        </p:grpSpPr>
        <p:pic>
          <p:nvPicPr>
            <p:cNvPr id="6" name="Imagen 9">
              <a:extLst>
                <a:ext uri="{FF2B5EF4-FFF2-40B4-BE49-F238E27FC236}">
                  <a16:creationId xmlns:a16="http://schemas.microsoft.com/office/drawing/2014/main" id="{2D4CA081-7994-9B7D-1856-EC8F5F5E3EB5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744511" y="415949"/>
              <a:ext cx="10702977" cy="568127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CD1DE37A-521E-C650-4C4F-A3A3D533F9E5}"/>
                </a:ext>
              </a:extLst>
            </p:cNvPr>
            <p:cNvGrpSpPr/>
            <p:nvPr/>
          </p:nvGrpSpPr>
          <p:grpSpPr>
            <a:xfrm>
              <a:off x="1159476" y="717289"/>
              <a:ext cx="8311008" cy="994249"/>
              <a:chOff x="2313238" y="1335600"/>
              <a:chExt cx="4533242" cy="517328"/>
            </a:xfrm>
          </p:grpSpPr>
          <p:pic>
            <p:nvPicPr>
              <p:cNvPr id="8" name="Imagen 1">
                <a:extLst>
                  <a:ext uri="{FF2B5EF4-FFF2-40B4-BE49-F238E27FC236}">
                    <a16:creationId xmlns:a16="http://schemas.microsoft.com/office/drawing/2014/main" id="{4A6BF079-24C3-D294-1AF0-AA0531F37D36}"/>
                  </a:ext>
                </a:extLst>
              </p:cNvPr>
              <p:cNvPicPr/>
              <p:nvPr/>
            </p:nvPicPr>
            <p:blipFill rotWithShape="1">
              <a:blip r:embed="rId6"/>
              <a:srcRect l="4457" t="6267" r="75060" b="85807"/>
              <a:stretch/>
            </p:blipFill>
            <p:spPr>
              <a:xfrm>
                <a:off x="2313238" y="1548740"/>
                <a:ext cx="1177400" cy="3041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CustomShape 6">
                <a:extLst>
                  <a:ext uri="{FF2B5EF4-FFF2-40B4-BE49-F238E27FC236}">
                    <a16:creationId xmlns:a16="http://schemas.microsoft.com/office/drawing/2014/main" id="{4C0535E2-95A4-BBC1-057C-2103ABF944C3}"/>
                  </a:ext>
                </a:extLst>
              </p:cNvPr>
              <p:cNvSpPr/>
              <p:nvPr/>
            </p:nvSpPr>
            <p:spPr>
              <a:xfrm>
                <a:off x="6207480" y="1335600"/>
                <a:ext cx="639000" cy="104400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2062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84259-09E3-208A-C84A-4F181B59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94ABFA-9B86-498E-D1F6-5DD8A696D659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A2A0E43-4194-C915-7BED-4ECD74B73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31F3D7A5-A444-A938-FB88-5584319EF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12290FF3-D5C7-F5EF-8A86-4D18FF9F8EF0}"/>
              </a:ext>
            </a:extLst>
          </p:cNvPr>
          <p:cNvGrpSpPr/>
          <p:nvPr/>
        </p:nvGrpSpPr>
        <p:grpSpPr>
          <a:xfrm>
            <a:off x="1139251" y="254832"/>
            <a:ext cx="9893510" cy="5933317"/>
            <a:chOff x="1818000" y="1261080"/>
            <a:chExt cx="5506200" cy="3283920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5E9BE39F-E44E-BE6C-6D7A-93C22F861792}"/>
                </a:ext>
              </a:extLst>
            </p:cNvPr>
            <p:cNvGrpSpPr/>
            <p:nvPr/>
          </p:nvGrpSpPr>
          <p:grpSpPr>
            <a:xfrm>
              <a:off x="1818000" y="1261080"/>
              <a:ext cx="5506200" cy="3283920"/>
              <a:chOff x="1818000" y="1261080"/>
              <a:chExt cx="5506200" cy="3283920"/>
            </a:xfrm>
          </p:grpSpPr>
          <p:pic>
            <p:nvPicPr>
              <p:cNvPr id="8" name="Imagen 3">
                <a:extLst>
                  <a:ext uri="{FF2B5EF4-FFF2-40B4-BE49-F238E27FC236}">
                    <a16:creationId xmlns:a16="http://schemas.microsoft.com/office/drawing/2014/main" id="{302FB5C9-4EB0-B053-B0AB-0D361956CA22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1818000" y="1261080"/>
                <a:ext cx="5506200" cy="32839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CustomShape 7">
                <a:extLst>
                  <a:ext uri="{FF2B5EF4-FFF2-40B4-BE49-F238E27FC236}">
                    <a16:creationId xmlns:a16="http://schemas.microsoft.com/office/drawing/2014/main" id="{0FBAEE9D-3FEB-C962-C392-98643DC55162}"/>
                  </a:ext>
                </a:extLst>
              </p:cNvPr>
              <p:cNvSpPr/>
              <p:nvPr/>
            </p:nvSpPr>
            <p:spPr>
              <a:xfrm>
                <a:off x="6423480" y="1320840"/>
                <a:ext cx="707040" cy="86400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7" name="Imagen 1">
              <a:extLst>
                <a:ext uri="{FF2B5EF4-FFF2-40B4-BE49-F238E27FC236}">
                  <a16:creationId xmlns:a16="http://schemas.microsoft.com/office/drawing/2014/main" id="{6E7D041B-F1A5-82DD-DCDB-B374D67C8271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3906000" y="2250720"/>
              <a:ext cx="609120" cy="10368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66624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E82C1-9A18-F57A-294A-EE2D4296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2AAB84D-0016-3D16-0880-DBF88D666736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DE3E82D-3D8E-A0C2-CDD9-AD269A5D8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071AB73C-3E57-57BD-742C-1BE4DFD59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6AD6988-215A-1D29-6030-0DDD0164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060" y="2604855"/>
            <a:ext cx="4558969" cy="1325563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/>
              <a:t>INFORME AGP </a:t>
            </a:r>
            <a:br>
              <a:rPr lang="es-ES"/>
            </a:br>
            <a:r>
              <a:rPr lang="es-ES"/>
              <a:t>(</a:t>
            </a:r>
            <a:r>
              <a:rPr lang="es-ES" err="1"/>
              <a:t>Ambulatory</a:t>
            </a:r>
            <a:r>
              <a:rPr lang="es-ES"/>
              <a:t> </a:t>
            </a:r>
            <a:r>
              <a:rPr lang="es-ES" err="1"/>
              <a:t>Glucose</a:t>
            </a:r>
            <a:r>
              <a:rPr lang="es-ES"/>
              <a:t> </a:t>
            </a:r>
            <a:r>
              <a:rPr lang="es-ES" err="1"/>
              <a:t>Profile</a:t>
            </a:r>
            <a:r>
              <a:rPr lang="es-ES"/>
              <a:t>)</a:t>
            </a:r>
          </a:p>
        </p:txBody>
      </p:sp>
      <p:sp>
        <p:nvSpPr>
          <p:cNvPr id="6" name="object 98">
            <a:extLst>
              <a:ext uri="{FF2B5EF4-FFF2-40B4-BE49-F238E27FC236}">
                <a16:creationId xmlns:a16="http://schemas.microsoft.com/office/drawing/2014/main" id="{23FFD451-A5D4-EAFE-FA95-149F903DE40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7419753" y="6492875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24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object 25">
            <a:extLst>
              <a:ext uri="{FF2B5EF4-FFF2-40B4-BE49-F238E27FC236}">
                <a16:creationId xmlns:a16="http://schemas.microsoft.com/office/drawing/2014/main" id="{2C265875-5A0A-E8E7-A2E4-4A37B7CBE9AC}"/>
              </a:ext>
            </a:extLst>
          </p:cNvPr>
          <p:cNvGrpSpPr/>
          <p:nvPr/>
        </p:nvGrpSpPr>
        <p:grpSpPr>
          <a:xfrm>
            <a:off x="296109" y="0"/>
            <a:ext cx="5636075" cy="6195032"/>
            <a:chOff x="4095597" y="200977"/>
            <a:chExt cx="4232275" cy="4652010"/>
          </a:xfrm>
        </p:grpSpPr>
        <p:sp>
          <p:nvSpPr>
            <p:cNvPr id="8" name="object 27">
              <a:extLst>
                <a:ext uri="{FF2B5EF4-FFF2-40B4-BE49-F238E27FC236}">
                  <a16:creationId xmlns:a16="http://schemas.microsoft.com/office/drawing/2014/main" id="{B722E086-F4B0-1A78-CD59-F7C3DFF5E9C7}"/>
                </a:ext>
              </a:extLst>
            </p:cNvPr>
            <p:cNvSpPr/>
            <p:nvPr/>
          </p:nvSpPr>
          <p:spPr>
            <a:xfrm>
              <a:off x="4253712" y="200977"/>
              <a:ext cx="4074160" cy="4652010"/>
            </a:xfrm>
            <a:custGeom>
              <a:avLst/>
              <a:gdLst/>
              <a:ahLst/>
              <a:cxnLst/>
              <a:rect l="l" t="t" r="r" b="b"/>
              <a:pathLst>
                <a:path w="4074159" h="4652010">
                  <a:moveTo>
                    <a:pt x="4074020" y="0"/>
                  </a:moveTo>
                  <a:lnTo>
                    <a:pt x="0" y="0"/>
                  </a:lnTo>
                  <a:lnTo>
                    <a:pt x="0" y="4651438"/>
                  </a:lnTo>
                  <a:lnTo>
                    <a:pt x="4074020" y="4651438"/>
                  </a:lnTo>
                  <a:lnTo>
                    <a:pt x="4074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9" name="object 28">
              <a:extLst>
                <a:ext uri="{FF2B5EF4-FFF2-40B4-BE49-F238E27FC236}">
                  <a16:creationId xmlns:a16="http://schemas.microsoft.com/office/drawing/2014/main" id="{EDCFE063-A4FA-EF1D-D432-A44BC367D5D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8068" y="291795"/>
              <a:ext cx="3851414" cy="44726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bject 33">
              <a:extLst>
                <a:ext uri="{FF2B5EF4-FFF2-40B4-BE49-F238E27FC236}">
                  <a16:creationId xmlns:a16="http://schemas.microsoft.com/office/drawing/2014/main" id="{FB559E31-74AF-4ED5-87D8-288E7127C9B7}"/>
                </a:ext>
              </a:extLst>
            </p:cNvPr>
            <p:cNvSpPr/>
            <p:nvPr/>
          </p:nvSpPr>
          <p:spPr>
            <a:xfrm>
              <a:off x="4095597" y="467902"/>
              <a:ext cx="269875" cy="269875"/>
            </a:xfrm>
            <a:custGeom>
              <a:avLst/>
              <a:gdLst/>
              <a:ahLst/>
              <a:cxnLst/>
              <a:rect l="l" t="t" r="r" b="b"/>
              <a:pathLst>
                <a:path w="269875" h="269875">
                  <a:moveTo>
                    <a:pt x="269582" y="134797"/>
                  </a:moveTo>
                  <a:lnTo>
                    <a:pt x="262710" y="177404"/>
                  </a:lnTo>
                  <a:lnTo>
                    <a:pt x="243574" y="214407"/>
                  </a:lnTo>
                  <a:lnTo>
                    <a:pt x="214395" y="243587"/>
                  </a:lnTo>
                  <a:lnTo>
                    <a:pt x="177391" y="262723"/>
                  </a:lnTo>
                  <a:lnTo>
                    <a:pt x="134785" y="269595"/>
                  </a:lnTo>
                  <a:lnTo>
                    <a:pt x="92184" y="262723"/>
                  </a:lnTo>
                  <a:lnTo>
                    <a:pt x="55184" y="243587"/>
                  </a:lnTo>
                  <a:lnTo>
                    <a:pt x="26007" y="214407"/>
                  </a:lnTo>
                  <a:lnTo>
                    <a:pt x="6871" y="177404"/>
                  </a:lnTo>
                  <a:lnTo>
                    <a:pt x="0" y="134797"/>
                  </a:lnTo>
                  <a:lnTo>
                    <a:pt x="6871" y="92191"/>
                  </a:lnTo>
                  <a:lnTo>
                    <a:pt x="26007" y="55187"/>
                  </a:lnTo>
                  <a:lnTo>
                    <a:pt x="55184" y="26007"/>
                  </a:lnTo>
                  <a:lnTo>
                    <a:pt x="92184" y="6872"/>
                  </a:lnTo>
                  <a:lnTo>
                    <a:pt x="134785" y="0"/>
                  </a:lnTo>
                  <a:lnTo>
                    <a:pt x="177391" y="6872"/>
                  </a:lnTo>
                  <a:lnTo>
                    <a:pt x="214395" y="26007"/>
                  </a:lnTo>
                  <a:lnTo>
                    <a:pt x="243574" y="55187"/>
                  </a:lnTo>
                  <a:lnTo>
                    <a:pt x="262710" y="92191"/>
                  </a:lnTo>
                  <a:lnTo>
                    <a:pt x="269582" y="134797"/>
                  </a:lnTo>
                  <a:close/>
                </a:path>
              </a:pathLst>
            </a:custGeom>
            <a:ln w="13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</p:spTree>
    <p:extLst>
      <p:ext uri="{BB962C8B-B14F-4D97-AF65-F5344CB8AC3E}">
        <p14:creationId xmlns:p14="http://schemas.microsoft.com/office/powerpoint/2010/main" val="3175952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5FDA0-9D18-A47E-807E-AD85DA4AA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248157-9B2D-A251-1CD4-8C83ACE82EB2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AFC5D728-8EDD-6DDE-1829-DB614D89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D332EA0-DEE9-F598-FE68-BE9587D01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66259B6-4D89-1F46-0CDE-048DD173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36" y="2422359"/>
            <a:ext cx="3654569" cy="2042725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3800">
                <a:solidFill>
                  <a:srgbClr val="FF0000"/>
                </a:solidFill>
              </a:rPr>
              <a:t>!!NUESTRAS EXIGENCIAS HAN CAMBIADO !!!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2B035F-B056-BD02-8579-061359D98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383" y="1301389"/>
            <a:ext cx="6120318" cy="4958075"/>
          </a:xfrm>
          <a:prstGeom prst="rect">
            <a:avLst/>
          </a:prstGeom>
          <a:ln w="9525"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A09453B-6C90-2858-F9BF-165051F1F935}"/>
              </a:ext>
            </a:extLst>
          </p:cNvPr>
          <p:cNvSpPr txBox="1"/>
          <p:nvPr/>
        </p:nvSpPr>
        <p:spPr>
          <a:xfrm>
            <a:off x="744280" y="382772"/>
            <a:ext cx="1015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0070C0"/>
                </a:solidFill>
              </a:rPr>
              <a:t>La era de la GLUCOMETRÍA </a:t>
            </a:r>
          </a:p>
        </p:txBody>
      </p:sp>
    </p:spTree>
    <p:extLst>
      <p:ext uri="{BB962C8B-B14F-4D97-AF65-F5344CB8AC3E}">
        <p14:creationId xmlns:p14="http://schemas.microsoft.com/office/powerpoint/2010/main" val="1275008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477D2-682E-DF09-B82A-73F4D9C71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93421A-03BD-CE76-7780-6CD60C43D59F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6DAE642-36D0-8849-ED28-1C9F2A90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CCFC7E33-E960-4B78-F88E-7CF0BD112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object 16">
            <a:extLst>
              <a:ext uri="{FF2B5EF4-FFF2-40B4-BE49-F238E27FC236}">
                <a16:creationId xmlns:a16="http://schemas.microsoft.com/office/drawing/2014/main" id="{2702E72F-B4FA-A1FD-B6C2-D288D1066782}"/>
              </a:ext>
            </a:extLst>
          </p:cNvPr>
          <p:cNvSpPr txBox="1"/>
          <p:nvPr/>
        </p:nvSpPr>
        <p:spPr>
          <a:xfrm>
            <a:off x="5114264" y="1500860"/>
            <a:ext cx="5921050" cy="461827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481163">
              <a:lnSpc>
                <a:spcPct val="111100"/>
              </a:lnSpc>
              <a:spcBef>
                <a:spcPts val="133"/>
              </a:spcBef>
            </a:pP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TIR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deﬁne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como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porcentaje</a:t>
            </a:r>
            <a:r>
              <a:rPr sz="1398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98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tiempo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una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persona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spc="-33">
                <a:solidFill>
                  <a:srgbClr val="3C3C3B"/>
                </a:solidFill>
                <a:latin typeface="Open Sans"/>
                <a:cs typeface="Open Sans"/>
              </a:rPr>
              <a:t>se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encuentra</a:t>
            </a:r>
            <a:r>
              <a:rPr sz="1398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dentro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objetivo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establecido</a:t>
            </a:r>
            <a:r>
              <a:rPr sz="1398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(70-</a:t>
            </a:r>
            <a:r>
              <a:rPr sz="1398" spc="-33">
                <a:solidFill>
                  <a:srgbClr val="3C3C3B"/>
                </a:solidFill>
                <a:latin typeface="Open Sans"/>
                <a:cs typeface="Open Sans"/>
              </a:rPr>
              <a:t>180 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mg/dL).</a:t>
            </a:r>
            <a:endParaRPr sz="1398">
              <a:latin typeface="Open Sans"/>
              <a:cs typeface="Open Sans"/>
            </a:endParaRPr>
          </a:p>
          <a:p>
            <a:pPr>
              <a:spcBef>
                <a:spcPts val="53"/>
              </a:spcBef>
            </a:pPr>
            <a:endParaRPr sz="1465">
              <a:latin typeface="Open Sans"/>
              <a:cs typeface="Open Sans"/>
            </a:endParaRPr>
          </a:p>
          <a:p>
            <a:pPr marL="16913"/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Reﬂeja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mejor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las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excursiones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glucémicas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HbA1c.</a:t>
            </a:r>
            <a:endParaRPr sz="1398">
              <a:latin typeface="Open Sans"/>
              <a:cs typeface="Open Sans"/>
            </a:endParaRPr>
          </a:p>
          <a:p>
            <a:pPr>
              <a:spcBef>
                <a:spcPts val="53"/>
              </a:spcBef>
            </a:pPr>
            <a:endParaRPr sz="1465">
              <a:latin typeface="Open Sans"/>
              <a:cs typeface="Open Sans"/>
            </a:endParaRPr>
          </a:p>
          <a:p>
            <a:pPr marL="16913">
              <a:spcBef>
                <a:spcPts val="7"/>
              </a:spcBef>
            </a:pP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Aporta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información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los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cambios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398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398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398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corto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plazo.</a:t>
            </a:r>
            <a:endParaRPr sz="1398">
              <a:latin typeface="Open Sans"/>
              <a:cs typeface="Open Sans"/>
            </a:endParaRPr>
          </a:p>
          <a:p>
            <a:pPr>
              <a:spcBef>
                <a:spcPts val="53"/>
              </a:spcBef>
            </a:pPr>
            <a:endParaRPr sz="1465">
              <a:latin typeface="Open Sans"/>
              <a:cs typeface="Open Sans"/>
            </a:endParaRPr>
          </a:p>
          <a:p>
            <a:pPr marL="16913"/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un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parámetro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sencillo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e</a:t>
            </a:r>
            <a:r>
              <a:rPr sz="1398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intuitivo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para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las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personas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con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diabetes.</a:t>
            </a:r>
            <a:endParaRPr sz="1398">
              <a:latin typeface="Open Sans"/>
              <a:cs typeface="Open Sans"/>
            </a:endParaRPr>
          </a:p>
          <a:p>
            <a:pPr>
              <a:spcBef>
                <a:spcPts val="53"/>
              </a:spcBef>
            </a:pPr>
            <a:endParaRPr sz="1332">
              <a:latin typeface="Open Sans"/>
              <a:cs typeface="Open Sans"/>
            </a:endParaRPr>
          </a:p>
          <a:p>
            <a:pPr marL="16913" marR="6765" algn="just">
              <a:lnSpc>
                <a:spcPct val="111100"/>
              </a:lnSpc>
            </a:pP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TIR</a:t>
            </a:r>
            <a:r>
              <a:rPr sz="1398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correlaciona</a:t>
            </a:r>
            <a:r>
              <a:rPr sz="1398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forma</a:t>
            </a:r>
            <a:r>
              <a:rPr sz="1398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inversa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con</a:t>
            </a:r>
            <a:r>
              <a:rPr sz="1398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98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HbA1c,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forma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spc="-33">
                <a:solidFill>
                  <a:srgbClr val="3C3C3B"/>
                </a:solidFill>
                <a:latin typeface="Open Sans"/>
                <a:cs typeface="Open Sans"/>
              </a:rPr>
              <a:t>un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TIR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del 50%</a:t>
            </a:r>
            <a:r>
              <a:rPr sz="1398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corresponde a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una</a:t>
            </a:r>
            <a:r>
              <a:rPr sz="1398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HbA1c de 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aproximadamente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 7,9%, y</a:t>
            </a:r>
            <a:r>
              <a:rPr sz="1398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spc="-33">
                <a:solidFill>
                  <a:srgbClr val="3C3C3B"/>
                </a:solidFill>
                <a:latin typeface="Open Sans"/>
                <a:cs typeface="Open Sans"/>
              </a:rPr>
              <a:t>un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TIR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70%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corresponde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una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HbA1c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sz="1398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7%.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decir,</a:t>
            </a:r>
            <a:r>
              <a:rPr sz="1398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cada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variación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un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10%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TIR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corresponde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398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un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cambio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HbA1c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98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0,5%.</a:t>
            </a:r>
            <a:endParaRPr sz="1398">
              <a:latin typeface="Open Sans"/>
              <a:cs typeface="Open Sans"/>
            </a:endParaRPr>
          </a:p>
          <a:p>
            <a:pPr>
              <a:spcBef>
                <a:spcPts val="47"/>
              </a:spcBef>
            </a:pPr>
            <a:endParaRPr sz="1332">
              <a:latin typeface="Open Sans"/>
              <a:cs typeface="Open Sans"/>
            </a:endParaRPr>
          </a:p>
          <a:p>
            <a:pPr marL="16913" marR="439727">
              <a:lnSpc>
                <a:spcPct val="111100"/>
              </a:lnSpc>
              <a:spcBef>
                <a:spcPts val="7"/>
              </a:spcBef>
            </a:pP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Además,</a:t>
            </a:r>
            <a:r>
              <a:rPr sz="1398" spc="-4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cada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vez</a:t>
            </a:r>
            <a:r>
              <a:rPr sz="1398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existen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más</a:t>
            </a:r>
            <a:r>
              <a:rPr sz="1398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evidencias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98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relacionan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TIR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 spc="-33">
                <a:solidFill>
                  <a:srgbClr val="3C3C3B"/>
                </a:solidFill>
                <a:latin typeface="Open Sans"/>
                <a:cs typeface="Open Sans"/>
              </a:rPr>
              <a:t>con 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complicaciones</a:t>
            </a:r>
            <a:r>
              <a:rPr sz="1398" b="1" spc="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microvasculares</a:t>
            </a:r>
            <a:r>
              <a:rPr sz="1398" b="1" spc="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y</a:t>
            </a:r>
            <a:r>
              <a:rPr sz="1398" b="1" spc="4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macrovasculares.</a:t>
            </a:r>
            <a:endParaRPr sz="1398">
              <a:latin typeface="Open Sans"/>
              <a:cs typeface="Open Sans"/>
            </a:endParaRPr>
          </a:p>
          <a:p>
            <a:pPr>
              <a:spcBef>
                <a:spcPts val="47"/>
              </a:spcBef>
            </a:pPr>
            <a:endParaRPr sz="1332">
              <a:latin typeface="Open Sans"/>
              <a:cs typeface="Open Sans"/>
            </a:endParaRPr>
          </a:p>
          <a:p>
            <a:pPr marL="16913" marR="1097627">
              <a:lnSpc>
                <a:spcPct val="111100"/>
              </a:lnSpc>
            </a:pP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Cada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incremento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5%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sz="1398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b="1">
                <a:solidFill>
                  <a:srgbClr val="3C3C3B"/>
                </a:solidFill>
                <a:latin typeface="Open Sans"/>
                <a:cs typeface="Open Sans"/>
              </a:rPr>
              <a:t>TIR</a:t>
            </a:r>
            <a:r>
              <a:rPr sz="1398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asocia</a:t>
            </a:r>
            <a:r>
              <a:rPr sz="1398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con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 beneﬁcios </a:t>
            </a:r>
            <a:r>
              <a:rPr sz="1398">
                <a:solidFill>
                  <a:srgbClr val="3C3C3B"/>
                </a:solidFill>
                <a:latin typeface="Open Sans"/>
                <a:cs typeface="Open Sans"/>
              </a:rPr>
              <a:t>clínicamente</a:t>
            </a:r>
            <a:r>
              <a:rPr sz="1398" spc="-7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98" spc="-13">
                <a:solidFill>
                  <a:srgbClr val="3C3C3B"/>
                </a:solidFill>
                <a:latin typeface="Open Sans"/>
                <a:cs typeface="Open Sans"/>
              </a:rPr>
              <a:t>signiﬁcativos.</a:t>
            </a:r>
            <a:endParaRPr sz="1398">
              <a:latin typeface="Open Sans"/>
              <a:cs typeface="Open Sans"/>
            </a:endParaRPr>
          </a:p>
        </p:txBody>
      </p:sp>
      <p:pic>
        <p:nvPicPr>
          <p:cNvPr id="6" name="object 17">
            <a:extLst>
              <a:ext uri="{FF2B5EF4-FFF2-40B4-BE49-F238E27FC236}">
                <a16:creationId xmlns:a16="http://schemas.microsoft.com/office/drawing/2014/main" id="{7E1D48A4-0A0F-EADC-1573-2CF275959DB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23342" y="1561506"/>
            <a:ext cx="171001" cy="171018"/>
          </a:xfrm>
          <a:prstGeom prst="rect">
            <a:avLst/>
          </a:prstGeom>
        </p:spPr>
      </p:pic>
      <p:pic>
        <p:nvPicPr>
          <p:cNvPr id="7" name="object 18">
            <a:extLst>
              <a:ext uri="{FF2B5EF4-FFF2-40B4-BE49-F238E27FC236}">
                <a16:creationId xmlns:a16="http://schemas.microsoft.com/office/drawing/2014/main" id="{447156D9-BCD3-E303-6BD1-6E73105C66D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23342" y="3765356"/>
            <a:ext cx="171001" cy="171018"/>
          </a:xfrm>
          <a:prstGeom prst="rect">
            <a:avLst/>
          </a:prstGeom>
        </p:spPr>
      </p:pic>
      <p:pic>
        <p:nvPicPr>
          <p:cNvPr id="8" name="object 19">
            <a:extLst>
              <a:ext uri="{FF2B5EF4-FFF2-40B4-BE49-F238E27FC236}">
                <a16:creationId xmlns:a16="http://schemas.microsoft.com/office/drawing/2014/main" id="{680B1F71-686A-382B-030F-AC7E6F4E9F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23342" y="5603061"/>
            <a:ext cx="171001" cy="171018"/>
          </a:xfrm>
          <a:prstGeom prst="rect">
            <a:avLst/>
          </a:prstGeom>
        </p:spPr>
      </p:pic>
      <p:pic>
        <p:nvPicPr>
          <p:cNvPr id="9" name="object 20">
            <a:extLst>
              <a:ext uri="{FF2B5EF4-FFF2-40B4-BE49-F238E27FC236}">
                <a16:creationId xmlns:a16="http://schemas.microsoft.com/office/drawing/2014/main" id="{F9986A21-A224-D37B-3B4E-D9ED4D09332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23342" y="4926100"/>
            <a:ext cx="171001" cy="171018"/>
          </a:xfrm>
          <a:prstGeom prst="rect">
            <a:avLst/>
          </a:prstGeom>
        </p:spPr>
      </p:pic>
      <p:pic>
        <p:nvPicPr>
          <p:cNvPr id="10" name="object 21">
            <a:extLst>
              <a:ext uri="{FF2B5EF4-FFF2-40B4-BE49-F238E27FC236}">
                <a16:creationId xmlns:a16="http://schemas.microsoft.com/office/drawing/2014/main" id="{CE2E2669-56F7-2C85-0E8C-4E2E6145EFB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23342" y="2904946"/>
            <a:ext cx="171001" cy="171018"/>
          </a:xfrm>
          <a:prstGeom prst="rect">
            <a:avLst/>
          </a:prstGeom>
        </p:spPr>
      </p:pic>
      <p:pic>
        <p:nvPicPr>
          <p:cNvPr id="11" name="object 22">
            <a:extLst>
              <a:ext uri="{FF2B5EF4-FFF2-40B4-BE49-F238E27FC236}">
                <a16:creationId xmlns:a16="http://schemas.microsoft.com/office/drawing/2014/main" id="{5941E523-6A7E-EA40-BC5C-C419829A05E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23342" y="3335866"/>
            <a:ext cx="171001" cy="171018"/>
          </a:xfrm>
          <a:prstGeom prst="rect">
            <a:avLst/>
          </a:prstGeom>
        </p:spPr>
      </p:pic>
      <p:pic>
        <p:nvPicPr>
          <p:cNvPr id="12" name="object 23">
            <a:extLst>
              <a:ext uri="{FF2B5EF4-FFF2-40B4-BE49-F238E27FC236}">
                <a16:creationId xmlns:a16="http://schemas.microsoft.com/office/drawing/2014/main" id="{E48F5E29-B4C3-CF45-508B-73E1F86AE0F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23342" y="2472635"/>
            <a:ext cx="171001" cy="171018"/>
          </a:xfrm>
          <a:prstGeom prst="rect">
            <a:avLst/>
          </a:prstGeom>
        </p:spPr>
      </p:pic>
      <p:sp>
        <p:nvSpPr>
          <p:cNvPr id="13" name="object 24">
            <a:extLst>
              <a:ext uri="{FF2B5EF4-FFF2-40B4-BE49-F238E27FC236}">
                <a16:creationId xmlns:a16="http://schemas.microsoft.com/office/drawing/2014/main" id="{B798A1B7-1D32-2F8E-EFC7-AE56EB885D21}"/>
              </a:ext>
            </a:extLst>
          </p:cNvPr>
          <p:cNvSpPr txBox="1"/>
          <p:nvPr/>
        </p:nvSpPr>
        <p:spPr>
          <a:xfrm>
            <a:off x="7452360" y="6358816"/>
            <a:ext cx="4614569" cy="394673"/>
          </a:xfrm>
          <a:prstGeom prst="rect">
            <a:avLst/>
          </a:prstGeom>
        </p:spPr>
        <p:txBody>
          <a:bodyPr vert="horz" wrap="square" lIns="0" tIns="40590" rIns="0" bIns="0" rtlCol="0">
            <a:spAutoFit/>
          </a:bodyPr>
          <a:lstStyle/>
          <a:p>
            <a:pPr marL="16913" algn="r">
              <a:spcBef>
                <a:spcPts val="320"/>
              </a:spcBef>
            </a:pP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TIR:</a:t>
            </a:r>
            <a:r>
              <a:rPr sz="533" b="1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Tiempo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en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spc="-13">
                <a:solidFill>
                  <a:srgbClr val="00A497"/>
                </a:solidFill>
                <a:latin typeface="Open Sans"/>
                <a:cs typeface="Open Sans"/>
              </a:rPr>
              <a:t>rango</a:t>
            </a:r>
            <a:endParaRPr sz="533">
              <a:latin typeface="Open Sans"/>
              <a:cs typeface="Open Sans"/>
            </a:endParaRPr>
          </a:p>
          <a:p>
            <a:pPr marL="16913" algn="r">
              <a:spcBef>
                <a:spcPts val="186"/>
              </a:spcBef>
            </a:pP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Bellido</a:t>
            </a:r>
            <a:r>
              <a:rPr sz="533" spc="12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V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Res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Clin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Pract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2021;108917;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Beck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RW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2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J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Sci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Technol.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2019;13(4):614-626;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Beck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RW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Care.</a:t>
            </a:r>
            <a:r>
              <a:rPr sz="533" spc="12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2019;42(3):400-405;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Willmot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EG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Med.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2021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;38(1):e14433.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Beck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RW</a:t>
            </a:r>
            <a:r>
              <a:rPr sz="533" spc="12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J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Vigersky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RA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Technol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Ther.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</a:t>
            </a:r>
            <a:r>
              <a:rPr sz="533" spc="12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Feb;21(2):81-</a:t>
            </a:r>
            <a:r>
              <a:rPr sz="533" spc="-33">
                <a:solidFill>
                  <a:srgbClr val="00A497"/>
                </a:solidFill>
                <a:latin typeface="Open Sans"/>
                <a:cs typeface="Open Sans"/>
              </a:rPr>
              <a:t>85.</a:t>
            </a:r>
            <a:endParaRPr sz="533">
              <a:latin typeface="Open Sans"/>
              <a:cs typeface="Open Sans"/>
            </a:endParaRPr>
          </a:p>
        </p:txBody>
      </p:sp>
      <p:pic>
        <p:nvPicPr>
          <p:cNvPr id="14" name="object 25">
            <a:extLst>
              <a:ext uri="{FF2B5EF4-FFF2-40B4-BE49-F238E27FC236}">
                <a16:creationId xmlns:a16="http://schemas.microsoft.com/office/drawing/2014/main" id="{D92EF07F-7F00-203F-C2FD-42E4CE60994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3752" y="1951557"/>
            <a:ext cx="3191650" cy="3895709"/>
          </a:xfrm>
          <a:prstGeom prst="rect">
            <a:avLst/>
          </a:prstGeom>
        </p:spPr>
      </p:pic>
      <p:sp>
        <p:nvSpPr>
          <p:cNvPr id="15" name="object 98">
            <a:extLst>
              <a:ext uri="{FF2B5EF4-FFF2-40B4-BE49-F238E27FC236}">
                <a16:creationId xmlns:a16="http://schemas.microsoft.com/office/drawing/2014/main" id="{96EB04B3-20B5-F75E-65ED-3BCCD1B9255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26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ject 30">
            <a:extLst>
              <a:ext uri="{FF2B5EF4-FFF2-40B4-BE49-F238E27FC236}">
                <a16:creationId xmlns:a16="http://schemas.microsoft.com/office/drawing/2014/main" id="{E8167C63-EE0E-D3A6-814B-1CBEF4C7D09A}"/>
              </a:ext>
            </a:extLst>
          </p:cNvPr>
          <p:cNvSpPr txBox="1">
            <a:spLocks/>
          </p:cNvSpPr>
          <p:nvPr/>
        </p:nvSpPr>
        <p:spPr>
          <a:xfrm>
            <a:off x="2070740" y="109283"/>
            <a:ext cx="7605486" cy="921433"/>
          </a:xfrm>
          <a:prstGeom prst="rect">
            <a:avLst/>
          </a:prstGeom>
        </p:spPr>
        <p:txBody>
          <a:bodyPr vert="horz" wrap="square" lIns="0" tIns="4650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328" algn="ctr">
              <a:lnSpc>
                <a:spcPct val="100000"/>
              </a:lnSpc>
              <a:spcBef>
                <a:spcPts val="366"/>
              </a:spcBef>
            </a:pPr>
            <a:r>
              <a:rPr lang="es-ES"/>
              <a:t>TIEMPO</a:t>
            </a:r>
            <a:r>
              <a:rPr lang="es-ES" spc="-27"/>
              <a:t> </a:t>
            </a:r>
            <a:r>
              <a:rPr lang="es-ES"/>
              <a:t>EN</a:t>
            </a:r>
            <a:r>
              <a:rPr lang="es-ES" spc="-20"/>
              <a:t> </a:t>
            </a:r>
            <a:r>
              <a:rPr lang="es-ES"/>
              <a:t>RANGO</a:t>
            </a:r>
            <a:r>
              <a:rPr lang="es-ES" spc="-27"/>
              <a:t> </a:t>
            </a:r>
            <a:r>
              <a:rPr lang="es-ES" spc="-13"/>
              <a:t>(TIR)</a:t>
            </a:r>
          </a:p>
          <a:p>
            <a:pPr marL="91328" algn="ctr">
              <a:lnSpc>
                <a:spcPct val="100000"/>
              </a:lnSpc>
              <a:spcBef>
                <a:spcPts val="100"/>
              </a:spcBef>
            </a:pPr>
            <a:r>
              <a:rPr lang="es-ES" sz="1199">
                <a:solidFill>
                  <a:srgbClr val="475563"/>
                </a:solidFill>
                <a:latin typeface="Open Sans"/>
                <a:cs typeface="Open Sans"/>
              </a:rPr>
              <a:t>DATOS</a:t>
            </a:r>
            <a:r>
              <a:rPr lang="es-ES" sz="1199" spc="-20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lang="es-ES" sz="1199">
                <a:solidFill>
                  <a:srgbClr val="475563"/>
                </a:solidFill>
                <a:latin typeface="Open Sans"/>
                <a:cs typeface="Open Sans"/>
              </a:rPr>
              <a:t>Y SEGUIMIENTO </a:t>
            </a:r>
            <a:r>
              <a:rPr lang="es-ES" sz="1199" spc="-13">
                <a:solidFill>
                  <a:srgbClr val="475563"/>
                </a:solidFill>
                <a:latin typeface="Open Sans"/>
                <a:cs typeface="Open Sans"/>
              </a:rPr>
              <a:t>“GLUCOMETRÍA”</a:t>
            </a:r>
            <a:endParaRPr lang="es-ES" sz="1199">
              <a:latin typeface="Open Sans"/>
              <a:cs typeface="Open Sans"/>
            </a:endParaRPr>
          </a:p>
        </p:txBody>
      </p:sp>
      <p:grpSp>
        <p:nvGrpSpPr>
          <p:cNvPr id="17" name="object 87">
            <a:extLst>
              <a:ext uri="{FF2B5EF4-FFF2-40B4-BE49-F238E27FC236}">
                <a16:creationId xmlns:a16="http://schemas.microsoft.com/office/drawing/2014/main" id="{B4C9CAED-9533-1894-54DC-2D1A695C8202}"/>
              </a:ext>
            </a:extLst>
          </p:cNvPr>
          <p:cNvGrpSpPr/>
          <p:nvPr/>
        </p:nvGrpSpPr>
        <p:grpSpPr>
          <a:xfrm>
            <a:off x="5430919" y="1173884"/>
            <a:ext cx="1330164" cy="79489"/>
            <a:chOff x="4072839" y="862711"/>
            <a:chExt cx="998855" cy="59690"/>
          </a:xfrm>
        </p:grpSpPr>
        <p:sp>
          <p:nvSpPr>
            <p:cNvPr id="18" name="object 88">
              <a:extLst>
                <a:ext uri="{FF2B5EF4-FFF2-40B4-BE49-F238E27FC236}">
                  <a16:creationId xmlns:a16="http://schemas.microsoft.com/office/drawing/2014/main" id="{0B4FFD4B-B77B-8CAE-9D86-C946D749F6C1}"/>
                </a:ext>
              </a:extLst>
            </p:cNvPr>
            <p:cNvSpPr/>
            <p:nvPr/>
          </p:nvSpPr>
          <p:spPr>
            <a:xfrm>
              <a:off x="4072839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9" name="object 89">
              <a:extLst>
                <a:ext uri="{FF2B5EF4-FFF2-40B4-BE49-F238E27FC236}">
                  <a16:creationId xmlns:a16="http://schemas.microsoft.com/office/drawing/2014/main" id="{DE5E3D86-728C-D798-1D8E-1729425A74DE}"/>
                </a:ext>
              </a:extLst>
            </p:cNvPr>
            <p:cNvSpPr/>
            <p:nvPr/>
          </p:nvSpPr>
          <p:spPr>
            <a:xfrm>
              <a:off x="4405172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0" name="object 90">
              <a:extLst>
                <a:ext uri="{FF2B5EF4-FFF2-40B4-BE49-F238E27FC236}">
                  <a16:creationId xmlns:a16="http://schemas.microsoft.com/office/drawing/2014/main" id="{F71797AE-189D-D0F0-74A8-8FD38037E55F}"/>
                </a:ext>
              </a:extLst>
            </p:cNvPr>
            <p:cNvSpPr/>
            <p:nvPr/>
          </p:nvSpPr>
          <p:spPr>
            <a:xfrm>
              <a:off x="4738814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</p:spTree>
    <p:extLst>
      <p:ext uri="{BB962C8B-B14F-4D97-AF65-F5344CB8AC3E}">
        <p14:creationId xmlns:p14="http://schemas.microsoft.com/office/powerpoint/2010/main" val="2932230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A64B0-73F6-6BE1-F453-8F637291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7BC320-6C4C-233E-3869-1179F00B6ACB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197EFFA-6AC9-7DF4-D439-680E87F2E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B00F75C1-30C2-E2CC-6AAA-4185E24B8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object 98">
            <a:extLst>
              <a:ext uri="{FF2B5EF4-FFF2-40B4-BE49-F238E27FC236}">
                <a16:creationId xmlns:a16="http://schemas.microsoft.com/office/drawing/2014/main" id="{00110464-6C17-A4C9-87EF-DB4012E5157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27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352210D-2BB0-4739-B561-860BD56DDC2F}"/>
              </a:ext>
            </a:extLst>
          </p:cNvPr>
          <p:cNvGrpSpPr/>
          <p:nvPr/>
        </p:nvGrpSpPr>
        <p:grpSpPr>
          <a:xfrm>
            <a:off x="2663417" y="1867821"/>
            <a:ext cx="6976634" cy="3816295"/>
            <a:chOff x="1147998" y="1344635"/>
            <a:chExt cx="5238935" cy="2865755"/>
          </a:xfrm>
        </p:grpSpPr>
        <p:grpSp>
          <p:nvGrpSpPr>
            <p:cNvPr id="7" name="object 33">
              <a:extLst>
                <a:ext uri="{FF2B5EF4-FFF2-40B4-BE49-F238E27FC236}">
                  <a16:creationId xmlns:a16="http://schemas.microsoft.com/office/drawing/2014/main" id="{420537BD-3D25-B1D5-0CF2-CDA9BCCCAC3F}"/>
                </a:ext>
              </a:extLst>
            </p:cNvPr>
            <p:cNvGrpSpPr/>
            <p:nvPr/>
          </p:nvGrpSpPr>
          <p:grpSpPr>
            <a:xfrm>
              <a:off x="5518260" y="3036297"/>
              <a:ext cx="863920" cy="247637"/>
              <a:chOff x="5518260" y="3036297"/>
              <a:chExt cx="863920" cy="247637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C047F26C-3D76-9682-D250-C1EE0AD85A48}"/>
                  </a:ext>
                </a:extLst>
              </p:cNvPr>
              <p:cNvSpPr/>
              <p:nvPr/>
            </p:nvSpPr>
            <p:spPr>
              <a:xfrm>
                <a:off x="6376465" y="3036297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5321" y="0"/>
                    </a:moveTo>
                    <a:lnTo>
                      <a:pt x="0" y="0"/>
                    </a:lnTo>
                  </a:path>
                </a:pathLst>
              </a:custGeom>
              <a:ln w="6057">
                <a:solidFill>
                  <a:srgbClr val="00A497"/>
                </a:solidFill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  <p:sp>
            <p:nvSpPr>
              <p:cNvPr id="44" name="object 35">
                <a:extLst>
                  <a:ext uri="{FF2B5EF4-FFF2-40B4-BE49-F238E27FC236}">
                    <a16:creationId xmlns:a16="http://schemas.microsoft.com/office/drawing/2014/main" id="{6FF0E252-2B05-2FFB-305A-30C67947251A}"/>
                  </a:ext>
                </a:extLst>
              </p:cNvPr>
              <p:cNvSpPr/>
              <p:nvPr/>
            </p:nvSpPr>
            <p:spPr>
              <a:xfrm>
                <a:off x="5528849" y="3283934"/>
                <a:ext cx="837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37564">
                    <a:moveTo>
                      <a:pt x="837082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00A497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  <p:sp>
            <p:nvSpPr>
              <p:cNvPr id="45" name="object 36">
                <a:extLst>
                  <a:ext uri="{FF2B5EF4-FFF2-40B4-BE49-F238E27FC236}">
                    <a16:creationId xmlns:a16="http://schemas.microsoft.com/office/drawing/2014/main" id="{3F21925A-E851-FAEE-8E70-3AE3F853076C}"/>
                  </a:ext>
                </a:extLst>
              </p:cNvPr>
              <p:cNvSpPr/>
              <p:nvPr/>
            </p:nvSpPr>
            <p:spPr>
              <a:xfrm>
                <a:off x="5518260" y="3036297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5321" y="0"/>
                    </a:moveTo>
                    <a:lnTo>
                      <a:pt x="0" y="0"/>
                    </a:lnTo>
                  </a:path>
                </a:pathLst>
              </a:custGeom>
              <a:ln w="6057">
                <a:solidFill>
                  <a:srgbClr val="00A497"/>
                </a:solidFill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</p:grpSp>
        <p:sp>
          <p:nvSpPr>
            <p:cNvPr id="8" name="object 40">
              <a:extLst>
                <a:ext uri="{FF2B5EF4-FFF2-40B4-BE49-F238E27FC236}">
                  <a16:creationId xmlns:a16="http://schemas.microsoft.com/office/drawing/2014/main" id="{B091864D-FB3A-FE7C-BEED-DDFAD52968B9}"/>
                </a:ext>
              </a:extLst>
            </p:cNvPr>
            <p:cNvSpPr txBox="1"/>
            <p:nvPr/>
          </p:nvSpPr>
          <p:spPr>
            <a:xfrm>
              <a:off x="5564608" y="1357582"/>
              <a:ext cx="746125" cy="183984"/>
            </a:xfrm>
            <a:prstGeom prst="rect">
              <a:avLst/>
            </a:prstGeom>
          </p:spPr>
          <p:txBody>
            <a:bodyPr vert="horz" wrap="square" lIns="0" tIns="29597" rIns="0" bIns="0" rtlCol="0">
              <a:spAutoFit/>
            </a:bodyPr>
            <a:lstStyle/>
            <a:p>
              <a:pPr marL="16913">
                <a:spcBef>
                  <a:spcPts val="233"/>
                </a:spcBef>
              </a:pPr>
              <a:r>
                <a:rPr sz="1398" b="1">
                  <a:solidFill>
                    <a:srgbClr val="00A497"/>
                  </a:solidFill>
                  <a:latin typeface="Open Sans"/>
                  <a:cs typeface="Open Sans"/>
                </a:rPr>
                <a:t>&lt;</a:t>
              </a:r>
              <a:r>
                <a:rPr sz="1398" b="1" spc="-13">
                  <a:solidFill>
                    <a:srgbClr val="00A497"/>
                  </a:solidFill>
                  <a:latin typeface="Open Sans"/>
                  <a:cs typeface="Open Sans"/>
                </a:rPr>
                <a:t> </a:t>
              </a:r>
              <a:r>
                <a:rPr sz="1398" b="1" spc="-33">
                  <a:solidFill>
                    <a:srgbClr val="00A497"/>
                  </a:solidFill>
                  <a:latin typeface="Open Sans"/>
                  <a:cs typeface="Open Sans"/>
                </a:rPr>
                <a:t>5%</a:t>
              </a:r>
              <a:endParaRPr sz="1398">
                <a:latin typeface="Open Sans"/>
                <a:cs typeface="Open Sans"/>
              </a:endParaRPr>
            </a:p>
          </p:txBody>
        </p:sp>
        <p:sp>
          <p:nvSpPr>
            <p:cNvPr id="9" name="object 41">
              <a:extLst>
                <a:ext uri="{FF2B5EF4-FFF2-40B4-BE49-F238E27FC236}">
                  <a16:creationId xmlns:a16="http://schemas.microsoft.com/office/drawing/2014/main" id="{48078A9E-2B7C-112E-5435-AE527AC4AF62}"/>
                </a:ext>
              </a:extLst>
            </p:cNvPr>
            <p:cNvSpPr txBox="1"/>
            <p:nvPr/>
          </p:nvSpPr>
          <p:spPr>
            <a:xfrm>
              <a:off x="5564608" y="2621880"/>
              <a:ext cx="822325" cy="183984"/>
            </a:xfrm>
            <a:prstGeom prst="rect">
              <a:avLst/>
            </a:prstGeom>
          </p:spPr>
          <p:txBody>
            <a:bodyPr vert="horz" wrap="square" lIns="0" tIns="29597" rIns="0" bIns="0" rtlCol="0">
              <a:spAutoFit/>
            </a:bodyPr>
            <a:lstStyle/>
            <a:p>
              <a:pPr marL="16913">
                <a:spcBef>
                  <a:spcPts val="233"/>
                </a:spcBef>
              </a:pPr>
              <a:r>
                <a:rPr sz="1398" b="1">
                  <a:solidFill>
                    <a:srgbClr val="00A497"/>
                  </a:solidFill>
                  <a:latin typeface="Open Sans"/>
                  <a:cs typeface="Open Sans"/>
                </a:rPr>
                <a:t>&gt;</a:t>
              </a:r>
              <a:r>
                <a:rPr sz="1398" b="1" spc="-13">
                  <a:solidFill>
                    <a:srgbClr val="00A497"/>
                  </a:solidFill>
                  <a:latin typeface="Open Sans"/>
                  <a:cs typeface="Open Sans"/>
                </a:rPr>
                <a:t> </a:t>
              </a:r>
              <a:r>
                <a:rPr sz="1398" b="1" spc="-33">
                  <a:solidFill>
                    <a:srgbClr val="00A497"/>
                  </a:solidFill>
                  <a:latin typeface="Open Sans"/>
                  <a:cs typeface="Open Sans"/>
                </a:rPr>
                <a:t>70%</a:t>
              </a:r>
              <a:endParaRPr sz="1398">
                <a:latin typeface="Open Sans"/>
                <a:cs typeface="Open Sans"/>
              </a:endParaRPr>
            </a:p>
          </p:txBody>
        </p:sp>
        <p:sp>
          <p:nvSpPr>
            <p:cNvPr id="10" name="object 42">
              <a:extLst>
                <a:ext uri="{FF2B5EF4-FFF2-40B4-BE49-F238E27FC236}">
                  <a16:creationId xmlns:a16="http://schemas.microsoft.com/office/drawing/2014/main" id="{4BD7E87B-4D6B-6F9F-9711-DFD168989902}"/>
                </a:ext>
              </a:extLst>
            </p:cNvPr>
            <p:cNvSpPr txBox="1"/>
            <p:nvPr/>
          </p:nvSpPr>
          <p:spPr>
            <a:xfrm>
              <a:off x="5563083" y="3792223"/>
              <a:ext cx="582295" cy="183984"/>
            </a:xfrm>
            <a:prstGeom prst="rect">
              <a:avLst/>
            </a:prstGeom>
          </p:spPr>
          <p:txBody>
            <a:bodyPr vert="horz" wrap="square" lIns="0" tIns="29597" rIns="0" bIns="0" rtlCol="0">
              <a:spAutoFit/>
            </a:bodyPr>
            <a:lstStyle/>
            <a:p>
              <a:pPr marL="16913">
                <a:spcBef>
                  <a:spcPts val="233"/>
                </a:spcBef>
              </a:pPr>
              <a:r>
                <a:rPr sz="1398" b="1">
                  <a:solidFill>
                    <a:srgbClr val="00A497"/>
                  </a:solidFill>
                  <a:latin typeface="Open Sans"/>
                  <a:cs typeface="Open Sans"/>
                </a:rPr>
                <a:t>&lt;</a:t>
              </a:r>
              <a:r>
                <a:rPr sz="1398" b="1" spc="-13">
                  <a:solidFill>
                    <a:srgbClr val="00A497"/>
                  </a:solidFill>
                  <a:latin typeface="Open Sans"/>
                  <a:cs typeface="Open Sans"/>
                </a:rPr>
                <a:t> </a:t>
              </a:r>
              <a:r>
                <a:rPr sz="1398" b="1" spc="-33">
                  <a:solidFill>
                    <a:srgbClr val="00A497"/>
                  </a:solidFill>
                  <a:latin typeface="Open Sans"/>
                  <a:cs typeface="Open Sans"/>
                </a:rPr>
                <a:t>1%</a:t>
              </a:r>
              <a:endParaRPr sz="1398">
                <a:latin typeface="Open Sans"/>
                <a:cs typeface="Open Sans"/>
              </a:endParaRP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CF847FC3-1F2E-84B5-0BE5-DAE06826E6A4}"/>
                </a:ext>
              </a:extLst>
            </p:cNvPr>
            <p:cNvGrpSpPr/>
            <p:nvPr/>
          </p:nvGrpSpPr>
          <p:grpSpPr>
            <a:xfrm>
              <a:off x="1147998" y="1461342"/>
              <a:ext cx="4016282" cy="2576005"/>
              <a:chOff x="1147998" y="1461342"/>
              <a:chExt cx="4016282" cy="2576005"/>
            </a:xfrm>
          </p:grpSpPr>
          <p:grpSp>
            <p:nvGrpSpPr>
              <p:cNvPr id="21" name="object 16">
                <a:extLst>
                  <a:ext uri="{FF2B5EF4-FFF2-40B4-BE49-F238E27FC236}">
                    <a16:creationId xmlns:a16="http://schemas.microsoft.com/office/drawing/2014/main" id="{8AED489F-2D24-3D3E-A917-A16068A233C4}"/>
                  </a:ext>
                </a:extLst>
              </p:cNvPr>
              <p:cNvGrpSpPr/>
              <p:nvPr/>
            </p:nvGrpSpPr>
            <p:grpSpPr>
              <a:xfrm>
                <a:off x="1147998" y="1461342"/>
                <a:ext cx="4016282" cy="2576005"/>
                <a:chOff x="1147998" y="1461342"/>
                <a:chExt cx="4016282" cy="2576005"/>
              </a:xfrm>
            </p:grpSpPr>
            <p:pic>
              <p:nvPicPr>
                <p:cNvPr id="27" name="object 17">
                  <a:extLst>
                    <a:ext uri="{FF2B5EF4-FFF2-40B4-BE49-F238E27FC236}">
                      <a16:creationId xmlns:a16="http://schemas.microsoft.com/office/drawing/2014/main" id="{00E86A72-F818-F70F-BD45-E61D6AA69877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147998" y="1461342"/>
                  <a:ext cx="1906960" cy="2558561"/>
                </a:xfrm>
                <a:prstGeom prst="rect">
                  <a:avLst/>
                </a:prstGeom>
              </p:spPr>
            </p:pic>
            <p:sp>
              <p:nvSpPr>
                <p:cNvPr id="28" name="object 18">
                  <a:extLst>
                    <a:ext uri="{FF2B5EF4-FFF2-40B4-BE49-F238E27FC236}">
                      <a16:creationId xmlns:a16="http://schemas.microsoft.com/office/drawing/2014/main" id="{163FEDFB-04A9-359E-922D-730FDD0A293A}"/>
                    </a:ext>
                  </a:extLst>
                </p:cNvPr>
                <p:cNvSpPr/>
                <p:nvPr/>
              </p:nvSpPr>
              <p:spPr>
                <a:xfrm>
                  <a:off x="5158565" y="1763556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29" name="object 19">
                  <a:extLst>
                    <a:ext uri="{FF2B5EF4-FFF2-40B4-BE49-F238E27FC236}">
                      <a16:creationId xmlns:a16="http://schemas.microsoft.com/office/drawing/2014/main" id="{AF1C03F8-F757-28CF-6581-1608E78F96EC}"/>
                    </a:ext>
                  </a:extLst>
                </p:cNvPr>
                <p:cNvSpPr/>
                <p:nvPr/>
              </p:nvSpPr>
              <p:spPr>
                <a:xfrm>
                  <a:off x="1887072" y="1763556"/>
                  <a:ext cx="32613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360">
                      <a:moveTo>
                        <a:pt x="3260813" y="0"/>
                      </a:moveTo>
                      <a:lnTo>
                        <a:pt x="0" y="0"/>
                      </a:lnTo>
                    </a:path>
                  </a:pathLst>
                </a:custGeom>
                <a:ln w="9525">
                  <a:solidFill>
                    <a:srgbClr val="00A497"/>
                  </a:solidFill>
                  <a:prstDash val="sysDash"/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0" name="object 20">
                  <a:extLst>
                    <a:ext uri="{FF2B5EF4-FFF2-40B4-BE49-F238E27FC236}">
                      <a16:creationId xmlns:a16="http://schemas.microsoft.com/office/drawing/2014/main" id="{9068662F-74CE-6432-396D-936A8DF29448}"/>
                    </a:ext>
                  </a:extLst>
                </p:cNvPr>
                <p:cNvSpPr/>
                <p:nvPr/>
              </p:nvSpPr>
              <p:spPr>
                <a:xfrm>
                  <a:off x="1876409" y="1763556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1" name="object 21">
                  <a:extLst>
                    <a:ext uri="{FF2B5EF4-FFF2-40B4-BE49-F238E27FC236}">
                      <a16:creationId xmlns:a16="http://schemas.microsoft.com/office/drawing/2014/main" id="{3DFE7BCC-E919-09AD-2684-79C302D130CB}"/>
                    </a:ext>
                  </a:extLst>
                </p:cNvPr>
                <p:cNvSpPr/>
                <p:nvPr/>
              </p:nvSpPr>
              <p:spPr>
                <a:xfrm>
                  <a:off x="5158564" y="3036297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2" name="object 22">
                  <a:extLst>
                    <a:ext uri="{FF2B5EF4-FFF2-40B4-BE49-F238E27FC236}">
                      <a16:creationId xmlns:a16="http://schemas.microsoft.com/office/drawing/2014/main" id="{CE6574A2-DEC4-7028-7B0E-FAD06271A682}"/>
                    </a:ext>
                  </a:extLst>
                </p:cNvPr>
                <p:cNvSpPr/>
                <p:nvPr/>
              </p:nvSpPr>
              <p:spPr>
                <a:xfrm>
                  <a:off x="1887073" y="3261418"/>
                  <a:ext cx="32613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360">
                      <a:moveTo>
                        <a:pt x="3260813" y="0"/>
                      </a:moveTo>
                      <a:lnTo>
                        <a:pt x="0" y="0"/>
                      </a:lnTo>
                    </a:path>
                  </a:pathLst>
                </a:custGeom>
                <a:ln w="9525">
                  <a:solidFill>
                    <a:srgbClr val="00A497"/>
                  </a:solidFill>
                  <a:prstDash val="sysDash"/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3" name="object 23">
                  <a:extLst>
                    <a:ext uri="{FF2B5EF4-FFF2-40B4-BE49-F238E27FC236}">
                      <a16:creationId xmlns:a16="http://schemas.microsoft.com/office/drawing/2014/main" id="{01745DC3-4BCA-F9A3-9B45-341EF10F5950}"/>
                    </a:ext>
                  </a:extLst>
                </p:cNvPr>
                <p:cNvSpPr/>
                <p:nvPr/>
              </p:nvSpPr>
              <p:spPr>
                <a:xfrm>
                  <a:off x="1876408" y="3036297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4" name="object 24">
                  <a:extLst>
                    <a:ext uri="{FF2B5EF4-FFF2-40B4-BE49-F238E27FC236}">
                      <a16:creationId xmlns:a16="http://schemas.microsoft.com/office/drawing/2014/main" id="{9842FE81-DF7E-E2F7-FE55-9CAED0603E1C}"/>
                    </a:ext>
                  </a:extLst>
                </p:cNvPr>
                <p:cNvSpPr/>
                <p:nvPr/>
              </p:nvSpPr>
              <p:spPr>
                <a:xfrm>
                  <a:off x="5158564" y="4014835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5" name="object 25">
                  <a:extLst>
                    <a:ext uri="{FF2B5EF4-FFF2-40B4-BE49-F238E27FC236}">
                      <a16:creationId xmlns:a16="http://schemas.microsoft.com/office/drawing/2014/main" id="{95E1BB53-3C5E-0AE4-F1E6-6ACC36339632}"/>
                    </a:ext>
                  </a:extLst>
                </p:cNvPr>
                <p:cNvSpPr/>
                <p:nvPr/>
              </p:nvSpPr>
              <p:spPr>
                <a:xfrm>
                  <a:off x="1887073" y="4037347"/>
                  <a:ext cx="32613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360">
                      <a:moveTo>
                        <a:pt x="3260813" y="0"/>
                      </a:moveTo>
                      <a:lnTo>
                        <a:pt x="0" y="0"/>
                      </a:lnTo>
                    </a:path>
                  </a:pathLst>
                </a:custGeom>
                <a:ln w="9525">
                  <a:solidFill>
                    <a:srgbClr val="00A497"/>
                  </a:solidFill>
                  <a:prstDash val="sysDash"/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6" name="object 26">
                  <a:extLst>
                    <a:ext uri="{FF2B5EF4-FFF2-40B4-BE49-F238E27FC236}">
                      <a16:creationId xmlns:a16="http://schemas.microsoft.com/office/drawing/2014/main" id="{1F8A7506-9D64-AEB1-A0B8-168FA4C92CB6}"/>
                    </a:ext>
                  </a:extLst>
                </p:cNvPr>
                <p:cNvSpPr/>
                <p:nvPr/>
              </p:nvSpPr>
              <p:spPr>
                <a:xfrm>
                  <a:off x="1876408" y="4014835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7" name="object 27">
                  <a:extLst>
                    <a:ext uri="{FF2B5EF4-FFF2-40B4-BE49-F238E27FC236}">
                      <a16:creationId xmlns:a16="http://schemas.microsoft.com/office/drawing/2014/main" id="{EEC3AE88-AC83-8495-0E65-CC29FEBC3933}"/>
                    </a:ext>
                  </a:extLst>
                </p:cNvPr>
                <p:cNvSpPr/>
                <p:nvPr/>
              </p:nvSpPr>
              <p:spPr>
                <a:xfrm>
                  <a:off x="5158564" y="2243229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8" name="object 28">
                  <a:extLst>
                    <a:ext uri="{FF2B5EF4-FFF2-40B4-BE49-F238E27FC236}">
                      <a16:creationId xmlns:a16="http://schemas.microsoft.com/office/drawing/2014/main" id="{02CE4693-2F13-C9C5-84EC-CFEE842FBDFB}"/>
                    </a:ext>
                  </a:extLst>
                </p:cNvPr>
                <p:cNvSpPr/>
                <p:nvPr/>
              </p:nvSpPr>
              <p:spPr>
                <a:xfrm>
                  <a:off x="1887073" y="2243229"/>
                  <a:ext cx="32613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360">
                      <a:moveTo>
                        <a:pt x="3260813" y="0"/>
                      </a:moveTo>
                      <a:lnTo>
                        <a:pt x="0" y="0"/>
                      </a:lnTo>
                    </a:path>
                  </a:pathLst>
                </a:custGeom>
                <a:ln w="9525">
                  <a:solidFill>
                    <a:srgbClr val="00A497"/>
                  </a:solidFill>
                  <a:prstDash val="sysDash"/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39" name="object 29">
                  <a:extLst>
                    <a:ext uri="{FF2B5EF4-FFF2-40B4-BE49-F238E27FC236}">
                      <a16:creationId xmlns:a16="http://schemas.microsoft.com/office/drawing/2014/main" id="{F260B28B-AE15-7C32-49D8-CAD8FA03F5F5}"/>
                    </a:ext>
                  </a:extLst>
                </p:cNvPr>
                <p:cNvSpPr/>
                <p:nvPr/>
              </p:nvSpPr>
              <p:spPr>
                <a:xfrm>
                  <a:off x="1876408" y="2243229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40" name="object 30">
                  <a:extLst>
                    <a:ext uri="{FF2B5EF4-FFF2-40B4-BE49-F238E27FC236}">
                      <a16:creationId xmlns:a16="http://schemas.microsoft.com/office/drawing/2014/main" id="{FB1C582B-B8A5-B936-DEBC-25C5B14C7D75}"/>
                    </a:ext>
                  </a:extLst>
                </p:cNvPr>
                <p:cNvSpPr/>
                <p:nvPr/>
              </p:nvSpPr>
              <p:spPr>
                <a:xfrm>
                  <a:off x="5158564" y="3618302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41" name="object 31">
                  <a:extLst>
                    <a:ext uri="{FF2B5EF4-FFF2-40B4-BE49-F238E27FC236}">
                      <a16:creationId xmlns:a16="http://schemas.microsoft.com/office/drawing/2014/main" id="{E51AB076-F1F9-D641-CB7E-7DB45E2DAD13}"/>
                    </a:ext>
                  </a:extLst>
                </p:cNvPr>
                <p:cNvSpPr/>
                <p:nvPr/>
              </p:nvSpPr>
              <p:spPr>
                <a:xfrm>
                  <a:off x="1887073" y="3640818"/>
                  <a:ext cx="32613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360">
                      <a:moveTo>
                        <a:pt x="3260813" y="0"/>
                      </a:moveTo>
                      <a:lnTo>
                        <a:pt x="0" y="0"/>
                      </a:lnTo>
                    </a:path>
                  </a:pathLst>
                </a:custGeom>
                <a:ln w="9525">
                  <a:solidFill>
                    <a:srgbClr val="00A497"/>
                  </a:solidFill>
                  <a:prstDash val="sysDash"/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  <p:sp>
              <p:nvSpPr>
                <p:cNvPr id="42" name="object 32">
                  <a:extLst>
                    <a:ext uri="{FF2B5EF4-FFF2-40B4-BE49-F238E27FC236}">
                      <a16:creationId xmlns:a16="http://schemas.microsoft.com/office/drawing/2014/main" id="{1EC8945D-EAFF-AC24-CAA9-0FE7DC7715A5}"/>
                    </a:ext>
                  </a:extLst>
                </p:cNvPr>
                <p:cNvSpPr/>
                <p:nvPr/>
              </p:nvSpPr>
              <p:spPr>
                <a:xfrm>
                  <a:off x="1876408" y="3618302"/>
                  <a:ext cx="57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4">
                      <a:moveTo>
                        <a:pt x="5321" y="0"/>
                      </a:moveTo>
                      <a:lnTo>
                        <a:pt x="0" y="0"/>
                      </a:lnTo>
                    </a:path>
                  </a:pathLst>
                </a:custGeom>
                <a:ln w="6057">
                  <a:solidFill>
                    <a:srgbClr val="00A49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397"/>
                </a:p>
              </p:txBody>
            </p:sp>
          </p:grpSp>
          <p:sp>
            <p:nvSpPr>
              <p:cNvPr id="22" name="object 37">
                <a:extLst>
                  <a:ext uri="{FF2B5EF4-FFF2-40B4-BE49-F238E27FC236}">
                    <a16:creationId xmlns:a16="http://schemas.microsoft.com/office/drawing/2014/main" id="{D43974D4-57A1-FF29-E122-28D8CEB25220}"/>
                  </a:ext>
                </a:extLst>
              </p:cNvPr>
              <p:cNvSpPr txBox="1"/>
              <p:nvPr/>
            </p:nvSpPr>
            <p:spPr>
              <a:xfrm>
                <a:off x="3332136" y="1480135"/>
                <a:ext cx="1514475" cy="173724"/>
              </a:xfrm>
              <a:prstGeom prst="rect">
                <a:avLst/>
              </a:prstGeom>
            </p:spPr>
            <p:txBody>
              <a:bodyPr vert="horz" wrap="square" lIns="0" tIns="16067" rIns="0" bIns="0" rtlCol="0">
                <a:spAutoFit/>
              </a:bodyPr>
              <a:lstStyle/>
              <a:p>
                <a:pPr marL="16913">
                  <a:spcBef>
                    <a:spcPts val="127"/>
                  </a:spcBef>
                </a:pPr>
                <a:r>
                  <a:rPr sz="1398" b="1" spc="-13">
                    <a:solidFill>
                      <a:srgbClr val="FF8800"/>
                    </a:solidFill>
                    <a:latin typeface="OpenSans-ExtraBold"/>
                    <a:cs typeface="OpenSans-ExtraBold"/>
                  </a:rPr>
                  <a:t>Hiperglucemia</a:t>
                </a:r>
                <a:r>
                  <a:rPr sz="1398" b="1" spc="-33">
                    <a:solidFill>
                      <a:srgbClr val="FF8800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>
                    <a:solidFill>
                      <a:srgbClr val="FF8800"/>
                    </a:solidFill>
                    <a:latin typeface="OpenSans-ExtraBold"/>
                    <a:cs typeface="OpenSans-ExtraBold"/>
                  </a:rPr>
                  <a:t>nivel</a:t>
                </a:r>
                <a:r>
                  <a:rPr sz="1398" b="1" spc="-27">
                    <a:solidFill>
                      <a:srgbClr val="FF8800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 spc="-67">
                    <a:solidFill>
                      <a:srgbClr val="FF8800"/>
                    </a:solidFill>
                    <a:latin typeface="OpenSans-ExtraBold"/>
                    <a:cs typeface="OpenSans-ExtraBold"/>
                  </a:rPr>
                  <a:t>2</a:t>
                </a:r>
                <a:endParaRPr sz="1398">
                  <a:latin typeface="OpenSans-ExtraBold"/>
                  <a:cs typeface="OpenSans-ExtraBold"/>
                </a:endParaRPr>
              </a:p>
            </p:txBody>
          </p:sp>
          <p:sp>
            <p:nvSpPr>
              <p:cNvPr id="23" name="object 43">
                <a:extLst>
                  <a:ext uri="{FF2B5EF4-FFF2-40B4-BE49-F238E27FC236}">
                    <a16:creationId xmlns:a16="http://schemas.microsoft.com/office/drawing/2014/main" id="{72D98FD5-A707-9094-1981-EDF94271BE8F}"/>
                  </a:ext>
                </a:extLst>
              </p:cNvPr>
              <p:cNvSpPr txBox="1"/>
              <p:nvPr/>
            </p:nvSpPr>
            <p:spPr>
              <a:xfrm>
                <a:off x="3362109" y="3755633"/>
                <a:ext cx="1454785" cy="173724"/>
              </a:xfrm>
              <a:prstGeom prst="rect">
                <a:avLst/>
              </a:prstGeom>
            </p:spPr>
            <p:txBody>
              <a:bodyPr vert="horz" wrap="square" lIns="0" tIns="16067" rIns="0" bIns="0" rtlCol="0">
                <a:spAutoFit/>
              </a:bodyPr>
              <a:lstStyle/>
              <a:p>
                <a:pPr marL="16913">
                  <a:spcBef>
                    <a:spcPts val="127"/>
                  </a:spcBef>
                </a:pPr>
                <a:r>
                  <a:rPr sz="1398" b="1" spc="-13">
                    <a:solidFill>
                      <a:srgbClr val="7D0005"/>
                    </a:solidFill>
                    <a:latin typeface="OpenSans-ExtraBold"/>
                    <a:cs typeface="OpenSans-ExtraBold"/>
                  </a:rPr>
                  <a:t>Hipoglucemia</a:t>
                </a:r>
                <a:r>
                  <a:rPr sz="1398" b="1" spc="-33">
                    <a:solidFill>
                      <a:srgbClr val="7D0005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>
                    <a:solidFill>
                      <a:srgbClr val="7D0005"/>
                    </a:solidFill>
                    <a:latin typeface="OpenSans-ExtraBold"/>
                    <a:cs typeface="OpenSans-ExtraBold"/>
                  </a:rPr>
                  <a:t>nivel</a:t>
                </a:r>
                <a:r>
                  <a:rPr sz="1398" b="1" spc="-27">
                    <a:solidFill>
                      <a:srgbClr val="7D0005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 spc="-67">
                    <a:solidFill>
                      <a:srgbClr val="7D0005"/>
                    </a:solidFill>
                    <a:latin typeface="OpenSans-ExtraBold"/>
                    <a:cs typeface="OpenSans-ExtraBold"/>
                  </a:rPr>
                  <a:t>2</a:t>
                </a:r>
                <a:endParaRPr sz="1398">
                  <a:latin typeface="OpenSans-ExtraBold"/>
                  <a:cs typeface="OpenSans-ExtraBold"/>
                </a:endParaRPr>
              </a:p>
            </p:txBody>
          </p:sp>
          <p:sp>
            <p:nvSpPr>
              <p:cNvPr id="24" name="object 44">
                <a:extLst>
                  <a:ext uri="{FF2B5EF4-FFF2-40B4-BE49-F238E27FC236}">
                    <a16:creationId xmlns:a16="http://schemas.microsoft.com/office/drawing/2014/main" id="{70A5658D-6986-E5A6-104D-F68028BD06DD}"/>
                  </a:ext>
                </a:extLst>
              </p:cNvPr>
              <p:cNvSpPr txBox="1"/>
              <p:nvPr/>
            </p:nvSpPr>
            <p:spPr>
              <a:xfrm>
                <a:off x="3332136" y="1920395"/>
                <a:ext cx="1514475" cy="173724"/>
              </a:xfrm>
              <a:prstGeom prst="rect">
                <a:avLst/>
              </a:prstGeom>
            </p:spPr>
            <p:txBody>
              <a:bodyPr vert="horz" wrap="square" lIns="0" tIns="16067" rIns="0" bIns="0" rtlCol="0">
                <a:spAutoFit/>
              </a:bodyPr>
              <a:lstStyle/>
              <a:p>
                <a:pPr marL="16913">
                  <a:spcBef>
                    <a:spcPts val="127"/>
                  </a:spcBef>
                </a:pPr>
                <a:r>
                  <a:rPr sz="1398" b="1" spc="-13">
                    <a:solidFill>
                      <a:srgbClr val="E9BA00"/>
                    </a:solidFill>
                    <a:latin typeface="OpenSans-ExtraBold"/>
                    <a:cs typeface="OpenSans-ExtraBold"/>
                  </a:rPr>
                  <a:t>Hiperglucemia</a:t>
                </a:r>
                <a:r>
                  <a:rPr sz="1398" b="1" spc="-33">
                    <a:solidFill>
                      <a:srgbClr val="E9BA00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>
                    <a:solidFill>
                      <a:srgbClr val="E9BA00"/>
                    </a:solidFill>
                    <a:latin typeface="OpenSans-ExtraBold"/>
                    <a:cs typeface="OpenSans-ExtraBold"/>
                  </a:rPr>
                  <a:t>nivel</a:t>
                </a:r>
                <a:r>
                  <a:rPr sz="1398" b="1" spc="-27">
                    <a:solidFill>
                      <a:srgbClr val="E9BA00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 spc="-67">
                    <a:solidFill>
                      <a:srgbClr val="E9BA00"/>
                    </a:solidFill>
                    <a:latin typeface="OpenSans-ExtraBold"/>
                    <a:cs typeface="OpenSans-ExtraBold"/>
                  </a:rPr>
                  <a:t>1</a:t>
                </a:r>
                <a:endParaRPr sz="1398">
                  <a:latin typeface="OpenSans-ExtraBold"/>
                  <a:cs typeface="OpenSans-ExtraBold"/>
                </a:endParaRPr>
              </a:p>
            </p:txBody>
          </p:sp>
          <p:sp>
            <p:nvSpPr>
              <p:cNvPr id="25" name="object 45">
                <a:extLst>
                  <a:ext uri="{FF2B5EF4-FFF2-40B4-BE49-F238E27FC236}">
                    <a16:creationId xmlns:a16="http://schemas.microsoft.com/office/drawing/2014/main" id="{C35AD5B2-59A7-B6E9-0213-D1FBF8CF2A39}"/>
                  </a:ext>
                </a:extLst>
              </p:cNvPr>
              <p:cNvSpPr txBox="1"/>
              <p:nvPr/>
            </p:nvSpPr>
            <p:spPr>
              <a:xfrm>
                <a:off x="3362109" y="3330826"/>
                <a:ext cx="1454785" cy="173724"/>
              </a:xfrm>
              <a:prstGeom prst="rect">
                <a:avLst/>
              </a:prstGeom>
            </p:spPr>
            <p:txBody>
              <a:bodyPr vert="horz" wrap="square" lIns="0" tIns="16067" rIns="0" bIns="0" rtlCol="0">
                <a:spAutoFit/>
              </a:bodyPr>
              <a:lstStyle/>
              <a:p>
                <a:pPr marL="16913">
                  <a:spcBef>
                    <a:spcPts val="127"/>
                  </a:spcBef>
                </a:pPr>
                <a:r>
                  <a:rPr sz="1398" b="1" spc="-13">
                    <a:solidFill>
                      <a:srgbClr val="FA3D00"/>
                    </a:solidFill>
                    <a:latin typeface="OpenSans-ExtraBold"/>
                    <a:cs typeface="OpenSans-ExtraBold"/>
                  </a:rPr>
                  <a:t>Hipoglucemia</a:t>
                </a:r>
                <a:r>
                  <a:rPr sz="1398" b="1" spc="-33">
                    <a:solidFill>
                      <a:srgbClr val="FA3D00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>
                    <a:solidFill>
                      <a:srgbClr val="FA3D00"/>
                    </a:solidFill>
                    <a:latin typeface="OpenSans-ExtraBold"/>
                    <a:cs typeface="OpenSans-ExtraBold"/>
                  </a:rPr>
                  <a:t>nivel</a:t>
                </a:r>
                <a:r>
                  <a:rPr sz="1398" b="1" spc="-27">
                    <a:solidFill>
                      <a:srgbClr val="FA3D00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 spc="-67">
                    <a:solidFill>
                      <a:srgbClr val="FA3D00"/>
                    </a:solidFill>
                    <a:latin typeface="OpenSans-ExtraBold"/>
                    <a:cs typeface="OpenSans-ExtraBold"/>
                  </a:rPr>
                  <a:t>1</a:t>
                </a:r>
                <a:endParaRPr sz="1398">
                  <a:latin typeface="OpenSans-ExtraBold"/>
                  <a:cs typeface="OpenSans-ExtraBold"/>
                </a:endParaRPr>
              </a:p>
            </p:txBody>
          </p:sp>
          <p:sp>
            <p:nvSpPr>
              <p:cNvPr id="26" name="object 46">
                <a:extLst>
                  <a:ext uri="{FF2B5EF4-FFF2-40B4-BE49-F238E27FC236}">
                    <a16:creationId xmlns:a16="http://schemas.microsoft.com/office/drawing/2014/main" id="{F4088326-4AF8-D8F3-28C9-3E984FB68F9D}"/>
                  </a:ext>
                </a:extLst>
              </p:cNvPr>
              <p:cNvSpPr txBox="1"/>
              <p:nvPr/>
            </p:nvSpPr>
            <p:spPr>
              <a:xfrm>
                <a:off x="3488259" y="2707135"/>
                <a:ext cx="1203325" cy="173724"/>
              </a:xfrm>
              <a:prstGeom prst="rect">
                <a:avLst/>
              </a:prstGeom>
            </p:spPr>
            <p:txBody>
              <a:bodyPr vert="horz" wrap="square" lIns="0" tIns="16067" rIns="0" bIns="0" rtlCol="0">
                <a:spAutoFit/>
              </a:bodyPr>
              <a:lstStyle/>
              <a:p>
                <a:pPr marL="16913">
                  <a:spcBef>
                    <a:spcPts val="127"/>
                  </a:spcBef>
                </a:pPr>
                <a:r>
                  <a:rPr sz="1398" b="1">
                    <a:solidFill>
                      <a:srgbClr val="73B700"/>
                    </a:solidFill>
                    <a:latin typeface="OpenSans-ExtraBold"/>
                    <a:cs typeface="OpenSans-ExtraBold"/>
                  </a:rPr>
                  <a:t>Tiempo</a:t>
                </a:r>
                <a:r>
                  <a:rPr sz="1398" b="1" spc="-40">
                    <a:solidFill>
                      <a:srgbClr val="73B700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>
                    <a:solidFill>
                      <a:srgbClr val="73B700"/>
                    </a:solidFill>
                    <a:latin typeface="OpenSans-ExtraBold"/>
                    <a:cs typeface="OpenSans-ExtraBold"/>
                  </a:rPr>
                  <a:t>en</a:t>
                </a:r>
                <a:r>
                  <a:rPr sz="1398" b="1" spc="-47">
                    <a:solidFill>
                      <a:srgbClr val="73B700"/>
                    </a:solidFill>
                    <a:latin typeface="OpenSans-ExtraBold"/>
                    <a:cs typeface="OpenSans-ExtraBold"/>
                  </a:rPr>
                  <a:t> </a:t>
                </a:r>
                <a:r>
                  <a:rPr sz="1398" b="1" spc="-13">
                    <a:solidFill>
                      <a:srgbClr val="73B700"/>
                    </a:solidFill>
                    <a:latin typeface="OpenSans-ExtraBold"/>
                    <a:cs typeface="OpenSans-ExtraBold"/>
                  </a:rPr>
                  <a:t>Rango</a:t>
                </a:r>
                <a:endParaRPr sz="1398">
                  <a:latin typeface="OpenSans-ExtraBold"/>
                  <a:cs typeface="OpenSans-ExtraBold"/>
                </a:endParaRPr>
              </a:p>
            </p:txBody>
          </p:sp>
        </p:grpSp>
        <p:sp>
          <p:nvSpPr>
            <p:cNvPr id="12" name="object 47">
              <a:extLst>
                <a:ext uri="{FF2B5EF4-FFF2-40B4-BE49-F238E27FC236}">
                  <a16:creationId xmlns:a16="http://schemas.microsoft.com/office/drawing/2014/main" id="{29B688B6-6A89-0D3A-E91D-5B83E268502D}"/>
                </a:ext>
              </a:extLst>
            </p:cNvPr>
            <p:cNvSpPr/>
            <p:nvPr/>
          </p:nvSpPr>
          <p:spPr>
            <a:xfrm>
              <a:off x="5355758" y="1344635"/>
              <a:ext cx="0" cy="2865755"/>
            </a:xfrm>
            <a:custGeom>
              <a:avLst/>
              <a:gdLst/>
              <a:ahLst/>
              <a:cxnLst/>
              <a:rect l="l" t="t" r="r" b="b"/>
              <a:pathLst>
                <a:path h="2865754">
                  <a:moveTo>
                    <a:pt x="0" y="0"/>
                  </a:moveTo>
                  <a:lnTo>
                    <a:pt x="0" y="2865259"/>
                  </a:lnTo>
                </a:path>
              </a:pathLst>
            </a:custGeom>
            <a:ln w="9525">
              <a:solidFill>
                <a:srgbClr val="00A497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grpSp>
          <p:nvGrpSpPr>
            <p:cNvPr id="13" name="object 59">
              <a:extLst>
                <a:ext uri="{FF2B5EF4-FFF2-40B4-BE49-F238E27FC236}">
                  <a16:creationId xmlns:a16="http://schemas.microsoft.com/office/drawing/2014/main" id="{97A02EF9-4033-1BA0-1615-36566064C30C}"/>
                </a:ext>
              </a:extLst>
            </p:cNvPr>
            <p:cNvGrpSpPr/>
            <p:nvPr/>
          </p:nvGrpSpPr>
          <p:grpSpPr>
            <a:xfrm>
              <a:off x="5518260" y="1760527"/>
              <a:ext cx="863600" cy="6350"/>
              <a:chOff x="5518260" y="1760527"/>
              <a:chExt cx="863600" cy="6350"/>
            </a:xfrm>
          </p:grpSpPr>
          <p:sp>
            <p:nvSpPr>
              <p:cNvPr id="18" name="object 60">
                <a:extLst>
                  <a:ext uri="{FF2B5EF4-FFF2-40B4-BE49-F238E27FC236}">
                    <a16:creationId xmlns:a16="http://schemas.microsoft.com/office/drawing/2014/main" id="{A3A41588-4FD5-C478-636A-C621F7E8A6BF}"/>
                  </a:ext>
                </a:extLst>
              </p:cNvPr>
              <p:cNvSpPr/>
              <p:nvPr/>
            </p:nvSpPr>
            <p:spPr>
              <a:xfrm>
                <a:off x="6376465" y="1763556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5321" y="0"/>
                    </a:moveTo>
                    <a:lnTo>
                      <a:pt x="0" y="0"/>
                    </a:lnTo>
                  </a:path>
                </a:pathLst>
              </a:custGeom>
              <a:ln w="6057">
                <a:solidFill>
                  <a:srgbClr val="00A497"/>
                </a:solidFill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  <p:sp>
            <p:nvSpPr>
              <p:cNvPr id="19" name="object 61">
                <a:extLst>
                  <a:ext uri="{FF2B5EF4-FFF2-40B4-BE49-F238E27FC236}">
                    <a16:creationId xmlns:a16="http://schemas.microsoft.com/office/drawing/2014/main" id="{96DC9783-74A9-78E7-8556-8EBE0014DAA5}"/>
                  </a:ext>
                </a:extLst>
              </p:cNvPr>
              <p:cNvSpPr/>
              <p:nvPr/>
            </p:nvSpPr>
            <p:spPr>
              <a:xfrm>
                <a:off x="5528849" y="1763556"/>
                <a:ext cx="837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37564">
                    <a:moveTo>
                      <a:pt x="837082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00A497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  <p:sp>
            <p:nvSpPr>
              <p:cNvPr id="20" name="object 62">
                <a:extLst>
                  <a:ext uri="{FF2B5EF4-FFF2-40B4-BE49-F238E27FC236}">
                    <a16:creationId xmlns:a16="http://schemas.microsoft.com/office/drawing/2014/main" id="{51EE8700-CFCD-1E7B-EE1A-F08EDC9AAB6C}"/>
                  </a:ext>
                </a:extLst>
              </p:cNvPr>
              <p:cNvSpPr/>
              <p:nvPr/>
            </p:nvSpPr>
            <p:spPr>
              <a:xfrm>
                <a:off x="5518260" y="1763556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5321" y="0"/>
                    </a:moveTo>
                    <a:lnTo>
                      <a:pt x="0" y="0"/>
                    </a:lnTo>
                  </a:path>
                </a:pathLst>
              </a:custGeom>
              <a:ln w="6057">
                <a:solidFill>
                  <a:srgbClr val="00A497"/>
                </a:solidFill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</p:grpSp>
        <p:grpSp>
          <p:nvGrpSpPr>
            <p:cNvPr id="14" name="object 63">
              <a:extLst>
                <a:ext uri="{FF2B5EF4-FFF2-40B4-BE49-F238E27FC236}">
                  <a16:creationId xmlns:a16="http://schemas.microsoft.com/office/drawing/2014/main" id="{C03A87CD-8591-5ABA-C25B-4066870A0BFF}"/>
                </a:ext>
              </a:extLst>
            </p:cNvPr>
            <p:cNvGrpSpPr/>
            <p:nvPr/>
          </p:nvGrpSpPr>
          <p:grpSpPr>
            <a:xfrm>
              <a:off x="5518260" y="4014836"/>
              <a:ext cx="863920" cy="22513"/>
              <a:chOff x="5518260" y="4014836"/>
              <a:chExt cx="863920" cy="22513"/>
            </a:xfrm>
          </p:grpSpPr>
          <p:sp>
            <p:nvSpPr>
              <p:cNvPr id="15" name="object 64">
                <a:extLst>
                  <a:ext uri="{FF2B5EF4-FFF2-40B4-BE49-F238E27FC236}">
                    <a16:creationId xmlns:a16="http://schemas.microsoft.com/office/drawing/2014/main" id="{10B612BF-41CE-4277-304E-A6C8EE45E028}"/>
                  </a:ext>
                </a:extLst>
              </p:cNvPr>
              <p:cNvSpPr/>
              <p:nvPr/>
            </p:nvSpPr>
            <p:spPr>
              <a:xfrm>
                <a:off x="6376465" y="4014836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5321" y="0"/>
                    </a:moveTo>
                    <a:lnTo>
                      <a:pt x="0" y="0"/>
                    </a:lnTo>
                  </a:path>
                </a:pathLst>
              </a:custGeom>
              <a:ln w="6057">
                <a:solidFill>
                  <a:srgbClr val="00A497"/>
                </a:solidFill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  <p:sp>
            <p:nvSpPr>
              <p:cNvPr id="16" name="object 65">
                <a:extLst>
                  <a:ext uri="{FF2B5EF4-FFF2-40B4-BE49-F238E27FC236}">
                    <a16:creationId xmlns:a16="http://schemas.microsoft.com/office/drawing/2014/main" id="{79CC385F-B2C6-024B-92E6-66BA6F126B5D}"/>
                  </a:ext>
                </a:extLst>
              </p:cNvPr>
              <p:cNvSpPr/>
              <p:nvPr/>
            </p:nvSpPr>
            <p:spPr>
              <a:xfrm>
                <a:off x="5528849" y="4037349"/>
                <a:ext cx="837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37564">
                    <a:moveTo>
                      <a:pt x="837082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00A497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  <p:sp>
            <p:nvSpPr>
              <p:cNvPr id="17" name="object 66">
                <a:extLst>
                  <a:ext uri="{FF2B5EF4-FFF2-40B4-BE49-F238E27FC236}">
                    <a16:creationId xmlns:a16="http://schemas.microsoft.com/office/drawing/2014/main" id="{322A8474-D2FB-6632-BB0F-58A239C4CCBD}"/>
                  </a:ext>
                </a:extLst>
              </p:cNvPr>
              <p:cNvSpPr/>
              <p:nvPr/>
            </p:nvSpPr>
            <p:spPr>
              <a:xfrm>
                <a:off x="5518260" y="4014836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5321" y="0"/>
                    </a:moveTo>
                    <a:lnTo>
                      <a:pt x="0" y="0"/>
                    </a:lnTo>
                  </a:path>
                </a:pathLst>
              </a:custGeom>
              <a:ln w="6057">
                <a:solidFill>
                  <a:srgbClr val="00A497"/>
                </a:solidFill>
              </a:ln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</p:grpSp>
      </p:grpSp>
      <p:sp>
        <p:nvSpPr>
          <p:cNvPr id="46" name="object 67">
            <a:extLst>
              <a:ext uri="{FF2B5EF4-FFF2-40B4-BE49-F238E27FC236}">
                <a16:creationId xmlns:a16="http://schemas.microsoft.com/office/drawing/2014/main" id="{6622C3B9-E70E-DFCD-69E7-64CB18C18C6D}"/>
              </a:ext>
            </a:extLst>
          </p:cNvPr>
          <p:cNvSpPr txBox="1"/>
          <p:nvPr/>
        </p:nvSpPr>
        <p:spPr>
          <a:xfrm>
            <a:off x="240293" y="5944483"/>
            <a:ext cx="2030340" cy="103358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Battelino</a:t>
            </a:r>
            <a:r>
              <a:rPr sz="533" spc="14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T,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Care.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Aug;42(8):1593-</a:t>
            </a:r>
            <a:r>
              <a:rPr sz="533" spc="-27">
                <a:solidFill>
                  <a:srgbClr val="00A497"/>
                </a:solidFill>
                <a:latin typeface="Open Sans"/>
                <a:cs typeface="Open Sans"/>
              </a:rPr>
              <a:t>1603</a:t>
            </a:r>
            <a:endParaRPr sz="533">
              <a:latin typeface="Open Sans"/>
              <a:cs typeface="Open Sans"/>
            </a:endParaRPr>
          </a:p>
        </p:txBody>
      </p:sp>
      <p:grpSp>
        <p:nvGrpSpPr>
          <p:cNvPr id="47" name="object 87">
            <a:extLst>
              <a:ext uri="{FF2B5EF4-FFF2-40B4-BE49-F238E27FC236}">
                <a16:creationId xmlns:a16="http://schemas.microsoft.com/office/drawing/2014/main" id="{BD431EE5-3E72-5CEA-C076-0546134FC521}"/>
              </a:ext>
            </a:extLst>
          </p:cNvPr>
          <p:cNvGrpSpPr/>
          <p:nvPr/>
        </p:nvGrpSpPr>
        <p:grpSpPr>
          <a:xfrm>
            <a:off x="5430919" y="1173884"/>
            <a:ext cx="1330164" cy="79489"/>
            <a:chOff x="4072839" y="862711"/>
            <a:chExt cx="998855" cy="59690"/>
          </a:xfrm>
        </p:grpSpPr>
        <p:sp>
          <p:nvSpPr>
            <p:cNvPr id="48" name="object 88">
              <a:extLst>
                <a:ext uri="{FF2B5EF4-FFF2-40B4-BE49-F238E27FC236}">
                  <a16:creationId xmlns:a16="http://schemas.microsoft.com/office/drawing/2014/main" id="{09B38D23-0F20-820E-AD16-2F4692ECF188}"/>
                </a:ext>
              </a:extLst>
            </p:cNvPr>
            <p:cNvSpPr/>
            <p:nvPr/>
          </p:nvSpPr>
          <p:spPr>
            <a:xfrm>
              <a:off x="4072839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9" name="object 89">
              <a:extLst>
                <a:ext uri="{FF2B5EF4-FFF2-40B4-BE49-F238E27FC236}">
                  <a16:creationId xmlns:a16="http://schemas.microsoft.com/office/drawing/2014/main" id="{41844179-C3B6-B351-DFD5-A30FB11EE269}"/>
                </a:ext>
              </a:extLst>
            </p:cNvPr>
            <p:cNvSpPr/>
            <p:nvPr/>
          </p:nvSpPr>
          <p:spPr>
            <a:xfrm>
              <a:off x="4405172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0" name="object 90">
              <a:extLst>
                <a:ext uri="{FF2B5EF4-FFF2-40B4-BE49-F238E27FC236}">
                  <a16:creationId xmlns:a16="http://schemas.microsoft.com/office/drawing/2014/main" id="{8C0F73DD-FAB5-DF4D-2168-E473336506B1}"/>
                </a:ext>
              </a:extLst>
            </p:cNvPr>
            <p:cNvSpPr/>
            <p:nvPr/>
          </p:nvSpPr>
          <p:spPr>
            <a:xfrm>
              <a:off x="4738814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51" name="object 30">
            <a:extLst>
              <a:ext uri="{FF2B5EF4-FFF2-40B4-BE49-F238E27FC236}">
                <a16:creationId xmlns:a16="http://schemas.microsoft.com/office/drawing/2014/main" id="{94CA5A60-99F3-35A1-843C-896322B8BF6C}"/>
              </a:ext>
            </a:extLst>
          </p:cNvPr>
          <p:cNvSpPr txBox="1">
            <a:spLocks/>
          </p:cNvSpPr>
          <p:nvPr/>
        </p:nvSpPr>
        <p:spPr>
          <a:xfrm>
            <a:off x="2513846" y="181391"/>
            <a:ext cx="7605486" cy="859878"/>
          </a:xfrm>
          <a:prstGeom prst="rect">
            <a:avLst/>
          </a:prstGeom>
        </p:spPr>
        <p:txBody>
          <a:bodyPr vert="horz" wrap="square" lIns="0" tIns="46509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91328">
              <a:lnSpc>
                <a:spcPct val="100000"/>
              </a:lnSpc>
              <a:spcBef>
                <a:spcPts val="366"/>
              </a:spcBef>
            </a:pPr>
            <a:r>
              <a:rPr lang="es-ES"/>
              <a:t>TIEMPO</a:t>
            </a:r>
            <a:r>
              <a:rPr lang="es-ES" spc="-27"/>
              <a:t> </a:t>
            </a:r>
            <a:r>
              <a:rPr lang="es-ES"/>
              <a:t>EN</a:t>
            </a:r>
            <a:r>
              <a:rPr lang="es-ES" spc="-20"/>
              <a:t> </a:t>
            </a:r>
            <a:r>
              <a:rPr lang="es-ES"/>
              <a:t>RANGO</a:t>
            </a:r>
            <a:r>
              <a:rPr lang="es-ES" spc="-27"/>
              <a:t> </a:t>
            </a:r>
            <a:r>
              <a:rPr lang="es-ES" spc="-13"/>
              <a:t>(TIR)</a:t>
            </a:r>
          </a:p>
          <a:p>
            <a:pPr marL="91328">
              <a:lnSpc>
                <a:spcPct val="100000"/>
              </a:lnSpc>
              <a:spcBef>
                <a:spcPts val="100"/>
              </a:spcBef>
            </a:pPr>
            <a:r>
              <a:rPr lang="es-ES" sz="1199">
                <a:solidFill>
                  <a:srgbClr val="475563"/>
                </a:solidFill>
                <a:latin typeface="Open Sans"/>
                <a:cs typeface="Open Sans"/>
              </a:rPr>
              <a:t>DATOS</a:t>
            </a:r>
            <a:r>
              <a:rPr lang="es-ES" sz="1199" spc="-20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lang="es-ES" sz="1199">
                <a:solidFill>
                  <a:srgbClr val="475563"/>
                </a:solidFill>
                <a:latin typeface="Open Sans"/>
                <a:cs typeface="Open Sans"/>
              </a:rPr>
              <a:t>Y SEGUIMIENTO </a:t>
            </a:r>
            <a:r>
              <a:rPr lang="es-ES" sz="1199" spc="-13">
                <a:solidFill>
                  <a:srgbClr val="475563"/>
                </a:solidFill>
                <a:latin typeface="Open Sans"/>
                <a:cs typeface="Open Sans"/>
              </a:rPr>
              <a:t>“GLUCOMETRÍA”</a:t>
            </a:r>
            <a:endParaRPr lang="es-ES" sz="1199">
              <a:latin typeface="Open Sans"/>
              <a:cs typeface="Open Sans"/>
            </a:endParaRPr>
          </a:p>
        </p:txBody>
      </p:sp>
      <p:sp>
        <p:nvSpPr>
          <p:cNvPr id="52" name="object 40">
            <a:extLst>
              <a:ext uri="{FF2B5EF4-FFF2-40B4-BE49-F238E27FC236}">
                <a16:creationId xmlns:a16="http://schemas.microsoft.com/office/drawing/2014/main" id="{56300294-D71E-6FB9-C132-3264B0114419}"/>
              </a:ext>
            </a:extLst>
          </p:cNvPr>
          <p:cNvSpPr txBox="1"/>
          <p:nvPr/>
        </p:nvSpPr>
        <p:spPr>
          <a:xfrm>
            <a:off x="8591668" y="2549645"/>
            <a:ext cx="993607" cy="245010"/>
          </a:xfrm>
          <a:prstGeom prst="rect">
            <a:avLst/>
          </a:prstGeom>
        </p:spPr>
        <p:txBody>
          <a:bodyPr vert="horz" wrap="square" lIns="0" tIns="29597" rIns="0" bIns="0" rtlCol="0">
            <a:spAutoFit/>
          </a:bodyPr>
          <a:lstStyle/>
          <a:p>
            <a:pPr marL="16913">
              <a:spcBef>
                <a:spcPts val="233"/>
              </a:spcBef>
            </a:pPr>
            <a:r>
              <a:rPr sz="1398" b="1">
                <a:solidFill>
                  <a:srgbClr val="00A497"/>
                </a:solidFill>
                <a:latin typeface="Open Sans"/>
                <a:cs typeface="Open Sans"/>
              </a:rPr>
              <a:t>&lt;</a:t>
            </a:r>
            <a:r>
              <a:rPr sz="1398" b="1" spc="-13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lang="es-ES" sz="1398" b="1" spc="-13">
                <a:solidFill>
                  <a:srgbClr val="00A497"/>
                </a:solidFill>
                <a:latin typeface="Open Sans"/>
                <a:cs typeface="Open Sans"/>
              </a:rPr>
              <a:t>2</a:t>
            </a:r>
            <a:r>
              <a:rPr sz="1398" b="1" spc="-33">
                <a:solidFill>
                  <a:srgbClr val="00A497"/>
                </a:solidFill>
                <a:latin typeface="Open Sans"/>
                <a:cs typeface="Open Sans"/>
              </a:rPr>
              <a:t>5%</a:t>
            </a:r>
            <a:endParaRPr sz="1398">
              <a:latin typeface="Open Sans"/>
              <a:cs typeface="Open Sans"/>
            </a:endParaRPr>
          </a:p>
        </p:txBody>
      </p:sp>
      <p:sp>
        <p:nvSpPr>
          <p:cNvPr id="53" name="object 40">
            <a:extLst>
              <a:ext uri="{FF2B5EF4-FFF2-40B4-BE49-F238E27FC236}">
                <a16:creationId xmlns:a16="http://schemas.microsoft.com/office/drawing/2014/main" id="{B4C57EA8-21D8-3F8E-7E2E-A36EE0B7ED8B}"/>
              </a:ext>
            </a:extLst>
          </p:cNvPr>
          <p:cNvSpPr txBox="1"/>
          <p:nvPr/>
        </p:nvSpPr>
        <p:spPr>
          <a:xfrm>
            <a:off x="8547393" y="4587783"/>
            <a:ext cx="993607" cy="245010"/>
          </a:xfrm>
          <a:prstGeom prst="rect">
            <a:avLst/>
          </a:prstGeom>
        </p:spPr>
        <p:txBody>
          <a:bodyPr vert="horz" wrap="square" lIns="0" tIns="29597" rIns="0" bIns="0" rtlCol="0">
            <a:spAutoFit/>
          </a:bodyPr>
          <a:lstStyle/>
          <a:p>
            <a:pPr marL="16913">
              <a:spcBef>
                <a:spcPts val="233"/>
              </a:spcBef>
            </a:pPr>
            <a:r>
              <a:rPr sz="1398" b="1">
                <a:solidFill>
                  <a:srgbClr val="00A497"/>
                </a:solidFill>
                <a:latin typeface="Open Sans"/>
                <a:cs typeface="Open Sans"/>
              </a:rPr>
              <a:t>&lt;</a:t>
            </a:r>
            <a:r>
              <a:rPr sz="1398" b="1" spc="-13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lang="es-ES" sz="1398" b="1" spc="-33">
                <a:solidFill>
                  <a:srgbClr val="00A497"/>
                </a:solidFill>
                <a:latin typeface="Open Sans"/>
                <a:cs typeface="Open Sans"/>
              </a:rPr>
              <a:t>4 </a:t>
            </a:r>
            <a:r>
              <a:rPr sz="1398" b="1" spc="-33">
                <a:solidFill>
                  <a:srgbClr val="00A497"/>
                </a:solidFill>
                <a:latin typeface="Open Sans"/>
                <a:cs typeface="Open Sans"/>
              </a:rPr>
              <a:t>%</a:t>
            </a:r>
            <a:endParaRPr sz="1398">
              <a:latin typeface="Open Sans"/>
              <a:cs typeface="Open Sans"/>
            </a:endParaRPr>
          </a:p>
        </p:txBody>
      </p:sp>
      <p:sp>
        <p:nvSpPr>
          <p:cNvPr id="54" name="Rectángulo redondeado 53">
            <a:extLst>
              <a:ext uri="{FF2B5EF4-FFF2-40B4-BE49-F238E27FC236}">
                <a16:creationId xmlns:a16="http://schemas.microsoft.com/office/drawing/2014/main" id="{5681CDF5-3B41-ED78-383A-BC1B16D062C5}"/>
              </a:ext>
            </a:extLst>
          </p:cNvPr>
          <p:cNvSpPr/>
          <p:nvPr/>
        </p:nvSpPr>
        <p:spPr>
          <a:xfrm>
            <a:off x="2553726" y="3058699"/>
            <a:ext cx="7605486" cy="1523315"/>
          </a:xfrm>
          <a:prstGeom prst="roundRect">
            <a:avLst/>
          </a:prstGeom>
          <a:solidFill>
            <a:srgbClr val="00B050">
              <a:alpha val="26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38827149-D52D-8123-4C6F-8D7DE2CCF07B}"/>
              </a:ext>
            </a:extLst>
          </p:cNvPr>
          <p:cNvSpPr/>
          <p:nvPr/>
        </p:nvSpPr>
        <p:spPr>
          <a:xfrm>
            <a:off x="2526580" y="1867821"/>
            <a:ext cx="7605486" cy="1155936"/>
          </a:xfrm>
          <a:prstGeom prst="roundRect">
            <a:avLst/>
          </a:prstGeom>
          <a:solidFill>
            <a:srgbClr val="FFC000">
              <a:alpha val="26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0F533AC4-8F64-8BBE-6FE7-3944F611D8F9}"/>
              </a:ext>
            </a:extLst>
          </p:cNvPr>
          <p:cNvSpPr/>
          <p:nvPr/>
        </p:nvSpPr>
        <p:spPr>
          <a:xfrm>
            <a:off x="2513846" y="4587783"/>
            <a:ext cx="7605486" cy="1015535"/>
          </a:xfrm>
          <a:prstGeom prst="roundRect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1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B3C29-BA2C-135B-E39A-959F3FF2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A6EBA68C-536A-C0C3-6FD8-736F02D4C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359" y="264202"/>
            <a:ext cx="484635" cy="437404"/>
          </a:xfrm>
          <a:prstGeom prst="rect">
            <a:avLst/>
          </a:prstGeom>
        </p:spPr>
      </p:pic>
      <p:sp>
        <p:nvSpPr>
          <p:cNvPr id="8" name="object 19">
            <a:extLst>
              <a:ext uri="{FF2B5EF4-FFF2-40B4-BE49-F238E27FC236}">
                <a16:creationId xmlns:a16="http://schemas.microsoft.com/office/drawing/2014/main" id="{F4B1ED68-3900-5B2C-10CC-57F7EFFC6E5A}"/>
              </a:ext>
            </a:extLst>
          </p:cNvPr>
          <p:cNvSpPr txBox="1"/>
          <p:nvPr/>
        </p:nvSpPr>
        <p:spPr>
          <a:xfrm>
            <a:off x="7898587" y="6468787"/>
            <a:ext cx="3918616" cy="21989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r">
              <a:lnSpc>
                <a:spcPct val="129099"/>
              </a:lnSpc>
              <a:spcBef>
                <a:spcPts val="133"/>
              </a:spcBef>
            </a:pP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**.</a:t>
            </a:r>
            <a:r>
              <a:rPr sz="533" b="1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Incluye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cifras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glucosa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&lt;54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mg/dL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/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*.</a:t>
            </a:r>
            <a:r>
              <a:rPr sz="533" b="1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Incluyen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cifras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glucosa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&gt;250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mg/dL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/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#.</a:t>
            </a:r>
            <a:r>
              <a:rPr sz="533" b="1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Alto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riesgo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spc="-13">
                <a:solidFill>
                  <a:srgbClr val="00A497"/>
                </a:solidFill>
                <a:latin typeface="Open Sans"/>
                <a:cs typeface="Open Sans"/>
              </a:rPr>
              <a:t>hipoglucemia</a:t>
            </a:r>
            <a:r>
              <a:rPr sz="533" spc="666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Battelino</a:t>
            </a:r>
            <a:r>
              <a:rPr sz="533" spc="14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T,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Care.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Aug;42(8):1593-</a:t>
            </a:r>
            <a:r>
              <a:rPr sz="533" spc="-27">
                <a:solidFill>
                  <a:srgbClr val="00A497"/>
                </a:solidFill>
                <a:latin typeface="Open Sans"/>
                <a:cs typeface="Open Sans"/>
              </a:rPr>
              <a:t>1603</a:t>
            </a:r>
            <a:endParaRPr sz="533">
              <a:latin typeface="Open Sans"/>
              <a:cs typeface="Open Sans"/>
            </a:endParaRPr>
          </a:p>
        </p:txBody>
      </p:sp>
      <p:grpSp>
        <p:nvGrpSpPr>
          <p:cNvPr id="9" name="object 20">
            <a:extLst>
              <a:ext uri="{FF2B5EF4-FFF2-40B4-BE49-F238E27FC236}">
                <a16:creationId xmlns:a16="http://schemas.microsoft.com/office/drawing/2014/main" id="{9898A7CB-AAFC-081E-1CCE-8699BC27A1BE}"/>
              </a:ext>
            </a:extLst>
          </p:cNvPr>
          <p:cNvGrpSpPr/>
          <p:nvPr/>
        </p:nvGrpSpPr>
        <p:grpSpPr>
          <a:xfrm>
            <a:off x="6776697" y="1549328"/>
            <a:ext cx="4701662" cy="3139797"/>
            <a:chOff x="440537" y="1498295"/>
            <a:chExt cx="3530600" cy="2357755"/>
          </a:xfrm>
        </p:grpSpPr>
        <p:pic>
          <p:nvPicPr>
            <p:cNvPr id="10" name="object 21">
              <a:extLst>
                <a:ext uri="{FF2B5EF4-FFF2-40B4-BE49-F238E27FC236}">
                  <a16:creationId xmlns:a16="http://schemas.microsoft.com/office/drawing/2014/main" id="{4EA985A0-E6D8-4047-4782-4BA2CE65AD9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947" y="1498295"/>
              <a:ext cx="899226" cy="1034854"/>
            </a:xfrm>
            <a:prstGeom prst="rect">
              <a:avLst/>
            </a:prstGeom>
          </p:spPr>
        </p:pic>
        <p:pic>
          <p:nvPicPr>
            <p:cNvPr id="11" name="object 22">
              <a:extLst>
                <a:ext uri="{FF2B5EF4-FFF2-40B4-BE49-F238E27FC236}">
                  <a16:creationId xmlns:a16="http://schemas.microsoft.com/office/drawing/2014/main" id="{59FD19AF-3A4C-9356-F63F-2586169FA24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391" y="2379535"/>
              <a:ext cx="101353" cy="1476184"/>
            </a:xfrm>
            <a:prstGeom prst="rect">
              <a:avLst/>
            </a:prstGeom>
          </p:spPr>
        </p:pic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BF8625D1-866C-2942-1AAC-7A3F8F139A22}"/>
                </a:ext>
              </a:extLst>
            </p:cNvPr>
            <p:cNvSpPr/>
            <p:nvPr/>
          </p:nvSpPr>
          <p:spPr>
            <a:xfrm>
              <a:off x="440537" y="2689933"/>
              <a:ext cx="126364" cy="113664"/>
            </a:xfrm>
            <a:custGeom>
              <a:avLst/>
              <a:gdLst/>
              <a:ahLst/>
              <a:cxnLst/>
              <a:rect l="l" t="t" r="r" b="b"/>
              <a:pathLst>
                <a:path w="126365" h="113664">
                  <a:moveTo>
                    <a:pt x="125768" y="0"/>
                  </a:moveTo>
                  <a:lnTo>
                    <a:pt x="0" y="0"/>
                  </a:lnTo>
                  <a:lnTo>
                    <a:pt x="125768" y="113449"/>
                  </a:lnTo>
                  <a:lnTo>
                    <a:pt x="125768" y="0"/>
                  </a:lnTo>
                  <a:close/>
                </a:path>
              </a:pathLst>
            </a:custGeom>
            <a:solidFill>
              <a:srgbClr val="479194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3" name="object 24">
              <a:extLst>
                <a:ext uri="{FF2B5EF4-FFF2-40B4-BE49-F238E27FC236}">
                  <a16:creationId xmlns:a16="http://schemas.microsoft.com/office/drawing/2014/main" id="{A26F22F0-BC84-866D-C9B4-BF9F7F80357E}"/>
                </a:ext>
              </a:extLst>
            </p:cNvPr>
            <p:cNvSpPr/>
            <p:nvPr/>
          </p:nvSpPr>
          <p:spPr>
            <a:xfrm>
              <a:off x="440681" y="2420497"/>
              <a:ext cx="3530600" cy="269875"/>
            </a:xfrm>
            <a:custGeom>
              <a:avLst/>
              <a:gdLst/>
              <a:ahLst/>
              <a:cxnLst/>
              <a:rect l="l" t="t" r="r" b="b"/>
              <a:pathLst>
                <a:path w="3530600" h="269875">
                  <a:moveTo>
                    <a:pt x="3441357" y="0"/>
                  </a:moveTo>
                  <a:lnTo>
                    <a:pt x="0" y="0"/>
                  </a:lnTo>
                  <a:lnTo>
                    <a:pt x="0" y="269430"/>
                  </a:lnTo>
                  <a:lnTo>
                    <a:pt x="3441357" y="269430"/>
                  </a:lnTo>
                  <a:lnTo>
                    <a:pt x="3530282" y="134721"/>
                  </a:lnTo>
                  <a:lnTo>
                    <a:pt x="3441357" y="0"/>
                  </a:lnTo>
                  <a:close/>
                </a:path>
              </a:pathLst>
            </a:custGeom>
            <a:solidFill>
              <a:srgbClr val="53ADB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52" name="object 63">
            <a:extLst>
              <a:ext uri="{FF2B5EF4-FFF2-40B4-BE49-F238E27FC236}">
                <a16:creationId xmlns:a16="http://schemas.microsoft.com/office/drawing/2014/main" id="{2E05C8A0-8000-0F01-8046-5EE64A4452CE}"/>
              </a:ext>
            </a:extLst>
          </p:cNvPr>
          <p:cNvSpPr txBox="1"/>
          <p:nvPr/>
        </p:nvSpPr>
        <p:spPr>
          <a:xfrm>
            <a:off x="7117995" y="2823757"/>
            <a:ext cx="3988802" cy="2629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1598" b="1">
                <a:solidFill>
                  <a:srgbClr val="FFFFFF"/>
                </a:solidFill>
                <a:latin typeface="Open Sans"/>
                <a:cs typeface="Open Sans"/>
              </a:rPr>
              <a:t>Objetivo prioritario en estos </a:t>
            </a:r>
            <a:r>
              <a:rPr sz="1598" b="1" spc="-13">
                <a:solidFill>
                  <a:srgbClr val="FFFFFF"/>
                </a:solidFill>
                <a:latin typeface="Open Sans"/>
                <a:cs typeface="Open Sans"/>
              </a:rPr>
              <a:t>pacientes:</a:t>
            </a:r>
            <a:endParaRPr sz="1598">
              <a:latin typeface="Open Sans"/>
              <a:cs typeface="Open Sans"/>
            </a:endParaRPr>
          </a:p>
        </p:txBody>
      </p:sp>
      <p:sp>
        <p:nvSpPr>
          <p:cNvPr id="53" name="object 64">
            <a:extLst>
              <a:ext uri="{FF2B5EF4-FFF2-40B4-BE49-F238E27FC236}">
                <a16:creationId xmlns:a16="http://schemas.microsoft.com/office/drawing/2014/main" id="{02BE39A3-96B7-2A91-1E61-EE47AD8F9E40}"/>
              </a:ext>
            </a:extLst>
          </p:cNvPr>
          <p:cNvSpPr txBox="1"/>
          <p:nvPr/>
        </p:nvSpPr>
        <p:spPr>
          <a:xfrm>
            <a:off x="7491014" y="3440340"/>
            <a:ext cx="2282334" cy="494456"/>
          </a:xfrm>
          <a:prstGeom prst="rect">
            <a:avLst/>
          </a:prstGeom>
        </p:spPr>
        <p:txBody>
          <a:bodyPr vert="horz" wrap="square" lIns="0" tIns="30442" rIns="0" bIns="0" rtlCol="0">
            <a:spAutoFit/>
          </a:bodyPr>
          <a:lstStyle/>
          <a:p>
            <a:pPr marL="16913">
              <a:spcBef>
                <a:spcPts val="240"/>
              </a:spcBef>
            </a:pP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Evitar</a:t>
            </a:r>
            <a:r>
              <a:rPr sz="1465" b="1" spc="-4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las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hipoglucemias</a:t>
            </a:r>
            <a:endParaRPr sz="1465">
              <a:latin typeface="Open Sans"/>
              <a:cs typeface="Open Sans"/>
            </a:endParaRPr>
          </a:p>
          <a:p>
            <a:pPr marL="16913">
              <a:spcBef>
                <a:spcPts val="107"/>
              </a:spcBef>
            </a:pP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(TBR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&lt;70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mg/dL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&lt;1%).</a:t>
            </a:r>
            <a:endParaRPr sz="1465">
              <a:latin typeface="Open Sans"/>
              <a:cs typeface="Open Sans"/>
            </a:endParaRPr>
          </a:p>
        </p:txBody>
      </p:sp>
      <p:sp>
        <p:nvSpPr>
          <p:cNvPr id="54" name="object 65">
            <a:extLst>
              <a:ext uri="{FF2B5EF4-FFF2-40B4-BE49-F238E27FC236}">
                <a16:creationId xmlns:a16="http://schemas.microsoft.com/office/drawing/2014/main" id="{C28FF5BD-C355-F061-C968-056A21D2735D}"/>
              </a:ext>
            </a:extLst>
          </p:cNvPr>
          <p:cNvSpPr txBox="1"/>
          <p:nvPr/>
        </p:nvSpPr>
        <p:spPr>
          <a:xfrm>
            <a:off x="7490641" y="4150629"/>
            <a:ext cx="3409551" cy="494456"/>
          </a:xfrm>
          <a:prstGeom prst="rect">
            <a:avLst/>
          </a:prstGeom>
        </p:spPr>
        <p:txBody>
          <a:bodyPr vert="horz" wrap="square" lIns="0" tIns="30442" rIns="0" bIns="0" rtlCol="0">
            <a:spAutoFit/>
          </a:bodyPr>
          <a:lstStyle/>
          <a:p>
            <a:pPr marL="16913">
              <a:spcBef>
                <a:spcPts val="240"/>
              </a:spcBef>
            </a:pP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Minimizar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hiperglucemia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excesiva</a:t>
            </a:r>
            <a:endParaRPr sz="1465">
              <a:latin typeface="Open Sans"/>
              <a:cs typeface="Open Sans"/>
            </a:endParaRPr>
          </a:p>
          <a:p>
            <a:pPr marL="16913">
              <a:spcBef>
                <a:spcPts val="107"/>
              </a:spcBef>
            </a:pP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(TAR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&gt;250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mg/dL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&lt;10%).</a:t>
            </a:r>
            <a:endParaRPr sz="1465">
              <a:latin typeface="Open Sans"/>
              <a:cs typeface="Open Sans"/>
            </a:endParaRPr>
          </a:p>
        </p:txBody>
      </p:sp>
      <p:grpSp>
        <p:nvGrpSpPr>
          <p:cNvPr id="55" name="object 66">
            <a:extLst>
              <a:ext uri="{FF2B5EF4-FFF2-40B4-BE49-F238E27FC236}">
                <a16:creationId xmlns:a16="http://schemas.microsoft.com/office/drawing/2014/main" id="{AB7E2917-8295-9630-D7B6-1549F535A22B}"/>
              </a:ext>
            </a:extLst>
          </p:cNvPr>
          <p:cNvGrpSpPr/>
          <p:nvPr/>
        </p:nvGrpSpPr>
        <p:grpSpPr>
          <a:xfrm>
            <a:off x="7202408" y="3503681"/>
            <a:ext cx="171661" cy="894669"/>
            <a:chOff x="760214" y="2965870"/>
            <a:chExt cx="128905" cy="671830"/>
          </a:xfrm>
        </p:grpSpPr>
        <p:pic>
          <p:nvPicPr>
            <p:cNvPr id="56" name="object 67">
              <a:extLst>
                <a:ext uri="{FF2B5EF4-FFF2-40B4-BE49-F238E27FC236}">
                  <a16:creationId xmlns:a16="http://schemas.microsoft.com/office/drawing/2014/main" id="{142C1E40-2754-A55B-5561-266ACE1BC4E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214" y="2965870"/>
              <a:ext cx="128409" cy="128422"/>
            </a:xfrm>
            <a:prstGeom prst="rect">
              <a:avLst/>
            </a:prstGeom>
          </p:spPr>
        </p:pic>
        <p:pic>
          <p:nvPicPr>
            <p:cNvPr id="57" name="object 68">
              <a:extLst>
                <a:ext uri="{FF2B5EF4-FFF2-40B4-BE49-F238E27FC236}">
                  <a16:creationId xmlns:a16="http://schemas.microsoft.com/office/drawing/2014/main" id="{1F83FE31-3432-7DC7-B37B-E5D30464E77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214" y="3508704"/>
              <a:ext cx="128409" cy="128422"/>
            </a:xfrm>
            <a:prstGeom prst="rect">
              <a:avLst/>
            </a:prstGeom>
          </p:spPr>
        </p:pic>
      </p:grpSp>
      <p:sp>
        <p:nvSpPr>
          <p:cNvPr id="58" name="object 69">
            <a:extLst>
              <a:ext uri="{FF2B5EF4-FFF2-40B4-BE49-F238E27FC236}">
                <a16:creationId xmlns:a16="http://schemas.microsoft.com/office/drawing/2014/main" id="{C9E2FCE8-067A-1ACD-C131-F2FFDC039530}"/>
              </a:ext>
            </a:extLst>
          </p:cNvPr>
          <p:cNvSpPr txBox="1"/>
          <p:nvPr/>
        </p:nvSpPr>
        <p:spPr>
          <a:xfrm>
            <a:off x="8152427" y="2018098"/>
            <a:ext cx="1274352" cy="504140"/>
          </a:xfrm>
          <a:prstGeom prst="rect">
            <a:avLst/>
          </a:prstGeom>
        </p:spPr>
        <p:txBody>
          <a:bodyPr vert="horz" wrap="square" lIns="0" tIns="81180" rIns="0" bIns="0" rtlCol="0">
            <a:spAutoFit/>
          </a:bodyPr>
          <a:lstStyle/>
          <a:p>
            <a:pPr marL="16913" marR="6765">
              <a:lnSpc>
                <a:spcPct val="77800"/>
              </a:lnSpc>
              <a:spcBef>
                <a:spcPts val="639"/>
              </a:spcBef>
            </a:pPr>
            <a:r>
              <a:rPr sz="1731" b="1" spc="-13">
                <a:solidFill>
                  <a:srgbClr val="53ADBC"/>
                </a:solidFill>
                <a:latin typeface="OpenSans-ExtraBold"/>
                <a:cs typeface="OpenSans-ExtraBold"/>
              </a:rPr>
              <a:t>Pacientes </a:t>
            </a:r>
            <a:r>
              <a:rPr sz="1731" b="1">
                <a:solidFill>
                  <a:srgbClr val="53ADBC"/>
                </a:solidFill>
                <a:latin typeface="OpenSans-ExtraBold"/>
                <a:cs typeface="OpenSans-ExtraBold"/>
              </a:rPr>
              <a:t>alto</a:t>
            </a:r>
            <a:r>
              <a:rPr sz="1731" b="1" spc="53">
                <a:solidFill>
                  <a:srgbClr val="53ADBC"/>
                </a:solidFill>
                <a:latin typeface="OpenSans-ExtraBold"/>
                <a:cs typeface="OpenSans-ExtraBold"/>
              </a:rPr>
              <a:t> </a:t>
            </a:r>
            <a:r>
              <a:rPr sz="1731" b="1" spc="-13">
                <a:solidFill>
                  <a:srgbClr val="53ADBC"/>
                </a:solidFill>
                <a:latin typeface="OpenSans-ExtraBold"/>
                <a:cs typeface="OpenSans-ExtraBold"/>
              </a:rPr>
              <a:t>riesgo</a:t>
            </a:r>
            <a:endParaRPr sz="1731">
              <a:latin typeface="OpenSans-ExtraBold"/>
              <a:cs typeface="OpenSans-ExtraBold"/>
            </a:endParaRPr>
          </a:p>
        </p:txBody>
      </p:sp>
      <p:pic>
        <p:nvPicPr>
          <p:cNvPr id="59" name="Imagen 5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BC2C07D-EFF0-4A41-D82C-3B8429D0B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59" y="201909"/>
            <a:ext cx="6748069" cy="5868621"/>
          </a:xfrm>
          <a:prstGeom prst="rect">
            <a:avLst/>
          </a:prstGeom>
        </p:spPr>
      </p:pic>
      <p:sp>
        <p:nvSpPr>
          <p:cNvPr id="65" name="object 98">
            <a:extLst>
              <a:ext uri="{FF2B5EF4-FFF2-40B4-BE49-F238E27FC236}">
                <a16:creationId xmlns:a16="http://schemas.microsoft.com/office/drawing/2014/main" id="{C03A766B-4AF0-8419-9F3C-5CBF5B62F71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800041" y="5633336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28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73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CE54-6558-CE31-9BDA-A4984C8EE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81173A2A-BF2A-FC83-24BD-7EEBED423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object 16">
            <a:extLst>
              <a:ext uri="{FF2B5EF4-FFF2-40B4-BE49-F238E27FC236}">
                <a16:creationId xmlns:a16="http://schemas.microsoft.com/office/drawing/2014/main" id="{E6E6D23B-7408-ED22-1568-44EE63A017FE}"/>
              </a:ext>
            </a:extLst>
          </p:cNvPr>
          <p:cNvSpPr txBox="1"/>
          <p:nvPr/>
        </p:nvSpPr>
        <p:spPr>
          <a:xfrm>
            <a:off x="7920977" y="6424457"/>
            <a:ext cx="3918616" cy="21989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r">
              <a:lnSpc>
                <a:spcPct val="129099"/>
              </a:lnSpc>
              <a:spcBef>
                <a:spcPts val="133"/>
              </a:spcBef>
            </a:pP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**.</a:t>
            </a:r>
            <a:r>
              <a:rPr sz="533" b="1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Incluye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cifras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glucosa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&lt;54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mg/dL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/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*.</a:t>
            </a:r>
            <a:r>
              <a:rPr sz="533" b="1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Incluyen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cifras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glucosa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&gt;250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mg/dL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/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#.</a:t>
            </a:r>
            <a:r>
              <a:rPr sz="533" b="1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Alto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riesgo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spc="-13">
                <a:solidFill>
                  <a:srgbClr val="00A497"/>
                </a:solidFill>
                <a:latin typeface="Open Sans"/>
                <a:cs typeface="Open Sans"/>
              </a:rPr>
              <a:t>hipoglucemia</a:t>
            </a:r>
            <a:r>
              <a:rPr sz="533" spc="666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Battelino</a:t>
            </a:r>
            <a:r>
              <a:rPr sz="533" spc="14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T,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Care.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Aug;42(8):1593-</a:t>
            </a:r>
            <a:r>
              <a:rPr sz="533" spc="-27">
                <a:solidFill>
                  <a:srgbClr val="00A497"/>
                </a:solidFill>
                <a:latin typeface="Open Sans"/>
                <a:cs typeface="Open Sans"/>
              </a:rPr>
              <a:t>1603</a:t>
            </a:r>
            <a:endParaRPr sz="533">
              <a:latin typeface="Open Sans"/>
              <a:cs typeface="Open Sans"/>
            </a:endParaRPr>
          </a:p>
        </p:txBody>
      </p:sp>
      <p:grpSp>
        <p:nvGrpSpPr>
          <p:cNvPr id="6" name="object 17">
            <a:extLst>
              <a:ext uri="{FF2B5EF4-FFF2-40B4-BE49-F238E27FC236}">
                <a16:creationId xmlns:a16="http://schemas.microsoft.com/office/drawing/2014/main" id="{4C3B7DE4-F8D8-AA73-AC57-8236D81830DD}"/>
              </a:ext>
            </a:extLst>
          </p:cNvPr>
          <p:cNvGrpSpPr/>
          <p:nvPr/>
        </p:nvGrpSpPr>
        <p:grpSpPr>
          <a:xfrm>
            <a:off x="1859684" y="1521009"/>
            <a:ext cx="8179708" cy="4042076"/>
            <a:chOff x="1390840" y="1397660"/>
            <a:chExt cx="6142355" cy="3035300"/>
          </a:xfrm>
        </p:grpSpPr>
        <p:sp>
          <p:nvSpPr>
            <p:cNvPr id="7" name="object 18">
              <a:extLst>
                <a:ext uri="{FF2B5EF4-FFF2-40B4-BE49-F238E27FC236}">
                  <a16:creationId xmlns:a16="http://schemas.microsoft.com/office/drawing/2014/main" id="{9B675465-D88F-FF98-94AC-546ED28E0332}"/>
                </a:ext>
              </a:extLst>
            </p:cNvPr>
            <p:cNvSpPr/>
            <p:nvPr/>
          </p:nvSpPr>
          <p:spPr>
            <a:xfrm>
              <a:off x="2247734" y="1397660"/>
              <a:ext cx="5052060" cy="3035300"/>
            </a:xfrm>
            <a:custGeom>
              <a:avLst/>
              <a:gdLst/>
              <a:ahLst/>
              <a:cxnLst/>
              <a:rect l="l" t="t" r="r" b="b"/>
              <a:pathLst>
                <a:path w="5052059" h="3035300">
                  <a:moveTo>
                    <a:pt x="539178" y="0"/>
                  </a:moveTo>
                  <a:lnTo>
                    <a:pt x="0" y="0"/>
                  </a:lnTo>
                  <a:lnTo>
                    <a:pt x="0" y="3034995"/>
                  </a:lnTo>
                  <a:lnTo>
                    <a:pt x="539178" y="3034995"/>
                  </a:lnTo>
                  <a:lnTo>
                    <a:pt x="539178" y="0"/>
                  </a:lnTo>
                  <a:close/>
                </a:path>
                <a:path w="5052059" h="3035300">
                  <a:moveTo>
                    <a:pt x="2032406" y="0"/>
                  </a:moveTo>
                  <a:lnTo>
                    <a:pt x="1493227" y="0"/>
                  </a:lnTo>
                  <a:lnTo>
                    <a:pt x="1493227" y="3034995"/>
                  </a:lnTo>
                  <a:lnTo>
                    <a:pt x="2032406" y="3034995"/>
                  </a:lnTo>
                  <a:lnTo>
                    <a:pt x="2032406" y="0"/>
                  </a:lnTo>
                  <a:close/>
                </a:path>
                <a:path w="5052059" h="3035300">
                  <a:moveTo>
                    <a:pt x="3541915" y="0"/>
                  </a:moveTo>
                  <a:lnTo>
                    <a:pt x="3002750" y="0"/>
                  </a:lnTo>
                  <a:lnTo>
                    <a:pt x="3002750" y="3034995"/>
                  </a:lnTo>
                  <a:lnTo>
                    <a:pt x="3541915" y="3034995"/>
                  </a:lnTo>
                  <a:lnTo>
                    <a:pt x="3541915" y="0"/>
                  </a:lnTo>
                  <a:close/>
                </a:path>
                <a:path w="5052059" h="3035300">
                  <a:moveTo>
                    <a:pt x="5051437" y="0"/>
                  </a:moveTo>
                  <a:lnTo>
                    <a:pt x="4512259" y="0"/>
                  </a:lnTo>
                  <a:lnTo>
                    <a:pt x="4512259" y="3034995"/>
                  </a:lnTo>
                  <a:lnTo>
                    <a:pt x="5051437" y="3034995"/>
                  </a:lnTo>
                  <a:lnTo>
                    <a:pt x="5051437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8" name="object 19">
              <a:extLst>
                <a:ext uri="{FF2B5EF4-FFF2-40B4-BE49-F238E27FC236}">
                  <a16:creationId xmlns:a16="http://schemas.microsoft.com/office/drawing/2014/main" id="{9D6F629D-6A09-31EC-C812-E40E68E83C0A}"/>
                </a:ext>
              </a:extLst>
            </p:cNvPr>
            <p:cNvSpPr/>
            <p:nvPr/>
          </p:nvSpPr>
          <p:spPr>
            <a:xfrm>
              <a:off x="1390840" y="1741182"/>
              <a:ext cx="78105" cy="2690495"/>
            </a:xfrm>
            <a:custGeom>
              <a:avLst/>
              <a:gdLst/>
              <a:ahLst/>
              <a:cxnLst/>
              <a:rect l="l" t="t" r="r" b="b"/>
              <a:pathLst>
                <a:path w="78105" h="2690495">
                  <a:moveTo>
                    <a:pt x="77520" y="0"/>
                  </a:moveTo>
                  <a:lnTo>
                    <a:pt x="62306" y="0"/>
                  </a:lnTo>
                  <a:lnTo>
                    <a:pt x="62306" y="1602257"/>
                  </a:lnTo>
                  <a:lnTo>
                    <a:pt x="0" y="1602257"/>
                  </a:lnTo>
                  <a:lnTo>
                    <a:pt x="0" y="1616887"/>
                  </a:lnTo>
                  <a:lnTo>
                    <a:pt x="62306" y="1616887"/>
                  </a:lnTo>
                  <a:lnTo>
                    <a:pt x="62306" y="2141804"/>
                  </a:lnTo>
                  <a:lnTo>
                    <a:pt x="0" y="2141804"/>
                  </a:lnTo>
                  <a:lnTo>
                    <a:pt x="0" y="2156422"/>
                  </a:lnTo>
                  <a:lnTo>
                    <a:pt x="62306" y="2156422"/>
                  </a:lnTo>
                  <a:lnTo>
                    <a:pt x="62306" y="2675242"/>
                  </a:lnTo>
                  <a:lnTo>
                    <a:pt x="0" y="2675242"/>
                  </a:lnTo>
                  <a:lnTo>
                    <a:pt x="0" y="2689872"/>
                  </a:lnTo>
                  <a:lnTo>
                    <a:pt x="70751" y="2689872"/>
                  </a:lnTo>
                  <a:lnTo>
                    <a:pt x="70751" y="2689682"/>
                  </a:lnTo>
                  <a:lnTo>
                    <a:pt x="77520" y="2689682"/>
                  </a:lnTo>
                  <a:lnTo>
                    <a:pt x="77520" y="0"/>
                  </a:lnTo>
                  <a:close/>
                </a:path>
              </a:pathLst>
            </a:custGeom>
            <a:solidFill>
              <a:srgbClr val="08ACBB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9" name="object 20">
              <a:extLst>
                <a:ext uri="{FF2B5EF4-FFF2-40B4-BE49-F238E27FC236}">
                  <a16:creationId xmlns:a16="http://schemas.microsoft.com/office/drawing/2014/main" id="{A2B3DE0F-DA63-28FC-41FC-8AE8001023EB}"/>
                </a:ext>
              </a:extLst>
            </p:cNvPr>
            <p:cNvSpPr/>
            <p:nvPr/>
          </p:nvSpPr>
          <p:spPr>
            <a:xfrm>
              <a:off x="1456131" y="3346856"/>
              <a:ext cx="6076950" cy="8255"/>
            </a:xfrm>
            <a:custGeom>
              <a:avLst/>
              <a:gdLst/>
              <a:ahLst/>
              <a:cxnLst/>
              <a:rect l="l" t="t" r="r" b="b"/>
              <a:pathLst>
                <a:path w="6076950" h="8254">
                  <a:moveTo>
                    <a:pt x="6076695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6076695" y="7810"/>
                  </a:lnTo>
                  <a:lnTo>
                    <a:pt x="60766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C9B20FCE-1C4C-8274-A81B-AAE85BDF6B3E}"/>
                </a:ext>
              </a:extLst>
            </p:cNvPr>
            <p:cNvSpPr/>
            <p:nvPr/>
          </p:nvSpPr>
          <p:spPr>
            <a:xfrm>
              <a:off x="1390840" y="2814891"/>
              <a:ext cx="71120" cy="15240"/>
            </a:xfrm>
            <a:custGeom>
              <a:avLst/>
              <a:gdLst/>
              <a:ahLst/>
              <a:cxnLst/>
              <a:rect l="l" t="t" r="r" b="b"/>
              <a:pathLst>
                <a:path w="71119" h="15239">
                  <a:moveTo>
                    <a:pt x="70751" y="0"/>
                  </a:moveTo>
                  <a:lnTo>
                    <a:pt x="0" y="0"/>
                  </a:lnTo>
                  <a:lnTo>
                    <a:pt x="0" y="14617"/>
                  </a:lnTo>
                  <a:lnTo>
                    <a:pt x="70751" y="14617"/>
                  </a:lnTo>
                  <a:lnTo>
                    <a:pt x="70751" y="0"/>
                  </a:lnTo>
                  <a:close/>
                </a:path>
              </a:pathLst>
            </a:custGeom>
            <a:solidFill>
              <a:srgbClr val="08ACBB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B80EB802-3ABE-7FBF-DD3A-8217D7EE7529}"/>
                </a:ext>
              </a:extLst>
            </p:cNvPr>
            <p:cNvSpPr/>
            <p:nvPr/>
          </p:nvSpPr>
          <p:spPr>
            <a:xfrm>
              <a:off x="1456131" y="2818308"/>
              <a:ext cx="6076950" cy="8255"/>
            </a:xfrm>
            <a:custGeom>
              <a:avLst/>
              <a:gdLst/>
              <a:ahLst/>
              <a:cxnLst/>
              <a:rect l="l" t="t" r="r" b="b"/>
              <a:pathLst>
                <a:path w="6076950" h="8255">
                  <a:moveTo>
                    <a:pt x="6076695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6076695" y="7810"/>
                  </a:lnTo>
                  <a:lnTo>
                    <a:pt x="60766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E75CB721-FB41-E31F-FDEF-54BB38BA6C1A}"/>
                </a:ext>
              </a:extLst>
            </p:cNvPr>
            <p:cNvSpPr/>
            <p:nvPr/>
          </p:nvSpPr>
          <p:spPr>
            <a:xfrm>
              <a:off x="1390840" y="2271661"/>
              <a:ext cx="71120" cy="15240"/>
            </a:xfrm>
            <a:custGeom>
              <a:avLst/>
              <a:gdLst/>
              <a:ahLst/>
              <a:cxnLst/>
              <a:rect l="l" t="t" r="r" b="b"/>
              <a:pathLst>
                <a:path w="71119" h="15239">
                  <a:moveTo>
                    <a:pt x="70751" y="0"/>
                  </a:moveTo>
                  <a:lnTo>
                    <a:pt x="0" y="0"/>
                  </a:lnTo>
                  <a:lnTo>
                    <a:pt x="0" y="14617"/>
                  </a:lnTo>
                  <a:lnTo>
                    <a:pt x="70751" y="14617"/>
                  </a:lnTo>
                  <a:lnTo>
                    <a:pt x="70751" y="0"/>
                  </a:lnTo>
                  <a:close/>
                </a:path>
              </a:pathLst>
            </a:custGeom>
            <a:solidFill>
              <a:srgbClr val="08ACBB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3" name="object 24">
              <a:extLst>
                <a:ext uri="{FF2B5EF4-FFF2-40B4-BE49-F238E27FC236}">
                  <a16:creationId xmlns:a16="http://schemas.microsoft.com/office/drawing/2014/main" id="{9E2DC9C8-4ED5-C88B-8F8A-4B6B3FAC5823}"/>
                </a:ext>
              </a:extLst>
            </p:cNvPr>
            <p:cNvSpPr/>
            <p:nvPr/>
          </p:nvSpPr>
          <p:spPr>
            <a:xfrm>
              <a:off x="1456131" y="2275065"/>
              <a:ext cx="6076950" cy="8255"/>
            </a:xfrm>
            <a:custGeom>
              <a:avLst/>
              <a:gdLst/>
              <a:ahLst/>
              <a:cxnLst/>
              <a:rect l="l" t="t" r="r" b="b"/>
              <a:pathLst>
                <a:path w="6076950" h="8255">
                  <a:moveTo>
                    <a:pt x="6076695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6076695" y="7810"/>
                  </a:lnTo>
                  <a:lnTo>
                    <a:pt x="60766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26D77849-E901-D1B3-5DDF-9E2701D2C62E}"/>
                </a:ext>
              </a:extLst>
            </p:cNvPr>
            <p:cNvSpPr/>
            <p:nvPr/>
          </p:nvSpPr>
          <p:spPr>
            <a:xfrm>
              <a:off x="1390840" y="1734299"/>
              <a:ext cx="71120" cy="15240"/>
            </a:xfrm>
            <a:custGeom>
              <a:avLst/>
              <a:gdLst/>
              <a:ahLst/>
              <a:cxnLst/>
              <a:rect l="l" t="t" r="r" b="b"/>
              <a:pathLst>
                <a:path w="71119" h="15239">
                  <a:moveTo>
                    <a:pt x="70751" y="0"/>
                  </a:moveTo>
                  <a:lnTo>
                    <a:pt x="0" y="0"/>
                  </a:lnTo>
                  <a:lnTo>
                    <a:pt x="0" y="14617"/>
                  </a:lnTo>
                  <a:lnTo>
                    <a:pt x="70751" y="14617"/>
                  </a:lnTo>
                  <a:lnTo>
                    <a:pt x="70751" y="0"/>
                  </a:lnTo>
                  <a:close/>
                </a:path>
              </a:pathLst>
            </a:custGeom>
            <a:solidFill>
              <a:srgbClr val="08ACBB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BBC4580F-B318-7AB9-E163-C4862146E6BF}"/>
                </a:ext>
              </a:extLst>
            </p:cNvPr>
            <p:cNvSpPr/>
            <p:nvPr/>
          </p:nvSpPr>
          <p:spPr>
            <a:xfrm>
              <a:off x="1456131" y="1737715"/>
              <a:ext cx="6076950" cy="2153920"/>
            </a:xfrm>
            <a:custGeom>
              <a:avLst/>
              <a:gdLst/>
              <a:ahLst/>
              <a:cxnLst/>
              <a:rect l="l" t="t" r="r" b="b"/>
              <a:pathLst>
                <a:path w="6076950" h="2153920">
                  <a:moveTo>
                    <a:pt x="6076696" y="2145881"/>
                  </a:moveTo>
                  <a:lnTo>
                    <a:pt x="0" y="2145881"/>
                  </a:lnTo>
                  <a:lnTo>
                    <a:pt x="0" y="2153691"/>
                  </a:lnTo>
                  <a:lnTo>
                    <a:pt x="6076696" y="2153691"/>
                  </a:lnTo>
                  <a:lnTo>
                    <a:pt x="6076696" y="2145881"/>
                  </a:lnTo>
                  <a:close/>
                </a:path>
                <a:path w="6076950" h="2153920">
                  <a:moveTo>
                    <a:pt x="6076696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6076696" y="7810"/>
                  </a:lnTo>
                  <a:lnTo>
                    <a:pt x="607669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6" name="object 27">
              <a:extLst>
                <a:ext uri="{FF2B5EF4-FFF2-40B4-BE49-F238E27FC236}">
                  <a16:creationId xmlns:a16="http://schemas.microsoft.com/office/drawing/2014/main" id="{87FDD8FA-503B-7679-978B-8448243A4AF2}"/>
                </a:ext>
              </a:extLst>
            </p:cNvPr>
            <p:cNvSpPr/>
            <p:nvPr/>
          </p:nvSpPr>
          <p:spPr>
            <a:xfrm>
              <a:off x="1448320" y="4416006"/>
              <a:ext cx="6082030" cy="16510"/>
            </a:xfrm>
            <a:custGeom>
              <a:avLst/>
              <a:gdLst/>
              <a:ahLst/>
              <a:cxnLst/>
              <a:rect l="l" t="t" r="r" b="b"/>
              <a:pathLst>
                <a:path w="6082030" h="16510">
                  <a:moveTo>
                    <a:pt x="6081687" y="0"/>
                  </a:moveTo>
                  <a:lnTo>
                    <a:pt x="0" y="0"/>
                  </a:lnTo>
                  <a:lnTo>
                    <a:pt x="0" y="13652"/>
                  </a:lnTo>
                  <a:lnTo>
                    <a:pt x="0" y="16471"/>
                  </a:lnTo>
                  <a:lnTo>
                    <a:pt x="1939175" y="16471"/>
                  </a:lnTo>
                  <a:lnTo>
                    <a:pt x="1939175" y="13652"/>
                  </a:lnTo>
                  <a:lnTo>
                    <a:pt x="3159302" y="13652"/>
                  </a:lnTo>
                  <a:lnTo>
                    <a:pt x="3159302" y="16471"/>
                  </a:lnTo>
                  <a:lnTo>
                    <a:pt x="3503003" y="16471"/>
                  </a:lnTo>
                  <a:lnTo>
                    <a:pt x="3503003" y="13652"/>
                  </a:lnTo>
                  <a:lnTo>
                    <a:pt x="4723130" y="13652"/>
                  </a:lnTo>
                  <a:lnTo>
                    <a:pt x="4723130" y="16471"/>
                  </a:lnTo>
                  <a:lnTo>
                    <a:pt x="4996231" y="16471"/>
                  </a:lnTo>
                  <a:lnTo>
                    <a:pt x="4996231" y="13652"/>
                  </a:lnTo>
                  <a:lnTo>
                    <a:pt x="6081687" y="13652"/>
                  </a:lnTo>
                  <a:lnTo>
                    <a:pt x="6081687" y="0"/>
                  </a:lnTo>
                  <a:close/>
                </a:path>
              </a:pathLst>
            </a:custGeom>
            <a:solidFill>
              <a:srgbClr val="08ACBB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17" name="object 28">
              <a:extLst>
                <a:ext uri="{FF2B5EF4-FFF2-40B4-BE49-F238E27FC236}">
                  <a16:creationId xmlns:a16="http://schemas.microsoft.com/office/drawing/2014/main" id="{F3CF4699-0CB8-50D3-341D-BBB0A14A631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4855" y="1739493"/>
              <a:ext cx="311378" cy="2691358"/>
            </a:xfrm>
            <a:prstGeom prst="rect">
              <a:avLst/>
            </a:prstGeom>
          </p:spPr>
        </p:pic>
        <p:pic>
          <p:nvPicPr>
            <p:cNvPr id="18" name="object 29">
              <a:extLst>
                <a:ext uri="{FF2B5EF4-FFF2-40B4-BE49-F238E27FC236}">
                  <a16:creationId xmlns:a16="http://schemas.microsoft.com/office/drawing/2014/main" id="{6513EE90-7D53-5AF6-F514-2409AA2A2E8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7735" y="1739544"/>
              <a:ext cx="540410" cy="2693111"/>
            </a:xfrm>
            <a:prstGeom prst="rect">
              <a:avLst/>
            </a:prstGeom>
          </p:spPr>
        </p:pic>
      </p:grpSp>
      <p:sp>
        <p:nvSpPr>
          <p:cNvPr id="19" name="object 30">
            <a:extLst>
              <a:ext uri="{FF2B5EF4-FFF2-40B4-BE49-F238E27FC236}">
                <a16:creationId xmlns:a16="http://schemas.microsoft.com/office/drawing/2014/main" id="{B19C3617-15A2-7CEB-3096-5736040C8991}"/>
              </a:ext>
            </a:extLst>
          </p:cNvPr>
          <p:cNvSpPr txBox="1"/>
          <p:nvPr/>
        </p:nvSpPr>
        <p:spPr>
          <a:xfrm>
            <a:off x="1505838" y="1894696"/>
            <a:ext cx="328100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 spc="-27">
                <a:solidFill>
                  <a:srgbClr val="08ACBB"/>
                </a:solidFill>
                <a:latin typeface="OpenSans-SemiBold"/>
                <a:cs typeface="OpenSans-SemiBold"/>
              </a:rPr>
              <a:t>100%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0" name="object 31">
            <a:extLst>
              <a:ext uri="{FF2B5EF4-FFF2-40B4-BE49-F238E27FC236}">
                <a16:creationId xmlns:a16="http://schemas.microsoft.com/office/drawing/2014/main" id="{EDD31175-856D-8A56-8A59-378048D2AD60}"/>
              </a:ext>
            </a:extLst>
          </p:cNvPr>
          <p:cNvSpPr txBox="1"/>
          <p:nvPr/>
        </p:nvSpPr>
        <p:spPr>
          <a:xfrm>
            <a:off x="1571023" y="3318032"/>
            <a:ext cx="262989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 spc="-33">
                <a:solidFill>
                  <a:srgbClr val="08ACBB"/>
                </a:solidFill>
                <a:latin typeface="OpenSans-SemiBold"/>
                <a:cs typeface="OpenSans-SemiBold"/>
              </a:rPr>
              <a:t>60%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AEFA9C6E-E183-2ADA-3CC3-22894A872624}"/>
              </a:ext>
            </a:extLst>
          </p:cNvPr>
          <p:cNvSpPr txBox="1"/>
          <p:nvPr/>
        </p:nvSpPr>
        <p:spPr>
          <a:xfrm>
            <a:off x="1571023" y="2594606"/>
            <a:ext cx="262989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 spc="-33">
                <a:solidFill>
                  <a:srgbClr val="08ACBB"/>
                </a:solidFill>
                <a:latin typeface="OpenSans-SemiBold"/>
                <a:cs typeface="OpenSans-SemiBold"/>
              </a:rPr>
              <a:t>80%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2" name="object 33">
            <a:extLst>
              <a:ext uri="{FF2B5EF4-FFF2-40B4-BE49-F238E27FC236}">
                <a16:creationId xmlns:a16="http://schemas.microsoft.com/office/drawing/2014/main" id="{7ADBFE2F-4243-3A0E-1950-2EA583F332AD}"/>
              </a:ext>
            </a:extLst>
          </p:cNvPr>
          <p:cNvSpPr txBox="1"/>
          <p:nvPr/>
        </p:nvSpPr>
        <p:spPr>
          <a:xfrm>
            <a:off x="1571023" y="4041457"/>
            <a:ext cx="262989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 spc="-33">
                <a:solidFill>
                  <a:srgbClr val="08ACBB"/>
                </a:solidFill>
                <a:latin typeface="OpenSans-SemiBold"/>
                <a:cs typeface="OpenSans-SemiBold"/>
              </a:rPr>
              <a:t>40%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3" name="object 34">
            <a:extLst>
              <a:ext uri="{FF2B5EF4-FFF2-40B4-BE49-F238E27FC236}">
                <a16:creationId xmlns:a16="http://schemas.microsoft.com/office/drawing/2014/main" id="{A77064AA-584E-B5B1-0965-43780DDCF58C}"/>
              </a:ext>
            </a:extLst>
          </p:cNvPr>
          <p:cNvSpPr txBox="1"/>
          <p:nvPr/>
        </p:nvSpPr>
        <p:spPr>
          <a:xfrm>
            <a:off x="1636207" y="5464793"/>
            <a:ext cx="197876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 spc="-33">
                <a:solidFill>
                  <a:srgbClr val="08ACBB"/>
                </a:solidFill>
                <a:latin typeface="OpenSans-SemiBold"/>
                <a:cs typeface="OpenSans-SemiBold"/>
              </a:rPr>
              <a:t>0%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92FF8017-7652-2196-5CDE-1244BEE53711}"/>
              </a:ext>
            </a:extLst>
          </p:cNvPr>
          <p:cNvSpPr txBox="1"/>
          <p:nvPr/>
        </p:nvSpPr>
        <p:spPr>
          <a:xfrm>
            <a:off x="1571023" y="4741366"/>
            <a:ext cx="262989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 spc="-33">
                <a:solidFill>
                  <a:srgbClr val="08ACBB"/>
                </a:solidFill>
                <a:latin typeface="OpenSans-SemiBold"/>
                <a:cs typeface="OpenSans-SemiBold"/>
              </a:rPr>
              <a:t>20%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5" name="object 36">
            <a:extLst>
              <a:ext uri="{FF2B5EF4-FFF2-40B4-BE49-F238E27FC236}">
                <a16:creationId xmlns:a16="http://schemas.microsoft.com/office/drawing/2014/main" id="{8D837550-7A03-110F-D1DA-10A122FD7B3B}"/>
              </a:ext>
            </a:extLst>
          </p:cNvPr>
          <p:cNvSpPr txBox="1"/>
          <p:nvPr/>
        </p:nvSpPr>
        <p:spPr>
          <a:xfrm>
            <a:off x="3260876" y="1963896"/>
            <a:ext cx="183500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&lt;5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26" name="object 37">
            <a:extLst>
              <a:ext uri="{FF2B5EF4-FFF2-40B4-BE49-F238E27FC236}">
                <a16:creationId xmlns:a16="http://schemas.microsoft.com/office/drawing/2014/main" id="{97ECF106-E668-57BC-8D6A-F5BB5568BFAA}"/>
              </a:ext>
            </a:extLst>
          </p:cNvPr>
          <p:cNvSpPr txBox="1"/>
          <p:nvPr/>
        </p:nvSpPr>
        <p:spPr>
          <a:xfrm>
            <a:off x="2213657" y="1980205"/>
            <a:ext cx="674807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&gt;250</a:t>
            </a:r>
            <a:r>
              <a:rPr sz="866" b="1" spc="60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7" name="object 38">
            <a:extLst>
              <a:ext uri="{FF2B5EF4-FFF2-40B4-BE49-F238E27FC236}">
                <a16:creationId xmlns:a16="http://schemas.microsoft.com/office/drawing/2014/main" id="{A5854F0D-7A42-4AA9-1423-D4AFA49EC51B}"/>
              </a:ext>
            </a:extLst>
          </p:cNvPr>
          <p:cNvSpPr txBox="1"/>
          <p:nvPr/>
        </p:nvSpPr>
        <p:spPr>
          <a:xfrm>
            <a:off x="2240827" y="5177228"/>
            <a:ext cx="609693" cy="300655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&lt;70</a:t>
            </a:r>
            <a:r>
              <a:rPr sz="866" b="1" spc="47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  <a:p>
            <a:pPr marL="16913">
              <a:spcBef>
                <a:spcPts val="73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&lt;54</a:t>
            </a:r>
            <a:r>
              <a:rPr sz="866" b="1" spc="47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6DD233DE-265F-D525-7E4F-159C955FB964}"/>
              </a:ext>
            </a:extLst>
          </p:cNvPr>
          <p:cNvSpPr txBox="1"/>
          <p:nvPr/>
        </p:nvSpPr>
        <p:spPr>
          <a:xfrm>
            <a:off x="2310921" y="3898419"/>
            <a:ext cx="480314" cy="267999"/>
          </a:xfrm>
          <a:prstGeom prst="rect">
            <a:avLst/>
          </a:prstGeom>
        </p:spPr>
        <p:txBody>
          <a:bodyPr vert="horz" wrap="square" lIns="0" tIns="36362" rIns="0" bIns="0" rtlCol="0">
            <a:spAutoFit/>
          </a:bodyPr>
          <a:lstStyle/>
          <a:p>
            <a:pPr marL="16913" marR="6765" indent="49892">
              <a:lnSpc>
                <a:spcPts val="932"/>
              </a:lnSpc>
              <a:spcBef>
                <a:spcPts val="286"/>
              </a:spcBef>
            </a:pP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Rango</a:t>
            </a:r>
            <a:r>
              <a:rPr sz="866" b="1" spc="666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objetivo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29" name="object 40">
            <a:extLst>
              <a:ext uri="{FF2B5EF4-FFF2-40B4-BE49-F238E27FC236}">
                <a16:creationId xmlns:a16="http://schemas.microsoft.com/office/drawing/2014/main" id="{BF6C3693-DC02-C970-ADEE-6BFA30415CC1}"/>
              </a:ext>
            </a:extLst>
          </p:cNvPr>
          <p:cNvSpPr txBox="1"/>
          <p:nvPr/>
        </p:nvSpPr>
        <p:spPr>
          <a:xfrm>
            <a:off x="2192538" y="4133587"/>
            <a:ext cx="717088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70-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180mg/dl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30" name="object 41">
            <a:extLst>
              <a:ext uri="{FF2B5EF4-FFF2-40B4-BE49-F238E27FC236}">
                <a16:creationId xmlns:a16="http://schemas.microsoft.com/office/drawing/2014/main" id="{22BA277F-30DC-5857-AC86-67112C55038F}"/>
              </a:ext>
            </a:extLst>
          </p:cNvPr>
          <p:cNvSpPr txBox="1"/>
          <p:nvPr/>
        </p:nvSpPr>
        <p:spPr>
          <a:xfrm>
            <a:off x="2213657" y="2535816"/>
            <a:ext cx="674807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&gt;180</a:t>
            </a:r>
            <a:r>
              <a:rPr sz="866" b="1" spc="60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grpSp>
        <p:nvGrpSpPr>
          <p:cNvPr id="31" name="object 42">
            <a:extLst>
              <a:ext uri="{FF2B5EF4-FFF2-40B4-BE49-F238E27FC236}">
                <a16:creationId xmlns:a16="http://schemas.microsoft.com/office/drawing/2014/main" id="{DC53F0C1-C0AF-4848-3320-66996E0619C8}"/>
              </a:ext>
            </a:extLst>
          </p:cNvPr>
          <p:cNvGrpSpPr/>
          <p:nvPr/>
        </p:nvGrpSpPr>
        <p:grpSpPr>
          <a:xfrm>
            <a:off x="8635065" y="1976224"/>
            <a:ext cx="1096771" cy="3587131"/>
            <a:chOff x="6478650" y="1739493"/>
            <a:chExt cx="823594" cy="2693670"/>
          </a:xfrm>
        </p:grpSpPr>
        <p:pic>
          <p:nvPicPr>
            <p:cNvPr id="32" name="object 43">
              <a:extLst>
                <a:ext uri="{FF2B5EF4-FFF2-40B4-BE49-F238E27FC236}">
                  <a16:creationId xmlns:a16="http://schemas.microsoft.com/office/drawing/2014/main" id="{4746711F-5C8E-E0C3-3F8D-6C9EE3F06DA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8650" y="1739493"/>
              <a:ext cx="311378" cy="2691358"/>
            </a:xfrm>
            <a:prstGeom prst="rect">
              <a:avLst/>
            </a:prstGeom>
          </p:spPr>
        </p:pic>
        <p:pic>
          <p:nvPicPr>
            <p:cNvPr id="33" name="object 44">
              <a:extLst>
                <a:ext uri="{FF2B5EF4-FFF2-40B4-BE49-F238E27FC236}">
                  <a16:creationId xmlns:a16="http://schemas.microsoft.com/office/drawing/2014/main" id="{51D2A643-4465-6AE4-AA47-2F336622709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1530" y="1739544"/>
              <a:ext cx="540422" cy="2693111"/>
            </a:xfrm>
            <a:prstGeom prst="rect">
              <a:avLst/>
            </a:prstGeom>
          </p:spPr>
        </p:pic>
      </p:grpSp>
      <p:sp>
        <p:nvSpPr>
          <p:cNvPr id="34" name="object 45">
            <a:extLst>
              <a:ext uri="{FF2B5EF4-FFF2-40B4-BE49-F238E27FC236}">
                <a16:creationId xmlns:a16="http://schemas.microsoft.com/office/drawing/2014/main" id="{16141633-E525-74B9-64AF-D96D6ED7C5A2}"/>
              </a:ext>
            </a:extLst>
          </p:cNvPr>
          <p:cNvSpPr txBox="1"/>
          <p:nvPr/>
        </p:nvSpPr>
        <p:spPr>
          <a:xfrm>
            <a:off x="8309242" y="1976374"/>
            <a:ext cx="674807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&gt;140</a:t>
            </a:r>
            <a:r>
              <a:rPr sz="866" b="1" spc="60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35" name="object 46">
            <a:extLst>
              <a:ext uri="{FF2B5EF4-FFF2-40B4-BE49-F238E27FC236}">
                <a16:creationId xmlns:a16="http://schemas.microsoft.com/office/drawing/2014/main" id="{79D0ED30-3AA2-C0DD-136C-821A9D2EE608}"/>
              </a:ext>
            </a:extLst>
          </p:cNvPr>
          <p:cNvSpPr txBox="1"/>
          <p:nvPr/>
        </p:nvSpPr>
        <p:spPr>
          <a:xfrm>
            <a:off x="8294859" y="5183330"/>
            <a:ext cx="609693" cy="300655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&lt;63</a:t>
            </a:r>
            <a:r>
              <a:rPr sz="866" b="1" spc="47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  <a:p>
            <a:pPr marL="16913">
              <a:spcBef>
                <a:spcPts val="73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&lt;54</a:t>
            </a:r>
            <a:r>
              <a:rPr sz="866" b="1" spc="47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36" name="object 47">
            <a:extLst>
              <a:ext uri="{FF2B5EF4-FFF2-40B4-BE49-F238E27FC236}">
                <a16:creationId xmlns:a16="http://schemas.microsoft.com/office/drawing/2014/main" id="{246F174C-F586-C6B8-C68C-E03C824ADE0E}"/>
              </a:ext>
            </a:extLst>
          </p:cNvPr>
          <p:cNvSpPr txBox="1"/>
          <p:nvPr/>
        </p:nvSpPr>
        <p:spPr>
          <a:xfrm>
            <a:off x="8288123" y="3474026"/>
            <a:ext cx="717088" cy="383415"/>
          </a:xfrm>
          <a:prstGeom prst="rect">
            <a:avLst/>
          </a:prstGeom>
        </p:spPr>
        <p:txBody>
          <a:bodyPr vert="horz" wrap="square" lIns="0" tIns="36362" rIns="0" bIns="0" rtlCol="0">
            <a:spAutoFit/>
          </a:bodyPr>
          <a:lstStyle/>
          <a:p>
            <a:pPr marL="134455" marR="125153" indent="-846" algn="ctr">
              <a:lnSpc>
                <a:spcPts val="932"/>
              </a:lnSpc>
              <a:spcBef>
                <a:spcPts val="286"/>
              </a:spcBef>
            </a:pP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Rango</a:t>
            </a:r>
            <a:r>
              <a:rPr sz="866" b="1" spc="666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objetivo</a:t>
            </a:r>
            <a:endParaRPr sz="866">
              <a:latin typeface="OpenSans-SemiBold"/>
              <a:cs typeface="OpenSans-SemiBold"/>
            </a:endParaRPr>
          </a:p>
          <a:p>
            <a:pPr algn="ctr">
              <a:lnSpc>
                <a:spcPts val="906"/>
              </a:lnSpc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63-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140mg/dl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37" name="object 48">
            <a:extLst>
              <a:ext uri="{FF2B5EF4-FFF2-40B4-BE49-F238E27FC236}">
                <a16:creationId xmlns:a16="http://schemas.microsoft.com/office/drawing/2014/main" id="{3C16F122-56DF-1BB6-818C-298915DEF52C}"/>
              </a:ext>
            </a:extLst>
          </p:cNvPr>
          <p:cNvSpPr txBox="1"/>
          <p:nvPr/>
        </p:nvSpPr>
        <p:spPr>
          <a:xfrm>
            <a:off x="3188089" y="2487885"/>
            <a:ext cx="328947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27">
                <a:solidFill>
                  <a:srgbClr val="3C3C3B"/>
                </a:solidFill>
                <a:latin typeface="Open Sans"/>
                <a:cs typeface="Open Sans"/>
              </a:rPr>
              <a:t>&lt;25*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38" name="object 49">
            <a:extLst>
              <a:ext uri="{FF2B5EF4-FFF2-40B4-BE49-F238E27FC236}">
                <a16:creationId xmlns:a16="http://schemas.microsoft.com/office/drawing/2014/main" id="{1D68A00A-295E-6F24-0A33-7022BFAB43DA}"/>
              </a:ext>
            </a:extLst>
          </p:cNvPr>
          <p:cNvSpPr txBox="1"/>
          <p:nvPr/>
        </p:nvSpPr>
        <p:spPr>
          <a:xfrm>
            <a:off x="3223576" y="3950297"/>
            <a:ext cx="257915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&gt;70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39" name="object 50">
            <a:extLst>
              <a:ext uri="{FF2B5EF4-FFF2-40B4-BE49-F238E27FC236}">
                <a16:creationId xmlns:a16="http://schemas.microsoft.com/office/drawing/2014/main" id="{ECB645F9-5DAA-5D3B-166D-4CED0CBAD6A9}"/>
              </a:ext>
            </a:extLst>
          </p:cNvPr>
          <p:cNvSpPr txBox="1"/>
          <p:nvPr/>
        </p:nvSpPr>
        <p:spPr>
          <a:xfrm>
            <a:off x="3189655" y="5347346"/>
            <a:ext cx="325565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27">
                <a:solidFill>
                  <a:srgbClr val="3C3C3B"/>
                </a:solidFill>
                <a:latin typeface="Open Sans"/>
                <a:cs typeface="Open Sans"/>
              </a:rPr>
              <a:t>&lt;4**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40" name="object 51">
            <a:extLst>
              <a:ext uri="{FF2B5EF4-FFF2-40B4-BE49-F238E27FC236}">
                <a16:creationId xmlns:a16="http://schemas.microsoft.com/office/drawing/2014/main" id="{A16C35AC-0F1F-97C9-01BE-60E34FF927FA}"/>
              </a:ext>
            </a:extLst>
          </p:cNvPr>
          <p:cNvSpPr txBox="1"/>
          <p:nvPr/>
        </p:nvSpPr>
        <p:spPr>
          <a:xfrm>
            <a:off x="3813943" y="5281069"/>
            <a:ext cx="183500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&lt;1</a:t>
            </a:r>
            <a:endParaRPr sz="999">
              <a:latin typeface="Open Sans"/>
              <a:cs typeface="Open Sans"/>
            </a:endParaRPr>
          </a:p>
        </p:txBody>
      </p:sp>
      <p:grpSp>
        <p:nvGrpSpPr>
          <p:cNvPr id="41" name="object 52">
            <a:extLst>
              <a:ext uri="{FF2B5EF4-FFF2-40B4-BE49-F238E27FC236}">
                <a16:creationId xmlns:a16="http://schemas.microsoft.com/office/drawing/2014/main" id="{73F9C40D-38C9-4027-A526-143DCA455C8F}"/>
              </a:ext>
            </a:extLst>
          </p:cNvPr>
          <p:cNvGrpSpPr/>
          <p:nvPr/>
        </p:nvGrpSpPr>
        <p:grpSpPr>
          <a:xfrm>
            <a:off x="3716297" y="1976224"/>
            <a:ext cx="2004971" cy="3587131"/>
            <a:chOff x="2785019" y="1739493"/>
            <a:chExt cx="1505585" cy="2693670"/>
          </a:xfrm>
        </p:grpSpPr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723D5490-1812-8B44-FEC0-A5243ADD9109}"/>
                </a:ext>
              </a:extLst>
            </p:cNvPr>
            <p:cNvSpPr/>
            <p:nvPr/>
          </p:nvSpPr>
          <p:spPr>
            <a:xfrm>
              <a:off x="2789782" y="4326149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4" h="86995">
                  <a:moveTo>
                    <a:pt x="0" y="86880"/>
                  </a:moveTo>
                  <a:lnTo>
                    <a:pt x="8688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43" name="object 54">
              <a:extLst>
                <a:ext uri="{FF2B5EF4-FFF2-40B4-BE49-F238E27FC236}">
                  <a16:creationId xmlns:a16="http://schemas.microsoft.com/office/drawing/2014/main" id="{B1220394-FE58-D593-83FD-1D0EFB5AFCA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67201" y="1739493"/>
              <a:ext cx="311378" cy="2691358"/>
            </a:xfrm>
            <a:prstGeom prst="rect">
              <a:avLst/>
            </a:prstGeom>
          </p:spPr>
        </p:pic>
        <p:pic>
          <p:nvPicPr>
            <p:cNvPr id="44" name="object 55">
              <a:extLst>
                <a:ext uri="{FF2B5EF4-FFF2-40B4-BE49-F238E27FC236}">
                  <a16:creationId xmlns:a16="http://schemas.microsoft.com/office/drawing/2014/main" id="{0B88EAA2-A2D7-F198-C6AB-E6B7A2B1F01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0068" y="1739544"/>
              <a:ext cx="540423" cy="2693111"/>
            </a:xfrm>
            <a:prstGeom prst="rect">
              <a:avLst/>
            </a:prstGeom>
          </p:spPr>
        </p:pic>
      </p:grpSp>
      <p:sp>
        <p:nvSpPr>
          <p:cNvPr id="45" name="object 56">
            <a:extLst>
              <a:ext uri="{FF2B5EF4-FFF2-40B4-BE49-F238E27FC236}">
                <a16:creationId xmlns:a16="http://schemas.microsoft.com/office/drawing/2014/main" id="{6E4EAEDE-26C0-344D-89FC-2CBF3EE78850}"/>
              </a:ext>
            </a:extLst>
          </p:cNvPr>
          <p:cNvSpPr txBox="1"/>
          <p:nvPr/>
        </p:nvSpPr>
        <p:spPr>
          <a:xfrm>
            <a:off x="5222994" y="2046010"/>
            <a:ext cx="257915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&lt;10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46" name="object 57">
            <a:extLst>
              <a:ext uri="{FF2B5EF4-FFF2-40B4-BE49-F238E27FC236}">
                <a16:creationId xmlns:a16="http://schemas.microsoft.com/office/drawing/2014/main" id="{F36D8AD9-DF29-5272-7073-D2AB7673DB26}"/>
              </a:ext>
            </a:extLst>
          </p:cNvPr>
          <p:cNvSpPr txBox="1"/>
          <p:nvPr/>
        </p:nvSpPr>
        <p:spPr>
          <a:xfrm>
            <a:off x="5187508" y="3007949"/>
            <a:ext cx="328947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27">
                <a:solidFill>
                  <a:srgbClr val="3C3C3B"/>
                </a:solidFill>
                <a:latin typeface="Open Sans"/>
                <a:cs typeface="Open Sans"/>
              </a:rPr>
              <a:t>&lt;50*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47" name="object 58">
            <a:extLst>
              <a:ext uri="{FF2B5EF4-FFF2-40B4-BE49-F238E27FC236}">
                <a16:creationId xmlns:a16="http://schemas.microsoft.com/office/drawing/2014/main" id="{BAD2C056-FED1-203D-07E4-10F6204DEB81}"/>
              </a:ext>
            </a:extLst>
          </p:cNvPr>
          <p:cNvSpPr txBox="1"/>
          <p:nvPr/>
        </p:nvSpPr>
        <p:spPr>
          <a:xfrm>
            <a:off x="5222994" y="4568212"/>
            <a:ext cx="257915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&gt;50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48" name="object 59">
            <a:extLst>
              <a:ext uri="{FF2B5EF4-FFF2-40B4-BE49-F238E27FC236}">
                <a16:creationId xmlns:a16="http://schemas.microsoft.com/office/drawing/2014/main" id="{348876D9-E9D2-995C-82A9-8986939CF557}"/>
              </a:ext>
            </a:extLst>
          </p:cNvPr>
          <p:cNvSpPr txBox="1"/>
          <p:nvPr/>
        </p:nvSpPr>
        <p:spPr>
          <a:xfrm>
            <a:off x="4276903" y="2059745"/>
            <a:ext cx="674807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&gt;250</a:t>
            </a:r>
            <a:r>
              <a:rPr sz="866" b="1" spc="60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49" name="object 60">
            <a:extLst>
              <a:ext uri="{FF2B5EF4-FFF2-40B4-BE49-F238E27FC236}">
                <a16:creationId xmlns:a16="http://schemas.microsoft.com/office/drawing/2014/main" id="{5FA51D12-49BE-34C4-3340-9636CB3A716E}"/>
              </a:ext>
            </a:extLst>
          </p:cNvPr>
          <p:cNvSpPr txBox="1"/>
          <p:nvPr/>
        </p:nvSpPr>
        <p:spPr>
          <a:xfrm>
            <a:off x="4313090" y="5278347"/>
            <a:ext cx="609693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&lt;70</a:t>
            </a:r>
            <a:r>
              <a:rPr sz="866" b="1" spc="47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50" name="object 61">
            <a:extLst>
              <a:ext uri="{FF2B5EF4-FFF2-40B4-BE49-F238E27FC236}">
                <a16:creationId xmlns:a16="http://schemas.microsoft.com/office/drawing/2014/main" id="{456F1DD3-6F89-6057-9BDF-8FA18F3AB32F}"/>
              </a:ext>
            </a:extLst>
          </p:cNvPr>
          <p:cNvSpPr txBox="1"/>
          <p:nvPr/>
        </p:nvSpPr>
        <p:spPr>
          <a:xfrm>
            <a:off x="4255783" y="4451605"/>
            <a:ext cx="717088" cy="383415"/>
          </a:xfrm>
          <a:prstGeom prst="rect">
            <a:avLst/>
          </a:prstGeom>
        </p:spPr>
        <p:txBody>
          <a:bodyPr vert="horz" wrap="square" lIns="0" tIns="36362" rIns="0" bIns="0" rtlCol="0">
            <a:spAutoFit/>
          </a:bodyPr>
          <a:lstStyle/>
          <a:p>
            <a:pPr marL="134455" marR="125153" indent="-846" algn="ctr">
              <a:lnSpc>
                <a:spcPts val="932"/>
              </a:lnSpc>
              <a:spcBef>
                <a:spcPts val="286"/>
              </a:spcBef>
            </a:pP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Rango</a:t>
            </a:r>
            <a:r>
              <a:rPr sz="866" b="1" spc="666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objetivo</a:t>
            </a:r>
            <a:endParaRPr sz="866">
              <a:latin typeface="OpenSans-SemiBold"/>
              <a:cs typeface="OpenSans-SemiBold"/>
            </a:endParaRPr>
          </a:p>
          <a:p>
            <a:pPr algn="ctr">
              <a:lnSpc>
                <a:spcPts val="906"/>
              </a:lnSpc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70-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180mg/dl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51" name="object 62">
            <a:extLst>
              <a:ext uri="{FF2B5EF4-FFF2-40B4-BE49-F238E27FC236}">
                <a16:creationId xmlns:a16="http://schemas.microsoft.com/office/drawing/2014/main" id="{1D3D5959-1FF2-D141-FE0D-5682F3D06393}"/>
              </a:ext>
            </a:extLst>
          </p:cNvPr>
          <p:cNvSpPr txBox="1"/>
          <p:nvPr/>
        </p:nvSpPr>
        <p:spPr>
          <a:xfrm>
            <a:off x="4276903" y="3033636"/>
            <a:ext cx="674807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&gt;180</a:t>
            </a:r>
            <a:r>
              <a:rPr sz="866" b="1" spc="60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52" name="object 63">
            <a:extLst>
              <a:ext uri="{FF2B5EF4-FFF2-40B4-BE49-F238E27FC236}">
                <a16:creationId xmlns:a16="http://schemas.microsoft.com/office/drawing/2014/main" id="{03B54F05-1712-652A-56E9-1805B4B74FAF}"/>
              </a:ext>
            </a:extLst>
          </p:cNvPr>
          <p:cNvSpPr txBox="1"/>
          <p:nvPr/>
        </p:nvSpPr>
        <p:spPr>
          <a:xfrm>
            <a:off x="5813394" y="5281189"/>
            <a:ext cx="183500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&lt;1</a:t>
            </a:r>
            <a:endParaRPr sz="999">
              <a:latin typeface="Open Sans"/>
              <a:cs typeface="Open Sans"/>
            </a:endParaRPr>
          </a:p>
        </p:txBody>
      </p:sp>
      <p:grpSp>
        <p:nvGrpSpPr>
          <p:cNvPr id="53" name="object 64">
            <a:extLst>
              <a:ext uri="{FF2B5EF4-FFF2-40B4-BE49-F238E27FC236}">
                <a16:creationId xmlns:a16="http://schemas.microsoft.com/office/drawing/2014/main" id="{F0EBE9A1-D7B5-822A-1350-CC2B95E26F9D}"/>
              </a:ext>
            </a:extLst>
          </p:cNvPr>
          <p:cNvGrpSpPr/>
          <p:nvPr/>
        </p:nvGrpSpPr>
        <p:grpSpPr>
          <a:xfrm>
            <a:off x="5715640" y="1976224"/>
            <a:ext cx="2002435" cy="3587131"/>
            <a:chOff x="4286378" y="1739493"/>
            <a:chExt cx="1503680" cy="2693670"/>
          </a:xfrm>
        </p:grpSpPr>
        <p:sp>
          <p:nvSpPr>
            <p:cNvPr id="54" name="object 65">
              <a:extLst>
                <a:ext uri="{FF2B5EF4-FFF2-40B4-BE49-F238E27FC236}">
                  <a16:creationId xmlns:a16="http://schemas.microsoft.com/office/drawing/2014/main" id="{AD60EE62-D76E-E46C-C8F4-DD015ED2DC1B}"/>
                </a:ext>
              </a:extLst>
            </p:cNvPr>
            <p:cNvSpPr/>
            <p:nvPr/>
          </p:nvSpPr>
          <p:spPr>
            <a:xfrm>
              <a:off x="4291140" y="4326149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86880"/>
                  </a:moveTo>
                  <a:lnTo>
                    <a:pt x="8688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55" name="object 66">
              <a:extLst>
                <a:ext uri="{FF2B5EF4-FFF2-40B4-BE49-F238E27FC236}">
                  <a16:creationId xmlns:a16="http://schemas.microsoft.com/office/drawing/2014/main" id="{ED773CD3-B1B3-1D39-55A2-3E5FE530EC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6411" y="1739493"/>
              <a:ext cx="311378" cy="2691358"/>
            </a:xfrm>
            <a:prstGeom prst="rect">
              <a:avLst/>
            </a:prstGeom>
          </p:spPr>
        </p:pic>
        <p:pic>
          <p:nvPicPr>
            <p:cNvPr id="56" name="object 67">
              <a:extLst>
                <a:ext uri="{FF2B5EF4-FFF2-40B4-BE49-F238E27FC236}">
                  <a16:creationId xmlns:a16="http://schemas.microsoft.com/office/drawing/2014/main" id="{4DB0294A-ABB2-071B-8AEF-0EAEABCCDC1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49291" y="1739544"/>
              <a:ext cx="540423" cy="2693111"/>
            </a:xfrm>
            <a:prstGeom prst="rect">
              <a:avLst/>
            </a:prstGeom>
          </p:spPr>
        </p:pic>
      </p:grpSp>
      <p:sp>
        <p:nvSpPr>
          <p:cNvPr id="57" name="object 68">
            <a:extLst>
              <a:ext uri="{FF2B5EF4-FFF2-40B4-BE49-F238E27FC236}">
                <a16:creationId xmlns:a16="http://schemas.microsoft.com/office/drawing/2014/main" id="{9B4B7179-7989-85D6-C842-4352AA258E5E}"/>
              </a:ext>
            </a:extLst>
          </p:cNvPr>
          <p:cNvSpPr txBox="1"/>
          <p:nvPr/>
        </p:nvSpPr>
        <p:spPr>
          <a:xfrm>
            <a:off x="6263340" y="2293105"/>
            <a:ext cx="674807" cy="154589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&gt;140</a:t>
            </a:r>
            <a:r>
              <a:rPr sz="866" b="1" spc="60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58" name="object 69">
            <a:extLst>
              <a:ext uri="{FF2B5EF4-FFF2-40B4-BE49-F238E27FC236}">
                <a16:creationId xmlns:a16="http://schemas.microsoft.com/office/drawing/2014/main" id="{D30464F2-69CD-B991-A69D-3B25883CD705}"/>
              </a:ext>
            </a:extLst>
          </p:cNvPr>
          <p:cNvSpPr txBox="1"/>
          <p:nvPr/>
        </p:nvSpPr>
        <p:spPr>
          <a:xfrm>
            <a:off x="6274184" y="5182699"/>
            <a:ext cx="609693" cy="300655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&lt;63</a:t>
            </a:r>
            <a:r>
              <a:rPr sz="866" b="1" spc="47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  <a:p>
            <a:pPr marL="16913">
              <a:spcBef>
                <a:spcPts val="73"/>
              </a:spcBef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&lt;54</a:t>
            </a:r>
            <a:r>
              <a:rPr sz="866" b="1" spc="47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59" name="object 70">
            <a:extLst>
              <a:ext uri="{FF2B5EF4-FFF2-40B4-BE49-F238E27FC236}">
                <a16:creationId xmlns:a16="http://schemas.microsoft.com/office/drawing/2014/main" id="{B9D927DE-4494-D07C-DA13-831623E4860D}"/>
              </a:ext>
            </a:extLst>
          </p:cNvPr>
          <p:cNvSpPr txBox="1"/>
          <p:nvPr/>
        </p:nvSpPr>
        <p:spPr>
          <a:xfrm>
            <a:off x="6242106" y="3790643"/>
            <a:ext cx="717088" cy="383415"/>
          </a:xfrm>
          <a:prstGeom prst="rect">
            <a:avLst/>
          </a:prstGeom>
        </p:spPr>
        <p:txBody>
          <a:bodyPr vert="horz" wrap="square" lIns="0" tIns="36362" rIns="0" bIns="0" rtlCol="0">
            <a:spAutoFit/>
          </a:bodyPr>
          <a:lstStyle/>
          <a:p>
            <a:pPr marL="134455" marR="125153" indent="-846" algn="ctr">
              <a:lnSpc>
                <a:spcPts val="932"/>
              </a:lnSpc>
              <a:spcBef>
                <a:spcPts val="286"/>
              </a:spcBef>
            </a:pP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Rango</a:t>
            </a:r>
            <a:r>
              <a:rPr sz="866" b="1" spc="666">
                <a:solidFill>
                  <a:srgbClr val="00829D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objetivo</a:t>
            </a:r>
            <a:endParaRPr sz="866">
              <a:latin typeface="OpenSans-SemiBold"/>
              <a:cs typeface="OpenSans-SemiBold"/>
            </a:endParaRPr>
          </a:p>
          <a:p>
            <a:pPr algn="ctr">
              <a:lnSpc>
                <a:spcPts val="906"/>
              </a:lnSpc>
            </a:pPr>
            <a:r>
              <a:rPr sz="866" b="1">
                <a:solidFill>
                  <a:srgbClr val="00829D"/>
                </a:solidFill>
                <a:latin typeface="OpenSans-SemiBold"/>
                <a:cs typeface="OpenSans-SemiBold"/>
              </a:rPr>
              <a:t>63-</a:t>
            </a:r>
            <a:r>
              <a:rPr sz="866" b="1" spc="-13">
                <a:solidFill>
                  <a:srgbClr val="00829D"/>
                </a:solidFill>
                <a:latin typeface="OpenSans-SemiBold"/>
                <a:cs typeface="OpenSans-SemiBold"/>
              </a:rPr>
              <a:t>140mg/dl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60" name="object 71">
            <a:extLst>
              <a:ext uri="{FF2B5EF4-FFF2-40B4-BE49-F238E27FC236}">
                <a16:creationId xmlns:a16="http://schemas.microsoft.com/office/drawing/2014/main" id="{C05DF997-703C-4EB1-48FB-2F830DEC254F}"/>
              </a:ext>
            </a:extLst>
          </p:cNvPr>
          <p:cNvSpPr txBox="1"/>
          <p:nvPr/>
        </p:nvSpPr>
        <p:spPr>
          <a:xfrm>
            <a:off x="7205888" y="2304099"/>
            <a:ext cx="257915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&lt;25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61" name="object 72">
            <a:extLst>
              <a:ext uri="{FF2B5EF4-FFF2-40B4-BE49-F238E27FC236}">
                <a16:creationId xmlns:a16="http://schemas.microsoft.com/office/drawing/2014/main" id="{BBCA4049-EA1F-1EE9-5394-05BE7C0CB4BE}"/>
              </a:ext>
            </a:extLst>
          </p:cNvPr>
          <p:cNvSpPr txBox="1"/>
          <p:nvPr/>
        </p:nvSpPr>
        <p:spPr>
          <a:xfrm>
            <a:off x="7205888" y="3950341"/>
            <a:ext cx="257915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&gt;70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62" name="object 73">
            <a:extLst>
              <a:ext uri="{FF2B5EF4-FFF2-40B4-BE49-F238E27FC236}">
                <a16:creationId xmlns:a16="http://schemas.microsoft.com/office/drawing/2014/main" id="{47CD972B-A82D-0B70-277E-19058EEFE50E}"/>
              </a:ext>
            </a:extLst>
          </p:cNvPr>
          <p:cNvSpPr txBox="1"/>
          <p:nvPr/>
        </p:nvSpPr>
        <p:spPr>
          <a:xfrm>
            <a:off x="7171967" y="5347390"/>
            <a:ext cx="325565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27">
                <a:solidFill>
                  <a:srgbClr val="3C3C3B"/>
                </a:solidFill>
                <a:latin typeface="Open Sans"/>
                <a:cs typeface="Open Sans"/>
              </a:rPr>
              <a:t>&lt;4**</a:t>
            </a:r>
            <a:endParaRPr sz="999">
              <a:latin typeface="Open Sans"/>
              <a:cs typeface="Open Sans"/>
            </a:endParaRPr>
          </a:p>
        </p:txBody>
      </p:sp>
      <p:sp>
        <p:nvSpPr>
          <p:cNvPr id="63" name="object 74">
            <a:extLst>
              <a:ext uri="{FF2B5EF4-FFF2-40B4-BE49-F238E27FC236}">
                <a16:creationId xmlns:a16="http://schemas.microsoft.com/office/drawing/2014/main" id="{1AEDFEC0-503E-E3D6-4A1B-F6CA4B507FE9}"/>
              </a:ext>
            </a:extLst>
          </p:cNvPr>
          <p:cNvSpPr txBox="1"/>
          <p:nvPr/>
        </p:nvSpPr>
        <p:spPr>
          <a:xfrm>
            <a:off x="7809041" y="5281112"/>
            <a:ext cx="183500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>
              <a:spcBef>
                <a:spcPts val="160"/>
              </a:spcBef>
            </a:pPr>
            <a:r>
              <a:rPr sz="999" b="1" spc="-33">
                <a:solidFill>
                  <a:srgbClr val="3C3C3B"/>
                </a:solidFill>
                <a:latin typeface="Open Sans"/>
                <a:cs typeface="Open Sans"/>
              </a:rPr>
              <a:t>&lt;1</a:t>
            </a:r>
            <a:endParaRPr sz="999">
              <a:latin typeface="Open Sans"/>
              <a:cs typeface="Open Sans"/>
            </a:endParaRPr>
          </a:p>
        </p:txBody>
      </p:sp>
      <p:grpSp>
        <p:nvGrpSpPr>
          <p:cNvPr id="64" name="object 75">
            <a:extLst>
              <a:ext uri="{FF2B5EF4-FFF2-40B4-BE49-F238E27FC236}">
                <a16:creationId xmlns:a16="http://schemas.microsoft.com/office/drawing/2014/main" id="{8270899E-744E-930C-4479-208AC0F1CA02}"/>
              </a:ext>
            </a:extLst>
          </p:cNvPr>
          <p:cNvGrpSpPr/>
          <p:nvPr/>
        </p:nvGrpSpPr>
        <p:grpSpPr>
          <a:xfrm>
            <a:off x="2551792" y="5320503"/>
            <a:ext cx="6474087" cy="623224"/>
            <a:chOff x="1910562" y="4250798"/>
            <a:chExt cx="4861560" cy="467995"/>
          </a:xfrm>
        </p:grpSpPr>
        <p:sp>
          <p:nvSpPr>
            <p:cNvPr id="65" name="object 76">
              <a:extLst>
                <a:ext uri="{FF2B5EF4-FFF2-40B4-BE49-F238E27FC236}">
                  <a16:creationId xmlns:a16="http://schemas.microsoft.com/office/drawing/2014/main" id="{1F0035EE-86C9-6629-4DEC-2E37A71EFF10}"/>
                </a:ext>
              </a:extLst>
            </p:cNvPr>
            <p:cNvSpPr/>
            <p:nvPr/>
          </p:nvSpPr>
          <p:spPr>
            <a:xfrm>
              <a:off x="5789800" y="4326149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86880"/>
                  </a:moveTo>
                  <a:lnTo>
                    <a:pt x="8688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66" name="object 77">
              <a:extLst>
                <a:ext uri="{FF2B5EF4-FFF2-40B4-BE49-F238E27FC236}">
                  <a16:creationId xmlns:a16="http://schemas.microsoft.com/office/drawing/2014/main" id="{BB1B9B28-3C79-0B66-9B3C-421234B41DE9}"/>
                </a:ext>
              </a:extLst>
            </p:cNvPr>
            <p:cNvSpPr/>
            <p:nvPr/>
          </p:nvSpPr>
          <p:spPr>
            <a:xfrm>
              <a:off x="2154478" y="4326149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4" h="86995">
                  <a:moveTo>
                    <a:pt x="86880" y="86880"/>
                  </a:moveTo>
                  <a:lnTo>
                    <a:pt x="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67" name="object 78">
              <a:extLst>
                <a:ext uri="{FF2B5EF4-FFF2-40B4-BE49-F238E27FC236}">
                  <a16:creationId xmlns:a16="http://schemas.microsoft.com/office/drawing/2014/main" id="{E8D65619-44C0-4300-8472-A0DB483A63E4}"/>
                </a:ext>
              </a:extLst>
            </p:cNvPr>
            <p:cNvSpPr/>
            <p:nvPr/>
          </p:nvSpPr>
          <p:spPr>
            <a:xfrm>
              <a:off x="2154478" y="4255560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4" h="86995">
                  <a:moveTo>
                    <a:pt x="86880" y="86880"/>
                  </a:moveTo>
                  <a:lnTo>
                    <a:pt x="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68" name="object 79">
              <a:extLst>
                <a:ext uri="{FF2B5EF4-FFF2-40B4-BE49-F238E27FC236}">
                  <a16:creationId xmlns:a16="http://schemas.microsoft.com/office/drawing/2014/main" id="{D3ABBFB9-8824-3D3A-6086-87164499675B}"/>
                </a:ext>
              </a:extLst>
            </p:cNvPr>
            <p:cNvSpPr/>
            <p:nvPr/>
          </p:nvSpPr>
          <p:spPr>
            <a:xfrm>
              <a:off x="5165373" y="4326149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86880" y="86880"/>
                  </a:moveTo>
                  <a:lnTo>
                    <a:pt x="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69" name="object 80">
              <a:extLst>
                <a:ext uri="{FF2B5EF4-FFF2-40B4-BE49-F238E27FC236}">
                  <a16:creationId xmlns:a16="http://schemas.microsoft.com/office/drawing/2014/main" id="{2D82134D-3519-0787-4184-04A799CBE419}"/>
                </a:ext>
              </a:extLst>
            </p:cNvPr>
            <p:cNvSpPr/>
            <p:nvPr/>
          </p:nvSpPr>
          <p:spPr>
            <a:xfrm>
              <a:off x="5165373" y="4255560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86880" y="86880"/>
                  </a:moveTo>
                  <a:lnTo>
                    <a:pt x="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70" name="object 81">
              <a:extLst>
                <a:ext uri="{FF2B5EF4-FFF2-40B4-BE49-F238E27FC236}">
                  <a16:creationId xmlns:a16="http://schemas.microsoft.com/office/drawing/2014/main" id="{36149CD4-7734-A3DA-1D62-4FA98209EC6C}"/>
                </a:ext>
              </a:extLst>
            </p:cNvPr>
            <p:cNvSpPr/>
            <p:nvPr/>
          </p:nvSpPr>
          <p:spPr>
            <a:xfrm>
              <a:off x="6680321" y="4326149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86880" y="86880"/>
                  </a:moveTo>
                  <a:lnTo>
                    <a:pt x="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71" name="object 82">
              <a:extLst>
                <a:ext uri="{FF2B5EF4-FFF2-40B4-BE49-F238E27FC236}">
                  <a16:creationId xmlns:a16="http://schemas.microsoft.com/office/drawing/2014/main" id="{43806A63-7325-CA6C-F0A2-7A50C3B84C5B}"/>
                </a:ext>
              </a:extLst>
            </p:cNvPr>
            <p:cNvSpPr/>
            <p:nvPr/>
          </p:nvSpPr>
          <p:spPr>
            <a:xfrm>
              <a:off x="6680321" y="4255560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86880" y="86880"/>
                  </a:moveTo>
                  <a:lnTo>
                    <a:pt x="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72" name="object 83">
              <a:extLst>
                <a:ext uri="{FF2B5EF4-FFF2-40B4-BE49-F238E27FC236}">
                  <a16:creationId xmlns:a16="http://schemas.microsoft.com/office/drawing/2014/main" id="{A2A62708-C27D-D6AB-E71C-524A1ECE9279}"/>
                </a:ext>
              </a:extLst>
            </p:cNvPr>
            <p:cNvSpPr/>
            <p:nvPr/>
          </p:nvSpPr>
          <p:spPr>
            <a:xfrm>
              <a:off x="3661284" y="4326149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86880" y="86880"/>
                  </a:moveTo>
                  <a:lnTo>
                    <a:pt x="0" y="0"/>
                  </a:lnTo>
                </a:path>
              </a:pathLst>
            </a:custGeom>
            <a:ln w="9182">
              <a:solidFill>
                <a:srgbClr val="00829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73" name="object 84">
              <a:extLst>
                <a:ext uri="{FF2B5EF4-FFF2-40B4-BE49-F238E27FC236}">
                  <a16:creationId xmlns:a16="http://schemas.microsoft.com/office/drawing/2014/main" id="{81B1F1E2-9BBD-36DE-8E6F-D3873FF43B45}"/>
                </a:ext>
              </a:extLst>
            </p:cNvPr>
            <p:cNvSpPr/>
            <p:nvPr/>
          </p:nvSpPr>
          <p:spPr>
            <a:xfrm>
              <a:off x="1910562" y="4429658"/>
              <a:ext cx="1220470" cy="289560"/>
            </a:xfrm>
            <a:custGeom>
              <a:avLst/>
              <a:gdLst/>
              <a:ahLst/>
              <a:cxnLst/>
              <a:rect l="l" t="t" r="r" b="b"/>
              <a:pathLst>
                <a:path w="1220470" h="289560">
                  <a:moveTo>
                    <a:pt x="1220127" y="0"/>
                  </a:moveTo>
                  <a:lnTo>
                    <a:pt x="0" y="0"/>
                  </a:lnTo>
                  <a:lnTo>
                    <a:pt x="0" y="289102"/>
                  </a:lnTo>
                  <a:lnTo>
                    <a:pt x="1220127" y="289102"/>
                  </a:lnTo>
                  <a:lnTo>
                    <a:pt x="1220127" y="0"/>
                  </a:lnTo>
                  <a:close/>
                </a:path>
              </a:pathLst>
            </a:custGeom>
            <a:solidFill>
              <a:srgbClr val="53ADB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74" name="object 85">
            <a:extLst>
              <a:ext uri="{FF2B5EF4-FFF2-40B4-BE49-F238E27FC236}">
                <a16:creationId xmlns:a16="http://schemas.microsoft.com/office/drawing/2014/main" id="{4A3491A4-B0B9-0E19-96C0-9344EB7800C5}"/>
              </a:ext>
            </a:extLst>
          </p:cNvPr>
          <p:cNvSpPr txBox="1"/>
          <p:nvPr/>
        </p:nvSpPr>
        <p:spPr>
          <a:xfrm>
            <a:off x="3033270" y="5588371"/>
            <a:ext cx="656202" cy="304444"/>
          </a:xfrm>
          <a:prstGeom prst="rect">
            <a:avLst/>
          </a:prstGeom>
        </p:spPr>
        <p:txBody>
          <a:bodyPr vert="horz" wrap="square" lIns="0" tIns="16067" rIns="0" bIns="0" rtlCol="0">
            <a:spAutoFit/>
          </a:bodyPr>
          <a:lstStyle/>
          <a:p>
            <a:pPr marL="16913" marR="6765" indent="44818">
              <a:lnSpc>
                <a:spcPct val="111300"/>
              </a:lnSpc>
              <a:spcBef>
                <a:spcPts val="127"/>
              </a:spcBef>
            </a:pP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DM</a:t>
            </a:r>
            <a:r>
              <a:rPr sz="866" b="1" spc="4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tipo</a:t>
            </a:r>
            <a:r>
              <a:rPr sz="866" b="1" spc="4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 spc="-67">
                <a:solidFill>
                  <a:srgbClr val="FFFFFF"/>
                </a:solidFill>
                <a:latin typeface="OpenSans-Semibold"/>
                <a:cs typeface="OpenSans-Semibold"/>
              </a:rPr>
              <a:t>1</a:t>
            </a:r>
            <a:r>
              <a:rPr sz="866" b="1" spc="666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y</a:t>
            </a:r>
            <a:r>
              <a:rPr sz="866" b="1" spc="3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DM</a:t>
            </a:r>
            <a:r>
              <a:rPr sz="866" b="1" spc="3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tipo</a:t>
            </a:r>
            <a:r>
              <a:rPr sz="866" b="1" spc="3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 spc="-80">
                <a:solidFill>
                  <a:srgbClr val="FFFFFF"/>
                </a:solidFill>
                <a:latin typeface="OpenSans-Semibold"/>
                <a:cs typeface="OpenSans-Semibold"/>
              </a:rPr>
              <a:t>2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75" name="object 86">
            <a:extLst>
              <a:ext uri="{FF2B5EF4-FFF2-40B4-BE49-F238E27FC236}">
                <a16:creationId xmlns:a16="http://schemas.microsoft.com/office/drawing/2014/main" id="{DA650738-D389-5772-D31C-A7116E27DB68}"/>
              </a:ext>
            </a:extLst>
          </p:cNvPr>
          <p:cNvSpPr/>
          <p:nvPr/>
        </p:nvSpPr>
        <p:spPr>
          <a:xfrm>
            <a:off x="4518609" y="5558688"/>
            <a:ext cx="1625287" cy="385604"/>
          </a:xfrm>
          <a:custGeom>
            <a:avLst/>
            <a:gdLst/>
            <a:ahLst/>
            <a:cxnLst/>
            <a:rect l="l" t="t" r="r" b="b"/>
            <a:pathLst>
              <a:path w="1220470" h="289560">
                <a:moveTo>
                  <a:pt x="1220127" y="0"/>
                </a:moveTo>
                <a:lnTo>
                  <a:pt x="0" y="0"/>
                </a:lnTo>
                <a:lnTo>
                  <a:pt x="0" y="289102"/>
                </a:lnTo>
                <a:lnTo>
                  <a:pt x="1220127" y="289102"/>
                </a:lnTo>
                <a:lnTo>
                  <a:pt x="1220127" y="0"/>
                </a:lnTo>
                <a:close/>
              </a:path>
            </a:pathLst>
          </a:custGeom>
          <a:solidFill>
            <a:srgbClr val="53ADBC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76" name="object 87">
            <a:extLst>
              <a:ext uri="{FF2B5EF4-FFF2-40B4-BE49-F238E27FC236}">
                <a16:creationId xmlns:a16="http://schemas.microsoft.com/office/drawing/2014/main" id="{915F3122-539C-62C1-CCE4-F31BB6BA6627}"/>
              </a:ext>
            </a:extLst>
          </p:cNvPr>
          <p:cNvSpPr txBox="1"/>
          <p:nvPr/>
        </p:nvSpPr>
        <p:spPr>
          <a:xfrm>
            <a:off x="4539496" y="5559362"/>
            <a:ext cx="1577932" cy="30459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indent="197877">
              <a:lnSpc>
                <a:spcPct val="120500"/>
              </a:lnSpc>
              <a:spcBef>
                <a:spcPts val="133"/>
              </a:spcBef>
            </a:pPr>
            <a:r>
              <a:rPr sz="799" b="1" spc="-13">
                <a:solidFill>
                  <a:srgbClr val="FFFFFF"/>
                </a:solidFill>
                <a:latin typeface="OpenSans-Semibold"/>
                <a:cs typeface="OpenSans-Semibold"/>
              </a:rPr>
              <a:t>Ancianos/alto</a:t>
            </a:r>
            <a:r>
              <a:rPr sz="799" b="1" spc="2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>
                <a:solidFill>
                  <a:srgbClr val="FFFFFF"/>
                </a:solidFill>
                <a:latin typeface="OpenSans-Semibold"/>
                <a:cs typeface="OpenSans-Semibold"/>
              </a:rPr>
              <a:t>riesgo</a:t>
            </a:r>
            <a:r>
              <a:rPr sz="799" b="1" spc="3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 spc="-33">
                <a:solidFill>
                  <a:srgbClr val="FFFFFF"/>
                </a:solidFill>
                <a:latin typeface="OpenSans-Semibold"/>
                <a:cs typeface="OpenSans-Semibold"/>
              </a:rPr>
              <a:t>de</a:t>
            </a:r>
            <a:r>
              <a:rPr sz="799" b="1" spc="666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>
                <a:solidFill>
                  <a:srgbClr val="FFFFFF"/>
                </a:solidFill>
                <a:latin typeface="OpenSans-Semibold"/>
                <a:cs typeface="OpenSans-Semibold"/>
              </a:rPr>
              <a:t>hipoglucemia</a:t>
            </a:r>
            <a:r>
              <a:rPr sz="7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>
                <a:solidFill>
                  <a:srgbClr val="FFFFFF"/>
                </a:solidFill>
                <a:latin typeface="OpenSans-Semibold"/>
                <a:cs typeface="OpenSans-Semibold"/>
              </a:rPr>
              <a:t>DM</a:t>
            </a:r>
            <a:r>
              <a:rPr sz="799" b="1" spc="-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>
                <a:solidFill>
                  <a:srgbClr val="FFFFFF"/>
                </a:solidFill>
                <a:latin typeface="OpenSans-Semibold"/>
                <a:cs typeface="OpenSans-Semibold"/>
              </a:rPr>
              <a:t>tipo</a:t>
            </a:r>
            <a:r>
              <a:rPr sz="799" b="1" spc="-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>
                <a:solidFill>
                  <a:srgbClr val="FFFFFF"/>
                </a:solidFill>
                <a:latin typeface="OpenSans-Semibold"/>
                <a:cs typeface="OpenSans-Semibold"/>
              </a:rPr>
              <a:t>1</a:t>
            </a:r>
            <a:r>
              <a:rPr sz="799" b="1" spc="-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>
                <a:solidFill>
                  <a:srgbClr val="FFFFFF"/>
                </a:solidFill>
                <a:latin typeface="OpenSans-Semibold"/>
                <a:cs typeface="OpenSans-Semibold"/>
              </a:rPr>
              <a:t>y</a:t>
            </a:r>
            <a:r>
              <a:rPr sz="799" b="1" spc="-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>
                <a:solidFill>
                  <a:srgbClr val="FFFFFF"/>
                </a:solidFill>
                <a:latin typeface="OpenSans-Semibold"/>
                <a:cs typeface="OpenSans-Semibold"/>
              </a:rPr>
              <a:t>tipo</a:t>
            </a:r>
            <a:r>
              <a:rPr sz="799" b="1" spc="-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799" b="1" spc="-67">
                <a:solidFill>
                  <a:srgbClr val="FFFFFF"/>
                </a:solidFill>
                <a:latin typeface="OpenSans-Semibold"/>
                <a:cs typeface="OpenSans-Semibold"/>
              </a:rPr>
              <a:t>2</a:t>
            </a:r>
            <a:endParaRPr sz="799">
              <a:latin typeface="OpenSans-Semibold"/>
              <a:cs typeface="OpenSans-Semibold"/>
            </a:endParaRPr>
          </a:p>
        </p:txBody>
      </p:sp>
      <p:sp>
        <p:nvSpPr>
          <p:cNvPr id="77" name="object 88">
            <a:extLst>
              <a:ext uri="{FF2B5EF4-FFF2-40B4-BE49-F238E27FC236}">
                <a16:creationId xmlns:a16="http://schemas.microsoft.com/office/drawing/2014/main" id="{898C4FF0-F230-1F9C-4CF3-D0E9066EB8CD}"/>
              </a:ext>
            </a:extLst>
          </p:cNvPr>
          <p:cNvSpPr/>
          <p:nvPr/>
        </p:nvSpPr>
        <p:spPr>
          <a:xfrm>
            <a:off x="6601140" y="5558688"/>
            <a:ext cx="1625287" cy="385604"/>
          </a:xfrm>
          <a:custGeom>
            <a:avLst/>
            <a:gdLst/>
            <a:ahLst/>
            <a:cxnLst/>
            <a:rect l="l" t="t" r="r" b="b"/>
            <a:pathLst>
              <a:path w="1220470" h="289560">
                <a:moveTo>
                  <a:pt x="1220127" y="0"/>
                </a:moveTo>
                <a:lnTo>
                  <a:pt x="0" y="0"/>
                </a:lnTo>
                <a:lnTo>
                  <a:pt x="0" y="289102"/>
                </a:lnTo>
                <a:lnTo>
                  <a:pt x="1220127" y="289102"/>
                </a:lnTo>
                <a:lnTo>
                  <a:pt x="1220127" y="0"/>
                </a:lnTo>
                <a:close/>
              </a:path>
            </a:pathLst>
          </a:custGeom>
          <a:solidFill>
            <a:srgbClr val="53ADBC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78" name="object 89">
            <a:extLst>
              <a:ext uri="{FF2B5EF4-FFF2-40B4-BE49-F238E27FC236}">
                <a16:creationId xmlns:a16="http://schemas.microsoft.com/office/drawing/2014/main" id="{E2094279-67E2-0F92-9FD3-D5EB21D5CBB6}"/>
              </a:ext>
            </a:extLst>
          </p:cNvPr>
          <p:cNvSpPr txBox="1"/>
          <p:nvPr/>
        </p:nvSpPr>
        <p:spPr>
          <a:xfrm>
            <a:off x="7110193" y="5588371"/>
            <a:ext cx="615613" cy="304444"/>
          </a:xfrm>
          <a:prstGeom prst="rect">
            <a:avLst/>
          </a:prstGeom>
        </p:spPr>
        <p:txBody>
          <a:bodyPr vert="horz" wrap="square" lIns="0" tIns="16067" rIns="0" bIns="0" rtlCol="0">
            <a:spAutoFit/>
          </a:bodyPr>
          <a:lstStyle/>
          <a:p>
            <a:pPr marL="41436" marR="6765" indent="-25369">
              <a:lnSpc>
                <a:spcPct val="111300"/>
              </a:lnSpc>
              <a:spcBef>
                <a:spcPts val="127"/>
              </a:spcBef>
            </a:pPr>
            <a:r>
              <a:rPr sz="866" b="1" spc="-13">
                <a:solidFill>
                  <a:srgbClr val="FFFFFF"/>
                </a:solidFill>
                <a:latin typeface="OpenSans-Semibold"/>
                <a:cs typeface="OpenSans-Semibold"/>
              </a:rPr>
              <a:t>Embarazo:</a:t>
            </a:r>
            <a:r>
              <a:rPr sz="866" b="1" spc="666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DM</a:t>
            </a:r>
            <a:r>
              <a:rPr sz="866" b="1" spc="4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tipo</a:t>
            </a:r>
            <a:r>
              <a:rPr sz="866" b="1" spc="4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 spc="-67">
                <a:solidFill>
                  <a:srgbClr val="FFFFFF"/>
                </a:solidFill>
                <a:latin typeface="OpenSans-Semibold"/>
                <a:cs typeface="OpenSans-Semibold"/>
              </a:rPr>
              <a:t>1</a:t>
            </a:r>
            <a:endParaRPr sz="866">
              <a:latin typeface="OpenSans-Semibold"/>
              <a:cs typeface="OpenSans-Semibold"/>
            </a:endParaRPr>
          </a:p>
        </p:txBody>
      </p:sp>
      <p:sp>
        <p:nvSpPr>
          <p:cNvPr id="79" name="object 90">
            <a:extLst>
              <a:ext uri="{FF2B5EF4-FFF2-40B4-BE49-F238E27FC236}">
                <a16:creationId xmlns:a16="http://schemas.microsoft.com/office/drawing/2014/main" id="{1B372CCB-862F-3EB4-28A0-1155BCC1EECF}"/>
              </a:ext>
            </a:extLst>
          </p:cNvPr>
          <p:cNvSpPr/>
          <p:nvPr/>
        </p:nvSpPr>
        <p:spPr>
          <a:xfrm>
            <a:off x="8589656" y="5558688"/>
            <a:ext cx="1625287" cy="385604"/>
          </a:xfrm>
          <a:custGeom>
            <a:avLst/>
            <a:gdLst/>
            <a:ahLst/>
            <a:cxnLst/>
            <a:rect l="l" t="t" r="r" b="b"/>
            <a:pathLst>
              <a:path w="1220470" h="289560">
                <a:moveTo>
                  <a:pt x="1220127" y="0"/>
                </a:moveTo>
                <a:lnTo>
                  <a:pt x="0" y="0"/>
                </a:lnTo>
                <a:lnTo>
                  <a:pt x="0" y="289102"/>
                </a:lnTo>
                <a:lnTo>
                  <a:pt x="1220127" y="289102"/>
                </a:lnTo>
                <a:lnTo>
                  <a:pt x="1220127" y="0"/>
                </a:lnTo>
                <a:close/>
              </a:path>
            </a:pathLst>
          </a:custGeom>
          <a:solidFill>
            <a:srgbClr val="53ADBC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80" name="object 91">
            <a:extLst>
              <a:ext uri="{FF2B5EF4-FFF2-40B4-BE49-F238E27FC236}">
                <a16:creationId xmlns:a16="http://schemas.microsoft.com/office/drawing/2014/main" id="{3F33AA1E-452C-DF81-E910-29D5C54F6CB8}"/>
              </a:ext>
            </a:extLst>
          </p:cNvPr>
          <p:cNvSpPr txBox="1"/>
          <p:nvPr/>
        </p:nvSpPr>
        <p:spPr>
          <a:xfrm>
            <a:off x="8765641" y="5588371"/>
            <a:ext cx="1267588" cy="304444"/>
          </a:xfrm>
          <a:prstGeom prst="rect">
            <a:avLst/>
          </a:prstGeom>
        </p:spPr>
        <p:txBody>
          <a:bodyPr vert="horz" wrap="square" lIns="0" tIns="16067" rIns="0" bIns="0" rtlCol="0">
            <a:spAutoFit/>
          </a:bodyPr>
          <a:lstStyle/>
          <a:p>
            <a:pPr marL="211407" marR="6765" indent="-195340">
              <a:lnSpc>
                <a:spcPct val="111300"/>
              </a:lnSpc>
              <a:spcBef>
                <a:spcPts val="127"/>
              </a:spcBef>
            </a:pP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Embarazo:</a:t>
            </a:r>
            <a:r>
              <a:rPr sz="866" b="1" spc="4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DM</a:t>
            </a:r>
            <a:r>
              <a:rPr sz="866" b="1" spc="4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tipo</a:t>
            </a:r>
            <a:r>
              <a:rPr sz="866" b="1" spc="4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2</a:t>
            </a:r>
            <a:r>
              <a:rPr sz="866" b="1" spc="4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 spc="-67">
                <a:solidFill>
                  <a:srgbClr val="FFFFFF"/>
                </a:solidFill>
                <a:latin typeface="OpenSans-Semibold"/>
                <a:cs typeface="OpenSans-Semibold"/>
              </a:rPr>
              <a:t>y</a:t>
            </a:r>
            <a:r>
              <a:rPr sz="866" b="1" spc="666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>
                <a:solidFill>
                  <a:srgbClr val="FFFFFF"/>
                </a:solidFill>
                <a:latin typeface="OpenSans-Semibold"/>
                <a:cs typeface="OpenSans-Semibold"/>
              </a:rPr>
              <a:t>DM</a:t>
            </a:r>
            <a:r>
              <a:rPr sz="866" b="1" spc="4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866" b="1" spc="-13">
                <a:solidFill>
                  <a:srgbClr val="FFFFFF"/>
                </a:solidFill>
                <a:latin typeface="OpenSans-Semibold"/>
                <a:cs typeface="OpenSans-Semibold"/>
              </a:rPr>
              <a:t>gestacional</a:t>
            </a:r>
            <a:endParaRPr sz="866">
              <a:latin typeface="OpenSans-Semibold"/>
              <a:cs typeface="OpenSans-Semibold"/>
            </a:endParaRPr>
          </a:p>
        </p:txBody>
      </p:sp>
      <p:grpSp>
        <p:nvGrpSpPr>
          <p:cNvPr id="81" name="object 92">
            <a:extLst>
              <a:ext uri="{FF2B5EF4-FFF2-40B4-BE49-F238E27FC236}">
                <a16:creationId xmlns:a16="http://schemas.microsoft.com/office/drawing/2014/main" id="{47A242F3-39FA-8882-3D94-FBF15216E9E7}"/>
              </a:ext>
            </a:extLst>
          </p:cNvPr>
          <p:cNvGrpSpPr/>
          <p:nvPr/>
        </p:nvGrpSpPr>
        <p:grpSpPr>
          <a:xfrm>
            <a:off x="3293753" y="1554868"/>
            <a:ext cx="6129073" cy="400825"/>
            <a:chOff x="2467720" y="1423086"/>
            <a:chExt cx="4602480" cy="300990"/>
          </a:xfrm>
        </p:grpSpPr>
        <p:pic>
          <p:nvPicPr>
            <p:cNvPr id="82" name="object 93">
              <a:extLst>
                <a:ext uri="{FF2B5EF4-FFF2-40B4-BE49-F238E27FC236}">
                  <a16:creationId xmlns:a16="http://schemas.microsoft.com/office/drawing/2014/main" id="{5EC75545-1769-EE51-27DE-E1779ACEFD5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1926" y="1426343"/>
              <a:ext cx="256678" cy="295125"/>
            </a:xfrm>
            <a:prstGeom prst="rect">
              <a:avLst/>
            </a:prstGeom>
          </p:spPr>
        </p:pic>
        <p:pic>
          <p:nvPicPr>
            <p:cNvPr id="83" name="object 94">
              <a:extLst>
                <a:ext uri="{FF2B5EF4-FFF2-40B4-BE49-F238E27FC236}">
                  <a16:creationId xmlns:a16="http://schemas.microsoft.com/office/drawing/2014/main" id="{D5F80CE0-B647-57C6-4D1A-EB8BCEA200B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67720" y="1431635"/>
              <a:ext cx="117627" cy="279400"/>
            </a:xfrm>
            <a:prstGeom prst="rect">
              <a:avLst/>
            </a:prstGeom>
          </p:spPr>
        </p:pic>
        <p:sp>
          <p:nvSpPr>
            <p:cNvPr id="84" name="object 95">
              <a:extLst>
                <a:ext uri="{FF2B5EF4-FFF2-40B4-BE49-F238E27FC236}">
                  <a16:creationId xmlns:a16="http://schemas.microsoft.com/office/drawing/2014/main" id="{7615489E-4436-3775-D308-3C5EBB51D478}"/>
                </a:ext>
              </a:extLst>
            </p:cNvPr>
            <p:cNvSpPr/>
            <p:nvPr/>
          </p:nvSpPr>
          <p:spPr>
            <a:xfrm>
              <a:off x="5462409" y="1423086"/>
              <a:ext cx="93345" cy="300990"/>
            </a:xfrm>
            <a:custGeom>
              <a:avLst/>
              <a:gdLst/>
              <a:ahLst/>
              <a:cxnLst/>
              <a:rect l="l" t="t" r="r" b="b"/>
              <a:pathLst>
                <a:path w="93345" h="300989">
                  <a:moveTo>
                    <a:pt x="52692" y="44519"/>
                  </a:moveTo>
                  <a:lnTo>
                    <a:pt x="21229" y="44519"/>
                  </a:lnTo>
                  <a:lnTo>
                    <a:pt x="21229" y="48253"/>
                  </a:lnTo>
                  <a:lnTo>
                    <a:pt x="24645" y="52000"/>
                  </a:lnTo>
                  <a:lnTo>
                    <a:pt x="20467" y="55733"/>
                  </a:lnTo>
                  <a:lnTo>
                    <a:pt x="19692" y="62376"/>
                  </a:lnTo>
                  <a:lnTo>
                    <a:pt x="19692" y="64877"/>
                  </a:lnTo>
                  <a:lnTo>
                    <a:pt x="17800" y="70681"/>
                  </a:lnTo>
                  <a:lnTo>
                    <a:pt x="13228" y="78378"/>
                  </a:lnTo>
                  <a:lnTo>
                    <a:pt x="15514" y="83978"/>
                  </a:lnTo>
                  <a:lnTo>
                    <a:pt x="18943" y="90633"/>
                  </a:lnTo>
                  <a:lnTo>
                    <a:pt x="5175" y="103887"/>
                  </a:lnTo>
                  <a:lnTo>
                    <a:pt x="0" y="113701"/>
                  </a:lnTo>
                  <a:lnTo>
                    <a:pt x="2889" y="124932"/>
                  </a:lnTo>
                  <a:lnTo>
                    <a:pt x="13317" y="142436"/>
                  </a:lnTo>
                  <a:lnTo>
                    <a:pt x="20747" y="149663"/>
                  </a:lnTo>
                  <a:lnTo>
                    <a:pt x="20861" y="157537"/>
                  </a:lnTo>
                  <a:lnTo>
                    <a:pt x="20607" y="167969"/>
                  </a:lnTo>
                  <a:lnTo>
                    <a:pt x="19938" y="183999"/>
                  </a:lnTo>
                  <a:lnTo>
                    <a:pt x="18930" y="205136"/>
                  </a:lnTo>
                  <a:lnTo>
                    <a:pt x="20061" y="213861"/>
                  </a:lnTo>
                  <a:lnTo>
                    <a:pt x="20061" y="216350"/>
                  </a:lnTo>
                  <a:lnTo>
                    <a:pt x="20515" y="221770"/>
                  </a:lnTo>
                  <a:lnTo>
                    <a:pt x="21686" y="231860"/>
                  </a:lnTo>
                  <a:lnTo>
                    <a:pt x="23286" y="242964"/>
                  </a:lnTo>
                  <a:lnTo>
                    <a:pt x="25026" y="251428"/>
                  </a:lnTo>
                  <a:lnTo>
                    <a:pt x="25157" y="259759"/>
                  </a:lnTo>
                  <a:lnTo>
                    <a:pt x="23217" y="270386"/>
                  </a:lnTo>
                  <a:lnTo>
                    <a:pt x="20847" y="279531"/>
                  </a:lnTo>
                  <a:lnTo>
                    <a:pt x="19692" y="283419"/>
                  </a:lnTo>
                  <a:lnTo>
                    <a:pt x="19324" y="286746"/>
                  </a:lnTo>
                  <a:lnTo>
                    <a:pt x="16276" y="290061"/>
                  </a:lnTo>
                  <a:lnTo>
                    <a:pt x="19692" y="292563"/>
                  </a:lnTo>
                  <a:lnTo>
                    <a:pt x="22372" y="293808"/>
                  </a:lnTo>
                  <a:lnTo>
                    <a:pt x="25420" y="296716"/>
                  </a:lnTo>
                  <a:lnTo>
                    <a:pt x="38361" y="300869"/>
                  </a:lnTo>
                  <a:lnTo>
                    <a:pt x="42171" y="294633"/>
                  </a:lnTo>
                  <a:lnTo>
                    <a:pt x="44457" y="290480"/>
                  </a:lnTo>
                  <a:lnTo>
                    <a:pt x="52077" y="290061"/>
                  </a:lnTo>
                  <a:lnTo>
                    <a:pt x="55125" y="290061"/>
                  </a:lnTo>
                  <a:lnTo>
                    <a:pt x="61209" y="286746"/>
                  </a:lnTo>
                  <a:lnTo>
                    <a:pt x="59304" y="273030"/>
                  </a:lnTo>
                  <a:lnTo>
                    <a:pt x="59304" y="268458"/>
                  </a:lnTo>
                  <a:lnTo>
                    <a:pt x="58887" y="256987"/>
                  </a:lnTo>
                  <a:lnTo>
                    <a:pt x="57970" y="236207"/>
                  </a:lnTo>
                  <a:lnTo>
                    <a:pt x="56637" y="207384"/>
                  </a:lnTo>
                  <a:lnTo>
                    <a:pt x="55125" y="194925"/>
                  </a:lnTo>
                  <a:lnTo>
                    <a:pt x="57018" y="174977"/>
                  </a:lnTo>
                  <a:lnTo>
                    <a:pt x="58453" y="163637"/>
                  </a:lnTo>
                  <a:lnTo>
                    <a:pt x="60155" y="156687"/>
                  </a:lnTo>
                  <a:lnTo>
                    <a:pt x="62949" y="149663"/>
                  </a:lnTo>
                  <a:lnTo>
                    <a:pt x="67419" y="139109"/>
                  </a:lnTo>
                  <a:lnTo>
                    <a:pt x="65870" y="131540"/>
                  </a:lnTo>
                  <a:lnTo>
                    <a:pt x="68918" y="128212"/>
                  </a:lnTo>
                  <a:lnTo>
                    <a:pt x="69591" y="127196"/>
                  </a:lnTo>
                  <a:lnTo>
                    <a:pt x="74925" y="123043"/>
                  </a:lnTo>
                  <a:lnTo>
                    <a:pt x="79916" y="115335"/>
                  </a:lnTo>
                  <a:lnTo>
                    <a:pt x="62822" y="115335"/>
                  </a:lnTo>
                  <a:lnTo>
                    <a:pt x="59012" y="113671"/>
                  </a:lnTo>
                  <a:lnTo>
                    <a:pt x="57869" y="107029"/>
                  </a:lnTo>
                  <a:lnTo>
                    <a:pt x="57869" y="102863"/>
                  </a:lnTo>
                  <a:lnTo>
                    <a:pt x="53982" y="91459"/>
                  </a:lnTo>
                  <a:lnTo>
                    <a:pt x="55887" y="87306"/>
                  </a:lnTo>
                  <a:lnTo>
                    <a:pt x="60840" y="76092"/>
                  </a:lnTo>
                  <a:lnTo>
                    <a:pt x="62733" y="73183"/>
                  </a:lnTo>
                  <a:lnTo>
                    <a:pt x="80172" y="73183"/>
                  </a:lnTo>
                  <a:lnTo>
                    <a:pt x="77211" y="69030"/>
                  </a:lnTo>
                  <a:lnTo>
                    <a:pt x="75306" y="59886"/>
                  </a:lnTo>
                  <a:lnTo>
                    <a:pt x="66924" y="51581"/>
                  </a:lnTo>
                  <a:lnTo>
                    <a:pt x="64906" y="46628"/>
                  </a:lnTo>
                  <a:lnTo>
                    <a:pt x="54630" y="46628"/>
                  </a:lnTo>
                  <a:lnTo>
                    <a:pt x="52692" y="44519"/>
                  </a:lnTo>
                  <a:close/>
                </a:path>
                <a:path w="93345" h="300989">
                  <a:moveTo>
                    <a:pt x="55125" y="290061"/>
                  </a:moveTo>
                  <a:lnTo>
                    <a:pt x="52077" y="290061"/>
                  </a:lnTo>
                  <a:lnTo>
                    <a:pt x="52077" y="294633"/>
                  </a:lnTo>
                  <a:lnTo>
                    <a:pt x="55506" y="293808"/>
                  </a:lnTo>
                  <a:lnTo>
                    <a:pt x="55125" y="290061"/>
                  </a:lnTo>
                  <a:close/>
                </a:path>
                <a:path w="93345" h="300989">
                  <a:moveTo>
                    <a:pt x="80172" y="73183"/>
                  </a:moveTo>
                  <a:lnTo>
                    <a:pt x="62733" y="73183"/>
                  </a:lnTo>
                  <a:lnTo>
                    <a:pt x="73401" y="88144"/>
                  </a:lnTo>
                  <a:lnTo>
                    <a:pt x="76068" y="90633"/>
                  </a:lnTo>
                  <a:lnTo>
                    <a:pt x="77211" y="92716"/>
                  </a:lnTo>
                  <a:lnTo>
                    <a:pt x="69972" y="109747"/>
                  </a:lnTo>
                  <a:lnTo>
                    <a:pt x="69210" y="112236"/>
                  </a:lnTo>
                  <a:lnTo>
                    <a:pt x="65489" y="115335"/>
                  </a:lnTo>
                  <a:lnTo>
                    <a:pt x="79916" y="115335"/>
                  </a:lnTo>
                  <a:lnTo>
                    <a:pt x="84069" y="108921"/>
                  </a:lnTo>
                  <a:lnTo>
                    <a:pt x="89022" y="98532"/>
                  </a:lnTo>
                  <a:lnTo>
                    <a:pt x="92819" y="94583"/>
                  </a:lnTo>
                  <a:lnTo>
                    <a:pt x="89784" y="91052"/>
                  </a:lnTo>
                  <a:lnTo>
                    <a:pt x="82545" y="76511"/>
                  </a:lnTo>
                  <a:lnTo>
                    <a:pt x="80172" y="73183"/>
                  </a:lnTo>
                  <a:close/>
                </a:path>
                <a:path w="93345" h="300989">
                  <a:moveTo>
                    <a:pt x="33099" y="0"/>
                  </a:moveTo>
                  <a:lnTo>
                    <a:pt x="28911" y="1487"/>
                  </a:lnTo>
                  <a:lnTo>
                    <a:pt x="20849" y="6865"/>
                  </a:lnTo>
                  <a:lnTo>
                    <a:pt x="18132" y="14338"/>
                  </a:lnTo>
                  <a:lnTo>
                    <a:pt x="17627" y="21420"/>
                  </a:lnTo>
                  <a:lnTo>
                    <a:pt x="17800" y="24568"/>
                  </a:lnTo>
                  <a:lnTo>
                    <a:pt x="17821" y="42068"/>
                  </a:lnTo>
                  <a:lnTo>
                    <a:pt x="21991" y="52000"/>
                  </a:lnTo>
                  <a:lnTo>
                    <a:pt x="20467" y="47428"/>
                  </a:lnTo>
                  <a:lnTo>
                    <a:pt x="21229" y="44519"/>
                  </a:lnTo>
                  <a:lnTo>
                    <a:pt x="52692" y="44519"/>
                  </a:lnTo>
                  <a:lnTo>
                    <a:pt x="50172" y="44100"/>
                  </a:lnTo>
                  <a:lnTo>
                    <a:pt x="50439" y="42068"/>
                  </a:lnTo>
                  <a:lnTo>
                    <a:pt x="51252" y="42068"/>
                  </a:lnTo>
                  <a:lnTo>
                    <a:pt x="55125" y="30803"/>
                  </a:lnTo>
                  <a:lnTo>
                    <a:pt x="55887" y="21659"/>
                  </a:lnTo>
                  <a:lnTo>
                    <a:pt x="50934" y="15017"/>
                  </a:lnTo>
                  <a:lnTo>
                    <a:pt x="48267" y="7537"/>
                  </a:lnTo>
                  <a:lnTo>
                    <a:pt x="45600" y="5873"/>
                  </a:lnTo>
                  <a:lnTo>
                    <a:pt x="38966" y="617"/>
                  </a:lnTo>
                  <a:lnTo>
                    <a:pt x="33099" y="0"/>
                  </a:lnTo>
                  <a:close/>
                </a:path>
                <a:path w="93345" h="300989">
                  <a:moveTo>
                    <a:pt x="52611" y="44431"/>
                  </a:moveTo>
                  <a:lnTo>
                    <a:pt x="54630" y="46628"/>
                  </a:lnTo>
                  <a:lnTo>
                    <a:pt x="60410" y="44926"/>
                  </a:lnTo>
                  <a:lnTo>
                    <a:pt x="56256" y="44926"/>
                  </a:lnTo>
                  <a:lnTo>
                    <a:pt x="52611" y="44431"/>
                  </a:lnTo>
                  <a:close/>
                </a:path>
                <a:path w="93345" h="300989">
                  <a:moveTo>
                    <a:pt x="63876" y="44100"/>
                  </a:moveTo>
                  <a:lnTo>
                    <a:pt x="62829" y="44214"/>
                  </a:lnTo>
                  <a:lnTo>
                    <a:pt x="54630" y="46628"/>
                  </a:lnTo>
                  <a:lnTo>
                    <a:pt x="64906" y="46628"/>
                  </a:lnTo>
                  <a:lnTo>
                    <a:pt x="63876" y="44100"/>
                  </a:lnTo>
                  <a:close/>
                </a:path>
                <a:path w="93345" h="300989">
                  <a:moveTo>
                    <a:pt x="64638" y="43681"/>
                  </a:moveTo>
                  <a:lnTo>
                    <a:pt x="52260" y="44049"/>
                  </a:lnTo>
                  <a:lnTo>
                    <a:pt x="52611" y="44431"/>
                  </a:lnTo>
                  <a:lnTo>
                    <a:pt x="56256" y="44926"/>
                  </a:lnTo>
                  <a:lnTo>
                    <a:pt x="62829" y="44214"/>
                  </a:lnTo>
                  <a:lnTo>
                    <a:pt x="64638" y="43681"/>
                  </a:lnTo>
                  <a:close/>
                </a:path>
                <a:path w="93345" h="300989">
                  <a:moveTo>
                    <a:pt x="62829" y="44214"/>
                  </a:moveTo>
                  <a:lnTo>
                    <a:pt x="56256" y="44926"/>
                  </a:lnTo>
                  <a:lnTo>
                    <a:pt x="60410" y="44926"/>
                  </a:lnTo>
                  <a:lnTo>
                    <a:pt x="62829" y="44214"/>
                  </a:lnTo>
                  <a:close/>
                </a:path>
                <a:path w="93345" h="300989">
                  <a:moveTo>
                    <a:pt x="51031" y="42712"/>
                  </a:moveTo>
                  <a:lnTo>
                    <a:pt x="50553" y="44100"/>
                  </a:lnTo>
                  <a:lnTo>
                    <a:pt x="52260" y="44049"/>
                  </a:lnTo>
                  <a:lnTo>
                    <a:pt x="51031" y="42712"/>
                  </a:lnTo>
                  <a:close/>
                </a:path>
                <a:path w="93345" h="300989">
                  <a:moveTo>
                    <a:pt x="51252" y="42068"/>
                  </a:moveTo>
                  <a:lnTo>
                    <a:pt x="50439" y="42068"/>
                  </a:lnTo>
                  <a:lnTo>
                    <a:pt x="51031" y="42712"/>
                  </a:lnTo>
                  <a:lnTo>
                    <a:pt x="51252" y="42068"/>
                  </a:lnTo>
                  <a:close/>
                </a:path>
              </a:pathLst>
            </a:custGeom>
            <a:solidFill>
              <a:srgbClr val="00829D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85" name="object 96">
              <a:extLst>
                <a:ext uri="{FF2B5EF4-FFF2-40B4-BE49-F238E27FC236}">
                  <a16:creationId xmlns:a16="http://schemas.microsoft.com/office/drawing/2014/main" id="{B2BF67DB-FAC3-4099-05C4-5765730A02C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92039" y="1426103"/>
              <a:ext cx="77825" cy="293371"/>
            </a:xfrm>
            <a:prstGeom prst="rect">
              <a:avLst/>
            </a:prstGeom>
          </p:spPr>
        </p:pic>
      </p:grpSp>
      <p:sp>
        <p:nvSpPr>
          <p:cNvPr id="86" name="object 98">
            <a:extLst>
              <a:ext uri="{FF2B5EF4-FFF2-40B4-BE49-F238E27FC236}">
                <a16:creationId xmlns:a16="http://schemas.microsoft.com/office/drawing/2014/main" id="{9948DA44-B274-74E4-CF14-4C09BC237F9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01611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29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F7ED8654-2CA5-3430-E261-14566C6C40AE}"/>
              </a:ext>
            </a:extLst>
          </p:cNvPr>
          <p:cNvSpPr/>
          <p:nvPr/>
        </p:nvSpPr>
        <p:spPr>
          <a:xfrm>
            <a:off x="1123739" y="1360297"/>
            <a:ext cx="9335674" cy="464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397"/>
              <a:t>v</a:t>
            </a:r>
          </a:p>
        </p:txBody>
      </p:sp>
      <p:pic>
        <p:nvPicPr>
          <p:cNvPr id="88" name="Imagen 87" descr="Una captura de pantall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74643755-5428-E0CB-CECC-AE7E15B1C8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48" y="1465180"/>
            <a:ext cx="9115813" cy="4650925"/>
          </a:xfrm>
          <a:prstGeom prst="rect">
            <a:avLst/>
          </a:prstGeom>
        </p:spPr>
      </p:pic>
      <p:sp>
        <p:nvSpPr>
          <p:cNvPr id="93" name="CuadroTexto 92">
            <a:extLst>
              <a:ext uri="{FF2B5EF4-FFF2-40B4-BE49-F238E27FC236}">
                <a16:creationId xmlns:a16="http://schemas.microsoft.com/office/drawing/2014/main" id="{C1EF4303-F8C6-4704-6BCD-C62489F087D5}"/>
              </a:ext>
            </a:extLst>
          </p:cNvPr>
          <p:cNvSpPr txBox="1"/>
          <p:nvPr/>
        </p:nvSpPr>
        <p:spPr>
          <a:xfrm>
            <a:off x="1669888" y="317950"/>
            <a:ext cx="8397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0070C0"/>
                </a:solidFill>
              </a:rPr>
              <a:t>PERSONALIZAR OBJETIVOS</a:t>
            </a:r>
          </a:p>
        </p:txBody>
      </p:sp>
    </p:spTree>
    <p:extLst>
      <p:ext uri="{BB962C8B-B14F-4D97-AF65-F5344CB8AC3E}">
        <p14:creationId xmlns:p14="http://schemas.microsoft.com/office/powerpoint/2010/main" val="1327842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E2A5A969-FD33-7445-51BE-B47767EBEDCA}"/>
              </a:ext>
            </a:extLst>
          </p:cNvPr>
          <p:cNvSpPr/>
          <p:nvPr/>
        </p:nvSpPr>
        <p:spPr>
          <a:xfrm>
            <a:off x="1" y="-6837"/>
            <a:ext cx="12192000" cy="598515"/>
          </a:xfrm>
          <a:prstGeom prst="rect">
            <a:avLst/>
          </a:prstGeom>
          <a:solidFill>
            <a:srgbClr val="1F436D"/>
          </a:solidFill>
          <a:ln>
            <a:solidFill>
              <a:srgbClr val="1F43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56791-10B4-7328-A7BC-C338DEDAF454}"/>
              </a:ext>
            </a:extLst>
          </p:cNvPr>
          <p:cNvSpPr txBox="1"/>
          <p:nvPr/>
        </p:nvSpPr>
        <p:spPr>
          <a:xfrm>
            <a:off x="248728" y="881484"/>
            <a:ext cx="2145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Agenda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23 de Noviembre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F9B41E-804E-D91F-E071-BC5C5E4F3AC1}"/>
              </a:ext>
            </a:extLst>
          </p:cNvPr>
          <p:cNvSpPr/>
          <p:nvPr/>
        </p:nvSpPr>
        <p:spPr>
          <a:xfrm>
            <a:off x="0" y="6332434"/>
            <a:ext cx="12192000" cy="525566"/>
          </a:xfrm>
          <a:prstGeom prst="rect">
            <a:avLst/>
          </a:prstGeom>
          <a:solidFill>
            <a:srgbClr val="00E6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Marcador de posición de imagen 6" descr="La cara de un hombre con lentes y barba&#10;&#10;Descripción generada automáticamente con confianza media">
            <a:extLst>
              <a:ext uri="{FF2B5EF4-FFF2-40B4-BE49-F238E27FC236}">
                <a16:creationId xmlns:a16="http://schemas.microsoft.com/office/drawing/2014/main" id="{DC2B9240-60E4-0593-71D9-EC407DFCEB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5" b="24125"/>
          <a:stretch>
            <a:fillRect/>
          </a:stretch>
        </p:blipFill>
        <p:spPr>
          <a:xfrm>
            <a:off x="2821496" y="2649811"/>
            <a:ext cx="1439862" cy="1323975"/>
          </a:xfrm>
          <a:ln w="28575">
            <a:solidFill>
              <a:schemeClr val="accent3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70B9B4-8FB8-34AD-FF2D-4742AC534521}"/>
              </a:ext>
            </a:extLst>
          </p:cNvPr>
          <p:cNvSpPr txBox="1"/>
          <p:nvPr userDrawn="1"/>
        </p:nvSpPr>
        <p:spPr>
          <a:xfrm>
            <a:off x="9963288" y="267741"/>
            <a:ext cx="2045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50" b="1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E6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73A90D-4872-5480-7558-E8BB870585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558"/>
          <a:stretch/>
        </p:blipFill>
        <p:spPr>
          <a:xfrm>
            <a:off x="0" y="5184147"/>
            <a:ext cx="12192000" cy="1730408"/>
          </a:xfrm>
          <a:prstGeom prst="rect">
            <a:avLst/>
          </a:prstGeom>
        </p:spPr>
      </p:pic>
      <p:sp>
        <p:nvSpPr>
          <p:cNvPr id="18" name="AutoShape 4" descr="EDUARDO DIAZ RONQUILLO">
            <a:extLst>
              <a:ext uri="{FF2B5EF4-FFF2-40B4-BE49-F238E27FC236}">
                <a16:creationId xmlns:a16="http://schemas.microsoft.com/office/drawing/2014/main" id="{4B3E43F3-545C-E076-FBCC-44BF549C2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6135" y="26753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B5C8FEF-4B48-3D58-7222-37E3B240B9D9}"/>
              </a:ext>
            </a:extLst>
          </p:cNvPr>
          <p:cNvSpPr txBox="1"/>
          <p:nvPr/>
        </p:nvSpPr>
        <p:spPr>
          <a:xfrm>
            <a:off x="4409044" y="1053983"/>
            <a:ext cx="5370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Taller 1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AC72402-585D-2037-B71A-9BC2DD43859B}"/>
              </a:ext>
            </a:extLst>
          </p:cNvPr>
          <p:cNvSpPr txBox="1"/>
          <p:nvPr/>
        </p:nvSpPr>
        <p:spPr>
          <a:xfrm>
            <a:off x="4403623" y="1580199"/>
            <a:ext cx="768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Dr. Antonio Hormigo Pozo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1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Médico familiar y comunitario.</a:t>
            </a:r>
            <a:r>
              <a:rPr kumimoji="0" lang="es-ES" sz="1200" b="0" i="1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Centro de Salud San Andrés Torcal (Málaga)</a:t>
            </a:r>
            <a:endParaRPr kumimoji="0" lang="es-ES_tradnl" sz="1200" b="0" i="1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4981B068-E538-84B0-6104-B251E650A982}"/>
              </a:ext>
            </a:extLst>
          </p:cNvPr>
          <p:cNvSpPr txBox="1"/>
          <p:nvPr/>
        </p:nvSpPr>
        <p:spPr>
          <a:xfrm>
            <a:off x="4409044" y="1349338"/>
            <a:ext cx="804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8F5B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Abordaje integral de la diabetes y del riesgo cardiovascular en tu nueva consulta</a:t>
            </a: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srgbClr val="18F5B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E7EE12C3-61C1-B758-B161-BB3B688AB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7451" y="267741"/>
            <a:ext cx="344428" cy="2079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4AED181-D7C2-A464-529F-7491BE3EC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6836"/>
            <a:ext cx="1616423" cy="598514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C4A23557-B5C7-06A7-7D17-9676C87DF6EE}"/>
              </a:ext>
            </a:extLst>
          </p:cNvPr>
          <p:cNvSpPr txBox="1"/>
          <p:nvPr/>
        </p:nvSpPr>
        <p:spPr>
          <a:xfrm>
            <a:off x="4403623" y="807762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9:30 – 10:45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903B79F-8640-ABDA-512D-95B7CAE5AAE3}"/>
              </a:ext>
            </a:extLst>
          </p:cNvPr>
          <p:cNvSpPr txBox="1"/>
          <p:nvPr/>
        </p:nvSpPr>
        <p:spPr>
          <a:xfrm>
            <a:off x="4403623" y="2887119"/>
            <a:ext cx="5370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Taller 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FBA600-986E-90B2-BEEF-94348EB0CA0D}"/>
              </a:ext>
            </a:extLst>
          </p:cNvPr>
          <p:cNvSpPr txBox="1"/>
          <p:nvPr/>
        </p:nvSpPr>
        <p:spPr>
          <a:xfrm>
            <a:off x="4403623" y="3404770"/>
            <a:ext cx="496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Dr. José Escribano Serrano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1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Médico familiar y comunitario. Centro de Salud de San Roque (Cádiz)</a:t>
            </a:r>
            <a:endParaRPr kumimoji="0" lang="es-ES_tradnl" sz="1200" b="0" i="1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0882D1C-523E-834A-0E27-016A12F8716F}"/>
              </a:ext>
            </a:extLst>
          </p:cNvPr>
          <p:cNvSpPr txBox="1"/>
          <p:nvPr/>
        </p:nvSpPr>
        <p:spPr>
          <a:xfrm>
            <a:off x="4403623" y="3164118"/>
            <a:ext cx="7283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8F5B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Tratamiento no insulínico de las personas con diabetes tipo 2</a:t>
            </a: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srgbClr val="18F5B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505996-A9E1-BFBF-C35C-39D1F93E6BD8}"/>
              </a:ext>
            </a:extLst>
          </p:cNvPr>
          <p:cNvSpPr txBox="1"/>
          <p:nvPr/>
        </p:nvSpPr>
        <p:spPr>
          <a:xfrm>
            <a:off x="4403623" y="2613972"/>
            <a:ext cx="1424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11:15 – 12:30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4E066A9-EB1A-43D2-CE02-9AF763E6E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181" y="823637"/>
            <a:ext cx="1506798" cy="1232379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A68BEAF5-B2FB-2E2B-ECF3-42E6AA0D6419}"/>
              </a:ext>
            </a:extLst>
          </p:cNvPr>
          <p:cNvSpPr txBox="1"/>
          <p:nvPr/>
        </p:nvSpPr>
        <p:spPr>
          <a:xfrm>
            <a:off x="4409044" y="4316249"/>
            <a:ext cx="5370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Taller 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BA54883-5412-62D7-55C7-4A4F815D351E}"/>
              </a:ext>
            </a:extLst>
          </p:cNvPr>
          <p:cNvSpPr txBox="1"/>
          <p:nvPr/>
        </p:nvSpPr>
        <p:spPr>
          <a:xfrm>
            <a:off x="4403623" y="4842465"/>
            <a:ext cx="768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Dr. Antonio Hormigo Pozo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1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Médico familiar y comunitario.</a:t>
            </a:r>
            <a:r>
              <a:rPr kumimoji="0" lang="es-ES" sz="1200" b="0" i="1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Centro de Salud San Andrés Torcal (Málaga)</a:t>
            </a:r>
            <a:endParaRPr kumimoji="0" lang="es-ES_tradnl" sz="1200" b="0" i="1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9DD890BF-689F-B52A-D89C-B945834CB031}"/>
              </a:ext>
            </a:extLst>
          </p:cNvPr>
          <p:cNvSpPr txBox="1"/>
          <p:nvPr/>
        </p:nvSpPr>
        <p:spPr>
          <a:xfrm>
            <a:off x="4409044" y="4572290"/>
            <a:ext cx="804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8F5B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I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8F5B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nsulinización basal </a:t>
            </a: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srgbClr val="18F5B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CCCDFCE-0950-D8E1-CF7C-45CD2F86D8C1}"/>
              </a:ext>
            </a:extLst>
          </p:cNvPr>
          <p:cNvSpPr txBox="1"/>
          <p:nvPr/>
        </p:nvSpPr>
        <p:spPr>
          <a:xfrm>
            <a:off x="4403623" y="4070028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12:30 – 13:45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FDF66EAE-26D7-0927-2DFB-20C3B9E0F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1518" y="4100262"/>
            <a:ext cx="1439818" cy="126542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1CF729D-347B-2422-7B07-823F9A224030}"/>
              </a:ext>
            </a:extLst>
          </p:cNvPr>
          <p:cNvSpPr/>
          <p:nvPr/>
        </p:nvSpPr>
        <p:spPr>
          <a:xfrm>
            <a:off x="2821518" y="2197370"/>
            <a:ext cx="9370482" cy="2443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10:45 – 11:15 Pausa café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3CDDE06-6AFA-EFB4-B7E2-B822619E6EDD}"/>
              </a:ext>
            </a:extLst>
          </p:cNvPr>
          <p:cNvSpPr/>
          <p:nvPr/>
        </p:nvSpPr>
        <p:spPr>
          <a:xfrm>
            <a:off x="2753322" y="5524916"/>
            <a:ext cx="9438678" cy="2761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13:45- 14:00 Cierre de las jornadas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17B200-0370-97D2-2382-6596F4C0845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487" r="40884" b="31669"/>
          <a:stretch/>
        </p:blipFill>
        <p:spPr>
          <a:xfrm>
            <a:off x="2821496" y="869615"/>
            <a:ext cx="1439840" cy="118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70F345-86BC-C486-687F-257450C28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487" r="40884" b="31669"/>
          <a:stretch/>
        </p:blipFill>
        <p:spPr>
          <a:xfrm>
            <a:off x="2850139" y="4156150"/>
            <a:ext cx="1439840" cy="118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5261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53EAA-B73F-D2B9-1D04-DD3E902F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B538A9-E0CC-F5A8-224F-03CF1196FF81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091BBD4-E72F-E1BD-7E5B-95266DD59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5143473-7F3E-8224-6E10-157950160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CB90C2E-4FC3-EFDE-E4C5-7AFB7994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060" y="2604855"/>
            <a:ext cx="4558969" cy="1325563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/>
              <a:t>INFORME AGP </a:t>
            </a:r>
            <a:br>
              <a:rPr lang="es-ES"/>
            </a:br>
            <a:r>
              <a:rPr lang="es-ES"/>
              <a:t>(</a:t>
            </a:r>
            <a:r>
              <a:rPr lang="es-ES" err="1"/>
              <a:t>Ambulatory</a:t>
            </a:r>
            <a:r>
              <a:rPr lang="es-ES"/>
              <a:t> </a:t>
            </a:r>
            <a:r>
              <a:rPr lang="es-ES" err="1"/>
              <a:t>Glucose</a:t>
            </a:r>
            <a:r>
              <a:rPr lang="es-ES"/>
              <a:t> </a:t>
            </a:r>
            <a:r>
              <a:rPr lang="es-ES" err="1"/>
              <a:t>Profile</a:t>
            </a:r>
            <a:r>
              <a:rPr lang="es-ES"/>
              <a:t>)</a:t>
            </a:r>
          </a:p>
        </p:txBody>
      </p:sp>
      <p:sp>
        <p:nvSpPr>
          <p:cNvPr id="6" name="object 98">
            <a:extLst>
              <a:ext uri="{FF2B5EF4-FFF2-40B4-BE49-F238E27FC236}">
                <a16:creationId xmlns:a16="http://schemas.microsoft.com/office/drawing/2014/main" id="{AD177BF8-2787-A1D7-E702-A93FA0DFB8B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7419753" y="6492875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30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object 25">
            <a:extLst>
              <a:ext uri="{FF2B5EF4-FFF2-40B4-BE49-F238E27FC236}">
                <a16:creationId xmlns:a16="http://schemas.microsoft.com/office/drawing/2014/main" id="{3D52E44D-896F-4399-806B-80F5A13419C7}"/>
              </a:ext>
            </a:extLst>
          </p:cNvPr>
          <p:cNvGrpSpPr/>
          <p:nvPr/>
        </p:nvGrpSpPr>
        <p:grpSpPr>
          <a:xfrm>
            <a:off x="296109" y="0"/>
            <a:ext cx="5636075" cy="6195032"/>
            <a:chOff x="4095597" y="200977"/>
            <a:chExt cx="4232275" cy="4652010"/>
          </a:xfrm>
        </p:grpSpPr>
        <p:sp>
          <p:nvSpPr>
            <p:cNvPr id="8" name="object 27">
              <a:extLst>
                <a:ext uri="{FF2B5EF4-FFF2-40B4-BE49-F238E27FC236}">
                  <a16:creationId xmlns:a16="http://schemas.microsoft.com/office/drawing/2014/main" id="{234B1BDB-7DAC-DA24-1BC9-887F74A09FA8}"/>
                </a:ext>
              </a:extLst>
            </p:cNvPr>
            <p:cNvSpPr/>
            <p:nvPr/>
          </p:nvSpPr>
          <p:spPr>
            <a:xfrm>
              <a:off x="4253712" y="200977"/>
              <a:ext cx="4074160" cy="4652010"/>
            </a:xfrm>
            <a:custGeom>
              <a:avLst/>
              <a:gdLst/>
              <a:ahLst/>
              <a:cxnLst/>
              <a:rect l="l" t="t" r="r" b="b"/>
              <a:pathLst>
                <a:path w="4074159" h="4652010">
                  <a:moveTo>
                    <a:pt x="4074020" y="0"/>
                  </a:moveTo>
                  <a:lnTo>
                    <a:pt x="0" y="0"/>
                  </a:lnTo>
                  <a:lnTo>
                    <a:pt x="0" y="4651438"/>
                  </a:lnTo>
                  <a:lnTo>
                    <a:pt x="4074020" y="4651438"/>
                  </a:lnTo>
                  <a:lnTo>
                    <a:pt x="4074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9" name="object 28">
              <a:extLst>
                <a:ext uri="{FF2B5EF4-FFF2-40B4-BE49-F238E27FC236}">
                  <a16:creationId xmlns:a16="http://schemas.microsoft.com/office/drawing/2014/main" id="{F11BB250-35EF-9156-A052-F595DF5FC2B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8068" y="291795"/>
              <a:ext cx="3851414" cy="44726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bject 33">
              <a:extLst>
                <a:ext uri="{FF2B5EF4-FFF2-40B4-BE49-F238E27FC236}">
                  <a16:creationId xmlns:a16="http://schemas.microsoft.com/office/drawing/2014/main" id="{D35A56BE-D2CC-A419-5A5F-2C2F11FDA56D}"/>
                </a:ext>
              </a:extLst>
            </p:cNvPr>
            <p:cNvSpPr/>
            <p:nvPr/>
          </p:nvSpPr>
          <p:spPr>
            <a:xfrm>
              <a:off x="4095597" y="467902"/>
              <a:ext cx="269875" cy="269875"/>
            </a:xfrm>
            <a:custGeom>
              <a:avLst/>
              <a:gdLst/>
              <a:ahLst/>
              <a:cxnLst/>
              <a:rect l="l" t="t" r="r" b="b"/>
              <a:pathLst>
                <a:path w="269875" h="269875">
                  <a:moveTo>
                    <a:pt x="269582" y="134797"/>
                  </a:moveTo>
                  <a:lnTo>
                    <a:pt x="262710" y="177404"/>
                  </a:lnTo>
                  <a:lnTo>
                    <a:pt x="243574" y="214407"/>
                  </a:lnTo>
                  <a:lnTo>
                    <a:pt x="214395" y="243587"/>
                  </a:lnTo>
                  <a:lnTo>
                    <a:pt x="177391" y="262723"/>
                  </a:lnTo>
                  <a:lnTo>
                    <a:pt x="134785" y="269595"/>
                  </a:lnTo>
                  <a:lnTo>
                    <a:pt x="92184" y="262723"/>
                  </a:lnTo>
                  <a:lnTo>
                    <a:pt x="55184" y="243587"/>
                  </a:lnTo>
                  <a:lnTo>
                    <a:pt x="26007" y="214407"/>
                  </a:lnTo>
                  <a:lnTo>
                    <a:pt x="6871" y="177404"/>
                  </a:lnTo>
                  <a:lnTo>
                    <a:pt x="0" y="134797"/>
                  </a:lnTo>
                  <a:lnTo>
                    <a:pt x="6871" y="92191"/>
                  </a:lnTo>
                  <a:lnTo>
                    <a:pt x="26007" y="55187"/>
                  </a:lnTo>
                  <a:lnTo>
                    <a:pt x="55184" y="26007"/>
                  </a:lnTo>
                  <a:lnTo>
                    <a:pt x="92184" y="6872"/>
                  </a:lnTo>
                  <a:lnTo>
                    <a:pt x="134785" y="0"/>
                  </a:lnTo>
                  <a:lnTo>
                    <a:pt x="177391" y="6872"/>
                  </a:lnTo>
                  <a:lnTo>
                    <a:pt x="214395" y="26007"/>
                  </a:lnTo>
                  <a:lnTo>
                    <a:pt x="243574" y="55187"/>
                  </a:lnTo>
                  <a:lnTo>
                    <a:pt x="262710" y="92191"/>
                  </a:lnTo>
                  <a:lnTo>
                    <a:pt x="269582" y="134797"/>
                  </a:lnTo>
                  <a:close/>
                </a:path>
              </a:pathLst>
            </a:custGeom>
            <a:ln w="13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</p:spTree>
    <p:extLst>
      <p:ext uri="{BB962C8B-B14F-4D97-AF65-F5344CB8AC3E}">
        <p14:creationId xmlns:p14="http://schemas.microsoft.com/office/powerpoint/2010/main" val="1604132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EFAE7-3DF4-B8FA-EF26-9CB9332B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770CC7-0FAF-F3E8-B0C0-3B66AAAFEF46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55D86B5-77ED-DA77-0AD1-633348DAA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05332F33-5E68-B5BA-75CC-30AFBB234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grpSp>
        <p:nvGrpSpPr>
          <p:cNvPr id="5" name="object 2">
            <a:extLst>
              <a:ext uri="{FF2B5EF4-FFF2-40B4-BE49-F238E27FC236}">
                <a16:creationId xmlns:a16="http://schemas.microsoft.com/office/drawing/2014/main" id="{6A2C50BE-171A-65B4-E72F-4AE2EC321AF0}"/>
              </a:ext>
            </a:extLst>
          </p:cNvPr>
          <p:cNvGrpSpPr/>
          <p:nvPr/>
        </p:nvGrpSpPr>
        <p:grpSpPr>
          <a:xfrm>
            <a:off x="22622" y="1291590"/>
            <a:ext cx="11979937" cy="4672065"/>
            <a:chOff x="0" y="1179817"/>
            <a:chExt cx="8996045" cy="350837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23D988D6-4F41-0B6A-43F7-AD59DAB98888}"/>
                </a:ext>
              </a:extLst>
            </p:cNvPr>
            <p:cNvSpPr/>
            <p:nvPr/>
          </p:nvSpPr>
          <p:spPr>
            <a:xfrm>
              <a:off x="6094780" y="1523898"/>
              <a:ext cx="2896870" cy="2846705"/>
            </a:xfrm>
            <a:custGeom>
              <a:avLst/>
              <a:gdLst/>
              <a:ahLst/>
              <a:cxnLst/>
              <a:rect l="l" t="t" r="r" b="b"/>
              <a:pathLst>
                <a:path w="2896870" h="2846704">
                  <a:moveTo>
                    <a:pt x="2896247" y="2846514"/>
                  </a:moveTo>
                  <a:lnTo>
                    <a:pt x="0" y="2846514"/>
                  </a:lnTo>
                  <a:lnTo>
                    <a:pt x="0" y="0"/>
                  </a:lnTo>
                  <a:lnTo>
                    <a:pt x="2896247" y="0"/>
                  </a:lnTo>
                  <a:lnTo>
                    <a:pt x="2896247" y="2846514"/>
                  </a:lnTo>
                  <a:close/>
                </a:path>
              </a:pathLst>
            </a:custGeom>
            <a:ln w="9525">
              <a:solidFill>
                <a:srgbClr val="73B700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031C97A8-7420-C56E-DF5D-4C43A85897F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179817"/>
              <a:ext cx="6282105" cy="3508243"/>
            </a:xfrm>
            <a:prstGeom prst="rect">
              <a:avLst/>
            </a:prstGeom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E66CDB9A-F050-D26C-1623-691BCF9EA81C}"/>
                </a:ext>
              </a:extLst>
            </p:cNvPr>
            <p:cNvSpPr/>
            <p:nvPr/>
          </p:nvSpPr>
          <p:spPr>
            <a:xfrm>
              <a:off x="387794" y="1619313"/>
              <a:ext cx="5459730" cy="2560320"/>
            </a:xfrm>
            <a:custGeom>
              <a:avLst/>
              <a:gdLst/>
              <a:ahLst/>
              <a:cxnLst/>
              <a:rect l="l" t="t" r="r" b="b"/>
              <a:pathLst>
                <a:path w="5459730" h="2560320">
                  <a:moveTo>
                    <a:pt x="5459463" y="0"/>
                  </a:moveTo>
                  <a:lnTo>
                    <a:pt x="0" y="0"/>
                  </a:lnTo>
                  <a:lnTo>
                    <a:pt x="0" y="2559748"/>
                  </a:lnTo>
                  <a:lnTo>
                    <a:pt x="5459463" y="2559748"/>
                  </a:lnTo>
                  <a:lnTo>
                    <a:pt x="54594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grpSp>
        <p:nvGrpSpPr>
          <p:cNvPr id="9" name="object 20">
            <a:extLst>
              <a:ext uri="{FF2B5EF4-FFF2-40B4-BE49-F238E27FC236}">
                <a16:creationId xmlns:a16="http://schemas.microsoft.com/office/drawing/2014/main" id="{33707875-EC84-CD95-B350-3B76329B4592}"/>
              </a:ext>
            </a:extLst>
          </p:cNvPr>
          <p:cNvGrpSpPr/>
          <p:nvPr/>
        </p:nvGrpSpPr>
        <p:grpSpPr>
          <a:xfrm>
            <a:off x="702316" y="1980862"/>
            <a:ext cx="7881270" cy="3159025"/>
            <a:chOff x="510400" y="1706740"/>
            <a:chExt cx="5918250" cy="2372194"/>
          </a:xfrm>
        </p:grpSpPr>
        <p:pic>
          <p:nvPicPr>
            <p:cNvPr id="10" name="object 21">
              <a:extLst>
                <a:ext uri="{FF2B5EF4-FFF2-40B4-BE49-F238E27FC236}">
                  <a16:creationId xmlns:a16="http://schemas.microsoft.com/office/drawing/2014/main" id="{83773611-B7E2-A9C2-D527-C86F141963F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400" y="1706740"/>
              <a:ext cx="5267631" cy="2372194"/>
            </a:xfrm>
            <a:prstGeom prst="rect">
              <a:avLst/>
            </a:prstGeom>
          </p:spPr>
        </p:pic>
        <p:pic>
          <p:nvPicPr>
            <p:cNvPr id="11" name="object 22">
              <a:extLst>
                <a:ext uri="{FF2B5EF4-FFF2-40B4-BE49-F238E27FC236}">
                  <a16:creationId xmlns:a16="http://schemas.microsoft.com/office/drawing/2014/main" id="{45242B01-72E7-40F0-258B-11DC6AACB0D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65875" y="1759774"/>
              <a:ext cx="162775" cy="162775"/>
            </a:xfrm>
            <a:prstGeom prst="rect">
              <a:avLst/>
            </a:prstGeom>
          </p:spPr>
        </p:pic>
      </p:grpSp>
      <p:sp>
        <p:nvSpPr>
          <p:cNvPr id="12" name="object 98">
            <a:extLst>
              <a:ext uri="{FF2B5EF4-FFF2-40B4-BE49-F238E27FC236}">
                <a16:creationId xmlns:a16="http://schemas.microsoft.com/office/drawing/2014/main" id="{43FC9F50-BA4B-0B3B-9AE4-42AA4ACC527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25705" y="6064364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31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CE259612-FF87-4118-89DD-21D9E2499658}"/>
              </a:ext>
            </a:extLst>
          </p:cNvPr>
          <p:cNvSpPr txBox="1"/>
          <p:nvPr/>
        </p:nvSpPr>
        <p:spPr>
          <a:xfrm>
            <a:off x="4015539" y="367367"/>
            <a:ext cx="4190906" cy="640577"/>
          </a:xfrm>
          <a:prstGeom prst="rect">
            <a:avLst/>
          </a:prstGeom>
        </p:spPr>
        <p:txBody>
          <a:bodyPr vert="horz" wrap="square" lIns="0" tIns="88790" rIns="0" bIns="0" rtlCol="0">
            <a:spAutoFit/>
          </a:bodyPr>
          <a:lstStyle/>
          <a:p>
            <a:pPr algn="ctr">
              <a:spcBef>
                <a:spcPts val="699"/>
              </a:spcBef>
            </a:pPr>
            <a:r>
              <a:rPr sz="2131">
                <a:solidFill>
                  <a:srgbClr val="475563"/>
                </a:solidFill>
                <a:latin typeface="Open Sans"/>
                <a:cs typeface="Open Sans"/>
              </a:rPr>
              <a:t>MÉTRICAS</a:t>
            </a:r>
            <a:r>
              <a:rPr sz="2131" spc="-27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2131">
                <a:solidFill>
                  <a:srgbClr val="475563"/>
                </a:solidFill>
                <a:latin typeface="Open Sans"/>
                <a:cs typeface="Open Sans"/>
              </a:rPr>
              <a:t>Y</a:t>
            </a:r>
            <a:r>
              <a:rPr sz="2131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2131">
                <a:solidFill>
                  <a:srgbClr val="475563"/>
                </a:solidFill>
                <a:latin typeface="Open Sans"/>
                <a:cs typeface="Open Sans"/>
              </a:rPr>
              <a:t>TIEMPOS</a:t>
            </a:r>
            <a:r>
              <a:rPr sz="2131" spc="-20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2131">
                <a:solidFill>
                  <a:srgbClr val="475563"/>
                </a:solidFill>
                <a:latin typeface="Open Sans"/>
                <a:cs typeface="Open Sans"/>
              </a:rPr>
              <a:t>EN</a:t>
            </a:r>
            <a:r>
              <a:rPr sz="2131" spc="-13">
                <a:solidFill>
                  <a:srgbClr val="475563"/>
                </a:solidFill>
                <a:latin typeface="Open Sans"/>
                <a:cs typeface="Open Sans"/>
              </a:rPr>
              <a:t> RANGO</a:t>
            </a:r>
            <a:endParaRPr sz="2131">
              <a:latin typeface="Open Sans"/>
              <a:cs typeface="Open Sans"/>
            </a:endParaRPr>
          </a:p>
          <a:p>
            <a:pPr marL="846" algn="ctr">
              <a:spcBef>
                <a:spcPts val="313"/>
              </a:spcBef>
            </a:pP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LECTURA</a:t>
            </a:r>
            <a:r>
              <a:rPr sz="1199" spc="-20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SISTEMÁTICA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DEL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INFORME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 spc="-33">
                <a:solidFill>
                  <a:srgbClr val="475563"/>
                </a:solidFill>
                <a:latin typeface="Open Sans"/>
                <a:cs typeface="Open Sans"/>
              </a:rPr>
              <a:t>AGP</a:t>
            </a:r>
            <a:endParaRPr sz="1199">
              <a:latin typeface="Open Sans"/>
              <a:cs typeface="Open Sans"/>
            </a:endParaRPr>
          </a:p>
        </p:txBody>
      </p:sp>
      <p:sp>
        <p:nvSpPr>
          <p:cNvPr id="14" name="object 29">
            <a:extLst>
              <a:ext uri="{FF2B5EF4-FFF2-40B4-BE49-F238E27FC236}">
                <a16:creationId xmlns:a16="http://schemas.microsoft.com/office/drawing/2014/main" id="{54CA216C-5D38-AEE3-1C09-1596F4A9C5B3}"/>
              </a:ext>
            </a:extLst>
          </p:cNvPr>
          <p:cNvSpPr txBox="1"/>
          <p:nvPr/>
        </p:nvSpPr>
        <p:spPr>
          <a:xfrm>
            <a:off x="8418812" y="2054594"/>
            <a:ext cx="110777" cy="180115"/>
          </a:xfrm>
          <a:prstGeom prst="rect">
            <a:avLst/>
          </a:prstGeom>
        </p:spPr>
        <p:txBody>
          <a:bodyPr vert="horz" wrap="square" lIns="0" tIns="16067" rIns="0" bIns="0" rtlCol="0">
            <a:spAutoFit/>
          </a:bodyPr>
          <a:lstStyle/>
          <a:p>
            <a:pPr marL="16913">
              <a:spcBef>
                <a:spcPts val="127"/>
              </a:spcBef>
            </a:pPr>
            <a:r>
              <a:rPr sz="1065" b="1" spc="-7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id="{1E110709-9629-C789-06A7-4A468988B4FA}"/>
              </a:ext>
            </a:extLst>
          </p:cNvPr>
          <p:cNvSpPr/>
          <p:nvPr/>
        </p:nvSpPr>
        <p:spPr>
          <a:xfrm>
            <a:off x="8247042" y="1595717"/>
            <a:ext cx="2987585" cy="305270"/>
          </a:xfrm>
          <a:custGeom>
            <a:avLst/>
            <a:gdLst/>
            <a:ahLst/>
            <a:cxnLst/>
            <a:rect l="l" t="t" r="r" b="b"/>
            <a:pathLst>
              <a:path w="2243454" h="229235">
                <a:moveTo>
                  <a:pt x="2181631" y="0"/>
                </a:moveTo>
                <a:lnTo>
                  <a:pt x="61341" y="0"/>
                </a:lnTo>
                <a:lnTo>
                  <a:pt x="37526" y="4839"/>
                </a:lnTo>
                <a:lnTo>
                  <a:pt x="18021" y="18016"/>
                </a:lnTo>
                <a:lnTo>
                  <a:pt x="4841" y="37520"/>
                </a:lnTo>
                <a:lnTo>
                  <a:pt x="0" y="61340"/>
                </a:lnTo>
                <a:lnTo>
                  <a:pt x="0" y="167754"/>
                </a:lnTo>
                <a:lnTo>
                  <a:pt x="4841" y="191574"/>
                </a:lnTo>
                <a:lnTo>
                  <a:pt x="18021" y="211078"/>
                </a:lnTo>
                <a:lnTo>
                  <a:pt x="37526" y="224256"/>
                </a:lnTo>
                <a:lnTo>
                  <a:pt x="61341" y="229095"/>
                </a:lnTo>
                <a:lnTo>
                  <a:pt x="2181631" y="229095"/>
                </a:lnTo>
                <a:lnTo>
                  <a:pt x="2205446" y="224256"/>
                </a:lnTo>
                <a:lnTo>
                  <a:pt x="2224951" y="211078"/>
                </a:lnTo>
                <a:lnTo>
                  <a:pt x="2238131" y="191574"/>
                </a:lnTo>
                <a:lnTo>
                  <a:pt x="2242972" y="167754"/>
                </a:lnTo>
                <a:lnTo>
                  <a:pt x="2242972" y="61340"/>
                </a:lnTo>
                <a:lnTo>
                  <a:pt x="2238131" y="37520"/>
                </a:lnTo>
                <a:lnTo>
                  <a:pt x="2224951" y="18016"/>
                </a:lnTo>
                <a:lnTo>
                  <a:pt x="2205446" y="4839"/>
                </a:lnTo>
                <a:lnTo>
                  <a:pt x="2181631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grpSp>
        <p:nvGrpSpPr>
          <p:cNvPr id="16" name="object 31">
            <a:extLst>
              <a:ext uri="{FF2B5EF4-FFF2-40B4-BE49-F238E27FC236}">
                <a16:creationId xmlns:a16="http://schemas.microsoft.com/office/drawing/2014/main" id="{6ABFD9CF-38E0-5A0D-C790-B902AEE3E800}"/>
              </a:ext>
            </a:extLst>
          </p:cNvPr>
          <p:cNvGrpSpPr/>
          <p:nvPr/>
        </p:nvGrpSpPr>
        <p:grpSpPr>
          <a:xfrm>
            <a:off x="8337117" y="2303397"/>
            <a:ext cx="3399403" cy="3031557"/>
            <a:chOff x="6243570" y="1948940"/>
            <a:chExt cx="2552700" cy="2276475"/>
          </a:xfrm>
        </p:grpSpPr>
        <p:pic>
          <p:nvPicPr>
            <p:cNvPr id="17" name="object 32">
              <a:extLst>
                <a:ext uri="{FF2B5EF4-FFF2-40B4-BE49-F238E27FC236}">
                  <a16:creationId xmlns:a16="http://schemas.microsoft.com/office/drawing/2014/main" id="{991D457C-DF8D-A4FF-3460-0AD27AFE81E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65875" y="1998408"/>
              <a:ext cx="162775" cy="162775"/>
            </a:xfrm>
            <a:prstGeom prst="rect">
              <a:avLst/>
            </a:prstGeom>
          </p:spPr>
        </p:pic>
        <p:sp>
          <p:nvSpPr>
            <p:cNvPr id="18" name="object 33">
              <a:extLst>
                <a:ext uri="{FF2B5EF4-FFF2-40B4-BE49-F238E27FC236}">
                  <a16:creationId xmlns:a16="http://schemas.microsoft.com/office/drawing/2014/main" id="{3DEFB390-287B-9227-E18F-BDC706364E1C}"/>
                </a:ext>
              </a:extLst>
            </p:cNvPr>
            <p:cNvSpPr/>
            <p:nvPr/>
          </p:nvSpPr>
          <p:spPr>
            <a:xfrm>
              <a:off x="8786652" y="1952433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9" name="object 34">
              <a:extLst>
                <a:ext uri="{FF2B5EF4-FFF2-40B4-BE49-F238E27FC236}">
                  <a16:creationId xmlns:a16="http://schemas.microsoft.com/office/drawing/2014/main" id="{826C5962-1C5C-7D3F-C069-4AE0FBA2A1FF}"/>
                </a:ext>
              </a:extLst>
            </p:cNvPr>
            <p:cNvSpPr/>
            <p:nvPr/>
          </p:nvSpPr>
          <p:spPr>
            <a:xfrm>
              <a:off x="6258328" y="1952433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0" name="object 35">
              <a:extLst>
                <a:ext uri="{FF2B5EF4-FFF2-40B4-BE49-F238E27FC236}">
                  <a16:creationId xmlns:a16="http://schemas.microsoft.com/office/drawing/2014/main" id="{9E680597-841C-0786-AEE3-D8095327C0E5}"/>
                </a:ext>
              </a:extLst>
            </p:cNvPr>
            <p:cNvSpPr/>
            <p:nvPr/>
          </p:nvSpPr>
          <p:spPr>
            <a:xfrm>
              <a:off x="6247062" y="1952433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1" name="object 36">
              <a:extLst>
                <a:ext uri="{FF2B5EF4-FFF2-40B4-BE49-F238E27FC236}">
                  <a16:creationId xmlns:a16="http://schemas.microsoft.com/office/drawing/2014/main" id="{A850772C-962C-2366-7D50-1404968AC5C8}"/>
                </a:ext>
              </a:extLst>
            </p:cNvPr>
            <p:cNvSpPr/>
            <p:nvPr/>
          </p:nvSpPr>
          <p:spPr>
            <a:xfrm>
              <a:off x="8786652" y="2200201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2" name="object 37">
              <a:extLst>
                <a:ext uri="{FF2B5EF4-FFF2-40B4-BE49-F238E27FC236}">
                  <a16:creationId xmlns:a16="http://schemas.microsoft.com/office/drawing/2014/main" id="{7BE3C549-775A-DDD4-A80D-7F0157D10C16}"/>
                </a:ext>
              </a:extLst>
            </p:cNvPr>
            <p:cNvSpPr/>
            <p:nvPr/>
          </p:nvSpPr>
          <p:spPr>
            <a:xfrm>
              <a:off x="6258328" y="2200201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3" name="object 38">
              <a:extLst>
                <a:ext uri="{FF2B5EF4-FFF2-40B4-BE49-F238E27FC236}">
                  <a16:creationId xmlns:a16="http://schemas.microsoft.com/office/drawing/2014/main" id="{EA0E6409-0698-2F08-1A72-5890025A9B86}"/>
                </a:ext>
              </a:extLst>
            </p:cNvPr>
            <p:cNvSpPr/>
            <p:nvPr/>
          </p:nvSpPr>
          <p:spPr>
            <a:xfrm>
              <a:off x="6247062" y="2200201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24" name="object 39">
              <a:extLst>
                <a:ext uri="{FF2B5EF4-FFF2-40B4-BE49-F238E27FC236}">
                  <a16:creationId xmlns:a16="http://schemas.microsoft.com/office/drawing/2014/main" id="{6E147311-AF24-2A22-D237-038185F84D3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65875" y="2254699"/>
              <a:ext cx="162775" cy="162775"/>
            </a:xfrm>
            <a:prstGeom prst="rect">
              <a:avLst/>
            </a:prstGeom>
          </p:spPr>
        </p:pic>
        <p:pic>
          <p:nvPicPr>
            <p:cNvPr id="25" name="object 40">
              <a:extLst>
                <a:ext uri="{FF2B5EF4-FFF2-40B4-BE49-F238E27FC236}">
                  <a16:creationId xmlns:a16="http://schemas.microsoft.com/office/drawing/2014/main" id="{EB77E8B3-9564-3C28-9B10-62054CE0C43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65875" y="2500254"/>
              <a:ext cx="162775" cy="162775"/>
            </a:xfrm>
            <a:prstGeom prst="rect">
              <a:avLst/>
            </a:prstGeom>
          </p:spPr>
        </p:pic>
        <p:sp>
          <p:nvSpPr>
            <p:cNvPr id="26" name="object 41">
              <a:extLst>
                <a:ext uri="{FF2B5EF4-FFF2-40B4-BE49-F238E27FC236}">
                  <a16:creationId xmlns:a16="http://schemas.microsoft.com/office/drawing/2014/main" id="{6D319325-60C6-EE57-12E7-DDA8E423D273}"/>
                </a:ext>
              </a:extLst>
            </p:cNvPr>
            <p:cNvSpPr/>
            <p:nvPr/>
          </p:nvSpPr>
          <p:spPr>
            <a:xfrm>
              <a:off x="8786652" y="245922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7" name="object 42">
              <a:extLst>
                <a:ext uri="{FF2B5EF4-FFF2-40B4-BE49-F238E27FC236}">
                  <a16:creationId xmlns:a16="http://schemas.microsoft.com/office/drawing/2014/main" id="{6512AD27-7B9B-87CE-2452-E2AAE891DF83}"/>
                </a:ext>
              </a:extLst>
            </p:cNvPr>
            <p:cNvSpPr/>
            <p:nvPr/>
          </p:nvSpPr>
          <p:spPr>
            <a:xfrm>
              <a:off x="6258328" y="2459226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8" name="object 43">
              <a:extLst>
                <a:ext uri="{FF2B5EF4-FFF2-40B4-BE49-F238E27FC236}">
                  <a16:creationId xmlns:a16="http://schemas.microsoft.com/office/drawing/2014/main" id="{C4DF8FDE-3E15-3A7B-1DB0-2358F75A9B6B}"/>
                </a:ext>
              </a:extLst>
            </p:cNvPr>
            <p:cNvSpPr/>
            <p:nvPr/>
          </p:nvSpPr>
          <p:spPr>
            <a:xfrm>
              <a:off x="6247062" y="245922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9" name="object 44">
              <a:extLst>
                <a:ext uri="{FF2B5EF4-FFF2-40B4-BE49-F238E27FC236}">
                  <a16:creationId xmlns:a16="http://schemas.microsoft.com/office/drawing/2014/main" id="{74047981-A47E-88CC-5AD1-3643CB44097C}"/>
                </a:ext>
              </a:extLst>
            </p:cNvPr>
            <p:cNvSpPr/>
            <p:nvPr/>
          </p:nvSpPr>
          <p:spPr>
            <a:xfrm>
              <a:off x="8786652" y="2701361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0" name="object 45">
              <a:extLst>
                <a:ext uri="{FF2B5EF4-FFF2-40B4-BE49-F238E27FC236}">
                  <a16:creationId xmlns:a16="http://schemas.microsoft.com/office/drawing/2014/main" id="{41863920-DF90-CE35-29FF-A4BCE7822856}"/>
                </a:ext>
              </a:extLst>
            </p:cNvPr>
            <p:cNvSpPr/>
            <p:nvPr/>
          </p:nvSpPr>
          <p:spPr>
            <a:xfrm>
              <a:off x="6258328" y="2701361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1" name="object 46">
              <a:extLst>
                <a:ext uri="{FF2B5EF4-FFF2-40B4-BE49-F238E27FC236}">
                  <a16:creationId xmlns:a16="http://schemas.microsoft.com/office/drawing/2014/main" id="{A1547BE8-6FC3-394C-5E15-C692CE687AFC}"/>
                </a:ext>
              </a:extLst>
            </p:cNvPr>
            <p:cNvSpPr/>
            <p:nvPr/>
          </p:nvSpPr>
          <p:spPr>
            <a:xfrm>
              <a:off x="6247062" y="2701361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32" name="object 47">
              <a:extLst>
                <a:ext uri="{FF2B5EF4-FFF2-40B4-BE49-F238E27FC236}">
                  <a16:creationId xmlns:a16="http://schemas.microsoft.com/office/drawing/2014/main" id="{DC5DF8C8-6C74-28E7-8B72-DDA006119DE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69894" y="3024601"/>
              <a:ext cx="154736" cy="154736"/>
            </a:xfrm>
            <a:prstGeom prst="rect">
              <a:avLst/>
            </a:prstGeom>
          </p:spPr>
        </p:pic>
        <p:sp>
          <p:nvSpPr>
            <p:cNvPr id="33" name="object 48">
              <a:extLst>
                <a:ext uri="{FF2B5EF4-FFF2-40B4-BE49-F238E27FC236}">
                  <a16:creationId xmlns:a16="http://schemas.microsoft.com/office/drawing/2014/main" id="{5673BDA3-0076-644A-0A05-E3BA7CAE0E82}"/>
                </a:ext>
              </a:extLst>
            </p:cNvPr>
            <p:cNvSpPr/>
            <p:nvPr/>
          </p:nvSpPr>
          <p:spPr>
            <a:xfrm>
              <a:off x="8786652" y="3219415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4" name="object 49">
              <a:extLst>
                <a:ext uri="{FF2B5EF4-FFF2-40B4-BE49-F238E27FC236}">
                  <a16:creationId xmlns:a16="http://schemas.microsoft.com/office/drawing/2014/main" id="{55FC1905-B746-4156-5503-9991265C94AE}"/>
                </a:ext>
              </a:extLst>
            </p:cNvPr>
            <p:cNvSpPr/>
            <p:nvPr/>
          </p:nvSpPr>
          <p:spPr>
            <a:xfrm>
              <a:off x="6258328" y="3219415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5" name="object 50">
              <a:extLst>
                <a:ext uri="{FF2B5EF4-FFF2-40B4-BE49-F238E27FC236}">
                  <a16:creationId xmlns:a16="http://schemas.microsoft.com/office/drawing/2014/main" id="{6667B9C7-7D07-2F08-49B1-4F35378F0845}"/>
                </a:ext>
              </a:extLst>
            </p:cNvPr>
            <p:cNvSpPr/>
            <p:nvPr/>
          </p:nvSpPr>
          <p:spPr>
            <a:xfrm>
              <a:off x="6247062" y="3219415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36" name="object 51">
              <a:extLst>
                <a:ext uri="{FF2B5EF4-FFF2-40B4-BE49-F238E27FC236}">
                  <a16:creationId xmlns:a16="http://schemas.microsoft.com/office/drawing/2014/main" id="{355F41B8-FBE3-84A5-2ABB-54BF150D8B1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65875" y="2751589"/>
              <a:ext cx="162775" cy="162775"/>
            </a:xfrm>
            <a:prstGeom prst="rect">
              <a:avLst/>
            </a:prstGeom>
          </p:spPr>
        </p:pic>
        <p:sp>
          <p:nvSpPr>
            <p:cNvPr id="37" name="object 52">
              <a:extLst>
                <a:ext uri="{FF2B5EF4-FFF2-40B4-BE49-F238E27FC236}">
                  <a16:creationId xmlns:a16="http://schemas.microsoft.com/office/drawing/2014/main" id="{08927051-51F8-8723-92C1-77C2A3AE9360}"/>
                </a:ext>
              </a:extLst>
            </p:cNvPr>
            <p:cNvSpPr/>
            <p:nvPr/>
          </p:nvSpPr>
          <p:spPr>
            <a:xfrm>
              <a:off x="8786652" y="2971651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8" name="object 53">
              <a:extLst>
                <a:ext uri="{FF2B5EF4-FFF2-40B4-BE49-F238E27FC236}">
                  <a16:creationId xmlns:a16="http://schemas.microsoft.com/office/drawing/2014/main" id="{F5759882-BBFD-FA62-F44B-CD5971D938F7}"/>
                </a:ext>
              </a:extLst>
            </p:cNvPr>
            <p:cNvSpPr/>
            <p:nvPr/>
          </p:nvSpPr>
          <p:spPr>
            <a:xfrm>
              <a:off x="6258328" y="2971651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39" name="object 54">
              <a:extLst>
                <a:ext uri="{FF2B5EF4-FFF2-40B4-BE49-F238E27FC236}">
                  <a16:creationId xmlns:a16="http://schemas.microsoft.com/office/drawing/2014/main" id="{5A646811-0C88-3EF4-9FE4-CF87BA78FEB2}"/>
                </a:ext>
              </a:extLst>
            </p:cNvPr>
            <p:cNvSpPr/>
            <p:nvPr/>
          </p:nvSpPr>
          <p:spPr>
            <a:xfrm>
              <a:off x="6247062" y="2971651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40" name="object 55">
              <a:extLst>
                <a:ext uri="{FF2B5EF4-FFF2-40B4-BE49-F238E27FC236}">
                  <a16:creationId xmlns:a16="http://schemas.microsoft.com/office/drawing/2014/main" id="{8DDA80DD-F8EE-8146-0F29-B0BB4164CD5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69894" y="3270094"/>
              <a:ext cx="154736" cy="154736"/>
            </a:xfrm>
            <a:prstGeom prst="rect">
              <a:avLst/>
            </a:prstGeom>
          </p:spPr>
        </p:pic>
        <p:pic>
          <p:nvPicPr>
            <p:cNvPr id="41" name="object 56">
              <a:extLst>
                <a:ext uri="{FF2B5EF4-FFF2-40B4-BE49-F238E27FC236}">
                  <a16:creationId xmlns:a16="http://schemas.microsoft.com/office/drawing/2014/main" id="{38062654-D015-11D5-A623-FF6243B8657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69894" y="3777720"/>
              <a:ext cx="154736" cy="154736"/>
            </a:xfrm>
            <a:prstGeom prst="rect">
              <a:avLst/>
            </a:prstGeom>
          </p:spPr>
        </p:pic>
        <p:pic>
          <p:nvPicPr>
            <p:cNvPr id="42" name="object 57">
              <a:extLst>
                <a:ext uri="{FF2B5EF4-FFF2-40B4-BE49-F238E27FC236}">
                  <a16:creationId xmlns:a16="http://schemas.microsoft.com/office/drawing/2014/main" id="{53DCB58C-2A43-4ACE-B1FD-6A4C544CBBE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69894" y="4023275"/>
              <a:ext cx="154736" cy="154736"/>
            </a:xfrm>
            <a:prstGeom prst="rect">
              <a:avLst/>
            </a:prstGeom>
          </p:spPr>
        </p:pic>
        <p:sp>
          <p:nvSpPr>
            <p:cNvPr id="43" name="object 58">
              <a:extLst>
                <a:ext uri="{FF2B5EF4-FFF2-40B4-BE49-F238E27FC236}">
                  <a16:creationId xmlns:a16="http://schemas.microsoft.com/office/drawing/2014/main" id="{8FE6CAB3-6775-084A-240D-BB20637F2439}"/>
                </a:ext>
              </a:extLst>
            </p:cNvPr>
            <p:cNvSpPr/>
            <p:nvPr/>
          </p:nvSpPr>
          <p:spPr>
            <a:xfrm>
              <a:off x="8786652" y="397960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4" name="object 59">
              <a:extLst>
                <a:ext uri="{FF2B5EF4-FFF2-40B4-BE49-F238E27FC236}">
                  <a16:creationId xmlns:a16="http://schemas.microsoft.com/office/drawing/2014/main" id="{1685051A-95B6-A068-E375-4C68F9FF11F1}"/>
                </a:ext>
              </a:extLst>
            </p:cNvPr>
            <p:cNvSpPr/>
            <p:nvPr/>
          </p:nvSpPr>
          <p:spPr>
            <a:xfrm>
              <a:off x="6258328" y="3979606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5" name="object 60">
              <a:extLst>
                <a:ext uri="{FF2B5EF4-FFF2-40B4-BE49-F238E27FC236}">
                  <a16:creationId xmlns:a16="http://schemas.microsoft.com/office/drawing/2014/main" id="{3E6FBB76-5D8A-9D2C-C5FE-640343D5E87D}"/>
                </a:ext>
              </a:extLst>
            </p:cNvPr>
            <p:cNvSpPr/>
            <p:nvPr/>
          </p:nvSpPr>
          <p:spPr>
            <a:xfrm>
              <a:off x="6247062" y="397960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6" name="object 61">
              <a:extLst>
                <a:ext uri="{FF2B5EF4-FFF2-40B4-BE49-F238E27FC236}">
                  <a16:creationId xmlns:a16="http://schemas.microsoft.com/office/drawing/2014/main" id="{BD85B8F6-C6B8-812F-E73B-C52141BAC8F8}"/>
                </a:ext>
              </a:extLst>
            </p:cNvPr>
            <p:cNvSpPr/>
            <p:nvPr/>
          </p:nvSpPr>
          <p:spPr>
            <a:xfrm>
              <a:off x="8786652" y="4221739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7" name="object 62">
              <a:extLst>
                <a:ext uri="{FF2B5EF4-FFF2-40B4-BE49-F238E27FC236}">
                  <a16:creationId xmlns:a16="http://schemas.microsoft.com/office/drawing/2014/main" id="{6A6EBD0B-AA8A-FF76-7EA4-CFCE48EBC9FC}"/>
                </a:ext>
              </a:extLst>
            </p:cNvPr>
            <p:cNvSpPr/>
            <p:nvPr/>
          </p:nvSpPr>
          <p:spPr>
            <a:xfrm>
              <a:off x="6258328" y="4221739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8" name="object 63">
              <a:extLst>
                <a:ext uri="{FF2B5EF4-FFF2-40B4-BE49-F238E27FC236}">
                  <a16:creationId xmlns:a16="http://schemas.microsoft.com/office/drawing/2014/main" id="{311CFE07-50A9-EF91-B01E-BFF239993DF3}"/>
                </a:ext>
              </a:extLst>
            </p:cNvPr>
            <p:cNvSpPr/>
            <p:nvPr/>
          </p:nvSpPr>
          <p:spPr>
            <a:xfrm>
              <a:off x="6247062" y="4221739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49" name="object 64">
              <a:extLst>
                <a:ext uri="{FF2B5EF4-FFF2-40B4-BE49-F238E27FC236}">
                  <a16:creationId xmlns:a16="http://schemas.microsoft.com/office/drawing/2014/main" id="{EDEAE4CC-CBC4-5F8F-1543-DA8200D556A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69894" y="3521429"/>
              <a:ext cx="154736" cy="154736"/>
            </a:xfrm>
            <a:prstGeom prst="rect">
              <a:avLst/>
            </a:prstGeom>
          </p:spPr>
        </p:pic>
        <p:sp>
          <p:nvSpPr>
            <p:cNvPr id="50" name="object 65">
              <a:extLst>
                <a:ext uri="{FF2B5EF4-FFF2-40B4-BE49-F238E27FC236}">
                  <a16:creationId xmlns:a16="http://schemas.microsoft.com/office/drawing/2014/main" id="{F9EECF2A-BF39-678A-C2F1-B526768D664F}"/>
                </a:ext>
              </a:extLst>
            </p:cNvPr>
            <p:cNvSpPr/>
            <p:nvPr/>
          </p:nvSpPr>
          <p:spPr>
            <a:xfrm>
              <a:off x="8786652" y="3478442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1" name="object 66">
              <a:extLst>
                <a:ext uri="{FF2B5EF4-FFF2-40B4-BE49-F238E27FC236}">
                  <a16:creationId xmlns:a16="http://schemas.microsoft.com/office/drawing/2014/main" id="{C1C702ED-6D93-17EE-BD0C-770B4E83E7A9}"/>
                </a:ext>
              </a:extLst>
            </p:cNvPr>
            <p:cNvSpPr/>
            <p:nvPr/>
          </p:nvSpPr>
          <p:spPr>
            <a:xfrm>
              <a:off x="6258328" y="3478442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2" name="object 67">
              <a:extLst>
                <a:ext uri="{FF2B5EF4-FFF2-40B4-BE49-F238E27FC236}">
                  <a16:creationId xmlns:a16="http://schemas.microsoft.com/office/drawing/2014/main" id="{256A68E0-AD37-54D5-B309-C1E7304ADF68}"/>
                </a:ext>
              </a:extLst>
            </p:cNvPr>
            <p:cNvSpPr/>
            <p:nvPr/>
          </p:nvSpPr>
          <p:spPr>
            <a:xfrm>
              <a:off x="6247062" y="3478442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3" name="object 68">
              <a:extLst>
                <a:ext uri="{FF2B5EF4-FFF2-40B4-BE49-F238E27FC236}">
                  <a16:creationId xmlns:a16="http://schemas.microsoft.com/office/drawing/2014/main" id="{087F235B-C5A5-EFAD-1BB8-F3155BD83A8E}"/>
                </a:ext>
              </a:extLst>
            </p:cNvPr>
            <p:cNvSpPr/>
            <p:nvPr/>
          </p:nvSpPr>
          <p:spPr>
            <a:xfrm>
              <a:off x="8786652" y="372057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4" name="object 69">
              <a:extLst>
                <a:ext uri="{FF2B5EF4-FFF2-40B4-BE49-F238E27FC236}">
                  <a16:creationId xmlns:a16="http://schemas.microsoft.com/office/drawing/2014/main" id="{876EF76A-E0AD-85C0-8431-3173953F411F}"/>
                </a:ext>
              </a:extLst>
            </p:cNvPr>
            <p:cNvSpPr/>
            <p:nvPr/>
          </p:nvSpPr>
          <p:spPr>
            <a:xfrm>
              <a:off x="6258328" y="3720576"/>
              <a:ext cx="2517140" cy="0"/>
            </a:xfrm>
            <a:custGeom>
              <a:avLst/>
              <a:gdLst/>
              <a:ahLst/>
              <a:cxnLst/>
              <a:rect l="l" t="t" r="r" b="b"/>
              <a:pathLst>
                <a:path w="2517140">
                  <a:moveTo>
                    <a:pt x="2517063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5" name="object 70">
              <a:extLst>
                <a:ext uri="{FF2B5EF4-FFF2-40B4-BE49-F238E27FC236}">
                  <a16:creationId xmlns:a16="http://schemas.microsoft.com/office/drawing/2014/main" id="{AAD6A830-92AA-31D1-EF44-E596521D1533}"/>
                </a:ext>
              </a:extLst>
            </p:cNvPr>
            <p:cNvSpPr/>
            <p:nvPr/>
          </p:nvSpPr>
          <p:spPr>
            <a:xfrm>
              <a:off x="6247062" y="372057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56" name="object 71">
            <a:extLst>
              <a:ext uri="{FF2B5EF4-FFF2-40B4-BE49-F238E27FC236}">
                <a16:creationId xmlns:a16="http://schemas.microsoft.com/office/drawing/2014/main" id="{E1FB1BE3-C8B8-8716-8E8E-34D345D084E1}"/>
              </a:ext>
            </a:extLst>
          </p:cNvPr>
          <p:cNvSpPr txBox="1"/>
          <p:nvPr/>
        </p:nvSpPr>
        <p:spPr>
          <a:xfrm>
            <a:off x="8544887" y="1630917"/>
            <a:ext cx="2347449" cy="22207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1332" b="1">
                <a:solidFill>
                  <a:srgbClr val="FFFFFF"/>
                </a:solidFill>
                <a:latin typeface="Open Sans"/>
                <a:cs typeface="Open Sans"/>
              </a:rPr>
              <a:t>MEDIDAS </a:t>
            </a:r>
            <a:r>
              <a:rPr sz="1332" b="1" spc="-13">
                <a:solidFill>
                  <a:srgbClr val="FFFFFF"/>
                </a:solidFill>
                <a:latin typeface="Open Sans"/>
                <a:cs typeface="Open Sans"/>
              </a:rPr>
              <a:t>ESTANDARIZADAS</a:t>
            </a:r>
            <a:endParaRPr sz="1332">
              <a:latin typeface="Open Sans"/>
              <a:cs typeface="Open Sans"/>
            </a:endParaRPr>
          </a:p>
        </p:txBody>
      </p:sp>
      <p:sp>
        <p:nvSpPr>
          <p:cNvPr id="57" name="object 72">
            <a:extLst>
              <a:ext uri="{FF2B5EF4-FFF2-40B4-BE49-F238E27FC236}">
                <a16:creationId xmlns:a16="http://schemas.microsoft.com/office/drawing/2014/main" id="{A875FF23-0604-0D9F-9C9D-08BBE4A3DE6C}"/>
              </a:ext>
            </a:extLst>
          </p:cNvPr>
          <p:cNvSpPr txBox="1"/>
          <p:nvPr/>
        </p:nvSpPr>
        <p:spPr>
          <a:xfrm>
            <a:off x="8696811" y="2033224"/>
            <a:ext cx="1864598" cy="18096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Número</a:t>
            </a:r>
            <a:r>
              <a:rPr sz="1065" b="1" spc="-27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de</a:t>
            </a:r>
            <a:r>
              <a:rPr sz="1065" b="1" spc="-20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días</a:t>
            </a:r>
            <a:r>
              <a:rPr sz="1065" b="1" spc="-20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del</a:t>
            </a:r>
            <a:r>
              <a:rPr sz="1065" b="1" spc="-13">
                <a:solidFill>
                  <a:srgbClr val="3C3C3B"/>
                </a:solidFill>
                <a:latin typeface="OpenSans-Semibold"/>
                <a:cs typeface="OpenSans-Semibold"/>
              </a:rPr>
              <a:t> informe</a:t>
            </a:r>
            <a:endParaRPr sz="1065">
              <a:latin typeface="OpenSans-Semibold"/>
              <a:cs typeface="OpenSans-Semibold"/>
            </a:endParaRPr>
          </a:p>
        </p:txBody>
      </p:sp>
      <p:sp>
        <p:nvSpPr>
          <p:cNvPr id="58" name="object 73">
            <a:extLst>
              <a:ext uri="{FF2B5EF4-FFF2-40B4-BE49-F238E27FC236}">
                <a16:creationId xmlns:a16="http://schemas.microsoft.com/office/drawing/2014/main" id="{5ED3769E-2C33-0DD1-318C-07490BF230CA}"/>
              </a:ext>
            </a:extLst>
          </p:cNvPr>
          <p:cNvSpPr txBox="1"/>
          <p:nvPr/>
        </p:nvSpPr>
        <p:spPr>
          <a:xfrm>
            <a:off x="8419026" y="2371473"/>
            <a:ext cx="2340684" cy="18096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  <a:tabLst>
                <a:tab pos="294278" algn="l"/>
              </a:tabLst>
            </a:pPr>
            <a:r>
              <a:rPr sz="1065" b="1" spc="-67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1065" b="1">
                <a:solidFill>
                  <a:srgbClr val="FFFFFF"/>
                </a:solidFill>
                <a:latin typeface="Open Sans"/>
                <a:cs typeface="Open Sans"/>
              </a:rPr>
              <a:t>	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%</a:t>
            </a:r>
            <a:r>
              <a:rPr sz="1065" b="1" spc="-20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datos</a:t>
            </a:r>
            <a:r>
              <a:rPr sz="1065" b="1" spc="-20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captados</a:t>
            </a:r>
            <a:r>
              <a:rPr sz="1065" b="1" spc="-20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por</a:t>
            </a:r>
            <a:r>
              <a:rPr sz="1065" b="1" spc="-20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el</a:t>
            </a:r>
            <a:r>
              <a:rPr sz="1065" b="1" spc="-20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 spc="-13">
                <a:solidFill>
                  <a:srgbClr val="3C3C3B"/>
                </a:solidFill>
                <a:latin typeface="OpenSans-Semibold"/>
                <a:cs typeface="OpenSans-Semibold"/>
              </a:rPr>
              <a:t>sensor</a:t>
            </a:r>
            <a:endParaRPr sz="1065">
              <a:latin typeface="OpenSans-Semibold"/>
              <a:cs typeface="OpenSans-Semibold"/>
            </a:endParaRPr>
          </a:p>
        </p:txBody>
      </p:sp>
      <p:sp>
        <p:nvSpPr>
          <p:cNvPr id="59" name="object 74">
            <a:extLst>
              <a:ext uri="{FF2B5EF4-FFF2-40B4-BE49-F238E27FC236}">
                <a16:creationId xmlns:a16="http://schemas.microsoft.com/office/drawing/2014/main" id="{EC0C3688-CF87-4B1E-E4C0-6F9AA3DCDB47}"/>
              </a:ext>
            </a:extLst>
          </p:cNvPr>
          <p:cNvSpPr txBox="1"/>
          <p:nvPr/>
        </p:nvSpPr>
        <p:spPr>
          <a:xfrm>
            <a:off x="8422462" y="2713747"/>
            <a:ext cx="1496752" cy="18096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  <a:tabLst>
                <a:tab pos="290897" algn="l"/>
              </a:tabLst>
            </a:pPr>
            <a:r>
              <a:rPr sz="1065" b="1" spc="-67">
                <a:solidFill>
                  <a:srgbClr val="FFFFFF"/>
                </a:solidFill>
                <a:latin typeface="Open Sans"/>
                <a:cs typeface="Open Sans"/>
              </a:rPr>
              <a:t>3</a:t>
            </a:r>
            <a:r>
              <a:rPr sz="1065" b="1">
                <a:solidFill>
                  <a:srgbClr val="FFFFFF"/>
                </a:solidFill>
                <a:latin typeface="Open Sans"/>
                <a:cs typeface="Open Sans"/>
              </a:rPr>
              <a:t>	</a:t>
            </a:r>
            <a:r>
              <a:rPr sz="1065" b="1">
                <a:solidFill>
                  <a:srgbClr val="3C3C3B"/>
                </a:solidFill>
                <a:latin typeface="OpenSans-Semibold"/>
                <a:cs typeface="OpenSans-Semibold"/>
              </a:rPr>
              <a:t>Glucosa</a:t>
            </a:r>
            <a:r>
              <a:rPr sz="1065" b="1" spc="-53">
                <a:solidFill>
                  <a:srgbClr val="3C3C3B"/>
                </a:solidFill>
                <a:latin typeface="OpenSans-Semibold"/>
                <a:cs typeface="OpenSans-Semibold"/>
              </a:rPr>
              <a:t> </a:t>
            </a:r>
            <a:r>
              <a:rPr sz="1065" b="1" spc="-13">
                <a:solidFill>
                  <a:srgbClr val="3C3C3B"/>
                </a:solidFill>
                <a:latin typeface="OpenSans-Semibold"/>
                <a:cs typeface="OpenSans-Semibold"/>
              </a:rPr>
              <a:t>promedio</a:t>
            </a:r>
            <a:endParaRPr sz="1065">
              <a:latin typeface="OpenSans-Semibold"/>
              <a:cs typeface="OpenSans-Semibold"/>
            </a:endParaRPr>
          </a:p>
        </p:txBody>
      </p:sp>
      <p:grpSp>
        <p:nvGrpSpPr>
          <p:cNvPr id="60" name="object 75">
            <a:extLst>
              <a:ext uri="{FF2B5EF4-FFF2-40B4-BE49-F238E27FC236}">
                <a16:creationId xmlns:a16="http://schemas.microsoft.com/office/drawing/2014/main" id="{5DAAD3C0-F02E-0B10-0F5B-88E1BE13EF24}"/>
              </a:ext>
            </a:extLst>
          </p:cNvPr>
          <p:cNvGrpSpPr/>
          <p:nvPr/>
        </p:nvGrpSpPr>
        <p:grpSpPr>
          <a:xfrm>
            <a:off x="22622" y="2285793"/>
            <a:ext cx="8536561" cy="3145716"/>
            <a:chOff x="0" y="1935721"/>
            <a:chExt cx="6410325" cy="2362200"/>
          </a:xfrm>
        </p:grpSpPr>
        <p:pic>
          <p:nvPicPr>
            <p:cNvPr id="61" name="object 76">
              <a:extLst>
                <a:ext uri="{FF2B5EF4-FFF2-40B4-BE49-F238E27FC236}">
                  <a16:creationId xmlns:a16="http://schemas.microsoft.com/office/drawing/2014/main" id="{B8B51176-93B1-4892-83F3-626E4791045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2996425"/>
              <a:ext cx="847531" cy="1069843"/>
            </a:xfrm>
            <a:prstGeom prst="rect">
              <a:avLst/>
            </a:prstGeom>
          </p:spPr>
        </p:pic>
        <p:sp>
          <p:nvSpPr>
            <p:cNvPr id="62" name="object 77">
              <a:extLst>
                <a:ext uri="{FF2B5EF4-FFF2-40B4-BE49-F238E27FC236}">
                  <a16:creationId xmlns:a16="http://schemas.microsoft.com/office/drawing/2014/main" id="{0EFD35F3-CCBB-EA03-434E-32BFAAF5CB6B}"/>
                </a:ext>
              </a:extLst>
            </p:cNvPr>
            <p:cNvSpPr/>
            <p:nvPr/>
          </p:nvSpPr>
          <p:spPr>
            <a:xfrm>
              <a:off x="221625" y="3433815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81216" y="0"/>
                  </a:moveTo>
                  <a:lnTo>
                    <a:pt x="49602" y="6384"/>
                  </a:lnTo>
                  <a:lnTo>
                    <a:pt x="23787" y="23793"/>
                  </a:lnTo>
                  <a:lnTo>
                    <a:pt x="6382" y="49613"/>
                  </a:lnTo>
                  <a:lnTo>
                    <a:pt x="0" y="81229"/>
                  </a:lnTo>
                  <a:lnTo>
                    <a:pt x="6382" y="112845"/>
                  </a:lnTo>
                  <a:lnTo>
                    <a:pt x="23787" y="138664"/>
                  </a:lnTo>
                  <a:lnTo>
                    <a:pt x="49602" y="156074"/>
                  </a:lnTo>
                  <a:lnTo>
                    <a:pt x="81216" y="162458"/>
                  </a:lnTo>
                  <a:lnTo>
                    <a:pt x="112837" y="156074"/>
                  </a:lnTo>
                  <a:lnTo>
                    <a:pt x="138657" y="138664"/>
                  </a:lnTo>
                  <a:lnTo>
                    <a:pt x="156063" y="112845"/>
                  </a:lnTo>
                  <a:lnTo>
                    <a:pt x="162445" y="81229"/>
                  </a:lnTo>
                  <a:lnTo>
                    <a:pt x="156063" y="49613"/>
                  </a:lnTo>
                  <a:lnTo>
                    <a:pt x="138657" y="23793"/>
                  </a:lnTo>
                  <a:lnTo>
                    <a:pt x="112837" y="6384"/>
                  </a:lnTo>
                  <a:lnTo>
                    <a:pt x="81216" y="0"/>
                  </a:lnTo>
                  <a:close/>
                </a:path>
              </a:pathLst>
            </a:custGeom>
            <a:solidFill>
              <a:srgbClr val="009ADA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63" name="object 78">
              <a:extLst>
                <a:ext uri="{FF2B5EF4-FFF2-40B4-BE49-F238E27FC236}">
                  <a16:creationId xmlns:a16="http://schemas.microsoft.com/office/drawing/2014/main" id="{0C5C721D-5CFC-0FD2-3E19-C42BF1478AD9}"/>
                </a:ext>
              </a:extLst>
            </p:cNvPr>
            <p:cNvSpPr/>
            <p:nvPr/>
          </p:nvSpPr>
          <p:spPr>
            <a:xfrm>
              <a:off x="221625" y="3433815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162445" y="81229"/>
                  </a:moveTo>
                  <a:lnTo>
                    <a:pt x="156063" y="112845"/>
                  </a:lnTo>
                  <a:lnTo>
                    <a:pt x="138657" y="138664"/>
                  </a:lnTo>
                  <a:lnTo>
                    <a:pt x="112837" y="156074"/>
                  </a:lnTo>
                  <a:lnTo>
                    <a:pt x="81216" y="162458"/>
                  </a:lnTo>
                  <a:lnTo>
                    <a:pt x="49602" y="156074"/>
                  </a:lnTo>
                  <a:lnTo>
                    <a:pt x="23787" y="138664"/>
                  </a:lnTo>
                  <a:lnTo>
                    <a:pt x="6382" y="112845"/>
                  </a:lnTo>
                  <a:lnTo>
                    <a:pt x="0" y="81229"/>
                  </a:lnTo>
                  <a:lnTo>
                    <a:pt x="6382" y="49613"/>
                  </a:lnTo>
                  <a:lnTo>
                    <a:pt x="23787" y="23793"/>
                  </a:lnTo>
                  <a:lnTo>
                    <a:pt x="49602" y="6384"/>
                  </a:lnTo>
                  <a:lnTo>
                    <a:pt x="81216" y="0"/>
                  </a:lnTo>
                  <a:lnTo>
                    <a:pt x="112837" y="6384"/>
                  </a:lnTo>
                  <a:lnTo>
                    <a:pt x="138657" y="23793"/>
                  </a:lnTo>
                  <a:lnTo>
                    <a:pt x="156063" y="49613"/>
                  </a:lnTo>
                  <a:lnTo>
                    <a:pt x="162445" y="81229"/>
                  </a:lnTo>
                  <a:close/>
                </a:path>
              </a:pathLst>
            </a:custGeom>
            <a:ln w="8432">
              <a:solidFill>
                <a:srgbClr val="009ADA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64" name="object 79">
              <a:extLst>
                <a:ext uri="{FF2B5EF4-FFF2-40B4-BE49-F238E27FC236}">
                  <a16:creationId xmlns:a16="http://schemas.microsoft.com/office/drawing/2014/main" id="{09A39905-1DE2-7EBF-5ADA-423EE97420D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3230613"/>
              <a:ext cx="847531" cy="1066794"/>
            </a:xfrm>
            <a:prstGeom prst="rect">
              <a:avLst/>
            </a:prstGeom>
          </p:spPr>
        </p:pic>
        <p:pic>
          <p:nvPicPr>
            <p:cNvPr id="65" name="object 80">
              <a:extLst>
                <a:ext uri="{FF2B5EF4-FFF2-40B4-BE49-F238E27FC236}">
                  <a16:creationId xmlns:a16="http://schemas.microsoft.com/office/drawing/2014/main" id="{5127947E-5F6A-FEBA-DABD-31BA279B913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7408" y="3661144"/>
              <a:ext cx="170878" cy="170891"/>
            </a:xfrm>
            <a:prstGeom prst="rect">
              <a:avLst/>
            </a:prstGeom>
          </p:spPr>
        </p:pic>
        <p:pic>
          <p:nvPicPr>
            <p:cNvPr id="66" name="object 81">
              <a:extLst>
                <a:ext uri="{FF2B5EF4-FFF2-40B4-BE49-F238E27FC236}">
                  <a16:creationId xmlns:a16="http://schemas.microsoft.com/office/drawing/2014/main" id="{199A3753-541F-800F-30F2-FA75A1BA60A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40286" y="1935721"/>
              <a:ext cx="1069844" cy="1069843"/>
            </a:xfrm>
            <a:prstGeom prst="rect">
              <a:avLst/>
            </a:prstGeom>
          </p:spPr>
        </p:pic>
      </p:grpSp>
      <p:sp>
        <p:nvSpPr>
          <p:cNvPr id="67" name="object 82">
            <a:extLst>
              <a:ext uri="{FF2B5EF4-FFF2-40B4-BE49-F238E27FC236}">
                <a16:creationId xmlns:a16="http://schemas.microsoft.com/office/drawing/2014/main" id="{620C2784-72EF-1B39-2EA8-E7DA6DEE602E}"/>
              </a:ext>
            </a:extLst>
          </p:cNvPr>
          <p:cNvSpPr/>
          <p:nvPr/>
        </p:nvSpPr>
        <p:spPr>
          <a:xfrm>
            <a:off x="7719982" y="2863484"/>
            <a:ext cx="216479" cy="216479"/>
          </a:xfrm>
          <a:custGeom>
            <a:avLst/>
            <a:gdLst/>
            <a:ahLst/>
            <a:cxnLst/>
            <a:rect l="l" t="t" r="r" b="b"/>
            <a:pathLst>
              <a:path w="162560" h="162560">
                <a:moveTo>
                  <a:pt x="81216" y="0"/>
                </a:moveTo>
                <a:lnTo>
                  <a:pt x="49602" y="6384"/>
                </a:lnTo>
                <a:lnTo>
                  <a:pt x="23787" y="23793"/>
                </a:lnTo>
                <a:lnTo>
                  <a:pt x="6382" y="49613"/>
                </a:lnTo>
                <a:lnTo>
                  <a:pt x="0" y="81229"/>
                </a:lnTo>
                <a:lnTo>
                  <a:pt x="6382" y="112845"/>
                </a:lnTo>
                <a:lnTo>
                  <a:pt x="23787" y="138664"/>
                </a:lnTo>
                <a:lnTo>
                  <a:pt x="49602" y="156074"/>
                </a:lnTo>
                <a:lnTo>
                  <a:pt x="81216" y="162458"/>
                </a:lnTo>
                <a:lnTo>
                  <a:pt x="112837" y="156074"/>
                </a:lnTo>
                <a:lnTo>
                  <a:pt x="138657" y="138664"/>
                </a:lnTo>
                <a:lnTo>
                  <a:pt x="156063" y="112845"/>
                </a:lnTo>
                <a:lnTo>
                  <a:pt x="162445" y="81229"/>
                </a:lnTo>
                <a:lnTo>
                  <a:pt x="156063" y="49613"/>
                </a:lnTo>
                <a:lnTo>
                  <a:pt x="138657" y="23793"/>
                </a:lnTo>
                <a:lnTo>
                  <a:pt x="112837" y="6384"/>
                </a:lnTo>
                <a:lnTo>
                  <a:pt x="81216" y="0"/>
                </a:lnTo>
                <a:close/>
              </a:path>
            </a:pathLst>
          </a:custGeom>
          <a:solidFill>
            <a:srgbClr val="FCB814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68" name="object 83">
            <a:extLst>
              <a:ext uri="{FF2B5EF4-FFF2-40B4-BE49-F238E27FC236}">
                <a16:creationId xmlns:a16="http://schemas.microsoft.com/office/drawing/2014/main" id="{3DC028E4-B2FE-33C4-987A-E64088AB49BC}"/>
              </a:ext>
            </a:extLst>
          </p:cNvPr>
          <p:cNvSpPr txBox="1"/>
          <p:nvPr/>
        </p:nvSpPr>
        <p:spPr>
          <a:xfrm>
            <a:off x="7773612" y="2862811"/>
            <a:ext cx="115005" cy="186946"/>
          </a:xfrm>
          <a:prstGeom prst="rect">
            <a:avLst/>
          </a:prstGeom>
        </p:spPr>
        <p:txBody>
          <a:bodyPr vert="horz" wrap="square" lIns="0" tIns="22832" rIns="0" bIns="0" rtlCol="0">
            <a:spAutoFit/>
          </a:bodyPr>
          <a:lstStyle/>
          <a:p>
            <a:pPr marL="16913">
              <a:spcBef>
                <a:spcPts val="180"/>
              </a:spcBef>
            </a:pPr>
            <a:r>
              <a:rPr sz="1065" b="1" spc="27">
                <a:solidFill>
                  <a:srgbClr val="FFFFFF"/>
                </a:solidFill>
                <a:latin typeface="Open Sans"/>
                <a:cs typeface="Open Sans"/>
              </a:rPr>
              <a:t>6</a:t>
            </a:r>
            <a:endParaRPr sz="1065">
              <a:latin typeface="Open Sans"/>
              <a:cs typeface="Open Sans"/>
            </a:endParaRPr>
          </a:p>
        </p:txBody>
      </p:sp>
      <p:grpSp>
        <p:nvGrpSpPr>
          <p:cNvPr id="69" name="object 84">
            <a:extLst>
              <a:ext uri="{FF2B5EF4-FFF2-40B4-BE49-F238E27FC236}">
                <a16:creationId xmlns:a16="http://schemas.microsoft.com/office/drawing/2014/main" id="{9E1F8D63-B045-8E8B-9740-367C717663CB}"/>
              </a:ext>
            </a:extLst>
          </p:cNvPr>
          <p:cNvGrpSpPr/>
          <p:nvPr/>
        </p:nvGrpSpPr>
        <p:grpSpPr>
          <a:xfrm>
            <a:off x="22622" y="4290936"/>
            <a:ext cx="1128906" cy="1424874"/>
            <a:chOff x="0" y="3441433"/>
            <a:chExt cx="847725" cy="1069975"/>
          </a:xfrm>
        </p:grpSpPr>
        <p:pic>
          <p:nvPicPr>
            <p:cNvPr id="70" name="object 85">
              <a:extLst>
                <a:ext uri="{FF2B5EF4-FFF2-40B4-BE49-F238E27FC236}">
                  <a16:creationId xmlns:a16="http://schemas.microsoft.com/office/drawing/2014/main" id="{6E483AE4-D961-B455-00C9-F2B266423C8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3441433"/>
              <a:ext cx="847531" cy="1069843"/>
            </a:xfrm>
            <a:prstGeom prst="rect">
              <a:avLst/>
            </a:prstGeom>
          </p:spPr>
        </p:pic>
        <p:sp>
          <p:nvSpPr>
            <p:cNvPr id="71" name="object 86">
              <a:extLst>
                <a:ext uri="{FF2B5EF4-FFF2-40B4-BE49-F238E27FC236}">
                  <a16:creationId xmlns:a16="http://schemas.microsoft.com/office/drawing/2014/main" id="{B3237EFB-45A9-7E99-5D1D-0CA578C1FA3A}"/>
                </a:ext>
              </a:extLst>
            </p:cNvPr>
            <p:cNvSpPr/>
            <p:nvPr/>
          </p:nvSpPr>
          <p:spPr>
            <a:xfrm>
              <a:off x="221625" y="3877848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81216" y="0"/>
                  </a:moveTo>
                  <a:lnTo>
                    <a:pt x="49602" y="6384"/>
                  </a:lnTo>
                  <a:lnTo>
                    <a:pt x="23787" y="23793"/>
                  </a:lnTo>
                  <a:lnTo>
                    <a:pt x="6382" y="49613"/>
                  </a:lnTo>
                  <a:lnTo>
                    <a:pt x="0" y="81229"/>
                  </a:lnTo>
                  <a:lnTo>
                    <a:pt x="6382" y="112845"/>
                  </a:lnTo>
                  <a:lnTo>
                    <a:pt x="23787" y="138664"/>
                  </a:lnTo>
                  <a:lnTo>
                    <a:pt x="49602" y="156074"/>
                  </a:lnTo>
                  <a:lnTo>
                    <a:pt x="81216" y="162458"/>
                  </a:lnTo>
                  <a:lnTo>
                    <a:pt x="112837" y="156074"/>
                  </a:lnTo>
                  <a:lnTo>
                    <a:pt x="138657" y="138664"/>
                  </a:lnTo>
                  <a:lnTo>
                    <a:pt x="156063" y="112845"/>
                  </a:lnTo>
                  <a:lnTo>
                    <a:pt x="162445" y="81229"/>
                  </a:lnTo>
                  <a:lnTo>
                    <a:pt x="156063" y="49613"/>
                  </a:lnTo>
                  <a:lnTo>
                    <a:pt x="138657" y="23793"/>
                  </a:lnTo>
                  <a:lnTo>
                    <a:pt x="112837" y="6384"/>
                  </a:lnTo>
                  <a:lnTo>
                    <a:pt x="81216" y="0"/>
                  </a:lnTo>
                  <a:close/>
                </a:path>
              </a:pathLst>
            </a:custGeom>
            <a:solidFill>
              <a:srgbClr val="AF005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72" name="object 87">
              <a:extLst>
                <a:ext uri="{FF2B5EF4-FFF2-40B4-BE49-F238E27FC236}">
                  <a16:creationId xmlns:a16="http://schemas.microsoft.com/office/drawing/2014/main" id="{4DFD0A15-A201-D772-698D-2B16D0091287}"/>
                </a:ext>
              </a:extLst>
            </p:cNvPr>
            <p:cNvSpPr/>
            <p:nvPr/>
          </p:nvSpPr>
          <p:spPr>
            <a:xfrm>
              <a:off x="221625" y="3877848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162445" y="81229"/>
                  </a:moveTo>
                  <a:lnTo>
                    <a:pt x="156063" y="112845"/>
                  </a:lnTo>
                  <a:lnTo>
                    <a:pt x="138657" y="138664"/>
                  </a:lnTo>
                  <a:lnTo>
                    <a:pt x="112837" y="156074"/>
                  </a:lnTo>
                  <a:lnTo>
                    <a:pt x="81216" y="162458"/>
                  </a:lnTo>
                  <a:lnTo>
                    <a:pt x="49602" y="156074"/>
                  </a:lnTo>
                  <a:lnTo>
                    <a:pt x="23787" y="138664"/>
                  </a:lnTo>
                  <a:lnTo>
                    <a:pt x="6382" y="112845"/>
                  </a:lnTo>
                  <a:lnTo>
                    <a:pt x="0" y="81229"/>
                  </a:lnTo>
                  <a:lnTo>
                    <a:pt x="6382" y="49613"/>
                  </a:lnTo>
                  <a:lnTo>
                    <a:pt x="23787" y="23793"/>
                  </a:lnTo>
                  <a:lnTo>
                    <a:pt x="49602" y="6384"/>
                  </a:lnTo>
                  <a:lnTo>
                    <a:pt x="81216" y="0"/>
                  </a:lnTo>
                  <a:lnTo>
                    <a:pt x="112837" y="6384"/>
                  </a:lnTo>
                  <a:lnTo>
                    <a:pt x="138657" y="23793"/>
                  </a:lnTo>
                  <a:lnTo>
                    <a:pt x="156063" y="49613"/>
                  </a:lnTo>
                  <a:lnTo>
                    <a:pt x="162445" y="81229"/>
                  </a:lnTo>
                  <a:close/>
                </a:path>
              </a:pathLst>
            </a:custGeom>
            <a:ln w="8432">
              <a:solidFill>
                <a:srgbClr val="AF005C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73" name="object 88">
            <a:extLst>
              <a:ext uri="{FF2B5EF4-FFF2-40B4-BE49-F238E27FC236}">
                <a16:creationId xmlns:a16="http://schemas.microsoft.com/office/drawing/2014/main" id="{E69058B0-B3AE-D34A-7D37-06D92B44FBF0}"/>
              </a:ext>
            </a:extLst>
          </p:cNvPr>
          <p:cNvSpPr txBox="1"/>
          <p:nvPr/>
        </p:nvSpPr>
        <p:spPr>
          <a:xfrm>
            <a:off x="367559" y="4280121"/>
            <a:ext cx="118387" cy="771208"/>
          </a:xfrm>
          <a:prstGeom prst="rect">
            <a:avLst/>
          </a:prstGeom>
        </p:spPr>
        <p:txBody>
          <a:bodyPr vert="horz" wrap="square" lIns="0" tIns="22832" rIns="0" bIns="0" rtlCol="0">
            <a:spAutoFit/>
          </a:bodyPr>
          <a:lstStyle/>
          <a:p>
            <a:pPr marL="20295">
              <a:spcBef>
                <a:spcPts val="180"/>
              </a:spcBef>
            </a:pPr>
            <a:r>
              <a:rPr sz="1065" b="1" spc="27">
                <a:solidFill>
                  <a:srgbClr val="FFFFFF"/>
                </a:solidFill>
                <a:latin typeface="Open Sans"/>
                <a:cs typeface="Open Sans"/>
              </a:rPr>
              <a:t>3</a:t>
            </a:r>
            <a:endParaRPr sz="1065">
              <a:latin typeface="Open Sans"/>
              <a:cs typeface="Open Sans"/>
            </a:endParaRPr>
          </a:p>
          <a:p>
            <a:pPr marL="16913">
              <a:spcBef>
                <a:spcPts val="1139"/>
              </a:spcBef>
            </a:pPr>
            <a:r>
              <a:rPr sz="1065" b="1" spc="27">
                <a:solidFill>
                  <a:srgbClr val="FFFFFF"/>
                </a:solidFill>
                <a:latin typeface="Open Sans"/>
                <a:cs typeface="Open Sans"/>
              </a:rPr>
              <a:t>4</a:t>
            </a:r>
            <a:endParaRPr sz="1065">
              <a:latin typeface="Open Sans"/>
              <a:cs typeface="Open Sans"/>
            </a:endParaRPr>
          </a:p>
          <a:p>
            <a:pPr marL="16913">
              <a:spcBef>
                <a:spcPts val="932"/>
              </a:spcBef>
            </a:pPr>
            <a:r>
              <a:rPr sz="1065" b="1" spc="27">
                <a:solidFill>
                  <a:srgbClr val="FFFFFF"/>
                </a:solidFill>
                <a:latin typeface="Open Sans"/>
                <a:cs typeface="Open Sans"/>
              </a:rPr>
              <a:t>5</a:t>
            </a:r>
            <a:endParaRPr sz="1065">
              <a:latin typeface="Open Sans"/>
              <a:cs typeface="Open Sans"/>
            </a:endParaRPr>
          </a:p>
        </p:txBody>
      </p:sp>
      <p:grpSp>
        <p:nvGrpSpPr>
          <p:cNvPr id="74" name="object 89">
            <a:extLst>
              <a:ext uri="{FF2B5EF4-FFF2-40B4-BE49-F238E27FC236}">
                <a16:creationId xmlns:a16="http://schemas.microsoft.com/office/drawing/2014/main" id="{364477AC-D6A1-BCF3-3ACD-622AB62E452F}"/>
              </a:ext>
            </a:extLst>
          </p:cNvPr>
          <p:cNvGrpSpPr/>
          <p:nvPr/>
        </p:nvGrpSpPr>
        <p:grpSpPr>
          <a:xfrm>
            <a:off x="7134224" y="2805343"/>
            <a:ext cx="1424874" cy="2662865"/>
            <a:chOff x="5340286" y="2325865"/>
            <a:chExt cx="1069975" cy="1999614"/>
          </a:xfrm>
        </p:grpSpPr>
        <p:pic>
          <p:nvPicPr>
            <p:cNvPr id="75" name="object 90">
              <a:extLst>
                <a:ext uri="{FF2B5EF4-FFF2-40B4-BE49-F238E27FC236}">
                  <a16:creationId xmlns:a16="http://schemas.microsoft.com/office/drawing/2014/main" id="{F3C548AB-7CD8-6A03-5098-1F68475E105C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40286" y="2325865"/>
              <a:ext cx="1069844" cy="1069843"/>
            </a:xfrm>
            <a:prstGeom prst="rect">
              <a:avLst/>
            </a:prstGeom>
          </p:spPr>
        </p:pic>
        <p:pic>
          <p:nvPicPr>
            <p:cNvPr id="76" name="object 91">
              <a:extLst>
                <a:ext uri="{FF2B5EF4-FFF2-40B4-BE49-F238E27FC236}">
                  <a16:creationId xmlns:a16="http://schemas.microsoft.com/office/drawing/2014/main" id="{6A82F454-CA87-3968-3834-D486B113212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40286" y="2978137"/>
              <a:ext cx="1069844" cy="1066795"/>
            </a:xfrm>
            <a:prstGeom prst="rect">
              <a:avLst/>
            </a:prstGeom>
          </p:spPr>
        </p:pic>
        <p:sp>
          <p:nvSpPr>
            <p:cNvPr id="77" name="object 92">
              <a:extLst>
                <a:ext uri="{FF2B5EF4-FFF2-40B4-BE49-F238E27FC236}">
                  <a16:creationId xmlns:a16="http://schemas.microsoft.com/office/drawing/2014/main" id="{57E8FC54-F780-62FC-6CED-B2084AC75E3B}"/>
                </a:ext>
              </a:extLst>
            </p:cNvPr>
            <p:cNvSpPr/>
            <p:nvPr/>
          </p:nvSpPr>
          <p:spPr>
            <a:xfrm>
              <a:off x="5780147" y="2762405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81216" y="0"/>
                  </a:moveTo>
                  <a:lnTo>
                    <a:pt x="49602" y="6384"/>
                  </a:lnTo>
                  <a:lnTo>
                    <a:pt x="23787" y="23793"/>
                  </a:lnTo>
                  <a:lnTo>
                    <a:pt x="6382" y="49613"/>
                  </a:lnTo>
                  <a:lnTo>
                    <a:pt x="0" y="81229"/>
                  </a:lnTo>
                  <a:lnTo>
                    <a:pt x="6382" y="112845"/>
                  </a:lnTo>
                  <a:lnTo>
                    <a:pt x="23787" y="138664"/>
                  </a:lnTo>
                  <a:lnTo>
                    <a:pt x="49602" y="156074"/>
                  </a:lnTo>
                  <a:lnTo>
                    <a:pt x="81216" y="162458"/>
                  </a:lnTo>
                  <a:lnTo>
                    <a:pt x="112837" y="156074"/>
                  </a:lnTo>
                  <a:lnTo>
                    <a:pt x="138657" y="138664"/>
                  </a:lnTo>
                  <a:lnTo>
                    <a:pt x="156063" y="112845"/>
                  </a:lnTo>
                  <a:lnTo>
                    <a:pt x="162445" y="81229"/>
                  </a:lnTo>
                  <a:lnTo>
                    <a:pt x="156063" y="49613"/>
                  </a:lnTo>
                  <a:lnTo>
                    <a:pt x="138657" y="23793"/>
                  </a:lnTo>
                  <a:lnTo>
                    <a:pt x="112837" y="6384"/>
                  </a:lnTo>
                  <a:lnTo>
                    <a:pt x="81216" y="0"/>
                  </a:lnTo>
                  <a:close/>
                </a:path>
              </a:pathLst>
            </a:custGeom>
            <a:solidFill>
              <a:srgbClr val="FEF100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78" name="object 93">
              <a:extLst>
                <a:ext uri="{FF2B5EF4-FFF2-40B4-BE49-F238E27FC236}">
                  <a16:creationId xmlns:a16="http://schemas.microsoft.com/office/drawing/2014/main" id="{B7B8FDC0-FFF8-7A84-81D7-44824EADE9EA}"/>
                </a:ext>
              </a:extLst>
            </p:cNvPr>
            <p:cNvSpPr/>
            <p:nvPr/>
          </p:nvSpPr>
          <p:spPr>
            <a:xfrm>
              <a:off x="5780147" y="3413601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81216" y="0"/>
                  </a:moveTo>
                  <a:lnTo>
                    <a:pt x="49602" y="6384"/>
                  </a:lnTo>
                  <a:lnTo>
                    <a:pt x="23787" y="23793"/>
                  </a:lnTo>
                  <a:lnTo>
                    <a:pt x="6382" y="49613"/>
                  </a:lnTo>
                  <a:lnTo>
                    <a:pt x="0" y="81229"/>
                  </a:lnTo>
                  <a:lnTo>
                    <a:pt x="6382" y="112845"/>
                  </a:lnTo>
                  <a:lnTo>
                    <a:pt x="23787" y="138664"/>
                  </a:lnTo>
                  <a:lnTo>
                    <a:pt x="49602" y="156074"/>
                  </a:lnTo>
                  <a:lnTo>
                    <a:pt x="81216" y="162458"/>
                  </a:lnTo>
                  <a:lnTo>
                    <a:pt x="112837" y="156074"/>
                  </a:lnTo>
                  <a:lnTo>
                    <a:pt x="138657" y="138664"/>
                  </a:lnTo>
                  <a:lnTo>
                    <a:pt x="156063" y="112845"/>
                  </a:lnTo>
                  <a:lnTo>
                    <a:pt x="162445" y="81229"/>
                  </a:lnTo>
                  <a:lnTo>
                    <a:pt x="156063" y="49613"/>
                  </a:lnTo>
                  <a:lnTo>
                    <a:pt x="138657" y="23793"/>
                  </a:lnTo>
                  <a:lnTo>
                    <a:pt x="112837" y="6384"/>
                  </a:lnTo>
                  <a:lnTo>
                    <a:pt x="81216" y="0"/>
                  </a:lnTo>
                  <a:close/>
                </a:path>
              </a:pathLst>
            </a:custGeom>
            <a:solidFill>
              <a:srgbClr val="D71920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79" name="object 94">
              <a:extLst>
                <a:ext uri="{FF2B5EF4-FFF2-40B4-BE49-F238E27FC236}">
                  <a16:creationId xmlns:a16="http://schemas.microsoft.com/office/drawing/2014/main" id="{19C385DB-E73A-EEEE-8F3E-BEFC60185185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40286" y="2655049"/>
              <a:ext cx="1069844" cy="1066795"/>
            </a:xfrm>
            <a:prstGeom prst="rect">
              <a:avLst/>
            </a:prstGeom>
          </p:spPr>
        </p:pic>
        <p:sp>
          <p:nvSpPr>
            <p:cNvPr id="80" name="object 95">
              <a:extLst>
                <a:ext uri="{FF2B5EF4-FFF2-40B4-BE49-F238E27FC236}">
                  <a16:creationId xmlns:a16="http://schemas.microsoft.com/office/drawing/2014/main" id="{63065855-0E9C-0B96-99A2-A206E33223C0}"/>
                </a:ext>
              </a:extLst>
            </p:cNvPr>
            <p:cNvSpPr/>
            <p:nvPr/>
          </p:nvSpPr>
          <p:spPr>
            <a:xfrm>
              <a:off x="5780147" y="3085402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81216" y="0"/>
                  </a:moveTo>
                  <a:lnTo>
                    <a:pt x="49602" y="6384"/>
                  </a:lnTo>
                  <a:lnTo>
                    <a:pt x="23787" y="23793"/>
                  </a:lnTo>
                  <a:lnTo>
                    <a:pt x="6382" y="49613"/>
                  </a:lnTo>
                  <a:lnTo>
                    <a:pt x="0" y="81229"/>
                  </a:lnTo>
                  <a:lnTo>
                    <a:pt x="6382" y="112845"/>
                  </a:lnTo>
                  <a:lnTo>
                    <a:pt x="23787" y="138664"/>
                  </a:lnTo>
                  <a:lnTo>
                    <a:pt x="49602" y="156074"/>
                  </a:lnTo>
                  <a:lnTo>
                    <a:pt x="81216" y="162458"/>
                  </a:lnTo>
                  <a:lnTo>
                    <a:pt x="112837" y="156074"/>
                  </a:lnTo>
                  <a:lnTo>
                    <a:pt x="138657" y="138664"/>
                  </a:lnTo>
                  <a:lnTo>
                    <a:pt x="156063" y="112845"/>
                  </a:lnTo>
                  <a:lnTo>
                    <a:pt x="162445" y="81229"/>
                  </a:lnTo>
                  <a:lnTo>
                    <a:pt x="156063" y="49613"/>
                  </a:lnTo>
                  <a:lnTo>
                    <a:pt x="138657" y="23793"/>
                  </a:lnTo>
                  <a:lnTo>
                    <a:pt x="112837" y="6384"/>
                  </a:lnTo>
                  <a:lnTo>
                    <a:pt x="81216" y="0"/>
                  </a:lnTo>
                  <a:close/>
                </a:path>
              </a:pathLst>
            </a:custGeom>
            <a:solidFill>
              <a:srgbClr val="41AC49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81" name="object 96">
              <a:extLst>
                <a:ext uri="{FF2B5EF4-FFF2-40B4-BE49-F238E27FC236}">
                  <a16:creationId xmlns:a16="http://schemas.microsoft.com/office/drawing/2014/main" id="{197D203E-6292-4218-C20E-ECE31B02E2AD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40286" y="3255505"/>
              <a:ext cx="1069844" cy="1069843"/>
            </a:xfrm>
            <a:prstGeom prst="rect">
              <a:avLst/>
            </a:prstGeom>
          </p:spPr>
        </p:pic>
        <p:sp>
          <p:nvSpPr>
            <p:cNvPr id="82" name="object 97">
              <a:extLst>
                <a:ext uri="{FF2B5EF4-FFF2-40B4-BE49-F238E27FC236}">
                  <a16:creationId xmlns:a16="http://schemas.microsoft.com/office/drawing/2014/main" id="{1C0CA8C3-E55E-0545-4095-9E5B54A66307}"/>
                </a:ext>
              </a:extLst>
            </p:cNvPr>
            <p:cNvSpPr/>
            <p:nvPr/>
          </p:nvSpPr>
          <p:spPr>
            <a:xfrm>
              <a:off x="5780147" y="3691111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81216" y="0"/>
                  </a:moveTo>
                  <a:lnTo>
                    <a:pt x="49602" y="6384"/>
                  </a:lnTo>
                  <a:lnTo>
                    <a:pt x="23787" y="23793"/>
                  </a:lnTo>
                  <a:lnTo>
                    <a:pt x="6382" y="49613"/>
                  </a:lnTo>
                  <a:lnTo>
                    <a:pt x="0" y="81229"/>
                  </a:lnTo>
                  <a:lnTo>
                    <a:pt x="6382" y="112845"/>
                  </a:lnTo>
                  <a:lnTo>
                    <a:pt x="23787" y="138664"/>
                  </a:lnTo>
                  <a:lnTo>
                    <a:pt x="49602" y="156074"/>
                  </a:lnTo>
                  <a:lnTo>
                    <a:pt x="81216" y="162458"/>
                  </a:lnTo>
                  <a:lnTo>
                    <a:pt x="112837" y="156074"/>
                  </a:lnTo>
                  <a:lnTo>
                    <a:pt x="138657" y="138664"/>
                  </a:lnTo>
                  <a:lnTo>
                    <a:pt x="156063" y="112845"/>
                  </a:lnTo>
                  <a:lnTo>
                    <a:pt x="162445" y="81229"/>
                  </a:lnTo>
                  <a:lnTo>
                    <a:pt x="156063" y="49613"/>
                  </a:lnTo>
                  <a:lnTo>
                    <a:pt x="138657" y="23793"/>
                  </a:lnTo>
                  <a:lnTo>
                    <a:pt x="112837" y="6384"/>
                  </a:lnTo>
                  <a:lnTo>
                    <a:pt x="81216" y="0"/>
                  </a:lnTo>
                  <a:close/>
                </a:path>
              </a:pathLst>
            </a:custGeom>
            <a:solidFill>
              <a:srgbClr val="B6202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graphicFrame>
        <p:nvGraphicFramePr>
          <p:cNvPr id="83" name="object 98">
            <a:extLst>
              <a:ext uri="{FF2B5EF4-FFF2-40B4-BE49-F238E27FC236}">
                <a16:creationId xmlns:a16="http://schemas.microsoft.com/office/drawing/2014/main" id="{816E309D-A168-665F-0629-5C5114655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555413"/>
              </p:ext>
            </p:extLst>
          </p:nvPr>
        </p:nvGraphicFramePr>
        <p:xfrm>
          <a:off x="7744411" y="2982939"/>
          <a:ext cx="4251791" cy="2543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2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1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1100">
                        <a:latin typeface="Open Sans"/>
                        <a:cs typeface="Open Sans"/>
                      </a:endParaRPr>
                    </a:p>
                  </a:txBody>
                  <a:tcPr marL="0" marR="0" marT="73568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Indicador</a:t>
                      </a:r>
                      <a:r>
                        <a:rPr sz="1100" b="1" spc="-3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de</a:t>
                      </a:r>
                      <a:r>
                        <a:rPr sz="1100" b="1" spc="-2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gestión</a:t>
                      </a:r>
                      <a:r>
                        <a:rPr sz="1100" b="1" spc="-3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de</a:t>
                      </a:r>
                      <a:r>
                        <a:rPr sz="1100" b="1" spc="-2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glucosa</a:t>
                      </a:r>
                      <a:r>
                        <a:rPr sz="1100" b="1" spc="-2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 spc="-2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(GMI)</a:t>
                      </a:r>
                      <a:endParaRPr sz="1100">
                        <a:latin typeface="OpenSans-Semibold"/>
                        <a:cs typeface="OpenSans-Semibold"/>
                      </a:endParaRPr>
                    </a:p>
                  </a:txBody>
                  <a:tcPr marL="0" marR="0" marT="8202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3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100">
                        <a:latin typeface="Open Sans"/>
                        <a:cs typeface="Open Sans"/>
                      </a:endParaRPr>
                    </a:p>
                  </a:txBody>
                  <a:tcPr marL="0" marR="0" marT="102320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10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1100">
                        <a:latin typeface="Open Sans"/>
                        <a:cs typeface="Open Sans"/>
                      </a:endParaRPr>
                    </a:p>
                  </a:txBody>
                  <a:tcPr marL="0" marR="0" marT="83717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b="1" spc="-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Variabilidad</a:t>
                      </a:r>
                      <a:r>
                        <a:rPr sz="1100" b="1" spc="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de</a:t>
                      </a:r>
                      <a:r>
                        <a:rPr sz="1100" b="1" spc="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glucosa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(%CV),</a:t>
                      </a:r>
                      <a:r>
                        <a:rPr sz="1100" b="1" spc="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objetivo</a:t>
                      </a:r>
                      <a:r>
                        <a:rPr sz="1100" b="1" spc="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≤</a:t>
                      </a:r>
                      <a:r>
                        <a:rPr sz="1100" b="1" spc="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 spc="-2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36%</a:t>
                      </a:r>
                      <a:endParaRPr sz="1100">
                        <a:latin typeface="OpenSans-Semibold"/>
                        <a:cs typeface="OpenSans-Semibold"/>
                      </a:endParaRPr>
                    </a:p>
                  </a:txBody>
                  <a:tcPr marL="0" marR="0" marT="97247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100">
                        <a:latin typeface="Open Sans"/>
                        <a:cs typeface="Open Sans"/>
                      </a:endParaRPr>
                    </a:p>
                  </a:txBody>
                  <a:tcPr marL="0" marR="0" marT="5074" marB="0"/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100">
                        <a:latin typeface="Open Sans"/>
                        <a:cs typeface="Open Sans"/>
                      </a:endParaRPr>
                    </a:p>
                    <a:p>
                      <a:pPr marL="2222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100">
                        <a:latin typeface="Open Sans"/>
                        <a:cs typeface="Open Sans"/>
                      </a:endParaRPr>
                    </a:p>
                  </a:txBody>
                  <a:tcPr marL="0" marR="0" marT="85408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Tiempo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en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hiperglucemia (nivel 2) &gt;250 </a:t>
                      </a:r>
                      <a:r>
                        <a:rPr sz="1100" b="1" spc="-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mg/dl</a:t>
                      </a:r>
                      <a:endParaRPr sz="1100">
                        <a:latin typeface="OpenSans-Semibold"/>
                        <a:cs typeface="OpenSans-Semibold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950"/>
                        </a:lnSpc>
                        <a:spcBef>
                          <a:spcPts val="5"/>
                        </a:spcBef>
                      </a:pP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Tiempo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en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hiperglucemia (nivel 1) 181-250 </a:t>
                      </a:r>
                      <a:r>
                        <a:rPr sz="1100" b="1" spc="-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mg/dl</a:t>
                      </a:r>
                      <a:endParaRPr sz="1100">
                        <a:latin typeface="OpenSans-Semibold"/>
                        <a:cs typeface="OpenSans-Semibold"/>
                      </a:endParaRPr>
                    </a:p>
                  </a:txBody>
                  <a:tcPr marL="0" marR="0" marT="76106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124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9</a:t>
                      </a:r>
                      <a:endParaRPr sz="1100">
                        <a:latin typeface="Open Sans"/>
                        <a:cs typeface="Open San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10</a:t>
                      </a:r>
                      <a:endParaRPr sz="1100">
                        <a:latin typeface="Open Sans"/>
                        <a:cs typeface="Open Sans"/>
                      </a:endParaRPr>
                    </a:p>
                  </a:txBody>
                  <a:tcPr marL="0" marR="0" marT="18604" marB="0"/>
                </a:tc>
                <a:tc gridSpan="2">
                  <a:txBody>
                    <a:bodyPr/>
                    <a:lstStyle/>
                    <a:p>
                      <a:pPr marL="431165" indent="-208915">
                        <a:lnSpc>
                          <a:spcPct val="100000"/>
                        </a:lnSpc>
                        <a:spcBef>
                          <a:spcPts val="944"/>
                        </a:spcBef>
                        <a:buClr>
                          <a:srgbClr val="FFFFFF"/>
                        </a:buClr>
                        <a:buFont typeface="Open Sans"/>
                        <a:buAutoNum type="arabicPlain" startAt="8"/>
                        <a:tabLst>
                          <a:tab pos="431165" algn="l"/>
                          <a:tab pos="431800" algn="l"/>
                        </a:tabLst>
                      </a:pP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Tiempo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en</a:t>
                      </a:r>
                      <a:r>
                        <a:rPr sz="1100" b="1" spc="-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rango</a:t>
                      </a:r>
                      <a:r>
                        <a:rPr sz="1100" b="1" spc="-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(TIR)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70-180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 spc="-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mg/dl</a:t>
                      </a:r>
                      <a:endParaRPr sz="1100">
                        <a:latin typeface="OpenSans-Semibold"/>
                        <a:cs typeface="OpenSans-Semi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FFFFFF"/>
                        </a:buClr>
                        <a:buFont typeface="Open Sans"/>
                        <a:buAutoNum type="arabicPlain" startAt="8"/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31165" indent="-206375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Open Sans"/>
                        <a:buAutoNum type="arabicPlain" startAt="8"/>
                        <a:tabLst>
                          <a:tab pos="431165" algn="l"/>
                          <a:tab pos="431800" algn="l"/>
                        </a:tabLst>
                      </a:pP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Tiempo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en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hipoglucemia (nivel 1) 54-69 </a:t>
                      </a:r>
                      <a:r>
                        <a:rPr sz="1100" b="1" spc="-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mg/dl</a:t>
                      </a:r>
                      <a:endParaRPr sz="1100">
                        <a:latin typeface="OpenSans-Semibold"/>
                        <a:cs typeface="OpenSans-Semi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FFFFFF"/>
                        </a:buClr>
                        <a:buFont typeface="Open Sans"/>
                        <a:buAutoNum type="arabicPlain" startAt="8"/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31165" indent="-234315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Open Sans"/>
                        <a:buAutoNum type="arabicPlain" startAt="8"/>
                        <a:tabLst>
                          <a:tab pos="431800" algn="l"/>
                        </a:tabLst>
                      </a:pP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Tiempo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en</a:t>
                      </a:r>
                      <a:r>
                        <a:rPr sz="1100" b="1" spc="-5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 </a:t>
                      </a:r>
                      <a:r>
                        <a:rPr sz="1100" b="1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hipoglucemia (nivel 2) &lt;54 </a:t>
                      </a:r>
                      <a:r>
                        <a:rPr sz="1100" b="1" spc="-10">
                          <a:solidFill>
                            <a:srgbClr val="3C3C3B"/>
                          </a:solidFill>
                          <a:latin typeface="OpenSans-Semibold"/>
                          <a:cs typeface="OpenSans-Semibold"/>
                        </a:rPr>
                        <a:t>mg/dl</a:t>
                      </a:r>
                      <a:endParaRPr sz="1100">
                        <a:latin typeface="OpenSans-Semibold"/>
                        <a:cs typeface="OpenSans-Semibold"/>
                      </a:endParaRPr>
                    </a:p>
                  </a:txBody>
                  <a:tcPr marL="0" marR="0" marT="159821" marB="0">
                    <a:lnB w="9525">
                      <a:solidFill>
                        <a:srgbClr val="73B7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4" name="object 99">
            <a:extLst>
              <a:ext uri="{FF2B5EF4-FFF2-40B4-BE49-F238E27FC236}">
                <a16:creationId xmlns:a16="http://schemas.microsoft.com/office/drawing/2014/main" id="{C461571B-4FAB-A776-5695-9DE94DF737A9}"/>
              </a:ext>
            </a:extLst>
          </p:cNvPr>
          <p:cNvGrpSpPr/>
          <p:nvPr/>
        </p:nvGrpSpPr>
        <p:grpSpPr>
          <a:xfrm>
            <a:off x="22622" y="1973750"/>
            <a:ext cx="1128648" cy="1842774"/>
            <a:chOff x="0" y="1682737"/>
            <a:chExt cx="847531" cy="1383787"/>
          </a:xfrm>
        </p:grpSpPr>
        <p:pic>
          <p:nvPicPr>
            <p:cNvPr id="85" name="object 100">
              <a:extLst>
                <a:ext uri="{FF2B5EF4-FFF2-40B4-BE49-F238E27FC236}">
                  <a16:creationId xmlns:a16="http://schemas.microsoft.com/office/drawing/2014/main" id="{4FD5D1BC-050E-7F51-E90C-ADC9632F30E9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1682737"/>
              <a:ext cx="847531" cy="1066795"/>
            </a:xfrm>
            <a:prstGeom prst="rect">
              <a:avLst/>
            </a:prstGeom>
          </p:spPr>
        </p:pic>
        <p:pic>
          <p:nvPicPr>
            <p:cNvPr id="86" name="object 101">
              <a:extLst>
                <a:ext uri="{FF2B5EF4-FFF2-40B4-BE49-F238E27FC236}">
                  <a16:creationId xmlns:a16="http://schemas.microsoft.com/office/drawing/2014/main" id="{722AC460-5046-1F20-AB9B-3ED53B4440F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0" y="1996681"/>
              <a:ext cx="847531" cy="1069843"/>
            </a:xfrm>
            <a:prstGeom prst="rect">
              <a:avLst/>
            </a:prstGeom>
          </p:spPr>
        </p:pic>
        <p:sp>
          <p:nvSpPr>
            <p:cNvPr id="87" name="object 102">
              <a:extLst>
                <a:ext uri="{FF2B5EF4-FFF2-40B4-BE49-F238E27FC236}">
                  <a16:creationId xmlns:a16="http://schemas.microsoft.com/office/drawing/2014/main" id="{FEB9D244-6B88-9DCA-A0D2-EC575AD9CF47}"/>
                </a:ext>
              </a:extLst>
            </p:cNvPr>
            <p:cNvSpPr/>
            <p:nvPr/>
          </p:nvSpPr>
          <p:spPr>
            <a:xfrm>
              <a:off x="221625" y="2115091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81216" y="0"/>
                  </a:moveTo>
                  <a:lnTo>
                    <a:pt x="49602" y="6384"/>
                  </a:lnTo>
                  <a:lnTo>
                    <a:pt x="23787" y="23793"/>
                  </a:lnTo>
                  <a:lnTo>
                    <a:pt x="6382" y="49613"/>
                  </a:lnTo>
                  <a:lnTo>
                    <a:pt x="0" y="81229"/>
                  </a:lnTo>
                  <a:lnTo>
                    <a:pt x="6382" y="112845"/>
                  </a:lnTo>
                  <a:lnTo>
                    <a:pt x="23787" y="138664"/>
                  </a:lnTo>
                  <a:lnTo>
                    <a:pt x="49602" y="156074"/>
                  </a:lnTo>
                  <a:lnTo>
                    <a:pt x="81216" y="162458"/>
                  </a:lnTo>
                  <a:lnTo>
                    <a:pt x="112837" y="156074"/>
                  </a:lnTo>
                  <a:lnTo>
                    <a:pt x="138657" y="138664"/>
                  </a:lnTo>
                  <a:lnTo>
                    <a:pt x="156063" y="112845"/>
                  </a:lnTo>
                  <a:lnTo>
                    <a:pt x="162445" y="81229"/>
                  </a:lnTo>
                  <a:lnTo>
                    <a:pt x="156063" y="49613"/>
                  </a:lnTo>
                  <a:lnTo>
                    <a:pt x="138657" y="23793"/>
                  </a:lnTo>
                  <a:lnTo>
                    <a:pt x="112837" y="6384"/>
                  </a:lnTo>
                  <a:lnTo>
                    <a:pt x="81216" y="0"/>
                  </a:lnTo>
                  <a:close/>
                </a:path>
              </a:pathLst>
            </a:custGeom>
            <a:solidFill>
              <a:srgbClr val="D13465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88" name="object 103">
              <a:extLst>
                <a:ext uri="{FF2B5EF4-FFF2-40B4-BE49-F238E27FC236}">
                  <a16:creationId xmlns:a16="http://schemas.microsoft.com/office/drawing/2014/main" id="{8BA7D48F-DD69-C551-380F-75FB76DD83A3}"/>
                </a:ext>
              </a:extLst>
            </p:cNvPr>
            <p:cNvSpPr/>
            <p:nvPr/>
          </p:nvSpPr>
          <p:spPr>
            <a:xfrm>
              <a:off x="221625" y="2115091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162445" y="81229"/>
                  </a:moveTo>
                  <a:lnTo>
                    <a:pt x="156063" y="112845"/>
                  </a:lnTo>
                  <a:lnTo>
                    <a:pt x="138657" y="138664"/>
                  </a:lnTo>
                  <a:lnTo>
                    <a:pt x="112837" y="156074"/>
                  </a:lnTo>
                  <a:lnTo>
                    <a:pt x="81216" y="162458"/>
                  </a:lnTo>
                  <a:lnTo>
                    <a:pt x="49602" y="156074"/>
                  </a:lnTo>
                  <a:lnTo>
                    <a:pt x="23787" y="138664"/>
                  </a:lnTo>
                  <a:lnTo>
                    <a:pt x="6382" y="112845"/>
                  </a:lnTo>
                  <a:lnTo>
                    <a:pt x="0" y="81229"/>
                  </a:lnTo>
                  <a:lnTo>
                    <a:pt x="6382" y="49613"/>
                  </a:lnTo>
                  <a:lnTo>
                    <a:pt x="23787" y="23793"/>
                  </a:lnTo>
                  <a:lnTo>
                    <a:pt x="49602" y="6384"/>
                  </a:lnTo>
                  <a:lnTo>
                    <a:pt x="81216" y="0"/>
                  </a:lnTo>
                  <a:lnTo>
                    <a:pt x="112837" y="6384"/>
                  </a:lnTo>
                  <a:lnTo>
                    <a:pt x="138657" y="23793"/>
                  </a:lnTo>
                  <a:lnTo>
                    <a:pt x="156063" y="49613"/>
                  </a:lnTo>
                  <a:lnTo>
                    <a:pt x="162445" y="81229"/>
                  </a:lnTo>
                  <a:close/>
                </a:path>
              </a:pathLst>
            </a:custGeom>
            <a:ln w="8432">
              <a:solidFill>
                <a:srgbClr val="D13465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89" name="object 104">
            <a:extLst>
              <a:ext uri="{FF2B5EF4-FFF2-40B4-BE49-F238E27FC236}">
                <a16:creationId xmlns:a16="http://schemas.microsoft.com/office/drawing/2014/main" id="{E94F902D-49C2-85EB-DFEB-092FA4D5AED6}"/>
              </a:ext>
            </a:extLst>
          </p:cNvPr>
          <p:cNvSpPr txBox="1"/>
          <p:nvPr/>
        </p:nvSpPr>
        <p:spPr>
          <a:xfrm>
            <a:off x="367558" y="2555836"/>
            <a:ext cx="115005" cy="186946"/>
          </a:xfrm>
          <a:prstGeom prst="rect">
            <a:avLst/>
          </a:prstGeom>
        </p:spPr>
        <p:txBody>
          <a:bodyPr vert="horz" wrap="square" lIns="0" tIns="22832" rIns="0" bIns="0" rtlCol="0">
            <a:spAutoFit/>
          </a:bodyPr>
          <a:lstStyle/>
          <a:p>
            <a:pPr marL="16913">
              <a:spcBef>
                <a:spcPts val="180"/>
              </a:spcBef>
            </a:pPr>
            <a:r>
              <a:rPr sz="1065" b="1" spc="27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endParaRPr sz="1065">
              <a:latin typeface="Open Sans"/>
              <a:cs typeface="Open Sans"/>
            </a:endParaRPr>
          </a:p>
        </p:txBody>
      </p:sp>
      <p:grpSp>
        <p:nvGrpSpPr>
          <p:cNvPr id="90" name="object 105">
            <a:extLst>
              <a:ext uri="{FF2B5EF4-FFF2-40B4-BE49-F238E27FC236}">
                <a16:creationId xmlns:a16="http://schemas.microsoft.com/office/drawing/2014/main" id="{9B4ABE20-9541-7109-3FD3-5FC62F797BA9}"/>
              </a:ext>
            </a:extLst>
          </p:cNvPr>
          <p:cNvGrpSpPr/>
          <p:nvPr/>
        </p:nvGrpSpPr>
        <p:grpSpPr>
          <a:xfrm>
            <a:off x="311838" y="2940486"/>
            <a:ext cx="228318" cy="228318"/>
            <a:chOff x="217180" y="2427347"/>
            <a:chExt cx="171450" cy="171450"/>
          </a:xfrm>
        </p:grpSpPr>
        <p:sp>
          <p:nvSpPr>
            <p:cNvPr id="91" name="object 106">
              <a:extLst>
                <a:ext uri="{FF2B5EF4-FFF2-40B4-BE49-F238E27FC236}">
                  <a16:creationId xmlns:a16="http://schemas.microsoft.com/office/drawing/2014/main" id="{8AB1267F-03A1-6C84-EB37-4210A6B947A0}"/>
                </a:ext>
              </a:extLst>
            </p:cNvPr>
            <p:cNvSpPr/>
            <p:nvPr/>
          </p:nvSpPr>
          <p:spPr>
            <a:xfrm>
              <a:off x="221625" y="2431792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81216" y="0"/>
                  </a:moveTo>
                  <a:lnTo>
                    <a:pt x="49602" y="6384"/>
                  </a:lnTo>
                  <a:lnTo>
                    <a:pt x="23787" y="23793"/>
                  </a:lnTo>
                  <a:lnTo>
                    <a:pt x="6382" y="49613"/>
                  </a:lnTo>
                  <a:lnTo>
                    <a:pt x="0" y="81229"/>
                  </a:lnTo>
                  <a:lnTo>
                    <a:pt x="6382" y="112845"/>
                  </a:lnTo>
                  <a:lnTo>
                    <a:pt x="23787" y="138664"/>
                  </a:lnTo>
                  <a:lnTo>
                    <a:pt x="49602" y="156074"/>
                  </a:lnTo>
                  <a:lnTo>
                    <a:pt x="81216" y="162458"/>
                  </a:lnTo>
                  <a:lnTo>
                    <a:pt x="112837" y="156074"/>
                  </a:lnTo>
                  <a:lnTo>
                    <a:pt x="138657" y="138664"/>
                  </a:lnTo>
                  <a:lnTo>
                    <a:pt x="156063" y="112845"/>
                  </a:lnTo>
                  <a:lnTo>
                    <a:pt x="162445" y="81229"/>
                  </a:lnTo>
                  <a:lnTo>
                    <a:pt x="156063" y="49613"/>
                  </a:lnTo>
                  <a:lnTo>
                    <a:pt x="138657" y="23793"/>
                  </a:lnTo>
                  <a:lnTo>
                    <a:pt x="112837" y="6384"/>
                  </a:lnTo>
                  <a:lnTo>
                    <a:pt x="81216" y="0"/>
                  </a:lnTo>
                  <a:close/>
                </a:path>
              </a:pathLst>
            </a:custGeom>
            <a:solidFill>
              <a:srgbClr val="FF8800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92" name="object 107">
              <a:extLst>
                <a:ext uri="{FF2B5EF4-FFF2-40B4-BE49-F238E27FC236}">
                  <a16:creationId xmlns:a16="http://schemas.microsoft.com/office/drawing/2014/main" id="{C33BDB20-66E8-79EB-40FC-4C93153A3E5C}"/>
                </a:ext>
              </a:extLst>
            </p:cNvPr>
            <p:cNvSpPr/>
            <p:nvPr/>
          </p:nvSpPr>
          <p:spPr>
            <a:xfrm>
              <a:off x="221625" y="2431792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60" h="162560">
                  <a:moveTo>
                    <a:pt x="162445" y="81229"/>
                  </a:moveTo>
                  <a:lnTo>
                    <a:pt x="156063" y="112845"/>
                  </a:lnTo>
                  <a:lnTo>
                    <a:pt x="138657" y="138664"/>
                  </a:lnTo>
                  <a:lnTo>
                    <a:pt x="112837" y="156074"/>
                  </a:lnTo>
                  <a:lnTo>
                    <a:pt x="81216" y="162458"/>
                  </a:lnTo>
                  <a:lnTo>
                    <a:pt x="49602" y="156074"/>
                  </a:lnTo>
                  <a:lnTo>
                    <a:pt x="23787" y="138664"/>
                  </a:lnTo>
                  <a:lnTo>
                    <a:pt x="6382" y="112845"/>
                  </a:lnTo>
                  <a:lnTo>
                    <a:pt x="0" y="81229"/>
                  </a:lnTo>
                  <a:lnTo>
                    <a:pt x="6382" y="49613"/>
                  </a:lnTo>
                  <a:lnTo>
                    <a:pt x="23787" y="23793"/>
                  </a:lnTo>
                  <a:lnTo>
                    <a:pt x="49602" y="6384"/>
                  </a:lnTo>
                  <a:lnTo>
                    <a:pt x="81216" y="0"/>
                  </a:lnTo>
                  <a:lnTo>
                    <a:pt x="112837" y="6384"/>
                  </a:lnTo>
                  <a:lnTo>
                    <a:pt x="138657" y="23793"/>
                  </a:lnTo>
                  <a:lnTo>
                    <a:pt x="156063" y="49613"/>
                  </a:lnTo>
                  <a:lnTo>
                    <a:pt x="162445" y="81229"/>
                  </a:lnTo>
                  <a:close/>
                </a:path>
              </a:pathLst>
            </a:custGeom>
            <a:ln w="8432">
              <a:solidFill>
                <a:srgbClr val="FF8800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93" name="object 108">
            <a:extLst>
              <a:ext uri="{FF2B5EF4-FFF2-40B4-BE49-F238E27FC236}">
                <a16:creationId xmlns:a16="http://schemas.microsoft.com/office/drawing/2014/main" id="{CB10CA45-0090-F0CF-0772-739555096EE8}"/>
              </a:ext>
            </a:extLst>
          </p:cNvPr>
          <p:cNvSpPr txBox="1"/>
          <p:nvPr/>
        </p:nvSpPr>
        <p:spPr>
          <a:xfrm>
            <a:off x="367790" y="2942629"/>
            <a:ext cx="115005" cy="186946"/>
          </a:xfrm>
          <a:prstGeom prst="rect">
            <a:avLst/>
          </a:prstGeom>
        </p:spPr>
        <p:txBody>
          <a:bodyPr vert="horz" wrap="square" lIns="0" tIns="22832" rIns="0" bIns="0" rtlCol="0">
            <a:spAutoFit/>
          </a:bodyPr>
          <a:lstStyle/>
          <a:p>
            <a:pPr marL="16913">
              <a:spcBef>
                <a:spcPts val="180"/>
              </a:spcBef>
            </a:pPr>
            <a:r>
              <a:rPr sz="1065" b="1" spc="27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94" name="object 130">
            <a:extLst>
              <a:ext uri="{FF2B5EF4-FFF2-40B4-BE49-F238E27FC236}">
                <a16:creationId xmlns:a16="http://schemas.microsoft.com/office/drawing/2014/main" id="{8D9C01F5-F0D4-18E8-9821-934B55D5E974}"/>
              </a:ext>
            </a:extLst>
          </p:cNvPr>
          <p:cNvSpPr txBox="1"/>
          <p:nvPr/>
        </p:nvSpPr>
        <p:spPr>
          <a:xfrm>
            <a:off x="255415" y="6120340"/>
            <a:ext cx="2030340" cy="103358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Battelino</a:t>
            </a:r>
            <a:r>
              <a:rPr sz="533" spc="14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T,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Care.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Aug;42(8):1593-</a:t>
            </a:r>
            <a:r>
              <a:rPr sz="533" spc="-27">
                <a:solidFill>
                  <a:srgbClr val="00A497"/>
                </a:solidFill>
                <a:latin typeface="Open Sans"/>
                <a:cs typeface="Open Sans"/>
              </a:rPr>
              <a:t>1603</a:t>
            </a:r>
            <a:endParaRPr sz="533">
              <a:latin typeface="Open Sans"/>
              <a:cs typeface="Open Sans"/>
            </a:endParaRPr>
          </a:p>
        </p:txBody>
      </p:sp>
      <p:grpSp>
        <p:nvGrpSpPr>
          <p:cNvPr id="95" name="object 87">
            <a:extLst>
              <a:ext uri="{FF2B5EF4-FFF2-40B4-BE49-F238E27FC236}">
                <a16:creationId xmlns:a16="http://schemas.microsoft.com/office/drawing/2014/main" id="{42C8B9B5-B7CC-5FB0-397C-DA1E0D6709F9}"/>
              </a:ext>
            </a:extLst>
          </p:cNvPr>
          <p:cNvGrpSpPr/>
          <p:nvPr/>
        </p:nvGrpSpPr>
        <p:grpSpPr>
          <a:xfrm>
            <a:off x="5446024" y="1074226"/>
            <a:ext cx="1330164" cy="79489"/>
            <a:chOff x="4072839" y="862711"/>
            <a:chExt cx="998855" cy="59690"/>
          </a:xfrm>
        </p:grpSpPr>
        <p:sp>
          <p:nvSpPr>
            <p:cNvPr id="96" name="object 88">
              <a:extLst>
                <a:ext uri="{FF2B5EF4-FFF2-40B4-BE49-F238E27FC236}">
                  <a16:creationId xmlns:a16="http://schemas.microsoft.com/office/drawing/2014/main" id="{90FEF8C7-2108-B73B-18F0-19CC3E003C2D}"/>
                </a:ext>
              </a:extLst>
            </p:cNvPr>
            <p:cNvSpPr/>
            <p:nvPr/>
          </p:nvSpPr>
          <p:spPr>
            <a:xfrm>
              <a:off x="4072839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97" name="object 89">
              <a:extLst>
                <a:ext uri="{FF2B5EF4-FFF2-40B4-BE49-F238E27FC236}">
                  <a16:creationId xmlns:a16="http://schemas.microsoft.com/office/drawing/2014/main" id="{80EADE0C-F619-5D4A-D812-AF7CA6095B86}"/>
                </a:ext>
              </a:extLst>
            </p:cNvPr>
            <p:cNvSpPr/>
            <p:nvPr/>
          </p:nvSpPr>
          <p:spPr>
            <a:xfrm>
              <a:off x="4405172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98" name="object 90">
              <a:extLst>
                <a:ext uri="{FF2B5EF4-FFF2-40B4-BE49-F238E27FC236}">
                  <a16:creationId xmlns:a16="http://schemas.microsoft.com/office/drawing/2014/main" id="{666E8AB8-D221-33A9-3F8D-2568648D8040}"/>
                </a:ext>
              </a:extLst>
            </p:cNvPr>
            <p:cNvSpPr/>
            <p:nvPr/>
          </p:nvSpPr>
          <p:spPr>
            <a:xfrm>
              <a:off x="4738814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99" name="object 110">
            <a:extLst>
              <a:ext uri="{FF2B5EF4-FFF2-40B4-BE49-F238E27FC236}">
                <a16:creationId xmlns:a16="http://schemas.microsoft.com/office/drawing/2014/main" id="{86AEBCD6-B82C-C46D-E666-F0B1024BC813}"/>
              </a:ext>
            </a:extLst>
          </p:cNvPr>
          <p:cNvSpPr/>
          <p:nvPr/>
        </p:nvSpPr>
        <p:spPr>
          <a:xfrm>
            <a:off x="553350" y="2697052"/>
            <a:ext cx="178426" cy="98938"/>
          </a:xfrm>
          <a:custGeom>
            <a:avLst/>
            <a:gdLst/>
            <a:ahLst/>
            <a:cxnLst/>
            <a:rect l="l" t="t" r="r" b="b"/>
            <a:pathLst>
              <a:path w="133984" h="74294">
                <a:moveTo>
                  <a:pt x="0" y="0"/>
                </a:moveTo>
                <a:lnTo>
                  <a:pt x="52793" y="73901"/>
                </a:lnTo>
                <a:lnTo>
                  <a:pt x="133794" y="73901"/>
                </a:lnTo>
              </a:path>
            </a:pathLst>
          </a:custGeom>
          <a:ln w="9524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0" name="object 111">
            <a:extLst>
              <a:ext uri="{FF2B5EF4-FFF2-40B4-BE49-F238E27FC236}">
                <a16:creationId xmlns:a16="http://schemas.microsoft.com/office/drawing/2014/main" id="{01EFC744-C3D4-F3C4-7D34-C2C4CF0B56A7}"/>
              </a:ext>
            </a:extLst>
          </p:cNvPr>
          <p:cNvSpPr/>
          <p:nvPr/>
        </p:nvSpPr>
        <p:spPr>
          <a:xfrm>
            <a:off x="701480" y="2766852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1" name="object 112">
            <a:extLst>
              <a:ext uri="{FF2B5EF4-FFF2-40B4-BE49-F238E27FC236}">
                <a16:creationId xmlns:a16="http://schemas.microsoft.com/office/drawing/2014/main" id="{C7CE388C-B5C7-F42F-4B52-3BB1F4BAC063}"/>
              </a:ext>
            </a:extLst>
          </p:cNvPr>
          <p:cNvSpPr/>
          <p:nvPr/>
        </p:nvSpPr>
        <p:spPr>
          <a:xfrm>
            <a:off x="7544090" y="3079488"/>
            <a:ext cx="200413" cy="98938"/>
          </a:xfrm>
          <a:custGeom>
            <a:avLst/>
            <a:gdLst/>
            <a:ahLst/>
            <a:cxnLst/>
            <a:rect l="l" t="t" r="r" b="b"/>
            <a:pathLst>
              <a:path w="150495" h="74294">
                <a:moveTo>
                  <a:pt x="149987" y="0"/>
                </a:moveTo>
                <a:lnTo>
                  <a:pt x="97193" y="73901"/>
                </a:lnTo>
                <a:lnTo>
                  <a:pt x="0" y="73901"/>
                </a:lnTo>
              </a:path>
            </a:pathLst>
          </a:custGeom>
          <a:ln w="9525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2" name="object 113">
            <a:extLst>
              <a:ext uri="{FF2B5EF4-FFF2-40B4-BE49-F238E27FC236}">
                <a16:creationId xmlns:a16="http://schemas.microsoft.com/office/drawing/2014/main" id="{09555115-8CC2-B707-EE12-67525BC6B6F1}"/>
              </a:ext>
            </a:extLst>
          </p:cNvPr>
          <p:cNvSpPr/>
          <p:nvPr/>
        </p:nvSpPr>
        <p:spPr>
          <a:xfrm>
            <a:off x="7516902" y="3149294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3" name="object 114">
            <a:extLst>
              <a:ext uri="{FF2B5EF4-FFF2-40B4-BE49-F238E27FC236}">
                <a16:creationId xmlns:a16="http://schemas.microsoft.com/office/drawing/2014/main" id="{799CAF90-F6CC-1393-239F-B3FA5425AA5F}"/>
              </a:ext>
            </a:extLst>
          </p:cNvPr>
          <p:cNvSpPr/>
          <p:nvPr/>
        </p:nvSpPr>
        <p:spPr>
          <a:xfrm>
            <a:off x="7544090" y="3608152"/>
            <a:ext cx="200413" cy="98938"/>
          </a:xfrm>
          <a:custGeom>
            <a:avLst/>
            <a:gdLst/>
            <a:ahLst/>
            <a:cxnLst/>
            <a:rect l="l" t="t" r="r" b="b"/>
            <a:pathLst>
              <a:path w="150495" h="74294">
                <a:moveTo>
                  <a:pt x="149987" y="0"/>
                </a:moveTo>
                <a:lnTo>
                  <a:pt x="97193" y="73901"/>
                </a:lnTo>
                <a:lnTo>
                  <a:pt x="0" y="73901"/>
                </a:lnTo>
              </a:path>
            </a:pathLst>
          </a:custGeom>
          <a:ln w="9525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4" name="object 115">
            <a:extLst>
              <a:ext uri="{FF2B5EF4-FFF2-40B4-BE49-F238E27FC236}">
                <a16:creationId xmlns:a16="http://schemas.microsoft.com/office/drawing/2014/main" id="{DCFBDBC4-203F-7180-4F37-FA713C8CCE38}"/>
              </a:ext>
            </a:extLst>
          </p:cNvPr>
          <p:cNvSpPr/>
          <p:nvPr/>
        </p:nvSpPr>
        <p:spPr>
          <a:xfrm>
            <a:off x="7516902" y="3677957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5" name="object 116">
            <a:extLst>
              <a:ext uri="{FF2B5EF4-FFF2-40B4-BE49-F238E27FC236}">
                <a16:creationId xmlns:a16="http://schemas.microsoft.com/office/drawing/2014/main" id="{48684D42-945B-2706-BF65-F1AD49E0AA11}"/>
              </a:ext>
            </a:extLst>
          </p:cNvPr>
          <p:cNvSpPr/>
          <p:nvPr/>
        </p:nvSpPr>
        <p:spPr>
          <a:xfrm>
            <a:off x="7544090" y="4028081"/>
            <a:ext cx="200413" cy="98938"/>
          </a:xfrm>
          <a:custGeom>
            <a:avLst/>
            <a:gdLst/>
            <a:ahLst/>
            <a:cxnLst/>
            <a:rect l="l" t="t" r="r" b="b"/>
            <a:pathLst>
              <a:path w="150495" h="74295">
                <a:moveTo>
                  <a:pt x="149987" y="0"/>
                </a:moveTo>
                <a:lnTo>
                  <a:pt x="97193" y="73914"/>
                </a:lnTo>
                <a:lnTo>
                  <a:pt x="0" y="73914"/>
                </a:lnTo>
              </a:path>
            </a:pathLst>
          </a:custGeom>
          <a:ln w="9525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6" name="object 117">
            <a:extLst>
              <a:ext uri="{FF2B5EF4-FFF2-40B4-BE49-F238E27FC236}">
                <a16:creationId xmlns:a16="http://schemas.microsoft.com/office/drawing/2014/main" id="{AE93A6F8-EA4C-07B8-E116-A2EC8954D9B7}"/>
              </a:ext>
            </a:extLst>
          </p:cNvPr>
          <p:cNvSpPr/>
          <p:nvPr/>
        </p:nvSpPr>
        <p:spPr>
          <a:xfrm>
            <a:off x="7516902" y="4097889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7" name="object 118">
            <a:extLst>
              <a:ext uri="{FF2B5EF4-FFF2-40B4-BE49-F238E27FC236}">
                <a16:creationId xmlns:a16="http://schemas.microsoft.com/office/drawing/2014/main" id="{667154D6-0613-229F-4B6D-E481E727BE1D}"/>
              </a:ext>
            </a:extLst>
          </p:cNvPr>
          <p:cNvSpPr/>
          <p:nvPr/>
        </p:nvSpPr>
        <p:spPr>
          <a:xfrm>
            <a:off x="7544090" y="4470508"/>
            <a:ext cx="200413" cy="98938"/>
          </a:xfrm>
          <a:custGeom>
            <a:avLst/>
            <a:gdLst/>
            <a:ahLst/>
            <a:cxnLst/>
            <a:rect l="l" t="t" r="r" b="b"/>
            <a:pathLst>
              <a:path w="150495" h="74295">
                <a:moveTo>
                  <a:pt x="149987" y="0"/>
                </a:moveTo>
                <a:lnTo>
                  <a:pt x="97193" y="73914"/>
                </a:lnTo>
                <a:lnTo>
                  <a:pt x="0" y="73914"/>
                </a:lnTo>
              </a:path>
            </a:pathLst>
          </a:custGeom>
          <a:ln w="9525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8" name="object 119">
            <a:extLst>
              <a:ext uri="{FF2B5EF4-FFF2-40B4-BE49-F238E27FC236}">
                <a16:creationId xmlns:a16="http://schemas.microsoft.com/office/drawing/2014/main" id="{41C91590-E188-B433-7947-AD280F7A229A}"/>
              </a:ext>
            </a:extLst>
          </p:cNvPr>
          <p:cNvSpPr/>
          <p:nvPr/>
        </p:nvSpPr>
        <p:spPr>
          <a:xfrm>
            <a:off x="7516902" y="4540318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9" name="object 120">
            <a:extLst>
              <a:ext uri="{FF2B5EF4-FFF2-40B4-BE49-F238E27FC236}">
                <a16:creationId xmlns:a16="http://schemas.microsoft.com/office/drawing/2014/main" id="{BD554E4A-F280-90C5-B13F-FFD80520683E}"/>
              </a:ext>
            </a:extLst>
          </p:cNvPr>
          <p:cNvSpPr/>
          <p:nvPr/>
        </p:nvSpPr>
        <p:spPr>
          <a:xfrm>
            <a:off x="7544090" y="4830453"/>
            <a:ext cx="200413" cy="98938"/>
          </a:xfrm>
          <a:custGeom>
            <a:avLst/>
            <a:gdLst/>
            <a:ahLst/>
            <a:cxnLst/>
            <a:rect l="l" t="t" r="r" b="b"/>
            <a:pathLst>
              <a:path w="150495" h="74295">
                <a:moveTo>
                  <a:pt x="149987" y="0"/>
                </a:moveTo>
                <a:lnTo>
                  <a:pt x="97193" y="73901"/>
                </a:lnTo>
                <a:lnTo>
                  <a:pt x="0" y="73901"/>
                </a:lnTo>
              </a:path>
            </a:pathLst>
          </a:custGeom>
          <a:ln w="9525">
            <a:solidFill>
              <a:srgbClr val="73B700"/>
            </a:solidFill>
            <a:prstDash val="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0" name="object 121">
            <a:extLst>
              <a:ext uri="{FF2B5EF4-FFF2-40B4-BE49-F238E27FC236}">
                <a16:creationId xmlns:a16="http://schemas.microsoft.com/office/drawing/2014/main" id="{26E3903A-1EDF-C8AF-94A2-C0426CB2CBFA}"/>
              </a:ext>
            </a:extLst>
          </p:cNvPr>
          <p:cNvSpPr/>
          <p:nvPr/>
        </p:nvSpPr>
        <p:spPr>
          <a:xfrm>
            <a:off x="7516902" y="4900257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1" name="object 122">
            <a:extLst>
              <a:ext uri="{FF2B5EF4-FFF2-40B4-BE49-F238E27FC236}">
                <a16:creationId xmlns:a16="http://schemas.microsoft.com/office/drawing/2014/main" id="{9468C92A-CD39-4792-E040-1CBCEDA2265B}"/>
              </a:ext>
            </a:extLst>
          </p:cNvPr>
          <p:cNvSpPr/>
          <p:nvPr/>
        </p:nvSpPr>
        <p:spPr>
          <a:xfrm>
            <a:off x="553350" y="2964243"/>
            <a:ext cx="178426" cy="57502"/>
          </a:xfrm>
          <a:custGeom>
            <a:avLst/>
            <a:gdLst/>
            <a:ahLst/>
            <a:cxnLst/>
            <a:rect l="l" t="t" r="r" b="b"/>
            <a:pathLst>
              <a:path w="133984" h="43180">
                <a:moveTo>
                  <a:pt x="0" y="42900"/>
                </a:moveTo>
                <a:lnTo>
                  <a:pt x="52793" y="0"/>
                </a:lnTo>
                <a:lnTo>
                  <a:pt x="133794" y="0"/>
                </a:lnTo>
              </a:path>
            </a:pathLst>
          </a:custGeom>
          <a:ln w="9524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2" name="object 123">
            <a:extLst>
              <a:ext uri="{FF2B5EF4-FFF2-40B4-BE49-F238E27FC236}">
                <a16:creationId xmlns:a16="http://schemas.microsoft.com/office/drawing/2014/main" id="{9B94103D-100E-AD00-5051-F0C3105EBF49}"/>
              </a:ext>
            </a:extLst>
          </p:cNvPr>
          <p:cNvSpPr/>
          <p:nvPr/>
        </p:nvSpPr>
        <p:spPr>
          <a:xfrm>
            <a:off x="701480" y="2935631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3" name="object 124">
            <a:extLst>
              <a:ext uri="{FF2B5EF4-FFF2-40B4-BE49-F238E27FC236}">
                <a16:creationId xmlns:a16="http://schemas.microsoft.com/office/drawing/2014/main" id="{EBDFA1F0-6075-C710-BBC4-6A54B3187819}"/>
              </a:ext>
            </a:extLst>
          </p:cNvPr>
          <p:cNvSpPr/>
          <p:nvPr/>
        </p:nvSpPr>
        <p:spPr>
          <a:xfrm>
            <a:off x="553350" y="4440516"/>
            <a:ext cx="178426" cy="78643"/>
          </a:xfrm>
          <a:custGeom>
            <a:avLst/>
            <a:gdLst/>
            <a:ahLst/>
            <a:cxnLst/>
            <a:rect l="l" t="t" r="r" b="b"/>
            <a:pathLst>
              <a:path w="133984" h="59054">
                <a:moveTo>
                  <a:pt x="0" y="0"/>
                </a:moveTo>
                <a:lnTo>
                  <a:pt x="52793" y="58458"/>
                </a:lnTo>
                <a:lnTo>
                  <a:pt x="133794" y="58458"/>
                </a:lnTo>
              </a:path>
            </a:pathLst>
          </a:custGeom>
          <a:ln w="9524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4" name="object 125">
            <a:extLst>
              <a:ext uri="{FF2B5EF4-FFF2-40B4-BE49-F238E27FC236}">
                <a16:creationId xmlns:a16="http://schemas.microsoft.com/office/drawing/2014/main" id="{63DB7E94-B19E-318D-F76A-DD23B9298DCE}"/>
              </a:ext>
            </a:extLst>
          </p:cNvPr>
          <p:cNvSpPr/>
          <p:nvPr/>
        </p:nvSpPr>
        <p:spPr>
          <a:xfrm>
            <a:off x="701480" y="4489751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5" name="object 126">
            <a:extLst>
              <a:ext uri="{FF2B5EF4-FFF2-40B4-BE49-F238E27FC236}">
                <a16:creationId xmlns:a16="http://schemas.microsoft.com/office/drawing/2014/main" id="{77331AC2-FC6B-87E7-5540-B56F6E33FB43}"/>
              </a:ext>
            </a:extLst>
          </p:cNvPr>
          <p:cNvSpPr/>
          <p:nvPr/>
        </p:nvSpPr>
        <p:spPr>
          <a:xfrm>
            <a:off x="570812" y="4946338"/>
            <a:ext cx="167433" cy="46509"/>
          </a:xfrm>
          <a:custGeom>
            <a:avLst/>
            <a:gdLst/>
            <a:ahLst/>
            <a:cxnLst/>
            <a:rect l="l" t="t" r="r" b="b"/>
            <a:pathLst>
              <a:path w="125729" h="34925">
                <a:moveTo>
                  <a:pt x="0" y="34455"/>
                </a:moveTo>
                <a:lnTo>
                  <a:pt x="44348" y="0"/>
                </a:lnTo>
                <a:lnTo>
                  <a:pt x="125348" y="0"/>
                </a:lnTo>
              </a:path>
            </a:pathLst>
          </a:custGeom>
          <a:ln w="9525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6" name="object 127">
            <a:extLst>
              <a:ext uri="{FF2B5EF4-FFF2-40B4-BE49-F238E27FC236}">
                <a16:creationId xmlns:a16="http://schemas.microsoft.com/office/drawing/2014/main" id="{F8A976B5-07C9-5F46-41ED-00435C3FEAF4}"/>
              </a:ext>
            </a:extLst>
          </p:cNvPr>
          <p:cNvSpPr/>
          <p:nvPr/>
        </p:nvSpPr>
        <p:spPr>
          <a:xfrm>
            <a:off x="701480" y="4911517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7" name="object 128">
            <a:extLst>
              <a:ext uri="{FF2B5EF4-FFF2-40B4-BE49-F238E27FC236}">
                <a16:creationId xmlns:a16="http://schemas.microsoft.com/office/drawing/2014/main" id="{2F1FC332-A835-737C-5614-EE123F6E6EAE}"/>
              </a:ext>
            </a:extLst>
          </p:cNvPr>
          <p:cNvSpPr/>
          <p:nvPr/>
        </p:nvSpPr>
        <p:spPr>
          <a:xfrm>
            <a:off x="575846" y="4698300"/>
            <a:ext cx="156440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6903" y="0"/>
                </a:lnTo>
              </a:path>
            </a:pathLst>
          </a:custGeom>
          <a:ln w="9525">
            <a:solidFill>
              <a:srgbClr val="73B700"/>
            </a:solidFill>
            <a:prstDash val="sysDot"/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8" name="object 129">
            <a:extLst>
              <a:ext uri="{FF2B5EF4-FFF2-40B4-BE49-F238E27FC236}">
                <a16:creationId xmlns:a16="http://schemas.microsoft.com/office/drawing/2014/main" id="{0AC5B1DD-BB0F-9C2D-C0DE-838F9BFDA358}"/>
              </a:ext>
            </a:extLst>
          </p:cNvPr>
          <p:cNvSpPr/>
          <p:nvPr/>
        </p:nvSpPr>
        <p:spPr>
          <a:xfrm>
            <a:off x="701480" y="4669681"/>
            <a:ext cx="57502" cy="57502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488" y="0"/>
                </a:moveTo>
                <a:lnTo>
                  <a:pt x="13126" y="1689"/>
                </a:lnTo>
                <a:lnTo>
                  <a:pt x="6296" y="6296"/>
                </a:lnTo>
                <a:lnTo>
                  <a:pt x="1689" y="13126"/>
                </a:lnTo>
                <a:lnTo>
                  <a:pt x="0" y="21488"/>
                </a:lnTo>
                <a:lnTo>
                  <a:pt x="1689" y="29850"/>
                </a:lnTo>
                <a:lnTo>
                  <a:pt x="6296" y="36680"/>
                </a:lnTo>
                <a:lnTo>
                  <a:pt x="13126" y="41287"/>
                </a:lnTo>
                <a:lnTo>
                  <a:pt x="21488" y="42976"/>
                </a:lnTo>
                <a:lnTo>
                  <a:pt x="29850" y="41287"/>
                </a:lnTo>
                <a:lnTo>
                  <a:pt x="36680" y="36680"/>
                </a:lnTo>
                <a:lnTo>
                  <a:pt x="41287" y="29850"/>
                </a:lnTo>
                <a:lnTo>
                  <a:pt x="42976" y="21488"/>
                </a:lnTo>
                <a:lnTo>
                  <a:pt x="41287" y="13126"/>
                </a:lnTo>
                <a:lnTo>
                  <a:pt x="36680" y="6296"/>
                </a:lnTo>
                <a:lnTo>
                  <a:pt x="29850" y="1689"/>
                </a:lnTo>
                <a:lnTo>
                  <a:pt x="21488" y="0"/>
                </a:lnTo>
                <a:close/>
              </a:path>
            </a:pathLst>
          </a:custGeom>
          <a:solidFill>
            <a:srgbClr val="73B70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</p:spTree>
    <p:extLst>
      <p:ext uri="{BB962C8B-B14F-4D97-AF65-F5344CB8AC3E}">
        <p14:creationId xmlns:p14="http://schemas.microsoft.com/office/powerpoint/2010/main" val="1325960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8662D-EE49-FD31-BD97-E176D3400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B7EB1B9-D099-7563-57D3-7D0238578ADD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FA2A868-DC6F-211B-05AB-C81985718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B0C1D026-5A90-6F66-0875-335B6F354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object 14">
            <a:extLst>
              <a:ext uri="{FF2B5EF4-FFF2-40B4-BE49-F238E27FC236}">
                <a16:creationId xmlns:a16="http://schemas.microsoft.com/office/drawing/2014/main" id="{7DE371E2-4582-2A3F-D9AA-EBB8EF3C5D11}"/>
              </a:ext>
            </a:extLst>
          </p:cNvPr>
          <p:cNvSpPr/>
          <p:nvPr/>
        </p:nvSpPr>
        <p:spPr>
          <a:xfrm>
            <a:off x="6172765" y="5146899"/>
            <a:ext cx="5373087" cy="935259"/>
          </a:xfrm>
          <a:custGeom>
            <a:avLst/>
            <a:gdLst/>
            <a:ahLst/>
            <a:cxnLst/>
            <a:rect l="l" t="t" r="r" b="b"/>
            <a:pathLst>
              <a:path w="4034790" h="702310">
                <a:moveTo>
                  <a:pt x="4034434" y="0"/>
                </a:moveTo>
                <a:lnTo>
                  <a:pt x="0" y="0"/>
                </a:lnTo>
                <a:lnTo>
                  <a:pt x="0" y="701941"/>
                </a:lnTo>
                <a:lnTo>
                  <a:pt x="4034434" y="701941"/>
                </a:lnTo>
                <a:lnTo>
                  <a:pt x="4034434" y="0"/>
                </a:lnTo>
                <a:close/>
              </a:path>
            </a:pathLst>
          </a:custGeom>
          <a:solidFill>
            <a:srgbClr val="DEDEDE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6" name="object 29">
            <a:extLst>
              <a:ext uri="{FF2B5EF4-FFF2-40B4-BE49-F238E27FC236}">
                <a16:creationId xmlns:a16="http://schemas.microsoft.com/office/drawing/2014/main" id="{FAECF176-8DF0-0AC9-DB4B-8ACCD8F87702}"/>
              </a:ext>
            </a:extLst>
          </p:cNvPr>
          <p:cNvSpPr txBox="1"/>
          <p:nvPr/>
        </p:nvSpPr>
        <p:spPr>
          <a:xfrm>
            <a:off x="6184477" y="1550179"/>
            <a:ext cx="5442428" cy="3448081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154750" algn="just">
              <a:spcBef>
                <a:spcPts val="133"/>
              </a:spcBef>
            </a:pP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GMI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una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medida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surge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correlación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entre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HbA1c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laboratorio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y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promedio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mide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sensor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33">
                <a:solidFill>
                  <a:srgbClr val="3C3C3B"/>
                </a:solidFill>
                <a:latin typeface="Open Sans"/>
                <a:cs typeface="Open Sans"/>
              </a:rPr>
              <a:t>una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gran población de 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pacientes.</a:t>
            </a:r>
            <a:endParaRPr sz="1332">
              <a:latin typeface="Open Sans"/>
              <a:cs typeface="Open Sans"/>
            </a:endParaRPr>
          </a:p>
          <a:p>
            <a:pPr>
              <a:spcBef>
                <a:spcPts val="53"/>
              </a:spcBef>
            </a:pPr>
            <a:endParaRPr sz="1132">
              <a:latin typeface="Open Sans"/>
              <a:cs typeface="Open Sans"/>
            </a:endParaRPr>
          </a:p>
          <a:p>
            <a:pPr marL="16913" marR="120925"/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Nos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informa en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%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de la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exposición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de la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en un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periodo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corto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tiempo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(habitualmente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14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días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tiempo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estándar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del informe 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AGP).</a:t>
            </a:r>
            <a:endParaRPr sz="1332">
              <a:latin typeface="Open Sans"/>
              <a:cs typeface="Open Sans"/>
            </a:endParaRPr>
          </a:p>
          <a:p>
            <a:pPr>
              <a:spcBef>
                <a:spcPts val="53"/>
              </a:spcBef>
            </a:pPr>
            <a:endParaRPr sz="1132">
              <a:latin typeface="Open Sans"/>
              <a:cs typeface="Open Sans"/>
            </a:endParaRPr>
          </a:p>
          <a:p>
            <a:pPr marL="16913" marR="6765">
              <a:spcBef>
                <a:spcPts val="7"/>
              </a:spcBef>
            </a:pP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GMI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no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es igual que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 HbA1c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y dicha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diferencia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entre el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GMI y </a:t>
            </a:r>
            <a:r>
              <a:rPr sz="1332" b="1" spc="-33">
                <a:solidFill>
                  <a:srgbClr val="3C3C3B"/>
                </a:solidFill>
                <a:latin typeface="Open Sans"/>
                <a:cs typeface="Open Sans"/>
              </a:rPr>
              <a:t>la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HbA1c</a:t>
            </a:r>
            <a:r>
              <a:rPr sz="1332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tiene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relevancia</a:t>
            </a:r>
            <a:r>
              <a:rPr sz="1332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clínica,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ya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como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hemos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dicho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HbA1c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puede</a:t>
            </a:r>
            <a:r>
              <a:rPr sz="1332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estar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limitada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por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factores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no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glucémicos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(vida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media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33">
                <a:solidFill>
                  <a:srgbClr val="3C3C3B"/>
                </a:solidFill>
                <a:latin typeface="Open Sans"/>
                <a:cs typeface="Open Sans"/>
              </a:rPr>
              <a:t>de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los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hematíes,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capacidad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glicación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Hb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varía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entre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33">
                <a:solidFill>
                  <a:srgbClr val="3C3C3B"/>
                </a:solidFill>
                <a:latin typeface="Open Sans"/>
                <a:cs typeface="Open Sans"/>
              </a:rPr>
              <a:t>los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distintos</a:t>
            </a:r>
            <a:r>
              <a:rPr sz="1332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individuos,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insuﬁciencia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renal,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etc...).</a:t>
            </a:r>
            <a:endParaRPr sz="1332">
              <a:latin typeface="Open Sans"/>
              <a:cs typeface="Open Sans"/>
            </a:endParaRPr>
          </a:p>
          <a:p>
            <a:pPr>
              <a:spcBef>
                <a:spcPts val="53"/>
              </a:spcBef>
            </a:pPr>
            <a:endParaRPr sz="1132">
              <a:latin typeface="Open Sans"/>
              <a:cs typeface="Open Sans"/>
            </a:endParaRPr>
          </a:p>
          <a:p>
            <a:pPr marL="16913" marR="6765"/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Revela</a:t>
            </a:r>
            <a:r>
              <a:rPr sz="1332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lo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conoce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como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"brecha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glicación",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esto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si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33">
                <a:solidFill>
                  <a:srgbClr val="3C3C3B"/>
                </a:solidFill>
                <a:latin typeface="Open Sans"/>
                <a:cs typeface="Open Sans"/>
              </a:rPr>
              <a:t>la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HbA1c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una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evaluación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precisa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exposición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67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332" spc="666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largo</a:t>
            </a:r>
            <a:r>
              <a:rPr sz="1332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plazo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o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si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da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una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evaluación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falsamente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alta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o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falsamente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baja.</a:t>
            </a:r>
            <a:endParaRPr sz="1332">
              <a:latin typeface="Open Sans"/>
              <a:cs typeface="Open Sans"/>
            </a:endParaRPr>
          </a:p>
        </p:txBody>
      </p:sp>
      <p:sp>
        <p:nvSpPr>
          <p:cNvPr id="7" name="object 35">
            <a:extLst>
              <a:ext uri="{FF2B5EF4-FFF2-40B4-BE49-F238E27FC236}">
                <a16:creationId xmlns:a16="http://schemas.microsoft.com/office/drawing/2014/main" id="{18AE4049-E555-C6C1-2ECC-3D7C9DB9BED0}"/>
              </a:ext>
            </a:extLst>
          </p:cNvPr>
          <p:cNvSpPr/>
          <p:nvPr/>
        </p:nvSpPr>
        <p:spPr>
          <a:xfrm>
            <a:off x="370456" y="1531461"/>
            <a:ext cx="5249624" cy="4858102"/>
          </a:xfrm>
          <a:custGeom>
            <a:avLst/>
            <a:gdLst/>
            <a:ahLst/>
            <a:cxnLst/>
            <a:rect l="l" t="t" r="r" b="b"/>
            <a:pathLst>
              <a:path w="3942079" h="3648075">
                <a:moveTo>
                  <a:pt x="112623" y="0"/>
                </a:moveTo>
                <a:lnTo>
                  <a:pt x="0" y="3006966"/>
                </a:lnTo>
                <a:lnTo>
                  <a:pt x="16891" y="3647503"/>
                </a:lnTo>
                <a:lnTo>
                  <a:pt x="788352" y="3641864"/>
                </a:lnTo>
                <a:lnTo>
                  <a:pt x="3941724" y="3125216"/>
                </a:lnTo>
                <a:lnTo>
                  <a:pt x="112623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8" name="object 36">
            <a:extLst>
              <a:ext uri="{FF2B5EF4-FFF2-40B4-BE49-F238E27FC236}">
                <a16:creationId xmlns:a16="http://schemas.microsoft.com/office/drawing/2014/main" id="{1D34D52A-42A9-895B-5678-3A1636AA94F3}"/>
              </a:ext>
            </a:extLst>
          </p:cNvPr>
          <p:cNvPicPr/>
          <p:nvPr/>
        </p:nvPicPr>
        <p:blipFill>
          <a:blip r:embed="rId5" cstate="print">
            <a:alphaModFix amt="35000"/>
          </a:blip>
          <a:stretch>
            <a:fillRect/>
          </a:stretch>
        </p:blipFill>
        <p:spPr>
          <a:xfrm>
            <a:off x="7517" y="933884"/>
            <a:ext cx="6220535" cy="5378159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5CDECC7F-29CB-00C2-C269-E17E76301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2" y="1543854"/>
            <a:ext cx="5361248" cy="4938436"/>
          </a:xfrm>
          <a:prstGeom prst="rect">
            <a:avLst/>
          </a:prstGeom>
        </p:spPr>
      </p:pic>
      <p:sp>
        <p:nvSpPr>
          <p:cNvPr id="10" name="object 37">
            <a:extLst>
              <a:ext uri="{FF2B5EF4-FFF2-40B4-BE49-F238E27FC236}">
                <a16:creationId xmlns:a16="http://schemas.microsoft.com/office/drawing/2014/main" id="{7D826763-C4FF-8A24-0701-CA9A78434F77}"/>
              </a:ext>
            </a:extLst>
          </p:cNvPr>
          <p:cNvSpPr/>
          <p:nvPr/>
        </p:nvSpPr>
        <p:spPr>
          <a:xfrm>
            <a:off x="520455" y="1525334"/>
            <a:ext cx="5106715" cy="4177376"/>
          </a:xfrm>
          <a:custGeom>
            <a:avLst/>
            <a:gdLst/>
            <a:ahLst/>
            <a:cxnLst/>
            <a:rect l="l" t="t" r="r" b="b"/>
            <a:pathLst>
              <a:path w="3834765" h="3136900">
                <a:moveTo>
                  <a:pt x="3834714" y="0"/>
                </a:moveTo>
                <a:lnTo>
                  <a:pt x="0" y="0"/>
                </a:lnTo>
                <a:lnTo>
                  <a:pt x="0" y="3136722"/>
                </a:lnTo>
                <a:lnTo>
                  <a:pt x="3834714" y="3136722"/>
                </a:lnTo>
                <a:lnTo>
                  <a:pt x="38347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11" name="object 38">
            <a:extLst>
              <a:ext uri="{FF2B5EF4-FFF2-40B4-BE49-F238E27FC236}">
                <a16:creationId xmlns:a16="http://schemas.microsoft.com/office/drawing/2014/main" id="{6C65544C-43D2-E2D4-D21A-3F4DEBAB5C5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8439" y="1776298"/>
            <a:ext cx="4519311" cy="3708271"/>
          </a:xfrm>
          <a:prstGeom prst="rect">
            <a:avLst/>
          </a:prstGeom>
        </p:spPr>
      </p:pic>
      <p:sp>
        <p:nvSpPr>
          <p:cNvPr id="12" name="object 39">
            <a:extLst>
              <a:ext uri="{FF2B5EF4-FFF2-40B4-BE49-F238E27FC236}">
                <a16:creationId xmlns:a16="http://schemas.microsoft.com/office/drawing/2014/main" id="{A9CA3B6D-5483-969B-C821-16A2899A496D}"/>
              </a:ext>
            </a:extLst>
          </p:cNvPr>
          <p:cNvSpPr/>
          <p:nvPr/>
        </p:nvSpPr>
        <p:spPr>
          <a:xfrm>
            <a:off x="763049" y="4810236"/>
            <a:ext cx="4655153" cy="282438"/>
          </a:xfrm>
          <a:custGeom>
            <a:avLst/>
            <a:gdLst/>
            <a:ahLst/>
            <a:cxnLst/>
            <a:rect l="l" t="t" r="r" b="b"/>
            <a:pathLst>
              <a:path w="3495675" h="212089">
                <a:moveTo>
                  <a:pt x="3390760" y="0"/>
                </a:moveTo>
                <a:lnTo>
                  <a:pt x="104317" y="0"/>
                </a:lnTo>
                <a:lnTo>
                  <a:pt x="63811" y="8232"/>
                </a:lnTo>
                <a:lnTo>
                  <a:pt x="30641" y="30648"/>
                </a:lnTo>
                <a:lnTo>
                  <a:pt x="8230" y="63822"/>
                </a:lnTo>
                <a:lnTo>
                  <a:pt x="0" y="104330"/>
                </a:lnTo>
                <a:lnTo>
                  <a:pt x="0" y="107480"/>
                </a:lnTo>
                <a:lnTo>
                  <a:pt x="8230" y="147986"/>
                </a:lnTo>
                <a:lnTo>
                  <a:pt x="30641" y="181155"/>
                </a:lnTo>
                <a:lnTo>
                  <a:pt x="63811" y="203567"/>
                </a:lnTo>
                <a:lnTo>
                  <a:pt x="104317" y="211797"/>
                </a:lnTo>
                <a:lnTo>
                  <a:pt x="3390760" y="211797"/>
                </a:lnTo>
                <a:lnTo>
                  <a:pt x="3431266" y="203567"/>
                </a:lnTo>
                <a:lnTo>
                  <a:pt x="3464436" y="181155"/>
                </a:lnTo>
                <a:lnTo>
                  <a:pt x="3486847" y="147986"/>
                </a:lnTo>
                <a:lnTo>
                  <a:pt x="3495078" y="107480"/>
                </a:lnTo>
                <a:lnTo>
                  <a:pt x="3495078" y="104330"/>
                </a:lnTo>
                <a:lnTo>
                  <a:pt x="3486847" y="63822"/>
                </a:lnTo>
                <a:lnTo>
                  <a:pt x="3464436" y="30648"/>
                </a:lnTo>
                <a:lnTo>
                  <a:pt x="3431266" y="8232"/>
                </a:lnTo>
                <a:lnTo>
                  <a:pt x="3390760" y="0"/>
                </a:lnTo>
                <a:close/>
              </a:path>
            </a:pathLst>
          </a:custGeom>
          <a:solidFill>
            <a:srgbClr val="DEDEDE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3" name="object 40">
            <a:extLst>
              <a:ext uri="{FF2B5EF4-FFF2-40B4-BE49-F238E27FC236}">
                <a16:creationId xmlns:a16="http://schemas.microsoft.com/office/drawing/2014/main" id="{8D232300-D6F9-35F1-0D9D-10B36FB5500B}"/>
              </a:ext>
            </a:extLst>
          </p:cNvPr>
          <p:cNvSpPr/>
          <p:nvPr/>
        </p:nvSpPr>
        <p:spPr>
          <a:xfrm>
            <a:off x="763049" y="4810236"/>
            <a:ext cx="4655153" cy="282438"/>
          </a:xfrm>
          <a:custGeom>
            <a:avLst/>
            <a:gdLst/>
            <a:ahLst/>
            <a:cxnLst/>
            <a:rect l="l" t="t" r="r" b="b"/>
            <a:pathLst>
              <a:path w="3495675" h="212089">
                <a:moveTo>
                  <a:pt x="3390760" y="211797"/>
                </a:moveTo>
                <a:lnTo>
                  <a:pt x="104317" y="211797"/>
                </a:lnTo>
                <a:lnTo>
                  <a:pt x="63811" y="203567"/>
                </a:lnTo>
                <a:lnTo>
                  <a:pt x="30641" y="181155"/>
                </a:lnTo>
                <a:lnTo>
                  <a:pt x="8230" y="147986"/>
                </a:lnTo>
                <a:lnTo>
                  <a:pt x="0" y="107480"/>
                </a:lnTo>
                <a:lnTo>
                  <a:pt x="0" y="104330"/>
                </a:lnTo>
                <a:lnTo>
                  <a:pt x="8230" y="63822"/>
                </a:lnTo>
                <a:lnTo>
                  <a:pt x="30641" y="30648"/>
                </a:lnTo>
                <a:lnTo>
                  <a:pt x="63811" y="8232"/>
                </a:lnTo>
                <a:lnTo>
                  <a:pt x="104317" y="0"/>
                </a:lnTo>
                <a:lnTo>
                  <a:pt x="3390760" y="0"/>
                </a:lnTo>
                <a:lnTo>
                  <a:pt x="3431266" y="8232"/>
                </a:lnTo>
                <a:lnTo>
                  <a:pt x="3464436" y="30648"/>
                </a:lnTo>
                <a:lnTo>
                  <a:pt x="3486847" y="63822"/>
                </a:lnTo>
                <a:lnTo>
                  <a:pt x="3495078" y="104330"/>
                </a:lnTo>
                <a:lnTo>
                  <a:pt x="3495078" y="107480"/>
                </a:lnTo>
                <a:lnTo>
                  <a:pt x="3486847" y="147986"/>
                </a:lnTo>
                <a:lnTo>
                  <a:pt x="3464436" y="181155"/>
                </a:lnTo>
                <a:lnTo>
                  <a:pt x="3431266" y="203567"/>
                </a:lnTo>
                <a:lnTo>
                  <a:pt x="3390760" y="211797"/>
                </a:lnTo>
                <a:close/>
              </a:path>
            </a:pathLst>
          </a:custGeom>
          <a:ln w="13715">
            <a:solidFill>
              <a:srgbClr val="FA3D00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4" name="object 41">
            <a:extLst>
              <a:ext uri="{FF2B5EF4-FFF2-40B4-BE49-F238E27FC236}">
                <a16:creationId xmlns:a16="http://schemas.microsoft.com/office/drawing/2014/main" id="{DF936BF4-F624-00C6-152C-8B5645369266}"/>
              </a:ext>
            </a:extLst>
          </p:cNvPr>
          <p:cNvSpPr txBox="1"/>
          <p:nvPr/>
        </p:nvSpPr>
        <p:spPr>
          <a:xfrm>
            <a:off x="6172765" y="5146900"/>
            <a:ext cx="5373087" cy="848908"/>
          </a:xfrm>
          <a:prstGeom prst="rect">
            <a:avLst/>
          </a:prstGeom>
        </p:spPr>
        <p:txBody>
          <a:bodyPr vert="horz" wrap="square" lIns="0" tIns="102320" rIns="0" bIns="0" rtlCol="0">
            <a:spAutoFit/>
          </a:bodyPr>
          <a:lstStyle/>
          <a:p>
            <a:pPr marL="224092">
              <a:spcBef>
                <a:spcPts val="806"/>
              </a:spcBef>
            </a:pPr>
            <a:r>
              <a:rPr sz="1065" b="1">
                <a:solidFill>
                  <a:srgbClr val="00A497"/>
                </a:solidFill>
                <a:latin typeface="Open Sans"/>
                <a:cs typeface="Open Sans"/>
              </a:rPr>
              <a:t>Para</a:t>
            </a:r>
            <a:r>
              <a:rPr sz="1065" b="1" spc="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 b="1">
                <a:solidFill>
                  <a:srgbClr val="00A497"/>
                </a:solidFill>
                <a:latin typeface="Open Sans"/>
                <a:cs typeface="Open Sans"/>
              </a:rPr>
              <a:t>más</a:t>
            </a:r>
            <a:r>
              <a:rPr sz="1065" b="1" spc="13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 b="1" spc="-13">
                <a:solidFill>
                  <a:srgbClr val="00A497"/>
                </a:solidFill>
                <a:latin typeface="Open Sans"/>
                <a:cs typeface="Open Sans"/>
              </a:rPr>
              <a:t>información</a:t>
            </a:r>
            <a:r>
              <a:rPr sz="1065" b="1">
                <a:solidFill>
                  <a:srgbClr val="00A497"/>
                </a:solidFill>
                <a:latin typeface="Open Sans"/>
                <a:cs typeface="Open Sans"/>
              </a:rPr>
              <a:t> sobre</a:t>
            </a:r>
            <a:r>
              <a:rPr sz="1065" b="1" spc="13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 b="1">
                <a:solidFill>
                  <a:srgbClr val="00A497"/>
                </a:solidFill>
                <a:latin typeface="Open Sans"/>
                <a:cs typeface="Open Sans"/>
              </a:rPr>
              <a:t>el</a:t>
            </a:r>
            <a:r>
              <a:rPr sz="1065" b="1" spc="13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 b="1" spc="-27">
                <a:solidFill>
                  <a:srgbClr val="00A497"/>
                </a:solidFill>
                <a:latin typeface="Open Sans"/>
                <a:cs typeface="Open Sans"/>
              </a:rPr>
              <a:t>GMI:</a:t>
            </a:r>
            <a:endParaRPr sz="1065">
              <a:latin typeface="Open Sans"/>
              <a:cs typeface="Open Sans"/>
            </a:endParaRPr>
          </a:p>
          <a:p>
            <a:pPr marL="223246" marR="457486">
              <a:lnSpc>
                <a:spcPct val="104200"/>
              </a:lnSpc>
              <a:spcBef>
                <a:spcPts val="266"/>
              </a:spcBef>
              <a:buChar char="•"/>
              <a:tabLst>
                <a:tab pos="310346" algn="l"/>
              </a:tabLst>
            </a:pPr>
            <a:r>
              <a:rPr sz="1065" b="1">
                <a:solidFill>
                  <a:srgbClr val="00A497"/>
                </a:solidFill>
                <a:latin typeface="Open Sans"/>
                <a:cs typeface="Open Sans"/>
              </a:rPr>
              <a:t>Link:</a:t>
            </a:r>
            <a:r>
              <a:rPr sz="1065" b="1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1065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la HbA1c</a:t>
            </a:r>
            <a:r>
              <a:rPr sz="1065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al</a:t>
            </a:r>
            <a:r>
              <a:rPr sz="1065" spc="-13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GMI –</a:t>
            </a:r>
            <a:r>
              <a:rPr sz="1065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Nuevos</a:t>
            </a:r>
            <a:r>
              <a:rPr sz="1065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aspectos</a:t>
            </a:r>
            <a:r>
              <a:rPr sz="1065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en</a:t>
            </a:r>
            <a:r>
              <a:rPr sz="1065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la</a:t>
            </a:r>
            <a:r>
              <a:rPr sz="1065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Gestión de</a:t>
            </a:r>
            <a:r>
              <a:rPr sz="1065" spc="-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la </a:t>
            </a:r>
            <a:r>
              <a:rPr sz="1065" spc="-13">
                <a:solidFill>
                  <a:srgbClr val="00A497"/>
                </a:solidFill>
                <a:latin typeface="Open Sans"/>
                <a:cs typeface="Open Sans"/>
              </a:rPr>
              <a:t>Diabetes,</a:t>
            </a:r>
            <a:r>
              <a:rPr sz="1065">
                <a:solidFill>
                  <a:srgbClr val="00A497"/>
                </a:solidFill>
                <a:latin typeface="Open Sans"/>
                <a:cs typeface="Open Sans"/>
              </a:rPr>
              <a:t> Segovia, Spain, 08-May-21 (diabetes-</a:t>
            </a:r>
            <a:r>
              <a:rPr sz="1065" spc="-13">
                <a:solidFill>
                  <a:srgbClr val="00A497"/>
                </a:solidFill>
                <a:latin typeface="Open Sans"/>
                <a:cs typeface="Open Sans"/>
              </a:rPr>
              <a:t>symposium.org)</a:t>
            </a:r>
            <a:endParaRPr sz="1065">
              <a:latin typeface="Open Sans"/>
              <a:cs typeface="Open Sans"/>
            </a:endParaRPr>
          </a:p>
          <a:p>
            <a:pPr marL="309500" indent="-87100">
              <a:spcBef>
                <a:spcPts val="320"/>
              </a:spcBef>
              <a:buChar char="•"/>
              <a:tabLst>
                <a:tab pos="310346" algn="l"/>
              </a:tabLst>
            </a:pPr>
            <a:r>
              <a:rPr sz="1065" b="1">
                <a:solidFill>
                  <a:srgbClr val="00A497"/>
                </a:solidFill>
                <a:latin typeface="Open Sans"/>
                <a:cs typeface="Open Sans"/>
              </a:rPr>
              <a:t>Publicación:</a:t>
            </a:r>
            <a:r>
              <a:rPr sz="1065" b="1" spc="-2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1065" spc="-13">
                <a:solidFill>
                  <a:srgbClr val="00A497"/>
                </a:solidFill>
                <a:latin typeface="Open Sans"/>
                <a:cs typeface="Open Sans"/>
              </a:rPr>
              <a:t>https://doi.org/10.1111/dom.14638</a:t>
            </a:r>
            <a:endParaRPr sz="1065">
              <a:latin typeface="Open Sans"/>
              <a:cs typeface="Open Sans"/>
            </a:endParaRPr>
          </a:p>
        </p:txBody>
      </p:sp>
      <p:sp>
        <p:nvSpPr>
          <p:cNvPr id="15" name="object 98">
            <a:extLst>
              <a:ext uri="{FF2B5EF4-FFF2-40B4-BE49-F238E27FC236}">
                <a16:creationId xmlns:a16="http://schemas.microsoft.com/office/drawing/2014/main" id="{C6E3D194-7672-B042-8C2A-4FEFC28CE91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32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ject 46">
            <a:extLst>
              <a:ext uri="{FF2B5EF4-FFF2-40B4-BE49-F238E27FC236}">
                <a16:creationId xmlns:a16="http://schemas.microsoft.com/office/drawing/2014/main" id="{03968CB6-D6EC-63C3-BBF2-928EB9AAB73F}"/>
              </a:ext>
            </a:extLst>
          </p:cNvPr>
          <p:cNvSpPr txBox="1">
            <a:spLocks/>
          </p:cNvSpPr>
          <p:nvPr/>
        </p:nvSpPr>
        <p:spPr>
          <a:xfrm>
            <a:off x="520455" y="340967"/>
            <a:ext cx="10331853" cy="600961"/>
          </a:xfrm>
          <a:prstGeom prst="rect">
            <a:avLst/>
          </a:prstGeom>
        </p:spPr>
        <p:txBody>
          <a:bodyPr vert="horz" wrap="square" lIns="0" tIns="4650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0482" algn="ctr">
              <a:lnSpc>
                <a:spcPct val="100000"/>
              </a:lnSpc>
              <a:spcBef>
                <a:spcPts val="366"/>
              </a:spcBef>
            </a:pPr>
            <a:r>
              <a:rPr lang="es-ES" sz="3600" b="1">
                <a:solidFill>
                  <a:srgbClr val="0070C0"/>
                </a:solidFill>
              </a:rPr>
              <a:t>INDICADOR</a:t>
            </a:r>
            <a:r>
              <a:rPr lang="es-ES" sz="3600" b="1" spc="-47">
                <a:solidFill>
                  <a:srgbClr val="0070C0"/>
                </a:solidFill>
              </a:rPr>
              <a:t> </a:t>
            </a:r>
            <a:r>
              <a:rPr lang="es-ES" sz="3600" b="1">
                <a:solidFill>
                  <a:srgbClr val="0070C0"/>
                </a:solidFill>
              </a:rPr>
              <a:t>DE</a:t>
            </a:r>
            <a:r>
              <a:rPr lang="es-ES" sz="3600" b="1" spc="-33">
                <a:solidFill>
                  <a:srgbClr val="0070C0"/>
                </a:solidFill>
              </a:rPr>
              <a:t> </a:t>
            </a:r>
            <a:r>
              <a:rPr lang="es-ES" sz="3600" b="1">
                <a:solidFill>
                  <a:srgbClr val="0070C0"/>
                </a:solidFill>
              </a:rPr>
              <a:t>GESTIÓN</a:t>
            </a:r>
            <a:r>
              <a:rPr lang="es-ES" sz="3600" b="1" spc="-33">
                <a:solidFill>
                  <a:srgbClr val="0070C0"/>
                </a:solidFill>
              </a:rPr>
              <a:t> </a:t>
            </a:r>
            <a:r>
              <a:rPr lang="es-ES" sz="3600" b="1">
                <a:solidFill>
                  <a:srgbClr val="0070C0"/>
                </a:solidFill>
              </a:rPr>
              <a:t>DE</a:t>
            </a:r>
            <a:r>
              <a:rPr lang="es-ES" sz="3600" b="1" spc="-33">
                <a:solidFill>
                  <a:srgbClr val="0070C0"/>
                </a:solidFill>
              </a:rPr>
              <a:t> </a:t>
            </a:r>
            <a:r>
              <a:rPr lang="es-ES" sz="3600" b="1">
                <a:solidFill>
                  <a:srgbClr val="0070C0"/>
                </a:solidFill>
              </a:rPr>
              <a:t>GLUCOSA</a:t>
            </a:r>
            <a:r>
              <a:rPr lang="es-ES" sz="3600" b="1" spc="-27">
                <a:solidFill>
                  <a:srgbClr val="0070C0"/>
                </a:solidFill>
              </a:rPr>
              <a:t> </a:t>
            </a:r>
            <a:r>
              <a:rPr lang="es-ES" sz="3600" b="1" spc="-13">
                <a:solidFill>
                  <a:srgbClr val="0070C0"/>
                </a:solidFill>
              </a:rPr>
              <a:t>(GMI)</a:t>
            </a:r>
          </a:p>
        </p:txBody>
      </p:sp>
      <p:grpSp>
        <p:nvGrpSpPr>
          <p:cNvPr id="17" name="object 87">
            <a:extLst>
              <a:ext uri="{FF2B5EF4-FFF2-40B4-BE49-F238E27FC236}">
                <a16:creationId xmlns:a16="http://schemas.microsoft.com/office/drawing/2014/main" id="{46F302C9-6F29-74A6-6A8F-1BF65B5C3BE2}"/>
              </a:ext>
            </a:extLst>
          </p:cNvPr>
          <p:cNvGrpSpPr/>
          <p:nvPr/>
        </p:nvGrpSpPr>
        <p:grpSpPr>
          <a:xfrm>
            <a:off x="5430919" y="1167843"/>
            <a:ext cx="1330164" cy="79489"/>
            <a:chOff x="4072839" y="862711"/>
            <a:chExt cx="998855" cy="59690"/>
          </a:xfrm>
        </p:grpSpPr>
        <p:sp>
          <p:nvSpPr>
            <p:cNvPr id="18" name="object 88">
              <a:extLst>
                <a:ext uri="{FF2B5EF4-FFF2-40B4-BE49-F238E27FC236}">
                  <a16:creationId xmlns:a16="http://schemas.microsoft.com/office/drawing/2014/main" id="{715C7BAB-9859-928F-8559-54E885A9A77F}"/>
                </a:ext>
              </a:extLst>
            </p:cNvPr>
            <p:cNvSpPr/>
            <p:nvPr/>
          </p:nvSpPr>
          <p:spPr>
            <a:xfrm>
              <a:off x="4072839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9" name="object 89">
              <a:extLst>
                <a:ext uri="{FF2B5EF4-FFF2-40B4-BE49-F238E27FC236}">
                  <a16:creationId xmlns:a16="http://schemas.microsoft.com/office/drawing/2014/main" id="{5A7E9C99-5447-6D8A-2F4F-FE930AB5B4D4}"/>
                </a:ext>
              </a:extLst>
            </p:cNvPr>
            <p:cNvSpPr/>
            <p:nvPr/>
          </p:nvSpPr>
          <p:spPr>
            <a:xfrm>
              <a:off x="4405172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0" name="object 90">
              <a:extLst>
                <a:ext uri="{FF2B5EF4-FFF2-40B4-BE49-F238E27FC236}">
                  <a16:creationId xmlns:a16="http://schemas.microsoft.com/office/drawing/2014/main" id="{3FD63E61-22D5-ACEF-F7B5-03DFCCA58CBA}"/>
                </a:ext>
              </a:extLst>
            </p:cNvPr>
            <p:cNvSpPr/>
            <p:nvPr/>
          </p:nvSpPr>
          <p:spPr>
            <a:xfrm>
              <a:off x="4738814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pic>
        <p:nvPicPr>
          <p:cNvPr id="21" name="object 31">
            <a:extLst>
              <a:ext uri="{FF2B5EF4-FFF2-40B4-BE49-F238E27FC236}">
                <a16:creationId xmlns:a16="http://schemas.microsoft.com/office/drawing/2014/main" id="{90610E48-A932-1FD0-61BC-E3E2C4EF7C7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3786" y="1583024"/>
            <a:ext cx="171001" cy="171018"/>
          </a:xfrm>
          <a:prstGeom prst="rect">
            <a:avLst/>
          </a:prstGeom>
        </p:spPr>
      </p:pic>
      <p:pic>
        <p:nvPicPr>
          <p:cNvPr id="22" name="object 32">
            <a:extLst>
              <a:ext uri="{FF2B5EF4-FFF2-40B4-BE49-F238E27FC236}">
                <a16:creationId xmlns:a16="http://schemas.microsoft.com/office/drawing/2014/main" id="{1FE26387-3DB5-0955-4311-1711D2602DA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3786" y="3154382"/>
            <a:ext cx="171001" cy="171018"/>
          </a:xfrm>
          <a:prstGeom prst="rect">
            <a:avLst/>
          </a:prstGeom>
        </p:spPr>
      </p:pic>
      <p:pic>
        <p:nvPicPr>
          <p:cNvPr id="23" name="object 33">
            <a:extLst>
              <a:ext uri="{FF2B5EF4-FFF2-40B4-BE49-F238E27FC236}">
                <a16:creationId xmlns:a16="http://schemas.microsoft.com/office/drawing/2014/main" id="{77425C78-BEB8-EDE7-DBEB-BDC5E554456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3786" y="2380843"/>
            <a:ext cx="171001" cy="171018"/>
          </a:xfrm>
          <a:prstGeom prst="rect">
            <a:avLst/>
          </a:prstGeom>
        </p:spPr>
      </p:pic>
      <p:pic>
        <p:nvPicPr>
          <p:cNvPr id="24" name="object 34">
            <a:extLst>
              <a:ext uri="{FF2B5EF4-FFF2-40B4-BE49-F238E27FC236}">
                <a16:creationId xmlns:a16="http://schemas.microsoft.com/office/drawing/2014/main" id="{7D4E4614-635E-BE4D-194A-67288C7D921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93786" y="4351524"/>
            <a:ext cx="171001" cy="1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04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2366-E120-D15A-FA8B-02CEB3576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8064FE5-00CE-2BB6-F1EC-9F4ACF9E7322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4B3BAFA-460F-CA04-2DD6-35DE67E13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959C27A-CBA0-5314-EB63-CE55DF486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73EFDCE-2AE5-5E4B-BCF3-ED90550C3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668"/>
            <a:ext cx="8540789" cy="5192123"/>
          </a:xfrm>
          <a:prstGeom prst="rect">
            <a:avLst/>
          </a:prstGeom>
        </p:spPr>
      </p:pic>
      <p:sp>
        <p:nvSpPr>
          <p:cNvPr id="7" name="object 41">
            <a:extLst>
              <a:ext uri="{FF2B5EF4-FFF2-40B4-BE49-F238E27FC236}">
                <a16:creationId xmlns:a16="http://schemas.microsoft.com/office/drawing/2014/main" id="{A6003427-CDC7-368C-D9C3-0B079D9AB39F}"/>
              </a:ext>
            </a:extLst>
          </p:cNvPr>
          <p:cNvSpPr txBox="1">
            <a:spLocks/>
          </p:cNvSpPr>
          <p:nvPr/>
        </p:nvSpPr>
        <p:spPr>
          <a:xfrm>
            <a:off x="406400" y="361354"/>
            <a:ext cx="11308693" cy="600961"/>
          </a:xfrm>
          <a:prstGeom prst="rect">
            <a:avLst/>
          </a:prstGeom>
        </p:spPr>
        <p:txBody>
          <a:bodyPr vert="horz" wrap="square" lIns="0" tIns="4650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174">
              <a:lnSpc>
                <a:spcPct val="100000"/>
              </a:lnSpc>
              <a:spcBef>
                <a:spcPts val="366"/>
              </a:spcBef>
            </a:pPr>
            <a:r>
              <a:rPr lang="es-ES" sz="3600" b="1">
                <a:solidFill>
                  <a:srgbClr val="0070C0"/>
                </a:solidFill>
              </a:rPr>
              <a:t>VARIABILIDAD</a:t>
            </a:r>
            <a:r>
              <a:rPr lang="es-ES" sz="3600" b="1" spc="-7">
                <a:solidFill>
                  <a:srgbClr val="0070C0"/>
                </a:solidFill>
              </a:rPr>
              <a:t> </a:t>
            </a:r>
            <a:r>
              <a:rPr lang="es-ES" sz="3600" b="1">
                <a:solidFill>
                  <a:srgbClr val="0070C0"/>
                </a:solidFill>
              </a:rPr>
              <a:t>DE</a:t>
            </a:r>
            <a:r>
              <a:rPr lang="es-ES" sz="3600" b="1" spc="-7">
                <a:solidFill>
                  <a:srgbClr val="0070C0"/>
                </a:solidFill>
              </a:rPr>
              <a:t> </a:t>
            </a:r>
            <a:r>
              <a:rPr lang="es-ES" sz="3600" b="1">
                <a:solidFill>
                  <a:srgbClr val="0070C0"/>
                </a:solidFill>
              </a:rPr>
              <a:t>LA </a:t>
            </a:r>
            <a:r>
              <a:rPr lang="es-ES" sz="3600" b="1" spc="-13">
                <a:solidFill>
                  <a:srgbClr val="0070C0"/>
                </a:solidFill>
              </a:rPr>
              <a:t>GLUCOSA: coeficiente de variación</a:t>
            </a:r>
          </a:p>
        </p:txBody>
      </p:sp>
      <p:grpSp>
        <p:nvGrpSpPr>
          <p:cNvPr id="9" name="object 87">
            <a:extLst>
              <a:ext uri="{FF2B5EF4-FFF2-40B4-BE49-F238E27FC236}">
                <a16:creationId xmlns:a16="http://schemas.microsoft.com/office/drawing/2014/main" id="{6566070B-371C-67B4-1152-303D37432DD8}"/>
              </a:ext>
            </a:extLst>
          </p:cNvPr>
          <p:cNvGrpSpPr/>
          <p:nvPr/>
        </p:nvGrpSpPr>
        <p:grpSpPr>
          <a:xfrm>
            <a:off x="5430918" y="1404963"/>
            <a:ext cx="1330164" cy="79489"/>
            <a:chOff x="4072839" y="862711"/>
            <a:chExt cx="998855" cy="59690"/>
          </a:xfrm>
        </p:grpSpPr>
        <p:sp>
          <p:nvSpPr>
            <p:cNvPr id="10" name="object 88">
              <a:extLst>
                <a:ext uri="{FF2B5EF4-FFF2-40B4-BE49-F238E27FC236}">
                  <a16:creationId xmlns:a16="http://schemas.microsoft.com/office/drawing/2014/main" id="{6AFE5DD6-ED4B-5958-B691-880544A6A08A}"/>
                </a:ext>
              </a:extLst>
            </p:cNvPr>
            <p:cNvSpPr/>
            <p:nvPr/>
          </p:nvSpPr>
          <p:spPr>
            <a:xfrm>
              <a:off x="4072839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3600" b="1">
                <a:solidFill>
                  <a:srgbClr val="0070C0"/>
                </a:solidFill>
              </a:endParaRPr>
            </a:p>
          </p:txBody>
        </p:sp>
        <p:sp>
          <p:nvSpPr>
            <p:cNvPr id="11" name="object 89">
              <a:extLst>
                <a:ext uri="{FF2B5EF4-FFF2-40B4-BE49-F238E27FC236}">
                  <a16:creationId xmlns:a16="http://schemas.microsoft.com/office/drawing/2014/main" id="{3D1C9B8D-F27E-033D-5105-4AA4ED2EC35C}"/>
                </a:ext>
              </a:extLst>
            </p:cNvPr>
            <p:cNvSpPr/>
            <p:nvPr/>
          </p:nvSpPr>
          <p:spPr>
            <a:xfrm>
              <a:off x="4405172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3600" b="1">
                <a:solidFill>
                  <a:srgbClr val="0070C0"/>
                </a:solidFill>
              </a:endParaRPr>
            </a:p>
          </p:txBody>
        </p:sp>
        <p:sp>
          <p:nvSpPr>
            <p:cNvPr id="12" name="object 90">
              <a:extLst>
                <a:ext uri="{FF2B5EF4-FFF2-40B4-BE49-F238E27FC236}">
                  <a16:creationId xmlns:a16="http://schemas.microsoft.com/office/drawing/2014/main" id="{9C378F34-64F0-B335-BCF3-FC5EC1F361AD}"/>
                </a:ext>
              </a:extLst>
            </p:cNvPr>
            <p:cNvSpPr/>
            <p:nvPr/>
          </p:nvSpPr>
          <p:spPr>
            <a:xfrm>
              <a:off x="4738814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3600" b="1">
                <a:solidFill>
                  <a:srgbClr val="0070C0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6DC5B5D-0952-3F44-76AB-7BA2AF77E7D9}"/>
              </a:ext>
            </a:extLst>
          </p:cNvPr>
          <p:cNvSpPr txBox="1"/>
          <p:nvPr/>
        </p:nvSpPr>
        <p:spPr>
          <a:xfrm>
            <a:off x="7889358" y="2845686"/>
            <a:ext cx="4113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0070C0"/>
                </a:solidFill>
              </a:rPr>
              <a:t>Objetivo: </a:t>
            </a:r>
          </a:p>
          <a:p>
            <a:pPr algn="ctr"/>
            <a:r>
              <a:rPr lang="es-ES" sz="3600" b="1">
                <a:solidFill>
                  <a:srgbClr val="0070C0"/>
                </a:solidFill>
                <a:latin typeface="Open Sans"/>
                <a:cs typeface="Open Sans"/>
              </a:rPr>
              <a:t>CV</a:t>
            </a:r>
            <a:r>
              <a:rPr lang="es-ES" sz="3600" b="1" spc="-13">
                <a:solidFill>
                  <a:srgbClr val="0070C0"/>
                </a:solidFill>
                <a:latin typeface="Open Sans"/>
                <a:cs typeface="Open Sans"/>
              </a:rPr>
              <a:t> </a:t>
            </a:r>
            <a:r>
              <a:rPr lang="es-ES" sz="3600" b="1">
                <a:solidFill>
                  <a:srgbClr val="0070C0"/>
                </a:solidFill>
                <a:latin typeface="Open Sans"/>
                <a:cs typeface="Open Sans"/>
              </a:rPr>
              <a:t>≤36%</a:t>
            </a:r>
            <a:r>
              <a:rPr lang="es-ES" sz="3600" b="1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10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8446-271D-18D2-83FF-4D09EF387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2B83F82-A906-E70C-EF67-B6B500BEEC52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4883241-7541-0E6F-ADC2-877B5BC8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B31CB92E-6E3C-4845-926B-F938C088D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C440EAE-AC6E-3E2F-BB1B-F67C69FF9365}"/>
              </a:ext>
            </a:extLst>
          </p:cNvPr>
          <p:cNvSpPr/>
          <p:nvPr/>
        </p:nvSpPr>
        <p:spPr>
          <a:xfrm>
            <a:off x="512928" y="4498275"/>
            <a:ext cx="6566260" cy="1543261"/>
          </a:xfrm>
          <a:custGeom>
            <a:avLst/>
            <a:gdLst/>
            <a:ahLst/>
            <a:cxnLst/>
            <a:rect l="l" t="t" r="r" b="b"/>
            <a:pathLst>
              <a:path w="4930775" h="1158875">
                <a:moveTo>
                  <a:pt x="4858435" y="0"/>
                </a:moveTo>
                <a:lnTo>
                  <a:pt x="72085" y="0"/>
                </a:lnTo>
                <a:lnTo>
                  <a:pt x="44100" y="5687"/>
                </a:lnTo>
                <a:lnTo>
                  <a:pt x="21178" y="21174"/>
                </a:lnTo>
                <a:lnTo>
                  <a:pt x="5689" y="44094"/>
                </a:lnTo>
                <a:lnTo>
                  <a:pt x="0" y="72085"/>
                </a:lnTo>
                <a:lnTo>
                  <a:pt x="0" y="1086383"/>
                </a:lnTo>
                <a:lnTo>
                  <a:pt x="5689" y="1114373"/>
                </a:lnTo>
                <a:lnTo>
                  <a:pt x="21178" y="1137294"/>
                </a:lnTo>
                <a:lnTo>
                  <a:pt x="44100" y="1152780"/>
                </a:lnTo>
                <a:lnTo>
                  <a:pt x="72085" y="1158468"/>
                </a:lnTo>
                <a:lnTo>
                  <a:pt x="4858435" y="1158468"/>
                </a:lnTo>
                <a:lnTo>
                  <a:pt x="4886426" y="1152780"/>
                </a:lnTo>
                <a:lnTo>
                  <a:pt x="4909346" y="1137294"/>
                </a:lnTo>
                <a:lnTo>
                  <a:pt x="4924833" y="1114373"/>
                </a:lnTo>
                <a:lnTo>
                  <a:pt x="4930521" y="1086383"/>
                </a:lnTo>
                <a:lnTo>
                  <a:pt x="4930521" y="72085"/>
                </a:lnTo>
                <a:lnTo>
                  <a:pt x="4924833" y="44094"/>
                </a:lnTo>
                <a:lnTo>
                  <a:pt x="4909346" y="21174"/>
                </a:lnTo>
                <a:lnTo>
                  <a:pt x="4886426" y="5687"/>
                </a:lnTo>
                <a:lnTo>
                  <a:pt x="4858435" y="0"/>
                </a:lnTo>
                <a:close/>
              </a:path>
            </a:pathLst>
          </a:custGeom>
          <a:solidFill>
            <a:srgbClr val="53ADBC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6" name="object 98">
            <a:extLst>
              <a:ext uri="{FF2B5EF4-FFF2-40B4-BE49-F238E27FC236}">
                <a16:creationId xmlns:a16="http://schemas.microsoft.com/office/drawing/2014/main" id="{2132BA47-DF46-999F-962A-CC5BEEADC86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34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object 22">
            <a:extLst>
              <a:ext uri="{FF2B5EF4-FFF2-40B4-BE49-F238E27FC236}">
                <a16:creationId xmlns:a16="http://schemas.microsoft.com/office/drawing/2014/main" id="{2C9BCB20-32CF-00D4-E262-5EFF954DF22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17" y="806455"/>
            <a:ext cx="7574442" cy="4221336"/>
          </a:xfrm>
          <a:prstGeom prst="rect">
            <a:avLst/>
          </a:prstGeom>
        </p:spPr>
      </p:pic>
      <p:sp>
        <p:nvSpPr>
          <p:cNvPr id="8" name="object 23">
            <a:extLst>
              <a:ext uri="{FF2B5EF4-FFF2-40B4-BE49-F238E27FC236}">
                <a16:creationId xmlns:a16="http://schemas.microsoft.com/office/drawing/2014/main" id="{36EBAEA6-E553-EE04-B5A8-A2B744757E3D}"/>
              </a:ext>
            </a:extLst>
          </p:cNvPr>
          <p:cNvSpPr/>
          <p:nvPr/>
        </p:nvSpPr>
        <p:spPr>
          <a:xfrm>
            <a:off x="569178" y="1398413"/>
            <a:ext cx="6430961" cy="2961371"/>
          </a:xfrm>
          <a:custGeom>
            <a:avLst/>
            <a:gdLst/>
            <a:ahLst/>
            <a:cxnLst/>
            <a:rect l="l" t="t" r="r" b="b"/>
            <a:pathLst>
              <a:path w="4829175" h="2223770">
                <a:moveTo>
                  <a:pt x="4828603" y="0"/>
                </a:moveTo>
                <a:lnTo>
                  <a:pt x="0" y="0"/>
                </a:lnTo>
                <a:lnTo>
                  <a:pt x="0" y="2223287"/>
                </a:lnTo>
                <a:lnTo>
                  <a:pt x="4828603" y="2223287"/>
                </a:lnTo>
                <a:lnTo>
                  <a:pt x="48286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9" name="object 24">
            <a:extLst>
              <a:ext uri="{FF2B5EF4-FFF2-40B4-BE49-F238E27FC236}">
                <a16:creationId xmlns:a16="http://schemas.microsoft.com/office/drawing/2014/main" id="{458AA331-5096-0D92-4D0E-83EF6AE0F1C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0274" y="1505406"/>
            <a:ext cx="6174175" cy="2718303"/>
          </a:xfrm>
          <a:prstGeom prst="rect">
            <a:avLst/>
          </a:prstGeom>
        </p:spPr>
      </p:pic>
      <p:pic>
        <p:nvPicPr>
          <p:cNvPr id="10" name="object 25">
            <a:extLst>
              <a:ext uri="{FF2B5EF4-FFF2-40B4-BE49-F238E27FC236}">
                <a16:creationId xmlns:a16="http://schemas.microsoft.com/office/drawing/2014/main" id="{AC83CC35-C69A-ED05-F7D3-1B4336891BA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49436" y="1053403"/>
            <a:ext cx="248122" cy="248139"/>
          </a:xfrm>
          <a:prstGeom prst="rect">
            <a:avLst/>
          </a:prstGeom>
        </p:spPr>
      </p:pic>
      <p:sp>
        <p:nvSpPr>
          <p:cNvPr id="11" name="object 26">
            <a:extLst>
              <a:ext uri="{FF2B5EF4-FFF2-40B4-BE49-F238E27FC236}">
                <a16:creationId xmlns:a16="http://schemas.microsoft.com/office/drawing/2014/main" id="{F90176BB-55B9-7B4E-160F-49FC979ED3AA}"/>
              </a:ext>
            </a:extLst>
          </p:cNvPr>
          <p:cNvSpPr txBox="1"/>
          <p:nvPr/>
        </p:nvSpPr>
        <p:spPr>
          <a:xfrm>
            <a:off x="7411404" y="1059402"/>
            <a:ext cx="121770" cy="203323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 marL="16913">
              <a:spcBef>
                <a:spcPts val="146"/>
              </a:spcBef>
            </a:pPr>
            <a:r>
              <a:rPr sz="1199" b="1" spc="7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endParaRPr sz="1199">
              <a:latin typeface="Open Sans"/>
              <a:cs typeface="Open Sans"/>
            </a:endParaRPr>
          </a:p>
        </p:txBody>
      </p:sp>
      <p:grpSp>
        <p:nvGrpSpPr>
          <p:cNvPr id="12" name="object 27">
            <a:extLst>
              <a:ext uri="{FF2B5EF4-FFF2-40B4-BE49-F238E27FC236}">
                <a16:creationId xmlns:a16="http://schemas.microsoft.com/office/drawing/2014/main" id="{25930948-3C45-594F-6016-24EA325E56FE}"/>
              </a:ext>
            </a:extLst>
          </p:cNvPr>
          <p:cNvGrpSpPr/>
          <p:nvPr/>
        </p:nvGrpSpPr>
        <p:grpSpPr>
          <a:xfrm>
            <a:off x="7758631" y="2123133"/>
            <a:ext cx="3721585" cy="9302"/>
            <a:chOff x="5820512" y="1866789"/>
            <a:chExt cx="2794635" cy="6985"/>
          </a:xfrm>
        </p:grpSpPr>
        <p:sp>
          <p:nvSpPr>
            <p:cNvPr id="13" name="object 28">
              <a:extLst>
                <a:ext uri="{FF2B5EF4-FFF2-40B4-BE49-F238E27FC236}">
                  <a16:creationId xmlns:a16="http://schemas.microsoft.com/office/drawing/2014/main" id="{FC03F4E9-6FBE-8EC8-B358-A545D4CCE468}"/>
                </a:ext>
              </a:extLst>
            </p:cNvPr>
            <p:cNvSpPr/>
            <p:nvPr/>
          </p:nvSpPr>
          <p:spPr>
            <a:xfrm>
              <a:off x="8609272" y="186999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4" name="object 29">
              <a:extLst>
                <a:ext uri="{FF2B5EF4-FFF2-40B4-BE49-F238E27FC236}">
                  <a16:creationId xmlns:a16="http://schemas.microsoft.com/office/drawing/2014/main" id="{1A17BF76-1DDE-8F66-8E7A-348ECB94046D}"/>
                </a:ext>
              </a:extLst>
            </p:cNvPr>
            <p:cNvSpPr/>
            <p:nvPr/>
          </p:nvSpPr>
          <p:spPr>
            <a:xfrm>
              <a:off x="5831782" y="1869996"/>
              <a:ext cx="2766695" cy="0"/>
            </a:xfrm>
            <a:custGeom>
              <a:avLst/>
              <a:gdLst/>
              <a:ahLst/>
              <a:cxnLst/>
              <a:rect l="l" t="t" r="r" b="b"/>
              <a:pathLst>
                <a:path w="2766695">
                  <a:moveTo>
                    <a:pt x="276622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5" name="object 30">
              <a:extLst>
                <a:ext uri="{FF2B5EF4-FFF2-40B4-BE49-F238E27FC236}">
                  <a16:creationId xmlns:a16="http://schemas.microsoft.com/office/drawing/2014/main" id="{AF4EBA4C-216D-3901-031D-6B491EB778E5}"/>
                </a:ext>
              </a:extLst>
            </p:cNvPr>
            <p:cNvSpPr/>
            <p:nvPr/>
          </p:nvSpPr>
          <p:spPr>
            <a:xfrm>
              <a:off x="5820512" y="186999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grpSp>
        <p:nvGrpSpPr>
          <p:cNvPr id="16" name="object 31">
            <a:extLst>
              <a:ext uri="{FF2B5EF4-FFF2-40B4-BE49-F238E27FC236}">
                <a16:creationId xmlns:a16="http://schemas.microsoft.com/office/drawing/2014/main" id="{BE4536F2-2F71-EE24-2EE4-AC8E03A0FCFE}"/>
              </a:ext>
            </a:extLst>
          </p:cNvPr>
          <p:cNvGrpSpPr/>
          <p:nvPr/>
        </p:nvGrpSpPr>
        <p:grpSpPr>
          <a:xfrm>
            <a:off x="7758631" y="3517908"/>
            <a:ext cx="3721585" cy="9302"/>
            <a:chOff x="5820512" y="2914161"/>
            <a:chExt cx="2794635" cy="6985"/>
          </a:xfrm>
        </p:grpSpPr>
        <p:sp>
          <p:nvSpPr>
            <p:cNvPr id="17" name="object 32">
              <a:extLst>
                <a:ext uri="{FF2B5EF4-FFF2-40B4-BE49-F238E27FC236}">
                  <a16:creationId xmlns:a16="http://schemas.microsoft.com/office/drawing/2014/main" id="{BF2EE4F5-5818-C2CC-630D-93B725D1DA61}"/>
                </a:ext>
              </a:extLst>
            </p:cNvPr>
            <p:cNvSpPr/>
            <p:nvPr/>
          </p:nvSpPr>
          <p:spPr>
            <a:xfrm>
              <a:off x="8609272" y="2917368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8" name="object 33">
              <a:extLst>
                <a:ext uri="{FF2B5EF4-FFF2-40B4-BE49-F238E27FC236}">
                  <a16:creationId xmlns:a16="http://schemas.microsoft.com/office/drawing/2014/main" id="{64A5B482-46E8-5AE7-FAFA-29DA1C09936F}"/>
                </a:ext>
              </a:extLst>
            </p:cNvPr>
            <p:cNvSpPr/>
            <p:nvPr/>
          </p:nvSpPr>
          <p:spPr>
            <a:xfrm>
              <a:off x="5831782" y="2917368"/>
              <a:ext cx="2766695" cy="0"/>
            </a:xfrm>
            <a:custGeom>
              <a:avLst/>
              <a:gdLst/>
              <a:ahLst/>
              <a:cxnLst/>
              <a:rect l="l" t="t" r="r" b="b"/>
              <a:pathLst>
                <a:path w="2766695">
                  <a:moveTo>
                    <a:pt x="276622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9" name="object 34">
              <a:extLst>
                <a:ext uri="{FF2B5EF4-FFF2-40B4-BE49-F238E27FC236}">
                  <a16:creationId xmlns:a16="http://schemas.microsoft.com/office/drawing/2014/main" id="{E7C05B1D-2729-E889-1BEC-249833139583}"/>
                </a:ext>
              </a:extLst>
            </p:cNvPr>
            <p:cNvSpPr/>
            <p:nvPr/>
          </p:nvSpPr>
          <p:spPr>
            <a:xfrm>
              <a:off x="5820512" y="2917368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grpSp>
        <p:nvGrpSpPr>
          <p:cNvPr id="20" name="object 35">
            <a:extLst>
              <a:ext uri="{FF2B5EF4-FFF2-40B4-BE49-F238E27FC236}">
                <a16:creationId xmlns:a16="http://schemas.microsoft.com/office/drawing/2014/main" id="{E675F975-5656-5828-694D-F5F20E48DBFE}"/>
              </a:ext>
            </a:extLst>
          </p:cNvPr>
          <p:cNvGrpSpPr/>
          <p:nvPr/>
        </p:nvGrpSpPr>
        <p:grpSpPr>
          <a:xfrm>
            <a:off x="7758631" y="5120770"/>
            <a:ext cx="3721585" cy="9302"/>
            <a:chOff x="5820512" y="4117792"/>
            <a:chExt cx="2794635" cy="6985"/>
          </a:xfrm>
        </p:grpSpPr>
        <p:sp>
          <p:nvSpPr>
            <p:cNvPr id="21" name="object 36">
              <a:extLst>
                <a:ext uri="{FF2B5EF4-FFF2-40B4-BE49-F238E27FC236}">
                  <a16:creationId xmlns:a16="http://schemas.microsoft.com/office/drawing/2014/main" id="{F8322DB0-9BEE-D39F-B23E-FC56DD75FF3A}"/>
                </a:ext>
              </a:extLst>
            </p:cNvPr>
            <p:cNvSpPr/>
            <p:nvPr/>
          </p:nvSpPr>
          <p:spPr>
            <a:xfrm>
              <a:off x="8609272" y="4120999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2" name="object 37">
              <a:extLst>
                <a:ext uri="{FF2B5EF4-FFF2-40B4-BE49-F238E27FC236}">
                  <a16:creationId xmlns:a16="http://schemas.microsoft.com/office/drawing/2014/main" id="{A108A5DD-E86E-C5F2-DE9C-06526506139F}"/>
                </a:ext>
              </a:extLst>
            </p:cNvPr>
            <p:cNvSpPr/>
            <p:nvPr/>
          </p:nvSpPr>
          <p:spPr>
            <a:xfrm>
              <a:off x="5831782" y="4120999"/>
              <a:ext cx="2766695" cy="0"/>
            </a:xfrm>
            <a:custGeom>
              <a:avLst/>
              <a:gdLst/>
              <a:ahLst/>
              <a:cxnLst/>
              <a:rect l="l" t="t" r="r" b="b"/>
              <a:pathLst>
                <a:path w="2766695">
                  <a:moveTo>
                    <a:pt x="2766225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3" name="object 38">
              <a:extLst>
                <a:ext uri="{FF2B5EF4-FFF2-40B4-BE49-F238E27FC236}">
                  <a16:creationId xmlns:a16="http://schemas.microsoft.com/office/drawing/2014/main" id="{5FE34EFB-8357-BF89-FC43-3442C9D56A97}"/>
                </a:ext>
              </a:extLst>
            </p:cNvPr>
            <p:cNvSpPr/>
            <p:nvPr/>
          </p:nvSpPr>
          <p:spPr>
            <a:xfrm>
              <a:off x="5820512" y="4120999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563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24" name="object 39">
            <a:extLst>
              <a:ext uri="{FF2B5EF4-FFF2-40B4-BE49-F238E27FC236}">
                <a16:creationId xmlns:a16="http://schemas.microsoft.com/office/drawing/2014/main" id="{B9CCDB53-8B4E-4C0C-64AF-96E59728D3E4}"/>
              </a:ext>
            </a:extLst>
          </p:cNvPr>
          <p:cNvSpPr txBox="1"/>
          <p:nvPr/>
        </p:nvSpPr>
        <p:spPr>
          <a:xfrm>
            <a:off x="7740336" y="990060"/>
            <a:ext cx="4057298" cy="955622"/>
          </a:xfrm>
          <a:prstGeom prst="rect">
            <a:avLst/>
          </a:prstGeom>
        </p:spPr>
        <p:txBody>
          <a:bodyPr vert="horz" wrap="square" lIns="0" tIns="71032" rIns="0" bIns="0" rtlCol="0">
            <a:spAutoFit/>
          </a:bodyPr>
          <a:lstStyle/>
          <a:p>
            <a:pPr marL="16913">
              <a:spcBef>
                <a:spcPts val="559"/>
              </a:spcBef>
            </a:pPr>
            <a:r>
              <a:rPr sz="1199" b="1" i="1">
                <a:solidFill>
                  <a:srgbClr val="3C3C3B"/>
                </a:solidFill>
                <a:latin typeface="OpenSans-ExtraBoldItalic"/>
                <a:cs typeface="OpenSans-ExtraBoldItalic"/>
              </a:rPr>
              <a:t>Intervalo ó Rango </a:t>
            </a:r>
            <a:r>
              <a:rPr sz="1199" b="1" i="1" spc="-13">
                <a:solidFill>
                  <a:srgbClr val="3C3C3B"/>
                </a:solidFill>
                <a:latin typeface="OpenSans-ExtraBoldItalic"/>
                <a:cs typeface="OpenSans-ExtraBoldItalic"/>
              </a:rPr>
              <a:t>objetivo</a:t>
            </a:r>
            <a:endParaRPr sz="1199">
              <a:latin typeface="OpenSans-ExtraBoldItalic"/>
              <a:cs typeface="OpenSans-ExtraBoldItalic"/>
            </a:endParaRPr>
          </a:p>
          <a:p>
            <a:pPr marL="16913" marR="6765">
              <a:lnSpc>
                <a:spcPct val="129700"/>
              </a:lnSpc>
            </a:pP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Lo</a:t>
            </a:r>
            <a:r>
              <a:rPr sz="1199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vemos</a:t>
            </a:r>
            <a:r>
              <a:rPr sz="1199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representado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199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199" spc="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gráﬁco</a:t>
            </a:r>
            <a:r>
              <a:rPr sz="1199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con</a:t>
            </a:r>
            <a:r>
              <a:rPr sz="1199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unos</a:t>
            </a:r>
            <a:r>
              <a:rPr sz="1199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márgenes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color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verde,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delimitan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límite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superior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33">
                <a:solidFill>
                  <a:srgbClr val="3C3C3B"/>
                </a:solidFill>
                <a:latin typeface="Open Sans"/>
                <a:cs typeface="Open Sans"/>
              </a:rPr>
              <a:t>180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mg/dL,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y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inferior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70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mg/dL.</a:t>
            </a:r>
            <a:endParaRPr sz="1199">
              <a:latin typeface="Open Sans"/>
              <a:cs typeface="Open Sans"/>
            </a:endParaRPr>
          </a:p>
        </p:txBody>
      </p:sp>
      <p:pic>
        <p:nvPicPr>
          <p:cNvPr id="25" name="object 40">
            <a:extLst>
              <a:ext uri="{FF2B5EF4-FFF2-40B4-BE49-F238E27FC236}">
                <a16:creationId xmlns:a16="http://schemas.microsoft.com/office/drawing/2014/main" id="{D71D82AA-875E-C9B3-622C-6D405019B30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49436" y="2213204"/>
            <a:ext cx="248122" cy="248139"/>
          </a:xfrm>
          <a:prstGeom prst="rect">
            <a:avLst/>
          </a:prstGeom>
        </p:spPr>
      </p:pic>
      <p:sp>
        <p:nvSpPr>
          <p:cNvPr id="26" name="object 41">
            <a:extLst>
              <a:ext uri="{FF2B5EF4-FFF2-40B4-BE49-F238E27FC236}">
                <a16:creationId xmlns:a16="http://schemas.microsoft.com/office/drawing/2014/main" id="{37B79E28-E7A1-988A-DE36-00A8D181EFEA}"/>
              </a:ext>
            </a:extLst>
          </p:cNvPr>
          <p:cNvSpPr txBox="1"/>
          <p:nvPr/>
        </p:nvSpPr>
        <p:spPr>
          <a:xfrm>
            <a:off x="7411404" y="2219212"/>
            <a:ext cx="121770" cy="203323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 marL="16913">
              <a:spcBef>
                <a:spcPts val="146"/>
              </a:spcBef>
            </a:pPr>
            <a:r>
              <a:rPr sz="1199" b="1" spc="7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endParaRPr sz="1199">
              <a:latin typeface="Open Sans"/>
              <a:cs typeface="Open Sans"/>
            </a:endParaRPr>
          </a:p>
        </p:txBody>
      </p:sp>
      <p:sp>
        <p:nvSpPr>
          <p:cNvPr id="27" name="object 42">
            <a:extLst>
              <a:ext uri="{FF2B5EF4-FFF2-40B4-BE49-F238E27FC236}">
                <a16:creationId xmlns:a16="http://schemas.microsoft.com/office/drawing/2014/main" id="{85D29BA5-07C0-60A7-6987-A6B3BD3F7902}"/>
              </a:ext>
            </a:extLst>
          </p:cNvPr>
          <p:cNvSpPr txBox="1"/>
          <p:nvPr/>
        </p:nvSpPr>
        <p:spPr>
          <a:xfrm>
            <a:off x="7740185" y="2149864"/>
            <a:ext cx="3903394" cy="1195495"/>
          </a:xfrm>
          <a:prstGeom prst="rect">
            <a:avLst/>
          </a:prstGeom>
        </p:spPr>
        <p:txBody>
          <a:bodyPr vert="horz" wrap="square" lIns="0" tIns="71032" rIns="0" bIns="0" rtlCol="0">
            <a:spAutoFit/>
          </a:bodyPr>
          <a:lstStyle/>
          <a:p>
            <a:pPr marL="16913">
              <a:spcBef>
                <a:spcPts val="559"/>
              </a:spcBef>
            </a:pPr>
            <a:r>
              <a:rPr sz="1199" b="1" i="1" spc="-13">
                <a:solidFill>
                  <a:srgbClr val="3C3C3B"/>
                </a:solidFill>
                <a:latin typeface="OpenSans-ExtraBoldItalic"/>
                <a:cs typeface="OpenSans-ExtraBoldItalic"/>
              </a:rPr>
              <a:t>Mediana</a:t>
            </a:r>
            <a:endParaRPr sz="1199">
              <a:latin typeface="OpenSans-ExtraBoldItalic"/>
              <a:cs typeface="OpenSans-ExtraBoldItalic"/>
            </a:endParaRPr>
          </a:p>
          <a:p>
            <a:pPr marL="16913" marR="6765">
              <a:lnSpc>
                <a:spcPct val="129700"/>
              </a:lnSpc>
            </a:pP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Nuestro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objetivo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que se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sitúe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dentro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del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rango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objetivo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(dentro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margen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verde) y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sea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lo </a:t>
            </a:r>
            <a:r>
              <a:rPr sz="1199" spc="-33">
                <a:solidFill>
                  <a:srgbClr val="3C3C3B"/>
                </a:solidFill>
                <a:latin typeface="Open Sans"/>
                <a:cs typeface="Open Sans"/>
              </a:rPr>
              <a:t>más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plana</a:t>
            </a:r>
            <a:r>
              <a:rPr sz="1199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posible.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puede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ver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cómo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oscila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hacia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arriba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67">
                <a:solidFill>
                  <a:srgbClr val="3C3C3B"/>
                </a:solidFill>
                <a:latin typeface="Open Sans"/>
                <a:cs typeface="Open Sans"/>
              </a:rPr>
              <a:t>o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 hacia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abajo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diferentes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momentos.</a:t>
            </a:r>
            <a:endParaRPr sz="1199">
              <a:latin typeface="Open Sans"/>
              <a:cs typeface="Open Sans"/>
            </a:endParaRPr>
          </a:p>
        </p:txBody>
      </p:sp>
      <p:pic>
        <p:nvPicPr>
          <p:cNvPr id="28" name="object 43">
            <a:extLst>
              <a:ext uri="{FF2B5EF4-FFF2-40B4-BE49-F238E27FC236}">
                <a16:creationId xmlns:a16="http://schemas.microsoft.com/office/drawing/2014/main" id="{74D6BF30-1AF3-C0BD-3225-32BF8723E50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49436" y="3624850"/>
            <a:ext cx="248122" cy="248139"/>
          </a:xfrm>
          <a:prstGeom prst="rect">
            <a:avLst/>
          </a:prstGeom>
        </p:spPr>
      </p:pic>
      <p:sp>
        <p:nvSpPr>
          <p:cNvPr id="29" name="object 44">
            <a:extLst>
              <a:ext uri="{FF2B5EF4-FFF2-40B4-BE49-F238E27FC236}">
                <a16:creationId xmlns:a16="http://schemas.microsoft.com/office/drawing/2014/main" id="{24735997-777D-8C70-D8F6-F106A4787C03}"/>
              </a:ext>
            </a:extLst>
          </p:cNvPr>
          <p:cNvSpPr txBox="1"/>
          <p:nvPr/>
        </p:nvSpPr>
        <p:spPr>
          <a:xfrm>
            <a:off x="7411404" y="3630852"/>
            <a:ext cx="121770" cy="203323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 marL="16913">
              <a:spcBef>
                <a:spcPts val="146"/>
              </a:spcBef>
            </a:pPr>
            <a:r>
              <a:rPr sz="1199" b="1" spc="7">
                <a:solidFill>
                  <a:srgbClr val="FFFFFF"/>
                </a:solidFill>
                <a:latin typeface="Open Sans"/>
                <a:cs typeface="Open Sans"/>
              </a:rPr>
              <a:t>3</a:t>
            </a:r>
            <a:endParaRPr sz="1199">
              <a:latin typeface="Open Sans"/>
              <a:cs typeface="Open Sans"/>
            </a:endParaRPr>
          </a:p>
        </p:txBody>
      </p:sp>
      <p:sp>
        <p:nvSpPr>
          <p:cNvPr id="30" name="object 45">
            <a:extLst>
              <a:ext uri="{FF2B5EF4-FFF2-40B4-BE49-F238E27FC236}">
                <a16:creationId xmlns:a16="http://schemas.microsoft.com/office/drawing/2014/main" id="{64B56038-7430-3E4A-A310-69188D113388}"/>
              </a:ext>
            </a:extLst>
          </p:cNvPr>
          <p:cNvSpPr txBox="1"/>
          <p:nvPr/>
        </p:nvSpPr>
        <p:spPr>
          <a:xfrm>
            <a:off x="7740156" y="3561510"/>
            <a:ext cx="3960051" cy="1433380"/>
          </a:xfrm>
          <a:prstGeom prst="rect">
            <a:avLst/>
          </a:prstGeom>
        </p:spPr>
        <p:txBody>
          <a:bodyPr vert="horz" wrap="square" lIns="0" tIns="71032" rIns="0" bIns="0" rtlCol="0">
            <a:spAutoFit/>
          </a:bodyPr>
          <a:lstStyle/>
          <a:p>
            <a:pPr marL="16913">
              <a:spcBef>
                <a:spcPts val="559"/>
              </a:spcBef>
            </a:pPr>
            <a:r>
              <a:rPr sz="1199" b="1" i="1">
                <a:solidFill>
                  <a:srgbClr val="3C3C3B"/>
                </a:solidFill>
                <a:latin typeface="OpenSans-ExtraBoldItalic"/>
                <a:cs typeface="OpenSans-ExtraBoldItalic"/>
              </a:rPr>
              <a:t>Rango </a:t>
            </a:r>
            <a:r>
              <a:rPr sz="1199" b="1" i="1" spc="-13">
                <a:solidFill>
                  <a:srgbClr val="3C3C3B"/>
                </a:solidFill>
                <a:latin typeface="OpenSans-ExtraBoldItalic"/>
                <a:cs typeface="OpenSans-ExtraBoldItalic"/>
              </a:rPr>
              <a:t>intercuartílico</a:t>
            </a:r>
            <a:endParaRPr sz="1199">
              <a:latin typeface="OpenSans-ExtraBoldItalic"/>
              <a:cs typeface="OpenSans-ExtraBoldItalic"/>
            </a:endParaRPr>
          </a:p>
          <a:p>
            <a:pPr marL="16913" marR="6765">
              <a:lnSpc>
                <a:spcPct val="101800"/>
              </a:lnSpc>
              <a:spcBef>
                <a:spcPts val="400"/>
              </a:spcBef>
            </a:pP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banda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sombreada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azul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más</a:t>
            </a:r>
            <a:r>
              <a:rPr sz="1199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oscuro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banda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sz="1199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percentil</a:t>
            </a:r>
            <a:r>
              <a:rPr sz="1199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25</a:t>
            </a:r>
            <a:r>
              <a:rPr sz="1199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al</a:t>
            </a:r>
            <a:r>
              <a:rPr sz="1199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75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,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también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conocida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como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33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199" spc="666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rango</a:t>
            </a:r>
            <a:r>
              <a:rPr sz="1199" b="1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 spc="-13">
                <a:solidFill>
                  <a:srgbClr val="3C3C3B"/>
                </a:solidFill>
                <a:latin typeface="Open Sans"/>
                <a:cs typeface="Open Sans"/>
              </a:rPr>
              <a:t>intercuartílico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 (RIQ).</a:t>
            </a:r>
            <a:r>
              <a:rPr sz="1199" b="1" spc="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Un</a:t>
            </a:r>
            <a:r>
              <a:rPr sz="1199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RIQ</a:t>
            </a:r>
            <a:r>
              <a:rPr sz="1199" spc="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más</a:t>
            </a:r>
            <a:r>
              <a:rPr sz="1199" b="1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ancho</a:t>
            </a:r>
            <a:r>
              <a:rPr sz="1199" b="1" spc="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 spc="-13">
                <a:solidFill>
                  <a:srgbClr val="3C3C3B"/>
                </a:solidFill>
                <a:latin typeface="Open Sans"/>
                <a:cs typeface="Open Sans"/>
              </a:rPr>
              <a:t>indica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mayor</a:t>
            </a:r>
            <a:r>
              <a:rPr sz="1199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variabilidad de</a:t>
            </a:r>
            <a:r>
              <a:rPr sz="1199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glucosa.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decir,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más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ancho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199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199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sombreado</a:t>
            </a:r>
            <a:r>
              <a:rPr sz="1199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azul</a:t>
            </a:r>
            <a:r>
              <a:rPr sz="1199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oscuro,</a:t>
            </a:r>
            <a:r>
              <a:rPr sz="1199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mayor</a:t>
            </a:r>
            <a:r>
              <a:rPr sz="1199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variabilidad.</a:t>
            </a:r>
            <a:endParaRPr sz="1199">
              <a:latin typeface="Open Sans"/>
              <a:cs typeface="Open Sans"/>
            </a:endParaRPr>
          </a:p>
          <a:p>
            <a:pPr marL="16913">
              <a:spcBef>
                <a:spcPts val="27"/>
              </a:spcBef>
            </a:pP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Nos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interesa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que sea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lo más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estrecho 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posible.</a:t>
            </a:r>
            <a:endParaRPr sz="1199">
              <a:latin typeface="Open Sans"/>
              <a:cs typeface="Open Sans"/>
            </a:endParaRPr>
          </a:p>
        </p:txBody>
      </p:sp>
      <p:pic>
        <p:nvPicPr>
          <p:cNvPr id="31" name="object 46">
            <a:extLst>
              <a:ext uri="{FF2B5EF4-FFF2-40B4-BE49-F238E27FC236}">
                <a16:creationId xmlns:a16="http://schemas.microsoft.com/office/drawing/2014/main" id="{AF958FFD-0A01-9D69-3AAB-DC1AE473661F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49436" y="5222088"/>
            <a:ext cx="248122" cy="248139"/>
          </a:xfrm>
          <a:prstGeom prst="rect">
            <a:avLst/>
          </a:prstGeom>
        </p:spPr>
      </p:pic>
      <p:sp>
        <p:nvSpPr>
          <p:cNvPr id="32" name="object 47">
            <a:extLst>
              <a:ext uri="{FF2B5EF4-FFF2-40B4-BE49-F238E27FC236}">
                <a16:creationId xmlns:a16="http://schemas.microsoft.com/office/drawing/2014/main" id="{0C6CBA5E-824A-BD29-84C5-A1FF499A7CBB}"/>
              </a:ext>
            </a:extLst>
          </p:cNvPr>
          <p:cNvSpPr txBox="1"/>
          <p:nvPr/>
        </p:nvSpPr>
        <p:spPr>
          <a:xfrm>
            <a:off x="7411404" y="5228093"/>
            <a:ext cx="121770" cy="203323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 marL="16913">
              <a:spcBef>
                <a:spcPts val="146"/>
              </a:spcBef>
            </a:pPr>
            <a:r>
              <a:rPr sz="1199" b="1" spc="7">
                <a:solidFill>
                  <a:srgbClr val="FFFFFF"/>
                </a:solidFill>
                <a:latin typeface="Open Sans"/>
                <a:cs typeface="Open Sans"/>
              </a:rPr>
              <a:t>4</a:t>
            </a:r>
            <a:endParaRPr sz="1199">
              <a:latin typeface="Open Sans"/>
              <a:cs typeface="Open Sans"/>
            </a:endParaRPr>
          </a:p>
        </p:txBody>
      </p:sp>
      <p:sp>
        <p:nvSpPr>
          <p:cNvPr id="33" name="object 48">
            <a:extLst>
              <a:ext uri="{FF2B5EF4-FFF2-40B4-BE49-F238E27FC236}">
                <a16:creationId xmlns:a16="http://schemas.microsoft.com/office/drawing/2014/main" id="{44D20E1E-052E-5A94-8459-87EE7B7289E1}"/>
              </a:ext>
            </a:extLst>
          </p:cNvPr>
          <p:cNvSpPr txBox="1"/>
          <p:nvPr/>
        </p:nvSpPr>
        <p:spPr>
          <a:xfrm>
            <a:off x="7740471" y="5158750"/>
            <a:ext cx="4030238" cy="861237"/>
          </a:xfrm>
          <a:prstGeom prst="rect">
            <a:avLst/>
          </a:prstGeom>
        </p:spPr>
        <p:txBody>
          <a:bodyPr vert="horz" wrap="square" lIns="0" tIns="71032" rIns="0" bIns="0" rtlCol="0">
            <a:spAutoFit/>
          </a:bodyPr>
          <a:lstStyle/>
          <a:p>
            <a:pPr marL="16913">
              <a:spcBef>
                <a:spcPts val="559"/>
              </a:spcBef>
            </a:pPr>
            <a:r>
              <a:rPr sz="1199" b="1" i="1" spc="-13">
                <a:solidFill>
                  <a:srgbClr val="3C3C3B"/>
                </a:solidFill>
                <a:latin typeface="OpenSans-ExtraBoldItalic"/>
                <a:cs typeface="OpenSans-ExtraBoldItalic"/>
              </a:rPr>
              <a:t>Variabilidad</a:t>
            </a:r>
            <a:r>
              <a:rPr sz="1199" b="1" i="1" spc="33">
                <a:solidFill>
                  <a:srgbClr val="3C3C3B"/>
                </a:solidFill>
                <a:latin typeface="OpenSans-ExtraBoldItalic"/>
                <a:cs typeface="OpenSans-ExtraBoldItalic"/>
              </a:rPr>
              <a:t> </a:t>
            </a:r>
            <a:r>
              <a:rPr sz="1199" b="1" i="1">
                <a:solidFill>
                  <a:srgbClr val="3C3C3B"/>
                </a:solidFill>
                <a:latin typeface="OpenSans-ExtraBoldItalic"/>
                <a:cs typeface="OpenSans-ExtraBoldItalic"/>
              </a:rPr>
              <a:t>menos</a:t>
            </a:r>
            <a:r>
              <a:rPr sz="1199" b="1" i="1" spc="47">
                <a:solidFill>
                  <a:srgbClr val="3C3C3B"/>
                </a:solidFill>
                <a:latin typeface="OpenSans-ExtraBoldItalic"/>
                <a:cs typeface="OpenSans-ExtraBoldItalic"/>
              </a:rPr>
              <a:t> </a:t>
            </a:r>
            <a:r>
              <a:rPr sz="1199" b="1" i="1" spc="-13">
                <a:solidFill>
                  <a:srgbClr val="3C3C3B"/>
                </a:solidFill>
                <a:latin typeface="OpenSans-ExtraBoldItalic"/>
                <a:cs typeface="OpenSans-ExtraBoldItalic"/>
              </a:rPr>
              <a:t>frecuente</a:t>
            </a:r>
            <a:endParaRPr sz="1199">
              <a:latin typeface="OpenSans-ExtraBoldItalic"/>
              <a:cs typeface="OpenSans-ExtraBoldItalic"/>
            </a:endParaRPr>
          </a:p>
          <a:p>
            <a:pPr marL="16913">
              <a:spcBef>
                <a:spcPts val="426"/>
              </a:spcBef>
            </a:pP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banda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azul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claro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exterior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199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banda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spc="-33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endParaRPr sz="1199">
              <a:latin typeface="Open Sans"/>
              <a:cs typeface="Open Sans"/>
            </a:endParaRPr>
          </a:p>
          <a:p>
            <a:pPr marL="16913" marR="6765">
              <a:lnSpc>
                <a:spcPct val="101800"/>
              </a:lnSpc>
            </a:pP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percentil 5-95.</a:t>
            </a:r>
            <a:r>
              <a:rPr sz="1199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3C3C3B"/>
                </a:solidFill>
                <a:latin typeface="Open Sans"/>
                <a:cs typeface="Open Sans"/>
              </a:rPr>
              <a:t>Nos habla de</a:t>
            </a:r>
            <a:r>
              <a:rPr sz="1199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valores puntuales </a:t>
            </a:r>
            <a:r>
              <a:rPr sz="1199" b="1" spc="-13">
                <a:solidFill>
                  <a:srgbClr val="3C3C3B"/>
                </a:solidFill>
                <a:latin typeface="Open Sans"/>
                <a:cs typeface="Open Sans"/>
              </a:rPr>
              <a:t>menos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frecuentes</a:t>
            </a:r>
            <a:r>
              <a:rPr sz="1199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pero</a:t>
            </a:r>
            <a:r>
              <a:rPr sz="1199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que</a:t>
            </a:r>
            <a:r>
              <a:rPr sz="1199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reﬂejan</a:t>
            </a:r>
            <a:r>
              <a:rPr sz="1199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hipo</a:t>
            </a:r>
            <a:r>
              <a:rPr sz="1199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3C3C3B"/>
                </a:solidFill>
                <a:latin typeface="Open Sans"/>
                <a:cs typeface="Open Sans"/>
              </a:rPr>
              <a:t>e</a:t>
            </a:r>
            <a:r>
              <a:rPr sz="1199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199" b="1" spc="-13">
                <a:solidFill>
                  <a:srgbClr val="3C3C3B"/>
                </a:solidFill>
                <a:latin typeface="Open Sans"/>
                <a:cs typeface="Open Sans"/>
              </a:rPr>
              <a:t>hiperglucemia.</a:t>
            </a:r>
            <a:endParaRPr sz="1199">
              <a:latin typeface="Open Sans"/>
              <a:cs typeface="Open Sans"/>
            </a:endParaRPr>
          </a:p>
        </p:txBody>
      </p:sp>
      <p:sp>
        <p:nvSpPr>
          <p:cNvPr id="34" name="object 49">
            <a:extLst>
              <a:ext uri="{FF2B5EF4-FFF2-40B4-BE49-F238E27FC236}">
                <a16:creationId xmlns:a16="http://schemas.microsoft.com/office/drawing/2014/main" id="{D6066655-C8CA-61F7-4E1F-AB6E8A082497}"/>
              </a:ext>
            </a:extLst>
          </p:cNvPr>
          <p:cNvSpPr txBox="1"/>
          <p:nvPr/>
        </p:nvSpPr>
        <p:spPr>
          <a:xfrm>
            <a:off x="661087" y="4609569"/>
            <a:ext cx="6245769" cy="383700"/>
          </a:xfrm>
          <a:prstGeom prst="rect">
            <a:avLst/>
          </a:prstGeom>
        </p:spPr>
        <p:txBody>
          <a:bodyPr vert="horz" wrap="square" lIns="0" tIns="13530" rIns="0" bIns="0" rtlCol="0">
            <a:spAutoFit/>
          </a:bodyPr>
          <a:lstStyle/>
          <a:p>
            <a:pPr marL="16913" marR="6765">
              <a:lnSpc>
                <a:spcPct val="101800"/>
              </a:lnSpc>
              <a:spcBef>
                <a:spcPts val="107"/>
              </a:spcBef>
            </a:pP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La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curva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AGP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es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un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resumen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de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los</a:t>
            </a:r>
            <a:r>
              <a:rPr sz="1199" b="1" spc="-7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valores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de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glucosa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del</a:t>
            </a:r>
            <a:r>
              <a:rPr sz="1199" b="1" spc="-7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periodo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del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informe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,</a:t>
            </a:r>
            <a:r>
              <a:rPr sz="1199" b="1" spc="-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 spc="-33">
                <a:solidFill>
                  <a:srgbClr val="FFFFFF"/>
                </a:solidFill>
                <a:latin typeface="OpenSans-SemiBold"/>
                <a:cs typeface="OpenSans-SemiBold"/>
              </a:rPr>
              <a:t>con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la</a:t>
            </a:r>
            <a:r>
              <a:rPr sz="1199" b="1" spc="-3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mediana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(50%)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y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otros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percentiles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mostrados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como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si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ocurrieran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en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un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solo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 spc="-27">
                <a:solidFill>
                  <a:srgbClr val="FFFFFF"/>
                </a:solidFill>
                <a:latin typeface="OpenSans-SemiBold"/>
                <a:cs typeface="OpenSans-SemiBold"/>
              </a:rPr>
              <a:t>día.</a:t>
            </a:r>
            <a:endParaRPr sz="1199">
              <a:latin typeface="OpenSans-SemiBold"/>
              <a:cs typeface="OpenSans-SemiBold"/>
            </a:endParaRPr>
          </a:p>
        </p:txBody>
      </p:sp>
      <p:sp>
        <p:nvSpPr>
          <p:cNvPr id="35" name="object 50">
            <a:extLst>
              <a:ext uri="{FF2B5EF4-FFF2-40B4-BE49-F238E27FC236}">
                <a16:creationId xmlns:a16="http://schemas.microsoft.com/office/drawing/2014/main" id="{7B3645E1-BE88-5215-19DA-B16857D2867D}"/>
              </a:ext>
            </a:extLst>
          </p:cNvPr>
          <p:cNvSpPr txBox="1"/>
          <p:nvPr/>
        </p:nvSpPr>
        <p:spPr>
          <a:xfrm>
            <a:off x="661088" y="5167578"/>
            <a:ext cx="6025062" cy="759315"/>
          </a:xfrm>
          <a:prstGeom prst="rect">
            <a:avLst/>
          </a:prstGeom>
        </p:spPr>
        <p:txBody>
          <a:bodyPr vert="horz" wrap="square" lIns="0" tIns="13530" rIns="0" bIns="0" rtlCol="0">
            <a:spAutoFit/>
          </a:bodyPr>
          <a:lstStyle/>
          <a:p>
            <a:pPr marL="16913" marR="6765">
              <a:lnSpc>
                <a:spcPct val="101800"/>
              </a:lnSpc>
              <a:spcBef>
                <a:spcPts val="107"/>
              </a:spcBef>
            </a:pP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Las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bandas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sombreadas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interiores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y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exteriores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pueden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ser</a:t>
            </a:r>
            <a:r>
              <a:rPr sz="1199" b="1" spc="-2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más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anchas</a:t>
            </a:r>
            <a:r>
              <a:rPr sz="1199" b="1" spc="-2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o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 spc="-33">
                <a:solidFill>
                  <a:srgbClr val="FFFFFF"/>
                </a:solidFill>
                <a:latin typeface="OpenSans-SemiBold"/>
                <a:cs typeface="OpenSans-SemiBold"/>
              </a:rPr>
              <a:t>más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estrechas</a:t>
            </a:r>
            <a:r>
              <a:rPr sz="1199" b="1" spc="-4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en</a:t>
            </a:r>
            <a:r>
              <a:rPr sz="1199" b="1" spc="-27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diferentes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momentos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del</a:t>
            </a:r>
            <a:r>
              <a:rPr sz="1199" b="1" spc="-20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Sans-SemiBold"/>
                <a:cs typeface="OpenSans-SemiBold"/>
              </a:rPr>
              <a:t>día.</a:t>
            </a:r>
            <a:r>
              <a:rPr sz="1199" b="1" spc="-13">
                <a:solidFill>
                  <a:srgbClr val="FFFFFF"/>
                </a:solidFill>
                <a:latin typeface="OpenSans-SemiBold"/>
                <a:cs typeface="OpenSans-SemiBold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Cuanto</a:t>
            </a:r>
            <a:r>
              <a:rPr sz="1199" b="1" spc="-27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más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ancha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es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la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banda,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 spc="-33">
                <a:solidFill>
                  <a:srgbClr val="FFFFFF"/>
                </a:solidFill>
                <a:latin typeface="Open Sans"/>
                <a:cs typeface="Open Sans"/>
              </a:rPr>
              <a:t>más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variables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son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las</a:t>
            </a:r>
            <a:r>
              <a:rPr sz="1199" b="1" spc="-27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lecturas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de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glucosa.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El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objetivo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a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perseguir</a:t>
            </a:r>
            <a:r>
              <a:rPr sz="1199" b="1" spc="-27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es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que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la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curva</a:t>
            </a:r>
            <a:r>
              <a:rPr sz="1199" b="1" spc="-2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99" b="1" spc="-33">
                <a:solidFill>
                  <a:srgbClr val="FFFFFF"/>
                </a:solidFill>
                <a:latin typeface="Open Sans"/>
                <a:cs typeface="Open Sans"/>
              </a:rPr>
              <a:t>sea </a:t>
            </a:r>
            <a:r>
              <a:rPr sz="1199" b="1">
                <a:solidFill>
                  <a:srgbClr val="FFFFFF"/>
                </a:solidFill>
                <a:latin typeface="Open Sans"/>
                <a:cs typeface="Open Sans"/>
              </a:rPr>
              <a:t>plana, estrecha y dentro del </a:t>
            </a:r>
            <a:r>
              <a:rPr sz="1199" b="1" spc="-13">
                <a:solidFill>
                  <a:srgbClr val="FFFFFF"/>
                </a:solidFill>
                <a:latin typeface="Open Sans"/>
                <a:cs typeface="Open Sans"/>
              </a:rPr>
              <a:t>rango.</a:t>
            </a:r>
            <a:endParaRPr sz="1199">
              <a:latin typeface="Open Sans"/>
              <a:cs typeface="Open Sans"/>
            </a:endParaRPr>
          </a:p>
        </p:txBody>
      </p:sp>
      <p:pic>
        <p:nvPicPr>
          <p:cNvPr id="36" name="object 51">
            <a:extLst>
              <a:ext uri="{FF2B5EF4-FFF2-40B4-BE49-F238E27FC236}">
                <a16:creationId xmlns:a16="http://schemas.microsoft.com/office/drawing/2014/main" id="{A07C7796-4F7E-5546-73A7-91835515506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953226" y="2449623"/>
            <a:ext cx="248122" cy="248139"/>
          </a:xfrm>
          <a:prstGeom prst="rect">
            <a:avLst/>
          </a:prstGeom>
        </p:spPr>
      </p:pic>
      <p:sp>
        <p:nvSpPr>
          <p:cNvPr id="37" name="object 52">
            <a:extLst>
              <a:ext uri="{FF2B5EF4-FFF2-40B4-BE49-F238E27FC236}">
                <a16:creationId xmlns:a16="http://schemas.microsoft.com/office/drawing/2014/main" id="{1D9D25C4-42CA-06CD-9EDA-61E396DC670B}"/>
              </a:ext>
            </a:extLst>
          </p:cNvPr>
          <p:cNvSpPr txBox="1"/>
          <p:nvPr/>
        </p:nvSpPr>
        <p:spPr>
          <a:xfrm>
            <a:off x="3032104" y="2455630"/>
            <a:ext cx="104857" cy="203323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>
              <a:spcBef>
                <a:spcPts val="146"/>
              </a:spcBef>
            </a:pPr>
            <a:r>
              <a:rPr sz="1199" b="1" spc="7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endParaRPr sz="1199">
              <a:latin typeface="Open Sans"/>
              <a:cs typeface="Open Sans"/>
            </a:endParaRPr>
          </a:p>
        </p:txBody>
      </p:sp>
      <p:pic>
        <p:nvPicPr>
          <p:cNvPr id="38" name="object 53">
            <a:extLst>
              <a:ext uri="{FF2B5EF4-FFF2-40B4-BE49-F238E27FC236}">
                <a16:creationId xmlns:a16="http://schemas.microsoft.com/office/drawing/2014/main" id="{79DE5C25-A5D7-21BC-6631-4751D780BFA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55499" y="2301522"/>
            <a:ext cx="248122" cy="248139"/>
          </a:xfrm>
          <a:prstGeom prst="rect">
            <a:avLst/>
          </a:prstGeom>
        </p:spPr>
      </p:pic>
      <p:sp>
        <p:nvSpPr>
          <p:cNvPr id="39" name="object 54">
            <a:extLst>
              <a:ext uri="{FF2B5EF4-FFF2-40B4-BE49-F238E27FC236}">
                <a16:creationId xmlns:a16="http://schemas.microsoft.com/office/drawing/2014/main" id="{7F3EE849-6EB2-959D-824D-F99B4D7376E2}"/>
              </a:ext>
            </a:extLst>
          </p:cNvPr>
          <p:cNvSpPr txBox="1"/>
          <p:nvPr/>
        </p:nvSpPr>
        <p:spPr>
          <a:xfrm>
            <a:off x="4434368" y="2307523"/>
            <a:ext cx="104857" cy="203323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>
              <a:spcBef>
                <a:spcPts val="146"/>
              </a:spcBef>
            </a:pPr>
            <a:r>
              <a:rPr sz="1199" b="1" spc="7">
                <a:solidFill>
                  <a:srgbClr val="FFFFFF"/>
                </a:solidFill>
                <a:latin typeface="Open Sans"/>
                <a:cs typeface="Open Sans"/>
              </a:rPr>
              <a:t>3</a:t>
            </a:r>
            <a:endParaRPr sz="1199">
              <a:latin typeface="Open Sans"/>
              <a:cs typeface="Open Sans"/>
            </a:endParaRPr>
          </a:p>
        </p:txBody>
      </p:sp>
      <p:pic>
        <p:nvPicPr>
          <p:cNvPr id="40" name="object 55">
            <a:extLst>
              <a:ext uri="{FF2B5EF4-FFF2-40B4-BE49-F238E27FC236}">
                <a16:creationId xmlns:a16="http://schemas.microsoft.com/office/drawing/2014/main" id="{D4AD7C8E-817F-60D0-8579-560D9DA5CCA7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62606" y="2049376"/>
            <a:ext cx="248122" cy="248139"/>
          </a:xfrm>
          <a:prstGeom prst="rect">
            <a:avLst/>
          </a:prstGeom>
        </p:spPr>
      </p:pic>
      <p:sp>
        <p:nvSpPr>
          <p:cNvPr id="41" name="object 56">
            <a:extLst>
              <a:ext uri="{FF2B5EF4-FFF2-40B4-BE49-F238E27FC236}">
                <a16:creationId xmlns:a16="http://schemas.microsoft.com/office/drawing/2014/main" id="{D70E01FA-DAC0-1FF2-83D2-A778ADCDBCAE}"/>
              </a:ext>
            </a:extLst>
          </p:cNvPr>
          <p:cNvSpPr txBox="1"/>
          <p:nvPr/>
        </p:nvSpPr>
        <p:spPr>
          <a:xfrm>
            <a:off x="5441484" y="2055381"/>
            <a:ext cx="104857" cy="203323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>
              <a:spcBef>
                <a:spcPts val="146"/>
              </a:spcBef>
            </a:pPr>
            <a:r>
              <a:rPr sz="1199" b="1" spc="7">
                <a:solidFill>
                  <a:srgbClr val="FFFFFF"/>
                </a:solidFill>
                <a:latin typeface="Open Sans"/>
                <a:cs typeface="Open Sans"/>
              </a:rPr>
              <a:t>4</a:t>
            </a:r>
            <a:endParaRPr sz="1199">
              <a:latin typeface="Open Sans"/>
              <a:cs typeface="Open Sans"/>
            </a:endParaRPr>
          </a:p>
        </p:txBody>
      </p:sp>
      <p:grpSp>
        <p:nvGrpSpPr>
          <p:cNvPr id="42" name="object 57">
            <a:extLst>
              <a:ext uri="{FF2B5EF4-FFF2-40B4-BE49-F238E27FC236}">
                <a16:creationId xmlns:a16="http://schemas.microsoft.com/office/drawing/2014/main" id="{78FC5D99-B4C2-969D-DF16-F740D4029B35}"/>
              </a:ext>
            </a:extLst>
          </p:cNvPr>
          <p:cNvGrpSpPr/>
          <p:nvPr/>
        </p:nvGrpSpPr>
        <p:grpSpPr>
          <a:xfrm>
            <a:off x="1685934" y="2308426"/>
            <a:ext cx="3840999" cy="1057328"/>
            <a:chOff x="1260367" y="2005930"/>
            <a:chExt cx="2884306" cy="793975"/>
          </a:xfrm>
        </p:grpSpPr>
        <p:sp>
          <p:nvSpPr>
            <p:cNvPr id="43" name="object 58">
              <a:extLst>
                <a:ext uri="{FF2B5EF4-FFF2-40B4-BE49-F238E27FC236}">
                  <a16:creationId xmlns:a16="http://schemas.microsoft.com/office/drawing/2014/main" id="{2531FA6A-B3F3-8D33-853F-EDBA6659CFE7}"/>
                </a:ext>
              </a:extLst>
            </p:cNvPr>
            <p:cNvSpPr/>
            <p:nvPr/>
          </p:nvSpPr>
          <p:spPr>
            <a:xfrm>
              <a:off x="2304655" y="2298743"/>
              <a:ext cx="0" cy="470534"/>
            </a:xfrm>
            <a:custGeom>
              <a:avLst/>
              <a:gdLst/>
              <a:ahLst/>
              <a:cxnLst/>
              <a:rect l="l" t="t" r="r" b="b"/>
              <a:pathLst>
                <a:path h="470535">
                  <a:moveTo>
                    <a:pt x="0" y="0"/>
                  </a:moveTo>
                  <a:lnTo>
                    <a:pt x="0" y="470319"/>
                  </a:lnTo>
                </a:path>
              </a:pathLst>
            </a:custGeom>
            <a:ln w="9525">
              <a:solidFill>
                <a:srgbClr val="1264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44" name="object 59">
              <a:extLst>
                <a:ext uri="{FF2B5EF4-FFF2-40B4-BE49-F238E27FC236}">
                  <a16:creationId xmlns:a16="http://schemas.microsoft.com/office/drawing/2014/main" id="{B0C69780-FD3B-2D5D-F7AC-251EB7FF9AB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72191" y="2734983"/>
              <a:ext cx="64922" cy="64922"/>
            </a:xfrm>
            <a:prstGeom prst="rect">
              <a:avLst/>
            </a:prstGeom>
          </p:spPr>
        </p:pic>
        <p:sp>
          <p:nvSpPr>
            <p:cNvPr id="45" name="object 60">
              <a:extLst>
                <a:ext uri="{FF2B5EF4-FFF2-40B4-BE49-F238E27FC236}">
                  <a16:creationId xmlns:a16="http://schemas.microsoft.com/office/drawing/2014/main" id="{42C3C430-2A6B-875A-72C4-B0F110ABA7C9}"/>
                </a:ext>
              </a:extLst>
            </p:cNvPr>
            <p:cNvSpPr/>
            <p:nvPr/>
          </p:nvSpPr>
          <p:spPr>
            <a:xfrm>
              <a:off x="3357657" y="2191754"/>
              <a:ext cx="0" cy="470534"/>
            </a:xfrm>
            <a:custGeom>
              <a:avLst/>
              <a:gdLst/>
              <a:ahLst/>
              <a:cxnLst/>
              <a:rect l="l" t="t" r="r" b="b"/>
              <a:pathLst>
                <a:path h="470535">
                  <a:moveTo>
                    <a:pt x="0" y="0"/>
                  </a:moveTo>
                  <a:lnTo>
                    <a:pt x="0" y="470319"/>
                  </a:lnTo>
                </a:path>
              </a:pathLst>
            </a:custGeom>
            <a:ln w="9525">
              <a:solidFill>
                <a:srgbClr val="1264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46" name="object 61">
              <a:extLst>
                <a:ext uri="{FF2B5EF4-FFF2-40B4-BE49-F238E27FC236}">
                  <a16:creationId xmlns:a16="http://schemas.microsoft.com/office/drawing/2014/main" id="{23A98C83-AB23-3026-1A35-147F344F4EC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25193" y="2627993"/>
              <a:ext cx="64922" cy="64922"/>
            </a:xfrm>
            <a:prstGeom prst="rect">
              <a:avLst/>
            </a:prstGeom>
          </p:spPr>
        </p:pic>
        <p:sp>
          <p:nvSpPr>
            <p:cNvPr id="47" name="object 62">
              <a:extLst>
                <a:ext uri="{FF2B5EF4-FFF2-40B4-BE49-F238E27FC236}">
                  <a16:creationId xmlns:a16="http://schemas.microsoft.com/office/drawing/2014/main" id="{AA632820-B344-406A-73FA-2B1F43882B95}"/>
                </a:ext>
              </a:extLst>
            </p:cNvPr>
            <p:cNvSpPr/>
            <p:nvPr/>
          </p:nvSpPr>
          <p:spPr>
            <a:xfrm>
              <a:off x="4112215" y="2005930"/>
              <a:ext cx="0" cy="386080"/>
            </a:xfrm>
            <a:custGeom>
              <a:avLst/>
              <a:gdLst/>
              <a:ahLst/>
              <a:cxnLst/>
              <a:rect l="l" t="t" r="r" b="b"/>
              <a:pathLst>
                <a:path h="386080">
                  <a:moveTo>
                    <a:pt x="0" y="0"/>
                  </a:moveTo>
                  <a:lnTo>
                    <a:pt x="0" y="385864"/>
                  </a:lnTo>
                </a:path>
              </a:pathLst>
            </a:custGeom>
            <a:ln w="9525">
              <a:solidFill>
                <a:srgbClr val="1264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48" name="object 63">
              <a:extLst>
                <a:ext uri="{FF2B5EF4-FFF2-40B4-BE49-F238E27FC236}">
                  <a16:creationId xmlns:a16="http://schemas.microsoft.com/office/drawing/2014/main" id="{223E6569-5E66-DC0E-81F4-A8FB902BF2A8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79751" y="2357703"/>
              <a:ext cx="64922" cy="64922"/>
            </a:xfrm>
            <a:prstGeom prst="rect">
              <a:avLst/>
            </a:prstGeom>
          </p:spPr>
        </p:pic>
        <p:pic>
          <p:nvPicPr>
            <p:cNvPr id="49" name="object 64">
              <a:extLst>
                <a:ext uri="{FF2B5EF4-FFF2-40B4-BE49-F238E27FC236}">
                  <a16:creationId xmlns:a16="http://schemas.microsoft.com/office/drawing/2014/main" id="{EE157A77-D82E-6A4B-C183-D232C06F97B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0367" y="2449821"/>
              <a:ext cx="186321" cy="305034"/>
            </a:xfrm>
            <a:prstGeom prst="rect">
              <a:avLst/>
            </a:prstGeom>
          </p:spPr>
        </p:pic>
      </p:grpSp>
      <p:sp>
        <p:nvSpPr>
          <p:cNvPr id="50" name="object 65">
            <a:extLst>
              <a:ext uri="{FF2B5EF4-FFF2-40B4-BE49-F238E27FC236}">
                <a16:creationId xmlns:a16="http://schemas.microsoft.com/office/drawing/2014/main" id="{31E968BB-F63E-9C40-F4A0-981E7DCB6A5F}"/>
              </a:ext>
            </a:extLst>
          </p:cNvPr>
          <p:cNvSpPr txBox="1"/>
          <p:nvPr/>
        </p:nvSpPr>
        <p:spPr>
          <a:xfrm>
            <a:off x="1764810" y="2905552"/>
            <a:ext cx="104857" cy="203323"/>
          </a:xfrm>
          <a:prstGeom prst="rect">
            <a:avLst/>
          </a:prstGeom>
        </p:spPr>
        <p:txBody>
          <a:bodyPr vert="horz" wrap="square" lIns="0" tIns="18604" rIns="0" bIns="0" rtlCol="0">
            <a:spAutoFit/>
          </a:bodyPr>
          <a:lstStyle/>
          <a:p>
            <a:pPr>
              <a:spcBef>
                <a:spcPts val="146"/>
              </a:spcBef>
            </a:pPr>
            <a:r>
              <a:rPr sz="1199" b="1" spc="7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endParaRPr sz="1199">
              <a:latin typeface="Open Sans"/>
              <a:cs typeface="Open Sans"/>
            </a:endParaRPr>
          </a:p>
        </p:txBody>
      </p:sp>
      <p:sp>
        <p:nvSpPr>
          <p:cNvPr id="51" name="object 66">
            <a:extLst>
              <a:ext uri="{FF2B5EF4-FFF2-40B4-BE49-F238E27FC236}">
                <a16:creationId xmlns:a16="http://schemas.microsoft.com/office/drawing/2014/main" id="{A3B41D40-DBAD-C4D9-179F-8388641B802C}"/>
              </a:ext>
            </a:extLst>
          </p:cNvPr>
          <p:cNvSpPr txBox="1"/>
          <p:nvPr/>
        </p:nvSpPr>
        <p:spPr>
          <a:xfrm>
            <a:off x="4589953" y="381556"/>
            <a:ext cx="3012954" cy="640577"/>
          </a:xfrm>
          <a:prstGeom prst="rect">
            <a:avLst/>
          </a:prstGeom>
        </p:spPr>
        <p:txBody>
          <a:bodyPr vert="horz" wrap="square" lIns="0" tIns="88790" rIns="0" bIns="0" rtlCol="0">
            <a:spAutoFit/>
          </a:bodyPr>
          <a:lstStyle/>
          <a:p>
            <a:pPr algn="ctr">
              <a:spcBef>
                <a:spcPts val="699"/>
              </a:spcBef>
            </a:pPr>
            <a:r>
              <a:rPr lang="es-ES" sz="2131">
                <a:solidFill>
                  <a:srgbClr val="475563"/>
                </a:solidFill>
                <a:latin typeface="Open Sans"/>
                <a:cs typeface="Open Sans"/>
              </a:rPr>
              <a:t>PATRÓN</a:t>
            </a:r>
            <a:r>
              <a:rPr sz="2131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2131" spc="-33">
                <a:solidFill>
                  <a:srgbClr val="475563"/>
                </a:solidFill>
                <a:latin typeface="Open Sans"/>
                <a:cs typeface="Open Sans"/>
              </a:rPr>
              <a:t>AGP</a:t>
            </a:r>
            <a:endParaRPr sz="2131">
              <a:latin typeface="Open Sans"/>
              <a:cs typeface="Open Sans"/>
            </a:endParaRPr>
          </a:p>
          <a:p>
            <a:pPr algn="ctr">
              <a:spcBef>
                <a:spcPts val="320"/>
              </a:spcBef>
            </a:pP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LECTURA</a:t>
            </a:r>
            <a:r>
              <a:rPr sz="1199" spc="-20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SISTEMÁTICA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DEL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INFORME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 spc="-33">
                <a:solidFill>
                  <a:srgbClr val="475563"/>
                </a:solidFill>
                <a:latin typeface="Open Sans"/>
                <a:cs typeface="Open Sans"/>
              </a:rPr>
              <a:t>AGP</a:t>
            </a:r>
            <a:endParaRPr sz="1199">
              <a:latin typeface="Open Sans"/>
              <a:cs typeface="Open Sans"/>
            </a:endParaRPr>
          </a:p>
        </p:txBody>
      </p:sp>
      <p:grpSp>
        <p:nvGrpSpPr>
          <p:cNvPr id="52" name="object 87">
            <a:extLst>
              <a:ext uri="{FF2B5EF4-FFF2-40B4-BE49-F238E27FC236}">
                <a16:creationId xmlns:a16="http://schemas.microsoft.com/office/drawing/2014/main" id="{3CE7DE0F-A8E0-8837-C445-49CE6E3FDDA5}"/>
              </a:ext>
            </a:extLst>
          </p:cNvPr>
          <p:cNvGrpSpPr/>
          <p:nvPr/>
        </p:nvGrpSpPr>
        <p:grpSpPr>
          <a:xfrm>
            <a:off x="5430919" y="1088422"/>
            <a:ext cx="1330164" cy="79489"/>
            <a:chOff x="4072839" y="862711"/>
            <a:chExt cx="998855" cy="59690"/>
          </a:xfrm>
        </p:grpSpPr>
        <p:sp>
          <p:nvSpPr>
            <p:cNvPr id="53" name="object 88">
              <a:extLst>
                <a:ext uri="{FF2B5EF4-FFF2-40B4-BE49-F238E27FC236}">
                  <a16:creationId xmlns:a16="http://schemas.microsoft.com/office/drawing/2014/main" id="{4A30C6AE-A269-46A0-B358-174A0A50F119}"/>
                </a:ext>
              </a:extLst>
            </p:cNvPr>
            <p:cNvSpPr/>
            <p:nvPr/>
          </p:nvSpPr>
          <p:spPr>
            <a:xfrm>
              <a:off x="4072839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4" name="object 89">
              <a:extLst>
                <a:ext uri="{FF2B5EF4-FFF2-40B4-BE49-F238E27FC236}">
                  <a16:creationId xmlns:a16="http://schemas.microsoft.com/office/drawing/2014/main" id="{3DBC763B-9A41-D517-01EE-08C3F91EC002}"/>
                </a:ext>
              </a:extLst>
            </p:cNvPr>
            <p:cNvSpPr/>
            <p:nvPr/>
          </p:nvSpPr>
          <p:spPr>
            <a:xfrm>
              <a:off x="4405172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5" name="object 90">
              <a:extLst>
                <a:ext uri="{FF2B5EF4-FFF2-40B4-BE49-F238E27FC236}">
                  <a16:creationId xmlns:a16="http://schemas.microsoft.com/office/drawing/2014/main" id="{155F1386-4F49-BDDE-58CC-CCA69AC7F204}"/>
                </a:ext>
              </a:extLst>
            </p:cNvPr>
            <p:cNvSpPr/>
            <p:nvPr/>
          </p:nvSpPr>
          <p:spPr>
            <a:xfrm>
              <a:off x="4738814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</p:spTree>
    <p:extLst>
      <p:ext uri="{BB962C8B-B14F-4D97-AF65-F5344CB8AC3E}">
        <p14:creationId xmlns:p14="http://schemas.microsoft.com/office/powerpoint/2010/main" val="1381838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BA5EB-2D96-3BFE-91FA-7AF9006FA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921ADA7-A953-660A-D767-8FA432FCF494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83C5A6E-3327-089B-9236-8BEB31A77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FD339A30-C7EB-734D-9E6F-EA5F99770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-57933"/>
            <a:ext cx="484635" cy="437404"/>
          </a:xfrm>
          <a:prstGeom prst="rect">
            <a:avLst/>
          </a:prstGeom>
        </p:spPr>
      </p:pic>
      <p:sp>
        <p:nvSpPr>
          <p:cNvPr id="5" name="object 26">
            <a:extLst>
              <a:ext uri="{FF2B5EF4-FFF2-40B4-BE49-F238E27FC236}">
                <a16:creationId xmlns:a16="http://schemas.microsoft.com/office/drawing/2014/main" id="{F468A921-92F3-5D8B-528A-BDFD5F1E073B}"/>
              </a:ext>
            </a:extLst>
          </p:cNvPr>
          <p:cNvSpPr txBox="1"/>
          <p:nvPr/>
        </p:nvSpPr>
        <p:spPr>
          <a:xfrm>
            <a:off x="6243458" y="5116781"/>
            <a:ext cx="5056824" cy="1037850"/>
          </a:xfrm>
          <a:prstGeom prst="rect">
            <a:avLst/>
          </a:prstGeom>
        </p:spPr>
        <p:txBody>
          <a:bodyPr vert="horz" wrap="square" lIns="0" tIns="101475" rIns="0" bIns="0" rtlCol="0">
            <a:spAutoFit/>
          </a:bodyPr>
          <a:lstStyle/>
          <a:p>
            <a:pPr marR="41436" algn="r">
              <a:spcBef>
                <a:spcPts val="666"/>
              </a:spcBef>
            </a:pP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El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tiempo</a:t>
            </a:r>
            <a:r>
              <a:rPr sz="1332" b="1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en 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hiperglucemia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 o por</a:t>
            </a:r>
            <a:r>
              <a:rPr sz="1332" b="1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encima de</a:t>
            </a:r>
            <a:r>
              <a:rPr sz="1332" b="1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rango</a:t>
            </a:r>
            <a:r>
              <a:rPr sz="1332" b="1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(TAR)</a:t>
            </a:r>
            <a:endParaRPr sz="1332">
              <a:latin typeface="Open Sans"/>
              <a:cs typeface="Open Sans"/>
            </a:endParaRPr>
          </a:p>
          <a:p>
            <a:pPr marL="296816">
              <a:spcBef>
                <a:spcPts val="133"/>
              </a:spcBef>
            </a:pP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ve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color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amarillo.</a:t>
            </a:r>
            <a:endParaRPr sz="1332">
              <a:latin typeface="Open Sans"/>
              <a:cs typeface="Open Sans"/>
            </a:endParaRPr>
          </a:p>
          <a:p>
            <a:pPr marL="296816">
              <a:spcBef>
                <a:spcPts val="666"/>
              </a:spcBef>
            </a:pP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tiempo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hipoglucemia</a:t>
            </a:r>
            <a:r>
              <a:rPr sz="1332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o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por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debajo</a:t>
            </a:r>
            <a:r>
              <a:rPr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rango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(TBR)</a:t>
            </a:r>
            <a:endParaRPr sz="1332">
              <a:latin typeface="Open Sans"/>
              <a:cs typeface="Open Sans"/>
            </a:endParaRPr>
          </a:p>
          <a:p>
            <a:pPr marL="296816">
              <a:spcBef>
                <a:spcPts val="133"/>
              </a:spcBef>
            </a:pP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se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ve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color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spc="-13">
                <a:solidFill>
                  <a:srgbClr val="3C3C3B"/>
                </a:solidFill>
                <a:latin typeface="Open Sans"/>
                <a:cs typeface="Open Sans"/>
              </a:rPr>
              <a:t>rojo.</a:t>
            </a:r>
            <a:endParaRPr sz="1332">
              <a:latin typeface="Open Sans"/>
              <a:cs typeface="Open Sans"/>
            </a:endParaRP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1BFEAB79-AC75-D672-C4A0-3BD891B66382}"/>
              </a:ext>
            </a:extLst>
          </p:cNvPr>
          <p:cNvGrpSpPr/>
          <p:nvPr/>
        </p:nvGrpSpPr>
        <p:grpSpPr>
          <a:xfrm>
            <a:off x="882064" y="784237"/>
            <a:ext cx="10407924" cy="4184987"/>
            <a:chOff x="656720" y="780525"/>
            <a:chExt cx="7815580" cy="314261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B628366C-C72E-5424-4FB2-DB6D7073060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720" y="780525"/>
              <a:ext cx="7815071" cy="3142487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AE614734-DEAC-FE75-D772-92B443855BAF}"/>
                </a:ext>
              </a:extLst>
            </p:cNvPr>
            <p:cNvSpPr/>
            <p:nvPr/>
          </p:nvSpPr>
          <p:spPr>
            <a:xfrm>
              <a:off x="1100467" y="1223213"/>
              <a:ext cx="6943090" cy="2224405"/>
            </a:xfrm>
            <a:custGeom>
              <a:avLst/>
              <a:gdLst/>
              <a:ahLst/>
              <a:cxnLst/>
              <a:rect l="l" t="t" r="r" b="b"/>
              <a:pathLst>
                <a:path w="6943090" h="2224404">
                  <a:moveTo>
                    <a:pt x="6943064" y="0"/>
                  </a:moveTo>
                  <a:lnTo>
                    <a:pt x="0" y="0"/>
                  </a:lnTo>
                  <a:lnTo>
                    <a:pt x="0" y="2224036"/>
                  </a:lnTo>
                  <a:lnTo>
                    <a:pt x="6943064" y="2224036"/>
                  </a:lnTo>
                  <a:lnTo>
                    <a:pt x="6943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9" name="object 98">
            <a:extLst>
              <a:ext uri="{FF2B5EF4-FFF2-40B4-BE49-F238E27FC236}">
                <a16:creationId xmlns:a16="http://schemas.microsoft.com/office/drawing/2014/main" id="{87305164-8B6C-B270-B5AF-E2612909BCA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35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ject 24">
            <a:extLst>
              <a:ext uri="{FF2B5EF4-FFF2-40B4-BE49-F238E27FC236}">
                <a16:creationId xmlns:a16="http://schemas.microsoft.com/office/drawing/2014/main" id="{41620EC2-9044-D464-DBEB-497239E13FE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6824" y="1416915"/>
            <a:ext cx="8978349" cy="2878470"/>
          </a:xfrm>
          <a:prstGeom prst="rect">
            <a:avLst/>
          </a:prstGeom>
        </p:spPr>
      </p:pic>
      <p:pic>
        <p:nvPicPr>
          <p:cNvPr id="11" name="object 27">
            <a:extLst>
              <a:ext uri="{FF2B5EF4-FFF2-40B4-BE49-F238E27FC236}">
                <a16:creationId xmlns:a16="http://schemas.microsoft.com/office/drawing/2014/main" id="{7AF36EFA-F90B-A98B-4C70-47C76DA3F26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33085" y="5241974"/>
            <a:ext cx="148880" cy="148863"/>
          </a:xfrm>
          <a:prstGeom prst="rect">
            <a:avLst/>
          </a:prstGeom>
        </p:spPr>
      </p:pic>
      <p:pic>
        <p:nvPicPr>
          <p:cNvPr id="12" name="object 28">
            <a:extLst>
              <a:ext uri="{FF2B5EF4-FFF2-40B4-BE49-F238E27FC236}">
                <a16:creationId xmlns:a16="http://schemas.microsoft.com/office/drawing/2014/main" id="{9F5DD260-E924-D64D-95B0-9F2C2B3D7D9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33085" y="5752420"/>
            <a:ext cx="148880" cy="148863"/>
          </a:xfrm>
          <a:prstGeom prst="rect">
            <a:avLst/>
          </a:prstGeom>
        </p:spPr>
      </p:pic>
      <p:sp>
        <p:nvSpPr>
          <p:cNvPr id="13" name="object 29">
            <a:extLst>
              <a:ext uri="{FF2B5EF4-FFF2-40B4-BE49-F238E27FC236}">
                <a16:creationId xmlns:a16="http://schemas.microsoft.com/office/drawing/2014/main" id="{8D57CBC5-6CD3-4BF8-AD7B-6A252CD45B86}"/>
              </a:ext>
            </a:extLst>
          </p:cNvPr>
          <p:cNvSpPr txBox="1"/>
          <p:nvPr/>
        </p:nvSpPr>
        <p:spPr>
          <a:xfrm>
            <a:off x="1019313" y="4668090"/>
            <a:ext cx="4708927" cy="63205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50738">
              <a:spcBef>
                <a:spcPts val="133"/>
              </a:spcBef>
            </a:pPr>
            <a:r>
              <a:rPr sz="1332" err="1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estos</a:t>
            </a:r>
            <a:r>
              <a:rPr sz="1332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perﬁles</a:t>
            </a:r>
            <a:r>
              <a:rPr sz="1332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vemos</a:t>
            </a:r>
            <a:r>
              <a:rPr sz="1332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cómo ha</a:t>
            </a:r>
            <a:r>
              <a:rPr sz="1332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sido</a:t>
            </a:r>
            <a:r>
              <a:rPr sz="1332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curva de</a:t>
            </a:r>
            <a:r>
              <a:rPr sz="1332" b="1" spc="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 spc="-13" err="1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lang="es-ES"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cada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día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durante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24</a:t>
            </a:r>
            <a:r>
              <a:rPr lang="es-ES" sz="1332" b="1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horas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lang="es-ES"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reducido</a:t>
            </a:r>
            <a:r>
              <a:rPr lang="es-ES"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tamaño</a:t>
            </a:r>
            <a:r>
              <a:rPr lang="es-ES"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lang="es-ES"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spc="-33">
                <a:solidFill>
                  <a:srgbClr val="3C3C3B"/>
                </a:solidFill>
                <a:latin typeface="Open Sans"/>
                <a:cs typeface="Open Sans"/>
              </a:rPr>
              <a:t>los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últimos</a:t>
            </a:r>
            <a:r>
              <a:rPr lang="es-ES"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14</a:t>
            </a:r>
            <a:r>
              <a:rPr lang="es-ES"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días</a:t>
            </a:r>
            <a:r>
              <a:rPr lang="es-ES"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(2 semanas</a:t>
            </a:r>
            <a:r>
              <a:rPr lang="es-ES"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lang="es-ES"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lunes</a:t>
            </a:r>
            <a:r>
              <a:rPr lang="es-ES"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a</a:t>
            </a:r>
            <a:r>
              <a:rPr lang="es-ES"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spc="-13">
                <a:solidFill>
                  <a:srgbClr val="3C3C3B"/>
                </a:solidFill>
                <a:latin typeface="Open Sans"/>
                <a:cs typeface="Open Sans"/>
              </a:rPr>
              <a:t>domingo).</a:t>
            </a:r>
            <a:endParaRPr sz="1332">
              <a:latin typeface="Open Sans"/>
              <a:cs typeface="Open Sans"/>
            </a:endParaRPr>
          </a:p>
        </p:txBody>
      </p:sp>
      <p:sp>
        <p:nvSpPr>
          <p:cNvPr id="14" name="object 30">
            <a:extLst>
              <a:ext uri="{FF2B5EF4-FFF2-40B4-BE49-F238E27FC236}">
                <a16:creationId xmlns:a16="http://schemas.microsoft.com/office/drawing/2014/main" id="{5D757EA7-14CE-113F-383B-BA995429A2CA}"/>
              </a:ext>
            </a:extLst>
          </p:cNvPr>
          <p:cNvSpPr txBox="1"/>
          <p:nvPr/>
        </p:nvSpPr>
        <p:spPr>
          <a:xfrm>
            <a:off x="6530027" y="4668090"/>
            <a:ext cx="5131420" cy="43988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50738">
              <a:spcBef>
                <a:spcPts val="133"/>
              </a:spcBef>
            </a:pP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línea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azul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oscuro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representa</a:t>
            </a:r>
            <a:r>
              <a:rPr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sz="1332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promedio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>
                <a:solidFill>
                  <a:srgbClr val="3C3C3B"/>
                </a:solidFill>
                <a:latin typeface="Open Sans"/>
                <a:cs typeface="Open Sans"/>
              </a:rPr>
              <a:t>de</a:t>
            </a:r>
            <a:r>
              <a:rPr sz="1332" b="1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332" b="1" spc="-13" err="1">
                <a:solidFill>
                  <a:srgbClr val="3C3C3B"/>
                </a:solidFill>
                <a:latin typeface="Open Sans"/>
                <a:cs typeface="Open Sans"/>
              </a:rPr>
              <a:t>glucosa</a:t>
            </a:r>
            <a:r>
              <a:rPr sz="1332" b="1" spc="-13">
                <a:solidFill>
                  <a:srgbClr val="3C3C3B"/>
                </a:solidFill>
                <a:latin typeface="Open Sans"/>
                <a:cs typeface="Open Sans"/>
              </a:rPr>
              <a:t>.</a:t>
            </a:r>
            <a:endParaRPr lang="es-ES" sz="1332" b="1" spc="-13">
              <a:solidFill>
                <a:srgbClr val="3C3C3B"/>
              </a:solidFill>
              <a:latin typeface="Open Sans"/>
              <a:cs typeface="Open Sans"/>
            </a:endParaRPr>
          </a:p>
          <a:p>
            <a:pPr marL="50738">
              <a:spcBef>
                <a:spcPts val="133"/>
              </a:spcBef>
            </a:pP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lang="es-ES" sz="1332" spc="-4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área</a:t>
            </a:r>
            <a:r>
              <a:rPr lang="es-ES"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sombreada</a:t>
            </a:r>
            <a:r>
              <a:rPr lang="es-ES"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en</a:t>
            </a:r>
            <a:r>
              <a:rPr lang="es-ES"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gris</a:t>
            </a:r>
            <a:r>
              <a:rPr lang="es-ES"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es</a:t>
            </a:r>
            <a:r>
              <a:rPr lang="es-ES" sz="1332" spc="-2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>
                <a:solidFill>
                  <a:srgbClr val="3C3C3B"/>
                </a:solidFill>
                <a:latin typeface="Open Sans"/>
                <a:cs typeface="Open Sans"/>
              </a:rPr>
              <a:t>el</a:t>
            </a:r>
            <a:r>
              <a:rPr lang="es-ES" sz="1332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tiempo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dentro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del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lang="es-ES" sz="1332" b="1">
                <a:solidFill>
                  <a:srgbClr val="3C3C3B"/>
                </a:solidFill>
                <a:latin typeface="Open Sans"/>
                <a:cs typeface="Open Sans"/>
              </a:rPr>
              <a:t>rango</a:t>
            </a:r>
            <a:r>
              <a:rPr lang="es-ES" sz="1332" b="1" spc="-13">
                <a:solidFill>
                  <a:srgbClr val="3C3C3B"/>
                </a:solidFill>
                <a:latin typeface="Open Sans"/>
                <a:cs typeface="Open Sans"/>
              </a:rPr>
              <a:t> (TIR).</a:t>
            </a:r>
            <a:endParaRPr lang="es-ES" sz="1332">
              <a:latin typeface="Open Sans"/>
              <a:cs typeface="Open Sans"/>
            </a:endParaRPr>
          </a:p>
        </p:txBody>
      </p:sp>
      <p:grpSp>
        <p:nvGrpSpPr>
          <p:cNvPr id="15" name="object 31">
            <a:extLst>
              <a:ext uri="{FF2B5EF4-FFF2-40B4-BE49-F238E27FC236}">
                <a16:creationId xmlns:a16="http://schemas.microsoft.com/office/drawing/2014/main" id="{2F589D08-E1A2-341F-DA0B-0B30A962C126}"/>
              </a:ext>
            </a:extLst>
          </p:cNvPr>
          <p:cNvGrpSpPr/>
          <p:nvPr/>
        </p:nvGrpSpPr>
        <p:grpSpPr>
          <a:xfrm>
            <a:off x="5940389" y="4692971"/>
            <a:ext cx="9302" cy="1437559"/>
            <a:chOff x="4363093" y="3629778"/>
            <a:chExt cx="6985" cy="1079500"/>
          </a:xfrm>
        </p:grpSpPr>
        <p:sp>
          <p:nvSpPr>
            <p:cNvPr id="16" name="object 32">
              <a:extLst>
                <a:ext uri="{FF2B5EF4-FFF2-40B4-BE49-F238E27FC236}">
                  <a16:creationId xmlns:a16="http://schemas.microsoft.com/office/drawing/2014/main" id="{7DE873F1-5D5D-4E83-3EFB-756539E13EF9}"/>
                </a:ext>
              </a:extLst>
            </p:cNvPr>
            <p:cNvSpPr/>
            <p:nvPr/>
          </p:nvSpPr>
          <p:spPr>
            <a:xfrm>
              <a:off x="4366300" y="362977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0"/>
                  </a:moveTo>
                  <a:lnTo>
                    <a:pt x="0" y="5638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7" name="object 33">
              <a:extLst>
                <a:ext uri="{FF2B5EF4-FFF2-40B4-BE49-F238E27FC236}">
                  <a16:creationId xmlns:a16="http://schemas.microsoft.com/office/drawing/2014/main" id="{3874688F-0C32-F1B7-2E04-1D6B7A6ADBDF}"/>
                </a:ext>
              </a:extLst>
            </p:cNvPr>
            <p:cNvSpPr/>
            <p:nvPr/>
          </p:nvSpPr>
          <p:spPr>
            <a:xfrm>
              <a:off x="4366300" y="3646654"/>
              <a:ext cx="0" cy="1050925"/>
            </a:xfrm>
            <a:custGeom>
              <a:avLst/>
              <a:gdLst/>
              <a:ahLst/>
              <a:cxnLst/>
              <a:rect l="l" t="t" r="r" b="b"/>
              <a:pathLst>
                <a:path h="1050925">
                  <a:moveTo>
                    <a:pt x="0" y="0"/>
                  </a:moveTo>
                  <a:lnTo>
                    <a:pt x="0" y="1050912"/>
                  </a:lnTo>
                </a:path>
              </a:pathLst>
            </a:custGeom>
            <a:ln w="9525">
              <a:solidFill>
                <a:srgbClr val="00A49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8" name="object 34">
              <a:extLst>
                <a:ext uri="{FF2B5EF4-FFF2-40B4-BE49-F238E27FC236}">
                  <a16:creationId xmlns:a16="http://schemas.microsoft.com/office/drawing/2014/main" id="{D6C1256F-F963-358B-D753-F2BA3F7F0660}"/>
                </a:ext>
              </a:extLst>
            </p:cNvPr>
            <p:cNvSpPr/>
            <p:nvPr/>
          </p:nvSpPr>
          <p:spPr>
            <a:xfrm>
              <a:off x="4366300" y="470318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0"/>
                  </a:moveTo>
                  <a:lnTo>
                    <a:pt x="0" y="5638"/>
                  </a:lnTo>
                </a:path>
              </a:pathLst>
            </a:custGeom>
            <a:ln w="6413">
              <a:solidFill>
                <a:srgbClr val="00A497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19" name="object 35">
            <a:extLst>
              <a:ext uri="{FF2B5EF4-FFF2-40B4-BE49-F238E27FC236}">
                <a16:creationId xmlns:a16="http://schemas.microsoft.com/office/drawing/2014/main" id="{49F1FEF3-06A5-A154-6D19-09F065CFC483}"/>
              </a:ext>
            </a:extLst>
          </p:cNvPr>
          <p:cNvSpPr txBox="1"/>
          <p:nvPr/>
        </p:nvSpPr>
        <p:spPr>
          <a:xfrm>
            <a:off x="4091329" y="489209"/>
            <a:ext cx="4009943" cy="640577"/>
          </a:xfrm>
          <a:prstGeom prst="rect">
            <a:avLst/>
          </a:prstGeom>
        </p:spPr>
        <p:txBody>
          <a:bodyPr vert="horz" wrap="square" lIns="0" tIns="88790" rIns="0" bIns="0" rtlCol="0">
            <a:spAutoFit/>
          </a:bodyPr>
          <a:lstStyle/>
          <a:p>
            <a:pPr algn="ctr">
              <a:spcBef>
                <a:spcPts val="699"/>
              </a:spcBef>
            </a:pPr>
            <a:r>
              <a:rPr sz="2131">
                <a:solidFill>
                  <a:srgbClr val="475563"/>
                </a:solidFill>
                <a:latin typeface="Open Sans"/>
                <a:cs typeface="Open Sans"/>
              </a:rPr>
              <a:t>PERFILES</a:t>
            </a:r>
            <a:r>
              <a:rPr sz="2131" spc="-47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2131">
                <a:solidFill>
                  <a:srgbClr val="475563"/>
                </a:solidFill>
                <a:latin typeface="Open Sans"/>
                <a:cs typeface="Open Sans"/>
              </a:rPr>
              <a:t>DE</a:t>
            </a:r>
            <a:r>
              <a:rPr sz="2131" spc="-27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2131">
                <a:solidFill>
                  <a:srgbClr val="475563"/>
                </a:solidFill>
                <a:latin typeface="Open Sans"/>
                <a:cs typeface="Open Sans"/>
              </a:rPr>
              <a:t>GLUCOSA</a:t>
            </a:r>
            <a:r>
              <a:rPr sz="2131" spc="-27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2131" spc="-13">
                <a:solidFill>
                  <a:srgbClr val="475563"/>
                </a:solidFill>
                <a:latin typeface="Open Sans"/>
                <a:cs typeface="Open Sans"/>
              </a:rPr>
              <a:t>DIARIOS</a:t>
            </a:r>
            <a:endParaRPr sz="2131">
              <a:latin typeface="Open Sans"/>
              <a:cs typeface="Open Sans"/>
            </a:endParaRPr>
          </a:p>
          <a:p>
            <a:pPr marL="846" algn="ctr">
              <a:spcBef>
                <a:spcPts val="320"/>
              </a:spcBef>
            </a:pP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LECTURA</a:t>
            </a:r>
            <a:r>
              <a:rPr sz="1199" spc="-20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SISTEMÁTICA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DEL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INFORME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 spc="-33">
                <a:solidFill>
                  <a:srgbClr val="475563"/>
                </a:solidFill>
                <a:latin typeface="Open Sans"/>
                <a:cs typeface="Open Sans"/>
              </a:rPr>
              <a:t>AGP</a:t>
            </a:r>
            <a:endParaRPr sz="1199">
              <a:latin typeface="Open Sans"/>
              <a:cs typeface="Open Sans"/>
            </a:endParaRPr>
          </a:p>
        </p:txBody>
      </p:sp>
      <p:sp>
        <p:nvSpPr>
          <p:cNvPr id="20" name="object 36">
            <a:extLst>
              <a:ext uri="{FF2B5EF4-FFF2-40B4-BE49-F238E27FC236}">
                <a16:creationId xmlns:a16="http://schemas.microsoft.com/office/drawing/2014/main" id="{C3FFC162-6140-7215-2A14-62CB5B54920F}"/>
              </a:ext>
            </a:extLst>
          </p:cNvPr>
          <p:cNvSpPr txBox="1"/>
          <p:nvPr/>
        </p:nvSpPr>
        <p:spPr>
          <a:xfrm>
            <a:off x="240318" y="6157202"/>
            <a:ext cx="2030340" cy="103358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Battelino</a:t>
            </a:r>
            <a:r>
              <a:rPr sz="533" spc="14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T,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Care.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Aug;42(8):1593-</a:t>
            </a:r>
            <a:r>
              <a:rPr sz="533" spc="-27">
                <a:solidFill>
                  <a:srgbClr val="00A497"/>
                </a:solidFill>
                <a:latin typeface="Open Sans"/>
                <a:cs typeface="Open Sans"/>
              </a:rPr>
              <a:t>1603</a:t>
            </a:r>
            <a:endParaRPr sz="533">
              <a:latin typeface="Open Sans"/>
              <a:cs typeface="Open Sans"/>
            </a:endParaRPr>
          </a:p>
        </p:txBody>
      </p:sp>
      <p:grpSp>
        <p:nvGrpSpPr>
          <p:cNvPr id="21" name="object 87">
            <a:extLst>
              <a:ext uri="{FF2B5EF4-FFF2-40B4-BE49-F238E27FC236}">
                <a16:creationId xmlns:a16="http://schemas.microsoft.com/office/drawing/2014/main" id="{955425B1-8115-5C11-A109-86F97E63A217}"/>
              </a:ext>
            </a:extLst>
          </p:cNvPr>
          <p:cNvGrpSpPr/>
          <p:nvPr/>
        </p:nvGrpSpPr>
        <p:grpSpPr>
          <a:xfrm>
            <a:off x="5430919" y="1196092"/>
            <a:ext cx="1330164" cy="79489"/>
            <a:chOff x="4072839" y="862711"/>
            <a:chExt cx="998855" cy="59690"/>
          </a:xfrm>
        </p:grpSpPr>
        <p:sp>
          <p:nvSpPr>
            <p:cNvPr id="22" name="object 88">
              <a:extLst>
                <a:ext uri="{FF2B5EF4-FFF2-40B4-BE49-F238E27FC236}">
                  <a16:creationId xmlns:a16="http://schemas.microsoft.com/office/drawing/2014/main" id="{D709EE12-6AB4-BCD0-2421-979609C4239D}"/>
                </a:ext>
              </a:extLst>
            </p:cNvPr>
            <p:cNvSpPr/>
            <p:nvPr/>
          </p:nvSpPr>
          <p:spPr>
            <a:xfrm>
              <a:off x="4072839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3" name="object 89">
              <a:extLst>
                <a:ext uri="{FF2B5EF4-FFF2-40B4-BE49-F238E27FC236}">
                  <a16:creationId xmlns:a16="http://schemas.microsoft.com/office/drawing/2014/main" id="{4997C9A6-B6A9-8028-0E11-ACB7A965DD8F}"/>
                </a:ext>
              </a:extLst>
            </p:cNvPr>
            <p:cNvSpPr/>
            <p:nvPr/>
          </p:nvSpPr>
          <p:spPr>
            <a:xfrm>
              <a:off x="4405172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2AFBE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24" name="object 90">
              <a:extLst>
                <a:ext uri="{FF2B5EF4-FFF2-40B4-BE49-F238E27FC236}">
                  <a16:creationId xmlns:a16="http://schemas.microsoft.com/office/drawing/2014/main" id="{15A0E1C4-B09F-C96C-3220-088F662EE590}"/>
                </a:ext>
              </a:extLst>
            </p:cNvPr>
            <p:cNvSpPr/>
            <p:nvPr/>
          </p:nvSpPr>
          <p:spPr>
            <a:xfrm>
              <a:off x="4738814" y="862711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EA79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25" name="object 29">
            <a:extLst>
              <a:ext uri="{FF2B5EF4-FFF2-40B4-BE49-F238E27FC236}">
                <a16:creationId xmlns:a16="http://schemas.microsoft.com/office/drawing/2014/main" id="{400EB5F6-5A95-50B3-6FCE-63A23CDC18F6}"/>
              </a:ext>
            </a:extLst>
          </p:cNvPr>
          <p:cNvSpPr txBox="1"/>
          <p:nvPr/>
        </p:nvSpPr>
        <p:spPr>
          <a:xfrm>
            <a:off x="545310" y="4512060"/>
            <a:ext cx="475592" cy="42686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50738">
              <a:spcBef>
                <a:spcPts val="133"/>
              </a:spcBef>
            </a:pPr>
            <a:r>
              <a:rPr sz="2663" b="1" baseline="-12962">
                <a:solidFill>
                  <a:srgbClr val="3FA49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01.</a:t>
            </a:r>
            <a:endParaRPr sz="2663">
              <a:latin typeface="Open Sans"/>
              <a:cs typeface="Open Sans"/>
            </a:endParaRPr>
          </a:p>
        </p:txBody>
      </p:sp>
      <p:sp>
        <p:nvSpPr>
          <p:cNvPr id="26" name="object 29">
            <a:extLst>
              <a:ext uri="{FF2B5EF4-FFF2-40B4-BE49-F238E27FC236}">
                <a16:creationId xmlns:a16="http://schemas.microsoft.com/office/drawing/2014/main" id="{11C3BCD5-9F82-4CE0-DDFB-2906BAF529BE}"/>
              </a:ext>
            </a:extLst>
          </p:cNvPr>
          <p:cNvSpPr txBox="1"/>
          <p:nvPr/>
        </p:nvSpPr>
        <p:spPr>
          <a:xfrm>
            <a:off x="6096000" y="4512060"/>
            <a:ext cx="475592" cy="42686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50738">
              <a:spcBef>
                <a:spcPts val="133"/>
              </a:spcBef>
            </a:pPr>
            <a:r>
              <a:rPr sz="2663" b="1" baseline="-12962">
                <a:solidFill>
                  <a:srgbClr val="3FA49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es-ES" sz="2663" b="1" baseline="-12962">
                <a:solidFill>
                  <a:srgbClr val="3FA49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sz="2663" b="1" baseline="-12962">
                <a:solidFill>
                  <a:srgbClr val="3FA49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sz="2663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35606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53047-8410-3294-D865-74EE77D2C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04102BA-9340-805C-6827-684331698457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9CCC77B-8557-761A-6818-BD25563B5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3869981-0834-3F5D-B69D-87676A5D4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object 17">
            <a:extLst>
              <a:ext uri="{FF2B5EF4-FFF2-40B4-BE49-F238E27FC236}">
                <a16:creationId xmlns:a16="http://schemas.microsoft.com/office/drawing/2014/main" id="{84C3EAB1-D7F9-ECC0-980A-1964DD7FD8AA}"/>
              </a:ext>
            </a:extLst>
          </p:cNvPr>
          <p:cNvSpPr txBox="1"/>
          <p:nvPr/>
        </p:nvSpPr>
        <p:spPr>
          <a:xfrm>
            <a:off x="3412209" y="764334"/>
            <a:ext cx="5368011" cy="709788"/>
          </a:xfrm>
          <a:prstGeom prst="rect">
            <a:avLst/>
          </a:prstGeom>
        </p:spPr>
        <p:txBody>
          <a:bodyPr vert="horz" wrap="square" lIns="0" tIns="68495" rIns="0" bIns="0" rtlCol="0">
            <a:spAutoFit/>
          </a:bodyPr>
          <a:lstStyle/>
          <a:p>
            <a:pPr algn="ctr">
              <a:spcBef>
                <a:spcPts val="539"/>
              </a:spcBef>
            </a:pPr>
            <a:r>
              <a:rPr sz="2797" b="1">
                <a:solidFill>
                  <a:srgbClr val="445565"/>
                </a:solidFill>
                <a:latin typeface="Open Sans"/>
                <a:cs typeface="Open Sans"/>
              </a:rPr>
              <a:t>DEL</a:t>
            </a:r>
            <a:r>
              <a:rPr sz="2797" b="1" spc="-20">
                <a:solidFill>
                  <a:srgbClr val="445565"/>
                </a:solidFill>
                <a:latin typeface="Open Sans"/>
                <a:cs typeface="Open Sans"/>
              </a:rPr>
              <a:t> </a:t>
            </a:r>
            <a:r>
              <a:rPr sz="2797" b="1">
                <a:solidFill>
                  <a:srgbClr val="445565"/>
                </a:solidFill>
                <a:latin typeface="Open Sans"/>
                <a:cs typeface="Open Sans"/>
              </a:rPr>
              <a:t>INFORME</a:t>
            </a:r>
            <a:r>
              <a:rPr sz="2797" b="1" spc="-13">
                <a:solidFill>
                  <a:srgbClr val="445565"/>
                </a:solidFill>
                <a:latin typeface="Open Sans"/>
                <a:cs typeface="Open Sans"/>
              </a:rPr>
              <a:t> </a:t>
            </a:r>
            <a:r>
              <a:rPr sz="2797" b="1">
                <a:solidFill>
                  <a:srgbClr val="445565"/>
                </a:solidFill>
                <a:latin typeface="Open Sans"/>
                <a:cs typeface="Open Sans"/>
              </a:rPr>
              <a:t>AGP</a:t>
            </a:r>
            <a:r>
              <a:rPr sz="2797" b="1" spc="-13">
                <a:solidFill>
                  <a:srgbClr val="445565"/>
                </a:solidFill>
                <a:latin typeface="Open Sans"/>
                <a:cs typeface="Open Sans"/>
              </a:rPr>
              <a:t> </a:t>
            </a:r>
            <a:r>
              <a:rPr sz="2797" b="1">
                <a:solidFill>
                  <a:srgbClr val="445565"/>
                </a:solidFill>
                <a:latin typeface="Open Sans"/>
                <a:cs typeface="Open Sans"/>
              </a:rPr>
              <a:t>EN</a:t>
            </a:r>
            <a:r>
              <a:rPr sz="2797" b="1" spc="-13">
                <a:solidFill>
                  <a:srgbClr val="445565"/>
                </a:solidFill>
                <a:latin typeface="Open Sans"/>
                <a:cs typeface="Open Sans"/>
              </a:rPr>
              <a:t> </a:t>
            </a:r>
            <a:r>
              <a:rPr sz="2797" b="1">
                <a:solidFill>
                  <a:srgbClr val="445565"/>
                </a:solidFill>
                <a:latin typeface="Open Sans"/>
                <a:cs typeface="Open Sans"/>
              </a:rPr>
              <a:t>5</a:t>
            </a:r>
            <a:r>
              <a:rPr sz="2797" b="1" spc="-7">
                <a:solidFill>
                  <a:srgbClr val="445565"/>
                </a:solidFill>
                <a:latin typeface="Open Sans"/>
                <a:cs typeface="Open Sans"/>
              </a:rPr>
              <a:t> </a:t>
            </a:r>
            <a:r>
              <a:rPr sz="2797" b="1" spc="-13">
                <a:solidFill>
                  <a:srgbClr val="445565"/>
                </a:solidFill>
                <a:latin typeface="Open Sans"/>
                <a:cs typeface="Open Sans"/>
              </a:rPr>
              <a:t>PASOS</a:t>
            </a:r>
            <a:endParaRPr sz="2797">
              <a:latin typeface="Open Sans"/>
              <a:cs typeface="Open Sans"/>
            </a:endParaRPr>
          </a:p>
          <a:p>
            <a:pPr marL="846" algn="ctr">
              <a:spcBef>
                <a:spcPts val="173"/>
              </a:spcBef>
            </a:pP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LECTURA</a:t>
            </a:r>
            <a:r>
              <a:rPr sz="1199" spc="-20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SISTEMÁTICA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DEL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>
                <a:solidFill>
                  <a:srgbClr val="475563"/>
                </a:solidFill>
                <a:latin typeface="Open Sans"/>
                <a:cs typeface="Open Sans"/>
              </a:rPr>
              <a:t>INFORME</a:t>
            </a:r>
            <a:r>
              <a:rPr sz="1199" spc="-13">
                <a:solidFill>
                  <a:srgbClr val="475563"/>
                </a:solidFill>
                <a:latin typeface="Open Sans"/>
                <a:cs typeface="Open Sans"/>
              </a:rPr>
              <a:t> </a:t>
            </a:r>
            <a:r>
              <a:rPr sz="1199" spc="-33">
                <a:solidFill>
                  <a:srgbClr val="475563"/>
                </a:solidFill>
                <a:latin typeface="Open Sans"/>
                <a:cs typeface="Open Sans"/>
              </a:rPr>
              <a:t>AGP</a:t>
            </a:r>
            <a:endParaRPr sz="1199">
              <a:latin typeface="Open Sans"/>
              <a:cs typeface="Open Sans"/>
            </a:endParaRPr>
          </a:p>
        </p:txBody>
      </p:sp>
      <p:grpSp>
        <p:nvGrpSpPr>
          <p:cNvPr id="6" name="object 18">
            <a:extLst>
              <a:ext uri="{FF2B5EF4-FFF2-40B4-BE49-F238E27FC236}">
                <a16:creationId xmlns:a16="http://schemas.microsoft.com/office/drawing/2014/main" id="{7A537440-6844-FD3B-E469-FC3DC04F94EC}"/>
              </a:ext>
            </a:extLst>
          </p:cNvPr>
          <p:cNvGrpSpPr/>
          <p:nvPr/>
        </p:nvGrpSpPr>
        <p:grpSpPr>
          <a:xfrm>
            <a:off x="5431274" y="1562794"/>
            <a:ext cx="1330164" cy="79489"/>
            <a:chOff x="4072839" y="1173543"/>
            <a:chExt cx="998855" cy="59690"/>
          </a:xfrm>
        </p:grpSpPr>
        <p:sp>
          <p:nvSpPr>
            <p:cNvPr id="7" name="object 19">
              <a:extLst>
                <a:ext uri="{FF2B5EF4-FFF2-40B4-BE49-F238E27FC236}">
                  <a16:creationId xmlns:a16="http://schemas.microsoft.com/office/drawing/2014/main" id="{2BF8546D-904E-9DFC-967B-DF021475454F}"/>
                </a:ext>
              </a:extLst>
            </p:cNvPr>
            <p:cNvSpPr/>
            <p:nvPr/>
          </p:nvSpPr>
          <p:spPr>
            <a:xfrm>
              <a:off x="4072839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FA49A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8" name="object 20">
              <a:extLst>
                <a:ext uri="{FF2B5EF4-FFF2-40B4-BE49-F238E27FC236}">
                  <a16:creationId xmlns:a16="http://schemas.microsoft.com/office/drawing/2014/main" id="{5616F034-4A73-B6BC-8391-87E4E43D9729}"/>
                </a:ext>
              </a:extLst>
            </p:cNvPr>
            <p:cNvSpPr/>
            <p:nvPr/>
          </p:nvSpPr>
          <p:spPr>
            <a:xfrm>
              <a:off x="4405172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53ADB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9" name="object 21">
              <a:extLst>
                <a:ext uri="{FF2B5EF4-FFF2-40B4-BE49-F238E27FC236}">
                  <a16:creationId xmlns:a16="http://schemas.microsoft.com/office/drawing/2014/main" id="{A387C441-FC98-03C9-B5A2-B42494E7C8BB}"/>
                </a:ext>
              </a:extLst>
            </p:cNvPr>
            <p:cNvSpPr/>
            <p:nvPr/>
          </p:nvSpPr>
          <p:spPr>
            <a:xfrm>
              <a:off x="4738814" y="1173543"/>
              <a:ext cx="332740" cy="59690"/>
            </a:xfrm>
            <a:custGeom>
              <a:avLst/>
              <a:gdLst/>
              <a:ahLst/>
              <a:cxnLst/>
              <a:rect l="l" t="t" r="r" b="b"/>
              <a:pathLst>
                <a:path w="332739" h="59690">
                  <a:moveTo>
                    <a:pt x="332346" y="0"/>
                  </a:moveTo>
                  <a:lnTo>
                    <a:pt x="0" y="0"/>
                  </a:lnTo>
                  <a:lnTo>
                    <a:pt x="0" y="59194"/>
                  </a:lnTo>
                  <a:lnTo>
                    <a:pt x="332346" y="59194"/>
                  </a:lnTo>
                  <a:lnTo>
                    <a:pt x="332346" y="0"/>
                  </a:lnTo>
                  <a:close/>
                </a:path>
              </a:pathLst>
            </a:custGeom>
            <a:solidFill>
              <a:srgbClr val="3FA49A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10" name="object 49">
            <a:extLst>
              <a:ext uri="{FF2B5EF4-FFF2-40B4-BE49-F238E27FC236}">
                <a16:creationId xmlns:a16="http://schemas.microsoft.com/office/drawing/2014/main" id="{4C51FB6D-5584-3DC2-6547-C446D386FC19}"/>
              </a:ext>
            </a:extLst>
          </p:cNvPr>
          <p:cNvSpPr txBox="1"/>
          <p:nvPr/>
        </p:nvSpPr>
        <p:spPr>
          <a:xfrm>
            <a:off x="858284" y="3065179"/>
            <a:ext cx="136145" cy="54985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3462" b="1" spc="20">
                <a:solidFill>
                  <a:srgbClr val="FFFFFF"/>
                </a:solidFill>
                <a:latin typeface="Acumin Pro ExtraCondensed"/>
                <a:cs typeface="Acumin Pro ExtraCondensed"/>
              </a:rPr>
              <a:t>1</a:t>
            </a:r>
            <a:endParaRPr sz="3462">
              <a:latin typeface="Acumin Pro ExtraCondensed"/>
              <a:cs typeface="Acumin Pro ExtraCondensed"/>
            </a:endParaRPr>
          </a:p>
        </p:txBody>
      </p:sp>
      <p:sp>
        <p:nvSpPr>
          <p:cNvPr id="11" name="object 59">
            <a:extLst>
              <a:ext uri="{FF2B5EF4-FFF2-40B4-BE49-F238E27FC236}">
                <a16:creationId xmlns:a16="http://schemas.microsoft.com/office/drawing/2014/main" id="{9285DC3C-527D-75B2-8ECF-89AE7C113FDF}"/>
              </a:ext>
            </a:extLst>
          </p:cNvPr>
          <p:cNvSpPr txBox="1"/>
          <p:nvPr/>
        </p:nvSpPr>
        <p:spPr>
          <a:xfrm>
            <a:off x="9729901" y="6111136"/>
            <a:ext cx="2030340" cy="103358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L="16913">
              <a:spcBef>
                <a:spcPts val="166"/>
              </a:spcBef>
            </a:pP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Battelino</a:t>
            </a:r>
            <a:r>
              <a:rPr sz="533" spc="14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T,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Care.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Aug;42(8):1593-</a:t>
            </a:r>
            <a:r>
              <a:rPr sz="533" spc="-27">
                <a:solidFill>
                  <a:srgbClr val="00A497"/>
                </a:solidFill>
                <a:latin typeface="Open Sans"/>
                <a:cs typeface="Open Sans"/>
              </a:rPr>
              <a:t>1603</a:t>
            </a:r>
            <a:endParaRPr sz="533">
              <a:latin typeface="Open Sans"/>
              <a:cs typeface="Open Sans"/>
            </a:endParaRPr>
          </a:p>
        </p:txBody>
      </p:sp>
      <p:sp>
        <p:nvSpPr>
          <p:cNvPr id="12" name="object 50">
            <a:extLst>
              <a:ext uri="{FF2B5EF4-FFF2-40B4-BE49-F238E27FC236}">
                <a16:creationId xmlns:a16="http://schemas.microsoft.com/office/drawing/2014/main" id="{ED054129-6BD6-E76B-D412-E7CE85E5E0F4}"/>
              </a:ext>
            </a:extLst>
          </p:cNvPr>
          <p:cNvSpPr txBox="1"/>
          <p:nvPr/>
        </p:nvSpPr>
        <p:spPr>
          <a:xfrm>
            <a:off x="5028625" y="3071336"/>
            <a:ext cx="193648" cy="54985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3462" b="1" spc="33">
                <a:solidFill>
                  <a:srgbClr val="FFFFFF"/>
                </a:solidFill>
                <a:latin typeface="Acumin Pro ExtraCondensed"/>
                <a:cs typeface="Acumin Pro ExtraCondensed"/>
              </a:rPr>
              <a:t>3</a:t>
            </a:r>
            <a:endParaRPr sz="3462">
              <a:latin typeface="Acumin Pro ExtraCondensed"/>
              <a:cs typeface="Acumin Pro ExtraCondensed"/>
            </a:endParaRPr>
          </a:p>
        </p:txBody>
      </p:sp>
      <p:sp>
        <p:nvSpPr>
          <p:cNvPr id="13" name="object 51">
            <a:extLst>
              <a:ext uri="{FF2B5EF4-FFF2-40B4-BE49-F238E27FC236}">
                <a16:creationId xmlns:a16="http://schemas.microsoft.com/office/drawing/2014/main" id="{443CB943-CF5C-F923-6A5C-EC297FEC1F8D}"/>
              </a:ext>
            </a:extLst>
          </p:cNvPr>
          <p:cNvSpPr txBox="1"/>
          <p:nvPr/>
        </p:nvSpPr>
        <p:spPr>
          <a:xfrm>
            <a:off x="9197206" y="3071336"/>
            <a:ext cx="197876" cy="54985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3462" b="1" spc="27">
                <a:solidFill>
                  <a:srgbClr val="FFFFFF"/>
                </a:solidFill>
                <a:latin typeface="Acumin Pro ExtraCondensed"/>
                <a:cs typeface="Acumin Pro ExtraCondensed"/>
              </a:rPr>
              <a:t>5</a:t>
            </a:r>
            <a:endParaRPr sz="3462">
              <a:latin typeface="Acumin Pro ExtraCondensed"/>
              <a:cs typeface="Acumin Pro ExtraCondensed"/>
            </a:endParaRPr>
          </a:p>
        </p:txBody>
      </p:sp>
      <p:sp>
        <p:nvSpPr>
          <p:cNvPr id="14" name="object 52">
            <a:extLst>
              <a:ext uri="{FF2B5EF4-FFF2-40B4-BE49-F238E27FC236}">
                <a16:creationId xmlns:a16="http://schemas.microsoft.com/office/drawing/2014/main" id="{3D8BA17B-DE91-DB1E-860D-456CD2691F60}"/>
              </a:ext>
            </a:extLst>
          </p:cNvPr>
          <p:cNvSpPr txBox="1"/>
          <p:nvPr/>
        </p:nvSpPr>
        <p:spPr>
          <a:xfrm>
            <a:off x="2938617" y="4129752"/>
            <a:ext cx="181809" cy="54985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3462" b="1" spc="20">
                <a:solidFill>
                  <a:srgbClr val="FFFFFF"/>
                </a:solidFill>
                <a:latin typeface="Acumin Pro ExtraCondensed"/>
                <a:cs typeface="Acumin Pro ExtraCondensed"/>
              </a:rPr>
              <a:t>2</a:t>
            </a:r>
            <a:endParaRPr sz="3462">
              <a:latin typeface="Acumin Pro ExtraCondensed"/>
              <a:cs typeface="Acumin Pro ExtraCondensed"/>
            </a:endParaRPr>
          </a:p>
        </p:txBody>
      </p:sp>
      <p:sp>
        <p:nvSpPr>
          <p:cNvPr id="15" name="object 53">
            <a:extLst>
              <a:ext uri="{FF2B5EF4-FFF2-40B4-BE49-F238E27FC236}">
                <a16:creationId xmlns:a16="http://schemas.microsoft.com/office/drawing/2014/main" id="{C5BFA145-B675-0611-C859-954E7A119E30}"/>
              </a:ext>
            </a:extLst>
          </p:cNvPr>
          <p:cNvSpPr txBox="1"/>
          <p:nvPr/>
        </p:nvSpPr>
        <p:spPr>
          <a:xfrm>
            <a:off x="7123029" y="4129752"/>
            <a:ext cx="191956" cy="54985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3462" b="1" spc="40">
                <a:solidFill>
                  <a:srgbClr val="FFFFFF"/>
                </a:solidFill>
                <a:latin typeface="Acumin Pro ExtraCondensed"/>
                <a:cs typeface="Acumin Pro ExtraCondensed"/>
              </a:rPr>
              <a:t>4</a:t>
            </a:r>
            <a:endParaRPr sz="3462">
              <a:latin typeface="Acumin Pro ExtraCondensed"/>
              <a:cs typeface="Acumin Pro ExtraCondensed"/>
            </a:endParaRPr>
          </a:p>
        </p:txBody>
      </p:sp>
      <p:pic>
        <p:nvPicPr>
          <p:cNvPr id="16" name="Imagen 1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DFFDFF2-2377-8EB2-CE29-99405DCF6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0" y="2143654"/>
            <a:ext cx="11026920" cy="35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04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8B286-08BA-4171-A5C3-5F1B2585E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ED66FA-E168-4FA3-805E-3210977D764F}"/>
              </a:ext>
            </a:extLst>
          </p:cNvPr>
          <p:cNvSpPr txBox="1"/>
          <p:nvPr/>
        </p:nvSpPr>
        <p:spPr>
          <a:xfrm>
            <a:off x="5125157" y="5912772"/>
            <a:ext cx="2270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FA612C5-F8E3-267C-C65F-C31EE5C90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6583" y="5876963"/>
            <a:ext cx="325339" cy="196394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041010C-7058-216D-EFE7-D2815F4A8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146F02-3883-2C60-8FCC-91A0FFD96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972" y="184195"/>
            <a:ext cx="5946482" cy="61209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FC5BE0-7C0F-3B18-C35C-E1ADF25F2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867" y="735397"/>
            <a:ext cx="3350780" cy="5543633"/>
          </a:xfrm>
          <a:prstGeom prst="rect">
            <a:avLst/>
          </a:prstGeom>
        </p:spPr>
      </p:pic>
      <p:grpSp>
        <p:nvGrpSpPr>
          <p:cNvPr id="7" name="Agrupar 8">
            <a:extLst>
              <a:ext uri="{FF2B5EF4-FFF2-40B4-BE49-F238E27FC236}">
                <a16:creationId xmlns:a16="http://schemas.microsoft.com/office/drawing/2014/main" id="{DB1364E4-431E-A197-CFCA-70979311AEEA}"/>
              </a:ext>
            </a:extLst>
          </p:cNvPr>
          <p:cNvGrpSpPr/>
          <p:nvPr/>
        </p:nvGrpSpPr>
        <p:grpSpPr>
          <a:xfrm>
            <a:off x="4475866" y="748715"/>
            <a:ext cx="3350779" cy="5556391"/>
            <a:chOff x="7883073" y="978150"/>
            <a:chExt cx="3547380" cy="5894972"/>
          </a:xfrm>
        </p:grpSpPr>
        <p:grpSp>
          <p:nvGrpSpPr>
            <p:cNvPr id="8" name="Agrupar 6">
              <a:extLst>
                <a:ext uri="{FF2B5EF4-FFF2-40B4-BE49-F238E27FC236}">
                  <a16:creationId xmlns:a16="http://schemas.microsoft.com/office/drawing/2014/main" id="{A0A686E6-D3BF-5C3B-1D49-C6144C306FCF}"/>
                </a:ext>
              </a:extLst>
            </p:cNvPr>
            <p:cNvGrpSpPr/>
            <p:nvPr/>
          </p:nvGrpSpPr>
          <p:grpSpPr>
            <a:xfrm>
              <a:off x="7883073" y="978150"/>
              <a:ext cx="3547380" cy="5894972"/>
              <a:chOff x="8674380" y="601153"/>
              <a:chExt cx="3547380" cy="5894972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756B8584-E5BC-2BB6-B69A-A1C518F3B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421" t="8101" r="6694" b="13445"/>
              <a:stretch/>
            </p:blipFill>
            <p:spPr>
              <a:xfrm>
                <a:off x="8674380" y="601153"/>
                <a:ext cx="3547380" cy="5894972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02AD4983-24D6-F502-3AA8-FFCB345EC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30797" y="4265549"/>
                <a:ext cx="536794" cy="536794"/>
              </a:xfrm>
              <a:prstGeom prst="rect">
                <a:avLst/>
              </a:prstGeom>
            </p:spPr>
          </p:pic>
        </p:grp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6193D34-1D67-767B-C7F2-9996EA1EC799}"/>
                </a:ext>
              </a:extLst>
            </p:cNvPr>
            <p:cNvSpPr txBox="1"/>
            <p:nvPr/>
          </p:nvSpPr>
          <p:spPr>
            <a:xfrm>
              <a:off x="9617167" y="5192053"/>
              <a:ext cx="1010834" cy="307777"/>
            </a:xfrm>
            <a:prstGeom prst="rect">
              <a:avLst/>
            </a:prstGeom>
            <a:solidFill>
              <a:srgbClr val="204F8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>
                  <a:solidFill>
                    <a:srgbClr val="FFFFFF"/>
                  </a:solidFill>
                </a:rPr>
                <a:t>Libre Link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23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EEECE-E7AF-51A2-B7F4-A6C5FBD0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D6239A-3B01-DDA0-CAA1-6D0820BFB02A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FF553A7-114B-A7A9-A515-D055A0CB7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2B87006-6D3E-2927-A637-6AC3B5560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C33CF4-B2A9-4264-E1D9-E21288664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563" y="144656"/>
            <a:ext cx="5990127" cy="61658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811194-6656-5E02-93ED-DE78B0B08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705" y="719449"/>
            <a:ext cx="3304785" cy="5677619"/>
          </a:xfrm>
          <a:prstGeom prst="rect">
            <a:avLst/>
          </a:prstGeom>
        </p:spPr>
      </p:pic>
      <p:pic>
        <p:nvPicPr>
          <p:cNvPr id="7" name="Picture 2" descr="LibreLinkUP- Aplicación Diabetes| Freestyle Libre">
            <a:extLst>
              <a:ext uri="{FF2B5EF4-FFF2-40B4-BE49-F238E27FC236}">
                <a16:creationId xmlns:a16="http://schemas.microsoft.com/office/drawing/2014/main" id="{E1E43F96-B7D8-5372-7E84-9BC1D7A19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0" t="11406" r="37951" b="15111"/>
          <a:stretch/>
        </p:blipFill>
        <p:spPr bwMode="auto">
          <a:xfrm>
            <a:off x="4613639" y="715251"/>
            <a:ext cx="3509635" cy="559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89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C549E-3B43-A011-1AE2-71F2DF882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C274531-A57B-9748-4DAD-8A027760DB1E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6B1F803-A2A8-2AFE-CF03-B36D02789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23145A20-2AFC-884D-7BB4-90FAA6433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DA9965-97FB-E961-82B1-88BEE8882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828" y="176394"/>
            <a:ext cx="5968862" cy="61439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C1651C-9DB3-B245-6085-7E8825F50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324" y="693489"/>
            <a:ext cx="3336363" cy="56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3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6AA3-9658-DDD1-0FC1-C90D420C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872EB133-322B-FDE0-3EAB-AD3BE13B015D}"/>
              </a:ext>
            </a:extLst>
          </p:cNvPr>
          <p:cNvSpPr/>
          <p:nvPr/>
        </p:nvSpPr>
        <p:spPr>
          <a:xfrm>
            <a:off x="5251746" y="5721833"/>
            <a:ext cx="6940253" cy="104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07FD3E3-F684-70BC-1663-158429775826}"/>
              </a:ext>
            </a:extLst>
          </p:cNvPr>
          <p:cNvSpPr/>
          <p:nvPr/>
        </p:nvSpPr>
        <p:spPr>
          <a:xfrm>
            <a:off x="443550" y="3634773"/>
            <a:ext cx="4400256" cy="279285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AD32B523-49DA-7C1F-0AE8-3CD135A96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00" y="-25801"/>
            <a:ext cx="4876551" cy="689910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DEE5E4-CD8B-2FC1-3C86-86AEA5B99AB9}"/>
              </a:ext>
            </a:extLst>
          </p:cNvPr>
          <p:cNvSpPr>
            <a:spLocks/>
          </p:cNvSpPr>
          <p:nvPr/>
        </p:nvSpPr>
        <p:spPr>
          <a:xfrm>
            <a:off x="-52550" y="-10494"/>
            <a:ext cx="3511296" cy="6883801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ABBE2F55-D786-754D-172B-226CDA828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204421" y="175846"/>
            <a:ext cx="1940755" cy="835269"/>
          </a:xfrm>
          <a:prstGeom prst="rect">
            <a:avLst/>
          </a:prstGeom>
        </p:spPr>
      </p:pic>
      <p:pic>
        <p:nvPicPr>
          <p:cNvPr id="7" name="Marcador de posición de imagen 6" descr="Grupo de personas de pie&#10;&#10;Descripción generada automáticamente">
            <a:extLst>
              <a:ext uri="{FF2B5EF4-FFF2-40B4-BE49-F238E27FC236}">
                <a16:creationId xmlns:a16="http://schemas.microsoft.com/office/drawing/2014/main" id="{543D1C94-784D-6997-0B41-63B3961EE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 b="3247"/>
          <a:stretch>
            <a:fillRect/>
          </a:stretch>
        </p:blipFill>
        <p:spPr>
          <a:xfrm>
            <a:off x="5251746" y="-10494"/>
            <a:ext cx="6940253" cy="5654246"/>
          </a:xfr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ED3E37E6-B2E9-4219-8B66-E91BEC231817}"/>
              </a:ext>
            </a:extLst>
          </p:cNvPr>
          <p:cNvSpPr txBox="1">
            <a:spLocks/>
          </p:cNvSpPr>
          <p:nvPr/>
        </p:nvSpPr>
        <p:spPr>
          <a:xfrm>
            <a:off x="443550" y="1078068"/>
            <a:ext cx="4603097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Jornadas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Recién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aterrizados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968EFD2-6E58-73E7-CABB-5C6FC14ED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33809">
            <a:off x="2641418" y="1610323"/>
            <a:ext cx="2195838" cy="1087049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10FAF2B9-CDFA-34DD-B881-80CC363A67A1}"/>
              </a:ext>
            </a:extLst>
          </p:cNvPr>
          <p:cNvSpPr txBox="1"/>
          <p:nvPr/>
        </p:nvSpPr>
        <p:spPr>
          <a:xfrm>
            <a:off x="1174798" y="4231625"/>
            <a:ext cx="9439079" cy="136207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Horizontes en el control y tratamiento de las personas con diabetes tipo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Monitorización continua de glucosa y Nuevas líneas de tratamiento en las personas con diabetes tipo 2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F693C0-68E6-4581-729E-742F3C8AE3C0}"/>
              </a:ext>
            </a:extLst>
          </p:cNvPr>
          <p:cNvSpPr/>
          <p:nvPr/>
        </p:nvSpPr>
        <p:spPr>
          <a:xfrm>
            <a:off x="1174799" y="5345900"/>
            <a:ext cx="9439078" cy="9556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Dr. Jorge García Alemán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Endocrinología. </a:t>
            </a:r>
            <a:r>
              <a:rPr kumimoji="0" lang="es-ES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Complejo Hospitalario de Especialidades Virgen de la Victoria (Málaga). 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A9D700D-58E6-AB3D-43E9-F989AEBA6665}"/>
              </a:ext>
            </a:extLst>
          </p:cNvPr>
          <p:cNvSpPr/>
          <p:nvPr/>
        </p:nvSpPr>
        <p:spPr>
          <a:xfrm>
            <a:off x="4624415" y="3820080"/>
            <a:ext cx="2496204" cy="441661"/>
          </a:xfrm>
          <a:prstGeom prst="roundRect">
            <a:avLst/>
          </a:prstGeom>
          <a:solidFill>
            <a:srgbClr val="00FCC4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Encuentro con el experto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F436D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4C034F0-B51D-6BA5-669A-E2744A337D60}"/>
              </a:ext>
            </a:extLst>
          </p:cNvPr>
          <p:cNvSpPr/>
          <p:nvPr/>
        </p:nvSpPr>
        <p:spPr>
          <a:xfrm>
            <a:off x="10990589" y="5887453"/>
            <a:ext cx="965675" cy="811850"/>
          </a:xfrm>
          <a:prstGeom prst="ellipse">
            <a:avLst/>
          </a:prstGeom>
          <a:solidFill>
            <a:srgbClr val="1F4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D2AAB23B-BD9C-AD8E-7CFC-24437054A8C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798" y="5976938"/>
            <a:ext cx="719329" cy="6492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825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5D523-CCB9-0049-A7DC-B2E80F39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DC158D9-857B-DFC3-D9E2-A5BE625EABE9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7CF7F9A-78C0-9AEB-2E13-63DD42CBD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8F58F938-D959-4F9F-E455-CD767E776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598D8F-5FA7-90D8-D32E-A6B529B28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009" y="224969"/>
            <a:ext cx="5913575" cy="6087039"/>
          </a:xfrm>
          <a:prstGeom prst="rect">
            <a:avLst/>
          </a:prstGeom>
        </p:spPr>
      </p:pic>
      <p:pic>
        <p:nvPicPr>
          <p:cNvPr id="6" name="Picture 2" descr="Descarga de APK de FreeStyle LibreLink - AT para Android">
            <a:extLst>
              <a:ext uri="{FF2B5EF4-FFF2-40B4-BE49-F238E27FC236}">
                <a16:creationId xmlns:a16="http://schemas.microsoft.com/office/drawing/2014/main" id="{5B903D55-7373-7905-DA4C-8C22FF863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b="10805"/>
          <a:stretch/>
        </p:blipFill>
        <p:spPr bwMode="auto">
          <a:xfrm>
            <a:off x="4970658" y="804560"/>
            <a:ext cx="3216760" cy="550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393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0D36E-464D-6EE3-9E7B-BF8A300F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2834A6-43C6-5166-B83C-55ACE81F898B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2A94073-04C6-344B-44A3-37A2C63F4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F24065C-8B7A-72BD-A64E-E2B66606D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E46354-1FA6-C977-4746-95E2E0D14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798" y="369502"/>
            <a:ext cx="5770637" cy="59399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150A12-9E4F-94FA-F283-510E0F64C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048" y="946816"/>
            <a:ext cx="3191871" cy="537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8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2DD66-DD2E-C43E-0042-B1EC7368C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C4FFD15-ACFF-0F2C-FA39-44369FF27E3D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A362805-59B0-D8C6-6005-22B7BF19C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CCA408E-711E-FB41-FA9E-1A2204D85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6" name="Imagen 5" descr="Un campo de pasto seco&#10;&#10;Descripción generada automáticamente">
            <a:extLst>
              <a:ext uri="{FF2B5EF4-FFF2-40B4-BE49-F238E27FC236}">
                <a16:creationId xmlns:a16="http://schemas.microsoft.com/office/drawing/2014/main" id="{5068864F-DE1A-E2F1-7D83-1C6D7FED5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94458" y="420997"/>
            <a:ext cx="8506047" cy="56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93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76893F-6E1F-2BAB-4155-F7580548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353" y="540881"/>
            <a:ext cx="6902583" cy="216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A417A359-07B0-B3C9-7C7A-CF0510E09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7BC2FD2-7278-439F-3F11-EA7DACEAA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03" y="3027621"/>
            <a:ext cx="49911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D2B617-7AFB-2F19-7A18-34251EADF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111" y="3429000"/>
            <a:ext cx="5951448" cy="216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5718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F034BD-A1A0-6428-E669-6AB7D711E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28" y="263156"/>
            <a:ext cx="10563396" cy="595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1611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DAD08C4-D776-A68D-07A7-73DE5FD1E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64" y="913735"/>
            <a:ext cx="8255228" cy="503052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AA1D1C1-1E81-487A-BA87-6DEB7A5C26E9}"/>
              </a:ext>
            </a:extLst>
          </p:cNvPr>
          <p:cNvSpPr txBox="1"/>
          <p:nvPr/>
        </p:nvSpPr>
        <p:spPr>
          <a:xfrm>
            <a:off x="449451" y="263111"/>
            <a:ext cx="11391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>
                <a:solidFill>
                  <a:srgbClr val="0070C0"/>
                </a:solidFill>
              </a:rPr>
              <a:t>Independientemente del tratamiento de la diabetes (</a:t>
            </a:r>
            <a:r>
              <a:rPr lang="es-ES" sz="2400" err="1">
                <a:solidFill>
                  <a:srgbClr val="0070C0"/>
                </a:solidFill>
              </a:rPr>
              <a:t>insulinizados</a:t>
            </a:r>
            <a:r>
              <a:rPr lang="es-ES" sz="2400">
                <a:solidFill>
                  <a:srgbClr val="0070C0"/>
                </a:solidFill>
              </a:rPr>
              <a:t> o no)</a:t>
            </a:r>
          </a:p>
        </p:txBody>
      </p:sp>
    </p:spTree>
    <p:extLst>
      <p:ext uri="{BB962C8B-B14F-4D97-AF65-F5344CB8AC3E}">
        <p14:creationId xmlns:p14="http://schemas.microsoft.com/office/powerpoint/2010/main" val="2119190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FBC3C-5E8B-5C32-BF49-17AB704FF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34420F7-66D5-B034-DE91-32F5560C79E6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DDE983F-0AEF-4E0C-37F4-1104A88DC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E3989BFC-3B8D-844C-501F-C8B39A249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5EB2665-6AD1-61B0-78EE-87634532A41B}"/>
              </a:ext>
            </a:extLst>
          </p:cNvPr>
          <p:cNvGrpSpPr/>
          <p:nvPr/>
        </p:nvGrpSpPr>
        <p:grpSpPr>
          <a:xfrm>
            <a:off x="2045455" y="415949"/>
            <a:ext cx="7630173" cy="5858692"/>
            <a:chOff x="625539" y="1545370"/>
            <a:chExt cx="7289292" cy="485952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A3B9354-53EA-6F78-B96A-3C87B852B92E}"/>
                </a:ext>
              </a:extLst>
            </p:cNvPr>
            <p:cNvGrpSpPr/>
            <p:nvPr/>
          </p:nvGrpSpPr>
          <p:grpSpPr>
            <a:xfrm>
              <a:off x="625539" y="1545370"/>
              <a:ext cx="7289292" cy="4859528"/>
              <a:chOff x="4283139" y="1480651"/>
              <a:chExt cx="7289292" cy="4859528"/>
            </a:xfrm>
          </p:grpSpPr>
          <p:pic>
            <p:nvPicPr>
              <p:cNvPr id="8" name="Picture 22" descr="5 tipos de médicos (y sus funciones)">
                <a:extLst>
                  <a:ext uri="{FF2B5EF4-FFF2-40B4-BE49-F238E27FC236}">
                    <a16:creationId xmlns:a16="http://schemas.microsoft.com/office/drawing/2014/main" id="{83D9A7D7-845D-90A0-EE30-DE636CC68A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139" y="1480651"/>
                <a:ext cx="7289292" cy="485952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agen 1" descr="Compre 2019 El Más Nuevo Tipo Realista De T Rex Del Dinosaurio Del Jurásico  Máscara Mundial Máscara Cosplay Adultos Del Partido Del Traje Animal  Fuentes De La Máscara A 32,58 € Del">
                <a:extLst>
                  <a:ext uri="{FF2B5EF4-FFF2-40B4-BE49-F238E27FC236}">
                    <a16:creationId xmlns:a16="http://schemas.microsoft.com/office/drawing/2014/main" id="{1EC2A5DC-B057-571A-2E57-ABD2586753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r:link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588" b="94088" l="2862" r="89899">
                            <a14:foregroundMark x1="9157" y1="56194" x2="4915" y2="52257"/>
                            <a14:foregroundMark x1="2752" y1="47915" x2="2528" y2="45825"/>
                            <a14:foregroundMark x1="2863" y1="48952" x2="2774" y2="48123"/>
                            <a14:foregroundMark x1="10269" y1="15843" x2="10269" y2="13853"/>
                            <a14:foregroundMark x1="11156" y1="13016" x2="18687" y2="8784"/>
                            <a14:foregroundMark x1="10926" y1="13145" x2="11055" y2="13072"/>
                            <a14:foregroundMark x1="18687" y1="8784" x2="28283" y2="7770"/>
                            <a14:foregroundMark x1="28283" y1="7770" x2="32683" y2="7937"/>
                            <a14:foregroundMark x1="38903" y1="7365" x2="39762" y2="6989"/>
                            <a14:foregroundMark x1="67992" y1="9650" x2="70875" y2="13176"/>
                            <a14:foregroundMark x1="4209" y1="51014" x2="2986" y2="42888"/>
                            <a14:foregroundMark x1="5595" y1="36721" x2="9259" y2="29561"/>
                            <a14:foregroundMark x1="19697" y1="89696" x2="27441" y2="94426"/>
                            <a14:foregroundMark x1="27441" y1="94426" x2="35859" y2="90878"/>
                            <a14:foregroundMark x1="35859" y1="90878" x2="44613" y2="90709"/>
                            <a14:foregroundMark x1="44613" y1="90709" x2="53367" y2="94088"/>
                            <a14:foregroundMark x1="53367" y1="94088" x2="66162" y2="89358"/>
                            <a14:foregroundMark x1="11785" y1="56081" x2="14049" y2="55324"/>
                            <a14:foregroundMark x1="19341" y1="57661" x2="20202" y2="58784"/>
                            <a14:foregroundMark x1="20202" y1="58784" x2="23232" y2="56081"/>
                            <a14:backgroundMark x1="1852" y1="47804" x2="5892" y2="30068"/>
                            <a14:backgroundMark x1="2525" y1="46115" x2="3030" y2="40541"/>
                            <a14:backgroundMark x1="3030" y1="40541" x2="5556" y2="35642"/>
                            <a14:backgroundMark x1="5556" y1="35642" x2="6566" y2="30405"/>
                            <a14:backgroundMark x1="6566" y1="30405" x2="9764" y2="26014"/>
                            <a14:backgroundMark x1="9764" y1="26014" x2="14478" y2="23311"/>
                            <a14:backgroundMark x1="14478" y1="23311" x2="10438" y2="10980"/>
                            <a14:backgroundMark x1="32323" y1="8446" x2="37542" y2="9291"/>
                            <a14:backgroundMark x1="37542" y1="9291" x2="32660" y2="7939"/>
                            <a14:backgroundMark x1="39899" y1="6757" x2="45286" y2="6081"/>
                            <a14:backgroundMark x1="45286" y1="6081" x2="50168" y2="3885"/>
                            <a14:backgroundMark x1="50168" y1="3885" x2="44781" y2="5405"/>
                            <a14:backgroundMark x1="44781" y1="5405" x2="46128" y2="4392"/>
                            <a14:backgroundMark x1="49663" y1="3885" x2="55219" y2="3885"/>
                            <a14:backgroundMark x1="55219" y1="3885" x2="49663" y2="4054"/>
                            <a14:backgroundMark x1="49663" y1="4054" x2="55387" y2="3885"/>
                            <a14:backgroundMark x1="55387" y1="3885" x2="60774" y2="5405"/>
                            <a14:backgroundMark x1="60774" y1="5405" x2="68013" y2="9628"/>
                            <a14:backgroundMark x1="55051" y1="4392" x2="54882" y2="3716"/>
                            <a14:backgroundMark x1="55724" y1="3716" x2="56397" y2="3716"/>
                            <a14:backgroundMark x1="56566" y1="3547" x2="57071" y2="3209"/>
                            <a14:backgroundMark x1="55556" y1="3041" x2="56902" y2="4392"/>
                            <a14:backgroundMark x1="18855" y1="60473" x2="18831" y2="59686"/>
                            <a14:backgroundMark x1="11323" y1="58328" x2="11111" y2="58784"/>
                            <a14:backgroundMark x1="11111" y1="58784" x2="11448" y2="58784"/>
                            <a14:backgroundMark x1="673" y1="43412" x2="3030" y2="36318"/>
                            <a14:backgroundMark x1="3030" y1="36318" x2="2020" y2="42736"/>
                            <a14:backgroundMark x1="2020" y1="42736" x2="168" y2="37669"/>
                            <a14:backgroundMark x1="168" y1="37669" x2="1010" y2="39358"/>
                            <a14:backgroundMark x1="2694" y1="37669" x2="4377" y2="34459"/>
                            <a14:backgroundMark x1="9428" y1="24493" x2="9091" y2="18750"/>
                            <a14:backgroundMark x1="9091" y1="18750" x2="9259" y2="24155"/>
                            <a14:backgroundMark x1="9259" y1="24155" x2="10269" y2="13345"/>
                            <a14:backgroundMark x1="10269" y1="13345" x2="10101" y2="14189"/>
                            <a14:backgroundMark x1="8249" y1="25676" x2="8923" y2="25507"/>
                            <a14:backgroundMark x1="8923" y1="25507" x2="9259" y2="25169"/>
                            <a14:backgroundMark x1="9596" y1="17905" x2="9933" y2="14020"/>
                            <a14:backgroundMark x1="9933" y1="17736" x2="10943" y2="17736"/>
                            <a14:backgroundMark x1="9428" y1="15709" x2="10101" y2="14358"/>
                            <a14:backgroundMark x1="9596" y1="16723" x2="9428" y2="14020"/>
                            <a14:backgroundMark x1="9596" y1="16385" x2="9933" y2="14527"/>
                            <a14:backgroundMark x1="10101" y1="15709" x2="9933" y2="14358"/>
                            <a14:backgroundMark x1="7744" y1="15878" x2="10269" y2="13851"/>
                            <a14:backgroundMark x1="19192" y1="59966" x2="14478" y2="59966"/>
                            <a14:backgroundMark x1="18182" y1="60473" x2="15657" y2="60642"/>
                            <a14:backgroundMark x1="18855" y1="60473" x2="14646" y2="58953"/>
                            <a14:backgroundMark x1="20034" y1="60642" x2="18013" y2="54392"/>
                            <a14:backgroundMark x1="18013" y1="54392" x2="12290" y2="63514"/>
                            <a14:backgroundMark x1="5219" y1="54561" x2="0" y2="50845"/>
                            <a14:backgroundMark x1="6566" y1="56250" x2="3535" y2="50169"/>
                            <a14:backgroundMark x1="3535" y1="50169" x2="0" y2="493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9160" y="1480651"/>
                <a:ext cx="2346900" cy="234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4" descr="T Rex Dinosaur Face Drawing - PeepsBurgh">
                <a:extLst>
                  <a:ext uri="{FF2B5EF4-FFF2-40B4-BE49-F238E27FC236}">
                    <a16:creationId xmlns:a16="http://schemas.microsoft.com/office/drawing/2014/main" id="{A07CB783-3AE1-E6F3-2B17-195E9C0FDF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899" b="90000" l="9949" r="89949">
                            <a14:foregroundMark x1="36718" y1="11727" x2="44205" y2="6978"/>
                            <a14:foregroundMark x1="44205" y1="6978" x2="54256" y2="5899"/>
                            <a14:foregroundMark x1="54256" y1="5899" x2="71282" y2="12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8536" y="2611092"/>
                <a:ext cx="1242887" cy="1772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8" descr="Is the Triceratops genus Threatened?">
              <a:extLst>
                <a:ext uri="{FF2B5EF4-FFF2-40B4-BE49-F238E27FC236}">
                  <a16:creationId xmlns:a16="http://schemas.microsoft.com/office/drawing/2014/main" id="{0273C3C3-7ED3-D379-59D0-A5A1FE234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75" b="97768" l="0" r="95536">
                          <a14:foregroundMark x1="12054" y1="26339" x2="9258" y2="30405"/>
                          <a14:foregroundMark x1="2232" y1="42367" x2="2232" y2="59375"/>
                          <a14:foregroundMark x1="2232" y1="59375" x2="4215" y2="63588"/>
                          <a14:foregroundMark x1="3408" y1="42815" x2="446" y2="63839"/>
                          <a14:foregroundMark x1="446" y1="63839" x2="1444" y2="65086"/>
                          <a14:foregroundMark x1="95201" y1="33036" x2="95322" y2="34970"/>
                          <a14:foregroundMark x1="95120" y1="31746" x2="95201" y2="33036"/>
                          <a14:foregroundMark x1="87815" y1="34012" x2="88628" y2="33918"/>
                          <a14:foregroundMark x1="60849" y1="93733" x2="61607" y2="94643"/>
                          <a14:foregroundMark x1="57143" y1="89286" x2="58188" y2="90540"/>
                          <a14:foregroundMark x1="61607" y1="94643" x2="68304" y2="97321"/>
                          <a14:foregroundMark x1="68304" y1="97321" x2="73661" y2="91964"/>
                          <a14:foregroundMark x1="73661" y1="91964" x2="75000" y2="89286"/>
                          <a14:foregroundMark x1="62054" y1="95982" x2="68750" y2="97768"/>
                          <a14:foregroundMark x1="68750" y1="97768" x2="70982" y2="95536"/>
                          <a14:foregroundMark x1="4464" y1="68750" x2="5024" y2="69198"/>
                          <a14:foregroundMark x1="16722" y1="77595" x2="21429" y2="77232"/>
                          <a14:backgroundMark x1="6250" y1="31250" x2="5357" y2="29911"/>
                          <a14:backgroundMark x1="4018" y1="33482" x2="4018" y2="31250"/>
                          <a14:backgroundMark x1="88839" y1="33482" x2="94643" y2="30357"/>
                          <a14:backgroundMark x1="92411" y1="33036" x2="95089" y2="30357"/>
                          <a14:backgroundMark x1="92857" y1="33036" x2="95536" y2="30804"/>
                          <a14:backgroundMark x1="80804" y1="33929" x2="88393" y2="33036"/>
                          <a14:backgroundMark x1="88393" y1="33036" x2="88393" y2="33036"/>
                          <a14:backgroundMark x1="85268" y1="43750" x2="96429" y2="40179"/>
                          <a14:backgroundMark x1="7143" y1="29018" x2="2679" y2="34821"/>
                          <a14:backgroundMark x1="2679" y1="34821" x2="0" y2="41518"/>
                          <a14:backgroundMark x1="0" y1="41518" x2="0" y2="41518"/>
                          <a14:backgroundMark x1="446" y1="65625" x2="3071" y2="69999"/>
                          <a14:backgroundMark x1="14292" y1="78873" x2="14725" y2="79162"/>
                          <a14:backgroundMark x1="19051" y1="81149" x2="23661" y2="82589"/>
                          <a14:backgroundMark x1="23661" y1="82589" x2="31250" y2="81250"/>
                          <a14:backgroundMark x1="31250" y1="81250" x2="56250" y2="98214"/>
                          <a14:backgroundMark x1="3125" y1="70982" x2="14732" y2="79464"/>
                          <a14:backgroundMark x1="14732" y1="79464" x2="14732" y2="794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460" y="2382031"/>
              <a:ext cx="2020063" cy="20200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9802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5CE8569-4EF5-5419-E887-9CAC6F92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5" y="1105786"/>
            <a:ext cx="11402089" cy="4508205"/>
          </a:xfrm>
        </p:spPr>
        <p:txBody>
          <a:bodyPr>
            <a:normAutofit/>
          </a:bodyPr>
          <a:lstStyle/>
          <a:p>
            <a:pPr algn="ctr"/>
            <a:r>
              <a:rPr lang="es-ES" sz="6000"/>
              <a:t>CASO CLÍNICO</a:t>
            </a:r>
          </a:p>
        </p:txBody>
      </p:sp>
    </p:spTree>
    <p:extLst>
      <p:ext uri="{BB962C8B-B14F-4D97-AF65-F5344CB8AC3E}">
        <p14:creationId xmlns:p14="http://schemas.microsoft.com/office/powerpoint/2010/main" val="557392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468B-6814-CD18-43F8-7CB8FFA40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D34194F-EE90-2D51-A688-D0896F84689A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CFA1A08-630A-C699-F51E-6F141378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3A1D74E-E686-9899-6E35-5CA2EECBA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87C5D80-0BBD-FAC7-F500-7669E404B0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152605"/>
              </p:ext>
            </p:extLst>
          </p:nvPr>
        </p:nvGraphicFramePr>
        <p:xfrm>
          <a:off x="4647495" y="1061226"/>
          <a:ext cx="6835274" cy="5249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C20FC27-6467-262E-E957-9C9B8718914C}"/>
              </a:ext>
            </a:extLst>
          </p:cNvPr>
          <p:cNvSpPr txBox="1">
            <a:spLocks/>
          </p:cNvSpPr>
          <p:nvPr/>
        </p:nvSpPr>
        <p:spPr>
          <a:xfrm>
            <a:off x="189683" y="5197169"/>
            <a:ext cx="4107543" cy="1221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>
                <a:solidFill>
                  <a:schemeClr val="accent4">
                    <a:lumMod val="50000"/>
                  </a:schemeClr>
                </a:solidFill>
              </a:rPr>
              <a:t>Nota: mi agradecimiento a Reme, enfermera de Centro de Salud de Huelin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968700-C023-A351-E74B-0142E8BA7CCC}"/>
              </a:ext>
            </a:extLst>
          </p:cNvPr>
          <p:cNvSpPr txBox="1"/>
          <p:nvPr/>
        </p:nvSpPr>
        <p:spPr>
          <a:xfrm>
            <a:off x="5297714" y="274538"/>
            <a:ext cx="592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>
                <a:solidFill>
                  <a:schemeClr val="accent4">
                    <a:lumMod val="50000"/>
                  </a:schemeClr>
                </a:solidFill>
              </a:rPr>
              <a:t>ROSARIO: 68 años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40CAA3-8DA1-2A94-668A-49422B1B0F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61" y="634651"/>
            <a:ext cx="3224754" cy="35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65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F8F1B-680B-9ACE-D392-1362DE7B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BA5A164-A723-AD9A-E66F-563C54F10110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14F4684-95D6-7580-D79B-2A6DE4A5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A8D063A8-1DF6-0A39-7623-09FAF4DD0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A61D2C-92D0-8A86-F998-1A7013AE87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212" b="59973"/>
          <a:stretch/>
        </p:blipFill>
        <p:spPr>
          <a:xfrm>
            <a:off x="3099631" y="67732"/>
            <a:ext cx="5992735" cy="27435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31F8AC-70D6-563B-754E-ECD4345424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76" t="39207"/>
          <a:stretch/>
        </p:blipFill>
        <p:spPr>
          <a:xfrm>
            <a:off x="3099631" y="2599219"/>
            <a:ext cx="5836537" cy="43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5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62C25B6-67D4-48ED-72E8-A60424A0784A}"/>
              </a:ext>
            </a:extLst>
          </p:cNvPr>
          <p:cNvSpPr/>
          <p:nvPr/>
        </p:nvSpPr>
        <p:spPr>
          <a:xfrm>
            <a:off x="641838" y="1863969"/>
            <a:ext cx="3672957" cy="764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ángulo: esquinas superiores, una redondeada y la otra cortada 3">
            <a:extLst>
              <a:ext uri="{FF2B5EF4-FFF2-40B4-BE49-F238E27FC236}">
                <a16:creationId xmlns:a16="http://schemas.microsoft.com/office/drawing/2014/main" id="{135D3840-9105-67B5-DB23-963F23DA7215}"/>
              </a:ext>
            </a:extLst>
          </p:cNvPr>
          <p:cNvSpPr/>
          <p:nvPr/>
        </p:nvSpPr>
        <p:spPr>
          <a:xfrm rot="10800000">
            <a:off x="451294" y="404811"/>
            <a:ext cx="10669841" cy="726710"/>
          </a:xfrm>
          <a:prstGeom prst="snipRoundRect">
            <a:avLst/>
          </a:prstGeom>
          <a:solidFill>
            <a:srgbClr val="1F436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FF113F3-8EAE-464E-5780-46A68B560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93" y="1406728"/>
            <a:ext cx="10790252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8731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Esta reunión va destinada a profesionales sanitarios capacitados para prescribir medicamentos, por lo que requiere de conocimientos específicos y formación para interpretar la información correctamente.</a:t>
            </a:r>
          </a:p>
          <a:p>
            <a:pPr marL="0" marR="0" lvl="0" indent="0" algn="just" defTabSz="8731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8731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está permitida la captura de imágenes ni de fotografías ni la reproducción de los contenidos de la reunión en redes sociales ni en ningún otro canal, medio o soporte de comunicación.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A6A0C48-8475-4E37-53D9-8C08BEB64DB5}"/>
              </a:ext>
            </a:extLst>
          </p:cNvPr>
          <p:cNvSpPr txBox="1">
            <a:spLocks noChangeArrowheads="1"/>
          </p:cNvSpPr>
          <p:nvPr/>
        </p:nvSpPr>
        <p:spPr>
          <a:xfrm>
            <a:off x="550007" y="512735"/>
            <a:ext cx="11091986" cy="6469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EXONERACIÓN DE RESPONSABILIDAD Y USO DE LA PRESENTACIÓN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Rectángulo: esquinas superiores, una redondeada y la otra cortada 7">
            <a:extLst>
              <a:ext uri="{FF2B5EF4-FFF2-40B4-BE49-F238E27FC236}">
                <a16:creationId xmlns:a16="http://schemas.microsoft.com/office/drawing/2014/main" id="{AB3A0059-65AE-A50F-9172-FC3CF0AE1521}"/>
              </a:ext>
            </a:extLst>
          </p:cNvPr>
          <p:cNvSpPr/>
          <p:nvPr/>
        </p:nvSpPr>
        <p:spPr>
          <a:xfrm rot="10800000">
            <a:off x="511499" y="3127936"/>
            <a:ext cx="10669841" cy="739976"/>
          </a:xfrm>
          <a:prstGeom prst="snipRoundRect">
            <a:avLst/>
          </a:prstGeom>
          <a:solidFill>
            <a:srgbClr val="1F436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999B2D8B-51CA-6597-4C43-99DB82B84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9" y="4183502"/>
            <a:ext cx="9717467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algn="just" defTabSz="8731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300" b="0" err="1">
                <a:solidFill>
                  <a:srgbClr val="002060"/>
                </a:solidFill>
              </a:rPr>
              <a:t>Colaboro</a:t>
            </a:r>
            <a:r>
              <a:rPr lang="en-US" sz="1300" b="0">
                <a:solidFill>
                  <a:srgbClr val="002060"/>
                </a:solidFill>
              </a:rPr>
              <a:t> con Abbott Diabetes </a:t>
            </a:r>
            <a:r>
              <a:rPr lang="en-US" sz="1300" b="0" err="1">
                <a:solidFill>
                  <a:srgbClr val="002060"/>
                </a:solidFill>
              </a:rPr>
              <a:t>como</a:t>
            </a:r>
            <a:r>
              <a:rPr lang="en-US" sz="1300" b="0">
                <a:solidFill>
                  <a:srgbClr val="002060"/>
                </a:solidFill>
              </a:rPr>
              <a:t> </a:t>
            </a:r>
            <a:r>
              <a:rPr lang="en-US" sz="1300" b="0" err="1">
                <a:solidFill>
                  <a:srgbClr val="002060"/>
                </a:solidFill>
              </a:rPr>
              <a:t>formador</a:t>
            </a:r>
            <a:r>
              <a:rPr lang="en-US" sz="1300" b="0">
                <a:solidFill>
                  <a:srgbClr val="002060"/>
                </a:solidFill>
              </a:rPr>
              <a:t> del Sistema </a:t>
            </a:r>
            <a:r>
              <a:rPr lang="en-US" sz="1300" b="0" err="1">
                <a:solidFill>
                  <a:srgbClr val="002060"/>
                </a:solidFill>
              </a:rPr>
              <a:t>FreeStyleLibre</a:t>
            </a:r>
            <a:endParaRPr lang="en-US" sz="1300" b="0">
              <a:solidFill>
                <a:srgbClr val="00206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794C235-F6E8-2357-5D02-D23D1501472E}"/>
              </a:ext>
            </a:extLst>
          </p:cNvPr>
          <p:cNvSpPr txBox="1">
            <a:spLocks noChangeArrowheads="1"/>
          </p:cNvSpPr>
          <p:nvPr/>
        </p:nvSpPr>
        <p:spPr>
          <a:xfrm>
            <a:off x="550007" y="3292528"/>
            <a:ext cx="11091986" cy="6469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CONFLICTOS DE INTERES</a:t>
            </a:r>
            <a:endParaRPr lang="en-GB" sz="2400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D2185-4641-F1D5-EC85-41A1872B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90BEC4-C8B5-CCE7-17DF-B35076A0BB9E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39111E5-9025-F89B-5831-9DB58CA6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867FB265-808C-C9D3-8C7F-5BFAFA836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A736B5-7FF2-9521-E989-229F31D9AB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047"/>
          <a:stretch/>
        </p:blipFill>
        <p:spPr>
          <a:xfrm>
            <a:off x="1182572" y="634651"/>
            <a:ext cx="9826855" cy="460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20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D6234-51D7-54F7-8787-790CF196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BC112A5-48D1-7B02-0CB4-D9963569B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359" y="264202"/>
            <a:ext cx="484635" cy="437404"/>
          </a:xfrm>
          <a:prstGeom prst="rect">
            <a:avLst/>
          </a:prstGeom>
        </p:spPr>
      </p:pic>
      <p:sp>
        <p:nvSpPr>
          <p:cNvPr id="8" name="object 19">
            <a:extLst>
              <a:ext uri="{FF2B5EF4-FFF2-40B4-BE49-F238E27FC236}">
                <a16:creationId xmlns:a16="http://schemas.microsoft.com/office/drawing/2014/main" id="{71B18EE4-AC0C-282A-D76B-2113C687A945}"/>
              </a:ext>
            </a:extLst>
          </p:cNvPr>
          <p:cNvSpPr txBox="1"/>
          <p:nvPr/>
        </p:nvSpPr>
        <p:spPr>
          <a:xfrm>
            <a:off x="7898587" y="6468787"/>
            <a:ext cx="3918616" cy="21989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r">
              <a:lnSpc>
                <a:spcPct val="129099"/>
              </a:lnSpc>
              <a:spcBef>
                <a:spcPts val="133"/>
              </a:spcBef>
            </a:pP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**.</a:t>
            </a:r>
            <a:r>
              <a:rPr sz="533" b="1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Incluye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cifras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glucosa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&lt;54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mg/dL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/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*.</a:t>
            </a:r>
            <a:r>
              <a:rPr sz="533" b="1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Incluyen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cifras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glucosa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&gt;250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mg/dL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/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b="1">
                <a:solidFill>
                  <a:srgbClr val="00A497"/>
                </a:solidFill>
                <a:latin typeface="Open Sans"/>
                <a:cs typeface="Open Sans"/>
              </a:rPr>
              <a:t>#.</a:t>
            </a:r>
            <a:r>
              <a:rPr sz="533" b="1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Alto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riesgo</a:t>
            </a:r>
            <a:r>
              <a:rPr sz="533" spc="10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de</a:t>
            </a:r>
            <a:r>
              <a:rPr sz="533" spc="107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 spc="-13">
                <a:solidFill>
                  <a:srgbClr val="00A497"/>
                </a:solidFill>
                <a:latin typeface="Open Sans"/>
                <a:cs typeface="Open Sans"/>
              </a:rPr>
              <a:t>hipoglucemia</a:t>
            </a:r>
            <a:r>
              <a:rPr sz="533" spc="666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Battelino</a:t>
            </a:r>
            <a:r>
              <a:rPr sz="533" spc="14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T,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et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al.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Diabetes</a:t>
            </a:r>
            <a:r>
              <a:rPr sz="533" spc="152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Care.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2019</a:t>
            </a:r>
            <a:r>
              <a:rPr sz="533" spc="160">
                <a:solidFill>
                  <a:srgbClr val="00A497"/>
                </a:solidFill>
                <a:latin typeface="Open Sans"/>
                <a:cs typeface="Open Sans"/>
              </a:rPr>
              <a:t> </a:t>
            </a:r>
            <a:r>
              <a:rPr sz="533">
                <a:solidFill>
                  <a:srgbClr val="00A497"/>
                </a:solidFill>
                <a:latin typeface="Open Sans"/>
                <a:cs typeface="Open Sans"/>
              </a:rPr>
              <a:t>Aug;42(8):1593-</a:t>
            </a:r>
            <a:r>
              <a:rPr sz="533" spc="-27">
                <a:solidFill>
                  <a:srgbClr val="00A497"/>
                </a:solidFill>
                <a:latin typeface="Open Sans"/>
                <a:cs typeface="Open Sans"/>
              </a:rPr>
              <a:t>1603</a:t>
            </a:r>
            <a:endParaRPr sz="533">
              <a:latin typeface="Open Sans"/>
              <a:cs typeface="Open Sans"/>
            </a:endParaRPr>
          </a:p>
        </p:txBody>
      </p:sp>
      <p:grpSp>
        <p:nvGrpSpPr>
          <p:cNvPr id="9" name="object 20">
            <a:extLst>
              <a:ext uri="{FF2B5EF4-FFF2-40B4-BE49-F238E27FC236}">
                <a16:creationId xmlns:a16="http://schemas.microsoft.com/office/drawing/2014/main" id="{0F2F2023-0085-9EDF-C7F8-EF0141600864}"/>
              </a:ext>
            </a:extLst>
          </p:cNvPr>
          <p:cNvGrpSpPr/>
          <p:nvPr/>
        </p:nvGrpSpPr>
        <p:grpSpPr>
          <a:xfrm>
            <a:off x="6776697" y="1549328"/>
            <a:ext cx="4701662" cy="3139797"/>
            <a:chOff x="440537" y="1498295"/>
            <a:chExt cx="3530600" cy="2357755"/>
          </a:xfrm>
        </p:grpSpPr>
        <p:pic>
          <p:nvPicPr>
            <p:cNvPr id="10" name="object 21">
              <a:extLst>
                <a:ext uri="{FF2B5EF4-FFF2-40B4-BE49-F238E27FC236}">
                  <a16:creationId xmlns:a16="http://schemas.microsoft.com/office/drawing/2014/main" id="{8A8C65A3-1B5F-0DCC-023E-527F528833F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947" y="1498295"/>
              <a:ext cx="899226" cy="1034854"/>
            </a:xfrm>
            <a:prstGeom prst="rect">
              <a:avLst/>
            </a:prstGeom>
          </p:spPr>
        </p:pic>
        <p:pic>
          <p:nvPicPr>
            <p:cNvPr id="11" name="object 22">
              <a:extLst>
                <a:ext uri="{FF2B5EF4-FFF2-40B4-BE49-F238E27FC236}">
                  <a16:creationId xmlns:a16="http://schemas.microsoft.com/office/drawing/2014/main" id="{A41C0AE0-C6C5-C432-D3CF-17949ADCB65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391" y="2379535"/>
              <a:ext cx="101353" cy="1476184"/>
            </a:xfrm>
            <a:prstGeom prst="rect">
              <a:avLst/>
            </a:prstGeom>
          </p:spPr>
        </p:pic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0E3E28E8-B683-3479-0257-EF5D43CC89C6}"/>
                </a:ext>
              </a:extLst>
            </p:cNvPr>
            <p:cNvSpPr/>
            <p:nvPr/>
          </p:nvSpPr>
          <p:spPr>
            <a:xfrm>
              <a:off x="440537" y="2689933"/>
              <a:ext cx="126364" cy="113664"/>
            </a:xfrm>
            <a:custGeom>
              <a:avLst/>
              <a:gdLst/>
              <a:ahLst/>
              <a:cxnLst/>
              <a:rect l="l" t="t" r="r" b="b"/>
              <a:pathLst>
                <a:path w="126365" h="113664">
                  <a:moveTo>
                    <a:pt x="125768" y="0"/>
                  </a:moveTo>
                  <a:lnTo>
                    <a:pt x="0" y="0"/>
                  </a:lnTo>
                  <a:lnTo>
                    <a:pt x="125768" y="113449"/>
                  </a:lnTo>
                  <a:lnTo>
                    <a:pt x="125768" y="0"/>
                  </a:lnTo>
                  <a:close/>
                </a:path>
              </a:pathLst>
            </a:custGeom>
            <a:solidFill>
              <a:srgbClr val="479194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3" name="object 24">
              <a:extLst>
                <a:ext uri="{FF2B5EF4-FFF2-40B4-BE49-F238E27FC236}">
                  <a16:creationId xmlns:a16="http://schemas.microsoft.com/office/drawing/2014/main" id="{794147A3-AFC3-2456-9633-FFBAABEB3E13}"/>
                </a:ext>
              </a:extLst>
            </p:cNvPr>
            <p:cNvSpPr/>
            <p:nvPr/>
          </p:nvSpPr>
          <p:spPr>
            <a:xfrm>
              <a:off x="440681" y="2420497"/>
              <a:ext cx="3530600" cy="269875"/>
            </a:xfrm>
            <a:custGeom>
              <a:avLst/>
              <a:gdLst/>
              <a:ahLst/>
              <a:cxnLst/>
              <a:rect l="l" t="t" r="r" b="b"/>
              <a:pathLst>
                <a:path w="3530600" h="269875">
                  <a:moveTo>
                    <a:pt x="3441357" y="0"/>
                  </a:moveTo>
                  <a:lnTo>
                    <a:pt x="0" y="0"/>
                  </a:lnTo>
                  <a:lnTo>
                    <a:pt x="0" y="269430"/>
                  </a:lnTo>
                  <a:lnTo>
                    <a:pt x="3441357" y="269430"/>
                  </a:lnTo>
                  <a:lnTo>
                    <a:pt x="3530282" y="134721"/>
                  </a:lnTo>
                  <a:lnTo>
                    <a:pt x="3441357" y="0"/>
                  </a:lnTo>
                  <a:close/>
                </a:path>
              </a:pathLst>
            </a:custGeom>
            <a:solidFill>
              <a:srgbClr val="53ADBC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52" name="object 63">
            <a:extLst>
              <a:ext uri="{FF2B5EF4-FFF2-40B4-BE49-F238E27FC236}">
                <a16:creationId xmlns:a16="http://schemas.microsoft.com/office/drawing/2014/main" id="{1BA72682-81B6-ABAE-0646-CB2A6F71273D}"/>
              </a:ext>
            </a:extLst>
          </p:cNvPr>
          <p:cNvSpPr txBox="1"/>
          <p:nvPr/>
        </p:nvSpPr>
        <p:spPr>
          <a:xfrm>
            <a:off x="7117995" y="2823757"/>
            <a:ext cx="3988802" cy="2629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sz="1598" b="1">
                <a:solidFill>
                  <a:srgbClr val="FFFFFF"/>
                </a:solidFill>
                <a:latin typeface="Open Sans"/>
                <a:cs typeface="Open Sans"/>
              </a:rPr>
              <a:t>Objetivo prioritario en estos </a:t>
            </a:r>
            <a:r>
              <a:rPr sz="1598" b="1" spc="-13">
                <a:solidFill>
                  <a:srgbClr val="FFFFFF"/>
                </a:solidFill>
                <a:latin typeface="Open Sans"/>
                <a:cs typeface="Open Sans"/>
              </a:rPr>
              <a:t>pacientes:</a:t>
            </a:r>
            <a:endParaRPr sz="1598">
              <a:latin typeface="Open Sans"/>
              <a:cs typeface="Open Sans"/>
            </a:endParaRPr>
          </a:p>
        </p:txBody>
      </p:sp>
      <p:sp>
        <p:nvSpPr>
          <p:cNvPr id="53" name="object 64">
            <a:extLst>
              <a:ext uri="{FF2B5EF4-FFF2-40B4-BE49-F238E27FC236}">
                <a16:creationId xmlns:a16="http://schemas.microsoft.com/office/drawing/2014/main" id="{009A9B69-4EAF-E7FA-4E42-5CEF132E1282}"/>
              </a:ext>
            </a:extLst>
          </p:cNvPr>
          <p:cNvSpPr txBox="1"/>
          <p:nvPr/>
        </p:nvSpPr>
        <p:spPr>
          <a:xfrm>
            <a:off x="7491014" y="3440340"/>
            <a:ext cx="2282334" cy="494456"/>
          </a:xfrm>
          <a:prstGeom prst="rect">
            <a:avLst/>
          </a:prstGeom>
        </p:spPr>
        <p:txBody>
          <a:bodyPr vert="horz" wrap="square" lIns="0" tIns="30442" rIns="0" bIns="0" rtlCol="0">
            <a:spAutoFit/>
          </a:bodyPr>
          <a:lstStyle/>
          <a:p>
            <a:pPr marL="16913">
              <a:spcBef>
                <a:spcPts val="240"/>
              </a:spcBef>
            </a:pP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Evitar</a:t>
            </a:r>
            <a:r>
              <a:rPr sz="1465" b="1" spc="-40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las</a:t>
            </a:r>
            <a:r>
              <a:rPr sz="1465" b="1" spc="-2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hipoglucemias</a:t>
            </a:r>
            <a:endParaRPr sz="1465">
              <a:latin typeface="Open Sans"/>
              <a:cs typeface="Open Sans"/>
            </a:endParaRPr>
          </a:p>
          <a:p>
            <a:pPr marL="16913">
              <a:spcBef>
                <a:spcPts val="107"/>
              </a:spcBef>
            </a:pP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(TBR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&lt;70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mg/dL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&lt;1%).</a:t>
            </a:r>
            <a:endParaRPr sz="1465">
              <a:latin typeface="Open Sans"/>
              <a:cs typeface="Open Sans"/>
            </a:endParaRPr>
          </a:p>
        </p:txBody>
      </p:sp>
      <p:sp>
        <p:nvSpPr>
          <p:cNvPr id="54" name="object 65">
            <a:extLst>
              <a:ext uri="{FF2B5EF4-FFF2-40B4-BE49-F238E27FC236}">
                <a16:creationId xmlns:a16="http://schemas.microsoft.com/office/drawing/2014/main" id="{79DE705C-2E33-B129-948D-E5998A6852AB}"/>
              </a:ext>
            </a:extLst>
          </p:cNvPr>
          <p:cNvSpPr txBox="1"/>
          <p:nvPr/>
        </p:nvSpPr>
        <p:spPr>
          <a:xfrm>
            <a:off x="7490641" y="4150629"/>
            <a:ext cx="3409551" cy="494456"/>
          </a:xfrm>
          <a:prstGeom prst="rect">
            <a:avLst/>
          </a:prstGeom>
        </p:spPr>
        <p:txBody>
          <a:bodyPr vert="horz" wrap="square" lIns="0" tIns="30442" rIns="0" bIns="0" rtlCol="0">
            <a:spAutoFit/>
          </a:bodyPr>
          <a:lstStyle/>
          <a:p>
            <a:pPr marL="16913">
              <a:spcBef>
                <a:spcPts val="240"/>
              </a:spcBef>
            </a:pP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Minimizar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la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>
                <a:solidFill>
                  <a:srgbClr val="3C3C3B"/>
                </a:solidFill>
                <a:latin typeface="Open Sans"/>
                <a:cs typeface="Open Sans"/>
              </a:rPr>
              <a:t>hiperglucemia</a:t>
            </a:r>
            <a:r>
              <a:rPr sz="1465" b="1" spc="-3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 b="1" spc="-13">
                <a:solidFill>
                  <a:srgbClr val="3C3C3B"/>
                </a:solidFill>
                <a:latin typeface="Open Sans"/>
                <a:cs typeface="Open Sans"/>
              </a:rPr>
              <a:t>excesiva</a:t>
            </a:r>
            <a:endParaRPr sz="1465">
              <a:latin typeface="Open Sans"/>
              <a:cs typeface="Open Sans"/>
            </a:endParaRPr>
          </a:p>
          <a:p>
            <a:pPr marL="16913">
              <a:spcBef>
                <a:spcPts val="107"/>
              </a:spcBef>
            </a:pP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(TAR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&gt;250</a:t>
            </a:r>
            <a:r>
              <a:rPr sz="1465" spc="-7">
                <a:solidFill>
                  <a:srgbClr val="3C3C3B"/>
                </a:solidFill>
                <a:latin typeface="Open Sans"/>
                <a:cs typeface="Open Sans"/>
              </a:rPr>
              <a:t> </a:t>
            </a:r>
            <a:r>
              <a:rPr sz="1465">
                <a:solidFill>
                  <a:srgbClr val="3C3C3B"/>
                </a:solidFill>
                <a:latin typeface="Open Sans"/>
                <a:cs typeface="Open Sans"/>
              </a:rPr>
              <a:t>mg/dL</a:t>
            </a:r>
            <a:r>
              <a:rPr sz="1465" spc="-13">
                <a:solidFill>
                  <a:srgbClr val="3C3C3B"/>
                </a:solidFill>
                <a:latin typeface="Open Sans"/>
                <a:cs typeface="Open Sans"/>
              </a:rPr>
              <a:t> &lt;10%).</a:t>
            </a:r>
            <a:endParaRPr sz="1465">
              <a:latin typeface="Open Sans"/>
              <a:cs typeface="Open Sans"/>
            </a:endParaRPr>
          </a:p>
        </p:txBody>
      </p:sp>
      <p:grpSp>
        <p:nvGrpSpPr>
          <p:cNvPr id="55" name="object 66">
            <a:extLst>
              <a:ext uri="{FF2B5EF4-FFF2-40B4-BE49-F238E27FC236}">
                <a16:creationId xmlns:a16="http://schemas.microsoft.com/office/drawing/2014/main" id="{F0666E81-7193-987A-D66C-43830045CE85}"/>
              </a:ext>
            </a:extLst>
          </p:cNvPr>
          <p:cNvGrpSpPr/>
          <p:nvPr/>
        </p:nvGrpSpPr>
        <p:grpSpPr>
          <a:xfrm>
            <a:off x="7202408" y="3503681"/>
            <a:ext cx="171661" cy="894669"/>
            <a:chOff x="760214" y="2965870"/>
            <a:chExt cx="128905" cy="671830"/>
          </a:xfrm>
        </p:grpSpPr>
        <p:pic>
          <p:nvPicPr>
            <p:cNvPr id="56" name="object 67">
              <a:extLst>
                <a:ext uri="{FF2B5EF4-FFF2-40B4-BE49-F238E27FC236}">
                  <a16:creationId xmlns:a16="http://schemas.microsoft.com/office/drawing/2014/main" id="{A0E1C1E8-1D62-EA19-F2E5-D150647C24B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214" y="2965870"/>
              <a:ext cx="128409" cy="128422"/>
            </a:xfrm>
            <a:prstGeom prst="rect">
              <a:avLst/>
            </a:prstGeom>
          </p:spPr>
        </p:pic>
        <p:pic>
          <p:nvPicPr>
            <p:cNvPr id="57" name="object 68">
              <a:extLst>
                <a:ext uri="{FF2B5EF4-FFF2-40B4-BE49-F238E27FC236}">
                  <a16:creationId xmlns:a16="http://schemas.microsoft.com/office/drawing/2014/main" id="{7AC4319C-8D36-1288-50D1-5157E433982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214" y="3508704"/>
              <a:ext cx="128409" cy="128422"/>
            </a:xfrm>
            <a:prstGeom prst="rect">
              <a:avLst/>
            </a:prstGeom>
          </p:spPr>
        </p:pic>
      </p:grpSp>
      <p:sp>
        <p:nvSpPr>
          <p:cNvPr id="58" name="object 69">
            <a:extLst>
              <a:ext uri="{FF2B5EF4-FFF2-40B4-BE49-F238E27FC236}">
                <a16:creationId xmlns:a16="http://schemas.microsoft.com/office/drawing/2014/main" id="{2B1E33FA-3581-C09E-D2DC-EAFB2D625DB3}"/>
              </a:ext>
            </a:extLst>
          </p:cNvPr>
          <p:cNvSpPr txBox="1"/>
          <p:nvPr/>
        </p:nvSpPr>
        <p:spPr>
          <a:xfrm>
            <a:off x="8152427" y="2018098"/>
            <a:ext cx="1274352" cy="504140"/>
          </a:xfrm>
          <a:prstGeom prst="rect">
            <a:avLst/>
          </a:prstGeom>
        </p:spPr>
        <p:txBody>
          <a:bodyPr vert="horz" wrap="square" lIns="0" tIns="81180" rIns="0" bIns="0" rtlCol="0">
            <a:spAutoFit/>
          </a:bodyPr>
          <a:lstStyle/>
          <a:p>
            <a:pPr marL="16913" marR="6765">
              <a:lnSpc>
                <a:spcPct val="77800"/>
              </a:lnSpc>
              <a:spcBef>
                <a:spcPts val="639"/>
              </a:spcBef>
            </a:pPr>
            <a:r>
              <a:rPr sz="1731" b="1" spc="-13">
                <a:solidFill>
                  <a:srgbClr val="53ADBC"/>
                </a:solidFill>
                <a:latin typeface="OpenSans-ExtraBold"/>
                <a:cs typeface="OpenSans-ExtraBold"/>
              </a:rPr>
              <a:t>Pacientes </a:t>
            </a:r>
            <a:r>
              <a:rPr sz="1731" b="1">
                <a:solidFill>
                  <a:srgbClr val="53ADBC"/>
                </a:solidFill>
                <a:latin typeface="OpenSans-ExtraBold"/>
                <a:cs typeface="OpenSans-ExtraBold"/>
              </a:rPr>
              <a:t>alto</a:t>
            </a:r>
            <a:r>
              <a:rPr sz="1731" b="1" spc="53">
                <a:solidFill>
                  <a:srgbClr val="53ADBC"/>
                </a:solidFill>
                <a:latin typeface="OpenSans-ExtraBold"/>
                <a:cs typeface="OpenSans-ExtraBold"/>
              </a:rPr>
              <a:t> </a:t>
            </a:r>
            <a:r>
              <a:rPr sz="1731" b="1" spc="-13">
                <a:solidFill>
                  <a:srgbClr val="53ADBC"/>
                </a:solidFill>
                <a:latin typeface="OpenSans-ExtraBold"/>
                <a:cs typeface="OpenSans-ExtraBold"/>
              </a:rPr>
              <a:t>riesgo</a:t>
            </a:r>
            <a:endParaRPr sz="1731">
              <a:latin typeface="OpenSans-ExtraBold"/>
              <a:cs typeface="OpenSans-ExtraBold"/>
            </a:endParaRPr>
          </a:p>
        </p:txBody>
      </p:sp>
      <p:pic>
        <p:nvPicPr>
          <p:cNvPr id="59" name="Imagen 5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F1B8569-3D71-88C4-79DA-0AD1DC573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59" y="201909"/>
            <a:ext cx="6748069" cy="5868621"/>
          </a:xfrm>
          <a:prstGeom prst="rect">
            <a:avLst/>
          </a:prstGeom>
        </p:spPr>
      </p:pic>
      <p:sp>
        <p:nvSpPr>
          <p:cNvPr id="65" name="object 98">
            <a:extLst>
              <a:ext uri="{FF2B5EF4-FFF2-40B4-BE49-F238E27FC236}">
                <a16:creationId xmlns:a16="http://schemas.microsoft.com/office/drawing/2014/main" id="{7C9E424C-113E-5ECA-9222-C7C657B126E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800041" y="5633336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700" b="1" i="0">
                <a:solidFill>
                  <a:schemeClr val="bg1"/>
                </a:solidFill>
                <a:latin typeface="Acumin Pro ExtraCondensed"/>
                <a:cs typeface="Acumin Pro ExtraCondensed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ES" spc="-25"/>
              <a:t>0</a:t>
            </a:r>
            <a:fld id="{81D60167-4931-47E6-BA6A-407CBD079E47}" type="slidenum">
              <a:rPr spc="-25" smtClean="0"/>
              <a:pPr marL="12700" algn="ctr">
                <a:spcBef>
                  <a:spcPts val="95"/>
                </a:spcBef>
              </a:pPr>
              <a:t>51</a:t>
            </a:fld>
            <a:r>
              <a:rPr spc="-25"/>
              <a:t>.</a:t>
            </a:r>
            <a:endParaRPr sz="799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46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FD227-8F47-01EF-E789-AAFC58154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9440CE-693F-704F-160D-048C56090327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09FA464-07CA-F94B-0CF7-D9ED01773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25891F3-86F8-B79E-DC81-486D2050B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A6E0AA-2BED-91F8-7C2E-E219201AB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632" y="351597"/>
            <a:ext cx="8006735" cy="575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24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27C47-A2E6-4752-9578-535034431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20AA3BE-A688-B4F6-5CC0-F26591A3F6AE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DFACE13-BBD8-7FE0-109B-F283FCFA2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DE5827F-D5E4-9FBD-E4C7-5F497503E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78C027D-F863-E773-0598-844B181A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31" y="454497"/>
            <a:ext cx="4382164" cy="1261118"/>
          </a:xfrm>
        </p:spPr>
        <p:txBody>
          <a:bodyPr>
            <a:normAutofit/>
          </a:bodyPr>
          <a:lstStyle/>
          <a:p>
            <a:pPr algn="ctr"/>
            <a:r>
              <a:rPr lang="es-ES">
                <a:solidFill>
                  <a:schemeClr val="accent4">
                    <a:lumMod val="50000"/>
                  </a:schemeClr>
                </a:solidFill>
              </a:rPr>
              <a:t>PACIENTE DEPENDIENTE - INCAPACIDATA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CDFD17-A048-65E9-7474-E05A020C6DAE}"/>
              </a:ext>
            </a:extLst>
          </p:cNvPr>
          <p:cNvSpPr txBox="1"/>
          <p:nvPr/>
        </p:nvSpPr>
        <p:spPr>
          <a:xfrm>
            <a:off x="5168928" y="254556"/>
            <a:ext cx="6050615" cy="666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>
                <a:solidFill>
                  <a:schemeClr val="accent4">
                    <a:lumMod val="50000"/>
                  </a:schemeClr>
                </a:solidFill>
              </a:rPr>
              <a:t>ROSARIO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F0F2C8-6CD6-C49E-20D8-280592962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47" y="2156170"/>
            <a:ext cx="2635541" cy="2889448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E2A987E4-C255-23F3-E3B7-8DFB024B6786}"/>
              </a:ext>
            </a:extLst>
          </p:cNvPr>
          <p:cNvSpPr txBox="1">
            <a:spLocks/>
          </p:cNvSpPr>
          <p:nvPr/>
        </p:nvSpPr>
        <p:spPr>
          <a:xfrm>
            <a:off x="5161248" y="1274681"/>
            <a:ext cx="6411502" cy="54122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/>
              <a:t>TTº Insulina LANTUS: 36 UI por la mañana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/>
              <a:t>+ insulina APIDRA: 6 – 8 – 2</a:t>
            </a:r>
            <a:endParaRPr lang="en-US"/>
          </a:p>
          <a:p>
            <a:pPr algn="ctr"/>
            <a:endParaRPr lang="es-ES"/>
          </a:p>
          <a:p>
            <a:pPr algn="ctr"/>
            <a:endParaRPr lang="es-ES"/>
          </a:p>
          <a:p>
            <a:pPr algn="ctr"/>
            <a:endParaRPr lang="es-ES"/>
          </a:p>
          <a:p>
            <a:pPr algn="ctr"/>
            <a:endParaRPr lang="es-ES"/>
          </a:p>
          <a:p>
            <a:pPr algn="ctr"/>
            <a:r>
              <a:rPr lang="es-ES"/>
              <a:t>TTº Insulina LANTUS: </a:t>
            </a:r>
            <a:r>
              <a:rPr lang="es-ES">
                <a:solidFill>
                  <a:srgbClr val="FF0000"/>
                </a:solidFill>
              </a:rPr>
              <a:t>30 UI </a:t>
            </a:r>
            <a:r>
              <a:rPr lang="es-ES"/>
              <a:t>por la mañana </a:t>
            </a:r>
          </a:p>
          <a:p>
            <a:pPr algn="ctr"/>
            <a:r>
              <a:rPr lang="es-ES"/>
              <a:t>+ insulina APIDRA: 6 – 8 – 2</a:t>
            </a:r>
            <a:endParaRPr lang="en-US"/>
          </a:p>
          <a:p>
            <a:pPr algn="ctr"/>
            <a:endParaRPr lang="en-US"/>
          </a:p>
          <a:p>
            <a:pPr algn="ctr"/>
            <a:endParaRPr lang="es-ES"/>
          </a:p>
        </p:txBody>
      </p:sp>
      <p:sp>
        <p:nvSpPr>
          <p:cNvPr id="10" name="Flecha abajo 9">
            <a:extLst>
              <a:ext uri="{FF2B5EF4-FFF2-40B4-BE49-F238E27FC236}">
                <a16:creationId xmlns:a16="http://schemas.microsoft.com/office/drawing/2014/main" id="{6528B884-24FA-18B3-F78D-A236038E1534}"/>
              </a:ext>
            </a:extLst>
          </p:cNvPr>
          <p:cNvSpPr/>
          <p:nvPr/>
        </p:nvSpPr>
        <p:spPr>
          <a:xfrm>
            <a:off x="7708263" y="2939505"/>
            <a:ext cx="1627466" cy="13227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6029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967AA-260E-AC1D-4FD5-3CE48D7F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588521-CE9D-4E59-2EF6-359AEB6418EF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D036A70-E607-7D95-D14D-5F295F3CE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D6C4BEB-056A-F50C-B61D-07B79E209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BED8A2-F177-EAF7-440A-EE08E7700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369" y="291017"/>
            <a:ext cx="7079261" cy="32231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5C3AF1-1719-E032-AC63-BD431F37E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369" y="3862633"/>
            <a:ext cx="7079260" cy="28256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451FCE5-4DB5-FF7B-812E-DFDF2ED32E86}"/>
              </a:ext>
            </a:extLst>
          </p:cNvPr>
          <p:cNvSpPr txBox="1"/>
          <p:nvPr/>
        </p:nvSpPr>
        <p:spPr>
          <a:xfrm>
            <a:off x="4876800" y="2720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1025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6952C-7A14-3DF7-B9B6-A1E393416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2E0B39-74E2-35DD-07CB-894521C23BC8}"/>
              </a:ext>
            </a:extLst>
          </p:cNvPr>
          <p:cNvSpPr/>
          <p:nvPr/>
        </p:nvSpPr>
        <p:spPr>
          <a:xfrm>
            <a:off x="3143796" y="1534254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B68DCF-6E20-2D1F-07E9-F35351567181}"/>
              </a:ext>
            </a:extLst>
          </p:cNvPr>
          <p:cNvSpPr/>
          <p:nvPr/>
        </p:nvSpPr>
        <p:spPr>
          <a:xfrm flipH="1">
            <a:off x="422699" y="1617941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6CE5B-00BA-DFA1-5457-BFEFD6D6774C}"/>
              </a:ext>
            </a:extLst>
          </p:cNvPr>
          <p:cNvSpPr txBox="1"/>
          <p:nvPr/>
        </p:nvSpPr>
        <p:spPr>
          <a:xfrm>
            <a:off x="833588" y="1784944"/>
            <a:ext cx="403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MONITORIZACIÓN CONTINUA DE GLUCOSA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C63DBBD-0E15-7496-A125-DC57754C9020}"/>
              </a:ext>
            </a:extLst>
          </p:cNvPr>
          <p:cNvSpPr/>
          <p:nvPr/>
        </p:nvSpPr>
        <p:spPr>
          <a:xfrm>
            <a:off x="9141676" y="1534254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ABE5E-B4AD-0F7B-D936-567691112E5C}"/>
              </a:ext>
            </a:extLst>
          </p:cNvPr>
          <p:cNvSpPr/>
          <p:nvPr/>
        </p:nvSpPr>
        <p:spPr>
          <a:xfrm flipH="1">
            <a:off x="6439829" y="1617941"/>
            <a:ext cx="4964610" cy="1200953"/>
          </a:xfrm>
          <a:prstGeom prst="round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2B97E3-B735-F0A3-3C51-B384F6F70211}"/>
              </a:ext>
            </a:extLst>
          </p:cNvPr>
          <p:cNvSpPr txBox="1"/>
          <p:nvPr/>
        </p:nvSpPr>
        <p:spPr>
          <a:xfrm>
            <a:off x="6891865" y="1784944"/>
            <a:ext cx="4221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NUEVAS LÍNEAS DE TRATAMIENTO</a:t>
            </a: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8B9D6C71-C62D-A355-15E8-9A351EA8C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CA8C07FC-F075-7444-C0C2-C3256C3D25A5}"/>
              </a:ext>
            </a:extLst>
          </p:cNvPr>
          <p:cNvSpPr txBox="1"/>
          <p:nvPr/>
        </p:nvSpPr>
        <p:spPr>
          <a:xfrm>
            <a:off x="2714832" y="285836"/>
            <a:ext cx="829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HORIZONTES </a:t>
            </a:r>
            <a:r>
              <a:rPr lang="en-US" sz="4000" b="1" err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en</a:t>
            </a:r>
            <a:r>
              <a:rPr lang="en-US" sz="4000" b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 DM </a:t>
            </a:r>
            <a:r>
              <a:rPr lang="en-US" sz="4000" b="1" err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tipo</a:t>
            </a:r>
            <a:r>
              <a:rPr lang="en-US" sz="4000" b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 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Poppins" panose="00000500000000000000" pitchFamily="2" charset="0"/>
            </a:endParaRPr>
          </a:p>
        </p:txBody>
      </p:sp>
      <p:pic>
        <p:nvPicPr>
          <p:cNvPr id="7" name="Picture 2" descr="Eight small things you can do to make big changes in your life this February">
            <a:extLst>
              <a:ext uri="{FF2B5EF4-FFF2-40B4-BE49-F238E27FC236}">
                <a16:creationId xmlns:a16="http://schemas.microsoft.com/office/drawing/2014/main" id="{7EA62004-BC04-137B-CD7E-E514414BE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8181"/>
            <a:ext cx="12192000" cy="377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3683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E2A07-789E-1A02-B93C-F3D3C4CC2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76B055-E1C1-094C-6ADF-2113F8999B4A}"/>
              </a:ext>
            </a:extLst>
          </p:cNvPr>
          <p:cNvSpPr/>
          <p:nvPr/>
        </p:nvSpPr>
        <p:spPr>
          <a:xfrm>
            <a:off x="3309450" y="3931572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AA0CE3-578F-98BC-1722-AEAAD9E7F272}"/>
              </a:ext>
            </a:extLst>
          </p:cNvPr>
          <p:cNvSpPr/>
          <p:nvPr/>
        </p:nvSpPr>
        <p:spPr>
          <a:xfrm flipH="1">
            <a:off x="588353" y="4015259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3F4798-EC5A-CD2D-141C-1C22549F3C29}"/>
              </a:ext>
            </a:extLst>
          </p:cNvPr>
          <p:cNvSpPr txBox="1"/>
          <p:nvPr/>
        </p:nvSpPr>
        <p:spPr>
          <a:xfrm>
            <a:off x="1365920" y="4336150"/>
            <a:ext cx="340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INSULINA SEMANAL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73FF045-5300-3DEF-1B49-62D814D4A5DE}"/>
              </a:ext>
            </a:extLst>
          </p:cNvPr>
          <p:cNvSpPr/>
          <p:nvPr/>
        </p:nvSpPr>
        <p:spPr>
          <a:xfrm>
            <a:off x="9170873" y="3931572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D581AEC-6FFC-7B7D-F0C2-EB545557E0A9}"/>
              </a:ext>
            </a:extLst>
          </p:cNvPr>
          <p:cNvSpPr/>
          <p:nvPr/>
        </p:nvSpPr>
        <p:spPr>
          <a:xfrm flipH="1">
            <a:off x="6469026" y="4015259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AEBC63-4EC3-5D80-6CF0-DECF760E25FB}"/>
              </a:ext>
            </a:extLst>
          </p:cNvPr>
          <p:cNvSpPr txBox="1"/>
          <p:nvPr/>
        </p:nvSpPr>
        <p:spPr>
          <a:xfrm>
            <a:off x="7333400" y="4336150"/>
            <a:ext cx="340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NUEVOS AGONISTAS</a:t>
            </a: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3CE29C60-523A-A5E2-C098-CE8BCB8B9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51EDC7AF-41B7-8D8D-51A0-42FF1AABFADA}"/>
              </a:ext>
            </a:extLst>
          </p:cNvPr>
          <p:cNvSpPr/>
          <p:nvPr/>
        </p:nvSpPr>
        <p:spPr>
          <a:xfrm>
            <a:off x="6097995" y="825328"/>
            <a:ext cx="2746973" cy="174510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FD383825-0143-BC0C-8299-BE3D940AF172}"/>
              </a:ext>
            </a:extLst>
          </p:cNvPr>
          <p:cNvSpPr/>
          <p:nvPr/>
        </p:nvSpPr>
        <p:spPr>
          <a:xfrm flipH="1">
            <a:off x="2983852" y="958030"/>
            <a:ext cx="5739152" cy="1884711"/>
          </a:xfrm>
          <a:prstGeom prst="round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33">
            <a:extLst>
              <a:ext uri="{FF2B5EF4-FFF2-40B4-BE49-F238E27FC236}">
                <a16:creationId xmlns:a16="http://schemas.microsoft.com/office/drawing/2014/main" id="{BD709498-BD89-A23F-884E-6B68BEE9BD51}"/>
              </a:ext>
            </a:extLst>
          </p:cNvPr>
          <p:cNvSpPr txBox="1"/>
          <p:nvPr/>
        </p:nvSpPr>
        <p:spPr>
          <a:xfrm>
            <a:off x="3435888" y="1125033"/>
            <a:ext cx="4879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NUEVAS LÍNEAS DE TRATAMIENTO</a:t>
            </a:r>
          </a:p>
        </p:txBody>
      </p:sp>
    </p:spTree>
    <p:extLst>
      <p:ext uri="{BB962C8B-B14F-4D97-AF65-F5344CB8AC3E}">
        <p14:creationId xmlns:p14="http://schemas.microsoft.com/office/powerpoint/2010/main" val="3627175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8CFC8-296D-8CA7-B3CE-7ED3CDF48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333D7F-404B-B0B2-818C-79BE6C07D16B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C219A11-0FC8-C688-A0DF-6069ED07C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800D43D6-006D-ECAC-0385-37FA76B11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10" name="Imagen 9" descr="Un atardecer en el mar&#10;&#10;Descripción generada automáticamente">
            <a:extLst>
              <a:ext uri="{FF2B5EF4-FFF2-40B4-BE49-F238E27FC236}">
                <a16:creationId xmlns:a16="http://schemas.microsoft.com/office/drawing/2014/main" id="{2F87C8FB-51AE-4C20-553D-2E5313EB1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57987" y="1608104"/>
            <a:ext cx="12192000" cy="5149301"/>
          </a:xfrm>
          <a:prstGeom prst="rect">
            <a:avLst/>
          </a:prstGeom>
        </p:spPr>
      </p:pic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1930CA73-4A86-6A4D-53E5-29467CD101E3}"/>
              </a:ext>
            </a:extLst>
          </p:cNvPr>
          <p:cNvSpPr/>
          <p:nvPr/>
        </p:nvSpPr>
        <p:spPr>
          <a:xfrm>
            <a:off x="6334792" y="197247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4404E168-DFF5-D26A-DF78-0C97205FF9A2}"/>
              </a:ext>
            </a:extLst>
          </p:cNvPr>
          <p:cNvSpPr/>
          <p:nvPr/>
        </p:nvSpPr>
        <p:spPr>
          <a:xfrm flipH="1">
            <a:off x="3613695" y="280934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FD011B79-8C0A-4A3D-AC77-65BFB35B0C55}"/>
              </a:ext>
            </a:extLst>
          </p:cNvPr>
          <p:cNvSpPr txBox="1"/>
          <p:nvPr/>
        </p:nvSpPr>
        <p:spPr>
          <a:xfrm>
            <a:off x="4391262" y="601825"/>
            <a:ext cx="340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INSULINA SEMANAL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81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1DF70-E22B-BD9B-08D6-021F2DF4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1F2141-DD5F-2944-9958-E5DA28287E91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F46DBFC-FA0D-EF11-44E4-3DA653E67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CC0B96D-A0E0-6DFB-BC16-ADE02EA4D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BB8EF18-DE27-F366-0D35-CB8F06F58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INSULINA SEMANAL: </a:t>
            </a: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ICODEC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A66D6F-493C-5CBE-64FC-F9FAC2C42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968" y="1185333"/>
            <a:ext cx="8248420" cy="46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52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E581F-B029-D289-8083-75F4378A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16F9E5-18D8-4683-08BB-3EF66B1FE0A5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B4D0325-4443-8B39-D589-E423BFB4F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02609FC8-9BC0-C4D8-F857-7FFE474D4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F6087D-C524-BB20-D865-F2CB619AF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833" y="643467"/>
            <a:ext cx="994833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8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muelle junto a un cuerpo de agua&#10;&#10;Descripción generada automáticamente">
            <a:extLst>
              <a:ext uri="{FF2B5EF4-FFF2-40B4-BE49-F238E27FC236}">
                <a16:creationId xmlns:a16="http://schemas.microsoft.com/office/drawing/2014/main" id="{52E707EF-4B5B-47C2-1FE7-AEF121975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E0A29A-66A8-B869-C585-78241767B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02192" y="2548823"/>
            <a:ext cx="7196667" cy="982133"/>
          </a:xfrm>
        </p:spPr>
        <p:txBody>
          <a:bodyPr anchor="t">
            <a:normAutofit/>
          </a:bodyPr>
          <a:lstStyle/>
          <a:p>
            <a:r>
              <a:rPr lang="es-ES" sz="5200" b="1">
                <a:solidFill>
                  <a:srgbClr val="FFFFFF"/>
                </a:solidFill>
              </a:rPr>
              <a:t>HORIZONTES: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84550E-1F30-1050-A550-C1792028F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67" y="2891733"/>
            <a:ext cx="6722533" cy="1278456"/>
          </a:xfrm>
        </p:spPr>
        <p:txBody>
          <a:bodyPr anchor="b">
            <a:normAutofit/>
          </a:bodyPr>
          <a:lstStyle/>
          <a:p>
            <a:r>
              <a:rPr lang="es-ES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Conjunto de posibilidades o perspectivas que se ofrecen en un asunto, situación o materia.</a:t>
            </a:r>
            <a:endParaRPr lang="es-E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4B15-AC19-B09B-8EBC-68C2B131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37E10C0-B61E-C734-42BF-FABCBBFD05C7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A24CDB6-73EC-7D1E-AC2E-5053E0D79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E5F52E2-1907-8673-F8B7-E0E57BD06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7962A5-A524-F78F-6173-9E022E828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553" y="643467"/>
            <a:ext cx="737889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014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01B29-B736-2A09-A304-13624323D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8C12530-A2C2-E346-456A-EF5B525CDC34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CE6F454-2890-8BB3-98A8-32961486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1B1BBEF-9980-6FCE-9833-5319E91AD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8CA2F5-EC4C-3223-91B3-317C5F46B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41" y="231750"/>
            <a:ext cx="11072890" cy="59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438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3C8F-3D57-3195-E0C7-D9A52FD14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88008A2-EF96-3F21-65B7-00893FF4E382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02DE86F-8C2D-E1C2-368E-85E6A6492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B707AE7C-E754-70B2-051C-9D1E3DC27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A12EE7-80C8-31E6-F0A4-B43B2E00C7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58"/>
          <a:stretch/>
        </p:blipFill>
        <p:spPr>
          <a:xfrm>
            <a:off x="189441" y="141470"/>
            <a:ext cx="11017275" cy="61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88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E29F6-DB95-D495-76B3-4808D6788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0CF2C89-782D-D4BC-54E6-5A1CCB676AE9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38E6C24-05DA-3000-5B59-C26421DB7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C5CC38-4AE8-381F-BD3E-AC2888FD0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23" y="394138"/>
            <a:ext cx="11689153" cy="602242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94B6639-6ABE-E515-AA2C-1B899BFBAAC5}"/>
              </a:ext>
            </a:extLst>
          </p:cNvPr>
          <p:cNvSpPr/>
          <p:nvPr/>
        </p:nvSpPr>
        <p:spPr>
          <a:xfrm>
            <a:off x="0" y="3799490"/>
            <a:ext cx="12013324" cy="261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63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3F9A8-97DF-0292-6630-43270CC2D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9C8C59-6703-B3AE-2C05-947EE2D112A5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99A35AA-81D0-988D-5937-9D2A1FBE6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FC84039D-1493-62B9-EB03-337D2A72E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6A9C73E-2EEB-3519-F824-6A83A150EF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6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149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4253E-FBFA-DE74-4468-4662F8B1C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A74CD48-7B7B-40AA-1802-5D6F0EA38877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ACA1341-7278-1385-B369-CEB2CADB8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0963FF8-EF96-A9ED-712F-7B7F9A3B4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3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48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F3CFA-BE97-F8C5-7D90-FBA5F79AB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0D13D11-7F3C-E139-00A1-8AAC847DC870}"/>
              </a:ext>
            </a:extLst>
          </p:cNvPr>
          <p:cNvSpPr txBox="1"/>
          <p:nvPr/>
        </p:nvSpPr>
        <p:spPr>
          <a:xfrm>
            <a:off x="4991923" y="6451524"/>
            <a:ext cx="2232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3EA9AB13-3539-B149-EFBA-CEB21BE0B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5" y="197247"/>
            <a:ext cx="449988" cy="406134"/>
          </a:xfrm>
          <a:prstGeom prst="rect">
            <a:avLst/>
          </a:prstGeom>
        </p:spPr>
      </p:pic>
      <p:pic>
        <p:nvPicPr>
          <p:cNvPr id="5" name="Imagen 4" descr="Escala de tiempo&#10;&#10;Descripción generada automáticamente">
            <a:extLst>
              <a:ext uri="{FF2B5EF4-FFF2-40B4-BE49-F238E27FC236}">
                <a16:creationId xmlns:a16="http://schemas.microsoft.com/office/drawing/2014/main" id="{0BC146A9-BAB2-7DC3-C1B5-066536E10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-129805"/>
            <a:ext cx="11221928" cy="635002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52B84BD-125E-F26C-3E23-A5D6E35EB99F}"/>
              </a:ext>
            </a:extLst>
          </p:cNvPr>
          <p:cNvSpPr/>
          <p:nvPr/>
        </p:nvSpPr>
        <p:spPr>
          <a:xfrm>
            <a:off x="9448874" y="1349548"/>
            <a:ext cx="1606789" cy="415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BF2E91-F722-1373-E4BD-1B692BE8E8A4}"/>
              </a:ext>
            </a:extLst>
          </p:cNvPr>
          <p:cNvSpPr/>
          <p:nvPr/>
        </p:nvSpPr>
        <p:spPr>
          <a:xfrm>
            <a:off x="6655983" y="1349548"/>
            <a:ext cx="3239456" cy="3987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24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3B45F-2765-CDAD-5746-19B7C5640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2698F0B-25F0-A0C9-5AB8-19A14B5E27DE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F3C933FA-64BC-2067-633B-D1C6ED61B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72A749E-8CB9-BFBD-89EF-89CA1A3D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292" y="-112054"/>
            <a:ext cx="5754896" cy="1667569"/>
          </a:xfrm>
        </p:spPr>
        <p:txBody>
          <a:bodyPr anchor="b">
            <a:normAutofit/>
          </a:bodyPr>
          <a:lstStyle/>
          <a:p>
            <a:r>
              <a:rPr lang="es-ES" sz="4000"/>
              <a:t>Conclusiones: </a:t>
            </a:r>
            <a:br>
              <a:rPr lang="es-ES" sz="4000"/>
            </a:br>
            <a:endParaRPr lang="es-ES" sz="4000"/>
          </a:p>
        </p:txBody>
      </p:sp>
      <p:pic>
        <p:nvPicPr>
          <p:cNvPr id="6" name="Graphic 6" descr="Casa">
            <a:extLst>
              <a:ext uri="{FF2B5EF4-FFF2-40B4-BE49-F238E27FC236}">
                <a16:creationId xmlns:a16="http://schemas.microsoft.com/office/drawing/2014/main" id="{54F9C8B8-FDF0-2B5C-CE11-A7E4A4959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130" y="1275070"/>
            <a:ext cx="3876165" cy="3876165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B83C0A2-F304-8D7A-FF8F-9E440FF8F8DB}"/>
              </a:ext>
            </a:extLst>
          </p:cNvPr>
          <p:cNvSpPr txBox="1">
            <a:spLocks/>
          </p:cNvSpPr>
          <p:nvPr/>
        </p:nvSpPr>
        <p:spPr>
          <a:xfrm>
            <a:off x="4988225" y="1950835"/>
            <a:ext cx="6359475" cy="320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/>
              <a:t>Mejores resultados en INICIO DE INSULINIZACIÓN para DM tipo 2.</a:t>
            </a:r>
          </a:p>
          <a:p>
            <a:endParaRPr lang="es-ES" sz="3200"/>
          </a:p>
          <a:p>
            <a:r>
              <a:rPr lang="es-ES" sz="3200"/>
              <a:t>No inferioridad cuando se cambia a </a:t>
            </a:r>
            <a:r>
              <a:rPr lang="es-ES" sz="3200" err="1"/>
              <a:t>icodec</a:t>
            </a:r>
            <a:r>
              <a:rPr lang="es-ES" sz="3200"/>
              <a:t> en terapia Bolo-basal (tanto tipo 2 como tipo 1)</a:t>
            </a:r>
          </a:p>
          <a:p>
            <a:endParaRPr lang="es-ES" sz="3200"/>
          </a:p>
          <a:p>
            <a:endParaRPr lang="es-ES" sz="3200"/>
          </a:p>
          <a:p>
            <a:endParaRPr lang="es-ES" sz="3200"/>
          </a:p>
        </p:txBody>
      </p:sp>
    </p:spTree>
    <p:extLst>
      <p:ext uri="{BB962C8B-B14F-4D97-AF65-F5344CB8AC3E}">
        <p14:creationId xmlns:p14="http://schemas.microsoft.com/office/powerpoint/2010/main" val="31164236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69E3E-8601-E99D-C5FA-E59CB6EFB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5D3E4-EA05-2D13-490F-9DE50D802A05}"/>
              </a:ext>
            </a:extLst>
          </p:cNvPr>
          <p:cNvSpPr/>
          <p:nvPr/>
        </p:nvSpPr>
        <p:spPr>
          <a:xfrm>
            <a:off x="3309450" y="3931572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17CF8C-6789-A12E-C74C-3B59BA2F4C51}"/>
              </a:ext>
            </a:extLst>
          </p:cNvPr>
          <p:cNvSpPr/>
          <p:nvPr/>
        </p:nvSpPr>
        <p:spPr>
          <a:xfrm flipH="1">
            <a:off x="588353" y="4015259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78E425-3409-7D4F-55FF-08B2745ED6BD}"/>
              </a:ext>
            </a:extLst>
          </p:cNvPr>
          <p:cNvSpPr txBox="1"/>
          <p:nvPr/>
        </p:nvSpPr>
        <p:spPr>
          <a:xfrm>
            <a:off x="1365920" y="4336150"/>
            <a:ext cx="340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INSULINA SEMANAL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49EB01C-DC7A-AE81-76B9-ABD17F1AE7DB}"/>
              </a:ext>
            </a:extLst>
          </p:cNvPr>
          <p:cNvSpPr/>
          <p:nvPr/>
        </p:nvSpPr>
        <p:spPr>
          <a:xfrm>
            <a:off x="9170873" y="3931572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87264C1-A73F-8C17-724F-325256087270}"/>
              </a:ext>
            </a:extLst>
          </p:cNvPr>
          <p:cNvSpPr/>
          <p:nvPr/>
        </p:nvSpPr>
        <p:spPr>
          <a:xfrm flipH="1">
            <a:off x="6469026" y="4015259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8E14CA-64BA-92EB-13D5-9BECFEA86727}"/>
              </a:ext>
            </a:extLst>
          </p:cNvPr>
          <p:cNvSpPr txBox="1"/>
          <p:nvPr/>
        </p:nvSpPr>
        <p:spPr>
          <a:xfrm>
            <a:off x="7333400" y="4336150"/>
            <a:ext cx="340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NUEVOS AGONISTAS</a:t>
            </a: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082B0CCA-057B-7E41-B962-B2D0B340D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B9B9EEA1-A431-CB2B-B69A-278BB3CD465A}"/>
              </a:ext>
            </a:extLst>
          </p:cNvPr>
          <p:cNvSpPr/>
          <p:nvPr/>
        </p:nvSpPr>
        <p:spPr>
          <a:xfrm>
            <a:off x="6097995" y="825328"/>
            <a:ext cx="2746973" cy="174510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7B886092-7D6D-973B-4007-3EC5907AFAF8}"/>
              </a:ext>
            </a:extLst>
          </p:cNvPr>
          <p:cNvSpPr/>
          <p:nvPr/>
        </p:nvSpPr>
        <p:spPr>
          <a:xfrm flipH="1">
            <a:off x="2983852" y="958030"/>
            <a:ext cx="5739152" cy="1884711"/>
          </a:xfrm>
          <a:prstGeom prst="round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33">
            <a:extLst>
              <a:ext uri="{FF2B5EF4-FFF2-40B4-BE49-F238E27FC236}">
                <a16:creationId xmlns:a16="http://schemas.microsoft.com/office/drawing/2014/main" id="{41C54DA3-E3A3-1B1D-F320-5F1FE9F6E99B}"/>
              </a:ext>
            </a:extLst>
          </p:cNvPr>
          <p:cNvSpPr txBox="1"/>
          <p:nvPr/>
        </p:nvSpPr>
        <p:spPr>
          <a:xfrm>
            <a:off x="3435888" y="1125033"/>
            <a:ext cx="4879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NUEVAS LÍNEAS DE TRATAMIENTO</a:t>
            </a:r>
          </a:p>
        </p:txBody>
      </p:sp>
    </p:spTree>
    <p:extLst>
      <p:ext uri="{BB962C8B-B14F-4D97-AF65-F5344CB8AC3E}">
        <p14:creationId xmlns:p14="http://schemas.microsoft.com/office/powerpoint/2010/main" val="15341625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683EE-4A37-F922-DF1E-A19C6D678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A088D9B-597F-0A6A-B1DA-C5CA5FFFA3AD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BFF3D84-269E-DBB3-E24F-54F992312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CF048DD-6513-AA4A-BD11-9EDB9437F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5" name="Rectangle: Rounded Corners 42">
            <a:extLst>
              <a:ext uri="{FF2B5EF4-FFF2-40B4-BE49-F238E27FC236}">
                <a16:creationId xmlns:a16="http://schemas.microsoft.com/office/drawing/2014/main" id="{490D370B-FE94-5C56-E6F6-F4B24E9AE11F}"/>
              </a:ext>
            </a:extLst>
          </p:cNvPr>
          <p:cNvSpPr/>
          <p:nvPr/>
        </p:nvSpPr>
        <p:spPr>
          <a:xfrm>
            <a:off x="5962724" y="225001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1D22575A-1FE5-B8BC-3589-4CAC4034B0AE}"/>
              </a:ext>
            </a:extLst>
          </p:cNvPr>
          <p:cNvSpPr/>
          <p:nvPr/>
        </p:nvSpPr>
        <p:spPr>
          <a:xfrm flipH="1">
            <a:off x="3260877" y="308688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B6E2109A-0143-F813-7527-866D212878A6}"/>
              </a:ext>
            </a:extLst>
          </p:cNvPr>
          <p:cNvSpPr txBox="1"/>
          <p:nvPr/>
        </p:nvSpPr>
        <p:spPr>
          <a:xfrm>
            <a:off x="4125251" y="629579"/>
            <a:ext cx="340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NUEVOS AGONISTAS</a:t>
            </a:r>
          </a:p>
        </p:txBody>
      </p:sp>
      <p:pic>
        <p:nvPicPr>
          <p:cNvPr id="1026" name="Picture 2" descr="Kilimanjaro Meaning - Climbing Kilimanjaro">
            <a:extLst>
              <a:ext uri="{FF2B5EF4-FFF2-40B4-BE49-F238E27FC236}">
                <a16:creationId xmlns:a16="http://schemas.microsoft.com/office/drawing/2014/main" id="{607F4B50-5DDD-707C-93F0-BDA435161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6" b="19506"/>
          <a:stretch/>
        </p:blipFill>
        <p:spPr bwMode="auto">
          <a:xfrm>
            <a:off x="193675" y="1687482"/>
            <a:ext cx="11808884" cy="50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1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E2A07-789E-1A02-B93C-F3D3C4CC2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76B055-E1C1-094C-6ADF-2113F8999B4A}"/>
              </a:ext>
            </a:extLst>
          </p:cNvPr>
          <p:cNvSpPr/>
          <p:nvPr/>
        </p:nvSpPr>
        <p:spPr>
          <a:xfrm>
            <a:off x="3143796" y="1534254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AA0CE3-578F-98BC-1722-AEAAD9E7F272}"/>
              </a:ext>
            </a:extLst>
          </p:cNvPr>
          <p:cNvSpPr/>
          <p:nvPr/>
        </p:nvSpPr>
        <p:spPr>
          <a:xfrm flipH="1">
            <a:off x="422699" y="1617941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3F4798-EC5A-CD2D-141C-1C22549F3C29}"/>
              </a:ext>
            </a:extLst>
          </p:cNvPr>
          <p:cNvSpPr txBox="1"/>
          <p:nvPr/>
        </p:nvSpPr>
        <p:spPr>
          <a:xfrm>
            <a:off x="833588" y="1784944"/>
            <a:ext cx="403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MONITORIZACIÓN CONTINUA DE GLUCOSA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AEC37AB-E8C0-C3B9-39E3-750AA1E59C31}"/>
              </a:ext>
            </a:extLst>
          </p:cNvPr>
          <p:cNvSpPr/>
          <p:nvPr/>
        </p:nvSpPr>
        <p:spPr>
          <a:xfrm>
            <a:off x="9141676" y="1534254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4C2EEF-D44C-C610-E3A4-BB63533A3B21}"/>
              </a:ext>
            </a:extLst>
          </p:cNvPr>
          <p:cNvSpPr/>
          <p:nvPr/>
        </p:nvSpPr>
        <p:spPr>
          <a:xfrm flipH="1">
            <a:off x="6439829" y="1617941"/>
            <a:ext cx="4964610" cy="1200953"/>
          </a:xfrm>
          <a:prstGeom prst="round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E19347-5098-D5FA-7A77-30109BEAC944}"/>
              </a:ext>
            </a:extLst>
          </p:cNvPr>
          <p:cNvSpPr txBox="1"/>
          <p:nvPr/>
        </p:nvSpPr>
        <p:spPr>
          <a:xfrm>
            <a:off x="6891865" y="1784944"/>
            <a:ext cx="4221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NUEVAS LÍNEAS DE TRATAMIENTO</a:t>
            </a: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3CE29C60-523A-A5E2-C098-CE8BCB8B9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B15EAEE-7B12-E724-E713-5556C27A5FEF}"/>
              </a:ext>
            </a:extLst>
          </p:cNvPr>
          <p:cNvSpPr txBox="1"/>
          <p:nvPr/>
        </p:nvSpPr>
        <p:spPr>
          <a:xfrm>
            <a:off x="2714832" y="285836"/>
            <a:ext cx="829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HORIZONTES </a:t>
            </a:r>
            <a:r>
              <a:rPr lang="en-US" sz="4000" b="1" err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en</a:t>
            </a:r>
            <a:r>
              <a:rPr lang="en-US" sz="4000" b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 DM </a:t>
            </a:r>
            <a:r>
              <a:rPr lang="en-US" sz="4000" b="1" err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tipo</a:t>
            </a:r>
            <a:r>
              <a:rPr lang="en-US" sz="4000" b="1">
                <a:solidFill>
                  <a:schemeClr val="bg1">
                    <a:lumMod val="50000"/>
                  </a:schemeClr>
                </a:solidFill>
                <a:latin typeface="Arial" panose="020B0604020202020204"/>
                <a:cs typeface="Poppins" panose="00000500000000000000" pitchFamily="2" charset="0"/>
              </a:rPr>
              <a:t> 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Poppins" panose="00000500000000000000" pitchFamily="2" charset="0"/>
            </a:endParaRPr>
          </a:p>
        </p:txBody>
      </p:sp>
      <p:pic>
        <p:nvPicPr>
          <p:cNvPr id="7" name="Picture 2" descr="Eight small things you can do to make big changes in your life this February">
            <a:extLst>
              <a:ext uri="{FF2B5EF4-FFF2-40B4-BE49-F238E27FC236}">
                <a16:creationId xmlns:a16="http://schemas.microsoft.com/office/drawing/2014/main" id="{E8D14DC1-8B85-8AE7-8BDB-7DE7DBE56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8181"/>
            <a:ext cx="12192000" cy="377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196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7CFD3-D3E4-5244-FCAD-95013DC74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C91519-7676-BF50-DA25-5B5F5F166B4C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A719790C-319C-5471-92CA-6BAEFC68C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AA324E3E-E649-6153-8F9D-7E1874696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D423C4F-A88B-DD60-F8E3-15EC716759FE}"/>
              </a:ext>
            </a:extLst>
          </p:cNvPr>
          <p:cNvSpPr txBox="1">
            <a:spLocks/>
          </p:cNvSpPr>
          <p:nvPr/>
        </p:nvSpPr>
        <p:spPr>
          <a:xfrm>
            <a:off x="609600" y="6130616"/>
            <a:ext cx="6272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67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FBEBC8-DC25-4B00-95E3-5B751C5D77F0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45C7AE-3E83-49EA-EC19-8CA06B9C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684"/>
            <a:ext cx="10707615" cy="731417"/>
          </a:xfrm>
        </p:spPr>
        <p:txBody>
          <a:bodyPr vert="horz" lIns="0" tIns="0" rIns="0" bIns="0" rtlCol="0" anchor="ctr">
            <a:noAutofit/>
          </a:bodyPr>
          <a:lstStyle/>
          <a:p>
            <a:pPr defTabSz="914377">
              <a:lnSpc>
                <a:spcPct val="90000"/>
              </a:lnSpc>
            </a:pPr>
            <a:r>
              <a:rPr lang="es-ES" sz="2400" err="1">
                <a:solidFill>
                  <a:srgbClr val="C00000"/>
                </a:solidFill>
              </a:rPr>
              <a:t>Tirzepatida</a:t>
            </a:r>
            <a:r>
              <a:rPr lang="es-ES" sz="2400">
                <a:solidFill>
                  <a:srgbClr val="C00000"/>
                </a:solidFill>
              </a:rPr>
              <a:t>: estructura molecular</a:t>
            </a:r>
          </a:p>
        </p:txBody>
      </p:sp>
      <p:sp>
        <p:nvSpPr>
          <p:cNvPr id="9" name="Rectángulo 71">
            <a:extLst>
              <a:ext uri="{FF2B5EF4-FFF2-40B4-BE49-F238E27FC236}">
                <a16:creationId xmlns:a16="http://schemas.microsoft.com/office/drawing/2014/main" id="{97B11565-2ECB-23C0-0C6D-0F9E8437560F}"/>
              </a:ext>
            </a:extLst>
          </p:cNvPr>
          <p:cNvSpPr/>
          <p:nvPr/>
        </p:nvSpPr>
        <p:spPr>
          <a:xfrm>
            <a:off x="6487391" y="1249414"/>
            <a:ext cx="5334000" cy="42418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65100" dist="38100" dir="2700000" algn="tl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8F027C-EEBF-4236-B0DB-2618734678B2}"/>
              </a:ext>
            </a:extLst>
          </p:cNvPr>
          <p:cNvSpPr txBox="1">
            <a:spLocks/>
          </p:cNvSpPr>
          <p:nvPr/>
        </p:nvSpPr>
        <p:spPr>
          <a:xfrm>
            <a:off x="246289" y="5843591"/>
            <a:ext cx="6066745" cy="436321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Aa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: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Aminoácidos;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GIP: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Polipéptido </a:t>
            </a: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insulinotrópico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dependiente de la glucosa;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GLP-1: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Péptido similar al glucagón tipo 1. 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Coskun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T,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Mol </a:t>
            </a:r>
            <a:r>
              <a:rPr kumimoji="0" lang="es-ES_tradnl" sz="800" b="0" i="1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Metab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2018;18:3-14.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2. </a:t>
            </a: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Urva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S,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Diabetes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2020;69(</a:t>
            </a: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supl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1):Resumen 971-P.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3.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Mounjaro, INN-tirzepatide (europa.eu)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TZP_molecule animation">
            <a:hlinkClick r:id="" action="ppaction://media"/>
            <a:extLst>
              <a:ext uri="{FF2B5EF4-FFF2-40B4-BE49-F238E27FC236}">
                <a16:creationId xmlns:a16="http://schemas.microsoft.com/office/drawing/2014/main" id="{5828306D-7C0E-3864-683D-B95DFA46FA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330" t="7364" r="9741" b="6725"/>
          <a:stretch/>
        </p:blipFill>
        <p:spPr>
          <a:xfrm>
            <a:off x="6488362" y="1423244"/>
            <a:ext cx="5291574" cy="4044444"/>
          </a:xfrm>
          <a:prstGeom prst="rect">
            <a:avLst/>
          </a:prstGeom>
          <a:ln>
            <a:noFill/>
          </a:ln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99790BB3-A632-DD7C-A4BB-1DA003098784}"/>
              </a:ext>
            </a:extLst>
          </p:cNvPr>
          <p:cNvSpPr txBox="1"/>
          <p:nvPr/>
        </p:nvSpPr>
        <p:spPr>
          <a:xfrm>
            <a:off x="6411190" y="5843591"/>
            <a:ext cx="4797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80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Nota: esta representación tridimensional de </a:t>
            </a:r>
            <a:r>
              <a:rPr lang="es-ES_tradnl" sz="80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tirzepatida</a:t>
            </a:r>
            <a:r>
              <a:rPr lang="es-ES_tradnl" sz="80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no es una reproducción exacta de la molécula y solo debe utilizarse con fines representativos.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EEBF9B20-2E87-7EF6-7E14-4D8AA96DECCD}"/>
              </a:ext>
            </a:extLst>
          </p:cNvPr>
          <p:cNvGrpSpPr/>
          <p:nvPr/>
        </p:nvGrpSpPr>
        <p:grpSpPr>
          <a:xfrm>
            <a:off x="370609" y="3331658"/>
            <a:ext cx="5942425" cy="2150129"/>
            <a:chOff x="6335685" y="4691029"/>
            <a:chExt cx="3741746" cy="1290188"/>
          </a:xfrm>
        </p:grpSpPr>
        <p:sp>
          <p:nvSpPr>
            <p:cNvPr id="14" name="TextBox 93">
              <a:extLst>
                <a:ext uri="{FF2B5EF4-FFF2-40B4-BE49-F238E27FC236}">
                  <a16:creationId xmlns:a16="http://schemas.microsoft.com/office/drawing/2014/main" id="{5F72233E-54A8-717E-743E-1A78BBFBBC35}"/>
                </a:ext>
              </a:extLst>
            </p:cNvPr>
            <p:cNvSpPr txBox="1"/>
            <p:nvPr/>
          </p:nvSpPr>
          <p:spPr>
            <a:xfrm>
              <a:off x="6380766" y="4783957"/>
              <a:ext cx="3641933" cy="11357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D52B1E"/>
                </a:buClr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Péptido lineal y multifuncional de 39 </a:t>
              </a:r>
              <a:r>
                <a:rPr kumimoji="0" lang="es-ES_tradnl" sz="1600" b="0" i="0" u="none" strike="noStrike" kern="0" cap="none" spc="0" normalizeH="0" baseline="0" noProof="0" err="1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aa</a:t>
              </a:r>
              <a:r>
                <a:rPr kumimoji="0" lang="es-ES_tradnl" sz="1600" b="0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basado en la secuencia nativa del péptido GIP.</a:t>
              </a:r>
              <a:r>
                <a:rPr kumimoji="0" lang="es-ES_tradnl" sz="1600" b="0" i="0" u="none" strike="noStrike" kern="0" cap="none" spc="0" normalizeH="0" baseline="3000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  <a:p>
              <a:pPr marL="463550" marR="0" lvl="1" indent="-19685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D52B1E"/>
                </a:buClr>
                <a:buSzTx/>
                <a:buFont typeface="Letra del sistema regular"/>
                <a:buChar char="●"/>
                <a:tabLst/>
                <a:defRPr/>
              </a:pPr>
              <a:r>
                <a: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Modificado para unirse a los receptores de GIP y de GLP-1.</a:t>
              </a:r>
              <a:r>
                <a:rPr kumimoji="0" lang="es-ES_tradnl" sz="1400" b="0" i="0" u="none" strike="noStrike" kern="0" cap="none" spc="0" normalizeH="0" baseline="3000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  <a:p>
              <a:pPr marL="463550" marR="0" lvl="1" indent="-1968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D52B1E"/>
                </a:buClr>
                <a:buSzTx/>
                <a:buFont typeface="Letra del sistema regular"/>
                <a:buChar char="●"/>
                <a:tabLst/>
                <a:defRPr/>
              </a:pPr>
              <a:r>
                <a: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Incluye una fracción de </a:t>
              </a:r>
              <a:r>
                <a:rPr kumimoji="0" lang="es-ES_tradnl" sz="1400" b="0" i="0" u="none" strike="noStrike" kern="0" cap="none" spc="0" normalizeH="0" baseline="0" noProof="0" err="1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diácido</a:t>
              </a:r>
              <a:r>
                <a: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graso C20.</a:t>
              </a:r>
              <a:r>
                <a:rPr kumimoji="0" lang="es-ES_tradnl" sz="1400" b="0" i="0" u="none" strike="noStrike" kern="0" cap="none" spc="0" normalizeH="0" baseline="3000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endParaRPr kumimoji="0" lang="es-ES_tradnl" sz="1600" b="0" i="0" u="none" strike="noStrike" kern="0" cap="none" spc="0" normalizeH="0" baseline="30000" noProof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D52B1E"/>
                </a:buClr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Semivida media: aproximadamente 5 días, lo que permite una administración semanal.</a:t>
              </a:r>
              <a:r>
                <a:rPr kumimoji="0" lang="es-ES_tradnl" sz="1600" b="0" i="0" u="none" strike="noStrike" kern="0" cap="none" spc="0" normalizeH="0" baseline="3000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Rectangle 38">
              <a:extLst>
                <a:ext uri="{FF2B5EF4-FFF2-40B4-BE49-F238E27FC236}">
                  <a16:creationId xmlns:a16="http://schemas.microsoft.com/office/drawing/2014/main" id="{A9A097C6-73A6-60B1-614E-9CC5E5D7824D}"/>
                </a:ext>
              </a:extLst>
            </p:cNvPr>
            <p:cNvSpPr/>
            <p:nvPr/>
          </p:nvSpPr>
          <p:spPr>
            <a:xfrm>
              <a:off x="6335685" y="4691029"/>
              <a:ext cx="3741746" cy="1290188"/>
            </a:xfrm>
            <a:prstGeom prst="rect">
              <a:avLst/>
            </a:prstGeom>
            <a:noFill/>
            <a:ln w="15875" cap="flat" cmpd="sng" algn="ctr">
              <a:solidFill>
                <a:srgbClr val="D52B1E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E375C1EC-007F-8716-1098-20661CCEF079}"/>
              </a:ext>
            </a:extLst>
          </p:cNvPr>
          <p:cNvGrpSpPr/>
          <p:nvPr/>
        </p:nvGrpSpPr>
        <p:grpSpPr>
          <a:xfrm>
            <a:off x="370610" y="811470"/>
            <a:ext cx="5974386" cy="2304845"/>
            <a:chOff x="7049998" y="2731255"/>
            <a:chExt cx="4264643" cy="1879591"/>
          </a:xfrm>
        </p:grpSpPr>
        <p:sp>
          <p:nvSpPr>
            <p:cNvPr id="17" name="Rectangle 52">
              <a:extLst>
                <a:ext uri="{FF2B5EF4-FFF2-40B4-BE49-F238E27FC236}">
                  <a16:creationId xmlns:a16="http://schemas.microsoft.com/office/drawing/2014/main" id="{F02576E9-459A-715A-B273-801B5A5C07B1}"/>
                </a:ext>
              </a:extLst>
            </p:cNvPr>
            <p:cNvSpPr/>
            <p:nvPr/>
          </p:nvSpPr>
          <p:spPr>
            <a:xfrm>
              <a:off x="7049998" y="3077752"/>
              <a:ext cx="4264643" cy="1533094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8" name="Picture 59" descr="Icon&#10;&#10;Description automatically generated">
              <a:extLst>
                <a:ext uri="{FF2B5EF4-FFF2-40B4-BE49-F238E27FC236}">
                  <a16:creationId xmlns:a16="http://schemas.microsoft.com/office/drawing/2014/main" id="{21FB3EEF-4186-736E-186E-B773C055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4839" y="2731255"/>
              <a:ext cx="596343" cy="692335"/>
            </a:xfrm>
            <a:prstGeom prst="rect">
              <a:avLst/>
            </a:prstGeom>
          </p:spPr>
        </p:pic>
        <p:sp>
          <p:nvSpPr>
            <p:cNvPr id="19" name="TextBox 99">
              <a:extLst>
                <a:ext uri="{FF2B5EF4-FFF2-40B4-BE49-F238E27FC236}">
                  <a16:creationId xmlns:a16="http://schemas.microsoft.com/office/drawing/2014/main" id="{E605AAD7-5107-D90E-6CE3-F70D18D18694}"/>
                </a:ext>
              </a:extLst>
            </p:cNvPr>
            <p:cNvSpPr txBox="1"/>
            <p:nvPr/>
          </p:nvSpPr>
          <p:spPr>
            <a:xfrm>
              <a:off x="7093609" y="3385935"/>
              <a:ext cx="4154605" cy="104161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marR="0" lvl="0" indent="-254000" algn="just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52B1E"/>
                </a:buClr>
                <a:buSzTx/>
                <a:buFont typeface="Letra del sistema regular"/>
                <a:buChar char="●"/>
                <a:tabLst/>
                <a:defRPr/>
              </a:pP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Nueva clase terapéutica </a:t>
              </a: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aprobada por la EMA para el tratamiento de adultos con diabetes tipo 2.</a:t>
              </a:r>
              <a:r>
                <a:rPr kumimoji="0" lang="es-ES" sz="1800" b="0" i="0" u="none" strike="noStrike" kern="0" cap="none" spc="0" normalizeH="0" baseline="3000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 3 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</a:endParaRPr>
            </a:p>
            <a:p>
              <a:pPr marL="342900" marR="0" lvl="0" indent="-254000" algn="just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52B1E"/>
                </a:buClr>
                <a:buSzTx/>
                <a:buFont typeface="Letra del sistema regular"/>
                <a:buChar char="●"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Una </a:t>
              </a: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única molécula agonista de los receptores GLP-1 y GIP de administración semanal. </a:t>
              </a:r>
              <a:r>
                <a:rPr kumimoji="0" lang="es-ES" sz="1800" b="1" i="0" u="none" strike="noStrike" kern="0" cap="none" spc="0" normalizeH="0" baseline="3000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3</a:t>
              </a: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srgbClr val="82786F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D78A8-C538-24AC-7B9A-6D6B3E0AC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32962E-2895-05E7-FCE6-D5AAF1B09496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CDC4BEC-E713-463A-DE0B-74CECA7A3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61F0D1A-BC8B-01C1-1ED8-1A9D374EB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grpSp>
        <p:nvGrpSpPr>
          <p:cNvPr id="40" name="Grupo 11">
            <a:extLst>
              <a:ext uri="{FF2B5EF4-FFF2-40B4-BE49-F238E27FC236}">
                <a16:creationId xmlns:a16="http://schemas.microsoft.com/office/drawing/2014/main" id="{C5347735-24ED-EE63-C191-52A6BEDA42E3}"/>
              </a:ext>
            </a:extLst>
          </p:cNvPr>
          <p:cNvGrpSpPr/>
          <p:nvPr/>
        </p:nvGrpSpPr>
        <p:grpSpPr>
          <a:xfrm>
            <a:off x="1647295" y="921680"/>
            <a:ext cx="9075761" cy="4170529"/>
            <a:chOff x="1446663" y="1596788"/>
            <a:chExt cx="9362364" cy="4170529"/>
          </a:xfrm>
        </p:grpSpPr>
        <p:sp>
          <p:nvSpPr>
            <p:cNvPr id="41" name="Rectángulo 9">
              <a:extLst>
                <a:ext uri="{FF2B5EF4-FFF2-40B4-BE49-F238E27FC236}">
                  <a16:creationId xmlns:a16="http://schemas.microsoft.com/office/drawing/2014/main" id="{8B096C8D-74FA-7AAD-8445-E71079A09842}"/>
                </a:ext>
              </a:extLst>
            </p:cNvPr>
            <p:cNvSpPr/>
            <p:nvPr/>
          </p:nvSpPr>
          <p:spPr>
            <a:xfrm>
              <a:off x="1446663" y="1610437"/>
              <a:ext cx="9362364" cy="4094328"/>
            </a:xfrm>
            <a:prstGeom prst="rect">
              <a:avLst/>
            </a:prstGeom>
            <a:noFill/>
            <a:ln w="12700" cap="flat" cmpd="sng" algn="ctr">
              <a:solidFill>
                <a:srgbClr val="D52B1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ángulo 10">
              <a:extLst>
                <a:ext uri="{FF2B5EF4-FFF2-40B4-BE49-F238E27FC236}">
                  <a16:creationId xmlns:a16="http://schemas.microsoft.com/office/drawing/2014/main" id="{1095B30F-20C0-BA59-2E69-11AF193C992B}"/>
                </a:ext>
              </a:extLst>
            </p:cNvPr>
            <p:cNvSpPr/>
            <p:nvPr/>
          </p:nvSpPr>
          <p:spPr>
            <a:xfrm>
              <a:off x="5199797" y="1596788"/>
              <a:ext cx="1733266" cy="16377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Rectángulo 48">
              <a:extLst>
                <a:ext uri="{FF2B5EF4-FFF2-40B4-BE49-F238E27FC236}">
                  <a16:creationId xmlns:a16="http://schemas.microsoft.com/office/drawing/2014/main" id="{D432894D-4CE8-9F9C-B36C-FB4CDCBF9633}"/>
                </a:ext>
              </a:extLst>
            </p:cNvPr>
            <p:cNvSpPr/>
            <p:nvPr/>
          </p:nvSpPr>
          <p:spPr>
            <a:xfrm>
              <a:off x="5044931" y="5603544"/>
              <a:ext cx="1733266" cy="16377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44" name="Picture 7">
            <a:extLst>
              <a:ext uri="{FF2B5EF4-FFF2-40B4-BE49-F238E27FC236}">
                <a16:creationId xmlns:a16="http://schemas.microsoft.com/office/drawing/2014/main" id="{2E2A82C1-9B0E-68EB-38DB-7DA81D11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701" y="2190782"/>
            <a:ext cx="1219200" cy="113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39">
            <a:extLst>
              <a:ext uri="{FF2B5EF4-FFF2-40B4-BE49-F238E27FC236}">
                <a16:creationId xmlns:a16="http://schemas.microsoft.com/office/drawing/2014/main" id="{11415B08-06D8-CA37-1AAE-41E520FC1D2F}"/>
              </a:ext>
            </a:extLst>
          </p:cNvPr>
          <p:cNvSpPr txBox="1"/>
          <p:nvPr/>
        </p:nvSpPr>
        <p:spPr>
          <a:xfrm>
            <a:off x="1797442" y="3500008"/>
            <a:ext cx="233060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8913" indent="-188913" defTabSz="914354">
              <a:buClr>
                <a:srgbClr val="D52B1E"/>
              </a:buClr>
              <a:buFont typeface="Letra del sistema regular"/>
              <a:buChar char="●"/>
              <a:defRPr/>
            </a:pPr>
            <a:r>
              <a:rPr lang="en-US" sz="1400" b="1">
                <a:solidFill>
                  <a:srgbClr val="263F6A"/>
                </a:solidFill>
                <a:latin typeface="Arial" panose="020B0604020202020204"/>
              </a:rPr>
              <a:t>↓</a:t>
            </a:r>
            <a:r>
              <a:rPr lang="en-US" sz="1400" b="1">
                <a:solidFill>
                  <a:srgbClr val="D52B17"/>
                </a:solidFill>
                <a:latin typeface="Arial" panose="020B0604020202020204"/>
              </a:rPr>
              <a:t> </a:t>
            </a:r>
            <a:r>
              <a:rPr lang="en-US" sz="1400" b="1">
                <a:solidFill>
                  <a:srgbClr val="263F6A"/>
                </a:solidFill>
                <a:latin typeface="Arial" panose="020B0604020202020204"/>
              </a:rPr>
              <a:t>Ingesta </a:t>
            </a:r>
            <a:r>
              <a:rPr lang="en-US" sz="1400" b="1" err="1">
                <a:solidFill>
                  <a:srgbClr val="263F6A"/>
                </a:solidFill>
                <a:latin typeface="Arial" panose="020B0604020202020204"/>
              </a:rPr>
              <a:t>alimentos</a:t>
            </a:r>
            <a:r>
              <a:rPr lang="en-US" sz="1400" b="1">
                <a:solidFill>
                  <a:srgbClr val="263F6A"/>
                </a:solidFill>
                <a:latin typeface="Arial" panose="020B0604020202020204"/>
              </a:rPr>
              <a:t> (?)</a:t>
            </a:r>
            <a:endParaRPr lang="en-US">
              <a:solidFill>
                <a:srgbClr val="000000"/>
              </a:solidFill>
              <a:latin typeface="Arial" panose="020B0604020202020204"/>
            </a:endParaRPr>
          </a:p>
          <a:p>
            <a:pPr marL="188913" indent="-188913" defTabSz="914354">
              <a:buClr>
                <a:srgbClr val="D52B1E"/>
              </a:buClr>
              <a:buFont typeface="Letra del sistema regular"/>
              <a:buChar char="●"/>
              <a:defRPr/>
            </a:pPr>
            <a:r>
              <a:rPr lang="en-US" sz="1400" b="1">
                <a:solidFill>
                  <a:srgbClr val="263F6A"/>
                </a:solidFill>
                <a:latin typeface="Arial" panose="020B0604020202020204"/>
              </a:rPr>
              <a:t>↑</a:t>
            </a:r>
            <a:r>
              <a:rPr lang="en-US" sz="1400" b="1">
                <a:solidFill>
                  <a:srgbClr val="D52B17"/>
                </a:solidFill>
                <a:latin typeface="Arial" panose="020B0604020202020204"/>
              </a:rPr>
              <a:t> </a:t>
            </a:r>
            <a:r>
              <a:rPr lang="en-US" sz="1400" b="1" err="1">
                <a:solidFill>
                  <a:srgbClr val="263F6A"/>
                </a:solidFill>
                <a:latin typeface="Arial" panose="020B0604020202020204"/>
              </a:rPr>
              <a:t>Gasto</a:t>
            </a:r>
            <a:r>
              <a:rPr lang="en-US" sz="1400" b="1">
                <a:solidFill>
                  <a:srgbClr val="263F6A"/>
                </a:solidFill>
                <a:latin typeface="Arial" panose="020B0604020202020204"/>
              </a:rPr>
              <a:t> </a:t>
            </a:r>
            <a:r>
              <a:rPr lang="en-US" sz="1400" b="1" err="1">
                <a:solidFill>
                  <a:srgbClr val="263F6A"/>
                </a:solidFill>
                <a:latin typeface="Arial" panose="020B0604020202020204"/>
              </a:rPr>
              <a:t>energético</a:t>
            </a:r>
            <a:r>
              <a:rPr lang="en-US" sz="1400" b="1">
                <a:solidFill>
                  <a:srgbClr val="263F6A"/>
                </a:solidFill>
                <a:latin typeface="Arial" panose="020B0604020202020204"/>
              </a:rPr>
              <a:t> (?)</a:t>
            </a:r>
            <a:endParaRPr lang="en-US" sz="1400" b="1">
              <a:solidFill>
                <a:srgbClr val="263F6A"/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TextBox 40">
            <a:extLst>
              <a:ext uri="{FF2B5EF4-FFF2-40B4-BE49-F238E27FC236}">
                <a16:creationId xmlns:a16="http://schemas.microsoft.com/office/drawing/2014/main" id="{FDECBACC-4710-1BF1-82BD-B58C2847E333}"/>
              </a:ext>
            </a:extLst>
          </p:cNvPr>
          <p:cNvSpPr txBox="1"/>
          <p:nvPr/>
        </p:nvSpPr>
        <p:spPr>
          <a:xfrm>
            <a:off x="1998210" y="1762760"/>
            <a:ext cx="226387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9388" indent="-179388" defTabSz="914354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Font typeface="Letra del sistema regular"/>
              <a:buChar char="●"/>
              <a:defRPr/>
            </a:pPr>
            <a:r>
              <a:rPr lang="en-US" sz="1400" b="1">
                <a:solidFill>
                  <a:srgbClr val="D52B17"/>
                </a:solidFill>
                <a:latin typeface="Arial"/>
                <a:cs typeface="Arial"/>
              </a:rPr>
              <a:t>↓ Ingesta </a:t>
            </a:r>
            <a:r>
              <a:rPr lang="en-US" sz="1400" b="1" err="1">
                <a:solidFill>
                  <a:srgbClr val="D52B17"/>
                </a:solidFill>
                <a:latin typeface="Arial"/>
                <a:cs typeface="Arial"/>
              </a:rPr>
              <a:t>alimentos</a:t>
            </a:r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7" name="TextBox 41">
            <a:extLst>
              <a:ext uri="{FF2B5EF4-FFF2-40B4-BE49-F238E27FC236}">
                <a16:creationId xmlns:a16="http://schemas.microsoft.com/office/drawing/2014/main" id="{D833B435-00A3-866B-1A6B-C6567308E673}"/>
              </a:ext>
            </a:extLst>
          </p:cNvPr>
          <p:cNvSpPr txBox="1"/>
          <p:nvPr/>
        </p:nvSpPr>
        <p:spPr>
          <a:xfrm>
            <a:off x="4179576" y="3330577"/>
            <a:ext cx="1944185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188913" indent="-188913" defTabSz="914354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Font typeface="Letra del sistema regular"/>
              <a:buChar char="●"/>
              <a:defRPr/>
            </a:pP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↑ </a:t>
            </a: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Sensibilidad</a:t>
            </a: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insulina</a:t>
            </a: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 </a:t>
            </a:r>
            <a:endParaRPr lang="en-US" sz="1400" b="1">
              <a:solidFill>
                <a:srgbClr val="263F6A"/>
              </a:solidFill>
              <a:latin typeface="Arial" charset="0"/>
              <a:cs typeface="Arial"/>
            </a:endParaRPr>
          </a:p>
          <a:p>
            <a:pPr marL="188913" indent="-188913" defTabSz="914354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Font typeface="Letra del sistema regular"/>
              <a:buChar char="●"/>
              <a:defRPr/>
            </a:pP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Metabolismo</a:t>
            </a: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tejido</a:t>
            </a: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adiposo</a:t>
            </a:r>
            <a:endParaRPr lang="en-US" sz="1400" b="1">
              <a:solidFill>
                <a:srgbClr val="263F6A"/>
              </a:solidFill>
              <a:latin typeface="Arial" charset="0"/>
              <a:cs typeface="Arial"/>
            </a:endParaRP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3A197D92-3190-5157-F8D8-BF039F78963C}"/>
              </a:ext>
            </a:extLst>
          </p:cNvPr>
          <p:cNvSpPr txBox="1"/>
          <p:nvPr/>
        </p:nvSpPr>
        <p:spPr>
          <a:xfrm>
            <a:off x="6007757" y="1636670"/>
            <a:ext cx="23137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36525" indent="-136525" defTabSz="914354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Font typeface="Letra del sistema regular"/>
              <a:buChar char="●"/>
              <a:defRPr/>
            </a:pPr>
            <a:r>
              <a:rPr lang="en-US" sz="1400" b="1">
                <a:solidFill>
                  <a:srgbClr val="D52B17"/>
                </a:solidFill>
                <a:latin typeface="Arial"/>
                <a:cs typeface="Arial"/>
              </a:rPr>
              <a:t>↑ </a:t>
            </a:r>
            <a:r>
              <a:rPr lang="en-US" sz="1400" b="1" err="1">
                <a:solidFill>
                  <a:srgbClr val="D52B17"/>
                </a:solidFill>
                <a:latin typeface="Arial"/>
                <a:cs typeface="Arial"/>
              </a:rPr>
              <a:t>Secreción</a:t>
            </a:r>
            <a:r>
              <a:rPr lang="en-US" sz="1400" b="1">
                <a:solidFill>
                  <a:srgbClr val="D52B17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D52B17"/>
                </a:solidFill>
                <a:latin typeface="Arial"/>
                <a:cs typeface="Arial"/>
              </a:rPr>
              <a:t>insulina</a:t>
            </a:r>
            <a:endParaRPr lang="en-US">
              <a:solidFill>
                <a:srgbClr val="000000"/>
              </a:solidFill>
              <a:latin typeface="Arial" panose="020B0604020202020204"/>
            </a:endParaRPr>
          </a:p>
          <a:p>
            <a:pPr marL="136525" indent="-136525" defTabSz="914354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Font typeface="Letra del sistema regular"/>
              <a:buChar char="●"/>
              <a:defRPr/>
            </a:pPr>
            <a:r>
              <a:rPr lang="en-US" sz="1400" b="1">
                <a:solidFill>
                  <a:srgbClr val="D52B17"/>
                </a:solidFill>
                <a:latin typeface="Arial"/>
                <a:cs typeface="Arial"/>
              </a:rPr>
              <a:t>↓ </a:t>
            </a:r>
            <a:r>
              <a:rPr lang="en-US" sz="1400" b="1" err="1">
                <a:solidFill>
                  <a:srgbClr val="D52B17"/>
                </a:solidFill>
                <a:latin typeface="Arial"/>
                <a:cs typeface="Arial"/>
              </a:rPr>
              <a:t>Secreción</a:t>
            </a:r>
            <a:r>
              <a:rPr lang="en-US" sz="1400" b="1">
                <a:solidFill>
                  <a:srgbClr val="D52B17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D52B17"/>
                </a:solidFill>
                <a:latin typeface="Arial"/>
                <a:cs typeface="Arial"/>
              </a:rPr>
              <a:t>glucagón</a:t>
            </a:r>
            <a:endParaRPr lang="en-US" sz="1400" b="1">
              <a:solidFill>
                <a:srgbClr val="D52B17"/>
              </a:solidFill>
              <a:latin typeface="Arial"/>
              <a:cs typeface="Arial"/>
            </a:endParaRP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E191B2A4-7961-2D5B-7F68-E23E5C2D161C}"/>
              </a:ext>
            </a:extLst>
          </p:cNvPr>
          <p:cNvSpPr txBox="1"/>
          <p:nvPr/>
        </p:nvSpPr>
        <p:spPr>
          <a:xfrm>
            <a:off x="6149050" y="3542258"/>
            <a:ext cx="22372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8913" indent="-188913" defTabSz="914354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Letra del sistema regular"/>
              <a:buChar char="●"/>
              <a:defRPr/>
            </a:pP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↑ </a:t>
            </a: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Secreción</a:t>
            </a: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insulina</a:t>
            </a: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 </a:t>
            </a:r>
            <a:endParaRPr lang="en-US">
              <a:solidFill>
                <a:srgbClr val="000000"/>
              </a:solidFill>
              <a:latin typeface="Arial" panose="020B0604020202020204"/>
            </a:endParaRPr>
          </a:p>
          <a:p>
            <a:pPr marL="188913" indent="-188913" defTabSz="914354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Letra del sistema regular"/>
              <a:buChar char="●"/>
              <a:defRPr/>
            </a:pP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↑ </a:t>
            </a: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Secreción</a:t>
            </a:r>
            <a:r>
              <a:rPr lang="en-US" sz="1400" b="1">
                <a:solidFill>
                  <a:srgbClr val="263F6A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263F6A"/>
                </a:solidFill>
                <a:latin typeface="Arial"/>
                <a:cs typeface="Arial"/>
              </a:rPr>
              <a:t>glucagón</a:t>
            </a:r>
            <a:endParaRPr lang="en-US" sz="1400" b="1">
              <a:solidFill>
                <a:srgbClr val="263F6A"/>
              </a:solidFill>
              <a:latin typeface="Arial" charset="0"/>
              <a:cs typeface="Arial"/>
            </a:endParaRPr>
          </a:p>
        </p:txBody>
      </p:sp>
      <p:sp>
        <p:nvSpPr>
          <p:cNvPr id="50" name="TextBox 44">
            <a:extLst>
              <a:ext uri="{FF2B5EF4-FFF2-40B4-BE49-F238E27FC236}">
                <a16:creationId xmlns:a16="http://schemas.microsoft.com/office/drawing/2014/main" id="{A9B5935F-22F5-2E0A-8879-944D988AEA5F}"/>
              </a:ext>
            </a:extLst>
          </p:cNvPr>
          <p:cNvSpPr txBox="1"/>
          <p:nvPr/>
        </p:nvSpPr>
        <p:spPr>
          <a:xfrm>
            <a:off x="8301538" y="1631957"/>
            <a:ext cx="23197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9388" indent="-179388" defTabSz="914354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Font typeface="Letra del sistema regular"/>
              <a:buChar char="●"/>
              <a:defRPr/>
            </a:pPr>
            <a:r>
              <a:rPr lang="en-US" sz="1400" b="1" err="1">
                <a:solidFill>
                  <a:srgbClr val="D52B17"/>
                </a:solidFill>
                <a:latin typeface="Arial"/>
                <a:cs typeface="Arial"/>
              </a:rPr>
              <a:t>Retraso</a:t>
            </a:r>
            <a:r>
              <a:rPr lang="en-US" sz="1400" b="1">
                <a:solidFill>
                  <a:srgbClr val="D52B17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D52B17"/>
                </a:solidFill>
                <a:latin typeface="Arial"/>
                <a:cs typeface="Arial"/>
              </a:rPr>
              <a:t>vaciamiento</a:t>
            </a:r>
            <a:r>
              <a:rPr lang="en-US" sz="1400" b="1">
                <a:solidFill>
                  <a:srgbClr val="D52B17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D52B17"/>
                </a:solidFill>
                <a:latin typeface="Arial"/>
                <a:cs typeface="Arial"/>
              </a:rPr>
              <a:t>gástrico</a:t>
            </a:r>
            <a:endParaRPr lang="en-US" sz="1400" b="1">
              <a:solidFill>
                <a:srgbClr val="D52B17"/>
              </a:solidFill>
              <a:latin typeface="Arial" charset="0"/>
              <a:cs typeface="Arial"/>
            </a:endParaRPr>
          </a:p>
        </p:txBody>
      </p:sp>
      <p:pic>
        <p:nvPicPr>
          <p:cNvPr id="51" name="Picture 8">
            <a:extLst>
              <a:ext uri="{FF2B5EF4-FFF2-40B4-BE49-F238E27FC236}">
                <a16:creationId xmlns:a16="http://schemas.microsoft.com/office/drawing/2014/main" id="{5559B99C-62B4-69E6-7B4D-EC41094D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12" y="2199278"/>
            <a:ext cx="1685990" cy="112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>
            <a:extLst>
              <a:ext uri="{FF2B5EF4-FFF2-40B4-BE49-F238E27FC236}">
                <a16:creationId xmlns:a16="http://schemas.microsoft.com/office/drawing/2014/main" id="{806BE15C-1A99-8618-4E80-5F900BD1F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68" y="2279537"/>
            <a:ext cx="1566660" cy="103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7">
            <a:extLst>
              <a:ext uri="{FF2B5EF4-FFF2-40B4-BE49-F238E27FC236}">
                <a16:creationId xmlns:a16="http://schemas.microsoft.com/office/drawing/2014/main" id="{FBB8B0B9-84A1-5C8C-7D90-FBAF5A1C54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569" r="9014" b="19314"/>
          <a:stretch/>
        </p:blipFill>
        <p:spPr>
          <a:xfrm>
            <a:off x="4348672" y="2253967"/>
            <a:ext cx="1520540" cy="1067432"/>
          </a:xfrm>
          <a:prstGeom prst="rect">
            <a:avLst/>
          </a:prstGeom>
        </p:spPr>
      </p:pic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6D3CFFD6-04B2-7884-8922-02455E2DA655}"/>
              </a:ext>
            </a:extLst>
          </p:cNvPr>
          <p:cNvSpPr txBox="1">
            <a:spLocks/>
          </p:cNvSpPr>
          <p:nvPr/>
        </p:nvSpPr>
        <p:spPr bwMode="auto">
          <a:xfrm>
            <a:off x="374874" y="5734292"/>
            <a:ext cx="10289732" cy="48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572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067">
                <a:solidFill>
                  <a:schemeClr val="tx1"/>
                </a:solidFill>
                <a:latin typeface="Arial Narrow" panose="020B0606020202030204" pitchFamily="34" charset="0"/>
                <a:ea typeface="ヒラギノ角ゴ Pro W3" charset="0"/>
                <a:cs typeface="DIN-Regular"/>
              </a:defRPr>
            </a:lvl1pPr>
            <a:lvl2pPr marL="355591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None/>
              <a:defRPr sz="1067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2pPr>
            <a:lvl3pPr marL="721766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067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3pPr>
            <a:lvl4pPr marL="1077357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None/>
              <a:defRPr sz="1067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4pPr>
            <a:lvl5pPr marL="143294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None/>
              <a:defRPr sz="1067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00"/>
              </a:spcBef>
              <a:buClr>
                <a:srgbClr val="D52B17"/>
              </a:buClr>
              <a:defRPr/>
            </a:pP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CNS: 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Central nervous system; </a:t>
            </a: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GIP: 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Glucose-dependent insulinotropic polypeptide; </a:t>
            </a: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GLP-1: 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Glucagon-like peptide-1.</a:t>
            </a:r>
          </a:p>
          <a:p>
            <a:pPr>
              <a:spcBef>
                <a:spcPts val="200"/>
              </a:spcBef>
              <a:buClr>
                <a:srgbClr val="D52B17"/>
              </a:buClr>
              <a:defRPr/>
            </a:pP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1. 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Müller TD, 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et al. Mol </a:t>
            </a:r>
            <a:r>
              <a:rPr lang="en-GB" sz="800" i="1" kern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Metab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. 2019;30:72-130. </a:t>
            </a: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2. 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Seino Y, 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et al. J Diabetes </a:t>
            </a:r>
            <a:r>
              <a:rPr lang="en-GB" sz="800" i="1" kern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Investig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. 2010;1(1-2):8-23. </a:t>
            </a: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3. 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Fukuda M. 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Diabetes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. 2021;70(8):dbi210001.</a:t>
            </a: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 4. 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Nauck MA, 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et al. Diabetes </a:t>
            </a:r>
            <a:r>
              <a:rPr lang="en-GB" sz="800" i="1" kern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Obes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 </a:t>
            </a:r>
            <a:r>
              <a:rPr lang="en-GB" sz="800" i="1" kern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Metab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.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 2021 (Ahead of Print);doi:10.1111/dom.14496. </a:t>
            </a: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5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. Samms RJ, 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et al. Trends Endocrinol. </a:t>
            </a:r>
            <a:r>
              <a:rPr lang="en-GB" sz="800" i="1" kern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Metab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. 2020;31(6):410-421.</a:t>
            </a:r>
            <a:r>
              <a:rPr lang="en-GB" sz="800" b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 6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. Bastin M, 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et al. Diabetes </a:t>
            </a:r>
            <a:r>
              <a:rPr lang="en-GB" sz="800" i="1" kern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Metab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 </a:t>
            </a:r>
            <a:r>
              <a:rPr lang="en-GB" sz="800" i="1" kern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Syndr</a:t>
            </a:r>
            <a:r>
              <a:rPr lang="en-GB" sz="800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 </a:t>
            </a:r>
            <a:r>
              <a:rPr lang="en-GB" sz="800" i="1" kern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Obes</a:t>
            </a:r>
            <a:r>
              <a:rPr lang="en-GB" sz="800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 panose="020B0604020202020204" pitchFamily="34" charset="0"/>
              </a:rPr>
              <a:t>. 2019;12:1973-1985.  </a:t>
            </a:r>
          </a:p>
        </p:txBody>
      </p:sp>
      <p:grpSp>
        <p:nvGrpSpPr>
          <p:cNvPr id="55" name="Grupo 6">
            <a:extLst>
              <a:ext uri="{FF2B5EF4-FFF2-40B4-BE49-F238E27FC236}">
                <a16:creationId xmlns:a16="http://schemas.microsoft.com/office/drawing/2014/main" id="{00E9B9A8-D255-99BB-EB72-78DC98E63F3D}"/>
              </a:ext>
            </a:extLst>
          </p:cNvPr>
          <p:cNvGrpSpPr/>
          <p:nvPr/>
        </p:nvGrpSpPr>
        <p:grpSpPr>
          <a:xfrm>
            <a:off x="3194999" y="557948"/>
            <a:ext cx="5971593" cy="1758576"/>
            <a:chOff x="3130843" y="1233056"/>
            <a:chExt cx="5971593" cy="1758576"/>
          </a:xfrm>
        </p:grpSpPr>
        <p:sp>
          <p:nvSpPr>
            <p:cNvPr id="56" name="Arc 100">
              <a:extLst>
                <a:ext uri="{FF2B5EF4-FFF2-40B4-BE49-F238E27FC236}">
                  <a16:creationId xmlns:a16="http://schemas.microsoft.com/office/drawing/2014/main" id="{74E476FF-6013-8B1E-FF57-F8BEDA1457CC}"/>
                </a:ext>
              </a:extLst>
            </p:cNvPr>
            <p:cNvSpPr/>
            <p:nvPr/>
          </p:nvSpPr>
          <p:spPr>
            <a:xfrm flipH="1">
              <a:off x="3130843" y="1696853"/>
              <a:ext cx="4498134" cy="1234551"/>
            </a:xfrm>
            <a:prstGeom prst="arc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D52B1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Arc 103">
              <a:extLst>
                <a:ext uri="{FF2B5EF4-FFF2-40B4-BE49-F238E27FC236}">
                  <a16:creationId xmlns:a16="http://schemas.microsoft.com/office/drawing/2014/main" id="{98C65A1C-77D8-F196-4302-BB5AA94A20EA}"/>
                </a:ext>
              </a:extLst>
            </p:cNvPr>
            <p:cNvSpPr/>
            <p:nvPr/>
          </p:nvSpPr>
          <p:spPr>
            <a:xfrm>
              <a:off x="4122993" y="1704109"/>
              <a:ext cx="4979443" cy="1287523"/>
            </a:xfrm>
            <a:prstGeom prst="arc">
              <a:avLst>
                <a:gd name="adj1" fmla="val 16200000"/>
                <a:gd name="adj2" fmla="val 44999"/>
              </a:avLst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D52B1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Arc 104">
              <a:extLst>
                <a:ext uri="{FF2B5EF4-FFF2-40B4-BE49-F238E27FC236}">
                  <a16:creationId xmlns:a16="http://schemas.microsoft.com/office/drawing/2014/main" id="{EBA6B7D8-F64C-79DE-D226-C2DDAC93ED62}"/>
                </a:ext>
              </a:extLst>
            </p:cNvPr>
            <p:cNvSpPr/>
            <p:nvPr/>
          </p:nvSpPr>
          <p:spPr>
            <a:xfrm>
              <a:off x="6184286" y="1705053"/>
              <a:ext cx="816219" cy="1230928"/>
            </a:xfrm>
            <a:prstGeom prst="arc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D52B1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9" name="Grupo 33">
              <a:extLst>
                <a:ext uri="{FF2B5EF4-FFF2-40B4-BE49-F238E27FC236}">
                  <a16:creationId xmlns:a16="http://schemas.microsoft.com/office/drawing/2014/main" id="{A955D92A-1922-5658-D3E4-15EA0AF41332}"/>
                </a:ext>
              </a:extLst>
            </p:cNvPr>
            <p:cNvGrpSpPr/>
            <p:nvPr/>
          </p:nvGrpSpPr>
          <p:grpSpPr>
            <a:xfrm>
              <a:off x="5524556" y="1233056"/>
              <a:ext cx="1090362" cy="1066799"/>
              <a:chOff x="6577501" y="1025237"/>
              <a:chExt cx="1090362" cy="1066799"/>
            </a:xfrm>
          </p:grpSpPr>
          <p:sp>
            <p:nvSpPr>
              <p:cNvPr id="60" name="Elipse 34">
                <a:extLst>
                  <a:ext uri="{FF2B5EF4-FFF2-40B4-BE49-F238E27FC236}">
                    <a16:creationId xmlns:a16="http://schemas.microsoft.com/office/drawing/2014/main" id="{4CA85168-DC85-BF44-558C-B1B00398C9E9}"/>
                  </a:ext>
                </a:extLst>
              </p:cNvPr>
              <p:cNvSpPr/>
              <p:nvPr/>
            </p:nvSpPr>
            <p:spPr>
              <a:xfrm>
                <a:off x="6580910" y="1025237"/>
                <a:ext cx="1066799" cy="106679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651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TextBox 98">
                <a:extLst>
                  <a:ext uri="{FF2B5EF4-FFF2-40B4-BE49-F238E27FC236}">
                    <a16:creationId xmlns:a16="http://schemas.microsoft.com/office/drawing/2014/main" id="{0EB4C567-470E-E9FB-5E6B-0B481DDB4908}"/>
                  </a:ext>
                </a:extLst>
              </p:cNvPr>
              <p:cNvSpPr txBox="1"/>
              <p:nvPr/>
            </p:nvSpPr>
            <p:spPr>
              <a:xfrm>
                <a:off x="6577501" y="1342163"/>
                <a:ext cx="1090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354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D52B17"/>
                    </a:solidFill>
                    <a:effectLst/>
                    <a:uLnTx/>
                    <a:uFillTx/>
                    <a:latin typeface="Arial" charset="0"/>
                  </a:rPr>
                  <a:t>GLP-1</a:t>
                </a:r>
              </a:p>
            </p:txBody>
          </p:sp>
        </p:grpSp>
      </p:grpSp>
      <p:grpSp>
        <p:nvGrpSpPr>
          <p:cNvPr id="62" name="Grupo 8">
            <a:extLst>
              <a:ext uri="{FF2B5EF4-FFF2-40B4-BE49-F238E27FC236}">
                <a16:creationId xmlns:a16="http://schemas.microsoft.com/office/drawing/2014/main" id="{F083A8AC-27CD-F0C8-913C-E21001CD8E65}"/>
              </a:ext>
            </a:extLst>
          </p:cNvPr>
          <p:cNvGrpSpPr/>
          <p:nvPr/>
        </p:nvGrpSpPr>
        <p:grpSpPr>
          <a:xfrm>
            <a:off x="3138245" y="3604798"/>
            <a:ext cx="4498134" cy="1857659"/>
            <a:chOff x="3115653" y="4446160"/>
            <a:chExt cx="4498134" cy="1857659"/>
          </a:xfrm>
        </p:grpSpPr>
        <p:sp>
          <p:nvSpPr>
            <p:cNvPr id="63" name="Arc 101">
              <a:extLst>
                <a:ext uri="{FF2B5EF4-FFF2-40B4-BE49-F238E27FC236}">
                  <a16:creationId xmlns:a16="http://schemas.microsoft.com/office/drawing/2014/main" id="{3300769D-1152-0308-7E2D-B877DE4E78EC}"/>
                </a:ext>
              </a:extLst>
            </p:cNvPr>
            <p:cNvSpPr/>
            <p:nvPr/>
          </p:nvSpPr>
          <p:spPr>
            <a:xfrm flipH="1" flipV="1">
              <a:off x="3115653" y="4527129"/>
              <a:ext cx="4498134" cy="1281401"/>
            </a:xfrm>
            <a:prstGeom prst="arc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Arc 102">
              <a:extLst>
                <a:ext uri="{FF2B5EF4-FFF2-40B4-BE49-F238E27FC236}">
                  <a16:creationId xmlns:a16="http://schemas.microsoft.com/office/drawing/2014/main" id="{20F9B8DF-3284-114A-C0C5-B847D3DFCFBA}"/>
                </a:ext>
              </a:extLst>
            </p:cNvPr>
            <p:cNvSpPr/>
            <p:nvPr/>
          </p:nvSpPr>
          <p:spPr>
            <a:xfrm flipH="1" flipV="1">
              <a:off x="5095254" y="4530887"/>
              <a:ext cx="816219" cy="1277643"/>
            </a:xfrm>
            <a:prstGeom prst="arc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Arc 105">
              <a:extLst>
                <a:ext uri="{FF2B5EF4-FFF2-40B4-BE49-F238E27FC236}">
                  <a16:creationId xmlns:a16="http://schemas.microsoft.com/office/drawing/2014/main" id="{78472876-996E-F8C6-FC77-75A070DE01BF}"/>
                </a:ext>
              </a:extLst>
            </p:cNvPr>
            <p:cNvSpPr/>
            <p:nvPr/>
          </p:nvSpPr>
          <p:spPr>
            <a:xfrm flipV="1">
              <a:off x="5375564" y="4446160"/>
              <a:ext cx="1884217" cy="1345039"/>
            </a:xfrm>
            <a:prstGeom prst="arc">
              <a:avLst>
                <a:gd name="adj1" fmla="val 16200000"/>
                <a:gd name="adj2" fmla="val 21557340"/>
              </a:avLst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35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6" name="Grupo 42">
              <a:extLst>
                <a:ext uri="{FF2B5EF4-FFF2-40B4-BE49-F238E27FC236}">
                  <a16:creationId xmlns:a16="http://schemas.microsoft.com/office/drawing/2014/main" id="{448771CE-F763-46AC-B1A8-3A817FDE1AE9}"/>
                </a:ext>
              </a:extLst>
            </p:cNvPr>
            <p:cNvGrpSpPr/>
            <p:nvPr/>
          </p:nvGrpSpPr>
          <p:grpSpPr>
            <a:xfrm>
              <a:off x="5430983" y="5237020"/>
              <a:ext cx="1066799" cy="1066799"/>
              <a:chOff x="5430983" y="5237020"/>
              <a:chExt cx="1066799" cy="1066799"/>
            </a:xfrm>
          </p:grpSpPr>
          <p:sp>
            <p:nvSpPr>
              <p:cNvPr id="67" name="Elipse 43">
                <a:extLst>
                  <a:ext uri="{FF2B5EF4-FFF2-40B4-BE49-F238E27FC236}">
                    <a16:creationId xmlns:a16="http://schemas.microsoft.com/office/drawing/2014/main" id="{A7CA97DD-E1D2-BF0D-D91C-87E825342AA1}"/>
                  </a:ext>
                </a:extLst>
              </p:cNvPr>
              <p:cNvSpPr/>
              <p:nvPr/>
            </p:nvSpPr>
            <p:spPr>
              <a:xfrm>
                <a:off x="5430983" y="5237020"/>
                <a:ext cx="1066799" cy="106679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651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" name="TextBox 99">
                <a:extLst>
                  <a:ext uri="{FF2B5EF4-FFF2-40B4-BE49-F238E27FC236}">
                    <a16:creationId xmlns:a16="http://schemas.microsoft.com/office/drawing/2014/main" id="{CD85DEBA-103C-E6E5-287A-54CBF1423018}"/>
                  </a:ext>
                </a:extLst>
              </p:cNvPr>
              <p:cNvSpPr txBox="1"/>
              <p:nvPr/>
            </p:nvSpPr>
            <p:spPr>
              <a:xfrm>
                <a:off x="5607554" y="5548296"/>
                <a:ext cx="7136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354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263F6A"/>
                    </a:solidFill>
                    <a:effectLst/>
                    <a:uLnTx/>
                    <a:uFillTx/>
                    <a:latin typeface="Arial" charset="0"/>
                  </a:rPr>
                  <a:t>GIP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92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 animBg="1"/>
      <p:bldP spid="4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538B9-0962-98F5-CCA9-4FC031843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0EC3678-2DBB-4502-46F8-EEA538C2E98F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2CAD3FB-6279-82D9-55C2-54165CABE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22C4F24B-420C-4699-9AA1-A41844233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2717FD-E35A-5A68-7FBA-6FCBB531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684"/>
            <a:ext cx="10707615" cy="731417"/>
          </a:xfrm>
        </p:spPr>
        <p:txBody>
          <a:bodyPr vert="horz" lIns="0" tIns="0" rIns="0" bIns="0" rtlCol="0" anchor="ctr">
            <a:noAutofit/>
          </a:bodyPr>
          <a:lstStyle/>
          <a:p>
            <a:pPr defTabSz="914377">
              <a:lnSpc>
                <a:spcPct val="90000"/>
              </a:lnSpc>
            </a:pPr>
            <a:r>
              <a:rPr lang="es-ES" sz="2400">
                <a:solidFill>
                  <a:srgbClr val="C00000"/>
                </a:solidFill>
              </a:rPr>
              <a:t>Programa SURPASS: ensayos clínicos en un amplio espectro de la DM2</a:t>
            </a:r>
          </a:p>
        </p:txBody>
      </p:sp>
      <p:sp>
        <p:nvSpPr>
          <p:cNvPr id="9" name="Rectángulo 71">
            <a:extLst>
              <a:ext uri="{FF2B5EF4-FFF2-40B4-BE49-F238E27FC236}">
                <a16:creationId xmlns:a16="http://schemas.microsoft.com/office/drawing/2014/main" id="{EA199072-EB3C-46AE-DE7B-0B67E4A88E6D}"/>
              </a:ext>
            </a:extLst>
          </p:cNvPr>
          <p:cNvSpPr/>
          <p:nvPr/>
        </p:nvSpPr>
        <p:spPr>
          <a:xfrm>
            <a:off x="477989" y="1234228"/>
            <a:ext cx="11163300" cy="438954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65100" dist="38100" dir="2700000" algn="tl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Rectangle 45">
            <a:extLst>
              <a:ext uri="{FF2B5EF4-FFF2-40B4-BE49-F238E27FC236}">
                <a16:creationId xmlns:a16="http://schemas.microsoft.com/office/drawing/2014/main" id="{C7EF272A-9044-2390-B58B-4296A67A9F35}"/>
              </a:ext>
            </a:extLst>
          </p:cNvPr>
          <p:cNvSpPr/>
          <p:nvPr/>
        </p:nvSpPr>
        <p:spPr>
          <a:xfrm>
            <a:off x="566888" y="4986321"/>
            <a:ext cx="10972801" cy="553958"/>
          </a:xfrm>
          <a:prstGeom prst="rect">
            <a:avLst/>
          </a:prstGeom>
          <a:solidFill>
            <a:srgbClr val="CCE2F2">
              <a:alpha val="4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51">
            <a:extLst>
              <a:ext uri="{FF2B5EF4-FFF2-40B4-BE49-F238E27FC236}">
                <a16:creationId xmlns:a16="http://schemas.microsoft.com/office/drawing/2014/main" id="{5553DD9E-49AF-D756-DE0B-25F4FF05F54C}"/>
              </a:ext>
            </a:extLst>
          </p:cNvPr>
          <p:cNvSpPr/>
          <p:nvPr/>
        </p:nvSpPr>
        <p:spPr>
          <a:xfrm>
            <a:off x="580741" y="4421746"/>
            <a:ext cx="10972800" cy="520700"/>
          </a:xfrm>
          <a:prstGeom prst="rect">
            <a:avLst/>
          </a:prstGeom>
          <a:solidFill>
            <a:srgbClr val="82786F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C01CE34-2863-0762-CDFC-39C5DB4E94FB}"/>
              </a:ext>
            </a:extLst>
          </p:cNvPr>
          <p:cNvSpPr txBox="1">
            <a:spLocks/>
          </p:cNvSpPr>
          <p:nvPr/>
        </p:nvSpPr>
        <p:spPr>
          <a:xfrm>
            <a:off x="176007" y="5499935"/>
            <a:ext cx="11826551" cy="6563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CVOT: 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Ensayo de resultados cardiovasculares;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DM2: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 Diabetes tipo 2;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H2H: 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Comparación directa;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iSGLT2: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 Inhibidor del cotransportador de sodio y glucosa 2;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ADO: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 Antidiabético oral;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SU: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 Sulfonilurea;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x3D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: Tres veces al día;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TZP: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 </a:t>
            </a: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Tirzepatida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Rosenstock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J,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Lancet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2021;398(10295):143-155.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2. </a:t>
            </a: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Frias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JP,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 Eng J </a:t>
            </a:r>
            <a:r>
              <a:rPr kumimoji="0" lang="es-ES_tradnl" sz="800" b="0" i="1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Med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2021;385(6):503-515.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3. </a:t>
            </a: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Ludvik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B,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Lancet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2021;398(10300):583-598.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4.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Del Prato S,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Lancet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2021;398(10313):1811-1824.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5.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Dahl D,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et al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JAMA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2022;327(6):534-545.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6. </a:t>
            </a:r>
            <a:r>
              <a:rPr lang="es-ES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Rosenstock J, et al. </a:t>
            </a:r>
            <a:r>
              <a:rPr lang="es-ES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JAMA. </a:t>
            </a:r>
            <a:r>
              <a:rPr lang="es-ES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2023 Nov 7;330(17):1631-1640.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7. 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https://clinicaltrials.gov/ct2/show/NCT04255433 (acceso: 6 de mayo de 2022).</a:t>
            </a:r>
          </a:p>
        </p:txBody>
      </p:sp>
      <p:sp>
        <p:nvSpPr>
          <p:cNvPr id="13" name="Pentagon 6">
            <a:extLst>
              <a:ext uri="{FF2B5EF4-FFF2-40B4-BE49-F238E27FC236}">
                <a16:creationId xmlns:a16="http://schemas.microsoft.com/office/drawing/2014/main" id="{F9E7FA85-C85B-59C0-0004-A25C66082C51}"/>
              </a:ext>
            </a:extLst>
          </p:cNvPr>
          <p:cNvSpPr/>
          <p:nvPr/>
        </p:nvSpPr>
        <p:spPr bwMode="auto">
          <a:xfrm>
            <a:off x="566888" y="2100311"/>
            <a:ext cx="1920525" cy="2215359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defRPr/>
            </a:pPr>
            <a:endParaRPr lang="en-GB" sz="1400" b="1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" name="Pentagon 6">
            <a:extLst>
              <a:ext uri="{FF2B5EF4-FFF2-40B4-BE49-F238E27FC236}">
                <a16:creationId xmlns:a16="http://schemas.microsoft.com/office/drawing/2014/main" id="{106520E1-388D-C8E9-CA3E-601ECB772A3A}"/>
              </a:ext>
            </a:extLst>
          </p:cNvPr>
          <p:cNvSpPr/>
          <p:nvPr/>
        </p:nvSpPr>
        <p:spPr bwMode="auto">
          <a:xfrm>
            <a:off x="2567161" y="2100311"/>
            <a:ext cx="1869116" cy="2215359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defRPr/>
            </a:pPr>
            <a:endParaRPr lang="en-GB" sz="1400" b="1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5" name="Pentagon 6">
            <a:extLst>
              <a:ext uri="{FF2B5EF4-FFF2-40B4-BE49-F238E27FC236}">
                <a16:creationId xmlns:a16="http://schemas.microsoft.com/office/drawing/2014/main" id="{CC5A7512-23E8-6DFF-63DB-71E05F83AD15}"/>
              </a:ext>
            </a:extLst>
          </p:cNvPr>
          <p:cNvSpPr/>
          <p:nvPr/>
        </p:nvSpPr>
        <p:spPr bwMode="auto">
          <a:xfrm>
            <a:off x="4495484" y="2100311"/>
            <a:ext cx="1920524" cy="2215359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defRPr/>
            </a:pPr>
            <a:endParaRPr lang="en-GB" sz="1400" b="1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Pentagon 6">
            <a:extLst>
              <a:ext uri="{FF2B5EF4-FFF2-40B4-BE49-F238E27FC236}">
                <a16:creationId xmlns:a16="http://schemas.microsoft.com/office/drawing/2014/main" id="{9D15BF2D-9F74-517F-0549-303FF6BC4AA6}"/>
              </a:ext>
            </a:extLst>
          </p:cNvPr>
          <p:cNvSpPr/>
          <p:nvPr/>
        </p:nvSpPr>
        <p:spPr bwMode="auto">
          <a:xfrm>
            <a:off x="6489273" y="2100312"/>
            <a:ext cx="1869116" cy="221535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defRPr/>
            </a:pPr>
            <a:endParaRPr lang="en-GB" sz="1400" b="1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Pentagon 6">
            <a:extLst>
              <a:ext uri="{FF2B5EF4-FFF2-40B4-BE49-F238E27FC236}">
                <a16:creationId xmlns:a16="http://schemas.microsoft.com/office/drawing/2014/main" id="{7DB8C121-2AF1-4793-6A3E-1D44C0939785}"/>
              </a:ext>
            </a:extLst>
          </p:cNvPr>
          <p:cNvSpPr/>
          <p:nvPr/>
        </p:nvSpPr>
        <p:spPr bwMode="auto">
          <a:xfrm>
            <a:off x="8431653" y="2100312"/>
            <a:ext cx="3108036" cy="221535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defRPr/>
            </a:pPr>
            <a:endParaRPr lang="en-GB" sz="1400" b="1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Rectangle 35">
            <a:extLst>
              <a:ext uri="{FF2B5EF4-FFF2-40B4-BE49-F238E27FC236}">
                <a16:creationId xmlns:a16="http://schemas.microsoft.com/office/drawing/2014/main" id="{B1E362DE-7F69-35A9-9345-212B03CEC816}"/>
              </a:ext>
            </a:extLst>
          </p:cNvPr>
          <p:cNvSpPr/>
          <p:nvPr/>
        </p:nvSpPr>
        <p:spPr bwMode="auto">
          <a:xfrm>
            <a:off x="566889" y="2158625"/>
            <a:ext cx="1920524" cy="15647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SURPASS-1</a:t>
            </a:r>
          </a:p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frente a placebo</a:t>
            </a:r>
            <a:r>
              <a:rPr lang="es-ES_tradnl" sz="1600" b="1" baseline="30000">
                <a:solidFill>
                  <a:srgbClr val="0F41DA"/>
                </a:solidFill>
                <a:latin typeface="Arial" panose="020B0604020202020204"/>
              </a:rPr>
              <a:t>1</a:t>
            </a:r>
          </a:p>
          <a:p>
            <a:pPr algn="ctr">
              <a:defRPr/>
            </a:pP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Sin tratamiento previo o</a:t>
            </a:r>
            <a:b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</a:b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lavado de cualquier ADO</a:t>
            </a:r>
          </a:p>
          <a:p>
            <a:pPr algn="ctr">
              <a:defRPr/>
            </a:pPr>
            <a:endParaRPr lang="es-ES_tradnl" sz="1050" b="1" kern="0">
              <a:solidFill>
                <a:srgbClr val="82786F">
                  <a:lumMod val="75000"/>
                </a:srgbClr>
              </a:solidFill>
              <a:latin typeface="Arial" panose="020B0604020202020204"/>
            </a:endParaRPr>
          </a:p>
          <a:p>
            <a:pPr algn="ctr">
              <a:defRPr/>
            </a:pPr>
            <a:endParaRPr lang="en-GB" sz="1050" b="1" kern="0">
              <a:solidFill>
                <a:srgbClr val="82786F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19" name="Rectangle 36">
            <a:extLst>
              <a:ext uri="{FF2B5EF4-FFF2-40B4-BE49-F238E27FC236}">
                <a16:creationId xmlns:a16="http://schemas.microsoft.com/office/drawing/2014/main" id="{ED305ECE-1C5E-E978-D8F2-255857FD7FC7}"/>
              </a:ext>
            </a:extLst>
          </p:cNvPr>
          <p:cNvSpPr/>
          <p:nvPr/>
        </p:nvSpPr>
        <p:spPr bwMode="auto">
          <a:xfrm>
            <a:off x="2605259" y="2158625"/>
            <a:ext cx="1782343" cy="12284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SURPASS-2</a:t>
            </a:r>
          </a:p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frente a </a:t>
            </a:r>
            <a:r>
              <a:rPr lang="es-ES_tradnl" sz="1600" b="1" err="1">
                <a:solidFill>
                  <a:srgbClr val="0F41DA"/>
                </a:solidFill>
                <a:latin typeface="Arial" panose="020B0604020202020204"/>
              </a:rPr>
              <a:t>semaglutida</a:t>
            </a: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 </a:t>
            </a:r>
          </a:p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1 mg</a:t>
            </a:r>
            <a:r>
              <a:rPr lang="es-ES_tradnl" sz="1600" b="1" baseline="30000">
                <a:solidFill>
                  <a:srgbClr val="0F41DA"/>
                </a:solidFill>
                <a:latin typeface="Arial" panose="020B0604020202020204"/>
              </a:rPr>
              <a:t>2</a:t>
            </a:r>
          </a:p>
          <a:p>
            <a:pPr algn="ctr">
              <a:defRPr/>
            </a:pP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Tratamiento con metformina</a:t>
            </a:r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71A5D823-34D0-0CDE-19DA-4BC677A104C6}"/>
              </a:ext>
            </a:extLst>
          </p:cNvPr>
          <p:cNvSpPr/>
          <p:nvPr/>
        </p:nvSpPr>
        <p:spPr bwMode="auto">
          <a:xfrm>
            <a:off x="4704274" y="2158625"/>
            <a:ext cx="1590316" cy="131251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SURPASS-3</a:t>
            </a:r>
          </a:p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frente a insulina degludec</a:t>
            </a:r>
            <a:r>
              <a:rPr lang="es-ES_tradnl" sz="1600" b="1" baseline="30000">
                <a:solidFill>
                  <a:srgbClr val="0F41DA"/>
                </a:solidFill>
                <a:latin typeface="Arial" panose="020B0604020202020204"/>
              </a:rPr>
              <a:t>3</a:t>
            </a:r>
          </a:p>
          <a:p>
            <a:pPr algn="ctr">
              <a:defRPr/>
            </a:pP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Tratamiento con </a:t>
            </a:r>
            <a:r>
              <a:rPr lang="es-ES_tradnl" sz="1200" b="1" err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metformina</a:t>
            </a: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 con o sin iSGLT2</a:t>
            </a:r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59516013-AB89-51A6-16E5-96B9B4D84F28}"/>
              </a:ext>
            </a:extLst>
          </p:cNvPr>
          <p:cNvSpPr/>
          <p:nvPr/>
        </p:nvSpPr>
        <p:spPr bwMode="auto">
          <a:xfrm>
            <a:off x="8453204" y="2158626"/>
            <a:ext cx="3035685" cy="19280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SURPASS-5</a:t>
            </a:r>
          </a:p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frente a placebo</a:t>
            </a:r>
            <a:r>
              <a:rPr lang="es-ES_tradnl" sz="1600" b="1" baseline="30000">
                <a:solidFill>
                  <a:srgbClr val="0F41DA"/>
                </a:solidFill>
                <a:latin typeface="Arial" panose="020B0604020202020204"/>
              </a:rPr>
              <a:t>5</a:t>
            </a:r>
          </a:p>
          <a:p>
            <a:pPr algn="ctr">
              <a:defRPr/>
            </a:pP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Tratamiento con insulina </a:t>
            </a:r>
            <a:r>
              <a:rPr lang="es-ES_tradnl" sz="1200" b="1" err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glargina</a:t>
            </a: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 </a:t>
            </a:r>
          </a:p>
          <a:p>
            <a:pPr algn="ctr">
              <a:defRPr/>
            </a:pP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Con o sin </a:t>
            </a:r>
            <a:r>
              <a:rPr lang="es-ES_tradnl" sz="1200" b="1" err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metformina</a:t>
            </a:r>
            <a:endParaRPr lang="es-ES_tradnl" sz="1200" b="1">
              <a:solidFill>
                <a:srgbClr val="82786F">
                  <a:lumMod val="75000"/>
                </a:srgbClr>
              </a:solidFill>
              <a:latin typeface="Arial" panose="020B0604020202020204"/>
            </a:endParaRPr>
          </a:p>
          <a:p>
            <a:pPr algn="ctr">
              <a:defRPr/>
            </a:pPr>
            <a:endParaRPr lang="es-ES_tradnl" sz="1050" b="1" kern="0">
              <a:solidFill>
                <a:srgbClr val="0070C0"/>
              </a:solidFill>
              <a:latin typeface="Arial" panose="020B0604020202020204"/>
            </a:endParaRPr>
          </a:p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SURPASS-6 </a:t>
            </a:r>
          </a:p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frente a insulina lispro</a:t>
            </a:r>
            <a:r>
              <a:rPr lang="es-ES_tradnl" sz="1600" b="1" baseline="30000">
                <a:solidFill>
                  <a:srgbClr val="0F41DA"/>
                </a:solidFill>
                <a:latin typeface="Arial" panose="020B0604020202020204"/>
              </a:rPr>
              <a:t>6</a:t>
            </a: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 (x3D)</a:t>
            </a:r>
          </a:p>
          <a:p>
            <a:pPr algn="ctr">
              <a:defRPr/>
            </a:pP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Tratamiento con insulina </a:t>
            </a:r>
            <a:r>
              <a:rPr lang="es-ES_tradnl" sz="1200" b="1" err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glargina</a:t>
            </a: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 con</a:t>
            </a:r>
          </a:p>
          <a:p>
            <a:pPr algn="ctr">
              <a:defRPr/>
            </a:pP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o sin </a:t>
            </a:r>
            <a:r>
              <a:rPr lang="es-ES_tradnl" sz="1200" b="1" err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metformina</a:t>
            </a: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 (en curso)</a:t>
            </a:r>
          </a:p>
        </p:txBody>
      </p:sp>
      <p:sp>
        <p:nvSpPr>
          <p:cNvPr id="22" name="Rectangle 39">
            <a:extLst>
              <a:ext uri="{FF2B5EF4-FFF2-40B4-BE49-F238E27FC236}">
                <a16:creationId xmlns:a16="http://schemas.microsoft.com/office/drawing/2014/main" id="{F732E537-A2A9-35B6-4744-50A2BBFABC8C}"/>
              </a:ext>
            </a:extLst>
          </p:cNvPr>
          <p:cNvSpPr/>
          <p:nvPr/>
        </p:nvSpPr>
        <p:spPr bwMode="auto">
          <a:xfrm>
            <a:off x="6623256" y="2158625"/>
            <a:ext cx="1627134" cy="131251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SURPASS-4</a:t>
            </a:r>
          </a:p>
          <a:p>
            <a:pPr algn="ctr">
              <a:defRPr/>
            </a:pPr>
            <a:r>
              <a:rPr lang="es-ES_tradnl" sz="1600" b="1">
                <a:solidFill>
                  <a:srgbClr val="0F41DA"/>
                </a:solidFill>
                <a:latin typeface="Arial" panose="020B0604020202020204"/>
              </a:rPr>
              <a:t>frente a insulina glargina</a:t>
            </a:r>
            <a:r>
              <a:rPr lang="es-ES_tradnl" sz="1600" b="1" baseline="30000">
                <a:solidFill>
                  <a:srgbClr val="0F41DA"/>
                </a:solidFill>
                <a:latin typeface="Arial" panose="020B0604020202020204"/>
              </a:rPr>
              <a:t>4</a:t>
            </a:r>
          </a:p>
          <a:p>
            <a:pPr algn="ctr">
              <a:defRPr/>
            </a:pP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Tratamiento con ≥ 1 y ≤ 3 ADO (</a:t>
            </a:r>
            <a:r>
              <a:rPr lang="es-ES_tradnl" sz="1200" b="1" err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metformina</a:t>
            </a:r>
            <a:r>
              <a:rPr lang="es-ES_tradnl" sz="1200" b="1">
                <a:solidFill>
                  <a:srgbClr val="82786F">
                    <a:lumMod val="75000"/>
                  </a:srgbClr>
                </a:solidFill>
                <a:latin typeface="Arial" panose="020B0604020202020204"/>
              </a:rPr>
              <a:t>, iSGLT2 o SU)</a:t>
            </a:r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AB593048-03D8-BFB4-88B1-52C15060AF21}"/>
              </a:ext>
            </a:extLst>
          </p:cNvPr>
          <p:cNvSpPr txBox="1"/>
          <p:nvPr/>
        </p:nvSpPr>
        <p:spPr>
          <a:xfrm>
            <a:off x="566889" y="4539984"/>
            <a:ext cx="10972800" cy="30889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>
              <a:defRPr/>
            </a:pPr>
            <a:r>
              <a:rPr lang="es-ES_tradnl" b="1">
                <a:solidFill>
                  <a:prstClr val="white"/>
                </a:solidFill>
                <a:latin typeface="Arial" panose="020B0604020202020204"/>
              </a:rPr>
              <a:t>SURPASS-CVOT</a:t>
            </a:r>
            <a:r>
              <a:rPr lang="es-ES_tradnl" b="1" baseline="30000">
                <a:solidFill>
                  <a:prstClr val="white"/>
                </a:solidFill>
                <a:latin typeface="Arial" panose="020B0604020202020204"/>
              </a:rPr>
              <a:t>7</a:t>
            </a:r>
          </a:p>
        </p:txBody>
      </p:sp>
      <p:sp>
        <p:nvSpPr>
          <p:cNvPr id="24" name="Rectangle 41">
            <a:extLst>
              <a:ext uri="{FF2B5EF4-FFF2-40B4-BE49-F238E27FC236}">
                <a16:creationId xmlns:a16="http://schemas.microsoft.com/office/drawing/2014/main" id="{7509668F-6D8F-F3B3-9648-3BACBEB65692}"/>
              </a:ext>
            </a:extLst>
          </p:cNvPr>
          <p:cNvSpPr/>
          <p:nvPr/>
        </p:nvSpPr>
        <p:spPr>
          <a:xfrm>
            <a:off x="566888" y="1331170"/>
            <a:ext cx="1920525" cy="698504"/>
          </a:xfrm>
          <a:prstGeom prst="rect">
            <a:avLst/>
          </a:prstGeom>
          <a:solidFill>
            <a:srgbClr val="625A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Monoterapia</a:t>
            </a:r>
          </a:p>
        </p:txBody>
      </p:sp>
      <p:sp>
        <p:nvSpPr>
          <p:cNvPr id="25" name="Rectangle 42">
            <a:extLst>
              <a:ext uri="{FF2B5EF4-FFF2-40B4-BE49-F238E27FC236}">
                <a16:creationId xmlns:a16="http://schemas.microsoft.com/office/drawing/2014/main" id="{7F7410C7-4AF7-F485-7648-03E93113374A}"/>
              </a:ext>
            </a:extLst>
          </p:cNvPr>
          <p:cNvSpPr/>
          <p:nvPr/>
        </p:nvSpPr>
        <p:spPr>
          <a:xfrm>
            <a:off x="2558999" y="1331170"/>
            <a:ext cx="1869116" cy="698504"/>
          </a:xfrm>
          <a:prstGeom prst="rect">
            <a:avLst/>
          </a:prstGeom>
          <a:solidFill>
            <a:srgbClr val="625A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Combinación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2 fármacos</a:t>
            </a:r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8E2D1EF6-3759-81BC-3C1B-78ED9EF89AE3}"/>
              </a:ext>
            </a:extLst>
          </p:cNvPr>
          <p:cNvSpPr/>
          <p:nvPr/>
        </p:nvSpPr>
        <p:spPr>
          <a:xfrm>
            <a:off x="4495483" y="1331171"/>
            <a:ext cx="1920525" cy="698504"/>
          </a:xfrm>
          <a:prstGeom prst="rect">
            <a:avLst/>
          </a:prstGeom>
          <a:solidFill>
            <a:srgbClr val="625A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Combinación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2-3 fármacos</a:t>
            </a:r>
          </a:p>
        </p:txBody>
      </p:sp>
      <p:sp>
        <p:nvSpPr>
          <p:cNvPr id="27" name="Rectangle 44">
            <a:extLst>
              <a:ext uri="{FF2B5EF4-FFF2-40B4-BE49-F238E27FC236}">
                <a16:creationId xmlns:a16="http://schemas.microsoft.com/office/drawing/2014/main" id="{19B1492D-6FDF-1990-81E9-ECEB7A2946E2}"/>
              </a:ext>
            </a:extLst>
          </p:cNvPr>
          <p:cNvSpPr/>
          <p:nvPr/>
        </p:nvSpPr>
        <p:spPr>
          <a:xfrm>
            <a:off x="6489273" y="1331172"/>
            <a:ext cx="1869115" cy="698507"/>
          </a:xfrm>
          <a:prstGeom prst="rect">
            <a:avLst/>
          </a:prstGeom>
          <a:solidFill>
            <a:srgbClr val="625A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Combinación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2-4 fármacos</a:t>
            </a:r>
          </a:p>
        </p:txBody>
      </p:sp>
      <p:sp>
        <p:nvSpPr>
          <p:cNvPr id="28" name="Rectangle 45">
            <a:extLst>
              <a:ext uri="{FF2B5EF4-FFF2-40B4-BE49-F238E27FC236}">
                <a16:creationId xmlns:a16="http://schemas.microsoft.com/office/drawing/2014/main" id="{49F42BC3-9A2A-E5FB-E171-FF1B3DAFF7B9}"/>
              </a:ext>
            </a:extLst>
          </p:cNvPr>
          <p:cNvSpPr/>
          <p:nvPr/>
        </p:nvSpPr>
        <p:spPr>
          <a:xfrm>
            <a:off x="8424079" y="1331733"/>
            <a:ext cx="3115612" cy="699786"/>
          </a:xfrm>
          <a:prstGeom prst="rect">
            <a:avLst/>
          </a:prstGeom>
          <a:solidFill>
            <a:srgbClr val="625A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Combinación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 insulina</a:t>
            </a:r>
          </a:p>
        </p:txBody>
      </p:sp>
      <p:sp>
        <p:nvSpPr>
          <p:cNvPr id="29" name="TextBox 47">
            <a:extLst>
              <a:ext uri="{FF2B5EF4-FFF2-40B4-BE49-F238E27FC236}">
                <a16:creationId xmlns:a16="http://schemas.microsoft.com/office/drawing/2014/main" id="{F042D181-B44C-DA66-FD3F-6167C0F2C8C8}"/>
              </a:ext>
            </a:extLst>
          </p:cNvPr>
          <p:cNvSpPr txBox="1"/>
          <p:nvPr/>
        </p:nvSpPr>
        <p:spPr>
          <a:xfrm>
            <a:off x="566889" y="5048522"/>
            <a:ext cx="10972800" cy="45615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>
              <a:defRPr/>
            </a:pPr>
            <a:r>
              <a:rPr lang="es-ES_tradnl" b="1">
                <a:solidFill>
                  <a:srgbClr val="0F41DA"/>
                </a:solidFill>
                <a:latin typeface="Arial" panose="020B0604020202020204"/>
              </a:rPr>
              <a:t>Comparación TZP frente a </a:t>
            </a:r>
            <a:r>
              <a:rPr lang="es-ES_tradnl" b="1" err="1">
                <a:solidFill>
                  <a:srgbClr val="0F41DA"/>
                </a:solidFill>
                <a:latin typeface="Arial" panose="020B0604020202020204"/>
              </a:rPr>
              <a:t>dulaglutida</a:t>
            </a:r>
            <a:r>
              <a:rPr lang="es-ES_tradnl" b="1">
                <a:solidFill>
                  <a:srgbClr val="0F41DA"/>
                </a:solidFill>
                <a:latin typeface="Arial" panose="020B0604020202020204"/>
              </a:rPr>
              <a:t> &gt; 12.000 participantes (en curso)</a:t>
            </a:r>
          </a:p>
        </p:txBody>
      </p:sp>
    </p:spTree>
    <p:extLst>
      <p:ext uri="{BB962C8B-B14F-4D97-AF65-F5344CB8AC3E}">
        <p14:creationId xmlns:p14="http://schemas.microsoft.com/office/powerpoint/2010/main" val="9256317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899E5-5662-5614-8FAC-194E712BA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C98CD2E-C62D-C150-A64C-A0B701109D1E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31DB8EC-6EF4-79D8-9F6F-DD8D08B03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6DE0D46-079B-BB66-9111-D56127F59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10" name="Forma libre 14">
            <a:extLst>
              <a:ext uri="{FF2B5EF4-FFF2-40B4-BE49-F238E27FC236}">
                <a16:creationId xmlns:a16="http://schemas.microsoft.com/office/drawing/2014/main" id="{573DAE7D-63DB-D32C-28CD-5924ED403E80}"/>
              </a:ext>
            </a:extLst>
          </p:cNvPr>
          <p:cNvSpPr/>
          <p:nvPr/>
        </p:nvSpPr>
        <p:spPr>
          <a:xfrm>
            <a:off x="421349" y="322207"/>
            <a:ext cx="11500149" cy="4500395"/>
          </a:xfrm>
          <a:custGeom>
            <a:avLst/>
            <a:gdLst>
              <a:gd name="connsiteX0" fmla="*/ 0 w 11500149"/>
              <a:gd name="connsiteY0" fmla="*/ 0 h 4888347"/>
              <a:gd name="connsiteX1" fmla="*/ 7382435 w 11500149"/>
              <a:gd name="connsiteY1" fmla="*/ 0 h 4888347"/>
              <a:gd name="connsiteX2" fmla="*/ 7382435 w 11500149"/>
              <a:gd name="connsiteY2" fmla="*/ 1 h 4888347"/>
              <a:gd name="connsiteX3" fmla="*/ 10813887 w 11500149"/>
              <a:gd name="connsiteY3" fmla="*/ 1 h 4888347"/>
              <a:gd name="connsiteX4" fmla="*/ 10770925 w 11500149"/>
              <a:gd name="connsiteY4" fmla="*/ 79152 h 4888347"/>
              <a:gd name="connsiteX5" fmla="*/ 10724462 w 11500149"/>
              <a:gd name="connsiteY5" fmla="*/ 309293 h 4888347"/>
              <a:gd name="connsiteX6" fmla="*/ 11315712 w 11500149"/>
              <a:gd name="connsiteY6" fmla="*/ 900543 h 4888347"/>
              <a:gd name="connsiteX7" fmla="*/ 11434869 w 11500149"/>
              <a:gd name="connsiteY7" fmla="*/ 888531 h 4888347"/>
              <a:gd name="connsiteX8" fmla="*/ 11491704 w 11500149"/>
              <a:gd name="connsiteY8" fmla="*/ 870889 h 4888347"/>
              <a:gd name="connsiteX9" fmla="*/ 11491704 w 11500149"/>
              <a:gd name="connsiteY9" fmla="*/ 1005179 h 4888347"/>
              <a:gd name="connsiteX10" fmla="*/ 11491704 w 11500149"/>
              <a:gd name="connsiteY10" fmla="*/ 1212372 h 4888347"/>
              <a:gd name="connsiteX11" fmla="*/ 11491704 w 11500149"/>
              <a:gd name="connsiteY11" fmla="*/ 2965811 h 4888347"/>
              <a:gd name="connsiteX12" fmla="*/ 11500149 w 11500149"/>
              <a:gd name="connsiteY12" fmla="*/ 2965811 h 4888347"/>
              <a:gd name="connsiteX13" fmla="*/ 11500149 w 11500149"/>
              <a:gd name="connsiteY13" fmla="*/ 4888347 h 4888347"/>
              <a:gd name="connsiteX14" fmla="*/ 1 w 11500149"/>
              <a:gd name="connsiteY14" fmla="*/ 4888347 h 4888347"/>
              <a:gd name="connsiteX15" fmla="*/ 1 w 11500149"/>
              <a:gd name="connsiteY15" fmla="*/ 4462166 h 4888347"/>
              <a:gd name="connsiteX16" fmla="*/ 0 w 11500149"/>
              <a:gd name="connsiteY16" fmla="*/ 4462166 h 4888347"/>
              <a:gd name="connsiteX17" fmla="*/ 0 w 11500149"/>
              <a:gd name="connsiteY17" fmla="*/ 1212372 h 4888347"/>
              <a:gd name="connsiteX18" fmla="*/ 0 w 11500149"/>
              <a:gd name="connsiteY18" fmla="*/ 1005179 h 48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500149" h="4888347">
                <a:moveTo>
                  <a:pt x="0" y="0"/>
                </a:moveTo>
                <a:lnTo>
                  <a:pt x="7382435" y="0"/>
                </a:lnTo>
                <a:lnTo>
                  <a:pt x="7382435" y="1"/>
                </a:lnTo>
                <a:lnTo>
                  <a:pt x="10813887" y="1"/>
                </a:lnTo>
                <a:lnTo>
                  <a:pt x="10770925" y="79152"/>
                </a:lnTo>
                <a:cubicBezTo>
                  <a:pt x="10741006" y="149888"/>
                  <a:pt x="10724462" y="227659"/>
                  <a:pt x="10724462" y="309293"/>
                </a:cubicBezTo>
                <a:cubicBezTo>
                  <a:pt x="10724462" y="635831"/>
                  <a:pt x="10989174" y="900543"/>
                  <a:pt x="11315712" y="900543"/>
                </a:cubicBezTo>
                <a:cubicBezTo>
                  <a:pt x="11356529" y="900543"/>
                  <a:pt x="11396380" y="896407"/>
                  <a:pt x="11434869" y="888531"/>
                </a:cubicBezTo>
                <a:lnTo>
                  <a:pt x="11491704" y="870889"/>
                </a:lnTo>
                <a:lnTo>
                  <a:pt x="11491704" y="1005179"/>
                </a:lnTo>
                <a:lnTo>
                  <a:pt x="11491704" y="1212372"/>
                </a:lnTo>
                <a:lnTo>
                  <a:pt x="11491704" y="2965811"/>
                </a:lnTo>
                <a:lnTo>
                  <a:pt x="11500149" y="2965811"/>
                </a:lnTo>
                <a:lnTo>
                  <a:pt x="11500149" y="4888347"/>
                </a:lnTo>
                <a:lnTo>
                  <a:pt x="1" y="4888347"/>
                </a:lnTo>
                <a:lnTo>
                  <a:pt x="1" y="4462166"/>
                </a:lnTo>
                <a:lnTo>
                  <a:pt x="0" y="4462166"/>
                </a:lnTo>
                <a:lnTo>
                  <a:pt x="0" y="1212372"/>
                </a:lnTo>
                <a:lnTo>
                  <a:pt x="0" y="1005179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65100" dist="38100" dir="2700000" algn="tl" rotWithShape="0">
              <a:prstClr val="black">
                <a:alpha val="26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s-ES" kern="0">
                <a:solidFill>
                  <a:srgbClr val="FFFFFF"/>
                </a:solidFill>
                <a:latin typeface="Arial" panose="020B0604020202020204"/>
              </a:rPr>
              <a:t>√√©</a:t>
            </a: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64303270-0052-D0F0-960B-0AAE8EBBA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113667"/>
              </p:ext>
            </p:extLst>
          </p:nvPr>
        </p:nvGraphicFramePr>
        <p:xfrm>
          <a:off x="442243" y="4182522"/>
          <a:ext cx="10166634" cy="640080"/>
        </p:xfrm>
        <a:graphic>
          <a:graphicData uri="http://schemas.openxmlformats.org/drawingml/2006/table">
            <a:tbl>
              <a:tblPr firstRow="1" bandRow="1"/>
              <a:tblGrid>
                <a:gridCol w="1096087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013103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545500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2109306894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353103">
                  <a:extLst>
                    <a:ext uri="{9D8B030D-6E8A-4147-A177-3AD203B41FA5}">
                      <a16:colId xmlns:a16="http://schemas.microsoft.com/office/drawing/2014/main" val="4899661"/>
                    </a:ext>
                  </a:extLst>
                </a:gridCol>
                <a:gridCol w="263046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290911">
                  <a:extLst>
                    <a:ext uri="{9D8B030D-6E8A-4147-A177-3AD203B41FA5}">
                      <a16:colId xmlns:a16="http://schemas.microsoft.com/office/drawing/2014/main" val="23470369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59479391"/>
                    </a:ext>
                  </a:extLst>
                </a:gridCol>
                <a:gridCol w="1233376">
                  <a:extLst>
                    <a:ext uri="{9D8B030D-6E8A-4147-A177-3AD203B41FA5}">
                      <a16:colId xmlns:a16="http://schemas.microsoft.com/office/drawing/2014/main" val="1990625415"/>
                    </a:ext>
                  </a:extLst>
                </a:gridCol>
                <a:gridCol w="210574">
                  <a:extLst>
                    <a:ext uri="{9D8B030D-6E8A-4147-A177-3AD203B41FA5}">
                      <a16:colId xmlns:a16="http://schemas.microsoft.com/office/drawing/2014/main" val="2757215826"/>
                    </a:ext>
                  </a:extLst>
                </a:gridCol>
                <a:gridCol w="1442831">
                  <a:extLst>
                    <a:ext uri="{9D8B030D-6E8A-4147-A177-3AD203B41FA5}">
                      <a16:colId xmlns:a16="http://schemas.microsoft.com/office/drawing/2014/main" val="540991439"/>
                    </a:ext>
                  </a:extLst>
                </a:gridCol>
              </a:tblGrid>
              <a:tr h="216000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Superioridad</a:t>
                      </a:r>
                      <a:r>
                        <a:rPr lang="en-IN" sz="900" b="1">
                          <a:solidFill>
                            <a:srgbClr val="625A53"/>
                          </a:solidFill>
                        </a:rPr>
                        <a:t> vs.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3000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SEMA 1 mg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3000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Insulina</a:t>
                      </a:r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 </a:t>
                      </a:r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degludec</a:t>
                      </a:r>
                      <a:endParaRPr lang="en-IN" sz="1000" b="1">
                        <a:solidFill>
                          <a:srgbClr val="625A53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3000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Insulina</a:t>
                      </a:r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 </a:t>
                      </a:r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glargina</a:t>
                      </a:r>
                      <a:endParaRPr lang="en-IN" sz="1000" b="1">
                        <a:solidFill>
                          <a:srgbClr val="625A53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3000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Insulina</a:t>
                      </a:r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 lispro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IN" sz="900" b="1" err="1">
                          <a:solidFill>
                            <a:srgbClr val="625A53"/>
                          </a:solidFill>
                          <a:latin typeface="+mn-lt"/>
                        </a:rPr>
                        <a:t>Terapia</a:t>
                      </a:r>
                      <a:r>
                        <a:rPr lang="en-IN" sz="900" b="1">
                          <a:solidFill>
                            <a:srgbClr val="625A53"/>
                          </a:solidFill>
                          <a:latin typeface="+mn-lt"/>
                        </a:rPr>
                        <a:t> de base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Monoterapia</a:t>
                      </a:r>
                      <a:endParaRPr lang="en-IN" sz="1000" b="1">
                        <a:solidFill>
                          <a:srgbClr val="625A53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</a:t>
                      </a:r>
                    </a:p>
                    <a:p>
                      <a:pPr algn="ctr"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o MET + iSGLT2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MET,</a:t>
                      </a:r>
                    </a:p>
                    <a:p>
                      <a:pPr algn="ctr"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iSGLT2, o SU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Insulina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glargina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000" b="1">
                          <a:solidFill>
                            <a:srgbClr val="625A53"/>
                          </a:solidFill>
                          <a:latin typeface="+mn-lt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Insulina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glargina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000" b="1">
                          <a:solidFill>
                            <a:srgbClr val="625A53"/>
                          </a:solidFill>
                          <a:latin typeface="+mn-lt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</a:tbl>
          </a:graphicData>
        </a:graphic>
      </p:graphicFrame>
      <p:grpSp>
        <p:nvGrpSpPr>
          <p:cNvPr id="12" name="Group 57">
            <a:extLst>
              <a:ext uri="{FF2B5EF4-FFF2-40B4-BE49-F238E27FC236}">
                <a16:creationId xmlns:a16="http://schemas.microsoft.com/office/drawing/2014/main" id="{D73BF67C-E991-A9F0-B068-B33E39BC72D9}"/>
              </a:ext>
            </a:extLst>
          </p:cNvPr>
          <p:cNvGrpSpPr/>
          <p:nvPr/>
        </p:nvGrpSpPr>
        <p:grpSpPr>
          <a:xfrm>
            <a:off x="2158959" y="3772605"/>
            <a:ext cx="8075932" cy="325575"/>
            <a:chOff x="2136913" y="5031146"/>
            <a:chExt cx="8075932" cy="325575"/>
          </a:xfrm>
        </p:grpSpPr>
        <p:sp>
          <p:nvSpPr>
            <p:cNvPr id="13" name="Rounded Rectangle 52">
              <a:extLst>
                <a:ext uri="{FF2B5EF4-FFF2-40B4-BE49-F238E27FC236}">
                  <a16:creationId xmlns:a16="http://schemas.microsoft.com/office/drawing/2014/main" id="{3753A1E5-2620-45AF-77E6-4C524F2AFED9}"/>
                </a:ext>
              </a:extLst>
            </p:cNvPr>
            <p:cNvSpPr/>
            <p:nvPr/>
          </p:nvSpPr>
          <p:spPr>
            <a:xfrm>
              <a:off x="2136913" y="5031146"/>
              <a:ext cx="8075932" cy="325575"/>
            </a:xfrm>
            <a:prstGeom prst="roundRect">
              <a:avLst/>
            </a:prstGeom>
            <a:solidFill>
              <a:sysClr val="window" lastClr="FFFFFF">
                <a:lumMod val="95000"/>
                <a:alpha val="40000"/>
              </a:sysClr>
            </a:solidFill>
            <a:ln w="127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4" name="Group 59">
              <a:extLst>
                <a:ext uri="{FF2B5EF4-FFF2-40B4-BE49-F238E27FC236}">
                  <a16:creationId xmlns:a16="http://schemas.microsoft.com/office/drawing/2014/main" id="{C15F01CD-477E-D32B-6056-A10665CFFB96}"/>
                </a:ext>
              </a:extLst>
            </p:cNvPr>
            <p:cNvGrpSpPr/>
            <p:nvPr/>
          </p:nvGrpSpPr>
          <p:grpSpPr>
            <a:xfrm>
              <a:off x="2294799" y="5130343"/>
              <a:ext cx="856532" cy="153888"/>
              <a:chOff x="2294799" y="5130343"/>
              <a:chExt cx="856532" cy="153888"/>
            </a:xfrm>
          </p:grpSpPr>
          <p:sp>
            <p:nvSpPr>
              <p:cNvPr id="27" name="Rectangle 72">
                <a:extLst>
                  <a:ext uri="{FF2B5EF4-FFF2-40B4-BE49-F238E27FC236}">
                    <a16:creationId xmlns:a16="http://schemas.microsoft.com/office/drawing/2014/main" id="{B187E4AC-0489-95D0-8B74-0A7F18E2FD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94799" y="5161567"/>
                <a:ext cx="91440" cy="91440"/>
              </a:xfrm>
              <a:prstGeom prst="rect">
                <a:avLst/>
              </a:prstGeom>
              <a:solidFill>
                <a:srgbClr val="AEE2F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 w="6350">
                    <a:solidFill>
                      <a:srgbClr val="000000"/>
                    </a:solidFill>
                  </a:ln>
                  <a:solidFill>
                    <a:srgbClr val="AEE2F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73">
                <a:extLst>
                  <a:ext uri="{FF2B5EF4-FFF2-40B4-BE49-F238E27FC236}">
                    <a16:creationId xmlns:a16="http://schemas.microsoft.com/office/drawing/2014/main" id="{8035359E-73B9-F20E-54AC-567FBD2C8839}"/>
                  </a:ext>
                </a:extLst>
              </p:cNvPr>
              <p:cNvSpPr txBox="1"/>
              <p:nvPr/>
            </p:nvSpPr>
            <p:spPr>
              <a:xfrm>
                <a:off x="2405614" y="5130343"/>
                <a:ext cx="745717" cy="153888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TZP 5 mg</a:t>
                </a:r>
              </a:p>
            </p:txBody>
          </p:sp>
        </p:grpSp>
        <p:grpSp>
          <p:nvGrpSpPr>
            <p:cNvPr id="15" name="Group 60">
              <a:extLst>
                <a:ext uri="{FF2B5EF4-FFF2-40B4-BE49-F238E27FC236}">
                  <a16:creationId xmlns:a16="http://schemas.microsoft.com/office/drawing/2014/main" id="{B4ED1A07-0B79-44E1-1680-6126C9B7A27C}"/>
                </a:ext>
              </a:extLst>
            </p:cNvPr>
            <p:cNvGrpSpPr/>
            <p:nvPr/>
          </p:nvGrpSpPr>
          <p:grpSpPr>
            <a:xfrm>
              <a:off x="3818283" y="5118975"/>
              <a:ext cx="946439" cy="153888"/>
              <a:chOff x="3818283" y="5118975"/>
              <a:chExt cx="946439" cy="153888"/>
            </a:xfrm>
          </p:grpSpPr>
          <p:sp>
            <p:nvSpPr>
              <p:cNvPr id="25" name="Rectangle 70">
                <a:extLst>
                  <a:ext uri="{FF2B5EF4-FFF2-40B4-BE49-F238E27FC236}">
                    <a16:creationId xmlns:a16="http://schemas.microsoft.com/office/drawing/2014/main" id="{00A43889-7347-1177-5791-53B9608FA7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18283" y="5150199"/>
                <a:ext cx="91440" cy="91440"/>
              </a:xfrm>
              <a:prstGeom prst="rect">
                <a:avLst/>
              </a:prstGeom>
              <a:solidFill>
                <a:srgbClr val="0066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 w="6350">
                    <a:solidFill>
                      <a:srgbClr val="000000"/>
                    </a:solidFill>
                  </a:ln>
                  <a:solidFill>
                    <a:srgbClr val="AEE2F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1">
                <a:extLst>
                  <a:ext uri="{FF2B5EF4-FFF2-40B4-BE49-F238E27FC236}">
                    <a16:creationId xmlns:a16="http://schemas.microsoft.com/office/drawing/2014/main" id="{5DA332CF-25A5-7594-83BE-334CD70AEB86}"/>
                  </a:ext>
                </a:extLst>
              </p:cNvPr>
              <p:cNvSpPr txBox="1"/>
              <p:nvPr/>
            </p:nvSpPr>
            <p:spPr>
              <a:xfrm>
                <a:off x="3948473" y="5118975"/>
                <a:ext cx="816249" cy="153888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TZP 10 mg</a:t>
                </a:r>
              </a:p>
            </p:txBody>
          </p:sp>
        </p:grpSp>
        <p:grpSp>
          <p:nvGrpSpPr>
            <p:cNvPr id="16" name="Group 61">
              <a:extLst>
                <a:ext uri="{FF2B5EF4-FFF2-40B4-BE49-F238E27FC236}">
                  <a16:creationId xmlns:a16="http://schemas.microsoft.com/office/drawing/2014/main" id="{B1AEA372-6434-26DE-54FF-E73FE2F72507}"/>
                </a:ext>
              </a:extLst>
            </p:cNvPr>
            <p:cNvGrpSpPr/>
            <p:nvPr/>
          </p:nvGrpSpPr>
          <p:grpSpPr>
            <a:xfrm>
              <a:off x="5431674" y="5118975"/>
              <a:ext cx="957486" cy="153888"/>
              <a:chOff x="5431674" y="5118975"/>
              <a:chExt cx="957486" cy="153888"/>
            </a:xfrm>
          </p:grpSpPr>
          <p:sp>
            <p:nvSpPr>
              <p:cNvPr id="23" name="Rectangle 68">
                <a:extLst>
                  <a:ext uri="{FF2B5EF4-FFF2-40B4-BE49-F238E27FC236}">
                    <a16:creationId xmlns:a16="http://schemas.microsoft.com/office/drawing/2014/main" id="{98213879-2E6C-F5BB-D795-C3136C9AF3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31674" y="5150199"/>
                <a:ext cx="91440" cy="91440"/>
              </a:xfrm>
              <a:prstGeom prst="rect">
                <a:avLst/>
              </a:prstGeom>
              <a:solidFill>
                <a:srgbClr val="00009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 w="6350">
                    <a:solidFill>
                      <a:srgbClr val="000000"/>
                    </a:solidFill>
                  </a:ln>
                  <a:solidFill>
                    <a:srgbClr val="AEE2F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69">
                <a:extLst>
                  <a:ext uri="{FF2B5EF4-FFF2-40B4-BE49-F238E27FC236}">
                    <a16:creationId xmlns:a16="http://schemas.microsoft.com/office/drawing/2014/main" id="{D19A3F99-7588-4031-AD43-068C3BDD0621}"/>
                  </a:ext>
                </a:extLst>
              </p:cNvPr>
              <p:cNvSpPr txBox="1"/>
              <p:nvPr/>
            </p:nvSpPr>
            <p:spPr>
              <a:xfrm>
                <a:off x="5572911" y="5118975"/>
                <a:ext cx="816249" cy="153888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TZP 15 mg</a:t>
                </a:r>
              </a:p>
            </p:txBody>
          </p:sp>
        </p:grpSp>
        <p:grpSp>
          <p:nvGrpSpPr>
            <p:cNvPr id="17" name="Group 62">
              <a:extLst>
                <a:ext uri="{FF2B5EF4-FFF2-40B4-BE49-F238E27FC236}">
                  <a16:creationId xmlns:a16="http://schemas.microsoft.com/office/drawing/2014/main" id="{049EF872-4DD6-6287-75CA-08F8CAFFF9A4}"/>
                </a:ext>
              </a:extLst>
            </p:cNvPr>
            <p:cNvGrpSpPr/>
            <p:nvPr/>
          </p:nvGrpSpPr>
          <p:grpSpPr>
            <a:xfrm>
              <a:off x="7056112" y="5118975"/>
              <a:ext cx="1366078" cy="153888"/>
              <a:chOff x="7056112" y="5118975"/>
              <a:chExt cx="1366078" cy="153888"/>
            </a:xfrm>
          </p:grpSpPr>
          <p:sp>
            <p:nvSpPr>
              <p:cNvPr id="21" name="Rectangle 66">
                <a:extLst>
                  <a:ext uri="{FF2B5EF4-FFF2-40B4-BE49-F238E27FC236}">
                    <a16:creationId xmlns:a16="http://schemas.microsoft.com/office/drawing/2014/main" id="{8CE05A4F-AFE4-7B48-77C5-9752D3B9D6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56112" y="5150199"/>
                <a:ext cx="91440" cy="91440"/>
              </a:xfrm>
              <a:prstGeom prst="rect">
                <a:avLst/>
              </a:prstGeom>
              <a:solidFill>
                <a:srgbClr val="5A5A5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 w="6350">
                    <a:solidFill>
                      <a:srgbClr val="000000"/>
                    </a:solidFill>
                  </a:ln>
                  <a:solidFill>
                    <a:srgbClr val="AEE2F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67">
                <a:extLst>
                  <a:ext uri="{FF2B5EF4-FFF2-40B4-BE49-F238E27FC236}">
                    <a16:creationId xmlns:a16="http://schemas.microsoft.com/office/drawing/2014/main" id="{62186451-C496-EC4B-F1A8-923CBA74CB32}"/>
                  </a:ext>
                </a:extLst>
              </p:cNvPr>
              <p:cNvSpPr txBox="1"/>
              <p:nvPr/>
            </p:nvSpPr>
            <p:spPr>
              <a:xfrm>
                <a:off x="7208396" y="5118975"/>
                <a:ext cx="1213794" cy="153888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Active comparator</a:t>
                </a:r>
              </a:p>
            </p:txBody>
          </p:sp>
        </p:grpSp>
        <p:grpSp>
          <p:nvGrpSpPr>
            <p:cNvPr id="18" name="Group 63">
              <a:extLst>
                <a:ext uri="{FF2B5EF4-FFF2-40B4-BE49-F238E27FC236}">
                  <a16:creationId xmlns:a16="http://schemas.microsoft.com/office/drawing/2014/main" id="{A51B2F6A-FE9B-CD47-49DC-E1100E001ED0}"/>
                </a:ext>
              </a:extLst>
            </p:cNvPr>
            <p:cNvGrpSpPr/>
            <p:nvPr/>
          </p:nvGrpSpPr>
          <p:grpSpPr>
            <a:xfrm>
              <a:off x="9089142" y="5118975"/>
              <a:ext cx="808059" cy="153888"/>
              <a:chOff x="9089142" y="5118975"/>
              <a:chExt cx="808059" cy="153888"/>
            </a:xfrm>
          </p:grpSpPr>
          <p:sp>
            <p:nvSpPr>
              <p:cNvPr id="19" name="Rectangle 64">
                <a:extLst>
                  <a:ext uri="{FF2B5EF4-FFF2-40B4-BE49-F238E27FC236}">
                    <a16:creationId xmlns:a16="http://schemas.microsoft.com/office/drawing/2014/main" id="{F50722E3-9822-C901-3B34-62E9007292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89142" y="5150199"/>
                <a:ext cx="91440" cy="91440"/>
              </a:xfrm>
              <a:prstGeom prst="rect">
                <a:avLst/>
              </a:prstGeom>
              <a:solidFill>
                <a:srgbClr val="A59D9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 w="6350">
                    <a:solidFill>
                      <a:srgbClr val="000000"/>
                    </a:solidFill>
                  </a:ln>
                  <a:solidFill>
                    <a:srgbClr val="AEE2F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65">
                <a:extLst>
                  <a:ext uri="{FF2B5EF4-FFF2-40B4-BE49-F238E27FC236}">
                    <a16:creationId xmlns:a16="http://schemas.microsoft.com/office/drawing/2014/main" id="{3FF253F8-E163-5E57-2DDF-BE6BBD721F15}"/>
                  </a:ext>
                </a:extLst>
              </p:cNvPr>
              <p:cNvSpPr txBox="1"/>
              <p:nvPr/>
            </p:nvSpPr>
            <p:spPr>
              <a:xfrm>
                <a:off x="9252473" y="5118975"/>
                <a:ext cx="644728" cy="153888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Placebo</a:t>
                </a:r>
              </a:p>
            </p:txBody>
          </p:sp>
        </p:grpSp>
      </p:grpSp>
      <p:sp>
        <p:nvSpPr>
          <p:cNvPr id="29" name="Rectangle 74">
            <a:extLst>
              <a:ext uri="{FF2B5EF4-FFF2-40B4-BE49-F238E27FC236}">
                <a16:creationId xmlns:a16="http://schemas.microsoft.com/office/drawing/2014/main" id="{755D5A9A-D3AC-5399-4503-E571E35CE5C7}"/>
              </a:ext>
            </a:extLst>
          </p:cNvPr>
          <p:cNvSpPr/>
          <p:nvPr/>
        </p:nvSpPr>
        <p:spPr>
          <a:xfrm>
            <a:off x="1108414" y="1077285"/>
            <a:ext cx="113526" cy="679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0" name="Group 75">
            <a:extLst>
              <a:ext uri="{FF2B5EF4-FFF2-40B4-BE49-F238E27FC236}">
                <a16:creationId xmlns:a16="http://schemas.microsoft.com/office/drawing/2014/main" id="{1467E867-D463-78F5-F985-6451B1F8F180}"/>
              </a:ext>
            </a:extLst>
          </p:cNvPr>
          <p:cNvGrpSpPr/>
          <p:nvPr/>
        </p:nvGrpSpPr>
        <p:grpSpPr>
          <a:xfrm>
            <a:off x="1283141" y="956419"/>
            <a:ext cx="9716774" cy="3093154"/>
            <a:chOff x="1134323" y="2103658"/>
            <a:chExt cx="10310763" cy="3178474"/>
          </a:xfrm>
        </p:grpSpPr>
        <p:cxnSp>
          <p:nvCxnSpPr>
            <p:cNvPr id="31" name="Straight Connector 76">
              <a:extLst>
                <a:ext uri="{FF2B5EF4-FFF2-40B4-BE49-F238E27FC236}">
                  <a16:creationId xmlns:a16="http://schemas.microsoft.com/office/drawing/2014/main" id="{443477AE-ED3B-25BA-35A5-C6E2158EC78E}"/>
                </a:ext>
              </a:extLst>
            </p:cNvPr>
            <p:cNvCxnSpPr>
              <a:cxnSpLocks/>
            </p:cNvCxnSpPr>
            <p:nvPr/>
          </p:nvCxnSpPr>
          <p:spPr>
            <a:xfrm>
              <a:off x="1134323" y="2272581"/>
              <a:ext cx="9888881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grpSp>
          <p:nvGrpSpPr>
            <p:cNvPr id="32" name="Group 77">
              <a:extLst>
                <a:ext uri="{FF2B5EF4-FFF2-40B4-BE49-F238E27FC236}">
                  <a16:creationId xmlns:a16="http://schemas.microsoft.com/office/drawing/2014/main" id="{1B1B9ECA-E67E-B9FC-CD0F-81D928FEC289}"/>
                </a:ext>
              </a:extLst>
            </p:cNvPr>
            <p:cNvGrpSpPr/>
            <p:nvPr/>
          </p:nvGrpSpPr>
          <p:grpSpPr>
            <a:xfrm>
              <a:off x="11023172" y="2103658"/>
              <a:ext cx="421914" cy="3178474"/>
              <a:chOff x="10764508" y="2148208"/>
              <a:chExt cx="432241" cy="3256264"/>
            </a:xfrm>
          </p:grpSpPr>
          <p:grpSp>
            <p:nvGrpSpPr>
              <p:cNvPr id="33" name="Group 78">
                <a:extLst>
                  <a:ext uri="{FF2B5EF4-FFF2-40B4-BE49-F238E27FC236}">
                    <a16:creationId xmlns:a16="http://schemas.microsoft.com/office/drawing/2014/main" id="{C7FCB182-38CB-02AA-0F68-902ACC3AAB06}"/>
                  </a:ext>
                </a:extLst>
              </p:cNvPr>
              <p:cNvGrpSpPr/>
              <p:nvPr/>
            </p:nvGrpSpPr>
            <p:grpSpPr>
              <a:xfrm>
                <a:off x="10775826" y="2148208"/>
                <a:ext cx="420923" cy="3256264"/>
                <a:chOff x="10165623" y="2426947"/>
                <a:chExt cx="420923" cy="3256264"/>
              </a:xfrm>
            </p:grpSpPr>
            <p:sp>
              <p:nvSpPr>
                <p:cNvPr id="35" name="TextBox 80">
                  <a:extLst>
                    <a:ext uri="{FF2B5EF4-FFF2-40B4-BE49-F238E27FC236}">
                      <a16:creationId xmlns:a16="http://schemas.microsoft.com/office/drawing/2014/main" id="{65E63BF3-E96B-937B-7A2D-7C8076DFD13C}"/>
                    </a:ext>
                  </a:extLst>
                </p:cNvPr>
                <p:cNvSpPr txBox="1"/>
                <p:nvPr/>
              </p:nvSpPr>
              <p:spPr>
                <a:xfrm>
                  <a:off x="10165623" y="2426947"/>
                  <a:ext cx="420923" cy="3256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ts val="2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25A53"/>
                      </a:solidFill>
                      <a:effectLst/>
                      <a:uLnTx/>
                      <a:uFillTx/>
                      <a:latin typeface="Arial" charset="0"/>
                    </a:rPr>
                    <a:t>0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ts val="2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25A53"/>
                      </a:solidFill>
                      <a:effectLst/>
                      <a:uLnTx/>
                      <a:uFillTx/>
                      <a:latin typeface="Arial" panose="020B0604020202020204"/>
                    </a:rPr>
                    <a:t>-5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ts val="2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25A53"/>
                      </a:solidFill>
                      <a:effectLst/>
                      <a:uLnTx/>
                      <a:uFillTx/>
                      <a:latin typeface="Arial" charset="0"/>
                    </a:rPr>
                    <a:t>-10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ts val="2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25A53"/>
                      </a:solidFill>
                      <a:effectLst/>
                      <a:uLnTx/>
                      <a:uFillTx/>
                      <a:latin typeface="Arial" panose="020B0604020202020204"/>
                    </a:rPr>
                    <a:t>-15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ts val="2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25A53"/>
                      </a:solidFill>
                      <a:effectLst/>
                      <a:uLnTx/>
                      <a:uFillTx/>
                      <a:latin typeface="Arial" charset="0"/>
                    </a:rPr>
                    <a:t>-20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ts val="2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25A53"/>
                      </a:solidFill>
                      <a:effectLst/>
                      <a:uLnTx/>
                      <a:uFillTx/>
                      <a:latin typeface="Arial" panose="020B0604020202020204"/>
                    </a:rPr>
                    <a:t>-25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ts val="2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25A53"/>
                      </a:solidFill>
                      <a:effectLst/>
                      <a:uLnTx/>
                      <a:uFillTx/>
                      <a:latin typeface="Arial" charset="0"/>
                    </a:rPr>
                    <a:t>-30</a:t>
                  </a:r>
                </a:p>
              </p:txBody>
            </p:sp>
            <p:grpSp>
              <p:nvGrpSpPr>
                <p:cNvPr id="36" name="Group 75">
                  <a:extLst>
                    <a:ext uri="{FF2B5EF4-FFF2-40B4-BE49-F238E27FC236}">
                      <a16:creationId xmlns:a16="http://schemas.microsoft.com/office/drawing/2014/main" id="{AF47F8A5-B2B4-7BC2-0760-D01F89AA702A}"/>
                    </a:ext>
                  </a:extLst>
                </p:cNvPr>
                <p:cNvGrpSpPr/>
                <p:nvPr/>
              </p:nvGrpSpPr>
              <p:grpSpPr>
                <a:xfrm>
                  <a:off x="10179583" y="2596194"/>
                  <a:ext cx="41647" cy="2840249"/>
                  <a:chOff x="948915" y="3322820"/>
                  <a:chExt cx="41647" cy="2840249"/>
                </a:xfrm>
              </p:grpSpPr>
              <p:grpSp>
                <p:nvGrpSpPr>
                  <p:cNvPr id="37" name="Group 82">
                    <a:extLst>
                      <a:ext uri="{FF2B5EF4-FFF2-40B4-BE49-F238E27FC236}">
                        <a16:creationId xmlns:a16="http://schemas.microsoft.com/office/drawing/2014/main" id="{F2C712A4-3320-8C4F-CC07-FC8217C1F496}"/>
                      </a:ext>
                    </a:extLst>
                  </p:cNvPr>
                  <p:cNvGrpSpPr/>
                  <p:nvPr/>
                </p:nvGrpSpPr>
                <p:grpSpPr>
                  <a:xfrm>
                    <a:off x="948915" y="4279606"/>
                    <a:ext cx="41647" cy="1883463"/>
                    <a:chOff x="948915" y="4279606"/>
                    <a:chExt cx="41647" cy="1883463"/>
                  </a:xfrm>
                </p:grpSpPr>
                <p:cxnSp>
                  <p:nvCxnSpPr>
                    <p:cNvPr id="41" name="Straight Connector 86">
                      <a:extLst>
                        <a:ext uri="{FF2B5EF4-FFF2-40B4-BE49-F238E27FC236}">
                          <a16:creationId xmlns:a16="http://schemas.microsoft.com/office/drawing/2014/main" id="{E031BA84-D9DC-F6A0-D440-18E3F8C47D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48915" y="4279606"/>
                      <a:ext cx="41647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82786F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2" name="Straight Connector 87">
                      <a:extLst>
                        <a:ext uri="{FF2B5EF4-FFF2-40B4-BE49-F238E27FC236}">
                          <a16:creationId xmlns:a16="http://schemas.microsoft.com/office/drawing/2014/main" id="{7BCBE6BB-5229-6B86-1DF2-AF1A572344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48915" y="4746963"/>
                      <a:ext cx="41647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82786F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3" name="Straight Connector 88">
                      <a:extLst>
                        <a:ext uri="{FF2B5EF4-FFF2-40B4-BE49-F238E27FC236}">
                          <a16:creationId xmlns:a16="http://schemas.microsoft.com/office/drawing/2014/main" id="{C6F54E8C-4A51-2C37-312A-BBA8B1E451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48915" y="5215862"/>
                      <a:ext cx="41647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82786F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4" name="Straight Connector 89">
                      <a:extLst>
                        <a:ext uri="{FF2B5EF4-FFF2-40B4-BE49-F238E27FC236}">
                          <a16:creationId xmlns:a16="http://schemas.microsoft.com/office/drawing/2014/main" id="{8BBDA51B-80F5-3EE4-829B-44F8DA09C4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48915" y="5692733"/>
                      <a:ext cx="41647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82786F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5" name="Straight Connector 90">
                      <a:extLst>
                        <a:ext uri="{FF2B5EF4-FFF2-40B4-BE49-F238E27FC236}">
                          <a16:creationId xmlns:a16="http://schemas.microsoft.com/office/drawing/2014/main" id="{CD126D8A-A923-D4B7-1BFD-84A6EC3C75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48915" y="6163069"/>
                      <a:ext cx="41647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82786F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38" name="Group 83">
                    <a:extLst>
                      <a:ext uri="{FF2B5EF4-FFF2-40B4-BE49-F238E27FC236}">
                        <a16:creationId xmlns:a16="http://schemas.microsoft.com/office/drawing/2014/main" id="{B488AAA9-22EC-B04C-9088-5FACC4915D9D}"/>
                      </a:ext>
                    </a:extLst>
                  </p:cNvPr>
                  <p:cNvGrpSpPr/>
                  <p:nvPr/>
                </p:nvGrpSpPr>
                <p:grpSpPr>
                  <a:xfrm>
                    <a:off x="948915" y="3322820"/>
                    <a:ext cx="41647" cy="490046"/>
                    <a:chOff x="948915" y="3454010"/>
                    <a:chExt cx="41647" cy="490046"/>
                  </a:xfrm>
                </p:grpSpPr>
                <p:cxnSp>
                  <p:nvCxnSpPr>
                    <p:cNvPr id="39" name="Straight Connector 84">
                      <a:extLst>
                        <a:ext uri="{FF2B5EF4-FFF2-40B4-BE49-F238E27FC236}">
                          <a16:creationId xmlns:a16="http://schemas.microsoft.com/office/drawing/2014/main" id="{AEDB0D52-B5CE-8AFC-F2CF-C16F46FF5D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48915" y="3944056"/>
                      <a:ext cx="41647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82786F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40" name="Straight Connector 85">
                      <a:extLst>
                        <a:ext uri="{FF2B5EF4-FFF2-40B4-BE49-F238E27FC236}">
                          <a16:creationId xmlns:a16="http://schemas.microsoft.com/office/drawing/2014/main" id="{B2EFBAE7-E725-9E16-26F5-167454827B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48915" y="3454010"/>
                      <a:ext cx="41647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82786F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cxnSp>
            <p:nvCxnSpPr>
              <p:cNvPr id="34" name="Straight Connector 79">
                <a:extLst>
                  <a:ext uri="{FF2B5EF4-FFF2-40B4-BE49-F238E27FC236}">
                    <a16:creationId xmlns:a16="http://schemas.microsoft.com/office/drawing/2014/main" id="{39082A7E-6F3E-99EA-01CF-E67A689B4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64508" y="2312703"/>
                <a:ext cx="0" cy="2834640"/>
              </a:xfrm>
              <a:prstGeom prst="line">
                <a:avLst/>
              </a:prstGeom>
              <a:noFill/>
              <a:ln w="12700" cap="flat" cmpd="sng" algn="ctr">
                <a:solidFill>
                  <a:srgbClr val="82786F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graphicFrame>
        <p:nvGraphicFramePr>
          <p:cNvPr id="46" name="Chart 91">
            <a:extLst>
              <a:ext uri="{FF2B5EF4-FFF2-40B4-BE49-F238E27FC236}">
                <a16:creationId xmlns:a16="http://schemas.microsoft.com/office/drawing/2014/main" id="{9294CF88-95F4-BC83-ACAE-44D527FCDE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81185"/>
              </p:ext>
            </p:extLst>
          </p:nvPr>
        </p:nvGraphicFramePr>
        <p:xfrm>
          <a:off x="609600" y="889460"/>
          <a:ext cx="10199610" cy="324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7" name="Arrow: Down 92">
            <a:extLst>
              <a:ext uri="{FF2B5EF4-FFF2-40B4-BE49-F238E27FC236}">
                <a16:creationId xmlns:a16="http://schemas.microsoft.com/office/drawing/2014/main" id="{187A7CE9-27AD-6B33-B2DD-61D4E2C4FCA0}"/>
              </a:ext>
            </a:extLst>
          </p:cNvPr>
          <p:cNvSpPr/>
          <p:nvPr/>
        </p:nvSpPr>
        <p:spPr>
          <a:xfrm>
            <a:off x="10381694" y="3513830"/>
            <a:ext cx="301681" cy="459691"/>
          </a:xfrm>
          <a:prstGeom prst="downArrow">
            <a:avLst/>
          </a:prstGeom>
          <a:solidFill>
            <a:srgbClr val="0F4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1" name="Table 4">
            <a:extLst>
              <a:ext uri="{FF2B5EF4-FFF2-40B4-BE49-F238E27FC236}">
                <a16:creationId xmlns:a16="http://schemas.microsoft.com/office/drawing/2014/main" id="{E8C5D6A6-E5CF-D497-3AD6-92FA56F7E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93328"/>
              </p:ext>
            </p:extLst>
          </p:nvPr>
        </p:nvGraphicFramePr>
        <p:xfrm>
          <a:off x="442244" y="306451"/>
          <a:ext cx="10166633" cy="439032"/>
        </p:xfrm>
        <a:graphic>
          <a:graphicData uri="http://schemas.openxmlformats.org/drawingml/2006/table">
            <a:tbl>
              <a:tblPr firstRow="1" bandRow="1"/>
              <a:tblGrid>
                <a:gridCol w="907659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490204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1537946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566827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559607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552195">
                  <a:extLst>
                    <a:ext uri="{9D8B030D-6E8A-4147-A177-3AD203B41FA5}">
                      <a16:colId xmlns:a16="http://schemas.microsoft.com/office/drawing/2014/main" val="559479391"/>
                    </a:ext>
                  </a:extLst>
                </a:gridCol>
                <a:gridCol w="1552195">
                  <a:extLst>
                    <a:ext uri="{9D8B030D-6E8A-4147-A177-3AD203B41FA5}">
                      <a16:colId xmlns:a16="http://schemas.microsoft.com/office/drawing/2014/main" val="1074113613"/>
                    </a:ext>
                  </a:extLst>
                </a:gridCol>
              </a:tblGrid>
              <a:tr h="222186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s-ES_tradnl" sz="900" b="1">
                          <a:solidFill>
                            <a:srgbClr val="625A53"/>
                          </a:solidFill>
                        </a:rPr>
                        <a:t>Estudio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SURPASS-1</a:t>
                      </a:r>
                      <a:r>
                        <a:rPr lang="es-ES_tradnl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SURPASS-2</a:t>
                      </a:r>
                      <a:r>
                        <a:rPr lang="es-ES_tradnl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SURPASS-3</a:t>
                      </a:r>
                      <a:r>
                        <a:rPr lang="es-ES_tradnl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SURPASS-4</a:t>
                      </a:r>
                      <a:r>
                        <a:rPr lang="es-ES_tradnl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SURPASS-5</a:t>
                      </a:r>
                      <a:r>
                        <a:rPr lang="es-ES_tradnl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SURPASS-6</a:t>
                      </a:r>
                      <a:r>
                        <a:rPr lang="es-ES_tradnl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6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172352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s-ES_tradnl" sz="900" b="1">
                          <a:solidFill>
                            <a:srgbClr val="625A53"/>
                          </a:solidFill>
                        </a:rPr>
                        <a:t>HbA</a:t>
                      </a:r>
                      <a:r>
                        <a:rPr lang="es-ES_tradnl" sz="900" b="1" baseline="-25000">
                          <a:solidFill>
                            <a:srgbClr val="625A53"/>
                          </a:solidFill>
                        </a:rPr>
                        <a:t>1c</a:t>
                      </a:r>
                      <a:r>
                        <a:rPr lang="es-ES_tradnl" sz="900" b="1">
                          <a:solidFill>
                            <a:srgbClr val="625A53"/>
                          </a:solidFill>
                        </a:rPr>
                        <a:t> inicio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0">
                          <a:solidFill>
                            <a:srgbClr val="625A53"/>
                          </a:solidFill>
                        </a:rPr>
                        <a:t>7,9 %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0">
                          <a:solidFill>
                            <a:srgbClr val="625A53"/>
                          </a:solidFill>
                        </a:rPr>
                        <a:t>8,3 %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0">
                          <a:solidFill>
                            <a:srgbClr val="625A53"/>
                          </a:solidFill>
                        </a:rPr>
                        <a:t>8,2 %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0">
                          <a:solidFill>
                            <a:srgbClr val="625A53"/>
                          </a:solidFill>
                        </a:rPr>
                        <a:t>8,5 %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0">
                          <a:solidFill>
                            <a:srgbClr val="625A53"/>
                          </a:solidFill>
                        </a:rPr>
                        <a:t>8,3 %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s-ES_tradnl" sz="900" b="0">
                          <a:solidFill>
                            <a:srgbClr val="625A53"/>
                          </a:solidFill>
                        </a:rPr>
                        <a:t>8,8 %</a:t>
                      </a:r>
                    </a:p>
                  </a:txBody>
                  <a:tcPr marL="79686" marR="79686" marT="39843" marB="3984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154418"/>
                  </a:ext>
                </a:extLst>
              </a:tr>
            </a:tbl>
          </a:graphicData>
        </a:graphic>
      </p:graphicFrame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3652E38E-90E7-D907-F99A-DB4211D7AE8D}"/>
              </a:ext>
            </a:extLst>
          </p:cNvPr>
          <p:cNvSpPr txBox="1">
            <a:spLocks/>
          </p:cNvSpPr>
          <p:nvPr/>
        </p:nvSpPr>
        <p:spPr>
          <a:xfrm>
            <a:off x="2601310" y="5129238"/>
            <a:ext cx="8776556" cy="96163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60"/>
              </a:lnSpc>
            </a:pP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* 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p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 &lt; 0,001 frente a placebo o comparador activo.</a:t>
            </a:r>
          </a:p>
          <a:p>
            <a:pPr>
              <a:lnSpc>
                <a:spcPts val="860"/>
              </a:lnSpc>
            </a:pP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Los datos son los MMC (EE). Población 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ITTm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(grupo de análisis de eficacia). Análisis del MMMR. Las etiquetas de datos son el % de HbA</a:t>
            </a:r>
            <a:r>
              <a:rPr lang="es-ES_tradnl" baseline="-2500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1c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El número de participantes (N) mencionado es el de los participantes aleatorizados. </a:t>
            </a:r>
          </a:p>
          <a:p>
            <a:pPr>
              <a:lnSpc>
                <a:spcPts val="860"/>
              </a:lnSpc>
            </a:pP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EE: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 Error estándar;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HbA</a:t>
            </a:r>
            <a:r>
              <a:rPr lang="es-ES_tradnl" b="1" baseline="-2500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1c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 Hemoglobina glucosilada;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iSGLT2: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 Inhibidor del cotransportador de sodio y glucosa 2; </a:t>
            </a:r>
            <a:r>
              <a:rPr lang="es-ES_tradnl" b="1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ITTm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 Intención de tratar modificada;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MET: 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Metformina;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MMC: 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Media de los mínimos cuadrados;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MMMR: 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Modelo mixto de medidas repetidas;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SEMA: 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Semaglutida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SU: 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Sulfonilurea;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TZP: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 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Tirzepatida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</a:t>
            </a:r>
          </a:p>
          <a:p>
            <a:pPr>
              <a:lnSpc>
                <a:spcPts val="860"/>
              </a:lnSpc>
            </a:pP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1. 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Rosenstock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J,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Lancet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2021;398(10295):143-155.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2. 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Frias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JP,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N Eng J </a:t>
            </a:r>
            <a:r>
              <a:rPr lang="es-ES_tradnl" i="1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Med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2021;385(6):503-515.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3. 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Ludvik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B,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Lancet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2021;398(10300):583-598.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4. 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Del Prato S,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Lancet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2021;398(10313):1811-1824.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5. 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Dahl D,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JAMA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2022;327(6):534-545; </a:t>
            </a:r>
            <a:r>
              <a:rPr lang="en-IN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6. </a:t>
            </a:r>
            <a:r>
              <a:rPr lang="es-ES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Rosenstock J, et al. </a:t>
            </a:r>
            <a:r>
              <a:rPr lang="es-ES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JAMA. </a:t>
            </a:r>
            <a:r>
              <a:rPr lang="es-ES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2023 Nov 7;330(17):1631-1640</a:t>
            </a:r>
            <a:r>
              <a:rPr lang="en-US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 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</a:rPr>
              <a:t>Esta representación visual no establece la comparabilidad clínica ni permite realizar una comparación directa de los resultados del programa clínico SURPASS. </a:t>
            </a:r>
            <a:endParaRPr lang="es-ES"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AF08B76E-7815-973F-0CC0-4DD3E5937FF5}"/>
              </a:ext>
            </a:extLst>
          </p:cNvPr>
          <p:cNvSpPr txBox="1"/>
          <p:nvPr/>
        </p:nvSpPr>
        <p:spPr>
          <a:xfrm rot="5400000">
            <a:off x="9928952" y="2195296"/>
            <a:ext cx="237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en HbA</a:t>
            </a:r>
            <a:r>
              <a:rPr lang="es-ES_tradnl" sz="900" b="1" baseline="-2500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</a:t>
            </a:r>
            <a:r>
              <a:rPr lang="es-ES_tradnl" sz="9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respecto al inicio (mmol/mol)</a:t>
            </a:r>
          </a:p>
        </p:txBody>
      </p:sp>
      <p:grpSp>
        <p:nvGrpSpPr>
          <p:cNvPr id="54" name="Grupo 60">
            <a:extLst>
              <a:ext uri="{FF2B5EF4-FFF2-40B4-BE49-F238E27FC236}">
                <a16:creationId xmlns:a16="http://schemas.microsoft.com/office/drawing/2014/main" id="{648BF0FF-27DB-B863-B9EB-C85C66A11AC9}"/>
              </a:ext>
            </a:extLst>
          </p:cNvPr>
          <p:cNvGrpSpPr/>
          <p:nvPr/>
        </p:nvGrpSpPr>
        <p:grpSpPr>
          <a:xfrm>
            <a:off x="10306783" y="3715442"/>
            <a:ext cx="1785720" cy="954107"/>
            <a:chOff x="10862699" y="4540802"/>
            <a:chExt cx="1299227" cy="1307369"/>
          </a:xfrm>
        </p:grpSpPr>
        <p:sp>
          <p:nvSpPr>
            <p:cNvPr id="55" name="Rectangle: Rounded Corners 25">
              <a:extLst>
                <a:ext uri="{FF2B5EF4-FFF2-40B4-BE49-F238E27FC236}">
                  <a16:creationId xmlns:a16="http://schemas.microsoft.com/office/drawing/2014/main" id="{05A83AD0-0060-6F2C-5AC7-35E590D8345E}"/>
                </a:ext>
              </a:extLst>
            </p:cNvPr>
            <p:cNvSpPr/>
            <p:nvPr/>
          </p:nvSpPr>
          <p:spPr>
            <a:xfrm>
              <a:off x="10862699" y="4541629"/>
              <a:ext cx="1270045" cy="594584"/>
            </a:xfrm>
            <a:prstGeom prst="roundRect">
              <a:avLst>
                <a:gd name="adj" fmla="val 23277"/>
              </a:avLst>
            </a:prstGeom>
            <a:solidFill>
              <a:srgbClr val="FAFA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algn="ctr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56" name="CuadroTexto 51">
              <a:extLst>
                <a:ext uri="{FF2B5EF4-FFF2-40B4-BE49-F238E27FC236}">
                  <a16:creationId xmlns:a16="http://schemas.microsoft.com/office/drawing/2014/main" id="{7B23D2B6-F064-66B3-0DA8-812BB4FF289E}"/>
                </a:ext>
              </a:extLst>
            </p:cNvPr>
            <p:cNvSpPr txBox="1"/>
            <p:nvPr/>
          </p:nvSpPr>
          <p:spPr>
            <a:xfrm>
              <a:off x="10891882" y="4540802"/>
              <a:ext cx="1270044" cy="1307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/>
                  <a:cs typeface="Arial"/>
                </a:rPr>
                <a:t>HbA</a:t>
              </a:r>
              <a:r>
                <a:rPr kumimoji="0" lang="en-US" sz="2000" b="1" i="0" u="none" strike="noStrike" kern="0" cap="none" spc="0" normalizeH="0" baseline="-2500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/>
                  <a:cs typeface="Arial"/>
                </a:rPr>
                <a:t>1c​</a:t>
              </a: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/>
                  <a:cs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/>
                  <a:cs typeface="Arial"/>
                </a:rPr>
                <a:t>hasta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cs typeface="Arial"/>
                </a:rPr>
                <a:t>2,6% </a:t>
              </a:r>
            </a:p>
          </p:txBody>
        </p:sp>
      </p:grpSp>
      <p:cxnSp>
        <p:nvCxnSpPr>
          <p:cNvPr id="57" name="Straight Arrow Connector 6">
            <a:extLst>
              <a:ext uri="{FF2B5EF4-FFF2-40B4-BE49-F238E27FC236}">
                <a16:creationId xmlns:a16="http://schemas.microsoft.com/office/drawing/2014/main" id="{4F66EAB1-697F-1FBB-65EA-EB56E910CFC0}"/>
              </a:ext>
            </a:extLst>
          </p:cNvPr>
          <p:cNvCxnSpPr>
            <a:cxnSpLocks/>
          </p:cNvCxnSpPr>
          <p:nvPr/>
        </p:nvCxnSpPr>
        <p:spPr>
          <a:xfrm flipV="1">
            <a:off x="1328413" y="3516994"/>
            <a:ext cx="9266633" cy="31839"/>
          </a:xfrm>
          <a:prstGeom prst="straightConnector1">
            <a:avLst/>
          </a:prstGeom>
          <a:noFill/>
          <a:ln w="28575" cap="flat" cmpd="sng" algn="ctr">
            <a:solidFill>
              <a:srgbClr val="0F41DA"/>
            </a:solidFill>
            <a:prstDash val="sysDot"/>
            <a:miter lim="800000"/>
          </a:ln>
          <a:effectLst/>
        </p:spPr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274416A-B1F1-4568-F2A8-9B17CDCD39BA}"/>
              </a:ext>
            </a:extLst>
          </p:cNvPr>
          <p:cNvSpPr txBox="1"/>
          <p:nvPr/>
        </p:nvSpPr>
        <p:spPr>
          <a:xfrm>
            <a:off x="252248" y="5139559"/>
            <a:ext cx="217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>
                <a:solidFill>
                  <a:srgbClr val="0070C0"/>
                </a:solidFill>
              </a:rPr>
              <a:t>HbA1c</a:t>
            </a:r>
          </a:p>
        </p:txBody>
      </p:sp>
    </p:spTree>
    <p:extLst>
      <p:ext uri="{BB962C8B-B14F-4D97-AF65-F5344CB8AC3E}">
        <p14:creationId xmlns:p14="http://schemas.microsoft.com/office/powerpoint/2010/main" val="29198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FFC05-3213-376F-6DAC-01D7F98F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 14">
            <a:extLst>
              <a:ext uri="{FF2B5EF4-FFF2-40B4-BE49-F238E27FC236}">
                <a16:creationId xmlns:a16="http://schemas.microsoft.com/office/drawing/2014/main" id="{E52A3EBD-5C62-5834-A843-8D3EFA6274CF}"/>
              </a:ext>
            </a:extLst>
          </p:cNvPr>
          <p:cNvSpPr/>
          <p:nvPr/>
        </p:nvSpPr>
        <p:spPr>
          <a:xfrm>
            <a:off x="589424" y="207554"/>
            <a:ext cx="11555278" cy="4718873"/>
          </a:xfrm>
          <a:custGeom>
            <a:avLst/>
            <a:gdLst>
              <a:gd name="connsiteX0" fmla="*/ 0 w 11500149"/>
              <a:gd name="connsiteY0" fmla="*/ 0 h 4888347"/>
              <a:gd name="connsiteX1" fmla="*/ 7382435 w 11500149"/>
              <a:gd name="connsiteY1" fmla="*/ 0 h 4888347"/>
              <a:gd name="connsiteX2" fmla="*/ 7382435 w 11500149"/>
              <a:gd name="connsiteY2" fmla="*/ 1 h 4888347"/>
              <a:gd name="connsiteX3" fmla="*/ 10813887 w 11500149"/>
              <a:gd name="connsiteY3" fmla="*/ 1 h 4888347"/>
              <a:gd name="connsiteX4" fmla="*/ 10770925 w 11500149"/>
              <a:gd name="connsiteY4" fmla="*/ 79152 h 4888347"/>
              <a:gd name="connsiteX5" fmla="*/ 10724462 w 11500149"/>
              <a:gd name="connsiteY5" fmla="*/ 309293 h 4888347"/>
              <a:gd name="connsiteX6" fmla="*/ 11315712 w 11500149"/>
              <a:gd name="connsiteY6" fmla="*/ 900543 h 4888347"/>
              <a:gd name="connsiteX7" fmla="*/ 11434869 w 11500149"/>
              <a:gd name="connsiteY7" fmla="*/ 888531 h 4888347"/>
              <a:gd name="connsiteX8" fmla="*/ 11491704 w 11500149"/>
              <a:gd name="connsiteY8" fmla="*/ 870889 h 4888347"/>
              <a:gd name="connsiteX9" fmla="*/ 11491704 w 11500149"/>
              <a:gd name="connsiteY9" fmla="*/ 1005179 h 4888347"/>
              <a:gd name="connsiteX10" fmla="*/ 11491704 w 11500149"/>
              <a:gd name="connsiteY10" fmla="*/ 1212372 h 4888347"/>
              <a:gd name="connsiteX11" fmla="*/ 11491704 w 11500149"/>
              <a:gd name="connsiteY11" fmla="*/ 2965811 h 4888347"/>
              <a:gd name="connsiteX12" fmla="*/ 11500149 w 11500149"/>
              <a:gd name="connsiteY12" fmla="*/ 2965811 h 4888347"/>
              <a:gd name="connsiteX13" fmla="*/ 11500149 w 11500149"/>
              <a:gd name="connsiteY13" fmla="*/ 4888347 h 4888347"/>
              <a:gd name="connsiteX14" fmla="*/ 1 w 11500149"/>
              <a:gd name="connsiteY14" fmla="*/ 4888347 h 4888347"/>
              <a:gd name="connsiteX15" fmla="*/ 1 w 11500149"/>
              <a:gd name="connsiteY15" fmla="*/ 4462166 h 4888347"/>
              <a:gd name="connsiteX16" fmla="*/ 0 w 11500149"/>
              <a:gd name="connsiteY16" fmla="*/ 4462166 h 4888347"/>
              <a:gd name="connsiteX17" fmla="*/ 0 w 11500149"/>
              <a:gd name="connsiteY17" fmla="*/ 1212372 h 4888347"/>
              <a:gd name="connsiteX18" fmla="*/ 0 w 11500149"/>
              <a:gd name="connsiteY18" fmla="*/ 1005179 h 48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500149" h="4888347">
                <a:moveTo>
                  <a:pt x="0" y="0"/>
                </a:moveTo>
                <a:lnTo>
                  <a:pt x="7382435" y="0"/>
                </a:lnTo>
                <a:lnTo>
                  <a:pt x="7382435" y="1"/>
                </a:lnTo>
                <a:lnTo>
                  <a:pt x="10813887" y="1"/>
                </a:lnTo>
                <a:lnTo>
                  <a:pt x="10770925" y="79152"/>
                </a:lnTo>
                <a:cubicBezTo>
                  <a:pt x="10741006" y="149888"/>
                  <a:pt x="10724462" y="227659"/>
                  <a:pt x="10724462" y="309293"/>
                </a:cubicBezTo>
                <a:cubicBezTo>
                  <a:pt x="10724462" y="635831"/>
                  <a:pt x="10989174" y="900543"/>
                  <a:pt x="11315712" y="900543"/>
                </a:cubicBezTo>
                <a:cubicBezTo>
                  <a:pt x="11356529" y="900543"/>
                  <a:pt x="11396380" y="896407"/>
                  <a:pt x="11434869" y="888531"/>
                </a:cubicBezTo>
                <a:lnTo>
                  <a:pt x="11491704" y="870889"/>
                </a:lnTo>
                <a:lnTo>
                  <a:pt x="11491704" y="1005179"/>
                </a:lnTo>
                <a:lnTo>
                  <a:pt x="11491704" y="1212372"/>
                </a:lnTo>
                <a:lnTo>
                  <a:pt x="11491704" y="2965811"/>
                </a:lnTo>
                <a:lnTo>
                  <a:pt x="11500149" y="2965811"/>
                </a:lnTo>
                <a:lnTo>
                  <a:pt x="11500149" y="4888347"/>
                </a:lnTo>
                <a:lnTo>
                  <a:pt x="1" y="4888347"/>
                </a:lnTo>
                <a:lnTo>
                  <a:pt x="1" y="4462166"/>
                </a:lnTo>
                <a:lnTo>
                  <a:pt x="0" y="4462166"/>
                </a:lnTo>
                <a:lnTo>
                  <a:pt x="0" y="1212372"/>
                </a:lnTo>
                <a:lnTo>
                  <a:pt x="0" y="1005179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65100" dist="38100" dir="2700000" algn="tl" rotWithShape="0">
              <a:prstClr val="black">
                <a:alpha val="26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s-ES" kern="0">
                <a:solidFill>
                  <a:srgbClr val="FFFFFF"/>
                </a:solidFill>
                <a:latin typeface="Arial" panose="020B0604020202020204"/>
              </a:rPr>
              <a:t>√√©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0778E9E-2CB7-E8A2-2A3A-67D6833208F5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29A3A39-C134-DF3F-BC07-4E1D2F4DB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39702EB-53B0-B170-456C-1F454065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grpSp>
        <p:nvGrpSpPr>
          <p:cNvPr id="10" name="Group 64">
            <a:extLst>
              <a:ext uri="{FF2B5EF4-FFF2-40B4-BE49-F238E27FC236}">
                <a16:creationId xmlns:a16="http://schemas.microsoft.com/office/drawing/2014/main" id="{595EFE6E-1157-10EE-1DA7-AEE429D0AF06}"/>
              </a:ext>
            </a:extLst>
          </p:cNvPr>
          <p:cNvGrpSpPr/>
          <p:nvPr/>
        </p:nvGrpSpPr>
        <p:grpSpPr>
          <a:xfrm>
            <a:off x="756000" y="828000"/>
            <a:ext cx="10105635" cy="3246666"/>
            <a:chOff x="538552" y="1747760"/>
            <a:chExt cx="10533110" cy="3383996"/>
          </a:xfrm>
        </p:grpSpPr>
        <p:grpSp>
          <p:nvGrpSpPr>
            <p:cNvPr id="11" name="Group 65">
              <a:extLst>
                <a:ext uri="{FF2B5EF4-FFF2-40B4-BE49-F238E27FC236}">
                  <a16:creationId xmlns:a16="http://schemas.microsoft.com/office/drawing/2014/main" id="{DE4E5A2D-A2B6-8F03-AAE5-4E602DF317ED}"/>
                </a:ext>
              </a:extLst>
            </p:cNvPr>
            <p:cNvGrpSpPr/>
            <p:nvPr/>
          </p:nvGrpSpPr>
          <p:grpSpPr>
            <a:xfrm>
              <a:off x="538552" y="1747760"/>
              <a:ext cx="10533110" cy="3383996"/>
              <a:chOff x="711546" y="1748687"/>
              <a:chExt cx="10044000" cy="3384000"/>
            </a:xfrm>
          </p:grpSpPr>
          <p:graphicFrame>
            <p:nvGraphicFramePr>
              <p:cNvPr id="32" name="Chart 86">
                <a:extLst>
                  <a:ext uri="{FF2B5EF4-FFF2-40B4-BE49-F238E27FC236}">
                    <a16:creationId xmlns:a16="http://schemas.microsoft.com/office/drawing/2014/main" id="{EBBCCA96-3A5B-15C6-79D9-1B6DFCF580B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68447837"/>
                  </p:ext>
                </p:extLst>
              </p:nvPr>
            </p:nvGraphicFramePr>
            <p:xfrm>
              <a:off x="711546" y="1748687"/>
              <a:ext cx="10044000" cy="3384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cxnSp>
            <p:nvCxnSpPr>
              <p:cNvPr id="33" name="Straight Connector 87">
                <a:extLst>
                  <a:ext uri="{FF2B5EF4-FFF2-40B4-BE49-F238E27FC236}">
                    <a16:creationId xmlns:a16="http://schemas.microsoft.com/office/drawing/2014/main" id="{FE1144E1-72F9-2BF3-2B37-220204727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8663" y="2724280"/>
                <a:ext cx="923688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" name="TextBox 66">
              <a:extLst>
                <a:ext uri="{FF2B5EF4-FFF2-40B4-BE49-F238E27FC236}">
                  <a16:creationId xmlns:a16="http://schemas.microsoft.com/office/drawing/2014/main" id="{B284EC4D-2B43-369D-A4C6-00380456A703}"/>
                </a:ext>
              </a:extLst>
            </p:cNvPr>
            <p:cNvSpPr txBox="1"/>
            <p:nvPr/>
          </p:nvSpPr>
          <p:spPr>
            <a:xfrm>
              <a:off x="1542056" y="3936245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(-7.9%)</a:t>
              </a:r>
            </a:p>
          </p:txBody>
        </p:sp>
        <p:sp>
          <p:nvSpPr>
            <p:cNvPr id="13" name="TextBox 67">
              <a:extLst>
                <a:ext uri="{FF2B5EF4-FFF2-40B4-BE49-F238E27FC236}">
                  <a16:creationId xmlns:a16="http://schemas.microsoft.com/office/drawing/2014/main" id="{30C808D1-E438-0367-5CC8-CCD985CA1081}"/>
                </a:ext>
              </a:extLst>
            </p:cNvPr>
            <p:cNvSpPr txBox="1"/>
            <p:nvPr/>
          </p:nvSpPr>
          <p:spPr>
            <a:xfrm>
              <a:off x="1790347" y="4077900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(-9.3%)</a:t>
              </a:r>
            </a:p>
          </p:txBody>
        </p:sp>
        <p:sp>
          <p:nvSpPr>
            <p:cNvPr id="14" name="TextBox 68">
              <a:extLst>
                <a:ext uri="{FF2B5EF4-FFF2-40B4-BE49-F238E27FC236}">
                  <a16:creationId xmlns:a16="http://schemas.microsoft.com/office/drawing/2014/main" id="{C75B2E1E-A792-8F70-B2A4-0895F10EE158}"/>
                </a:ext>
              </a:extLst>
            </p:cNvPr>
            <p:cNvSpPr txBox="1"/>
            <p:nvPr/>
          </p:nvSpPr>
          <p:spPr>
            <a:xfrm>
              <a:off x="2125137" y="4259934"/>
              <a:ext cx="603497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(-11.0%)</a:t>
              </a:r>
            </a:p>
          </p:txBody>
        </p:sp>
        <p:sp>
          <p:nvSpPr>
            <p:cNvPr id="15" name="TextBox 69">
              <a:extLst>
                <a:ext uri="{FF2B5EF4-FFF2-40B4-BE49-F238E27FC236}">
                  <a16:creationId xmlns:a16="http://schemas.microsoft.com/office/drawing/2014/main" id="{749242DB-DCDB-D381-FB91-B286286CBD73}"/>
                </a:ext>
              </a:extLst>
            </p:cNvPr>
            <p:cNvSpPr txBox="1"/>
            <p:nvPr/>
          </p:nvSpPr>
          <p:spPr>
            <a:xfrm>
              <a:off x="2413206" y="2996606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(-0.9%)</a:t>
              </a:r>
            </a:p>
          </p:txBody>
        </p:sp>
        <p:sp>
          <p:nvSpPr>
            <p:cNvPr id="16" name="TextBox 70">
              <a:extLst>
                <a:ext uri="{FF2B5EF4-FFF2-40B4-BE49-F238E27FC236}">
                  <a16:creationId xmlns:a16="http://schemas.microsoft.com/office/drawing/2014/main" id="{D47427DC-959B-D7F0-328C-0ADBDE693F75}"/>
                </a:ext>
              </a:extLst>
            </p:cNvPr>
            <p:cNvSpPr txBox="1"/>
            <p:nvPr/>
          </p:nvSpPr>
          <p:spPr>
            <a:xfrm>
              <a:off x="3046217" y="4047477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(-8.5%)</a:t>
              </a:r>
            </a:p>
          </p:txBody>
        </p:sp>
        <p:sp>
          <p:nvSpPr>
            <p:cNvPr id="17" name="TextBox 71">
              <a:extLst>
                <a:ext uri="{FF2B5EF4-FFF2-40B4-BE49-F238E27FC236}">
                  <a16:creationId xmlns:a16="http://schemas.microsoft.com/office/drawing/2014/main" id="{7208A4BD-0B27-9034-23E5-C7A0C2525E08}"/>
                </a:ext>
              </a:extLst>
            </p:cNvPr>
            <p:cNvSpPr txBox="1"/>
            <p:nvPr/>
          </p:nvSpPr>
          <p:spPr>
            <a:xfrm>
              <a:off x="3630298" y="4744610"/>
              <a:ext cx="603497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(-13.1%)</a:t>
              </a:r>
            </a:p>
          </p:txBody>
        </p:sp>
        <p:sp>
          <p:nvSpPr>
            <p:cNvPr id="18" name="TextBox 72">
              <a:extLst>
                <a:ext uri="{FF2B5EF4-FFF2-40B4-BE49-F238E27FC236}">
                  <a16:creationId xmlns:a16="http://schemas.microsoft.com/office/drawing/2014/main" id="{96018070-1B03-EB07-C3A8-AF547CC97812}"/>
                </a:ext>
              </a:extLst>
            </p:cNvPr>
            <p:cNvSpPr txBox="1"/>
            <p:nvPr/>
          </p:nvSpPr>
          <p:spPr>
            <a:xfrm>
              <a:off x="3985502" y="3821999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(-6.7%)</a:t>
              </a:r>
            </a:p>
          </p:txBody>
        </p:sp>
        <p:sp>
          <p:nvSpPr>
            <p:cNvPr id="19" name="TextBox 73">
              <a:extLst>
                <a:ext uri="{FF2B5EF4-FFF2-40B4-BE49-F238E27FC236}">
                  <a16:creationId xmlns:a16="http://schemas.microsoft.com/office/drawing/2014/main" id="{B227EF6C-8C7B-DC2A-0CB1-F469F1FF1E5B}"/>
                </a:ext>
              </a:extLst>
            </p:cNvPr>
            <p:cNvSpPr txBox="1"/>
            <p:nvPr/>
          </p:nvSpPr>
          <p:spPr>
            <a:xfrm>
              <a:off x="4640246" y="4032791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(-8.1%)</a:t>
              </a:r>
            </a:p>
          </p:txBody>
        </p:sp>
        <p:sp>
          <p:nvSpPr>
            <p:cNvPr id="20" name="TextBox 74">
              <a:extLst>
                <a:ext uri="{FF2B5EF4-FFF2-40B4-BE49-F238E27FC236}">
                  <a16:creationId xmlns:a16="http://schemas.microsoft.com/office/drawing/2014/main" id="{FD0FE789-31C1-8DE3-D456-653F24087413}"/>
                </a:ext>
              </a:extLst>
            </p:cNvPr>
            <p:cNvSpPr txBox="1"/>
            <p:nvPr/>
          </p:nvSpPr>
          <p:spPr>
            <a:xfrm>
              <a:off x="4831543" y="4444245"/>
              <a:ext cx="603497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(-11.4%)</a:t>
              </a:r>
            </a:p>
          </p:txBody>
        </p:sp>
        <p:sp>
          <p:nvSpPr>
            <p:cNvPr id="21" name="TextBox 75">
              <a:extLst>
                <a:ext uri="{FF2B5EF4-FFF2-40B4-BE49-F238E27FC236}">
                  <a16:creationId xmlns:a16="http://schemas.microsoft.com/office/drawing/2014/main" id="{8D1C5C17-2F49-6417-D743-D53389A58D2A}"/>
                </a:ext>
              </a:extLst>
            </p:cNvPr>
            <p:cNvSpPr txBox="1"/>
            <p:nvPr/>
          </p:nvSpPr>
          <p:spPr>
            <a:xfrm>
              <a:off x="5268322" y="4774256"/>
              <a:ext cx="603497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(-13.9%)</a:t>
              </a:r>
            </a:p>
          </p:txBody>
        </p:sp>
        <p:sp>
          <p:nvSpPr>
            <p:cNvPr id="22" name="TextBox 76">
              <a:extLst>
                <a:ext uri="{FF2B5EF4-FFF2-40B4-BE49-F238E27FC236}">
                  <a16:creationId xmlns:a16="http://schemas.microsoft.com/office/drawing/2014/main" id="{E20D2D67-E76F-8718-0ACC-8A9031003065}"/>
                </a:ext>
              </a:extLst>
            </p:cNvPr>
            <p:cNvSpPr txBox="1"/>
            <p:nvPr/>
          </p:nvSpPr>
          <p:spPr>
            <a:xfrm>
              <a:off x="5537823" y="2028280"/>
              <a:ext cx="508261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(2.7%)</a:t>
              </a:r>
            </a:p>
          </p:txBody>
        </p:sp>
        <p:sp>
          <p:nvSpPr>
            <p:cNvPr id="23" name="TextBox 77">
              <a:extLst>
                <a:ext uri="{FF2B5EF4-FFF2-40B4-BE49-F238E27FC236}">
                  <a16:creationId xmlns:a16="http://schemas.microsoft.com/office/drawing/2014/main" id="{4750ADE2-8D7C-FFD6-2279-6264139F4F2A}"/>
                </a:ext>
              </a:extLst>
            </p:cNvPr>
            <p:cNvSpPr txBox="1"/>
            <p:nvPr/>
          </p:nvSpPr>
          <p:spPr>
            <a:xfrm>
              <a:off x="6268656" y="3969349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(-8.1%)</a:t>
              </a:r>
            </a:p>
          </p:txBody>
        </p:sp>
        <p:sp>
          <p:nvSpPr>
            <p:cNvPr id="24" name="TextBox 78">
              <a:extLst>
                <a:ext uri="{FF2B5EF4-FFF2-40B4-BE49-F238E27FC236}">
                  <a16:creationId xmlns:a16="http://schemas.microsoft.com/office/drawing/2014/main" id="{9862078E-CCA3-3815-8400-710BFD2F3624}"/>
                </a:ext>
              </a:extLst>
            </p:cNvPr>
            <p:cNvSpPr txBox="1"/>
            <p:nvPr/>
          </p:nvSpPr>
          <p:spPr>
            <a:xfrm>
              <a:off x="6463059" y="4274008"/>
              <a:ext cx="603497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(-10.7%)</a:t>
              </a:r>
            </a:p>
          </p:txBody>
        </p:sp>
        <p:sp>
          <p:nvSpPr>
            <p:cNvPr id="25" name="TextBox 79">
              <a:extLst>
                <a:ext uri="{FF2B5EF4-FFF2-40B4-BE49-F238E27FC236}">
                  <a16:creationId xmlns:a16="http://schemas.microsoft.com/office/drawing/2014/main" id="{58A76553-E25C-9F4C-938E-8D6651ABB90D}"/>
                </a:ext>
              </a:extLst>
            </p:cNvPr>
            <p:cNvSpPr txBox="1"/>
            <p:nvPr/>
          </p:nvSpPr>
          <p:spPr>
            <a:xfrm>
              <a:off x="6847281" y="4622114"/>
              <a:ext cx="603497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(-13.0%)</a:t>
              </a:r>
            </a:p>
          </p:txBody>
        </p:sp>
        <p:sp>
          <p:nvSpPr>
            <p:cNvPr id="26" name="TextBox 80">
              <a:extLst>
                <a:ext uri="{FF2B5EF4-FFF2-40B4-BE49-F238E27FC236}">
                  <a16:creationId xmlns:a16="http://schemas.microsoft.com/office/drawing/2014/main" id="{831E3B0C-AD69-9825-CFF0-18A59DA08520}"/>
                </a:ext>
              </a:extLst>
            </p:cNvPr>
            <p:cNvSpPr txBox="1"/>
            <p:nvPr/>
          </p:nvSpPr>
          <p:spPr>
            <a:xfrm>
              <a:off x="7135365" y="2041181"/>
              <a:ext cx="508261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(2.2%)</a:t>
              </a:r>
            </a:p>
          </p:txBody>
        </p:sp>
        <p:sp>
          <p:nvSpPr>
            <p:cNvPr id="27" name="TextBox 81">
              <a:extLst>
                <a:ext uri="{FF2B5EF4-FFF2-40B4-BE49-F238E27FC236}">
                  <a16:creationId xmlns:a16="http://schemas.microsoft.com/office/drawing/2014/main" id="{51A3B972-4060-8F1B-3FCA-1A71C58FF0DB}"/>
                </a:ext>
              </a:extLst>
            </p:cNvPr>
            <p:cNvSpPr txBox="1"/>
            <p:nvPr/>
          </p:nvSpPr>
          <p:spPr>
            <a:xfrm>
              <a:off x="7814879" y="3844737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(-6.6%)</a:t>
              </a:r>
            </a:p>
          </p:txBody>
        </p:sp>
        <p:sp>
          <p:nvSpPr>
            <p:cNvPr id="28" name="TextBox 82">
              <a:extLst>
                <a:ext uri="{FF2B5EF4-FFF2-40B4-BE49-F238E27FC236}">
                  <a16:creationId xmlns:a16="http://schemas.microsoft.com/office/drawing/2014/main" id="{E620E382-B8DE-0814-87BE-0B6B45FC8F76}"/>
                </a:ext>
              </a:extLst>
            </p:cNvPr>
            <p:cNvSpPr txBox="1"/>
            <p:nvPr/>
          </p:nvSpPr>
          <p:spPr>
            <a:xfrm>
              <a:off x="8119156" y="4135037"/>
              <a:ext cx="543348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(-8.9%)</a:t>
              </a:r>
            </a:p>
          </p:txBody>
        </p:sp>
        <p:sp>
          <p:nvSpPr>
            <p:cNvPr id="29" name="TextBox 83">
              <a:extLst>
                <a:ext uri="{FF2B5EF4-FFF2-40B4-BE49-F238E27FC236}">
                  <a16:creationId xmlns:a16="http://schemas.microsoft.com/office/drawing/2014/main" id="{9F7FA16E-D0B1-46AF-830A-DE53423D9F52}"/>
                </a:ext>
              </a:extLst>
            </p:cNvPr>
            <p:cNvSpPr txBox="1"/>
            <p:nvPr/>
          </p:nvSpPr>
          <p:spPr>
            <a:xfrm>
              <a:off x="8469511" y="4493372"/>
              <a:ext cx="603497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(-11.6%)</a:t>
              </a:r>
            </a:p>
          </p:txBody>
        </p:sp>
        <p:sp>
          <p:nvSpPr>
            <p:cNvPr id="30" name="TextBox 84">
              <a:extLst>
                <a:ext uri="{FF2B5EF4-FFF2-40B4-BE49-F238E27FC236}">
                  <a16:creationId xmlns:a16="http://schemas.microsoft.com/office/drawing/2014/main" id="{5A5F2F22-272A-170F-B558-50D13D3E090A}"/>
                </a:ext>
              </a:extLst>
            </p:cNvPr>
            <p:cNvSpPr txBox="1"/>
            <p:nvPr/>
          </p:nvSpPr>
          <p:spPr>
            <a:xfrm>
              <a:off x="8729740" y="2090314"/>
              <a:ext cx="508261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(1.7%)</a:t>
              </a:r>
            </a:p>
          </p:txBody>
        </p:sp>
        <p:sp>
          <p:nvSpPr>
            <p:cNvPr id="31" name="TextBox 85">
              <a:extLst>
                <a:ext uri="{FF2B5EF4-FFF2-40B4-BE49-F238E27FC236}">
                  <a16:creationId xmlns:a16="http://schemas.microsoft.com/office/drawing/2014/main" id="{CEF9C07C-A03B-773C-8FB7-84AEEC28986C}"/>
                </a:ext>
              </a:extLst>
            </p:cNvPr>
            <p:cNvSpPr txBox="1"/>
            <p:nvPr/>
          </p:nvSpPr>
          <p:spPr>
            <a:xfrm>
              <a:off x="3285719" y="4447429"/>
              <a:ext cx="603497" cy="22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rial" panose="020B0604020202020204"/>
                </a:rPr>
                <a:t>(-11.0%)</a:t>
              </a:r>
            </a:p>
          </p:txBody>
        </p:sp>
      </p:grp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4644B5D3-69EA-ECCA-6F97-D59652ADC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381625"/>
              </p:ext>
            </p:extLst>
          </p:nvPr>
        </p:nvGraphicFramePr>
        <p:xfrm>
          <a:off x="533588" y="215984"/>
          <a:ext cx="10350184" cy="685800"/>
        </p:xfrm>
        <a:graphic>
          <a:graphicData uri="http://schemas.openxmlformats.org/drawingml/2006/table">
            <a:tbl>
              <a:tblPr firstRow="1" bandRow="1"/>
              <a:tblGrid>
                <a:gridCol w="1085413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305314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367896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120835">
                  <a:extLst>
                    <a:ext uri="{9D8B030D-6E8A-4147-A177-3AD203B41FA5}">
                      <a16:colId xmlns:a16="http://schemas.microsoft.com/office/drawing/2014/main" val="2109306894"/>
                    </a:ext>
                  </a:extLst>
                </a:gridCol>
                <a:gridCol w="431089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274112">
                  <a:extLst>
                    <a:ext uri="{9D8B030D-6E8A-4147-A177-3AD203B41FA5}">
                      <a16:colId xmlns:a16="http://schemas.microsoft.com/office/drawing/2014/main" val="4899661"/>
                    </a:ext>
                  </a:extLst>
                </a:gridCol>
                <a:gridCol w="402351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149574">
                  <a:extLst>
                    <a:ext uri="{9D8B030D-6E8A-4147-A177-3AD203B41FA5}">
                      <a16:colId xmlns:a16="http://schemas.microsoft.com/office/drawing/2014/main" val="2347036921"/>
                    </a:ext>
                  </a:extLst>
                </a:gridCol>
                <a:gridCol w="459829">
                  <a:extLst>
                    <a:ext uri="{9D8B030D-6E8A-4147-A177-3AD203B41FA5}">
                      <a16:colId xmlns:a16="http://schemas.microsoft.com/office/drawing/2014/main" val="559479391"/>
                    </a:ext>
                  </a:extLst>
                </a:gridCol>
                <a:gridCol w="1159154">
                  <a:extLst>
                    <a:ext uri="{9D8B030D-6E8A-4147-A177-3AD203B41FA5}">
                      <a16:colId xmlns:a16="http://schemas.microsoft.com/office/drawing/2014/main" val="1990625415"/>
                    </a:ext>
                  </a:extLst>
                </a:gridCol>
                <a:gridCol w="478988">
                  <a:extLst>
                    <a:ext uri="{9D8B030D-6E8A-4147-A177-3AD203B41FA5}">
                      <a16:colId xmlns:a16="http://schemas.microsoft.com/office/drawing/2014/main" val="2757215826"/>
                    </a:ext>
                  </a:extLst>
                </a:gridCol>
                <a:gridCol w="1115629">
                  <a:extLst>
                    <a:ext uri="{9D8B030D-6E8A-4147-A177-3AD203B41FA5}">
                      <a16:colId xmlns:a16="http://schemas.microsoft.com/office/drawing/2014/main" val="540991439"/>
                    </a:ext>
                  </a:extLst>
                </a:gridCol>
              </a:tblGrid>
              <a:tr h="204339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Estudio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SURPASS-1</a:t>
                      </a:r>
                      <a:r>
                        <a:rPr lang="en-IN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 baseline="300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SURPASS-2</a:t>
                      </a:r>
                      <a:r>
                        <a:rPr lang="en-IN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 baseline="300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SURPASS-3</a:t>
                      </a:r>
                      <a:r>
                        <a:rPr lang="en-IN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 baseline="300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SURPASS-4</a:t>
                      </a:r>
                      <a:r>
                        <a:rPr lang="en-IN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 baseline="300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SURPASS-5</a:t>
                      </a:r>
                      <a:r>
                        <a:rPr lang="en-IN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 baseline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 baseline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SURPASS-6</a:t>
                      </a:r>
                      <a:r>
                        <a:rPr lang="en-IN" sz="900" b="1" baseline="30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6</a:t>
                      </a:r>
                      <a:endParaRPr lang="en-IN" sz="900" b="1" baseline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9D95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20510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Duración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rgbClr val="625A53"/>
                          </a:solidFill>
                        </a:rPr>
                        <a:t>40 </a:t>
                      </a:r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semanas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b="1">
                          <a:solidFill>
                            <a:srgbClr val="625A53"/>
                          </a:solidFill>
                        </a:rPr>
                        <a:t>40 </a:t>
                      </a:r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semanas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rgbClr val="625A53"/>
                          </a:solidFill>
                        </a:rPr>
                        <a:t>52 </a:t>
                      </a:r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semanas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rgbClr val="625A53"/>
                          </a:solidFill>
                        </a:rPr>
                        <a:t>52 </a:t>
                      </a:r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semanas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rgbClr val="625A53"/>
                          </a:solidFill>
                        </a:rPr>
                        <a:t>40 </a:t>
                      </a:r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semanas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900" b="1">
                          <a:solidFill>
                            <a:srgbClr val="625A53"/>
                          </a:solidFill>
                        </a:rPr>
                        <a:t>52 </a:t>
                      </a:r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semanas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24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  <a:tr h="199525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900" b="1">
                          <a:solidFill>
                            <a:srgbClr val="625A53"/>
                          </a:solidFill>
                        </a:rPr>
                        <a:t>Peso </a:t>
                      </a:r>
                      <a:r>
                        <a:rPr lang="en-US" sz="900" b="1" err="1">
                          <a:solidFill>
                            <a:srgbClr val="625A53"/>
                          </a:solidFill>
                        </a:rPr>
                        <a:t>inicio</a:t>
                      </a:r>
                      <a:r>
                        <a:rPr lang="en-US" sz="900" b="1">
                          <a:solidFill>
                            <a:srgbClr val="625A53"/>
                          </a:solidFill>
                        </a:rPr>
                        <a:t> (kg)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rgbClr val="625A53"/>
                          </a:solidFill>
                        </a:rPr>
                        <a:t>85,9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rgbClr val="625A53"/>
                          </a:solidFill>
                        </a:rPr>
                        <a:t>93,7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rgbClr val="625A53"/>
                          </a:solidFill>
                        </a:rPr>
                        <a:t>94,3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rgbClr val="625A53"/>
                          </a:solidFill>
                        </a:rPr>
                        <a:t>90,3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rgbClr val="625A53"/>
                          </a:solidFill>
                        </a:rPr>
                        <a:t>95,3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1">
                          <a:solidFill>
                            <a:srgbClr val="625A53"/>
                          </a:solidFill>
                        </a:rPr>
                        <a:t>91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8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  <a:alpha val="52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37199"/>
                  </a:ext>
                </a:extLst>
              </a:tr>
            </a:tbl>
          </a:graphicData>
        </a:graphic>
      </p:graphicFrame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1F54F5A-3C6E-7545-6D08-2B5928942997}"/>
              </a:ext>
            </a:extLst>
          </p:cNvPr>
          <p:cNvSpPr txBox="1">
            <a:spLocks/>
          </p:cNvSpPr>
          <p:nvPr/>
        </p:nvSpPr>
        <p:spPr>
          <a:xfrm>
            <a:off x="3075870" y="5241051"/>
            <a:ext cx="8016862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* 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p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 &lt; 0,001 frente a placebo o comparador activo. Los datos son los MMC (EE). Población 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ITTm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(grupo de análisis de eficacia). Análisis del MMMR.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EE: 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Error estándar;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iSGLT2: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 Inhibidor del cotransportador de sodio y glucosa 2;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MET: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 Metformina;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MMC: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 Media de los mínimos cuadrados;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MMMR: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 Modelo mixto de medidas repetidas;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SEMA: 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Semaglutida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SU: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 Sulfonilurea;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TZP: 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Tirzepatida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cs typeface="Arial"/>
              </a:rPr>
              <a:t>1. 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Rosenstock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J,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Lancet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2021;398(10295):143-155.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2. 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Frias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JP,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N Eng J </a:t>
            </a:r>
            <a:r>
              <a:rPr lang="es-ES_tradnl" i="1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Med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2021;385(6):503-515.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3. </a:t>
            </a:r>
            <a:r>
              <a:rPr lang="es-ES_tradnl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Ludvik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B,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Lancet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2021;398(10300):583-598. 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4.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Del Prato S,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Lancet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2021;398(10313):1811-1824.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5. 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Dahl D,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et al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JAMA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2022;327(6):534-545;</a:t>
            </a:r>
            <a:r>
              <a:rPr lang="es-ES_tradnl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</a:t>
            </a:r>
            <a:r>
              <a:rPr lang="en-IN" b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6.</a:t>
            </a:r>
            <a:r>
              <a:rPr lang="es-ES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Rosenstock J, et al. </a:t>
            </a:r>
            <a:r>
              <a:rPr lang="es-ES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JAMA. </a:t>
            </a:r>
            <a:r>
              <a:rPr lang="es-ES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2023 Nov 7;330(17):1631-1640</a:t>
            </a:r>
            <a:r>
              <a:rPr lang="en-US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</a:t>
            </a:r>
            <a:r>
              <a:rPr lang="es-ES_tradnl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Esta representación visual no establece la comparabilidad clínica ni permite realizar una comparación directa de los resultados del programa clínico SURPASS. </a:t>
            </a:r>
            <a:endParaRPr lang="es-ES"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/>
            </a:endParaRPr>
          </a:p>
        </p:txBody>
      </p:sp>
      <p:grpSp>
        <p:nvGrpSpPr>
          <p:cNvPr id="36" name="Group 90">
            <a:extLst>
              <a:ext uri="{FF2B5EF4-FFF2-40B4-BE49-F238E27FC236}">
                <a16:creationId xmlns:a16="http://schemas.microsoft.com/office/drawing/2014/main" id="{B72B4855-DF0A-2453-C358-8A8CB79003D9}"/>
              </a:ext>
            </a:extLst>
          </p:cNvPr>
          <p:cNvGrpSpPr/>
          <p:nvPr/>
        </p:nvGrpSpPr>
        <p:grpSpPr>
          <a:xfrm>
            <a:off x="2368199" y="3972748"/>
            <a:ext cx="8075932" cy="325575"/>
            <a:chOff x="2136913" y="4568907"/>
            <a:chExt cx="8075932" cy="325575"/>
          </a:xfrm>
        </p:grpSpPr>
        <p:sp>
          <p:nvSpPr>
            <p:cNvPr id="37" name="Rounded Rectangle 43">
              <a:extLst>
                <a:ext uri="{FF2B5EF4-FFF2-40B4-BE49-F238E27FC236}">
                  <a16:creationId xmlns:a16="http://schemas.microsoft.com/office/drawing/2014/main" id="{FC526C6E-4CEA-8915-8918-BDC618593BDD}"/>
                </a:ext>
              </a:extLst>
            </p:cNvPr>
            <p:cNvSpPr/>
            <p:nvPr/>
          </p:nvSpPr>
          <p:spPr>
            <a:xfrm>
              <a:off x="2136913" y="4568907"/>
              <a:ext cx="8075932" cy="325575"/>
            </a:xfrm>
            <a:prstGeom prst="roundRect">
              <a:avLst/>
            </a:prstGeom>
            <a:solidFill>
              <a:sysClr val="window" lastClr="FFFFFF">
                <a:lumMod val="95000"/>
                <a:alpha val="40000"/>
              </a:sysClr>
            </a:solidFill>
            <a:ln w="127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8" name="Group 44">
              <a:extLst>
                <a:ext uri="{FF2B5EF4-FFF2-40B4-BE49-F238E27FC236}">
                  <a16:creationId xmlns:a16="http://schemas.microsoft.com/office/drawing/2014/main" id="{83CFC4A6-A3F7-34A1-2AA9-3558BE28426C}"/>
                </a:ext>
              </a:extLst>
            </p:cNvPr>
            <p:cNvGrpSpPr/>
            <p:nvPr/>
          </p:nvGrpSpPr>
          <p:grpSpPr>
            <a:xfrm>
              <a:off x="2294799" y="4656736"/>
              <a:ext cx="7602402" cy="165256"/>
              <a:chOff x="1412576" y="5172754"/>
              <a:chExt cx="7602402" cy="165256"/>
            </a:xfrm>
          </p:grpSpPr>
          <p:grpSp>
            <p:nvGrpSpPr>
              <p:cNvPr id="39" name="Group 93">
                <a:extLst>
                  <a:ext uri="{FF2B5EF4-FFF2-40B4-BE49-F238E27FC236}">
                    <a16:creationId xmlns:a16="http://schemas.microsoft.com/office/drawing/2014/main" id="{0852D011-5A73-D7EA-3FF2-3F2D75B81683}"/>
                  </a:ext>
                </a:extLst>
              </p:cNvPr>
              <p:cNvGrpSpPr/>
              <p:nvPr/>
            </p:nvGrpSpPr>
            <p:grpSpPr>
              <a:xfrm>
                <a:off x="1412576" y="5184122"/>
                <a:ext cx="856532" cy="153888"/>
                <a:chOff x="-1687672" y="3729282"/>
                <a:chExt cx="856532" cy="153888"/>
              </a:xfrm>
            </p:grpSpPr>
            <p:sp>
              <p:nvSpPr>
                <p:cNvPr id="52" name="Rectangle 106">
                  <a:extLst>
                    <a:ext uri="{FF2B5EF4-FFF2-40B4-BE49-F238E27FC236}">
                      <a16:creationId xmlns:a16="http://schemas.microsoft.com/office/drawing/2014/main" id="{0C138870-CCDB-0AFB-3A9B-61B425098B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687672" y="3760506"/>
                  <a:ext cx="91440" cy="91440"/>
                </a:xfrm>
                <a:prstGeom prst="rect">
                  <a:avLst/>
                </a:prstGeom>
                <a:solidFill>
                  <a:srgbClr val="AEE2FB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 w="6350">
                      <a:solidFill>
                        <a:srgbClr val="000000"/>
                      </a:solidFill>
                    </a:ln>
                    <a:solidFill>
                      <a:srgbClr val="AEE2F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TextBox 107">
                  <a:extLst>
                    <a:ext uri="{FF2B5EF4-FFF2-40B4-BE49-F238E27FC236}">
                      <a16:creationId xmlns:a16="http://schemas.microsoft.com/office/drawing/2014/main" id="{17E73DA7-5A7D-6546-ABD5-7A3CC24217FB}"/>
                    </a:ext>
                  </a:extLst>
                </p:cNvPr>
                <p:cNvSpPr txBox="1"/>
                <p:nvPr/>
              </p:nvSpPr>
              <p:spPr>
                <a:xfrm>
                  <a:off x="-1576857" y="3729282"/>
                  <a:ext cx="745717" cy="153888"/>
                </a:xfrm>
                <a:prstGeom prst="rect">
                  <a:avLst/>
                </a:prstGeom>
                <a:noFill/>
              </p:spPr>
              <p:txBody>
                <a:bodyPr wrap="none" t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82786F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TZP 5 mg</a:t>
                  </a:r>
                </a:p>
              </p:txBody>
            </p:sp>
          </p:grpSp>
          <p:grpSp>
            <p:nvGrpSpPr>
              <p:cNvPr id="40" name="Group 94">
                <a:extLst>
                  <a:ext uri="{FF2B5EF4-FFF2-40B4-BE49-F238E27FC236}">
                    <a16:creationId xmlns:a16="http://schemas.microsoft.com/office/drawing/2014/main" id="{A3517506-7CDF-C163-3443-27FD5343A147}"/>
                  </a:ext>
                </a:extLst>
              </p:cNvPr>
              <p:cNvGrpSpPr/>
              <p:nvPr/>
            </p:nvGrpSpPr>
            <p:grpSpPr>
              <a:xfrm>
                <a:off x="2936060" y="5172754"/>
                <a:ext cx="946439" cy="153888"/>
                <a:chOff x="-1687672" y="3947251"/>
                <a:chExt cx="946439" cy="153888"/>
              </a:xfrm>
            </p:grpSpPr>
            <p:sp>
              <p:nvSpPr>
                <p:cNvPr id="50" name="Rectangle 104">
                  <a:extLst>
                    <a:ext uri="{FF2B5EF4-FFF2-40B4-BE49-F238E27FC236}">
                      <a16:creationId xmlns:a16="http://schemas.microsoft.com/office/drawing/2014/main" id="{E0D92FAA-6161-8586-078F-5CE1A2161A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687672" y="3978475"/>
                  <a:ext cx="91440" cy="91440"/>
                </a:xfrm>
                <a:prstGeom prst="rect">
                  <a:avLst/>
                </a:prstGeom>
                <a:solidFill>
                  <a:srgbClr val="0066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 w="6350">
                      <a:solidFill>
                        <a:srgbClr val="000000"/>
                      </a:solidFill>
                    </a:ln>
                    <a:solidFill>
                      <a:srgbClr val="AEE2F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TextBox 105">
                  <a:extLst>
                    <a:ext uri="{FF2B5EF4-FFF2-40B4-BE49-F238E27FC236}">
                      <a16:creationId xmlns:a16="http://schemas.microsoft.com/office/drawing/2014/main" id="{593305DC-BEDC-38D9-88DA-F0202E6036E7}"/>
                    </a:ext>
                  </a:extLst>
                </p:cNvPr>
                <p:cNvSpPr txBox="1"/>
                <p:nvPr/>
              </p:nvSpPr>
              <p:spPr>
                <a:xfrm>
                  <a:off x="-1557482" y="3947251"/>
                  <a:ext cx="816249" cy="153888"/>
                </a:xfrm>
                <a:prstGeom prst="rect">
                  <a:avLst/>
                </a:prstGeom>
                <a:noFill/>
              </p:spPr>
              <p:txBody>
                <a:bodyPr wrap="none" t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82786F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TZP 10 mg</a:t>
                  </a:r>
                </a:p>
              </p:txBody>
            </p:sp>
          </p:grpSp>
          <p:grpSp>
            <p:nvGrpSpPr>
              <p:cNvPr id="41" name="Group 95">
                <a:extLst>
                  <a:ext uri="{FF2B5EF4-FFF2-40B4-BE49-F238E27FC236}">
                    <a16:creationId xmlns:a16="http://schemas.microsoft.com/office/drawing/2014/main" id="{E0DD16AC-CDD1-1087-DBA9-012ABF4E6985}"/>
                  </a:ext>
                </a:extLst>
              </p:cNvPr>
              <p:cNvGrpSpPr/>
              <p:nvPr/>
            </p:nvGrpSpPr>
            <p:grpSpPr>
              <a:xfrm>
                <a:off x="4549451" y="5172754"/>
                <a:ext cx="957486" cy="153888"/>
                <a:chOff x="-1687672" y="4165220"/>
                <a:chExt cx="957486" cy="153888"/>
              </a:xfrm>
            </p:grpSpPr>
            <p:sp>
              <p:nvSpPr>
                <p:cNvPr id="48" name="Rectangle 102">
                  <a:extLst>
                    <a:ext uri="{FF2B5EF4-FFF2-40B4-BE49-F238E27FC236}">
                      <a16:creationId xmlns:a16="http://schemas.microsoft.com/office/drawing/2014/main" id="{866AAF88-8280-A6D0-5F76-89BBAEB13C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687672" y="4196444"/>
                  <a:ext cx="91440" cy="91440"/>
                </a:xfrm>
                <a:prstGeom prst="rect">
                  <a:avLst/>
                </a:prstGeom>
                <a:solidFill>
                  <a:srgbClr val="000099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 w="6350">
                      <a:solidFill>
                        <a:srgbClr val="000000"/>
                      </a:solidFill>
                    </a:ln>
                    <a:solidFill>
                      <a:srgbClr val="AEE2F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TextBox 103">
                  <a:extLst>
                    <a:ext uri="{FF2B5EF4-FFF2-40B4-BE49-F238E27FC236}">
                      <a16:creationId xmlns:a16="http://schemas.microsoft.com/office/drawing/2014/main" id="{893CE232-EAEA-CF9F-66B4-A6BBA0E8F25E}"/>
                    </a:ext>
                  </a:extLst>
                </p:cNvPr>
                <p:cNvSpPr txBox="1"/>
                <p:nvPr/>
              </p:nvSpPr>
              <p:spPr>
                <a:xfrm>
                  <a:off x="-1546435" y="4165220"/>
                  <a:ext cx="816249" cy="153888"/>
                </a:xfrm>
                <a:prstGeom prst="rect">
                  <a:avLst/>
                </a:prstGeom>
                <a:noFill/>
              </p:spPr>
              <p:txBody>
                <a:bodyPr wrap="none" t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82786F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TZP 15 mg</a:t>
                  </a:r>
                </a:p>
              </p:txBody>
            </p:sp>
          </p:grpSp>
          <p:grpSp>
            <p:nvGrpSpPr>
              <p:cNvPr id="42" name="Group 96">
                <a:extLst>
                  <a:ext uri="{FF2B5EF4-FFF2-40B4-BE49-F238E27FC236}">
                    <a16:creationId xmlns:a16="http://schemas.microsoft.com/office/drawing/2014/main" id="{146E7627-AA4B-EAEB-735B-79B2AFF6D5B1}"/>
                  </a:ext>
                </a:extLst>
              </p:cNvPr>
              <p:cNvGrpSpPr/>
              <p:nvPr/>
            </p:nvGrpSpPr>
            <p:grpSpPr>
              <a:xfrm>
                <a:off x="6173889" y="5172754"/>
                <a:ext cx="1366078" cy="153888"/>
                <a:chOff x="-1687672" y="4383189"/>
                <a:chExt cx="1366078" cy="153888"/>
              </a:xfrm>
            </p:grpSpPr>
            <p:sp>
              <p:nvSpPr>
                <p:cNvPr id="46" name="Rectangle 100">
                  <a:extLst>
                    <a:ext uri="{FF2B5EF4-FFF2-40B4-BE49-F238E27FC236}">
                      <a16:creationId xmlns:a16="http://schemas.microsoft.com/office/drawing/2014/main" id="{29162228-04C2-5ED5-FD29-4FACF2F25A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687672" y="4414413"/>
                  <a:ext cx="91440" cy="91440"/>
                </a:xfrm>
                <a:prstGeom prst="rect">
                  <a:avLst/>
                </a:prstGeom>
                <a:solidFill>
                  <a:srgbClr val="5A5A5A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 w="6350">
                      <a:solidFill>
                        <a:srgbClr val="000000"/>
                      </a:solidFill>
                    </a:ln>
                    <a:solidFill>
                      <a:srgbClr val="AEE2F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Box 101">
                  <a:extLst>
                    <a:ext uri="{FF2B5EF4-FFF2-40B4-BE49-F238E27FC236}">
                      <a16:creationId xmlns:a16="http://schemas.microsoft.com/office/drawing/2014/main" id="{EEFB94EC-E51A-62CD-31A2-C9E7D8817202}"/>
                    </a:ext>
                  </a:extLst>
                </p:cNvPr>
                <p:cNvSpPr txBox="1"/>
                <p:nvPr/>
              </p:nvSpPr>
              <p:spPr>
                <a:xfrm>
                  <a:off x="-1535388" y="4383189"/>
                  <a:ext cx="1213794" cy="153888"/>
                </a:xfrm>
                <a:prstGeom prst="rect">
                  <a:avLst/>
                </a:prstGeom>
                <a:noFill/>
              </p:spPr>
              <p:txBody>
                <a:bodyPr wrap="none" t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82786F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Active comparator</a:t>
                  </a:r>
                </a:p>
              </p:txBody>
            </p:sp>
          </p:grpSp>
          <p:grpSp>
            <p:nvGrpSpPr>
              <p:cNvPr id="43" name="Group 97">
                <a:extLst>
                  <a:ext uri="{FF2B5EF4-FFF2-40B4-BE49-F238E27FC236}">
                    <a16:creationId xmlns:a16="http://schemas.microsoft.com/office/drawing/2014/main" id="{57821027-369C-7C4B-3D88-320A98538474}"/>
                  </a:ext>
                </a:extLst>
              </p:cNvPr>
              <p:cNvGrpSpPr/>
              <p:nvPr/>
            </p:nvGrpSpPr>
            <p:grpSpPr>
              <a:xfrm>
                <a:off x="8206919" y="5172754"/>
                <a:ext cx="808059" cy="153888"/>
                <a:chOff x="-1687672" y="4601158"/>
                <a:chExt cx="808059" cy="153888"/>
              </a:xfrm>
            </p:grpSpPr>
            <p:sp>
              <p:nvSpPr>
                <p:cNvPr id="44" name="Rectangle 98">
                  <a:extLst>
                    <a:ext uri="{FF2B5EF4-FFF2-40B4-BE49-F238E27FC236}">
                      <a16:creationId xmlns:a16="http://schemas.microsoft.com/office/drawing/2014/main" id="{72AC64F0-284A-4F35-9A25-F0B5FA41E6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687672" y="4632382"/>
                  <a:ext cx="91440" cy="91440"/>
                </a:xfrm>
                <a:prstGeom prst="rect">
                  <a:avLst/>
                </a:prstGeom>
                <a:solidFill>
                  <a:srgbClr val="A59D95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 w="6350">
                      <a:solidFill>
                        <a:srgbClr val="000000"/>
                      </a:solidFill>
                    </a:ln>
                    <a:solidFill>
                      <a:srgbClr val="AEE2F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99">
                  <a:extLst>
                    <a:ext uri="{FF2B5EF4-FFF2-40B4-BE49-F238E27FC236}">
                      <a16:creationId xmlns:a16="http://schemas.microsoft.com/office/drawing/2014/main" id="{4C356591-1FFE-8C61-DBAD-1E4573B9BC1F}"/>
                    </a:ext>
                  </a:extLst>
                </p:cNvPr>
                <p:cNvSpPr txBox="1"/>
                <p:nvPr/>
              </p:nvSpPr>
              <p:spPr>
                <a:xfrm>
                  <a:off x="-1524341" y="4601158"/>
                  <a:ext cx="644728" cy="153888"/>
                </a:xfrm>
                <a:prstGeom prst="rect">
                  <a:avLst/>
                </a:prstGeom>
                <a:noFill/>
              </p:spPr>
              <p:txBody>
                <a:bodyPr wrap="none" t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82786F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Placebo</a:t>
                  </a:r>
                </a:p>
              </p:txBody>
            </p:sp>
          </p:grpSp>
        </p:grpSp>
      </p:grpSp>
      <p:sp>
        <p:nvSpPr>
          <p:cNvPr id="54" name="TextBox 108">
            <a:extLst>
              <a:ext uri="{FF2B5EF4-FFF2-40B4-BE49-F238E27FC236}">
                <a16:creationId xmlns:a16="http://schemas.microsoft.com/office/drawing/2014/main" id="{FBE9C476-8561-9A10-38DD-FFE2AA36C71B}"/>
              </a:ext>
            </a:extLst>
          </p:cNvPr>
          <p:cNvSpPr txBox="1"/>
          <p:nvPr/>
        </p:nvSpPr>
        <p:spPr>
          <a:xfrm>
            <a:off x="9236160" y="2927803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625A53"/>
                </a:solidFill>
                <a:latin typeface="Arial" panose="020B0604020202020204"/>
              </a:rPr>
              <a:t>(-7.7%)</a:t>
            </a:r>
          </a:p>
        </p:txBody>
      </p:sp>
      <p:sp>
        <p:nvSpPr>
          <p:cNvPr id="55" name="TextBox 109">
            <a:extLst>
              <a:ext uri="{FF2B5EF4-FFF2-40B4-BE49-F238E27FC236}">
                <a16:creationId xmlns:a16="http://schemas.microsoft.com/office/drawing/2014/main" id="{8E9F60B1-E92D-9C17-DDDD-FF9CB98B3846}"/>
              </a:ext>
            </a:extLst>
          </p:cNvPr>
          <p:cNvSpPr txBox="1"/>
          <p:nvPr/>
        </p:nvSpPr>
        <p:spPr>
          <a:xfrm>
            <a:off x="9441139" y="3321702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625A53"/>
                </a:solidFill>
                <a:latin typeface="Arial" panose="020B0604020202020204"/>
              </a:rPr>
              <a:t>(-11.4%)</a:t>
            </a:r>
          </a:p>
        </p:txBody>
      </p:sp>
      <p:sp>
        <p:nvSpPr>
          <p:cNvPr id="56" name="TextBox 110">
            <a:extLst>
              <a:ext uri="{FF2B5EF4-FFF2-40B4-BE49-F238E27FC236}">
                <a16:creationId xmlns:a16="http://schemas.microsoft.com/office/drawing/2014/main" id="{C9731E45-A21D-18AF-721B-0A1132F1C1A9}"/>
              </a:ext>
            </a:extLst>
          </p:cNvPr>
          <p:cNvSpPr txBox="1"/>
          <p:nvPr/>
        </p:nvSpPr>
        <p:spPr>
          <a:xfrm>
            <a:off x="9762957" y="3627993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625A53"/>
                </a:solidFill>
                <a:latin typeface="Arial" panose="020B0604020202020204"/>
              </a:rPr>
              <a:t>(-13.6%)</a:t>
            </a:r>
          </a:p>
        </p:txBody>
      </p:sp>
      <p:sp>
        <p:nvSpPr>
          <p:cNvPr id="57" name="TextBox 111">
            <a:extLst>
              <a:ext uri="{FF2B5EF4-FFF2-40B4-BE49-F238E27FC236}">
                <a16:creationId xmlns:a16="http://schemas.microsoft.com/office/drawing/2014/main" id="{04D2CBC1-F6F7-7FC6-3E9B-0FFF5C4D16DE}"/>
              </a:ext>
            </a:extLst>
          </p:cNvPr>
          <p:cNvSpPr txBox="1"/>
          <p:nvPr/>
        </p:nvSpPr>
        <p:spPr>
          <a:xfrm>
            <a:off x="10057403" y="941816"/>
            <a:ext cx="4876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625A53"/>
                </a:solidFill>
                <a:latin typeface="Arial" panose="020B0604020202020204"/>
              </a:rPr>
              <a:t>(4.3%)</a:t>
            </a:r>
          </a:p>
        </p:txBody>
      </p:sp>
      <p:cxnSp>
        <p:nvCxnSpPr>
          <p:cNvPr id="58" name="Straight Arrow Connector 112">
            <a:extLst>
              <a:ext uri="{FF2B5EF4-FFF2-40B4-BE49-F238E27FC236}">
                <a16:creationId xmlns:a16="http://schemas.microsoft.com/office/drawing/2014/main" id="{9CF73F13-8D8F-70DA-5B07-FE32E60D4559}"/>
              </a:ext>
            </a:extLst>
          </p:cNvPr>
          <p:cNvCxnSpPr>
            <a:cxnSpLocks/>
          </p:cNvCxnSpPr>
          <p:nvPr/>
        </p:nvCxnSpPr>
        <p:spPr>
          <a:xfrm>
            <a:off x="1557413" y="3580370"/>
            <a:ext cx="8856000" cy="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ysDot"/>
            <a:miter lim="800000"/>
          </a:ln>
          <a:effectLst/>
        </p:spPr>
      </p:cxnSp>
      <p:graphicFrame>
        <p:nvGraphicFramePr>
          <p:cNvPr id="59" name="Table 4">
            <a:extLst>
              <a:ext uri="{FF2B5EF4-FFF2-40B4-BE49-F238E27FC236}">
                <a16:creationId xmlns:a16="http://schemas.microsoft.com/office/drawing/2014/main" id="{DCF351D3-8988-6DAF-92C6-B3FD1C1A6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841836"/>
              </p:ext>
            </p:extLst>
          </p:nvPr>
        </p:nvGraphicFramePr>
        <p:xfrm>
          <a:off x="690089" y="4320779"/>
          <a:ext cx="10166634" cy="640080"/>
        </p:xfrm>
        <a:graphic>
          <a:graphicData uri="http://schemas.openxmlformats.org/drawingml/2006/table">
            <a:tbl>
              <a:tblPr firstRow="1" bandRow="1"/>
              <a:tblGrid>
                <a:gridCol w="1096087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013103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545500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2109306894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353103">
                  <a:extLst>
                    <a:ext uri="{9D8B030D-6E8A-4147-A177-3AD203B41FA5}">
                      <a16:colId xmlns:a16="http://schemas.microsoft.com/office/drawing/2014/main" val="4899661"/>
                    </a:ext>
                  </a:extLst>
                </a:gridCol>
                <a:gridCol w="263046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290911">
                  <a:extLst>
                    <a:ext uri="{9D8B030D-6E8A-4147-A177-3AD203B41FA5}">
                      <a16:colId xmlns:a16="http://schemas.microsoft.com/office/drawing/2014/main" val="23470369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59479391"/>
                    </a:ext>
                  </a:extLst>
                </a:gridCol>
                <a:gridCol w="1233376">
                  <a:extLst>
                    <a:ext uri="{9D8B030D-6E8A-4147-A177-3AD203B41FA5}">
                      <a16:colId xmlns:a16="http://schemas.microsoft.com/office/drawing/2014/main" val="1990625415"/>
                    </a:ext>
                  </a:extLst>
                </a:gridCol>
                <a:gridCol w="210574">
                  <a:extLst>
                    <a:ext uri="{9D8B030D-6E8A-4147-A177-3AD203B41FA5}">
                      <a16:colId xmlns:a16="http://schemas.microsoft.com/office/drawing/2014/main" val="2757215826"/>
                    </a:ext>
                  </a:extLst>
                </a:gridCol>
                <a:gridCol w="1442831">
                  <a:extLst>
                    <a:ext uri="{9D8B030D-6E8A-4147-A177-3AD203B41FA5}">
                      <a16:colId xmlns:a16="http://schemas.microsoft.com/office/drawing/2014/main" val="540991439"/>
                    </a:ext>
                  </a:extLst>
                </a:gridCol>
              </a:tblGrid>
              <a:tr h="216000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IN" sz="900" b="1" err="1">
                          <a:solidFill>
                            <a:srgbClr val="625A53"/>
                          </a:solidFill>
                        </a:rPr>
                        <a:t>Superioridad</a:t>
                      </a:r>
                      <a:r>
                        <a:rPr lang="en-IN" sz="900" b="1">
                          <a:solidFill>
                            <a:srgbClr val="625A53"/>
                          </a:solidFill>
                        </a:rPr>
                        <a:t> vs.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3000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SEMA 1 mg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3000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Insulina</a:t>
                      </a:r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 </a:t>
                      </a:r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degludec</a:t>
                      </a:r>
                      <a:endParaRPr lang="en-IN" sz="1000" b="1">
                        <a:solidFill>
                          <a:srgbClr val="625A53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3000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Insulina</a:t>
                      </a:r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 </a:t>
                      </a:r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glargina</a:t>
                      </a:r>
                      <a:endParaRPr lang="en-IN" sz="1000" b="1">
                        <a:solidFill>
                          <a:srgbClr val="625A53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3000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 baseline="0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Insulina</a:t>
                      </a:r>
                      <a:r>
                        <a:rPr lang="en-IN" sz="1000" b="1">
                          <a:solidFill>
                            <a:srgbClr val="625A53"/>
                          </a:solidFill>
                          <a:latin typeface="+mn-lt"/>
                        </a:rPr>
                        <a:t> lispro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IN" sz="900" b="1" err="1">
                          <a:solidFill>
                            <a:srgbClr val="625A53"/>
                          </a:solidFill>
                          <a:latin typeface="+mn-lt"/>
                        </a:rPr>
                        <a:t>Terapia</a:t>
                      </a:r>
                      <a:r>
                        <a:rPr lang="en-IN" sz="900" b="1">
                          <a:solidFill>
                            <a:srgbClr val="625A53"/>
                          </a:solidFill>
                          <a:latin typeface="+mn-lt"/>
                        </a:rPr>
                        <a:t> de base</a:t>
                      </a:r>
                      <a:endParaRPr lang="en-IN" sz="9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IN" sz="1000" b="1" err="1">
                          <a:solidFill>
                            <a:srgbClr val="625A53"/>
                          </a:solidFill>
                          <a:latin typeface="+mn-lt"/>
                        </a:rPr>
                        <a:t>Monoterapia</a:t>
                      </a:r>
                      <a:endParaRPr lang="en-IN" sz="1000" b="1">
                        <a:solidFill>
                          <a:srgbClr val="625A53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</a:t>
                      </a:r>
                    </a:p>
                    <a:p>
                      <a:pPr algn="ctr"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o MET + iSGLT2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MET,</a:t>
                      </a:r>
                    </a:p>
                    <a:p>
                      <a:pPr algn="ctr"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iSGLT2, o SU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Insulina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glargina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000" b="1">
                          <a:solidFill>
                            <a:srgbClr val="625A53"/>
                          </a:solidFill>
                          <a:latin typeface="+mn-lt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IN" sz="1000" b="1">
                        <a:solidFill>
                          <a:srgbClr val="625A53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Insulina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glargina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000" b="1">
                          <a:solidFill>
                            <a:srgbClr val="625A53"/>
                          </a:solidFill>
                          <a:latin typeface="+mn-lt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25A53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</a:tbl>
          </a:graphicData>
        </a:graphic>
      </p:graphicFrame>
      <p:sp>
        <p:nvSpPr>
          <p:cNvPr id="65" name="Rectangle: Rounded Corners 25">
            <a:extLst>
              <a:ext uri="{FF2B5EF4-FFF2-40B4-BE49-F238E27FC236}">
                <a16:creationId xmlns:a16="http://schemas.microsoft.com/office/drawing/2014/main" id="{64C39D1E-B203-B281-A6F8-232B3F12436D}"/>
              </a:ext>
            </a:extLst>
          </p:cNvPr>
          <p:cNvSpPr/>
          <p:nvPr/>
        </p:nvSpPr>
        <p:spPr>
          <a:xfrm>
            <a:off x="10542970" y="3347924"/>
            <a:ext cx="1581270" cy="1189827"/>
          </a:xfrm>
          <a:prstGeom prst="roundRect">
            <a:avLst>
              <a:gd name="adj" fmla="val 23277"/>
            </a:avLst>
          </a:prstGeom>
          <a:solidFill>
            <a:srgbClr val="FAFAFA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algn="ctr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D52B1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66" name="CuadroTexto 39">
            <a:extLst>
              <a:ext uri="{FF2B5EF4-FFF2-40B4-BE49-F238E27FC236}">
                <a16:creationId xmlns:a16="http://schemas.microsoft.com/office/drawing/2014/main" id="{7126214D-B1BB-8A23-4682-F35A481EA553}"/>
              </a:ext>
            </a:extLst>
          </p:cNvPr>
          <p:cNvSpPr txBox="1"/>
          <p:nvPr/>
        </p:nvSpPr>
        <p:spPr>
          <a:xfrm>
            <a:off x="10497352" y="3373208"/>
            <a:ext cx="16473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F41DA"/>
                </a:solidFill>
                <a:effectLst/>
                <a:uLnTx/>
                <a:uFillTx/>
                <a:latin typeface="Arial" panose="020B0604020202020204"/>
                <a:cs typeface="Segoe UI"/>
              </a:rPr>
              <a:t>Pérdida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cs typeface="Segoe UI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Segoe UI"/>
              </a:rPr>
              <a:t>de hasta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cs typeface="Segoe UI"/>
              </a:rPr>
              <a:t>13 kg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1FDF2BE4-D4FF-E74A-6A78-FDDB51DCC7DF}"/>
              </a:ext>
            </a:extLst>
          </p:cNvPr>
          <p:cNvSpPr txBox="1"/>
          <p:nvPr/>
        </p:nvSpPr>
        <p:spPr>
          <a:xfrm>
            <a:off x="252248" y="5139559"/>
            <a:ext cx="217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>
                <a:solidFill>
                  <a:srgbClr val="0070C0"/>
                </a:solidFill>
              </a:rPr>
              <a:t>Peso</a:t>
            </a:r>
          </a:p>
        </p:txBody>
      </p:sp>
    </p:spTree>
    <p:extLst>
      <p:ext uri="{BB962C8B-B14F-4D97-AF65-F5344CB8AC3E}">
        <p14:creationId xmlns:p14="http://schemas.microsoft.com/office/powerpoint/2010/main" val="213865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36EF6-2FF7-73F8-CE22-B6235C546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ED8B761-4A4E-0A42-5C72-2E2D559DF166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F73B02F-E8C9-A260-E534-A48351474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A3158E6B-D448-78B7-A45E-9EB1C7262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37BF0A-D129-D2D5-4619-3286F02835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26" t="1648" r="2074" b="3511"/>
          <a:stretch/>
        </p:blipFill>
        <p:spPr>
          <a:xfrm>
            <a:off x="666426" y="1177869"/>
            <a:ext cx="10554345" cy="49738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B97777-7AF8-394C-BBCE-FAA80CD0D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23" y="49588"/>
            <a:ext cx="7772400" cy="9783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30897B-BCC6-3103-6F9F-2A4F69493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123" y="197247"/>
            <a:ext cx="2432298" cy="56999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8C90381-18F6-D1F8-3B6A-BA875E130B5C}"/>
              </a:ext>
            </a:extLst>
          </p:cNvPr>
          <p:cNvSpPr/>
          <p:nvPr/>
        </p:nvSpPr>
        <p:spPr>
          <a:xfrm>
            <a:off x="8481849" y="1177869"/>
            <a:ext cx="220717" cy="474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3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8F5EF-7613-D34C-A382-8B64C529D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325125-EE2D-B7D5-3E97-C73A11F97C73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ABEFA98-1ED1-A0EF-9A13-03F09475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B85D30F-4E33-84F0-B2DC-6C1338EF3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5" name="Picture 5" descr="Image">
            <a:extLst>
              <a:ext uri="{FF2B5EF4-FFF2-40B4-BE49-F238E27FC236}">
                <a16:creationId xmlns:a16="http://schemas.microsoft.com/office/drawing/2014/main" id="{3C5EF2F5-AF9C-41E3-C153-44EEE9673C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859" y="415949"/>
            <a:ext cx="4238636" cy="5486400"/>
          </a:xfrm>
          <a:prstGeom prst="rect">
            <a:avLst/>
          </a:prstGeom>
        </p:spPr>
      </p:pic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CC943862-E0D9-8473-5B5B-C1F859CDB4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44811" y="415949"/>
            <a:ext cx="607579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90037-98B4-074E-F1DD-9A5528615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1FC843-B3E0-0D89-CC0A-6F5C459C6483}"/>
              </a:ext>
            </a:extLst>
          </p:cNvPr>
          <p:cNvSpPr txBox="1"/>
          <p:nvPr/>
        </p:nvSpPr>
        <p:spPr>
          <a:xfrm>
            <a:off x="4991923" y="6451523"/>
            <a:ext cx="2404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522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9D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Recién aterrizados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9D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2C19B9B-941D-7D0E-DC81-57AB99EA2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7495" y="6418333"/>
            <a:ext cx="344428" cy="20791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F9079C2-AD38-67B8-C54D-FA912F529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D396D7-B922-CE3C-0049-442C227289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5613"/>
          <a:stretch/>
        </p:blipFill>
        <p:spPr>
          <a:xfrm>
            <a:off x="473596" y="2109066"/>
            <a:ext cx="11244807" cy="40842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C9E02C-54A3-5958-C67D-660DCA7F0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2788" y="160256"/>
            <a:ext cx="4406421" cy="211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2E30909-A536-EDBE-87BE-ABEBBFF94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41" y="203195"/>
            <a:ext cx="1996542" cy="4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549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433E5DC2-3739-E1B7-1ECF-F481464F3467}"/>
              </a:ext>
            </a:extLst>
          </p:cNvPr>
          <p:cNvSpPr>
            <a:spLocks/>
          </p:cNvSpPr>
          <p:nvPr/>
        </p:nvSpPr>
        <p:spPr>
          <a:xfrm>
            <a:off x="-760" y="2535"/>
            <a:ext cx="12191828" cy="6856588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72A4F756-F208-4AA6-9963-16BC4C45C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10169798" y="5955171"/>
            <a:ext cx="1940755" cy="835269"/>
          </a:xfrm>
          <a:prstGeom prst="rect">
            <a:avLst/>
          </a:prstGeom>
        </p:spPr>
      </p:pic>
      <p:pic>
        <p:nvPicPr>
          <p:cNvPr id="8" name="Imagen 7" descr="Código QR&#10;&#10;Descripción generada automáticamente">
            <a:extLst>
              <a:ext uri="{FF2B5EF4-FFF2-40B4-BE49-F238E27FC236}">
                <a16:creationId xmlns:a16="http://schemas.microsoft.com/office/drawing/2014/main" id="{B75BBEE4-12EE-7002-8898-65B4D8E5D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099" y="2516411"/>
            <a:ext cx="3817917" cy="381791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E17569C0-2B76-017F-95A6-DF4C8132BDB2}"/>
              </a:ext>
            </a:extLst>
          </p:cNvPr>
          <p:cNvSpPr txBox="1">
            <a:spLocks/>
          </p:cNvSpPr>
          <p:nvPr/>
        </p:nvSpPr>
        <p:spPr>
          <a:xfrm>
            <a:off x="541758" y="756799"/>
            <a:ext cx="10747914" cy="73001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masis MT Pro Black"/>
                <a:ea typeface="+mn-ea"/>
                <a:cs typeface="Arial"/>
              </a:rPr>
              <a:t>Nos gustaría conocerte un poco más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/>
                <a:ea typeface="+mn-ea"/>
                <a:cs typeface="Arial"/>
              </a:rPr>
              <a:t>¿Nos ayudas?</a:t>
            </a:r>
            <a:endParaRPr kumimoji="0" lang="es-E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589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6AA3-9658-DDD1-0FC1-C90D420C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BE530EE1-86CB-3E48-9AFE-4BEEDDCABEAD}"/>
              </a:ext>
            </a:extLst>
          </p:cNvPr>
          <p:cNvSpPr/>
          <p:nvPr/>
        </p:nvSpPr>
        <p:spPr>
          <a:xfrm>
            <a:off x="11100987" y="5836778"/>
            <a:ext cx="965675" cy="811850"/>
          </a:xfrm>
          <a:prstGeom prst="ellipse">
            <a:avLst/>
          </a:prstGeom>
          <a:solidFill>
            <a:srgbClr val="1F4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AD32B523-49DA-7C1F-0AE8-3CD135A96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" y="-12901"/>
            <a:ext cx="5016112" cy="6897095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DEE5E4-CD8B-2FC1-3C86-86AEA5B99AB9}"/>
              </a:ext>
            </a:extLst>
          </p:cNvPr>
          <p:cNvSpPr>
            <a:spLocks/>
          </p:cNvSpPr>
          <p:nvPr/>
        </p:nvSpPr>
        <p:spPr>
          <a:xfrm>
            <a:off x="-52550" y="-10494"/>
            <a:ext cx="3511296" cy="6883801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ABBE2F55-D786-754D-172B-226CDA828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204421" y="175846"/>
            <a:ext cx="1940755" cy="835269"/>
          </a:xfrm>
          <a:prstGeom prst="rect">
            <a:avLst/>
          </a:prstGeom>
        </p:spPr>
      </p:pic>
      <p:pic>
        <p:nvPicPr>
          <p:cNvPr id="7" name="Marcador de posición de imagen 6" descr="Grupo de personas de pie&#10;&#10;Descripción generada automáticamente">
            <a:extLst>
              <a:ext uri="{FF2B5EF4-FFF2-40B4-BE49-F238E27FC236}">
                <a16:creationId xmlns:a16="http://schemas.microsoft.com/office/drawing/2014/main" id="{543D1C94-784D-6997-0B41-63B3961EE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 b="3247"/>
          <a:stretch>
            <a:fillRect/>
          </a:stretch>
        </p:blipFill>
        <p:spPr>
          <a:xfrm>
            <a:off x="5027474" y="-10494"/>
            <a:ext cx="7164525" cy="5654246"/>
          </a:xfr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98BDB7B-1D2B-788D-3606-F21DD2691B3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196" y="5926263"/>
            <a:ext cx="719329" cy="649225"/>
          </a:xfrm>
          <a:prstGeom prst="rect">
            <a:avLst/>
          </a:prstGeom>
          <a:ln>
            <a:noFill/>
          </a:ln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ED3E37E6-B2E9-4219-8B66-E91BEC231817}"/>
              </a:ext>
            </a:extLst>
          </p:cNvPr>
          <p:cNvSpPr txBox="1">
            <a:spLocks/>
          </p:cNvSpPr>
          <p:nvPr/>
        </p:nvSpPr>
        <p:spPr>
          <a:xfrm>
            <a:off x="479813" y="2955463"/>
            <a:ext cx="4603097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M</a:t>
            </a: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uchas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srgbClr val="00E6B5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gracias </a:t>
            </a: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por tu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atención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968EFD2-6E58-73E7-CABB-5C6FC14ED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33809">
            <a:off x="2243579" y="1185735"/>
            <a:ext cx="2195838" cy="10870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51EF52-63F1-4F02-5F4E-7E281818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41" t="31072" r="3020" b="1978"/>
          <a:stretch/>
        </p:blipFill>
        <p:spPr>
          <a:xfrm>
            <a:off x="5047326" y="5592726"/>
            <a:ext cx="7164526" cy="1265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181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sde lo alto de una montaña con el sol de fondo&#10;&#10;Descripción generada automáticamente con confianza media">
            <a:extLst>
              <a:ext uri="{FF2B5EF4-FFF2-40B4-BE49-F238E27FC236}">
                <a16:creationId xmlns:a16="http://schemas.microsoft.com/office/drawing/2014/main" id="{E024D5BA-241A-7521-A5A2-3D419E331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3248" y="2002220"/>
            <a:ext cx="10925504" cy="4118729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B15B02E7-D4FF-B63A-B66F-335133220F54}"/>
              </a:ext>
            </a:extLst>
          </p:cNvPr>
          <p:cNvSpPr/>
          <p:nvPr/>
        </p:nvSpPr>
        <p:spPr>
          <a:xfrm>
            <a:off x="6334792" y="427305"/>
            <a:ext cx="2376248" cy="11119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60D3FC07-6477-407C-0417-A22FA6A0E371}"/>
              </a:ext>
            </a:extLst>
          </p:cNvPr>
          <p:cNvSpPr/>
          <p:nvPr/>
        </p:nvSpPr>
        <p:spPr>
          <a:xfrm flipH="1">
            <a:off x="3613695" y="510992"/>
            <a:ext cx="4964610" cy="1200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4BF19159-5588-D4A1-317D-6029F40DEB0D}"/>
              </a:ext>
            </a:extLst>
          </p:cNvPr>
          <p:cNvSpPr txBox="1"/>
          <p:nvPr/>
        </p:nvSpPr>
        <p:spPr>
          <a:xfrm>
            <a:off x="4024584" y="677995"/>
            <a:ext cx="403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MONITORIZACIÓN CONTINUA DE GLUCOSA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2DB29A0-C88E-D26B-A1CA-41A6350F3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242D9-9171-54F9-8B8A-D694468D6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amond 41">
            <a:extLst>
              <a:ext uri="{FF2B5EF4-FFF2-40B4-BE49-F238E27FC236}">
                <a16:creationId xmlns:a16="http://schemas.microsoft.com/office/drawing/2014/main" id="{FFA70D64-24C9-DE69-88E5-02ECDCED8158}"/>
              </a:ext>
            </a:extLst>
          </p:cNvPr>
          <p:cNvSpPr/>
          <p:nvPr/>
        </p:nvSpPr>
        <p:spPr>
          <a:xfrm>
            <a:off x="10071715" y="2079339"/>
            <a:ext cx="374015" cy="1493520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FA278B91-420B-2040-573E-DCF58398D09F}"/>
              </a:ext>
            </a:extLst>
          </p:cNvPr>
          <p:cNvSpPr/>
          <p:nvPr/>
        </p:nvSpPr>
        <p:spPr>
          <a:xfrm>
            <a:off x="7637460" y="2079339"/>
            <a:ext cx="374015" cy="1493520"/>
          </a:xfrm>
          <a:prstGeom prst="diamond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CA28AFEA-0898-49CB-452A-44A9A8F4726F}"/>
              </a:ext>
            </a:extLst>
          </p:cNvPr>
          <p:cNvSpPr/>
          <p:nvPr/>
        </p:nvSpPr>
        <p:spPr>
          <a:xfrm>
            <a:off x="5203205" y="2079339"/>
            <a:ext cx="374015" cy="1493520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9AFCEDAA-446A-FDAE-12BA-A0CA63607B06}"/>
              </a:ext>
            </a:extLst>
          </p:cNvPr>
          <p:cNvSpPr/>
          <p:nvPr/>
        </p:nvSpPr>
        <p:spPr>
          <a:xfrm>
            <a:off x="2768950" y="2079339"/>
            <a:ext cx="374015" cy="1493520"/>
          </a:xfrm>
          <a:prstGeom prst="diamond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AFCEF3-0F63-F487-D373-DD307B356679}"/>
              </a:ext>
            </a:extLst>
          </p:cNvPr>
          <p:cNvSpPr/>
          <p:nvPr/>
        </p:nvSpPr>
        <p:spPr>
          <a:xfrm>
            <a:off x="1051984" y="2466100"/>
            <a:ext cx="10088032" cy="376545"/>
          </a:xfrm>
          <a:custGeom>
            <a:avLst/>
            <a:gdLst>
              <a:gd name="connsiteX0" fmla="*/ 0 w 10088032"/>
              <a:gd name="connsiteY0" fmla="*/ 0 h 376545"/>
              <a:gd name="connsiteX1" fmla="*/ 9715498 w 10088032"/>
              <a:gd name="connsiteY1" fmla="*/ 0 h 376545"/>
              <a:gd name="connsiteX2" fmla="*/ 10088032 w 10088032"/>
              <a:gd name="connsiteY2" fmla="*/ 372534 h 376545"/>
              <a:gd name="connsiteX3" fmla="*/ 10087222 w 10088032"/>
              <a:gd name="connsiteY3" fmla="*/ 376545 h 376545"/>
              <a:gd name="connsiteX4" fmla="*/ 0 w 10088032"/>
              <a:gd name="connsiteY4" fmla="*/ 376545 h 37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8032" h="376545">
                <a:moveTo>
                  <a:pt x="0" y="0"/>
                </a:moveTo>
                <a:lnTo>
                  <a:pt x="9715498" y="0"/>
                </a:lnTo>
                <a:cubicBezTo>
                  <a:pt x="9921243" y="0"/>
                  <a:pt x="10088032" y="166789"/>
                  <a:pt x="10088032" y="372534"/>
                </a:cubicBezTo>
                <a:lnTo>
                  <a:pt x="10087222" y="376545"/>
                </a:lnTo>
                <a:lnTo>
                  <a:pt x="0" y="3765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4EA07AB-336B-BD83-969B-79ABE88A42F6}"/>
              </a:ext>
            </a:extLst>
          </p:cNvPr>
          <p:cNvSpPr/>
          <p:nvPr/>
        </p:nvSpPr>
        <p:spPr>
          <a:xfrm flipV="1">
            <a:off x="1051984" y="2842645"/>
            <a:ext cx="10088032" cy="376545"/>
          </a:xfrm>
          <a:custGeom>
            <a:avLst/>
            <a:gdLst>
              <a:gd name="connsiteX0" fmla="*/ 0 w 10088032"/>
              <a:gd name="connsiteY0" fmla="*/ 0 h 376545"/>
              <a:gd name="connsiteX1" fmla="*/ 9715498 w 10088032"/>
              <a:gd name="connsiteY1" fmla="*/ 0 h 376545"/>
              <a:gd name="connsiteX2" fmla="*/ 10088032 w 10088032"/>
              <a:gd name="connsiteY2" fmla="*/ 372534 h 376545"/>
              <a:gd name="connsiteX3" fmla="*/ 10087222 w 10088032"/>
              <a:gd name="connsiteY3" fmla="*/ 376545 h 376545"/>
              <a:gd name="connsiteX4" fmla="*/ 0 w 10088032"/>
              <a:gd name="connsiteY4" fmla="*/ 376545 h 37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8032" h="376545">
                <a:moveTo>
                  <a:pt x="0" y="0"/>
                </a:moveTo>
                <a:lnTo>
                  <a:pt x="9715498" y="0"/>
                </a:lnTo>
                <a:cubicBezTo>
                  <a:pt x="9921243" y="0"/>
                  <a:pt x="10088032" y="166789"/>
                  <a:pt x="10088032" y="372534"/>
                </a:cubicBezTo>
                <a:lnTo>
                  <a:pt x="10087222" y="376545"/>
                </a:lnTo>
                <a:lnTo>
                  <a:pt x="0" y="37654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BE184941-9C9F-3CAF-0604-4CB5121C400C}"/>
              </a:ext>
            </a:extLst>
          </p:cNvPr>
          <p:cNvSpPr/>
          <p:nvPr/>
        </p:nvSpPr>
        <p:spPr>
          <a:xfrm>
            <a:off x="1731504" y="2079339"/>
            <a:ext cx="1216152" cy="74676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68C980AF-0991-3842-8C69-D1D7FBF011AD}"/>
              </a:ext>
            </a:extLst>
          </p:cNvPr>
          <p:cNvSpPr/>
          <p:nvPr/>
        </p:nvSpPr>
        <p:spPr>
          <a:xfrm flipV="1">
            <a:off x="1746156" y="2826099"/>
            <a:ext cx="1216152" cy="74676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33D53EC0-983A-9B14-93A6-41026AAAA378}"/>
              </a:ext>
            </a:extLst>
          </p:cNvPr>
          <p:cNvSpPr/>
          <p:nvPr/>
        </p:nvSpPr>
        <p:spPr>
          <a:xfrm>
            <a:off x="4180411" y="2079339"/>
            <a:ext cx="1216152" cy="74676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F22F8BF3-19B4-8BDD-6568-C46C29A392BD}"/>
              </a:ext>
            </a:extLst>
          </p:cNvPr>
          <p:cNvSpPr/>
          <p:nvPr/>
        </p:nvSpPr>
        <p:spPr>
          <a:xfrm flipV="1">
            <a:off x="4180411" y="2826099"/>
            <a:ext cx="1216152" cy="746760"/>
          </a:xfrm>
          <a:prstGeom prst="parallelogram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1E7841B7-5754-1544-E84E-0A662229CE8B}"/>
              </a:ext>
            </a:extLst>
          </p:cNvPr>
          <p:cNvSpPr/>
          <p:nvPr/>
        </p:nvSpPr>
        <p:spPr>
          <a:xfrm>
            <a:off x="6615780" y="2089555"/>
            <a:ext cx="1216152" cy="74676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DF31502A-9F14-3E4D-CCB4-854D181BDF5E}"/>
              </a:ext>
            </a:extLst>
          </p:cNvPr>
          <p:cNvSpPr/>
          <p:nvPr/>
        </p:nvSpPr>
        <p:spPr>
          <a:xfrm flipV="1">
            <a:off x="6614666" y="2826099"/>
            <a:ext cx="1216152" cy="74676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365CD855-510B-EA4E-431A-DC09ACDB64B0}"/>
              </a:ext>
            </a:extLst>
          </p:cNvPr>
          <p:cNvSpPr/>
          <p:nvPr/>
        </p:nvSpPr>
        <p:spPr>
          <a:xfrm>
            <a:off x="9048921" y="2106481"/>
            <a:ext cx="1216152" cy="74676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524A0F1F-BF6D-525F-43BE-9A2CC3D7C72D}"/>
              </a:ext>
            </a:extLst>
          </p:cNvPr>
          <p:cNvSpPr/>
          <p:nvPr/>
        </p:nvSpPr>
        <p:spPr>
          <a:xfrm flipV="1">
            <a:off x="9048921" y="2826099"/>
            <a:ext cx="1216152" cy="746760"/>
          </a:xfrm>
          <a:prstGeom prst="parallelogram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EDBEF-AF86-4C78-31B1-E2021B191352}"/>
              </a:ext>
            </a:extLst>
          </p:cNvPr>
          <p:cNvSpPr txBox="1"/>
          <p:nvPr/>
        </p:nvSpPr>
        <p:spPr>
          <a:xfrm>
            <a:off x="646385" y="284837"/>
            <a:ext cx="1030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Midiendo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glucosa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 a lo largo de la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historia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36D"/>
                </a:solidFill>
                <a:effectLst/>
                <a:uLnTx/>
                <a:uFillTx/>
                <a:latin typeface="Arial" panose="020B0604020202020204"/>
                <a:ea typeface="+mn-ea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1961BED-0306-ED2A-A086-4EA33FFF0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24" y="197247"/>
            <a:ext cx="484635" cy="4374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B191D1C-C154-AE65-3E3B-763D5D54A803}"/>
              </a:ext>
            </a:extLst>
          </p:cNvPr>
          <p:cNvSpPr txBox="1"/>
          <p:nvPr/>
        </p:nvSpPr>
        <p:spPr>
          <a:xfrm>
            <a:off x="4149630" y="2288739"/>
            <a:ext cx="121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</a:rPr>
              <a:t>1975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E815CD-44F9-24CA-F22B-1FE98E519678}"/>
              </a:ext>
            </a:extLst>
          </p:cNvPr>
          <p:cNvSpPr txBox="1"/>
          <p:nvPr/>
        </p:nvSpPr>
        <p:spPr>
          <a:xfrm>
            <a:off x="6582516" y="2261601"/>
            <a:ext cx="121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22E9B2-F474-041D-8197-377B0ECA0286}"/>
              </a:ext>
            </a:extLst>
          </p:cNvPr>
          <p:cNvSpPr txBox="1"/>
          <p:nvPr/>
        </p:nvSpPr>
        <p:spPr>
          <a:xfrm>
            <a:off x="9055973" y="2311932"/>
            <a:ext cx="121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</a:rPr>
              <a:t>2010…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2F48699-8287-25B7-1193-4780E48E1755}"/>
              </a:ext>
            </a:extLst>
          </p:cNvPr>
          <p:cNvGrpSpPr/>
          <p:nvPr/>
        </p:nvGrpSpPr>
        <p:grpSpPr>
          <a:xfrm>
            <a:off x="2962308" y="1118376"/>
            <a:ext cx="2073048" cy="4850286"/>
            <a:chOff x="-136166" y="1088298"/>
            <a:chExt cx="2073048" cy="485028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D31A235-C799-7922-F4D9-F0C0CA14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416" r="68112"/>
            <a:stretch/>
          </p:blipFill>
          <p:spPr>
            <a:xfrm>
              <a:off x="-136166" y="4015356"/>
              <a:ext cx="2073048" cy="1923228"/>
            </a:xfrm>
            <a:prstGeom prst="rect">
              <a:avLst/>
            </a:prstGeom>
          </p:spPr>
        </p:pic>
        <p:pic>
          <p:nvPicPr>
            <p:cNvPr id="1026" name="Picture 2" descr="Cómo saber si se orina lo suficiente y si ésta es sana">
              <a:extLst>
                <a:ext uri="{FF2B5EF4-FFF2-40B4-BE49-F238E27FC236}">
                  <a16:creationId xmlns:a16="http://schemas.microsoft.com/office/drawing/2014/main" id="{273F14BD-A1B4-A32C-3737-B1CF69254B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90" t="11022" r="28141" b="9385"/>
            <a:stretch/>
          </p:blipFill>
          <p:spPr bwMode="auto">
            <a:xfrm>
              <a:off x="173038" y="1088298"/>
              <a:ext cx="973178" cy="1236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80406C8-238D-24BF-3F9E-51C947728188}"/>
              </a:ext>
            </a:extLst>
          </p:cNvPr>
          <p:cNvGrpSpPr/>
          <p:nvPr/>
        </p:nvGrpSpPr>
        <p:grpSpPr>
          <a:xfrm>
            <a:off x="7909247" y="1088298"/>
            <a:ext cx="3653699" cy="4880364"/>
            <a:chOff x="10807021" y="1231354"/>
            <a:chExt cx="3653699" cy="4880364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D0EDDB6-5C2F-97EC-1B40-881813827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613" r="-581" b="19001"/>
            <a:stretch/>
          </p:blipFill>
          <p:spPr>
            <a:xfrm>
              <a:off x="11879077" y="3991565"/>
              <a:ext cx="2581643" cy="21201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Imagen 20" descr="Un dibujo de una caja&#10;&#10;Descripción generada automáticamente con confianza baja">
              <a:extLst>
                <a:ext uri="{FF2B5EF4-FFF2-40B4-BE49-F238E27FC236}">
                  <a16:creationId xmlns:a16="http://schemas.microsoft.com/office/drawing/2014/main" id="{71F047C8-6B3D-0669-84FB-E7AB223A5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0807021" y="1231354"/>
              <a:ext cx="947588" cy="1123398"/>
            </a:xfrm>
            <a:prstGeom prst="rect">
              <a:avLst/>
            </a:prstGeom>
          </p:spPr>
        </p:pic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FAD380E-2349-0FC7-42FA-C98C5C0920FE}"/>
              </a:ext>
            </a:extLst>
          </p:cNvPr>
          <p:cNvSpPr txBox="1"/>
          <p:nvPr/>
        </p:nvSpPr>
        <p:spPr>
          <a:xfrm>
            <a:off x="1706379" y="2304310"/>
            <a:ext cx="121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</a:rPr>
              <a:t>…1940</a:t>
            </a:r>
          </a:p>
        </p:txBody>
      </p:sp>
      <p:pic>
        <p:nvPicPr>
          <p:cNvPr id="1028" name="Picture 4" descr="Juan Camilo Vergara - Sabías que … En otros tiempos, los médicos debían  probar la orina de sus pacientes con el fin de descubrir su estado de  salud… Si esta era dulce,">
            <a:extLst>
              <a:ext uri="{FF2B5EF4-FFF2-40B4-BE49-F238E27FC236}">
                <a16:creationId xmlns:a16="http://schemas.microsoft.com/office/drawing/2014/main" id="{3ED3056E-9801-6157-367F-5AFC9C9C2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062" b="2162"/>
          <a:stretch/>
        </p:blipFill>
        <p:spPr bwMode="auto">
          <a:xfrm>
            <a:off x="456401" y="3932858"/>
            <a:ext cx="2192206" cy="200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upo 44">
            <a:extLst>
              <a:ext uri="{FF2B5EF4-FFF2-40B4-BE49-F238E27FC236}">
                <a16:creationId xmlns:a16="http://schemas.microsoft.com/office/drawing/2014/main" id="{0FDF5694-813D-8C7A-05FA-68F9F81B2887}"/>
              </a:ext>
            </a:extLst>
          </p:cNvPr>
          <p:cNvGrpSpPr/>
          <p:nvPr/>
        </p:nvGrpSpPr>
        <p:grpSpPr>
          <a:xfrm>
            <a:off x="5516561" y="1008731"/>
            <a:ext cx="3073863" cy="5161495"/>
            <a:chOff x="5516561" y="1008731"/>
            <a:chExt cx="3073863" cy="5161495"/>
          </a:xfrm>
        </p:grpSpPr>
        <p:pic>
          <p:nvPicPr>
            <p:cNvPr id="18" name="Imagen 17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D07DE23C-FD31-6189-FAB6-20182A90C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726618" y="1008731"/>
              <a:ext cx="1006753" cy="1426233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1B6BFBC1-560B-F182-3F29-2DE81054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2907" t="3656" r="1539" b="4251"/>
            <a:stretch/>
          </p:blipFill>
          <p:spPr>
            <a:xfrm>
              <a:off x="5516561" y="4231843"/>
              <a:ext cx="1158878" cy="1215578"/>
            </a:xfrm>
            <a:prstGeom prst="rect">
              <a:avLst/>
            </a:prstGeom>
          </p:spPr>
        </p:pic>
        <p:grpSp>
          <p:nvGrpSpPr>
            <p:cNvPr id="28" name="Agrupar 22">
              <a:extLst>
                <a:ext uri="{FF2B5EF4-FFF2-40B4-BE49-F238E27FC236}">
                  <a16:creationId xmlns:a16="http://schemas.microsoft.com/office/drawing/2014/main" id="{A2C36E37-3A5A-3F64-7552-26C8210DA655}"/>
                </a:ext>
              </a:extLst>
            </p:cNvPr>
            <p:cNvGrpSpPr/>
            <p:nvPr/>
          </p:nvGrpSpPr>
          <p:grpSpPr>
            <a:xfrm>
              <a:off x="6571289" y="3734240"/>
              <a:ext cx="2019135" cy="2435986"/>
              <a:chOff x="-3966634" y="1608667"/>
              <a:chExt cx="4761714" cy="5861383"/>
            </a:xfrm>
          </p:grpSpPr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39ACA55F-15E1-B9CA-A062-5C229230E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3966634" y="1608667"/>
                <a:ext cx="2921000" cy="2882900"/>
              </a:xfrm>
              <a:prstGeom prst="rect">
                <a:avLst/>
              </a:prstGeom>
            </p:spPr>
          </p:pic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AB8AD9A6-14AB-1B9C-51AE-5A48007F2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678975" y="1608667"/>
                <a:ext cx="2427216" cy="2882900"/>
              </a:xfrm>
              <a:prstGeom prst="rect">
                <a:avLst/>
              </a:prstGeom>
            </p:spPr>
          </p:pic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B7D94040-EBE9-B80A-9424-EBA8DC27A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966634" y="4457701"/>
                <a:ext cx="2998656" cy="3012349"/>
              </a:xfrm>
              <a:prstGeom prst="rect">
                <a:avLst/>
              </a:prstGeom>
            </p:spPr>
          </p:pic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7B669358-727F-A9B9-364F-90089011D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r="17095"/>
              <a:stretch/>
            </p:blipFill>
            <p:spPr>
              <a:xfrm rot="5400000">
                <a:off x="-1751456" y="4923514"/>
                <a:ext cx="3010889" cy="208218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390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Personalizado 3">
      <a:dk1>
        <a:srgbClr val="1F436D"/>
      </a:dk1>
      <a:lt1>
        <a:sysClr val="window" lastClr="FFFFFF"/>
      </a:lt1>
      <a:dk2>
        <a:srgbClr val="1F436D"/>
      </a:dk2>
      <a:lt2>
        <a:srgbClr val="E7E6E6"/>
      </a:lt2>
      <a:accent1>
        <a:srgbClr val="0F6779"/>
      </a:accent1>
      <a:accent2>
        <a:srgbClr val="1572A1"/>
      </a:accent2>
      <a:accent3>
        <a:srgbClr val="18F5B6"/>
      </a:accent3>
      <a:accent4>
        <a:srgbClr val="6FF9D2"/>
      </a:accent4>
      <a:accent5>
        <a:srgbClr val="61D9ED"/>
      </a:accent5>
      <a:accent6>
        <a:srgbClr val="C3F5F5"/>
      </a:accent6>
      <a:hlink>
        <a:srgbClr val="057E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Personalizado 3">
      <a:dk1>
        <a:srgbClr val="1F436D"/>
      </a:dk1>
      <a:lt1>
        <a:sysClr val="window" lastClr="FFFFFF"/>
      </a:lt1>
      <a:dk2>
        <a:srgbClr val="1F436D"/>
      </a:dk2>
      <a:lt2>
        <a:srgbClr val="E7E6E6"/>
      </a:lt2>
      <a:accent1>
        <a:srgbClr val="0F6779"/>
      </a:accent1>
      <a:accent2>
        <a:srgbClr val="1572A1"/>
      </a:accent2>
      <a:accent3>
        <a:srgbClr val="18F5B6"/>
      </a:accent3>
      <a:accent4>
        <a:srgbClr val="6FF9D2"/>
      </a:accent4>
      <a:accent5>
        <a:srgbClr val="61D9ED"/>
      </a:accent5>
      <a:accent6>
        <a:srgbClr val="C3F5F5"/>
      </a:accent6>
      <a:hlink>
        <a:srgbClr val="057E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4">
    <a:dk1>
      <a:srgbClr val="000000"/>
    </a:dk1>
    <a:lt1>
      <a:sysClr val="window" lastClr="FFFFFF"/>
    </a:lt1>
    <a:dk2>
      <a:srgbClr val="82786F"/>
    </a:dk2>
    <a:lt2>
      <a:srgbClr val="A59D95"/>
    </a:lt2>
    <a:accent1>
      <a:srgbClr val="D52B1E"/>
    </a:accent1>
    <a:accent2>
      <a:srgbClr val="FF6D22"/>
    </a:accent2>
    <a:accent3>
      <a:srgbClr val="FED100"/>
    </a:accent3>
    <a:accent4>
      <a:srgbClr val="00AF3F"/>
    </a:accent4>
    <a:accent5>
      <a:srgbClr val="00A1DE"/>
    </a:accent5>
    <a:accent6>
      <a:srgbClr val="B1059D"/>
    </a:accent6>
    <a:hlink>
      <a:srgbClr val="000000"/>
    </a:hlink>
    <a:folHlink>
      <a:srgbClr val="59595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rgbClr val="000000"/>
    </a:dk1>
    <a:lt1>
      <a:sysClr val="window" lastClr="FFFFFF"/>
    </a:lt1>
    <a:dk2>
      <a:srgbClr val="82786F"/>
    </a:dk2>
    <a:lt2>
      <a:srgbClr val="A59D95"/>
    </a:lt2>
    <a:accent1>
      <a:srgbClr val="D52B1E"/>
    </a:accent1>
    <a:accent2>
      <a:srgbClr val="FF6D22"/>
    </a:accent2>
    <a:accent3>
      <a:srgbClr val="FED100"/>
    </a:accent3>
    <a:accent4>
      <a:srgbClr val="00AF3F"/>
    </a:accent4>
    <a:accent5>
      <a:srgbClr val="00A1DE"/>
    </a:accent5>
    <a:accent6>
      <a:srgbClr val="B1059D"/>
    </a:accent6>
    <a:hlink>
      <a:srgbClr val="000000"/>
    </a:hlink>
    <a:folHlink>
      <a:srgbClr val="59595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Panorámica</PresentationFormat>
  <Slides>79</Slides>
  <Notes>3</Notes>
  <HiddenSlides>0</HiddenSlide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79</vt:i4>
      </vt:variant>
    </vt:vector>
  </HeadingPairs>
  <TitlesOfParts>
    <vt:vector size="82" baseType="lpstr">
      <vt:lpstr>Tema de Office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HORIZONTES: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AGP  (Ambulatory Glucose Profile)</vt:lpstr>
      <vt:lpstr>!!NUESTRAS EXIGENCIAS HAN CAMBIADO !!!</vt:lpstr>
      <vt:lpstr>Presentación de PowerPoint</vt:lpstr>
      <vt:lpstr>Presentación de PowerPoint</vt:lpstr>
      <vt:lpstr>Presentación de PowerPoint</vt:lpstr>
      <vt:lpstr>Presentación de PowerPoint</vt:lpstr>
      <vt:lpstr>INFORME AGP  (Ambulatory Glucose Profile)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 CLÍNICO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PACIENTE DEPENDIENTE - INCAPACIDATA</vt:lpstr>
      <vt:lpstr>Presentación de PowerPoint</vt:lpstr>
      <vt:lpstr>Presentación de PowerPoint</vt:lpstr>
      <vt:lpstr>Presentación de PowerPoint</vt:lpstr>
      <vt:lpstr>Presentación de PowerPoint</vt:lpstr>
      <vt:lpstr>INSULINA SEMANAL: ICODEC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Conclusiones:  </vt:lpstr>
      <vt:lpstr>Presentación de PowerPoint</vt:lpstr>
      <vt:lpstr>Presentación de PowerPoint</vt:lpstr>
      <vt:lpstr>Tirzepatida: estructura molecular</vt:lpstr>
      <vt:lpstr>Presentación de PowerPoint</vt:lpstr>
      <vt:lpstr>Programa SURPASS: ensayos clínicos en un amplio espectro de la DM2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Jorge Garcia Aleman</dc:creator>
  <cp:revision>9</cp:revision>
  <dcterms:created xsi:type="dcterms:W3CDTF">2024-10-19T10:38:02Z</dcterms:created>
  <dcterms:modified xsi:type="dcterms:W3CDTF">2024-11-27T14:23:55Z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2024-10-23T06:46:36Z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a89ab935-0340-4de7-b316-24705337a777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Tema de Office:8</vt:lpwstr>
  </property>
  <property fmtid="{D5CDD505-2E9C-101B-9397-08002B2CF9AE}" pid="10" name="ClassificationContentMarkingHeaderText">
    <vt:lpwstr>INTERNAL USE</vt:lpwstr>
  </property>
</Properties>
</file>