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75" r:id="rId6"/>
    <p:sldId id="277"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6" r:id="rId22"/>
    <p:sldId id="271" r:id="rId23"/>
    <p:sldId id="272" r:id="rId24"/>
    <p:sldId id="274" r:id="rId25"/>
    <p:sldId id="273" r:id="rId26"/>
    <p:sldId id="278" r:id="rId27"/>
    <p:sldId id="279" r:id="rId28"/>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A7646E-225E-45DC-8816-A47A2102118A}" v="1" dt="2026-01-08T10:51:39.1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50" d="100"/>
          <a:sy n="150" d="100"/>
        </p:scale>
        <p:origin x="702"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a Parisi Tria" userId="79b09202-394d-4e2d-bcbc-186dc936d36f" providerId="ADAL" clId="{1EF2A93B-595E-4E39-AAA2-55AE1E6911AA}"/>
    <pc:docChg chg="addSld modSld">
      <pc:chgData name="Eva Parisi Tria" userId="79b09202-394d-4e2d-bcbc-186dc936d36f" providerId="ADAL" clId="{1EF2A93B-595E-4E39-AAA2-55AE1E6911AA}" dt="2026-01-08T10:51:39.169" v="0"/>
      <pc:docMkLst>
        <pc:docMk/>
      </pc:docMkLst>
      <pc:sldChg chg="add">
        <pc:chgData name="Eva Parisi Tria" userId="79b09202-394d-4e2d-bcbc-186dc936d36f" providerId="ADAL" clId="{1EF2A93B-595E-4E39-AAA2-55AE1E6911AA}" dt="2026-01-08T10:51:39.169" v="0"/>
        <pc:sldMkLst>
          <pc:docMk/>
          <pc:sldMk cId="3149729878" sldId="278"/>
        </pc:sldMkLst>
      </pc:sldChg>
      <pc:sldChg chg="add">
        <pc:chgData name="Eva Parisi Tria" userId="79b09202-394d-4e2d-bcbc-186dc936d36f" providerId="ADAL" clId="{1EF2A93B-595E-4E39-AAA2-55AE1E6911AA}" dt="2026-01-08T10:51:39.169" v="0"/>
        <pc:sldMkLst>
          <pc:docMk/>
          <pc:sldMk cId="2980358209" sldId="279"/>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7FCECD-7DB1-A099-FB55-86BD7CC18F4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AB85E61-7170-26DC-2228-EAF15F1B2B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A013E5B-EBEC-99C5-B821-436F41222AE8}"/>
              </a:ext>
            </a:extLst>
          </p:cNvPr>
          <p:cNvSpPr>
            <a:spLocks noGrp="1"/>
          </p:cNvSpPr>
          <p:nvPr>
            <p:ph type="dt" sz="half" idx="10"/>
          </p:nvPr>
        </p:nvSpPr>
        <p:spPr/>
        <p:txBody>
          <a:bodyPr/>
          <a:lstStyle/>
          <a:p>
            <a:fld id="{C051AF44-5FB2-4ADA-BCD4-12B67D9C65B3}" type="datetimeFigureOut">
              <a:rPr lang="es-ES" smtClean="0"/>
              <a:t>08/01/2026</a:t>
            </a:fld>
            <a:endParaRPr lang="es-ES"/>
          </a:p>
        </p:txBody>
      </p:sp>
      <p:sp>
        <p:nvSpPr>
          <p:cNvPr id="5" name="Marcador de pie de página 4">
            <a:extLst>
              <a:ext uri="{FF2B5EF4-FFF2-40B4-BE49-F238E27FC236}">
                <a16:creationId xmlns:a16="http://schemas.microsoft.com/office/drawing/2014/main" id="{006ACCED-FEBF-650C-E52D-A83743F6382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6A6F541-8BAA-167D-39D4-63952ECA8144}"/>
              </a:ext>
            </a:extLst>
          </p:cNvPr>
          <p:cNvSpPr>
            <a:spLocks noGrp="1"/>
          </p:cNvSpPr>
          <p:nvPr>
            <p:ph type="sldNum" sz="quarter" idx="12"/>
          </p:nvPr>
        </p:nvSpPr>
        <p:spPr/>
        <p:txBody>
          <a:bodyPr/>
          <a:lstStyle/>
          <a:p>
            <a:fld id="{AE77B3FF-1080-4DDF-A629-828C3EA88984}" type="slidenum">
              <a:rPr lang="es-ES" smtClean="0"/>
              <a:t>‹Nº›</a:t>
            </a:fld>
            <a:endParaRPr lang="es-ES"/>
          </a:p>
        </p:txBody>
      </p:sp>
    </p:spTree>
    <p:extLst>
      <p:ext uri="{BB962C8B-B14F-4D97-AF65-F5344CB8AC3E}">
        <p14:creationId xmlns:p14="http://schemas.microsoft.com/office/powerpoint/2010/main" val="1462855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3BB7FC-D41D-7E91-98A3-7620B8F5C92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5CCFB43-B120-ADCA-B845-E2E843A2F31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E7D35F2-B918-0C27-1198-785FD303A081}"/>
              </a:ext>
            </a:extLst>
          </p:cNvPr>
          <p:cNvSpPr>
            <a:spLocks noGrp="1"/>
          </p:cNvSpPr>
          <p:nvPr>
            <p:ph type="dt" sz="half" idx="10"/>
          </p:nvPr>
        </p:nvSpPr>
        <p:spPr/>
        <p:txBody>
          <a:bodyPr/>
          <a:lstStyle/>
          <a:p>
            <a:fld id="{C051AF44-5FB2-4ADA-BCD4-12B67D9C65B3}" type="datetimeFigureOut">
              <a:rPr lang="es-ES" smtClean="0"/>
              <a:t>08/01/2026</a:t>
            </a:fld>
            <a:endParaRPr lang="es-ES"/>
          </a:p>
        </p:txBody>
      </p:sp>
      <p:sp>
        <p:nvSpPr>
          <p:cNvPr id="5" name="Marcador de pie de página 4">
            <a:extLst>
              <a:ext uri="{FF2B5EF4-FFF2-40B4-BE49-F238E27FC236}">
                <a16:creationId xmlns:a16="http://schemas.microsoft.com/office/drawing/2014/main" id="{4F1B96C9-BC7E-31FD-1356-72A7ECBBAD7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938A882-2B8B-4B10-8FA3-206FC832C74A}"/>
              </a:ext>
            </a:extLst>
          </p:cNvPr>
          <p:cNvSpPr>
            <a:spLocks noGrp="1"/>
          </p:cNvSpPr>
          <p:nvPr>
            <p:ph type="sldNum" sz="quarter" idx="12"/>
          </p:nvPr>
        </p:nvSpPr>
        <p:spPr/>
        <p:txBody>
          <a:bodyPr/>
          <a:lstStyle/>
          <a:p>
            <a:fld id="{AE77B3FF-1080-4DDF-A629-828C3EA88984}" type="slidenum">
              <a:rPr lang="es-ES" smtClean="0"/>
              <a:t>‹Nº›</a:t>
            </a:fld>
            <a:endParaRPr lang="es-ES"/>
          </a:p>
        </p:txBody>
      </p:sp>
    </p:spTree>
    <p:extLst>
      <p:ext uri="{BB962C8B-B14F-4D97-AF65-F5344CB8AC3E}">
        <p14:creationId xmlns:p14="http://schemas.microsoft.com/office/powerpoint/2010/main" val="2049328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9AF7A9D-A5C6-2295-3B18-72D09D4D666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44304E7-534A-E579-8C12-0CA8ECFBFFB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3947D1A-0E74-072A-1172-D7FAD5948A48}"/>
              </a:ext>
            </a:extLst>
          </p:cNvPr>
          <p:cNvSpPr>
            <a:spLocks noGrp="1"/>
          </p:cNvSpPr>
          <p:nvPr>
            <p:ph type="dt" sz="half" idx="10"/>
          </p:nvPr>
        </p:nvSpPr>
        <p:spPr/>
        <p:txBody>
          <a:bodyPr/>
          <a:lstStyle/>
          <a:p>
            <a:fld id="{C051AF44-5FB2-4ADA-BCD4-12B67D9C65B3}" type="datetimeFigureOut">
              <a:rPr lang="es-ES" smtClean="0"/>
              <a:t>08/01/2026</a:t>
            </a:fld>
            <a:endParaRPr lang="es-ES"/>
          </a:p>
        </p:txBody>
      </p:sp>
      <p:sp>
        <p:nvSpPr>
          <p:cNvPr id="5" name="Marcador de pie de página 4">
            <a:extLst>
              <a:ext uri="{FF2B5EF4-FFF2-40B4-BE49-F238E27FC236}">
                <a16:creationId xmlns:a16="http://schemas.microsoft.com/office/drawing/2014/main" id="{22162AEA-D679-6BED-A823-DFC077D324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1025D62-FC50-21BE-53B1-E9B0E4F90665}"/>
              </a:ext>
            </a:extLst>
          </p:cNvPr>
          <p:cNvSpPr>
            <a:spLocks noGrp="1"/>
          </p:cNvSpPr>
          <p:nvPr>
            <p:ph type="sldNum" sz="quarter" idx="12"/>
          </p:nvPr>
        </p:nvSpPr>
        <p:spPr/>
        <p:txBody>
          <a:bodyPr/>
          <a:lstStyle/>
          <a:p>
            <a:fld id="{AE77B3FF-1080-4DDF-A629-828C3EA88984}" type="slidenum">
              <a:rPr lang="es-ES" smtClean="0"/>
              <a:t>‹Nº›</a:t>
            </a:fld>
            <a:endParaRPr lang="es-ES"/>
          </a:p>
        </p:txBody>
      </p:sp>
    </p:spTree>
    <p:extLst>
      <p:ext uri="{BB962C8B-B14F-4D97-AF65-F5344CB8AC3E}">
        <p14:creationId xmlns:p14="http://schemas.microsoft.com/office/powerpoint/2010/main" val="39617598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BEST FIT">
    <p:bg>
      <p:bgPr>
        <a:solidFill>
          <a:schemeClr val="bg1"/>
        </a:solid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057F6F9D-641F-4F3E-B189-6D48E2F78FB5}"/>
              </a:ext>
            </a:extLst>
          </p:cNvPr>
          <p:cNvPicPr>
            <a:picLocks noChangeAspect="1"/>
          </p:cNvPicPr>
          <p:nvPr userDrawn="1"/>
        </p:nvPicPr>
        <p:blipFill>
          <a:blip r:embed="rId2"/>
          <a:stretch>
            <a:fillRect/>
          </a:stretch>
        </p:blipFill>
        <p:spPr>
          <a:xfrm>
            <a:off x="0" y="5595933"/>
            <a:ext cx="2079437" cy="1262068"/>
          </a:xfrm>
          <a:prstGeom prst="rect">
            <a:avLst/>
          </a:prstGeom>
        </p:spPr>
      </p:pic>
    </p:spTree>
    <p:extLst>
      <p:ext uri="{BB962C8B-B14F-4D97-AF65-F5344CB8AC3E}">
        <p14:creationId xmlns:p14="http://schemas.microsoft.com/office/powerpoint/2010/main" val="69051335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4" pos="4400">
          <p15:clr>
            <a:srgbClr val="FBAE40"/>
          </p15:clr>
        </p15:guide>
        <p15:guide id="5" orient="horz" pos="259">
          <p15:clr>
            <a:srgbClr val="FBAE40"/>
          </p15:clr>
        </p15:guide>
        <p15:guide id="6" orient="horz" pos="79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8A8F9B-338C-50D9-C293-4C41BAE2E23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577A093-22D0-884B-96F5-91617B8DD4B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6927835-8F4D-97A1-DD58-7331F0C46E57}"/>
              </a:ext>
            </a:extLst>
          </p:cNvPr>
          <p:cNvSpPr>
            <a:spLocks noGrp="1"/>
          </p:cNvSpPr>
          <p:nvPr>
            <p:ph type="dt" sz="half" idx="10"/>
          </p:nvPr>
        </p:nvSpPr>
        <p:spPr/>
        <p:txBody>
          <a:bodyPr/>
          <a:lstStyle/>
          <a:p>
            <a:fld id="{C051AF44-5FB2-4ADA-BCD4-12B67D9C65B3}" type="datetimeFigureOut">
              <a:rPr lang="es-ES" smtClean="0"/>
              <a:t>08/01/2026</a:t>
            </a:fld>
            <a:endParaRPr lang="es-ES"/>
          </a:p>
        </p:txBody>
      </p:sp>
      <p:sp>
        <p:nvSpPr>
          <p:cNvPr id="5" name="Marcador de pie de página 4">
            <a:extLst>
              <a:ext uri="{FF2B5EF4-FFF2-40B4-BE49-F238E27FC236}">
                <a16:creationId xmlns:a16="http://schemas.microsoft.com/office/drawing/2014/main" id="{8D5FC51A-BEB2-F887-CA82-44A1A9DF371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430639F-6297-EF5F-639C-2F900895FF03}"/>
              </a:ext>
            </a:extLst>
          </p:cNvPr>
          <p:cNvSpPr>
            <a:spLocks noGrp="1"/>
          </p:cNvSpPr>
          <p:nvPr>
            <p:ph type="sldNum" sz="quarter" idx="12"/>
          </p:nvPr>
        </p:nvSpPr>
        <p:spPr/>
        <p:txBody>
          <a:bodyPr/>
          <a:lstStyle/>
          <a:p>
            <a:fld id="{AE77B3FF-1080-4DDF-A629-828C3EA88984}" type="slidenum">
              <a:rPr lang="es-ES" smtClean="0"/>
              <a:t>‹Nº›</a:t>
            </a:fld>
            <a:endParaRPr lang="es-ES"/>
          </a:p>
        </p:txBody>
      </p:sp>
    </p:spTree>
    <p:extLst>
      <p:ext uri="{BB962C8B-B14F-4D97-AF65-F5344CB8AC3E}">
        <p14:creationId xmlns:p14="http://schemas.microsoft.com/office/powerpoint/2010/main" val="1715004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A05FD0-39F8-7DE9-7A30-9DD0B271208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8D8A0B84-0ED0-2016-54A6-31F432FFEDA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10DC01F-D319-D59E-F78E-5F75A3F43ECE}"/>
              </a:ext>
            </a:extLst>
          </p:cNvPr>
          <p:cNvSpPr>
            <a:spLocks noGrp="1"/>
          </p:cNvSpPr>
          <p:nvPr>
            <p:ph type="dt" sz="half" idx="10"/>
          </p:nvPr>
        </p:nvSpPr>
        <p:spPr/>
        <p:txBody>
          <a:bodyPr/>
          <a:lstStyle/>
          <a:p>
            <a:fld id="{C051AF44-5FB2-4ADA-BCD4-12B67D9C65B3}" type="datetimeFigureOut">
              <a:rPr lang="es-ES" smtClean="0"/>
              <a:t>08/01/2026</a:t>
            </a:fld>
            <a:endParaRPr lang="es-ES"/>
          </a:p>
        </p:txBody>
      </p:sp>
      <p:sp>
        <p:nvSpPr>
          <p:cNvPr id="5" name="Marcador de pie de página 4">
            <a:extLst>
              <a:ext uri="{FF2B5EF4-FFF2-40B4-BE49-F238E27FC236}">
                <a16:creationId xmlns:a16="http://schemas.microsoft.com/office/drawing/2014/main" id="{99EE4EC3-80A0-87FA-8574-BD40F7436B8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736330C-8766-9109-71D7-DD16E4D0A527}"/>
              </a:ext>
            </a:extLst>
          </p:cNvPr>
          <p:cNvSpPr>
            <a:spLocks noGrp="1"/>
          </p:cNvSpPr>
          <p:nvPr>
            <p:ph type="sldNum" sz="quarter" idx="12"/>
          </p:nvPr>
        </p:nvSpPr>
        <p:spPr/>
        <p:txBody>
          <a:bodyPr/>
          <a:lstStyle/>
          <a:p>
            <a:fld id="{AE77B3FF-1080-4DDF-A629-828C3EA88984}" type="slidenum">
              <a:rPr lang="es-ES" smtClean="0"/>
              <a:t>‹Nº›</a:t>
            </a:fld>
            <a:endParaRPr lang="es-ES"/>
          </a:p>
        </p:txBody>
      </p:sp>
    </p:spTree>
    <p:extLst>
      <p:ext uri="{BB962C8B-B14F-4D97-AF65-F5344CB8AC3E}">
        <p14:creationId xmlns:p14="http://schemas.microsoft.com/office/powerpoint/2010/main" val="2049834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F95E8A-FBC9-11F3-82E6-AD5C0863AE2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F27AA12-BB7C-C85F-D501-334D61DE6A2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16A0B679-E5E0-6E9D-4684-192CD06DB93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727D513-BE9F-0084-9D0C-88D7CA9F8C33}"/>
              </a:ext>
            </a:extLst>
          </p:cNvPr>
          <p:cNvSpPr>
            <a:spLocks noGrp="1"/>
          </p:cNvSpPr>
          <p:nvPr>
            <p:ph type="dt" sz="half" idx="10"/>
          </p:nvPr>
        </p:nvSpPr>
        <p:spPr/>
        <p:txBody>
          <a:bodyPr/>
          <a:lstStyle/>
          <a:p>
            <a:fld id="{C051AF44-5FB2-4ADA-BCD4-12B67D9C65B3}" type="datetimeFigureOut">
              <a:rPr lang="es-ES" smtClean="0"/>
              <a:t>08/01/2026</a:t>
            </a:fld>
            <a:endParaRPr lang="es-ES"/>
          </a:p>
        </p:txBody>
      </p:sp>
      <p:sp>
        <p:nvSpPr>
          <p:cNvPr id="6" name="Marcador de pie de página 5">
            <a:extLst>
              <a:ext uri="{FF2B5EF4-FFF2-40B4-BE49-F238E27FC236}">
                <a16:creationId xmlns:a16="http://schemas.microsoft.com/office/drawing/2014/main" id="{B743FE5E-B4CF-8315-EC0D-CF4953915BE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7A82BE9-BB80-1C41-B8BB-A57B370FC8BC}"/>
              </a:ext>
            </a:extLst>
          </p:cNvPr>
          <p:cNvSpPr>
            <a:spLocks noGrp="1"/>
          </p:cNvSpPr>
          <p:nvPr>
            <p:ph type="sldNum" sz="quarter" idx="12"/>
          </p:nvPr>
        </p:nvSpPr>
        <p:spPr/>
        <p:txBody>
          <a:bodyPr/>
          <a:lstStyle/>
          <a:p>
            <a:fld id="{AE77B3FF-1080-4DDF-A629-828C3EA88984}" type="slidenum">
              <a:rPr lang="es-ES" smtClean="0"/>
              <a:t>‹Nº›</a:t>
            </a:fld>
            <a:endParaRPr lang="es-ES"/>
          </a:p>
        </p:txBody>
      </p:sp>
    </p:spTree>
    <p:extLst>
      <p:ext uri="{BB962C8B-B14F-4D97-AF65-F5344CB8AC3E}">
        <p14:creationId xmlns:p14="http://schemas.microsoft.com/office/powerpoint/2010/main" val="2711853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0FFD39-B5C7-6593-5A5E-F6C07E306EF8}"/>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BC44BFF-76C3-77EC-B5A6-63FFFB4739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2EC8235-DE7E-4B2D-1F1A-7A33763BFAB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2B3CA2B2-1555-D29D-AF82-16545F4247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20DFD98-5271-2E10-D610-1F77ACAA977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09E81567-253E-8E43-742A-293458DC24C0}"/>
              </a:ext>
            </a:extLst>
          </p:cNvPr>
          <p:cNvSpPr>
            <a:spLocks noGrp="1"/>
          </p:cNvSpPr>
          <p:nvPr>
            <p:ph type="dt" sz="half" idx="10"/>
          </p:nvPr>
        </p:nvSpPr>
        <p:spPr/>
        <p:txBody>
          <a:bodyPr/>
          <a:lstStyle/>
          <a:p>
            <a:fld id="{C051AF44-5FB2-4ADA-BCD4-12B67D9C65B3}" type="datetimeFigureOut">
              <a:rPr lang="es-ES" smtClean="0"/>
              <a:t>08/01/2026</a:t>
            </a:fld>
            <a:endParaRPr lang="es-ES"/>
          </a:p>
        </p:txBody>
      </p:sp>
      <p:sp>
        <p:nvSpPr>
          <p:cNvPr id="8" name="Marcador de pie de página 7">
            <a:extLst>
              <a:ext uri="{FF2B5EF4-FFF2-40B4-BE49-F238E27FC236}">
                <a16:creationId xmlns:a16="http://schemas.microsoft.com/office/drawing/2014/main" id="{109C2A93-236A-8250-D1EC-540E70190774}"/>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BC1B41A3-75B0-3C30-F28C-449CC9E77E0F}"/>
              </a:ext>
            </a:extLst>
          </p:cNvPr>
          <p:cNvSpPr>
            <a:spLocks noGrp="1"/>
          </p:cNvSpPr>
          <p:nvPr>
            <p:ph type="sldNum" sz="quarter" idx="12"/>
          </p:nvPr>
        </p:nvSpPr>
        <p:spPr/>
        <p:txBody>
          <a:bodyPr/>
          <a:lstStyle/>
          <a:p>
            <a:fld id="{AE77B3FF-1080-4DDF-A629-828C3EA88984}" type="slidenum">
              <a:rPr lang="es-ES" smtClean="0"/>
              <a:t>‹Nº›</a:t>
            </a:fld>
            <a:endParaRPr lang="es-ES"/>
          </a:p>
        </p:txBody>
      </p:sp>
    </p:spTree>
    <p:extLst>
      <p:ext uri="{BB962C8B-B14F-4D97-AF65-F5344CB8AC3E}">
        <p14:creationId xmlns:p14="http://schemas.microsoft.com/office/powerpoint/2010/main" val="332105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235034-F96A-A618-FA99-2ED800E1C1A0}"/>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BA3603C-24D7-14D4-EC80-FE57F7B7A22E}"/>
              </a:ext>
            </a:extLst>
          </p:cNvPr>
          <p:cNvSpPr>
            <a:spLocks noGrp="1"/>
          </p:cNvSpPr>
          <p:nvPr>
            <p:ph type="dt" sz="half" idx="10"/>
          </p:nvPr>
        </p:nvSpPr>
        <p:spPr/>
        <p:txBody>
          <a:bodyPr/>
          <a:lstStyle/>
          <a:p>
            <a:fld id="{C051AF44-5FB2-4ADA-BCD4-12B67D9C65B3}" type="datetimeFigureOut">
              <a:rPr lang="es-ES" smtClean="0"/>
              <a:t>08/01/2026</a:t>
            </a:fld>
            <a:endParaRPr lang="es-ES"/>
          </a:p>
        </p:txBody>
      </p:sp>
      <p:sp>
        <p:nvSpPr>
          <p:cNvPr id="4" name="Marcador de pie de página 3">
            <a:extLst>
              <a:ext uri="{FF2B5EF4-FFF2-40B4-BE49-F238E27FC236}">
                <a16:creationId xmlns:a16="http://schemas.microsoft.com/office/drawing/2014/main" id="{B124434D-A948-CA62-E4DC-BC709309BE1A}"/>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F27D76E0-2E8A-34D6-3191-37EDBA8BE979}"/>
              </a:ext>
            </a:extLst>
          </p:cNvPr>
          <p:cNvSpPr>
            <a:spLocks noGrp="1"/>
          </p:cNvSpPr>
          <p:nvPr>
            <p:ph type="sldNum" sz="quarter" idx="12"/>
          </p:nvPr>
        </p:nvSpPr>
        <p:spPr/>
        <p:txBody>
          <a:bodyPr/>
          <a:lstStyle/>
          <a:p>
            <a:fld id="{AE77B3FF-1080-4DDF-A629-828C3EA88984}" type="slidenum">
              <a:rPr lang="es-ES" smtClean="0"/>
              <a:t>‹Nº›</a:t>
            </a:fld>
            <a:endParaRPr lang="es-ES"/>
          </a:p>
        </p:txBody>
      </p:sp>
    </p:spTree>
    <p:extLst>
      <p:ext uri="{BB962C8B-B14F-4D97-AF65-F5344CB8AC3E}">
        <p14:creationId xmlns:p14="http://schemas.microsoft.com/office/powerpoint/2010/main" val="1884177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72CDB69-669B-C30C-2FE5-84D2FF0710C4}"/>
              </a:ext>
            </a:extLst>
          </p:cNvPr>
          <p:cNvSpPr>
            <a:spLocks noGrp="1"/>
          </p:cNvSpPr>
          <p:nvPr>
            <p:ph type="dt" sz="half" idx="10"/>
          </p:nvPr>
        </p:nvSpPr>
        <p:spPr/>
        <p:txBody>
          <a:bodyPr/>
          <a:lstStyle/>
          <a:p>
            <a:fld id="{C051AF44-5FB2-4ADA-BCD4-12B67D9C65B3}" type="datetimeFigureOut">
              <a:rPr lang="es-ES" smtClean="0"/>
              <a:t>08/01/2026</a:t>
            </a:fld>
            <a:endParaRPr lang="es-ES"/>
          </a:p>
        </p:txBody>
      </p:sp>
      <p:sp>
        <p:nvSpPr>
          <p:cNvPr id="3" name="Marcador de pie de página 2">
            <a:extLst>
              <a:ext uri="{FF2B5EF4-FFF2-40B4-BE49-F238E27FC236}">
                <a16:creationId xmlns:a16="http://schemas.microsoft.com/office/drawing/2014/main" id="{E1689878-E885-02E8-DCFD-19FDD45F341A}"/>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3479BF04-656B-95F2-D3C8-EE647BA2E278}"/>
              </a:ext>
            </a:extLst>
          </p:cNvPr>
          <p:cNvSpPr>
            <a:spLocks noGrp="1"/>
          </p:cNvSpPr>
          <p:nvPr>
            <p:ph type="sldNum" sz="quarter" idx="12"/>
          </p:nvPr>
        </p:nvSpPr>
        <p:spPr/>
        <p:txBody>
          <a:bodyPr/>
          <a:lstStyle/>
          <a:p>
            <a:fld id="{AE77B3FF-1080-4DDF-A629-828C3EA88984}" type="slidenum">
              <a:rPr lang="es-ES" smtClean="0"/>
              <a:t>‹Nº›</a:t>
            </a:fld>
            <a:endParaRPr lang="es-ES"/>
          </a:p>
        </p:txBody>
      </p:sp>
    </p:spTree>
    <p:extLst>
      <p:ext uri="{BB962C8B-B14F-4D97-AF65-F5344CB8AC3E}">
        <p14:creationId xmlns:p14="http://schemas.microsoft.com/office/powerpoint/2010/main" val="976923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7E1CB4-F343-9B5F-7657-7F61AA64978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8011ECA-476D-E138-1A56-86E03BA2F4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5DF0F3FF-4BB4-7241-95CD-73B4A822F2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FE14C9B-F21B-8376-CCD5-861EFEB956B4}"/>
              </a:ext>
            </a:extLst>
          </p:cNvPr>
          <p:cNvSpPr>
            <a:spLocks noGrp="1"/>
          </p:cNvSpPr>
          <p:nvPr>
            <p:ph type="dt" sz="half" idx="10"/>
          </p:nvPr>
        </p:nvSpPr>
        <p:spPr/>
        <p:txBody>
          <a:bodyPr/>
          <a:lstStyle/>
          <a:p>
            <a:fld id="{C051AF44-5FB2-4ADA-BCD4-12B67D9C65B3}" type="datetimeFigureOut">
              <a:rPr lang="es-ES" smtClean="0"/>
              <a:t>08/01/2026</a:t>
            </a:fld>
            <a:endParaRPr lang="es-ES"/>
          </a:p>
        </p:txBody>
      </p:sp>
      <p:sp>
        <p:nvSpPr>
          <p:cNvPr id="6" name="Marcador de pie de página 5">
            <a:extLst>
              <a:ext uri="{FF2B5EF4-FFF2-40B4-BE49-F238E27FC236}">
                <a16:creationId xmlns:a16="http://schemas.microsoft.com/office/drawing/2014/main" id="{E7799629-0205-0DF6-0014-60E7CB42038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79D71EB-99AA-C70B-FDD0-35D4DC626C6F}"/>
              </a:ext>
            </a:extLst>
          </p:cNvPr>
          <p:cNvSpPr>
            <a:spLocks noGrp="1"/>
          </p:cNvSpPr>
          <p:nvPr>
            <p:ph type="sldNum" sz="quarter" idx="12"/>
          </p:nvPr>
        </p:nvSpPr>
        <p:spPr/>
        <p:txBody>
          <a:bodyPr/>
          <a:lstStyle/>
          <a:p>
            <a:fld id="{AE77B3FF-1080-4DDF-A629-828C3EA88984}" type="slidenum">
              <a:rPr lang="es-ES" smtClean="0"/>
              <a:t>‹Nº›</a:t>
            </a:fld>
            <a:endParaRPr lang="es-ES"/>
          </a:p>
        </p:txBody>
      </p:sp>
    </p:spTree>
    <p:extLst>
      <p:ext uri="{BB962C8B-B14F-4D97-AF65-F5344CB8AC3E}">
        <p14:creationId xmlns:p14="http://schemas.microsoft.com/office/powerpoint/2010/main" val="2788806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8E92A1-A5E8-E1A4-025A-AA4CC7967A2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294285B-A16F-164D-DDED-0BC28B2016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9171B15-9D6A-3B9A-1D18-8CF4DBA16B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3D0E184-4DF5-972F-89B8-3E0BF27FDF36}"/>
              </a:ext>
            </a:extLst>
          </p:cNvPr>
          <p:cNvSpPr>
            <a:spLocks noGrp="1"/>
          </p:cNvSpPr>
          <p:nvPr>
            <p:ph type="dt" sz="half" idx="10"/>
          </p:nvPr>
        </p:nvSpPr>
        <p:spPr/>
        <p:txBody>
          <a:bodyPr/>
          <a:lstStyle/>
          <a:p>
            <a:fld id="{C051AF44-5FB2-4ADA-BCD4-12B67D9C65B3}" type="datetimeFigureOut">
              <a:rPr lang="es-ES" smtClean="0"/>
              <a:t>08/01/2026</a:t>
            </a:fld>
            <a:endParaRPr lang="es-ES"/>
          </a:p>
        </p:txBody>
      </p:sp>
      <p:sp>
        <p:nvSpPr>
          <p:cNvPr id="6" name="Marcador de pie de página 5">
            <a:extLst>
              <a:ext uri="{FF2B5EF4-FFF2-40B4-BE49-F238E27FC236}">
                <a16:creationId xmlns:a16="http://schemas.microsoft.com/office/drawing/2014/main" id="{8943901B-2878-6B8D-4BE9-69C5D24C86E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CB81BD9-045F-3B63-D2B4-AD1DE9B24BA5}"/>
              </a:ext>
            </a:extLst>
          </p:cNvPr>
          <p:cNvSpPr>
            <a:spLocks noGrp="1"/>
          </p:cNvSpPr>
          <p:nvPr>
            <p:ph type="sldNum" sz="quarter" idx="12"/>
          </p:nvPr>
        </p:nvSpPr>
        <p:spPr/>
        <p:txBody>
          <a:bodyPr/>
          <a:lstStyle/>
          <a:p>
            <a:fld id="{AE77B3FF-1080-4DDF-A629-828C3EA88984}" type="slidenum">
              <a:rPr lang="es-ES" smtClean="0"/>
              <a:t>‹Nº›</a:t>
            </a:fld>
            <a:endParaRPr lang="es-ES"/>
          </a:p>
        </p:txBody>
      </p:sp>
    </p:spTree>
    <p:extLst>
      <p:ext uri="{BB962C8B-B14F-4D97-AF65-F5344CB8AC3E}">
        <p14:creationId xmlns:p14="http://schemas.microsoft.com/office/powerpoint/2010/main" val="1883229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612C167-371E-0908-768D-D4CF2DBA60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4CAADCC-CB2C-93B3-B4E6-2CB6D18035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D59C9B5-0002-5AD9-9FB5-62B0682193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051AF44-5FB2-4ADA-BCD4-12B67D9C65B3}" type="datetimeFigureOut">
              <a:rPr lang="es-ES" smtClean="0"/>
              <a:t>08/01/2026</a:t>
            </a:fld>
            <a:endParaRPr lang="es-ES"/>
          </a:p>
        </p:txBody>
      </p:sp>
      <p:sp>
        <p:nvSpPr>
          <p:cNvPr id="5" name="Marcador de pie de página 4">
            <a:extLst>
              <a:ext uri="{FF2B5EF4-FFF2-40B4-BE49-F238E27FC236}">
                <a16:creationId xmlns:a16="http://schemas.microsoft.com/office/drawing/2014/main" id="{E0397A30-844D-C730-829C-CAD6C5525B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EB0A7D7B-51FD-354F-D993-B7A400B6BA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E77B3FF-1080-4DDF-A629-828C3EA88984}" type="slidenum">
              <a:rPr lang="es-ES" smtClean="0"/>
              <a:t>‹Nº›</a:t>
            </a:fld>
            <a:endParaRPr lang="es-ES"/>
          </a:p>
        </p:txBody>
      </p:sp>
    </p:spTree>
    <p:extLst>
      <p:ext uri="{BB962C8B-B14F-4D97-AF65-F5344CB8AC3E}">
        <p14:creationId xmlns:p14="http://schemas.microsoft.com/office/powerpoint/2010/main" val="420815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hyperlink" Target="https://cima.aemps.es/cima/dochtml/ft/69865/FichaTecnica_69865.html" TargetMode="External"/><Relationship Id="rId7" Type="http://schemas.openxmlformats.org/officeDocument/2006/relationships/image" Target="../media/image31.png"/><Relationship Id="rId2" Type="http://schemas.openxmlformats.org/officeDocument/2006/relationships/hyperlink" Target="https://cima.aemps.es/cima/dochtml/ft/70243/FT_70243.html" TargetMode="External"/><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gesida-seimc.org/wp-content/uploads/2024/06/documento-de-posicionamiento-del-ensayo-clinico-REPRIEVE-DEFINITIVO.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2.xml"/><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5710F17F-84BC-1313-2459-60E88EDFA2DB}"/>
              </a:ext>
            </a:extLst>
          </p:cNvPr>
          <p:cNvSpPr txBox="1"/>
          <p:nvPr/>
        </p:nvSpPr>
        <p:spPr>
          <a:xfrm>
            <a:off x="1880182" y="1489114"/>
            <a:ext cx="8294823" cy="14056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4267" b="1" dirty="0">
                <a:solidFill>
                  <a:srgbClr val="002060"/>
                </a:solidFill>
                <a:latin typeface="Arial"/>
              </a:rPr>
              <a:t>U</a:t>
            </a:r>
            <a:r>
              <a:rPr kumimoji="0" lang="es-ES" sz="4267" b="1" i="0" u="none" strike="noStrike" kern="1200" cap="none" spc="0" normalizeH="0" baseline="0" noProof="0" dirty="0">
                <a:ln>
                  <a:noFill/>
                </a:ln>
                <a:solidFill>
                  <a:srgbClr val="002060"/>
                </a:solidFill>
                <a:effectLst/>
                <a:uLnTx/>
                <a:uFillTx/>
                <a:latin typeface="Arial"/>
                <a:ea typeface="+mn-ea"/>
                <a:cs typeface="+mn-cs"/>
              </a:rPr>
              <a:t>so de estatinas en pacientes con VIH</a:t>
            </a:r>
          </a:p>
        </p:txBody>
      </p:sp>
      <p:sp>
        <p:nvSpPr>
          <p:cNvPr id="8" name="CuadroTexto 7">
            <a:extLst>
              <a:ext uri="{FF2B5EF4-FFF2-40B4-BE49-F238E27FC236}">
                <a16:creationId xmlns:a16="http://schemas.microsoft.com/office/drawing/2014/main" id="{B135EB43-D651-E5DD-B8DA-E6EE25683391}"/>
              </a:ext>
            </a:extLst>
          </p:cNvPr>
          <p:cNvSpPr txBox="1"/>
          <p:nvPr/>
        </p:nvSpPr>
        <p:spPr>
          <a:xfrm>
            <a:off x="249110" y="5809677"/>
            <a:ext cx="5432612"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srgbClr val="002060"/>
                </a:solidFill>
                <a:effectLst/>
                <a:uLnTx/>
                <a:uFillTx/>
                <a:latin typeface="Arial"/>
                <a:ea typeface="+mn-ea"/>
                <a:cs typeface="+mn-cs"/>
              </a:rPr>
              <a:t>Filiación</a:t>
            </a:r>
          </a:p>
          <a:p>
            <a:pPr marL="0" marR="0" lvl="0" indent="0" defTabSz="914400" rtl="0" eaLnBrk="1" fontAlgn="auto" latinLnBrk="0" hangingPunct="1">
              <a:lnSpc>
                <a:spcPct val="100000"/>
              </a:lnSpc>
              <a:spcBef>
                <a:spcPts val="0"/>
              </a:spcBef>
              <a:spcAft>
                <a:spcPts val="0"/>
              </a:spcAft>
              <a:buClrTx/>
              <a:buSzTx/>
              <a:buFontTx/>
              <a:buNone/>
              <a:tabLst/>
              <a:defRPr/>
            </a:pPr>
            <a:r>
              <a:rPr lang="es-ES" sz="1600" dirty="0" err="1">
                <a:solidFill>
                  <a:srgbClr val="002060"/>
                </a:solidFill>
                <a:latin typeface="Arial"/>
              </a:rPr>
              <a:t>Dr</a:t>
            </a:r>
            <a:r>
              <a:rPr lang="es-ES" sz="1600" dirty="0">
                <a:solidFill>
                  <a:srgbClr val="002060"/>
                </a:solidFill>
                <a:latin typeface="Arial"/>
              </a:rPr>
              <a:t>/</a:t>
            </a:r>
            <a:r>
              <a:rPr lang="es-ES" sz="1600" dirty="0" err="1">
                <a:solidFill>
                  <a:srgbClr val="002060"/>
                </a:solidFill>
                <a:latin typeface="Arial"/>
              </a:rPr>
              <a:t>Dra</a:t>
            </a:r>
            <a:r>
              <a:rPr lang="es-ES" sz="1600" dirty="0">
                <a:solidFill>
                  <a:srgbClr val="002060"/>
                </a:solidFill>
                <a:latin typeface="Arial"/>
              </a:rPr>
              <a:t>:</a:t>
            </a:r>
            <a:endParaRPr kumimoji="0" lang="es-ES" sz="1600" b="0" i="0" u="none" strike="noStrike" kern="1200" cap="none" spc="0" normalizeH="0" baseline="0" noProof="0" dirty="0">
              <a:ln>
                <a:noFill/>
              </a:ln>
              <a:solidFill>
                <a:srgbClr val="002060"/>
              </a:solidFill>
              <a:effectLst/>
              <a:uLnTx/>
              <a:uFillTx/>
              <a:latin typeface="Arial"/>
              <a:ea typeface="+mn-ea"/>
              <a:cs typeface="+mn-cs"/>
            </a:endParaRPr>
          </a:p>
        </p:txBody>
      </p:sp>
      <p:sp>
        <p:nvSpPr>
          <p:cNvPr id="9" name="CuadroTexto 8">
            <a:extLst>
              <a:ext uri="{FF2B5EF4-FFF2-40B4-BE49-F238E27FC236}">
                <a16:creationId xmlns:a16="http://schemas.microsoft.com/office/drawing/2014/main" id="{97DC6675-9932-3121-1C22-233F92C28100}"/>
              </a:ext>
            </a:extLst>
          </p:cNvPr>
          <p:cNvSpPr txBox="1"/>
          <p:nvPr/>
        </p:nvSpPr>
        <p:spPr>
          <a:xfrm>
            <a:off x="1880182" y="3314702"/>
            <a:ext cx="829482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noFill/>
                </a:ln>
                <a:solidFill>
                  <a:srgbClr val="002060"/>
                </a:solidFill>
                <a:effectLst/>
                <a:uLnTx/>
                <a:uFillTx/>
                <a:latin typeface="Arial"/>
                <a:ea typeface="+mn-ea"/>
                <a:cs typeface="+mn-cs"/>
              </a:rPr>
              <a:t>Evidencias disponibles</a:t>
            </a:r>
          </a:p>
        </p:txBody>
      </p:sp>
      <p:sp>
        <p:nvSpPr>
          <p:cNvPr id="2" name="CuadroTexto 1">
            <a:extLst>
              <a:ext uri="{FF2B5EF4-FFF2-40B4-BE49-F238E27FC236}">
                <a16:creationId xmlns:a16="http://schemas.microsoft.com/office/drawing/2014/main" id="{C2CBC68D-F3DC-9452-F3C0-6D9EF3D5A5CE}"/>
              </a:ext>
            </a:extLst>
          </p:cNvPr>
          <p:cNvSpPr txBox="1"/>
          <p:nvPr/>
        </p:nvSpPr>
        <p:spPr>
          <a:xfrm>
            <a:off x="9807092" y="6394452"/>
            <a:ext cx="2384908" cy="369332"/>
          </a:xfrm>
          <a:prstGeom prst="rect">
            <a:avLst/>
          </a:prstGeom>
          <a:noFill/>
        </p:spPr>
        <p:txBody>
          <a:bodyPr wrap="square">
            <a:spAutoFit/>
          </a:bodyPr>
          <a:lstStyle/>
          <a:p>
            <a:r>
              <a:rPr lang="es-ES" dirty="0"/>
              <a:t>MA-ES-NOP-2500002</a:t>
            </a:r>
          </a:p>
        </p:txBody>
      </p:sp>
    </p:spTree>
    <p:extLst>
      <p:ext uri="{BB962C8B-B14F-4D97-AF65-F5344CB8AC3E}">
        <p14:creationId xmlns:p14="http://schemas.microsoft.com/office/powerpoint/2010/main" val="145338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067DE-5CDE-E690-08FE-D2D080D37760}"/>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D6414253-3877-A862-7FF3-3C2BB5E6B181}"/>
              </a:ext>
            </a:extLst>
          </p:cNvPr>
          <p:cNvSpPr txBox="1"/>
          <p:nvPr/>
        </p:nvSpPr>
        <p:spPr>
          <a:xfrm>
            <a:off x="510968" y="1335631"/>
            <a:ext cx="11275573" cy="1015663"/>
          </a:xfrm>
          <a:prstGeom prst="rect">
            <a:avLst/>
          </a:prstGeom>
          <a:noFill/>
          <a:ln w="19050">
            <a:noFill/>
          </a:ln>
        </p:spPr>
        <p:txBody>
          <a:bodyPr wrap="square" rtlCol="0">
            <a:spAutoFit/>
          </a:bodyPr>
          <a:lstStyle>
            <a:defPPr>
              <a:defRPr lang="es-ES"/>
            </a:defPPr>
            <a:lvl1pPr algn="ctr">
              <a:defRPr b="1">
                <a:solidFill>
                  <a:schemeClr val="accent2">
                    <a:lumMod val="50000"/>
                  </a:schemeClr>
                </a:solidFill>
              </a:defRPr>
            </a:lvl1pPr>
          </a:lstStyle>
          <a:p>
            <a:pPr marL="342900" indent="-342900" algn="just">
              <a:buFont typeface="Wingdings" panose="05000000000000000000" pitchFamily="2" charset="2"/>
              <a:buChar char="Ø"/>
            </a:pPr>
            <a:r>
              <a:rPr lang="es-ES" sz="2000" b="0" dirty="0">
                <a:solidFill>
                  <a:schemeClr val="tx2">
                    <a:lumMod val="75000"/>
                    <a:lumOff val="25000"/>
                  </a:schemeClr>
                </a:solidFill>
              </a:rPr>
              <a:t>Además del CYP3A4, los </a:t>
            </a:r>
            <a:r>
              <a:rPr lang="es-ES" sz="2000" b="0" dirty="0" err="1">
                <a:solidFill>
                  <a:schemeClr val="tx2">
                    <a:lumMod val="75000"/>
                    <a:lumOff val="25000"/>
                  </a:schemeClr>
                </a:solidFill>
              </a:rPr>
              <a:t>IPs</a:t>
            </a:r>
            <a:r>
              <a:rPr lang="es-ES" sz="2000" b="0" dirty="0">
                <a:solidFill>
                  <a:schemeClr val="tx2">
                    <a:lumMod val="75000"/>
                    <a:lumOff val="25000"/>
                  </a:schemeClr>
                </a:solidFill>
              </a:rPr>
              <a:t> también </a:t>
            </a:r>
            <a:r>
              <a:rPr lang="es-ES" sz="2000" b="0" dirty="0" err="1">
                <a:solidFill>
                  <a:schemeClr val="tx2">
                    <a:lumMod val="75000"/>
                    <a:lumOff val="25000"/>
                  </a:schemeClr>
                </a:solidFill>
              </a:rPr>
              <a:t>inhibin</a:t>
            </a:r>
            <a:r>
              <a:rPr lang="es-ES" sz="2000" b="0" dirty="0">
                <a:solidFill>
                  <a:schemeClr val="tx2">
                    <a:lumMod val="75000"/>
                    <a:lumOff val="25000"/>
                  </a:schemeClr>
                </a:solidFill>
              </a:rPr>
              <a:t> el OATP1B1, una </a:t>
            </a:r>
            <a:r>
              <a:rPr lang="es-ES" sz="2000" b="0" dirty="0" err="1">
                <a:solidFill>
                  <a:schemeClr val="tx2">
                    <a:lumMod val="75000"/>
                    <a:lumOff val="25000"/>
                  </a:schemeClr>
                </a:solidFill>
              </a:rPr>
              <a:t>transportasa</a:t>
            </a:r>
            <a:r>
              <a:rPr lang="es-ES" sz="2000" b="0" dirty="0">
                <a:solidFill>
                  <a:schemeClr val="tx2">
                    <a:lumMod val="75000"/>
                    <a:lumOff val="25000"/>
                  </a:schemeClr>
                </a:solidFill>
              </a:rPr>
              <a:t> que transporta las estatinas hacía los hepatocitos. Menos estatinas a nivel hepático se traduce en menos inhibición de la HMG-</a:t>
            </a:r>
            <a:r>
              <a:rPr lang="es-ES" sz="2000" b="0" dirty="0" err="1">
                <a:solidFill>
                  <a:schemeClr val="tx2">
                    <a:lumMod val="75000"/>
                    <a:lumOff val="25000"/>
                  </a:schemeClr>
                </a:solidFill>
              </a:rPr>
              <a:t>CoA</a:t>
            </a:r>
            <a:r>
              <a:rPr lang="es-ES" sz="2000" b="0" dirty="0">
                <a:solidFill>
                  <a:schemeClr val="tx2">
                    <a:lumMod val="75000"/>
                    <a:lumOff val="25000"/>
                  </a:schemeClr>
                </a:solidFill>
              </a:rPr>
              <a:t>, y por lo tanto en menos reducción en los niveles de lípidos</a:t>
            </a:r>
            <a:r>
              <a:rPr lang="es-ES" sz="2000" b="0" baseline="30000" dirty="0">
                <a:solidFill>
                  <a:schemeClr val="tx2">
                    <a:lumMod val="75000"/>
                    <a:lumOff val="25000"/>
                  </a:schemeClr>
                </a:solidFill>
              </a:rPr>
              <a:t>1,2</a:t>
            </a:r>
            <a:r>
              <a:rPr lang="es-ES" sz="2000" b="0" dirty="0">
                <a:solidFill>
                  <a:schemeClr val="tx2">
                    <a:lumMod val="75000"/>
                    <a:lumOff val="25000"/>
                  </a:schemeClr>
                </a:solidFill>
              </a:rPr>
              <a:t>.</a:t>
            </a:r>
          </a:p>
        </p:txBody>
      </p:sp>
      <p:sp>
        <p:nvSpPr>
          <p:cNvPr id="3" name="Marcador de texto 4">
            <a:extLst>
              <a:ext uri="{FF2B5EF4-FFF2-40B4-BE49-F238E27FC236}">
                <a16:creationId xmlns:a16="http://schemas.microsoft.com/office/drawing/2014/main" id="{3AB8E596-6E01-8BE0-6AF2-4CA23273EB3B}"/>
              </a:ext>
            </a:extLst>
          </p:cNvPr>
          <p:cNvSpPr txBox="1">
            <a:spLocks noGrp="1"/>
          </p:cNvSpPr>
          <p:nvPr>
            <p:ph type="title"/>
          </p:nvPr>
        </p:nvSpPr>
        <p:spPr>
          <a:xfrm>
            <a:off x="0" y="176213"/>
            <a:ext cx="12192000" cy="760412"/>
          </a:xfrm>
          <a:prstGeom prst="rect">
            <a:avLst/>
          </a:prstGeom>
          <a:noFill/>
        </p:spPr>
        <p:txBody>
          <a:bodyPr vert="horz" lIns="91440" tIns="45720" rIns="91440" bIns="45720" rtlCol="0" anchor="ctr">
            <a:normAutofit/>
          </a:bodyPr>
          <a:lstStyle>
            <a:lvl1pPr marL="0" indent="0" algn="l" defTabSz="914377" rtl="0" eaLnBrk="1" latinLnBrk="0" hangingPunct="1">
              <a:lnSpc>
                <a:spcPct val="90000"/>
              </a:lnSpc>
              <a:spcBef>
                <a:spcPts val="1000"/>
              </a:spcBef>
              <a:buFont typeface="Arial" panose="020B0604020202020204" pitchFamily="34" charset="0"/>
              <a:buNone/>
              <a:defRPr sz="1867" kern="1200" baseline="0">
                <a:solidFill>
                  <a:schemeClr val="accent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ES" sz="2950" b="1" dirty="0">
                <a:solidFill>
                  <a:srgbClr val="002060"/>
                </a:solidFill>
              </a:rPr>
              <a:t>El tratamiento concomitante con </a:t>
            </a:r>
            <a:r>
              <a:rPr lang="es-ES" sz="2950" b="1" dirty="0" err="1">
                <a:solidFill>
                  <a:srgbClr val="002060"/>
                </a:solidFill>
              </a:rPr>
              <a:t>IPs</a:t>
            </a:r>
            <a:r>
              <a:rPr lang="es-ES" sz="2950" b="1" dirty="0">
                <a:solidFill>
                  <a:srgbClr val="002060"/>
                </a:solidFill>
              </a:rPr>
              <a:t> atenúa el efecto de las estatinas</a:t>
            </a:r>
          </a:p>
        </p:txBody>
      </p:sp>
      <p:pic>
        <p:nvPicPr>
          <p:cNvPr id="4" name="Imagen 3">
            <a:extLst>
              <a:ext uri="{FF2B5EF4-FFF2-40B4-BE49-F238E27FC236}">
                <a16:creationId xmlns:a16="http://schemas.microsoft.com/office/drawing/2014/main" id="{411E5155-E06D-ADCE-CE82-EB4438AB5DA4}"/>
              </a:ext>
            </a:extLst>
          </p:cNvPr>
          <p:cNvPicPr>
            <a:picLocks noChangeAspect="1"/>
          </p:cNvPicPr>
          <p:nvPr/>
        </p:nvPicPr>
        <p:blipFill>
          <a:blip r:embed="rId2"/>
          <a:srcRect l="6036" b="8827"/>
          <a:stretch/>
        </p:blipFill>
        <p:spPr>
          <a:xfrm>
            <a:off x="510969" y="2514070"/>
            <a:ext cx="4724596" cy="3419432"/>
          </a:xfrm>
          <a:prstGeom prst="rect">
            <a:avLst/>
          </a:prstGeom>
        </p:spPr>
      </p:pic>
      <p:sp>
        <p:nvSpPr>
          <p:cNvPr id="5" name="CuadroTexto 4">
            <a:extLst>
              <a:ext uri="{FF2B5EF4-FFF2-40B4-BE49-F238E27FC236}">
                <a16:creationId xmlns:a16="http://schemas.microsoft.com/office/drawing/2014/main" id="{DD1760F6-6857-84F0-11C5-5E27DD8030E3}"/>
              </a:ext>
            </a:extLst>
          </p:cNvPr>
          <p:cNvSpPr txBox="1"/>
          <p:nvPr/>
        </p:nvSpPr>
        <p:spPr>
          <a:xfrm>
            <a:off x="510968" y="6259053"/>
            <a:ext cx="5249752" cy="338554"/>
          </a:xfrm>
          <a:prstGeom prst="rect">
            <a:avLst/>
          </a:prstGeom>
          <a:solidFill>
            <a:schemeClr val="bg1"/>
          </a:solidFill>
        </p:spPr>
        <p:txBody>
          <a:bodyPr wrap="square">
            <a:spAutoFit/>
          </a:bodyPr>
          <a:lstStyle>
            <a:defPPr>
              <a:defRPr lang="es-ES"/>
            </a:defPPr>
            <a:lvl1pPr algn="ctr">
              <a:defRPr sz="800" i="1">
                <a:solidFill>
                  <a:schemeClr val="tx1">
                    <a:lumMod val="50000"/>
                  </a:schemeClr>
                </a:solidFill>
              </a:defRPr>
            </a:lvl1pPr>
          </a:lstStyle>
          <a:p>
            <a:r>
              <a:rPr lang="es-ES" dirty="0"/>
              <a:t>1. </a:t>
            </a:r>
            <a:r>
              <a:rPr lang="es-ES" dirty="0" err="1"/>
              <a:t>Courlet</a:t>
            </a:r>
            <a:r>
              <a:rPr lang="es-ES" dirty="0"/>
              <a:t> P, Livio F, Alves </a:t>
            </a:r>
            <a:r>
              <a:rPr lang="es-ES" dirty="0" err="1"/>
              <a:t>Saldanha</a:t>
            </a:r>
            <a:r>
              <a:rPr lang="es-ES" dirty="0"/>
              <a:t> S et al. </a:t>
            </a:r>
            <a:r>
              <a:rPr lang="en-US" dirty="0"/>
              <a:t>Real-life management of drug-drug interactions between antiretrovirals and statins.</a:t>
            </a:r>
            <a:r>
              <a:rPr lang="es-ES" dirty="0"/>
              <a:t> J </a:t>
            </a:r>
            <a:r>
              <a:rPr lang="es-ES" dirty="0" err="1"/>
              <a:t>Antimicrob</a:t>
            </a:r>
            <a:r>
              <a:rPr lang="es-ES" dirty="0"/>
              <a:t> </a:t>
            </a:r>
            <a:r>
              <a:rPr lang="es-ES" dirty="0" err="1"/>
              <a:t>Chemother</a:t>
            </a:r>
            <a:r>
              <a:rPr lang="es-ES" dirty="0"/>
              <a:t>. 2020 Jul 1;75(7):1972-1980. </a:t>
            </a:r>
            <a:r>
              <a:rPr lang="es-ES" dirty="0" err="1"/>
              <a:t>doi</a:t>
            </a:r>
            <a:r>
              <a:rPr lang="es-ES" dirty="0"/>
              <a:t>: 10.1093/</a:t>
            </a:r>
            <a:r>
              <a:rPr lang="es-ES" dirty="0" err="1"/>
              <a:t>jac</a:t>
            </a:r>
            <a:r>
              <a:rPr lang="es-ES" dirty="0"/>
              <a:t>/dkaa099.</a:t>
            </a:r>
          </a:p>
        </p:txBody>
      </p:sp>
      <p:sp>
        <p:nvSpPr>
          <p:cNvPr id="6" name="CuadroTexto 5">
            <a:extLst>
              <a:ext uri="{FF2B5EF4-FFF2-40B4-BE49-F238E27FC236}">
                <a16:creationId xmlns:a16="http://schemas.microsoft.com/office/drawing/2014/main" id="{C15CEEAA-A649-754C-B9E1-ADC003B758B5}"/>
              </a:ext>
            </a:extLst>
          </p:cNvPr>
          <p:cNvSpPr txBox="1"/>
          <p:nvPr/>
        </p:nvSpPr>
        <p:spPr>
          <a:xfrm>
            <a:off x="5520214" y="2750300"/>
            <a:ext cx="6266328" cy="1631216"/>
          </a:xfrm>
          <a:prstGeom prst="rect">
            <a:avLst/>
          </a:prstGeom>
          <a:noFill/>
          <a:ln w="19050">
            <a:noFill/>
          </a:ln>
        </p:spPr>
        <p:txBody>
          <a:bodyPr wrap="square" rtlCol="0">
            <a:spAutoFit/>
          </a:bodyPr>
          <a:lstStyle>
            <a:defPPr>
              <a:defRPr lang="es-ES"/>
            </a:defPPr>
            <a:lvl1pPr algn="just">
              <a:defRPr sz="2000" b="1">
                <a:solidFill>
                  <a:schemeClr val="accent2">
                    <a:lumMod val="50000"/>
                  </a:schemeClr>
                </a:solidFill>
              </a:defRPr>
            </a:lvl1pPr>
          </a:lstStyle>
          <a:p>
            <a:pPr marL="342900" indent="-342900">
              <a:buFont typeface="Wingdings" panose="05000000000000000000" pitchFamily="2" charset="2"/>
              <a:buChar char="Ø"/>
            </a:pPr>
            <a:r>
              <a:rPr lang="es-ES" b="0" dirty="0">
                <a:solidFill>
                  <a:schemeClr val="tx2">
                    <a:lumMod val="75000"/>
                    <a:lumOff val="25000"/>
                  </a:schemeClr>
                </a:solidFill>
              </a:rPr>
              <a:t>La inhibición de la captación hepática también dará lugar a que se metabolicen y eliminen menos las estatinas, lo que conducirá a un aumento de las concentraciones sistémicas y a un mayor riesgo de reacciones adversas a los medicamentos</a:t>
            </a:r>
            <a:r>
              <a:rPr lang="es-ES" b="0" baseline="30000" dirty="0">
                <a:solidFill>
                  <a:schemeClr val="tx2">
                    <a:lumMod val="75000"/>
                    <a:lumOff val="25000"/>
                  </a:schemeClr>
                </a:solidFill>
              </a:rPr>
              <a:t>1</a:t>
            </a:r>
            <a:r>
              <a:rPr lang="es-ES" b="0" dirty="0">
                <a:solidFill>
                  <a:schemeClr val="tx2">
                    <a:lumMod val="75000"/>
                    <a:lumOff val="25000"/>
                  </a:schemeClr>
                </a:solidFill>
              </a:rPr>
              <a:t>.</a:t>
            </a:r>
          </a:p>
        </p:txBody>
      </p:sp>
      <p:sp>
        <p:nvSpPr>
          <p:cNvPr id="7" name="CuadroTexto 6">
            <a:extLst>
              <a:ext uri="{FF2B5EF4-FFF2-40B4-BE49-F238E27FC236}">
                <a16:creationId xmlns:a16="http://schemas.microsoft.com/office/drawing/2014/main" id="{1A4DBB5A-E6D2-68C8-FC52-E9C1618DF256}"/>
              </a:ext>
            </a:extLst>
          </p:cNvPr>
          <p:cNvSpPr txBox="1"/>
          <p:nvPr/>
        </p:nvSpPr>
        <p:spPr>
          <a:xfrm>
            <a:off x="5897880" y="5088298"/>
            <a:ext cx="5888662" cy="343238"/>
          </a:xfrm>
          <a:prstGeom prst="rect">
            <a:avLst/>
          </a:prstGeom>
          <a:solidFill>
            <a:schemeClr val="bg1"/>
          </a:solidFill>
        </p:spPr>
        <p:txBody>
          <a:bodyPr wrap="square">
            <a:spAutoFit/>
          </a:bodyPr>
          <a:lstStyle>
            <a:defPPr>
              <a:defRPr lang="es-ES"/>
            </a:defPPr>
            <a:lvl1pPr algn="ctr">
              <a:defRPr sz="800" i="1">
                <a:solidFill>
                  <a:schemeClr val="tx1">
                    <a:lumMod val="50000"/>
                  </a:schemeClr>
                </a:solidFill>
              </a:defRPr>
            </a:lvl1pPr>
          </a:lstStyle>
          <a:p>
            <a:r>
              <a:rPr lang="es-ES" dirty="0"/>
              <a:t>2. </a:t>
            </a:r>
            <a:r>
              <a:rPr lang="es-ES" dirty="0" err="1"/>
              <a:t>Ahai</a:t>
            </a:r>
            <a:r>
              <a:rPr lang="es-ES" dirty="0"/>
              <a:t> </a:t>
            </a:r>
            <a:r>
              <a:rPr lang="es-ES" dirty="0" err="1"/>
              <a:t>Luvai</a:t>
            </a:r>
            <a:r>
              <a:rPr lang="es-ES" dirty="0"/>
              <a:t> A, </a:t>
            </a:r>
            <a:r>
              <a:rPr lang="es-ES" dirty="0" err="1"/>
              <a:t>Mbagaya</a:t>
            </a:r>
            <a:r>
              <a:rPr lang="es-ES" dirty="0"/>
              <a:t> W, et al. </a:t>
            </a:r>
            <a:r>
              <a:rPr lang="es-ES" dirty="0" err="1"/>
              <a:t>Rosuvastatin</a:t>
            </a:r>
            <a:r>
              <a:rPr lang="es-ES" dirty="0"/>
              <a:t>: A </a:t>
            </a:r>
            <a:r>
              <a:rPr lang="es-ES" dirty="0" err="1"/>
              <a:t>Review</a:t>
            </a:r>
            <a:r>
              <a:rPr lang="es-ES" dirty="0"/>
              <a:t> </a:t>
            </a:r>
            <a:r>
              <a:rPr lang="es-ES" dirty="0" err="1"/>
              <a:t>of</a:t>
            </a:r>
            <a:r>
              <a:rPr lang="es-ES" dirty="0"/>
              <a:t> </a:t>
            </a:r>
            <a:r>
              <a:rPr lang="es-ES" dirty="0" err="1"/>
              <a:t>the</a:t>
            </a:r>
            <a:r>
              <a:rPr lang="es-ES" dirty="0"/>
              <a:t> </a:t>
            </a:r>
            <a:r>
              <a:rPr lang="es-ES" dirty="0" err="1"/>
              <a:t>Pharmacology</a:t>
            </a:r>
            <a:r>
              <a:rPr lang="es-ES" dirty="0"/>
              <a:t> and </a:t>
            </a:r>
            <a:r>
              <a:rPr lang="es-ES" dirty="0" err="1"/>
              <a:t>Clinical</a:t>
            </a:r>
            <a:r>
              <a:rPr lang="es-ES" dirty="0"/>
              <a:t> </a:t>
            </a:r>
            <a:r>
              <a:rPr lang="es-ES" dirty="0" err="1"/>
              <a:t>Effectiveness</a:t>
            </a:r>
            <a:r>
              <a:rPr lang="es-ES" dirty="0"/>
              <a:t> in Cardiovascular </a:t>
            </a:r>
            <a:r>
              <a:rPr lang="es-ES" dirty="0" err="1"/>
              <a:t>Disease</a:t>
            </a:r>
            <a:r>
              <a:rPr lang="es-ES" dirty="0"/>
              <a:t>. Clin </a:t>
            </a:r>
            <a:r>
              <a:rPr lang="es-ES" dirty="0" err="1"/>
              <a:t>Med</a:t>
            </a:r>
            <a:r>
              <a:rPr lang="es-ES" dirty="0"/>
              <a:t> </a:t>
            </a:r>
            <a:r>
              <a:rPr lang="es-ES" dirty="0" err="1"/>
              <a:t>Insights</a:t>
            </a:r>
            <a:r>
              <a:rPr lang="es-ES" dirty="0"/>
              <a:t> </a:t>
            </a:r>
            <a:r>
              <a:rPr lang="es-ES" dirty="0" err="1"/>
              <a:t>Cardiol</a:t>
            </a:r>
            <a:r>
              <a:rPr lang="es-ES" dirty="0"/>
              <a:t>. 2012 Feb 1;6:17–33. </a:t>
            </a:r>
            <a:r>
              <a:rPr lang="es-ES" dirty="0" err="1"/>
              <a:t>doi</a:t>
            </a:r>
            <a:r>
              <a:rPr lang="es-ES" dirty="0"/>
              <a:t>: 10.4137/CMC.S4324</a:t>
            </a:r>
          </a:p>
        </p:txBody>
      </p:sp>
    </p:spTree>
    <p:extLst>
      <p:ext uri="{BB962C8B-B14F-4D97-AF65-F5344CB8AC3E}">
        <p14:creationId xmlns:p14="http://schemas.microsoft.com/office/powerpoint/2010/main" val="261648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85B6-F6B4-C4DB-844B-B9EB64E6B220}"/>
            </a:ext>
          </a:extLst>
        </p:cNvPr>
        <p:cNvGrpSpPr/>
        <p:nvPr/>
      </p:nvGrpSpPr>
      <p:grpSpPr>
        <a:xfrm>
          <a:off x="0" y="0"/>
          <a:ext cx="0" cy="0"/>
          <a:chOff x="0" y="0"/>
          <a:chExt cx="0" cy="0"/>
        </a:xfrm>
      </p:grpSpPr>
      <p:sp>
        <p:nvSpPr>
          <p:cNvPr id="2" name="Marcador de texto 4">
            <a:extLst>
              <a:ext uri="{FF2B5EF4-FFF2-40B4-BE49-F238E27FC236}">
                <a16:creationId xmlns:a16="http://schemas.microsoft.com/office/drawing/2014/main" id="{265B0DE2-34D0-76DE-98FD-119232AD1586}"/>
              </a:ext>
            </a:extLst>
          </p:cNvPr>
          <p:cNvSpPr txBox="1">
            <a:spLocks noGrp="1"/>
          </p:cNvSpPr>
          <p:nvPr>
            <p:ph type="title"/>
          </p:nvPr>
        </p:nvSpPr>
        <p:spPr>
          <a:xfrm>
            <a:off x="395287" y="507277"/>
            <a:ext cx="11401425" cy="760412"/>
          </a:xfrm>
          <a:prstGeom prst="rect">
            <a:avLst/>
          </a:prstGeom>
          <a:noFill/>
        </p:spPr>
        <p:txBody>
          <a:bodyPr vert="horz" lIns="91440" tIns="45720" rIns="91440" bIns="45720" rtlCol="0" anchor="ctr">
            <a:noAutofit/>
          </a:bodyPr>
          <a:lstStyle>
            <a:lvl1pPr marL="0" indent="0" algn="l" defTabSz="914377" rtl="0" eaLnBrk="1" latinLnBrk="0" hangingPunct="1">
              <a:lnSpc>
                <a:spcPct val="90000"/>
              </a:lnSpc>
              <a:spcBef>
                <a:spcPts val="1000"/>
              </a:spcBef>
              <a:buFont typeface="Arial" panose="020B0604020202020204" pitchFamily="34" charset="0"/>
              <a:buNone/>
              <a:defRPr sz="1867" kern="1200" baseline="0">
                <a:solidFill>
                  <a:schemeClr val="accent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ES" sz="2950" b="1" dirty="0">
                <a:solidFill>
                  <a:srgbClr val="002060"/>
                </a:solidFill>
              </a:rPr>
              <a:t>Las estatinas de alta intensidad son las recomendadas en pacientes VIH con dislipemia</a:t>
            </a:r>
          </a:p>
        </p:txBody>
      </p:sp>
      <p:grpSp>
        <p:nvGrpSpPr>
          <p:cNvPr id="4" name="Grupo 3">
            <a:extLst>
              <a:ext uri="{FF2B5EF4-FFF2-40B4-BE49-F238E27FC236}">
                <a16:creationId xmlns:a16="http://schemas.microsoft.com/office/drawing/2014/main" id="{A4E8D74E-DA34-9049-AB67-117C86A76AE5}"/>
              </a:ext>
            </a:extLst>
          </p:cNvPr>
          <p:cNvGrpSpPr/>
          <p:nvPr/>
        </p:nvGrpSpPr>
        <p:grpSpPr>
          <a:xfrm>
            <a:off x="9110261" y="1728526"/>
            <a:ext cx="2454738" cy="3335118"/>
            <a:chOff x="470173" y="1305410"/>
            <a:chExt cx="2454738" cy="3335118"/>
          </a:xfrm>
        </p:grpSpPr>
        <p:sp>
          <p:nvSpPr>
            <p:cNvPr id="5" name="CuadroTexto 4">
              <a:extLst>
                <a:ext uri="{FF2B5EF4-FFF2-40B4-BE49-F238E27FC236}">
                  <a16:creationId xmlns:a16="http://schemas.microsoft.com/office/drawing/2014/main" id="{DACCED82-DF92-7F4E-CF73-353F9DF4888D}"/>
                </a:ext>
              </a:extLst>
            </p:cNvPr>
            <p:cNvSpPr txBox="1"/>
            <p:nvPr/>
          </p:nvSpPr>
          <p:spPr>
            <a:xfrm>
              <a:off x="472581" y="1305410"/>
              <a:ext cx="2450513" cy="584775"/>
            </a:xfrm>
            <a:prstGeom prst="rect">
              <a:avLst/>
            </a:prstGeom>
            <a:noFill/>
            <a:ln w="19050">
              <a:noFill/>
            </a:ln>
          </p:spPr>
          <p:txBody>
            <a:bodyPr wrap="square" rtlCol="0">
              <a:spAutoFit/>
            </a:bodyPr>
            <a:lstStyle>
              <a:defPPr>
                <a:defRPr lang="es-ES"/>
              </a:defPPr>
              <a:lvl1pPr algn="ctr">
                <a:defRPr sz="1600" b="1">
                  <a:solidFill>
                    <a:schemeClr val="tx1">
                      <a:lumMod val="50000"/>
                    </a:schemeClr>
                  </a:solidFill>
                  <a:latin typeface="Aharoni" panose="02010803020104030203" pitchFamily="2" charset="-79"/>
                  <a:cs typeface="Aharoni" panose="02010803020104030203" pitchFamily="2" charset="-79"/>
                </a:defRPr>
              </a:lvl1pPr>
            </a:lstStyle>
            <a:p>
              <a:r>
                <a:rPr lang="es-ES" dirty="0"/>
                <a:t>Consecución de objetivos no-HDL</a:t>
              </a:r>
              <a:r>
                <a:rPr lang="es-ES" baseline="30000" dirty="0"/>
                <a:t>1</a:t>
              </a:r>
            </a:p>
          </p:txBody>
        </p:sp>
        <p:grpSp>
          <p:nvGrpSpPr>
            <p:cNvPr id="6" name="Grupo 5">
              <a:extLst>
                <a:ext uri="{FF2B5EF4-FFF2-40B4-BE49-F238E27FC236}">
                  <a16:creationId xmlns:a16="http://schemas.microsoft.com/office/drawing/2014/main" id="{98F48BF9-64BF-B66E-D3D9-A29CB6F64587}"/>
                </a:ext>
              </a:extLst>
            </p:cNvPr>
            <p:cNvGrpSpPr/>
            <p:nvPr/>
          </p:nvGrpSpPr>
          <p:grpSpPr>
            <a:xfrm>
              <a:off x="470173" y="1951741"/>
              <a:ext cx="2454738" cy="2688787"/>
              <a:chOff x="1955752" y="2211718"/>
              <a:chExt cx="2454738" cy="2688787"/>
            </a:xfrm>
          </p:grpSpPr>
          <p:pic>
            <p:nvPicPr>
              <p:cNvPr id="7" name="Imagen 6">
                <a:extLst>
                  <a:ext uri="{FF2B5EF4-FFF2-40B4-BE49-F238E27FC236}">
                    <a16:creationId xmlns:a16="http://schemas.microsoft.com/office/drawing/2014/main" id="{F551A0F1-D25B-76C4-1600-C7AF3AC6C0AA}"/>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955752" y="2307729"/>
                <a:ext cx="868680" cy="2158211"/>
              </a:xfrm>
              <a:prstGeom prst="rect">
                <a:avLst/>
              </a:prstGeom>
            </p:spPr>
          </p:pic>
          <p:pic>
            <p:nvPicPr>
              <p:cNvPr id="8" name="Imagen 7">
                <a:extLst>
                  <a:ext uri="{FF2B5EF4-FFF2-40B4-BE49-F238E27FC236}">
                    <a16:creationId xmlns:a16="http://schemas.microsoft.com/office/drawing/2014/main" id="{71BD930B-C7CD-68E2-E597-1D893405148A}"/>
                  </a:ext>
                </a:extLst>
              </p:cNvPr>
              <p:cNvPicPr>
                <a:picLocks noChangeAspect="1"/>
              </p:cNvPicPr>
              <p:nvPr/>
            </p:nvPicPr>
            <p:blipFill>
              <a:blip r:embed="rId3" cstate="email">
                <a:extLst>
                  <a:ext uri="{28A0092B-C50C-407E-A947-70E740481C1C}">
                    <a14:useLocalDpi xmlns:a14="http://schemas.microsoft.com/office/drawing/2010/main"/>
                  </a:ext>
                </a:extLst>
              </a:blip>
              <a:srcRect l="14106" t="61600" r="58307" b="6267"/>
              <a:stretch/>
            </p:blipFill>
            <p:spPr>
              <a:xfrm>
                <a:off x="2755276" y="2307729"/>
                <a:ext cx="804673" cy="2172203"/>
              </a:xfrm>
              <a:prstGeom prst="rect">
                <a:avLst/>
              </a:prstGeom>
            </p:spPr>
          </p:pic>
          <p:sp>
            <p:nvSpPr>
              <p:cNvPr id="9" name="CuadroTexto 8">
                <a:extLst>
                  <a:ext uri="{FF2B5EF4-FFF2-40B4-BE49-F238E27FC236}">
                    <a16:creationId xmlns:a16="http://schemas.microsoft.com/office/drawing/2014/main" id="{4FA04D56-ACCA-7AB6-2809-2B236B2475D1}"/>
                  </a:ext>
                </a:extLst>
              </p:cNvPr>
              <p:cNvSpPr txBox="1"/>
              <p:nvPr/>
            </p:nvSpPr>
            <p:spPr>
              <a:xfrm>
                <a:off x="2033227" y="4479655"/>
                <a:ext cx="698890" cy="307777"/>
              </a:xfrm>
              <a:prstGeom prst="rect">
                <a:avLst/>
              </a:prstGeom>
              <a:noFill/>
              <a:ln w="19050">
                <a:noFill/>
              </a:ln>
            </p:spPr>
            <p:txBody>
              <a:bodyPr wrap="square" rtlCol="0">
                <a:spAutoFit/>
              </a:bodyPr>
              <a:lstStyle>
                <a:defPPr>
                  <a:defRPr lang="es-ES"/>
                </a:defPPr>
                <a:lvl1pPr algn="ctr">
                  <a:defRPr b="1">
                    <a:solidFill>
                      <a:schemeClr val="accent2">
                        <a:lumMod val="50000"/>
                      </a:schemeClr>
                    </a:solidFill>
                  </a:defRPr>
                </a:lvl1pPr>
              </a:lstStyle>
              <a:p>
                <a:r>
                  <a:rPr lang="es-ES" sz="1400" dirty="0" err="1">
                    <a:solidFill>
                      <a:schemeClr val="accent3">
                        <a:lumMod val="50000"/>
                      </a:schemeClr>
                    </a:solidFill>
                  </a:rPr>
                  <a:t>Rosu</a:t>
                </a:r>
                <a:endParaRPr lang="es-ES" sz="1400" dirty="0">
                  <a:solidFill>
                    <a:schemeClr val="accent3">
                      <a:lumMod val="50000"/>
                    </a:schemeClr>
                  </a:solidFill>
                </a:endParaRPr>
              </a:p>
            </p:txBody>
          </p:sp>
          <p:sp>
            <p:nvSpPr>
              <p:cNvPr id="10" name="CuadroTexto 9">
                <a:extLst>
                  <a:ext uri="{FF2B5EF4-FFF2-40B4-BE49-F238E27FC236}">
                    <a16:creationId xmlns:a16="http://schemas.microsoft.com/office/drawing/2014/main" id="{E71CFD0D-51D8-7E54-C90F-EE060A28DDF4}"/>
                  </a:ext>
                </a:extLst>
              </p:cNvPr>
              <p:cNvSpPr txBox="1"/>
              <p:nvPr/>
            </p:nvSpPr>
            <p:spPr>
              <a:xfrm>
                <a:off x="2796750" y="4479655"/>
                <a:ext cx="698890" cy="307777"/>
              </a:xfrm>
              <a:prstGeom prst="rect">
                <a:avLst/>
              </a:prstGeom>
              <a:noFill/>
              <a:ln w="19050">
                <a:noFill/>
              </a:ln>
            </p:spPr>
            <p:txBody>
              <a:bodyPr wrap="square" rtlCol="0">
                <a:spAutoFit/>
              </a:bodyPr>
              <a:lstStyle>
                <a:defPPr>
                  <a:defRPr lang="es-ES"/>
                </a:defPPr>
                <a:lvl1pPr algn="ctr">
                  <a:defRPr b="1">
                    <a:solidFill>
                      <a:schemeClr val="accent2">
                        <a:lumMod val="50000"/>
                      </a:schemeClr>
                    </a:solidFill>
                  </a:defRPr>
                </a:lvl1pPr>
              </a:lstStyle>
              <a:p>
                <a:r>
                  <a:rPr lang="es-ES" sz="1400" dirty="0" err="1">
                    <a:solidFill>
                      <a:schemeClr val="accent3">
                        <a:lumMod val="50000"/>
                      </a:schemeClr>
                    </a:solidFill>
                  </a:rPr>
                  <a:t>Ator</a:t>
                </a:r>
                <a:endParaRPr lang="es-ES" sz="1400" dirty="0">
                  <a:solidFill>
                    <a:schemeClr val="accent3">
                      <a:lumMod val="50000"/>
                    </a:schemeClr>
                  </a:solidFill>
                </a:endParaRPr>
              </a:p>
            </p:txBody>
          </p:sp>
          <p:sp>
            <p:nvSpPr>
              <p:cNvPr id="11" name="CuadroTexto 10">
                <a:extLst>
                  <a:ext uri="{FF2B5EF4-FFF2-40B4-BE49-F238E27FC236}">
                    <a16:creationId xmlns:a16="http://schemas.microsoft.com/office/drawing/2014/main" id="{6CC00106-B43D-E6C1-728F-FFCC323175FE}"/>
                  </a:ext>
                </a:extLst>
              </p:cNvPr>
              <p:cNvSpPr txBox="1"/>
              <p:nvPr/>
            </p:nvSpPr>
            <p:spPr>
              <a:xfrm>
                <a:off x="3593140" y="4479655"/>
                <a:ext cx="698890" cy="307777"/>
              </a:xfrm>
              <a:prstGeom prst="rect">
                <a:avLst/>
              </a:prstGeom>
              <a:noFill/>
              <a:ln w="19050">
                <a:noFill/>
              </a:ln>
            </p:spPr>
            <p:txBody>
              <a:bodyPr wrap="square" rtlCol="0">
                <a:spAutoFit/>
              </a:bodyPr>
              <a:lstStyle>
                <a:defPPr>
                  <a:defRPr lang="es-ES"/>
                </a:defPPr>
                <a:lvl1pPr algn="ctr">
                  <a:defRPr b="1">
                    <a:solidFill>
                      <a:schemeClr val="accent2">
                        <a:lumMod val="50000"/>
                      </a:schemeClr>
                    </a:solidFill>
                  </a:defRPr>
                </a:lvl1pPr>
              </a:lstStyle>
              <a:p>
                <a:r>
                  <a:rPr lang="es-ES" sz="1400" dirty="0" err="1">
                    <a:solidFill>
                      <a:schemeClr val="accent3">
                        <a:lumMod val="50000"/>
                      </a:schemeClr>
                    </a:solidFill>
                  </a:rPr>
                  <a:t>Prav</a:t>
                </a:r>
                <a:endParaRPr lang="es-ES" sz="1400" dirty="0">
                  <a:solidFill>
                    <a:schemeClr val="accent3">
                      <a:lumMod val="50000"/>
                    </a:schemeClr>
                  </a:solidFill>
                </a:endParaRPr>
              </a:p>
            </p:txBody>
          </p:sp>
          <p:pic>
            <p:nvPicPr>
              <p:cNvPr id="12" name="Imagen 11">
                <a:extLst>
                  <a:ext uri="{FF2B5EF4-FFF2-40B4-BE49-F238E27FC236}">
                    <a16:creationId xmlns:a16="http://schemas.microsoft.com/office/drawing/2014/main" id="{82A57B03-69EB-7110-39F8-A349E2BFFDD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3559675" y="2241686"/>
                <a:ext cx="788107" cy="2249425"/>
              </a:xfrm>
              <a:prstGeom prst="rect">
                <a:avLst/>
              </a:prstGeom>
            </p:spPr>
          </p:pic>
          <p:sp>
            <p:nvSpPr>
              <p:cNvPr id="13" name="Rectángulo 12">
                <a:extLst>
                  <a:ext uri="{FF2B5EF4-FFF2-40B4-BE49-F238E27FC236}">
                    <a16:creationId xmlns:a16="http://schemas.microsoft.com/office/drawing/2014/main" id="{E51979B6-C1B1-7658-4E24-7FA494063E54}"/>
                  </a:ext>
                </a:extLst>
              </p:cNvPr>
              <p:cNvSpPr/>
              <p:nvPr/>
            </p:nvSpPr>
            <p:spPr>
              <a:xfrm>
                <a:off x="1959977" y="2211718"/>
                <a:ext cx="2450513" cy="2688787"/>
              </a:xfrm>
              <a:prstGeom prst="rect">
                <a:avLst/>
              </a:prstGeom>
              <a:noFill/>
              <a:ln w="19050">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14" name="CuadroTexto 13">
            <a:extLst>
              <a:ext uri="{FF2B5EF4-FFF2-40B4-BE49-F238E27FC236}">
                <a16:creationId xmlns:a16="http://schemas.microsoft.com/office/drawing/2014/main" id="{071DED3C-1954-FB2A-0949-42874BBEE8CE}"/>
              </a:ext>
            </a:extLst>
          </p:cNvPr>
          <p:cNvSpPr txBox="1"/>
          <p:nvPr/>
        </p:nvSpPr>
        <p:spPr>
          <a:xfrm>
            <a:off x="429412" y="2005063"/>
            <a:ext cx="8067222" cy="707886"/>
          </a:xfrm>
          <a:prstGeom prst="rect">
            <a:avLst/>
          </a:prstGeom>
          <a:noFill/>
          <a:ln w="19050">
            <a:noFill/>
          </a:ln>
        </p:spPr>
        <p:txBody>
          <a:bodyPr wrap="square" rtlCol="0">
            <a:spAutoFit/>
          </a:bodyPr>
          <a:lstStyle>
            <a:defPPr>
              <a:defRPr lang="es-ES"/>
            </a:defPPr>
            <a:lvl1pPr algn="just">
              <a:defRPr sz="2000" b="1">
                <a:solidFill>
                  <a:schemeClr val="accent2">
                    <a:lumMod val="50000"/>
                  </a:schemeClr>
                </a:solidFill>
              </a:defRPr>
            </a:lvl1pPr>
          </a:lstStyle>
          <a:p>
            <a:pPr marL="342900" indent="-342900">
              <a:buFont typeface="Wingdings" panose="05000000000000000000" pitchFamily="2" charset="2"/>
              <a:buChar char="Ø"/>
            </a:pPr>
            <a:r>
              <a:rPr lang="es-ES" b="0" dirty="0">
                <a:solidFill>
                  <a:schemeClr val="tx2">
                    <a:lumMod val="75000"/>
                    <a:lumOff val="25000"/>
                  </a:schemeClr>
                </a:solidFill>
              </a:rPr>
              <a:t>Los estudios recomiendan favorecer el tratamiento con rosuvastatina o atorvastatina en pacientes VIH con dislipidemia</a:t>
            </a:r>
            <a:r>
              <a:rPr lang="es-ES" b="0" baseline="30000" dirty="0">
                <a:solidFill>
                  <a:schemeClr val="tx2">
                    <a:lumMod val="75000"/>
                    <a:lumOff val="25000"/>
                  </a:schemeClr>
                </a:solidFill>
              </a:rPr>
              <a:t>1</a:t>
            </a:r>
            <a:r>
              <a:rPr lang="es-ES" b="0" dirty="0">
                <a:solidFill>
                  <a:schemeClr val="tx2">
                    <a:lumMod val="75000"/>
                    <a:lumOff val="25000"/>
                  </a:schemeClr>
                </a:solidFill>
              </a:rPr>
              <a:t>.</a:t>
            </a:r>
          </a:p>
        </p:txBody>
      </p:sp>
      <p:sp>
        <p:nvSpPr>
          <p:cNvPr id="15" name="CuadroTexto 14">
            <a:extLst>
              <a:ext uri="{FF2B5EF4-FFF2-40B4-BE49-F238E27FC236}">
                <a16:creationId xmlns:a16="http://schemas.microsoft.com/office/drawing/2014/main" id="{18CFABCB-009C-70EC-1E26-77C3F59682A9}"/>
              </a:ext>
            </a:extLst>
          </p:cNvPr>
          <p:cNvSpPr txBox="1"/>
          <p:nvPr/>
        </p:nvSpPr>
        <p:spPr>
          <a:xfrm>
            <a:off x="661854" y="5832258"/>
            <a:ext cx="10446383" cy="338554"/>
          </a:xfrm>
          <a:prstGeom prst="rect">
            <a:avLst/>
          </a:prstGeom>
          <a:solidFill>
            <a:schemeClr val="bg1"/>
          </a:solidFill>
        </p:spPr>
        <p:txBody>
          <a:bodyPr wrap="square">
            <a:spAutoFit/>
          </a:bodyPr>
          <a:lstStyle>
            <a:defPPr>
              <a:defRPr lang="es-ES"/>
            </a:defPPr>
            <a:lvl1pPr algn="ctr">
              <a:defRPr sz="800" i="1">
                <a:solidFill>
                  <a:schemeClr val="tx1">
                    <a:lumMod val="50000"/>
                  </a:schemeClr>
                </a:solidFill>
              </a:defRPr>
            </a:lvl1pPr>
          </a:lstStyle>
          <a:p>
            <a:pPr marL="228600" indent="-228600">
              <a:buAutoNum type="arabicPeriod"/>
            </a:pPr>
            <a:r>
              <a:rPr lang="es-ES" dirty="0" err="1"/>
              <a:t>Courlet</a:t>
            </a:r>
            <a:r>
              <a:rPr lang="es-ES" dirty="0"/>
              <a:t> P, Livio F, Alves </a:t>
            </a:r>
            <a:r>
              <a:rPr lang="es-ES" dirty="0" err="1"/>
              <a:t>Saldanha</a:t>
            </a:r>
            <a:r>
              <a:rPr lang="es-ES" dirty="0"/>
              <a:t> S et al.</a:t>
            </a:r>
            <a:r>
              <a:rPr lang="en-US" dirty="0"/>
              <a:t> Real-life management of drug-drug interactions between antiretrovirals and statins</a:t>
            </a:r>
            <a:r>
              <a:rPr lang="es-ES" dirty="0"/>
              <a:t>, J </a:t>
            </a:r>
            <a:r>
              <a:rPr lang="es-ES" dirty="0" err="1"/>
              <a:t>Antimicrob</a:t>
            </a:r>
            <a:r>
              <a:rPr lang="es-ES" dirty="0"/>
              <a:t> </a:t>
            </a:r>
            <a:r>
              <a:rPr lang="es-ES" dirty="0" err="1"/>
              <a:t>Chemother</a:t>
            </a:r>
            <a:r>
              <a:rPr lang="es-ES" dirty="0"/>
              <a:t> . 2020 Jul 1;75(7):1972-1980. </a:t>
            </a:r>
            <a:r>
              <a:rPr lang="es-ES" dirty="0" err="1"/>
              <a:t>doi</a:t>
            </a:r>
            <a:r>
              <a:rPr lang="es-ES" dirty="0"/>
              <a:t>: 10.1093/</a:t>
            </a:r>
            <a:r>
              <a:rPr lang="es-ES" dirty="0" err="1"/>
              <a:t>jac</a:t>
            </a:r>
            <a:r>
              <a:rPr lang="es-ES" dirty="0"/>
              <a:t>/dkaa099.</a:t>
            </a:r>
          </a:p>
          <a:p>
            <a:pPr marL="228600" indent="-228600">
              <a:buAutoNum type="arabicPeriod"/>
            </a:pPr>
            <a:r>
              <a:rPr lang="en-US" dirty="0"/>
              <a:t>Singh S, Willig J, et al. Comparative Effectiveness and Toxicity of Statins Among HIV-Infected Patients. Clin Infect Dis. 2011 Feb 1;52(3):387-95. </a:t>
            </a:r>
            <a:r>
              <a:rPr lang="en-US" dirty="0" err="1"/>
              <a:t>doi</a:t>
            </a:r>
            <a:r>
              <a:rPr lang="en-US" dirty="0"/>
              <a:t>: 10.1093/</a:t>
            </a:r>
            <a:r>
              <a:rPr lang="en-US" dirty="0" err="1"/>
              <a:t>cid</a:t>
            </a:r>
            <a:r>
              <a:rPr lang="en-US" dirty="0"/>
              <a:t>/ciq111. </a:t>
            </a:r>
            <a:r>
              <a:rPr lang="en-US" dirty="0" err="1"/>
              <a:t>Epub</a:t>
            </a:r>
            <a:r>
              <a:rPr lang="en-US" dirty="0"/>
              <a:t> 2010 Dec 28.</a:t>
            </a:r>
          </a:p>
        </p:txBody>
      </p:sp>
      <p:sp>
        <p:nvSpPr>
          <p:cNvPr id="16" name="CuadroTexto 15">
            <a:extLst>
              <a:ext uri="{FF2B5EF4-FFF2-40B4-BE49-F238E27FC236}">
                <a16:creationId xmlns:a16="http://schemas.microsoft.com/office/drawing/2014/main" id="{2DFA53CD-2821-923A-EAA1-0BEEE3A1BCA5}"/>
              </a:ext>
            </a:extLst>
          </p:cNvPr>
          <p:cNvSpPr txBox="1"/>
          <p:nvPr/>
        </p:nvSpPr>
        <p:spPr>
          <a:xfrm>
            <a:off x="429412" y="2926517"/>
            <a:ext cx="8130148" cy="1323439"/>
          </a:xfrm>
          <a:prstGeom prst="rect">
            <a:avLst/>
          </a:prstGeom>
          <a:noFill/>
          <a:ln w="19050">
            <a:noFill/>
          </a:ln>
        </p:spPr>
        <p:txBody>
          <a:bodyPr wrap="square" rtlCol="0">
            <a:spAutoFit/>
          </a:bodyPr>
          <a:lstStyle>
            <a:defPPr>
              <a:defRPr lang="es-ES"/>
            </a:defPPr>
            <a:lvl1pPr algn="just">
              <a:defRPr sz="2000" b="1">
                <a:solidFill>
                  <a:schemeClr val="accent2">
                    <a:lumMod val="50000"/>
                  </a:schemeClr>
                </a:solidFill>
              </a:defRPr>
            </a:lvl1pPr>
          </a:lstStyle>
          <a:p>
            <a:pPr marL="342900" indent="-342900">
              <a:buFont typeface="Wingdings" panose="05000000000000000000" pitchFamily="2" charset="2"/>
              <a:buChar char="Ø"/>
            </a:pPr>
            <a:r>
              <a:rPr lang="es-ES" b="0" dirty="0">
                <a:solidFill>
                  <a:schemeClr val="tx2">
                    <a:lumMod val="75000"/>
                    <a:lumOff val="25000"/>
                  </a:schemeClr>
                </a:solidFill>
              </a:rPr>
              <a:t>Otros hallazgos sugieren que la rosuvastatina y la atorvastatina son preferibles a la pravastatina para el tratamiento de pacientes infectados por el VIH con dislipidemia, debido a mayores disminuciones en el colesterol total, LDL-C y no HDL-C</a:t>
            </a:r>
            <a:r>
              <a:rPr lang="es-ES" b="0" baseline="30000" dirty="0">
                <a:solidFill>
                  <a:schemeClr val="tx2">
                    <a:lumMod val="75000"/>
                    <a:lumOff val="25000"/>
                  </a:schemeClr>
                </a:solidFill>
              </a:rPr>
              <a:t>2</a:t>
            </a:r>
            <a:r>
              <a:rPr lang="es-ES" b="0" dirty="0">
                <a:solidFill>
                  <a:schemeClr val="tx2">
                    <a:lumMod val="75000"/>
                    <a:lumOff val="25000"/>
                  </a:schemeClr>
                </a:solidFill>
              </a:rPr>
              <a:t>.</a:t>
            </a:r>
          </a:p>
        </p:txBody>
      </p:sp>
      <p:sp>
        <p:nvSpPr>
          <p:cNvPr id="17" name="CuadroTexto 16">
            <a:extLst>
              <a:ext uri="{FF2B5EF4-FFF2-40B4-BE49-F238E27FC236}">
                <a16:creationId xmlns:a16="http://schemas.microsoft.com/office/drawing/2014/main" id="{77EDF34B-C893-26E1-DC27-B58A035F3526}"/>
              </a:ext>
            </a:extLst>
          </p:cNvPr>
          <p:cNvSpPr txBox="1"/>
          <p:nvPr/>
        </p:nvSpPr>
        <p:spPr>
          <a:xfrm>
            <a:off x="429412" y="4463524"/>
            <a:ext cx="8130148" cy="707886"/>
          </a:xfrm>
          <a:prstGeom prst="rect">
            <a:avLst/>
          </a:prstGeom>
          <a:noFill/>
          <a:ln w="19050">
            <a:noFill/>
          </a:ln>
        </p:spPr>
        <p:txBody>
          <a:bodyPr wrap="square" rtlCol="0">
            <a:spAutoFit/>
          </a:bodyPr>
          <a:lstStyle>
            <a:defPPr>
              <a:defRPr lang="es-ES"/>
            </a:defPPr>
            <a:lvl1pPr algn="just">
              <a:defRPr sz="2000" b="1">
                <a:solidFill>
                  <a:schemeClr val="accent2">
                    <a:lumMod val="50000"/>
                  </a:schemeClr>
                </a:solidFill>
              </a:defRPr>
            </a:lvl1pPr>
          </a:lstStyle>
          <a:p>
            <a:pPr marL="342900" indent="-342900">
              <a:buFont typeface="Wingdings" panose="05000000000000000000" pitchFamily="2" charset="2"/>
              <a:buChar char="Ø"/>
            </a:pPr>
            <a:r>
              <a:rPr lang="es-ES_tradnl" b="0" dirty="0">
                <a:solidFill>
                  <a:schemeClr val="tx2">
                    <a:lumMod val="75000"/>
                    <a:lumOff val="25000"/>
                  </a:schemeClr>
                </a:solidFill>
              </a:rPr>
              <a:t>Con estatinas de alta intensidad, el 80% de los pacientes VIH logran la consecución de sus objetivos terapéuticos</a:t>
            </a:r>
            <a:r>
              <a:rPr lang="es-ES_tradnl" b="0" baseline="30000" dirty="0">
                <a:solidFill>
                  <a:schemeClr val="tx2">
                    <a:lumMod val="75000"/>
                    <a:lumOff val="25000"/>
                  </a:schemeClr>
                </a:solidFill>
              </a:rPr>
              <a:t>1</a:t>
            </a:r>
            <a:r>
              <a:rPr lang="es-ES_tradnl" b="0" dirty="0">
                <a:solidFill>
                  <a:schemeClr val="tx2">
                    <a:lumMod val="75000"/>
                    <a:lumOff val="25000"/>
                  </a:schemeClr>
                </a:solidFill>
              </a:rPr>
              <a:t>.</a:t>
            </a:r>
            <a:endParaRPr lang="es-ES" b="0" dirty="0">
              <a:solidFill>
                <a:schemeClr val="tx2">
                  <a:lumMod val="75000"/>
                  <a:lumOff val="25000"/>
                </a:schemeClr>
              </a:solidFill>
            </a:endParaRPr>
          </a:p>
        </p:txBody>
      </p:sp>
    </p:spTree>
    <p:extLst>
      <p:ext uri="{BB962C8B-B14F-4D97-AF65-F5344CB8AC3E}">
        <p14:creationId xmlns:p14="http://schemas.microsoft.com/office/powerpoint/2010/main" val="2307304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6B5CB-141D-0E56-F48C-5F2AC69177FD}"/>
            </a:ext>
          </a:extLst>
        </p:cNvPr>
        <p:cNvGrpSpPr/>
        <p:nvPr/>
      </p:nvGrpSpPr>
      <p:grpSpPr>
        <a:xfrm>
          <a:off x="0" y="0"/>
          <a:ext cx="0" cy="0"/>
          <a:chOff x="0" y="0"/>
          <a:chExt cx="0" cy="0"/>
        </a:xfrm>
      </p:grpSpPr>
      <p:sp>
        <p:nvSpPr>
          <p:cNvPr id="2" name="Marcador de texto 4">
            <a:extLst>
              <a:ext uri="{FF2B5EF4-FFF2-40B4-BE49-F238E27FC236}">
                <a16:creationId xmlns:a16="http://schemas.microsoft.com/office/drawing/2014/main" id="{4A5696A6-6FA2-875F-916C-CAEE31BFE5B0}"/>
              </a:ext>
            </a:extLst>
          </p:cNvPr>
          <p:cNvSpPr txBox="1">
            <a:spLocks noGrp="1"/>
          </p:cNvSpPr>
          <p:nvPr>
            <p:ph type="title"/>
          </p:nvPr>
        </p:nvSpPr>
        <p:spPr>
          <a:xfrm>
            <a:off x="395287" y="221036"/>
            <a:ext cx="11401425" cy="760412"/>
          </a:xfrm>
          <a:prstGeom prst="rect">
            <a:avLst/>
          </a:prstGeom>
          <a:noFill/>
        </p:spPr>
        <p:txBody>
          <a:bodyPr vert="horz" lIns="91440" tIns="45720" rIns="91440" bIns="45720" rtlCol="0" anchor="ctr">
            <a:noAutofit/>
          </a:bodyPr>
          <a:lstStyle>
            <a:lvl1pPr marL="0" indent="0" algn="l" defTabSz="914377" rtl="0" eaLnBrk="1" latinLnBrk="0" hangingPunct="1">
              <a:lnSpc>
                <a:spcPct val="90000"/>
              </a:lnSpc>
              <a:spcBef>
                <a:spcPts val="1000"/>
              </a:spcBef>
              <a:buFont typeface="Arial" panose="020B0604020202020204" pitchFamily="34" charset="0"/>
              <a:buNone/>
              <a:defRPr sz="1867" kern="1200" baseline="0">
                <a:solidFill>
                  <a:schemeClr val="accent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ES" sz="2900" b="1" dirty="0">
                <a:solidFill>
                  <a:srgbClr val="002060"/>
                </a:solidFill>
              </a:rPr>
              <a:t>Ambos, rosuvastatina y atorvastatina, reducen </a:t>
            </a:r>
            <a:r>
              <a:rPr lang="en-US" sz="2900" b="1" dirty="0">
                <a:solidFill>
                  <a:srgbClr val="002060"/>
                </a:solidFill>
              </a:rPr>
              <a:t>la </a:t>
            </a:r>
            <a:r>
              <a:rPr lang="en-US" sz="2900" b="1" dirty="0" err="1">
                <a:solidFill>
                  <a:srgbClr val="002060"/>
                </a:solidFill>
              </a:rPr>
              <a:t>inflamación</a:t>
            </a:r>
            <a:r>
              <a:rPr lang="en-US" sz="2900" b="1" dirty="0">
                <a:solidFill>
                  <a:srgbClr val="002060"/>
                </a:solidFill>
              </a:rPr>
              <a:t> </a:t>
            </a:r>
            <a:r>
              <a:rPr lang="en-US" sz="2900" b="1" dirty="0" err="1">
                <a:solidFill>
                  <a:srgbClr val="002060"/>
                </a:solidFill>
              </a:rPr>
              <a:t>en</a:t>
            </a:r>
            <a:r>
              <a:rPr lang="en-US" sz="2900" b="1" dirty="0">
                <a:solidFill>
                  <a:srgbClr val="002060"/>
                </a:solidFill>
              </a:rPr>
              <a:t> </a:t>
            </a:r>
            <a:r>
              <a:rPr lang="en-US" sz="2900" b="1" dirty="0" err="1">
                <a:solidFill>
                  <a:srgbClr val="002060"/>
                </a:solidFill>
              </a:rPr>
              <a:t>pacientes</a:t>
            </a:r>
            <a:r>
              <a:rPr lang="en-US" sz="2900" b="1" dirty="0">
                <a:solidFill>
                  <a:srgbClr val="002060"/>
                </a:solidFill>
              </a:rPr>
              <a:t> VIH</a:t>
            </a:r>
            <a:endParaRPr lang="es-ES" sz="2900" b="1" dirty="0">
              <a:solidFill>
                <a:srgbClr val="002060"/>
              </a:solidFill>
            </a:endParaRPr>
          </a:p>
        </p:txBody>
      </p:sp>
      <p:sp>
        <p:nvSpPr>
          <p:cNvPr id="4" name="CuadroTexto 3">
            <a:extLst>
              <a:ext uri="{FF2B5EF4-FFF2-40B4-BE49-F238E27FC236}">
                <a16:creationId xmlns:a16="http://schemas.microsoft.com/office/drawing/2014/main" id="{AB762824-D09C-A0FE-31BF-48EBE7B6035A}"/>
              </a:ext>
            </a:extLst>
          </p:cNvPr>
          <p:cNvSpPr txBox="1"/>
          <p:nvPr/>
        </p:nvSpPr>
        <p:spPr>
          <a:xfrm>
            <a:off x="7004304" y="3605850"/>
            <a:ext cx="4792408" cy="2431435"/>
          </a:xfrm>
          <a:prstGeom prst="rect">
            <a:avLst/>
          </a:prstGeom>
          <a:solidFill>
            <a:schemeClr val="bg1"/>
          </a:solidFill>
        </p:spPr>
        <p:txBody>
          <a:bodyPr wrap="square">
            <a:spAutoFit/>
          </a:bodyPr>
          <a:lstStyle>
            <a:defPPr>
              <a:defRPr lang="es-ES"/>
            </a:defPPr>
            <a:lvl1pPr algn="ctr">
              <a:defRPr sz="800" i="1">
                <a:solidFill>
                  <a:schemeClr val="tx1">
                    <a:lumMod val="50000"/>
                  </a:schemeClr>
                </a:solidFill>
              </a:defRPr>
            </a:lvl1pPr>
          </a:lstStyle>
          <a:p>
            <a:pPr marL="228600" indent="-228600" algn="l">
              <a:buAutoNum type="arabicPeriod"/>
            </a:pPr>
            <a:r>
              <a:rPr lang="es-ES" dirty="0"/>
              <a:t>Calza L, Trapani F, et al. </a:t>
            </a:r>
            <a:r>
              <a:rPr lang="en-US" dirty="0"/>
              <a:t>Statin therapy decreases serum levels of high-sensitivity C-reactive protein and tumor necrosis factor-α in HIV-infected patients treated with ritonavir-boosted protease inhibitors</a:t>
            </a:r>
            <a:r>
              <a:rPr lang="es-ES" dirty="0"/>
              <a:t>. HIV  </a:t>
            </a:r>
            <a:r>
              <a:rPr lang="es-ES" dirty="0" err="1"/>
              <a:t>ClinTrials</a:t>
            </a:r>
            <a:r>
              <a:rPr lang="es-ES" dirty="0"/>
              <a:t>. 2012;13(3):153–61. doi.org/10.1310/hct1303-153</a:t>
            </a:r>
          </a:p>
          <a:p>
            <a:pPr marL="228600" indent="-228600" algn="l">
              <a:buAutoNum type="arabicPeriod"/>
            </a:pPr>
            <a:r>
              <a:rPr lang="en-US" dirty="0"/>
              <a:t>Hussain S, </a:t>
            </a:r>
            <a:r>
              <a:rPr lang="en-US" dirty="0" err="1"/>
              <a:t>Golozar</a:t>
            </a:r>
            <a:r>
              <a:rPr lang="en-US" dirty="0"/>
              <a:t> A, et al. Effect of Statin Use on Inflammation and Immune Activation Biomarkers in HIV-Infected Persons on Effective Antiretroviral Therapy. AIDS Res Hum Retroviruses . 2021 May;37(5):357-367. </a:t>
            </a:r>
            <a:r>
              <a:rPr lang="en-US" dirty="0" err="1"/>
              <a:t>doi</a:t>
            </a:r>
            <a:r>
              <a:rPr lang="en-US" dirty="0"/>
              <a:t>: 10.1089/AID.2020.0127. </a:t>
            </a:r>
            <a:r>
              <a:rPr lang="en-US" dirty="0" err="1"/>
              <a:t>Epub</a:t>
            </a:r>
            <a:r>
              <a:rPr lang="en-US" dirty="0"/>
              <a:t> 2020 Dec 29.</a:t>
            </a:r>
          </a:p>
          <a:p>
            <a:pPr marL="228600" indent="-228600" algn="l">
              <a:buAutoNum type="arabicPeriod"/>
            </a:pPr>
            <a:r>
              <a:rPr lang="es-ES" dirty="0"/>
              <a:t>Nixon D, Bosch R, et al. </a:t>
            </a:r>
            <a:r>
              <a:rPr lang="en-US" dirty="0"/>
              <a:t>Effects of atorvastatin on biomarkers of immune activation, inflammation, and lipids in virologically suppressed, human immunodeficiency virus-1-infected individuals with low-density lipoprotein cholesterol &lt;130 mg/dL (AIDS Clinical Trials Group Study A5275). </a:t>
            </a:r>
            <a:r>
              <a:rPr lang="es-ES" dirty="0"/>
              <a:t>J Clin </a:t>
            </a:r>
            <a:r>
              <a:rPr lang="es-ES" dirty="0" err="1"/>
              <a:t>Lipidol</a:t>
            </a:r>
            <a:r>
              <a:rPr lang="es-ES" dirty="0"/>
              <a:t>. 2017 Jan-Feb;11(1):61-69. </a:t>
            </a:r>
            <a:r>
              <a:rPr lang="es-ES" dirty="0" err="1"/>
              <a:t>doi</a:t>
            </a:r>
            <a:r>
              <a:rPr lang="es-ES" dirty="0"/>
              <a:t>: 10.1016/j.jacl.2016.09.017. </a:t>
            </a:r>
            <a:r>
              <a:rPr lang="es-ES" dirty="0" err="1"/>
              <a:t>Epub</a:t>
            </a:r>
            <a:r>
              <a:rPr lang="es-ES" dirty="0"/>
              <a:t> 2016 Oct 5.</a:t>
            </a:r>
          </a:p>
          <a:p>
            <a:pPr marL="228600" indent="-228600" algn="l">
              <a:buAutoNum type="arabicPeriod"/>
            </a:pPr>
            <a:r>
              <a:rPr lang="es-ES" dirty="0" err="1"/>
              <a:t>Funderburg</a:t>
            </a:r>
            <a:r>
              <a:rPr lang="es-ES" dirty="0"/>
              <a:t> N, </a:t>
            </a:r>
            <a:r>
              <a:rPr lang="es-ES" dirty="0" err="1"/>
              <a:t>Jiang</a:t>
            </a:r>
            <a:r>
              <a:rPr lang="es-ES" dirty="0"/>
              <a:t> Y, et al. </a:t>
            </a:r>
            <a:r>
              <a:rPr lang="en-US" dirty="0"/>
              <a:t>Rosuvastatin treatment reduces markers of monocyte activation in HIV-infected subjects on antiretroviral therapy. </a:t>
            </a:r>
            <a:r>
              <a:rPr lang="es-ES" dirty="0"/>
              <a:t>Clin </a:t>
            </a:r>
            <a:r>
              <a:rPr lang="es-ES" dirty="0" err="1"/>
              <a:t>Infect</a:t>
            </a:r>
            <a:r>
              <a:rPr lang="es-ES" dirty="0"/>
              <a:t> </a:t>
            </a:r>
            <a:r>
              <a:rPr lang="es-ES" dirty="0" err="1"/>
              <a:t>Dis</a:t>
            </a:r>
            <a:r>
              <a:rPr lang="es-ES" dirty="0"/>
              <a:t>. 2013 Nov 18;58(4):588–595. </a:t>
            </a:r>
            <a:r>
              <a:rPr lang="es-ES" dirty="0" err="1"/>
              <a:t>doi</a:t>
            </a:r>
            <a:r>
              <a:rPr lang="es-ES" dirty="0"/>
              <a:t>: 10.1093/cid/cit748 </a:t>
            </a:r>
          </a:p>
          <a:p>
            <a:pPr marL="228600" indent="-228600" algn="l">
              <a:buAutoNum type="arabicPeriod"/>
            </a:pPr>
            <a:r>
              <a:rPr lang="es-ES" dirty="0"/>
              <a:t>De </a:t>
            </a:r>
            <a:r>
              <a:rPr lang="es-ES" dirty="0" err="1"/>
              <a:t>Wit</a:t>
            </a:r>
            <a:r>
              <a:rPr lang="es-ES" dirty="0"/>
              <a:t> S, </a:t>
            </a:r>
            <a:r>
              <a:rPr lang="es-ES" dirty="0" err="1"/>
              <a:t>Delforge</a:t>
            </a:r>
            <a:r>
              <a:rPr lang="es-ES" dirty="0"/>
              <a:t> M, et al. </a:t>
            </a:r>
            <a:r>
              <a:rPr lang="en-US" dirty="0"/>
              <a:t>Downregulation of CD38 activation markers by atorvastatin in HIV patients with undetectable viral load. </a:t>
            </a:r>
            <a:r>
              <a:rPr lang="es-ES" dirty="0"/>
              <a:t>AIDS. 2011 Jun 19;25(10):1332-3. </a:t>
            </a:r>
            <a:r>
              <a:rPr lang="es-ES" dirty="0" err="1"/>
              <a:t>doi</a:t>
            </a:r>
            <a:r>
              <a:rPr lang="es-ES" dirty="0"/>
              <a:t>: 10.1097/QAD.0b013e328347c083.</a:t>
            </a:r>
          </a:p>
          <a:p>
            <a:pPr marL="228600" indent="-228600" algn="l">
              <a:buAutoNum type="arabicPeriod"/>
            </a:pPr>
            <a:r>
              <a:rPr lang="es-ES" dirty="0" err="1"/>
              <a:t>Eckard</a:t>
            </a:r>
            <a:r>
              <a:rPr lang="es-ES" dirty="0"/>
              <a:t> AR, </a:t>
            </a:r>
            <a:r>
              <a:rPr lang="es-ES" dirty="0" err="1"/>
              <a:t>Jiang</a:t>
            </a:r>
            <a:r>
              <a:rPr lang="es-ES" dirty="0"/>
              <a:t> Y, at al. </a:t>
            </a:r>
            <a:r>
              <a:rPr lang="en-US" dirty="0"/>
              <a:t>Effect of 24 weeks of statin therapy on systemic and vascular inflammation in HIV-infected subjects receiving antiretroviral therapy. </a:t>
            </a:r>
            <a:r>
              <a:rPr lang="es-ES" dirty="0"/>
              <a:t>J </a:t>
            </a:r>
            <a:r>
              <a:rPr lang="es-ES" dirty="0" err="1"/>
              <a:t>Infect</a:t>
            </a:r>
            <a:r>
              <a:rPr lang="es-ES" dirty="0"/>
              <a:t> </a:t>
            </a:r>
            <a:r>
              <a:rPr lang="es-ES" dirty="0" err="1"/>
              <a:t>Dis</a:t>
            </a:r>
            <a:r>
              <a:rPr lang="es-ES" dirty="0"/>
              <a:t> . 2014 </a:t>
            </a:r>
            <a:r>
              <a:rPr lang="es-ES" dirty="0" err="1"/>
              <a:t>Apr</a:t>
            </a:r>
            <a:r>
              <a:rPr lang="es-ES" dirty="0"/>
              <a:t> 15;209(8):1156-64. </a:t>
            </a:r>
            <a:r>
              <a:rPr lang="es-ES" dirty="0" err="1"/>
              <a:t>doi</a:t>
            </a:r>
            <a:r>
              <a:rPr lang="es-ES" dirty="0"/>
              <a:t>: 10.1093/</a:t>
            </a:r>
            <a:r>
              <a:rPr lang="es-ES" dirty="0" err="1"/>
              <a:t>infdis</a:t>
            </a:r>
            <a:r>
              <a:rPr lang="es-ES" dirty="0"/>
              <a:t>/jiu012. </a:t>
            </a:r>
            <a:r>
              <a:rPr lang="es-ES" dirty="0" err="1"/>
              <a:t>Epub</a:t>
            </a:r>
            <a:r>
              <a:rPr lang="es-ES" dirty="0"/>
              <a:t> 2014 Jan 9.</a:t>
            </a:r>
          </a:p>
        </p:txBody>
      </p:sp>
      <p:sp>
        <p:nvSpPr>
          <p:cNvPr id="5" name="CuadroTexto 4">
            <a:extLst>
              <a:ext uri="{FF2B5EF4-FFF2-40B4-BE49-F238E27FC236}">
                <a16:creationId xmlns:a16="http://schemas.microsoft.com/office/drawing/2014/main" id="{E4A03DBD-5C31-A74F-4775-EF6ED1B07D5D}"/>
              </a:ext>
            </a:extLst>
          </p:cNvPr>
          <p:cNvSpPr txBox="1"/>
          <p:nvPr/>
        </p:nvSpPr>
        <p:spPr>
          <a:xfrm>
            <a:off x="82297" y="5805967"/>
            <a:ext cx="6995160" cy="646331"/>
          </a:xfrm>
          <a:prstGeom prst="rect">
            <a:avLst/>
          </a:prstGeom>
          <a:solidFill>
            <a:schemeClr val="bg1"/>
          </a:solidFill>
          <a:ln w="19050">
            <a:noFill/>
          </a:ln>
        </p:spPr>
        <p:txBody>
          <a:bodyPr wrap="square" rtlCol="0">
            <a:spAutoFit/>
          </a:bodyPr>
          <a:lstStyle>
            <a:defPPr>
              <a:defRPr lang="es-ES"/>
            </a:defPPr>
            <a:lvl1pPr algn="ctr">
              <a:defRPr sz="2400" b="1">
                <a:solidFill>
                  <a:schemeClr val="tx2">
                    <a:lumMod val="75000"/>
                    <a:lumOff val="25000"/>
                  </a:schemeClr>
                </a:solidFill>
              </a:defRPr>
            </a:lvl1pPr>
          </a:lstStyle>
          <a:p>
            <a:r>
              <a:rPr lang="es-ES" sz="1800" b="0" dirty="0"/>
              <a:t>Ambas estatinas reducen los marcadores de inflamación </a:t>
            </a:r>
            <a:r>
              <a:rPr lang="es-ES" sz="1800" b="0" dirty="0" err="1"/>
              <a:t>hsCRP</a:t>
            </a:r>
            <a:r>
              <a:rPr lang="es-ES" sz="1800" b="0" dirty="0"/>
              <a:t> y TNF-</a:t>
            </a:r>
            <a:r>
              <a:rPr lang="el-GR" sz="1800" b="0" dirty="0"/>
              <a:t>α</a:t>
            </a:r>
            <a:r>
              <a:rPr lang="es-ES_tradnl" sz="1800" b="0" dirty="0"/>
              <a:t> </a:t>
            </a:r>
            <a:r>
              <a:rPr lang="es-ES" sz="1800" b="0" dirty="0"/>
              <a:t>significativamente</a:t>
            </a:r>
            <a:r>
              <a:rPr lang="es-ES" sz="1800" b="0" baseline="30000" dirty="0"/>
              <a:t>1</a:t>
            </a:r>
            <a:r>
              <a:rPr lang="es-ES_tradnl" sz="1800" b="0" dirty="0"/>
              <a:t>.</a:t>
            </a:r>
            <a:r>
              <a:rPr lang="es-ES" sz="1800" b="0" dirty="0"/>
              <a:t> </a:t>
            </a:r>
          </a:p>
        </p:txBody>
      </p:sp>
      <p:sp>
        <p:nvSpPr>
          <p:cNvPr id="15" name="CuadroTexto 14">
            <a:extLst>
              <a:ext uri="{FF2B5EF4-FFF2-40B4-BE49-F238E27FC236}">
                <a16:creationId xmlns:a16="http://schemas.microsoft.com/office/drawing/2014/main" id="{AFF4988E-69DF-6A1C-027C-49C73AC9CE2D}"/>
              </a:ext>
            </a:extLst>
          </p:cNvPr>
          <p:cNvSpPr txBox="1"/>
          <p:nvPr/>
        </p:nvSpPr>
        <p:spPr>
          <a:xfrm>
            <a:off x="7004304" y="1620935"/>
            <a:ext cx="4792408" cy="1631216"/>
          </a:xfrm>
          <a:prstGeom prst="rect">
            <a:avLst/>
          </a:prstGeom>
          <a:solidFill>
            <a:schemeClr val="bg1"/>
          </a:solidFill>
          <a:ln w="19050">
            <a:noFill/>
          </a:ln>
        </p:spPr>
        <p:txBody>
          <a:bodyPr wrap="square" rtlCol="0">
            <a:spAutoFit/>
          </a:bodyPr>
          <a:lstStyle>
            <a:defPPr>
              <a:defRPr lang="es-ES"/>
            </a:defPPr>
            <a:lvl1pPr algn="just">
              <a:defRPr sz="2000" b="1">
                <a:solidFill>
                  <a:schemeClr val="accent2">
                    <a:lumMod val="50000"/>
                  </a:schemeClr>
                </a:solidFill>
              </a:defRPr>
            </a:lvl1pPr>
          </a:lstStyle>
          <a:p>
            <a:r>
              <a:rPr lang="es-ES" b="0" dirty="0">
                <a:solidFill>
                  <a:schemeClr val="tx2">
                    <a:lumMod val="75000"/>
                    <a:lumOff val="25000"/>
                  </a:schemeClr>
                </a:solidFill>
              </a:rPr>
              <a:t>Existe un amplio repertorio de estudios con rosuvastatina y atorvastatina que muestran que ambas estatinas reducen significativamente varios marcadores de inflamación y activación inmunológica</a:t>
            </a:r>
            <a:r>
              <a:rPr lang="es-ES" b="0" baseline="30000" dirty="0">
                <a:solidFill>
                  <a:schemeClr val="tx2">
                    <a:lumMod val="75000"/>
                    <a:lumOff val="25000"/>
                  </a:schemeClr>
                </a:solidFill>
              </a:rPr>
              <a:t>1-6</a:t>
            </a:r>
            <a:r>
              <a:rPr lang="es-ES" b="0" dirty="0">
                <a:solidFill>
                  <a:schemeClr val="tx2">
                    <a:lumMod val="75000"/>
                    <a:lumOff val="25000"/>
                  </a:schemeClr>
                </a:solidFill>
              </a:rPr>
              <a:t>.</a:t>
            </a:r>
          </a:p>
        </p:txBody>
      </p:sp>
      <p:pic>
        <p:nvPicPr>
          <p:cNvPr id="17" name="Imagen 16">
            <a:extLst>
              <a:ext uri="{FF2B5EF4-FFF2-40B4-BE49-F238E27FC236}">
                <a16:creationId xmlns:a16="http://schemas.microsoft.com/office/drawing/2014/main" id="{987EFFBB-460B-1245-8FBF-60368F594C37}"/>
              </a:ext>
            </a:extLst>
          </p:cNvPr>
          <p:cNvPicPr>
            <a:picLocks noChangeAspect="1"/>
          </p:cNvPicPr>
          <p:nvPr/>
        </p:nvPicPr>
        <p:blipFill>
          <a:blip r:embed="rId2"/>
          <a:srcRect t="933"/>
          <a:stretch/>
        </p:blipFill>
        <p:spPr>
          <a:xfrm rot="5400000">
            <a:off x="1416774" y="528325"/>
            <a:ext cx="4191013" cy="6364275"/>
          </a:xfrm>
          <a:prstGeom prst="rect">
            <a:avLst/>
          </a:prstGeom>
        </p:spPr>
      </p:pic>
      <p:sp>
        <p:nvSpPr>
          <p:cNvPr id="18" name="Título 1">
            <a:extLst>
              <a:ext uri="{FF2B5EF4-FFF2-40B4-BE49-F238E27FC236}">
                <a16:creationId xmlns:a16="http://schemas.microsoft.com/office/drawing/2014/main" id="{C8484690-1777-0CC9-7E52-0601F6714A49}"/>
              </a:ext>
            </a:extLst>
          </p:cNvPr>
          <p:cNvSpPr txBox="1">
            <a:spLocks/>
          </p:cNvSpPr>
          <p:nvPr/>
        </p:nvSpPr>
        <p:spPr>
          <a:xfrm>
            <a:off x="232185" y="1261256"/>
            <a:ext cx="6570951" cy="338554"/>
          </a:xfrm>
          <a:prstGeom prst="rect">
            <a:avLst/>
          </a:prstGeom>
          <a:noFill/>
          <a:ln w="19050">
            <a:noFill/>
          </a:ln>
        </p:spPr>
        <p:txBody>
          <a:bodyPr wrap="square" rtlCol="0">
            <a:spAutoFit/>
          </a:bodyPr>
          <a:lstStyle>
            <a:defPPr>
              <a:defRPr lang="es-ES"/>
            </a:defPPr>
            <a:lvl1pPr algn="ctr">
              <a:defRPr sz="1600" b="1">
                <a:solidFill>
                  <a:schemeClr val="tx1">
                    <a:lumMod val="50000"/>
                  </a:schemeClr>
                </a:solidFill>
                <a:latin typeface="Aharoni" panose="02010803020104030203" pitchFamily="2" charset="-79"/>
                <a:cs typeface="Aharoni" panose="02010803020104030203" pitchFamily="2" charset="-79"/>
              </a:defRPr>
            </a:lvl1pPr>
          </a:lstStyle>
          <a:p>
            <a:r>
              <a:rPr lang="es-ES_tradnl" dirty="0"/>
              <a:t>Niveles plasmáticos de lípidos y marcadores de inflamación </a:t>
            </a:r>
            <a:endParaRPr lang="es-ES" dirty="0"/>
          </a:p>
        </p:txBody>
      </p:sp>
    </p:spTree>
    <p:extLst>
      <p:ext uri="{BB962C8B-B14F-4D97-AF65-F5344CB8AC3E}">
        <p14:creationId xmlns:p14="http://schemas.microsoft.com/office/powerpoint/2010/main" val="4015583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25570D-A8F6-8695-557C-0ED25923D6DB}"/>
            </a:ext>
          </a:extLst>
        </p:cNvPr>
        <p:cNvGrpSpPr/>
        <p:nvPr/>
      </p:nvGrpSpPr>
      <p:grpSpPr>
        <a:xfrm>
          <a:off x="0" y="0"/>
          <a:ext cx="0" cy="0"/>
          <a:chOff x="0" y="0"/>
          <a:chExt cx="0" cy="0"/>
        </a:xfrm>
      </p:grpSpPr>
      <p:sp>
        <p:nvSpPr>
          <p:cNvPr id="2" name="Marcador de texto 4">
            <a:extLst>
              <a:ext uri="{FF2B5EF4-FFF2-40B4-BE49-F238E27FC236}">
                <a16:creationId xmlns:a16="http://schemas.microsoft.com/office/drawing/2014/main" id="{B3CE9D58-DC49-CAB5-6286-A73AEC81509F}"/>
              </a:ext>
            </a:extLst>
          </p:cNvPr>
          <p:cNvSpPr txBox="1">
            <a:spLocks/>
          </p:cNvSpPr>
          <p:nvPr/>
        </p:nvSpPr>
        <p:spPr>
          <a:xfrm>
            <a:off x="323569" y="256895"/>
            <a:ext cx="11401425" cy="760412"/>
          </a:xfrm>
          <a:prstGeom prst="rect">
            <a:avLst/>
          </a:prstGeom>
          <a:noFill/>
        </p:spPr>
        <p:txBody>
          <a:bodyPr vert="horz" lIns="91440" tIns="45720" rIns="91440" bIns="45720" rtlCol="0" anchor="ctr">
            <a:noAutofit/>
          </a:bodyPr>
          <a:lstStyle>
            <a:lvl1pPr indent="0" algn="ctr" defTabSz="914377">
              <a:lnSpc>
                <a:spcPct val="90000"/>
              </a:lnSpc>
              <a:spcBef>
                <a:spcPts val="1000"/>
              </a:spcBef>
              <a:buFont typeface="Arial" panose="020B0604020202020204" pitchFamily="34" charset="0"/>
              <a:buNone/>
              <a:defRPr sz="2900" b="1" baseline="0">
                <a:solidFill>
                  <a:srgbClr val="002060"/>
                </a:solidFill>
              </a:defRPr>
            </a:lvl1pPr>
            <a:lvl2pPr marL="685783" indent="-228594" defTabSz="914377">
              <a:lnSpc>
                <a:spcPct val="90000"/>
              </a:lnSpc>
              <a:spcBef>
                <a:spcPts val="500"/>
              </a:spcBef>
              <a:buFont typeface="Arial" panose="020B0604020202020204" pitchFamily="34" charset="0"/>
              <a:buChar char="•"/>
              <a:defRPr sz="2400"/>
            </a:lvl2pPr>
            <a:lvl3pPr marL="1142971" indent="-228594" defTabSz="914377">
              <a:lnSpc>
                <a:spcPct val="90000"/>
              </a:lnSpc>
              <a:spcBef>
                <a:spcPts val="500"/>
              </a:spcBef>
              <a:buFont typeface="Arial" panose="020B0604020202020204" pitchFamily="34" charset="0"/>
              <a:buChar char="•"/>
              <a:defRPr sz="2000"/>
            </a:lvl3pPr>
            <a:lvl4pPr marL="1600160" indent="-228594" defTabSz="914377">
              <a:lnSpc>
                <a:spcPct val="90000"/>
              </a:lnSpc>
              <a:spcBef>
                <a:spcPts val="500"/>
              </a:spcBef>
              <a:buFont typeface="Arial" panose="020B0604020202020204" pitchFamily="34" charset="0"/>
              <a:buChar char="•"/>
            </a:lvl4pPr>
            <a:lvl5pPr marL="2057349" indent="-228594" defTabSz="914377">
              <a:lnSpc>
                <a:spcPct val="90000"/>
              </a:lnSpc>
              <a:spcBef>
                <a:spcPts val="500"/>
              </a:spcBef>
              <a:buFont typeface="Arial" panose="020B0604020202020204" pitchFamily="34" charset="0"/>
              <a:buChar char="•"/>
            </a:lvl5pPr>
            <a:lvl6pPr marL="2514537" indent="-228594" defTabSz="914377">
              <a:lnSpc>
                <a:spcPct val="90000"/>
              </a:lnSpc>
              <a:spcBef>
                <a:spcPts val="500"/>
              </a:spcBef>
              <a:buFont typeface="Arial" panose="020B0604020202020204" pitchFamily="34" charset="0"/>
              <a:buChar char="•"/>
            </a:lvl6pPr>
            <a:lvl7pPr marL="2971726" indent="-228594" defTabSz="914377">
              <a:lnSpc>
                <a:spcPct val="90000"/>
              </a:lnSpc>
              <a:spcBef>
                <a:spcPts val="500"/>
              </a:spcBef>
              <a:buFont typeface="Arial" panose="020B0604020202020204" pitchFamily="34" charset="0"/>
              <a:buChar char="•"/>
            </a:lvl7pPr>
            <a:lvl8pPr marL="3428914" indent="-228594" defTabSz="914377">
              <a:lnSpc>
                <a:spcPct val="90000"/>
              </a:lnSpc>
              <a:spcBef>
                <a:spcPts val="500"/>
              </a:spcBef>
              <a:buFont typeface="Arial" panose="020B0604020202020204" pitchFamily="34" charset="0"/>
              <a:buChar char="•"/>
            </a:lvl8pPr>
            <a:lvl9pPr marL="3886103" indent="-228594" defTabSz="914377">
              <a:lnSpc>
                <a:spcPct val="90000"/>
              </a:lnSpc>
              <a:spcBef>
                <a:spcPts val="500"/>
              </a:spcBef>
              <a:buFont typeface="Arial" panose="020B0604020202020204" pitchFamily="34" charset="0"/>
              <a:buChar char="•"/>
            </a:lvl9pPr>
          </a:lstStyle>
          <a:p>
            <a:r>
              <a:rPr lang="es-ES" dirty="0"/>
              <a:t>Ambos, rosuvastatina y atorvastatina, reducen la progresión de la placa de ateroma en pacientes VIH</a:t>
            </a:r>
          </a:p>
        </p:txBody>
      </p:sp>
      <p:sp>
        <p:nvSpPr>
          <p:cNvPr id="3" name="CuadroTexto 2">
            <a:extLst>
              <a:ext uri="{FF2B5EF4-FFF2-40B4-BE49-F238E27FC236}">
                <a16:creationId xmlns:a16="http://schemas.microsoft.com/office/drawing/2014/main" id="{0BD5EA34-4E3D-B93E-E410-156B659119DD}"/>
              </a:ext>
            </a:extLst>
          </p:cNvPr>
          <p:cNvSpPr txBox="1"/>
          <p:nvPr/>
        </p:nvSpPr>
        <p:spPr>
          <a:xfrm>
            <a:off x="1272988" y="4907700"/>
            <a:ext cx="9349752" cy="830997"/>
          </a:xfrm>
          <a:prstGeom prst="rect">
            <a:avLst/>
          </a:prstGeom>
          <a:solidFill>
            <a:schemeClr val="bg1"/>
          </a:solidFill>
          <a:ln w="19050">
            <a:noFill/>
          </a:ln>
        </p:spPr>
        <p:txBody>
          <a:bodyPr wrap="square" rtlCol="0">
            <a:spAutoFit/>
          </a:bodyPr>
          <a:lstStyle>
            <a:defPPr>
              <a:defRPr lang="es-ES"/>
            </a:defPPr>
            <a:lvl1pPr algn="just">
              <a:defRPr sz="2000" b="1">
                <a:solidFill>
                  <a:schemeClr val="accent2">
                    <a:lumMod val="50000"/>
                  </a:schemeClr>
                </a:solidFill>
              </a:defRPr>
            </a:lvl1pPr>
          </a:lstStyle>
          <a:p>
            <a:pPr algn="ctr"/>
            <a:r>
              <a:rPr lang="es-ES" sz="2400" dirty="0">
                <a:solidFill>
                  <a:schemeClr val="tx2">
                    <a:lumMod val="75000"/>
                    <a:lumOff val="25000"/>
                  </a:schemeClr>
                </a:solidFill>
              </a:rPr>
              <a:t>Varios estudios indican una reducción en la placa de ateroma en pacientes VIH con rosuvastatina</a:t>
            </a:r>
            <a:r>
              <a:rPr lang="es-ES" sz="2400" baseline="30000" dirty="0">
                <a:solidFill>
                  <a:schemeClr val="tx2">
                    <a:lumMod val="75000"/>
                    <a:lumOff val="25000"/>
                  </a:schemeClr>
                </a:solidFill>
              </a:rPr>
              <a:t>1</a:t>
            </a:r>
            <a:r>
              <a:rPr lang="es-ES" sz="2400" dirty="0">
                <a:solidFill>
                  <a:schemeClr val="tx2">
                    <a:lumMod val="75000"/>
                    <a:lumOff val="25000"/>
                  </a:schemeClr>
                </a:solidFill>
              </a:rPr>
              <a:t> y atorvastatina</a:t>
            </a:r>
            <a:r>
              <a:rPr lang="es-ES" sz="2400" baseline="30000" dirty="0">
                <a:solidFill>
                  <a:schemeClr val="tx2">
                    <a:lumMod val="75000"/>
                    <a:lumOff val="25000"/>
                  </a:schemeClr>
                </a:solidFill>
              </a:rPr>
              <a:t>2</a:t>
            </a:r>
            <a:r>
              <a:rPr lang="es-ES" sz="2400" dirty="0">
                <a:solidFill>
                  <a:schemeClr val="tx2">
                    <a:lumMod val="75000"/>
                    <a:lumOff val="25000"/>
                  </a:schemeClr>
                </a:solidFill>
              </a:rPr>
              <a:t>.</a:t>
            </a:r>
          </a:p>
        </p:txBody>
      </p:sp>
      <p:sp>
        <p:nvSpPr>
          <p:cNvPr id="4" name="CuadroTexto 3">
            <a:extLst>
              <a:ext uri="{FF2B5EF4-FFF2-40B4-BE49-F238E27FC236}">
                <a16:creationId xmlns:a16="http://schemas.microsoft.com/office/drawing/2014/main" id="{E83FA2A6-B8BC-CD32-194B-9FEEB9B5FD30}"/>
              </a:ext>
            </a:extLst>
          </p:cNvPr>
          <p:cNvSpPr txBox="1"/>
          <p:nvPr/>
        </p:nvSpPr>
        <p:spPr>
          <a:xfrm>
            <a:off x="2113211" y="5962642"/>
            <a:ext cx="7669306" cy="584775"/>
          </a:xfrm>
          <a:prstGeom prst="rect">
            <a:avLst/>
          </a:prstGeom>
          <a:solidFill>
            <a:schemeClr val="bg1"/>
          </a:solidFill>
        </p:spPr>
        <p:txBody>
          <a:bodyPr wrap="square">
            <a:spAutoFit/>
          </a:bodyPr>
          <a:lstStyle>
            <a:defPPr>
              <a:defRPr lang="es-ES"/>
            </a:defPPr>
            <a:lvl1pPr marL="228600" indent="-228600">
              <a:buAutoNum type="arabicPeriod"/>
              <a:defRPr sz="800" i="1">
                <a:solidFill>
                  <a:schemeClr val="tx1">
                    <a:lumMod val="50000"/>
                  </a:schemeClr>
                </a:solidFill>
              </a:defRPr>
            </a:lvl1pPr>
          </a:lstStyle>
          <a:p>
            <a:pPr algn="ctr"/>
            <a:r>
              <a:rPr lang="es-ES" dirty="0" err="1"/>
              <a:t>Longenecker</a:t>
            </a:r>
            <a:r>
              <a:rPr lang="es-ES" dirty="0"/>
              <a:t> C, </a:t>
            </a:r>
            <a:r>
              <a:rPr lang="es-ES" dirty="0" err="1"/>
              <a:t>Sattar</a:t>
            </a:r>
            <a:r>
              <a:rPr lang="es-ES" dirty="0"/>
              <a:t> A, et al. </a:t>
            </a:r>
            <a:r>
              <a:rPr lang="en-US" dirty="0"/>
              <a:t>Rosuvastatin slows progression of subclinical atherosclerosis in patients with treated HIV infection. </a:t>
            </a:r>
            <a:r>
              <a:rPr lang="es-ES" dirty="0"/>
              <a:t>AIDS. 2016 </a:t>
            </a:r>
            <a:r>
              <a:rPr lang="es-ES" dirty="0" err="1"/>
              <a:t>Sep</a:t>
            </a:r>
            <a:r>
              <a:rPr lang="es-ES" dirty="0"/>
              <a:t> 10;30(14):2195-203. </a:t>
            </a:r>
            <a:r>
              <a:rPr lang="es-ES" dirty="0" err="1"/>
              <a:t>doi</a:t>
            </a:r>
            <a:r>
              <a:rPr lang="es-ES" dirty="0"/>
              <a:t>: 10.1097/QAD.0000000000001167.</a:t>
            </a:r>
          </a:p>
          <a:p>
            <a:pPr algn="ctr"/>
            <a:r>
              <a:rPr lang="es-ES" dirty="0"/>
              <a:t>Janet Lo, Michael T Lu, et al. </a:t>
            </a:r>
            <a:r>
              <a:rPr lang="es-ES" dirty="0" err="1"/>
              <a:t>Effects</a:t>
            </a:r>
            <a:r>
              <a:rPr lang="es-ES" dirty="0"/>
              <a:t> </a:t>
            </a:r>
            <a:r>
              <a:rPr lang="es-ES" dirty="0" err="1"/>
              <a:t>of</a:t>
            </a:r>
            <a:r>
              <a:rPr lang="es-ES" dirty="0"/>
              <a:t> </a:t>
            </a:r>
            <a:r>
              <a:rPr lang="es-ES" dirty="0" err="1"/>
              <a:t>statin</a:t>
            </a:r>
            <a:r>
              <a:rPr lang="es-ES" dirty="0"/>
              <a:t> </a:t>
            </a:r>
            <a:r>
              <a:rPr lang="es-ES" dirty="0" err="1"/>
              <a:t>therapy</a:t>
            </a:r>
            <a:r>
              <a:rPr lang="es-ES" dirty="0"/>
              <a:t> </a:t>
            </a:r>
            <a:r>
              <a:rPr lang="es-ES" dirty="0" err="1"/>
              <a:t>on</a:t>
            </a:r>
            <a:r>
              <a:rPr lang="es-ES" dirty="0"/>
              <a:t> </a:t>
            </a:r>
            <a:r>
              <a:rPr lang="es-ES" dirty="0" err="1"/>
              <a:t>coronary</a:t>
            </a:r>
            <a:r>
              <a:rPr lang="es-ES" dirty="0"/>
              <a:t> </a:t>
            </a:r>
            <a:r>
              <a:rPr lang="es-ES" dirty="0" err="1"/>
              <a:t>artery</a:t>
            </a:r>
            <a:r>
              <a:rPr lang="es-ES" dirty="0"/>
              <a:t> plaque </a:t>
            </a:r>
            <a:r>
              <a:rPr lang="es-ES" dirty="0" err="1"/>
              <a:t>volume</a:t>
            </a:r>
            <a:r>
              <a:rPr lang="es-ES" dirty="0"/>
              <a:t> and </a:t>
            </a:r>
            <a:r>
              <a:rPr lang="es-ES" dirty="0" err="1"/>
              <a:t>high-risk</a:t>
            </a:r>
            <a:r>
              <a:rPr lang="es-ES" dirty="0"/>
              <a:t> plaque </a:t>
            </a:r>
            <a:r>
              <a:rPr lang="es-ES" dirty="0" err="1"/>
              <a:t>morphology</a:t>
            </a:r>
            <a:r>
              <a:rPr lang="es-ES" dirty="0"/>
              <a:t> in HIV-</a:t>
            </a:r>
            <a:r>
              <a:rPr lang="es-ES" dirty="0" err="1"/>
              <a:t>infected</a:t>
            </a:r>
            <a:r>
              <a:rPr lang="es-ES" dirty="0"/>
              <a:t> </a:t>
            </a:r>
            <a:r>
              <a:rPr lang="es-ES" dirty="0" err="1"/>
              <a:t>patients</a:t>
            </a:r>
            <a:r>
              <a:rPr lang="es-ES" dirty="0"/>
              <a:t> </a:t>
            </a:r>
            <a:r>
              <a:rPr lang="es-ES" dirty="0" err="1"/>
              <a:t>with</a:t>
            </a:r>
            <a:r>
              <a:rPr lang="es-ES" dirty="0"/>
              <a:t> </a:t>
            </a:r>
            <a:r>
              <a:rPr lang="es-ES" dirty="0" err="1"/>
              <a:t>subclinical</a:t>
            </a:r>
            <a:r>
              <a:rPr lang="es-ES" dirty="0"/>
              <a:t> </a:t>
            </a:r>
            <a:r>
              <a:rPr lang="es-ES" dirty="0" err="1"/>
              <a:t>atherosclerosis</a:t>
            </a:r>
            <a:r>
              <a:rPr lang="es-ES" dirty="0"/>
              <a:t>: a </a:t>
            </a:r>
            <a:r>
              <a:rPr lang="es-ES" dirty="0" err="1"/>
              <a:t>randomised</a:t>
            </a:r>
            <a:r>
              <a:rPr lang="es-ES" dirty="0"/>
              <a:t>, </a:t>
            </a:r>
            <a:r>
              <a:rPr lang="es-ES" dirty="0" err="1"/>
              <a:t>double-blind</a:t>
            </a:r>
            <a:r>
              <a:rPr lang="es-ES" dirty="0"/>
              <a:t>, placebo-</a:t>
            </a:r>
            <a:r>
              <a:rPr lang="es-ES" dirty="0" err="1"/>
              <a:t>controlled</a:t>
            </a:r>
            <a:r>
              <a:rPr lang="es-ES" dirty="0"/>
              <a:t> trial. Lancet HIV. 2015 Feb;2(2):e52-63. </a:t>
            </a:r>
            <a:r>
              <a:rPr lang="es-ES" dirty="0" err="1"/>
              <a:t>doi</a:t>
            </a:r>
            <a:r>
              <a:rPr lang="es-ES" dirty="0"/>
              <a:t>: 10.1016/S2352-3018(14)00032-0. </a:t>
            </a:r>
            <a:r>
              <a:rPr lang="es-ES" dirty="0" err="1"/>
              <a:t>Epub</a:t>
            </a:r>
            <a:r>
              <a:rPr lang="es-ES" dirty="0"/>
              <a:t> 2015 Jan 9.</a:t>
            </a:r>
          </a:p>
        </p:txBody>
      </p:sp>
      <p:pic>
        <p:nvPicPr>
          <p:cNvPr id="5" name="Imagen 4">
            <a:extLst>
              <a:ext uri="{FF2B5EF4-FFF2-40B4-BE49-F238E27FC236}">
                <a16:creationId xmlns:a16="http://schemas.microsoft.com/office/drawing/2014/main" id="{8F328604-1BC1-EF53-E0ED-81102160779F}"/>
              </a:ext>
            </a:extLst>
          </p:cNvPr>
          <p:cNvPicPr>
            <a:picLocks noChangeAspect="1"/>
          </p:cNvPicPr>
          <p:nvPr/>
        </p:nvPicPr>
        <p:blipFill>
          <a:blip r:embed="rId2"/>
          <a:stretch>
            <a:fillRect/>
          </a:stretch>
        </p:blipFill>
        <p:spPr>
          <a:xfrm>
            <a:off x="1921215" y="2187085"/>
            <a:ext cx="3766905" cy="2496670"/>
          </a:xfrm>
          <a:prstGeom prst="rect">
            <a:avLst/>
          </a:prstGeom>
        </p:spPr>
      </p:pic>
      <p:sp>
        <p:nvSpPr>
          <p:cNvPr id="6" name="Título 1">
            <a:extLst>
              <a:ext uri="{FF2B5EF4-FFF2-40B4-BE49-F238E27FC236}">
                <a16:creationId xmlns:a16="http://schemas.microsoft.com/office/drawing/2014/main" id="{DE1C3308-2860-B286-6F2C-E891B1F2BF9B}"/>
              </a:ext>
            </a:extLst>
          </p:cNvPr>
          <p:cNvSpPr txBox="1">
            <a:spLocks/>
          </p:cNvSpPr>
          <p:nvPr/>
        </p:nvSpPr>
        <p:spPr>
          <a:xfrm>
            <a:off x="2124635" y="1428990"/>
            <a:ext cx="3892085" cy="584775"/>
          </a:xfrm>
          <a:prstGeom prst="rect">
            <a:avLst/>
          </a:prstGeom>
          <a:noFill/>
          <a:ln w="19050">
            <a:noFill/>
          </a:ln>
        </p:spPr>
        <p:txBody>
          <a:bodyPr wrap="square" rtlCol="0">
            <a:spAutoFit/>
          </a:bodyPr>
          <a:lstStyle>
            <a:defPPr>
              <a:defRPr lang="es-ES"/>
            </a:defPPr>
            <a:lvl1pPr algn="ctr">
              <a:defRPr sz="1600" b="1">
                <a:solidFill>
                  <a:schemeClr val="tx1">
                    <a:lumMod val="50000"/>
                  </a:schemeClr>
                </a:solidFill>
                <a:latin typeface="Aharoni" panose="02010803020104030203" pitchFamily="2" charset="-79"/>
                <a:cs typeface="Aharoni" panose="02010803020104030203" pitchFamily="2" charset="-79"/>
              </a:defRPr>
            </a:lvl1pPr>
          </a:lstStyle>
          <a:p>
            <a:r>
              <a:rPr lang="es-ES_tradnl" dirty="0"/>
              <a:t>Grosor de la intima media con rosuvastatina vs placebo</a:t>
            </a:r>
            <a:r>
              <a:rPr lang="es-ES_tradnl" sz="2400" baseline="40000" dirty="0"/>
              <a:t>1</a:t>
            </a:r>
            <a:endParaRPr lang="es-ES" baseline="40000" dirty="0"/>
          </a:p>
        </p:txBody>
      </p:sp>
      <p:pic>
        <p:nvPicPr>
          <p:cNvPr id="7" name="Imagen 6">
            <a:extLst>
              <a:ext uri="{FF2B5EF4-FFF2-40B4-BE49-F238E27FC236}">
                <a16:creationId xmlns:a16="http://schemas.microsoft.com/office/drawing/2014/main" id="{AAD3290C-DAE6-407B-3884-58EDC3BD7D03}"/>
              </a:ext>
            </a:extLst>
          </p:cNvPr>
          <p:cNvPicPr>
            <a:picLocks noChangeAspect="1"/>
          </p:cNvPicPr>
          <p:nvPr/>
        </p:nvPicPr>
        <p:blipFill>
          <a:blip r:embed="rId3"/>
          <a:stretch>
            <a:fillRect/>
          </a:stretch>
        </p:blipFill>
        <p:spPr>
          <a:xfrm>
            <a:off x="6634571" y="2187085"/>
            <a:ext cx="3252786" cy="2103094"/>
          </a:xfrm>
          <a:prstGeom prst="rect">
            <a:avLst/>
          </a:prstGeom>
        </p:spPr>
      </p:pic>
      <p:sp>
        <p:nvSpPr>
          <p:cNvPr id="8" name="Título 1">
            <a:extLst>
              <a:ext uri="{FF2B5EF4-FFF2-40B4-BE49-F238E27FC236}">
                <a16:creationId xmlns:a16="http://schemas.microsoft.com/office/drawing/2014/main" id="{EFB12405-54C2-AA2A-AE03-2A50471A2FF7}"/>
              </a:ext>
            </a:extLst>
          </p:cNvPr>
          <p:cNvSpPr txBox="1">
            <a:spLocks/>
          </p:cNvSpPr>
          <p:nvPr/>
        </p:nvSpPr>
        <p:spPr>
          <a:xfrm>
            <a:off x="6634571" y="1441964"/>
            <a:ext cx="3892085" cy="379591"/>
          </a:xfrm>
          <a:prstGeom prst="rect">
            <a:avLst/>
          </a:prstGeom>
          <a:noFill/>
          <a:ln w="19050">
            <a:noFill/>
          </a:ln>
        </p:spPr>
        <p:txBody>
          <a:bodyPr wrap="square" rtlCol="0">
            <a:spAutoFit/>
          </a:bodyPr>
          <a:lstStyle>
            <a:defPPr>
              <a:defRPr lang="es-ES"/>
            </a:defPPr>
            <a:lvl1pPr algn="ctr">
              <a:defRPr sz="1600" b="1">
                <a:solidFill>
                  <a:schemeClr val="tx1">
                    <a:lumMod val="50000"/>
                  </a:schemeClr>
                </a:solidFill>
                <a:latin typeface="Aharoni" panose="02010803020104030203" pitchFamily="2" charset="-79"/>
                <a:cs typeface="Aharoni" panose="02010803020104030203" pitchFamily="2" charset="-79"/>
              </a:defRPr>
            </a:lvl1pPr>
          </a:lstStyle>
          <a:p>
            <a:r>
              <a:rPr lang="es-ES_tradnl" dirty="0"/>
              <a:t>Cambios de volumen de la placa</a:t>
            </a:r>
            <a:r>
              <a:rPr lang="es-ES_tradnl" sz="2800" baseline="30000" dirty="0"/>
              <a:t>2</a:t>
            </a:r>
            <a:endParaRPr lang="es-ES" baseline="30000" dirty="0"/>
          </a:p>
        </p:txBody>
      </p:sp>
    </p:spTree>
    <p:extLst>
      <p:ext uri="{BB962C8B-B14F-4D97-AF65-F5344CB8AC3E}">
        <p14:creationId xmlns:p14="http://schemas.microsoft.com/office/powerpoint/2010/main" val="500700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216B9D-6E70-49A1-C1DD-B336A72CB332}"/>
            </a:ext>
          </a:extLst>
        </p:cNvPr>
        <p:cNvGrpSpPr/>
        <p:nvPr/>
      </p:nvGrpSpPr>
      <p:grpSpPr>
        <a:xfrm>
          <a:off x="0" y="0"/>
          <a:ext cx="0" cy="0"/>
          <a:chOff x="0" y="0"/>
          <a:chExt cx="0" cy="0"/>
        </a:xfrm>
      </p:grpSpPr>
      <p:sp>
        <p:nvSpPr>
          <p:cNvPr id="2" name="Marcador de texto 4">
            <a:extLst>
              <a:ext uri="{FF2B5EF4-FFF2-40B4-BE49-F238E27FC236}">
                <a16:creationId xmlns:a16="http://schemas.microsoft.com/office/drawing/2014/main" id="{1620CC58-5CEE-956F-56D7-C8AA53D0822C}"/>
              </a:ext>
            </a:extLst>
          </p:cNvPr>
          <p:cNvSpPr txBox="1">
            <a:spLocks noGrp="1"/>
          </p:cNvSpPr>
          <p:nvPr>
            <p:ph type="title"/>
          </p:nvPr>
        </p:nvSpPr>
        <p:spPr>
          <a:xfrm>
            <a:off x="395287" y="221036"/>
            <a:ext cx="11401425" cy="760412"/>
          </a:xfrm>
          <a:prstGeom prst="rect">
            <a:avLst/>
          </a:prstGeom>
          <a:noFill/>
        </p:spPr>
        <p:txBody>
          <a:bodyPr vert="horz" lIns="91440" tIns="45720" rIns="91440" bIns="45720" rtlCol="0" anchor="ctr">
            <a:noAutofit/>
          </a:bodyPr>
          <a:lstStyle>
            <a:lvl1pPr marL="0" indent="0" algn="l" defTabSz="914377" rtl="0" eaLnBrk="1" latinLnBrk="0" hangingPunct="1">
              <a:lnSpc>
                <a:spcPct val="90000"/>
              </a:lnSpc>
              <a:spcBef>
                <a:spcPts val="1000"/>
              </a:spcBef>
              <a:buFont typeface="Arial" panose="020B0604020202020204" pitchFamily="34" charset="0"/>
              <a:buNone/>
              <a:defRPr sz="1867" kern="1200" baseline="0">
                <a:solidFill>
                  <a:schemeClr val="accent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ES" sz="2900" b="1" dirty="0">
                <a:solidFill>
                  <a:srgbClr val="002060"/>
                </a:solidFill>
              </a:rPr>
              <a:t>Ambos, rosuvastatina y atorvastatina, </a:t>
            </a:r>
            <a:r>
              <a:rPr lang="en-US" sz="2900" b="1" dirty="0" err="1">
                <a:solidFill>
                  <a:srgbClr val="002060"/>
                </a:solidFill>
              </a:rPr>
              <a:t>preservan</a:t>
            </a:r>
            <a:r>
              <a:rPr lang="en-US" sz="2900" b="1" dirty="0">
                <a:solidFill>
                  <a:srgbClr val="002060"/>
                </a:solidFill>
              </a:rPr>
              <a:t> la </a:t>
            </a:r>
            <a:r>
              <a:rPr lang="en-US" sz="2900" b="1" dirty="0" err="1">
                <a:solidFill>
                  <a:srgbClr val="002060"/>
                </a:solidFill>
              </a:rPr>
              <a:t>función</a:t>
            </a:r>
            <a:r>
              <a:rPr lang="en-US" sz="2900" b="1" dirty="0">
                <a:solidFill>
                  <a:srgbClr val="002060"/>
                </a:solidFill>
              </a:rPr>
              <a:t> renal </a:t>
            </a:r>
            <a:r>
              <a:rPr lang="en-US" sz="2900" b="1" dirty="0" err="1">
                <a:solidFill>
                  <a:srgbClr val="002060"/>
                </a:solidFill>
              </a:rPr>
              <a:t>en</a:t>
            </a:r>
            <a:r>
              <a:rPr lang="en-US" sz="2900" b="1" dirty="0">
                <a:solidFill>
                  <a:srgbClr val="002060"/>
                </a:solidFill>
              </a:rPr>
              <a:t> </a:t>
            </a:r>
            <a:r>
              <a:rPr lang="en-US" sz="2900" b="1" dirty="0" err="1">
                <a:solidFill>
                  <a:srgbClr val="002060"/>
                </a:solidFill>
              </a:rPr>
              <a:t>pacientes</a:t>
            </a:r>
            <a:r>
              <a:rPr lang="en-US" sz="2900" b="1" dirty="0">
                <a:solidFill>
                  <a:srgbClr val="002060"/>
                </a:solidFill>
              </a:rPr>
              <a:t> VIH</a:t>
            </a:r>
            <a:r>
              <a:rPr lang="en-US" sz="2900" b="1" baseline="30000" dirty="0">
                <a:solidFill>
                  <a:srgbClr val="002060"/>
                </a:solidFill>
              </a:rPr>
              <a:t>1,2</a:t>
            </a:r>
            <a:endParaRPr lang="es-ES" sz="2900" b="1" baseline="30000" dirty="0">
              <a:solidFill>
                <a:srgbClr val="002060"/>
              </a:solidFill>
            </a:endParaRPr>
          </a:p>
        </p:txBody>
      </p:sp>
      <p:sp>
        <p:nvSpPr>
          <p:cNvPr id="3" name="CuadroTexto 2">
            <a:extLst>
              <a:ext uri="{FF2B5EF4-FFF2-40B4-BE49-F238E27FC236}">
                <a16:creationId xmlns:a16="http://schemas.microsoft.com/office/drawing/2014/main" id="{5F2052CF-E2F8-8393-6D78-C21B90DB87E6}"/>
              </a:ext>
            </a:extLst>
          </p:cNvPr>
          <p:cNvSpPr txBox="1"/>
          <p:nvPr/>
        </p:nvSpPr>
        <p:spPr>
          <a:xfrm>
            <a:off x="2688336" y="6189368"/>
            <a:ext cx="6665976" cy="584775"/>
          </a:xfrm>
          <a:prstGeom prst="rect">
            <a:avLst/>
          </a:prstGeom>
          <a:solidFill>
            <a:schemeClr val="bg1"/>
          </a:solidFill>
        </p:spPr>
        <p:txBody>
          <a:bodyPr wrap="square">
            <a:spAutoFit/>
          </a:bodyPr>
          <a:lstStyle>
            <a:defPPr>
              <a:defRPr lang="es-ES"/>
            </a:defPPr>
            <a:lvl1pPr algn="ctr">
              <a:defRPr sz="800" i="1">
                <a:solidFill>
                  <a:schemeClr val="tx1">
                    <a:lumMod val="50000"/>
                  </a:schemeClr>
                </a:solidFill>
              </a:defRPr>
            </a:lvl1pPr>
          </a:lstStyle>
          <a:p>
            <a:r>
              <a:rPr lang="it-IT" dirty="0"/>
              <a:t>1. Calza L, Colangeli V, et al. </a:t>
            </a:r>
            <a:r>
              <a:rPr lang="en-US" dirty="0"/>
              <a:t>Rosuvastatin and atorvastatin preserve renal function in HIV-1-infected patients with chronic kidney disease and </a:t>
            </a:r>
            <a:r>
              <a:rPr lang="en-US" dirty="0" err="1"/>
              <a:t>hyperlipidaemia</a:t>
            </a:r>
            <a:r>
              <a:rPr lang="en-US" dirty="0"/>
              <a:t>. </a:t>
            </a:r>
            <a:r>
              <a:rPr lang="it-IT" dirty="0"/>
              <a:t>HIV </a:t>
            </a:r>
            <a:r>
              <a:rPr lang="it-IT" dirty="0" err="1"/>
              <a:t>Clin</a:t>
            </a:r>
            <a:r>
              <a:rPr lang="it-IT" dirty="0"/>
              <a:t> Trials. 2018 Jun;19(3):120-128. </a:t>
            </a:r>
            <a:r>
              <a:rPr lang="it-IT" dirty="0" err="1"/>
              <a:t>doi</a:t>
            </a:r>
            <a:r>
              <a:rPr lang="it-IT" dirty="0"/>
              <a:t>: 10.1080/15284336.2018.1468676.</a:t>
            </a:r>
          </a:p>
          <a:p>
            <a:r>
              <a:rPr lang="es-ES" dirty="0"/>
              <a:t>2. </a:t>
            </a:r>
            <a:r>
              <a:rPr lang="es-ES" dirty="0" err="1"/>
              <a:t>Longenecker</a:t>
            </a:r>
            <a:r>
              <a:rPr lang="es-ES" dirty="0"/>
              <a:t> C, </a:t>
            </a:r>
            <a:r>
              <a:rPr lang="es-ES" dirty="0" err="1"/>
              <a:t>Hileman</a:t>
            </a:r>
            <a:r>
              <a:rPr lang="es-ES" dirty="0"/>
              <a:t> C, et al. </a:t>
            </a:r>
            <a:r>
              <a:rPr lang="en-US" dirty="0"/>
              <a:t>Rosuvastatin preserves renal function and lowers cystatin C in HIV-infected subjects on antiretroviral therapy: the SATURN-HIV trial. </a:t>
            </a:r>
            <a:r>
              <a:rPr lang="es-ES" dirty="0"/>
              <a:t>Clin </a:t>
            </a:r>
            <a:r>
              <a:rPr lang="es-ES" dirty="0" err="1"/>
              <a:t>Infect</a:t>
            </a:r>
            <a:r>
              <a:rPr lang="es-ES" dirty="0"/>
              <a:t> </a:t>
            </a:r>
            <a:r>
              <a:rPr lang="es-ES" dirty="0" err="1"/>
              <a:t>Dis</a:t>
            </a:r>
            <a:r>
              <a:rPr lang="es-ES" dirty="0"/>
              <a:t>. 2014 Jul 11;59(8):1148–1156. </a:t>
            </a:r>
            <a:r>
              <a:rPr lang="es-ES" dirty="0" err="1"/>
              <a:t>doi</a:t>
            </a:r>
            <a:r>
              <a:rPr lang="es-ES" dirty="0"/>
              <a:t>: 10.1093/cid/ciu523</a:t>
            </a:r>
          </a:p>
        </p:txBody>
      </p:sp>
      <p:sp>
        <p:nvSpPr>
          <p:cNvPr id="4" name="CuadroTexto 3">
            <a:extLst>
              <a:ext uri="{FF2B5EF4-FFF2-40B4-BE49-F238E27FC236}">
                <a16:creationId xmlns:a16="http://schemas.microsoft.com/office/drawing/2014/main" id="{248D85A2-2783-ADB4-E3BB-F862CA74CE05}"/>
              </a:ext>
            </a:extLst>
          </p:cNvPr>
          <p:cNvSpPr txBox="1"/>
          <p:nvPr/>
        </p:nvSpPr>
        <p:spPr>
          <a:xfrm>
            <a:off x="1026457" y="5641648"/>
            <a:ext cx="10139083" cy="400110"/>
          </a:xfrm>
          <a:prstGeom prst="rect">
            <a:avLst/>
          </a:prstGeom>
          <a:solidFill>
            <a:schemeClr val="bg1"/>
          </a:solidFill>
          <a:ln w="19050">
            <a:noFill/>
          </a:ln>
        </p:spPr>
        <p:txBody>
          <a:bodyPr wrap="square" rtlCol="0">
            <a:spAutoFit/>
          </a:bodyPr>
          <a:lstStyle>
            <a:defPPr>
              <a:defRPr lang="es-ES"/>
            </a:defPPr>
            <a:lvl1pPr algn="just">
              <a:defRPr sz="1600" b="1">
                <a:solidFill>
                  <a:schemeClr val="accent2">
                    <a:lumMod val="50000"/>
                  </a:schemeClr>
                </a:solidFill>
              </a:defRPr>
            </a:lvl1pPr>
          </a:lstStyle>
          <a:p>
            <a:pPr algn="ctr"/>
            <a:r>
              <a:rPr lang="es-ES_tradnl" sz="2000" dirty="0">
                <a:solidFill>
                  <a:schemeClr val="tx2">
                    <a:lumMod val="75000"/>
                    <a:lumOff val="25000"/>
                  </a:schemeClr>
                </a:solidFill>
              </a:rPr>
              <a:t>La </a:t>
            </a:r>
            <a:r>
              <a:rPr lang="es-ES_tradnl" sz="2000" dirty="0" err="1">
                <a:solidFill>
                  <a:schemeClr val="tx2">
                    <a:lumMod val="75000"/>
                    <a:lumOff val="25000"/>
                  </a:schemeClr>
                </a:solidFill>
              </a:rPr>
              <a:t>rosu</a:t>
            </a:r>
            <a:r>
              <a:rPr lang="es-ES_tradnl" sz="2000" dirty="0">
                <a:solidFill>
                  <a:schemeClr val="tx2">
                    <a:lumMod val="75000"/>
                    <a:lumOff val="25000"/>
                  </a:schemeClr>
                </a:solidFill>
              </a:rPr>
              <a:t> (10mg) y la </a:t>
            </a:r>
            <a:r>
              <a:rPr lang="es-ES_tradnl" sz="2000" dirty="0" err="1">
                <a:solidFill>
                  <a:schemeClr val="tx2">
                    <a:lumMod val="75000"/>
                    <a:lumOff val="25000"/>
                  </a:schemeClr>
                </a:solidFill>
              </a:rPr>
              <a:t>atorva</a:t>
            </a:r>
            <a:r>
              <a:rPr lang="es-ES_tradnl" sz="2000" dirty="0">
                <a:solidFill>
                  <a:schemeClr val="tx2">
                    <a:lumMod val="75000"/>
                    <a:lumOff val="25000"/>
                  </a:schemeClr>
                </a:solidFill>
              </a:rPr>
              <a:t> (20mg) reducen el disfunción renal en pacientes VIH</a:t>
            </a:r>
            <a:r>
              <a:rPr lang="es-ES_tradnl" sz="2000" baseline="30000" dirty="0">
                <a:solidFill>
                  <a:schemeClr val="tx2">
                    <a:lumMod val="75000"/>
                    <a:lumOff val="25000"/>
                  </a:schemeClr>
                </a:solidFill>
              </a:rPr>
              <a:t>1,2</a:t>
            </a:r>
            <a:r>
              <a:rPr lang="es-ES_tradnl" sz="2000" dirty="0">
                <a:solidFill>
                  <a:schemeClr val="tx2">
                    <a:lumMod val="75000"/>
                    <a:lumOff val="25000"/>
                  </a:schemeClr>
                </a:solidFill>
              </a:rPr>
              <a:t>.  </a:t>
            </a:r>
            <a:endParaRPr lang="es-ES" sz="2000" dirty="0">
              <a:solidFill>
                <a:schemeClr val="tx2">
                  <a:lumMod val="75000"/>
                  <a:lumOff val="25000"/>
                </a:schemeClr>
              </a:solidFill>
            </a:endParaRPr>
          </a:p>
        </p:txBody>
      </p:sp>
      <p:sp>
        <p:nvSpPr>
          <p:cNvPr id="5" name="Título 1">
            <a:extLst>
              <a:ext uri="{FF2B5EF4-FFF2-40B4-BE49-F238E27FC236}">
                <a16:creationId xmlns:a16="http://schemas.microsoft.com/office/drawing/2014/main" id="{8BF34152-FE08-6308-9A39-ACDBCAA8E929}"/>
              </a:ext>
            </a:extLst>
          </p:cNvPr>
          <p:cNvSpPr txBox="1">
            <a:spLocks/>
          </p:cNvSpPr>
          <p:nvPr/>
        </p:nvSpPr>
        <p:spPr>
          <a:xfrm>
            <a:off x="1420905" y="1327790"/>
            <a:ext cx="9646024" cy="338554"/>
          </a:xfrm>
          <a:prstGeom prst="rect">
            <a:avLst/>
          </a:prstGeom>
          <a:noFill/>
          <a:ln w="19050">
            <a:noFill/>
          </a:ln>
        </p:spPr>
        <p:txBody>
          <a:bodyPr wrap="square" rtlCol="0">
            <a:spAutoFit/>
          </a:bodyPr>
          <a:lstStyle>
            <a:defPPr>
              <a:defRPr lang="es-ES"/>
            </a:defPPr>
            <a:lvl1pPr algn="ctr">
              <a:defRPr sz="1600" b="1">
                <a:solidFill>
                  <a:schemeClr val="tx1">
                    <a:lumMod val="50000"/>
                  </a:schemeClr>
                </a:solidFill>
                <a:latin typeface="Aharoni" panose="02010803020104030203" pitchFamily="2" charset="-79"/>
                <a:cs typeface="Aharoni" panose="02010803020104030203" pitchFamily="2" charset="-79"/>
              </a:defRPr>
            </a:lvl1pPr>
          </a:lstStyle>
          <a:p>
            <a:r>
              <a:rPr lang="es-ES_tradnl" dirty="0"/>
              <a:t>Niveles de creatinina, </a:t>
            </a:r>
            <a:r>
              <a:rPr lang="es-ES_tradnl" dirty="0" err="1"/>
              <a:t>eGFR</a:t>
            </a:r>
            <a:r>
              <a:rPr lang="es-ES_tradnl" dirty="0"/>
              <a:t>, proteinuria y </a:t>
            </a:r>
            <a:r>
              <a:rPr lang="es-ES_tradnl" dirty="0" err="1"/>
              <a:t>albuminura</a:t>
            </a:r>
            <a:r>
              <a:rPr lang="es-ES_tradnl" dirty="0"/>
              <a:t> en pacientes VIH tomando </a:t>
            </a:r>
            <a:r>
              <a:rPr lang="es-ES_tradnl" dirty="0" err="1"/>
              <a:t>Rosu</a:t>
            </a:r>
            <a:r>
              <a:rPr lang="es-ES_tradnl" dirty="0"/>
              <a:t> y </a:t>
            </a:r>
            <a:r>
              <a:rPr lang="es-ES_tradnl" dirty="0" err="1"/>
              <a:t>Atorva</a:t>
            </a:r>
            <a:endParaRPr lang="es-ES" dirty="0"/>
          </a:p>
        </p:txBody>
      </p:sp>
      <p:pic>
        <p:nvPicPr>
          <p:cNvPr id="19" name="Imagen 18">
            <a:extLst>
              <a:ext uri="{FF2B5EF4-FFF2-40B4-BE49-F238E27FC236}">
                <a16:creationId xmlns:a16="http://schemas.microsoft.com/office/drawing/2014/main" id="{3E376409-DF0E-E208-90F1-61ED49116436}"/>
              </a:ext>
            </a:extLst>
          </p:cNvPr>
          <p:cNvPicPr>
            <a:picLocks noChangeAspect="1"/>
          </p:cNvPicPr>
          <p:nvPr/>
        </p:nvPicPr>
        <p:blipFill>
          <a:blip r:embed="rId2"/>
          <a:srcRect l="6914" t="657" b="-1"/>
          <a:stretch/>
        </p:blipFill>
        <p:spPr>
          <a:xfrm rot="5400000">
            <a:off x="4150960" y="-739111"/>
            <a:ext cx="3740727" cy="8786213"/>
          </a:xfrm>
          <a:prstGeom prst="rect">
            <a:avLst/>
          </a:prstGeom>
        </p:spPr>
      </p:pic>
    </p:spTree>
    <p:extLst>
      <p:ext uri="{BB962C8B-B14F-4D97-AF65-F5344CB8AC3E}">
        <p14:creationId xmlns:p14="http://schemas.microsoft.com/office/powerpoint/2010/main" val="1722746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95BB2-F2FA-11C9-CF31-B2309E542185}"/>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22A99C6-E1BE-66C8-9A0D-7E7BAAF142B2}"/>
              </a:ext>
            </a:extLst>
          </p:cNvPr>
          <p:cNvSpPr txBox="1">
            <a:spLocks/>
          </p:cNvSpPr>
          <p:nvPr/>
        </p:nvSpPr>
        <p:spPr>
          <a:xfrm>
            <a:off x="394955" y="237082"/>
            <a:ext cx="11402089" cy="896192"/>
          </a:xfrm>
          <a:prstGeom prst="rect">
            <a:avLst/>
          </a:prstGeom>
          <a:noFill/>
        </p:spPr>
        <p:txBody>
          <a:bodyPr vert="horz" lIns="91440" tIns="45720" rIns="91440" bIns="45720" rtlCol="0" anchor="ctr">
            <a:noAutofit/>
          </a:bodyPr>
          <a:lstStyle>
            <a:lvl1pPr indent="0" algn="ctr" defTabSz="914377">
              <a:lnSpc>
                <a:spcPct val="90000"/>
              </a:lnSpc>
              <a:spcBef>
                <a:spcPts val="1000"/>
              </a:spcBef>
              <a:buFont typeface="Arial" panose="020B0604020202020204" pitchFamily="34" charset="0"/>
              <a:buNone/>
              <a:defRPr sz="2900" b="1" baseline="0">
                <a:solidFill>
                  <a:srgbClr val="002060"/>
                </a:solidFill>
              </a:defRPr>
            </a:lvl1pPr>
            <a:lvl2pPr marL="685783" indent="-228594" defTabSz="914377">
              <a:lnSpc>
                <a:spcPct val="90000"/>
              </a:lnSpc>
              <a:spcBef>
                <a:spcPts val="500"/>
              </a:spcBef>
              <a:buFont typeface="Arial" panose="020B0604020202020204" pitchFamily="34" charset="0"/>
              <a:buChar char="•"/>
              <a:defRPr sz="2400"/>
            </a:lvl2pPr>
            <a:lvl3pPr marL="1142971" indent="-228594" defTabSz="914377">
              <a:lnSpc>
                <a:spcPct val="90000"/>
              </a:lnSpc>
              <a:spcBef>
                <a:spcPts val="500"/>
              </a:spcBef>
              <a:buFont typeface="Arial" panose="020B0604020202020204" pitchFamily="34" charset="0"/>
              <a:buChar char="•"/>
              <a:defRPr sz="2000"/>
            </a:lvl3pPr>
            <a:lvl4pPr marL="1600160" indent="-228594" defTabSz="914377">
              <a:lnSpc>
                <a:spcPct val="90000"/>
              </a:lnSpc>
              <a:spcBef>
                <a:spcPts val="500"/>
              </a:spcBef>
              <a:buFont typeface="Arial" panose="020B0604020202020204" pitchFamily="34" charset="0"/>
              <a:buChar char="•"/>
            </a:lvl4pPr>
            <a:lvl5pPr marL="2057349" indent="-228594" defTabSz="914377">
              <a:lnSpc>
                <a:spcPct val="90000"/>
              </a:lnSpc>
              <a:spcBef>
                <a:spcPts val="500"/>
              </a:spcBef>
              <a:buFont typeface="Arial" panose="020B0604020202020204" pitchFamily="34" charset="0"/>
              <a:buChar char="•"/>
            </a:lvl5pPr>
            <a:lvl6pPr marL="2514537" indent="-228594" defTabSz="914377">
              <a:lnSpc>
                <a:spcPct val="90000"/>
              </a:lnSpc>
              <a:spcBef>
                <a:spcPts val="500"/>
              </a:spcBef>
              <a:buFont typeface="Arial" panose="020B0604020202020204" pitchFamily="34" charset="0"/>
              <a:buChar char="•"/>
            </a:lvl6pPr>
            <a:lvl7pPr marL="2971726" indent="-228594" defTabSz="914377">
              <a:lnSpc>
                <a:spcPct val="90000"/>
              </a:lnSpc>
              <a:spcBef>
                <a:spcPts val="500"/>
              </a:spcBef>
              <a:buFont typeface="Arial" panose="020B0604020202020204" pitchFamily="34" charset="0"/>
              <a:buChar char="•"/>
            </a:lvl7pPr>
            <a:lvl8pPr marL="3428914" indent="-228594" defTabSz="914377">
              <a:lnSpc>
                <a:spcPct val="90000"/>
              </a:lnSpc>
              <a:spcBef>
                <a:spcPts val="500"/>
              </a:spcBef>
              <a:buFont typeface="Arial" panose="020B0604020202020204" pitchFamily="34" charset="0"/>
              <a:buChar char="•"/>
            </a:lvl8pPr>
            <a:lvl9pPr marL="3886103" indent="-228594" defTabSz="914377">
              <a:lnSpc>
                <a:spcPct val="90000"/>
              </a:lnSpc>
              <a:spcBef>
                <a:spcPts val="500"/>
              </a:spcBef>
              <a:buFont typeface="Arial" panose="020B0604020202020204" pitchFamily="34" charset="0"/>
              <a:buChar char="•"/>
            </a:lvl9pPr>
          </a:lstStyle>
          <a:p>
            <a:pPr algn="l"/>
            <a:r>
              <a:rPr lang="es-ES_tradnl" dirty="0"/>
              <a:t>Además de todo lo anterior, con rosuvastatina se ha observado una</a:t>
            </a:r>
          </a:p>
          <a:p>
            <a:pPr algn="l"/>
            <a:r>
              <a:rPr lang="es-ES_tradnl" sz="2800" dirty="0"/>
              <a:t>mejora del fenotipo aterogénico de las lipoproteínas</a:t>
            </a:r>
            <a:endParaRPr lang="es-ES" sz="2800" dirty="0"/>
          </a:p>
        </p:txBody>
      </p:sp>
      <p:sp>
        <p:nvSpPr>
          <p:cNvPr id="3" name="CuadroTexto 2">
            <a:extLst>
              <a:ext uri="{FF2B5EF4-FFF2-40B4-BE49-F238E27FC236}">
                <a16:creationId xmlns:a16="http://schemas.microsoft.com/office/drawing/2014/main" id="{9F42037F-CB10-1772-35D7-C06656D1E930}"/>
              </a:ext>
            </a:extLst>
          </p:cNvPr>
          <p:cNvSpPr txBox="1"/>
          <p:nvPr/>
        </p:nvSpPr>
        <p:spPr>
          <a:xfrm>
            <a:off x="6510932" y="4601113"/>
            <a:ext cx="5129380" cy="830997"/>
          </a:xfrm>
          <a:prstGeom prst="rect">
            <a:avLst/>
          </a:prstGeom>
          <a:solidFill>
            <a:schemeClr val="bg1"/>
          </a:solidFill>
        </p:spPr>
        <p:txBody>
          <a:bodyPr wrap="square">
            <a:spAutoFit/>
          </a:bodyPr>
          <a:lstStyle>
            <a:defPPr>
              <a:defRPr lang="es-ES"/>
            </a:defPPr>
            <a:lvl1pPr algn="ctr">
              <a:defRPr sz="800" i="1">
                <a:solidFill>
                  <a:schemeClr val="tx1">
                    <a:lumMod val="50000"/>
                  </a:schemeClr>
                </a:solidFill>
              </a:defRPr>
            </a:lvl1pPr>
          </a:lstStyle>
          <a:p>
            <a:pPr marL="228600" indent="-228600" algn="l">
              <a:buAutoNum type="arabicPeriod"/>
            </a:pPr>
            <a:r>
              <a:rPr lang="es-ES" dirty="0" err="1"/>
              <a:t>Bittar</a:t>
            </a:r>
            <a:r>
              <a:rPr lang="es-ES" dirty="0"/>
              <a:t> R, Giral P, et al. </a:t>
            </a:r>
            <a:r>
              <a:rPr lang="es-ES" dirty="0" err="1"/>
              <a:t>Effects</a:t>
            </a:r>
            <a:r>
              <a:rPr lang="es-ES" dirty="0"/>
              <a:t> </a:t>
            </a:r>
            <a:r>
              <a:rPr lang="es-ES" dirty="0" err="1"/>
              <a:t>of</a:t>
            </a:r>
            <a:r>
              <a:rPr lang="es-ES" dirty="0"/>
              <a:t> </a:t>
            </a:r>
            <a:r>
              <a:rPr lang="es-ES" dirty="0" err="1"/>
              <a:t>rosuvastatin</a:t>
            </a:r>
            <a:r>
              <a:rPr lang="es-ES" dirty="0"/>
              <a:t> versus </a:t>
            </a:r>
            <a:r>
              <a:rPr lang="es-ES" dirty="0" err="1"/>
              <a:t>pravastatin</a:t>
            </a:r>
            <a:r>
              <a:rPr lang="es-ES" dirty="0"/>
              <a:t> </a:t>
            </a:r>
            <a:r>
              <a:rPr lang="es-ES" dirty="0" err="1"/>
              <a:t>on</a:t>
            </a:r>
            <a:r>
              <a:rPr lang="es-ES" dirty="0"/>
              <a:t> </a:t>
            </a:r>
            <a:r>
              <a:rPr lang="es-ES" dirty="0" err="1"/>
              <a:t>low-density</a:t>
            </a:r>
            <a:r>
              <a:rPr lang="es-ES" dirty="0"/>
              <a:t> </a:t>
            </a:r>
            <a:r>
              <a:rPr lang="es-ES" dirty="0" err="1"/>
              <a:t>lipoprotein</a:t>
            </a:r>
            <a:r>
              <a:rPr lang="es-ES" dirty="0"/>
              <a:t> </a:t>
            </a:r>
            <a:r>
              <a:rPr lang="es-ES" dirty="0" err="1"/>
              <a:t>diameter</a:t>
            </a:r>
            <a:r>
              <a:rPr lang="es-ES" dirty="0"/>
              <a:t> in HIV-1-infected </a:t>
            </a:r>
            <a:r>
              <a:rPr lang="es-ES" dirty="0" err="1"/>
              <a:t>patients</a:t>
            </a:r>
            <a:r>
              <a:rPr lang="es-ES" dirty="0"/>
              <a:t> </a:t>
            </a:r>
            <a:r>
              <a:rPr lang="es-ES" dirty="0" err="1"/>
              <a:t>receiving</a:t>
            </a:r>
            <a:r>
              <a:rPr lang="es-ES" dirty="0"/>
              <a:t> ritonavir-</a:t>
            </a:r>
            <a:r>
              <a:rPr lang="es-ES" dirty="0" err="1"/>
              <a:t>boosted</a:t>
            </a:r>
            <a:r>
              <a:rPr lang="es-ES" dirty="0"/>
              <a:t> </a:t>
            </a:r>
            <a:r>
              <a:rPr lang="es-ES" dirty="0" err="1"/>
              <a:t>protease</a:t>
            </a:r>
            <a:r>
              <a:rPr lang="es-ES" dirty="0"/>
              <a:t> </a:t>
            </a:r>
            <a:r>
              <a:rPr lang="es-ES" dirty="0" err="1"/>
              <a:t>inhibitor</a:t>
            </a:r>
            <a:r>
              <a:rPr lang="es-ES" dirty="0"/>
              <a:t>. AIDS. 2012 </a:t>
            </a:r>
            <a:r>
              <a:rPr lang="es-ES" dirty="0" err="1"/>
              <a:t>Sep</a:t>
            </a:r>
            <a:r>
              <a:rPr lang="es-ES" dirty="0"/>
              <a:t> 10;26(14):1801-5. </a:t>
            </a:r>
            <a:r>
              <a:rPr lang="es-ES" dirty="0" err="1"/>
              <a:t>doi</a:t>
            </a:r>
            <a:r>
              <a:rPr lang="es-ES" dirty="0"/>
              <a:t>: 10.1097/QAD.0b013e328357063c.</a:t>
            </a:r>
          </a:p>
          <a:p>
            <a:pPr marL="228600" indent="-228600" algn="l">
              <a:buAutoNum type="arabicPeriod"/>
            </a:pPr>
            <a:r>
              <a:rPr lang="es-ES" dirty="0"/>
              <a:t>Zanetti H, Gonçalves A, et al. </a:t>
            </a:r>
            <a:r>
              <a:rPr lang="es-ES" dirty="0" err="1"/>
              <a:t>Effects</a:t>
            </a:r>
            <a:r>
              <a:rPr lang="es-ES" dirty="0"/>
              <a:t> </a:t>
            </a:r>
            <a:r>
              <a:rPr lang="es-ES" dirty="0" err="1"/>
              <a:t>of</a:t>
            </a:r>
            <a:r>
              <a:rPr lang="es-ES" dirty="0"/>
              <a:t> </a:t>
            </a:r>
            <a:r>
              <a:rPr lang="es-ES" dirty="0" err="1"/>
              <a:t>Exercise</a:t>
            </a:r>
            <a:r>
              <a:rPr lang="es-ES" dirty="0"/>
              <a:t> Training and </a:t>
            </a:r>
            <a:r>
              <a:rPr lang="es-ES" dirty="0" err="1"/>
              <a:t>Statin</a:t>
            </a:r>
            <a:r>
              <a:rPr lang="es-ES" dirty="0"/>
              <a:t> Use in People Living </a:t>
            </a:r>
            <a:r>
              <a:rPr lang="es-ES" dirty="0" err="1"/>
              <a:t>with</a:t>
            </a:r>
            <a:r>
              <a:rPr lang="es-ES" dirty="0"/>
              <a:t> Human </a:t>
            </a:r>
            <a:r>
              <a:rPr lang="es-ES" dirty="0" err="1"/>
              <a:t>Immunodeficiency</a:t>
            </a:r>
            <a:r>
              <a:rPr lang="es-ES" dirty="0"/>
              <a:t> Virus </a:t>
            </a:r>
            <a:r>
              <a:rPr lang="es-ES" dirty="0" err="1"/>
              <a:t>with</a:t>
            </a:r>
            <a:r>
              <a:rPr lang="es-ES" dirty="0"/>
              <a:t> </a:t>
            </a:r>
            <a:r>
              <a:rPr lang="es-ES" dirty="0" err="1"/>
              <a:t>Dyslipidemia</a:t>
            </a:r>
            <a:r>
              <a:rPr lang="es-ES" dirty="0"/>
              <a:t>. </a:t>
            </a:r>
            <a:r>
              <a:rPr lang="es-ES" dirty="0" err="1"/>
              <a:t>Med</a:t>
            </a:r>
            <a:r>
              <a:rPr lang="es-ES" dirty="0"/>
              <a:t> </a:t>
            </a:r>
            <a:r>
              <a:rPr lang="es-ES" dirty="0" err="1"/>
              <a:t>Sci</a:t>
            </a:r>
            <a:r>
              <a:rPr lang="es-ES" dirty="0"/>
              <a:t> </a:t>
            </a:r>
            <a:r>
              <a:rPr lang="es-ES" dirty="0" err="1"/>
              <a:t>Sports</a:t>
            </a:r>
            <a:r>
              <a:rPr lang="es-ES" dirty="0"/>
              <a:t> </a:t>
            </a:r>
            <a:r>
              <a:rPr lang="es-ES" dirty="0" err="1"/>
              <a:t>Exerc</a:t>
            </a:r>
            <a:r>
              <a:rPr lang="es-ES" dirty="0"/>
              <a:t>. 2020 Jan;52(1):16-24. </a:t>
            </a:r>
            <a:r>
              <a:rPr lang="es-ES" dirty="0" err="1"/>
              <a:t>doi</a:t>
            </a:r>
            <a:r>
              <a:rPr lang="es-ES" dirty="0"/>
              <a:t>: 10.1249/MSS.0000000000002120.</a:t>
            </a:r>
          </a:p>
        </p:txBody>
      </p:sp>
      <p:pic>
        <p:nvPicPr>
          <p:cNvPr id="4" name="Imagen 3">
            <a:extLst>
              <a:ext uri="{FF2B5EF4-FFF2-40B4-BE49-F238E27FC236}">
                <a16:creationId xmlns:a16="http://schemas.microsoft.com/office/drawing/2014/main" id="{50A0FEB6-504B-1B90-5318-6FFAEF73C71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008792" y="1445031"/>
            <a:ext cx="4249008" cy="2878619"/>
          </a:xfrm>
          <a:prstGeom prst="rect">
            <a:avLst/>
          </a:prstGeom>
        </p:spPr>
      </p:pic>
      <p:sp>
        <p:nvSpPr>
          <p:cNvPr id="5" name="CuadroTexto 4">
            <a:extLst>
              <a:ext uri="{FF2B5EF4-FFF2-40B4-BE49-F238E27FC236}">
                <a16:creationId xmlns:a16="http://schemas.microsoft.com/office/drawing/2014/main" id="{AF820EA0-5752-A1D2-744D-F58E60C9D48C}"/>
              </a:ext>
            </a:extLst>
          </p:cNvPr>
          <p:cNvSpPr txBox="1"/>
          <p:nvPr/>
        </p:nvSpPr>
        <p:spPr>
          <a:xfrm>
            <a:off x="717684" y="4520431"/>
            <a:ext cx="5129380" cy="1631216"/>
          </a:xfrm>
          <a:prstGeom prst="rect">
            <a:avLst/>
          </a:prstGeom>
          <a:solidFill>
            <a:schemeClr val="bg1"/>
          </a:solidFill>
          <a:ln w="19050">
            <a:noFill/>
          </a:ln>
        </p:spPr>
        <p:txBody>
          <a:bodyPr wrap="square" rtlCol="0">
            <a:spAutoFit/>
          </a:bodyPr>
          <a:lstStyle>
            <a:defPPr>
              <a:defRPr lang="es-ES"/>
            </a:defPPr>
            <a:lvl1pPr algn="ctr">
              <a:defRPr sz="2400" b="1">
                <a:solidFill>
                  <a:schemeClr val="accent2">
                    <a:lumMod val="50000"/>
                  </a:schemeClr>
                </a:solidFill>
              </a:defRPr>
            </a:lvl1pPr>
          </a:lstStyle>
          <a:p>
            <a:pPr marL="342900" indent="-342900" algn="just">
              <a:buFont typeface="Wingdings" panose="05000000000000000000" pitchFamily="2" charset="2"/>
              <a:buChar char="Ø"/>
            </a:pPr>
            <a:r>
              <a:rPr lang="es-ES" sz="2000" b="0" dirty="0">
                <a:solidFill>
                  <a:schemeClr val="tx2">
                    <a:lumMod val="75000"/>
                    <a:lumOff val="25000"/>
                  </a:schemeClr>
                </a:solidFill>
              </a:rPr>
              <a:t>La rosuvastatina (10mg) aumenta el diámetro de la LDL más que la pravastatina, y por lo tanto mejora el fenotipo  aterogénico de las lipoproteínas en pacientes VIH</a:t>
            </a:r>
            <a:r>
              <a:rPr lang="es-ES" sz="2000" b="0" baseline="30000" dirty="0">
                <a:solidFill>
                  <a:schemeClr val="tx2">
                    <a:lumMod val="75000"/>
                    <a:lumOff val="25000"/>
                  </a:schemeClr>
                </a:solidFill>
              </a:rPr>
              <a:t>1</a:t>
            </a:r>
            <a:r>
              <a:rPr lang="es-ES" sz="2000" b="0" dirty="0">
                <a:solidFill>
                  <a:schemeClr val="tx2">
                    <a:lumMod val="75000"/>
                    <a:lumOff val="25000"/>
                  </a:schemeClr>
                </a:solidFill>
              </a:rPr>
              <a:t>.</a:t>
            </a:r>
          </a:p>
        </p:txBody>
      </p:sp>
      <p:sp>
        <p:nvSpPr>
          <p:cNvPr id="6" name="CuadroTexto 5">
            <a:extLst>
              <a:ext uri="{FF2B5EF4-FFF2-40B4-BE49-F238E27FC236}">
                <a16:creationId xmlns:a16="http://schemas.microsoft.com/office/drawing/2014/main" id="{FE2B9CA7-384A-CBE9-7778-78594B293817}"/>
              </a:ext>
            </a:extLst>
          </p:cNvPr>
          <p:cNvSpPr txBox="1"/>
          <p:nvPr/>
        </p:nvSpPr>
        <p:spPr>
          <a:xfrm>
            <a:off x="6081260" y="1653804"/>
            <a:ext cx="5268058" cy="1938992"/>
          </a:xfrm>
          <a:prstGeom prst="rect">
            <a:avLst/>
          </a:prstGeom>
          <a:solidFill>
            <a:schemeClr val="bg1"/>
          </a:solidFill>
          <a:ln w="19050">
            <a:noFill/>
          </a:ln>
        </p:spPr>
        <p:txBody>
          <a:bodyPr wrap="square" rtlCol="0">
            <a:spAutoFit/>
          </a:bodyPr>
          <a:lstStyle>
            <a:defPPr>
              <a:defRPr lang="es-ES"/>
            </a:defPPr>
            <a:lvl1pPr algn="just">
              <a:defRPr sz="2000" b="1">
                <a:solidFill>
                  <a:schemeClr val="accent2">
                    <a:lumMod val="50000"/>
                  </a:schemeClr>
                </a:solidFill>
              </a:defRPr>
            </a:lvl1pPr>
          </a:lstStyle>
          <a:p>
            <a:pPr marL="342900" indent="-342900">
              <a:buFont typeface="Wingdings" panose="05000000000000000000" pitchFamily="2" charset="2"/>
              <a:buChar char="Ø"/>
            </a:pPr>
            <a:r>
              <a:rPr lang="es-ES" b="0" dirty="0">
                <a:solidFill>
                  <a:schemeClr val="tx2">
                    <a:lumMod val="75000"/>
                    <a:lumOff val="25000"/>
                  </a:schemeClr>
                </a:solidFill>
              </a:rPr>
              <a:t>La combinación de entrenamiento físico (ET) y estatinas (</a:t>
            </a:r>
            <a:r>
              <a:rPr lang="es-ES" b="0" dirty="0" err="1">
                <a:solidFill>
                  <a:schemeClr val="tx2">
                    <a:lumMod val="75000"/>
                    <a:lumOff val="25000"/>
                  </a:schemeClr>
                </a:solidFill>
              </a:rPr>
              <a:t>rosuvastatain</a:t>
            </a:r>
            <a:r>
              <a:rPr lang="es-ES" b="0" dirty="0">
                <a:solidFill>
                  <a:schemeClr val="tx2">
                    <a:lumMod val="75000"/>
                    <a:lumOff val="25000"/>
                  </a:schemeClr>
                </a:solidFill>
              </a:rPr>
              <a:t> 10 mg) es útil para mejorar los perfiles lipídicos e inflamatorios, y reducir los marcadores de enfermedades cardiovasculares en personas que viven con el VIH</a:t>
            </a:r>
            <a:r>
              <a:rPr lang="es-ES" b="0" baseline="30000" dirty="0">
                <a:solidFill>
                  <a:schemeClr val="tx2">
                    <a:lumMod val="75000"/>
                    <a:lumOff val="25000"/>
                  </a:schemeClr>
                </a:solidFill>
              </a:rPr>
              <a:t>2</a:t>
            </a:r>
            <a:r>
              <a:rPr lang="es-ES" b="0" dirty="0">
                <a:solidFill>
                  <a:schemeClr val="tx2">
                    <a:lumMod val="75000"/>
                    <a:lumOff val="25000"/>
                  </a:schemeClr>
                </a:solidFill>
              </a:rPr>
              <a:t>.</a:t>
            </a:r>
          </a:p>
        </p:txBody>
      </p:sp>
    </p:spTree>
    <p:extLst>
      <p:ext uri="{BB962C8B-B14F-4D97-AF65-F5344CB8AC3E}">
        <p14:creationId xmlns:p14="http://schemas.microsoft.com/office/powerpoint/2010/main" val="2727243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F2A3D-EE93-8027-408A-4E99ED957300}"/>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8BDB9F7B-9212-7AF6-4249-848BD900A26A}"/>
              </a:ext>
            </a:extLst>
          </p:cNvPr>
          <p:cNvSpPr>
            <a:spLocks noGrp="1"/>
          </p:cNvSpPr>
          <p:nvPr>
            <p:ph type="title"/>
          </p:nvPr>
        </p:nvSpPr>
        <p:spPr>
          <a:xfrm>
            <a:off x="130286" y="234166"/>
            <a:ext cx="12102352" cy="760793"/>
          </a:xfrm>
          <a:noFill/>
        </p:spPr>
        <p:txBody>
          <a:bodyPr vert="horz" lIns="91440" tIns="45720" rIns="91440" bIns="45720" rtlCol="0" anchor="ctr">
            <a:noAutofit/>
          </a:bodyPr>
          <a:lstStyle/>
          <a:p>
            <a:pPr defTabSz="914377">
              <a:spcBef>
                <a:spcPts val="1000"/>
              </a:spcBef>
              <a:buFont typeface="Arial" panose="020B0604020202020204" pitchFamily="34" charset="0"/>
            </a:pPr>
            <a:r>
              <a:rPr lang="es-ES_tradnl" sz="2800" b="1" dirty="0">
                <a:solidFill>
                  <a:srgbClr val="002060"/>
                </a:solidFill>
                <a:latin typeface="+mn-lt"/>
                <a:ea typeface="+mn-ea"/>
                <a:cs typeface="+mn-cs"/>
              </a:rPr>
              <a:t>Además de todo lo anterior, con la rosuvastatina se ha evidenciado que sus niveles plasmáticos aumentan menos en combinación con </a:t>
            </a:r>
            <a:r>
              <a:rPr lang="es-ES_tradnl" sz="2800" b="1" dirty="0" err="1">
                <a:solidFill>
                  <a:srgbClr val="002060"/>
                </a:solidFill>
                <a:latin typeface="+mn-lt"/>
                <a:ea typeface="+mn-ea"/>
                <a:cs typeface="+mn-cs"/>
              </a:rPr>
              <a:t>IPs</a:t>
            </a:r>
            <a:endParaRPr lang="es-ES" sz="2800" b="1" dirty="0">
              <a:solidFill>
                <a:srgbClr val="002060"/>
              </a:solidFill>
              <a:latin typeface="+mn-lt"/>
              <a:ea typeface="+mn-ea"/>
              <a:cs typeface="+mn-cs"/>
            </a:endParaRPr>
          </a:p>
        </p:txBody>
      </p:sp>
      <p:grpSp>
        <p:nvGrpSpPr>
          <p:cNvPr id="3" name="Grupo 2">
            <a:extLst>
              <a:ext uri="{FF2B5EF4-FFF2-40B4-BE49-F238E27FC236}">
                <a16:creationId xmlns:a16="http://schemas.microsoft.com/office/drawing/2014/main" id="{AF22DFF5-1F84-561F-5FB0-D945354FC972}"/>
              </a:ext>
            </a:extLst>
          </p:cNvPr>
          <p:cNvGrpSpPr/>
          <p:nvPr/>
        </p:nvGrpSpPr>
        <p:grpSpPr>
          <a:xfrm>
            <a:off x="573948" y="2119745"/>
            <a:ext cx="2224569" cy="2535868"/>
            <a:chOff x="529099" y="2050353"/>
            <a:chExt cx="2450513" cy="2688787"/>
          </a:xfrm>
        </p:grpSpPr>
        <p:pic>
          <p:nvPicPr>
            <p:cNvPr id="4" name="Imagen 3">
              <a:extLst>
                <a:ext uri="{FF2B5EF4-FFF2-40B4-BE49-F238E27FC236}">
                  <a16:creationId xmlns:a16="http://schemas.microsoft.com/office/drawing/2014/main" id="{1F21EDB0-A4A9-4554-8972-EEAC9A2C34C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355711" y="2146365"/>
              <a:ext cx="841248" cy="2185416"/>
            </a:xfrm>
            <a:prstGeom prst="rect">
              <a:avLst/>
            </a:prstGeom>
          </p:spPr>
        </p:pic>
        <p:pic>
          <p:nvPicPr>
            <p:cNvPr id="5" name="Imagen 4">
              <a:extLst>
                <a:ext uri="{FF2B5EF4-FFF2-40B4-BE49-F238E27FC236}">
                  <a16:creationId xmlns:a16="http://schemas.microsoft.com/office/drawing/2014/main" id="{8EF3F66A-AF89-CDD0-38EA-48C2CA95E880}"/>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15047" y="2091501"/>
              <a:ext cx="813816" cy="2240280"/>
            </a:xfrm>
            <a:prstGeom prst="rect">
              <a:avLst/>
            </a:prstGeom>
          </p:spPr>
        </p:pic>
        <p:sp>
          <p:nvSpPr>
            <p:cNvPr id="6" name="CuadroTexto 5">
              <a:extLst>
                <a:ext uri="{FF2B5EF4-FFF2-40B4-BE49-F238E27FC236}">
                  <a16:creationId xmlns:a16="http://schemas.microsoft.com/office/drawing/2014/main" id="{B71A0A11-6310-FC13-6247-CB48F4B8E0C5}"/>
                </a:ext>
              </a:extLst>
            </p:cNvPr>
            <p:cNvSpPr txBox="1"/>
            <p:nvPr/>
          </p:nvSpPr>
          <p:spPr>
            <a:xfrm>
              <a:off x="653166" y="4340925"/>
              <a:ext cx="698890" cy="315826"/>
            </a:xfrm>
            <a:prstGeom prst="rect">
              <a:avLst/>
            </a:prstGeom>
            <a:noFill/>
            <a:ln w="19050">
              <a:noFill/>
            </a:ln>
          </p:spPr>
          <p:txBody>
            <a:bodyPr wrap="square" rtlCol="0">
              <a:spAutoFit/>
            </a:bodyPr>
            <a:lstStyle>
              <a:defPPr>
                <a:defRPr lang="es-ES"/>
              </a:defPPr>
              <a:lvl1pPr algn="ctr">
                <a:defRPr b="1">
                  <a:solidFill>
                    <a:schemeClr val="accent2">
                      <a:lumMod val="50000"/>
                    </a:schemeClr>
                  </a:solidFill>
                </a:defRPr>
              </a:lvl1pPr>
            </a:lstStyle>
            <a:p>
              <a:r>
                <a:rPr lang="es-ES" sz="1400" dirty="0" err="1">
                  <a:solidFill>
                    <a:schemeClr val="accent3">
                      <a:lumMod val="50000"/>
                    </a:schemeClr>
                  </a:solidFill>
                </a:rPr>
                <a:t>Rosu</a:t>
              </a:r>
              <a:endParaRPr lang="es-ES" sz="1400" dirty="0">
                <a:solidFill>
                  <a:schemeClr val="accent3">
                    <a:lumMod val="50000"/>
                  </a:schemeClr>
                </a:solidFill>
              </a:endParaRPr>
            </a:p>
          </p:txBody>
        </p:sp>
        <p:sp>
          <p:nvSpPr>
            <p:cNvPr id="7" name="CuadroTexto 6">
              <a:extLst>
                <a:ext uri="{FF2B5EF4-FFF2-40B4-BE49-F238E27FC236}">
                  <a16:creationId xmlns:a16="http://schemas.microsoft.com/office/drawing/2014/main" id="{667633C7-7E30-3E18-2F21-AF6AE33092B9}"/>
                </a:ext>
              </a:extLst>
            </p:cNvPr>
            <p:cNvSpPr txBox="1"/>
            <p:nvPr/>
          </p:nvSpPr>
          <p:spPr>
            <a:xfrm>
              <a:off x="1407547" y="4340925"/>
              <a:ext cx="698890" cy="315826"/>
            </a:xfrm>
            <a:prstGeom prst="rect">
              <a:avLst/>
            </a:prstGeom>
            <a:noFill/>
            <a:ln w="19050">
              <a:noFill/>
            </a:ln>
          </p:spPr>
          <p:txBody>
            <a:bodyPr wrap="square" rtlCol="0">
              <a:spAutoFit/>
            </a:bodyPr>
            <a:lstStyle>
              <a:defPPr>
                <a:defRPr lang="es-ES"/>
              </a:defPPr>
              <a:lvl1pPr algn="ctr">
                <a:defRPr b="1">
                  <a:solidFill>
                    <a:schemeClr val="accent2">
                      <a:lumMod val="50000"/>
                    </a:schemeClr>
                  </a:solidFill>
                </a:defRPr>
              </a:lvl1pPr>
            </a:lstStyle>
            <a:p>
              <a:r>
                <a:rPr lang="es-ES" sz="1400" dirty="0" err="1">
                  <a:solidFill>
                    <a:schemeClr val="accent3">
                      <a:lumMod val="50000"/>
                    </a:schemeClr>
                  </a:solidFill>
                </a:rPr>
                <a:t>Ator</a:t>
              </a:r>
              <a:endParaRPr lang="es-ES" sz="1400" dirty="0">
                <a:solidFill>
                  <a:schemeClr val="accent3">
                    <a:lumMod val="50000"/>
                  </a:schemeClr>
                </a:solidFill>
              </a:endParaRPr>
            </a:p>
          </p:txBody>
        </p:sp>
        <p:sp>
          <p:nvSpPr>
            <p:cNvPr id="8" name="CuadroTexto 7">
              <a:extLst>
                <a:ext uri="{FF2B5EF4-FFF2-40B4-BE49-F238E27FC236}">
                  <a16:creationId xmlns:a16="http://schemas.microsoft.com/office/drawing/2014/main" id="{527EAD80-855A-BA16-2384-1247F29BF64E}"/>
                </a:ext>
              </a:extLst>
            </p:cNvPr>
            <p:cNvSpPr txBox="1"/>
            <p:nvPr/>
          </p:nvSpPr>
          <p:spPr>
            <a:xfrm>
              <a:off x="2155321" y="4340925"/>
              <a:ext cx="698890" cy="315826"/>
            </a:xfrm>
            <a:prstGeom prst="rect">
              <a:avLst/>
            </a:prstGeom>
            <a:noFill/>
            <a:ln w="19050">
              <a:noFill/>
            </a:ln>
          </p:spPr>
          <p:txBody>
            <a:bodyPr wrap="square" rtlCol="0">
              <a:spAutoFit/>
            </a:bodyPr>
            <a:lstStyle>
              <a:defPPr>
                <a:defRPr lang="es-ES"/>
              </a:defPPr>
              <a:lvl1pPr algn="ctr">
                <a:defRPr b="1">
                  <a:solidFill>
                    <a:schemeClr val="accent2">
                      <a:lumMod val="50000"/>
                    </a:schemeClr>
                  </a:solidFill>
                </a:defRPr>
              </a:lvl1pPr>
            </a:lstStyle>
            <a:p>
              <a:r>
                <a:rPr lang="es-ES" sz="1400" dirty="0" err="1">
                  <a:solidFill>
                    <a:schemeClr val="accent3">
                      <a:lumMod val="50000"/>
                    </a:schemeClr>
                  </a:solidFill>
                </a:rPr>
                <a:t>Prav</a:t>
              </a:r>
              <a:endParaRPr lang="es-ES" sz="1400" dirty="0">
                <a:solidFill>
                  <a:schemeClr val="accent3">
                    <a:lumMod val="50000"/>
                  </a:schemeClr>
                </a:solidFill>
              </a:endParaRPr>
            </a:p>
          </p:txBody>
        </p:sp>
        <p:pic>
          <p:nvPicPr>
            <p:cNvPr id="9" name="Imagen 8">
              <a:extLst>
                <a:ext uri="{FF2B5EF4-FFF2-40B4-BE49-F238E27FC236}">
                  <a16:creationId xmlns:a16="http://schemas.microsoft.com/office/drawing/2014/main" id="{C38009E3-9965-FABF-4201-0EADA87E4A42}"/>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2130057" y="2069144"/>
              <a:ext cx="788107" cy="2301248"/>
            </a:xfrm>
            <a:prstGeom prst="rect">
              <a:avLst/>
            </a:prstGeom>
          </p:spPr>
        </p:pic>
        <p:sp>
          <p:nvSpPr>
            <p:cNvPr id="10" name="Rectángulo 9">
              <a:extLst>
                <a:ext uri="{FF2B5EF4-FFF2-40B4-BE49-F238E27FC236}">
                  <a16:creationId xmlns:a16="http://schemas.microsoft.com/office/drawing/2014/main" id="{1D7DE912-7F4E-59FB-64BE-9D30EB4E0118}"/>
                </a:ext>
              </a:extLst>
            </p:cNvPr>
            <p:cNvSpPr/>
            <p:nvPr/>
          </p:nvSpPr>
          <p:spPr>
            <a:xfrm>
              <a:off x="529099" y="2050353"/>
              <a:ext cx="2450513" cy="2688787"/>
            </a:xfrm>
            <a:prstGeom prst="rect">
              <a:avLst/>
            </a:prstGeom>
            <a:noFill/>
            <a:ln w="19050">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1" name="CuadroTexto 10">
            <a:extLst>
              <a:ext uri="{FF2B5EF4-FFF2-40B4-BE49-F238E27FC236}">
                <a16:creationId xmlns:a16="http://schemas.microsoft.com/office/drawing/2014/main" id="{8035A564-B423-2000-AADE-94DDD98F5C90}"/>
              </a:ext>
            </a:extLst>
          </p:cNvPr>
          <p:cNvSpPr txBox="1"/>
          <p:nvPr/>
        </p:nvSpPr>
        <p:spPr>
          <a:xfrm>
            <a:off x="651972" y="6273909"/>
            <a:ext cx="10375692" cy="461665"/>
          </a:xfrm>
          <a:prstGeom prst="rect">
            <a:avLst/>
          </a:prstGeom>
          <a:solidFill>
            <a:schemeClr val="bg1"/>
          </a:solidFill>
        </p:spPr>
        <p:txBody>
          <a:bodyPr wrap="square">
            <a:spAutoFit/>
          </a:bodyPr>
          <a:lstStyle>
            <a:defPPr>
              <a:defRPr lang="es-ES"/>
            </a:defPPr>
            <a:lvl1pPr algn="ctr">
              <a:defRPr sz="800" i="1">
                <a:solidFill>
                  <a:schemeClr val="tx1">
                    <a:lumMod val="50000"/>
                  </a:schemeClr>
                </a:solidFill>
              </a:defRPr>
            </a:lvl1pPr>
          </a:lstStyle>
          <a:p>
            <a:pPr marL="228600" indent="-228600">
              <a:buAutoNum type="arabicPeriod"/>
            </a:pPr>
            <a:r>
              <a:rPr lang="es-ES" dirty="0" err="1"/>
              <a:t>Courlet</a:t>
            </a:r>
            <a:r>
              <a:rPr lang="es-ES" dirty="0"/>
              <a:t> P, Livio F, Alves </a:t>
            </a:r>
            <a:r>
              <a:rPr lang="es-ES" dirty="0" err="1"/>
              <a:t>Saldanha</a:t>
            </a:r>
            <a:r>
              <a:rPr lang="es-ES" dirty="0"/>
              <a:t> S et al.</a:t>
            </a:r>
            <a:r>
              <a:rPr lang="en-US" dirty="0"/>
              <a:t> Real-life management of drug-drug interactions between antiretrovirals and statins</a:t>
            </a:r>
            <a:r>
              <a:rPr lang="es-ES" dirty="0"/>
              <a:t>, J </a:t>
            </a:r>
            <a:r>
              <a:rPr lang="es-ES" dirty="0" err="1"/>
              <a:t>Antimicrob</a:t>
            </a:r>
            <a:r>
              <a:rPr lang="es-ES" dirty="0"/>
              <a:t> </a:t>
            </a:r>
            <a:r>
              <a:rPr lang="es-ES" dirty="0" err="1"/>
              <a:t>Chemother</a:t>
            </a:r>
            <a:r>
              <a:rPr lang="es-ES" dirty="0"/>
              <a:t> . 2020 Jul 1;75(7):1972-1980. </a:t>
            </a:r>
            <a:r>
              <a:rPr lang="es-ES" dirty="0" err="1"/>
              <a:t>doi</a:t>
            </a:r>
            <a:r>
              <a:rPr lang="es-ES" dirty="0"/>
              <a:t>: 10.1093/</a:t>
            </a:r>
            <a:r>
              <a:rPr lang="es-ES" dirty="0" err="1"/>
              <a:t>jac</a:t>
            </a:r>
            <a:r>
              <a:rPr lang="es-ES" dirty="0"/>
              <a:t>/dkaa099</a:t>
            </a:r>
          </a:p>
          <a:p>
            <a:pPr marL="228600" indent="-228600">
              <a:buAutoNum type="arabicPeriod"/>
            </a:pPr>
            <a:r>
              <a:rPr lang="es-ES" dirty="0"/>
              <a:t>Chauvin B, </a:t>
            </a:r>
            <a:r>
              <a:rPr lang="es-ES" dirty="0" err="1"/>
              <a:t>Drouot</a:t>
            </a:r>
            <a:r>
              <a:rPr lang="es-ES" dirty="0"/>
              <a:t> S, et al. </a:t>
            </a:r>
            <a:r>
              <a:rPr lang="es-ES" dirty="0" err="1"/>
              <a:t>Drug-drug</a:t>
            </a:r>
            <a:r>
              <a:rPr lang="es-ES" dirty="0"/>
              <a:t> </a:t>
            </a:r>
            <a:r>
              <a:rPr lang="es-ES" dirty="0" err="1"/>
              <a:t>interactions</a:t>
            </a:r>
            <a:r>
              <a:rPr lang="es-ES" dirty="0"/>
              <a:t> </a:t>
            </a:r>
            <a:r>
              <a:rPr lang="es-ES" dirty="0" err="1"/>
              <a:t>between</a:t>
            </a:r>
            <a:r>
              <a:rPr lang="es-ES" dirty="0"/>
              <a:t> HMG-</a:t>
            </a:r>
            <a:r>
              <a:rPr lang="es-ES" dirty="0" err="1"/>
              <a:t>CoA</a:t>
            </a:r>
            <a:r>
              <a:rPr lang="es-ES" dirty="0"/>
              <a:t> </a:t>
            </a:r>
            <a:r>
              <a:rPr lang="es-ES" dirty="0" err="1"/>
              <a:t>reductase</a:t>
            </a:r>
            <a:r>
              <a:rPr lang="es-ES" dirty="0"/>
              <a:t> </a:t>
            </a:r>
            <a:r>
              <a:rPr lang="es-ES" dirty="0" err="1"/>
              <a:t>inhibitors</a:t>
            </a:r>
            <a:r>
              <a:rPr lang="es-ES" dirty="0"/>
              <a:t> (</a:t>
            </a:r>
            <a:r>
              <a:rPr lang="es-ES" dirty="0" err="1"/>
              <a:t>statins</a:t>
            </a:r>
            <a:r>
              <a:rPr lang="es-ES" dirty="0"/>
              <a:t>) and antiviral </a:t>
            </a:r>
            <a:r>
              <a:rPr lang="es-ES" dirty="0" err="1"/>
              <a:t>protease</a:t>
            </a:r>
            <a:r>
              <a:rPr lang="es-ES" dirty="0"/>
              <a:t> </a:t>
            </a:r>
            <a:r>
              <a:rPr lang="es-ES" dirty="0" err="1"/>
              <a:t>inhibitors</a:t>
            </a:r>
            <a:r>
              <a:rPr lang="es-ES" dirty="0"/>
              <a:t>. Clin </a:t>
            </a:r>
            <a:r>
              <a:rPr lang="es-ES" dirty="0" err="1"/>
              <a:t>Pharmacokinet</a:t>
            </a:r>
            <a:r>
              <a:rPr lang="es-ES" dirty="0"/>
              <a:t>. 2013 Oct;52(10):815-31. </a:t>
            </a:r>
            <a:r>
              <a:rPr lang="es-ES" dirty="0" err="1"/>
              <a:t>doi</a:t>
            </a:r>
            <a:r>
              <a:rPr lang="es-ES" dirty="0"/>
              <a:t>: 10.1007/s40262-013-0075-4</a:t>
            </a:r>
          </a:p>
          <a:p>
            <a:pPr marL="228600" indent="-228600">
              <a:buAutoNum type="arabicPeriod"/>
            </a:pPr>
            <a:r>
              <a:rPr lang="es-ES" dirty="0" err="1"/>
              <a:t>Stader</a:t>
            </a:r>
            <a:r>
              <a:rPr lang="es-ES" dirty="0"/>
              <a:t> F, </a:t>
            </a:r>
            <a:r>
              <a:rPr lang="es-ES" dirty="0" err="1"/>
              <a:t>Decosterd</a:t>
            </a:r>
            <a:r>
              <a:rPr lang="es-ES" dirty="0"/>
              <a:t> L, et al. </a:t>
            </a:r>
            <a:r>
              <a:rPr lang="en-US" dirty="0"/>
              <a:t>Aging does not impact drug--drug interaction magnitudes with antiretrovirals. </a:t>
            </a:r>
            <a:r>
              <a:rPr lang="es-ES" dirty="0"/>
              <a:t>AIDS . 2020 May 1;34(6):949-952. </a:t>
            </a:r>
            <a:r>
              <a:rPr lang="es-ES" dirty="0" err="1"/>
              <a:t>doi</a:t>
            </a:r>
            <a:r>
              <a:rPr lang="es-ES" dirty="0"/>
              <a:t>: 10.1097/QAD.0000000000002489.</a:t>
            </a:r>
          </a:p>
        </p:txBody>
      </p:sp>
      <p:sp>
        <p:nvSpPr>
          <p:cNvPr id="12" name="CuadroTexto 11">
            <a:extLst>
              <a:ext uri="{FF2B5EF4-FFF2-40B4-BE49-F238E27FC236}">
                <a16:creationId xmlns:a16="http://schemas.microsoft.com/office/drawing/2014/main" id="{1E78A00D-4082-DFE9-2845-F38F6BA40F93}"/>
              </a:ext>
            </a:extLst>
          </p:cNvPr>
          <p:cNvSpPr txBox="1"/>
          <p:nvPr/>
        </p:nvSpPr>
        <p:spPr>
          <a:xfrm>
            <a:off x="130286" y="4948053"/>
            <a:ext cx="3238193" cy="1200329"/>
          </a:xfrm>
          <a:prstGeom prst="rect">
            <a:avLst/>
          </a:prstGeom>
          <a:solidFill>
            <a:schemeClr val="bg1"/>
          </a:solidFill>
          <a:ln w="19050">
            <a:noFill/>
          </a:ln>
        </p:spPr>
        <p:txBody>
          <a:bodyPr wrap="square" rtlCol="0">
            <a:spAutoFit/>
          </a:bodyPr>
          <a:lstStyle>
            <a:defPPr>
              <a:defRPr lang="es-ES"/>
            </a:defPPr>
            <a:lvl1pPr algn="ctr">
              <a:defRPr sz="2400" b="1">
                <a:solidFill>
                  <a:schemeClr val="accent2">
                    <a:lumMod val="50000"/>
                  </a:schemeClr>
                </a:solidFill>
              </a:defRPr>
            </a:lvl1pPr>
          </a:lstStyle>
          <a:p>
            <a:pPr marL="285750" indent="-285750" algn="just">
              <a:buFont typeface="Wingdings" panose="05000000000000000000" pitchFamily="2" charset="2"/>
              <a:buChar char="Ø"/>
            </a:pPr>
            <a:r>
              <a:rPr lang="es-ES" sz="1800" b="0" dirty="0">
                <a:solidFill>
                  <a:schemeClr val="tx2">
                    <a:lumMod val="75000"/>
                    <a:lumOff val="25000"/>
                  </a:schemeClr>
                </a:solidFill>
              </a:rPr>
              <a:t>Solo en el 6% de los casos, la rosuvastatina alcanza niveles muy altos en combinación con IPs</a:t>
            </a:r>
            <a:r>
              <a:rPr lang="es-ES" sz="1800" b="0" baseline="30000" dirty="0">
                <a:solidFill>
                  <a:schemeClr val="tx2">
                    <a:lumMod val="75000"/>
                    <a:lumOff val="25000"/>
                  </a:schemeClr>
                </a:solidFill>
              </a:rPr>
              <a:t>1</a:t>
            </a:r>
            <a:r>
              <a:rPr lang="es-ES" sz="1800" b="0" dirty="0">
                <a:solidFill>
                  <a:schemeClr val="tx2">
                    <a:lumMod val="75000"/>
                    <a:lumOff val="25000"/>
                  </a:schemeClr>
                </a:solidFill>
              </a:rPr>
              <a:t>.</a:t>
            </a:r>
          </a:p>
        </p:txBody>
      </p:sp>
      <p:pic>
        <p:nvPicPr>
          <p:cNvPr id="13" name="Imagen 12">
            <a:extLst>
              <a:ext uri="{FF2B5EF4-FFF2-40B4-BE49-F238E27FC236}">
                <a16:creationId xmlns:a16="http://schemas.microsoft.com/office/drawing/2014/main" id="{1B1C917A-68E5-B3A2-3235-F39FBD9D8D7A}"/>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7670651" y="3512895"/>
            <a:ext cx="4199244" cy="1372855"/>
          </a:xfrm>
          <a:prstGeom prst="rect">
            <a:avLst/>
          </a:prstGeom>
        </p:spPr>
      </p:pic>
      <p:sp>
        <p:nvSpPr>
          <p:cNvPr id="14" name="CuadroTexto 13">
            <a:extLst>
              <a:ext uri="{FF2B5EF4-FFF2-40B4-BE49-F238E27FC236}">
                <a16:creationId xmlns:a16="http://schemas.microsoft.com/office/drawing/2014/main" id="{238C19D3-6EA6-394F-7CCE-5484C0C557B6}"/>
              </a:ext>
            </a:extLst>
          </p:cNvPr>
          <p:cNvSpPr txBox="1"/>
          <p:nvPr/>
        </p:nvSpPr>
        <p:spPr>
          <a:xfrm>
            <a:off x="7603262" y="2405054"/>
            <a:ext cx="4266633" cy="923330"/>
          </a:xfrm>
          <a:prstGeom prst="rect">
            <a:avLst/>
          </a:prstGeom>
          <a:solidFill>
            <a:schemeClr val="bg1"/>
          </a:solidFill>
          <a:ln w="19050">
            <a:noFill/>
          </a:ln>
        </p:spPr>
        <p:txBody>
          <a:bodyPr wrap="square" rtlCol="0">
            <a:spAutoFit/>
          </a:bodyPr>
          <a:lstStyle>
            <a:defPPr>
              <a:defRPr lang="es-ES"/>
            </a:defPPr>
            <a:lvl1pPr>
              <a:defRPr b="1">
                <a:solidFill>
                  <a:schemeClr val="accent2">
                    <a:lumMod val="50000"/>
                  </a:schemeClr>
                </a:solidFill>
              </a:defRPr>
            </a:lvl1pPr>
          </a:lstStyle>
          <a:p>
            <a:pPr marL="285750" indent="-285750" algn="just">
              <a:buFont typeface="Wingdings" panose="05000000000000000000" pitchFamily="2" charset="2"/>
              <a:buChar char="Ø"/>
            </a:pPr>
            <a:r>
              <a:rPr lang="en-US" b="0" dirty="0">
                <a:solidFill>
                  <a:schemeClr val="tx2">
                    <a:lumMod val="75000"/>
                    <a:lumOff val="25000"/>
                  </a:schemeClr>
                </a:solidFill>
              </a:rPr>
              <a:t>Las </a:t>
            </a:r>
            <a:r>
              <a:rPr lang="en-US" b="0" dirty="0" err="1">
                <a:solidFill>
                  <a:schemeClr val="tx2">
                    <a:lumMod val="75000"/>
                    <a:lumOff val="25000"/>
                  </a:schemeClr>
                </a:solidFill>
              </a:rPr>
              <a:t>interacciones</a:t>
            </a:r>
            <a:r>
              <a:rPr lang="en-US" b="0" dirty="0">
                <a:solidFill>
                  <a:schemeClr val="tx2">
                    <a:lumMod val="75000"/>
                    <a:lumOff val="25000"/>
                  </a:schemeClr>
                </a:solidFill>
              </a:rPr>
              <a:t> </a:t>
            </a:r>
            <a:r>
              <a:rPr lang="en-US" b="0" dirty="0" err="1">
                <a:solidFill>
                  <a:schemeClr val="tx2">
                    <a:lumMod val="75000"/>
                    <a:lumOff val="25000"/>
                  </a:schemeClr>
                </a:solidFill>
              </a:rPr>
              <a:t>esatatina</a:t>
            </a:r>
            <a:r>
              <a:rPr lang="en-US" b="0" dirty="0">
                <a:solidFill>
                  <a:schemeClr val="tx2">
                    <a:lumMod val="75000"/>
                    <a:lumOff val="25000"/>
                  </a:schemeClr>
                </a:solidFill>
              </a:rPr>
              <a:t>-IP son </a:t>
            </a:r>
            <a:r>
              <a:rPr lang="en-US" b="0" dirty="0" err="1">
                <a:solidFill>
                  <a:schemeClr val="tx2">
                    <a:lumMod val="75000"/>
                    <a:lumOff val="25000"/>
                  </a:schemeClr>
                </a:solidFill>
              </a:rPr>
              <a:t>similares</a:t>
            </a:r>
            <a:r>
              <a:rPr lang="en-US" b="0" dirty="0">
                <a:solidFill>
                  <a:schemeClr val="tx2">
                    <a:lumMod val="75000"/>
                    <a:lumOff val="25000"/>
                  </a:schemeClr>
                </a:solidFill>
              </a:rPr>
              <a:t> entre </a:t>
            </a:r>
            <a:r>
              <a:rPr lang="en-US" b="0" dirty="0" err="1">
                <a:solidFill>
                  <a:schemeClr val="tx2">
                    <a:lumMod val="75000"/>
                    <a:lumOff val="25000"/>
                  </a:schemeClr>
                </a:solidFill>
              </a:rPr>
              <a:t>pacientes</a:t>
            </a:r>
            <a:r>
              <a:rPr lang="en-US" b="0" dirty="0">
                <a:solidFill>
                  <a:schemeClr val="tx2">
                    <a:lumMod val="75000"/>
                    <a:lumOff val="25000"/>
                  </a:schemeClr>
                </a:solidFill>
              </a:rPr>
              <a:t> </a:t>
            </a:r>
            <a:r>
              <a:rPr lang="en-US" b="0" dirty="0" err="1">
                <a:solidFill>
                  <a:schemeClr val="tx2">
                    <a:lumMod val="75000"/>
                    <a:lumOff val="25000"/>
                  </a:schemeClr>
                </a:solidFill>
              </a:rPr>
              <a:t>jovenes</a:t>
            </a:r>
            <a:r>
              <a:rPr lang="en-US" b="0" dirty="0">
                <a:solidFill>
                  <a:schemeClr val="tx2">
                    <a:lumMod val="75000"/>
                    <a:lumOff val="25000"/>
                  </a:schemeClr>
                </a:solidFill>
              </a:rPr>
              <a:t> (≤50 </a:t>
            </a:r>
            <a:r>
              <a:rPr lang="en-US" b="0" dirty="0" err="1">
                <a:solidFill>
                  <a:schemeClr val="tx2">
                    <a:lumMod val="75000"/>
                    <a:lumOff val="25000"/>
                  </a:schemeClr>
                </a:solidFill>
              </a:rPr>
              <a:t>años</a:t>
            </a:r>
            <a:r>
              <a:rPr lang="en-US" b="0" dirty="0">
                <a:solidFill>
                  <a:schemeClr val="tx2">
                    <a:lumMod val="75000"/>
                    <a:lumOff val="25000"/>
                  </a:schemeClr>
                </a:solidFill>
              </a:rPr>
              <a:t>) y </a:t>
            </a:r>
            <a:r>
              <a:rPr lang="en-US" b="0" dirty="0" err="1">
                <a:solidFill>
                  <a:schemeClr val="tx2">
                    <a:lumMod val="75000"/>
                    <a:lumOff val="25000"/>
                  </a:schemeClr>
                </a:solidFill>
              </a:rPr>
              <a:t>más</a:t>
            </a:r>
            <a:r>
              <a:rPr lang="en-US" b="0" dirty="0">
                <a:solidFill>
                  <a:schemeClr val="tx2">
                    <a:lumMod val="75000"/>
                    <a:lumOff val="25000"/>
                  </a:schemeClr>
                </a:solidFill>
              </a:rPr>
              <a:t> mayores</a:t>
            </a:r>
            <a:r>
              <a:rPr lang="en-US" b="0" baseline="30000" dirty="0">
                <a:solidFill>
                  <a:schemeClr val="tx2">
                    <a:lumMod val="75000"/>
                    <a:lumOff val="25000"/>
                  </a:schemeClr>
                </a:solidFill>
              </a:rPr>
              <a:t>3</a:t>
            </a:r>
            <a:r>
              <a:rPr lang="en-US" b="0" dirty="0">
                <a:solidFill>
                  <a:schemeClr val="tx2">
                    <a:lumMod val="75000"/>
                    <a:lumOff val="25000"/>
                  </a:schemeClr>
                </a:solidFill>
              </a:rPr>
              <a:t>. </a:t>
            </a:r>
          </a:p>
        </p:txBody>
      </p:sp>
      <p:sp>
        <p:nvSpPr>
          <p:cNvPr id="15" name="CuadroTexto 14">
            <a:extLst>
              <a:ext uri="{FF2B5EF4-FFF2-40B4-BE49-F238E27FC236}">
                <a16:creationId xmlns:a16="http://schemas.microsoft.com/office/drawing/2014/main" id="{94561D00-1A8D-B37D-F14B-C88F468DC5EE}"/>
              </a:ext>
            </a:extLst>
          </p:cNvPr>
          <p:cNvSpPr txBox="1"/>
          <p:nvPr/>
        </p:nvSpPr>
        <p:spPr>
          <a:xfrm>
            <a:off x="7670651" y="4953094"/>
            <a:ext cx="4266633" cy="923330"/>
          </a:xfrm>
          <a:prstGeom prst="rect">
            <a:avLst/>
          </a:prstGeom>
          <a:solidFill>
            <a:schemeClr val="bg1"/>
          </a:solidFill>
          <a:ln w="19050">
            <a:noFill/>
          </a:ln>
        </p:spPr>
        <p:txBody>
          <a:bodyPr wrap="square" rtlCol="0">
            <a:spAutoFit/>
          </a:bodyPr>
          <a:lstStyle>
            <a:defPPr>
              <a:defRPr lang="es-ES"/>
            </a:defPPr>
            <a:lvl1pPr algn="just">
              <a:defRPr b="1">
                <a:solidFill>
                  <a:schemeClr val="accent2">
                    <a:lumMod val="50000"/>
                  </a:schemeClr>
                </a:solidFill>
              </a:defRPr>
            </a:lvl1pPr>
          </a:lstStyle>
          <a:p>
            <a:pPr marL="285750" indent="-285750">
              <a:buFont typeface="Wingdings" panose="05000000000000000000" pitchFamily="2" charset="2"/>
              <a:buChar char="Ø"/>
            </a:pPr>
            <a:r>
              <a:rPr lang="en-US" b="0" dirty="0">
                <a:solidFill>
                  <a:schemeClr val="tx2">
                    <a:lumMod val="75000"/>
                    <a:lumOff val="25000"/>
                  </a:schemeClr>
                </a:solidFill>
              </a:rPr>
              <a:t>Los IPs </a:t>
            </a:r>
            <a:r>
              <a:rPr lang="en-US" b="0" dirty="0" err="1">
                <a:solidFill>
                  <a:schemeClr val="tx2">
                    <a:lumMod val="75000"/>
                    <a:lumOff val="25000"/>
                  </a:schemeClr>
                </a:solidFill>
              </a:rPr>
              <a:t>aumentaron</a:t>
            </a:r>
            <a:r>
              <a:rPr lang="en-US" b="0" dirty="0">
                <a:solidFill>
                  <a:schemeClr val="tx2">
                    <a:lumMod val="75000"/>
                    <a:lumOff val="25000"/>
                  </a:schemeClr>
                </a:solidFill>
              </a:rPr>
              <a:t> </a:t>
            </a:r>
            <a:r>
              <a:rPr lang="en-US" b="0" dirty="0" err="1">
                <a:solidFill>
                  <a:schemeClr val="tx2">
                    <a:lumMod val="75000"/>
                    <a:lumOff val="25000"/>
                  </a:schemeClr>
                </a:solidFill>
              </a:rPr>
              <a:t>los</a:t>
            </a:r>
            <a:r>
              <a:rPr lang="en-US" b="0" dirty="0">
                <a:solidFill>
                  <a:schemeClr val="tx2">
                    <a:lumMod val="75000"/>
                    <a:lumOff val="25000"/>
                  </a:schemeClr>
                </a:solidFill>
              </a:rPr>
              <a:t> </a:t>
            </a:r>
            <a:r>
              <a:rPr lang="en-US" b="0" dirty="0" err="1">
                <a:solidFill>
                  <a:schemeClr val="tx2">
                    <a:lumMod val="75000"/>
                    <a:lumOff val="25000"/>
                  </a:schemeClr>
                </a:solidFill>
              </a:rPr>
              <a:t>niveles</a:t>
            </a:r>
            <a:r>
              <a:rPr lang="en-US" b="0" dirty="0">
                <a:solidFill>
                  <a:schemeClr val="tx2">
                    <a:lumMod val="75000"/>
                    <a:lumOff val="25000"/>
                  </a:schemeClr>
                </a:solidFill>
              </a:rPr>
              <a:t> de </a:t>
            </a:r>
            <a:r>
              <a:rPr lang="en-US" b="0" dirty="0" err="1">
                <a:solidFill>
                  <a:schemeClr val="tx2">
                    <a:lumMod val="75000"/>
                    <a:lumOff val="25000"/>
                  </a:schemeClr>
                </a:solidFill>
              </a:rPr>
              <a:t>rosuvastatina</a:t>
            </a:r>
            <a:r>
              <a:rPr lang="en-US" b="0" dirty="0">
                <a:solidFill>
                  <a:schemeClr val="tx2">
                    <a:lumMod val="75000"/>
                    <a:lumOff val="25000"/>
                  </a:schemeClr>
                </a:solidFill>
              </a:rPr>
              <a:t> 1,6 </a:t>
            </a:r>
            <a:r>
              <a:rPr lang="en-US" b="0" dirty="0" err="1">
                <a:solidFill>
                  <a:schemeClr val="tx2">
                    <a:lumMod val="75000"/>
                    <a:lumOff val="25000"/>
                  </a:schemeClr>
                </a:solidFill>
              </a:rPr>
              <a:t>veces</a:t>
            </a:r>
            <a:r>
              <a:rPr lang="en-US" b="0" dirty="0">
                <a:solidFill>
                  <a:schemeClr val="tx2">
                    <a:lumMod val="75000"/>
                    <a:lumOff val="25000"/>
                  </a:schemeClr>
                </a:solidFill>
              </a:rPr>
              <a:t> y </a:t>
            </a:r>
            <a:r>
              <a:rPr lang="en-US" b="0" dirty="0" err="1">
                <a:solidFill>
                  <a:schemeClr val="tx2">
                    <a:lumMod val="75000"/>
                    <a:lumOff val="25000"/>
                  </a:schemeClr>
                </a:solidFill>
              </a:rPr>
              <a:t>los</a:t>
            </a:r>
            <a:r>
              <a:rPr lang="en-US" b="0" dirty="0">
                <a:solidFill>
                  <a:schemeClr val="tx2">
                    <a:lumMod val="75000"/>
                    <a:lumOff val="25000"/>
                  </a:schemeClr>
                </a:solidFill>
              </a:rPr>
              <a:t> de </a:t>
            </a:r>
            <a:r>
              <a:rPr lang="en-US" b="0" dirty="0" err="1">
                <a:solidFill>
                  <a:schemeClr val="tx2">
                    <a:lumMod val="75000"/>
                    <a:lumOff val="25000"/>
                  </a:schemeClr>
                </a:solidFill>
              </a:rPr>
              <a:t>atorvastatina</a:t>
            </a:r>
            <a:r>
              <a:rPr lang="en-US" b="0" dirty="0">
                <a:solidFill>
                  <a:schemeClr val="tx2">
                    <a:lumMod val="75000"/>
                    <a:lumOff val="25000"/>
                  </a:schemeClr>
                </a:solidFill>
              </a:rPr>
              <a:t> hasta 6 veces</a:t>
            </a:r>
            <a:r>
              <a:rPr lang="en-US" b="0" baseline="30000" dirty="0">
                <a:solidFill>
                  <a:schemeClr val="tx2">
                    <a:lumMod val="75000"/>
                    <a:lumOff val="25000"/>
                  </a:schemeClr>
                </a:solidFill>
              </a:rPr>
              <a:t>3</a:t>
            </a:r>
            <a:r>
              <a:rPr lang="en-US" b="0" dirty="0">
                <a:solidFill>
                  <a:schemeClr val="tx2">
                    <a:lumMod val="75000"/>
                    <a:lumOff val="25000"/>
                  </a:schemeClr>
                </a:solidFill>
              </a:rPr>
              <a:t>. </a:t>
            </a:r>
            <a:endParaRPr lang="es-ES" b="0" dirty="0">
              <a:solidFill>
                <a:schemeClr val="tx2">
                  <a:lumMod val="75000"/>
                  <a:lumOff val="25000"/>
                </a:schemeClr>
              </a:solidFill>
            </a:endParaRPr>
          </a:p>
        </p:txBody>
      </p:sp>
      <p:sp>
        <p:nvSpPr>
          <p:cNvPr id="16" name="CuadroTexto 15">
            <a:extLst>
              <a:ext uri="{FF2B5EF4-FFF2-40B4-BE49-F238E27FC236}">
                <a16:creationId xmlns:a16="http://schemas.microsoft.com/office/drawing/2014/main" id="{A5E3CB85-04AE-E798-CA40-844FA74CA22B}"/>
              </a:ext>
            </a:extLst>
          </p:cNvPr>
          <p:cNvSpPr txBox="1"/>
          <p:nvPr/>
        </p:nvSpPr>
        <p:spPr>
          <a:xfrm>
            <a:off x="7513762" y="1466891"/>
            <a:ext cx="4471113" cy="584775"/>
          </a:xfrm>
          <a:prstGeom prst="rect">
            <a:avLst/>
          </a:prstGeom>
          <a:noFill/>
          <a:ln w="19050">
            <a:noFill/>
          </a:ln>
        </p:spPr>
        <p:txBody>
          <a:bodyPr wrap="square" rtlCol="0">
            <a:spAutoFit/>
          </a:bodyPr>
          <a:lstStyle>
            <a:defPPr>
              <a:defRPr lang="es-ES"/>
            </a:defPPr>
            <a:lvl1pPr algn="ctr">
              <a:defRPr b="1">
                <a:solidFill>
                  <a:schemeClr val="accent2">
                    <a:lumMod val="50000"/>
                  </a:schemeClr>
                </a:solidFill>
              </a:defRPr>
            </a:lvl1pPr>
          </a:lstStyle>
          <a:p>
            <a:r>
              <a:rPr lang="es-ES_tradnl" sz="1600" dirty="0">
                <a:solidFill>
                  <a:schemeClr val="tx1">
                    <a:lumMod val="50000"/>
                  </a:schemeClr>
                </a:solidFill>
                <a:latin typeface="Aharoni" panose="02010803020104030203" pitchFamily="2" charset="-79"/>
                <a:cs typeface="Aharoni" panose="02010803020104030203" pitchFamily="2" charset="-79"/>
              </a:rPr>
              <a:t>Magnitud de interacción fármaco-fármaco en pacientes VIH  jóvenes vs mayores</a:t>
            </a:r>
            <a:endParaRPr lang="es-ES" sz="1600" dirty="0">
              <a:solidFill>
                <a:schemeClr val="tx1">
                  <a:lumMod val="50000"/>
                </a:schemeClr>
              </a:solidFill>
              <a:latin typeface="Aharoni" panose="02010803020104030203" pitchFamily="2" charset="-79"/>
              <a:cs typeface="Aharoni" panose="02010803020104030203" pitchFamily="2" charset="-79"/>
            </a:endParaRPr>
          </a:p>
        </p:txBody>
      </p:sp>
      <p:pic>
        <p:nvPicPr>
          <p:cNvPr id="18" name="Imagen 17">
            <a:extLst>
              <a:ext uri="{FF2B5EF4-FFF2-40B4-BE49-F238E27FC236}">
                <a16:creationId xmlns:a16="http://schemas.microsoft.com/office/drawing/2014/main" id="{32846B94-05DF-C243-67F9-4D6A9DBA7380}"/>
              </a:ext>
            </a:extLst>
          </p:cNvPr>
          <p:cNvPicPr>
            <a:picLocks noChangeAspect="1"/>
          </p:cNvPicPr>
          <p:nvPr/>
        </p:nvPicPr>
        <p:blipFill>
          <a:blip r:embed="rId6"/>
          <a:stretch>
            <a:fillRect/>
          </a:stretch>
        </p:blipFill>
        <p:spPr>
          <a:xfrm>
            <a:off x="3493434" y="2192800"/>
            <a:ext cx="3767657" cy="2537584"/>
          </a:xfrm>
          <a:prstGeom prst="rect">
            <a:avLst/>
          </a:prstGeom>
        </p:spPr>
      </p:pic>
      <p:sp>
        <p:nvSpPr>
          <p:cNvPr id="23" name="CuadroTexto 22">
            <a:extLst>
              <a:ext uri="{FF2B5EF4-FFF2-40B4-BE49-F238E27FC236}">
                <a16:creationId xmlns:a16="http://schemas.microsoft.com/office/drawing/2014/main" id="{08D0DE85-C1FA-4F09-4AB4-FE4C197271F9}"/>
              </a:ext>
            </a:extLst>
          </p:cNvPr>
          <p:cNvSpPr txBox="1"/>
          <p:nvPr/>
        </p:nvSpPr>
        <p:spPr>
          <a:xfrm>
            <a:off x="3686221" y="4953094"/>
            <a:ext cx="3574870" cy="923330"/>
          </a:xfrm>
          <a:prstGeom prst="rect">
            <a:avLst/>
          </a:prstGeom>
          <a:solidFill>
            <a:schemeClr val="bg1"/>
          </a:solidFill>
          <a:ln w="19050">
            <a:noFill/>
          </a:ln>
        </p:spPr>
        <p:txBody>
          <a:bodyPr wrap="square" rtlCol="0">
            <a:spAutoFit/>
          </a:bodyPr>
          <a:lstStyle>
            <a:defPPr>
              <a:defRPr lang="es-ES"/>
            </a:defPPr>
            <a:lvl1pPr algn="ctr">
              <a:defRPr sz="2400" b="1">
                <a:solidFill>
                  <a:schemeClr val="accent2">
                    <a:lumMod val="50000"/>
                  </a:schemeClr>
                </a:solidFill>
              </a:defRPr>
            </a:lvl1pPr>
          </a:lstStyle>
          <a:p>
            <a:pPr marL="285750" indent="-285750" algn="just">
              <a:buFont typeface="Wingdings" panose="05000000000000000000" pitchFamily="2" charset="2"/>
              <a:buChar char="Ø"/>
            </a:pPr>
            <a:r>
              <a:rPr lang="es-ES" sz="1800" b="0" dirty="0">
                <a:solidFill>
                  <a:schemeClr val="tx2">
                    <a:lumMod val="75000"/>
                    <a:lumOff val="25000"/>
                  </a:schemeClr>
                </a:solidFill>
              </a:rPr>
              <a:t>La atorvastatina aumenta más que la rosuvastatina en combinación con el mismo IP</a:t>
            </a:r>
            <a:r>
              <a:rPr lang="es-ES" sz="1800" b="0" baseline="30000" dirty="0">
                <a:solidFill>
                  <a:schemeClr val="tx2">
                    <a:lumMod val="75000"/>
                    <a:lumOff val="25000"/>
                  </a:schemeClr>
                </a:solidFill>
              </a:rPr>
              <a:t>2</a:t>
            </a:r>
            <a:r>
              <a:rPr lang="es-ES" sz="1800" b="0" dirty="0">
                <a:solidFill>
                  <a:schemeClr val="tx2">
                    <a:lumMod val="75000"/>
                    <a:lumOff val="25000"/>
                  </a:schemeClr>
                </a:solidFill>
              </a:rPr>
              <a:t>.</a:t>
            </a:r>
          </a:p>
        </p:txBody>
      </p:sp>
      <p:sp>
        <p:nvSpPr>
          <p:cNvPr id="24" name="CuadroTexto 23">
            <a:extLst>
              <a:ext uri="{FF2B5EF4-FFF2-40B4-BE49-F238E27FC236}">
                <a16:creationId xmlns:a16="http://schemas.microsoft.com/office/drawing/2014/main" id="{601751BD-5B58-62C2-E7CB-B0E2802EE143}"/>
              </a:ext>
            </a:extLst>
          </p:cNvPr>
          <p:cNvSpPr txBox="1"/>
          <p:nvPr/>
        </p:nvSpPr>
        <p:spPr>
          <a:xfrm>
            <a:off x="3493434" y="1385315"/>
            <a:ext cx="3917016" cy="584775"/>
          </a:xfrm>
          <a:prstGeom prst="rect">
            <a:avLst/>
          </a:prstGeom>
          <a:noFill/>
          <a:ln w="19050">
            <a:noFill/>
          </a:ln>
        </p:spPr>
        <p:txBody>
          <a:bodyPr wrap="square" rtlCol="0">
            <a:spAutoFit/>
          </a:bodyPr>
          <a:lstStyle>
            <a:defPPr>
              <a:defRPr lang="es-ES"/>
            </a:defPPr>
            <a:lvl1pPr algn="ctr">
              <a:defRPr b="1">
                <a:solidFill>
                  <a:schemeClr val="accent2">
                    <a:lumMod val="50000"/>
                  </a:schemeClr>
                </a:solidFill>
              </a:defRPr>
            </a:lvl1pPr>
          </a:lstStyle>
          <a:p>
            <a:r>
              <a:rPr lang="es-ES_tradnl" sz="1600" dirty="0">
                <a:solidFill>
                  <a:schemeClr val="tx1">
                    <a:lumMod val="50000"/>
                  </a:schemeClr>
                </a:solidFill>
                <a:latin typeface="Aharoni" panose="02010803020104030203" pitchFamily="2" charset="-79"/>
                <a:cs typeface="Aharoni" panose="02010803020104030203" pitchFamily="2" charset="-79"/>
              </a:rPr>
              <a:t>C</a:t>
            </a:r>
            <a:r>
              <a:rPr lang="es-ES" sz="1600" dirty="0" err="1">
                <a:solidFill>
                  <a:schemeClr val="tx1">
                    <a:lumMod val="50000"/>
                  </a:schemeClr>
                </a:solidFill>
                <a:latin typeface="Aharoni" panose="02010803020104030203" pitchFamily="2" charset="-79"/>
                <a:cs typeface="Aharoni" panose="02010803020104030203" pitchFamily="2" charset="-79"/>
              </a:rPr>
              <a:t>oncentración</a:t>
            </a:r>
            <a:r>
              <a:rPr lang="es-ES" sz="1600" dirty="0">
                <a:solidFill>
                  <a:schemeClr val="tx1">
                    <a:lumMod val="50000"/>
                  </a:schemeClr>
                </a:solidFill>
                <a:latin typeface="Aharoni" panose="02010803020104030203" pitchFamily="2" charset="-79"/>
                <a:cs typeface="Aharoni" panose="02010803020104030203" pitchFamily="2" charset="-79"/>
              </a:rPr>
              <a:t> plasmáticas de estatinas con </a:t>
            </a:r>
            <a:r>
              <a:rPr lang="es-ES" sz="1600" dirty="0" err="1">
                <a:solidFill>
                  <a:schemeClr val="tx1">
                    <a:lumMod val="50000"/>
                  </a:schemeClr>
                </a:solidFill>
                <a:latin typeface="Aharoni" panose="02010803020104030203" pitchFamily="2" charset="-79"/>
                <a:cs typeface="Aharoni" panose="02010803020104030203" pitchFamily="2" charset="-79"/>
              </a:rPr>
              <a:t>IPs</a:t>
            </a:r>
            <a:endParaRPr lang="es-ES" sz="1600" dirty="0">
              <a:solidFill>
                <a:schemeClr val="tx1">
                  <a:lumMod val="50000"/>
                </a:schemeClr>
              </a:solidFill>
              <a:latin typeface="Aharoni" panose="02010803020104030203" pitchFamily="2" charset="-79"/>
              <a:cs typeface="Aharoni" panose="02010803020104030203" pitchFamily="2" charset="-79"/>
            </a:endParaRPr>
          </a:p>
        </p:txBody>
      </p:sp>
      <p:sp>
        <p:nvSpPr>
          <p:cNvPr id="25" name="CuadroTexto 24">
            <a:extLst>
              <a:ext uri="{FF2B5EF4-FFF2-40B4-BE49-F238E27FC236}">
                <a16:creationId xmlns:a16="http://schemas.microsoft.com/office/drawing/2014/main" id="{5396A254-A34E-047F-F748-5CD59A633DDD}"/>
              </a:ext>
            </a:extLst>
          </p:cNvPr>
          <p:cNvSpPr txBox="1"/>
          <p:nvPr/>
        </p:nvSpPr>
        <p:spPr>
          <a:xfrm>
            <a:off x="-369666" y="1405328"/>
            <a:ext cx="4210264" cy="584775"/>
          </a:xfrm>
          <a:prstGeom prst="rect">
            <a:avLst/>
          </a:prstGeom>
          <a:noFill/>
          <a:ln w="19050">
            <a:noFill/>
          </a:ln>
        </p:spPr>
        <p:txBody>
          <a:bodyPr wrap="square" rtlCol="0">
            <a:spAutoFit/>
          </a:bodyPr>
          <a:lstStyle>
            <a:defPPr>
              <a:defRPr lang="es-ES"/>
            </a:defPPr>
            <a:lvl1pPr algn="ctr">
              <a:defRPr b="1">
                <a:solidFill>
                  <a:schemeClr val="accent2">
                    <a:lumMod val="50000"/>
                  </a:schemeClr>
                </a:solidFill>
              </a:defRPr>
            </a:lvl1pPr>
          </a:lstStyle>
          <a:p>
            <a:r>
              <a:rPr lang="es-ES_tradnl" sz="1600" dirty="0">
                <a:solidFill>
                  <a:schemeClr val="tx1">
                    <a:lumMod val="50000"/>
                  </a:schemeClr>
                </a:solidFill>
                <a:latin typeface="Aharoni" panose="02010803020104030203" pitchFamily="2" charset="-79"/>
                <a:cs typeface="Aharoni" panose="02010803020104030203" pitchFamily="2" charset="-79"/>
              </a:rPr>
              <a:t>C</a:t>
            </a:r>
            <a:r>
              <a:rPr lang="es-ES" sz="1600" dirty="0" err="1">
                <a:solidFill>
                  <a:schemeClr val="tx1">
                    <a:lumMod val="50000"/>
                  </a:schemeClr>
                </a:solidFill>
                <a:latin typeface="Aharoni" panose="02010803020104030203" pitchFamily="2" charset="-79"/>
                <a:cs typeface="Aharoni" panose="02010803020104030203" pitchFamily="2" charset="-79"/>
              </a:rPr>
              <a:t>oncentración</a:t>
            </a:r>
            <a:r>
              <a:rPr lang="es-ES" sz="1600" dirty="0">
                <a:solidFill>
                  <a:schemeClr val="tx1">
                    <a:lumMod val="50000"/>
                  </a:schemeClr>
                </a:solidFill>
                <a:latin typeface="Aharoni" panose="02010803020104030203" pitchFamily="2" charset="-79"/>
                <a:cs typeface="Aharoni" panose="02010803020104030203" pitchFamily="2" charset="-79"/>
              </a:rPr>
              <a:t> alta de estatinas plasmáticas con </a:t>
            </a:r>
            <a:r>
              <a:rPr lang="es-ES" sz="1600" dirty="0" err="1">
                <a:solidFill>
                  <a:schemeClr val="tx1">
                    <a:lumMod val="50000"/>
                  </a:schemeClr>
                </a:solidFill>
                <a:latin typeface="Aharoni" panose="02010803020104030203" pitchFamily="2" charset="-79"/>
                <a:cs typeface="Aharoni" panose="02010803020104030203" pitchFamily="2" charset="-79"/>
              </a:rPr>
              <a:t>IPs</a:t>
            </a:r>
            <a:endParaRPr lang="es-ES" sz="1600" dirty="0">
              <a:solidFill>
                <a:schemeClr val="tx1">
                  <a:lumMod val="50000"/>
                </a:schemeClr>
              </a:solidFill>
              <a:latin typeface="Aharoni" panose="02010803020104030203" pitchFamily="2" charset="-79"/>
              <a:cs typeface="Aharoni" panose="02010803020104030203" pitchFamily="2" charset="-79"/>
            </a:endParaRPr>
          </a:p>
        </p:txBody>
      </p:sp>
      <p:sp>
        <p:nvSpPr>
          <p:cNvPr id="27" name="CuadroTexto 26">
            <a:extLst>
              <a:ext uri="{FF2B5EF4-FFF2-40B4-BE49-F238E27FC236}">
                <a16:creationId xmlns:a16="http://schemas.microsoft.com/office/drawing/2014/main" id="{C5DEDDDF-36AA-6680-479D-E66C9E502EEA}"/>
              </a:ext>
            </a:extLst>
          </p:cNvPr>
          <p:cNvSpPr txBox="1"/>
          <p:nvPr/>
        </p:nvSpPr>
        <p:spPr>
          <a:xfrm>
            <a:off x="2916603" y="1323857"/>
            <a:ext cx="6300216" cy="369332"/>
          </a:xfrm>
          <a:prstGeom prst="rect">
            <a:avLst/>
          </a:prstGeom>
          <a:noFill/>
        </p:spPr>
        <p:txBody>
          <a:bodyPr wrap="square">
            <a:spAutoFit/>
          </a:bodyPr>
          <a:lstStyle/>
          <a:p>
            <a:r>
              <a:rPr lang="es-ES" dirty="0"/>
              <a:t>.</a:t>
            </a:r>
          </a:p>
        </p:txBody>
      </p:sp>
    </p:spTree>
    <p:extLst>
      <p:ext uri="{BB962C8B-B14F-4D97-AF65-F5344CB8AC3E}">
        <p14:creationId xmlns:p14="http://schemas.microsoft.com/office/powerpoint/2010/main" val="2888083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088BB-5DCB-7A1B-16FF-C96CC77815B1}"/>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8F19D6C3-90CE-5B29-1AEE-FC728C7F41FE}"/>
              </a:ext>
            </a:extLst>
          </p:cNvPr>
          <p:cNvSpPr txBox="1"/>
          <p:nvPr/>
        </p:nvSpPr>
        <p:spPr>
          <a:xfrm>
            <a:off x="4625788" y="1305233"/>
            <a:ext cx="7467600" cy="707886"/>
          </a:xfrm>
          <a:prstGeom prst="rect">
            <a:avLst/>
          </a:prstGeom>
          <a:noFill/>
          <a:ln w="19050">
            <a:noFill/>
          </a:ln>
        </p:spPr>
        <p:txBody>
          <a:bodyPr wrap="square" rtlCol="0">
            <a:spAutoFit/>
          </a:bodyPr>
          <a:lstStyle>
            <a:defPPr>
              <a:defRPr lang="es-ES"/>
            </a:defPPr>
            <a:lvl1pPr algn="ctr">
              <a:defRPr sz="2400" b="1">
                <a:solidFill>
                  <a:schemeClr val="accent2">
                    <a:lumMod val="50000"/>
                  </a:schemeClr>
                </a:solidFill>
              </a:defRPr>
            </a:lvl1pPr>
          </a:lstStyle>
          <a:p>
            <a:r>
              <a:rPr lang="es-ES" sz="2000" dirty="0">
                <a:solidFill>
                  <a:schemeClr val="tx2">
                    <a:lumMod val="75000"/>
                    <a:lumOff val="25000"/>
                  </a:schemeClr>
                </a:solidFill>
              </a:rPr>
              <a:t>La combinación con </a:t>
            </a:r>
            <a:r>
              <a:rPr lang="es-ES" sz="2000" dirty="0" err="1">
                <a:solidFill>
                  <a:schemeClr val="tx2">
                    <a:lumMod val="75000"/>
                    <a:lumOff val="25000"/>
                  </a:schemeClr>
                </a:solidFill>
              </a:rPr>
              <a:t>IPs</a:t>
            </a:r>
            <a:r>
              <a:rPr lang="es-ES" sz="2000" dirty="0">
                <a:solidFill>
                  <a:schemeClr val="tx2">
                    <a:lumMod val="75000"/>
                    <a:lumOff val="25000"/>
                  </a:schemeClr>
                </a:solidFill>
              </a:rPr>
              <a:t> aumenta más los niveles plasmáticos de la atorvastatina respecto a la rosuvastatina.</a:t>
            </a:r>
          </a:p>
        </p:txBody>
      </p:sp>
      <p:sp>
        <p:nvSpPr>
          <p:cNvPr id="3" name="CuadroTexto 2">
            <a:extLst>
              <a:ext uri="{FF2B5EF4-FFF2-40B4-BE49-F238E27FC236}">
                <a16:creationId xmlns:a16="http://schemas.microsoft.com/office/drawing/2014/main" id="{CEDEBCA5-6C2C-5621-819B-4FE6A6C9343B}"/>
              </a:ext>
            </a:extLst>
          </p:cNvPr>
          <p:cNvSpPr txBox="1"/>
          <p:nvPr/>
        </p:nvSpPr>
        <p:spPr>
          <a:xfrm>
            <a:off x="4185967" y="6209755"/>
            <a:ext cx="7050740" cy="338554"/>
          </a:xfrm>
          <a:prstGeom prst="rect">
            <a:avLst/>
          </a:prstGeom>
          <a:noFill/>
        </p:spPr>
        <p:txBody>
          <a:bodyPr wrap="square">
            <a:spAutoFit/>
          </a:bodyPr>
          <a:lstStyle>
            <a:defPPr>
              <a:defRPr lang="es-ES"/>
            </a:defPPr>
            <a:lvl1pPr algn="ctr">
              <a:defRPr sz="800" i="1">
                <a:solidFill>
                  <a:schemeClr val="tx1">
                    <a:lumMod val="50000"/>
                  </a:schemeClr>
                </a:solidFill>
              </a:defRPr>
            </a:lvl1pPr>
          </a:lstStyle>
          <a:p>
            <a:r>
              <a:rPr lang="es-ES" dirty="0">
                <a:hlinkClick r:id="rId2"/>
              </a:rPr>
              <a:t>Ficha técnica </a:t>
            </a:r>
            <a:r>
              <a:rPr lang="es-ES" dirty="0" err="1">
                <a:hlinkClick r:id="rId2"/>
              </a:rPr>
              <a:t>Crestor</a:t>
            </a:r>
            <a:r>
              <a:rPr lang="es-ES" dirty="0">
                <a:hlinkClick r:id="rId2"/>
              </a:rPr>
              <a:t> (Rosuvastatina) .:: CIMA ::. FICHA TECNICA CRESTOR 10 mg COMPRIMIDOS RECUBIERTOS CON PELICULA</a:t>
            </a:r>
            <a:endParaRPr lang="es-ES" dirty="0"/>
          </a:p>
          <a:p>
            <a:r>
              <a:rPr lang="es-ES" dirty="0">
                <a:hlinkClick r:id="rId3"/>
              </a:rPr>
              <a:t>.:: CIMA ::. FICHA TECNICA ATORVASTATINA NORMON 40 mg COMPRIMIDOS RECUBIERTOS CON PELICULA EFG</a:t>
            </a:r>
            <a:endParaRPr lang="es-ES" dirty="0"/>
          </a:p>
        </p:txBody>
      </p:sp>
      <p:grpSp>
        <p:nvGrpSpPr>
          <p:cNvPr id="4" name="Grupo 3">
            <a:extLst>
              <a:ext uri="{FF2B5EF4-FFF2-40B4-BE49-F238E27FC236}">
                <a16:creationId xmlns:a16="http://schemas.microsoft.com/office/drawing/2014/main" id="{2A7DBBB3-6BD5-0EDA-09CF-794ADF867841}"/>
              </a:ext>
            </a:extLst>
          </p:cNvPr>
          <p:cNvGrpSpPr/>
          <p:nvPr/>
        </p:nvGrpSpPr>
        <p:grpSpPr>
          <a:xfrm>
            <a:off x="556319" y="1227696"/>
            <a:ext cx="3441940" cy="5400367"/>
            <a:chOff x="577011" y="1242284"/>
            <a:chExt cx="4030847" cy="6204450"/>
          </a:xfrm>
        </p:grpSpPr>
        <p:grpSp>
          <p:nvGrpSpPr>
            <p:cNvPr id="5" name="Grupo 4">
              <a:extLst>
                <a:ext uri="{FF2B5EF4-FFF2-40B4-BE49-F238E27FC236}">
                  <a16:creationId xmlns:a16="http://schemas.microsoft.com/office/drawing/2014/main" id="{673ED91D-5B9A-8A5B-CD7B-4287C7AD7898}"/>
                </a:ext>
              </a:extLst>
            </p:cNvPr>
            <p:cNvGrpSpPr/>
            <p:nvPr/>
          </p:nvGrpSpPr>
          <p:grpSpPr>
            <a:xfrm>
              <a:off x="577011" y="1242284"/>
              <a:ext cx="4030847" cy="4671735"/>
              <a:chOff x="451506" y="1242284"/>
              <a:chExt cx="5192986" cy="6047145"/>
            </a:xfrm>
          </p:grpSpPr>
          <p:grpSp>
            <p:nvGrpSpPr>
              <p:cNvPr id="11" name="Grupo 10">
                <a:extLst>
                  <a:ext uri="{FF2B5EF4-FFF2-40B4-BE49-F238E27FC236}">
                    <a16:creationId xmlns:a16="http://schemas.microsoft.com/office/drawing/2014/main" id="{172F3F7A-8B91-5D82-7B15-3A6CA110A18F}"/>
                  </a:ext>
                </a:extLst>
              </p:cNvPr>
              <p:cNvGrpSpPr/>
              <p:nvPr/>
            </p:nvGrpSpPr>
            <p:grpSpPr>
              <a:xfrm>
                <a:off x="451506" y="1242284"/>
                <a:ext cx="5192986" cy="6047145"/>
                <a:chOff x="451506" y="1242284"/>
                <a:chExt cx="5192986" cy="6047145"/>
              </a:xfrm>
            </p:grpSpPr>
            <p:pic>
              <p:nvPicPr>
                <p:cNvPr id="13" name="Imagen 12">
                  <a:extLst>
                    <a:ext uri="{FF2B5EF4-FFF2-40B4-BE49-F238E27FC236}">
                      <a16:creationId xmlns:a16="http://schemas.microsoft.com/office/drawing/2014/main" id="{7C850C3E-4D5B-7D1C-5801-BACDE5A37504}"/>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469437" y="1242284"/>
                  <a:ext cx="5175055" cy="1456092"/>
                </a:xfrm>
                <a:prstGeom prst="rect">
                  <a:avLst/>
                </a:prstGeom>
              </p:spPr>
            </p:pic>
            <p:pic>
              <p:nvPicPr>
                <p:cNvPr id="14" name="Imagen 13">
                  <a:extLst>
                    <a:ext uri="{FF2B5EF4-FFF2-40B4-BE49-F238E27FC236}">
                      <a16:creationId xmlns:a16="http://schemas.microsoft.com/office/drawing/2014/main" id="{4872037A-F441-EB0C-FEDF-FA68CDD64F76}"/>
                    </a:ext>
                  </a:extLst>
                </p:cNvPr>
                <p:cNvPicPr>
                  <a:picLocks noChangeAspect="1"/>
                </p:cNvPicPr>
                <p:nvPr/>
              </p:nvPicPr>
              <p:blipFill>
                <a:blip r:embed="rId5"/>
                <a:stretch>
                  <a:fillRect/>
                </a:stretch>
              </p:blipFill>
              <p:spPr>
                <a:xfrm>
                  <a:off x="451506" y="5463434"/>
                  <a:ext cx="5175055" cy="1825995"/>
                </a:xfrm>
                <a:prstGeom prst="rect">
                  <a:avLst/>
                </a:prstGeom>
              </p:spPr>
            </p:pic>
            <p:pic>
              <p:nvPicPr>
                <p:cNvPr id="15" name="Imagen 14">
                  <a:extLst>
                    <a:ext uri="{FF2B5EF4-FFF2-40B4-BE49-F238E27FC236}">
                      <a16:creationId xmlns:a16="http://schemas.microsoft.com/office/drawing/2014/main" id="{DF8FD8C5-7B15-A5D9-DBB2-4C227437F28B}"/>
                    </a:ext>
                  </a:extLst>
                </p:cNvPr>
                <p:cNvPicPr>
                  <a:picLocks noChangeAspect="1"/>
                </p:cNvPicPr>
                <p:nvPr/>
              </p:nvPicPr>
              <p:blipFill>
                <a:blip r:embed="rId6" cstate="email">
                  <a:extLst>
                    <a:ext uri="{28A0092B-C50C-407E-A947-70E740481C1C}">
                      <a14:useLocalDpi xmlns:a14="http://schemas.microsoft.com/office/drawing/2010/main"/>
                    </a:ext>
                  </a:extLst>
                </a:blip>
                <a:srcRect b="52863"/>
                <a:stretch/>
              </p:blipFill>
              <p:spPr>
                <a:xfrm>
                  <a:off x="469437" y="2645634"/>
                  <a:ext cx="5175055" cy="686364"/>
                </a:xfrm>
                <a:prstGeom prst="rect">
                  <a:avLst/>
                </a:prstGeom>
              </p:spPr>
            </p:pic>
            <p:pic>
              <p:nvPicPr>
                <p:cNvPr id="16" name="Imagen 15">
                  <a:extLst>
                    <a:ext uri="{FF2B5EF4-FFF2-40B4-BE49-F238E27FC236}">
                      <a16:creationId xmlns:a16="http://schemas.microsoft.com/office/drawing/2014/main" id="{E20C849B-C517-C443-82F2-2EF395BA71F5}"/>
                    </a:ext>
                  </a:extLst>
                </p:cNvPr>
                <p:cNvPicPr>
                  <a:picLocks noChangeAspect="1"/>
                </p:cNvPicPr>
                <p:nvPr/>
              </p:nvPicPr>
              <p:blipFill>
                <a:blip r:embed="rId7"/>
                <a:srcRect t="70718"/>
                <a:stretch/>
              </p:blipFill>
              <p:spPr>
                <a:xfrm>
                  <a:off x="469436" y="3491190"/>
                  <a:ext cx="5175055" cy="2008104"/>
                </a:xfrm>
                <a:prstGeom prst="rect">
                  <a:avLst/>
                </a:prstGeom>
              </p:spPr>
            </p:pic>
          </p:grpSp>
          <p:pic>
            <p:nvPicPr>
              <p:cNvPr id="12" name="Imagen 11">
                <a:extLst>
                  <a:ext uri="{FF2B5EF4-FFF2-40B4-BE49-F238E27FC236}">
                    <a16:creationId xmlns:a16="http://schemas.microsoft.com/office/drawing/2014/main" id="{D5453952-4870-8860-E449-12EF109F8DC0}"/>
                  </a:ext>
                </a:extLst>
              </p:cNvPr>
              <p:cNvPicPr>
                <a:picLocks noChangeAspect="1"/>
              </p:cNvPicPr>
              <p:nvPr/>
            </p:nvPicPr>
            <p:blipFill>
              <a:blip r:embed="rId6" cstate="email">
                <a:extLst>
                  <a:ext uri="{28A0092B-C50C-407E-A947-70E740481C1C}">
                    <a14:useLocalDpi xmlns:a14="http://schemas.microsoft.com/office/drawing/2010/main"/>
                  </a:ext>
                </a:extLst>
              </a:blip>
              <a:srcRect t="85204"/>
              <a:stretch/>
            </p:blipFill>
            <p:spPr>
              <a:xfrm>
                <a:off x="469437" y="3321278"/>
                <a:ext cx="5175055" cy="215446"/>
              </a:xfrm>
              <a:prstGeom prst="rect">
                <a:avLst/>
              </a:prstGeom>
            </p:spPr>
          </p:pic>
        </p:grpSp>
        <p:grpSp>
          <p:nvGrpSpPr>
            <p:cNvPr id="6" name="Grupo 5">
              <a:extLst>
                <a:ext uri="{FF2B5EF4-FFF2-40B4-BE49-F238E27FC236}">
                  <a16:creationId xmlns:a16="http://schemas.microsoft.com/office/drawing/2014/main" id="{D0E75061-67F2-8FEE-819A-FCC7267B4445}"/>
                </a:ext>
              </a:extLst>
            </p:cNvPr>
            <p:cNvGrpSpPr/>
            <p:nvPr/>
          </p:nvGrpSpPr>
          <p:grpSpPr>
            <a:xfrm>
              <a:off x="586915" y="5875419"/>
              <a:ext cx="4011977" cy="1571315"/>
              <a:chOff x="5700811" y="3338460"/>
              <a:chExt cx="4011977" cy="1571315"/>
            </a:xfrm>
          </p:grpSpPr>
          <p:grpSp>
            <p:nvGrpSpPr>
              <p:cNvPr id="7" name="Grupo 6">
                <a:extLst>
                  <a:ext uri="{FF2B5EF4-FFF2-40B4-BE49-F238E27FC236}">
                    <a16:creationId xmlns:a16="http://schemas.microsoft.com/office/drawing/2014/main" id="{83C07C46-2DD1-8564-B6E5-4DA17A6E1A02}"/>
                  </a:ext>
                </a:extLst>
              </p:cNvPr>
              <p:cNvGrpSpPr/>
              <p:nvPr/>
            </p:nvGrpSpPr>
            <p:grpSpPr>
              <a:xfrm>
                <a:off x="5700811" y="3338460"/>
                <a:ext cx="4011977" cy="1517525"/>
                <a:chOff x="6000749" y="3366811"/>
                <a:chExt cx="5851901" cy="1968357"/>
              </a:xfrm>
            </p:grpSpPr>
            <p:pic>
              <p:nvPicPr>
                <p:cNvPr id="9" name="Imagen 8">
                  <a:extLst>
                    <a:ext uri="{FF2B5EF4-FFF2-40B4-BE49-F238E27FC236}">
                      <a16:creationId xmlns:a16="http://schemas.microsoft.com/office/drawing/2014/main" id="{BD4ED8C0-FCD3-19F6-433D-E65BF0E02237}"/>
                    </a:ext>
                  </a:extLst>
                </p:cNvPr>
                <p:cNvPicPr>
                  <a:picLocks noChangeAspect="1"/>
                </p:cNvPicPr>
                <p:nvPr/>
              </p:nvPicPr>
              <p:blipFill>
                <a:blip r:embed="rId8"/>
                <a:srcRect b="36440"/>
                <a:stretch/>
              </p:blipFill>
              <p:spPr>
                <a:xfrm>
                  <a:off x="6000749" y="3366811"/>
                  <a:ext cx="5838825" cy="986809"/>
                </a:xfrm>
                <a:prstGeom prst="rect">
                  <a:avLst/>
                </a:prstGeom>
              </p:spPr>
            </p:pic>
            <p:pic>
              <p:nvPicPr>
                <p:cNvPr id="10" name="Imagen 9">
                  <a:extLst>
                    <a:ext uri="{FF2B5EF4-FFF2-40B4-BE49-F238E27FC236}">
                      <a16:creationId xmlns:a16="http://schemas.microsoft.com/office/drawing/2014/main" id="{CD4F0A0C-BA83-DF4C-62FD-36D8239E154A}"/>
                    </a:ext>
                  </a:extLst>
                </p:cNvPr>
                <p:cNvPicPr>
                  <a:picLocks noChangeAspect="1"/>
                </p:cNvPicPr>
                <p:nvPr/>
              </p:nvPicPr>
              <p:blipFill>
                <a:blip r:embed="rId9"/>
                <a:srcRect b="43386"/>
                <a:stretch/>
              </p:blipFill>
              <p:spPr>
                <a:xfrm>
                  <a:off x="6013825" y="4348357"/>
                  <a:ext cx="5838825" cy="986811"/>
                </a:xfrm>
                <a:prstGeom prst="rect">
                  <a:avLst/>
                </a:prstGeom>
              </p:spPr>
            </p:pic>
          </p:grpSp>
          <p:pic>
            <p:nvPicPr>
              <p:cNvPr id="8" name="Imagen 7">
                <a:extLst>
                  <a:ext uri="{FF2B5EF4-FFF2-40B4-BE49-F238E27FC236}">
                    <a16:creationId xmlns:a16="http://schemas.microsoft.com/office/drawing/2014/main" id="{26A62D7B-E06C-1B5A-DB31-665DB35D7CB2}"/>
                  </a:ext>
                </a:extLst>
              </p:cNvPr>
              <p:cNvPicPr>
                <a:picLocks noChangeAspect="1"/>
              </p:cNvPicPr>
              <p:nvPr/>
            </p:nvPicPr>
            <p:blipFill>
              <a:blip r:embed="rId9"/>
              <a:srcRect t="88659"/>
              <a:stretch/>
            </p:blipFill>
            <p:spPr>
              <a:xfrm>
                <a:off x="5709776" y="4757375"/>
                <a:ext cx="4003012" cy="152400"/>
              </a:xfrm>
              <a:prstGeom prst="rect">
                <a:avLst/>
              </a:prstGeom>
            </p:spPr>
          </p:pic>
        </p:grpSp>
      </p:grpSp>
      <p:grpSp>
        <p:nvGrpSpPr>
          <p:cNvPr id="17" name="Grupo 16">
            <a:extLst>
              <a:ext uri="{FF2B5EF4-FFF2-40B4-BE49-F238E27FC236}">
                <a16:creationId xmlns:a16="http://schemas.microsoft.com/office/drawing/2014/main" id="{41DE9A8B-C274-C8F0-7BDA-E2CBC33A977E}"/>
              </a:ext>
            </a:extLst>
          </p:cNvPr>
          <p:cNvGrpSpPr/>
          <p:nvPr/>
        </p:nvGrpSpPr>
        <p:grpSpPr>
          <a:xfrm>
            <a:off x="5421685" y="2205479"/>
            <a:ext cx="5291231" cy="3771959"/>
            <a:chOff x="500062" y="1380896"/>
            <a:chExt cx="5291231" cy="3771959"/>
          </a:xfrm>
        </p:grpSpPr>
        <p:pic>
          <p:nvPicPr>
            <p:cNvPr id="18" name="Imagen 17">
              <a:extLst>
                <a:ext uri="{FF2B5EF4-FFF2-40B4-BE49-F238E27FC236}">
                  <a16:creationId xmlns:a16="http://schemas.microsoft.com/office/drawing/2014/main" id="{E97F92DA-61A8-6067-252B-060566AD4BD9}"/>
                </a:ext>
              </a:extLst>
            </p:cNvPr>
            <p:cNvPicPr>
              <a:picLocks noChangeAspect="1"/>
            </p:cNvPicPr>
            <p:nvPr/>
          </p:nvPicPr>
          <p:blipFill>
            <a:blip r:embed="rId10"/>
            <a:srcRect t="46185" b="12685"/>
            <a:stretch/>
          </p:blipFill>
          <p:spPr>
            <a:xfrm>
              <a:off x="500063" y="2315326"/>
              <a:ext cx="5291230" cy="2008094"/>
            </a:xfrm>
            <a:prstGeom prst="rect">
              <a:avLst/>
            </a:prstGeom>
          </p:spPr>
        </p:pic>
        <p:pic>
          <p:nvPicPr>
            <p:cNvPr id="19" name="Imagen 18">
              <a:extLst>
                <a:ext uri="{FF2B5EF4-FFF2-40B4-BE49-F238E27FC236}">
                  <a16:creationId xmlns:a16="http://schemas.microsoft.com/office/drawing/2014/main" id="{76112FFA-4B98-2A2C-93DD-CDD394835B03}"/>
                </a:ext>
              </a:extLst>
            </p:cNvPr>
            <p:cNvPicPr>
              <a:picLocks noChangeAspect="1"/>
            </p:cNvPicPr>
            <p:nvPr/>
          </p:nvPicPr>
          <p:blipFill>
            <a:blip r:embed="rId11"/>
            <a:srcRect t="36766" b="33873"/>
            <a:stretch/>
          </p:blipFill>
          <p:spPr>
            <a:xfrm>
              <a:off x="500062" y="4321858"/>
              <a:ext cx="5291231" cy="830997"/>
            </a:xfrm>
            <a:prstGeom prst="rect">
              <a:avLst/>
            </a:prstGeom>
          </p:spPr>
        </p:pic>
        <p:pic>
          <p:nvPicPr>
            <p:cNvPr id="20" name="Imagen 19">
              <a:extLst>
                <a:ext uri="{FF2B5EF4-FFF2-40B4-BE49-F238E27FC236}">
                  <a16:creationId xmlns:a16="http://schemas.microsoft.com/office/drawing/2014/main" id="{EFC0C505-F3DE-E6DA-5DDF-8CA5403005F8}"/>
                </a:ext>
              </a:extLst>
            </p:cNvPr>
            <p:cNvPicPr>
              <a:picLocks noChangeAspect="1"/>
            </p:cNvPicPr>
            <p:nvPr/>
          </p:nvPicPr>
          <p:blipFill>
            <a:blip r:embed="rId10"/>
            <a:srcRect b="80955"/>
            <a:stretch/>
          </p:blipFill>
          <p:spPr>
            <a:xfrm>
              <a:off x="500063" y="1380896"/>
              <a:ext cx="5291230" cy="929821"/>
            </a:xfrm>
            <a:prstGeom prst="rect">
              <a:avLst/>
            </a:prstGeom>
          </p:spPr>
        </p:pic>
      </p:grpSp>
      <p:sp>
        <p:nvSpPr>
          <p:cNvPr id="21" name="Rectángulo 20">
            <a:extLst>
              <a:ext uri="{FF2B5EF4-FFF2-40B4-BE49-F238E27FC236}">
                <a16:creationId xmlns:a16="http://schemas.microsoft.com/office/drawing/2014/main" id="{8DCCC371-03FE-FEEB-E2B9-72B0EADA8F6C}"/>
              </a:ext>
            </a:extLst>
          </p:cNvPr>
          <p:cNvSpPr/>
          <p:nvPr/>
        </p:nvSpPr>
        <p:spPr>
          <a:xfrm>
            <a:off x="2169459" y="1227696"/>
            <a:ext cx="1813489" cy="19423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Rectángulo 21">
            <a:extLst>
              <a:ext uri="{FF2B5EF4-FFF2-40B4-BE49-F238E27FC236}">
                <a16:creationId xmlns:a16="http://schemas.microsoft.com/office/drawing/2014/main" id="{DD8D4993-C188-B84F-7DAD-58C01F566CE4}"/>
              </a:ext>
            </a:extLst>
          </p:cNvPr>
          <p:cNvSpPr/>
          <p:nvPr/>
        </p:nvSpPr>
        <p:spPr>
          <a:xfrm>
            <a:off x="7853082" y="2431310"/>
            <a:ext cx="2384612" cy="19436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Título 1">
            <a:extLst>
              <a:ext uri="{FF2B5EF4-FFF2-40B4-BE49-F238E27FC236}">
                <a16:creationId xmlns:a16="http://schemas.microsoft.com/office/drawing/2014/main" id="{F6479034-EEAB-353A-BBDA-667F7D8090BF}"/>
              </a:ext>
            </a:extLst>
          </p:cNvPr>
          <p:cNvSpPr>
            <a:spLocks noGrp="1"/>
          </p:cNvSpPr>
          <p:nvPr>
            <p:ph type="title"/>
          </p:nvPr>
        </p:nvSpPr>
        <p:spPr>
          <a:xfrm>
            <a:off x="44824" y="154370"/>
            <a:ext cx="12102352" cy="760793"/>
          </a:xfrm>
          <a:noFill/>
        </p:spPr>
        <p:txBody>
          <a:bodyPr vert="horz" lIns="91440" tIns="45720" rIns="91440" bIns="45720" rtlCol="0" anchor="ctr">
            <a:noAutofit/>
          </a:bodyPr>
          <a:lstStyle/>
          <a:p>
            <a:pPr defTabSz="914377">
              <a:spcBef>
                <a:spcPts val="1000"/>
              </a:spcBef>
              <a:buFont typeface="Arial" panose="020B0604020202020204" pitchFamily="34" charset="0"/>
            </a:pPr>
            <a:r>
              <a:rPr lang="es-ES_tradnl" sz="2800" b="1" dirty="0">
                <a:solidFill>
                  <a:srgbClr val="002060"/>
                </a:solidFill>
                <a:latin typeface="+mn-lt"/>
                <a:ea typeface="+mn-ea"/>
                <a:cs typeface="+mn-cs"/>
              </a:rPr>
              <a:t>Además de todo lo anterior, con la rosuvastatina se ha evidenciado que sus niveles plasmáticos aumentan menos en combinación con </a:t>
            </a:r>
            <a:r>
              <a:rPr lang="es-ES_tradnl" sz="2800" b="1" dirty="0" err="1">
                <a:solidFill>
                  <a:srgbClr val="002060"/>
                </a:solidFill>
                <a:latin typeface="+mn-lt"/>
                <a:ea typeface="+mn-ea"/>
                <a:cs typeface="+mn-cs"/>
              </a:rPr>
              <a:t>IPs</a:t>
            </a:r>
            <a:endParaRPr lang="es-ES" sz="2800" b="1" dirty="0">
              <a:solidFill>
                <a:srgbClr val="002060"/>
              </a:solidFill>
              <a:latin typeface="+mn-lt"/>
              <a:ea typeface="+mn-ea"/>
              <a:cs typeface="+mn-cs"/>
            </a:endParaRPr>
          </a:p>
        </p:txBody>
      </p:sp>
    </p:spTree>
    <p:extLst>
      <p:ext uri="{BB962C8B-B14F-4D97-AF65-F5344CB8AC3E}">
        <p14:creationId xmlns:p14="http://schemas.microsoft.com/office/powerpoint/2010/main" val="4530592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E4BF4D4A-B437-6D30-8C82-C58068E27CAA}"/>
              </a:ext>
            </a:extLst>
          </p:cNvPr>
          <p:cNvSpPr>
            <a:spLocks noGrp="1"/>
          </p:cNvSpPr>
          <p:nvPr>
            <p:ph type="ctrTitle"/>
          </p:nvPr>
        </p:nvSpPr>
        <p:spPr/>
        <p:txBody>
          <a:bodyPr/>
          <a:lstStyle/>
          <a:p>
            <a:r>
              <a:rPr lang="es-ES_tradnl" dirty="0"/>
              <a:t>Otros estudios clínicos con estatinas en VIH</a:t>
            </a:r>
            <a:endParaRPr lang="es-ES" dirty="0"/>
          </a:p>
        </p:txBody>
      </p:sp>
      <p:sp>
        <p:nvSpPr>
          <p:cNvPr id="5" name="Subtítulo 4">
            <a:extLst>
              <a:ext uri="{FF2B5EF4-FFF2-40B4-BE49-F238E27FC236}">
                <a16:creationId xmlns:a16="http://schemas.microsoft.com/office/drawing/2014/main" id="{874B61CA-A5B9-585C-BD15-FED3F925D410}"/>
              </a:ext>
            </a:extLst>
          </p:cNvPr>
          <p:cNvSpPr>
            <a:spLocks noGrp="1"/>
          </p:cNvSpPr>
          <p:nvPr>
            <p:ph type="subTitle" idx="1"/>
          </p:nvPr>
        </p:nvSpPr>
        <p:spPr/>
        <p:txBody>
          <a:bodyPr/>
          <a:lstStyle/>
          <a:p>
            <a:endParaRPr lang="es-ES"/>
          </a:p>
        </p:txBody>
      </p:sp>
    </p:spTree>
    <p:extLst>
      <p:ext uri="{BB962C8B-B14F-4D97-AF65-F5344CB8AC3E}">
        <p14:creationId xmlns:p14="http://schemas.microsoft.com/office/powerpoint/2010/main" val="1685957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A70F10-A15A-5ABA-75BA-E62C8FACC7D2}"/>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AFA726CE-C875-C99D-C99F-1C75EBFD1AFD}"/>
              </a:ext>
            </a:extLst>
          </p:cNvPr>
          <p:cNvSpPr txBox="1"/>
          <p:nvPr/>
        </p:nvSpPr>
        <p:spPr>
          <a:xfrm>
            <a:off x="2186940" y="6439386"/>
            <a:ext cx="7818120" cy="338554"/>
          </a:xfrm>
          <a:prstGeom prst="rect">
            <a:avLst/>
          </a:prstGeom>
          <a:noFill/>
        </p:spPr>
        <p:txBody>
          <a:bodyPr wrap="square">
            <a:spAutoFit/>
          </a:bodyPr>
          <a:lstStyle>
            <a:defPPr>
              <a:defRPr lang="es-ES"/>
            </a:defPPr>
            <a:lvl1pPr algn="ctr">
              <a:defRPr sz="800" i="1">
                <a:solidFill>
                  <a:schemeClr val="tx1">
                    <a:lumMod val="50000"/>
                  </a:schemeClr>
                </a:solidFill>
              </a:defRPr>
            </a:lvl1pPr>
          </a:lstStyle>
          <a:p>
            <a:r>
              <a:rPr lang="es-ES" dirty="0" err="1"/>
              <a:t>Grinspoon</a:t>
            </a:r>
            <a:r>
              <a:rPr lang="es-ES" dirty="0"/>
              <a:t> S, Fitch K, et al. </a:t>
            </a:r>
            <a:r>
              <a:rPr lang="en-US" dirty="0" err="1"/>
              <a:t>Pitavastatin</a:t>
            </a:r>
            <a:r>
              <a:rPr lang="en-US" dirty="0"/>
              <a:t> to Prevent Cardiovascular Disease in HIV Infection</a:t>
            </a:r>
            <a:r>
              <a:rPr lang="es-ES" dirty="0"/>
              <a:t>. N Engl J </a:t>
            </a:r>
            <a:r>
              <a:rPr lang="es-ES" dirty="0" err="1"/>
              <a:t>Med</a:t>
            </a:r>
            <a:r>
              <a:rPr lang="es-ES" dirty="0"/>
              <a:t>. 2023 August 24; 389(8): 687–699. doi:10.1056/NEJMoa2304146.</a:t>
            </a:r>
          </a:p>
        </p:txBody>
      </p:sp>
      <p:sp>
        <p:nvSpPr>
          <p:cNvPr id="3" name="CuadroTexto 2">
            <a:extLst>
              <a:ext uri="{FF2B5EF4-FFF2-40B4-BE49-F238E27FC236}">
                <a16:creationId xmlns:a16="http://schemas.microsoft.com/office/drawing/2014/main" id="{0AD25647-6C18-166F-EF74-A5CDE113B176}"/>
              </a:ext>
            </a:extLst>
          </p:cNvPr>
          <p:cNvSpPr txBox="1"/>
          <p:nvPr/>
        </p:nvSpPr>
        <p:spPr>
          <a:xfrm>
            <a:off x="271203" y="1462043"/>
            <a:ext cx="4016502" cy="1323439"/>
          </a:xfrm>
          <a:prstGeom prst="rect">
            <a:avLst/>
          </a:prstGeom>
          <a:noFill/>
        </p:spPr>
        <p:txBody>
          <a:bodyPr wrap="square">
            <a:spAutoFit/>
          </a:bodyPr>
          <a:lstStyle/>
          <a:p>
            <a:pPr marL="171450" indent="-171450">
              <a:buFont typeface="Wingdings" panose="05000000000000000000" pitchFamily="2" charset="2"/>
              <a:buChar char="§"/>
            </a:pPr>
            <a:r>
              <a:rPr lang="en-US" sz="1600" b="1" dirty="0" err="1">
                <a:cs typeface="Arial"/>
              </a:rPr>
              <a:t>Número</a:t>
            </a:r>
            <a:r>
              <a:rPr lang="en-US" sz="1600" b="1" dirty="0">
                <a:cs typeface="Arial"/>
              </a:rPr>
              <a:t> de </a:t>
            </a:r>
            <a:r>
              <a:rPr lang="en-US" sz="1600" b="1" dirty="0" err="1">
                <a:cs typeface="Arial"/>
              </a:rPr>
              <a:t>pacientes</a:t>
            </a:r>
            <a:r>
              <a:rPr lang="en-US" sz="1600" dirty="0">
                <a:cs typeface="Arial"/>
              </a:rPr>
              <a:t>: 7769 </a:t>
            </a:r>
          </a:p>
          <a:p>
            <a:pPr marL="171450" indent="-171450">
              <a:buFont typeface="Wingdings" panose="05000000000000000000" pitchFamily="2" charset="2"/>
              <a:buChar char="§"/>
            </a:pPr>
            <a:r>
              <a:rPr lang="en-US" sz="1600" b="1" dirty="0" err="1">
                <a:cs typeface="Arial"/>
              </a:rPr>
              <a:t>Riesgo</a:t>
            </a:r>
            <a:r>
              <a:rPr lang="en-US" sz="1600" b="1" dirty="0">
                <a:cs typeface="Arial"/>
              </a:rPr>
              <a:t> CV</a:t>
            </a:r>
            <a:r>
              <a:rPr lang="en-US" sz="1600" dirty="0">
                <a:cs typeface="Arial"/>
              </a:rPr>
              <a:t>: bajo/</a:t>
            </a:r>
            <a:r>
              <a:rPr lang="en-US" sz="1600" dirty="0" err="1">
                <a:cs typeface="Arial"/>
              </a:rPr>
              <a:t>moderado</a:t>
            </a:r>
            <a:endParaRPr lang="en-US" sz="1600" dirty="0">
              <a:cs typeface="Arial"/>
            </a:endParaRPr>
          </a:p>
          <a:p>
            <a:pPr marL="171450" indent="-171450">
              <a:buFont typeface="Wingdings" panose="05000000000000000000" pitchFamily="2" charset="2"/>
              <a:buChar char="§"/>
            </a:pPr>
            <a:r>
              <a:rPr lang="en-US" sz="1600" b="1" dirty="0" err="1">
                <a:cs typeface="Arial"/>
              </a:rPr>
              <a:t>Tratamiento</a:t>
            </a:r>
            <a:r>
              <a:rPr lang="en-US" sz="1600" dirty="0">
                <a:cs typeface="Arial"/>
              </a:rPr>
              <a:t>: antiretroviral + </a:t>
            </a:r>
            <a:r>
              <a:rPr lang="en-US" sz="1600" dirty="0" err="1">
                <a:cs typeface="Arial"/>
              </a:rPr>
              <a:t>pitavastatin</a:t>
            </a:r>
            <a:r>
              <a:rPr lang="en-US" sz="1600" dirty="0">
                <a:cs typeface="Arial"/>
              </a:rPr>
              <a:t> calcio (4 mg) vs placebo</a:t>
            </a:r>
          </a:p>
          <a:p>
            <a:pPr marL="171450" indent="-171450">
              <a:buFont typeface="Wingdings" panose="05000000000000000000" pitchFamily="2" charset="2"/>
              <a:buChar char="§"/>
            </a:pPr>
            <a:r>
              <a:rPr lang="en-US" sz="1600" b="1" dirty="0" err="1">
                <a:cs typeface="Arial"/>
              </a:rPr>
              <a:t>Seguimiento</a:t>
            </a:r>
            <a:r>
              <a:rPr lang="en-US" sz="1600" dirty="0">
                <a:cs typeface="Arial"/>
              </a:rPr>
              <a:t>: 5.1 </a:t>
            </a:r>
            <a:r>
              <a:rPr lang="en-US" sz="1600" dirty="0" err="1">
                <a:cs typeface="Arial"/>
              </a:rPr>
              <a:t>años</a:t>
            </a:r>
            <a:r>
              <a:rPr lang="en-US" sz="1600" dirty="0">
                <a:cs typeface="Arial"/>
              </a:rPr>
              <a:t> </a:t>
            </a:r>
          </a:p>
        </p:txBody>
      </p:sp>
      <p:sp>
        <p:nvSpPr>
          <p:cNvPr id="4" name="CuadroTexto 3">
            <a:extLst>
              <a:ext uri="{FF2B5EF4-FFF2-40B4-BE49-F238E27FC236}">
                <a16:creationId xmlns:a16="http://schemas.microsoft.com/office/drawing/2014/main" id="{8A7EA01E-7BF6-E99C-F662-8CADE6D49AED}"/>
              </a:ext>
            </a:extLst>
          </p:cNvPr>
          <p:cNvSpPr txBox="1"/>
          <p:nvPr/>
        </p:nvSpPr>
        <p:spPr>
          <a:xfrm>
            <a:off x="179763" y="3164312"/>
            <a:ext cx="4281678" cy="2308324"/>
          </a:xfrm>
          <a:prstGeom prst="rect">
            <a:avLst/>
          </a:prstGeom>
          <a:noFill/>
        </p:spPr>
        <p:txBody>
          <a:bodyPr wrap="square">
            <a:spAutoFit/>
          </a:bodyPr>
          <a:lstStyle/>
          <a:p>
            <a:pPr marL="171450" indent="-171450">
              <a:buFont typeface="Wingdings" panose="05000000000000000000" pitchFamily="2" charset="2"/>
              <a:buChar char="§"/>
            </a:pPr>
            <a:r>
              <a:rPr lang="en-US" sz="1600" dirty="0">
                <a:cs typeface="Arial"/>
              </a:rPr>
              <a:t>Variable </a:t>
            </a:r>
            <a:r>
              <a:rPr lang="en-US" sz="1600" dirty="0" err="1">
                <a:cs typeface="Arial"/>
              </a:rPr>
              <a:t>primaria</a:t>
            </a:r>
            <a:r>
              <a:rPr lang="en-US" sz="1600" dirty="0">
                <a:cs typeface="Arial"/>
              </a:rPr>
              <a:t> </a:t>
            </a:r>
            <a:r>
              <a:rPr lang="en-US" sz="1600" dirty="0" err="1">
                <a:cs typeface="Arial"/>
              </a:rPr>
              <a:t>compuesta</a:t>
            </a:r>
            <a:r>
              <a:rPr lang="en-US" sz="1600" dirty="0">
                <a:cs typeface="Arial"/>
              </a:rPr>
              <a:t>: </a:t>
            </a:r>
            <a:r>
              <a:rPr lang="en-US" sz="1600" b="1" dirty="0" err="1">
                <a:cs typeface="Arial"/>
              </a:rPr>
              <a:t>eventos</a:t>
            </a:r>
            <a:r>
              <a:rPr lang="en-US" sz="1600" b="1" dirty="0">
                <a:cs typeface="Arial"/>
              </a:rPr>
              <a:t> CV </a:t>
            </a:r>
            <a:r>
              <a:rPr lang="en-US" sz="1600" b="1" dirty="0" err="1">
                <a:cs typeface="Arial"/>
              </a:rPr>
              <a:t>mayores</a:t>
            </a:r>
            <a:r>
              <a:rPr lang="en-US" sz="1600" b="1" dirty="0">
                <a:cs typeface="Arial"/>
              </a:rPr>
              <a:t> (MACE)</a:t>
            </a:r>
            <a:r>
              <a:rPr lang="en-US" sz="1600" dirty="0">
                <a:cs typeface="Arial"/>
              </a:rPr>
              <a:t>:</a:t>
            </a:r>
          </a:p>
          <a:p>
            <a:pPr marL="742950" lvl="1" indent="-285750">
              <a:buFont typeface="Arial" panose="020B0604020202020204" pitchFamily="34" charset="0"/>
              <a:buChar char="•"/>
            </a:pPr>
            <a:r>
              <a:rPr lang="en-US" sz="1400" dirty="0">
                <a:cs typeface="Arial"/>
              </a:rPr>
              <a:t>Muerte cardiovascular, </a:t>
            </a:r>
          </a:p>
          <a:p>
            <a:pPr marL="742950" lvl="1" indent="-285750">
              <a:buFont typeface="Arial" panose="020B0604020202020204" pitchFamily="34" charset="0"/>
              <a:buChar char="•"/>
            </a:pPr>
            <a:r>
              <a:rPr lang="en-US" sz="1400" dirty="0" err="1">
                <a:cs typeface="Arial"/>
              </a:rPr>
              <a:t>Infarto</a:t>
            </a:r>
            <a:r>
              <a:rPr lang="en-US" sz="1400" dirty="0">
                <a:cs typeface="Arial"/>
              </a:rPr>
              <a:t> de </a:t>
            </a:r>
            <a:r>
              <a:rPr lang="en-US" sz="1400" dirty="0" err="1">
                <a:cs typeface="Arial"/>
              </a:rPr>
              <a:t>miocardio</a:t>
            </a:r>
            <a:r>
              <a:rPr lang="en-US" sz="1400" dirty="0">
                <a:cs typeface="Arial"/>
              </a:rPr>
              <a:t>, </a:t>
            </a:r>
          </a:p>
          <a:p>
            <a:pPr marL="742950" lvl="1" indent="-285750">
              <a:buFont typeface="Arial" panose="020B0604020202020204" pitchFamily="34" charset="0"/>
              <a:buChar char="•"/>
            </a:pPr>
            <a:r>
              <a:rPr lang="en-US" sz="1400" dirty="0" err="1">
                <a:cs typeface="Arial"/>
              </a:rPr>
              <a:t>Hospitalización</a:t>
            </a:r>
            <a:r>
              <a:rPr lang="en-US" sz="1400" dirty="0">
                <a:cs typeface="Arial"/>
              </a:rPr>
              <a:t> </a:t>
            </a:r>
            <a:r>
              <a:rPr lang="en-US" sz="1400" dirty="0" err="1">
                <a:cs typeface="Arial"/>
              </a:rPr>
              <a:t>por</a:t>
            </a:r>
            <a:r>
              <a:rPr lang="en-US" sz="1400" dirty="0">
                <a:cs typeface="Arial"/>
              </a:rPr>
              <a:t> angina </a:t>
            </a:r>
            <a:r>
              <a:rPr lang="es-ES" sz="1400" dirty="0">
                <a:cs typeface="Arial"/>
              </a:rPr>
              <a:t>inestable</a:t>
            </a:r>
            <a:r>
              <a:rPr lang="en-US" sz="1400" dirty="0">
                <a:cs typeface="Arial"/>
              </a:rPr>
              <a:t>, </a:t>
            </a:r>
          </a:p>
          <a:p>
            <a:pPr marL="742950" lvl="1" indent="-285750">
              <a:buFont typeface="Arial" panose="020B0604020202020204" pitchFamily="34" charset="0"/>
              <a:buChar char="•"/>
            </a:pPr>
            <a:r>
              <a:rPr lang="en-US" sz="1400" dirty="0" err="1">
                <a:cs typeface="Arial"/>
              </a:rPr>
              <a:t>Evento</a:t>
            </a:r>
            <a:r>
              <a:rPr lang="en-US" sz="1400" dirty="0">
                <a:cs typeface="Arial"/>
              </a:rPr>
              <a:t> cerebrovascular,</a:t>
            </a:r>
          </a:p>
          <a:p>
            <a:pPr marL="742950" lvl="1" indent="-285750">
              <a:buFont typeface="Arial" panose="020B0604020202020204" pitchFamily="34" charset="0"/>
              <a:buChar char="•"/>
            </a:pPr>
            <a:r>
              <a:rPr lang="en-US" sz="1400" dirty="0" err="1">
                <a:cs typeface="Arial"/>
              </a:rPr>
              <a:t>Accidente</a:t>
            </a:r>
            <a:r>
              <a:rPr lang="en-US" sz="1400" dirty="0">
                <a:cs typeface="Arial"/>
              </a:rPr>
              <a:t> </a:t>
            </a:r>
            <a:r>
              <a:rPr lang="en-US" sz="1400" dirty="0" err="1">
                <a:cs typeface="Arial"/>
              </a:rPr>
              <a:t>isquémico</a:t>
            </a:r>
            <a:r>
              <a:rPr lang="en-US" sz="1400" dirty="0">
                <a:cs typeface="Arial"/>
              </a:rPr>
              <a:t> </a:t>
            </a:r>
            <a:r>
              <a:rPr lang="en-US" sz="1400" dirty="0" err="1">
                <a:cs typeface="Arial"/>
              </a:rPr>
              <a:t>transitorio</a:t>
            </a:r>
            <a:r>
              <a:rPr lang="en-US" sz="1400" dirty="0">
                <a:cs typeface="Arial"/>
              </a:rPr>
              <a:t> (AIT), </a:t>
            </a:r>
          </a:p>
          <a:p>
            <a:pPr marL="742950" lvl="1" indent="-285750">
              <a:buFont typeface="Arial" panose="020B0604020202020204" pitchFamily="34" charset="0"/>
              <a:buChar char="•"/>
            </a:pPr>
            <a:r>
              <a:rPr lang="en-US" sz="1400" dirty="0" err="1">
                <a:cs typeface="Arial"/>
              </a:rPr>
              <a:t>Isquemia</a:t>
            </a:r>
            <a:r>
              <a:rPr lang="en-US" sz="1400" dirty="0">
                <a:cs typeface="Arial"/>
              </a:rPr>
              <a:t> arterial </a:t>
            </a:r>
            <a:r>
              <a:rPr lang="en-US" sz="1400" dirty="0" err="1">
                <a:cs typeface="Arial"/>
              </a:rPr>
              <a:t>periférica</a:t>
            </a:r>
            <a:r>
              <a:rPr lang="en-US" sz="1400" dirty="0">
                <a:cs typeface="Arial"/>
              </a:rPr>
              <a:t>, </a:t>
            </a:r>
          </a:p>
          <a:p>
            <a:pPr marL="742950" lvl="1" indent="-285750">
              <a:buFont typeface="Arial" panose="020B0604020202020204" pitchFamily="34" charset="0"/>
              <a:buChar char="•"/>
            </a:pPr>
            <a:r>
              <a:rPr lang="en-US" sz="1400" dirty="0" err="1">
                <a:cs typeface="Arial"/>
              </a:rPr>
              <a:t>Revascularización</a:t>
            </a:r>
            <a:r>
              <a:rPr lang="en-US" sz="1400" dirty="0">
                <a:cs typeface="Arial"/>
              </a:rPr>
              <a:t>, </a:t>
            </a:r>
          </a:p>
          <a:p>
            <a:pPr marL="742950" lvl="1" indent="-285750">
              <a:buFont typeface="Arial" panose="020B0604020202020204" pitchFamily="34" charset="0"/>
              <a:buChar char="•"/>
            </a:pPr>
            <a:r>
              <a:rPr lang="en-US" sz="1400" dirty="0">
                <a:cs typeface="Arial"/>
              </a:rPr>
              <a:t>Muerte </a:t>
            </a:r>
            <a:r>
              <a:rPr lang="en-US" sz="1400" dirty="0" err="1">
                <a:cs typeface="Arial"/>
              </a:rPr>
              <a:t>por</a:t>
            </a:r>
            <a:r>
              <a:rPr lang="en-US" sz="1400" dirty="0">
                <a:cs typeface="Arial"/>
              </a:rPr>
              <a:t> </a:t>
            </a:r>
            <a:r>
              <a:rPr lang="en-US" sz="1400" dirty="0" err="1">
                <a:cs typeface="Arial"/>
              </a:rPr>
              <a:t>causas</a:t>
            </a:r>
            <a:r>
              <a:rPr lang="en-US" sz="1400" dirty="0">
                <a:cs typeface="Arial"/>
              </a:rPr>
              <a:t> no </a:t>
            </a:r>
            <a:r>
              <a:rPr lang="en-US" sz="1400" dirty="0" err="1">
                <a:cs typeface="Arial"/>
              </a:rPr>
              <a:t>determinadas</a:t>
            </a:r>
            <a:endParaRPr lang="en-US" sz="1400" dirty="0">
              <a:cs typeface="Arial"/>
            </a:endParaRPr>
          </a:p>
        </p:txBody>
      </p:sp>
      <p:pic>
        <p:nvPicPr>
          <p:cNvPr id="5" name="Imagen 4">
            <a:extLst>
              <a:ext uri="{FF2B5EF4-FFF2-40B4-BE49-F238E27FC236}">
                <a16:creationId xmlns:a16="http://schemas.microsoft.com/office/drawing/2014/main" id="{2645E519-189B-9FC4-C9FB-DA854E229DB0}"/>
              </a:ext>
            </a:extLst>
          </p:cNvPr>
          <p:cNvPicPr>
            <a:picLocks noChangeAspect="1"/>
          </p:cNvPicPr>
          <p:nvPr/>
        </p:nvPicPr>
        <p:blipFill>
          <a:blip r:embed="rId2"/>
          <a:stretch>
            <a:fillRect/>
          </a:stretch>
        </p:blipFill>
        <p:spPr>
          <a:xfrm>
            <a:off x="4583836" y="1434771"/>
            <a:ext cx="6988658" cy="3276904"/>
          </a:xfrm>
          <a:prstGeom prst="rect">
            <a:avLst/>
          </a:prstGeom>
        </p:spPr>
      </p:pic>
      <p:sp>
        <p:nvSpPr>
          <p:cNvPr id="6" name="Forma libre: forma 5">
            <a:extLst>
              <a:ext uri="{FF2B5EF4-FFF2-40B4-BE49-F238E27FC236}">
                <a16:creationId xmlns:a16="http://schemas.microsoft.com/office/drawing/2014/main" id="{3B8C6953-9E2C-0461-2560-2988B4863245}"/>
              </a:ext>
            </a:extLst>
          </p:cNvPr>
          <p:cNvSpPr/>
          <p:nvPr/>
        </p:nvSpPr>
        <p:spPr>
          <a:xfrm>
            <a:off x="5354472" y="2378259"/>
            <a:ext cx="6155140" cy="222053"/>
          </a:xfrm>
          <a:custGeom>
            <a:avLst/>
            <a:gdLst>
              <a:gd name="connsiteX0" fmla="*/ 0 w 6155140"/>
              <a:gd name="connsiteY0" fmla="*/ 0 h 222053"/>
              <a:gd name="connsiteX1" fmla="*/ 923498 w 6155140"/>
              <a:gd name="connsiteY1" fmla="*/ 209266 h 222053"/>
              <a:gd name="connsiteX2" fmla="*/ 1846997 w 6155140"/>
              <a:gd name="connsiteY2" fmla="*/ 200167 h 222053"/>
              <a:gd name="connsiteX3" fmla="*/ 2756847 w 6155140"/>
              <a:gd name="connsiteY3" fmla="*/ 209266 h 222053"/>
              <a:gd name="connsiteX4" fmla="*/ 3671247 w 6155140"/>
              <a:gd name="connsiteY4" fmla="*/ 204716 h 222053"/>
              <a:gd name="connsiteX5" fmla="*/ 4590197 w 6155140"/>
              <a:gd name="connsiteY5" fmla="*/ 191069 h 222053"/>
              <a:gd name="connsiteX6" fmla="*/ 5509146 w 6155140"/>
              <a:gd name="connsiteY6" fmla="*/ 191069 h 222053"/>
              <a:gd name="connsiteX7" fmla="*/ 6155140 w 6155140"/>
              <a:gd name="connsiteY7" fmla="*/ 191069 h 222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55140" h="222053">
                <a:moveTo>
                  <a:pt x="0" y="0"/>
                </a:moveTo>
                <a:cubicBezTo>
                  <a:pt x="307832" y="87952"/>
                  <a:pt x="615665" y="175905"/>
                  <a:pt x="923498" y="209266"/>
                </a:cubicBezTo>
                <a:cubicBezTo>
                  <a:pt x="1231331" y="242627"/>
                  <a:pt x="1541439" y="200167"/>
                  <a:pt x="1846997" y="200167"/>
                </a:cubicBezTo>
                <a:cubicBezTo>
                  <a:pt x="2152555" y="200167"/>
                  <a:pt x="2756847" y="209266"/>
                  <a:pt x="2756847" y="209266"/>
                </a:cubicBezTo>
                <a:lnTo>
                  <a:pt x="3671247" y="204716"/>
                </a:lnTo>
                <a:lnTo>
                  <a:pt x="4590197" y="191069"/>
                </a:lnTo>
                <a:lnTo>
                  <a:pt x="5509146" y="191069"/>
                </a:lnTo>
                <a:lnTo>
                  <a:pt x="6155140" y="191069"/>
                </a:lnTo>
              </a:path>
            </a:pathLst>
          </a:custGeom>
          <a:noFill/>
          <a:ln w="28575">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CuadroTexto 6">
            <a:extLst>
              <a:ext uri="{FF2B5EF4-FFF2-40B4-BE49-F238E27FC236}">
                <a16:creationId xmlns:a16="http://schemas.microsoft.com/office/drawing/2014/main" id="{E697676F-2AC3-F400-6E4C-9CF771BF03F8}"/>
              </a:ext>
            </a:extLst>
          </p:cNvPr>
          <p:cNvSpPr txBox="1"/>
          <p:nvPr/>
        </p:nvSpPr>
        <p:spPr>
          <a:xfrm>
            <a:off x="4646718" y="5423229"/>
            <a:ext cx="6925776" cy="523220"/>
          </a:xfrm>
          <a:prstGeom prst="rect">
            <a:avLst/>
          </a:prstGeom>
          <a:noFill/>
          <a:ln w="19050">
            <a:solidFill>
              <a:schemeClr val="tx1"/>
            </a:solidFill>
          </a:ln>
        </p:spPr>
        <p:txBody>
          <a:bodyPr wrap="square" rtlCol="0">
            <a:spAutoFit/>
          </a:bodyPr>
          <a:lstStyle>
            <a:defPPr>
              <a:defRPr lang="es-ES"/>
            </a:defPPr>
            <a:lvl1pPr algn="just">
              <a:defRPr sz="1400">
                <a:solidFill>
                  <a:schemeClr val="accent1"/>
                </a:solidFill>
              </a:defRPr>
            </a:lvl1pPr>
          </a:lstStyle>
          <a:p>
            <a:r>
              <a:rPr lang="en-US" b="1" dirty="0">
                <a:solidFill>
                  <a:schemeClr val="tx1"/>
                </a:solidFill>
              </a:rPr>
              <a:t>Con </a:t>
            </a:r>
            <a:r>
              <a:rPr lang="en-US" b="1" dirty="0" err="1">
                <a:solidFill>
                  <a:schemeClr val="tx1"/>
                </a:solidFill>
              </a:rPr>
              <a:t>pivastatina</a:t>
            </a:r>
            <a:r>
              <a:rPr lang="en-US" b="1" dirty="0">
                <a:solidFill>
                  <a:schemeClr val="tx1"/>
                </a:solidFill>
              </a:rPr>
              <a:t>: </a:t>
            </a:r>
            <a:r>
              <a:rPr lang="en-US" b="1" dirty="0" err="1">
                <a:solidFill>
                  <a:schemeClr val="tx1"/>
                </a:solidFill>
              </a:rPr>
              <a:t>reducción</a:t>
            </a:r>
            <a:r>
              <a:rPr lang="en-US" b="1" dirty="0">
                <a:solidFill>
                  <a:schemeClr val="tx1"/>
                </a:solidFill>
              </a:rPr>
              <a:t> </a:t>
            </a:r>
            <a:r>
              <a:rPr lang="en-US" b="1" dirty="0" err="1">
                <a:solidFill>
                  <a:schemeClr val="tx1"/>
                </a:solidFill>
              </a:rPr>
              <a:t>mediana</a:t>
            </a:r>
            <a:r>
              <a:rPr lang="en-US" b="1" dirty="0">
                <a:solidFill>
                  <a:schemeClr val="tx1"/>
                </a:solidFill>
              </a:rPr>
              <a:t> del </a:t>
            </a:r>
            <a:r>
              <a:rPr lang="en-US" b="1" dirty="0" err="1">
                <a:solidFill>
                  <a:schemeClr val="tx1"/>
                </a:solidFill>
              </a:rPr>
              <a:t>cLDL</a:t>
            </a:r>
            <a:r>
              <a:rPr lang="en-US" b="1" dirty="0">
                <a:solidFill>
                  <a:schemeClr val="tx1"/>
                </a:solidFill>
              </a:rPr>
              <a:t> de 107 a 74 mg/dL (2.77 a 1.91 mmol/L). Con placebo: </a:t>
            </a:r>
            <a:r>
              <a:rPr lang="en-US" b="1" dirty="0" err="1">
                <a:solidFill>
                  <a:schemeClr val="tx1"/>
                </a:solidFill>
              </a:rPr>
              <a:t>cLDL</a:t>
            </a:r>
            <a:r>
              <a:rPr lang="en-US" b="1" dirty="0">
                <a:solidFill>
                  <a:schemeClr val="tx1"/>
                </a:solidFill>
              </a:rPr>
              <a:t>  se </a:t>
            </a:r>
            <a:r>
              <a:rPr lang="es-ES" b="1" dirty="0">
                <a:solidFill>
                  <a:schemeClr val="tx1"/>
                </a:solidFill>
              </a:rPr>
              <a:t>mantuvo</a:t>
            </a:r>
            <a:r>
              <a:rPr lang="en-US" b="1" dirty="0">
                <a:solidFill>
                  <a:schemeClr val="tx1"/>
                </a:solidFill>
              </a:rPr>
              <a:t> </a:t>
            </a:r>
            <a:r>
              <a:rPr lang="en-US" b="1" dirty="0" err="1">
                <a:solidFill>
                  <a:schemeClr val="tx1"/>
                </a:solidFill>
              </a:rPr>
              <a:t>en</a:t>
            </a:r>
            <a:r>
              <a:rPr lang="en-US" b="1" dirty="0">
                <a:solidFill>
                  <a:schemeClr val="tx1"/>
                </a:solidFill>
              </a:rPr>
              <a:t> 105 mg/dL (2.74 mmol/L).</a:t>
            </a:r>
            <a:endParaRPr lang="es-ES" b="1" dirty="0">
              <a:solidFill>
                <a:schemeClr val="tx1"/>
              </a:solidFill>
            </a:endParaRPr>
          </a:p>
        </p:txBody>
      </p:sp>
      <p:sp>
        <p:nvSpPr>
          <p:cNvPr id="8" name="CuadroTexto 7">
            <a:extLst>
              <a:ext uri="{FF2B5EF4-FFF2-40B4-BE49-F238E27FC236}">
                <a16:creationId xmlns:a16="http://schemas.microsoft.com/office/drawing/2014/main" id="{839CFBAA-4681-65A9-E079-E54E38D60F82}"/>
              </a:ext>
            </a:extLst>
          </p:cNvPr>
          <p:cNvSpPr txBox="1"/>
          <p:nvPr/>
        </p:nvSpPr>
        <p:spPr>
          <a:xfrm>
            <a:off x="4583836" y="4772664"/>
            <a:ext cx="6925776" cy="369332"/>
          </a:xfrm>
          <a:prstGeom prst="rect">
            <a:avLst/>
          </a:prstGeom>
          <a:noFill/>
          <a:ln w="19050">
            <a:noFill/>
          </a:ln>
        </p:spPr>
        <p:txBody>
          <a:bodyPr wrap="square" rtlCol="0">
            <a:spAutoFit/>
          </a:bodyPr>
          <a:lstStyle>
            <a:defPPr>
              <a:defRPr lang="es-ES"/>
            </a:defPPr>
            <a:lvl1pPr algn="just">
              <a:defRPr sz="1400">
                <a:solidFill>
                  <a:schemeClr val="accent1"/>
                </a:solidFill>
              </a:defRPr>
            </a:lvl1pPr>
          </a:lstStyle>
          <a:p>
            <a:pPr algn="ctr"/>
            <a:r>
              <a:rPr lang="en-US" sz="1800" dirty="0">
                <a:solidFill>
                  <a:schemeClr val="tx2">
                    <a:lumMod val="75000"/>
                    <a:lumOff val="25000"/>
                  </a:schemeClr>
                </a:solidFill>
              </a:rPr>
              <a:t>La </a:t>
            </a:r>
            <a:r>
              <a:rPr lang="en-US" sz="1800" dirty="0" err="1">
                <a:solidFill>
                  <a:schemeClr val="tx2">
                    <a:lumMod val="75000"/>
                    <a:lumOff val="25000"/>
                  </a:schemeClr>
                </a:solidFill>
              </a:rPr>
              <a:t>pivastatina</a:t>
            </a:r>
            <a:r>
              <a:rPr lang="en-US" sz="1800" dirty="0">
                <a:solidFill>
                  <a:schemeClr val="tx2">
                    <a:lumMod val="75000"/>
                    <a:lumOff val="25000"/>
                  </a:schemeClr>
                </a:solidFill>
              </a:rPr>
              <a:t> reduce </a:t>
            </a:r>
            <a:r>
              <a:rPr lang="en-US" sz="1800" dirty="0" err="1">
                <a:solidFill>
                  <a:schemeClr val="tx2">
                    <a:lumMod val="75000"/>
                    <a:lumOff val="25000"/>
                  </a:schemeClr>
                </a:solidFill>
              </a:rPr>
              <a:t>los</a:t>
            </a:r>
            <a:r>
              <a:rPr lang="en-US" sz="1800" dirty="0">
                <a:solidFill>
                  <a:schemeClr val="tx2">
                    <a:lumMod val="75000"/>
                    <a:lumOff val="25000"/>
                  </a:schemeClr>
                </a:solidFill>
              </a:rPr>
              <a:t> </a:t>
            </a:r>
            <a:r>
              <a:rPr lang="en-US" sz="1800" dirty="0" err="1">
                <a:solidFill>
                  <a:schemeClr val="tx2">
                    <a:lumMod val="75000"/>
                    <a:lumOff val="25000"/>
                  </a:schemeClr>
                </a:solidFill>
              </a:rPr>
              <a:t>niveles</a:t>
            </a:r>
            <a:r>
              <a:rPr lang="en-US" sz="1800" dirty="0">
                <a:solidFill>
                  <a:schemeClr val="tx2">
                    <a:lumMod val="75000"/>
                    <a:lumOff val="25000"/>
                  </a:schemeClr>
                </a:solidFill>
              </a:rPr>
              <a:t> de </a:t>
            </a:r>
            <a:r>
              <a:rPr lang="en-US" sz="1800" dirty="0" err="1">
                <a:solidFill>
                  <a:schemeClr val="tx2">
                    <a:lumMod val="75000"/>
                    <a:lumOff val="25000"/>
                  </a:schemeClr>
                </a:solidFill>
              </a:rPr>
              <a:t>cLDL</a:t>
            </a:r>
            <a:r>
              <a:rPr lang="en-US" sz="1800" dirty="0">
                <a:solidFill>
                  <a:schemeClr val="tx2">
                    <a:lumMod val="75000"/>
                    <a:lumOff val="25000"/>
                  </a:schemeClr>
                </a:solidFill>
              </a:rPr>
              <a:t>. </a:t>
            </a:r>
            <a:endParaRPr lang="es-ES" sz="1800" dirty="0">
              <a:solidFill>
                <a:schemeClr val="tx2">
                  <a:lumMod val="75000"/>
                  <a:lumOff val="25000"/>
                </a:schemeClr>
              </a:solidFill>
            </a:endParaRPr>
          </a:p>
        </p:txBody>
      </p:sp>
      <p:sp>
        <p:nvSpPr>
          <p:cNvPr id="9" name="Título 1">
            <a:extLst>
              <a:ext uri="{FF2B5EF4-FFF2-40B4-BE49-F238E27FC236}">
                <a16:creationId xmlns:a16="http://schemas.microsoft.com/office/drawing/2014/main" id="{6213C8F7-CECA-036E-C709-1E0F06E320F8}"/>
              </a:ext>
            </a:extLst>
          </p:cNvPr>
          <p:cNvSpPr txBox="1">
            <a:spLocks/>
          </p:cNvSpPr>
          <p:nvPr/>
        </p:nvSpPr>
        <p:spPr>
          <a:xfrm>
            <a:off x="89648" y="227243"/>
            <a:ext cx="12102352" cy="760793"/>
          </a:xfrm>
          <a:prstGeom prst="rect">
            <a:avLst/>
          </a:prstGeom>
          <a:noFill/>
        </p:spPr>
        <p:txBody>
          <a:bodyPr vert="horz" lIns="91440" tIns="45720" rIns="91440" bIns="45720" rtlCol="0" anchor="ctr">
            <a:noAutofit/>
          </a:bodyPr>
          <a:lstStyle>
            <a:lvl1pPr defTabSz="914377">
              <a:lnSpc>
                <a:spcPct val="90000"/>
              </a:lnSpc>
              <a:spcBef>
                <a:spcPts val="1000"/>
              </a:spcBef>
              <a:buFont typeface="Arial" panose="020B0604020202020204" pitchFamily="34" charset="0"/>
              <a:buNone/>
              <a:defRPr sz="2900" b="1">
                <a:solidFill>
                  <a:srgbClr val="002060"/>
                </a:solidFill>
              </a:defRPr>
            </a:lvl1pPr>
          </a:lstStyle>
          <a:p>
            <a:r>
              <a:rPr lang="es-ES_tradnl" b="0" dirty="0"/>
              <a:t>Otros datos clínicos de las estatinas en </a:t>
            </a:r>
            <a:r>
              <a:rPr lang="es-ES_tradnl" b="0" dirty="0" err="1"/>
              <a:t>pVIH</a:t>
            </a:r>
            <a:r>
              <a:rPr lang="es-ES_tradnl" b="0" dirty="0"/>
              <a:t> </a:t>
            </a:r>
            <a:br>
              <a:rPr lang="es-ES_tradnl" dirty="0"/>
            </a:br>
            <a:r>
              <a:rPr lang="es-ES_tradnl" dirty="0"/>
              <a:t>Estudio REPRIEVE: </a:t>
            </a:r>
            <a:r>
              <a:rPr lang="es-ES_tradnl" dirty="0" err="1"/>
              <a:t>Pitavastatina</a:t>
            </a:r>
            <a:r>
              <a:rPr lang="es-ES_tradnl" dirty="0"/>
              <a:t> en prevención cardiovascular primaria</a:t>
            </a:r>
            <a:endParaRPr lang="es-ES" dirty="0"/>
          </a:p>
        </p:txBody>
      </p:sp>
    </p:spTree>
    <p:extLst>
      <p:ext uri="{BB962C8B-B14F-4D97-AF65-F5344CB8AC3E}">
        <p14:creationId xmlns:p14="http://schemas.microsoft.com/office/powerpoint/2010/main" val="1630834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F6B7CD-ADAB-687E-0913-5A684ADD634C}"/>
              </a:ext>
            </a:extLst>
          </p:cNvPr>
          <p:cNvSpPr>
            <a:spLocks noGrp="1"/>
          </p:cNvSpPr>
          <p:nvPr>
            <p:ph type="title"/>
          </p:nvPr>
        </p:nvSpPr>
        <p:spPr/>
        <p:txBody>
          <a:bodyPr>
            <a:normAutofit/>
          </a:bodyPr>
          <a:lstStyle/>
          <a:p>
            <a:r>
              <a:rPr lang="es-ES_tradnl" sz="4000" b="1" dirty="0">
                <a:solidFill>
                  <a:schemeClr val="tx2"/>
                </a:solidFill>
              </a:rPr>
              <a:t>Declaración de conflicto de interés:</a:t>
            </a:r>
            <a:endParaRPr lang="es-ES" sz="4000" b="1" dirty="0">
              <a:solidFill>
                <a:schemeClr val="tx2"/>
              </a:solidFill>
            </a:endParaRPr>
          </a:p>
        </p:txBody>
      </p:sp>
      <p:sp>
        <p:nvSpPr>
          <p:cNvPr id="3" name="Marcador de contenido 2">
            <a:extLst>
              <a:ext uri="{FF2B5EF4-FFF2-40B4-BE49-F238E27FC236}">
                <a16:creationId xmlns:a16="http://schemas.microsoft.com/office/drawing/2014/main" id="{991892F1-7543-A56B-B90B-AD9BAB51D5CC}"/>
              </a:ext>
            </a:extLst>
          </p:cNvPr>
          <p:cNvSpPr>
            <a:spLocks noGrp="1"/>
          </p:cNvSpPr>
          <p:nvPr>
            <p:ph idx="1"/>
          </p:nvPr>
        </p:nvSpPr>
        <p:spPr/>
        <p:txBody>
          <a:bodyPr/>
          <a:lstStyle/>
          <a:p>
            <a:endParaRPr lang="es-ES" dirty="0"/>
          </a:p>
        </p:txBody>
      </p:sp>
    </p:spTree>
    <p:extLst>
      <p:ext uri="{BB962C8B-B14F-4D97-AF65-F5344CB8AC3E}">
        <p14:creationId xmlns:p14="http://schemas.microsoft.com/office/powerpoint/2010/main" val="35460051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4B4EEB-C066-2D78-C140-2C2856ED84DE}"/>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D643AAF7-9DEB-64E1-E603-1C5D9CF074C2}"/>
              </a:ext>
            </a:extLst>
          </p:cNvPr>
          <p:cNvSpPr txBox="1"/>
          <p:nvPr/>
        </p:nvSpPr>
        <p:spPr>
          <a:xfrm>
            <a:off x="2186940" y="6439386"/>
            <a:ext cx="7818120" cy="338554"/>
          </a:xfrm>
          <a:prstGeom prst="rect">
            <a:avLst/>
          </a:prstGeom>
          <a:noFill/>
        </p:spPr>
        <p:txBody>
          <a:bodyPr wrap="square">
            <a:spAutoFit/>
          </a:bodyPr>
          <a:lstStyle>
            <a:defPPr>
              <a:defRPr lang="es-ES"/>
            </a:defPPr>
            <a:lvl1pPr algn="ctr">
              <a:defRPr sz="800" i="1">
                <a:solidFill>
                  <a:schemeClr val="tx1">
                    <a:lumMod val="50000"/>
                  </a:schemeClr>
                </a:solidFill>
              </a:defRPr>
            </a:lvl1pPr>
          </a:lstStyle>
          <a:p>
            <a:r>
              <a:rPr lang="es-ES" dirty="0" err="1"/>
              <a:t>Grinspoon</a:t>
            </a:r>
            <a:r>
              <a:rPr lang="es-ES" dirty="0"/>
              <a:t> S, Fitch K, et al. </a:t>
            </a:r>
            <a:r>
              <a:rPr lang="en-US" dirty="0" err="1"/>
              <a:t>Pitavastatin</a:t>
            </a:r>
            <a:r>
              <a:rPr lang="en-US" dirty="0"/>
              <a:t> to Prevent Cardiovascular Disease in HIV Infection</a:t>
            </a:r>
            <a:r>
              <a:rPr lang="es-ES" dirty="0"/>
              <a:t>. N Engl J </a:t>
            </a:r>
            <a:r>
              <a:rPr lang="es-ES" dirty="0" err="1"/>
              <a:t>Med</a:t>
            </a:r>
            <a:r>
              <a:rPr lang="es-ES" dirty="0"/>
              <a:t>. 2023 August 24; 389(8): 687–699. doi:10.1056/NEJMoa2304146.</a:t>
            </a:r>
          </a:p>
        </p:txBody>
      </p:sp>
      <p:grpSp>
        <p:nvGrpSpPr>
          <p:cNvPr id="3" name="Grupo 2">
            <a:extLst>
              <a:ext uri="{FF2B5EF4-FFF2-40B4-BE49-F238E27FC236}">
                <a16:creationId xmlns:a16="http://schemas.microsoft.com/office/drawing/2014/main" id="{E9585C2D-BB0A-2F6D-90BE-7882C6B7F92B}"/>
              </a:ext>
            </a:extLst>
          </p:cNvPr>
          <p:cNvGrpSpPr/>
          <p:nvPr/>
        </p:nvGrpSpPr>
        <p:grpSpPr>
          <a:xfrm>
            <a:off x="2618572" y="1402709"/>
            <a:ext cx="3880938" cy="3969452"/>
            <a:chOff x="1896702" y="1977643"/>
            <a:chExt cx="4053426" cy="3993389"/>
          </a:xfrm>
        </p:grpSpPr>
        <p:pic>
          <p:nvPicPr>
            <p:cNvPr id="4" name="Imagen 3">
              <a:extLst>
                <a:ext uri="{FF2B5EF4-FFF2-40B4-BE49-F238E27FC236}">
                  <a16:creationId xmlns:a16="http://schemas.microsoft.com/office/drawing/2014/main" id="{79D2868F-8578-591C-D4D0-D99D4AA39C01}"/>
                </a:ext>
              </a:extLst>
            </p:cNvPr>
            <p:cNvPicPr>
              <a:picLocks noChangeAspect="1"/>
            </p:cNvPicPr>
            <p:nvPr/>
          </p:nvPicPr>
          <p:blipFill>
            <a:blip r:embed="rId2"/>
            <a:srcRect l="-1" r="49652"/>
            <a:stretch/>
          </p:blipFill>
          <p:spPr>
            <a:xfrm>
              <a:off x="1896702" y="1977643"/>
              <a:ext cx="4053426" cy="3993389"/>
            </a:xfrm>
            <a:prstGeom prst="rect">
              <a:avLst/>
            </a:prstGeom>
          </p:spPr>
        </p:pic>
        <p:sp>
          <p:nvSpPr>
            <p:cNvPr id="5" name="CuadroTexto 4">
              <a:extLst>
                <a:ext uri="{FF2B5EF4-FFF2-40B4-BE49-F238E27FC236}">
                  <a16:creationId xmlns:a16="http://schemas.microsoft.com/office/drawing/2014/main" id="{DA8F1974-4B78-9D85-AF28-CE352DD253FE}"/>
                </a:ext>
              </a:extLst>
            </p:cNvPr>
            <p:cNvSpPr txBox="1"/>
            <p:nvPr/>
          </p:nvSpPr>
          <p:spPr>
            <a:xfrm>
              <a:off x="2896362" y="1977644"/>
              <a:ext cx="2383397" cy="348471"/>
            </a:xfrm>
            <a:prstGeom prst="rect">
              <a:avLst/>
            </a:prstGeom>
            <a:noFill/>
          </p:spPr>
          <p:txBody>
            <a:bodyPr wrap="square">
              <a:spAutoFit/>
            </a:bodyPr>
            <a:lstStyle/>
            <a:p>
              <a:r>
                <a:rPr lang="en-US" sz="1400" b="1" dirty="0">
                  <a:solidFill>
                    <a:schemeClr val="accent5"/>
                  </a:solidFill>
                  <a:cs typeface="Arial"/>
                </a:rPr>
                <a:t>variable </a:t>
              </a:r>
              <a:r>
                <a:rPr lang="en-US" sz="1400" b="1" dirty="0" err="1">
                  <a:solidFill>
                    <a:schemeClr val="accent5"/>
                  </a:solidFill>
                  <a:cs typeface="Arial"/>
                </a:rPr>
                <a:t>primaria</a:t>
              </a:r>
              <a:endParaRPr lang="en-US" sz="1200" b="1" dirty="0">
                <a:solidFill>
                  <a:schemeClr val="accent5"/>
                </a:solidFill>
                <a:cs typeface="Arial"/>
              </a:endParaRPr>
            </a:p>
          </p:txBody>
        </p:sp>
      </p:grpSp>
      <p:grpSp>
        <p:nvGrpSpPr>
          <p:cNvPr id="6" name="Grupo 5">
            <a:extLst>
              <a:ext uri="{FF2B5EF4-FFF2-40B4-BE49-F238E27FC236}">
                <a16:creationId xmlns:a16="http://schemas.microsoft.com/office/drawing/2014/main" id="{A63295BE-A592-A974-145F-AA9832608627}"/>
              </a:ext>
            </a:extLst>
          </p:cNvPr>
          <p:cNvGrpSpPr/>
          <p:nvPr/>
        </p:nvGrpSpPr>
        <p:grpSpPr>
          <a:xfrm>
            <a:off x="6678394" y="1402708"/>
            <a:ext cx="3857919" cy="3969453"/>
            <a:chOff x="6241874" y="1977642"/>
            <a:chExt cx="4029384" cy="3993390"/>
          </a:xfrm>
        </p:grpSpPr>
        <p:pic>
          <p:nvPicPr>
            <p:cNvPr id="7" name="Imagen 6">
              <a:extLst>
                <a:ext uri="{FF2B5EF4-FFF2-40B4-BE49-F238E27FC236}">
                  <a16:creationId xmlns:a16="http://schemas.microsoft.com/office/drawing/2014/main" id="{47FE2133-93BD-AF06-2719-FCEAFB5DA6C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241874" y="1977643"/>
              <a:ext cx="4029384" cy="3993389"/>
            </a:xfrm>
            <a:prstGeom prst="rect">
              <a:avLst/>
            </a:prstGeom>
          </p:spPr>
        </p:pic>
        <p:sp>
          <p:nvSpPr>
            <p:cNvPr id="8" name="CuadroTexto 7">
              <a:extLst>
                <a:ext uri="{FF2B5EF4-FFF2-40B4-BE49-F238E27FC236}">
                  <a16:creationId xmlns:a16="http://schemas.microsoft.com/office/drawing/2014/main" id="{22005CA4-218E-6A48-D697-0E60A8FC77FE}"/>
                </a:ext>
              </a:extLst>
            </p:cNvPr>
            <p:cNvSpPr txBox="1"/>
            <p:nvPr/>
          </p:nvSpPr>
          <p:spPr>
            <a:xfrm>
              <a:off x="7657338" y="1977642"/>
              <a:ext cx="2278493" cy="348471"/>
            </a:xfrm>
            <a:prstGeom prst="rect">
              <a:avLst/>
            </a:prstGeom>
            <a:noFill/>
          </p:spPr>
          <p:txBody>
            <a:bodyPr wrap="square">
              <a:spAutoFit/>
            </a:bodyPr>
            <a:lstStyle/>
            <a:p>
              <a:r>
                <a:rPr lang="en-US" sz="1400" b="1" dirty="0">
                  <a:solidFill>
                    <a:schemeClr val="accent5"/>
                  </a:solidFill>
                  <a:cs typeface="Arial"/>
                </a:rPr>
                <a:t>variable </a:t>
              </a:r>
              <a:r>
                <a:rPr lang="en-US" sz="1400" b="1" dirty="0" err="1">
                  <a:solidFill>
                    <a:schemeClr val="accent5"/>
                  </a:solidFill>
                  <a:cs typeface="Arial"/>
                </a:rPr>
                <a:t>secondaria</a:t>
              </a:r>
              <a:endParaRPr lang="en-US" sz="1200" b="1" dirty="0">
                <a:solidFill>
                  <a:schemeClr val="accent5"/>
                </a:solidFill>
                <a:cs typeface="Arial"/>
              </a:endParaRPr>
            </a:p>
          </p:txBody>
        </p:sp>
      </p:grpSp>
      <p:sp>
        <p:nvSpPr>
          <p:cNvPr id="9" name="CuadroTexto 8">
            <a:extLst>
              <a:ext uri="{FF2B5EF4-FFF2-40B4-BE49-F238E27FC236}">
                <a16:creationId xmlns:a16="http://schemas.microsoft.com/office/drawing/2014/main" id="{3F7A8F7E-7AB8-BDE3-F54C-F63D4D46327F}"/>
              </a:ext>
            </a:extLst>
          </p:cNvPr>
          <p:cNvSpPr txBox="1"/>
          <p:nvPr/>
        </p:nvSpPr>
        <p:spPr>
          <a:xfrm>
            <a:off x="1820487" y="5419311"/>
            <a:ext cx="4720878" cy="954107"/>
          </a:xfrm>
          <a:prstGeom prst="rect">
            <a:avLst/>
          </a:prstGeom>
          <a:noFill/>
          <a:ln w="19050">
            <a:solidFill>
              <a:schemeClr val="tx1"/>
            </a:solidFill>
          </a:ln>
        </p:spPr>
        <p:txBody>
          <a:bodyPr wrap="square" rtlCol="0">
            <a:spAutoFit/>
          </a:bodyPr>
          <a:lstStyle>
            <a:defPPr>
              <a:defRPr lang="es-ES"/>
            </a:defPPr>
            <a:lvl1pPr algn="just">
              <a:defRPr sz="1400">
                <a:solidFill>
                  <a:schemeClr val="accent1"/>
                </a:solidFill>
              </a:defRPr>
            </a:lvl1pPr>
          </a:lstStyle>
          <a:p>
            <a:r>
              <a:rPr lang="en-US" b="1" dirty="0">
                <a:solidFill>
                  <a:schemeClr val="tx1"/>
                </a:solidFill>
              </a:rPr>
              <a:t>Las </a:t>
            </a:r>
            <a:r>
              <a:rPr lang="en-US" b="1" dirty="0" err="1">
                <a:solidFill>
                  <a:schemeClr val="tx1"/>
                </a:solidFill>
              </a:rPr>
              <a:t>tasas</a:t>
            </a:r>
            <a:r>
              <a:rPr lang="en-US" b="1" dirty="0">
                <a:solidFill>
                  <a:schemeClr val="tx1"/>
                </a:solidFill>
              </a:rPr>
              <a:t> de </a:t>
            </a:r>
            <a:r>
              <a:rPr lang="en-US" b="1" dirty="0" err="1">
                <a:solidFill>
                  <a:schemeClr val="tx1"/>
                </a:solidFill>
              </a:rPr>
              <a:t>eventos</a:t>
            </a:r>
            <a:r>
              <a:rPr lang="en-US" b="1" dirty="0">
                <a:solidFill>
                  <a:schemeClr val="tx1"/>
                </a:solidFill>
              </a:rPr>
              <a:t> MACE </a:t>
            </a:r>
            <a:r>
              <a:rPr lang="en-US" b="1" dirty="0" err="1">
                <a:solidFill>
                  <a:schemeClr val="tx1"/>
                </a:solidFill>
              </a:rPr>
              <a:t>fueron</a:t>
            </a:r>
            <a:r>
              <a:rPr lang="en-US" b="1" dirty="0">
                <a:solidFill>
                  <a:schemeClr val="tx1"/>
                </a:solidFill>
              </a:rPr>
              <a:t> de 4,81 y 7,32 </a:t>
            </a:r>
            <a:r>
              <a:rPr lang="en-US" b="1" dirty="0" err="1">
                <a:solidFill>
                  <a:schemeClr val="tx1"/>
                </a:solidFill>
              </a:rPr>
              <a:t>por</a:t>
            </a:r>
            <a:r>
              <a:rPr lang="en-US" b="1" dirty="0">
                <a:solidFill>
                  <a:schemeClr val="tx1"/>
                </a:solidFill>
              </a:rPr>
              <a:t> 1000 personas-</a:t>
            </a:r>
            <a:r>
              <a:rPr lang="en-US" b="1" dirty="0" err="1">
                <a:solidFill>
                  <a:schemeClr val="tx1"/>
                </a:solidFill>
              </a:rPr>
              <a:t>año</a:t>
            </a:r>
            <a:r>
              <a:rPr lang="en-US" b="1" dirty="0">
                <a:solidFill>
                  <a:schemeClr val="tx1"/>
                </a:solidFill>
              </a:rPr>
              <a:t> con </a:t>
            </a:r>
            <a:r>
              <a:rPr lang="en-US" b="1" dirty="0" err="1">
                <a:solidFill>
                  <a:schemeClr val="tx1"/>
                </a:solidFill>
              </a:rPr>
              <a:t>pitavastatina</a:t>
            </a:r>
            <a:r>
              <a:rPr lang="en-US" b="1" dirty="0">
                <a:solidFill>
                  <a:schemeClr val="tx1"/>
                </a:solidFill>
              </a:rPr>
              <a:t> y placebo, </a:t>
            </a:r>
            <a:r>
              <a:rPr lang="es-ES" b="1" dirty="0">
                <a:solidFill>
                  <a:schemeClr val="tx1"/>
                </a:solidFill>
              </a:rPr>
              <a:t>respectivamente</a:t>
            </a:r>
            <a:r>
              <a:rPr lang="en-US" b="1" dirty="0">
                <a:solidFill>
                  <a:schemeClr val="tx1"/>
                </a:solidFill>
              </a:rPr>
              <a:t> (HR, 0.65; 95% [CI], 0.48 to 0.90; P = 0.002).</a:t>
            </a:r>
            <a:endParaRPr lang="es-ES" b="1" dirty="0">
              <a:solidFill>
                <a:schemeClr val="tx1"/>
              </a:solidFill>
            </a:endParaRPr>
          </a:p>
        </p:txBody>
      </p:sp>
      <p:sp>
        <p:nvSpPr>
          <p:cNvPr id="10" name="CuadroTexto 9">
            <a:extLst>
              <a:ext uri="{FF2B5EF4-FFF2-40B4-BE49-F238E27FC236}">
                <a16:creationId xmlns:a16="http://schemas.microsoft.com/office/drawing/2014/main" id="{10FC75C2-826B-E99C-F078-ECE8FFE6B379}"/>
              </a:ext>
            </a:extLst>
          </p:cNvPr>
          <p:cNvSpPr txBox="1"/>
          <p:nvPr/>
        </p:nvSpPr>
        <p:spPr>
          <a:xfrm>
            <a:off x="6678394" y="5413435"/>
            <a:ext cx="5225431" cy="954107"/>
          </a:xfrm>
          <a:prstGeom prst="rect">
            <a:avLst/>
          </a:prstGeom>
          <a:noFill/>
          <a:ln w="19050">
            <a:solidFill>
              <a:schemeClr val="tx1"/>
            </a:solidFill>
          </a:ln>
        </p:spPr>
        <p:txBody>
          <a:bodyPr wrap="square" rtlCol="0">
            <a:spAutoFit/>
          </a:bodyPr>
          <a:lstStyle>
            <a:defPPr>
              <a:defRPr lang="es-ES"/>
            </a:defPPr>
            <a:lvl1pPr algn="just">
              <a:defRPr sz="1600" b="1">
                <a:solidFill>
                  <a:schemeClr val="accent1"/>
                </a:solidFill>
              </a:defRPr>
            </a:lvl1pPr>
          </a:lstStyle>
          <a:p>
            <a:r>
              <a:rPr lang="en-US" sz="1400" dirty="0">
                <a:solidFill>
                  <a:schemeClr val="tx1"/>
                </a:solidFill>
              </a:rPr>
              <a:t>Las </a:t>
            </a:r>
            <a:r>
              <a:rPr lang="en-US" sz="1400" dirty="0" err="1">
                <a:solidFill>
                  <a:schemeClr val="tx1"/>
                </a:solidFill>
              </a:rPr>
              <a:t>tasas</a:t>
            </a:r>
            <a:r>
              <a:rPr lang="en-US" sz="1400" dirty="0">
                <a:solidFill>
                  <a:schemeClr val="tx1"/>
                </a:solidFill>
              </a:rPr>
              <a:t> de </a:t>
            </a:r>
            <a:r>
              <a:rPr lang="en-US" sz="1400" dirty="0" err="1">
                <a:solidFill>
                  <a:schemeClr val="tx1"/>
                </a:solidFill>
              </a:rPr>
              <a:t>los</a:t>
            </a:r>
            <a:r>
              <a:rPr lang="en-US" sz="1400" dirty="0">
                <a:solidFill>
                  <a:schemeClr val="tx1"/>
                </a:solidFill>
              </a:rPr>
              <a:t> </a:t>
            </a:r>
            <a:r>
              <a:rPr lang="en-US" sz="1400" dirty="0" err="1">
                <a:solidFill>
                  <a:schemeClr val="tx1"/>
                </a:solidFill>
              </a:rPr>
              <a:t>eventos</a:t>
            </a:r>
            <a:r>
              <a:rPr lang="en-US" sz="1400" dirty="0">
                <a:solidFill>
                  <a:schemeClr val="tx1"/>
                </a:solidFill>
              </a:rPr>
              <a:t> MACE o </a:t>
            </a:r>
            <a:r>
              <a:rPr lang="en-US" sz="1400" dirty="0" err="1">
                <a:solidFill>
                  <a:schemeClr val="tx1"/>
                </a:solidFill>
              </a:rPr>
              <a:t>muerte</a:t>
            </a:r>
            <a:r>
              <a:rPr lang="en-US" sz="1400" dirty="0">
                <a:solidFill>
                  <a:schemeClr val="tx1"/>
                </a:solidFill>
              </a:rPr>
              <a:t> </a:t>
            </a:r>
            <a:r>
              <a:rPr lang="en-US" sz="1400" dirty="0" err="1">
                <a:solidFill>
                  <a:schemeClr val="tx1"/>
                </a:solidFill>
              </a:rPr>
              <a:t>por</a:t>
            </a:r>
            <a:r>
              <a:rPr lang="en-US" sz="1400" dirty="0">
                <a:solidFill>
                  <a:schemeClr val="tx1"/>
                </a:solidFill>
              </a:rPr>
              <a:t> </a:t>
            </a:r>
            <a:r>
              <a:rPr lang="en-US" sz="1400" dirty="0" err="1">
                <a:solidFill>
                  <a:schemeClr val="tx1"/>
                </a:solidFill>
              </a:rPr>
              <a:t>cualquier</a:t>
            </a:r>
            <a:r>
              <a:rPr lang="en-US" sz="1400" dirty="0">
                <a:solidFill>
                  <a:schemeClr val="tx1"/>
                </a:solidFill>
              </a:rPr>
              <a:t> causa </a:t>
            </a:r>
            <a:r>
              <a:rPr lang="en-US" sz="1400" dirty="0" err="1">
                <a:solidFill>
                  <a:schemeClr val="tx1"/>
                </a:solidFill>
              </a:rPr>
              <a:t>fueron</a:t>
            </a:r>
            <a:r>
              <a:rPr lang="en-US" sz="1400" dirty="0">
                <a:solidFill>
                  <a:schemeClr val="tx1"/>
                </a:solidFill>
              </a:rPr>
              <a:t> de 9.18 y 11,63 </a:t>
            </a:r>
            <a:r>
              <a:rPr lang="en-US" sz="1400" dirty="0" err="1">
                <a:solidFill>
                  <a:schemeClr val="tx1"/>
                </a:solidFill>
              </a:rPr>
              <a:t>por</a:t>
            </a:r>
            <a:r>
              <a:rPr lang="en-US" sz="1400" dirty="0">
                <a:solidFill>
                  <a:schemeClr val="tx1"/>
                </a:solidFill>
              </a:rPr>
              <a:t> 1000 personas-</a:t>
            </a:r>
            <a:r>
              <a:rPr lang="en-US" sz="1400" dirty="0" err="1">
                <a:solidFill>
                  <a:schemeClr val="tx1"/>
                </a:solidFill>
              </a:rPr>
              <a:t>año</a:t>
            </a:r>
            <a:r>
              <a:rPr lang="en-US" sz="1400" dirty="0">
                <a:solidFill>
                  <a:schemeClr val="tx1"/>
                </a:solidFill>
              </a:rPr>
              <a:t> </a:t>
            </a:r>
            <a:r>
              <a:rPr lang="en-US" sz="1400" dirty="0" err="1">
                <a:solidFill>
                  <a:schemeClr val="tx1"/>
                </a:solidFill>
              </a:rPr>
              <a:t>en</a:t>
            </a:r>
            <a:r>
              <a:rPr lang="en-US" sz="1400" dirty="0">
                <a:solidFill>
                  <a:schemeClr val="tx1"/>
                </a:solidFill>
              </a:rPr>
              <a:t> </a:t>
            </a:r>
            <a:r>
              <a:rPr lang="en-US" sz="1400" dirty="0" err="1">
                <a:solidFill>
                  <a:schemeClr val="tx1"/>
                </a:solidFill>
              </a:rPr>
              <a:t>el</a:t>
            </a:r>
            <a:r>
              <a:rPr lang="en-US" sz="1400" dirty="0">
                <a:solidFill>
                  <a:schemeClr val="tx1"/>
                </a:solidFill>
              </a:rPr>
              <a:t> </a:t>
            </a:r>
            <a:r>
              <a:rPr lang="en-US" sz="1400" dirty="0" err="1">
                <a:solidFill>
                  <a:schemeClr val="tx1"/>
                </a:solidFill>
              </a:rPr>
              <a:t>grupo</a:t>
            </a:r>
            <a:r>
              <a:rPr lang="en-US" sz="1400" dirty="0">
                <a:solidFill>
                  <a:schemeClr val="tx1"/>
                </a:solidFill>
              </a:rPr>
              <a:t> de </a:t>
            </a:r>
            <a:r>
              <a:rPr lang="en-US" sz="1400" dirty="0" err="1">
                <a:solidFill>
                  <a:schemeClr val="tx1"/>
                </a:solidFill>
              </a:rPr>
              <a:t>pitavastatina</a:t>
            </a:r>
            <a:r>
              <a:rPr lang="en-US" sz="1400" dirty="0">
                <a:solidFill>
                  <a:schemeClr val="tx1"/>
                </a:solidFill>
              </a:rPr>
              <a:t> y placebo, </a:t>
            </a:r>
            <a:r>
              <a:rPr lang="en-US" sz="1400" dirty="0" err="1">
                <a:solidFill>
                  <a:schemeClr val="tx1"/>
                </a:solidFill>
              </a:rPr>
              <a:t>respectivamente</a:t>
            </a:r>
            <a:r>
              <a:rPr lang="en-US" sz="1400" dirty="0">
                <a:solidFill>
                  <a:schemeClr val="tx1"/>
                </a:solidFill>
              </a:rPr>
              <a:t> (HR, 0.79; 95% CI, 0.65 to 0.96).</a:t>
            </a:r>
            <a:endParaRPr lang="es-ES" sz="1400" dirty="0">
              <a:solidFill>
                <a:schemeClr val="tx1"/>
              </a:solidFill>
            </a:endParaRPr>
          </a:p>
        </p:txBody>
      </p:sp>
      <p:sp>
        <p:nvSpPr>
          <p:cNvPr id="11" name="CuadroTexto 10">
            <a:extLst>
              <a:ext uri="{FF2B5EF4-FFF2-40B4-BE49-F238E27FC236}">
                <a16:creationId xmlns:a16="http://schemas.microsoft.com/office/drawing/2014/main" id="{14928BB7-1A3A-B67F-247B-A36C7D58A81F}"/>
              </a:ext>
            </a:extLst>
          </p:cNvPr>
          <p:cNvSpPr txBox="1"/>
          <p:nvPr/>
        </p:nvSpPr>
        <p:spPr>
          <a:xfrm>
            <a:off x="216072" y="2000230"/>
            <a:ext cx="2223616" cy="1477328"/>
          </a:xfrm>
          <a:prstGeom prst="rect">
            <a:avLst/>
          </a:prstGeom>
          <a:noFill/>
          <a:ln w="19050">
            <a:noFill/>
          </a:ln>
        </p:spPr>
        <p:txBody>
          <a:bodyPr wrap="square" rtlCol="0">
            <a:spAutoFit/>
          </a:bodyPr>
          <a:lstStyle>
            <a:defPPr>
              <a:defRPr lang="es-ES"/>
            </a:defPPr>
            <a:lvl1pPr algn="just">
              <a:defRPr sz="1400">
                <a:solidFill>
                  <a:schemeClr val="accent1"/>
                </a:solidFill>
              </a:defRPr>
            </a:lvl1pPr>
          </a:lstStyle>
          <a:p>
            <a:pPr algn="ctr"/>
            <a:r>
              <a:rPr lang="en-US" sz="1800" dirty="0"/>
              <a:t>La </a:t>
            </a:r>
            <a:r>
              <a:rPr lang="en-US" sz="1800" dirty="0" err="1"/>
              <a:t>pivastatina</a:t>
            </a:r>
            <a:r>
              <a:rPr lang="en-US" sz="1800" dirty="0"/>
              <a:t> reduce las variables </a:t>
            </a:r>
            <a:r>
              <a:rPr lang="en-US" sz="1800" dirty="0" err="1"/>
              <a:t>compuestas</a:t>
            </a:r>
            <a:r>
              <a:rPr lang="en-US" sz="1800" dirty="0"/>
              <a:t> </a:t>
            </a:r>
            <a:r>
              <a:rPr lang="en-US" sz="1800" dirty="0" err="1"/>
              <a:t>primarias</a:t>
            </a:r>
            <a:r>
              <a:rPr lang="en-US" sz="1800" dirty="0"/>
              <a:t> y </a:t>
            </a:r>
            <a:r>
              <a:rPr lang="en-US" sz="1800" dirty="0" err="1"/>
              <a:t>secundarias</a:t>
            </a:r>
            <a:r>
              <a:rPr lang="en-US" sz="1800" dirty="0"/>
              <a:t>. </a:t>
            </a:r>
            <a:endParaRPr lang="es-ES" sz="1800" dirty="0"/>
          </a:p>
        </p:txBody>
      </p:sp>
      <p:sp>
        <p:nvSpPr>
          <p:cNvPr id="12" name="Título 1">
            <a:extLst>
              <a:ext uri="{FF2B5EF4-FFF2-40B4-BE49-F238E27FC236}">
                <a16:creationId xmlns:a16="http://schemas.microsoft.com/office/drawing/2014/main" id="{4992B563-1BF4-F20B-2C87-10150333BF3B}"/>
              </a:ext>
            </a:extLst>
          </p:cNvPr>
          <p:cNvSpPr txBox="1">
            <a:spLocks/>
          </p:cNvSpPr>
          <p:nvPr/>
        </p:nvSpPr>
        <p:spPr>
          <a:xfrm>
            <a:off x="89648" y="227243"/>
            <a:ext cx="12102352" cy="760793"/>
          </a:xfrm>
          <a:prstGeom prst="rect">
            <a:avLst/>
          </a:prstGeom>
          <a:noFill/>
        </p:spPr>
        <p:txBody>
          <a:bodyPr vert="horz" lIns="91440" tIns="45720" rIns="91440" bIns="45720" rtlCol="0" anchor="ctr">
            <a:noAutofit/>
          </a:bodyPr>
          <a:lstStyle>
            <a:lvl1pPr defTabSz="914377">
              <a:lnSpc>
                <a:spcPct val="90000"/>
              </a:lnSpc>
              <a:spcBef>
                <a:spcPts val="1000"/>
              </a:spcBef>
              <a:buFont typeface="Arial" panose="020B0604020202020204" pitchFamily="34" charset="0"/>
              <a:buNone/>
              <a:defRPr sz="2900" b="1">
                <a:solidFill>
                  <a:srgbClr val="002060"/>
                </a:solidFill>
              </a:defRPr>
            </a:lvl1pPr>
          </a:lstStyle>
          <a:p>
            <a:r>
              <a:rPr lang="es-ES_tradnl" b="0" dirty="0"/>
              <a:t>Otros datos clínicos de las estatinas en </a:t>
            </a:r>
            <a:r>
              <a:rPr lang="es-ES_tradnl" b="0" dirty="0" err="1"/>
              <a:t>pVIH</a:t>
            </a:r>
            <a:r>
              <a:rPr lang="es-ES_tradnl" b="0" dirty="0"/>
              <a:t> </a:t>
            </a:r>
            <a:br>
              <a:rPr lang="es-ES_tradnl" dirty="0"/>
            </a:br>
            <a:r>
              <a:rPr lang="es-ES_tradnl" dirty="0"/>
              <a:t>Estudio REPRIEVE: </a:t>
            </a:r>
            <a:r>
              <a:rPr lang="es-ES_tradnl" dirty="0" err="1"/>
              <a:t>Pitavastatina</a:t>
            </a:r>
            <a:r>
              <a:rPr lang="es-ES_tradnl" dirty="0"/>
              <a:t> en prevención cardiovascular primaria</a:t>
            </a:r>
            <a:endParaRPr lang="es-ES" dirty="0"/>
          </a:p>
        </p:txBody>
      </p:sp>
    </p:spTree>
    <p:extLst>
      <p:ext uri="{BB962C8B-B14F-4D97-AF65-F5344CB8AC3E}">
        <p14:creationId xmlns:p14="http://schemas.microsoft.com/office/powerpoint/2010/main" val="1936997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EFC5E2-C461-1C91-51AF-36E1980DD96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4B04795F-A088-95CB-6E73-E3BAA0F58FB5}"/>
              </a:ext>
            </a:extLst>
          </p:cNvPr>
          <p:cNvSpPr>
            <a:spLocks noGrp="1"/>
          </p:cNvSpPr>
          <p:nvPr>
            <p:ph type="title"/>
          </p:nvPr>
        </p:nvSpPr>
        <p:spPr>
          <a:xfrm>
            <a:off x="394956" y="176122"/>
            <a:ext cx="11402089" cy="760793"/>
          </a:xfrm>
        </p:spPr>
        <p:txBody>
          <a:bodyPr vert="horz" lIns="91440" tIns="45720" rIns="91440" bIns="45720" rtlCol="0" anchor="ctr">
            <a:normAutofit/>
          </a:bodyPr>
          <a:lstStyle/>
          <a:p>
            <a:r>
              <a:rPr lang="es-ES_tradnl" sz="3200" b="1" dirty="0">
                <a:solidFill>
                  <a:srgbClr val="002060"/>
                </a:solidFill>
                <a:latin typeface="+mn-lt"/>
                <a:ea typeface="+mn-ea"/>
                <a:cs typeface="+mn-cs"/>
              </a:rPr>
              <a:t>Limitaciones del estudio REPRIEVE y conclusiones:</a:t>
            </a:r>
            <a:endParaRPr lang="es-ES" sz="3200" b="1" dirty="0">
              <a:solidFill>
                <a:srgbClr val="002060"/>
              </a:solidFill>
              <a:latin typeface="+mn-lt"/>
              <a:ea typeface="+mn-ea"/>
              <a:cs typeface="+mn-cs"/>
            </a:endParaRPr>
          </a:p>
        </p:txBody>
      </p:sp>
      <p:sp>
        <p:nvSpPr>
          <p:cNvPr id="3" name="CuadroTexto 2">
            <a:extLst>
              <a:ext uri="{FF2B5EF4-FFF2-40B4-BE49-F238E27FC236}">
                <a16:creationId xmlns:a16="http://schemas.microsoft.com/office/drawing/2014/main" id="{D0E768DF-893C-82EE-1BCE-230383E7E14B}"/>
              </a:ext>
            </a:extLst>
          </p:cNvPr>
          <p:cNvSpPr txBox="1"/>
          <p:nvPr/>
        </p:nvSpPr>
        <p:spPr>
          <a:xfrm>
            <a:off x="129294" y="1721953"/>
            <a:ext cx="11630891" cy="584775"/>
          </a:xfrm>
          <a:prstGeom prst="rect">
            <a:avLst/>
          </a:prstGeom>
          <a:noFill/>
        </p:spPr>
        <p:txBody>
          <a:bodyPr wrap="square">
            <a:spAutoFit/>
          </a:bodyPr>
          <a:lstStyle/>
          <a:p>
            <a:pPr marL="285750" indent="-285750">
              <a:buFont typeface="Wingdings" panose="05000000000000000000" pitchFamily="2" charset="2"/>
              <a:buChar char="§"/>
            </a:pPr>
            <a:r>
              <a:rPr lang="es-ES" sz="1600" dirty="0">
                <a:solidFill>
                  <a:schemeClr val="accent1"/>
                </a:solidFill>
              </a:rPr>
              <a:t>Teniendo en cuenta que el VIH conlleva un riesgo cardiovascular aumentado, se necesitan estudios en pacientes VIH con riesgo CV alto/muy alto ya que este ensayo incluye pacientes con RCV bajo/moderado.</a:t>
            </a:r>
          </a:p>
        </p:txBody>
      </p:sp>
      <p:sp>
        <p:nvSpPr>
          <p:cNvPr id="4" name="CuadroTexto 3">
            <a:extLst>
              <a:ext uri="{FF2B5EF4-FFF2-40B4-BE49-F238E27FC236}">
                <a16:creationId xmlns:a16="http://schemas.microsoft.com/office/drawing/2014/main" id="{8376C0CA-59A0-BDB5-8C61-0E61B38674D6}"/>
              </a:ext>
            </a:extLst>
          </p:cNvPr>
          <p:cNvSpPr txBox="1"/>
          <p:nvPr/>
        </p:nvSpPr>
        <p:spPr>
          <a:xfrm>
            <a:off x="129294" y="3578537"/>
            <a:ext cx="11873345" cy="584775"/>
          </a:xfrm>
          <a:prstGeom prst="rect">
            <a:avLst/>
          </a:prstGeom>
          <a:noFill/>
        </p:spPr>
        <p:txBody>
          <a:bodyPr wrap="square">
            <a:spAutoFit/>
          </a:bodyPr>
          <a:lstStyle/>
          <a:p>
            <a:pPr marL="285750" indent="-285750">
              <a:buFont typeface="Wingdings" panose="05000000000000000000" pitchFamily="2" charset="2"/>
              <a:buChar char="§"/>
            </a:pPr>
            <a:r>
              <a:rPr lang="es-ES" sz="1600" dirty="0">
                <a:solidFill>
                  <a:schemeClr val="accent1"/>
                </a:solidFill>
              </a:rPr>
              <a:t>Asumiendo la etiología lipídica de la arterioesclerosis, los efectos beneficiosos observados en el estudio REPRIEVE no sean específicos de la misma, sino que sean efecto de familia, por lo que los resultados con otras estatinas deberían ser similares</a:t>
            </a:r>
            <a:r>
              <a:rPr lang="es-ES" sz="1600" baseline="30000" dirty="0">
                <a:solidFill>
                  <a:schemeClr val="accent1"/>
                </a:solidFill>
              </a:rPr>
              <a:t>1</a:t>
            </a:r>
            <a:r>
              <a:rPr lang="es-ES" sz="1600" dirty="0">
                <a:solidFill>
                  <a:schemeClr val="accent1"/>
                </a:solidFill>
              </a:rPr>
              <a:t>. </a:t>
            </a:r>
          </a:p>
        </p:txBody>
      </p:sp>
      <p:sp>
        <p:nvSpPr>
          <p:cNvPr id="5" name="CuadroTexto 4">
            <a:extLst>
              <a:ext uri="{FF2B5EF4-FFF2-40B4-BE49-F238E27FC236}">
                <a16:creationId xmlns:a16="http://schemas.microsoft.com/office/drawing/2014/main" id="{8745C954-718C-AD95-4AA1-B4A303C4DA93}"/>
              </a:ext>
            </a:extLst>
          </p:cNvPr>
          <p:cNvSpPr txBox="1"/>
          <p:nvPr/>
        </p:nvSpPr>
        <p:spPr>
          <a:xfrm>
            <a:off x="398217" y="1236014"/>
            <a:ext cx="11630891" cy="369332"/>
          </a:xfrm>
          <a:prstGeom prst="rect">
            <a:avLst/>
          </a:prstGeom>
          <a:noFill/>
        </p:spPr>
        <p:txBody>
          <a:bodyPr wrap="square">
            <a:spAutoFit/>
          </a:bodyPr>
          <a:lstStyle/>
          <a:p>
            <a:r>
              <a:rPr lang="es-ES" b="1" dirty="0">
                <a:solidFill>
                  <a:schemeClr val="accent1"/>
                </a:solidFill>
              </a:rPr>
              <a:t>Limitaciones:</a:t>
            </a:r>
          </a:p>
        </p:txBody>
      </p:sp>
      <p:sp>
        <p:nvSpPr>
          <p:cNvPr id="6" name="CuadroTexto 5">
            <a:extLst>
              <a:ext uri="{FF2B5EF4-FFF2-40B4-BE49-F238E27FC236}">
                <a16:creationId xmlns:a16="http://schemas.microsoft.com/office/drawing/2014/main" id="{0539B6A9-83EF-D31A-0670-3351B87237DC}"/>
              </a:ext>
            </a:extLst>
          </p:cNvPr>
          <p:cNvSpPr txBox="1"/>
          <p:nvPr/>
        </p:nvSpPr>
        <p:spPr>
          <a:xfrm>
            <a:off x="950259" y="6367667"/>
            <a:ext cx="9906000" cy="338554"/>
          </a:xfrm>
          <a:prstGeom prst="rect">
            <a:avLst/>
          </a:prstGeom>
          <a:solidFill>
            <a:schemeClr val="bg1"/>
          </a:solidFill>
        </p:spPr>
        <p:txBody>
          <a:bodyPr wrap="square">
            <a:spAutoFit/>
          </a:bodyPr>
          <a:lstStyle>
            <a:defPPr>
              <a:defRPr lang="es-ES"/>
            </a:defPPr>
            <a:lvl1pPr algn="ctr">
              <a:defRPr sz="800" i="1">
                <a:solidFill>
                  <a:schemeClr val="tx1">
                    <a:lumMod val="50000"/>
                  </a:schemeClr>
                </a:solidFill>
              </a:defRPr>
            </a:lvl1pPr>
          </a:lstStyle>
          <a:p>
            <a:r>
              <a:rPr lang="es-ES" dirty="0"/>
              <a:t>1</a:t>
            </a:r>
            <a:r>
              <a:rPr lang="es-ES" dirty="0">
                <a:hlinkClick r:id="rId2"/>
              </a:rPr>
              <a:t>. documento-de-posicionamiento-del-ensayo-clinico-REPRIEVE-DEFINITIVO.pdf</a:t>
            </a:r>
            <a:r>
              <a:rPr lang="es-ES" dirty="0"/>
              <a:t> </a:t>
            </a:r>
            <a:r>
              <a:rPr lang="es-ES" dirty="0">
                <a:solidFill>
                  <a:srgbClr val="002060"/>
                </a:solidFill>
              </a:rPr>
              <a:t>2. </a:t>
            </a:r>
            <a:r>
              <a:rPr lang="es-ES" dirty="0" err="1">
                <a:solidFill>
                  <a:srgbClr val="002060"/>
                </a:solidFill>
              </a:rPr>
              <a:t>Thummel</a:t>
            </a:r>
            <a:r>
              <a:rPr lang="es-ES" dirty="0">
                <a:solidFill>
                  <a:srgbClr val="002060"/>
                </a:solidFill>
              </a:rPr>
              <a:t> K.E. et al. </a:t>
            </a:r>
            <a:r>
              <a:rPr lang="es-ES" dirty="0" err="1">
                <a:solidFill>
                  <a:srgbClr val="002060"/>
                </a:solidFill>
              </a:rPr>
              <a:t>Annu</a:t>
            </a:r>
            <a:r>
              <a:rPr lang="es-ES" dirty="0">
                <a:solidFill>
                  <a:srgbClr val="002060"/>
                </a:solidFill>
              </a:rPr>
              <a:t> </a:t>
            </a:r>
            <a:r>
              <a:rPr lang="es-ES" dirty="0" err="1">
                <a:solidFill>
                  <a:srgbClr val="002060"/>
                </a:solidFill>
              </a:rPr>
              <a:t>Rev</a:t>
            </a:r>
            <a:r>
              <a:rPr lang="es-ES" dirty="0">
                <a:solidFill>
                  <a:srgbClr val="002060"/>
                </a:solidFill>
              </a:rPr>
              <a:t> </a:t>
            </a:r>
            <a:r>
              <a:rPr lang="es-ES" dirty="0" err="1">
                <a:solidFill>
                  <a:srgbClr val="002060"/>
                </a:solidFill>
              </a:rPr>
              <a:t>Pharmacol</a:t>
            </a:r>
            <a:r>
              <a:rPr lang="es-ES" dirty="0">
                <a:solidFill>
                  <a:srgbClr val="002060"/>
                </a:solidFill>
              </a:rPr>
              <a:t> </a:t>
            </a:r>
            <a:r>
              <a:rPr lang="es-ES" dirty="0" err="1">
                <a:solidFill>
                  <a:srgbClr val="002060"/>
                </a:solidFill>
              </a:rPr>
              <a:t>Toxicol</a:t>
            </a:r>
            <a:r>
              <a:rPr lang="es-ES" dirty="0">
                <a:solidFill>
                  <a:srgbClr val="002060"/>
                </a:solidFill>
              </a:rPr>
              <a:t> 1998;38:389–430. 3. Chauvin, B., </a:t>
            </a:r>
            <a:r>
              <a:rPr lang="es-ES" dirty="0" err="1">
                <a:solidFill>
                  <a:srgbClr val="002060"/>
                </a:solidFill>
              </a:rPr>
              <a:t>Drouot</a:t>
            </a:r>
            <a:r>
              <a:rPr lang="es-ES" dirty="0">
                <a:solidFill>
                  <a:srgbClr val="002060"/>
                </a:solidFill>
              </a:rPr>
              <a:t>, S., </a:t>
            </a:r>
            <a:r>
              <a:rPr lang="es-ES" dirty="0" err="1">
                <a:solidFill>
                  <a:srgbClr val="002060"/>
                </a:solidFill>
              </a:rPr>
              <a:t>Barrail</a:t>
            </a:r>
            <a:r>
              <a:rPr lang="es-ES" dirty="0">
                <a:solidFill>
                  <a:srgbClr val="002060"/>
                </a:solidFill>
              </a:rPr>
              <a:t>-Tran, A., &amp; </a:t>
            </a:r>
            <a:r>
              <a:rPr lang="es-ES" dirty="0" err="1">
                <a:solidFill>
                  <a:srgbClr val="002060"/>
                </a:solidFill>
              </a:rPr>
              <a:t>Taburet</a:t>
            </a:r>
            <a:r>
              <a:rPr lang="es-ES" dirty="0">
                <a:solidFill>
                  <a:srgbClr val="002060"/>
                </a:solidFill>
              </a:rPr>
              <a:t>, A.-M. (2013). </a:t>
            </a:r>
            <a:r>
              <a:rPr lang="es-ES" dirty="0" err="1">
                <a:solidFill>
                  <a:srgbClr val="002060"/>
                </a:solidFill>
              </a:rPr>
              <a:t>Clinical</a:t>
            </a:r>
            <a:r>
              <a:rPr lang="es-ES" dirty="0">
                <a:solidFill>
                  <a:srgbClr val="002060"/>
                </a:solidFill>
              </a:rPr>
              <a:t> </a:t>
            </a:r>
            <a:r>
              <a:rPr lang="es-ES" dirty="0" err="1">
                <a:solidFill>
                  <a:srgbClr val="002060"/>
                </a:solidFill>
              </a:rPr>
              <a:t>Pharmacokinetics</a:t>
            </a:r>
            <a:r>
              <a:rPr lang="es-ES" dirty="0">
                <a:solidFill>
                  <a:srgbClr val="002060"/>
                </a:solidFill>
              </a:rPr>
              <a:t>, 52(10), 815–831. doi:10.1007/s40262-013-0075-4 .4. </a:t>
            </a:r>
            <a:r>
              <a:rPr lang="es-ES" dirty="0" err="1">
                <a:solidFill>
                  <a:srgbClr val="002060"/>
                </a:solidFill>
              </a:rPr>
              <a:t>Stader</a:t>
            </a:r>
            <a:r>
              <a:rPr lang="es-ES" dirty="0">
                <a:solidFill>
                  <a:srgbClr val="002060"/>
                </a:solidFill>
              </a:rPr>
              <a:t> F, </a:t>
            </a:r>
            <a:r>
              <a:rPr lang="es-ES" dirty="0" err="1">
                <a:solidFill>
                  <a:srgbClr val="002060"/>
                </a:solidFill>
              </a:rPr>
              <a:t>Decosterd</a:t>
            </a:r>
            <a:r>
              <a:rPr lang="es-ES" dirty="0">
                <a:solidFill>
                  <a:srgbClr val="002060"/>
                </a:solidFill>
              </a:rPr>
              <a:t> L, et al. AIDS . 2020 May 1;34(6):949-952. </a:t>
            </a:r>
            <a:r>
              <a:rPr lang="es-ES" dirty="0" err="1">
                <a:solidFill>
                  <a:srgbClr val="002060"/>
                </a:solidFill>
              </a:rPr>
              <a:t>doi</a:t>
            </a:r>
            <a:r>
              <a:rPr lang="es-ES" dirty="0">
                <a:solidFill>
                  <a:srgbClr val="002060"/>
                </a:solidFill>
              </a:rPr>
              <a:t>: 10.1097/QAD.0000000000002489.   </a:t>
            </a:r>
          </a:p>
        </p:txBody>
      </p:sp>
      <p:sp>
        <p:nvSpPr>
          <p:cNvPr id="7" name="CuadroTexto 6">
            <a:extLst>
              <a:ext uri="{FF2B5EF4-FFF2-40B4-BE49-F238E27FC236}">
                <a16:creationId xmlns:a16="http://schemas.microsoft.com/office/drawing/2014/main" id="{B710FC77-F29A-93AA-5FCB-2F8F8A56073D}"/>
              </a:ext>
            </a:extLst>
          </p:cNvPr>
          <p:cNvSpPr txBox="1"/>
          <p:nvPr/>
        </p:nvSpPr>
        <p:spPr>
          <a:xfrm>
            <a:off x="129294" y="2345663"/>
            <a:ext cx="11630891" cy="584775"/>
          </a:xfrm>
          <a:prstGeom prst="rect">
            <a:avLst/>
          </a:prstGeom>
          <a:noFill/>
        </p:spPr>
        <p:txBody>
          <a:bodyPr wrap="square">
            <a:spAutoFit/>
          </a:bodyPr>
          <a:lstStyle/>
          <a:p>
            <a:pPr marL="285750" indent="-285750">
              <a:buFont typeface="Wingdings" panose="05000000000000000000" pitchFamily="2" charset="2"/>
              <a:buChar char="§"/>
            </a:pPr>
            <a:r>
              <a:rPr lang="es-ES" sz="1600" dirty="0">
                <a:solidFill>
                  <a:schemeClr val="accent1"/>
                </a:solidFill>
              </a:rPr>
              <a:t>La </a:t>
            </a:r>
            <a:r>
              <a:rPr lang="es-ES" sz="1600" dirty="0" err="1">
                <a:solidFill>
                  <a:schemeClr val="accent1"/>
                </a:solidFill>
              </a:rPr>
              <a:t>pitavastatina</a:t>
            </a:r>
            <a:r>
              <a:rPr lang="es-ES" sz="1600" dirty="0">
                <a:solidFill>
                  <a:schemeClr val="accent1"/>
                </a:solidFill>
              </a:rPr>
              <a:t> es de intensidad moderada, y puede no ser suficiente en pacientes de muy alto riesgo. Hacen falta estudios de estatinas de alta intensidad (rosuvastatina y atorvastatina).</a:t>
            </a:r>
          </a:p>
        </p:txBody>
      </p:sp>
      <p:sp>
        <p:nvSpPr>
          <p:cNvPr id="8" name="CuadroTexto 7">
            <a:extLst>
              <a:ext uri="{FF2B5EF4-FFF2-40B4-BE49-F238E27FC236}">
                <a16:creationId xmlns:a16="http://schemas.microsoft.com/office/drawing/2014/main" id="{85104FBF-C796-B188-4FAE-F3FFCCA1A726}"/>
              </a:ext>
            </a:extLst>
          </p:cNvPr>
          <p:cNvSpPr txBox="1"/>
          <p:nvPr/>
        </p:nvSpPr>
        <p:spPr>
          <a:xfrm>
            <a:off x="394956" y="3084326"/>
            <a:ext cx="11630891" cy="369332"/>
          </a:xfrm>
          <a:prstGeom prst="rect">
            <a:avLst/>
          </a:prstGeom>
          <a:noFill/>
        </p:spPr>
        <p:txBody>
          <a:bodyPr wrap="square">
            <a:spAutoFit/>
          </a:bodyPr>
          <a:lstStyle/>
          <a:p>
            <a:r>
              <a:rPr lang="es-ES" b="1" dirty="0">
                <a:solidFill>
                  <a:schemeClr val="accent1"/>
                </a:solidFill>
              </a:rPr>
              <a:t>Conclusiones:</a:t>
            </a:r>
          </a:p>
        </p:txBody>
      </p:sp>
      <p:sp>
        <p:nvSpPr>
          <p:cNvPr id="9" name="CuadroTexto 8">
            <a:extLst>
              <a:ext uri="{FF2B5EF4-FFF2-40B4-BE49-F238E27FC236}">
                <a16:creationId xmlns:a16="http://schemas.microsoft.com/office/drawing/2014/main" id="{53777892-FE20-35D5-67A6-EAB742363BF2}"/>
              </a:ext>
            </a:extLst>
          </p:cNvPr>
          <p:cNvSpPr txBox="1"/>
          <p:nvPr/>
        </p:nvSpPr>
        <p:spPr>
          <a:xfrm>
            <a:off x="141441" y="4241181"/>
            <a:ext cx="11849050" cy="338554"/>
          </a:xfrm>
          <a:prstGeom prst="rect">
            <a:avLst/>
          </a:prstGeom>
          <a:noFill/>
        </p:spPr>
        <p:txBody>
          <a:bodyPr wrap="square">
            <a:spAutoFit/>
          </a:bodyPr>
          <a:lstStyle>
            <a:defPPr>
              <a:defRPr lang="es-ES"/>
            </a:defPPr>
            <a:lvl1pPr marL="285750" indent="-285750">
              <a:buFont typeface="Wingdings" panose="05000000000000000000" pitchFamily="2" charset="2"/>
              <a:buChar char="§"/>
              <a:defRPr sz="1600">
                <a:solidFill>
                  <a:schemeClr val="accent1"/>
                </a:solidFill>
              </a:defRPr>
            </a:lvl1pPr>
          </a:lstStyle>
          <a:p>
            <a:r>
              <a:rPr lang="es-ES" dirty="0"/>
              <a:t>La rosuvastatina tiene más estudios de protección cardiovascular que la </a:t>
            </a:r>
            <a:r>
              <a:rPr lang="es-ES" dirty="0" err="1"/>
              <a:t>pitavastatina</a:t>
            </a:r>
            <a:r>
              <a:rPr lang="es-ES" dirty="0"/>
              <a:t> en la población general</a:t>
            </a:r>
            <a:r>
              <a:rPr lang="es-ES" baseline="30000" dirty="0"/>
              <a:t>1</a:t>
            </a:r>
            <a:r>
              <a:rPr lang="es-ES" dirty="0"/>
              <a:t>. </a:t>
            </a:r>
          </a:p>
        </p:txBody>
      </p:sp>
      <p:sp>
        <p:nvSpPr>
          <p:cNvPr id="10" name="CuadroTexto 9">
            <a:extLst>
              <a:ext uri="{FF2B5EF4-FFF2-40B4-BE49-F238E27FC236}">
                <a16:creationId xmlns:a16="http://schemas.microsoft.com/office/drawing/2014/main" id="{A35AF459-2B3C-E8BC-D02E-13273D54EC05}"/>
              </a:ext>
            </a:extLst>
          </p:cNvPr>
          <p:cNvSpPr txBox="1"/>
          <p:nvPr/>
        </p:nvSpPr>
        <p:spPr>
          <a:xfrm>
            <a:off x="129293" y="5285541"/>
            <a:ext cx="12062707" cy="584775"/>
          </a:xfrm>
          <a:prstGeom prst="rect">
            <a:avLst/>
          </a:prstGeom>
          <a:noFill/>
        </p:spPr>
        <p:txBody>
          <a:bodyPr wrap="square">
            <a:spAutoFit/>
          </a:bodyPr>
          <a:lstStyle>
            <a:defPPr>
              <a:defRPr lang="es-ES"/>
            </a:defPPr>
            <a:lvl1pPr marL="285750" indent="-285750">
              <a:buFont typeface="Wingdings" panose="05000000000000000000" pitchFamily="2" charset="2"/>
              <a:buChar char="§"/>
              <a:defRPr sz="1600">
                <a:solidFill>
                  <a:schemeClr val="accent1"/>
                </a:solidFill>
              </a:defRPr>
            </a:lvl1pPr>
          </a:lstStyle>
          <a:p>
            <a:r>
              <a:rPr lang="es-ES" dirty="0"/>
              <a:t>En términos generales, los beneficios esperables de la prevención cardiovascular primaria con estatinas superan a los riesgos de los efectos secundarios</a:t>
            </a:r>
            <a:r>
              <a:rPr lang="es-ES" baseline="30000" dirty="0"/>
              <a:t>1</a:t>
            </a:r>
            <a:r>
              <a:rPr lang="es-ES" dirty="0"/>
              <a:t>. </a:t>
            </a:r>
          </a:p>
        </p:txBody>
      </p:sp>
      <p:sp>
        <p:nvSpPr>
          <p:cNvPr id="11" name="CuadroTexto 10">
            <a:extLst>
              <a:ext uri="{FF2B5EF4-FFF2-40B4-BE49-F238E27FC236}">
                <a16:creationId xmlns:a16="http://schemas.microsoft.com/office/drawing/2014/main" id="{977EACEB-374C-B642-3E1A-A4BE5A9B3C20}"/>
              </a:ext>
            </a:extLst>
          </p:cNvPr>
          <p:cNvSpPr txBox="1"/>
          <p:nvPr/>
        </p:nvSpPr>
        <p:spPr>
          <a:xfrm>
            <a:off x="129294" y="4763361"/>
            <a:ext cx="11849050" cy="338554"/>
          </a:xfrm>
          <a:prstGeom prst="rect">
            <a:avLst/>
          </a:prstGeom>
          <a:noFill/>
        </p:spPr>
        <p:txBody>
          <a:bodyPr wrap="square">
            <a:spAutoFit/>
          </a:bodyPr>
          <a:lstStyle>
            <a:defPPr>
              <a:defRPr lang="es-ES"/>
            </a:defPPr>
            <a:lvl1pPr marL="285750" indent="-285750">
              <a:buFont typeface="Wingdings" panose="05000000000000000000" pitchFamily="2" charset="2"/>
              <a:buChar char="§"/>
              <a:defRPr sz="1600">
                <a:solidFill>
                  <a:schemeClr val="accent1"/>
                </a:solidFill>
              </a:defRPr>
            </a:lvl1pPr>
          </a:lstStyle>
          <a:p>
            <a:r>
              <a:rPr lang="es-ES" dirty="0"/>
              <a:t>La rosuvastatina tiene menos interacciones farmacológicas que otras estatinas de alta intensidad</a:t>
            </a:r>
            <a:r>
              <a:rPr lang="es-ES" baseline="30000" dirty="0"/>
              <a:t>2-4</a:t>
            </a:r>
            <a:r>
              <a:rPr lang="es-ES" dirty="0"/>
              <a:t>. </a:t>
            </a:r>
          </a:p>
        </p:txBody>
      </p:sp>
    </p:spTree>
    <p:extLst>
      <p:ext uri="{BB962C8B-B14F-4D97-AF65-F5344CB8AC3E}">
        <p14:creationId xmlns:p14="http://schemas.microsoft.com/office/powerpoint/2010/main" val="25661158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F884C-2FC3-6A89-F164-E5EE3EADE4F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892ADCF-AE33-4696-004E-580CAF09062F}"/>
              </a:ext>
            </a:extLst>
          </p:cNvPr>
          <p:cNvSpPr>
            <a:spLocks noGrp="1"/>
          </p:cNvSpPr>
          <p:nvPr>
            <p:ph type="title"/>
          </p:nvPr>
        </p:nvSpPr>
        <p:spPr>
          <a:xfrm>
            <a:off x="268941" y="223648"/>
            <a:ext cx="11402089" cy="760793"/>
          </a:xfrm>
        </p:spPr>
        <p:txBody>
          <a:bodyPr>
            <a:normAutofit/>
          </a:bodyPr>
          <a:lstStyle/>
          <a:p>
            <a:r>
              <a:rPr lang="es-ES_tradnl" sz="3200" b="1" dirty="0">
                <a:solidFill>
                  <a:srgbClr val="002060"/>
                </a:solidFill>
                <a:latin typeface="+mn-lt"/>
                <a:ea typeface="+mn-ea"/>
                <a:cs typeface="+mn-cs"/>
              </a:rPr>
              <a:t>Resumen:</a:t>
            </a:r>
            <a:endParaRPr lang="es-ES" sz="3200" b="1" dirty="0">
              <a:solidFill>
                <a:srgbClr val="002060"/>
              </a:solidFill>
              <a:latin typeface="+mn-lt"/>
              <a:ea typeface="+mn-ea"/>
              <a:cs typeface="+mn-cs"/>
            </a:endParaRPr>
          </a:p>
        </p:txBody>
      </p:sp>
      <p:sp>
        <p:nvSpPr>
          <p:cNvPr id="3" name="CuadroTexto 2">
            <a:extLst>
              <a:ext uri="{FF2B5EF4-FFF2-40B4-BE49-F238E27FC236}">
                <a16:creationId xmlns:a16="http://schemas.microsoft.com/office/drawing/2014/main" id="{5DB8AD2A-6A32-51D6-8DFB-5361F470AC65}"/>
              </a:ext>
            </a:extLst>
          </p:cNvPr>
          <p:cNvSpPr txBox="1"/>
          <p:nvPr/>
        </p:nvSpPr>
        <p:spPr>
          <a:xfrm>
            <a:off x="6073257" y="1141099"/>
            <a:ext cx="5378318" cy="1200329"/>
          </a:xfrm>
          <a:prstGeom prst="rect">
            <a:avLst/>
          </a:prstGeom>
          <a:noFill/>
          <a:ln>
            <a:solidFill>
              <a:schemeClr val="tx2"/>
            </a:solidFill>
          </a:ln>
        </p:spPr>
        <p:txBody>
          <a:bodyPr wrap="square">
            <a:spAutoFit/>
          </a:bodyPr>
          <a:lstStyle>
            <a:defPPr>
              <a:defRPr lang="es-ES"/>
            </a:defPPr>
            <a:lvl1pPr marL="285750" indent="-285750">
              <a:buFont typeface="Wingdings" panose="05000000000000000000" pitchFamily="2" charset="2"/>
              <a:buChar char="§"/>
              <a:defRPr sz="1600">
                <a:solidFill>
                  <a:schemeClr val="accent1"/>
                </a:solidFill>
              </a:defRPr>
            </a:lvl1pPr>
          </a:lstStyle>
          <a:p>
            <a:pPr marL="0" indent="0">
              <a:buNone/>
            </a:pPr>
            <a:r>
              <a:rPr lang="en-US" sz="1800" dirty="0"/>
              <a:t>4. Ambos </a:t>
            </a:r>
            <a:r>
              <a:rPr lang="en-US" sz="1800" dirty="0" err="1"/>
              <a:t>rosuvastatina</a:t>
            </a:r>
            <a:r>
              <a:rPr lang="en-US" sz="1800" dirty="0"/>
              <a:t> y </a:t>
            </a:r>
            <a:r>
              <a:rPr lang="en-US" sz="1800" dirty="0" err="1"/>
              <a:t>atorvastatina</a:t>
            </a:r>
            <a:r>
              <a:rPr lang="en-US" sz="1800" dirty="0"/>
              <a:t> </a:t>
            </a:r>
            <a:r>
              <a:rPr lang="en-US" sz="1800" dirty="0" err="1"/>
              <a:t>reducen</a:t>
            </a:r>
            <a:r>
              <a:rPr lang="en-US" sz="1800" dirty="0"/>
              <a:t> la LDL de forma </a:t>
            </a:r>
            <a:r>
              <a:rPr lang="en-US" sz="1800" dirty="0" err="1"/>
              <a:t>eficaz</a:t>
            </a:r>
            <a:r>
              <a:rPr lang="en-US" sz="1800" dirty="0"/>
              <a:t> </a:t>
            </a:r>
            <a:r>
              <a:rPr lang="en-US" sz="1800" dirty="0" err="1"/>
              <a:t>en</a:t>
            </a:r>
            <a:r>
              <a:rPr lang="en-US" sz="1800" dirty="0"/>
              <a:t> </a:t>
            </a:r>
            <a:r>
              <a:rPr lang="en-US" sz="1800" dirty="0" err="1"/>
              <a:t>estos</a:t>
            </a:r>
            <a:r>
              <a:rPr lang="en-US" sz="1800" dirty="0"/>
              <a:t> pacientes</a:t>
            </a:r>
            <a:r>
              <a:rPr lang="en-US" sz="1800" baseline="30000" dirty="0"/>
              <a:t>4</a:t>
            </a:r>
            <a:r>
              <a:rPr lang="en-US" sz="1800" dirty="0"/>
              <a:t>, </a:t>
            </a:r>
            <a:r>
              <a:rPr lang="en-US" sz="1800" dirty="0" err="1"/>
              <a:t>diminuyen</a:t>
            </a:r>
            <a:r>
              <a:rPr lang="en-US" sz="1800" dirty="0"/>
              <a:t> la inflamación</a:t>
            </a:r>
            <a:r>
              <a:rPr lang="en-US" sz="1800" baseline="30000" dirty="0"/>
              <a:t>5,6</a:t>
            </a:r>
            <a:r>
              <a:rPr lang="en-US" sz="1800" dirty="0"/>
              <a:t> y la </a:t>
            </a:r>
            <a:r>
              <a:rPr lang="en-US" sz="1800" dirty="0" err="1"/>
              <a:t>placa</a:t>
            </a:r>
            <a:r>
              <a:rPr lang="en-US" sz="1800" dirty="0"/>
              <a:t> de atheroma</a:t>
            </a:r>
            <a:r>
              <a:rPr lang="en-US" sz="1800" baseline="30000" dirty="0"/>
              <a:t>6,7</a:t>
            </a:r>
            <a:r>
              <a:rPr lang="en-US" sz="1800" dirty="0"/>
              <a:t>, y </a:t>
            </a:r>
            <a:r>
              <a:rPr lang="en-US" sz="1800" dirty="0" err="1"/>
              <a:t>conservan</a:t>
            </a:r>
            <a:r>
              <a:rPr lang="en-US" sz="1800" dirty="0"/>
              <a:t> la </a:t>
            </a:r>
            <a:r>
              <a:rPr lang="en-US" sz="1800" dirty="0" err="1"/>
              <a:t>función</a:t>
            </a:r>
            <a:r>
              <a:rPr lang="en-US" sz="1800" dirty="0"/>
              <a:t> renal</a:t>
            </a:r>
            <a:r>
              <a:rPr lang="en-US" sz="1800" baseline="30000" dirty="0"/>
              <a:t>9,10</a:t>
            </a:r>
            <a:r>
              <a:rPr lang="en-US" sz="1800" dirty="0"/>
              <a:t>.</a:t>
            </a:r>
            <a:endParaRPr lang="es-ES" sz="1800" dirty="0"/>
          </a:p>
        </p:txBody>
      </p:sp>
      <p:sp>
        <p:nvSpPr>
          <p:cNvPr id="4" name="CuadroTexto 3">
            <a:extLst>
              <a:ext uri="{FF2B5EF4-FFF2-40B4-BE49-F238E27FC236}">
                <a16:creationId xmlns:a16="http://schemas.microsoft.com/office/drawing/2014/main" id="{FAE34412-A3CE-FF52-BB1E-F77887E965E2}"/>
              </a:ext>
            </a:extLst>
          </p:cNvPr>
          <p:cNvSpPr txBox="1"/>
          <p:nvPr/>
        </p:nvSpPr>
        <p:spPr>
          <a:xfrm>
            <a:off x="268942" y="1171754"/>
            <a:ext cx="5504330" cy="923330"/>
          </a:xfrm>
          <a:prstGeom prst="rect">
            <a:avLst/>
          </a:prstGeom>
          <a:noFill/>
          <a:ln>
            <a:solidFill>
              <a:schemeClr val="tx2"/>
            </a:solidFill>
          </a:ln>
        </p:spPr>
        <p:txBody>
          <a:bodyPr wrap="square">
            <a:spAutoFit/>
          </a:bodyPr>
          <a:lstStyle>
            <a:defPPr>
              <a:defRPr lang="es-ES"/>
            </a:defPPr>
            <a:lvl1pPr marL="285750" indent="-285750">
              <a:buFont typeface="Wingdings" panose="05000000000000000000" pitchFamily="2" charset="2"/>
              <a:buChar char="§"/>
              <a:defRPr sz="1600">
                <a:solidFill>
                  <a:schemeClr val="accent1"/>
                </a:solidFill>
              </a:defRPr>
            </a:lvl1pPr>
          </a:lstStyle>
          <a:p>
            <a:pPr marL="0" indent="0">
              <a:buNone/>
            </a:pPr>
            <a:r>
              <a:rPr lang="en-US" sz="1800" dirty="0"/>
              <a:t>1. Los </a:t>
            </a:r>
            <a:r>
              <a:rPr lang="en-US" sz="1800" dirty="0" err="1"/>
              <a:t>pacientes</a:t>
            </a:r>
            <a:r>
              <a:rPr lang="en-US" sz="1800" dirty="0"/>
              <a:t> VIH </a:t>
            </a:r>
            <a:r>
              <a:rPr lang="en-US" sz="1800" dirty="0" err="1"/>
              <a:t>tienen</a:t>
            </a:r>
            <a:r>
              <a:rPr lang="en-US" sz="1800" dirty="0"/>
              <a:t> un </a:t>
            </a:r>
            <a:r>
              <a:rPr lang="en-US" sz="1800" dirty="0" err="1"/>
              <a:t>riesgo</a:t>
            </a:r>
            <a:r>
              <a:rPr lang="en-US" sz="1800" dirty="0"/>
              <a:t> cardiovascular aumentado</a:t>
            </a:r>
            <a:r>
              <a:rPr lang="en-US" sz="1800" baseline="30000" dirty="0"/>
              <a:t>1</a:t>
            </a:r>
            <a:r>
              <a:rPr lang="en-US" sz="1800" dirty="0"/>
              <a:t> </a:t>
            </a:r>
            <a:r>
              <a:rPr lang="en-US" sz="1800" dirty="0" err="1"/>
              <a:t>debido</a:t>
            </a:r>
            <a:r>
              <a:rPr lang="en-US" sz="1800" dirty="0"/>
              <a:t> a </a:t>
            </a:r>
            <a:r>
              <a:rPr lang="en-US" sz="1800" dirty="0" err="1"/>
              <a:t>una</a:t>
            </a:r>
            <a:r>
              <a:rPr lang="en-US" sz="1800" dirty="0"/>
              <a:t> </a:t>
            </a:r>
            <a:r>
              <a:rPr lang="en-US" sz="1800" dirty="0" err="1"/>
              <a:t>dislipemia</a:t>
            </a:r>
            <a:r>
              <a:rPr lang="en-US" sz="1800" dirty="0"/>
              <a:t> </a:t>
            </a:r>
            <a:r>
              <a:rPr lang="en-US" sz="1800" dirty="0" err="1"/>
              <a:t>consequente</a:t>
            </a:r>
            <a:r>
              <a:rPr lang="en-US" sz="1800" dirty="0"/>
              <a:t> del </a:t>
            </a:r>
            <a:r>
              <a:rPr lang="en-US" sz="1800" dirty="0" err="1"/>
              <a:t>uso</a:t>
            </a:r>
            <a:r>
              <a:rPr lang="en-US" sz="1800" dirty="0"/>
              <a:t> de </a:t>
            </a:r>
            <a:r>
              <a:rPr lang="en-US" sz="1800" dirty="0" err="1"/>
              <a:t>algunos</a:t>
            </a:r>
            <a:r>
              <a:rPr lang="en-US" sz="1800" dirty="0"/>
              <a:t> </a:t>
            </a:r>
            <a:r>
              <a:rPr lang="en-US" sz="1800" dirty="0" err="1"/>
              <a:t>tratamientos</a:t>
            </a:r>
            <a:r>
              <a:rPr lang="en-US" sz="1800" dirty="0"/>
              <a:t> </a:t>
            </a:r>
            <a:r>
              <a:rPr lang="en-US" sz="1800" dirty="0" err="1"/>
              <a:t>antiretrovirales</a:t>
            </a:r>
            <a:r>
              <a:rPr lang="en-US" sz="1800" dirty="0"/>
              <a:t> (IPs)</a:t>
            </a:r>
            <a:r>
              <a:rPr lang="en-US" sz="1800" baseline="30000" dirty="0"/>
              <a:t>2</a:t>
            </a:r>
            <a:r>
              <a:rPr lang="en-US" sz="1800" dirty="0"/>
              <a:t>. </a:t>
            </a:r>
            <a:endParaRPr lang="es-ES" sz="1800" dirty="0"/>
          </a:p>
        </p:txBody>
      </p:sp>
      <p:sp>
        <p:nvSpPr>
          <p:cNvPr id="5" name="CuadroTexto 4">
            <a:extLst>
              <a:ext uri="{FF2B5EF4-FFF2-40B4-BE49-F238E27FC236}">
                <a16:creationId xmlns:a16="http://schemas.microsoft.com/office/drawing/2014/main" id="{6C6EFF6A-9974-0EAB-7C46-8031B353859A}"/>
              </a:ext>
            </a:extLst>
          </p:cNvPr>
          <p:cNvSpPr txBox="1"/>
          <p:nvPr/>
        </p:nvSpPr>
        <p:spPr>
          <a:xfrm>
            <a:off x="268942" y="2290581"/>
            <a:ext cx="5504330" cy="1200329"/>
          </a:xfrm>
          <a:prstGeom prst="rect">
            <a:avLst/>
          </a:prstGeom>
          <a:noFill/>
          <a:ln>
            <a:solidFill>
              <a:schemeClr val="tx2"/>
            </a:solidFill>
          </a:ln>
        </p:spPr>
        <p:txBody>
          <a:bodyPr wrap="square">
            <a:spAutoFit/>
          </a:bodyPr>
          <a:lstStyle>
            <a:defPPr>
              <a:defRPr lang="es-ES"/>
            </a:defPPr>
            <a:lvl1pPr marL="285750" indent="-285750">
              <a:buFont typeface="Wingdings" panose="05000000000000000000" pitchFamily="2" charset="2"/>
              <a:buChar char="§"/>
              <a:defRPr sz="1600">
                <a:solidFill>
                  <a:schemeClr val="accent1"/>
                </a:solidFill>
              </a:defRPr>
            </a:lvl1pPr>
          </a:lstStyle>
          <a:p>
            <a:pPr marL="0" indent="0">
              <a:buNone/>
            </a:pPr>
            <a:r>
              <a:rPr lang="en-US" sz="1800" dirty="0"/>
              <a:t>2. El </a:t>
            </a:r>
            <a:r>
              <a:rPr lang="en-US" sz="1800" dirty="0" err="1"/>
              <a:t>uso</a:t>
            </a:r>
            <a:r>
              <a:rPr lang="en-US" sz="1800" dirty="0"/>
              <a:t> de </a:t>
            </a:r>
            <a:r>
              <a:rPr lang="en-US" sz="1800" dirty="0" err="1"/>
              <a:t>estatinas</a:t>
            </a:r>
            <a:r>
              <a:rPr lang="en-US" sz="1800" dirty="0"/>
              <a:t> </a:t>
            </a:r>
            <a:r>
              <a:rPr lang="en-US" sz="1800" dirty="0" err="1"/>
              <a:t>en</a:t>
            </a:r>
            <a:r>
              <a:rPr lang="en-US" sz="1800" dirty="0"/>
              <a:t> </a:t>
            </a:r>
            <a:r>
              <a:rPr lang="en-US" sz="1800" dirty="0" err="1"/>
              <a:t>estos</a:t>
            </a:r>
            <a:r>
              <a:rPr lang="en-US" sz="1800" dirty="0"/>
              <a:t> </a:t>
            </a:r>
            <a:r>
              <a:rPr lang="en-US" sz="1800" dirty="0" err="1"/>
              <a:t>pacientes</a:t>
            </a:r>
            <a:r>
              <a:rPr lang="en-US" sz="1800" dirty="0"/>
              <a:t> se </a:t>
            </a:r>
            <a:r>
              <a:rPr lang="en-US" sz="1800" dirty="0" err="1"/>
              <a:t>tiene</a:t>
            </a:r>
            <a:r>
              <a:rPr lang="en-US" sz="1800" dirty="0"/>
              <a:t> que </a:t>
            </a:r>
            <a:r>
              <a:rPr lang="en-US" sz="1800" dirty="0" err="1"/>
              <a:t>hacer</a:t>
            </a:r>
            <a:r>
              <a:rPr lang="en-US" sz="1800" dirty="0"/>
              <a:t> con </a:t>
            </a:r>
            <a:r>
              <a:rPr lang="en-US" sz="1800" dirty="0" err="1"/>
              <a:t>precaución</a:t>
            </a:r>
            <a:r>
              <a:rPr lang="en-US" sz="1800" dirty="0"/>
              <a:t> </a:t>
            </a:r>
            <a:r>
              <a:rPr lang="en-US" sz="1800" dirty="0" err="1"/>
              <a:t>ya</a:t>
            </a:r>
            <a:r>
              <a:rPr lang="en-US" sz="1800" dirty="0"/>
              <a:t> que </a:t>
            </a:r>
            <a:r>
              <a:rPr lang="en-US" sz="1800" dirty="0" err="1"/>
              <a:t>los</a:t>
            </a:r>
            <a:r>
              <a:rPr lang="en-US" sz="1800" dirty="0"/>
              <a:t> IPs </a:t>
            </a:r>
            <a:r>
              <a:rPr lang="en-US" sz="1800" dirty="0" err="1"/>
              <a:t>pueden</a:t>
            </a:r>
            <a:r>
              <a:rPr lang="en-US" sz="1800" dirty="0"/>
              <a:t> </a:t>
            </a:r>
            <a:r>
              <a:rPr lang="en-US" sz="1800" dirty="0" err="1"/>
              <a:t>atenuar</a:t>
            </a:r>
            <a:r>
              <a:rPr lang="en-US" sz="1800" dirty="0"/>
              <a:t> la </a:t>
            </a:r>
            <a:r>
              <a:rPr lang="en-US" sz="1800" dirty="0" err="1"/>
              <a:t>eficacia</a:t>
            </a:r>
            <a:r>
              <a:rPr lang="en-US" sz="1800" dirty="0"/>
              <a:t> de las </a:t>
            </a:r>
            <a:r>
              <a:rPr lang="en-US" sz="1800" dirty="0" err="1"/>
              <a:t>estatinas</a:t>
            </a:r>
            <a:r>
              <a:rPr lang="en-US" sz="1800" dirty="0"/>
              <a:t> y </a:t>
            </a:r>
            <a:r>
              <a:rPr lang="en-US" sz="1800" dirty="0" err="1"/>
              <a:t>intervenir</a:t>
            </a:r>
            <a:r>
              <a:rPr lang="en-US" sz="1800" dirty="0"/>
              <a:t> </a:t>
            </a:r>
            <a:r>
              <a:rPr lang="en-US" sz="1800" dirty="0" err="1"/>
              <a:t>en</a:t>
            </a:r>
            <a:r>
              <a:rPr lang="en-US" sz="1800" dirty="0"/>
              <a:t> </a:t>
            </a:r>
            <a:r>
              <a:rPr lang="en-US" sz="1800" dirty="0" err="1"/>
              <a:t>su</a:t>
            </a:r>
            <a:r>
              <a:rPr lang="en-US" sz="1800" dirty="0"/>
              <a:t> metabolismo</a:t>
            </a:r>
            <a:r>
              <a:rPr lang="en-US" sz="1800" baseline="30000" dirty="0"/>
              <a:t>3</a:t>
            </a:r>
            <a:r>
              <a:rPr lang="en-US" sz="1800" dirty="0"/>
              <a:t>. </a:t>
            </a:r>
            <a:endParaRPr lang="es-ES" sz="1800" dirty="0"/>
          </a:p>
        </p:txBody>
      </p:sp>
      <p:sp>
        <p:nvSpPr>
          <p:cNvPr id="6" name="CuadroTexto 5">
            <a:extLst>
              <a:ext uri="{FF2B5EF4-FFF2-40B4-BE49-F238E27FC236}">
                <a16:creationId xmlns:a16="http://schemas.microsoft.com/office/drawing/2014/main" id="{C8CBC2A2-422C-8086-4FFA-924477BF6405}"/>
              </a:ext>
            </a:extLst>
          </p:cNvPr>
          <p:cNvSpPr txBox="1"/>
          <p:nvPr/>
        </p:nvSpPr>
        <p:spPr>
          <a:xfrm>
            <a:off x="268942" y="3622315"/>
            <a:ext cx="5504330" cy="1200329"/>
          </a:xfrm>
          <a:prstGeom prst="rect">
            <a:avLst/>
          </a:prstGeom>
          <a:noFill/>
          <a:ln>
            <a:solidFill>
              <a:schemeClr val="tx2"/>
            </a:solidFill>
          </a:ln>
        </p:spPr>
        <p:txBody>
          <a:bodyPr wrap="square">
            <a:spAutoFit/>
          </a:bodyPr>
          <a:lstStyle>
            <a:defPPr>
              <a:defRPr lang="es-ES"/>
            </a:defPPr>
            <a:lvl1pPr marL="285750" indent="-285750">
              <a:buFont typeface="Wingdings" panose="05000000000000000000" pitchFamily="2" charset="2"/>
              <a:buChar char="§"/>
              <a:defRPr sz="1600">
                <a:solidFill>
                  <a:schemeClr val="accent1"/>
                </a:solidFill>
              </a:defRPr>
            </a:lvl1pPr>
          </a:lstStyle>
          <a:p>
            <a:pPr marL="0" indent="0">
              <a:buNone/>
            </a:pPr>
            <a:r>
              <a:rPr lang="en-US" sz="1800" dirty="0"/>
              <a:t>3. </a:t>
            </a:r>
            <a:r>
              <a:rPr lang="en-US" sz="1800" dirty="0" err="1"/>
              <a:t>Varios</a:t>
            </a:r>
            <a:r>
              <a:rPr lang="en-US" sz="1800" dirty="0"/>
              <a:t> </a:t>
            </a:r>
            <a:r>
              <a:rPr lang="en-US" sz="1800" dirty="0" err="1"/>
              <a:t>estudios</a:t>
            </a:r>
            <a:r>
              <a:rPr lang="en-US" sz="1800" dirty="0"/>
              <a:t> </a:t>
            </a:r>
            <a:r>
              <a:rPr lang="en-US" sz="1800" dirty="0" err="1"/>
              <a:t>recomiendan</a:t>
            </a:r>
            <a:r>
              <a:rPr lang="en-US" sz="1800" dirty="0"/>
              <a:t> </a:t>
            </a:r>
            <a:r>
              <a:rPr lang="en-US" sz="1800" dirty="0" err="1"/>
              <a:t>el</a:t>
            </a:r>
            <a:r>
              <a:rPr lang="en-US" sz="1800" dirty="0"/>
              <a:t> </a:t>
            </a:r>
            <a:r>
              <a:rPr lang="en-US" sz="1800" dirty="0" err="1"/>
              <a:t>uso</a:t>
            </a:r>
            <a:r>
              <a:rPr lang="en-US" sz="1800" dirty="0"/>
              <a:t> de la </a:t>
            </a:r>
            <a:r>
              <a:rPr lang="en-US" sz="1800" dirty="0" err="1"/>
              <a:t>rosuvastatina</a:t>
            </a:r>
            <a:r>
              <a:rPr lang="en-US" sz="1800" dirty="0"/>
              <a:t> y la </a:t>
            </a:r>
            <a:r>
              <a:rPr lang="en-US" sz="1800" dirty="0" err="1"/>
              <a:t>atorvastatina</a:t>
            </a:r>
            <a:r>
              <a:rPr lang="en-US" sz="1800" dirty="0"/>
              <a:t> para </a:t>
            </a:r>
            <a:r>
              <a:rPr lang="en-US" sz="1800" dirty="0" err="1"/>
              <a:t>eludir</a:t>
            </a:r>
            <a:r>
              <a:rPr lang="en-US" sz="1800" dirty="0"/>
              <a:t> </a:t>
            </a:r>
            <a:r>
              <a:rPr lang="en-US" sz="1800" dirty="0" err="1"/>
              <a:t>estas</a:t>
            </a:r>
            <a:r>
              <a:rPr lang="en-US" sz="1800" dirty="0"/>
              <a:t> </a:t>
            </a:r>
            <a:r>
              <a:rPr lang="en-US" sz="1800" dirty="0" err="1"/>
              <a:t>limitaciones</a:t>
            </a:r>
            <a:r>
              <a:rPr lang="en-US" sz="1800" dirty="0"/>
              <a:t> y </a:t>
            </a:r>
            <a:r>
              <a:rPr lang="en-US" sz="1800" dirty="0" err="1"/>
              <a:t>lograr</a:t>
            </a:r>
            <a:r>
              <a:rPr lang="en-US" sz="1800" dirty="0"/>
              <a:t> la </a:t>
            </a:r>
            <a:r>
              <a:rPr lang="en-US" sz="1800" dirty="0" err="1"/>
              <a:t>consecución</a:t>
            </a:r>
            <a:r>
              <a:rPr lang="en-US" sz="1800" dirty="0"/>
              <a:t> de </a:t>
            </a:r>
            <a:r>
              <a:rPr lang="en-US" sz="1800" dirty="0" err="1"/>
              <a:t>los</a:t>
            </a:r>
            <a:r>
              <a:rPr lang="en-US" sz="1800" dirty="0"/>
              <a:t> </a:t>
            </a:r>
            <a:r>
              <a:rPr lang="en-US" sz="1800" dirty="0" err="1"/>
              <a:t>objetivos</a:t>
            </a:r>
            <a:r>
              <a:rPr lang="en-US" sz="1800" dirty="0"/>
              <a:t> terapéuticos</a:t>
            </a:r>
            <a:r>
              <a:rPr lang="en-US" sz="1800" baseline="30000" dirty="0"/>
              <a:t>3,4</a:t>
            </a:r>
            <a:r>
              <a:rPr lang="en-US" sz="1800" dirty="0"/>
              <a:t>. </a:t>
            </a:r>
            <a:endParaRPr lang="es-ES" sz="1800" dirty="0"/>
          </a:p>
        </p:txBody>
      </p:sp>
      <p:sp>
        <p:nvSpPr>
          <p:cNvPr id="7" name="CuadroTexto 6">
            <a:extLst>
              <a:ext uri="{FF2B5EF4-FFF2-40B4-BE49-F238E27FC236}">
                <a16:creationId xmlns:a16="http://schemas.microsoft.com/office/drawing/2014/main" id="{BC4D352D-0B6F-379A-2C21-F78744AA077D}"/>
              </a:ext>
            </a:extLst>
          </p:cNvPr>
          <p:cNvSpPr txBox="1"/>
          <p:nvPr/>
        </p:nvSpPr>
        <p:spPr>
          <a:xfrm>
            <a:off x="6073257" y="2474062"/>
            <a:ext cx="5378318" cy="923330"/>
          </a:xfrm>
          <a:prstGeom prst="rect">
            <a:avLst/>
          </a:prstGeom>
          <a:noFill/>
          <a:ln>
            <a:solidFill>
              <a:schemeClr val="tx2"/>
            </a:solidFill>
          </a:ln>
        </p:spPr>
        <p:txBody>
          <a:bodyPr wrap="square">
            <a:spAutoFit/>
          </a:bodyPr>
          <a:lstStyle>
            <a:defPPr>
              <a:defRPr lang="es-ES"/>
            </a:defPPr>
            <a:lvl1pPr marL="285750" indent="-285750">
              <a:buFont typeface="Wingdings" panose="05000000000000000000" pitchFamily="2" charset="2"/>
              <a:buChar char="§"/>
              <a:defRPr sz="1600">
                <a:solidFill>
                  <a:schemeClr val="accent1"/>
                </a:solidFill>
              </a:defRPr>
            </a:lvl1pPr>
          </a:lstStyle>
          <a:p>
            <a:pPr marL="0" indent="0">
              <a:buNone/>
            </a:pPr>
            <a:r>
              <a:rPr lang="en-US" sz="1800" dirty="0"/>
              <a:t>5. La </a:t>
            </a:r>
            <a:r>
              <a:rPr lang="en-US" sz="1800" dirty="0" err="1"/>
              <a:t>rosuvastatina</a:t>
            </a:r>
            <a:r>
              <a:rPr lang="en-US" sz="1800" dirty="0"/>
              <a:t> es </a:t>
            </a:r>
            <a:r>
              <a:rPr lang="en-US" sz="1800" dirty="0" err="1"/>
              <a:t>una</a:t>
            </a:r>
            <a:r>
              <a:rPr lang="en-US" sz="1800" dirty="0"/>
              <a:t> de las </a:t>
            </a:r>
            <a:r>
              <a:rPr lang="en-US" sz="1800" dirty="0" err="1"/>
              <a:t>estatinas</a:t>
            </a:r>
            <a:r>
              <a:rPr lang="en-US" sz="1800" dirty="0"/>
              <a:t> que </a:t>
            </a:r>
            <a:r>
              <a:rPr lang="en-US" sz="1800" dirty="0" err="1"/>
              <a:t>menos</a:t>
            </a:r>
            <a:r>
              <a:rPr lang="en-US" sz="1800" dirty="0"/>
              <a:t> se </a:t>
            </a:r>
            <a:r>
              <a:rPr lang="en-US" sz="1800" dirty="0" err="1"/>
              <a:t>metaboliza</a:t>
            </a:r>
            <a:r>
              <a:rPr lang="en-US" sz="1800" dirty="0"/>
              <a:t> </a:t>
            </a:r>
            <a:r>
              <a:rPr lang="en-US" sz="1800" dirty="0" err="1"/>
              <a:t>por</a:t>
            </a:r>
            <a:r>
              <a:rPr lang="en-US" sz="1800" dirty="0"/>
              <a:t> la </a:t>
            </a:r>
            <a:r>
              <a:rPr lang="en-US" sz="1800" dirty="0" err="1"/>
              <a:t>vía</a:t>
            </a:r>
            <a:r>
              <a:rPr lang="en-US" sz="1800" dirty="0"/>
              <a:t> del CYP3A4, lo que reduce </a:t>
            </a:r>
            <a:r>
              <a:rPr lang="en-US" sz="1800" dirty="0" err="1"/>
              <a:t>potenciales</a:t>
            </a:r>
            <a:r>
              <a:rPr lang="en-US" sz="1800" dirty="0"/>
              <a:t> </a:t>
            </a:r>
            <a:r>
              <a:rPr lang="en-US" sz="1800" dirty="0" err="1"/>
              <a:t>interacciones</a:t>
            </a:r>
            <a:r>
              <a:rPr lang="en-US" sz="1800" dirty="0"/>
              <a:t> farmacológicas</a:t>
            </a:r>
            <a:r>
              <a:rPr lang="en-US" sz="1800" baseline="30000" dirty="0"/>
              <a:t>11</a:t>
            </a:r>
            <a:r>
              <a:rPr lang="en-US" sz="1800" dirty="0"/>
              <a:t>. </a:t>
            </a:r>
            <a:endParaRPr lang="es-ES" sz="1800" dirty="0"/>
          </a:p>
        </p:txBody>
      </p:sp>
      <p:sp>
        <p:nvSpPr>
          <p:cNvPr id="8" name="CuadroTexto 7">
            <a:extLst>
              <a:ext uri="{FF2B5EF4-FFF2-40B4-BE49-F238E27FC236}">
                <a16:creationId xmlns:a16="http://schemas.microsoft.com/office/drawing/2014/main" id="{D37509A4-7F76-CEDC-73F7-DB70F3DC9BC7}"/>
              </a:ext>
            </a:extLst>
          </p:cNvPr>
          <p:cNvSpPr txBox="1"/>
          <p:nvPr/>
        </p:nvSpPr>
        <p:spPr>
          <a:xfrm>
            <a:off x="6073257" y="3613435"/>
            <a:ext cx="5378318" cy="923330"/>
          </a:xfrm>
          <a:prstGeom prst="rect">
            <a:avLst/>
          </a:prstGeom>
          <a:noFill/>
          <a:ln>
            <a:solidFill>
              <a:schemeClr val="tx2"/>
            </a:solidFill>
          </a:ln>
        </p:spPr>
        <p:txBody>
          <a:bodyPr wrap="square">
            <a:spAutoFit/>
          </a:bodyPr>
          <a:lstStyle>
            <a:defPPr>
              <a:defRPr lang="es-ES"/>
            </a:defPPr>
            <a:lvl1pPr marL="285750" indent="-285750">
              <a:buFont typeface="Wingdings" panose="05000000000000000000" pitchFamily="2" charset="2"/>
              <a:buChar char="§"/>
              <a:defRPr sz="1600">
                <a:solidFill>
                  <a:schemeClr val="accent1"/>
                </a:solidFill>
              </a:defRPr>
            </a:lvl1pPr>
          </a:lstStyle>
          <a:p>
            <a:pPr marL="0" indent="0">
              <a:buNone/>
            </a:pPr>
            <a:r>
              <a:rPr lang="en-US" sz="1800" dirty="0"/>
              <a:t>6. Los </a:t>
            </a:r>
            <a:r>
              <a:rPr lang="en-US" sz="1800" dirty="0" err="1"/>
              <a:t>niveles</a:t>
            </a:r>
            <a:r>
              <a:rPr lang="en-US" sz="1800" dirty="0"/>
              <a:t> </a:t>
            </a:r>
            <a:r>
              <a:rPr lang="en-US" sz="1800" dirty="0" err="1"/>
              <a:t>plasmaticos</a:t>
            </a:r>
            <a:r>
              <a:rPr lang="en-US" sz="1800" dirty="0"/>
              <a:t> de la </a:t>
            </a:r>
            <a:r>
              <a:rPr lang="en-US" sz="1800" dirty="0" err="1"/>
              <a:t>rosuvastatina</a:t>
            </a:r>
            <a:r>
              <a:rPr lang="en-US" sz="1800" dirty="0"/>
              <a:t> se </a:t>
            </a:r>
            <a:r>
              <a:rPr lang="en-US" sz="1800" dirty="0" err="1"/>
              <a:t>ven</a:t>
            </a:r>
            <a:r>
              <a:rPr lang="en-US" sz="1800" dirty="0"/>
              <a:t> </a:t>
            </a:r>
            <a:r>
              <a:rPr lang="en-US" sz="1800" dirty="0" err="1"/>
              <a:t>menos</a:t>
            </a:r>
            <a:r>
              <a:rPr lang="en-US" sz="1800" dirty="0"/>
              <a:t> </a:t>
            </a:r>
            <a:r>
              <a:rPr lang="en-US" sz="1800" dirty="0" err="1"/>
              <a:t>afectados</a:t>
            </a:r>
            <a:r>
              <a:rPr lang="en-US" sz="1800" dirty="0"/>
              <a:t> </a:t>
            </a:r>
            <a:r>
              <a:rPr lang="en-US" sz="1800" dirty="0" err="1"/>
              <a:t>por</a:t>
            </a:r>
            <a:r>
              <a:rPr lang="en-US" sz="1800" dirty="0"/>
              <a:t> la </a:t>
            </a:r>
            <a:r>
              <a:rPr lang="en-US" sz="1800" dirty="0" err="1"/>
              <a:t>comibinación</a:t>
            </a:r>
            <a:r>
              <a:rPr lang="en-US" sz="1800" dirty="0"/>
              <a:t> con IPs que la atorvastatina</a:t>
            </a:r>
            <a:r>
              <a:rPr lang="en-US" sz="1800" baseline="30000" dirty="0"/>
              <a:t>12,13</a:t>
            </a:r>
            <a:r>
              <a:rPr lang="en-US" sz="1800" dirty="0"/>
              <a:t>. </a:t>
            </a:r>
            <a:endParaRPr lang="es-ES" sz="1800" dirty="0"/>
          </a:p>
        </p:txBody>
      </p:sp>
      <p:sp>
        <p:nvSpPr>
          <p:cNvPr id="9" name="CuadroTexto 8">
            <a:extLst>
              <a:ext uri="{FF2B5EF4-FFF2-40B4-BE49-F238E27FC236}">
                <a16:creationId xmlns:a16="http://schemas.microsoft.com/office/drawing/2014/main" id="{3B613A2E-FF5A-23D5-B7B3-AAA8C56B69E4}"/>
              </a:ext>
            </a:extLst>
          </p:cNvPr>
          <p:cNvSpPr txBox="1"/>
          <p:nvPr/>
        </p:nvSpPr>
        <p:spPr>
          <a:xfrm>
            <a:off x="268941" y="4924623"/>
            <a:ext cx="11182634" cy="646331"/>
          </a:xfrm>
          <a:prstGeom prst="rect">
            <a:avLst/>
          </a:prstGeom>
          <a:noFill/>
          <a:ln>
            <a:solidFill>
              <a:schemeClr val="tx2"/>
            </a:solidFill>
          </a:ln>
        </p:spPr>
        <p:txBody>
          <a:bodyPr wrap="square">
            <a:spAutoFit/>
          </a:bodyPr>
          <a:lstStyle>
            <a:defPPr>
              <a:defRPr lang="es-ES"/>
            </a:defPPr>
            <a:lvl1pPr marL="285750" indent="-285750">
              <a:buFont typeface="Wingdings" panose="05000000000000000000" pitchFamily="2" charset="2"/>
              <a:buChar char="§"/>
              <a:defRPr sz="1600">
                <a:solidFill>
                  <a:schemeClr val="accent1"/>
                </a:solidFill>
              </a:defRPr>
            </a:lvl1pPr>
          </a:lstStyle>
          <a:p>
            <a:pPr marL="0" indent="0">
              <a:buNone/>
            </a:pPr>
            <a:r>
              <a:rPr lang="en-US" sz="1800" dirty="0"/>
              <a:t>7. El </a:t>
            </a:r>
            <a:r>
              <a:rPr lang="en-US" sz="1800" dirty="0" err="1"/>
              <a:t>estudio</a:t>
            </a:r>
            <a:r>
              <a:rPr lang="en-US" sz="1800" dirty="0"/>
              <a:t> REPRIEVE </a:t>
            </a:r>
            <a:r>
              <a:rPr lang="es-ES" sz="1800" dirty="0"/>
              <a:t>demuestra reducción de eventos </a:t>
            </a:r>
            <a:r>
              <a:rPr lang="es-ES" sz="1800" dirty="0" err="1"/>
              <a:t>CVs</a:t>
            </a:r>
            <a:r>
              <a:rPr lang="es-ES" sz="1800" dirty="0"/>
              <a:t> en prevención primaria con </a:t>
            </a:r>
            <a:r>
              <a:rPr lang="es-ES" sz="1800" dirty="0" err="1"/>
              <a:t>Pitavastatina</a:t>
            </a:r>
            <a:r>
              <a:rPr lang="es-ES" sz="1800" dirty="0"/>
              <a:t> en paciente VIH de riesgo cardiovascular bajo/moderado</a:t>
            </a:r>
            <a:r>
              <a:rPr lang="es-ES" sz="1800" baseline="30000" dirty="0"/>
              <a:t>14</a:t>
            </a:r>
            <a:r>
              <a:rPr lang="es-ES" sz="1800" dirty="0"/>
              <a:t>.</a:t>
            </a:r>
          </a:p>
        </p:txBody>
      </p:sp>
      <p:sp>
        <p:nvSpPr>
          <p:cNvPr id="10" name="CuadroTexto 9">
            <a:extLst>
              <a:ext uri="{FF2B5EF4-FFF2-40B4-BE49-F238E27FC236}">
                <a16:creationId xmlns:a16="http://schemas.microsoft.com/office/drawing/2014/main" id="{F6E6C46D-7A8D-6BA4-2F0B-BF746495FDBB}"/>
              </a:ext>
            </a:extLst>
          </p:cNvPr>
          <p:cNvSpPr txBox="1"/>
          <p:nvPr/>
        </p:nvSpPr>
        <p:spPr>
          <a:xfrm>
            <a:off x="331948" y="5810342"/>
            <a:ext cx="11528103" cy="954107"/>
          </a:xfrm>
          <a:prstGeom prst="rect">
            <a:avLst/>
          </a:prstGeom>
          <a:solidFill>
            <a:schemeClr val="bg1"/>
          </a:solidFill>
        </p:spPr>
        <p:txBody>
          <a:bodyPr wrap="square" rtlCol="0">
            <a:spAutoFit/>
          </a:bodyPr>
          <a:lstStyle/>
          <a:p>
            <a:pPr algn="just"/>
            <a:r>
              <a:rPr lang="pt-BR" sz="800" b="1" i="1" dirty="0">
                <a:solidFill>
                  <a:schemeClr val="accent1"/>
                </a:solidFill>
                <a:effectLst/>
              </a:rPr>
              <a:t>1</a:t>
            </a:r>
            <a:r>
              <a:rPr lang="pt-BR" sz="800" b="0" i="1" dirty="0">
                <a:solidFill>
                  <a:schemeClr val="accent1"/>
                </a:solidFill>
                <a:effectLst/>
              </a:rPr>
              <a:t>. Mach F. et </a:t>
            </a:r>
            <a:r>
              <a:rPr lang="pt-BR" sz="800" b="0" i="1" dirty="0" err="1">
                <a:solidFill>
                  <a:schemeClr val="accent1"/>
                </a:solidFill>
                <a:effectLst/>
              </a:rPr>
              <a:t>atl</a:t>
            </a:r>
            <a:r>
              <a:rPr lang="pt-BR" sz="800" b="0" i="1" dirty="0">
                <a:solidFill>
                  <a:schemeClr val="accent1"/>
                </a:solidFill>
                <a:effectLst/>
              </a:rPr>
              <a:t>, </a:t>
            </a:r>
            <a:r>
              <a:rPr lang="pt-BR" sz="800" b="0" i="1" dirty="0" err="1">
                <a:solidFill>
                  <a:schemeClr val="accent1"/>
                </a:solidFill>
                <a:effectLst/>
              </a:rPr>
              <a:t>Rev</a:t>
            </a:r>
            <a:r>
              <a:rPr lang="pt-BR" sz="800" b="0" i="1" dirty="0">
                <a:solidFill>
                  <a:schemeClr val="accent1"/>
                </a:solidFill>
                <a:effectLst/>
              </a:rPr>
              <a:t> </a:t>
            </a:r>
            <a:r>
              <a:rPr lang="pt-BR" sz="800" b="0" i="1" dirty="0" err="1">
                <a:solidFill>
                  <a:schemeClr val="accent1"/>
                </a:solidFill>
                <a:effectLst/>
              </a:rPr>
              <a:t>Esp</a:t>
            </a:r>
            <a:r>
              <a:rPr lang="pt-BR" sz="800" b="0" i="1" dirty="0">
                <a:solidFill>
                  <a:schemeClr val="accent1"/>
                </a:solidFill>
                <a:effectLst/>
              </a:rPr>
              <a:t> </a:t>
            </a:r>
            <a:r>
              <a:rPr lang="pt-BR" sz="800" b="0" i="1" dirty="0" err="1">
                <a:solidFill>
                  <a:schemeClr val="accent1"/>
                </a:solidFill>
                <a:effectLst/>
              </a:rPr>
              <a:t>Cardiol</a:t>
            </a:r>
            <a:r>
              <a:rPr lang="pt-BR" sz="800" b="0" i="1" dirty="0">
                <a:solidFill>
                  <a:schemeClr val="accent1"/>
                </a:solidFill>
                <a:effectLst/>
              </a:rPr>
              <a:t>. 2020;73(5):403.e1–403.e70,  https://doi.org/10.1016/j.recesp.2019.11.009 . </a:t>
            </a:r>
            <a:r>
              <a:rPr lang="pt-BR" sz="800" b="1" i="1" dirty="0">
                <a:solidFill>
                  <a:schemeClr val="accent1"/>
                </a:solidFill>
                <a:effectLst/>
              </a:rPr>
              <a:t>2</a:t>
            </a:r>
            <a:r>
              <a:rPr lang="pt-BR" sz="800" b="0" i="1" dirty="0">
                <a:solidFill>
                  <a:schemeClr val="accent1"/>
                </a:solidFill>
                <a:effectLst/>
              </a:rPr>
              <a:t>. </a:t>
            </a:r>
            <a:r>
              <a:rPr lang="es-ES" sz="800" i="1" dirty="0" err="1">
                <a:solidFill>
                  <a:schemeClr val="accent1"/>
                </a:solidFill>
              </a:rPr>
              <a:t>Carr</a:t>
            </a:r>
            <a:r>
              <a:rPr lang="es-ES" sz="800" i="1" dirty="0">
                <a:solidFill>
                  <a:schemeClr val="accent1"/>
                </a:solidFill>
              </a:rPr>
              <a:t> A, </a:t>
            </a:r>
            <a:r>
              <a:rPr lang="es-ES" sz="800" i="1" dirty="0" err="1">
                <a:solidFill>
                  <a:schemeClr val="accent1"/>
                </a:solidFill>
              </a:rPr>
              <a:t>Samaras</a:t>
            </a:r>
            <a:r>
              <a:rPr lang="es-ES" sz="800" i="1" dirty="0">
                <a:solidFill>
                  <a:schemeClr val="accent1"/>
                </a:solidFill>
              </a:rPr>
              <a:t> K, Chisholm DJ, Cooper DA. Lancet. 1998;351(9119): 1881–3. https://doi.org/10.1016/S0140-6736(98)03391-1.</a:t>
            </a:r>
            <a:r>
              <a:rPr lang="pt-BR" sz="800" b="0" i="1" dirty="0">
                <a:solidFill>
                  <a:schemeClr val="accent1"/>
                </a:solidFill>
                <a:effectLst/>
              </a:rPr>
              <a:t> </a:t>
            </a:r>
            <a:r>
              <a:rPr lang="pt-BR" sz="800" b="1" i="1" dirty="0">
                <a:solidFill>
                  <a:schemeClr val="accent1"/>
                </a:solidFill>
                <a:effectLst/>
              </a:rPr>
              <a:t>3</a:t>
            </a:r>
            <a:r>
              <a:rPr lang="pt-BR" sz="800" b="0" i="1" dirty="0">
                <a:solidFill>
                  <a:schemeClr val="accent1"/>
                </a:solidFill>
                <a:effectLst/>
              </a:rPr>
              <a:t>. </a:t>
            </a:r>
            <a:r>
              <a:rPr lang="pt-BR" sz="800" b="0" i="1" dirty="0" err="1">
                <a:solidFill>
                  <a:schemeClr val="accent1"/>
                </a:solidFill>
                <a:effectLst/>
              </a:rPr>
              <a:t>Courlet</a:t>
            </a:r>
            <a:r>
              <a:rPr lang="pt-BR" sz="800" b="0" i="1" dirty="0">
                <a:solidFill>
                  <a:schemeClr val="accent1"/>
                </a:solidFill>
                <a:effectLst/>
              </a:rPr>
              <a:t> P, Livio F, Alves Saldanha S et al.. J </a:t>
            </a:r>
            <a:r>
              <a:rPr lang="pt-BR" sz="800" b="0" i="1" dirty="0" err="1">
                <a:solidFill>
                  <a:schemeClr val="accent1"/>
                </a:solidFill>
                <a:effectLst/>
              </a:rPr>
              <a:t>Antimicrob</a:t>
            </a:r>
            <a:r>
              <a:rPr lang="pt-BR" sz="800" b="0" i="1" dirty="0">
                <a:solidFill>
                  <a:schemeClr val="accent1"/>
                </a:solidFill>
                <a:effectLst/>
              </a:rPr>
              <a:t> </a:t>
            </a:r>
            <a:r>
              <a:rPr lang="pt-BR" sz="800" b="0" i="1" dirty="0" err="1">
                <a:solidFill>
                  <a:schemeClr val="accent1"/>
                </a:solidFill>
                <a:effectLst/>
              </a:rPr>
              <a:t>Chemother</a:t>
            </a:r>
            <a:r>
              <a:rPr lang="pt-BR" sz="800" b="0" i="1" dirty="0">
                <a:solidFill>
                  <a:schemeClr val="accent1"/>
                </a:solidFill>
                <a:effectLst/>
              </a:rPr>
              <a:t>. 2020 Jul 1;75(7):1972-1980. </a:t>
            </a:r>
            <a:r>
              <a:rPr lang="pt-BR" sz="800" b="0" i="1" dirty="0" err="1">
                <a:solidFill>
                  <a:schemeClr val="accent1"/>
                </a:solidFill>
                <a:effectLst/>
              </a:rPr>
              <a:t>doi</a:t>
            </a:r>
            <a:r>
              <a:rPr lang="pt-BR" sz="800" b="0" i="1" dirty="0">
                <a:solidFill>
                  <a:schemeClr val="accent1"/>
                </a:solidFill>
                <a:effectLst/>
              </a:rPr>
              <a:t>: 10.1093/</a:t>
            </a:r>
            <a:r>
              <a:rPr lang="pt-BR" sz="800" b="0" i="1" dirty="0" err="1">
                <a:solidFill>
                  <a:schemeClr val="accent1"/>
                </a:solidFill>
                <a:effectLst/>
              </a:rPr>
              <a:t>jac</a:t>
            </a:r>
            <a:r>
              <a:rPr lang="pt-BR" sz="800" b="0" i="1" dirty="0">
                <a:solidFill>
                  <a:schemeClr val="accent1"/>
                </a:solidFill>
                <a:effectLst/>
              </a:rPr>
              <a:t>/dkaa099. </a:t>
            </a:r>
            <a:r>
              <a:rPr lang="pt-BR" sz="800" b="1" i="1" dirty="0">
                <a:solidFill>
                  <a:schemeClr val="accent1"/>
                </a:solidFill>
                <a:effectLst/>
              </a:rPr>
              <a:t>4</a:t>
            </a:r>
            <a:r>
              <a:rPr lang="pt-BR" sz="800" b="0" i="1" dirty="0">
                <a:solidFill>
                  <a:schemeClr val="accent1"/>
                </a:solidFill>
                <a:effectLst/>
              </a:rPr>
              <a:t>. Singh S, </a:t>
            </a:r>
            <a:r>
              <a:rPr lang="pt-BR" sz="800" b="0" i="1" dirty="0" err="1">
                <a:solidFill>
                  <a:schemeClr val="accent1"/>
                </a:solidFill>
                <a:effectLst/>
              </a:rPr>
              <a:t>Willig</a:t>
            </a:r>
            <a:r>
              <a:rPr lang="pt-BR" sz="800" b="0" i="1" dirty="0">
                <a:solidFill>
                  <a:schemeClr val="accent1"/>
                </a:solidFill>
                <a:effectLst/>
              </a:rPr>
              <a:t> J, et al. Clin </a:t>
            </a:r>
            <a:r>
              <a:rPr lang="pt-BR" sz="800" b="0" i="1" dirty="0" err="1">
                <a:solidFill>
                  <a:schemeClr val="accent1"/>
                </a:solidFill>
                <a:effectLst/>
              </a:rPr>
              <a:t>Infect</a:t>
            </a:r>
            <a:r>
              <a:rPr lang="pt-BR" sz="800" b="0" i="1" dirty="0">
                <a:solidFill>
                  <a:schemeClr val="accent1"/>
                </a:solidFill>
                <a:effectLst/>
              </a:rPr>
              <a:t> </a:t>
            </a:r>
            <a:r>
              <a:rPr lang="pt-BR" sz="800" b="0" i="1" dirty="0" err="1">
                <a:solidFill>
                  <a:schemeClr val="accent1"/>
                </a:solidFill>
                <a:effectLst/>
              </a:rPr>
              <a:t>Dis</a:t>
            </a:r>
            <a:r>
              <a:rPr lang="pt-BR" sz="800" b="0" i="1" dirty="0">
                <a:solidFill>
                  <a:schemeClr val="accent1"/>
                </a:solidFill>
                <a:effectLst/>
              </a:rPr>
              <a:t>. 2011 </a:t>
            </a:r>
            <a:r>
              <a:rPr lang="pt-BR" sz="800" b="0" i="1" dirty="0" err="1">
                <a:solidFill>
                  <a:schemeClr val="accent1"/>
                </a:solidFill>
                <a:effectLst/>
              </a:rPr>
              <a:t>Feb</a:t>
            </a:r>
            <a:r>
              <a:rPr lang="pt-BR" sz="800" b="0" i="1" dirty="0">
                <a:solidFill>
                  <a:schemeClr val="accent1"/>
                </a:solidFill>
                <a:effectLst/>
              </a:rPr>
              <a:t> 1;52(3):387-95. </a:t>
            </a:r>
            <a:r>
              <a:rPr lang="pt-BR" sz="800" b="0" i="1" dirty="0" err="1">
                <a:solidFill>
                  <a:schemeClr val="accent1"/>
                </a:solidFill>
                <a:effectLst/>
              </a:rPr>
              <a:t>doi</a:t>
            </a:r>
            <a:r>
              <a:rPr lang="pt-BR" sz="800" b="0" i="1" dirty="0">
                <a:solidFill>
                  <a:schemeClr val="accent1"/>
                </a:solidFill>
                <a:effectLst/>
              </a:rPr>
              <a:t>: 10.1093/</a:t>
            </a:r>
            <a:r>
              <a:rPr lang="pt-BR" sz="800" b="0" i="1" dirty="0" err="1">
                <a:solidFill>
                  <a:schemeClr val="accent1"/>
                </a:solidFill>
                <a:effectLst/>
              </a:rPr>
              <a:t>cid</a:t>
            </a:r>
            <a:r>
              <a:rPr lang="pt-BR" sz="800" b="0" i="1" dirty="0">
                <a:solidFill>
                  <a:schemeClr val="accent1"/>
                </a:solidFill>
                <a:effectLst/>
              </a:rPr>
              <a:t>/ciq111. </a:t>
            </a:r>
            <a:r>
              <a:rPr lang="pt-BR" sz="800" b="0" i="1" dirty="0" err="1">
                <a:solidFill>
                  <a:schemeClr val="accent1"/>
                </a:solidFill>
                <a:effectLst/>
              </a:rPr>
              <a:t>Epub</a:t>
            </a:r>
            <a:r>
              <a:rPr lang="pt-BR" sz="800" b="0" i="1" dirty="0">
                <a:solidFill>
                  <a:schemeClr val="accent1"/>
                </a:solidFill>
                <a:effectLst/>
              </a:rPr>
              <a:t> 2010 </a:t>
            </a:r>
            <a:r>
              <a:rPr lang="pt-BR" sz="800" b="0" i="1" dirty="0" err="1">
                <a:solidFill>
                  <a:schemeClr val="accent1"/>
                </a:solidFill>
                <a:effectLst/>
              </a:rPr>
              <a:t>Dec</a:t>
            </a:r>
            <a:r>
              <a:rPr lang="pt-BR" sz="800" b="0" i="1" dirty="0">
                <a:solidFill>
                  <a:schemeClr val="accent1"/>
                </a:solidFill>
                <a:effectLst/>
              </a:rPr>
              <a:t> 28. 5. </a:t>
            </a:r>
            <a:r>
              <a:rPr lang="pt-BR" sz="800" b="0" i="1" dirty="0" err="1">
                <a:solidFill>
                  <a:schemeClr val="accent1"/>
                </a:solidFill>
                <a:effectLst/>
              </a:rPr>
              <a:t>Calza</a:t>
            </a:r>
            <a:r>
              <a:rPr lang="pt-BR" sz="800" b="0" i="1" dirty="0">
                <a:solidFill>
                  <a:schemeClr val="accent1"/>
                </a:solidFill>
                <a:effectLst/>
              </a:rPr>
              <a:t> L, </a:t>
            </a:r>
            <a:r>
              <a:rPr lang="pt-BR" sz="800" b="0" i="1" dirty="0" err="1">
                <a:solidFill>
                  <a:schemeClr val="accent1"/>
                </a:solidFill>
                <a:effectLst/>
              </a:rPr>
              <a:t>Trapani</a:t>
            </a:r>
            <a:r>
              <a:rPr lang="pt-BR" sz="800" b="0" i="1" dirty="0">
                <a:solidFill>
                  <a:schemeClr val="accent1"/>
                </a:solidFill>
                <a:effectLst/>
              </a:rPr>
              <a:t> F, et al. . HIV  </a:t>
            </a:r>
            <a:r>
              <a:rPr lang="pt-BR" sz="800" b="0" i="1" dirty="0" err="1">
                <a:solidFill>
                  <a:schemeClr val="accent1"/>
                </a:solidFill>
                <a:effectLst/>
              </a:rPr>
              <a:t>ClinTrials</a:t>
            </a:r>
            <a:r>
              <a:rPr lang="pt-BR" sz="800" b="0" i="1" dirty="0">
                <a:solidFill>
                  <a:schemeClr val="accent1"/>
                </a:solidFill>
                <a:effectLst/>
              </a:rPr>
              <a:t>. 2012;13(3):153–61. doi.org/10.1310/hct1303-153</a:t>
            </a:r>
            <a:r>
              <a:rPr lang="pt-BR" sz="800" b="1" i="1" dirty="0">
                <a:solidFill>
                  <a:schemeClr val="accent1"/>
                </a:solidFill>
                <a:effectLst/>
              </a:rPr>
              <a:t>. 6</a:t>
            </a:r>
            <a:r>
              <a:rPr lang="pt-BR" sz="800" b="0" i="1" dirty="0">
                <a:solidFill>
                  <a:schemeClr val="accent1"/>
                </a:solidFill>
                <a:effectLst/>
              </a:rPr>
              <a:t>. Hussain S, </a:t>
            </a:r>
            <a:r>
              <a:rPr lang="pt-BR" sz="800" b="0" i="1" dirty="0" err="1">
                <a:solidFill>
                  <a:schemeClr val="accent1"/>
                </a:solidFill>
                <a:effectLst/>
              </a:rPr>
              <a:t>Golozar</a:t>
            </a:r>
            <a:r>
              <a:rPr lang="pt-BR" sz="800" b="0" i="1" dirty="0">
                <a:solidFill>
                  <a:schemeClr val="accent1"/>
                </a:solidFill>
                <a:effectLst/>
              </a:rPr>
              <a:t> A, et al. AIDS Res Hum </a:t>
            </a:r>
            <a:r>
              <a:rPr lang="pt-BR" sz="800" b="0" i="1" dirty="0" err="1">
                <a:solidFill>
                  <a:schemeClr val="accent1"/>
                </a:solidFill>
                <a:effectLst/>
              </a:rPr>
              <a:t>Retroviruses</a:t>
            </a:r>
            <a:r>
              <a:rPr lang="pt-BR" sz="800" b="0" i="1" dirty="0">
                <a:solidFill>
                  <a:schemeClr val="accent1"/>
                </a:solidFill>
                <a:effectLst/>
              </a:rPr>
              <a:t> . 2021 May;37(5):357-367. </a:t>
            </a:r>
            <a:r>
              <a:rPr lang="pt-BR" sz="800" b="0" i="1" dirty="0" err="1">
                <a:solidFill>
                  <a:schemeClr val="accent1"/>
                </a:solidFill>
                <a:effectLst/>
              </a:rPr>
              <a:t>doi</a:t>
            </a:r>
            <a:r>
              <a:rPr lang="pt-BR" sz="800" b="0" i="1" dirty="0">
                <a:solidFill>
                  <a:schemeClr val="accent1"/>
                </a:solidFill>
                <a:effectLst/>
              </a:rPr>
              <a:t>: 10.1089/AID.2020.0127. </a:t>
            </a:r>
            <a:r>
              <a:rPr lang="pt-BR" sz="800" b="0" i="1" dirty="0" err="1">
                <a:solidFill>
                  <a:schemeClr val="accent1"/>
                </a:solidFill>
                <a:effectLst/>
              </a:rPr>
              <a:t>Epub</a:t>
            </a:r>
            <a:r>
              <a:rPr lang="pt-BR" sz="800" b="0" i="1" dirty="0">
                <a:solidFill>
                  <a:schemeClr val="accent1"/>
                </a:solidFill>
                <a:effectLst/>
              </a:rPr>
              <a:t> 2020 </a:t>
            </a:r>
            <a:r>
              <a:rPr lang="pt-BR" sz="800" b="0" i="1" dirty="0" err="1">
                <a:solidFill>
                  <a:schemeClr val="accent1"/>
                </a:solidFill>
                <a:effectLst/>
              </a:rPr>
              <a:t>Dec</a:t>
            </a:r>
            <a:r>
              <a:rPr lang="pt-BR" sz="800" b="0" i="1" dirty="0">
                <a:solidFill>
                  <a:schemeClr val="accent1"/>
                </a:solidFill>
                <a:effectLst/>
              </a:rPr>
              <a:t> 29. </a:t>
            </a:r>
            <a:r>
              <a:rPr lang="pt-BR" sz="800" b="1" i="1" dirty="0">
                <a:solidFill>
                  <a:schemeClr val="accent1"/>
                </a:solidFill>
                <a:effectLst/>
              </a:rPr>
              <a:t>7</a:t>
            </a:r>
            <a:r>
              <a:rPr lang="pt-BR" sz="800" b="0" i="1" dirty="0">
                <a:solidFill>
                  <a:schemeClr val="accent1"/>
                </a:solidFill>
                <a:effectLst/>
              </a:rPr>
              <a:t>. </a:t>
            </a:r>
            <a:r>
              <a:rPr lang="pt-BR" sz="800" b="0" i="1" dirty="0" err="1">
                <a:solidFill>
                  <a:schemeClr val="accent1"/>
                </a:solidFill>
                <a:effectLst/>
              </a:rPr>
              <a:t>Longenecker</a:t>
            </a:r>
            <a:r>
              <a:rPr lang="pt-BR" sz="800" b="0" i="1" dirty="0">
                <a:solidFill>
                  <a:schemeClr val="accent1"/>
                </a:solidFill>
                <a:effectLst/>
              </a:rPr>
              <a:t> C, </a:t>
            </a:r>
            <a:r>
              <a:rPr lang="pt-BR" sz="800" b="0" i="1" dirty="0" err="1">
                <a:solidFill>
                  <a:schemeClr val="accent1"/>
                </a:solidFill>
                <a:effectLst/>
              </a:rPr>
              <a:t>Sattar</a:t>
            </a:r>
            <a:r>
              <a:rPr lang="pt-BR" sz="800" b="0" i="1" dirty="0">
                <a:solidFill>
                  <a:schemeClr val="accent1"/>
                </a:solidFill>
                <a:effectLst/>
              </a:rPr>
              <a:t> A, et al. AIDS. 2016 </a:t>
            </a:r>
            <a:r>
              <a:rPr lang="pt-BR" sz="800" b="0" i="1" dirty="0" err="1">
                <a:solidFill>
                  <a:schemeClr val="accent1"/>
                </a:solidFill>
                <a:effectLst/>
              </a:rPr>
              <a:t>Sep</a:t>
            </a:r>
            <a:r>
              <a:rPr lang="pt-BR" sz="800" b="0" i="1" dirty="0">
                <a:solidFill>
                  <a:schemeClr val="accent1"/>
                </a:solidFill>
                <a:effectLst/>
              </a:rPr>
              <a:t> 10;30(14):2195-203. </a:t>
            </a:r>
            <a:r>
              <a:rPr lang="pt-BR" sz="800" b="0" i="1" dirty="0" err="1">
                <a:solidFill>
                  <a:schemeClr val="accent1"/>
                </a:solidFill>
                <a:effectLst/>
              </a:rPr>
              <a:t>doi</a:t>
            </a:r>
            <a:r>
              <a:rPr lang="pt-BR" sz="800" b="0" i="1" dirty="0">
                <a:solidFill>
                  <a:schemeClr val="accent1"/>
                </a:solidFill>
                <a:effectLst/>
              </a:rPr>
              <a:t>: 10.1097/QAD.0000000000001167.</a:t>
            </a:r>
            <a:r>
              <a:rPr lang="pt-BR" sz="800" b="1" i="1" dirty="0">
                <a:solidFill>
                  <a:schemeClr val="accent1"/>
                </a:solidFill>
                <a:effectLst/>
              </a:rPr>
              <a:t> 8</a:t>
            </a:r>
            <a:r>
              <a:rPr lang="pt-BR" sz="800" b="0" i="1" dirty="0">
                <a:solidFill>
                  <a:schemeClr val="accent1"/>
                </a:solidFill>
                <a:effectLst/>
              </a:rPr>
              <a:t>. </a:t>
            </a:r>
            <a:r>
              <a:rPr lang="pt-BR" sz="800" b="0" i="1" dirty="0" err="1">
                <a:solidFill>
                  <a:schemeClr val="accent1"/>
                </a:solidFill>
                <a:effectLst/>
              </a:rPr>
              <a:t>Calza</a:t>
            </a:r>
            <a:r>
              <a:rPr lang="pt-BR" sz="800" b="0" i="1" dirty="0">
                <a:solidFill>
                  <a:schemeClr val="accent1"/>
                </a:solidFill>
                <a:effectLst/>
              </a:rPr>
              <a:t> L, </a:t>
            </a:r>
            <a:r>
              <a:rPr lang="pt-BR" sz="800" b="0" i="1" dirty="0" err="1">
                <a:solidFill>
                  <a:schemeClr val="accent1"/>
                </a:solidFill>
                <a:effectLst/>
              </a:rPr>
              <a:t>Colangeli</a:t>
            </a:r>
            <a:r>
              <a:rPr lang="pt-BR" sz="800" b="0" i="1" dirty="0">
                <a:solidFill>
                  <a:schemeClr val="accent1"/>
                </a:solidFill>
                <a:effectLst/>
              </a:rPr>
              <a:t> V, et al. </a:t>
            </a:r>
            <a:r>
              <a:rPr lang="pt-BR" sz="800" b="0" i="1" dirty="0" err="1">
                <a:solidFill>
                  <a:schemeClr val="accent1"/>
                </a:solidFill>
                <a:effectLst/>
              </a:rPr>
              <a:t>Infect</a:t>
            </a:r>
            <a:r>
              <a:rPr lang="pt-BR" sz="800" b="0" i="1" dirty="0">
                <a:solidFill>
                  <a:schemeClr val="accent1"/>
                </a:solidFill>
                <a:effectLst/>
              </a:rPr>
              <a:t> </a:t>
            </a:r>
            <a:r>
              <a:rPr lang="pt-BR" sz="800" b="0" i="1" dirty="0" err="1">
                <a:solidFill>
                  <a:schemeClr val="accent1"/>
                </a:solidFill>
                <a:effectLst/>
              </a:rPr>
              <a:t>Dis</a:t>
            </a:r>
            <a:r>
              <a:rPr lang="pt-BR" sz="800" b="0" i="1" dirty="0">
                <a:solidFill>
                  <a:schemeClr val="accent1"/>
                </a:solidFill>
                <a:effectLst/>
              </a:rPr>
              <a:t> (</a:t>
            </a:r>
            <a:r>
              <a:rPr lang="pt-BR" sz="800" b="0" i="1" dirty="0" err="1">
                <a:solidFill>
                  <a:schemeClr val="accent1"/>
                </a:solidFill>
                <a:effectLst/>
              </a:rPr>
              <a:t>Lond</a:t>
            </a:r>
            <a:r>
              <a:rPr lang="pt-BR" sz="800" b="0" i="1" dirty="0">
                <a:solidFill>
                  <a:schemeClr val="accent1"/>
                </a:solidFill>
                <a:effectLst/>
              </a:rPr>
              <a:t>). 2021 Feb;53(2):81-88. </a:t>
            </a:r>
            <a:r>
              <a:rPr lang="pt-BR" sz="800" b="0" i="1" dirty="0" err="1">
                <a:solidFill>
                  <a:schemeClr val="accent1"/>
                </a:solidFill>
                <a:effectLst/>
              </a:rPr>
              <a:t>doi</a:t>
            </a:r>
            <a:r>
              <a:rPr lang="pt-BR" sz="800" b="0" i="1" dirty="0">
                <a:solidFill>
                  <a:schemeClr val="accent1"/>
                </a:solidFill>
                <a:effectLst/>
              </a:rPr>
              <a:t>: 10.1080/23744235.2020.1823468. </a:t>
            </a:r>
            <a:r>
              <a:rPr lang="pt-BR" sz="800" b="0" i="1" dirty="0" err="1">
                <a:solidFill>
                  <a:schemeClr val="accent1"/>
                </a:solidFill>
                <a:effectLst/>
              </a:rPr>
              <a:t>Epub</a:t>
            </a:r>
            <a:r>
              <a:rPr lang="pt-BR" sz="800" b="0" i="1" dirty="0">
                <a:solidFill>
                  <a:schemeClr val="accent1"/>
                </a:solidFill>
                <a:effectLst/>
              </a:rPr>
              <a:t> 2020 </a:t>
            </a:r>
            <a:r>
              <a:rPr lang="pt-BR" sz="800" b="0" i="1" dirty="0" err="1">
                <a:solidFill>
                  <a:schemeClr val="accent1"/>
                </a:solidFill>
                <a:effectLst/>
              </a:rPr>
              <a:t>Sep</a:t>
            </a:r>
            <a:r>
              <a:rPr lang="pt-BR" sz="800" b="0" i="1" dirty="0">
                <a:solidFill>
                  <a:schemeClr val="accent1"/>
                </a:solidFill>
                <a:effectLst/>
              </a:rPr>
              <a:t> 21. </a:t>
            </a:r>
            <a:r>
              <a:rPr lang="pt-BR" sz="800" b="1" i="1" dirty="0">
                <a:solidFill>
                  <a:schemeClr val="accent1"/>
                </a:solidFill>
                <a:effectLst/>
              </a:rPr>
              <a:t>9</a:t>
            </a:r>
            <a:r>
              <a:rPr lang="pt-BR" sz="800" b="0" i="1" dirty="0">
                <a:solidFill>
                  <a:schemeClr val="accent1"/>
                </a:solidFill>
                <a:effectLst/>
              </a:rPr>
              <a:t>. </a:t>
            </a:r>
            <a:r>
              <a:rPr lang="pt-BR" sz="800" b="0" i="1" dirty="0" err="1">
                <a:solidFill>
                  <a:schemeClr val="accent1"/>
                </a:solidFill>
                <a:effectLst/>
              </a:rPr>
              <a:t>Calza</a:t>
            </a:r>
            <a:r>
              <a:rPr lang="pt-BR" sz="800" b="0" i="1" dirty="0">
                <a:solidFill>
                  <a:schemeClr val="accent1"/>
                </a:solidFill>
                <a:effectLst/>
              </a:rPr>
              <a:t> L, </a:t>
            </a:r>
            <a:r>
              <a:rPr lang="pt-BR" sz="800" b="0" i="1" dirty="0" err="1">
                <a:solidFill>
                  <a:schemeClr val="accent1"/>
                </a:solidFill>
                <a:effectLst/>
              </a:rPr>
              <a:t>Colangeli</a:t>
            </a:r>
            <a:r>
              <a:rPr lang="pt-BR" sz="800" b="0" i="1" dirty="0">
                <a:solidFill>
                  <a:schemeClr val="accent1"/>
                </a:solidFill>
                <a:effectLst/>
              </a:rPr>
              <a:t> V, et al. HIV Clin </a:t>
            </a:r>
            <a:r>
              <a:rPr lang="pt-BR" sz="800" b="0" i="1" dirty="0" err="1">
                <a:solidFill>
                  <a:schemeClr val="accent1"/>
                </a:solidFill>
                <a:effectLst/>
              </a:rPr>
              <a:t>Trials</a:t>
            </a:r>
            <a:r>
              <a:rPr lang="pt-BR" sz="800" b="0" i="1" dirty="0">
                <a:solidFill>
                  <a:schemeClr val="accent1"/>
                </a:solidFill>
                <a:effectLst/>
              </a:rPr>
              <a:t>. 2018 Jun;19(3):120-128. </a:t>
            </a:r>
            <a:r>
              <a:rPr lang="pt-BR" sz="800" b="0" i="1" dirty="0" err="1">
                <a:solidFill>
                  <a:schemeClr val="accent1"/>
                </a:solidFill>
                <a:effectLst/>
              </a:rPr>
              <a:t>doi</a:t>
            </a:r>
            <a:r>
              <a:rPr lang="pt-BR" sz="800" b="0" i="1" dirty="0">
                <a:solidFill>
                  <a:schemeClr val="accent1"/>
                </a:solidFill>
                <a:effectLst/>
              </a:rPr>
              <a:t>: 10.1080/15284336.2018.1468676. </a:t>
            </a:r>
            <a:r>
              <a:rPr lang="pt-BR" sz="800" b="1" i="1" dirty="0">
                <a:solidFill>
                  <a:schemeClr val="accent1"/>
                </a:solidFill>
                <a:effectLst/>
              </a:rPr>
              <a:t>10</a:t>
            </a:r>
            <a:r>
              <a:rPr lang="pt-BR" sz="800" b="0" i="1" dirty="0">
                <a:solidFill>
                  <a:schemeClr val="accent1"/>
                </a:solidFill>
                <a:effectLst/>
              </a:rPr>
              <a:t>. </a:t>
            </a:r>
            <a:r>
              <a:rPr lang="pt-BR" sz="800" b="0" i="1" dirty="0" err="1">
                <a:solidFill>
                  <a:schemeClr val="accent1"/>
                </a:solidFill>
                <a:effectLst/>
              </a:rPr>
              <a:t>Longenecker</a:t>
            </a:r>
            <a:r>
              <a:rPr lang="pt-BR" sz="800" b="0" i="1" dirty="0">
                <a:solidFill>
                  <a:schemeClr val="accent1"/>
                </a:solidFill>
                <a:effectLst/>
              </a:rPr>
              <a:t> C, </a:t>
            </a:r>
            <a:r>
              <a:rPr lang="pt-BR" sz="800" b="0" i="1" dirty="0" err="1">
                <a:solidFill>
                  <a:schemeClr val="accent1"/>
                </a:solidFill>
                <a:effectLst/>
              </a:rPr>
              <a:t>Hileman</a:t>
            </a:r>
            <a:r>
              <a:rPr lang="pt-BR" sz="800" b="0" i="1" dirty="0">
                <a:solidFill>
                  <a:schemeClr val="accent1"/>
                </a:solidFill>
                <a:effectLst/>
              </a:rPr>
              <a:t> C, et al. Clin </a:t>
            </a:r>
            <a:r>
              <a:rPr lang="pt-BR" sz="800" b="0" i="1" dirty="0" err="1">
                <a:solidFill>
                  <a:schemeClr val="accent1"/>
                </a:solidFill>
                <a:effectLst/>
              </a:rPr>
              <a:t>Infect</a:t>
            </a:r>
            <a:r>
              <a:rPr lang="pt-BR" sz="800" b="0" i="1" dirty="0">
                <a:solidFill>
                  <a:schemeClr val="accent1"/>
                </a:solidFill>
                <a:effectLst/>
              </a:rPr>
              <a:t> </a:t>
            </a:r>
            <a:r>
              <a:rPr lang="pt-BR" sz="800" b="0" i="1" dirty="0" err="1">
                <a:solidFill>
                  <a:schemeClr val="accent1"/>
                </a:solidFill>
                <a:effectLst/>
              </a:rPr>
              <a:t>Dis</a:t>
            </a:r>
            <a:r>
              <a:rPr lang="pt-BR" sz="800" b="0" i="1" dirty="0">
                <a:solidFill>
                  <a:schemeClr val="accent1"/>
                </a:solidFill>
                <a:effectLst/>
              </a:rPr>
              <a:t>. 2014 Jul 11;59(8):1148–1156. </a:t>
            </a:r>
            <a:r>
              <a:rPr lang="pt-BR" sz="800" b="0" i="1" dirty="0" err="1">
                <a:solidFill>
                  <a:schemeClr val="accent1"/>
                </a:solidFill>
                <a:effectLst/>
              </a:rPr>
              <a:t>doi</a:t>
            </a:r>
            <a:r>
              <a:rPr lang="pt-BR" sz="800" b="0" i="1" dirty="0">
                <a:solidFill>
                  <a:schemeClr val="accent1"/>
                </a:solidFill>
                <a:effectLst/>
              </a:rPr>
              <a:t>: 10.1093/</a:t>
            </a:r>
            <a:r>
              <a:rPr lang="pt-BR" sz="800" b="0" i="1" dirty="0" err="1">
                <a:solidFill>
                  <a:schemeClr val="accent1"/>
                </a:solidFill>
                <a:effectLst/>
              </a:rPr>
              <a:t>cid</a:t>
            </a:r>
            <a:r>
              <a:rPr lang="pt-BR" sz="800" b="0" i="1" dirty="0">
                <a:solidFill>
                  <a:schemeClr val="accent1"/>
                </a:solidFill>
                <a:effectLst/>
              </a:rPr>
              <a:t>/ciu523. </a:t>
            </a:r>
            <a:r>
              <a:rPr lang="pt-BR" sz="800" b="1" i="1" dirty="0">
                <a:solidFill>
                  <a:schemeClr val="accent1"/>
                </a:solidFill>
                <a:effectLst/>
              </a:rPr>
              <a:t>11.</a:t>
            </a:r>
            <a:r>
              <a:rPr lang="pt-BR" sz="800" b="0" i="1" dirty="0">
                <a:solidFill>
                  <a:schemeClr val="accent1"/>
                </a:solidFill>
                <a:effectLst/>
              </a:rPr>
              <a:t> </a:t>
            </a:r>
            <a:r>
              <a:rPr lang="pt-BR" sz="800" b="0" i="1" dirty="0" err="1">
                <a:solidFill>
                  <a:schemeClr val="accent1"/>
                </a:solidFill>
                <a:effectLst/>
              </a:rPr>
              <a:t>Thummel</a:t>
            </a:r>
            <a:r>
              <a:rPr lang="pt-BR" sz="800" b="0" i="1" dirty="0">
                <a:solidFill>
                  <a:schemeClr val="accent1"/>
                </a:solidFill>
                <a:effectLst/>
              </a:rPr>
              <a:t> K.E. et al. </a:t>
            </a:r>
            <a:r>
              <a:rPr lang="pt-BR" sz="800" b="0" i="1" dirty="0" err="1">
                <a:solidFill>
                  <a:schemeClr val="accent1"/>
                </a:solidFill>
                <a:effectLst/>
              </a:rPr>
              <a:t>Annu</a:t>
            </a:r>
            <a:r>
              <a:rPr lang="pt-BR" sz="800" b="0" i="1" dirty="0">
                <a:solidFill>
                  <a:schemeClr val="accent1"/>
                </a:solidFill>
                <a:effectLst/>
              </a:rPr>
              <a:t> </a:t>
            </a:r>
            <a:r>
              <a:rPr lang="pt-BR" sz="800" b="0" i="1" dirty="0" err="1">
                <a:solidFill>
                  <a:schemeClr val="accent1"/>
                </a:solidFill>
                <a:effectLst/>
              </a:rPr>
              <a:t>Rev</a:t>
            </a:r>
            <a:r>
              <a:rPr lang="pt-BR" sz="800" b="0" i="1" dirty="0">
                <a:solidFill>
                  <a:schemeClr val="accent1"/>
                </a:solidFill>
                <a:effectLst/>
              </a:rPr>
              <a:t> </a:t>
            </a:r>
            <a:r>
              <a:rPr lang="pt-BR" sz="800" b="0" i="1" dirty="0" err="1">
                <a:solidFill>
                  <a:schemeClr val="accent1"/>
                </a:solidFill>
                <a:effectLst/>
              </a:rPr>
              <a:t>Pharmacol</a:t>
            </a:r>
            <a:r>
              <a:rPr lang="pt-BR" sz="800" b="0" i="1" dirty="0">
                <a:solidFill>
                  <a:schemeClr val="accent1"/>
                </a:solidFill>
                <a:effectLst/>
              </a:rPr>
              <a:t> </a:t>
            </a:r>
            <a:r>
              <a:rPr lang="pt-BR" sz="800" b="0" i="1" dirty="0" err="1">
                <a:solidFill>
                  <a:schemeClr val="accent1"/>
                </a:solidFill>
                <a:effectLst/>
              </a:rPr>
              <a:t>Toxicol</a:t>
            </a:r>
            <a:r>
              <a:rPr lang="pt-BR" sz="800" b="0" i="1" dirty="0">
                <a:solidFill>
                  <a:schemeClr val="accent1"/>
                </a:solidFill>
                <a:effectLst/>
              </a:rPr>
              <a:t> 1998;38:389–430. </a:t>
            </a:r>
            <a:r>
              <a:rPr lang="pt-BR" sz="800" b="1" i="1" dirty="0">
                <a:solidFill>
                  <a:schemeClr val="accent1"/>
                </a:solidFill>
                <a:effectLst/>
              </a:rPr>
              <a:t>12</a:t>
            </a:r>
            <a:r>
              <a:rPr lang="pt-BR" sz="800" b="0" i="1" dirty="0">
                <a:solidFill>
                  <a:schemeClr val="accent1"/>
                </a:solidFill>
                <a:effectLst/>
              </a:rPr>
              <a:t>. </a:t>
            </a:r>
            <a:r>
              <a:rPr lang="pt-BR" sz="800" b="0" i="1" dirty="0" err="1">
                <a:solidFill>
                  <a:schemeClr val="accent1"/>
                </a:solidFill>
                <a:effectLst/>
              </a:rPr>
              <a:t>Chauvin</a:t>
            </a:r>
            <a:r>
              <a:rPr lang="pt-BR" sz="800" b="0" i="1" dirty="0">
                <a:solidFill>
                  <a:schemeClr val="accent1"/>
                </a:solidFill>
                <a:effectLst/>
              </a:rPr>
              <a:t>, B., </a:t>
            </a:r>
            <a:r>
              <a:rPr lang="pt-BR" sz="800" b="0" i="1" dirty="0" err="1">
                <a:solidFill>
                  <a:schemeClr val="accent1"/>
                </a:solidFill>
                <a:effectLst/>
              </a:rPr>
              <a:t>Drouot</a:t>
            </a:r>
            <a:r>
              <a:rPr lang="pt-BR" sz="800" b="0" i="1" dirty="0">
                <a:solidFill>
                  <a:schemeClr val="accent1"/>
                </a:solidFill>
                <a:effectLst/>
              </a:rPr>
              <a:t>, S., </a:t>
            </a:r>
            <a:r>
              <a:rPr lang="pt-BR" sz="800" b="0" i="1" dirty="0" err="1">
                <a:solidFill>
                  <a:schemeClr val="accent1"/>
                </a:solidFill>
                <a:effectLst/>
              </a:rPr>
              <a:t>Barrail</a:t>
            </a:r>
            <a:r>
              <a:rPr lang="pt-BR" sz="800" b="0" i="1" dirty="0">
                <a:solidFill>
                  <a:schemeClr val="accent1"/>
                </a:solidFill>
                <a:effectLst/>
              </a:rPr>
              <a:t>-Tran, A., &amp; </a:t>
            </a:r>
            <a:r>
              <a:rPr lang="pt-BR" sz="800" b="0" i="1" dirty="0" err="1">
                <a:solidFill>
                  <a:schemeClr val="accent1"/>
                </a:solidFill>
                <a:effectLst/>
              </a:rPr>
              <a:t>Taburet</a:t>
            </a:r>
            <a:r>
              <a:rPr lang="pt-BR" sz="800" b="0" i="1" dirty="0">
                <a:solidFill>
                  <a:schemeClr val="accent1"/>
                </a:solidFill>
                <a:effectLst/>
              </a:rPr>
              <a:t>, A.-M. (2013). Clinical </a:t>
            </a:r>
            <a:r>
              <a:rPr lang="pt-BR" sz="800" b="0" i="1" dirty="0" err="1">
                <a:solidFill>
                  <a:schemeClr val="accent1"/>
                </a:solidFill>
                <a:effectLst/>
              </a:rPr>
              <a:t>Pharmacokinetics</a:t>
            </a:r>
            <a:r>
              <a:rPr lang="pt-BR" sz="800" b="0" i="1" dirty="0">
                <a:solidFill>
                  <a:schemeClr val="accent1"/>
                </a:solidFill>
                <a:effectLst/>
              </a:rPr>
              <a:t>, 52(10), 815–831. doi:10.1007/s40262-013-0075-4 .</a:t>
            </a:r>
            <a:r>
              <a:rPr lang="pt-BR" sz="800" b="1" i="1" dirty="0">
                <a:solidFill>
                  <a:schemeClr val="accent1"/>
                </a:solidFill>
                <a:effectLst/>
              </a:rPr>
              <a:t>13</a:t>
            </a:r>
            <a:r>
              <a:rPr lang="pt-BR" sz="800" b="0" i="1" dirty="0">
                <a:solidFill>
                  <a:schemeClr val="accent1"/>
                </a:solidFill>
                <a:effectLst/>
              </a:rPr>
              <a:t>. </a:t>
            </a:r>
            <a:r>
              <a:rPr lang="pt-BR" sz="800" b="0" i="1" dirty="0" err="1">
                <a:solidFill>
                  <a:schemeClr val="accent1"/>
                </a:solidFill>
                <a:effectLst/>
              </a:rPr>
              <a:t>Stader</a:t>
            </a:r>
            <a:r>
              <a:rPr lang="pt-BR" sz="800" b="0" i="1" dirty="0">
                <a:solidFill>
                  <a:schemeClr val="accent1"/>
                </a:solidFill>
                <a:effectLst/>
              </a:rPr>
              <a:t> F, </a:t>
            </a:r>
            <a:r>
              <a:rPr lang="pt-BR" sz="800" b="0" i="1" dirty="0" err="1">
                <a:solidFill>
                  <a:schemeClr val="accent1"/>
                </a:solidFill>
                <a:effectLst/>
              </a:rPr>
              <a:t>Decosterd</a:t>
            </a:r>
            <a:r>
              <a:rPr lang="pt-BR" sz="800" b="0" i="1" dirty="0">
                <a:solidFill>
                  <a:schemeClr val="accent1"/>
                </a:solidFill>
                <a:effectLst/>
              </a:rPr>
              <a:t> L, et al. AIDS . 2020 May 1;34(6):949-952. </a:t>
            </a:r>
            <a:r>
              <a:rPr lang="pt-BR" sz="800" b="0" i="1" dirty="0" err="1">
                <a:solidFill>
                  <a:schemeClr val="accent1"/>
                </a:solidFill>
                <a:effectLst/>
              </a:rPr>
              <a:t>doi</a:t>
            </a:r>
            <a:r>
              <a:rPr lang="pt-BR" sz="800" b="0" i="1" dirty="0">
                <a:solidFill>
                  <a:schemeClr val="accent1"/>
                </a:solidFill>
                <a:effectLst/>
              </a:rPr>
              <a:t>: 10.1097/QAD.0000000000002489. </a:t>
            </a:r>
            <a:r>
              <a:rPr lang="pt-BR" sz="800" b="1" i="1" dirty="0">
                <a:solidFill>
                  <a:schemeClr val="accent1"/>
                </a:solidFill>
                <a:effectLst/>
              </a:rPr>
              <a:t>14</a:t>
            </a:r>
            <a:r>
              <a:rPr lang="pt-BR" sz="800" b="0" i="1" dirty="0">
                <a:solidFill>
                  <a:schemeClr val="accent1"/>
                </a:solidFill>
                <a:effectLst/>
              </a:rPr>
              <a:t>. </a:t>
            </a:r>
            <a:r>
              <a:rPr lang="pt-BR" sz="800" b="0" i="1" dirty="0" err="1">
                <a:solidFill>
                  <a:schemeClr val="accent1"/>
                </a:solidFill>
                <a:effectLst/>
              </a:rPr>
              <a:t>Grinspoon</a:t>
            </a:r>
            <a:r>
              <a:rPr lang="pt-BR" sz="800" b="0" i="1" dirty="0">
                <a:solidFill>
                  <a:schemeClr val="accent1"/>
                </a:solidFill>
                <a:effectLst/>
              </a:rPr>
              <a:t> S, Fitch K, et al. </a:t>
            </a:r>
            <a:r>
              <a:rPr lang="pt-BR" sz="800" b="0" i="1" dirty="0" err="1">
                <a:solidFill>
                  <a:schemeClr val="accent1"/>
                </a:solidFill>
                <a:effectLst/>
              </a:rPr>
              <a:t>Pitavastatin</a:t>
            </a:r>
            <a:r>
              <a:rPr lang="pt-BR" sz="800" b="0" i="1" dirty="0">
                <a:solidFill>
                  <a:schemeClr val="accent1"/>
                </a:solidFill>
                <a:effectLst/>
              </a:rPr>
              <a:t> </a:t>
            </a:r>
            <a:r>
              <a:rPr lang="pt-BR" sz="800" b="0" i="1" dirty="0" err="1">
                <a:solidFill>
                  <a:schemeClr val="accent1"/>
                </a:solidFill>
                <a:effectLst/>
              </a:rPr>
              <a:t>to</a:t>
            </a:r>
            <a:r>
              <a:rPr lang="pt-BR" sz="800" b="0" i="1" dirty="0">
                <a:solidFill>
                  <a:schemeClr val="accent1"/>
                </a:solidFill>
                <a:effectLst/>
              </a:rPr>
              <a:t> </a:t>
            </a:r>
            <a:r>
              <a:rPr lang="pt-BR" sz="800" b="0" i="1" dirty="0" err="1">
                <a:solidFill>
                  <a:schemeClr val="accent1"/>
                </a:solidFill>
                <a:effectLst/>
              </a:rPr>
              <a:t>Prevent</a:t>
            </a:r>
            <a:r>
              <a:rPr lang="pt-BR" sz="800" b="0" i="1" dirty="0">
                <a:solidFill>
                  <a:schemeClr val="accent1"/>
                </a:solidFill>
                <a:effectLst/>
              </a:rPr>
              <a:t> Cardiovascular </a:t>
            </a:r>
            <a:r>
              <a:rPr lang="pt-BR" sz="800" b="0" i="1" dirty="0" err="1">
                <a:solidFill>
                  <a:schemeClr val="accent1"/>
                </a:solidFill>
                <a:effectLst/>
              </a:rPr>
              <a:t>Disease</a:t>
            </a:r>
            <a:r>
              <a:rPr lang="pt-BR" sz="800" b="0" i="1" dirty="0">
                <a:solidFill>
                  <a:schemeClr val="accent1"/>
                </a:solidFill>
                <a:effectLst/>
              </a:rPr>
              <a:t> in HIV </a:t>
            </a:r>
            <a:r>
              <a:rPr lang="pt-BR" sz="800" b="0" i="1" dirty="0" err="1">
                <a:solidFill>
                  <a:schemeClr val="accent1"/>
                </a:solidFill>
                <a:effectLst/>
              </a:rPr>
              <a:t>Infection</a:t>
            </a:r>
            <a:r>
              <a:rPr lang="pt-BR" sz="800" b="0" i="1" dirty="0">
                <a:solidFill>
                  <a:schemeClr val="accent1"/>
                </a:solidFill>
                <a:effectLst/>
              </a:rPr>
              <a:t>. N </a:t>
            </a:r>
            <a:r>
              <a:rPr lang="pt-BR" sz="800" b="0" i="1" dirty="0" err="1">
                <a:solidFill>
                  <a:schemeClr val="accent1"/>
                </a:solidFill>
                <a:effectLst/>
              </a:rPr>
              <a:t>Engl</a:t>
            </a:r>
            <a:r>
              <a:rPr lang="pt-BR" sz="800" b="0" i="1" dirty="0">
                <a:solidFill>
                  <a:schemeClr val="accent1"/>
                </a:solidFill>
                <a:effectLst/>
              </a:rPr>
              <a:t> J Med. 2023 August 24; 389(8): 687–699. doi:10.1056/NEJMoa2304146.</a:t>
            </a:r>
          </a:p>
        </p:txBody>
      </p:sp>
      <p:sp>
        <p:nvSpPr>
          <p:cNvPr id="12" name="CuadroTexto 11">
            <a:extLst>
              <a:ext uri="{FF2B5EF4-FFF2-40B4-BE49-F238E27FC236}">
                <a16:creationId xmlns:a16="http://schemas.microsoft.com/office/drawing/2014/main" id="{4E5CD130-A420-835D-DCB3-B6F2F5CC3E46}"/>
              </a:ext>
            </a:extLst>
          </p:cNvPr>
          <p:cNvSpPr txBox="1"/>
          <p:nvPr/>
        </p:nvSpPr>
        <p:spPr>
          <a:xfrm rot="16200000">
            <a:off x="10628569" y="4174783"/>
            <a:ext cx="2384908" cy="369332"/>
          </a:xfrm>
          <a:prstGeom prst="rect">
            <a:avLst/>
          </a:prstGeom>
          <a:noFill/>
        </p:spPr>
        <p:txBody>
          <a:bodyPr wrap="square">
            <a:spAutoFit/>
          </a:bodyPr>
          <a:lstStyle/>
          <a:p>
            <a:r>
              <a:rPr lang="es-ES" dirty="0"/>
              <a:t>MA-ES-NOP-2500002</a:t>
            </a:r>
          </a:p>
        </p:txBody>
      </p:sp>
      <p:sp>
        <p:nvSpPr>
          <p:cNvPr id="13" name="CuadroTexto 12">
            <a:extLst>
              <a:ext uri="{FF2B5EF4-FFF2-40B4-BE49-F238E27FC236}">
                <a16:creationId xmlns:a16="http://schemas.microsoft.com/office/drawing/2014/main" id="{8313ACE4-14EC-F64A-43C5-07205EBDED4E}"/>
              </a:ext>
            </a:extLst>
          </p:cNvPr>
          <p:cNvSpPr txBox="1"/>
          <p:nvPr/>
        </p:nvSpPr>
        <p:spPr>
          <a:xfrm rot="16200000">
            <a:off x="10410371" y="1480411"/>
            <a:ext cx="2821304" cy="307777"/>
          </a:xfrm>
          <a:prstGeom prst="rect">
            <a:avLst/>
          </a:prstGeom>
          <a:noFill/>
        </p:spPr>
        <p:txBody>
          <a:bodyPr wrap="square">
            <a:spAutoFit/>
          </a:bodyPr>
          <a:lstStyle/>
          <a:p>
            <a:r>
              <a:rPr lang="es-ES" sz="1400" dirty="0"/>
              <a:t>Fecha de creación: 13.02.2025</a:t>
            </a:r>
          </a:p>
        </p:txBody>
      </p:sp>
    </p:spTree>
    <p:extLst>
      <p:ext uri="{BB962C8B-B14F-4D97-AF65-F5344CB8AC3E}">
        <p14:creationId xmlns:p14="http://schemas.microsoft.com/office/powerpoint/2010/main" val="27724452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Imagen 36">
            <a:extLst>
              <a:ext uri="{FF2B5EF4-FFF2-40B4-BE49-F238E27FC236}">
                <a16:creationId xmlns:a16="http://schemas.microsoft.com/office/drawing/2014/main" id="{5CF9E698-285C-037C-D16A-AC5D7047E6EA}"/>
              </a:ext>
            </a:extLst>
          </p:cNvPr>
          <p:cNvPicPr>
            <a:picLocks noChangeAspect="1"/>
          </p:cNvPicPr>
          <p:nvPr/>
        </p:nvPicPr>
        <p:blipFill>
          <a:blip r:embed="rId2"/>
          <a:srcRect l="3174" t="1507" r="81130" b="1090"/>
          <a:stretch>
            <a:fillRect/>
          </a:stretch>
        </p:blipFill>
        <p:spPr>
          <a:xfrm>
            <a:off x="5688022" y="1834329"/>
            <a:ext cx="979792" cy="975844"/>
          </a:xfrm>
          <a:prstGeom prst="rect">
            <a:avLst/>
          </a:prstGeom>
        </p:spPr>
      </p:pic>
      <p:sp>
        <p:nvSpPr>
          <p:cNvPr id="8" name="Rectángulo 7">
            <a:extLst>
              <a:ext uri="{FF2B5EF4-FFF2-40B4-BE49-F238E27FC236}">
                <a16:creationId xmlns:a16="http://schemas.microsoft.com/office/drawing/2014/main" id="{08D67CC5-6191-4A6C-2678-71D3432CEE9F}"/>
              </a:ext>
            </a:extLst>
          </p:cNvPr>
          <p:cNvSpPr/>
          <p:nvPr/>
        </p:nvSpPr>
        <p:spPr>
          <a:xfrm>
            <a:off x="0" y="5334000"/>
            <a:ext cx="2139950" cy="15239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FDBE2AE2-7820-5074-E312-83ECEB3AEE59}"/>
              </a:ext>
            </a:extLst>
          </p:cNvPr>
          <p:cNvSpPr txBox="1"/>
          <p:nvPr/>
        </p:nvSpPr>
        <p:spPr>
          <a:xfrm>
            <a:off x="452742" y="938301"/>
            <a:ext cx="3905250" cy="738664"/>
          </a:xfrm>
          <a:prstGeom prst="rect">
            <a:avLst/>
          </a:prstGeom>
          <a:noFill/>
        </p:spPr>
        <p:txBody>
          <a:bodyPr wrap="square" rtlCol="0">
            <a:spAutoFit/>
          </a:bodyPr>
          <a:lstStyle/>
          <a:p>
            <a:r>
              <a:rPr lang="es-ES_tradnl" b="1" dirty="0">
                <a:solidFill>
                  <a:srgbClr val="002060"/>
                </a:solidFill>
              </a:rPr>
              <a:t>¿Sabes que la marca, cuida de ti </a:t>
            </a:r>
            <a:r>
              <a:rPr lang="es-ES_tradnl" sz="2400" b="1" dirty="0">
                <a:solidFill>
                  <a:srgbClr val="002060"/>
                </a:solidFill>
              </a:rPr>
              <a:t>y de tus pacientes?</a:t>
            </a:r>
            <a:endParaRPr lang="es-ES" b="1" dirty="0">
              <a:solidFill>
                <a:srgbClr val="002060"/>
              </a:solidFill>
            </a:endParaRPr>
          </a:p>
        </p:txBody>
      </p:sp>
      <p:sp>
        <p:nvSpPr>
          <p:cNvPr id="4" name="CuadroTexto 3">
            <a:extLst>
              <a:ext uri="{FF2B5EF4-FFF2-40B4-BE49-F238E27FC236}">
                <a16:creationId xmlns:a16="http://schemas.microsoft.com/office/drawing/2014/main" id="{0912561E-DB8C-2D72-773C-A1687F716A88}"/>
              </a:ext>
            </a:extLst>
          </p:cNvPr>
          <p:cNvSpPr txBox="1"/>
          <p:nvPr/>
        </p:nvSpPr>
        <p:spPr>
          <a:xfrm>
            <a:off x="452742" y="1867465"/>
            <a:ext cx="4525658" cy="2680798"/>
          </a:xfrm>
          <a:prstGeom prst="rect">
            <a:avLst/>
          </a:prstGeom>
          <a:noFill/>
        </p:spPr>
        <p:txBody>
          <a:bodyPr wrap="square" rtlCol="0">
            <a:spAutoFit/>
          </a:bodyPr>
          <a:lstStyle/>
          <a:p>
            <a:pPr algn="just">
              <a:lnSpc>
                <a:spcPct val="110000"/>
              </a:lnSpc>
            </a:pPr>
            <a:r>
              <a:rPr lang="es-ES_tradnl" sz="1400" dirty="0"/>
              <a:t>La dispensación por MARCA aporta las siguientes ventajas significativas</a:t>
            </a:r>
            <a:r>
              <a:rPr lang="es-ES_tradnl" sz="1400" baseline="30000" dirty="0"/>
              <a:t>1</a:t>
            </a:r>
          </a:p>
          <a:p>
            <a:pPr>
              <a:lnSpc>
                <a:spcPct val="110000"/>
              </a:lnSpc>
            </a:pPr>
            <a:endParaRPr lang="es-ES_tradnl" sz="1400" dirty="0"/>
          </a:p>
          <a:p>
            <a:pPr algn="just">
              <a:lnSpc>
                <a:spcPct val="110000"/>
              </a:lnSpc>
            </a:pPr>
            <a:r>
              <a:rPr lang="es-ES_tradnl" sz="1400" dirty="0"/>
              <a:t>En un estudio retrospectivo realizado en España con más de 13.000 pacientes durante 5 años en el que se analizó la persistencia y adherencia al tratamiento con estatinas de marca vs. estatinas genéricas, se observó que </a:t>
            </a:r>
            <a:r>
              <a:rPr lang="es-ES_tradnl" sz="1400" b="1" dirty="0">
                <a:solidFill>
                  <a:srgbClr val="002060"/>
                </a:solidFill>
              </a:rPr>
              <a:t>la prescripción por marca fue más eficaz en el control de los factores de riesgo cardiovascular y consiguió mayor reducción del riesgo de episodios cardiovasculares y de muerte por cualquier causa</a:t>
            </a:r>
            <a:r>
              <a:rPr lang="es-ES_tradnl" sz="1400" b="1" baseline="30000" dirty="0">
                <a:solidFill>
                  <a:srgbClr val="002060"/>
                </a:solidFill>
              </a:rPr>
              <a:t>2</a:t>
            </a:r>
            <a:r>
              <a:rPr lang="es-ES_tradnl" sz="1400" dirty="0"/>
              <a:t>.</a:t>
            </a:r>
            <a:endParaRPr lang="es-ES" sz="1400" dirty="0"/>
          </a:p>
        </p:txBody>
      </p:sp>
      <p:sp>
        <p:nvSpPr>
          <p:cNvPr id="6" name="CuadroTexto 5">
            <a:extLst>
              <a:ext uri="{FF2B5EF4-FFF2-40B4-BE49-F238E27FC236}">
                <a16:creationId xmlns:a16="http://schemas.microsoft.com/office/drawing/2014/main" id="{1D086724-C935-2F37-7A73-E0085A7A52CC}"/>
              </a:ext>
            </a:extLst>
          </p:cNvPr>
          <p:cNvSpPr txBox="1"/>
          <p:nvPr/>
        </p:nvSpPr>
        <p:spPr>
          <a:xfrm>
            <a:off x="508000" y="4659094"/>
            <a:ext cx="10966450" cy="646986"/>
          </a:xfrm>
          <a:prstGeom prst="roundRect">
            <a:avLst/>
          </a:prstGeom>
          <a:solidFill>
            <a:schemeClr val="accent2">
              <a:lumMod val="20000"/>
              <a:lumOff val="80000"/>
            </a:schemeClr>
          </a:solidFill>
          <a:ln>
            <a:solidFill>
              <a:schemeClr val="accent2"/>
            </a:solidFill>
          </a:ln>
        </p:spPr>
        <p:txBody>
          <a:bodyPr wrap="square" rtlCol="0">
            <a:spAutoFit/>
          </a:bodyPr>
          <a:lstStyle/>
          <a:p>
            <a:pPr lvl="3"/>
            <a:r>
              <a:rPr lang="es-ES_tradnl" sz="1600" dirty="0">
                <a:solidFill>
                  <a:srgbClr val="002060"/>
                </a:solidFill>
              </a:rPr>
              <a:t>El medicamento de marca </a:t>
            </a:r>
            <a:r>
              <a:rPr lang="es-ES_tradnl" sz="1600" b="1" dirty="0">
                <a:solidFill>
                  <a:srgbClr val="002060"/>
                </a:solidFill>
              </a:rPr>
              <a:t>facilita el reconocimiento por parte del paciente y permite </a:t>
            </a:r>
            <a:br>
              <a:rPr lang="es-ES_tradnl" sz="1600" b="1" dirty="0">
                <a:solidFill>
                  <a:srgbClr val="002060"/>
                </a:solidFill>
              </a:rPr>
            </a:br>
            <a:r>
              <a:rPr lang="es-ES_tradnl" sz="1600" b="1" dirty="0">
                <a:solidFill>
                  <a:srgbClr val="002060"/>
                </a:solidFill>
              </a:rPr>
              <a:t>establecer una vinculación continuada con el medicamento</a:t>
            </a:r>
            <a:r>
              <a:rPr lang="es-ES_tradnl" sz="1600" b="1" baseline="30000" dirty="0">
                <a:solidFill>
                  <a:srgbClr val="002060"/>
                </a:solidFill>
              </a:rPr>
              <a:t>1</a:t>
            </a:r>
            <a:r>
              <a:rPr lang="es-ES_tradnl" sz="1600" b="1" dirty="0">
                <a:solidFill>
                  <a:srgbClr val="002060"/>
                </a:solidFill>
              </a:rPr>
              <a:t>.</a:t>
            </a:r>
            <a:endParaRPr lang="es-ES" sz="1600" dirty="0">
              <a:solidFill>
                <a:srgbClr val="002060"/>
              </a:solidFill>
            </a:endParaRPr>
          </a:p>
        </p:txBody>
      </p:sp>
      <p:sp>
        <p:nvSpPr>
          <p:cNvPr id="7" name="CuadroTexto 6">
            <a:extLst>
              <a:ext uri="{FF2B5EF4-FFF2-40B4-BE49-F238E27FC236}">
                <a16:creationId xmlns:a16="http://schemas.microsoft.com/office/drawing/2014/main" id="{792EB41D-B4B1-0CAE-0CF0-B4793BE84EFA}"/>
              </a:ext>
            </a:extLst>
          </p:cNvPr>
          <p:cNvSpPr txBox="1"/>
          <p:nvPr/>
        </p:nvSpPr>
        <p:spPr>
          <a:xfrm>
            <a:off x="508000" y="5431521"/>
            <a:ext cx="10966450" cy="646986"/>
          </a:xfrm>
          <a:prstGeom prst="roundRect">
            <a:avLst/>
          </a:prstGeom>
          <a:noFill/>
          <a:ln>
            <a:solidFill>
              <a:schemeClr val="accent2"/>
            </a:solidFill>
          </a:ln>
        </p:spPr>
        <p:txBody>
          <a:bodyPr wrap="square" rtlCol="0">
            <a:spAutoFit/>
          </a:bodyPr>
          <a:lstStyle/>
          <a:p>
            <a:pPr algn="ctr"/>
            <a:r>
              <a:rPr lang="es-ES_tradnl" sz="1600" dirty="0"/>
              <a:t>La continuidad del tratamiento mediante el </a:t>
            </a:r>
            <a:br>
              <a:rPr lang="es-ES_tradnl" sz="1600" dirty="0"/>
            </a:br>
            <a:r>
              <a:rPr lang="es-ES_tradnl" sz="1600" b="1" dirty="0">
                <a:solidFill>
                  <a:srgbClr val="002060"/>
                </a:solidFill>
              </a:rPr>
              <a:t>medicamento de marca es lo más aconsejable para mantener adecuadamente la medicación pautada</a:t>
            </a:r>
            <a:r>
              <a:rPr lang="es-ES_tradnl" sz="1600" b="1" baseline="30000" dirty="0">
                <a:solidFill>
                  <a:srgbClr val="002060"/>
                </a:solidFill>
              </a:rPr>
              <a:t>1</a:t>
            </a:r>
            <a:r>
              <a:rPr lang="es-ES_tradnl" sz="1600" b="1" dirty="0">
                <a:solidFill>
                  <a:srgbClr val="002060"/>
                </a:solidFill>
              </a:rPr>
              <a:t>.</a:t>
            </a:r>
            <a:endParaRPr lang="es-ES" sz="1600" b="1" dirty="0">
              <a:solidFill>
                <a:srgbClr val="002060"/>
              </a:solidFill>
            </a:endParaRPr>
          </a:p>
        </p:txBody>
      </p:sp>
      <p:pic>
        <p:nvPicPr>
          <p:cNvPr id="9" name="Picture 2" descr="Ocupació | ALMIRALL">
            <a:extLst>
              <a:ext uri="{FF2B5EF4-FFF2-40B4-BE49-F238E27FC236}">
                <a16:creationId xmlns:a16="http://schemas.microsoft.com/office/drawing/2014/main" id="{D76704C1-F6FD-D600-526A-4225FD388357}"/>
              </a:ext>
            </a:extLst>
          </p:cNvPr>
          <p:cNvPicPr>
            <a:picLocks noChangeAspect="1" noChangeArrowheads="1"/>
          </p:cNvPicPr>
          <p:nvPr/>
        </p:nvPicPr>
        <p:blipFill rotWithShape="1">
          <a:blip r:embed="rId3">
            <a:alphaModFix amt="20000"/>
            <a:extLst>
              <a:ext uri="{28A0092B-C50C-407E-A947-70E740481C1C}">
                <a14:useLocalDpi xmlns:a14="http://schemas.microsoft.com/office/drawing/2010/main" val="0"/>
              </a:ext>
            </a:extLst>
          </a:blip>
          <a:srcRect t="20384" r="74873" b="18548"/>
          <a:stretch>
            <a:fillRect/>
          </a:stretch>
        </p:blipFill>
        <p:spPr bwMode="auto">
          <a:xfrm>
            <a:off x="116665" y="4549403"/>
            <a:ext cx="1091254" cy="165454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Ocupació | ALMIRALL">
            <a:extLst>
              <a:ext uri="{FF2B5EF4-FFF2-40B4-BE49-F238E27FC236}">
                <a16:creationId xmlns:a16="http://schemas.microsoft.com/office/drawing/2014/main" id="{ED12C46C-69D8-D6F9-558A-B10D07290B9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384" r="74873" b="18548"/>
          <a:stretch>
            <a:fillRect/>
          </a:stretch>
        </p:blipFill>
        <p:spPr bwMode="auto">
          <a:xfrm>
            <a:off x="4368800" y="811492"/>
            <a:ext cx="609600" cy="92426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Ocupació | ALMIRALL">
            <a:extLst>
              <a:ext uri="{FF2B5EF4-FFF2-40B4-BE49-F238E27FC236}">
                <a16:creationId xmlns:a16="http://schemas.microsoft.com/office/drawing/2014/main" id="{2DC24C59-5009-113C-5C9F-C3C5834DD353}"/>
              </a:ext>
            </a:extLst>
          </p:cNvPr>
          <p:cNvPicPr>
            <a:picLocks noChangeAspect="1" noChangeArrowheads="1"/>
          </p:cNvPicPr>
          <p:nvPr/>
        </p:nvPicPr>
        <p:blipFill rotWithShape="1">
          <a:blip r:embed="rId3">
            <a:alphaModFix amt="20000"/>
            <a:extLst>
              <a:ext uri="{28A0092B-C50C-407E-A947-70E740481C1C}">
                <a14:useLocalDpi xmlns:a14="http://schemas.microsoft.com/office/drawing/2010/main" val="0"/>
              </a:ext>
            </a:extLst>
          </a:blip>
          <a:srcRect t="20384" r="74873" b="18548"/>
          <a:stretch>
            <a:fillRect/>
          </a:stretch>
        </p:blipFill>
        <p:spPr bwMode="auto">
          <a:xfrm>
            <a:off x="10980096" y="81214"/>
            <a:ext cx="1091254" cy="1654546"/>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Texto 11">
            <a:extLst>
              <a:ext uri="{FF2B5EF4-FFF2-40B4-BE49-F238E27FC236}">
                <a16:creationId xmlns:a16="http://schemas.microsoft.com/office/drawing/2014/main" id="{75AACDC3-FF10-4FFE-2203-DD9467F7933F}"/>
              </a:ext>
            </a:extLst>
          </p:cNvPr>
          <p:cNvSpPr txBox="1"/>
          <p:nvPr/>
        </p:nvSpPr>
        <p:spPr>
          <a:xfrm>
            <a:off x="508000" y="6203949"/>
            <a:ext cx="10401300" cy="461665"/>
          </a:xfrm>
          <a:prstGeom prst="rect">
            <a:avLst/>
          </a:prstGeom>
          <a:noFill/>
        </p:spPr>
        <p:txBody>
          <a:bodyPr wrap="square" rtlCol="0">
            <a:spAutoFit/>
          </a:bodyPr>
          <a:lstStyle/>
          <a:p>
            <a:r>
              <a:rPr lang="es-ES_tradnl" sz="800" b="1" dirty="0">
                <a:solidFill>
                  <a:srgbClr val="002060"/>
                </a:solidFill>
              </a:rPr>
              <a:t>1. </a:t>
            </a:r>
            <a:r>
              <a:rPr lang="es-ES_tradnl" sz="800" dirty="0">
                <a:solidFill>
                  <a:srgbClr val="002060"/>
                </a:solidFill>
              </a:rPr>
              <a:t>Farmaindustria.es El valor de la marca [citado el 17 de diciembre de 2025]. Disponible en: https://www.farmaindustria.es/web/wp-content/uploads/sites/2/2019/12/Decalogo-El-valor-de-la-marca_Farmaindustria_2024_ok.pdf </a:t>
            </a:r>
            <a:r>
              <a:rPr lang="es-ES_tradnl" sz="800" b="1" dirty="0">
                <a:solidFill>
                  <a:srgbClr val="002060"/>
                </a:solidFill>
              </a:rPr>
              <a:t>2.</a:t>
            </a:r>
            <a:r>
              <a:rPr lang="es-ES_tradnl" sz="800" dirty="0">
                <a:solidFill>
                  <a:srgbClr val="002060"/>
                </a:solidFill>
              </a:rPr>
              <a:t> </a:t>
            </a:r>
            <a:r>
              <a:rPr lang="es-ES_tradnl" sz="800" dirty="0" err="1">
                <a:solidFill>
                  <a:srgbClr val="002060"/>
                </a:solidFill>
              </a:rPr>
              <a:t>Sicras-Mainar</a:t>
            </a:r>
            <a:r>
              <a:rPr lang="es-ES_tradnl" sz="800" dirty="0">
                <a:solidFill>
                  <a:srgbClr val="002060"/>
                </a:solidFill>
              </a:rPr>
              <a:t> A, Sánchez-Álvarez L, Navarro-Artieda R, </a:t>
            </a:r>
            <a:r>
              <a:rPr lang="es-ES_tradnl" sz="800" dirty="0" err="1">
                <a:solidFill>
                  <a:srgbClr val="002060"/>
                </a:solidFill>
              </a:rPr>
              <a:t>Darbà</a:t>
            </a:r>
            <a:r>
              <a:rPr lang="es-ES_tradnl" sz="800" dirty="0">
                <a:solidFill>
                  <a:srgbClr val="002060"/>
                </a:solidFill>
              </a:rPr>
              <a:t> J. </a:t>
            </a:r>
            <a:r>
              <a:rPr lang="es-ES_tradnl" sz="800" dirty="0" err="1">
                <a:solidFill>
                  <a:srgbClr val="002060"/>
                </a:solidFill>
              </a:rPr>
              <a:t>Treatment</a:t>
            </a:r>
            <a:r>
              <a:rPr lang="es-ES_tradnl" sz="800" dirty="0">
                <a:solidFill>
                  <a:srgbClr val="002060"/>
                </a:solidFill>
              </a:rPr>
              <a:t> </a:t>
            </a:r>
            <a:r>
              <a:rPr lang="es-ES_tradnl" sz="800" dirty="0" err="1">
                <a:solidFill>
                  <a:srgbClr val="002060"/>
                </a:solidFill>
              </a:rPr>
              <a:t>persistence</a:t>
            </a:r>
            <a:r>
              <a:rPr lang="es-ES_tradnl" sz="800" dirty="0">
                <a:solidFill>
                  <a:srgbClr val="002060"/>
                </a:solidFill>
              </a:rPr>
              <a:t> and </a:t>
            </a:r>
            <a:r>
              <a:rPr lang="es-ES_tradnl" sz="800" dirty="0" err="1">
                <a:solidFill>
                  <a:srgbClr val="002060"/>
                </a:solidFill>
              </a:rPr>
              <a:t>adherence</a:t>
            </a:r>
            <a:r>
              <a:rPr lang="es-ES_tradnl" sz="800" dirty="0">
                <a:solidFill>
                  <a:srgbClr val="002060"/>
                </a:solidFill>
              </a:rPr>
              <a:t> and </a:t>
            </a:r>
            <a:r>
              <a:rPr lang="es-ES_tradnl" sz="800" dirty="0" err="1">
                <a:solidFill>
                  <a:srgbClr val="002060"/>
                </a:solidFill>
              </a:rPr>
              <a:t>their</a:t>
            </a:r>
            <a:r>
              <a:rPr lang="es-ES_tradnl" sz="800" dirty="0">
                <a:solidFill>
                  <a:srgbClr val="002060"/>
                </a:solidFill>
              </a:rPr>
              <a:t> </a:t>
            </a:r>
            <a:r>
              <a:rPr lang="es-ES_tradnl" sz="800" dirty="0" err="1">
                <a:solidFill>
                  <a:srgbClr val="002060"/>
                </a:solidFill>
              </a:rPr>
              <a:t>consequences</a:t>
            </a:r>
            <a:r>
              <a:rPr lang="es-ES_tradnl" sz="800" dirty="0">
                <a:solidFill>
                  <a:srgbClr val="002060"/>
                </a:solidFill>
              </a:rPr>
              <a:t> </a:t>
            </a:r>
            <a:r>
              <a:rPr lang="es-ES_tradnl" sz="800" dirty="0" err="1">
                <a:solidFill>
                  <a:srgbClr val="002060"/>
                </a:solidFill>
              </a:rPr>
              <a:t>on</a:t>
            </a:r>
            <a:r>
              <a:rPr lang="es-ES_tradnl" sz="800" dirty="0">
                <a:solidFill>
                  <a:srgbClr val="002060"/>
                </a:solidFill>
              </a:rPr>
              <a:t> </a:t>
            </a:r>
            <a:r>
              <a:rPr lang="es-ES_tradnl" sz="800" dirty="0" err="1">
                <a:solidFill>
                  <a:srgbClr val="002060"/>
                </a:solidFill>
              </a:rPr>
              <a:t>patient</a:t>
            </a:r>
            <a:r>
              <a:rPr lang="es-ES_tradnl" sz="800" dirty="0">
                <a:solidFill>
                  <a:srgbClr val="002060"/>
                </a:solidFill>
              </a:rPr>
              <a:t> </a:t>
            </a:r>
            <a:r>
              <a:rPr lang="es-ES_tradnl" sz="800" dirty="0" err="1">
                <a:solidFill>
                  <a:srgbClr val="002060"/>
                </a:solidFill>
              </a:rPr>
              <a:t>outcomes</a:t>
            </a:r>
            <a:r>
              <a:rPr lang="es-ES_tradnl" sz="800" dirty="0">
                <a:solidFill>
                  <a:srgbClr val="002060"/>
                </a:solidFill>
              </a:rPr>
              <a:t> </a:t>
            </a:r>
            <a:r>
              <a:rPr lang="es-ES_tradnl" sz="800" dirty="0" err="1">
                <a:solidFill>
                  <a:srgbClr val="002060"/>
                </a:solidFill>
              </a:rPr>
              <a:t>of</a:t>
            </a:r>
            <a:r>
              <a:rPr lang="es-ES_tradnl" sz="800" dirty="0">
                <a:solidFill>
                  <a:srgbClr val="002060"/>
                </a:solidFill>
              </a:rPr>
              <a:t> </a:t>
            </a:r>
            <a:r>
              <a:rPr lang="es-ES_tradnl" sz="800" dirty="0" err="1">
                <a:solidFill>
                  <a:srgbClr val="002060"/>
                </a:solidFill>
              </a:rPr>
              <a:t>generic</a:t>
            </a:r>
            <a:r>
              <a:rPr lang="es-ES_tradnl" sz="800" dirty="0">
                <a:solidFill>
                  <a:srgbClr val="002060"/>
                </a:solidFill>
              </a:rPr>
              <a:t> versus Brand-</a:t>
            </a:r>
            <a:r>
              <a:rPr lang="es-ES_tradnl" sz="800" dirty="0" err="1">
                <a:solidFill>
                  <a:srgbClr val="002060"/>
                </a:solidFill>
              </a:rPr>
              <a:t>name</a:t>
            </a:r>
            <a:r>
              <a:rPr lang="es-ES_tradnl" sz="800" dirty="0">
                <a:solidFill>
                  <a:srgbClr val="002060"/>
                </a:solidFill>
              </a:rPr>
              <a:t> </a:t>
            </a:r>
            <a:r>
              <a:rPr lang="es-ES_tradnl" sz="800" dirty="0" err="1">
                <a:solidFill>
                  <a:srgbClr val="002060"/>
                </a:solidFill>
              </a:rPr>
              <a:t>statins</a:t>
            </a:r>
            <a:r>
              <a:rPr lang="es-ES_tradnl" sz="800" dirty="0">
                <a:solidFill>
                  <a:srgbClr val="002060"/>
                </a:solidFill>
              </a:rPr>
              <a:t> </a:t>
            </a:r>
            <a:r>
              <a:rPr lang="es-ES_tradnl" sz="800" dirty="0" err="1">
                <a:solidFill>
                  <a:srgbClr val="002060"/>
                </a:solidFill>
              </a:rPr>
              <a:t>routinely</a:t>
            </a:r>
            <a:r>
              <a:rPr lang="es-ES_tradnl" sz="800" dirty="0">
                <a:solidFill>
                  <a:srgbClr val="002060"/>
                </a:solidFill>
              </a:rPr>
              <a:t> </a:t>
            </a:r>
            <a:r>
              <a:rPr lang="es-ES_tradnl" sz="800" dirty="0" err="1">
                <a:solidFill>
                  <a:srgbClr val="002060"/>
                </a:solidFill>
              </a:rPr>
              <a:t>used</a:t>
            </a:r>
            <a:r>
              <a:rPr lang="es-ES_tradnl" sz="800" dirty="0">
                <a:solidFill>
                  <a:srgbClr val="002060"/>
                </a:solidFill>
              </a:rPr>
              <a:t> </a:t>
            </a:r>
            <a:r>
              <a:rPr lang="es-ES_tradnl" sz="800" dirty="0" err="1">
                <a:solidFill>
                  <a:srgbClr val="002060"/>
                </a:solidFill>
              </a:rPr>
              <a:t>to</a:t>
            </a:r>
            <a:r>
              <a:rPr lang="es-ES_tradnl" sz="800" dirty="0">
                <a:solidFill>
                  <a:srgbClr val="002060"/>
                </a:solidFill>
              </a:rPr>
              <a:t> </a:t>
            </a:r>
            <a:r>
              <a:rPr lang="es-ES_tradnl" sz="800" dirty="0" err="1">
                <a:solidFill>
                  <a:srgbClr val="002060"/>
                </a:solidFill>
              </a:rPr>
              <a:t>treat</a:t>
            </a:r>
            <a:r>
              <a:rPr lang="es-ES_tradnl" sz="800" dirty="0">
                <a:solidFill>
                  <a:srgbClr val="002060"/>
                </a:solidFill>
              </a:rPr>
              <a:t> </a:t>
            </a:r>
            <a:r>
              <a:rPr lang="es-ES_tradnl" sz="800" dirty="0" err="1">
                <a:solidFill>
                  <a:srgbClr val="002060"/>
                </a:solidFill>
              </a:rPr>
              <a:t>high</a:t>
            </a:r>
            <a:r>
              <a:rPr lang="es-ES_tradnl" sz="800" dirty="0">
                <a:solidFill>
                  <a:srgbClr val="002060"/>
                </a:solidFill>
              </a:rPr>
              <a:t> colesterol </a:t>
            </a:r>
            <a:r>
              <a:rPr lang="es-ES_tradnl" sz="800" dirty="0" err="1">
                <a:solidFill>
                  <a:srgbClr val="002060"/>
                </a:solidFill>
              </a:rPr>
              <a:t>levels</a:t>
            </a:r>
            <a:r>
              <a:rPr lang="es-ES_tradnl" sz="800" dirty="0">
                <a:solidFill>
                  <a:srgbClr val="002060"/>
                </a:solidFill>
              </a:rPr>
              <a:t> in Spain: a retrospective </a:t>
            </a:r>
            <a:r>
              <a:rPr lang="es-ES_tradnl" sz="800" dirty="0" err="1">
                <a:solidFill>
                  <a:srgbClr val="002060"/>
                </a:solidFill>
              </a:rPr>
              <a:t>costconsequences</a:t>
            </a:r>
            <a:r>
              <a:rPr lang="es-ES_tradnl" sz="800" dirty="0">
                <a:solidFill>
                  <a:srgbClr val="002060"/>
                </a:solidFill>
              </a:rPr>
              <a:t> análisis. </a:t>
            </a:r>
            <a:r>
              <a:rPr lang="es-ES_tradnl" sz="800" dirty="0" err="1">
                <a:solidFill>
                  <a:srgbClr val="002060"/>
                </a:solidFill>
              </a:rPr>
              <a:t>Lipids</a:t>
            </a:r>
            <a:r>
              <a:rPr lang="es-ES_tradnl" sz="800" dirty="0">
                <a:solidFill>
                  <a:srgbClr val="002060"/>
                </a:solidFill>
              </a:rPr>
              <a:t> </a:t>
            </a:r>
            <a:r>
              <a:rPr lang="es-ES_tradnl" sz="800" dirty="0" err="1">
                <a:solidFill>
                  <a:srgbClr val="002060"/>
                </a:solidFill>
              </a:rPr>
              <a:t>Health</a:t>
            </a:r>
            <a:r>
              <a:rPr lang="es-ES_tradnl" sz="800" dirty="0">
                <a:solidFill>
                  <a:srgbClr val="002060"/>
                </a:solidFill>
              </a:rPr>
              <a:t> Dis.2018;17(1):277.</a:t>
            </a:r>
            <a:endParaRPr lang="es-ES" sz="800" dirty="0">
              <a:solidFill>
                <a:srgbClr val="002060"/>
              </a:solidFill>
            </a:endParaRPr>
          </a:p>
        </p:txBody>
      </p:sp>
      <p:grpSp>
        <p:nvGrpSpPr>
          <p:cNvPr id="35" name="Grupo 34">
            <a:extLst>
              <a:ext uri="{FF2B5EF4-FFF2-40B4-BE49-F238E27FC236}">
                <a16:creationId xmlns:a16="http://schemas.microsoft.com/office/drawing/2014/main" id="{E548041B-97BA-B296-BCE8-9EF5F14BE084}"/>
              </a:ext>
            </a:extLst>
          </p:cNvPr>
          <p:cNvGrpSpPr/>
          <p:nvPr/>
        </p:nvGrpSpPr>
        <p:grpSpPr>
          <a:xfrm>
            <a:off x="5340090" y="938301"/>
            <a:ext cx="6208972" cy="3521944"/>
            <a:chOff x="5340090" y="938301"/>
            <a:chExt cx="6208972" cy="3521944"/>
          </a:xfrm>
        </p:grpSpPr>
        <p:sp>
          <p:nvSpPr>
            <p:cNvPr id="10" name="Rectángulo: esquinas redondeadas 9">
              <a:extLst>
                <a:ext uri="{FF2B5EF4-FFF2-40B4-BE49-F238E27FC236}">
                  <a16:creationId xmlns:a16="http://schemas.microsoft.com/office/drawing/2014/main" id="{287E2F6C-7222-48EB-A0D5-74154FB26546}"/>
                </a:ext>
              </a:extLst>
            </p:cNvPr>
            <p:cNvSpPr/>
            <p:nvPr/>
          </p:nvSpPr>
          <p:spPr>
            <a:xfrm>
              <a:off x="5429250" y="938301"/>
              <a:ext cx="6045200" cy="3521944"/>
            </a:xfrm>
            <a:prstGeom prst="round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a:extLst>
                <a:ext uri="{FF2B5EF4-FFF2-40B4-BE49-F238E27FC236}">
                  <a16:creationId xmlns:a16="http://schemas.microsoft.com/office/drawing/2014/main" id="{BDF2AAC3-9094-9FA7-FA64-848CB8682282}"/>
                </a:ext>
              </a:extLst>
            </p:cNvPr>
            <p:cNvSpPr txBox="1"/>
            <p:nvPr/>
          </p:nvSpPr>
          <p:spPr>
            <a:xfrm>
              <a:off x="6223000" y="1136640"/>
              <a:ext cx="4603750" cy="658297"/>
            </a:xfrm>
            <a:prstGeom prst="roundRect">
              <a:avLst>
                <a:gd name="adj" fmla="val 19611"/>
              </a:avLst>
            </a:prstGeom>
            <a:solidFill>
              <a:schemeClr val="accent2">
                <a:lumMod val="20000"/>
                <a:lumOff val="80000"/>
              </a:schemeClr>
            </a:solidFill>
            <a:ln>
              <a:solidFill>
                <a:schemeClr val="accent2"/>
              </a:solidFill>
            </a:ln>
          </p:spPr>
          <p:txBody>
            <a:bodyPr wrap="square" rtlCol="0">
              <a:spAutoFit/>
            </a:bodyPr>
            <a:lstStyle/>
            <a:p>
              <a:r>
                <a:rPr lang="es-ES_tradnl" sz="1600" dirty="0">
                  <a:solidFill>
                    <a:srgbClr val="002060"/>
                  </a:solidFill>
                </a:rPr>
                <a:t>En comparación con la marca, </a:t>
              </a:r>
              <a:r>
                <a:rPr lang="es-ES_tradnl" sz="1600" b="1" dirty="0">
                  <a:solidFill>
                    <a:srgbClr val="002060"/>
                  </a:solidFill>
                </a:rPr>
                <a:t>los pacientes con una estatina genérica </a:t>
              </a:r>
              <a:r>
                <a:rPr lang="es-ES_tradnl" sz="1600" dirty="0">
                  <a:solidFill>
                    <a:srgbClr val="002060"/>
                  </a:solidFill>
                </a:rPr>
                <a:t>presentaron</a:t>
              </a:r>
              <a:r>
                <a:rPr lang="es-ES_tradnl" sz="1600" baseline="30000" dirty="0">
                  <a:solidFill>
                    <a:srgbClr val="002060"/>
                  </a:solidFill>
                </a:rPr>
                <a:t>2</a:t>
              </a:r>
              <a:r>
                <a:rPr lang="es-ES_tradnl" sz="1600" dirty="0">
                  <a:solidFill>
                    <a:srgbClr val="002060"/>
                  </a:solidFill>
                </a:rPr>
                <a:t>:</a:t>
              </a:r>
              <a:endParaRPr lang="es-ES" sz="1600" dirty="0">
                <a:solidFill>
                  <a:srgbClr val="002060"/>
                </a:solidFill>
              </a:endParaRPr>
            </a:p>
          </p:txBody>
        </p:sp>
        <p:sp>
          <p:nvSpPr>
            <p:cNvPr id="13" name="CuadroTexto 12">
              <a:extLst>
                <a:ext uri="{FF2B5EF4-FFF2-40B4-BE49-F238E27FC236}">
                  <a16:creationId xmlns:a16="http://schemas.microsoft.com/office/drawing/2014/main" id="{118E3CD5-99C6-02F8-8FF1-6598198968BE}"/>
                </a:ext>
              </a:extLst>
            </p:cNvPr>
            <p:cNvSpPr txBox="1"/>
            <p:nvPr/>
          </p:nvSpPr>
          <p:spPr>
            <a:xfrm>
              <a:off x="5479266" y="2729388"/>
              <a:ext cx="1444625" cy="584775"/>
            </a:xfrm>
            <a:prstGeom prst="rect">
              <a:avLst/>
            </a:prstGeom>
            <a:noFill/>
          </p:spPr>
          <p:txBody>
            <a:bodyPr wrap="square" rtlCol="0">
              <a:spAutoFit/>
            </a:bodyPr>
            <a:lstStyle/>
            <a:p>
              <a:pPr algn="ctr"/>
              <a:r>
                <a:rPr lang="es-ES_tradnl" sz="3200" b="1" dirty="0">
                  <a:solidFill>
                    <a:srgbClr val="002060"/>
                  </a:solidFill>
                  <a:latin typeface="Arial Black" panose="020B0A04020102020204" pitchFamily="34" charset="0"/>
                </a:rPr>
                <a:t>14%</a:t>
              </a:r>
              <a:endParaRPr lang="es-ES" sz="1400" b="1" dirty="0">
                <a:solidFill>
                  <a:srgbClr val="002060"/>
                </a:solidFill>
                <a:latin typeface="Arial Black" panose="020B0A04020102020204" pitchFamily="34" charset="0"/>
              </a:endParaRPr>
            </a:p>
          </p:txBody>
        </p:sp>
        <p:sp>
          <p:nvSpPr>
            <p:cNvPr id="17" name="CuadroTexto 16">
              <a:extLst>
                <a:ext uri="{FF2B5EF4-FFF2-40B4-BE49-F238E27FC236}">
                  <a16:creationId xmlns:a16="http://schemas.microsoft.com/office/drawing/2014/main" id="{14CE0934-B379-030C-542C-5F80B3F54E64}"/>
                </a:ext>
              </a:extLst>
            </p:cNvPr>
            <p:cNvSpPr txBox="1"/>
            <p:nvPr/>
          </p:nvSpPr>
          <p:spPr>
            <a:xfrm>
              <a:off x="6934145" y="2732289"/>
              <a:ext cx="1444625" cy="584775"/>
            </a:xfrm>
            <a:prstGeom prst="rect">
              <a:avLst/>
            </a:prstGeom>
            <a:noFill/>
          </p:spPr>
          <p:txBody>
            <a:bodyPr wrap="square" rtlCol="0">
              <a:spAutoFit/>
            </a:bodyPr>
            <a:lstStyle/>
            <a:p>
              <a:pPr algn="ctr"/>
              <a:r>
                <a:rPr lang="es-ES_tradnl" sz="3200" b="1" dirty="0">
                  <a:solidFill>
                    <a:srgbClr val="002060"/>
                  </a:solidFill>
                  <a:latin typeface="Arial Black" panose="020B0A04020102020204" pitchFamily="34" charset="0"/>
                </a:rPr>
                <a:t>13%</a:t>
              </a:r>
              <a:endParaRPr lang="es-ES" sz="1400" b="1" dirty="0">
                <a:solidFill>
                  <a:srgbClr val="002060"/>
                </a:solidFill>
                <a:latin typeface="Arial Black" panose="020B0A04020102020204" pitchFamily="34" charset="0"/>
              </a:endParaRPr>
            </a:p>
          </p:txBody>
        </p:sp>
        <p:sp>
          <p:nvSpPr>
            <p:cNvPr id="18" name="CuadroTexto 17">
              <a:extLst>
                <a:ext uri="{FF2B5EF4-FFF2-40B4-BE49-F238E27FC236}">
                  <a16:creationId xmlns:a16="http://schemas.microsoft.com/office/drawing/2014/main" id="{1B242AA6-D441-937F-4B80-A392440AB659}"/>
                </a:ext>
              </a:extLst>
            </p:cNvPr>
            <p:cNvSpPr txBox="1"/>
            <p:nvPr/>
          </p:nvSpPr>
          <p:spPr>
            <a:xfrm>
              <a:off x="8542019" y="2746046"/>
              <a:ext cx="1444625" cy="584775"/>
            </a:xfrm>
            <a:prstGeom prst="rect">
              <a:avLst/>
            </a:prstGeom>
            <a:noFill/>
          </p:spPr>
          <p:txBody>
            <a:bodyPr wrap="square" rtlCol="0">
              <a:spAutoFit/>
            </a:bodyPr>
            <a:lstStyle/>
            <a:p>
              <a:pPr algn="ctr"/>
              <a:r>
                <a:rPr lang="es-ES_tradnl" sz="3200" b="1" dirty="0">
                  <a:solidFill>
                    <a:srgbClr val="002060"/>
                  </a:solidFill>
                  <a:latin typeface="Arial Black" panose="020B0A04020102020204" pitchFamily="34" charset="0"/>
                </a:rPr>
                <a:t>31%</a:t>
              </a:r>
              <a:endParaRPr lang="es-ES" sz="1400" b="1" dirty="0">
                <a:solidFill>
                  <a:srgbClr val="002060"/>
                </a:solidFill>
                <a:latin typeface="Arial Black" panose="020B0A04020102020204" pitchFamily="34" charset="0"/>
              </a:endParaRPr>
            </a:p>
          </p:txBody>
        </p:sp>
        <p:sp>
          <p:nvSpPr>
            <p:cNvPr id="19" name="CuadroTexto 18">
              <a:extLst>
                <a:ext uri="{FF2B5EF4-FFF2-40B4-BE49-F238E27FC236}">
                  <a16:creationId xmlns:a16="http://schemas.microsoft.com/office/drawing/2014/main" id="{707339CE-96C6-E86D-075D-DFDAFEEC664C}"/>
                </a:ext>
              </a:extLst>
            </p:cNvPr>
            <p:cNvSpPr txBox="1"/>
            <p:nvPr/>
          </p:nvSpPr>
          <p:spPr>
            <a:xfrm>
              <a:off x="10104437" y="2734643"/>
              <a:ext cx="1444625" cy="584775"/>
            </a:xfrm>
            <a:prstGeom prst="rect">
              <a:avLst/>
            </a:prstGeom>
            <a:noFill/>
          </p:spPr>
          <p:txBody>
            <a:bodyPr wrap="square" rtlCol="0">
              <a:spAutoFit/>
            </a:bodyPr>
            <a:lstStyle/>
            <a:p>
              <a:pPr algn="ctr"/>
              <a:r>
                <a:rPr lang="es-ES_tradnl" sz="3200" b="1" dirty="0">
                  <a:solidFill>
                    <a:srgbClr val="002060"/>
                  </a:solidFill>
                  <a:latin typeface="Arial Black" panose="020B0A04020102020204" pitchFamily="34" charset="0"/>
                </a:rPr>
                <a:t>36%</a:t>
              </a:r>
              <a:endParaRPr lang="es-ES" sz="1400" b="1" dirty="0">
                <a:solidFill>
                  <a:srgbClr val="002060"/>
                </a:solidFill>
                <a:latin typeface="Arial Black" panose="020B0A04020102020204" pitchFamily="34" charset="0"/>
              </a:endParaRPr>
            </a:p>
          </p:txBody>
        </p:sp>
        <p:sp>
          <p:nvSpPr>
            <p:cNvPr id="20" name="CuadroTexto 19">
              <a:extLst>
                <a:ext uri="{FF2B5EF4-FFF2-40B4-BE49-F238E27FC236}">
                  <a16:creationId xmlns:a16="http://schemas.microsoft.com/office/drawing/2014/main" id="{D3317286-3E47-E644-C495-5D5CDAE5155F}"/>
                </a:ext>
              </a:extLst>
            </p:cNvPr>
            <p:cNvSpPr txBox="1"/>
            <p:nvPr/>
          </p:nvSpPr>
          <p:spPr>
            <a:xfrm>
              <a:off x="5456593" y="3076857"/>
              <a:ext cx="1444625" cy="400110"/>
            </a:xfrm>
            <a:prstGeom prst="rect">
              <a:avLst/>
            </a:prstGeom>
            <a:noFill/>
          </p:spPr>
          <p:txBody>
            <a:bodyPr wrap="square" rtlCol="0">
              <a:spAutoFit/>
            </a:bodyPr>
            <a:lstStyle/>
            <a:p>
              <a:pPr algn="ctr"/>
              <a:r>
                <a:rPr lang="es-ES_tradnl" sz="2000" b="1" dirty="0">
                  <a:solidFill>
                    <a:srgbClr val="002060"/>
                  </a:solidFill>
                  <a:latin typeface="+mj-lt"/>
                </a:rPr>
                <a:t>menos</a:t>
              </a:r>
              <a:endParaRPr lang="es-ES" sz="2000" b="1" dirty="0">
                <a:solidFill>
                  <a:srgbClr val="002060"/>
                </a:solidFill>
                <a:latin typeface="+mj-lt"/>
              </a:endParaRPr>
            </a:p>
          </p:txBody>
        </p:sp>
        <p:sp>
          <p:nvSpPr>
            <p:cNvPr id="21" name="CuadroTexto 20">
              <a:extLst>
                <a:ext uri="{FF2B5EF4-FFF2-40B4-BE49-F238E27FC236}">
                  <a16:creationId xmlns:a16="http://schemas.microsoft.com/office/drawing/2014/main" id="{DEE43B66-6D5B-FBB9-FCAB-B9CA7E4C43EE}"/>
                </a:ext>
              </a:extLst>
            </p:cNvPr>
            <p:cNvSpPr txBox="1"/>
            <p:nvPr/>
          </p:nvSpPr>
          <p:spPr>
            <a:xfrm>
              <a:off x="6917599" y="3076198"/>
              <a:ext cx="1444625" cy="400110"/>
            </a:xfrm>
            <a:prstGeom prst="rect">
              <a:avLst/>
            </a:prstGeom>
            <a:noFill/>
          </p:spPr>
          <p:txBody>
            <a:bodyPr wrap="square" rtlCol="0">
              <a:spAutoFit/>
            </a:bodyPr>
            <a:lstStyle/>
            <a:p>
              <a:pPr algn="ctr"/>
              <a:r>
                <a:rPr lang="es-ES_tradnl" sz="2000" b="1" dirty="0">
                  <a:solidFill>
                    <a:srgbClr val="002060"/>
                  </a:solidFill>
                  <a:latin typeface="+mj-lt"/>
                </a:rPr>
                <a:t>menos</a:t>
              </a:r>
              <a:endParaRPr lang="es-ES" sz="2000" b="1" dirty="0">
                <a:solidFill>
                  <a:srgbClr val="002060"/>
                </a:solidFill>
                <a:latin typeface="+mj-lt"/>
              </a:endParaRPr>
            </a:p>
          </p:txBody>
        </p:sp>
        <p:sp>
          <p:nvSpPr>
            <p:cNvPr id="22" name="CuadroTexto 21">
              <a:extLst>
                <a:ext uri="{FF2B5EF4-FFF2-40B4-BE49-F238E27FC236}">
                  <a16:creationId xmlns:a16="http://schemas.microsoft.com/office/drawing/2014/main" id="{2FBF5007-6E12-E027-4C0E-811A85F0B431}"/>
                </a:ext>
              </a:extLst>
            </p:cNvPr>
            <p:cNvSpPr txBox="1"/>
            <p:nvPr/>
          </p:nvSpPr>
          <p:spPr>
            <a:xfrm>
              <a:off x="8470624" y="3114108"/>
              <a:ext cx="1444625" cy="400110"/>
            </a:xfrm>
            <a:prstGeom prst="rect">
              <a:avLst/>
            </a:prstGeom>
            <a:noFill/>
          </p:spPr>
          <p:txBody>
            <a:bodyPr wrap="square" rtlCol="0">
              <a:spAutoFit/>
            </a:bodyPr>
            <a:lstStyle/>
            <a:p>
              <a:pPr algn="ctr"/>
              <a:r>
                <a:rPr lang="es-ES_tradnl" sz="2000" b="1" dirty="0">
                  <a:solidFill>
                    <a:srgbClr val="002060"/>
                  </a:solidFill>
                  <a:latin typeface="+mj-lt"/>
                </a:rPr>
                <a:t>más</a:t>
              </a:r>
              <a:endParaRPr lang="es-ES" sz="2000" b="1" dirty="0">
                <a:solidFill>
                  <a:srgbClr val="002060"/>
                </a:solidFill>
                <a:latin typeface="+mj-lt"/>
              </a:endParaRPr>
            </a:p>
          </p:txBody>
        </p:sp>
        <p:sp>
          <p:nvSpPr>
            <p:cNvPr id="23" name="CuadroTexto 22">
              <a:extLst>
                <a:ext uri="{FF2B5EF4-FFF2-40B4-BE49-F238E27FC236}">
                  <a16:creationId xmlns:a16="http://schemas.microsoft.com/office/drawing/2014/main" id="{7349C465-B835-DDF7-1C72-50866A4C09F9}"/>
                </a:ext>
              </a:extLst>
            </p:cNvPr>
            <p:cNvSpPr txBox="1"/>
            <p:nvPr/>
          </p:nvSpPr>
          <p:spPr>
            <a:xfrm>
              <a:off x="10008234" y="3118049"/>
              <a:ext cx="1444625" cy="400110"/>
            </a:xfrm>
            <a:prstGeom prst="rect">
              <a:avLst/>
            </a:prstGeom>
            <a:noFill/>
          </p:spPr>
          <p:txBody>
            <a:bodyPr wrap="square" rtlCol="0">
              <a:spAutoFit/>
            </a:bodyPr>
            <a:lstStyle/>
            <a:p>
              <a:pPr algn="ctr"/>
              <a:r>
                <a:rPr lang="es-ES_tradnl" sz="2000" b="1" dirty="0">
                  <a:solidFill>
                    <a:srgbClr val="002060"/>
                  </a:solidFill>
                  <a:latin typeface="+mj-lt"/>
                </a:rPr>
                <a:t>más</a:t>
              </a:r>
              <a:endParaRPr lang="es-ES" sz="2000" b="1" dirty="0">
                <a:solidFill>
                  <a:srgbClr val="002060"/>
                </a:solidFill>
                <a:latin typeface="+mj-lt"/>
              </a:endParaRPr>
            </a:p>
          </p:txBody>
        </p:sp>
        <p:sp>
          <p:nvSpPr>
            <p:cNvPr id="24" name="CuadroTexto 23">
              <a:extLst>
                <a:ext uri="{FF2B5EF4-FFF2-40B4-BE49-F238E27FC236}">
                  <a16:creationId xmlns:a16="http://schemas.microsoft.com/office/drawing/2014/main" id="{9810A210-6AE6-6C3B-0402-D19B0142C1BE}"/>
                </a:ext>
              </a:extLst>
            </p:cNvPr>
            <p:cNvSpPr txBox="1"/>
            <p:nvPr/>
          </p:nvSpPr>
          <p:spPr>
            <a:xfrm>
              <a:off x="5340090" y="3479394"/>
              <a:ext cx="1675656" cy="646331"/>
            </a:xfrm>
            <a:prstGeom prst="rect">
              <a:avLst/>
            </a:prstGeom>
            <a:noFill/>
          </p:spPr>
          <p:txBody>
            <a:bodyPr wrap="square" rtlCol="0">
              <a:spAutoFit/>
            </a:bodyPr>
            <a:lstStyle/>
            <a:p>
              <a:pPr algn="ctr"/>
              <a:r>
                <a:rPr lang="es-ES_tradnl" sz="1200" b="1" dirty="0">
                  <a:solidFill>
                    <a:srgbClr val="002060"/>
                  </a:solidFill>
                  <a:latin typeface="+mj-lt"/>
                </a:rPr>
                <a:t>de probabilidades de mantener el tratamiento</a:t>
              </a:r>
              <a:endParaRPr lang="es-ES" sz="1200" b="1" dirty="0">
                <a:solidFill>
                  <a:srgbClr val="002060"/>
                </a:solidFill>
                <a:latin typeface="+mj-lt"/>
              </a:endParaRPr>
            </a:p>
          </p:txBody>
        </p:sp>
        <p:sp>
          <p:nvSpPr>
            <p:cNvPr id="25" name="CuadroTexto 24">
              <a:extLst>
                <a:ext uri="{FF2B5EF4-FFF2-40B4-BE49-F238E27FC236}">
                  <a16:creationId xmlns:a16="http://schemas.microsoft.com/office/drawing/2014/main" id="{EF5321FD-3817-E32B-76AE-5DEAD3ADB004}"/>
                </a:ext>
              </a:extLst>
            </p:cNvPr>
            <p:cNvSpPr txBox="1"/>
            <p:nvPr/>
          </p:nvSpPr>
          <p:spPr>
            <a:xfrm>
              <a:off x="6879338" y="3480053"/>
              <a:ext cx="1554238" cy="646331"/>
            </a:xfrm>
            <a:prstGeom prst="rect">
              <a:avLst/>
            </a:prstGeom>
            <a:noFill/>
          </p:spPr>
          <p:txBody>
            <a:bodyPr wrap="square" rtlCol="0">
              <a:spAutoFit/>
            </a:bodyPr>
            <a:lstStyle/>
            <a:p>
              <a:pPr algn="ctr"/>
              <a:r>
                <a:rPr lang="es-ES_tradnl" sz="1200" b="1" dirty="0">
                  <a:solidFill>
                    <a:srgbClr val="002060"/>
                  </a:solidFill>
                  <a:latin typeface="+mj-lt"/>
                </a:rPr>
                <a:t>de probabilidades de alcanzar los objetivos c-LDL</a:t>
              </a:r>
              <a:endParaRPr lang="es-ES" sz="1200" b="1" dirty="0">
                <a:solidFill>
                  <a:srgbClr val="002060"/>
                </a:solidFill>
                <a:latin typeface="+mj-lt"/>
              </a:endParaRPr>
            </a:p>
          </p:txBody>
        </p:sp>
        <p:sp>
          <p:nvSpPr>
            <p:cNvPr id="26" name="CuadroTexto 25">
              <a:extLst>
                <a:ext uri="{FF2B5EF4-FFF2-40B4-BE49-F238E27FC236}">
                  <a16:creationId xmlns:a16="http://schemas.microsoft.com/office/drawing/2014/main" id="{34EE5EAD-4581-958F-74ED-611C5FDB8EAA}"/>
                </a:ext>
              </a:extLst>
            </p:cNvPr>
            <p:cNvSpPr txBox="1"/>
            <p:nvPr/>
          </p:nvSpPr>
          <p:spPr>
            <a:xfrm>
              <a:off x="8383814" y="3476308"/>
              <a:ext cx="1634056" cy="646331"/>
            </a:xfrm>
            <a:prstGeom prst="rect">
              <a:avLst/>
            </a:prstGeom>
            <a:noFill/>
          </p:spPr>
          <p:txBody>
            <a:bodyPr wrap="square" rtlCol="0">
              <a:spAutoFit/>
            </a:bodyPr>
            <a:lstStyle/>
            <a:p>
              <a:pPr algn="ctr"/>
              <a:r>
                <a:rPr lang="es-ES_tradnl" sz="1200" b="1" dirty="0">
                  <a:solidFill>
                    <a:srgbClr val="002060"/>
                  </a:solidFill>
                  <a:latin typeface="+mj-lt"/>
                </a:rPr>
                <a:t>de probabilidades de sufrir episodios cardiovasculares</a:t>
              </a:r>
              <a:endParaRPr lang="es-ES" sz="1200" b="1" dirty="0">
                <a:solidFill>
                  <a:srgbClr val="002060"/>
                </a:solidFill>
                <a:latin typeface="+mj-lt"/>
              </a:endParaRPr>
            </a:p>
          </p:txBody>
        </p:sp>
        <p:sp>
          <p:nvSpPr>
            <p:cNvPr id="27" name="CuadroTexto 26">
              <a:extLst>
                <a:ext uri="{FF2B5EF4-FFF2-40B4-BE49-F238E27FC236}">
                  <a16:creationId xmlns:a16="http://schemas.microsoft.com/office/drawing/2014/main" id="{12BA62F1-64F6-0E2C-BDCE-4E5AB7C93888}"/>
                </a:ext>
              </a:extLst>
            </p:cNvPr>
            <p:cNvSpPr txBox="1"/>
            <p:nvPr/>
          </p:nvSpPr>
          <p:spPr>
            <a:xfrm>
              <a:off x="9876092" y="3478662"/>
              <a:ext cx="1634056" cy="646331"/>
            </a:xfrm>
            <a:prstGeom prst="rect">
              <a:avLst/>
            </a:prstGeom>
            <a:noFill/>
          </p:spPr>
          <p:txBody>
            <a:bodyPr wrap="square" rtlCol="0">
              <a:spAutoFit/>
            </a:bodyPr>
            <a:lstStyle/>
            <a:p>
              <a:pPr algn="ctr"/>
              <a:r>
                <a:rPr lang="es-ES_tradnl" sz="1200" b="1" dirty="0">
                  <a:solidFill>
                    <a:srgbClr val="002060"/>
                  </a:solidFill>
                  <a:latin typeface="+mj-lt"/>
                </a:rPr>
                <a:t>de probabilidades de morir por cualquier causa</a:t>
              </a:r>
              <a:endParaRPr lang="es-ES" sz="1200" b="1" dirty="0">
                <a:solidFill>
                  <a:srgbClr val="002060"/>
                </a:solidFill>
                <a:latin typeface="+mj-lt"/>
              </a:endParaRPr>
            </a:p>
          </p:txBody>
        </p:sp>
      </p:grpSp>
      <p:pic>
        <p:nvPicPr>
          <p:cNvPr id="30" name="Imagen 29" descr="Icono&#10;&#10;El contenido generado por IA puede ser incorrecto.">
            <a:extLst>
              <a:ext uri="{FF2B5EF4-FFF2-40B4-BE49-F238E27FC236}">
                <a16:creationId xmlns:a16="http://schemas.microsoft.com/office/drawing/2014/main" id="{F4351877-78D0-07A4-4CCE-834CE0769839}"/>
              </a:ext>
            </a:extLst>
          </p:cNvPr>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207919" y="4709773"/>
            <a:ext cx="545627" cy="545627"/>
          </a:xfrm>
          <a:prstGeom prst="rect">
            <a:avLst/>
          </a:prstGeom>
        </p:spPr>
      </p:pic>
      <p:grpSp>
        <p:nvGrpSpPr>
          <p:cNvPr id="32" name="Grupo 31">
            <a:extLst>
              <a:ext uri="{FF2B5EF4-FFF2-40B4-BE49-F238E27FC236}">
                <a16:creationId xmlns:a16="http://schemas.microsoft.com/office/drawing/2014/main" id="{6405FEF0-A8F4-E8C3-8894-099125ABCCE5}"/>
              </a:ext>
            </a:extLst>
          </p:cNvPr>
          <p:cNvGrpSpPr/>
          <p:nvPr/>
        </p:nvGrpSpPr>
        <p:grpSpPr>
          <a:xfrm>
            <a:off x="0" y="1"/>
            <a:ext cx="3435350" cy="654050"/>
            <a:chOff x="1207919" y="3436464"/>
            <a:chExt cx="3435350" cy="654050"/>
          </a:xfrm>
        </p:grpSpPr>
        <p:sp>
          <p:nvSpPr>
            <p:cNvPr id="33" name="Rectángulo: una sola esquina redondeada 32">
              <a:extLst>
                <a:ext uri="{FF2B5EF4-FFF2-40B4-BE49-F238E27FC236}">
                  <a16:creationId xmlns:a16="http://schemas.microsoft.com/office/drawing/2014/main" id="{51A9D1BB-B735-0EBB-7951-A651878CF9ED}"/>
                </a:ext>
              </a:extLst>
            </p:cNvPr>
            <p:cNvSpPr/>
            <p:nvPr/>
          </p:nvSpPr>
          <p:spPr>
            <a:xfrm rot="10800000" flipH="1">
              <a:off x="1207919" y="3436464"/>
              <a:ext cx="3435350" cy="654050"/>
            </a:xfrm>
            <a:prstGeom prst="round1Rect">
              <a:avLst>
                <a:gd name="adj" fmla="val 50000"/>
              </a:avLst>
            </a:prstGeom>
          </p:spPr>
          <p:style>
            <a:lnRef idx="2">
              <a:schemeClr val="accent1">
                <a:shade val="15000"/>
              </a:schemeClr>
            </a:lnRef>
            <a:fillRef idx="1">
              <a:schemeClr val="accent1"/>
            </a:fillRef>
            <a:effectRef idx="0">
              <a:schemeClr val="accent1"/>
            </a:effectRef>
            <a:fontRef idx="minor">
              <a:schemeClr val="lt1"/>
            </a:fontRef>
          </p:style>
          <p:txBody>
            <a:bodyPr anchor="ctr">
              <a:normAutofit/>
            </a:bodyPr>
            <a:lstStyle/>
            <a:p>
              <a:pPr defTabSz="1219139">
                <a:lnSpc>
                  <a:spcPct val="90000"/>
                </a:lnSpc>
                <a:spcBef>
                  <a:spcPts val="1333"/>
                </a:spcBef>
                <a:defRPr/>
              </a:pPr>
              <a:endParaRPr lang="es-ES" sz="2933" b="1" dirty="0">
                <a:solidFill>
                  <a:srgbClr val="00F0BE"/>
                </a:solidFill>
                <a:latin typeface="Arial" pitchFamily="34" charset="0"/>
                <a:cs typeface="Arial" pitchFamily="34" charset="0"/>
              </a:endParaRPr>
            </a:p>
          </p:txBody>
        </p:sp>
        <p:sp>
          <p:nvSpPr>
            <p:cNvPr id="34" name="CuadroTexto 33">
              <a:extLst>
                <a:ext uri="{FF2B5EF4-FFF2-40B4-BE49-F238E27FC236}">
                  <a16:creationId xmlns:a16="http://schemas.microsoft.com/office/drawing/2014/main" id="{27F14601-0A2F-00F0-8136-BF6E3763CEDB}"/>
                </a:ext>
              </a:extLst>
            </p:cNvPr>
            <p:cNvSpPr txBox="1"/>
            <p:nvPr/>
          </p:nvSpPr>
          <p:spPr>
            <a:xfrm>
              <a:off x="1293813" y="3510354"/>
              <a:ext cx="2998787" cy="498534"/>
            </a:xfrm>
            <a:prstGeom prst="rect">
              <a:avLst/>
            </a:prstGeom>
            <a:noFill/>
          </p:spPr>
          <p:txBody>
            <a:bodyPr wrap="square">
              <a:spAutoFit/>
            </a:bodyPr>
            <a:lstStyle/>
            <a:p>
              <a:pPr marL="0" marR="0" lvl="0" indent="0" algn="l" defTabSz="1219139" rtl="0" eaLnBrk="1" fontAlgn="auto" latinLnBrk="0" hangingPunct="1">
                <a:lnSpc>
                  <a:spcPct val="90000"/>
                </a:lnSpc>
                <a:spcBef>
                  <a:spcPts val="1333"/>
                </a:spcBef>
                <a:spcAft>
                  <a:spcPts val="0"/>
                </a:spcAft>
                <a:buClrTx/>
                <a:buSzTx/>
                <a:buFontTx/>
                <a:buNone/>
                <a:tabLst/>
                <a:defRPr/>
              </a:pPr>
              <a:r>
                <a:rPr kumimoji="0" lang="es-ES" sz="2933" b="1" i="0" u="none" strike="noStrike" kern="1200" cap="none" spc="0" normalizeH="0" baseline="0" noProof="0" dirty="0">
                  <a:ln>
                    <a:noFill/>
                  </a:ln>
                  <a:solidFill>
                    <a:srgbClr val="00F0BE"/>
                  </a:solidFill>
                  <a:effectLst/>
                  <a:uLnTx/>
                  <a:uFillTx/>
                  <a:latin typeface="Arial" pitchFamily="34" charset="0"/>
                  <a:ea typeface="+mn-ea"/>
                  <a:cs typeface="Arial" pitchFamily="34" charset="0"/>
                </a:rPr>
                <a:t>Valor de marca</a:t>
              </a:r>
            </a:p>
          </p:txBody>
        </p:sp>
      </p:grpSp>
      <p:pic>
        <p:nvPicPr>
          <p:cNvPr id="38" name="Imagen 37">
            <a:extLst>
              <a:ext uri="{FF2B5EF4-FFF2-40B4-BE49-F238E27FC236}">
                <a16:creationId xmlns:a16="http://schemas.microsoft.com/office/drawing/2014/main" id="{0294770A-8725-E5BE-A13F-113E4632E851}"/>
              </a:ext>
            </a:extLst>
          </p:cNvPr>
          <p:cNvPicPr>
            <a:picLocks noChangeAspect="1"/>
          </p:cNvPicPr>
          <p:nvPr/>
        </p:nvPicPr>
        <p:blipFill>
          <a:blip r:embed="rId2"/>
          <a:srcRect l="56611" r="27254"/>
          <a:stretch>
            <a:fillRect/>
          </a:stretch>
        </p:blipFill>
        <p:spPr>
          <a:xfrm>
            <a:off x="8776701" y="1922902"/>
            <a:ext cx="891353" cy="886612"/>
          </a:xfrm>
          <a:prstGeom prst="rect">
            <a:avLst/>
          </a:prstGeom>
        </p:spPr>
      </p:pic>
      <p:pic>
        <p:nvPicPr>
          <p:cNvPr id="39" name="Imagen 38">
            <a:extLst>
              <a:ext uri="{FF2B5EF4-FFF2-40B4-BE49-F238E27FC236}">
                <a16:creationId xmlns:a16="http://schemas.microsoft.com/office/drawing/2014/main" id="{47CF7EF3-E5A7-C752-729B-E6C9E7287D46}"/>
              </a:ext>
            </a:extLst>
          </p:cNvPr>
          <p:cNvPicPr>
            <a:picLocks noChangeAspect="1"/>
          </p:cNvPicPr>
          <p:nvPr/>
        </p:nvPicPr>
        <p:blipFill>
          <a:blip r:embed="rId2"/>
          <a:srcRect l="28747" t="-1455" r="50585" b="1455"/>
          <a:stretch>
            <a:fillRect/>
          </a:stretch>
        </p:blipFill>
        <p:spPr>
          <a:xfrm>
            <a:off x="7132647" y="1922902"/>
            <a:ext cx="1141817" cy="886612"/>
          </a:xfrm>
          <a:prstGeom prst="rect">
            <a:avLst/>
          </a:prstGeom>
        </p:spPr>
      </p:pic>
      <p:pic>
        <p:nvPicPr>
          <p:cNvPr id="40" name="Imagen 39">
            <a:extLst>
              <a:ext uri="{FF2B5EF4-FFF2-40B4-BE49-F238E27FC236}">
                <a16:creationId xmlns:a16="http://schemas.microsoft.com/office/drawing/2014/main" id="{A0977CD4-8A18-6E70-2432-352CB6A6D75F}"/>
              </a:ext>
            </a:extLst>
          </p:cNvPr>
          <p:cNvPicPr>
            <a:picLocks noChangeAspect="1"/>
          </p:cNvPicPr>
          <p:nvPr/>
        </p:nvPicPr>
        <p:blipFill>
          <a:blip r:embed="rId2"/>
          <a:srcRect l="83865"/>
          <a:stretch>
            <a:fillRect/>
          </a:stretch>
        </p:blipFill>
        <p:spPr>
          <a:xfrm>
            <a:off x="10405836" y="1919458"/>
            <a:ext cx="879037" cy="874362"/>
          </a:xfrm>
          <a:prstGeom prst="rect">
            <a:avLst/>
          </a:prstGeom>
        </p:spPr>
      </p:pic>
    </p:spTree>
    <p:extLst>
      <p:ext uri="{BB962C8B-B14F-4D97-AF65-F5344CB8AC3E}">
        <p14:creationId xmlns:p14="http://schemas.microsoft.com/office/powerpoint/2010/main" val="31497298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0C5695-E0EC-0206-32A2-64DC555D8171}"/>
            </a:ext>
          </a:extLst>
        </p:cNvPr>
        <p:cNvGrpSpPr/>
        <p:nvPr/>
      </p:nvGrpSpPr>
      <p:grpSpPr>
        <a:xfrm>
          <a:off x="0" y="0"/>
          <a:ext cx="0" cy="0"/>
          <a:chOff x="0" y="0"/>
          <a:chExt cx="0" cy="0"/>
        </a:xfrm>
      </p:grpSpPr>
      <p:grpSp>
        <p:nvGrpSpPr>
          <p:cNvPr id="47" name="Grupo 46">
            <a:extLst>
              <a:ext uri="{FF2B5EF4-FFF2-40B4-BE49-F238E27FC236}">
                <a16:creationId xmlns:a16="http://schemas.microsoft.com/office/drawing/2014/main" id="{3D73C5C7-AC1C-8545-AA2D-3C1336AA3433}"/>
              </a:ext>
            </a:extLst>
          </p:cNvPr>
          <p:cNvGrpSpPr/>
          <p:nvPr/>
        </p:nvGrpSpPr>
        <p:grpSpPr>
          <a:xfrm>
            <a:off x="409315" y="1638118"/>
            <a:ext cx="5178686" cy="2906398"/>
            <a:chOff x="6520762" y="2032462"/>
            <a:chExt cx="4220523" cy="1563556"/>
          </a:xfrm>
        </p:grpSpPr>
        <p:sp>
          <p:nvSpPr>
            <p:cNvPr id="48" name="Rectángulo: esquinas redondeadas 47">
              <a:extLst>
                <a:ext uri="{FF2B5EF4-FFF2-40B4-BE49-F238E27FC236}">
                  <a16:creationId xmlns:a16="http://schemas.microsoft.com/office/drawing/2014/main" id="{C5DE66C4-5D60-291C-3A71-0D3E479F2BFE}"/>
                </a:ext>
              </a:extLst>
            </p:cNvPr>
            <p:cNvSpPr/>
            <p:nvPr/>
          </p:nvSpPr>
          <p:spPr>
            <a:xfrm>
              <a:off x="6520762" y="2032462"/>
              <a:ext cx="4220523" cy="1563556"/>
            </a:xfrm>
            <a:prstGeom prst="roundRect">
              <a:avLst/>
            </a:prstGeom>
            <a:solidFill>
              <a:schemeClr val="accent2">
                <a:lumMod val="20000"/>
                <a:lumOff val="8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0" name="CuadroTexto 49">
              <a:extLst>
                <a:ext uri="{FF2B5EF4-FFF2-40B4-BE49-F238E27FC236}">
                  <a16:creationId xmlns:a16="http://schemas.microsoft.com/office/drawing/2014/main" id="{7553D5A2-7149-FF18-A866-775309D309D2}"/>
                </a:ext>
              </a:extLst>
            </p:cNvPr>
            <p:cNvSpPr txBox="1"/>
            <p:nvPr/>
          </p:nvSpPr>
          <p:spPr>
            <a:xfrm>
              <a:off x="6601188" y="2085300"/>
              <a:ext cx="3854380" cy="307860"/>
            </a:xfrm>
            <a:prstGeom prst="rect">
              <a:avLst/>
            </a:prstGeom>
            <a:noFill/>
          </p:spPr>
          <p:txBody>
            <a:bodyPr wrap="square" rtlCol="0">
              <a:spAutoFit/>
            </a:bodyPr>
            <a:lstStyle/>
            <a:p>
              <a:r>
                <a:rPr lang="es-ES_tradnl" sz="1600" b="1" dirty="0">
                  <a:solidFill>
                    <a:srgbClr val="002060"/>
                  </a:solidFill>
                </a:rPr>
                <a:t>Tratamiento de la hipercolesterolemia </a:t>
              </a:r>
              <a:br>
                <a:rPr lang="es-ES_tradnl" sz="1600" b="1" dirty="0">
                  <a:solidFill>
                    <a:srgbClr val="002060"/>
                  </a:solidFill>
                </a:rPr>
              </a:br>
              <a:r>
                <a:rPr lang="es-ES_tradnl" sz="1400" b="1" dirty="0">
                  <a:solidFill>
                    <a:srgbClr val="002060"/>
                  </a:solidFill>
                </a:rPr>
                <a:t>(sola o en combinación con </a:t>
              </a:r>
              <a:r>
                <a:rPr lang="es-ES_tradnl" sz="1400" b="1" dirty="0" err="1">
                  <a:solidFill>
                    <a:srgbClr val="002060"/>
                  </a:solidFill>
                </a:rPr>
                <a:t>ezetimiba</a:t>
              </a:r>
              <a:r>
                <a:rPr lang="es-ES_tradnl" sz="1400" b="1" dirty="0">
                  <a:solidFill>
                    <a:srgbClr val="002060"/>
                  </a:solidFill>
                </a:rPr>
                <a:t>)</a:t>
              </a:r>
              <a:endParaRPr lang="es-ES" sz="1600" b="1" dirty="0">
                <a:solidFill>
                  <a:srgbClr val="002060"/>
                </a:solidFill>
              </a:endParaRPr>
            </a:p>
          </p:txBody>
        </p:sp>
        <p:sp>
          <p:nvSpPr>
            <p:cNvPr id="49" name="CuadroTexto 48">
              <a:extLst>
                <a:ext uri="{FF2B5EF4-FFF2-40B4-BE49-F238E27FC236}">
                  <a16:creationId xmlns:a16="http://schemas.microsoft.com/office/drawing/2014/main" id="{621D5BE5-3F24-FE58-33EF-A788BF68EF16}"/>
                </a:ext>
              </a:extLst>
            </p:cNvPr>
            <p:cNvSpPr txBox="1"/>
            <p:nvPr/>
          </p:nvSpPr>
          <p:spPr>
            <a:xfrm>
              <a:off x="6601189" y="2397032"/>
              <a:ext cx="1505959" cy="932220"/>
            </a:xfrm>
            <a:prstGeom prst="rect">
              <a:avLst/>
            </a:prstGeom>
            <a:noFill/>
          </p:spPr>
          <p:txBody>
            <a:bodyPr wrap="square" rtlCol="0">
              <a:spAutoFit/>
            </a:bodyPr>
            <a:lstStyle/>
            <a:p>
              <a:pPr>
                <a:lnSpc>
                  <a:spcPct val="110000"/>
                </a:lnSpc>
              </a:pPr>
              <a:r>
                <a:rPr lang="es-ES_tradnl" sz="1400" dirty="0">
                  <a:solidFill>
                    <a:srgbClr val="002060"/>
                  </a:solidFill>
                </a:rPr>
                <a:t>Estudios que evalúan la potencia y/o efecto de </a:t>
              </a:r>
              <a:r>
                <a:rPr lang="es-ES_tradnl" sz="1400" dirty="0" err="1">
                  <a:solidFill>
                    <a:srgbClr val="002060"/>
                  </a:solidFill>
                </a:rPr>
                <a:t>rosu</a:t>
              </a:r>
              <a:r>
                <a:rPr lang="es-ES_tradnl" sz="1400" dirty="0">
                  <a:solidFill>
                    <a:srgbClr val="002060"/>
                  </a:solidFill>
                </a:rPr>
                <a:t> vs otros comparadores en la </a:t>
              </a:r>
              <a:r>
                <a:rPr lang="es-ES_tradnl" sz="1400" b="1" dirty="0">
                  <a:solidFill>
                    <a:srgbClr val="002060"/>
                  </a:solidFill>
                </a:rPr>
                <a:t>disminución de lipoproteínas, niveles de c-LDL…</a:t>
              </a:r>
              <a:endParaRPr lang="es-ES" sz="1400" dirty="0">
                <a:solidFill>
                  <a:srgbClr val="002060"/>
                </a:solidFill>
              </a:endParaRPr>
            </a:p>
          </p:txBody>
        </p:sp>
      </p:grpSp>
      <p:grpSp>
        <p:nvGrpSpPr>
          <p:cNvPr id="43" name="Grupo 42">
            <a:extLst>
              <a:ext uri="{FF2B5EF4-FFF2-40B4-BE49-F238E27FC236}">
                <a16:creationId xmlns:a16="http://schemas.microsoft.com/office/drawing/2014/main" id="{56B23E9F-AED6-0540-3B3F-7C24FF83796B}"/>
              </a:ext>
            </a:extLst>
          </p:cNvPr>
          <p:cNvGrpSpPr/>
          <p:nvPr/>
        </p:nvGrpSpPr>
        <p:grpSpPr>
          <a:xfrm>
            <a:off x="7363536" y="4384222"/>
            <a:ext cx="4507931" cy="1476038"/>
            <a:chOff x="6604000" y="2035178"/>
            <a:chExt cx="4507931" cy="1563556"/>
          </a:xfrm>
        </p:grpSpPr>
        <p:sp>
          <p:nvSpPr>
            <p:cNvPr id="44" name="Rectángulo: esquinas redondeadas 43">
              <a:extLst>
                <a:ext uri="{FF2B5EF4-FFF2-40B4-BE49-F238E27FC236}">
                  <a16:creationId xmlns:a16="http://schemas.microsoft.com/office/drawing/2014/main" id="{E570DE9D-E96C-6B4F-DA3C-94E27BAB53B6}"/>
                </a:ext>
              </a:extLst>
            </p:cNvPr>
            <p:cNvSpPr/>
            <p:nvPr/>
          </p:nvSpPr>
          <p:spPr>
            <a:xfrm>
              <a:off x="6604000" y="2035178"/>
              <a:ext cx="4220523" cy="1563556"/>
            </a:xfrm>
            <a:prstGeom prst="roundRect">
              <a:avLst/>
            </a:prstGeom>
            <a:solidFill>
              <a:schemeClr val="accent2">
                <a:lumMod val="20000"/>
                <a:lumOff val="8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5" name="CuadroTexto 44">
              <a:extLst>
                <a:ext uri="{FF2B5EF4-FFF2-40B4-BE49-F238E27FC236}">
                  <a16:creationId xmlns:a16="http://schemas.microsoft.com/office/drawing/2014/main" id="{60234A6E-A9F2-0AB0-1427-E3299796A34B}"/>
                </a:ext>
              </a:extLst>
            </p:cNvPr>
            <p:cNvSpPr txBox="1"/>
            <p:nvPr/>
          </p:nvSpPr>
          <p:spPr>
            <a:xfrm>
              <a:off x="7752785" y="2688614"/>
              <a:ext cx="3157838" cy="831433"/>
            </a:xfrm>
            <a:prstGeom prst="rect">
              <a:avLst/>
            </a:prstGeom>
            <a:noFill/>
          </p:spPr>
          <p:txBody>
            <a:bodyPr wrap="square" rtlCol="0">
              <a:spAutoFit/>
            </a:bodyPr>
            <a:lstStyle/>
            <a:p>
              <a:pPr>
                <a:lnSpc>
                  <a:spcPct val="110000"/>
                </a:lnSpc>
              </a:pPr>
              <a:r>
                <a:rPr lang="es-ES_tradnl" sz="1400" dirty="0">
                  <a:solidFill>
                    <a:srgbClr val="002060"/>
                  </a:solidFill>
                </a:rPr>
                <a:t>Estudios que evalúan el efecto de </a:t>
              </a:r>
              <a:r>
                <a:rPr lang="es-ES_tradnl" sz="1400" dirty="0" err="1">
                  <a:solidFill>
                    <a:srgbClr val="002060"/>
                  </a:solidFill>
                </a:rPr>
                <a:t>rosu</a:t>
              </a:r>
              <a:r>
                <a:rPr lang="es-ES_tradnl" sz="1400" dirty="0">
                  <a:solidFill>
                    <a:srgbClr val="002060"/>
                  </a:solidFill>
                </a:rPr>
                <a:t> vs placebo en eventos clínicos CV, </a:t>
              </a:r>
              <a:r>
                <a:rPr lang="es-ES_tradnl" sz="1400" dirty="0" err="1">
                  <a:solidFill>
                    <a:srgbClr val="002060"/>
                  </a:solidFill>
                </a:rPr>
                <a:t>morbi</a:t>
              </a:r>
              <a:r>
                <a:rPr lang="es-ES_tradnl" sz="1400" dirty="0">
                  <a:solidFill>
                    <a:srgbClr val="002060"/>
                  </a:solidFill>
                </a:rPr>
                <a:t>-mortalidad, </a:t>
              </a:r>
              <a:r>
                <a:rPr lang="es-ES_tradnl" sz="1400" dirty="0" err="1">
                  <a:solidFill>
                    <a:srgbClr val="002060"/>
                  </a:solidFill>
                </a:rPr>
                <a:t>etc</a:t>
              </a:r>
              <a:r>
                <a:rPr lang="es-ES_tradnl" sz="1400" dirty="0">
                  <a:solidFill>
                    <a:srgbClr val="002060"/>
                  </a:solidFill>
                </a:rPr>
                <a:t>…</a:t>
              </a:r>
              <a:endParaRPr lang="es-ES" sz="1400" dirty="0">
                <a:solidFill>
                  <a:srgbClr val="002060"/>
                </a:solidFill>
              </a:endParaRPr>
            </a:p>
          </p:txBody>
        </p:sp>
        <p:sp>
          <p:nvSpPr>
            <p:cNvPr id="46" name="CuadroTexto 45">
              <a:extLst>
                <a:ext uri="{FF2B5EF4-FFF2-40B4-BE49-F238E27FC236}">
                  <a16:creationId xmlns:a16="http://schemas.microsoft.com/office/drawing/2014/main" id="{32D33AA3-FB2F-3373-D922-2D3AC7A08063}"/>
                </a:ext>
              </a:extLst>
            </p:cNvPr>
            <p:cNvSpPr txBox="1"/>
            <p:nvPr/>
          </p:nvSpPr>
          <p:spPr>
            <a:xfrm>
              <a:off x="7954093" y="2103839"/>
              <a:ext cx="3157838" cy="584775"/>
            </a:xfrm>
            <a:prstGeom prst="rect">
              <a:avLst/>
            </a:prstGeom>
            <a:noFill/>
          </p:spPr>
          <p:txBody>
            <a:bodyPr wrap="square" rtlCol="0">
              <a:spAutoFit/>
            </a:bodyPr>
            <a:lstStyle/>
            <a:p>
              <a:r>
                <a:rPr lang="es-ES_tradnl" sz="1600" b="1" dirty="0" err="1">
                  <a:solidFill>
                    <a:srgbClr val="002060"/>
                  </a:solidFill>
                </a:rPr>
                <a:t>Morbi</a:t>
              </a:r>
              <a:r>
                <a:rPr lang="es-ES_tradnl" sz="1600" b="1" dirty="0">
                  <a:solidFill>
                    <a:srgbClr val="002060"/>
                  </a:solidFill>
                </a:rPr>
                <a:t>-mortalidad cardiovascular</a:t>
              </a:r>
              <a:endParaRPr lang="es-ES" sz="1600" b="1" dirty="0">
                <a:solidFill>
                  <a:srgbClr val="002060"/>
                </a:solidFill>
              </a:endParaRPr>
            </a:p>
          </p:txBody>
        </p:sp>
      </p:grpSp>
      <p:grpSp>
        <p:nvGrpSpPr>
          <p:cNvPr id="42" name="Grupo 41">
            <a:extLst>
              <a:ext uri="{FF2B5EF4-FFF2-40B4-BE49-F238E27FC236}">
                <a16:creationId xmlns:a16="http://schemas.microsoft.com/office/drawing/2014/main" id="{8920975B-AF84-E3EE-6066-254DE0AF06BE}"/>
              </a:ext>
            </a:extLst>
          </p:cNvPr>
          <p:cNvGrpSpPr/>
          <p:nvPr/>
        </p:nvGrpSpPr>
        <p:grpSpPr>
          <a:xfrm>
            <a:off x="7170434" y="1910177"/>
            <a:ext cx="4513565" cy="1636300"/>
            <a:chOff x="6604000" y="2035178"/>
            <a:chExt cx="4513565" cy="1636300"/>
          </a:xfrm>
        </p:grpSpPr>
        <p:sp>
          <p:nvSpPr>
            <p:cNvPr id="38" name="Rectángulo: esquinas redondeadas 37">
              <a:extLst>
                <a:ext uri="{FF2B5EF4-FFF2-40B4-BE49-F238E27FC236}">
                  <a16:creationId xmlns:a16="http://schemas.microsoft.com/office/drawing/2014/main" id="{0F7B9AC0-78D8-CC3A-D7FC-5C7BF09AEC56}"/>
                </a:ext>
              </a:extLst>
            </p:cNvPr>
            <p:cNvSpPr/>
            <p:nvPr/>
          </p:nvSpPr>
          <p:spPr>
            <a:xfrm>
              <a:off x="6604000" y="2035178"/>
              <a:ext cx="4376096" cy="1636300"/>
            </a:xfrm>
            <a:prstGeom prst="roundRect">
              <a:avLst/>
            </a:prstGeom>
            <a:solidFill>
              <a:schemeClr val="accent2">
                <a:lumMod val="20000"/>
                <a:lumOff val="8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0" name="CuadroTexto 39">
              <a:extLst>
                <a:ext uri="{FF2B5EF4-FFF2-40B4-BE49-F238E27FC236}">
                  <a16:creationId xmlns:a16="http://schemas.microsoft.com/office/drawing/2014/main" id="{B76D0E3B-7DF0-7B1C-6BA8-8AAB35187031}"/>
                </a:ext>
              </a:extLst>
            </p:cNvPr>
            <p:cNvSpPr txBox="1"/>
            <p:nvPr/>
          </p:nvSpPr>
          <p:spPr>
            <a:xfrm>
              <a:off x="7908358" y="2511054"/>
              <a:ext cx="2931092" cy="1021883"/>
            </a:xfrm>
            <a:prstGeom prst="rect">
              <a:avLst/>
            </a:prstGeom>
            <a:noFill/>
          </p:spPr>
          <p:txBody>
            <a:bodyPr wrap="square" rtlCol="0">
              <a:spAutoFit/>
            </a:bodyPr>
            <a:lstStyle/>
            <a:p>
              <a:pPr>
                <a:lnSpc>
                  <a:spcPct val="110000"/>
                </a:lnSpc>
              </a:pPr>
              <a:r>
                <a:rPr lang="es-ES_tradnl" sz="1400" dirty="0">
                  <a:solidFill>
                    <a:srgbClr val="002060"/>
                  </a:solidFill>
                </a:rPr>
                <a:t>Estudios que evalúan el efecto de </a:t>
              </a:r>
              <a:r>
                <a:rPr lang="es-ES_tradnl" sz="1400" dirty="0" err="1">
                  <a:solidFill>
                    <a:srgbClr val="002060"/>
                  </a:solidFill>
                </a:rPr>
                <a:t>rosu</a:t>
              </a:r>
              <a:r>
                <a:rPr lang="es-ES_tradnl" sz="1400" dirty="0">
                  <a:solidFill>
                    <a:srgbClr val="002060"/>
                  </a:solidFill>
                </a:rPr>
                <a:t> vs otros comparadores solo o en combinación en disminución de placa de ateroma</a:t>
              </a:r>
              <a:endParaRPr lang="es-ES" sz="1400" dirty="0">
                <a:solidFill>
                  <a:srgbClr val="002060"/>
                </a:solidFill>
              </a:endParaRPr>
            </a:p>
          </p:txBody>
        </p:sp>
        <p:sp>
          <p:nvSpPr>
            <p:cNvPr id="41" name="CuadroTexto 40">
              <a:extLst>
                <a:ext uri="{FF2B5EF4-FFF2-40B4-BE49-F238E27FC236}">
                  <a16:creationId xmlns:a16="http://schemas.microsoft.com/office/drawing/2014/main" id="{922DB974-1C2C-BE58-4712-5A7A2B76D416}"/>
                </a:ext>
              </a:extLst>
            </p:cNvPr>
            <p:cNvSpPr txBox="1"/>
            <p:nvPr/>
          </p:nvSpPr>
          <p:spPr>
            <a:xfrm>
              <a:off x="6759573" y="2103839"/>
              <a:ext cx="4357992" cy="338554"/>
            </a:xfrm>
            <a:prstGeom prst="rect">
              <a:avLst/>
            </a:prstGeom>
            <a:noFill/>
          </p:spPr>
          <p:txBody>
            <a:bodyPr wrap="square" rtlCol="0">
              <a:spAutoFit/>
            </a:bodyPr>
            <a:lstStyle/>
            <a:p>
              <a:r>
                <a:rPr lang="es-ES_tradnl" sz="1600" b="1" dirty="0">
                  <a:solidFill>
                    <a:srgbClr val="002060"/>
                  </a:solidFill>
                </a:rPr>
                <a:t>Tratamiento de la aterosclerosis</a:t>
              </a:r>
              <a:endParaRPr lang="es-ES" sz="1600" b="1" dirty="0">
                <a:solidFill>
                  <a:srgbClr val="002060"/>
                </a:solidFill>
              </a:endParaRPr>
            </a:p>
          </p:txBody>
        </p:sp>
      </p:grpSp>
      <p:sp>
        <p:nvSpPr>
          <p:cNvPr id="8" name="Rectángulo 7">
            <a:extLst>
              <a:ext uri="{FF2B5EF4-FFF2-40B4-BE49-F238E27FC236}">
                <a16:creationId xmlns:a16="http://schemas.microsoft.com/office/drawing/2014/main" id="{3B3FCDB2-23A1-E625-774C-AA920BAC373F}"/>
              </a:ext>
            </a:extLst>
          </p:cNvPr>
          <p:cNvSpPr/>
          <p:nvPr/>
        </p:nvSpPr>
        <p:spPr>
          <a:xfrm>
            <a:off x="0" y="5334000"/>
            <a:ext cx="2139950" cy="15239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B5746A2F-65CC-FDFB-514F-B932C14550E7}"/>
              </a:ext>
            </a:extLst>
          </p:cNvPr>
          <p:cNvSpPr txBox="1"/>
          <p:nvPr/>
        </p:nvSpPr>
        <p:spPr>
          <a:xfrm>
            <a:off x="508000" y="816115"/>
            <a:ext cx="4357992" cy="707886"/>
          </a:xfrm>
          <a:prstGeom prst="rect">
            <a:avLst/>
          </a:prstGeom>
          <a:noFill/>
        </p:spPr>
        <p:txBody>
          <a:bodyPr wrap="square" rtlCol="0">
            <a:spAutoFit/>
          </a:bodyPr>
          <a:lstStyle/>
          <a:p>
            <a:r>
              <a:rPr lang="es-ES_tradnl" sz="2000" b="1" dirty="0">
                <a:solidFill>
                  <a:srgbClr val="002060"/>
                </a:solidFill>
              </a:rPr>
              <a:t>Universo de la evidencia con rosuvastatina: Programa GALAXY</a:t>
            </a:r>
            <a:endParaRPr lang="es-ES" sz="2000" b="1" dirty="0">
              <a:solidFill>
                <a:srgbClr val="002060"/>
              </a:solidFill>
            </a:endParaRPr>
          </a:p>
        </p:txBody>
      </p:sp>
      <p:sp>
        <p:nvSpPr>
          <p:cNvPr id="4" name="CuadroTexto 3">
            <a:extLst>
              <a:ext uri="{FF2B5EF4-FFF2-40B4-BE49-F238E27FC236}">
                <a16:creationId xmlns:a16="http://schemas.microsoft.com/office/drawing/2014/main" id="{F41546EB-C3A1-EB02-1BF7-A1F0CAC35AFB}"/>
              </a:ext>
            </a:extLst>
          </p:cNvPr>
          <p:cNvSpPr txBox="1"/>
          <p:nvPr/>
        </p:nvSpPr>
        <p:spPr>
          <a:xfrm>
            <a:off x="5837542" y="754285"/>
            <a:ext cx="5071758" cy="883832"/>
          </a:xfrm>
          <a:prstGeom prst="rect">
            <a:avLst/>
          </a:prstGeom>
          <a:noFill/>
        </p:spPr>
        <p:txBody>
          <a:bodyPr wrap="square" rtlCol="0">
            <a:spAutoFit/>
          </a:bodyPr>
          <a:lstStyle/>
          <a:p>
            <a:pPr algn="just">
              <a:lnSpc>
                <a:spcPct val="110000"/>
              </a:lnSpc>
            </a:pPr>
            <a:r>
              <a:rPr lang="es-ES_tradnl" sz="1600" dirty="0">
                <a:solidFill>
                  <a:srgbClr val="002060"/>
                </a:solidFill>
              </a:rPr>
              <a:t>Amplia evidencia en distintos contextos clínicos para disminuir los eventos cardiovasculares, el RCV, la hipercolesterolemia c-LDL y tratar la aterosclerosis.</a:t>
            </a:r>
            <a:endParaRPr lang="es-ES" sz="1600" dirty="0">
              <a:solidFill>
                <a:srgbClr val="002060"/>
              </a:solidFill>
            </a:endParaRPr>
          </a:p>
        </p:txBody>
      </p:sp>
      <p:pic>
        <p:nvPicPr>
          <p:cNvPr id="9" name="Picture 2" descr="Ocupació | ALMIRALL">
            <a:extLst>
              <a:ext uri="{FF2B5EF4-FFF2-40B4-BE49-F238E27FC236}">
                <a16:creationId xmlns:a16="http://schemas.microsoft.com/office/drawing/2014/main" id="{85C25494-B44E-757E-29EB-6B5306C691E6}"/>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t="20384" r="74873" b="18548"/>
          <a:stretch>
            <a:fillRect/>
          </a:stretch>
        </p:blipFill>
        <p:spPr bwMode="auto">
          <a:xfrm>
            <a:off x="116665" y="4549403"/>
            <a:ext cx="1091254" cy="165454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Ocupació | ALMIRALL">
            <a:extLst>
              <a:ext uri="{FF2B5EF4-FFF2-40B4-BE49-F238E27FC236}">
                <a16:creationId xmlns:a16="http://schemas.microsoft.com/office/drawing/2014/main" id="{4E11ABCB-26FB-1368-6C80-1A0D52154B1F}"/>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t="20384" r="74873" b="18548"/>
          <a:stretch>
            <a:fillRect/>
          </a:stretch>
        </p:blipFill>
        <p:spPr bwMode="auto">
          <a:xfrm>
            <a:off x="10980096" y="81214"/>
            <a:ext cx="1091254" cy="1654546"/>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Texto 11">
            <a:extLst>
              <a:ext uri="{FF2B5EF4-FFF2-40B4-BE49-F238E27FC236}">
                <a16:creationId xmlns:a16="http://schemas.microsoft.com/office/drawing/2014/main" id="{86F4B722-753C-C6F8-43D7-066D27189FCA}"/>
              </a:ext>
            </a:extLst>
          </p:cNvPr>
          <p:cNvSpPr txBox="1"/>
          <p:nvPr/>
        </p:nvSpPr>
        <p:spPr>
          <a:xfrm>
            <a:off x="1069975" y="6208836"/>
            <a:ext cx="2997200" cy="461665"/>
          </a:xfrm>
          <a:prstGeom prst="rect">
            <a:avLst/>
          </a:prstGeom>
          <a:noFill/>
        </p:spPr>
        <p:txBody>
          <a:bodyPr wrap="square" rtlCol="0">
            <a:spAutoFit/>
          </a:bodyPr>
          <a:lstStyle/>
          <a:p>
            <a:r>
              <a:rPr lang="es-ES_tradnl" sz="800" dirty="0">
                <a:solidFill>
                  <a:srgbClr val="002060"/>
                </a:solidFill>
              </a:rPr>
              <a:t>Otros estudios con </a:t>
            </a:r>
            <a:r>
              <a:rPr lang="es-ES_tradnl" sz="800" dirty="0" err="1">
                <a:solidFill>
                  <a:srgbClr val="002060"/>
                </a:solidFill>
              </a:rPr>
              <a:t>Crestor</a:t>
            </a:r>
            <a:r>
              <a:rPr lang="es-ES_tradnl" sz="800" dirty="0">
                <a:solidFill>
                  <a:srgbClr val="002060"/>
                </a:solidFill>
              </a:rPr>
              <a:t>: HOPE-3, SPACE-ROCKET… Expert </a:t>
            </a:r>
            <a:r>
              <a:rPr lang="es-ES_tradnl" sz="800" dirty="0" err="1">
                <a:solidFill>
                  <a:srgbClr val="002060"/>
                </a:solidFill>
              </a:rPr>
              <a:t>Rev</a:t>
            </a:r>
            <a:r>
              <a:rPr lang="es-ES_tradnl" sz="800" dirty="0">
                <a:solidFill>
                  <a:srgbClr val="002060"/>
                </a:solidFill>
              </a:rPr>
              <a:t> </a:t>
            </a:r>
            <a:r>
              <a:rPr lang="es-ES_tradnl" sz="800" dirty="0" err="1">
                <a:solidFill>
                  <a:srgbClr val="002060"/>
                </a:solidFill>
              </a:rPr>
              <a:t>Cardiovasc</a:t>
            </a:r>
            <a:r>
              <a:rPr lang="es-ES_tradnl" sz="800" dirty="0">
                <a:solidFill>
                  <a:srgbClr val="002060"/>
                </a:solidFill>
              </a:rPr>
              <a:t> </a:t>
            </a:r>
            <a:r>
              <a:rPr lang="es-ES_tradnl" sz="800" dirty="0" err="1">
                <a:solidFill>
                  <a:srgbClr val="002060"/>
                </a:solidFill>
              </a:rPr>
              <a:t>Ther</a:t>
            </a:r>
            <a:r>
              <a:rPr lang="es-ES_tradnl" sz="800" dirty="0">
                <a:solidFill>
                  <a:srgbClr val="002060"/>
                </a:solidFill>
              </a:rPr>
              <a:t>. 2007 Mar;5(2):177-93. doi:10.1586/14779072.5.2177.</a:t>
            </a:r>
            <a:endParaRPr lang="es-ES" sz="800" dirty="0">
              <a:solidFill>
                <a:srgbClr val="002060"/>
              </a:solidFill>
            </a:endParaRPr>
          </a:p>
        </p:txBody>
      </p:sp>
      <p:pic>
        <p:nvPicPr>
          <p:cNvPr id="36" name="Picture 2">
            <a:extLst>
              <a:ext uri="{FF2B5EF4-FFF2-40B4-BE49-F238E27FC236}">
                <a16:creationId xmlns:a16="http://schemas.microsoft.com/office/drawing/2014/main" id="{F999CC66-D1FA-2748-C697-62A10D6FE9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0535" y="2195603"/>
            <a:ext cx="6924609" cy="3908111"/>
          </a:xfrm>
          <a:prstGeom prst="rect">
            <a:avLst/>
          </a:prstGeom>
          <a:noFill/>
          <a:extLst>
            <a:ext uri="{909E8E84-426E-40DD-AFC4-6F175D3DCCD1}">
              <a14:hiddenFill xmlns:a14="http://schemas.microsoft.com/office/drawing/2010/main">
                <a:solidFill>
                  <a:srgbClr val="FFFFFF"/>
                </a:solidFill>
              </a14:hiddenFill>
            </a:ext>
          </a:extLst>
        </p:spPr>
      </p:pic>
      <p:grpSp>
        <p:nvGrpSpPr>
          <p:cNvPr id="33" name="Grupo 32">
            <a:extLst>
              <a:ext uri="{FF2B5EF4-FFF2-40B4-BE49-F238E27FC236}">
                <a16:creationId xmlns:a16="http://schemas.microsoft.com/office/drawing/2014/main" id="{FECADE8C-B2CD-E234-71ED-6C052D559418}"/>
              </a:ext>
            </a:extLst>
          </p:cNvPr>
          <p:cNvGrpSpPr/>
          <p:nvPr/>
        </p:nvGrpSpPr>
        <p:grpSpPr>
          <a:xfrm>
            <a:off x="0" y="1"/>
            <a:ext cx="3435350" cy="654050"/>
            <a:chOff x="1207919" y="3436464"/>
            <a:chExt cx="3435350" cy="654050"/>
          </a:xfrm>
        </p:grpSpPr>
        <p:sp>
          <p:nvSpPr>
            <p:cNvPr id="34" name="Rectángulo: una sola esquina redondeada 33">
              <a:extLst>
                <a:ext uri="{FF2B5EF4-FFF2-40B4-BE49-F238E27FC236}">
                  <a16:creationId xmlns:a16="http://schemas.microsoft.com/office/drawing/2014/main" id="{A47869D6-6865-F70D-DFAF-5455991764FE}"/>
                </a:ext>
              </a:extLst>
            </p:cNvPr>
            <p:cNvSpPr/>
            <p:nvPr/>
          </p:nvSpPr>
          <p:spPr>
            <a:xfrm rot="10800000" flipH="1">
              <a:off x="1207919" y="3436464"/>
              <a:ext cx="3435350" cy="654050"/>
            </a:xfrm>
            <a:prstGeom prst="round1Rect">
              <a:avLst>
                <a:gd name="adj" fmla="val 50000"/>
              </a:avLst>
            </a:prstGeom>
          </p:spPr>
          <p:style>
            <a:lnRef idx="2">
              <a:schemeClr val="accent1">
                <a:shade val="15000"/>
              </a:schemeClr>
            </a:lnRef>
            <a:fillRef idx="1">
              <a:schemeClr val="accent1"/>
            </a:fillRef>
            <a:effectRef idx="0">
              <a:schemeClr val="accent1"/>
            </a:effectRef>
            <a:fontRef idx="minor">
              <a:schemeClr val="lt1"/>
            </a:fontRef>
          </p:style>
          <p:txBody>
            <a:bodyPr anchor="ctr">
              <a:normAutofit/>
            </a:bodyPr>
            <a:lstStyle/>
            <a:p>
              <a:pPr defTabSz="1219139">
                <a:lnSpc>
                  <a:spcPct val="90000"/>
                </a:lnSpc>
                <a:spcBef>
                  <a:spcPts val="1333"/>
                </a:spcBef>
                <a:defRPr/>
              </a:pPr>
              <a:endParaRPr lang="es-ES" sz="2933" b="1" dirty="0">
                <a:solidFill>
                  <a:srgbClr val="00F0BE"/>
                </a:solidFill>
                <a:latin typeface="Arial" pitchFamily="34" charset="0"/>
                <a:cs typeface="Arial" pitchFamily="34" charset="0"/>
              </a:endParaRPr>
            </a:p>
          </p:txBody>
        </p:sp>
        <p:sp>
          <p:nvSpPr>
            <p:cNvPr id="35" name="CuadroTexto 34">
              <a:extLst>
                <a:ext uri="{FF2B5EF4-FFF2-40B4-BE49-F238E27FC236}">
                  <a16:creationId xmlns:a16="http://schemas.microsoft.com/office/drawing/2014/main" id="{D63F167E-B9FD-EF14-7D09-03CDE0BA0A9A}"/>
                </a:ext>
              </a:extLst>
            </p:cNvPr>
            <p:cNvSpPr txBox="1"/>
            <p:nvPr/>
          </p:nvSpPr>
          <p:spPr>
            <a:xfrm>
              <a:off x="1293813" y="3510354"/>
              <a:ext cx="2998787" cy="498534"/>
            </a:xfrm>
            <a:prstGeom prst="rect">
              <a:avLst/>
            </a:prstGeom>
            <a:noFill/>
          </p:spPr>
          <p:txBody>
            <a:bodyPr wrap="square">
              <a:spAutoFit/>
            </a:bodyPr>
            <a:lstStyle/>
            <a:p>
              <a:pPr marL="0" marR="0" lvl="0" indent="0" algn="l" defTabSz="1219139" rtl="0" eaLnBrk="1" fontAlgn="auto" latinLnBrk="0" hangingPunct="1">
                <a:lnSpc>
                  <a:spcPct val="90000"/>
                </a:lnSpc>
                <a:spcBef>
                  <a:spcPts val="1333"/>
                </a:spcBef>
                <a:spcAft>
                  <a:spcPts val="0"/>
                </a:spcAft>
                <a:buClrTx/>
                <a:buSzTx/>
                <a:buFontTx/>
                <a:buNone/>
                <a:tabLst/>
                <a:defRPr/>
              </a:pPr>
              <a:r>
                <a:rPr kumimoji="0" lang="es-ES" sz="2933" b="1" i="0" u="none" strike="noStrike" kern="1200" cap="none" spc="0" normalizeH="0" baseline="0" noProof="0" dirty="0">
                  <a:ln>
                    <a:noFill/>
                  </a:ln>
                  <a:solidFill>
                    <a:srgbClr val="00F0BE"/>
                  </a:solidFill>
                  <a:effectLst/>
                  <a:uLnTx/>
                  <a:uFillTx/>
                  <a:latin typeface="Arial" pitchFamily="34" charset="0"/>
                  <a:ea typeface="+mn-ea"/>
                  <a:cs typeface="Arial" pitchFamily="34" charset="0"/>
                </a:rPr>
                <a:t>Valor de marca</a:t>
              </a:r>
            </a:p>
          </p:txBody>
        </p:sp>
      </p:grpSp>
    </p:spTree>
    <p:extLst>
      <p:ext uri="{BB962C8B-B14F-4D97-AF65-F5344CB8AC3E}">
        <p14:creationId xmlns:p14="http://schemas.microsoft.com/office/powerpoint/2010/main" val="2980358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476F3F1F-0ADF-52F6-F40E-1569DAB60E0E}"/>
              </a:ext>
            </a:extLst>
          </p:cNvPr>
          <p:cNvPicPr>
            <a:picLocks noChangeAspect="1"/>
          </p:cNvPicPr>
          <p:nvPr/>
        </p:nvPicPr>
        <p:blipFill>
          <a:blip r:embed="rId2"/>
          <a:stretch>
            <a:fillRect/>
          </a:stretch>
        </p:blipFill>
        <p:spPr>
          <a:xfrm>
            <a:off x="800100" y="0"/>
            <a:ext cx="10591800" cy="6858000"/>
          </a:xfrm>
          <a:prstGeom prst="rect">
            <a:avLst/>
          </a:prstGeom>
        </p:spPr>
      </p:pic>
    </p:spTree>
    <p:extLst>
      <p:ext uri="{BB962C8B-B14F-4D97-AF65-F5344CB8AC3E}">
        <p14:creationId xmlns:p14="http://schemas.microsoft.com/office/powerpoint/2010/main" val="3128207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ABA92A07-AF6E-181C-0420-39ACAC3FBBFF}"/>
              </a:ext>
            </a:extLst>
          </p:cNvPr>
          <p:cNvSpPr>
            <a:spLocks noGrp="1"/>
          </p:cNvSpPr>
          <p:nvPr>
            <p:ph type="title"/>
          </p:nvPr>
        </p:nvSpPr>
        <p:spPr>
          <a:xfrm>
            <a:off x="338671" y="197666"/>
            <a:ext cx="11514657" cy="760793"/>
          </a:xfrm>
          <a:noFill/>
        </p:spPr>
        <p:txBody>
          <a:bodyPr anchor="ctr">
            <a:normAutofit fontScale="90000"/>
          </a:bodyPr>
          <a:lstStyle/>
          <a:p>
            <a:pPr defTabSz="914377">
              <a:lnSpc>
                <a:spcPct val="90000"/>
              </a:lnSpc>
              <a:spcBef>
                <a:spcPts val="1000"/>
              </a:spcBef>
              <a:buFont typeface="Arial" panose="020B0604020202020204" pitchFamily="34" charset="0"/>
            </a:pPr>
            <a:r>
              <a:rPr lang="es-ES_tradnl" sz="3200" b="1" dirty="0">
                <a:solidFill>
                  <a:srgbClr val="002060"/>
                </a:solidFill>
                <a:latin typeface="+mn-lt"/>
                <a:ea typeface="+mn-ea"/>
                <a:cs typeface="+mn-cs"/>
              </a:rPr>
              <a:t>El VIH es una de las causas principales de muerte a nivel mundial</a:t>
            </a:r>
            <a:endParaRPr lang="es-ES" sz="3200" b="1" dirty="0">
              <a:solidFill>
                <a:srgbClr val="002060"/>
              </a:solidFill>
              <a:latin typeface="+mn-lt"/>
              <a:ea typeface="+mn-ea"/>
              <a:cs typeface="+mn-cs"/>
            </a:endParaRPr>
          </a:p>
        </p:txBody>
      </p:sp>
      <p:pic>
        <p:nvPicPr>
          <p:cNvPr id="5" name="Imagen 3">
            <a:extLst>
              <a:ext uri="{FF2B5EF4-FFF2-40B4-BE49-F238E27FC236}">
                <a16:creationId xmlns:a16="http://schemas.microsoft.com/office/drawing/2014/main" id="{BED43399-AFCD-2EE2-5A03-FF079EC1826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9096"/>
          <a:stretch/>
        </p:blipFill>
        <p:spPr bwMode="auto">
          <a:xfrm>
            <a:off x="208747" y="1352374"/>
            <a:ext cx="6812526" cy="4371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ángulo 5">
            <a:extLst>
              <a:ext uri="{FF2B5EF4-FFF2-40B4-BE49-F238E27FC236}">
                <a16:creationId xmlns:a16="http://schemas.microsoft.com/office/drawing/2014/main" id="{6B869D2E-442C-1C52-2931-DA9F985817BA}"/>
              </a:ext>
            </a:extLst>
          </p:cNvPr>
          <p:cNvSpPr/>
          <p:nvPr/>
        </p:nvSpPr>
        <p:spPr>
          <a:xfrm>
            <a:off x="1909485" y="3446933"/>
            <a:ext cx="2160494" cy="161365"/>
          </a:xfrm>
          <a:prstGeom prst="rect">
            <a:avLst/>
          </a:prstGeom>
          <a:noFill/>
          <a:ln w="317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uadroTexto 6">
            <a:extLst>
              <a:ext uri="{FF2B5EF4-FFF2-40B4-BE49-F238E27FC236}">
                <a16:creationId xmlns:a16="http://schemas.microsoft.com/office/drawing/2014/main" id="{4B43C9FB-2590-D6DB-BC7B-1BF88F7C52CC}"/>
              </a:ext>
            </a:extLst>
          </p:cNvPr>
          <p:cNvSpPr txBox="1"/>
          <p:nvPr/>
        </p:nvSpPr>
        <p:spPr>
          <a:xfrm>
            <a:off x="7234385" y="1555186"/>
            <a:ext cx="4849906" cy="1592744"/>
          </a:xfrm>
          <a:prstGeom prst="rect">
            <a:avLst/>
          </a:prstGeom>
          <a:noFill/>
          <a:ln w="19050">
            <a:noFill/>
          </a:ln>
        </p:spPr>
        <p:txBody>
          <a:bodyPr wrap="square" rtlCol="0">
            <a:spAutoFit/>
          </a:bodyPr>
          <a:lstStyle>
            <a:defPPr>
              <a:defRPr lang="es-ES"/>
            </a:defPPr>
            <a:lvl1pPr algn="ctr">
              <a:defRPr sz="2400" b="1">
                <a:solidFill>
                  <a:schemeClr val="accent2">
                    <a:lumMod val="50000"/>
                  </a:schemeClr>
                </a:solidFill>
              </a:defRPr>
            </a:lvl1pPr>
          </a:lstStyle>
          <a:p>
            <a:pPr marL="342900" indent="-342900" algn="l">
              <a:buFont typeface="Wingdings" panose="05000000000000000000" pitchFamily="2" charset="2"/>
              <a:buChar char="Ø"/>
            </a:pPr>
            <a:r>
              <a:rPr lang="es-ES" sz="1950" b="0" dirty="0">
                <a:solidFill>
                  <a:schemeClr val="tx2">
                    <a:lumMod val="75000"/>
                    <a:lumOff val="25000"/>
                  </a:schemeClr>
                </a:solidFill>
              </a:rPr>
              <a:t>El VIH/SIDA sigue causando un número significativo de muertes al año a nivel mundial</a:t>
            </a:r>
            <a:r>
              <a:rPr lang="es-ES" sz="1950" b="0" baseline="30000" dirty="0">
                <a:solidFill>
                  <a:schemeClr val="tx2">
                    <a:lumMod val="75000"/>
                    <a:lumOff val="25000"/>
                  </a:schemeClr>
                </a:solidFill>
              </a:rPr>
              <a:t>1</a:t>
            </a:r>
            <a:r>
              <a:rPr lang="es-ES" sz="1950" b="0" dirty="0">
                <a:solidFill>
                  <a:schemeClr val="tx2">
                    <a:lumMod val="75000"/>
                    <a:lumOff val="25000"/>
                  </a:schemeClr>
                </a:solidFill>
              </a:rPr>
              <a:t> a pesar de los avances terapéuticos y la existencia de diferentes familias antirretrovirales</a:t>
            </a:r>
            <a:r>
              <a:rPr lang="es-ES" sz="1950" b="0" baseline="30000" dirty="0">
                <a:solidFill>
                  <a:schemeClr val="tx2">
                    <a:lumMod val="75000"/>
                    <a:lumOff val="25000"/>
                  </a:schemeClr>
                </a:solidFill>
              </a:rPr>
              <a:t>2,3</a:t>
            </a:r>
            <a:r>
              <a:rPr lang="es-ES" sz="1950" b="0" dirty="0">
                <a:solidFill>
                  <a:schemeClr val="tx2">
                    <a:lumMod val="75000"/>
                    <a:lumOff val="25000"/>
                  </a:schemeClr>
                </a:solidFill>
              </a:rPr>
              <a:t>:</a:t>
            </a:r>
          </a:p>
        </p:txBody>
      </p:sp>
      <p:pic>
        <p:nvPicPr>
          <p:cNvPr id="8" name="Imagen 3">
            <a:extLst>
              <a:ext uri="{FF2B5EF4-FFF2-40B4-BE49-F238E27FC236}">
                <a16:creationId xmlns:a16="http://schemas.microsoft.com/office/drawing/2014/main" id="{F4A826BC-E685-DBFB-6077-008682B143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394956" y="5980763"/>
            <a:ext cx="6207416" cy="362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uadroTexto 8">
            <a:extLst>
              <a:ext uri="{FF2B5EF4-FFF2-40B4-BE49-F238E27FC236}">
                <a16:creationId xmlns:a16="http://schemas.microsoft.com/office/drawing/2014/main" id="{19DF655B-B469-D192-B5A2-4E2DD3E1E5B0}"/>
              </a:ext>
            </a:extLst>
          </p:cNvPr>
          <p:cNvSpPr txBox="1"/>
          <p:nvPr/>
        </p:nvSpPr>
        <p:spPr>
          <a:xfrm>
            <a:off x="7234385" y="3429000"/>
            <a:ext cx="4562660" cy="1815882"/>
          </a:xfrm>
          <a:prstGeom prst="rect">
            <a:avLst/>
          </a:prstGeom>
          <a:noFill/>
          <a:ln w="19050">
            <a:noFill/>
          </a:ln>
        </p:spPr>
        <p:txBody>
          <a:bodyPr wrap="square" rtlCol="0">
            <a:spAutoFit/>
          </a:bodyPr>
          <a:lstStyle>
            <a:defPPr>
              <a:defRPr lang="es-ES"/>
            </a:defPPr>
            <a:lvl1pPr algn="ctr">
              <a:defRPr sz="2400" b="1">
                <a:solidFill>
                  <a:schemeClr val="accent2">
                    <a:lumMod val="50000"/>
                  </a:schemeClr>
                </a:solidFill>
              </a:defRPr>
            </a:lvl1pPr>
          </a:lstStyle>
          <a:p>
            <a:pPr marL="342900" indent="-342900" algn="l">
              <a:buFont typeface="+mj-lt"/>
              <a:buAutoNum type="arabicPeriod"/>
            </a:pPr>
            <a:r>
              <a:rPr lang="es-ES_tradnl" sz="1400" dirty="0">
                <a:solidFill>
                  <a:schemeClr val="tx2">
                    <a:lumMod val="75000"/>
                    <a:lumOff val="25000"/>
                  </a:schemeClr>
                </a:solidFill>
              </a:rPr>
              <a:t>Inhibidores de la transcriptasa inversa análogos de nucleósido/nucleótido (ITIN/</a:t>
            </a:r>
            <a:r>
              <a:rPr lang="es-ES_tradnl" sz="1400" dirty="0" err="1">
                <a:solidFill>
                  <a:schemeClr val="tx2">
                    <a:lumMod val="75000"/>
                    <a:lumOff val="25000"/>
                  </a:schemeClr>
                </a:solidFill>
              </a:rPr>
              <a:t>ITINt</a:t>
            </a:r>
            <a:r>
              <a:rPr lang="es-ES_tradnl" sz="1400" dirty="0">
                <a:solidFill>
                  <a:schemeClr val="tx2">
                    <a:lumMod val="75000"/>
                    <a:lumOff val="25000"/>
                  </a:schemeClr>
                </a:solidFill>
              </a:rPr>
              <a:t>)</a:t>
            </a:r>
          </a:p>
          <a:p>
            <a:pPr marL="342900" indent="-342900" algn="l">
              <a:buFont typeface="+mj-lt"/>
              <a:buAutoNum type="arabicPeriod"/>
            </a:pPr>
            <a:r>
              <a:rPr lang="es-ES_tradnl" sz="1400" dirty="0">
                <a:solidFill>
                  <a:schemeClr val="tx2">
                    <a:lumMod val="75000"/>
                    <a:lumOff val="25000"/>
                  </a:schemeClr>
                </a:solidFill>
              </a:rPr>
              <a:t>Inhibidores de la transcriptasa inversa no análogos de nucleósido (ITINN)</a:t>
            </a:r>
          </a:p>
          <a:p>
            <a:pPr marL="342900" indent="-342900" algn="l">
              <a:buFont typeface="+mj-lt"/>
              <a:buAutoNum type="arabicPeriod"/>
            </a:pPr>
            <a:r>
              <a:rPr lang="es-ES" sz="1400" dirty="0">
                <a:solidFill>
                  <a:schemeClr val="tx2">
                    <a:lumMod val="75000"/>
                    <a:lumOff val="25000"/>
                  </a:schemeClr>
                </a:solidFill>
              </a:rPr>
              <a:t>Inhibidores de la integrasa</a:t>
            </a:r>
          </a:p>
          <a:p>
            <a:pPr marL="342900" indent="-342900" algn="l">
              <a:buFont typeface="+mj-lt"/>
              <a:buAutoNum type="arabicPeriod"/>
            </a:pPr>
            <a:r>
              <a:rPr lang="es-ES" sz="1400" dirty="0">
                <a:solidFill>
                  <a:schemeClr val="tx2">
                    <a:lumMod val="75000"/>
                    <a:lumOff val="25000"/>
                  </a:schemeClr>
                </a:solidFill>
              </a:rPr>
              <a:t>Inhibidores de la proteasa</a:t>
            </a:r>
          </a:p>
          <a:p>
            <a:pPr marL="342900" indent="-342900" algn="l">
              <a:buFont typeface="+mj-lt"/>
              <a:buAutoNum type="arabicPeriod"/>
            </a:pPr>
            <a:r>
              <a:rPr lang="es-ES" sz="1400" dirty="0">
                <a:solidFill>
                  <a:schemeClr val="tx2">
                    <a:lumMod val="75000"/>
                    <a:lumOff val="25000"/>
                  </a:schemeClr>
                </a:solidFill>
              </a:rPr>
              <a:t>Inhibidores de la entrada/acoplamiento</a:t>
            </a:r>
          </a:p>
          <a:p>
            <a:pPr marL="342900" indent="-342900" algn="l">
              <a:buFont typeface="+mj-lt"/>
              <a:buAutoNum type="arabicPeriod"/>
            </a:pPr>
            <a:r>
              <a:rPr lang="es-ES" sz="1400" dirty="0">
                <a:solidFill>
                  <a:schemeClr val="tx2">
                    <a:lumMod val="75000"/>
                    <a:lumOff val="25000"/>
                  </a:schemeClr>
                </a:solidFill>
              </a:rPr>
              <a:t>Potenciadores de otros fármacos</a:t>
            </a:r>
          </a:p>
        </p:txBody>
      </p:sp>
      <p:sp>
        <p:nvSpPr>
          <p:cNvPr id="10" name="CuadroTexto 9">
            <a:extLst>
              <a:ext uri="{FF2B5EF4-FFF2-40B4-BE49-F238E27FC236}">
                <a16:creationId xmlns:a16="http://schemas.microsoft.com/office/drawing/2014/main" id="{171784D2-02C0-ADAF-FB97-C412BE5A9BA1}"/>
              </a:ext>
            </a:extLst>
          </p:cNvPr>
          <p:cNvSpPr txBox="1"/>
          <p:nvPr/>
        </p:nvSpPr>
        <p:spPr>
          <a:xfrm>
            <a:off x="7386916" y="5467661"/>
            <a:ext cx="4596337" cy="215444"/>
          </a:xfrm>
          <a:prstGeom prst="rect">
            <a:avLst/>
          </a:prstGeom>
          <a:noFill/>
        </p:spPr>
        <p:txBody>
          <a:bodyPr wrap="square">
            <a:spAutoFit/>
          </a:bodyPr>
          <a:lstStyle>
            <a:defPPr>
              <a:defRPr lang="es-ES"/>
            </a:defPPr>
            <a:lvl1pPr algn="ctr">
              <a:defRPr sz="800" i="1">
                <a:solidFill>
                  <a:schemeClr val="tx1">
                    <a:lumMod val="50000"/>
                  </a:schemeClr>
                </a:solidFill>
              </a:defRPr>
            </a:lvl1pPr>
          </a:lstStyle>
          <a:p>
            <a:r>
              <a:rPr lang="es-ES" dirty="0"/>
              <a:t>2. Fuente: https://www.gttvih.org/files/active/1/Tabla_medicamentos_ARV_2021_baja.pdf</a:t>
            </a:r>
          </a:p>
        </p:txBody>
      </p:sp>
      <p:sp>
        <p:nvSpPr>
          <p:cNvPr id="11" name="CuadroTexto 10">
            <a:extLst>
              <a:ext uri="{FF2B5EF4-FFF2-40B4-BE49-F238E27FC236}">
                <a16:creationId xmlns:a16="http://schemas.microsoft.com/office/drawing/2014/main" id="{E0F17242-C1BF-1E18-C7AF-4760003D9642}"/>
              </a:ext>
            </a:extLst>
          </p:cNvPr>
          <p:cNvSpPr txBox="1"/>
          <p:nvPr/>
        </p:nvSpPr>
        <p:spPr>
          <a:xfrm>
            <a:off x="7386916" y="5773461"/>
            <a:ext cx="4356848" cy="338554"/>
          </a:xfrm>
          <a:prstGeom prst="rect">
            <a:avLst/>
          </a:prstGeom>
          <a:noFill/>
        </p:spPr>
        <p:txBody>
          <a:bodyPr wrap="square">
            <a:spAutoFit/>
          </a:bodyPr>
          <a:lstStyle>
            <a:defPPr>
              <a:defRPr lang="es-ES"/>
            </a:defPPr>
            <a:lvl1pPr algn="ctr">
              <a:defRPr sz="800" i="1">
                <a:solidFill>
                  <a:schemeClr val="tx1">
                    <a:lumMod val="50000"/>
                  </a:schemeClr>
                </a:solidFill>
              </a:defRPr>
            </a:lvl1pPr>
          </a:lstStyle>
          <a:p>
            <a:r>
              <a:rPr lang="en-US" dirty="0"/>
              <a:t>3. Waters D, </a:t>
            </a:r>
            <a:r>
              <a:rPr lang="en-US" dirty="0" err="1"/>
              <a:t>Hsue</a:t>
            </a:r>
            <a:r>
              <a:rPr lang="en-US" dirty="0"/>
              <a:t> P. Lipid Abnormalities in Persons Living With HIV Infection Can J </a:t>
            </a:r>
            <a:r>
              <a:rPr lang="en-US" dirty="0" err="1"/>
              <a:t>Cardiol</a:t>
            </a:r>
            <a:endParaRPr lang="en-US" dirty="0"/>
          </a:p>
          <a:p>
            <a:r>
              <a:rPr lang="en-US" dirty="0"/>
              <a:t>. 2019 Mar;35(3):249-259. </a:t>
            </a:r>
            <a:r>
              <a:rPr lang="en-US" dirty="0" err="1"/>
              <a:t>doi</a:t>
            </a:r>
            <a:r>
              <a:rPr lang="en-US" dirty="0"/>
              <a:t>: 10.1016/j.cjca.2018.11.005. </a:t>
            </a:r>
            <a:r>
              <a:rPr lang="en-US" dirty="0" err="1"/>
              <a:t>Epub</a:t>
            </a:r>
            <a:r>
              <a:rPr lang="en-US" dirty="0"/>
              <a:t> 2018 Nov 15.</a:t>
            </a:r>
            <a:endParaRPr lang="es-ES" dirty="0"/>
          </a:p>
        </p:txBody>
      </p:sp>
      <p:sp>
        <p:nvSpPr>
          <p:cNvPr id="12" name="CuadroTexto 11">
            <a:extLst>
              <a:ext uri="{FF2B5EF4-FFF2-40B4-BE49-F238E27FC236}">
                <a16:creationId xmlns:a16="http://schemas.microsoft.com/office/drawing/2014/main" id="{8552826D-65AF-A40F-EEA0-1FEF196774F7}"/>
              </a:ext>
            </a:extLst>
          </p:cNvPr>
          <p:cNvSpPr txBox="1"/>
          <p:nvPr/>
        </p:nvSpPr>
        <p:spPr>
          <a:xfrm>
            <a:off x="282388" y="5953726"/>
            <a:ext cx="331696" cy="215444"/>
          </a:xfrm>
          <a:prstGeom prst="rect">
            <a:avLst/>
          </a:prstGeom>
          <a:noFill/>
        </p:spPr>
        <p:txBody>
          <a:bodyPr wrap="square">
            <a:spAutoFit/>
          </a:bodyPr>
          <a:lstStyle>
            <a:defPPr>
              <a:defRPr lang="es-ES"/>
            </a:defPPr>
            <a:lvl1pPr algn="ctr">
              <a:defRPr sz="800" i="1">
                <a:solidFill>
                  <a:schemeClr val="tx1">
                    <a:lumMod val="50000"/>
                  </a:schemeClr>
                </a:solidFill>
              </a:defRPr>
            </a:lvl1pPr>
          </a:lstStyle>
          <a:p>
            <a:r>
              <a:rPr lang="es-ES" dirty="0"/>
              <a:t>1.</a:t>
            </a:r>
          </a:p>
        </p:txBody>
      </p:sp>
    </p:spTree>
    <p:extLst>
      <p:ext uri="{BB962C8B-B14F-4D97-AF65-F5344CB8AC3E}">
        <p14:creationId xmlns:p14="http://schemas.microsoft.com/office/powerpoint/2010/main" val="3208214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8DDAA-A306-6255-0121-8D64E3A39FE5}"/>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3CD0351-90BD-DFF9-6D69-F9B8D22AE97B}"/>
              </a:ext>
            </a:extLst>
          </p:cNvPr>
          <p:cNvSpPr>
            <a:spLocks noGrp="1"/>
          </p:cNvSpPr>
          <p:nvPr>
            <p:ph type="title"/>
          </p:nvPr>
        </p:nvSpPr>
        <p:spPr>
          <a:xfrm>
            <a:off x="394956" y="176122"/>
            <a:ext cx="11402089" cy="760793"/>
          </a:xfrm>
          <a:noFill/>
        </p:spPr>
        <p:txBody>
          <a:bodyPr anchor="ctr">
            <a:normAutofit/>
          </a:bodyPr>
          <a:lstStyle/>
          <a:p>
            <a:pPr defTabSz="914377">
              <a:lnSpc>
                <a:spcPct val="90000"/>
              </a:lnSpc>
              <a:spcBef>
                <a:spcPts val="1000"/>
              </a:spcBef>
              <a:buFont typeface="Arial" panose="020B0604020202020204" pitchFamily="34" charset="0"/>
            </a:pPr>
            <a:r>
              <a:rPr lang="es-ES_tradnl" sz="2950" b="1" dirty="0">
                <a:solidFill>
                  <a:srgbClr val="002060"/>
                </a:solidFill>
                <a:latin typeface="+mn-lt"/>
                <a:ea typeface="+mn-ea"/>
                <a:cs typeface="+mn-cs"/>
              </a:rPr>
              <a:t>La mayoría de los pacientes VIH no mueren por la infección</a:t>
            </a:r>
            <a:endParaRPr lang="es-ES" sz="2950" b="1" dirty="0">
              <a:solidFill>
                <a:srgbClr val="002060"/>
              </a:solidFill>
              <a:latin typeface="+mn-lt"/>
              <a:ea typeface="+mn-ea"/>
              <a:cs typeface="+mn-cs"/>
            </a:endParaRPr>
          </a:p>
        </p:txBody>
      </p:sp>
      <p:sp>
        <p:nvSpPr>
          <p:cNvPr id="3" name="CuadroTexto 2">
            <a:extLst>
              <a:ext uri="{FF2B5EF4-FFF2-40B4-BE49-F238E27FC236}">
                <a16:creationId xmlns:a16="http://schemas.microsoft.com/office/drawing/2014/main" id="{8610AA58-E17F-D59B-5C8C-98556FD8DBCB}"/>
              </a:ext>
            </a:extLst>
          </p:cNvPr>
          <p:cNvSpPr txBox="1"/>
          <p:nvPr/>
        </p:nvSpPr>
        <p:spPr>
          <a:xfrm>
            <a:off x="385992" y="1406242"/>
            <a:ext cx="4401161" cy="1631216"/>
          </a:xfrm>
          <a:prstGeom prst="rect">
            <a:avLst/>
          </a:prstGeom>
          <a:noFill/>
          <a:ln w="19050">
            <a:noFill/>
          </a:ln>
        </p:spPr>
        <p:txBody>
          <a:bodyPr wrap="square" rtlCol="0">
            <a:spAutoFit/>
          </a:bodyPr>
          <a:lstStyle>
            <a:defPPr>
              <a:defRPr lang="es-ES"/>
            </a:defPPr>
            <a:lvl1pPr algn="ctr">
              <a:defRPr sz="2400" b="1">
                <a:solidFill>
                  <a:schemeClr val="accent2">
                    <a:lumMod val="50000"/>
                  </a:schemeClr>
                </a:solidFill>
              </a:defRPr>
            </a:lvl1pPr>
          </a:lstStyle>
          <a:p>
            <a:pPr marL="342900" indent="-342900" algn="l">
              <a:buFont typeface="Wingdings" panose="05000000000000000000" pitchFamily="2" charset="2"/>
              <a:buChar char="Ø"/>
            </a:pPr>
            <a:r>
              <a:rPr lang="es-ES" sz="2000" b="0" dirty="0">
                <a:solidFill>
                  <a:schemeClr val="tx2">
                    <a:lumMod val="75000"/>
                    <a:lumOff val="25000"/>
                  </a:schemeClr>
                </a:solidFill>
              </a:rPr>
              <a:t>Aunque el SIDA sigue siendo una enfermedad incurable, la mayoría de los pacientes VIH no mueren por la propia infección, sino por causas cardiovasculares</a:t>
            </a:r>
            <a:r>
              <a:rPr lang="es-ES" sz="2000" b="0" baseline="30000" dirty="0">
                <a:solidFill>
                  <a:schemeClr val="tx2">
                    <a:lumMod val="75000"/>
                    <a:lumOff val="25000"/>
                  </a:schemeClr>
                </a:solidFill>
              </a:rPr>
              <a:t>1,2</a:t>
            </a:r>
            <a:r>
              <a:rPr lang="es-ES" sz="2000" b="0" dirty="0">
                <a:solidFill>
                  <a:schemeClr val="tx2">
                    <a:lumMod val="75000"/>
                    <a:lumOff val="25000"/>
                  </a:schemeClr>
                </a:solidFill>
              </a:rPr>
              <a:t>. </a:t>
            </a:r>
          </a:p>
        </p:txBody>
      </p:sp>
      <p:sp>
        <p:nvSpPr>
          <p:cNvPr id="4" name="CuadroTexto 3">
            <a:extLst>
              <a:ext uri="{FF2B5EF4-FFF2-40B4-BE49-F238E27FC236}">
                <a16:creationId xmlns:a16="http://schemas.microsoft.com/office/drawing/2014/main" id="{BE3C58C9-6770-64CB-BC8D-48EB1D9EE5D0}"/>
              </a:ext>
            </a:extLst>
          </p:cNvPr>
          <p:cNvSpPr txBox="1"/>
          <p:nvPr/>
        </p:nvSpPr>
        <p:spPr>
          <a:xfrm>
            <a:off x="385992" y="3308060"/>
            <a:ext cx="4401161" cy="1938992"/>
          </a:xfrm>
          <a:prstGeom prst="rect">
            <a:avLst/>
          </a:prstGeom>
          <a:solidFill>
            <a:schemeClr val="bg1"/>
          </a:solidFill>
          <a:ln w="19050">
            <a:noFill/>
          </a:ln>
        </p:spPr>
        <p:txBody>
          <a:bodyPr wrap="square" rtlCol="0">
            <a:spAutoFit/>
          </a:bodyPr>
          <a:lstStyle>
            <a:defPPr>
              <a:defRPr lang="es-ES"/>
            </a:defPPr>
            <a:lvl1pPr>
              <a:defRPr b="1">
                <a:solidFill>
                  <a:schemeClr val="accent2">
                    <a:lumMod val="50000"/>
                  </a:schemeClr>
                </a:solidFill>
              </a:defRPr>
            </a:lvl1pPr>
          </a:lstStyle>
          <a:p>
            <a:pPr marL="342900" indent="-342900">
              <a:buFont typeface="Wingdings" panose="05000000000000000000" pitchFamily="2" charset="2"/>
              <a:buChar char="Ø"/>
            </a:pPr>
            <a:r>
              <a:rPr lang="en-US" sz="2000" b="0" dirty="0">
                <a:solidFill>
                  <a:schemeClr val="tx2">
                    <a:lumMod val="75000"/>
                    <a:lumOff val="25000"/>
                  </a:schemeClr>
                </a:solidFill>
              </a:rPr>
              <a:t>La </a:t>
            </a:r>
            <a:r>
              <a:rPr lang="en-US" sz="2000" b="0" dirty="0" err="1">
                <a:solidFill>
                  <a:schemeClr val="tx2">
                    <a:lumMod val="75000"/>
                    <a:lumOff val="25000"/>
                  </a:schemeClr>
                </a:solidFill>
              </a:rPr>
              <a:t>enfermedad</a:t>
            </a:r>
            <a:r>
              <a:rPr lang="en-US" sz="2000" b="0" dirty="0">
                <a:solidFill>
                  <a:schemeClr val="tx2">
                    <a:lumMod val="75000"/>
                    <a:lumOff val="25000"/>
                  </a:schemeClr>
                </a:solidFill>
              </a:rPr>
              <a:t> cardiovascular </a:t>
            </a:r>
            <a:r>
              <a:rPr lang="en-US" sz="2000" b="0" dirty="0" err="1">
                <a:solidFill>
                  <a:schemeClr val="tx2">
                    <a:lumMod val="75000"/>
                    <a:lumOff val="25000"/>
                  </a:schemeClr>
                </a:solidFill>
              </a:rPr>
              <a:t>aterosclerótica</a:t>
            </a:r>
            <a:r>
              <a:rPr lang="en-US" sz="2000" b="0" dirty="0">
                <a:solidFill>
                  <a:schemeClr val="tx2">
                    <a:lumMod val="75000"/>
                    <a:lumOff val="25000"/>
                  </a:schemeClr>
                </a:solidFill>
              </a:rPr>
              <a:t> (ECVA), </a:t>
            </a:r>
            <a:r>
              <a:rPr lang="en-US" sz="2000" b="0" dirty="0" err="1">
                <a:solidFill>
                  <a:schemeClr val="tx2">
                    <a:lumMod val="75000"/>
                    <a:lumOff val="25000"/>
                  </a:schemeClr>
                </a:solidFill>
              </a:rPr>
              <a:t>incluyendo</a:t>
            </a:r>
            <a:r>
              <a:rPr lang="en-US" sz="2000" b="0" dirty="0">
                <a:solidFill>
                  <a:schemeClr val="tx2">
                    <a:lumMod val="75000"/>
                    <a:lumOff val="25000"/>
                  </a:schemeClr>
                </a:solidFill>
              </a:rPr>
              <a:t> </a:t>
            </a:r>
            <a:r>
              <a:rPr lang="en-US" sz="2000" b="0" dirty="0" err="1">
                <a:solidFill>
                  <a:schemeClr val="tx2">
                    <a:lumMod val="75000"/>
                    <a:lumOff val="25000"/>
                  </a:schemeClr>
                </a:solidFill>
              </a:rPr>
              <a:t>el</a:t>
            </a:r>
            <a:r>
              <a:rPr lang="en-US" sz="2000" b="0" dirty="0">
                <a:solidFill>
                  <a:schemeClr val="tx2">
                    <a:lumMod val="75000"/>
                    <a:lumOff val="25000"/>
                  </a:schemeClr>
                </a:solidFill>
              </a:rPr>
              <a:t> </a:t>
            </a:r>
            <a:r>
              <a:rPr lang="en-US" sz="2000" b="0" dirty="0" err="1">
                <a:solidFill>
                  <a:schemeClr val="tx2">
                    <a:lumMod val="75000"/>
                    <a:lumOff val="25000"/>
                  </a:schemeClr>
                </a:solidFill>
              </a:rPr>
              <a:t>infarto</a:t>
            </a:r>
            <a:r>
              <a:rPr lang="en-US" sz="2000" b="0" dirty="0">
                <a:solidFill>
                  <a:schemeClr val="tx2">
                    <a:lumMod val="75000"/>
                    <a:lumOff val="25000"/>
                  </a:schemeClr>
                </a:solidFill>
              </a:rPr>
              <a:t> de </a:t>
            </a:r>
            <a:r>
              <a:rPr lang="en-US" sz="2000" b="0" dirty="0" err="1">
                <a:solidFill>
                  <a:schemeClr val="tx2">
                    <a:lumMod val="75000"/>
                    <a:lumOff val="25000"/>
                  </a:schemeClr>
                </a:solidFill>
              </a:rPr>
              <a:t>miocardio</a:t>
            </a:r>
            <a:r>
              <a:rPr lang="en-US" sz="2000" b="0" dirty="0">
                <a:solidFill>
                  <a:schemeClr val="tx2">
                    <a:lumMod val="75000"/>
                    <a:lumOff val="25000"/>
                  </a:schemeClr>
                </a:solidFill>
              </a:rPr>
              <a:t>, </a:t>
            </a:r>
            <a:r>
              <a:rPr lang="en-US" sz="2000" b="0" dirty="0" err="1">
                <a:solidFill>
                  <a:schemeClr val="tx2">
                    <a:lumMod val="75000"/>
                    <a:lumOff val="25000"/>
                  </a:schemeClr>
                </a:solidFill>
              </a:rPr>
              <a:t>el</a:t>
            </a:r>
            <a:r>
              <a:rPr lang="en-US" sz="2000" b="0" dirty="0">
                <a:solidFill>
                  <a:schemeClr val="tx2">
                    <a:lumMod val="75000"/>
                    <a:lumOff val="25000"/>
                  </a:schemeClr>
                </a:solidFill>
              </a:rPr>
              <a:t> ictus y la </a:t>
            </a:r>
            <a:r>
              <a:rPr lang="en-US" sz="2000" b="0" dirty="0" err="1">
                <a:solidFill>
                  <a:schemeClr val="tx2">
                    <a:lumMod val="75000"/>
                    <a:lumOff val="25000"/>
                  </a:schemeClr>
                </a:solidFill>
              </a:rPr>
              <a:t>cardiomiopatía</a:t>
            </a:r>
            <a:r>
              <a:rPr lang="en-US" sz="2000" b="0" dirty="0">
                <a:solidFill>
                  <a:schemeClr val="tx2">
                    <a:lumMod val="75000"/>
                    <a:lumOff val="25000"/>
                  </a:schemeClr>
                </a:solidFill>
              </a:rPr>
              <a:t>, son la causa principal de </a:t>
            </a:r>
            <a:r>
              <a:rPr lang="en-US" sz="2000" b="0" dirty="0" err="1">
                <a:solidFill>
                  <a:schemeClr val="tx2">
                    <a:lumMod val="75000"/>
                    <a:lumOff val="25000"/>
                  </a:schemeClr>
                </a:solidFill>
              </a:rPr>
              <a:t>muerte</a:t>
            </a:r>
            <a:r>
              <a:rPr lang="en-US" sz="2000" b="0" dirty="0">
                <a:solidFill>
                  <a:schemeClr val="tx2">
                    <a:lumMod val="75000"/>
                    <a:lumOff val="25000"/>
                  </a:schemeClr>
                </a:solidFill>
              </a:rPr>
              <a:t> </a:t>
            </a:r>
            <a:r>
              <a:rPr lang="en-US" sz="2000" b="0" dirty="0" err="1">
                <a:solidFill>
                  <a:schemeClr val="tx2">
                    <a:lumMod val="75000"/>
                    <a:lumOff val="25000"/>
                  </a:schemeClr>
                </a:solidFill>
              </a:rPr>
              <a:t>en</a:t>
            </a:r>
            <a:r>
              <a:rPr lang="en-US" sz="2000" b="0" dirty="0">
                <a:solidFill>
                  <a:schemeClr val="tx2">
                    <a:lumMod val="75000"/>
                    <a:lumOff val="25000"/>
                  </a:schemeClr>
                </a:solidFill>
              </a:rPr>
              <a:t> personas </a:t>
            </a:r>
            <a:r>
              <a:rPr lang="en-US" sz="2000" b="0" dirty="0" err="1">
                <a:solidFill>
                  <a:schemeClr val="tx2">
                    <a:lumMod val="75000"/>
                    <a:lumOff val="25000"/>
                  </a:schemeClr>
                </a:solidFill>
              </a:rPr>
              <a:t>positivas</a:t>
            </a:r>
            <a:r>
              <a:rPr lang="en-US" sz="2000" b="0" dirty="0">
                <a:solidFill>
                  <a:schemeClr val="tx2">
                    <a:lumMod val="75000"/>
                    <a:lumOff val="25000"/>
                  </a:schemeClr>
                </a:solidFill>
              </a:rPr>
              <a:t> </a:t>
            </a:r>
            <a:r>
              <a:rPr lang="en-US" sz="2000" b="0" dirty="0" err="1">
                <a:solidFill>
                  <a:schemeClr val="tx2">
                    <a:lumMod val="75000"/>
                    <a:lumOff val="25000"/>
                  </a:schemeClr>
                </a:solidFill>
              </a:rPr>
              <a:t>en</a:t>
            </a:r>
            <a:r>
              <a:rPr lang="en-US" sz="2000" b="0" dirty="0">
                <a:solidFill>
                  <a:schemeClr val="tx2">
                    <a:lumMod val="75000"/>
                    <a:lumOff val="25000"/>
                  </a:schemeClr>
                </a:solidFill>
              </a:rPr>
              <a:t> VIH</a:t>
            </a:r>
            <a:r>
              <a:rPr lang="es-ES" sz="2000" b="0" baseline="30000" dirty="0">
                <a:solidFill>
                  <a:schemeClr val="tx2">
                    <a:lumMod val="75000"/>
                    <a:lumOff val="25000"/>
                  </a:schemeClr>
                </a:solidFill>
              </a:rPr>
              <a:t>1,2</a:t>
            </a:r>
            <a:r>
              <a:rPr lang="en-US" sz="2000" b="0" dirty="0">
                <a:solidFill>
                  <a:schemeClr val="tx2">
                    <a:lumMod val="75000"/>
                    <a:lumOff val="25000"/>
                  </a:schemeClr>
                </a:solidFill>
              </a:rPr>
              <a:t>.</a:t>
            </a:r>
            <a:endParaRPr lang="es-ES" sz="2000" b="0" dirty="0">
              <a:solidFill>
                <a:schemeClr val="tx2">
                  <a:lumMod val="75000"/>
                  <a:lumOff val="25000"/>
                </a:schemeClr>
              </a:solidFill>
            </a:endParaRPr>
          </a:p>
        </p:txBody>
      </p:sp>
      <p:sp>
        <p:nvSpPr>
          <p:cNvPr id="5" name="CuadroTexto 4">
            <a:extLst>
              <a:ext uri="{FF2B5EF4-FFF2-40B4-BE49-F238E27FC236}">
                <a16:creationId xmlns:a16="http://schemas.microsoft.com/office/drawing/2014/main" id="{CD2984D9-C6A6-DD9A-1FFB-C26D196EBEB5}"/>
              </a:ext>
            </a:extLst>
          </p:cNvPr>
          <p:cNvSpPr txBox="1"/>
          <p:nvPr/>
        </p:nvSpPr>
        <p:spPr>
          <a:xfrm>
            <a:off x="282387" y="5686069"/>
            <a:ext cx="4401161" cy="707886"/>
          </a:xfrm>
          <a:prstGeom prst="rect">
            <a:avLst/>
          </a:prstGeom>
          <a:solidFill>
            <a:schemeClr val="bg1"/>
          </a:solidFill>
        </p:spPr>
        <p:txBody>
          <a:bodyPr wrap="square">
            <a:spAutoFit/>
          </a:bodyPr>
          <a:lstStyle>
            <a:defPPr>
              <a:defRPr lang="es-ES"/>
            </a:defPPr>
            <a:lvl1pPr algn="ctr">
              <a:defRPr sz="800" i="1">
                <a:solidFill>
                  <a:schemeClr val="tx1">
                    <a:lumMod val="50000"/>
                  </a:schemeClr>
                </a:solidFill>
              </a:defRPr>
            </a:lvl1pPr>
          </a:lstStyle>
          <a:p>
            <a:pPr marL="228600" indent="-228600" algn="l">
              <a:buAutoNum type="arabicPeriod"/>
            </a:pPr>
            <a:r>
              <a:rPr lang="es-ES" dirty="0"/>
              <a:t>Henning R, Greene J, </a:t>
            </a:r>
            <a:r>
              <a:rPr lang="es-ES" dirty="0" err="1"/>
              <a:t>The</a:t>
            </a:r>
            <a:r>
              <a:rPr lang="es-ES" dirty="0"/>
              <a:t> </a:t>
            </a:r>
            <a:r>
              <a:rPr lang="es-ES" dirty="0" err="1"/>
              <a:t>epidemiology</a:t>
            </a:r>
            <a:r>
              <a:rPr lang="es-ES" dirty="0"/>
              <a:t>, </a:t>
            </a:r>
            <a:r>
              <a:rPr lang="es-ES" dirty="0" err="1"/>
              <a:t>mechanisms</a:t>
            </a:r>
            <a:r>
              <a:rPr lang="es-ES" dirty="0"/>
              <a:t>, diagnosis and </a:t>
            </a:r>
            <a:r>
              <a:rPr lang="es-ES" dirty="0" err="1"/>
              <a:t>treatment</a:t>
            </a:r>
            <a:r>
              <a:rPr lang="es-ES" dirty="0"/>
              <a:t> </a:t>
            </a:r>
            <a:r>
              <a:rPr lang="es-ES" dirty="0" err="1"/>
              <a:t>of</a:t>
            </a:r>
            <a:r>
              <a:rPr lang="es-ES" dirty="0"/>
              <a:t> cardiovascular </a:t>
            </a:r>
            <a:r>
              <a:rPr lang="es-ES" dirty="0" err="1"/>
              <a:t>disease</a:t>
            </a:r>
            <a:r>
              <a:rPr lang="es-ES" dirty="0"/>
              <a:t> in </a:t>
            </a:r>
            <a:r>
              <a:rPr lang="es-ES" dirty="0" err="1"/>
              <a:t>adult</a:t>
            </a:r>
            <a:r>
              <a:rPr lang="es-ES" dirty="0"/>
              <a:t> </a:t>
            </a:r>
            <a:r>
              <a:rPr lang="es-ES" dirty="0" err="1"/>
              <a:t>patients</a:t>
            </a:r>
            <a:r>
              <a:rPr lang="es-ES" dirty="0"/>
              <a:t> </a:t>
            </a:r>
            <a:r>
              <a:rPr lang="es-ES" dirty="0" err="1"/>
              <a:t>with</a:t>
            </a:r>
            <a:r>
              <a:rPr lang="es-ES" dirty="0"/>
              <a:t> HIV. Am J </a:t>
            </a:r>
            <a:r>
              <a:rPr lang="es-ES" dirty="0" err="1"/>
              <a:t>Cardiovasc</a:t>
            </a:r>
            <a:r>
              <a:rPr lang="es-ES" dirty="0"/>
              <a:t> </a:t>
            </a:r>
            <a:r>
              <a:rPr lang="es-ES" dirty="0" err="1"/>
              <a:t>Dis</a:t>
            </a:r>
            <a:r>
              <a:rPr lang="es-ES" dirty="0"/>
              <a:t>. 2023 </a:t>
            </a:r>
            <a:r>
              <a:rPr lang="es-ES" dirty="0" err="1"/>
              <a:t>Apr</a:t>
            </a:r>
            <a:r>
              <a:rPr lang="es-ES" dirty="0"/>
              <a:t> 15;13(2):101-121. </a:t>
            </a:r>
            <a:r>
              <a:rPr lang="es-ES" dirty="0" err="1"/>
              <a:t>eCollection</a:t>
            </a:r>
            <a:r>
              <a:rPr lang="es-ES" dirty="0"/>
              <a:t> 2023.</a:t>
            </a:r>
          </a:p>
          <a:p>
            <a:pPr marL="228600" indent="-228600" algn="l">
              <a:buFontTx/>
              <a:buAutoNum type="arabicPeriod"/>
            </a:pPr>
            <a:r>
              <a:rPr lang="es-ES" dirty="0"/>
              <a:t>So-</a:t>
            </a:r>
            <a:r>
              <a:rPr lang="es-ES" dirty="0" err="1"/>
              <a:t>Armah</a:t>
            </a:r>
            <a:r>
              <a:rPr lang="es-ES" dirty="0"/>
              <a:t>, K, </a:t>
            </a:r>
            <a:r>
              <a:rPr lang="es-ES" dirty="0" err="1"/>
              <a:t>Benjamin</a:t>
            </a:r>
            <a:r>
              <a:rPr lang="es-ES" dirty="0"/>
              <a:t> L, HIV and cardiovascular </a:t>
            </a:r>
            <a:r>
              <a:rPr lang="es-ES" dirty="0" err="1"/>
              <a:t>disease</a:t>
            </a:r>
            <a:r>
              <a:rPr lang="es-ES" dirty="0"/>
              <a:t>, </a:t>
            </a:r>
            <a:r>
              <a:rPr lang="es-ES" dirty="0" err="1"/>
              <a:t>Volume</a:t>
            </a:r>
            <a:r>
              <a:rPr lang="es-ES" dirty="0"/>
              <a:t> 7, </a:t>
            </a:r>
            <a:r>
              <a:rPr lang="es-ES" dirty="0" err="1"/>
              <a:t>Issue</a:t>
            </a:r>
            <a:r>
              <a:rPr lang="es-ES" dirty="0"/>
              <a:t> 4e279-e293April 2020, </a:t>
            </a:r>
            <a:r>
              <a:rPr lang="es-ES" dirty="0" err="1"/>
              <a:t>doi</a:t>
            </a:r>
            <a:r>
              <a:rPr lang="es-ES" dirty="0"/>
              <a:t>:  10.1016/S2352-3018(20)30036-9</a:t>
            </a:r>
          </a:p>
        </p:txBody>
      </p:sp>
      <p:pic>
        <p:nvPicPr>
          <p:cNvPr id="6" name="Imagen 5">
            <a:extLst>
              <a:ext uri="{FF2B5EF4-FFF2-40B4-BE49-F238E27FC236}">
                <a16:creationId xmlns:a16="http://schemas.microsoft.com/office/drawing/2014/main" id="{94692CC1-CC7F-5CDF-2A14-D30DE0E1A720}"/>
              </a:ext>
            </a:extLst>
          </p:cNvPr>
          <p:cNvPicPr>
            <a:picLocks noChangeAspect="1"/>
          </p:cNvPicPr>
          <p:nvPr/>
        </p:nvPicPr>
        <p:blipFill>
          <a:blip r:embed="rId2"/>
          <a:stretch>
            <a:fillRect/>
          </a:stretch>
        </p:blipFill>
        <p:spPr>
          <a:xfrm>
            <a:off x="5280212" y="1358970"/>
            <a:ext cx="6302188" cy="5271536"/>
          </a:xfrm>
          <a:prstGeom prst="rect">
            <a:avLst/>
          </a:prstGeom>
        </p:spPr>
      </p:pic>
    </p:spTree>
    <p:extLst>
      <p:ext uri="{BB962C8B-B14F-4D97-AF65-F5344CB8AC3E}">
        <p14:creationId xmlns:p14="http://schemas.microsoft.com/office/powerpoint/2010/main" val="2585607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A111B1-8060-C96A-57B7-55171499D59D}"/>
            </a:ext>
          </a:extLst>
        </p:cNvPr>
        <p:cNvGrpSpPr/>
        <p:nvPr/>
      </p:nvGrpSpPr>
      <p:grpSpPr>
        <a:xfrm>
          <a:off x="0" y="0"/>
          <a:ext cx="0" cy="0"/>
          <a:chOff x="0" y="0"/>
          <a:chExt cx="0" cy="0"/>
        </a:xfrm>
      </p:grpSpPr>
      <p:pic>
        <p:nvPicPr>
          <p:cNvPr id="2" name="Imagen 1">
            <a:extLst>
              <a:ext uri="{FF2B5EF4-FFF2-40B4-BE49-F238E27FC236}">
                <a16:creationId xmlns:a16="http://schemas.microsoft.com/office/drawing/2014/main" id="{F9A097FB-612B-FCA8-5512-D1D31B12A1D8}"/>
              </a:ext>
            </a:extLst>
          </p:cNvPr>
          <p:cNvPicPr>
            <a:picLocks noChangeAspect="1"/>
          </p:cNvPicPr>
          <p:nvPr/>
        </p:nvPicPr>
        <p:blipFill>
          <a:blip r:embed="rId2"/>
          <a:stretch>
            <a:fillRect/>
          </a:stretch>
        </p:blipFill>
        <p:spPr>
          <a:xfrm>
            <a:off x="5468469" y="1405966"/>
            <a:ext cx="5957047" cy="3112960"/>
          </a:xfrm>
          <a:prstGeom prst="rect">
            <a:avLst/>
          </a:prstGeom>
        </p:spPr>
      </p:pic>
      <p:sp>
        <p:nvSpPr>
          <p:cNvPr id="3" name="Marcador de texto 4">
            <a:extLst>
              <a:ext uri="{FF2B5EF4-FFF2-40B4-BE49-F238E27FC236}">
                <a16:creationId xmlns:a16="http://schemas.microsoft.com/office/drawing/2014/main" id="{2A4D3E8D-1AAD-5D5A-52FA-598EE7D4614B}"/>
              </a:ext>
            </a:extLst>
          </p:cNvPr>
          <p:cNvSpPr txBox="1">
            <a:spLocks/>
          </p:cNvSpPr>
          <p:nvPr/>
        </p:nvSpPr>
        <p:spPr>
          <a:xfrm>
            <a:off x="313770" y="135837"/>
            <a:ext cx="11716868" cy="870092"/>
          </a:xfrm>
          <a:prstGeom prst="rect">
            <a:avLst/>
          </a:prstGeom>
          <a:noFill/>
        </p:spPr>
        <p:txBody>
          <a:bodyPr vert="horz" lIns="91440" tIns="45720" rIns="91440" bIns="45720" rtlCol="0" anchor="ctr">
            <a:normAutofit lnSpcReduction="10000"/>
          </a:bodyPr>
          <a:lstStyle>
            <a:lvl1pPr defTabSz="914377">
              <a:lnSpc>
                <a:spcPct val="90000"/>
              </a:lnSpc>
              <a:spcBef>
                <a:spcPts val="1000"/>
              </a:spcBef>
              <a:buFont typeface="Arial" panose="020B0604020202020204" pitchFamily="34" charset="0"/>
              <a:buNone/>
              <a:defRPr sz="2950" b="1">
                <a:solidFill>
                  <a:srgbClr val="002060"/>
                </a:solidFill>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t>El tratamiento farmacológico antirretroviral con inhibidores de proteasas (</a:t>
            </a:r>
            <a:r>
              <a:rPr lang="es-ES" dirty="0" err="1"/>
              <a:t>IPs</a:t>
            </a:r>
            <a:r>
              <a:rPr lang="es-ES" dirty="0"/>
              <a:t>) VIH-1 induce dislipemias</a:t>
            </a:r>
            <a:r>
              <a:rPr lang="es-ES" baseline="30000" dirty="0"/>
              <a:t>1</a:t>
            </a:r>
          </a:p>
        </p:txBody>
      </p:sp>
      <p:sp>
        <p:nvSpPr>
          <p:cNvPr id="4" name="CuadroTexto 3">
            <a:extLst>
              <a:ext uri="{FF2B5EF4-FFF2-40B4-BE49-F238E27FC236}">
                <a16:creationId xmlns:a16="http://schemas.microsoft.com/office/drawing/2014/main" id="{3215E93B-E1AA-42C5-1D41-B2431062C73B}"/>
              </a:ext>
            </a:extLst>
          </p:cNvPr>
          <p:cNvSpPr txBox="1"/>
          <p:nvPr/>
        </p:nvSpPr>
        <p:spPr>
          <a:xfrm>
            <a:off x="4141694" y="6383609"/>
            <a:ext cx="6714564" cy="338554"/>
          </a:xfrm>
          <a:prstGeom prst="rect">
            <a:avLst/>
          </a:prstGeom>
          <a:noFill/>
        </p:spPr>
        <p:txBody>
          <a:bodyPr wrap="square">
            <a:spAutoFit/>
          </a:bodyPr>
          <a:lstStyle/>
          <a:p>
            <a:pPr algn="ctr"/>
            <a:r>
              <a:rPr lang="es-ES" sz="800" i="1" dirty="0">
                <a:solidFill>
                  <a:schemeClr val="tx1">
                    <a:lumMod val="50000"/>
                  </a:schemeClr>
                </a:solidFill>
              </a:rPr>
              <a:t>1. </a:t>
            </a:r>
            <a:r>
              <a:rPr lang="es-ES" sz="800" i="1" dirty="0" err="1">
                <a:solidFill>
                  <a:schemeClr val="tx1">
                    <a:lumMod val="50000"/>
                  </a:schemeClr>
                </a:solidFill>
              </a:rPr>
              <a:t>Carr</a:t>
            </a:r>
            <a:r>
              <a:rPr lang="es-ES" sz="800" i="1" dirty="0">
                <a:solidFill>
                  <a:schemeClr val="tx1">
                    <a:lumMod val="50000"/>
                  </a:schemeClr>
                </a:solidFill>
              </a:rPr>
              <a:t> A, </a:t>
            </a:r>
            <a:r>
              <a:rPr lang="es-ES" sz="800" i="1" dirty="0" err="1">
                <a:solidFill>
                  <a:schemeClr val="tx1">
                    <a:lumMod val="50000"/>
                  </a:schemeClr>
                </a:solidFill>
              </a:rPr>
              <a:t>Samaras</a:t>
            </a:r>
            <a:r>
              <a:rPr lang="es-ES" sz="800" i="1" dirty="0">
                <a:solidFill>
                  <a:schemeClr val="tx1">
                    <a:lumMod val="50000"/>
                  </a:schemeClr>
                </a:solidFill>
              </a:rPr>
              <a:t> K, Chisholm DJ, Cooper DA. </a:t>
            </a:r>
            <a:r>
              <a:rPr lang="es-ES" sz="800" i="1" dirty="0" err="1">
                <a:solidFill>
                  <a:schemeClr val="tx1">
                    <a:lumMod val="50000"/>
                  </a:schemeClr>
                </a:solidFill>
              </a:rPr>
              <a:t>Pathogenesis</a:t>
            </a:r>
            <a:r>
              <a:rPr lang="es-ES" sz="800" i="1" dirty="0">
                <a:solidFill>
                  <a:schemeClr val="tx1">
                    <a:lumMod val="50000"/>
                  </a:schemeClr>
                </a:solidFill>
              </a:rPr>
              <a:t> </a:t>
            </a:r>
            <a:r>
              <a:rPr lang="es-ES" sz="800" i="1" dirty="0" err="1">
                <a:solidFill>
                  <a:schemeClr val="tx1">
                    <a:lumMod val="50000"/>
                  </a:schemeClr>
                </a:solidFill>
              </a:rPr>
              <a:t>of</a:t>
            </a:r>
            <a:r>
              <a:rPr lang="es-ES" sz="800" i="1" dirty="0">
                <a:solidFill>
                  <a:schemeClr val="tx1">
                    <a:lumMod val="50000"/>
                  </a:schemeClr>
                </a:solidFill>
              </a:rPr>
              <a:t> HIV-1-protease </a:t>
            </a:r>
            <a:r>
              <a:rPr lang="es-ES" sz="800" i="1" dirty="0" err="1">
                <a:solidFill>
                  <a:schemeClr val="tx1">
                    <a:lumMod val="50000"/>
                  </a:schemeClr>
                </a:solidFill>
              </a:rPr>
              <a:t>inhibitor-associated</a:t>
            </a:r>
            <a:r>
              <a:rPr lang="es-ES" sz="800" i="1" dirty="0">
                <a:solidFill>
                  <a:schemeClr val="tx1">
                    <a:lumMod val="50000"/>
                  </a:schemeClr>
                </a:solidFill>
              </a:rPr>
              <a:t> </a:t>
            </a:r>
            <a:r>
              <a:rPr lang="es-ES" sz="800" i="1" dirty="0" err="1">
                <a:solidFill>
                  <a:schemeClr val="tx1">
                    <a:lumMod val="50000"/>
                  </a:schemeClr>
                </a:solidFill>
              </a:rPr>
              <a:t>peripheral</a:t>
            </a:r>
            <a:r>
              <a:rPr lang="es-ES" sz="800" i="1" dirty="0">
                <a:solidFill>
                  <a:schemeClr val="tx1">
                    <a:lumMod val="50000"/>
                  </a:schemeClr>
                </a:solidFill>
              </a:rPr>
              <a:t> </a:t>
            </a:r>
            <a:r>
              <a:rPr lang="es-ES" sz="800" i="1" dirty="0" err="1">
                <a:solidFill>
                  <a:schemeClr val="tx1">
                    <a:lumMod val="50000"/>
                  </a:schemeClr>
                </a:solidFill>
              </a:rPr>
              <a:t>lipodystrophy</a:t>
            </a:r>
            <a:r>
              <a:rPr lang="es-ES" sz="800" i="1" dirty="0">
                <a:solidFill>
                  <a:schemeClr val="tx1">
                    <a:lumMod val="50000"/>
                  </a:schemeClr>
                </a:solidFill>
              </a:rPr>
              <a:t>, </a:t>
            </a:r>
            <a:r>
              <a:rPr lang="es-ES" sz="800" i="1" dirty="0" err="1">
                <a:solidFill>
                  <a:schemeClr val="tx1">
                    <a:lumMod val="50000"/>
                  </a:schemeClr>
                </a:solidFill>
              </a:rPr>
              <a:t>hyperlipidaemia</a:t>
            </a:r>
            <a:r>
              <a:rPr lang="es-ES" sz="800" i="1" dirty="0">
                <a:solidFill>
                  <a:schemeClr val="tx1">
                    <a:lumMod val="50000"/>
                  </a:schemeClr>
                </a:solidFill>
              </a:rPr>
              <a:t>, and </a:t>
            </a:r>
            <a:r>
              <a:rPr lang="es-ES" sz="800" i="1" dirty="0" err="1">
                <a:solidFill>
                  <a:schemeClr val="tx1">
                    <a:lumMod val="50000"/>
                  </a:schemeClr>
                </a:solidFill>
              </a:rPr>
              <a:t>insulin</a:t>
            </a:r>
            <a:r>
              <a:rPr lang="es-ES" sz="800" i="1" dirty="0">
                <a:solidFill>
                  <a:schemeClr val="tx1">
                    <a:lumMod val="50000"/>
                  </a:schemeClr>
                </a:solidFill>
              </a:rPr>
              <a:t> </a:t>
            </a:r>
            <a:r>
              <a:rPr lang="es-ES" sz="800" i="1" dirty="0" err="1">
                <a:solidFill>
                  <a:schemeClr val="tx1">
                    <a:lumMod val="50000"/>
                  </a:schemeClr>
                </a:solidFill>
              </a:rPr>
              <a:t>resistance</a:t>
            </a:r>
            <a:r>
              <a:rPr lang="es-ES" sz="800" i="1" dirty="0">
                <a:solidFill>
                  <a:schemeClr val="tx1">
                    <a:lumMod val="50000"/>
                  </a:schemeClr>
                </a:solidFill>
              </a:rPr>
              <a:t>. Lancet. 1998;351(9119): 1881–3. https://doi.org/10.1016/S0140-6736(98)03391-1.</a:t>
            </a:r>
          </a:p>
        </p:txBody>
      </p:sp>
      <p:sp>
        <p:nvSpPr>
          <p:cNvPr id="5" name="CuadroTexto 4">
            <a:extLst>
              <a:ext uri="{FF2B5EF4-FFF2-40B4-BE49-F238E27FC236}">
                <a16:creationId xmlns:a16="http://schemas.microsoft.com/office/drawing/2014/main" id="{9AF05FBC-66C7-7A50-4CE4-2D8A1744E4CC}"/>
              </a:ext>
            </a:extLst>
          </p:cNvPr>
          <p:cNvSpPr txBox="1"/>
          <p:nvPr/>
        </p:nvSpPr>
        <p:spPr>
          <a:xfrm>
            <a:off x="251013" y="3420503"/>
            <a:ext cx="5096436" cy="1323439"/>
          </a:xfrm>
          <a:prstGeom prst="rect">
            <a:avLst/>
          </a:prstGeom>
          <a:noFill/>
          <a:ln w="19050">
            <a:noFill/>
          </a:ln>
        </p:spPr>
        <p:txBody>
          <a:bodyPr wrap="square" rtlCol="0">
            <a:spAutoFit/>
          </a:bodyPr>
          <a:lstStyle>
            <a:defPPr>
              <a:defRPr lang="es-ES"/>
            </a:defPPr>
            <a:lvl1pPr algn="just">
              <a:defRPr sz="1400" b="1">
                <a:solidFill>
                  <a:schemeClr val="accent2">
                    <a:lumMod val="50000"/>
                  </a:schemeClr>
                </a:solidFill>
              </a:defRPr>
            </a:lvl1pPr>
          </a:lstStyle>
          <a:p>
            <a:pPr marL="285750" indent="-285750">
              <a:buFont typeface="Wingdings" panose="05000000000000000000" pitchFamily="2" charset="2"/>
              <a:buChar char="Ø"/>
            </a:pPr>
            <a:r>
              <a:rPr lang="es-ES" sz="1600" b="0" dirty="0">
                <a:solidFill>
                  <a:schemeClr val="tx2">
                    <a:lumMod val="75000"/>
                    <a:lumOff val="25000"/>
                  </a:schemeClr>
                </a:solidFill>
              </a:rPr>
              <a:t>Esto disminuye la estimulación del receptor X retinoide (RXR) y, conduce a apoptosis y diferenciación deteriorada de los adipocitos periféricos, con liberación y/o almacenamiento reducido de lípidos. </a:t>
            </a:r>
          </a:p>
        </p:txBody>
      </p:sp>
      <p:sp>
        <p:nvSpPr>
          <p:cNvPr id="6" name="CuadroTexto 5">
            <a:extLst>
              <a:ext uri="{FF2B5EF4-FFF2-40B4-BE49-F238E27FC236}">
                <a16:creationId xmlns:a16="http://schemas.microsoft.com/office/drawing/2014/main" id="{18318BB3-E5EF-EBB1-2687-97A4836A703A}"/>
              </a:ext>
            </a:extLst>
          </p:cNvPr>
          <p:cNvSpPr txBox="1"/>
          <p:nvPr/>
        </p:nvSpPr>
        <p:spPr>
          <a:xfrm>
            <a:off x="251013" y="4918964"/>
            <a:ext cx="11296932" cy="1323439"/>
          </a:xfrm>
          <a:prstGeom prst="rect">
            <a:avLst/>
          </a:prstGeom>
          <a:solidFill>
            <a:schemeClr val="bg1"/>
          </a:solidFill>
          <a:ln w="19050">
            <a:noFill/>
          </a:ln>
        </p:spPr>
        <p:txBody>
          <a:bodyPr wrap="square" rtlCol="0">
            <a:spAutoFit/>
          </a:bodyPr>
          <a:lstStyle>
            <a:defPPr>
              <a:defRPr lang="es-ES"/>
            </a:defPPr>
            <a:lvl1pPr algn="just">
              <a:defRPr sz="1400" b="1">
                <a:solidFill>
                  <a:schemeClr val="accent2">
                    <a:lumMod val="50000"/>
                  </a:schemeClr>
                </a:solidFill>
              </a:defRPr>
            </a:lvl1pPr>
          </a:lstStyle>
          <a:p>
            <a:pPr marL="285750" indent="-285750">
              <a:buFont typeface="Wingdings" panose="05000000000000000000" pitchFamily="2" charset="2"/>
              <a:buChar char="Ø"/>
            </a:pPr>
            <a:r>
              <a:rPr lang="es-ES" sz="1600" b="0" dirty="0">
                <a:solidFill>
                  <a:schemeClr val="tx2">
                    <a:lumMod val="75000"/>
                    <a:lumOff val="25000"/>
                  </a:schemeClr>
                </a:solidFill>
              </a:rPr>
              <a:t>La inhibición de la proteína relacionada con el receptor de lipoproteínas de baja densidad (LRP1) llevaría a una reducción en la escisión de ácidos grasos de los triglicéridos circulantes por el complejo LRP-lipoproteína lipasa (LPL) en el endotelio vascular (3) y a una reducción en la captación hepática de quilomicrones (4). La hiperlipidemia resultante llevaría a una redistribución de grasa al abdomen (y en los senos bajo la influencia del estrógeno) y a resistencia a la insulina, con diabetes mellitus tipo 2 secundaria en individuos susceptibles.</a:t>
            </a:r>
          </a:p>
        </p:txBody>
      </p:sp>
      <p:sp>
        <p:nvSpPr>
          <p:cNvPr id="7" name="CuadroTexto 6">
            <a:extLst>
              <a:ext uri="{FF2B5EF4-FFF2-40B4-BE49-F238E27FC236}">
                <a16:creationId xmlns:a16="http://schemas.microsoft.com/office/drawing/2014/main" id="{B291A9F9-C1B4-7A98-51F8-A394016BD831}"/>
              </a:ext>
            </a:extLst>
          </p:cNvPr>
          <p:cNvSpPr txBox="1"/>
          <p:nvPr/>
        </p:nvSpPr>
        <p:spPr>
          <a:xfrm>
            <a:off x="251013" y="1327896"/>
            <a:ext cx="4939551" cy="1815882"/>
          </a:xfrm>
          <a:prstGeom prst="rect">
            <a:avLst/>
          </a:prstGeom>
          <a:noFill/>
          <a:ln w="19050">
            <a:noFill/>
          </a:ln>
        </p:spPr>
        <p:txBody>
          <a:bodyPr wrap="square" rtlCol="0">
            <a:spAutoFit/>
          </a:bodyPr>
          <a:lstStyle>
            <a:defPPr>
              <a:defRPr lang="es-ES"/>
            </a:defPPr>
            <a:lvl1pPr algn="ctr">
              <a:defRPr sz="2400" b="1">
                <a:solidFill>
                  <a:schemeClr val="accent2">
                    <a:lumMod val="50000"/>
                  </a:schemeClr>
                </a:solidFill>
              </a:defRPr>
            </a:lvl1pPr>
          </a:lstStyle>
          <a:p>
            <a:pPr marL="285750" indent="-285750" algn="just">
              <a:buFont typeface="Wingdings" panose="05000000000000000000" pitchFamily="2" charset="2"/>
              <a:buChar char="Ø"/>
            </a:pPr>
            <a:r>
              <a:rPr lang="es-ES" sz="1600" b="0" dirty="0">
                <a:solidFill>
                  <a:schemeClr val="tx2">
                    <a:lumMod val="75000"/>
                    <a:lumOff val="25000"/>
                  </a:schemeClr>
                </a:solidFill>
              </a:rPr>
              <a:t>Los inhibidores de </a:t>
            </a:r>
            <a:r>
              <a:rPr lang="es-ES" sz="1600" b="0" dirty="0" err="1">
                <a:solidFill>
                  <a:schemeClr val="tx2">
                    <a:lumMod val="75000"/>
                    <a:lumOff val="25000"/>
                  </a:schemeClr>
                </a:solidFill>
              </a:rPr>
              <a:t>proteaseas</a:t>
            </a:r>
            <a:r>
              <a:rPr lang="es-ES" sz="1600" b="0" dirty="0">
                <a:solidFill>
                  <a:schemeClr val="tx2">
                    <a:lumMod val="75000"/>
                    <a:lumOff val="25000"/>
                  </a:schemeClr>
                </a:solidFill>
              </a:rPr>
              <a:t> (</a:t>
            </a:r>
            <a:r>
              <a:rPr lang="es-ES" sz="1600" b="0" dirty="0" err="1">
                <a:solidFill>
                  <a:schemeClr val="tx2">
                    <a:lumMod val="75000"/>
                    <a:lumOff val="25000"/>
                  </a:schemeClr>
                </a:solidFill>
              </a:rPr>
              <a:t>IPs</a:t>
            </a:r>
            <a:r>
              <a:rPr lang="es-ES" sz="1600" b="0" dirty="0">
                <a:solidFill>
                  <a:schemeClr val="tx2">
                    <a:lumMod val="75000"/>
                    <a:lumOff val="25000"/>
                  </a:schemeClr>
                </a:solidFill>
              </a:rPr>
              <a:t>) VIH1 reducen la generación de cis-9-retinoico (cis-9-RA) a partir de ácido retinoico (RA) a través de: </a:t>
            </a:r>
          </a:p>
          <a:p>
            <a:pPr algn="just"/>
            <a:r>
              <a:rPr lang="es-ES" sz="1600" b="0" dirty="0">
                <a:solidFill>
                  <a:schemeClr val="tx2">
                    <a:lumMod val="75000"/>
                    <a:lumOff val="25000"/>
                  </a:schemeClr>
                </a:solidFill>
              </a:rPr>
              <a:t>	1. La unión directa a la proteína de unión al ácido retinoico citoplasmático tipo 1 (CRABP-1) </a:t>
            </a:r>
          </a:p>
          <a:p>
            <a:pPr algn="just"/>
            <a:r>
              <a:rPr lang="es-ES" sz="1600" b="0" dirty="0">
                <a:solidFill>
                  <a:schemeClr val="tx2">
                    <a:lumMod val="75000"/>
                    <a:lumOff val="25000"/>
                  </a:schemeClr>
                </a:solidFill>
              </a:rPr>
              <a:t>	2. o la inhibición de las isoformas del citocromo P450 3A que metabolizan RA a cis-9-RA. </a:t>
            </a:r>
          </a:p>
        </p:txBody>
      </p:sp>
      <p:sp>
        <p:nvSpPr>
          <p:cNvPr id="8" name="CuadroTexto 7">
            <a:extLst>
              <a:ext uri="{FF2B5EF4-FFF2-40B4-BE49-F238E27FC236}">
                <a16:creationId xmlns:a16="http://schemas.microsoft.com/office/drawing/2014/main" id="{7E7F4ABB-6336-E5DE-42E3-408E9B22D753}"/>
              </a:ext>
            </a:extLst>
          </p:cNvPr>
          <p:cNvSpPr txBox="1"/>
          <p:nvPr/>
        </p:nvSpPr>
        <p:spPr>
          <a:xfrm>
            <a:off x="251013" y="6417111"/>
            <a:ext cx="3700180" cy="261610"/>
          </a:xfrm>
          <a:prstGeom prst="rect">
            <a:avLst/>
          </a:prstGeom>
          <a:solidFill>
            <a:schemeClr val="bg1"/>
          </a:solidFill>
        </p:spPr>
        <p:txBody>
          <a:bodyPr wrap="square">
            <a:spAutoFit/>
          </a:bodyPr>
          <a:lstStyle/>
          <a:p>
            <a:r>
              <a:rPr lang="en-US" sz="1100" i="0" dirty="0">
                <a:solidFill>
                  <a:srgbClr val="111111"/>
                </a:solidFill>
                <a:effectLst/>
                <a:latin typeface="Roboto" panose="02000000000000000000" pitchFamily="2" charset="0"/>
              </a:rPr>
              <a:t>LRP1</a:t>
            </a:r>
            <a:r>
              <a:rPr lang="en-US" sz="1100" dirty="0">
                <a:solidFill>
                  <a:srgbClr val="111111"/>
                </a:solidFill>
                <a:latin typeface="Roboto" panose="02000000000000000000" pitchFamily="2" charset="0"/>
              </a:rPr>
              <a:t>: </a:t>
            </a:r>
            <a:r>
              <a:rPr lang="en-US" sz="1100" i="0" dirty="0">
                <a:solidFill>
                  <a:srgbClr val="111111"/>
                </a:solidFill>
                <a:effectLst/>
                <a:latin typeface="Roboto" panose="02000000000000000000" pitchFamily="2" charset="0"/>
              </a:rPr>
              <a:t>Low density lipoprotein receptor-related protein 1 </a:t>
            </a:r>
            <a:endParaRPr lang="es-ES" sz="1100" dirty="0"/>
          </a:p>
        </p:txBody>
      </p:sp>
    </p:spTree>
    <p:extLst>
      <p:ext uri="{BB962C8B-B14F-4D97-AF65-F5344CB8AC3E}">
        <p14:creationId xmlns:p14="http://schemas.microsoft.com/office/powerpoint/2010/main" val="3473462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329CA2-DD36-51C6-EC32-74EEAF0D4A89}"/>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F943262-0461-3EAF-CE24-AC4832C44A27}"/>
              </a:ext>
            </a:extLst>
          </p:cNvPr>
          <p:cNvSpPr>
            <a:spLocks noGrp="1"/>
          </p:cNvSpPr>
          <p:nvPr>
            <p:ph type="title"/>
          </p:nvPr>
        </p:nvSpPr>
        <p:spPr>
          <a:xfrm>
            <a:off x="0" y="176122"/>
            <a:ext cx="12192000" cy="760793"/>
          </a:xfrm>
          <a:noFill/>
        </p:spPr>
        <p:txBody>
          <a:bodyPr vert="horz" lIns="91440" tIns="45720" rIns="91440" bIns="45720" rtlCol="0" anchor="ctr">
            <a:normAutofit/>
          </a:bodyPr>
          <a:lstStyle/>
          <a:p>
            <a:pPr algn="ctr" defTabSz="914377">
              <a:spcBef>
                <a:spcPts val="1000"/>
              </a:spcBef>
              <a:buFont typeface="Arial" panose="020B0604020202020204" pitchFamily="34" charset="0"/>
            </a:pPr>
            <a:r>
              <a:rPr lang="es-ES_tradnl" sz="2950" b="1" dirty="0">
                <a:solidFill>
                  <a:srgbClr val="002060"/>
                </a:solidFill>
                <a:latin typeface="+mn-lt"/>
                <a:ea typeface="+mn-ea"/>
                <a:cs typeface="+mn-cs"/>
              </a:rPr>
              <a:t>Las estatinas son la primera línea de tratamiento para la dislipemia</a:t>
            </a:r>
            <a:endParaRPr lang="es-ES" sz="2950" b="1" dirty="0">
              <a:solidFill>
                <a:srgbClr val="002060"/>
              </a:solidFill>
              <a:latin typeface="+mn-lt"/>
              <a:ea typeface="+mn-ea"/>
              <a:cs typeface="+mn-cs"/>
            </a:endParaRPr>
          </a:p>
        </p:txBody>
      </p:sp>
      <p:sp>
        <p:nvSpPr>
          <p:cNvPr id="7" name="CuadroTexto 6">
            <a:extLst>
              <a:ext uri="{FF2B5EF4-FFF2-40B4-BE49-F238E27FC236}">
                <a16:creationId xmlns:a16="http://schemas.microsoft.com/office/drawing/2014/main" id="{D48C4527-2AC4-0552-56CC-E5CAF16C5843}"/>
              </a:ext>
            </a:extLst>
          </p:cNvPr>
          <p:cNvSpPr txBox="1"/>
          <p:nvPr/>
        </p:nvSpPr>
        <p:spPr>
          <a:xfrm>
            <a:off x="985302" y="6363861"/>
            <a:ext cx="10765106" cy="338554"/>
          </a:xfrm>
          <a:prstGeom prst="rect">
            <a:avLst/>
          </a:prstGeom>
          <a:solidFill>
            <a:schemeClr val="bg1"/>
          </a:solidFill>
        </p:spPr>
        <p:txBody>
          <a:bodyPr wrap="square">
            <a:spAutoFit/>
          </a:bodyPr>
          <a:lstStyle>
            <a:defPPr>
              <a:defRPr lang="es-ES"/>
            </a:defPPr>
            <a:lvl1pPr marL="228600" indent="-228600">
              <a:buAutoNum type="arabicPeriod"/>
              <a:defRPr sz="800" i="1">
                <a:solidFill>
                  <a:schemeClr val="tx1">
                    <a:lumMod val="50000"/>
                  </a:schemeClr>
                </a:solidFill>
              </a:defRPr>
            </a:lvl1pPr>
          </a:lstStyle>
          <a:p>
            <a:pPr marL="0" indent="0" algn="ctr">
              <a:buNone/>
            </a:pPr>
            <a:r>
              <a:rPr lang="pt-BR" dirty="0"/>
              <a:t>1.  Mach F. et al, </a:t>
            </a:r>
            <a:r>
              <a:rPr lang="en-US" dirty="0"/>
              <a:t>2019 ESC/EAS Guidelines for the management of </a:t>
            </a:r>
            <a:r>
              <a:rPr lang="en-US" dirty="0" err="1"/>
              <a:t>dyslipidaemias</a:t>
            </a:r>
            <a:r>
              <a:rPr lang="en-US" dirty="0"/>
              <a:t>: lipid modification to reduce cardiovascular risk. </a:t>
            </a:r>
            <a:r>
              <a:rPr lang="pt-BR" dirty="0" err="1"/>
              <a:t>Rev</a:t>
            </a:r>
            <a:r>
              <a:rPr lang="pt-BR" dirty="0"/>
              <a:t> </a:t>
            </a:r>
            <a:r>
              <a:rPr lang="pt-BR" dirty="0" err="1"/>
              <a:t>Esp</a:t>
            </a:r>
            <a:r>
              <a:rPr lang="pt-BR" dirty="0"/>
              <a:t> </a:t>
            </a:r>
            <a:r>
              <a:rPr lang="pt-BR" dirty="0" err="1"/>
              <a:t>Cardiol</a:t>
            </a:r>
            <a:r>
              <a:rPr lang="pt-BR" dirty="0"/>
              <a:t>. 2020;73(5):403.e1–403.e70,  https://doi.org/10.1016/j.recesp.2019.11.009. 2. </a:t>
            </a:r>
            <a:r>
              <a:rPr lang="en-US" dirty="0"/>
              <a:t>Mach F, et al. 2025 Focused Update of the 2019 ESC/EAS Guidelines for the management of </a:t>
            </a:r>
            <a:r>
              <a:rPr lang="en-US" dirty="0" err="1"/>
              <a:t>Dyslipidaemias</a:t>
            </a:r>
            <a:r>
              <a:rPr lang="en-US" dirty="0"/>
              <a:t>. European Heart Journal (2025) 00, 1–20 https://doi.org/10.1093/eurheartj/ehaf190</a:t>
            </a:r>
          </a:p>
        </p:txBody>
      </p:sp>
      <p:sp>
        <p:nvSpPr>
          <p:cNvPr id="12" name="CuadroTexto 11">
            <a:extLst>
              <a:ext uri="{FF2B5EF4-FFF2-40B4-BE49-F238E27FC236}">
                <a16:creationId xmlns:a16="http://schemas.microsoft.com/office/drawing/2014/main" id="{815170DE-5343-A2BB-F712-A9B9D53C6A42}"/>
              </a:ext>
            </a:extLst>
          </p:cNvPr>
          <p:cNvSpPr txBox="1"/>
          <p:nvPr/>
        </p:nvSpPr>
        <p:spPr>
          <a:xfrm>
            <a:off x="615328" y="1225946"/>
            <a:ext cx="6251814" cy="830997"/>
          </a:xfrm>
          <a:prstGeom prst="rect">
            <a:avLst/>
          </a:prstGeom>
          <a:noFill/>
          <a:ln w="19050">
            <a:noFill/>
          </a:ln>
        </p:spPr>
        <p:txBody>
          <a:bodyPr wrap="square" rtlCol="0">
            <a:spAutoFit/>
          </a:bodyPr>
          <a:lstStyle>
            <a:defPPr>
              <a:defRPr lang="es-ES"/>
            </a:defPPr>
            <a:lvl1pPr algn="ctr">
              <a:defRPr sz="2400" b="1">
                <a:solidFill>
                  <a:schemeClr val="accent2">
                    <a:lumMod val="50000"/>
                  </a:schemeClr>
                </a:solidFill>
              </a:defRPr>
            </a:lvl1pPr>
          </a:lstStyle>
          <a:p>
            <a:pPr marL="342900" indent="-342900" algn="just">
              <a:buFont typeface="Wingdings" panose="05000000000000000000" pitchFamily="2" charset="2"/>
              <a:buChar char="Ø"/>
            </a:pPr>
            <a:r>
              <a:rPr lang="es-ES" sz="1600" b="0" dirty="0">
                <a:solidFill>
                  <a:schemeClr val="tx2">
                    <a:lumMod val="75000"/>
                    <a:lumOff val="25000"/>
                  </a:schemeClr>
                </a:solidFill>
              </a:rPr>
              <a:t>Las guías del ESC/EAS del 2019 recomiendan el uso de una estatina a máxima dosis tolerada como primer escalón terapéutico para el tratamiento de la dislipemia</a:t>
            </a:r>
            <a:r>
              <a:rPr lang="es-ES" sz="1600" b="0" baseline="30000" dirty="0">
                <a:solidFill>
                  <a:schemeClr val="tx2">
                    <a:lumMod val="75000"/>
                    <a:lumOff val="25000"/>
                  </a:schemeClr>
                </a:solidFill>
              </a:rPr>
              <a:t>1</a:t>
            </a:r>
            <a:r>
              <a:rPr lang="es-ES" sz="1600" b="0" dirty="0">
                <a:solidFill>
                  <a:schemeClr val="tx2">
                    <a:lumMod val="75000"/>
                    <a:lumOff val="25000"/>
                  </a:schemeClr>
                </a:solidFill>
              </a:rPr>
              <a:t>.  </a:t>
            </a:r>
          </a:p>
        </p:txBody>
      </p:sp>
      <p:sp>
        <p:nvSpPr>
          <p:cNvPr id="13" name="CuadroTexto 12">
            <a:extLst>
              <a:ext uri="{FF2B5EF4-FFF2-40B4-BE49-F238E27FC236}">
                <a16:creationId xmlns:a16="http://schemas.microsoft.com/office/drawing/2014/main" id="{1770372B-41EA-FAAC-C291-B73BCCF9AF12}"/>
              </a:ext>
            </a:extLst>
          </p:cNvPr>
          <p:cNvSpPr txBox="1"/>
          <p:nvPr/>
        </p:nvSpPr>
        <p:spPr>
          <a:xfrm>
            <a:off x="615328" y="2296388"/>
            <a:ext cx="6251815" cy="830997"/>
          </a:xfrm>
          <a:prstGeom prst="rect">
            <a:avLst/>
          </a:prstGeom>
          <a:solidFill>
            <a:schemeClr val="bg1"/>
          </a:solidFill>
          <a:ln w="19050">
            <a:noFill/>
          </a:ln>
        </p:spPr>
        <p:txBody>
          <a:bodyPr wrap="square" rtlCol="0">
            <a:spAutoFit/>
          </a:bodyPr>
          <a:lstStyle>
            <a:defPPr>
              <a:defRPr lang="es-ES"/>
            </a:defPPr>
            <a:lvl1pPr algn="ctr">
              <a:defRPr sz="2400" b="1">
                <a:solidFill>
                  <a:schemeClr val="accent2">
                    <a:lumMod val="50000"/>
                  </a:schemeClr>
                </a:solidFill>
              </a:defRPr>
            </a:lvl1pPr>
          </a:lstStyle>
          <a:p>
            <a:pPr marL="342900" indent="-342900" algn="just">
              <a:buFont typeface="Wingdings" panose="05000000000000000000" pitchFamily="2" charset="2"/>
              <a:buChar char="Ø"/>
            </a:pPr>
            <a:r>
              <a:rPr lang="es-ES" sz="1600" b="0" dirty="0">
                <a:solidFill>
                  <a:schemeClr val="tx2">
                    <a:lumMod val="75000"/>
                    <a:lumOff val="25000"/>
                  </a:schemeClr>
                </a:solidFill>
              </a:rPr>
              <a:t>Las guías describen que la enfermedad VIH confiere un riesgo aumentado de ECVA</a:t>
            </a:r>
            <a:r>
              <a:rPr lang="es-ES" sz="1600" b="0" baseline="30000" dirty="0">
                <a:solidFill>
                  <a:schemeClr val="tx2">
                    <a:lumMod val="75000"/>
                    <a:lumOff val="25000"/>
                  </a:schemeClr>
                </a:solidFill>
              </a:rPr>
              <a:t>1 </a:t>
            </a:r>
            <a:r>
              <a:rPr lang="es-ES" sz="1600" b="0" dirty="0">
                <a:solidFill>
                  <a:schemeClr val="tx2">
                    <a:lumMod val="75000"/>
                    <a:lumOff val="25000"/>
                  </a:schemeClr>
                </a:solidFill>
              </a:rPr>
              <a:t>y recomienda el uso de estatinas para la prevención 1ª independientemente del RCV y niveles de LDL-c</a:t>
            </a:r>
            <a:r>
              <a:rPr lang="es-ES" sz="1600" b="0" baseline="30000" dirty="0">
                <a:solidFill>
                  <a:schemeClr val="tx2">
                    <a:lumMod val="75000"/>
                    <a:lumOff val="25000"/>
                  </a:schemeClr>
                </a:solidFill>
              </a:rPr>
              <a:t>2</a:t>
            </a:r>
            <a:r>
              <a:rPr lang="es-ES" sz="1600" b="0" dirty="0">
                <a:solidFill>
                  <a:schemeClr val="tx2">
                    <a:lumMod val="75000"/>
                    <a:lumOff val="25000"/>
                  </a:schemeClr>
                </a:solidFill>
              </a:rPr>
              <a:t>.</a:t>
            </a:r>
          </a:p>
        </p:txBody>
      </p:sp>
      <p:pic>
        <p:nvPicPr>
          <p:cNvPr id="14" name="Imagen 13">
            <a:extLst>
              <a:ext uri="{FF2B5EF4-FFF2-40B4-BE49-F238E27FC236}">
                <a16:creationId xmlns:a16="http://schemas.microsoft.com/office/drawing/2014/main" id="{D926042F-701C-A959-0F71-8758D3A71B31}"/>
              </a:ext>
            </a:extLst>
          </p:cNvPr>
          <p:cNvPicPr>
            <a:picLocks noChangeAspect="1"/>
          </p:cNvPicPr>
          <p:nvPr/>
        </p:nvPicPr>
        <p:blipFill>
          <a:blip r:embed="rId2"/>
          <a:stretch>
            <a:fillRect/>
          </a:stretch>
        </p:blipFill>
        <p:spPr>
          <a:xfrm>
            <a:off x="7201041" y="1616039"/>
            <a:ext cx="4549367" cy="4434193"/>
          </a:xfrm>
          <a:prstGeom prst="rect">
            <a:avLst/>
          </a:prstGeom>
          <a:ln w="19050">
            <a:solidFill>
              <a:schemeClr val="accent4"/>
            </a:solidFill>
          </a:ln>
        </p:spPr>
      </p:pic>
      <p:sp>
        <p:nvSpPr>
          <p:cNvPr id="15" name="CuadroTexto 14">
            <a:extLst>
              <a:ext uri="{FF2B5EF4-FFF2-40B4-BE49-F238E27FC236}">
                <a16:creationId xmlns:a16="http://schemas.microsoft.com/office/drawing/2014/main" id="{3E69BC37-9AEF-3641-9D20-26AB4F998BD6}"/>
              </a:ext>
            </a:extLst>
          </p:cNvPr>
          <p:cNvSpPr txBox="1"/>
          <p:nvPr/>
        </p:nvSpPr>
        <p:spPr>
          <a:xfrm>
            <a:off x="8210850" y="6093339"/>
            <a:ext cx="2529747" cy="215444"/>
          </a:xfrm>
          <a:prstGeom prst="rect">
            <a:avLst/>
          </a:prstGeom>
          <a:noFill/>
        </p:spPr>
        <p:txBody>
          <a:bodyPr wrap="square">
            <a:spAutoFit/>
          </a:bodyPr>
          <a:lstStyle>
            <a:defPPr>
              <a:defRPr lang="es-ES"/>
            </a:defPPr>
            <a:lvl1pPr algn="ctr">
              <a:defRPr sz="900"/>
            </a:lvl1pPr>
          </a:lstStyle>
          <a:p>
            <a:r>
              <a:rPr lang="en-US" sz="800" dirty="0" err="1"/>
              <a:t>Eur</a:t>
            </a:r>
            <a:r>
              <a:rPr lang="en-US" sz="800" dirty="0"/>
              <a:t> Heart J. 2020 Jan 1;41(1):111-188</a:t>
            </a:r>
            <a:endParaRPr lang="es-ES" sz="800" dirty="0"/>
          </a:p>
        </p:txBody>
      </p:sp>
      <p:sp>
        <p:nvSpPr>
          <p:cNvPr id="16" name="CuadroTexto 8">
            <a:extLst>
              <a:ext uri="{FF2B5EF4-FFF2-40B4-BE49-F238E27FC236}">
                <a16:creationId xmlns:a16="http://schemas.microsoft.com/office/drawing/2014/main" id="{230AA460-FFBD-C8A4-6267-8AE6A75AFA15}"/>
              </a:ext>
            </a:extLst>
          </p:cNvPr>
          <p:cNvSpPr txBox="1"/>
          <p:nvPr/>
        </p:nvSpPr>
        <p:spPr>
          <a:xfrm>
            <a:off x="5362218" y="4254734"/>
            <a:ext cx="1660357" cy="646331"/>
          </a:xfrm>
          <a:prstGeom prst="rect">
            <a:avLst/>
          </a:prstGeom>
          <a:noFill/>
        </p:spPr>
        <p:txBody>
          <a:bodyPr wrap="square">
            <a:spAutoFit/>
          </a:bodyPr>
          <a:lstStyle>
            <a:defPPr>
              <a:defRPr lang="es-ES"/>
            </a:defPPr>
            <a:lvl1pPr marL="0" algn="ctr" defTabSz="914400" rtl="0" eaLnBrk="1" latinLnBrk="0" hangingPunct="1">
              <a:defRPr sz="14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200" dirty="0"/>
              <a:t>2º línea de </a:t>
            </a:r>
            <a:r>
              <a:rPr lang="es-ES" sz="1200" dirty="0" err="1"/>
              <a:t>tto</a:t>
            </a:r>
            <a:r>
              <a:rPr lang="es-ES" sz="1200" dirty="0"/>
              <a:t>: combinación de</a:t>
            </a:r>
          </a:p>
          <a:p>
            <a:r>
              <a:rPr lang="es-ES" sz="1200" dirty="0"/>
              <a:t>Estatina + </a:t>
            </a:r>
            <a:r>
              <a:rPr lang="es-ES" sz="1200" dirty="0" err="1"/>
              <a:t>Ezetemibe</a:t>
            </a:r>
            <a:r>
              <a:rPr lang="es-ES" sz="1200" dirty="0"/>
              <a:t> </a:t>
            </a:r>
          </a:p>
        </p:txBody>
      </p:sp>
      <p:grpSp>
        <p:nvGrpSpPr>
          <p:cNvPr id="17" name="Grupo 16">
            <a:extLst>
              <a:ext uri="{FF2B5EF4-FFF2-40B4-BE49-F238E27FC236}">
                <a16:creationId xmlns:a16="http://schemas.microsoft.com/office/drawing/2014/main" id="{B3AB9608-A868-00C8-FA54-277C9B4670B0}"/>
              </a:ext>
            </a:extLst>
          </p:cNvPr>
          <p:cNvGrpSpPr/>
          <p:nvPr/>
        </p:nvGrpSpPr>
        <p:grpSpPr>
          <a:xfrm>
            <a:off x="5239512" y="3274202"/>
            <a:ext cx="1840310" cy="702712"/>
            <a:chOff x="576863" y="2154898"/>
            <a:chExt cx="2133513" cy="702712"/>
          </a:xfrm>
        </p:grpSpPr>
        <p:sp>
          <p:nvSpPr>
            <p:cNvPr id="18" name="Rectángulo: esquinas redondeadas 17">
              <a:extLst>
                <a:ext uri="{FF2B5EF4-FFF2-40B4-BE49-F238E27FC236}">
                  <a16:creationId xmlns:a16="http://schemas.microsoft.com/office/drawing/2014/main" id="{C5397942-1161-6A06-FD9E-471D19B1288E}"/>
                </a:ext>
              </a:extLst>
            </p:cNvPr>
            <p:cNvSpPr/>
            <p:nvPr/>
          </p:nvSpPr>
          <p:spPr>
            <a:xfrm>
              <a:off x="576863" y="2154898"/>
              <a:ext cx="2133513" cy="702712"/>
            </a:xfrm>
            <a:prstGeom prst="roundRect">
              <a:avLst/>
            </a:prstGeom>
            <a:no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600">
                <a:ln>
                  <a:solidFill>
                    <a:srgbClr val="00B050"/>
                  </a:solidFill>
                </a:ln>
                <a:solidFill>
                  <a:schemeClr val="accent2"/>
                </a:solidFill>
                <a:latin typeface="+mj-lt"/>
              </a:endParaRPr>
            </a:p>
          </p:txBody>
        </p:sp>
        <p:sp>
          <p:nvSpPr>
            <p:cNvPr id="19" name="CuadroTexto 11">
              <a:extLst>
                <a:ext uri="{FF2B5EF4-FFF2-40B4-BE49-F238E27FC236}">
                  <a16:creationId xmlns:a16="http://schemas.microsoft.com/office/drawing/2014/main" id="{B965BCE9-B472-86DB-D713-607D984C920E}"/>
                </a:ext>
              </a:extLst>
            </p:cNvPr>
            <p:cNvSpPr txBox="1"/>
            <p:nvPr/>
          </p:nvSpPr>
          <p:spPr>
            <a:xfrm>
              <a:off x="750923" y="2173186"/>
              <a:ext cx="1873216" cy="646331"/>
            </a:xfrm>
            <a:prstGeom prst="rect">
              <a:avLst/>
            </a:prstGeom>
            <a:noFill/>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1200" b="1" dirty="0">
                  <a:solidFill>
                    <a:schemeClr val="accent1"/>
                  </a:solidFill>
                </a:rPr>
                <a:t>1º línea de </a:t>
              </a:r>
              <a:r>
                <a:rPr lang="es-ES" sz="1200" b="1" dirty="0" err="1">
                  <a:solidFill>
                    <a:schemeClr val="accent1"/>
                  </a:solidFill>
                </a:rPr>
                <a:t>tto</a:t>
              </a:r>
              <a:r>
                <a:rPr lang="es-ES" sz="1200" b="1" dirty="0">
                  <a:solidFill>
                    <a:schemeClr val="accent1"/>
                  </a:solidFill>
                </a:rPr>
                <a:t>: </a:t>
              </a:r>
            </a:p>
            <a:p>
              <a:pPr algn="ctr"/>
              <a:r>
                <a:rPr lang="es-ES" sz="1200" b="1" dirty="0">
                  <a:solidFill>
                    <a:schemeClr val="accent1"/>
                  </a:solidFill>
                </a:rPr>
                <a:t>Estatinas a máxima dosis tolerada</a:t>
              </a:r>
            </a:p>
          </p:txBody>
        </p:sp>
      </p:grpSp>
      <p:sp>
        <p:nvSpPr>
          <p:cNvPr id="20" name="Rectángulo: esquinas redondeadas 19">
            <a:extLst>
              <a:ext uri="{FF2B5EF4-FFF2-40B4-BE49-F238E27FC236}">
                <a16:creationId xmlns:a16="http://schemas.microsoft.com/office/drawing/2014/main" id="{A8AF76D0-D361-7848-494E-AA0000FE63FE}"/>
              </a:ext>
            </a:extLst>
          </p:cNvPr>
          <p:cNvSpPr/>
          <p:nvPr/>
        </p:nvSpPr>
        <p:spPr>
          <a:xfrm>
            <a:off x="5239512" y="4236445"/>
            <a:ext cx="1840310" cy="689156"/>
          </a:xfrm>
          <a:prstGeom prst="roundRect">
            <a:avLst/>
          </a:prstGeom>
          <a:no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600">
              <a:ln>
                <a:solidFill>
                  <a:srgbClr val="00B050"/>
                </a:solidFill>
              </a:ln>
              <a:solidFill>
                <a:schemeClr val="accent3"/>
              </a:solidFill>
            </a:endParaRPr>
          </a:p>
        </p:txBody>
      </p:sp>
      <p:sp>
        <p:nvSpPr>
          <p:cNvPr id="21" name="Rectángulo: esquinas redondeadas 20">
            <a:extLst>
              <a:ext uri="{FF2B5EF4-FFF2-40B4-BE49-F238E27FC236}">
                <a16:creationId xmlns:a16="http://schemas.microsoft.com/office/drawing/2014/main" id="{D48CB613-E4FD-E3A8-92B6-6B5564A4C4A7}"/>
              </a:ext>
            </a:extLst>
          </p:cNvPr>
          <p:cNvSpPr/>
          <p:nvPr/>
        </p:nvSpPr>
        <p:spPr>
          <a:xfrm>
            <a:off x="5260778" y="5185132"/>
            <a:ext cx="1840310" cy="865100"/>
          </a:xfrm>
          <a:prstGeom prst="roundRect">
            <a:avLst/>
          </a:prstGeom>
          <a:no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600">
              <a:ln>
                <a:solidFill>
                  <a:srgbClr val="00B050"/>
                </a:solidFill>
              </a:ln>
              <a:solidFill>
                <a:schemeClr val="accent3"/>
              </a:solidFill>
            </a:endParaRPr>
          </a:p>
        </p:txBody>
      </p:sp>
      <p:sp>
        <p:nvSpPr>
          <p:cNvPr id="22" name="CuadroTexto 9">
            <a:extLst>
              <a:ext uri="{FF2B5EF4-FFF2-40B4-BE49-F238E27FC236}">
                <a16:creationId xmlns:a16="http://schemas.microsoft.com/office/drawing/2014/main" id="{CC57E4E0-4389-2D0C-53D2-1D4D57A304C8}"/>
              </a:ext>
            </a:extLst>
          </p:cNvPr>
          <p:cNvSpPr txBox="1"/>
          <p:nvPr/>
        </p:nvSpPr>
        <p:spPr>
          <a:xfrm>
            <a:off x="5347294" y="5239230"/>
            <a:ext cx="1840310" cy="830997"/>
          </a:xfrm>
          <a:prstGeom prst="rect">
            <a:avLst/>
          </a:prstGeom>
          <a:noFill/>
        </p:spPr>
        <p:txBody>
          <a:bodyPr wrap="square">
            <a:spAutoFit/>
          </a:bodyPr>
          <a:lstStyle>
            <a:defPPr>
              <a:defRPr lang="es-ES"/>
            </a:defPPr>
            <a:lvl1pPr marL="0" algn="ctr" defTabSz="914400" rtl="0" eaLnBrk="1" latinLnBrk="0" hangingPunct="1">
              <a:defRPr sz="14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200" dirty="0"/>
              <a:t>3º línea de </a:t>
            </a:r>
            <a:r>
              <a:rPr lang="es-ES" sz="1200" dirty="0" err="1"/>
              <a:t>tto</a:t>
            </a:r>
            <a:r>
              <a:rPr lang="es-ES" sz="1200" dirty="0"/>
              <a:t>: </a:t>
            </a:r>
          </a:p>
          <a:p>
            <a:r>
              <a:rPr lang="es-ES" sz="1200" dirty="0"/>
              <a:t>Estatina + </a:t>
            </a:r>
            <a:r>
              <a:rPr lang="es-ES" sz="1200" dirty="0" err="1"/>
              <a:t>Ezetemibe</a:t>
            </a:r>
            <a:r>
              <a:rPr lang="es-ES" sz="1200" dirty="0"/>
              <a:t> + Ácido </a:t>
            </a:r>
            <a:r>
              <a:rPr lang="es-ES" sz="1200" dirty="0" err="1"/>
              <a:t>Bempedoico</a:t>
            </a:r>
            <a:r>
              <a:rPr lang="es-ES" sz="1200" dirty="0"/>
              <a:t> y/o iPCSK9</a:t>
            </a:r>
          </a:p>
        </p:txBody>
      </p:sp>
      <p:pic>
        <p:nvPicPr>
          <p:cNvPr id="24" name="Imagen 23">
            <a:extLst>
              <a:ext uri="{FF2B5EF4-FFF2-40B4-BE49-F238E27FC236}">
                <a16:creationId xmlns:a16="http://schemas.microsoft.com/office/drawing/2014/main" id="{BB8104B9-4A0B-B911-488A-0524601F8096}"/>
              </a:ext>
            </a:extLst>
          </p:cNvPr>
          <p:cNvPicPr>
            <a:picLocks noChangeAspect="1"/>
          </p:cNvPicPr>
          <p:nvPr/>
        </p:nvPicPr>
        <p:blipFill>
          <a:blip r:embed="rId3"/>
          <a:stretch>
            <a:fillRect/>
          </a:stretch>
        </p:blipFill>
        <p:spPr>
          <a:xfrm>
            <a:off x="969853" y="3867793"/>
            <a:ext cx="4021107" cy="2066544"/>
          </a:xfrm>
          <a:prstGeom prst="rect">
            <a:avLst/>
          </a:prstGeom>
        </p:spPr>
      </p:pic>
      <p:sp>
        <p:nvSpPr>
          <p:cNvPr id="25" name="CuadroTexto 24">
            <a:extLst>
              <a:ext uri="{FF2B5EF4-FFF2-40B4-BE49-F238E27FC236}">
                <a16:creationId xmlns:a16="http://schemas.microsoft.com/office/drawing/2014/main" id="{6D5051BA-1E78-8050-A9A0-80C45873D504}"/>
              </a:ext>
            </a:extLst>
          </p:cNvPr>
          <p:cNvSpPr txBox="1"/>
          <p:nvPr/>
        </p:nvSpPr>
        <p:spPr>
          <a:xfrm>
            <a:off x="2227626" y="5689386"/>
            <a:ext cx="2529747" cy="215444"/>
          </a:xfrm>
          <a:prstGeom prst="rect">
            <a:avLst/>
          </a:prstGeom>
          <a:noFill/>
        </p:spPr>
        <p:txBody>
          <a:bodyPr wrap="square">
            <a:spAutoFit/>
          </a:bodyPr>
          <a:lstStyle>
            <a:defPPr>
              <a:defRPr lang="es-ES"/>
            </a:defPPr>
            <a:lvl1pPr algn="ctr">
              <a:defRPr sz="900"/>
            </a:lvl1pPr>
          </a:lstStyle>
          <a:p>
            <a:r>
              <a:rPr lang="en-US" sz="800" dirty="0" err="1"/>
              <a:t>Eur</a:t>
            </a:r>
            <a:r>
              <a:rPr lang="en-US" sz="800" dirty="0"/>
              <a:t> Heart J. (2025) 00, 1–20 </a:t>
            </a:r>
            <a:endParaRPr lang="es-ES" sz="800" dirty="0"/>
          </a:p>
        </p:txBody>
      </p:sp>
      <p:sp>
        <p:nvSpPr>
          <p:cNvPr id="27" name="CuadroTexto 26">
            <a:extLst>
              <a:ext uri="{FF2B5EF4-FFF2-40B4-BE49-F238E27FC236}">
                <a16:creationId xmlns:a16="http://schemas.microsoft.com/office/drawing/2014/main" id="{714918A8-E8CD-D6FD-AD3E-A5968EEEFB7D}"/>
              </a:ext>
            </a:extLst>
          </p:cNvPr>
          <p:cNvSpPr txBox="1"/>
          <p:nvPr/>
        </p:nvSpPr>
        <p:spPr>
          <a:xfrm>
            <a:off x="985302" y="3406128"/>
            <a:ext cx="3924992" cy="461665"/>
          </a:xfrm>
          <a:prstGeom prst="rect">
            <a:avLst/>
          </a:prstGeom>
          <a:noFill/>
        </p:spPr>
        <p:txBody>
          <a:bodyPr wrap="square">
            <a:spAutoFit/>
          </a:bodyPr>
          <a:lstStyle/>
          <a:p>
            <a:r>
              <a:rPr lang="es-ES" sz="1200" b="1" dirty="0"/>
              <a:t>Recomendaciones para la terapia con estatinas en la prevención 1ª para personas con infección por el VIH</a:t>
            </a:r>
          </a:p>
        </p:txBody>
      </p:sp>
      <p:sp>
        <p:nvSpPr>
          <p:cNvPr id="28" name="CuadroTexto 27">
            <a:extLst>
              <a:ext uri="{FF2B5EF4-FFF2-40B4-BE49-F238E27FC236}">
                <a16:creationId xmlns:a16="http://schemas.microsoft.com/office/drawing/2014/main" id="{1B8C4E58-76BE-6377-85E5-4825F7C82411}"/>
              </a:ext>
            </a:extLst>
          </p:cNvPr>
          <p:cNvSpPr txBox="1"/>
          <p:nvPr/>
        </p:nvSpPr>
        <p:spPr>
          <a:xfrm>
            <a:off x="7714395" y="1240546"/>
            <a:ext cx="3924992" cy="276999"/>
          </a:xfrm>
          <a:prstGeom prst="rect">
            <a:avLst/>
          </a:prstGeom>
          <a:noFill/>
        </p:spPr>
        <p:txBody>
          <a:bodyPr wrap="square">
            <a:spAutoFit/>
          </a:bodyPr>
          <a:lstStyle/>
          <a:p>
            <a:r>
              <a:rPr lang="es-ES" sz="1200" b="1" dirty="0" err="1"/>
              <a:t>Algorítmo</a:t>
            </a:r>
            <a:r>
              <a:rPr lang="es-ES" sz="1200" b="1" dirty="0"/>
              <a:t> de tratamiento para la dislipemia</a:t>
            </a:r>
          </a:p>
        </p:txBody>
      </p:sp>
    </p:spTree>
    <p:extLst>
      <p:ext uri="{BB962C8B-B14F-4D97-AF65-F5344CB8AC3E}">
        <p14:creationId xmlns:p14="http://schemas.microsoft.com/office/powerpoint/2010/main" val="2178225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543DD1-DCC1-48DA-135B-4D1465D7CDA2}"/>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5027BA02-89A3-42B6-92A1-AB3FF7C1783F}"/>
              </a:ext>
            </a:extLst>
          </p:cNvPr>
          <p:cNvSpPr>
            <a:spLocks noGrp="1"/>
          </p:cNvSpPr>
          <p:nvPr>
            <p:ph type="title"/>
          </p:nvPr>
        </p:nvSpPr>
        <p:spPr>
          <a:xfrm>
            <a:off x="0" y="194052"/>
            <a:ext cx="12192000" cy="760793"/>
          </a:xfrm>
          <a:noFill/>
        </p:spPr>
        <p:txBody>
          <a:bodyPr vert="horz" lIns="91440" tIns="45720" rIns="91440" bIns="45720" rtlCol="0" anchor="ctr">
            <a:normAutofit/>
          </a:bodyPr>
          <a:lstStyle/>
          <a:p>
            <a:pPr algn="ctr" defTabSz="914377">
              <a:spcBef>
                <a:spcPts val="1000"/>
              </a:spcBef>
              <a:buFont typeface="Arial" panose="020B0604020202020204" pitchFamily="34" charset="0"/>
            </a:pPr>
            <a:r>
              <a:rPr lang="es-ES_tradnl" sz="2950" b="1" dirty="0">
                <a:solidFill>
                  <a:srgbClr val="002060"/>
                </a:solidFill>
                <a:latin typeface="+mn-lt"/>
                <a:ea typeface="+mn-ea"/>
                <a:cs typeface="+mn-cs"/>
              </a:rPr>
              <a:t>El uso de las estatinas en pacientes VIH requiere precaución</a:t>
            </a:r>
            <a:endParaRPr lang="es-ES" sz="2950" b="1" dirty="0">
              <a:solidFill>
                <a:srgbClr val="002060"/>
              </a:solidFill>
              <a:latin typeface="+mn-lt"/>
              <a:ea typeface="+mn-ea"/>
              <a:cs typeface="+mn-cs"/>
            </a:endParaRPr>
          </a:p>
        </p:txBody>
      </p:sp>
      <p:sp>
        <p:nvSpPr>
          <p:cNvPr id="3" name="CuadroTexto 2">
            <a:extLst>
              <a:ext uri="{FF2B5EF4-FFF2-40B4-BE49-F238E27FC236}">
                <a16:creationId xmlns:a16="http://schemas.microsoft.com/office/drawing/2014/main" id="{84986C9A-DB5F-C120-03E6-3792AF4B48F4}"/>
              </a:ext>
            </a:extLst>
          </p:cNvPr>
          <p:cNvSpPr txBox="1"/>
          <p:nvPr/>
        </p:nvSpPr>
        <p:spPr>
          <a:xfrm>
            <a:off x="218904" y="1431547"/>
            <a:ext cx="5070272" cy="1631216"/>
          </a:xfrm>
          <a:prstGeom prst="rect">
            <a:avLst/>
          </a:prstGeom>
          <a:noFill/>
          <a:ln w="19050">
            <a:noFill/>
          </a:ln>
        </p:spPr>
        <p:txBody>
          <a:bodyPr wrap="square" rtlCol="0">
            <a:spAutoFit/>
          </a:bodyPr>
          <a:lstStyle>
            <a:defPPr>
              <a:defRPr lang="es-ES"/>
            </a:defPPr>
            <a:lvl1pPr algn="ctr">
              <a:defRPr sz="2400" b="1">
                <a:solidFill>
                  <a:schemeClr val="accent2">
                    <a:lumMod val="50000"/>
                  </a:schemeClr>
                </a:solidFill>
              </a:defRPr>
            </a:lvl1pPr>
          </a:lstStyle>
          <a:p>
            <a:pPr marL="342900" indent="-342900" algn="just">
              <a:buFont typeface="Wingdings" panose="05000000000000000000" pitchFamily="2" charset="2"/>
              <a:buChar char="Ø"/>
            </a:pPr>
            <a:r>
              <a:rPr lang="es-ES" sz="2000" b="0" dirty="0">
                <a:solidFill>
                  <a:schemeClr val="tx2">
                    <a:lumMod val="75000"/>
                    <a:lumOff val="25000"/>
                  </a:schemeClr>
                </a:solidFill>
              </a:rPr>
              <a:t>Aunque los pacientes VIH necesitan de un tratamiento hipolipemiante debido a su elevado riesgo cardiovascular, el uso de las estatinas se tiene que hacer con precaución en estos individuos. </a:t>
            </a:r>
          </a:p>
        </p:txBody>
      </p:sp>
      <p:sp>
        <p:nvSpPr>
          <p:cNvPr id="4" name="CuadroTexto 3">
            <a:extLst>
              <a:ext uri="{FF2B5EF4-FFF2-40B4-BE49-F238E27FC236}">
                <a16:creationId xmlns:a16="http://schemas.microsoft.com/office/drawing/2014/main" id="{A600B0CA-1F21-8889-E3F8-B9DEC926D765}"/>
              </a:ext>
            </a:extLst>
          </p:cNvPr>
          <p:cNvSpPr txBox="1"/>
          <p:nvPr/>
        </p:nvSpPr>
        <p:spPr>
          <a:xfrm>
            <a:off x="218903" y="3164100"/>
            <a:ext cx="5183616" cy="1631216"/>
          </a:xfrm>
          <a:prstGeom prst="rect">
            <a:avLst/>
          </a:prstGeom>
          <a:noFill/>
          <a:ln w="19050">
            <a:noFill/>
          </a:ln>
        </p:spPr>
        <p:txBody>
          <a:bodyPr wrap="square" rtlCol="0">
            <a:spAutoFit/>
          </a:bodyPr>
          <a:lstStyle>
            <a:defPPr>
              <a:defRPr lang="es-ES"/>
            </a:defPPr>
            <a:lvl1pPr algn="ctr">
              <a:defRPr sz="2400" b="1">
                <a:solidFill>
                  <a:schemeClr val="accent2">
                    <a:lumMod val="50000"/>
                  </a:schemeClr>
                </a:solidFill>
              </a:defRPr>
            </a:lvl1pPr>
          </a:lstStyle>
          <a:p>
            <a:pPr marL="342900" indent="-342900" algn="just">
              <a:buFont typeface="Wingdings" panose="05000000000000000000" pitchFamily="2" charset="2"/>
              <a:buChar char="Ø"/>
            </a:pPr>
            <a:r>
              <a:rPr lang="es-ES" sz="2000" b="0" dirty="0">
                <a:solidFill>
                  <a:schemeClr val="tx2">
                    <a:lumMod val="75000"/>
                    <a:lumOff val="25000"/>
                  </a:schemeClr>
                </a:solidFill>
              </a:rPr>
              <a:t>Muchas de las estatinas, al igual que los </a:t>
            </a:r>
            <a:r>
              <a:rPr lang="es-ES" sz="2000" b="0" dirty="0" err="1">
                <a:solidFill>
                  <a:schemeClr val="tx2">
                    <a:lumMod val="75000"/>
                    <a:lumOff val="25000"/>
                  </a:schemeClr>
                </a:solidFill>
              </a:rPr>
              <a:t>IPs</a:t>
            </a:r>
            <a:r>
              <a:rPr lang="es-ES" sz="2000" b="0" dirty="0">
                <a:solidFill>
                  <a:schemeClr val="tx2">
                    <a:lumMod val="75000"/>
                    <a:lumOff val="25000"/>
                  </a:schemeClr>
                </a:solidFill>
              </a:rPr>
              <a:t>, se metabolizan por la vía del P450 (CYP)3A4</a:t>
            </a:r>
            <a:r>
              <a:rPr lang="es-ES" sz="2000" b="0" baseline="30000" dirty="0">
                <a:solidFill>
                  <a:schemeClr val="tx2">
                    <a:lumMod val="75000"/>
                    <a:lumOff val="25000"/>
                  </a:schemeClr>
                </a:solidFill>
              </a:rPr>
              <a:t>1-4</a:t>
            </a:r>
            <a:r>
              <a:rPr lang="es-ES" sz="2000" b="0" dirty="0">
                <a:solidFill>
                  <a:schemeClr val="tx2">
                    <a:lumMod val="75000"/>
                    <a:lumOff val="25000"/>
                  </a:schemeClr>
                </a:solidFill>
              </a:rPr>
              <a:t>, con lo cual, el uso </a:t>
            </a:r>
            <a:r>
              <a:rPr lang="es-ES" sz="2000" b="0" dirty="0" err="1">
                <a:solidFill>
                  <a:schemeClr val="tx2">
                    <a:lumMod val="75000"/>
                    <a:lumOff val="25000"/>
                  </a:schemeClr>
                </a:solidFill>
              </a:rPr>
              <a:t>concomintante</a:t>
            </a:r>
            <a:r>
              <a:rPr lang="es-ES" sz="2000" b="0" dirty="0">
                <a:solidFill>
                  <a:schemeClr val="tx2">
                    <a:lumMod val="75000"/>
                    <a:lumOff val="25000"/>
                  </a:schemeClr>
                </a:solidFill>
              </a:rPr>
              <a:t> de los dos puede producir interacciones medicamentosas. </a:t>
            </a:r>
          </a:p>
        </p:txBody>
      </p:sp>
      <p:sp>
        <p:nvSpPr>
          <p:cNvPr id="5" name="CuadroTexto 4">
            <a:extLst>
              <a:ext uri="{FF2B5EF4-FFF2-40B4-BE49-F238E27FC236}">
                <a16:creationId xmlns:a16="http://schemas.microsoft.com/office/drawing/2014/main" id="{22B53F0D-ECE8-3E37-1810-2BDCD06D5ED3}"/>
              </a:ext>
            </a:extLst>
          </p:cNvPr>
          <p:cNvSpPr txBox="1"/>
          <p:nvPr/>
        </p:nvSpPr>
        <p:spPr>
          <a:xfrm>
            <a:off x="450185" y="4911578"/>
            <a:ext cx="4622240" cy="1569660"/>
          </a:xfrm>
          <a:prstGeom prst="rect">
            <a:avLst/>
          </a:prstGeom>
          <a:solidFill>
            <a:schemeClr val="bg1"/>
          </a:solidFill>
        </p:spPr>
        <p:txBody>
          <a:bodyPr wrap="square">
            <a:spAutoFit/>
          </a:bodyPr>
          <a:lstStyle>
            <a:defPPr>
              <a:defRPr lang="es-ES"/>
            </a:defPPr>
            <a:lvl1pPr algn="ctr">
              <a:defRPr sz="800" i="1">
                <a:solidFill>
                  <a:schemeClr val="tx1">
                    <a:lumMod val="50000"/>
                  </a:schemeClr>
                </a:solidFill>
              </a:defRPr>
            </a:lvl1pPr>
          </a:lstStyle>
          <a:p>
            <a:pPr marL="228600" indent="-228600" algn="l">
              <a:buAutoNum type="arabicPeriod"/>
            </a:pPr>
            <a:r>
              <a:rPr lang="es-ES" dirty="0"/>
              <a:t>Chauvin, B., </a:t>
            </a:r>
            <a:r>
              <a:rPr lang="es-ES" dirty="0" err="1"/>
              <a:t>Drouot</a:t>
            </a:r>
            <a:r>
              <a:rPr lang="es-ES" dirty="0"/>
              <a:t>, S., </a:t>
            </a:r>
            <a:r>
              <a:rPr lang="es-ES" dirty="0" err="1"/>
              <a:t>Barrail</a:t>
            </a:r>
            <a:r>
              <a:rPr lang="es-ES" dirty="0"/>
              <a:t>-Tran, A., &amp; </a:t>
            </a:r>
            <a:r>
              <a:rPr lang="es-ES" dirty="0" err="1"/>
              <a:t>Taburet</a:t>
            </a:r>
            <a:r>
              <a:rPr lang="es-ES" dirty="0"/>
              <a:t>, A.-M. (2013). </a:t>
            </a:r>
            <a:r>
              <a:rPr lang="es-ES" dirty="0" err="1"/>
              <a:t>Drug</a:t>
            </a:r>
            <a:r>
              <a:rPr lang="es-ES" dirty="0"/>
              <a:t>–</a:t>
            </a:r>
            <a:r>
              <a:rPr lang="es-ES" dirty="0" err="1"/>
              <a:t>Drug</a:t>
            </a:r>
            <a:r>
              <a:rPr lang="es-ES" dirty="0"/>
              <a:t> </a:t>
            </a:r>
            <a:r>
              <a:rPr lang="es-ES" dirty="0" err="1"/>
              <a:t>Interactions</a:t>
            </a:r>
            <a:r>
              <a:rPr lang="es-ES" dirty="0"/>
              <a:t> Between HMG-</a:t>
            </a:r>
            <a:r>
              <a:rPr lang="es-ES" dirty="0" err="1"/>
              <a:t>CoA</a:t>
            </a:r>
            <a:r>
              <a:rPr lang="es-ES" dirty="0"/>
              <a:t> </a:t>
            </a:r>
            <a:r>
              <a:rPr lang="es-ES" dirty="0" err="1"/>
              <a:t>Reductase</a:t>
            </a:r>
            <a:r>
              <a:rPr lang="es-ES" dirty="0"/>
              <a:t> </a:t>
            </a:r>
            <a:r>
              <a:rPr lang="es-ES" dirty="0" err="1"/>
              <a:t>Inhibitors</a:t>
            </a:r>
            <a:r>
              <a:rPr lang="es-ES" dirty="0"/>
              <a:t> (</a:t>
            </a:r>
            <a:r>
              <a:rPr lang="es-ES" dirty="0" err="1"/>
              <a:t>Statins</a:t>
            </a:r>
            <a:r>
              <a:rPr lang="es-ES" dirty="0"/>
              <a:t>) and Antiviral </a:t>
            </a:r>
            <a:r>
              <a:rPr lang="es-ES" dirty="0" err="1"/>
              <a:t>Protease</a:t>
            </a:r>
            <a:r>
              <a:rPr lang="es-ES" dirty="0"/>
              <a:t> </a:t>
            </a:r>
            <a:r>
              <a:rPr lang="es-ES" dirty="0" err="1"/>
              <a:t>Inhibitors</a:t>
            </a:r>
            <a:r>
              <a:rPr lang="es-ES" dirty="0"/>
              <a:t>. </a:t>
            </a:r>
            <a:r>
              <a:rPr lang="es-ES" dirty="0" err="1"/>
              <a:t>Clinical</a:t>
            </a:r>
            <a:r>
              <a:rPr lang="es-ES" dirty="0"/>
              <a:t> </a:t>
            </a:r>
            <a:r>
              <a:rPr lang="es-ES" dirty="0" err="1"/>
              <a:t>Pharmacokinetics</a:t>
            </a:r>
            <a:r>
              <a:rPr lang="es-ES" dirty="0"/>
              <a:t>, 52(10), 815–831. doi:10.1007/s40262-013-0075-4 </a:t>
            </a:r>
          </a:p>
          <a:p>
            <a:pPr marL="228600" indent="-228600" algn="l">
              <a:buAutoNum type="arabicPeriod"/>
            </a:pPr>
            <a:r>
              <a:rPr lang="es-ES" dirty="0"/>
              <a:t>Gong Y, </a:t>
            </a:r>
            <a:r>
              <a:rPr lang="es-ES" dirty="0" err="1"/>
              <a:t>Haque</a:t>
            </a:r>
            <a:r>
              <a:rPr lang="es-ES" dirty="0"/>
              <a:t> S, et al. </a:t>
            </a:r>
            <a:r>
              <a:rPr lang="en-US" dirty="0"/>
              <a:t>Pharmacokinetics and pharmacodynamics of cytochrome P450 inhibitors for HIV treatment. </a:t>
            </a:r>
            <a:r>
              <a:rPr lang="es-ES" dirty="0"/>
              <a:t>Expert </a:t>
            </a:r>
            <a:r>
              <a:rPr lang="es-ES" dirty="0" err="1"/>
              <a:t>Opin</a:t>
            </a:r>
            <a:r>
              <a:rPr lang="es-ES" dirty="0"/>
              <a:t> </a:t>
            </a:r>
            <a:r>
              <a:rPr lang="es-ES" dirty="0" err="1"/>
              <a:t>Drug</a:t>
            </a:r>
            <a:r>
              <a:rPr lang="es-ES" dirty="0"/>
              <a:t> </a:t>
            </a:r>
            <a:r>
              <a:rPr lang="es-ES" dirty="0" err="1"/>
              <a:t>Metab</a:t>
            </a:r>
            <a:r>
              <a:rPr lang="es-ES" dirty="0"/>
              <a:t> </a:t>
            </a:r>
            <a:r>
              <a:rPr lang="es-ES" dirty="0" err="1"/>
              <a:t>Toxicol</a:t>
            </a:r>
            <a:r>
              <a:rPr lang="es-ES" dirty="0"/>
              <a:t>. 2019 </a:t>
            </a:r>
            <a:r>
              <a:rPr lang="es-ES" dirty="0" err="1"/>
              <a:t>Apr</a:t>
            </a:r>
            <a:r>
              <a:rPr lang="es-ES" dirty="0"/>
              <a:t> 20;15(5):417–427. </a:t>
            </a:r>
            <a:r>
              <a:rPr lang="es-ES" dirty="0" err="1"/>
              <a:t>doi</a:t>
            </a:r>
            <a:r>
              <a:rPr lang="es-ES" dirty="0"/>
              <a:t>: 10.1080/17425255.2019.1604685</a:t>
            </a:r>
          </a:p>
          <a:p>
            <a:pPr marL="228600" indent="-228600" algn="l">
              <a:buAutoNum type="arabicPeriod"/>
            </a:pPr>
            <a:r>
              <a:rPr lang="pt-BR" dirty="0"/>
              <a:t>Mach F. et al,</a:t>
            </a:r>
            <a:r>
              <a:rPr lang="en-US" dirty="0"/>
              <a:t> ESC/EAS Guidelines for the management of </a:t>
            </a:r>
            <a:r>
              <a:rPr lang="en-US" dirty="0" err="1"/>
              <a:t>dyslipidaemias</a:t>
            </a:r>
            <a:r>
              <a:rPr lang="en-US" dirty="0"/>
              <a:t>: lipid modification to reduce cardiovascular risk.</a:t>
            </a:r>
            <a:r>
              <a:rPr lang="pt-BR" dirty="0"/>
              <a:t> </a:t>
            </a:r>
            <a:r>
              <a:rPr lang="pt-BR" dirty="0" err="1"/>
              <a:t>Rev</a:t>
            </a:r>
            <a:r>
              <a:rPr lang="pt-BR" dirty="0"/>
              <a:t> </a:t>
            </a:r>
            <a:r>
              <a:rPr lang="pt-BR" dirty="0" err="1"/>
              <a:t>Esp</a:t>
            </a:r>
            <a:r>
              <a:rPr lang="pt-BR" dirty="0"/>
              <a:t> </a:t>
            </a:r>
            <a:r>
              <a:rPr lang="pt-BR" dirty="0" err="1"/>
              <a:t>Cardiol</a:t>
            </a:r>
            <a:r>
              <a:rPr lang="pt-BR" dirty="0"/>
              <a:t>. 2020;73(5):403.e1–403.e70, https://doi.org/10.1016/j.recesp.2019.11.009 </a:t>
            </a:r>
          </a:p>
          <a:p>
            <a:pPr marL="228600" indent="-228600" algn="l">
              <a:buAutoNum type="arabicPeriod"/>
            </a:pPr>
            <a:r>
              <a:rPr lang="es-ES" dirty="0" err="1"/>
              <a:t>Fichtenbaum</a:t>
            </a:r>
            <a:r>
              <a:rPr lang="es-ES" dirty="0"/>
              <a:t> C, Gerber J, et al.</a:t>
            </a:r>
            <a:r>
              <a:rPr lang="en-US" dirty="0"/>
              <a:t> Interactions between antiretroviral drugs and drugs used for the therapy of the metabolic complications encountered during HIV infection.</a:t>
            </a:r>
            <a:r>
              <a:rPr lang="es-ES" dirty="0"/>
              <a:t> Clin </a:t>
            </a:r>
            <a:r>
              <a:rPr lang="es-ES" dirty="0" err="1"/>
              <a:t>Pharmacokinet</a:t>
            </a:r>
            <a:r>
              <a:rPr lang="es-ES" dirty="0"/>
              <a:t> . 2002;41(14):1195-211. </a:t>
            </a:r>
            <a:r>
              <a:rPr lang="es-ES" dirty="0" err="1"/>
              <a:t>doi</a:t>
            </a:r>
            <a:r>
              <a:rPr lang="es-ES" dirty="0"/>
              <a:t>: 10.2165/00003088-200241140-00004</a:t>
            </a:r>
          </a:p>
        </p:txBody>
      </p:sp>
      <p:grpSp>
        <p:nvGrpSpPr>
          <p:cNvPr id="6" name="Grupo 5">
            <a:extLst>
              <a:ext uri="{FF2B5EF4-FFF2-40B4-BE49-F238E27FC236}">
                <a16:creationId xmlns:a16="http://schemas.microsoft.com/office/drawing/2014/main" id="{F803759F-2E05-8F66-34D9-29DAE03F4E62}"/>
              </a:ext>
            </a:extLst>
          </p:cNvPr>
          <p:cNvGrpSpPr/>
          <p:nvPr/>
        </p:nvGrpSpPr>
        <p:grpSpPr>
          <a:xfrm>
            <a:off x="5583040" y="1454427"/>
            <a:ext cx="2326132" cy="4501250"/>
            <a:chOff x="5616599" y="1468358"/>
            <a:chExt cx="2326132" cy="4501250"/>
          </a:xfrm>
        </p:grpSpPr>
        <p:grpSp>
          <p:nvGrpSpPr>
            <p:cNvPr id="7" name="Grupo 6">
              <a:extLst>
                <a:ext uri="{FF2B5EF4-FFF2-40B4-BE49-F238E27FC236}">
                  <a16:creationId xmlns:a16="http://schemas.microsoft.com/office/drawing/2014/main" id="{A7355E67-5100-2FF2-FB3E-97A50685B3DB}"/>
                </a:ext>
              </a:extLst>
            </p:cNvPr>
            <p:cNvGrpSpPr/>
            <p:nvPr/>
          </p:nvGrpSpPr>
          <p:grpSpPr>
            <a:xfrm>
              <a:off x="5809131" y="1468358"/>
              <a:ext cx="2133599" cy="4501250"/>
              <a:chOff x="6009206" y="1584899"/>
              <a:chExt cx="2133599" cy="4501250"/>
            </a:xfrm>
          </p:grpSpPr>
          <p:grpSp>
            <p:nvGrpSpPr>
              <p:cNvPr id="16" name="Grupo 15">
                <a:extLst>
                  <a:ext uri="{FF2B5EF4-FFF2-40B4-BE49-F238E27FC236}">
                    <a16:creationId xmlns:a16="http://schemas.microsoft.com/office/drawing/2014/main" id="{BFEC1B95-2F02-F29B-9993-917BA75C1ABD}"/>
                  </a:ext>
                </a:extLst>
              </p:cNvPr>
              <p:cNvGrpSpPr/>
              <p:nvPr/>
            </p:nvGrpSpPr>
            <p:grpSpPr>
              <a:xfrm>
                <a:off x="6009206" y="1584899"/>
                <a:ext cx="2133599" cy="4501250"/>
                <a:chOff x="6009206" y="1584899"/>
                <a:chExt cx="2133599" cy="4501250"/>
              </a:xfrm>
            </p:grpSpPr>
            <p:grpSp>
              <p:nvGrpSpPr>
                <p:cNvPr id="18" name="Grupo 17">
                  <a:extLst>
                    <a:ext uri="{FF2B5EF4-FFF2-40B4-BE49-F238E27FC236}">
                      <a16:creationId xmlns:a16="http://schemas.microsoft.com/office/drawing/2014/main" id="{76AFDE91-5C71-5E3F-16EB-AD230D11930A}"/>
                    </a:ext>
                  </a:extLst>
                </p:cNvPr>
                <p:cNvGrpSpPr/>
                <p:nvPr/>
              </p:nvGrpSpPr>
              <p:grpSpPr>
                <a:xfrm>
                  <a:off x="6042212" y="1831727"/>
                  <a:ext cx="2100593" cy="4254422"/>
                  <a:chOff x="9317386" y="1463155"/>
                  <a:chExt cx="2100593" cy="4254422"/>
                </a:xfrm>
              </p:grpSpPr>
              <p:pic>
                <p:nvPicPr>
                  <p:cNvPr id="21" name="Imagen 20">
                    <a:extLst>
                      <a:ext uri="{FF2B5EF4-FFF2-40B4-BE49-F238E27FC236}">
                        <a16:creationId xmlns:a16="http://schemas.microsoft.com/office/drawing/2014/main" id="{909EECFD-D9F9-5B5E-7097-236207F75C7C}"/>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5400000">
                    <a:off x="7904870" y="3304072"/>
                    <a:ext cx="3826021" cy="1000989"/>
                  </a:xfrm>
                  <a:prstGeom prst="rect">
                    <a:avLst/>
                  </a:prstGeom>
                </p:spPr>
              </p:pic>
              <p:pic>
                <p:nvPicPr>
                  <p:cNvPr id="22" name="Imagen 21">
                    <a:extLst>
                      <a:ext uri="{FF2B5EF4-FFF2-40B4-BE49-F238E27FC236}">
                        <a16:creationId xmlns:a16="http://schemas.microsoft.com/office/drawing/2014/main" id="{AA6ACEB2-614F-BA2A-DA66-CC88A707377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5400000">
                    <a:off x="8678214" y="2977811"/>
                    <a:ext cx="4254422" cy="1225109"/>
                  </a:xfrm>
                  <a:prstGeom prst="rect">
                    <a:avLst/>
                  </a:prstGeom>
                </p:spPr>
              </p:pic>
            </p:grpSp>
            <p:pic>
              <p:nvPicPr>
                <p:cNvPr id="19" name="Imagen 18">
                  <a:extLst>
                    <a:ext uri="{FF2B5EF4-FFF2-40B4-BE49-F238E27FC236}">
                      <a16:creationId xmlns:a16="http://schemas.microsoft.com/office/drawing/2014/main" id="{E489EAE5-255B-1997-AF4C-67A04706B411}"/>
                    </a:ext>
                  </a:extLst>
                </p:cNvPr>
                <p:cNvPicPr>
                  <a:picLocks noChangeAspect="1"/>
                </p:cNvPicPr>
                <p:nvPr/>
              </p:nvPicPr>
              <p:blipFill>
                <a:blip r:embed="rId4" cstate="screen">
                  <a:extLst>
                    <a:ext uri="{28A0092B-C50C-407E-A947-70E740481C1C}">
                      <a14:useLocalDpi xmlns:a14="http://schemas.microsoft.com/office/drawing/2010/main"/>
                    </a:ext>
                  </a:extLst>
                </a:blip>
                <a:srcRect l="-5578" t="43304" r="5578" b="-416"/>
                <a:stretch/>
              </p:blipFill>
              <p:spPr>
                <a:xfrm rot="5400000">
                  <a:off x="6806591" y="787514"/>
                  <a:ext cx="446330" cy="2041100"/>
                </a:xfrm>
                <a:prstGeom prst="rect">
                  <a:avLst/>
                </a:prstGeom>
              </p:spPr>
            </p:pic>
            <p:pic>
              <p:nvPicPr>
                <p:cNvPr id="20" name="Imagen 19">
                  <a:extLst>
                    <a:ext uri="{FF2B5EF4-FFF2-40B4-BE49-F238E27FC236}">
                      <a16:creationId xmlns:a16="http://schemas.microsoft.com/office/drawing/2014/main" id="{F3F4BBAA-2133-AE01-8701-D34F01E99506}"/>
                    </a:ext>
                  </a:extLst>
                </p:cNvPr>
                <p:cNvPicPr>
                  <a:picLocks noChangeAspect="1"/>
                </p:cNvPicPr>
                <p:nvPr/>
              </p:nvPicPr>
              <p:blipFill>
                <a:blip r:embed="rId4" cstate="screen">
                  <a:extLst>
                    <a:ext uri="{28A0092B-C50C-407E-A947-70E740481C1C}">
                      <a14:useLocalDpi xmlns:a14="http://schemas.microsoft.com/office/drawing/2010/main"/>
                    </a:ext>
                  </a:extLst>
                </a:blip>
                <a:srcRect l="25022" t="416" r="5578" b="55020"/>
                <a:stretch/>
              </p:blipFill>
              <p:spPr>
                <a:xfrm rot="5400000">
                  <a:off x="6967478" y="1308921"/>
                  <a:ext cx="309754" cy="1592660"/>
                </a:xfrm>
                <a:prstGeom prst="rect">
                  <a:avLst/>
                </a:prstGeom>
              </p:spPr>
            </p:pic>
          </p:grpSp>
          <p:sp>
            <p:nvSpPr>
              <p:cNvPr id="17" name="CuadroTexto 16">
                <a:extLst>
                  <a:ext uri="{FF2B5EF4-FFF2-40B4-BE49-F238E27FC236}">
                    <a16:creationId xmlns:a16="http://schemas.microsoft.com/office/drawing/2014/main" id="{2D67C03F-E501-B05F-B5F4-A62B73090E78}"/>
                  </a:ext>
                </a:extLst>
              </p:cNvPr>
              <p:cNvSpPr txBox="1"/>
              <p:nvPr/>
            </p:nvSpPr>
            <p:spPr>
              <a:xfrm>
                <a:off x="7700476" y="1993646"/>
                <a:ext cx="283813" cy="276999"/>
              </a:xfrm>
              <a:prstGeom prst="rect">
                <a:avLst/>
              </a:prstGeom>
              <a:noFill/>
            </p:spPr>
            <p:txBody>
              <a:bodyPr wrap="square" rtlCol="0">
                <a:spAutoFit/>
              </a:bodyPr>
              <a:lstStyle/>
              <a:p>
                <a:r>
                  <a:rPr lang="es-ES_tradnl" b="1" baseline="30000" dirty="0"/>
                  <a:t>1</a:t>
                </a:r>
                <a:endParaRPr lang="es-ES" b="1" baseline="30000" dirty="0"/>
              </a:p>
            </p:txBody>
          </p:sp>
        </p:grpSp>
        <p:sp>
          <p:nvSpPr>
            <p:cNvPr id="8" name="Elipse 7">
              <a:extLst>
                <a:ext uri="{FF2B5EF4-FFF2-40B4-BE49-F238E27FC236}">
                  <a16:creationId xmlns:a16="http://schemas.microsoft.com/office/drawing/2014/main" id="{7E9C801A-15FF-A085-0BD9-64BAC0201D03}"/>
                </a:ext>
              </a:extLst>
            </p:cNvPr>
            <p:cNvSpPr/>
            <p:nvPr/>
          </p:nvSpPr>
          <p:spPr>
            <a:xfrm>
              <a:off x="6708301" y="3316362"/>
              <a:ext cx="594360" cy="347472"/>
            </a:xfrm>
            <a:prstGeom prst="ellipse">
              <a:avLst/>
            </a:prstGeom>
            <a:noFill/>
            <a:ln w="28575">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Elipse 8">
              <a:extLst>
                <a:ext uri="{FF2B5EF4-FFF2-40B4-BE49-F238E27FC236}">
                  <a16:creationId xmlns:a16="http://schemas.microsoft.com/office/drawing/2014/main" id="{A4088BA9-EA41-B339-12A2-E7D8A566BAC3}"/>
                </a:ext>
              </a:extLst>
            </p:cNvPr>
            <p:cNvSpPr/>
            <p:nvPr/>
          </p:nvSpPr>
          <p:spPr>
            <a:xfrm>
              <a:off x="6708301" y="4218570"/>
              <a:ext cx="594360" cy="347472"/>
            </a:xfrm>
            <a:prstGeom prst="ellipse">
              <a:avLst/>
            </a:prstGeom>
            <a:noFill/>
            <a:ln w="28575">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Elipse 9">
              <a:extLst>
                <a:ext uri="{FF2B5EF4-FFF2-40B4-BE49-F238E27FC236}">
                  <a16:creationId xmlns:a16="http://schemas.microsoft.com/office/drawing/2014/main" id="{C08120AF-67C6-D339-1257-F2FE9DB7EE00}"/>
                </a:ext>
              </a:extLst>
            </p:cNvPr>
            <p:cNvSpPr/>
            <p:nvPr/>
          </p:nvSpPr>
          <p:spPr>
            <a:xfrm>
              <a:off x="6690276" y="4939664"/>
              <a:ext cx="1252455" cy="283465"/>
            </a:xfrm>
            <a:prstGeom prst="ellipse">
              <a:avLst/>
            </a:prstGeom>
            <a:noFill/>
            <a:ln w="28575">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Elipse 10">
              <a:extLst>
                <a:ext uri="{FF2B5EF4-FFF2-40B4-BE49-F238E27FC236}">
                  <a16:creationId xmlns:a16="http://schemas.microsoft.com/office/drawing/2014/main" id="{4DD9EE31-58B5-B284-6615-DC0525A3924B}"/>
                </a:ext>
              </a:extLst>
            </p:cNvPr>
            <p:cNvSpPr/>
            <p:nvPr/>
          </p:nvSpPr>
          <p:spPr>
            <a:xfrm>
              <a:off x="6717170" y="5362867"/>
              <a:ext cx="859811" cy="347472"/>
            </a:xfrm>
            <a:prstGeom prst="ellipse">
              <a:avLst/>
            </a:prstGeom>
            <a:noFill/>
            <a:ln w="28575">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2" name="Conector recto de flecha 11">
              <a:extLst>
                <a:ext uri="{FF2B5EF4-FFF2-40B4-BE49-F238E27FC236}">
                  <a16:creationId xmlns:a16="http://schemas.microsoft.com/office/drawing/2014/main" id="{C90E2B2E-71B3-579E-F394-D71EAD7D57EF}"/>
                </a:ext>
              </a:extLst>
            </p:cNvPr>
            <p:cNvCxnSpPr/>
            <p:nvPr/>
          </p:nvCxnSpPr>
          <p:spPr>
            <a:xfrm>
              <a:off x="5616599" y="3487631"/>
              <a:ext cx="232670" cy="0"/>
            </a:xfrm>
            <a:prstGeom prst="straightConnector1">
              <a:avLst/>
            </a:prstGeom>
            <a:ln w="381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F781F0E5-2829-C874-27E6-9708DCE8917F}"/>
                </a:ext>
              </a:extLst>
            </p:cNvPr>
            <p:cNvCxnSpPr/>
            <p:nvPr/>
          </p:nvCxnSpPr>
          <p:spPr>
            <a:xfrm>
              <a:off x="5633308" y="4399520"/>
              <a:ext cx="232670" cy="0"/>
            </a:xfrm>
            <a:prstGeom prst="straightConnector1">
              <a:avLst/>
            </a:prstGeom>
            <a:ln w="381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a:extLst>
                <a:ext uri="{FF2B5EF4-FFF2-40B4-BE49-F238E27FC236}">
                  <a16:creationId xmlns:a16="http://schemas.microsoft.com/office/drawing/2014/main" id="{BC7E640A-4717-6A76-0448-5619F388252A}"/>
                </a:ext>
              </a:extLst>
            </p:cNvPr>
            <p:cNvCxnSpPr/>
            <p:nvPr/>
          </p:nvCxnSpPr>
          <p:spPr>
            <a:xfrm>
              <a:off x="5616599" y="5072949"/>
              <a:ext cx="232670" cy="0"/>
            </a:xfrm>
            <a:prstGeom prst="straightConnector1">
              <a:avLst/>
            </a:prstGeom>
            <a:ln w="381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a:extLst>
                <a:ext uri="{FF2B5EF4-FFF2-40B4-BE49-F238E27FC236}">
                  <a16:creationId xmlns:a16="http://schemas.microsoft.com/office/drawing/2014/main" id="{BB14C94B-88D5-2325-E8BC-00FF0C345D85}"/>
                </a:ext>
              </a:extLst>
            </p:cNvPr>
            <p:cNvCxnSpPr/>
            <p:nvPr/>
          </p:nvCxnSpPr>
          <p:spPr>
            <a:xfrm>
              <a:off x="5633308" y="5554533"/>
              <a:ext cx="232670" cy="0"/>
            </a:xfrm>
            <a:prstGeom prst="straightConnector1">
              <a:avLst/>
            </a:prstGeom>
            <a:ln w="381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3" name="Grupo 22">
            <a:extLst>
              <a:ext uri="{FF2B5EF4-FFF2-40B4-BE49-F238E27FC236}">
                <a16:creationId xmlns:a16="http://schemas.microsoft.com/office/drawing/2014/main" id="{49485BC5-E512-D45C-C5CD-445AEABF702B}"/>
              </a:ext>
            </a:extLst>
          </p:cNvPr>
          <p:cNvGrpSpPr/>
          <p:nvPr/>
        </p:nvGrpSpPr>
        <p:grpSpPr>
          <a:xfrm>
            <a:off x="8145031" y="2218899"/>
            <a:ext cx="3693593" cy="3736778"/>
            <a:chOff x="5885335" y="1843923"/>
            <a:chExt cx="4793198" cy="3957928"/>
          </a:xfrm>
        </p:grpSpPr>
        <p:pic>
          <p:nvPicPr>
            <p:cNvPr id="24" name="Imagen 23">
              <a:extLst>
                <a:ext uri="{FF2B5EF4-FFF2-40B4-BE49-F238E27FC236}">
                  <a16:creationId xmlns:a16="http://schemas.microsoft.com/office/drawing/2014/main" id="{ACE205D7-776A-0069-EFCC-0EA77BF9C363}"/>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9188825" y="1843923"/>
              <a:ext cx="1489708" cy="3957928"/>
            </a:xfrm>
            <a:prstGeom prst="rect">
              <a:avLst/>
            </a:prstGeom>
          </p:spPr>
        </p:pic>
        <p:pic>
          <p:nvPicPr>
            <p:cNvPr id="25" name="Imagen 24">
              <a:extLst>
                <a:ext uri="{FF2B5EF4-FFF2-40B4-BE49-F238E27FC236}">
                  <a16:creationId xmlns:a16="http://schemas.microsoft.com/office/drawing/2014/main" id="{2642E2AF-A881-304C-598F-EB09A944B4C3}"/>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5885335" y="1843923"/>
              <a:ext cx="3303490" cy="3957928"/>
            </a:xfrm>
            <a:prstGeom prst="rect">
              <a:avLst/>
            </a:prstGeom>
          </p:spPr>
        </p:pic>
      </p:grpSp>
      <p:sp>
        <p:nvSpPr>
          <p:cNvPr id="26" name="CuadroTexto 25">
            <a:extLst>
              <a:ext uri="{FF2B5EF4-FFF2-40B4-BE49-F238E27FC236}">
                <a16:creationId xmlns:a16="http://schemas.microsoft.com/office/drawing/2014/main" id="{687248C2-1B85-7E01-D85E-32B77EC1BE4C}"/>
              </a:ext>
            </a:extLst>
          </p:cNvPr>
          <p:cNvSpPr txBox="1"/>
          <p:nvPr/>
        </p:nvSpPr>
        <p:spPr>
          <a:xfrm>
            <a:off x="8236836" y="1408866"/>
            <a:ext cx="3601787" cy="584775"/>
          </a:xfrm>
          <a:prstGeom prst="rect">
            <a:avLst/>
          </a:prstGeom>
          <a:noFill/>
          <a:ln w="19050">
            <a:solidFill>
              <a:schemeClr val="tx1"/>
            </a:solidFill>
          </a:ln>
        </p:spPr>
        <p:txBody>
          <a:bodyPr wrap="square" rtlCol="0">
            <a:spAutoFit/>
          </a:bodyPr>
          <a:lstStyle>
            <a:defPPr>
              <a:defRPr lang="es-ES"/>
            </a:defPPr>
            <a:lvl1pPr algn="just">
              <a:defRPr sz="1400">
                <a:solidFill>
                  <a:schemeClr val="accent1"/>
                </a:solidFill>
              </a:defRPr>
            </a:lvl1pPr>
          </a:lstStyle>
          <a:p>
            <a:pPr algn="ctr"/>
            <a:r>
              <a:rPr lang="es-ES_tradnl" sz="1600" b="1" dirty="0">
                <a:solidFill>
                  <a:schemeClr val="tx1"/>
                </a:solidFill>
              </a:rPr>
              <a:t>El </a:t>
            </a:r>
            <a:r>
              <a:rPr lang="en-US" sz="1600" b="1" dirty="0">
                <a:solidFill>
                  <a:schemeClr val="tx1"/>
                </a:solidFill>
              </a:rPr>
              <a:t>Ritonavir es </a:t>
            </a:r>
            <a:r>
              <a:rPr lang="en-US" sz="1600" b="1" dirty="0" err="1">
                <a:solidFill>
                  <a:schemeClr val="tx1"/>
                </a:solidFill>
              </a:rPr>
              <a:t>el</a:t>
            </a:r>
            <a:r>
              <a:rPr lang="en-US" sz="1600" b="1" dirty="0">
                <a:solidFill>
                  <a:schemeClr val="tx1"/>
                </a:solidFill>
              </a:rPr>
              <a:t> </a:t>
            </a:r>
            <a:r>
              <a:rPr lang="en-US" sz="1600" b="1" dirty="0" err="1">
                <a:solidFill>
                  <a:schemeClr val="tx1"/>
                </a:solidFill>
              </a:rPr>
              <a:t>inhibidor</a:t>
            </a:r>
            <a:r>
              <a:rPr lang="en-US" sz="1600" b="1" dirty="0">
                <a:solidFill>
                  <a:schemeClr val="tx1"/>
                </a:solidFill>
              </a:rPr>
              <a:t> </a:t>
            </a:r>
            <a:r>
              <a:rPr lang="en-US" sz="1600" b="1" dirty="0" err="1">
                <a:solidFill>
                  <a:schemeClr val="tx1"/>
                </a:solidFill>
              </a:rPr>
              <a:t>más</a:t>
            </a:r>
            <a:r>
              <a:rPr lang="en-US" sz="1600" b="1" dirty="0">
                <a:solidFill>
                  <a:schemeClr val="tx1"/>
                </a:solidFill>
              </a:rPr>
              <a:t> </a:t>
            </a:r>
            <a:r>
              <a:rPr lang="en-US" sz="1600" b="1" dirty="0" err="1">
                <a:solidFill>
                  <a:schemeClr val="tx1"/>
                </a:solidFill>
              </a:rPr>
              <a:t>potente</a:t>
            </a:r>
            <a:r>
              <a:rPr lang="en-US" sz="1600" b="1" dirty="0">
                <a:solidFill>
                  <a:schemeClr val="tx1"/>
                </a:solidFill>
              </a:rPr>
              <a:t> del CYP3A4</a:t>
            </a:r>
            <a:r>
              <a:rPr lang="en-US" sz="1600" b="1" baseline="30000" dirty="0">
                <a:solidFill>
                  <a:schemeClr val="tx1"/>
                </a:solidFill>
              </a:rPr>
              <a:t>4</a:t>
            </a:r>
            <a:r>
              <a:rPr lang="en-US" sz="1600" b="1" dirty="0">
                <a:solidFill>
                  <a:schemeClr val="tx1"/>
                </a:solidFill>
              </a:rPr>
              <a:t>. </a:t>
            </a:r>
            <a:endParaRPr lang="es-ES" sz="1600" b="1" dirty="0">
              <a:solidFill>
                <a:schemeClr val="tx1"/>
              </a:solidFill>
            </a:endParaRPr>
          </a:p>
        </p:txBody>
      </p:sp>
    </p:spTree>
    <p:extLst>
      <p:ext uri="{BB962C8B-B14F-4D97-AF65-F5344CB8AC3E}">
        <p14:creationId xmlns:p14="http://schemas.microsoft.com/office/powerpoint/2010/main" val="2631982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C7FB09-B37E-DB92-A79F-2C1C7DBA3AFB}"/>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D7A35AC5-C505-A750-436C-1747AA3416FD}"/>
              </a:ext>
            </a:extLst>
          </p:cNvPr>
          <p:cNvSpPr txBox="1"/>
          <p:nvPr/>
        </p:nvSpPr>
        <p:spPr>
          <a:xfrm>
            <a:off x="6748272" y="6195466"/>
            <a:ext cx="4416552" cy="461665"/>
          </a:xfrm>
          <a:prstGeom prst="rect">
            <a:avLst/>
          </a:prstGeom>
          <a:noFill/>
        </p:spPr>
        <p:txBody>
          <a:bodyPr wrap="square">
            <a:spAutoFit/>
          </a:bodyPr>
          <a:lstStyle>
            <a:defPPr>
              <a:defRPr lang="es-ES"/>
            </a:defPPr>
            <a:lvl1pPr algn="ctr">
              <a:defRPr sz="800" i="1">
                <a:solidFill>
                  <a:schemeClr val="tx1">
                    <a:lumMod val="50000"/>
                  </a:schemeClr>
                </a:solidFill>
              </a:defRPr>
            </a:lvl1pPr>
          </a:lstStyle>
          <a:p>
            <a:r>
              <a:rPr lang="es-ES" dirty="0"/>
              <a:t>2. Chauvin, B., </a:t>
            </a:r>
            <a:r>
              <a:rPr lang="es-ES" dirty="0" err="1"/>
              <a:t>Drouot</a:t>
            </a:r>
            <a:r>
              <a:rPr lang="es-ES" dirty="0"/>
              <a:t>, S., et al. </a:t>
            </a:r>
            <a:r>
              <a:rPr lang="es-ES" dirty="0" err="1"/>
              <a:t>Drug-drug</a:t>
            </a:r>
            <a:r>
              <a:rPr lang="es-ES" dirty="0"/>
              <a:t> </a:t>
            </a:r>
            <a:r>
              <a:rPr lang="es-ES" dirty="0" err="1"/>
              <a:t>interactions</a:t>
            </a:r>
            <a:r>
              <a:rPr lang="es-ES" dirty="0"/>
              <a:t> </a:t>
            </a:r>
            <a:r>
              <a:rPr lang="es-ES" dirty="0" err="1"/>
              <a:t>between</a:t>
            </a:r>
            <a:r>
              <a:rPr lang="es-ES" dirty="0"/>
              <a:t> HMG-</a:t>
            </a:r>
            <a:r>
              <a:rPr lang="es-ES" dirty="0" err="1"/>
              <a:t>CoA</a:t>
            </a:r>
            <a:r>
              <a:rPr lang="es-ES" dirty="0"/>
              <a:t> </a:t>
            </a:r>
            <a:r>
              <a:rPr lang="es-ES" dirty="0" err="1"/>
              <a:t>reductase</a:t>
            </a:r>
            <a:r>
              <a:rPr lang="es-ES" dirty="0"/>
              <a:t> </a:t>
            </a:r>
            <a:r>
              <a:rPr lang="es-ES" dirty="0" err="1"/>
              <a:t>inhibitors</a:t>
            </a:r>
            <a:r>
              <a:rPr lang="es-ES" dirty="0"/>
              <a:t> (</a:t>
            </a:r>
            <a:r>
              <a:rPr lang="es-ES" dirty="0" err="1"/>
              <a:t>statins</a:t>
            </a:r>
            <a:r>
              <a:rPr lang="es-ES" dirty="0"/>
              <a:t>) and antiviral </a:t>
            </a:r>
            <a:r>
              <a:rPr lang="es-ES" dirty="0" err="1"/>
              <a:t>protease</a:t>
            </a:r>
            <a:r>
              <a:rPr lang="es-ES" dirty="0"/>
              <a:t> </a:t>
            </a:r>
            <a:r>
              <a:rPr lang="es-ES" dirty="0" err="1"/>
              <a:t>inhibitors</a:t>
            </a:r>
            <a:r>
              <a:rPr lang="es-ES" dirty="0"/>
              <a:t>  (2013). </a:t>
            </a:r>
            <a:r>
              <a:rPr lang="en-US" dirty="0"/>
              <a:t>Clin </a:t>
            </a:r>
            <a:r>
              <a:rPr lang="en-US" dirty="0" err="1"/>
              <a:t>Pharmacokinet</a:t>
            </a:r>
            <a:r>
              <a:rPr lang="en-US" dirty="0"/>
              <a:t>. 2013 Oct;52(10):815-31. </a:t>
            </a:r>
            <a:r>
              <a:rPr lang="en-US" dirty="0" err="1"/>
              <a:t>doi</a:t>
            </a:r>
            <a:r>
              <a:rPr lang="en-US" dirty="0"/>
              <a:t>: 10.1007/s40262-013-0075-4.</a:t>
            </a:r>
            <a:endParaRPr lang="es-ES" dirty="0"/>
          </a:p>
        </p:txBody>
      </p:sp>
      <p:sp>
        <p:nvSpPr>
          <p:cNvPr id="3" name="CuadroTexto 2">
            <a:extLst>
              <a:ext uri="{FF2B5EF4-FFF2-40B4-BE49-F238E27FC236}">
                <a16:creationId xmlns:a16="http://schemas.microsoft.com/office/drawing/2014/main" id="{C33B556F-6841-9AC1-5950-B47FA7C30E75}"/>
              </a:ext>
            </a:extLst>
          </p:cNvPr>
          <p:cNvSpPr txBox="1"/>
          <p:nvPr/>
        </p:nvSpPr>
        <p:spPr>
          <a:xfrm>
            <a:off x="564776" y="1318769"/>
            <a:ext cx="11062448" cy="707886"/>
          </a:xfrm>
          <a:prstGeom prst="rect">
            <a:avLst/>
          </a:prstGeom>
          <a:noFill/>
          <a:ln w="19050">
            <a:noFill/>
          </a:ln>
        </p:spPr>
        <p:txBody>
          <a:bodyPr wrap="square" rtlCol="0">
            <a:spAutoFit/>
          </a:bodyPr>
          <a:lstStyle>
            <a:defPPr>
              <a:defRPr lang="es-ES"/>
            </a:defPPr>
            <a:lvl1pPr algn="ctr">
              <a:defRPr b="1">
                <a:solidFill>
                  <a:schemeClr val="accent2">
                    <a:lumMod val="50000"/>
                  </a:schemeClr>
                </a:solidFill>
              </a:defRPr>
            </a:lvl1pPr>
          </a:lstStyle>
          <a:p>
            <a:r>
              <a:rPr lang="es-ES" sz="2000" b="0" dirty="0">
                <a:solidFill>
                  <a:schemeClr val="tx2">
                    <a:lumMod val="75000"/>
                    <a:lumOff val="25000"/>
                  </a:schemeClr>
                </a:solidFill>
              </a:rPr>
              <a:t>Al estar inhibida por los </a:t>
            </a:r>
            <a:r>
              <a:rPr lang="es-ES" sz="2000" b="0" dirty="0" err="1">
                <a:solidFill>
                  <a:schemeClr val="tx2">
                    <a:lumMod val="75000"/>
                    <a:lumOff val="25000"/>
                  </a:schemeClr>
                </a:solidFill>
              </a:rPr>
              <a:t>IPs</a:t>
            </a:r>
            <a:r>
              <a:rPr lang="es-ES" sz="2000" b="0" dirty="0">
                <a:solidFill>
                  <a:schemeClr val="tx2">
                    <a:lumMod val="75000"/>
                    <a:lumOff val="25000"/>
                  </a:schemeClr>
                </a:solidFill>
              </a:rPr>
              <a:t>, la vía del (CYP)3A4 es incapaz de metabolizar las estatinas, y sus niveles plasmáticos pueden aumentarse significativamente como consecuencia</a:t>
            </a:r>
            <a:r>
              <a:rPr lang="es-ES" sz="2000" b="0" baseline="30000" dirty="0">
                <a:solidFill>
                  <a:schemeClr val="tx2">
                    <a:lumMod val="75000"/>
                    <a:lumOff val="25000"/>
                  </a:schemeClr>
                </a:solidFill>
              </a:rPr>
              <a:t>1,2</a:t>
            </a:r>
            <a:r>
              <a:rPr lang="es-ES" sz="2000" b="0" dirty="0">
                <a:solidFill>
                  <a:schemeClr val="tx2">
                    <a:lumMod val="75000"/>
                    <a:lumOff val="25000"/>
                  </a:schemeClr>
                </a:solidFill>
              </a:rPr>
              <a:t>.</a:t>
            </a:r>
          </a:p>
        </p:txBody>
      </p:sp>
      <p:pic>
        <p:nvPicPr>
          <p:cNvPr id="5" name="Imagen 4">
            <a:extLst>
              <a:ext uri="{FF2B5EF4-FFF2-40B4-BE49-F238E27FC236}">
                <a16:creationId xmlns:a16="http://schemas.microsoft.com/office/drawing/2014/main" id="{04C4680A-74B2-0C4E-DFB1-CB5179A74904}"/>
              </a:ext>
            </a:extLst>
          </p:cNvPr>
          <p:cNvPicPr>
            <a:picLocks noChangeAspect="1"/>
          </p:cNvPicPr>
          <p:nvPr/>
        </p:nvPicPr>
        <p:blipFill>
          <a:blip r:embed="rId2"/>
          <a:stretch>
            <a:fillRect/>
          </a:stretch>
        </p:blipFill>
        <p:spPr>
          <a:xfrm>
            <a:off x="5710181" y="2189430"/>
            <a:ext cx="5620363" cy="3774004"/>
          </a:xfrm>
          <a:prstGeom prst="rect">
            <a:avLst/>
          </a:prstGeom>
        </p:spPr>
      </p:pic>
      <p:sp>
        <p:nvSpPr>
          <p:cNvPr id="10" name="Marcador de texto 4">
            <a:extLst>
              <a:ext uri="{FF2B5EF4-FFF2-40B4-BE49-F238E27FC236}">
                <a16:creationId xmlns:a16="http://schemas.microsoft.com/office/drawing/2014/main" id="{D840BBE4-39E3-298A-D56A-62B400D71A6F}"/>
              </a:ext>
            </a:extLst>
          </p:cNvPr>
          <p:cNvSpPr txBox="1">
            <a:spLocks noGrp="1"/>
          </p:cNvSpPr>
          <p:nvPr>
            <p:ph type="title"/>
          </p:nvPr>
        </p:nvSpPr>
        <p:spPr>
          <a:xfrm>
            <a:off x="0" y="176213"/>
            <a:ext cx="12192000" cy="760412"/>
          </a:xfrm>
          <a:prstGeom prst="rect">
            <a:avLst/>
          </a:prstGeom>
          <a:noFill/>
        </p:spPr>
        <p:txBody>
          <a:bodyPr vert="horz" lIns="91440" tIns="45720" rIns="91440" bIns="45720" rtlCol="0" anchor="ctr">
            <a:normAutofit/>
          </a:bodyPr>
          <a:lstStyle>
            <a:lvl1pPr marL="0" indent="0" algn="l" defTabSz="914377" rtl="0" eaLnBrk="1" latinLnBrk="0" hangingPunct="1">
              <a:lnSpc>
                <a:spcPct val="90000"/>
              </a:lnSpc>
              <a:spcBef>
                <a:spcPts val="1000"/>
              </a:spcBef>
              <a:buFont typeface="Arial" panose="020B0604020202020204" pitchFamily="34" charset="0"/>
              <a:buNone/>
              <a:defRPr sz="1867" kern="1200" baseline="0">
                <a:solidFill>
                  <a:schemeClr val="accent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ES" sz="2950" b="1" dirty="0">
                <a:solidFill>
                  <a:srgbClr val="002060"/>
                </a:solidFill>
              </a:rPr>
              <a:t>El tratamiento concomitante con </a:t>
            </a:r>
            <a:r>
              <a:rPr lang="es-ES" sz="2950" b="1" dirty="0" err="1">
                <a:solidFill>
                  <a:srgbClr val="002060"/>
                </a:solidFill>
              </a:rPr>
              <a:t>IPs</a:t>
            </a:r>
            <a:r>
              <a:rPr lang="es-ES" sz="2950" b="1" dirty="0">
                <a:solidFill>
                  <a:srgbClr val="002060"/>
                </a:solidFill>
              </a:rPr>
              <a:t> eleva los niveles de estatinas</a:t>
            </a:r>
          </a:p>
        </p:txBody>
      </p:sp>
      <p:pic>
        <p:nvPicPr>
          <p:cNvPr id="11" name="Imagen 10">
            <a:extLst>
              <a:ext uri="{FF2B5EF4-FFF2-40B4-BE49-F238E27FC236}">
                <a16:creationId xmlns:a16="http://schemas.microsoft.com/office/drawing/2014/main" id="{95B7B70F-7BC9-81F2-DD99-4B44D094242B}"/>
              </a:ext>
            </a:extLst>
          </p:cNvPr>
          <p:cNvPicPr>
            <a:picLocks noChangeAspect="1"/>
          </p:cNvPicPr>
          <p:nvPr/>
        </p:nvPicPr>
        <p:blipFill>
          <a:blip r:embed="rId3"/>
          <a:srcRect l="6036" b="8827"/>
          <a:stretch/>
        </p:blipFill>
        <p:spPr>
          <a:xfrm>
            <a:off x="770941" y="2450483"/>
            <a:ext cx="4724596" cy="3419432"/>
          </a:xfrm>
          <a:prstGeom prst="rect">
            <a:avLst/>
          </a:prstGeom>
        </p:spPr>
      </p:pic>
      <p:sp>
        <p:nvSpPr>
          <p:cNvPr id="12" name="CuadroTexto 11">
            <a:extLst>
              <a:ext uri="{FF2B5EF4-FFF2-40B4-BE49-F238E27FC236}">
                <a16:creationId xmlns:a16="http://schemas.microsoft.com/office/drawing/2014/main" id="{C5A43D9B-EF9C-F990-4B36-75301648C2BA}"/>
              </a:ext>
            </a:extLst>
          </p:cNvPr>
          <p:cNvSpPr txBox="1"/>
          <p:nvPr/>
        </p:nvSpPr>
        <p:spPr>
          <a:xfrm>
            <a:off x="1133856" y="6195466"/>
            <a:ext cx="4198095" cy="461665"/>
          </a:xfrm>
          <a:prstGeom prst="rect">
            <a:avLst/>
          </a:prstGeom>
          <a:solidFill>
            <a:schemeClr val="bg1"/>
          </a:solidFill>
        </p:spPr>
        <p:txBody>
          <a:bodyPr wrap="square">
            <a:spAutoFit/>
          </a:bodyPr>
          <a:lstStyle>
            <a:defPPr>
              <a:defRPr lang="es-ES"/>
            </a:defPPr>
            <a:lvl1pPr algn="ctr">
              <a:defRPr sz="800" i="1">
                <a:solidFill>
                  <a:schemeClr val="tx1">
                    <a:lumMod val="50000"/>
                  </a:schemeClr>
                </a:solidFill>
              </a:defRPr>
            </a:lvl1pPr>
          </a:lstStyle>
          <a:p>
            <a:r>
              <a:rPr lang="es-ES" dirty="0"/>
              <a:t>1. </a:t>
            </a:r>
            <a:r>
              <a:rPr lang="es-ES" dirty="0" err="1"/>
              <a:t>Courlet</a:t>
            </a:r>
            <a:r>
              <a:rPr lang="es-ES" dirty="0"/>
              <a:t> P, Livio F, Alves </a:t>
            </a:r>
            <a:r>
              <a:rPr lang="es-ES" dirty="0" err="1"/>
              <a:t>Saldanha</a:t>
            </a:r>
            <a:r>
              <a:rPr lang="es-ES" dirty="0"/>
              <a:t> S et al.</a:t>
            </a:r>
            <a:r>
              <a:rPr lang="en-US" dirty="0"/>
              <a:t> Real-life management of drug-drug interactions between antiretrovirals and statins</a:t>
            </a:r>
            <a:r>
              <a:rPr lang="es-ES" dirty="0"/>
              <a:t>. J </a:t>
            </a:r>
            <a:r>
              <a:rPr lang="es-ES" dirty="0" err="1"/>
              <a:t>Antimicrob</a:t>
            </a:r>
            <a:r>
              <a:rPr lang="es-ES" dirty="0"/>
              <a:t> </a:t>
            </a:r>
            <a:r>
              <a:rPr lang="es-ES" dirty="0" err="1"/>
              <a:t>Chemother</a:t>
            </a:r>
            <a:endParaRPr lang="es-ES" dirty="0"/>
          </a:p>
          <a:p>
            <a:r>
              <a:rPr lang="es-ES" dirty="0"/>
              <a:t>. 2020 Jul 1;75(7):1972-1980. </a:t>
            </a:r>
            <a:r>
              <a:rPr lang="es-ES" dirty="0" err="1"/>
              <a:t>doi</a:t>
            </a:r>
            <a:r>
              <a:rPr lang="es-ES" dirty="0"/>
              <a:t>: 10.1093/</a:t>
            </a:r>
            <a:r>
              <a:rPr lang="es-ES" dirty="0" err="1"/>
              <a:t>jac</a:t>
            </a:r>
            <a:r>
              <a:rPr lang="es-ES" dirty="0"/>
              <a:t>/dkaa099.</a:t>
            </a:r>
          </a:p>
        </p:txBody>
      </p:sp>
    </p:spTree>
    <p:extLst>
      <p:ext uri="{BB962C8B-B14F-4D97-AF65-F5344CB8AC3E}">
        <p14:creationId xmlns:p14="http://schemas.microsoft.com/office/powerpoint/2010/main" val="255339781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3F1D9BB24F5EF478E8E25F755AE96BA" ma:contentTypeVersion="6" ma:contentTypeDescription="Create a new document." ma:contentTypeScope="" ma:versionID="c26d07beebd4906eb7da5becda519a3c">
  <xsd:schema xmlns:xsd="http://www.w3.org/2001/XMLSchema" xmlns:xs="http://www.w3.org/2001/XMLSchema" xmlns:p="http://schemas.microsoft.com/office/2006/metadata/properties" xmlns:ns3="b94d73a8-ef54-470f-b04f-d4717d5d5c7e" targetNamespace="http://schemas.microsoft.com/office/2006/metadata/properties" ma:root="true" ma:fieldsID="1d5c136c40aa57a165af5bde06d92316" ns3:_="">
    <xsd:import namespace="b94d73a8-ef54-470f-b04f-d4717d5d5c7e"/>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4d73a8-ef54-470f-b04f-d4717d5d5c7e"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_activity" ma:index="13"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b94d73a8-ef54-470f-b04f-d4717d5d5c7e" xsi:nil="true"/>
  </documentManagement>
</p:properties>
</file>

<file path=customXml/itemProps1.xml><?xml version="1.0" encoding="utf-8"?>
<ds:datastoreItem xmlns:ds="http://schemas.openxmlformats.org/officeDocument/2006/customXml" ds:itemID="{12F1E1DA-B3B8-4928-94B5-0F128715137B}">
  <ds:schemaRefs>
    <ds:schemaRef ds:uri="http://schemas.microsoft.com/sharepoint/v3/contenttype/forms"/>
  </ds:schemaRefs>
</ds:datastoreItem>
</file>

<file path=customXml/itemProps2.xml><?xml version="1.0" encoding="utf-8"?>
<ds:datastoreItem xmlns:ds="http://schemas.openxmlformats.org/officeDocument/2006/customXml" ds:itemID="{64A2FA55-5EC1-4B97-BECE-A98604A315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4d73a8-ef54-470f-b04f-d4717d5d5c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B709350-7CF0-4418-9010-91556C4572B7}">
  <ds:schemaRefs>
    <ds:schemaRef ds:uri="http://schemas.microsoft.com/office/2006/documentManagement/types"/>
    <ds:schemaRef ds:uri="http://schemas.microsoft.com/office/2006/metadata/properties"/>
    <ds:schemaRef ds:uri="http://purl.org/dc/elements/1.1/"/>
    <ds:schemaRef ds:uri="b94d73a8-ef54-470f-b04f-d4717d5d5c7e"/>
    <ds:schemaRef ds:uri="http://schemas.microsoft.com/office/infopath/2007/PartnerControls"/>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4335</Words>
  <Application>Microsoft Office PowerPoint</Application>
  <PresentationFormat>Panorámica</PresentationFormat>
  <Paragraphs>197</Paragraphs>
  <Slides>24</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24</vt:i4>
      </vt:variant>
    </vt:vector>
  </HeadingPairs>
  <TitlesOfParts>
    <vt:vector size="32" baseType="lpstr">
      <vt:lpstr>Aharoni</vt:lpstr>
      <vt:lpstr>Aptos</vt:lpstr>
      <vt:lpstr>Aptos Display</vt:lpstr>
      <vt:lpstr>Arial</vt:lpstr>
      <vt:lpstr>Arial Black</vt:lpstr>
      <vt:lpstr>Roboto</vt:lpstr>
      <vt:lpstr>Wingdings</vt:lpstr>
      <vt:lpstr>Tema de Office</vt:lpstr>
      <vt:lpstr>Presentación de PowerPoint</vt:lpstr>
      <vt:lpstr>Declaración de conflicto de interés:</vt:lpstr>
      <vt:lpstr>Presentación de PowerPoint</vt:lpstr>
      <vt:lpstr>El VIH es una de las causas principales de muerte a nivel mundial</vt:lpstr>
      <vt:lpstr>La mayoría de los pacientes VIH no mueren por la infección</vt:lpstr>
      <vt:lpstr>Presentación de PowerPoint</vt:lpstr>
      <vt:lpstr>Las estatinas son la primera línea de tratamiento para la dislipemia</vt:lpstr>
      <vt:lpstr>El uso de las estatinas en pacientes VIH requiere precaución</vt:lpstr>
      <vt:lpstr>El tratamiento concomitante con IPs eleva los niveles de estatinas</vt:lpstr>
      <vt:lpstr>El tratamiento concomitante con IPs atenúa el efecto de las estatinas</vt:lpstr>
      <vt:lpstr>Las estatinas de alta intensidad son las recomendadas en pacientes VIH con dislipemia</vt:lpstr>
      <vt:lpstr>Ambos, rosuvastatina y atorvastatina, reducen la inflamación en pacientes VIH</vt:lpstr>
      <vt:lpstr>Presentación de PowerPoint</vt:lpstr>
      <vt:lpstr>Ambos, rosuvastatina y atorvastatina, preservan la función renal en pacientes VIH1,2</vt:lpstr>
      <vt:lpstr>Presentación de PowerPoint</vt:lpstr>
      <vt:lpstr>Además de todo lo anterior, con la rosuvastatina se ha evidenciado que sus niveles plasmáticos aumentan menos en combinación con IPs</vt:lpstr>
      <vt:lpstr>Además de todo lo anterior, con la rosuvastatina se ha evidenciado que sus niveles plasmáticos aumentan menos en combinación con IPs</vt:lpstr>
      <vt:lpstr>Otros estudios clínicos con estatinas en VIH</vt:lpstr>
      <vt:lpstr>Presentación de PowerPoint</vt:lpstr>
      <vt:lpstr>Presentación de PowerPoint</vt:lpstr>
      <vt:lpstr>Limitaciones del estudio REPRIEVE y conclusiones:</vt:lpstr>
      <vt:lpstr>Resumen:</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Diana Bou Teen</dc:creator>
  <cp:lastModifiedBy>Eva Parisi Tria</cp:lastModifiedBy>
  <cp:revision>7</cp:revision>
  <dcterms:created xsi:type="dcterms:W3CDTF">2025-02-10T15:53:52Z</dcterms:created>
  <dcterms:modified xsi:type="dcterms:W3CDTF">2026-01-08T10:51:44Z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b6e20c6-cf94-42a2-9862-6e25337ae690_Enabled">
    <vt:lpwstr>true</vt:lpwstr>
  </property>
  <property fmtid="{D5CDD505-2E9C-101B-9397-08002B2CF9AE}" pid="3" name="MSIP_Label_6b6e20c6-cf94-42a2-9862-6e25337ae690_SetDate">
    <vt:lpwstr>2025-02-10T17:47:26Z</vt:lpwstr>
  </property>
  <property fmtid="{D5CDD505-2E9C-101B-9397-08002B2CF9AE}" pid="4" name="MSIP_Label_6b6e20c6-cf94-42a2-9862-6e25337ae690_Method">
    <vt:lpwstr>Privileged</vt:lpwstr>
  </property>
  <property fmtid="{D5CDD505-2E9C-101B-9397-08002B2CF9AE}" pid="5" name="MSIP_Label_6b6e20c6-cf94-42a2-9862-6e25337ae690_Name">
    <vt:lpwstr>Public</vt:lpwstr>
  </property>
  <property fmtid="{D5CDD505-2E9C-101B-9397-08002B2CF9AE}" pid="6" name="MSIP_Label_6b6e20c6-cf94-42a2-9862-6e25337ae690_SiteId">
    <vt:lpwstr>342ace0e-1054-45ce-9b30-900fc0440b9d</vt:lpwstr>
  </property>
  <property fmtid="{D5CDD505-2E9C-101B-9397-08002B2CF9AE}" pid="7" name="MSIP_Label_6b6e20c6-cf94-42a2-9862-6e25337ae690_ActionId">
    <vt:lpwstr>8bdeac22-e3ca-4dd8-a3f9-243fe049f097</vt:lpwstr>
  </property>
  <property fmtid="{D5CDD505-2E9C-101B-9397-08002B2CF9AE}" pid="8" name="MSIP_Label_6b6e20c6-cf94-42a2-9862-6e25337ae690_ContentBits">
    <vt:lpwstr>0</vt:lpwstr>
  </property>
  <property fmtid="{D5CDD505-2E9C-101B-9397-08002B2CF9AE}" pid="9" name="ContentTypeId">
    <vt:lpwstr>0x01010023F1D9BB24F5EF478E8E25F755AE96BA</vt:lpwstr>
  </property>
</Properties>
</file>