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7" r:id="rId3"/>
    <p:sldId id="257" r:id="rId4"/>
    <p:sldId id="258" r:id="rId5"/>
    <p:sldId id="272" r:id="rId6"/>
    <p:sldId id="271" r:id="rId7"/>
    <p:sldId id="268" r:id="rId8"/>
    <p:sldId id="269" r:id="rId9"/>
    <p:sldId id="260" r:id="rId10"/>
    <p:sldId id="273" r:id="rId11"/>
    <p:sldId id="261" r:id="rId12"/>
    <p:sldId id="274" r:id="rId13"/>
    <p:sldId id="275" r:id="rId14"/>
    <p:sldId id="276" r:id="rId15"/>
    <p:sldId id="277" r:id="rId16"/>
    <p:sldId id="278" r:id="rId17"/>
    <p:sldId id="264" r:id="rId18"/>
    <p:sldId id="263" r:id="rId19"/>
    <p:sldId id="265" r:id="rId20"/>
    <p:sldId id="283" r:id="rId21"/>
    <p:sldId id="279" r:id="rId22"/>
    <p:sldId id="281" r:id="rId23"/>
    <p:sldId id="286" r:id="rId24"/>
    <p:sldId id="287" r:id="rId25"/>
    <p:sldId id="288" r:id="rId26"/>
    <p:sldId id="289" r:id="rId27"/>
    <p:sldId id="296" r:id="rId28"/>
    <p:sldId id="294" r:id="rId29"/>
    <p:sldId id="295" r:id="rId30"/>
    <p:sldId id="290" r:id="rId31"/>
    <p:sldId id="291" r:id="rId32"/>
    <p:sldId id="280" r:id="rId33"/>
    <p:sldId id="266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70D"/>
    <a:srgbClr val="00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2"/>
    <p:restoredTop sz="65209" autoAdjust="0"/>
  </p:normalViewPr>
  <p:slideViewPr>
    <p:cSldViewPr snapToGrid="0" snapToObjects="1">
      <p:cViewPr varScale="1">
        <p:scale>
          <a:sx n="74" d="100"/>
          <a:sy n="74" d="100"/>
        </p:scale>
        <p:origin x="20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49A70-09D2-4951-9174-EB27D746F98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EC8B876-0EF0-4EBE-A308-4A1A783F3E35}">
      <dgm:prSet phldrT="[Texto]" custT="1"/>
      <dgm:spPr/>
      <dgm:t>
        <a:bodyPr/>
        <a:lstStyle/>
        <a:p>
          <a:r>
            <a:rPr lang="es-ES" sz="2400" dirty="0"/>
            <a:t>Edad</a:t>
          </a:r>
        </a:p>
      </dgm:t>
    </dgm:pt>
    <dgm:pt modelId="{FFAFA06C-F920-46C3-86D9-47D12090A555}" type="parTrans" cxnId="{1D958313-7350-42BE-BF51-96F4CEC001B3}">
      <dgm:prSet/>
      <dgm:spPr/>
      <dgm:t>
        <a:bodyPr/>
        <a:lstStyle/>
        <a:p>
          <a:endParaRPr lang="es-ES"/>
        </a:p>
      </dgm:t>
    </dgm:pt>
    <dgm:pt modelId="{89AD79D8-5AD2-4A98-9373-2EA1A989C7B5}" type="sibTrans" cxnId="{1D958313-7350-42BE-BF51-96F4CEC001B3}">
      <dgm:prSet/>
      <dgm:spPr/>
      <dgm:t>
        <a:bodyPr/>
        <a:lstStyle/>
        <a:p>
          <a:endParaRPr lang="es-ES"/>
        </a:p>
      </dgm:t>
    </dgm:pt>
    <dgm:pt modelId="{EBBFF88A-D886-4645-8E17-54455BE1ABB9}">
      <dgm:prSet phldrT="[Texto]"/>
      <dgm:spPr/>
      <dgm:t>
        <a:bodyPr/>
        <a:lstStyle/>
        <a:p>
          <a:r>
            <a:rPr lang="es-ES" dirty="0"/>
            <a:t>Fragilidad</a:t>
          </a:r>
        </a:p>
      </dgm:t>
    </dgm:pt>
    <dgm:pt modelId="{F6B41BBC-1FD3-4999-BEBD-285C0D4CE28F}" type="parTrans" cxnId="{5401143A-3F0F-44BF-B9A2-281255D80E35}">
      <dgm:prSet/>
      <dgm:spPr/>
      <dgm:t>
        <a:bodyPr/>
        <a:lstStyle/>
        <a:p>
          <a:endParaRPr lang="es-ES"/>
        </a:p>
      </dgm:t>
    </dgm:pt>
    <dgm:pt modelId="{EC071DBF-C181-4F3B-9302-2C7FA2A01F56}" type="sibTrans" cxnId="{5401143A-3F0F-44BF-B9A2-281255D80E35}">
      <dgm:prSet/>
      <dgm:spPr/>
      <dgm:t>
        <a:bodyPr/>
        <a:lstStyle/>
        <a:p>
          <a:endParaRPr lang="es-ES"/>
        </a:p>
      </dgm:t>
    </dgm:pt>
    <dgm:pt modelId="{91B57FCB-4D0C-4932-8E53-9979AC7CC2A1}">
      <dgm:prSet phldrT="[Texto]"/>
      <dgm:spPr/>
      <dgm:t>
        <a:bodyPr/>
        <a:lstStyle/>
        <a:p>
          <a:r>
            <a:rPr lang="es-ES" dirty="0"/>
            <a:t>Comorbilidad</a:t>
          </a:r>
        </a:p>
      </dgm:t>
    </dgm:pt>
    <dgm:pt modelId="{7DD28710-217D-462F-A1F9-A19B8AA20D10}" type="parTrans" cxnId="{18352B8E-60B5-418F-AB98-48BAE58974E4}">
      <dgm:prSet/>
      <dgm:spPr/>
      <dgm:t>
        <a:bodyPr/>
        <a:lstStyle/>
        <a:p>
          <a:endParaRPr lang="es-ES"/>
        </a:p>
      </dgm:t>
    </dgm:pt>
    <dgm:pt modelId="{EAA77A30-305A-4940-9ED6-9C3A6FE09475}" type="sibTrans" cxnId="{18352B8E-60B5-418F-AB98-48BAE58974E4}">
      <dgm:prSet/>
      <dgm:spPr/>
      <dgm:t>
        <a:bodyPr/>
        <a:lstStyle/>
        <a:p>
          <a:endParaRPr lang="es-ES"/>
        </a:p>
      </dgm:t>
    </dgm:pt>
    <dgm:pt modelId="{B30C3D90-F3D6-4D6E-A6AD-2AA340D77828}">
      <dgm:prSet/>
      <dgm:spPr/>
      <dgm:t>
        <a:bodyPr/>
        <a:lstStyle/>
        <a:p>
          <a:r>
            <a:rPr lang="es-ES" dirty="0"/>
            <a:t>Calidad y esperanza de vida</a:t>
          </a:r>
        </a:p>
      </dgm:t>
    </dgm:pt>
    <dgm:pt modelId="{6F452306-6A52-442E-AF5C-1672A062249D}" type="parTrans" cxnId="{8194EED4-A0D2-49FB-8BA1-42E973C46174}">
      <dgm:prSet/>
      <dgm:spPr/>
      <dgm:t>
        <a:bodyPr/>
        <a:lstStyle/>
        <a:p>
          <a:endParaRPr lang="es-ES"/>
        </a:p>
      </dgm:t>
    </dgm:pt>
    <dgm:pt modelId="{01B999E9-11F0-4EC2-80D7-AC5456C31738}" type="sibTrans" cxnId="{8194EED4-A0D2-49FB-8BA1-42E973C46174}">
      <dgm:prSet/>
      <dgm:spPr/>
      <dgm:t>
        <a:bodyPr/>
        <a:lstStyle/>
        <a:p>
          <a:endParaRPr lang="es-ES"/>
        </a:p>
      </dgm:t>
    </dgm:pt>
    <dgm:pt modelId="{AB782686-0747-412E-840C-B24056385D80}">
      <dgm:prSet/>
      <dgm:spPr/>
      <dgm:t>
        <a:bodyPr/>
        <a:lstStyle/>
        <a:p>
          <a:r>
            <a:rPr lang="es-ES" dirty="0"/>
            <a:t>Función hepática, renal, hemoglobina</a:t>
          </a:r>
        </a:p>
      </dgm:t>
    </dgm:pt>
    <dgm:pt modelId="{E66100D0-D2DA-45F3-93AA-16C0FF72479F}" type="parTrans" cxnId="{82A489FE-A372-4724-A838-DB7D72590097}">
      <dgm:prSet/>
      <dgm:spPr/>
      <dgm:t>
        <a:bodyPr/>
        <a:lstStyle/>
        <a:p>
          <a:endParaRPr lang="es-ES"/>
        </a:p>
      </dgm:t>
    </dgm:pt>
    <dgm:pt modelId="{4C5C3527-691B-46A1-8F35-D6A627B673FC}" type="sibTrans" cxnId="{82A489FE-A372-4724-A838-DB7D72590097}">
      <dgm:prSet/>
      <dgm:spPr/>
      <dgm:t>
        <a:bodyPr/>
        <a:lstStyle/>
        <a:p>
          <a:endParaRPr lang="es-ES"/>
        </a:p>
      </dgm:t>
    </dgm:pt>
    <dgm:pt modelId="{FEEC80AA-9FB4-40EC-B92D-E1C538982694}" type="pres">
      <dgm:prSet presAssocID="{31549A70-09D2-4951-9174-EB27D746F987}" presName="compositeShape" presStyleCnt="0">
        <dgm:presLayoutVars>
          <dgm:chMax val="7"/>
          <dgm:dir/>
          <dgm:resizeHandles val="exact"/>
        </dgm:presLayoutVars>
      </dgm:prSet>
      <dgm:spPr/>
    </dgm:pt>
    <dgm:pt modelId="{00817217-1225-4AC4-B51B-20FFCC298A16}" type="pres">
      <dgm:prSet presAssocID="{BEC8B876-0EF0-4EBE-A308-4A1A783F3E35}" presName="circ1" presStyleLbl="vennNode1" presStyleIdx="0" presStyleCnt="5"/>
      <dgm:spPr/>
    </dgm:pt>
    <dgm:pt modelId="{5DB68CCF-7708-4814-BB96-84C16585C031}" type="pres">
      <dgm:prSet presAssocID="{BEC8B876-0EF0-4EBE-A308-4A1A783F3E35}" presName="circ1Tx" presStyleLbl="revTx" presStyleIdx="0" presStyleCnt="0" custLinFactNeighborX="594" custLinFactNeighborY="26672">
        <dgm:presLayoutVars>
          <dgm:chMax val="0"/>
          <dgm:chPref val="0"/>
          <dgm:bulletEnabled val="1"/>
        </dgm:presLayoutVars>
      </dgm:prSet>
      <dgm:spPr/>
    </dgm:pt>
    <dgm:pt modelId="{CF6D4F63-7AC2-498F-9C83-F8763C57353C}" type="pres">
      <dgm:prSet presAssocID="{EBBFF88A-D886-4645-8E17-54455BE1ABB9}" presName="circ2" presStyleLbl="vennNode1" presStyleIdx="1" presStyleCnt="5"/>
      <dgm:spPr/>
    </dgm:pt>
    <dgm:pt modelId="{3A83DA03-D1E0-4FD1-9EBD-84A4A77A781A}" type="pres">
      <dgm:prSet presAssocID="{EBBFF88A-D886-4645-8E17-54455BE1ABB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078F7B-FD66-40E0-918F-E41B11DF1B6E}" type="pres">
      <dgm:prSet presAssocID="{AB782686-0747-412E-840C-B24056385D80}" presName="circ3" presStyleLbl="vennNode1" presStyleIdx="2" presStyleCnt="5"/>
      <dgm:spPr/>
    </dgm:pt>
    <dgm:pt modelId="{9522B8F6-43C4-496E-9021-CA7CE2D9AD3A}" type="pres">
      <dgm:prSet presAssocID="{AB782686-0747-412E-840C-B24056385D8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1C5092-7BCF-4628-A87B-D6C6E3023AA8}" type="pres">
      <dgm:prSet presAssocID="{B30C3D90-F3D6-4D6E-A6AD-2AA340D77828}" presName="circ4" presStyleLbl="vennNode1" presStyleIdx="3" presStyleCnt="5"/>
      <dgm:spPr/>
    </dgm:pt>
    <dgm:pt modelId="{4AA5EBDA-555D-4D6A-9B65-E664B16966C9}" type="pres">
      <dgm:prSet presAssocID="{B30C3D90-F3D6-4D6E-A6AD-2AA340D7782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F90A219-35D1-4E9F-84BC-B91EB04D06E7}" type="pres">
      <dgm:prSet presAssocID="{91B57FCB-4D0C-4932-8E53-9979AC7CC2A1}" presName="circ5" presStyleLbl="vennNode1" presStyleIdx="4" presStyleCnt="5"/>
      <dgm:spPr/>
    </dgm:pt>
    <dgm:pt modelId="{0DE2D3EE-20F5-4402-8122-4E1E27F431BB}" type="pres">
      <dgm:prSet presAssocID="{91B57FCB-4D0C-4932-8E53-9979AC7CC2A1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CC5BA05-7E55-4303-8FBE-57EC802E0A77}" type="presOf" srcId="{91B57FCB-4D0C-4932-8E53-9979AC7CC2A1}" destId="{0DE2D3EE-20F5-4402-8122-4E1E27F431BB}" srcOrd="0" destOrd="0" presId="urn:microsoft.com/office/officeart/2005/8/layout/venn1"/>
    <dgm:cxn modelId="{EBF73E0C-13CE-47BF-A1D9-572E56EDDB36}" type="presOf" srcId="{BEC8B876-0EF0-4EBE-A308-4A1A783F3E35}" destId="{5DB68CCF-7708-4814-BB96-84C16585C031}" srcOrd="0" destOrd="0" presId="urn:microsoft.com/office/officeart/2005/8/layout/venn1"/>
    <dgm:cxn modelId="{1D958313-7350-42BE-BF51-96F4CEC001B3}" srcId="{31549A70-09D2-4951-9174-EB27D746F987}" destId="{BEC8B876-0EF0-4EBE-A308-4A1A783F3E35}" srcOrd="0" destOrd="0" parTransId="{FFAFA06C-F920-46C3-86D9-47D12090A555}" sibTransId="{89AD79D8-5AD2-4A98-9373-2EA1A989C7B5}"/>
    <dgm:cxn modelId="{5401143A-3F0F-44BF-B9A2-281255D80E35}" srcId="{31549A70-09D2-4951-9174-EB27D746F987}" destId="{EBBFF88A-D886-4645-8E17-54455BE1ABB9}" srcOrd="1" destOrd="0" parTransId="{F6B41BBC-1FD3-4999-BEBD-285C0D4CE28F}" sibTransId="{EC071DBF-C181-4F3B-9302-2C7FA2A01F56}"/>
    <dgm:cxn modelId="{F7B0AC5B-FA50-476F-B989-9F986B625F7D}" type="presOf" srcId="{AB782686-0747-412E-840C-B24056385D80}" destId="{9522B8F6-43C4-496E-9021-CA7CE2D9AD3A}" srcOrd="0" destOrd="0" presId="urn:microsoft.com/office/officeart/2005/8/layout/venn1"/>
    <dgm:cxn modelId="{18352B8E-60B5-418F-AB98-48BAE58974E4}" srcId="{31549A70-09D2-4951-9174-EB27D746F987}" destId="{91B57FCB-4D0C-4932-8E53-9979AC7CC2A1}" srcOrd="4" destOrd="0" parTransId="{7DD28710-217D-462F-A1F9-A19B8AA20D10}" sibTransId="{EAA77A30-305A-4940-9ED6-9C3A6FE09475}"/>
    <dgm:cxn modelId="{D95D9D9E-BF87-4DA6-AAB3-AE0B33F8C2E0}" type="presOf" srcId="{B30C3D90-F3D6-4D6E-A6AD-2AA340D77828}" destId="{4AA5EBDA-555D-4D6A-9B65-E664B16966C9}" srcOrd="0" destOrd="0" presId="urn:microsoft.com/office/officeart/2005/8/layout/venn1"/>
    <dgm:cxn modelId="{8194EED4-A0D2-49FB-8BA1-42E973C46174}" srcId="{31549A70-09D2-4951-9174-EB27D746F987}" destId="{B30C3D90-F3D6-4D6E-A6AD-2AA340D77828}" srcOrd="3" destOrd="0" parTransId="{6F452306-6A52-442E-AF5C-1672A062249D}" sibTransId="{01B999E9-11F0-4EC2-80D7-AC5456C31738}"/>
    <dgm:cxn modelId="{E9A372D6-35DD-4D88-9F92-713EBB2B213E}" type="presOf" srcId="{EBBFF88A-D886-4645-8E17-54455BE1ABB9}" destId="{3A83DA03-D1E0-4FD1-9EBD-84A4A77A781A}" srcOrd="0" destOrd="0" presId="urn:microsoft.com/office/officeart/2005/8/layout/venn1"/>
    <dgm:cxn modelId="{5DC625DB-E2A7-408D-BC5B-CE6E7C4F4F35}" type="presOf" srcId="{31549A70-09D2-4951-9174-EB27D746F987}" destId="{FEEC80AA-9FB4-40EC-B92D-E1C538982694}" srcOrd="0" destOrd="0" presId="urn:microsoft.com/office/officeart/2005/8/layout/venn1"/>
    <dgm:cxn modelId="{82A489FE-A372-4724-A838-DB7D72590097}" srcId="{31549A70-09D2-4951-9174-EB27D746F987}" destId="{AB782686-0747-412E-840C-B24056385D80}" srcOrd="2" destOrd="0" parTransId="{E66100D0-D2DA-45F3-93AA-16C0FF72479F}" sibTransId="{4C5C3527-691B-46A1-8F35-D6A627B673FC}"/>
    <dgm:cxn modelId="{D06C42C2-5971-433F-8BC1-6BE9CA7DCF15}" type="presParOf" srcId="{FEEC80AA-9FB4-40EC-B92D-E1C538982694}" destId="{00817217-1225-4AC4-B51B-20FFCC298A16}" srcOrd="0" destOrd="0" presId="urn:microsoft.com/office/officeart/2005/8/layout/venn1"/>
    <dgm:cxn modelId="{F83B0190-A02B-4AFE-9289-FE3509665201}" type="presParOf" srcId="{FEEC80AA-9FB4-40EC-B92D-E1C538982694}" destId="{5DB68CCF-7708-4814-BB96-84C16585C031}" srcOrd="1" destOrd="0" presId="urn:microsoft.com/office/officeart/2005/8/layout/venn1"/>
    <dgm:cxn modelId="{3C5C509B-A197-4759-B39D-64F6BF2F72E1}" type="presParOf" srcId="{FEEC80AA-9FB4-40EC-B92D-E1C538982694}" destId="{CF6D4F63-7AC2-498F-9C83-F8763C57353C}" srcOrd="2" destOrd="0" presId="urn:microsoft.com/office/officeart/2005/8/layout/venn1"/>
    <dgm:cxn modelId="{9A9DD3E7-FB1A-44FC-8695-0E94EFF0CFFA}" type="presParOf" srcId="{FEEC80AA-9FB4-40EC-B92D-E1C538982694}" destId="{3A83DA03-D1E0-4FD1-9EBD-84A4A77A781A}" srcOrd="3" destOrd="0" presId="urn:microsoft.com/office/officeart/2005/8/layout/venn1"/>
    <dgm:cxn modelId="{0E4991EA-71BD-4ED7-BEE9-C77821AAF996}" type="presParOf" srcId="{FEEC80AA-9FB4-40EC-B92D-E1C538982694}" destId="{BB078F7B-FD66-40E0-918F-E41B11DF1B6E}" srcOrd="4" destOrd="0" presId="urn:microsoft.com/office/officeart/2005/8/layout/venn1"/>
    <dgm:cxn modelId="{B1A25FD1-72CE-469B-9ED4-767E62BDC884}" type="presParOf" srcId="{FEEC80AA-9FB4-40EC-B92D-E1C538982694}" destId="{9522B8F6-43C4-496E-9021-CA7CE2D9AD3A}" srcOrd="5" destOrd="0" presId="urn:microsoft.com/office/officeart/2005/8/layout/venn1"/>
    <dgm:cxn modelId="{C6FB3B88-0FE9-488D-A094-2CB2037710E6}" type="presParOf" srcId="{FEEC80AA-9FB4-40EC-B92D-E1C538982694}" destId="{571C5092-7BCF-4628-A87B-D6C6E3023AA8}" srcOrd="6" destOrd="0" presId="urn:microsoft.com/office/officeart/2005/8/layout/venn1"/>
    <dgm:cxn modelId="{F923AE3B-1851-4675-B8AC-363DE84F964E}" type="presParOf" srcId="{FEEC80AA-9FB4-40EC-B92D-E1C538982694}" destId="{4AA5EBDA-555D-4D6A-9B65-E664B16966C9}" srcOrd="7" destOrd="0" presId="urn:microsoft.com/office/officeart/2005/8/layout/venn1"/>
    <dgm:cxn modelId="{2DA5C299-1A87-4D7F-8B34-8C1DA57415D5}" type="presParOf" srcId="{FEEC80AA-9FB4-40EC-B92D-E1C538982694}" destId="{8F90A219-35D1-4E9F-84BC-B91EB04D06E7}" srcOrd="8" destOrd="0" presId="urn:microsoft.com/office/officeart/2005/8/layout/venn1"/>
    <dgm:cxn modelId="{1D6738EA-F8A2-4931-B552-88AC588E2A05}" type="presParOf" srcId="{FEEC80AA-9FB4-40EC-B92D-E1C538982694}" destId="{0DE2D3EE-20F5-4402-8122-4E1E27F431BB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17217-1225-4AC4-B51B-20FFCC298A16}">
      <dsp:nvSpPr>
        <dsp:cNvPr id="0" name=""/>
        <dsp:cNvSpPr/>
      </dsp:nvSpPr>
      <dsp:spPr>
        <a:xfrm>
          <a:off x="3115733" y="1544320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B68CCF-7708-4814-BB96-84C16585C031}">
      <dsp:nvSpPr>
        <dsp:cNvPr id="0" name=""/>
        <dsp:cNvSpPr/>
      </dsp:nvSpPr>
      <dsp:spPr>
        <a:xfrm>
          <a:off x="2977078" y="339637"/>
          <a:ext cx="2199978" cy="12733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Edad</a:t>
          </a:r>
        </a:p>
      </dsp:txBody>
      <dsp:txXfrm>
        <a:off x="2977078" y="339637"/>
        <a:ext cx="2199978" cy="1273386"/>
      </dsp:txXfrm>
    </dsp:sp>
    <dsp:sp modelId="{CF6D4F63-7AC2-498F-9C83-F8763C57353C}">
      <dsp:nvSpPr>
        <dsp:cNvPr id="0" name=""/>
        <dsp:cNvSpPr/>
      </dsp:nvSpPr>
      <dsp:spPr>
        <a:xfrm>
          <a:off x="3837174" y="2068305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A83DA03-D1E0-4FD1-9EBD-84A4A77A781A}">
      <dsp:nvSpPr>
        <dsp:cNvPr id="0" name=""/>
        <dsp:cNvSpPr/>
      </dsp:nvSpPr>
      <dsp:spPr>
        <a:xfrm>
          <a:off x="5884672" y="1679786"/>
          <a:ext cx="1972394" cy="13817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Fragilidad</a:t>
          </a:r>
        </a:p>
      </dsp:txBody>
      <dsp:txXfrm>
        <a:off x="5884672" y="1679786"/>
        <a:ext cx="1972394" cy="1381760"/>
      </dsp:txXfrm>
    </dsp:sp>
    <dsp:sp modelId="{BB078F7B-FD66-40E0-918F-E41B11DF1B6E}">
      <dsp:nvSpPr>
        <dsp:cNvPr id="0" name=""/>
        <dsp:cNvSpPr/>
      </dsp:nvSpPr>
      <dsp:spPr>
        <a:xfrm>
          <a:off x="3561797" y="2916868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22B8F6-43C4-496E-9021-CA7CE2D9AD3A}">
      <dsp:nvSpPr>
        <dsp:cNvPr id="0" name=""/>
        <dsp:cNvSpPr/>
      </dsp:nvSpPr>
      <dsp:spPr>
        <a:xfrm>
          <a:off x="5581226" y="4036906"/>
          <a:ext cx="1972394" cy="13817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Función hepática, renal, hemoglobina</a:t>
          </a:r>
        </a:p>
      </dsp:txBody>
      <dsp:txXfrm>
        <a:off x="5581226" y="4036906"/>
        <a:ext cx="1972394" cy="1381760"/>
      </dsp:txXfrm>
    </dsp:sp>
    <dsp:sp modelId="{571C5092-7BCF-4628-A87B-D6C6E3023AA8}">
      <dsp:nvSpPr>
        <dsp:cNvPr id="0" name=""/>
        <dsp:cNvSpPr/>
      </dsp:nvSpPr>
      <dsp:spPr>
        <a:xfrm>
          <a:off x="2669668" y="2916868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A5EBDA-555D-4D6A-9B65-E664B16966C9}">
      <dsp:nvSpPr>
        <dsp:cNvPr id="0" name=""/>
        <dsp:cNvSpPr/>
      </dsp:nvSpPr>
      <dsp:spPr>
        <a:xfrm>
          <a:off x="574378" y="4036906"/>
          <a:ext cx="1972394" cy="13817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Calidad y esperanza de vida</a:t>
          </a:r>
        </a:p>
      </dsp:txBody>
      <dsp:txXfrm>
        <a:off x="574378" y="4036906"/>
        <a:ext cx="1972394" cy="1381760"/>
      </dsp:txXfrm>
    </dsp:sp>
    <dsp:sp modelId="{8F90A219-35D1-4E9F-84BC-B91EB04D06E7}">
      <dsp:nvSpPr>
        <dsp:cNvPr id="0" name=""/>
        <dsp:cNvSpPr/>
      </dsp:nvSpPr>
      <dsp:spPr>
        <a:xfrm>
          <a:off x="2394291" y="2068305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DE2D3EE-20F5-4402-8122-4E1E27F431BB}">
      <dsp:nvSpPr>
        <dsp:cNvPr id="0" name=""/>
        <dsp:cNvSpPr/>
      </dsp:nvSpPr>
      <dsp:spPr>
        <a:xfrm>
          <a:off x="270933" y="1679786"/>
          <a:ext cx="1972394" cy="13817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Comorbilidad</a:t>
          </a:r>
        </a:p>
      </dsp:txBody>
      <dsp:txXfrm>
        <a:off x="270933" y="1679786"/>
        <a:ext cx="1972394" cy="138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C370-5908-BF4D-9A71-01362AA18252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C4D57-DC55-0D44-ACDC-97897DC89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1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/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2200" b="1" cap="all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b="0" dirty="0" err="1">
                <a:solidFill>
                  <a:schemeClr val="tx1"/>
                </a:solidFill>
                <a:latin typeface="+mn-lt"/>
              </a:rPr>
              <a:t>Patología</a:t>
            </a: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400" b="0" dirty="0" err="1">
                <a:solidFill>
                  <a:schemeClr val="tx1"/>
                </a:solidFill>
                <a:latin typeface="+mn-lt"/>
              </a:rPr>
              <a:t>prevalente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0.55% de la </a:t>
            </a:r>
            <a:r>
              <a:rPr lang="en-US" altLang="en-US" sz="2400" b="0" dirty="0" err="1">
                <a:solidFill>
                  <a:schemeClr val="tx1"/>
                </a:solidFill>
                <a:latin typeface="+mn-lt"/>
              </a:rPr>
              <a:t>población</a:t>
            </a: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 general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S" sz="2400" b="0" dirty="0">
                <a:solidFill>
                  <a:schemeClr val="tx1"/>
                </a:solidFill>
                <a:latin typeface="+mn-lt"/>
              </a:rPr>
              <a:t>4-6% &gt; 75 años: IT moderada-severa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sz="2400" b="0" dirty="0">
                <a:solidFill>
                  <a:schemeClr val="tx1"/>
                </a:solidFill>
                <a:latin typeface="+mn-lt"/>
              </a:rPr>
              <a:t>6% estudio </a:t>
            </a:r>
            <a:r>
              <a:rPr lang="es-ES" sz="2400" b="0" dirty="0" err="1">
                <a:solidFill>
                  <a:schemeClr val="tx1"/>
                </a:solidFill>
                <a:latin typeface="+mn-lt"/>
              </a:rPr>
              <a:t>ecocardiográfico</a:t>
            </a:r>
            <a:r>
              <a:rPr lang="es-E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s-ES" sz="2400" b="0" dirty="0">
                <a:solidFill>
                  <a:schemeClr val="tx1"/>
                </a:solidFill>
                <a:latin typeface="+mn-lt"/>
              </a:rPr>
              <a:t>IT ≥ moderada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s-ES" altLang="es-ES" sz="24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s-ES" altLang="es-ES" sz="2400" b="0" dirty="0">
                <a:solidFill>
                  <a:schemeClr val="tx1"/>
                </a:solidFill>
                <a:latin typeface="+mn-lt"/>
              </a:rPr>
              <a:t>Por tanto es una patología</a:t>
            </a:r>
            <a:r>
              <a:rPr lang="es-ES" altLang="es-ES" sz="2400" b="0" baseline="0" dirty="0">
                <a:solidFill>
                  <a:schemeClr val="tx1"/>
                </a:solidFill>
                <a:latin typeface="+mn-lt"/>
              </a:rPr>
              <a:t> prevalente que no podemos ignorar. </a:t>
            </a:r>
            <a:endParaRPr lang="es-ES_tradnl" altLang="es-ES" sz="2400" b="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La </a:t>
            </a:r>
            <a:r>
              <a:rPr lang="en-US" sz="2400" dirty="0" err="1"/>
              <a:t>insuficiencia</a:t>
            </a:r>
            <a:r>
              <a:rPr lang="en-US" sz="2400" dirty="0"/>
              <a:t> </a:t>
            </a:r>
            <a:r>
              <a:rPr lang="en-US" sz="2400" dirty="0" err="1"/>
              <a:t>tricúspide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valvulopatía</a:t>
            </a:r>
            <a:r>
              <a:rPr lang="en-US" sz="2400" dirty="0"/>
              <a:t> que </a:t>
            </a:r>
            <a:r>
              <a:rPr lang="en-US" sz="2400" dirty="0" err="1"/>
              <a:t>afecta</a:t>
            </a:r>
            <a:r>
              <a:rPr lang="en-US" sz="2400" dirty="0"/>
              <a:t> al 0.55% de la </a:t>
            </a:r>
            <a:r>
              <a:rPr lang="en-US" sz="2400" dirty="0" err="1"/>
              <a:t>población</a:t>
            </a:r>
            <a:r>
              <a:rPr lang="en-US" sz="2400" dirty="0"/>
              <a:t> general y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prevalencia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r>
              <a:rPr lang="en-US" sz="2400" dirty="0"/>
              <a:t> con la </a:t>
            </a:r>
            <a:r>
              <a:rPr lang="en-US" sz="2400" dirty="0" err="1"/>
              <a:t>edad</a:t>
            </a:r>
            <a:r>
              <a:rPr lang="en-US" sz="2400" dirty="0"/>
              <a:t>, </a:t>
            </a:r>
            <a:r>
              <a:rPr lang="en-US" sz="2400" dirty="0" err="1"/>
              <a:t>afectando</a:t>
            </a:r>
            <a:r>
              <a:rPr lang="en-US" sz="2400" dirty="0"/>
              <a:t> a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torno</a:t>
            </a:r>
            <a:r>
              <a:rPr lang="en-US" sz="2400" dirty="0"/>
              <a:t> al 4%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pacientes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encima</a:t>
            </a:r>
            <a:r>
              <a:rPr lang="en-US" sz="2400" dirty="0"/>
              <a:t> de 75 </a:t>
            </a:r>
            <a:r>
              <a:rPr lang="en-US" sz="2400" dirty="0" err="1"/>
              <a:t>años</a:t>
            </a:r>
            <a:r>
              <a:rPr lang="en-US" sz="2400" dirty="0"/>
              <a:t>.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tanto</a:t>
            </a:r>
            <a:r>
              <a:rPr lang="en-US" sz="2400" dirty="0"/>
              <a:t> se </a:t>
            </a:r>
            <a:r>
              <a:rPr lang="en-US" sz="2400" dirty="0" err="1"/>
              <a:t>trata</a:t>
            </a:r>
            <a:r>
              <a:rPr lang="en-US" sz="2400" dirty="0"/>
              <a:t> de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enfermedad</a:t>
            </a:r>
            <a:r>
              <a:rPr lang="en-US" sz="2400" dirty="0"/>
              <a:t> </a:t>
            </a:r>
            <a:r>
              <a:rPr lang="en-US" sz="2400" dirty="0" err="1"/>
              <a:t>prevalente</a:t>
            </a:r>
            <a:r>
              <a:rPr lang="en-US" sz="2400" dirty="0"/>
              <a:t>. Durante </a:t>
            </a:r>
            <a:r>
              <a:rPr lang="en-US" sz="2400" dirty="0" err="1"/>
              <a:t>años</a:t>
            </a:r>
            <a:r>
              <a:rPr lang="en-US" sz="2400" dirty="0"/>
              <a:t> no se ha </a:t>
            </a:r>
            <a:r>
              <a:rPr lang="en-US" sz="2400" dirty="0" err="1"/>
              <a:t>prestado</a:t>
            </a:r>
            <a:r>
              <a:rPr lang="en-US" sz="2400" dirty="0"/>
              <a:t> </a:t>
            </a:r>
            <a:r>
              <a:rPr lang="en-US" sz="2400" dirty="0" err="1"/>
              <a:t>atención</a:t>
            </a:r>
            <a:r>
              <a:rPr lang="en-US" sz="2400" dirty="0"/>
              <a:t> a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valvulopatía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que se </a:t>
            </a:r>
            <a:r>
              <a:rPr lang="en-US" sz="2400" dirty="0" err="1"/>
              <a:t>consideraba</a:t>
            </a:r>
            <a:r>
              <a:rPr lang="en-US" sz="2400" dirty="0"/>
              <a:t> </a:t>
            </a:r>
            <a:r>
              <a:rPr lang="en-US" sz="2400" dirty="0" err="1"/>
              <a:t>benigna</a:t>
            </a:r>
            <a:r>
              <a:rPr lang="en-US" sz="2400" dirty="0"/>
              <a:t>, </a:t>
            </a:r>
            <a:r>
              <a:rPr lang="en-US" sz="2400" dirty="0" err="1"/>
              <a:t>ahora</a:t>
            </a:r>
            <a:r>
              <a:rPr lang="en-US" sz="2400" dirty="0"/>
              <a:t> </a:t>
            </a:r>
            <a:r>
              <a:rPr lang="en-US" sz="2400" dirty="0" err="1"/>
              <a:t>sabemos</a:t>
            </a:r>
            <a:r>
              <a:rPr lang="en-US" sz="2400" dirty="0"/>
              <a:t> que no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así</a:t>
            </a:r>
            <a:r>
              <a:rPr lang="en-US" sz="2400" dirty="0"/>
              <a:t>. La </a:t>
            </a:r>
            <a:r>
              <a:rPr lang="en-US" sz="2400" dirty="0" err="1"/>
              <a:t>presencia</a:t>
            </a:r>
            <a:r>
              <a:rPr lang="en-US" sz="2400" dirty="0"/>
              <a:t> de IT se </a:t>
            </a:r>
            <a:r>
              <a:rPr lang="en-US" sz="2400" dirty="0" err="1"/>
              <a:t>asocia</a:t>
            </a:r>
            <a:r>
              <a:rPr lang="en-US" sz="2400" dirty="0"/>
              <a:t> a </a:t>
            </a:r>
            <a:r>
              <a:rPr lang="en-US" sz="2400" dirty="0" err="1"/>
              <a:t>una</a:t>
            </a:r>
            <a:r>
              <a:rPr lang="en-US" sz="2400" dirty="0"/>
              <a:t> mayor </a:t>
            </a:r>
            <a:r>
              <a:rPr lang="en-US" sz="2400" dirty="0" err="1"/>
              <a:t>morbimortalidad</a:t>
            </a:r>
            <a:r>
              <a:rPr lang="en-US" sz="2400" dirty="0"/>
              <a:t> con un </a:t>
            </a: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riesgo</a:t>
            </a:r>
            <a:r>
              <a:rPr lang="en-US" sz="2400" dirty="0"/>
              <a:t> de </a:t>
            </a:r>
            <a:r>
              <a:rPr lang="en-US" sz="2400" dirty="0" err="1"/>
              <a:t>desarrollo</a:t>
            </a:r>
            <a:r>
              <a:rPr lang="en-US" sz="2400" dirty="0"/>
              <a:t> de ICC. </a:t>
            </a:r>
          </a:p>
          <a:p>
            <a:pPr eaLnBrk="1" hangingPunct="1"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hasta el 6% de los pacientes sometidos a un estudio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ecocardiográfico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presentaban IT significativa (&gt;350000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otras series, hasta el 6% de los pacientes sometidos a un estudio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ecocardiográfico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presentaban IT significativa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La </a:t>
            </a:r>
            <a:r>
              <a:rPr lang="en-US" sz="2400" dirty="0" err="1"/>
              <a:t>realidad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que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práctica</a:t>
            </a:r>
            <a:r>
              <a:rPr lang="en-US" sz="2400" dirty="0"/>
              <a:t> </a:t>
            </a:r>
            <a:r>
              <a:rPr lang="en-US" sz="2400" dirty="0" err="1"/>
              <a:t>clínica</a:t>
            </a:r>
            <a:r>
              <a:rPr lang="en-US" sz="2400" dirty="0"/>
              <a:t> </a:t>
            </a:r>
            <a:r>
              <a:rPr lang="en-US" sz="2400" dirty="0" err="1"/>
              <a:t>habitualmente</a:t>
            </a:r>
            <a:r>
              <a:rPr lang="en-US" sz="2400" dirty="0"/>
              <a:t> el </a:t>
            </a:r>
            <a:r>
              <a:rPr lang="en-US" sz="2400" dirty="0" err="1"/>
              <a:t>momento</a:t>
            </a:r>
            <a:r>
              <a:rPr lang="en-US" sz="2400" dirty="0"/>
              <a:t> de </a:t>
            </a:r>
            <a:r>
              <a:rPr lang="en-US" sz="2400" dirty="0" err="1"/>
              <a:t>indicación</a:t>
            </a:r>
            <a:r>
              <a:rPr lang="en-US" sz="2400" dirty="0"/>
              <a:t> de </a:t>
            </a:r>
            <a:r>
              <a:rPr lang="en-US" sz="2400" dirty="0" err="1"/>
              <a:t>cirugía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VT se </a:t>
            </a:r>
            <a:r>
              <a:rPr lang="en-US" sz="2400" dirty="0" err="1"/>
              <a:t>realiza</a:t>
            </a:r>
            <a:r>
              <a:rPr lang="en-US" sz="2400" dirty="0"/>
              <a:t> </a:t>
            </a:r>
            <a:r>
              <a:rPr lang="en-US" sz="2400" dirty="0" err="1"/>
              <a:t>tarde</a:t>
            </a:r>
            <a:r>
              <a:rPr lang="en-US" sz="2400" dirty="0"/>
              <a:t>, </a:t>
            </a:r>
            <a:r>
              <a:rPr lang="en-US" sz="2400" dirty="0" err="1"/>
              <a:t>cuando</a:t>
            </a:r>
            <a:r>
              <a:rPr lang="en-US" sz="2400" dirty="0"/>
              <a:t> la </a:t>
            </a:r>
            <a:r>
              <a:rPr lang="en-US" sz="2400" dirty="0" err="1"/>
              <a:t>situación</a:t>
            </a:r>
            <a:r>
              <a:rPr lang="en-US" sz="2400" dirty="0"/>
              <a:t> </a:t>
            </a:r>
            <a:r>
              <a:rPr lang="en-US" sz="2400" dirty="0" err="1"/>
              <a:t>hemodinámica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mala lo que ha </a:t>
            </a:r>
            <a:r>
              <a:rPr lang="en-US" sz="2400" dirty="0" err="1"/>
              <a:t>conducido</a:t>
            </a:r>
            <a:r>
              <a:rPr lang="en-US" sz="2400" dirty="0"/>
              <a:t> a que </a:t>
            </a:r>
            <a:r>
              <a:rPr lang="en-US" sz="2400" dirty="0" err="1"/>
              <a:t>clásicamente</a:t>
            </a:r>
            <a:r>
              <a:rPr lang="en-US" sz="2400" dirty="0"/>
              <a:t> la </a:t>
            </a:r>
            <a:r>
              <a:rPr lang="en-US" sz="2400" dirty="0" err="1"/>
              <a:t>cirugía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valvulopatía</a:t>
            </a:r>
            <a:r>
              <a:rPr lang="en-US" sz="2400" dirty="0"/>
              <a:t> se </a:t>
            </a:r>
            <a:r>
              <a:rPr lang="en-US" sz="2400" dirty="0" err="1"/>
              <a:t>asocie</a:t>
            </a:r>
            <a:r>
              <a:rPr lang="en-US" sz="2400" dirty="0"/>
              <a:t> 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 </a:t>
            </a:r>
            <a:r>
              <a:rPr lang="en-US" sz="2400" dirty="0" err="1"/>
              <a:t>mortalidad</a:t>
            </a:r>
            <a:r>
              <a:rPr lang="en-US" sz="2400" dirty="0"/>
              <a:t>. </a:t>
            </a:r>
            <a:r>
              <a:rPr lang="en-US" sz="2400" dirty="0" err="1"/>
              <a:t>Es</a:t>
            </a:r>
            <a:r>
              <a:rPr lang="en-US" sz="2400" dirty="0"/>
              <a:t> fundamental </a:t>
            </a:r>
            <a:r>
              <a:rPr lang="en-US" sz="2400" dirty="0" err="1"/>
              <a:t>realizar</a:t>
            </a:r>
            <a:r>
              <a:rPr lang="en-US" sz="2400" dirty="0"/>
              <a:t> la </a:t>
            </a:r>
            <a:r>
              <a:rPr lang="en-US" sz="2400" dirty="0" err="1"/>
              <a:t>cirugía</a:t>
            </a:r>
            <a:r>
              <a:rPr lang="en-US" sz="2400" dirty="0"/>
              <a:t> antes de que </a:t>
            </a:r>
            <a:r>
              <a:rPr lang="en-US" sz="2400" dirty="0" err="1"/>
              <a:t>exista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fallo</a:t>
            </a:r>
            <a:r>
              <a:rPr lang="en-US" sz="2400" dirty="0"/>
              <a:t> del VD o de </a:t>
            </a:r>
            <a:r>
              <a:rPr lang="en-US" sz="2400" dirty="0" err="1"/>
              <a:t>órganos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el </a:t>
            </a:r>
            <a:r>
              <a:rPr lang="en-US" sz="2400" dirty="0" err="1"/>
              <a:t>higado</a:t>
            </a:r>
            <a:r>
              <a:rPr lang="en-US" sz="2400" dirty="0"/>
              <a:t> o </a:t>
            </a:r>
            <a:r>
              <a:rPr lang="en-US" sz="2400" dirty="0" err="1"/>
              <a:t>riñón</a:t>
            </a:r>
            <a:r>
              <a:rPr lang="en-US" sz="2400" dirty="0"/>
              <a:t>. 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Sin embargo </a:t>
            </a:r>
            <a:r>
              <a:rPr lang="en-US" sz="2400" dirty="0" err="1"/>
              <a:t>sabemos</a:t>
            </a:r>
            <a:r>
              <a:rPr lang="en-US" sz="2400" dirty="0"/>
              <a:t> que </a:t>
            </a:r>
            <a:r>
              <a:rPr lang="en-US" sz="2400" dirty="0" err="1"/>
              <a:t>estos</a:t>
            </a:r>
            <a:r>
              <a:rPr lang="en-US" sz="2400" dirty="0"/>
              <a:t> </a:t>
            </a:r>
            <a:r>
              <a:rPr lang="en-US" sz="2400" dirty="0" err="1"/>
              <a:t>paciente</a:t>
            </a:r>
            <a:r>
              <a:rPr lang="en-US" sz="2400" dirty="0"/>
              <a:t> </a:t>
            </a:r>
            <a:r>
              <a:rPr lang="en-US" sz="2400" dirty="0" err="1"/>
              <a:t>muchas</a:t>
            </a:r>
            <a:r>
              <a:rPr lang="en-US" sz="2400" dirty="0"/>
              <a:t> </a:t>
            </a:r>
            <a:r>
              <a:rPr lang="en-US" sz="2400" dirty="0" err="1"/>
              <a:t>veces</a:t>
            </a:r>
            <a:r>
              <a:rPr lang="en-US" sz="2400" dirty="0"/>
              <a:t> son </a:t>
            </a:r>
            <a:r>
              <a:rPr lang="en-US" sz="2400" dirty="0" err="1"/>
              <a:t>pacintes</a:t>
            </a:r>
            <a:r>
              <a:rPr lang="en-US" sz="2400" dirty="0"/>
              <a:t> de </a:t>
            </a:r>
            <a:r>
              <a:rPr lang="en-US" sz="2400" dirty="0" err="1"/>
              <a:t>edad</a:t>
            </a:r>
            <a:r>
              <a:rPr lang="en-US" sz="2400" dirty="0"/>
              <a:t> </a:t>
            </a:r>
            <a:r>
              <a:rPr lang="en-US" sz="2400" dirty="0" err="1"/>
              <a:t>avanzada</a:t>
            </a:r>
            <a:r>
              <a:rPr lang="en-US" sz="2400" dirty="0"/>
              <a:t> o que </a:t>
            </a:r>
            <a:r>
              <a:rPr lang="en-US" sz="2400" dirty="0" err="1"/>
              <a:t>tienen</a:t>
            </a:r>
            <a:r>
              <a:rPr lang="en-US" sz="2400" dirty="0"/>
              <a:t> </a:t>
            </a:r>
            <a:r>
              <a:rPr lang="en-US" sz="2400" dirty="0" err="1"/>
              <a:t>otras</a:t>
            </a:r>
            <a:r>
              <a:rPr lang="en-US" sz="2400" dirty="0"/>
              <a:t> </a:t>
            </a:r>
            <a:r>
              <a:rPr lang="en-US" sz="2400" dirty="0" err="1"/>
              <a:t>cirugías</a:t>
            </a:r>
            <a:r>
              <a:rPr lang="en-US" sz="2400" dirty="0"/>
              <a:t> </a:t>
            </a:r>
            <a:r>
              <a:rPr lang="en-US" sz="2400" dirty="0" err="1"/>
              <a:t>cardiacas</a:t>
            </a:r>
            <a:r>
              <a:rPr lang="en-US" sz="2400" dirty="0"/>
              <a:t> </a:t>
            </a:r>
            <a:r>
              <a:rPr lang="en-US" sz="2400" dirty="0" err="1"/>
              <a:t>izquierdas</a:t>
            </a:r>
            <a:r>
              <a:rPr lang="en-US" sz="2400" dirty="0"/>
              <a:t> </a:t>
            </a:r>
            <a:r>
              <a:rPr lang="en-US" sz="2400" dirty="0" err="1"/>
              <a:t>previas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que </a:t>
            </a:r>
            <a:r>
              <a:rPr lang="en-US" sz="2400" dirty="0" err="1"/>
              <a:t>indicar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otra</a:t>
            </a:r>
            <a:r>
              <a:rPr lang="en-US" sz="2400" dirty="0"/>
              <a:t> </a:t>
            </a:r>
            <a:r>
              <a:rPr lang="en-US" sz="2400" dirty="0" err="1"/>
              <a:t>cirugía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complejo</a:t>
            </a:r>
            <a:r>
              <a:rPr lang="en-US" sz="2400" dirty="0"/>
              <a:t>. </a:t>
            </a:r>
          </a:p>
          <a:p>
            <a:pPr>
              <a:defRPr/>
            </a:pPr>
            <a:endParaRPr lang="en-US" sz="2200" b="1" cap="all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b="1" cap="all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b="1" cap="all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b="1" cap="all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Almost half of the patient had 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tr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in the context of left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valvular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disease. The  poorest survival was shown in functional  TR associated with LV disease or LV systolic dysfunction. </a:t>
            </a:r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IT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aislada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en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aperx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 8% </a:t>
            </a:r>
            <a:r>
              <a:rPr lang="en-US" sz="2200" dirty="0" err="1">
                <a:latin typeface="Helvetica Neue"/>
                <a:ea typeface="Helvetica Neue"/>
                <a:cs typeface="Helvetica Neue"/>
                <a:sym typeface="Helvetica Neue"/>
              </a:rPr>
              <a:t>pac</a:t>
            </a: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01822" indent="-401822">
              <a:buFontTx/>
              <a:buChar char="-"/>
              <a:defRPr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Mortality if TR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≥ moderate TR higher than trivial TR</a:t>
            </a:r>
            <a:endParaRPr lang="en-US"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01822" indent="-401822">
              <a:buFontTx/>
              <a:buChar char="-"/>
              <a:defRPr/>
            </a:pPr>
            <a:endParaRPr lang="en-US"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01822" indent="-401822">
              <a:buFontTx/>
              <a:buChar char="-"/>
              <a:defRPr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Only 2.6% had surgery</a:t>
            </a:r>
            <a:endParaRPr lang="es-ES" sz="2400" dirty="0"/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/>
            </a:pP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19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17A5A4-56B2-4481-B6FF-ED300FFC7517}" type="slidenum">
              <a:rPr lang="es-ES" altLang="es-ES">
                <a:solidFill>
                  <a:prstClr val="black"/>
                </a:solidFill>
                <a:latin typeface="Calibri" panose="020F0502020204030204" charset="0"/>
                <a:ea typeface="+mn-ea"/>
                <a:sym typeface="Helvetica Ligh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s-ES" altLang="es-ES">
              <a:solidFill>
                <a:prstClr val="black"/>
              </a:solidFill>
              <a:latin typeface="Calibri" panose="020F0502020204030204" charset="0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8388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Tricuspid regurgitation (TR) is a common and progressive valve disease with significant mortality and hospitalization burden. Tricuspid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edge-to-edge repair provides a treatment option for high-risk patients with primary and secondary TR.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TRILUMINATE trial ([Trial to Evaluate Treatment With Abbott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Clip Repair System in Patients With Moderate or Greater Tricuspid Regurgitation]; n=85) is an international, prospective, single-arm, multicenter study to investigate the safety and performance of tricuspid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edge-to-edge repair with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TriClip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implant in patients with symptomatic moderate or greater TR. Echocardiographic assessment was performed at a core laboratory. Outcomes included safety and clinical effectiveness and echocardiographic assessment of TR.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2 years, TR was reduced to moderate or less in 60% of subjects, and reduction of at least 1 grade was achieved in 85.4% of subjects. TR reduction was sustained in 75% of the patients. While most metrics suggest the majority of favorable remodeling occurred within the first 30 days post-procedure, both right ventricular end diastolic diameter and tricuspid annular plane systolic excursion show signals of continued favorable remodeling through 2 years. Substantial improvements in 6-minute walking distance, New York Heart Association functional class, and Kansas City Cardiomyopathy Questionnaire score were sustained from 30 days to 2 years. Even with low rates of cardiovascular mortality (15.3%) and all-cause mortality (18.7%) noted at 2 years, all-cause hospitalization rate decreased from 1.30 events per patient-year 1 year before device implantation to 0.66 events per patient-year 2 years after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TriClip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procedure, representing a reduction of 49%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&lt;0.0001).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Tricuspid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edge-to-edge repair using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TriClip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implant was found to be safe and effective, with sustained benefits at 2 years in subjects with symptomatic moderate or greater TR. Repair efficacy was durable at 2 years in 75% of the patients.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ED0A-5109-4C5C-BDB5-A2B4248FCED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640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73% mujeres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Aims: Tricuspid regurgitation (TR) is associated with high morbidity and mortality rates with limited treatment options. We report one- and two-year outcomes of the </a:t>
            </a:r>
            <a:r>
              <a:rPr lang="en-US" dirty="0" err="1"/>
              <a:t>Cardioband</a:t>
            </a:r>
            <a:r>
              <a:rPr lang="en-US" dirty="0"/>
              <a:t> tricuspid valve reconstruction system in the treatment of ≥moderate functional TR in the TRI-REPAIR study. </a:t>
            </a:r>
          </a:p>
          <a:p>
            <a:r>
              <a:rPr lang="en-US" dirty="0"/>
              <a:t>Methods and results: Thirty patients were enrolled in this single-arm, </a:t>
            </a:r>
            <a:r>
              <a:rPr lang="en-US" dirty="0" err="1"/>
              <a:t>multicentre</a:t>
            </a:r>
            <a:r>
              <a:rPr lang="en-US" dirty="0"/>
              <a:t>, prospective study. Patients were evaluated as having ≥moderate, symptomatic functional TR and deemed inoperable due to unacceptable surgical risk. Clinical, functional, and echocardiographic data were prospectively collected up to two years (mean duration 604±227 days). At baseline, 83% were in NYHA Class III-IV, and the mean LVEF was 58%. Technical success was 100%. At two years, there were eight deaths. Echocardiography showed a significant reduction in </a:t>
            </a:r>
            <a:r>
              <a:rPr lang="en-US" dirty="0" err="1"/>
              <a:t>septolateral</a:t>
            </a:r>
            <a:r>
              <a:rPr lang="en-US" dirty="0"/>
              <a:t> annular diameter of 16% (p=0.006) and 72% of patients (p=0.016) with ≤moderate TR grade; 82% of patients were in NYHA Class I-II (p=0.002). Six-minute walk distance and KCCQ score improved by 73 m (p=0.058) and 14 points (p=0.046), respectively.</a:t>
            </a:r>
          </a:p>
          <a:p>
            <a:r>
              <a:rPr lang="en-US" dirty="0"/>
              <a:t>Conclusions: These results demonstrate that the </a:t>
            </a:r>
            <a:r>
              <a:rPr lang="en-US" dirty="0" err="1"/>
              <a:t>Cardioband</a:t>
            </a:r>
            <a:r>
              <a:rPr lang="en-US" dirty="0"/>
              <a:t> tricuspid system showed </a:t>
            </a:r>
            <a:r>
              <a:rPr lang="en-US" dirty="0" err="1"/>
              <a:t>favourable</a:t>
            </a:r>
            <a:r>
              <a:rPr lang="en-US" dirty="0"/>
              <a:t> results in patients with symptomatic, ≥moderate functional TR. Annular reduction and TR severity reduction remained significant and sustained at two years. Patients experienced improvements in quality of life and exercise capacity. ClinicalTrials.gov Identifier: NCT02981953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ED0A-5109-4C5C-BDB5-A2B4248FCED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549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79% mujeres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Prospective, single-arm, single-</a:t>
            </a:r>
            <a:r>
              <a:rPr lang="en-US" dirty="0" err="1"/>
              <a:t>centre</a:t>
            </a:r>
            <a:r>
              <a:rPr lang="en-US" dirty="0"/>
              <a:t> study that enrolled 24 consecutive patients with at least severe functional TR undergoing percutaneous </a:t>
            </a:r>
            <a:r>
              <a:rPr lang="en-US" dirty="0" err="1"/>
              <a:t>annuloplasty</a:t>
            </a:r>
            <a:r>
              <a:rPr lang="en-US" dirty="0"/>
              <a:t> with </a:t>
            </a:r>
            <a:r>
              <a:rPr lang="en-US" dirty="0" err="1"/>
              <a:t>Cardioband</a:t>
            </a:r>
            <a:r>
              <a:rPr lang="en-US" dirty="0"/>
              <a:t> system between 2019 and 2021. Clinical and echocardiographic data were prospectively collected, with a mean follow-up of 279 +246 days. At baseline, 66.6% were in New York Heart Association (NYHA) Classes III and IV and 100% had significant </a:t>
            </a:r>
            <a:r>
              <a:rPr lang="en-US" dirty="0" err="1"/>
              <a:t>oedema</a:t>
            </a:r>
            <a:r>
              <a:rPr lang="en-US" dirty="0"/>
              <a:t>. Technical success was 91.6%. At the end of follow-up, there was one death. Echocardiography showed a significant reduction in </a:t>
            </a:r>
            <a:r>
              <a:rPr lang="en-US" dirty="0" err="1"/>
              <a:t>septolateral</a:t>
            </a:r>
            <a:r>
              <a:rPr lang="en-US" dirty="0"/>
              <a:t> annular diameter of 10.4 mm (P , 0.001) that remained stable at the end of follow-up. The severity of the TR was also reduced. About 81.8% of patients were in NYHA Classes I and II. The number of patients with significant </a:t>
            </a:r>
            <a:r>
              <a:rPr lang="en-US" dirty="0" err="1"/>
              <a:t>oedema</a:t>
            </a:r>
            <a:r>
              <a:rPr lang="en-US" dirty="0"/>
              <a:t> decreased to 46% (P = 0.01). Six-minute walk distance improved by 68.8 m (P = 0.12)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ED0A-5109-4C5C-BDB5-A2B4248FCED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448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Probablemente</a:t>
            </a:r>
            <a:r>
              <a:rPr lang="es-ES" baseline="0" dirty="0"/>
              <a:t> la clave del éxito en los pacientes sometidos a tratamiento percutáneo esté en la selección de candidatos. </a:t>
            </a:r>
          </a:p>
          <a:p>
            <a:pPr marL="457200" indent="-457200">
              <a:buClr>
                <a:schemeClr val="tx1"/>
              </a:buClr>
              <a:buFont typeface="Wingdings" pitchFamily="2" charset="2"/>
              <a:buChar char="§"/>
            </a:pPr>
            <a:r>
              <a:rPr lang="es-ES_tradnl" sz="1200" dirty="0"/>
              <a:t>¿Es la anatomía de la válvula adecuada para la terapia borde</a:t>
            </a:r>
            <a:r>
              <a:rPr lang="es-ES_tradnl" sz="1200" baseline="0" dirty="0"/>
              <a:t> a borde o </a:t>
            </a:r>
            <a:r>
              <a:rPr lang="es-ES_tradnl" sz="1200" baseline="0" dirty="0" err="1"/>
              <a:t>cardioband</a:t>
            </a:r>
            <a:r>
              <a:rPr lang="es-ES_tradnl" sz="1200" dirty="0"/>
              <a:t>? </a:t>
            </a:r>
          </a:p>
          <a:p>
            <a:pPr marL="457200" indent="-457200">
              <a:buClr>
                <a:schemeClr val="tx1"/>
              </a:buClr>
              <a:buFont typeface="Wingdings" pitchFamily="2" charset="2"/>
              <a:buChar char="§"/>
            </a:pPr>
            <a:endParaRPr lang="es-ES_tradnl" sz="1200" dirty="0"/>
          </a:p>
          <a:p>
            <a:pPr marL="457200" indent="-457200">
              <a:buClr>
                <a:schemeClr val="tx1"/>
              </a:buClr>
              <a:buFont typeface="Wingdings" pitchFamily="2" charset="2"/>
              <a:buChar char="§"/>
            </a:pPr>
            <a:r>
              <a:rPr lang="es-ES_tradnl" sz="1200" dirty="0"/>
              <a:t>Definir la estrategia de tratamiento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022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and aims: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 of tricuspid regurgitation (TR) correction and timing of intervention are unclear. This study aimed to compare survival rates after surgical 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intervention to conservative management according to a TR clinical stage as assessed using the TRI-SCORE.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total of 2,413 patients with severe isolated functional TR were enrolled in TRIGISTRY (1217 conservatively managed, 551 isolated tricuspid valve surgery, and 645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valve repair). The primary endpoint was survival at 2 years.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TRI-SCORE was low (≤3) in 32%, intermediate (4-5) in 33%, and high (≥6) in 35%. A successful correction was achieved in 97% and 65% of patients in the surgical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groups, respectively. Survival rates decreased with the TRI-SCORE in the three treatment groups (all P &lt; .0001). In the low TRI-SCORE category, survival rates were higher in the surgical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than in the conservative management group (93%, 87%, and 79%, respectively, P = .0002). In the intermediate category, no significant difference between groups was observed overall (80%, 71%, and 71%, respectively, P = .13) but benefit of the intervention became significant when the analysis was restricted to patients with successful correction (80%, 81%, and 71%, respectively, P = .009). In the high TRI-SCORE category, survival was not different to conservative management in the surgical and successful repair group (61% and 68% vs 58%, P = .26 and P = .18 respectively).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Survival progressively decreased with the TRI-SCORE irrespective of treatment modality. Compared to conservative management, an early and successful surgical 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transcatheter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intervention improved 2-year survival in patients at low and, to a lower extent, intermediate TRI-SCORE, while no benefit was observed in the high TRI-SCORE category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14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436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pacientes con IT significativa tienen una mayor incidencia de hospitalización por insuficiencia cardiaca (IC) y mortalidad (8), más aún, varios estudios han demostrado que no sólo la presencia de IT significativa es nociva sino que a mayor severidad de la IT mayor riesgo (28), siendo peor el pronóstico de los pacientes con IT masiva o torrencial (29–31)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7A0E0-3FD5-4E08-B01E-C1F7FB3B10D0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507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D9590-68D1-4839-9553-3A8CDDB6A1CB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01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Desarrollar un score de riesgo que sea capaz de predecir resultados tras cirugía aislada de la VT en pacientes con IT severa. </a:t>
            </a:r>
          </a:p>
          <a:p>
            <a:r>
              <a:rPr lang="es-ES" dirty="0"/>
              <a:t>Métodos: </a:t>
            </a:r>
          </a:p>
          <a:p>
            <a:pPr lvl="1"/>
            <a:r>
              <a:rPr lang="es-ES" dirty="0"/>
              <a:t>Incluyen pacientes consecutivos sometidos a cirugía aislada de la VT</a:t>
            </a:r>
          </a:p>
          <a:p>
            <a:pPr lvl="1"/>
            <a:r>
              <a:rPr lang="es-ES" dirty="0"/>
              <a:t>12 centros franceses 2007-2017</a:t>
            </a:r>
          </a:p>
          <a:p>
            <a:pPr lvl="1"/>
            <a:r>
              <a:rPr lang="en-US" dirty="0"/>
              <a:t> 466 </a:t>
            </a:r>
            <a:r>
              <a:rPr lang="en-US" dirty="0" err="1"/>
              <a:t>pacientes</a:t>
            </a:r>
            <a:r>
              <a:rPr lang="en-US" dirty="0"/>
              <a:t> (60 ± 16 </a:t>
            </a:r>
            <a:r>
              <a:rPr lang="en-US" dirty="0" err="1"/>
              <a:t>años</a:t>
            </a:r>
            <a:r>
              <a:rPr lang="en-US" dirty="0"/>
              <a:t>, 49% </a:t>
            </a:r>
            <a:r>
              <a:rPr lang="en-US" dirty="0" err="1"/>
              <a:t>mujeres</a:t>
            </a:r>
            <a:r>
              <a:rPr lang="en-US" dirty="0"/>
              <a:t>, IT </a:t>
            </a:r>
            <a:r>
              <a:rPr lang="en-US" dirty="0" err="1"/>
              <a:t>funcional</a:t>
            </a:r>
            <a:r>
              <a:rPr lang="en-US" dirty="0"/>
              <a:t> 49%). </a:t>
            </a:r>
          </a:p>
          <a:p>
            <a:pPr lvl="1"/>
            <a:r>
              <a:rPr lang="en-US" dirty="0" err="1"/>
              <a:t>Mortalidad</a:t>
            </a:r>
            <a:r>
              <a:rPr lang="en-US" dirty="0"/>
              <a:t> </a:t>
            </a:r>
            <a:r>
              <a:rPr lang="en-US" dirty="0" err="1"/>
              <a:t>intrahospitalaria</a:t>
            </a:r>
            <a:r>
              <a:rPr lang="en-US" dirty="0"/>
              <a:t> 10%</a:t>
            </a:r>
            <a:endParaRPr lang="es-ES" dirty="0"/>
          </a:p>
          <a:p>
            <a:r>
              <a:rPr lang="es-ES" dirty="0"/>
              <a:t>Resultados: </a:t>
            </a:r>
          </a:p>
          <a:p>
            <a:pPr lvl="1"/>
            <a:r>
              <a:rPr lang="en-US" sz="2400" dirty="0" err="1"/>
              <a:t>Mortalidad</a:t>
            </a:r>
            <a:r>
              <a:rPr lang="en-US" sz="2400" dirty="0"/>
              <a:t> </a:t>
            </a:r>
            <a:r>
              <a:rPr lang="en-US" sz="2400" dirty="0" err="1"/>
              <a:t>intrahospitalaria</a:t>
            </a:r>
            <a:r>
              <a:rPr lang="en-US" sz="2400" dirty="0"/>
              <a:t> 10%</a:t>
            </a:r>
            <a:endParaRPr lang="es-ES" sz="2400" dirty="0"/>
          </a:p>
          <a:p>
            <a:pPr lvl="1"/>
            <a:r>
              <a:rPr lang="es-ES" sz="2400" dirty="0"/>
              <a:t>Complicaciones mayores (shock, taponamiento, diálisis, VM&gt; 72 horas) 31%</a:t>
            </a:r>
          </a:p>
          <a:p>
            <a:pPr lvl="1"/>
            <a:r>
              <a:rPr lang="es-ES" sz="2400" dirty="0"/>
              <a:t>Mortalidad al año 12 %.</a:t>
            </a:r>
          </a:p>
          <a:p>
            <a:pPr lvl="1"/>
            <a:r>
              <a:rPr lang="en-US" sz="2400" dirty="0"/>
              <a:t>Logistic </a:t>
            </a:r>
            <a:r>
              <a:rPr lang="en-US" sz="2400" dirty="0" err="1"/>
              <a:t>EuroSCORE</a:t>
            </a:r>
            <a:r>
              <a:rPr lang="en-US" sz="2400" dirty="0"/>
              <a:t> y </a:t>
            </a:r>
            <a:r>
              <a:rPr lang="en-US" sz="2400" dirty="0" err="1"/>
              <a:t>EuroSCORE</a:t>
            </a:r>
            <a:r>
              <a:rPr lang="en-US" sz="2400" dirty="0"/>
              <a:t> II </a:t>
            </a:r>
            <a:r>
              <a:rPr lang="en-US" sz="2400" dirty="0" err="1"/>
              <a:t>malos</a:t>
            </a:r>
            <a:r>
              <a:rPr lang="en-US" sz="2400" dirty="0"/>
              <a:t> predictors de </a:t>
            </a:r>
            <a:r>
              <a:rPr lang="en-US" sz="2400" dirty="0" err="1"/>
              <a:t>mortalidad</a:t>
            </a:r>
            <a:r>
              <a:rPr lang="en-US" sz="2400" dirty="0"/>
              <a:t> intra-</a:t>
            </a:r>
            <a:r>
              <a:rPr lang="en-US" sz="2400" dirty="0" err="1"/>
              <a:t>hospitalaria</a:t>
            </a:r>
            <a:r>
              <a:rPr lang="en-US" sz="2400" dirty="0"/>
              <a:t> </a:t>
            </a:r>
            <a:r>
              <a:rPr lang="en-US" sz="2400" dirty="0" err="1"/>
              <a:t>tras</a:t>
            </a:r>
            <a:r>
              <a:rPr lang="en-US" sz="2400" dirty="0"/>
              <a:t> </a:t>
            </a:r>
            <a:r>
              <a:rPr lang="en-US" sz="2400" dirty="0" err="1"/>
              <a:t>cirugía</a:t>
            </a:r>
            <a:r>
              <a:rPr lang="en-US" sz="2400" dirty="0"/>
              <a:t> </a:t>
            </a:r>
            <a:r>
              <a:rPr lang="en-US" sz="2400" dirty="0" err="1"/>
              <a:t>aislada</a:t>
            </a:r>
            <a:r>
              <a:rPr lang="en-US" sz="2400" dirty="0"/>
              <a:t> de la VT(C-index 0.67 y 0.63, </a:t>
            </a:r>
            <a:r>
              <a:rPr lang="en-US" sz="2400" dirty="0" err="1"/>
              <a:t>respectivamente</a:t>
            </a:r>
            <a:r>
              <a:rPr lang="en-US" sz="2400" dirty="0"/>
              <a:t>)</a:t>
            </a:r>
            <a:endParaRPr lang="es-E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73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Toracotomia</a:t>
            </a:r>
            <a:r>
              <a:rPr lang="es-ES" dirty="0"/>
              <a:t> lateral</a:t>
            </a:r>
          </a:p>
          <a:p>
            <a:endParaRPr lang="es-ES" dirty="0"/>
          </a:p>
          <a:p>
            <a:r>
              <a:rPr lang="es-ES" dirty="0"/>
              <a:t>No olvidarnos de tratar la IT en el momento de cirugía</a:t>
            </a:r>
            <a:r>
              <a:rPr lang="es-ES" baseline="0" dirty="0"/>
              <a:t> izquierda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90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Toracotomia</a:t>
            </a:r>
            <a:r>
              <a:rPr lang="es-ES" dirty="0"/>
              <a:t> lateral</a:t>
            </a:r>
          </a:p>
          <a:p>
            <a:endParaRPr lang="es-ES" dirty="0"/>
          </a:p>
          <a:p>
            <a:r>
              <a:rPr lang="es-ES" dirty="0"/>
              <a:t>No olvidarnos de tratar la IT en el momento de cirugía</a:t>
            </a:r>
            <a:r>
              <a:rPr lang="es-ES" baseline="0" dirty="0"/>
              <a:t> izquierda</a:t>
            </a:r>
          </a:p>
          <a:p>
            <a:endParaRPr lang="es-ES" baseline="0" dirty="0"/>
          </a:p>
          <a:p>
            <a:r>
              <a:rPr lang="es-ES" baseline="0" dirty="0"/>
              <a:t>IT mediada por marcapasos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26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Mujer 85 años. FA permanente. IRC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IT masiva en relación a dilatación del anillo tricúspide. 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VD dilatado con función sistólica conservada. 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Sin cardiopatía izquierda significativa. 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Sin HTP. 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Ingresos repetidos por insuficiencia cardiaca derecha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56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740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46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1FA58A-2914-6B94-A918-421C2DFFD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7E4AF3-58E0-CD41-879A-CFD5DC5B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3481" y="353085"/>
            <a:ext cx="7205725" cy="550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139685-6F67-874E-AFB2-45F0F945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5F9A00A-720B-C548-85C7-30150067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63F52827-FC44-2D4D-9680-927EDA87B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05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01AEF-DBA9-3C41-B0CA-286084FC6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44D6318-A1CB-1F40-B58B-C5FE4C2EB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1D8C7E-A497-5D4C-9226-AF286F24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BCC1901-980B-F54A-A120-E393850E22B2}"/>
              </a:ext>
            </a:extLst>
          </p:cNvPr>
          <p:cNvSpPr txBox="1">
            <a:spLocks/>
          </p:cNvSpPr>
          <p:nvPr userDrawn="1"/>
        </p:nvSpPr>
        <p:spPr>
          <a:xfrm>
            <a:off x="463103" y="6486792"/>
            <a:ext cx="11415044" cy="315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900" b="0" i="0" kern="1200">
                <a:solidFill>
                  <a:srgbClr val="DF47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Formación online en actualizaciones en Cardiología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FAAEDE6-F525-A84E-ACFF-6FA31E26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94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637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73F56-F184-3C01-3FE2-0C6221BDB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3CFAC-F66E-E547-BEC4-A7BE222A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2F575-A499-A844-9BBA-435B50D89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7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rgbClr val="00245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E9B8EA26-A560-3F47-849D-4796F90A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87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5226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9D1B8-4425-744C-AE29-D7688E97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30699-8B0D-A147-82A8-288F43E7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2" y="1406202"/>
            <a:ext cx="11525061" cy="4495834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53D41F-FB18-4740-A853-C561486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35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1DAD4-3E9A-4E47-8D79-79F222681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31" y="1396333"/>
            <a:ext cx="5423025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4FFB51-B9F8-A541-BF0D-336C6AE0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946" y="1396333"/>
            <a:ext cx="5444147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119C34-6C9C-5F4A-8578-153768BC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5D6DB3F-D4F6-F74C-AADE-46825ABD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865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CC8B6-B70F-5B4A-9272-B345E90B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564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6A0472-0A8A-4846-BADE-849F0014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564" y="1928387"/>
            <a:ext cx="5464600" cy="4046899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CDF15-4296-F84D-8BA2-039FAFF6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493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53C8A2-5055-184D-819A-2578E7D60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493" y="1928388"/>
            <a:ext cx="5464600" cy="404689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E1156F-04DC-9842-A200-254FC39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070D566-F416-F545-B36E-148F000C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4" y="177566"/>
            <a:ext cx="11548529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88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8A8368-191E-7249-9D52-7C696DC7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FA059A-93AE-A144-B677-957131BB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7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35279A-68D0-4D46-A010-34F0645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4AA77-FD0A-6F48-9945-180CE87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1E3FD-DAEF-094F-AAE4-9FD5C156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695" y="394957"/>
            <a:ext cx="7169511" cy="4873625"/>
          </a:xfrm>
        </p:spPr>
        <p:txBody>
          <a:bodyPr>
            <a:normAutofit/>
          </a:bodyPr>
          <a:lstStyle>
            <a:lvl1pPr>
              <a:buClr>
                <a:srgbClr val="DF470D"/>
              </a:buClr>
              <a:defRPr sz="1600"/>
            </a:lvl1pPr>
            <a:lvl2pPr>
              <a:buClr>
                <a:srgbClr val="DF470D"/>
              </a:buClr>
              <a:defRPr sz="1600"/>
            </a:lvl2pPr>
            <a:lvl3pPr>
              <a:buClr>
                <a:srgbClr val="DF470D"/>
              </a:buClr>
              <a:defRPr sz="1600"/>
            </a:lvl3pPr>
            <a:lvl4pPr>
              <a:buClr>
                <a:srgbClr val="DF470D"/>
              </a:buClr>
              <a:defRPr sz="1600"/>
            </a:lvl4pPr>
            <a:lvl5pPr>
              <a:buClr>
                <a:srgbClr val="DF470D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4733-D226-C643-A6F9-B112EA72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CD7F81-1231-5E41-BEC6-12281E00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4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CA4FB6-C860-AA79-EFDA-D438BDCA27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7CEA30-7FC2-0B4D-AC45-1204A304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8" y="177566"/>
            <a:ext cx="11561275" cy="1041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9B6620-E63C-754C-9D65-8BE11DA0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18" y="1406202"/>
            <a:ext cx="11561275" cy="4045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1F599-377A-2E47-931B-7B8C22B87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8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DF470D"/>
                </a:solidFill>
              </a:defRPr>
            </a:lvl1pPr>
          </a:lstStyle>
          <a:p>
            <a:fld id="{4094CC2B-552C-BD49-BB57-6E663FD0C8E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9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DF470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2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9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1.avi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video" Target="../media/media12.mov"/><Relationship Id="rId5" Type="http://schemas.microsoft.com/office/2007/relationships/media" Target="../media/media12.mov"/><Relationship Id="rId10" Type="http://schemas.openxmlformats.org/officeDocument/2006/relationships/image" Target="../media/image31.png"/><Relationship Id="rId4" Type="http://schemas.openxmlformats.org/officeDocument/2006/relationships/video" Target="../media/media11.avi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14.mp4"/><Relationship Id="rId7" Type="http://schemas.openxmlformats.org/officeDocument/2006/relationships/slideLayout" Target="../slideLayouts/slideLayout10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39.png"/><Relationship Id="rId5" Type="http://schemas.microsoft.com/office/2007/relationships/media" Target="../media/media15.mp4"/><Relationship Id="rId10" Type="http://schemas.openxmlformats.org/officeDocument/2006/relationships/image" Target="../media/image38.png"/><Relationship Id="rId4" Type="http://schemas.openxmlformats.org/officeDocument/2006/relationships/video" Target="../media/media14.mp4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9.mp4"/><Relationship Id="rId13" Type="http://schemas.openxmlformats.org/officeDocument/2006/relationships/image" Target="../media/image42.png"/><Relationship Id="rId3" Type="http://schemas.microsoft.com/office/2007/relationships/media" Target="../media/media17.mp4"/><Relationship Id="rId7" Type="http://schemas.microsoft.com/office/2007/relationships/media" Target="../media/media19.mp4"/><Relationship Id="rId12" Type="http://schemas.openxmlformats.org/officeDocument/2006/relationships/image" Target="../media/image41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11" Type="http://schemas.openxmlformats.org/officeDocument/2006/relationships/image" Target="../media/image40.png"/><Relationship Id="rId5" Type="http://schemas.microsoft.com/office/2007/relationships/media" Target="../media/media18.mp4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17.mp4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1.mp4"/><Relationship Id="rId7" Type="http://schemas.openxmlformats.org/officeDocument/2006/relationships/image" Target="../media/image45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2.mov"/><Relationship Id="rId1" Type="http://schemas.microsoft.com/office/2007/relationships/media" Target="../media/media22.mov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3.mov"/><Relationship Id="rId1" Type="http://schemas.microsoft.com/office/2007/relationships/media" Target="../media/media23.mov"/><Relationship Id="rId5" Type="http://schemas.openxmlformats.org/officeDocument/2006/relationships/image" Target="../media/image49.png"/><Relationship Id="rId4" Type="http://schemas.openxmlformats.org/officeDocument/2006/relationships/image" Target="../media/image4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5.mp4"/><Relationship Id="rId7" Type="http://schemas.openxmlformats.org/officeDocument/2006/relationships/image" Target="../media/image50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5.mp4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27.mp4"/><Relationship Id="rId7" Type="http://schemas.openxmlformats.org/officeDocument/2006/relationships/slideLayout" Target="../slideLayouts/slideLayout10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video" Target="../media/media28.mp4"/><Relationship Id="rId11" Type="http://schemas.openxmlformats.org/officeDocument/2006/relationships/image" Target="../media/image54.png"/><Relationship Id="rId5" Type="http://schemas.microsoft.com/office/2007/relationships/media" Target="../media/media28.mp4"/><Relationship Id="rId10" Type="http://schemas.openxmlformats.org/officeDocument/2006/relationships/image" Target="../media/image53.png"/><Relationship Id="rId4" Type="http://schemas.openxmlformats.org/officeDocument/2006/relationships/video" Target="../media/media27.mp4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98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10</a:t>
            </a:fld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0949" y="177566"/>
            <a:ext cx="11525061" cy="1041076"/>
          </a:xfrm>
        </p:spPr>
        <p:txBody>
          <a:bodyPr/>
          <a:lstStyle/>
          <a:p>
            <a:r>
              <a:rPr lang="es-ES" dirty="0"/>
              <a:t>¿Cómo es mi paciente?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673301701"/>
              </p:ext>
            </p:extLst>
          </p:nvPr>
        </p:nvGraphicFramePr>
        <p:xfrm>
          <a:off x="2071189" y="4688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838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16FF5FA-2312-BE4F-99BA-5FA7D3133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879024-EC39-E040-8685-CEF41F2005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1DF01B7-E956-0345-AB64-EF508D1D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4" y="470942"/>
            <a:ext cx="11548529" cy="1041076"/>
          </a:xfrm>
        </p:spPr>
        <p:txBody>
          <a:bodyPr/>
          <a:lstStyle/>
          <a:p>
            <a:r>
              <a:rPr lang="es-ES" dirty="0"/>
              <a:t>¿Cuál es la etiología, mecanismo y gravedad de la IT?</a:t>
            </a:r>
            <a:br>
              <a:rPr lang="es-ES" dirty="0"/>
            </a:b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A3E5AB-2111-BD46-B028-B6562BF8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11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E677B9-B3D3-9A83-0158-EF79262A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9" y="1303872"/>
            <a:ext cx="5862509" cy="395195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A4EE71-C606-781D-02CF-FCEAD25E57F2}"/>
              </a:ext>
            </a:extLst>
          </p:cNvPr>
          <p:cNvSpPr txBox="1"/>
          <p:nvPr/>
        </p:nvSpPr>
        <p:spPr>
          <a:xfrm>
            <a:off x="600890" y="5507301"/>
            <a:ext cx="34892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_tradnl" sz="1200" dirty="0"/>
              <a:t>J Am </a:t>
            </a:r>
            <a:r>
              <a:rPr lang="es-ES_tradnl" sz="1200" dirty="0" err="1"/>
              <a:t>Soc</a:t>
            </a:r>
            <a:r>
              <a:rPr lang="es-ES_tradnl" sz="1200" dirty="0"/>
              <a:t> </a:t>
            </a:r>
            <a:r>
              <a:rPr lang="es-ES_tradnl" sz="1200" dirty="0" err="1"/>
              <a:t>Echocardiogr</a:t>
            </a:r>
            <a:r>
              <a:rPr lang="es-ES_tradnl" sz="1200" dirty="0"/>
              <a:t> 2023;36:366-80 </a:t>
            </a:r>
          </a:p>
        </p:txBody>
      </p:sp>
      <p:pic>
        <p:nvPicPr>
          <p:cNvPr id="11" name="Marcador de contenid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92" y="2259718"/>
            <a:ext cx="5583399" cy="249516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281954" y="5227385"/>
            <a:ext cx="5487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ea typeface="Calibri" panose="020F0502020204030204" pitchFamily="34" charset="0"/>
              </a:rPr>
              <a:t>Hahn, Zamorano.  </a:t>
            </a:r>
            <a:r>
              <a:rPr lang="es-ES" sz="1200" dirty="0" err="1">
                <a:ea typeface="Calibri" panose="020F0502020204030204" pitchFamily="34" charset="0"/>
              </a:rPr>
              <a:t>Eur</a:t>
            </a:r>
            <a:r>
              <a:rPr lang="es-ES" sz="1200" dirty="0">
                <a:ea typeface="Calibri" panose="020F0502020204030204" pitchFamily="34" charset="0"/>
              </a:rPr>
              <a:t> </a:t>
            </a:r>
            <a:r>
              <a:rPr lang="es-ES" sz="1200" dirty="0" err="1">
                <a:ea typeface="Calibri" panose="020F0502020204030204" pitchFamily="34" charset="0"/>
              </a:rPr>
              <a:t>Heart</a:t>
            </a:r>
            <a:r>
              <a:rPr lang="es-ES" sz="1200" dirty="0">
                <a:ea typeface="Calibri" panose="020F0502020204030204" pitchFamily="34" charset="0"/>
              </a:rPr>
              <a:t> J </a:t>
            </a:r>
            <a:r>
              <a:rPr lang="es-ES" sz="1200" dirty="0" err="1">
                <a:ea typeface="Calibri" panose="020F0502020204030204" pitchFamily="34" charset="0"/>
              </a:rPr>
              <a:t>Cardiovasc</a:t>
            </a:r>
            <a:r>
              <a:rPr lang="es-ES" sz="1200" dirty="0">
                <a:ea typeface="Calibri" panose="020F0502020204030204" pitchFamily="34" charset="0"/>
              </a:rPr>
              <a:t> </a:t>
            </a:r>
            <a:r>
              <a:rPr lang="es-ES" sz="1200" dirty="0" err="1">
                <a:ea typeface="Calibri" panose="020F0502020204030204" pitchFamily="34" charset="0"/>
              </a:rPr>
              <a:t>Imaging</a:t>
            </a:r>
            <a:r>
              <a:rPr lang="es-ES" sz="1200" dirty="0">
                <a:ea typeface="Calibri" panose="020F0502020204030204" pitchFamily="34" charset="0"/>
              </a:rPr>
              <a:t>.  2017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1445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CAM ECO.mp4" descr="4 CAM ECO.mp4">
            <a:hlinkClick r:id="" action="ppaction://media"/>
            <a:extLst>
              <a:ext uri="{FF2B5EF4-FFF2-40B4-BE49-F238E27FC236}">
                <a16:creationId xmlns:a16="http://schemas.microsoft.com/office/drawing/2014/main" id="{A9F0B720-F5D9-ED40-AEEB-979324943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864" t="9842" r="24498" b="9842"/>
          <a:stretch/>
        </p:blipFill>
        <p:spPr>
          <a:xfrm>
            <a:off x="602107" y="2228742"/>
            <a:ext cx="3732139" cy="3676833"/>
          </a:xfrm>
          <a:prstGeom prst="rect">
            <a:avLst/>
          </a:prstGeom>
        </p:spPr>
      </p:pic>
      <p:pic>
        <p:nvPicPr>
          <p:cNvPr id="6" name="VT.mp4" descr="VT.mp4">
            <a:hlinkClick r:id="" action="ppaction://media"/>
            <a:extLst>
              <a:ext uri="{FF2B5EF4-FFF2-40B4-BE49-F238E27FC236}">
                <a16:creationId xmlns:a16="http://schemas.microsoft.com/office/drawing/2014/main" id="{36302749-BB9F-7A42-B886-AEAEF00BE6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9826" t="14730" r="24376" b="14032"/>
          <a:stretch/>
        </p:blipFill>
        <p:spPr>
          <a:xfrm>
            <a:off x="4507020" y="2226192"/>
            <a:ext cx="3177959" cy="3676833"/>
          </a:xfrm>
          <a:prstGeom prst="rect">
            <a:avLst/>
          </a:prstGeom>
        </p:spPr>
      </p:pic>
      <p:pic>
        <p:nvPicPr>
          <p:cNvPr id="7" name="MPR VT.mp4" descr="MPR VT.mp4">
            <a:hlinkClick r:id="" action="ppaction://media"/>
            <a:extLst>
              <a:ext uri="{FF2B5EF4-FFF2-40B4-BE49-F238E27FC236}">
                <a16:creationId xmlns:a16="http://schemas.microsoft.com/office/drawing/2014/main" id="{A12B23F5-6447-5D43-B89A-E82F3776D58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970" b="6335"/>
          <a:stretch/>
        </p:blipFill>
        <p:spPr>
          <a:xfrm>
            <a:off x="7857753" y="2226191"/>
            <a:ext cx="3701637" cy="36768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AAC53AB-2E35-2B44-8707-CC68BE3494E8}"/>
              </a:ext>
            </a:extLst>
          </p:cNvPr>
          <p:cNvSpPr txBox="1"/>
          <p:nvPr/>
        </p:nvSpPr>
        <p:spPr>
          <a:xfrm>
            <a:off x="3727993" y="217466"/>
            <a:ext cx="53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DF470D"/>
                </a:solidFill>
              </a:rPr>
              <a:t>ETIOLOGÍA Y MECANISMO DE LA IT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7F3D81-A08A-D773-959E-D815D04DABC9}"/>
              </a:ext>
            </a:extLst>
          </p:cNvPr>
          <p:cNvSpPr txBox="1"/>
          <p:nvPr/>
        </p:nvSpPr>
        <p:spPr>
          <a:xfrm>
            <a:off x="602107" y="1192327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solidFill>
                  <a:srgbClr val="002060"/>
                </a:solidFill>
              </a:rPr>
              <a:t>ORGÁNICA</a:t>
            </a:r>
          </a:p>
        </p:txBody>
      </p:sp>
    </p:spTree>
    <p:extLst>
      <p:ext uri="{BB962C8B-B14F-4D97-AF65-F5344CB8AC3E}">
        <p14:creationId xmlns:p14="http://schemas.microsoft.com/office/powerpoint/2010/main" val="10669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d 2d 2.mp4" descr="vd 2d 2.mp4">
            <a:hlinkClick r:id="" action="ppaction://media"/>
            <a:extLst>
              <a:ext uri="{FF2B5EF4-FFF2-40B4-BE49-F238E27FC236}">
                <a16:creationId xmlns:a16="http://schemas.microsoft.com/office/drawing/2014/main" id="{B02F856C-7B56-5E49-B34C-5628D71A2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858" t="9905" r="6571" b="8063"/>
          <a:stretch/>
        </p:blipFill>
        <p:spPr>
          <a:xfrm>
            <a:off x="274413" y="1950676"/>
            <a:ext cx="5320476" cy="4062681"/>
          </a:xfrm>
          <a:prstGeom prst="rect">
            <a:avLst/>
          </a:prstGeom>
        </p:spPr>
      </p:pic>
      <p:pic>
        <p:nvPicPr>
          <p:cNvPr id="9" name="vd mas 2d gradoscomprar color grados.mp4" descr="vd mas 2d gradoscomprar color grados.mp4">
            <a:hlinkClick r:id="" action="ppaction://media"/>
            <a:extLst>
              <a:ext uri="{FF2B5EF4-FFF2-40B4-BE49-F238E27FC236}">
                <a16:creationId xmlns:a16="http://schemas.microsoft.com/office/drawing/2014/main" id="{783987BD-6B5C-7942-A30D-303FF2D06A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857" t="13206" r="4857" b="4005"/>
          <a:stretch/>
        </p:blipFill>
        <p:spPr>
          <a:xfrm>
            <a:off x="5832352" y="1950676"/>
            <a:ext cx="5907421" cy="40626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54E94B5-9B3E-BD0C-8EE9-C2198CB773B7}"/>
              </a:ext>
            </a:extLst>
          </p:cNvPr>
          <p:cNvSpPr txBox="1"/>
          <p:nvPr/>
        </p:nvSpPr>
        <p:spPr>
          <a:xfrm>
            <a:off x="3727993" y="217466"/>
            <a:ext cx="53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DF470D"/>
                </a:solidFill>
              </a:rPr>
              <a:t>ETIOLOGÍA Y MECANISMO DE LA IT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E9839C-79A0-8733-A399-FB6F20260354}"/>
              </a:ext>
            </a:extLst>
          </p:cNvPr>
          <p:cNvSpPr txBox="1"/>
          <p:nvPr/>
        </p:nvSpPr>
        <p:spPr>
          <a:xfrm>
            <a:off x="274413" y="1053293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solidFill>
                  <a:srgbClr val="002060"/>
                </a:solidFill>
              </a:rPr>
              <a:t>FUNCIONAL VENTRICULAR</a:t>
            </a:r>
          </a:p>
        </p:txBody>
      </p:sp>
    </p:spTree>
    <p:extLst>
      <p:ext uri="{BB962C8B-B14F-4D97-AF65-F5344CB8AC3E}">
        <p14:creationId xmlns:p14="http://schemas.microsoft.com/office/powerpoint/2010/main" val="4928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CAM.mp4" descr="4 CAM.mp4">
            <a:hlinkClick r:id="" action="ppaction://media"/>
            <a:extLst>
              <a:ext uri="{FF2B5EF4-FFF2-40B4-BE49-F238E27FC236}">
                <a16:creationId xmlns:a16="http://schemas.microsoft.com/office/drawing/2014/main" id="{8754362E-2FE0-D741-B6A6-3F8AB827E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000" t="13460" r="6190" b="8571"/>
          <a:stretch/>
        </p:blipFill>
        <p:spPr>
          <a:xfrm>
            <a:off x="726549" y="1980357"/>
            <a:ext cx="5536468" cy="3862946"/>
          </a:xfrm>
          <a:prstGeom prst="rect">
            <a:avLst/>
          </a:prstGeom>
        </p:spPr>
      </p:pic>
      <p:pic>
        <p:nvPicPr>
          <p:cNvPr id="6" name="4 CAM PROF COLOR.mp4" descr="4 CAM PROF COLOR.mp4">
            <a:hlinkClick r:id="" action="ppaction://media"/>
            <a:extLst>
              <a:ext uri="{FF2B5EF4-FFF2-40B4-BE49-F238E27FC236}">
                <a16:creationId xmlns:a16="http://schemas.microsoft.com/office/drawing/2014/main" id="{284503C2-712C-074B-8036-29C63BDD62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43" t="10666" r="11333" b="8317"/>
          <a:stretch/>
        </p:blipFill>
        <p:spPr>
          <a:xfrm>
            <a:off x="6614782" y="1980357"/>
            <a:ext cx="4674287" cy="386294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C14B0C-6BFA-ED5D-5B5F-32564D1CE987}"/>
              </a:ext>
            </a:extLst>
          </p:cNvPr>
          <p:cNvSpPr txBox="1"/>
          <p:nvPr/>
        </p:nvSpPr>
        <p:spPr>
          <a:xfrm>
            <a:off x="844115" y="929255"/>
            <a:ext cx="4289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solidFill>
                  <a:srgbClr val="002060"/>
                </a:solidFill>
              </a:rPr>
              <a:t>FUNCIONAL AURICULAR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354094-A9B0-A2BB-C598-ADD6ADC3D870}"/>
              </a:ext>
            </a:extLst>
          </p:cNvPr>
          <p:cNvSpPr txBox="1"/>
          <p:nvPr/>
        </p:nvSpPr>
        <p:spPr>
          <a:xfrm>
            <a:off x="3880393" y="369866"/>
            <a:ext cx="53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DF470D"/>
                </a:solidFill>
              </a:rPr>
              <a:t>ETIOLOGÍA Y MECANISMO DE LA IT</a:t>
            </a:r>
          </a:p>
        </p:txBody>
      </p:sp>
    </p:spTree>
    <p:extLst>
      <p:ext uri="{BB962C8B-B14F-4D97-AF65-F5344CB8AC3E}">
        <p14:creationId xmlns:p14="http://schemas.microsoft.com/office/powerpoint/2010/main" val="26965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lor MP mejor.mp4" descr="Color MP mejor.mp4">
            <a:hlinkClick r:id="" action="ppaction://media"/>
            <a:extLst>
              <a:ext uri="{FF2B5EF4-FFF2-40B4-BE49-F238E27FC236}">
                <a16:creationId xmlns:a16="http://schemas.microsoft.com/office/drawing/2014/main" id="{883F50BD-FD08-0541-8C20-816F86568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830" t="29561" r="29380" b="13592"/>
          <a:stretch/>
        </p:blipFill>
        <p:spPr>
          <a:xfrm>
            <a:off x="1181616" y="1554656"/>
            <a:ext cx="4411570" cy="4395586"/>
          </a:xfrm>
          <a:prstGeom prst="rect">
            <a:avLst/>
          </a:prstGeom>
        </p:spPr>
      </p:pic>
      <p:pic>
        <p:nvPicPr>
          <p:cNvPr id="10" name="MP 3d.mp4" descr="MP 3d.mp4">
            <a:hlinkClick r:id="" action="ppaction://media"/>
            <a:extLst>
              <a:ext uri="{FF2B5EF4-FFF2-40B4-BE49-F238E27FC236}">
                <a16:creationId xmlns:a16="http://schemas.microsoft.com/office/drawing/2014/main" id="{7D282799-B98E-084C-AF7B-1B5E03F051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457" t="12403" r="23179" b="8630"/>
          <a:stretch/>
        </p:blipFill>
        <p:spPr>
          <a:xfrm>
            <a:off x="6272244" y="1554656"/>
            <a:ext cx="4257504" cy="43955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2AAC8C-53F0-5C5D-5EA7-326CD657009B}"/>
              </a:ext>
            </a:extLst>
          </p:cNvPr>
          <p:cNvSpPr txBox="1"/>
          <p:nvPr/>
        </p:nvSpPr>
        <p:spPr>
          <a:xfrm>
            <a:off x="3727993" y="217466"/>
            <a:ext cx="53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DF470D"/>
                </a:solidFill>
              </a:rPr>
              <a:t>ETIOLOGÍA Y MECANISMO DE LA IT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28959E-C747-075F-01A3-293BBB7D3D4B}"/>
              </a:ext>
            </a:extLst>
          </p:cNvPr>
          <p:cNvSpPr txBox="1"/>
          <p:nvPr/>
        </p:nvSpPr>
        <p:spPr>
          <a:xfrm>
            <a:off x="1411793" y="779541"/>
            <a:ext cx="4507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solidFill>
                  <a:srgbClr val="002060"/>
                </a:solidFill>
              </a:rPr>
              <a:t>MEDIADA POR CABLE MP</a:t>
            </a:r>
          </a:p>
        </p:txBody>
      </p:sp>
    </p:spTree>
    <p:extLst>
      <p:ext uri="{BB962C8B-B14F-4D97-AF65-F5344CB8AC3E}">
        <p14:creationId xmlns:p14="http://schemas.microsoft.com/office/powerpoint/2010/main" val="32632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3D">
            <a:hlinkClick r:id="" action="ppaction://media"/>
            <a:extLst>
              <a:ext uri="{FF2B5EF4-FFF2-40B4-BE49-F238E27FC236}">
                <a16:creationId xmlns:a16="http://schemas.microsoft.com/office/drawing/2014/main" id="{BF4403EF-14C2-5981-5B83-2C2545C40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813" y="2089326"/>
            <a:ext cx="3960722" cy="2679348"/>
          </a:xfrm>
          <a:prstGeom prst="rect">
            <a:avLst/>
          </a:prstGeom>
        </p:spPr>
      </p:pic>
      <p:pic>
        <p:nvPicPr>
          <p:cNvPr id="5" name="STRAIN VD">
            <a:hlinkClick r:id="" action="ppaction://media"/>
            <a:extLst>
              <a:ext uri="{FF2B5EF4-FFF2-40B4-BE49-F238E27FC236}">
                <a16:creationId xmlns:a16="http://schemas.microsoft.com/office/drawing/2014/main" id="{D4A19D38-3879-7A56-FF76-D1D987D9E8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7456" y="2089326"/>
            <a:ext cx="3960721" cy="2679348"/>
          </a:xfrm>
          <a:prstGeom prst="rect">
            <a:avLst/>
          </a:prstGeom>
        </p:spPr>
      </p:pic>
      <p:pic>
        <p:nvPicPr>
          <p:cNvPr id="6" name="Elementos multimedia en línea 2" descr="4 cam rm_(Monday-02-2019_15-05-49-2048) (convertido).mov">
            <a:hlinkClick r:id="" action="ppaction://media"/>
            <a:extLst>
              <a:ext uri="{FF2B5EF4-FFF2-40B4-BE49-F238E27FC236}">
                <a16:creationId xmlns:a16="http://schemas.microsoft.com/office/drawing/2014/main" id="{4765E73D-8E8E-CEAA-18A1-A2670EC4ECA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6452" r="14516" b="9677"/>
          <a:stretch/>
        </p:blipFill>
        <p:spPr>
          <a:xfrm>
            <a:off x="8825888" y="2089326"/>
            <a:ext cx="2730874" cy="26793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9653" y="684014"/>
            <a:ext cx="5827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DF4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es el VD? ¿Y la PSP?</a:t>
            </a:r>
          </a:p>
        </p:txBody>
      </p:sp>
    </p:spTree>
    <p:extLst>
      <p:ext uri="{BB962C8B-B14F-4D97-AF65-F5344CB8AC3E}">
        <p14:creationId xmlns:p14="http://schemas.microsoft.com/office/powerpoint/2010/main" val="164302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07083-B17F-374E-A738-AB85A70E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52" y="107945"/>
            <a:ext cx="4508147" cy="650962"/>
          </a:xfrm>
        </p:spPr>
        <p:txBody>
          <a:bodyPr/>
          <a:lstStyle/>
          <a:p>
            <a:r>
              <a:rPr lang="es-ES" dirty="0"/>
              <a:t>Cirugía cardiaca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695D77-B457-114D-BFE2-293D3D7D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17</a:t>
            </a:fld>
            <a:endParaRPr lang="es-ES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37" y="1004047"/>
            <a:ext cx="3075385" cy="481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06" y="433425"/>
            <a:ext cx="4111187" cy="398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 bwMode="auto">
          <a:xfrm>
            <a:off x="9125893" y="2527109"/>
            <a:ext cx="491729" cy="5193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75317" y="4685518"/>
            <a:ext cx="4782144" cy="137917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ector recto 9"/>
          <p:cNvCxnSpPr/>
          <p:nvPr/>
        </p:nvCxnSpPr>
        <p:spPr>
          <a:xfrm>
            <a:off x="5875317" y="5572125"/>
            <a:ext cx="42620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4"/>
          <p:cNvSpPr txBox="1">
            <a:spLocks noChangeArrowheads="1"/>
          </p:cNvSpPr>
          <p:nvPr/>
        </p:nvSpPr>
        <p:spPr bwMode="auto">
          <a:xfrm>
            <a:off x="7951522" y="6149783"/>
            <a:ext cx="36945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rgbClr val="345E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200" b="0" dirty="0">
                <a:solidFill>
                  <a:schemeClr val="tx1"/>
                </a:solidFill>
                <a:latin typeface="Verdana" panose="020B0604030504040204" pitchFamily="34" charset="0"/>
              </a:rPr>
              <a:t>2021 ESC VHD </a:t>
            </a:r>
            <a:r>
              <a:rPr lang="es-ES_tradnl" altLang="es-ES" sz="1200" b="0" dirty="0" err="1">
                <a:solidFill>
                  <a:schemeClr val="tx1"/>
                </a:solidFill>
                <a:latin typeface="Verdana" panose="020B0604030504040204" pitchFamily="34" charset="0"/>
              </a:rPr>
              <a:t>guidelines</a:t>
            </a:r>
            <a:endParaRPr lang="es-ES_tradnl" altLang="es-ES" sz="1200" b="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2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794422A-DE44-C14B-93B8-2C4EDEAA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18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32041" y="232407"/>
            <a:ext cx="10586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DF4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del riesgo quirúrgico en el paciente con IT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0826" y="1003927"/>
            <a:ext cx="9749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TRI-SCORE</a:t>
            </a:r>
          </a:p>
          <a:p>
            <a:r>
              <a:rPr lang="en-US" dirty="0"/>
              <a:t>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quirúrgico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</a:t>
            </a:r>
            <a:r>
              <a:rPr lang="en-US" dirty="0" err="1"/>
              <a:t>cirugía</a:t>
            </a:r>
            <a:r>
              <a:rPr lang="en-US" dirty="0"/>
              <a:t> </a:t>
            </a:r>
            <a:r>
              <a:rPr lang="en-US" dirty="0" err="1"/>
              <a:t>aislada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VT.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2" y="2016191"/>
            <a:ext cx="4663328" cy="400959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786146" y="4884788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Score 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≤ </a:t>
            </a:r>
            <a:r>
              <a:rPr lang="es-ES" b="1" dirty="0"/>
              <a:t>3</a:t>
            </a:r>
            <a:r>
              <a:rPr lang="en-US" b="1" dirty="0"/>
              <a:t> </a:t>
            </a:r>
            <a:r>
              <a:rPr lang="en-US" b="1" dirty="0" err="1"/>
              <a:t>bajo</a:t>
            </a:r>
            <a:r>
              <a:rPr lang="en-US" b="1" dirty="0"/>
              <a:t> </a:t>
            </a:r>
            <a:r>
              <a:rPr lang="en-US" b="1" dirty="0" err="1"/>
              <a:t>riesgo</a:t>
            </a:r>
            <a:endParaRPr lang="en-US" b="1" dirty="0"/>
          </a:p>
          <a:p>
            <a:r>
              <a:rPr lang="en-US" b="1" dirty="0"/>
              <a:t>Score 4-5 </a:t>
            </a:r>
            <a:r>
              <a:rPr lang="en-US" b="1" dirty="0" err="1"/>
              <a:t>riesgo</a:t>
            </a:r>
            <a:r>
              <a:rPr lang="en-US" b="1" dirty="0"/>
              <a:t> </a:t>
            </a:r>
            <a:r>
              <a:rPr lang="en-US" b="1" dirty="0" err="1"/>
              <a:t>intermedio</a:t>
            </a:r>
            <a:endParaRPr lang="en-US" b="1" dirty="0"/>
          </a:p>
          <a:p>
            <a:r>
              <a:rPr lang="en-US" b="1" dirty="0"/>
              <a:t>Score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≥ </a:t>
            </a:r>
            <a:r>
              <a:rPr lang="en-US" b="1" dirty="0"/>
              <a:t>6 alto </a:t>
            </a:r>
            <a:r>
              <a:rPr lang="en-US" b="1" dirty="0" err="1"/>
              <a:t>riesgo</a:t>
            </a:r>
            <a:endParaRPr lang="es-E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805" y="1003927"/>
            <a:ext cx="4229034" cy="368082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719751" y="6075841"/>
            <a:ext cx="4469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Dreyfus et al.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Heart J. 2022 Feb 12;43(7):654-662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7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0DA6D33-3033-D447-9541-AAF3A8D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3" y="353085"/>
            <a:ext cx="3932237" cy="629082"/>
          </a:xfrm>
        </p:spPr>
        <p:txBody>
          <a:bodyPr/>
          <a:lstStyle/>
          <a:p>
            <a:r>
              <a:rPr lang="es-ES" dirty="0"/>
              <a:t>Ejemplos prácticos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383" y="1163839"/>
            <a:ext cx="3932237" cy="4153799"/>
          </a:xfrm>
        </p:spPr>
        <p:txBody>
          <a:bodyPr/>
          <a:lstStyle/>
          <a:p>
            <a:r>
              <a:rPr lang="es-ES" b="0" dirty="0"/>
              <a:t>Varón 58 años, </a:t>
            </a:r>
            <a:r>
              <a:rPr lang="es-ES" b="0" dirty="0" err="1"/>
              <a:t>ExADVP</a:t>
            </a:r>
            <a:r>
              <a:rPr lang="es-ES" b="0" dirty="0"/>
              <a:t>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19</a:t>
            </a:fld>
            <a:endParaRPr lang="es-ES"/>
          </a:p>
        </p:txBody>
      </p:sp>
      <p:pic>
        <p:nvPicPr>
          <p:cNvPr id="6" name="4c valv ro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055" y="1993626"/>
            <a:ext cx="4315907" cy="3236931"/>
          </a:xfrm>
          <a:prstGeom prst="rect">
            <a:avLst/>
          </a:prstGeom>
        </p:spPr>
      </p:pic>
      <p:pic>
        <p:nvPicPr>
          <p:cNvPr id="7" name="4c col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0127" y="56182"/>
            <a:ext cx="4374776" cy="3281082"/>
          </a:xfrm>
          <a:prstGeom prst="rect">
            <a:avLst/>
          </a:prstGeom>
        </p:spPr>
      </p:pic>
      <p:pic>
        <p:nvPicPr>
          <p:cNvPr id="9" name="protesis puest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0468" y="3500904"/>
            <a:ext cx="4294094" cy="32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0E4294-258B-278B-2F4C-F306D675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F14F09-7F23-FDD0-99C6-55EE69A1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7" y="177566"/>
            <a:ext cx="11525061" cy="1041076"/>
          </a:xfrm>
        </p:spPr>
        <p:txBody>
          <a:bodyPr>
            <a:normAutofit/>
          </a:bodyPr>
          <a:lstStyle/>
          <a:p>
            <a:r>
              <a:rPr lang="es-ES" sz="1800" dirty="0"/>
              <a:t>EXONERACIÓN DE RESPONSABILIDAD Y USO DE LA PRESENTACIÓN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DCA5F-AD8B-3648-CD3D-A82CFA417113}"/>
              </a:ext>
            </a:extLst>
          </p:cNvPr>
          <p:cNvSpPr txBox="1"/>
          <p:nvPr/>
        </p:nvSpPr>
        <p:spPr>
          <a:xfrm>
            <a:off x="322907" y="977481"/>
            <a:ext cx="11525061" cy="383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</a:pP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Igualmente, todos los nombres comerciales, marcas o signos distintivos de cualquier clase contenidos en la Presentación están protegidos por la Ley.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 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5868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7399" y="256062"/>
            <a:ext cx="3932237" cy="4153799"/>
          </a:xfrm>
        </p:spPr>
        <p:txBody>
          <a:bodyPr/>
          <a:lstStyle/>
          <a:p>
            <a:r>
              <a:rPr lang="es-ES" b="0" dirty="0"/>
              <a:t>Mujer 65 años. Prótesis mitral previa.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20</a:t>
            </a:fld>
            <a:endParaRPr lang="es-ES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 txBox="1">
            <a:spLocks/>
          </p:cNvSpPr>
          <p:nvPr/>
        </p:nvSpPr>
        <p:spPr>
          <a:xfrm>
            <a:off x="6854974" y="166416"/>
            <a:ext cx="3932237" cy="415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0" dirty="0"/>
              <a:t>Varón 68 años. Prótesis mitral previa. </a:t>
            </a:r>
          </a:p>
        </p:txBody>
      </p:sp>
      <p:pic>
        <p:nvPicPr>
          <p:cNvPr id="8" name="4c mej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7399" y="743756"/>
            <a:ext cx="3541059" cy="2655794"/>
          </a:xfrm>
          <a:prstGeom prst="rect">
            <a:avLst/>
          </a:prstGeom>
        </p:spPr>
      </p:pic>
      <p:pic>
        <p:nvPicPr>
          <p:cNvPr id="11" name="4c col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6103" y="3596669"/>
            <a:ext cx="3263650" cy="2447738"/>
          </a:xfrm>
          <a:prstGeom prst="rect">
            <a:avLst/>
          </a:prstGeom>
        </p:spPr>
      </p:pic>
      <p:pic>
        <p:nvPicPr>
          <p:cNvPr id="13" name="vd et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26477" y="512600"/>
            <a:ext cx="3803883" cy="2852912"/>
          </a:xfrm>
          <a:prstGeom prst="rect">
            <a:avLst/>
          </a:prstGeom>
        </p:spPr>
      </p:pic>
      <p:pic>
        <p:nvPicPr>
          <p:cNvPr id="15" name="it et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11052" y="3596669"/>
            <a:ext cx="3586441" cy="268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8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21</a:t>
            </a:fld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2793" y="30356"/>
            <a:ext cx="3932237" cy="1405550"/>
          </a:xfrm>
        </p:spPr>
        <p:txBody>
          <a:bodyPr/>
          <a:lstStyle/>
          <a:p>
            <a:r>
              <a:rPr lang="es-ES" dirty="0"/>
              <a:t>Tratamiento percutáneo</a:t>
            </a:r>
          </a:p>
        </p:txBody>
      </p:sp>
      <p:pic>
        <p:nvPicPr>
          <p:cNvPr id="6" name="Imagen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51" y="719504"/>
            <a:ext cx="6428046" cy="483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511746" y="5765092"/>
            <a:ext cx="4357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ES" altLang="es-ES" sz="1400" dirty="0" err="1">
                <a:latin typeface="Verdana" panose="020B0604030504040204" pitchFamily="34" charset="0"/>
              </a:rPr>
              <a:t>Praz</a:t>
            </a:r>
            <a:r>
              <a:rPr lang="es-ES" altLang="es-ES" sz="1400" dirty="0">
                <a:latin typeface="Verdana" panose="020B0604030504040204" pitchFamily="34" charset="0"/>
              </a:rPr>
              <a:t> et al. </a:t>
            </a:r>
            <a:r>
              <a:rPr lang="es-ES" altLang="es-ES" sz="1400" dirty="0" err="1">
                <a:latin typeface="Verdana" panose="020B0604030504040204" pitchFamily="34" charset="0"/>
              </a:rPr>
              <a:t>EuroIntervention</a:t>
            </a:r>
            <a:r>
              <a:rPr lang="es-ES" altLang="es-ES" sz="1400" dirty="0">
                <a:latin typeface="Verdana" panose="020B0604030504040204" pitchFamily="34" charset="0"/>
              </a:rPr>
              <a:t> 2021;17:791-808</a:t>
            </a:r>
          </a:p>
        </p:txBody>
      </p:sp>
    </p:spTree>
    <p:extLst>
      <p:ext uri="{BB962C8B-B14F-4D97-AF65-F5344CB8AC3E}">
        <p14:creationId xmlns:p14="http://schemas.microsoft.com/office/powerpoint/2010/main" val="3729436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0DA6D33-3033-D447-9541-AAF3A8D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3" y="353085"/>
            <a:ext cx="3932237" cy="629082"/>
          </a:xfrm>
        </p:spPr>
        <p:txBody>
          <a:bodyPr/>
          <a:lstStyle/>
          <a:p>
            <a:r>
              <a:rPr lang="es-ES" dirty="0"/>
              <a:t>Ejemplos prácticos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310400"/>
            <a:ext cx="6641747" cy="3261600"/>
          </a:xfrm>
        </p:spPr>
        <p:txBody>
          <a:bodyPr/>
          <a:lstStyle/>
          <a:p>
            <a:r>
              <a:rPr lang="es-ES" dirty="0"/>
              <a:t>Mujer 85 años. FA larga evolución. HTA. DM. Obesidad. IRC.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22</a:t>
            </a:fld>
            <a:endParaRPr lang="es-ES"/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763" y="1989688"/>
            <a:ext cx="4856162" cy="3641725"/>
          </a:xfrm>
          <a:prstGeom prst="rect">
            <a:avLst/>
          </a:prstGeom>
        </p:spPr>
      </p:pic>
      <p:pic>
        <p:nvPicPr>
          <p:cNvPr id="7" name="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3308" y="1989688"/>
            <a:ext cx="4857115" cy="36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FDE863-EB77-084A-90F6-DDDB85DB6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58" y="86081"/>
            <a:ext cx="3047821" cy="446836"/>
          </a:xfrm>
          <a:prstGeom prst="rect">
            <a:avLst/>
          </a:prstGeom>
        </p:spPr>
      </p:pic>
      <p:pic>
        <p:nvPicPr>
          <p:cNvPr id="4" name="24" descr="24">
            <a:hlinkClick r:id="" action="ppaction://media"/>
            <a:extLst>
              <a:ext uri="{FF2B5EF4-FFF2-40B4-BE49-F238E27FC236}">
                <a16:creationId xmlns:a16="http://schemas.microsoft.com/office/drawing/2014/main" id="{676424AB-972E-074C-A22F-8873E78F7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FDE863-EB77-084A-90F6-DDDB85DB6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58" y="86081"/>
            <a:ext cx="3047821" cy="446836"/>
          </a:xfrm>
          <a:prstGeom prst="rect">
            <a:avLst/>
          </a:prstGeom>
        </p:spPr>
      </p:pic>
      <p:pic>
        <p:nvPicPr>
          <p:cNvPr id="3" name="26" descr="26">
            <a:hlinkClick r:id="" action="ppaction://media"/>
            <a:extLst>
              <a:ext uri="{FF2B5EF4-FFF2-40B4-BE49-F238E27FC236}">
                <a16:creationId xmlns:a16="http://schemas.microsoft.com/office/drawing/2014/main" id="{CD218130-C7EB-1445-BE06-9D365F119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0DA6D33-3033-D447-9541-AAF3A8D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3" y="353085"/>
            <a:ext cx="3932237" cy="629082"/>
          </a:xfrm>
        </p:spPr>
        <p:txBody>
          <a:bodyPr/>
          <a:lstStyle/>
          <a:p>
            <a:r>
              <a:rPr lang="es-ES" dirty="0"/>
              <a:t>Ejemplos prácticos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3" y="1150899"/>
            <a:ext cx="6641747" cy="3261600"/>
          </a:xfrm>
        </p:spPr>
        <p:txBody>
          <a:bodyPr/>
          <a:lstStyle/>
          <a:p>
            <a:r>
              <a:rPr lang="es-ES" dirty="0"/>
              <a:t>Mujer 83 años. FA. Aplastamientos vertebrales. MCP. 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25</a:t>
            </a:fld>
            <a:endParaRPr lang="es-ES"/>
          </a:p>
        </p:txBody>
      </p:sp>
      <p:pic>
        <p:nvPicPr>
          <p:cNvPr id="2" name="tras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8304" y="1891550"/>
            <a:ext cx="5214472" cy="3910854"/>
          </a:xfrm>
          <a:prstGeom prst="rect">
            <a:avLst/>
          </a:prstGeom>
        </p:spPr>
      </p:pic>
      <p:pic>
        <p:nvPicPr>
          <p:cNvPr id="8" name="it p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314" y="1891550"/>
            <a:ext cx="4987365" cy="37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0DA6D33-3033-D447-9541-AAF3A8D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3" y="353085"/>
            <a:ext cx="3932237" cy="629082"/>
          </a:xfrm>
        </p:spPr>
        <p:txBody>
          <a:bodyPr/>
          <a:lstStyle/>
          <a:p>
            <a:r>
              <a:rPr lang="es-ES" dirty="0"/>
              <a:t>Ejemplos prácticos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6A94D-2095-D246-94C7-4739A4A3D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3" y="1150899"/>
            <a:ext cx="6641747" cy="3261600"/>
          </a:xfrm>
        </p:spPr>
        <p:txBody>
          <a:bodyPr/>
          <a:lstStyle/>
          <a:p>
            <a:r>
              <a:rPr lang="es-ES" dirty="0"/>
              <a:t>Varón 84 años. AMI a DA. DM. FA. EPOC. 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26</a:t>
            </a:fld>
            <a:endParaRPr lang="es-ES"/>
          </a:p>
        </p:txBody>
      </p:sp>
      <p:pic>
        <p:nvPicPr>
          <p:cNvPr id="6" name="ete vt pre color mej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341" y="1940857"/>
            <a:ext cx="4742329" cy="3556747"/>
          </a:xfrm>
          <a:prstGeom prst="rect">
            <a:avLst/>
          </a:prstGeom>
        </p:spPr>
      </p:pic>
      <p:pic>
        <p:nvPicPr>
          <p:cNvPr id="7" name="ete po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78071" y="243166"/>
            <a:ext cx="4527175" cy="3395381"/>
          </a:xfrm>
          <a:prstGeom prst="rect">
            <a:avLst/>
          </a:prstGeom>
        </p:spPr>
      </p:pic>
      <p:pic>
        <p:nvPicPr>
          <p:cNvPr id="8" name="ete 3D PROTESI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64942" y="3782729"/>
            <a:ext cx="4078940" cy="30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66281" y="723331"/>
            <a:ext cx="4135271" cy="60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565354" y="222892"/>
            <a:ext cx="350747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Técnicas de aproximación de velos</a:t>
            </a:r>
          </a:p>
          <a:p>
            <a:r>
              <a:rPr lang="es-ES" dirty="0">
                <a:solidFill>
                  <a:srgbClr val="FF0000"/>
                </a:solidFill>
              </a:rPr>
              <a:t>      TRILUMINATE STUDY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79382" y="1369225"/>
            <a:ext cx="423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N=85. </a:t>
            </a:r>
            <a:r>
              <a:rPr lang="es-ES" dirty="0" err="1"/>
              <a:t>TriClip</a:t>
            </a:r>
            <a:r>
              <a:rPr lang="es-ES" dirty="0"/>
              <a:t>. Resultados a dos años.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5D7FC5-10C8-8C47-A473-17853285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79"/>
            <a:ext cx="2565354" cy="2068667"/>
          </a:xfrm>
          <a:prstGeom prst="rect">
            <a:avLst/>
          </a:prstGeom>
        </p:spPr>
      </p:pic>
      <p:sp>
        <p:nvSpPr>
          <p:cNvPr id="11" name="Título 3"/>
          <p:cNvSpPr txBox="1">
            <a:spLocks/>
          </p:cNvSpPr>
          <p:nvPr/>
        </p:nvSpPr>
        <p:spPr>
          <a:xfrm>
            <a:off x="43955" y="245968"/>
            <a:ext cx="4320688" cy="1405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Resultados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427467" y="5682734"/>
            <a:ext cx="3705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BlinkMacSystemFont"/>
              </a:rPr>
              <a:t>Circ Cardiovasc Interv. 2023 Aug;16(8)</a:t>
            </a:r>
            <a:endParaRPr lang="es-ES" sz="16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382" y="2506749"/>
            <a:ext cx="5010849" cy="28197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467" y="2882312"/>
            <a:ext cx="3094408" cy="26140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037" y="83170"/>
            <a:ext cx="3353268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1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14150" y="382138"/>
            <a:ext cx="253848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Técnicas de </a:t>
            </a:r>
            <a:r>
              <a:rPr lang="es-ES" dirty="0" err="1">
                <a:solidFill>
                  <a:srgbClr val="FF0000"/>
                </a:solidFill>
              </a:rPr>
              <a:t>anuloplastia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>
                <a:solidFill>
                  <a:srgbClr val="FF0000"/>
                </a:solidFill>
              </a:rPr>
              <a:t>      TRI-REPAIR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096227" y="5595649"/>
            <a:ext cx="400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/>
              <a:t>EuroIntervention</a:t>
            </a:r>
            <a:r>
              <a:rPr lang="es-ES" dirty="0"/>
              <a:t> 2021;16: e1264- e1271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69730" y="1262323"/>
            <a:ext cx="297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N=30. </a:t>
            </a:r>
            <a:r>
              <a:rPr lang="es-ES" dirty="0" err="1"/>
              <a:t>Cardioband</a:t>
            </a:r>
            <a:r>
              <a:rPr lang="es-ES" dirty="0"/>
              <a:t>. Resultados a 2 años (n=20).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77" y="3184385"/>
            <a:ext cx="6421205" cy="24112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79" y="320161"/>
            <a:ext cx="3474780" cy="2364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534" y="1664630"/>
            <a:ext cx="2956095" cy="41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7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2" y="338636"/>
            <a:ext cx="4028080" cy="190926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49195" y="2633594"/>
            <a:ext cx="48169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N= 24</a:t>
            </a:r>
          </a:p>
          <a:p>
            <a:r>
              <a:rPr lang="es-ES" dirty="0"/>
              <a:t>2019-2021. Seguimiento medio </a:t>
            </a:r>
            <a:r>
              <a:rPr lang="en-US" dirty="0"/>
              <a:t>279 +246 </a:t>
            </a:r>
            <a:r>
              <a:rPr lang="en-US" dirty="0" err="1"/>
              <a:t>días</a:t>
            </a:r>
            <a:r>
              <a:rPr lang="en-US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737" y="573195"/>
            <a:ext cx="4059011" cy="2983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282" y="3942622"/>
            <a:ext cx="94964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4395-C256-4540-B2CC-3C410D617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490886"/>
            <a:ext cx="5729466" cy="1955271"/>
          </a:xfrm>
        </p:spPr>
        <p:txBody>
          <a:bodyPr/>
          <a:lstStyle/>
          <a:p>
            <a:r>
              <a:rPr lang="es-ES" sz="4000" b="0" dirty="0"/>
              <a:t>Insuficiencia tricúspide severa sintomática ¿Cirugía o Tratamiento percutáneo?</a:t>
            </a:r>
            <a:endParaRPr lang="es-ES" sz="4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4E0DF9-5A8C-4E43-B35E-5CE8986E8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944" y="4955609"/>
            <a:ext cx="5729466" cy="1268129"/>
          </a:xfrm>
        </p:spPr>
        <p:txBody>
          <a:bodyPr/>
          <a:lstStyle/>
          <a:p>
            <a:r>
              <a:rPr lang="es-ES" dirty="0"/>
              <a:t>Ariana González Gómez</a:t>
            </a:r>
          </a:p>
          <a:p>
            <a:r>
              <a:rPr lang="es-ES" dirty="0"/>
              <a:t>Hospital Universitario Ramón y Cajal.</a:t>
            </a:r>
          </a:p>
        </p:txBody>
      </p:sp>
    </p:spTree>
    <p:extLst>
      <p:ext uri="{BB962C8B-B14F-4D97-AF65-F5344CB8AC3E}">
        <p14:creationId xmlns:p14="http://schemas.microsoft.com/office/powerpoint/2010/main" val="36157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8741" y="857779"/>
            <a:ext cx="471928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DF470D"/>
                </a:solidFill>
              </a:rPr>
              <a:t>Selección de pacientes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68741" y="2004673"/>
            <a:ext cx="6509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Tener en cuenta..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Al paciente: fragilidad, esperanza de vida, calidad de vida..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Mecanismo de la IT, origen del jet. Ventana acústica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Morfología de los velos: engrosamiento, calcificación, retracción, gap..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Tamaño del anillo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Proximidad a la coronaria derecha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Ventrículo derecho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Presión pulmonar y resistencias pulmonares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Función hepática y renal. </a:t>
            </a:r>
          </a:p>
          <a:p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14" y="309302"/>
            <a:ext cx="4525963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164318" y="5784590"/>
            <a:ext cx="49482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ES" altLang="es-ES" sz="1600" dirty="0" err="1">
                <a:latin typeface="Verdana" panose="020B0604030504040204" pitchFamily="34" charset="0"/>
              </a:rPr>
              <a:t>Praz</a:t>
            </a:r>
            <a:r>
              <a:rPr lang="es-ES" altLang="es-ES" sz="1600" dirty="0">
                <a:latin typeface="Verdana" panose="020B0604030504040204" pitchFamily="34" charset="0"/>
              </a:rPr>
              <a:t> et al. </a:t>
            </a:r>
            <a:r>
              <a:rPr lang="es-ES" altLang="es-ES" sz="1600" dirty="0" err="1">
                <a:latin typeface="Verdana" panose="020B0604030504040204" pitchFamily="34" charset="0"/>
              </a:rPr>
              <a:t>EuroIntervention</a:t>
            </a:r>
            <a:r>
              <a:rPr lang="es-ES" altLang="es-ES" sz="1600" dirty="0">
                <a:latin typeface="Verdana" panose="020B0604030504040204" pitchFamily="34" charset="0"/>
              </a:rPr>
              <a:t> 2021;17:791-808</a:t>
            </a:r>
          </a:p>
        </p:txBody>
      </p:sp>
    </p:spTree>
    <p:extLst>
      <p:ext uri="{BB962C8B-B14F-4D97-AF65-F5344CB8AC3E}">
        <p14:creationId xmlns:p14="http://schemas.microsoft.com/office/powerpoint/2010/main" val="3374501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31</a:t>
            </a:fld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8685912" y="5664805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system-ui"/>
              </a:rPr>
              <a:t>Eur</a:t>
            </a:r>
            <a:r>
              <a:rPr lang="en-US" dirty="0">
                <a:solidFill>
                  <a:srgbClr val="212529"/>
                </a:solidFill>
                <a:latin typeface="system-ui"/>
              </a:rPr>
              <a:t> Heart J. 2024;45(8):586-597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403687"/>
            <a:ext cx="7903073" cy="51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6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32</a:t>
            </a:fld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9359" y="352558"/>
            <a:ext cx="12002641" cy="770966"/>
          </a:xfrm>
        </p:spPr>
        <p:txBody>
          <a:bodyPr>
            <a:normAutofit/>
          </a:bodyPr>
          <a:lstStyle/>
          <a:p>
            <a:r>
              <a:rPr lang="es-ES" dirty="0"/>
              <a:t>Conclusiones: Insuficiencia tricúspide sintomática aislada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494159" y="1597269"/>
            <a:ext cx="10891017" cy="4283577"/>
          </a:xfrm>
        </p:spPr>
        <p:txBody>
          <a:bodyPr>
            <a:normAutofit fontScale="92500" lnSpcReduction="10000"/>
          </a:bodyPr>
          <a:lstStyle/>
          <a:p>
            <a:r>
              <a:rPr lang="es-ES" sz="3000" dirty="0"/>
              <a:t>¿Cirugía?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Primera opción en guías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Valoración integral de mi paciente (</a:t>
            </a:r>
            <a:r>
              <a:rPr lang="es-ES" sz="2400" dirty="0" err="1">
                <a:solidFill>
                  <a:schemeClr val="tx1"/>
                </a:solidFill>
              </a:rPr>
              <a:t>Tri</a:t>
            </a:r>
            <a:r>
              <a:rPr lang="es-ES" sz="2400" dirty="0">
                <a:solidFill>
                  <a:schemeClr val="tx1"/>
                </a:solidFill>
              </a:rPr>
              <a:t>-score, fragilidad..)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Pacientes más jóvenes, afectación orgánica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Técnicas menos invasivas</a:t>
            </a:r>
          </a:p>
          <a:p>
            <a:r>
              <a:rPr lang="es-ES" sz="3000" dirty="0"/>
              <a:t>¿Tratamiento percutáneo?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Nuevas opciones terapéuticas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Importancia de la imagen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Adecuada selección pacientes</a:t>
            </a:r>
          </a:p>
          <a:p>
            <a:pPr lvl="1"/>
            <a:endParaRPr lang="es-ES" sz="2400" dirty="0">
              <a:solidFill>
                <a:schemeClr val="tx1"/>
              </a:solidFill>
            </a:endParaRPr>
          </a:p>
          <a:p>
            <a:r>
              <a:rPr lang="es-ES" sz="2600" b="0" dirty="0">
                <a:solidFill>
                  <a:schemeClr val="tx1"/>
                </a:solidFill>
              </a:rPr>
              <a:t>En cualquier caso, el control del paciente con IT y el momento adecuado de indicación son clave para el éxito de cualquier intervención.</a:t>
            </a:r>
          </a:p>
          <a:p>
            <a:pPr lvl="1"/>
            <a:endParaRPr lang="es-ES" sz="2400" dirty="0">
              <a:solidFill>
                <a:schemeClr val="tx1"/>
              </a:solidFill>
            </a:endParaRPr>
          </a:p>
          <a:p>
            <a:pPr lvl="1"/>
            <a:endParaRPr lang="es-ES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BBA3DA-DA10-6568-9ACF-36A1107065E3}"/>
              </a:ext>
            </a:extLst>
          </p:cNvPr>
          <p:cNvSpPr txBox="1"/>
          <p:nvPr/>
        </p:nvSpPr>
        <p:spPr>
          <a:xfrm rot="5400000">
            <a:off x="11165984" y="5914624"/>
            <a:ext cx="1300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+mj-lt"/>
              </a:rPr>
              <a:t>ES-CRAT-2400037</a:t>
            </a:r>
          </a:p>
        </p:txBody>
      </p:sp>
    </p:spTree>
    <p:extLst>
      <p:ext uri="{BB962C8B-B14F-4D97-AF65-F5344CB8AC3E}">
        <p14:creationId xmlns:p14="http://schemas.microsoft.com/office/powerpoint/2010/main" val="14255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4471B-CFAF-2F4B-824B-CFF46EC15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000" b="0" dirty="0"/>
              <a:t>Insuficiencia tricúspide severa sintomática ¿Cirugía o Tratamiento percutáneo?</a:t>
            </a:r>
            <a:endParaRPr lang="es-ES" sz="4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CE7C5-0575-AE41-B806-8809BD3E0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874" y="4406969"/>
            <a:ext cx="5729466" cy="1268129"/>
          </a:xfrm>
        </p:spPr>
        <p:txBody>
          <a:bodyPr/>
          <a:lstStyle/>
          <a:p>
            <a:r>
              <a:rPr lang="es-ES" dirty="0"/>
              <a:t>Ariana González Gómez</a:t>
            </a:r>
          </a:p>
          <a:p>
            <a:r>
              <a:rPr lang="es-ES" dirty="0"/>
              <a:t>Clínica Valvular</a:t>
            </a:r>
          </a:p>
          <a:p>
            <a:r>
              <a:rPr lang="es-ES" dirty="0"/>
              <a:t>Hospital Universitario Ramón y Cajal.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11259E-307F-D94F-A9D3-825FE94B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58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38527" y="1909765"/>
            <a:ext cx="5543551" cy="871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1351" indent="-301351" defTabSz="308047">
              <a:buFontTx/>
              <a:buChar char="-"/>
              <a:defRPr/>
            </a:pPr>
            <a:endParaRPr lang="es-ES" sz="1688" dirty="0">
              <a:solidFill>
                <a:prstClr val="black"/>
              </a:solidFill>
              <a:latin typeface="Arial" charset="0"/>
              <a:sym typeface="Helvetica Light"/>
            </a:endParaRPr>
          </a:p>
          <a:p>
            <a:pPr defTabSz="308047">
              <a:defRPr/>
            </a:pPr>
            <a:r>
              <a:rPr lang="en-GB" sz="1688" dirty="0">
                <a:solidFill>
                  <a:prstClr val="black"/>
                </a:solidFill>
                <a:latin typeface="Arial" charset="0"/>
                <a:sym typeface="Helvetica Light"/>
              </a:rPr>
              <a:t> </a:t>
            </a:r>
            <a:endParaRPr lang="es-ES" sz="1688" dirty="0">
              <a:solidFill>
                <a:prstClr val="black"/>
              </a:solidFill>
              <a:latin typeface="Arial" charset="0"/>
              <a:sym typeface="Helvetica Light"/>
            </a:endParaRPr>
          </a:p>
          <a:p>
            <a:pPr marL="301351" indent="-301351" defTabSz="308047">
              <a:buFontTx/>
              <a:buChar char="-"/>
              <a:defRPr/>
            </a:pPr>
            <a:endParaRPr lang="es-ES" sz="1688" dirty="0">
              <a:solidFill>
                <a:prstClr val="black"/>
              </a:solidFill>
              <a:latin typeface="Arial" charset="0"/>
              <a:sym typeface="Helvetica Light"/>
            </a:endParaRPr>
          </a:p>
        </p:txBody>
      </p:sp>
      <p:sp>
        <p:nvSpPr>
          <p:cNvPr id="5" name="CuadroTexto 5"/>
          <p:cNvSpPr txBox="1"/>
          <p:nvPr/>
        </p:nvSpPr>
        <p:spPr>
          <a:xfrm>
            <a:off x="8304246" y="5475833"/>
            <a:ext cx="4378060" cy="3794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308047">
              <a:defRPr/>
            </a:pPr>
            <a:r>
              <a:rPr lang="es-ES" sz="933" i="1" dirty="0" err="1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Enriquez-Sarrano</a:t>
            </a:r>
            <a:r>
              <a:rPr sz="933" i="1" dirty="0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, M. et al. </a:t>
            </a:r>
            <a:r>
              <a:rPr lang="es-ES" sz="933" i="1" dirty="0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 JACC </a:t>
            </a:r>
            <a:r>
              <a:rPr lang="es-ES" sz="933" i="1" dirty="0" err="1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Cardiovasc</a:t>
            </a:r>
            <a:r>
              <a:rPr lang="es-ES" sz="933" i="1" dirty="0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. </a:t>
            </a:r>
            <a:r>
              <a:rPr lang="es-ES" sz="933" i="1" dirty="0" err="1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Imaging</a:t>
            </a:r>
            <a:r>
              <a:rPr lang="es-ES" sz="933" i="1" dirty="0">
                <a:solidFill>
                  <a:prstClr val="black"/>
                </a:solidFill>
                <a:latin typeface="Arial" panose="020B0604020202020204" pitchFamily="34" charset="0"/>
                <a:sym typeface="Helvetica Light"/>
              </a:rPr>
              <a:t> 2019</a:t>
            </a:r>
          </a:p>
          <a:p>
            <a:pPr defTabSz="308047">
              <a:defRPr/>
            </a:pPr>
            <a:r>
              <a:rPr lang="es-ES" sz="933" i="1" dirty="0" err="1">
                <a:solidFill>
                  <a:prstClr val="black"/>
                </a:solidFill>
                <a:latin typeface="Arial" charset="0"/>
                <a:sym typeface="Helvetica Light"/>
              </a:rPr>
              <a:t>Vietiez</a:t>
            </a:r>
            <a:r>
              <a:rPr lang="es-ES" sz="933" i="1" dirty="0">
                <a:solidFill>
                  <a:prstClr val="black"/>
                </a:solidFill>
                <a:latin typeface="Arial" charset="0"/>
                <a:sym typeface="Helvetica Light"/>
              </a:rPr>
              <a:t> et al. </a:t>
            </a:r>
            <a:r>
              <a:rPr lang="en-US" sz="933" i="1" dirty="0">
                <a:solidFill>
                  <a:prstClr val="black"/>
                </a:solidFill>
                <a:latin typeface="Arial" charset="0"/>
                <a:sym typeface="Helvetica Light"/>
              </a:rPr>
              <a:t>European Heart Journal - Cardiovascular Imaging (2021)</a:t>
            </a:r>
            <a:endParaRPr sz="933" i="1" dirty="0">
              <a:solidFill>
                <a:prstClr val="black"/>
              </a:solidFill>
              <a:latin typeface="Arial" panose="020B0604020202020204" pitchFamily="34" charset="0"/>
              <a:sym typeface="Helvetica Light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866706" y="-111494"/>
            <a:ext cx="10849205" cy="1080111"/>
          </a:xfrm>
        </p:spPr>
        <p:txBody>
          <a:bodyPr>
            <a:noAutofit/>
          </a:bodyPr>
          <a:lstStyle/>
          <a:p>
            <a:r>
              <a:rPr lang="es-ES_tradnl" dirty="0"/>
              <a:t>Insuficiencia tricúspide</a:t>
            </a:r>
            <a:r>
              <a:rPr lang="es-ES" dirty="0"/>
              <a:t>: </a:t>
            </a:r>
            <a:r>
              <a:rPr lang="es-ES" i="1" dirty="0"/>
              <a:t>Prevalencia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84" y="1182505"/>
            <a:ext cx="3991981" cy="3789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099" y="1089421"/>
            <a:ext cx="3648405" cy="3882084"/>
          </a:xfrm>
          <a:prstGeom prst="rect">
            <a:avLst/>
          </a:prstGeom>
        </p:spPr>
      </p:pic>
      <p:pic>
        <p:nvPicPr>
          <p:cNvPr id="11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8" y="3030463"/>
            <a:ext cx="2708039" cy="30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9886" y="968617"/>
            <a:ext cx="4403712" cy="206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133" dirty="0" err="1"/>
              <a:t>Patología</a:t>
            </a:r>
            <a:r>
              <a:rPr lang="en-US" altLang="en-US" sz="2133" dirty="0"/>
              <a:t> </a:t>
            </a:r>
            <a:r>
              <a:rPr lang="en-US" altLang="en-US" sz="2133" dirty="0" err="1"/>
              <a:t>prevalente</a:t>
            </a:r>
            <a:endParaRPr lang="en-US" altLang="en-US" sz="2133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133" dirty="0"/>
              <a:t>0.55% de la </a:t>
            </a:r>
            <a:r>
              <a:rPr lang="en-US" altLang="en-US" sz="2133" dirty="0" err="1"/>
              <a:t>población</a:t>
            </a:r>
            <a:r>
              <a:rPr lang="en-US" altLang="en-US" sz="2133" dirty="0"/>
              <a:t> general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S" sz="2133" dirty="0"/>
              <a:t>4-6% &gt; 75 años: IT moderada-severa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sz="2133" dirty="0"/>
              <a:t>6% estudio </a:t>
            </a:r>
            <a:r>
              <a:rPr lang="es-ES" sz="2133" dirty="0" err="1"/>
              <a:t>ecocardiográfico</a:t>
            </a:r>
            <a:endParaRPr lang="es-ES_tradnl" altLang="es-ES" sz="2133" dirty="0"/>
          </a:p>
        </p:txBody>
      </p:sp>
    </p:spTree>
    <p:extLst>
      <p:ext uri="{BB962C8B-B14F-4D97-AF65-F5344CB8AC3E}">
        <p14:creationId xmlns:p14="http://schemas.microsoft.com/office/powerpoint/2010/main" val="42172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371" y="-2963"/>
            <a:ext cx="10972800" cy="1143000"/>
          </a:xfrm>
        </p:spPr>
        <p:txBody>
          <a:bodyPr>
            <a:normAutofit/>
          </a:bodyPr>
          <a:lstStyle/>
          <a:p>
            <a:r>
              <a:rPr lang="es-ES_tradnl" dirty="0"/>
              <a:t>Insuficiencia tricúspide</a:t>
            </a:r>
            <a:r>
              <a:rPr lang="es-ES" dirty="0"/>
              <a:t>: </a:t>
            </a:r>
            <a:r>
              <a:rPr lang="es-ES" i="1" dirty="0"/>
              <a:t>Pronóstico</a:t>
            </a:r>
            <a:endParaRPr lang="es-ES" dirty="0"/>
          </a:p>
        </p:txBody>
      </p:sp>
      <p:pic>
        <p:nvPicPr>
          <p:cNvPr id="4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5" y="2462060"/>
            <a:ext cx="3744356" cy="26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830" y="1823091"/>
            <a:ext cx="3386601" cy="372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845" y="1223702"/>
            <a:ext cx="3832524" cy="323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5"/>
          <p:cNvSpPr txBox="1"/>
          <p:nvPr/>
        </p:nvSpPr>
        <p:spPr>
          <a:xfrm>
            <a:off x="8927109" y="5287493"/>
            <a:ext cx="4378060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308047">
              <a:defRPr/>
            </a:pPr>
            <a:r>
              <a:rPr lang="es-ES" sz="1100" i="1" dirty="0" err="1">
                <a:sym typeface="Helvetica Light"/>
              </a:rPr>
              <a:t>Enriquez-Sarrano</a:t>
            </a:r>
            <a:r>
              <a:rPr lang="es-ES" sz="1100" i="1" dirty="0">
                <a:sym typeface="Helvetica Light"/>
              </a:rPr>
              <a:t> </a:t>
            </a:r>
            <a:r>
              <a:rPr sz="1100" i="1" dirty="0">
                <a:sym typeface="Helvetica Light"/>
              </a:rPr>
              <a:t>et al. </a:t>
            </a:r>
            <a:r>
              <a:rPr lang="es-ES" sz="1100" i="1" dirty="0">
                <a:sym typeface="Helvetica Light"/>
              </a:rPr>
              <a:t> JACC </a:t>
            </a:r>
            <a:r>
              <a:rPr lang="es-ES" sz="1100" i="1" dirty="0" err="1">
                <a:sym typeface="Helvetica Light"/>
              </a:rPr>
              <a:t>Cardiovasc</a:t>
            </a:r>
            <a:r>
              <a:rPr lang="es-ES" sz="1100" i="1" dirty="0">
                <a:sym typeface="Helvetica Light"/>
              </a:rPr>
              <a:t>. </a:t>
            </a:r>
            <a:r>
              <a:rPr lang="es-ES" sz="1100" i="1" dirty="0" err="1">
                <a:sym typeface="Helvetica Light"/>
              </a:rPr>
              <a:t>Imaging</a:t>
            </a:r>
            <a:r>
              <a:rPr lang="es-ES" sz="1100" i="1" dirty="0">
                <a:sym typeface="Helvetica Light"/>
              </a:rPr>
              <a:t> 2019</a:t>
            </a:r>
          </a:p>
          <a:p>
            <a:pPr defTabSz="308047">
              <a:defRPr/>
            </a:pPr>
            <a:r>
              <a:rPr lang="en-GB" sz="1100" i="1" dirty="0">
                <a:sym typeface="Helvetica Light"/>
              </a:rPr>
              <a:t>Santoro et al. EHJCVI 2019</a:t>
            </a:r>
            <a:endParaRPr lang="es-ES" sz="1100" i="1" dirty="0">
              <a:sym typeface="Helvetica Light"/>
            </a:endParaRPr>
          </a:p>
          <a:p>
            <a:pPr defTabSz="308047">
              <a:defRPr/>
            </a:pPr>
            <a:r>
              <a:rPr lang="en-GB" altLang="es-ES" sz="1100" i="1" dirty="0"/>
              <a:t>Miura et a. JACC </a:t>
            </a:r>
            <a:r>
              <a:rPr lang="en-GB" altLang="es-ES" sz="1100" i="1" dirty="0" err="1"/>
              <a:t>Cardiovasc</a:t>
            </a:r>
            <a:r>
              <a:rPr lang="en-GB" altLang="es-ES" sz="1100" i="1" dirty="0"/>
              <a:t> </a:t>
            </a:r>
            <a:r>
              <a:rPr lang="en-GB" altLang="es-ES" sz="1100" i="1" dirty="0" err="1"/>
              <a:t>Interv</a:t>
            </a:r>
            <a:r>
              <a:rPr lang="en-GB" altLang="es-ES" sz="1100" i="1" dirty="0"/>
              <a:t>. 2020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43337" y="117729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733" dirty="0">
                <a:solidFill>
                  <a:schemeClr val="tx1"/>
                </a:solidFill>
              </a:rPr>
              <a:t>Cuanta más IT peor</a:t>
            </a:r>
          </a:p>
        </p:txBody>
      </p:sp>
    </p:spTree>
    <p:extLst>
      <p:ext uri="{BB962C8B-B14F-4D97-AF65-F5344CB8AC3E}">
        <p14:creationId xmlns:p14="http://schemas.microsoft.com/office/powerpoint/2010/main" val="429171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032" y="376069"/>
            <a:ext cx="11525061" cy="1041076"/>
          </a:xfrm>
        </p:spPr>
        <p:txBody>
          <a:bodyPr>
            <a:normAutofit fontScale="90000"/>
          </a:bodyPr>
          <a:lstStyle/>
          <a:p>
            <a:r>
              <a:rPr lang="es-ES" dirty="0"/>
              <a:t>¿Cuándo indicar intervención?</a:t>
            </a:r>
            <a:br>
              <a:rPr lang="es-ES" dirty="0"/>
            </a:br>
            <a:br>
              <a:rPr lang="es-ES" dirty="0">
                <a:solidFill>
                  <a:schemeClr val="tx1"/>
                </a:solidFill>
              </a:rPr>
            </a:br>
            <a:r>
              <a:rPr lang="es-ES" dirty="0"/>
              <a:t>¿Qué dicen las guías?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2" y="1874964"/>
            <a:ext cx="4662528" cy="33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19" y="177566"/>
            <a:ext cx="5105400" cy="630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3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2"/>
          <p:cNvSpPr txBox="1">
            <a:spLocks/>
          </p:cNvSpPr>
          <p:nvPr/>
        </p:nvSpPr>
        <p:spPr>
          <a:xfrm>
            <a:off x="1589615" y="2550137"/>
            <a:ext cx="4040188" cy="2616101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/>
          </a:p>
          <a:p>
            <a:pPr>
              <a:buFont typeface="Arial"/>
              <a:buChar char="•"/>
            </a:pPr>
            <a:r>
              <a:rPr lang="en-GB" sz="2000" dirty="0" err="1"/>
              <a:t>Tras</a:t>
            </a:r>
            <a:r>
              <a:rPr lang="en-GB" sz="2000" dirty="0"/>
              <a:t> </a:t>
            </a:r>
            <a:r>
              <a:rPr lang="en-GB" sz="2000" dirty="0" err="1"/>
              <a:t>los</a:t>
            </a:r>
            <a:r>
              <a:rPr lang="en-GB" sz="2000" dirty="0"/>
              <a:t> </a:t>
            </a:r>
            <a:r>
              <a:rPr lang="en-GB" sz="2000" dirty="0" err="1"/>
              <a:t>síntomas</a:t>
            </a:r>
            <a:r>
              <a:rPr lang="en-GB" sz="2000" dirty="0"/>
              <a:t>, el </a:t>
            </a:r>
            <a:r>
              <a:rPr lang="en-GB" sz="2000" dirty="0" err="1"/>
              <a:t>tamaño</a:t>
            </a:r>
            <a:r>
              <a:rPr lang="en-GB" sz="2000" dirty="0"/>
              <a:t> y </a:t>
            </a:r>
            <a:r>
              <a:rPr lang="en-GB" sz="2000" dirty="0" err="1"/>
              <a:t>función</a:t>
            </a:r>
            <a:r>
              <a:rPr lang="en-GB" sz="2000" dirty="0"/>
              <a:t> del VD son un factor </a:t>
            </a:r>
            <a:r>
              <a:rPr lang="en-GB" sz="2000" dirty="0" err="1"/>
              <a:t>pronóstico</a:t>
            </a:r>
            <a:r>
              <a:rPr lang="en-GB" sz="2000" dirty="0"/>
              <a:t> </a:t>
            </a:r>
            <a:r>
              <a:rPr lang="en-GB" sz="2000" dirty="0" err="1"/>
              <a:t>determinante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pacientes</a:t>
            </a:r>
            <a:r>
              <a:rPr lang="en-GB" sz="2000" dirty="0"/>
              <a:t> con IT </a:t>
            </a:r>
            <a:r>
              <a:rPr lang="en-GB" sz="2000" dirty="0" err="1"/>
              <a:t>severa</a:t>
            </a:r>
            <a:r>
              <a:rPr lang="en-GB" sz="2000" dirty="0"/>
              <a:t>.</a:t>
            </a:r>
          </a:p>
          <a:p>
            <a:pPr>
              <a:buFont typeface="Arial"/>
              <a:buChar char="•"/>
            </a:pPr>
            <a:endParaRPr lang="es-ES_tradnl" sz="2000" dirty="0"/>
          </a:p>
          <a:p>
            <a:endParaRPr lang="es-ES_tradnl" sz="2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2380" y="5786555"/>
            <a:ext cx="4376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2021 Valvular </a:t>
            </a:r>
            <a:r>
              <a:rPr lang="es-ES_tradnl" sz="1400" dirty="0" err="1"/>
              <a:t>heart</a:t>
            </a:r>
            <a:r>
              <a:rPr lang="es-ES_tradnl" sz="1400" dirty="0"/>
              <a:t> </a:t>
            </a:r>
            <a:r>
              <a:rPr lang="es-ES_tradnl" sz="1400" dirty="0" err="1"/>
              <a:t>disease</a:t>
            </a:r>
            <a:r>
              <a:rPr lang="es-ES_tradnl" sz="1400" dirty="0"/>
              <a:t> ESC </a:t>
            </a:r>
            <a:r>
              <a:rPr lang="es-ES_tradnl" sz="1400" dirty="0" err="1"/>
              <a:t>guidelines</a:t>
            </a:r>
            <a:endParaRPr lang="es-ES_tradnl" sz="1400" dirty="0"/>
          </a:p>
        </p:txBody>
      </p:sp>
      <p:pic>
        <p:nvPicPr>
          <p:cNvPr id="1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76" y="0"/>
            <a:ext cx="3865724" cy="6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echa derecha 8"/>
          <p:cNvSpPr/>
          <p:nvPr/>
        </p:nvSpPr>
        <p:spPr bwMode="auto">
          <a:xfrm>
            <a:off x="7372501" y="4620201"/>
            <a:ext cx="555175" cy="36004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normalizeH="0" baseline="0">
              <a:ln>
                <a:noFill/>
              </a:ln>
              <a:solidFill>
                <a:srgbClr val="4E98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grpSp>
        <p:nvGrpSpPr>
          <p:cNvPr id="11" name="Agrupar 11"/>
          <p:cNvGrpSpPr/>
          <p:nvPr/>
        </p:nvGrpSpPr>
        <p:grpSpPr>
          <a:xfrm>
            <a:off x="1488475" y="816083"/>
            <a:ext cx="4564925" cy="1108152"/>
            <a:chOff x="4579075" y="2090854"/>
            <a:chExt cx="4564925" cy="1108152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9075" y="2090854"/>
              <a:ext cx="4564925" cy="110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9" name="Conector recto 18"/>
            <p:cNvCxnSpPr/>
            <p:nvPr/>
          </p:nvCxnSpPr>
          <p:spPr>
            <a:xfrm flipV="1">
              <a:off x="6700309" y="2941530"/>
              <a:ext cx="2443691" cy="16714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lecha derecha 9"/>
          <p:cNvSpPr/>
          <p:nvPr/>
        </p:nvSpPr>
        <p:spPr bwMode="auto">
          <a:xfrm>
            <a:off x="7372500" y="5760423"/>
            <a:ext cx="555175" cy="36004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normalizeH="0" baseline="0">
              <a:ln>
                <a:noFill/>
              </a:ln>
              <a:solidFill>
                <a:srgbClr val="4E98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18D686-31B0-8841-AB41-12FFBF9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es mi paciente? Valoración clínica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86B5E9-1D3F-4D49-BE08-8CB8B5D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9</a:t>
            </a:fld>
            <a:endParaRPr lang="es-ES"/>
          </a:p>
        </p:txBody>
      </p:sp>
      <p:pic>
        <p:nvPicPr>
          <p:cNvPr id="6" name="Imagen 5" descr="C:\Users\arian\OneDrive\Documentos\DOCUMENTOS\DOCTORADO\TESIS MAYO 2023\Figure 1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5" y="1502838"/>
            <a:ext cx="6048672" cy="338437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669928" y="5571417"/>
            <a:ext cx="452207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0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000" dirty="0">
                <a:cs typeface="Arial" panose="020B0604020202020204" pitchFamily="34" charset="0"/>
              </a:rPr>
              <a:t>González-Gómez, Ariana et al. </a:t>
            </a:r>
            <a:r>
              <a:rPr lang="es-ES" altLang="es-ES" sz="1000" dirty="0" err="1">
                <a:cs typeface="Arial" panose="020B0604020202020204" pitchFamily="34" charset="0"/>
              </a:rPr>
              <a:t>Rev</a:t>
            </a:r>
            <a:r>
              <a:rPr lang="es-ES" altLang="es-ES" sz="1000" dirty="0">
                <a:cs typeface="Arial" panose="020B0604020202020204" pitchFamily="34" charset="0"/>
              </a:rPr>
              <a:t> Español Cardiol</a:t>
            </a:r>
            <a:r>
              <a:rPr kumimoji="0" lang="es-ES" altLang="es-ES" sz="1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2023 Nov;76(11):845-851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030" y="1218642"/>
            <a:ext cx="5482063" cy="39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65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11093</TotalTime>
  <Words>2742</Words>
  <Application>Microsoft Office PowerPoint</Application>
  <PresentationFormat>Panorámica</PresentationFormat>
  <Paragraphs>221</Paragraphs>
  <Slides>33</Slides>
  <Notes>15</Notes>
  <HiddenSlides>0</HiddenSlides>
  <MMClips>28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BlinkMacSystemFont</vt:lpstr>
      <vt:lpstr>Calibri</vt:lpstr>
      <vt:lpstr>Helvetica Light</vt:lpstr>
      <vt:lpstr>Helvetica Neue</vt:lpstr>
      <vt:lpstr>system-ui</vt:lpstr>
      <vt:lpstr>Verdana</vt:lpstr>
      <vt:lpstr>Wingdings</vt:lpstr>
      <vt:lpstr>Tema de Office</vt:lpstr>
      <vt:lpstr>Presentación de PowerPoint</vt:lpstr>
      <vt:lpstr>EXONERACIÓN DE RESPONSABILIDAD Y USO DE LA PRESENTACIÓN</vt:lpstr>
      <vt:lpstr>Insuficiencia tricúspide severa sintomática ¿Cirugía o Tratamiento percutáneo?</vt:lpstr>
      <vt:lpstr>Insuficiencia tricúspide severa sintomática ¿Cirugía o Tratamiento percutáneo?</vt:lpstr>
      <vt:lpstr>Insuficiencia tricúspide: Prevalencia</vt:lpstr>
      <vt:lpstr>Insuficiencia tricúspide: Pronóstico</vt:lpstr>
      <vt:lpstr>¿Cuándo indicar intervención?  ¿Qué dicen las guías?</vt:lpstr>
      <vt:lpstr>Presentación de PowerPoint</vt:lpstr>
      <vt:lpstr>¿Cómo es mi paciente? Valoración clínica</vt:lpstr>
      <vt:lpstr>¿Cómo es mi paciente? </vt:lpstr>
      <vt:lpstr>¿Cuál es la etiología, mecanismo y gravedad de la IT?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Cirugía cardiaca</vt:lpstr>
      <vt:lpstr>Presentación de PowerPoint</vt:lpstr>
      <vt:lpstr>Ejemplos prácticos</vt:lpstr>
      <vt:lpstr>Presentación de PowerPoint</vt:lpstr>
      <vt:lpstr>Tratamiento percutáneo</vt:lpstr>
      <vt:lpstr>Ejemplos prácticos</vt:lpstr>
      <vt:lpstr>Presentación de PowerPoint</vt:lpstr>
      <vt:lpstr>Presentación de PowerPoint</vt:lpstr>
      <vt:lpstr>Ejemplos prácticos</vt:lpstr>
      <vt:lpstr>Ejemplos prácticos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Conclusiones: Insuficiencia tricúspide sintomática aislada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office 365</cp:lastModifiedBy>
  <cp:revision>85</cp:revision>
  <dcterms:created xsi:type="dcterms:W3CDTF">2020-07-02T15:21:32Z</dcterms:created>
  <dcterms:modified xsi:type="dcterms:W3CDTF">2024-04-17T14:54:04Z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2024-04-08T13:46:18Z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0d8d3277-a654-44af-8f79-569671fa2376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Office:5</vt:lpwstr>
  </property>
  <property fmtid="{D5CDD505-2E9C-101B-9397-08002B2CF9AE}" pid="10" name="ClassificationContentMarkingHeaderText">
    <vt:lpwstr>INTERNAL USE</vt:lpwstr>
  </property>
</Properties>
</file>