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67" r:id="rId3"/>
    <p:sldId id="257" r:id="rId4"/>
    <p:sldId id="258" r:id="rId5"/>
    <p:sldId id="315" r:id="rId6"/>
    <p:sldId id="751" r:id="rId7"/>
    <p:sldId id="427" r:id="rId8"/>
    <p:sldId id="349" r:id="rId9"/>
    <p:sldId id="299" r:id="rId10"/>
    <p:sldId id="743" r:id="rId11"/>
    <p:sldId id="752" r:id="rId12"/>
    <p:sldId id="748" r:id="rId13"/>
    <p:sldId id="753" r:id="rId14"/>
    <p:sldId id="749" r:id="rId15"/>
    <p:sldId id="265" r:id="rId16"/>
    <p:sldId id="262" r:id="rId17"/>
    <p:sldId id="261" r:id="rId18"/>
    <p:sldId id="264" r:id="rId19"/>
    <p:sldId id="318" r:id="rId20"/>
    <p:sldId id="750" r:id="rId21"/>
    <p:sldId id="756" r:id="rId22"/>
    <p:sldId id="754" r:id="rId23"/>
    <p:sldId id="755" r:id="rId24"/>
    <p:sldId id="757" r:id="rId25"/>
    <p:sldId id="266" r:id="rId2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0000"/>
    <a:srgbClr val="DF470D"/>
    <a:srgbClr val="9D0000"/>
    <a:srgbClr val="0024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EB6B1A-288A-EF0B-9B49-036B17868A05}" v="15" dt="2024-04-17T15:03:48.9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78116"/>
  </p:normalViewPr>
  <p:slideViewPr>
    <p:cSldViewPr snapToGrid="0" snapToObjects="1">
      <p:cViewPr varScale="1">
        <p:scale>
          <a:sx n="88" d="100"/>
          <a:sy n="88" d="100"/>
        </p:scale>
        <p:origin x="6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 Turmo Cortés" userId="S::aturmo@almirall.com::f2a469c2-b4dc-4f31-85bc-035a46c60989" providerId="AD" clId="Web-{2C6646B1-DDBF-F003-52FC-61F8FF29071C}"/>
    <pc:docChg chg="mod modMainMaster">
      <pc:chgData name="Ana Turmo Cortés" userId="S::aturmo@almirall.com::f2a469c2-b4dc-4f31-85bc-035a46c60989" providerId="AD" clId="Web-{2C6646B1-DDBF-F003-52FC-61F8FF29071C}" dt="2024-04-10T12:54:01.562" v="1" actId="33475"/>
      <pc:docMkLst>
        <pc:docMk/>
      </pc:docMkLst>
      <pc:sldMasterChg chg="addSp">
        <pc:chgData name="Ana Turmo Cortés" userId="S::aturmo@almirall.com::f2a469c2-b4dc-4f31-85bc-035a46c60989" providerId="AD" clId="Web-{2C6646B1-DDBF-F003-52FC-61F8FF29071C}" dt="2024-04-10T12:54:01.562" v="0" actId="33475"/>
        <pc:sldMasterMkLst>
          <pc:docMk/>
          <pc:sldMasterMk cId="942960957" sldId="2147483648"/>
        </pc:sldMasterMkLst>
        <pc:spChg chg="add">
          <ac:chgData name="Ana Turmo Cortés" userId="S::aturmo@almirall.com::f2a469c2-b4dc-4f31-85bc-035a46c60989" providerId="AD" clId="Web-{2C6646B1-DDBF-F003-52FC-61F8FF29071C}" dt="2024-04-10T12:54:01.562" v="0" actId="33475"/>
          <ac:spMkLst>
            <pc:docMk/>
            <pc:sldMasterMk cId="942960957" sldId="2147483648"/>
            <ac:spMk id="5" creationId="{FDB8841E-7B90-90A8-7493-62EE5BC86CC5}"/>
          </ac:spMkLst>
        </pc:spChg>
      </pc:sldMasterChg>
    </pc:docChg>
  </pc:docChgLst>
  <pc:docChgLst>
    <pc:chgData name="fmuxi" userId="S::fmuxi_weareadn.com#ext#@almirall365.onmicrosoft.com::01b4c213-5d09-47a7-9352-fb2e9698873e" providerId="AD" clId="Web-{FEEB6B1A-288A-EF0B-9B49-036B17868A05}"/>
    <pc:docChg chg="modSld">
      <pc:chgData name="fmuxi" userId="S::fmuxi_weareadn.com#ext#@almirall365.onmicrosoft.com::01b4c213-5d09-47a7-9352-fb2e9698873e" providerId="AD" clId="Web-{FEEB6B1A-288A-EF0B-9B49-036B17868A05}" dt="2024-04-17T15:03:48.963" v="9" actId="1076"/>
      <pc:docMkLst>
        <pc:docMk/>
      </pc:docMkLst>
      <pc:sldChg chg="addSp modSp">
        <pc:chgData name="fmuxi" userId="S::fmuxi_weareadn.com#ext#@almirall365.onmicrosoft.com::01b4c213-5d09-47a7-9352-fb2e9698873e" providerId="AD" clId="Web-{FEEB6B1A-288A-EF0B-9B49-036B17868A05}" dt="2024-04-17T15:03:48.963" v="9" actId="1076"/>
        <pc:sldMkLst>
          <pc:docMk/>
          <pc:sldMk cId="1425550266" sldId="266"/>
        </pc:sldMkLst>
        <pc:spChg chg="add mod">
          <ac:chgData name="fmuxi" userId="S::fmuxi_weareadn.com#ext#@almirall365.onmicrosoft.com::01b4c213-5d09-47a7-9352-fb2e9698873e" providerId="AD" clId="Web-{FEEB6B1A-288A-EF0B-9B49-036B17868A05}" dt="2024-04-17T15:03:48.963" v="9" actId="1076"/>
          <ac:spMkLst>
            <pc:docMk/>
            <pc:sldMk cId="1425550266" sldId="266"/>
            <ac:spMk id="2" creationId="{E0EBCA50-D419-3114-8227-13836B897EA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8C370-5908-BF4D-9A71-01362AA18252}" type="datetimeFigureOut">
              <a:rPr lang="es-ES" smtClean="0"/>
              <a:t>17/04/2024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DC4D57-DC55-0D44-ACDC-97897DC89D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6715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C4D57-DC55-0D44-ACDC-97897DC89D41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2341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C4D57-DC55-0D44-ACDC-97897DC89D41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2705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01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 lleva a una restricción sistólica de los velos y a un fallo en la coaptación de los mismos. Mecanismo </a:t>
            </a:r>
            <a:r>
              <a:rPr lang="es-ES_tradnl" sz="11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IIIb</a:t>
            </a:r>
            <a:r>
              <a:rPr lang="es-ES_tradnl" sz="11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Carpentier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C0CD1-716B-7E4C-A470-AE64563937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46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/>
              <a:t>Key </a:t>
            </a:r>
            <a:r>
              <a:rPr lang="es-ES" sz="1200" dirty="0" err="1"/>
              <a:t>Exclusion</a:t>
            </a:r>
            <a:r>
              <a:rPr lang="es-ES" sz="1200" dirty="0"/>
              <a:t> </a:t>
            </a:r>
            <a:r>
              <a:rPr lang="es-ES" sz="1200" dirty="0" err="1"/>
              <a:t>Criteria</a:t>
            </a:r>
            <a:r>
              <a:rPr lang="es-ES" sz="1200" dirty="0"/>
              <a:t>: </a:t>
            </a:r>
          </a:p>
          <a:p>
            <a:endParaRPr lang="es-ES" sz="800" dirty="0"/>
          </a:p>
          <a:p>
            <a:r>
              <a:rPr lang="es-ES" sz="1200" dirty="0"/>
              <a:t>1.ACC/AHA </a:t>
            </a:r>
            <a:r>
              <a:rPr lang="es-ES" sz="1200" dirty="0" err="1"/>
              <a:t>stage</a:t>
            </a:r>
            <a:r>
              <a:rPr lang="es-ES" sz="1200" dirty="0"/>
              <a:t> D HF, </a:t>
            </a:r>
            <a:r>
              <a:rPr lang="es-ES" sz="1200" dirty="0" err="1"/>
              <a:t>hemodynamic</a:t>
            </a:r>
            <a:r>
              <a:rPr lang="es-ES" sz="1200" dirty="0"/>
              <a:t> </a:t>
            </a:r>
            <a:r>
              <a:rPr lang="es-ES" sz="1200" dirty="0" err="1"/>
              <a:t>instability</a:t>
            </a:r>
            <a:r>
              <a:rPr lang="es-ES" sz="1200" dirty="0"/>
              <a:t> </a:t>
            </a:r>
            <a:r>
              <a:rPr lang="es-ES" sz="1200" dirty="0" err="1"/>
              <a:t>or</a:t>
            </a:r>
            <a:r>
              <a:rPr lang="es-ES" sz="1200" dirty="0"/>
              <a:t> shock </a:t>
            </a:r>
          </a:p>
          <a:p>
            <a:r>
              <a:rPr lang="es-ES" sz="1200" dirty="0"/>
              <a:t>2.CAD </a:t>
            </a:r>
            <a:r>
              <a:rPr lang="es-ES" sz="1200" dirty="0" err="1"/>
              <a:t>requiring</a:t>
            </a:r>
            <a:r>
              <a:rPr lang="es-ES" sz="1200" dirty="0"/>
              <a:t> </a:t>
            </a:r>
            <a:r>
              <a:rPr lang="es-ES" sz="1200" dirty="0" err="1"/>
              <a:t>revascularization</a:t>
            </a:r>
            <a:endParaRPr lang="es-ES" sz="1200" dirty="0"/>
          </a:p>
          <a:p>
            <a:r>
              <a:rPr lang="es-ES" sz="1200" dirty="0"/>
              <a:t>3.COPD </a:t>
            </a:r>
            <a:r>
              <a:rPr lang="es-ES" sz="1200" dirty="0" err="1"/>
              <a:t>requiring</a:t>
            </a:r>
            <a:r>
              <a:rPr lang="es-ES" sz="1200" dirty="0"/>
              <a:t> </a:t>
            </a:r>
            <a:r>
              <a:rPr lang="es-ES" sz="1200" dirty="0" err="1"/>
              <a:t>continuous</a:t>
            </a:r>
            <a:r>
              <a:rPr lang="es-ES" sz="1200" dirty="0"/>
              <a:t> home O2 </a:t>
            </a:r>
            <a:r>
              <a:rPr lang="es-ES" sz="1200" dirty="0" err="1"/>
              <a:t>or</a:t>
            </a:r>
            <a:r>
              <a:rPr lang="es-ES" sz="1200" dirty="0"/>
              <a:t> </a:t>
            </a:r>
            <a:r>
              <a:rPr lang="es-ES" sz="1200" dirty="0" err="1"/>
              <a:t>chronic</a:t>
            </a:r>
            <a:r>
              <a:rPr lang="es-ES" sz="1200" dirty="0"/>
              <a:t> oral </a:t>
            </a:r>
            <a:r>
              <a:rPr lang="es-ES" sz="1200" dirty="0" err="1"/>
              <a:t>steroid</a:t>
            </a:r>
            <a:r>
              <a:rPr lang="es-ES" sz="1200" dirty="0"/>
              <a:t> use </a:t>
            </a:r>
          </a:p>
          <a:p>
            <a:r>
              <a:rPr lang="es-ES" sz="1200" dirty="0"/>
              <a:t>4.Severe PHTN </a:t>
            </a:r>
            <a:r>
              <a:rPr lang="es-ES" sz="1200" dirty="0" err="1"/>
              <a:t>or</a:t>
            </a:r>
            <a:r>
              <a:rPr lang="es-ES" sz="1200" dirty="0"/>
              <a:t> mod/</a:t>
            </a:r>
            <a:r>
              <a:rPr lang="es-ES" sz="1200" dirty="0" err="1"/>
              <a:t>sev</a:t>
            </a:r>
            <a:r>
              <a:rPr lang="es-ES" sz="1200" dirty="0"/>
              <a:t> RV </a:t>
            </a:r>
            <a:r>
              <a:rPr lang="es-ES" sz="1200" dirty="0" err="1"/>
              <a:t>dysfunction</a:t>
            </a:r>
            <a:r>
              <a:rPr lang="es-ES" sz="1200" dirty="0"/>
              <a:t> </a:t>
            </a:r>
          </a:p>
          <a:p>
            <a:r>
              <a:rPr lang="es-ES" sz="1200" dirty="0"/>
              <a:t>5.AV </a:t>
            </a:r>
            <a:r>
              <a:rPr lang="es-ES" sz="1200" dirty="0" err="1"/>
              <a:t>or</a:t>
            </a:r>
            <a:r>
              <a:rPr lang="es-ES" sz="1200" dirty="0"/>
              <a:t> TV </a:t>
            </a:r>
            <a:r>
              <a:rPr lang="es-ES" sz="1200" dirty="0" err="1"/>
              <a:t>disease</a:t>
            </a:r>
            <a:r>
              <a:rPr lang="es-ES" sz="1200" dirty="0"/>
              <a:t> </a:t>
            </a:r>
            <a:r>
              <a:rPr lang="es-ES" sz="1200" dirty="0" err="1"/>
              <a:t>requiring</a:t>
            </a:r>
            <a:r>
              <a:rPr lang="es-ES" sz="1200" dirty="0"/>
              <a:t> </a:t>
            </a:r>
            <a:r>
              <a:rPr lang="es-ES" sz="1200" dirty="0" err="1"/>
              <a:t>surgery</a:t>
            </a:r>
            <a:r>
              <a:rPr lang="es-ES" sz="1200" dirty="0"/>
              <a:t> </a:t>
            </a:r>
            <a:r>
              <a:rPr lang="es-ES" sz="1200" dirty="0" err="1"/>
              <a:t>or</a:t>
            </a:r>
            <a:r>
              <a:rPr lang="es-ES" sz="1200" dirty="0"/>
              <a:t> </a:t>
            </a:r>
            <a:r>
              <a:rPr lang="es-ES" sz="1200" dirty="0" err="1"/>
              <a:t>transcatheter</a:t>
            </a:r>
            <a:r>
              <a:rPr lang="es-ES" sz="1200" dirty="0"/>
              <a:t> </a:t>
            </a:r>
            <a:r>
              <a:rPr lang="es-ES" sz="1200" dirty="0" err="1"/>
              <a:t>intervention</a:t>
            </a:r>
            <a:endParaRPr lang="es-ES" sz="1200" dirty="0"/>
          </a:p>
          <a:p>
            <a:r>
              <a:rPr lang="es-ES" sz="1200" dirty="0"/>
              <a:t>6.MV </a:t>
            </a:r>
            <a:r>
              <a:rPr lang="es-ES" sz="1200" dirty="0" err="1"/>
              <a:t>orifice</a:t>
            </a:r>
            <a:r>
              <a:rPr lang="es-ES" sz="1200" dirty="0"/>
              <a:t> </a:t>
            </a:r>
            <a:r>
              <a:rPr lang="es-ES" sz="1200" dirty="0" err="1"/>
              <a:t>area</a:t>
            </a:r>
            <a:r>
              <a:rPr lang="es-ES" sz="1200" dirty="0"/>
              <a:t> &lt;4.0 cm2 </a:t>
            </a:r>
            <a:r>
              <a:rPr lang="es-ES" sz="1200" dirty="0" err="1"/>
              <a:t>by</a:t>
            </a:r>
            <a:r>
              <a:rPr lang="es-ES" sz="1200" dirty="0"/>
              <a:t> site-</a:t>
            </a:r>
            <a:r>
              <a:rPr lang="es-ES" sz="1200" dirty="0" err="1"/>
              <a:t>assessed</a:t>
            </a:r>
            <a:r>
              <a:rPr lang="es-ES" sz="1200" dirty="0"/>
              <a:t> TTE</a:t>
            </a:r>
          </a:p>
          <a:p>
            <a:endParaRPr lang="es-ES" sz="1200" dirty="0"/>
          </a:p>
          <a:p>
            <a:endParaRPr lang="es-ES" sz="1200" dirty="0"/>
          </a:p>
          <a:p>
            <a:r>
              <a:rPr lang="es-ES" sz="1200" dirty="0" err="1"/>
              <a:t>Baseline</a:t>
            </a:r>
            <a:r>
              <a:rPr lang="es-ES" sz="1200" dirty="0"/>
              <a:t> </a:t>
            </a:r>
            <a:r>
              <a:rPr lang="es-ES" sz="1200" dirty="0" err="1"/>
              <a:t>characteristics</a:t>
            </a:r>
            <a:endParaRPr lang="es-ES" sz="1200" dirty="0"/>
          </a:p>
          <a:p>
            <a:endParaRPr lang="es-ES" sz="800" dirty="0"/>
          </a:p>
          <a:p>
            <a:r>
              <a:rPr lang="es-ES" sz="1200" dirty="0"/>
              <a:t>72 ± 10  </a:t>
            </a:r>
            <a:r>
              <a:rPr lang="es-ES" sz="1200" dirty="0" err="1"/>
              <a:t>years</a:t>
            </a:r>
            <a:endParaRPr lang="es-ES" sz="1200" dirty="0"/>
          </a:p>
          <a:p>
            <a:r>
              <a:rPr lang="es-ES" sz="1200" dirty="0" err="1"/>
              <a:t>Ischemic</a:t>
            </a:r>
            <a:r>
              <a:rPr lang="es-ES" sz="1200" dirty="0"/>
              <a:t> </a:t>
            </a:r>
            <a:r>
              <a:rPr lang="es-ES" sz="1200" dirty="0" err="1"/>
              <a:t>etiology</a:t>
            </a:r>
            <a:r>
              <a:rPr lang="es-ES" sz="1200" dirty="0"/>
              <a:t> 60%</a:t>
            </a:r>
          </a:p>
          <a:p>
            <a:r>
              <a:rPr lang="es-ES" sz="1200" dirty="0" err="1"/>
              <a:t>History</a:t>
            </a:r>
            <a:r>
              <a:rPr lang="es-ES" sz="1200" dirty="0"/>
              <a:t> atrial </a:t>
            </a:r>
            <a:r>
              <a:rPr lang="es-ES" sz="1200" dirty="0" err="1"/>
              <a:t>fibrillation</a:t>
            </a:r>
            <a:r>
              <a:rPr lang="es-ES" sz="1200" dirty="0"/>
              <a:t>/</a:t>
            </a:r>
            <a:r>
              <a:rPr lang="es-ES" sz="1200" dirty="0" err="1"/>
              <a:t>flutter</a:t>
            </a:r>
            <a:r>
              <a:rPr lang="es-ES" sz="1200" dirty="0"/>
              <a:t>  55% </a:t>
            </a:r>
          </a:p>
          <a:p>
            <a:r>
              <a:rPr lang="es-ES" sz="1200" dirty="0"/>
              <a:t>TRC  35-38%</a:t>
            </a:r>
          </a:p>
          <a:p>
            <a:r>
              <a:rPr lang="es-ES" sz="1200" dirty="0"/>
              <a:t>ORE 0.40±0.15 cm2,  VI 62/53 mm  194/135 ml. FEVI 35%</a:t>
            </a:r>
          </a:p>
          <a:p>
            <a:r>
              <a:rPr lang="es-ES" sz="1200" dirty="0"/>
              <a:t>RVSP 44  ± 14 </a:t>
            </a:r>
            <a:r>
              <a:rPr lang="es-ES" sz="1200" dirty="0" err="1"/>
              <a:t>mmHg</a:t>
            </a:r>
            <a:r>
              <a:rPr lang="es-ES" sz="1200" dirty="0"/>
              <a:t> </a:t>
            </a:r>
          </a:p>
          <a:p>
            <a:endParaRPr lang="es-ES" sz="1200" dirty="0"/>
          </a:p>
          <a:p>
            <a:endParaRPr lang="es-ES" sz="1200" dirty="0"/>
          </a:p>
          <a:p>
            <a:endParaRPr lang="es-ES" sz="1200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C4D57-DC55-0D44-ACDC-97897DC89D41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8903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C4D57-DC55-0D44-ACDC-97897DC89D41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7570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C4D57-DC55-0D44-ACDC-97897DC89D41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753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C4D57-DC55-0D44-ACDC-97897DC89D41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2133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D1FA58A-2914-6B94-A918-421C2DFFD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37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E7E4AF3-58E0-CD41-879A-CFD5DC5B57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53481" y="353085"/>
            <a:ext cx="7205725" cy="55079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9139685-6F67-874E-AFB2-45F0F9454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‹Nº›</a:t>
            </a:fld>
            <a:endParaRPr lang="es-ES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5F9A00A-720B-C548-85C7-301500676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794" y="353085"/>
            <a:ext cx="3932237" cy="14055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63F52827-FC44-2D4D-9680-927EDA87B6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2794" y="1758635"/>
            <a:ext cx="3932237" cy="3811588"/>
          </a:xfrm>
        </p:spPr>
        <p:txBody>
          <a:bodyPr/>
          <a:lstStyle>
            <a:lvl1pPr marL="0" indent="0">
              <a:buNone/>
              <a:defRPr sz="1600" b="1">
                <a:solidFill>
                  <a:srgbClr val="002454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42058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2601AEF-DBA9-3C41-B0CA-286084FC6A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40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339" y="68627"/>
            <a:ext cx="8832981" cy="864096"/>
          </a:xfrm>
        </p:spPr>
        <p:txBody>
          <a:bodyPr/>
          <a:lstStyle>
            <a:lvl1pPr>
              <a:defRPr sz="32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7" name="6 CuadroTexto"/>
          <p:cNvSpPr txBox="1"/>
          <p:nvPr userDrawn="1"/>
        </p:nvSpPr>
        <p:spPr>
          <a:xfrm>
            <a:off x="719403" y="5157192"/>
            <a:ext cx="768085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867" dirty="0">
              <a:solidFill>
                <a:schemeClr val="bg1"/>
              </a:solidFill>
            </a:endParaRPr>
          </a:p>
        </p:txBody>
      </p:sp>
      <p:sp>
        <p:nvSpPr>
          <p:cNvPr id="10" name="2 Marcador de contenido"/>
          <p:cNvSpPr>
            <a:spLocks noGrp="1"/>
          </p:cNvSpPr>
          <p:nvPr>
            <p:ph idx="10"/>
          </p:nvPr>
        </p:nvSpPr>
        <p:spPr>
          <a:xfrm>
            <a:off x="527381" y="6405331"/>
            <a:ext cx="7776864" cy="395221"/>
          </a:xfrm>
        </p:spPr>
        <p:txBody>
          <a:bodyPr>
            <a:noAutofit/>
          </a:bodyPr>
          <a:lstStyle>
            <a:lvl1pPr>
              <a:defRPr sz="1867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1" name="2 Marcador de contenido"/>
          <p:cNvSpPr>
            <a:spLocks noGrp="1"/>
          </p:cNvSpPr>
          <p:nvPr>
            <p:ph idx="11"/>
          </p:nvPr>
        </p:nvSpPr>
        <p:spPr>
          <a:xfrm>
            <a:off x="8784299" y="6405331"/>
            <a:ext cx="3360373" cy="395221"/>
          </a:xfrm>
        </p:spPr>
        <p:txBody>
          <a:bodyPr>
            <a:noAutofit/>
          </a:bodyPr>
          <a:lstStyle>
            <a:lvl1pPr>
              <a:defRPr sz="1867"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950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44D6318-A1CB-1F40-B58B-C5FE4C2EB2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71D8C7E-A497-5D4C-9226-AF286F248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944" y="2177378"/>
            <a:ext cx="5729466" cy="1955271"/>
          </a:xfrm>
        </p:spPr>
        <p:txBody>
          <a:bodyPr anchor="b">
            <a:noAutofit/>
          </a:bodyPr>
          <a:lstStyle>
            <a:lvl1pPr algn="l">
              <a:lnSpc>
                <a:spcPts val="45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8BCC1901-980B-F54A-A120-E393850E22B2}"/>
              </a:ext>
            </a:extLst>
          </p:cNvPr>
          <p:cNvSpPr txBox="1">
            <a:spLocks/>
          </p:cNvSpPr>
          <p:nvPr userDrawn="1"/>
        </p:nvSpPr>
        <p:spPr>
          <a:xfrm>
            <a:off x="463103" y="6486792"/>
            <a:ext cx="11415044" cy="3157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900" b="0" i="0" kern="1200">
                <a:solidFill>
                  <a:srgbClr val="DF470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000" dirty="0">
                <a:solidFill>
                  <a:schemeClr val="bg1"/>
                </a:solidFill>
              </a:rPr>
              <a:t>Formación online en actualizaciones en Cardiología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9FAAEDE6-F525-A84E-ACFF-6FA31E269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5944" y="4132649"/>
            <a:ext cx="5729466" cy="1268129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rgbClr val="DF470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96372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F173F56-F184-3C01-3FE2-0C6221BDB0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777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53CFAC-F66E-E547-BEC4-A7BE222AB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3192F575-A499-A844-9BBA-435B50D89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874" y="2177378"/>
            <a:ext cx="5729466" cy="1955271"/>
          </a:xfrm>
        </p:spPr>
        <p:txBody>
          <a:bodyPr anchor="b">
            <a:noAutofit/>
          </a:bodyPr>
          <a:lstStyle>
            <a:lvl1pPr algn="l">
              <a:lnSpc>
                <a:spcPts val="4500"/>
              </a:lnSpc>
              <a:defRPr sz="4800">
                <a:solidFill>
                  <a:srgbClr val="002454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E9B8EA26-A560-3F47-849D-4796F90A2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4874" y="4132649"/>
            <a:ext cx="5729466" cy="1268129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rgbClr val="DF470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52269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99D1B8-4425-744C-AE29-D7688E97F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032" y="177566"/>
            <a:ext cx="11525061" cy="1041076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A30699-8B0D-A147-82A8-288F43E71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32" y="1406202"/>
            <a:ext cx="11525061" cy="4495834"/>
          </a:xfrm>
        </p:spPr>
        <p:txBody>
          <a:bodyPr/>
          <a:lstStyle>
            <a:lvl1pPr>
              <a:buClr>
                <a:srgbClr val="DF470D"/>
              </a:buClr>
              <a:defRPr/>
            </a:lvl1pPr>
            <a:lvl2pPr>
              <a:buClr>
                <a:srgbClr val="DF470D"/>
              </a:buClr>
              <a:defRPr/>
            </a:lvl2pPr>
            <a:lvl3pPr>
              <a:buClr>
                <a:srgbClr val="DF470D"/>
              </a:buClr>
              <a:defRPr/>
            </a:lvl3pPr>
            <a:lvl4pPr>
              <a:buClr>
                <a:srgbClr val="DF470D"/>
              </a:buClr>
              <a:defRPr/>
            </a:lvl4pPr>
            <a:lvl5pPr>
              <a:buClr>
                <a:srgbClr val="DF470D"/>
              </a:buClr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53D41F-FB18-4740-A853-C561486F0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9359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01DAD4-3E9A-4E47-8D79-79F2226818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4031" y="1396333"/>
            <a:ext cx="5423025" cy="4351338"/>
          </a:xfrm>
        </p:spPr>
        <p:txBody>
          <a:bodyPr/>
          <a:lstStyle>
            <a:lvl1pPr>
              <a:buClr>
                <a:srgbClr val="DF470D"/>
              </a:buClr>
              <a:defRPr/>
            </a:lvl1pPr>
            <a:lvl2pPr>
              <a:buClr>
                <a:srgbClr val="DF470D"/>
              </a:buClr>
              <a:defRPr/>
            </a:lvl2pPr>
            <a:lvl3pPr>
              <a:buClr>
                <a:srgbClr val="DF470D"/>
              </a:buClr>
              <a:defRPr/>
            </a:lvl3pPr>
            <a:lvl4pPr>
              <a:buClr>
                <a:srgbClr val="DF470D"/>
              </a:buClr>
              <a:defRPr/>
            </a:lvl4pPr>
            <a:lvl5pPr>
              <a:buClr>
                <a:srgbClr val="DF470D"/>
              </a:buClr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A4FFB51-B9F8-A541-BF0D-336C6AE0D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4946" y="1396333"/>
            <a:ext cx="5444147" cy="4351338"/>
          </a:xfrm>
        </p:spPr>
        <p:txBody>
          <a:bodyPr/>
          <a:lstStyle>
            <a:lvl1pPr>
              <a:buClr>
                <a:srgbClr val="DF470D"/>
              </a:buClr>
              <a:defRPr/>
            </a:lvl1pPr>
            <a:lvl2pPr>
              <a:buClr>
                <a:srgbClr val="DF470D"/>
              </a:buClr>
              <a:defRPr/>
            </a:lvl2pPr>
            <a:lvl3pPr>
              <a:buClr>
                <a:srgbClr val="DF470D"/>
              </a:buClr>
              <a:defRPr/>
            </a:lvl3pPr>
            <a:lvl4pPr>
              <a:buClr>
                <a:srgbClr val="DF470D"/>
              </a:buClr>
              <a:defRPr/>
            </a:lvl4pPr>
            <a:lvl5pPr>
              <a:buClr>
                <a:srgbClr val="DF470D"/>
              </a:buClr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4119C34-6C9C-5F4A-8578-153768BC0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‹Nº›</a:t>
            </a:fld>
            <a:endParaRPr lang="es-ES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D5D6DB3F-D4F6-F74C-AADE-46825ABD4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032" y="177566"/>
            <a:ext cx="11525061" cy="1041076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4048653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BCC8B6-B70F-5B4A-9272-B345E90B7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564" y="1218642"/>
            <a:ext cx="5464600" cy="59738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0245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B6A0472-0A8A-4846-BADE-849F00141A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0564" y="1928387"/>
            <a:ext cx="5464600" cy="4046899"/>
          </a:xfrm>
        </p:spPr>
        <p:txBody>
          <a:bodyPr/>
          <a:lstStyle>
            <a:lvl1pPr>
              <a:buClr>
                <a:srgbClr val="DF470D"/>
              </a:buClr>
              <a:defRPr/>
            </a:lvl1pPr>
            <a:lvl2pPr>
              <a:buClr>
                <a:srgbClr val="DF470D"/>
              </a:buClr>
              <a:defRPr/>
            </a:lvl2pPr>
            <a:lvl3pPr>
              <a:buClr>
                <a:srgbClr val="DF470D"/>
              </a:buClr>
              <a:defRPr/>
            </a:lvl3pPr>
            <a:lvl4pPr>
              <a:buClr>
                <a:srgbClr val="DF470D"/>
              </a:buClr>
              <a:defRPr/>
            </a:lvl4pPr>
            <a:lvl5pPr>
              <a:buClr>
                <a:srgbClr val="DF470D"/>
              </a:buClr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76CDF15-4296-F84D-8BA2-039FAFF616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4493" y="1218642"/>
            <a:ext cx="5464600" cy="59738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0245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653C8A2-5055-184D-819A-2578E7D603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4493" y="1928388"/>
            <a:ext cx="5464600" cy="4046898"/>
          </a:xfrm>
        </p:spPr>
        <p:txBody>
          <a:bodyPr/>
          <a:lstStyle>
            <a:lvl1pPr>
              <a:buClr>
                <a:srgbClr val="DF470D"/>
              </a:buClr>
              <a:defRPr/>
            </a:lvl1pPr>
            <a:lvl2pPr>
              <a:buClr>
                <a:srgbClr val="DF470D"/>
              </a:buClr>
              <a:defRPr/>
            </a:lvl2pPr>
            <a:lvl3pPr>
              <a:buClr>
                <a:srgbClr val="DF470D"/>
              </a:buClr>
              <a:defRPr/>
            </a:lvl3pPr>
            <a:lvl4pPr>
              <a:buClr>
                <a:srgbClr val="DF470D"/>
              </a:buClr>
              <a:defRPr/>
            </a:lvl4pPr>
            <a:lvl5pPr>
              <a:buClr>
                <a:srgbClr val="DF470D"/>
              </a:buClr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9E1156F-04DC-9842-A200-254FC39EB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3070D566-F416-F545-B36E-148F000CB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564" y="177566"/>
            <a:ext cx="11548529" cy="1041076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946880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98A8368-191E-7249-9D52-7C696DC7C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‹Nº›</a:t>
            </a:fld>
            <a:endParaRPr lang="es-E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9FA059A-93AE-A144-B677-957131BBE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032" y="177566"/>
            <a:ext cx="11525061" cy="1041076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537054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635279A-68D0-4D46-A010-34F0645CE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6921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54AA77-FD0A-6F48-9945-180CE873A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794" y="353085"/>
            <a:ext cx="3932237" cy="14055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31E3FD-DAEF-094F-AAE4-9FD5C156B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9695" y="394957"/>
            <a:ext cx="7169511" cy="4873625"/>
          </a:xfrm>
        </p:spPr>
        <p:txBody>
          <a:bodyPr>
            <a:normAutofit/>
          </a:bodyPr>
          <a:lstStyle>
            <a:lvl1pPr>
              <a:buClr>
                <a:srgbClr val="DF470D"/>
              </a:buClr>
              <a:defRPr sz="1600"/>
            </a:lvl1pPr>
            <a:lvl2pPr>
              <a:buClr>
                <a:srgbClr val="DF470D"/>
              </a:buClr>
              <a:defRPr sz="1600"/>
            </a:lvl2pPr>
            <a:lvl3pPr>
              <a:buClr>
                <a:srgbClr val="DF470D"/>
              </a:buClr>
              <a:defRPr sz="1600"/>
            </a:lvl3pPr>
            <a:lvl4pPr>
              <a:buClr>
                <a:srgbClr val="DF470D"/>
              </a:buClr>
              <a:defRPr sz="1600"/>
            </a:lvl4pPr>
            <a:lvl5pPr>
              <a:buClr>
                <a:srgbClr val="DF470D"/>
              </a:buCl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D34733-D226-C643-A6F9-B112EA72E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2794" y="1758635"/>
            <a:ext cx="3932237" cy="3811588"/>
          </a:xfrm>
        </p:spPr>
        <p:txBody>
          <a:bodyPr/>
          <a:lstStyle>
            <a:lvl1pPr marL="0" indent="0">
              <a:buNone/>
              <a:defRPr sz="1600" b="1">
                <a:solidFill>
                  <a:srgbClr val="002454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BCD7F81-1231-5E41-BEC6-12281E00F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5474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FCA4FB6-C860-AA79-EFDA-D438BDCA27C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F7CEA30-7FC2-0B4D-AC45-1204A3045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18" y="177566"/>
            <a:ext cx="11561275" cy="1041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C9B6620-E63C-754C-9D65-8BE11DA0F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7818" y="1406202"/>
            <a:ext cx="11561275" cy="4045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41F599-377A-2E47-931B-7B8C22B87C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589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DF470D"/>
                </a:solidFill>
              </a:defRPr>
            </a:lvl1pPr>
          </a:lstStyle>
          <a:p>
            <a:fld id="{4094CC2B-552C-BD49-BB57-6E663FD0C8E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DB8841E-7B90-90A8-7493-62EE5BC86CC5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382375" y="63500"/>
            <a:ext cx="7747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s-E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USE</a:t>
            </a:r>
          </a:p>
        </p:txBody>
      </p:sp>
    </p:spTree>
    <p:extLst>
      <p:ext uri="{BB962C8B-B14F-4D97-AF65-F5344CB8AC3E}">
        <p14:creationId xmlns:p14="http://schemas.microsoft.com/office/powerpoint/2010/main" val="942960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1" r:id="rId3"/>
    <p:sldLayoutId id="214748365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DF470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6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6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>
              <a:lumMod val="6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>
              <a:lumMod val="6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>
              <a:lumMod val="6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microsoft.com/office/2007/relationships/media" Target="../media/media3.mp4"/><Relationship Id="rId7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34.png"/><Relationship Id="rId5" Type="http://schemas.microsoft.com/office/2007/relationships/media" Target="../media/media4.mp4"/><Relationship Id="rId10" Type="http://schemas.openxmlformats.org/officeDocument/2006/relationships/image" Target="../media/image33.png"/><Relationship Id="rId4" Type="http://schemas.openxmlformats.org/officeDocument/2006/relationships/video" Target="../media/media3.mp4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7.png"/><Relationship Id="rId18" Type="http://schemas.openxmlformats.org/officeDocument/2006/relationships/image" Target="../media/image47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26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11" Type="http://schemas.openxmlformats.org/officeDocument/2006/relationships/image" Target="../media/image25.png"/><Relationship Id="rId5" Type="http://schemas.openxmlformats.org/officeDocument/2006/relationships/image" Target="../media/image38.png"/><Relationship Id="rId15" Type="http://schemas.openxmlformats.org/officeDocument/2006/relationships/image" Target="../media/image44.png"/><Relationship Id="rId10" Type="http://schemas.openxmlformats.org/officeDocument/2006/relationships/image" Target="../media/image43.png"/><Relationship Id="rId19" Type="http://schemas.openxmlformats.org/officeDocument/2006/relationships/image" Target="../media/image4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6.mov"/><Relationship Id="rId7" Type="http://schemas.openxmlformats.org/officeDocument/2006/relationships/slideLayout" Target="../slideLayouts/slideLayout9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video" Target="../media/media7.mov"/><Relationship Id="rId11" Type="http://schemas.openxmlformats.org/officeDocument/2006/relationships/image" Target="../media/image55.png"/><Relationship Id="rId5" Type="http://schemas.microsoft.com/office/2007/relationships/media" Target="../media/media7.mov"/><Relationship Id="rId10" Type="http://schemas.openxmlformats.org/officeDocument/2006/relationships/image" Target="../media/image54.png"/><Relationship Id="rId4" Type="http://schemas.openxmlformats.org/officeDocument/2006/relationships/video" Target="../media/media6.mov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9.mov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59.png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6" Type="http://schemas.openxmlformats.org/officeDocument/2006/relationships/video" Target="../media/media10.mov"/><Relationship Id="rId11" Type="http://schemas.openxmlformats.org/officeDocument/2006/relationships/image" Target="../media/image58.png"/><Relationship Id="rId5" Type="http://schemas.microsoft.com/office/2007/relationships/media" Target="../media/media10.mov"/><Relationship Id="rId10" Type="http://schemas.openxmlformats.org/officeDocument/2006/relationships/image" Target="../media/image57.png"/><Relationship Id="rId4" Type="http://schemas.openxmlformats.org/officeDocument/2006/relationships/video" Target="../media/media9.mov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media" Target="../media/media13.mp4"/><Relationship Id="rId7" Type="http://schemas.openxmlformats.org/officeDocument/2006/relationships/slideLayout" Target="../slideLayouts/slideLayout4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video" Target="../media/media14.mp4"/><Relationship Id="rId5" Type="http://schemas.microsoft.com/office/2007/relationships/media" Target="../media/media14.mp4"/><Relationship Id="rId10" Type="http://schemas.openxmlformats.org/officeDocument/2006/relationships/image" Target="../media/image64.png"/><Relationship Id="rId4" Type="http://schemas.openxmlformats.org/officeDocument/2006/relationships/video" Target="../media/media13.mp4"/><Relationship Id="rId9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5.mov"/><Relationship Id="rId1" Type="http://schemas.microsoft.com/office/2007/relationships/media" Target="../media/media15.mov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986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1790BB1-1301-19F7-C74B-74061630C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10</a:t>
            </a:fld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F806AF4-11CB-9284-B0D4-B0FFDE9D689C}"/>
              </a:ext>
            </a:extLst>
          </p:cNvPr>
          <p:cNvSpPr txBox="1"/>
          <p:nvPr/>
        </p:nvSpPr>
        <p:spPr>
          <a:xfrm>
            <a:off x="693324" y="3788825"/>
            <a:ext cx="3238500" cy="1711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b="1" dirty="0">
                <a:solidFill>
                  <a:srgbClr val="0070C0"/>
                </a:solidFill>
              </a:rPr>
              <a:t>COAPT</a:t>
            </a:r>
          </a:p>
          <a:p>
            <a:pPr>
              <a:lnSpc>
                <a:spcPct val="150000"/>
              </a:lnSpc>
            </a:pPr>
            <a:r>
              <a:rPr lang="es-ES" dirty="0" err="1"/>
              <a:t>Secondary</a:t>
            </a:r>
            <a:r>
              <a:rPr lang="es-ES" dirty="0"/>
              <a:t> MR  (3+) (4+) </a:t>
            </a:r>
          </a:p>
          <a:p>
            <a:pPr>
              <a:lnSpc>
                <a:spcPct val="150000"/>
              </a:lnSpc>
            </a:pPr>
            <a:r>
              <a:rPr lang="es-ES" dirty="0"/>
              <a:t>EF 20%-50% and LVESD ≤70 mm</a:t>
            </a:r>
          </a:p>
          <a:p>
            <a:pPr>
              <a:lnSpc>
                <a:spcPct val="150000"/>
              </a:lnSpc>
            </a:pPr>
            <a:r>
              <a:rPr lang="es-ES" dirty="0"/>
              <a:t>NYHA II-III-IV  (40 / 50-55/ 5-10)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B8F3DD0-8C57-9663-951A-A24F74844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6715" y="64625"/>
            <a:ext cx="6862378" cy="600159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9E70D02-8A07-4136-0D65-0EB0241D2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907" y="94530"/>
            <a:ext cx="4276984" cy="266632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8E319AF-A259-068D-809F-78B812E45B54}"/>
              </a:ext>
            </a:extLst>
          </p:cNvPr>
          <p:cNvSpPr txBox="1"/>
          <p:nvPr/>
        </p:nvSpPr>
        <p:spPr>
          <a:xfrm>
            <a:off x="1335617" y="3117617"/>
            <a:ext cx="2457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NEJM. March 5, 2023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8D81808-D4A3-F198-2CC6-F7A015D37D47}"/>
              </a:ext>
            </a:extLst>
          </p:cNvPr>
          <p:cNvSpPr txBox="1"/>
          <p:nvPr/>
        </p:nvSpPr>
        <p:spPr>
          <a:xfrm>
            <a:off x="1335617" y="2815741"/>
            <a:ext cx="2457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NEJM. Sept 23,  2018</a:t>
            </a:r>
          </a:p>
        </p:txBody>
      </p:sp>
    </p:spTree>
    <p:extLst>
      <p:ext uri="{BB962C8B-B14F-4D97-AF65-F5344CB8AC3E}">
        <p14:creationId xmlns:p14="http://schemas.microsoft.com/office/powerpoint/2010/main" val="1079831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3F6D3F0-76FF-8D09-927E-25CD99BDF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11</a:t>
            </a:fld>
            <a:endParaRPr lang="es-ES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7EAB420D-C595-4CEC-999E-CC4C83CA2F1C}"/>
              </a:ext>
            </a:extLst>
          </p:cNvPr>
          <p:cNvSpPr txBox="1">
            <a:spLocks/>
          </p:cNvSpPr>
          <p:nvPr/>
        </p:nvSpPr>
        <p:spPr>
          <a:xfrm>
            <a:off x="2397687" y="523723"/>
            <a:ext cx="7643779" cy="7758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DF470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250000"/>
              </a:lnSpc>
              <a:spcBef>
                <a:spcPts val="0"/>
              </a:spcBef>
            </a:pPr>
            <a:r>
              <a:rPr lang="es-ES" sz="2800" b="0" dirty="0">
                <a:solidFill>
                  <a:schemeClr val="tx1"/>
                </a:solidFill>
                <a:latin typeface="Verdana" panose="020B0604030504040204" pitchFamily="34" charset="0"/>
              </a:rPr>
              <a:t>Insuficiencia mitral severa </a:t>
            </a:r>
            <a:br>
              <a:rPr lang="es-ES" sz="2800" b="0" dirty="0">
                <a:solidFill>
                  <a:schemeClr val="tx1"/>
                </a:solidFill>
                <a:latin typeface="Verdana" panose="020B0604030504040204" pitchFamily="34" charset="0"/>
              </a:rPr>
            </a:br>
            <a:r>
              <a:rPr lang="es-ES" sz="2800" b="0" dirty="0">
                <a:solidFill>
                  <a:schemeClr val="tx1"/>
                </a:solidFill>
                <a:latin typeface="Verdana" panose="020B0604030504040204" pitchFamily="34" charset="0"/>
              </a:rPr>
              <a:t>¿Cirugía o tratamiento percutáneo?</a:t>
            </a:r>
            <a:br>
              <a:rPr lang="es-ES" sz="2800" b="0" dirty="0">
                <a:solidFill>
                  <a:schemeClr val="tx1"/>
                </a:solidFill>
                <a:latin typeface="Verdana" panose="020B0604030504040204" pitchFamily="34" charset="0"/>
              </a:rPr>
            </a:br>
            <a:endParaRPr lang="es-ES" sz="2800" dirty="0">
              <a:solidFill>
                <a:schemeClr val="tx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A4CD243-664F-4D51-704E-56D601A09094}"/>
              </a:ext>
            </a:extLst>
          </p:cNvPr>
          <p:cNvSpPr txBox="1"/>
          <p:nvPr/>
        </p:nvSpPr>
        <p:spPr>
          <a:xfrm>
            <a:off x="4689231" y="3676760"/>
            <a:ext cx="7179862" cy="97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i="1" dirty="0">
                <a:effectLst/>
                <a:latin typeface="Times" pitchFamily="2" charset="0"/>
              </a:rPr>
              <a:t>“ </a:t>
            </a:r>
            <a:r>
              <a:rPr lang="es-ES" sz="2000" i="1" dirty="0" err="1">
                <a:effectLst/>
                <a:latin typeface="Times" pitchFamily="2" charset="0"/>
              </a:rPr>
              <a:t>lower</a:t>
            </a:r>
            <a:r>
              <a:rPr lang="es-ES" sz="2000" i="1" dirty="0">
                <a:effectLst/>
                <a:latin typeface="Times" pitchFamily="2" charset="0"/>
              </a:rPr>
              <a:t> </a:t>
            </a:r>
            <a:r>
              <a:rPr lang="es-ES" sz="2000" i="1" dirty="0" err="1">
                <a:effectLst/>
                <a:latin typeface="Times" pitchFamily="2" charset="0"/>
              </a:rPr>
              <a:t>thresholds</a:t>
            </a:r>
            <a:r>
              <a:rPr lang="es-ES" sz="2000" i="1" dirty="0">
                <a:effectLst/>
                <a:latin typeface="Times" pitchFamily="2" charset="0"/>
              </a:rPr>
              <a:t> </a:t>
            </a:r>
            <a:r>
              <a:rPr lang="es-ES" sz="2000" i="1" dirty="0" err="1">
                <a:effectLst/>
                <a:latin typeface="Times" pitchFamily="2" charset="0"/>
              </a:rPr>
              <a:t>should</a:t>
            </a:r>
            <a:r>
              <a:rPr lang="es-ES" sz="2000" i="1" dirty="0">
                <a:effectLst/>
                <a:latin typeface="Times" pitchFamily="2" charset="0"/>
              </a:rPr>
              <a:t> be </a:t>
            </a:r>
            <a:r>
              <a:rPr lang="es-ES" sz="2000" i="1" dirty="0" err="1">
                <a:effectLst/>
                <a:latin typeface="Times" pitchFamily="2" charset="0"/>
              </a:rPr>
              <a:t>explored</a:t>
            </a:r>
            <a:r>
              <a:rPr lang="es-ES" sz="2000" i="1" dirty="0">
                <a:effectLst/>
                <a:latin typeface="Times" pitchFamily="2" charset="0"/>
              </a:rPr>
              <a:t> </a:t>
            </a:r>
            <a:r>
              <a:rPr lang="es-ES" sz="2000" i="1" dirty="0" err="1">
                <a:effectLst/>
                <a:latin typeface="Times" pitchFamily="2" charset="0"/>
              </a:rPr>
              <a:t>to</a:t>
            </a:r>
            <a:r>
              <a:rPr lang="es-ES" sz="2000" i="1" dirty="0">
                <a:effectLst/>
                <a:latin typeface="Times" pitchFamily="2" charset="0"/>
              </a:rPr>
              <a:t> </a:t>
            </a:r>
            <a:r>
              <a:rPr lang="es-ES" sz="2000" i="1" dirty="0" err="1">
                <a:effectLst/>
                <a:latin typeface="Times" pitchFamily="2" charset="0"/>
              </a:rPr>
              <a:t>identify</a:t>
            </a:r>
            <a:r>
              <a:rPr lang="es-ES" sz="2000" i="1" dirty="0">
                <a:effectLst/>
                <a:latin typeface="Times" pitchFamily="2" charset="0"/>
              </a:rPr>
              <a:t> </a:t>
            </a:r>
            <a:r>
              <a:rPr lang="es-ES" sz="2000" i="1" dirty="0" err="1">
                <a:effectLst/>
                <a:latin typeface="Times" pitchFamily="2" charset="0"/>
              </a:rPr>
              <a:t>patients</a:t>
            </a:r>
            <a:r>
              <a:rPr lang="es-ES" sz="2000" i="1" dirty="0">
                <a:effectLst/>
                <a:latin typeface="Times" pitchFamily="2" charset="0"/>
              </a:rPr>
              <a:t> </a:t>
            </a:r>
            <a:r>
              <a:rPr lang="es-ES" sz="2000" i="1" dirty="0" err="1">
                <a:effectLst/>
                <a:latin typeface="Times" pitchFamily="2" charset="0"/>
              </a:rPr>
              <a:t>with</a:t>
            </a:r>
            <a:r>
              <a:rPr lang="es-ES" sz="2000" i="1" dirty="0">
                <a:effectLst/>
                <a:latin typeface="Times" pitchFamily="2" charset="0"/>
              </a:rPr>
              <a:t> </a:t>
            </a:r>
            <a:r>
              <a:rPr lang="es-ES" sz="2000" i="1" dirty="0" err="1">
                <a:effectLst/>
                <a:latin typeface="Times" pitchFamily="2" charset="0"/>
              </a:rPr>
              <a:t>clinically</a:t>
            </a:r>
            <a:r>
              <a:rPr lang="es-ES" sz="2000" i="1" dirty="0">
                <a:effectLst/>
                <a:latin typeface="Times" pitchFamily="2" charset="0"/>
              </a:rPr>
              <a:t> </a:t>
            </a:r>
            <a:r>
              <a:rPr lang="es-ES" sz="2000" i="1" dirty="0" err="1">
                <a:effectLst/>
                <a:latin typeface="Times" pitchFamily="2" charset="0"/>
              </a:rPr>
              <a:t>signi</a:t>
            </a:r>
            <a:r>
              <a:rPr lang="es-ES" sz="2000" i="1" dirty="0" err="1">
                <a:effectLst/>
                <a:latin typeface="Helvetica" pitchFamily="2" charset="0"/>
              </a:rPr>
              <a:t>fi</a:t>
            </a:r>
            <a:r>
              <a:rPr lang="es-ES" sz="2000" i="1" dirty="0" err="1">
                <a:effectLst/>
                <a:latin typeface="Times" pitchFamily="2" charset="0"/>
              </a:rPr>
              <a:t>cant</a:t>
            </a:r>
            <a:r>
              <a:rPr lang="es-ES" sz="2000" i="1" dirty="0">
                <a:effectLst/>
                <a:latin typeface="Times" pitchFamily="2" charset="0"/>
              </a:rPr>
              <a:t> SMR </a:t>
            </a:r>
            <a:r>
              <a:rPr lang="es-ES" sz="2000" i="1" dirty="0" err="1">
                <a:effectLst/>
                <a:latin typeface="Times" pitchFamily="2" charset="0"/>
              </a:rPr>
              <a:t>who</a:t>
            </a:r>
            <a:r>
              <a:rPr lang="es-ES" sz="2000" i="1" dirty="0">
                <a:effectLst/>
                <a:latin typeface="Times" pitchFamily="2" charset="0"/>
              </a:rPr>
              <a:t> </a:t>
            </a:r>
            <a:r>
              <a:rPr lang="es-ES" sz="2000" i="1" dirty="0" err="1">
                <a:effectLst/>
                <a:latin typeface="Times" pitchFamily="2" charset="0"/>
              </a:rPr>
              <a:t>may</a:t>
            </a:r>
            <a:r>
              <a:rPr lang="es-ES" sz="2000" i="1" dirty="0">
                <a:effectLst/>
                <a:latin typeface="Times" pitchFamily="2" charset="0"/>
              </a:rPr>
              <a:t> </a:t>
            </a:r>
            <a:r>
              <a:rPr lang="es-ES" sz="2000" i="1" dirty="0" err="1">
                <a:effectLst/>
                <a:latin typeface="Times" pitchFamily="2" charset="0"/>
              </a:rPr>
              <a:t>require</a:t>
            </a:r>
            <a:r>
              <a:rPr lang="es-ES" sz="2000" i="1" dirty="0">
                <a:effectLst/>
                <a:latin typeface="Times" pitchFamily="2" charset="0"/>
              </a:rPr>
              <a:t> </a:t>
            </a:r>
            <a:r>
              <a:rPr lang="es-ES" sz="2000" i="1" dirty="0" err="1">
                <a:effectLst/>
                <a:latin typeface="Times" pitchFamily="2" charset="0"/>
              </a:rPr>
              <a:t>intervention</a:t>
            </a:r>
            <a:r>
              <a:rPr lang="es-ES" sz="2000" i="1" dirty="0">
                <a:latin typeface="Times" pitchFamily="2" charset="0"/>
              </a:rPr>
              <a:t>”.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98C2C0-D1AF-EF72-F3C6-E0471645B803}"/>
              </a:ext>
            </a:extLst>
          </p:cNvPr>
          <p:cNvSpPr txBox="1"/>
          <p:nvPr/>
        </p:nvSpPr>
        <p:spPr>
          <a:xfrm>
            <a:off x="619276" y="3429000"/>
            <a:ext cx="3149044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i="1" dirty="0">
                <a:solidFill>
                  <a:srgbClr val="B10000"/>
                </a:solidFill>
                <a:effectLst/>
                <a:latin typeface="Times" pitchFamily="2" charset="0"/>
              </a:rPr>
              <a:t>Diagnóstico </a:t>
            </a:r>
          </a:p>
          <a:p>
            <a:endParaRPr lang="es-ES" sz="2400" i="1" dirty="0">
              <a:effectLst/>
              <a:latin typeface="Times" pitchFamily="2" charset="0"/>
            </a:endParaRPr>
          </a:p>
          <a:p>
            <a:pPr>
              <a:lnSpc>
                <a:spcPct val="150000"/>
              </a:lnSpc>
            </a:pPr>
            <a:r>
              <a:rPr lang="es-ES" sz="2400" i="1" dirty="0" err="1">
                <a:latin typeface="Times" pitchFamily="2" charset="0"/>
              </a:rPr>
              <a:t>S</a:t>
            </a:r>
            <a:r>
              <a:rPr lang="es-ES" sz="2400" i="1" dirty="0" err="1">
                <a:effectLst/>
                <a:latin typeface="Times" pitchFamily="2" charset="0"/>
              </a:rPr>
              <a:t>peckle</a:t>
            </a:r>
            <a:r>
              <a:rPr lang="es-ES" sz="2400" i="1" dirty="0">
                <a:effectLst/>
                <a:latin typeface="Times" pitchFamily="2" charset="0"/>
              </a:rPr>
              <a:t> tracking</a:t>
            </a:r>
            <a:endParaRPr lang="es-ES" sz="2400" i="1" dirty="0">
              <a:latin typeface="Times" pitchFamily="2" charset="0"/>
            </a:endParaRPr>
          </a:p>
          <a:p>
            <a:pPr>
              <a:lnSpc>
                <a:spcPct val="150000"/>
              </a:lnSpc>
            </a:pPr>
            <a:r>
              <a:rPr lang="es-ES" sz="2400" i="1" dirty="0">
                <a:latin typeface="Times" pitchFamily="2" charset="0"/>
              </a:rPr>
              <a:t>Resonancia  cardiaca </a:t>
            </a:r>
          </a:p>
          <a:p>
            <a:pPr>
              <a:lnSpc>
                <a:spcPct val="150000"/>
              </a:lnSpc>
            </a:pPr>
            <a:endParaRPr lang="es-ES" sz="2400" i="1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140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D507E9A-2EEA-0F8D-51AC-E43AFF7C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12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2F6ED8C-8002-A98C-F726-7AB0171737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0" t="7101" r="2247" b="55694"/>
          <a:stretch/>
        </p:blipFill>
        <p:spPr>
          <a:xfrm>
            <a:off x="360234" y="933450"/>
            <a:ext cx="11546959" cy="3657600"/>
          </a:xfrm>
          <a:prstGeom prst="rect">
            <a:avLst/>
          </a:prstGeom>
        </p:spPr>
      </p:pic>
      <p:sp>
        <p:nvSpPr>
          <p:cNvPr id="6" name="Rectángulo redondeado 5">
            <a:extLst>
              <a:ext uri="{FF2B5EF4-FFF2-40B4-BE49-F238E27FC236}">
                <a16:creationId xmlns:a16="http://schemas.microsoft.com/office/drawing/2014/main" id="{053070C2-AC28-DFD3-0805-202B192F199E}"/>
              </a:ext>
            </a:extLst>
          </p:cNvPr>
          <p:cNvSpPr/>
          <p:nvPr/>
        </p:nvSpPr>
        <p:spPr>
          <a:xfrm>
            <a:off x="360234" y="1184222"/>
            <a:ext cx="1063832" cy="314793"/>
          </a:xfrm>
          <a:prstGeom prst="roundRect">
            <a:avLst/>
          </a:prstGeom>
          <a:noFill/>
          <a:ln w="53975" cap="rnd" cmpd="thickThin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7BA1FE2A-A8CC-0626-AFBD-91EB7413800A}"/>
              </a:ext>
            </a:extLst>
          </p:cNvPr>
          <p:cNvCxnSpPr>
            <a:cxnSpLocks/>
          </p:cNvCxnSpPr>
          <p:nvPr/>
        </p:nvCxnSpPr>
        <p:spPr>
          <a:xfrm>
            <a:off x="2638269" y="3518940"/>
            <a:ext cx="539646" cy="0"/>
          </a:xfrm>
          <a:prstGeom prst="line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o 8">
            <a:extLst>
              <a:ext uri="{FF2B5EF4-FFF2-40B4-BE49-F238E27FC236}">
                <a16:creationId xmlns:a16="http://schemas.microsoft.com/office/drawing/2014/main" id="{27BEA2E4-6849-181A-D4AE-BC1275DBD0C2}"/>
              </a:ext>
            </a:extLst>
          </p:cNvPr>
          <p:cNvGrpSpPr/>
          <p:nvPr/>
        </p:nvGrpSpPr>
        <p:grpSpPr>
          <a:xfrm>
            <a:off x="6800850" y="5064125"/>
            <a:ext cx="4324350" cy="923063"/>
            <a:chOff x="6800850" y="5064125"/>
            <a:chExt cx="4324350" cy="923063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758A2102-A6F8-FF32-0E23-D1925432E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00850" y="5064125"/>
              <a:ext cx="4324350" cy="923063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A3CEF1B9-0559-2CF7-8AF4-3194ED2FFC1F}"/>
                </a:ext>
              </a:extLst>
            </p:cNvPr>
            <p:cNvSpPr txBox="1"/>
            <p:nvPr/>
          </p:nvSpPr>
          <p:spPr>
            <a:xfrm>
              <a:off x="9505951" y="5666711"/>
              <a:ext cx="16192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400" dirty="0">
                  <a:solidFill>
                    <a:srgbClr val="002060"/>
                  </a:solidFill>
                  <a:effectLst/>
                  <a:latin typeface="Helvetica" pitchFamily="2" charset="0"/>
                </a:rPr>
                <a:t>JACC 2023,  721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695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23A07D3-5BDA-76E0-9BC0-6CC9686A3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13</a:t>
            </a:fld>
            <a:endParaRPr lang="es-ES"/>
          </a:p>
        </p:txBody>
      </p:sp>
      <p:pic>
        <p:nvPicPr>
          <p:cNvPr id="5" name="RCT1">
            <a:hlinkClick r:id="" action="ppaction://media"/>
            <a:extLst>
              <a:ext uri="{FF2B5EF4-FFF2-40B4-BE49-F238E27FC236}">
                <a16:creationId xmlns:a16="http://schemas.microsoft.com/office/drawing/2014/main" id="{877F9790-F5B5-3DE6-89BF-F7B7BB5D1B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52051" t="29444"/>
          <a:stretch/>
        </p:blipFill>
        <p:spPr>
          <a:xfrm>
            <a:off x="449658" y="1130628"/>
            <a:ext cx="3150550" cy="3476989"/>
          </a:xfrm>
          <a:prstGeom prst="rect">
            <a:avLst/>
          </a:prstGeom>
        </p:spPr>
      </p:pic>
      <p:pic>
        <p:nvPicPr>
          <p:cNvPr id="6" name="RCT2">
            <a:hlinkClick r:id="" action="ppaction://media"/>
            <a:extLst>
              <a:ext uri="{FF2B5EF4-FFF2-40B4-BE49-F238E27FC236}">
                <a16:creationId xmlns:a16="http://schemas.microsoft.com/office/drawing/2014/main" id="{2702FBBF-6F7C-DAA6-20AD-8C3BCAD35DA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52903" t="30461" b="1"/>
          <a:stretch/>
        </p:blipFill>
        <p:spPr>
          <a:xfrm>
            <a:off x="3874576" y="1130629"/>
            <a:ext cx="3120326" cy="3455276"/>
          </a:xfrm>
          <a:prstGeom prst="rect">
            <a:avLst/>
          </a:prstGeom>
        </p:spPr>
      </p:pic>
      <p:pic>
        <p:nvPicPr>
          <p:cNvPr id="7" name="RCT5">
            <a:hlinkClick r:id="" action="ppaction://media"/>
            <a:extLst>
              <a:ext uri="{FF2B5EF4-FFF2-40B4-BE49-F238E27FC236}">
                <a16:creationId xmlns:a16="http://schemas.microsoft.com/office/drawing/2014/main" id="{3A3824E4-03C3-9458-7563-4453666DBBE2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69271" y="1157751"/>
            <a:ext cx="4599822" cy="344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3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>
            <a:extLst>
              <a:ext uri="{FF2B5EF4-FFF2-40B4-BE49-F238E27FC236}">
                <a16:creationId xmlns:a16="http://schemas.microsoft.com/office/drawing/2014/main" id="{F771FDFA-27CC-5A4A-EDC9-6D31A65636B8}"/>
              </a:ext>
            </a:extLst>
          </p:cNvPr>
          <p:cNvGrpSpPr/>
          <p:nvPr/>
        </p:nvGrpSpPr>
        <p:grpSpPr>
          <a:xfrm>
            <a:off x="733425" y="1113573"/>
            <a:ext cx="10725150" cy="4246210"/>
            <a:chOff x="704850" y="1151673"/>
            <a:chExt cx="10725150" cy="4246210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260DDDCA-685E-9BC5-8444-709D282050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19" t="44305" r="1439" b="11993"/>
            <a:stretch/>
          </p:blipFill>
          <p:spPr>
            <a:xfrm>
              <a:off x="704850" y="1460117"/>
              <a:ext cx="10725150" cy="3937766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01F926C1-99C5-5A67-08C0-200DCA28B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0900" y="1151673"/>
              <a:ext cx="7772400" cy="270344"/>
            </a:xfrm>
            <a:prstGeom prst="rect">
              <a:avLst/>
            </a:prstGeom>
          </p:spPr>
        </p:pic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DD7C58A6-AF26-C956-D5D4-20FA1F7285BF}"/>
                </a:ext>
              </a:extLst>
            </p:cNvPr>
            <p:cNvCxnSpPr/>
            <p:nvPr/>
          </p:nvCxnSpPr>
          <p:spPr>
            <a:xfrm>
              <a:off x="704850" y="1460117"/>
              <a:ext cx="10725150" cy="0"/>
            </a:xfrm>
            <a:prstGeom prst="line">
              <a:avLst/>
            </a:prstGeom>
            <a:ln w="15875">
              <a:solidFill>
                <a:srgbClr val="0024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B5FB904-9FA3-253E-47C5-38B6095ED3D3}"/>
              </a:ext>
            </a:extLst>
          </p:cNvPr>
          <p:cNvSpPr txBox="1"/>
          <p:nvPr/>
        </p:nvSpPr>
        <p:spPr>
          <a:xfrm>
            <a:off x="1948720" y="120421"/>
            <a:ext cx="56737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i="1" dirty="0" err="1">
                <a:solidFill>
                  <a:srgbClr val="002060"/>
                </a:solidFill>
                <a:effectLst/>
                <a:latin typeface="Times" pitchFamily="2" charset="0"/>
              </a:rPr>
              <a:t>guideline-directed</a:t>
            </a:r>
            <a:r>
              <a:rPr lang="es-ES" i="1" dirty="0">
                <a:solidFill>
                  <a:srgbClr val="002060"/>
                </a:solidFill>
                <a:effectLst/>
                <a:latin typeface="Times" pitchFamily="2" charset="0"/>
              </a:rPr>
              <a:t> medical </a:t>
            </a:r>
            <a:r>
              <a:rPr lang="es-ES" i="1" dirty="0" err="1">
                <a:solidFill>
                  <a:srgbClr val="002060"/>
                </a:solidFill>
                <a:effectLst/>
                <a:latin typeface="Times" pitchFamily="2" charset="0"/>
              </a:rPr>
              <a:t>therapy</a:t>
            </a:r>
            <a:r>
              <a:rPr lang="es-ES" i="1" dirty="0">
                <a:solidFill>
                  <a:srgbClr val="002060"/>
                </a:solidFill>
                <a:effectLst/>
                <a:latin typeface="Times" pitchFamily="2" charset="0"/>
              </a:rPr>
              <a:t> (GDMT) </a:t>
            </a:r>
          </a:p>
          <a:p>
            <a:r>
              <a:rPr lang="es-ES" i="1" dirty="0">
                <a:solidFill>
                  <a:srgbClr val="002060"/>
                </a:solidFill>
                <a:effectLst/>
                <a:latin typeface="Times" pitchFamily="2" charset="0"/>
              </a:rPr>
              <a:t>(</a:t>
            </a:r>
            <a:r>
              <a:rPr lang="es-ES" i="1" dirty="0" err="1">
                <a:solidFill>
                  <a:srgbClr val="002060"/>
                </a:solidFill>
                <a:effectLst/>
                <a:latin typeface="Times" pitchFamily="2" charset="0"/>
              </a:rPr>
              <a:t>including</a:t>
            </a:r>
            <a:r>
              <a:rPr lang="es-ES" i="1" dirty="0">
                <a:solidFill>
                  <a:srgbClr val="002060"/>
                </a:solidFill>
                <a:effectLst/>
                <a:latin typeface="Times" pitchFamily="2" charset="0"/>
              </a:rPr>
              <a:t> </a:t>
            </a:r>
            <a:r>
              <a:rPr lang="es-ES" i="1" dirty="0" err="1">
                <a:solidFill>
                  <a:srgbClr val="002060"/>
                </a:solidFill>
                <a:effectLst/>
                <a:latin typeface="Times" pitchFamily="2" charset="0"/>
              </a:rPr>
              <a:t>cardiac</a:t>
            </a:r>
            <a:r>
              <a:rPr lang="es-ES" i="1" dirty="0">
                <a:solidFill>
                  <a:srgbClr val="002060"/>
                </a:solidFill>
                <a:effectLst/>
                <a:latin typeface="Times" pitchFamily="2" charset="0"/>
              </a:rPr>
              <a:t> </a:t>
            </a:r>
            <a:r>
              <a:rPr lang="es-ES" i="1" dirty="0" err="1">
                <a:solidFill>
                  <a:srgbClr val="002060"/>
                </a:solidFill>
                <a:effectLst/>
                <a:latin typeface="Times" pitchFamily="2" charset="0"/>
              </a:rPr>
              <a:t>resynchronization</a:t>
            </a:r>
            <a:r>
              <a:rPr lang="es-ES" i="1" dirty="0">
                <a:solidFill>
                  <a:srgbClr val="002060"/>
                </a:solidFill>
                <a:effectLst/>
                <a:latin typeface="Times" pitchFamily="2" charset="0"/>
              </a:rPr>
              <a:t> </a:t>
            </a:r>
            <a:r>
              <a:rPr lang="es-ES" i="1" dirty="0" err="1">
                <a:solidFill>
                  <a:srgbClr val="002060"/>
                </a:solidFill>
                <a:effectLst/>
                <a:latin typeface="Times" pitchFamily="2" charset="0"/>
              </a:rPr>
              <a:t>therapy</a:t>
            </a:r>
            <a:r>
              <a:rPr lang="es-ES" i="1" dirty="0">
                <a:solidFill>
                  <a:srgbClr val="002060"/>
                </a:solidFill>
                <a:effectLst/>
                <a:latin typeface="Times" pitchFamily="2" charset="0"/>
              </a:rPr>
              <a:t>, </a:t>
            </a:r>
            <a:r>
              <a:rPr lang="es-ES" i="1" dirty="0" err="1">
                <a:solidFill>
                  <a:srgbClr val="002060"/>
                </a:solidFill>
                <a:effectLst/>
                <a:latin typeface="Times" pitchFamily="2" charset="0"/>
              </a:rPr>
              <a:t>if</a:t>
            </a:r>
            <a:r>
              <a:rPr lang="es-ES" i="1" dirty="0">
                <a:solidFill>
                  <a:srgbClr val="002060"/>
                </a:solidFill>
                <a:effectLst/>
                <a:latin typeface="Times" pitchFamily="2" charset="0"/>
              </a:rPr>
              <a:t> </a:t>
            </a:r>
            <a:r>
              <a:rPr lang="es-ES" i="1" dirty="0" err="1">
                <a:solidFill>
                  <a:srgbClr val="002060"/>
                </a:solidFill>
                <a:effectLst/>
                <a:latin typeface="Times" pitchFamily="2" charset="0"/>
              </a:rPr>
              <a:t>indicated</a:t>
            </a:r>
            <a:r>
              <a:rPr lang="es-ES" i="1" dirty="0">
                <a:solidFill>
                  <a:srgbClr val="002060"/>
                </a:solidFill>
                <a:effectLst/>
                <a:latin typeface="Times" pitchFamily="2" charset="0"/>
              </a:rPr>
              <a:t>)</a:t>
            </a:r>
            <a:endParaRPr lang="es-ES" dirty="0">
              <a:solidFill>
                <a:srgbClr val="002060"/>
              </a:solidFill>
              <a:effectLst/>
              <a:latin typeface="Times" pitchFamily="2" charset="0"/>
            </a:endParaRP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A5040ED8-DE6B-AFBD-D349-C8EF0429218E}"/>
              </a:ext>
            </a:extLst>
          </p:cNvPr>
          <p:cNvCxnSpPr>
            <a:cxnSpLocks/>
          </p:cNvCxnSpPr>
          <p:nvPr/>
        </p:nvCxnSpPr>
        <p:spPr>
          <a:xfrm flipV="1">
            <a:off x="1304144" y="811721"/>
            <a:ext cx="1274396" cy="1002089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redondeado 16">
            <a:extLst>
              <a:ext uri="{FF2B5EF4-FFF2-40B4-BE49-F238E27FC236}">
                <a16:creationId xmlns:a16="http://schemas.microsoft.com/office/drawing/2014/main" id="{A08FFEA4-9356-5301-BF35-EABE39CCC752}"/>
              </a:ext>
            </a:extLst>
          </p:cNvPr>
          <p:cNvSpPr/>
          <p:nvPr/>
        </p:nvSpPr>
        <p:spPr>
          <a:xfrm>
            <a:off x="757237" y="1408053"/>
            <a:ext cx="1274396" cy="300814"/>
          </a:xfrm>
          <a:prstGeom prst="roundRect">
            <a:avLst/>
          </a:prstGeom>
          <a:noFill/>
          <a:ln w="53975" cap="rnd" cmpd="thickThin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B049159-F383-14DB-6B26-122B7EBE411E}"/>
              </a:ext>
            </a:extLst>
          </p:cNvPr>
          <p:cNvSpPr txBox="1"/>
          <p:nvPr/>
        </p:nvSpPr>
        <p:spPr>
          <a:xfrm>
            <a:off x="5449783" y="879413"/>
            <a:ext cx="1360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i="1" dirty="0">
                <a:solidFill>
                  <a:srgbClr val="002060"/>
                </a:solidFill>
                <a:effectLst/>
                <a:latin typeface="Times" pitchFamily="2" charset="0"/>
              </a:rPr>
              <a:t>Heart </a:t>
            </a:r>
            <a:r>
              <a:rPr lang="es-ES" i="1" dirty="0" err="1">
                <a:solidFill>
                  <a:srgbClr val="002060"/>
                </a:solidFill>
                <a:effectLst/>
                <a:latin typeface="Times" pitchFamily="2" charset="0"/>
              </a:rPr>
              <a:t>Team</a:t>
            </a:r>
            <a:endParaRPr lang="es-ES" dirty="0">
              <a:solidFill>
                <a:srgbClr val="002060"/>
              </a:solidFill>
              <a:effectLst/>
              <a:latin typeface="Times" pitchFamily="2" charset="0"/>
            </a:endParaRP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6529F680-5CCA-1382-AC5C-6885C1F55789}"/>
              </a:ext>
            </a:extLst>
          </p:cNvPr>
          <p:cNvCxnSpPr>
            <a:cxnSpLocks/>
          </p:cNvCxnSpPr>
          <p:nvPr/>
        </p:nvCxnSpPr>
        <p:spPr>
          <a:xfrm flipV="1">
            <a:off x="4631920" y="1113573"/>
            <a:ext cx="749549" cy="595294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7FCB4C58-579F-2639-A242-BFC75446EBEF}"/>
              </a:ext>
            </a:extLst>
          </p:cNvPr>
          <p:cNvCxnSpPr>
            <a:cxnSpLocks/>
          </p:cNvCxnSpPr>
          <p:nvPr/>
        </p:nvCxnSpPr>
        <p:spPr>
          <a:xfrm flipV="1">
            <a:off x="880041" y="2716057"/>
            <a:ext cx="0" cy="659853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uadroTexto 32">
            <a:extLst>
              <a:ext uri="{FF2B5EF4-FFF2-40B4-BE49-F238E27FC236}">
                <a16:creationId xmlns:a16="http://schemas.microsoft.com/office/drawing/2014/main" id="{62E25EFB-B250-CF85-B209-6D7ABB82A3CC}"/>
              </a:ext>
            </a:extLst>
          </p:cNvPr>
          <p:cNvSpPr txBox="1"/>
          <p:nvPr/>
        </p:nvSpPr>
        <p:spPr>
          <a:xfrm>
            <a:off x="4535383" y="2840148"/>
            <a:ext cx="31212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i="1" dirty="0">
                <a:solidFill>
                  <a:srgbClr val="002060"/>
                </a:solidFill>
                <a:latin typeface="Times" pitchFamily="2" charset="0"/>
              </a:rPr>
              <a:t>a</a:t>
            </a:r>
            <a:r>
              <a:rPr lang="es-ES" i="1" dirty="0">
                <a:solidFill>
                  <a:srgbClr val="002060"/>
                </a:solidFill>
                <a:effectLst/>
                <a:latin typeface="Times" pitchFamily="2" charset="0"/>
              </a:rPr>
              <a:t>nd at </a:t>
            </a:r>
            <a:r>
              <a:rPr lang="es-ES" i="1" dirty="0" err="1">
                <a:solidFill>
                  <a:srgbClr val="002060"/>
                </a:solidFill>
                <a:effectLst/>
                <a:latin typeface="Times" pitchFamily="2" charset="0"/>
              </a:rPr>
              <a:t>low</a:t>
            </a:r>
            <a:r>
              <a:rPr lang="es-ES" i="1" dirty="0">
                <a:solidFill>
                  <a:srgbClr val="002060"/>
                </a:solidFill>
                <a:effectLst/>
                <a:latin typeface="Times" pitchFamily="2" charset="0"/>
              </a:rPr>
              <a:t> </a:t>
            </a:r>
            <a:r>
              <a:rPr lang="es-ES" i="1" dirty="0" err="1">
                <a:solidFill>
                  <a:srgbClr val="002060"/>
                </a:solidFill>
                <a:effectLst/>
                <a:latin typeface="Times" pitchFamily="2" charset="0"/>
              </a:rPr>
              <a:t>risk</a:t>
            </a:r>
            <a:r>
              <a:rPr lang="es-ES" i="1" dirty="0">
                <a:solidFill>
                  <a:srgbClr val="002060"/>
                </a:solidFill>
                <a:effectLst/>
                <a:latin typeface="Times" pitchFamily="2" charset="0"/>
              </a:rPr>
              <a:t> </a:t>
            </a:r>
            <a:r>
              <a:rPr lang="es-ES" i="1" dirty="0" err="1">
                <a:solidFill>
                  <a:srgbClr val="002060"/>
                </a:solidFill>
                <a:effectLst/>
                <a:latin typeface="Times" pitchFamily="2" charset="0"/>
              </a:rPr>
              <a:t>of</a:t>
            </a:r>
            <a:r>
              <a:rPr lang="es-ES" i="1" dirty="0">
                <a:solidFill>
                  <a:srgbClr val="002060"/>
                </a:solidFill>
                <a:effectLst/>
                <a:latin typeface="Times" pitchFamily="2" charset="0"/>
              </a:rPr>
              <a:t> </a:t>
            </a:r>
            <a:r>
              <a:rPr lang="es-ES" i="1" dirty="0" err="1">
                <a:solidFill>
                  <a:srgbClr val="002060"/>
                </a:solidFill>
                <a:effectLst/>
                <a:latin typeface="Times" pitchFamily="2" charset="0"/>
              </a:rPr>
              <a:t>surgery</a:t>
            </a:r>
            <a:endParaRPr lang="es-ES" dirty="0">
              <a:solidFill>
                <a:srgbClr val="002060"/>
              </a:solidFill>
              <a:effectLst/>
              <a:latin typeface="Times" pitchFamily="2" charset="0"/>
            </a:endParaRP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FD31CF3B-2705-09CC-AE59-0A616144FB40}"/>
              </a:ext>
            </a:extLst>
          </p:cNvPr>
          <p:cNvSpPr/>
          <p:nvPr/>
        </p:nvSpPr>
        <p:spPr>
          <a:xfrm>
            <a:off x="1715931" y="2021835"/>
            <a:ext cx="2196501" cy="209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Marcador de número de diapositiva 3">
            <a:extLst>
              <a:ext uri="{FF2B5EF4-FFF2-40B4-BE49-F238E27FC236}">
                <a16:creationId xmlns:a16="http://schemas.microsoft.com/office/drawing/2014/main" id="{A4286CD0-0D9D-B630-3843-C5317F6F9A91}"/>
              </a:ext>
            </a:extLst>
          </p:cNvPr>
          <p:cNvSpPr txBox="1">
            <a:spLocks/>
          </p:cNvSpPr>
          <p:nvPr/>
        </p:nvSpPr>
        <p:spPr>
          <a:xfrm>
            <a:off x="11458575" y="6373840"/>
            <a:ext cx="442998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94CC2B-552C-BD49-BB57-6E663FD0C8E4}" type="slidenum">
              <a:rPr lang="es-ES" sz="1200" b="1" smtClean="0">
                <a:solidFill>
                  <a:srgbClr val="DF470D"/>
                </a:solidFill>
              </a:rPr>
              <a:pPr/>
              <a:t>14</a:t>
            </a:fld>
            <a:endParaRPr lang="es-ES" sz="1200" b="1" dirty="0">
              <a:solidFill>
                <a:srgbClr val="DF470D"/>
              </a:solidFill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CF1C9667-AC1B-F11F-953D-7EED5D51FF11}"/>
              </a:ext>
            </a:extLst>
          </p:cNvPr>
          <p:cNvGrpSpPr/>
          <p:nvPr/>
        </p:nvGrpSpPr>
        <p:grpSpPr>
          <a:xfrm>
            <a:off x="6635750" y="5553516"/>
            <a:ext cx="4324350" cy="923063"/>
            <a:chOff x="6800850" y="5064125"/>
            <a:chExt cx="4324350" cy="923063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5B83EC85-E6DE-AAB5-3AB5-9867DF248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00850" y="5064125"/>
              <a:ext cx="4324350" cy="923063"/>
            </a:xfrm>
            <a:prstGeom prst="rect">
              <a:avLst/>
            </a:prstGeom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E2E6F1F6-D54E-5C12-5820-3EF1C80C2E45}"/>
                </a:ext>
              </a:extLst>
            </p:cNvPr>
            <p:cNvSpPr txBox="1"/>
            <p:nvPr/>
          </p:nvSpPr>
          <p:spPr>
            <a:xfrm>
              <a:off x="9505951" y="5666711"/>
              <a:ext cx="16192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400" dirty="0">
                  <a:solidFill>
                    <a:srgbClr val="002060"/>
                  </a:solidFill>
                  <a:effectLst/>
                  <a:latin typeface="Helvetica" pitchFamily="2" charset="0"/>
                </a:rPr>
                <a:t>JACC 2023,  721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0210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77CF532-E7BD-9F4B-9CA7-BE0E3D052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15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C7776AB-AB26-C0E4-ED75-7C98CD57F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43" y="157662"/>
            <a:ext cx="3179489" cy="215265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240D1E5-8981-42F8-C2D1-763EFB994A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52" r="7339"/>
          <a:stretch/>
        </p:blipFill>
        <p:spPr>
          <a:xfrm>
            <a:off x="70134" y="2552700"/>
            <a:ext cx="1845459" cy="336867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2FE5653-E8AB-761B-701F-669B60176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288" y="4016374"/>
            <a:ext cx="1549400" cy="1905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66B86C0-7059-C06A-9B8C-309F24FC0A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2624" y="142291"/>
            <a:ext cx="2087051" cy="29010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CCFE31D-F066-8602-A17D-DD252F522D45}"/>
              </a:ext>
            </a:extLst>
          </p:cNvPr>
          <p:cNvSpPr txBox="1"/>
          <p:nvPr/>
        </p:nvSpPr>
        <p:spPr>
          <a:xfrm>
            <a:off x="1653394" y="2612536"/>
            <a:ext cx="3016158" cy="461665"/>
          </a:xfrm>
          <a:prstGeom prst="rect">
            <a:avLst/>
          </a:prstGeom>
          <a:solidFill>
            <a:schemeClr val="bg1">
              <a:lumMod val="50000"/>
              <a:alpha val="25819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" sz="1200" dirty="0"/>
              <a:t> Severidad y mecanismo (anatomía factible) </a:t>
            </a:r>
          </a:p>
          <a:p>
            <a:pPr algn="ctr"/>
            <a:r>
              <a:rPr lang="es-ES" sz="1200" dirty="0"/>
              <a:t>Comorbilidad cardiaca y  </a:t>
            </a:r>
            <a:r>
              <a:rPr lang="es-ES" sz="1200" dirty="0" err="1"/>
              <a:t>extracardiaca</a:t>
            </a:r>
            <a:r>
              <a:rPr lang="es-ES" sz="1200" dirty="0"/>
              <a:t> 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18B32651-6EFF-DD6B-A0DF-350BC82133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6048" y="0"/>
            <a:ext cx="4301289" cy="8382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513D403-24D2-8AF7-E370-180A44F94D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8189" y="1041397"/>
            <a:ext cx="3509602" cy="123825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84DA9D3-AB6F-2F03-8D52-EFD7829811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13963" y="4277688"/>
            <a:ext cx="2754934" cy="1717361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2F9F0014-F176-44EC-1710-6A5F851352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372" y="3119580"/>
            <a:ext cx="1560781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75756DB5-287F-3180-649D-546D29FEE5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395" y="3883469"/>
            <a:ext cx="1131888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08CADFFA-6D8C-11E0-8BDE-50999E4D2F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246" y="4052853"/>
            <a:ext cx="10810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AE5C51F8-D035-CF8F-A765-142DEB943C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t="11832" r="61086" b="4933"/>
          <a:stretch>
            <a:fillRect/>
          </a:stretch>
        </p:blipFill>
        <p:spPr bwMode="auto">
          <a:xfrm>
            <a:off x="6458264" y="3882991"/>
            <a:ext cx="935037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0">
            <a:extLst>
              <a:ext uri="{FF2B5EF4-FFF2-40B4-BE49-F238E27FC236}">
                <a16:creationId xmlns:a16="http://schemas.microsoft.com/office/drawing/2014/main" id="{1F5341EE-57BB-A8E7-790E-048C38380A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342" y="4650007"/>
            <a:ext cx="1477554" cy="111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52F42143-1563-DC98-7CB2-959065483D88}"/>
              </a:ext>
            </a:extLst>
          </p:cNvPr>
          <p:cNvCxnSpPr/>
          <p:nvPr/>
        </p:nvCxnSpPr>
        <p:spPr>
          <a:xfrm>
            <a:off x="3837482" y="157661"/>
            <a:ext cx="0" cy="5763713"/>
          </a:xfrm>
          <a:prstGeom prst="line">
            <a:avLst/>
          </a:prstGeom>
          <a:ln w="15875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2760F40A-82F0-2CA6-D1C2-813A78710A76}"/>
              </a:ext>
            </a:extLst>
          </p:cNvPr>
          <p:cNvCxnSpPr/>
          <p:nvPr/>
        </p:nvCxnSpPr>
        <p:spPr>
          <a:xfrm>
            <a:off x="7606583" y="140007"/>
            <a:ext cx="0" cy="5763713"/>
          </a:xfrm>
          <a:prstGeom prst="line">
            <a:avLst/>
          </a:prstGeom>
          <a:ln w="15875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13">
            <a:extLst>
              <a:ext uri="{FF2B5EF4-FFF2-40B4-BE49-F238E27FC236}">
                <a16:creationId xmlns:a16="http://schemas.microsoft.com/office/drawing/2014/main" id="{9D444420-01DB-9847-1CE7-A04558FFA1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" r="833"/>
          <a:stretch>
            <a:fillRect/>
          </a:stretch>
        </p:blipFill>
        <p:spPr bwMode="auto">
          <a:xfrm>
            <a:off x="7836048" y="2482847"/>
            <a:ext cx="1201452" cy="87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703513E7-E628-595B-DEBB-FA142F9CE59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903" y="2274884"/>
            <a:ext cx="1090334" cy="154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6">
            <a:extLst>
              <a:ext uri="{FF2B5EF4-FFF2-40B4-BE49-F238E27FC236}">
                <a16:creationId xmlns:a16="http://schemas.microsoft.com/office/drawing/2014/main" id="{F8514847-E0B9-246F-A987-368F58B60A9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252" y="2444746"/>
            <a:ext cx="1335047" cy="123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15">
            <a:extLst>
              <a:ext uri="{FF2B5EF4-FFF2-40B4-BE49-F238E27FC236}">
                <a16:creationId xmlns:a16="http://schemas.microsoft.com/office/drawing/2014/main" id="{09B3F4E3-6841-E53A-E26B-B8B3D926C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6266" y="3787798"/>
            <a:ext cx="1349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mr-IN" sz="1200" dirty="0">
                <a:solidFill>
                  <a:srgbClr val="595959"/>
                </a:solidFill>
              </a:rPr>
              <a:t>”</a:t>
            </a:r>
            <a:r>
              <a:rPr lang="es-ES_tradnl" altLang="ja-JP" sz="1200" dirty="0">
                <a:solidFill>
                  <a:srgbClr val="595959"/>
                </a:solidFill>
              </a:rPr>
              <a:t>RING + STRING</a:t>
            </a:r>
            <a:r>
              <a:rPr lang="fr-FR" sz="1200" dirty="0">
                <a:solidFill>
                  <a:srgbClr val="595959"/>
                </a:solidFill>
              </a:rPr>
              <a:t>”</a:t>
            </a:r>
            <a:endParaRPr lang="en-US" sz="1200" dirty="0">
              <a:solidFill>
                <a:srgbClr val="595959"/>
              </a:solidFill>
            </a:endParaRPr>
          </a:p>
        </p:txBody>
      </p:sp>
      <p:sp>
        <p:nvSpPr>
          <p:cNvPr id="30" name="Rectangle 17">
            <a:extLst>
              <a:ext uri="{FF2B5EF4-FFF2-40B4-BE49-F238E27FC236}">
                <a16:creationId xmlns:a16="http://schemas.microsoft.com/office/drawing/2014/main" id="{07407BBA-7D51-05BA-C7F2-55B233739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2491" y="3768748"/>
            <a:ext cx="13493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mr-IN" sz="1200">
                <a:solidFill>
                  <a:srgbClr val="595959"/>
                </a:solidFill>
              </a:rPr>
              <a:t>”</a:t>
            </a:r>
            <a:r>
              <a:rPr lang="es-ES_tradnl" altLang="ja-JP" sz="1200">
                <a:solidFill>
                  <a:srgbClr val="595959"/>
                </a:solidFill>
              </a:rPr>
              <a:t>RING + SLING</a:t>
            </a:r>
            <a:r>
              <a:rPr lang="fr-FR" sz="1200">
                <a:solidFill>
                  <a:srgbClr val="595959"/>
                </a:solidFill>
              </a:rPr>
              <a:t>”</a:t>
            </a:r>
            <a:endParaRPr lang="en-US" sz="1200">
              <a:solidFill>
                <a:srgbClr val="595959"/>
              </a:solidFill>
            </a:endParaRPr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6385BF5F-077F-5B76-EDEA-B670C6EC2B0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3" r="7838" b="20702"/>
          <a:stretch>
            <a:fillRect/>
          </a:stretch>
        </p:blipFill>
        <p:spPr bwMode="auto">
          <a:xfrm>
            <a:off x="4764999" y="4989763"/>
            <a:ext cx="830319" cy="1050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6">
            <a:extLst>
              <a:ext uri="{FF2B5EF4-FFF2-40B4-BE49-F238E27FC236}">
                <a16:creationId xmlns:a16="http://schemas.microsoft.com/office/drawing/2014/main" id="{F9CE1FF3-08B6-B380-AE56-F71E93291C0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57"/>
          <a:stretch>
            <a:fillRect/>
          </a:stretch>
        </p:blipFill>
        <p:spPr bwMode="auto">
          <a:xfrm>
            <a:off x="5649082" y="5035868"/>
            <a:ext cx="1145866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7C4936E-AA78-D2D4-E1C8-D9A8FBC4D1FF}"/>
              </a:ext>
            </a:extLst>
          </p:cNvPr>
          <p:cNvSpPr txBox="1"/>
          <p:nvPr/>
        </p:nvSpPr>
        <p:spPr>
          <a:xfrm>
            <a:off x="8096775" y="6307258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i="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 </a:t>
            </a:r>
            <a:r>
              <a:rPr lang="es-ES" sz="1400" dirty="0">
                <a:solidFill>
                  <a:srgbClr val="002060"/>
                </a:solidFill>
                <a:effectLst/>
                <a:highlight>
                  <a:srgbClr val="FFFFFF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JACC 2017 Nov 7;70(19):2421-2449.</a:t>
            </a:r>
            <a:endParaRPr lang="es-ES" sz="1400" dirty="0">
              <a:solidFill>
                <a:srgbClr val="00206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497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EC656FDB-07BA-834E-883B-14EEFC128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16</a:t>
            </a:fld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88CC48F-FB15-DD43-8270-B8F8F2EE6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878" y="347541"/>
            <a:ext cx="8434889" cy="52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2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7A3E5AB-2111-BD46-B028-B6562BF87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17</a:t>
            </a:fld>
            <a:endParaRPr lang="es-ES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EE70A063-B8E7-5D84-AAA8-1157BAE46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095" y="396186"/>
            <a:ext cx="6181973" cy="5566318"/>
          </a:xfrm>
          <a:prstGeom prst="rect">
            <a:avLst/>
          </a:prstGeom>
        </p:spPr>
      </p:pic>
      <p:sp>
        <p:nvSpPr>
          <p:cNvPr id="9" name="TextBox 12">
            <a:extLst>
              <a:ext uri="{FF2B5EF4-FFF2-40B4-BE49-F238E27FC236}">
                <a16:creationId xmlns:a16="http://schemas.microsoft.com/office/drawing/2014/main" id="{B1F0EE08-286B-34E4-52A9-6245045C5661}"/>
              </a:ext>
            </a:extLst>
          </p:cNvPr>
          <p:cNvSpPr txBox="1"/>
          <p:nvPr/>
        </p:nvSpPr>
        <p:spPr>
          <a:xfrm>
            <a:off x="508149" y="396186"/>
            <a:ext cx="5401928" cy="707886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000090"/>
                </a:solidFill>
              </a:rPr>
              <a:t>Predictores</a:t>
            </a:r>
            <a:r>
              <a:rPr lang="en-US" sz="2000" dirty="0">
                <a:solidFill>
                  <a:srgbClr val="000090"/>
                </a:solidFill>
              </a:rPr>
              <a:t> de </a:t>
            </a:r>
            <a:r>
              <a:rPr lang="en-US" sz="2000" dirty="0" err="1">
                <a:solidFill>
                  <a:srgbClr val="000090"/>
                </a:solidFill>
              </a:rPr>
              <a:t>fracaso</a:t>
            </a:r>
            <a:r>
              <a:rPr lang="en-US" sz="2000" dirty="0">
                <a:solidFill>
                  <a:srgbClr val="000090"/>
                </a:solidFill>
              </a:rPr>
              <a:t> en la </a:t>
            </a:r>
            <a:r>
              <a:rPr lang="en-US" sz="2000" dirty="0" err="1">
                <a:solidFill>
                  <a:srgbClr val="000090"/>
                </a:solidFill>
              </a:rPr>
              <a:t>reparación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  <a:r>
              <a:rPr lang="en-US" sz="2000" dirty="0" err="1">
                <a:solidFill>
                  <a:srgbClr val="000090"/>
                </a:solidFill>
              </a:rPr>
              <a:t>quirúrgica</a:t>
            </a:r>
            <a:r>
              <a:rPr lang="en-US" sz="2000" dirty="0">
                <a:solidFill>
                  <a:srgbClr val="000090"/>
                </a:solidFill>
              </a:rPr>
              <a:t> </a:t>
            </a:r>
          </a:p>
          <a:p>
            <a:pPr algn="ctr"/>
            <a:r>
              <a:rPr lang="en-US" sz="2000" dirty="0">
                <a:solidFill>
                  <a:srgbClr val="000090"/>
                </a:solidFill>
              </a:rPr>
              <a:t>de IM </a:t>
            </a:r>
            <a:r>
              <a:rPr lang="en-US" sz="2000" dirty="0" err="1">
                <a:solidFill>
                  <a:srgbClr val="000090"/>
                </a:solidFill>
              </a:rPr>
              <a:t>funcional</a:t>
            </a:r>
            <a:endParaRPr lang="en-US" sz="2000" dirty="0">
              <a:solidFill>
                <a:srgbClr val="000090"/>
              </a:solidFill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CE1D3A38-02B9-1F14-D4CD-802D8E660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69" y="1913008"/>
            <a:ext cx="3880249" cy="32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59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4695D77-B457-114D-BFE2-293D3D7D3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18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9B57CD9-4D9E-0C2E-D300-B969FE257A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5872" y="166161"/>
            <a:ext cx="3600175" cy="2700131"/>
          </a:xfrm>
          <a:prstGeom prst="rect">
            <a:avLst/>
          </a:prstGeom>
        </p:spPr>
      </p:pic>
      <p:pic>
        <p:nvPicPr>
          <p:cNvPr id="15" name="Grabación de pantalla 2024-03-03 a las 22.08.03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2CB9A9A8-59D9-298D-87C8-AEC9B15741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5925" y="1440382"/>
            <a:ext cx="3626678" cy="2726531"/>
          </a:xfrm>
          <a:prstGeom prst="rect">
            <a:avLst/>
          </a:prstGeom>
        </p:spPr>
      </p:pic>
      <p:pic>
        <p:nvPicPr>
          <p:cNvPr id="16" name="Grabación de pantalla 2024-03-03 a las 22.08.49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85D96E68-20BB-5D23-1E10-1429C0EE889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26352" y="3078838"/>
            <a:ext cx="3629695" cy="2726531"/>
          </a:xfrm>
          <a:prstGeom prst="rect">
            <a:avLst/>
          </a:prstGeom>
        </p:spPr>
      </p:pic>
      <p:pic>
        <p:nvPicPr>
          <p:cNvPr id="18" name="3.1.IM leve 2C (convertido).mov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8AED2DE4-24AD-794A-50D0-C033D576772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09876" y="1516226"/>
            <a:ext cx="3802427" cy="285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6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1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916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7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31" repeatCount="indefinite" fill="remove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" t="45837" r="69212" b="27161"/>
          <a:stretch>
            <a:fillRect/>
          </a:stretch>
        </p:blipFill>
        <p:spPr bwMode="auto">
          <a:xfrm>
            <a:off x="166869" y="369142"/>
            <a:ext cx="136525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5" descr="VCA IMI.bmp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378" y="3580718"/>
            <a:ext cx="2951162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3.51.IMpreBPAC VI V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6869" y="1721232"/>
            <a:ext cx="4554046" cy="3415535"/>
          </a:xfrm>
          <a:prstGeom prst="rect">
            <a:avLst/>
          </a:prstGeom>
        </p:spPr>
      </p:pic>
      <p:pic>
        <p:nvPicPr>
          <p:cNvPr id="4" name="3.52.IM 3D COLOR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04428" y="611163"/>
            <a:ext cx="3106152" cy="2666119"/>
          </a:xfrm>
          <a:prstGeom prst="rect">
            <a:avLst/>
          </a:prstGeom>
        </p:spPr>
      </p:pic>
      <p:pic>
        <p:nvPicPr>
          <p:cNvPr id="5" name="3.53.ETT POST SIN IM ANULOPLASTIA.mo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89003" y="2003162"/>
            <a:ext cx="3802231" cy="2851673"/>
          </a:xfrm>
          <a:prstGeom prst="rect">
            <a:avLst/>
          </a:prstGeom>
        </p:spPr>
      </p:pic>
      <p:sp>
        <p:nvSpPr>
          <p:cNvPr id="2" name="Marcador de número de diapositiva 3">
            <a:extLst>
              <a:ext uri="{FF2B5EF4-FFF2-40B4-BE49-F238E27FC236}">
                <a16:creationId xmlns:a16="http://schemas.microsoft.com/office/drawing/2014/main" id="{D6822274-9235-E494-1FCB-CCB4A2C20E41}"/>
              </a:ext>
            </a:extLst>
          </p:cNvPr>
          <p:cNvSpPr txBox="1">
            <a:spLocks/>
          </p:cNvSpPr>
          <p:nvPr/>
        </p:nvSpPr>
        <p:spPr>
          <a:xfrm>
            <a:off x="11497456" y="6373840"/>
            <a:ext cx="404117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94CC2B-552C-BD49-BB57-6E663FD0C8E4}" type="slidenum">
              <a:rPr lang="es-ES" sz="1200" b="1" smtClean="0">
                <a:solidFill>
                  <a:srgbClr val="DF470D"/>
                </a:solidFill>
              </a:rPr>
              <a:pPr/>
              <a:t>19</a:t>
            </a:fld>
            <a:endParaRPr lang="es-ES" sz="1200" b="1" dirty="0">
              <a:solidFill>
                <a:srgbClr val="DF47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45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4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5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5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30E4294-258B-278B-2F4C-F306D6757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2</a:t>
            </a:fld>
            <a:endParaRPr lang="es-E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6F14F09-7F23-FDD0-99C6-55EE69A13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907" y="177566"/>
            <a:ext cx="11525061" cy="1041076"/>
          </a:xfrm>
        </p:spPr>
        <p:txBody>
          <a:bodyPr>
            <a:normAutofit/>
          </a:bodyPr>
          <a:lstStyle/>
          <a:p>
            <a:r>
              <a:rPr lang="es-ES" sz="1800" dirty="0"/>
              <a:t>EXONERACIÓN DE RESPONSABILIDAD Y USO DE LA PRESENTACIÓN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B1DCA5F-AD8B-3648-CD3D-A82CFA417113}"/>
              </a:ext>
            </a:extLst>
          </p:cNvPr>
          <p:cNvSpPr txBox="1"/>
          <p:nvPr/>
        </p:nvSpPr>
        <p:spPr>
          <a:xfrm>
            <a:off x="322907" y="977481"/>
            <a:ext cx="11525061" cy="3830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80"/>
              </a:lnSpc>
            </a:pPr>
            <a:r>
              <a:rPr lang="es-ES" sz="1200" dirty="0">
                <a:solidFill>
                  <a:srgbClr val="002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 documento (la “Presentación”) ha sido preparado exclusivamente para su uso en presentaciones y/o formaciones de Almirall, S.A. ("Almirall") dirigidas a la comunidad científica (“Uso Permitido”). Este documento incluye información resumida y no pretende ser exhaustivo. La divulgación, difusión o uso de este documento, para un uso distinto al Uso Permitido, sin la autorización previa, expresa y por escrito de Almirall está prohibida.</a:t>
            </a:r>
            <a:br>
              <a:rPr lang="es-ES" sz="1200" dirty="0">
                <a:solidFill>
                  <a:srgbClr val="0024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>
                <a:solidFill>
                  <a:srgbClr val="002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Almirall no otorga, ni implícita ni explícitamente, ninguna garantía de imparcialidad, precisión, integridad o exactitud de la información, opinión y declaraciones expresadas en dicha Presentación o en discusiones que puedan tener lugar durante su utilización.</a:t>
            </a:r>
            <a:br>
              <a:rPr lang="es-ES" sz="1200" dirty="0">
                <a:solidFill>
                  <a:srgbClr val="0024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>
                <a:solidFill>
                  <a:srgbClr val="002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Tanto la Presentación como los contenidos incluidos en la misma (con carácter enunciativo, que no limitativo, imágenes, diseño gráfico, logos, textos, gráficos, ilustraciones, fotografías, y cualquier otro material susceptible de protección) están bajo la responsabilidad de Almirall y son titularidad exclusiva de Almirall o Almirall tiene sobre ellos la correspondiente autorización de uso.</a:t>
            </a:r>
            <a:br>
              <a:rPr lang="es-ES" sz="1200" dirty="0">
                <a:solidFill>
                  <a:srgbClr val="0024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>
                <a:solidFill>
                  <a:srgbClr val="002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Igualmente, todos los nombres comerciales, marcas o signos distintivos de cualquier clase contenidos en la Presentación están protegidos por la Ley.</a:t>
            </a:r>
            <a:br>
              <a:rPr lang="es-ES" sz="1200" dirty="0">
                <a:solidFill>
                  <a:srgbClr val="0024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>
                <a:solidFill>
                  <a:srgbClr val="002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reproducción, distribución, comercialización, transformación, comunicación pública y, en general, cualquier otra forma de explotación, por cualquier procedimiento, de todo o parte de la Presentación  o de la información contenida en la misma con fines distintos al Uso Permitido, podría constituir una infracción de los derechos de Propiedad Intelectual y/o Industrial de Almirall o del titular de los mismos y podría dar lugar al ejercicio de cuantas acciones judiciales o extrajudiciales pudieran corresponder en el ejercicio de sus derechos. Todo ello salvo que, previa solicitud, Almirall haya autorizado expresamente y por escrito el uso de los contenidos para un fin específico, en cuyo caso, el destinatario se compromete a citar la Almirall como fuente titular del contenido.</a:t>
            </a:r>
          </a:p>
        </p:txBody>
      </p:sp>
    </p:spTree>
    <p:extLst>
      <p:ext uri="{BB962C8B-B14F-4D97-AF65-F5344CB8AC3E}">
        <p14:creationId xmlns:p14="http://schemas.microsoft.com/office/powerpoint/2010/main" val="586859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7B64A9E-CB0A-8C8B-E99E-13C4244E5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20</a:t>
            </a:fld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68A6812-467C-CF32-F21E-28DC9B4E2857}"/>
              </a:ext>
            </a:extLst>
          </p:cNvPr>
          <p:cNvSpPr txBox="1"/>
          <p:nvPr/>
        </p:nvSpPr>
        <p:spPr>
          <a:xfrm>
            <a:off x="559352" y="665147"/>
            <a:ext cx="53418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s-ES" sz="2400" i="1" dirty="0">
              <a:latin typeface="Times" pitchFamily="2" charset="0"/>
            </a:endParaRPr>
          </a:p>
          <a:p>
            <a:pPr algn="just"/>
            <a:r>
              <a:rPr lang="es-ES" sz="2400" i="1" dirty="0">
                <a:effectLst/>
                <a:latin typeface="Times" pitchFamily="2" charset="0"/>
              </a:rPr>
              <a:t>Otras opciones percutáneas ..…</a:t>
            </a:r>
          </a:p>
          <a:p>
            <a:pPr algn="just"/>
            <a:endParaRPr lang="es-ES" sz="2400" dirty="0">
              <a:effectLst/>
              <a:latin typeface="Times" pitchFamily="2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F314494-759D-191E-CB1F-079C1CA0B3B0}"/>
              </a:ext>
            </a:extLst>
          </p:cNvPr>
          <p:cNvSpPr txBox="1"/>
          <p:nvPr/>
        </p:nvSpPr>
        <p:spPr>
          <a:xfrm>
            <a:off x="559352" y="356064"/>
            <a:ext cx="2005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i="1" dirty="0">
                <a:solidFill>
                  <a:srgbClr val="B10000"/>
                </a:solidFill>
                <a:latin typeface="Times" pitchFamily="2" charset="0"/>
              </a:rPr>
              <a:t>Tratamiento</a:t>
            </a:r>
            <a:endParaRPr lang="es-ES" sz="2800" b="1" i="1" dirty="0">
              <a:solidFill>
                <a:srgbClr val="B10000"/>
              </a:solidFill>
              <a:effectLst/>
              <a:latin typeface="Times" pitchFamily="2" charset="0"/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CC55627C-B9B4-6536-3541-AC5E0E10C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841" y="2500105"/>
            <a:ext cx="3094920" cy="2717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69E34FCB-1DB3-A313-CE4B-65050635D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57"/>
          <a:stretch>
            <a:fillRect/>
          </a:stretch>
        </p:blipFill>
        <p:spPr bwMode="auto">
          <a:xfrm>
            <a:off x="6309043" y="2111226"/>
            <a:ext cx="3649858" cy="322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6433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A4FFAC0-9A72-906C-1F54-216C764B1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21</a:t>
            </a:fld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A415B82-EACA-70F3-45CA-63B3B52266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08" t="6237" r="15990" b="18088"/>
          <a:stretch/>
        </p:blipFill>
        <p:spPr>
          <a:xfrm>
            <a:off x="7069329" y="1215047"/>
            <a:ext cx="4770529" cy="4149968"/>
          </a:xfrm>
          <a:prstGeom prst="rect">
            <a:avLst/>
          </a:prstGeom>
        </p:spPr>
      </p:pic>
      <p:pic>
        <p:nvPicPr>
          <p:cNvPr id="12" name="Intra2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7BEEF2AA-65E3-41D9-EFBA-D304B6EE42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142" y="1073516"/>
            <a:ext cx="6194181" cy="464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0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65695EF-1E91-3DC7-FE40-3FB4BD2E9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22</a:t>
            </a:fld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04B47A1-2A0D-E5B3-3119-C8714FF26C52}"/>
              </a:ext>
            </a:extLst>
          </p:cNvPr>
          <p:cNvSpPr txBox="1"/>
          <p:nvPr/>
        </p:nvSpPr>
        <p:spPr>
          <a:xfrm>
            <a:off x="368084" y="352982"/>
            <a:ext cx="39694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i="1" dirty="0">
                <a:latin typeface="Times" pitchFamily="2" charset="0"/>
              </a:rPr>
              <a:t>Insuficiencia mitral “atrial”</a:t>
            </a:r>
          </a:p>
        </p:txBody>
      </p:sp>
      <p:pic>
        <p:nvPicPr>
          <p:cNvPr id="7" name="Atrial1">
            <a:hlinkHover r:id="" action="ppaction://ole?verb=0"/>
            <a:extLst>
              <a:ext uri="{FF2B5EF4-FFF2-40B4-BE49-F238E27FC236}">
                <a16:creationId xmlns:a16="http://schemas.microsoft.com/office/drawing/2014/main" id="{B1EBDE2A-D26F-31DA-257A-082F7F9D70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18610" y="146635"/>
            <a:ext cx="3555009" cy="2666257"/>
          </a:xfrm>
          <a:prstGeom prst="rect">
            <a:avLst/>
          </a:prstGeom>
        </p:spPr>
      </p:pic>
      <p:pic>
        <p:nvPicPr>
          <p:cNvPr id="8" name="Atrial3">
            <a:hlinkHover r:id="" action="ppaction://ole?verb=0"/>
            <a:extLst>
              <a:ext uri="{FF2B5EF4-FFF2-40B4-BE49-F238E27FC236}">
                <a16:creationId xmlns:a16="http://schemas.microsoft.com/office/drawing/2014/main" id="{6EBB31E7-B5CB-7FE4-FE94-D6888B2611F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26546" y="2930123"/>
            <a:ext cx="3969454" cy="2977091"/>
          </a:xfrm>
          <a:prstGeom prst="rect">
            <a:avLst/>
          </a:prstGeom>
        </p:spPr>
      </p:pic>
      <p:pic>
        <p:nvPicPr>
          <p:cNvPr id="9" name="Atrial4">
            <a:hlinkHover r:id="" action="ppaction://ole?verb=0"/>
            <a:extLst>
              <a:ext uri="{FF2B5EF4-FFF2-40B4-BE49-F238E27FC236}">
                <a16:creationId xmlns:a16="http://schemas.microsoft.com/office/drawing/2014/main" id="{3BF6DA98-00A7-304E-87A4-5FE35AB05FC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41165" y="2930123"/>
            <a:ext cx="3969455" cy="297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2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4.34.AHR1.mov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3937ED9B-330B-CD13-33F7-8943257988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8664" y="1156171"/>
            <a:ext cx="5761913" cy="432143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63993AD-E793-F437-F3C8-90ADFFAD730A}"/>
              </a:ext>
            </a:extLst>
          </p:cNvPr>
          <p:cNvSpPr txBox="1"/>
          <p:nvPr/>
        </p:nvSpPr>
        <p:spPr>
          <a:xfrm>
            <a:off x="368084" y="352982"/>
            <a:ext cx="8095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i="1" dirty="0">
                <a:latin typeface="Times" pitchFamily="2" charset="0"/>
              </a:rPr>
              <a:t>Insuficiencia mitral  persistente o recurrente tras </a:t>
            </a:r>
            <a:r>
              <a:rPr lang="es-ES" sz="2400" i="1" dirty="0" err="1">
                <a:latin typeface="Times" pitchFamily="2" charset="0"/>
              </a:rPr>
              <a:t>mitraclip</a:t>
            </a:r>
            <a:endParaRPr lang="es-ES" sz="2400" i="1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95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578315E-7CAD-FE01-7360-21F225AF8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24</a:t>
            </a:fld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8EEE9EB-8556-F079-A00D-1CDD7125F381}"/>
              </a:ext>
            </a:extLst>
          </p:cNvPr>
          <p:cNvSpPr txBox="1"/>
          <p:nvPr/>
        </p:nvSpPr>
        <p:spPr>
          <a:xfrm>
            <a:off x="1278687" y="298371"/>
            <a:ext cx="963462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0070C0"/>
                </a:solidFill>
              </a:rPr>
              <a:t>IM primaria</a:t>
            </a:r>
            <a:r>
              <a:rPr lang="es-ES" dirty="0"/>
              <a:t>	</a:t>
            </a:r>
          </a:p>
          <a:p>
            <a:r>
              <a:rPr lang="es-ES" dirty="0"/>
              <a:t>		Cirugía  (reparación / reemplazo)</a:t>
            </a:r>
          </a:p>
          <a:p>
            <a:r>
              <a:rPr lang="es-ES" dirty="0"/>
              <a:t>		</a:t>
            </a:r>
            <a:r>
              <a:rPr lang="es-ES" dirty="0" err="1"/>
              <a:t>Mitraclip</a:t>
            </a:r>
            <a:r>
              <a:rPr lang="es-ES" dirty="0"/>
              <a:t> (cirugía alto riesgo, sintomático, anatomía factible) </a:t>
            </a:r>
          </a:p>
          <a:p>
            <a:endParaRPr lang="es-ES" dirty="0"/>
          </a:p>
          <a:p>
            <a:r>
              <a:rPr lang="es-ES" b="1" dirty="0">
                <a:solidFill>
                  <a:srgbClr val="0070C0"/>
                </a:solidFill>
              </a:rPr>
              <a:t>IM secundaria </a:t>
            </a:r>
          </a:p>
          <a:p>
            <a:r>
              <a:rPr lang="es-ES" dirty="0"/>
              <a:t>		Optimizar </a:t>
            </a:r>
            <a:r>
              <a:rPr lang="es-ES" dirty="0" err="1"/>
              <a:t>tto</a:t>
            </a:r>
            <a:r>
              <a:rPr lang="es-ES" dirty="0"/>
              <a:t> médico, revascularización, resincronización, control de arritmias ?? </a:t>
            </a:r>
          </a:p>
          <a:p>
            <a:r>
              <a:rPr lang="es-ES" dirty="0"/>
              <a:t>		</a:t>
            </a:r>
            <a:r>
              <a:rPr lang="es-ES" dirty="0" err="1"/>
              <a:t>Mitraclip</a:t>
            </a:r>
            <a:r>
              <a:rPr lang="es-ES" dirty="0"/>
              <a:t> (anatomía factible)    / Cirugía  </a:t>
            </a:r>
          </a:p>
          <a:p>
            <a:r>
              <a:rPr lang="es-ES" dirty="0"/>
              <a:t>		Asistencia, Trasplante cardiaco,  DP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D4E2384-4F28-9CF9-39CB-B68543F7160F}"/>
              </a:ext>
            </a:extLst>
          </p:cNvPr>
          <p:cNvSpPr txBox="1"/>
          <p:nvPr/>
        </p:nvSpPr>
        <p:spPr>
          <a:xfrm>
            <a:off x="1278686" y="3162311"/>
            <a:ext cx="10135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70C0"/>
                </a:solidFill>
              </a:rPr>
              <a:t>Prótesis con insuficiencia </a:t>
            </a:r>
            <a:r>
              <a:rPr lang="es-ES" b="1" dirty="0" err="1">
                <a:solidFill>
                  <a:srgbClr val="0070C0"/>
                </a:solidFill>
              </a:rPr>
              <a:t>periprotésica</a:t>
            </a:r>
            <a:r>
              <a:rPr lang="es-ES" b="1" dirty="0">
                <a:solidFill>
                  <a:srgbClr val="0070C0"/>
                </a:solidFill>
              </a:rPr>
              <a:t> </a:t>
            </a:r>
          </a:p>
          <a:p>
            <a:r>
              <a:rPr lang="es-ES" dirty="0"/>
              <a:t>					      Cierre percutáneo de </a:t>
            </a:r>
            <a:r>
              <a:rPr lang="es-ES" dirty="0" err="1"/>
              <a:t>leak</a:t>
            </a:r>
            <a:r>
              <a:rPr lang="es-ES" dirty="0"/>
              <a:t>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334B028-704E-1849-2E85-633CFB30ED8B}"/>
              </a:ext>
            </a:extLst>
          </p:cNvPr>
          <p:cNvSpPr txBox="1"/>
          <p:nvPr/>
        </p:nvSpPr>
        <p:spPr>
          <a:xfrm>
            <a:off x="1278687" y="3946107"/>
            <a:ext cx="49088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solidFill>
                  <a:srgbClr val="0070C0"/>
                </a:solidFill>
              </a:rPr>
              <a:t>Prótesis biológica con insuficiencia </a:t>
            </a:r>
            <a:r>
              <a:rPr lang="es-ES" b="1" dirty="0" err="1">
                <a:solidFill>
                  <a:srgbClr val="0070C0"/>
                </a:solidFill>
              </a:rPr>
              <a:t>intraprotésica</a:t>
            </a:r>
            <a:r>
              <a:rPr lang="es-ES" b="1" dirty="0">
                <a:solidFill>
                  <a:srgbClr val="0070C0"/>
                </a:solidFill>
              </a:rPr>
              <a:t> </a:t>
            </a:r>
          </a:p>
          <a:p>
            <a:r>
              <a:rPr lang="es-ES" b="1" dirty="0">
                <a:solidFill>
                  <a:srgbClr val="0070C0"/>
                </a:solidFill>
              </a:rPr>
              <a:t>MAC mitral </a:t>
            </a:r>
          </a:p>
          <a:p>
            <a:r>
              <a:rPr lang="es-ES" b="1" dirty="0">
                <a:solidFill>
                  <a:srgbClr val="0070C0"/>
                </a:solidFill>
              </a:rPr>
              <a:t>Anillo mitral previo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367FFF3-0867-4E2B-43BF-E5CBED1400F3}"/>
              </a:ext>
            </a:extLst>
          </p:cNvPr>
          <p:cNvSpPr txBox="1"/>
          <p:nvPr/>
        </p:nvSpPr>
        <p:spPr>
          <a:xfrm>
            <a:off x="6187531" y="4223106"/>
            <a:ext cx="4006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Valve in </a:t>
            </a:r>
            <a:r>
              <a:rPr lang="es-ES" dirty="0" err="1"/>
              <a:t>valve</a:t>
            </a:r>
            <a:r>
              <a:rPr lang="es-ES" dirty="0"/>
              <a:t>, </a:t>
            </a:r>
            <a:r>
              <a:rPr lang="es-ES" dirty="0" err="1"/>
              <a:t>valve</a:t>
            </a:r>
            <a:r>
              <a:rPr lang="es-ES" dirty="0"/>
              <a:t> in MAC, </a:t>
            </a:r>
            <a:r>
              <a:rPr lang="es-ES" dirty="0" err="1"/>
              <a:t>valve</a:t>
            </a:r>
            <a:r>
              <a:rPr lang="es-ES" dirty="0"/>
              <a:t> in ring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6E10D59-04A6-7F2A-89B2-4C8D13D4DA13}"/>
              </a:ext>
            </a:extLst>
          </p:cNvPr>
          <p:cNvSpPr txBox="1"/>
          <p:nvPr/>
        </p:nvSpPr>
        <p:spPr>
          <a:xfrm>
            <a:off x="1278686" y="5283901"/>
            <a:ext cx="5570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i="1" dirty="0">
                <a:solidFill>
                  <a:srgbClr val="0070C0"/>
                </a:solidFill>
              </a:rPr>
              <a:t>En muchos casos -  INDIVIDUALIZAR  (Heart Valve </a:t>
            </a:r>
            <a:r>
              <a:rPr lang="es-ES" b="1" i="1" dirty="0" err="1">
                <a:solidFill>
                  <a:srgbClr val="0070C0"/>
                </a:solidFill>
              </a:rPr>
              <a:t>Clinic</a:t>
            </a:r>
            <a:r>
              <a:rPr lang="es-ES" b="1" i="1" dirty="0">
                <a:solidFill>
                  <a:srgbClr val="0070C0"/>
                </a:solidFill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83592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0EBCA50-D419-3114-8227-13836B897EA0}"/>
              </a:ext>
            </a:extLst>
          </p:cNvPr>
          <p:cNvSpPr txBox="1"/>
          <p:nvPr/>
        </p:nvSpPr>
        <p:spPr>
          <a:xfrm rot="5400000">
            <a:off x="11359317" y="5934901"/>
            <a:ext cx="1177526" cy="2462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000" dirty="0">
                <a:solidFill>
                  <a:schemeClr val="bg1"/>
                </a:solidFill>
                <a:latin typeface="Calibri"/>
                <a:cs typeface="Arial"/>
              </a:rPr>
              <a:t>ES-CRAT-2400031</a:t>
            </a:r>
            <a:endParaRPr lang="es-ES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5550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A64395-C256-4540-B2CC-3C410D617B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125" y="3059344"/>
            <a:ext cx="5729466" cy="1955271"/>
          </a:xfrm>
        </p:spPr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2000" b="0" i="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Insuficiencia mitral severa </a:t>
            </a:r>
            <a:br>
              <a:rPr lang="es-ES" sz="2000" b="0" i="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</a:br>
            <a:r>
              <a:rPr lang="es-ES" sz="2000" b="0" i="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¿Cirugía o tratamiento percutáneo?</a:t>
            </a:r>
            <a:br>
              <a:rPr lang="es-ES" sz="2000" b="0" i="0" u="none" strike="noStrike" dirty="0">
                <a:solidFill>
                  <a:schemeClr val="bg1"/>
                </a:solidFill>
                <a:effectLst/>
                <a:latin typeface="Verdana" panose="020B0604030504040204" pitchFamily="34" charset="0"/>
              </a:rPr>
            </a:br>
            <a:endParaRPr lang="es-ES" sz="20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4E0DF9-5A8C-4E43-B35E-5CE8986E8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5670" y="1924470"/>
            <a:ext cx="6353963" cy="507445"/>
          </a:xfrm>
        </p:spPr>
        <p:txBody>
          <a:bodyPr>
            <a:noAutofit/>
          </a:bodyPr>
          <a:lstStyle/>
          <a:p>
            <a:r>
              <a:rPr lang="es-ES" sz="2000" b="0" i="1" u="none" strike="noStrike" dirty="0">
                <a:solidFill>
                  <a:schemeClr val="bg1"/>
                </a:solidFill>
                <a:effectLst/>
                <a:latin typeface="verdana, sans-serif"/>
              </a:rPr>
              <a:t>Valvulopatías: Toma de decisiones complejas</a:t>
            </a:r>
            <a:endParaRPr lang="es-ES" sz="2000" b="0" i="0" u="none" strike="noStrike" dirty="0">
              <a:solidFill>
                <a:schemeClr val="bg1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B61CBDF-F585-2B0B-41B0-976263725521}"/>
              </a:ext>
            </a:extLst>
          </p:cNvPr>
          <p:cNvSpPr txBox="1"/>
          <p:nvPr/>
        </p:nvSpPr>
        <p:spPr>
          <a:xfrm>
            <a:off x="7140103" y="5919286"/>
            <a:ext cx="44219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i="1" dirty="0">
                <a:solidFill>
                  <a:schemeClr val="bg1"/>
                </a:solidFill>
              </a:rPr>
              <a:t>Miguel A. Arnau Vives</a:t>
            </a:r>
          </a:p>
          <a:p>
            <a:r>
              <a:rPr lang="es-ES" sz="1600" i="1" dirty="0">
                <a:solidFill>
                  <a:schemeClr val="bg1"/>
                </a:solidFill>
              </a:rPr>
              <a:t>Unidad de Valvulopatías y Endocarditis</a:t>
            </a:r>
          </a:p>
          <a:p>
            <a:r>
              <a:rPr lang="es-ES" sz="1600" i="1" dirty="0">
                <a:solidFill>
                  <a:schemeClr val="bg1"/>
                </a:solidFill>
              </a:rPr>
              <a:t>Hospital Universitario y Politécnico La Fe, Valencia  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17F73661-EE66-7CFA-D908-007186C47040}"/>
              </a:ext>
            </a:extLst>
          </p:cNvPr>
          <p:cNvCxnSpPr/>
          <p:nvPr/>
        </p:nvCxnSpPr>
        <p:spPr>
          <a:xfrm>
            <a:off x="6252959" y="564204"/>
            <a:ext cx="914400" cy="914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570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611259E-307F-D94F-A9D3-825FE94BB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4</a:t>
            </a:fld>
            <a:endParaRPr lang="es-ES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737E00AB-CA19-B8D8-E031-B6219AB2ED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6487" y="3321990"/>
            <a:ext cx="5729466" cy="1955271"/>
          </a:xfrm>
        </p:spPr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s-ES" sz="2000" b="0" i="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Insuficiencia mitral severa </a:t>
            </a:r>
            <a:br>
              <a:rPr lang="es-ES" sz="2000" b="0" i="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</a:rPr>
            </a:br>
            <a:r>
              <a:rPr lang="es-ES" sz="2000" b="0" i="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</a:rPr>
              <a:t>¿Cirugía o tratamiento percutáneo?</a:t>
            </a:r>
            <a:br>
              <a:rPr lang="es-ES" sz="2000" b="0" i="0" u="none" strike="noStrike" dirty="0">
                <a:solidFill>
                  <a:schemeClr val="tx1"/>
                </a:solidFill>
                <a:effectLst/>
                <a:latin typeface="Verdana" panose="020B0604030504040204" pitchFamily="34" charset="0"/>
              </a:rPr>
            </a:br>
            <a:endParaRPr lang="es-ES" sz="2000" dirty="0">
              <a:solidFill>
                <a:schemeClr val="tx1"/>
              </a:solidFill>
            </a:endParaRP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D76BD88E-4FB1-A026-6839-F6BF680F6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6487" y="2585950"/>
            <a:ext cx="6353963" cy="507445"/>
          </a:xfrm>
        </p:spPr>
        <p:txBody>
          <a:bodyPr>
            <a:noAutofit/>
          </a:bodyPr>
          <a:lstStyle/>
          <a:p>
            <a:r>
              <a:rPr lang="es-ES" sz="2000" b="0" i="1" u="none" strike="noStrike" dirty="0">
                <a:solidFill>
                  <a:schemeClr val="tx1"/>
                </a:solidFill>
                <a:effectLst/>
                <a:latin typeface="verdana, sans-serif"/>
              </a:rPr>
              <a:t>Valvulopatías: Toma de decisiones complejas</a:t>
            </a:r>
            <a:endParaRPr lang="es-ES" sz="2000" b="0" i="0" u="none" strike="noStrike" dirty="0">
              <a:solidFill>
                <a:schemeClr val="tx1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EBB0253-44DF-182D-137C-1CC967D923B0}"/>
              </a:ext>
            </a:extLst>
          </p:cNvPr>
          <p:cNvSpPr txBox="1"/>
          <p:nvPr/>
        </p:nvSpPr>
        <p:spPr>
          <a:xfrm>
            <a:off x="7558393" y="6099543"/>
            <a:ext cx="38979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i="1" dirty="0"/>
              <a:t>Miguel A. Arnau Vives</a:t>
            </a:r>
          </a:p>
          <a:p>
            <a:r>
              <a:rPr lang="es-ES" sz="1400" i="1" dirty="0"/>
              <a:t>Unidad de Valvulopatías y Endocarditis</a:t>
            </a:r>
          </a:p>
          <a:p>
            <a:r>
              <a:rPr lang="es-ES" sz="1400" i="1" dirty="0"/>
              <a:t>Hospital Universitario y Politécnico La Fe, Valencia  </a:t>
            </a:r>
          </a:p>
        </p:txBody>
      </p:sp>
    </p:spTree>
    <p:extLst>
      <p:ext uri="{BB962C8B-B14F-4D97-AF65-F5344CB8AC3E}">
        <p14:creationId xmlns:p14="http://schemas.microsoft.com/office/powerpoint/2010/main" val="461584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s-ES" dirty="0"/>
              <a:t>Miguel A Arnau 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81" y="1816739"/>
            <a:ext cx="9656306" cy="39009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381" y="269868"/>
            <a:ext cx="6097526" cy="87040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9992" y="282309"/>
            <a:ext cx="1219872" cy="1534430"/>
          </a:xfrm>
          <a:prstGeom prst="rect">
            <a:avLst/>
          </a:prstGeom>
        </p:spPr>
      </p:pic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88FFF65A-2F7C-AE4C-774F-1E68EF3F8B26}"/>
              </a:ext>
            </a:extLst>
          </p:cNvPr>
          <p:cNvSpPr/>
          <p:nvPr/>
        </p:nvSpPr>
        <p:spPr>
          <a:xfrm>
            <a:off x="570840" y="1917312"/>
            <a:ext cx="2202340" cy="494676"/>
          </a:xfrm>
          <a:prstGeom prst="roundRect">
            <a:avLst/>
          </a:prstGeom>
          <a:noFill/>
          <a:ln w="63500">
            <a:solidFill>
              <a:srgbClr val="9D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Marcador de número de diapositiva 3">
            <a:extLst>
              <a:ext uri="{FF2B5EF4-FFF2-40B4-BE49-F238E27FC236}">
                <a16:creationId xmlns:a16="http://schemas.microsoft.com/office/drawing/2014/main" id="{623C4E2B-2B7F-39D8-252A-C661BDFC9232}"/>
              </a:ext>
            </a:extLst>
          </p:cNvPr>
          <p:cNvSpPr txBox="1">
            <a:spLocks/>
          </p:cNvSpPr>
          <p:nvPr/>
        </p:nvSpPr>
        <p:spPr>
          <a:xfrm>
            <a:off x="11604887" y="6373840"/>
            <a:ext cx="296686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94CC2B-552C-BD49-BB57-6E663FD0C8E4}" type="slidenum">
              <a:rPr lang="es-ES" sz="1200" b="1" smtClean="0">
                <a:solidFill>
                  <a:srgbClr val="DF470D"/>
                </a:solidFill>
              </a:rPr>
              <a:pPr/>
              <a:t>5</a:t>
            </a:fld>
            <a:endParaRPr lang="es-ES" sz="1200" b="1" dirty="0">
              <a:solidFill>
                <a:srgbClr val="DF470D"/>
              </a:solidFill>
            </a:endParaRP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ADB464FF-F7C6-6AEA-E49C-5DEA743891C2}"/>
              </a:ext>
            </a:extLst>
          </p:cNvPr>
          <p:cNvSpPr/>
          <p:nvPr/>
        </p:nvSpPr>
        <p:spPr>
          <a:xfrm>
            <a:off x="3009240" y="1917312"/>
            <a:ext cx="2202340" cy="494676"/>
          </a:xfrm>
          <a:prstGeom prst="round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EAFE642E-5DC1-E700-8416-693C1FC65149}"/>
              </a:ext>
            </a:extLst>
          </p:cNvPr>
          <p:cNvSpPr/>
          <p:nvPr/>
        </p:nvSpPr>
        <p:spPr>
          <a:xfrm>
            <a:off x="5447640" y="1917312"/>
            <a:ext cx="2202340" cy="494676"/>
          </a:xfrm>
          <a:prstGeom prst="roundRect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3168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903" y="957595"/>
            <a:ext cx="4986971" cy="42639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278" y="958934"/>
            <a:ext cx="2623945" cy="42625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53159" y="6204921"/>
            <a:ext cx="3798757" cy="451255"/>
          </a:xfrm>
          <a:prstGeom prst="rect">
            <a:avLst/>
          </a:prstGeom>
          <a:noFill/>
        </p:spPr>
        <p:txBody>
          <a:bodyPr wrap="none" lIns="121837" tIns="60917" rIns="121837" bIns="60917" rtlCol="0">
            <a:spAutoFit/>
          </a:bodyPr>
          <a:lstStyle/>
          <a:p>
            <a:r>
              <a:rPr lang="en-US" sz="2133" dirty="0"/>
              <a:t>JACC </a:t>
            </a:r>
            <a:r>
              <a:rPr lang="en-US" sz="2133" dirty="0" err="1"/>
              <a:t>Cardiovasc</a:t>
            </a:r>
            <a:r>
              <a:rPr lang="en-US" sz="2133" dirty="0"/>
              <a:t> </a:t>
            </a:r>
            <a:r>
              <a:rPr lang="en-US" sz="2133" dirty="0" err="1"/>
              <a:t>Imag</a:t>
            </a:r>
            <a:r>
              <a:rPr lang="en-US" sz="2133" dirty="0"/>
              <a:t> 2018, 629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8622" r="30485"/>
          <a:stretch/>
        </p:blipFill>
        <p:spPr>
          <a:xfrm>
            <a:off x="10125441" y="266984"/>
            <a:ext cx="1505705" cy="27556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69932"/>
          <a:stretch/>
        </p:blipFill>
        <p:spPr>
          <a:xfrm>
            <a:off x="10243374" y="3022635"/>
            <a:ext cx="1465471" cy="2755651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9580784" y="1941448"/>
            <a:ext cx="498071" cy="381808"/>
          </a:xfrm>
          <a:prstGeom prst="line">
            <a:avLst/>
          </a:prstGeom>
          <a:ln w="28575" cmpd="sng">
            <a:solidFill>
              <a:srgbClr val="FF693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599158" y="3306670"/>
            <a:ext cx="535951" cy="496179"/>
          </a:xfrm>
          <a:prstGeom prst="line">
            <a:avLst/>
          </a:prstGeom>
          <a:ln w="28575" cmpd="sng">
            <a:solidFill>
              <a:srgbClr val="FF693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5">
            <a:extLst>
              <a:ext uri="{FF2B5EF4-FFF2-40B4-BE49-F238E27FC236}">
                <a16:creationId xmlns:a16="http://schemas.microsoft.com/office/drawing/2014/main" id="{7270B66D-CE3B-EA85-D567-772EFF70DB2C}"/>
              </a:ext>
            </a:extLst>
          </p:cNvPr>
          <p:cNvSpPr txBox="1"/>
          <p:nvPr/>
        </p:nvSpPr>
        <p:spPr>
          <a:xfrm>
            <a:off x="301281" y="232403"/>
            <a:ext cx="9833828" cy="430746"/>
          </a:xfrm>
          <a:prstGeom prst="rect">
            <a:avLst/>
          </a:prstGeom>
          <a:noFill/>
        </p:spPr>
        <p:txBody>
          <a:bodyPr wrap="none" lIns="121784" tIns="60890" rIns="121784" bIns="60890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IM SECUNDARIA / FUNCIONAL: </a:t>
            </a:r>
            <a:r>
              <a:rPr lang="en-US" sz="2000" dirty="0" err="1">
                <a:solidFill>
                  <a:srgbClr val="002060"/>
                </a:solidFill>
              </a:rPr>
              <a:t>Enfermedad</a:t>
            </a:r>
            <a:r>
              <a:rPr lang="en-US" sz="2000" dirty="0">
                <a:solidFill>
                  <a:srgbClr val="002060"/>
                </a:solidFill>
              </a:rPr>
              <a:t> del </a:t>
            </a:r>
            <a:r>
              <a:rPr lang="en-US" sz="2000" dirty="0" err="1">
                <a:solidFill>
                  <a:srgbClr val="002060"/>
                </a:solidFill>
              </a:rPr>
              <a:t>Ventrículo</a:t>
            </a:r>
            <a:r>
              <a:rPr lang="en-US" sz="2000" dirty="0">
                <a:solidFill>
                  <a:srgbClr val="002060"/>
                </a:solidFill>
              </a:rPr>
              <a:t> (</a:t>
            </a:r>
            <a:r>
              <a:rPr lang="en-US" sz="2000" dirty="0" err="1">
                <a:solidFill>
                  <a:srgbClr val="002060"/>
                </a:solidFill>
              </a:rPr>
              <a:t>Aurícula</a:t>
            </a:r>
            <a:r>
              <a:rPr lang="en-US" sz="2000" dirty="0">
                <a:solidFill>
                  <a:srgbClr val="002060"/>
                </a:solidFill>
              </a:rPr>
              <a:t>)  NO de la </a:t>
            </a:r>
            <a:r>
              <a:rPr lang="en-US" sz="2000" dirty="0" err="1">
                <a:solidFill>
                  <a:srgbClr val="002060"/>
                </a:solidFill>
              </a:rPr>
              <a:t>Válvula</a:t>
            </a:r>
            <a:r>
              <a:rPr lang="en-US" sz="2000" dirty="0">
                <a:solidFill>
                  <a:srgbClr val="002060"/>
                </a:solidFill>
              </a:rPr>
              <a:t> Mitral</a:t>
            </a:r>
          </a:p>
        </p:txBody>
      </p:sp>
      <p:sp>
        <p:nvSpPr>
          <p:cNvPr id="10" name="Marcador de número de diapositiva 3">
            <a:extLst>
              <a:ext uri="{FF2B5EF4-FFF2-40B4-BE49-F238E27FC236}">
                <a16:creationId xmlns:a16="http://schemas.microsoft.com/office/drawing/2014/main" id="{2D45184F-655B-BEF3-F875-5FCB27F2C2EE}"/>
              </a:ext>
            </a:extLst>
          </p:cNvPr>
          <p:cNvSpPr txBox="1">
            <a:spLocks/>
          </p:cNvSpPr>
          <p:nvPr/>
        </p:nvSpPr>
        <p:spPr>
          <a:xfrm>
            <a:off x="11604887" y="6373840"/>
            <a:ext cx="296686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94CC2B-552C-BD49-BB57-6E663FD0C8E4}" type="slidenum">
              <a:rPr lang="es-ES" sz="1200" b="1" smtClean="0">
                <a:solidFill>
                  <a:srgbClr val="DF470D"/>
                </a:solidFill>
              </a:rPr>
              <a:pPr/>
              <a:t>6</a:t>
            </a:fld>
            <a:endParaRPr lang="es-ES" sz="1200" b="1" dirty="0">
              <a:solidFill>
                <a:srgbClr val="DF47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751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628650" y="266984"/>
            <a:ext cx="10972800" cy="48926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s-ES" sz="3733" dirty="0"/>
              <a:t> IM FUNCIONAL</a:t>
            </a: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499" y="1094163"/>
            <a:ext cx="6335834" cy="4669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635009" y="494327"/>
            <a:ext cx="11296984" cy="1098707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s-ES" b="1" dirty="0">
                <a:solidFill>
                  <a:srgbClr val="FF0000"/>
                </a:solidFill>
              </a:rPr>
              <a:t>ENFERMEDAD DEL VENTRÍCULO IZQUIERDO </a:t>
            </a:r>
            <a:r>
              <a:rPr lang="es-ES" b="1" dirty="0"/>
              <a:t>NO DE LA VÁLVULA MITRAL</a:t>
            </a:r>
          </a:p>
        </p:txBody>
      </p:sp>
      <p:pic>
        <p:nvPicPr>
          <p:cNvPr id="6" name="1-IMPre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7927" y="1416777"/>
            <a:ext cx="5328356" cy="3996267"/>
          </a:xfrm>
          <a:prstGeom prst="rect">
            <a:avLst/>
          </a:prstGeom>
        </p:spPr>
      </p:pic>
      <p:sp>
        <p:nvSpPr>
          <p:cNvPr id="2" name="Marcador de número de diapositiva 3">
            <a:extLst>
              <a:ext uri="{FF2B5EF4-FFF2-40B4-BE49-F238E27FC236}">
                <a16:creationId xmlns:a16="http://schemas.microsoft.com/office/drawing/2014/main" id="{95268583-EF09-0ED6-5688-5D6625B5BF04}"/>
              </a:ext>
            </a:extLst>
          </p:cNvPr>
          <p:cNvSpPr txBox="1">
            <a:spLocks/>
          </p:cNvSpPr>
          <p:nvPr/>
        </p:nvSpPr>
        <p:spPr>
          <a:xfrm>
            <a:off x="11604887" y="6373840"/>
            <a:ext cx="296686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94CC2B-552C-BD49-BB57-6E663FD0C8E4}" type="slidenum">
              <a:rPr lang="es-ES" sz="1200" b="1" smtClean="0">
                <a:solidFill>
                  <a:srgbClr val="DF470D"/>
                </a:solidFill>
              </a:rPr>
              <a:pPr/>
              <a:t>7</a:t>
            </a:fld>
            <a:endParaRPr lang="es-ES" sz="1200" b="1" dirty="0">
              <a:solidFill>
                <a:srgbClr val="DF47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52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63" y="154252"/>
            <a:ext cx="5760640" cy="10338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6818" y="1345061"/>
            <a:ext cx="1722203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67" dirty="0">
                <a:solidFill>
                  <a:srgbClr val="00005D"/>
                </a:solidFill>
              </a:rPr>
              <a:t>JACC 2015, 2844–54</a:t>
            </a:r>
            <a:endParaRPr lang="en-US" sz="1467" dirty="0">
              <a:solidFill>
                <a:srgbClr val="00005D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618" y="2291326"/>
            <a:ext cx="8256917" cy="37996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39" y="2730636"/>
            <a:ext cx="3222947" cy="268829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773618" y="3786753"/>
            <a:ext cx="978233" cy="213080"/>
          </a:xfrm>
          <a:prstGeom prst="roundRect">
            <a:avLst/>
          </a:prstGeom>
          <a:noFill/>
          <a:ln w="190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ounded Rectangle 9"/>
          <p:cNvSpPr/>
          <p:nvPr/>
        </p:nvSpPr>
        <p:spPr>
          <a:xfrm>
            <a:off x="3773618" y="4362817"/>
            <a:ext cx="978233" cy="213080"/>
          </a:xfrm>
          <a:prstGeom prst="roundRect">
            <a:avLst/>
          </a:prstGeom>
          <a:noFill/>
          <a:ln w="190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ounded Rectangle 10"/>
          <p:cNvSpPr/>
          <p:nvPr/>
        </p:nvSpPr>
        <p:spPr>
          <a:xfrm>
            <a:off x="3773618" y="5031453"/>
            <a:ext cx="978233" cy="213080"/>
          </a:xfrm>
          <a:prstGeom prst="roundRect">
            <a:avLst/>
          </a:prstGeom>
          <a:noFill/>
          <a:ln w="190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Marcador de número de diapositiva 3">
            <a:extLst>
              <a:ext uri="{FF2B5EF4-FFF2-40B4-BE49-F238E27FC236}">
                <a16:creationId xmlns:a16="http://schemas.microsoft.com/office/drawing/2014/main" id="{53C5EC43-B96D-239B-8518-B27C2F7F7368}"/>
              </a:ext>
            </a:extLst>
          </p:cNvPr>
          <p:cNvSpPr txBox="1">
            <a:spLocks/>
          </p:cNvSpPr>
          <p:nvPr/>
        </p:nvSpPr>
        <p:spPr>
          <a:xfrm>
            <a:off x="11362544" y="6373840"/>
            <a:ext cx="539029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94CC2B-552C-BD49-BB57-6E663FD0C8E4}" type="slidenum">
              <a:rPr lang="es-ES" sz="1200" b="1" smtClean="0">
                <a:solidFill>
                  <a:srgbClr val="DF470D"/>
                </a:solidFill>
              </a:rPr>
              <a:pPr/>
              <a:t>8</a:t>
            </a:fld>
            <a:endParaRPr lang="es-ES" sz="1200" b="1" dirty="0">
              <a:solidFill>
                <a:srgbClr val="DF470D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05D414B-18BC-A68C-3A51-BDCB0580E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9583" y="119035"/>
            <a:ext cx="4022475" cy="189038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41138F47-4B63-34A2-F629-FDB1FF1807EE}"/>
              </a:ext>
            </a:extLst>
          </p:cNvPr>
          <p:cNvCxnSpPr>
            <a:cxnSpLocks/>
          </p:cNvCxnSpPr>
          <p:nvPr/>
        </p:nvCxnSpPr>
        <p:spPr>
          <a:xfrm>
            <a:off x="10532809" y="1957790"/>
            <a:ext cx="88053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9457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" t="43883" r="35677" b="27161"/>
          <a:stretch>
            <a:fillRect/>
          </a:stretch>
        </p:blipFill>
        <p:spPr bwMode="auto">
          <a:xfrm>
            <a:off x="388184" y="2412199"/>
            <a:ext cx="3895847" cy="1359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33108" y="433936"/>
            <a:ext cx="3938404" cy="911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s-ES" sz="2133" b="1" dirty="0">
                <a:solidFill>
                  <a:srgbClr val="073E87"/>
                </a:solidFill>
              </a:rPr>
              <a:t>¿Cirugía valvular mitral o tratamiento percutáneo mitral?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460" y="1344621"/>
            <a:ext cx="6554847" cy="4473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b="17971"/>
          <a:stretch/>
        </p:blipFill>
        <p:spPr>
          <a:xfrm>
            <a:off x="1668263" y="1672355"/>
            <a:ext cx="1507795" cy="15802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8315" y="152432"/>
            <a:ext cx="5734170" cy="763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583" y="4621678"/>
            <a:ext cx="1099255" cy="1322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58" y="4401375"/>
            <a:ext cx="1137069" cy="165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763" y="4812851"/>
            <a:ext cx="1408832" cy="106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CDFA2172-C20F-7985-00F9-BEE3588FA80E}"/>
              </a:ext>
            </a:extLst>
          </p:cNvPr>
          <p:cNvGrpSpPr/>
          <p:nvPr/>
        </p:nvGrpSpPr>
        <p:grpSpPr>
          <a:xfrm>
            <a:off x="979363" y="3734599"/>
            <a:ext cx="2596110" cy="864096"/>
            <a:chOff x="7402329" y="3899440"/>
            <a:chExt cx="2160240" cy="683151"/>
          </a:xfrm>
        </p:grpSpPr>
        <p:pic>
          <p:nvPicPr>
            <p:cNvPr id="8" name="Picture 15">
              <a:extLst>
                <a:ext uri="{FF2B5EF4-FFF2-40B4-BE49-F238E27FC236}">
                  <a16:creationId xmlns:a16="http://schemas.microsoft.com/office/drawing/2014/main" id="{6EC28D94-EED3-DF2F-4509-CD3E090F8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02329" y="3914709"/>
              <a:ext cx="760191" cy="667882"/>
            </a:xfrm>
            <a:prstGeom prst="rect">
              <a:avLst/>
            </a:prstGeom>
          </p:spPr>
        </p:pic>
        <p:pic>
          <p:nvPicPr>
            <p:cNvPr id="9" name="Picture 16">
              <a:extLst>
                <a:ext uri="{FF2B5EF4-FFF2-40B4-BE49-F238E27FC236}">
                  <a16:creationId xmlns:a16="http://schemas.microsoft.com/office/drawing/2014/main" id="{E50D57E2-FC63-7661-287E-C2ECA33D4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189289" y="3986717"/>
              <a:ext cx="725208" cy="511800"/>
            </a:xfrm>
            <a:prstGeom prst="rect">
              <a:avLst/>
            </a:prstGeom>
          </p:spPr>
        </p:pic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3DB2EFC0-A8EE-25DA-F31C-A3C3D6D512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808" t="11832" r="61085" b="4933"/>
            <a:stretch/>
          </p:blipFill>
          <p:spPr>
            <a:xfrm>
              <a:off x="8934055" y="3899440"/>
              <a:ext cx="628514" cy="648072"/>
            </a:xfrm>
            <a:prstGeom prst="rect">
              <a:avLst/>
            </a:prstGeom>
          </p:spPr>
        </p:pic>
      </p:grpSp>
      <p:sp>
        <p:nvSpPr>
          <p:cNvPr id="2" name="Marcador de número de diapositiva 3">
            <a:extLst>
              <a:ext uri="{FF2B5EF4-FFF2-40B4-BE49-F238E27FC236}">
                <a16:creationId xmlns:a16="http://schemas.microsoft.com/office/drawing/2014/main" id="{099310E6-F200-DE12-1664-C7A71A60316E}"/>
              </a:ext>
            </a:extLst>
          </p:cNvPr>
          <p:cNvSpPr txBox="1">
            <a:spLocks/>
          </p:cNvSpPr>
          <p:nvPr/>
        </p:nvSpPr>
        <p:spPr>
          <a:xfrm>
            <a:off x="11452485" y="6373840"/>
            <a:ext cx="449088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94CC2B-552C-BD49-BB57-6E663FD0C8E4}" type="slidenum">
              <a:rPr lang="es-ES" sz="1200" b="1" smtClean="0">
                <a:solidFill>
                  <a:srgbClr val="DF470D"/>
                </a:solidFill>
              </a:rPr>
              <a:pPr/>
              <a:t>9</a:t>
            </a:fld>
            <a:endParaRPr lang="es-ES" sz="1200" b="1" dirty="0">
              <a:solidFill>
                <a:srgbClr val="DF47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8010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8110</TotalTime>
  <Words>898</Words>
  <Application>Microsoft Office PowerPoint</Application>
  <PresentationFormat>Panorámica</PresentationFormat>
  <Paragraphs>113</Paragraphs>
  <Slides>25</Slides>
  <Notes>7</Notes>
  <HiddenSlides>0</HiddenSlides>
  <MMClips>15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6" baseType="lpstr">
      <vt:lpstr>Tema de Office</vt:lpstr>
      <vt:lpstr>Presentación de PowerPoint</vt:lpstr>
      <vt:lpstr>EXONERACIÓN DE RESPONSABILIDAD Y USO DE LA PRESENTACIÓN</vt:lpstr>
      <vt:lpstr>Insuficiencia mitral severa  ¿Cirugía o tratamiento percutáneo? </vt:lpstr>
      <vt:lpstr>Insuficiencia mitral severa  ¿Cirugía o tratamiento percutáneo?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office 365</cp:lastModifiedBy>
  <cp:revision>58</cp:revision>
  <dcterms:created xsi:type="dcterms:W3CDTF">2020-07-02T15:21:32Z</dcterms:created>
  <dcterms:modified xsi:type="dcterms:W3CDTF">2024-04-17T15:03:52Z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33616b6-00a5-4cd1-b577-93208fa93eb1_Enabled">
    <vt:lpwstr>true</vt:lpwstr>
  </property>
  <property fmtid="{D5CDD505-2E9C-101B-9397-08002B2CF9AE}" pid="3" name="MSIP_Label_533616b6-00a5-4cd1-b577-93208fa93eb1_SetDate">
    <vt:lpwstr>2024-04-10T12:54:01Z</vt:lpwstr>
  </property>
  <property fmtid="{D5CDD505-2E9C-101B-9397-08002B2CF9AE}" pid="4" name="MSIP_Label_533616b6-00a5-4cd1-b577-93208fa93eb1_Method">
    <vt:lpwstr>Standard</vt:lpwstr>
  </property>
  <property fmtid="{D5CDD505-2E9C-101B-9397-08002B2CF9AE}" pid="5" name="MSIP_Label_533616b6-00a5-4cd1-b577-93208fa93eb1_Name">
    <vt:lpwstr>Internal Use</vt:lpwstr>
  </property>
  <property fmtid="{D5CDD505-2E9C-101B-9397-08002B2CF9AE}" pid="6" name="MSIP_Label_533616b6-00a5-4cd1-b577-93208fa93eb1_SiteId">
    <vt:lpwstr>342ace0e-1054-45ce-9b30-900fc0440b9d</vt:lpwstr>
  </property>
  <property fmtid="{D5CDD505-2E9C-101B-9397-08002B2CF9AE}" pid="7" name="MSIP_Label_533616b6-00a5-4cd1-b577-93208fa93eb1_ActionId">
    <vt:lpwstr>9ca525a7-ff02-413b-a28d-f15b4d0a5bd9</vt:lpwstr>
  </property>
  <property fmtid="{D5CDD505-2E9C-101B-9397-08002B2CF9AE}" pid="8" name="MSIP_Label_533616b6-00a5-4cd1-b577-93208fa93eb1_ContentBits">
    <vt:lpwstr>1</vt:lpwstr>
  </property>
  <property fmtid="{D5CDD505-2E9C-101B-9397-08002B2CF9AE}" pid="9" name="ClassificationContentMarkingHeaderLocations">
    <vt:lpwstr>Tema de Office:5</vt:lpwstr>
  </property>
  <property fmtid="{D5CDD505-2E9C-101B-9397-08002B2CF9AE}" pid="10" name="ClassificationContentMarkingHeaderText">
    <vt:lpwstr>INTERNAL USE</vt:lpwstr>
  </property>
</Properties>
</file>