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rawings/drawing1.xml" ContentType="application/vnd.openxmlformats-officedocument.drawingml.chartshapes+xml"/>
  <Override PartName="/ppt/slideMasters/slideMaster1.xml" ContentType="application/vnd.openxmlformats-officedocument.presentationml.slideMaster+xml"/>
  <Override PartName="/ppt/notesSlides/notesSlide14.xml" ContentType="application/vnd.openxmlformats-officedocument.presentationml.notesSlide+xml"/>
  <Override PartName="/ppt/notesSlides/notesSlide5.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notesSlides/notesSlide1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3.xml" ContentType="application/vnd.openxmlformats-officedocument.presentationml.notesSlide+xml"/>
  <Override PartName="/ppt/notesSlides/notesSlide7.xml" ContentType="application/vnd.openxmlformats-officedocument.presentationml.notesSlide+xml"/>
  <Override PartName="/ppt/notesSlides/notesSlide11.xml" ContentType="application/vnd.openxmlformats-officedocument.presentationml.notesSlide+xml"/>
  <Override PartName="/ppt/notesSlides/notesSlide15.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4.xml" ContentType="application/vnd.openxmlformats-officedocument.presentationml.notesSlide+xml"/>
  <Override PartName="/ppt/notesSlides/notesSlide8.xml" ContentType="application/vnd.openxmlformats-officedocument.presentationml.notesSlide+xml"/>
  <Override PartName="/ppt/notesSlides/notesSlide16.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charts/colors5.xml" ContentType="application/vnd.ms-office.chartcolorstyle+xml"/>
  <Override PartName="/ppt/theme/theme2.xml" ContentType="application/vnd.openxmlformats-officedocument.theme+xml"/>
  <Override PartName="/ppt/charts/chart6.xml" ContentType="application/vnd.openxmlformats-officedocument.drawingml.char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theme/themeOverride3.xml" ContentType="application/vnd.openxmlformats-officedocument.themeOverride+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76"/>
  </p:notesMasterIdLst>
  <p:sldIdLst>
    <p:sldId id="262" r:id="rId2"/>
    <p:sldId id="2147473475" r:id="rId3"/>
    <p:sldId id="2147473476" r:id="rId4"/>
    <p:sldId id="2147473746" r:id="rId5"/>
    <p:sldId id="2147473543" r:id="rId6"/>
    <p:sldId id="2147473478" r:id="rId7"/>
    <p:sldId id="2147473483" r:id="rId8"/>
    <p:sldId id="2147473484" r:id="rId9"/>
    <p:sldId id="2147473594" r:id="rId10"/>
    <p:sldId id="2147473488" r:id="rId11"/>
    <p:sldId id="2147473491" r:id="rId12"/>
    <p:sldId id="2147473492" r:id="rId13"/>
    <p:sldId id="2147473571" r:id="rId14"/>
    <p:sldId id="2147472982" r:id="rId15"/>
    <p:sldId id="2147472923" r:id="rId16"/>
    <p:sldId id="2147473496" r:id="rId17"/>
    <p:sldId id="2147473555" r:id="rId18"/>
    <p:sldId id="2147473499" r:id="rId19"/>
    <p:sldId id="2147473581" r:id="rId20"/>
    <p:sldId id="2147473582" r:id="rId21"/>
    <p:sldId id="2147473583" r:id="rId22"/>
    <p:sldId id="2147473587" r:id="rId23"/>
    <p:sldId id="2147473588" r:id="rId24"/>
    <p:sldId id="2147473572" r:id="rId25"/>
    <p:sldId id="2147473526" r:id="rId26"/>
    <p:sldId id="2147473525" r:id="rId27"/>
    <p:sldId id="2147473593" r:id="rId28"/>
    <p:sldId id="2147469651" r:id="rId29"/>
    <p:sldId id="268" r:id="rId30"/>
    <p:sldId id="2147470325" r:id="rId31"/>
    <p:sldId id="2147469925" r:id="rId32"/>
    <p:sldId id="290" r:id="rId33"/>
    <p:sldId id="2147470314" r:id="rId34"/>
    <p:sldId id="2147470291" r:id="rId35"/>
    <p:sldId id="2147470316" r:id="rId36"/>
    <p:sldId id="2147470317" r:id="rId37"/>
    <p:sldId id="274" r:id="rId38"/>
    <p:sldId id="318" r:id="rId39"/>
    <p:sldId id="386" r:id="rId40"/>
    <p:sldId id="279" r:id="rId41"/>
    <p:sldId id="2147470320" r:id="rId42"/>
    <p:sldId id="3818" r:id="rId43"/>
    <p:sldId id="2147470301" r:id="rId44"/>
    <p:sldId id="2147470305" r:id="rId45"/>
    <p:sldId id="2147473743" r:id="rId46"/>
    <p:sldId id="2147470282" r:id="rId47"/>
    <p:sldId id="2147473744" r:id="rId48"/>
    <p:sldId id="2147470288" r:id="rId49"/>
    <p:sldId id="2147470292" r:id="rId50"/>
    <p:sldId id="2147470293" r:id="rId51"/>
    <p:sldId id="2147470324" r:id="rId52"/>
    <p:sldId id="2147473745" r:id="rId53"/>
    <p:sldId id="267" r:id="rId54"/>
    <p:sldId id="2874" r:id="rId55"/>
    <p:sldId id="259" r:id="rId56"/>
    <p:sldId id="260" r:id="rId57"/>
    <p:sldId id="2147470329" r:id="rId58"/>
    <p:sldId id="263" r:id="rId59"/>
    <p:sldId id="2876" r:id="rId60"/>
    <p:sldId id="2877" r:id="rId61"/>
    <p:sldId id="2878" r:id="rId62"/>
    <p:sldId id="269" r:id="rId63"/>
    <p:sldId id="2879" r:id="rId64"/>
    <p:sldId id="2880" r:id="rId65"/>
    <p:sldId id="276" r:id="rId66"/>
    <p:sldId id="277" r:id="rId67"/>
    <p:sldId id="2147470330" r:id="rId68"/>
    <p:sldId id="2883" r:id="rId69"/>
    <p:sldId id="2885" r:id="rId70"/>
    <p:sldId id="2886" r:id="rId71"/>
    <p:sldId id="2887" r:id="rId72"/>
    <p:sldId id="2888" r:id="rId73"/>
    <p:sldId id="2147473742" r:id="rId74"/>
    <p:sldId id="299" r:id="rId75"/>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7A44A0B-E77B-4799-8527-27732EC5C1AE}">
          <p14:sldIdLst>
            <p14:sldId id="262"/>
            <p14:sldId id="2147473475"/>
            <p14:sldId id="2147473476"/>
            <p14:sldId id="2147473746"/>
            <p14:sldId id="2147473543"/>
            <p14:sldId id="2147473478"/>
            <p14:sldId id="2147473483"/>
            <p14:sldId id="2147473484"/>
            <p14:sldId id="2147473594"/>
            <p14:sldId id="2147473488"/>
            <p14:sldId id="2147473491"/>
            <p14:sldId id="2147473492"/>
            <p14:sldId id="2147473571"/>
            <p14:sldId id="2147472982"/>
            <p14:sldId id="2147472923"/>
            <p14:sldId id="2147473496"/>
            <p14:sldId id="2147473555"/>
            <p14:sldId id="2147473499"/>
            <p14:sldId id="2147473581"/>
            <p14:sldId id="2147473582"/>
            <p14:sldId id="2147473583"/>
            <p14:sldId id="2147473587"/>
            <p14:sldId id="2147473588"/>
            <p14:sldId id="2147473572"/>
            <p14:sldId id="2147473526"/>
            <p14:sldId id="2147473525"/>
            <p14:sldId id="2147473593"/>
            <p14:sldId id="2147469651"/>
            <p14:sldId id="268"/>
            <p14:sldId id="2147470325"/>
            <p14:sldId id="2147469925"/>
            <p14:sldId id="290"/>
            <p14:sldId id="2147470314"/>
            <p14:sldId id="2147470291"/>
            <p14:sldId id="2147470316"/>
            <p14:sldId id="2147470317"/>
            <p14:sldId id="274"/>
            <p14:sldId id="318"/>
            <p14:sldId id="386"/>
            <p14:sldId id="279"/>
            <p14:sldId id="2147470320"/>
            <p14:sldId id="3818"/>
            <p14:sldId id="2147470301"/>
            <p14:sldId id="2147470305"/>
            <p14:sldId id="2147473743"/>
            <p14:sldId id="2147470282"/>
            <p14:sldId id="2147473744"/>
            <p14:sldId id="2147470288"/>
            <p14:sldId id="2147470292"/>
            <p14:sldId id="2147470293"/>
            <p14:sldId id="2147470324"/>
            <p14:sldId id="2147473745"/>
            <p14:sldId id="267"/>
            <p14:sldId id="2874"/>
            <p14:sldId id="259"/>
            <p14:sldId id="260"/>
            <p14:sldId id="2147470329"/>
            <p14:sldId id="263"/>
            <p14:sldId id="2876"/>
            <p14:sldId id="2877"/>
            <p14:sldId id="2878"/>
            <p14:sldId id="269"/>
            <p14:sldId id="2879"/>
            <p14:sldId id="2880"/>
            <p14:sldId id="276"/>
            <p14:sldId id="277"/>
            <p14:sldId id="2147470330"/>
            <p14:sldId id="2883"/>
            <p14:sldId id="2885"/>
            <p14:sldId id="2886"/>
            <p14:sldId id="2887"/>
            <p14:sldId id="2888"/>
            <p14:sldId id="2147473742"/>
            <p14:sldId id="29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ema Arcos (CDM Barcelona)" initials="CA(B" lastIdx="2" clrIdx="0">
    <p:extLst>
      <p:ext uri="{19B8F6BF-5375-455C-9EA6-DF929625EA0E}">
        <p15:presenceInfo xmlns:p15="http://schemas.microsoft.com/office/powerpoint/2012/main" userId="S::carcos@cdmbarcelona.com::fcbd7d04-8a88-4368-a1a4-4f2f332bebb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9097"/>
    <a:srgbClr val="F39D94"/>
    <a:srgbClr val="0D3F4E"/>
    <a:srgbClr val="E73638"/>
    <a:srgbClr val="EFEFF0"/>
    <a:srgbClr val="FFFFFF"/>
    <a:srgbClr val="006782"/>
    <a:srgbClr val="008939"/>
    <a:srgbClr val="016782"/>
    <a:srgbClr val="E836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4E2A5F-6D78-496B-9DF8-8A596C07DA72}" v="6" dt="2024-01-11T11:22:59.2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02"/>
    <p:restoredTop sz="94740"/>
  </p:normalViewPr>
  <p:slideViewPr>
    <p:cSldViewPr snapToGrid="0" snapToObjects="1">
      <p:cViewPr varScale="1">
        <p:scale>
          <a:sx n="59" d="100"/>
          <a:sy n="59" d="100"/>
        </p:scale>
        <p:origin x="60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customXml" Target="../customXml/item2.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oleObject" Target="file:///\\snasmit01\groups\mit\gctd\1.%20PSORIASIS\03%20WYNZORA\01.%20Training%20materials\1%20-%20CONTINUOUS%20training\01.%20MAIC\Graphs\Graph%203.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219501230267564"/>
          <c:y val="0.11812040745622275"/>
          <c:w val="0.82523820919116131"/>
          <c:h val="0.7257940613576126"/>
        </c:manualLayout>
      </c:layout>
      <c:barChart>
        <c:barDir val="col"/>
        <c:grouping val="clustered"/>
        <c:varyColors val="0"/>
        <c:ser>
          <c:idx val="0"/>
          <c:order val="0"/>
          <c:tx>
            <c:strRef>
              <c:f>Sheet1!$B$1</c:f>
              <c:strCache>
                <c:ptCount val="1"/>
                <c:pt idx="0">
                  <c:v>Semana 8 (N=290)</c:v>
                </c:pt>
              </c:strCache>
            </c:strRef>
          </c:tx>
          <c:spPr>
            <a:solidFill>
              <a:schemeClr val="accent1"/>
            </a:solidFill>
            <a:ln>
              <a:noFill/>
            </a:ln>
            <a:effectLst/>
          </c:spPr>
          <c:invertIfNegative val="0"/>
          <c:dLbls>
            <c:dLbl>
              <c:idx val="0"/>
              <c:layout>
                <c:manualLayout>
                  <c:x val="-8.0379746835443043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AA1-4262-BA51-7384B7CB1762}"/>
                </c:ext>
              </c:extLst>
            </c:dLbl>
            <c:dLbl>
              <c:idx val="1"/>
              <c:layout>
                <c:manualLayout>
                  <c:x val="-7.1448663853726493E-3"/>
                  <c:y val="7.338158220513965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AA1-4262-BA51-7384B7CB1762}"/>
                </c:ext>
              </c:extLst>
            </c:dLbl>
            <c:numFmt formatCode="0.0%" sourceLinked="0"/>
            <c:spPr>
              <a:noFill/>
              <a:ln>
                <a:noFill/>
              </a:ln>
              <a:effectLst/>
            </c:spPr>
            <c:txPr>
              <a:bodyPr rot="0" spcFirstLastPara="1" vertOverflow="ellipsis" vert="horz" wrap="square" anchor="ctr" anchorCtr="1"/>
              <a:lstStyle/>
              <a:p>
                <a:pPr>
                  <a:defRPr sz="1200" b="0"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Aclaramiento parcial/completo</c:v>
                </c:pt>
                <c:pt idx="1">
                  <c:v>Aclaramiento moderado</c:v>
                </c:pt>
                <c:pt idx="2">
                  <c:v>Aclaramiento mínimo/no aclaramiento</c:v>
                </c:pt>
              </c:strCache>
            </c:strRef>
          </c:cat>
          <c:val>
            <c:numRef>
              <c:f>Sheet1!$B$2:$B$4</c:f>
              <c:numCache>
                <c:formatCode>General</c:formatCode>
                <c:ptCount val="3"/>
                <c:pt idx="0">
                  <c:v>0.73799999999999999</c:v>
                </c:pt>
                <c:pt idx="1">
                  <c:v>0.17199999999999999</c:v>
                </c:pt>
                <c:pt idx="2">
                  <c:v>0.09</c:v>
                </c:pt>
              </c:numCache>
            </c:numRef>
          </c:val>
          <c:extLst>
            <c:ext xmlns:c16="http://schemas.microsoft.com/office/drawing/2014/chart" uri="{C3380CC4-5D6E-409C-BE32-E72D297353CC}">
              <c16:uniqueId val="{00000002-2AA1-4262-BA51-7384B7CB1762}"/>
            </c:ext>
          </c:extLst>
        </c:ser>
        <c:ser>
          <c:idx val="1"/>
          <c:order val="1"/>
          <c:tx>
            <c:strRef>
              <c:f>Sheet1!$C$1</c:f>
              <c:strCache>
                <c:ptCount val="1"/>
                <c:pt idx="0">
                  <c:v>Semana 24 (N=278)</c:v>
                </c:pt>
              </c:strCache>
            </c:strRef>
          </c:tx>
          <c:spPr>
            <a:solidFill>
              <a:srgbClr val="B4E1D6"/>
            </a:solidFill>
            <a:ln>
              <a:noFill/>
            </a:ln>
            <a:effectLst/>
          </c:spPr>
          <c:invertIfNegative val="0"/>
          <c:dLbls>
            <c:dLbl>
              <c:idx val="0"/>
              <c:layout>
                <c:manualLayout>
                  <c:x val="8.9310829817158596E-3"/>
                  <c:y val="-7.338158220513965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AA1-4262-BA51-7384B7CB1762}"/>
                </c:ext>
              </c:extLst>
            </c:dLbl>
            <c:dLbl>
              <c:idx val="1"/>
              <c:layout>
                <c:manualLayout>
                  <c:x val="8.0379746835442384E-3"/>
                  <c:y val="7.338158220513965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AA1-4262-BA51-7384B7CB1762}"/>
                </c:ext>
              </c:extLst>
            </c:dLbl>
            <c:numFmt formatCode="0.0%" sourceLinked="0"/>
            <c:spPr>
              <a:noFill/>
              <a:ln>
                <a:noFill/>
              </a:ln>
              <a:effectLst/>
            </c:spPr>
            <c:txPr>
              <a:bodyPr rot="0" spcFirstLastPara="1" vertOverflow="ellipsis" vert="horz" wrap="square" anchor="ctr" anchorCtr="1"/>
              <a:lstStyle/>
              <a:p>
                <a:pPr>
                  <a:defRPr sz="1200" b="0"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Aclaramiento parcial/completo</c:v>
                </c:pt>
                <c:pt idx="1">
                  <c:v>Aclaramiento moderado</c:v>
                </c:pt>
                <c:pt idx="2">
                  <c:v>Aclaramiento mínimo/no aclaramiento</c:v>
                </c:pt>
              </c:strCache>
            </c:strRef>
          </c:cat>
          <c:val>
            <c:numRef>
              <c:f>Sheet1!$C$2:$C$4</c:f>
              <c:numCache>
                <c:formatCode>General</c:formatCode>
                <c:ptCount val="3"/>
                <c:pt idx="0">
                  <c:v>0.71899999999999997</c:v>
                </c:pt>
                <c:pt idx="1">
                  <c:v>0.112</c:v>
                </c:pt>
                <c:pt idx="2">
                  <c:v>0.155</c:v>
                </c:pt>
              </c:numCache>
            </c:numRef>
          </c:val>
          <c:extLst>
            <c:ext xmlns:c16="http://schemas.microsoft.com/office/drawing/2014/chart" uri="{C3380CC4-5D6E-409C-BE32-E72D297353CC}">
              <c16:uniqueId val="{00000005-2AA1-4262-BA51-7384B7CB1762}"/>
            </c:ext>
          </c:extLst>
        </c:ser>
        <c:dLbls>
          <c:dLblPos val="outEnd"/>
          <c:showLegendKey val="0"/>
          <c:showVal val="1"/>
          <c:showCatName val="0"/>
          <c:showSerName val="0"/>
          <c:showPercent val="0"/>
          <c:showBubbleSize val="0"/>
        </c:dLbls>
        <c:gapWidth val="219"/>
        <c:axId val="1491933280"/>
        <c:axId val="1491931200"/>
      </c:barChart>
      <c:catAx>
        <c:axId val="1491933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crossAx val="1491931200"/>
        <c:crosses val="autoZero"/>
        <c:auto val="1"/>
        <c:lblAlgn val="ctr"/>
        <c:lblOffset val="100"/>
        <c:noMultiLvlLbl val="0"/>
      </c:catAx>
      <c:valAx>
        <c:axId val="1491931200"/>
        <c:scaling>
          <c:orientation val="minMax"/>
          <c:max val="1"/>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rgbClr val="002060"/>
                    </a:solidFill>
                    <a:latin typeface="Arial" panose="020B0604020202020204" pitchFamily="34" charset="0"/>
                    <a:ea typeface="+mn-ea"/>
                    <a:cs typeface="Arial" panose="020B0604020202020204" pitchFamily="34" charset="0"/>
                  </a:defRPr>
                </a:pPr>
                <a:r>
                  <a:rPr lang="es-ES"/>
                  <a:t>Proporción de pacientes</a:t>
                </a:r>
              </a:p>
            </c:rich>
          </c:tx>
          <c:layout>
            <c:manualLayout>
              <c:xMode val="edge"/>
              <c:yMode val="edge"/>
              <c:x val="8.1609431182896389E-3"/>
              <c:y val="0.23878255208083701"/>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crossAx val="1491933280"/>
        <c:crosses val="autoZero"/>
        <c:crossBetween val="between"/>
      </c:valAx>
      <c:spPr>
        <a:noFill/>
        <a:ln>
          <a:noFill/>
        </a:ln>
        <a:effectLst/>
      </c:spPr>
    </c:plotArea>
    <c:legend>
      <c:legendPos val="t"/>
      <c:layout>
        <c:manualLayout>
          <c:xMode val="edge"/>
          <c:yMode val="edge"/>
          <c:x val="0.48189943741209562"/>
          <c:y val="0"/>
          <c:w val="0.50776223628691985"/>
          <c:h val="0.11939876794056901"/>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rgbClr val="00206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002883263009848"/>
          <c:y val="6.0037641209787419E-2"/>
          <c:w val="0.86260601265822789"/>
          <c:h val="0.73785175438596495"/>
        </c:manualLayout>
      </c:layout>
      <c:barChart>
        <c:barDir val="col"/>
        <c:grouping val="clustered"/>
        <c:varyColors val="0"/>
        <c:ser>
          <c:idx val="0"/>
          <c:order val="0"/>
          <c:tx>
            <c:strRef>
              <c:f>Sheet1!$B$1</c:f>
              <c:strCache>
                <c:ptCount val="1"/>
                <c:pt idx="0">
                  <c:v>Basal</c:v>
                </c:pt>
              </c:strCache>
            </c:strRef>
          </c:tx>
          <c:spPr>
            <a:solidFill>
              <a:sysClr val="window" lastClr="FFFFFF">
                <a:lumMod val="85000"/>
              </a:sysClr>
            </a:solidFill>
            <a:ln>
              <a:noFill/>
            </a:ln>
            <a:effectLst/>
          </c:spPr>
          <c:invertIfNegative val="0"/>
          <c:dPt>
            <c:idx val="0"/>
            <c:invertIfNegative val="0"/>
            <c:bubble3D val="0"/>
            <c:spPr>
              <a:solidFill>
                <a:sysClr val="window" lastClr="FFFFFF">
                  <a:lumMod val="85000"/>
                </a:sysClr>
              </a:solidFill>
              <a:ln>
                <a:noFill/>
              </a:ln>
              <a:effectLst/>
            </c:spPr>
            <c:extLst>
              <c:ext xmlns:c16="http://schemas.microsoft.com/office/drawing/2014/chart" uri="{C3380CC4-5D6E-409C-BE32-E72D297353CC}">
                <c16:uniqueId val="{00000001-5026-48EE-975B-BA4D5E63FFA1}"/>
              </c:ext>
            </c:extLst>
          </c:dPt>
          <c:dPt>
            <c:idx val="2"/>
            <c:invertIfNegative val="0"/>
            <c:bubble3D val="0"/>
            <c:spPr>
              <a:solidFill>
                <a:sysClr val="window" lastClr="FFFFFF">
                  <a:lumMod val="85000"/>
                </a:sysClr>
              </a:solidFill>
              <a:ln>
                <a:noFill/>
              </a:ln>
              <a:effectLst/>
            </c:spPr>
            <c:extLst>
              <c:ext xmlns:c16="http://schemas.microsoft.com/office/drawing/2014/chart" uri="{C3380CC4-5D6E-409C-BE32-E72D297353CC}">
                <c16:uniqueId val="{00000003-5026-48EE-975B-BA4D5E63FFA1}"/>
              </c:ext>
            </c:extLst>
          </c:dPt>
          <c:dPt>
            <c:idx val="3"/>
            <c:invertIfNegative val="0"/>
            <c:bubble3D val="0"/>
            <c:spPr>
              <a:solidFill>
                <a:sysClr val="window" lastClr="FFFFFF">
                  <a:lumMod val="85000"/>
                </a:sysClr>
              </a:solidFill>
              <a:ln>
                <a:noFill/>
              </a:ln>
              <a:effectLst/>
            </c:spPr>
            <c:extLst>
              <c:ext xmlns:c16="http://schemas.microsoft.com/office/drawing/2014/chart" uri="{C3380CC4-5D6E-409C-BE32-E72D297353CC}">
                <c16:uniqueId val="{00000005-5026-48EE-975B-BA4D5E63FFA1}"/>
              </c:ext>
            </c:extLst>
          </c:dPt>
          <c:dLbls>
            <c:spPr>
              <a:noFill/>
              <a:ln>
                <a:noFill/>
              </a:ln>
              <a:effectLst/>
            </c:spPr>
            <c:txPr>
              <a:bodyPr rot="0" spcFirstLastPara="1" vertOverflow="ellipsis" vert="horz" wrap="square" anchor="ctr" anchorCtr="1"/>
              <a:lstStyle/>
              <a:p>
                <a:pPr>
                  <a:defRPr sz="1000" b="0"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Síntomas</c:v>
                </c:pt>
                <c:pt idx="1">
                  <c:v>Emociones</c:v>
                </c:pt>
                <c:pt idx="2">
                  <c:v>Funcionalidad</c:v>
                </c:pt>
              </c:strCache>
            </c:strRef>
          </c:cat>
          <c:val>
            <c:numRef>
              <c:f>Sheet1!$B$2:$B$4</c:f>
              <c:numCache>
                <c:formatCode>0.00</c:formatCode>
                <c:ptCount val="3"/>
                <c:pt idx="0">
                  <c:v>22.3</c:v>
                </c:pt>
                <c:pt idx="1">
                  <c:v>38.17</c:v>
                </c:pt>
                <c:pt idx="2">
                  <c:v>14.41</c:v>
                </c:pt>
              </c:numCache>
            </c:numRef>
          </c:val>
          <c:extLst>
            <c:ext xmlns:c16="http://schemas.microsoft.com/office/drawing/2014/chart" uri="{C3380CC4-5D6E-409C-BE32-E72D297353CC}">
              <c16:uniqueId val="{00000006-5026-48EE-975B-BA4D5E63FFA1}"/>
            </c:ext>
          </c:extLst>
        </c:ser>
        <c:ser>
          <c:idx val="1"/>
          <c:order val="1"/>
          <c:tx>
            <c:strRef>
              <c:f>Sheet1!$C$1</c:f>
              <c:strCache>
                <c:ptCount val="1"/>
                <c:pt idx="0">
                  <c:v>Semana 8</c:v>
                </c:pt>
              </c:strCache>
            </c:strRef>
          </c:tx>
          <c:spPr>
            <a:solidFill>
              <a:srgbClr val="003466"/>
            </a:solidFill>
            <a:ln>
              <a:solidFill>
                <a:srgbClr val="003466"/>
              </a:solidFill>
            </a:ln>
            <a:effectLst/>
          </c:spPr>
          <c:invertIfNegative val="0"/>
          <c:dPt>
            <c:idx val="2"/>
            <c:invertIfNegative val="0"/>
            <c:bubble3D val="0"/>
            <c:spPr>
              <a:solidFill>
                <a:srgbClr val="003466"/>
              </a:solidFill>
              <a:ln>
                <a:solidFill>
                  <a:srgbClr val="003466"/>
                </a:solidFill>
              </a:ln>
              <a:effectLst/>
            </c:spPr>
            <c:extLst>
              <c:ext xmlns:c16="http://schemas.microsoft.com/office/drawing/2014/chart" uri="{C3380CC4-5D6E-409C-BE32-E72D297353CC}">
                <c16:uniqueId val="{00000008-5026-48EE-975B-BA4D5E63FFA1}"/>
              </c:ext>
            </c:extLst>
          </c:dPt>
          <c:dPt>
            <c:idx val="3"/>
            <c:invertIfNegative val="0"/>
            <c:bubble3D val="0"/>
            <c:spPr>
              <a:solidFill>
                <a:srgbClr val="003466"/>
              </a:solidFill>
              <a:ln>
                <a:solidFill>
                  <a:srgbClr val="003466"/>
                </a:solidFill>
              </a:ln>
              <a:effectLst/>
            </c:spPr>
            <c:extLst>
              <c:ext xmlns:c16="http://schemas.microsoft.com/office/drawing/2014/chart" uri="{C3380CC4-5D6E-409C-BE32-E72D297353CC}">
                <c16:uniqueId val="{0000000A-5026-48EE-975B-BA4D5E63FFA1}"/>
              </c:ext>
            </c:extLst>
          </c:dPt>
          <c:dLbls>
            <c:spPr>
              <a:noFill/>
              <a:ln>
                <a:noFill/>
              </a:ln>
              <a:effectLst/>
            </c:spPr>
            <c:txPr>
              <a:bodyPr rot="0" spcFirstLastPara="1" vertOverflow="ellipsis" vert="horz" wrap="square" anchor="ctr" anchorCtr="1"/>
              <a:lstStyle/>
              <a:p>
                <a:pPr>
                  <a:defRPr sz="1000" b="0"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Síntomas</c:v>
                </c:pt>
                <c:pt idx="1">
                  <c:v>Emociones</c:v>
                </c:pt>
                <c:pt idx="2">
                  <c:v>Funcionalidad</c:v>
                </c:pt>
              </c:strCache>
            </c:strRef>
          </c:cat>
          <c:val>
            <c:numRef>
              <c:f>Sheet1!$C$2:$C$4</c:f>
              <c:numCache>
                <c:formatCode>0.00</c:formatCode>
                <c:ptCount val="3"/>
                <c:pt idx="0">
                  <c:v>8.15</c:v>
                </c:pt>
                <c:pt idx="1">
                  <c:v>13.49</c:v>
                </c:pt>
                <c:pt idx="2">
                  <c:v>4.63</c:v>
                </c:pt>
              </c:numCache>
            </c:numRef>
          </c:val>
          <c:extLst>
            <c:ext xmlns:c16="http://schemas.microsoft.com/office/drawing/2014/chart" uri="{C3380CC4-5D6E-409C-BE32-E72D297353CC}">
              <c16:uniqueId val="{0000000B-5026-48EE-975B-BA4D5E63FFA1}"/>
            </c:ext>
          </c:extLst>
        </c:ser>
        <c:dLbls>
          <c:showLegendKey val="0"/>
          <c:showVal val="0"/>
          <c:showCatName val="0"/>
          <c:showSerName val="0"/>
          <c:showPercent val="0"/>
          <c:showBubbleSize val="0"/>
        </c:dLbls>
        <c:gapWidth val="150"/>
        <c:axId val="714850080"/>
        <c:axId val="714850496"/>
      </c:barChart>
      <c:catAx>
        <c:axId val="71485008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crossAx val="714850496"/>
        <c:crosses val="autoZero"/>
        <c:auto val="1"/>
        <c:lblAlgn val="ctr"/>
        <c:lblOffset val="40"/>
        <c:noMultiLvlLbl val="0"/>
      </c:catAx>
      <c:valAx>
        <c:axId val="714850496"/>
        <c:scaling>
          <c:orientation val="minMax"/>
          <c:max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s-ES" sz="1000" b="1" i="0" u="none" strike="noStrike" kern="1200" baseline="0" noProof="0">
                    <a:solidFill>
                      <a:srgbClr val="002060"/>
                    </a:solidFill>
                    <a:latin typeface="Arial" panose="020B0604020202020204" pitchFamily="34" charset="0"/>
                    <a:ea typeface="+mn-ea"/>
                    <a:cs typeface="Arial" panose="020B0604020202020204" pitchFamily="34" charset="0"/>
                  </a:defRPr>
                </a:pPr>
                <a:r>
                  <a:rPr lang="es-ES" sz="1000" b="1" noProof="0"/>
                  <a:t>Puntuación media del dominio</a:t>
                </a:r>
              </a:p>
              <a:p>
                <a:pPr>
                  <a:defRPr lang="es-ES" b="1" noProof="0"/>
                </a:pPr>
                <a:r>
                  <a:rPr lang="es-ES" sz="1000" b="1" noProof="0" err="1"/>
                  <a:t>Skindex</a:t>
                </a:r>
                <a:r>
                  <a:rPr lang="es-ES" sz="1000" b="1" noProof="0"/>
                  <a:t> a la semana 8</a:t>
                </a:r>
              </a:p>
            </c:rich>
          </c:tx>
          <c:layout>
            <c:manualLayout>
              <c:xMode val="edge"/>
              <c:yMode val="edge"/>
              <c:x val="2.333860759493672E-3"/>
              <c:y val="0.14854356725146198"/>
            </c:manualLayout>
          </c:layout>
          <c:overlay val="0"/>
          <c:spPr>
            <a:noFill/>
            <a:ln>
              <a:noFill/>
            </a:ln>
            <a:effectLst/>
          </c:spPr>
          <c:txPr>
            <a:bodyPr rot="-5400000" spcFirstLastPara="1" vertOverflow="ellipsis" vert="horz" wrap="square" anchor="ctr" anchorCtr="1"/>
            <a:lstStyle/>
            <a:p>
              <a:pPr>
                <a:defRPr lang="es-ES" sz="1000" b="1" i="0" u="none" strike="noStrike" kern="1200" baseline="0" noProof="0">
                  <a:solidFill>
                    <a:srgbClr val="002060"/>
                  </a:solidFill>
                  <a:latin typeface="Arial" panose="020B0604020202020204" pitchFamily="34" charset="0"/>
                  <a:ea typeface="+mn-ea"/>
                  <a:cs typeface="Arial" panose="020B0604020202020204" pitchFamily="34" charset="0"/>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crossAx val="714850080"/>
        <c:crosses val="autoZero"/>
        <c:crossBetween val="between"/>
        <c:majorUnit val="10"/>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rgbClr val="002060"/>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748808042294229E-2"/>
          <c:y val="5.0807233556667088E-2"/>
          <c:w val="0.92300158927694098"/>
          <c:h val="0.82513460590136156"/>
        </c:manualLayout>
      </c:layout>
      <c:lineChart>
        <c:grouping val="standard"/>
        <c:varyColors val="0"/>
        <c:ser>
          <c:idx val="0"/>
          <c:order val="0"/>
          <c:tx>
            <c:strRef>
              <c:f>Sheet1!$B$1</c:f>
              <c:strCache>
                <c:ptCount val="1"/>
                <c:pt idx="0">
                  <c:v>Series 1</c:v>
                </c:pt>
              </c:strCache>
            </c:strRef>
          </c:tx>
          <c:spPr>
            <a:ln w="28575" cap="rnd">
              <a:solidFill>
                <a:srgbClr val="006782"/>
              </a:solidFill>
              <a:round/>
            </a:ln>
            <a:effectLst/>
          </c:spPr>
          <c:marker>
            <c:symbol val="square"/>
            <c:size val="7"/>
            <c:spPr>
              <a:solidFill>
                <a:srgbClr val="006782"/>
              </a:solidFill>
              <a:ln w="9525">
                <a:solidFill>
                  <a:srgbClr val="006782"/>
                </a:solidFill>
              </a:ln>
              <a:effectLst/>
            </c:spPr>
          </c:marker>
          <c:dLbls>
            <c:delete val="1"/>
          </c:dLbls>
          <c:cat>
            <c:numRef>
              <c:f>Sheet1!$A$2:$A$6</c:f>
              <c:numCache>
                <c:formatCode>0</c:formatCode>
                <c:ptCount val="5"/>
                <c:pt idx="0">
                  <c:v>0</c:v>
                </c:pt>
                <c:pt idx="1">
                  <c:v>1</c:v>
                </c:pt>
                <c:pt idx="2">
                  <c:v>4</c:v>
                </c:pt>
                <c:pt idx="3">
                  <c:v>6</c:v>
                </c:pt>
                <c:pt idx="4">
                  <c:v>8</c:v>
                </c:pt>
              </c:numCache>
            </c:numRef>
          </c:cat>
          <c:val>
            <c:numRef>
              <c:f>Sheet1!$B$2:$B$6</c:f>
              <c:numCache>
                <c:formatCode>General</c:formatCode>
                <c:ptCount val="5"/>
                <c:pt idx="1">
                  <c:v>25.5</c:v>
                </c:pt>
                <c:pt idx="2">
                  <c:v>52.6</c:v>
                </c:pt>
                <c:pt idx="3">
                  <c:v>60.5</c:v>
                </c:pt>
                <c:pt idx="4">
                  <c:v>64.599999999999994</c:v>
                </c:pt>
              </c:numCache>
            </c:numRef>
          </c:val>
          <c:smooth val="0"/>
          <c:extLst>
            <c:ext xmlns:c16="http://schemas.microsoft.com/office/drawing/2014/chart" uri="{C3380CC4-5D6E-409C-BE32-E72D297353CC}">
              <c16:uniqueId val="{00000000-2754-405D-B10B-6FCF596F182A}"/>
            </c:ext>
          </c:extLst>
        </c:ser>
        <c:ser>
          <c:idx val="1"/>
          <c:order val="1"/>
          <c:tx>
            <c:strRef>
              <c:f>Sheet1!$C$1</c:f>
              <c:strCache>
                <c:ptCount val="1"/>
                <c:pt idx="0">
                  <c:v>Series 2</c:v>
                </c:pt>
              </c:strCache>
            </c:strRef>
          </c:tx>
          <c:spPr>
            <a:ln w="28575" cap="rnd">
              <a:solidFill>
                <a:srgbClr val="008939"/>
              </a:solidFill>
              <a:round/>
            </a:ln>
            <a:effectLst/>
          </c:spPr>
          <c:marker>
            <c:symbol val="triangle"/>
            <c:size val="7"/>
            <c:spPr>
              <a:solidFill>
                <a:srgbClr val="008939"/>
              </a:solidFill>
              <a:ln w="9525">
                <a:solidFill>
                  <a:srgbClr val="008939"/>
                </a:solidFill>
              </a:ln>
              <a:effectLst/>
            </c:spPr>
          </c:marker>
          <c:dLbls>
            <c:delete val="1"/>
          </c:dLbls>
          <c:cat>
            <c:numRef>
              <c:f>Sheet1!$A$2:$A$6</c:f>
              <c:numCache>
                <c:formatCode>0</c:formatCode>
                <c:ptCount val="5"/>
                <c:pt idx="0">
                  <c:v>0</c:v>
                </c:pt>
                <c:pt idx="1">
                  <c:v>1</c:v>
                </c:pt>
                <c:pt idx="2">
                  <c:v>4</c:v>
                </c:pt>
                <c:pt idx="3">
                  <c:v>6</c:v>
                </c:pt>
                <c:pt idx="4">
                  <c:v>8</c:v>
                </c:pt>
              </c:numCache>
            </c:numRef>
          </c:cat>
          <c:val>
            <c:numRef>
              <c:f>Sheet1!$C$2:$C$6</c:f>
              <c:numCache>
                <c:formatCode>General</c:formatCode>
                <c:ptCount val="5"/>
                <c:pt idx="1">
                  <c:v>20.5</c:v>
                </c:pt>
                <c:pt idx="2">
                  <c:v>43.6</c:v>
                </c:pt>
                <c:pt idx="3">
                  <c:v>51.2</c:v>
                </c:pt>
                <c:pt idx="4">
                  <c:v>56.4</c:v>
                </c:pt>
              </c:numCache>
            </c:numRef>
          </c:val>
          <c:smooth val="0"/>
          <c:extLst>
            <c:ext xmlns:c16="http://schemas.microsoft.com/office/drawing/2014/chart" uri="{C3380CC4-5D6E-409C-BE32-E72D297353CC}">
              <c16:uniqueId val="{00000001-2754-405D-B10B-6FCF596F182A}"/>
            </c:ext>
          </c:extLst>
        </c:ser>
        <c:ser>
          <c:idx val="2"/>
          <c:order val="2"/>
          <c:tx>
            <c:strRef>
              <c:f>Sheet1!$D$1</c:f>
              <c:strCache>
                <c:ptCount val="1"/>
                <c:pt idx="0">
                  <c:v>Series 3</c:v>
                </c:pt>
              </c:strCache>
            </c:strRef>
          </c:tx>
          <c:spPr>
            <a:ln w="28575" cap="rnd">
              <a:solidFill>
                <a:srgbClr val="F39D94"/>
              </a:solidFill>
              <a:round/>
            </a:ln>
            <a:effectLst/>
          </c:spPr>
          <c:marker>
            <c:symbol val="diamond"/>
            <c:size val="7"/>
            <c:spPr>
              <a:solidFill>
                <a:srgbClr val="F39D94"/>
              </a:solidFill>
              <a:ln w="9525">
                <a:solidFill>
                  <a:srgbClr val="F39D94"/>
                </a:solidFill>
              </a:ln>
              <a:effectLst/>
            </c:spPr>
          </c:marker>
          <c:dLbls>
            <c:delete val="1"/>
          </c:dLbls>
          <c:cat>
            <c:numRef>
              <c:f>Sheet1!$A$2:$A$6</c:f>
              <c:numCache>
                <c:formatCode>0</c:formatCode>
                <c:ptCount val="5"/>
                <c:pt idx="0">
                  <c:v>0</c:v>
                </c:pt>
                <c:pt idx="1">
                  <c:v>1</c:v>
                </c:pt>
                <c:pt idx="2">
                  <c:v>4</c:v>
                </c:pt>
                <c:pt idx="3">
                  <c:v>6</c:v>
                </c:pt>
                <c:pt idx="4">
                  <c:v>8</c:v>
                </c:pt>
              </c:numCache>
            </c:numRef>
          </c:cat>
          <c:val>
            <c:numRef>
              <c:f>Sheet1!$D$2:$D$6</c:f>
              <c:numCache>
                <c:formatCode>General</c:formatCode>
                <c:ptCount val="5"/>
                <c:pt idx="1">
                  <c:v>8.5</c:v>
                </c:pt>
                <c:pt idx="2">
                  <c:v>15.3</c:v>
                </c:pt>
                <c:pt idx="3">
                  <c:v>19.399999999999999</c:v>
                </c:pt>
                <c:pt idx="4">
                  <c:v>20</c:v>
                </c:pt>
              </c:numCache>
            </c:numRef>
          </c:val>
          <c:smooth val="0"/>
          <c:extLst>
            <c:ext xmlns:c16="http://schemas.microsoft.com/office/drawing/2014/chart" uri="{C3380CC4-5D6E-409C-BE32-E72D297353CC}">
              <c16:uniqueId val="{00000002-2754-405D-B10B-6FCF596F182A}"/>
            </c:ext>
          </c:extLst>
        </c:ser>
        <c:dLbls>
          <c:dLblPos val="t"/>
          <c:showLegendKey val="0"/>
          <c:showVal val="1"/>
          <c:showCatName val="0"/>
          <c:showSerName val="0"/>
          <c:showPercent val="0"/>
          <c:showBubbleSize val="0"/>
        </c:dLbls>
        <c:marker val="1"/>
        <c:smooth val="0"/>
        <c:axId val="637342000"/>
        <c:axId val="637343680"/>
      </c:lineChart>
      <c:dateAx>
        <c:axId val="637342000"/>
        <c:scaling>
          <c:orientation val="minMax"/>
          <c:max val="9"/>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637343680"/>
        <c:crossesAt val="0"/>
        <c:auto val="0"/>
        <c:lblOffset val="100"/>
        <c:baseTimeUnit val="days"/>
        <c:majorUnit val="2"/>
        <c:majorTimeUnit val="days"/>
        <c:minorUnit val="2"/>
        <c:minorTimeUnit val="days"/>
      </c:dateAx>
      <c:valAx>
        <c:axId val="637343680"/>
        <c:scaling>
          <c:orientation val="minMax"/>
          <c:max val="70"/>
        </c:scaling>
        <c:delete val="1"/>
        <c:axPos val="l"/>
        <c:majorGridlines>
          <c:spPr>
            <a:ln w="9525" cap="flat" cmpd="sng" algn="ctr">
              <a:solidFill>
                <a:schemeClr val="tx1">
                  <a:lumMod val="15000"/>
                  <a:lumOff val="85000"/>
                </a:schemeClr>
              </a:solidFill>
              <a:round/>
            </a:ln>
            <a:effectLst/>
          </c:spPr>
        </c:majorGridlines>
        <c:numFmt formatCode="General" sourceLinked="0"/>
        <c:majorTickMark val="out"/>
        <c:minorTickMark val="none"/>
        <c:tickLblPos val="nextTo"/>
        <c:crossAx val="637342000"/>
        <c:crossesAt val="1"/>
        <c:crossBetween val="midCat"/>
        <c:majorUnit val="10"/>
      </c:valAx>
      <c:spPr>
        <a:noFill/>
        <a:ln>
          <a:solidFill>
            <a:schemeClr val="tx1">
              <a:lumMod val="20000"/>
              <a:lumOff val="80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748808042294229E-2"/>
          <c:y val="5.0807233556667088E-2"/>
          <c:w val="0.92300158927694098"/>
          <c:h val="0.82513460590136156"/>
        </c:manualLayout>
      </c:layout>
      <c:lineChart>
        <c:grouping val="standard"/>
        <c:varyColors val="0"/>
        <c:ser>
          <c:idx val="0"/>
          <c:order val="0"/>
          <c:tx>
            <c:strRef>
              <c:f>Sheet1!$B$1</c:f>
              <c:strCache>
                <c:ptCount val="1"/>
                <c:pt idx="0">
                  <c:v>Series 1</c:v>
                </c:pt>
              </c:strCache>
            </c:strRef>
          </c:tx>
          <c:spPr>
            <a:ln w="28575" cap="rnd">
              <a:solidFill>
                <a:srgbClr val="006782"/>
              </a:solidFill>
              <a:round/>
            </a:ln>
            <a:effectLst/>
          </c:spPr>
          <c:marker>
            <c:symbol val="square"/>
            <c:size val="7"/>
            <c:spPr>
              <a:solidFill>
                <a:srgbClr val="006782"/>
              </a:solidFill>
              <a:ln w="9525">
                <a:solidFill>
                  <a:srgbClr val="006782"/>
                </a:solidFill>
              </a:ln>
              <a:effectLst/>
            </c:spPr>
          </c:marker>
          <c:dLbls>
            <c:delete val="1"/>
          </c:dLbls>
          <c:cat>
            <c:numRef>
              <c:f>Sheet1!$A$2:$A$6</c:f>
              <c:numCache>
                <c:formatCode>0</c:formatCode>
                <c:ptCount val="5"/>
                <c:pt idx="0">
                  <c:v>0</c:v>
                </c:pt>
                <c:pt idx="1">
                  <c:v>1</c:v>
                </c:pt>
                <c:pt idx="2">
                  <c:v>4</c:v>
                </c:pt>
                <c:pt idx="3">
                  <c:v>6</c:v>
                </c:pt>
                <c:pt idx="4">
                  <c:v>8</c:v>
                </c:pt>
              </c:numCache>
            </c:numRef>
          </c:cat>
          <c:val>
            <c:numRef>
              <c:f>Sheet1!$B$2:$B$6</c:f>
              <c:numCache>
                <c:formatCode>General</c:formatCode>
                <c:ptCount val="5"/>
                <c:pt idx="1">
                  <c:v>15.2</c:v>
                </c:pt>
                <c:pt idx="2">
                  <c:v>29.2</c:v>
                </c:pt>
                <c:pt idx="3">
                  <c:v>44.3</c:v>
                </c:pt>
                <c:pt idx="4">
                  <c:v>50.8</c:v>
                </c:pt>
              </c:numCache>
            </c:numRef>
          </c:val>
          <c:smooth val="0"/>
          <c:extLst>
            <c:ext xmlns:c16="http://schemas.microsoft.com/office/drawing/2014/chart" uri="{C3380CC4-5D6E-409C-BE32-E72D297353CC}">
              <c16:uniqueId val="{00000000-2136-4103-BF5E-ADD1F1A8FC6B}"/>
            </c:ext>
          </c:extLst>
        </c:ser>
        <c:ser>
          <c:idx val="1"/>
          <c:order val="1"/>
          <c:tx>
            <c:strRef>
              <c:f>Sheet1!$C$1</c:f>
              <c:strCache>
                <c:ptCount val="1"/>
                <c:pt idx="0">
                  <c:v>Series 3</c:v>
                </c:pt>
              </c:strCache>
            </c:strRef>
          </c:tx>
          <c:spPr>
            <a:ln w="28575" cap="rnd">
              <a:solidFill>
                <a:srgbClr val="F39D94"/>
              </a:solidFill>
              <a:round/>
            </a:ln>
            <a:effectLst/>
          </c:spPr>
          <c:marker>
            <c:symbol val="diamond"/>
            <c:size val="7"/>
            <c:spPr>
              <a:solidFill>
                <a:srgbClr val="F39D94"/>
              </a:solidFill>
              <a:ln w="9525">
                <a:solidFill>
                  <a:srgbClr val="F39D94"/>
                </a:solidFill>
              </a:ln>
              <a:effectLst/>
            </c:spPr>
          </c:marker>
          <c:dLbls>
            <c:delete val="1"/>
          </c:dLbls>
          <c:cat>
            <c:numRef>
              <c:f>Sheet1!$A$2:$A$6</c:f>
              <c:numCache>
                <c:formatCode>0</c:formatCode>
                <c:ptCount val="5"/>
                <c:pt idx="0">
                  <c:v>0</c:v>
                </c:pt>
                <c:pt idx="1">
                  <c:v>1</c:v>
                </c:pt>
                <c:pt idx="2">
                  <c:v>4</c:v>
                </c:pt>
                <c:pt idx="3">
                  <c:v>6</c:v>
                </c:pt>
                <c:pt idx="4">
                  <c:v>8</c:v>
                </c:pt>
              </c:numCache>
            </c:numRef>
          </c:cat>
          <c:val>
            <c:numRef>
              <c:f>Sheet1!$C$2:$C$6</c:f>
              <c:numCache>
                <c:formatCode>General</c:formatCode>
                <c:ptCount val="5"/>
                <c:pt idx="1">
                  <c:v>0</c:v>
                </c:pt>
                <c:pt idx="2">
                  <c:v>3.1</c:v>
                </c:pt>
                <c:pt idx="3">
                  <c:v>7</c:v>
                </c:pt>
                <c:pt idx="4">
                  <c:v>9.3000000000000007</c:v>
                </c:pt>
              </c:numCache>
            </c:numRef>
          </c:val>
          <c:smooth val="0"/>
          <c:extLst>
            <c:ext xmlns:c16="http://schemas.microsoft.com/office/drawing/2014/chart" uri="{C3380CC4-5D6E-409C-BE32-E72D297353CC}">
              <c16:uniqueId val="{00000001-2136-4103-BF5E-ADD1F1A8FC6B}"/>
            </c:ext>
          </c:extLst>
        </c:ser>
        <c:dLbls>
          <c:dLblPos val="t"/>
          <c:showLegendKey val="0"/>
          <c:showVal val="1"/>
          <c:showCatName val="0"/>
          <c:showSerName val="0"/>
          <c:showPercent val="0"/>
          <c:showBubbleSize val="0"/>
        </c:dLbls>
        <c:marker val="1"/>
        <c:smooth val="0"/>
        <c:axId val="539853119"/>
        <c:axId val="190532975"/>
      </c:lineChart>
      <c:dateAx>
        <c:axId val="539853119"/>
        <c:scaling>
          <c:orientation val="minMax"/>
          <c:max val="9"/>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190532975"/>
        <c:crossesAt val="0"/>
        <c:auto val="0"/>
        <c:lblOffset val="100"/>
        <c:baseTimeUnit val="days"/>
        <c:majorUnit val="2"/>
        <c:majorTimeUnit val="days"/>
        <c:minorUnit val="2"/>
        <c:minorTimeUnit val="days"/>
      </c:dateAx>
      <c:valAx>
        <c:axId val="190532975"/>
        <c:scaling>
          <c:orientation val="minMax"/>
          <c:max val="60"/>
        </c:scaling>
        <c:delete val="1"/>
        <c:axPos val="l"/>
        <c:majorGridlines>
          <c:spPr>
            <a:ln w="9525" cap="flat" cmpd="sng" algn="ctr">
              <a:solidFill>
                <a:schemeClr val="tx1">
                  <a:lumMod val="15000"/>
                  <a:lumOff val="85000"/>
                </a:schemeClr>
              </a:solidFill>
              <a:round/>
            </a:ln>
            <a:effectLst/>
          </c:spPr>
        </c:majorGridlines>
        <c:numFmt formatCode="General" sourceLinked="0"/>
        <c:majorTickMark val="out"/>
        <c:minorTickMark val="none"/>
        <c:tickLblPos val="nextTo"/>
        <c:crossAx val="539853119"/>
        <c:crossesAt val="1"/>
        <c:crossBetween val="midCat"/>
        <c:majorUnit val="10"/>
      </c:valAx>
      <c:spPr>
        <a:noFill/>
        <a:ln>
          <a:solidFill>
            <a:schemeClr val="tx1">
              <a:lumMod val="20000"/>
              <a:lumOff val="80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748808042294229E-2"/>
          <c:y val="5.0807233556667088E-2"/>
          <c:w val="0.92300158927694098"/>
          <c:h val="0.82513460590136156"/>
        </c:manualLayout>
      </c:layout>
      <c:lineChart>
        <c:grouping val="standard"/>
        <c:varyColors val="0"/>
        <c:ser>
          <c:idx val="0"/>
          <c:order val="0"/>
          <c:tx>
            <c:strRef>
              <c:f>Sheet1!$B$1</c:f>
              <c:strCache>
                <c:ptCount val="1"/>
                <c:pt idx="0">
                  <c:v>Series 1</c:v>
                </c:pt>
              </c:strCache>
            </c:strRef>
          </c:tx>
          <c:spPr>
            <a:ln w="28575" cap="rnd">
              <a:solidFill>
                <a:srgbClr val="006782"/>
              </a:solidFill>
              <a:round/>
            </a:ln>
            <a:effectLst/>
          </c:spPr>
          <c:marker>
            <c:symbol val="square"/>
            <c:size val="7"/>
            <c:spPr>
              <a:solidFill>
                <a:srgbClr val="006782"/>
              </a:solidFill>
              <a:ln w="9525">
                <a:solidFill>
                  <a:srgbClr val="006782"/>
                </a:solidFill>
              </a:ln>
              <a:effectLst/>
            </c:spPr>
          </c:marker>
          <c:cat>
            <c:numRef>
              <c:f>Sheet1!$A$2:$A$5</c:f>
              <c:numCache>
                <c:formatCode>0</c:formatCode>
                <c:ptCount val="4"/>
                <c:pt idx="0">
                  <c:v>0</c:v>
                </c:pt>
                <c:pt idx="1">
                  <c:v>1</c:v>
                </c:pt>
                <c:pt idx="2">
                  <c:v>4</c:v>
                </c:pt>
                <c:pt idx="3">
                  <c:v>8</c:v>
                </c:pt>
              </c:numCache>
            </c:numRef>
          </c:cat>
          <c:val>
            <c:numRef>
              <c:f>Sheet1!$B$2:$B$5</c:f>
              <c:numCache>
                <c:formatCode>General</c:formatCode>
                <c:ptCount val="4"/>
                <c:pt idx="1">
                  <c:v>44</c:v>
                </c:pt>
                <c:pt idx="2">
                  <c:v>60.2</c:v>
                </c:pt>
                <c:pt idx="3">
                  <c:v>66.099999999999994</c:v>
                </c:pt>
              </c:numCache>
            </c:numRef>
          </c:val>
          <c:smooth val="0"/>
          <c:extLst>
            <c:ext xmlns:c16="http://schemas.microsoft.com/office/drawing/2014/chart" uri="{C3380CC4-5D6E-409C-BE32-E72D297353CC}">
              <c16:uniqueId val="{00000000-9A06-488A-9020-670FD5B18526}"/>
            </c:ext>
          </c:extLst>
        </c:ser>
        <c:ser>
          <c:idx val="1"/>
          <c:order val="1"/>
          <c:tx>
            <c:strRef>
              <c:f>Sheet1!$C$1</c:f>
              <c:strCache>
                <c:ptCount val="1"/>
                <c:pt idx="0">
                  <c:v>Series 2</c:v>
                </c:pt>
              </c:strCache>
            </c:strRef>
          </c:tx>
          <c:spPr>
            <a:ln w="28575" cap="rnd">
              <a:solidFill>
                <a:srgbClr val="008939"/>
              </a:solidFill>
              <a:round/>
            </a:ln>
            <a:effectLst/>
          </c:spPr>
          <c:marker>
            <c:symbol val="triangle"/>
            <c:size val="7"/>
            <c:spPr>
              <a:solidFill>
                <a:srgbClr val="008939"/>
              </a:solidFill>
              <a:ln w="9525">
                <a:solidFill>
                  <a:srgbClr val="008939"/>
                </a:solidFill>
              </a:ln>
              <a:effectLst/>
            </c:spPr>
          </c:marker>
          <c:cat>
            <c:numRef>
              <c:f>Sheet1!$A$2:$A$5</c:f>
              <c:numCache>
                <c:formatCode>0</c:formatCode>
                <c:ptCount val="4"/>
                <c:pt idx="0">
                  <c:v>0</c:v>
                </c:pt>
                <c:pt idx="1">
                  <c:v>1</c:v>
                </c:pt>
                <c:pt idx="2">
                  <c:v>4</c:v>
                </c:pt>
                <c:pt idx="3">
                  <c:v>8</c:v>
                </c:pt>
              </c:numCache>
            </c:numRef>
          </c:cat>
          <c:val>
            <c:numRef>
              <c:f>Sheet1!$C$2:$C$5</c:f>
              <c:numCache>
                <c:formatCode>General</c:formatCode>
                <c:ptCount val="4"/>
                <c:pt idx="1">
                  <c:v>36.9</c:v>
                </c:pt>
                <c:pt idx="2">
                  <c:v>55.8</c:v>
                </c:pt>
                <c:pt idx="3">
                  <c:v>62.7</c:v>
                </c:pt>
              </c:numCache>
            </c:numRef>
          </c:val>
          <c:smooth val="0"/>
          <c:extLst>
            <c:ext xmlns:c16="http://schemas.microsoft.com/office/drawing/2014/chart" uri="{C3380CC4-5D6E-409C-BE32-E72D297353CC}">
              <c16:uniqueId val="{00000001-9A06-488A-9020-670FD5B18526}"/>
            </c:ext>
          </c:extLst>
        </c:ser>
        <c:ser>
          <c:idx val="2"/>
          <c:order val="2"/>
          <c:tx>
            <c:strRef>
              <c:f>Sheet1!$D$1</c:f>
              <c:strCache>
                <c:ptCount val="1"/>
                <c:pt idx="0">
                  <c:v>Series 3</c:v>
                </c:pt>
              </c:strCache>
            </c:strRef>
          </c:tx>
          <c:spPr>
            <a:ln w="28575" cap="rnd">
              <a:solidFill>
                <a:srgbClr val="F39D94"/>
              </a:solidFill>
              <a:round/>
            </a:ln>
            <a:effectLst/>
          </c:spPr>
          <c:marker>
            <c:symbol val="diamond"/>
            <c:size val="7"/>
            <c:spPr>
              <a:solidFill>
                <a:srgbClr val="F39D94"/>
              </a:solidFill>
              <a:ln w="9525">
                <a:solidFill>
                  <a:srgbClr val="F39D94"/>
                </a:solidFill>
              </a:ln>
              <a:effectLst/>
            </c:spPr>
          </c:marker>
          <c:cat>
            <c:numRef>
              <c:f>Sheet1!$A$2:$A$5</c:f>
              <c:numCache>
                <c:formatCode>0</c:formatCode>
                <c:ptCount val="4"/>
                <c:pt idx="0">
                  <c:v>0</c:v>
                </c:pt>
                <c:pt idx="1">
                  <c:v>1</c:v>
                </c:pt>
                <c:pt idx="2">
                  <c:v>4</c:v>
                </c:pt>
                <c:pt idx="3">
                  <c:v>8</c:v>
                </c:pt>
              </c:numCache>
            </c:numRef>
          </c:cat>
          <c:val>
            <c:numRef>
              <c:f>Sheet1!$D$2:$D$5</c:f>
              <c:numCache>
                <c:formatCode>General</c:formatCode>
                <c:ptCount val="4"/>
                <c:pt idx="1">
                  <c:v>20.7</c:v>
                </c:pt>
                <c:pt idx="2">
                  <c:v>21.4</c:v>
                </c:pt>
                <c:pt idx="3">
                  <c:v>26.6</c:v>
                </c:pt>
              </c:numCache>
            </c:numRef>
          </c:val>
          <c:smooth val="0"/>
          <c:extLst>
            <c:ext xmlns:c16="http://schemas.microsoft.com/office/drawing/2014/chart" uri="{C3380CC4-5D6E-409C-BE32-E72D297353CC}">
              <c16:uniqueId val="{00000002-9A06-488A-9020-670FD5B18526}"/>
            </c:ext>
          </c:extLst>
        </c:ser>
        <c:dLbls>
          <c:showLegendKey val="0"/>
          <c:showVal val="0"/>
          <c:showCatName val="0"/>
          <c:showSerName val="0"/>
          <c:showPercent val="0"/>
          <c:showBubbleSize val="0"/>
        </c:dLbls>
        <c:marker val="1"/>
        <c:smooth val="0"/>
        <c:axId val="647700512"/>
        <c:axId val="647689872"/>
      </c:lineChart>
      <c:dateAx>
        <c:axId val="647700512"/>
        <c:scaling>
          <c:orientation val="minMax"/>
          <c:max val="9"/>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647689872"/>
        <c:crossesAt val="0"/>
        <c:auto val="0"/>
        <c:lblOffset val="100"/>
        <c:baseTimeUnit val="days"/>
        <c:majorUnit val="1"/>
        <c:majorTimeUnit val="days"/>
        <c:minorUnit val="1"/>
        <c:minorTimeUnit val="days"/>
      </c:dateAx>
      <c:valAx>
        <c:axId val="647689872"/>
        <c:scaling>
          <c:orientation val="minMax"/>
          <c:max val="80"/>
        </c:scaling>
        <c:delete val="1"/>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crossAx val="647700512"/>
        <c:crossesAt val="1"/>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7748808042294229E-2"/>
          <c:y val="5.0807233556667088E-2"/>
          <c:w val="0.92300158927694098"/>
          <c:h val="0.82513460590136156"/>
        </c:manualLayout>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square"/>
            <c:size val="7"/>
            <c:spPr>
              <a:solidFill>
                <a:schemeClr val="accent1"/>
              </a:solidFill>
              <a:ln w="9525">
                <a:solidFill>
                  <a:schemeClr val="accent1"/>
                </a:solidFill>
              </a:ln>
              <a:effectLst/>
            </c:spPr>
          </c:marker>
          <c:dLbls>
            <c:delete val="1"/>
          </c:dLbls>
          <c:cat>
            <c:numRef>
              <c:f>Sheet1!$A$2:$A$5</c:f>
              <c:numCache>
                <c:formatCode>0</c:formatCode>
                <c:ptCount val="4"/>
                <c:pt idx="0">
                  <c:v>0</c:v>
                </c:pt>
                <c:pt idx="1">
                  <c:v>1</c:v>
                </c:pt>
                <c:pt idx="2">
                  <c:v>4</c:v>
                </c:pt>
                <c:pt idx="3">
                  <c:v>8</c:v>
                </c:pt>
              </c:numCache>
            </c:numRef>
          </c:cat>
          <c:val>
            <c:numRef>
              <c:f>Sheet1!$B$2:$B$5</c:f>
              <c:numCache>
                <c:formatCode>General</c:formatCode>
                <c:ptCount val="4"/>
                <c:pt idx="1">
                  <c:v>-3.7</c:v>
                </c:pt>
                <c:pt idx="2">
                  <c:v>-5.7</c:v>
                </c:pt>
                <c:pt idx="3">
                  <c:v>-6.5</c:v>
                </c:pt>
              </c:numCache>
            </c:numRef>
          </c:val>
          <c:smooth val="0"/>
          <c:extLst>
            <c:ext xmlns:c16="http://schemas.microsoft.com/office/drawing/2014/chart" uri="{C3380CC4-5D6E-409C-BE32-E72D297353CC}">
              <c16:uniqueId val="{00000000-1CDC-490C-93BF-85FE3600345C}"/>
            </c:ext>
          </c:extLst>
        </c:ser>
        <c:ser>
          <c:idx val="1"/>
          <c:order val="1"/>
          <c:tx>
            <c:strRef>
              <c:f>Sheet1!$C$1</c:f>
              <c:strCache>
                <c:ptCount val="1"/>
                <c:pt idx="0">
                  <c:v>Series 2</c:v>
                </c:pt>
              </c:strCache>
            </c:strRef>
          </c:tx>
          <c:spPr>
            <a:ln w="28575" cap="rnd">
              <a:solidFill>
                <a:schemeClr val="accent5"/>
              </a:solidFill>
              <a:round/>
            </a:ln>
            <a:effectLst/>
          </c:spPr>
          <c:marker>
            <c:symbol val="triangle"/>
            <c:size val="7"/>
            <c:spPr>
              <a:solidFill>
                <a:schemeClr val="accent5"/>
              </a:solidFill>
              <a:ln w="9525">
                <a:solidFill>
                  <a:schemeClr val="accent5"/>
                </a:solidFill>
              </a:ln>
              <a:effectLst/>
            </c:spPr>
          </c:marker>
          <c:dLbls>
            <c:delete val="1"/>
          </c:dLbls>
          <c:cat>
            <c:numRef>
              <c:f>Sheet1!$A$2:$A$5</c:f>
              <c:numCache>
                <c:formatCode>0</c:formatCode>
                <c:ptCount val="4"/>
                <c:pt idx="0">
                  <c:v>0</c:v>
                </c:pt>
                <c:pt idx="1">
                  <c:v>1</c:v>
                </c:pt>
                <c:pt idx="2">
                  <c:v>4</c:v>
                </c:pt>
                <c:pt idx="3">
                  <c:v>8</c:v>
                </c:pt>
              </c:numCache>
            </c:numRef>
          </c:cat>
          <c:val>
            <c:numRef>
              <c:f>Sheet1!$C$2:$C$5</c:f>
              <c:numCache>
                <c:formatCode>General</c:formatCode>
                <c:ptCount val="4"/>
                <c:pt idx="1">
                  <c:v>-3.4</c:v>
                </c:pt>
                <c:pt idx="2">
                  <c:v>-5</c:v>
                </c:pt>
                <c:pt idx="3">
                  <c:v>-5.6</c:v>
                </c:pt>
              </c:numCache>
            </c:numRef>
          </c:val>
          <c:smooth val="0"/>
          <c:extLst>
            <c:ext xmlns:c16="http://schemas.microsoft.com/office/drawing/2014/chart" uri="{C3380CC4-5D6E-409C-BE32-E72D297353CC}">
              <c16:uniqueId val="{00000001-1CDC-490C-93BF-85FE3600345C}"/>
            </c:ext>
          </c:extLst>
        </c:ser>
        <c:ser>
          <c:idx val="2"/>
          <c:order val="2"/>
          <c:tx>
            <c:strRef>
              <c:f>Sheet1!$D$1</c:f>
              <c:strCache>
                <c:ptCount val="1"/>
                <c:pt idx="0">
                  <c:v>Series 3</c:v>
                </c:pt>
              </c:strCache>
            </c:strRef>
          </c:tx>
          <c:spPr>
            <a:ln w="28575" cap="rnd">
              <a:solidFill>
                <a:schemeClr val="accent4"/>
              </a:solidFill>
              <a:round/>
            </a:ln>
            <a:effectLst/>
          </c:spPr>
          <c:marker>
            <c:symbol val="diamond"/>
            <c:size val="7"/>
            <c:spPr>
              <a:solidFill>
                <a:schemeClr val="accent4"/>
              </a:solidFill>
              <a:ln w="9525">
                <a:solidFill>
                  <a:schemeClr val="accent4"/>
                </a:solidFill>
              </a:ln>
              <a:effectLst/>
            </c:spPr>
          </c:marker>
          <c:dLbls>
            <c:delete val="1"/>
          </c:dLbls>
          <c:cat>
            <c:numRef>
              <c:f>Sheet1!$A$2:$A$5</c:f>
              <c:numCache>
                <c:formatCode>0</c:formatCode>
                <c:ptCount val="4"/>
                <c:pt idx="0">
                  <c:v>0</c:v>
                </c:pt>
                <c:pt idx="1">
                  <c:v>1</c:v>
                </c:pt>
                <c:pt idx="2">
                  <c:v>4</c:v>
                </c:pt>
                <c:pt idx="3">
                  <c:v>8</c:v>
                </c:pt>
              </c:numCache>
            </c:numRef>
          </c:cat>
          <c:val>
            <c:numRef>
              <c:f>Sheet1!$D$2:$D$5</c:f>
              <c:numCache>
                <c:formatCode>General</c:formatCode>
                <c:ptCount val="4"/>
                <c:pt idx="1">
                  <c:v>-1.8</c:v>
                </c:pt>
                <c:pt idx="2">
                  <c:v>-2.1</c:v>
                </c:pt>
                <c:pt idx="3">
                  <c:v>-2.5</c:v>
                </c:pt>
              </c:numCache>
            </c:numRef>
          </c:val>
          <c:smooth val="0"/>
          <c:extLst>
            <c:ext xmlns:c16="http://schemas.microsoft.com/office/drawing/2014/chart" uri="{C3380CC4-5D6E-409C-BE32-E72D297353CC}">
              <c16:uniqueId val="{00000002-1CDC-490C-93BF-85FE3600345C}"/>
            </c:ext>
          </c:extLst>
        </c:ser>
        <c:dLbls>
          <c:dLblPos val="t"/>
          <c:showLegendKey val="0"/>
          <c:showVal val="1"/>
          <c:showCatName val="0"/>
          <c:showSerName val="0"/>
          <c:showPercent val="0"/>
          <c:showBubbleSize val="0"/>
        </c:dLbls>
        <c:marker val="1"/>
        <c:smooth val="0"/>
        <c:axId val="539853119"/>
        <c:axId val="190532975"/>
      </c:lineChart>
      <c:dateAx>
        <c:axId val="539853119"/>
        <c:scaling>
          <c:orientation val="minMax"/>
          <c:max val="9"/>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190532975"/>
        <c:crossesAt val="0"/>
        <c:auto val="0"/>
        <c:lblOffset val="100"/>
        <c:baseTimeUnit val="days"/>
        <c:majorUnit val="2"/>
        <c:majorTimeUnit val="days"/>
        <c:minorUnit val="2"/>
        <c:minorTimeUnit val="days"/>
      </c:dateAx>
      <c:valAx>
        <c:axId val="190532975"/>
        <c:scaling>
          <c:orientation val="minMax"/>
          <c:max val="0"/>
        </c:scaling>
        <c:delete val="1"/>
        <c:axPos val="l"/>
        <c:majorGridlines>
          <c:spPr>
            <a:ln w="9525" cap="flat" cmpd="sng" algn="ctr">
              <a:solidFill>
                <a:schemeClr val="tx1">
                  <a:lumMod val="15000"/>
                  <a:lumOff val="85000"/>
                </a:schemeClr>
              </a:solidFill>
              <a:round/>
            </a:ln>
            <a:effectLst/>
          </c:spPr>
        </c:majorGridlines>
        <c:numFmt formatCode="General" sourceLinked="0"/>
        <c:majorTickMark val="out"/>
        <c:minorTickMark val="none"/>
        <c:tickLblPos val="nextTo"/>
        <c:crossAx val="539853119"/>
        <c:crossesAt val="1"/>
        <c:crossBetween val="midCat"/>
        <c:majorUnit val="2"/>
      </c:valAx>
      <c:spPr>
        <a:noFill/>
        <a:ln>
          <a:solidFill>
            <a:schemeClr val="tx1">
              <a:lumMod val="20000"/>
              <a:lumOff val="80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noFill/>
            <a:ln>
              <a:noFill/>
            </a:ln>
            <a:effectLst/>
          </c:spPr>
          <c:invertIfNegative val="0"/>
          <c:cat>
            <c:strRef>
              <c:f>Sheet1!$A$3:$A$8</c:f>
              <c:strCache>
                <c:ptCount val="6"/>
                <c:pt idx="0">
                  <c:v>Overall treatment satisfaction</c:v>
                </c:pt>
                <c:pt idx="1">
                  <c:v>Easily incorporated into daily routine</c:v>
                </c:pt>
                <c:pt idx="2">
                  <c:v>Felt moisturising </c:v>
                </c:pt>
                <c:pt idx="3">
                  <c:v>Not greasy after application </c:v>
                </c:pt>
                <c:pt idx="4">
                  <c:v>Not greasy when applying </c:v>
                </c:pt>
                <c:pt idx="5">
                  <c:v>Ease of application </c:v>
                </c:pt>
              </c:strCache>
            </c:strRef>
          </c:cat>
          <c:val>
            <c:numRef>
              <c:f>Sheet1!$B$3:$B$8</c:f>
              <c:numCache>
                <c:formatCode>General</c:formatCode>
                <c:ptCount val="6"/>
                <c:pt idx="0">
                  <c:v>0.27</c:v>
                </c:pt>
                <c:pt idx="1">
                  <c:v>0.19</c:v>
                </c:pt>
                <c:pt idx="2">
                  <c:v>0.28999999999999998</c:v>
                </c:pt>
                <c:pt idx="3">
                  <c:v>0.73</c:v>
                </c:pt>
                <c:pt idx="4">
                  <c:v>0.73</c:v>
                </c:pt>
                <c:pt idx="5">
                  <c:v>0.41</c:v>
                </c:pt>
              </c:numCache>
            </c:numRef>
          </c:val>
          <c:extLst>
            <c:ext xmlns:c16="http://schemas.microsoft.com/office/drawing/2014/chart" uri="{C3380CC4-5D6E-409C-BE32-E72D297353CC}">
              <c16:uniqueId val="{00000000-1DF6-4ED8-A587-0444ADC917BF}"/>
            </c:ext>
          </c:extLst>
        </c:ser>
        <c:dLbls>
          <c:showLegendKey val="0"/>
          <c:showVal val="0"/>
          <c:showCatName val="0"/>
          <c:showSerName val="0"/>
          <c:showPercent val="0"/>
          <c:showBubbleSize val="0"/>
        </c:dLbls>
        <c:gapWidth val="182"/>
        <c:axId val="674570351"/>
        <c:axId val="674570767"/>
      </c:barChart>
      <c:scatterChart>
        <c:scatterStyle val="lineMarker"/>
        <c:varyColors val="0"/>
        <c:ser>
          <c:idx val="1"/>
          <c:order val="1"/>
          <c:spPr>
            <a:ln w="25400" cap="rnd">
              <a:noFill/>
              <a:round/>
            </a:ln>
            <a:effectLst/>
          </c:spPr>
          <c:marker>
            <c:symbol val="circle"/>
            <c:size val="5"/>
            <c:spPr>
              <a:solidFill>
                <a:schemeClr val="accent2"/>
              </a:solidFill>
              <a:ln w="9525">
                <a:solidFill>
                  <a:schemeClr val="accent2"/>
                </a:solidFill>
              </a:ln>
              <a:effectLst/>
            </c:spPr>
          </c:marker>
          <c:errBars>
            <c:errDir val="x"/>
            <c:errBarType val="both"/>
            <c:errValType val="cust"/>
            <c:noEndCap val="0"/>
            <c:plus>
              <c:numRef>
                <c:f>Sheet1!$F$3:$F$8</c:f>
                <c:numCache>
                  <c:formatCode>General</c:formatCode>
                  <c:ptCount val="6"/>
                  <c:pt idx="0">
                    <c:v>0.25</c:v>
                  </c:pt>
                  <c:pt idx="1">
                    <c:v>0.2</c:v>
                  </c:pt>
                  <c:pt idx="2">
                    <c:v>0.23000000000000004</c:v>
                  </c:pt>
                  <c:pt idx="3">
                    <c:v>0.33000000000000007</c:v>
                  </c:pt>
                  <c:pt idx="4">
                    <c:v>0.33000000000000007</c:v>
                  </c:pt>
                  <c:pt idx="5">
                    <c:v>0.22000000000000003</c:v>
                  </c:pt>
                </c:numCache>
              </c:numRef>
            </c:plus>
            <c:minus>
              <c:numRef>
                <c:f>Sheet1!$D$3:$D$8</c:f>
                <c:numCache>
                  <c:formatCode>General</c:formatCode>
                  <c:ptCount val="6"/>
                  <c:pt idx="0">
                    <c:v>0.25</c:v>
                  </c:pt>
                  <c:pt idx="1">
                    <c:v>0.21</c:v>
                  </c:pt>
                  <c:pt idx="2">
                    <c:v>0.22999999999999998</c:v>
                  </c:pt>
                  <c:pt idx="3">
                    <c:v>0.32999999999999996</c:v>
                  </c:pt>
                  <c:pt idx="4">
                    <c:v>0.32999999999999996</c:v>
                  </c:pt>
                  <c:pt idx="5">
                    <c:v>0.21999999999999997</c:v>
                  </c:pt>
                </c:numCache>
              </c:numRef>
            </c:minus>
            <c:spPr>
              <a:noFill/>
              <a:ln w="19050" cap="flat" cmpd="sng" algn="ctr">
                <a:solidFill>
                  <a:srgbClr val="008939"/>
                </a:solidFill>
                <a:round/>
              </a:ln>
              <a:effectLst/>
            </c:spPr>
          </c:errBars>
          <c:xVal>
            <c:numRef>
              <c:f>Sheet1!$B$3:$B$8</c:f>
              <c:numCache>
                <c:formatCode>General</c:formatCode>
                <c:ptCount val="6"/>
                <c:pt idx="0">
                  <c:v>0.27</c:v>
                </c:pt>
                <c:pt idx="1">
                  <c:v>0.19</c:v>
                </c:pt>
                <c:pt idx="2">
                  <c:v>0.28999999999999998</c:v>
                </c:pt>
                <c:pt idx="3">
                  <c:v>0.73</c:v>
                </c:pt>
                <c:pt idx="4">
                  <c:v>0.73</c:v>
                </c:pt>
                <c:pt idx="5">
                  <c:v>0.41</c:v>
                </c:pt>
              </c:numCache>
            </c:numRef>
          </c:xVal>
          <c:yVal>
            <c:numRef>
              <c:f>Sheet1!$G$3:$G$8</c:f>
              <c:numCache>
                <c:formatCode>General</c:formatCode>
                <c:ptCount val="6"/>
                <c:pt idx="0">
                  <c:v>0.5</c:v>
                </c:pt>
                <c:pt idx="1">
                  <c:v>1.5</c:v>
                </c:pt>
                <c:pt idx="2">
                  <c:v>2.5</c:v>
                </c:pt>
                <c:pt idx="3">
                  <c:v>3.5</c:v>
                </c:pt>
                <c:pt idx="4">
                  <c:v>4.5</c:v>
                </c:pt>
                <c:pt idx="5">
                  <c:v>5.5</c:v>
                </c:pt>
              </c:numCache>
            </c:numRef>
          </c:yVal>
          <c:smooth val="0"/>
          <c:extLst>
            <c:ext xmlns:c16="http://schemas.microsoft.com/office/drawing/2014/chart" uri="{C3380CC4-5D6E-409C-BE32-E72D297353CC}">
              <c16:uniqueId val="{00000001-1DF6-4ED8-A587-0444ADC917BF}"/>
            </c:ext>
          </c:extLst>
        </c:ser>
        <c:dLbls>
          <c:showLegendKey val="0"/>
          <c:showVal val="0"/>
          <c:showCatName val="0"/>
          <c:showSerName val="0"/>
          <c:showPercent val="0"/>
          <c:showBubbleSize val="0"/>
        </c:dLbls>
        <c:axId val="768599551"/>
        <c:axId val="768598303"/>
      </c:scatterChart>
      <c:catAx>
        <c:axId val="674570351"/>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050" b="1" i="0" u="none" strike="noStrike" kern="1200" baseline="0">
                <a:solidFill>
                  <a:schemeClr val="tx1"/>
                </a:solidFill>
                <a:latin typeface="Verdana" panose="020B0604030504040204" pitchFamily="34" charset="0"/>
                <a:ea typeface="Verdana" panose="020B0604030504040204" pitchFamily="34" charset="0"/>
                <a:cs typeface="+mn-cs"/>
              </a:defRPr>
            </a:pPr>
            <a:endParaRPr lang="en-US"/>
          </a:p>
        </c:txPr>
        <c:crossAx val="674570767"/>
        <c:crosses val="autoZero"/>
        <c:auto val="1"/>
        <c:lblAlgn val="ctr"/>
        <c:lblOffset val="100"/>
        <c:noMultiLvlLbl val="0"/>
      </c:catAx>
      <c:valAx>
        <c:axId val="674570767"/>
        <c:scaling>
          <c:orientation val="minMax"/>
          <c:max val="1.5"/>
          <c:min val="-0.5"/>
        </c:scaling>
        <c:delete val="0"/>
        <c:axPos val="b"/>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lgn="ctr">
              <a:defRPr lang="en-US" sz="900" b="0" i="0" u="none" strike="noStrike" kern="1200" baseline="0">
                <a:solidFill>
                  <a:schemeClr val="tx1">
                    <a:lumMod val="65000"/>
                    <a:lumOff val="35000"/>
                  </a:schemeClr>
                </a:solidFill>
                <a:latin typeface="+mn-lt"/>
                <a:ea typeface="+mn-ea"/>
                <a:cs typeface="+mn-cs"/>
              </a:defRPr>
            </a:pPr>
            <a:endParaRPr lang="en-US"/>
          </a:p>
        </c:txPr>
        <c:crossAx val="674570351"/>
        <c:crosses val="autoZero"/>
        <c:crossBetween val="between"/>
        <c:majorUnit val="0.5"/>
      </c:valAx>
      <c:valAx>
        <c:axId val="768598303"/>
        <c:scaling>
          <c:orientation val="minMax"/>
        </c:scaling>
        <c:delete val="1"/>
        <c:axPos val="r"/>
        <c:numFmt formatCode="General" sourceLinked="1"/>
        <c:majorTickMark val="out"/>
        <c:minorTickMark val="none"/>
        <c:tickLblPos val="nextTo"/>
        <c:crossAx val="768599551"/>
        <c:crosses val="max"/>
        <c:crossBetween val="midCat"/>
      </c:valAx>
      <c:valAx>
        <c:axId val="768599551"/>
        <c:scaling>
          <c:orientation val="minMax"/>
        </c:scaling>
        <c:delete val="1"/>
        <c:axPos val="b"/>
        <c:numFmt formatCode="General" sourceLinked="1"/>
        <c:majorTickMark val="out"/>
        <c:minorTickMark val="none"/>
        <c:tickLblPos val="nextTo"/>
        <c:crossAx val="76859830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CF57C7-3876-4DE3-AF7B-5F1F4074BFC0}" type="doc">
      <dgm:prSet loTypeId="urn:microsoft.com/office/officeart/2005/8/layout/hChevron3" loCatId="process" qsTypeId="urn:microsoft.com/office/officeart/2005/8/quickstyle/simple1" qsCatId="simple" csTypeId="urn:microsoft.com/office/officeart/2005/8/colors/accent1_2" csCatId="accent1" phldr="1"/>
      <dgm:spPr/>
    </dgm:pt>
    <dgm:pt modelId="{F039B449-87AA-47DC-8BC7-85EBC11B89A0}">
      <dgm:prSet phldrT="[Texto]" custT="1"/>
      <dgm:spPr>
        <a:solidFill>
          <a:srgbClr val="002060"/>
        </a:solidFill>
      </dgm:spPr>
      <dgm:t>
        <a:bodyPr/>
        <a:lstStyle/>
        <a:p>
          <a:r>
            <a:rPr lang="es-ES_tradnl" sz="1100" b="1"/>
            <a:t>Basal</a:t>
          </a:r>
          <a:endParaRPr lang="es-ES" sz="1100" b="1"/>
        </a:p>
      </dgm:t>
    </dgm:pt>
    <dgm:pt modelId="{417BEDAD-2274-491B-AD85-E88FA3B9701D}" type="parTrans" cxnId="{E4982884-2C8A-47D0-8008-BDDA4E30AC3F}">
      <dgm:prSet/>
      <dgm:spPr/>
      <dgm:t>
        <a:bodyPr/>
        <a:lstStyle/>
        <a:p>
          <a:endParaRPr lang="es-ES" sz="1400" b="1"/>
        </a:p>
      </dgm:t>
    </dgm:pt>
    <dgm:pt modelId="{25D3152E-F632-4243-87F1-47DB2009C4DD}" type="sibTrans" cxnId="{E4982884-2C8A-47D0-8008-BDDA4E30AC3F}">
      <dgm:prSet/>
      <dgm:spPr/>
      <dgm:t>
        <a:bodyPr/>
        <a:lstStyle/>
        <a:p>
          <a:endParaRPr lang="es-ES" sz="1400" b="1"/>
        </a:p>
      </dgm:t>
    </dgm:pt>
    <dgm:pt modelId="{53C33AF0-343B-4A9A-8567-7777BE6AB3C4}">
      <dgm:prSet phldrT="[Texto]" custT="1"/>
      <dgm:spPr>
        <a:solidFill>
          <a:srgbClr val="002060"/>
        </a:solidFill>
      </dgm:spPr>
      <dgm:t>
        <a:bodyPr/>
        <a:lstStyle/>
        <a:p>
          <a:r>
            <a:rPr lang="es-ES_tradnl" sz="1100" b="1"/>
            <a:t>Día 8</a:t>
          </a:r>
          <a:endParaRPr lang="es-ES" sz="1100" b="1"/>
        </a:p>
      </dgm:t>
    </dgm:pt>
    <dgm:pt modelId="{191F00C5-A6CD-40C6-A1A6-732D9ED55F65}" type="parTrans" cxnId="{31EAC987-202C-48A8-A9A4-EFAFB031021B}">
      <dgm:prSet/>
      <dgm:spPr/>
      <dgm:t>
        <a:bodyPr/>
        <a:lstStyle/>
        <a:p>
          <a:endParaRPr lang="es-ES" sz="1400" b="1"/>
        </a:p>
      </dgm:t>
    </dgm:pt>
    <dgm:pt modelId="{53487150-9DDB-422F-850B-99D59C013442}" type="sibTrans" cxnId="{31EAC987-202C-48A8-A9A4-EFAFB031021B}">
      <dgm:prSet/>
      <dgm:spPr/>
      <dgm:t>
        <a:bodyPr/>
        <a:lstStyle/>
        <a:p>
          <a:endParaRPr lang="es-ES" sz="1400" b="1"/>
        </a:p>
      </dgm:t>
    </dgm:pt>
    <dgm:pt modelId="{7F7975D2-EE25-42D6-9047-DF7C1685F886}">
      <dgm:prSet phldrT="[Texto]" custT="1"/>
      <dgm:spPr>
        <a:solidFill>
          <a:srgbClr val="002060"/>
        </a:solidFill>
      </dgm:spPr>
      <dgm:t>
        <a:bodyPr/>
        <a:lstStyle/>
        <a:p>
          <a:r>
            <a:rPr lang="es-ES_tradnl" sz="1100" b="1"/>
            <a:t>Día 57</a:t>
          </a:r>
          <a:endParaRPr lang="es-ES" sz="1100" b="1"/>
        </a:p>
      </dgm:t>
    </dgm:pt>
    <dgm:pt modelId="{E4633B45-4CE3-4C46-85DD-6F5B957A8F8F}" type="parTrans" cxnId="{FBA99DD0-F3A0-4996-9A53-FFC41FEE9B6C}">
      <dgm:prSet/>
      <dgm:spPr/>
      <dgm:t>
        <a:bodyPr/>
        <a:lstStyle/>
        <a:p>
          <a:endParaRPr lang="es-ES" sz="1400" b="1"/>
        </a:p>
      </dgm:t>
    </dgm:pt>
    <dgm:pt modelId="{1900D557-B139-4DCB-9E6E-ED4E2172398A}" type="sibTrans" cxnId="{FBA99DD0-F3A0-4996-9A53-FFC41FEE9B6C}">
      <dgm:prSet/>
      <dgm:spPr/>
      <dgm:t>
        <a:bodyPr/>
        <a:lstStyle/>
        <a:p>
          <a:endParaRPr lang="es-ES" sz="1400" b="1"/>
        </a:p>
      </dgm:t>
    </dgm:pt>
    <dgm:pt modelId="{81676447-0DE1-4C8C-BFD8-91BECD5320F5}" type="pres">
      <dgm:prSet presAssocID="{62CF57C7-3876-4DE3-AF7B-5F1F4074BFC0}" presName="Name0" presStyleCnt="0">
        <dgm:presLayoutVars>
          <dgm:dir/>
          <dgm:resizeHandles val="exact"/>
        </dgm:presLayoutVars>
      </dgm:prSet>
      <dgm:spPr/>
    </dgm:pt>
    <dgm:pt modelId="{A7EC9D6A-317A-4D26-BCD2-D5AD40418DD9}" type="pres">
      <dgm:prSet presAssocID="{F039B449-87AA-47DC-8BC7-85EBC11B89A0}" presName="parTxOnly" presStyleLbl="node1" presStyleIdx="0" presStyleCnt="3">
        <dgm:presLayoutVars>
          <dgm:bulletEnabled val="1"/>
        </dgm:presLayoutVars>
      </dgm:prSet>
      <dgm:spPr/>
    </dgm:pt>
    <dgm:pt modelId="{0BAC24AB-DFF5-4C60-8265-3D7EF4D511F3}" type="pres">
      <dgm:prSet presAssocID="{25D3152E-F632-4243-87F1-47DB2009C4DD}" presName="parSpace" presStyleCnt="0"/>
      <dgm:spPr/>
    </dgm:pt>
    <dgm:pt modelId="{71FD6E41-81A0-4873-BC7C-B9B53096EC44}" type="pres">
      <dgm:prSet presAssocID="{53C33AF0-343B-4A9A-8567-7777BE6AB3C4}" presName="parTxOnly" presStyleLbl="node1" presStyleIdx="1" presStyleCnt="3">
        <dgm:presLayoutVars>
          <dgm:bulletEnabled val="1"/>
        </dgm:presLayoutVars>
      </dgm:prSet>
      <dgm:spPr/>
    </dgm:pt>
    <dgm:pt modelId="{030AAB40-752E-4D40-B806-A5900534FA61}" type="pres">
      <dgm:prSet presAssocID="{53487150-9DDB-422F-850B-99D59C013442}" presName="parSpace" presStyleCnt="0"/>
      <dgm:spPr/>
    </dgm:pt>
    <dgm:pt modelId="{2E8FFF6F-7811-4457-8ED1-C8005E9D1D61}" type="pres">
      <dgm:prSet presAssocID="{7F7975D2-EE25-42D6-9047-DF7C1685F886}" presName="parTxOnly" presStyleLbl="node1" presStyleIdx="2" presStyleCnt="3">
        <dgm:presLayoutVars>
          <dgm:bulletEnabled val="1"/>
        </dgm:presLayoutVars>
      </dgm:prSet>
      <dgm:spPr/>
    </dgm:pt>
  </dgm:ptLst>
  <dgm:cxnLst>
    <dgm:cxn modelId="{67A1BB25-AA42-4C42-98D5-59AB4643B6E9}" type="presOf" srcId="{F039B449-87AA-47DC-8BC7-85EBC11B89A0}" destId="{A7EC9D6A-317A-4D26-BCD2-D5AD40418DD9}" srcOrd="0" destOrd="0" presId="urn:microsoft.com/office/officeart/2005/8/layout/hChevron3"/>
    <dgm:cxn modelId="{E4982884-2C8A-47D0-8008-BDDA4E30AC3F}" srcId="{62CF57C7-3876-4DE3-AF7B-5F1F4074BFC0}" destId="{F039B449-87AA-47DC-8BC7-85EBC11B89A0}" srcOrd="0" destOrd="0" parTransId="{417BEDAD-2274-491B-AD85-E88FA3B9701D}" sibTransId="{25D3152E-F632-4243-87F1-47DB2009C4DD}"/>
    <dgm:cxn modelId="{31EAC987-202C-48A8-A9A4-EFAFB031021B}" srcId="{62CF57C7-3876-4DE3-AF7B-5F1F4074BFC0}" destId="{53C33AF0-343B-4A9A-8567-7777BE6AB3C4}" srcOrd="1" destOrd="0" parTransId="{191F00C5-A6CD-40C6-A1A6-732D9ED55F65}" sibTransId="{53487150-9DDB-422F-850B-99D59C013442}"/>
    <dgm:cxn modelId="{86DA178A-0413-4C48-9C5B-708ADB32D57B}" type="presOf" srcId="{62CF57C7-3876-4DE3-AF7B-5F1F4074BFC0}" destId="{81676447-0DE1-4C8C-BFD8-91BECD5320F5}" srcOrd="0" destOrd="0" presId="urn:microsoft.com/office/officeart/2005/8/layout/hChevron3"/>
    <dgm:cxn modelId="{DF035DB2-E227-4F6D-A8BE-AB28F5F54348}" type="presOf" srcId="{7F7975D2-EE25-42D6-9047-DF7C1685F886}" destId="{2E8FFF6F-7811-4457-8ED1-C8005E9D1D61}" srcOrd="0" destOrd="0" presId="urn:microsoft.com/office/officeart/2005/8/layout/hChevron3"/>
    <dgm:cxn modelId="{FBA99DD0-F3A0-4996-9A53-FFC41FEE9B6C}" srcId="{62CF57C7-3876-4DE3-AF7B-5F1F4074BFC0}" destId="{7F7975D2-EE25-42D6-9047-DF7C1685F886}" srcOrd="2" destOrd="0" parTransId="{E4633B45-4CE3-4C46-85DD-6F5B957A8F8F}" sibTransId="{1900D557-B139-4DCB-9E6E-ED4E2172398A}"/>
    <dgm:cxn modelId="{62D61EF7-E18B-448D-83DA-04DEF97C9B4F}" type="presOf" srcId="{53C33AF0-343B-4A9A-8567-7777BE6AB3C4}" destId="{71FD6E41-81A0-4873-BC7C-B9B53096EC44}" srcOrd="0" destOrd="0" presId="urn:microsoft.com/office/officeart/2005/8/layout/hChevron3"/>
    <dgm:cxn modelId="{E9044028-C7F2-4F3D-A398-4A32C492700B}" type="presParOf" srcId="{81676447-0DE1-4C8C-BFD8-91BECD5320F5}" destId="{A7EC9D6A-317A-4D26-BCD2-D5AD40418DD9}" srcOrd="0" destOrd="0" presId="urn:microsoft.com/office/officeart/2005/8/layout/hChevron3"/>
    <dgm:cxn modelId="{4AFC8C67-3C4E-42ED-8402-9A5D8235F258}" type="presParOf" srcId="{81676447-0DE1-4C8C-BFD8-91BECD5320F5}" destId="{0BAC24AB-DFF5-4C60-8265-3D7EF4D511F3}" srcOrd="1" destOrd="0" presId="urn:microsoft.com/office/officeart/2005/8/layout/hChevron3"/>
    <dgm:cxn modelId="{D4A6E682-F1FE-4982-BAB6-DFC7D92DE74F}" type="presParOf" srcId="{81676447-0DE1-4C8C-BFD8-91BECD5320F5}" destId="{71FD6E41-81A0-4873-BC7C-B9B53096EC44}" srcOrd="2" destOrd="0" presId="urn:microsoft.com/office/officeart/2005/8/layout/hChevron3"/>
    <dgm:cxn modelId="{C70AEDF9-FEFE-4C78-AD2D-2503858E447E}" type="presParOf" srcId="{81676447-0DE1-4C8C-BFD8-91BECD5320F5}" destId="{030AAB40-752E-4D40-B806-A5900534FA61}" srcOrd="3" destOrd="0" presId="urn:microsoft.com/office/officeart/2005/8/layout/hChevron3"/>
    <dgm:cxn modelId="{948C0E45-8F57-4F99-8653-9139D06F8EE7}" type="presParOf" srcId="{81676447-0DE1-4C8C-BFD8-91BECD5320F5}" destId="{2E8FFF6F-7811-4457-8ED1-C8005E9D1D61}"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CF57C7-3876-4DE3-AF7B-5F1F4074BFC0}" type="doc">
      <dgm:prSet loTypeId="urn:microsoft.com/office/officeart/2005/8/layout/hChevron3" loCatId="process" qsTypeId="urn:microsoft.com/office/officeart/2005/8/quickstyle/simple1" qsCatId="simple" csTypeId="urn:microsoft.com/office/officeart/2005/8/colors/accent1_2" csCatId="accent1" phldr="1"/>
      <dgm:spPr/>
    </dgm:pt>
    <dgm:pt modelId="{F039B449-87AA-47DC-8BC7-85EBC11B89A0}">
      <dgm:prSet phldrT="[Texto]" custT="1"/>
      <dgm:spPr>
        <a:solidFill>
          <a:srgbClr val="002060"/>
        </a:solidFill>
      </dgm:spPr>
      <dgm:t>
        <a:bodyPr/>
        <a:lstStyle/>
        <a:p>
          <a:r>
            <a:rPr lang="es-ES_tradnl" sz="1100" b="1"/>
            <a:t>Basal</a:t>
          </a:r>
          <a:endParaRPr lang="es-ES" sz="1100" b="1"/>
        </a:p>
      </dgm:t>
    </dgm:pt>
    <dgm:pt modelId="{417BEDAD-2274-491B-AD85-E88FA3B9701D}" type="parTrans" cxnId="{E4982884-2C8A-47D0-8008-BDDA4E30AC3F}">
      <dgm:prSet/>
      <dgm:spPr/>
      <dgm:t>
        <a:bodyPr/>
        <a:lstStyle/>
        <a:p>
          <a:endParaRPr lang="es-ES" sz="1400" b="1"/>
        </a:p>
      </dgm:t>
    </dgm:pt>
    <dgm:pt modelId="{25D3152E-F632-4243-87F1-47DB2009C4DD}" type="sibTrans" cxnId="{E4982884-2C8A-47D0-8008-BDDA4E30AC3F}">
      <dgm:prSet/>
      <dgm:spPr/>
      <dgm:t>
        <a:bodyPr/>
        <a:lstStyle/>
        <a:p>
          <a:endParaRPr lang="es-ES" sz="1400" b="1"/>
        </a:p>
      </dgm:t>
    </dgm:pt>
    <dgm:pt modelId="{53C33AF0-343B-4A9A-8567-7777BE6AB3C4}">
      <dgm:prSet phldrT="[Texto]" custT="1"/>
      <dgm:spPr>
        <a:solidFill>
          <a:srgbClr val="002060"/>
        </a:solidFill>
      </dgm:spPr>
      <dgm:t>
        <a:bodyPr/>
        <a:lstStyle/>
        <a:p>
          <a:r>
            <a:rPr lang="es-ES_tradnl" sz="1100" b="1"/>
            <a:t>Día 8</a:t>
          </a:r>
          <a:endParaRPr lang="es-ES" sz="1100" b="1"/>
        </a:p>
      </dgm:t>
    </dgm:pt>
    <dgm:pt modelId="{191F00C5-A6CD-40C6-A1A6-732D9ED55F65}" type="parTrans" cxnId="{31EAC987-202C-48A8-A9A4-EFAFB031021B}">
      <dgm:prSet/>
      <dgm:spPr/>
      <dgm:t>
        <a:bodyPr/>
        <a:lstStyle/>
        <a:p>
          <a:endParaRPr lang="es-ES" sz="1400" b="1"/>
        </a:p>
      </dgm:t>
    </dgm:pt>
    <dgm:pt modelId="{53487150-9DDB-422F-850B-99D59C013442}" type="sibTrans" cxnId="{31EAC987-202C-48A8-A9A4-EFAFB031021B}">
      <dgm:prSet/>
      <dgm:spPr/>
      <dgm:t>
        <a:bodyPr/>
        <a:lstStyle/>
        <a:p>
          <a:endParaRPr lang="es-ES" sz="1400" b="1"/>
        </a:p>
      </dgm:t>
    </dgm:pt>
    <dgm:pt modelId="{7F7975D2-EE25-42D6-9047-DF7C1685F886}">
      <dgm:prSet phldrT="[Texto]" custT="1"/>
      <dgm:spPr>
        <a:solidFill>
          <a:srgbClr val="002060"/>
        </a:solidFill>
      </dgm:spPr>
      <dgm:t>
        <a:bodyPr/>
        <a:lstStyle/>
        <a:p>
          <a:r>
            <a:rPr lang="es-ES_tradnl" sz="1100" b="1"/>
            <a:t>Día 57</a:t>
          </a:r>
          <a:endParaRPr lang="es-ES" sz="1100" b="1"/>
        </a:p>
      </dgm:t>
    </dgm:pt>
    <dgm:pt modelId="{E4633B45-4CE3-4C46-85DD-6F5B957A8F8F}" type="parTrans" cxnId="{FBA99DD0-F3A0-4996-9A53-FFC41FEE9B6C}">
      <dgm:prSet/>
      <dgm:spPr/>
      <dgm:t>
        <a:bodyPr/>
        <a:lstStyle/>
        <a:p>
          <a:endParaRPr lang="es-ES" sz="1400" b="1"/>
        </a:p>
      </dgm:t>
    </dgm:pt>
    <dgm:pt modelId="{1900D557-B139-4DCB-9E6E-ED4E2172398A}" type="sibTrans" cxnId="{FBA99DD0-F3A0-4996-9A53-FFC41FEE9B6C}">
      <dgm:prSet/>
      <dgm:spPr/>
      <dgm:t>
        <a:bodyPr/>
        <a:lstStyle/>
        <a:p>
          <a:endParaRPr lang="es-ES" sz="1400" b="1"/>
        </a:p>
      </dgm:t>
    </dgm:pt>
    <dgm:pt modelId="{81676447-0DE1-4C8C-BFD8-91BECD5320F5}" type="pres">
      <dgm:prSet presAssocID="{62CF57C7-3876-4DE3-AF7B-5F1F4074BFC0}" presName="Name0" presStyleCnt="0">
        <dgm:presLayoutVars>
          <dgm:dir/>
          <dgm:resizeHandles val="exact"/>
        </dgm:presLayoutVars>
      </dgm:prSet>
      <dgm:spPr/>
    </dgm:pt>
    <dgm:pt modelId="{A7EC9D6A-317A-4D26-BCD2-D5AD40418DD9}" type="pres">
      <dgm:prSet presAssocID="{F039B449-87AA-47DC-8BC7-85EBC11B89A0}" presName="parTxOnly" presStyleLbl="node1" presStyleIdx="0" presStyleCnt="3">
        <dgm:presLayoutVars>
          <dgm:bulletEnabled val="1"/>
        </dgm:presLayoutVars>
      </dgm:prSet>
      <dgm:spPr/>
    </dgm:pt>
    <dgm:pt modelId="{0BAC24AB-DFF5-4C60-8265-3D7EF4D511F3}" type="pres">
      <dgm:prSet presAssocID="{25D3152E-F632-4243-87F1-47DB2009C4DD}" presName="parSpace" presStyleCnt="0"/>
      <dgm:spPr/>
    </dgm:pt>
    <dgm:pt modelId="{71FD6E41-81A0-4873-BC7C-B9B53096EC44}" type="pres">
      <dgm:prSet presAssocID="{53C33AF0-343B-4A9A-8567-7777BE6AB3C4}" presName="parTxOnly" presStyleLbl="node1" presStyleIdx="1" presStyleCnt="3">
        <dgm:presLayoutVars>
          <dgm:bulletEnabled val="1"/>
        </dgm:presLayoutVars>
      </dgm:prSet>
      <dgm:spPr/>
    </dgm:pt>
    <dgm:pt modelId="{030AAB40-752E-4D40-B806-A5900534FA61}" type="pres">
      <dgm:prSet presAssocID="{53487150-9DDB-422F-850B-99D59C013442}" presName="parSpace" presStyleCnt="0"/>
      <dgm:spPr/>
    </dgm:pt>
    <dgm:pt modelId="{2E8FFF6F-7811-4457-8ED1-C8005E9D1D61}" type="pres">
      <dgm:prSet presAssocID="{7F7975D2-EE25-42D6-9047-DF7C1685F886}" presName="parTxOnly" presStyleLbl="node1" presStyleIdx="2" presStyleCnt="3">
        <dgm:presLayoutVars>
          <dgm:bulletEnabled val="1"/>
        </dgm:presLayoutVars>
      </dgm:prSet>
      <dgm:spPr/>
    </dgm:pt>
  </dgm:ptLst>
  <dgm:cxnLst>
    <dgm:cxn modelId="{67A1BB25-AA42-4C42-98D5-59AB4643B6E9}" type="presOf" srcId="{F039B449-87AA-47DC-8BC7-85EBC11B89A0}" destId="{A7EC9D6A-317A-4D26-BCD2-D5AD40418DD9}" srcOrd="0" destOrd="0" presId="urn:microsoft.com/office/officeart/2005/8/layout/hChevron3"/>
    <dgm:cxn modelId="{E4982884-2C8A-47D0-8008-BDDA4E30AC3F}" srcId="{62CF57C7-3876-4DE3-AF7B-5F1F4074BFC0}" destId="{F039B449-87AA-47DC-8BC7-85EBC11B89A0}" srcOrd="0" destOrd="0" parTransId="{417BEDAD-2274-491B-AD85-E88FA3B9701D}" sibTransId="{25D3152E-F632-4243-87F1-47DB2009C4DD}"/>
    <dgm:cxn modelId="{31EAC987-202C-48A8-A9A4-EFAFB031021B}" srcId="{62CF57C7-3876-4DE3-AF7B-5F1F4074BFC0}" destId="{53C33AF0-343B-4A9A-8567-7777BE6AB3C4}" srcOrd="1" destOrd="0" parTransId="{191F00C5-A6CD-40C6-A1A6-732D9ED55F65}" sibTransId="{53487150-9DDB-422F-850B-99D59C013442}"/>
    <dgm:cxn modelId="{86DA178A-0413-4C48-9C5B-708ADB32D57B}" type="presOf" srcId="{62CF57C7-3876-4DE3-AF7B-5F1F4074BFC0}" destId="{81676447-0DE1-4C8C-BFD8-91BECD5320F5}" srcOrd="0" destOrd="0" presId="urn:microsoft.com/office/officeart/2005/8/layout/hChevron3"/>
    <dgm:cxn modelId="{DF035DB2-E227-4F6D-A8BE-AB28F5F54348}" type="presOf" srcId="{7F7975D2-EE25-42D6-9047-DF7C1685F886}" destId="{2E8FFF6F-7811-4457-8ED1-C8005E9D1D61}" srcOrd="0" destOrd="0" presId="urn:microsoft.com/office/officeart/2005/8/layout/hChevron3"/>
    <dgm:cxn modelId="{FBA99DD0-F3A0-4996-9A53-FFC41FEE9B6C}" srcId="{62CF57C7-3876-4DE3-AF7B-5F1F4074BFC0}" destId="{7F7975D2-EE25-42D6-9047-DF7C1685F886}" srcOrd="2" destOrd="0" parTransId="{E4633B45-4CE3-4C46-85DD-6F5B957A8F8F}" sibTransId="{1900D557-B139-4DCB-9E6E-ED4E2172398A}"/>
    <dgm:cxn modelId="{62D61EF7-E18B-448D-83DA-04DEF97C9B4F}" type="presOf" srcId="{53C33AF0-343B-4A9A-8567-7777BE6AB3C4}" destId="{71FD6E41-81A0-4873-BC7C-B9B53096EC44}" srcOrd="0" destOrd="0" presId="urn:microsoft.com/office/officeart/2005/8/layout/hChevron3"/>
    <dgm:cxn modelId="{E9044028-C7F2-4F3D-A398-4A32C492700B}" type="presParOf" srcId="{81676447-0DE1-4C8C-BFD8-91BECD5320F5}" destId="{A7EC9D6A-317A-4D26-BCD2-D5AD40418DD9}" srcOrd="0" destOrd="0" presId="urn:microsoft.com/office/officeart/2005/8/layout/hChevron3"/>
    <dgm:cxn modelId="{4AFC8C67-3C4E-42ED-8402-9A5D8235F258}" type="presParOf" srcId="{81676447-0DE1-4C8C-BFD8-91BECD5320F5}" destId="{0BAC24AB-DFF5-4C60-8265-3D7EF4D511F3}" srcOrd="1" destOrd="0" presId="urn:microsoft.com/office/officeart/2005/8/layout/hChevron3"/>
    <dgm:cxn modelId="{D4A6E682-F1FE-4982-BAB6-DFC7D92DE74F}" type="presParOf" srcId="{81676447-0DE1-4C8C-BFD8-91BECD5320F5}" destId="{71FD6E41-81A0-4873-BC7C-B9B53096EC44}" srcOrd="2" destOrd="0" presId="urn:microsoft.com/office/officeart/2005/8/layout/hChevron3"/>
    <dgm:cxn modelId="{C70AEDF9-FEFE-4C78-AD2D-2503858E447E}" type="presParOf" srcId="{81676447-0DE1-4C8C-BFD8-91BECD5320F5}" destId="{030AAB40-752E-4D40-B806-A5900534FA61}" srcOrd="3" destOrd="0" presId="urn:microsoft.com/office/officeart/2005/8/layout/hChevron3"/>
    <dgm:cxn modelId="{948C0E45-8F57-4F99-8653-9139D06F8EE7}" type="presParOf" srcId="{81676447-0DE1-4C8C-BFD8-91BECD5320F5}" destId="{2E8FFF6F-7811-4457-8ED1-C8005E9D1D61}"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CF57C7-3876-4DE3-AF7B-5F1F4074BFC0}" type="doc">
      <dgm:prSet loTypeId="urn:microsoft.com/office/officeart/2005/8/layout/hChevron3" loCatId="process" qsTypeId="urn:microsoft.com/office/officeart/2005/8/quickstyle/simple1" qsCatId="simple" csTypeId="urn:microsoft.com/office/officeart/2005/8/colors/accent1_2" csCatId="accent1" phldr="1"/>
      <dgm:spPr/>
    </dgm:pt>
    <dgm:pt modelId="{F039B449-87AA-47DC-8BC7-85EBC11B89A0}">
      <dgm:prSet phldrT="[Texto]" custT="1"/>
      <dgm:spPr>
        <a:solidFill>
          <a:srgbClr val="002060"/>
        </a:solidFill>
      </dgm:spPr>
      <dgm:t>
        <a:bodyPr/>
        <a:lstStyle/>
        <a:p>
          <a:r>
            <a:rPr lang="es-ES_tradnl" sz="1100" b="1"/>
            <a:t>Basal</a:t>
          </a:r>
          <a:endParaRPr lang="es-ES" sz="1100" b="1"/>
        </a:p>
      </dgm:t>
    </dgm:pt>
    <dgm:pt modelId="{417BEDAD-2274-491B-AD85-E88FA3B9701D}" type="parTrans" cxnId="{E4982884-2C8A-47D0-8008-BDDA4E30AC3F}">
      <dgm:prSet/>
      <dgm:spPr/>
      <dgm:t>
        <a:bodyPr/>
        <a:lstStyle/>
        <a:p>
          <a:endParaRPr lang="es-ES" sz="1400" b="1"/>
        </a:p>
      </dgm:t>
    </dgm:pt>
    <dgm:pt modelId="{25D3152E-F632-4243-87F1-47DB2009C4DD}" type="sibTrans" cxnId="{E4982884-2C8A-47D0-8008-BDDA4E30AC3F}">
      <dgm:prSet/>
      <dgm:spPr/>
      <dgm:t>
        <a:bodyPr/>
        <a:lstStyle/>
        <a:p>
          <a:endParaRPr lang="es-ES" sz="1400" b="1"/>
        </a:p>
      </dgm:t>
    </dgm:pt>
    <dgm:pt modelId="{53C33AF0-343B-4A9A-8567-7777BE6AB3C4}">
      <dgm:prSet phldrT="[Texto]" custT="1"/>
      <dgm:spPr>
        <a:solidFill>
          <a:srgbClr val="002060"/>
        </a:solidFill>
      </dgm:spPr>
      <dgm:t>
        <a:bodyPr/>
        <a:lstStyle/>
        <a:p>
          <a:r>
            <a:rPr lang="es-ES_tradnl" sz="1100" b="1"/>
            <a:t>Día X</a:t>
          </a:r>
          <a:endParaRPr lang="es-ES" sz="1100" b="1"/>
        </a:p>
      </dgm:t>
    </dgm:pt>
    <dgm:pt modelId="{191F00C5-A6CD-40C6-A1A6-732D9ED55F65}" type="parTrans" cxnId="{31EAC987-202C-48A8-A9A4-EFAFB031021B}">
      <dgm:prSet/>
      <dgm:spPr/>
      <dgm:t>
        <a:bodyPr/>
        <a:lstStyle/>
        <a:p>
          <a:endParaRPr lang="es-ES" sz="1400" b="1"/>
        </a:p>
      </dgm:t>
    </dgm:pt>
    <dgm:pt modelId="{53487150-9DDB-422F-850B-99D59C013442}" type="sibTrans" cxnId="{31EAC987-202C-48A8-A9A4-EFAFB031021B}">
      <dgm:prSet/>
      <dgm:spPr/>
      <dgm:t>
        <a:bodyPr/>
        <a:lstStyle/>
        <a:p>
          <a:endParaRPr lang="es-ES" sz="1400" b="1"/>
        </a:p>
      </dgm:t>
    </dgm:pt>
    <dgm:pt modelId="{7F7975D2-EE25-42D6-9047-DF7C1685F886}">
      <dgm:prSet phldrT="[Texto]" custT="1"/>
      <dgm:spPr>
        <a:solidFill>
          <a:srgbClr val="002060"/>
        </a:solidFill>
      </dgm:spPr>
      <dgm:t>
        <a:bodyPr/>
        <a:lstStyle/>
        <a:p>
          <a:r>
            <a:rPr lang="es-ES_tradnl" sz="1100" b="1"/>
            <a:t>Día 57</a:t>
          </a:r>
          <a:endParaRPr lang="es-ES" sz="1100" b="1"/>
        </a:p>
      </dgm:t>
    </dgm:pt>
    <dgm:pt modelId="{E4633B45-4CE3-4C46-85DD-6F5B957A8F8F}" type="parTrans" cxnId="{FBA99DD0-F3A0-4996-9A53-FFC41FEE9B6C}">
      <dgm:prSet/>
      <dgm:spPr/>
      <dgm:t>
        <a:bodyPr/>
        <a:lstStyle/>
        <a:p>
          <a:endParaRPr lang="es-ES" sz="1400" b="1"/>
        </a:p>
      </dgm:t>
    </dgm:pt>
    <dgm:pt modelId="{1900D557-B139-4DCB-9E6E-ED4E2172398A}" type="sibTrans" cxnId="{FBA99DD0-F3A0-4996-9A53-FFC41FEE9B6C}">
      <dgm:prSet/>
      <dgm:spPr/>
      <dgm:t>
        <a:bodyPr/>
        <a:lstStyle/>
        <a:p>
          <a:endParaRPr lang="es-ES" sz="1400" b="1"/>
        </a:p>
      </dgm:t>
    </dgm:pt>
    <dgm:pt modelId="{81676447-0DE1-4C8C-BFD8-91BECD5320F5}" type="pres">
      <dgm:prSet presAssocID="{62CF57C7-3876-4DE3-AF7B-5F1F4074BFC0}" presName="Name0" presStyleCnt="0">
        <dgm:presLayoutVars>
          <dgm:dir/>
          <dgm:resizeHandles val="exact"/>
        </dgm:presLayoutVars>
      </dgm:prSet>
      <dgm:spPr/>
    </dgm:pt>
    <dgm:pt modelId="{A7EC9D6A-317A-4D26-BCD2-D5AD40418DD9}" type="pres">
      <dgm:prSet presAssocID="{F039B449-87AA-47DC-8BC7-85EBC11B89A0}" presName="parTxOnly" presStyleLbl="node1" presStyleIdx="0" presStyleCnt="3">
        <dgm:presLayoutVars>
          <dgm:bulletEnabled val="1"/>
        </dgm:presLayoutVars>
      </dgm:prSet>
      <dgm:spPr/>
    </dgm:pt>
    <dgm:pt modelId="{0BAC24AB-DFF5-4C60-8265-3D7EF4D511F3}" type="pres">
      <dgm:prSet presAssocID="{25D3152E-F632-4243-87F1-47DB2009C4DD}" presName="parSpace" presStyleCnt="0"/>
      <dgm:spPr/>
    </dgm:pt>
    <dgm:pt modelId="{71FD6E41-81A0-4873-BC7C-B9B53096EC44}" type="pres">
      <dgm:prSet presAssocID="{53C33AF0-343B-4A9A-8567-7777BE6AB3C4}" presName="parTxOnly" presStyleLbl="node1" presStyleIdx="1" presStyleCnt="3">
        <dgm:presLayoutVars>
          <dgm:bulletEnabled val="1"/>
        </dgm:presLayoutVars>
      </dgm:prSet>
      <dgm:spPr/>
    </dgm:pt>
    <dgm:pt modelId="{030AAB40-752E-4D40-B806-A5900534FA61}" type="pres">
      <dgm:prSet presAssocID="{53487150-9DDB-422F-850B-99D59C013442}" presName="parSpace" presStyleCnt="0"/>
      <dgm:spPr/>
    </dgm:pt>
    <dgm:pt modelId="{2E8FFF6F-7811-4457-8ED1-C8005E9D1D61}" type="pres">
      <dgm:prSet presAssocID="{7F7975D2-EE25-42D6-9047-DF7C1685F886}" presName="parTxOnly" presStyleLbl="node1" presStyleIdx="2" presStyleCnt="3">
        <dgm:presLayoutVars>
          <dgm:bulletEnabled val="1"/>
        </dgm:presLayoutVars>
      </dgm:prSet>
      <dgm:spPr/>
    </dgm:pt>
  </dgm:ptLst>
  <dgm:cxnLst>
    <dgm:cxn modelId="{67A1BB25-AA42-4C42-98D5-59AB4643B6E9}" type="presOf" srcId="{F039B449-87AA-47DC-8BC7-85EBC11B89A0}" destId="{A7EC9D6A-317A-4D26-BCD2-D5AD40418DD9}" srcOrd="0" destOrd="0" presId="urn:microsoft.com/office/officeart/2005/8/layout/hChevron3"/>
    <dgm:cxn modelId="{E4982884-2C8A-47D0-8008-BDDA4E30AC3F}" srcId="{62CF57C7-3876-4DE3-AF7B-5F1F4074BFC0}" destId="{F039B449-87AA-47DC-8BC7-85EBC11B89A0}" srcOrd="0" destOrd="0" parTransId="{417BEDAD-2274-491B-AD85-E88FA3B9701D}" sibTransId="{25D3152E-F632-4243-87F1-47DB2009C4DD}"/>
    <dgm:cxn modelId="{31EAC987-202C-48A8-A9A4-EFAFB031021B}" srcId="{62CF57C7-3876-4DE3-AF7B-5F1F4074BFC0}" destId="{53C33AF0-343B-4A9A-8567-7777BE6AB3C4}" srcOrd="1" destOrd="0" parTransId="{191F00C5-A6CD-40C6-A1A6-732D9ED55F65}" sibTransId="{53487150-9DDB-422F-850B-99D59C013442}"/>
    <dgm:cxn modelId="{86DA178A-0413-4C48-9C5B-708ADB32D57B}" type="presOf" srcId="{62CF57C7-3876-4DE3-AF7B-5F1F4074BFC0}" destId="{81676447-0DE1-4C8C-BFD8-91BECD5320F5}" srcOrd="0" destOrd="0" presId="urn:microsoft.com/office/officeart/2005/8/layout/hChevron3"/>
    <dgm:cxn modelId="{DF035DB2-E227-4F6D-A8BE-AB28F5F54348}" type="presOf" srcId="{7F7975D2-EE25-42D6-9047-DF7C1685F886}" destId="{2E8FFF6F-7811-4457-8ED1-C8005E9D1D61}" srcOrd="0" destOrd="0" presId="urn:microsoft.com/office/officeart/2005/8/layout/hChevron3"/>
    <dgm:cxn modelId="{FBA99DD0-F3A0-4996-9A53-FFC41FEE9B6C}" srcId="{62CF57C7-3876-4DE3-AF7B-5F1F4074BFC0}" destId="{7F7975D2-EE25-42D6-9047-DF7C1685F886}" srcOrd="2" destOrd="0" parTransId="{E4633B45-4CE3-4C46-85DD-6F5B957A8F8F}" sibTransId="{1900D557-B139-4DCB-9E6E-ED4E2172398A}"/>
    <dgm:cxn modelId="{62D61EF7-E18B-448D-83DA-04DEF97C9B4F}" type="presOf" srcId="{53C33AF0-343B-4A9A-8567-7777BE6AB3C4}" destId="{71FD6E41-81A0-4873-BC7C-B9B53096EC44}" srcOrd="0" destOrd="0" presId="urn:microsoft.com/office/officeart/2005/8/layout/hChevron3"/>
    <dgm:cxn modelId="{E9044028-C7F2-4F3D-A398-4A32C492700B}" type="presParOf" srcId="{81676447-0DE1-4C8C-BFD8-91BECD5320F5}" destId="{A7EC9D6A-317A-4D26-BCD2-D5AD40418DD9}" srcOrd="0" destOrd="0" presId="urn:microsoft.com/office/officeart/2005/8/layout/hChevron3"/>
    <dgm:cxn modelId="{4AFC8C67-3C4E-42ED-8402-9A5D8235F258}" type="presParOf" srcId="{81676447-0DE1-4C8C-BFD8-91BECD5320F5}" destId="{0BAC24AB-DFF5-4C60-8265-3D7EF4D511F3}" srcOrd="1" destOrd="0" presId="urn:microsoft.com/office/officeart/2005/8/layout/hChevron3"/>
    <dgm:cxn modelId="{D4A6E682-F1FE-4982-BAB6-DFC7D92DE74F}" type="presParOf" srcId="{81676447-0DE1-4C8C-BFD8-91BECD5320F5}" destId="{71FD6E41-81A0-4873-BC7C-B9B53096EC44}" srcOrd="2" destOrd="0" presId="urn:microsoft.com/office/officeart/2005/8/layout/hChevron3"/>
    <dgm:cxn modelId="{C70AEDF9-FEFE-4C78-AD2D-2503858E447E}" type="presParOf" srcId="{81676447-0DE1-4C8C-BFD8-91BECD5320F5}" destId="{030AAB40-752E-4D40-B806-A5900534FA61}" srcOrd="3" destOrd="0" presId="urn:microsoft.com/office/officeart/2005/8/layout/hChevron3"/>
    <dgm:cxn modelId="{948C0E45-8F57-4F99-8653-9139D06F8EE7}" type="presParOf" srcId="{81676447-0DE1-4C8C-BFD8-91BECD5320F5}" destId="{2E8FFF6F-7811-4457-8ED1-C8005E9D1D61}"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EC9D6A-317A-4D26-BCD2-D5AD40418DD9}">
      <dsp:nvSpPr>
        <dsp:cNvPr id="0" name=""/>
        <dsp:cNvSpPr/>
      </dsp:nvSpPr>
      <dsp:spPr>
        <a:xfrm>
          <a:off x="4721" y="0"/>
          <a:ext cx="4128442" cy="367963"/>
        </a:xfrm>
        <a:prstGeom prst="homePlat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marL="0" lvl="0" indent="0" algn="ctr" defTabSz="488950">
            <a:lnSpc>
              <a:spcPct val="90000"/>
            </a:lnSpc>
            <a:spcBef>
              <a:spcPct val="0"/>
            </a:spcBef>
            <a:spcAft>
              <a:spcPct val="35000"/>
            </a:spcAft>
            <a:buNone/>
          </a:pPr>
          <a:r>
            <a:rPr lang="es-ES_tradnl" sz="1100" b="1" kern="1200"/>
            <a:t>Basal</a:t>
          </a:r>
          <a:endParaRPr lang="es-ES" sz="1100" b="1" kern="1200"/>
        </a:p>
      </dsp:txBody>
      <dsp:txXfrm>
        <a:off x="4721" y="0"/>
        <a:ext cx="4036451" cy="367963"/>
      </dsp:txXfrm>
    </dsp:sp>
    <dsp:sp modelId="{71FD6E41-81A0-4873-BC7C-B9B53096EC44}">
      <dsp:nvSpPr>
        <dsp:cNvPr id="0" name=""/>
        <dsp:cNvSpPr/>
      </dsp:nvSpPr>
      <dsp:spPr>
        <a:xfrm>
          <a:off x="3307475" y="0"/>
          <a:ext cx="4128442" cy="367963"/>
        </a:xfrm>
        <a:prstGeom prst="chevron">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s-ES_tradnl" sz="1100" b="1" kern="1200"/>
            <a:t>Día 8</a:t>
          </a:r>
          <a:endParaRPr lang="es-ES" sz="1100" b="1" kern="1200"/>
        </a:p>
      </dsp:txBody>
      <dsp:txXfrm>
        <a:off x="3491457" y="0"/>
        <a:ext cx="3760479" cy="367963"/>
      </dsp:txXfrm>
    </dsp:sp>
    <dsp:sp modelId="{2E8FFF6F-7811-4457-8ED1-C8005E9D1D61}">
      <dsp:nvSpPr>
        <dsp:cNvPr id="0" name=""/>
        <dsp:cNvSpPr/>
      </dsp:nvSpPr>
      <dsp:spPr>
        <a:xfrm>
          <a:off x="6610229" y="0"/>
          <a:ext cx="4128442" cy="367963"/>
        </a:xfrm>
        <a:prstGeom prst="chevron">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s-ES_tradnl" sz="1100" b="1" kern="1200"/>
            <a:t>Día 57</a:t>
          </a:r>
          <a:endParaRPr lang="es-ES" sz="1100" b="1" kern="1200"/>
        </a:p>
      </dsp:txBody>
      <dsp:txXfrm>
        <a:off x="6794211" y="0"/>
        <a:ext cx="3760479" cy="3679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EC9D6A-317A-4D26-BCD2-D5AD40418DD9}">
      <dsp:nvSpPr>
        <dsp:cNvPr id="0" name=""/>
        <dsp:cNvSpPr/>
      </dsp:nvSpPr>
      <dsp:spPr>
        <a:xfrm>
          <a:off x="4721" y="0"/>
          <a:ext cx="4128442" cy="367963"/>
        </a:xfrm>
        <a:prstGeom prst="homePlat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marL="0" lvl="0" indent="0" algn="ctr" defTabSz="488950">
            <a:lnSpc>
              <a:spcPct val="90000"/>
            </a:lnSpc>
            <a:spcBef>
              <a:spcPct val="0"/>
            </a:spcBef>
            <a:spcAft>
              <a:spcPct val="35000"/>
            </a:spcAft>
            <a:buNone/>
          </a:pPr>
          <a:r>
            <a:rPr lang="es-ES_tradnl" sz="1100" b="1" kern="1200"/>
            <a:t>Basal</a:t>
          </a:r>
          <a:endParaRPr lang="es-ES" sz="1100" b="1" kern="1200"/>
        </a:p>
      </dsp:txBody>
      <dsp:txXfrm>
        <a:off x="4721" y="0"/>
        <a:ext cx="4036451" cy="367963"/>
      </dsp:txXfrm>
    </dsp:sp>
    <dsp:sp modelId="{71FD6E41-81A0-4873-BC7C-B9B53096EC44}">
      <dsp:nvSpPr>
        <dsp:cNvPr id="0" name=""/>
        <dsp:cNvSpPr/>
      </dsp:nvSpPr>
      <dsp:spPr>
        <a:xfrm>
          <a:off x="3307475" y="0"/>
          <a:ext cx="4128442" cy="367963"/>
        </a:xfrm>
        <a:prstGeom prst="chevron">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s-ES_tradnl" sz="1100" b="1" kern="1200"/>
            <a:t>Día 8</a:t>
          </a:r>
          <a:endParaRPr lang="es-ES" sz="1100" b="1" kern="1200"/>
        </a:p>
      </dsp:txBody>
      <dsp:txXfrm>
        <a:off x="3491457" y="0"/>
        <a:ext cx="3760479" cy="367963"/>
      </dsp:txXfrm>
    </dsp:sp>
    <dsp:sp modelId="{2E8FFF6F-7811-4457-8ED1-C8005E9D1D61}">
      <dsp:nvSpPr>
        <dsp:cNvPr id="0" name=""/>
        <dsp:cNvSpPr/>
      </dsp:nvSpPr>
      <dsp:spPr>
        <a:xfrm>
          <a:off x="6610229" y="0"/>
          <a:ext cx="4128442" cy="367963"/>
        </a:xfrm>
        <a:prstGeom prst="chevron">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s-ES_tradnl" sz="1100" b="1" kern="1200"/>
            <a:t>Día 57</a:t>
          </a:r>
          <a:endParaRPr lang="es-ES" sz="1100" b="1" kern="1200"/>
        </a:p>
      </dsp:txBody>
      <dsp:txXfrm>
        <a:off x="6794211" y="0"/>
        <a:ext cx="3760479" cy="3679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EC9D6A-317A-4D26-BCD2-D5AD40418DD9}">
      <dsp:nvSpPr>
        <dsp:cNvPr id="0" name=""/>
        <dsp:cNvSpPr/>
      </dsp:nvSpPr>
      <dsp:spPr>
        <a:xfrm>
          <a:off x="4721" y="0"/>
          <a:ext cx="4128442" cy="367963"/>
        </a:xfrm>
        <a:prstGeom prst="homePlat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marL="0" lvl="0" indent="0" algn="ctr" defTabSz="488950">
            <a:lnSpc>
              <a:spcPct val="90000"/>
            </a:lnSpc>
            <a:spcBef>
              <a:spcPct val="0"/>
            </a:spcBef>
            <a:spcAft>
              <a:spcPct val="35000"/>
            </a:spcAft>
            <a:buNone/>
          </a:pPr>
          <a:r>
            <a:rPr lang="es-ES_tradnl" sz="1100" b="1" kern="1200"/>
            <a:t>Basal</a:t>
          </a:r>
          <a:endParaRPr lang="es-ES" sz="1100" b="1" kern="1200"/>
        </a:p>
      </dsp:txBody>
      <dsp:txXfrm>
        <a:off x="4721" y="0"/>
        <a:ext cx="4036451" cy="367963"/>
      </dsp:txXfrm>
    </dsp:sp>
    <dsp:sp modelId="{71FD6E41-81A0-4873-BC7C-B9B53096EC44}">
      <dsp:nvSpPr>
        <dsp:cNvPr id="0" name=""/>
        <dsp:cNvSpPr/>
      </dsp:nvSpPr>
      <dsp:spPr>
        <a:xfrm>
          <a:off x="3307475" y="0"/>
          <a:ext cx="4128442" cy="367963"/>
        </a:xfrm>
        <a:prstGeom prst="chevron">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s-ES_tradnl" sz="1100" b="1" kern="1200"/>
            <a:t>Día X</a:t>
          </a:r>
          <a:endParaRPr lang="es-ES" sz="1100" b="1" kern="1200"/>
        </a:p>
      </dsp:txBody>
      <dsp:txXfrm>
        <a:off x="3491457" y="0"/>
        <a:ext cx="3760479" cy="367963"/>
      </dsp:txXfrm>
    </dsp:sp>
    <dsp:sp modelId="{2E8FFF6F-7811-4457-8ED1-C8005E9D1D61}">
      <dsp:nvSpPr>
        <dsp:cNvPr id="0" name=""/>
        <dsp:cNvSpPr/>
      </dsp:nvSpPr>
      <dsp:spPr>
        <a:xfrm>
          <a:off x="6610229" y="0"/>
          <a:ext cx="4128442" cy="367963"/>
        </a:xfrm>
        <a:prstGeom prst="chevron">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s-ES_tradnl" sz="1100" b="1" kern="1200"/>
            <a:t>Día 57</a:t>
          </a:r>
          <a:endParaRPr lang="es-ES" sz="1100" b="1" kern="1200"/>
        </a:p>
      </dsp:txBody>
      <dsp:txXfrm>
        <a:off x="6794211" y="0"/>
        <a:ext cx="3760479" cy="367963"/>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cdr:x>
      <cdr:y>0.89651</cdr:y>
    </cdr:from>
    <cdr:to>
      <cdr:x>1</cdr:x>
      <cdr:y>0.991</cdr:y>
    </cdr:to>
    <cdr:sp macro="" textlink="">
      <cdr:nvSpPr>
        <cdr:cNvPr id="24" name="TextBox 11">
          <a:extLst xmlns:a="http://schemas.openxmlformats.org/drawingml/2006/main">
            <a:ext uri="{FF2B5EF4-FFF2-40B4-BE49-F238E27FC236}">
              <a16:creationId xmlns:a16="http://schemas.microsoft.com/office/drawing/2014/main" id="{8961FD89-F041-3F78-1044-68BE5FAEAECF}"/>
            </a:ext>
          </a:extLst>
        </cdr:cNvPr>
        <cdr:cNvSpPr txBox="1"/>
      </cdr:nvSpPr>
      <cdr:spPr>
        <a:xfrm xmlns:a="http://schemas.openxmlformats.org/drawingml/2006/main">
          <a:off x="0" y="3066057"/>
          <a:ext cx="5688000" cy="323165"/>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just"/>
          <a:r>
            <a:rPr lang="es-ES" sz="700" dirty="0">
              <a:solidFill>
                <a:srgbClr val="002060"/>
              </a:solidFill>
              <a:latin typeface="Arial" panose="020B0604020202020204" pitchFamily="34" charset="0"/>
              <a:cs typeface="Arial" panose="020B0604020202020204" pitchFamily="34" charset="0"/>
            </a:rPr>
            <a:t>U</a:t>
          </a:r>
          <a:r>
            <a:rPr lang="es-ES" sz="700" noProof="0" dirty="0">
              <a:solidFill>
                <a:srgbClr val="002060"/>
              </a:solidFill>
              <a:latin typeface="Arial" panose="020B0604020202020204" pitchFamily="34" charset="0"/>
              <a:cs typeface="Arial" panose="020B0604020202020204" pitchFamily="34" charset="0"/>
            </a:rPr>
            <a:t>no y cuatro pacientes tenían datos ausentes en la medida basal de síntomas y emociones, respectivamente. Un paciente tenía datos ausentes en la semana 8 para el dominio de emociones. </a:t>
          </a:r>
          <a:r>
            <a:rPr lang="el-GR" sz="800" dirty="0">
              <a:solidFill>
                <a:srgbClr val="002060"/>
              </a:solidFill>
              <a:latin typeface="Arial (Cuerpo)"/>
            </a:rPr>
            <a:t>Δ </a:t>
          </a:r>
          <a:r>
            <a:rPr lang="es-ES" sz="700" noProof="0" dirty="0">
              <a:solidFill>
                <a:srgbClr val="002060"/>
              </a:solidFill>
              <a:latin typeface="Arial" panose="020B0604020202020204" pitchFamily="34" charset="0"/>
              <a:cs typeface="Arial" panose="020B0604020202020204" pitchFamily="34" charset="0"/>
            </a:rPr>
            <a:t>: Cambio desde el basal a la semana 8. </a:t>
          </a:r>
          <a:r>
            <a:rPr lang="es-ES" sz="700" b="1" noProof="0" dirty="0">
              <a:solidFill>
                <a:srgbClr val="002060"/>
              </a:solidFill>
              <a:latin typeface="Arial" panose="020B0604020202020204" pitchFamily="34" charset="0"/>
              <a:cs typeface="Arial" panose="020B0604020202020204" pitchFamily="34" charset="0"/>
            </a:rPr>
            <a:t>*P &lt;0.0001</a:t>
          </a:r>
        </a:p>
      </cdr:txBody>
    </cdr:sp>
  </cdr:relSizeAnchor>
  <cdr:relSizeAnchor xmlns:cdr="http://schemas.openxmlformats.org/drawingml/2006/chartDrawing">
    <cdr:from>
      <cdr:x>0.17286</cdr:x>
      <cdr:y>0.04795</cdr:y>
    </cdr:from>
    <cdr:to>
      <cdr:x>0.35519</cdr:x>
      <cdr:y>0.11994</cdr:y>
    </cdr:to>
    <cdr:sp macro="" textlink="">
      <cdr:nvSpPr>
        <cdr:cNvPr id="20" name="TextBox 6">
          <a:extLst xmlns:a="http://schemas.openxmlformats.org/drawingml/2006/main">
            <a:ext uri="{FF2B5EF4-FFF2-40B4-BE49-F238E27FC236}">
              <a16:creationId xmlns:a16="http://schemas.microsoft.com/office/drawing/2014/main" id="{712EF6BC-AA05-0070-69F6-E15D8E97DD1E}"/>
            </a:ext>
          </a:extLst>
        </cdr:cNvPr>
        <cdr:cNvSpPr txBox="1"/>
      </cdr:nvSpPr>
      <cdr:spPr>
        <a:xfrm xmlns:a="http://schemas.openxmlformats.org/drawingml/2006/main" flipH="1">
          <a:off x="983228" y="163991"/>
          <a:ext cx="1037093" cy="246206"/>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0" noProof="0" dirty="0">
              <a:ln>
                <a:noFill/>
              </a:ln>
              <a:solidFill>
                <a:srgbClr val="002060"/>
              </a:solidFill>
              <a:effectLst/>
              <a:uLnTx/>
              <a:uFillTx/>
              <a:latin typeface="Arial (Cuerpo)"/>
              <a:ea typeface="+mn-ea"/>
              <a:cs typeface="+mn-cs"/>
            </a:rPr>
            <a:t>Δ</a:t>
          </a:r>
          <a:r>
            <a:rPr kumimoji="0" lang="en-US" sz="1000" b="0" i="0" u="none" strike="noStrike" kern="1200" cap="none" spc="0" normalizeH="0" baseline="0" noProof="0" dirty="0">
              <a:ln>
                <a:noFill/>
              </a:ln>
              <a:solidFill>
                <a:srgbClr val="002060"/>
              </a:solidFill>
              <a:effectLst/>
              <a:uLnTx/>
              <a:uFillTx/>
              <a:latin typeface="Arial (Cuerpo)"/>
              <a:ea typeface="+mn-ea"/>
              <a:cs typeface="+mn-cs"/>
            </a:rPr>
            <a:t>: - 14.26*</a:t>
          </a:r>
        </a:p>
      </cdr:txBody>
    </cdr:sp>
  </cdr:relSizeAnchor>
  <cdr:relSizeAnchor xmlns:cdr="http://schemas.openxmlformats.org/drawingml/2006/chartDrawing">
    <cdr:from>
      <cdr:x>0.45836</cdr:x>
      <cdr:y>0.04795</cdr:y>
    </cdr:from>
    <cdr:to>
      <cdr:x>0.65305</cdr:x>
      <cdr:y>0.11994</cdr:y>
    </cdr:to>
    <cdr:sp macro="" textlink="">
      <cdr:nvSpPr>
        <cdr:cNvPr id="21" name="TextBox 7">
          <a:extLst xmlns:a="http://schemas.openxmlformats.org/drawingml/2006/main">
            <a:ext uri="{FF2B5EF4-FFF2-40B4-BE49-F238E27FC236}">
              <a16:creationId xmlns:a16="http://schemas.microsoft.com/office/drawing/2014/main" id="{F27E149D-A52D-F8DC-1F24-EA00AD803F91}"/>
            </a:ext>
          </a:extLst>
        </cdr:cNvPr>
        <cdr:cNvSpPr txBox="1"/>
      </cdr:nvSpPr>
      <cdr:spPr>
        <a:xfrm xmlns:a="http://schemas.openxmlformats.org/drawingml/2006/main">
          <a:off x="2607152" y="163991"/>
          <a:ext cx="1107396" cy="246206"/>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lvl="0" algn="ctr">
            <a:defRPr/>
          </a:pPr>
          <a:r>
            <a:rPr lang="el-GR" sz="1000" dirty="0">
              <a:solidFill>
                <a:srgbClr val="002060"/>
              </a:solidFill>
              <a:latin typeface="Arial (Cuerpo)"/>
            </a:rPr>
            <a:t>Δ</a:t>
          </a:r>
          <a:r>
            <a:rPr lang="es-ES_tradnl" sz="1000" dirty="0">
              <a:solidFill>
                <a:srgbClr val="002060"/>
              </a:solidFill>
              <a:latin typeface="Arial (Cuerpo)"/>
            </a:rPr>
            <a:t>:</a:t>
          </a:r>
          <a:r>
            <a:rPr kumimoji="0" lang="en-US" sz="1000" b="0" i="0" u="none" strike="noStrike" kern="1200" cap="none" spc="0" normalizeH="0" baseline="0" noProof="0" dirty="0">
              <a:ln>
                <a:noFill/>
              </a:ln>
              <a:solidFill>
                <a:srgbClr val="002060"/>
              </a:solidFill>
              <a:effectLst/>
              <a:uLnTx/>
              <a:uFillTx/>
              <a:latin typeface="Arial (Cuerpo)"/>
              <a:ea typeface="+mn-ea"/>
              <a:cs typeface="+mn-cs"/>
            </a:rPr>
            <a:t> - 24.88*</a:t>
          </a:r>
        </a:p>
      </cdr:txBody>
    </cdr:sp>
  </cdr:relSizeAnchor>
  <cdr:relSizeAnchor xmlns:cdr="http://schemas.openxmlformats.org/drawingml/2006/chartDrawing">
    <cdr:from>
      <cdr:x>0.78104</cdr:x>
      <cdr:y>0.05298</cdr:y>
    </cdr:from>
    <cdr:to>
      <cdr:x>0.95598</cdr:x>
      <cdr:y>0.12497</cdr:y>
    </cdr:to>
    <cdr:sp macro="" textlink="">
      <cdr:nvSpPr>
        <cdr:cNvPr id="23" name="TextBox 9">
          <a:extLst xmlns:a="http://schemas.openxmlformats.org/drawingml/2006/main">
            <a:ext uri="{FF2B5EF4-FFF2-40B4-BE49-F238E27FC236}">
              <a16:creationId xmlns:a16="http://schemas.microsoft.com/office/drawing/2014/main" id="{F81BD068-A3B4-E0B4-CE5A-39A152268EF5}"/>
            </a:ext>
          </a:extLst>
        </cdr:cNvPr>
        <cdr:cNvSpPr txBox="1"/>
      </cdr:nvSpPr>
      <cdr:spPr>
        <a:xfrm xmlns:a="http://schemas.openxmlformats.org/drawingml/2006/main">
          <a:off x="4442553" y="181197"/>
          <a:ext cx="995059" cy="246206"/>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lvl="0" algn="ctr">
            <a:defRPr/>
          </a:pPr>
          <a:r>
            <a:rPr lang="el-GR" sz="1000" dirty="0">
              <a:solidFill>
                <a:srgbClr val="002060"/>
              </a:solidFill>
              <a:latin typeface="Arial (Cuerpo)"/>
            </a:rPr>
            <a:t>Δ </a:t>
          </a:r>
          <a:r>
            <a:rPr lang="en-US" sz="1000" dirty="0">
              <a:solidFill>
                <a:srgbClr val="002060"/>
              </a:solidFill>
              <a:effectLst/>
              <a:latin typeface="Arial (Cuerpo)"/>
              <a:cs typeface="Arial" panose="020B0604020202020204" pitchFamily="34" charset="0"/>
            </a:rPr>
            <a:t>: - 9.78</a:t>
          </a:r>
          <a:r>
            <a:rPr kumimoji="0" lang="en-US" sz="1000" b="0" i="0" u="none" strike="noStrike" kern="1200" cap="none" spc="0" normalizeH="0" baseline="0" noProof="0" dirty="0">
              <a:ln>
                <a:noFill/>
              </a:ln>
              <a:solidFill>
                <a:srgbClr val="002060"/>
              </a:solidFill>
              <a:effectLst/>
              <a:uLnTx/>
              <a:uFillTx/>
              <a:latin typeface="Arial (Cuerpo)"/>
              <a:ea typeface="+mn-ea"/>
              <a:cs typeface="+mn-cs"/>
            </a:rPr>
            <a:t>*</a:t>
          </a:r>
        </a:p>
      </cdr:txBody>
    </cdr:sp>
  </cdr:relSizeAnchor>
  <cdr:relSizeAnchor xmlns:cdr="http://schemas.openxmlformats.org/drawingml/2006/chartDrawing">
    <cdr:from>
      <cdr:x>0.82488</cdr:x>
      <cdr:y>0.11361</cdr:y>
    </cdr:from>
    <cdr:to>
      <cdr:x>0.90365</cdr:x>
      <cdr:y>0.15052</cdr:y>
    </cdr:to>
    <cdr:grpSp>
      <cdr:nvGrpSpPr>
        <cdr:cNvPr id="3" name="Group 2">
          <a:extLst xmlns:a="http://schemas.openxmlformats.org/drawingml/2006/main">
            <a:ext uri="{FF2B5EF4-FFF2-40B4-BE49-F238E27FC236}">
              <a16:creationId xmlns:a16="http://schemas.microsoft.com/office/drawing/2014/main" id="{A77354D7-5A5E-FE41-4373-391D96B0C2CC}"/>
            </a:ext>
          </a:extLst>
        </cdr:cNvPr>
        <cdr:cNvGrpSpPr/>
      </cdr:nvGrpSpPr>
      <cdr:grpSpPr>
        <a:xfrm xmlns:a="http://schemas.openxmlformats.org/drawingml/2006/main">
          <a:off x="6255890" y="518062"/>
          <a:ext cx="597392" cy="168309"/>
          <a:chOff x="22796544" y="3306716"/>
          <a:chExt cx="1870292" cy="674902"/>
        </a:xfrm>
      </cdr:grpSpPr>
      <cdr:cxnSp macro="">
        <cdr:nvCxnSpPr>
          <cdr:cNvPr id="16" name="Straight Connector 15">
            <a:extLst xmlns:a="http://schemas.openxmlformats.org/drawingml/2006/main">
              <a:ext uri="{FF2B5EF4-FFF2-40B4-BE49-F238E27FC236}">
                <a16:creationId xmlns:a16="http://schemas.microsoft.com/office/drawing/2014/main" id="{CE03C1A3-FD7B-DD97-7AE3-B418033C7766}"/>
              </a:ext>
            </a:extLst>
          </cdr:cNvPr>
          <cdr:cNvCxnSpPr/>
        </cdr:nvCxnSpPr>
        <cdr:spPr>
          <a:xfrm xmlns:a="http://schemas.openxmlformats.org/drawingml/2006/main">
            <a:off x="22796544" y="3313029"/>
            <a:ext cx="1866215" cy="0"/>
          </a:xfrm>
          <a:prstGeom xmlns:a="http://schemas.openxmlformats.org/drawingml/2006/main" prst="line">
            <a:avLst/>
          </a:prstGeom>
          <a:ln xmlns:a="http://schemas.openxmlformats.org/drawingml/2006/main">
            <a:solidFill>
              <a:srgbClr val="00206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17" name="Straight Connector 16">
            <a:extLst xmlns:a="http://schemas.openxmlformats.org/drawingml/2006/main">
              <a:ext uri="{FF2B5EF4-FFF2-40B4-BE49-F238E27FC236}">
                <a16:creationId xmlns:a16="http://schemas.microsoft.com/office/drawing/2014/main" id="{4DEB78E1-4E15-C0B3-C650-3EE9B10CEDFD}"/>
              </a:ext>
            </a:extLst>
          </cdr:cNvPr>
          <cdr:cNvCxnSpPr/>
        </cdr:nvCxnSpPr>
        <cdr:spPr>
          <a:xfrm xmlns:a="http://schemas.openxmlformats.org/drawingml/2006/main">
            <a:off x="22796544" y="3318329"/>
            <a:ext cx="0" cy="663289"/>
          </a:xfrm>
          <a:prstGeom xmlns:a="http://schemas.openxmlformats.org/drawingml/2006/main" prst="line">
            <a:avLst/>
          </a:prstGeom>
          <a:ln xmlns:a="http://schemas.openxmlformats.org/drawingml/2006/main">
            <a:solidFill>
              <a:srgbClr val="00206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18" name="Straight Connector 17">
            <a:extLst xmlns:a="http://schemas.openxmlformats.org/drawingml/2006/main">
              <a:ext uri="{FF2B5EF4-FFF2-40B4-BE49-F238E27FC236}">
                <a16:creationId xmlns:a16="http://schemas.microsoft.com/office/drawing/2014/main" id="{B6CBFD94-F376-16C6-1EAA-78A0798AEBB9}"/>
              </a:ext>
            </a:extLst>
          </cdr:cNvPr>
          <cdr:cNvCxnSpPr/>
        </cdr:nvCxnSpPr>
        <cdr:spPr>
          <a:xfrm xmlns:a="http://schemas.openxmlformats.org/drawingml/2006/main">
            <a:off x="24666836" y="3306716"/>
            <a:ext cx="0" cy="663289"/>
          </a:xfrm>
          <a:prstGeom xmlns:a="http://schemas.openxmlformats.org/drawingml/2006/main" prst="line">
            <a:avLst/>
          </a:prstGeom>
          <a:ln xmlns:a="http://schemas.openxmlformats.org/drawingml/2006/main">
            <a:solidFill>
              <a:srgbClr val="00206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grpSp>
  </cdr:relSizeAnchor>
  <cdr:relSizeAnchor xmlns:cdr="http://schemas.openxmlformats.org/drawingml/2006/chartDrawing">
    <cdr:from>
      <cdr:x>0.50576</cdr:x>
      <cdr:y>0.10913</cdr:y>
    </cdr:from>
    <cdr:to>
      <cdr:x>0.59809</cdr:x>
      <cdr:y>0.15484</cdr:y>
    </cdr:to>
    <cdr:grpSp>
      <cdr:nvGrpSpPr>
        <cdr:cNvPr id="7" name="Group 6">
          <a:extLst xmlns:a="http://schemas.openxmlformats.org/drawingml/2006/main">
            <a:ext uri="{FF2B5EF4-FFF2-40B4-BE49-F238E27FC236}">
              <a16:creationId xmlns:a16="http://schemas.microsoft.com/office/drawing/2014/main" id="{2F1CD6C4-B512-7A4D-BF70-874F2F4BBE9A}"/>
            </a:ext>
          </a:extLst>
        </cdr:cNvPr>
        <cdr:cNvGrpSpPr/>
      </cdr:nvGrpSpPr>
      <cdr:grpSpPr>
        <a:xfrm xmlns:a="http://schemas.openxmlformats.org/drawingml/2006/main">
          <a:off x="3835684" y="497633"/>
          <a:ext cx="700231" cy="208437"/>
          <a:chOff x="8067236" y="3402324"/>
          <a:chExt cx="844463" cy="438083"/>
        </a:xfrm>
      </cdr:grpSpPr>
      <cdr:cxnSp macro="">
        <cdr:nvCxnSpPr>
          <cdr:cNvPr id="8" name="Straight Connector 7">
            <a:extLst xmlns:a="http://schemas.openxmlformats.org/drawingml/2006/main">
              <a:ext uri="{FF2B5EF4-FFF2-40B4-BE49-F238E27FC236}">
                <a16:creationId xmlns:a16="http://schemas.microsoft.com/office/drawing/2014/main" id="{E41BC7DA-E85E-719B-5D7C-C383DF9E3BDC}"/>
              </a:ext>
            </a:extLst>
          </cdr:cNvPr>
          <cdr:cNvCxnSpPr/>
        </cdr:nvCxnSpPr>
        <cdr:spPr>
          <a:xfrm xmlns:a="http://schemas.openxmlformats.org/drawingml/2006/main">
            <a:off x="8067236" y="3406422"/>
            <a:ext cx="842622" cy="0"/>
          </a:xfrm>
          <a:prstGeom xmlns:a="http://schemas.openxmlformats.org/drawingml/2006/main" prst="line">
            <a:avLst/>
          </a:prstGeom>
          <a:ln xmlns:a="http://schemas.openxmlformats.org/drawingml/2006/main">
            <a:solidFill>
              <a:srgbClr val="00206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9" name="Straight Connector 8">
            <a:extLst xmlns:a="http://schemas.openxmlformats.org/drawingml/2006/main">
              <a:ext uri="{FF2B5EF4-FFF2-40B4-BE49-F238E27FC236}">
                <a16:creationId xmlns:a16="http://schemas.microsoft.com/office/drawing/2014/main" id="{C2649BCA-A4A5-B0E6-AC79-39E8E5676DAE}"/>
              </a:ext>
            </a:extLst>
          </cdr:cNvPr>
          <cdr:cNvCxnSpPr/>
        </cdr:nvCxnSpPr>
        <cdr:spPr>
          <a:xfrm xmlns:a="http://schemas.openxmlformats.org/drawingml/2006/main">
            <a:off x="8067236" y="3409862"/>
            <a:ext cx="0" cy="430545"/>
          </a:xfrm>
          <a:prstGeom xmlns:a="http://schemas.openxmlformats.org/drawingml/2006/main" prst="line">
            <a:avLst/>
          </a:prstGeom>
          <a:ln xmlns:a="http://schemas.openxmlformats.org/drawingml/2006/main">
            <a:solidFill>
              <a:srgbClr val="00206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10" name="Straight Connector 9">
            <a:extLst xmlns:a="http://schemas.openxmlformats.org/drawingml/2006/main">
              <a:ext uri="{FF2B5EF4-FFF2-40B4-BE49-F238E27FC236}">
                <a16:creationId xmlns:a16="http://schemas.microsoft.com/office/drawing/2014/main" id="{2FAB5AD3-10A3-6D96-1D41-3E1DA92E42D9}"/>
              </a:ext>
            </a:extLst>
          </cdr:cNvPr>
          <cdr:cNvCxnSpPr/>
        </cdr:nvCxnSpPr>
        <cdr:spPr>
          <a:xfrm xmlns:a="http://schemas.openxmlformats.org/drawingml/2006/main">
            <a:off x="8911699" y="3402324"/>
            <a:ext cx="0" cy="430545"/>
          </a:xfrm>
          <a:prstGeom xmlns:a="http://schemas.openxmlformats.org/drawingml/2006/main" prst="line">
            <a:avLst/>
          </a:prstGeom>
          <a:ln xmlns:a="http://schemas.openxmlformats.org/drawingml/2006/main">
            <a:solidFill>
              <a:srgbClr val="00206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grpSp>
  </cdr:relSizeAnchor>
  <cdr:relSizeAnchor xmlns:cdr="http://schemas.openxmlformats.org/drawingml/2006/chartDrawing">
    <cdr:from>
      <cdr:x>0.21502</cdr:x>
      <cdr:y>0.11312</cdr:y>
    </cdr:from>
    <cdr:to>
      <cdr:x>0.29933</cdr:x>
      <cdr:y>0.15206</cdr:y>
    </cdr:to>
    <cdr:grpSp>
      <cdr:nvGrpSpPr>
        <cdr:cNvPr id="11" name="Group 10">
          <a:extLst xmlns:a="http://schemas.openxmlformats.org/drawingml/2006/main">
            <a:ext uri="{FF2B5EF4-FFF2-40B4-BE49-F238E27FC236}">
              <a16:creationId xmlns:a16="http://schemas.microsoft.com/office/drawing/2014/main" id="{2F1CD6C4-B512-7A4D-BF70-874F2F4BBE9A}"/>
            </a:ext>
          </a:extLst>
        </cdr:cNvPr>
        <cdr:cNvGrpSpPr/>
      </cdr:nvGrpSpPr>
      <cdr:grpSpPr>
        <a:xfrm xmlns:a="http://schemas.openxmlformats.org/drawingml/2006/main">
          <a:off x="1630712" y="515827"/>
          <a:ext cx="639407" cy="177567"/>
          <a:chOff x="8067236" y="3402324"/>
          <a:chExt cx="844463" cy="438083"/>
        </a:xfrm>
      </cdr:grpSpPr>
      <cdr:cxnSp macro="">
        <cdr:nvCxnSpPr>
          <cdr:cNvPr id="12" name="Straight Connector 11">
            <a:extLst xmlns:a="http://schemas.openxmlformats.org/drawingml/2006/main">
              <a:ext uri="{FF2B5EF4-FFF2-40B4-BE49-F238E27FC236}">
                <a16:creationId xmlns:a16="http://schemas.microsoft.com/office/drawing/2014/main" id="{E41BC7DA-E85E-719B-5D7C-C383DF9E3BDC}"/>
              </a:ext>
            </a:extLst>
          </cdr:cNvPr>
          <cdr:cNvCxnSpPr/>
        </cdr:nvCxnSpPr>
        <cdr:spPr>
          <a:xfrm xmlns:a="http://schemas.openxmlformats.org/drawingml/2006/main">
            <a:off x="8067236" y="3406422"/>
            <a:ext cx="842622" cy="0"/>
          </a:xfrm>
          <a:prstGeom xmlns:a="http://schemas.openxmlformats.org/drawingml/2006/main" prst="line">
            <a:avLst/>
          </a:prstGeom>
          <a:ln xmlns:a="http://schemas.openxmlformats.org/drawingml/2006/main">
            <a:solidFill>
              <a:srgbClr val="00206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13" name="Straight Connector 12">
            <a:extLst xmlns:a="http://schemas.openxmlformats.org/drawingml/2006/main">
              <a:ext uri="{FF2B5EF4-FFF2-40B4-BE49-F238E27FC236}">
                <a16:creationId xmlns:a16="http://schemas.microsoft.com/office/drawing/2014/main" id="{C2649BCA-A4A5-B0E6-AC79-39E8E5676DAE}"/>
              </a:ext>
            </a:extLst>
          </cdr:cNvPr>
          <cdr:cNvCxnSpPr/>
        </cdr:nvCxnSpPr>
        <cdr:spPr>
          <a:xfrm xmlns:a="http://schemas.openxmlformats.org/drawingml/2006/main">
            <a:off x="8067236" y="3409862"/>
            <a:ext cx="0" cy="430545"/>
          </a:xfrm>
          <a:prstGeom xmlns:a="http://schemas.openxmlformats.org/drawingml/2006/main" prst="line">
            <a:avLst/>
          </a:prstGeom>
          <a:ln xmlns:a="http://schemas.openxmlformats.org/drawingml/2006/main">
            <a:solidFill>
              <a:srgbClr val="00206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14" name="Straight Connector 13">
            <a:extLst xmlns:a="http://schemas.openxmlformats.org/drawingml/2006/main">
              <a:ext uri="{FF2B5EF4-FFF2-40B4-BE49-F238E27FC236}">
                <a16:creationId xmlns:a16="http://schemas.microsoft.com/office/drawing/2014/main" id="{2FAB5AD3-10A3-6D96-1D41-3E1DA92E42D9}"/>
              </a:ext>
            </a:extLst>
          </cdr:cNvPr>
          <cdr:cNvCxnSpPr/>
        </cdr:nvCxnSpPr>
        <cdr:spPr>
          <a:xfrm xmlns:a="http://schemas.openxmlformats.org/drawingml/2006/main">
            <a:off x="8911699" y="3402324"/>
            <a:ext cx="0" cy="430545"/>
          </a:xfrm>
          <a:prstGeom xmlns:a="http://schemas.openxmlformats.org/drawingml/2006/main" prst="line">
            <a:avLst/>
          </a:prstGeom>
          <a:ln xmlns:a="http://schemas.openxmlformats.org/drawingml/2006/main">
            <a:solidFill>
              <a:srgbClr val="00206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grpSp>
  </cdr:relSizeAnchor>
  <cdr:relSizeAnchor xmlns:cdr="http://schemas.openxmlformats.org/drawingml/2006/chartDrawing">
    <cdr:from>
      <cdr:x>0</cdr:x>
      <cdr:y>0.85034</cdr:y>
    </cdr:from>
    <cdr:to>
      <cdr:x>0.11443</cdr:x>
      <cdr:y>0.91334</cdr:y>
    </cdr:to>
    <cdr:sp macro="" textlink="">
      <cdr:nvSpPr>
        <cdr:cNvPr id="2" name="TextBox 95">
          <a:extLst xmlns:a="http://schemas.openxmlformats.org/drawingml/2006/main">
            <a:ext uri="{FF2B5EF4-FFF2-40B4-BE49-F238E27FC236}">
              <a16:creationId xmlns:a16="http://schemas.microsoft.com/office/drawing/2014/main" id="{EDB4C95D-404B-C57F-8F50-B0A90DBD749A}"/>
            </a:ext>
          </a:extLst>
        </cdr:cNvPr>
        <cdr:cNvSpPr txBox="1"/>
      </cdr:nvSpPr>
      <cdr:spPr>
        <a:xfrm xmlns:a="http://schemas.openxmlformats.org/drawingml/2006/main">
          <a:off x="0" y="2908174"/>
          <a:ext cx="650878" cy="21544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defTabSz="915082"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6F6F6F"/>
              </a:solidFill>
              <a:effectLst/>
              <a:uLnTx/>
              <a:uFillTx/>
              <a:latin typeface="Arial" panose="020B0604020202020204"/>
            </a:rPr>
            <a:t>N=290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503871-4AF7-49A9-900E-6D93824F7286}" type="datetimeFigureOut">
              <a:rPr lang="en-US" smtClean="0"/>
              <a:t>2/28/2024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65511D-7F56-40CE-8E80-FC87F5D1D9DF}" type="slidenum">
              <a:rPr lang="en-US" smtClean="0"/>
              <a:t>‹#›</a:t>
            </a:fld>
            <a:endParaRPr lang="en-US"/>
          </a:p>
        </p:txBody>
      </p:sp>
    </p:spTree>
    <p:extLst>
      <p:ext uri="{BB962C8B-B14F-4D97-AF65-F5344CB8AC3E}">
        <p14:creationId xmlns:p14="http://schemas.microsoft.com/office/powerpoint/2010/main" val="932749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51C6D144-DB5E-C54E-8EB0-AEF682B629F6}" type="slidenum">
              <a:rPr lang="es-ES_tradnl" smtClean="0"/>
              <a:t>5</a:t>
            </a:fld>
            <a:endParaRPr lang="es-ES_tradnl"/>
          </a:p>
        </p:txBody>
      </p:sp>
    </p:spTree>
    <p:extLst>
      <p:ext uri="{BB962C8B-B14F-4D97-AF65-F5344CB8AC3E}">
        <p14:creationId xmlns:p14="http://schemas.microsoft.com/office/powerpoint/2010/main" val="1876517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endParaRPr lang="es-ES"/>
          </a:p>
        </p:txBody>
      </p:sp>
      <p:sp>
        <p:nvSpPr>
          <p:cNvPr id="4" name="Marcador de número de diapositiva 3"/>
          <p:cNvSpPr>
            <a:spLocks noGrp="1"/>
          </p:cNvSpPr>
          <p:nvPr>
            <p:ph type="sldNum" sz="quarter" idx="5"/>
          </p:nvPr>
        </p:nvSpPr>
        <p:spPr/>
        <p:txBody>
          <a:bodyPr/>
          <a:lstStyle/>
          <a:p>
            <a:fld id="{51C6D144-DB5E-C54E-8EB0-AEF682B629F6}" type="slidenum">
              <a:rPr lang="es-ES_tradnl" smtClean="0"/>
              <a:t>25</a:t>
            </a:fld>
            <a:endParaRPr lang="es-ES_tradnl"/>
          </a:p>
        </p:txBody>
      </p:sp>
    </p:spTree>
    <p:extLst>
      <p:ext uri="{BB962C8B-B14F-4D97-AF65-F5344CB8AC3E}">
        <p14:creationId xmlns:p14="http://schemas.microsoft.com/office/powerpoint/2010/main" val="270842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ES" sz="1200" b="0" i="0" u="none" strike="noStrike" baseline="0">
                <a:solidFill>
                  <a:srgbClr val="002855"/>
                </a:solidFill>
                <a:latin typeface="Signika-Light"/>
              </a:rPr>
              <a:t>Localización: lesiones en la mejilla</a:t>
            </a:r>
          </a:p>
          <a:p>
            <a:pPr algn="l"/>
            <a:r>
              <a:rPr lang="es-ES" sz="1200" b="0" i="0" u="none" strike="noStrike" baseline="0">
                <a:solidFill>
                  <a:srgbClr val="E83C3E"/>
                </a:solidFill>
                <a:latin typeface="Signika-Light"/>
              </a:rPr>
              <a:t>• </a:t>
            </a:r>
            <a:r>
              <a:rPr lang="es-ES" sz="1200" b="0" i="0" u="none" strike="noStrike" baseline="0">
                <a:solidFill>
                  <a:srgbClr val="002855"/>
                </a:solidFill>
                <a:latin typeface="Signika-Light"/>
              </a:rPr>
              <a:t>El D8 las LSR alcanzaron su valor máximo de 5</a:t>
            </a:r>
          </a:p>
          <a:p>
            <a:pPr algn="l"/>
            <a:r>
              <a:rPr lang="es-ES" sz="1200" b="0" i="0" u="none" strike="noStrike" baseline="0">
                <a:solidFill>
                  <a:srgbClr val="E83C3E"/>
                </a:solidFill>
                <a:latin typeface="Signika-Light"/>
              </a:rPr>
              <a:t>• </a:t>
            </a:r>
            <a:r>
              <a:rPr lang="es-ES" sz="1200" b="0" i="0" u="none" strike="noStrike" baseline="0">
                <a:solidFill>
                  <a:srgbClr val="002855"/>
                </a:solidFill>
                <a:latin typeface="Signika-Light"/>
              </a:rPr>
              <a:t>El D15 la gravedad de las LSR presentó un descenso significativo LSR 2</a:t>
            </a:r>
          </a:p>
          <a:p>
            <a:pPr algn="l"/>
            <a:r>
              <a:rPr lang="es-ES" sz="1200" b="0" i="0" u="none" strike="noStrike" baseline="0">
                <a:solidFill>
                  <a:srgbClr val="E83C3E"/>
                </a:solidFill>
                <a:latin typeface="Signika-Light"/>
              </a:rPr>
              <a:t>• </a:t>
            </a:r>
            <a:r>
              <a:rPr lang="es-ES" sz="1200" b="0" i="0" u="none" strike="noStrike" baseline="0">
                <a:solidFill>
                  <a:srgbClr val="002855"/>
                </a:solidFill>
                <a:latin typeface="Signika-Light"/>
              </a:rPr>
              <a:t>El D29 se resolvieron la mayoría de LSR 1</a:t>
            </a:r>
          </a:p>
          <a:p>
            <a:pPr algn="l"/>
            <a:r>
              <a:rPr lang="es-ES" sz="1200" b="0" i="0" u="none" strike="noStrike" baseline="0">
                <a:solidFill>
                  <a:srgbClr val="002855"/>
                </a:solidFill>
                <a:latin typeface="Signika-Light"/>
              </a:rPr>
              <a:t>D 57: aclaramiento completo y LSR 0</a:t>
            </a:r>
            <a:endParaRPr lang="es-ES"/>
          </a:p>
          <a:p>
            <a:endParaRPr lang="es-ES"/>
          </a:p>
        </p:txBody>
      </p:sp>
      <p:sp>
        <p:nvSpPr>
          <p:cNvPr id="4" name="Marcador de número de diapositiva 3"/>
          <p:cNvSpPr>
            <a:spLocks noGrp="1"/>
          </p:cNvSpPr>
          <p:nvPr>
            <p:ph type="sldNum" sz="quarter" idx="5"/>
          </p:nvPr>
        </p:nvSpPr>
        <p:spPr/>
        <p:txBody>
          <a:bodyPr/>
          <a:lstStyle/>
          <a:p>
            <a:fld id="{51C6D144-DB5E-C54E-8EB0-AEF682B629F6}" type="slidenum">
              <a:rPr lang="es-ES_tradnl" smtClean="0"/>
              <a:t>26</a:t>
            </a:fld>
            <a:endParaRPr lang="es-ES_tradnl"/>
          </a:p>
        </p:txBody>
      </p:sp>
    </p:spTree>
    <p:extLst>
      <p:ext uri="{BB962C8B-B14F-4D97-AF65-F5344CB8AC3E}">
        <p14:creationId xmlns:p14="http://schemas.microsoft.com/office/powerpoint/2010/main" val="3828792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28600" indent="-228600">
              <a:buAutoNum type="arabicPeriod"/>
            </a:pPr>
            <a:r>
              <a:rPr lang="es-ES_tradnl" sz="1200" noProof="1"/>
              <a:t>Blauvelt A, et al. Phase 3 Tirbanibulin for Actinic Keratosis Group. Phase 3 Trials of Tirbanibulin Ointment for Actinic Keratosis. N Engl J Med. 2021 Feb 11;384(6):512-520.</a:t>
            </a:r>
            <a:endParaRPr lang="es-ES" sz="1200" noProof="1">
              <a:solidFill>
                <a:schemeClr val="tx1"/>
              </a:solidFill>
            </a:endParaRPr>
          </a:p>
          <a:p>
            <a:pPr marL="228600" indent="-228600">
              <a:buAutoNum type="arabicPeriod"/>
            </a:pPr>
            <a:r>
              <a:rPr lang="en-GB" sz="1200">
                <a:solidFill>
                  <a:prstClr val="black">
                    <a:lumMod val="65000"/>
                    <a:lumOff val="35000"/>
                  </a:prstClr>
                </a:solidFill>
              </a:rPr>
              <a:t>Schlesinger, T et al. Clinician-and Patient-Reported Outcomes with Tirbanibulin 1% Treatment for Actinic Keratosis in Routine Clinical Practice Across the US (PROAK Study). SKIN The Journal of Cutaneous Medicine, 2023, 7(3), 771-787</a:t>
            </a:r>
            <a:endParaRPr lang="en-US" sz="1200" noProof="1">
              <a:solidFill>
                <a:prstClr val="black">
                  <a:lumMod val="65000"/>
                  <a:lumOff val="35000"/>
                </a:prstClr>
              </a:solidFill>
              <a:latin typeface="Arial" panose="020B0604020202020204" pitchFamily="34" charset="0"/>
              <a:cs typeface="Arial" panose="020B0604020202020204" pitchFamily="34" charset="0"/>
            </a:endParaRPr>
          </a:p>
          <a:p>
            <a:pPr marL="228600" indent="-228600">
              <a:buAutoNum type="arabicPeriod"/>
            </a:pPr>
            <a:r>
              <a:rPr lang="es-ES_tradnl" sz="1200" noProof="1">
                <a:solidFill>
                  <a:srgbClr val="FFFFFF">
                    <a:lumMod val="50000"/>
                  </a:srgbClr>
                </a:solidFill>
                <a:latin typeface="Arial" panose="020B0604020202020204" pitchFamily="34" charset="0"/>
                <a:cs typeface="Arial" panose="020B0604020202020204" pitchFamily="34" charset="0"/>
              </a:rPr>
              <a:t>Heppt M, et al. </a:t>
            </a:r>
            <a:r>
              <a:rPr lang="en-US" sz="1200" noProof="1">
                <a:solidFill>
                  <a:srgbClr val="FFFFFF">
                    <a:lumMod val="50000"/>
                  </a:srgbClr>
                </a:solidFill>
                <a:latin typeface="Arial" panose="020B0604020202020204" pitchFamily="34" charset="0"/>
                <a:cs typeface="Arial" panose="020B0604020202020204" pitchFamily="34" charset="0"/>
              </a:rPr>
              <a:t>Real-world evidence of tirbanibulin for actinic keratosis in Germany – First insights into patient-reported outcomes. Poster numero P2716 y abstract (ID 989) presentado en el congreso AEDV Berlin, 11-14 octubre 2023.</a:t>
            </a:r>
          </a:p>
          <a:p>
            <a:pPr marL="228600" indent="-228600">
              <a:buAutoNum type="arabicPeriod"/>
            </a:pPr>
            <a:r>
              <a:rPr lang="es-ES" sz="800">
                <a:solidFill>
                  <a:prstClr val="white">
                    <a:lumMod val="65000"/>
                  </a:prstClr>
                </a:solidFill>
                <a:latin typeface="Arial" panose="020B0604020202020204" pitchFamily="34" charset="0"/>
                <a:cs typeface="Arial" panose="020B0604020202020204" pitchFamily="34" charset="0"/>
              </a:rPr>
              <a:t>Schlesinger, T, et al. </a:t>
            </a:r>
            <a:r>
              <a:rPr lang="en-US" sz="800">
                <a:solidFill>
                  <a:prstClr val="white">
                    <a:lumMod val="65000"/>
                  </a:prstClr>
                </a:solidFill>
                <a:latin typeface="Arial" panose="020B0604020202020204" pitchFamily="34" charset="0"/>
                <a:cs typeface="Arial" panose="020B0604020202020204" pitchFamily="34" charset="0"/>
              </a:rPr>
              <a:t>Patient- and clinician-reported outcomes of tirbanibulin 1% in the treatment of actinic keratosis on the face and scalp (PROAK study). Poster </a:t>
            </a:r>
            <a:r>
              <a:rPr lang="en-US" sz="800" err="1">
                <a:solidFill>
                  <a:prstClr val="white">
                    <a:lumMod val="65000"/>
                  </a:prstClr>
                </a:solidFill>
                <a:latin typeface="Arial" panose="020B0604020202020204" pitchFamily="34" charset="0"/>
                <a:cs typeface="Arial" panose="020B0604020202020204" pitchFamily="34" charset="0"/>
              </a:rPr>
              <a:t>pesented</a:t>
            </a:r>
            <a:r>
              <a:rPr lang="en-US" sz="800">
                <a:solidFill>
                  <a:prstClr val="white">
                    <a:lumMod val="65000"/>
                  </a:prstClr>
                </a:solidFill>
                <a:latin typeface="Arial" panose="020B0604020202020204" pitchFamily="34" charset="0"/>
                <a:cs typeface="Arial" panose="020B0604020202020204" pitchFamily="34" charset="0"/>
              </a:rPr>
              <a:t> in </a:t>
            </a:r>
            <a:r>
              <a:rPr lang="es-ES" sz="800" err="1">
                <a:solidFill>
                  <a:prstClr val="white">
                    <a:lumMod val="65000"/>
                  </a:prstClr>
                </a:solidFill>
                <a:latin typeface="Arial" panose="020B0604020202020204" pitchFamily="34" charset="0"/>
                <a:cs typeface="Arial" panose="020B0604020202020204" pitchFamily="34" charset="0"/>
              </a:rPr>
              <a:t>Fall</a:t>
            </a:r>
            <a:r>
              <a:rPr lang="es-ES" sz="800">
                <a:solidFill>
                  <a:prstClr val="white">
                    <a:lumMod val="65000"/>
                  </a:prstClr>
                </a:solidFill>
                <a:latin typeface="Arial" panose="020B0604020202020204" pitchFamily="34" charset="0"/>
                <a:cs typeface="Arial" panose="020B0604020202020204" pitchFamily="34" charset="0"/>
              </a:rPr>
              <a:t> </a:t>
            </a:r>
            <a:r>
              <a:rPr lang="es-ES" sz="800" err="1">
                <a:solidFill>
                  <a:prstClr val="white">
                    <a:lumMod val="65000"/>
                  </a:prstClr>
                </a:solidFill>
                <a:latin typeface="Arial" panose="020B0604020202020204" pitchFamily="34" charset="0"/>
                <a:cs typeface="Arial" panose="020B0604020202020204" pitchFamily="34" charset="0"/>
              </a:rPr>
              <a:t>Clinical</a:t>
            </a:r>
            <a:r>
              <a:rPr lang="es-ES" sz="800">
                <a:solidFill>
                  <a:prstClr val="white">
                    <a:lumMod val="65000"/>
                  </a:prstClr>
                </a:solidFill>
                <a:latin typeface="Arial" panose="020B0604020202020204" pitchFamily="34" charset="0"/>
                <a:cs typeface="Arial" panose="020B0604020202020204" pitchFamily="34" charset="0"/>
              </a:rPr>
              <a:t> </a:t>
            </a:r>
            <a:r>
              <a:rPr lang="es-ES" sz="800" err="1">
                <a:solidFill>
                  <a:prstClr val="white">
                    <a:lumMod val="65000"/>
                  </a:prstClr>
                </a:solidFill>
                <a:latin typeface="Arial" panose="020B0604020202020204" pitchFamily="34" charset="0"/>
                <a:cs typeface="Arial" panose="020B0604020202020204" pitchFamily="34" charset="0"/>
              </a:rPr>
              <a:t>Dermatology</a:t>
            </a:r>
            <a:r>
              <a:rPr lang="es-ES" sz="800">
                <a:solidFill>
                  <a:prstClr val="white">
                    <a:lumMod val="65000"/>
                  </a:prstClr>
                </a:solidFill>
                <a:latin typeface="Arial" panose="020B0604020202020204" pitchFamily="34" charset="0"/>
                <a:cs typeface="Arial" panose="020B0604020202020204" pitchFamily="34" charset="0"/>
              </a:rPr>
              <a:t> </a:t>
            </a:r>
            <a:r>
              <a:rPr lang="es-ES" sz="800" err="1">
                <a:solidFill>
                  <a:prstClr val="white">
                    <a:lumMod val="65000"/>
                  </a:prstClr>
                </a:solidFill>
                <a:latin typeface="Arial" panose="020B0604020202020204" pitchFamily="34" charset="0"/>
                <a:cs typeface="Arial" panose="020B0604020202020204" pitchFamily="34" charset="0"/>
              </a:rPr>
              <a:t>Conference</a:t>
            </a:r>
            <a:r>
              <a:rPr lang="es-ES" sz="800">
                <a:solidFill>
                  <a:prstClr val="white">
                    <a:lumMod val="65000"/>
                  </a:prstClr>
                </a:solidFill>
                <a:latin typeface="Arial" panose="020B0604020202020204" pitchFamily="34" charset="0"/>
                <a:cs typeface="Arial" panose="020B0604020202020204" pitchFamily="34" charset="0"/>
              </a:rPr>
              <a:t>, Las Vegas, 19-22 Oct 2023</a:t>
            </a:r>
          </a:p>
          <a:p>
            <a:pPr marL="228600" indent="-228600">
              <a:buAutoNum type="arabicPeriod"/>
            </a:pPr>
            <a:endParaRPr lang="es-ES" sz="800">
              <a:solidFill>
                <a:prstClr val="white">
                  <a:lumMod val="65000"/>
                </a:prstClr>
              </a:solidFill>
              <a:latin typeface="Arial" panose="020B0604020202020204" pitchFamily="34" charset="0"/>
              <a:cs typeface="Arial" panose="020B0604020202020204" pitchFamily="34" charset="0"/>
            </a:endParaRPr>
          </a:p>
          <a:p>
            <a:pPr marL="228600" indent="-228600">
              <a:buAutoNum type="arabicPeriod"/>
            </a:pPr>
            <a:endParaRPr lang="es-ES" sz="800">
              <a:solidFill>
                <a:prstClr val="white">
                  <a:lumMod val="65000"/>
                </a:prstClr>
              </a:solidFill>
              <a:latin typeface="Arial" panose="020B0604020202020204" pitchFamily="34" charset="0"/>
              <a:cs typeface="Arial" panose="020B0604020202020204" pitchFamily="34" charset="0"/>
            </a:endParaRPr>
          </a:p>
        </p:txBody>
      </p:sp>
      <p:sp>
        <p:nvSpPr>
          <p:cNvPr id="4" name="Marcador de número de diapositiva 3"/>
          <p:cNvSpPr>
            <a:spLocks noGrp="1"/>
          </p:cNvSpPr>
          <p:nvPr>
            <p:ph type="sldNum" sz="quarter" idx="5"/>
          </p:nvPr>
        </p:nvSpPr>
        <p:spPr/>
        <p:txBody>
          <a:bodyPr/>
          <a:lstStyle/>
          <a:p>
            <a:fld id="{51C6D144-DB5E-C54E-8EB0-AEF682B629F6}" type="slidenum">
              <a:rPr lang="es-ES_tradnl" smtClean="0"/>
              <a:t>27</a:t>
            </a:fld>
            <a:endParaRPr lang="es-ES_tradnl"/>
          </a:p>
        </p:txBody>
      </p:sp>
    </p:spTree>
    <p:extLst>
      <p:ext uri="{BB962C8B-B14F-4D97-AF65-F5344CB8AC3E}">
        <p14:creationId xmlns:p14="http://schemas.microsoft.com/office/powerpoint/2010/main" val="4228381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5B435-0A70-4655-9BD6-2767071966CE}"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483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10:notes"/>
          <p:cNvSpPr>
            <a:spLocks noGrp="1" noRot="1" noChangeAspect="1"/>
          </p:cNvSpPr>
          <p:nvPr>
            <p:ph type="sldImg" idx="2"/>
          </p:nvPr>
        </p:nvSpPr>
        <p:spPr>
          <a:xfrm>
            <a:off x="-317500" y="1466850"/>
            <a:ext cx="7035800" cy="3959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4" name="Google Shape;604;p10:notes"/>
          <p:cNvSpPr txBox="1">
            <a:spLocks noGrp="1"/>
          </p:cNvSpPr>
          <p:nvPr>
            <p:ph type="body" idx="1"/>
          </p:nvPr>
        </p:nvSpPr>
        <p:spPr>
          <a:xfrm>
            <a:off x="640080" y="5645847"/>
            <a:ext cx="5120640" cy="4619327"/>
          </a:xfrm>
          <a:prstGeom prst="rect">
            <a:avLst/>
          </a:prstGeom>
          <a:noFill/>
          <a:ln>
            <a:noFill/>
          </a:ln>
        </p:spPr>
        <p:txBody>
          <a:bodyPr spcFirstLastPara="1" wrap="square" lIns="94450" tIns="47225" rIns="94450" bIns="47225"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s-ES">
                <a:latin typeface="Arial"/>
                <a:ea typeface="Arial"/>
                <a:cs typeface="Arial"/>
                <a:sym typeface="Arial"/>
              </a:rPr>
              <a:t>Tanto la espuma como el gel (en realidad es un oleogel) están formulados en base de aceite, grasa, al contrario de lo que pueda parecer por su nombre. De hecho, los excipientes de la espuma son los mismos que los de la pomada (grasos) + 2 propelentes (formación aerosol)</a:t>
            </a:r>
            <a:endParaRPr/>
          </a:p>
          <a:p>
            <a:pPr marL="0" marR="0" lvl="0" indent="0" algn="l" rtl="0">
              <a:lnSpc>
                <a:spcPct val="100000"/>
              </a:lnSpc>
              <a:spcBef>
                <a:spcPts val="0"/>
              </a:spcBef>
              <a:spcAft>
                <a:spcPts val="0"/>
              </a:spcAft>
              <a:buClr>
                <a:schemeClr val="dk1"/>
              </a:buClr>
              <a:buSzPts val="1200"/>
              <a:buFont typeface="Calibri"/>
              <a:buNone/>
            </a:pPr>
            <a:endParaRPr>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s-ES">
                <a:latin typeface="Arial"/>
                <a:ea typeface="Arial"/>
                <a:cs typeface="Arial"/>
                <a:sym typeface="Arial"/>
              </a:rPr>
              <a:t>En un estudio Delphi</a:t>
            </a:r>
            <a:r>
              <a:rPr lang="es-ES" baseline="30000">
                <a:latin typeface="Arial"/>
                <a:ea typeface="Arial"/>
                <a:cs typeface="Arial"/>
                <a:sym typeface="Arial"/>
              </a:rPr>
              <a:t>3</a:t>
            </a:r>
            <a:r>
              <a:rPr lang="es-ES">
                <a:latin typeface="Arial"/>
                <a:ea typeface="Arial"/>
                <a:cs typeface="Arial"/>
                <a:sym typeface="Arial"/>
              </a:rPr>
              <a:t>, un grupo de expertos evaluó las propiedades organolépticas de los principales vehículos utilizados en el tratamiento tópico de la psoriasis, así como la adherencia y la satisfacción de los pacientes con dichos tratamientos.</a:t>
            </a:r>
            <a:endParaRPr/>
          </a:p>
          <a:p>
            <a:pPr marL="0" lvl="0" indent="0" algn="l" rtl="0">
              <a:spcBef>
                <a:spcPts val="0"/>
              </a:spcBef>
              <a:spcAft>
                <a:spcPts val="0"/>
              </a:spcAft>
              <a:buNone/>
            </a:pPr>
            <a:endParaRPr b="0" i="0">
              <a:solidFill>
                <a:srgbClr val="FFFFFF"/>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200"/>
              <a:buFont typeface="Arial"/>
              <a:buNone/>
            </a:pPr>
            <a:r>
              <a:rPr lang="es-ES" sz="1200">
                <a:solidFill>
                  <a:schemeClr val="lt1"/>
                </a:solidFill>
                <a:latin typeface="Arial"/>
                <a:ea typeface="Arial"/>
                <a:cs typeface="Arial"/>
                <a:sym typeface="Arial"/>
              </a:rPr>
              <a:t>Sin embargo, las opciones terapéuticas que combinan CAL/BDP son </a:t>
            </a:r>
            <a:r>
              <a:rPr lang="es-ES" sz="1200" b="1">
                <a:solidFill>
                  <a:schemeClr val="lt1"/>
                </a:solidFill>
                <a:latin typeface="Arial"/>
                <a:ea typeface="Arial"/>
                <a:cs typeface="Arial"/>
                <a:sym typeface="Arial"/>
              </a:rPr>
              <a:t>incómodas </a:t>
            </a:r>
            <a:r>
              <a:rPr lang="es-ES" sz="1200">
                <a:solidFill>
                  <a:schemeClr val="lt1"/>
                </a:solidFill>
                <a:latin typeface="Arial"/>
                <a:ea typeface="Arial"/>
                <a:cs typeface="Arial"/>
                <a:sym typeface="Arial"/>
              </a:rPr>
              <a:t>para muchos pacientes debido a su textura </a:t>
            </a:r>
            <a:r>
              <a:rPr lang="es-ES" sz="1200" b="1">
                <a:solidFill>
                  <a:schemeClr val="lt1"/>
                </a:solidFill>
                <a:latin typeface="Arial"/>
                <a:ea typeface="Arial"/>
                <a:cs typeface="Arial"/>
                <a:sym typeface="Arial"/>
              </a:rPr>
              <a:t>grasienta y pegajosa</a:t>
            </a:r>
            <a:r>
              <a:rPr lang="es-ES" sz="1200" baseline="30000">
                <a:solidFill>
                  <a:schemeClr val="lt1"/>
                </a:solidFill>
                <a:latin typeface="Arial"/>
                <a:ea typeface="Arial"/>
                <a:cs typeface="Arial"/>
                <a:sym typeface="Arial"/>
              </a:rPr>
              <a:t>1</a:t>
            </a:r>
            <a:r>
              <a:rPr lang="es-ES" sz="1200">
                <a:solidFill>
                  <a:schemeClr val="lt1"/>
                </a:solidFill>
                <a:latin typeface="Arial"/>
                <a:ea typeface="Arial"/>
                <a:cs typeface="Arial"/>
                <a:sym typeface="Arial"/>
              </a:rPr>
              <a:t>.</a:t>
            </a:r>
            <a:endParaRPr/>
          </a:p>
          <a:p>
            <a:pPr marL="0" lvl="0" indent="0" algn="l" rtl="0">
              <a:spcBef>
                <a:spcPts val="0"/>
              </a:spcBef>
              <a:spcAft>
                <a:spcPts val="0"/>
              </a:spcAft>
              <a:buNone/>
            </a:pPr>
            <a:endParaRPr b="0" i="0">
              <a:solidFill>
                <a:srgbClr val="FFFFFF"/>
              </a:solidFill>
              <a:latin typeface="Arial"/>
              <a:ea typeface="Arial"/>
              <a:cs typeface="Arial"/>
              <a:sym typeface="Arial"/>
            </a:endParaRPr>
          </a:p>
          <a:p>
            <a:pPr marL="0" lvl="0" indent="0" algn="l" rtl="0">
              <a:spcBef>
                <a:spcPts val="0"/>
              </a:spcBef>
              <a:spcAft>
                <a:spcPts val="0"/>
              </a:spcAft>
              <a:buNone/>
            </a:pPr>
            <a:r>
              <a:rPr lang="es-ES" b="0" i="0">
                <a:solidFill>
                  <a:srgbClr val="FFFFFF"/>
                </a:solidFill>
                <a:latin typeface="Arial"/>
                <a:ea typeface="Arial"/>
                <a:cs typeface="Arial"/>
                <a:sym typeface="Arial"/>
              </a:rPr>
              <a:t>Todas las formulaciones de CAL/BDP comercializadas son percibidas por muchos pacientes como inconvenientes, ya que son grasosas, pegajosas, tardan mucho </a:t>
            </a:r>
            <a:r>
              <a:rPr lang="es-ES" b="1" i="0">
                <a:solidFill>
                  <a:srgbClr val="FFFFFF"/>
                </a:solidFill>
                <a:latin typeface="Arial"/>
                <a:ea typeface="Arial"/>
                <a:cs typeface="Arial"/>
                <a:sym typeface="Arial"/>
              </a:rPr>
              <a:t>tiempo en secarse y manchar la ropa</a:t>
            </a:r>
            <a:r>
              <a:rPr lang="es-ES" b="0" i="0">
                <a:solidFill>
                  <a:srgbClr val="FFFFFF"/>
                </a:solidFill>
                <a:latin typeface="Arial"/>
                <a:ea typeface="Arial"/>
                <a:cs typeface="Arial"/>
                <a:sym typeface="Arial"/>
              </a:rPr>
              <a:t>, lo que </a:t>
            </a:r>
            <a:r>
              <a:rPr lang="es-ES" b="1" i="0">
                <a:solidFill>
                  <a:srgbClr val="FFFFFF"/>
                </a:solidFill>
                <a:latin typeface="Arial"/>
                <a:ea typeface="Arial"/>
                <a:cs typeface="Arial"/>
                <a:sym typeface="Arial"/>
              </a:rPr>
              <a:t>interfiere con las rutinas diarias y recuerda persistentemente al paciente sobre su condición de enfermedad</a:t>
            </a:r>
            <a:endParaRPr/>
          </a:p>
          <a:p>
            <a:pPr marL="0" lvl="0" indent="0" algn="l" rtl="0">
              <a:spcBef>
                <a:spcPts val="0"/>
              </a:spcBef>
              <a:spcAft>
                <a:spcPts val="0"/>
              </a:spcAft>
              <a:buNone/>
            </a:pPr>
            <a:endParaRPr b="1" i="0">
              <a:solidFill>
                <a:srgbClr val="FFFFFF"/>
              </a:solidFill>
              <a:latin typeface="Arial"/>
              <a:ea typeface="Arial"/>
              <a:cs typeface="Arial"/>
              <a:sym typeface="Arial"/>
            </a:endParaRPr>
          </a:p>
          <a:p>
            <a:pPr marL="0" lvl="0" indent="0" algn="l" rtl="0">
              <a:spcBef>
                <a:spcPts val="0"/>
              </a:spcBef>
              <a:spcAft>
                <a:spcPts val="0"/>
              </a:spcAft>
              <a:buNone/>
            </a:pPr>
            <a:r>
              <a:rPr lang="es-ES" sz="1200" baseline="30000">
                <a:solidFill>
                  <a:srgbClr val="75787B"/>
                </a:solidFill>
                <a:latin typeface="Arial"/>
                <a:ea typeface="Arial"/>
                <a:cs typeface="Arial"/>
                <a:sym typeface="Arial"/>
              </a:rPr>
              <a:t>1 </a:t>
            </a:r>
            <a:r>
              <a:rPr lang="es-ES" sz="1200">
                <a:solidFill>
                  <a:srgbClr val="75787B"/>
                </a:solidFill>
                <a:latin typeface="Arial"/>
                <a:ea typeface="Arial"/>
                <a:cs typeface="Arial"/>
                <a:sym typeface="Arial"/>
              </a:rPr>
              <a:t>Stein Gold L, et al. J Drugs Dermatol. 2021 Apr 1;20(4):420-425.</a:t>
            </a:r>
            <a:endParaRPr/>
          </a:p>
          <a:p>
            <a:pPr marL="0" lvl="0" indent="0" algn="l" rtl="0">
              <a:spcBef>
                <a:spcPts val="0"/>
              </a:spcBef>
              <a:spcAft>
                <a:spcPts val="0"/>
              </a:spcAft>
              <a:buNone/>
            </a:pPr>
            <a:r>
              <a:rPr lang="es-ES" sz="1200" baseline="30000">
                <a:solidFill>
                  <a:srgbClr val="75787B"/>
                </a:solidFill>
                <a:latin typeface="Arial"/>
                <a:ea typeface="Arial"/>
                <a:cs typeface="Arial"/>
                <a:sym typeface="Arial"/>
              </a:rPr>
              <a:t>2  </a:t>
            </a:r>
            <a:r>
              <a:rPr lang="es-ES" sz="1200">
                <a:solidFill>
                  <a:srgbClr val="75787B"/>
                </a:solidFill>
                <a:latin typeface="Arial"/>
                <a:ea typeface="Arial"/>
                <a:cs typeface="Arial"/>
                <a:sym typeface="Arial"/>
              </a:rPr>
              <a:t>Pinter A et al. J Eur Acad Dermatol Venereol. 2021. Oct 10. doi: 10.1111/jdv.17734</a:t>
            </a:r>
            <a:endParaRPr sz="1200" baseline="30000">
              <a:solidFill>
                <a:srgbClr val="75787B"/>
              </a:solidFill>
              <a:latin typeface="Arial"/>
              <a:ea typeface="Arial"/>
              <a:cs typeface="Arial"/>
              <a:sym typeface="Arial"/>
            </a:endParaRPr>
          </a:p>
          <a:p>
            <a:pPr marL="0" lvl="0" indent="0" algn="l" rtl="0">
              <a:spcBef>
                <a:spcPts val="0"/>
              </a:spcBef>
              <a:spcAft>
                <a:spcPts val="0"/>
              </a:spcAft>
              <a:buNone/>
            </a:pPr>
            <a:r>
              <a:rPr lang="es-ES" sz="1200" baseline="30000">
                <a:solidFill>
                  <a:srgbClr val="75787B"/>
                </a:solidFill>
                <a:latin typeface="Arial"/>
                <a:ea typeface="Arial"/>
                <a:cs typeface="Arial"/>
                <a:sym typeface="Arial"/>
              </a:rPr>
              <a:t>3</a:t>
            </a:r>
            <a:r>
              <a:rPr lang="es-ES" sz="1200">
                <a:solidFill>
                  <a:srgbClr val="75787B"/>
                </a:solidFill>
                <a:latin typeface="Arial"/>
                <a:ea typeface="Arial"/>
                <a:cs typeface="Arial"/>
                <a:sym typeface="Arial"/>
              </a:rPr>
              <a:t> Puig L, et al. Actas Dermosifiliogr. 2013; 104(6):488-496.</a:t>
            </a:r>
            <a:endParaRPr/>
          </a:p>
          <a:p>
            <a:pPr marL="0" lvl="0" indent="0" algn="l" rtl="0">
              <a:spcBef>
                <a:spcPts val="0"/>
              </a:spcBef>
              <a:spcAft>
                <a:spcPts val="0"/>
              </a:spcAft>
              <a:buNone/>
            </a:pPr>
            <a:endParaRPr b="1" i="0">
              <a:solidFill>
                <a:srgbClr val="FFFFFF"/>
              </a:solidFill>
              <a:latin typeface="Arial"/>
              <a:ea typeface="Arial"/>
              <a:cs typeface="Arial"/>
              <a:sym typeface="Arial"/>
            </a:endParaRPr>
          </a:p>
          <a:p>
            <a:pPr marL="0" lvl="0" indent="0" algn="l" rtl="0">
              <a:spcBef>
                <a:spcPts val="0"/>
              </a:spcBef>
              <a:spcAft>
                <a:spcPts val="0"/>
              </a:spcAft>
              <a:buNone/>
            </a:pPr>
            <a:endParaRPr b="1"/>
          </a:p>
        </p:txBody>
      </p:sp>
      <p:sp>
        <p:nvSpPr>
          <p:cNvPr id="605" name="Google Shape;605;p10:notes"/>
          <p:cNvSpPr txBox="1">
            <a:spLocks noGrp="1"/>
          </p:cNvSpPr>
          <p:nvPr>
            <p:ph type="sldNum" idx="12"/>
          </p:nvPr>
        </p:nvSpPr>
        <p:spPr>
          <a:xfrm>
            <a:off x="3625638" y="11143010"/>
            <a:ext cx="2773681" cy="588617"/>
          </a:xfrm>
          <a:prstGeom prst="rect">
            <a:avLst/>
          </a:prstGeom>
          <a:noFill/>
          <a:ln>
            <a:noFill/>
          </a:ln>
        </p:spPr>
        <p:txBody>
          <a:bodyPr spcFirstLastPara="1" wrap="square" lIns="94450" tIns="47225" rIns="94450" bIns="472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E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15:notes"/>
          <p:cNvSpPr>
            <a:spLocks noGrp="1" noRot="1" noChangeAspect="1"/>
          </p:cNvSpPr>
          <p:nvPr>
            <p:ph type="sldImg" idx="2"/>
          </p:nvPr>
        </p:nvSpPr>
        <p:spPr>
          <a:xfrm>
            <a:off x="-317500" y="1466850"/>
            <a:ext cx="7035800" cy="3959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 name="Google Shape;666;p15:notes"/>
          <p:cNvSpPr txBox="1">
            <a:spLocks noGrp="1"/>
          </p:cNvSpPr>
          <p:nvPr>
            <p:ph type="body" idx="1"/>
          </p:nvPr>
        </p:nvSpPr>
        <p:spPr>
          <a:xfrm>
            <a:off x="640080" y="5645847"/>
            <a:ext cx="5120640" cy="4619327"/>
          </a:xfrm>
          <a:prstGeom prst="rect">
            <a:avLst/>
          </a:prstGeom>
          <a:noFill/>
          <a:ln>
            <a:noFill/>
          </a:ln>
        </p:spPr>
        <p:txBody>
          <a:bodyPr spcFirstLastPara="1" wrap="square" lIns="94450" tIns="47225" rIns="94450" bIns="47225" anchor="t" anchorCtr="0">
            <a:noAutofit/>
          </a:bodyPr>
          <a:lstStyle/>
          <a:p>
            <a:pPr marL="0" marR="0" lvl="0" indent="0" algn="just" rtl="0">
              <a:lnSpc>
                <a:spcPct val="130000"/>
              </a:lnSpc>
              <a:spcBef>
                <a:spcPts val="0"/>
              </a:spcBef>
              <a:spcAft>
                <a:spcPts val="0"/>
              </a:spcAft>
              <a:buClr>
                <a:schemeClr val="lt1"/>
              </a:buClr>
              <a:buSzPts val="1200"/>
              <a:buFont typeface="Arial"/>
              <a:buNone/>
            </a:pPr>
            <a:r>
              <a:rPr lang="es-ES" sz="1200" b="1">
                <a:solidFill>
                  <a:schemeClr val="lt1"/>
                </a:solidFill>
                <a:latin typeface="Arial"/>
                <a:ea typeface="Arial"/>
                <a:cs typeface="Arial"/>
                <a:sym typeface="Arial"/>
              </a:rPr>
              <a:t>¿Por qué no se habían formulado CAL/BDP en agua hasta el momento? Las diferencias en la estabilidad y en las propiedades fisicoquímicas de estos compuestos han limitado el éxito de la combinación de estos dos fármacos en una única formulación</a:t>
            </a:r>
            <a:r>
              <a:rPr lang="es-ES" sz="1200" b="1" baseline="30000">
                <a:solidFill>
                  <a:schemeClr val="lt1"/>
                </a:solidFill>
                <a:latin typeface="Arial"/>
                <a:ea typeface="Arial"/>
                <a:cs typeface="Arial"/>
                <a:sym typeface="Arial"/>
              </a:rPr>
              <a:t>12,13</a:t>
            </a:r>
            <a:r>
              <a:rPr lang="es-ES" sz="1200" b="1">
                <a:solidFill>
                  <a:schemeClr val="lt1"/>
                </a:solidFill>
                <a:latin typeface="Arial"/>
                <a:ea typeface="Arial"/>
                <a:cs typeface="Arial"/>
                <a:sym typeface="Arial"/>
              </a:rPr>
              <a:t>.</a:t>
            </a:r>
            <a:endParaRPr lang="es-ES"/>
          </a:p>
          <a:p>
            <a:pPr marL="0" lvl="0" indent="0" algn="just" rtl="0">
              <a:lnSpc>
                <a:spcPct val="130000"/>
              </a:lnSpc>
              <a:spcBef>
                <a:spcPts val="0"/>
              </a:spcBef>
              <a:spcAft>
                <a:spcPts val="0"/>
              </a:spcAft>
              <a:buNone/>
            </a:pPr>
            <a:endParaRPr lang="es-ES" sz="1200">
              <a:solidFill>
                <a:srgbClr val="006783"/>
              </a:solidFill>
              <a:latin typeface="Arial"/>
              <a:ea typeface="Arial"/>
              <a:cs typeface="Arial"/>
              <a:sym typeface="Arial"/>
            </a:endParaRPr>
          </a:p>
          <a:p>
            <a:pPr marL="0" lvl="0" indent="0" algn="just" rtl="0">
              <a:lnSpc>
                <a:spcPct val="130000"/>
              </a:lnSpc>
              <a:spcBef>
                <a:spcPts val="0"/>
              </a:spcBef>
              <a:spcAft>
                <a:spcPts val="0"/>
              </a:spcAft>
              <a:buNone/>
            </a:pPr>
            <a:r>
              <a:rPr lang="es-ES" sz="1200">
                <a:solidFill>
                  <a:srgbClr val="006783"/>
                </a:solidFill>
                <a:latin typeface="Arial"/>
                <a:ea typeface="Arial"/>
                <a:cs typeface="Arial"/>
                <a:sym typeface="Arial"/>
              </a:rPr>
              <a:t>Si la formulación contiene agua, el CAL necesita un pH &gt; 8 para conseguir la máxima estabilidad, mientras que el dipropionato de betametasona necesita valores de pH de 4 a 6</a:t>
            </a:r>
            <a:r>
              <a:rPr lang="es-ES" sz="1200" baseline="30000">
                <a:solidFill>
                  <a:srgbClr val="006783"/>
                </a:solidFill>
                <a:latin typeface="Arial"/>
                <a:ea typeface="Arial"/>
                <a:cs typeface="Arial"/>
                <a:sym typeface="Arial"/>
              </a:rPr>
              <a:t>12</a:t>
            </a:r>
            <a:r>
              <a:rPr lang="es-ES" sz="1200">
                <a:solidFill>
                  <a:srgbClr val="006783"/>
                </a:solidFill>
                <a:latin typeface="Arial"/>
                <a:ea typeface="Arial"/>
                <a:cs typeface="Arial"/>
                <a:sym typeface="Arial"/>
              </a:rPr>
              <a:t>. </a:t>
            </a:r>
            <a:endParaRPr lang="es-ES"/>
          </a:p>
          <a:p>
            <a:pPr marL="0" lvl="0" indent="0" algn="just" rtl="0">
              <a:lnSpc>
                <a:spcPct val="130000"/>
              </a:lnSpc>
              <a:spcBef>
                <a:spcPts val="0"/>
              </a:spcBef>
              <a:spcAft>
                <a:spcPts val="0"/>
              </a:spcAft>
              <a:buNone/>
            </a:pPr>
            <a:endParaRPr lang="es-ES" sz="1200">
              <a:solidFill>
                <a:srgbClr val="006783"/>
              </a:solidFill>
              <a:latin typeface="Arial"/>
              <a:ea typeface="Arial"/>
              <a:cs typeface="Arial"/>
              <a:sym typeface="Arial"/>
            </a:endParaRPr>
          </a:p>
          <a:p>
            <a:pPr marL="0" marR="0" lvl="0" indent="0" algn="just" rtl="0">
              <a:lnSpc>
                <a:spcPct val="130000"/>
              </a:lnSpc>
              <a:spcBef>
                <a:spcPts val="0"/>
              </a:spcBef>
              <a:spcAft>
                <a:spcPts val="0"/>
              </a:spcAft>
              <a:buClr>
                <a:srgbClr val="006783"/>
              </a:buClr>
              <a:buSzPts val="1200"/>
              <a:buFont typeface="Arial"/>
              <a:buNone/>
            </a:pPr>
            <a:r>
              <a:rPr lang="es-ES" sz="1200">
                <a:solidFill>
                  <a:srgbClr val="006783"/>
                </a:solidFill>
                <a:latin typeface="Arial"/>
                <a:ea typeface="Arial"/>
                <a:cs typeface="Arial"/>
                <a:sym typeface="Arial"/>
              </a:rPr>
              <a:t>Debido a las características intrínsecas de los dos ingredientes activos (es decir, un pH diferente), los productos comercializados hasta ahora con la combinación de CAL/BDP eran espumas, geles y pomadas en base grasa, pero ninguno en crema en base acuosa</a:t>
            </a:r>
            <a:r>
              <a:rPr lang="es-ES" sz="1200" baseline="30000">
                <a:solidFill>
                  <a:srgbClr val="006783"/>
                </a:solidFill>
                <a:latin typeface="Arial"/>
                <a:ea typeface="Arial"/>
                <a:cs typeface="Arial"/>
                <a:sym typeface="Arial"/>
              </a:rPr>
              <a:t>14,15</a:t>
            </a:r>
            <a:r>
              <a:rPr lang="es-ES" sz="1200">
                <a:solidFill>
                  <a:srgbClr val="006783"/>
                </a:solidFill>
                <a:latin typeface="Arial"/>
                <a:ea typeface="Arial"/>
                <a:cs typeface="Arial"/>
                <a:sym typeface="Arial"/>
              </a:rPr>
              <a:t>. </a:t>
            </a:r>
            <a:endParaRPr lang="es-ES"/>
          </a:p>
          <a:p>
            <a:pPr marL="0" lvl="0" indent="0" algn="l" rtl="0">
              <a:spcBef>
                <a:spcPts val="0"/>
              </a:spcBef>
              <a:spcAft>
                <a:spcPts val="0"/>
              </a:spcAft>
              <a:buNone/>
            </a:pPr>
            <a:endParaRPr lang="es-ES" b="0" i="0">
              <a:solidFill>
                <a:srgbClr val="000000"/>
              </a:solidFill>
              <a:latin typeface="Roboto"/>
              <a:ea typeface="Roboto"/>
              <a:cs typeface="Roboto"/>
              <a:sym typeface="Roboto"/>
            </a:endParaRPr>
          </a:p>
          <a:p>
            <a:pPr marL="0" lvl="0" indent="0" algn="l" rtl="0">
              <a:spcBef>
                <a:spcPts val="0"/>
              </a:spcBef>
              <a:spcAft>
                <a:spcPts val="0"/>
              </a:spcAft>
              <a:buNone/>
            </a:pPr>
            <a:endParaRPr lang="es-ES" b="0" i="0">
              <a:solidFill>
                <a:srgbClr val="000000"/>
              </a:solidFill>
              <a:latin typeface="Roboto"/>
              <a:ea typeface="Roboto"/>
              <a:cs typeface="Roboto"/>
              <a:sym typeface="Roboto"/>
            </a:endParaRPr>
          </a:p>
          <a:p>
            <a:pPr marL="0" lvl="0" indent="0" algn="l" rtl="0">
              <a:spcBef>
                <a:spcPts val="0"/>
              </a:spcBef>
              <a:spcAft>
                <a:spcPts val="0"/>
              </a:spcAft>
              <a:buNone/>
            </a:pPr>
            <a:r>
              <a:rPr lang="es-ES" b="0" i="0">
                <a:solidFill>
                  <a:srgbClr val="000000"/>
                </a:solidFill>
                <a:latin typeface="Roboto"/>
                <a:ea typeface="Roboto"/>
                <a:cs typeface="Roboto"/>
                <a:sym typeface="Roboto"/>
              </a:rPr>
              <a:t>Los afrones se forman a partir de un núcleo interno de solvente no polar (aceite) que, a través del proceso de fabricación, se encapsula en una capa exterior con una estructura multicapa de tensioactivos, aceite y agua que estabiliza y separa el núcleo interno de la fase continua (agua).</a:t>
            </a:r>
            <a:endParaRPr/>
          </a:p>
          <a:p>
            <a:pPr marL="0" lvl="0" indent="0" algn="l" rtl="0">
              <a:spcBef>
                <a:spcPts val="0"/>
              </a:spcBef>
              <a:spcAft>
                <a:spcPts val="0"/>
              </a:spcAft>
              <a:buNone/>
            </a:pPr>
            <a:endParaRPr b="0" i="0">
              <a:solidFill>
                <a:srgbClr val="000000"/>
              </a:solidFill>
              <a:latin typeface="Roboto"/>
              <a:ea typeface="Roboto"/>
              <a:cs typeface="Roboto"/>
              <a:sym typeface="Roboto"/>
            </a:endParaRPr>
          </a:p>
          <a:p>
            <a:pPr marL="0" lvl="0" indent="0" algn="l" rtl="0">
              <a:spcBef>
                <a:spcPts val="0"/>
              </a:spcBef>
              <a:spcAft>
                <a:spcPts val="0"/>
              </a:spcAft>
              <a:buNone/>
            </a:pPr>
            <a:r>
              <a:rPr lang="es-ES" b="0" i="0">
                <a:solidFill>
                  <a:srgbClr val="000000"/>
                </a:solidFill>
                <a:latin typeface="Roboto"/>
                <a:ea typeface="Roboto"/>
                <a:cs typeface="Roboto"/>
                <a:sym typeface="Roboto"/>
              </a:rPr>
              <a:t>Esta organización de la capa multimolecular no debe interpretarse como capas consecutivas estáticas, sino más bien como una estructura continua tridimensional que involucra tensioactivos y moléculas auxiliares como agua y aceite unidos. Se ha estimado que el espesor de esta capa corresponde a 80–350 moléculas de surfactante, mientras que en emulsiones convencionales, la interfaz entre el aceite y el agua tiene solamente el espesor de una molécula de surfactante.</a:t>
            </a:r>
            <a:endParaRPr/>
          </a:p>
          <a:p>
            <a:pPr marL="0" lvl="0" indent="0" algn="l" rtl="0">
              <a:spcBef>
                <a:spcPts val="0"/>
              </a:spcBef>
              <a:spcAft>
                <a:spcPts val="0"/>
              </a:spcAft>
              <a:buNone/>
            </a:pPr>
            <a:endParaRPr/>
          </a:p>
        </p:txBody>
      </p:sp>
      <p:sp>
        <p:nvSpPr>
          <p:cNvPr id="667" name="Google Shape;667;p15:notes"/>
          <p:cNvSpPr txBox="1">
            <a:spLocks noGrp="1"/>
          </p:cNvSpPr>
          <p:nvPr>
            <p:ph type="sldNum" idx="12"/>
          </p:nvPr>
        </p:nvSpPr>
        <p:spPr>
          <a:xfrm>
            <a:off x="3625638" y="11143010"/>
            <a:ext cx="2773681" cy="588617"/>
          </a:xfrm>
          <a:prstGeom prst="rect">
            <a:avLst/>
          </a:prstGeom>
          <a:noFill/>
          <a:ln>
            <a:noFill/>
          </a:ln>
        </p:spPr>
        <p:txBody>
          <a:bodyPr spcFirstLastPara="1" wrap="square" lIns="94450" tIns="47225" rIns="94450" bIns="472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s-E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19:notes"/>
          <p:cNvSpPr>
            <a:spLocks noGrp="1" noRot="1" noChangeAspect="1"/>
          </p:cNvSpPr>
          <p:nvPr>
            <p:ph type="sldImg" idx="2"/>
          </p:nvPr>
        </p:nvSpPr>
        <p:spPr>
          <a:xfrm>
            <a:off x="-317500" y="1466850"/>
            <a:ext cx="7035800" cy="3959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5" name="Google Shape;765;p19:notes"/>
          <p:cNvSpPr txBox="1">
            <a:spLocks noGrp="1"/>
          </p:cNvSpPr>
          <p:nvPr>
            <p:ph type="body" idx="1"/>
          </p:nvPr>
        </p:nvSpPr>
        <p:spPr>
          <a:xfrm>
            <a:off x="640080" y="5645847"/>
            <a:ext cx="5120640" cy="4619327"/>
          </a:xfrm>
          <a:prstGeom prst="rect">
            <a:avLst/>
          </a:prstGeom>
          <a:noFill/>
          <a:ln>
            <a:noFill/>
          </a:ln>
        </p:spPr>
        <p:txBody>
          <a:bodyPr spcFirstLastPara="1" wrap="square" lIns="94450" tIns="47225" rIns="94450" bIns="472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aseline="30000">
              <a:solidFill>
                <a:schemeClr val="lt1"/>
              </a:solidFill>
              <a:latin typeface="Arial"/>
              <a:ea typeface="Arial"/>
              <a:cs typeface="Arial"/>
              <a:sym typeface="Arial"/>
            </a:endParaRPr>
          </a:p>
        </p:txBody>
      </p:sp>
      <p:sp>
        <p:nvSpPr>
          <p:cNvPr id="766" name="Google Shape;766;p19:notes"/>
          <p:cNvSpPr txBox="1">
            <a:spLocks noGrp="1"/>
          </p:cNvSpPr>
          <p:nvPr>
            <p:ph type="sldNum" idx="12"/>
          </p:nvPr>
        </p:nvSpPr>
        <p:spPr>
          <a:xfrm>
            <a:off x="3625638" y="11143010"/>
            <a:ext cx="2773681" cy="588617"/>
          </a:xfrm>
          <a:prstGeom prst="rect">
            <a:avLst/>
          </a:prstGeom>
          <a:noFill/>
          <a:ln>
            <a:noFill/>
          </a:ln>
        </p:spPr>
        <p:txBody>
          <a:bodyPr spcFirstLastPara="1" wrap="square" lIns="94450" tIns="47225" rIns="94450" bIns="472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E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200"/>
              <a:buFont typeface="Roboto"/>
              <a:buNone/>
            </a:pPr>
            <a:r>
              <a:rPr lang="es-ES" b="0" i="0">
                <a:solidFill>
                  <a:srgbClr val="000000"/>
                </a:solidFill>
                <a:latin typeface="Roboto"/>
                <a:ea typeface="Roboto"/>
                <a:cs typeface="Roboto"/>
                <a:sym typeface="Roboto"/>
              </a:rPr>
              <a:t>La </a:t>
            </a:r>
            <a:r>
              <a:rPr lang="es-ES" b="1" i="0">
                <a:solidFill>
                  <a:srgbClr val="000000"/>
                </a:solidFill>
                <a:latin typeface="Roboto"/>
                <a:ea typeface="Roboto"/>
                <a:cs typeface="Roboto"/>
                <a:sym typeface="Roboto"/>
              </a:rPr>
              <a:t>traducción a la eficacia clínica de las propiedades de la crema PAD </a:t>
            </a:r>
            <a:r>
              <a:rPr lang="es-ES" b="0" i="0">
                <a:solidFill>
                  <a:srgbClr val="000000"/>
                </a:solidFill>
                <a:latin typeface="Roboto"/>
                <a:ea typeface="Roboto"/>
                <a:cs typeface="Roboto"/>
                <a:sym typeface="Roboto"/>
              </a:rPr>
              <a:t>se ha demostrado en dos ensayos de fase 3 que evalúan la eficacia y la seguridad en el tratamiento de la psoriasis en placas.</a:t>
            </a:r>
            <a:endParaRPr lang="es-ES" sz="1200">
              <a:solidFill>
                <a:schemeClr val="lt1"/>
              </a:solidFill>
              <a:latin typeface="Arial"/>
              <a:ea typeface="Arial"/>
              <a:cs typeface="Arial"/>
              <a:sym typeface="Arial"/>
            </a:endParaRPr>
          </a:p>
          <a:p>
            <a:pPr marL="0" lvl="0" indent="0" algn="l" rtl="0">
              <a:spcBef>
                <a:spcPts val="0"/>
              </a:spcBef>
              <a:spcAft>
                <a:spcPts val="0"/>
              </a:spcAft>
              <a:buNone/>
            </a:pPr>
            <a:endParaRPr lang="es-ES"/>
          </a:p>
          <a:p>
            <a:pPr marL="0" lvl="0" indent="0" algn="l" rtl="0">
              <a:spcBef>
                <a:spcPts val="0"/>
              </a:spcBef>
              <a:spcAft>
                <a:spcPts val="0"/>
              </a:spcAft>
              <a:buNone/>
            </a:pPr>
            <a:r>
              <a:rPr lang="es-ES" b="0" i="0">
                <a:solidFill>
                  <a:srgbClr val="000000"/>
                </a:solidFill>
                <a:latin typeface="Roboto"/>
                <a:ea typeface="Roboto"/>
                <a:cs typeface="Roboto"/>
                <a:sym typeface="Roboto"/>
              </a:rPr>
              <a:t>Los resultados agrupados de la fase 3 demuestran que una proporción significativamente mayor de pacientes lograron una mayor mejora del </a:t>
            </a:r>
            <a:r>
              <a:rPr lang="es-ES" b="0" i="0" err="1">
                <a:solidFill>
                  <a:srgbClr val="000000"/>
                </a:solidFill>
                <a:latin typeface="Roboto"/>
                <a:ea typeface="Roboto"/>
                <a:cs typeface="Roboto"/>
                <a:sym typeface="Roboto"/>
              </a:rPr>
              <a:t>mPASI</a:t>
            </a:r>
            <a:r>
              <a:rPr lang="es-ES" b="0" i="0">
                <a:solidFill>
                  <a:srgbClr val="000000"/>
                </a:solidFill>
                <a:latin typeface="Roboto"/>
                <a:ea typeface="Roboto"/>
                <a:cs typeface="Roboto"/>
                <a:sym typeface="Roboto"/>
              </a:rPr>
              <a:t> en comparación con el gel. Esta diferencia ya se observa des de la primera semana de tratamiento</a:t>
            </a:r>
            <a:endParaRPr lang="es-ES"/>
          </a:p>
          <a:p>
            <a:pPr marL="0" lvl="0" indent="0" algn="l" rtl="0">
              <a:spcBef>
                <a:spcPts val="0"/>
              </a:spcBef>
              <a:spcAft>
                <a:spcPts val="0"/>
              </a:spcAft>
              <a:buNone/>
            </a:pPr>
            <a:endParaRPr lang="es-ES" b="0" i="0">
              <a:solidFill>
                <a:srgbClr val="000000"/>
              </a:solidFill>
              <a:latin typeface="Roboto"/>
              <a:ea typeface="Roboto"/>
              <a:cs typeface="Roboto"/>
              <a:sym typeface="Roboto"/>
            </a:endParaRPr>
          </a:p>
        </p:txBody>
      </p:sp>
      <p:sp>
        <p:nvSpPr>
          <p:cNvPr id="4" name="Marcador de número de diapositiva 3"/>
          <p:cNvSpPr>
            <a:spLocks noGrp="1"/>
          </p:cNvSpPr>
          <p:nvPr>
            <p:ph type="sldNum" sz="quarter" idx="5"/>
          </p:nvPr>
        </p:nvSpPr>
        <p:spPr/>
        <p:txBody>
          <a:bodyPr/>
          <a:lstStyle/>
          <a:p>
            <a:fld id="{FCF91EC9-9531-45D2-9CFF-AA6B900AC628}" type="slidenum">
              <a:rPr lang="es-ES" smtClean="0"/>
              <a:t>38</a:t>
            </a:fld>
            <a:endParaRPr lang="es-ES"/>
          </a:p>
        </p:txBody>
      </p:sp>
    </p:spTree>
    <p:extLst>
      <p:ext uri="{BB962C8B-B14F-4D97-AF65-F5344CB8AC3E}">
        <p14:creationId xmlns:p14="http://schemas.microsoft.com/office/powerpoint/2010/main" val="2523300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7500" y="1466850"/>
            <a:ext cx="7035800" cy="3959225"/>
          </a:xfrm>
        </p:spPr>
      </p:sp>
      <p:sp>
        <p:nvSpPr>
          <p:cNvPr id="3" name="Notes Placeholder 2"/>
          <p:cNvSpPr>
            <a:spLocks noGrp="1"/>
          </p:cNvSpPr>
          <p:nvPr>
            <p:ph type="body" idx="1"/>
          </p:nvPr>
        </p:nvSpPr>
        <p:spPr/>
        <p:txBody>
          <a:bodyPr/>
          <a:lstStyle/>
          <a:p>
            <a:endParaRPr lang="es-E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51C6D144-DB5E-C54E-8EB0-AEF682B629F6}" type="slidenum">
              <a:rPr kumimoji="0" lang="es-ES_tradnl"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lang="es-ES_tradnl"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71304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200">
                <a:solidFill>
                  <a:schemeClr val="accent1"/>
                </a:solidFill>
                <a:latin typeface="+mj-lt"/>
                <a:ea typeface="Verdana" panose="020B0604030504040204" pitchFamily="34" charset="0"/>
              </a:rPr>
              <a:t>La </a:t>
            </a:r>
            <a:r>
              <a:rPr lang="es-ES" sz="1200" b="1">
                <a:solidFill>
                  <a:schemeClr val="accent1"/>
                </a:solidFill>
                <a:latin typeface="+mj-lt"/>
                <a:ea typeface="Verdana" panose="020B0604030504040204" pitchFamily="34" charset="0"/>
              </a:rPr>
              <a:t>crema fue estadísticamente superior </a:t>
            </a:r>
            <a:r>
              <a:rPr lang="es-ES" sz="1200">
                <a:solidFill>
                  <a:schemeClr val="accent1"/>
                </a:solidFill>
                <a:latin typeface="+mj-lt"/>
                <a:ea typeface="Verdana" panose="020B0604030504040204" pitchFamily="34" charset="0"/>
              </a:rPr>
              <a:t>que la espuma en 5 de los 6 dominios de </a:t>
            </a:r>
            <a:r>
              <a:rPr lang="es-ES" sz="1200" b="1">
                <a:solidFill>
                  <a:schemeClr val="accent1"/>
                </a:solidFill>
                <a:latin typeface="+mj-lt"/>
                <a:ea typeface="Verdana" panose="020B0604030504040204" pitchFamily="34" charset="0"/>
              </a:rPr>
              <a:t>satisfacción con el tratamiento</a:t>
            </a:r>
            <a:r>
              <a:rPr lang="es-ES" sz="1200">
                <a:solidFill>
                  <a:schemeClr val="accent1"/>
                </a:solidFill>
                <a:latin typeface="+mj-lt"/>
                <a:ea typeface="Verdana" panose="020B0604030504040204" pitchFamily="34" charset="0"/>
              </a:rPr>
              <a:t>, comparados en la semana 1</a:t>
            </a:r>
            <a:endParaRPr kumimoji="0" lang="en-GB" sz="1200" b="1" i="0" u="none" strike="noStrike" kern="1200" cap="none" spc="0" normalizeH="0" baseline="0">
              <a:ln>
                <a:noFill/>
              </a:ln>
              <a:solidFill>
                <a:schemeClr val="accent1"/>
              </a:solidFill>
              <a:effectLst/>
              <a:uLnTx/>
              <a:uFillTx/>
              <a:latin typeface="+mj-lt"/>
              <a:ea typeface="Verdana" panose="020B0604030504040204" pitchFamily="34" charset="0"/>
              <a:cs typeface="Arial"/>
            </a:endParaRPr>
          </a:p>
          <a:p>
            <a:r>
              <a:rPr lang="es-ES" sz="1200">
                <a:solidFill>
                  <a:schemeClr val="accent1"/>
                </a:solidFill>
                <a:latin typeface="Dreaming Outloud Pro" panose="03050502040302030504" pitchFamily="66" charset="0"/>
                <a:cs typeface="Dreaming Outloud Pro" panose="03050502040302030504" pitchFamily="66" charset="0"/>
              </a:rPr>
              <a:t>Para el dominio “incorporación fácil a la rutina diaria" la crema obtuvo una puntuación más alta que la espuma, pero el efecto no alcanzó significación estadística.</a:t>
            </a:r>
            <a:endParaRPr lang="es-ES"/>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b="0" i="0" u="none" strike="noStrike" cap="none" smtClean="0">
                <a:solidFill>
                  <a:schemeClr val="dk1"/>
                </a:solidFill>
                <a:latin typeface="Calibri"/>
                <a:ea typeface="Calibri"/>
                <a:cs typeface="Calibri"/>
                <a:sym typeface="Calibri"/>
              </a:rPr>
              <a:t>42</a:t>
            </a:fld>
            <a:endParaRPr lang="es-E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7525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0" i="0">
                <a:effectLst/>
                <a:latin typeface="Noto Sans" panose="020B0502040504020204" pitchFamily="34" charset="0"/>
              </a:rPr>
              <a:t>Schlesinger T, et al. (2023). </a:t>
            </a:r>
            <a:r>
              <a:rPr lang="es-ES" b="0" i="0" err="1">
                <a:effectLst/>
                <a:latin typeface="Noto Sans" panose="020B0502040504020204" pitchFamily="34" charset="0"/>
              </a:rPr>
              <a:t>Patient</a:t>
            </a:r>
            <a:r>
              <a:rPr lang="es-ES" b="0" i="0">
                <a:effectLst/>
                <a:latin typeface="Noto Sans" panose="020B0502040504020204" pitchFamily="34" charset="0"/>
              </a:rPr>
              <a:t>- and </a:t>
            </a:r>
            <a:r>
              <a:rPr lang="es-ES" b="0" i="0" err="1">
                <a:effectLst/>
                <a:latin typeface="Noto Sans" panose="020B0502040504020204" pitchFamily="34" charset="0"/>
              </a:rPr>
              <a:t>Clinician-Reported</a:t>
            </a:r>
            <a:r>
              <a:rPr lang="es-ES" b="0" i="0">
                <a:effectLst/>
                <a:latin typeface="Noto Sans" panose="020B0502040504020204" pitchFamily="34" charset="0"/>
              </a:rPr>
              <a:t> </a:t>
            </a:r>
            <a:r>
              <a:rPr lang="es-ES" b="0" i="0" err="1">
                <a:effectLst/>
                <a:latin typeface="Noto Sans" panose="020B0502040504020204" pitchFamily="34" charset="0"/>
              </a:rPr>
              <a:t>Outcomes</a:t>
            </a:r>
            <a:r>
              <a:rPr lang="es-ES" b="0" i="0">
                <a:effectLst/>
                <a:latin typeface="Noto Sans" panose="020B0502040504020204" pitchFamily="34" charset="0"/>
              </a:rPr>
              <a:t> </a:t>
            </a:r>
            <a:r>
              <a:rPr lang="es-ES" b="0" i="0" err="1">
                <a:effectLst/>
                <a:latin typeface="Noto Sans" panose="020B0502040504020204" pitchFamily="34" charset="0"/>
              </a:rPr>
              <a:t>of</a:t>
            </a:r>
            <a:r>
              <a:rPr lang="es-ES" b="0" i="0">
                <a:effectLst/>
                <a:latin typeface="Noto Sans" panose="020B0502040504020204" pitchFamily="34" charset="0"/>
              </a:rPr>
              <a:t> Tirbanibulin 1% in </a:t>
            </a:r>
            <a:r>
              <a:rPr lang="es-ES" b="0" i="0" err="1">
                <a:effectLst/>
                <a:latin typeface="Noto Sans" panose="020B0502040504020204" pitchFamily="34" charset="0"/>
              </a:rPr>
              <a:t>the</a:t>
            </a:r>
            <a:r>
              <a:rPr lang="es-ES" b="0" i="0">
                <a:effectLst/>
                <a:latin typeface="Noto Sans" panose="020B0502040504020204" pitchFamily="34" charset="0"/>
              </a:rPr>
              <a:t> </a:t>
            </a:r>
            <a:r>
              <a:rPr lang="es-ES" b="0" i="0" err="1">
                <a:effectLst/>
                <a:latin typeface="Noto Sans" panose="020B0502040504020204" pitchFamily="34" charset="0"/>
              </a:rPr>
              <a:t>Treatment</a:t>
            </a:r>
            <a:r>
              <a:rPr lang="es-ES" b="0" i="0">
                <a:effectLst/>
                <a:latin typeface="Noto Sans" panose="020B0502040504020204" pitchFamily="34" charset="0"/>
              </a:rPr>
              <a:t> </a:t>
            </a:r>
            <a:r>
              <a:rPr lang="es-ES" b="0" i="0" err="1">
                <a:effectLst/>
                <a:latin typeface="Noto Sans" panose="020B0502040504020204" pitchFamily="34" charset="0"/>
              </a:rPr>
              <a:t>of</a:t>
            </a:r>
            <a:r>
              <a:rPr lang="es-ES" b="0" i="0">
                <a:effectLst/>
                <a:latin typeface="Noto Sans" panose="020B0502040504020204" pitchFamily="34" charset="0"/>
              </a:rPr>
              <a:t> </a:t>
            </a:r>
            <a:r>
              <a:rPr lang="es-ES" b="0" i="0" err="1">
                <a:effectLst/>
                <a:latin typeface="Noto Sans" panose="020B0502040504020204" pitchFamily="34" charset="0"/>
              </a:rPr>
              <a:t>Actinic</a:t>
            </a:r>
            <a:r>
              <a:rPr lang="es-ES" b="0" i="0">
                <a:effectLst/>
                <a:latin typeface="Noto Sans" panose="020B0502040504020204" pitchFamily="34" charset="0"/>
              </a:rPr>
              <a:t> </a:t>
            </a:r>
            <a:r>
              <a:rPr lang="es-ES" b="0" i="0" err="1">
                <a:effectLst/>
                <a:latin typeface="Noto Sans" panose="020B0502040504020204" pitchFamily="34" charset="0"/>
              </a:rPr>
              <a:t>Keratosis</a:t>
            </a:r>
            <a:r>
              <a:rPr lang="es-ES" b="0" i="0">
                <a:effectLst/>
                <a:latin typeface="Noto Sans" panose="020B0502040504020204" pitchFamily="34" charset="0"/>
              </a:rPr>
              <a:t> </a:t>
            </a:r>
            <a:r>
              <a:rPr lang="es-ES" b="0" i="0" err="1">
                <a:effectLst/>
                <a:latin typeface="Noto Sans" panose="020B0502040504020204" pitchFamily="34" charset="0"/>
              </a:rPr>
              <a:t>on</a:t>
            </a:r>
            <a:r>
              <a:rPr lang="es-ES" b="0" i="0">
                <a:effectLst/>
                <a:latin typeface="Noto Sans" panose="020B0502040504020204" pitchFamily="34" charset="0"/>
              </a:rPr>
              <a:t> </a:t>
            </a:r>
            <a:r>
              <a:rPr lang="es-ES" b="0" i="0" err="1">
                <a:effectLst/>
                <a:latin typeface="Noto Sans" panose="020B0502040504020204" pitchFamily="34" charset="0"/>
              </a:rPr>
              <a:t>the</a:t>
            </a:r>
            <a:r>
              <a:rPr lang="es-ES" b="0" i="0">
                <a:effectLst/>
                <a:latin typeface="Noto Sans" panose="020B0502040504020204" pitchFamily="34" charset="0"/>
              </a:rPr>
              <a:t> </a:t>
            </a:r>
            <a:r>
              <a:rPr lang="es-ES" b="0" i="0" err="1">
                <a:effectLst/>
                <a:latin typeface="Noto Sans" panose="020B0502040504020204" pitchFamily="34" charset="0"/>
              </a:rPr>
              <a:t>Face</a:t>
            </a:r>
            <a:r>
              <a:rPr lang="es-ES" b="0" i="0">
                <a:effectLst/>
                <a:latin typeface="Noto Sans" panose="020B0502040504020204" pitchFamily="34" charset="0"/>
              </a:rPr>
              <a:t> and </a:t>
            </a:r>
            <a:r>
              <a:rPr lang="es-ES" b="0" i="0" err="1">
                <a:effectLst/>
                <a:latin typeface="Noto Sans" panose="020B0502040504020204" pitchFamily="34" charset="0"/>
              </a:rPr>
              <a:t>Scalp</a:t>
            </a:r>
            <a:r>
              <a:rPr lang="es-ES" b="0" i="0">
                <a:effectLst/>
                <a:latin typeface="Noto Sans" panose="020B0502040504020204" pitchFamily="34" charset="0"/>
              </a:rPr>
              <a:t> (PROAK </a:t>
            </a:r>
            <a:r>
              <a:rPr lang="es-ES" b="0" i="0" err="1">
                <a:effectLst/>
                <a:latin typeface="Noto Sans" panose="020B0502040504020204" pitchFamily="34" charset="0"/>
              </a:rPr>
              <a:t>Study</a:t>
            </a:r>
            <a:r>
              <a:rPr lang="es-ES" b="0" i="0">
                <a:effectLst/>
                <a:latin typeface="Noto Sans" panose="020B0502040504020204" pitchFamily="34" charset="0"/>
              </a:rPr>
              <a:t>). </a:t>
            </a:r>
            <a:r>
              <a:rPr lang="es-ES" b="0" i="1">
                <a:effectLst/>
                <a:latin typeface="Noto Sans" panose="020B0502040504020204" pitchFamily="34" charset="0"/>
              </a:rPr>
              <a:t>SKIN </a:t>
            </a:r>
            <a:r>
              <a:rPr lang="es-ES" b="0" i="1" err="1">
                <a:effectLst/>
                <a:latin typeface="Noto Sans" panose="020B0502040504020204" pitchFamily="34" charset="0"/>
              </a:rPr>
              <a:t>The</a:t>
            </a:r>
            <a:r>
              <a:rPr lang="es-ES" b="0" i="1">
                <a:effectLst/>
                <a:latin typeface="Noto Sans" panose="020B0502040504020204" pitchFamily="34" charset="0"/>
              </a:rPr>
              <a:t> </a:t>
            </a:r>
            <a:r>
              <a:rPr lang="es-ES" b="0" i="1" err="1">
                <a:effectLst/>
                <a:latin typeface="Noto Sans" panose="020B0502040504020204" pitchFamily="34" charset="0"/>
              </a:rPr>
              <a:t>Journal</a:t>
            </a:r>
            <a:r>
              <a:rPr lang="es-ES" b="0" i="1">
                <a:effectLst/>
                <a:latin typeface="Noto Sans" panose="020B0502040504020204" pitchFamily="34" charset="0"/>
              </a:rPr>
              <a:t> </a:t>
            </a:r>
            <a:r>
              <a:rPr lang="es-ES" b="0" i="1" err="1">
                <a:effectLst/>
                <a:latin typeface="Noto Sans" panose="020B0502040504020204" pitchFamily="34" charset="0"/>
              </a:rPr>
              <a:t>of</a:t>
            </a:r>
            <a:r>
              <a:rPr lang="es-ES" b="0" i="1">
                <a:effectLst/>
                <a:latin typeface="Noto Sans" panose="020B0502040504020204" pitchFamily="34" charset="0"/>
              </a:rPr>
              <a:t> </a:t>
            </a:r>
            <a:r>
              <a:rPr lang="es-ES" b="0" i="1" err="1">
                <a:effectLst/>
                <a:latin typeface="Noto Sans" panose="020B0502040504020204" pitchFamily="34" charset="0"/>
              </a:rPr>
              <a:t>Cutaneous</a:t>
            </a:r>
            <a:r>
              <a:rPr lang="es-ES" b="0" i="1">
                <a:effectLst/>
                <a:latin typeface="Noto Sans" panose="020B0502040504020204" pitchFamily="34" charset="0"/>
              </a:rPr>
              <a:t> Medicine</a:t>
            </a:r>
            <a:r>
              <a:rPr lang="es-ES" b="0" i="0">
                <a:effectLst/>
                <a:latin typeface="Noto Sans" panose="020B0502040504020204" pitchFamily="34" charset="0"/>
              </a:rPr>
              <a:t>, </a:t>
            </a:r>
            <a:r>
              <a:rPr lang="es-ES" b="0" i="1">
                <a:effectLst/>
                <a:latin typeface="Noto Sans" panose="020B0502040504020204" pitchFamily="34" charset="0"/>
              </a:rPr>
              <a:t>7</a:t>
            </a:r>
            <a:r>
              <a:rPr lang="es-ES" b="0" i="0">
                <a:effectLst/>
                <a:latin typeface="Noto Sans" panose="020B0502040504020204" pitchFamily="34" charset="0"/>
              </a:rPr>
              <a:t>(6), s262.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a:p>
        </p:txBody>
      </p:sp>
      <p:sp>
        <p:nvSpPr>
          <p:cNvPr id="4" name="Marcador de número de diapositiva 3"/>
          <p:cNvSpPr>
            <a:spLocks noGrp="1"/>
          </p:cNvSpPr>
          <p:nvPr>
            <p:ph type="sldNum" sz="quarter" idx="5"/>
          </p:nvPr>
        </p:nvSpPr>
        <p:spPr/>
        <p:txBody>
          <a:bodyPr/>
          <a:lstStyle/>
          <a:p>
            <a:fld id="{51C6D144-DB5E-C54E-8EB0-AEF682B629F6}" type="slidenum">
              <a:rPr lang="es-ES_tradnl" smtClean="0"/>
              <a:t>13</a:t>
            </a:fld>
            <a:endParaRPr lang="es-ES_tradnl"/>
          </a:p>
        </p:txBody>
      </p:sp>
    </p:spTree>
    <p:extLst>
      <p:ext uri="{BB962C8B-B14F-4D97-AF65-F5344CB8AC3E}">
        <p14:creationId xmlns:p14="http://schemas.microsoft.com/office/powerpoint/2010/main" val="35144033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dirty="0"/>
              <a:t>En el panel sensorial se sigue la normativa ASTM E1490-11. Los panelistas se seleccionaron entre más de 400 candidatos de los diferentes centros de Almirall (I+D, Sede Central, Fábricas de Sant Andreu y Sant Celoni).</a:t>
            </a:r>
          </a:p>
          <a:p>
            <a:r>
              <a:rPr lang="es-ES" sz="1200" dirty="0"/>
              <a:t>Los panelistas se entrenan periódicamente en la determinación de parámetros sensoriales utilizando estándares de la guía y las evaluaciones se realizan en un laboratorio especialmente diseñado.</a:t>
            </a:r>
          </a:p>
          <a:p>
            <a:endParaRPr lang="es-ES" sz="1200" dirty="0"/>
          </a:p>
          <a:p>
            <a:r>
              <a:rPr lang="es-ES" sz="1200" dirty="0"/>
              <a:t>Las propiedades sensoriales se agrupan en diferentes categorías, las cuales engloban los distintos parámetros que se tienen en cuenta para hacer la valoración sensorial de los productos:</a:t>
            </a:r>
          </a:p>
          <a:p>
            <a:pPr marL="0" indent="0">
              <a:lnSpc>
                <a:spcPct val="120000"/>
              </a:lnSpc>
              <a:buFont typeface="+mj-lt"/>
              <a:buNone/>
            </a:pPr>
            <a:endParaRPr lang="es-ES" b="1" dirty="0">
              <a:solidFill>
                <a:schemeClr val="bg2">
                  <a:lumMod val="50000"/>
                </a:schemeClr>
              </a:solidFill>
            </a:endParaRPr>
          </a:p>
          <a:p>
            <a:pPr marL="457200" indent="-457200">
              <a:lnSpc>
                <a:spcPct val="120000"/>
              </a:lnSpc>
              <a:buFont typeface="+mj-lt"/>
              <a:buAutoNum type="arabicPeriod"/>
            </a:pPr>
            <a:r>
              <a:rPr lang="es-ES" b="1" dirty="0">
                <a:solidFill>
                  <a:schemeClr val="bg2">
                    <a:lumMod val="50000"/>
                  </a:schemeClr>
                </a:solidFill>
              </a:rPr>
              <a:t>Apariencia:</a:t>
            </a:r>
            <a:r>
              <a:rPr lang="es-ES" dirty="0"/>
              <a:t> atributos de una formulación que se miden con el sentido de la vista: </a:t>
            </a:r>
            <a:r>
              <a:rPr lang="es-ES" dirty="0">
                <a:solidFill>
                  <a:schemeClr val="bg2">
                    <a:lumMod val="50000"/>
                  </a:schemeClr>
                </a:solidFill>
              </a:rPr>
              <a:t>Integridad de forma, Integridad de forma después de 10s y Brillo</a:t>
            </a:r>
            <a:r>
              <a:rPr lang="es-ES" dirty="0">
                <a:solidFill>
                  <a:schemeClr val="tx1">
                    <a:lumMod val="50000"/>
                    <a:lumOff val="50000"/>
                  </a:schemeClr>
                </a:solidFill>
              </a:rPr>
              <a:t>.</a:t>
            </a:r>
          </a:p>
          <a:p>
            <a:pPr marL="457200" indent="-457200" algn="just">
              <a:lnSpc>
                <a:spcPct val="120000"/>
              </a:lnSpc>
              <a:buFont typeface="+mj-lt"/>
              <a:buAutoNum type="arabicPeriod"/>
            </a:pPr>
            <a:r>
              <a:rPr lang="es-ES" b="1" dirty="0">
                <a:solidFill>
                  <a:schemeClr val="bg2">
                    <a:lumMod val="50000"/>
                  </a:schemeClr>
                </a:solidFill>
              </a:rPr>
              <a:t>Manipulación:</a:t>
            </a:r>
            <a:r>
              <a:rPr lang="es-ES" dirty="0"/>
              <a:t> atributos reológicos de la formulación medidos por la manipulación entre los dedos: </a:t>
            </a:r>
            <a:r>
              <a:rPr lang="es-ES" dirty="0">
                <a:solidFill>
                  <a:schemeClr val="bg2">
                    <a:lumMod val="50000"/>
                  </a:schemeClr>
                </a:solidFill>
              </a:rPr>
              <a:t>Firmeza, Adhesividad, </a:t>
            </a:r>
            <a:r>
              <a:rPr lang="es-ES" dirty="0" err="1">
                <a:solidFill>
                  <a:schemeClr val="bg2">
                    <a:lumMod val="50000"/>
                  </a:schemeClr>
                </a:solidFill>
              </a:rPr>
              <a:t>Cohesividad</a:t>
            </a:r>
            <a:r>
              <a:rPr lang="es-ES" dirty="0">
                <a:solidFill>
                  <a:schemeClr val="bg2">
                    <a:lumMod val="50000"/>
                  </a:schemeClr>
                </a:solidFill>
              </a:rPr>
              <a:t>, Cantidad de picos</a:t>
            </a:r>
            <a:r>
              <a:rPr lang="es-ES" dirty="0">
                <a:solidFill>
                  <a:schemeClr val="tx1">
                    <a:lumMod val="50000"/>
                    <a:lumOff val="50000"/>
                  </a:schemeClr>
                </a:solidFill>
              </a:rPr>
              <a:t>.</a:t>
            </a:r>
          </a:p>
          <a:p>
            <a:pPr marL="457200" indent="-457200" algn="just">
              <a:lnSpc>
                <a:spcPct val="120000"/>
              </a:lnSpc>
              <a:buFont typeface="+mj-lt"/>
              <a:buAutoNum type="arabicPeriod"/>
            </a:pPr>
            <a:r>
              <a:rPr lang="es-ES" b="1" dirty="0">
                <a:solidFill>
                  <a:schemeClr val="bg2">
                    <a:lumMod val="50000"/>
                  </a:schemeClr>
                </a:solidFill>
              </a:rPr>
              <a:t>Esparcimiento:</a:t>
            </a:r>
            <a:r>
              <a:rPr lang="es-ES" dirty="0"/>
              <a:t> atributos físicos y reológicos de la formulación en la piel, medidos cuando el producto se extiende por la piel: </a:t>
            </a:r>
            <a:r>
              <a:rPr lang="es-ES" dirty="0">
                <a:solidFill>
                  <a:schemeClr val="bg2">
                    <a:lumMod val="50000"/>
                  </a:schemeClr>
                </a:solidFill>
              </a:rPr>
              <a:t>Humedad, </a:t>
            </a:r>
            <a:r>
              <a:rPr lang="es-ES" dirty="0" err="1">
                <a:solidFill>
                  <a:schemeClr val="bg2">
                    <a:lumMod val="50000"/>
                  </a:schemeClr>
                </a:solidFill>
              </a:rPr>
              <a:t>Untabilidad</a:t>
            </a:r>
            <a:r>
              <a:rPr lang="es-ES" dirty="0">
                <a:solidFill>
                  <a:schemeClr val="bg2">
                    <a:lumMod val="50000"/>
                  </a:schemeClr>
                </a:solidFill>
              </a:rPr>
              <a:t>, Grosor, Grasa y Absorbencia</a:t>
            </a:r>
            <a:r>
              <a:rPr lang="es-ES" dirty="0">
                <a:solidFill>
                  <a:schemeClr val="tx1">
                    <a:lumMod val="50000"/>
                    <a:lumOff val="50000"/>
                  </a:schemeClr>
                </a:solidFill>
              </a:rPr>
              <a:t>.</a:t>
            </a:r>
          </a:p>
          <a:p>
            <a:pPr marL="457200" indent="-457200" algn="just">
              <a:lnSpc>
                <a:spcPct val="120000"/>
              </a:lnSpc>
              <a:buFont typeface="+mj-lt"/>
              <a:buAutoNum type="arabicPeriod"/>
            </a:pPr>
            <a:r>
              <a:rPr lang="es-ES" b="1" dirty="0">
                <a:solidFill>
                  <a:schemeClr val="bg2">
                    <a:lumMod val="50000"/>
                  </a:schemeClr>
                </a:solidFill>
              </a:rPr>
              <a:t>Sensación posterior (Inmediata y después de 10 minutos):</a:t>
            </a:r>
            <a:r>
              <a:rPr lang="es-ES" dirty="0"/>
              <a:t> atributos en la superficie de la piel para medir residuos de producto: </a:t>
            </a:r>
            <a:r>
              <a:rPr lang="es-ES" dirty="0">
                <a:solidFill>
                  <a:schemeClr val="bg2">
                    <a:lumMod val="50000"/>
                  </a:schemeClr>
                </a:solidFill>
              </a:rPr>
              <a:t>Brillo, Adhesividad, Deslizamiento y Cantidad de residuo</a:t>
            </a:r>
            <a:r>
              <a:rPr lang="es-ES" dirty="0">
                <a:solidFill>
                  <a:schemeClr val="tx1">
                    <a:lumMod val="50000"/>
                    <a:lumOff val="50000"/>
                  </a:schemeClr>
                </a:solidFill>
              </a:rPr>
              <a:t>.</a:t>
            </a:r>
          </a:p>
        </p:txBody>
      </p:sp>
      <p:sp>
        <p:nvSpPr>
          <p:cNvPr id="4" name="Marcador de número de diapositiva 3"/>
          <p:cNvSpPr>
            <a:spLocks noGrp="1"/>
          </p:cNvSpPr>
          <p:nvPr>
            <p:ph type="sldNum" sz="quarter" idx="5"/>
          </p:nvPr>
        </p:nvSpPr>
        <p:spPr/>
        <p:txBody>
          <a:bodyPr/>
          <a:lstStyle/>
          <a:p>
            <a:fld id="{FCF91EC9-9531-45D2-9CFF-AA6B900AC628}" type="slidenum">
              <a:rPr lang="es-ES" smtClean="0"/>
              <a:t>43</a:t>
            </a:fld>
            <a:endParaRPr lang="es-ES"/>
          </a:p>
        </p:txBody>
      </p:sp>
    </p:spTree>
    <p:extLst>
      <p:ext uri="{BB962C8B-B14F-4D97-AF65-F5344CB8AC3E}">
        <p14:creationId xmlns:p14="http://schemas.microsoft.com/office/powerpoint/2010/main" val="3261057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CF91EC9-9531-45D2-9CFF-AA6B900AC628}" type="slidenum">
              <a:rPr lang="es-ES" smtClean="0"/>
              <a:t>44</a:t>
            </a:fld>
            <a:endParaRPr lang="es-ES"/>
          </a:p>
        </p:txBody>
      </p:sp>
    </p:spTree>
    <p:extLst>
      <p:ext uri="{BB962C8B-B14F-4D97-AF65-F5344CB8AC3E}">
        <p14:creationId xmlns:p14="http://schemas.microsoft.com/office/powerpoint/2010/main" val="25602276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65511D-7F56-40CE-8E80-FC87F5D1D9DF}" type="slidenum">
              <a:rPr lang="en-US" smtClean="0"/>
              <a:t>45</a:t>
            </a:fld>
            <a:endParaRPr lang="en-US"/>
          </a:p>
        </p:txBody>
      </p:sp>
    </p:spTree>
    <p:extLst>
      <p:ext uri="{BB962C8B-B14F-4D97-AF65-F5344CB8AC3E}">
        <p14:creationId xmlns:p14="http://schemas.microsoft.com/office/powerpoint/2010/main" val="3111967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298D5A-8FD2-214B-90AF-C6FB7C19CA83}"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92003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09344" lvl="2" indent="-309344" algn="just">
              <a:spcBef>
                <a:spcPts val="644"/>
              </a:spcBef>
              <a:spcAft>
                <a:spcPts val="644"/>
              </a:spcAft>
              <a:buClr>
                <a:srgbClr val="002855"/>
              </a:buClr>
              <a:buFont typeface="Arial"/>
              <a:buChar char="•"/>
            </a:pPr>
            <a:r>
              <a:rPr lang="en-US" sz="1200" dirty="0">
                <a:solidFill>
                  <a:srgbClr val="3C3C3C"/>
                </a:solidFill>
                <a:latin typeface="Arial" panose="020B0604020202020204" pitchFamily="34" charset="0"/>
                <a:cs typeface="Arial" panose="020B0604020202020204" pitchFamily="34" charset="0"/>
              </a:rPr>
              <a:t>A 23-year-old woman with psoriasis since puberty presented with bright red, itchy, and burning plaques on her scalp, which spread to her neck and forehead due to severe stress. This spread to her neck/forehead severely impaired her social life, as her disease could no longer be concealed. </a:t>
            </a:r>
          </a:p>
          <a:p>
            <a:pPr marL="309344" lvl="2" indent="-309344" algn="just">
              <a:spcBef>
                <a:spcPts val="644"/>
              </a:spcBef>
              <a:spcAft>
                <a:spcPts val="644"/>
              </a:spcAft>
              <a:buClr>
                <a:srgbClr val="002855"/>
              </a:buClr>
              <a:buFont typeface="Arial"/>
              <a:buChar char="•"/>
            </a:pPr>
            <a:r>
              <a:rPr lang="en-US" sz="1200" dirty="0">
                <a:solidFill>
                  <a:srgbClr val="3C3C3C"/>
                </a:solidFill>
                <a:latin typeface="Arial" panose="020B0604020202020204" pitchFamily="34" charset="0"/>
                <a:cs typeface="Arial" panose="020B0604020202020204" pitchFamily="34" charset="0"/>
              </a:rPr>
              <a:t>Previous topical therapies with various steroid-containing solutions, had only briefly improved the plaques and the disease relapsed after treatment withdrawal.  </a:t>
            </a:r>
          </a:p>
          <a:p>
            <a:pPr marL="309344" lvl="2" indent="-309344" algn="just">
              <a:spcBef>
                <a:spcPts val="644"/>
              </a:spcBef>
              <a:spcAft>
                <a:spcPts val="644"/>
              </a:spcAft>
              <a:buClr>
                <a:srgbClr val="002855"/>
              </a:buClr>
              <a:buFont typeface="Arial"/>
              <a:buChar char="•"/>
            </a:pPr>
            <a:r>
              <a:rPr lang="en-US" sz="1200" dirty="0">
                <a:solidFill>
                  <a:srgbClr val="3C3C3C"/>
                </a:solidFill>
                <a:latin typeface="Arial" panose="020B0604020202020204" pitchFamily="34" charset="0"/>
                <a:cs typeface="Arial" panose="020B0604020202020204" pitchFamily="34" charset="0"/>
              </a:rPr>
              <a:t>After 2 weeks of CAL/BDP cream therapy, itching and plaques improved significantly. At Week 4, plaques were almost completely gone, resulting in significant quality of life improvement (</a:t>
            </a:r>
            <a:r>
              <a:rPr lang="en-US" sz="1200" b="1" dirty="0">
                <a:solidFill>
                  <a:srgbClr val="3C3C3C"/>
                </a:solidFill>
                <a:latin typeface="Arial" panose="020B0604020202020204" pitchFamily="34" charset="0"/>
                <a:cs typeface="Arial" panose="020B0604020202020204" pitchFamily="34" charset="0"/>
              </a:rPr>
              <a:t>Figure 2</a:t>
            </a:r>
            <a:r>
              <a:rPr lang="en-US" sz="1200" dirty="0">
                <a:solidFill>
                  <a:srgbClr val="3C3C3C"/>
                </a:solidFill>
                <a:latin typeface="Arial" panose="020B0604020202020204" pitchFamily="34" charset="0"/>
                <a:cs typeface="Arial" panose="020B0604020202020204" pitchFamily="34" charset="0"/>
              </a:rPr>
              <a:t>). </a:t>
            </a:r>
          </a:p>
          <a:p>
            <a:pPr marL="309344" lvl="2" indent="-309344" algn="just">
              <a:spcBef>
                <a:spcPts val="644"/>
              </a:spcBef>
              <a:spcAft>
                <a:spcPts val="644"/>
              </a:spcAft>
              <a:buClr>
                <a:srgbClr val="002855"/>
              </a:buClr>
              <a:buFont typeface="Arial"/>
              <a:buChar char="•"/>
            </a:pPr>
            <a:r>
              <a:rPr lang="en-US" sz="1200" dirty="0">
                <a:solidFill>
                  <a:srgbClr val="3C3C3C"/>
                </a:solidFill>
                <a:latin typeface="Arial" panose="020B0604020202020204" pitchFamily="34" charset="0"/>
                <a:cs typeface="Arial" panose="020B0604020202020204" pitchFamily="34" charset="0"/>
              </a:rPr>
              <a:t>CAL/BDP cream was found very pleasant to apply because it was quickly absorbed into the skin. She was able to continue with her normal everyday life as a university student shortly after being treated with CAL/BDP cream. </a:t>
            </a:r>
          </a:p>
          <a:p>
            <a:endParaRPr lang="es-ES"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298D5A-8FD2-214B-90AF-C6FB7C19CA83}" type="slidenum">
              <a:rPr kumimoji="0" lang="es-E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s-E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7791032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298D5A-8FD2-214B-90AF-C6FB7C19CA83}" type="slidenum">
              <a:rPr kumimoji="0" lang="es-E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s-E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42102131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298D5A-8FD2-214B-90AF-C6FB7C19CA83}" type="slidenum">
              <a:rPr kumimoji="0" lang="es-E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s-E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41390581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n-GB" sz="1200" err="1"/>
              <a:t>Actividad</a:t>
            </a:r>
            <a:r>
              <a:rPr lang="en-GB" sz="1200"/>
              <a:t>:</a:t>
            </a:r>
            <a:endParaRPr lang="en-US"/>
          </a:p>
          <a:p>
            <a:pPr marL="171450" indent="-171450">
              <a:buFont typeface="Arial"/>
              <a:buChar char="•"/>
            </a:pPr>
            <a:r>
              <a:rPr lang="en-GB" sz="1200" err="1">
                <a:cs typeface="Arial"/>
              </a:rPr>
              <a:t>Bactericida</a:t>
            </a:r>
            <a:r>
              <a:rPr lang="en-GB" sz="1200">
                <a:cs typeface="Arial"/>
              </a:rPr>
              <a:t> </a:t>
            </a:r>
            <a:r>
              <a:rPr lang="en-GB" sz="1200">
                <a:cs typeface="Arial"/>
                <a:sym typeface="Wingdings" panose="05000000000000000000" pitchFamily="2" charset="2"/>
              </a:rPr>
              <a:t> no lo temenos </a:t>
            </a:r>
            <a:r>
              <a:rPr lang="en-GB" sz="1200" err="1">
                <a:cs typeface="Arial"/>
                <a:sym typeface="Wingdings" panose="05000000000000000000" pitchFamily="2" charset="2"/>
              </a:rPr>
              <a:t>en</a:t>
            </a:r>
            <a:r>
              <a:rPr lang="en-GB" sz="1200">
                <a:cs typeface="Arial"/>
                <a:sym typeface="Wingdings" panose="05000000000000000000" pitchFamily="2" charset="2"/>
              </a:rPr>
              <a:t> FT, </a:t>
            </a:r>
            <a:r>
              <a:rPr lang="en-GB" sz="1200" err="1">
                <a:cs typeface="Arial"/>
                <a:sym typeface="Wingdings" panose="05000000000000000000" pitchFamily="2" charset="2"/>
              </a:rPr>
              <a:t>aunque</a:t>
            </a:r>
            <a:r>
              <a:rPr lang="en-GB" sz="1200">
                <a:cs typeface="Arial"/>
                <a:sym typeface="Wingdings" panose="05000000000000000000" pitchFamily="2" charset="2"/>
              </a:rPr>
              <a:t> </a:t>
            </a:r>
            <a:r>
              <a:rPr lang="en-GB" sz="1200" err="1">
                <a:cs typeface="Arial"/>
                <a:sym typeface="Wingdings" panose="05000000000000000000" pitchFamily="2" charset="2"/>
              </a:rPr>
              <a:t>ciclochem</a:t>
            </a:r>
            <a:r>
              <a:rPr lang="en-GB" sz="1200">
                <a:cs typeface="Arial"/>
                <a:sym typeface="Wingdings" panose="05000000000000000000" pitchFamily="2" charset="2"/>
              </a:rPr>
              <a:t> </a:t>
            </a:r>
            <a:r>
              <a:rPr lang="en-GB" sz="1200" err="1">
                <a:cs typeface="Arial"/>
                <a:sym typeface="Wingdings" panose="05000000000000000000" pitchFamily="2" charset="2"/>
              </a:rPr>
              <a:t>sí</a:t>
            </a:r>
            <a:endParaRPr lang="en-GB" sz="1200">
              <a:cs typeface="Arial"/>
            </a:endParaRPr>
          </a:p>
          <a:p>
            <a:pPr marL="171450" indent="-171450">
              <a:buFont typeface="Arial"/>
              <a:buChar char="•"/>
            </a:pPr>
            <a:r>
              <a:rPr lang="en-GB" sz="1200" err="1">
                <a:cs typeface="Arial"/>
              </a:rPr>
              <a:t>Antiinflamatoria</a:t>
            </a:r>
            <a:r>
              <a:rPr lang="en-GB" sz="1200">
                <a:cs typeface="Arial"/>
              </a:rPr>
              <a:t> </a:t>
            </a:r>
            <a:r>
              <a:rPr lang="en-GB" sz="1200">
                <a:cs typeface="Arial"/>
                <a:sym typeface="Wingdings" panose="05000000000000000000" pitchFamily="2" charset="2"/>
              </a:rPr>
              <a:t> </a:t>
            </a:r>
            <a:r>
              <a:rPr lang="en-GB" sz="1200" err="1">
                <a:cs typeface="Arial"/>
                <a:sym typeface="Wingdings" panose="05000000000000000000" pitchFamily="2" charset="2"/>
              </a:rPr>
              <a:t>tampoco</a:t>
            </a:r>
            <a:r>
              <a:rPr lang="en-GB" sz="1200">
                <a:cs typeface="Arial"/>
                <a:sym typeface="Wingdings" panose="05000000000000000000" pitchFamily="2" charset="2"/>
              </a:rPr>
              <a:t> </a:t>
            </a:r>
            <a:r>
              <a:rPr lang="en-GB" sz="1200" err="1">
                <a:cs typeface="Arial"/>
                <a:sym typeface="Wingdings" panose="05000000000000000000" pitchFamily="2" charset="2"/>
              </a:rPr>
              <a:t>está</a:t>
            </a:r>
            <a:r>
              <a:rPr lang="en-GB" sz="1200">
                <a:cs typeface="Arial"/>
                <a:sym typeface="Wingdings" panose="05000000000000000000" pitchFamily="2" charset="2"/>
              </a:rPr>
              <a:t> </a:t>
            </a:r>
            <a:r>
              <a:rPr lang="en-GB" sz="1200" err="1">
                <a:cs typeface="Arial"/>
                <a:sym typeface="Wingdings" panose="05000000000000000000" pitchFamily="2" charset="2"/>
              </a:rPr>
              <a:t>en</a:t>
            </a:r>
            <a:r>
              <a:rPr lang="en-GB" sz="1200">
                <a:cs typeface="Arial"/>
                <a:sym typeface="Wingdings" panose="05000000000000000000" pitchFamily="2" charset="2"/>
              </a:rPr>
              <a:t> la FT de </a:t>
            </a:r>
            <a:r>
              <a:rPr lang="en-GB" sz="1200" err="1">
                <a:cs typeface="Arial"/>
                <a:sym typeface="Wingdings" panose="05000000000000000000" pitchFamily="2" charset="2"/>
              </a:rPr>
              <a:t>ciclochem</a:t>
            </a:r>
            <a:endParaRPr lang="en-GB" sz="1200">
              <a:cs typeface="Arial"/>
              <a:sym typeface="Wingdings" panose="05000000000000000000" pitchFamily="2" charset="2"/>
            </a:endParaRPr>
          </a:p>
          <a:p>
            <a:pPr marL="171450" indent="-171450">
              <a:buFont typeface="Arial"/>
              <a:buChar char="•"/>
            </a:pPr>
            <a:endParaRPr lang="en-GB" sz="1200">
              <a:cs typeface="Arial"/>
              <a:sym typeface="Wingdings" panose="05000000000000000000" pitchFamily="2" charset="2"/>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GB" sz="1200" b="1" err="1">
                <a:solidFill>
                  <a:srgbClr val="377E48"/>
                </a:solidFill>
              </a:rPr>
              <a:t>Actividad</a:t>
            </a:r>
            <a:r>
              <a:rPr lang="en-GB" sz="1200" b="1">
                <a:solidFill>
                  <a:srgbClr val="377E48"/>
                </a:solidFill>
              </a:rPr>
              <a:t> </a:t>
            </a:r>
            <a:r>
              <a:rPr lang="en-GB" sz="1200" b="1" err="1">
                <a:solidFill>
                  <a:srgbClr val="377E48"/>
                </a:solidFill>
              </a:rPr>
              <a:t>antiinflamatoria</a:t>
            </a:r>
            <a:r>
              <a:rPr lang="en-GB" sz="1200" b="1">
                <a:solidFill>
                  <a:srgbClr val="377E48"/>
                </a:solidFill>
              </a:rPr>
              <a:t>: </a:t>
            </a:r>
            <a:r>
              <a:rPr lang="es-ES" sz="1200"/>
              <a:t>inhibe la producción del metabolito 5-lipoxigenasa y la liberación celular de prostaglandina E2</a:t>
            </a:r>
            <a:r>
              <a:rPr lang="en-GB" sz="1200"/>
              <a:t>.</a:t>
            </a:r>
            <a:r>
              <a:rPr lang="en-GB" sz="1200" baseline="30000"/>
              <a:t> 2-4</a:t>
            </a:r>
            <a:endParaRPr lang="en-GB" sz="1200">
              <a:cs typeface="Arial"/>
            </a:endParaRPr>
          </a:p>
          <a:p>
            <a:endParaRPr lang="es-ES"/>
          </a:p>
        </p:txBody>
      </p:sp>
      <p:sp>
        <p:nvSpPr>
          <p:cNvPr id="4" name="Marcador de número de diapositiva 3"/>
          <p:cNvSpPr>
            <a:spLocks noGrp="1"/>
          </p:cNvSpPr>
          <p:nvPr>
            <p:ph type="sldNum" sz="quarter" idx="5"/>
          </p:nvPr>
        </p:nvSpPr>
        <p:spPr/>
        <p:txBody>
          <a:bodyPr/>
          <a:lstStyle/>
          <a:p>
            <a:fld id="{D48B2252-CDB3-B940-A53D-7DE193080501}" type="slidenum">
              <a:rPr lang="es-ES" smtClean="0"/>
              <a:t>56</a:t>
            </a:fld>
            <a:endParaRPr lang="es-ES"/>
          </a:p>
        </p:txBody>
      </p:sp>
    </p:spTree>
    <p:extLst>
      <p:ext uri="{BB962C8B-B14F-4D97-AF65-F5344CB8AC3E}">
        <p14:creationId xmlns:p14="http://schemas.microsoft.com/office/powerpoint/2010/main" val="21805649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D48B2252-CDB3-B940-A53D-7DE193080501}" type="slidenum">
              <a:rPr lang="es-ES" smtClean="0"/>
              <a:t>57</a:t>
            </a:fld>
            <a:endParaRPr lang="es-ES"/>
          </a:p>
        </p:txBody>
      </p:sp>
    </p:spTree>
    <p:extLst>
      <p:ext uri="{BB962C8B-B14F-4D97-AF65-F5344CB8AC3E}">
        <p14:creationId xmlns:p14="http://schemas.microsoft.com/office/powerpoint/2010/main" val="13387153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D48B2252-CDB3-B940-A53D-7DE193080501}" type="slidenum">
              <a:rPr lang="es-ES" smtClean="0"/>
              <a:t>58</a:t>
            </a:fld>
            <a:endParaRPr lang="es-ES"/>
          </a:p>
        </p:txBody>
      </p:sp>
    </p:spTree>
    <p:extLst>
      <p:ext uri="{BB962C8B-B14F-4D97-AF65-F5344CB8AC3E}">
        <p14:creationId xmlns:p14="http://schemas.microsoft.com/office/powerpoint/2010/main" val="3986722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accent1"/>
                </a:solidFill>
                <a:latin typeface="Arial" panose="020B0604020202020204" pitchFamily="34" charset="0"/>
                <a:ea typeface="Calibri" panose="020F0502020204030204" pitchFamily="34" charset="0"/>
              </a:rPr>
              <a:t>- MCID: </a:t>
            </a:r>
            <a:r>
              <a:rPr lang="en-US"/>
              <a:t>smallest difference in an outcome measure that is perceived to be important by patients</a:t>
            </a:r>
            <a:r>
              <a:rPr lang="en-US" sz="1200" b="1">
                <a:solidFill>
                  <a:schemeClr val="accent1"/>
                </a:solidFill>
                <a:latin typeface="Arial" panose="020B0604020202020204" pitchFamily="34" charset="0"/>
              </a:rPr>
              <a:t>. </a:t>
            </a:r>
            <a:r>
              <a:rPr lang="en-US"/>
              <a:t>Values exceeding the MCID are often used in clinical trials as proof that a new intervention is worthwhile for patients</a:t>
            </a:r>
            <a:r>
              <a:rPr lang="en-US" sz="1200" b="1">
                <a:solidFill>
                  <a:schemeClr val="accent1"/>
                </a:solidFill>
                <a:latin typeface="Arial" panose="020B0604020202020204" pitchFamily="34" charset="0"/>
              </a:rPr>
              <a:t>.</a:t>
            </a:r>
            <a:endParaRPr lang="es-ES" sz="1200"/>
          </a:p>
          <a:p>
            <a:r>
              <a:rPr lang="es-ES" sz="1200"/>
              <a:t>- Max </a:t>
            </a:r>
            <a:r>
              <a:rPr lang="es-ES" sz="1200" err="1"/>
              <a:t>for</a:t>
            </a:r>
            <a:r>
              <a:rPr lang="es-ES" sz="1200"/>
              <a:t> </a:t>
            </a:r>
            <a:r>
              <a:rPr lang="es-ES" sz="1200" err="1"/>
              <a:t>each</a:t>
            </a:r>
            <a:r>
              <a:rPr lang="es-ES" sz="1200"/>
              <a:t> </a:t>
            </a:r>
            <a:r>
              <a:rPr lang="es-ES" sz="1200" err="1"/>
              <a:t>domain</a:t>
            </a:r>
            <a:r>
              <a:rPr lang="es-ES" sz="1200"/>
              <a:t>???</a:t>
            </a:r>
          </a:p>
          <a:p>
            <a:r>
              <a:rPr lang="es-ES" sz="1200"/>
              <a:t>- </a:t>
            </a:r>
            <a:r>
              <a:rPr lang="es-ES" sz="1200" err="1"/>
              <a:t>Number</a:t>
            </a:r>
            <a:r>
              <a:rPr lang="es-ES" sz="1200"/>
              <a:t> </a:t>
            </a:r>
            <a:r>
              <a:rPr lang="es-ES" sz="1200" err="1"/>
              <a:t>questions</a:t>
            </a:r>
            <a:r>
              <a:rPr lang="es-ES" sz="1200"/>
              <a:t>?</a:t>
            </a:r>
          </a:p>
          <a:p>
            <a:r>
              <a:rPr lang="es-ES" sz="1200"/>
              <a:t>- </a:t>
            </a:r>
            <a:r>
              <a:rPr lang="es-ES" sz="1200" err="1"/>
              <a:t>Week</a:t>
            </a:r>
            <a:r>
              <a:rPr lang="es-ES" sz="1200"/>
              <a:t> 8: </a:t>
            </a:r>
            <a:r>
              <a:rPr lang="es-ES" sz="1200" err="1"/>
              <a:t>not</a:t>
            </a:r>
            <a:r>
              <a:rPr lang="es-ES" sz="1200"/>
              <a:t> as </a:t>
            </a:r>
            <a:r>
              <a:rPr lang="es-ES" sz="1200" err="1"/>
              <a:t>clinical</a:t>
            </a:r>
            <a:r>
              <a:rPr lang="es-ES" sz="1200"/>
              <a:t> </a:t>
            </a:r>
            <a:r>
              <a:rPr lang="es-ES" sz="1200" err="1"/>
              <a:t>practice</a:t>
            </a:r>
            <a:r>
              <a:rPr lang="es-ES" sz="1200"/>
              <a:t> at m6/1Y</a:t>
            </a:r>
            <a:endParaRPr lang="en-US" sz="1200"/>
          </a:p>
          <a:p>
            <a:endParaRPr lang="en-US"/>
          </a:p>
        </p:txBody>
      </p:sp>
      <p:sp>
        <p:nvSpPr>
          <p:cNvPr id="4" name="Marcador de número de diapositiva 3"/>
          <p:cNvSpPr>
            <a:spLocks noGrp="1"/>
          </p:cNvSpPr>
          <p:nvPr>
            <p:ph type="sldNum" sz="quarter" idx="5"/>
          </p:nvPr>
        </p:nvSpPr>
        <p:spPr/>
        <p:txBody>
          <a:bodyPr/>
          <a:lstStyle/>
          <a:p>
            <a:fld id="{3931ACCE-487B-4EF8-9031-8F7EFC87B247}" type="slidenum">
              <a:rPr lang="es-ES" smtClean="0"/>
              <a:t>14</a:t>
            </a:fld>
            <a:endParaRPr lang="es-ES"/>
          </a:p>
        </p:txBody>
      </p:sp>
    </p:spTree>
    <p:extLst>
      <p:ext uri="{BB962C8B-B14F-4D97-AF65-F5344CB8AC3E}">
        <p14:creationId xmlns:p14="http://schemas.microsoft.com/office/powerpoint/2010/main" val="34145516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B2252-CDB3-B940-A53D-7DE193080501}"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7083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D48B2252-CDB3-B940-A53D-7DE193080501}" type="slidenum">
              <a:rPr lang="es-ES" smtClean="0"/>
              <a:t>65</a:t>
            </a:fld>
            <a:endParaRPr lang="es-ES"/>
          </a:p>
        </p:txBody>
      </p:sp>
    </p:spTree>
    <p:extLst>
      <p:ext uri="{BB962C8B-B14F-4D97-AF65-F5344CB8AC3E}">
        <p14:creationId xmlns:p14="http://schemas.microsoft.com/office/powerpoint/2010/main" val="2563702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ES" sz="1800" b="0" i="0" u="none" strike="noStrike" baseline="0" dirty="0">
                <a:solidFill>
                  <a:srgbClr val="008A39"/>
                </a:solidFill>
                <a:latin typeface="OpenSans"/>
              </a:rPr>
              <a:t>Onicomicosis causada por </a:t>
            </a:r>
            <a:r>
              <a:rPr lang="es-ES" sz="1800" b="0" i="1" u="none" strike="noStrike" baseline="0" dirty="0">
                <a:solidFill>
                  <a:srgbClr val="008A39"/>
                </a:solidFill>
                <a:latin typeface="OpenSans-Italic"/>
              </a:rPr>
              <a:t>Aspergillus </a:t>
            </a:r>
            <a:r>
              <a:rPr lang="es-ES" sz="1800" b="0" i="1" u="none" strike="noStrike" baseline="0" dirty="0" err="1">
                <a:solidFill>
                  <a:srgbClr val="008A39"/>
                </a:solidFill>
                <a:latin typeface="OpenSans-Italic"/>
              </a:rPr>
              <a:t>fumigatus</a:t>
            </a:r>
            <a:r>
              <a:rPr lang="es-ES" sz="1800" b="0" i="1" u="none" strike="noStrike" baseline="0" dirty="0">
                <a:solidFill>
                  <a:srgbClr val="008A39"/>
                </a:solidFill>
                <a:latin typeface="OpenSans-Italic"/>
              </a:rPr>
              <a:t> </a:t>
            </a:r>
            <a:r>
              <a:rPr lang="es-ES" sz="1800" b="0" i="0" u="none" strike="noStrike" baseline="0" dirty="0">
                <a:solidFill>
                  <a:srgbClr val="008A39"/>
                </a:solidFill>
                <a:latin typeface="OpenSans"/>
              </a:rPr>
              <a:t>en la uña</a:t>
            </a:r>
          </a:p>
          <a:p>
            <a:pPr algn="l"/>
            <a:r>
              <a:rPr lang="es-ES" sz="1800" b="0" i="0" u="none" strike="noStrike" baseline="0" dirty="0">
                <a:solidFill>
                  <a:srgbClr val="008A39"/>
                </a:solidFill>
                <a:latin typeface="OpenSans"/>
              </a:rPr>
              <a:t>del dedo gordo del pie derecho</a:t>
            </a:r>
            <a:r>
              <a:rPr lang="es-ES" sz="1800" b="0" i="0" u="none" strike="noStrike" baseline="0" dirty="0">
                <a:solidFill>
                  <a:srgbClr val="FFFFFF"/>
                </a:solidFill>
                <a:latin typeface="ProximaNova-Regular"/>
              </a:rPr>
              <a:t> </a:t>
            </a:r>
            <a:r>
              <a:rPr lang="es-ES" sz="1800" b="0" i="0" u="none" strike="noStrike" baseline="0" dirty="0">
                <a:solidFill>
                  <a:srgbClr val="008A39"/>
                </a:solidFill>
                <a:latin typeface="OpenSans"/>
              </a:rPr>
              <a:t>en una mujer joven sana</a:t>
            </a:r>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B2252-CDB3-B940-A53D-7DE193080501}"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8616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ES" sz="1800" b="0" i="0" u="none" strike="noStrike" baseline="0" dirty="0">
                <a:solidFill>
                  <a:srgbClr val="008A39"/>
                </a:solidFill>
                <a:latin typeface="OpenSans"/>
              </a:rPr>
              <a:t>Onicomicosis causada por </a:t>
            </a:r>
            <a:r>
              <a:rPr lang="es-ES" sz="1800" b="0" i="1" u="none" strike="noStrike" baseline="0" dirty="0">
                <a:solidFill>
                  <a:srgbClr val="008A39"/>
                </a:solidFill>
                <a:latin typeface="OpenSans-Italic"/>
              </a:rPr>
              <a:t>Aspergillus </a:t>
            </a:r>
            <a:r>
              <a:rPr lang="es-ES" sz="1800" b="0" i="1" u="none" strike="noStrike" baseline="0" dirty="0" err="1">
                <a:solidFill>
                  <a:srgbClr val="008A39"/>
                </a:solidFill>
                <a:latin typeface="OpenSans-Italic"/>
              </a:rPr>
              <a:t>fumigatus</a:t>
            </a:r>
            <a:r>
              <a:rPr lang="es-ES" sz="1800" b="0" i="1" u="none" strike="noStrike" baseline="0" dirty="0">
                <a:solidFill>
                  <a:srgbClr val="008A39"/>
                </a:solidFill>
                <a:latin typeface="OpenSans-Italic"/>
              </a:rPr>
              <a:t> </a:t>
            </a:r>
            <a:r>
              <a:rPr lang="es-ES" sz="1800" b="0" i="0" u="none" strike="noStrike" baseline="0" dirty="0">
                <a:solidFill>
                  <a:srgbClr val="008A39"/>
                </a:solidFill>
                <a:latin typeface="OpenSans"/>
              </a:rPr>
              <a:t>en la uña</a:t>
            </a:r>
          </a:p>
          <a:p>
            <a:pPr algn="l"/>
            <a:r>
              <a:rPr lang="es-ES" sz="1800" b="0" i="0" u="none" strike="noStrike" baseline="0" dirty="0">
                <a:solidFill>
                  <a:srgbClr val="008A39"/>
                </a:solidFill>
                <a:latin typeface="OpenSans"/>
              </a:rPr>
              <a:t>del dedo gordo del pie derecho</a:t>
            </a:r>
            <a:r>
              <a:rPr lang="es-ES" sz="1800" b="0" i="0" u="none" strike="noStrike" baseline="0" dirty="0">
                <a:solidFill>
                  <a:srgbClr val="FFFFFF"/>
                </a:solidFill>
                <a:latin typeface="ProximaNova-Regular"/>
              </a:rPr>
              <a:t> </a:t>
            </a:r>
            <a:r>
              <a:rPr lang="es-ES" sz="1800" b="0" i="0" u="none" strike="noStrike" baseline="0" dirty="0">
                <a:solidFill>
                  <a:srgbClr val="008A39"/>
                </a:solidFill>
                <a:latin typeface="OpenSans"/>
              </a:rPr>
              <a:t>en una mujer joven sana</a:t>
            </a:r>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B2252-CDB3-B940-A53D-7DE193080501}"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7755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ES" sz="1800" b="0" i="0" u="none" strike="noStrike" baseline="0" dirty="0">
                <a:solidFill>
                  <a:srgbClr val="008A39"/>
                </a:solidFill>
                <a:latin typeface="OpenSans"/>
              </a:rPr>
              <a:t>Onicomicosis causada por </a:t>
            </a:r>
            <a:r>
              <a:rPr lang="es-ES" sz="1800" b="0" i="1" u="none" strike="noStrike" baseline="0" dirty="0">
                <a:solidFill>
                  <a:srgbClr val="008A39"/>
                </a:solidFill>
                <a:latin typeface="OpenSans-Italic"/>
              </a:rPr>
              <a:t>Aspergillus </a:t>
            </a:r>
            <a:r>
              <a:rPr lang="es-ES" sz="1800" b="0" i="1" u="none" strike="noStrike" baseline="0" dirty="0" err="1">
                <a:solidFill>
                  <a:srgbClr val="008A39"/>
                </a:solidFill>
                <a:latin typeface="OpenSans-Italic"/>
              </a:rPr>
              <a:t>fumigatus</a:t>
            </a:r>
            <a:r>
              <a:rPr lang="es-ES" sz="1800" b="0" i="1" u="none" strike="noStrike" baseline="0" dirty="0">
                <a:solidFill>
                  <a:srgbClr val="008A39"/>
                </a:solidFill>
                <a:latin typeface="OpenSans-Italic"/>
              </a:rPr>
              <a:t> </a:t>
            </a:r>
            <a:r>
              <a:rPr lang="es-ES" sz="1800" b="0" i="0" u="none" strike="noStrike" baseline="0" dirty="0">
                <a:solidFill>
                  <a:srgbClr val="008A39"/>
                </a:solidFill>
                <a:latin typeface="OpenSans"/>
              </a:rPr>
              <a:t>en la uña</a:t>
            </a:r>
          </a:p>
          <a:p>
            <a:pPr algn="l"/>
            <a:r>
              <a:rPr lang="es-ES" sz="1800" b="0" i="0" u="none" strike="noStrike" baseline="0" dirty="0">
                <a:solidFill>
                  <a:srgbClr val="008A39"/>
                </a:solidFill>
                <a:latin typeface="OpenSans"/>
              </a:rPr>
              <a:t>del dedo gordo del pie derecho</a:t>
            </a:r>
            <a:r>
              <a:rPr lang="es-ES" sz="1800" b="0" i="0" u="none" strike="noStrike" baseline="0" dirty="0">
                <a:solidFill>
                  <a:srgbClr val="FFFFFF"/>
                </a:solidFill>
                <a:latin typeface="ProximaNova-Regular"/>
              </a:rPr>
              <a:t> </a:t>
            </a:r>
            <a:r>
              <a:rPr lang="es-ES" sz="1800" b="0" i="0" u="none" strike="noStrike" baseline="0" dirty="0">
                <a:solidFill>
                  <a:srgbClr val="008A39"/>
                </a:solidFill>
                <a:latin typeface="OpenSans"/>
              </a:rPr>
              <a:t>en una mujer joven sana</a:t>
            </a:r>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B2252-CDB3-B940-A53D-7DE193080501}"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91495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ES" sz="1800" b="0" i="0" u="none" strike="noStrike" baseline="0" dirty="0">
                <a:solidFill>
                  <a:srgbClr val="008A39"/>
                </a:solidFill>
                <a:latin typeface="OpenSans"/>
              </a:rPr>
              <a:t>Onicomicosis causada por </a:t>
            </a:r>
            <a:r>
              <a:rPr lang="es-ES" sz="1800" b="0" i="1" u="none" strike="noStrike" baseline="0" dirty="0">
                <a:solidFill>
                  <a:srgbClr val="008A39"/>
                </a:solidFill>
                <a:latin typeface="OpenSans-Italic"/>
              </a:rPr>
              <a:t>Aspergillus </a:t>
            </a:r>
            <a:r>
              <a:rPr lang="es-ES" sz="1800" b="0" i="1" u="none" strike="noStrike" baseline="0" dirty="0" err="1">
                <a:solidFill>
                  <a:srgbClr val="008A39"/>
                </a:solidFill>
                <a:latin typeface="OpenSans-Italic"/>
              </a:rPr>
              <a:t>fumigatus</a:t>
            </a:r>
            <a:r>
              <a:rPr lang="es-ES" sz="1800" b="0" i="1" u="none" strike="noStrike" baseline="0" dirty="0">
                <a:solidFill>
                  <a:srgbClr val="008A39"/>
                </a:solidFill>
                <a:latin typeface="OpenSans-Italic"/>
              </a:rPr>
              <a:t> </a:t>
            </a:r>
            <a:r>
              <a:rPr lang="es-ES" sz="1800" b="0" i="0" u="none" strike="noStrike" baseline="0" dirty="0">
                <a:solidFill>
                  <a:srgbClr val="008A39"/>
                </a:solidFill>
                <a:latin typeface="OpenSans"/>
              </a:rPr>
              <a:t>en la uña</a:t>
            </a:r>
          </a:p>
          <a:p>
            <a:pPr algn="l"/>
            <a:r>
              <a:rPr lang="es-ES" sz="1800" b="0" i="0" u="none" strike="noStrike" baseline="0" dirty="0">
                <a:solidFill>
                  <a:srgbClr val="008A39"/>
                </a:solidFill>
                <a:latin typeface="OpenSans"/>
              </a:rPr>
              <a:t>del dedo gordo del pie derecho</a:t>
            </a:r>
            <a:r>
              <a:rPr lang="es-ES" sz="1800" b="0" i="0" u="none" strike="noStrike" baseline="0" dirty="0">
                <a:solidFill>
                  <a:srgbClr val="FFFFFF"/>
                </a:solidFill>
                <a:latin typeface="ProximaNova-Regular"/>
              </a:rPr>
              <a:t> </a:t>
            </a:r>
            <a:r>
              <a:rPr lang="es-ES" sz="1800" b="0" i="0" u="none" strike="noStrike" baseline="0" dirty="0">
                <a:solidFill>
                  <a:srgbClr val="008A39"/>
                </a:solidFill>
                <a:latin typeface="OpenSans"/>
              </a:rPr>
              <a:t>en una mujer joven sana</a:t>
            </a:r>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B2252-CDB3-B940-A53D-7DE193080501}"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84540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D48B2252-CDB3-B940-A53D-7DE193080501}" type="slidenum">
              <a:rPr lang="es-ES" smtClean="0"/>
              <a:t>74</a:t>
            </a:fld>
            <a:endParaRPr lang="es-ES"/>
          </a:p>
        </p:txBody>
      </p:sp>
    </p:spTree>
    <p:extLst>
      <p:ext uri="{BB962C8B-B14F-4D97-AF65-F5344CB8AC3E}">
        <p14:creationId xmlns:p14="http://schemas.microsoft.com/office/powerpoint/2010/main" val="574754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800" b="1">
                <a:effectLst/>
                <a:latin typeface="Arial" panose="020B0604020202020204" pitchFamily="34" charset="0"/>
                <a:ea typeface="Calibri" panose="020F0502020204030204" pitchFamily="34" charset="0"/>
                <a:cs typeface="Arial" panose="020B0604020202020204" pitchFamily="34" charset="0"/>
              </a:rPr>
              <a:t>Methods</a:t>
            </a:r>
          </a:p>
          <a:p>
            <a:r>
              <a:rPr lang="en-US" sz="1800">
                <a:effectLst/>
                <a:latin typeface="Arial" panose="020B0604020202020204" pitchFamily="34" charset="0"/>
                <a:ea typeface="Calibri" panose="020F0502020204030204" pitchFamily="34" charset="0"/>
              </a:rPr>
              <a:t>Patients completed Treatment Satisfaction Questionnaire for Medication (TSQM-9) survey at week-8, comprising of three domains, namely, treatment effectiveness, convenience of use, and global satisfaction with treatment. Items within respective domains were combined and transformed into domain scores ranging from 0 (least satisfaction) to 100 (most satisfaction). </a:t>
            </a:r>
            <a:endParaRPr lang="en-US" sz="1800" b="1">
              <a:effectLst/>
              <a:latin typeface="Arial" panose="020B0604020202020204" pitchFamily="34" charset="0"/>
              <a:ea typeface="Calibri" panose="020F0502020204030204" pitchFamily="34" charset="0"/>
              <a:cs typeface="Arial" panose="020B0604020202020204" pitchFamily="34" charset="0"/>
            </a:endParaRPr>
          </a:p>
          <a:p>
            <a:endParaRPr lang="en-US" sz="1800" b="1">
              <a:effectLst/>
              <a:latin typeface="Arial" panose="020B0604020202020204" pitchFamily="34" charset="0"/>
              <a:ea typeface="Calibri" panose="020F0502020204030204" pitchFamily="34" charset="0"/>
              <a:cs typeface="Arial" panose="020B0604020202020204" pitchFamily="34" charset="0"/>
            </a:endParaRPr>
          </a:p>
          <a:p>
            <a:r>
              <a:rPr lang="en-US" sz="1800" b="1">
                <a:effectLst/>
                <a:latin typeface="Arial" panose="020B0604020202020204" pitchFamily="34" charset="0"/>
                <a:ea typeface="Calibri" panose="020F0502020204030204" pitchFamily="34" charset="0"/>
                <a:cs typeface="Arial" panose="020B0604020202020204" pitchFamily="34" charset="0"/>
              </a:rPr>
              <a:t>Results</a:t>
            </a:r>
          </a:p>
          <a:p>
            <a:r>
              <a:rPr lang="en-US" sz="1800">
                <a:effectLst/>
                <a:latin typeface="Arial" panose="020B0604020202020204" pitchFamily="34" charset="0"/>
                <a:ea typeface="Calibri" panose="020F0502020204030204" pitchFamily="34" charset="0"/>
                <a:cs typeface="Arial" panose="020B0604020202020204" pitchFamily="34" charset="0"/>
              </a:rPr>
              <a:t>At week-8, mean (SD) </a:t>
            </a:r>
            <a:r>
              <a:rPr lang="en-US" sz="1800" b="1">
                <a:effectLst/>
                <a:latin typeface="Arial" panose="020B0604020202020204" pitchFamily="34" charset="0"/>
                <a:ea typeface="Calibri" panose="020F0502020204030204" pitchFamily="34" charset="0"/>
                <a:cs typeface="Arial" panose="020B0604020202020204" pitchFamily="34" charset="0"/>
              </a:rPr>
              <a:t>patient satisfaction scores </a:t>
            </a:r>
            <a:r>
              <a:rPr lang="en-US" sz="1800">
                <a:effectLst/>
                <a:latin typeface="Arial" panose="020B0604020202020204" pitchFamily="34" charset="0"/>
                <a:ea typeface="Calibri" panose="020F0502020204030204" pitchFamily="34" charset="0"/>
                <a:cs typeface="Arial" panose="020B0604020202020204" pitchFamily="34" charset="0"/>
              </a:rPr>
              <a:t>were - effectiveness: 73.03 (21.72), convenience of use: 85.80 (14.30), global satisfaction: 74.53 (23.52). </a:t>
            </a:r>
            <a:endParaRPr lang="en-US" sz="1800">
              <a:effectLst/>
              <a:latin typeface="Arial" panose="020B0604020202020204" pitchFamily="34" charset="0"/>
              <a:ea typeface="Calibri" panose="020F0502020204030204" pitchFamily="34" charset="0"/>
            </a:endParaRPr>
          </a:p>
          <a:p>
            <a:r>
              <a:rPr lang="en-US" sz="1800">
                <a:effectLst/>
                <a:latin typeface="Arial" panose="020B0604020202020204" pitchFamily="34" charset="0"/>
                <a:ea typeface="Calibri" panose="020F0502020204030204" pitchFamily="34" charset="0"/>
              </a:rPr>
              <a:t>At week-8, mean (SD) </a:t>
            </a:r>
            <a:r>
              <a:rPr lang="en-US" sz="1800" b="1">
                <a:effectLst/>
                <a:latin typeface="Arial" panose="020B0604020202020204" pitchFamily="34" charset="0"/>
                <a:ea typeface="Calibri" panose="020F0502020204030204" pitchFamily="34" charset="0"/>
              </a:rPr>
              <a:t>clinician satisfaction scores </a:t>
            </a:r>
            <a:r>
              <a:rPr lang="en-US" sz="1800">
                <a:effectLst/>
                <a:latin typeface="Arial" panose="020B0604020202020204" pitchFamily="34" charset="0"/>
                <a:ea typeface="Calibri" panose="020F0502020204030204" pitchFamily="34" charset="0"/>
              </a:rPr>
              <a:t>were - effectiveness: 76.42 (21.52), convenience of use: 85.29 (14.86), global satisfaction: 78.75 (20.11). </a:t>
            </a:r>
            <a:r>
              <a:rPr lang="en-US" sz="1800">
                <a:effectLst/>
                <a:latin typeface="Calibri" panose="020F0502020204030204" pitchFamily="34" charset="0"/>
                <a:ea typeface="Calibri" panose="020F0502020204030204" pitchFamily="34" charset="0"/>
                <a:cs typeface="Arial" panose="020B0604020202020204" pitchFamily="34" charset="0"/>
              </a:rPr>
              <a:t> </a:t>
            </a:r>
          </a:p>
          <a:p>
            <a:endParaRPr lang="en-US" sz="1800" b="1">
              <a:effectLst/>
              <a:latin typeface="Arial" panose="020B0604020202020204" pitchFamily="34" charset="0"/>
              <a:ea typeface="Calibri" panose="020F0502020204030204" pitchFamily="34" charset="0"/>
              <a:cs typeface="Arial" panose="020B0604020202020204" pitchFamily="34" charset="0"/>
            </a:endParaRPr>
          </a:p>
          <a:p>
            <a:r>
              <a:rPr lang="en-US" sz="1800" b="1">
                <a:effectLst/>
                <a:latin typeface="Arial" panose="020B0604020202020204" pitchFamily="34" charset="0"/>
                <a:ea typeface="Calibri" panose="020F0502020204030204" pitchFamily="34" charset="0"/>
                <a:cs typeface="Arial" panose="020B0604020202020204" pitchFamily="34" charset="0"/>
              </a:rPr>
              <a:t>Conclusion</a:t>
            </a:r>
          </a:p>
          <a:p>
            <a:r>
              <a:rPr lang="en-US" sz="1800">
                <a:effectLst/>
                <a:latin typeface="Arial" panose="020B0604020202020204" pitchFamily="34" charset="0"/>
                <a:ea typeface="Calibri" panose="020F0502020204030204" pitchFamily="34" charset="0"/>
                <a:cs typeface="Arial" panose="020B0604020202020204" pitchFamily="34" charset="0"/>
              </a:rPr>
              <a:t>Patient satisfaction at week-8 was high among patients with AKs administered once-daily </a:t>
            </a:r>
            <a:r>
              <a:rPr lang="en-US" sz="1800" err="1">
                <a:effectLst/>
                <a:latin typeface="Arial" panose="020B0604020202020204" pitchFamily="34" charset="0"/>
                <a:ea typeface="Calibri" panose="020F0502020204030204" pitchFamily="34" charset="0"/>
                <a:cs typeface="Arial" panose="020B0604020202020204" pitchFamily="34" charset="0"/>
              </a:rPr>
              <a:t>tirbanibulin</a:t>
            </a:r>
            <a:r>
              <a:rPr lang="en-US" sz="1800">
                <a:effectLst/>
                <a:latin typeface="Arial" panose="020B0604020202020204" pitchFamily="34" charset="0"/>
                <a:ea typeface="Calibri" panose="020F0502020204030204" pitchFamily="34" charset="0"/>
                <a:cs typeface="Arial" panose="020B0604020202020204" pitchFamily="34" charset="0"/>
              </a:rPr>
              <a:t> treatment for 5-days, and an overwhelming majority of patients reported their likelihood to consider </a:t>
            </a:r>
            <a:r>
              <a:rPr lang="en-US" sz="1800" err="1">
                <a:effectLst/>
                <a:latin typeface="Arial" panose="020B0604020202020204" pitchFamily="34" charset="0"/>
                <a:ea typeface="Calibri" panose="020F0502020204030204" pitchFamily="34" charset="0"/>
                <a:cs typeface="Arial" panose="020B0604020202020204" pitchFamily="34" charset="0"/>
              </a:rPr>
              <a:t>tirbanibulin</a:t>
            </a:r>
            <a:r>
              <a:rPr lang="en-US" sz="1800">
                <a:effectLst/>
                <a:latin typeface="Arial" panose="020B0604020202020204" pitchFamily="34" charset="0"/>
                <a:ea typeface="Calibri" panose="020F0502020204030204" pitchFamily="34" charset="0"/>
                <a:cs typeface="Arial" panose="020B0604020202020204" pitchFamily="34" charset="0"/>
              </a:rPr>
              <a:t> again in the future to treat AK lesions.</a:t>
            </a:r>
          </a:p>
          <a:p>
            <a:r>
              <a:rPr lang="en-US" sz="1800">
                <a:effectLst/>
                <a:latin typeface="Arial" panose="020B0604020202020204" pitchFamily="34" charset="0"/>
                <a:ea typeface="Calibri" panose="020F0502020204030204" pitchFamily="34" charset="0"/>
              </a:rPr>
              <a:t>Clinician satisfaction with once-daily </a:t>
            </a:r>
            <a:r>
              <a:rPr lang="en-US" sz="1800" err="1">
                <a:effectLst/>
                <a:latin typeface="Arial" panose="020B0604020202020204" pitchFamily="34" charset="0"/>
                <a:ea typeface="Calibri" panose="020F0502020204030204" pitchFamily="34" charset="0"/>
              </a:rPr>
              <a:t>tirbanibulin</a:t>
            </a:r>
            <a:r>
              <a:rPr lang="en-US" sz="1800">
                <a:effectLst/>
                <a:latin typeface="Arial" panose="020B0604020202020204" pitchFamily="34" charset="0"/>
                <a:ea typeface="Calibri" panose="020F0502020204030204" pitchFamily="34" charset="0"/>
              </a:rPr>
              <a:t> treatment for 5-days among patients with AKs was high at week-8</a:t>
            </a:r>
            <a:r>
              <a:rPr lang="en-US" sz="1800">
                <a:effectLst/>
                <a:latin typeface="Calibri" panose="020F0502020204030204" pitchFamily="34" charset="0"/>
                <a:ea typeface="Calibri" panose="020F0502020204030204" pitchFamily="34" charset="0"/>
                <a:cs typeface="Arial" panose="020B0604020202020204" pitchFamily="34" charset="0"/>
              </a:rPr>
              <a:t>.</a:t>
            </a:r>
          </a:p>
          <a:p>
            <a:endParaRPr lang="en-US"/>
          </a:p>
        </p:txBody>
      </p:sp>
      <p:sp>
        <p:nvSpPr>
          <p:cNvPr id="4" name="Marcador de número de diapositiva 3"/>
          <p:cNvSpPr>
            <a:spLocks noGrp="1"/>
          </p:cNvSpPr>
          <p:nvPr>
            <p:ph type="sldNum" sz="quarter" idx="5"/>
          </p:nvPr>
        </p:nvSpPr>
        <p:spPr/>
        <p:txBody>
          <a:bodyPr/>
          <a:lstStyle/>
          <a:p>
            <a:fld id="{3931ACCE-487B-4EF8-9031-8F7EFC87B247}" type="slidenum">
              <a:rPr lang="es-ES" smtClean="0"/>
              <a:t>15</a:t>
            </a:fld>
            <a:endParaRPr lang="es-ES"/>
          </a:p>
        </p:txBody>
      </p:sp>
    </p:spTree>
    <p:extLst>
      <p:ext uri="{BB962C8B-B14F-4D97-AF65-F5344CB8AC3E}">
        <p14:creationId xmlns:p14="http://schemas.microsoft.com/office/powerpoint/2010/main" val="239095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100"/>
              <a:t>Mujer, 93 años</a:t>
            </a:r>
          </a:p>
          <a:p>
            <a:r>
              <a:rPr lang="es-ES_tradnl" sz="1100"/>
              <a:t>Fenotipo Fitzpatrick II </a:t>
            </a:r>
          </a:p>
          <a:p>
            <a:r>
              <a:rPr lang="es-ES_tradnl" sz="1100"/>
              <a:t>12 lesiones QA en la frente </a:t>
            </a:r>
          </a:p>
          <a:p>
            <a:endParaRPr lang="es-ES"/>
          </a:p>
          <a:p>
            <a:pPr algn="l"/>
            <a:r>
              <a:rPr lang="es-ES" sz="1200" b="0" i="0" u="none" strike="noStrike" baseline="0">
                <a:solidFill>
                  <a:srgbClr val="002855"/>
                </a:solidFill>
                <a:latin typeface="Signika-Light"/>
              </a:rPr>
              <a:t>Historial de carcinoma de cérvix, depresión, hipertensión, cáncer cutáneo no melanoma, </a:t>
            </a:r>
            <a:r>
              <a:rPr lang="es-ES" sz="1200" b="0" i="0" u="none" strike="noStrike" baseline="0" err="1">
                <a:solidFill>
                  <a:srgbClr val="002855"/>
                </a:solidFill>
                <a:latin typeface="Signika-Light"/>
              </a:rPr>
              <a:t>bowen</a:t>
            </a:r>
            <a:r>
              <a:rPr lang="es-ES" sz="1200" b="0" i="0" u="none" strike="noStrike" baseline="0">
                <a:solidFill>
                  <a:srgbClr val="002855"/>
                </a:solidFill>
                <a:latin typeface="Signika-Light"/>
              </a:rPr>
              <a:t>. Primer diagnostico AK 2006. Tratamiento previo DC-HA, imiquimod (que conlleva </a:t>
            </a:r>
            <a:r>
              <a:rPr lang="es-ES" sz="1200" b="0" i="0" u="none" strike="noStrike" baseline="0" err="1">
                <a:solidFill>
                  <a:srgbClr val="002855"/>
                </a:solidFill>
                <a:latin typeface="Signika-Light"/>
              </a:rPr>
              <a:t>LRSs</a:t>
            </a:r>
            <a:r>
              <a:rPr lang="es-ES" sz="1200" b="0" i="0" u="none" strike="noStrike" baseline="0">
                <a:solidFill>
                  <a:srgbClr val="002855"/>
                </a:solidFill>
                <a:latin typeface="Signika-Light"/>
              </a:rPr>
              <a:t> graves y genera mucho estrés a la paciente). Después de esto el tratamiento se limita a la crioterapia. </a:t>
            </a:r>
          </a:p>
          <a:p>
            <a:pPr algn="l"/>
            <a:r>
              <a:rPr lang="es-ES" sz="1200" b="0" i="0" u="none" strike="noStrike" baseline="0">
                <a:solidFill>
                  <a:srgbClr val="002855"/>
                </a:solidFill>
                <a:latin typeface="Signika-Light"/>
              </a:rPr>
              <a:t>En 2019 las lesiones reaparecen y se decide tratar con tirbanibulina al 1%. Aparecen </a:t>
            </a:r>
            <a:r>
              <a:rPr lang="es-ES" sz="1200" b="0" i="0" u="none" strike="noStrike" baseline="0" err="1">
                <a:solidFill>
                  <a:srgbClr val="002855"/>
                </a:solidFill>
                <a:latin typeface="Signika-Light"/>
              </a:rPr>
              <a:t>LSRs</a:t>
            </a:r>
            <a:r>
              <a:rPr lang="es-ES" sz="1200" b="0" i="0" u="none" strike="noStrike" baseline="0">
                <a:solidFill>
                  <a:srgbClr val="002855"/>
                </a:solidFill>
                <a:latin typeface="Signika-Light"/>
              </a:rPr>
              <a:t> moderadas (enrojecimiento, hinchazón y picor) en todas las áreas tratadas a partir de día 5 con su pico en día 8. Afloran lesiones subclínicas que no se habían reconocido en la visita basal. </a:t>
            </a:r>
          </a:p>
          <a:p>
            <a:pPr algn="l"/>
            <a:r>
              <a:rPr lang="es-ES" sz="1200" b="0" i="0" u="none" strike="noStrike" baseline="0">
                <a:solidFill>
                  <a:srgbClr val="002855"/>
                </a:solidFill>
                <a:latin typeface="Signika-Light"/>
              </a:rPr>
              <a:t>La paciente no sufrió dolor, descamación o </a:t>
            </a:r>
            <a:r>
              <a:rPr lang="es-ES" sz="1200" b="0" i="0" u="none" strike="noStrike" baseline="0" err="1">
                <a:solidFill>
                  <a:srgbClr val="002855"/>
                </a:solidFill>
                <a:latin typeface="Signika-Light"/>
              </a:rPr>
              <a:t>encostración</a:t>
            </a:r>
            <a:r>
              <a:rPr lang="es-ES" sz="1200" b="0" i="0" u="none" strike="noStrike" baseline="0">
                <a:solidFill>
                  <a:srgbClr val="002855"/>
                </a:solidFill>
                <a:latin typeface="Signika-Light"/>
              </a:rPr>
              <a:t>, y describe las </a:t>
            </a:r>
            <a:r>
              <a:rPr lang="es-ES" sz="1200" b="0" i="0" u="none" strike="noStrike" baseline="0" err="1">
                <a:solidFill>
                  <a:srgbClr val="002855"/>
                </a:solidFill>
                <a:latin typeface="Signika-Light"/>
              </a:rPr>
              <a:t>LRSs</a:t>
            </a:r>
            <a:r>
              <a:rPr lang="es-ES" sz="1200" b="0" i="0" u="none" strike="noStrike" baseline="0">
                <a:solidFill>
                  <a:srgbClr val="002855"/>
                </a:solidFill>
                <a:latin typeface="Signika-Light"/>
              </a:rPr>
              <a:t> como molestas pero no estresantes. </a:t>
            </a:r>
          </a:p>
          <a:p>
            <a:pPr algn="l"/>
            <a:endParaRPr lang="es-ES" sz="1200" b="0" i="0" u="none" strike="noStrike" baseline="0">
              <a:solidFill>
                <a:srgbClr val="002855"/>
              </a:solidFill>
              <a:latin typeface="Signika-Light"/>
            </a:endParaRPr>
          </a:p>
          <a:p>
            <a:pPr algn="l"/>
            <a:r>
              <a:rPr lang="es-ES" sz="1200" b="0" i="0" u="none" strike="noStrike" baseline="0">
                <a:solidFill>
                  <a:srgbClr val="002855"/>
                </a:solidFill>
                <a:latin typeface="Signika-Light"/>
              </a:rPr>
              <a:t>A día 15 las </a:t>
            </a:r>
            <a:r>
              <a:rPr lang="es-ES" sz="1200" b="0" i="0" u="none" strike="noStrike" baseline="0" err="1">
                <a:solidFill>
                  <a:srgbClr val="002855"/>
                </a:solidFill>
                <a:latin typeface="Signika-Light"/>
              </a:rPr>
              <a:t>LRSs</a:t>
            </a:r>
            <a:r>
              <a:rPr lang="es-ES" sz="1200" b="0" i="0" u="none" strike="noStrike" baseline="0">
                <a:solidFill>
                  <a:srgbClr val="002855"/>
                </a:solidFill>
                <a:latin typeface="Signika-Light"/>
              </a:rPr>
              <a:t> habían disminuido considerablemente y a día 29 las lesiones de AK eran no palpables y poco visibles. A día 57 se había conseguido aclaramiento completo. No hubo cambios de hiper o hipopigmentaciones y la paciente estuvo satisfecha con el tratamiento</a:t>
            </a:r>
            <a:endParaRPr lang="es-ES"/>
          </a:p>
          <a:p>
            <a:endParaRPr lang="es-ES"/>
          </a:p>
        </p:txBody>
      </p:sp>
      <p:sp>
        <p:nvSpPr>
          <p:cNvPr id="4" name="Marcador de número de diapositiva 3"/>
          <p:cNvSpPr>
            <a:spLocks noGrp="1"/>
          </p:cNvSpPr>
          <p:nvPr>
            <p:ph type="sldNum" sz="quarter" idx="5"/>
          </p:nvPr>
        </p:nvSpPr>
        <p:spPr/>
        <p:txBody>
          <a:bodyPr/>
          <a:lstStyle/>
          <a:p>
            <a:fld id="{51C6D144-DB5E-C54E-8EB0-AEF682B629F6}" type="slidenum">
              <a:rPr lang="es-ES_tradnl" smtClean="0"/>
              <a:t>19</a:t>
            </a:fld>
            <a:endParaRPr lang="es-ES_tradnl"/>
          </a:p>
        </p:txBody>
      </p:sp>
    </p:spTree>
    <p:extLst>
      <p:ext uri="{BB962C8B-B14F-4D97-AF65-F5344CB8AC3E}">
        <p14:creationId xmlns:p14="http://schemas.microsoft.com/office/powerpoint/2010/main" val="305667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endParaRPr lang="es-ES"/>
          </a:p>
        </p:txBody>
      </p:sp>
      <p:sp>
        <p:nvSpPr>
          <p:cNvPr id="4" name="Marcador de número de diapositiva 3"/>
          <p:cNvSpPr>
            <a:spLocks noGrp="1"/>
          </p:cNvSpPr>
          <p:nvPr>
            <p:ph type="sldNum" sz="quarter" idx="5"/>
          </p:nvPr>
        </p:nvSpPr>
        <p:spPr/>
        <p:txBody>
          <a:bodyPr/>
          <a:lstStyle/>
          <a:p>
            <a:fld id="{51C6D144-DB5E-C54E-8EB0-AEF682B629F6}" type="slidenum">
              <a:rPr lang="es-ES_tradnl" smtClean="0"/>
              <a:t>20</a:t>
            </a:fld>
            <a:endParaRPr lang="es-ES_tradnl"/>
          </a:p>
        </p:txBody>
      </p:sp>
    </p:spTree>
    <p:extLst>
      <p:ext uri="{BB962C8B-B14F-4D97-AF65-F5344CB8AC3E}">
        <p14:creationId xmlns:p14="http://schemas.microsoft.com/office/powerpoint/2010/main" val="892906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ES" sz="1200" b="0" i="0" u="none" strike="noStrike" baseline="0">
                <a:solidFill>
                  <a:srgbClr val="002855"/>
                </a:solidFill>
                <a:latin typeface="Signika-Light"/>
              </a:rPr>
              <a:t>Localización: lesiones en la mejilla</a:t>
            </a:r>
          </a:p>
          <a:p>
            <a:pPr algn="l"/>
            <a:r>
              <a:rPr lang="es-ES" sz="1200" b="0" i="0" u="none" strike="noStrike" baseline="0">
                <a:solidFill>
                  <a:srgbClr val="E83C3E"/>
                </a:solidFill>
                <a:latin typeface="Signika-Light"/>
              </a:rPr>
              <a:t>• </a:t>
            </a:r>
            <a:r>
              <a:rPr lang="es-ES" sz="1200" b="0" i="0" u="none" strike="noStrike" baseline="0">
                <a:solidFill>
                  <a:srgbClr val="002855"/>
                </a:solidFill>
                <a:latin typeface="Signika-Light"/>
              </a:rPr>
              <a:t>El D8 las LSR alcanzaron su valor máximo de 5</a:t>
            </a:r>
          </a:p>
          <a:p>
            <a:pPr algn="l"/>
            <a:r>
              <a:rPr lang="es-ES" sz="1200" b="0" i="0" u="none" strike="noStrike" baseline="0">
                <a:solidFill>
                  <a:srgbClr val="E83C3E"/>
                </a:solidFill>
                <a:latin typeface="Signika-Light"/>
              </a:rPr>
              <a:t>• </a:t>
            </a:r>
            <a:r>
              <a:rPr lang="es-ES" sz="1200" b="0" i="0" u="none" strike="noStrike" baseline="0">
                <a:solidFill>
                  <a:srgbClr val="002855"/>
                </a:solidFill>
                <a:latin typeface="Signika-Light"/>
              </a:rPr>
              <a:t>El D15 la gravedad de las LSR presentó un descenso significativo LSR 2</a:t>
            </a:r>
          </a:p>
          <a:p>
            <a:pPr algn="l"/>
            <a:r>
              <a:rPr lang="es-ES" sz="1200" b="0" i="0" u="none" strike="noStrike" baseline="0">
                <a:solidFill>
                  <a:srgbClr val="E83C3E"/>
                </a:solidFill>
                <a:latin typeface="Signika-Light"/>
              </a:rPr>
              <a:t>• </a:t>
            </a:r>
            <a:r>
              <a:rPr lang="es-ES" sz="1200" b="0" i="0" u="none" strike="noStrike" baseline="0">
                <a:solidFill>
                  <a:srgbClr val="002855"/>
                </a:solidFill>
                <a:latin typeface="Signika-Light"/>
              </a:rPr>
              <a:t>El D29 se resolvieron la mayoría de LSR 1</a:t>
            </a:r>
          </a:p>
          <a:p>
            <a:pPr algn="l"/>
            <a:r>
              <a:rPr lang="es-ES" sz="1200" b="0" i="0" u="none" strike="noStrike" baseline="0">
                <a:solidFill>
                  <a:srgbClr val="002855"/>
                </a:solidFill>
                <a:latin typeface="Signika-Light"/>
              </a:rPr>
              <a:t>D 57: aclaramiento completo y LSR 0</a:t>
            </a:r>
            <a:endParaRPr lang="es-ES"/>
          </a:p>
          <a:p>
            <a:endParaRPr lang="es-ES"/>
          </a:p>
        </p:txBody>
      </p:sp>
      <p:sp>
        <p:nvSpPr>
          <p:cNvPr id="4" name="Marcador de número de diapositiva 3"/>
          <p:cNvSpPr>
            <a:spLocks noGrp="1"/>
          </p:cNvSpPr>
          <p:nvPr>
            <p:ph type="sldNum" sz="quarter" idx="5"/>
          </p:nvPr>
        </p:nvSpPr>
        <p:spPr/>
        <p:txBody>
          <a:bodyPr/>
          <a:lstStyle/>
          <a:p>
            <a:fld id="{51C6D144-DB5E-C54E-8EB0-AEF682B629F6}" type="slidenum">
              <a:rPr lang="es-ES_tradnl" smtClean="0"/>
              <a:t>21</a:t>
            </a:fld>
            <a:endParaRPr lang="es-ES_tradnl"/>
          </a:p>
        </p:txBody>
      </p:sp>
    </p:spTree>
    <p:extLst>
      <p:ext uri="{BB962C8B-B14F-4D97-AF65-F5344CB8AC3E}">
        <p14:creationId xmlns:p14="http://schemas.microsoft.com/office/powerpoint/2010/main" val="3635982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endParaRPr lang="es-ES"/>
          </a:p>
        </p:txBody>
      </p:sp>
      <p:sp>
        <p:nvSpPr>
          <p:cNvPr id="4" name="Marcador de número de diapositiva 3"/>
          <p:cNvSpPr>
            <a:spLocks noGrp="1"/>
          </p:cNvSpPr>
          <p:nvPr>
            <p:ph type="sldNum" sz="quarter" idx="5"/>
          </p:nvPr>
        </p:nvSpPr>
        <p:spPr/>
        <p:txBody>
          <a:bodyPr/>
          <a:lstStyle/>
          <a:p>
            <a:fld id="{51C6D144-DB5E-C54E-8EB0-AEF682B629F6}" type="slidenum">
              <a:rPr lang="es-ES_tradnl" smtClean="0"/>
              <a:t>22</a:t>
            </a:fld>
            <a:endParaRPr lang="es-ES_tradnl"/>
          </a:p>
        </p:txBody>
      </p:sp>
    </p:spTree>
    <p:extLst>
      <p:ext uri="{BB962C8B-B14F-4D97-AF65-F5344CB8AC3E}">
        <p14:creationId xmlns:p14="http://schemas.microsoft.com/office/powerpoint/2010/main" val="3527168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ES" sz="1200" b="0" i="0" u="none" strike="noStrike" baseline="0">
                <a:solidFill>
                  <a:srgbClr val="002855"/>
                </a:solidFill>
                <a:latin typeface="Signika-Light"/>
              </a:rPr>
              <a:t>Localización: lesiones en la mejilla</a:t>
            </a:r>
          </a:p>
          <a:p>
            <a:pPr algn="l"/>
            <a:r>
              <a:rPr lang="es-ES" sz="1200" b="0" i="0" u="none" strike="noStrike" baseline="0">
                <a:solidFill>
                  <a:srgbClr val="E83C3E"/>
                </a:solidFill>
                <a:latin typeface="Signika-Light"/>
              </a:rPr>
              <a:t>• </a:t>
            </a:r>
            <a:r>
              <a:rPr lang="es-ES" sz="1200" b="0" i="0" u="none" strike="noStrike" baseline="0">
                <a:solidFill>
                  <a:srgbClr val="002855"/>
                </a:solidFill>
                <a:latin typeface="Signika-Light"/>
              </a:rPr>
              <a:t>El D8 las LSR alcanzaron su valor máximo de 5</a:t>
            </a:r>
          </a:p>
          <a:p>
            <a:pPr algn="l"/>
            <a:r>
              <a:rPr lang="es-ES" sz="1200" b="0" i="0" u="none" strike="noStrike" baseline="0">
                <a:solidFill>
                  <a:srgbClr val="E83C3E"/>
                </a:solidFill>
                <a:latin typeface="Signika-Light"/>
              </a:rPr>
              <a:t>• </a:t>
            </a:r>
            <a:r>
              <a:rPr lang="es-ES" sz="1200" b="0" i="0" u="none" strike="noStrike" baseline="0">
                <a:solidFill>
                  <a:srgbClr val="002855"/>
                </a:solidFill>
                <a:latin typeface="Signika-Light"/>
              </a:rPr>
              <a:t>El D15 la gravedad de las LSR presentó un descenso significativo LSR 2</a:t>
            </a:r>
          </a:p>
          <a:p>
            <a:pPr algn="l"/>
            <a:r>
              <a:rPr lang="es-ES" sz="1200" b="0" i="0" u="none" strike="noStrike" baseline="0">
                <a:solidFill>
                  <a:srgbClr val="E83C3E"/>
                </a:solidFill>
                <a:latin typeface="Signika-Light"/>
              </a:rPr>
              <a:t>• </a:t>
            </a:r>
            <a:r>
              <a:rPr lang="es-ES" sz="1200" b="0" i="0" u="none" strike="noStrike" baseline="0">
                <a:solidFill>
                  <a:srgbClr val="002855"/>
                </a:solidFill>
                <a:latin typeface="Signika-Light"/>
              </a:rPr>
              <a:t>El D29 se resolvieron la mayoría de LSR 1</a:t>
            </a:r>
          </a:p>
          <a:p>
            <a:pPr algn="l"/>
            <a:r>
              <a:rPr lang="es-ES" sz="1200" b="0" i="0" u="none" strike="noStrike" baseline="0">
                <a:solidFill>
                  <a:srgbClr val="002855"/>
                </a:solidFill>
                <a:latin typeface="Signika-Light"/>
              </a:rPr>
              <a:t>D 57: aclaramiento completo y LSR 0</a:t>
            </a:r>
            <a:endParaRPr lang="es-ES"/>
          </a:p>
          <a:p>
            <a:endParaRPr lang="es-ES"/>
          </a:p>
        </p:txBody>
      </p:sp>
      <p:sp>
        <p:nvSpPr>
          <p:cNvPr id="4" name="Marcador de número de diapositiva 3"/>
          <p:cNvSpPr>
            <a:spLocks noGrp="1"/>
          </p:cNvSpPr>
          <p:nvPr>
            <p:ph type="sldNum" sz="quarter" idx="5"/>
          </p:nvPr>
        </p:nvSpPr>
        <p:spPr/>
        <p:txBody>
          <a:bodyPr/>
          <a:lstStyle/>
          <a:p>
            <a:fld id="{51C6D144-DB5E-C54E-8EB0-AEF682B629F6}" type="slidenum">
              <a:rPr lang="es-ES_tradnl" smtClean="0"/>
              <a:t>23</a:t>
            </a:fld>
            <a:endParaRPr lang="es-ES_tradnl"/>
          </a:p>
        </p:txBody>
      </p:sp>
    </p:spTree>
    <p:extLst>
      <p:ext uri="{BB962C8B-B14F-4D97-AF65-F5344CB8AC3E}">
        <p14:creationId xmlns:p14="http://schemas.microsoft.com/office/powerpoint/2010/main" val="128666475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2EF94F8B-0E3D-42FD-B824-3614DAA1E119}"/>
              </a:ext>
            </a:extLst>
          </p:cNvPr>
          <p:cNvPicPr>
            <a:picLocks noChangeAspect="1"/>
          </p:cNvPicPr>
          <p:nvPr userDrawn="1"/>
        </p:nvPicPr>
        <p:blipFill rotWithShape="1">
          <a:blip r:embed="rId2"/>
          <a:srcRect r="23269" b="51075"/>
          <a:stretch/>
        </p:blipFill>
        <p:spPr>
          <a:xfrm>
            <a:off x="8713719" y="4615158"/>
            <a:ext cx="3478281" cy="2242842"/>
          </a:xfrm>
          <a:prstGeom prst="rect">
            <a:avLst/>
          </a:prstGeom>
        </p:spPr>
      </p:pic>
      <p:pic>
        <p:nvPicPr>
          <p:cNvPr id="14" name="Imagen 13">
            <a:extLst>
              <a:ext uri="{FF2B5EF4-FFF2-40B4-BE49-F238E27FC236}">
                <a16:creationId xmlns:a16="http://schemas.microsoft.com/office/drawing/2014/main" id="{80630943-965E-AF43-4835-C747ED241D9F}"/>
              </a:ext>
            </a:extLst>
          </p:cNvPr>
          <p:cNvPicPr>
            <a:picLocks noChangeAspect="1"/>
          </p:cNvPicPr>
          <p:nvPr userDrawn="1"/>
        </p:nvPicPr>
        <p:blipFill rotWithShape="1">
          <a:blip r:embed="rId3"/>
          <a:srcRect r="16403" b="58268"/>
          <a:stretch/>
        </p:blipFill>
        <p:spPr>
          <a:xfrm>
            <a:off x="9665210" y="5586016"/>
            <a:ext cx="2526790" cy="1271984"/>
          </a:xfrm>
          <a:prstGeom prst="rect">
            <a:avLst/>
          </a:prstGeom>
        </p:spPr>
      </p:pic>
      <p:pic>
        <p:nvPicPr>
          <p:cNvPr id="3" name="Imagen 2">
            <a:extLst>
              <a:ext uri="{FF2B5EF4-FFF2-40B4-BE49-F238E27FC236}">
                <a16:creationId xmlns:a16="http://schemas.microsoft.com/office/drawing/2014/main" id="{5C1A0B00-06F0-0DBC-23AB-72E8C897BF24}"/>
              </a:ext>
            </a:extLst>
          </p:cNvPr>
          <p:cNvPicPr>
            <a:picLocks noChangeAspect="1"/>
          </p:cNvPicPr>
          <p:nvPr userDrawn="1"/>
        </p:nvPicPr>
        <p:blipFill rotWithShape="1">
          <a:blip r:embed="rId4">
            <a:alphaModFix/>
          </a:blip>
          <a:srcRect l="45595" t="7058" b="7058"/>
          <a:stretch/>
        </p:blipFill>
        <p:spPr>
          <a:xfrm>
            <a:off x="0" y="-1"/>
            <a:ext cx="1635718" cy="6858001"/>
          </a:xfrm>
          <a:prstGeom prst="rect">
            <a:avLst/>
          </a:prstGeom>
        </p:spPr>
      </p:pic>
      <p:pic>
        <p:nvPicPr>
          <p:cNvPr id="8" name="Imagen 7">
            <a:extLst>
              <a:ext uri="{FF2B5EF4-FFF2-40B4-BE49-F238E27FC236}">
                <a16:creationId xmlns:a16="http://schemas.microsoft.com/office/drawing/2014/main" id="{27972514-14B9-E234-0E02-71918DB3F8DE}"/>
              </a:ext>
            </a:extLst>
          </p:cNvPr>
          <p:cNvPicPr>
            <a:picLocks noChangeAspect="1"/>
          </p:cNvPicPr>
          <p:nvPr userDrawn="1"/>
        </p:nvPicPr>
        <p:blipFill rotWithShape="1">
          <a:blip r:embed="rId5"/>
          <a:srcRect b="50000"/>
          <a:stretch/>
        </p:blipFill>
        <p:spPr>
          <a:xfrm>
            <a:off x="2946106" y="5439660"/>
            <a:ext cx="3330708" cy="1418340"/>
          </a:xfrm>
          <a:prstGeom prst="rect">
            <a:avLst/>
          </a:prstGeom>
        </p:spPr>
      </p:pic>
      <p:pic>
        <p:nvPicPr>
          <p:cNvPr id="11" name="Imagen 10">
            <a:extLst>
              <a:ext uri="{FF2B5EF4-FFF2-40B4-BE49-F238E27FC236}">
                <a16:creationId xmlns:a16="http://schemas.microsoft.com/office/drawing/2014/main" id="{EC3CCDAF-4442-44A8-B10E-FC178CC1E64D}"/>
              </a:ext>
            </a:extLst>
          </p:cNvPr>
          <p:cNvPicPr>
            <a:picLocks noChangeAspect="1"/>
          </p:cNvPicPr>
          <p:nvPr userDrawn="1"/>
        </p:nvPicPr>
        <p:blipFill rotWithShape="1">
          <a:blip r:embed="rId6">
            <a:alphaModFix/>
          </a:blip>
          <a:srcRect t="43917" r="15599" b="-1"/>
          <a:stretch/>
        </p:blipFill>
        <p:spPr>
          <a:xfrm>
            <a:off x="6506420" y="0"/>
            <a:ext cx="5685581" cy="2098897"/>
          </a:xfrm>
          <a:prstGeom prst="rect">
            <a:avLst/>
          </a:prstGeom>
        </p:spPr>
      </p:pic>
      <p:pic>
        <p:nvPicPr>
          <p:cNvPr id="18" name="Imagen 17">
            <a:extLst>
              <a:ext uri="{FF2B5EF4-FFF2-40B4-BE49-F238E27FC236}">
                <a16:creationId xmlns:a16="http://schemas.microsoft.com/office/drawing/2014/main" id="{F73FA644-3488-6AEA-D7CA-ED97269099B7}"/>
              </a:ext>
            </a:extLst>
          </p:cNvPr>
          <p:cNvPicPr>
            <a:picLocks noChangeAspect="1"/>
          </p:cNvPicPr>
          <p:nvPr userDrawn="1"/>
        </p:nvPicPr>
        <p:blipFill>
          <a:blip r:embed="rId7"/>
          <a:stretch>
            <a:fillRect/>
          </a:stretch>
        </p:blipFill>
        <p:spPr>
          <a:xfrm>
            <a:off x="10327341" y="6079922"/>
            <a:ext cx="1294114" cy="462184"/>
          </a:xfrm>
          <a:prstGeom prst="rect">
            <a:avLst/>
          </a:prstGeom>
        </p:spPr>
      </p:pic>
      <p:pic>
        <p:nvPicPr>
          <p:cNvPr id="20" name="Imagen 19">
            <a:extLst>
              <a:ext uri="{FF2B5EF4-FFF2-40B4-BE49-F238E27FC236}">
                <a16:creationId xmlns:a16="http://schemas.microsoft.com/office/drawing/2014/main" id="{D61B5309-B8D6-78F9-E225-9B5403DD35A3}"/>
              </a:ext>
            </a:extLst>
          </p:cNvPr>
          <p:cNvPicPr>
            <a:picLocks noChangeAspect="1"/>
          </p:cNvPicPr>
          <p:nvPr userDrawn="1"/>
        </p:nvPicPr>
        <p:blipFill>
          <a:blip r:embed="rId8"/>
          <a:stretch>
            <a:fillRect/>
          </a:stretch>
        </p:blipFill>
        <p:spPr>
          <a:xfrm>
            <a:off x="4734420" y="3055964"/>
            <a:ext cx="2723159" cy="746071"/>
          </a:xfrm>
          <a:prstGeom prst="rect">
            <a:avLst/>
          </a:prstGeom>
        </p:spPr>
      </p:pic>
    </p:spTree>
    <p:extLst>
      <p:ext uri="{BB962C8B-B14F-4D97-AF65-F5344CB8AC3E}">
        <p14:creationId xmlns:p14="http://schemas.microsoft.com/office/powerpoint/2010/main" val="3271030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D3390E-5B32-0F4D-8283-8F87D3F9F59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4DA3672-027A-EC4A-B092-65723B0A28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95D3B49-7246-6A45-B0A1-9B10A1CBDD5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9C61D1E-615C-BA47-B3F8-4EFDD18835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B417174-91B0-CA41-8D80-EF98540F7B0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7F6460D-4F90-1749-A4AA-E0DAB740BE0D}"/>
              </a:ext>
            </a:extLst>
          </p:cNvPr>
          <p:cNvSpPr>
            <a:spLocks noGrp="1"/>
          </p:cNvSpPr>
          <p:nvPr>
            <p:ph type="dt" sz="half" idx="10"/>
          </p:nvPr>
        </p:nvSpPr>
        <p:spPr/>
        <p:txBody>
          <a:bodyPr/>
          <a:lstStyle/>
          <a:p>
            <a:fld id="{19EABCEA-0F17-2746-B516-EB6F9A728AFD}" type="datetimeFigureOut">
              <a:rPr lang="es-ES" smtClean="0"/>
              <a:t>28/02/2024</a:t>
            </a:fld>
            <a:endParaRPr lang="es-ES"/>
          </a:p>
        </p:txBody>
      </p:sp>
      <p:sp>
        <p:nvSpPr>
          <p:cNvPr id="8" name="Marcador de pie de página 7">
            <a:extLst>
              <a:ext uri="{FF2B5EF4-FFF2-40B4-BE49-F238E27FC236}">
                <a16:creationId xmlns:a16="http://schemas.microsoft.com/office/drawing/2014/main" id="{9ECF15B8-7864-FE4E-A283-F468F0D6190F}"/>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EA25DD5-81D1-B44E-B9B1-F66D708486A2}"/>
              </a:ext>
            </a:extLst>
          </p:cNvPr>
          <p:cNvSpPr>
            <a:spLocks noGrp="1"/>
          </p:cNvSpPr>
          <p:nvPr>
            <p:ph type="sldNum" sz="quarter" idx="12"/>
          </p:nvPr>
        </p:nvSpPr>
        <p:spPr/>
        <p:txBody>
          <a:bodyPr/>
          <a:lstStyle/>
          <a:p>
            <a:fld id="{8843E5AA-E9D5-8446-88F0-606E07504B56}" type="slidenum">
              <a:rPr lang="es-ES" smtClean="0"/>
              <a:t>‹#›</a:t>
            </a:fld>
            <a:endParaRPr lang="es-ES"/>
          </a:p>
        </p:txBody>
      </p:sp>
    </p:spTree>
    <p:extLst>
      <p:ext uri="{BB962C8B-B14F-4D97-AF65-F5344CB8AC3E}">
        <p14:creationId xmlns:p14="http://schemas.microsoft.com/office/powerpoint/2010/main" val="659101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7E3490-DFA7-124F-82D7-8CC5F2F88BA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9223DE8-8981-C744-8DCE-38699E5BB9C9}"/>
              </a:ext>
            </a:extLst>
          </p:cNvPr>
          <p:cNvSpPr>
            <a:spLocks noGrp="1"/>
          </p:cNvSpPr>
          <p:nvPr>
            <p:ph type="dt" sz="half" idx="10"/>
          </p:nvPr>
        </p:nvSpPr>
        <p:spPr/>
        <p:txBody>
          <a:bodyPr/>
          <a:lstStyle/>
          <a:p>
            <a:fld id="{19EABCEA-0F17-2746-B516-EB6F9A728AFD}" type="datetimeFigureOut">
              <a:rPr lang="es-ES" smtClean="0"/>
              <a:t>28/02/2024</a:t>
            </a:fld>
            <a:endParaRPr lang="es-ES"/>
          </a:p>
        </p:txBody>
      </p:sp>
      <p:sp>
        <p:nvSpPr>
          <p:cNvPr id="4" name="Marcador de pie de página 3">
            <a:extLst>
              <a:ext uri="{FF2B5EF4-FFF2-40B4-BE49-F238E27FC236}">
                <a16:creationId xmlns:a16="http://schemas.microsoft.com/office/drawing/2014/main" id="{6C6065B3-F679-9443-AE55-933336FFDA2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ED52D2D-3E48-B346-BE15-DD5647ECDC07}"/>
              </a:ext>
            </a:extLst>
          </p:cNvPr>
          <p:cNvSpPr>
            <a:spLocks noGrp="1"/>
          </p:cNvSpPr>
          <p:nvPr>
            <p:ph type="sldNum" sz="quarter" idx="12"/>
          </p:nvPr>
        </p:nvSpPr>
        <p:spPr/>
        <p:txBody>
          <a:bodyPr/>
          <a:lstStyle/>
          <a:p>
            <a:fld id="{8843E5AA-E9D5-8446-88F0-606E07504B56}" type="slidenum">
              <a:rPr lang="es-ES" smtClean="0"/>
              <a:t>‹#›</a:t>
            </a:fld>
            <a:endParaRPr lang="es-ES"/>
          </a:p>
        </p:txBody>
      </p:sp>
    </p:spTree>
    <p:extLst>
      <p:ext uri="{BB962C8B-B14F-4D97-AF65-F5344CB8AC3E}">
        <p14:creationId xmlns:p14="http://schemas.microsoft.com/office/powerpoint/2010/main" val="10895709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340D736-4677-F54F-93AA-200B9B3408E3}"/>
              </a:ext>
            </a:extLst>
          </p:cNvPr>
          <p:cNvSpPr>
            <a:spLocks noGrp="1"/>
          </p:cNvSpPr>
          <p:nvPr>
            <p:ph type="dt" sz="half" idx="10"/>
          </p:nvPr>
        </p:nvSpPr>
        <p:spPr/>
        <p:txBody>
          <a:bodyPr/>
          <a:lstStyle/>
          <a:p>
            <a:fld id="{19EABCEA-0F17-2746-B516-EB6F9A728AFD}" type="datetimeFigureOut">
              <a:rPr lang="es-ES" smtClean="0"/>
              <a:t>28/02/2024</a:t>
            </a:fld>
            <a:endParaRPr lang="es-ES"/>
          </a:p>
        </p:txBody>
      </p:sp>
      <p:sp>
        <p:nvSpPr>
          <p:cNvPr id="3" name="Marcador de pie de página 2">
            <a:extLst>
              <a:ext uri="{FF2B5EF4-FFF2-40B4-BE49-F238E27FC236}">
                <a16:creationId xmlns:a16="http://schemas.microsoft.com/office/drawing/2014/main" id="{15DB746E-0F3E-074C-8674-980F5C1877E8}"/>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F9E36DD-1738-524F-AC6E-D83F01976726}"/>
              </a:ext>
            </a:extLst>
          </p:cNvPr>
          <p:cNvSpPr>
            <a:spLocks noGrp="1"/>
          </p:cNvSpPr>
          <p:nvPr>
            <p:ph type="sldNum" sz="quarter" idx="12"/>
          </p:nvPr>
        </p:nvSpPr>
        <p:spPr/>
        <p:txBody>
          <a:bodyPr/>
          <a:lstStyle/>
          <a:p>
            <a:fld id="{8843E5AA-E9D5-8446-88F0-606E07504B56}" type="slidenum">
              <a:rPr lang="es-ES" smtClean="0"/>
              <a:t>‹#›</a:t>
            </a:fld>
            <a:endParaRPr lang="es-ES"/>
          </a:p>
        </p:txBody>
      </p:sp>
    </p:spTree>
    <p:extLst>
      <p:ext uri="{BB962C8B-B14F-4D97-AF65-F5344CB8AC3E}">
        <p14:creationId xmlns:p14="http://schemas.microsoft.com/office/powerpoint/2010/main" val="1127061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0DFE2C-7070-A24B-B68F-8D3A19ADA7C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EC53961-D23A-3E45-8705-26B95D372D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278196B-3617-EC43-8831-213140E92E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0B4BFAB-6B55-FD43-BCF7-B139496BFCBE}"/>
              </a:ext>
            </a:extLst>
          </p:cNvPr>
          <p:cNvSpPr>
            <a:spLocks noGrp="1"/>
          </p:cNvSpPr>
          <p:nvPr>
            <p:ph type="dt" sz="half" idx="10"/>
          </p:nvPr>
        </p:nvSpPr>
        <p:spPr/>
        <p:txBody>
          <a:bodyPr/>
          <a:lstStyle/>
          <a:p>
            <a:fld id="{19EABCEA-0F17-2746-B516-EB6F9A728AFD}" type="datetimeFigureOut">
              <a:rPr lang="es-ES" smtClean="0"/>
              <a:t>28/02/2024</a:t>
            </a:fld>
            <a:endParaRPr lang="es-ES"/>
          </a:p>
        </p:txBody>
      </p:sp>
      <p:sp>
        <p:nvSpPr>
          <p:cNvPr id="6" name="Marcador de pie de página 5">
            <a:extLst>
              <a:ext uri="{FF2B5EF4-FFF2-40B4-BE49-F238E27FC236}">
                <a16:creationId xmlns:a16="http://schemas.microsoft.com/office/drawing/2014/main" id="{861DF055-2842-D448-AE9A-14E16583EF9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6965E0A-2DA0-0E41-8685-64EA16F1F249}"/>
              </a:ext>
            </a:extLst>
          </p:cNvPr>
          <p:cNvSpPr>
            <a:spLocks noGrp="1"/>
          </p:cNvSpPr>
          <p:nvPr>
            <p:ph type="sldNum" sz="quarter" idx="12"/>
          </p:nvPr>
        </p:nvSpPr>
        <p:spPr/>
        <p:txBody>
          <a:bodyPr/>
          <a:lstStyle/>
          <a:p>
            <a:fld id="{8843E5AA-E9D5-8446-88F0-606E07504B56}" type="slidenum">
              <a:rPr lang="es-ES" smtClean="0"/>
              <a:t>‹#›</a:t>
            </a:fld>
            <a:endParaRPr lang="es-ES"/>
          </a:p>
        </p:txBody>
      </p:sp>
    </p:spTree>
    <p:extLst>
      <p:ext uri="{BB962C8B-B14F-4D97-AF65-F5344CB8AC3E}">
        <p14:creationId xmlns:p14="http://schemas.microsoft.com/office/powerpoint/2010/main" val="2682989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BB9F0D-F247-804C-9F8B-E62E193D260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54CFDA1-D0B2-4148-9210-E228324E28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D8A6BA71-816C-2142-A1F8-13E662B3EC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14E05EE-DEB2-CD48-9B57-C6173E1F7E36}"/>
              </a:ext>
            </a:extLst>
          </p:cNvPr>
          <p:cNvSpPr>
            <a:spLocks noGrp="1"/>
          </p:cNvSpPr>
          <p:nvPr>
            <p:ph type="dt" sz="half" idx="10"/>
          </p:nvPr>
        </p:nvSpPr>
        <p:spPr/>
        <p:txBody>
          <a:bodyPr/>
          <a:lstStyle/>
          <a:p>
            <a:fld id="{19EABCEA-0F17-2746-B516-EB6F9A728AFD}" type="datetimeFigureOut">
              <a:rPr lang="es-ES" smtClean="0"/>
              <a:t>28/02/2024</a:t>
            </a:fld>
            <a:endParaRPr lang="es-ES"/>
          </a:p>
        </p:txBody>
      </p:sp>
      <p:sp>
        <p:nvSpPr>
          <p:cNvPr id="6" name="Marcador de pie de página 5">
            <a:extLst>
              <a:ext uri="{FF2B5EF4-FFF2-40B4-BE49-F238E27FC236}">
                <a16:creationId xmlns:a16="http://schemas.microsoft.com/office/drawing/2014/main" id="{73B7F5FF-8B3C-214E-9CB3-808FFAD46EF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F93FBDD-5C7E-2549-BAC8-AB2DF4781A0C}"/>
              </a:ext>
            </a:extLst>
          </p:cNvPr>
          <p:cNvSpPr>
            <a:spLocks noGrp="1"/>
          </p:cNvSpPr>
          <p:nvPr>
            <p:ph type="sldNum" sz="quarter" idx="12"/>
          </p:nvPr>
        </p:nvSpPr>
        <p:spPr/>
        <p:txBody>
          <a:bodyPr/>
          <a:lstStyle/>
          <a:p>
            <a:fld id="{8843E5AA-E9D5-8446-88F0-606E07504B56}" type="slidenum">
              <a:rPr lang="es-ES" smtClean="0"/>
              <a:t>‹#›</a:t>
            </a:fld>
            <a:endParaRPr lang="es-ES"/>
          </a:p>
        </p:txBody>
      </p:sp>
    </p:spTree>
    <p:extLst>
      <p:ext uri="{BB962C8B-B14F-4D97-AF65-F5344CB8AC3E}">
        <p14:creationId xmlns:p14="http://schemas.microsoft.com/office/powerpoint/2010/main" val="35836414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F584C-7A05-454D-8398-5B794437DD5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0A9DC79-06A8-C142-AC23-5BAE49DBAB5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391B358-4F8A-F94F-8342-B1F2338D55F0}"/>
              </a:ext>
            </a:extLst>
          </p:cNvPr>
          <p:cNvSpPr>
            <a:spLocks noGrp="1"/>
          </p:cNvSpPr>
          <p:nvPr>
            <p:ph type="dt" sz="half" idx="10"/>
          </p:nvPr>
        </p:nvSpPr>
        <p:spPr/>
        <p:txBody>
          <a:bodyPr/>
          <a:lstStyle/>
          <a:p>
            <a:fld id="{19EABCEA-0F17-2746-B516-EB6F9A728AFD}" type="datetimeFigureOut">
              <a:rPr lang="es-ES" smtClean="0"/>
              <a:t>28/02/2024</a:t>
            </a:fld>
            <a:endParaRPr lang="es-ES"/>
          </a:p>
        </p:txBody>
      </p:sp>
      <p:sp>
        <p:nvSpPr>
          <p:cNvPr id="5" name="Marcador de pie de página 4">
            <a:extLst>
              <a:ext uri="{FF2B5EF4-FFF2-40B4-BE49-F238E27FC236}">
                <a16:creationId xmlns:a16="http://schemas.microsoft.com/office/drawing/2014/main" id="{A10F96AF-DFD9-AA4F-99EF-26038944BA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E5CCA7-2EA1-E746-9298-81D9EA958D3A}"/>
              </a:ext>
            </a:extLst>
          </p:cNvPr>
          <p:cNvSpPr>
            <a:spLocks noGrp="1"/>
          </p:cNvSpPr>
          <p:nvPr>
            <p:ph type="sldNum" sz="quarter" idx="12"/>
          </p:nvPr>
        </p:nvSpPr>
        <p:spPr/>
        <p:txBody>
          <a:bodyPr/>
          <a:lstStyle/>
          <a:p>
            <a:fld id="{8843E5AA-E9D5-8446-88F0-606E07504B56}" type="slidenum">
              <a:rPr lang="es-ES" smtClean="0"/>
              <a:t>‹#›</a:t>
            </a:fld>
            <a:endParaRPr lang="es-ES"/>
          </a:p>
        </p:txBody>
      </p:sp>
    </p:spTree>
    <p:extLst>
      <p:ext uri="{BB962C8B-B14F-4D97-AF65-F5344CB8AC3E}">
        <p14:creationId xmlns:p14="http://schemas.microsoft.com/office/powerpoint/2010/main" val="3945427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E653DDA-E2A5-074B-85B7-112F6930C36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B37399C-0851-DC42-97E6-37236F6FB51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7309126-E4E8-4C41-84C4-D3049CE0CBD1}"/>
              </a:ext>
            </a:extLst>
          </p:cNvPr>
          <p:cNvSpPr>
            <a:spLocks noGrp="1"/>
          </p:cNvSpPr>
          <p:nvPr>
            <p:ph type="dt" sz="half" idx="10"/>
          </p:nvPr>
        </p:nvSpPr>
        <p:spPr/>
        <p:txBody>
          <a:bodyPr/>
          <a:lstStyle/>
          <a:p>
            <a:fld id="{19EABCEA-0F17-2746-B516-EB6F9A728AFD}" type="datetimeFigureOut">
              <a:rPr lang="es-ES" smtClean="0"/>
              <a:t>28/02/2024</a:t>
            </a:fld>
            <a:endParaRPr lang="es-ES"/>
          </a:p>
        </p:txBody>
      </p:sp>
      <p:sp>
        <p:nvSpPr>
          <p:cNvPr id="5" name="Marcador de pie de página 4">
            <a:extLst>
              <a:ext uri="{FF2B5EF4-FFF2-40B4-BE49-F238E27FC236}">
                <a16:creationId xmlns:a16="http://schemas.microsoft.com/office/drawing/2014/main" id="{76271959-77F4-2F4E-8F47-686F592C046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9110457-B613-8240-9123-E0C29BAE826B}"/>
              </a:ext>
            </a:extLst>
          </p:cNvPr>
          <p:cNvSpPr>
            <a:spLocks noGrp="1"/>
          </p:cNvSpPr>
          <p:nvPr>
            <p:ph type="sldNum" sz="quarter" idx="12"/>
          </p:nvPr>
        </p:nvSpPr>
        <p:spPr/>
        <p:txBody>
          <a:bodyPr/>
          <a:lstStyle/>
          <a:p>
            <a:fld id="{8843E5AA-E9D5-8446-88F0-606E07504B56}" type="slidenum">
              <a:rPr lang="es-ES" smtClean="0"/>
              <a:t>‹#›</a:t>
            </a:fld>
            <a:endParaRPr lang="es-ES"/>
          </a:p>
        </p:txBody>
      </p:sp>
    </p:spTree>
    <p:extLst>
      <p:ext uri="{BB962C8B-B14F-4D97-AF65-F5344CB8AC3E}">
        <p14:creationId xmlns:p14="http://schemas.microsoft.com/office/powerpoint/2010/main" val="13820887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Portada 1">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24949FA-E870-0220-68F6-844449E193B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5" name="Marcador de texto 11">
            <a:extLst>
              <a:ext uri="{FF2B5EF4-FFF2-40B4-BE49-F238E27FC236}">
                <a16:creationId xmlns:a16="http://schemas.microsoft.com/office/drawing/2014/main" id="{A72BBCAF-B997-2340-8D6B-A8B6ADBC434E}"/>
              </a:ext>
            </a:extLst>
          </p:cNvPr>
          <p:cNvSpPr>
            <a:spLocks noGrp="1"/>
          </p:cNvSpPr>
          <p:nvPr>
            <p:ph type="body" sz="quarter" idx="10"/>
          </p:nvPr>
        </p:nvSpPr>
        <p:spPr>
          <a:xfrm>
            <a:off x="2982344" y="2659152"/>
            <a:ext cx="6286347" cy="2210771"/>
          </a:xfrm>
          <a:prstGeom prst="rect">
            <a:avLst/>
          </a:prstGeom>
        </p:spPr>
        <p:txBody>
          <a:bodyPr/>
          <a:lstStyle>
            <a:lvl1pPr marL="0" indent="0">
              <a:buNone/>
              <a:defRPr sz="5400" b="1">
                <a:solidFill>
                  <a:srgbClr val="002855"/>
                </a:solidFill>
                <a:latin typeface="Candara" panose="020E0502030303020204" pitchFamily="34" charset="0"/>
              </a:defRPr>
            </a:lvl1pPr>
          </a:lstStyle>
          <a:p>
            <a:pPr lvl="0"/>
            <a:r>
              <a:rPr lang="es-ES"/>
              <a:t>Haga clic para modificar</a:t>
            </a:r>
          </a:p>
        </p:txBody>
      </p:sp>
      <p:pic>
        <p:nvPicPr>
          <p:cNvPr id="3" name="Imagen 2">
            <a:extLst>
              <a:ext uri="{FF2B5EF4-FFF2-40B4-BE49-F238E27FC236}">
                <a16:creationId xmlns:a16="http://schemas.microsoft.com/office/drawing/2014/main" id="{75DB67B8-78EE-C054-4318-024D9B6BB01B}"/>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8474849" y="262776"/>
            <a:ext cx="3835400" cy="1066800"/>
          </a:xfrm>
          <a:prstGeom prst="rect">
            <a:avLst/>
          </a:prstGeom>
        </p:spPr>
      </p:pic>
    </p:spTree>
    <p:extLst>
      <p:ext uri="{BB962C8B-B14F-4D97-AF65-F5344CB8AC3E}">
        <p14:creationId xmlns:p14="http://schemas.microsoft.com/office/powerpoint/2010/main" val="229933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tmplLst>
          <p:tmpl lvl="1">
            <p:tnLst>
              <p:par>
                <p:cTn presetID="1"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Contraportada">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7CC47F03-8D9D-084D-9518-29E459536B4B}"/>
              </a:ext>
            </a:extLst>
          </p:cNvPr>
          <p:cNvSpPr>
            <a:spLocks noGrp="1"/>
          </p:cNvSpPr>
          <p:nvPr>
            <p:ph type="body" sz="quarter" idx="15" hasCustomPrompt="1"/>
          </p:nvPr>
        </p:nvSpPr>
        <p:spPr>
          <a:xfrm>
            <a:off x="455850" y="187943"/>
            <a:ext cx="10020767" cy="896579"/>
          </a:xfrm>
          <a:prstGeom prst="rect">
            <a:avLst/>
          </a:prstGeom>
        </p:spPr>
        <p:txBody>
          <a:bodyPr anchor="ctr"/>
          <a:lstStyle>
            <a:lvl1pPr marL="0" marR="0" indent="0" algn="l" defTabSz="914377" rtl="0" eaLnBrk="1" fontAlgn="auto" latinLnBrk="0" hangingPunct="1">
              <a:lnSpc>
                <a:spcPts val="2400"/>
              </a:lnSpc>
              <a:spcBef>
                <a:spcPts val="1000"/>
              </a:spcBef>
              <a:spcAft>
                <a:spcPts val="0"/>
              </a:spcAft>
              <a:buClrTx/>
              <a:buSzTx/>
              <a:buFont typeface="Arial" panose="020B0604020202020204" pitchFamily="34" charset="0"/>
              <a:buNone/>
              <a:tabLst/>
              <a:defRPr sz="2200" b="1">
                <a:solidFill>
                  <a:srgbClr val="E63D42"/>
                </a:solidFill>
              </a:defRPr>
            </a:lvl1pPr>
            <a:lvl2pPr marL="457189" indent="0">
              <a:buNone/>
              <a:defRPr sz="2200">
                <a:solidFill>
                  <a:srgbClr val="002855"/>
                </a:solidFill>
              </a:defRPr>
            </a:lvl2pPr>
            <a:lvl3pPr marL="914377" indent="0">
              <a:buNone/>
              <a:defRPr sz="2200">
                <a:solidFill>
                  <a:srgbClr val="002855"/>
                </a:solidFill>
              </a:defRPr>
            </a:lvl3pPr>
            <a:lvl4pPr marL="1371566" indent="0">
              <a:buNone/>
              <a:defRPr sz="2200">
                <a:solidFill>
                  <a:srgbClr val="002855"/>
                </a:solidFill>
              </a:defRPr>
            </a:lvl4pPr>
            <a:lvl5pPr marL="1828754" indent="0">
              <a:buNone/>
              <a:defRPr sz="2200">
                <a:solidFill>
                  <a:srgbClr val="002855"/>
                </a:solidFill>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a:t>Haga clic para modificar el título de la </a:t>
            </a:r>
            <a:r>
              <a:rPr lang="es-ES" err="1"/>
              <a:t>slide</a:t>
            </a:r>
            <a:endParaRPr lang="es-ES"/>
          </a:p>
        </p:txBody>
      </p:sp>
      <p:pic>
        <p:nvPicPr>
          <p:cNvPr id="2" name="Imagen 1">
            <a:extLst>
              <a:ext uri="{FF2B5EF4-FFF2-40B4-BE49-F238E27FC236}">
                <a16:creationId xmlns:a16="http://schemas.microsoft.com/office/drawing/2014/main" id="{1AF2F6FB-2049-004C-8834-C0C3CD662532}"/>
              </a:ext>
            </a:extLst>
          </p:cNvPr>
          <p:cNvPicPr>
            <a:picLocks noChangeAspect="1"/>
          </p:cNvPicPr>
          <p:nvPr userDrawn="1"/>
        </p:nvPicPr>
        <p:blipFill rotWithShape="1">
          <a:blip r:embed="rId2"/>
          <a:srcRect r="54876"/>
          <a:stretch/>
        </p:blipFill>
        <p:spPr>
          <a:xfrm>
            <a:off x="10479803" y="1792970"/>
            <a:ext cx="1712199" cy="4238639"/>
          </a:xfrm>
          <a:prstGeom prst="rect">
            <a:avLst/>
          </a:prstGeom>
        </p:spPr>
      </p:pic>
      <p:pic>
        <p:nvPicPr>
          <p:cNvPr id="9" name="Imagen 8">
            <a:extLst>
              <a:ext uri="{FF2B5EF4-FFF2-40B4-BE49-F238E27FC236}">
                <a16:creationId xmlns:a16="http://schemas.microsoft.com/office/drawing/2014/main" id="{6A867C3C-69EB-DF45-89F0-CA16CEF24C12}"/>
              </a:ext>
            </a:extLst>
          </p:cNvPr>
          <p:cNvPicPr>
            <a:picLocks noChangeAspect="1"/>
          </p:cNvPicPr>
          <p:nvPr userDrawn="1"/>
        </p:nvPicPr>
        <p:blipFill>
          <a:blip r:embed="rId3"/>
          <a:stretch>
            <a:fillRect/>
          </a:stretch>
        </p:blipFill>
        <p:spPr>
          <a:xfrm>
            <a:off x="10769454" y="37126"/>
            <a:ext cx="1257300" cy="1079500"/>
          </a:xfrm>
          <a:prstGeom prst="rect">
            <a:avLst/>
          </a:prstGeom>
        </p:spPr>
      </p:pic>
      <p:sp>
        <p:nvSpPr>
          <p:cNvPr id="12" name="Marcador de texto 2">
            <a:extLst>
              <a:ext uri="{FF2B5EF4-FFF2-40B4-BE49-F238E27FC236}">
                <a16:creationId xmlns:a16="http://schemas.microsoft.com/office/drawing/2014/main" id="{90989688-8158-6345-BB23-891262A74898}"/>
              </a:ext>
            </a:extLst>
          </p:cNvPr>
          <p:cNvSpPr>
            <a:spLocks noGrp="1"/>
          </p:cNvSpPr>
          <p:nvPr>
            <p:ph type="body" sz="quarter" idx="16"/>
          </p:nvPr>
        </p:nvSpPr>
        <p:spPr>
          <a:xfrm>
            <a:off x="455614" y="1290750"/>
            <a:ext cx="9383047" cy="4238639"/>
          </a:xfrm>
          <a:prstGeom prst="rect">
            <a:avLst/>
          </a:prstGeom>
        </p:spPr>
        <p:txBody>
          <a:bodyPr/>
          <a:lstStyle>
            <a:lvl1pPr marL="246057" marR="0" indent="-246057" algn="l" defTabSz="914377" rtl="0" eaLnBrk="1" fontAlgn="auto" latinLnBrk="0" hangingPunct="1">
              <a:lnSpc>
                <a:spcPts val="1960"/>
              </a:lnSpc>
              <a:spcBef>
                <a:spcPts val="0"/>
              </a:spcBef>
              <a:spcAft>
                <a:spcPts val="1800"/>
              </a:spcAft>
              <a:buClrTx/>
              <a:buSzPct val="90000"/>
              <a:buFontTx/>
              <a:buBlip>
                <a:blip r:embed="rId4"/>
              </a:buBlip>
              <a:tabLst/>
              <a:defRPr sz="1500">
                <a:solidFill>
                  <a:srgbClr val="002855"/>
                </a:solidFill>
              </a:defRPr>
            </a:lvl1pPr>
            <a:lvl2pPr marL="627047" indent="-133347">
              <a:lnSpc>
                <a:spcPts val="1960"/>
              </a:lnSpc>
              <a:spcBef>
                <a:spcPts val="0"/>
              </a:spcBef>
              <a:spcAft>
                <a:spcPts val="1200"/>
              </a:spcAft>
              <a:buFont typeface="Arial" panose="020B0604020202020204" pitchFamily="34" charset="0"/>
              <a:buChar char="•"/>
              <a:tabLst/>
              <a:defRPr sz="1400">
                <a:solidFill>
                  <a:srgbClr val="002855"/>
                </a:solidFill>
              </a:defRPr>
            </a:lvl2pPr>
            <a:lvl3pPr marL="914377" indent="0">
              <a:buNone/>
              <a:defRPr>
                <a:solidFill>
                  <a:srgbClr val="002855"/>
                </a:solidFill>
              </a:defRPr>
            </a:lvl3pPr>
            <a:lvl4pPr marL="1371566" indent="0">
              <a:buNone/>
              <a:defRPr>
                <a:solidFill>
                  <a:srgbClr val="002855"/>
                </a:solidFill>
              </a:defRPr>
            </a:lvl4pPr>
            <a:lvl5pPr marL="1828754" indent="0">
              <a:buNone/>
              <a:defRPr>
                <a:solidFill>
                  <a:srgbClr val="002855"/>
                </a:solidFill>
              </a:defRPr>
            </a:lvl5pPr>
          </a:lstStyle>
          <a:p>
            <a:pPr lvl="0"/>
            <a:r>
              <a:rPr lang="es-ES"/>
              <a:t>Haga clic para modificar los estilos de texto del patrón</a:t>
            </a:r>
          </a:p>
          <a:p>
            <a:pPr marL="246057" marR="0" lvl="0" indent="-246057" algn="l" defTabSz="914377" rtl="0" eaLnBrk="1" fontAlgn="auto" latinLnBrk="0" hangingPunct="1">
              <a:lnSpc>
                <a:spcPts val="1960"/>
              </a:lnSpc>
              <a:spcBef>
                <a:spcPts val="1000"/>
              </a:spcBef>
              <a:spcAft>
                <a:spcPts val="0"/>
              </a:spcAft>
              <a:buClrTx/>
              <a:buSzPct val="90000"/>
              <a:buFontTx/>
              <a:buBlip>
                <a:blip r:embed="rId4"/>
              </a:buBlip>
              <a:tabLst/>
              <a:defRPr/>
            </a:pPr>
            <a:r>
              <a:rPr lang="es-ES"/>
              <a:t>Haga clic para modificar los estilos de texto del patrón</a:t>
            </a:r>
          </a:p>
          <a:p>
            <a:pPr lvl="1"/>
            <a:r>
              <a:rPr lang="es-ES"/>
              <a:t>Segundo nivel</a:t>
            </a:r>
          </a:p>
        </p:txBody>
      </p:sp>
      <p:pic>
        <p:nvPicPr>
          <p:cNvPr id="13" name="Imagen 6">
            <a:extLst>
              <a:ext uri="{FF2B5EF4-FFF2-40B4-BE49-F238E27FC236}">
                <a16:creationId xmlns:a16="http://schemas.microsoft.com/office/drawing/2014/main" id="{88D97DAB-11E5-420B-A7FD-B46FC81AF11A}"/>
              </a:ext>
            </a:extLst>
          </p:cNvPr>
          <p:cNvPicPr>
            <a:picLocks noChangeAspect="1"/>
          </p:cNvPicPr>
          <p:nvPr userDrawn="1"/>
        </p:nvPicPr>
        <p:blipFill>
          <a:blip r:embed="rId5"/>
          <a:stretch>
            <a:fillRect/>
          </a:stretch>
        </p:blipFill>
        <p:spPr>
          <a:xfrm>
            <a:off x="526774" y="6144344"/>
            <a:ext cx="11141767" cy="525715"/>
          </a:xfrm>
          <a:prstGeom prst="rect">
            <a:avLst/>
          </a:prstGeom>
        </p:spPr>
      </p:pic>
      <p:sp>
        <p:nvSpPr>
          <p:cNvPr id="14" name="Rectangle 13">
            <a:extLst>
              <a:ext uri="{FF2B5EF4-FFF2-40B4-BE49-F238E27FC236}">
                <a16:creationId xmlns:a16="http://schemas.microsoft.com/office/drawing/2014/main" id="{E6B1C57E-55D2-40EB-AB6F-B5D20C59F774}"/>
              </a:ext>
            </a:extLst>
          </p:cNvPr>
          <p:cNvSpPr/>
          <p:nvPr userDrawn="1"/>
        </p:nvSpPr>
        <p:spPr>
          <a:xfrm>
            <a:off x="10429876" y="6345728"/>
            <a:ext cx="1362981" cy="396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4" name="Imagen 3">
            <a:extLst>
              <a:ext uri="{FF2B5EF4-FFF2-40B4-BE49-F238E27FC236}">
                <a16:creationId xmlns:a16="http://schemas.microsoft.com/office/drawing/2014/main" id="{9D85EE8A-EEFB-B5FF-6948-1006612C8F64}"/>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a:off x="10057625" y="6300149"/>
            <a:ext cx="1735232" cy="482647"/>
          </a:xfrm>
          <a:prstGeom prst="rect">
            <a:avLst/>
          </a:prstGeom>
        </p:spPr>
      </p:pic>
    </p:spTree>
    <p:extLst>
      <p:ext uri="{BB962C8B-B14F-4D97-AF65-F5344CB8AC3E}">
        <p14:creationId xmlns:p14="http://schemas.microsoft.com/office/powerpoint/2010/main" val="35849887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3_Text">
    <p:bg>
      <p:bgPr>
        <a:solidFill>
          <a:schemeClr val="bg1"/>
        </a:solidFill>
        <a:effectLst/>
      </p:bgPr>
    </p:bg>
    <p:spTree>
      <p:nvGrpSpPr>
        <p:cNvPr id="1" name=""/>
        <p:cNvGrpSpPr/>
        <p:nvPr/>
      </p:nvGrpSpPr>
      <p:grpSpPr>
        <a:xfrm>
          <a:off x="0" y="0"/>
          <a:ext cx="0" cy="0"/>
          <a:chOff x="0" y="0"/>
          <a:chExt cx="0" cy="0"/>
        </a:xfrm>
      </p:grpSpPr>
      <p:sp>
        <p:nvSpPr>
          <p:cNvPr id="9" name="Título 1"/>
          <p:cNvSpPr>
            <a:spLocks noGrp="1"/>
          </p:cNvSpPr>
          <p:nvPr>
            <p:ph type="title" hasCustomPrompt="1"/>
          </p:nvPr>
        </p:nvSpPr>
        <p:spPr>
          <a:xfrm>
            <a:off x="411030" y="347572"/>
            <a:ext cx="11402089" cy="983312"/>
          </a:xfrm>
          <a:prstGeom prst="rect">
            <a:avLst/>
          </a:prstGeom>
        </p:spPr>
        <p:txBody>
          <a:bodyPr lIns="0" tIns="0" rIns="0" bIns="0"/>
          <a:lstStyle>
            <a:lvl1pPr marL="0" marR="0" indent="0" algn="l" defTabSz="914354" rtl="0" eaLnBrk="1" fontAlgn="auto" latinLnBrk="0" hangingPunct="1">
              <a:lnSpc>
                <a:spcPct val="100000"/>
              </a:lnSpc>
              <a:spcBef>
                <a:spcPct val="0"/>
              </a:spcBef>
              <a:spcAft>
                <a:spcPts val="0"/>
              </a:spcAft>
              <a:buClrTx/>
              <a:buSzTx/>
              <a:buFontTx/>
              <a:buNone/>
              <a:tabLst/>
              <a:defRPr sz="2933">
                <a:solidFill>
                  <a:schemeClr val="accent1"/>
                </a:solidFill>
              </a:defRPr>
            </a:lvl1pPr>
          </a:lstStyle>
          <a:p>
            <a:r>
              <a:rPr lang="en-US" noProof="0"/>
              <a:t>Slide title is Arial Regular 22/Simple pt.</a:t>
            </a:r>
          </a:p>
        </p:txBody>
      </p:sp>
      <p:sp>
        <p:nvSpPr>
          <p:cNvPr id="4" name="Marcador de texto 3"/>
          <p:cNvSpPr>
            <a:spLocks noGrp="1"/>
          </p:cNvSpPr>
          <p:nvPr>
            <p:ph type="body" sz="quarter" idx="14" hasCustomPrompt="1"/>
          </p:nvPr>
        </p:nvSpPr>
        <p:spPr>
          <a:xfrm>
            <a:off x="411649" y="1693333"/>
            <a:ext cx="11372849" cy="4301067"/>
          </a:xfrm>
          <a:prstGeom prst="rect">
            <a:avLst/>
          </a:prstGeom>
        </p:spPr>
        <p:txBody>
          <a:bodyPr lIns="0" tIns="0" rIns="0" bIns="0"/>
          <a:lstStyle>
            <a:lvl1pPr marL="0" indent="0">
              <a:lnSpc>
                <a:spcPct val="100000"/>
              </a:lnSpc>
              <a:buNone/>
              <a:defRPr sz="1400">
                <a:solidFill>
                  <a:schemeClr val="accent1"/>
                </a:solidFill>
              </a:defRPr>
            </a:lvl1pPr>
            <a:lvl2pPr marL="457178" indent="0">
              <a:lnSpc>
                <a:spcPct val="100000"/>
              </a:lnSpc>
              <a:buNone/>
              <a:defRPr sz="1400">
                <a:solidFill>
                  <a:schemeClr val="accent1"/>
                </a:solidFill>
              </a:defRPr>
            </a:lvl2pPr>
            <a:lvl3pPr marL="914354" indent="0">
              <a:lnSpc>
                <a:spcPct val="100000"/>
              </a:lnSpc>
              <a:buNone/>
              <a:defRPr sz="1400">
                <a:solidFill>
                  <a:schemeClr val="accent1"/>
                </a:solidFill>
              </a:defRPr>
            </a:lvl3pPr>
            <a:lvl4pPr marL="1371532" indent="0">
              <a:lnSpc>
                <a:spcPct val="100000"/>
              </a:lnSpc>
              <a:buNone/>
              <a:defRPr sz="1400">
                <a:solidFill>
                  <a:schemeClr val="accent1"/>
                </a:solidFill>
              </a:defRPr>
            </a:lvl4pPr>
            <a:lvl5pPr marL="1828709" indent="0">
              <a:lnSpc>
                <a:spcPct val="100000"/>
              </a:lnSpc>
              <a:buNone/>
              <a:defRPr sz="1400">
                <a:solidFill>
                  <a:schemeClr val="accent1"/>
                </a:solidFill>
              </a:defRPr>
            </a:lvl5pPr>
            <a:lvl6pPr marL="2285886" indent="0">
              <a:lnSpc>
                <a:spcPct val="100000"/>
              </a:lnSpc>
              <a:buNone/>
              <a:defRPr sz="1400">
                <a:solidFill>
                  <a:schemeClr val="accent1"/>
                </a:solidFill>
              </a:defRPr>
            </a:lvl6pPr>
            <a:lvl7pPr marL="2743062" indent="0">
              <a:lnSpc>
                <a:spcPct val="100000"/>
              </a:lnSpc>
              <a:buNone/>
              <a:defRPr sz="1400">
                <a:solidFill>
                  <a:schemeClr val="accent1"/>
                </a:solidFill>
              </a:defRPr>
            </a:lvl7pPr>
            <a:lvl8pPr marL="3200240" indent="0">
              <a:lnSpc>
                <a:spcPct val="100000"/>
              </a:lnSpc>
              <a:buNone/>
              <a:defRPr sz="1400">
                <a:solidFill>
                  <a:schemeClr val="accent1"/>
                </a:solidFill>
              </a:defRPr>
            </a:lvl8pPr>
            <a:lvl9pPr marL="3657418" indent="0">
              <a:lnSpc>
                <a:spcPct val="100000"/>
              </a:lnSpc>
              <a:buNone/>
              <a:defRPr sz="1400">
                <a:solidFill>
                  <a:schemeClr val="accent1"/>
                </a:solidFill>
              </a:defRPr>
            </a:lvl9pPr>
          </a:lstStyle>
          <a:p>
            <a:pPr lvl="0"/>
            <a:r>
              <a:rPr lang="en-US" noProof="0"/>
              <a:t>Body copy is Arial Regular 14/Simple pt.</a:t>
            </a:r>
          </a:p>
        </p:txBody>
      </p:sp>
      <p:sp>
        <p:nvSpPr>
          <p:cNvPr id="5" name="Marcador de texto 9">
            <a:extLst>
              <a:ext uri="{FF2B5EF4-FFF2-40B4-BE49-F238E27FC236}">
                <a16:creationId xmlns:a16="http://schemas.microsoft.com/office/drawing/2014/main" id="{BA9290BC-3658-EAF8-4F10-519B1B9B19DC}"/>
              </a:ext>
            </a:extLst>
          </p:cNvPr>
          <p:cNvSpPr>
            <a:spLocks noGrp="1"/>
          </p:cNvSpPr>
          <p:nvPr>
            <p:ph type="body" sz="quarter" idx="13" hasCustomPrompt="1"/>
          </p:nvPr>
        </p:nvSpPr>
        <p:spPr>
          <a:xfrm>
            <a:off x="1906806" y="6352378"/>
            <a:ext cx="8572999" cy="312799"/>
          </a:xfrm>
          <a:prstGeom prst="rect">
            <a:avLst/>
          </a:prstGeom>
        </p:spPr>
        <p:txBody>
          <a:bodyPr/>
          <a:lstStyle>
            <a:lvl1pPr marL="0" indent="0">
              <a:buNone/>
              <a:defRPr sz="1400">
                <a:solidFill>
                  <a:srgbClr val="7F7F7F"/>
                </a:solidFill>
              </a:defRPr>
            </a:lvl1pPr>
          </a:lstStyle>
          <a:p>
            <a:r>
              <a:rPr lang="es-ES" sz="1400" kern="1200" err="1">
                <a:solidFill>
                  <a:srgbClr val="7F7F7F"/>
                </a:solidFill>
                <a:latin typeface="+mn-lt"/>
                <a:ea typeface="+mn-ea"/>
                <a:cs typeface="+mn-cs"/>
              </a:rPr>
              <a:t>Footnotes</a:t>
            </a:r>
            <a:r>
              <a:rPr lang="es-ES" sz="1400" kern="1200">
                <a:solidFill>
                  <a:srgbClr val="7F7F7F"/>
                </a:solidFill>
                <a:latin typeface="+mn-lt"/>
                <a:ea typeface="+mn-ea"/>
                <a:cs typeface="+mn-cs"/>
              </a:rPr>
              <a:t> and </a:t>
            </a:r>
            <a:r>
              <a:rPr lang="es-ES" sz="1400" kern="1200" err="1">
                <a:solidFill>
                  <a:srgbClr val="7F7F7F"/>
                </a:solidFill>
                <a:latin typeface="+mn-lt"/>
                <a:ea typeface="+mn-ea"/>
                <a:cs typeface="+mn-cs"/>
              </a:rPr>
              <a:t>references</a:t>
            </a:r>
            <a:endParaRPr lang="es-ES" sz="1400" kern="1200">
              <a:solidFill>
                <a:srgbClr val="7F7F7F"/>
              </a:solidFill>
              <a:latin typeface="+mn-lt"/>
              <a:ea typeface="+mn-ea"/>
              <a:cs typeface="+mn-cs"/>
            </a:endParaRPr>
          </a:p>
        </p:txBody>
      </p:sp>
    </p:spTree>
    <p:extLst>
      <p:ext uri="{BB962C8B-B14F-4D97-AF65-F5344CB8AC3E}">
        <p14:creationId xmlns:p14="http://schemas.microsoft.com/office/powerpoint/2010/main" val="238242818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4" pos="4400">
          <p15:clr>
            <a:srgbClr val="FBAE40"/>
          </p15:clr>
        </p15:guide>
        <p15:guide id="5" orient="horz" pos="259">
          <p15:clr>
            <a:srgbClr val="FBAE40"/>
          </p15:clr>
        </p15:guide>
        <p15:guide id="6" orient="horz" pos="79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B205FF2F-3A8B-3EC8-10D6-267587723161}"/>
              </a:ext>
            </a:extLst>
          </p:cNvPr>
          <p:cNvPicPr>
            <a:picLocks noChangeAspect="1"/>
          </p:cNvPicPr>
          <p:nvPr userDrawn="1"/>
        </p:nvPicPr>
        <p:blipFill rotWithShape="1">
          <a:blip r:embed="rId2">
            <a:alphaModFix amt="20000"/>
          </a:blip>
          <a:srcRect t="43917" r="15599" b="-1"/>
          <a:stretch/>
        </p:blipFill>
        <p:spPr>
          <a:xfrm>
            <a:off x="6506420" y="0"/>
            <a:ext cx="5685581" cy="2098897"/>
          </a:xfrm>
          <a:prstGeom prst="rect">
            <a:avLst/>
          </a:prstGeom>
        </p:spPr>
      </p:pic>
      <p:pic>
        <p:nvPicPr>
          <p:cNvPr id="15" name="Imagen 14">
            <a:extLst>
              <a:ext uri="{FF2B5EF4-FFF2-40B4-BE49-F238E27FC236}">
                <a16:creationId xmlns:a16="http://schemas.microsoft.com/office/drawing/2014/main" id="{B1A628DB-B801-7414-F632-8517403A31FF}"/>
              </a:ext>
            </a:extLst>
          </p:cNvPr>
          <p:cNvPicPr>
            <a:picLocks noChangeAspect="1"/>
          </p:cNvPicPr>
          <p:nvPr userDrawn="1"/>
        </p:nvPicPr>
        <p:blipFill rotWithShape="1">
          <a:blip r:embed="rId3"/>
          <a:srcRect r="23269" b="51075"/>
          <a:stretch/>
        </p:blipFill>
        <p:spPr>
          <a:xfrm>
            <a:off x="8713719" y="4615158"/>
            <a:ext cx="3478281" cy="2242842"/>
          </a:xfrm>
          <a:prstGeom prst="rect">
            <a:avLst/>
          </a:prstGeom>
        </p:spPr>
      </p:pic>
      <p:pic>
        <p:nvPicPr>
          <p:cNvPr id="16" name="Imagen 15">
            <a:extLst>
              <a:ext uri="{FF2B5EF4-FFF2-40B4-BE49-F238E27FC236}">
                <a16:creationId xmlns:a16="http://schemas.microsoft.com/office/drawing/2014/main" id="{EA8DE458-67CB-5C24-C8D6-779B2E8A361F}"/>
              </a:ext>
            </a:extLst>
          </p:cNvPr>
          <p:cNvPicPr>
            <a:picLocks noChangeAspect="1"/>
          </p:cNvPicPr>
          <p:nvPr userDrawn="1"/>
        </p:nvPicPr>
        <p:blipFill rotWithShape="1">
          <a:blip r:embed="rId4"/>
          <a:srcRect r="16403" b="58268"/>
          <a:stretch/>
        </p:blipFill>
        <p:spPr>
          <a:xfrm>
            <a:off x="9665210" y="5586016"/>
            <a:ext cx="2526790" cy="1271984"/>
          </a:xfrm>
          <a:prstGeom prst="rect">
            <a:avLst/>
          </a:prstGeom>
        </p:spPr>
      </p:pic>
      <p:sp>
        <p:nvSpPr>
          <p:cNvPr id="2" name="Título 1">
            <a:extLst>
              <a:ext uri="{FF2B5EF4-FFF2-40B4-BE49-F238E27FC236}">
                <a16:creationId xmlns:a16="http://schemas.microsoft.com/office/drawing/2014/main" id="{2EB11C5E-359E-624C-B545-330FD87E7F02}"/>
              </a:ext>
            </a:extLst>
          </p:cNvPr>
          <p:cNvSpPr>
            <a:spLocks noGrp="1"/>
          </p:cNvSpPr>
          <p:nvPr>
            <p:ph type="ctrTitle" hasCustomPrompt="1"/>
          </p:nvPr>
        </p:nvSpPr>
        <p:spPr>
          <a:xfrm>
            <a:off x="1983783" y="2503163"/>
            <a:ext cx="9526608" cy="1099431"/>
          </a:xfrm>
        </p:spPr>
        <p:txBody>
          <a:bodyPr anchor="b">
            <a:normAutofit/>
          </a:bodyPr>
          <a:lstStyle>
            <a:lvl1pPr algn="r">
              <a:defRPr sz="4500">
                <a:solidFill>
                  <a:srgbClr val="0D3F4E"/>
                </a:solidFill>
              </a:defRPr>
            </a:lvl1pPr>
          </a:lstStyle>
          <a:p>
            <a:r>
              <a:rPr lang="es-ES" dirty="0"/>
              <a:t>Clic para editar título</a:t>
            </a:r>
          </a:p>
        </p:txBody>
      </p:sp>
      <p:sp>
        <p:nvSpPr>
          <p:cNvPr id="3" name="Subtítulo 2">
            <a:extLst>
              <a:ext uri="{FF2B5EF4-FFF2-40B4-BE49-F238E27FC236}">
                <a16:creationId xmlns:a16="http://schemas.microsoft.com/office/drawing/2014/main" id="{16D899FB-798E-0B41-9570-2101619F3714}"/>
              </a:ext>
            </a:extLst>
          </p:cNvPr>
          <p:cNvSpPr>
            <a:spLocks noGrp="1"/>
          </p:cNvSpPr>
          <p:nvPr>
            <p:ph type="subTitle" idx="1" hasCustomPrompt="1"/>
          </p:nvPr>
        </p:nvSpPr>
        <p:spPr>
          <a:xfrm>
            <a:off x="1983783" y="3694670"/>
            <a:ext cx="9526608" cy="748119"/>
          </a:xfrm>
        </p:spPr>
        <p:txBody>
          <a:bodyPr>
            <a:normAutofit/>
          </a:bodyPr>
          <a:lstStyle>
            <a:lvl1pPr marL="0" indent="0" algn="r">
              <a:buNone/>
              <a:defRPr sz="18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Clic para editar subtítulo</a:t>
            </a:r>
          </a:p>
        </p:txBody>
      </p:sp>
      <p:pic>
        <p:nvPicPr>
          <p:cNvPr id="7" name="Imagen 6">
            <a:extLst>
              <a:ext uri="{FF2B5EF4-FFF2-40B4-BE49-F238E27FC236}">
                <a16:creationId xmlns:a16="http://schemas.microsoft.com/office/drawing/2014/main" id="{C3AECBF7-8DB2-E509-4356-94FF836A696B}"/>
              </a:ext>
            </a:extLst>
          </p:cNvPr>
          <p:cNvPicPr>
            <a:picLocks noChangeAspect="1"/>
          </p:cNvPicPr>
          <p:nvPr userDrawn="1"/>
        </p:nvPicPr>
        <p:blipFill>
          <a:blip r:embed="rId5"/>
          <a:stretch>
            <a:fillRect/>
          </a:stretch>
        </p:blipFill>
        <p:spPr>
          <a:xfrm>
            <a:off x="10327341" y="6079922"/>
            <a:ext cx="1294114" cy="462184"/>
          </a:xfrm>
          <a:prstGeom prst="rect">
            <a:avLst/>
          </a:prstGeom>
        </p:spPr>
      </p:pic>
      <p:pic>
        <p:nvPicPr>
          <p:cNvPr id="17" name="Imagen 16">
            <a:extLst>
              <a:ext uri="{FF2B5EF4-FFF2-40B4-BE49-F238E27FC236}">
                <a16:creationId xmlns:a16="http://schemas.microsoft.com/office/drawing/2014/main" id="{7F8F171A-8F74-4E28-7D05-AE7B245D7A37}"/>
              </a:ext>
            </a:extLst>
          </p:cNvPr>
          <p:cNvPicPr>
            <a:picLocks noChangeAspect="1"/>
          </p:cNvPicPr>
          <p:nvPr userDrawn="1"/>
        </p:nvPicPr>
        <p:blipFill rotWithShape="1">
          <a:blip r:embed="rId6">
            <a:alphaModFix/>
          </a:blip>
          <a:srcRect l="45595" t="7058" b="7058"/>
          <a:stretch/>
        </p:blipFill>
        <p:spPr>
          <a:xfrm>
            <a:off x="0" y="-1"/>
            <a:ext cx="1635718" cy="6858001"/>
          </a:xfrm>
          <a:prstGeom prst="rect">
            <a:avLst/>
          </a:prstGeom>
        </p:spPr>
      </p:pic>
      <p:pic>
        <p:nvPicPr>
          <p:cNvPr id="18" name="Imagen 17">
            <a:extLst>
              <a:ext uri="{FF2B5EF4-FFF2-40B4-BE49-F238E27FC236}">
                <a16:creationId xmlns:a16="http://schemas.microsoft.com/office/drawing/2014/main" id="{37DFDA9B-FCC9-82BB-18FE-D91025944743}"/>
              </a:ext>
            </a:extLst>
          </p:cNvPr>
          <p:cNvPicPr>
            <a:picLocks noChangeAspect="1"/>
          </p:cNvPicPr>
          <p:nvPr userDrawn="1"/>
        </p:nvPicPr>
        <p:blipFill rotWithShape="1">
          <a:blip r:embed="rId7"/>
          <a:srcRect b="50000"/>
          <a:stretch/>
        </p:blipFill>
        <p:spPr>
          <a:xfrm>
            <a:off x="2946106" y="5439660"/>
            <a:ext cx="3330708" cy="1418340"/>
          </a:xfrm>
          <a:prstGeom prst="rect">
            <a:avLst/>
          </a:prstGeom>
        </p:spPr>
      </p:pic>
      <p:pic>
        <p:nvPicPr>
          <p:cNvPr id="20" name="Imagen 19">
            <a:extLst>
              <a:ext uri="{FF2B5EF4-FFF2-40B4-BE49-F238E27FC236}">
                <a16:creationId xmlns:a16="http://schemas.microsoft.com/office/drawing/2014/main" id="{38E05CBC-4841-7692-8EB5-37F27BF082EA}"/>
              </a:ext>
            </a:extLst>
          </p:cNvPr>
          <p:cNvPicPr>
            <a:picLocks noChangeAspect="1"/>
          </p:cNvPicPr>
          <p:nvPr userDrawn="1"/>
        </p:nvPicPr>
        <p:blipFill>
          <a:blip r:embed="rId8"/>
          <a:stretch>
            <a:fillRect/>
          </a:stretch>
        </p:blipFill>
        <p:spPr>
          <a:xfrm>
            <a:off x="8898296" y="432338"/>
            <a:ext cx="2723159" cy="746071"/>
          </a:xfrm>
          <a:prstGeom prst="rect">
            <a:avLst/>
          </a:prstGeom>
        </p:spPr>
      </p:pic>
    </p:spTree>
    <p:extLst>
      <p:ext uri="{BB962C8B-B14F-4D97-AF65-F5344CB8AC3E}">
        <p14:creationId xmlns:p14="http://schemas.microsoft.com/office/powerpoint/2010/main" val="1487492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541057" y="422278"/>
            <a:ext cx="7950729" cy="520697"/>
          </a:xfrm>
        </p:spPr>
        <p:txBody>
          <a:bodyPr anchor="t"/>
          <a:lstStyle/>
          <a:p>
            <a:r>
              <a:rPr lang="es-ES" dirty="0"/>
              <a:t>Clic para editar título</a:t>
            </a:r>
            <a:br>
              <a:rPr lang="es-ES" dirty="0"/>
            </a:br>
            <a:endParaRPr lang="es-ES_tradnl" dirty="0"/>
          </a:p>
        </p:txBody>
      </p:sp>
      <p:sp>
        <p:nvSpPr>
          <p:cNvPr id="3" name="Marcador de contenido 2"/>
          <p:cNvSpPr>
            <a:spLocks noGrp="1"/>
          </p:cNvSpPr>
          <p:nvPr>
            <p:ph idx="1"/>
          </p:nvPr>
        </p:nvSpPr>
        <p:spPr>
          <a:xfrm>
            <a:off x="541056" y="1593561"/>
            <a:ext cx="11109605" cy="4351338"/>
          </a:xfrm>
        </p:spPr>
        <p:txBody>
          <a:bodyPr>
            <a:normAutofit/>
          </a:bodyPr>
          <a:lstStyle>
            <a:lvl1pPr>
              <a:buClr>
                <a:srgbClr val="E83638"/>
              </a:buClr>
              <a:defRPr sz="2000" baseline="0">
                <a:solidFill>
                  <a:schemeClr val="tx1">
                    <a:lumMod val="65000"/>
                    <a:lumOff val="35000"/>
                  </a:schemeClr>
                </a:solidFill>
                <a:latin typeface="calibri" charset="0"/>
              </a:defRPr>
            </a:lvl1pPr>
            <a:lvl2pPr>
              <a:buClr>
                <a:srgbClr val="E83638"/>
              </a:buClr>
              <a:defRPr sz="2000" baseline="0">
                <a:solidFill>
                  <a:schemeClr val="tx1">
                    <a:lumMod val="65000"/>
                    <a:lumOff val="35000"/>
                  </a:schemeClr>
                </a:solidFill>
                <a:latin typeface="calibri" charset="0"/>
              </a:defRPr>
            </a:lvl2pPr>
            <a:lvl3pPr>
              <a:buClr>
                <a:srgbClr val="E83638"/>
              </a:buClr>
              <a:defRPr sz="2000" baseline="0">
                <a:solidFill>
                  <a:schemeClr val="tx1">
                    <a:lumMod val="65000"/>
                    <a:lumOff val="35000"/>
                  </a:schemeClr>
                </a:solidFill>
                <a:latin typeface="calibri" charset="0"/>
              </a:defRPr>
            </a:lvl3pPr>
            <a:lvl4pPr>
              <a:buClr>
                <a:srgbClr val="E83638"/>
              </a:buClr>
              <a:defRPr sz="2000" baseline="0">
                <a:solidFill>
                  <a:schemeClr val="tx1">
                    <a:lumMod val="65000"/>
                    <a:lumOff val="35000"/>
                  </a:schemeClr>
                </a:solidFill>
                <a:latin typeface="calibri" charset="0"/>
              </a:defRPr>
            </a:lvl4pPr>
            <a:lvl5pPr>
              <a:buClr>
                <a:srgbClr val="E83638"/>
              </a:buClr>
              <a:defRPr sz="2000" baseline="0">
                <a:solidFill>
                  <a:schemeClr val="tx1">
                    <a:lumMod val="65000"/>
                    <a:lumOff val="35000"/>
                  </a:schemeClr>
                </a:solidFill>
                <a:latin typeface="calibri"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ES_tradnl" dirty="0"/>
          </a:p>
        </p:txBody>
      </p:sp>
      <p:sp>
        <p:nvSpPr>
          <p:cNvPr id="10" name="Marcador de texto 9"/>
          <p:cNvSpPr>
            <a:spLocks noGrp="1"/>
          </p:cNvSpPr>
          <p:nvPr>
            <p:ph type="body" sz="quarter" idx="13" hasCustomPrompt="1"/>
          </p:nvPr>
        </p:nvSpPr>
        <p:spPr>
          <a:xfrm>
            <a:off x="541338" y="942975"/>
            <a:ext cx="7950464" cy="350837"/>
          </a:xfrm>
        </p:spPr>
        <p:txBody>
          <a:bodyPr anchor="t">
            <a:normAutofit/>
          </a:bodyPr>
          <a:lstStyle>
            <a:lvl1pPr marL="0" indent="0">
              <a:buFontTx/>
              <a:buNone/>
              <a:defRPr sz="2000">
                <a:solidFill>
                  <a:schemeClr val="tx1">
                    <a:lumMod val="65000"/>
                    <a:lumOff val="35000"/>
                  </a:schemeClr>
                </a:solidFill>
              </a:defRPr>
            </a:lvl1pPr>
          </a:lstStyle>
          <a:p>
            <a:pPr lvl="0"/>
            <a:r>
              <a:rPr lang="es-ES" dirty="0"/>
              <a:t>Clic para editar subtítulo</a:t>
            </a:r>
            <a:endParaRPr lang="es-ES_tradnl" dirty="0"/>
          </a:p>
        </p:txBody>
      </p:sp>
      <p:pic>
        <p:nvPicPr>
          <p:cNvPr id="4" name="Imagen 3">
            <a:extLst>
              <a:ext uri="{FF2B5EF4-FFF2-40B4-BE49-F238E27FC236}">
                <a16:creationId xmlns:a16="http://schemas.microsoft.com/office/drawing/2014/main" id="{C757CCF5-1872-BA9E-5E95-AD2E8495769F}"/>
              </a:ext>
            </a:extLst>
          </p:cNvPr>
          <p:cNvPicPr>
            <a:picLocks noChangeAspect="1"/>
          </p:cNvPicPr>
          <p:nvPr userDrawn="1"/>
        </p:nvPicPr>
        <p:blipFill>
          <a:blip r:embed="rId2"/>
          <a:stretch>
            <a:fillRect/>
          </a:stretch>
        </p:blipFill>
        <p:spPr>
          <a:xfrm>
            <a:off x="10327341" y="6079922"/>
            <a:ext cx="1294114" cy="462184"/>
          </a:xfrm>
          <a:prstGeom prst="rect">
            <a:avLst/>
          </a:prstGeom>
        </p:spPr>
      </p:pic>
      <p:pic>
        <p:nvPicPr>
          <p:cNvPr id="5" name="Imagen 4">
            <a:extLst>
              <a:ext uri="{FF2B5EF4-FFF2-40B4-BE49-F238E27FC236}">
                <a16:creationId xmlns:a16="http://schemas.microsoft.com/office/drawing/2014/main" id="{77AA0B24-C49D-BF26-166F-204EF1951354}"/>
              </a:ext>
            </a:extLst>
          </p:cNvPr>
          <p:cNvPicPr>
            <a:picLocks noChangeAspect="1"/>
          </p:cNvPicPr>
          <p:nvPr userDrawn="1"/>
        </p:nvPicPr>
        <p:blipFill>
          <a:blip r:embed="rId3"/>
          <a:stretch>
            <a:fillRect/>
          </a:stretch>
        </p:blipFill>
        <p:spPr>
          <a:xfrm>
            <a:off x="9262758" y="479901"/>
            <a:ext cx="2426162" cy="664702"/>
          </a:xfrm>
          <a:prstGeom prst="rect">
            <a:avLst/>
          </a:prstGeom>
        </p:spPr>
      </p:pic>
      <p:pic>
        <p:nvPicPr>
          <p:cNvPr id="7" name="Imagen 6">
            <a:extLst>
              <a:ext uri="{FF2B5EF4-FFF2-40B4-BE49-F238E27FC236}">
                <a16:creationId xmlns:a16="http://schemas.microsoft.com/office/drawing/2014/main" id="{FCD6E196-229A-3ED3-0477-7E6D776C63A6}"/>
              </a:ext>
            </a:extLst>
          </p:cNvPr>
          <p:cNvPicPr>
            <a:picLocks noChangeAspect="1"/>
          </p:cNvPicPr>
          <p:nvPr userDrawn="1"/>
        </p:nvPicPr>
        <p:blipFill rotWithShape="1">
          <a:blip r:embed="rId4"/>
          <a:srcRect r="76888" b="69803"/>
          <a:stretch/>
        </p:blipFill>
        <p:spPr>
          <a:xfrm>
            <a:off x="11688920" y="6191765"/>
            <a:ext cx="503080" cy="664703"/>
          </a:xfrm>
          <a:prstGeom prst="rect">
            <a:avLst/>
          </a:prstGeom>
        </p:spPr>
      </p:pic>
      <p:pic>
        <p:nvPicPr>
          <p:cNvPr id="8" name="Imagen 7">
            <a:extLst>
              <a:ext uri="{FF2B5EF4-FFF2-40B4-BE49-F238E27FC236}">
                <a16:creationId xmlns:a16="http://schemas.microsoft.com/office/drawing/2014/main" id="{DB19C99C-0274-CC8E-E758-320EC7AFD61E}"/>
              </a:ext>
            </a:extLst>
          </p:cNvPr>
          <p:cNvPicPr>
            <a:picLocks noChangeAspect="1"/>
          </p:cNvPicPr>
          <p:nvPr userDrawn="1"/>
        </p:nvPicPr>
        <p:blipFill rotWithShape="1">
          <a:blip r:embed="rId5"/>
          <a:srcRect b="88017"/>
          <a:stretch/>
        </p:blipFill>
        <p:spPr>
          <a:xfrm>
            <a:off x="9556955" y="6640319"/>
            <a:ext cx="2118065" cy="216149"/>
          </a:xfrm>
          <a:prstGeom prst="rect">
            <a:avLst/>
          </a:prstGeom>
        </p:spPr>
      </p:pic>
      <p:pic>
        <p:nvPicPr>
          <p:cNvPr id="9" name="Imagen 8">
            <a:extLst>
              <a:ext uri="{FF2B5EF4-FFF2-40B4-BE49-F238E27FC236}">
                <a16:creationId xmlns:a16="http://schemas.microsoft.com/office/drawing/2014/main" id="{BBE0A104-DD35-667E-3435-F732DD13F6D3}"/>
              </a:ext>
            </a:extLst>
          </p:cNvPr>
          <p:cNvPicPr>
            <a:picLocks noChangeAspect="1"/>
          </p:cNvPicPr>
          <p:nvPr userDrawn="1"/>
        </p:nvPicPr>
        <p:blipFill rotWithShape="1">
          <a:blip r:embed="rId6">
            <a:alphaModFix/>
          </a:blip>
          <a:srcRect l="62166" t="44800" b="7058"/>
          <a:stretch/>
        </p:blipFill>
        <p:spPr>
          <a:xfrm>
            <a:off x="0" y="0"/>
            <a:ext cx="388165" cy="1311825"/>
          </a:xfrm>
          <a:prstGeom prst="rect">
            <a:avLst/>
          </a:prstGeom>
        </p:spPr>
      </p:pic>
      <p:pic>
        <p:nvPicPr>
          <p:cNvPr id="12" name="Imagen 11">
            <a:extLst>
              <a:ext uri="{FF2B5EF4-FFF2-40B4-BE49-F238E27FC236}">
                <a16:creationId xmlns:a16="http://schemas.microsoft.com/office/drawing/2014/main" id="{99648242-E691-3B8F-E117-C45B40E3F9BE}"/>
              </a:ext>
            </a:extLst>
          </p:cNvPr>
          <p:cNvPicPr>
            <a:picLocks noChangeAspect="1"/>
          </p:cNvPicPr>
          <p:nvPr userDrawn="1"/>
        </p:nvPicPr>
        <p:blipFill rotWithShape="1">
          <a:blip r:embed="rId7">
            <a:alphaModFix/>
          </a:blip>
          <a:srcRect t="92942" r="15599" b="-1"/>
          <a:stretch/>
        </p:blipFill>
        <p:spPr>
          <a:xfrm>
            <a:off x="6506420" y="0"/>
            <a:ext cx="5685581" cy="264189"/>
          </a:xfrm>
          <a:prstGeom prst="rect">
            <a:avLst/>
          </a:prstGeom>
        </p:spPr>
      </p:pic>
    </p:spTree>
    <p:extLst>
      <p:ext uri="{BB962C8B-B14F-4D97-AF65-F5344CB8AC3E}">
        <p14:creationId xmlns:p14="http://schemas.microsoft.com/office/powerpoint/2010/main" val="473890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Diapositiva de título">
    <p:bg>
      <p:bgPr>
        <a:solidFill>
          <a:srgbClr val="E83638"/>
        </a:solidFill>
        <a:effectLst/>
      </p:bgPr>
    </p:bg>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29062008-388A-C29A-5267-418B03E86723}"/>
              </a:ext>
            </a:extLst>
          </p:cNvPr>
          <p:cNvPicPr>
            <a:picLocks noChangeAspect="1"/>
          </p:cNvPicPr>
          <p:nvPr userDrawn="1"/>
        </p:nvPicPr>
        <p:blipFill rotWithShape="1">
          <a:blip r:embed="rId2"/>
          <a:srcRect r="26314" b="53016"/>
          <a:stretch/>
        </p:blipFill>
        <p:spPr>
          <a:xfrm>
            <a:off x="8713719" y="4615159"/>
            <a:ext cx="3478281" cy="2242842"/>
          </a:xfrm>
          <a:prstGeom prst="rect">
            <a:avLst/>
          </a:prstGeom>
        </p:spPr>
      </p:pic>
      <p:pic>
        <p:nvPicPr>
          <p:cNvPr id="22" name="Imagen 21">
            <a:extLst>
              <a:ext uri="{FF2B5EF4-FFF2-40B4-BE49-F238E27FC236}">
                <a16:creationId xmlns:a16="http://schemas.microsoft.com/office/drawing/2014/main" id="{D988B84F-B227-8AFC-A0F3-6F8F5416488E}"/>
              </a:ext>
            </a:extLst>
          </p:cNvPr>
          <p:cNvPicPr>
            <a:picLocks noChangeAspect="1"/>
          </p:cNvPicPr>
          <p:nvPr userDrawn="1"/>
        </p:nvPicPr>
        <p:blipFill rotWithShape="1">
          <a:blip r:embed="rId3"/>
          <a:srcRect t="44057" r="15810"/>
          <a:stretch/>
        </p:blipFill>
        <p:spPr>
          <a:xfrm>
            <a:off x="6506421" y="0"/>
            <a:ext cx="5685580" cy="2098897"/>
          </a:xfrm>
          <a:prstGeom prst="rect">
            <a:avLst/>
          </a:prstGeom>
        </p:spPr>
      </p:pic>
      <p:sp>
        <p:nvSpPr>
          <p:cNvPr id="2" name="Título 1"/>
          <p:cNvSpPr>
            <a:spLocks noGrp="1"/>
          </p:cNvSpPr>
          <p:nvPr>
            <p:ph type="ctrTitle"/>
          </p:nvPr>
        </p:nvSpPr>
        <p:spPr>
          <a:xfrm>
            <a:off x="1952786" y="2500201"/>
            <a:ext cx="9668670" cy="1102393"/>
          </a:xfrm>
        </p:spPr>
        <p:txBody>
          <a:bodyPr anchor="b">
            <a:normAutofit/>
          </a:bodyPr>
          <a:lstStyle>
            <a:lvl1pPr algn="r">
              <a:defRPr sz="4500">
                <a:solidFill>
                  <a:schemeClr val="bg1"/>
                </a:solidFill>
              </a:defRPr>
            </a:lvl1pPr>
          </a:lstStyle>
          <a:p>
            <a:r>
              <a:rPr lang="es-ES" dirty="0"/>
              <a:t>Clic para editar título</a:t>
            </a:r>
            <a:endParaRPr lang="es-ES_tradnl" dirty="0"/>
          </a:p>
        </p:txBody>
      </p:sp>
      <p:sp>
        <p:nvSpPr>
          <p:cNvPr id="3" name="Subtítulo 2"/>
          <p:cNvSpPr>
            <a:spLocks noGrp="1"/>
          </p:cNvSpPr>
          <p:nvPr>
            <p:ph type="subTitle" idx="1" hasCustomPrompt="1"/>
          </p:nvPr>
        </p:nvSpPr>
        <p:spPr>
          <a:xfrm>
            <a:off x="1952786" y="3694670"/>
            <a:ext cx="9668670" cy="748119"/>
          </a:xfrm>
        </p:spPr>
        <p:txBody>
          <a:bodyPr>
            <a:normAutofit/>
          </a:bodyPr>
          <a:lstStyle>
            <a:lvl1pPr marL="0" indent="0" algn="r">
              <a:buNone/>
              <a:defRPr sz="1800"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Clic para editar subtítulo</a:t>
            </a:r>
            <a:endParaRPr lang="es-ES_tradnl" dirty="0"/>
          </a:p>
        </p:txBody>
      </p:sp>
      <p:pic>
        <p:nvPicPr>
          <p:cNvPr id="4" name="Imagen 3">
            <a:extLst>
              <a:ext uri="{FF2B5EF4-FFF2-40B4-BE49-F238E27FC236}">
                <a16:creationId xmlns:a16="http://schemas.microsoft.com/office/drawing/2014/main" id="{9A1107F0-C56D-55B9-17D7-B216839815C9}"/>
              </a:ext>
            </a:extLst>
          </p:cNvPr>
          <p:cNvPicPr>
            <a:picLocks noChangeAspect="1"/>
          </p:cNvPicPr>
          <p:nvPr userDrawn="1"/>
        </p:nvPicPr>
        <p:blipFill>
          <a:blip r:embed="rId4"/>
          <a:stretch>
            <a:fillRect/>
          </a:stretch>
        </p:blipFill>
        <p:spPr>
          <a:xfrm>
            <a:off x="10327341" y="6081528"/>
            <a:ext cx="1294114" cy="462184"/>
          </a:xfrm>
          <a:prstGeom prst="rect">
            <a:avLst/>
          </a:prstGeom>
        </p:spPr>
      </p:pic>
      <p:pic>
        <p:nvPicPr>
          <p:cNvPr id="20" name="Imagen 19">
            <a:extLst>
              <a:ext uri="{FF2B5EF4-FFF2-40B4-BE49-F238E27FC236}">
                <a16:creationId xmlns:a16="http://schemas.microsoft.com/office/drawing/2014/main" id="{E72FC09E-5565-491E-F3B2-D76FAE0A1B70}"/>
              </a:ext>
            </a:extLst>
          </p:cNvPr>
          <p:cNvPicPr>
            <a:picLocks noChangeAspect="1"/>
          </p:cNvPicPr>
          <p:nvPr userDrawn="1"/>
        </p:nvPicPr>
        <p:blipFill>
          <a:blip r:embed="rId5"/>
          <a:stretch>
            <a:fillRect/>
          </a:stretch>
        </p:blipFill>
        <p:spPr>
          <a:xfrm>
            <a:off x="8898296" y="432337"/>
            <a:ext cx="2723159" cy="746071"/>
          </a:xfrm>
          <a:prstGeom prst="rect">
            <a:avLst/>
          </a:prstGeom>
        </p:spPr>
      </p:pic>
      <p:pic>
        <p:nvPicPr>
          <p:cNvPr id="21" name="Imagen 20">
            <a:extLst>
              <a:ext uri="{FF2B5EF4-FFF2-40B4-BE49-F238E27FC236}">
                <a16:creationId xmlns:a16="http://schemas.microsoft.com/office/drawing/2014/main" id="{3D1BF214-5BBF-D19D-5D8A-A22F15D79FA9}"/>
              </a:ext>
            </a:extLst>
          </p:cNvPr>
          <p:cNvPicPr>
            <a:picLocks noChangeAspect="1"/>
          </p:cNvPicPr>
          <p:nvPr userDrawn="1"/>
        </p:nvPicPr>
        <p:blipFill rotWithShape="1">
          <a:blip r:embed="rId6"/>
          <a:srcRect l="50890" t="11595" b="10879"/>
          <a:stretch/>
        </p:blipFill>
        <p:spPr>
          <a:xfrm>
            <a:off x="0" y="0"/>
            <a:ext cx="1635718" cy="6858000"/>
          </a:xfrm>
          <a:prstGeom prst="rect">
            <a:avLst/>
          </a:prstGeom>
        </p:spPr>
      </p:pic>
      <p:pic>
        <p:nvPicPr>
          <p:cNvPr id="23" name="Imagen 22">
            <a:extLst>
              <a:ext uri="{FF2B5EF4-FFF2-40B4-BE49-F238E27FC236}">
                <a16:creationId xmlns:a16="http://schemas.microsoft.com/office/drawing/2014/main" id="{F9309781-A6C8-308E-2C50-C8CBCA1040E0}"/>
              </a:ext>
            </a:extLst>
          </p:cNvPr>
          <p:cNvPicPr>
            <a:picLocks noChangeAspect="1"/>
          </p:cNvPicPr>
          <p:nvPr userDrawn="1"/>
        </p:nvPicPr>
        <p:blipFill rotWithShape="1">
          <a:blip r:embed="rId7"/>
          <a:srcRect b="48904"/>
          <a:stretch/>
        </p:blipFill>
        <p:spPr>
          <a:xfrm>
            <a:off x="3017540" y="5439660"/>
            <a:ext cx="3259273" cy="1418340"/>
          </a:xfrm>
          <a:prstGeom prst="rect">
            <a:avLst/>
          </a:prstGeom>
        </p:spPr>
      </p:pic>
    </p:spTree>
    <p:extLst>
      <p:ext uri="{BB962C8B-B14F-4D97-AF65-F5344CB8AC3E}">
        <p14:creationId xmlns:p14="http://schemas.microsoft.com/office/powerpoint/2010/main" val="1204196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3_Diapositiva de título">
    <p:bg>
      <p:bgPr>
        <a:solidFill>
          <a:srgbClr val="008939"/>
        </a:solidFill>
        <a:effectLst/>
      </p:bgPr>
    </p:bg>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29062008-388A-C29A-5267-418B03E86723}"/>
              </a:ext>
            </a:extLst>
          </p:cNvPr>
          <p:cNvPicPr>
            <a:picLocks noChangeAspect="1"/>
          </p:cNvPicPr>
          <p:nvPr userDrawn="1"/>
        </p:nvPicPr>
        <p:blipFill rotWithShape="1">
          <a:blip r:embed="rId2"/>
          <a:srcRect r="26314" b="53016"/>
          <a:stretch/>
        </p:blipFill>
        <p:spPr>
          <a:xfrm>
            <a:off x="8713719" y="4615159"/>
            <a:ext cx="3478281" cy="2242842"/>
          </a:xfrm>
          <a:prstGeom prst="rect">
            <a:avLst/>
          </a:prstGeom>
        </p:spPr>
      </p:pic>
      <p:pic>
        <p:nvPicPr>
          <p:cNvPr id="22" name="Imagen 21">
            <a:extLst>
              <a:ext uri="{FF2B5EF4-FFF2-40B4-BE49-F238E27FC236}">
                <a16:creationId xmlns:a16="http://schemas.microsoft.com/office/drawing/2014/main" id="{D988B84F-B227-8AFC-A0F3-6F8F5416488E}"/>
              </a:ext>
            </a:extLst>
          </p:cNvPr>
          <p:cNvPicPr>
            <a:picLocks noChangeAspect="1"/>
          </p:cNvPicPr>
          <p:nvPr userDrawn="1"/>
        </p:nvPicPr>
        <p:blipFill rotWithShape="1">
          <a:blip r:embed="rId3"/>
          <a:srcRect t="44057" r="15810"/>
          <a:stretch/>
        </p:blipFill>
        <p:spPr>
          <a:xfrm>
            <a:off x="6506421" y="0"/>
            <a:ext cx="5685580" cy="2098897"/>
          </a:xfrm>
          <a:prstGeom prst="rect">
            <a:avLst/>
          </a:prstGeom>
        </p:spPr>
      </p:pic>
      <p:sp>
        <p:nvSpPr>
          <p:cNvPr id="2" name="Título 1"/>
          <p:cNvSpPr>
            <a:spLocks noGrp="1"/>
          </p:cNvSpPr>
          <p:nvPr>
            <p:ph type="ctrTitle"/>
          </p:nvPr>
        </p:nvSpPr>
        <p:spPr>
          <a:xfrm>
            <a:off x="1952786" y="2500201"/>
            <a:ext cx="9668670" cy="1102393"/>
          </a:xfrm>
        </p:spPr>
        <p:txBody>
          <a:bodyPr anchor="b">
            <a:normAutofit/>
          </a:bodyPr>
          <a:lstStyle>
            <a:lvl1pPr algn="r">
              <a:defRPr sz="4500">
                <a:solidFill>
                  <a:schemeClr val="bg1"/>
                </a:solidFill>
              </a:defRPr>
            </a:lvl1pPr>
          </a:lstStyle>
          <a:p>
            <a:r>
              <a:rPr lang="es-ES" dirty="0"/>
              <a:t>Clic para editar título</a:t>
            </a:r>
            <a:endParaRPr lang="es-ES_tradnl" dirty="0"/>
          </a:p>
        </p:txBody>
      </p:sp>
      <p:sp>
        <p:nvSpPr>
          <p:cNvPr id="3" name="Subtítulo 2"/>
          <p:cNvSpPr>
            <a:spLocks noGrp="1"/>
          </p:cNvSpPr>
          <p:nvPr>
            <p:ph type="subTitle" idx="1" hasCustomPrompt="1"/>
          </p:nvPr>
        </p:nvSpPr>
        <p:spPr>
          <a:xfrm>
            <a:off x="1952786" y="3694670"/>
            <a:ext cx="9668670" cy="748119"/>
          </a:xfrm>
        </p:spPr>
        <p:txBody>
          <a:bodyPr>
            <a:normAutofit/>
          </a:bodyPr>
          <a:lstStyle>
            <a:lvl1pPr marL="0" indent="0" algn="r">
              <a:buNone/>
              <a:defRPr sz="1800"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Clic para editar subtítulo</a:t>
            </a:r>
            <a:endParaRPr lang="es-ES_tradnl" dirty="0"/>
          </a:p>
        </p:txBody>
      </p:sp>
      <p:pic>
        <p:nvPicPr>
          <p:cNvPr id="4" name="Imagen 3">
            <a:extLst>
              <a:ext uri="{FF2B5EF4-FFF2-40B4-BE49-F238E27FC236}">
                <a16:creationId xmlns:a16="http://schemas.microsoft.com/office/drawing/2014/main" id="{9A1107F0-C56D-55B9-17D7-B216839815C9}"/>
              </a:ext>
            </a:extLst>
          </p:cNvPr>
          <p:cNvPicPr>
            <a:picLocks noChangeAspect="1"/>
          </p:cNvPicPr>
          <p:nvPr userDrawn="1"/>
        </p:nvPicPr>
        <p:blipFill>
          <a:blip r:embed="rId4"/>
          <a:stretch>
            <a:fillRect/>
          </a:stretch>
        </p:blipFill>
        <p:spPr>
          <a:xfrm>
            <a:off x="10327341" y="6081528"/>
            <a:ext cx="1294114" cy="462184"/>
          </a:xfrm>
          <a:prstGeom prst="rect">
            <a:avLst/>
          </a:prstGeom>
        </p:spPr>
      </p:pic>
      <p:pic>
        <p:nvPicPr>
          <p:cNvPr id="20" name="Imagen 19">
            <a:extLst>
              <a:ext uri="{FF2B5EF4-FFF2-40B4-BE49-F238E27FC236}">
                <a16:creationId xmlns:a16="http://schemas.microsoft.com/office/drawing/2014/main" id="{E72FC09E-5565-491E-F3B2-D76FAE0A1B70}"/>
              </a:ext>
            </a:extLst>
          </p:cNvPr>
          <p:cNvPicPr>
            <a:picLocks noChangeAspect="1"/>
          </p:cNvPicPr>
          <p:nvPr userDrawn="1"/>
        </p:nvPicPr>
        <p:blipFill>
          <a:blip r:embed="rId5"/>
          <a:stretch>
            <a:fillRect/>
          </a:stretch>
        </p:blipFill>
        <p:spPr>
          <a:xfrm>
            <a:off x="8898296" y="432337"/>
            <a:ext cx="2723159" cy="746071"/>
          </a:xfrm>
          <a:prstGeom prst="rect">
            <a:avLst/>
          </a:prstGeom>
        </p:spPr>
      </p:pic>
      <p:pic>
        <p:nvPicPr>
          <p:cNvPr id="21" name="Imagen 20">
            <a:extLst>
              <a:ext uri="{FF2B5EF4-FFF2-40B4-BE49-F238E27FC236}">
                <a16:creationId xmlns:a16="http://schemas.microsoft.com/office/drawing/2014/main" id="{3D1BF214-5BBF-D19D-5D8A-A22F15D79FA9}"/>
              </a:ext>
            </a:extLst>
          </p:cNvPr>
          <p:cNvPicPr>
            <a:picLocks noChangeAspect="1"/>
          </p:cNvPicPr>
          <p:nvPr userDrawn="1"/>
        </p:nvPicPr>
        <p:blipFill rotWithShape="1">
          <a:blip r:embed="rId6"/>
          <a:srcRect l="50890" t="11595" b="10879"/>
          <a:stretch/>
        </p:blipFill>
        <p:spPr>
          <a:xfrm>
            <a:off x="0" y="0"/>
            <a:ext cx="1635718" cy="6858000"/>
          </a:xfrm>
          <a:prstGeom prst="rect">
            <a:avLst/>
          </a:prstGeom>
        </p:spPr>
      </p:pic>
      <p:pic>
        <p:nvPicPr>
          <p:cNvPr id="23" name="Imagen 22">
            <a:extLst>
              <a:ext uri="{FF2B5EF4-FFF2-40B4-BE49-F238E27FC236}">
                <a16:creationId xmlns:a16="http://schemas.microsoft.com/office/drawing/2014/main" id="{F9309781-A6C8-308E-2C50-C8CBCA1040E0}"/>
              </a:ext>
            </a:extLst>
          </p:cNvPr>
          <p:cNvPicPr>
            <a:picLocks noChangeAspect="1"/>
          </p:cNvPicPr>
          <p:nvPr userDrawn="1"/>
        </p:nvPicPr>
        <p:blipFill rotWithShape="1">
          <a:blip r:embed="rId7"/>
          <a:srcRect b="48904"/>
          <a:stretch/>
        </p:blipFill>
        <p:spPr>
          <a:xfrm>
            <a:off x="3017540" y="5439660"/>
            <a:ext cx="3259273" cy="1418340"/>
          </a:xfrm>
          <a:prstGeom prst="rect">
            <a:avLst/>
          </a:prstGeom>
        </p:spPr>
      </p:pic>
    </p:spTree>
    <p:extLst>
      <p:ext uri="{BB962C8B-B14F-4D97-AF65-F5344CB8AC3E}">
        <p14:creationId xmlns:p14="http://schemas.microsoft.com/office/powerpoint/2010/main" val="1213033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Diapositiva de título">
    <p:bg>
      <p:bgPr>
        <a:solidFill>
          <a:srgbClr val="016782"/>
        </a:solidFill>
        <a:effectLst/>
      </p:bgPr>
    </p:bg>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29062008-388A-C29A-5267-418B03E86723}"/>
              </a:ext>
            </a:extLst>
          </p:cNvPr>
          <p:cNvPicPr>
            <a:picLocks noChangeAspect="1"/>
          </p:cNvPicPr>
          <p:nvPr userDrawn="1"/>
        </p:nvPicPr>
        <p:blipFill rotWithShape="1">
          <a:blip r:embed="rId2"/>
          <a:srcRect r="26314" b="53016"/>
          <a:stretch/>
        </p:blipFill>
        <p:spPr>
          <a:xfrm>
            <a:off x="8713719" y="4615159"/>
            <a:ext cx="3478281" cy="2242842"/>
          </a:xfrm>
          <a:prstGeom prst="rect">
            <a:avLst/>
          </a:prstGeom>
        </p:spPr>
      </p:pic>
      <p:pic>
        <p:nvPicPr>
          <p:cNvPr id="22" name="Imagen 21">
            <a:extLst>
              <a:ext uri="{FF2B5EF4-FFF2-40B4-BE49-F238E27FC236}">
                <a16:creationId xmlns:a16="http://schemas.microsoft.com/office/drawing/2014/main" id="{D988B84F-B227-8AFC-A0F3-6F8F5416488E}"/>
              </a:ext>
            </a:extLst>
          </p:cNvPr>
          <p:cNvPicPr>
            <a:picLocks noChangeAspect="1"/>
          </p:cNvPicPr>
          <p:nvPr userDrawn="1"/>
        </p:nvPicPr>
        <p:blipFill rotWithShape="1">
          <a:blip r:embed="rId3"/>
          <a:srcRect t="44057" r="15810"/>
          <a:stretch/>
        </p:blipFill>
        <p:spPr>
          <a:xfrm>
            <a:off x="6506421" y="0"/>
            <a:ext cx="5685580" cy="2098897"/>
          </a:xfrm>
          <a:prstGeom prst="rect">
            <a:avLst/>
          </a:prstGeom>
        </p:spPr>
      </p:pic>
      <p:sp>
        <p:nvSpPr>
          <p:cNvPr id="2" name="Título 1"/>
          <p:cNvSpPr>
            <a:spLocks noGrp="1"/>
          </p:cNvSpPr>
          <p:nvPr>
            <p:ph type="ctrTitle"/>
          </p:nvPr>
        </p:nvSpPr>
        <p:spPr>
          <a:xfrm>
            <a:off x="1952786" y="2500201"/>
            <a:ext cx="9668670" cy="1102393"/>
          </a:xfrm>
        </p:spPr>
        <p:txBody>
          <a:bodyPr anchor="b">
            <a:normAutofit/>
          </a:bodyPr>
          <a:lstStyle>
            <a:lvl1pPr algn="r">
              <a:defRPr sz="4500">
                <a:solidFill>
                  <a:schemeClr val="bg1"/>
                </a:solidFill>
              </a:defRPr>
            </a:lvl1pPr>
          </a:lstStyle>
          <a:p>
            <a:r>
              <a:rPr lang="es-ES" dirty="0"/>
              <a:t>Clic para editar título</a:t>
            </a:r>
            <a:endParaRPr lang="es-ES_tradnl" dirty="0"/>
          </a:p>
        </p:txBody>
      </p:sp>
      <p:sp>
        <p:nvSpPr>
          <p:cNvPr id="3" name="Subtítulo 2"/>
          <p:cNvSpPr>
            <a:spLocks noGrp="1"/>
          </p:cNvSpPr>
          <p:nvPr>
            <p:ph type="subTitle" idx="1" hasCustomPrompt="1"/>
          </p:nvPr>
        </p:nvSpPr>
        <p:spPr>
          <a:xfrm>
            <a:off x="1952786" y="3694670"/>
            <a:ext cx="9668670" cy="748119"/>
          </a:xfrm>
        </p:spPr>
        <p:txBody>
          <a:bodyPr>
            <a:normAutofit/>
          </a:bodyPr>
          <a:lstStyle>
            <a:lvl1pPr marL="0" indent="0" algn="r">
              <a:buNone/>
              <a:defRPr sz="1800"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Clic para editar subtítulo</a:t>
            </a:r>
            <a:endParaRPr lang="es-ES_tradnl" dirty="0"/>
          </a:p>
        </p:txBody>
      </p:sp>
      <p:pic>
        <p:nvPicPr>
          <p:cNvPr id="4" name="Imagen 3">
            <a:extLst>
              <a:ext uri="{FF2B5EF4-FFF2-40B4-BE49-F238E27FC236}">
                <a16:creationId xmlns:a16="http://schemas.microsoft.com/office/drawing/2014/main" id="{9A1107F0-C56D-55B9-17D7-B216839815C9}"/>
              </a:ext>
            </a:extLst>
          </p:cNvPr>
          <p:cNvPicPr>
            <a:picLocks noChangeAspect="1"/>
          </p:cNvPicPr>
          <p:nvPr userDrawn="1"/>
        </p:nvPicPr>
        <p:blipFill>
          <a:blip r:embed="rId4"/>
          <a:stretch>
            <a:fillRect/>
          </a:stretch>
        </p:blipFill>
        <p:spPr>
          <a:xfrm>
            <a:off x="10327341" y="6081528"/>
            <a:ext cx="1294114" cy="462184"/>
          </a:xfrm>
          <a:prstGeom prst="rect">
            <a:avLst/>
          </a:prstGeom>
        </p:spPr>
      </p:pic>
      <p:pic>
        <p:nvPicPr>
          <p:cNvPr id="20" name="Imagen 19">
            <a:extLst>
              <a:ext uri="{FF2B5EF4-FFF2-40B4-BE49-F238E27FC236}">
                <a16:creationId xmlns:a16="http://schemas.microsoft.com/office/drawing/2014/main" id="{E72FC09E-5565-491E-F3B2-D76FAE0A1B70}"/>
              </a:ext>
            </a:extLst>
          </p:cNvPr>
          <p:cNvPicPr>
            <a:picLocks noChangeAspect="1"/>
          </p:cNvPicPr>
          <p:nvPr userDrawn="1"/>
        </p:nvPicPr>
        <p:blipFill>
          <a:blip r:embed="rId5"/>
          <a:stretch>
            <a:fillRect/>
          </a:stretch>
        </p:blipFill>
        <p:spPr>
          <a:xfrm>
            <a:off x="8898296" y="432337"/>
            <a:ext cx="2723159" cy="746071"/>
          </a:xfrm>
          <a:prstGeom prst="rect">
            <a:avLst/>
          </a:prstGeom>
        </p:spPr>
      </p:pic>
      <p:pic>
        <p:nvPicPr>
          <p:cNvPr id="21" name="Imagen 20">
            <a:extLst>
              <a:ext uri="{FF2B5EF4-FFF2-40B4-BE49-F238E27FC236}">
                <a16:creationId xmlns:a16="http://schemas.microsoft.com/office/drawing/2014/main" id="{3D1BF214-5BBF-D19D-5D8A-A22F15D79FA9}"/>
              </a:ext>
            </a:extLst>
          </p:cNvPr>
          <p:cNvPicPr>
            <a:picLocks noChangeAspect="1"/>
          </p:cNvPicPr>
          <p:nvPr userDrawn="1"/>
        </p:nvPicPr>
        <p:blipFill rotWithShape="1">
          <a:blip r:embed="rId6"/>
          <a:srcRect l="50890" t="11595" b="10879"/>
          <a:stretch/>
        </p:blipFill>
        <p:spPr>
          <a:xfrm>
            <a:off x="0" y="0"/>
            <a:ext cx="1635718" cy="6858000"/>
          </a:xfrm>
          <a:prstGeom prst="rect">
            <a:avLst/>
          </a:prstGeom>
        </p:spPr>
      </p:pic>
      <p:pic>
        <p:nvPicPr>
          <p:cNvPr id="23" name="Imagen 22">
            <a:extLst>
              <a:ext uri="{FF2B5EF4-FFF2-40B4-BE49-F238E27FC236}">
                <a16:creationId xmlns:a16="http://schemas.microsoft.com/office/drawing/2014/main" id="{F9309781-A6C8-308E-2C50-C8CBCA1040E0}"/>
              </a:ext>
            </a:extLst>
          </p:cNvPr>
          <p:cNvPicPr>
            <a:picLocks noChangeAspect="1"/>
          </p:cNvPicPr>
          <p:nvPr userDrawn="1"/>
        </p:nvPicPr>
        <p:blipFill rotWithShape="1">
          <a:blip r:embed="rId7"/>
          <a:srcRect b="48904"/>
          <a:stretch/>
        </p:blipFill>
        <p:spPr>
          <a:xfrm>
            <a:off x="3017540" y="5439660"/>
            <a:ext cx="3259273" cy="1418340"/>
          </a:xfrm>
          <a:prstGeom prst="rect">
            <a:avLst/>
          </a:prstGeom>
        </p:spPr>
      </p:pic>
    </p:spTree>
    <p:extLst>
      <p:ext uri="{BB962C8B-B14F-4D97-AF65-F5344CB8AC3E}">
        <p14:creationId xmlns:p14="http://schemas.microsoft.com/office/powerpoint/2010/main" val="1961778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FA7F49-B0EE-BC47-8585-C49B15ABEC7A}"/>
              </a:ext>
            </a:extLst>
          </p:cNvPr>
          <p:cNvSpPr>
            <a:spLocks noGrp="1"/>
          </p:cNvSpPr>
          <p:nvPr>
            <p:ph type="title"/>
          </p:nvPr>
        </p:nvSpPr>
        <p:spPr/>
        <p:txBody>
          <a:bodyPr/>
          <a:lstStyle/>
          <a:p>
            <a:r>
              <a:rPr lang="es-ES" dirty="0"/>
              <a:t>Haga clic para modificar el estilo de título del patrón</a:t>
            </a:r>
          </a:p>
        </p:txBody>
      </p:sp>
      <p:sp>
        <p:nvSpPr>
          <p:cNvPr id="3" name="Marcador de contenido 2">
            <a:extLst>
              <a:ext uri="{FF2B5EF4-FFF2-40B4-BE49-F238E27FC236}">
                <a16:creationId xmlns:a16="http://schemas.microsoft.com/office/drawing/2014/main" id="{7CDA18E7-99EF-8349-A037-F8660FEFFF3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B02879D-299B-4646-BB76-1F05CDD39C00}"/>
              </a:ext>
            </a:extLst>
          </p:cNvPr>
          <p:cNvSpPr>
            <a:spLocks noGrp="1"/>
          </p:cNvSpPr>
          <p:nvPr>
            <p:ph type="dt" sz="half" idx="10"/>
          </p:nvPr>
        </p:nvSpPr>
        <p:spPr/>
        <p:txBody>
          <a:bodyPr/>
          <a:lstStyle/>
          <a:p>
            <a:fld id="{19EABCEA-0F17-2746-B516-EB6F9A728AFD}" type="datetimeFigureOut">
              <a:rPr lang="es-ES" smtClean="0"/>
              <a:t>28/02/2024</a:t>
            </a:fld>
            <a:endParaRPr lang="es-ES"/>
          </a:p>
        </p:txBody>
      </p:sp>
      <p:sp>
        <p:nvSpPr>
          <p:cNvPr id="5" name="Marcador de pie de página 4">
            <a:extLst>
              <a:ext uri="{FF2B5EF4-FFF2-40B4-BE49-F238E27FC236}">
                <a16:creationId xmlns:a16="http://schemas.microsoft.com/office/drawing/2014/main" id="{5258841B-72C8-164B-9D89-21A3429A0E4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185475E-9E3E-C64E-96C6-848AFF345560}"/>
              </a:ext>
            </a:extLst>
          </p:cNvPr>
          <p:cNvSpPr>
            <a:spLocks noGrp="1"/>
          </p:cNvSpPr>
          <p:nvPr>
            <p:ph type="sldNum" sz="quarter" idx="12"/>
          </p:nvPr>
        </p:nvSpPr>
        <p:spPr/>
        <p:txBody>
          <a:bodyPr/>
          <a:lstStyle/>
          <a:p>
            <a:fld id="{8843E5AA-E9D5-8446-88F0-606E07504B56}" type="slidenum">
              <a:rPr lang="es-ES" smtClean="0"/>
              <a:t>‹#›</a:t>
            </a:fld>
            <a:endParaRPr lang="es-ES"/>
          </a:p>
        </p:txBody>
      </p:sp>
    </p:spTree>
    <p:extLst>
      <p:ext uri="{BB962C8B-B14F-4D97-AF65-F5344CB8AC3E}">
        <p14:creationId xmlns:p14="http://schemas.microsoft.com/office/powerpoint/2010/main" val="4194325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9472AC-9A1B-7840-AEC8-7F698F72C5B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C70B9D9-5BBE-BF47-9956-988D0D586B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BFAE8E3-7113-F24B-9523-E5D7C2590E85}"/>
              </a:ext>
            </a:extLst>
          </p:cNvPr>
          <p:cNvSpPr>
            <a:spLocks noGrp="1"/>
          </p:cNvSpPr>
          <p:nvPr>
            <p:ph type="dt" sz="half" idx="10"/>
          </p:nvPr>
        </p:nvSpPr>
        <p:spPr/>
        <p:txBody>
          <a:bodyPr/>
          <a:lstStyle/>
          <a:p>
            <a:fld id="{19EABCEA-0F17-2746-B516-EB6F9A728AFD}" type="datetimeFigureOut">
              <a:rPr lang="es-ES" smtClean="0"/>
              <a:t>28/02/2024</a:t>
            </a:fld>
            <a:endParaRPr lang="es-ES"/>
          </a:p>
        </p:txBody>
      </p:sp>
      <p:sp>
        <p:nvSpPr>
          <p:cNvPr id="5" name="Marcador de pie de página 4">
            <a:extLst>
              <a:ext uri="{FF2B5EF4-FFF2-40B4-BE49-F238E27FC236}">
                <a16:creationId xmlns:a16="http://schemas.microsoft.com/office/drawing/2014/main" id="{A9308F1F-C631-BA4E-BA9B-41C827D13C5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B5FCC1-1DFA-F74A-B7DD-7C11E3F60A4D}"/>
              </a:ext>
            </a:extLst>
          </p:cNvPr>
          <p:cNvSpPr>
            <a:spLocks noGrp="1"/>
          </p:cNvSpPr>
          <p:nvPr>
            <p:ph type="sldNum" sz="quarter" idx="12"/>
          </p:nvPr>
        </p:nvSpPr>
        <p:spPr/>
        <p:txBody>
          <a:bodyPr/>
          <a:lstStyle/>
          <a:p>
            <a:fld id="{8843E5AA-E9D5-8446-88F0-606E07504B56}" type="slidenum">
              <a:rPr lang="es-ES" smtClean="0"/>
              <a:t>‹#›</a:t>
            </a:fld>
            <a:endParaRPr lang="es-ES"/>
          </a:p>
        </p:txBody>
      </p:sp>
    </p:spTree>
    <p:extLst>
      <p:ext uri="{BB962C8B-B14F-4D97-AF65-F5344CB8AC3E}">
        <p14:creationId xmlns:p14="http://schemas.microsoft.com/office/powerpoint/2010/main" val="3189798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2FCBC4-F1C9-F143-AE99-562C52C2CE5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9A79C5D-A98D-FC48-8617-062C42AF0B7B}"/>
              </a:ext>
            </a:extLst>
          </p:cNvPr>
          <p:cNvSpPr>
            <a:spLocks noGrp="1"/>
          </p:cNvSpPr>
          <p:nvPr>
            <p:ph sz="half" idx="1"/>
          </p:nvPr>
        </p:nvSpPr>
        <p:spPr>
          <a:xfrm>
            <a:off x="838200" y="1825625"/>
            <a:ext cx="5181600" cy="4351338"/>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contenido 3">
            <a:extLst>
              <a:ext uri="{FF2B5EF4-FFF2-40B4-BE49-F238E27FC236}">
                <a16:creationId xmlns:a16="http://schemas.microsoft.com/office/drawing/2014/main" id="{FC9B9377-3A73-9745-900C-73E6FEE79A4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35C82E94-43CE-A047-99E7-676E6EF24207}"/>
              </a:ext>
            </a:extLst>
          </p:cNvPr>
          <p:cNvSpPr>
            <a:spLocks noGrp="1"/>
          </p:cNvSpPr>
          <p:nvPr>
            <p:ph type="dt" sz="half" idx="10"/>
          </p:nvPr>
        </p:nvSpPr>
        <p:spPr/>
        <p:txBody>
          <a:bodyPr/>
          <a:lstStyle/>
          <a:p>
            <a:fld id="{19EABCEA-0F17-2746-B516-EB6F9A728AFD}" type="datetimeFigureOut">
              <a:rPr lang="es-ES" smtClean="0"/>
              <a:t>28/02/2024</a:t>
            </a:fld>
            <a:endParaRPr lang="es-ES"/>
          </a:p>
        </p:txBody>
      </p:sp>
      <p:sp>
        <p:nvSpPr>
          <p:cNvPr id="6" name="Marcador de pie de página 5">
            <a:extLst>
              <a:ext uri="{FF2B5EF4-FFF2-40B4-BE49-F238E27FC236}">
                <a16:creationId xmlns:a16="http://schemas.microsoft.com/office/drawing/2014/main" id="{DE53AFB5-2027-1649-A558-2E8B57AAA53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A4A45B2-59AF-F647-BE2D-A4318375982D}"/>
              </a:ext>
            </a:extLst>
          </p:cNvPr>
          <p:cNvSpPr>
            <a:spLocks noGrp="1"/>
          </p:cNvSpPr>
          <p:nvPr>
            <p:ph type="sldNum" sz="quarter" idx="12"/>
          </p:nvPr>
        </p:nvSpPr>
        <p:spPr/>
        <p:txBody>
          <a:bodyPr/>
          <a:lstStyle/>
          <a:p>
            <a:fld id="{8843E5AA-E9D5-8446-88F0-606E07504B56}" type="slidenum">
              <a:rPr lang="es-ES" smtClean="0"/>
              <a:t>‹#›</a:t>
            </a:fld>
            <a:endParaRPr lang="es-ES"/>
          </a:p>
        </p:txBody>
      </p:sp>
    </p:spTree>
    <p:extLst>
      <p:ext uri="{BB962C8B-B14F-4D97-AF65-F5344CB8AC3E}">
        <p14:creationId xmlns:p14="http://schemas.microsoft.com/office/powerpoint/2010/main" val="3304880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922A0D3-3EAD-2141-9C80-08EE53AFAF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2384FECB-EBB0-0143-96F9-D0A4CC9268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a:extLst>
              <a:ext uri="{FF2B5EF4-FFF2-40B4-BE49-F238E27FC236}">
                <a16:creationId xmlns:a16="http://schemas.microsoft.com/office/drawing/2014/main" id="{5BE17EAF-6261-3944-9AE5-C337CF84AD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EABCEA-0F17-2746-B516-EB6F9A728AFD}" type="datetimeFigureOut">
              <a:rPr lang="es-ES" smtClean="0"/>
              <a:t>28/02/2024</a:t>
            </a:fld>
            <a:endParaRPr lang="es-ES"/>
          </a:p>
        </p:txBody>
      </p:sp>
      <p:sp>
        <p:nvSpPr>
          <p:cNvPr id="5" name="Marcador de pie de página 4">
            <a:extLst>
              <a:ext uri="{FF2B5EF4-FFF2-40B4-BE49-F238E27FC236}">
                <a16:creationId xmlns:a16="http://schemas.microsoft.com/office/drawing/2014/main" id="{63FEAC58-755C-924D-9D50-8098E54DD9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70899C9E-4131-1647-895E-3F3C8FE59B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43E5AA-E9D5-8446-88F0-606E07504B56}" type="slidenum">
              <a:rPr lang="es-ES" smtClean="0"/>
              <a:t>‹#›</a:t>
            </a:fld>
            <a:endParaRPr lang="es-ES"/>
          </a:p>
        </p:txBody>
      </p:sp>
    </p:spTree>
    <p:extLst>
      <p:ext uri="{BB962C8B-B14F-4D97-AF65-F5344CB8AC3E}">
        <p14:creationId xmlns:p14="http://schemas.microsoft.com/office/powerpoint/2010/main" val="2203201490"/>
      </p:ext>
    </p:extLst>
  </p:cSld>
  <p:clrMap bg1="lt1" tx1="dk1" bg2="lt2" tx2="dk2" accent1="accent1" accent2="accent2" accent3="accent3" accent4="accent4" accent5="accent5" accent6="accent6" hlink="hlink" folHlink="folHlink"/>
  <p:sldLayoutIdLst>
    <p:sldLayoutId id="2147483685" r:id="rId1"/>
    <p:sldLayoutId id="2147483674" r:id="rId2"/>
    <p:sldLayoutId id="2147483689" r:id="rId3"/>
    <p:sldLayoutId id="2147483691" r:id="rId4"/>
    <p:sldLayoutId id="2147483692" r:id="rId5"/>
    <p:sldLayoutId id="2147483688"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93" r:id="rId17"/>
    <p:sldLayoutId id="2147483694" r:id="rId18"/>
    <p:sldLayoutId id="2147483695" r:id="rId19"/>
  </p:sldLayoutIdLst>
  <p:txStyles>
    <p:titleStyle>
      <a:lvl1pPr algn="l" defTabSz="914400" rtl="0" eaLnBrk="1" latinLnBrk="0" hangingPunct="1">
        <a:lnSpc>
          <a:spcPct val="90000"/>
        </a:lnSpc>
        <a:spcBef>
          <a:spcPct val="0"/>
        </a:spcBef>
        <a:buNone/>
        <a:defRPr sz="3200" b="1" kern="1200">
          <a:solidFill>
            <a:srgbClr val="0D3F4E"/>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E83638"/>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E83638"/>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E83638"/>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E83638"/>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E83638"/>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hyperlink" Target="https://cima.aemps.es/cima/pdfs/ft/84849/FT_84849.pdf" TargetMode="External"/><Relationship Id="rId3" Type="http://schemas.openxmlformats.org/officeDocument/2006/relationships/image" Target="../media/image38.png"/><Relationship Id="rId7" Type="http://schemas.openxmlformats.org/officeDocument/2006/relationships/hyperlink" Target="https://cima.aemps.es/cima/pdfs/ft/12783002/FT_12783002.pdf%20/" TargetMode="External"/><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hyperlink" Target="https://cima.aemps.es/cima/pdfs/ft/98080001/FT_98080001.pdf%20/" TargetMode="External"/><Relationship Id="rId5" Type="http://schemas.openxmlformats.org/officeDocument/2006/relationships/hyperlink" Target="https://cima.aemps.es/cima/pdfs/ft/78406/FT_78406.pdf" TargetMode="External"/><Relationship Id="rId10" Type="http://schemas.openxmlformats.org/officeDocument/2006/relationships/hyperlink" Target="https://cima.aemps.es/cima/dochtml/ft/73714/FT_73714.pdf" TargetMode="External"/><Relationship Id="rId4" Type="http://schemas.openxmlformats.org/officeDocument/2006/relationships/hyperlink" Target="https://cima.aemps.es/cima/pdfs/es/ft/1211558001/FT_1211558001.pdf" TargetMode="External"/><Relationship Id="rId9" Type="http://schemas.openxmlformats.org/officeDocument/2006/relationships/hyperlink" Target="https://cima.aemps.es/cima/pdfs/ft/77675/FT_77675.pdf%20/"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image" Target="../media/image46.jpeg"/><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43.png"/><Relationship Id="rId4" Type="http://schemas.openxmlformats.org/officeDocument/2006/relationships/image" Target="../media/image48.png"/><Relationship Id="rId9" Type="http://schemas.openxmlformats.org/officeDocument/2006/relationships/image" Target="../media/image44.png"/></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jpeg"/><Relationship Id="rId12"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jpeg"/><Relationship Id="rId9" Type="http://schemas.openxmlformats.org/officeDocument/2006/relationships/image" Target="../media/image62.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7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7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cima.aemps.es/cima/dochtml/ft/72143/FT_72143.html" TargetMode="External"/><Relationship Id="rId2" Type="http://schemas.openxmlformats.org/officeDocument/2006/relationships/image" Target="../media/image75.png"/><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56.xml.rels><?xml version="1.0" encoding="UTF-8" standalone="yes"?>
<Relationships xmlns="http://schemas.openxmlformats.org/package/2006/relationships"><Relationship Id="rId3" Type="http://schemas.openxmlformats.org/officeDocument/2006/relationships/hyperlink" Target="https://cima.aemps.es/cima/dochtml/ft/72143/FT_72143.html#6-datos-farmac-uticos"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3" Type="http://schemas.openxmlformats.org/officeDocument/2006/relationships/hyperlink" Target="https://cima.aemps.es/cima/dochtml/ft/72143/FT_72143.html#6-datos-farmac-uticos"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77.png"/><Relationship Id="rId4" Type="http://schemas.openxmlformats.org/officeDocument/2006/relationships/image" Target="../media/image75.png"/></Relationships>
</file>

<file path=ppt/slides/_rels/slide58.xml.rels><?xml version="1.0" encoding="UTF-8" standalone="yes"?>
<Relationships xmlns="http://schemas.openxmlformats.org/package/2006/relationships"><Relationship Id="rId3" Type="http://schemas.openxmlformats.org/officeDocument/2006/relationships/hyperlink" Target="https://cima.aemps.es/cima/dochtml/ft/72143/FT_72143.html#6-datos-farmac-uticos"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0.png"/><Relationship Id="rId1" Type="http://schemas.openxmlformats.org/officeDocument/2006/relationships/slideLayout" Target="../slideLayouts/slideLayout3.xml"/><Relationship Id="rId4" Type="http://schemas.openxmlformats.org/officeDocument/2006/relationships/image" Target="../media/image81.png"/></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5.png"/><Relationship Id="rId1" Type="http://schemas.openxmlformats.org/officeDocument/2006/relationships/slideLayout" Target="../slideLayouts/slideLayout3.xml"/><Relationship Id="rId4" Type="http://schemas.openxmlformats.org/officeDocument/2006/relationships/image" Target="../media/image81.png"/></Relationships>
</file>

<file path=ppt/slides/_rels/slide6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84.png"/><Relationship Id="rId4" Type="http://schemas.openxmlformats.org/officeDocument/2006/relationships/image" Target="../media/image83.png"/></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85.png"/></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91.png"/><Relationship Id="rId4" Type="http://schemas.openxmlformats.org/officeDocument/2006/relationships/image" Target="../media/image9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cima.aemps.es/cima/pdfs/es/ft/1211558001/FT_1211558001.pdf" TargetMode="Externa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94.png"/><Relationship Id="rId4" Type="http://schemas.openxmlformats.org/officeDocument/2006/relationships/image" Target="../media/image93.png"/></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98.png"/><Relationship Id="rId4" Type="http://schemas.openxmlformats.org/officeDocument/2006/relationships/image" Target="../media/image97.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073939" y="2503163"/>
            <a:ext cx="8436451" cy="1099431"/>
          </a:xfrm>
        </p:spPr>
        <p:txBody>
          <a:bodyPr/>
          <a:lstStyle/>
          <a:p>
            <a:pPr algn="l"/>
            <a:r>
              <a:rPr lang="es-ES_tradnl" dirty="0"/>
              <a:t>Título de la reunión</a:t>
            </a:r>
          </a:p>
        </p:txBody>
      </p:sp>
      <p:sp>
        <p:nvSpPr>
          <p:cNvPr id="3" name="Subtítulo 2"/>
          <p:cNvSpPr>
            <a:spLocks noGrp="1"/>
          </p:cNvSpPr>
          <p:nvPr>
            <p:ph type="subTitle" idx="1"/>
          </p:nvPr>
        </p:nvSpPr>
        <p:spPr>
          <a:xfrm>
            <a:off x="3073939" y="3694670"/>
            <a:ext cx="8436451" cy="748119"/>
          </a:xfrm>
        </p:spPr>
        <p:txBody>
          <a:bodyPr>
            <a:normAutofit/>
          </a:bodyPr>
          <a:lstStyle/>
          <a:p>
            <a:pPr algn="l"/>
            <a:r>
              <a:rPr lang="es-ES" sz="1600" dirty="0"/>
              <a:t>NOMBRE PONENTE/S</a:t>
            </a:r>
          </a:p>
          <a:p>
            <a:pPr algn="l"/>
            <a:r>
              <a:rPr lang="es-ES" sz="1600" dirty="0"/>
              <a:t>CENTRO</a:t>
            </a:r>
            <a:endParaRPr lang="es-ES_tradnl" sz="1600" dirty="0"/>
          </a:p>
        </p:txBody>
      </p:sp>
      <p:sp>
        <p:nvSpPr>
          <p:cNvPr id="4" name="Título 1">
            <a:extLst>
              <a:ext uri="{FF2B5EF4-FFF2-40B4-BE49-F238E27FC236}">
                <a16:creationId xmlns:a16="http://schemas.microsoft.com/office/drawing/2014/main" id="{53579EA1-1EE6-DFEB-B323-56985C106F08}"/>
              </a:ext>
            </a:extLst>
          </p:cNvPr>
          <p:cNvSpPr txBox="1">
            <a:spLocks/>
          </p:cNvSpPr>
          <p:nvPr/>
        </p:nvSpPr>
        <p:spPr>
          <a:xfrm>
            <a:off x="1496774" y="76699"/>
            <a:ext cx="8436451" cy="1271212"/>
          </a:xfrm>
          <a:prstGeom prst="rect">
            <a:avLst/>
          </a:prstGeom>
        </p:spPr>
        <p:txBody>
          <a:bodyPr vert="horz" lIns="91440" tIns="45720" rIns="91440" bIns="45720" rtlCol="0" anchor="b">
            <a:normAutofit/>
          </a:bodyPr>
          <a:lstStyle>
            <a:lvl1pPr algn="r" defTabSz="914400" rtl="0" eaLnBrk="1" latinLnBrk="0" hangingPunct="1">
              <a:lnSpc>
                <a:spcPct val="90000"/>
              </a:lnSpc>
              <a:spcBef>
                <a:spcPct val="0"/>
              </a:spcBef>
              <a:buNone/>
              <a:defRPr sz="4500" b="1" kern="1200">
                <a:solidFill>
                  <a:srgbClr val="0D3F4E"/>
                </a:solidFill>
                <a:latin typeface="+mn-lt"/>
                <a:ea typeface="+mj-ea"/>
                <a:cs typeface="+mj-cs"/>
              </a:defRPr>
            </a:lvl1pPr>
          </a:lstStyle>
          <a:p>
            <a:pPr algn="l"/>
            <a:r>
              <a:rPr lang="es-ES" sz="2400" baseline="30000" dirty="0">
                <a:solidFill>
                  <a:schemeClr val="tx1"/>
                </a:solidFill>
                <a:latin typeface="Arial"/>
                <a:ea typeface="Trebuchet MS" panose="020B0603020202020204" pitchFamily="34" charset="0"/>
                <a:cs typeface="Trebuchet MS" panose="020B0603020202020204" pitchFamily="34" charset="0"/>
              </a:rPr>
              <a:t>▼</a:t>
            </a:r>
            <a:r>
              <a:rPr lang="es-ES_tradnl" sz="2400" dirty="0"/>
              <a:t>Klisyri®</a:t>
            </a:r>
          </a:p>
          <a:p>
            <a:pPr algn="l"/>
            <a:r>
              <a:rPr lang="es-ES_tradnl" sz="2400" dirty="0"/>
              <a:t> Wynzora®</a:t>
            </a:r>
          </a:p>
          <a:p>
            <a:pPr algn="l"/>
            <a:r>
              <a:rPr lang="es-ES_tradnl" sz="2400" dirty="0"/>
              <a:t> </a:t>
            </a:r>
            <a:r>
              <a:rPr lang="es-ES_tradnl" sz="2400" dirty="0" err="1"/>
              <a:t>Ony-Tec</a:t>
            </a:r>
            <a:r>
              <a:rPr lang="es-ES_tradnl" sz="2400" dirty="0"/>
              <a:t>®</a:t>
            </a:r>
          </a:p>
        </p:txBody>
      </p:sp>
      <p:sp>
        <p:nvSpPr>
          <p:cNvPr id="5" name="CuadroTexto 6">
            <a:extLst>
              <a:ext uri="{FF2B5EF4-FFF2-40B4-BE49-F238E27FC236}">
                <a16:creationId xmlns:a16="http://schemas.microsoft.com/office/drawing/2014/main" id="{CDE3FD3B-33C0-11EC-EDBC-CA73A40048FB}"/>
              </a:ext>
            </a:extLst>
          </p:cNvPr>
          <p:cNvSpPr txBox="1"/>
          <p:nvPr/>
        </p:nvSpPr>
        <p:spPr>
          <a:xfrm>
            <a:off x="1178408" y="6233647"/>
            <a:ext cx="8618735" cy="461665"/>
          </a:xfrm>
          <a:prstGeom prst="rect">
            <a:avLst/>
          </a:prstGeom>
          <a:noFill/>
        </p:spPr>
        <p:txBody>
          <a:bodyPr wrap="square">
            <a:spAutoFit/>
          </a:bodyPr>
          <a:lstStyle/>
          <a:p>
            <a:r>
              <a:rPr lang="es-ES" sz="1200" dirty="0"/>
              <a:t>Este medicamento está sujeto a seguimiento adicional, es prioritaria la notificación de sospechas de reacciones adversas asociadas a este medicamento. Ver la sección 4.8, en la que se incluye información sobre cómo notificarlas</a:t>
            </a:r>
          </a:p>
        </p:txBody>
      </p:sp>
      <p:sp>
        <p:nvSpPr>
          <p:cNvPr id="6" name="Triángulo isósceles 8">
            <a:extLst>
              <a:ext uri="{FF2B5EF4-FFF2-40B4-BE49-F238E27FC236}">
                <a16:creationId xmlns:a16="http://schemas.microsoft.com/office/drawing/2014/main" id="{9938A47F-1ECB-B441-CB5E-31A5F01D3A71}"/>
              </a:ext>
            </a:extLst>
          </p:cNvPr>
          <p:cNvSpPr/>
          <p:nvPr/>
        </p:nvSpPr>
        <p:spPr>
          <a:xfrm flipV="1">
            <a:off x="914489" y="6383724"/>
            <a:ext cx="198605" cy="161509"/>
          </a:xfrm>
          <a:prstGeom prst="triangl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3200">
              <a:ln>
                <a:solidFill>
                  <a:sysClr val="windowText" lastClr="000000"/>
                </a:solidFill>
              </a:ln>
              <a:solidFill>
                <a:schemeClr val="tx1"/>
              </a:solidFill>
            </a:endParaRPr>
          </a:p>
        </p:txBody>
      </p:sp>
    </p:spTree>
    <p:extLst>
      <p:ext uri="{BB962C8B-B14F-4D97-AF65-F5344CB8AC3E}">
        <p14:creationId xmlns:p14="http://schemas.microsoft.com/office/powerpoint/2010/main" val="353972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507C0D6D-1138-9624-7C0E-D9D92B845F21}"/>
              </a:ext>
            </a:extLst>
          </p:cNvPr>
          <p:cNvSpPr txBox="1"/>
          <p:nvPr/>
        </p:nvSpPr>
        <p:spPr>
          <a:xfrm>
            <a:off x="598715" y="1439286"/>
            <a:ext cx="10994571" cy="854465"/>
          </a:xfrm>
          <a:prstGeom prst="rect">
            <a:avLst/>
          </a:prstGeom>
          <a:noFill/>
        </p:spPr>
        <p:txBody>
          <a:bodyPr wrap="square">
            <a:spAutoFit/>
          </a:bodyPr>
          <a:lstStyle/>
          <a:p>
            <a:pPr>
              <a:lnSpc>
                <a:spcPct val="150000"/>
              </a:lnSpc>
              <a:spcAft>
                <a:spcPts val="1600"/>
              </a:spcAft>
            </a:pPr>
            <a:r>
              <a:rPr lang="es-ES" sz="1600" dirty="0">
                <a:solidFill>
                  <a:srgbClr val="0D3F4E"/>
                </a:solidFill>
                <a:latin typeface="+mj-lt"/>
              </a:rPr>
              <a:t>La </a:t>
            </a:r>
            <a:r>
              <a:rPr lang="es-ES" sz="1867" b="1" u="sng" dirty="0">
                <a:solidFill>
                  <a:srgbClr val="0D3F4E"/>
                </a:solidFill>
                <a:latin typeface="+mj-lt"/>
              </a:rPr>
              <a:t>eficacia</a:t>
            </a:r>
            <a:r>
              <a:rPr lang="es-ES" sz="1600" dirty="0">
                <a:solidFill>
                  <a:srgbClr val="0D3F4E"/>
                </a:solidFill>
                <a:latin typeface="+mj-lt"/>
              </a:rPr>
              <a:t> y</a:t>
            </a:r>
            <a:r>
              <a:rPr lang="es-ES" sz="1867" dirty="0">
                <a:solidFill>
                  <a:srgbClr val="0D3F4E"/>
                </a:solidFill>
                <a:latin typeface="+mj-lt"/>
              </a:rPr>
              <a:t> </a:t>
            </a:r>
            <a:r>
              <a:rPr lang="es-ES" sz="1867" b="1" u="sng" dirty="0">
                <a:solidFill>
                  <a:srgbClr val="0D3F4E"/>
                </a:solidFill>
                <a:latin typeface="+mj-lt"/>
              </a:rPr>
              <a:t>seguridad </a:t>
            </a:r>
            <a:r>
              <a:rPr lang="es-ES" sz="1600" dirty="0">
                <a:solidFill>
                  <a:srgbClr val="0D3F4E"/>
                </a:solidFill>
                <a:latin typeface="+mj-lt"/>
              </a:rPr>
              <a:t>de tirbanibulina se evaluaron en </a:t>
            </a:r>
            <a:r>
              <a:rPr lang="es-ES" sz="1600" b="1" dirty="0">
                <a:solidFill>
                  <a:srgbClr val="0D3F4E"/>
                </a:solidFill>
                <a:latin typeface="+mj-lt"/>
              </a:rPr>
              <a:t>2 estudios de fase III  </a:t>
            </a:r>
            <a:r>
              <a:rPr lang="es-ES" sz="1600" dirty="0">
                <a:solidFill>
                  <a:srgbClr val="0D3F4E"/>
                </a:solidFill>
                <a:latin typeface="+mj-lt"/>
              </a:rPr>
              <a:t>multicéntricos, aleatorizados, doble ciego y controlados con vehículo.</a:t>
            </a:r>
          </a:p>
        </p:txBody>
      </p:sp>
      <p:sp>
        <p:nvSpPr>
          <p:cNvPr id="12" name="TextBox 32">
            <a:extLst>
              <a:ext uri="{FF2B5EF4-FFF2-40B4-BE49-F238E27FC236}">
                <a16:creationId xmlns:a16="http://schemas.microsoft.com/office/drawing/2014/main" id="{840A85ED-7E35-4A8E-1DBA-3C97700EC632}"/>
              </a:ext>
            </a:extLst>
          </p:cNvPr>
          <p:cNvSpPr txBox="1"/>
          <p:nvPr/>
        </p:nvSpPr>
        <p:spPr>
          <a:xfrm>
            <a:off x="1768372" y="6315416"/>
            <a:ext cx="8928785" cy="215444"/>
          </a:xfrm>
          <a:prstGeom prst="rect">
            <a:avLst/>
          </a:prstGeom>
          <a:noFill/>
        </p:spPr>
        <p:txBody>
          <a:bodyPr wrap="square" rtlCol="0">
            <a:spAutoFit/>
          </a:bodyPr>
          <a:lstStyle>
            <a:defPPr>
              <a:defRPr lang="es-ES_tradnl"/>
            </a:defPPr>
            <a:lvl1pPr defTabSz="685800">
              <a:defRPr sz="600">
                <a:solidFill>
                  <a:prstClr val="white">
                    <a:lumMod val="65000"/>
                  </a:prstClr>
                </a:solidFill>
                <a:latin typeface="Arial" panose="020B0604020202020204" pitchFamily="34" charset="0"/>
                <a:cs typeface="Arial" panose="020B0604020202020204" pitchFamily="34" charset="0"/>
              </a:defRPr>
            </a:lvl1pPr>
          </a:lstStyle>
          <a:p>
            <a:r>
              <a:rPr lang="es-ES_tradnl" sz="800" noProof="1"/>
              <a:t>Blauvelt A, et al. Phase 3 Tirbanibulin for Actinic Keratosis Group. Phase 3 Trials of Tirbanibulin Ointment for Actinic Keratosis. N Engl J Med. 2021 Feb 11;384(6):512-520.</a:t>
            </a:r>
          </a:p>
        </p:txBody>
      </p:sp>
      <p:sp>
        <p:nvSpPr>
          <p:cNvPr id="3" name="Rectangle 2">
            <a:extLst>
              <a:ext uri="{FF2B5EF4-FFF2-40B4-BE49-F238E27FC236}">
                <a16:creationId xmlns:a16="http://schemas.microsoft.com/office/drawing/2014/main" id="{E43B7703-C63F-3212-DED9-22C48DC02AA8}"/>
              </a:ext>
            </a:extLst>
          </p:cNvPr>
          <p:cNvSpPr/>
          <p:nvPr/>
        </p:nvSpPr>
        <p:spPr>
          <a:xfrm>
            <a:off x="5587408" y="3632546"/>
            <a:ext cx="357827" cy="207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4" name="Rectangle 3">
            <a:extLst>
              <a:ext uri="{FF2B5EF4-FFF2-40B4-BE49-F238E27FC236}">
                <a16:creationId xmlns:a16="http://schemas.microsoft.com/office/drawing/2014/main" id="{4479CF53-C14C-989A-05E1-CEA8EA399906}"/>
              </a:ext>
            </a:extLst>
          </p:cNvPr>
          <p:cNvSpPr/>
          <p:nvPr/>
        </p:nvSpPr>
        <p:spPr>
          <a:xfrm>
            <a:off x="9081885" y="3697892"/>
            <a:ext cx="357827" cy="207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2" name="CuadroTexto 1">
            <a:extLst>
              <a:ext uri="{FF2B5EF4-FFF2-40B4-BE49-F238E27FC236}">
                <a16:creationId xmlns:a16="http://schemas.microsoft.com/office/drawing/2014/main" id="{404E35A0-2A7B-3F24-45D1-F9415D015DAD}"/>
              </a:ext>
            </a:extLst>
          </p:cNvPr>
          <p:cNvSpPr txBox="1"/>
          <p:nvPr/>
        </p:nvSpPr>
        <p:spPr>
          <a:xfrm>
            <a:off x="609315" y="297117"/>
            <a:ext cx="9810235" cy="954107"/>
          </a:xfrm>
          <a:prstGeom prst="rect">
            <a:avLst/>
          </a:prstGeom>
          <a:noFill/>
        </p:spPr>
        <p:txBody>
          <a:bodyPr wrap="square" rtlCol="0">
            <a:spAutoFit/>
          </a:bodyPr>
          <a:lstStyle/>
          <a:p>
            <a:r>
              <a:rPr lang="es-ES_tradnl" sz="3200" b="1" dirty="0">
                <a:solidFill>
                  <a:srgbClr val="F14144"/>
                </a:solidFill>
              </a:rPr>
              <a:t>Estudios de fase III</a:t>
            </a:r>
          </a:p>
          <a:p>
            <a:r>
              <a:rPr lang="es-ES_tradnl" sz="2400" dirty="0">
                <a:solidFill>
                  <a:srgbClr val="002060"/>
                </a:solidFill>
              </a:rPr>
              <a:t>Publicados en </a:t>
            </a:r>
            <a:r>
              <a:rPr lang="es-ES_tradnl" sz="2400" b="1" i="1" dirty="0" err="1">
                <a:solidFill>
                  <a:srgbClr val="0D3F4E"/>
                </a:solidFill>
              </a:rPr>
              <a:t>The</a:t>
            </a:r>
            <a:r>
              <a:rPr lang="es-ES_tradnl" sz="2400" b="1" i="1" dirty="0">
                <a:solidFill>
                  <a:srgbClr val="0D3F4E"/>
                </a:solidFill>
              </a:rPr>
              <a:t> New </a:t>
            </a:r>
            <a:r>
              <a:rPr lang="es-ES_tradnl" sz="2400" b="1" i="1" dirty="0" err="1">
                <a:solidFill>
                  <a:srgbClr val="0D3F4E"/>
                </a:solidFill>
              </a:rPr>
              <a:t>England</a:t>
            </a:r>
            <a:r>
              <a:rPr lang="es-ES_tradnl" sz="2400" b="1" i="1" dirty="0">
                <a:solidFill>
                  <a:srgbClr val="0D3F4E"/>
                </a:solidFill>
              </a:rPr>
              <a:t> </a:t>
            </a:r>
            <a:r>
              <a:rPr lang="es-ES_tradnl" sz="2400" b="1" i="1" dirty="0" err="1">
                <a:solidFill>
                  <a:srgbClr val="0D3F4E"/>
                </a:solidFill>
              </a:rPr>
              <a:t>Journal</a:t>
            </a:r>
            <a:r>
              <a:rPr lang="es-ES_tradnl" sz="2400" b="1" i="1" dirty="0">
                <a:solidFill>
                  <a:srgbClr val="0D3F4E"/>
                </a:solidFill>
              </a:rPr>
              <a:t> </a:t>
            </a:r>
            <a:r>
              <a:rPr lang="es-ES_tradnl" sz="2400" b="1" i="1" dirty="0" err="1">
                <a:solidFill>
                  <a:srgbClr val="0D3F4E"/>
                </a:solidFill>
              </a:rPr>
              <a:t>of</a:t>
            </a:r>
            <a:r>
              <a:rPr lang="es-ES_tradnl" sz="2400" b="1" i="1" dirty="0">
                <a:solidFill>
                  <a:srgbClr val="0D3F4E"/>
                </a:solidFill>
              </a:rPr>
              <a:t> Medicine</a:t>
            </a:r>
            <a:endParaRPr lang="es-ES" sz="2400" b="1" i="1" dirty="0">
              <a:solidFill>
                <a:srgbClr val="0D3F4E"/>
              </a:solidFill>
            </a:endParaRPr>
          </a:p>
        </p:txBody>
      </p:sp>
      <p:sp>
        <p:nvSpPr>
          <p:cNvPr id="7" name="Text Placeholder 1">
            <a:extLst>
              <a:ext uri="{FF2B5EF4-FFF2-40B4-BE49-F238E27FC236}">
                <a16:creationId xmlns:a16="http://schemas.microsoft.com/office/drawing/2014/main" id="{A42E0FA8-0F61-1E91-0B37-F7373CF7CC60}"/>
              </a:ext>
            </a:extLst>
          </p:cNvPr>
          <p:cNvSpPr txBox="1">
            <a:spLocks/>
          </p:cNvSpPr>
          <p:nvPr/>
        </p:nvSpPr>
        <p:spPr>
          <a:xfrm>
            <a:off x="878486" y="2646637"/>
            <a:ext cx="4479289" cy="741028"/>
          </a:xfrm>
          <a:prstGeom prst="roundRect">
            <a:avLst>
              <a:gd name="adj" fmla="val 50000"/>
            </a:avLst>
          </a:prstGeom>
          <a:solidFill>
            <a:schemeClr val="bg1"/>
          </a:solidFill>
          <a:ln w="28575">
            <a:solidFill>
              <a:srgbClr val="0D3F4E"/>
            </a:solidFill>
          </a:ln>
        </p:spPr>
        <p:txBody>
          <a:bodyPr wrap="square" lIns="1044000" tIns="72000" rIns="648000" bIns="72000" anchor="ctr"/>
          <a:lstStyle>
            <a:lvl1pPr marL="0" indent="0" algn="l" defTabSz="914400" rtl="0" eaLnBrk="1" latinLnBrk="0" hangingPunct="1">
              <a:lnSpc>
                <a:spcPts val="1700"/>
              </a:lnSpc>
              <a:spcBef>
                <a:spcPts val="0"/>
              </a:spcBef>
              <a:buFont typeface="Arial" panose="020B0604020202020204" pitchFamily="34" charset="0"/>
              <a:buNone/>
              <a:defRPr sz="1400" kern="1200">
                <a:solidFill>
                  <a:schemeClr val="accent1"/>
                </a:solidFill>
                <a:latin typeface="+mn-lt"/>
                <a:ea typeface="+mn-ea"/>
                <a:cs typeface="+mn-cs"/>
              </a:defRPr>
            </a:lvl1pPr>
            <a:lvl2pPr marL="457200" indent="0" algn="l" defTabSz="914400" rtl="0" eaLnBrk="1" latinLnBrk="0" hangingPunct="1">
              <a:lnSpc>
                <a:spcPts val="4400"/>
              </a:lnSpc>
              <a:spcBef>
                <a:spcPts val="500"/>
              </a:spcBef>
              <a:buFont typeface="Arial" panose="020B0604020202020204" pitchFamily="34" charset="0"/>
              <a:buNone/>
              <a:defRPr sz="4400" kern="1200">
                <a:solidFill>
                  <a:schemeClr val="accent2"/>
                </a:solidFill>
                <a:latin typeface="+mn-lt"/>
                <a:ea typeface="+mn-ea"/>
                <a:cs typeface="+mn-cs"/>
              </a:defRPr>
            </a:lvl2pPr>
            <a:lvl3pPr marL="914400" indent="0" algn="l" defTabSz="914400" rtl="0" eaLnBrk="1" latinLnBrk="0" hangingPunct="1">
              <a:lnSpc>
                <a:spcPts val="4400"/>
              </a:lnSpc>
              <a:spcBef>
                <a:spcPts val="500"/>
              </a:spcBef>
              <a:buFont typeface="Arial" panose="020B0604020202020204" pitchFamily="34" charset="0"/>
              <a:buNone/>
              <a:defRPr sz="4400" kern="1200">
                <a:solidFill>
                  <a:schemeClr val="accent2"/>
                </a:solidFill>
                <a:latin typeface="+mn-lt"/>
                <a:ea typeface="+mn-ea"/>
                <a:cs typeface="+mn-cs"/>
              </a:defRPr>
            </a:lvl3pPr>
            <a:lvl4pPr marL="1371600" indent="0" algn="l" defTabSz="914400" rtl="0" eaLnBrk="1" latinLnBrk="0" hangingPunct="1">
              <a:lnSpc>
                <a:spcPts val="4400"/>
              </a:lnSpc>
              <a:spcBef>
                <a:spcPts val="500"/>
              </a:spcBef>
              <a:buFont typeface="Arial" panose="020B0604020202020204" pitchFamily="34" charset="0"/>
              <a:buNone/>
              <a:defRPr sz="4400" kern="1200">
                <a:solidFill>
                  <a:schemeClr val="accent2"/>
                </a:solidFill>
                <a:latin typeface="+mn-lt"/>
                <a:ea typeface="+mn-ea"/>
                <a:cs typeface="+mn-cs"/>
              </a:defRPr>
            </a:lvl4pPr>
            <a:lvl5pPr marL="1828800" indent="0" algn="l" defTabSz="914400" rtl="0" eaLnBrk="1" latinLnBrk="0" hangingPunct="1">
              <a:lnSpc>
                <a:spcPts val="4400"/>
              </a:lnSpc>
              <a:spcBef>
                <a:spcPts val="500"/>
              </a:spcBef>
              <a:buFont typeface="Arial" panose="020B0604020202020204" pitchFamily="34" charset="0"/>
              <a:buNone/>
              <a:defRPr sz="44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endParaRPr lang="es-ES" sz="1600" b="1">
              <a:solidFill>
                <a:srgbClr val="0D3F4E"/>
              </a:solidFill>
            </a:endParaRPr>
          </a:p>
        </p:txBody>
      </p:sp>
      <p:pic>
        <p:nvPicPr>
          <p:cNvPr id="8" name="Graphic 1">
            <a:extLst>
              <a:ext uri="{FF2B5EF4-FFF2-40B4-BE49-F238E27FC236}">
                <a16:creationId xmlns:a16="http://schemas.microsoft.com/office/drawing/2014/main" id="{93E0ABAF-7657-F049-9729-611B31A8DE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05538" y="2725174"/>
            <a:ext cx="591665" cy="530033"/>
          </a:xfrm>
          <a:prstGeom prst="rect">
            <a:avLst/>
          </a:prstGeom>
        </p:spPr>
      </p:pic>
      <p:sp>
        <p:nvSpPr>
          <p:cNvPr id="14" name="CuadroTexto 13">
            <a:extLst>
              <a:ext uri="{FF2B5EF4-FFF2-40B4-BE49-F238E27FC236}">
                <a16:creationId xmlns:a16="http://schemas.microsoft.com/office/drawing/2014/main" id="{1D31115A-9691-D053-7A01-9AD51DE29C48}"/>
              </a:ext>
            </a:extLst>
          </p:cNvPr>
          <p:cNvSpPr txBox="1"/>
          <p:nvPr/>
        </p:nvSpPr>
        <p:spPr>
          <a:xfrm>
            <a:off x="1726845" y="2742529"/>
            <a:ext cx="3414185" cy="502573"/>
          </a:xfrm>
          <a:prstGeom prst="rect">
            <a:avLst/>
          </a:prstGeom>
          <a:noFill/>
        </p:spPr>
        <p:txBody>
          <a:bodyPr wrap="square" rtlCol="0" anchor="ctr">
            <a:spAutoFit/>
          </a:bodyPr>
          <a:lstStyle/>
          <a:p>
            <a:r>
              <a:rPr lang="es-ES" sz="1333" b="1" dirty="0">
                <a:solidFill>
                  <a:srgbClr val="0D3F4E"/>
                </a:solidFill>
              </a:rPr>
              <a:t>702 pacientes </a:t>
            </a:r>
            <a:r>
              <a:rPr lang="es-ES" sz="1333" dirty="0">
                <a:solidFill>
                  <a:srgbClr val="0D3F4E"/>
                </a:solidFill>
              </a:rPr>
              <a:t>en 62 centros de EEUU</a:t>
            </a:r>
          </a:p>
          <a:p>
            <a:r>
              <a:rPr lang="es-ES" sz="1333" dirty="0">
                <a:solidFill>
                  <a:srgbClr val="0D3F4E"/>
                </a:solidFill>
              </a:rPr>
              <a:t>(n=351 de 31 centros por estudio)</a:t>
            </a:r>
            <a:endParaRPr lang="es-ES" sz="1333" b="1" dirty="0">
              <a:solidFill>
                <a:srgbClr val="0D3F4E"/>
              </a:solidFill>
            </a:endParaRPr>
          </a:p>
        </p:txBody>
      </p:sp>
      <p:grpSp>
        <p:nvGrpSpPr>
          <p:cNvPr id="16" name="Grupo 15">
            <a:extLst>
              <a:ext uri="{FF2B5EF4-FFF2-40B4-BE49-F238E27FC236}">
                <a16:creationId xmlns:a16="http://schemas.microsoft.com/office/drawing/2014/main" id="{75E8AD3B-DC2B-64E5-F850-B84E3BE486D3}"/>
              </a:ext>
            </a:extLst>
          </p:cNvPr>
          <p:cNvGrpSpPr/>
          <p:nvPr/>
        </p:nvGrpSpPr>
        <p:grpSpPr>
          <a:xfrm>
            <a:off x="749483" y="3919316"/>
            <a:ext cx="10994571" cy="1466961"/>
            <a:chOff x="643613" y="1557300"/>
            <a:chExt cx="8245928" cy="1100221"/>
          </a:xfrm>
        </p:grpSpPr>
        <p:grpSp>
          <p:nvGrpSpPr>
            <p:cNvPr id="17" name="Grupo 16">
              <a:extLst>
                <a:ext uri="{FF2B5EF4-FFF2-40B4-BE49-F238E27FC236}">
                  <a16:creationId xmlns:a16="http://schemas.microsoft.com/office/drawing/2014/main" id="{BCE9FCF5-0420-AF6F-42AD-8ED2A3676E11}"/>
                </a:ext>
              </a:extLst>
            </p:cNvPr>
            <p:cNvGrpSpPr/>
            <p:nvPr/>
          </p:nvGrpSpPr>
          <p:grpSpPr>
            <a:xfrm>
              <a:off x="643613" y="1557300"/>
              <a:ext cx="8245928" cy="1100221"/>
              <a:chOff x="424542" y="1559291"/>
              <a:chExt cx="8245928" cy="1100221"/>
            </a:xfrm>
          </p:grpSpPr>
          <p:pic>
            <p:nvPicPr>
              <p:cNvPr id="20" name="Imagen 19">
                <a:extLst>
                  <a:ext uri="{FF2B5EF4-FFF2-40B4-BE49-F238E27FC236}">
                    <a16:creationId xmlns:a16="http://schemas.microsoft.com/office/drawing/2014/main" id="{63D1C76D-7EE5-8CCF-B12F-D3C5CA6ABC2A}"/>
                  </a:ext>
                </a:extLst>
              </p:cNvPr>
              <p:cNvPicPr>
                <a:picLocks noChangeAspect="1"/>
              </p:cNvPicPr>
              <p:nvPr/>
            </p:nvPicPr>
            <p:blipFill>
              <a:blip r:embed="rId4"/>
              <a:stretch>
                <a:fillRect/>
              </a:stretch>
            </p:blipFill>
            <p:spPr>
              <a:xfrm>
                <a:off x="424542" y="1560059"/>
                <a:ext cx="3893004" cy="1099453"/>
              </a:xfrm>
              <a:prstGeom prst="rect">
                <a:avLst/>
              </a:prstGeom>
            </p:spPr>
          </p:pic>
          <p:pic>
            <p:nvPicPr>
              <p:cNvPr id="21" name="Imagen 20">
                <a:extLst>
                  <a:ext uri="{FF2B5EF4-FFF2-40B4-BE49-F238E27FC236}">
                    <a16:creationId xmlns:a16="http://schemas.microsoft.com/office/drawing/2014/main" id="{F626D5F9-2E3E-2065-3715-408C294969D9}"/>
                  </a:ext>
                </a:extLst>
              </p:cNvPr>
              <p:cNvPicPr>
                <a:picLocks noChangeAspect="1"/>
              </p:cNvPicPr>
              <p:nvPr/>
            </p:nvPicPr>
            <p:blipFill rotWithShape="1">
              <a:blip r:embed="rId4">
                <a:duotone>
                  <a:schemeClr val="accent2">
                    <a:shade val="45000"/>
                    <a:satMod val="135000"/>
                  </a:schemeClr>
                  <a:prstClr val="white"/>
                </a:duotone>
              </a:blip>
              <a:srcRect l="36770"/>
              <a:stretch/>
            </p:blipFill>
            <p:spPr>
              <a:xfrm>
                <a:off x="6208938" y="1559291"/>
                <a:ext cx="2461532" cy="1099453"/>
              </a:xfrm>
              <a:prstGeom prst="rect">
                <a:avLst/>
              </a:prstGeom>
            </p:spPr>
          </p:pic>
          <p:sp>
            <p:nvSpPr>
              <p:cNvPr id="22" name="CuadroTexto 21">
                <a:extLst>
                  <a:ext uri="{FF2B5EF4-FFF2-40B4-BE49-F238E27FC236}">
                    <a16:creationId xmlns:a16="http://schemas.microsoft.com/office/drawing/2014/main" id="{A58CEB2B-D99B-9AE5-0D09-B80733025B2B}"/>
                  </a:ext>
                </a:extLst>
              </p:cNvPr>
              <p:cNvSpPr txBox="1"/>
              <p:nvPr/>
            </p:nvSpPr>
            <p:spPr>
              <a:xfrm>
                <a:off x="8347665" y="2287362"/>
                <a:ext cx="283671" cy="143906"/>
              </a:xfrm>
              <a:prstGeom prst="rect">
                <a:avLst/>
              </a:prstGeom>
              <a:solidFill>
                <a:schemeClr val="bg1"/>
              </a:solidFill>
            </p:spPr>
            <p:txBody>
              <a:bodyPr wrap="none" anchor="ctr">
                <a:noAutofit/>
              </a:bodyPr>
              <a:lstStyle/>
              <a:p>
                <a:pPr algn="ctr"/>
                <a:r>
                  <a:rPr lang="es-ES" sz="1467">
                    <a:solidFill>
                      <a:srgbClr val="2DD0A8"/>
                    </a:solidFill>
                    <a:latin typeface="Signika"/>
                  </a:rPr>
                  <a:t>420</a:t>
                </a:r>
                <a:r>
                  <a:rPr lang="es-ES" sz="1467">
                    <a:solidFill>
                      <a:srgbClr val="0B3A6B"/>
                    </a:solidFill>
                    <a:latin typeface="Signika"/>
                  </a:rPr>
                  <a:t> </a:t>
                </a:r>
                <a:endParaRPr lang="es-ES" sz="1067">
                  <a:solidFill>
                    <a:srgbClr val="0B3A6B"/>
                  </a:solidFill>
                  <a:latin typeface="+mj-lt"/>
                </a:endParaRPr>
              </a:p>
            </p:txBody>
          </p:sp>
          <p:sp>
            <p:nvSpPr>
              <p:cNvPr id="23" name="Rectángulo 22">
                <a:extLst>
                  <a:ext uri="{FF2B5EF4-FFF2-40B4-BE49-F238E27FC236}">
                    <a16:creationId xmlns:a16="http://schemas.microsoft.com/office/drawing/2014/main" id="{F80FF1B6-A14C-956D-FD06-D48B67E42628}"/>
                  </a:ext>
                </a:extLst>
              </p:cNvPr>
              <p:cNvSpPr/>
              <p:nvPr/>
            </p:nvSpPr>
            <p:spPr>
              <a:xfrm>
                <a:off x="6208938" y="2042460"/>
                <a:ext cx="2099593" cy="437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pic>
            <p:nvPicPr>
              <p:cNvPr id="24" name="Imagen 23">
                <a:extLst>
                  <a:ext uri="{FF2B5EF4-FFF2-40B4-BE49-F238E27FC236}">
                    <a16:creationId xmlns:a16="http://schemas.microsoft.com/office/drawing/2014/main" id="{2B103EC7-5416-83A9-E73B-F52684740162}"/>
                  </a:ext>
                </a:extLst>
              </p:cNvPr>
              <p:cNvPicPr>
                <a:picLocks noChangeAspect="1"/>
              </p:cNvPicPr>
              <p:nvPr/>
            </p:nvPicPr>
            <p:blipFill rotWithShape="1">
              <a:blip r:embed="rId4">
                <a:duotone>
                  <a:schemeClr val="accent2">
                    <a:shade val="45000"/>
                    <a:satMod val="135000"/>
                  </a:schemeClr>
                  <a:prstClr val="white"/>
                </a:duotone>
              </a:blip>
              <a:srcRect l="60130" t="84723"/>
              <a:stretch/>
            </p:blipFill>
            <p:spPr>
              <a:xfrm>
                <a:off x="6169804" y="2489559"/>
                <a:ext cx="1552109" cy="167962"/>
              </a:xfrm>
              <a:prstGeom prst="rect">
                <a:avLst/>
              </a:prstGeom>
            </p:spPr>
          </p:pic>
          <p:pic>
            <p:nvPicPr>
              <p:cNvPr id="25" name="Imagen 24">
                <a:extLst>
                  <a:ext uri="{FF2B5EF4-FFF2-40B4-BE49-F238E27FC236}">
                    <a16:creationId xmlns:a16="http://schemas.microsoft.com/office/drawing/2014/main" id="{BD10AEED-7FC4-1AC2-8E83-69DFEC723EA2}"/>
                  </a:ext>
                </a:extLst>
              </p:cNvPr>
              <p:cNvPicPr>
                <a:picLocks noChangeAspect="1"/>
              </p:cNvPicPr>
              <p:nvPr/>
            </p:nvPicPr>
            <p:blipFill rotWithShape="1">
              <a:blip r:embed="rId4">
                <a:duotone>
                  <a:schemeClr val="accent2">
                    <a:shade val="45000"/>
                    <a:satMod val="135000"/>
                  </a:schemeClr>
                  <a:prstClr val="white"/>
                </a:duotone>
              </a:blip>
              <a:srcRect l="75521" t="86208"/>
              <a:stretch/>
            </p:blipFill>
            <p:spPr>
              <a:xfrm>
                <a:off x="5197311" y="2507110"/>
                <a:ext cx="952926" cy="151634"/>
              </a:xfrm>
              <a:prstGeom prst="rect">
                <a:avLst/>
              </a:prstGeom>
            </p:spPr>
          </p:pic>
          <p:pic>
            <p:nvPicPr>
              <p:cNvPr id="26" name="Imagen 25">
                <a:extLst>
                  <a:ext uri="{FF2B5EF4-FFF2-40B4-BE49-F238E27FC236}">
                    <a16:creationId xmlns:a16="http://schemas.microsoft.com/office/drawing/2014/main" id="{A4350FFE-DEA3-0515-FABC-560C160A8A0A}"/>
                  </a:ext>
                </a:extLst>
              </p:cNvPr>
              <p:cNvPicPr>
                <a:picLocks noChangeAspect="1"/>
              </p:cNvPicPr>
              <p:nvPr/>
            </p:nvPicPr>
            <p:blipFill rotWithShape="1">
              <a:blip r:embed="rId4">
                <a:duotone>
                  <a:schemeClr val="accent2">
                    <a:shade val="45000"/>
                    <a:satMod val="135000"/>
                  </a:schemeClr>
                  <a:prstClr val="white"/>
                </a:duotone>
              </a:blip>
              <a:srcRect l="75521" t="86208"/>
              <a:stretch/>
            </p:blipFill>
            <p:spPr>
              <a:xfrm>
                <a:off x="4317546" y="2507876"/>
                <a:ext cx="952926" cy="151634"/>
              </a:xfrm>
              <a:prstGeom prst="rect">
                <a:avLst/>
              </a:prstGeom>
            </p:spPr>
          </p:pic>
        </p:grpSp>
        <p:sp>
          <p:nvSpPr>
            <p:cNvPr id="18" name="Elipse 17">
              <a:extLst>
                <a:ext uri="{FF2B5EF4-FFF2-40B4-BE49-F238E27FC236}">
                  <a16:creationId xmlns:a16="http://schemas.microsoft.com/office/drawing/2014/main" id="{2E6F2D63-3B22-1952-4182-F79DE4728BB8}"/>
                </a:ext>
              </a:extLst>
            </p:cNvPr>
            <p:cNvSpPr/>
            <p:nvPr/>
          </p:nvSpPr>
          <p:spPr>
            <a:xfrm>
              <a:off x="5368403" y="2563375"/>
              <a:ext cx="64501"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19" name="Es igual a 18">
              <a:extLst>
                <a:ext uri="{FF2B5EF4-FFF2-40B4-BE49-F238E27FC236}">
                  <a16:creationId xmlns:a16="http://schemas.microsoft.com/office/drawing/2014/main" id="{5593A01D-4206-923B-2C4A-DC7BE4F35FDB}"/>
                </a:ext>
              </a:extLst>
            </p:cNvPr>
            <p:cNvSpPr/>
            <p:nvPr/>
          </p:nvSpPr>
          <p:spPr>
            <a:xfrm rot="18744034">
              <a:off x="5328262" y="2464359"/>
              <a:ext cx="138853" cy="239034"/>
            </a:xfrm>
            <a:prstGeom prst="mathEqual">
              <a:avLst>
                <a:gd name="adj1" fmla="val 0"/>
                <a:gd name="adj2" fmla="val 19048"/>
              </a:avLst>
            </a:prstGeom>
            <a:solidFill>
              <a:schemeClr val="bg1"/>
            </a:solidFill>
            <a:ln>
              <a:solidFill>
                <a:srgbClr val="2DD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schemeClr val="tx1"/>
                </a:solidFill>
              </a:endParaRPr>
            </a:p>
          </p:txBody>
        </p:sp>
      </p:grpSp>
      <p:sp>
        <p:nvSpPr>
          <p:cNvPr id="27" name="Flecha: hacia arriba 26">
            <a:extLst>
              <a:ext uri="{FF2B5EF4-FFF2-40B4-BE49-F238E27FC236}">
                <a16:creationId xmlns:a16="http://schemas.microsoft.com/office/drawing/2014/main" id="{B1ED2B8A-98C2-1E8C-46E6-222856EE806D}"/>
              </a:ext>
            </a:extLst>
          </p:cNvPr>
          <p:cNvSpPr/>
          <p:nvPr/>
        </p:nvSpPr>
        <p:spPr>
          <a:xfrm>
            <a:off x="5513103" y="5463897"/>
            <a:ext cx="402772" cy="50074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pic>
        <p:nvPicPr>
          <p:cNvPr id="10" name="Imagen 9">
            <a:extLst>
              <a:ext uri="{FF2B5EF4-FFF2-40B4-BE49-F238E27FC236}">
                <a16:creationId xmlns:a16="http://schemas.microsoft.com/office/drawing/2014/main" id="{80DA2F77-3772-C398-1103-1F15078089F5}"/>
              </a:ext>
            </a:extLst>
          </p:cNvPr>
          <p:cNvPicPr>
            <a:picLocks noChangeAspect="1"/>
          </p:cNvPicPr>
          <p:nvPr/>
        </p:nvPicPr>
        <p:blipFill>
          <a:blip r:embed="rId5"/>
          <a:stretch>
            <a:fillRect/>
          </a:stretch>
        </p:blipFill>
        <p:spPr>
          <a:xfrm>
            <a:off x="6096001" y="2368792"/>
            <a:ext cx="5099924" cy="1583392"/>
          </a:xfrm>
          <a:prstGeom prst="rect">
            <a:avLst/>
          </a:prstGeom>
        </p:spPr>
      </p:pic>
    </p:spTree>
    <p:extLst>
      <p:ext uri="{BB962C8B-B14F-4D97-AF65-F5344CB8AC3E}">
        <p14:creationId xmlns:p14="http://schemas.microsoft.com/office/powerpoint/2010/main" val="1021684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C2C795B-190C-1199-FF2F-1E0E28B6F1A9}"/>
              </a:ext>
            </a:extLst>
          </p:cNvPr>
          <p:cNvSpPr>
            <a:spLocks noGrp="1"/>
          </p:cNvSpPr>
          <p:nvPr>
            <p:ph type="title"/>
          </p:nvPr>
        </p:nvSpPr>
        <p:spPr/>
        <p:txBody>
          <a:bodyPr>
            <a:normAutofit fontScale="90000"/>
          </a:bodyPr>
          <a:lstStyle/>
          <a:p>
            <a:endParaRPr lang="en-US"/>
          </a:p>
        </p:txBody>
      </p:sp>
      <p:sp>
        <p:nvSpPr>
          <p:cNvPr id="2" name="Marcador de texto 1">
            <a:extLst>
              <a:ext uri="{FF2B5EF4-FFF2-40B4-BE49-F238E27FC236}">
                <a16:creationId xmlns:a16="http://schemas.microsoft.com/office/drawing/2014/main" id="{89DA0113-988C-BAA9-5CFA-11243414151A}"/>
              </a:ext>
            </a:extLst>
          </p:cNvPr>
          <p:cNvSpPr>
            <a:spLocks noGrp="1"/>
          </p:cNvSpPr>
          <p:nvPr>
            <p:ph type="body" sz="quarter" idx="13"/>
          </p:nvPr>
        </p:nvSpPr>
        <p:spPr/>
        <p:txBody>
          <a:bodyPr>
            <a:normAutofit fontScale="25000" lnSpcReduction="20000"/>
          </a:bodyPr>
          <a:lstStyle/>
          <a:p>
            <a:r>
              <a:rPr lang="es-ES_tradnl" sz="2400"/>
              <a:t>Estudios de fase III</a:t>
            </a:r>
          </a:p>
          <a:p>
            <a:r>
              <a:rPr lang="es-ES_tradnl" sz="2400">
                <a:solidFill>
                  <a:srgbClr val="002060"/>
                </a:solidFill>
              </a:rPr>
              <a:t>Eficacia</a:t>
            </a:r>
            <a:endParaRPr lang="es-ES">
              <a:solidFill>
                <a:srgbClr val="002060"/>
              </a:solidFill>
            </a:endParaRPr>
          </a:p>
        </p:txBody>
      </p:sp>
      <p:sp>
        <p:nvSpPr>
          <p:cNvPr id="3" name="Marcador de contenido 4">
            <a:extLst>
              <a:ext uri="{FF2B5EF4-FFF2-40B4-BE49-F238E27FC236}">
                <a16:creationId xmlns:a16="http://schemas.microsoft.com/office/drawing/2014/main" id="{D1C20E02-B1FE-A6C0-DA4C-091F5AE96492}"/>
              </a:ext>
            </a:extLst>
          </p:cNvPr>
          <p:cNvSpPr txBox="1">
            <a:spLocks/>
          </p:cNvSpPr>
          <p:nvPr/>
        </p:nvSpPr>
        <p:spPr>
          <a:xfrm>
            <a:off x="619480" y="1344812"/>
            <a:ext cx="8327573" cy="492443"/>
          </a:xfrm>
          <a:prstGeom prst="roundRect">
            <a:avLst/>
          </a:prstGeom>
          <a:solidFill>
            <a:srgbClr val="F39D94"/>
          </a:solidFill>
          <a:ln w="28575">
            <a:solidFill>
              <a:srgbClr val="E73638"/>
            </a:solidFill>
          </a:ln>
        </p:spPr>
        <p:txBody>
          <a:bodyPr wrap="square" anchor="ctr">
            <a:noAutofit/>
          </a:bodyPr>
          <a:lstStyle>
            <a:defPPr>
              <a:defRPr lang="es-ES_tradnl"/>
            </a:defPPr>
            <a:lvl1pPr marR="0" lvl="0" algn="ctr" fontAlgn="auto">
              <a:lnSpc>
                <a:spcPct val="150000"/>
              </a:lnSpc>
              <a:spcBef>
                <a:spcPts val="1000"/>
              </a:spcBef>
              <a:spcAft>
                <a:spcPts val="0"/>
              </a:spcAft>
              <a:buClrTx/>
              <a:buSzTx/>
              <a:tabLst/>
              <a:defRPr kumimoji="0" sz="1350" b="1" i="0" u="none" strike="noStrike" cap="none" spc="0" normalizeH="0" baseline="0">
                <a:ln>
                  <a:noFill/>
                </a:ln>
                <a:solidFill>
                  <a:schemeClr val="bg1"/>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pPr>
            <a:r>
              <a:rPr lang="es-ES" sz="1600" dirty="0"/>
              <a:t>KLISYRI</a:t>
            </a:r>
            <a:r>
              <a:rPr lang="es-ES" sz="1600" baseline="30000" dirty="0"/>
              <a:t>®</a:t>
            </a:r>
            <a:r>
              <a:rPr lang="es-ES" sz="1600" dirty="0"/>
              <a:t> DEMOSTRÓ MAYORES TASAS DE ACLARAMIENTO QUE EL VEHÍCULO</a:t>
            </a:r>
            <a:endParaRPr lang="en-GB" sz="1600" baseline="30000" dirty="0"/>
          </a:p>
        </p:txBody>
      </p:sp>
      <p:sp>
        <p:nvSpPr>
          <p:cNvPr id="6" name="TextBox 32">
            <a:extLst>
              <a:ext uri="{FF2B5EF4-FFF2-40B4-BE49-F238E27FC236}">
                <a16:creationId xmlns:a16="http://schemas.microsoft.com/office/drawing/2014/main" id="{858326C6-1E27-A8ED-10D1-4D85F3048141}"/>
              </a:ext>
            </a:extLst>
          </p:cNvPr>
          <p:cNvSpPr txBox="1"/>
          <p:nvPr/>
        </p:nvSpPr>
        <p:spPr>
          <a:xfrm>
            <a:off x="1766540" y="6300726"/>
            <a:ext cx="8327573" cy="338554"/>
          </a:xfrm>
          <a:prstGeom prst="rect">
            <a:avLst/>
          </a:prstGeom>
          <a:noFill/>
        </p:spPr>
        <p:txBody>
          <a:bodyPr wrap="square" rtlCol="0">
            <a:spAutoFit/>
          </a:bodyPr>
          <a:lstStyle>
            <a:defPPr>
              <a:defRPr lang="es-ES_tradnl"/>
            </a:defPPr>
            <a:lvl1pPr defTabSz="685800">
              <a:defRPr sz="600">
                <a:solidFill>
                  <a:prstClr val="white">
                    <a:lumMod val="65000"/>
                  </a:prstClr>
                </a:solidFill>
                <a:latin typeface="Arial" panose="020B0604020202020204" pitchFamily="34" charset="0"/>
                <a:cs typeface="Arial" panose="020B0604020202020204" pitchFamily="34" charset="0"/>
              </a:defRPr>
            </a:lvl1pPr>
          </a:lstStyle>
          <a:p>
            <a:r>
              <a:rPr lang="en-US" sz="800" err="1"/>
              <a:t>Figura</a:t>
            </a:r>
            <a:r>
              <a:rPr lang="en-US" sz="800"/>
              <a:t> de: Blauvelt, et al. Tirbanibulin ointment 1% for actinic keratosis (AK): pooled data from two phase 3 studies. SKIN The Journal of Cutaneous Medicine, 2020 4(6), s121</a:t>
            </a:r>
          </a:p>
          <a:p>
            <a:r>
              <a:rPr lang="es-ES_tradnl" sz="800" noProof="1"/>
              <a:t>1.Blauvelt A, et al. Phase 3 Tirbanibulin for Actinic Keratosis Group. Phase 3 Trials of Tirbanibulin Ointment for Actinic Keratosis. N Engl J Med. 2021 Feb 11;384(6):512-520. </a:t>
            </a:r>
          </a:p>
        </p:txBody>
      </p:sp>
      <p:grpSp>
        <p:nvGrpSpPr>
          <p:cNvPr id="10" name="Grupo 9">
            <a:extLst>
              <a:ext uri="{FF2B5EF4-FFF2-40B4-BE49-F238E27FC236}">
                <a16:creationId xmlns:a16="http://schemas.microsoft.com/office/drawing/2014/main" id="{70AA8D91-33A9-692E-CC61-8C4917FFDBBB}"/>
              </a:ext>
            </a:extLst>
          </p:cNvPr>
          <p:cNvGrpSpPr/>
          <p:nvPr/>
        </p:nvGrpSpPr>
        <p:grpSpPr>
          <a:xfrm>
            <a:off x="1189417" y="1891616"/>
            <a:ext cx="5923443" cy="4210795"/>
            <a:chOff x="2147404" y="1135839"/>
            <a:chExt cx="4600682" cy="3349855"/>
          </a:xfrm>
        </p:grpSpPr>
        <p:pic>
          <p:nvPicPr>
            <p:cNvPr id="5" name="Imagen 4">
              <a:extLst>
                <a:ext uri="{FF2B5EF4-FFF2-40B4-BE49-F238E27FC236}">
                  <a16:creationId xmlns:a16="http://schemas.microsoft.com/office/drawing/2014/main" id="{5B7F2C2D-54D8-EDAD-149A-B7CB598C5D73}"/>
                </a:ext>
              </a:extLst>
            </p:cNvPr>
            <p:cNvPicPr>
              <a:picLocks noChangeAspect="1"/>
            </p:cNvPicPr>
            <p:nvPr/>
          </p:nvPicPr>
          <p:blipFill>
            <a:blip r:embed="rId2"/>
            <a:stretch>
              <a:fillRect/>
            </a:stretch>
          </p:blipFill>
          <p:spPr>
            <a:xfrm>
              <a:off x="2147404" y="1135839"/>
              <a:ext cx="4600682" cy="3349855"/>
            </a:xfrm>
            <a:prstGeom prst="rect">
              <a:avLst/>
            </a:prstGeom>
          </p:spPr>
        </p:pic>
        <p:sp>
          <p:nvSpPr>
            <p:cNvPr id="21" name="Elipse 20">
              <a:extLst>
                <a:ext uri="{FF2B5EF4-FFF2-40B4-BE49-F238E27FC236}">
                  <a16:creationId xmlns:a16="http://schemas.microsoft.com/office/drawing/2014/main" id="{F72C0719-5BC1-1F31-E180-3E154FA9716C}"/>
                </a:ext>
              </a:extLst>
            </p:cNvPr>
            <p:cNvSpPr/>
            <p:nvPr/>
          </p:nvSpPr>
          <p:spPr>
            <a:xfrm>
              <a:off x="5836257" y="1963972"/>
              <a:ext cx="365760" cy="246491"/>
            </a:xfrm>
            <a:prstGeom prst="ellipse">
              <a:avLst/>
            </a:prstGeom>
            <a:noFill/>
            <a:ln>
              <a:solidFill>
                <a:srgbClr val="F1414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sz="2400"/>
            </a:p>
          </p:txBody>
        </p:sp>
        <p:sp>
          <p:nvSpPr>
            <p:cNvPr id="22" name="Elipse 21">
              <a:extLst>
                <a:ext uri="{FF2B5EF4-FFF2-40B4-BE49-F238E27FC236}">
                  <a16:creationId xmlns:a16="http://schemas.microsoft.com/office/drawing/2014/main" id="{F9019141-D986-2A5D-5192-2D71BF436C14}"/>
                </a:ext>
              </a:extLst>
            </p:cNvPr>
            <p:cNvSpPr/>
            <p:nvPr/>
          </p:nvSpPr>
          <p:spPr>
            <a:xfrm>
              <a:off x="3857708" y="2486840"/>
              <a:ext cx="365760" cy="246491"/>
            </a:xfrm>
            <a:prstGeom prst="ellipse">
              <a:avLst/>
            </a:prstGeom>
            <a:noFill/>
            <a:ln>
              <a:solidFill>
                <a:srgbClr val="F1414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sz="2400"/>
            </a:p>
          </p:txBody>
        </p:sp>
      </p:grpSp>
      <p:sp>
        <p:nvSpPr>
          <p:cNvPr id="4" name="CuadroTexto 3">
            <a:extLst>
              <a:ext uri="{FF2B5EF4-FFF2-40B4-BE49-F238E27FC236}">
                <a16:creationId xmlns:a16="http://schemas.microsoft.com/office/drawing/2014/main" id="{3DE02D78-33BE-BC54-7E4B-A9E27B8BDA56}"/>
              </a:ext>
            </a:extLst>
          </p:cNvPr>
          <p:cNvSpPr txBox="1"/>
          <p:nvPr/>
        </p:nvSpPr>
        <p:spPr>
          <a:xfrm>
            <a:off x="7903148" y="3087506"/>
            <a:ext cx="3204539" cy="1873783"/>
          </a:xfrm>
          <a:prstGeom prst="rect">
            <a:avLst/>
          </a:prstGeom>
          <a:solidFill>
            <a:srgbClr val="EFEFF0"/>
          </a:solidFill>
        </p:spPr>
        <p:txBody>
          <a:bodyPr wrap="square">
            <a:spAutoFit/>
          </a:bodyPr>
          <a:lstStyle/>
          <a:p>
            <a:pPr algn="ctr">
              <a:lnSpc>
                <a:spcPct val="150000"/>
              </a:lnSpc>
              <a:spcAft>
                <a:spcPts val="1600"/>
              </a:spcAft>
            </a:pPr>
            <a:r>
              <a:rPr lang="es-ES" sz="1467" dirty="0">
                <a:solidFill>
                  <a:srgbClr val="0D3F4E"/>
                </a:solidFill>
                <a:latin typeface="+mj-lt"/>
              </a:rPr>
              <a:t>El </a:t>
            </a:r>
            <a:r>
              <a:rPr lang="es-ES" sz="1867" b="1" dirty="0">
                <a:solidFill>
                  <a:srgbClr val="0D3F4E"/>
                </a:solidFill>
                <a:latin typeface="+mj-lt"/>
              </a:rPr>
              <a:t>72% </a:t>
            </a:r>
            <a:r>
              <a:rPr lang="es-ES" sz="1467" b="1" dirty="0">
                <a:solidFill>
                  <a:srgbClr val="0D3F4E"/>
                </a:solidFill>
                <a:latin typeface="+mj-lt"/>
              </a:rPr>
              <a:t>(255/353) </a:t>
            </a:r>
            <a:r>
              <a:rPr lang="es-ES" sz="1467" dirty="0">
                <a:solidFill>
                  <a:srgbClr val="0D3F4E"/>
                </a:solidFill>
                <a:latin typeface="+mj-lt"/>
              </a:rPr>
              <a:t>de los pacientes tratados con </a:t>
            </a:r>
            <a:r>
              <a:rPr lang="es-ES" sz="1600" b="1" dirty="0">
                <a:solidFill>
                  <a:srgbClr val="0D3F4E"/>
                </a:solidFill>
                <a:latin typeface="+mj-lt"/>
              </a:rPr>
              <a:t>Klisyri</a:t>
            </a:r>
            <a:r>
              <a:rPr lang="es-ES" sz="1467" baseline="30000" dirty="0">
                <a:solidFill>
                  <a:srgbClr val="0D3F4E"/>
                </a:solidFill>
              </a:rPr>
              <a:t>®</a:t>
            </a:r>
            <a:r>
              <a:rPr lang="es-ES" sz="1467" dirty="0">
                <a:solidFill>
                  <a:srgbClr val="0D3F4E"/>
                </a:solidFill>
                <a:latin typeface="+mj-lt"/>
              </a:rPr>
              <a:t> mostraron un </a:t>
            </a:r>
            <a:r>
              <a:rPr lang="es-ES" sz="1467" b="1" dirty="0">
                <a:solidFill>
                  <a:srgbClr val="0D3F4E"/>
                </a:solidFill>
                <a:latin typeface="+mj-lt"/>
              </a:rPr>
              <a:t>aclaramiento parcial (</a:t>
            </a:r>
            <a:r>
              <a:rPr lang="es-ES" sz="1467" b="1" dirty="0">
                <a:solidFill>
                  <a:srgbClr val="0D3F4E"/>
                </a:solidFill>
              </a:rPr>
              <a:t>≥</a:t>
            </a:r>
            <a:r>
              <a:rPr lang="es-ES" sz="1467" b="1" dirty="0">
                <a:solidFill>
                  <a:srgbClr val="0D3F4E"/>
                </a:solidFill>
                <a:latin typeface="+mj-lt"/>
              </a:rPr>
              <a:t>75%)</a:t>
            </a:r>
            <a:r>
              <a:rPr lang="es-ES" sz="1467" dirty="0">
                <a:solidFill>
                  <a:srgbClr val="0D3F4E"/>
                </a:solidFill>
                <a:latin typeface="+mj-lt"/>
              </a:rPr>
              <a:t> significativamente </a:t>
            </a:r>
            <a:r>
              <a:rPr lang="es-ES" sz="1467" b="1" dirty="0">
                <a:solidFill>
                  <a:srgbClr val="0D3F4E"/>
                </a:solidFill>
                <a:latin typeface="+mj-lt"/>
              </a:rPr>
              <a:t>superior</a:t>
            </a:r>
            <a:r>
              <a:rPr lang="es-ES" sz="1467" dirty="0">
                <a:solidFill>
                  <a:srgbClr val="0D3F4E"/>
                </a:solidFill>
                <a:latin typeface="+mj-lt"/>
              </a:rPr>
              <a:t> al del grupo vehículo</a:t>
            </a:r>
            <a:r>
              <a:rPr lang="es-ES" sz="1467" baseline="30000" dirty="0">
                <a:solidFill>
                  <a:srgbClr val="0D3F4E"/>
                </a:solidFill>
                <a:latin typeface="+mj-lt"/>
              </a:rPr>
              <a:t>1</a:t>
            </a:r>
            <a:r>
              <a:rPr lang="es-ES" sz="1467" dirty="0">
                <a:solidFill>
                  <a:srgbClr val="0D3F4E"/>
                </a:solidFill>
                <a:latin typeface="+mj-lt"/>
              </a:rPr>
              <a:t>.</a:t>
            </a:r>
          </a:p>
        </p:txBody>
      </p:sp>
      <p:pic>
        <p:nvPicPr>
          <p:cNvPr id="8" name="Imagen 7" descr="Un letrero de color negro&#10;&#10;Descripción generada automáticamente con confianza media">
            <a:extLst>
              <a:ext uri="{FF2B5EF4-FFF2-40B4-BE49-F238E27FC236}">
                <a16:creationId xmlns:a16="http://schemas.microsoft.com/office/drawing/2014/main" id="{92425652-E8CA-EB89-9E0F-4DD9C51C3EDD}"/>
              </a:ext>
            </a:extLst>
          </p:cNvPr>
          <p:cNvPicPr>
            <a:picLocks noChangeAspect="1"/>
          </p:cNvPicPr>
          <p:nvPr/>
        </p:nvPicPr>
        <p:blipFill>
          <a:blip r:embed="rId3"/>
          <a:stretch>
            <a:fillRect/>
          </a:stretch>
        </p:blipFill>
        <p:spPr>
          <a:xfrm>
            <a:off x="10169404" y="1397310"/>
            <a:ext cx="1666357" cy="1690196"/>
          </a:xfrm>
          <a:prstGeom prst="rect">
            <a:avLst/>
          </a:prstGeom>
        </p:spPr>
      </p:pic>
    </p:spTree>
    <p:extLst>
      <p:ext uri="{BB962C8B-B14F-4D97-AF65-F5344CB8AC3E}">
        <p14:creationId xmlns:p14="http://schemas.microsoft.com/office/powerpoint/2010/main" val="2804526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27A4452-0D8F-2893-1195-0909EF9969B8}"/>
              </a:ext>
            </a:extLst>
          </p:cNvPr>
          <p:cNvSpPr>
            <a:spLocks noGrp="1"/>
          </p:cNvSpPr>
          <p:nvPr>
            <p:ph type="title"/>
          </p:nvPr>
        </p:nvSpPr>
        <p:spPr/>
        <p:txBody>
          <a:bodyPr>
            <a:normAutofit fontScale="90000"/>
          </a:bodyPr>
          <a:lstStyle/>
          <a:p>
            <a:r>
              <a:rPr lang="es-ES_tradnl" sz="3200" dirty="0"/>
              <a:t>Estudios de fase III </a:t>
            </a:r>
            <a:r>
              <a:rPr lang="es-ES_tradnl" sz="3200" dirty="0">
                <a:solidFill>
                  <a:srgbClr val="002060"/>
                </a:solidFill>
              </a:rPr>
              <a:t>Eficacia</a:t>
            </a:r>
            <a:br>
              <a:rPr lang="es-ES" dirty="0">
                <a:solidFill>
                  <a:srgbClr val="002060"/>
                </a:solidFill>
              </a:rPr>
            </a:br>
            <a:endParaRPr lang="en-US" dirty="0"/>
          </a:p>
        </p:txBody>
      </p:sp>
      <p:sp>
        <p:nvSpPr>
          <p:cNvPr id="3" name="Marcador de contenido 4">
            <a:extLst>
              <a:ext uri="{FF2B5EF4-FFF2-40B4-BE49-F238E27FC236}">
                <a16:creationId xmlns:a16="http://schemas.microsoft.com/office/drawing/2014/main" id="{D1C20E02-B1FE-A6C0-DA4C-091F5AE96492}"/>
              </a:ext>
            </a:extLst>
          </p:cNvPr>
          <p:cNvSpPr txBox="1">
            <a:spLocks/>
          </p:cNvSpPr>
          <p:nvPr/>
        </p:nvSpPr>
        <p:spPr>
          <a:xfrm>
            <a:off x="1429005" y="1349800"/>
            <a:ext cx="8327572" cy="555023"/>
          </a:xfrm>
          <a:prstGeom prst="roundRect">
            <a:avLst/>
          </a:prstGeom>
          <a:solidFill>
            <a:srgbClr val="F39D94"/>
          </a:solidFill>
          <a:ln w="28575">
            <a:solidFill>
              <a:srgbClr val="E73638"/>
            </a:solidFill>
          </a:ln>
        </p:spPr>
        <p:txBody>
          <a:bodyPr wrap="square" anchor="ctr">
            <a:noAutofit/>
          </a:bodyPr>
          <a:lstStyle>
            <a:defPPr>
              <a:defRPr lang="es-ES_tradnl"/>
            </a:defPPr>
            <a:lvl1pPr marR="0" lvl="0" algn="ctr" fontAlgn="auto">
              <a:lnSpc>
                <a:spcPct val="150000"/>
              </a:lnSpc>
              <a:spcBef>
                <a:spcPts val="1000"/>
              </a:spcBef>
              <a:spcAft>
                <a:spcPts val="0"/>
              </a:spcAft>
              <a:buClrTx/>
              <a:buSzTx/>
              <a:tabLst/>
              <a:defRPr kumimoji="0" sz="1350" b="1" i="0" u="none" strike="noStrike" cap="none" spc="0" normalizeH="0" baseline="0">
                <a:ln>
                  <a:noFill/>
                </a:ln>
                <a:solidFill>
                  <a:schemeClr val="bg1"/>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pPr>
            <a:r>
              <a:rPr lang="es-ES" sz="1600"/>
              <a:t>KLISYRI® DEMOSTRÓ MAYORES TASAS DE ACLARAMIENTO QUE EL VEHÍCULO</a:t>
            </a:r>
            <a:endParaRPr lang="en-GB" sz="1600" baseline="30000"/>
          </a:p>
        </p:txBody>
      </p:sp>
      <p:pic>
        <p:nvPicPr>
          <p:cNvPr id="4" name="Picture 14">
            <a:extLst>
              <a:ext uri="{FF2B5EF4-FFF2-40B4-BE49-F238E27FC236}">
                <a16:creationId xmlns:a16="http://schemas.microsoft.com/office/drawing/2014/main" id="{AAEA20E2-C567-7454-6E0E-B973FF8C3EB6}"/>
              </a:ext>
            </a:extLst>
          </p:cNvPr>
          <p:cNvPicPr>
            <a:picLocks noChangeAspect="1"/>
          </p:cNvPicPr>
          <p:nvPr/>
        </p:nvPicPr>
        <p:blipFill>
          <a:blip r:embed="rId2"/>
          <a:stretch>
            <a:fillRect/>
          </a:stretch>
        </p:blipFill>
        <p:spPr>
          <a:xfrm>
            <a:off x="1112317" y="2564478"/>
            <a:ext cx="8330155" cy="3108604"/>
          </a:xfrm>
          <a:prstGeom prst="rect">
            <a:avLst/>
          </a:prstGeom>
        </p:spPr>
      </p:pic>
      <p:sp>
        <p:nvSpPr>
          <p:cNvPr id="7" name="Rectángulo redondeado 6">
            <a:extLst>
              <a:ext uri="{FF2B5EF4-FFF2-40B4-BE49-F238E27FC236}">
                <a16:creationId xmlns:a16="http://schemas.microsoft.com/office/drawing/2014/main" id="{15A59EA0-CD09-B1B8-9E56-39230212F288}"/>
              </a:ext>
            </a:extLst>
          </p:cNvPr>
          <p:cNvSpPr/>
          <p:nvPr/>
        </p:nvSpPr>
        <p:spPr>
          <a:xfrm>
            <a:off x="1060001" y="2167817"/>
            <a:ext cx="5366148" cy="383085"/>
          </a:xfrm>
          <a:prstGeom prst="roundRect">
            <a:avLst/>
          </a:prstGeom>
          <a:noFill/>
          <a:ln w="28575">
            <a:noFill/>
          </a:ln>
        </p:spPr>
        <p:txBody>
          <a:bodyPr wrap="square" anchor="ctr">
            <a:noAutofit/>
          </a:bodyPr>
          <a:lstStyle/>
          <a:p>
            <a:pPr>
              <a:spcBef>
                <a:spcPts val="1333"/>
              </a:spcBef>
            </a:pPr>
            <a:r>
              <a:rPr lang="es-ES" sz="1867" b="1">
                <a:solidFill>
                  <a:srgbClr val="E8434A"/>
                </a:solidFill>
                <a:latin typeface="Arial" panose="020B0604020202020204" pitchFamily="34" charset="0"/>
                <a:cs typeface="Arial" panose="020B0604020202020204" pitchFamily="34" charset="0"/>
              </a:rPr>
              <a:t>Reducción en el número de lesiones</a:t>
            </a:r>
          </a:p>
        </p:txBody>
      </p:sp>
      <p:sp>
        <p:nvSpPr>
          <p:cNvPr id="8" name="TextBox 21">
            <a:extLst>
              <a:ext uri="{FF2B5EF4-FFF2-40B4-BE49-F238E27FC236}">
                <a16:creationId xmlns:a16="http://schemas.microsoft.com/office/drawing/2014/main" id="{8E505E38-6866-093A-8B8C-0BF49ECB2F6D}"/>
              </a:ext>
            </a:extLst>
          </p:cNvPr>
          <p:cNvSpPr txBox="1"/>
          <p:nvPr/>
        </p:nvSpPr>
        <p:spPr>
          <a:xfrm>
            <a:off x="8623866" y="3298006"/>
            <a:ext cx="986709" cy="418847"/>
          </a:xfrm>
          <a:prstGeom prst="rect">
            <a:avLst/>
          </a:prstGeom>
          <a:noFill/>
          <a:ln w="28575">
            <a:noFill/>
          </a:ln>
        </p:spPr>
        <p:txBody>
          <a:bodyPr wrap="square" anchor="ctr">
            <a:noAutofit/>
          </a:bodyPr>
          <a:lstStyle>
            <a:defPPr>
              <a:defRPr lang="es-ES_tradnl"/>
            </a:defPPr>
            <a:lvl1pPr algn="ctr">
              <a:spcBef>
                <a:spcPts val="1000"/>
              </a:spcBef>
              <a:defRPr sz="700" b="1">
                <a:solidFill>
                  <a:srgbClr val="002753"/>
                </a:solidFill>
                <a:latin typeface="Arial" panose="020B0604020202020204" pitchFamily="34" charset="0"/>
                <a:cs typeface="Arial" panose="020B0604020202020204" pitchFamily="34" charset="0"/>
              </a:defRPr>
            </a:lvl1pPr>
          </a:lstStyle>
          <a:p>
            <a:pPr algn="l" defTabSz="1219170">
              <a:spcBef>
                <a:spcPts val="1333"/>
              </a:spcBef>
              <a:defRPr/>
            </a:pPr>
            <a:r>
              <a:rPr lang="es-ES" sz="1600" b="0" kern="0">
                <a:solidFill>
                  <a:srgbClr val="003264"/>
                </a:solidFill>
              </a:rPr>
              <a:t>- 20%</a:t>
            </a:r>
          </a:p>
        </p:txBody>
      </p:sp>
      <p:sp>
        <p:nvSpPr>
          <p:cNvPr id="10" name="TextBox 18">
            <a:extLst>
              <a:ext uri="{FF2B5EF4-FFF2-40B4-BE49-F238E27FC236}">
                <a16:creationId xmlns:a16="http://schemas.microsoft.com/office/drawing/2014/main" id="{DA174828-87AC-D567-F3D7-4416E03E259B}"/>
              </a:ext>
            </a:extLst>
          </p:cNvPr>
          <p:cNvSpPr txBox="1"/>
          <p:nvPr/>
        </p:nvSpPr>
        <p:spPr>
          <a:xfrm>
            <a:off x="8595465" y="4362721"/>
            <a:ext cx="1161112" cy="664491"/>
          </a:xfrm>
          <a:prstGeom prst="rect">
            <a:avLst/>
          </a:prstGeom>
          <a:noFill/>
          <a:ln w="28575">
            <a:noFill/>
          </a:ln>
        </p:spPr>
        <p:txBody>
          <a:bodyPr wrap="square" anchor="ctr">
            <a:noAutofit/>
          </a:bodyPr>
          <a:lstStyle>
            <a:defPPr>
              <a:defRPr lang="es-ES_tradnl"/>
            </a:defPPr>
            <a:lvl1pPr algn="ctr">
              <a:spcBef>
                <a:spcPts val="1000"/>
              </a:spcBef>
              <a:defRPr sz="700" b="1">
                <a:solidFill>
                  <a:srgbClr val="002753"/>
                </a:solidFill>
                <a:latin typeface="Arial" panose="020B0604020202020204" pitchFamily="34" charset="0"/>
                <a:cs typeface="Arial" panose="020B0604020202020204" pitchFamily="34" charset="0"/>
              </a:defRPr>
            </a:lvl1pPr>
          </a:lstStyle>
          <a:p>
            <a:pPr algn="l" defTabSz="1219170">
              <a:spcBef>
                <a:spcPts val="1333"/>
              </a:spcBef>
              <a:defRPr/>
            </a:pPr>
            <a:r>
              <a:rPr lang="es-ES" sz="1867" kern="0">
                <a:solidFill>
                  <a:srgbClr val="E8434A"/>
                </a:solidFill>
              </a:rPr>
              <a:t>- 87.5%</a:t>
            </a:r>
          </a:p>
        </p:txBody>
      </p:sp>
      <p:sp>
        <p:nvSpPr>
          <p:cNvPr id="11" name="Rectángulo redondeado 6">
            <a:extLst>
              <a:ext uri="{FF2B5EF4-FFF2-40B4-BE49-F238E27FC236}">
                <a16:creationId xmlns:a16="http://schemas.microsoft.com/office/drawing/2014/main" id="{29562BB7-3865-F0D7-79CE-79547702787C}"/>
              </a:ext>
            </a:extLst>
          </p:cNvPr>
          <p:cNvSpPr/>
          <p:nvPr/>
        </p:nvSpPr>
        <p:spPr>
          <a:xfrm>
            <a:off x="8357273" y="2541725"/>
            <a:ext cx="1519896" cy="267845"/>
          </a:xfrm>
          <a:prstGeom prst="roundRect">
            <a:avLst/>
          </a:prstGeom>
          <a:solidFill>
            <a:srgbClr val="FFFFFF"/>
          </a:solidFill>
          <a:ln w="28575">
            <a:noFill/>
          </a:ln>
        </p:spPr>
        <p:txBody>
          <a:bodyPr wrap="square" anchor="ctr">
            <a:noAutofit/>
          </a:bodyPr>
          <a:lstStyle/>
          <a:p>
            <a:pPr defTabSz="1219170">
              <a:spcBef>
                <a:spcPts val="1333"/>
              </a:spcBef>
              <a:defRPr/>
            </a:pPr>
            <a:r>
              <a:rPr lang="es-ES_tradnl" sz="1333" kern="0">
                <a:solidFill>
                  <a:schemeClr val="accent1"/>
                </a:solidFill>
                <a:latin typeface="Arial" panose="020B0604020202020204" pitchFamily="34" charset="0"/>
                <a:cs typeface="Arial" panose="020B0604020202020204" pitchFamily="34" charset="0"/>
              </a:rPr>
              <a:t>Tirbanibulina</a:t>
            </a:r>
            <a:endParaRPr lang="es-ES" sz="1333" kern="0">
              <a:solidFill>
                <a:schemeClr val="accent1"/>
              </a:solidFill>
              <a:latin typeface="Arial" panose="020B0604020202020204" pitchFamily="34" charset="0"/>
              <a:cs typeface="Arial" panose="020B0604020202020204" pitchFamily="34" charset="0"/>
            </a:endParaRPr>
          </a:p>
        </p:txBody>
      </p:sp>
      <p:sp>
        <p:nvSpPr>
          <p:cNvPr id="12" name="Rectángulo redondeado 6">
            <a:extLst>
              <a:ext uri="{FF2B5EF4-FFF2-40B4-BE49-F238E27FC236}">
                <a16:creationId xmlns:a16="http://schemas.microsoft.com/office/drawing/2014/main" id="{51884F2F-3DDC-4AA9-19A3-9306A39AF063}"/>
              </a:ext>
            </a:extLst>
          </p:cNvPr>
          <p:cNvSpPr/>
          <p:nvPr/>
        </p:nvSpPr>
        <p:spPr>
          <a:xfrm>
            <a:off x="8346136" y="2814073"/>
            <a:ext cx="999905" cy="267845"/>
          </a:xfrm>
          <a:prstGeom prst="roundRect">
            <a:avLst/>
          </a:prstGeom>
          <a:solidFill>
            <a:srgbClr val="FFFFFF"/>
          </a:solidFill>
          <a:ln w="28575">
            <a:noFill/>
          </a:ln>
        </p:spPr>
        <p:txBody>
          <a:bodyPr wrap="square" anchor="ctr">
            <a:noAutofit/>
          </a:bodyPr>
          <a:lstStyle/>
          <a:p>
            <a:pPr defTabSz="1219170">
              <a:spcBef>
                <a:spcPts val="1333"/>
              </a:spcBef>
              <a:defRPr/>
            </a:pPr>
            <a:r>
              <a:rPr lang="es-ES_tradnl" sz="1400" kern="0">
                <a:solidFill>
                  <a:schemeClr val="accent1"/>
                </a:solidFill>
                <a:latin typeface="Arial" panose="020B0604020202020204" pitchFamily="34" charset="0"/>
                <a:cs typeface="Arial" panose="020B0604020202020204" pitchFamily="34" charset="0"/>
              </a:rPr>
              <a:t>Vehículo</a:t>
            </a:r>
            <a:endParaRPr lang="es-ES" sz="1400" kern="0">
              <a:solidFill>
                <a:schemeClr val="accent1"/>
              </a:solidFill>
              <a:latin typeface="Arial" panose="020B0604020202020204" pitchFamily="34" charset="0"/>
              <a:cs typeface="Arial" panose="020B0604020202020204" pitchFamily="34" charset="0"/>
            </a:endParaRPr>
          </a:p>
        </p:txBody>
      </p:sp>
      <p:sp>
        <p:nvSpPr>
          <p:cNvPr id="5" name="TextBox 32">
            <a:extLst>
              <a:ext uri="{FF2B5EF4-FFF2-40B4-BE49-F238E27FC236}">
                <a16:creationId xmlns:a16="http://schemas.microsoft.com/office/drawing/2014/main" id="{B783D7D9-6203-FFF4-0D29-24B6BF8FB8EC}"/>
              </a:ext>
            </a:extLst>
          </p:cNvPr>
          <p:cNvSpPr txBox="1"/>
          <p:nvPr/>
        </p:nvSpPr>
        <p:spPr>
          <a:xfrm>
            <a:off x="381084" y="6430265"/>
            <a:ext cx="8494539" cy="215444"/>
          </a:xfrm>
          <a:prstGeom prst="rect">
            <a:avLst/>
          </a:prstGeom>
          <a:noFill/>
        </p:spPr>
        <p:txBody>
          <a:bodyPr wrap="square" rtlCol="0">
            <a:spAutoFit/>
          </a:bodyPr>
          <a:lstStyle>
            <a:defPPr>
              <a:defRPr lang="es-ES_tradnl"/>
            </a:defPPr>
            <a:lvl1pPr defTabSz="685800">
              <a:defRPr sz="600">
                <a:solidFill>
                  <a:prstClr val="white">
                    <a:lumMod val="65000"/>
                  </a:prstClr>
                </a:solidFill>
                <a:latin typeface="Arial" panose="020B0604020202020204" pitchFamily="34" charset="0"/>
                <a:cs typeface="Arial" panose="020B0604020202020204" pitchFamily="34" charset="0"/>
              </a:defRPr>
            </a:lvl1pPr>
          </a:lstStyle>
          <a:p>
            <a:r>
              <a:rPr lang="en-US" sz="800" dirty="0" err="1"/>
              <a:t>Figura</a:t>
            </a:r>
            <a:r>
              <a:rPr lang="en-US" sz="800" dirty="0"/>
              <a:t> de: Blauvelt, et al. </a:t>
            </a:r>
            <a:r>
              <a:rPr lang="en-US" sz="800" dirty="0" err="1"/>
              <a:t>Tirbanibulin</a:t>
            </a:r>
            <a:r>
              <a:rPr lang="en-US" sz="800" dirty="0"/>
              <a:t> ointment 1% for actinic keratosis (AK): pooled data from two phase 3 studies. SKIN The Journal of Cutaneous Medicine, 2020 4(6), s121</a:t>
            </a:r>
          </a:p>
        </p:txBody>
      </p:sp>
    </p:spTree>
    <p:extLst>
      <p:ext uri="{BB962C8B-B14F-4D97-AF65-F5344CB8AC3E}">
        <p14:creationId xmlns:p14="http://schemas.microsoft.com/office/powerpoint/2010/main" val="2185689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60">
            <a:extLst>
              <a:ext uri="{FF2B5EF4-FFF2-40B4-BE49-F238E27FC236}">
                <a16:creationId xmlns:a16="http://schemas.microsoft.com/office/drawing/2014/main" id="{640F0F17-C216-CFAF-F722-27D405B45CEA}"/>
              </a:ext>
            </a:extLst>
          </p:cNvPr>
          <p:cNvGrpSpPr/>
          <p:nvPr/>
        </p:nvGrpSpPr>
        <p:grpSpPr>
          <a:xfrm>
            <a:off x="863596" y="1800210"/>
            <a:ext cx="7175968" cy="3835605"/>
            <a:chOff x="3944669" y="1129992"/>
            <a:chExt cx="4416592" cy="3567157"/>
          </a:xfrm>
        </p:grpSpPr>
        <p:grpSp>
          <p:nvGrpSpPr>
            <p:cNvPr id="53" name="Grupo 10">
              <a:extLst>
                <a:ext uri="{FF2B5EF4-FFF2-40B4-BE49-F238E27FC236}">
                  <a16:creationId xmlns:a16="http://schemas.microsoft.com/office/drawing/2014/main" id="{1897D59A-EC40-4F97-EA73-A0FC237FDAE5}"/>
                </a:ext>
              </a:extLst>
            </p:cNvPr>
            <p:cNvGrpSpPr/>
            <p:nvPr/>
          </p:nvGrpSpPr>
          <p:grpSpPr>
            <a:xfrm>
              <a:off x="3944669" y="1129992"/>
              <a:ext cx="4416592" cy="3309675"/>
              <a:chOff x="15508181" y="15374609"/>
              <a:chExt cx="5005471" cy="3309675"/>
            </a:xfrm>
          </p:grpSpPr>
          <p:grpSp>
            <p:nvGrpSpPr>
              <p:cNvPr id="57" name="Group 4">
                <a:extLst>
                  <a:ext uri="{FF2B5EF4-FFF2-40B4-BE49-F238E27FC236}">
                    <a16:creationId xmlns:a16="http://schemas.microsoft.com/office/drawing/2014/main" id="{79FEF1D9-75CE-93C9-7CFB-54CE59CB4E50}"/>
                  </a:ext>
                </a:extLst>
              </p:cNvPr>
              <p:cNvGrpSpPr/>
              <p:nvPr/>
            </p:nvGrpSpPr>
            <p:grpSpPr>
              <a:xfrm>
                <a:off x="15508181" y="15374609"/>
                <a:ext cx="5005471" cy="3309675"/>
                <a:chOff x="1880916" y="2835944"/>
                <a:chExt cx="7890132" cy="5401564"/>
              </a:xfrm>
            </p:grpSpPr>
            <p:graphicFrame>
              <p:nvGraphicFramePr>
                <p:cNvPr id="59" name="Chart 70">
                  <a:extLst>
                    <a:ext uri="{FF2B5EF4-FFF2-40B4-BE49-F238E27FC236}">
                      <a16:creationId xmlns:a16="http://schemas.microsoft.com/office/drawing/2014/main" id="{446A213C-05A0-EE74-446F-6E0A0C6D995A}"/>
                    </a:ext>
                  </a:extLst>
                </p:cNvPr>
                <p:cNvGraphicFramePr/>
                <p:nvPr/>
              </p:nvGraphicFramePr>
              <p:xfrm>
                <a:off x="1880916" y="2835944"/>
                <a:ext cx="7890132" cy="5401564"/>
              </p:xfrm>
              <a:graphic>
                <a:graphicData uri="http://schemas.openxmlformats.org/drawingml/2006/chart">
                  <c:chart xmlns:c="http://schemas.openxmlformats.org/drawingml/2006/chart" xmlns:r="http://schemas.openxmlformats.org/officeDocument/2006/relationships" r:id="rId3"/>
                </a:graphicData>
              </a:graphic>
            </p:graphicFrame>
            <p:sp>
              <p:nvSpPr>
                <p:cNvPr id="60" name="Rectangle 71">
                  <a:extLst>
                    <a:ext uri="{FF2B5EF4-FFF2-40B4-BE49-F238E27FC236}">
                      <a16:creationId xmlns:a16="http://schemas.microsoft.com/office/drawing/2014/main" id="{9CFF9AA6-695A-5FB3-C7F4-3C1D702B9326}"/>
                    </a:ext>
                  </a:extLst>
                </p:cNvPr>
                <p:cNvSpPr/>
                <p:nvPr/>
              </p:nvSpPr>
              <p:spPr>
                <a:xfrm>
                  <a:off x="3257368" y="3553219"/>
                  <a:ext cx="1768295" cy="3956195"/>
                </a:xfrm>
                <a:prstGeom prst="rect">
                  <a:avLst/>
                </a:prstGeom>
                <a:noFill/>
                <a:ln w="12700" cap="flat" cmpd="sng" algn="ctr">
                  <a:solidFill>
                    <a:srgbClr val="FF0000"/>
                  </a:solidFill>
                  <a:prstDash val="solid"/>
                  <a:miter lim="800000"/>
                </a:ln>
                <a:effectLst/>
              </p:spPr>
              <p:txBody>
                <a:bodyPr rtlCol="0" anchor="ctr"/>
                <a:lstStyle/>
                <a:p>
                  <a:pPr algn="ctr" defTabSz="1098115">
                    <a:defRPr/>
                  </a:pPr>
                  <a:endParaRPr lang="en-US" sz="1067" kern="0">
                    <a:solidFill>
                      <a:srgbClr val="6F6F6F"/>
                    </a:solidFill>
                    <a:latin typeface="Arial" panose="020B0604020202020204"/>
                  </a:endParaRPr>
                </a:p>
              </p:txBody>
            </p:sp>
          </p:grpSp>
          <p:sp>
            <p:nvSpPr>
              <p:cNvPr id="58" name="TextBox 1">
                <a:extLst>
                  <a:ext uri="{FF2B5EF4-FFF2-40B4-BE49-F238E27FC236}">
                    <a16:creationId xmlns:a16="http://schemas.microsoft.com/office/drawing/2014/main" id="{1C73F511-5E71-863D-043E-D7503E963AE3}"/>
                  </a:ext>
                </a:extLst>
              </p:cNvPr>
              <p:cNvSpPr txBox="1"/>
              <p:nvPr/>
            </p:nvSpPr>
            <p:spPr>
              <a:xfrm>
                <a:off x="16234356" y="15378009"/>
                <a:ext cx="1578068" cy="276636"/>
              </a:xfrm>
              <a:prstGeom prst="rect">
                <a:avLst/>
              </a:prstGeom>
              <a:noFill/>
            </p:spPr>
            <p:txBody>
              <a:bodyPr wrap="square" rtlCol="0">
                <a:spAutoFit/>
              </a:bodyPr>
              <a:lstStyle/>
              <a:p>
                <a:pPr algn="ctr" defTabSz="1098115">
                  <a:defRPr/>
                </a:pPr>
                <a:r>
                  <a:rPr lang="es-ES" sz="1333" b="1" kern="0">
                    <a:solidFill>
                      <a:srgbClr val="FF0000"/>
                    </a:solidFill>
                    <a:latin typeface="Arial" panose="020B0604020202020204"/>
                  </a:rPr>
                  <a:t>Éxito terapéutico</a:t>
                </a:r>
              </a:p>
            </p:txBody>
          </p:sp>
        </p:grpSp>
        <p:sp>
          <p:nvSpPr>
            <p:cNvPr id="54" name="TextBox 1">
              <a:extLst>
                <a:ext uri="{FF2B5EF4-FFF2-40B4-BE49-F238E27FC236}">
                  <a16:creationId xmlns:a16="http://schemas.microsoft.com/office/drawing/2014/main" id="{5C71A01C-EA3A-FB63-30B2-5EAB4F09E844}"/>
                </a:ext>
              </a:extLst>
            </p:cNvPr>
            <p:cNvSpPr txBox="1"/>
            <p:nvPr/>
          </p:nvSpPr>
          <p:spPr>
            <a:xfrm>
              <a:off x="4418816" y="4457930"/>
              <a:ext cx="1392413" cy="238590"/>
            </a:xfrm>
            <a:prstGeom prst="rect">
              <a:avLst/>
            </a:prstGeom>
            <a:noFill/>
          </p:spPr>
          <p:txBody>
            <a:bodyPr wrap="square" rtlCol="0">
              <a:spAutoFit/>
            </a:bodyPr>
            <a:lstStyle/>
            <a:p>
              <a:pPr algn="ctr" defTabSz="1098115">
                <a:defRPr/>
              </a:pPr>
              <a:r>
                <a:rPr lang="en-US" sz="1067" b="1" kern="0">
                  <a:solidFill>
                    <a:srgbClr val="002060"/>
                  </a:solidFill>
                  <a:latin typeface="Arial" panose="020B0604020202020204"/>
                </a:rPr>
                <a:t>IGA 0/1</a:t>
              </a:r>
            </a:p>
          </p:txBody>
        </p:sp>
        <p:sp>
          <p:nvSpPr>
            <p:cNvPr id="55" name="TextBox 1">
              <a:extLst>
                <a:ext uri="{FF2B5EF4-FFF2-40B4-BE49-F238E27FC236}">
                  <a16:creationId xmlns:a16="http://schemas.microsoft.com/office/drawing/2014/main" id="{749995C2-F086-B212-C58F-E1279A5A3420}"/>
                </a:ext>
              </a:extLst>
            </p:cNvPr>
            <p:cNvSpPr txBox="1"/>
            <p:nvPr/>
          </p:nvSpPr>
          <p:spPr>
            <a:xfrm>
              <a:off x="5568715" y="4458559"/>
              <a:ext cx="1392413" cy="238590"/>
            </a:xfrm>
            <a:prstGeom prst="rect">
              <a:avLst/>
            </a:prstGeom>
            <a:noFill/>
          </p:spPr>
          <p:txBody>
            <a:bodyPr wrap="square" rtlCol="0">
              <a:spAutoFit/>
            </a:bodyPr>
            <a:lstStyle/>
            <a:p>
              <a:pPr algn="ctr" defTabSz="1098115">
                <a:defRPr/>
              </a:pPr>
              <a:r>
                <a:rPr lang="en-US" sz="1067" b="1" kern="0">
                  <a:solidFill>
                    <a:srgbClr val="002060"/>
                  </a:solidFill>
                  <a:latin typeface="Arial" panose="020B0604020202020204"/>
                </a:rPr>
                <a:t>IGA 2</a:t>
              </a:r>
            </a:p>
          </p:txBody>
        </p:sp>
        <p:sp>
          <p:nvSpPr>
            <p:cNvPr id="56" name="TextBox 1">
              <a:extLst>
                <a:ext uri="{FF2B5EF4-FFF2-40B4-BE49-F238E27FC236}">
                  <a16:creationId xmlns:a16="http://schemas.microsoft.com/office/drawing/2014/main" id="{3300BE3F-4A34-33C9-9C8D-F34FC50EB9BA}"/>
                </a:ext>
              </a:extLst>
            </p:cNvPr>
            <p:cNvSpPr txBox="1"/>
            <p:nvPr/>
          </p:nvSpPr>
          <p:spPr>
            <a:xfrm>
              <a:off x="6786482" y="4439668"/>
              <a:ext cx="1392413" cy="238590"/>
            </a:xfrm>
            <a:prstGeom prst="rect">
              <a:avLst/>
            </a:prstGeom>
            <a:noFill/>
          </p:spPr>
          <p:txBody>
            <a:bodyPr wrap="square" rtlCol="0">
              <a:spAutoFit/>
            </a:bodyPr>
            <a:lstStyle/>
            <a:p>
              <a:pPr algn="ctr" defTabSz="1098115">
                <a:defRPr/>
              </a:pPr>
              <a:r>
                <a:rPr lang="en-US" sz="1067" b="1" kern="0">
                  <a:solidFill>
                    <a:srgbClr val="002060"/>
                  </a:solidFill>
                  <a:latin typeface="Arial" panose="020B0604020202020204"/>
                </a:rPr>
                <a:t>IGA 3/4</a:t>
              </a:r>
            </a:p>
          </p:txBody>
        </p:sp>
      </p:grpSp>
      <p:sp>
        <p:nvSpPr>
          <p:cNvPr id="61" name="CuadroTexto 60">
            <a:extLst>
              <a:ext uri="{FF2B5EF4-FFF2-40B4-BE49-F238E27FC236}">
                <a16:creationId xmlns:a16="http://schemas.microsoft.com/office/drawing/2014/main" id="{9599FD82-4CE9-D65F-B38A-B89058489CF9}"/>
              </a:ext>
            </a:extLst>
          </p:cNvPr>
          <p:cNvSpPr txBox="1"/>
          <p:nvPr/>
        </p:nvSpPr>
        <p:spPr>
          <a:xfrm>
            <a:off x="200297" y="6240514"/>
            <a:ext cx="9781904" cy="500137"/>
          </a:xfrm>
          <a:prstGeom prst="rect">
            <a:avLst/>
          </a:prstGeom>
          <a:noFill/>
        </p:spPr>
        <p:txBody>
          <a:bodyPr wrap="square">
            <a:spAutoFit/>
          </a:bodyPr>
          <a:lstStyle/>
          <a:p>
            <a:pPr defTabSz="1219140">
              <a:spcAft>
                <a:spcPts val="267"/>
              </a:spcAft>
              <a:defRPr/>
            </a:pPr>
            <a:r>
              <a:rPr lang="en-US" sz="800" dirty="0">
                <a:solidFill>
                  <a:srgbClr val="FFFFFF">
                    <a:lumMod val="65000"/>
                  </a:srgbClr>
                </a:solidFill>
                <a:latin typeface="Arial" panose="020B0604020202020204" pitchFamily="34" charset="0"/>
                <a:cs typeface="Arial" panose="020B0604020202020204" pitchFamily="34" charset="0"/>
              </a:rPr>
              <a:t>EPQ, </a:t>
            </a:r>
            <a:r>
              <a:rPr lang="fr-FR" sz="800" dirty="0">
                <a:solidFill>
                  <a:srgbClr val="FFFFFF">
                    <a:lumMod val="65000"/>
                  </a:srgbClr>
                </a:solidFill>
                <a:latin typeface="Arial" panose="020B0604020202020204" pitchFamily="34" charset="0"/>
                <a:cs typeface="Arial" panose="020B0604020202020204" pitchFamily="34" charset="0"/>
              </a:rPr>
              <a:t>Expert Panel Questionnaire; IGA, </a:t>
            </a:r>
            <a:r>
              <a:rPr lang="fr-FR" sz="800" dirty="0" err="1">
                <a:solidFill>
                  <a:srgbClr val="FFFFFF">
                    <a:lumMod val="65000"/>
                  </a:srgbClr>
                </a:solidFill>
                <a:latin typeface="Arial" panose="020B0604020202020204" pitchFamily="34" charset="0"/>
                <a:cs typeface="Arial" panose="020B0604020202020204" pitchFamily="34" charset="0"/>
              </a:rPr>
              <a:t>Investigator</a:t>
            </a:r>
            <a:r>
              <a:rPr lang="fr-FR" sz="800" dirty="0">
                <a:solidFill>
                  <a:srgbClr val="FFFFFF">
                    <a:lumMod val="65000"/>
                  </a:srgbClr>
                </a:solidFill>
                <a:latin typeface="Arial" panose="020B0604020202020204" pitchFamily="34" charset="0"/>
                <a:cs typeface="Arial" panose="020B0604020202020204" pitchFamily="34" charset="0"/>
              </a:rPr>
              <a:t> Global </a:t>
            </a:r>
            <a:r>
              <a:rPr lang="fr-FR" sz="800" dirty="0" err="1">
                <a:solidFill>
                  <a:srgbClr val="FFFFFF">
                    <a:lumMod val="65000"/>
                  </a:srgbClr>
                </a:solidFill>
                <a:latin typeface="Arial" panose="020B0604020202020204" pitchFamily="34" charset="0"/>
                <a:cs typeface="Arial" panose="020B0604020202020204" pitchFamily="34" charset="0"/>
              </a:rPr>
              <a:t>Assessment</a:t>
            </a:r>
            <a:endParaRPr lang="fr-FR" sz="800" dirty="0">
              <a:solidFill>
                <a:srgbClr val="FFFFFF">
                  <a:lumMod val="65000"/>
                </a:srgbClr>
              </a:solidFill>
              <a:latin typeface="Arial" panose="020B0604020202020204" pitchFamily="34" charset="0"/>
              <a:cs typeface="Arial" panose="020B0604020202020204" pitchFamily="34" charset="0"/>
            </a:endParaRPr>
          </a:p>
          <a:p>
            <a:pPr defTabSz="1219140">
              <a:spcAft>
                <a:spcPts val="267"/>
              </a:spcAft>
              <a:defRPr/>
            </a:pPr>
            <a:r>
              <a:rPr lang="en-GB" sz="800" dirty="0">
                <a:solidFill>
                  <a:srgbClr val="00BEA0"/>
                </a:solidFill>
                <a:latin typeface="Arial" panose="020B0604020202020204" pitchFamily="34" charset="0"/>
                <a:cs typeface="Arial" panose="020B0604020202020204" pitchFamily="34" charset="0"/>
              </a:rPr>
              <a:t>1.</a:t>
            </a:r>
            <a:r>
              <a:rPr lang="es-ES" sz="800" dirty="0">
                <a:solidFill>
                  <a:srgbClr val="00BEA0"/>
                </a:solidFill>
                <a:latin typeface="Arial" panose="020B0604020202020204" pitchFamily="34" charset="0"/>
                <a:cs typeface="Arial" panose="020B0604020202020204" pitchFamily="34" charset="0"/>
              </a:rPr>
              <a:t> </a:t>
            </a:r>
            <a:r>
              <a:rPr lang="en-US" sz="800" dirty="0">
                <a:solidFill>
                  <a:srgbClr val="FFFFFF">
                    <a:lumMod val="65000"/>
                  </a:srgbClr>
                </a:solidFill>
                <a:latin typeface="Arial" panose="020B0604020202020204" pitchFamily="34" charset="0"/>
                <a:cs typeface="Arial" panose="020B0604020202020204" pitchFamily="34" charset="0"/>
              </a:rPr>
              <a:t>Schlesinger T, et al. (2023). Patient- and Clinician-Reported Outcomes of </a:t>
            </a:r>
            <a:r>
              <a:rPr lang="en-US" sz="800" dirty="0" err="1">
                <a:solidFill>
                  <a:srgbClr val="FFFFFF">
                    <a:lumMod val="65000"/>
                  </a:srgbClr>
                </a:solidFill>
                <a:latin typeface="Arial" panose="020B0604020202020204" pitchFamily="34" charset="0"/>
                <a:cs typeface="Arial" panose="020B0604020202020204" pitchFamily="34" charset="0"/>
              </a:rPr>
              <a:t>Tirbanibulin</a:t>
            </a:r>
            <a:r>
              <a:rPr lang="en-US" sz="800" dirty="0">
                <a:solidFill>
                  <a:srgbClr val="FFFFFF">
                    <a:lumMod val="65000"/>
                  </a:srgbClr>
                </a:solidFill>
                <a:latin typeface="Arial" panose="020B0604020202020204" pitchFamily="34" charset="0"/>
                <a:cs typeface="Arial" panose="020B0604020202020204" pitchFamily="34" charset="0"/>
              </a:rPr>
              <a:t> 1% in the Treatment of Actinic Keratosis on the Face and Scalp (PROAK Study). SKIN The Journal of Cutaneous Medicine, 7(6), s262.</a:t>
            </a:r>
            <a:r>
              <a:rPr lang="en-GB" sz="800" dirty="0">
                <a:solidFill>
                  <a:srgbClr val="FFFFFF">
                    <a:lumMod val="65000"/>
                  </a:srgbClr>
                </a:solidFill>
                <a:latin typeface="Arial" panose="020B0604020202020204" pitchFamily="34" charset="0"/>
                <a:cs typeface="Arial" panose="020B0604020202020204" pitchFamily="34" charset="0"/>
              </a:rPr>
              <a:t> </a:t>
            </a:r>
            <a:r>
              <a:rPr lang="es-ES" sz="800" dirty="0">
                <a:solidFill>
                  <a:srgbClr val="00BEA0"/>
                </a:solidFill>
                <a:latin typeface="Arial" panose="020B0604020202020204" pitchFamily="34" charset="0"/>
                <a:cs typeface="Arial" panose="020B0604020202020204" pitchFamily="34" charset="0"/>
              </a:rPr>
              <a:t>2. </a:t>
            </a:r>
            <a:r>
              <a:rPr lang="es-ES" sz="800" dirty="0" err="1">
                <a:solidFill>
                  <a:srgbClr val="FFFFFF">
                    <a:lumMod val="65000"/>
                  </a:srgbClr>
                </a:solidFill>
                <a:latin typeface="Arial" panose="020B0604020202020204" pitchFamily="34" charset="0"/>
                <a:cs typeface="Arial" panose="020B0604020202020204" pitchFamily="34" charset="0"/>
              </a:rPr>
              <a:t>Blauvelt</a:t>
            </a:r>
            <a:r>
              <a:rPr lang="es-ES" sz="800" dirty="0">
                <a:solidFill>
                  <a:srgbClr val="FFFFFF">
                    <a:lumMod val="65000"/>
                  </a:srgbClr>
                </a:solidFill>
                <a:latin typeface="Arial" panose="020B0604020202020204" pitchFamily="34" charset="0"/>
                <a:cs typeface="Arial" panose="020B0604020202020204" pitchFamily="34" charset="0"/>
              </a:rPr>
              <a:t> A, et al. </a:t>
            </a:r>
            <a:r>
              <a:rPr lang="es-ES" sz="800" dirty="0" err="1">
                <a:solidFill>
                  <a:srgbClr val="FFFFFF">
                    <a:lumMod val="65000"/>
                  </a:srgbClr>
                </a:solidFill>
                <a:latin typeface="Arial" panose="020B0604020202020204" pitchFamily="34" charset="0"/>
                <a:cs typeface="Arial" panose="020B0604020202020204" pitchFamily="34" charset="0"/>
              </a:rPr>
              <a:t>Phase</a:t>
            </a:r>
            <a:r>
              <a:rPr lang="es-ES" sz="800" dirty="0">
                <a:solidFill>
                  <a:srgbClr val="FFFFFF">
                    <a:lumMod val="65000"/>
                  </a:srgbClr>
                </a:solidFill>
                <a:latin typeface="Arial" panose="020B0604020202020204" pitchFamily="34" charset="0"/>
                <a:cs typeface="Arial" panose="020B0604020202020204" pitchFamily="34" charset="0"/>
              </a:rPr>
              <a:t> 3 </a:t>
            </a:r>
            <a:r>
              <a:rPr lang="es-ES" sz="800" dirty="0" err="1">
                <a:solidFill>
                  <a:srgbClr val="FFFFFF">
                    <a:lumMod val="65000"/>
                  </a:srgbClr>
                </a:solidFill>
                <a:latin typeface="Arial" panose="020B0604020202020204" pitchFamily="34" charset="0"/>
                <a:cs typeface="Arial" panose="020B0604020202020204" pitchFamily="34" charset="0"/>
              </a:rPr>
              <a:t>Tirbanibulin</a:t>
            </a:r>
            <a:r>
              <a:rPr lang="es-ES" sz="800" dirty="0">
                <a:solidFill>
                  <a:srgbClr val="FFFFFF">
                    <a:lumMod val="65000"/>
                  </a:srgbClr>
                </a:solidFill>
                <a:latin typeface="Arial" panose="020B0604020202020204" pitchFamily="34" charset="0"/>
                <a:cs typeface="Arial" panose="020B0604020202020204" pitchFamily="34" charset="0"/>
              </a:rPr>
              <a:t> for </a:t>
            </a:r>
            <a:r>
              <a:rPr lang="es-ES" sz="800" dirty="0" err="1">
                <a:solidFill>
                  <a:srgbClr val="FFFFFF">
                    <a:lumMod val="65000"/>
                  </a:srgbClr>
                </a:solidFill>
                <a:latin typeface="Arial" panose="020B0604020202020204" pitchFamily="34" charset="0"/>
                <a:cs typeface="Arial" panose="020B0604020202020204" pitchFamily="34" charset="0"/>
              </a:rPr>
              <a:t>Actinic</a:t>
            </a:r>
            <a:r>
              <a:rPr lang="es-ES" sz="800" dirty="0">
                <a:solidFill>
                  <a:srgbClr val="FFFFFF">
                    <a:lumMod val="65000"/>
                  </a:srgbClr>
                </a:solidFill>
                <a:latin typeface="Arial" panose="020B0604020202020204" pitchFamily="34" charset="0"/>
                <a:cs typeface="Arial" panose="020B0604020202020204" pitchFamily="34" charset="0"/>
              </a:rPr>
              <a:t> </a:t>
            </a:r>
            <a:r>
              <a:rPr lang="es-ES" sz="800" dirty="0" err="1">
                <a:solidFill>
                  <a:srgbClr val="FFFFFF">
                    <a:lumMod val="65000"/>
                  </a:srgbClr>
                </a:solidFill>
                <a:latin typeface="Arial" panose="020B0604020202020204" pitchFamily="34" charset="0"/>
                <a:cs typeface="Arial" panose="020B0604020202020204" pitchFamily="34" charset="0"/>
              </a:rPr>
              <a:t>Keratosis</a:t>
            </a:r>
            <a:r>
              <a:rPr lang="es-ES" sz="800" dirty="0">
                <a:solidFill>
                  <a:srgbClr val="FFFFFF">
                    <a:lumMod val="65000"/>
                  </a:srgbClr>
                </a:solidFill>
                <a:latin typeface="Arial" panose="020B0604020202020204" pitchFamily="34" charset="0"/>
                <a:cs typeface="Arial" panose="020B0604020202020204" pitchFamily="34" charset="0"/>
              </a:rPr>
              <a:t> </a:t>
            </a:r>
            <a:r>
              <a:rPr lang="es-ES" sz="800" dirty="0" err="1">
                <a:solidFill>
                  <a:srgbClr val="FFFFFF">
                    <a:lumMod val="65000"/>
                  </a:srgbClr>
                </a:solidFill>
                <a:latin typeface="Arial" panose="020B0604020202020204" pitchFamily="34" charset="0"/>
                <a:cs typeface="Arial" panose="020B0604020202020204" pitchFamily="34" charset="0"/>
              </a:rPr>
              <a:t>Group</a:t>
            </a:r>
            <a:r>
              <a:rPr lang="es-ES" sz="800" dirty="0">
                <a:solidFill>
                  <a:srgbClr val="FFFFFF">
                    <a:lumMod val="65000"/>
                  </a:srgbClr>
                </a:solidFill>
                <a:latin typeface="Arial" panose="020B0604020202020204" pitchFamily="34" charset="0"/>
                <a:cs typeface="Arial" panose="020B0604020202020204" pitchFamily="34" charset="0"/>
              </a:rPr>
              <a:t>. </a:t>
            </a:r>
            <a:r>
              <a:rPr lang="es-ES" sz="800" dirty="0" err="1">
                <a:solidFill>
                  <a:srgbClr val="FFFFFF">
                    <a:lumMod val="65000"/>
                  </a:srgbClr>
                </a:solidFill>
                <a:latin typeface="Arial" panose="020B0604020202020204" pitchFamily="34" charset="0"/>
                <a:cs typeface="Arial" panose="020B0604020202020204" pitchFamily="34" charset="0"/>
              </a:rPr>
              <a:t>Phase</a:t>
            </a:r>
            <a:r>
              <a:rPr lang="es-ES" sz="800" dirty="0">
                <a:solidFill>
                  <a:srgbClr val="FFFFFF">
                    <a:lumMod val="65000"/>
                  </a:srgbClr>
                </a:solidFill>
                <a:latin typeface="Arial" panose="020B0604020202020204" pitchFamily="34" charset="0"/>
                <a:cs typeface="Arial" panose="020B0604020202020204" pitchFamily="34" charset="0"/>
              </a:rPr>
              <a:t> 3 </a:t>
            </a:r>
            <a:r>
              <a:rPr lang="es-ES" sz="800" dirty="0" err="1">
                <a:solidFill>
                  <a:srgbClr val="FFFFFF">
                    <a:lumMod val="65000"/>
                  </a:srgbClr>
                </a:solidFill>
                <a:latin typeface="Arial" panose="020B0604020202020204" pitchFamily="34" charset="0"/>
                <a:cs typeface="Arial" panose="020B0604020202020204" pitchFamily="34" charset="0"/>
              </a:rPr>
              <a:t>Trials</a:t>
            </a:r>
            <a:r>
              <a:rPr lang="es-ES" sz="800" dirty="0">
                <a:solidFill>
                  <a:srgbClr val="FFFFFF">
                    <a:lumMod val="65000"/>
                  </a:srgbClr>
                </a:solidFill>
                <a:latin typeface="Arial" panose="020B0604020202020204" pitchFamily="34" charset="0"/>
                <a:cs typeface="Arial" panose="020B0604020202020204" pitchFamily="34" charset="0"/>
              </a:rPr>
              <a:t> of </a:t>
            </a:r>
            <a:r>
              <a:rPr lang="es-ES" sz="800" dirty="0" err="1">
                <a:solidFill>
                  <a:srgbClr val="FFFFFF">
                    <a:lumMod val="65000"/>
                  </a:srgbClr>
                </a:solidFill>
                <a:latin typeface="Arial" panose="020B0604020202020204" pitchFamily="34" charset="0"/>
                <a:cs typeface="Arial" panose="020B0604020202020204" pitchFamily="34" charset="0"/>
              </a:rPr>
              <a:t>Tirbanibulin</a:t>
            </a:r>
            <a:r>
              <a:rPr lang="es-ES" sz="800" dirty="0">
                <a:solidFill>
                  <a:srgbClr val="FFFFFF">
                    <a:lumMod val="65000"/>
                  </a:srgbClr>
                </a:solidFill>
                <a:latin typeface="Arial" panose="020B0604020202020204" pitchFamily="34" charset="0"/>
                <a:cs typeface="Arial" panose="020B0604020202020204" pitchFamily="34" charset="0"/>
              </a:rPr>
              <a:t> </a:t>
            </a:r>
            <a:r>
              <a:rPr lang="es-ES" sz="800" dirty="0" err="1">
                <a:solidFill>
                  <a:srgbClr val="FFFFFF">
                    <a:lumMod val="65000"/>
                  </a:srgbClr>
                </a:solidFill>
                <a:latin typeface="Arial" panose="020B0604020202020204" pitchFamily="34" charset="0"/>
                <a:cs typeface="Arial" panose="020B0604020202020204" pitchFamily="34" charset="0"/>
              </a:rPr>
              <a:t>Ointment</a:t>
            </a:r>
            <a:r>
              <a:rPr lang="es-ES" sz="800" dirty="0">
                <a:solidFill>
                  <a:srgbClr val="FFFFFF">
                    <a:lumMod val="65000"/>
                  </a:srgbClr>
                </a:solidFill>
                <a:latin typeface="Arial" panose="020B0604020202020204" pitchFamily="34" charset="0"/>
                <a:cs typeface="Arial" panose="020B0604020202020204" pitchFamily="34" charset="0"/>
              </a:rPr>
              <a:t> for </a:t>
            </a:r>
            <a:r>
              <a:rPr lang="es-ES" sz="800" dirty="0" err="1">
                <a:solidFill>
                  <a:srgbClr val="FFFFFF">
                    <a:lumMod val="65000"/>
                  </a:srgbClr>
                </a:solidFill>
                <a:latin typeface="Arial" panose="020B0604020202020204" pitchFamily="34" charset="0"/>
                <a:cs typeface="Arial" panose="020B0604020202020204" pitchFamily="34" charset="0"/>
              </a:rPr>
              <a:t>Actinic</a:t>
            </a:r>
            <a:r>
              <a:rPr lang="es-ES" sz="800" dirty="0">
                <a:solidFill>
                  <a:srgbClr val="FFFFFF">
                    <a:lumMod val="65000"/>
                  </a:srgbClr>
                </a:solidFill>
                <a:latin typeface="Arial" panose="020B0604020202020204" pitchFamily="34" charset="0"/>
                <a:cs typeface="Arial" panose="020B0604020202020204" pitchFamily="34" charset="0"/>
              </a:rPr>
              <a:t> </a:t>
            </a:r>
            <a:r>
              <a:rPr lang="es-ES" sz="800" dirty="0" err="1">
                <a:solidFill>
                  <a:srgbClr val="FFFFFF">
                    <a:lumMod val="65000"/>
                  </a:srgbClr>
                </a:solidFill>
                <a:latin typeface="Arial" panose="020B0604020202020204" pitchFamily="34" charset="0"/>
                <a:cs typeface="Arial" panose="020B0604020202020204" pitchFamily="34" charset="0"/>
              </a:rPr>
              <a:t>Keratosis</a:t>
            </a:r>
            <a:r>
              <a:rPr lang="es-ES" sz="800" dirty="0">
                <a:solidFill>
                  <a:srgbClr val="FFFFFF">
                    <a:lumMod val="65000"/>
                  </a:srgbClr>
                </a:solidFill>
                <a:latin typeface="Arial" panose="020B0604020202020204" pitchFamily="34" charset="0"/>
                <a:cs typeface="Arial" panose="020B0604020202020204" pitchFamily="34" charset="0"/>
              </a:rPr>
              <a:t>. N Engl J </a:t>
            </a:r>
            <a:r>
              <a:rPr lang="es-ES" sz="800" dirty="0" err="1">
                <a:solidFill>
                  <a:srgbClr val="FFFFFF">
                    <a:lumMod val="65000"/>
                  </a:srgbClr>
                </a:solidFill>
                <a:latin typeface="Arial" panose="020B0604020202020204" pitchFamily="34" charset="0"/>
                <a:cs typeface="Arial" panose="020B0604020202020204" pitchFamily="34" charset="0"/>
              </a:rPr>
              <a:t>Med</a:t>
            </a:r>
            <a:r>
              <a:rPr lang="es-ES" sz="800" dirty="0">
                <a:solidFill>
                  <a:srgbClr val="FFFFFF">
                    <a:lumMod val="65000"/>
                  </a:srgbClr>
                </a:solidFill>
                <a:latin typeface="Arial" panose="020B0604020202020204" pitchFamily="34" charset="0"/>
                <a:cs typeface="Arial" panose="020B0604020202020204" pitchFamily="34" charset="0"/>
              </a:rPr>
              <a:t>. 2021 Feb 11;384(6):512-520. </a:t>
            </a:r>
          </a:p>
        </p:txBody>
      </p:sp>
      <p:sp>
        <p:nvSpPr>
          <p:cNvPr id="62" name="Marcador de texto 2">
            <a:extLst>
              <a:ext uri="{FF2B5EF4-FFF2-40B4-BE49-F238E27FC236}">
                <a16:creationId xmlns:a16="http://schemas.microsoft.com/office/drawing/2014/main" id="{14066CED-A254-2737-CD59-89A320F96FA2}"/>
              </a:ext>
            </a:extLst>
          </p:cNvPr>
          <p:cNvSpPr txBox="1">
            <a:spLocks/>
          </p:cNvSpPr>
          <p:nvPr/>
        </p:nvSpPr>
        <p:spPr>
          <a:xfrm>
            <a:off x="598631" y="412166"/>
            <a:ext cx="9985376" cy="500341"/>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None/>
              <a:defRPr/>
            </a:pPr>
            <a:r>
              <a:rPr lang="es-ES" sz="2400" b="1" dirty="0">
                <a:solidFill>
                  <a:srgbClr val="2DD0A8"/>
                </a:solidFill>
                <a:latin typeface="Arial"/>
              </a:rPr>
              <a:t>Eficacia en RWE - </a:t>
            </a:r>
            <a:r>
              <a:rPr lang="es-ES" sz="2400" b="1" dirty="0">
                <a:solidFill>
                  <a:srgbClr val="002855"/>
                </a:solidFill>
                <a:latin typeface="Arial"/>
              </a:rPr>
              <a:t>PROAK</a:t>
            </a:r>
            <a:endParaRPr lang="es-ES" sz="2400" b="1" dirty="0">
              <a:solidFill>
                <a:srgbClr val="003466"/>
              </a:solidFill>
              <a:latin typeface="Arial"/>
            </a:endParaRPr>
          </a:p>
        </p:txBody>
      </p:sp>
      <p:sp>
        <p:nvSpPr>
          <p:cNvPr id="63" name="Marcador de texto 4">
            <a:extLst>
              <a:ext uri="{FF2B5EF4-FFF2-40B4-BE49-F238E27FC236}">
                <a16:creationId xmlns:a16="http://schemas.microsoft.com/office/drawing/2014/main" id="{5B72143D-6A94-13FF-DC11-B7051DA023A4}"/>
              </a:ext>
            </a:extLst>
          </p:cNvPr>
          <p:cNvSpPr txBox="1">
            <a:spLocks/>
          </p:cNvSpPr>
          <p:nvPr/>
        </p:nvSpPr>
        <p:spPr>
          <a:xfrm>
            <a:off x="674255" y="1318711"/>
            <a:ext cx="10861963" cy="338347"/>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None/>
              <a:defRPr/>
            </a:pPr>
            <a:r>
              <a:rPr lang="es-ES" sz="1400" dirty="0">
                <a:solidFill>
                  <a:srgbClr val="002855"/>
                </a:solidFill>
                <a:latin typeface="Arial" panose="020B0604020202020204" pitchFamily="34" charset="0"/>
                <a:cs typeface="Arial" panose="020B0604020202020204" pitchFamily="34" charset="0"/>
              </a:rPr>
              <a:t>En la mayoría de pacientes tratados con </a:t>
            </a:r>
            <a:r>
              <a:rPr lang="es-ES" sz="1400" dirty="0" err="1">
                <a:solidFill>
                  <a:srgbClr val="002855"/>
                </a:solidFill>
                <a:latin typeface="Arial" panose="020B0604020202020204" pitchFamily="34" charset="0"/>
                <a:cs typeface="Arial" panose="020B0604020202020204" pitchFamily="34" charset="0"/>
              </a:rPr>
              <a:t>tirbanibulina</a:t>
            </a:r>
            <a:r>
              <a:rPr lang="es-ES" sz="1400" dirty="0">
                <a:solidFill>
                  <a:srgbClr val="002855"/>
                </a:solidFill>
                <a:latin typeface="Arial" panose="020B0604020202020204" pitchFamily="34" charset="0"/>
                <a:cs typeface="Arial" panose="020B0604020202020204" pitchFamily="34" charset="0"/>
              </a:rPr>
              <a:t> se observa una </a:t>
            </a:r>
            <a:r>
              <a:rPr lang="es-ES" sz="1400" b="1" dirty="0">
                <a:solidFill>
                  <a:srgbClr val="002855"/>
                </a:solidFill>
                <a:latin typeface="Arial" panose="020B0604020202020204" pitchFamily="34" charset="0"/>
                <a:cs typeface="Arial" panose="020B0604020202020204" pitchFamily="34" charset="0"/>
              </a:rPr>
              <a:t>mejora significativa según IGA </a:t>
            </a:r>
            <a:r>
              <a:rPr lang="es-ES" sz="1400" dirty="0">
                <a:solidFill>
                  <a:srgbClr val="002855"/>
                </a:solidFill>
                <a:latin typeface="Arial" panose="020B0604020202020204" pitchFamily="34" charset="0"/>
                <a:cs typeface="Arial" panose="020B0604020202020204" pitchFamily="34" charset="0"/>
              </a:rPr>
              <a:t>a semana 8 y 24.</a:t>
            </a:r>
            <a:r>
              <a:rPr lang="es-ES" sz="1400" baseline="30000" dirty="0">
                <a:solidFill>
                  <a:srgbClr val="002855"/>
                </a:solidFill>
                <a:latin typeface="Arial" panose="020B0604020202020204" pitchFamily="34" charset="0"/>
                <a:cs typeface="Arial" panose="020B0604020202020204" pitchFamily="34" charset="0"/>
              </a:rPr>
              <a:t>1</a:t>
            </a:r>
            <a:endParaRPr lang="es-ES" sz="1400" dirty="0">
              <a:solidFill>
                <a:srgbClr val="002855"/>
              </a:solidFill>
              <a:latin typeface="Arial" panose="020B0604020202020204" pitchFamily="34" charset="0"/>
              <a:cs typeface="Arial" panose="020B0604020202020204" pitchFamily="34" charset="0"/>
            </a:endParaRPr>
          </a:p>
          <a:p>
            <a:pPr marL="0" indent="0" defTabSz="914377">
              <a:spcBef>
                <a:spcPts val="1000"/>
              </a:spcBef>
              <a:buNone/>
              <a:defRPr/>
            </a:pPr>
            <a:endParaRPr lang="es-ES" sz="2800" dirty="0">
              <a:solidFill>
                <a:srgbClr val="002855"/>
              </a:solidFill>
              <a:latin typeface="Arial" panose="020B0604020202020204" pitchFamily="34" charset="0"/>
              <a:cs typeface="Arial" panose="020B0604020202020204" pitchFamily="34" charset="0"/>
            </a:endParaRPr>
          </a:p>
        </p:txBody>
      </p:sp>
      <p:sp>
        <p:nvSpPr>
          <p:cNvPr id="64" name="CuadroTexto 63">
            <a:extLst>
              <a:ext uri="{FF2B5EF4-FFF2-40B4-BE49-F238E27FC236}">
                <a16:creationId xmlns:a16="http://schemas.microsoft.com/office/drawing/2014/main" id="{B2725409-07A5-2AE0-3D6F-553B69DED957}"/>
              </a:ext>
            </a:extLst>
          </p:cNvPr>
          <p:cNvSpPr txBox="1"/>
          <p:nvPr/>
        </p:nvSpPr>
        <p:spPr>
          <a:xfrm>
            <a:off x="8339843" y="2281011"/>
            <a:ext cx="3478535" cy="830997"/>
          </a:xfrm>
          <a:prstGeom prst="rect">
            <a:avLst/>
          </a:prstGeom>
          <a:solidFill>
            <a:srgbClr val="E1F3EF"/>
          </a:solidFill>
        </p:spPr>
        <p:txBody>
          <a:bodyPr wrap="square">
            <a:spAutoFit/>
          </a:bodyPr>
          <a:lstStyle/>
          <a:p>
            <a:pPr defTabSz="1219140">
              <a:defRPr/>
            </a:pPr>
            <a:r>
              <a:rPr lang="es-ES" sz="1600" b="1">
                <a:solidFill>
                  <a:srgbClr val="022A56"/>
                </a:solidFill>
                <a:latin typeface="Arial" panose="020B0604020202020204" pitchFamily="34" charset="0"/>
                <a:cs typeface="Arial" panose="020B0604020202020204" pitchFamily="34" charset="0"/>
              </a:rPr>
              <a:t>Efectividad </a:t>
            </a:r>
            <a:r>
              <a:rPr lang="es-ES" sz="1600">
                <a:solidFill>
                  <a:srgbClr val="022A56"/>
                </a:solidFill>
                <a:latin typeface="Arial" panose="020B0604020202020204" pitchFamily="34" charset="0"/>
                <a:cs typeface="Arial" panose="020B0604020202020204" pitchFamily="34" charset="0"/>
              </a:rPr>
              <a:t>en </a:t>
            </a:r>
            <a:r>
              <a:rPr lang="es-ES" sz="1600" b="1">
                <a:solidFill>
                  <a:srgbClr val="E8434A"/>
                </a:solidFill>
                <a:latin typeface="Arial" panose="020B0604020202020204" pitchFamily="34" charset="0"/>
                <a:cs typeface="Arial" panose="020B0604020202020204" pitchFamily="34" charset="0"/>
              </a:rPr>
              <a:t>práctica clínica</a:t>
            </a:r>
            <a:r>
              <a:rPr lang="es-ES" sz="1600">
                <a:solidFill>
                  <a:srgbClr val="E8434A"/>
                </a:solidFill>
                <a:latin typeface="Arial" panose="020B0604020202020204" pitchFamily="34" charset="0"/>
                <a:cs typeface="Arial" panose="020B0604020202020204" pitchFamily="34" charset="0"/>
              </a:rPr>
              <a:t> </a:t>
            </a:r>
            <a:r>
              <a:rPr lang="es-ES" sz="1600">
                <a:solidFill>
                  <a:srgbClr val="022A56"/>
                </a:solidFill>
                <a:latin typeface="Arial" panose="020B0604020202020204" pitchFamily="34" charset="0"/>
                <a:cs typeface="Arial" panose="020B0604020202020204" pitchFamily="34" charset="0"/>
              </a:rPr>
              <a:t>en </a:t>
            </a:r>
            <a:r>
              <a:rPr lang="es-ES" sz="1600">
                <a:solidFill>
                  <a:srgbClr val="FF0000"/>
                </a:solidFill>
                <a:latin typeface="Arial" panose="020B0604020202020204" pitchFamily="34" charset="0"/>
                <a:cs typeface="Arial" panose="020B0604020202020204" pitchFamily="34" charset="0"/>
              </a:rPr>
              <a:t>línea</a:t>
            </a:r>
            <a:r>
              <a:rPr lang="es-ES" sz="1600">
                <a:solidFill>
                  <a:srgbClr val="022A56"/>
                </a:solidFill>
                <a:latin typeface="Arial" panose="020B0604020202020204" pitchFamily="34" charset="0"/>
                <a:cs typeface="Arial" panose="020B0604020202020204" pitchFamily="34" charset="0"/>
              </a:rPr>
              <a:t> con resultados de los ensayos clínicos fase III* </a:t>
            </a:r>
            <a:r>
              <a:rPr lang="es-ES" sz="1600" baseline="30000">
                <a:solidFill>
                  <a:srgbClr val="022A56"/>
                </a:solidFill>
                <a:latin typeface="Arial" panose="020B0604020202020204" pitchFamily="34" charset="0"/>
                <a:cs typeface="Arial" panose="020B0604020202020204" pitchFamily="34" charset="0"/>
              </a:rPr>
              <a:t>1,2</a:t>
            </a:r>
            <a:endParaRPr lang="es-ES" sz="1600">
              <a:solidFill>
                <a:srgbClr val="022A56"/>
              </a:solidFill>
              <a:latin typeface="Arial" panose="020B0604020202020204" pitchFamily="34" charset="0"/>
              <a:cs typeface="Arial" panose="020B0604020202020204" pitchFamily="34" charset="0"/>
            </a:endParaRPr>
          </a:p>
        </p:txBody>
      </p:sp>
      <p:sp>
        <p:nvSpPr>
          <p:cNvPr id="65" name="CuadroTexto 64">
            <a:extLst>
              <a:ext uri="{FF2B5EF4-FFF2-40B4-BE49-F238E27FC236}">
                <a16:creationId xmlns:a16="http://schemas.microsoft.com/office/drawing/2014/main" id="{8A78E86C-9C02-82C7-7102-C988102F2A1A}"/>
              </a:ext>
            </a:extLst>
          </p:cNvPr>
          <p:cNvSpPr txBox="1"/>
          <p:nvPr/>
        </p:nvSpPr>
        <p:spPr>
          <a:xfrm>
            <a:off x="405905" y="5647267"/>
            <a:ext cx="3865121" cy="492443"/>
          </a:xfrm>
          <a:prstGeom prst="rect">
            <a:avLst/>
          </a:prstGeom>
          <a:noFill/>
        </p:spPr>
        <p:txBody>
          <a:bodyPr wrap="square" lIns="121920" tIns="60960" rIns="121920" bIns="60960" anchor="t">
            <a:spAutoFit/>
          </a:bodyPr>
          <a:lstStyle/>
          <a:p>
            <a:pPr defTabSz="1219140">
              <a:defRPr/>
            </a:pPr>
            <a:r>
              <a:rPr lang="es-ES" sz="1200">
                <a:solidFill>
                  <a:srgbClr val="022A56"/>
                </a:solidFill>
                <a:latin typeface="Arial"/>
                <a:cs typeface="Arial"/>
              </a:rPr>
              <a:t>*(74% </a:t>
            </a:r>
            <a:r>
              <a:rPr lang="es-ES" sz="1200" i="1">
                <a:solidFill>
                  <a:srgbClr val="022A56"/>
                </a:solidFill>
                <a:latin typeface="Arial"/>
                <a:cs typeface="Arial"/>
              </a:rPr>
              <a:t>vs</a:t>
            </a:r>
            <a:r>
              <a:rPr lang="es-ES" sz="1200">
                <a:solidFill>
                  <a:srgbClr val="022A56"/>
                </a:solidFill>
                <a:latin typeface="Arial"/>
                <a:cs typeface="Arial"/>
              </a:rPr>
              <a:t> 72% de los pacientes con aclaramiento parcial ≥75% de las lesiones)</a:t>
            </a:r>
            <a:endParaRPr lang="es-ES" sz="1200">
              <a:solidFill>
                <a:srgbClr val="6F6F6F"/>
              </a:solidFill>
              <a:latin typeface="Arial"/>
              <a:cs typeface="Arial"/>
            </a:endParaRPr>
          </a:p>
        </p:txBody>
      </p:sp>
      <p:sp>
        <p:nvSpPr>
          <p:cNvPr id="66" name="CuadroTexto 65">
            <a:extLst>
              <a:ext uri="{FF2B5EF4-FFF2-40B4-BE49-F238E27FC236}">
                <a16:creationId xmlns:a16="http://schemas.microsoft.com/office/drawing/2014/main" id="{3E723C62-868D-3E52-8137-C4715129EFE3}"/>
              </a:ext>
            </a:extLst>
          </p:cNvPr>
          <p:cNvSpPr txBox="1"/>
          <p:nvPr/>
        </p:nvSpPr>
        <p:spPr>
          <a:xfrm>
            <a:off x="8510836" y="5556033"/>
            <a:ext cx="3136539" cy="461665"/>
          </a:xfrm>
          <a:prstGeom prst="rect">
            <a:avLst/>
          </a:prstGeom>
          <a:noFill/>
        </p:spPr>
        <p:txBody>
          <a:bodyPr wrap="square" rtlCol="0">
            <a:spAutoFit/>
          </a:bodyPr>
          <a:lstStyle/>
          <a:p>
            <a:pPr defTabSz="1219140">
              <a:defRPr/>
            </a:pPr>
            <a:r>
              <a:rPr lang="es-ES" sz="800">
                <a:solidFill>
                  <a:srgbClr val="002060"/>
                </a:solidFill>
                <a:latin typeface="Arial" panose="020B0604020202020204" pitchFamily="34" charset="0"/>
                <a:cs typeface="Arial" panose="020B0604020202020204" pitchFamily="34" charset="0"/>
              </a:rPr>
              <a:t>Aclaramiento completo/parcial = 75-100% aclaramiento</a:t>
            </a:r>
          </a:p>
          <a:p>
            <a:pPr defTabSz="1219140">
              <a:defRPr/>
            </a:pPr>
            <a:r>
              <a:rPr lang="es-ES" sz="800">
                <a:solidFill>
                  <a:srgbClr val="002060"/>
                </a:solidFill>
                <a:latin typeface="Arial" panose="020B0604020202020204" pitchFamily="34" charset="0"/>
                <a:cs typeface="Arial" panose="020B0604020202020204" pitchFamily="34" charset="0"/>
              </a:rPr>
              <a:t>Aclaramiento moderado= 50-74% aclaramiento</a:t>
            </a:r>
          </a:p>
          <a:p>
            <a:pPr defTabSz="1219140">
              <a:defRPr/>
            </a:pPr>
            <a:r>
              <a:rPr lang="es-ES" sz="800">
                <a:solidFill>
                  <a:srgbClr val="002060"/>
                </a:solidFill>
                <a:latin typeface="Arial" panose="020B0604020202020204" pitchFamily="34" charset="0"/>
                <a:cs typeface="Arial" panose="020B0604020202020204" pitchFamily="34" charset="0"/>
              </a:rPr>
              <a:t>Aclaramiento mínimo o no aclaramiento = 0-49% aclaramiento</a:t>
            </a:r>
            <a:endParaRPr lang="en-US" sz="800">
              <a:solidFill>
                <a:srgbClr val="002060"/>
              </a:solidFill>
              <a:latin typeface="Arial" panose="020B0604020202020204" pitchFamily="34" charset="0"/>
              <a:cs typeface="Arial" panose="020B0604020202020204" pitchFamily="34" charset="0"/>
            </a:endParaRPr>
          </a:p>
        </p:txBody>
      </p:sp>
      <p:sp>
        <p:nvSpPr>
          <p:cNvPr id="67" name="CuadroTexto 66">
            <a:extLst>
              <a:ext uri="{FF2B5EF4-FFF2-40B4-BE49-F238E27FC236}">
                <a16:creationId xmlns:a16="http://schemas.microsoft.com/office/drawing/2014/main" id="{7E3258F5-9612-4A0A-A0F4-C68D84C8EF72}"/>
              </a:ext>
            </a:extLst>
          </p:cNvPr>
          <p:cNvSpPr txBox="1"/>
          <p:nvPr/>
        </p:nvSpPr>
        <p:spPr>
          <a:xfrm>
            <a:off x="8339841" y="3714619"/>
            <a:ext cx="3478535" cy="830997"/>
          </a:xfrm>
          <a:prstGeom prst="rect">
            <a:avLst/>
          </a:prstGeom>
          <a:solidFill>
            <a:srgbClr val="E1F3EF"/>
          </a:solidFill>
        </p:spPr>
        <p:txBody>
          <a:bodyPr wrap="square">
            <a:spAutoFit/>
          </a:bodyPr>
          <a:lstStyle/>
          <a:p>
            <a:pPr defTabSz="1219140">
              <a:defRPr/>
            </a:pPr>
            <a:r>
              <a:rPr lang="es-ES" sz="1600" b="1">
                <a:solidFill>
                  <a:srgbClr val="022A56"/>
                </a:solidFill>
                <a:latin typeface="Arial" panose="020B0604020202020204" pitchFamily="34" charset="0"/>
                <a:cs typeface="Arial" panose="020B0604020202020204" pitchFamily="34" charset="0"/>
              </a:rPr>
              <a:t>Efectividad </a:t>
            </a:r>
            <a:r>
              <a:rPr lang="es-ES" sz="1600">
                <a:solidFill>
                  <a:srgbClr val="022A56"/>
                </a:solidFill>
                <a:latin typeface="Arial" panose="020B0604020202020204" pitchFamily="34" charset="0"/>
                <a:cs typeface="Arial" panose="020B0604020202020204" pitchFamily="34" charset="0"/>
              </a:rPr>
              <a:t>en </a:t>
            </a:r>
            <a:r>
              <a:rPr lang="es-ES" sz="1600" b="1">
                <a:solidFill>
                  <a:srgbClr val="E8434A"/>
                </a:solidFill>
                <a:latin typeface="Arial" panose="020B0604020202020204" pitchFamily="34" charset="0"/>
                <a:cs typeface="Arial" panose="020B0604020202020204" pitchFamily="34" charset="0"/>
              </a:rPr>
              <a:t>práctica clínica</a:t>
            </a:r>
            <a:r>
              <a:rPr lang="es-ES" sz="1600">
                <a:solidFill>
                  <a:srgbClr val="E8434A"/>
                </a:solidFill>
                <a:latin typeface="Arial" panose="020B0604020202020204" pitchFamily="34" charset="0"/>
                <a:cs typeface="Arial" panose="020B0604020202020204" pitchFamily="34" charset="0"/>
              </a:rPr>
              <a:t> </a:t>
            </a:r>
            <a:r>
              <a:rPr lang="es-ES" sz="1600" b="1">
                <a:solidFill>
                  <a:srgbClr val="E8434A"/>
                </a:solidFill>
                <a:latin typeface="Arial" panose="020B0604020202020204" pitchFamily="34" charset="0"/>
                <a:cs typeface="Arial" panose="020B0604020202020204" pitchFamily="34" charset="0"/>
              </a:rPr>
              <a:t>mantenida</a:t>
            </a:r>
            <a:r>
              <a:rPr lang="es-ES" sz="1600">
                <a:solidFill>
                  <a:srgbClr val="E8434A"/>
                </a:solidFill>
                <a:latin typeface="Arial" panose="020B0604020202020204" pitchFamily="34" charset="0"/>
                <a:cs typeface="Arial" panose="020B0604020202020204" pitchFamily="34" charset="0"/>
              </a:rPr>
              <a:t> </a:t>
            </a:r>
            <a:r>
              <a:rPr lang="es-ES" sz="1600">
                <a:solidFill>
                  <a:srgbClr val="022A56"/>
                </a:solidFill>
                <a:latin typeface="Arial" panose="020B0604020202020204" pitchFamily="34" charset="0"/>
                <a:cs typeface="Arial" panose="020B0604020202020204" pitchFamily="34" charset="0"/>
              </a:rPr>
              <a:t>en el tiempo (a las 24 semanas vs 8 semanas)</a:t>
            </a:r>
            <a:r>
              <a:rPr lang="es-ES" sz="1600" baseline="30000">
                <a:solidFill>
                  <a:srgbClr val="022A56"/>
                </a:solidFill>
                <a:latin typeface="Arial" panose="020B0604020202020204" pitchFamily="34" charset="0"/>
                <a:cs typeface="Arial" panose="020B0604020202020204" pitchFamily="34" charset="0"/>
              </a:rPr>
              <a:t>1</a:t>
            </a:r>
            <a:endParaRPr lang="es-ES" sz="1600">
              <a:solidFill>
                <a:srgbClr val="022A5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1027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1E2BCE-B6F7-75BC-F84B-8AC3F84BC980}"/>
              </a:ext>
            </a:extLst>
          </p:cNvPr>
          <p:cNvSpPr>
            <a:spLocks noGrp="1"/>
          </p:cNvSpPr>
          <p:nvPr>
            <p:ph type="title"/>
          </p:nvPr>
        </p:nvSpPr>
        <p:spPr/>
        <p:txBody>
          <a:bodyPr>
            <a:normAutofit fontScale="90000"/>
          </a:bodyPr>
          <a:lstStyle/>
          <a:p>
            <a:r>
              <a:rPr lang="es-ES_tradnl" sz="3200" dirty="0">
                <a:solidFill>
                  <a:srgbClr val="2DD0A8"/>
                </a:solidFill>
              </a:rPr>
              <a:t>RWE – PRO </a:t>
            </a:r>
            <a:r>
              <a:rPr lang="es-ES" sz="3200" dirty="0">
                <a:solidFill>
                  <a:schemeClr val="accent1"/>
                </a:solidFill>
              </a:rPr>
              <a:t>SKINDEX-16 </a:t>
            </a:r>
            <a:r>
              <a:rPr lang="es-ES" sz="3200" dirty="0">
                <a:solidFill>
                  <a:srgbClr val="002060"/>
                </a:solidFill>
              </a:rPr>
              <a:t>– Calidad de vida</a:t>
            </a:r>
            <a:br>
              <a:rPr lang="es-ES" sz="3200" dirty="0">
                <a:solidFill>
                  <a:srgbClr val="002060"/>
                </a:solidFill>
              </a:rPr>
            </a:br>
            <a:endParaRPr lang="en-US" dirty="0"/>
          </a:p>
        </p:txBody>
      </p:sp>
      <p:sp>
        <p:nvSpPr>
          <p:cNvPr id="9" name="Marcador de texto 2">
            <a:extLst>
              <a:ext uri="{FF2B5EF4-FFF2-40B4-BE49-F238E27FC236}">
                <a16:creationId xmlns:a16="http://schemas.microsoft.com/office/drawing/2014/main" id="{DE9D2882-62E5-1E2B-684D-2ECB454C7BF7}"/>
              </a:ext>
            </a:extLst>
          </p:cNvPr>
          <p:cNvSpPr txBox="1">
            <a:spLocks/>
          </p:cNvSpPr>
          <p:nvPr/>
        </p:nvSpPr>
        <p:spPr>
          <a:xfrm>
            <a:off x="455850" y="1773194"/>
            <a:ext cx="3223329" cy="2738269"/>
          </a:xfrm>
          <a:prstGeom prst="rect">
            <a:avLst/>
          </a:prstGeom>
        </p:spPr>
        <p:txBody>
          <a:bodyPr vert="horz" lIns="121920" tIns="60960" rIns="121920" bIns="60960" rtlCol="0">
            <a:normAutofit/>
          </a:bodyPr>
          <a:lstStyle>
            <a:lvl1pPr marL="0" indent="0" algn="l" defTabSz="685800" rtl="0" eaLnBrk="1" latinLnBrk="0" hangingPunct="1">
              <a:lnSpc>
                <a:spcPct val="90000"/>
              </a:lnSpc>
              <a:spcBef>
                <a:spcPts val="750"/>
              </a:spcBef>
              <a:buFont typeface="Arial" panose="020B0604020202020204" pitchFamily="34" charset="0"/>
              <a:buNone/>
              <a:defRPr sz="1050" kern="1200">
                <a:solidFill>
                  <a:srgbClr val="022A56"/>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defTabSz="914377">
              <a:lnSpc>
                <a:spcPct val="150000"/>
              </a:lnSpc>
              <a:spcBef>
                <a:spcPts val="1000"/>
              </a:spcBef>
              <a:defRPr/>
            </a:pPr>
            <a:r>
              <a:rPr lang="es-ES" sz="1600" dirty="0"/>
              <a:t>Los pacientes con QA tratados con tirbanibulina reportaron una </a:t>
            </a:r>
            <a:r>
              <a:rPr lang="es-ES" sz="1600" b="1" dirty="0"/>
              <a:t>reducción significativa de los síntomas de la QA</a:t>
            </a:r>
            <a:r>
              <a:rPr lang="es-ES" sz="1600" dirty="0"/>
              <a:t>, del </a:t>
            </a:r>
            <a:r>
              <a:rPr lang="es-ES" sz="1600" b="1" dirty="0"/>
              <a:t>impacto emocional </a:t>
            </a:r>
            <a:r>
              <a:rPr lang="es-ES" sz="1600" dirty="0"/>
              <a:t>y del </a:t>
            </a:r>
            <a:r>
              <a:rPr lang="es-ES" sz="1600" b="1" dirty="0"/>
              <a:t>impacto funcional </a:t>
            </a:r>
            <a:r>
              <a:rPr lang="es-ES" sz="1600" dirty="0"/>
              <a:t>(medido con Skindex-16) a semana 8.</a:t>
            </a:r>
            <a:r>
              <a:rPr lang="es-ES" sz="1600" baseline="30000" dirty="0"/>
              <a:t>1</a:t>
            </a:r>
            <a:endParaRPr lang="es-ES" sz="1600" dirty="0"/>
          </a:p>
        </p:txBody>
      </p:sp>
      <p:graphicFrame>
        <p:nvGraphicFramePr>
          <p:cNvPr id="10" name="Chart 13">
            <a:extLst>
              <a:ext uri="{FF2B5EF4-FFF2-40B4-BE49-F238E27FC236}">
                <a16:creationId xmlns:a16="http://schemas.microsoft.com/office/drawing/2014/main" id="{D415D4FF-76CE-0E78-A6F0-DD3090661AA8}"/>
              </a:ext>
            </a:extLst>
          </p:cNvPr>
          <p:cNvGraphicFramePr>
            <a:graphicFrameLocks/>
          </p:cNvGraphicFramePr>
          <p:nvPr/>
        </p:nvGraphicFramePr>
        <p:xfrm>
          <a:off x="4224497" y="1296043"/>
          <a:ext cx="7584000" cy="4560000"/>
        </p:xfrm>
        <a:graphic>
          <a:graphicData uri="http://schemas.openxmlformats.org/drawingml/2006/chart">
            <c:chart xmlns:c="http://schemas.openxmlformats.org/drawingml/2006/chart" xmlns:r="http://schemas.openxmlformats.org/officeDocument/2006/relationships" r:id="rId3"/>
          </a:graphicData>
        </a:graphic>
      </p:graphicFrame>
      <p:sp>
        <p:nvSpPr>
          <p:cNvPr id="13" name="CuadroTexto 12">
            <a:extLst>
              <a:ext uri="{FF2B5EF4-FFF2-40B4-BE49-F238E27FC236}">
                <a16:creationId xmlns:a16="http://schemas.microsoft.com/office/drawing/2014/main" id="{C870E1C8-8D73-FD94-118D-FFEB133492F9}"/>
              </a:ext>
            </a:extLst>
          </p:cNvPr>
          <p:cNvSpPr txBox="1"/>
          <p:nvPr/>
        </p:nvSpPr>
        <p:spPr>
          <a:xfrm>
            <a:off x="369455" y="6268113"/>
            <a:ext cx="9711998" cy="584775"/>
          </a:xfrm>
          <a:prstGeom prst="rect">
            <a:avLst/>
          </a:prstGeom>
          <a:noFill/>
        </p:spPr>
        <p:txBody>
          <a:bodyPr wrap="square" rtlCol="0">
            <a:spAutoFit/>
          </a:bodyPr>
          <a:lstStyle>
            <a:defPPr>
              <a:defRPr lang="es-ES_tradnl"/>
            </a:defPPr>
            <a:lvl1pPr defTabSz="685800">
              <a:defRPr sz="600">
                <a:solidFill>
                  <a:prstClr val="white">
                    <a:lumMod val="65000"/>
                  </a:prstClr>
                </a:solidFill>
                <a:latin typeface="Arial" panose="020B0604020202020204" pitchFamily="34" charset="0"/>
                <a:cs typeface="Arial" panose="020B0604020202020204" pitchFamily="34" charset="0"/>
              </a:defRPr>
            </a:lvl1pPr>
          </a:lstStyle>
          <a:p>
            <a:r>
              <a:rPr lang="es-ES" sz="800" dirty="0"/>
              <a:t>CBC carcinoma basocelular; CEC carcinoma escamoso cutáneo; MCID </a:t>
            </a:r>
            <a:r>
              <a:rPr lang="es-ES" sz="800" dirty="0" err="1"/>
              <a:t>minimal</a:t>
            </a:r>
            <a:r>
              <a:rPr lang="es-ES" sz="800" dirty="0"/>
              <a:t> </a:t>
            </a:r>
            <a:r>
              <a:rPr lang="es-ES" sz="800" dirty="0" err="1"/>
              <a:t>clinically</a:t>
            </a:r>
            <a:r>
              <a:rPr lang="es-ES" sz="800" dirty="0"/>
              <a:t> </a:t>
            </a:r>
            <a:r>
              <a:rPr lang="es-ES" sz="800" dirty="0" err="1"/>
              <a:t>important</a:t>
            </a:r>
            <a:r>
              <a:rPr lang="es-ES" sz="800" dirty="0"/>
              <a:t> </a:t>
            </a:r>
            <a:r>
              <a:rPr lang="es-ES" sz="800" dirty="0" err="1"/>
              <a:t>difference</a:t>
            </a:r>
            <a:endParaRPr lang="es-ES" sz="800" dirty="0"/>
          </a:p>
          <a:p>
            <a:r>
              <a:rPr lang="es-ES" sz="800" dirty="0"/>
              <a:t>1. </a:t>
            </a:r>
            <a:r>
              <a:rPr lang="en-GB" sz="800" dirty="0"/>
              <a:t>Schlesinger, T et al. Clinician-and Patient-Reported Outcomes with </a:t>
            </a:r>
            <a:r>
              <a:rPr lang="en-GB" sz="800" dirty="0" err="1"/>
              <a:t>Tirbanibulin</a:t>
            </a:r>
            <a:r>
              <a:rPr lang="en-GB" sz="800" dirty="0"/>
              <a:t> 1% Treatment for Actinic Keratosis in Routine Clinical Practice Across the US (PROAK Study). SKIN The Journal of Cutaneous Medicine, 2023, 7(3), 771-787.</a:t>
            </a:r>
          </a:p>
          <a:p>
            <a:endParaRPr lang="es-ES" sz="800" dirty="0"/>
          </a:p>
        </p:txBody>
      </p:sp>
      <p:sp>
        <p:nvSpPr>
          <p:cNvPr id="14" name="Marcador de texto 1">
            <a:extLst>
              <a:ext uri="{FF2B5EF4-FFF2-40B4-BE49-F238E27FC236}">
                <a16:creationId xmlns:a16="http://schemas.microsoft.com/office/drawing/2014/main" id="{2A50225E-3098-9E12-7DAB-18A5126B7F50}"/>
              </a:ext>
            </a:extLst>
          </p:cNvPr>
          <p:cNvSpPr txBox="1">
            <a:spLocks/>
          </p:cNvSpPr>
          <p:nvPr/>
        </p:nvSpPr>
        <p:spPr>
          <a:xfrm>
            <a:off x="613836" y="428974"/>
            <a:ext cx="8081433" cy="644711"/>
          </a:xfrm>
          <a:prstGeom prst="rect">
            <a:avLst/>
          </a:prstGeom>
        </p:spPr>
        <p:txBody>
          <a:bodyPr vert="horz" lIns="121920" tIns="60960" rIns="121920" bIns="60960" rtlCol="0">
            <a:normAutofit/>
          </a:bodyPr>
          <a:lstStyle>
            <a:lvl1pPr marL="0" indent="0" algn="l" defTabSz="685800" rtl="0" eaLnBrk="1" latinLnBrk="0" hangingPunct="1">
              <a:lnSpc>
                <a:spcPct val="90000"/>
              </a:lnSpc>
              <a:spcBef>
                <a:spcPts val="750"/>
              </a:spcBef>
              <a:buFont typeface="Arial" panose="020B0604020202020204" pitchFamily="34" charset="0"/>
              <a:buNone/>
              <a:defRPr sz="2100" b="1" kern="1200">
                <a:solidFill>
                  <a:srgbClr val="E63D42"/>
                </a:solidFill>
                <a:latin typeface="Candara" panose="020E0502030303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377">
              <a:spcBef>
                <a:spcPts val="1000"/>
              </a:spcBef>
              <a:defRPr/>
            </a:pPr>
            <a:endParaRPr lang="es-ES_tradnl" sz="3200">
              <a:solidFill>
                <a:srgbClr val="008C93"/>
              </a:solidFill>
            </a:endParaRPr>
          </a:p>
        </p:txBody>
      </p:sp>
      <p:sp>
        <p:nvSpPr>
          <p:cNvPr id="15" name="CuadroTexto 14">
            <a:extLst>
              <a:ext uri="{FF2B5EF4-FFF2-40B4-BE49-F238E27FC236}">
                <a16:creationId xmlns:a16="http://schemas.microsoft.com/office/drawing/2014/main" id="{F2ED9BCE-5372-F759-7A28-75124CC86BA1}"/>
              </a:ext>
            </a:extLst>
          </p:cNvPr>
          <p:cNvSpPr txBox="1"/>
          <p:nvPr/>
        </p:nvSpPr>
        <p:spPr>
          <a:xfrm>
            <a:off x="540472" y="868114"/>
            <a:ext cx="8372970" cy="584775"/>
          </a:xfrm>
          <a:prstGeom prst="rect">
            <a:avLst/>
          </a:prstGeom>
          <a:noFill/>
        </p:spPr>
        <p:txBody>
          <a:bodyPr wrap="square" rtlCol="0">
            <a:spAutoFit/>
          </a:bodyPr>
          <a:lstStyle/>
          <a:p>
            <a:r>
              <a:rPr lang="es-ES" sz="1600" b="1" dirty="0">
                <a:solidFill>
                  <a:srgbClr val="2DD0A8"/>
                </a:solidFill>
                <a:latin typeface="Candara" panose="020E0502030303020204" pitchFamily="34" charset="0"/>
              </a:rPr>
              <a:t>Evaluación reportada por el paciente de los síntomas de la QA, impacto emocional y en la funcionalidad </a:t>
            </a:r>
            <a:r>
              <a:rPr lang="es-ES" sz="1600" b="1" baseline="30000" dirty="0">
                <a:solidFill>
                  <a:srgbClr val="2DD0A8"/>
                </a:solidFill>
                <a:latin typeface="Candara" panose="020E0502030303020204" pitchFamily="34" charset="0"/>
              </a:rPr>
              <a:t>1</a:t>
            </a:r>
            <a:endParaRPr lang="es-ES" sz="1600" b="1" dirty="0">
              <a:solidFill>
                <a:srgbClr val="2DD0A8"/>
              </a:solidFill>
              <a:latin typeface="Candara" panose="020E0502030303020204" pitchFamily="34" charset="0"/>
            </a:endParaRPr>
          </a:p>
        </p:txBody>
      </p:sp>
      <p:sp>
        <p:nvSpPr>
          <p:cNvPr id="2" name="CuadroTexto 1">
            <a:extLst>
              <a:ext uri="{FF2B5EF4-FFF2-40B4-BE49-F238E27FC236}">
                <a16:creationId xmlns:a16="http://schemas.microsoft.com/office/drawing/2014/main" id="{56C62423-CB42-F465-BAC0-1F593A26E282}"/>
              </a:ext>
            </a:extLst>
          </p:cNvPr>
          <p:cNvSpPr txBox="1"/>
          <p:nvPr/>
        </p:nvSpPr>
        <p:spPr>
          <a:xfrm>
            <a:off x="455850" y="4645494"/>
            <a:ext cx="4730225" cy="1240853"/>
          </a:xfrm>
          <a:prstGeom prst="rect">
            <a:avLst/>
          </a:prstGeom>
          <a:noFill/>
        </p:spPr>
        <p:txBody>
          <a:bodyPr wrap="square">
            <a:spAutoFit/>
          </a:bodyPr>
          <a:lstStyle/>
          <a:p>
            <a:r>
              <a:rPr lang="es-ES" sz="933" u="sng" dirty="0">
                <a:solidFill>
                  <a:srgbClr val="002060"/>
                </a:solidFill>
                <a:cs typeface="Arial" panose="020B0604020202020204" pitchFamily="34" charset="0"/>
              </a:rPr>
              <a:t>Escala de 6 puntos</a:t>
            </a:r>
            <a:r>
              <a:rPr lang="es-ES" sz="933" dirty="0">
                <a:solidFill>
                  <a:srgbClr val="002060"/>
                </a:solidFill>
                <a:cs typeface="Arial" panose="020B0604020202020204" pitchFamily="34" charset="0"/>
              </a:rPr>
              <a:t>: 0 (nunca) a 6 (siempre)</a:t>
            </a:r>
          </a:p>
          <a:p>
            <a:endParaRPr lang="es-ES" sz="933" u="sng" dirty="0">
              <a:solidFill>
                <a:srgbClr val="002060"/>
              </a:solidFill>
              <a:cs typeface="Arial" panose="020B0604020202020204" pitchFamily="34" charset="0"/>
            </a:endParaRPr>
          </a:p>
          <a:p>
            <a:r>
              <a:rPr lang="es-ES" sz="933" u="sng" dirty="0">
                <a:solidFill>
                  <a:srgbClr val="002060"/>
                </a:solidFill>
                <a:cs typeface="Arial" panose="020B0604020202020204" pitchFamily="34" charset="0"/>
              </a:rPr>
              <a:t>3 dominios</a:t>
            </a:r>
            <a:r>
              <a:rPr lang="es-ES" sz="933" dirty="0">
                <a:solidFill>
                  <a:srgbClr val="002060"/>
                </a:solidFill>
                <a:cs typeface="Arial" panose="020B0604020202020204" pitchFamily="34" charset="0"/>
              </a:rPr>
              <a:t>:</a:t>
            </a:r>
          </a:p>
          <a:p>
            <a:pPr marL="228594" indent="-228594">
              <a:buFont typeface="Arial" panose="020B0604020202020204" pitchFamily="34" charset="0"/>
              <a:buChar char="•"/>
            </a:pPr>
            <a:r>
              <a:rPr lang="es-ES" sz="933" dirty="0">
                <a:solidFill>
                  <a:srgbClr val="002060"/>
                </a:solidFill>
                <a:cs typeface="Arial" panose="020B0604020202020204" pitchFamily="34" charset="0"/>
              </a:rPr>
              <a:t>Síntomas (4 ítems) – puntuación máx.= 24</a:t>
            </a:r>
          </a:p>
          <a:p>
            <a:pPr marL="228594" indent="-228594">
              <a:buFont typeface="Arial" panose="020B0604020202020204" pitchFamily="34" charset="0"/>
              <a:buChar char="•"/>
            </a:pPr>
            <a:r>
              <a:rPr lang="es-ES" sz="933" dirty="0">
                <a:solidFill>
                  <a:srgbClr val="002060"/>
                </a:solidFill>
                <a:cs typeface="Arial" panose="020B0604020202020204" pitchFamily="34" charset="0"/>
              </a:rPr>
              <a:t>Emociones (7 ítems) – puntuación máx.= 42</a:t>
            </a:r>
          </a:p>
          <a:p>
            <a:pPr marL="228594" indent="-228594">
              <a:buFont typeface="Arial" panose="020B0604020202020204" pitchFamily="34" charset="0"/>
              <a:buChar char="•"/>
            </a:pPr>
            <a:r>
              <a:rPr lang="es-ES" sz="933" dirty="0">
                <a:solidFill>
                  <a:srgbClr val="002060"/>
                </a:solidFill>
                <a:cs typeface="Arial" panose="020B0604020202020204" pitchFamily="34" charset="0"/>
              </a:rPr>
              <a:t>Funcionalidad (5 ítems) – puntuación máx.= 30</a:t>
            </a:r>
          </a:p>
          <a:p>
            <a:endParaRPr lang="es-ES" sz="933" dirty="0">
              <a:solidFill>
                <a:srgbClr val="002060"/>
              </a:solidFill>
              <a:cs typeface="Arial" panose="020B0604020202020204" pitchFamily="34" charset="0"/>
            </a:endParaRPr>
          </a:p>
          <a:p>
            <a:r>
              <a:rPr lang="es-ES" sz="933" dirty="0">
                <a:solidFill>
                  <a:srgbClr val="002060"/>
                </a:solidFill>
                <a:cs typeface="Arial" panose="020B0604020202020204" pitchFamily="34" charset="0"/>
              </a:rPr>
              <a:t>Una puntuación alta indica mayor discapacidad </a:t>
            </a:r>
          </a:p>
        </p:txBody>
      </p:sp>
      <p:sp>
        <p:nvSpPr>
          <p:cNvPr id="6" name="CuadroTexto 5">
            <a:extLst>
              <a:ext uri="{FF2B5EF4-FFF2-40B4-BE49-F238E27FC236}">
                <a16:creationId xmlns:a16="http://schemas.microsoft.com/office/drawing/2014/main" id="{AB533229-F08F-38F7-137E-FD45F6F37C28}"/>
              </a:ext>
            </a:extLst>
          </p:cNvPr>
          <p:cNvSpPr txBox="1"/>
          <p:nvPr/>
        </p:nvSpPr>
        <p:spPr>
          <a:xfrm>
            <a:off x="8913442" y="5736727"/>
            <a:ext cx="3114639" cy="256545"/>
          </a:xfrm>
          <a:prstGeom prst="rect">
            <a:avLst/>
          </a:prstGeom>
          <a:noFill/>
        </p:spPr>
        <p:txBody>
          <a:bodyPr wrap="square">
            <a:spAutoFit/>
          </a:bodyPr>
          <a:lstStyle/>
          <a:p>
            <a:pPr>
              <a:spcBef>
                <a:spcPts val="800"/>
              </a:spcBef>
            </a:pPr>
            <a:r>
              <a:rPr lang="es-ES" sz="1067" b="1" dirty="0">
                <a:solidFill>
                  <a:srgbClr val="002060"/>
                </a:solidFill>
                <a:cs typeface="Arial" panose="020B0604020202020204" pitchFamily="34" charset="0"/>
              </a:rPr>
              <a:t>Skindex-16 MCID en CEC/ CBC</a:t>
            </a:r>
            <a:r>
              <a:rPr lang="es-ES" sz="1067" dirty="0">
                <a:solidFill>
                  <a:srgbClr val="002060"/>
                </a:solidFill>
                <a:cs typeface="Arial" panose="020B0604020202020204" pitchFamily="34" charset="0"/>
              </a:rPr>
              <a:t>: 10 puntos</a:t>
            </a:r>
            <a:r>
              <a:rPr lang="es-ES" sz="1067" baseline="30000" dirty="0">
                <a:solidFill>
                  <a:srgbClr val="002060"/>
                </a:solidFill>
                <a:cs typeface="Arial" panose="020B0604020202020204" pitchFamily="34" charset="0"/>
              </a:rPr>
              <a:t>2</a:t>
            </a:r>
            <a:endParaRPr lang="es-ES" sz="1067" dirty="0">
              <a:solidFill>
                <a:srgbClr val="002060"/>
              </a:solidFill>
              <a:cs typeface="Arial" panose="020B0604020202020204" pitchFamily="34" charset="0"/>
            </a:endParaRPr>
          </a:p>
        </p:txBody>
      </p:sp>
    </p:spTree>
    <p:extLst>
      <p:ext uri="{BB962C8B-B14F-4D97-AF65-F5344CB8AC3E}">
        <p14:creationId xmlns:p14="http://schemas.microsoft.com/office/powerpoint/2010/main" val="4225978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B1FACB-5523-74E8-3300-087568D1F1DB}"/>
              </a:ext>
            </a:extLst>
          </p:cNvPr>
          <p:cNvSpPr>
            <a:spLocks noGrp="1"/>
          </p:cNvSpPr>
          <p:nvPr>
            <p:ph type="title"/>
          </p:nvPr>
        </p:nvSpPr>
        <p:spPr/>
        <p:txBody>
          <a:bodyPr>
            <a:normAutofit fontScale="90000"/>
          </a:bodyPr>
          <a:lstStyle/>
          <a:p>
            <a:r>
              <a:rPr lang="es-ES_tradnl" sz="3200" dirty="0">
                <a:solidFill>
                  <a:srgbClr val="2DD0A8"/>
                </a:solidFill>
              </a:rPr>
              <a:t>RWE - PRO</a:t>
            </a:r>
            <a:br>
              <a:rPr lang="es-ES_tradnl" sz="3200" dirty="0">
                <a:solidFill>
                  <a:srgbClr val="2DD0A8"/>
                </a:solidFill>
              </a:rPr>
            </a:br>
            <a:endParaRPr lang="en-US" dirty="0"/>
          </a:p>
        </p:txBody>
      </p:sp>
      <p:sp>
        <p:nvSpPr>
          <p:cNvPr id="8" name="TextBox 95">
            <a:extLst>
              <a:ext uri="{FF2B5EF4-FFF2-40B4-BE49-F238E27FC236}">
                <a16:creationId xmlns:a16="http://schemas.microsoft.com/office/drawing/2014/main" id="{EDB4C95D-404B-C57F-8F50-B0A90DBD749A}"/>
              </a:ext>
            </a:extLst>
          </p:cNvPr>
          <p:cNvSpPr txBox="1"/>
          <p:nvPr/>
        </p:nvSpPr>
        <p:spPr>
          <a:xfrm>
            <a:off x="1552277" y="4410986"/>
            <a:ext cx="867857" cy="215444"/>
          </a:xfrm>
          <a:prstGeom prst="rect">
            <a:avLst/>
          </a:prstGeom>
          <a:noFill/>
          <a:ln>
            <a:noFill/>
          </a:ln>
        </p:spPr>
        <p:txBody>
          <a:bodyPr wrap="square" rtlCol="0">
            <a:spAutoFit/>
          </a:bodyPr>
          <a:lstStyle/>
          <a:p>
            <a:pPr defTabSz="1220079">
              <a:defRPr/>
            </a:pPr>
            <a:r>
              <a:rPr lang="en-US" sz="800" kern="0" dirty="0">
                <a:solidFill>
                  <a:schemeClr val="bg1">
                    <a:lumMod val="65000"/>
                  </a:schemeClr>
                </a:solidFill>
                <a:latin typeface="Arial" panose="020B0604020202020204"/>
              </a:rPr>
              <a:t>N=290</a:t>
            </a:r>
          </a:p>
        </p:txBody>
      </p:sp>
      <p:sp>
        <p:nvSpPr>
          <p:cNvPr id="9" name="CuadroTexto 8">
            <a:extLst>
              <a:ext uri="{FF2B5EF4-FFF2-40B4-BE49-F238E27FC236}">
                <a16:creationId xmlns:a16="http://schemas.microsoft.com/office/drawing/2014/main" id="{644A7391-2B8F-BBFA-AA33-0E51952B38F3}"/>
              </a:ext>
            </a:extLst>
          </p:cNvPr>
          <p:cNvSpPr txBox="1"/>
          <p:nvPr/>
        </p:nvSpPr>
        <p:spPr>
          <a:xfrm>
            <a:off x="175491" y="6281504"/>
            <a:ext cx="10087957" cy="605615"/>
          </a:xfrm>
          <a:prstGeom prst="rect">
            <a:avLst/>
          </a:prstGeom>
          <a:noFill/>
        </p:spPr>
        <p:txBody>
          <a:bodyPr wrap="square" rtlCol="0">
            <a:spAutoFit/>
          </a:bodyPr>
          <a:lstStyle>
            <a:defPPr>
              <a:defRPr lang="es-ES_tradnl"/>
            </a:defPPr>
            <a:lvl1pPr defTabSz="685800">
              <a:defRPr sz="600">
                <a:solidFill>
                  <a:prstClr val="white">
                    <a:lumMod val="65000"/>
                  </a:prstClr>
                </a:solidFill>
                <a:latin typeface="Arial" panose="020B0604020202020204" pitchFamily="34" charset="0"/>
                <a:cs typeface="Arial" panose="020B0604020202020204" pitchFamily="34" charset="0"/>
              </a:defRPr>
            </a:lvl1pPr>
          </a:lstStyle>
          <a:p>
            <a:r>
              <a:rPr lang="en-US" sz="667" dirty="0"/>
              <a:t>TSQM-9, </a:t>
            </a:r>
            <a:r>
              <a:rPr lang="fr-FR" sz="667" dirty="0" err="1"/>
              <a:t>Treatment</a:t>
            </a:r>
            <a:r>
              <a:rPr lang="fr-FR" sz="667" dirty="0"/>
              <a:t> Satisfaction Questionnaire for </a:t>
            </a:r>
            <a:r>
              <a:rPr lang="fr-FR" sz="667" dirty="0" err="1"/>
              <a:t>Medication</a:t>
            </a:r>
            <a:r>
              <a:rPr lang="fr-FR" sz="667" dirty="0"/>
              <a:t>; EPQ: Expert </a:t>
            </a:r>
            <a:r>
              <a:rPr lang="fr-FR" sz="667" dirty="0" err="1"/>
              <a:t>Pannel</a:t>
            </a:r>
            <a:r>
              <a:rPr lang="fr-FR" sz="667" dirty="0"/>
              <a:t> </a:t>
            </a:r>
            <a:r>
              <a:rPr lang="fr-FR" sz="667" dirty="0" err="1"/>
              <a:t>Questionnere</a:t>
            </a:r>
            <a:endParaRPr lang="fr-FR" sz="667" dirty="0"/>
          </a:p>
          <a:p>
            <a:r>
              <a:rPr lang="en-US" sz="667" dirty="0"/>
              <a:t>1. </a:t>
            </a:r>
            <a:r>
              <a:rPr lang="en-GB" sz="667" dirty="0"/>
              <a:t>Schlesinger, T et al. Clinician-and Patient-Reported Outcomes with Tirbanibulin 1% Treatment for Actinic Keratosis in Routine Clinical Practice Across the US (PROAK Study). SKIN The Journal of Cutaneous Medicine, 2023, 7(3), 771-787. 2. </a:t>
            </a:r>
            <a:r>
              <a:rPr lang="en-US" sz="667" dirty="0"/>
              <a:t>Patel VA et al. Posters presented at: Masterclasses of Dermatology Conference; February 23-26, 2023; Sarasota, FL 2. </a:t>
            </a:r>
            <a:r>
              <a:rPr lang="en-GB" sz="667" dirty="0"/>
              <a:t>Schlesinger, T et al. Clinician-and Patient-Reported Outcomes with Tirbanibulin 1% Treatment for Actinic Keratosis in Routine Clinical Practice Across the US (PROAK Study). SKIN The Journal of Cutaneous Medicine, 2023, 7(3), 771-787.</a:t>
            </a:r>
          </a:p>
          <a:p>
            <a:endParaRPr lang="en-US" sz="667" dirty="0"/>
          </a:p>
        </p:txBody>
      </p:sp>
      <p:sp>
        <p:nvSpPr>
          <p:cNvPr id="10" name="CuadroTexto 9">
            <a:extLst>
              <a:ext uri="{FF2B5EF4-FFF2-40B4-BE49-F238E27FC236}">
                <a16:creationId xmlns:a16="http://schemas.microsoft.com/office/drawing/2014/main" id="{23152776-7CEE-0FD1-B603-CF3FA09583A3}"/>
              </a:ext>
            </a:extLst>
          </p:cNvPr>
          <p:cNvSpPr txBox="1"/>
          <p:nvPr/>
        </p:nvSpPr>
        <p:spPr>
          <a:xfrm>
            <a:off x="474228" y="6040187"/>
            <a:ext cx="3596033" cy="235898"/>
          </a:xfrm>
          <a:prstGeom prst="rect">
            <a:avLst/>
          </a:prstGeom>
          <a:noFill/>
        </p:spPr>
        <p:txBody>
          <a:bodyPr wrap="square">
            <a:spAutoFit/>
          </a:bodyPr>
          <a:lstStyle/>
          <a:p>
            <a:r>
              <a:rPr lang="es-ES" sz="933" dirty="0">
                <a:solidFill>
                  <a:srgbClr val="002060"/>
                </a:solidFill>
                <a:latin typeface="Arial" panose="020B0604020202020204" pitchFamily="34" charset="0"/>
                <a:ea typeface="Calibri" panose="020F0502020204030204" pitchFamily="34" charset="0"/>
              </a:rPr>
              <a:t>* TSQM-9 del paciente</a:t>
            </a:r>
            <a:endParaRPr lang="es-ES" sz="933" b="1" dirty="0"/>
          </a:p>
        </p:txBody>
      </p:sp>
      <p:sp>
        <p:nvSpPr>
          <p:cNvPr id="14" name="Marcador de texto 1">
            <a:extLst>
              <a:ext uri="{FF2B5EF4-FFF2-40B4-BE49-F238E27FC236}">
                <a16:creationId xmlns:a16="http://schemas.microsoft.com/office/drawing/2014/main" id="{A4FAC88C-E69A-4778-50EA-AEFAC622477E}"/>
              </a:ext>
            </a:extLst>
          </p:cNvPr>
          <p:cNvSpPr txBox="1">
            <a:spLocks/>
          </p:cNvSpPr>
          <p:nvPr/>
        </p:nvSpPr>
        <p:spPr>
          <a:xfrm>
            <a:off x="613836" y="428974"/>
            <a:ext cx="8081433" cy="644711"/>
          </a:xfrm>
          <a:prstGeom prst="rect">
            <a:avLst/>
          </a:prstGeom>
        </p:spPr>
        <p:txBody>
          <a:bodyPr vert="horz" lIns="121920" tIns="60960" rIns="121920" bIns="60960" rtlCol="0">
            <a:normAutofit/>
          </a:bodyPr>
          <a:lstStyle>
            <a:lvl1pPr marL="0" indent="0" algn="l" defTabSz="685800" rtl="0" eaLnBrk="1" latinLnBrk="0" hangingPunct="1">
              <a:lnSpc>
                <a:spcPct val="90000"/>
              </a:lnSpc>
              <a:spcBef>
                <a:spcPts val="750"/>
              </a:spcBef>
              <a:buFont typeface="Arial" panose="020B0604020202020204" pitchFamily="34" charset="0"/>
              <a:buNone/>
              <a:defRPr sz="2100" b="1" kern="1200">
                <a:solidFill>
                  <a:srgbClr val="E63D42"/>
                </a:solidFill>
                <a:latin typeface="Candara" panose="020E0502030303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377">
              <a:spcBef>
                <a:spcPts val="1000"/>
              </a:spcBef>
              <a:defRPr/>
            </a:pPr>
            <a:endParaRPr lang="es-ES_tradnl" sz="3200">
              <a:solidFill>
                <a:srgbClr val="008C93"/>
              </a:solidFill>
            </a:endParaRPr>
          </a:p>
        </p:txBody>
      </p:sp>
      <p:sp>
        <p:nvSpPr>
          <p:cNvPr id="2" name="CuadroTexto 1">
            <a:extLst>
              <a:ext uri="{FF2B5EF4-FFF2-40B4-BE49-F238E27FC236}">
                <a16:creationId xmlns:a16="http://schemas.microsoft.com/office/drawing/2014/main" id="{3067C77F-73EE-B90A-0968-7722474D1FDA}"/>
              </a:ext>
            </a:extLst>
          </p:cNvPr>
          <p:cNvSpPr txBox="1"/>
          <p:nvPr/>
        </p:nvSpPr>
        <p:spPr>
          <a:xfrm>
            <a:off x="1552277" y="4598233"/>
            <a:ext cx="3764033" cy="235898"/>
          </a:xfrm>
          <a:prstGeom prst="rect">
            <a:avLst/>
          </a:prstGeom>
          <a:noFill/>
        </p:spPr>
        <p:txBody>
          <a:bodyPr wrap="square">
            <a:spAutoFit/>
          </a:bodyPr>
          <a:lstStyle/>
          <a:p>
            <a:pPr algn="just" defTabSz="1219170">
              <a:spcAft>
                <a:spcPts val="800"/>
              </a:spcAft>
              <a:defRPr/>
            </a:pPr>
            <a:r>
              <a:rPr lang="es-ES" sz="933" kern="0" dirty="0">
                <a:solidFill>
                  <a:srgbClr val="002060"/>
                </a:solidFill>
                <a:latin typeface="Arial"/>
                <a:cs typeface="Arial" panose="020B0604020202020204" pitchFamily="34" charset="0"/>
              </a:rPr>
              <a:t>Rangos 0 (menor satisfacción) a 100 (mayor </a:t>
            </a:r>
            <a:r>
              <a:rPr lang="es-ES" sz="933" kern="0" dirty="0" err="1">
                <a:solidFill>
                  <a:srgbClr val="002060"/>
                </a:solidFill>
                <a:latin typeface="Arial"/>
                <a:cs typeface="Arial" panose="020B0604020202020204" pitchFamily="34" charset="0"/>
              </a:rPr>
              <a:t>satisfaction</a:t>
            </a:r>
            <a:r>
              <a:rPr lang="es-ES" sz="933" kern="0" dirty="0">
                <a:solidFill>
                  <a:srgbClr val="002060"/>
                </a:solidFill>
                <a:latin typeface="Arial"/>
                <a:cs typeface="Arial" panose="020B0604020202020204" pitchFamily="34" charset="0"/>
              </a:rPr>
              <a:t>)</a:t>
            </a:r>
          </a:p>
        </p:txBody>
      </p:sp>
      <p:pic>
        <p:nvPicPr>
          <p:cNvPr id="12" name="Imagen 11">
            <a:extLst>
              <a:ext uri="{FF2B5EF4-FFF2-40B4-BE49-F238E27FC236}">
                <a16:creationId xmlns:a16="http://schemas.microsoft.com/office/drawing/2014/main" id="{251E2EBB-94E7-5CB2-9CBB-5E3D4CC49ED9}"/>
              </a:ext>
            </a:extLst>
          </p:cNvPr>
          <p:cNvPicPr>
            <a:picLocks noChangeAspect="1"/>
          </p:cNvPicPr>
          <p:nvPr/>
        </p:nvPicPr>
        <p:blipFill>
          <a:blip r:embed="rId3"/>
          <a:stretch>
            <a:fillRect/>
          </a:stretch>
        </p:blipFill>
        <p:spPr>
          <a:xfrm>
            <a:off x="6414468" y="1456777"/>
            <a:ext cx="4561601" cy="3150903"/>
          </a:xfrm>
          <a:prstGeom prst="rect">
            <a:avLst/>
          </a:prstGeom>
        </p:spPr>
      </p:pic>
      <p:pic>
        <p:nvPicPr>
          <p:cNvPr id="15" name="Imagen 14">
            <a:extLst>
              <a:ext uri="{FF2B5EF4-FFF2-40B4-BE49-F238E27FC236}">
                <a16:creationId xmlns:a16="http://schemas.microsoft.com/office/drawing/2014/main" id="{B12DF696-1E86-FA01-B4F2-CD6F3B287A32}"/>
              </a:ext>
            </a:extLst>
          </p:cNvPr>
          <p:cNvPicPr>
            <a:picLocks noChangeAspect="1"/>
          </p:cNvPicPr>
          <p:nvPr/>
        </p:nvPicPr>
        <p:blipFill>
          <a:blip r:embed="rId4"/>
          <a:stretch>
            <a:fillRect/>
          </a:stretch>
        </p:blipFill>
        <p:spPr>
          <a:xfrm>
            <a:off x="1361438" y="1643503"/>
            <a:ext cx="4192573" cy="2964176"/>
          </a:xfrm>
          <a:prstGeom prst="rect">
            <a:avLst/>
          </a:prstGeom>
        </p:spPr>
      </p:pic>
      <p:sp>
        <p:nvSpPr>
          <p:cNvPr id="17" name="CuadroTexto 16">
            <a:extLst>
              <a:ext uri="{FF2B5EF4-FFF2-40B4-BE49-F238E27FC236}">
                <a16:creationId xmlns:a16="http://schemas.microsoft.com/office/drawing/2014/main" id="{F2790CFF-889B-79CE-B598-EB91925E3EE5}"/>
              </a:ext>
            </a:extLst>
          </p:cNvPr>
          <p:cNvSpPr txBox="1"/>
          <p:nvPr/>
        </p:nvSpPr>
        <p:spPr>
          <a:xfrm>
            <a:off x="6414467" y="1125040"/>
            <a:ext cx="4885645" cy="318100"/>
          </a:xfrm>
          <a:prstGeom prst="rect">
            <a:avLst/>
          </a:prstGeom>
          <a:noFill/>
        </p:spPr>
        <p:txBody>
          <a:bodyPr wrap="square">
            <a:spAutoFit/>
          </a:bodyPr>
          <a:lstStyle/>
          <a:p>
            <a:r>
              <a:rPr lang="es-ES" sz="1467" b="1" dirty="0">
                <a:solidFill>
                  <a:srgbClr val="002060"/>
                </a:solidFill>
              </a:rPr>
              <a:t>EPQ - Probabilidad de usar tirbanibulina de nuevo</a:t>
            </a:r>
            <a:r>
              <a:rPr lang="es-ES" sz="1200" b="1" baseline="30000" dirty="0">
                <a:solidFill>
                  <a:srgbClr val="002060"/>
                </a:solidFill>
              </a:rPr>
              <a:t>2</a:t>
            </a:r>
            <a:endParaRPr lang="es-ES" sz="1467" b="1" baseline="30000" dirty="0"/>
          </a:p>
        </p:txBody>
      </p:sp>
      <p:sp>
        <p:nvSpPr>
          <p:cNvPr id="18" name="CuadroTexto 17">
            <a:extLst>
              <a:ext uri="{FF2B5EF4-FFF2-40B4-BE49-F238E27FC236}">
                <a16:creationId xmlns:a16="http://schemas.microsoft.com/office/drawing/2014/main" id="{557B8315-F8F4-FAAD-A9C8-085C92899B22}"/>
              </a:ext>
            </a:extLst>
          </p:cNvPr>
          <p:cNvSpPr txBox="1"/>
          <p:nvPr/>
        </p:nvSpPr>
        <p:spPr>
          <a:xfrm>
            <a:off x="1117086" y="1100166"/>
            <a:ext cx="4885645" cy="318100"/>
          </a:xfrm>
          <a:prstGeom prst="rect">
            <a:avLst/>
          </a:prstGeom>
          <a:noFill/>
        </p:spPr>
        <p:txBody>
          <a:bodyPr wrap="square">
            <a:spAutoFit/>
          </a:bodyPr>
          <a:lstStyle/>
          <a:p>
            <a:r>
              <a:rPr lang="es-ES" sz="1467" b="1" dirty="0">
                <a:solidFill>
                  <a:srgbClr val="002060"/>
                </a:solidFill>
              </a:rPr>
              <a:t>TSQM – Satisfacción con el tratamiento</a:t>
            </a:r>
            <a:r>
              <a:rPr lang="es-ES" sz="1200" b="1" baseline="30000" dirty="0">
                <a:solidFill>
                  <a:srgbClr val="002060"/>
                </a:solidFill>
              </a:rPr>
              <a:t>1</a:t>
            </a:r>
            <a:endParaRPr lang="es-ES" sz="1467" b="1" baseline="30000" dirty="0"/>
          </a:p>
        </p:txBody>
      </p:sp>
      <p:sp>
        <p:nvSpPr>
          <p:cNvPr id="19" name="Marcador de texto 4">
            <a:extLst>
              <a:ext uri="{FF2B5EF4-FFF2-40B4-BE49-F238E27FC236}">
                <a16:creationId xmlns:a16="http://schemas.microsoft.com/office/drawing/2014/main" id="{FFB721C9-E870-EF51-926A-4E7D637B33D9}"/>
              </a:ext>
            </a:extLst>
          </p:cNvPr>
          <p:cNvSpPr txBox="1">
            <a:spLocks/>
          </p:cNvSpPr>
          <p:nvPr/>
        </p:nvSpPr>
        <p:spPr>
          <a:xfrm>
            <a:off x="6414467" y="4989133"/>
            <a:ext cx="4885645" cy="1014673"/>
          </a:xfrm>
          <a:prstGeom prst="rect">
            <a:avLst/>
          </a:prstGeom>
        </p:spPr>
        <p:txBody>
          <a:bodyPr/>
          <a:lstStyle>
            <a:lvl1pPr marL="184547" marR="0" indent="-184547" algn="l" defTabSz="685800" rtl="0" eaLnBrk="1" fontAlgn="auto" latinLnBrk="0" hangingPunct="1">
              <a:lnSpc>
                <a:spcPts val="1470"/>
              </a:lnSpc>
              <a:spcBef>
                <a:spcPts val="0"/>
              </a:spcBef>
              <a:spcAft>
                <a:spcPts val="1350"/>
              </a:spcAft>
              <a:buClrTx/>
              <a:buSzPct val="90000"/>
              <a:buFontTx/>
              <a:buBlip>
                <a:blip r:embed="rId5"/>
              </a:buBlip>
              <a:tabLst/>
              <a:defRPr sz="1125" kern="1200">
                <a:solidFill>
                  <a:srgbClr val="002855"/>
                </a:solidFill>
                <a:latin typeface="+mn-lt"/>
                <a:ea typeface="+mn-ea"/>
                <a:cs typeface="+mn-cs"/>
              </a:defRPr>
            </a:lvl1pPr>
            <a:lvl2pPr marL="470297" indent="-100013" algn="l" defTabSz="685800" rtl="0" eaLnBrk="1" latinLnBrk="0" hangingPunct="1">
              <a:lnSpc>
                <a:spcPts val="1470"/>
              </a:lnSpc>
              <a:spcBef>
                <a:spcPts val="0"/>
              </a:spcBef>
              <a:spcAft>
                <a:spcPts val="900"/>
              </a:spcAft>
              <a:buFont typeface="Arial" panose="020B0604020202020204" pitchFamily="34" charset="0"/>
              <a:buChar char="•"/>
              <a:tabLst/>
              <a:defRPr sz="1050" kern="1200">
                <a:solidFill>
                  <a:srgbClr val="002855"/>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rgbClr val="002855"/>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rgbClr val="002855"/>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rgbClr val="002855"/>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s-ES" sz="1467" baseline="30000" dirty="0"/>
          </a:p>
        </p:txBody>
      </p:sp>
      <p:sp>
        <p:nvSpPr>
          <p:cNvPr id="20" name="Marcador de contenido 4">
            <a:extLst>
              <a:ext uri="{FF2B5EF4-FFF2-40B4-BE49-F238E27FC236}">
                <a16:creationId xmlns:a16="http://schemas.microsoft.com/office/drawing/2014/main" id="{970801BB-35B8-77A5-4298-8F37B6EA388B}"/>
              </a:ext>
            </a:extLst>
          </p:cNvPr>
          <p:cNvSpPr txBox="1">
            <a:spLocks/>
          </p:cNvSpPr>
          <p:nvPr/>
        </p:nvSpPr>
        <p:spPr>
          <a:xfrm>
            <a:off x="1297084" y="5045861"/>
            <a:ext cx="4525649" cy="919045"/>
          </a:xfrm>
          <a:prstGeom prst="roundRect">
            <a:avLst/>
          </a:prstGeom>
          <a:solidFill>
            <a:srgbClr val="B4E1D6"/>
          </a:solidFill>
          <a:ln w="28575">
            <a:solidFill>
              <a:srgbClr val="EAF4F3"/>
            </a:solidFill>
          </a:ln>
        </p:spPr>
        <p:txBody>
          <a:bodyPr wrap="square" anchor="ctr">
            <a:noAutofit/>
          </a:bodyPr>
          <a:lstStyle>
            <a:defPPr>
              <a:defRPr lang="es-ES_tradnl"/>
            </a:defPPr>
            <a:lvl1pPr marR="0" lvl="0" algn="ctr" fontAlgn="auto">
              <a:lnSpc>
                <a:spcPct val="150000"/>
              </a:lnSpc>
              <a:spcBef>
                <a:spcPts val="1000"/>
              </a:spcBef>
              <a:spcAft>
                <a:spcPts val="0"/>
              </a:spcAft>
              <a:buClrTx/>
              <a:buSzTx/>
              <a:tabLst/>
              <a:defRPr kumimoji="0" sz="1350" b="1" i="0" u="none" strike="noStrike" cap="none" spc="0" normalizeH="0" baseline="0">
                <a:ln>
                  <a:noFill/>
                </a:ln>
                <a:solidFill>
                  <a:schemeClr val="bg1"/>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es-ES" sz="1333" b="0" dirty="0">
                <a:solidFill>
                  <a:srgbClr val="0D3F4E"/>
                </a:solidFill>
              </a:rPr>
              <a:t>Elevada </a:t>
            </a:r>
            <a:r>
              <a:rPr lang="es-ES" sz="1333" dirty="0">
                <a:solidFill>
                  <a:srgbClr val="0D3F4E"/>
                </a:solidFill>
              </a:rPr>
              <a:t>satisfacción</a:t>
            </a:r>
            <a:r>
              <a:rPr lang="es-ES" sz="1333" b="0" dirty="0">
                <a:solidFill>
                  <a:srgbClr val="0D3F4E"/>
                </a:solidFill>
              </a:rPr>
              <a:t> tanto del </a:t>
            </a:r>
            <a:r>
              <a:rPr lang="es-ES" sz="1333" dirty="0">
                <a:solidFill>
                  <a:srgbClr val="0D3F4E"/>
                </a:solidFill>
              </a:rPr>
              <a:t>paciente </a:t>
            </a:r>
            <a:r>
              <a:rPr lang="es-ES" sz="1333" b="0" dirty="0">
                <a:solidFill>
                  <a:srgbClr val="0D3F4E"/>
                </a:solidFill>
              </a:rPr>
              <a:t>como del </a:t>
            </a:r>
            <a:r>
              <a:rPr lang="es-ES" sz="1333" dirty="0">
                <a:solidFill>
                  <a:srgbClr val="0D3F4E"/>
                </a:solidFill>
              </a:rPr>
              <a:t>médico</a:t>
            </a:r>
            <a:r>
              <a:rPr lang="es-ES" sz="1333" b="0" dirty="0">
                <a:solidFill>
                  <a:srgbClr val="0D3F4E"/>
                </a:solidFill>
              </a:rPr>
              <a:t> en la semana 8 con el tratamiento con tirbanibulina.</a:t>
            </a:r>
            <a:r>
              <a:rPr lang="en-US" sz="1333" b="0" baseline="30000" dirty="0">
                <a:solidFill>
                  <a:srgbClr val="0D3F4E"/>
                </a:solidFill>
                <a:ea typeface="Calibri" panose="020F0502020204030204" pitchFamily="34" charset="0"/>
              </a:rPr>
              <a:t>1</a:t>
            </a:r>
            <a:endParaRPr lang="es-ES" sz="1333" b="0" dirty="0">
              <a:solidFill>
                <a:srgbClr val="0D3F4E"/>
              </a:solidFill>
            </a:endParaRPr>
          </a:p>
        </p:txBody>
      </p:sp>
      <p:sp>
        <p:nvSpPr>
          <p:cNvPr id="21" name="Marcador de contenido 4">
            <a:extLst>
              <a:ext uri="{FF2B5EF4-FFF2-40B4-BE49-F238E27FC236}">
                <a16:creationId xmlns:a16="http://schemas.microsoft.com/office/drawing/2014/main" id="{5AF726F3-AF30-E42B-F383-9F2477DFCF41}"/>
              </a:ext>
            </a:extLst>
          </p:cNvPr>
          <p:cNvSpPr txBox="1">
            <a:spLocks/>
          </p:cNvSpPr>
          <p:nvPr/>
        </p:nvSpPr>
        <p:spPr>
          <a:xfrm>
            <a:off x="6594465" y="5036946"/>
            <a:ext cx="4525649" cy="919045"/>
          </a:xfrm>
          <a:prstGeom prst="roundRect">
            <a:avLst/>
          </a:prstGeom>
          <a:solidFill>
            <a:srgbClr val="B4E1D6"/>
          </a:solidFill>
          <a:ln w="28575">
            <a:solidFill>
              <a:srgbClr val="EAF4F3"/>
            </a:solidFill>
          </a:ln>
        </p:spPr>
        <p:txBody>
          <a:bodyPr wrap="square" anchor="ctr">
            <a:noAutofit/>
          </a:bodyPr>
          <a:lstStyle>
            <a:defPPr>
              <a:defRPr lang="es-ES_tradnl"/>
            </a:defPPr>
            <a:lvl1pPr marR="0" lvl="0" algn="ctr" fontAlgn="auto">
              <a:lnSpc>
                <a:spcPct val="150000"/>
              </a:lnSpc>
              <a:spcBef>
                <a:spcPts val="1000"/>
              </a:spcBef>
              <a:spcAft>
                <a:spcPts val="0"/>
              </a:spcAft>
              <a:buClrTx/>
              <a:buSzTx/>
              <a:tabLst/>
              <a:defRPr kumimoji="0" sz="1350" b="1" i="0" u="none" strike="noStrike" cap="none" spc="0" normalizeH="0" baseline="0">
                <a:ln>
                  <a:noFill/>
                </a:ln>
                <a:solidFill>
                  <a:schemeClr val="bg1"/>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es-ES" sz="1333" b="0" dirty="0">
                <a:solidFill>
                  <a:srgbClr val="0D3F4E"/>
                </a:solidFill>
              </a:rPr>
              <a:t>La mayoría de </a:t>
            </a:r>
            <a:r>
              <a:rPr lang="es-ES" sz="1333" dirty="0">
                <a:solidFill>
                  <a:srgbClr val="0D3F4E"/>
                </a:solidFill>
              </a:rPr>
              <a:t>médicos y pacientes </a:t>
            </a:r>
            <a:r>
              <a:rPr lang="es-ES" sz="1333" b="0" dirty="0">
                <a:solidFill>
                  <a:srgbClr val="0D3F4E"/>
                </a:solidFill>
              </a:rPr>
              <a:t>expresan su inclinación para </a:t>
            </a:r>
            <a:r>
              <a:rPr lang="es-ES" sz="1333" dirty="0">
                <a:solidFill>
                  <a:srgbClr val="0D3F4E"/>
                </a:solidFill>
              </a:rPr>
              <a:t>usar tirbanibulina de nuevo </a:t>
            </a:r>
            <a:r>
              <a:rPr lang="es-ES" sz="1333" b="0" dirty="0">
                <a:solidFill>
                  <a:srgbClr val="0D3F4E"/>
                </a:solidFill>
              </a:rPr>
              <a:t>en caso de necesidad de tratar lesiones de QA en el futuro.</a:t>
            </a:r>
            <a:r>
              <a:rPr lang="es-ES" sz="1333" b="0" baseline="30000" dirty="0">
                <a:solidFill>
                  <a:srgbClr val="0D3F4E"/>
                </a:solidFill>
              </a:rPr>
              <a:t>1</a:t>
            </a:r>
          </a:p>
        </p:txBody>
      </p:sp>
    </p:spTree>
    <p:extLst>
      <p:ext uri="{BB962C8B-B14F-4D97-AF65-F5344CB8AC3E}">
        <p14:creationId xmlns:p14="http://schemas.microsoft.com/office/powerpoint/2010/main" val="1689521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9A661A-0F9C-2EEC-A221-AAF098C06E0E}"/>
              </a:ext>
            </a:extLst>
          </p:cNvPr>
          <p:cNvSpPr>
            <a:spLocks noGrp="1"/>
          </p:cNvSpPr>
          <p:nvPr>
            <p:ph type="title"/>
          </p:nvPr>
        </p:nvSpPr>
        <p:spPr/>
        <p:txBody>
          <a:bodyPr>
            <a:normAutofit fontScale="90000"/>
          </a:bodyPr>
          <a:lstStyle/>
          <a:p>
            <a:r>
              <a:rPr lang="es-ES_tradnl" sz="3200" dirty="0"/>
              <a:t>Tolerabilidad</a:t>
            </a:r>
            <a:br>
              <a:rPr lang="es-ES" dirty="0"/>
            </a:br>
            <a:endParaRPr lang="en-US" dirty="0"/>
          </a:p>
        </p:txBody>
      </p:sp>
      <p:pic>
        <p:nvPicPr>
          <p:cNvPr id="104" name="Imagen 103">
            <a:extLst>
              <a:ext uri="{FF2B5EF4-FFF2-40B4-BE49-F238E27FC236}">
                <a16:creationId xmlns:a16="http://schemas.microsoft.com/office/drawing/2014/main" id="{A8C8B84E-5DB0-D0CF-EE95-F56416CBFDF0}"/>
              </a:ext>
            </a:extLst>
          </p:cNvPr>
          <p:cNvPicPr>
            <a:picLocks noChangeAspect="1"/>
          </p:cNvPicPr>
          <p:nvPr/>
        </p:nvPicPr>
        <p:blipFill rotWithShape="1">
          <a:blip r:embed="rId2"/>
          <a:srcRect l="432" t="1402" r="80681" b="2256"/>
          <a:stretch/>
        </p:blipFill>
        <p:spPr>
          <a:xfrm>
            <a:off x="1508642" y="4978125"/>
            <a:ext cx="1305908" cy="1059747"/>
          </a:xfrm>
          <a:prstGeom prst="rect">
            <a:avLst/>
          </a:prstGeom>
          <a:ln w="12700">
            <a:solidFill>
              <a:schemeClr val="accent1"/>
            </a:solidFill>
          </a:ln>
        </p:spPr>
      </p:pic>
      <p:sp>
        <p:nvSpPr>
          <p:cNvPr id="184" name="TextBox 32">
            <a:extLst>
              <a:ext uri="{FF2B5EF4-FFF2-40B4-BE49-F238E27FC236}">
                <a16:creationId xmlns:a16="http://schemas.microsoft.com/office/drawing/2014/main" id="{CE1F5D78-E85E-E92A-DD39-DBB1577C5E40}"/>
              </a:ext>
            </a:extLst>
          </p:cNvPr>
          <p:cNvSpPr txBox="1"/>
          <p:nvPr/>
        </p:nvSpPr>
        <p:spPr>
          <a:xfrm>
            <a:off x="1701016" y="6303831"/>
            <a:ext cx="8433584" cy="584775"/>
          </a:xfrm>
          <a:prstGeom prst="rect">
            <a:avLst/>
          </a:prstGeom>
          <a:noFill/>
        </p:spPr>
        <p:txBody>
          <a:bodyPr wrap="square" rtlCol="0">
            <a:spAutoFit/>
          </a:bodyPr>
          <a:lstStyle>
            <a:defPPr>
              <a:defRPr lang="es-ES_tradnl"/>
            </a:defPPr>
            <a:lvl1pPr defTabSz="685800">
              <a:defRPr sz="600">
                <a:solidFill>
                  <a:prstClr val="white">
                    <a:lumMod val="65000"/>
                  </a:prstClr>
                </a:solidFill>
                <a:latin typeface="Arial" panose="020B0604020202020204" pitchFamily="34" charset="0"/>
                <a:cs typeface="Arial" panose="020B0604020202020204" pitchFamily="34" charset="0"/>
              </a:defRPr>
            </a:lvl1pPr>
          </a:lstStyle>
          <a:p>
            <a:r>
              <a:rPr lang="es-ES" sz="800" noProof="1"/>
              <a:t>Figura de Gilaberte Y. et al. </a:t>
            </a:r>
            <a:r>
              <a:rPr lang="en-US" sz="800"/>
              <a:t>Favorable safety profile of tirbanibulin ointment 1% for actinic keratosis: pooled results from two phase 3 studies. </a:t>
            </a:r>
            <a:r>
              <a:rPr lang="es-ES" sz="800" noProof="1"/>
              <a:t>Poster presentado en EADO, Sevilla 21-23 Abril, 2022.</a:t>
            </a:r>
          </a:p>
          <a:p>
            <a:r>
              <a:rPr lang="es-ES_tradnl" sz="800" noProof="1"/>
              <a:t>Blauvelt A, et al. Phase 3 Tirbanibulin for Actinic Keratosis Group. Phase 3 Trials of Tirbanibulin Ointment for Actinic Keratosis. N Engl J Med. 2021 Feb 11;384(6):512-520.</a:t>
            </a:r>
            <a:endParaRPr lang="es-ES" sz="800"/>
          </a:p>
          <a:p>
            <a:endParaRPr lang="es-ES" sz="800" noProof="1"/>
          </a:p>
        </p:txBody>
      </p:sp>
      <p:grpSp>
        <p:nvGrpSpPr>
          <p:cNvPr id="5" name="Grupo 4">
            <a:extLst>
              <a:ext uri="{FF2B5EF4-FFF2-40B4-BE49-F238E27FC236}">
                <a16:creationId xmlns:a16="http://schemas.microsoft.com/office/drawing/2014/main" id="{B1925B09-73E9-B4D1-73DB-8A9A65D6784C}"/>
              </a:ext>
            </a:extLst>
          </p:cNvPr>
          <p:cNvGrpSpPr/>
          <p:nvPr/>
        </p:nvGrpSpPr>
        <p:grpSpPr>
          <a:xfrm>
            <a:off x="679440" y="1084523"/>
            <a:ext cx="8565276" cy="3872285"/>
            <a:chOff x="433833" y="1653199"/>
            <a:chExt cx="6120647" cy="2748789"/>
          </a:xfrm>
        </p:grpSpPr>
        <p:grpSp>
          <p:nvGrpSpPr>
            <p:cNvPr id="7" name="Grupo 6">
              <a:extLst>
                <a:ext uri="{FF2B5EF4-FFF2-40B4-BE49-F238E27FC236}">
                  <a16:creationId xmlns:a16="http://schemas.microsoft.com/office/drawing/2014/main" id="{EF2C8B93-ACB9-EF80-D558-799238E9AA82}"/>
                </a:ext>
              </a:extLst>
            </p:cNvPr>
            <p:cNvGrpSpPr/>
            <p:nvPr/>
          </p:nvGrpSpPr>
          <p:grpSpPr>
            <a:xfrm>
              <a:off x="433833" y="1653199"/>
              <a:ext cx="6120647" cy="2653046"/>
              <a:chOff x="558290" y="1441163"/>
              <a:chExt cx="6188292" cy="2923368"/>
            </a:xfrm>
          </p:grpSpPr>
          <p:grpSp>
            <p:nvGrpSpPr>
              <p:cNvPr id="9" name="Grupo 8">
                <a:extLst>
                  <a:ext uri="{FF2B5EF4-FFF2-40B4-BE49-F238E27FC236}">
                    <a16:creationId xmlns:a16="http://schemas.microsoft.com/office/drawing/2014/main" id="{1E9D4053-75E1-1F5D-474A-FE077B20CDD0}"/>
                  </a:ext>
                </a:extLst>
              </p:cNvPr>
              <p:cNvGrpSpPr/>
              <p:nvPr/>
            </p:nvGrpSpPr>
            <p:grpSpPr>
              <a:xfrm>
                <a:off x="558290" y="1521122"/>
                <a:ext cx="6188292" cy="2843409"/>
                <a:chOff x="185447" y="2086946"/>
                <a:chExt cx="8260202" cy="2228355"/>
              </a:xfrm>
            </p:grpSpPr>
            <p:cxnSp>
              <p:nvCxnSpPr>
                <p:cNvPr id="11" name="Conector recto 10">
                  <a:extLst>
                    <a:ext uri="{FF2B5EF4-FFF2-40B4-BE49-F238E27FC236}">
                      <a16:creationId xmlns:a16="http://schemas.microsoft.com/office/drawing/2014/main" id="{1CD2BBF7-A425-D9E2-9D7D-DCE5CC6729D9}"/>
                    </a:ext>
                  </a:extLst>
                </p:cNvPr>
                <p:cNvCxnSpPr/>
                <p:nvPr/>
              </p:nvCxnSpPr>
              <p:spPr>
                <a:xfrm>
                  <a:off x="803663" y="2086946"/>
                  <a:ext cx="0" cy="188556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F905ACBE-28BA-74EE-C0A1-D49C8A693E5D}"/>
                    </a:ext>
                  </a:extLst>
                </p:cNvPr>
                <p:cNvCxnSpPr>
                  <a:cxnSpLocks/>
                </p:cNvCxnSpPr>
                <p:nvPr/>
              </p:nvCxnSpPr>
              <p:spPr>
                <a:xfrm>
                  <a:off x="803663" y="3972514"/>
                  <a:ext cx="7641986"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ángulo redondeado 6">
                  <a:extLst>
                    <a:ext uri="{FF2B5EF4-FFF2-40B4-BE49-F238E27FC236}">
                      <a16:creationId xmlns:a16="http://schemas.microsoft.com/office/drawing/2014/main" id="{2952978C-932F-8A8C-21AD-D55BA5D6D100}"/>
                    </a:ext>
                  </a:extLst>
                </p:cNvPr>
                <p:cNvSpPr/>
                <p:nvPr/>
              </p:nvSpPr>
              <p:spPr>
                <a:xfrm>
                  <a:off x="1072748" y="4015105"/>
                  <a:ext cx="1366723" cy="287314"/>
                </a:xfrm>
                <a:prstGeom prst="roundRect">
                  <a:avLst/>
                </a:prstGeom>
                <a:solidFill>
                  <a:schemeClr val="bg1"/>
                </a:solidFill>
                <a:ln w="28575">
                  <a:noFill/>
                </a:ln>
              </p:spPr>
              <p:txBody>
                <a:bodyPr wrap="square" anchor="ctr">
                  <a:noAutofit/>
                </a:bodyPr>
                <a:lstStyle/>
                <a:p>
                  <a:pPr algn="ctr">
                    <a:spcBef>
                      <a:spcPts val="1333"/>
                    </a:spcBef>
                  </a:pPr>
                  <a:r>
                    <a:rPr lang="es-ES_tradnl" sz="1067" b="1">
                      <a:solidFill>
                        <a:schemeClr val="accent1"/>
                      </a:solidFill>
                      <a:latin typeface="+mj-lt"/>
                      <a:cs typeface="Arial" panose="020B0604020202020204" pitchFamily="34" charset="0"/>
                    </a:rPr>
                    <a:t>Día 1 (basal) </a:t>
                  </a:r>
                  <a:endParaRPr lang="es-ES" sz="1067" b="1">
                    <a:solidFill>
                      <a:schemeClr val="accent1"/>
                    </a:solidFill>
                    <a:latin typeface="+mj-lt"/>
                    <a:cs typeface="Arial" panose="020B0604020202020204" pitchFamily="34" charset="0"/>
                  </a:endParaRPr>
                </a:p>
              </p:txBody>
            </p:sp>
            <p:sp>
              <p:nvSpPr>
                <p:cNvPr id="14" name="Rectángulo redondeado 6">
                  <a:extLst>
                    <a:ext uri="{FF2B5EF4-FFF2-40B4-BE49-F238E27FC236}">
                      <a16:creationId xmlns:a16="http://schemas.microsoft.com/office/drawing/2014/main" id="{BA1BB954-1239-DBBD-FD56-2038A9CF30A2}"/>
                    </a:ext>
                  </a:extLst>
                </p:cNvPr>
                <p:cNvSpPr/>
                <p:nvPr/>
              </p:nvSpPr>
              <p:spPr>
                <a:xfrm>
                  <a:off x="4738413" y="4003541"/>
                  <a:ext cx="1366723" cy="287314"/>
                </a:xfrm>
                <a:prstGeom prst="roundRect">
                  <a:avLst/>
                </a:prstGeom>
                <a:solidFill>
                  <a:schemeClr val="bg1"/>
                </a:solidFill>
                <a:ln w="28575">
                  <a:noFill/>
                </a:ln>
              </p:spPr>
              <p:txBody>
                <a:bodyPr wrap="square" anchor="ctr">
                  <a:noAutofit/>
                </a:bodyPr>
                <a:lstStyle/>
                <a:p>
                  <a:pPr algn="ctr">
                    <a:spcBef>
                      <a:spcPts val="1333"/>
                    </a:spcBef>
                  </a:pPr>
                  <a:r>
                    <a:rPr lang="es-ES_tradnl" sz="1067" b="1">
                      <a:solidFill>
                        <a:schemeClr val="accent1"/>
                      </a:solidFill>
                      <a:latin typeface="+mj-lt"/>
                      <a:cs typeface="Arial" panose="020B0604020202020204" pitchFamily="34" charset="0"/>
                    </a:rPr>
                    <a:t>Día 15</a:t>
                  </a:r>
                  <a:endParaRPr lang="es-ES" sz="1067" b="1">
                    <a:solidFill>
                      <a:schemeClr val="accent1"/>
                    </a:solidFill>
                    <a:latin typeface="+mj-lt"/>
                    <a:cs typeface="Arial" panose="020B0604020202020204" pitchFamily="34" charset="0"/>
                  </a:endParaRPr>
                </a:p>
              </p:txBody>
            </p:sp>
            <p:sp>
              <p:nvSpPr>
                <p:cNvPr id="15" name="Rectángulo redondeado 6">
                  <a:extLst>
                    <a:ext uri="{FF2B5EF4-FFF2-40B4-BE49-F238E27FC236}">
                      <a16:creationId xmlns:a16="http://schemas.microsoft.com/office/drawing/2014/main" id="{FDC82428-978E-1AF8-D489-B53EEB36AD44}"/>
                    </a:ext>
                  </a:extLst>
                </p:cNvPr>
                <p:cNvSpPr/>
                <p:nvPr/>
              </p:nvSpPr>
              <p:spPr>
                <a:xfrm>
                  <a:off x="6261617" y="4019110"/>
                  <a:ext cx="722536" cy="287314"/>
                </a:xfrm>
                <a:prstGeom prst="roundRect">
                  <a:avLst/>
                </a:prstGeom>
                <a:solidFill>
                  <a:schemeClr val="bg1"/>
                </a:solidFill>
                <a:ln w="28575">
                  <a:noFill/>
                </a:ln>
              </p:spPr>
              <p:txBody>
                <a:bodyPr wrap="square" anchor="ctr">
                  <a:noAutofit/>
                </a:bodyPr>
                <a:lstStyle/>
                <a:p>
                  <a:pPr algn="ctr">
                    <a:spcBef>
                      <a:spcPts val="1333"/>
                    </a:spcBef>
                  </a:pPr>
                  <a:r>
                    <a:rPr lang="es-ES_tradnl" sz="1067" b="1">
                      <a:solidFill>
                        <a:schemeClr val="accent1"/>
                      </a:solidFill>
                      <a:latin typeface="+mj-lt"/>
                      <a:cs typeface="Arial" panose="020B0604020202020204" pitchFamily="34" charset="0"/>
                    </a:rPr>
                    <a:t>Día 29</a:t>
                  </a:r>
                  <a:endParaRPr lang="es-ES" sz="1067" b="1">
                    <a:solidFill>
                      <a:schemeClr val="accent1"/>
                    </a:solidFill>
                    <a:latin typeface="+mj-lt"/>
                    <a:cs typeface="Arial" panose="020B0604020202020204" pitchFamily="34" charset="0"/>
                  </a:endParaRPr>
                </a:p>
              </p:txBody>
            </p:sp>
            <p:sp>
              <p:nvSpPr>
                <p:cNvPr id="16" name="Rectángulo redondeado 6">
                  <a:extLst>
                    <a:ext uri="{FF2B5EF4-FFF2-40B4-BE49-F238E27FC236}">
                      <a16:creationId xmlns:a16="http://schemas.microsoft.com/office/drawing/2014/main" id="{5955CA27-FE8D-62E5-2B50-35B9176CA875}"/>
                    </a:ext>
                  </a:extLst>
                </p:cNvPr>
                <p:cNvSpPr/>
                <p:nvPr/>
              </p:nvSpPr>
              <p:spPr>
                <a:xfrm>
                  <a:off x="3524090" y="4003738"/>
                  <a:ext cx="1366723" cy="287314"/>
                </a:xfrm>
                <a:prstGeom prst="roundRect">
                  <a:avLst/>
                </a:prstGeom>
                <a:solidFill>
                  <a:schemeClr val="bg1"/>
                </a:solidFill>
                <a:ln w="28575">
                  <a:noFill/>
                </a:ln>
              </p:spPr>
              <p:txBody>
                <a:bodyPr wrap="square" anchor="ctr">
                  <a:noAutofit/>
                </a:bodyPr>
                <a:lstStyle/>
                <a:p>
                  <a:pPr algn="ctr">
                    <a:spcBef>
                      <a:spcPts val="1333"/>
                    </a:spcBef>
                  </a:pPr>
                  <a:r>
                    <a:rPr lang="es-ES_tradnl" sz="1067" b="1">
                      <a:solidFill>
                        <a:schemeClr val="accent1"/>
                      </a:solidFill>
                      <a:latin typeface="+mj-lt"/>
                      <a:cs typeface="Arial" panose="020B0604020202020204" pitchFamily="34" charset="0"/>
                    </a:rPr>
                    <a:t>Día 8</a:t>
                  </a:r>
                  <a:endParaRPr lang="es-ES" sz="1067" b="1">
                    <a:solidFill>
                      <a:schemeClr val="accent1"/>
                    </a:solidFill>
                    <a:latin typeface="+mj-lt"/>
                    <a:cs typeface="Arial" panose="020B0604020202020204" pitchFamily="34" charset="0"/>
                  </a:endParaRPr>
                </a:p>
              </p:txBody>
            </p:sp>
            <p:sp>
              <p:nvSpPr>
                <p:cNvPr id="17" name="Rectángulo redondeado 6">
                  <a:extLst>
                    <a:ext uri="{FF2B5EF4-FFF2-40B4-BE49-F238E27FC236}">
                      <a16:creationId xmlns:a16="http://schemas.microsoft.com/office/drawing/2014/main" id="{640BA244-F728-783A-F8B6-001B8B79A67F}"/>
                    </a:ext>
                  </a:extLst>
                </p:cNvPr>
                <p:cNvSpPr/>
                <p:nvPr/>
              </p:nvSpPr>
              <p:spPr>
                <a:xfrm>
                  <a:off x="2286862" y="4001164"/>
                  <a:ext cx="1366723" cy="287314"/>
                </a:xfrm>
                <a:prstGeom prst="roundRect">
                  <a:avLst/>
                </a:prstGeom>
                <a:solidFill>
                  <a:schemeClr val="bg1"/>
                </a:solidFill>
                <a:ln w="28575">
                  <a:noFill/>
                </a:ln>
              </p:spPr>
              <p:txBody>
                <a:bodyPr wrap="square" anchor="ctr">
                  <a:noAutofit/>
                </a:bodyPr>
                <a:lstStyle/>
                <a:p>
                  <a:pPr algn="ctr">
                    <a:spcBef>
                      <a:spcPts val="1333"/>
                    </a:spcBef>
                  </a:pPr>
                  <a:r>
                    <a:rPr lang="es-ES_tradnl" sz="1067" b="1">
                      <a:solidFill>
                        <a:schemeClr val="accent1"/>
                      </a:solidFill>
                      <a:latin typeface="+mj-lt"/>
                      <a:cs typeface="Arial" panose="020B0604020202020204" pitchFamily="34" charset="0"/>
                    </a:rPr>
                    <a:t>Día 5</a:t>
                  </a:r>
                  <a:endParaRPr lang="es-ES" sz="1067" b="1">
                    <a:solidFill>
                      <a:schemeClr val="accent1"/>
                    </a:solidFill>
                    <a:latin typeface="+mj-lt"/>
                    <a:cs typeface="Arial" panose="020B0604020202020204" pitchFamily="34" charset="0"/>
                  </a:endParaRPr>
                </a:p>
              </p:txBody>
            </p:sp>
            <p:sp>
              <p:nvSpPr>
                <p:cNvPr id="18" name="Rectángulo redondeado 6">
                  <a:extLst>
                    <a:ext uri="{FF2B5EF4-FFF2-40B4-BE49-F238E27FC236}">
                      <a16:creationId xmlns:a16="http://schemas.microsoft.com/office/drawing/2014/main" id="{6E3EA9EB-A7D8-5F35-6E18-64EFDA2BF8E2}"/>
                    </a:ext>
                  </a:extLst>
                </p:cNvPr>
                <p:cNvSpPr/>
                <p:nvPr/>
              </p:nvSpPr>
              <p:spPr>
                <a:xfrm>
                  <a:off x="7512101" y="4027987"/>
                  <a:ext cx="722536" cy="287314"/>
                </a:xfrm>
                <a:prstGeom prst="roundRect">
                  <a:avLst/>
                </a:prstGeom>
                <a:solidFill>
                  <a:schemeClr val="bg1"/>
                </a:solidFill>
                <a:ln w="28575">
                  <a:noFill/>
                </a:ln>
              </p:spPr>
              <p:txBody>
                <a:bodyPr wrap="square" anchor="ctr">
                  <a:noAutofit/>
                </a:bodyPr>
                <a:lstStyle/>
                <a:p>
                  <a:pPr algn="ctr">
                    <a:spcBef>
                      <a:spcPts val="1333"/>
                    </a:spcBef>
                  </a:pPr>
                  <a:r>
                    <a:rPr lang="es-ES_tradnl" sz="1067" b="1">
                      <a:solidFill>
                        <a:schemeClr val="accent1"/>
                      </a:solidFill>
                      <a:latin typeface="+mj-lt"/>
                      <a:cs typeface="Arial" panose="020B0604020202020204" pitchFamily="34" charset="0"/>
                    </a:rPr>
                    <a:t>Día 57</a:t>
                  </a:r>
                  <a:endParaRPr lang="es-ES" sz="1067" b="1">
                    <a:solidFill>
                      <a:schemeClr val="accent1"/>
                    </a:solidFill>
                    <a:latin typeface="+mj-lt"/>
                    <a:cs typeface="Arial" panose="020B0604020202020204" pitchFamily="34" charset="0"/>
                  </a:endParaRPr>
                </a:p>
              </p:txBody>
            </p:sp>
            <p:sp>
              <p:nvSpPr>
                <p:cNvPr id="19" name="Rectángulo 18">
                  <a:extLst>
                    <a:ext uri="{FF2B5EF4-FFF2-40B4-BE49-F238E27FC236}">
                      <a16:creationId xmlns:a16="http://schemas.microsoft.com/office/drawing/2014/main" id="{772C3C09-5C8C-B79E-6A86-11304D2402EB}"/>
                    </a:ext>
                  </a:extLst>
                </p:cNvPr>
                <p:cNvSpPr/>
                <p:nvPr/>
              </p:nvSpPr>
              <p:spPr>
                <a:xfrm>
                  <a:off x="2819273" y="3313182"/>
                  <a:ext cx="315310" cy="279045"/>
                </a:xfrm>
                <a:prstGeom prst="rect">
                  <a:avLst/>
                </a:prstGeom>
                <a:solidFill>
                  <a:schemeClr val="bg1">
                    <a:lumMod val="95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cxnSp>
              <p:nvCxnSpPr>
                <p:cNvPr id="20" name="Conector recto 19">
                  <a:extLst>
                    <a:ext uri="{FF2B5EF4-FFF2-40B4-BE49-F238E27FC236}">
                      <a16:creationId xmlns:a16="http://schemas.microsoft.com/office/drawing/2014/main" id="{D3532103-097F-D504-BE38-A44F7FD30152}"/>
                    </a:ext>
                  </a:extLst>
                </p:cNvPr>
                <p:cNvCxnSpPr>
                  <a:stCxn id="19" idx="1"/>
                  <a:endCxn id="19" idx="3"/>
                </p:cNvCxnSpPr>
                <p:nvPr/>
              </p:nvCxnSpPr>
              <p:spPr>
                <a:xfrm>
                  <a:off x="2819273" y="3452705"/>
                  <a:ext cx="31531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ángulo 20">
                  <a:extLst>
                    <a:ext uri="{FF2B5EF4-FFF2-40B4-BE49-F238E27FC236}">
                      <a16:creationId xmlns:a16="http://schemas.microsoft.com/office/drawing/2014/main" id="{7DAA0758-06FC-9F34-586A-F38119961E39}"/>
                    </a:ext>
                  </a:extLst>
                </p:cNvPr>
                <p:cNvSpPr/>
                <p:nvPr/>
              </p:nvSpPr>
              <p:spPr>
                <a:xfrm>
                  <a:off x="4044288" y="3166091"/>
                  <a:ext cx="315310" cy="440046"/>
                </a:xfrm>
                <a:prstGeom prst="rect">
                  <a:avLst/>
                </a:prstGeom>
                <a:solidFill>
                  <a:schemeClr val="bg1">
                    <a:lumMod val="95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cxnSp>
              <p:nvCxnSpPr>
                <p:cNvPr id="22" name="Conector recto 21">
                  <a:extLst>
                    <a:ext uri="{FF2B5EF4-FFF2-40B4-BE49-F238E27FC236}">
                      <a16:creationId xmlns:a16="http://schemas.microsoft.com/office/drawing/2014/main" id="{5B5E52D2-7119-5E7A-BF18-D08C76F0B011}"/>
                    </a:ext>
                  </a:extLst>
                </p:cNvPr>
                <p:cNvCxnSpPr/>
                <p:nvPr/>
              </p:nvCxnSpPr>
              <p:spPr>
                <a:xfrm>
                  <a:off x="4047068" y="3291802"/>
                  <a:ext cx="31531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ctángulo 22">
                  <a:extLst>
                    <a:ext uri="{FF2B5EF4-FFF2-40B4-BE49-F238E27FC236}">
                      <a16:creationId xmlns:a16="http://schemas.microsoft.com/office/drawing/2014/main" id="{6D2D5F06-82FA-9C89-774D-31C2D910ED38}"/>
                    </a:ext>
                  </a:extLst>
                </p:cNvPr>
                <p:cNvSpPr/>
                <p:nvPr/>
              </p:nvSpPr>
              <p:spPr>
                <a:xfrm>
                  <a:off x="5254442" y="3459783"/>
                  <a:ext cx="315310" cy="281732"/>
                </a:xfrm>
                <a:prstGeom prst="rect">
                  <a:avLst/>
                </a:prstGeom>
                <a:solidFill>
                  <a:schemeClr val="bg1">
                    <a:lumMod val="95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cxnSp>
              <p:nvCxnSpPr>
                <p:cNvPr id="24" name="Conector recto 23">
                  <a:extLst>
                    <a:ext uri="{FF2B5EF4-FFF2-40B4-BE49-F238E27FC236}">
                      <a16:creationId xmlns:a16="http://schemas.microsoft.com/office/drawing/2014/main" id="{0F133063-5C6A-448A-CDF7-B2A025B4C0B6}"/>
                    </a:ext>
                  </a:extLst>
                </p:cNvPr>
                <p:cNvCxnSpPr/>
                <p:nvPr/>
              </p:nvCxnSpPr>
              <p:spPr>
                <a:xfrm>
                  <a:off x="5254442" y="3606137"/>
                  <a:ext cx="31531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5" name="Rectángulo 24">
                  <a:extLst>
                    <a:ext uri="{FF2B5EF4-FFF2-40B4-BE49-F238E27FC236}">
                      <a16:creationId xmlns:a16="http://schemas.microsoft.com/office/drawing/2014/main" id="{91152B05-0900-77A7-95C6-B62FDDC831AF}"/>
                    </a:ext>
                  </a:extLst>
                </p:cNvPr>
                <p:cNvSpPr/>
                <p:nvPr/>
              </p:nvSpPr>
              <p:spPr>
                <a:xfrm>
                  <a:off x="6476411" y="3741515"/>
                  <a:ext cx="315310" cy="159718"/>
                </a:xfrm>
                <a:prstGeom prst="rect">
                  <a:avLst/>
                </a:prstGeom>
                <a:solidFill>
                  <a:schemeClr val="bg1">
                    <a:lumMod val="95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cxnSp>
              <p:nvCxnSpPr>
                <p:cNvPr id="26" name="Conector recto 25">
                  <a:extLst>
                    <a:ext uri="{FF2B5EF4-FFF2-40B4-BE49-F238E27FC236}">
                      <a16:creationId xmlns:a16="http://schemas.microsoft.com/office/drawing/2014/main" id="{8E2DEEF1-1D82-D6DB-0C7F-1FF2D5C46008}"/>
                    </a:ext>
                  </a:extLst>
                </p:cNvPr>
                <p:cNvCxnSpPr/>
                <p:nvPr/>
              </p:nvCxnSpPr>
              <p:spPr>
                <a:xfrm>
                  <a:off x="7692842" y="3900540"/>
                  <a:ext cx="31531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Rectángulo 26">
                  <a:extLst>
                    <a:ext uri="{FF2B5EF4-FFF2-40B4-BE49-F238E27FC236}">
                      <a16:creationId xmlns:a16="http://schemas.microsoft.com/office/drawing/2014/main" id="{DB3CAA61-8DC5-4E4B-22C6-51B0871A5FDE}"/>
                    </a:ext>
                  </a:extLst>
                </p:cNvPr>
                <p:cNvSpPr/>
                <p:nvPr/>
              </p:nvSpPr>
              <p:spPr>
                <a:xfrm>
                  <a:off x="1596807" y="3741515"/>
                  <a:ext cx="315310" cy="149696"/>
                </a:xfrm>
                <a:prstGeom prst="rect">
                  <a:avLst/>
                </a:prstGeom>
                <a:solidFill>
                  <a:schemeClr val="bg1">
                    <a:lumMod val="95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28" name="Elipse 27">
                  <a:extLst>
                    <a:ext uri="{FF2B5EF4-FFF2-40B4-BE49-F238E27FC236}">
                      <a16:creationId xmlns:a16="http://schemas.microsoft.com/office/drawing/2014/main" id="{5DF3D9AE-243A-0EF9-D497-77C20E19C0BC}"/>
                    </a:ext>
                  </a:extLst>
                </p:cNvPr>
                <p:cNvSpPr/>
                <p:nvPr/>
              </p:nvSpPr>
              <p:spPr>
                <a:xfrm>
                  <a:off x="1731602" y="2565564"/>
                  <a:ext cx="45719" cy="45719"/>
                </a:xfrm>
                <a:prstGeom prst="ellipse">
                  <a:avLst/>
                </a:prstGeom>
                <a:solidFill>
                  <a:schemeClr val="bg1">
                    <a:lumMod val="95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29" name="Elipse 28">
                  <a:extLst>
                    <a:ext uri="{FF2B5EF4-FFF2-40B4-BE49-F238E27FC236}">
                      <a16:creationId xmlns:a16="http://schemas.microsoft.com/office/drawing/2014/main" id="{A209022D-9437-3748-30E7-EF2A558D56CB}"/>
                    </a:ext>
                  </a:extLst>
                </p:cNvPr>
                <p:cNvSpPr/>
                <p:nvPr/>
              </p:nvSpPr>
              <p:spPr>
                <a:xfrm>
                  <a:off x="1731601" y="3297020"/>
                  <a:ext cx="45719" cy="45719"/>
                </a:xfrm>
                <a:prstGeom prst="ellipse">
                  <a:avLst/>
                </a:prstGeom>
                <a:solidFill>
                  <a:schemeClr val="bg1">
                    <a:lumMod val="95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30" name="Elipse 29">
                  <a:extLst>
                    <a:ext uri="{FF2B5EF4-FFF2-40B4-BE49-F238E27FC236}">
                      <a16:creationId xmlns:a16="http://schemas.microsoft.com/office/drawing/2014/main" id="{FD4F52E1-4864-3B0A-6A19-13E0C4E5F385}"/>
                    </a:ext>
                  </a:extLst>
                </p:cNvPr>
                <p:cNvSpPr/>
                <p:nvPr/>
              </p:nvSpPr>
              <p:spPr>
                <a:xfrm>
                  <a:off x="1730529" y="3436923"/>
                  <a:ext cx="45719" cy="45719"/>
                </a:xfrm>
                <a:prstGeom prst="ellipse">
                  <a:avLst/>
                </a:prstGeom>
                <a:solidFill>
                  <a:schemeClr val="bg1">
                    <a:lumMod val="95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31" name="Elipse 30">
                  <a:extLst>
                    <a:ext uri="{FF2B5EF4-FFF2-40B4-BE49-F238E27FC236}">
                      <a16:creationId xmlns:a16="http://schemas.microsoft.com/office/drawing/2014/main" id="{CA4D9286-8BEC-454D-D072-4B0E5501AEF6}"/>
                    </a:ext>
                  </a:extLst>
                </p:cNvPr>
                <p:cNvSpPr/>
                <p:nvPr/>
              </p:nvSpPr>
              <p:spPr>
                <a:xfrm>
                  <a:off x="2954068" y="2702947"/>
                  <a:ext cx="45719" cy="45719"/>
                </a:xfrm>
                <a:prstGeom prst="ellipse">
                  <a:avLst/>
                </a:prstGeom>
                <a:solidFill>
                  <a:schemeClr val="bg1">
                    <a:lumMod val="95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32" name="Elipse 31">
                  <a:extLst>
                    <a:ext uri="{FF2B5EF4-FFF2-40B4-BE49-F238E27FC236}">
                      <a16:creationId xmlns:a16="http://schemas.microsoft.com/office/drawing/2014/main" id="{3AC2A707-73E3-94E9-4AA8-4A0B9394512A}"/>
                    </a:ext>
                  </a:extLst>
                </p:cNvPr>
                <p:cNvSpPr/>
                <p:nvPr/>
              </p:nvSpPr>
              <p:spPr>
                <a:xfrm>
                  <a:off x="2954068" y="2562433"/>
                  <a:ext cx="45719" cy="45719"/>
                </a:xfrm>
                <a:prstGeom prst="ellipse">
                  <a:avLst/>
                </a:prstGeom>
                <a:solidFill>
                  <a:schemeClr val="bg1">
                    <a:lumMod val="95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33" name="Elipse 32">
                  <a:extLst>
                    <a:ext uri="{FF2B5EF4-FFF2-40B4-BE49-F238E27FC236}">
                      <a16:creationId xmlns:a16="http://schemas.microsoft.com/office/drawing/2014/main" id="{5E364109-651C-DF13-F761-0538440FCF60}"/>
                    </a:ext>
                  </a:extLst>
                </p:cNvPr>
                <p:cNvSpPr/>
                <p:nvPr/>
              </p:nvSpPr>
              <p:spPr>
                <a:xfrm>
                  <a:off x="4180462" y="2403761"/>
                  <a:ext cx="45719" cy="45719"/>
                </a:xfrm>
                <a:prstGeom prst="ellipse">
                  <a:avLst/>
                </a:prstGeom>
                <a:solidFill>
                  <a:schemeClr val="bg1">
                    <a:lumMod val="95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34" name="Elipse 33">
                  <a:extLst>
                    <a:ext uri="{FF2B5EF4-FFF2-40B4-BE49-F238E27FC236}">
                      <a16:creationId xmlns:a16="http://schemas.microsoft.com/office/drawing/2014/main" id="{8A998C5C-2EF3-6C1F-D0E4-A3C7FDFD6BA4}"/>
                    </a:ext>
                  </a:extLst>
                </p:cNvPr>
                <p:cNvSpPr/>
                <p:nvPr/>
              </p:nvSpPr>
              <p:spPr>
                <a:xfrm>
                  <a:off x="4181136" y="2272858"/>
                  <a:ext cx="45719" cy="45719"/>
                </a:xfrm>
                <a:prstGeom prst="ellipse">
                  <a:avLst/>
                </a:prstGeom>
                <a:solidFill>
                  <a:schemeClr val="bg1">
                    <a:lumMod val="95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35" name="Elipse 34">
                  <a:extLst>
                    <a:ext uri="{FF2B5EF4-FFF2-40B4-BE49-F238E27FC236}">
                      <a16:creationId xmlns:a16="http://schemas.microsoft.com/office/drawing/2014/main" id="{C91DB808-BD5C-AA8E-8C10-2C9FA4910BD6}"/>
                    </a:ext>
                  </a:extLst>
                </p:cNvPr>
                <p:cNvSpPr/>
                <p:nvPr/>
              </p:nvSpPr>
              <p:spPr>
                <a:xfrm>
                  <a:off x="4179674" y="2128099"/>
                  <a:ext cx="45719" cy="45719"/>
                </a:xfrm>
                <a:prstGeom prst="ellipse">
                  <a:avLst/>
                </a:prstGeom>
                <a:solidFill>
                  <a:schemeClr val="bg1">
                    <a:lumMod val="95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36" name="Elipse 35">
                  <a:extLst>
                    <a:ext uri="{FF2B5EF4-FFF2-40B4-BE49-F238E27FC236}">
                      <a16:creationId xmlns:a16="http://schemas.microsoft.com/office/drawing/2014/main" id="{323B146B-5DAF-36CA-5211-FB2CB6763C4B}"/>
                    </a:ext>
                  </a:extLst>
                </p:cNvPr>
                <p:cNvSpPr/>
                <p:nvPr/>
              </p:nvSpPr>
              <p:spPr>
                <a:xfrm>
                  <a:off x="5388362" y="2707222"/>
                  <a:ext cx="45719" cy="45719"/>
                </a:xfrm>
                <a:prstGeom prst="ellipse">
                  <a:avLst/>
                </a:prstGeom>
                <a:solidFill>
                  <a:schemeClr val="bg1">
                    <a:lumMod val="95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37" name="Elipse 36">
                  <a:extLst>
                    <a:ext uri="{FF2B5EF4-FFF2-40B4-BE49-F238E27FC236}">
                      <a16:creationId xmlns:a16="http://schemas.microsoft.com/office/drawing/2014/main" id="{6A4F1EF8-9B86-3E03-978F-0973FD83A5C3}"/>
                    </a:ext>
                  </a:extLst>
                </p:cNvPr>
                <p:cNvSpPr/>
                <p:nvPr/>
              </p:nvSpPr>
              <p:spPr>
                <a:xfrm>
                  <a:off x="5386900" y="2562463"/>
                  <a:ext cx="45719" cy="45719"/>
                </a:xfrm>
                <a:prstGeom prst="ellipse">
                  <a:avLst/>
                </a:prstGeom>
                <a:solidFill>
                  <a:schemeClr val="bg1">
                    <a:lumMod val="95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38" name="Elipse 37">
                  <a:extLst>
                    <a:ext uri="{FF2B5EF4-FFF2-40B4-BE49-F238E27FC236}">
                      <a16:creationId xmlns:a16="http://schemas.microsoft.com/office/drawing/2014/main" id="{446E5DA7-01C4-CEDF-0C7C-2D1530554EF5}"/>
                    </a:ext>
                  </a:extLst>
                </p:cNvPr>
                <p:cNvSpPr/>
                <p:nvPr/>
              </p:nvSpPr>
              <p:spPr>
                <a:xfrm>
                  <a:off x="6606890" y="3421420"/>
                  <a:ext cx="45719" cy="45719"/>
                </a:xfrm>
                <a:prstGeom prst="ellipse">
                  <a:avLst/>
                </a:prstGeom>
                <a:solidFill>
                  <a:schemeClr val="bg1">
                    <a:lumMod val="95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39" name="Elipse 38">
                  <a:extLst>
                    <a:ext uri="{FF2B5EF4-FFF2-40B4-BE49-F238E27FC236}">
                      <a16:creationId xmlns:a16="http://schemas.microsoft.com/office/drawing/2014/main" id="{FB2B94B4-7488-3642-79AD-53A7B8A0B550}"/>
                    </a:ext>
                  </a:extLst>
                </p:cNvPr>
                <p:cNvSpPr/>
                <p:nvPr/>
              </p:nvSpPr>
              <p:spPr>
                <a:xfrm>
                  <a:off x="6605428" y="3276661"/>
                  <a:ext cx="45719" cy="45719"/>
                </a:xfrm>
                <a:prstGeom prst="ellipse">
                  <a:avLst/>
                </a:prstGeom>
                <a:solidFill>
                  <a:schemeClr val="bg1">
                    <a:lumMod val="95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cxnSp>
              <p:nvCxnSpPr>
                <p:cNvPr id="40" name="Conector recto 39">
                  <a:extLst>
                    <a:ext uri="{FF2B5EF4-FFF2-40B4-BE49-F238E27FC236}">
                      <a16:creationId xmlns:a16="http://schemas.microsoft.com/office/drawing/2014/main" id="{DD6CC767-D7F8-CE15-DE96-8CA5EDB04233}"/>
                    </a:ext>
                  </a:extLst>
                </p:cNvPr>
                <p:cNvCxnSpPr>
                  <a:cxnSpLocks/>
                </p:cNvCxnSpPr>
                <p:nvPr/>
              </p:nvCxnSpPr>
              <p:spPr>
                <a:xfrm flipH="1">
                  <a:off x="1756652" y="3606137"/>
                  <a:ext cx="1073" cy="13537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Conector recto 40">
                  <a:extLst>
                    <a:ext uri="{FF2B5EF4-FFF2-40B4-BE49-F238E27FC236}">
                      <a16:creationId xmlns:a16="http://schemas.microsoft.com/office/drawing/2014/main" id="{FB8EE299-AEF0-17D9-4338-227DE50777B0}"/>
                    </a:ext>
                  </a:extLst>
                </p:cNvPr>
                <p:cNvCxnSpPr>
                  <a:cxnSpLocks/>
                </p:cNvCxnSpPr>
                <p:nvPr/>
              </p:nvCxnSpPr>
              <p:spPr>
                <a:xfrm>
                  <a:off x="1718322" y="3606137"/>
                  <a:ext cx="6445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Conector recto 41">
                  <a:extLst>
                    <a:ext uri="{FF2B5EF4-FFF2-40B4-BE49-F238E27FC236}">
                      <a16:creationId xmlns:a16="http://schemas.microsoft.com/office/drawing/2014/main" id="{0631572D-50E3-1C21-7A4C-7715F824FF7A}"/>
                    </a:ext>
                  </a:extLst>
                </p:cNvPr>
                <p:cNvCxnSpPr>
                  <a:cxnSpLocks/>
                </p:cNvCxnSpPr>
                <p:nvPr/>
              </p:nvCxnSpPr>
              <p:spPr>
                <a:xfrm>
                  <a:off x="2976831" y="2880181"/>
                  <a:ext cx="0" cy="4223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Conector recto 42">
                  <a:extLst>
                    <a:ext uri="{FF2B5EF4-FFF2-40B4-BE49-F238E27FC236}">
                      <a16:creationId xmlns:a16="http://schemas.microsoft.com/office/drawing/2014/main" id="{974ABDC3-B514-658E-2071-5C56B38C75AE}"/>
                    </a:ext>
                  </a:extLst>
                </p:cNvPr>
                <p:cNvCxnSpPr>
                  <a:cxnSpLocks/>
                </p:cNvCxnSpPr>
                <p:nvPr/>
              </p:nvCxnSpPr>
              <p:spPr>
                <a:xfrm>
                  <a:off x="2948088" y="2880181"/>
                  <a:ext cx="6445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4" name="Forma libre: forma 43">
                  <a:extLst>
                    <a:ext uri="{FF2B5EF4-FFF2-40B4-BE49-F238E27FC236}">
                      <a16:creationId xmlns:a16="http://schemas.microsoft.com/office/drawing/2014/main" id="{48ACE162-101C-4DA6-AD4B-DE1E29F6571D}"/>
                    </a:ext>
                  </a:extLst>
                </p:cNvPr>
                <p:cNvSpPr/>
                <p:nvPr/>
              </p:nvSpPr>
              <p:spPr>
                <a:xfrm rot="16200000">
                  <a:off x="4523518" y="484433"/>
                  <a:ext cx="552624" cy="6167362"/>
                </a:xfrm>
                <a:custGeom>
                  <a:avLst/>
                  <a:gdLst>
                    <a:gd name="connsiteX0" fmla="*/ 64825 w 688554"/>
                    <a:gd name="connsiteY0" fmla="*/ 0 h 2695441"/>
                    <a:gd name="connsiteX1" fmla="*/ 682891 w 688554"/>
                    <a:gd name="connsiteY1" fmla="*/ 838200 h 2695441"/>
                    <a:gd name="connsiteX2" fmla="*/ 352691 w 688554"/>
                    <a:gd name="connsiteY2" fmla="*/ 1532467 h 2695441"/>
                    <a:gd name="connsiteX3" fmla="*/ 30958 w 688554"/>
                    <a:gd name="connsiteY3" fmla="*/ 2590800 h 2695441"/>
                    <a:gd name="connsiteX4" fmla="*/ 30958 w 688554"/>
                    <a:gd name="connsiteY4" fmla="*/ 2599267 h 2695441"/>
                    <a:gd name="connsiteX0" fmla="*/ 64825 w 684428"/>
                    <a:gd name="connsiteY0" fmla="*/ 0 h 2695441"/>
                    <a:gd name="connsiteX1" fmla="*/ 682891 w 684428"/>
                    <a:gd name="connsiteY1" fmla="*/ 838200 h 2695441"/>
                    <a:gd name="connsiteX2" fmla="*/ 234158 w 684428"/>
                    <a:gd name="connsiteY2" fmla="*/ 1764525 h 2695441"/>
                    <a:gd name="connsiteX3" fmla="*/ 30958 w 684428"/>
                    <a:gd name="connsiteY3" fmla="*/ 2590800 h 2695441"/>
                    <a:gd name="connsiteX4" fmla="*/ 30958 w 684428"/>
                    <a:gd name="connsiteY4" fmla="*/ 2599267 h 2695441"/>
                    <a:gd name="connsiteX0" fmla="*/ 56207 w 675810"/>
                    <a:gd name="connsiteY0" fmla="*/ 0 h 2675258"/>
                    <a:gd name="connsiteX1" fmla="*/ 674273 w 675810"/>
                    <a:gd name="connsiteY1" fmla="*/ 838200 h 2675258"/>
                    <a:gd name="connsiteX2" fmla="*/ 225540 w 675810"/>
                    <a:gd name="connsiteY2" fmla="*/ 1764525 h 2675258"/>
                    <a:gd name="connsiteX3" fmla="*/ 22340 w 675810"/>
                    <a:gd name="connsiteY3" fmla="*/ 2590800 h 2675258"/>
                    <a:gd name="connsiteX4" fmla="*/ 22340 w 675810"/>
                    <a:gd name="connsiteY4" fmla="*/ 2599267 h 2675258"/>
                    <a:gd name="connsiteX0" fmla="*/ 56207 w 556039"/>
                    <a:gd name="connsiteY0" fmla="*/ 0 h 2675258"/>
                    <a:gd name="connsiteX1" fmla="*/ 553969 w 556039"/>
                    <a:gd name="connsiteY1" fmla="*/ 1067624 h 2675258"/>
                    <a:gd name="connsiteX2" fmla="*/ 225540 w 556039"/>
                    <a:gd name="connsiteY2" fmla="*/ 1764525 h 2675258"/>
                    <a:gd name="connsiteX3" fmla="*/ 22340 w 556039"/>
                    <a:gd name="connsiteY3" fmla="*/ 2590800 h 2675258"/>
                    <a:gd name="connsiteX4" fmla="*/ 22340 w 556039"/>
                    <a:gd name="connsiteY4" fmla="*/ 2599267 h 2675258"/>
                    <a:gd name="connsiteX0" fmla="*/ 56207 w 567870"/>
                    <a:gd name="connsiteY0" fmla="*/ 0 h 2675258"/>
                    <a:gd name="connsiteX1" fmla="*/ 553969 w 567870"/>
                    <a:gd name="connsiteY1" fmla="*/ 1067624 h 2675258"/>
                    <a:gd name="connsiteX2" fmla="*/ 225540 w 567870"/>
                    <a:gd name="connsiteY2" fmla="*/ 1764525 h 2675258"/>
                    <a:gd name="connsiteX3" fmla="*/ 22340 w 567870"/>
                    <a:gd name="connsiteY3" fmla="*/ 2590800 h 2675258"/>
                    <a:gd name="connsiteX4" fmla="*/ 22340 w 567870"/>
                    <a:gd name="connsiteY4" fmla="*/ 2599267 h 2675258"/>
                    <a:gd name="connsiteX0" fmla="*/ 56207 w 557133"/>
                    <a:gd name="connsiteY0" fmla="*/ 0 h 2675258"/>
                    <a:gd name="connsiteX1" fmla="*/ 553969 w 557133"/>
                    <a:gd name="connsiteY1" fmla="*/ 1067624 h 2675258"/>
                    <a:gd name="connsiteX2" fmla="*/ 225540 w 557133"/>
                    <a:gd name="connsiteY2" fmla="*/ 1764525 h 2675258"/>
                    <a:gd name="connsiteX3" fmla="*/ 22340 w 557133"/>
                    <a:gd name="connsiteY3" fmla="*/ 2590800 h 2675258"/>
                    <a:gd name="connsiteX4" fmla="*/ 22340 w 557133"/>
                    <a:gd name="connsiteY4" fmla="*/ 2599267 h 2675258"/>
                    <a:gd name="connsiteX0" fmla="*/ 56207 w 559352"/>
                    <a:gd name="connsiteY0" fmla="*/ 0 h 2711949"/>
                    <a:gd name="connsiteX1" fmla="*/ 553969 w 559352"/>
                    <a:gd name="connsiteY1" fmla="*/ 1067624 h 2711949"/>
                    <a:gd name="connsiteX2" fmla="*/ 225540 w 559352"/>
                    <a:gd name="connsiteY2" fmla="*/ 1764525 h 2711949"/>
                    <a:gd name="connsiteX3" fmla="*/ 557133 w 559352"/>
                    <a:gd name="connsiteY3" fmla="*/ 2675258 h 2711949"/>
                    <a:gd name="connsiteX4" fmla="*/ 22340 w 559352"/>
                    <a:gd name="connsiteY4" fmla="*/ 2590800 h 2711949"/>
                    <a:gd name="connsiteX5" fmla="*/ 22340 w 559352"/>
                    <a:gd name="connsiteY5" fmla="*/ 2599267 h 2711949"/>
                    <a:gd name="connsiteX0" fmla="*/ 56207 w 557133"/>
                    <a:gd name="connsiteY0" fmla="*/ 0 h 2675258"/>
                    <a:gd name="connsiteX1" fmla="*/ 553969 w 557133"/>
                    <a:gd name="connsiteY1" fmla="*/ 1067624 h 2675258"/>
                    <a:gd name="connsiteX2" fmla="*/ 225540 w 557133"/>
                    <a:gd name="connsiteY2" fmla="*/ 1764525 h 2675258"/>
                    <a:gd name="connsiteX3" fmla="*/ 55827 w 557133"/>
                    <a:gd name="connsiteY3" fmla="*/ 2132591 h 2675258"/>
                    <a:gd name="connsiteX4" fmla="*/ 22340 w 557133"/>
                    <a:gd name="connsiteY4" fmla="*/ 2590800 h 2675258"/>
                    <a:gd name="connsiteX5" fmla="*/ 22340 w 557133"/>
                    <a:gd name="connsiteY5" fmla="*/ 2599267 h 2675258"/>
                    <a:gd name="connsiteX0" fmla="*/ 37284 w 538272"/>
                    <a:gd name="connsiteY0" fmla="*/ 0 h 2704687"/>
                    <a:gd name="connsiteX1" fmla="*/ 535046 w 538272"/>
                    <a:gd name="connsiteY1" fmla="*/ 1067624 h 2704687"/>
                    <a:gd name="connsiteX2" fmla="*/ 206617 w 538272"/>
                    <a:gd name="connsiteY2" fmla="*/ 1764525 h 2704687"/>
                    <a:gd name="connsiteX3" fmla="*/ 36904 w 538272"/>
                    <a:gd name="connsiteY3" fmla="*/ 2132591 h 2704687"/>
                    <a:gd name="connsiteX4" fmla="*/ 3417 w 538272"/>
                    <a:gd name="connsiteY4" fmla="*/ 2590800 h 2704687"/>
                    <a:gd name="connsiteX5" fmla="*/ 538210 w 538272"/>
                    <a:gd name="connsiteY5" fmla="*/ 2675258 h 2704687"/>
                    <a:gd name="connsiteX0" fmla="*/ 83003 w 583929"/>
                    <a:gd name="connsiteY0" fmla="*/ 0 h 2887861"/>
                    <a:gd name="connsiteX1" fmla="*/ 580765 w 583929"/>
                    <a:gd name="connsiteY1" fmla="*/ 1067624 h 2887861"/>
                    <a:gd name="connsiteX2" fmla="*/ 252336 w 583929"/>
                    <a:gd name="connsiteY2" fmla="*/ 1764525 h 2887861"/>
                    <a:gd name="connsiteX3" fmla="*/ 82623 w 583929"/>
                    <a:gd name="connsiteY3" fmla="*/ 2132591 h 2887861"/>
                    <a:gd name="connsiteX4" fmla="*/ 49136 w 583929"/>
                    <a:gd name="connsiteY4" fmla="*/ 2590800 h 2887861"/>
                    <a:gd name="connsiteX5" fmla="*/ 0 w 583929"/>
                    <a:gd name="connsiteY5" fmla="*/ 2886941 h 2887861"/>
                    <a:gd name="connsiteX0" fmla="*/ 33867 w 534793"/>
                    <a:gd name="connsiteY0" fmla="*/ 0 h 2590800"/>
                    <a:gd name="connsiteX1" fmla="*/ 531629 w 534793"/>
                    <a:gd name="connsiteY1" fmla="*/ 1067624 h 2590800"/>
                    <a:gd name="connsiteX2" fmla="*/ 203200 w 534793"/>
                    <a:gd name="connsiteY2" fmla="*/ 1764525 h 2590800"/>
                    <a:gd name="connsiteX3" fmla="*/ 33487 w 534793"/>
                    <a:gd name="connsiteY3" fmla="*/ 2132591 h 2590800"/>
                    <a:gd name="connsiteX4" fmla="*/ 0 w 534793"/>
                    <a:gd name="connsiteY4" fmla="*/ 2590800 h 2590800"/>
                    <a:gd name="connsiteX0" fmla="*/ 40691 w 541617"/>
                    <a:gd name="connsiteY0" fmla="*/ 0 h 2673631"/>
                    <a:gd name="connsiteX1" fmla="*/ 538453 w 541617"/>
                    <a:gd name="connsiteY1" fmla="*/ 1067624 h 2673631"/>
                    <a:gd name="connsiteX2" fmla="*/ 210024 w 541617"/>
                    <a:gd name="connsiteY2" fmla="*/ 1764525 h 2673631"/>
                    <a:gd name="connsiteX3" fmla="*/ 40311 w 541617"/>
                    <a:gd name="connsiteY3" fmla="*/ 2132591 h 2673631"/>
                    <a:gd name="connsiteX4" fmla="*/ 0 w 541617"/>
                    <a:gd name="connsiteY4" fmla="*/ 2673631 h 2673631"/>
                    <a:gd name="connsiteX0" fmla="*/ 47513 w 548439"/>
                    <a:gd name="connsiteY0" fmla="*/ 0 h 2673632"/>
                    <a:gd name="connsiteX1" fmla="*/ 545275 w 548439"/>
                    <a:gd name="connsiteY1" fmla="*/ 1067624 h 2673632"/>
                    <a:gd name="connsiteX2" fmla="*/ 216846 w 548439"/>
                    <a:gd name="connsiteY2" fmla="*/ 1764525 h 2673632"/>
                    <a:gd name="connsiteX3" fmla="*/ 47133 w 548439"/>
                    <a:gd name="connsiteY3" fmla="*/ 2132591 h 2673632"/>
                    <a:gd name="connsiteX4" fmla="*/ 0 w 548439"/>
                    <a:gd name="connsiteY4" fmla="*/ 2673632 h 2673632"/>
                    <a:gd name="connsiteX0" fmla="*/ 47513 w 548439"/>
                    <a:gd name="connsiteY0" fmla="*/ 0 h 2673632"/>
                    <a:gd name="connsiteX1" fmla="*/ 545275 w 548439"/>
                    <a:gd name="connsiteY1" fmla="*/ 1067624 h 2673632"/>
                    <a:gd name="connsiteX2" fmla="*/ 216846 w 548439"/>
                    <a:gd name="connsiteY2" fmla="*/ 1764525 h 2673632"/>
                    <a:gd name="connsiteX3" fmla="*/ 47133 w 548439"/>
                    <a:gd name="connsiteY3" fmla="*/ 2132591 h 2673632"/>
                    <a:gd name="connsiteX4" fmla="*/ 0 w 548439"/>
                    <a:gd name="connsiteY4" fmla="*/ 2673632 h 2673632"/>
                    <a:gd name="connsiteX0" fmla="*/ 47513 w 550662"/>
                    <a:gd name="connsiteY0" fmla="*/ 0 h 2673632"/>
                    <a:gd name="connsiteX1" fmla="*/ 394087 w 550662"/>
                    <a:gd name="connsiteY1" fmla="*/ 556817 h 2673632"/>
                    <a:gd name="connsiteX2" fmla="*/ 545275 w 550662"/>
                    <a:gd name="connsiteY2" fmla="*/ 1067624 h 2673632"/>
                    <a:gd name="connsiteX3" fmla="*/ 216846 w 550662"/>
                    <a:gd name="connsiteY3" fmla="*/ 1764525 h 2673632"/>
                    <a:gd name="connsiteX4" fmla="*/ 47133 w 550662"/>
                    <a:gd name="connsiteY4" fmla="*/ 2132591 h 2673632"/>
                    <a:gd name="connsiteX5" fmla="*/ 0 w 550662"/>
                    <a:gd name="connsiteY5" fmla="*/ 2673632 h 2673632"/>
                    <a:gd name="connsiteX0" fmla="*/ 47513 w 547769"/>
                    <a:gd name="connsiteY0" fmla="*/ 0 h 2673632"/>
                    <a:gd name="connsiteX1" fmla="*/ 394087 w 547769"/>
                    <a:gd name="connsiteY1" fmla="*/ 556817 h 2673632"/>
                    <a:gd name="connsiteX2" fmla="*/ 545275 w 547769"/>
                    <a:gd name="connsiteY2" fmla="*/ 1067624 h 2673632"/>
                    <a:gd name="connsiteX3" fmla="*/ 283728 w 547769"/>
                    <a:gd name="connsiteY3" fmla="*/ 1588834 h 2673632"/>
                    <a:gd name="connsiteX4" fmla="*/ 47133 w 547769"/>
                    <a:gd name="connsiteY4" fmla="*/ 2132591 h 2673632"/>
                    <a:gd name="connsiteX5" fmla="*/ 0 w 547769"/>
                    <a:gd name="connsiteY5" fmla="*/ 2673632 h 2673632"/>
                    <a:gd name="connsiteX0" fmla="*/ 47513 w 554091"/>
                    <a:gd name="connsiteY0" fmla="*/ 0 h 2673632"/>
                    <a:gd name="connsiteX1" fmla="*/ 394087 w 554091"/>
                    <a:gd name="connsiteY1" fmla="*/ 556817 h 2673632"/>
                    <a:gd name="connsiteX2" fmla="*/ 551742 w 554091"/>
                    <a:gd name="connsiteY2" fmla="*/ 1069408 h 2673632"/>
                    <a:gd name="connsiteX3" fmla="*/ 283728 w 554091"/>
                    <a:gd name="connsiteY3" fmla="*/ 1588834 h 2673632"/>
                    <a:gd name="connsiteX4" fmla="*/ 47133 w 554091"/>
                    <a:gd name="connsiteY4" fmla="*/ 2132591 h 2673632"/>
                    <a:gd name="connsiteX5" fmla="*/ 0 w 554091"/>
                    <a:gd name="connsiteY5" fmla="*/ 2673632 h 2673632"/>
                    <a:gd name="connsiteX0" fmla="*/ 47513 w 552624"/>
                    <a:gd name="connsiteY0" fmla="*/ 0 h 2673632"/>
                    <a:gd name="connsiteX1" fmla="*/ 394087 w 552624"/>
                    <a:gd name="connsiteY1" fmla="*/ 556817 h 2673632"/>
                    <a:gd name="connsiteX2" fmla="*/ 551742 w 552624"/>
                    <a:gd name="connsiteY2" fmla="*/ 1069408 h 2673632"/>
                    <a:gd name="connsiteX3" fmla="*/ 283728 w 552624"/>
                    <a:gd name="connsiteY3" fmla="*/ 1588834 h 2673632"/>
                    <a:gd name="connsiteX4" fmla="*/ 47133 w 552624"/>
                    <a:gd name="connsiteY4" fmla="*/ 2132591 h 2673632"/>
                    <a:gd name="connsiteX5" fmla="*/ 0 w 552624"/>
                    <a:gd name="connsiteY5" fmla="*/ 2673632 h 2673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624" h="2673632">
                      <a:moveTo>
                        <a:pt x="47513" y="0"/>
                      </a:moveTo>
                      <a:cubicBezTo>
                        <a:pt x="113158" y="92803"/>
                        <a:pt x="311127" y="378880"/>
                        <a:pt x="394087" y="556817"/>
                      </a:cubicBezTo>
                      <a:cubicBezTo>
                        <a:pt x="477047" y="734754"/>
                        <a:pt x="535977" y="895128"/>
                        <a:pt x="551742" y="1069408"/>
                      </a:cubicBezTo>
                      <a:cubicBezTo>
                        <a:pt x="567507" y="1243688"/>
                        <a:pt x="367829" y="1411637"/>
                        <a:pt x="283728" y="1588834"/>
                      </a:cubicBezTo>
                      <a:cubicBezTo>
                        <a:pt x="199627" y="1766031"/>
                        <a:pt x="81000" y="1994879"/>
                        <a:pt x="47133" y="2132591"/>
                      </a:cubicBezTo>
                      <a:cubicBezTo>
                        <a:pt x="13266" y="2270303"/>
                        <a:pt x="4445" y="2604729"/>
                        <a:pt x="0" y="2673632"/>
                      </a:cubicBezTo>
                    </a:path>
                  </a:pathLst>
                </a:custGeom>
                <a:noFill/>
                <a:ln w="28575">
                  <a:solidFill>
                    <a:srgbClr val="E84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cxnSp>
              <p:nvCxnSpPr>
                <p:cNvPr id="45" name="Conector recto 44">
                  <a:extLst>
                    <a:ext uri="{FF2B5EF4-FFF2-40B4-BE49-F238E27FC236}">
                      <a16:creationId xmlns:a16="http://schemas.microsoft.com/office/drawing/2014/main" id="{1794AE3E-EA4F-CDA2-DBC3-2C04A62B2AE4}"/>
                    </a:ext>
                  </a:extLst>
                </p:cNvPr>
                <p:cNvCxnSpPr>
                  <a:cxnSpLocks/>
                </p:cNvCxnSpPr>
                <p:nvPr/>
              </p:nvCxnSpPr>
              <p:spPr>
                <a:xfrm>
                  <a:off x="2975074" y="3606137"/>
                  <a:ext cx="0" cy="28507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Conector recto 45">
                  <a:extLst>
                    <a:ext uri="{FF2B5EF4-FFF2-40B4-BE49-F238E27FC236}">
                      <a16:creationId xmlns:a16="http://schemas.microsoft.com/office/drawing/2014/main" id="{32B5273D-EF37-3CB6-0936-1ACD6841209A}"/>
                    </a:ext>
                  </a:extLst>
                </p:cNvPr>
                <p:cNvCxnSpPr>
                  <a:cxnSpLocks/>
                </p:cNvCxnSpPr>
                <p:nvPr/>
              </p:nvCxnSpPr>
              <p:spPr>
                <a:xfrm>
                  <a:off x="2937995" y="3893214"/>
                  <a:ext cx="6445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7" name="Elipse 46">
                  <a:extLst>
                    <a:ext uri="{FF2B5EF4-FFF2-40B4-BE49-F238E27FC236}">
                      <a16:creationId xmlns:a16="http://schemas.microsoft.com/office/drawing/2014/main" id="{A4773D22-7662-2742-5FF7-9CFE031354A1}"/>
                    </a:ext>
                  </a:extLst>
                </p:cNvPr>
                <p:cNvSpPr/>
                <p:nvPr/>
              </p:nvSpPr>
              <p:spPr>
                <a:xfrm>
                  <a:off x="7826729" y="3729424"/>
                  <a:ext cx="45719" cy="45719"/>
                </a:xfrm>
                <a:prstGeom prst="ellipse">
                  <a:avLst/>
                </a:prstGeom>
                <a:solidFill>
                  <a:schemeClr val="bg1">
                    <a:lumMod val="95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48" name="Elipse 47">
                  <a:extLst>
                    <a:ext uri="{FF2B5EF4-FFF2-40B4-BE49-F238E27FC236}">
                      <a16:creationId xmlns:a16="http://schemas.microsoft.com/office/drawing/2014/main" id="{1787DE3A-7E3F-ACD4-8407-974B674EB5BC}"/>
                    </a:ext>
                  </a:extLst>
                </p:cNvPr>
                <p:cNvSpPr/>
                <p:nvPr/>
              </p:nvSpPr>
              <p:spPr>
                <a:xfrm>
                  <a:off x="7825267" y="3584665"/>
                  <a:ext cx="45719" cy="45719"/>
                </a:xfrm>
                <a:prstGeom prst="ellipse">
                  <a:avLst/>
                </a:prstGeom>
                <a:solidFill>
                  <a:schemeClr val="bg1">
                    <a:lumMod val="95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49" name="Elipse 48">
                  <a:extLst>
                    <a:ext uri="{FF2B5EF4-FFF2-40B4-BE49-F238E27FC236}">
                      <a16:creationId xmlns:a16="http://schemas.microsoft.com/office/drawing/2014/main" id="{7526176C-61E5-B40E-0B91-3D9EC5D05852}"/>
                    </a:ext>
                  </a:extLst>
                </p:cNvPr>
                <p:cNvSpPr/>
                <p:nvPr/>
              </p:nvSpPr>
              <p:spPr>
                <a:xfrm>
                  <a:off x="7825267" y="3448775"/>
                  <a:ext cx="45719" cy="45719"/>
                </a:xfrm>
                <a:prstGeom prst="ellipse">
                  <a:avLst/>
                </a:prstGeom>
                <a:solidFill>
                  <a:schemeClr val="bg1">
                    <a:lumMod val="95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50" name="Elipse 49">
                  <a:extLst>
                    <a:ext uri="{FF2B5EF4-FFF2-40B4-BE49-F238E27FC236}">
                      <a16:creationId xmlns:a16="http://schemas.microsoft.com/office/drawing/2014/main" id="{94A91F76-FB3D-C08C-4267-CBC8F6D453A6}"/>
                    </a:ext>
                  </a:extLst>
                </p:cNvPr>
                <p:cNvSpPr/>
                <p:nvPr/>
              </p:nvSpPr>
              <p:spPr>
                <a:xfrm>
                  <a:off x="7823805" y="3304016"/>
                  <a:ext cx="45719" cy="45719"/>
                </a:xfrm>
                <a:prstGeom prst="ellipse">
                  <a:avLst/>
                </a:prstGeom>
                <a:solidFill>
                  <a:schemeClr val="bg1">
                    <a:lumMod val="95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cxnSp>
              <p:nvCxnSpPr>
                <p:cNvPr id="51" name="Conector recto 50">
                  <a:extLst>
                    <a:ext uri="{FF2B5EF4-FFF2-40B4-BE49-F238E27FC236}">
                      <a16:creationId xmlns:a16="http://schemas.microsoft.com/office/drawing/2014/main" id="{E3FD3E38-56E6-CB5A-397B-AD351EB397D0}"/>
                    </a:ext>
                  </a:extLst>
                </p:cNvPr>
                <p:cNvCxnSpPr>
                  <a:cxnSpLocks/>
                  <a:endCxn id="21" idx="0"/>
                </p:cNvCxnSpPr>
                <p:nvPr/>
              </p:nvCxnSpPr>
              <p:spPr>
                <a:xfrm>
                  <a:off x="4198692" y="2579803"/>
                  <a:ext cx="3251" cy="5862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Conector recto 51">
                  <a:extLst>
                    <a:ext uri="{FF2B5EF4-FFF2-40B4-BE49-F238E27FC236}">
                      <a16:creationId xmlns:a16="http://schemas.microsoft.com/office/drawing/2014/main" id="{25E36393-8431-D4CE-8AD6-F0F8FC71C0E9}"/>
                    </a:ext>
                  </a:extLst>
                </p:cNvPr>
                <p:cNvCxnSpPr>
                  <a:cxnSpLocks/>
                </p:cNvCxnSpPr>
                <p:nvPr/>
              </p:nvCxnSpPr>
              <p:spPr>
                <a:xfrm>
                  <a:off x="4169949" y="2579803"/>
                  <a:ext cx="6445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Conector recto 52">
                  <a:extLst>
                    <a:ext uri="{FF2B5EF4-FFF2-40B4-BE49-F238E27FC236}">
                      <a16:creationId xmlns:a16="http://schemas.microsoft.com/office/drawing/2014/main" id="{5AB315C2-A43B-4B1A-DE87-FCB5A75203BE}"/>
                    </a:ext>
                  </a:extLst>
                </p:cNvPr>
                <p:cNvCxnSpPr>
                  <a:cxnSpLocks/>
                </p:cNvCxnSpPr>
                <p:nvPr/>
              </p:nvCxnSpPr>
              <p:spPr>
                <a:xfrm>
                  <a:off x="4198692" y="3604564"/>
                  <a:ext cx="0" cy="28507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Conector recto 53">
                  <a:extLst>
                    <a:ext uri="{FF2B5EF4-FFF2-40B4-BE49-F238E27FC236}">
                      <a16:creationId xmlns:a16="http://schemas.microsoft.com/office/drawing/2014/main" id="{E9D7F3D2-5A9B-141A-E926-BAA98D6E326B}"/>
                    </a:ext>
                  </a:extLst>
                </p:cNvPr>
                <p:cNvCxnSpPr>
                  <a:cxnSpLocks/>
                </p:cNvCxnSpPr>
                <p:nvPr/>
              </p:nvCxnSpPr>
              <p:spPr>
                <a:xfrm>
                  <a:off x="4169714" y="3889638"/>
                  <a:ext cx="6445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Conector recto 54">
                  <a:extLst>
                    <a:ext uri="{FF2B5EF4-FFF2-40B4-BE49-F238E27FC236}">
                      <a16:creationId xmlns:a16="http://schemas.microsoft.com/office/drawing/2014/main" id="{917C76B4-1002-8B28-1CA9-14A0239EAC95}"/>
                    </a:ext>
                  </a:extLst>
                </p:cNvPr>
                <p:cNvCxnSpPr>
                  <a:cxnSpLocks/>
                </p:cNvCxnSpPr>
                <p:nvPr/>
              </p:nvCxnSpPr>
              <p:spPr>
                <a:xfrm>
                  <a:off x="5407119" y="3022677"/>
                  <a:ext cx="1757" cy="43414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Conector recto 55">
                  <a:extLst>
                    <a:ext uri="{FF2B5EF4-FFF2-40B4-BE49-F238E27FC236}">
                      <a16:creationId xmlns:a16="http://schemas.microsoft.com/office/drawing/2014/main" id="{EEDFC3A9-2863-D563-9070-42ED0CB761FA}"/>
                    </a:ext>
                  </a:extLst>
                </p:cNvPr>
                <p:cNvCxnSpPr>
                  <a:cxnSpLocks/>
                </p:cNvCxnSpPr>
                <p:nvPr/>
              </p:nvCxnSpPr>
              <p:spPr>
                <a:xfrm>
                  <a:off x="5374215" y="3022677"/>
                  <a:ext cx="6445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Conector recto 56">
                  <a:extLst>
                    <a:ext uri="{FF2B5EF4-FFF2-40B4-BE49-F238E27FC236}">
                      <a16:creationId xmlns:a16="http://schemas.microsoft.com/office/drawing/2014/main" id="{5087442C-1C79-5D89-9BBC-F6225F11A547}"/>
                    </a:ext>
                  </a:extLst>
                </p:cNvPr>
                <p:cNvCxnSpPr>
                  <a:cxnSpLocks/>
                </p:cNvCxnSpPr>
                <p:nvPr/>
              </p:nvCxnSpPr>
              <p:spPr>
                <a:xfrm>
                  <a:off x="5407119" y="3741515"/>
                  <a:ext cx="0" cy="14635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Conector recto 57">
                  <a:extLst>
                    <a:ext uri="{FF2B5EF4-FFF2-40B4-BE49-F238E27FC236}">
                      <a16:creationId xmlns:a16="http://schemas.microsoft.com/office/drawing/2014/main" id="{475A135B-2428-2752-7F14-83CA44A29822}"/>
                    </a:ext>
                  </a:extLst>
                </p:cNvPr>
                <p:cNvCxnSpPr>
                  <a:cxnSpLocks/>
                </p:cNvCxnSpPr>
                <p:nvPr/>
              </p:nvCxnSpPr>
              <p:spPr>
                <a:xfrm>
                  <a:off x="5373688" y="3887846"/>
                  <a:ext cx="6445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Conector recto 58">
                  <a:extLst>
                    <a:ext uri="{FF2B5EF4-FFF2-40B4-BE49-F238E27FC236}">
                      <a16:creationId xmlns:a16="http://schemas.microsoft.com/office/drawing/2014/main" id="{68703F50-323F-68E3-A5AA-72826C552552}"/>
                    </a:ext>
                  </a:extLst>
                </p:cNvPr>
                <p:cNvCxnSpPr>
                  <a:cxnSpLocks/>
                </p:cNvCxnSpPr>
                <p:nvPr/>
              </p:nvCxnSpPr>
              <p:spPr>
                <a:xfrm>
                  <a:off x="6631129" y="3604564"/>
                  <a:ext cx="0" cy="13077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Conector recto 59">
                  <a:extLst>
                    <a:ext uri="{FF2B5EF4-FFF2-40B4-BE49-F238E27FC236}">
                      <a16:creationId xmlns:a16="http://schemas.microsoft.com/office/drawing/2014/main" id="{79BE2854-DE91-E3D1-6403-373818FF791C}"/>
                    </a:ext>
                  </a:extLst>
                </p:cNvPr>
                <p:cNvCxnSpPr>
                  <a:cxnSpLocks/>
                </p:cNvCxnSpPr>
                <p:nvPr/>
              </p:nvCxnSpPr>
              <p:spPr>
                <a:xfrm>
                  <a:off x="6598900" y="3606137"/>
                  <a:ext cx="6445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Conector recto 60">
                  <a:extLst>
                    <a:ext uri="{FF2B5EF4-FFF2-40B4-BE49-F238E27FC236}">
                      <a16:creationId xmlns:a16="http://schemas.microsoft.com/office/drawing/2014/main" id="{122D3E32-31EB-FD83-A59A-C91CC1CEC754}"/>
                    </a:ext>
                  </a:extLst>
                </p:cNvPr>
                <p:cNvCxnSpPr>
                  <a:cxnSpLocks/>
                </p:cNvCxnSpPr>
                <p:nvPr/>
              </p:nvCxnSpPr>
              <p:spPr>
                <a:xfrm>
                  <a:off x="1756110" y="3967922"/>
                  <a:ext cx="0" cy="5446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2" name="Conector recto 61">
                  <a:extLst>
                    <a:ext uri="{FF2B5EF4-FFF2-40B4-BE49-F238E27FC236}">
                      <a16:creationId xmlns:a16="http://schemas.microsoft.com/office/drawing/2014/main" id="{78CEA575-FC94-4C1E-57BC-AC5F3413E35F}"/>
                    </a:ext>
                  </a:extLst>
                </p:cNvPr>
                <p:cNvCxnSpPr>
                  <a:cxnSpLocks/>
                </p:cNvCxnSpPr>
                <p:nvPr/>
              </p:nvCxnSpPr>
              <p:spPr>
                <a:xfrm>
                  <a:off x="2978884" y="3967922"/>
                  <a:ext cx="0" cy="5446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3" name="Conector recto 62">
                  <a:extLst>
                    <a:ext uri="{FF2B5EF4-FFF2-40B4-BE49-F238E27FC236}">
                      <a16:creationId xmlns:a16="http://schemas.microsoft.com/office/drawing/2014/main" id="{B284C264-EEE5-DA90-3D3C-62FE06E84B86}"/>
                    </a:ext>
                  </a:extLst>
                </p:cNvPr>
                <p:cNvCxnSpPr>
                  <a:cxnSpLocks/>
                </p:cNvCxnSpPr>
                <p:nvPr/>
              </p:nvCxnSpPr>
              <p:spPr>
                <a:xfrm>
                  <a:off x="4196417" y="3967922"/>
                  <a:ext cx="0" cy="5446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4" name="Conector recto 63">
                  <a:extLst>
                    <a:ext uri="{FF2B5EF4-FFF2-40B4-BE49-F238E27FC236}">
                      <a16:creationId xmlns:a16="http://schemas.microsoft.com/office/drawing/2014/main" id="{0AD8D921-DD34-FE20-6C36-C415D9940FCE}"/>
                    </a:ext>
                  </a:extLst>
                </p:cNvPr>
                <p:cNvCxnSpPr>
                  <a:cxnSpLocks/>
                </p:cNvCxnSpPr>
                <p:nvPr/>
              </p:nvCxnSpPr>
              <p:spPr>
                <a:xfrm>
                  <a:off x="5405917" y="3968457"/>
                  <a:ext cx="0" cy="5446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5" name="Conector recto 64">
                  <a:extLst>
                    <a:ext uri="{FF2B5EF4-FFF2-40B4-BE49-F238E27FC236}">
                      <a16:creationId xmlns:a16="http://schemas.microsoft.com/office/drawing/2014/main" id="{3C53A89B-C153-E66C-2B33-3E29B19E034C}"/>
                    </a:ext>
                  </a:extLst>
                </p:cNvPr>
                <p:cNvCxnSpPr>
                  <a:cxnSpLocks/>
                </p:cNvCxnSpPr>
                <p:nvPr/>
              </p:nvCxnSpPr>
              <p:spPr>
                <a:xfrm>
                  <a:off x="6636547" y="3972267"/>
                  <a:ext cx="0" cy="5446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6" name="Conector recto 65">
                  <a:extLst>
                    <a:ext uri="{FF2B5EF4-FFF2-40B4-BE49-F238E27FC236}">
                      <a16:creationId xmlns:a16="http://schemas.microsoft.com/office/drawing/2014/main" id="{FC5947EE-2374-9878-9C28-346FC1616C7A}"/>
                    </a:ext>
                  </a:extLst>
                </p:cNvPr>
                <p:cNvCxnSpPr>
                  <a:cxnSpLocks/>
                </p:cNvCxnSpPr>
                <p:nvPr/>
              </p:nvCxnSpPr>
              <p:spPr>
                <a:xfrm>
                  <a:off x="7848127" y="3972267"/>
                  <a:ext cx="0" cy="5446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7" name="Conector recto 66">
                  <a:extLst>
                    <a:ext uri="{FF2B5EF4-FFF2-40B4-BE49-F238E27FC236}">
                      <a16:creationId xmlns:a16="http://schemas.microsoft.com/office/drawing/2014/main" id="{C2E89688-CC40-EA6F-EBE8-47605B47FB72}"/>
                    </a:ext>
                  </a:extLst>
                </p:cNvPr>
                <p:cNvCxnSpPr>
                  <a:cxnSpLocks/>
                </p:cNvCxnSpPr>
                <p:nvPr/>
              </p:nvCxnSpPr>
              <p:spPr>
                <a:xfrm flipV="1">
                  <a:off x="733495" y="3887846"/>
                  <a:ext cx="70168" cy="2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8" name="Conector recto 67">
                  <a:extLst>
                    <a:ext uri="{FF2B5EF4-FFF2-40B4-BE49-F238E27FC236}">
                      <a16:creationId xmlns:a16="http://schemas.microsoft.com/office/drawing/2014/main" id="{868ACD22-9D67-0CAA-595A-0198BFDDE639}"/>
                    </a:ext>
                  </a:extLst>
                </p:cNvPr>
                <p:cNvCxnSpPr>
                  <a:cxnSpLocks/>
                </p:cNvCxnSpPr>
                <p:nvPr/>
              </p:nvCxnSpPr>
              <p:spPr>
                <a:xfrm flipV="1">
                  <a:off x="733495" y="3742664"/>
                  <a:ext cx="70168" cy="2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9" name="Conector recto 68">
                  <a:extLst>
                    <a:ext uri="{FF2B5EF4-FFF2-40B4-BE49-F238E27FC236}">
                      <a16:creationId xmlns:a16="http://schemas.microsoft.com/office/drawing/2014/main" id="{AF87FE49-FCC9-570C-2B49-5022BA38F5AC}"/>
                    </a:ext>
                  </a:extLst>
                </p:cNvPr>
                <p:cNvCxnSpPr>
                  <a:cxnSpLocks/>
                </p:cNvCxnSpPr>
                <p:nvPr/>
              </p:nvCxnSpPr>
              <p:spPr>
                <a:xfrm flipV="1">
                  <a:off x="733495" y="3597480"/>
                  <a:ext cx="70168" cy="2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0" name="Conector recto 69">
                  <a:extLst>
                    <a:ext uri="{FF2B5EF4-FFF2-40B4-BE49-F238E27FC236}">
                      <a16:creationId xmlns:a16="http://schemas.microsoft.com/office/drawing/2014/main" id="{4C4FBCC0-897C-8223-4234-87A7F2D37D28}"/>
                    </a:ext>
                  </a:extLst>
                </p:cNvPr>
                <p:cNvCxnSpPr>
                  <a:cxnSpLocks/>
                </p:cNvCxnSpPr>
                <p:nvPr/>
              </p:nvCxnSpPr>
              <p:spPr>
                <a:xfrm flipV="1">
                  <a:off x="733495" y="3452296"/>
                  <a:ext cx="70168" cy="2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Conector recto 70">
                  <a:extLst>
                    <a:ext uri="{FF2B5EF4-FFF2-40B4-BE49-F238E27FC236}">
                      <a16:creationId xmlns:a16="http://schemas.microsoft.com/office/drawing/2014/main" id="{4D30E6C1-30A9-1176-FFA9-FBA184758FE8}"/>
                    </a:ext>
                  </a:extLst>
                </p:cNvPr>
                <p:cNvCxnSpPr>
                  <a:cxnSpLocks/>
                </p:cNvCxnSpPr>
                <p:nvPr/>
              </p:nvCxnSpPr>
              <p:spPr>
                <a:xfrm flipV="1">
                  <a:off x="733495" y="3307112"/>
                  <a:ext cx="70168" cy="2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2" name="Conector recto 71">
                  <a:extLst>
                    <a:ext uri="{FF2B5EF4-FFF2-40B4-BE49-F238E27FC236}">
                      <a16:creationId xmlns:a16="http://schemas.microsoft.com/office/drawing/2014/main" id="{26BA7C02-EC94-1ABD-E670-E4288747C221}"/>
                    </a:ext>
                  </a:extLst>
                </p:cNvPr>
                <p:cNvCxnSpPr>
                  <a:cxnSpLocks/>
                </p:cNvCxnSpPr>
                <p:nvPr/>
              </p:nvCxnSpPr>
              <p:spPr>
                <a:xfrm flipV="1">
                  <a:off x="733495" y="3161928"/>
                  <a:ext cx="70168" cy="2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3" name="Conector recto 72">
                  <a:extLst>
                    <a:ext uri="{FF2B5EF4-FFF2-40B4-BE49-F238E27FC236}">
                      <a16:creationId xmlns:a16="http://schemas.microsoft.com/office/drawing/2014/main" id="{0890B9AD-72F0-F052-26AE-201F4DBE0D51}"/>
                    </a:ext>
                  </a:extLst>
                </p:cNvPr>
                <p:cNvCxnSpPr>
                  <a:cxnSpLocks/>
                </p:cNvCxnSpPr>
                <p:nvPr/>
              </p:nvCxnSpPr>
              <p:spPr>
                <a:xfrm flipV="1">
                  <a:off x="733495" y="3016744"/>
                  <a:ext cx="70168" cy="2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4" name="Conector recto 73">
                  <a:extLst>
                    <a:ext uri="{FF2B5EF4-FFF2-40B4-BE49-F238E27FC236}">
                      <a16:creationId xmlns:a16="http://schemas.microsoft.com/office/drawing/2014/main" id="{306D8E9A-19E8-31E0-8D93-884950179268}"/>
                    </a:ext>
                  </a:extLst>
                </p:cNvPr>
                <p:cNvCxnSpPr>
                  <a:cxnSpLocks/>
                </p:cNvCxnSpPr>
                <p:nvPr/>
              </p:nvCxnSpPr>
              <p:spPr>
                <a:xfrm flipV="1">
                  <a:off x="733495" y="2871560"/>
                  <a:ext cx="70168" cy="2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5" name="Conector recto 74">
                  <a:extLst>
                    <a:ext uri="{FF2B5EF4-FFF2-40B4-BE49-F238E27FC236}">
                      <a16:creationId xmlns:a16="http://schemas.microsoft.com/office/drawing/2014/main" id="{AB67B5FB-2E51-F66C-BACA-8356ADA39AEC}"/>
                    </a:ext>
                  </a:extLst>
                </p:cNvPr>
                <p:cNvCxnSpPr>
                  <a:cxnSpLocks/>
                </p:cNvCxnSpPr>
                <p:nvPr/>
              </p:nvCxnSpPr>
              <p:spPr>
                <a:xfrm flipV="1">
                  <a:off x="733495" y="2726376"/>
                  <a:ext cx="70168" cy="2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6" name="Conector recto 75">
                  <a:extLst>
                    <a:ext uri="{FF2B5EF4-FFF2-40B4-BE49-F238E27FC236}">
                      <a16:creationId xmlns:a16="http://schemas.microsoft.com/office/drawing/2014/main" id="{3B20A7FA-F13E-FFD8-9CF6-F6903836B7B3}"/>
                    </a:ext>
                  </a:extLst>
                </p:cNvPr>
                <p:cNvCxnSpPr>
                  <a:cxnSpLocks/>
                </p:cNvCxnSpPr>
                <p:nvPr/>
              </p:nvCxnSpPr>
              <p:spPr>
                <a:xfrm flipV="1">
                  <a:off x="733495" y="2581192"/>
                  <a:ext cx="70168" cy="2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7" name="Conector recto 76">
                  <a:extLst>
                    <a:ext uri="{FF2B5EF4-FFF2-40B4-BE49-F238E27FC236}">
                      <a16:creationId xmlns:a16="http://schemas.microsoft.com/office/drawing/2014/main" id="{1A4BA8BB-F458-447D-1FEF-586627820F7B}"/>
                    </a:ext>
                  </a:extLst>
                </p:cNvPr>
                <p:cNvCxnSpPr>
                  <a:cxnSpLocks/>
                </p:cNvCxnSpPr>
                <p:nvPr/>
              </p:nvCxnSpPr>
              <p:spPr>
                <a:xfrm flipV="1">
                  <a:off x="733495" y="2436008"/>
                  <a:ext cx="70168" cy="2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8" name="Conector recto 77">
                  <a:extLst>
                    <a:ext uri="{FF2B5EF4-FFF2-40B4-BE49-F238E27FC236}">
                      <a16:creationId xmlns:a16="http://schemas.microsoft.com/office/drawing/2014/main" id="{004A38A5-B973-C6DA-4496-57A35FF03C3B}"/>
                    </a:ext>
                  </a:extLst>
                </p:cNvPr>
                <p:cNvCxnSpPr>
                  <a:cxnSpLocks/>
                </p:cNvCxnSpPr>
                <p:nvPr/>
              </p:nvCxnSpPr>
              <p:spPr>
                <a:xfrm flipV="1">
                  <a:off x="733495" y="2290824"/>
                  <a:ext cx="70168" cy="2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9" name="Conector recto 78">
                  <a:extLst>
                    <a:ext uri="{FF2B5EF4-FFF2-40B4-BE49-F238E27FC236}">
                      <a16:creationId xmlns:a16="http://schemas.microsoft.com/office/drawing/2014/main" id="{F2B3F2FE-10FF-D8D9-D9E3-C126D04469AC}"/>
                    </a:ext>
                  </a:extLst>
                </p:cNvPr>
                <p:cNvCxnSpPr>
                  <a:cxnSpLocks/>
                </p:cNvCxnSpPr>
                <p:nvPr/>
              </p:nvCxnSpPr>
              <p:spPr>
                <a:xfrm flipV="1">
                  <a:off x="733495" y="2145640"/>
                  <a:ext cx="70168" cy="2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0" name="CuadroTexto 79">
                  <a:extLst>
                    <a:ext uri="{FF2B5EF4-FFF2-40B4-BE49-F238E27FC236}">
                      <a16:creationId xmlns:a16="http://schemas.microsoft.com/office/drawing/2014/main" id="{F7AC67C2-D426-5E2C-EFE1-0E6CC7491376}"/>
                    </a:ext>
                  </a:extLst>
                </p:cNvPr>
                <p:cNvSpPr txBox="1"/>
                <p:nvPr/>
              </p:nvSpPr>
              <p:spPr>
                <a:xfrm>
                  <a:off x="462484" y="3578855"/>
                  <a:ext cx="244564" cy="157261"/>
                </a:xfrm>
                <a:prstGeom prst="rect">
                  <a:avLst/>
                </a:prstGeom>
                <a:noFill/>
              </p:spPr>
              <p:txBody>
                <a:bodyPr wrap="none" rtlCol="0">
                  <a:spAutoFit/>
                </a:bodyPr>
                <a:lstStyle/>
                <a:p>
                  <a:r>
                    <a:rPr lang="es-ES_tradnl" sz="1067">
                      <a:solidFill>
                        <a:schemeClr val="accent1"/>
                      </a:solidFill>
                    </a:rPr>
                    <a:t>1</a:t>
                  </a:r>
                  <a:endParaRPr lang="es-ES" sz="1067">
                    <a:solidFill>
                      <a:schemeClr val="accent1"/>
                    </a:solidFill>
                  </a:endParaRPr>
                </a:p>
              </p:txBody>
            </p:sp>
            <p:sp>
              <p:nvSpPr>
                <p:cNvPr id="81" name="CuadroTexto 80">
                  <a:extLst>
                    <a:ext uri="{FF2B5EF4-FFF2-40B4-BE49-F238E27FC236}">
                      <a16:creationId xmlns:a16="http://schemas.microsoft.com/office/drawing/2014/main" id="{77558AA2-E8D1-0A5B-19A3-05D519ADC9B7}"/>
                    </a:ext>
                  </a:extLst>
                </p:cNvPr>
                <p:cNvSpPr txBox="1"/>
                <p:nvPr/>
              </p:nvSpPr>
              <p:spPr>
                <a:xfrm>
                  <a:off x="462484" y="3724060"/>
                  <a:ext cx="244564" cy="157261"/>
                </a:xfrm>
                <a:prstGeom prst="rect">
                  <a:avLst/>
                </a:prstGeom>
                <a:noFill/>
              </p:spPr>
              <p:txBody>
                <a:bodyPr wrap="none" rtlCol="0">
                  <a:spAutoFit/>
                </a:bodyPr>
                <a:lstStyle/>
                <a:p>
                  <a:r>
                    <a:rPr lang="es-ES_tradnl" sz="1067">
                      <a:solidFill>
                        <a:schemeClr val="accent1"/>
                      </a:solidFill>
                    </a:rPr>
                    <a:t>0</a:t>
                  </a:r>
                  <a:endParaRPr lang="es-ES" sz="1067">
                    <a:solidFill>
                      <a:schemeClr val="accent1"/>
                    </a:solidFill>
                  </a:endParaRPr>
                </a:p>
              </p:txBody>
            </p:sp>
            <p:sp>
              <p:nvSpPr>
                <p:cNvPr id="82" name="CuadroTexto 81">
                  <a:extLst>
                    <a:ext uri="{FF2B5EF4-FFF2-40B4-BE49-F238E27FC236}">
                      <a16:creationId xmlns:a16="http://schemas.microsoft.com/office/drawing/2014/main" id="{F13E9B26-46B3-4A73-19A0-FBDBFF55883C}"/>
                    </a:ext>
                  </a:extLst>
                </p:cNvPr>
                <p:cNvSpPr txBox="1"/>
                <p:nvPr/>
              </p:nvSpPr>
              <p:spPr>
                <a:xfrm>
                  <a:off x="462484" y="3433647"/>
                  <a:ext cx="244564" cy="157261"/>
                </a:xfrm>
                <a:prstGeom prst="rect">
                  <a:avLst/>
                </a:prstGeom>
                <a:noFill/>
              </p:spPr>
              <p:txBody>
                <a:bodyPr wrap="none" rtlCol="0">
                  <a:spAutoFit/>
                </a:bodyPr>
                <a:lstStyle/>
                <a:p>
                  <a:r>
                    <a:rPr lang="es-ES_tradnl" sz="1067">
                      <a:solidFill>
                        <a:schemeClr val="accent1"/>
                      </a:solidFill>
                    </a:rPr>
                    <a:t>2</a:t>
                  </a:r>
                  <a:endParaRPr lang="es-ES" sz="1067">
                    <a:solidFill>
                      <a:schemeClr val="accent1"/>
                    </a:solidFill>
                  </a:endParaRPr>
                </a:p>
              </p:txBody>
            </p:sp>
            <p:sp>
              <p:nvSpPr>
                <p:cNvPr id="83" name="CuadroTexto 82">
                  <a:extLst>
                    <a:ext uri="{FF2B5EF4-FFF2-40B4-BE49-F238E27FC236}">
                      <a16:creationId xmlns:a16="http://schemas.microsoft.com/office/drawing/2014/main" id="{212EDBD1-0A49-941C-349B-65F30BD619E5}"/>
                    </a:ext>
                  </a:extLst>
                </p:cNvPr>
                <p:cNvSpPr txBox="1"/>
                <p:nvPr/>
              </p:nvSpPr>
              <p:spPr>
                <a:xfrm>
                  <a:off x="462484" y="3288439"/>
                  <a:ext cx="244564" cy="157261"/>
                </a:xfrm>
                <a:prstGeom prst="rect">
                  <a:avLst/>
                </a:prstGeom>
                <a:noFill/>
              </p:spPr>
              <p:txBody>
                <a:bodyPr wrap="none" rtlCol="0">
                  <a:spAutoFit/>
                </a:bodyPr>
                <a:lstStyle/>
                <a:p>
                  <a:r>
                    <a:rPr lang="es-ES_tradnl" sz="1067">
                      <a:solidFill>
                        <a:schemeClr val="accent1"/>
                      </a:solidFill>
                    </a:rPr>
                    <a:t>3</a:t>
                  </a:r>
                  <a:endParaRPr lang="es-ES" sz="1067">
                    <a:solidFill>
                      <a:schemeClr val="accent1"/>
                    </a:solidFill>
                  </a:endParaRPr>
                </a:p>
              </p:txBody>
            </p:sp>
            <p:sp>
              <p:nvSpPr>
                <p:cNvPr id="84" name="CuadroTexto 83">
                  <a:extLst>
                    <a:ext uri="{FF2B5EF4-FFF2-40B4-BE49-F238E27FC236}">
                      <a16:creationId xmlns:a16="http://schemas.microsoft.com/office/drawing/2014/main" id="{8EC30AE8-649F-2238-649F-39AD2C6E5CC0}"/>
                    </a:ext>
                  </a:extLst>
                </p:cNvPr>
                <p:cNvSpPr txBox="1"/>
                <p:nvPr/>
              </p:nvSpPr>
              <p:spPr>
                <a:xfrm>
                  <a:off x="462484" y="3143231"/>
                  <a:ext cx="244564" cy="157261"/>
                </a:xfrm>
                <a:prstGeom prst="rect">
                  <a:avLst/>
                </a:prstGeom>
                <a:noFill/>
              </p:spPr>
              <p:txBody>
                <a:bodyPr wrap="none" rtlCol="0">
                  <a:spAutoFit/>
                </a:bodyPr>
                <a:lstStyle/>
                <a:p>
                  <a:r>
                    <a:rPr lang="es-ES_tradnl" sz="1067">
                      <a:solidFill>
                        <a:schemeClr val="accent1"/>
                      </a:solidFill>
                    </a:rPr>
                    <a:t>4</a:t>
                  </a:r>
                  <a:endParaRPr lang="es-ES" sz="1067">
                    <a:solidFill>
                      <a:schemeClr val="accent1"/>
                    </a:solidFill>
                  </a:endParaRPr>
                </a:p>
              </p:txBody>
            </p:sp>
            <p:sp>
              <p:nvSpPr>
                <p:cNvPr id="85" name="CuadroTexto 84">
                  <a:extLst>
                    <a:ext uri="{FF2B5EF4-FFF2-40B4-BE49-F238E27FC236}">
                      <a16:creationId xmlns:a16="http://schemas.microsoft.com/office/drawing/2014/main" id="{F78647D8-83B5-AF6F-B6D5-C7B203896BA4}"/>
                    </a:ext>
                  </a:extLst>
                </p:cNvPr>
                <p:cNvSpPr txBox="1"/>
                <p:nvPr/>
              </p:nvSpPr>
              <p:spPr>
                <a:xfrm>
                  <a:off x="462484" y="2852815"/>
                  <a:ext cx="244564" cy="157261"/>
                </a:xfrm>
                <a:prstGeom prst="rect">
                  <a:avLst/>
                </a:prstGeom>
                <a:noFill/>
              </p:spPr>
              <p:txBody>
                <a:bodyPr wrap="none" rtlCol="0">
                  <a:spAutoFit/>
                </a:bodyPr>
                <a:lstStyle/>
                <a:p>
                  <a:r>
                    <a:rPr lang="es-ES_tradnl" sz="1067">
                      <a:solidFill>
                        <a:schemeClr val="accent1"/>
                      </a:solidFill>
                    </a:rPr>
                    <a:t>6</a:t>
                  </a:r>
                  <a:endParaRPr lang="es-ES" sz="1067">
                    <a:solidFill>
                      <a:schemeClr val="accent1"/>
                    </a:solidFill>
                  </a:endParaRPr>
                </a:p>
              </p:txBody>
            </p:sp>
            <p:sp>
              <p:nvSpPr>
                <p:cNvPr id="86" name="CuadroTexto 85">
                  <a:extLst>
                    <a:ext uri="{FF2B5EF4-FFF2-40B4-BE49-F238E27FC236}">
                      <a16:creationId xmlns:a16="http://schemas.microsoft.com/office/drawing/2014/main" id="{F7FCBEBE-3A7F-09EB-336D-D4D3933A8AB7}"/>
                    </a:ext>
                  </a:extLst>
                </p:cNvPr>
                <p:cNvSpPr txBox="1"/>
                <p:nvPr/>
              </p:nvSpPr>
              <p:spPr>
                <a:xfrm>
                  <a:off x="462484" y="2998023"/>
                  <a:ext cx="244564" cy="157261"/>
                </a:xfrm>
                <a:prstGeom prst="rect">
                  <a:avLst/>
                </a:prstGeom>
                <a:noFill/>
              </p:spPr>
              <p:txBody>
                <a:bodyPr wrap="none" rtlCol="0">
                  <a:spAutoFit/>
                </a:bodyPr>
                <a:lstStyle/>
                <a:p>
                  <a:r>
                    <a:rPr lang="es-ES_tradnl" sz="1067">
                      <a:solidFill>
                        <a:schemeClr val="accent1"/>
                      </a:solidFill>
                    </a:rPr>
                    <a:t>5</a:t>
                  </a:r>
                  <a:endParaRPr lang="es-ES" sz="1067">
                    <a:solidFill>
                      <a:schemeClr val="accent1"/>
                    </a:solidFill>
                  </a:endParaRPr>
                </a:p>
              </p:txBody>
            </p:sp>
            <p:sp>
              <p:nvSpPr>
                <p:cNvPr id="87" name="CuadroTexto 86">
                  <a:extLst>
                    <a:ext uri="{FF2B5EF4-FFF2-40B4-BE49-F238E27FC236}">
                      <a16:creationId xmlns:a16="http://schemas.microsoft.com/office/drawing/2014/main" id="{F3333AAD-3B95-2E7C-763D-6654DE39F489}"/>
                    </a:ext>
                  </a:extLst>
                </p:cNvPr>
                <p:cNvSpPr txBox="1"/>
                <p:nvPr/>
              </p:nvSpPr>
              <p:spPr>
                <a:xfrm>
                  <a:off x="462484" y="2707607"/>
                  <a:ext cx="244564" cy="157261"/>
                </a:xfrm>
                <a:prstGeom prst="rect">
                  <a:avLst/>
                </a:prstGeom>
                <a:noFill/>
              </p:spPr>
              <p:txBody>
                <a:bodyPr wrap="none" rtlCol="0">
                  <a:spAutoFit/>
                </a:bodyPr>
                <a:lstStyle/>
                <a:p>
                  <a:r>
                    <a:rPr lang="es-ES_tradnl" sz="1067">
                      <a:solidFill>
                        <a:schemeClr val="accent1"/>
                      </a:solidFill>
                    </a:rPr>
                    <a:t>7</a:t>
                  </a:r>
                  <a:endParaRPr lang="es-ES" sz="1067">
                    <a:solidFill>
                      <a:schemeClr val="accent1"/>
                    </a:solidFill>
                  </a:endParaRPr>
                </a:p>
              </p:txBody>
            </p:sp>
            <p:sp>
              <p:nvSpPr>
                <p:cNvPr id="88" name="CuadroTexto 87">
                  <a:extLst>
                    <a:ext uri="{FF2B5EF4-FFF2-40B4-BE49-F238E27FC236}">
                      <a16:creationId xmlns:a16="http://schemas.microsoft.com/office/drawing/2014/main" id="{FC92995E-4AE8-988B-DEAB-23416D3C28B9}"/>
                    </a:ext>
                  </a:extLst>
                </p:cNvPr>
                <p:cNvSpPr txBox="1"/>
                <p:nvPr/>
              </p:nvSpPr>
              <p:spPr>
                <a:xfrm>
                  <a:off x="462484" y="2562399"/>
                  <a:ext cx="244564" cy="157261"/>
                </a:xfrm>
                <a:prstGeom prst="rect">
                  <a:avLst/>
                </a:prstGeom>
                <a:noFill/>
              </p:spPr>
              <p:txBody>
                <a:bodyPr wrap="none" rtlCol="0">
                  <a:spAutoFit/>
                </a:bodyPr>
                <a:lstStyle/>
                <a:p>
                  <a:r>
                    <a:rPr lang="es-ES_tradnl" sz="1067">
                      <a:solidFill>
                        <a:schemeClr val="accent1"/>
                      </a:solidFill>
                    </a:rPr>
                    <a:t>8</a:t>
                  </a:r>
                  <a:endParaRPr lang="es-ES" sz="1067">
                    <a:solidFill>
                      <a:schemeClr val="accent1"/>
                    </a:solidFill>
                  </a:endParaRPr>
                </a:p>
              </p:txBody>
            </p:sp>
            <p:sp>
              <p:nvSpPr>
                <p:cNvPr id="89" name="CuadroTexto 88">
                  <a:extLst>
                    <a:ext uri="{FF2B5EF4-FFF2-40B4-BE49-F238E27FC236}">
                      <a16:creationId xmlns:a16="http://schemas.microsoft.com/office/drawing/2014/main" id="{B5579C05-F1AA-DE96-245C-04662DE4A3C1}"/>
                    </a:ext>
                  </a:extLst>
                </p:cNvPr>
                <p:cNvSpPr txBox="1"/>
                <p:nvPr/>
              </p:nvSpPr>
              <p:spPr>
                <a:xfrm>
                  <a:off x="408242" y="2271983"/>
                  <a:ext cx="311037" cy="157261"/>
                </a:xfrm>
                <a:prstGeom prst="rect">
                  <a:avLst/>
                </a:prstGeom>
                <a:noFill/>
              </p:spPr>
              <p:txBody>
                <a:bodyPr wrap="none" rtlCol="0">
                  <a:spAutoFit/>
                </a:bodyPr>
                <a:lstStyle/>
                <a:p>
                  <a:r>
                    <a:rPr lang="es-ES_tradnl" sz="1067">
                      <a:solidFill>
                        <a:schemeClr val="accent1"/>
                      </a:solidFill>
                    </a:rPr>
                    <a:t>10</a:t>
                  </a:r>
                  <a:endParaRPr lang="es-ES" sz="1067">
                    <a:solidFill>
                      <a:schemeClr val="accent1"/>
                    </a:solidFill>
                  </a:endParaRPr>
                </a:p>
              </p:txBody>
            </p:sp>
            <p:sp>
              <p:nvSpPr>
                <p:cNvPr id="90" name="CuadroTexto 89">
                  <a:extLst>
                    <a:ext uri="{FF2B5EF4-FFF2-40B4-BE49-F238E27FC236}">
                      <a16:creationId xmlns:a16="http://schemas.microsoft.com/office/drawing/2014/main" id="{D3241B3B-F9A6-7B12-05AC-5830E7983D31}"/>
                    </a:ext>
                  </a:extLst>
                </p:cNvPr>
                <p:cNvSpPr txBox="1"/>
                <p:nvPr/>
              </p:nvSpPr>
              <p:spPr>
                <a:xfrm>
                  <a:off x="466769" y="2417191"/>
                  <a:ext cx="244564" cy="157261"/>
                </a:xfrm>
                <a:prstGeom prst="rect">
                  <a:avLst/>
                </a:prstGeom>
                <a:noFill/>
              </p:spPr>
              <p:txBody>
                <a:bodyPr wrap="none" rtlCol="0">
                  <a:spAutoFit/>
                </a:bodyPr>
                <a:lstStyle/>
                <a:p>
                  <a:r>
                    <a:rPr lang="es-ES_tradnl" sz="1067">
                      <a:solidFill>
                        <a:schemeClr val="accent1"/>
                      </a:solidFill>
                    </a:rPr>
                    <a:t>9</a:t>
                  </a:r>
                  <a:endParaRPr lang="es-ES" sz="1067">
                    <a:solidFill>
                      <a:schemeClr val="accent1"/>
                    </a:solidFill>
                  </a:endParaRPr>
                </a:p>
              </p:txBody>
            </p:sp>
            <p:sp>
              <p:nvSpPr>
                <p:cNvPr id="91" name="CuadroTexto 90">
                  <a:extLst>
                    <a:ext uri="{FF2B5EF4-FFF2-40B4-BE49-F238E27FC236}">
                      <a16:creationId xmlns:a16="http://schemas.microsoft.com/office/drawing/2014/main" id="{204DEF61-D127-AA89-33AA-B028906242F6}"/>
                    </a:ext>
                  </a:extLst>
                </p:cNvPr>
                <p:cNvSpPr txBox="1"/>
                <p:nvPr/>
              </p:nvSpPr>
              <p:spPr>
                <a:xfrm>
                  <a:off x="404777" y="2126775"/>
                  <a:ext cx="311037" cy="157261"/>
                </a:xfrm>
                <a:prstGeom prst="rect">
                  <a:avLst/>
                </a:prstGeom>
                <a:noFill/>
              </p:spPr>
              <p:txBody>
                <a:bodyPr wrap="none" rtlCol="0">
                  <a:spAutoFit/>
                </a:bodyPr>
                <a:lstStyle/>
                <a:p>
                  <a:r>
                    <a:rPr lang="es-ES_tradnl" sz="1067">
                      <a:solidFill>
                        <a:schemeClr val="accent1"/>
                      </a:solidFill>
                    </a:rPr>
                    <a:t>11</a:t>
                  </a:r>
                  <a:endParaRPr lang="es-ES" sz="1067">
                    <a:solidFill>
                      <a:schemeClr val="accent1"/>
                    </a:solidFill>
                  </a:endParaRPr>
                </a:p>
              </p:txBody>
            </p:sp>
            <p:sp>
              <p:nvSpPr>
                <p:cNvPr id="92" name="CuadroTexto 91">
                  <a:extLst>
                    <a:ext uri="{FF2B5EF4-FFF2-40B4-BE49-F238E27FC236}">
                      <a16:creationId xmlns:a16="http://schemas.microsoft.com/office/drawing/2014/main" id="{F2BD2A0A-28DA-3004-685B-7FC74B15F0F8}"/>
                    </a:ext>
                  </a:extLst>
                </p:cNvPr>
                <p:cNvSpPr txBox="1"/>
                <p:nvPr/>
              </p:nvSpPr>
              <p:spPr>
                <a:xfrm rot="16200000">
                  <a:off x="-336047" y="2904304"/>
                  <a:ext cx="1290396" cy="247408"/>
                </a:xfrm>
                <a:prstGeom prst="rect">
                  <a:avLst/>
                </a:prstGeom>
                <a:noFill/>
              </p:spPr>
              <p:txBody>
                <a:bodyPr wrap="none" rtlCol="0">
                  <a:spAutoFit/>
                </a:bodyPr>
                <a:lstStyle/>
                <a:p>
                  <a:r>
                    <a:rPr lang="es-ES_tradnl" sz="1067" b="1">
                      <a:solidFill>
                        <a:schemeClr val="accent1"/>
                      </a:solidFill>
                    </a:rPr>
                    <a:t>Puntuación LSR media compuesta</a:t>
                  </a:r>
                  <a:endParaRPr lang="es-ES" sz="1067" b="1">
                    <a:solidFill>
                      <a:schemeClr val="accent1"/>
                    </a:solidFill>
                  </a:endParaRPr>
                </a:p>
              </p:txBody>
            </p:sp>
          </p:grpSp>
          <p:sp>
            <p:nvSpPr>
              <p:cNvPr id="10" name="CuadroTexto 9">
                <a:extLst>
                  <a:ext uri="{FF2B5EF4-FFF2-40B4-BE49-F238E27FC236}">
                    <a16:creationId xmlns:a16="http://schemas.microsoft.com/office/drawing/2014/main" id="{7192EC42-6A6E-52AE-3592-6E25BE85B5D3}"/>
                  </a:ext>
                </a:extLst>
              </p:cNvPr>
              <p:cNvSpPr txBox="1"/>
              <p:nvPr/>
            </p:nvSpPr>
            <p:spPr>
              <a:xfrm>
                <a:off x="726513" y="1441163"/>
                <a:ext cx="233019" cy="200667"/>
              </a:xfrm>
              <a:prstGeom prst="rect">
                <a:avLst/>
              </a:prstGeom>
              <a:noFill/>
            </p:spPr>
            <p:txBody>
              <a:bodyPr wrap="none" rtlCol="0">
                <a:spAutoFit/>
              </a:bodyPr>
              <a:lstStyle/>
              <a:p>
                <a:r>
                  <a:rPr lang="es-ES_tradnl" sz="1067">
                    <a:solidFill>
                      <a:schemeClr val="accent1"/>
                    </a:solidFill>
                  </a:rPr>
                  <a:t>12</a:t>
                </a:r>
                <a:endParaRPr lang="es-ES" sz="1067">
                  <a:solidFill>
                    <a:schemeClr val="accent1"/>
                  </a:solidFill>
                </a:endParaRPr>
              </a:p>
            </p:txBody>
          </p:sp>
        </p:grpSp>
        <p:sp>
          <p:nvSpPr>
            <p:cNvPr id="8" name="CuadroTexto 7">
              <a:extLst>
                <a:ext uri="{FF2B5EF4-FFF2-40B4-BE49-F238E27FC236}">
                  <a16:creationId xmlns:a16="http://schemas.microsoft.com/office/drawing/2014/main" id="{2054B511-9675-1F8A-20EE-98FCB7629416}"/>
                </a:ext>
              </a:extLst>
            </p:cNvPr>
            <p:cNvSpPr txBox="1"/>
            <p:nvPr/>
          </p:nvSpPr>
          <p:spPr>
            <a:xfrm>
              <a:off x="3050858" y="4219876"/>
              <a:ext cx="626811" cy="182112"/>
            </a:xfrm>
            <a:prstGeom prst="rect">
              <a:avLst/>
            </a:prstGeom>
            <a:noFill/>
          </p:spPr>
          <p:txBody>
            <a:bodyPr wrap="none" rtlCol="0">
              <a:spAutoFit/>
            </a:bodyPr>
            <a:lstStyle/>
            <a:p>
              <a:r>
                <a:rPr lang="es-ES_tradnl" sz="1067" b="1">
                  <a:solidFill>
                    <a:schemeClr val="accent1"/>
                  </a:solidFill>
                </a:rPr>
                <a:t>Día de visita</a:t>
              </a:r>
              <a:endParaRPr lang="es-ES" sz="1067" b="1">
                <a:solidFill>
                  <a:schemeClr val="accent1"/>
                </a:solidFill>
              </a:endParaRPr>
            </a:p>
          </p:txBody>
        </p:sp>
      </p:grpSp>
      <p:pic>
        <p:nvPicPr>
          <p:cNvPr id="190" name="Imagen 189">
            <a:extLst>
              <a:ext uri="{FF2B5EF4-FFF2-40B4-BE49-F238E27FC236}">
                <a16:creationId xmlns:a16="http://schemas.microsoft.com/office/drawing/2014/main" id="{762DDC2E-2726-26EE-78B1-4B54E5D3C5B2}"/>
              </a:ext>
            </a:extLst>
          </p:cNvPr>
          <p:cNvPicPr>
            <a:picLocks noChangeAspect="1"/>
          </p:cNvPicPr>
          <p:nvPr/>
        </p:nvPicPr>
        <p:blipFill>
          <a:blip r:embed="rId3"/>
          <a:stretch>
            <a:fillRect/>
          </a:stretch>
        </p:blipFill>
        <p:spPr>
          <a:xfrm>
            <a:off x="3325452" y="4928278"/>
            <a:ext cx="5700457" cy="1126101"/>
          </a:xfrm>
          <a:prstGeom prst="rect">
            <a:avLst/>
          </a:prstGeom>
        </p:spPr>
      </p:pic>
      <p:sp>
        <p:nvSpPr>
          <p:cNvPr id="191" name="CuadroTexto 190">
            <a:extLst>
              <a:ext uri="{FF2B5EF4-FFF2-40B4-BE49-F238E27FC236}">
                <a16:creationId xmlns:a16="http://schemas.microsoft.com/office/drawing/2014/main" id="{C7761B01-6C45-E9D7-FD99-9B385A5C1349}"/>
              </a:ext>
            </a:extLst>
          </p:cNvPr>
          <p:cNvSpPr txBox="1"/>
          <p:nvPr/>
        </p:nvSpPr>
        <p:spPr>
          <a:xfrm>
            <a:off x="9340327" y="2585962"/>
            <a:ext cx="2576400" cy="1877886"/>
          </a:xfrm>
          <a:prstGeom prst="rect">
            <a:avLst/>
          </a:prstGeom>
          <a:noFill/>
        </p:spPr>
        <p:txBody>
          <a:bodyPr wrap="square">
            <a:spAutoFit/>
          </a:bodyPr>
          <a:lstStyle/>
          <a:p>
            <a:pPr marL="228594" indent="-228594">
              <a:spcAft>
                <a:spcPts val="1600"/>
              </a:spcAft>
              <a:buFont typeface="Arial" panose="020B0604020202020204" pitchFamily="34" charset="0"/>
              <a:buChar char="•"/>
            </a:pPr>
            <a:r>
              <a:rPr lang="es-ES" sz="1467">
                <a:solidFill>
                  <a:srgbClr val="0D3F4E"/>
                </a:solidFill>
              </a:rPr>
              <a:t>El pico máximo ocurrió en el </a:t>
            </a:r>
            <a:r>
              <a:rPr lang="es-ES" sz="1467" b="1">
                <a:solidFill>
                  <a:srgbClr val="0D3F4E"/>
                </a:solidFill>
              </a:rPr>
              <a:t>día 8</a:t>
            </a:r>
            <a:r>
              <a:rPr lang="es-ES" sz="1467">
                <a:solidFill>
                  <a:srgbClr val="0D3F4E"/>
                </a:solidFill>
              </a:rPr>
              <a:t> (postratamiento) y se resolvieron completamente al mes</a:t>
            </a:r>
            <a:endParaRPr lang="es-ES" sz="1467">
              <a:solidFill>
                <a:srgbClr val="0D3F4E"/>
              </a:solidFill>
              <a:latin typeface="+mj-lt"/>
            </a:endParaRPr>
          </a:p>
          <a:p>
            <a:pPr marL="228594" indent="-228594">
              <a:spcAft>
                <a:spcPts val="1600"/>
              </a:spcAft>
              <a:buFont typeface="Arial" panose="020B0604020202020204" pitchFamily="34" charset="0"/>
              <a:buChar char="•"/>
            </a:pPr>
            <a:r>
              <a:rPr lang="es-ES" sz="1467">
                <a:solidFill>
                  <a:srgbClr val="0D3F4E"/>
                </a:solidFill>
                <a:latin typeface="+mj-lt"/>
              </a:rPr>
              <a:t>Todas las reacciones cutáneas locales </a:t>
            </a:r>
            <a:r>
              <a:rPr lang="es-ES" sz="1467" b="1">
                <a:solidFill>
                  <a:srgbClr val="0D3F4E"/>
                </a:solidFill>
                <a:latin typeface="+mj-lt"/>
              </a:rPr>
              <a:t>se resolvieron sin intervención</a:t>
            </a:r>
          </a:p>
        </p:txBody>
      </p:sp>
    </p:spTree>
    <p:extLst>
      <p:ext uri="{BB962C8B-B14F-4D97-AF65-F5344CB8AC3E}">
        <p14:creationId xmlns:p14="http://schemas.microsoft.com/office/powerpoint/2010/main" val="24304821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182751-9761-616F-BEC4-CE12E9C26F8F}"/>
              </a:ext>
            </a:extLst>
          </p:cNvPr>
          <p:cNvSpPr>
            <a:spLocks noGrp="1"/>
          </p:cNvSpPr>
          <p:nvPr>
            <p:ph type="title"/>
          </p:nvPr>
        </p:nvSpPr>
        <p:spPr/>
        <p:txBody>
          <a:bodyPr>
            <a:normAutofit fontScale="90000"/>
          </a:bodyPr>
          <a:lstStyle/>
          <a:p>
            <a:r>
              <a:rPr lang="es-ES_tradnl" sz="3200" dirty="0"/>
              <a:t>Posología</a:t>
            </a:r>
            <a:br>
              <a:rPr lang="es-ES" dirty="0"/>
            </a:br>
            <a:endParaRPr lang="en-US" dirty="0"/>
          </a:p>
        </p:txBody>
      </p:sp>
      <p:grpSp>
        <p:nvGrpSpPr>
          <p:cNvPr id="3" name="Grupo 2">
            <a:extLst>
              <a:ext uri="{FF2B5EF4-FFF2-40B4-BE49-F238E27FC236}">
                <a16:creationId xmlns:a16="http://schemas.microsoft.com/office/drawing/2014/main" id="{C17CE8DF-BC33-34EF-1F4B-164204EA9022}"/>
              </a:ext>
            </a:extLst>
          </p:cNvPr>
          <p:cNvGrpSpPr/>
          <p:nvPr/>
        </p:nvGrpSpPr>
        <p:grpSpPr>
          <a:xfrm>
            <a:off x="1031113" y="1670869"/>
            <a:ext cx="10116535" cy="4184695"/>
            <a:chOff x="341434" y="1370225"/>
            <a:chExt cx="7587401" cy="3138521"/>
          </a:xfrm>
        </p:grpSpPr>
        <p:pic>
          <p:nvPicPr>
            <p:cNvPr id="4" name="Imagen 3">
              <a:extLst>
                <a:ext uri="{FF2B5EF4-FFF2-40B4-BE49-F238E27FC236}">
                  <a16:creationId xmlns:a16="http://schemas.microsoft.com/office/drawing/2014/main" id="{7F7CFD1D-1158-71F0-50AC-1310C7BA4FC7}"/>
                </a:ext>
              </a:extLst>
            </p:cNvPr>
            <p:cNvPicPr>
              <a:picLocks noChangeAspect="1"/>
            </p:cNvPicPr>
            <p:nvPr/>
          </p:nvPicPr>
          <p:blipFill rotWithShape="1">
            <a:blip r:embed="rId2"/>
            <a:srcRect l="38599" t="10224" r="51325" b="78454"/>
            <a:stretch/>
          </p:blipFill>
          <p:spPr>
            <a:xfrm>
              <a:off x="345279" y="3999191"/>
              <a:ext cx="540363" cy="344552"/>
            </a:xfrm>
            <a:prstGeom prst="rect">
              <a:avLst/>
            </a:prstGeom>
          </p:spPr>
        </p:pic>
        <p:pic>
          <p:nvPicPr>
            <p:cNvPr id="6" name="Imagen 5">
              <a:extLst>
                <a:ext uri="{FF2B5EF4-FFF2-40B4-BE49-F238E27FC236}">
                  <a16:creationId xmlns:a16="http://schemas.microsoft.com/office/drawing/2014/main" id="{EEE3E443-3E29-B32F-A578-F6097D86BB89}"/>
                </a:ext>
              </a:extLst>
            </p:cNvPr>
            <p:cNvPicPr>
              <a:picLocks noChangeAspect="1"/>
            </p:cNvPicPr>
            <p:nvPr/>
          </p:nvPicPr>
          <p:blipFill rotWithShape="1">
            <a:blip r:embed="rId2"/>
            <a:srcRect l="38599" t="10224" r="51325" b="78454"/>
            <a:stretch/>
          </p:blipFill>
          <p:spPr>
            <a:xfrm>
              <a:off x="393740" y="4001989"/>
              <a:ext cx="540363" cy="344552"/>
            </a:xfrm>
            <a:prstGeom prst="rect">
              <a:avLst/>
            </a:prstGeom>
          </p:spPr>
        </p:pic>
        <p:pic>
          <p:nvPicPr>
            <p:cNvPr id="11" name="Imagen 10">
              <a:extLst>
                <a:ext uri="{FF2B5EF4-FFF2-40B4-BE49-F238E27FC236}">
                  <a16:creationId xmlns:a16="http://schemas.microsoft.com/office/drawing/2014/main" id="{96085A32-6318-C1D6-FE0A-9FC283021B7B}"/>
                </a:ext>
              </a:extLst>
            </p:cNvPr>
            <p:cNvPicPr>
              <a:picLocks noChangeAspect="1"/>
            </p:cNvPicPr>
            <p:nvPr/>
          </p:nvPicPr>
          <p:blipFill rotWithShape="1">
            <a:blip r:embed="rId2"/>
            <a:srcRect l="38599" t="10224" r="51325" b="78454"/>
            <a:stretch/>
          </p:blipFill>
          <p:spPr>
            <a:xfrm>
              <a:off x="442201" y="4001989"/>
              <a:ext cx="540363" cy="344552"/>
            </a:xfrm>
            <a:prstGeom prst="rect">
              <a:avLst/>
            </a:prstGeom>
          </p:spPr>
        </p:pic>
        <p:pic>
          <p:nvPicPr>
            <p:cNvPr id="12" name="Imagen 11">
              <a:extLst>
                <a:ext uri="{FF2B5EF4-FFF2-40B4-BE49-F238E27FC236}">
                  <a16:creationId xmlns:a16="http://schemas.microsoft.com/office/drawing/2014/main" id="{E9C1C1A0-9EFC-C324-E2CB-4448317088D0}"/>
                </a:ext>
              </a:extLst>
            </p:cNvPr>
            <p:cNvPicPr>
              <a:picLocks noChangeAspect="1"/>
            </p:cNvPicPr>
            <p:nvPr/>
          </p:nvPicPr>
          <p:blipFill rotWithShape="1">
            <a:blip r:embed="rId2"/>
            <a:srcRect l="38599" t="10224" r="51325" b="78454"/>
            <a:stretch/>
          </p:blipFill>
          <p:spPr>
            <a:xfrm>
              <a:off x="490662" y="4003292"/>
              <a:ext cx="540363" cy="344552"/>
            </a:xfrm>
            <a:prstGeom prst="rect">
              <a:avLst/>
            </a:prstGeom>
          </p:spPr>
        </p:pic>
        <p:pic>
          <p:nvPicPr>
            <p:cNvPr id="13" name="Imagen 12">
              <a:extLst>
                <a:ext uri="{FF2B5EF4-FFF2-40B4-BE49-F238E27FC236}">
                  <a16:creationId xmlns:a16="http://schemas.microsoft.com/office/drawing/2014/main" id="{03878423-3291-5648-48ED-67058415D5B8}"/>
                </a:ext>
              </a:extLst>
            </p:cNvPr>
            <p:cNvPicPr>
              <a:picLocks noChangeAspect="1"/>
            </p:cNvPicPr>
            <p:nvPr/>
          </p:nvPicPr>
          <p:blipFill rotWithShape="1">
            <a:blip r:embed="rId2"/>
            <a:srcRect l="38599" t="10224" r="51325" b="78454"/>
            <a:stretch/>
          </p:blipFill>
          <p:spPr>
            <a:xfrm>
              <a:off x="539123" y="4003292"/>
              <a:ext cx="540363" cy="344552"/>
            </a:xfrm>
            <a:prstGeom prst="rect">
              <a:avLst/>
            </a:prstGeom>
          </p:spPr>
        </p:pic>
        <p:pic>
          <p:nvPicPr>
            <p:cNvPr id="14" name="Imagen 13">
              <a:extLst>
                <a:ext uri="{FF2B5EF4-FFF2-40B4-BE49-F238E27FC236}">
                  <a16:creationId xmlns:a16="http://schemas.microsoft.com/office/drawing/2014/main" id="{930AC2A6-05A5-DABD-F50E-7C21D14AB6AC}"/>
                </a:ext>
              </a:extLst>
            </p:cNvPr>
            <p:cNvPicPr>
              <a:picLocks noChangeAspect="1"/>
            </p:cNvPicPr>
            <p:nvPr/>
          </p:nvPicPr>
          <p:blipFill rotWithShape="1">
            <a:blip r:embed="rId2"/>
            <a:srcRect l="38599" t="10224" r="51325" b="78454"/>
            <a:stretch/>
          </p:blipFill>
          <p:spPr>
            <a:xfrm>
              <a:off x="587584" y="4003292"/>
              <a:ext cx="540363" cy="344552"/>
            </a:xfrm>
            <a:prstGeom prst="rect">
              <a:avLst/>
            </a:prstGeom>
          </p:spPr>
        </p:pic>
        <p:pic>
          <p:nvPicPr>
            <p:cNvPr id="15" name="Imagen 14">
              <a:extLst>
                <a:ext uri="{FF2B5EF4-FFF2-40B4-BE49-F238E27FC236}">
                  <a16:creationId xmlns:a16="http://schemas.microsoft.com/office/drawing/2014/main" id="{A506E792-E6B7-18EF-5CDE-4876C294D0FF}"/>
                </a:ext>
              </a:extLst>
            </p:cNvPr>
            <p:cNvPicPr>
              <a:picLocks noChangeAspect="1"/>
            </p:cNvPicPr>
            <p:nvPr/>
          </p:nvPicPr>
          <p:blipFill rotWithShape="1">
            <a:blip r:embed="rId2"/>
            <a:srcRect l="38599" t="10224" r="51325" b="78454"/>
            <a:stretch/>
          </p:blipFill>
          <p:spPr>
            <a:xfrm>
              <a:off x="636045" y="4001989"/>
              <a:ext cx="540363" cy="344552"/>
            </a:xfrm>
            <a:prstGeom prst="rect">
              <a:avLst/>
            </a:prstGeom>
          </p:spPr>
        </p:pic>
        <p:pic>
          <p:nvPicPr>
            <p:cNvPr id="16" name="Imagen 15">
              <a:extLst>
                <a:ext uri="{FF2B5EF4-FFF2-40B4-BE49-F238E27FC236}">
                  <a16:creationId xmlns:a16="http://schemas.microsoft.com/office/drawing/2014/main" id="{DF51FBDC-D57C-99C1-3208-EB5FBBB28116}"/>
                </a:ext>
              </a:extLst>
            </p:cNvPr>
            <p:cNvPicPr>
              <a:picLocks noChangeAspect="1"/>
            </p:cNvPicPr>
            <p:nvPr/>
          </p:nvPicPr>
          <p:blipFill rotWithShape="1">
            <a:blip r:embed="rId2"/>
            <a:srcRect l="38599" t="10224" r="51325" b="78454"/>
            <a:stretch/>
          </p:blipFill>
          <p:spPr>
            <a:xfrm>
              <a:off x="684506" y="4001989"/>
              <a:ext cx="540363" cy="344552"/>
            </a:xfrm>
            <a:prstGeom prst="rect">
              <a:avLst/>
            </a:prstGeom>
          </p:spPr>
        </p:pic>
        <p:pic>
          <p:nvPicPr>
            <p:cNvPr id="17" name="Imagen 16">
              <a:extLst>
                <a:ext uri="{FF2B5EF4-FFF2-40B4-BE49-F238E27FC236}">
                  <a16:creationId xmlns:a16="http://schemas.microsoft.com/office/drawing/2014/main" id="{B4BC0B85-AD8A-BDE5-F1FA-B61949619253}"/>
                </a:ext>
              </a:extLst>
            </p:cNvPr>
            <p:cNvPicPr>
              <a:picLocks noChangeAspect="1"/>
            </p:cNvPicPr>
            <p:nvPr/>
          </p:nvPicPr>
          <p:blipFill rotWithShape="1">
            <a:blip r:embed="rId2"/>
            <a:srcRect l="38599" t="10224" r="51325" b="78454"/>
            <a:stretch/>
          </p:blipFill>
          <p:spPr>
            <a:xfrm>
              <a:off x="732967" y="4001989"/>
              <a:ext cx="540363" cy="344552"/>
            </a:xfrm>
            <a:prstGeom prst="rect">
              <a:avLst/>
            </a:prstGeom>
          </p:spPr>
        </p:pic>
        <p:pic>
          <p:nvPicPr>
            <p:cNvPr id="18" name="Imagen 17">
              <a:extLst>
                <a:ext uri="{FF2B5EF4-FFF2-40B4-BE49-F238E27FC236}">
                  <a16:creationId xmlns:a16="http://schemas.microsoft.com/office/drawing/2014/main" id="{C677864C-6DC1-87B1-4EE7-100C074D052A}"/>
                </a:ext>
              </a:extLst>
            </p:cNvPr>
            <p:cNvPicPr>
              <a:picLocks noChangeAspect="1"/>
            </p:cNvPicPr>
            <p:nvPr/>
          </p:nvPicPr>
          <p:blipFill rotWithShape="1">
            <a:blip r:embed="rId2"/>
            <a:srcRect l="38599" t="10224" r="51325" b="78454"/>
            <a:stretch/>
          </p:blipFill>
          <p:spPr>
            <a:xfrm>
              <a:off x="781428" y="4003292"/>
              <a:ext cx="540363" cy="344552"/>
            </a:xfrm>
            <a:prstGeom prst="rect">
              <a:avLst/>
            </a:prstGeom>
          </p:spPr>
        </p:pic>
        <p:pic>
          <p:nvPicPr>
            <p:cNvPr id="19" name="Imagen 18">
              <a:extLst>
                <a:ext uri="{FF2B5EF4-FFF2-40B4-BE49-F238E27FC236}">
                  <a16:creationId xmlns:a16="http://schemas.microsoft.com/office/drawing/2014/main" id="{AE21D668-ED3E-8F81-683F-F6DF1971D6B1}"/>
                </a:ext>
              </a:extLst>
            </p:cNvPr>
            <p:cNvPicPr>
              <a:picLocks noChangeAspect="1"/>
            </p:cNvPicPr>
            <p:nvPr/>
          </p:nvPicPr>
          <p:blipFill rotWithShape="1">
            <a:blip r:embed="rId2"/>
            <a:srcRect l="38599" t="10224" r="51325" b="78454"/>
            <a:stretch/>
          </p:blipFill>
          <p:spPr>
            <a:xfrm>
              <a:off x="829889" y="4003292"/>
              <a:ext cx="540363" cy="344552"/>
            </a:xfrm>
            <a:prstGeom prst="rect">
              <a:avLst/>
            </a:prstGeom>
          </p:spPr>
        </p:pic>
        <p:pic>
          <p:nvPicPr>
            <p:cNvPr id="20" name="Imagen 19">
              <a:extLst>
                <a:ext uri="{FF2B5EF4-FFF2-40B4-BE49-F238E27FC236}">
                  <a16:creationId xmlns:a16="http://schemas.microsoft.com/office/drawing/2014/main" id="{E6D16695-10D9-6127-D4C5-B3D0F172EB39}"/>
                </a:ext>
              </a:extLst>
            </p:cNvPr>
            <p:cNvPicPr>
              <a:picLocks noChangeAspect="1"/>
            </p:cNvPicPr>
            <p:nvPr/>
          </p:nvPicPr>
          <p:blipFill rotWithShape="1">
            <a:blip r:embed="rId2"/>
            <a:srcRect l="38599" t="10224" r="51325" b="78454"/>
            <a:stretch/>
          </p:blipFill>
          <p:spPr>
            <a:xfrm>
              <a:off x="878350" y="4003292"/>
              <a:ext cx="540363" cy="344552"/>
            </a:xfrm>
            <a:prstGeom prst="rect">
              <a:avLst/>
            </a:prstGeom>
          </p:spPr>
        </p:pic>
        <p:pic>
          <p:nvPicPr>
            <p:cNvPr id="21" name="Imagen 20">
              <a:extLst>
                <a:ext uri="{FF2B5EF4-FFF2-40B4-BE49-F238E27FC236}">
                  <a16:creationId xmlns:a16="http://schemas.microsoft.com/office/drawing/2014/main" id="{316531F2-9528-FF10-22B8-671AA45A1E90}"/>
                </a:ext>
              </a:extLst>
            </p:cNvPr>
            <p:cNvPicPr>
              <a:picLocks noChangeAspect="1"/>
            </p:cNvPicPr>
            <p:nvPr/>
          </p:nvPicPr>
          <p:blipFill rotWithShape="1">
            <a:blip r:embed="rId2"/>
            <a:srcRect l="38599" t="10224" r="51325" b="78454"/>
            <a:stretch/>
          </p:blipFill>
          <p:spPr>
            <a:xfrm>
              <a:off x="926811" y="4001989"/>
              <a:ext cx="540363" cy="344552"/>
            </a:xfrm>
            <a:prstGeom prst="rect">
              <a:avLst/>
            </a:prstGeom>
          </p:spPr>
        </p:pic>
        <p:pic>
          <p:nvPicPr>
            <p:cNvPr id="22" name="Imagen 21">
              <a:extLst>
                <a:ext uri="{FF2B5EF4-FFF2-40B4-BE49-F238E27FC236}">
                  <a16:creationId xmlns:a16="http://schemas.microsoft.com/office/drawing/2014/main" id="{F6358FAD-4497-4FA6-A0CA-DA5DFAE05FB6}"/>
                </a:ext>
              </a:extLst>
            </p:cNvPr>
            <p:cNvPicPr>
              <a:picLocks noChangeAspect="1"/>
            </p:cNvPicPr>
            <p:nvPr/>
          </p:nvPicPr>
          <p:blipFill rotWithShape="1">
            <a:blip r:embed="rId2"/>
            <a:srcRect l="38599" t="10224" r="51325" b="78454"/>
            <a:stretch/>
          </p:blipFill>
          <p:spPr>
            <a:xfrm>
              <a:off x="975272" y="4001989"/>
              <a:ext cx="540363" cy="344552"/>
            </a:xfrm>
            <a:prstGeom prst="rect">
              <a:avLst/>
            </a:prstGeom>
          </p:spPr>
        </p:pic>
        <p:pic>
          <p:nvPicPr>
            <p:cNvPr id="23" name="Imagen 22">
              <a:extLst>
                <a:ext uri="{FF2B5EF4-FFF2-40B4-BE49-F238E27FC236}">
                  <a16:creationId xmlns:a16="http://schemas.microsoft.com/office/drawing/2014/main" id="{94DAD13F-5214-BA62-2913-E77807D61248}"/>
                </a:ext>
              </a:extLst>
            </p:cNvPr>
            <p:cNvPicPr>
              <a:picLocks noChangeAspect="1"/>
            </p:cNvPicPr>
            <p:nvPr/>
          </p:nvPicPr>
          <p:blipFill rotWithShape="1">
            <a:blip r:embed="rId2"/>
            <a:srcRect l="38599" t="10224" r="51325" b="78454"/>
            <a:stretch/>
          </p:blipFill>
          <p:spPr>
            <a:xfrm>
              <a:off x="1023733" y="4001989"/>
              <a:ext cx="540363" cy="344552"/>
            </a:xfrm>
            <a:prstGeom prst="rect">
              <a:avLst/>
            </a:prstGeom>
          </p:spPr>
        </p:pic>
        <p:pic>
          <p:nvPicPr>
            <p:cNvPr id="24" name="Imagen 23">
              <a:extLst>
                <a:ext uri="{FF2B5EF4-FFF2-40B4-BE49-F238E27FC236}">
                  <a16:creationId xmlns:a16="http://schemas.microsoft.com/office/drawing/2014/main" id="{BBC75DB8-6CBD-E57F-B4C5-60C83A8C5585}"/>
                </a:ext>
              </a:extLst>
            </p:cNvPr>
            <p:cNvPicPr>
              <a:picLocks noChangeAspect="1"/>
            </p:cNvPicPr>
            <p:nvPr/>
          </p:nvPicPr>
          <p:blipFill rotWithShape="1">
            <a:blip r:embed="rId2"/>
            <a:srcRect l="38599" t="10224" r="51325" b="78454"/>
            <a:stretch/>
          </p:blipFill>
          <p:spPr>
            <a:xfrm>
              <a:off x="1072194" y="4003292"/>
              <a:ext cx="540363" cy="344552"/>
            </a:xfrm>
            <a:prstGeom prst="rect">
              <a:avLst/>
            </a:prstGeom>
          </p:spPr>
        </p:pic>
        <p:pic>
          <p:nvPicPr>
            <p:cNvPr id="25" name="Imagen 24">
              <a:extLst>
                <a:ext uri="{FF2B5EF4-FFF2-40B4-BE49-F238E27FC236}">
                  <a16:creationId xmlns:a16="http://schemas.microsoft.com/office/drawing/2014/main" id="{5E56CC3C-33D2-8D46-356F-04B63A0E411A}"/>
                </a:ext>
              </a:extLst>
            </p:cNvPr>
            <p:cNvPicPr>
              <a:picLocks noChangeAspect="1"/>
            </p:cNvPicPr>
            <p:nvPr/>
          </p:nvPicPr>
          <p:blipFill rotWithShape="1">
            <a:blip r:embed="rId2"/>
            <a:srcRect l="38599" t="10224" r="51325" b="78454"/>
            <a:stretch/>
          </p:blipFill>
          <p:spPr>
            <a:xfrm>
              <a:off x="1120655" y="4003292"/>
              <a:ext cx="540363" cy="344552"/>
            </a:xfrm>
            <a:prstGeom prst="rect">
              <a:avLst/>
            </a:prstGeom>
          </p:spPr>
        </p:pic>
        <p:pic>
          <p:nvPicPr>
            <p:cNvPr id="26" name="Imagen 25">
              <a:extLst>
                <a:ext uri="{FF2B5EF4-FFF2-40B4-BE49-F238E27FC236}">
                  <a16:creationId xmlns:a16="http://schemas.microsoft.com/office/drawing/2014/main" id="{5554BB03-1366-B691-06AD-15E21A191FBB}"/>
                </a:ext>
              </a:extLst>
            </p:cNvPr>
            <p:cNvPicPr>
              <a:picLocks noChangeAspect="1"/>
            </p:cNvPicPr>
            <p:nvPr/>
          </p:nvPicPr>
          <p:blipFill rotWithShape="1">
            <a:blip r:embed="rId2"/>
            <a:srcRect l="38599" t="10224" r="51325" b="78454"/>
            <a:stretch/>
          </p:blipFill>
          <p:spPr>
            <a:xfrm>
              <a:off x="1169116" y="4003292"/>
              <a:ext cx="540363" cy="344552"/>
            </a:xfrm>
            <a:prstGeom prst="rect">
              <a:avLst/>
            </a:prstGeom>
          </p:spPr>
        </p:pic>
        <p:pic>
          <p:nvPicPr>
            <p:cNvPr id="27" name="Imagen 26">
              <a:extLst>
                <a:ext uri="{FF2B5EF4-FFF2-40B4-BE49-F238E27FC236}">
                  <a16:creationId xmlns:a16="http://schemas.microsoft.com/office/drawing/2014/main" id="{E67C31B3-FC3E-6E6F-629C-722826915F91}"/>
                </a:ext>
              </a:extLst>
            </p:cNvPr>
            <p:cNvPicPr>
              <a:picLocks noChangeAspect="1"/>
            </p:cNvPicPr>
            <p:nvPr/>
          </p:nvPicPr>
          <p:blipFill rotWithShape="1">
            <a:blip r:embed="rId2"/>
            <a:srcRect l="38599" t="10224" r="51325" b="78454"/>
            <a:stretch/>
          </p:blipFill>
          <p:spPr>
            <a:xfrm>
              <a:off x="1217577" y="4001989"/>
              <a:ext cx="540363" cy="344552"/>
            </a:xfrm>
            <a:prstGeom prst="rect">
              <a:avLst/>
            </a:prstGeom>
          </p:spPr>
        </p:pic>
        <p:pic>
          <p:nvPicPr>
            <p:cNvPr id="28" name="Imagen 27">
              <a:extLst>
                <a:ext uri="{FF2B5EF4-FFF2-40B4-BE49-F238E27FC236}">
                  <a16:creationId xmlns:a16="http://schemas.microsoft.com/office/drawing/2014/main" id="{5082AC95-171E-B57F-5EFD-1EAF3625F210}"/>
                </a:ext>
              </a:extLst>
            </p:cNvPr>
            <p:cNvPicPr>
              <a:picLocks noChangeAspect="1"/>
            </p:cNvPicPr>
            <p:nvPr/>
          </p:nvPicPr>
          <p:blipFill rotWithShape="1">
            <a:blip r:embed="rId2"/>
            <a:srcRect l="38599" t="10224" r="51325" b="78454"/>
            <a:stretch/>
          </p:blipFill>
          <p:spPr>
            <a:xfrm>
              <a:off x="1266038" y="4001989"/>
              <a:ext cx="540363" cy="344552"/>
            </a:xfrm>
            <a:prstGeom prst="rect">
              <a:avLst/>
            </a:prstGeom>
          </p:spPr>
        </p:pic>
        <p:pic>
          <p:nvPicPr>
            <p:cNvPr id="29" name="Imagen 28">
              <a:extLst>
                <a:ext uri="{FF2B5EF4-FFF2-40B4-BE49-F238E27FC236}">
                  <a16:creationId xmlns:a16="http://schemas.microsoft.com/office/drawing/2014/main" id="{C4D1741C-49C8-BD0E-8AF4-A89298D7CC75}"/>
                </a:ext>
              </a:extLst>
            </p:cNvPr>
            <p:cNvPicPr>
              <a:picLocks noChangeAspect="1"/>
            </p:cNvPicPr>
            <p:nvPr/>
          </p:nvPicPr>
          <p:blipFill rotWithShape="1">
            <a:blip r:embed="rId2"/>
            <a:srcRect l="38599" t="10224" r="51325" b="78454"/>
            <a:stretch/>
          </p:blipFill>
          <p:spPr>
            <a:xfrm>
              <a:off x="1314499" y="4001989"/>
              <a:ext cx="540363" cy="344552"/>
            </a:xfrm>
            <a:prstGeom prst="rect">
              <a:avLst/>
            </a:prstGeom>
          </p:spPr>
        </p:pic>
        <p:pic>
          <p:nvPicPr>
            <p:cNvPr id="30" name="Imagen 29">
              <a:extLst>
                <a:ext uri="{FF2B5EF4-FFF2-40B4-BE49-F238E27FC236}">
                  <a16:creationId xmlns:a16="http://schemas.microsoft.com/office/drawing/2014/main" id="{C7848B0E-7891-8843-8184-099774F1F755}"/>
                </a:ext>
              </a:extLst>
            </p:cNvPr>
            <p:cNvPicPr>
              <a:picLocks noChangeAspect="1"/>
            </p:cNvPicPr>
            <p:nvPr/>
          </p:nvPicPr>
          <p:blipFill rotWithShape="1">
            <a:blip r:embed="rId2"/>
            <a:srcRect l="38599" t="10224" r="51325" b="78454"/>
            <a:stretch/>
          </p:blipFill>
          <p:spPr>
            <a:xfrm>
              <a:off x="1362960" y="4003292"/>
              <a:ext cx="540363" cy="344552"/>
            </a:xfrm>
            <a:prstGeom prst="rect">
              <a:avLst/>
            </a:prstGeom>
          </p:spPr>
        </p:pic>
        <p:pic>
          <p:nvPicPr>
            <p:cNvPr id="31" name="Imagen 30">
              <a:extLst>
                <a:ext uri="{FF2B5EF4-FFF2-40B4-BE49-F238E27FC236}">
                  <a16:creationId xmlns:a16="http://schemas.microsoft.com/office/drawing/2014/main" id="{9F71FBDD-A25F-14BD-E64B-D5D9130B062C}"/>
                </a:ext>
              </a:extLst>
            </p:cNvPr>
            <p:cNvPicPr>
              <a:picLocks noChangeAspect="1"/>
            </p:cNvPicPr>
            <p:nvPr/>
          </p:nvPicPr>
          <p:blipFill rotWithShape="1">
            <a:blip r:embed="rId2"/>
            <a:srcRect l="38599" t="10224" r="51325" b="78454"/>
            <a:stretch/>
          </p:blipFill>
          <p:spPr>
            <a:xfrm>
              <a:off x="1411421" y="4003292"/>
              <a:ext cx="540363" cy="344552"/>
            </a:xfrm>
            <a:prstGeom prst="rect">
              <a:avLst/>
            </a:prstGeom>
          </p:spPr>
        </p:pic>
        <p:pic>
          <p:nvPicPr>
            <p:cNvPr id="32" name="Imagen 31">
              <a:extLst>
                <a:ext uri="{FF2B5EF4-FFF2-40B4-BE49-F238E27FC236}">
                  <a16:creationId xmlns:a16="http://schemas.microsoft.com/office/drawing/2014/main" id="{240BB118-0BDF-4842-1D70-D3FB0E054C0F}"/>
                </a:ext>
              </a:extLst>
            </p:cNvPr>
            <p:cNvPicPr>
              <a:picLocks noChangeAspect="1"/>
            </p:cNvPicPr>
            <p:nvPr/>
          </p:nvPicPr>
          <p:blipFill rotWithShape="1">
            <a:blip r:embed="rId2"/>
            <a:srcRect l="38599" t="10224" r="51325" b="78454"/>
            <a:stretch/>
          </p:blipFill>
          <p:spPr>
            <a:xfrm>
              <a:off x="1459882" y="4003292"/>
              <a:ext cx="540363" cy="344552"/>
            </a:xfrm>
            <a:prstGeom prst="rect">
              <a:avLst/>
            </a:prstGeom>
          </p:spPr>
        </p:pic>
        <p:pic>
          <p:nvPicPr>
            <p:cNvPr id="33" name="Imagen 32">
              <a:extLst>
                <a:ext uri="{FF2B5EF4-FFF2-40B4-BE49-F238E27FC236}">
                  <a16:creationId xmlns:a16="http://schemas.microsoft.com/office/drawing/2014/main" id="{488F8817-7DE5-6787-0AC7-73080FF1C6A6}"/>
                </a:ext>
              </a:extLst>
            </p:cNvPr>
            <p:cNvPicPr>
              <a:picLocks noChangeAspect="1"/>
            </p:cNvPicPr>
            <p:nvPr/>
          </p:nvPicPr>
          <p:blipFill rotWithShape="1">
            <a:blip r:embed="rId2"/>
            <a:srcRect l="38599" t="10224" r="51325" b="78454"/>
            <a:stretch/>
          </p:blipFill>
          <p:spPr>
            <a:xfrm>
              <a:off x="1508343" y="4005684"/>
              <a:ext cx="540363" cy="344552"/>
            </a:xfrm>
            <a:prstGeom prst="rect">
              <a:avLst/>
            </a:prstGeom>
          </p:spPr>
        </p:pic>
        <p:pic>
          <p:nvPicPr>
            <p:cNvPr id="34" name="Imagen 33">
              <a:extLst>
                <a:ext uri="{FF2B5EF4-FFF2-40B4-BE49-F238E27FC236}">
                  <a16:creationId xmlns:a16="http://schemas.microsoft.com/office/drawing/2014/main" id="{4D030148-D4C7-CD52-90A0-043B36F27C41}"/>
                </a:ext>
              </a:extLst>
            </p:cNvPr>
            <p:cNvPicPr>
              <a:picLocks noChangeAspect="1"/>
            </p:cNvPicPr>
            <p:nvPr/>
          </p:nvPicPr>
          <p:blipFill rotWithShape="1">
            <a:blip r:embed="rId2"/>
            <a:srcRect l="38599" t="10224" r="51325" b="78454"/>
            <a:stretch/>
          </p:blipFill>
          <p:spPr>
            <a:xfrm>
              <a:off x="1556804" y="4005684"/>
              <a:ext cx="540363" cy="344552"/>
            </a:xfrm>
            <a:prstGeom prst="rect">
              <a:avLst/>
            </a:prstGeom>
          </p:spPr>
        </p:pic>
        <p:pic>
          <p:nvPicPr>
            <p:cNvPr id="35" name="Imagen 34">
              <a:extLst>
                <a:ext uri="{FF2B5EF4-FFF2-40B4-BE49-F238E27FC236}">
                  <a16:creationId xmlns:a16="http://schemas.microsoft.com/office/drawing/2014/main" id="{1CC6F67A-B669-B585-0BA6-AD7FC8664A3B}"/>
                </a:ext>
              </a:extLst>
            </p:cNvPr>
            <p:cNvPicPr>
              <a:picLocks noChangeAspect="1"/>
            </p:cNvPicPr>
            <p:nvPr/>
          </p:nvPicPr>
          <p:blipFill rotWithShape="1">
            <a:blip r:embed="rId2"/>
            <a:srcRect l="38599" t="10224" r="51325" b="78454"/>
            <a:stretch/>
          </p:blipFill>
          <p:spPr>
            <a:xfrm>
              <a:off x="1605265" y="4005684"/>
              <a:ext cx="540363" cy="344552"/>
            </a:xfrm>
            <a:prstGeom prst="rect">
              <a:avLst/>
            </a:prstGeom>
          </p:spPr>
        </p:pic>
        <p:pic>
          <p:nvPicPr>
            <p:cNvPr id="36" name="Imagen 35">
              <a:extLst>
                <a:ext uri="{FF2B5EF4-FFF2-40B4-BE49-F238E27FC236}">
                  <a16:creationId xmlns:a16="http://schemas.microsoft.com/office/drawing/2014/main" id="{B013CBFB-FC68-A8C9-2491-7A3033A7E1E0}"/>
                </a:ext>
              </a:extLst>
            </p:cNvPr>
            <p:cNvPicPr>
              <a:picLocks noChangeAspect="1"/>
            </p:cNvPicPr>
            <p:nvPr/>
          </p:nvPicPr>
          <p:blipFill rotWithShape="1">
            <a:blip r:embed="rId2"/>
            <a:srcRect l="38599" t="10224" r="51325" b="78454"/>
            <a:stretch/>
          </p:blipFill>
          <p:spPr>
            <a:xfrm>
              <a:off x="1653726" y="4006987"/>
              <a:ext cx="540363" cy="344552"/>
            </a:xfrm>
            <a:prstGeom prst="rect">
              <a:avLst/>
            </a:prstGeom>
          </p:spPr>
        </p:pic>
        <p:pic>
          <p:nvPicPr>
            <p:cNvPr id="37" name="Imagen 36">
              <a:extLst>
                <a:ext uri="{FF2B5EF4-FFF2-40B4-BE49-F238E27FC236}">
                  <a16:creationId xmlns:a16="http://schemas.microsoft.com/office/drawing/2014/main" id="{28C0AB26-1880-114F-66A0-0634BEA73214}"/>
                </a:ext>
              </a:extLst>
            </p:cNvPr>
            <p:cNvPicPr>
              <a:picLocks noChangeAspect="1"/>
            </p:cNvPicPr>
            <p:nvPr/>
          </p:nvPicPr>
          <p:blipFill rotWithShape="1">
            <a:blip r:embed="rId2"/>
            <a:srcRect l="38599" t="10224" r="51325" b="78454"/>
            <a:stretch/>
          </p:blipFill>
          <p:spPr>
            <a:xfrm>
              <a:off x="1702187" y="4006987"/>
              <a:ext cx="540363" cy="344552"/>
            </a:xfrm>
            <a:prstGeom prst="rect">
              <a:avLst/>
            </a:prstGeom>
          </p:spPr>
        </p:pic>
        <p:pic>
          <p:nvPicPr>
            <p:cNvPr id="38" name="Imagen 37">
              <a:extLst>
                <a:ext uri="{FF2B5EF4-FFF2-40B4-BE49-F238E27FC236}">
                  <a16:creationId xmlns:a16="http://schemas.microsoft.com/office/drawing/2014/main" id="{743D63A9-4743-ACB5-6504-CEBF32A744E4}"/>
                </a:ext>
              </a:extLst>
            </p:cNvPr>
            <p:cNvPicPr>
              <a:picLocks noChangeAspect="1"/>
            </p:cNvPicPr>
            <p:nvPr/>
          </p:nvPicPr>
          <p:blipFill rotWithShape="1">
            <a:blip r:embed="rId2"/>
            <a:srcRect l="38599" t="10224" r="51325" b="78454"/>
            <a:stretch/>
          </p:blipFill>
          <p:spPr>
            <a:xfrm>
              <a:off x="1750648" y="4006987"/>
              <a:ext cx="540363" cy="344552"/>
            </a:xfrm>
            <a:prstGeom prst="rect">
              <a:avLst/>
            </a:prstGeom>
          </p:spPr>
        </p:pic>
        <p:pic>
          <p:nvPicPr>
            <p:cNvPr id="39" name="Imagen 38">
              <a:extLst>
                <a:ext uri="{FF2B5EF4-FFF2-40B4-BE49-F238E27FC236}">
                  <a16:creationId xmlns:a16="http://schemas.microsoft.com/office/drawing/2014/main" id="{5A530DB0-FFC7-2F61-D520-28589FFCBA79}"/>
                </a:ext>
              </a:extLst>
            </p:cNvPr>
            <p:cNvPicPr>
              <a:picLocks noChangeAspect="1"/>
            </p:cNvPicPr>
            <p:nvPr/>
          </p:nvPicPr>
          <p:blipFill rotWithShape="1">
            <a:blip r:embed="rId2"/>
            <a:srcRect l="38599" t="10224" r="51325" b="78454"/>
            <a:stretch/>
          </p:blipFill>
          <p:spPr>
            <a:xfrm>
              <a:off x="1799109" y="4005684"/>
              <a:ext cx="540363" cy="344552"/>
            </a:xfrm>
            <a:prstGeom prst="rect">
              <a:avLst/>
            </a:prstGeom>
          </p:spPr>
        </p:pic>
        <p:pic>
          <p:nvPicPr>
            <p:cNvPr id="40" name="Imagen 39">
              <a:extLst>
                <a:ext uri="{FF2B5EF4-FFF2-40B4-BE49-F238E27FC236}">
                  <a16:creationId xmlns:a16="http://schemas.microsoft.com/office/drawing/2014/main" id="{0940F2EE-6043-306F-0282-791FB10C99E4}"/>
                </a:ext>
              </a:extLst>
            </p:cNvPr>
            <p:cNvPicPr>
              <a:picLocks noChangeAspect="1"/>
            </p:cNvPicPr>
            <p:nvPr/>
          </p:nvPicPr>
          <p:blipFill rotWithShape="1">
            <a:blip r:embed="rId2"/>
            <a:srcRect l="38599" t="10224" r="51325" b="78454"/>
            <a:stretch/>
          </p:blipFill>
          <p:spPr>
            <a:xfrm>
              <a:off x="1847570" y="4005684"/>
              <a:ext cx="540363" cy="344552"/>
            </a:xfrm>
            <a:prstGeom prst="rect">
              <a:avLst/>
            </a:prstGeom>
          </p:spPr>
        </p:pic>
        <p:pic>
          <p:nvPicPr>
            <p:cNvPr id="41" name="Imagen 40">
              <a:extLst>
                <a:ext uri="{FF2B5EF4-FFF2-40B4-BE49-F238E27FC236}">
                  <a16:creationId xmlns:a16="http://schemas.microsoft.com/office/drawing/2014/main" id="{5A48F068-AA83-D6B5-ABFD-F73FDF9F0D61}"/>
                </a:ext>
              </a:extLst>
            </p:cNvPr>
            <p:cNvPicPr>
              <a:picLocks noChangeAspect="1"/>
            </p:cNvPicPr>
            <p:nvPr/>
          </p:nvPicPr>
          <p:blipFill rotWithShape="1">
            <a:blip r:embed="rId2"/>
            <a:srcRect l="38599" t="10224" r="51325" b="78454"/>
            <a:stretch/>
          </p:blipFill>
          <p:spPr>
            <a:xfrm>
              <a:off x="1896031" y="4005684"/>
              <a:ext cx="540363" cy="344552"/>
            </a:xfrm>
            <a:prstGeom prst="rect">
              <a:avLst/>
            </a:prstGeom>
          </p:spPr>
        </p:pic>
        <p:pic>
          <p:nvPicPr>
            <p:cNvPr id="42" name="Imagen 41">
              <a:extLst>
                <a:ext uri="{FF2B5EF4-FFF2-40B4-BE49-F238E27FC236}">
                  <a16:creationId xmlns:a16="http://schemas.microsoft.com/office/drawing/2014/main" id="{1CA5F574-55DC-77F5-C52C-056907ADF9C5}"/>
                </a:ext>
              </a:extLst>
            </p:cNvPr>
            <p:cNvPicPr>
              <a:picLocks noChangeAspect="1"/>
            </p:cNvPicPr>
            <p:nvPr/>
          </p:nvPicPr>
          <p:blipFill rotWithShape="1">
            <a:blip r:embed="rId2"/>
            <a:srcRect l="38599" t="10224" r="51325" b="78454"/>
            <a:stretch/>
          </p:blipFill>
          <p:spPr>
            <a:xfrm>
              <a:off x="1944492" y="4006987"/>
              <a:ext cx="540363" cy="344552"/>
            </a:xfrm>
            <a:prstGeom prst="rect">
              <a:avLst/>
            </a:prstGeom>
          </p:spPr>
        </p:pic>
        <p:pic>
          <p:nvPicPr>
            <p:cNvPr id="43" name="Imagen 42">
              <a:extLst>
                <a:ext uri="{FF2B5EF4-FFF2-40B4-BE49-F238E27FC236}">
                  <a16:creationId xmlns:a16="http://schemas.microsoft.com/office/drawing/2014/main" id="{1B1C848E-B0E0-30D9-B711-1AE55CCEC5EA}"/>
                </a:ext>
              </a:extLst>
            </p:cNvPr>
            <p:cNvPicPr>
              <a:picLocks noChangeAspect="1"/>
            </p:cNvPicPr>
            <p:nvPr/>
          </p:nvPicPr>
          <p:blipFill rotWithShape="1">
            <a:blip r:embed="rId2"/>
            <a:srcRect l="38599" t="10224" r="51325" b="78454"/>
            <a:stretch/>
          </p:blipFill>
          <p:spPr>
            <a:xfrm>
              <a:off x="1992953" y="4006987"/>
              <a:ext cx="540363" cy="344552"/>
            </a:xfrm>
            <a:prstGeom prst="rect">
              <a:avLst/>
            </a:prstGeom>
          </p:spPr>
        </p:pic>
        <p:pic>
          <p:nvPicPr>
            <p:cNvPr id="44" name="Imagen 43">
              <a:extLst>
                <a:ext uri="{FF2B5EF4-FFF2-40B4-BE49-F238E27FC236}">
                  <a16:creationId xmlns:a16="http://schemas.microsoft.com/office/drawing/2014/main" id="{23713BED-F478-710E-D963-2957BAFD5BAE}"/>
                </a:ext>
              </a:extLst>
            </p:cNvPr>
            <p:cNvPicPr>
              <a:picLocks noChangeAspect="1"/>
            </p:cNvPicPr>
            <p:nvPr/>
          </p:nvPicPr>
          <p:blipFill rotWithShape="1">
            <a:blip r:embed="rId2"/>
            <a:srcRect l="38599" t="10224" r="51325" b="78454"/>
            <a:stretch/>
          </p:blipFill>
          <p:spPr>
            <a:xfrm>
              <a:off x="2041414" y="4006987"/>
              <a:ext cx="540363" cy="344552"/>
            </a:xfrm>
            <a:prstGeom prst="rect">
              <a:avLst/>
            </a:prstGeom>
          </p:spPr>
        </p:pic>
        <p:pic>
          <p:nvPicPr>
            <p:cNvPr id="45" name="Imagen 44">
              <a:extLst>
                <a:ext uri="{FF2B5EF4-FFF2-40B4-BE49-F238E27FC236}">
                  <a16:creationId xmlns:a16="http://schemas.microsoft.com/office/drawing/2014/main" id="{FBF21B6C-B9D5-BDC9-CAC3-99ACA3A8AC7F}"/>
                </a:ext>
              </a:extLst>
            </p:cNvPr>
            <p:cNvPicPr>
              <a:picLocks noChangeAspect="1"/>
            </p:cNvPicPr>
            <p:nvPr/>
          </p:nvPicPr>
          <p:blipFill rotWithShape="1">
            <a:blip r:embed="rId2"/>
            <a:srcRect l="38599" t="10224" r="51325" b="78454"/>
            <a:stretch/>
          </p:blipFill>
          <p:spPr>
            <a:xfrm>
              <a:off x="2089875" y="4006987"/>
              <a:ext cx="540363" cy="344552"/>
            </a:xfrm>
            <a:prstGeom prst="rect">
              <a:avLst/>
            </a:prstGeom>
          </p:spPr>
        </p:pic>
        <p:pic>
          <p:nvPicPr>
            <p:cNvPr id="46" name="Imagen 45">
              <a:extLst>
                <a:ext uri="{FF2B5EF4-FFF2-40B4-BE49-F238E27FC236}">
                  <a16:creationId xmlns:a16="http://schemas.microsoft.com/office/drawing/2014/main" id="{E78597E7-0431-13FC-5BCE-B5B704F4593D}"/>
                </a:ext>
              </a:extLst>
            </p:cNvPr>
            <p:cNvPicPr>
              <a:picLocks noChangeAspect="1"/>
            </p:cNvPicPr>
            <p:nvPr/>
          </p:nvPicPr>
          <p:blipFill rotWithShape="1">
            <a:blip r:embed="rId2"/>
            <a:srcRect l="38599" t="10224" r="51325" b="78454"/>
            <a:stretch/>
          </p:blipFill>
          <p:spPr>
            <a:xfrm>
              <a:off x="2138336" y="4006987"/>
              <a:ext cx="540363" cy="344552"/>
            </a:xfrm>
            <a:prstGeom prst="rect">
              <a:avLst/>
            </a:prstGeom>
          </p:spPr>
        </p:pic>
        <p:pic>
          <p:nvPicPr>
            <p:cNvPr id="47" name="Imagen 46">
              <a:extLst>
                <a:ext uri="{FF2B5EF4-FFF2-40B4-BE49-F238E27FC236}">
                  <a16:creationId xmlns:a16="http://schemas.microsoft.com/office/drawing/2014/main" id="{A3A4CC44-D9B9-D95B-B6FA-5BBDDF473FDA}"/>
                </a:ext>
              </a:extLst>
            </p:cNvPr>
            <p:cNvPicPr>
              <a:picLocks noChangeAspect="1"/>
            </p:cNvPicPr>
            <p:nvPr/>
          </p:nvPicPr>
          <p:blipFill rotWithShape="1">
            <a:blip r:embed="rId2"/>
            <a:srcRect l="38599" t="10224" r="51325" b="78454"/>
            <a:stretch/>
          </p:blipFill>
          <p:spPr>
            <a:xfrm>
              <a:off x="2186797" y="4006987"/>
              <a:ext cx="540363" cy="344552"/>
            </a:xfrm>
            <a:prstGeom prst="rect">
              <a:avLst/>
            </a:prstGeom>
          </p:spPr>
        </p:pic>
        <p:pic>
          <p:nvPicPr>
            <p:cNvPr id="48" name="Imagen 47">
              <a:extLst>
                <a:ext uri="{FF2B5EF4-FFF2-40B4-BE49-F238E27FC236}">
                  <a16:creationId xmlns:a16="http://schemas.microsoft.com/office/drawing/2014/main" id="{F27E8E1E-3111-37D3-F9EB-D1F74527EA5C}"/>
                </a:ext>
              </a:extLst>
            </p:cNvPr>
            <p:cNvPicPr>
              <a:picLocks noChangeAspect="1"/>
            </p:cNvPicPr>
            <p:nvPr/>
          </p:nvPicPr>
          <p:blipFill rotWithShape="1">
            <a:blip r:embed="rId2"/>
            <a:srcRect l="38599" t="10224" r="51325" b="78454"/>
            <a:stretch/>
          </p:blipFill>
          <p:spPr>
            <a:xfrm>
              <a:off x="2235258" y="4008291"/>
              <a:ext cx="540363" cy="344552"/>
            </a:xfrm>
            <a:prstGeom prst="rect">
              <a:avLst/>
            </a:prstGeom>
          </p:spPr>
        </p:pic>
        <p:pic>
          <p:nvPicPr>
            <p:cNvPr id="49" name="Imagen 48">
              <a:extLst>
                <a:ext uri="{FF2B5EF4-FFF2-40B4-BE49-F238E27FC236}">
                  <a16:creationId xmlns:a16="http://schemas.microsoft.com/office/drawing/2014/main" id="{4F307FEA-6A7C-7209-7952-145BE440B3E1}"/>
                </a:ext>
              </a:extLst>
            </p:cNvPr>
            <p:cNvPicPr>
              <a:picLocks noChangeAspect="1"/>
            </p:cNvPicPr>
            <p:nvPr/>
          </p:nvPicPr>
          <p:blipFill rotWithShape="1">
            <a:blip r:embed="rId2"/>
            <a:srcRect l="38599" t="10224" r="51325" b="78454"/>
            <a:stretch/>
          </p:blipFill>
          <p:spPr>
            <a:xfrm>
              <a:off x="2283719" y="4008291"/>
              <a:ext cx="540363" cy="344552"/>
            </a:xfrm>
            <a:prstGeom prst="rect">
              <a:avLst/>
            </a:prstGeom>
          </p:spPr>
        </p:pic>
        <p:pic>
          <p:nvPicPr>
            <p:cNvPr id="50" name="Imagen 49">
              <a:extLst>
                <a:ext uri="{FF2B5EF4-FFF2-40B4-BE49-F238E27FC236}">
                  <a16:creationId xmlns:a16="http://schemas.microsoft.com/office/drawing/2014/main" id="{80E75EEC-9DCA-0435-577C-E2DA3101013F}"/>
                </a:ext>
              </a:extLst>
            </p:cNvPr>
            <p:cNvPicPr>
              <a:picLocks noChangeAspect="1"/>
            </p:cNvPicPr>
            <p:nvPr/>
          </p:nvPicPr>
          <p:blipFill rotWithShape="1">
            <a:blip r:embed="rId2"/>
            <a:srcRect l="38599" t="10224" r="51325" b="78454"/>
            <a:stretch/>
          </p:blipFill>
          <p:spPr>
            <a:xfrm>
              <a:off x="2332180" y="4008291"/>
              <a:ext cx="540363" cy="344552"/>
            </a:xfrm>
            <a:prstGeom prst="rect">
              <a:avLst/>
            </a:prstGeom>
          </p:spPr>
        </p:pic>
        <p:pic>
          <p:nvPicPr>
            <p:cNvPr id="51" name="Imagen 50">
              <a:extLst>
                <a:ext uri="{FF2B5EF4-FFF2-40B4-BE49-F238E27FC236}">
                  <a16:creationId xmlns:a16="http://schemas.microsoft.com/office/drawing/2014/main" id="{C9F63A4D-AFB9-216C-1443-900700ECCE5C}"/>
                </a:ext>
              </a:extLst>
            </p:cNvPr>
            <p:cNvPicPr>
              <a:picLocks noChangeAspect="1"/>
            </p:cNvPicPr>
            <p:nvPr/>
          </p:nvPicPr>
          <p:blipFill rotWithShape="1">
            <a:blip r:embed="rId2"/>
            <a:srcRect l="38599" t="10224" r="51325" b="78454"/>
            <a:stretch/>
          </p:blipFill>
          <p:spPr>
            <a:xfrm>
              <a:off x="2380641" y="4006987"/>
              <a:ext cx="540363" cy="344552"/>
            </a:xfrm>
            <a:prstGeom prst="rect">
              <a:avLst/>
            </a:prstGeom>
          </p:spPr>
        </p:pic>
        <p:pic>
          <p:nvPicPr>
            <p:cNvPr id="52" name="Imagen 51">
              <a:extLst>
                <a:ext uri="{FF2B5EF4-FFF2-40B4-BE49-F238E27FC236}">
                  <a16:creationId xmlns:a16="http://schemas.microsoft.com/office/drawing/2014/main" id="{F5C3F7B1-04E0-8392-22E1-3B2C90835D7B}"/>
                </a:ext>
              </a:extLst>
            </p:cNvPr>
            <p:cNvPicPr>
              <a:picLocks noChangeAspect="1"/>
            </p:cNvPicPr>
            <p:nvPr/>
          </p:nvPicPr>
          <p:blipFill rotWithShape="1">
            <a:blip r:embed="rId2"/>
            <a:srcRect l="38599" t="10224" r="51325" b="78454"/>
            <a:stretch/>
          </p:blipFill>
          <p:spPr>
            <a:xfrm>
              <a:off x="2429102" y="4006987"/>
              <a:ext cx="540363" cy="344552"/>
            </a:xfrm>
            <a:prstGeom prst="rect">
              <a:avLst/>
            </a:prstGeom>
          </p:spPr>
        </p:pic>
        <p:pic>
          <p:nvPicPr>
            <p:cNvPr id="53" name="Imagen 52">
              <a:extLst>
                <a:ext uri="{FF2B5EF4-FFF2-40B4-BE49-F238E27FC236}">
                  <a16:creationId xmlns:a16="http://schemas.microsoft.com/office/drawing/2014/main" id="{F7EDD664-C9E1-9E19-8DA4-48F0D83C57AC}"/>
                </a:ext>
              </a:extLst>
            </p:cNvPr>
            <p:cNvPicPr>
              <a:picLocks noChangeAspect="1"/>
            </p:cNvPicPr>
            <p:nvPr/>
          </p:nvPicPr>
          <p:blipFill rotWithShape="1">
            <a:blip r:embed="rId2"/>
            <a:srcRect l="38599" t="10224" r="51325" b="78454"/>
            <a:stretch/>
          </p:blipFill>
          <p:spPr>
            <a:xfrm>
              <a:off x="2477563" y="4006987"/>
              <a:ext cx="540363" cy="344552"/>
            </a:xfrm>
            <a:prstGeom prst="rect">
              <a:avLst/>
            </a:prstGeom>
          </p:spPr>
        </p:pic>
        <p:pic>
          <p:nvPicPr>
            <p:cNvPr id="54" name="Imagen 53">
              <a:extLst>
                <a:ext uri="{FF2B5EF4-FFF2-40B4-BE49-F238E27FC236}">
                  <a16:creationId xmlns:a16="http://schemas.microsoft.com/office/drawing/2014/main" id="{B14F8E22-AA54-93BF-4DBE-E899A5DF600C}"/>
                </a:ext>
              </a:extLst>
            </p:cNvPr>
            <p:cNvPicPr>
              <a:picLocks noChangeAspect="1"/>
            </p:cNvPicPr>
            <p:nvPr/>
          </p:nvPicPr>
          <p:blipFill rotWithShape="1">
            <a:blip r:embed="rId2"/>
            <a:srcRect l="38599" t="10224" r="51325" b="78454"/>
            <a:stretch/>
          </p:blipFill>
          <p:spPr>
            <a:xfrm>
              <a:off x="2526024" y="4008291"/>
              <a:ext cx="540363" cy="344552"/>
            </a:xfrm>
            <a:prstGeom prst="rect">
              <a:avLst/>
            </a:prstGeom>
          </p:spPr>
        </p:pic>
        <p:pic>
          <p:nvPicPr>
            <p:cNvPr id="55" name="Imagen 54">
              <a:extLst>
                <a:ext uri="{FF2B5EF4-FFF2-40B4-BE49-F238E27FC236}">
                  <a16:creationId xmlns:a16="http://schemas.microsoft.com/office/drawing/2014/main" id="{030904FC-EF53-CD16-825B-93D7977E6249}"/>
                </a:ext>
              </a:extLst>
            </p:cNvPr>
            <p:cNvPicPr>
              <a:picLocks noChangeAspect="1"/>
            </p:cNvPicPr>
            <p:nvPr/>
          </p:nvPicPr>
          <p:blipFill rotWithShape="1">
            <a:blip r:embed="rId2"/>
            <a:srcRect l="38599" t="10224" r="51325" b="78454"/>
            <a:stretch/>
          </p:blipFill>
          <p:spPr>
            <a:xfrm>
              <a:off x="2574485" y="4008291"/>
              <a:ext cx="540363" cy="344552"/>
            </a:xfrm>
            <a:prstGeom prst="rect">
              <a:avLst/>
            </a:prstGeom>
          </p:spPr>
        </p:pic>
        <p:pic>
          <p:nvPicPr>
            <p:cNvPr id="56" name="Imagen 55">
              <a:extLst>
                <a:ext uri="{FF2B5EF4-FFF2-40B4-BE49-F238E27FC236}">
                  <a16:creationId xmlns:a16="http://schemas.microsoft.com/office/drawing/2014/main" id="{02256809-3143-33B5-ADB7-F472169B9B58}"/>
                </a:ext>
              </a:extLst>
            </p:cNvPr>
            <p:cNvPicPr>
              <a:picLocks noChangeAspect="1"/>
            </p:cNvPicPr>
            <p:nvPr/>
          </p:nvPicPr>
          <p:blipFill rotWithShape="1">
            <a:blip r:embed="rId2"/>
            <a:srcRect l="38599" t="10224" r="51325" b="78454"/>
            <a:stretch/>
          </p:blipFill>
          <p:spPr>
            <a:xfrm>
              <a:off x="2622946" y="4008291"/>
              <a:ext cx="540363" cy="344552"/>
            </a:xfrm>
            <a:prstGeom prst="rect">
              <a:avLst/>
            </a:prstGeom>
          </p:spPr>
        </p:pic>
        <p:pic>
          <p:nvPicPr>
            <p:cNvPr id="57" name="Imagen 56">
              <a:extLst>
                <a:ext uri="{FF2B5EF4-FFF2-40B4-BE49-F238E27FC236}">
                  <a16:creationId xmlns:a16="http://schemas.microsoft.com/office/drawing/2014/main" id="{9D988488-1596-09BB-F0D6-2EE3FF04B408}"/>
                </a:ext>
              </a:extLst>
            </p:cNvPr>
            <p:cNvPicPr>
              <a:picLocks noChangeAspect="1"/>
            </p:cNvPicPr>
            <p:nvPr/>
          </p:nvPicPr>
          <p:blipFill rotWithShape="1">
            <a:blip r:embed="rId2"/>
            <a:srcRect l="38599" t="10224" r="51325" b="78454"/>
            <a:stretch/>
          </p:blipFill>
          <p:spPr>
            <a:xfrm>
              <a:off x="2671407" y="4003292"/>
              <a:ext cx="540363" cy="344552"/>
            </a:xfrm>
            <a:prstGeom prst="rect">
              <a:avLst/>
            </a:prstGeom>
          </p:spPr>
        </p:pic>
        <p:pic>
          <p:nvPicPr>
            <p:cNvPr id="58" name="Imagen 57">
              <a:extLst>
                <a:ext uri="{FF2B5EF4-FFF2-40B4-BE49-F238E27FC236}">
                  <a16:creationId xmlns:a16="http://schemas.microsoft.com/office/drawing/2014/main" id="{FC9F9FD2-374D-729E-55D2-584B7E0A4CEE}"/>
                </a:ext>
              </a:extLst>
            </p:cNvPr>
            <p:cNvPicPr>
              <a:picLocks noChangeAspect="1"/>
            </p:cNvPicPr>
            <p:nvPr/>
          </p:nvPicPr>
          <p:blipFill rotWithShape="1">
            <a:blip r:embed="rId2"/>
            <a:srcRect l="38599" t="10224" r="51325" b="78454"/>
            <a:stretch/>
          </p:blipFill>
          <p:spPr>
            <a:xfrm>
              <a:off x="2719868" y="4003292"/>
              <a:ext cx="540363" cy="344552"/>
            </a:xfrm>
            <a:prstGeom prst="rect">
              <a:avLst/>
            </a:prstGeom>
          </p:spPr>
        </p:pic>
        <p:pic>
          <p:nvPicPr>
            <p:cNvPr id="59" name="Imagen 58">
              <a:extLst>
                <a:ext uri="{FF2B5EF4-FFF2-40B4-BE49-F238E27FC236}">
                  <a16:creationId xmlns:a16="http://schemas.microsoft.com/office/drawing/2014/main" id="{94AD96C5-749D-735A-3992-D35542359485}"/>
                </a:ext>
              </a:extLst>
            </p:cNvPr>
            <p:cNvPicPr>
              <a:picLocks noChangeAspect="1"/>
            </p:cNvPicPr>
            <p:nvPr/>
          </p:nvPicPr>
          <p:blipFill rotWithShape="1">
            <a:blip r:embed="rId2"/>
            <a:srcRect l="38599" t="10224" r="51325" b="78454"/>
            <a:stretch/>
          </p:blipFill>
          <p:spPr>
            <a:xfrm>
              <a:off x="2768329" y="4003292"/>
              <a:ext cx="540363" cy="344552"/>
            </a:xfrm>
            <a:prstGeom prst="rect">
              <a:avLst/>
            </a:prstGeom>
          </p:spPr>
        </p:pic>
        <p:pic>
          <p:nvPicPr>
            <p:cNvPr id="60" name="Imagen 59">
              <a:extLst>
                <a:ext uri="{FF2B5EF4-FFF2-40B4-BE49-F238E27FC236}">
                  <a16:creationId xmlns:a16="http://schemas.microsoft.com/office/drawing/2014/main" id="{2ABB105E-DB56-9658-B0FB-3463E2733F64}"/>
                </a:ext>
              </a:extLst>
            </p:cNvPr>
            <p:cNvPicPr>
              <a:picLocks noChangeAspect="1"/>
            </p:cNvPicPr>
            <p:nvPr/>
          </p:nvPicPr>
          <p:blipFill rotWithShape="1">
            <a:blip r:embed="rId2"/>
            <a:srcRect l="38599" t="10224" r="51325" b="78454"/>
            <a:stretch/>
          </p:blipFill>
          <p:spPr>
            <a:xfrm>
              <a:off x="2816790" y="4004595"/>
              <a:ext cx="540363" cy="344552"/>
            </a:xfrm>
            <a:prstGeom prst="rect">
              <a:avLst/>
            </a:prstGeom>
          </p:spPr>
        </p:pic>
        <p:pic>
          <p:nvPicPr>
            <p:cNvPr id="61" name="Imagen 60">
              <a:extLst>
                <a:ext uri="{FF2B5EF4-FFF2-40B4-BE49-F238E27FC236}">
                  <a16:creationId xmlns:a16="http://schemas.microsoft.com/office/drawing/2014/main" id="{72842CC9-400E-66B8-A08B-5C4FC12BFF87}"/>
                </a:ext>
              </a:extLst>
            </p:cNvPr>
            <p:cNvPicPr>
              <a:picLocks noChangeAspect="1"/>
            </p:cNvPicPr>
            <p:nvPr/>
          </p:nvPicPr>
          <p:blipFill rotWithShape="1">
            <a:blip r:embed="rId2"/>
            <a:srcRect l="38599" t="10224" r="51325" b="78454"/>
            <a:stretch/>
          </p:blipFill>
          <p:spPr>
            <a:xfrm>
              <a:off x="2865251" y="4004595"/>
              <a:ext cx="540363" cy="344552"/>
            </a:xfrm>
            <a:prstGeom prst="rect">
              <a:avLst/>
            </a:prstGeom>
          </p:spPr>
        </p:pic>
        <p:pic>
          <p:nvPicPr>
            <p:cNvPr id="62" name="Imagen 61">
              <a:extLst>
                <a:ext uri="{FF2B5EF4-FFF2-40B4-BE49-F238E27FC236}">
                  <a16:creationId xmlns:a16="http://schemas.microsoft.com/office/drawing/2014/main" id="{6021FBD8-7BA1-5582-E7BA-9D24012E92A1}"/>
                </a:ext>
              </a:extLst>
            </p:cNvPr>
            <p:cNvPicPr>
              <a:picLocks noChangeAspect="1"/>
            </p:cNvPicPr>
            <p:nvPr/>
          </p:nvPicPr>
          <p:blipFill rotWithShape="1">
            <a:blip r:embed="rId2"/>
            <a:srcRect l="38599" t="10224" r="51325" b="78454"/>
            <a:stretch/>
          </p:blipFill>
          <p:spPr>
            <a:xfrm>
              <a:off x="2913712" y="4004595"/>
              <a:ext cx="540363" cy="344552"/>
            </a:xfrm>
            <a:prstGeom prst="rect">
              <a:avLst/>
            </a:prstGeom>
          </p:spPr>
        </p:pic>
        <p:pic>
          <p:nvPicPr>
            <p:cNvPr id="63" name="Imagen 62">
              <a:extLst>
                <a:ext uri="{FF2B5EF4-FFF2-40B4-BE49-F238E27FC236}">
                  <a16:creationId xmlns:a16="http://schemas.microsoft.com/office/drawing/2014/main" id="{D02D3245-A1EE-0EB7-63A5-EE152B170E56}"/>
                </a:ext>
              </a:extLst>
            </p:cNvPr>
            <p:cNvPicPr>
              <a:picLocks noChangeAspect="1"/>
            </p:cNvPicPr>
            <p:nvPr/>
          </p:nvPicPr>
          <p:blipFill rotWithShape="1">
            <a:blip r:embed="rId2"/>
            <a:srcRect l="38599" t="10224" r="51325" b="78454"/>
            <a:stretch/>
          </p:blipFill>
          <p:spPr>
            <a:xfrm>
              <a:off x="2962173" y="4003292"/>
              <a:ext cx="540363" cy="344552"/>
            </a:xfrm>
            <a:prstGeom prst="rect">
              <a:avLst/>
            </a:prstGeom>
          </p:spPr>
        </p:pic>
        <p:pic>
          <p:nvPicPr>
            <p:cNvPr id="64" name="Imagen 63">
              <a:extLst>
                <a:ext uri="{FF2B5EF4-FFF2-40B4-BE49-F238E27FC236}">
                  <a16:creationId xmlns:a16="http://schemas.microsoft.com/office/drawing/2014/main" id="{160D119B-AA3E-A624-7FD4-504B7CDE8C94}"/>
                </a:ext>
              </a:extLst>
            </p:cNvPr>
            <p:cNvPicPr>
              <a:picLocks noChangeAspect="1"/>
            </p:cNvPicPr>
            <p:nvPr/>
          </p:nvPicPr>
          <p:blipFill rotWithShape="1">
            <a:blip r:embed="rId2"/>
            <a:srcRect l="38599" t="10224" r="51325" b="78454"/>
            <a:stretch/>
          </p:blipFill>
          <p:spPr>
            <a:xfrm>
              <a:off x="3010634" y="4003292"/>
              <a:ext cx="540363" cy="344552"/>
            </a:xfrm>
            <a:prstGeom prst="rect">
              <a:avLst/>
            </a:prstGeom>
          </p:spPr>
        </p:pic>
        <p:pic>
          <p:nvPicPr>
            <p:cNvPr id="65" name="Imagen 64">
              <a:extLst>
                <a:ext uri="{FF2B5EF4-FFF2-40B4-BE49-F238E27FC236}">
                  <a16:creationId xmlns:a16="http://schemas.microsoft.com/office/drawing/2014/main" id="{076D99BD-BBED-AC59-B8E0-685CAD9191E9}"/>
                </a:ext>
              </a:extLst>
            </p:cNvPr>
            <p:cNvPicPr>
              <a:picLocks noChangeAspect="1"/>
            </p:cNvPicPr>
            <p:nvPr/>
          </p:nvPicPr>
          <p:blipFill rotWithShape="1">
            <a:blip r:embed="rId2"/>
            <a:srcRect l="38599" t="10224" r="51325" b="78454"/>
            <a:stretch/>
          </p:blipFill>
          <p:spPr>
            <a:xfrm>
              <a:off x="3059095" y="4003292"/>
              <a:ext cx="540363" cy="344552"/>
            </a:xfrm>
            <a:prstGeom prst="rect">
              <a:avLst/>
            </a:prstGeom>
          </p:spPr>
        </p:pic>
        <p:pic>
          <p:nvPicPr>
            <p:cNvPr id="66" name="Imagen 65">
              <a:extLst>
                <a:ext uri="{FF2B5EF4-FFF2-40B4-BE49-F238E27FC236}">
                  <a16:creationId xmlns:a16="http://schemas.microsoft.com/office/drawing/2014/main" id="{B15B2BBE-D857-54A9-C4FA-F981B2E906B4}"/>
                </a:ext>
              </a:extLst>
            </p:cNvPr>
            <p:cNvPicPr>
              <a:picLocks noChangeAspect="1"/>
            </p:cNvPicPr>
            <p:nvPr/>
          </p:nvPicPr>
          <p:blipFill rotWithShape="1">
            <a:blip r:embed="rId2"/>
            <a:srcRect l="38599" t="10224" r="51325" b="78454"/>
            <a:stretch/>
          </p:blipFill>
          <p:spPr>
            <a:xfrm>
              <a:off x="3107556" y="4004595"/>
              <a:ext cx="540363" cy="344552"/>
            </a:xfrm>
            <a:prstGeom prst="rect">
              <a:avLst/>
            </a:prstGeom>
          </p:spPr>
        </p:pic>
        <p:pic>
          <p:nvPicPr>
            <p:cNvPr id="67" name="Imagen 66">
              <a:extLst>
                <a:ext uri="{FF2B5EF4-FFF2-40B4-BE49-F238E27FC236}">
                  <a16:creationId xmlns:a16="http://schemas.microsoft.com/office/drawing/2014/main" id="{639CDE59-4BFC-6A3C-D72A-F02D5A0317DA}"/>
                </a:ext>
              </a:extLst>
            </p:cNvPr>
            <p:cNvPicPr>
              <a:picLocks noChangeAspect="1"/>
            </p:cNvPicPr>
            <p:nvPr/>
          </p:nvPicPr>
          <p:blipFill rotWithShape="1">
            <a:blip r:embed="rId2"/>
            <a:srcRect l="38599" t="10224" r="51325" b="78454"/>
            <a:stretch/>
          </p:blipFill>
          <p:spPr>
            <a:xfrm>
              <a:off x="3156017" y="4004595"/>
              <a:ext cx="540363" cy="344552"/>
            </a:xfrm>
            <a:prstGeom prst="rect">
              <a:avLst/>
            </a:prstGeom>
          </p:spPr>
        </p:pic>
        <p:pic>
          <p:nvPicPr>
            <p:cNvPr id="68" name="Imagen 67">
              <a:extLst>
                <a:ext uri="{FF2B5EF4-FFF2-40B4-BE49-F238E27FC236}">
                  <a16:creationId xmlns:a16="http://schemas.microsoft.com/office/drawing/2014/main" id="{B06415BE-0AB4-BA8E-9BB3-D7ECB04EF002}"/>
                </a:ext>
              </a:extLst>
            </p:cNvPr>
            <p:cNvPicPr>
              <a:picLocks noChangeAspect="1"/>
            </p:cNvPicPr>
            <p:nvPr/>
          </p:nvPicPr>
          <p:blipFill rotWithShape="1">
            <a:blip r:embed="rId2"/>
            <a:srcRect l="38599" t="10224" r="51325" b="78454"/>
            <a:stretch/>
          </p:blipFill>
          <p:spPr>
            <a:xfrm>
              <a:off x="3204478" y="4004595"/>
              <a:ext cx="540363" cy="344552"/>
            </a:xfrm>
            <a:prstGeom prst="rect">
              <a:avLst/>
            </a:prstGeom>
          </p:spPr>
        </p:pic>
        <p:pic>
          <p:nvPicPr>
            <p:cNvPr id="69" name="Imagen 68">
              <a:extLst>
                <a:ext uri="{FF2B5EF4-FFF2-40B4-BE49-F238E27FC236}">
                  <a16:creationId xmlns:a16="http://schemas.microsoft.com/office/drawing/2014/main" id="{12EBCB35-D668-FDC2-CDFC-918DEA6A223E}"/>
                </a:ext>
              </a:extLst>
            </p:cNvPr>
            <p:cNvPicPr>
              <a:picLocks noChangeAspect="1"/>
            </p:cNvPicPr>
            <p:nvPr/>
          </p:nvPicPr>
          <p:blipFill rotWithShape="1">
            <a:blip r:embed="rId2"/>
            <a:srcRect l="38599" t="10224" r="51325" b="78454"/>
            <a:stretch/>
          </p:blipFill>
          <p:spPr>
            <a:xfrm>
              <a:off x="3252939" y="4003292"/>
              <a:ext cx="540363" cy="344552"/>
            </a:xfrm>
            <a:prstGeom prst="rect">
              <a:avLst/>
            </a:prstGeom>
          </p:spPr>
        </p:pic>
        <p:pic>
          <p:nvPicPr>
            <p:cNvPr id="70" name="Imagen 69">
              <a:extLst>
                <a:ext uri="{FF2B5EF4-FFF2-40B4-BE49-F238E27FC236}">
                  <a16:creationId xmlns:a16="http://schemas.microsoft.com/office/drawing/2014/main" id="{0B25602C-2CB0-FC5A-4997-24F0958770DB}"/>
                </a:ext>
              </a:extLst>
            </p:cNvPr>
            <p:cNvPicPr>
              <a:picLocks noChangeAspect="1"/>
            </p:cNvPicPr>
            <p:nvPr/>
          </p:nvPicPr>
          <p:blipFill rotWithShape="1">
            <a:blip r:embed="rId2"/>
            <a:srcRect l="38599" t="10224" r="51325" b="78454"/>
            <a:stretch/>
          </p:blipFill>
          <p:spPr>
            <a:xfrm>
              <a:off x="3301400" y="4003292"/>
              <a:ext cx="540363" cy="344552"/>
            </a:xfrm>
            <a:prstGeom prst="rect">
              <a:avLst/>
            </a:prstGeom>
          </p:spPr>
        </p:pic>
        <p:pic>
          <p:nvPicPr>
            <p:cNvPr id="71" name="Imagen 70">
              <a:extLst>
                <a:ext uri="{FF2B5EF4-FFF2-40B4-BE49-F238E27FC236}">
                  <a16:creationId xmlns:a16="http://schemas.microsoft.com/office/drawing/2014/main" id="{067D6913-6AD0-2F6B-2042-96D342458B40}"/>
                </a:ext>
              </a:extLst>
            </p:cNvPr>
            <p:cNvPicPr>
              <a:picLocks noChangeAspect="1"/>
            </p:cNvPicPr>
            <p:nvPr/>
          </p:nvPicPr>
          <p:blipFill rotWithShape="1">
            <a:blip r:embed="rId2"/>
            <a:srcRect l="38599" t="10224" r="51325" b="78454"/>
            <a:stretch/>
          </p:blipFill>
          <p:spPr>
            <a:xfrm>
              <a:off x="3349861" y="4003292"/>
              <a:ext cx="540363" cy="344552"/>
            </a:xfrm>
            <a:prstGeom prst="rect">
              <a:avLst/>
            </a:prstGeom>
          </p:spPr>
        </p:pic>
        <p:pic>
          <p:nvPicPr>
            <p:cNvPr id="72" name="Imagen 71">
              <a:extLst>
                <a:ext uri="{FF2B5EF4-FFF2-40B4-BE49-F238E27FC236}">
                  <a16:creationId xmlns:a16="http://schemas.microsoft.com/office/drawing/2014/main" id="{6CFA84DD-D696-8D3C-7E67-96CCA2624F35}"/>
                </a:ext>
              </a:extLst>
            </p:cNvPr>
            <p:cNvPicPr>
              <a:picLocks noChangeAspect="1"/>
            </p:cNvPicPr>
            <p:nvPr/>
          </p:nvPicPr>
          <p:blipFill rotWithShape="1">
            <a:blip r:embed="rId2"/>
            <a:srcRect l="38599" t="10224" r="51325" b="78454"/>
            <a:stretch/>
          </p:blipFill>
          <p:spPr>
            <a:xfrm>
              <a:off x="3398322" y="4004595"/>
              <a:ext cx="540363" cy="344552"/>
            </a:xfrm>
            <a:prstGeom prst="rect">
              <a:avLst/>
            </a:prstGeom>
          </p:spPr>
        </p:pic>
        <p:pic>
          <p:nvPicPr>
            <p:cNvPr id="73" name="Imagen 72">
              <a:extLst>
                <a:ext uri="{FF2B5EF4-FFF2-40B4-BE49-F238E27FC236}">
                  <a16:creationId xmlns:a16="http://schemas.microsoft.com/office/drawing/2014/main" id="{09838BFE-4161-B2E7-6C31-E470334B982D}"/>
                </a:ext>
              </a:extLst>
            </p:cNvPr>
            <p:cNvPicPr>
              <a:picLocks noChangeAspect="1"/>
            </p:cNvPicPr>
            <p:nvPr/>
          </p:nvPicPr>
          <p:blipFill rotWithShape="1">
            <a:blip r:embed="rId2"/>
            <a:srcRect l="38599" t="10224" r="51325" b="78454"/>
            <a:stretch/>
          </p:blipFill>
          <p:spPr>
            <a:xfrm>
              <a:off x="3446783" y="4004595"/>
              <a:ext cx="540363" cy="344552"/>
            </a:xfrm>
            <a:prstGeom prst="rect">
              <a:avLst/>
            </a:prstGeom>
          </p:spPr>
        </p:pic>
        <p:pic>
          <p:nvPicPr>
            <p:cNvPr id="74" name="Imagen 73">
              <a:extLst>
                <a:ext uri="{FF2B5EF4-FFF2-40B4-BE49-F238E27FC236}">
                  <a16:creationId xmlns:a16="http://schemas.microsoft.com/office/drawing/2014/main" id="{4A612354-4966-BD71-3555-BCA202398F1D}"/>
                </a:ext>
              </a:extLst>
            </p:cNvPr>
            <p:cNvPicPr>
              <a:picLocks noChangeAspect="1"/>
            </p:cNvPicPr>
            <p:nvPr/>
          </p:nvPicPr>
          <p:blipFill rotWithShape="1">
            <a:blip r:embed="rId2"/>
            <a:srcRect l="38599" t="10224" r="51325" b="78454"/>
            <a:stretch/>
          </p:blipFill>
          <p:spPr>
            <a:xfrm>
              <a:off x="3495244" y="4004595"/>
              <a:ext cx="540363" cy="344552"/>
            </a:xfrm>
            <a:prstGeom prst="rect">
              <a:avLst/>
            </a:prstGeom>
          </p:spPr>
        </p:pic>
        <p:pic>
          <p:nvPicPr>
            <p:cNvPr id="75" name="Imagen 74">
              <a:extLst>
                <a:ext uri="{FF2B5EF4-FFF2-40B4-BE49-F238E27FC236}">
                  <a16:creationId xmlns:a16="http://schemas.microsoft.com/office/drawing/2014/main" id="{4978C1D9-9410-E1D8-A9A2-3D2FA7DAAE8F}"/>
                </a:ext>
              </a:extLst>
            </p:cNvPr>
            <p:cNvPicPr>
              <a:picLocks noChangeAspect="1"/>
            </p:cNvPicPr>
            <p:nvPr/>
          </p:nvPicPr>
          <p:blipFill rotWithShape="1">
            <a:blip r:embed="rId2"/>
            <a:srcRect l="38599" t="10224" r="51325" b="78454"/>
            <a:stretch/>
          </p:blipFill>
          <p:spPr>
            <a:xfrm>
              <a:off x="3543705" y="4003292"/>
              <a:ext cx="540363" cy="344552"/>
            </a:xfrm>
            <a:prstGeom prst="rect">
              <a:avLst/>
            </a:prstGeom>
          </p:spPr>
        </p:pic>
        <p:pic>
          <p:nvPicPr>
            <p:cNvPr id="76" name="Imagen 75">
              <a:extLst>
                <a:ext uri="{FF2B5EF4-FFF2-40B4-BE49-F238E27FC236}">
                  <a16:creationId xmlns:a16="http://schemas.microsoft.com/office/drawing/2014/main" id="{E74F713D-F81D-3105-AAB8-95324441147F}"/>
                </a:ext>
              </a:extLst>
            </p:cNvPr>
            <p:cNvPicPr>
              <a:picLocks noChangeAspect="1"/>
            </p:cNvPicPr>
            <p:nvPr/>
          </p:nvPicPr>
          <p:blipFill rotWithShape="1">
            <a:blip r:embed="rId2"/>
            <a:srcRect l="38599" t="10224" r="51325" b="78454"/>
            <a:stretch/>
          </p:blipFill>
          <p:spPr>
            <a:xfrm>
              <a:off x="3592166" y="4003292"/>
              <a:ext cx="540363" cy="344552"/>
            </a:xfrm>
            <a:prstGeom prst="rect">
              <a:avLst/>
            </a:prstGeom>
          </p:spPr>
        </p:pic>
        <p:pic>
          <p:nvPicPr>
            <p:cNvPr id="77" name="Imagen 76">
              <a:extLst>
                <a:ext uri="{FF2B5EF4-FFF2-40B4-BE49-F238E27FC236}">
                  <a16:creationId xmlns:a16="http://schemas.microsoft.com/office/drawing/2014/main" id="{4B8F26B8-0CBF-D5F6-B341-FF5C128201E8}"/>
                </a:ext>
              </a:extLst>
            </p:cNvPr>
            <p:cNvPicPr>
              <a:picLocks noChangeAspect="1"/>
            </p:cNvPicPr>
            <p:nvPr/>
          </p:nvPicPr>
          <p:blipFill rotWithShape="1">
            <a:blip r:embed="rId2"/>
            <a:srcRect l="38599" t="10224" r="51325" b="78454"/>
            <a:stretch/>
          </p:blipFill>
          <p:spPr>
            <a:xfrm>
              <a:off x="3640627" y="4003292"/>
              <a:ext cx="540363" cy="344552"/>
            </a:xfrm>
            <a:prstGeom prst="rect">
              <a:avLst/>
            </a:prstGeom>
          </p:spPr>
        </p:pic>
        <p:pic>
          <p:nvPicPr>
            <p:cNvPr id="78" name="Imagen 77">
              <a:extLst>
                <a:ext uri="{FF2B5EF4-FFF2-40B4-BE49-F238E27FC236}">
                  <a16:creationId xmlns:a16="http://schemas.microsoft.com/office/drawing/2014/main" id="{E160337E-00BD-DAD2-1C9E-24D698A2A741}"/>
                </a:ext>
              </a:extLst>
            </p:cNvPr>
            <p:cNvPicPr>
              <a:picLocks noChangeAspect="1"/>
            </p:cNvPicPr>
            <p:nvPr/>
          </p:nvPicPr>
          <p:blipFill rotWithShape="1">
            <a:blip r:embed="rId2"/>
            <a:srcRect l="38599" t="10224" r="51325" b="78454"/>
            <a:stretch/>
          </p:blipFill>
          <p:spPr>
            <a:xfrm>
              <a:off x="3689088" y="4004595"/>
              <a:ext cx="540363" cy="344552"/>
            </a:xfrm>
            <a:prstGeom prst="rect">
              <a:avLst/>
            </a:prstGeom>
          </p:spPr>
        </p:pic>
        <p:pic>
          <p:nvPicPr>
            <p:cNvPr id="79" name="Imagen 78">
              <a:extLst>
                <a:ext uri="{FF2B5EF4-FFF2-40B4-BE49-F238E27FC236}">
                  <a16:creationId xmlns:a16="http://schemas.microsoft.com/office/drawing/2014/main" id="{05345486-E2B7-FB2B-C06B-5034FD9E9529}"/>
                </a:ext>
              </a:extLst>
            </p:cNvPr>
            <p:cNvPicPr>
              <a:picLocks noChangeAspect="1"/>
            </p:cNvPicPr>
            <p:nvPr/>
          </p:nvPicPr>
          <p:blipFill rotWithShape="1">
            <a:blip r:embed="rId2"/>
            <a:srcRect l="38599" t="10224" r="51325" b="78454"/>
            <a:stretch/>
          </p:blipFill>
          <p:spPr>
            <a:xfrm>
              <a:off x="3737549" y="4004595"/>
              <a:ext cx="540363" cy="344552"/>
            </a:xfrm>
            <a:prstGeom prst="rect">
              <a:avLst/>
            </a:prstGeom>
          </p:spPr>
        </p:pic>
        <p:pic>
          <p:nvPicPr>
            <p:cNvPr id="80" name="Imagen 79">
              <a:extLst>
                <a:ext uri="{FF2B5EF4-FFF2-40B4-BE49-F238E27FC236}">
                  <a16:creationId xmlns:a16="http://schemas.microsoft.com/office/drawing/2014/main" id="{AB1B4BE0-3801-EEED-AF44-0802700B4DD5}"/>
                </a:ext>
              </a:extLst>
            </p:cNvPr>
            <p:cNvPicPr>
              <a:picLocks noChangeAspect="1"/>
            </p:cNvPicPr>
            <p:nvPr/>
          </p:nvPicPr>
          <p:blipFill rotWithShape="1">
            <a:blip r:embed="rId2"/>
            <a:srcRect l="38599" t="10224" r="51325" b="78454"/>
            <a:stretch/>
          </p:blipFill>
          <p:spPr>
            <a:xfrm>
              <a:off x="3786010" y="4004595"/>
              <a:ext cx="540363" cy="344552"/>
            </a:xfrm>
            <a:prstGeom prst="rect">
              <a:avLst/>
            </a:prstGeom>
          </p:spPr>
        </p:pic>
        <p:pic>
          <p:nvPicPr>
            <p:cNvPr id="81" name="Imagen 80">
              <a:extLst>
                <a:ext uri="{FF2B5EF4-FFF2-40B4-BE49-F238E27FC236}">
                  <a16:creationId xmlns:a16="http://schemas.microsoft.com/office/drawing/2014/main" id="{AFCEE384-B5D0-115D-0456-347BF7D90706}"/>
                </a:ext>
              </a:extLst>
            </p:cNvPr>
            <p:cNvPicPr>
              <a:picLocks noChangeAspect="1"/>
            </p:cNvPicPr>
            <p:nvPr/>
          </p:nvPicPr>
          <p:blipFill rotWithShape="1">
            <a:blip r:embed="rId2"/>
            <a:srcRect l="38599" t="10224" r="51325" b="78454"/>
            <a:stretch/>
          </p:blipFill>
          <p:spPr>
            <a:xfrm>
              <a:off x="3834471" y="4006987"/>
              <a:ext cx="540363" cy="344552"/>
            </a:xfrm>
            <a:prstGeom prst="rect">
              <a:avLst/>
            </a:prstGeom>
          </p:spPr>
        </p:pic>
        <p:pic>
          <p:nvPicPr>
            <p:cNvPr id="82" name="Imagen 81">
              <a:extLst>
                <a:ext uri="{FF2B5EF4-FFF2-40B4-BE49-F238E27FC236}">
                  <a16:creationId xmlns:a16="http://schemas.microsoft.com/office/drawing/2014/main" id="{B32DBAC3-E2C1-7243-36D9-759FEDDA6A95}"/>
                </a:ext>
              </a:extLst>
            </p:cNvPr>
            <p:cNvPicPr>
              <a:picLocks noChangeAspect="1"/>
            </p:cNvPicPr>
            <p:nvPr/>
          </p:nvPicPr>
          <p:blipFill rotWithShape="1">
            <a:blip r:embed="rId2"/>
            <a:srcRect l="38599" t="10224" r="51325" b="78454"/>
            <a:stretch/>
          </p:blipFill>
          <p:spPr>
            <a:xfrm>
              <a:off x="3882932" y="4006987"/>
              <a:ext cx="540363" cy="344552"/>
            </a:xfrm>
            <a:prstGeom prst="rect">
              <a:avLst/>
            </a:prstGeom>
          </p:spPr>
        </p:pic>
        <p:pic>
          <p:nvPicPr>
            <p:cNvPr id="83" name="Imagen 82">
              <a:extLst>
                <a:ext uri="{FF2B5EF4-FFF2-40B4-BE49-F238E27FC236}">
                  <a16:creationId xmlns:a16="http://schemas.microsoft.com/office/drawing/2014/main" id="{38FF828F-290A-81E4-5874-D8B82490FC7C}"/>
                </a:ext>
              </a:extLst>
            </p:cNvPr>
            <p:cNvPicPr>
              <a:picLocks noChangeAspect="1"/>
            </p:cNvPicPr>
            <p:nvPr/>
          </p:nvPicPr>
          <p:blipFill rotWithShape="1">
            <a:blip r:embed="rId2"/>
            <a:srcRect l="38599" t="10224" r="51325" b="78454"/>
            <a:stretch/>
          </p:blipFill>
          <p:spPr>
            <a:xfrm>
              <a:off x="3931393" y="4006987"/>
              <a:ext cx="540363" cy="344552"/>
            </a:xfrm>
            <a:prstGeom prst="rect">
              <a:avLst/>
            </a:prstGeom>
          </p:spPr>
        </p:pic>
        <p:pic>
          <p:nvPicPr>
            <p:cNvPr id="84" name="Imagen 83">
              <a:extLst>
                <a:ext uri="{FF2B5EF4-FFF2-40B4-BE49-F238E27FC236}">
                  <a16:creationId xmlns:a16="http://schemas.microsoft.com/office/drawing/2014/main" id="{05EE8E6D-D4F8-EA50-93E4-504500DE35C6}"/>
                </a:ext>
              </a:extLst>
            </p:cNvPr>
            <p:cNvPicPr>
              <a:picLocks noChangeAspect="1"/>
            </p:cNvPicPr>
            <p:nvPr/>
          </p:nvPicPr>
          <p:blipFill rotWithShape="1">
            <a:blip r:embed="rId2"/>
            <a:srcRect l="38599" t="10224" r="51325" b="78454"/>
            <a:stretch/>
          </p:blipFill>
          <p:spPr>
            <a:xfrm>
              <a:off x="3979854" y="4008291"/>
              <a:ext cx="540363" cy="344552"/>
            </a:xfrm>
            <a:prstGeom prst="rect">
              <a:avLst/>
            </a:prstGeom>
          </p:spPr>
        </p:pic>
        <p:pic>
          <p:nvPicPr>
            <p:cNvPr id="85" name="Imagen 84">
              <a:extLst>
                <a:ext uri="{FF2B5EF4-FFF2-40B4-BE49-F238E27FC236}">
                  <a16:creationId xmlns:a16="http://schemas.microsoft.com/office/drawing/2014/main" id="{376986FB-1227-0581-66C3-E5062002B378}"/>
                </a:ext>
              </a:extLst>
            </p:cNvPr>
            <p:cNvPicPr>
              <a:picLocks noChangeAspect="1"/>
            </p:cNvPicPr>
            <p:nvPr/>
          </p:nvPicPr>
          <p:blipFill rotWithShape="1">
            <a:blip r:embed="rId2"/>
            <a:srcRect l="38599" t="10224" r="51325" b="78454"/>
            <a:stretch/>
          </p:blipFill>
          <p:spPr>
            <a:xfrm>
              <a:off x="4028315" y="4008291"/>
              <a:ext cx="540363" cy="344552"/>
            </a:xfrm>
            <a:prstGeom prst="rect">
              <a:avLst/>
            </a:prstGeom>
          </p:spPr>
        </p:pic>
        <p:pic>
          <p:nvPicPr>
            <p:cNvPr id="86" name="Imagen 85">
              <a:extLst>
                <a:ext uri="{FF2B5EF4-FFF2-40B4-BE49-F238E27FC236}">
                  <a16:creationId xmlns:a16="http://schemas.microsoft.com/office/drawing/2014/main" id="{10ACB77E-2069-53D7-31B4-08BF1BDB9AB4}"/>
                </a:ext>
              </a:extLst>
            </p:cNvPr>
            <p:cNvPicPr>
              <a:picLocks noChangeAspect="1"/>
            </p:cNvPicPr>
            <p:nvPr/>
          </p:nvPicPr>
          <p:blipFill rotWithShape="1">
            <a:blip r:embed="rId2"/>
            <a:srcRect l="38599" t="10224" r="51325" b="78454"/>
            <a:stretch/>
          </p:blipFill>
          <p:spPr>
            <a:xfrm>
              <a:off x="4076776" y="4008291"/>
              <a:ext cx="540363" cy="344552"/>
            </a:xfrm>
            <a:prstGeom prst="rect">
              <a:avLst/>
            </a:prstGeom>
          </p:spPr>
        </p:pic>
        <p:pic>
          <p:nvPicPr>
            <p:cNvPr id="87" name="Imagen 86">
              <a:extLst>
                <a:ext uri="{FF2B5EF4-FFF2-40B4-BE49-F238E27FC236}">
                  <a16:creationId xmlns:a16="http://schemas.microsoft.com/office/drawing/2014/main" id="{887B8BFD-C87C-9C60-BC34-FD270CC198B1}"/>
                </a:ext>
              </a:extLst>
            </p:cNvPr>
            <p:cNvPicPr>
              <a:picLocks noChangeAspect="1"/>
            </p:cNvPicPr>
            <p:nvPr/>
          </p:nvPicPr>
          <p:blipFill rotWithShape="1">
            <a:blip r:embed="rId2"/>
            <a:srcRect l="38599" t="10224" r="51325" b="78454"/>
            <a:stretch/>
          </p:blipFill>
          <p:spPr>
            <a:xfrm>
              <a:off x="4125237" y="4006987"/>
              <a:ext cx="540363" cy="344552"/>
            </a:xfrm>
            <a:prstGeom prst="rect">
              <a:avLst/>
            </a:prstGeom>
          </p:spPr>
        </p:pic>
        <p:pic>
          <p:nvPicPr>
            <p:cNvPr id="88" name="Imagen 87">
              <a:extLst>
                <a:ext uri="{FF2B5EF4-FFF2-40B4-BE49-F238E27FC236}">
                  <a16:creationId xmlns:a16="http://schemas.microsoft.com/office/drawing/2014/main" id="{94B250AD-F7E8-F48D-6DAC-A1075B3E00AD}"/>
                </a:ext>
              </a:extLst>
            </p:cNvPr>
            <p:cNvPicPr>
              <a:picLocks noChangeAspect="1"/>
            </p:cNvPicPr>
            <p:nvPr/>
          </p:nvPicPr>
          <p:blipFill rotWithShape="1">
            <a:blip r:embed="rId2"/>
            <a:srcRect l="38599" t="10224" r="51325" b="78454"/>
            <a:stretch/>
          </p:blipFill>
          <p:spPr>
            <a:xfrm>
              <a:off x="4173698" y="4006987"/>
              <a:ext cx="540363" cy="344552"/>
            </a:xfrm>
            <a:prstGeom prst="rect">
              <a:avLst/>
            </a:prstGeom>
          </p:spPr>
        </p:pic>
        <p:pic>
          <p:nvPicPr>
            <p:cNvPr id="89" name="Imagen 88">
              <a:extLst>
                <a:ext uri="{FF2B5EF4-FFF2-40B4-BE49-F238E27FC236}">
                  <a16:creationId xmlns:a16="http://schemas.microsoft.com/office/drawing/2014/main" id="{B5858C76-B4EA-4381-2AA6-597DFD8CA1A7}"/>
                </a:ext>
              </a:extLst>
            </p:cNvPr>
            <p:cNvPicPr>
              <a:picLocks noChangeAspect="1"/>
            </p:cNvPicPr>
            <p:nvPr/>
          </p:nvPicPr>
          <p:blipFill rotWithShape="1">
            <a:blip r:embed="rId2"/>
            <a:srcRect l="38599" t="10224" r="51325" b="78454"/>
            <a:stretch/>
          </p:blipFill>
          <p:spPr>
            <a:xfrm>
              <a:off x="4222159" y="4006987"/>
              <a:ext cx="540363" cy="344552"/>
            </a:xfrm>
            <a:prstGeom prst="rect">
              <a:avLst/>
            </a:prstGeom>
          </p:spPr>
        </p:pic>
        <p:pic>
          <p:nvPicPr>
            <p:cNvPr id="90" name="Imagen 89">
              <a:extLst>
                <a:ext uri="{FF2B5EF4-FFF2-40B4-BE49-F238E27FC236}">
                  <a16:creationId xmlns:a16="http://schemas.microsoft.com/office/drawing/2014/main" id="{07067874-1EBA-FC5F-93F5-D99D7B13283F}"/>
                </a:ext>
              </a:extLst>
            </p:cNvPr>
            <p:cNvPicPr>
              <a:picLocks noChangeAspect="1"/>
            </p:cNvPicPr>
            <p:nvPr/>
          </p:nvPicPr>
          <p:blipFill rotWithShape="1">
            <a:blip r:embed="rId2"/>
            <a:srcRect l="38599" t="10224" r="51325" b="78454"/>
            <a:stretch/>
          </p:blipFill>
          <p:spPr>
            <a:xfrm>
              <a:off x="4270620" y="4008291"/>
              <a:ext cx="540363" cy="344552"/>
            </a:xfrm>
            <a:prstGeom prst="rect">
              <a:avLst/>
            </a:prstGeom>
          </p:spPr>
        </p:pic>
        <p:pic>
          <p:nvPicPr>
            <p:cNvPr id="91" name="Imagen 90">
              <a:extLst>
                <a:ext uri="{FF2B5EF4-FFF2-40B4-BE49-F238E27FC236}">
                  <a16:creationId xmlns:a16="http://schemas.microsoft.com/office/drawing/2014/main" id="{6472061A-32CA-A287-0358-C1C7D6BBB8E2}"/>
                </a:ext>
              </a:extLst>
            </p:cNvPr>
            <p:cNvPicPr>
              <a:picLocks noChangeAspect="1"/>
            </p:cNvPicPr>
            <p:nvPr/>
          </p:nvPicPr>
          <p:blipFill rotWithShape="1">
            <a:blip r:embed="rId2"/>
            <a:srcRect l="38599" t="10224" r="51325" b="78454"/>
            <a:stretch/>
          </p:blipFill>
          <p:spPr>
            <a:xfrm>
              <a:off x="4319081" y="4008291"/>
              <a:ext cx="540363" cy="344552"/>
            </a:xfrm>
            <a:prstGeom prst="rect">
              <a:avLst/>
            </a:prstGeom>
          </p:spPr>
        </p:pic>
        <p:pic>
          <p:nvPicPr>
            <p:cNvPr id="92" name="Imagen 91">
              <a:extLst>
                <a:ext uri="{FF2B5EF4-FFF2-40B4-BE49-F238E27FC236}">
                  <a16:creationId xmlns:a16="http://schemas.microsoft.com/office/drawing/2014/main" id="{16F1C533-2A81-3D2C-BD80-3E01EA617D0B}"/>
                </a:ext>
              </a:extLst>
            </p:cNvPr>
            <p:cNvPicPr>
              <a:picLocks noChangeAspect="1"/>
            </p:cNvPicPr>
            <p:nvPr/>
          </p:nvPicPr>
          <p:blipFill rotWithShape="1">
            <a:blip r:embed="rId2"/>
            <a:srcRect l="38599" t="10224" r="51325" b="78454"/>
            <a:stretch/>
          </p:blipFill>
          <p:spPr>
            <a:xfrm>
              <a:off x="4367542" y="4008291"/>
              <a:ext cx="540363" cy="344552"/>
            </a:xfrm>
            <a:prstGeom prst="rect">
              <a:avLst/>
            </a:prstGeom>
          </p:spPr>
        </p:pic>
        <p:pic>
          <p:nvPicPr>
            <p:cNvPr id="93" name="Imagen 92">
              <a:extLst>
                <a:ext uri="{FF2B5EF4-FFF2-40B4-BE49-F238E27FC236}">
                  <a16:creationId xmlns:a16="http://schemas.microsoft.com/office/drawing/2014/main" id="{4C686CD6-D35C-ECE4-3AC1-41CCA57F8BAF}"/>
                </a:ext>
              </a:extLst>
            </p:cNvPr>
            <p:cNvPicPr>
              <a:picLocks noChangeAspect="1"/>
            </p:cNvPicPr>
            <p:nvPr/>
          </p:nvPicPr>
          <p:blipFill rotWithShape="1">
            <a:blip r:embed="rId2"/>
            <a:srcRect l="38599" t="10224" r="51325" b="78454"/>
            <a:stretch/>
          </p:blipFill>
          <p:spPr>
            <a:xfrm>
              <a:off x="4416003" y="4008291"/>
              <a:ext cx="540363" cy="344552"/>
            </a:xfrm>
            <a:prstGeom prst="rect">
              <a:avLst/>
            </a:prstGeom>
          </p:spPr>
        </p:pic>
        <p:pic>
          <p:nvPicPr>
            <p:cNvPr id="94" name="Imagen 93">
              <a:extLst>
                <a:ext uri="{FF2B5EF4-FFF2-40B4-BE49-F238E27FC236}">
                  <a16:creationId xmlns:a16="http://schemas.microsoft.com/office/drawing/2014/main" id="{EADA921C-D8AB-68FE-81CE-AFFF6029AD64}"/>
                </a:ext>
              </a:extLst>
            </p:cNvPr>
            <p:cNvPicPr>
              <a:picLocks noChangeAspect="1"/>
            </p:cNvPicPr>
            <p:nvPr/>
          </p:nvPicPr>
          <p:blipFill rotWithShape="1">
            <a:blip r:embed="rId2"/>
            <a:srcRect l="38599" t="10224" r="51325" b="78454"/>
            <a:stretch/>
          </p:blipFill>
          <p:spPr>
            <a:xfrm>
              <a:off x="4464464" y="4008291"/>
              <a:ext cx="540363" cy="344552"/>
            </a:xfrm>
            <a:prstGeom prst="rect">
              <a:avLst/>
            </a:prstGeom>
          </p:spPr>
        </p:pic>
        <p:pic>
          <p:nvPicPr>
            <p:cNvPr id="95" name="Imagen 94">
              <a:extLst>
                <a:ext uri="{FF2B5EF4-FFF2-40B4-BE49-F238E27FC236}">
                  <a16:creationId xmlns:a16="http://schemas.microsoft.com/office/drawing/2014/main" id="{605283C1-6189-330C-44AB-3D4301ADECC0}"/>
                </a:ext>
              </a:extLst>
            </p:cNvPr>
            <p:cNvPicPr>
              <a:picLocks noChangeAspect="1"/>
            </p:cNvPicPr>
            <p:nvPr/>
          </p:nvPicPr>
          <p:blipFill rotWithShape="1">
            <a:blip r:embed="rId2"/>
            <a:srcRect l="38599" t="10224" r="51325" b="78454"/>
            <a:stretch/>
          </p:blipFill>
          <p:spPr>
            <a:xfrm>
              <a:off x="4512925" y="4008291"/>
              <a:ext cx="540363" cy="344552"/>
            </a:xfrm>
            <a:prstGeom prst="rect">
              <a:avLst/>
            </a:prstGeom>
          </p:spPr>
        </p:pic>
        <p:pic>
          <p:nvPicPr>
            <p:cNvPr id="96" name="Imagen 95">
              <a:extLst>
                <a:ext uri="{FF2B5EF4-FFF2-40B4-BE49-F238E27FC236}">
                  <a16:creationId xmlns:a16="http://schemas.microsoft.com/office/drawing/2014/main" id="{5A2CBD96-B364-48C4-799D-C7797E14EC42}"/>
                </a:ext>
              </a:extLst>
            </p:cNvPr>
            <p:cNvPicPr>
              <a:picLocks noChangeAspect="1"/>
            </p:cNvPicPr>
            <p:nvPr/>
          </p:nvPicPr>
          <p:blipFill rotWithShape="1">
            <a:blip r:embed="rId2"/>
            <a:srcRect l="38599" t="10224" r="51325" b="78454"/>
            <a:stretch/>
          </p:blipFill>
          <p:spPr>
            <a:xfrm>
              <a:off x="4561386" y="4009594"/>
              <a:ext cx="540363" cy="344552"/>
            </a:xfrm>
            <a:prstGeom prst="rect">
              <a:avLst/>
            </a:prstGeom>
          </p:spPr>
        </p:pic>
        <p:pic>
          <p:nvPicPr>
            <p:cNvPr id="97" name="Imagen 96">
              <a:extLst>
                <a:ext uri="{FF2B5EF4-FFF2-40B4-BE49-F238E27FC236}">
                  <a16:creationId xmlns:a16="http://schemas.microsoft.com/office/drawing/2014/main" id="{DD7955BA-614B-9395-C875-42DA92151636}"/>
                </a:ext>
              </a:extLst>
            </p:cNvPr>
            <p:cNvPicPr>
              <a:picLocks noChangeAspect="1"/>
            </p:cNvPicPr>
            <p:nvPr/>
          </p:nvPicPr>
          <p:blipFill rotWithShape="1">
            <a:blip r:embed="rId2"/>
            <a:srcRect l="38599" t="10224" r="51325" b="78454"/>
            <a:stretch/>
          </p:blipFill>
          <p:spPr>
            <a:xfrm>
              <a:off x="4609847" y="4007295"/>
              <a:ext cx="540363" cy="344552"/>
            </a:xfrm>
            <a:prstGeom prst="rect">
              <a:avLst/>
            </a:prstGeom>
          </p:spPr>
        </p:pic>
        <p:pic>
          <p:nvPicPr>
            <p:cNvPr id="98" name="Imagen 97">
              <a:extLst>
                <a:ext uri="{FF2B5EF4-FFF2-40B4-BE49-F238E27FC236}">
                  <a16:creationId xmlns:a16="http://schemas.microsoft.com/office/drawing/2014/main" id="{C0F1900F-99ED-AAAB-DE10-EE3162296E27}"/>
                </a:ext>
              </a:extLst>
            </p:cNvPr>
            <p:cNvPicPr>
              <a:picLocks noChangeAspect="1"/>
            </p:cNvPicPr>
            <p:nvPr/>
          </p:nvPicPr>
          <p:blipFill rotWithShape="1">
            <a:blip r:embed="rId2"/>
            <a:srcRect l="38599" t="10224" r="51325" b="78454"/>
            <a:stretch/>
          </p:blipFill>
          <p:spPr>
            <a:xfrm>
              <a:off x="4658308" y="4008942"/>
              <a:ext cx="540363" cy="344552"/>
            </a:xfrm>
            <a:prstGeom prst="rect">
              <a:avLst/>
            </a:prstGeom>
          </p:spPr>
        </p:pic>
        <p:pic>
          <p:nvPicPr>
            <p:cNvPr id="99" name="Imagen 98">
              <a:extLst>
                <a:ext uri="{FF2B5EF4-FFF2-40B4-BE49-F238E27FC236}">
                  <a16:creationId xmlns:a16="http://schemas.microsoft.com/office/drawing/2014/main" id="{F344C03F-0E74-C64C-1FA9-52BF51F2F1C9}"/>
                </a:ext>
              </a:extLst>
            </p:cNvPr>
            <p:cNvPicPr>
              <a:picLocks noChangeAspect="1"/>
            </p:cNvPicPr>
            <p:nvPr/>
          </p:nvPicPr>
          <p:blipFill rotWithShape="1">
            <a:blip r:embed="rId2"/>
            <a:srcRect l="38599" t="10224" r="51325" b="78454"/>
            <a:stretch/>
          </p:blipFill>
          <p:spPr>
            <a:xfrm>
              <a:off x="4706760" y="4010694"/>
              <a:ext cx="540363" cy="344552"/>
            </a:xfrm>
            <a:prstGeom prst="rect">
              <a:avLst/>
            </a:prstGeom>
          </p:spPr>
        </p:pic>
        <p:pic>
          <p:nvPicPr>
            <p:cNvPr id="100" name="Imagen 99">
              <a:extLst>
                <a:ext uri="{FF2B5EF4-FFF2-40B4-BE49-F238E27FC236}">
                  <a16:creationId xmlns:a16="http://schemas.microsoft.com/office/drawing/2014/main" id="{D3CCE56A-9D18-3B87-6D53-FABB540B28CF}"/>
                </a:ext>
              </a:extLst>
            </p:cNvPr>
            <p:cNvPicPr>
              <a:picLocks noChangeAspect="1"/>
            </p:cNvPicPr>
            <p:nvPr/>
          </p:nvPicPr>
          <p:blipFill rotWithShape="1">
            <a:blip r:embed="rId2"/>
            <a:srcRect l="38599" t="10224" r="51325" b="78454"/>
            <a:stretch/>
          </p:blipFill>
          <p:spPr>
            <a:xfrm>
              <a:off x="4756346" y="4005684"/>
              <a:ext cx="540363" cy="344552"/>
            </a:xfrm>
            <a:prstGeom prst="rect">
              <a:avLst/>
            </a:prstGeom>
          </p:spPr>
        </p:pic>
        <p:pic>
          <p:nvPicPr>
            <p:cNvPr id="101" name="Imagen 100">
              <a:extLst>
                <a:ext uri="{FF2B5EF4-FFF2-40B4-BE49-F238E27FC236}">
                  <a16:creationId xmlns:a16="http://schemas.microsoft.com/office/drawing/2014/main" id="{6825D66F-9F71-A848-A9E3-B8A11891BF18}"/>
                </a:ext>
              </a:extLst>
            </p:cNvPr>
            <p:cNvPicPr>
              <a:picLocks noChangeAspect="1"/>
            </p:cNvPicPr>
            <p:nvPr/>
          </p:nvPicPr>
          <p:blipFill rotWithShape="1">
            <a:blip r:embed="rId2"/>
            <a:srcRect l="38599" t="10224" r="51325" b="78454"/>
            <a:stretch/>
          </p:blipFill>
          <p:spPr>
            <a:xfrm>
              <a:off x="341434" y="4151017"/>
              <a:ext cx="540363" cy="344552"/>
            </a:xfrm>
            <a:prstGeom prst="rect">
              <a:avLst/>
            </a:prstGeom>
          </p:spPr>
        </p:pic>
        <p:pic>
          <p:nvPicPr>
            <p:cNvPr id="102" name="Imagen 101">
              <a:extLst>
                <a:ext uri="{FF2B5EF4-FFF2-40B4-BE49-F238E27FC236}">
                  <a16:creationId xmlns:a16="http://schemas.microsoft.com/office/drawing/2014/main" id="{B3D556D7-407D-F9A2-52A9-05315F3675FF}"/>
                </a:ext>
              </a:extLst>
            </p:cNvPr>
            <p:cNvPicPr>
              <a:picLocks noChangeAspect="1"/>
            </p:cNvPicPr>
            <p:nvPr/>
          </p:nvPicPr>
          <p:blipFill rotWithShape="1">
            <a:blip r:embed="rId2"/>
            <a:srcRect l="38599" t="10224" r="51325" b="78454"/>
            <a:stretch/>
          </p:blipFill>
          <p:spPr>
            <a:xfrm>
              <a:off x="389835" y="4151017"/>
              <a:ext cx="540363" cy="344552"/>
            </a:xfrm>
            <a:prstGeom prst="rect">
              <a:avLst/>
            </a:prstGeom>
          </p:spPr>
        </p:pic>
        <p:pic>
          <p:nvPicPr>
            <p:cNvPr id="103" name="Imagen 102">
              <a:extLst>
                <a:ext uri="{FF2B5EF4-FFF2-40B4-BE49-F238E27FC236}">
                  <a16:creationId xmlns:a16="http://schemas.microsoft.com/office/drawing/2014/main" id="{B8CF54D9-F80A-93D6-9232-730E0884B2C9}"/>
                </a:ext>
              </a:extLst>
            </p:cNvPr>
            <p:cNvPicPr>
              <a:picLocks noChangeAspect="1"/>
            </p:cNvPicPr>
            <p:nvPr/>
          </p:nvPicPr>
          <p:blipFill rotWithShape="1">
            <a:blip r:embed="rId2"/>
            <a:srcRect l="38599" t="10224" r="51325" b="78454"/>
            <a:stretch/>
          </p:blipFill>
          <p:spPr>
            <a:xfrm>
              <a:off x="438236" y="4151017"/>
              <a:ext cx="540363" cy="344552"/>
            </a:xfrm>
            <a:prstGeom prst="rect">
              <a:avLst/>
            </a:prstGeom>
          </p:spPr>
        </p:pic>
        <p:pic>
          <p:nvPicPr>
            <p:cNvPr id="104" name="Imagen 103">
              <a:extLst>
                <a:ext uri="{FF2B5EF4-FFF2-40B4-BE49-F238E27FC236}">
                  <a16:creationId xmlns:a16="http://schemas.microsoft.com/office/drawing/2014/main" id="{CD5D2AB9-8FCA-4C68-A8E3-93366C88CE40}"/>
                </a:ext>
              </a:extLst>
            </p:cNvPr>
            <p:cNvPicPr>
              <a:picLocks noChangeAspect="1"/>
            </p:cNvPicPr>
            <p:nvPr/>
          </p:nvPicPr>
          <p:blipFill rotWithShape="1">
            <a:blip r:embed="rId2"/>
            <a:srcRect l="38599" t="10224" r="51325" b="78454"/>
            <a:stretch/>
          </p:blipFill>
          <p:spPr>
            <a:xfrm>
              <a:off x="486637" y="4151017"/>
              <a:ext cx="540363" cy="344552"/>
            </a:xfrm>
            <a:prstGeom prst="rect">
              <a:avLst/>
            </a:prstGeom>
          </p:spPr>
        </p:pic>
        <p:pic>
          <p:nvPicPr>
            <p:cNvPr id="105" name="Imagen 104">
              <a:extLst>
                <a:ext uri="{FF2B5EF4-FFF2-40B4-BE49-F238E27FC236}">
                  <a16:creationId xmlns:a16="http://schemas.microsoft.com/office/drawing/2014/main" id="{69680F03-DA6A-17D1-FEED-62B1D07750C2}"/>
                </a:ext>
              </a:extLst>
            </p:cNvPr>
            <p:cNvPicPr>
              <a:picLocks noChangeAspect="1"/>
            </p:cNvPicPr>
            <p:nvPr/>
          </p:nvPicPr>
          <p:blipFill rotWithShape="1">
            <a:blip r:embed="rId2"/>
            <a:srcRect l="38599" t="10224" r="51325" b="78454"/>
            <a:stretch/>
          </p:blipFill>
          <p:spPr>
            <a:xfrm>
              <a:off x="535038" y="4151017"/>
              <a:ext cx="540363" cy="344552"/>
            </a:xfrm>
            <a:prstGeom prst="rect">
              <a:avLst/>
            </a:prstGeom>
          </p:spPr>
        </p:pic>
        <p:pic>
          <p:nvPicPr>
            <p:cNvPr id="106" name="Imagen 105">
              <a:extLst>
                <a:ext uri="{FF2B5EF4-FFF2-40B4-BE49-F238E27FC236}">
                  <a16:creationId xmlns:a16="http://schemas.microsoft.com/office/drawing/2014/main" id="{7E8CFBD1-22B4-22D3-BB0B-CF4CBA1221C3}"/>
                </a:ext>
              </a:extLst>
            </p:cNvPr>
            <p:cNvPicPr>
              <a:picLocks noChangeAspect="1"/>
            </p:cNvPicPr>
            <p:nvPr/>
          </p:nvPicPr>
          <p:blipFill rotWithShape="1">
            <a:blip r:embed="rId2"/>
            <a:srcRect l="38599" t="10224" r="51325" b="78454"/>
            <a:stretch/>
          </p:blipFill>
          <p:spPr>
            <a:xfrm>
              <a:off x="583439" y="4151017"/>
              <a:ext cx="540363" cy="344552"/>
            </a:xfrm>
            <a:prstGeom prst="rect">
              <a:avLst/>
            </a:prstGeom>
          </p:spPr>
        </p:pic>
        <p:pic>
          <p:nvPicPr>
            <p:cNvPr id="107" name="Imagen 106">
              <a:extLst>
                <a:ext uri="{FF2B5EF4-FFF2-40B4-BE49-F238E27FC236}">
                  <a16:creationId xmlns:a16="http://schemas.microsoft.com/office/drawing/2014/main" id="{C26B95DB-1155-3292-1BA0-B6FDD68F46FE}"/>
                </a:ext>
              </a:extLst>
            </p:cNvPr>
            <p:cNvPicPr>
              <a:picLocks noChangeAspect="1"/>
            </p:cNvPicPr>
            <p:nvPr/>
          </p:nvPicPr>
          <p:blipFill rotWithShape="1">
            <a:blip r:embed="rId2"/>
            <a:srcRect l="38599" t="10224" r="51325" b="78454"/>
            <a:stretch/>
          </p:blipFill>
          <p:spPr>
            <a:xfrm>
              <a:off x="631840" y="4151017"/>
              <a:ext cx="540363" cy="344552"/>
            </a:xfrm>
            <a:prstGeom prst="rect">
              <a:avLst/>
            </a:prstGeom>
          </p:spPr>
        </p:pic>
        <p:pic>
          <p:nvPicPr>
            <p:cNvPr id="108" name="Imagen 107">
              <a:extLst>
                <a:ext uri="{FF2B5EF4-FFF2-40B4-BE49-F238E27FC236}">
                  <a16:creationId xmlns:a16="http://schemas.microsoft.com/office/drawing/2014/main" id="{C961A116-7968-7AB5-284D-FB0C25B832DC}"/>
                </a:ext>
              </a:extLst>
            </p:cNvPr>
            <p:cNvPicPr>
              <a:picLocks noChangeAspect="1"/>
            </p:cNvPicPr>
            <p:nvPr/>
          </p:nvPicPr>
          <p:blipFill rotWithShape="1">
            <a:blip r:embed="rId2"/>
            <a:srcRect l="38599" t="10224" r="51325" b="78454"/>
            <a:stretch/>
          </p:blipFill>
          <p:spPr>
            <a:xfrm>
              <a:off x="680241" y="4151017"/>
              <a:ext cx="540363" cy="344552"/>
            </a:xfrm>
            <a:prstGeom prst="rect">
              <a:avLst/>
            </a:prstGeom>
          </p:spPr>
        </p:pic>
        <p:pic>
          <p:nvPicPr>
            <p:cNvPr id="109" name="Imagen 108">
              <a:extLst>
                <a:ext uri="{FF2B5EF4-FFF2-40B4-BE49-F238E27FC236}">
                  <a16:creationId xmlns:a16="http://schemas.microsoft.com/office/drawing/2014/main" id="{505012D7-3D50-E3E5-959A-7447206BE2AB}"/>
                </a:ext>
              </a:extLst>
            </p:cNvPr>
            <p:cNvPicPr>
              <a:picLocks noChangeAspect="1"/>
            </p:cNvPicPr>
            <p:nvPr/>
          </p:nvPicPr>
          <p:blipFill rotWithShape="1">
            <a:blip r:embed="rId2"/>
            <a:srcRect l="38599" t="10224" r="51325" b="78454"/>
            <a:stretch/>
          </p:blipFill>
          <p:spPr>
            <a:xfrm>
              <a:off x="728642" y="4151017"/>
              <a:ext cx="540363" cy="344552"/>
            </a:xfrm>
            <a:prstGeom prst="rect">
              <a:avLst/>
            </a:prstGeom>
          </p:spPr>
        </p:pic>
        <p:pic>
          <p:nvPicPr>
            <p:cNvPr id="110" name="Imagen 109">
              <a:extLst>
                <a:ext uri="{FF2B5EF4-FFF2-40B4-BE49-F238E27FC236}">
                  <a16:creationId xmlns:a16="http://schemas.microsoft.com/office/drawing/2014/main" id="{08960E85-4918-2386-F571-D390E8A55125}"/>
                </a:ext>
              </a:extLst>
            </p:cNvPr>
            <p:cNvPicPr>
              <a:picLocks noChangeAspect="1"/>
            </p:cNvPicPr>
            <p:nvPr/>
          </p:nvPicPr>
          <p:blipFill rotWithShape="1">
            <a:blip r:embed="rId2"/>
            <a:srcRect l="38599" t="10224" r="51325" b="78454"/>
            <a:stretch/>
          </p:blipFill>
          <p:spPr>
            <a:xfrm>
              <a:off x="777043" y="4151017"/>
              <a:ext cx="540363" cy="344552"/>
            </a:xfrm>
            <a:prstGeom prst="rect">
              <a:avLst/>
            </a:prstGeom>
          </p:spPr>
        </p:pic>
        <p:pic>
          <p:nvPicPr>
            <p:cNvPr id="111" name="Imagen 110">
              <a:extLst>
                <a:ext uri="{FF2B5EF4-FFF2-40B4-BE49-F238E27FC236}">
                  <a16:creationId xmlns:a16="http://schemas.microsoft.com/office/drawing/2014/main" id="{D88023B2-8136-D5B2-CE8C-0C98A8C7653C}"/>
                </a:ext>
              </a:extLst>
            </p:cNvPr>
            <p:cNvPicPr>
              <a:picLocks noChangeAspect="1"/>
            </p:cNvPicPr>
            <p:nvPr/>
          </p:nvPicPr>
          <p:blipFill rotWithShape="1">
            <a:blip r:embed="rId2"/>
            <a:srcRect l="38599" t="10224" r="51325" b="78454"/>
            <a:stretch/>
          </p:blipFill>
          <p:spPr>
            <a:xfrm>
              <a:off x="825444" y="4151017"/>
              <a:ext cx="540363" cy="344552"/>
            </a:xfrm>
            <a:prstGeom prst="rect">
              <a:avLst/>
            </a:prstGeom>
          </p:spPr>
        </p:pic>
        <p:pic>
          <p:nvPicPr>
            <p:cNvPr id="112" name="Imagen 111">
              <a:extLst>
                <a:ext uri="{FF2B5EF4-FFF2-40B4-BE49-F238E27FC236}">
                  <a16:creationId xmlns:a16="http://schemas.microsoft.com/office/drawing/2014/main" id="{78BE9CE4-A272-A5BA-2C42-118669D01E3D}"/>
                </a:ext>
              </a:extLst>
            </p:cNvPr>
            <p:cNvPicPr>
              <a:picLocks noChangeAspect="1"/>
            </p:cNvPicPr>
            <p:nvPr/>
          </p:nvPicPr>
          <p:blipFill rotWithShape="1">
            <a:blip r:embed="rId2"/>
            <a:srcRect l="38599" t="10224" r="51325" b="78454"/>
            <a:stretch/>
          </p:blipFill>
          <p:spPr>
            <a:xfrm>
              <a:off x="873845" y="4151017"/>
              <a:ext cx="540363" cy="344552"/>
            </a:xfrm>
            <a:prstGeom prst="rect">
              <a:avLst/>
            </a:prstGeom>
          </p:spPr>
        </p:pic>
        <p:pic>
          <p:nvPicPr>
            <p:cNvPr id="113" name="Imagen 112">
              <a:extLst>
                <a:ext uri="{FF2B5EF4-FFF2-40B4-BE49-F238E27FC236}">
                  <a16:creationId xmlns:a16="http://schemas.microsoft.com/office/drawing/2014/main" id="{B47F12AC-621A-16D1-C1BA-5DE33F1C6E94}"/>
                </a:ext>
              </a:extLst>
            </p:cNvPr>
            <p:cNvPicPr>
              <a:picLocks noChangeAspect="1"/>
            </p:cNvPicPr>
            <p:nvPr/>
          </p:nvPicPr>
          <p:blipFill rotWithShape="1">
            <a:blip r:embed="rId2"/>
            <a:srcRect l="38599" t="10224" r="51325" b="78454"/>
            <a:stretch/>
          </p:blipFill>
          <p:spPr>
            <a:xfrm>
              <a:off x="922246" y="4151017"/>
              <a:ext cx="540363" cy="344552"/>
            </a:xfrm>
            <a:prstGeom prst="rect">
              <a:avLst/>
            </a:prstGeom>
          </p:spPr>
        </p:pic>
        <p:pic>
          <p:nvPicPr>
            <p:cNvPr id="114" name="Imagen 113">
              <a:extLst>
                <a:ext uri="{FF2B5EF4-FFF2-40B4-BE49-F238E27FC236}">
                  <a16:creationId xmlns:a16="http://schemas.microsoft.com/office/drawing/2014/main" id="{6B55732B-334E-2225-7502-E7F02D213522}"/>
                </a:ext>
              </a:extLst>
            </p:cNvPr>
            <p:cNvPicPr>
              <a:picLocks noChangeAspect="1"/>
            </p:cNvPicPr>
            <p:nvPr/>
          </p:nvPicPr>
          <p:blipFill rotWithShape="1">
            <a:blip r:embed="rId2"/>
            <a:srcRect l="38599" t="10224" r="51325" b="78454"/>
            <a:stretch/>
          </p:blipFill>
          <p:spPr>
            <a:xfrm>
              <a:off x="970647" y="4151017"/>
              <a:ext cx="540363" cy="344552"/>
            </a:xfrm>
            <a:prstGeom prst="rect">
              <a:avLst/>
            </a:prstGeom>
          </p:spPr>
        </p:pic>
        <p:pic>
          <p:nvPicPr>
            <p:cNvPr id="115" name="Imagen 114">
              <a:extLst>
                <a:ext uri="{FF2B5EF4-FFF2-40B4-BE49-F238E27FC236}">
                  <a16:creationId xmlns:a16="http://schemas.microsoft.com/office/drawing/2014/main" id="{92A8BB91-E991-6071-2A1B-031E2857EAC6}"/>
                </a:ext>
              </a:extLst>
            </p:cNvPr>
            <p:cNvPicPr>
              <a:picLocks noChangeAspect="1"/>
            </p:cNvPicPr>
            <p:nvPr/>
          </p:nvPicPr>
          <p:blipFill rotWithShape="1">
            <a:blip r:embed="rId2"/>
            <a:srcRect l="38599" t="10224" r="51325" b="78454"/>
            <a:stretch/>
          </p:blipFill>
          <p:spPr>
            <a:xfrm>
              <a:off x="1019048" y="4151017"/>
              <a:ext cx="540363" cy="344552"/>
            </a:xfrm>
            <a:prstGeom prst="rect">
              <a:avLst/>
            </a:prstGeom>
          </p:spPr>
        </p:pic>
        <p:pic>
          <p:nvPicPr>
            <p:cNvPr id="116" name="Imagen 115">
              <a:extLst>
                <a:ext uri="{FF2B5EF4-FFF2-40B4-BE49-F238E27FC236}">
                  <a16:creationId xmlns:a16="http://schemas.microsoft.com/office/drawing/2014/main" id="{74E55486-F6CE-2397-6799-2E4D2A8499EB}"/>
                </a:ext>
              </a:extLst>
            </p:cNvPr>
            <p:cNvPicPr>
              <a:picLocks noChangeAspect="1"/>
            </p:cNvPicPr>
            <p:nvPr/>
          </p:nvPicPr>
          <p:blipFill rotWithShape="1">
            <a:blip r:embed="rId2"/>
            <a:srcRect l="38599" t="10224" r="51325" b="78454"/>
            <a:stretch/>
          </p:blipFill>
          <p:spPr>
            <a:xfrm>
              <a:off x="1067449" y="4151017"/>
              <a:ext cx="540363" cy="344552"/>
            </a:xfrm>
            <a:prstGeom prst="rect">
              <a:avLst/>
            </a:prstGeom>
          </p:spPr>
        </p:pic>
        <p:pic>
          <p:nvPicPr>
            <p:cNvPr id="117" name="Imagen 116">
              <a:extLst>
                <a:ext uri="{FF2B5EF4-FFF2-40B4-BE49-F238E27FC236}">
                  <a16:creationId xmlns:a16="http://schemas.microsoft.com/office/drawing/2014/main" id="{60A840F2-3BE9-A330-6C39-C4D7F526A7E7}"/>
                </a:ext>
              </a:extLst>
            </p:cNvPr>
            <p:cNvPicPr>
              <a:picLocks noChangeAspect="1"/>
            </p:cNvPicPr>
            <p:nvPr/>
          </p:nvPicPr>
          <p:blipFill rotWithShape="1">
            <a:blip r:embed="rId2"/>
            <a:srcRect l="38599" t="10224" r="51325" b="78454"/>
            <a:stretch/>
          </p:blipFill>
          <p:spPr>
            <a:xfrm>
              <a:off x="1115850" y="4151017"/>
              <a:ext cx="540363" cy="344552"/>
            </a:xfrm>
            <a:prstGeom prst="rect">
              <a:avLst/>
            </a:prstGeom>
          </p:spPr>
        </p:pic>
        <p:pic>
          <p:nvPicPr>
            <p:cNvPr id="118" name="Imagen 117">
              <a:extLst>
                <a:ext uri="{FF2B5EF4-FFF2-40B4-BE49-F238E27FC236}">
                  <a16:creationId xmlns:a16="http://schemas.microsoft.com/office/drawing/2014/main" id="{97C7A5DA-B460-0CDA-4A8C-6F3A31885F8D}"/>
                </a:ext>
              </a:extLst>
            </p:cNvPr>
            <p:cNvPicPr>
              <a:picLocks noChangeAspect="1"/>
            </p:cNvPicPr>
            <p:nvPr/>
          </p:nvPicPr>
          <p:blipFill rotWithShape="1">
            <a:blip r:embed="rId2"/>
            <a:srcRect l="38599" t="10224" r="51325" b="78454"/>
            <a:stretch/>
          </p:blipFill>
          <p:spPr>
            <a:xfrm>
              <a:off x="1164251" y="4151017"/>
              <a:ext cx="540363" cy="344552"/>
            </a:xfrm>
            <a:prstGeom prst="rect">
              <a:avLst/>
            </a:prstGeom>
          </p:spPr>
        </p:pic>
        <p:pic>
          <p:nvPicPr>
            <p:cNvPr id="119" name="Imagen 118">
              <a:extLst>
                <a:ext uri="{FF2B5EF4-FFF2-40B4-BE49-F238E27FC236}">
                  <a16:creationId xmlns:a16="http://schemas.microsoft.com/office/drawing/2014/main" id="{B0B10A91-9C75-E644-D3CB-B4739E02F6BA}"/>
                </a:ext>
              </a:extLst>
            </p:cNvPr>
            <p:cNvPicPr>
              <a:picLocks noChangeAspect="1"/>
            </p:cNvPicPr>
            <p:nvPr/>
          </p:nvPicPr>
          <p:blipFill rotWithShape="1">
            <a:blip r:embed="rId2"/>
            <a:srcRect l="38599" t="10224" r="51325" b="78454"/>
            <a:stretch/>
          </p:blipFill>
          <p:spPr>
            <a:xfrm>
              <a:off x="1212652" y="4151017"/>
              <a:ext cx="540363" cy="344552"/>
            </a:xfrm>
            <a:prstGeom prst="rect">
              <a:avLst/>
            </a:prstGeom>
          </p:spPr>
        </p:pic>
        <p:pic>
          <p:nvPicPr>
            <p:cNvPr id="120" name="Imagen 119">
              <a:extLst>
                <a:ext uri="{FF2B5EF4-FFF2-40B4-BE49-F238E27FC236}">
                  <a16:creationId xmlns:a16="http://schemas.microsoft.com/office/drawing/2014/main" id="{189E22F0-0F90-6BD5-E7E4-7C9D04F57517}"/>
                </a:ext>
              </a:extLst>
            </p:cNvPr>
            <p:cNvPicPr>
              <a:picLocks noChangeAspect="1"/>
            </p:cNvPicPr>
            <p:nvPr/>
          </p:nvPicPr>
          <p:blipFill rotWithShape="1">
            <a:blip r:embed="rId2"/>
            <a:srcRect l="38599" t="10224" r="51325" b="78454"/>
            <a:stretch/>
          </p:blipFill>
          <p:spPr>
            <a:xfrm>
              <a:off x="1261053" y="4151017"/>
              <a:ext cx="540363" cy="344552"/>
            </a:xfrm>
            <a:prstGeom prst="rect">
              <a:avLst/>
            </a:prstGeom>
          </p:spPr>
        </p:pic>
        <p:pic>
          <p:nvPicPr>
            <p:cNvPr id="121" name="Imagen 120">
              <a:extLst>
                <a:ext uri="{FF2B5EF4-FFF2-40B4-BE49-F238E27FC236}">
                  <a16:creationId xmlns:a16="http://schemas.microsoft.com/office/drawing/2014/main" id="{95C6515F-B960-3204-F671-2BFDD423AABC}"/>
                </a:ext>
              </a:extLst>
            </p:cNvPr>
            <p:cNvPicPr>
              <a:picLocks noChangeAspect="1"/>
            </p:cNvPicPr>
            <p:nvPr/>
          </p:nvPicPr>
          <p:blipFill rotWithShape="1">
            <a:blip r:embed="rId2"/>
            <a:srcRect l="38599" t="10224" r="51325" b="78454"/>
            <a:stretch/>
          </p:blipFill>
          <p:spPr>
            <a:xfrm>
              <a:off x="1309454" y="4151017"/>
              <a:ext cx="540363" cy="344552"/>
            </a:xfrm>
            <a:prstGeom prst="rect">
              <a:avLst/>
            </a:prstGeom>
          </p:spPr>
        </p:pic>
        <p:pic>
          <p:nvPicPr>
            <p:cNvPr id="122" name="Imagen 121">
              <a:extLst>
                <a:ext uri="{FF2B5EF4-FFF2-40B4-BE49-F238E27FC236}">
                  <a16:creationId xmlns:a16="http://schemas.microsoft.com/office/drawing/2014/main" id="{6AAEEF4A-4625-D330-6213-CCFAAD6CEA4F}"/>
                </a:ext>
              </a:extLst>
            </p:cNvPr>
            <p:cNvPicPr>
              <a:picLocks noChangeAspect="1"/>
            </p:cNvPicPr>
            <p:nvPr/>
          </p:nvPicPr>
          <p:blipFill rotWithShape="1">
            <a:blip r:embed="rId2"/>
            <a:srcRect l="38599" t="10224" r="51325" b="78454"/>
            <a:stretch/>
          </p:blipFill>
          <p:spPr>
            <a:xfrm>
              <a:off x="1357855" y="4151017"/>
              <a:ext cx="540363" cy="344552"/>
            </a:xfrm>
            <a:prstGeom prst="rect">
              <a:avLst/>
            </a:prstGeom>
          </p:spPr>
        </p:pic>
        <p:pic>
          <p:nvPicPr>
            <p:cNvPr id="123" name="Imagen 122">
              <a:extLst>
                <a:ext uri="{FF2B5EF4-FFF2-40B4-BE49-F238E27FC236}">
                  <a16:creationId xmlns:a16="http://schemas.microsoft.com/office/drawing/2014/main" id="{7F073B31-8074-04D1-D023-BB76D70C7E35}"/>
                </a:ext>
              </a:extLst>
            </p:cNvPr>
            <p:cNvPicPr>
              <a:picLocks noChangeAspect="1"/>
            </p:cNvPicPr>
            <p:nvPr/>
          </p:nvPicPr>
          <p:blipFill rotWithShape="1">
            <a:blip r:embed="rId2"/>
            <a:srcRect l="38599" t="10224" r="51325" b="78454"/>
            <a:stretch/>
          </p:blipFill>
          <p:spPr>
            <a:xfrm>
              <a:off x="1406256" y="4151017"/>
              <a:ext cx="540363" cy="344552"/>
            </a:xfrm>
            <a:prstGeom prst="rect">
              <a:avLst/>
            </a:prstGeom>
          </p:spPr>
        </p:pic>
        <p:pic>
          <p:nvPicPr>
            <p:cNvPr id="124" name="Imagen 123">
              <a:extLst>
                <a:ext uri="{FF2B5EF4-FFF2-40B4-BE49-F238E27FC236}">
                  <a16:creationId xmlns:a16="http://schemas.microsoft.com/office/drawing/2014/main" id="{C4B68F5B-B3E3-F7D0-BAE1-FE10595AFBBF}"/>
                </a:ext>
              </a:extLst>
            </p:cNvPr>
            <p:cNvPicPr>
              <a:picLocks noChangeAspect="1"/>
            </p:cNvPicPr>
            <p:nvPr/>
          </p:nvPicPr>
          <p:blipFill rotWithShape="1">
            <a:blip r:embed="rId2"/>
            <a:srcRect l="38599" t="10224" r="51325" b="78454"/>
            <a:stretch/>
          </p:blipFill>
          <p:spPr>
            <a:xfrm>
              <a:off x="1454657" y="4151017"/>
              <a:ext cx="540363" cy="344552"/>
            </a:xfrm>
            <a:prstGeom prst="rect">
              <a:avLst/>
            </a:prstGeom>
          </p:spPr>
        </p:pic>
        <p:pic>
          <p:nvPicPr>
            <p:cNvPr id="125" name="Imagen 124">
              <a:extLst>
                <a:ext uri="{FF2B5EF4-FFF2-40B4-BE49-F238E27FC236}">
                  <a16:creationId xmlns:a16="http://schemas.microsoft.com/office/drawing/2014/main" id="{AB8C0500-CA25-A6AC-7FCB-569AF385078C}"/>
                </a:ext>
              </a:extLst>
            </p:cNvPr>
            <p:cNvPicPr>
              <a:picLocks noChangeAspect="1"/>
            </p:cNvPicPr>
            <p:nvPr/>
          </p:nvPicPr>
          <p:blipFill rotWithShape="1">
            <a:blip r:embed="rId2"/>
            <a:srcRect l="38599" t="10224" r="51325" b="78454"/>
            <a:stretch/>
          </p:blipFill>
          <p:spPr>
            <a:xfrm>
              <a:off x="1503058" y="4151017"/>
              <a:ext cx="540363" cy="344552"/>
            </a:xfrm>
            <a:prstGeom prst="rect">
              <a:avLst/>
            </a:prstGeom>
          </p:spPr>
        </p:pic>
        <p:pic>
          <p:nvPicPr>
            <p:cNvPr id="126" name="Imagen 125">
              <a:extLst>
                <a:ext uri="{FF2B5EF4-FFF2-40B4-BE49-F238E27FC236}">
                  <a16:creationId xmlns:a16="http://schemas.microsoft.com/office/drawing/2014/main" id="{0586580C-791E-9A5B-021C-523830FCF721}"/>
                </a:ext>
              </a:extLst>
            </p:cNvPr>
            <p:cNvPicPr>
              <a:picLocks noChangeAspect="1"/>
            </p:cNvPicPr>
            <p:nvPr/>
          </p:nvPicPr>
          <p:blipFill rotWithShape="1">
            <a:blip r:embed="rId2"/>
            <a:srcRect l="38599" t="10224" r="51325" b="78454"/>
            <a:stretch/>
          </p:blipFill>
          <p:spPr>
            <a:xfrm>
              <a:off x="1551459" y="4151017"/>
              <a:ext cx="540363" cy="344552"/>
            </a:xfrm>
            <a:prstGeom prst="rect">
              <a:avLst/>
            </a:prstGeom>
          </p:spPr>
        </p:pic>
        <p:pic>
          <p:nvPicPr>
            <p:cNvPr id="127" name="Imagen 126">
              <a:extLst>
                <a:ext uri="{FF2B5EF4-FFF2-40B4-BE49-F238E27FC236}">
                  <a16:creationId xmlns:a16="http://schemas.microsoft.com/office/drawing/2014/main" id="{2C33EF60-705E-834C-CAAB-A3F69677E7B4}"/>
                </a:ext>
              </a:extLst>
            </p:cNvPr>
            <p:cNvPicPr>
              <a:picLocks noChangeAspect="1"/>
            </p:cNvPicPr>
            <p:nvPr/>
          </p:nvPicPr>
          <p:blipFill rotWithShape="1">
            <a:blip r:embed="rId2"/>
            <a:srcRect l="38599" t="10224" r="51325" b="78454"/>
            <a:stretch/>
          </p:blipFill>
          <p:spPr>
            <a:xfrm>
              <a:off x="1599860" y="4151017"/>
              <a:ext cx="540363" cy="344552"/>
            </a:xfrm>
            <a:prstGeom prst="rect">
              <a:avLst/>
            </a:prstGeom>
          </p:spPr>
        </p:pic>
        <p:pic>
          <p:nvPicPr>
            <p:cNvPr id="128" name="Imagen 127">
              <a:extLst>
                <a:ext uri="{FF2B5EF4-FFF2-40B4-BE49-F238E27FC236}">
                  <a16:creationId xmlns:a16="http://schemas.microsoft.com/office/drawing/2014/main" id="{830EF627-72C6-3508-0550-2EBC5CA89927}"/>
                </a:ext>
              </a:extLst>
            </p:cNvPr>
            <p:cNvPicPr>
              <a:picLocks noChangeAspect="1"/>
            </p:cNvPicPr>
            <p:nvPr/>
          </p:nvPicPr>
          <p:blipFill rotWithShape="1">
            <a:blip r:embed="rId2"/>
            <a:srcRect l="38599" t="10224" r="51325" b="78454"/>
            <a:stretch/>
          </p:blipFill>
          <p:spPr>
            <a:xfrm>
              <a:off x="1648261" y="4151017"/>
              <a:ext cx="540363" cy="344552"/>
            </a:xfrm>
            <a:prstGeom prst="rect">
              <a:avLst/>
            </a:prstGeom>
          </p:spPr>
        </p:pic>
        <p:pic>
          <p:nvPicPr>
            <p:cNvPr id="129" name="Imagen 128">
              <a:extLst>
                <a:ext uri="{FF2B5EF4-FFF2-40B4-BE49-F238E27FC236}">
                  <a16:creationId xmlns:a16="http://schemas.microsoft.com/office/drawing/2014/main" id="{03638FAF-4FF5-66F2-6DC4-2DF7EB2006C8}"/>
                </a:ext>
              </a:extLst>
            </p:cNvPr>
            <p:cNvPicPr>
              <a:picLocks noChangeAspect="1"/>
            </p:cNvPicPr>
            <p:nvPr/>
          </p:nvPicPr>
          <p:blipFill rotWithShape="1">
            <a:blip r:embed="rId2"/>
            <a:srcRect l="38599" t="10224" r="51325" b="78454"/>
            <a:stretch/>
          </p:blipFill>
          <p:spPr>
            <a:xfrm>
              <a:off x="1696662" y="4151017"/>
              <a:ext cx="540363" cy="344552"/>
            </a:xfrm>
            <a:prstGeom prst="rect">
              <a:avLst/>
            </a:prstGeom>
          </p:spPr>
        </p:pic>
        <p:pic>
          <p:nvPicPr>
            <p:cNvPr id="130" name="Imagen 129">
              <a:extLst>
                <a:ext uri="{FF2B5EF4-FFF2-40B4-BE49-F238E27FC236}">
                  <a16:creationId xmlns:a16="http://schemas.microsoft.com/office/drawing/2014/main" id="{D6400C50-D77B-C54A-8BC0-9FEF5E586D87}"/>
                </a:ext>
              </a:extLst>
            </p:cNvPr>
            <p:cNvPicPr>
              <a:picLocks noChangeAspect="1"/>
            </p:cNvPicPr>
            <p:nvPr/>
          </p:nvPicPr>
          <p:blipFill rotWithShape="1">
            <a:blip r:embed="rId2"/>
            <a:srcRect l="38599" t="10224" r="51325" b="78454"/>
            <a:stretch/>
          </p:blipFill>
          <p:spPr>
            <a:xfrm>
              <a:off x="1745063" y="4151017"/>
              <a:ext cx="540363" cy="344552"/>
            </a:xfrm>
            <a:prstGeom prst="rect">
              <a:avLst/>
            </a:prstGeom>
          </p:spPr>
        </p:pic>
        <p:pic>
          <p:nvPicPr>
            <p:cNvPr id="131" name="Imagen 130">
              <a:extLst>
                <a:ext uri="{FF2B5EF4-FFF2-40B4-BE49-F238E27FC236}">
                  <a16:creationId xmlns:a16="http://schemas.microsoft.com/office/drawing/2014/main" id="{AB85724C-445B-FB34-0E59-E6120E62FC2A}"/>
                </a:ext>
              </a:extLst>
            </p:cNvPr>
            <p:cNvPicPr>
              <a:picLocks noChangeAspect="1"/>
            </p:cNvPicPr>
            <p:nvPr/>
          </p:nvPicPr>
          <p:blipFill rotWithShape="1">
            <a:blip r:embed="rId2"/>
            <a:srcRect l="38599" t="10224" r="51325" b="78454"/>
            <a:stretch/>
          </p:blipFill>
          <p:spPr>
            <a:xfrm>
              <a:off x="1793464" y="4151017"/>
              <a:ext cx="540363" cy="344552"/>
            </a:xfrm>
            <a:prstGeom prst="rect">
              <a:avLst/>
            </a:prstGeom>
          </p:spPr>
        </p:pic>
        <p:pic>
          <p:nvPicPr>
            <p:cNvPr id="132" name="Imagen 131">
              <a:extLst>
                <a:ext uri="{FF2B5EF4-FFF2-40B4-BE49-F238E27FC236}">
                  <a16:creationId xmlns:a16="http://schemas.microsoft.com/office/drawing/2014/main" id="{59F67FA3-B50F-C02D-815F-89B97967B557}"/>
                </a:ext>
              </a:extLst>
            </p:cNvPr>
            <p:cNvPicPr>
              <a:picLocks noChangeAspect="1"/>
            </p:cNvPicPr>
            <p:nvPr/>
          </p:nvPicPr>
          <p:blipFill rotWithShape="1">
            <a:blip r:embed="rId2"/>
            <a:srcRect l="38599" t="10224" r="51325" b="78454"/>
            <a:stretch/>
          </p:blipFill>
          <p:spPr>
            <a:xfrm>
              <a:off x="1841865" y="4151017"/>
              <a:ext cx="540363" cy="344552"/>
            </a:xfrm>
            <a:prstGeom prst="rect">
              <a:avLst/>
            </a:prstGeom>
          </p:spPr>
        </p:pic>
        <p:pic>
          <p:nvPicPr>
            <p:cNvPr id="133" name="Imagen 132">
              <a:extLst>
                <a:ext uri="{FF2B5EF4-FFF2-40B4-BE49-F238E27FC236}">
                  <a16:creationId xmlns:a16="http://schemas.microsoft.com/office/drawing/2014/main" id="{554A12E0-8AEE-C395-875A-55AD5042C9F7}"/>
                </a:ext>
              </a:extLst>
            </p:cNvPr>
            <p:cNvPicPr>
              <a:picLocks noChangeAspect="1"/>
            </p:cNvPicPr>
            <p:nvPr/>
          </p:nvPicPr>
          <p:blipFill rotWithShape="1">
            <a:blip r:embed="rId2"/>
            <a:srcRect l="38599" t="10224" r="51325" b="78454"/>
            <a:stretch/>
          </p:blipFill>
          <p:spPr>
            <a:xfrm>
              <a:off x="1890266" y="4151017"/>
              <a:ext cx="540363" cy="344552"/>
            </a:xfrm>
            <a:prstGeom prst="rect">
              <a:avLst/>
            </a:prstGeom>
          </p:spPr>
        </p:pic>
        <p:pic>
          <p:nvPicPr>
            <p:cNvPr id="134" name="Imagen 133">
              <a:extLst>
                <a:ext uri="{FF2B5EF4-FFF2-40B4-BE49-F238E27FC236}">
                  <a16:creationId xmlns:a16="http://schemas.microsoft.com/office/drawing/2014/main" id="{D323263B-5B9C-427D-6D29-F90928B7D70F}"/>
                </a:ext>
              </a:extLst>
            </p:cNvPr>
            <p:cNvPicPr>
              <a:picLocks noChangeAspect="1"/>
            </p:cNvPicPr>
            <p:nvPr/>
          </p:nvPicPr>
          <p:blipFill rotWithShape="1">
            <a:blip r:embed="rId2"/>
            <a:srcRect l="38599" t="10224" r="51325" b="78454"/>
            <a:stretch/>
          </p:blipFill>
          <p:spPr>
            <a:xfrm>
              <a:off x="1938667" y="4151017"/>
              <a:ext cx="540363" cy="344552"/>
            </a:xfrm>
            <a:prstGeom prst="rect">
              <a:avLst/>
            </a:prstGeom>
          </p:spPr>
        </p:pic>
        <p:pic>
          <p:nvPicPr>
            <p:cNvPr id="135" name="Imagen 134">
              <a:extLst>
                <a:ext uri="{FF2B5EF4-FFF2-40B4-BE49-F238E27FC236}">
                  <a16:creationId xmlns:a16="http://schemas.microsoft.com/office/drawing/2014/main" id="{8B862044-FD11-60FF-A5C3-F981D8DF1D38}"/>
                </a:ext>
              </a:extLst>
            </p:cNvPr>
            <p:cNvPicPr>
              <a:picLocks noChangeAspect="1"/>
            </p:cNvPicPr>
            <p:nvPr/>
          </p:nvPicPr>
          <p:blipFill rotWithShape="1">
            <a:blip r:embed="rId2"/>
            <a:srcRect l="38599" t="10224" r="51325" b="78454"/>
            <a:stretch/>
          </p:blipFill>
          <p:spPr>
            <a:xfrm>
              <a:off x="1987068" y="4151017"/>
              <a:ext cx="540363" cy="344552"/>
            </a:xfrm>
            <a:prstGeom prst="rect">
              <a:avLst/>
            </a:prstGeom>
          </p:spPr>
        </p:pic>
        <p:pic>
          <p:nvPicPr>
            <p:cNvPr id="136" name="Imagen 135">
              <a:extLst>
                <a:ext uri="{FF2B5EF4-FFF2-40B4-BE49-F238E27FC236}">
                  <a16:creationId xmlns:a16="http://schemas.microsoft.com/office/drawing/2014/main" id="{1175A49E-B51E-0A5D-F461-0FD936856B50}"/>
                </a:ext>
              </a:extLst>
            </p:cNvPr>
            <p:cNvPicPr>
              <a:picLocks noChangeAspect="1"/>
            </p:cNvPicPr>
            <p:nvPr/>
          </p:nvPicPr>
          <p:blipFill rotWithShape="1">
            <a:blip r:embed="rId2"/>
            <a:srcRect l="38599" t="10224" r="51325" b="78454"/>
            <a:stretch/>
          </p:blipFill>
          <p:spPr>
            <a:xfrm>
              <a:off x="2035469" y="4151017"/>
              <a:ext cx="540363" cy="344552"/>
            </a:xfrm>
            <a:prstGeom prst="rect">
              <a:avLst/>
            </a:prstGeom>
          </p:spPr>
        </p:pic>
        <p:pic>
          <p:nvPicPr>
            <p:cNvPr id="137" name="Imagen 136">
              <a:extLst>
                <a:ext uri="{FF2B5EF4-FFF2-40B4-BE49-F238E27FC236}">
                  <a16:creationId xmlns:a16="http://schemas.microsoft.com/office/drawing/2014/main" id="{72E3B2E5-86B9-065F-F6B0-2167CD9D83A7}"/>
                </a:ext>
              </a:extLst>
            </p:cNvPr>
            <p:cNvPicPr>
              <a:picLocks noChangeAspect="1"/>
            </p:cNvPicPr>
            <p:nvPr/>
          </p:nvPicPr>
          <p:blipFill rotWithShape="1">
            <a:blip r:embed="rId2"/>
            <a:srcRect l="38599" t="10224" r="51325" b="78454"/>
            <a:stretch/>
          </p:blipFill>
          <p:spPr>
            <a:xfrm>
              <a:off x="2083870" y="4151017"/>
              <a:ext cx="540363" cy="344552"/>
            </a:xfrm>
            <a:prstGeom prst="rect">
              <a:avLst/>
            </a:prstGeom>
          </p:spPr>
        </p:pic>
        <p:pic>
          <p:nvPicPr>
            <p:cNvPr id="138" name="Imagen 137">
              <a:extLst>
                <a:ext uri="{FF2B5EF4-FFF2-40B4-BE49-F238E27FC236}">
                  <a16:creationId xmlns:a16="http://schemas.microsoft.com/office/drawing/2014/main" id="{C1E5A513-1986-7AA0-3699-D5BB2400438A}"/>
                </a:ext>
              </a:extLst>
            </p:cNvPr>
            <p:cNvPicPr>
              <a:picLocks noChangeAspect="1"/>
            </p:cNvPicPr>
            <p:nvPr/>
          </p:nvPicPr>
          <p:blipFill rotWithShape="1">
            <a:blip r:embed="rId2"/>
            <a:srcRect l="38599" t="10224" r="51325" b="78454"/>
            <a:stretch/>
          </p:blipFill>
          <p:spPr>
            <a:xfrm>
              <a:off x="2132271" y="4151017"/>
              <a:ext cx="540363" cy="344552"/>
            </a:xfrm>
            <a:prstGeom prst="rect">
              <a:avLst/>
            </a:prstGeom>
          </p:spPr>
        </p:pic>
        <p:pic>
          <p:nvPicPr>
            <p:cNvPr id="139" name="Imagen 138">
              <a:extLst>
                <a:ext uri="{FF2B5EF4-FFF2-40B4-BE49-F238E27FC236}">
                  <a16:creationId xmlns:a16="http://schemas.microsoft.com/office/drawing/2014/main" id="{8C642047-8BE4-2B97-7246-BEF021230009}"/>
                </a:ext>
              </a:extLst>
            </p:cNvPr>
            <p:cNvPicPr>
              <a:picLocks noChangeAspect="1"/>
            </p:cNvPicPr>
            <p:nvPr/>
          </p:nvPicPr>
          <p:blipFill rotWithShape="1">
            <a:blip r:embed="rId2"/>
            <a:srcRect l="38599" t="10224" r="51325" b="78454"/>
            <a:stretch/>
          </p:blipFill>
          <p:spPr>
            <a:xfrm>
              <a:off x="2180672" y="4151017"/>
              <a:ext cx="540363" cy="344552"/>
            </a:xfrm>
            <a:prstGeom prst="rect">
              <a:avLst/>
            </a:prstGeom>
          </p:spPr>
        </p:pic>
        <p:pic>
          <p:nvPicPr>
            <p:cNvPr id="140" name="Imagen 139">
              <a:extLst>
                <a:ext uri="{FF2B5EF4-FFF2-40B4-BE49-F238E27FC236}">
                  <a16:creationId xmlns:a16="http://schemas.microsoft.com/office/drawing/2014/main" id="{B81C1443-A9CA-1366-71BC-E69994A96C3D}"/>
                </a:ext>
              </a:extLst>
            </p:cNvPr>
            <p:cNvPicPr>
              <a:picLocks noChangeAspect="1"/>
            </p:cNvPicPr>
            <p:nvPr/>
          </p:nvPicPr>
          <p:blipFill rotWithShape="1">
            <a:blip r:embed="rId2"/>
            <a:srcRect l="38599" t="10224" r="51325" b="78454"/>
            <a:stretch/>
          </p:blipFill>
          <p:spPr>
            <a:xfrm>
              <a:off x="2229073" y="4151017"/>
              <a:ext cx="540363" cy="344552"/>
            </a:xfrm>
            <a:prstGeom prst="rect">
              <a:avLst/>
            </a:prstGeom>
          </p:spPr>
        </p:pic>
        <p:pic>
          <p:nvPicPr>
            <p:cNvPr id="141" name="Imagen 140">
              <a:extLst>
                <a:ext uri="{FF2B5EF4-FFF2-40B4-BE49-F238E27FC236}">
                  <a16:creationId xmlns:a16="http://schemas.microsoft.com/office/drawing/2014/main" id="{961911F0-26E3-54B5-B950-CCD344A5B58E}"/>
                </a:ext>
              </a:extLst>
            </p:cNvPr>
            <p:cNvPicPr>
              <a:picLocks noChangeAspect="1"/>
            </p:cNvPicPr>
            <p:nvPr/>
          </p:nvPicPr>
          <p:blipFill rotWithShape="1">
            <a:blip r:embed="rId2"/>
            <a:srcRect l="38599" t="10224" r="51325" b="78454"/>
            <a:stretch/>
          </p:blipFill>
          <p:spPr>
            <a:xfrm>
              <a:off x="2277474" y="4151017"/>
              <a:ext cx="540363" cy="344552"/>
            </a:xfrm>
            <a:prstGeom prst="rect">
              <a:avLst/>
            </a:prstGeom>
          </p:spPr>
        </p:pic>
        <p:pic>
          <p:nvPicPr>
            <p:cNvPr id="142" name="Imagen 141">
              <a:extLst>
                <a:ext uri="{FF2B5EF4-FFF2-40B4-BE49-F238E27FC236}">
                  <a16:creationId xmlns:a16="http://schemas.microsoft.com/office/drawing/2014/main" id="{8FC7DF08-1D20-B098-F098-1AF12190CC12}"/>
                </a:ext>
              </a:extLst>
            </p:cNvPr>
            <p:cNvPicPr>
              <a:picLocks noChangeAspect="1"/>
            </p:cNvPicPr>
            <p:nvPr/>
          </p:nvPicPr>
          <p:blipFill rotWithShape="1">
            <a:blip r:embed="rId2"/>
            <a:srcRect l="38599" t="10224" r="51325" b="78454"/>
            <a:stretch/>
          </p:blipFill>
          <p:spPr>
            <a:xfrm>
              <a:off x="2325875" y="4151017"/>
              <a:ext cx="540363" cy="344552"/>
            </a:xfrm>
            <a:prstGeom prst="rect">
              <a:avLst/>
            </a:prstGeom>
          </p:spPr>
        </p:pic>
        <p:pic>
          <p:nvPicPr>
            <p:cNvPr id="143" name="Imagen 142">
              <a:extLst>
                <a:ext uri="{FF2B5EF4-FFF2-40B4-BE49-F238E27FC236}">
                  <a16:creationId xmlns:a16="http://schemas.microsoft.com/office/drawing/2014/main" id="{0A256E8E-196F-CDD3-3EB2-75A6131629B8}"/>
                </a:ext>
              </a:extLst>
            </p:cNvPr>
            <p:cNvPicPr>
              <a:picLocks noChangeAspect="1"/>
            </p:cNvPicPr>
            <p:nvPr/>
          </p:nvPicPr>
          <p:blipFill rotWithShape="1">
            <a:blip r:embed="rId2"/>
            <a:srcRect l="38599" t="10224" r="51325" b="78454"/>
            <a:stretch/>
          </p:blipFill>
          <p:spPr>
            <a:xfrm>
              <a:off x="2374276" y="4151017"/>
              <a:ext cx="540363" cy="344552"/>
            </a:xfrm>
            <a:prstGeom prst="rect">
              <a:avLst/>
            </a:prstGeom>
          </p:spPr>
        </p:pic>
        <p:pic>
          <p:nvPicPr>
            <p:cNvPr id="144" name="Imagen 143">
              <a:extLst>
                <a:ext uri="{FF2B5EF4-FFF2-40B4-BE49-F238E27FC236}">
                  <a16:creationId xmlns:a16="http://schemas.microsoft.com/office/drawing/2014/main" id="{227BFAA5-2C47-8D12-9694-262A3E3DD4BC}"/>
                </a:ext>
              </a:extLst>
            </p:cNvPr>
            <p:cNvPicPr>
              <a:picLocks noChangeAspect="1"/>
            </p:cNvPicPr>
            <p:nvPr/>
          </p:nvPicPr>
          <p:blipFill rotWithShape="1">
            <a:blip r:embed="rId2"/>
            <a:srcRect l="38599" t="10224" r="51325" b="78454"/>
            <a:stretch/>
          </p:blipFill>
          <p:spPr>
            <a:xfrm>
              <a:off x="2422677" y="4151017"/>
              <a:ext cx="540363" cy="344552"/>
            </a:xfrm>
            <a:prstGeom prst="rect">
              <a:avLst/>
            </a:prstGeom>
          </p:spPr>
        </p:pic>
        <p:pic>
          <p:nvPicPr>
            <p:cNvPr id="145" name="Imagen 144">
              <a:extLst>
                <a:ext uri="{FF2B5EF4-FFF2-40B4-BE49-F238E27FC236}">
                  <a16:creationId xmlns:a16="http://schemas.microsoft.com/office/drawing/2014/main" id="{3B126A6A-D4BE-3FB0-5710-A3AB99FB703A}"/>
                </a:ext>
              </a:extLst>
            </p:cNvPr>
            <p:cNvPicPr>
              <a:picLocks noChangeAspect="1"/>
            </p:cNvPicPr>
            <p:nvPr/>
          </p:nvPicPr>
          <p:blipFill rotWithShape="1">
            <a:blip r:embed="rId2"/>
            <a:srcRect l="38599" t="10224" r="51325" b="78454"/>
            <a:stretch/>
          </p:blipFill>
          <p:spPr>
            <a:xfrm>
              <a:off x="2471078" y="4151017"/>
              <a:ext cx="540363" cy="344552"/>
            </a:xfrm>
            <a:prstGeom prst="rect">
              <a:avLst/>
            </a:prstGeom>
          </p:spPr>
        </p:pic>
        <p:pic>
          <p:nvPicPr>
            <p:cNvPr id="146" name="Imagen 145">
              <a:extLst>
                <a:ext uri="{FF2B5EF4-FFF2-40B4-BE49-F238E27FC236}">
                  <a16:creationId xmlns:a16="http://schemas.microsoft.com/office/drawing/2014/main" id="{42C114D9-98EC-4960-AABD-2E6ECF179FD7}"/>
                </a:ext>
              </a:extLst>
            </p:cNvPr>
            <p:cNvPicPr>
              <a:picLocks noChangeAspect="1"/>
            </p:cNvPicPr>
            <p:nvPr/>
          </p:nvPicPr>
          <p:blipFill rotWithShape="1">
            <a:blip r:embed="rId2"/>
            <a:srcRect l="38599" t="10224" r="51325" b="78454"/>
            <a:stretch/>
          </p:blipFill>
          <p:spPr>
            <a:xfrm>
              <a:off x="2519479" y="4151017"/>
              <a:ext cx="540363" cy="344552"/>
            </a:xfrm>
            <a:prstGeom prst="rect">
              <a:avLst/>
            </a:prstGeom>
          </p:spPr>
        </p:pic>
        <p:pic>
          <p:nvPicPr>
            <p:cNvPr id="147" name="Imagen 146">
              <a:extLst>
                <a:ext uri="{FF2B5EF4-FFF2-40B4-BE49-F238E27FC236}">
                  <a16:creationId xmlns:a16="http://schemas.microsoft.com/office/drawing/2014/main" id="{9F118A98-C2E5-581C-5506-9CAC09D086ED}"/>
                </a:ext>
              </a:extLst>
            </p:cNvPr>
            <p:cNvPicPr>
              <a:picLocks noChangeAspect="1"/>
            </p:cNvPicPr>
            <p:nvPr/>
          </p:nvPicPr>
          <p:blipFill rotWithShape="1">
            <a:blip r:embed="rId2"/>
            <a:srcRect l="38599" t="10224" r="51325" b="78454"/>
            <a:stretch/>
          </p:blipFill>
          <p:spPr>
            <a:xfrm>
              <a:off x="2567880" y="4151017"/>
              <a:ext cx="540363" cy="344552"/>
            </a:xfrm>
            <a:prstGeom prst="rect">
              <a:avLst/>
            </a:prstGeom>
          </p:spPr>
        </p:pic>
        <p:pic>
          <p:nvPicPr>
            <p:cNvPr id="148" name="Imagen 147">
              <a:extLst>
                <a:ext uri="{FF2B5EF4-FFF2-40B4-BE49-F238E27FC236}">
                  <a16:creationId xmlns:a16="http://schemas.microsoft.com/office/drawing/2014/main" id="{E061CA66-E574-E292-FEC0-4A65FBEDEED8}"/>
                </a:ext>
              </a:extLst>
            </p:cNvPr>
            <p:cNvPicPr>
              <a:picLocks noChangeAspect="1"/>
            </p:cNvPicPr>
            <p:nvPr/>
          </p:nvPicPr>
          <p:blipFill rotWithShape="1">
            <a:blip r:embed="rId2"/>
            <a:srcRect l="38599" t="10224" r="51325" b="78454"/>
            <a:stretch/>
          </p:blipFill>
          <p:spPr>
            <a:xfrm>
              <a:off x="2616281" y="4151017"/>
              <a:ext cx="540363" cy="344552"/>
            </a:xfrm>
            <a:prstGeom prst="rect">
              <a:avLst/>
            </a:prstGeom>
          </p:spPr>
        </p:pic>
        <p:pic>
          <p:nvPicPr>
            <p:cNvPr id="149" name="Imagen 148">
              <a:extLst>
                <a:ext uri="{FF2B5EF4-FFF2-40B4-BE49-F238E27FC236}">
                  <a16:creationId xmlns:a16="http://schemas.microsoft.com/office/drawing/2014/main" id="{6871711C-2D35-4F3C-3883-95AFBEC68F57}"/>
                </a:ext>
              </a:extLst>
            </p:cNvPr>
            <p:cNvPicPr>
              <a:picLocks noChangeAspect="1"/>
            </p:cNvPicPr>
            <p:nvPr/>
          </p:nvPicPr>
          <p:blipFill rotWithShape="1">
            <a:blip r:embed="rId2"/>
            <a:srcRect l="38599" t="10224" r="51325" b="78454"/>
            <a:stretch/>
          </p:blipFill>
          <p:spPr>
            <a:xfrm>
              <a:off x="2664682" y="4151017"/>
              <a:ext cx="540363" cy="344552"/>
            </a:xfrm>
            <a:prstGeom prst="rect">
              <a:avLst/>
            </a:prstGeom>
          </p:spPr>
        </p:pic>
        <p:pic>
          <p:nvPicPr>
            <p:cNvPr id="150" name="Imagen 149">
              <a:extLst>
                <a:ext uri="{FF2B5EF4-FFF2-40B4-BE49-F238E27FC236}">
                  <a16:creationId xmlns:a16="http://schemas.microsoft.com/office/drawing/2014/main" id="{D6A872E5-ED2E-CA0F-2232-F07A9B83B1CE}"/>
                </a:ext>
              </a:extLst>
            </p:cNvPr>
            <p:cNvPicPr>
              <a:picLocks noChangeAspect="1"/>
            </p:cNvPicPr>
            <p:nvPr/>
          </p:nvPicPr>
          <p:blipFill rotWithShape="1">
            <a:blip r:embed="rId2"/>
            <a:srcRect l="38599" t="10224" r="51325" b="78454"/>
            <a:stretch/>
          </p:blipFill>
          <p:spPr>
            <a:xfrm>
              <a:off x="2713083" y="4151017"/>
              <a:ext cx="540363" cy="344552"/>
            </a:xfrm>
            <a:prstGeom prst="rect">
              <a:avLst/>
            </a:prstGeom>
          </p:spPr>
        </p:pic>
        <p:pic>
          <p:nvPicPr>
            <p:cNvPr id="151" name="Imagen 150">
              <a:extLst>
                <a:ext uri="{FF2B5EF4-FFF2-40B4-BE49-F238E27FC236}">
                  <a16:creationId xmlns:a16="http://schemas.microsoft.com/office/drawing/2014/main" id="{55797FC9-A1DF-FE91-37C2-8E638391161E}"/>
                </a:ext>
              </a:extLst>
            </p:cNvPr>
            <p:cNvPicPr>
              <a:picLocks noChangeAspect="1"/>
            </p:cNvPicPr>
            <p:nvPr/>
          </p:nvPicPr>
          <p:blipFill rotWithShape="1">
            <a:blip r:embed="rId2"/>
            <a:srcRect l="38599" t="10224" r="51325" b="78454"/>
            <a:stretch/>
          </p:blipFill>
          <p:spPr>
            <a:xfrm>
              <a:off x="2761484" y="4151017"/>
              <a:ext cx="540363" cy="344552"/>
            </a:xfrm>
            <a:prstGeom prst="rect">
              <a:avLst/>
            </a:prstGeom>
          </p:spPr>
        </p:pic>
        <p:pic>
          <p:nvPicPr>
            <p:cNvPr id="152" name="Imagen 151">
              <a:extLst>
                <a:ext uri="{FF2B5EF4-FFF2-40B4-BE49-F238E27FC236}">
                  <a16:creationId xmlns:a16="http://schemas.microsoft.com/office/drawing/2014/main" id="{58960C85-DD2A-5186-ECC6-F45157422941}"/>
                </a:ext>
              </a:extLst>
            </p:cNvPr>
            <p:cNvPicPr>
              <a:picLocks noChangeAspect="1"/>
            </p:cNvPicPr>
            <p:nvPr/>
          </p:nvPicPr>
          <p:blipFill rotWithShape="1">
            <a:blip r:embed="rId2"/>
            <a:srcRect l="38599" t="10224" r="51325" b="78454"/>
            <a:stretch/>
          </p:blipFill>
          <p:spPr>
            <a:xfrm>
              <a:off x="2809885" y="4151017"/>
              <a:ext cx="540363" cy="344552"/>
            </a:xfrm>
            <a:prstGeom prst="rect">
              <a:avLst/>
            </a:prstGeom>
          </p:spPr>
        </p:pic>
        <p:pic>
          <p:nvPicPr>
            <p:cNvPr id="153" name="Imagen 152">
              <a:extLst>
                <a:ext uri="{FF2B5EF4-FFF2-40B4-BE49-F238E27FC236}">
                  <a16:creationId xmlns:a16="http://schemas.microsoft.com/office/drawing/2014/main" id="{BD094581-D75B-A933-547E-A3B647C7ACEB}"/>
                </a:ext>
              </a:extLst>
            </p:cNvPr>
            <p:cNvPicPr>
              <a:picLocks noChangeAspect="1"/>
            </p:cNvPicPr>
            <p:nvPr/>
          </p:nvPicPr>
          <p:blipFill rotWithShape="1">
            <a:blip r:embed="rId2"/>
            <a:srcRect l="38599" t="10224" r="51325" b="78454"/>
            <a:stretch/>
          </p:blipFill>
          <p:spPr>
            <a:xfrm>
              <a:off x="2858286" y="4151017"/>
              <a:ext cx="540363" cy="344552"/>
            </a:xfrm>
            <a:prstGeom prst="rect">
              <a:avLst/>
            </a:prstGeom>
          </p:spPr>
        </p:pic>
        <p:pic>
          <p:nvPicPr>
            <p:cNvPr id="154" name="Imagen 153">
              <a:extLst>
                <a:ext uri="{FF2B5EF4-FFF2-40B4-BE49-F238E27FC236}">
                  <a16:creationId xmlns:a16="http://schemas.microsoft.com/office/drawing/2014/main" id="{330C0587-333B-40CB-8646-E974742CEC10}"/>
                </a:ext>
              </a:extLst>
            </p:cNvPr>
            <p:cNvPicPr>
              <a:picLocks noChangeAspect="1"/>
            </p:cNvPicPr>
            <p:nvPr/>
          </p:nvPicPr>
          <p:blipFill rotWithShape="1">
            <a:blip r:embed="rId2"/>
            <a:srcRect l="38599" t="10224" r="51325" b="78454"/>
            <a:stretch/>
          </p:blipFill>
          <p:spPr>
            <a:xfrm>
              <a:off x="2906687" y="4151017"/>
              <a:ext cx="540363" cy="344552"/>
            </a:xfrm>
            <a:prstGeom prst="rect">
              <a:avLst/>
            </a:prstGeom>
          </p:spPr>
        </p:pic>
        <p:pic>
          <p:nvPicPr>
            <p:cNvPr id="155" name="Imagen 154">
              <a:extLst>
                <a:ext uri="{FF2B5EF4-FFF2-40B4-BE49-F238E27FC236}">
                  <a16:creationId xmlns:a16="http://schemas.microsoft.com/office/drawing/2014/main" id="{112F10A4-07E9-1F77-FA3F-AFAF9A06B224}"/>
                </a:ext>
              </a:extLst>
            </p:cNvPr>
            <p:cNvPicPr>
              <a:picLocks noChangeAspect="1"/>
            </p:cNvPicPr>
            <p:nvPr/>
          </p:nvPicPr>
          <p:blipFill rotWithShape="1">
            <a:blip r:embed="rId2"/>
            <a:srcRect l="38599" t="10224" r="51325" b="78454"/>
            <a:stretch/>
          </p:blipFill>
          <p:spPr>
            <a:xfrm>
              <a:off x="2955088" y="4151017"/>
              <a:ext cx="540363" cy="344552"/>
            </a:xfrm>
            <a:prstGeom prst="rect">
              <a:avLst/>
            </a:prstGeom>
          </p:spPr>
        </p:pic>
        <p:pic>
          <p:nvPicPr>
            <p:cNvPr id="156" name="Imagen 155">
              <a:extLst>
                <a:ext uri="{FF2B5EF4-FFF2-40B4-BE49-F238E27FC236}">
                  <a16:creationId xmlns:a16="http://schemas.microsoft.com/office/drawing/2014/main" id="{61DB91D4-1636-3F27-3022-2860F51DCC07}"/>
                </a:ext>
              </a:extLst>
            </p:cNvPr>
            <p:cNvPicPr>
              <a:picLocks noChangeAspect="1"/>
            </p:cNvPicPr>
            <p:nvPr/>
          </p:nvPicPr>
          <p:blipFill rotWithShape="1">
            <a:blip r:embed="rId2"/>
            <a:srcRect l="38599" t="10224" r="51325" b="78454"/>
            <a:stretch/>
          </p:blipFill>
          <p:spPr>
            <a:xfrm>
              <a:off x="3003489" y="4151017"/>
              <a:ext cx="540363" cy="344552"/>
            </a:xfrm>
            <a:prstGeom prst="rect">
              <a:avLst/>
            </a:prstGeom>
          </p:spPr>
        </p:pic>
        <p:pic>
          <p:nvPicPr>
            <p:cNvPr id="157" name="Imagen 156">
              <a:extLst>
                <a:ext uri="{FF2B5EF4-FFF2-40B4-BE49-F238E27FC236}">
                  <a16:creationId xmlns:a16="http://schemas.microsoft.com/office/drawing/2014/main" id="{254F55FA-E46A-36B2-075D-8606EC1CCC23}"/>
                </a:ext>
              </a:extLst>
            </p:cNvPr>
            <p:cNvPicPr>
              <a:picLocks noChangeAspect="1"/>
            </p:cNvPicPr>
            <p:nvPr/>
          </p:nvPicPr>
          <p:blipFill rotWithShape="1">
            <a:blip r:embed="rId2"/>
            <a:srcRect l="38599" t="10224" r="51325" b="78454"/>
            <a:stretch/>
          </p:blipFill>
          <p:spPr>
            <a:xfrm>
              <a:off x="3051890" y="4151017"/>
              <a:ext cx="540363" cy="344552"/>
            </a:xfrm>
            <a:prstGeom prst="rect">
              <a:avLst/>
            </a:prstGeom>
          </p:spPr>
        </p:pic>
        <p:pic>
          <p:nvPicPr>
            <p:cNvPr id="158" name="Imagen 157">
              <a:extLst>
                <a:ext uri="{FF2B5EF4-FFF2-40B4-BE49-F238E27FC236}">
                  <a16:creationId xmlns:a16="http://schemas.microsoft.com/office/drawing/2014/main" id="{45601DBB-B69C-9F7D-9490-A22B4CD207B8}"/>
                </a:ext>
              </a:extLst>
            </p:cNvPr>
            <p:cNvPicPr>
              <a:picLocks noChangeAspect="1"/>
            </p:cNvPicPr>
            <p:nvPr/>
          </p:nvPicPr>
          <p:blipFill rotWithShape="1">
            <a:blip r:embed="rId2"/>
            <a:srcRect l="38599" t="10224" r="51325" b="78454"/>
            <a:stretch/>
          </p:blipFill>
          <p:spPr>
            <a:xfrm>
              <a:off x="3100291" y="4151017"/>
              <a:ext cx="540363" cy="344552"/>
            </a:xfrm>
            <a:prstGeom prst="rect">
              <a:avLst/>
            </a:prstGeom>
          </p:spPr>
        </p:pic>
        <p:pic>
          <p:nvPicPr>
            <p:cNvPr id="159" name="Imagen 158">
              <a:extLst>
                <a:ext uri="{FF2B5EF4-FFF2-40B4-BE49-F238E27FC236}">
                  <a16:creationId xmlns:a16="http://schemas.microsoft.com/office/drawing/2014/main" id="{288BEE08-F501-4AB4-040E-1CCCA1A28B6B}"/>
                </a:ext>
              </a:extLst>
            </p:cNvPr>
            <p:cNvPicPr>
              <a:picLocks noChangeAspect="1"/>
            </p:cNvPicPr>
            <p:nvPr/>
          </p:nvPicPr>
          <p:blipFill rotWithShape="1">
            <a:blip r:embed="rId2"/>
            <a:srcRect l="38599" t="10224" r="51325" b="78454"/>
            <a:stretch/>
          </p:blipFill>
          <p:spPr>
            <a:xfrm>
              <a:off x="3148692" y="4151017"/>
              <a:ext cx="540363" cy="344552"/>
            </a:xfrm>
            <a:prstGeom prst="rect">
              <a:avLst/>
            </a:prstGeom>
          </p:spPr>
        </p:pic>
        <p:pic>
          <p:nvPicPr>
            <p:cNvPr id="160" name="Imagen 159">
              <a:extLst>
                <a:ext uri="{FF2B5EF4-FFF2-40B4-BE49-F238E27FC236}">
                  <a16:creationId xmlns:a16="http://schemas.microsoft.com/office/drawing/2014/main" id="{4A816645-1064-31B6-F1DD-34352F9D1721}"/>
                </a:ext>
              </a:extLst>
            </p:cNvPr>
            <p:cNvPicPr>
              <a:picLocks noChangeAspect="1"/>
            </p:cNvPicPr>
            <p:nvPr/>
          </p:nvPicPr>
          <p:blipFill rotWithShape="1">
            <a:blip r:embed="rId2"/>
            <a:srcRect l="38599" t="10224" r="51325" b="78454"/>
            <a:stretch/>
          </p:blipFill>
          <p:spPr>
            <a:xfrm>
              <a:off x="3197093" y="4151017"/>
              <a:ext cx="540363" cy="344552"/>
            </a:xfrm>
            <a:prstGeom prst="rect">
              <a:avLst/>
            </a:prstGeom>
          </p:spPr>
        </p:pic>
        <p:pic>
          <p:nvPicPr>
            <p:cNvPr id="161" name="Imagen 160">
              <a:extLst>
                <a:ext uri="{FF2B5EF4-FFF2-40B4-BE49-F238E27FC236}">
                  <a16:creationId xmlns:a16="http://schemas.microsoft.com/office/drawing/2014/main" id="{E94D6259-6207-A28F-7F34-9F758BB3C8B3}"/>
                </a:ext>
              </a:extLst>
            </p:cNvPr>
            <p:cNvPicPr>
              <a:picLocks noChangeAspect="1"/>
            </p:cNvPicPr>
            <p:nvPr/>
          </p:nvPicPr>
          <p:blipFill rotWithShape="1">
            <a:blip r:embed="rId2"/>
            <a:srcRect l="38599" t="10224" r="51325" b="78454"/>
            <a:stretch/>
          </p:blipFill>
          <p:spPr>
            <a:xfrm>
              <a:off x="3245494" y="4151017"/>
              <a:ext cx="540363" cy="344552"/>
            </a:xfrm>
            <a:prstGeom prst="rect">
              <a:avLst/>
            </a:prstGeom>
          </p:spPr>
        </p:pic>
        <p:pic>
          <p:nvPicPr>
            <p:cNvPr id="162" name="Imagen 161">
              <a:extLst>
                <a:ext uri="{FF2B5EF4-FFF2-40B4-BE49-F238E27FC236}">
                  <a16:creationId xmlns:a16="http://schemas.microsoft.com/office/drawing/2014/main" id="{300859C1-5CFB-ACA4-6FC0-C1792068878B}"/>
                </a:ext>
              </a:extLst>
            </p:cNvPr>
            <p:cNvPicPr>
              <a:picLocks noChangeAspect="1"/>
            </p:cNvPicPr>
            <p:nvPr/>
          </p:nvPicPr>
          <p:blipFill rotWithShape="1">
            <a:blip r:embed="rId2"/>
            <a:srcRect l="38599" t="10224" r="51325" b="78454"/>
            <a:stretch/>
          </p:blipFill>
          <p:spPr>
            <a:xfrm>
              <a:off x="3293895" y="4151017"/>
              <a:ext cx="540363" cy="344552"/>
            </a:xfrm>
            <a:prstGeom prst="rect">
              <a:avLst/>
            </a:prstGeom>
          </p:spPr>
        </p:pic>
        <p:pic>
          <p:nvPicPr>
            <p:cNvPr id="163" name="Imagen 162">
              <a:extLst>
                <a:ext uri="{FF2B5EF4-FFF2-40B4-BE49-F238E27FC236}">
                  <a16:creationId xmlns:a16="http://schemas.microsoft.com/office/drawing/2014/main" id="{48B430CF-58ED-FB45-7511-19E7FE0FA133}"/>
                </a:ext>
              </a:extLst>
            </p:cNvPr>
            <p:cNvPicPr>
              <a:picLocks noChangeAspect="1"/>
            </p:cNvPicPr>
            <p:nvPr/>
          </p:nvPicPr>
          <p:blipFill rotWithShape="1">
            <a:blip r:embed="rId2"/>
            <a:srcRect l="38599" t="10224" r="51325" b="78454"/>
            <a:stretch/>
          </p:blipFill>
          <p:spPr>
            <a:xfrm>
              <a:off x="3342296" y="4151017"/>
              <a:ext cx="540363" cy="344552"/>
            </a:xfrm>
            <a:prstGeom prst="rect">
              <a:avLst/>
            </a:prstGeom>
          </p:spPr>
        </p:pic>
        <p:pic>
          <p:nvPicPr>
            <p:cNvPr id="164" name="Imagen 163">
              <a:extLst>
                <a:ext uri="{FF2B5EF4-FFF2-40B4-BE49-F238E27FC236}">
                  <a16:creationId xmlns:a16="http://schemas.microsoft.com/office/drawing/2014/main" id="{0FEAA192-97BC-C53C-CCAC-47CB0029C478}"/>
                </a:ext>
              </a:extLst>
            </p:cNvPr>
            <p:cNvPicPr>
              <a:picLocks noChangeAspect="1"/>
            </p:cNvPicPr>
            <p:nvPr/>
          </p:nvPicPr>
          <p:blipFill rotWithShape="1">
            <a:blip r:embed="rId2"/>
            <a:srcRect l="38599" t="10224" r="51325" b="78454"/>
            <a:stretch/>
          </p:blipFill>
          <p:spPr>
            <a:xfrm>
              <a:off x="3390697" y="4151017"/>
              <a:ext cx="540363" cy="344552"/>
            </a:xfrm>
            <a:prstGeom prst="rect">
              <a:avLst/>
            </a:prstGeom>
          </p:spPr>
        </p:pic>
        <p:pic>
          <p:nvPicPr>
            <p:cNvPr id="165" name="Imagen 164">
              <a:extLst>
                <a:ext uri="{FF2B5EF4-FFF2-40B4-BE49-F238E27FC236}">
                  <a16:creationId xmlns:a16="http://schemas.microsoft.com/office/drawing/2014/main" id="{5283CFC4-0939-4218-77BE-5B43CF29248F}"/>
                </a:ext>
              </a:extLst>
            </p:cNvPr>
            <p:cNvPicPr>
              <a:picLocks noChangeAspect="1"/>
            </p:cNvPicPr>
            <p:nvPr/>
          </p:nvPicPr>
          <p:blipFill rotWithShape="1">
            <a:blip r:embed="rId2"/>
            <a:srcRect l="38599" t="10224" r="51325" b="78454"/>
            <a:stretch/>
          </p:blipFill>
          <p:spPr>
            <a:xfrm>
              <a:off x="3439098" y="4151017"/>
              <a:ext cx="540363" cy="344552"/>
            </a:xfrm>
            <a:prstGeom prst="rect">
              <a:avLst/>
            </a:prstGeom>
          </p:spPr>
        </p:pic>
        <p:pic>
          <p:nvPicPr>
            <p:cNvPr id="166" name="Imagen 165">
              <a:extLst>
                <a:ext uri="{FF2B5EF4-FFF2-40B4-BE49-F238E27FC236}">
                  <a16:creationId xmlns:a16="http://schemas.microsoft.com/office/drawing/2014/main" id="{CE0E8882-99A4-A056-EBD9-9389204141C8}"/>
                </a:ext>
              </a:extLst>
            </p:cNvPr>
            <p:cNvPicPr>
              <a:picLocks noChangeAspect="1"/>
            </p:cNvPicPr>
            <p:nvPr/>
          </p:nvPicPr>
          <p:blipFill rotWithShape="1">
            <a:blip r:embed="rId2"/>
            <a:srcRect l="38599" t="10224" r="51325" b="78454"/>
            <a:stretch/>
          </p:blipFill>
          <p:spPr>
            <a:xfrm>
              <a:off x="3487499" y="4151017"/>
              <a:ext cx="540363" cy="344552"/>
            </a:xfrm>
            <a:prstGeom prst="rect">
              <a:avLst/>
            </a:prstGeom>
          </p:spPr>
        </p:pic>
        <p:pic>
          <p:nvPicPr>
            <p:cNvPr id="167" name="Imagen 166">
              <a:extLst>
                <a:ext uri="{FF2B5EF4-FFF2-40B4-BE49-F238E27FC236}">
                  <a16:creationId xmlns:a16="http://schemas.microsoft.com/office/drawing/2014/main" id="{7BD8EA27-48B4-0AE1-95B7-79AB801438ED}"/>
                </a:ext>
              </a:extLst>
            </p:cNvPr>
            <p:cNvPicPr>
              <a:picLocks noChangeAspect="1"/>
            </p:cNvPicPr>
            <p:nvPr/>
          </p:nvPicPr>
          <p:blipFill rotWithShape="1">
            <a:blip r:embed="rId2"/>
            <a:srcRect l="38599" t="10224" r="51325" b="78454"/>
            <a:stretch/>
          </p:blipFill>
          <p:spPr>
            <a:xfrm>
              <a:off x="3535900" y="4151017"/>
              <a:ext cx="540363" cy="344552"/>
            </a:xfrm>
            <a:prstGeom prst="rect">
              <a:avLst/>
            </a:prstGeom>
          </p:spPr>
        </p:pic>
        <p:pic>
          <p:nvPicPr>
            <p:cNvPr id="168" name="Imagen 167">
              <a:extLst>
                <a:ext uri="{FF2B5EF4-FFF2-40B4-BE49-F238E27FC236}">
                  <a16:creationId xmlns:a16="http://schemas.microsoft.com/office/drawing/2014/main" id="{8DCD5499-3692-20BD-7639-AA3E0030E05D}"/>
                </a:ext>
              </a:extLst>
            </p:cNvPr>
            <p:cNvPicPr>
              <a:picLocks noChangeAspect="1"/>
            </p:cNvPicPr>
            <p:nvPr/>
          </p:nvPicPr>
          <p:blipFill rotWithShape="1">
            <a:blip r:embed="rId2"/>
            <a:srcRect l="38599" t="10224" r="51325" b="78454"/>
            <a:stretch/>
          </p:blipFill>
          <p:spPr>
            <a:xfrm>
              <a:off x="3584301" y="4151017"/>
              <a:ext cx="540363" cy="344552"/>
            </a:xfrm>
            <a:prstGeom prst="rect">
              <a:avLst/>
            </a:prstGeom>
          </p:spPr>
        </p:pic>
        <p:pic>
          <p:nvPicPr>
            <p:cNvPr id="169" name="Imagen 168">
              <a:extLst>
                <a:ext uri="{FF2B5EF4-FFF2-40B4-BE49-F238E27FC236}">
                  <a16:creationId xmlns:a16="http://schemas.microsoft.com/office/drawing/2014/main" id="{3D1BE5B2-FD7A-07C7-E87D-ADA1AE2A2022}"/>
                </a:ext>
              </a:extLst>
            </p:cNvPr>
            <p:cNvPicPr>
              <a:picLocks noChangeAspect="1"/>
            </p:cNvPicPr>
            <p:nvPr/>
          </p:nvPicPr>
          <p:blipFill rotWithShape="1">
            <a:blip r:embed="rId2"/>
            <a:srcRect l="38599" t="10224" r="51325" b="78454"/>
            <a:stretch/>
          </p:blipFill>
          <p:spPr>
            <a:xfrm>
              <a:off x="3632702" y="4151017"/>
              <a:ext cx="540363" cy="344552"/>
            </a:xfrm>
            <a:prstGeom prst="rect">
              <a:avLst/>
            </a:prstGeom>
          </p:spPr>
        </p:pic>
        <p:pic>
          <p:nvPicPr>
            <p:cNvPr id="170" name="Imagen 169">
              <a:extLst>
                <a:ext uri="{FF2B5EF4-FFF2-40B4-BE49-F238E27FC236}">
                  <a16:creationId xmlns:a16="http://schemas.microsoft.com/office/drawing/2014/main" id="{E2DAE3E6-8ADA-32A1-CE6C-7436376D5CC8}"/>
                </a:ext>
              </a:extLst>
            </p:cNvPr>
            <p:cNvPicPr>
              <a:picLocks noChangeAspect="1"/>
            </p:cNvPicPr>
            <p:nvPr/>
          </p:nvPicPr>
          <p:blipFill rotWithShape="1">
            <a:blip r:embed="rId2"/>
            <a:srcRect l="38599" t="10224" r="51325" b="78454"/>
            <a:stretch/>
          </p:blipFill>
          <p:spPr>
            <a:xfrm>
              <a:off x="3681103" y="4151017"/>
              <a:ext cx="540363" cy="344552"/>
            </a:xfrm>
            <a:prstGeom prst="rect">
              <a:avLst/>
            </a:prstGeom>
          </p:spPr>
        </p:pic>
        <p:pic>
          <p:nvPicPr>
            <p:cNvPr id="171" name="Imagen 170">
              <a:extLst>
                <a:ext uri="{FF2B5EF4-FFF2-40B4-BE49-F238E27FC236}">
                  <a16:creationId xmlns:a16="http://schemas.microsoft.com/office/drawing/2014/main" id="{9A5B3624-FC05-5AED-DF99-4D85EE2E73A9}"/>
                </a:ext>
              </a:extLst>
            </p:cNvPr>
            <p:cNvPicPr>
              <a:picLocks noChangeAspect="1"/>
            </p:cNvPicPr>
            <p:nvPr/>
          </p:nvPicPr>
          <p:blipFill rotWithShape="1">
            <a:blip r:embed="rId2"/>
            <a:srcRect l="38599" t="10224" r="51325" b="78454"/>
            <a:stretch/>
          </p:blipFill>
          <p:spPr>
            <a:xfrm>
              <a:off x="3729504" y="4151017"/>
              <a:ext cx="540363" cy="344552"/>
            </a:xfrm>
            <a:prstGeom prst="rect">
              <a:avLst/>
            </a:prstGeom>
          </p:spPr>
        </p:pic>
        <p:pic>
          <p:nvPicPr>
            <p:cNvPr id="172" name="Imagen 171">
              <a:extLst>
                <a:ext uri="{FF2B5EF4-FFF2-40B4-BE49-F238E27FC236}">
                  <a16:creationId xmlns:a16="http://schemas.microsoft.com/office/drawing/2014/main" id="{534A1F86-7AA4-B7FF-0299-87622E3A32DA}"/>
                </a:ext>
              </a:extLst>
            </p:cNvPr>
            <p:cNvPicPr>
              <a:picLocks noChangeAspect="1"/>
            </p:cNvPicPr>
            <p:nvPr/>
          </p:nvPicPr>
          <p:blipFill rotWithShape="1">
            <a:blip r:embed="rId2"/>
            <a:srcRect l="38599" t="10224" r="51325" b="78454"/>
            <a:stretch/>
          </p:blipFill>
          <p:spPr>
            <a:xfrm>
              <a:off x="3777905" y="4151017"/>
              <a:ext cx="540363" cy="344552"/>
            </a:xfrm>
            <a:prstGeom prst="rect">
              <a:avLst/>
            </a:prstGeom>
          </p:spPr>
        </p:pic>
        <p:pic>
          <p:nvPicPr>
            <p:cNvPr id="173" name="Imagen 172">
              <a:extLst>
                <a:ext uri="{FF2B5EF4-FFF2-40B4-BE49-F238E27FC236}">
                  <a16:creationId xmlns:a16="http://schemas.microsoft.com/office/drawing/2014/main" id="{5589C39D-95CB-8643-5304-6DF9D0BF5843}"/>
                </a:ext>
              </a:extLst>
            </p:cNvPr>
            <p:cNvPicPr>
              <a:picLocks noChangeAspect="1"/>
            </p:cNvPicPr>
            <p:nvPr/>
          </p:nvPicPr>
          <p:blipFill rotWithShape="1">
            <a:blip r:embed="rId2"/>
            <a:srcRect l="38599" t="10224" r="51325" b="78454"/>
            <a:stretch/>
          </p:blipFill>
          <p:spPr>
            <a:xfrm>
              <a:off x="3826306" y="4151017"/>
              <a:ext cx="540363" cy="344552"/>
            </a:xfrm>
            <a:prstGeom prst="rect">
              <a:avLst/>
            </a:prstGeom>
          </p:spPr>
        </p:pic>
        <p:pic>
          <p:nvPicPr>
            <p:cNvPr id="174" name="Imagen 173">
              <a:extLst>
                <a:ext uri="{FF2B5EF4-FFF2-40B4-BE49-F238E27FC236}">
                  <a16:creationId xmlns:a16="http://schemas.microsoft.com/office/drawing/2014/main" id="{63B7423B-175C-ACBD-81D3-2A0323821BE8}"/>
                </a:ext>
              </a:extLst>
            </p:cNvPr>
            <p:cNvPicPr>
              <a:picLocks noChangeAspect="1"/>
            </p:cNvPicPr>
            <p:nvPr/>
          </p:nvPicPr>
          <p:blipFill rotWithShape="1">
            <a:blip r:embed="rId2"/>
            <a:srcRect l="38599" t="10224" r="51325" b="78454"/>
            <a:stretch/>
          </p:blipFill>
          <p:spPr>
            <a:xfrm>
              <a:off x="3874707" y="4151017"/>
              <a:ext cx="540363" cy="344552"/>
            </a:xfrm>
            <a:prstGeom prst="rect">
              <a:avLst/>
            </a:prstGeom>
          </p:spPr>
        </p:pic>
        <p:pic>
          <p:nvPicPr>
            <p:cNvPr id="175" name="Imagen 174">
              <a:extLst>
                <a:ext uri="{FF2B5EF4-FFF2-40B4-BE49-F238E27FC236}">
                  <a16:creationId xmlns:a16="http://schemas.microsoft.com/office/drawing/2014/main" id="{A498BB7D-4E27-8718-CC23-A2200399D9CD}"/>
                </a:ext>
              </a:extLst>
            </p:cNvPr>
            <p:cNvPicPr>
              <a:picLocks noChangeAspect="1"/>
            </p:cNvPicPr>
            <p:nvPr/>
          </p:nvPicPr>
          <p:blipFill rotWithShape="1">
            <a:blip r:embed="rId2"/>
            <a:srcRect l="38599" t="10224" r="51325" b="78454"/>
            <a:stretch/>
          </p:blipFill>
          <p:spPr>
            <a:xfrm>
              <a:off x="3923108" y="4151017"/>
              <a:ext cx="540363" cy="344552"/>
            </a:xfrm>
            <a:prstGeom prst="rect">
              <a:avLst/>
            </a:prstGeom>
          </p:spPr>
        </p:pic>
        <p:pic>
          <p:nvPicPr>
            <p:cNvPr id="176" name="Imagen 175">
              <a:extLst>
                <a:ext uri="{FF2B5EF4-FFF2-40B4-BE49-F238E27FC236}">
                  <a16:creationId xmlns:a16="http://schemas.microsoft.com/office/drawing/2014/main" id="{1435231E-9674-41FF-EE6E-6836D33DAB88}"/>
                </a:ext>
              </a:extLst>
            </p:cNvPr>
            <p:cNvPicPr>
              <a:picLocks noChangeAspect="1"/>
            </p:cNvPicPr>
            <p:nvPr/>
          </p:nvPicPr>
          <p:blipFill rotWithShape="1">
            <a:blip r:embed="rId2"/>
            <a:srcRect l="38599" t="10224" r="51325" b="78454"/>
            <a:stretch/>
          </p:blipFill>
          <p:spPr>
            <a:xfrm>
              <a:off x="3971509" y="4151017"/>
              <a:ext cx="540363" cy="344552"/>
            </a:xfrm>
            <a:prstGeom prst="rect">
              <a:avLst/>
            </a:prstGeom>
          </p:spPr>
        </p:pic>
        <p:pic>
          <p:nvPicPr>
            <p:cNvPr id="177" name="Imagen 176">
              <a:extLst>
                <a:ext uri="{FF2B5EF4-FFF2-40B4-BE49-F238E27FC236}">
                  <a16:creationId xmlns:a16="http://schemas.microsoft.com/office/drawing/2014/main" id="{2B1068C7-BB27-CEF9-2A8C-B588EC31A6A2}"/>
                </a:ext>
              </a:extLst>
            </p:cNvPr>
            <p:cNvPicPr>
              <a:picLocks noChangeAspect="1"/>
            </p:cNvPicPr>
            <p:nvPr/>
          </p:nvPicPr>
          <p:blipFill rotWithShape="1">
            <a:blip r:embed="rId2"/>
            <a:srcRect l="38599" t="10224" r="51325" b="78454"/>
            <a:stretch/>
          </p:blipFill>
          <p:spPr>
            <a:xfrm>
              <a:off x="4019910" y="4151017"/>
              <a:ext cx="540363" cy="344552"/>
            </a:xfrm>
            <a:prstGeom prst="rect">
              <a:avLst/>
            </a:prstGeom>
          </p:spPr>
        </p:pic>
        <p:pic>
          <p:nvPicPr>
            <p:cNvPr id="178" name="Imagen 177">
              <a:extLst>
                <a:ext uri="{FF2B5EF4-FFF2-40B4-BE49-F238E27FC236}">
                  <a16:creationId xmlns:a16="http://schemas.microsoft.com/office/drawing/2014/main" id="{100E2017-AE5D-5A67-0B11-1ABC9059A242}"/>
                </a:ext>
              </a:extLst>
            </p:cNvPr>
            <p:cNvPicPr>
              <a:picLocks noChangeAspect="1"/>
            </p:cNvPicPr>
            <p:nvPr/>
          </p:nvPicPr>
          <p:blipFill rotWithShape="1">
            <a:blip r:embed="rId2"/>
            <a:srcRect l="38599" t="10224" r="51325" b="78454"/>
            <a:stretch/>
          </p:blipFill>
          <p:spPr>
            <a:xfrm>
              <a:off x="4068311" y="4151017"/>
              <a:ext cx="540363" cy="344552"/>
            </a:xfrm>
            <a:prstGeom prst="rect">
              <a:avLst/>
            </a:prstGeom>
          </p:spPr>
        </p:pic>
        <p:pic>
          <p:nvPicPr>
            <p:cNvPr id="179" name="Imagen 178">
              <a:extLst>
                <a:ext uri="{FF2B5EF4-FFF2-40B4-BE49-F238E27FC236}">
                  <a16:creationId xmlns:a16="http://schemas.microsoft.com/office/drawing/2014/main" id="{28172BDA-0FA3-D9CD-05C0-0912AC2795D4}"/>
                </a:ext>
              </a:extLst>
            </p:cNvPr>
            <p:cNvPicPr>
              <a:picLocks noChangeAspect="1"/>
            </p:cNvPicPr>
            <p:nvPr/>
          </p:nvPicPr>
          <p:blipFill rotWithShape="1">
            <a:blip r:embed="rId2"/>
            <a:srcRect l="38599" t="10224" r="51325" b="78454"/>
            <a:stretch/>
          </p:blipFill>
          <p:spPr>
            <a:xfrm>
              <a:off x="4116712" y="4151017"/>
              <a:ext cx="540363" cy="344552"/>
            </a:xfrm>
            <a:prstGeom prst="rect">
              <a:avLst/>
            </a:prstGeom>
          </p:spPr>
        </p:pic>
        <p:pic>
          <p:nvPicPr>
            <p:cNvPr id="180" name="Imagen 179">
              <a:extLst>
                <a:ext uri="{FF2B5EF4-FFF2-40B4-BE49-F238E27FC236}">
                  <a16:creationId xmlns:a16="http://schemas.microsoft.com/office/drawing/2014/main" id="{F4AE5832-EE56-6462-690E-B67975A8DBE8}"/>
                </a:ext>
              </a:extLst>
            </p:cNvPr>
            <p:cNvPicPr>
              <a:picLocks noChangeAspect="1"/>
            </p:cNvPicPr>
            <p:nvPr/>
          </p:nvPicPr>
          <p:blipFill rotWithShape="1">
            <a:blip r:embed="rId2"/>
            <a:srcRect l="38599" t="10224" r="51325" b="78454"/>
            <a:stretch/>
          </p:blipFill>
          <p:spPr>
            <a:xfrm>
              <a:off x="4165113" y="4151017"/>
              <a:ext cx="540363" cy="344552"/>
            </a:xfrm>
            <a:prstGeom prst="rect">
              <a:avLst/>
            </a:prstGeom>
          </p:spPr>
        </p:pic>
        <p:pic>
          <p:nvPicPr>
            <p:cNvPr id="181" name="Imagen 180">
              <a:extLst>
                <a:ext uri="{FF2B5EF4-FFF2-40B4-BE49-F238E27FC236}">
                  <a16:creationId xmlns:a16="http://schemas.microsoft.com/office/drawing/2014/main" id="{97937B52-C31C-DA93-0166-617570C77DF7}"/>
                </a:ext>
              </a:extLst>
            </p:cNvPr>
            <p:cNvPicPr>
              <a:picLocks noChangeAspect="1"/>
            </p:cNvPicPr>
            <p:nvPr/>
          </p:nvPicPr>
          <p:blipFill rotWithShape="1">
            <a:blip r:embed="rId2"/>
            <a:srcRect l="38599" t="10224" r="51325" b="78454"/>
            <a:stretch/>
          </p:blipFill>
          <p:spPr>
            <a:xfrm>
              <a:off x="4213514" y="4151017"/>
              <a:ext cx="540363" cy="344552"/>
            </a:xfrm>
            <a:prstGeom prst="rect">
              <a:avLst/>
            </a:prstGeom>
          </p:spPr>
        </p:pic>
        <p:pic>
          <p:nvPicPr>
            <p:cNvPr id="182" name="Imagen 181">
              <a:extLst>
                <a:ext uri="{FF2B5EF4-FFF2-40B4-BE49-F238E27FC236}">
                  <a16:creationId xmlns:a16="http://schemas.microsoft.com/office/drawing/2014/main" id="{77D629C3-3C9B-2780-B02E-9940097A3481}"/>
                </a:ext>
              </a:extLst>
            </p:cNvPr>
            <p:cNvPicPr>
              <a:picLocks noChangeAspect="1"/>
            </p:cNvPicPr>
            <p:nvPr/>
          </p:nvPicPr>
          <p:blipFill rotWithShape="1">
            <a:blip r:embed="rId2"/>
            <a:srcRect l="38599" t="10224" r="51325" b="78454"/>
            <a:stretch/>
          </p:blipFill>
          <p:spPr>
            <a:xfrm>
              <a:off x="4261915" y="4151017"/>
              <a:ext cx="540363" cy="344552"/>
            </a:xfrm>
            <a:prstGeom prst="rect">
              <a:avLst/>
            </a:prstGeom>
          </p:spPr>
        </p:pic>
        <p:pic>
          <p:nvPicPr>
            <p:cNvPr id="183" name="Imagen 182">
              <a:extLst>
                <a:ext uri="{FF2B5EF4-FFF2-40B4-BE49-F238E27FC236}">
                  <a16:creationId xmlns:a16="http://schemas.microsoft.com/office/drawing/2014/main" id="{593D959B-C396-946C-A2B6-11F262AD32B0}"/>
                </a:ext>
              </a:extLst>
            </p:cNvPr>
            <p:cNvPicPr>
              <a:picLocks noChangeAspect="1"/>
            </p:cNvPicPr>
            <p:nvPr/>
          </p:nvPicPr>
          <p:blipFill rotWithShape="1">
            <a:blip r:embed="rId2"/>
            <a:srcRect l="38599" t="10224" r="51325" b="78454"/>
            <a:stretch/>
          </p:blipFill>
          <p:spPr>
            <a:xfrm>
              <a:off x="4310316" y="4151017"/>
              <a:ext cx="540363" cy="344552"/>
            </a:xfrm>
            <a:prstGeom prst="rect">
              <a:avLst/>
            </a:prstGeom>
          </p:spPr>
        </p:pic>
        <p:pic>
          <p:nvPicPr>
            <p:cNvPr id="184" name="Imagen 183">
              <a:extLst>
                <a:ext uri="{FF2B5EF4-FFF2-40B4-BE49-F238E27FC236}">
                  <a16:creationId xmlns:a16="http://schemas.microsoft.com/office/drawing/2014/main" id="{0B594A92-D295-ED87-DEEF-4C6F16EC1AF5}"/>
                </a:ext>
              </a:extLst>
            </p:cNvPr>
            <p:cNvPicPr>
              <a:picLocks noChangeAspect="1"/>
            </p:cNvPicPr>
            <p:nvPr/>
          </p:nvPicPr>
          <p:blipFill rotWithShape="1">
            <a:blip r:embed="rId2"/>
            <a:srcRect l="38599" t="10224" r="51325" b="78454"/>
            <a:stretch/>
          </p:blipFill>
          <p:spPr>
            <a:xfrm>
              <a:off x="4358717" y="4151017"/>
              <a:ext cx="540363" cy="344552"/>
            </a:xfrm>
            <a:prstGeom prst="rect">
              <a:avLst/>
            </a:prstGeom>
          </p:spPr>
        </p:pic>
        <p:pic>
          <p:nvPicPr>
            <p:cNvPr id="185" name="Imagen 184">
              <a:extLst>
                <a:ext uri="{FF2B5EF4-FFF2-40B4-BE49-F238E27FC236}">
                  <a16:creationId xmlns:a16="http://schemas.microsoft.com/office/drawing/2014/main" id="{8D08B2D2-AEE0-C2FF-9997-3539E1C2A97F}"/>
                </a:ext>
              </a:extLst>
            </p:cNvPr>
            <p:cNvPicPr>
              <a:picLocks noChangeAspect="1"/>
            </p:cNvPicPr>
            <p:nvPr/>
          </p:nvPicPr>
          <p:blipFill rotWithShape="1">
            <a:blip r:embed="rId2"/>
            <a:srcRect l="38599" t="10224" r="51325" b="78454"/>
            <a:stretch/>
          </p:blipFill>
          <p:spPr>
            <a:xfrm>
              <a:off x="4407118" y="4151017"/>
              <a:ext cx="540363" cy="344552"/>
            </a:xfrm>
            <a:prstGeom prst="rect">
              <a:avLst/>
            </a:prstGeom>
          </p:spPr>
        </p:pic>
        <p:pic>
          <p:nvPicPr>
            <p:cNvPr id="186" name="Imagen 185">
              <a:extLst>
                <a:ext uri="{FF2B5EF4-FFF2-40B4-BE49-F238E27FC236}">
                  <a16:creationId xmlns:a16="http://schemas.microsoft.com/office/drawing/2014/main" id="{4CDA7432-0B23-89D4-395E-1E8798160B5A}"/>
                </a:ext>
              </a:extLst>
            </p:cNvPr>
            <p:cNvPicPr>
              <a:picLocks noChangeAspect="1"/>
            </p:cNvPicPr>
            <p:nvPr/>
          </p:nvPicPr>
          <p:blipFill rotWithShape="1">
            <a:blip r:embed="rId2"/>
            <a:srcRect l="38599" t="10224" r="51325" b="78454"/>
            <a:stretch/>
          </p:blipFill>
          <p:spPr>
            <a:xfrm>
              <a:off x="4455519" y="4151017"/>
              <a:ext cx="540363" cy="344552"/>
            </a:xfrm>
            <a:prstGeom prst="rect">
              <a:avLst/>
            </a:prstGeom>
          </p:spPr>
        </p:pic>
        <p:pic>
          <p:nvPicPr>
            <p:cNvPr id="187" name="Imagen 186">
              <a:extLst>
                <a:ext uri="{FF2B5EF4-FFF2-40B4-BE49-F238E27FC236}">
                  <a16:creationId xmlns:a16="http://schemas.microsoft.com/office/drawing/2014/main" id="{1E285203-EE55-4B3F-94BA-BA27A909698A}"/>
                </a:ext>
              </a:extLst>
            </p:cNvPr>
            <p:cNvPicPr>
              <a:picLocks noChangeAspect="1"/>
            </p:cNvPicPr>
            <p:nvPr/>
          </p:nvPicPr>
          <p:blipFill rotWithShape="1">
            <a:blip r:embed="rId2"/>
            <a:srcRect l="38599" t="10224" r="51325" b="78454"/>
            <a:stretch/>
          </p:blipFill>
          <p:spPr>
            <a:xfrm>
              <a:off x="4503920" y="4151017"/>
              <a:ext cx="540363" cy="344552"/>
            </a:xfrm>
            <a:prstGeom prst="rect">
              <a:avLst/>
            </a:prstGeom>
          </p:spPr>
        </p:pic>
        <p:pic>
          <p:nvPicPr>
            <p:cNvPr id="188" name="Imagen 187">
              <a:extLst>
                <a:ext uri="{FF2B5EF4-FFF2-40B4-BE49-F238E27FC236}">
                  <a16:creationId xmlns:a16="http://schemas.microsoft.com/office/drawing/2014/main" id="{50EFDE54-03DE-6C91-D2F7-A6CFA05018D7}"/>
                </a:ext>
              </a:extLst>
            </p:cNvPr>
            <p:cNvPicPr>
              <a:picLocks noChangeAspect="1"/>
            </p:cNvPicPr>
            <p:nvPr/>
          </p:nvPicPr>
          <p:blipFill rotWithShape="1">
            <a:blip r:embed="rId2"/>
            <a:srcRect l="38599" t="10224" r="51325" b="78454"/>
            <a:stretch/>
          </p:blipFill>
          <p:spPr>
            <a:xfrm>
              <a:off x="4552321" y="4151017"/>
              <a:ext cx="540363" cy="344552"/>
            </a:xfrm>
            <a:prstGeom prst="rect">
              <a:avLst/>
            </a:prstGeom>
          </p:spPr>
        </p:pic>
        <p:pic>
          <p:nvPicPr>
            <p:cNvPr id="189" name="Imagen 188">
              <a:extLst>
                <a:ext uri="{FF2B5EF4-FFF2-40B4-BE49-F238E27FC236}">
                  <a16:creationId xmlns:a16="http://schemas.microsoft.com/office/drawing/2014/main" id="{9C572242-D557-0940-5C27-67B3AF3899E3}"/>
                </a:ext>
              </a:extLst>
            </p:cNvPr>
            <p:cNvPicPr>
              <a:picLocks noChangeAspect="1"/>
            </p:cNvPicPr>
            <p:nvPr/>
          </p:nvPicPr>
          <p:blipFill rotWithShape="1">
            <a:blip r:embed="rId2"/>
            <a:srcRect l="38599" t="10224" r="51325" b="78454"/>
            <a:stretch/>
          </p:blipFill>
          <p:spPr>
            <a:xfrm>
              <a:off x="4600722" y="4151017"/>
              <a:ext cx="540363" cy="344552"/>
            </a:xfrm>
            <a:prstGeom prst="rect">
              <a:avLst/>
            </a:prstGeom>
          </p:spPr>
        </p:pic>
        <p:pic>
          <p:nvPicPr>
            <p:cNvPr id="190" name="Imagen 189">
              <a:extLst>
                <a:ext uri="{FF2B5EF4-FFF2-40B4-BE49-F238E27FC236}">
                  <a16:creationId xmlns:a16="http://schemas.microsoft.com/office/drawing/2014/main" id="{534D8836-45FE-8201-EAA9-76DC6541C98E}"/>
                </a:ext>
              </a:extLst>
            </p:cNvPr>
            <p:cNvPicPr>
              <a:picLocks noChangeAspect="1"/>
            </p:cNvPicPr>
            <p:nvPr/>
          </p:nvPicPr>
          <p:blipFill rotWithShape="1">
            <a:blip r:embed="rId2"/>
            <a:srcRect l="38599" t="10224" r="51325" b="78454"/>
            <a:stretch/>
          </p:blipFill>
          <p:spPr>
            <a:xfrm>
              <a:off x="4649123" y="4151017"/>
              <a:ext cx="540363" cy="344552"/>
            </a:xfrm>
            <a:prstGeom prst="rect">
              <a:avLst/>
            </a:prstGeom>
          </p:spPr>
        </p:pic>
        <p:pic>
          <p:nvPicPr>
            <p:cNvPr id="191" name="Imagen 190">
              <a:extLst>
                <a:ext uri="{FF2B5EF4-FFF2-40B4-BE49-F238E27FC236}">
                  <a16:creationId xmlns:a16="http://schemas.microsoft.com/office/drawing/2014/main" id="{D91E4774-A303-4812-DDE6-0A6E0A1AD0FE}"/>
                </a:ext>
              </a:extLst>
            </p:cNvPr>
            <p:cNvPicPr>
              <a:picLocks noChangeAspect="1"/>
            </p:cNvPicPr>
            <p:nvPr/>
          </p:nvPicPr>
          <p:blipFill rotWithShape="1">
            <a:blip r:embed="rId2"/>
            <a:srcRect l="38599" t="10224" r="51325" b="78454"/>
            <a:stretch/>
          </p:blipFill>
          <p:spPr>
            <a:xfrm>
              <a:off x="4697524" y="4151017"/>
              <a:ext cx="540363" cy="344552"/>
            </a:xfrm>
            <a:prstGeom prst="rect">
              <a:avLst/>
            </a:prstGeom>
          </p:spPr>
        </p:pic>
        <p:pic>
          <p:nvPicPr>
            <p:cNvPr id="192" name="Imagen 191">
              <a:extLst>
                <a:ext uri="{FF2B5EF4-FFF2-40B4-BE49-F238E27FC236}">
                  <a16:creationId xmlns:a16="http://schemas.microsoft.com/office/drawing/2014/main" id="{8D4B3026-28AE-B39B-E2F6-68EBC74020AE}"/>
                </a:ext>
              </a:extLst>
            </p:cNvPr>
            <p:cNvPicPr>
              <a:picLocks noChangeAspect="1"/>
            </p:cNvPicPr>
            <p:nvPr/>
          </p:nvPicPr>
          <p:blipFill rotWithShape="1">
            <a:blip r:embed="rId2"/>
            <a:srcRect l="38599" t="10224" r="51325" b="78454"/>
            <a:stretch/>
          </p:blipFill>
          <p:spPr>
            <a:xfrm>
              <a:off x="4745925" y="4151017"/>
              <a:ext cx="540363" cy="344552"/>
            </a:xfrm>
            <a:prstGeom prst="rect">
              <a:avLst/>
            </a:prstGeom>
          </p:spPr>
        </p:pic>
        <p:pic>
          <p:nvPicPr>
            <p:cNvPr id="193" name="Imagen 192">
              <a:extLst>
                <a:ext uri="{FF2B5EF4-FFF2-40B4-BE49-F238E27FC236}">
                  <a16:creationId xmlns:a16="http://schemas.microsoft.com/office/drawing/2014/main" id="{4545E16A-3CB4-CAE8-81D4-C29C21CCBF79}"/>
                </a:ext>
              </a:extLst>
            </p:cNvPr>
            <p:cNvPicPr>
              <a:picLocks noChangeAspect="1"/>
            </p:cNvPicPr>
            <p:nvPr/>
          </p:nvPicPr>
          <p:blipFill rotWithShape="1">
            <a:blip r:embed="rId2"/>
            <a:srcRect l="38599" t="10224" r="51325" b="78454"/>
            <a:stretch/>
          </p:blipFill>
          <p:spPr>
            <a:xfrm>
              <a:off x="590272" y="3637612"/>
              <a:ext cx="540363" cy="344552"/>
            </a:xfrm>
            <a:prstGeom prst="rect">
              <a:avLst/>
            </a:prstGeom>
          </p:spPr>
        </p:pic>
        <p:pic>
          <p:nvPicPr>
            <p:cNvPr id="194" name="Imagen 193">
              <a:extLst>
                <a:ext uri="{FF2B5EF4-FFF2-40B4-BE49-F238E27FC236}">
                  <a16:creationId xmlns:a16="http://schemas.microsoft.com/office/drawing/2014/main" id="{A9BCAC7B-4895-06A7-1F31-F187BBEECFDA}"/>
                </a:ext>
              </a:extLst>
            </p:cNvPr>
            <p:cNvPicPr>
              <a:picLocks noChangeAspect="1"/>
            </p:cNvPicPr>
            <p:nvPr/>
          </p:nvPicPr>
          <p:blipFill rotWithShape="1">
            <a:blip r:embed="rId2"/>
            <a:srcRect l="38599" t="10224" r="51325" b="78454"/>
            <a:stretch/>
          </p:blipFill>
          <p:spPr>
            <a:xfrm>
              <a:off x="639302" y="3637612"/>
              <a:ext cx="540363" cy="344552"/>
            </a:xfrm>
            <a:prstGeom prst="rect">
              <a:avLst/>
            </a:prstGeom>
          </p:spPr>
        </p:pic>
        <p:pic>
          <p:nvPicPr>
            <p:cNvPr id="195" name="Imagen 194">
              <a:extLst>
                <a:ext uri="{FF2B5EF4-FFF2-40B4-BE49-F238E27FC236}">
                  <a16:creationId xmlns:a16="http://schemas.microsoft.com/office/drawing/2014/main" id="{F53FB190-4F1C-48A7-5C70-E0860E7C826E}"/>
                </a:ext>
              </a:extLst>
            </p:cNvPr>
            <p:cNvPicPr>
              <a:picLocks noChangeAspect="1"/>
            </p:cNvPicPr>
            <p:nvPr/>
          </p:nvPicPr>
          <p:blipFill rotWithShape="1">
            <a:blip r:embed="rId2"/>
            <a:srcRect l="38599" t="10224" r="51325" b="78454"/>
            <a:stretch/>
          </p:blipFill>
          <p:spPr>
            <a:xfrm>
              <a:off x="688332" y="3637612"/>
              <a:ext cx="540363" cy="344552"/>
            </a:xfrm>
            <a:prstGeom prst="rect">
              <a:avLst/>
            </a:prstGeom>
          </p:spPr>
        </p:pic>
        <p:pic>
          <p:nvPicPr>
            <p:cNvPr id="196" name="Imagen 195">
              <a:extLst>
                <a:ext uri="{FF2B5EF4-FFF2-40B4-BE49-F238E27FC236}">
                  <a16:creationId xmlns:a16="http://schemas.microsoft.com/office/drawing/2014/main" id="{3C8B473A-01CA-0466-89C8-CF20ADEA9E34}"/>
                </a:ext>
              </a:extLst>
            </p:cNvPr>
            <p:cNvPicPr>
              <a:picLocks noChangeAspect="1"/>
            </p:cNvPicPr>
            <p:nvPr/>
          </p:nvPicPr>
          <p:blipFill rotWithShape="1">
            <a:blip r:embed="rId2"/>
            <a:srcRect l="38599" t="10224" r="51325" b="78454"/>
            <a:stretch/>
          </p:blipFill>
          <p:spPr>
            <a:xfrm>
              <a:off x="737362" y="3637612"/>
              <a:ext cx="540363" cy="344552"/>
            </a:xfrm>
            <a:prstGeom prst="rect">
              <a:avLst/>
            </a:prstGeom>
          </p:spPr>
        </p:pic>
        <p:pic>
          <p:nvPicPr>
            <p:cNvPr id="197" name="Imagen 196">
              <a:extLst>
                <a:ext uri="{FF2B5EF4-FFF2-40B4-BE49-F238E27FC236}">
                  <a16:creationId xmlns:a16="http://schemas.microsoft.com/office/drawing/2014/main" id="{6142C250-C269-5729-0006-9831ADA3CC71}"/>
                </a:ext>
              </a:extLst>
            </p:cNvPr>
            <p:cNvPicPr>
              <a:picLocks noChangeAspect="1"/>
            </p:cNvPicPr>
            <p:nvPr/>
          </p:nvPicPr>
          <p:blipFill rotWithShape="1">
            <a:blip r:embed="rId2"/>
            <a:srcRect l="38599" t="10224" r="51325" b="78454"/>
            <a:stretch/>
          </p:blipFill>
          <p:spPr>
            <a:xfrm>
              <a:off x="786392" y="3637612"/>
              <a:ext cx="540363" cy="344552"/>
            </a:xfrm>
            <a:prstGeom prst="rect">
              <a:avLst/>
            </a:prstGeom>
          </p:spPr>
        </p:pic>
        <p:pic>
          <p:nvPicPr>
            <p:cNvPr id="198" name="Imagen 197">
              <a:extLst>
                <a:ext uri="{FF2B5EF4-FFF2-40B4-BE49-F238E27FC236}">
                  <a16:creationId xmlns:a16="http://schemas.microsoft.com/office/drawing/2014/main" id="{7A292E67-C0AE-A2B8-5945-FA5531BC6497}"/>
                </a:ext>
              </a:extLst>
            </p:cNvPr>
            <p:cNvPicPr>
              <a:picLocks noChangeAspect="1"/>
            </p:cNvPicPr>
            <p:nvPr/>
          </p:nvPicPr>
          <p:blipFill rotWithShape="1">
            <a:blip r:embed="rId2"/>
            <a:srcRect l="38599" t="10224" r="51325" b="78454"/>
            <a:stretch/>
          </p:blipFill>
          <p:spPr>
            <a:xfrm>
              <a:off x="835422" y="3637612"/>
              <a:ext cx="540363" cy="344552"/>
            </a:xfrm>
            <a:prstGeom prst="rect">
              <a:avLst/>
            </a:prstGeom>
          </p:spPr>
        </p:pic>
        <p:pic>
          <p:nvPicPr>
            <p:cNvPr id="199" name="Imagen 198">
              <a:extLst>
                <a:ext uri="{FF2B5EF4-FFF2-40B4-BE49-F238E27FC236}">
                  <a16:creationId xmlns:a16="http://schemas.microsoft.com/office/drawing/2014/main" id="{880C6414-2220-60BF-F094-219AAF220463}"/>
                </a:ext>
              </a:extLst>
            </p:cNvPr>
            <p:cNvPicPr>
              <a:picLocks noChangeAspect="1"/>
            </p:cNvPicPr>
            <p:nvPr/>
          </p:nvPicPr>
          <p:blipFill rotWithShape="1">
            <a:blip r:embed="rId2"/>
            <a:srcRect l="38599" t="10224" r="51325" b="78454"/>
            <a:stretch/>
          </p:blipFill>
          <p:spPr>
            <a:xfrm>
              <a:off x="884452" y="3637612"/>
              <a:ext cx="540363" cy="344552"/>
            </a:xfrm>
            <a:prstGeom prst="rect">
              <a:avLst/>
            </a:prstGeom>
          </p:spPr>
        </p:pic>
        <p:pic>
          <p:nvPicPr>
            <p:cNvPr id="200" name="Imagen 199">
              <a:extLst>
                <a:ext uri="{FF2B5EF4-FFF2-40B4-BE49-F238E27FC236}">
                  <a16:creationId xmlns:a16="http://schemas.microsoft.com/office/drawing/2014/main" id="{FFA9829D-D28A-ECD6-65CD-E19FE4D1BA00}"/>
                </a:ext>
              </a:extLst>
            </p:cNvPr>
            <p:cNvPicPr>
              <a:picLocks noChangeAspect="1"/>
            </p:cNvPicPr>
            <p:nvPr/>
          </p:nvPicPr>
          <p:blipFill rotWithShape="1">
            <a:blip r:embed="rId2"/>
            <a:srcRect l="38599" t="10224" r="51325" b="78454"/>
            <a:stretch/>
          </p:blipFill>
          <p:spPr>
            <a:xfrm>
              <a:off x="933482" y="3637612"/>
              <a:ext cx="540363" cy="344552"/>
            </a:xfrm>
            <a:prstGeom prst="rect">
              <a:avLst/>
            </a:prstGeom>
          </p:spPr>
        </p:pic>
        <p:pic>
          <p:nvPicPr>
            <p:cNvPr id="201" name="Imagen 200">
              <a:extLst>
                <a:ext uri="{FF2B5EF4-FFF2-40B4-BE49-F238E27FC236}">
                  <a16:creationId xmlns:a16="http://schemas.microsoft.com/office/drawing/2014/main" id="{4732C0C1-547A-AC52-0FD6-A2559724FCD0}"/>
                </a:ext>
              </a:extLst>
            </p:cNvPr>
            <p:cNvPicPr>
              <a:picLocks noChangeAspect="1"/>
            </p:cNvPicPr>
            <p:nvPr/>
          </p:nvPicPr>
          <p:blipFill rotWithShape="1">
            <a:blip r:embed="rId2"/>
            <a:srcRect l="38599" t="10224" r="51325" b="78454"/>
            <a:stretch/>
          </p:blipFill>
          <p:spPr>
            <a:xfrm>
              <a:off x="982512" y="3637612"/>
              <a:ext cx="540363" cy="344552"/>
            </a:xfrm>
            <a:prstGeom prst="rect">
              <a:avLst/>
            </a:prstGeom>
          </p:spPr>
        </p:pic>
        <p:pic>
          <p:nvPicPr>
            <p:cNvPr id="202" name="Imagen 201">
              <a:extLst>
                <a:ext uri="{FF2B5EF4-FFF2-40B4-BE49-F238E27FC236}">
                  <a16:creationId xmlns:a16="http://schemas.microsoft.com/office/drawing/2014/main" id="{81903889-B867-32AD-B627-A3D37B3C9EB1}"/>
                </a:ext>
              </a:extLst>
            </p:cNvPr>
            <p:cNvPicPr>
              <a:picLocks noChangeAspect="1"/>
            </p:cNvPicPr>
            <p:nvPr/>
          </p:nvPicPr>
          <p:blipFill rotWithShape="1">
            <a:blip r:embed="rId2"/>
            <a:srcRect l="38599" t="10224" r="51325" b="78454"/>
            <a:stretch/>
          </p:blipFill>
          <p:spPr>
            <a:xfrm>
              <a:off x="1031542" y="3637612"/>
              <a:ext cx="540363" cy="344552"/>
            </a:xfrm>
            <a:prstGeom prst="rect">
              <a:avLst/>
            </a:prstGeom>
          </p:spPr>
        </p:pic>
        <p:pic>
          <p:nvPicPr>
            <p:cNvPr id="203" name="Imagen 202">
              <a:extLst>
                <a:ext uri="{FF2B5EF4-FFF2-40B4-BE49-F238E27FC236}">
                  <a16:creationId xmlns:a16="http://schemas.microsoft.com/office/drawing/2014/main" id="{997C833E-E74A-19F8-5A8F-02483B63D0D3}"/>
                </a:ext>
              </a:extLst>
            </p:cNvPr>
            <p:cNvPicPr>
              <a:picLocks noChangeAspect="1"/>
            </p:cNvPicPr>
            <p:nvPr/>
          </p:nvPicPr>
          <p:blipFill rotWithShape="1">
            <a:blip r:embed="rId2"/>
            <a:srcRect l="38599" t="10224" r="51325" b="78454"/>
            <a:stretch/>
          </p:blipFill>
          <p:spPr>
            <a:xfrm>
              <a:off x="1080572" y="3637612"/>
              <a:ext cx="540363" cy="344552"/>
            </a:xfrm>
            <a:prstGeom prst="rect">
              <a:avLst/>
            </a:prstGeom>
          </p:spPr>
        </p:pic>
        <p:pic>
          <p:nvPicPr>
            <p:cNvPr id="204" name="Imagen 203">
              <a:extLst>
                <a:ext uri="{FF2B5EF4-FFF2-40B4-BE49-F238E27FC236}">
                  <a16:creationId xmlns:a16="http://schemas.microsoft.com/office/drawing/2014/main" id="{B6CF4EEA-5754-77F1-6EA4-A41D9AC85709}"/>
                </a:ext>
              </a:extLst>
            </p:cNvPr>
            <p:cNvPicPr>
              <a:picLocks noChangeAspect="1"/>
            </p:cNvPicPr>
            <p:nvPr/>
          </p:nvPicPr>
          <p:blipFill rotWithShape="1">
            <a:blip r:embed="rId2"/>
            <a:srcRect l="38599" t="10224" r="51325" b="78454"/>
            <a:stretch/>
          </p:blipFill>
          <p:spPr>
            <a:xfrm>
              <a:off x="1129602" y="3637612"/>
              <a:ext cx="540363" cy="344552"/>
            </a:xfrm>
            <a:prstGeom prst="rect">
              <a:avLst/>
            </a:prstGeom>
          </p:spPr>
        </p:pic>
        <p:pic>
          <p:nvPicPr>
            <p:cNvPr id="205" name="Imagen 204">
              <a:extLst>
                <a:ext uri="{FF2B5EF4-FFF2-40B4-BE49-F238E27FC236}">
                  <a16:creationId xmlns:a16="http://schemas.microsoft.com/office/drawing/2014/main" id="{DD27F559-C395-DD30-F72B-FCA0CE3AF746}"/>
                </a:ext>
              </a:extLst>
            </p:cNvPr>
            <p:cNvPicPr>
              <a:picLocks noChangeAspect="1"/>
            </p:cNvPicPr>
            <p:nvPr/>
          </p:nvPicPr>
          <p:blipFill rotWithShape="1">
            <a:blip r:embed="rId2"/>
            <a:srcRect l="38599" t="10224" r="51325" b="78454"/>
            <a:stretch/>
          </p:blipFill>
          <p:spPr>
            <a:xfrm>
              <a:off x="1178632" y="3637612"/>
              <a:ext cx="540363" cy="344552"/>
            </a:xfrm>
            <a:prstGeom prst="rect">
              <a:avLst/>
            </a:prstGeom>
          </p:spPr>
        </p:pic>
        <p:pic>
          <p:nvPicPr>
            <p:cNvPr id="206" name="Imagen 205">
              <a:extLst>
                <a:ext uri="{FF2B5EF4-FFF2-40B4-BE49-F238E27FC236}">
                  <a16:creationId xmlns:a16="http://schemas.microsoft.com/office/drawing/2014/main" id="{38A29818-0689-F3A7-84E4-168056DFA1B0}"/>
                </a:ext>
              </a:extLst>
            </p:cNvPr>
            <p:cNvPicPr>
              <a:picLocks noChangeAspect="1"/>
            </p:cNvPicPr>
            <p:nvPr/>
          </p:nvPicPr>
          <p:blipFill rotWithShape="1">
            <a:blip r:embed="rId2"/>
            <a:srcRect l="38599" t="10224" r="51325" b="78454"/>
            <a:stretch/>
          </p:blipFill>
          <p:spPr>
            <a:xfrm>
              <a:off x="1227662" y="3637612"/>
              <a:ext cx="540363" cy="344552"/>
            </a:xfrm>
            <a:prstGeom prst="rect">
              <a:avLst/>
            </a:prstGeom>
          </p:spPr>
        </p:pic>
        <p:pic>
          <p:nvPicPr>
            <p:cNvPr id="207" name="Imagen 206">
              <a:extLst>
                <a:ext uri="{FF2B5EF4-FFF2-40B4-BE49-F238E27FC236}">
                  <a16:creationId xmlns:a16="http://schemas.microsoft.com/office/drawing/2014/main" id="{D64C6F2D-9C7C-28A1-B28E-F3552C90A985}"/>
                </a:ext>
              </a:extLst>
            </p:cNvPr>
            <p:cNvPicPr>
              <a:picLocks noChangeAspect="1"/>
            </p:cNvPicPr>
            <p:nvPr/>
          </p:nvPicPr>
          <p:blipFill rotWithShape="1">
            <a:blip r:embed="rId2"/>
            <a:srcRect l="38599" t="10224" r="51325" b="78454"/>
            <a:stretch/>
          </p:blipFill>
          <p:spPr>
            <a:xfrm>
              <a:off x="1276692" y="3637612"/>
              <a:ext cx="540363" cy="344552"/>
            </a:xfrm>
            <a:prstGeom prst="rect">
              <a:avLst/>
            </a:prstGeom>
          </p:spPr>
        </p:pic>
        <p:pic>
          <p:nvPicPr>
            <p:cNvPr id="208" name="Imagen 207">
              <a:extLst>
                <a:ext uri="{FF2B5EF4-FFF2-40B4-BE49-F238E27FC236}">
                  <a16:creationId xmlns:a16="http://schemas.microsoft.com/office/drawing/2014/main" id="{B3DB29FC-AB9B-6B71-A3AF-2BC566399EFB}"/>
                </a:ext>
              </a:extLst>
            </p:cNvPr>
            <p:cNvPicPr>
              <a:picLocks noChangeAspect="1"/>
            </p:cNvPicPr>
            <p:nvPr/>
          </p:nvPicPr>
          <p:blipFill rotWithShape="1">
            <a:blip r:embed="rId2"/>
            <a:srcRect l="38599" t="10224" r="51325" b="78454"/>
            <a:stretch/>
          </p:blipFill>
          <p:spPr>
            <a:xfrm>
              <a:off x="1325722" y="3637612"/>
              <a:ext cx="540363" cy="344552"/>
            </a:xfrm>
            <a:prstGeom prst="rect">
              <a:avLst/>
            </a:prstGeom>
          </p:spPr>
        </p:pic>
        <p:pic>
          <p:nvPicPr>
            <p:cNvPr id="209" name="Imagen 208">
              <a:extLst>
                <a:ext uri="{FF2B5EF4-FFF2-40B4-BE49-F238E27FC236}">
                  <a16:creationId xmlns:a16="http://schemas.microsoft.com/office/drawing/2014/main" id="{3CE16340-BB15-7BA9-3493-C762910D1FD1}"/>
                </a:ext>
              </a:extLst>
            </p:cNvPr>
            <p:cNvPicPr>
              <a:picLocks noChangeAspect="1"/>
            </p:cNvPicPr>
            <p:nvPr/>
          </p:nvPicPr>
          <p:blipFill rotWithShape="1">
            <a:blip r:embed="rId2"/>
            <a:srcRect l="38599" t="10224" r="51325" b="78454"/>
            <a:stretch/>
          </p:blipFill>
          <p:spPr>
            <a:xfrm>
              <a:off x="1374752" y="3637612"/>
              <a:ext cx="540363" cy="344552"/>
            </a:xfrm>
            <a:prstGeom prst="rect">
              <a:avLst/>
            </a:prstGeom>
          </p:spPr>
        </p:pic>
        <p:pic>
          <p:nvPicPr>
            <p:cNvPr id="210" name="Imagen 209">
              <a:extLst>
                <a:ext uri="{FF2B5EF4-FFF2-40B4-BE49-F238E27FC236}">
                  <a16:creationId xmlns:a16="http://schemas.microsoft.com/office/drawing/2014/main" id="{72D8273E-E3ED-1240-475C-7CC1C52E36F2}"/>
                </a:ext>
              </a:extLst>
            </p:cNvPr>
            <p:cNvPicPr>
              <a:picLocks noChangeAspect="1"/>
            </p:cNvPicPr>
            <p:nvPr/>
          </p:nvPicPr>
          <p:blipFill rotWithShape="1">
            <a:blip r:embed="rId2"/>
            <a:srcRect l="38599" t="10224" r="51325" b="78454"/>
            <a:stretch/>
          </p:blipFill>
          <p:spPr>
            <a:xfrm>
              <a:off x="1423782" y="3637612"/>
              <a:ext cx="540363" cy="344552"/>
            </a:xfrm>
            <a:prstGeom prst="rect">
              <a:avLst/>
            </a:prstGeom>
          </p:spPr>
        </p:pic>
        <p:pic>
          <p:nvPicPr>
            <p:cNvPr id="211" name="Imagen 210">
              <a:extLst>
                <a:ext uri="{FF2B5EF4-FFF2-40B4-BE49-F238E27FC236}">
                  <a16:creationId xmlns:a16="http://schemas.microsoft.com/office/drawing/2014/main" id="{A42C7517-1DD0-7674-F4D4-646114924EB9}"/>
                </a:ext>
              </a:extLst>
            </p:cNvPr>
            <p:cNvPicPr>
              <a:picLocks noChangeAspect="1"/>
            </p:cNvPicPr>
            <p:nvPr/>
          </p:nvPicPr>
          <p:blipFill rotWithShape="1">
            <a:blip r:embed="rId2"/>
            <a:srcRect l="38599" t="10224" r="51325" b="78454"/>
            <a:stretch/>
          </p:blipFill>
          <p:spPr>
            <a:xfrm>
              <a:off x="1472812" y="3637612"/>
              <a:ext cx="540363" cy="344552"/>
            </a:xfrm>
            <a:prstGeom prst="rect">
              <a:avLst/>
            </a:prstGeom>
          </p:spPr>
        </p:pic>
        <p:pic>
          <p:nvPicPr>
            <p:cNvPr id="212" name="Imagen 211">
              <a:extLst>
                <a:ext uri="{FF2B5EF4-FFF2-40B4-BE49-F238E27FC236}">
                  <a16:creationId xmlns:a16="http://schemas.microsoft.com/office/drawing/2014/main" id="{D44B9DCD-8584-D62F-5DE7-5B2AD00C5C4F}"/>
                </a:ext>
              </a:extLst>
            </p:cNvPr>
            <p:cNvPicPr>
              <a:picLocks noChangeAspect="1"/>
            </p:cNvPicPr>
            <p:nvPr/>
          </p:nvPicPr>
          <p:blipFill rotWithShape="1">
            <a:blip r:embed="rId2"/>
            <a:srcRect l="38599" t="10224" r="51325" b="78454"/>
            <a:stretch/>
          </p:blipFill>
          <p:spPr>
            <a:xfrm>
              <a:off x="1521842" y="3637612"/>
              <a:ext cx="540363" cy="344552"/>
            </a:xfrm>
            <a:prstGeom prst="rect">
              <a:avLst/>
            </a:prstGeom>
          </p:spPr>
        </p:pic>
        <p:pic>
          <p:nvPicPr>
            <p:cNvPr id="213" name="Imagen 212">
              <a:extLst>
                <a:ext uri="{FF2B5EF4-FFF2-40B4-BE49-F238E27FC236}">
                  <a16:creationId xmlns:a16="http://schemas.microsoft.com/office/drawing/2014/main" id="{FFB8B79F-5A10-FE98-B6D3-A945AC9915D3}"/>
                </a:ext>
              </a:extLst>
            </p:cNvPr>
            <p:cNvPicPr>
              <a:picLocks noChangeAspect="1"/>
            </p:cNvPicPr>
            <p:nvPr/>
          </p:nvPicPr>
          <p:blipFill rotWithShape="1">
            <a:blip r:embed="rId2"/>
            <a:srcRect l="38599" t="10224" r="51325" b="78454"/>
            <a:stretch/>
          </p:blipFill>
          <p:spPr>
            <a:xfrm>
              <a:off x="1570872" y="3637612"/>
              <a:ext cx="540363" cy="344552"/>
            </a:xfrm>
            <a:prstGeom prst="rect">
              <a:avLst/>
            </a:prstGeom>
          </p:spPr>
        </p:pic>
        <p:pic>
          <p:nvPicPr>
            <p:cNvPr id="214" name="Imagen 213">
              <a:extLst>
                <a:ext uri="{FF2B5EF4-FFF2-40B4-BE49-F238E27FC236}">
                  <a16:creationId xmlns:a16="http://schemas.microsoft.com/office/drawing/2014/main" id="{8C05BFFE-0C3A-C6D3-0AD1-0DAD0D55DED8}"/>
                </a:ext>
              </a:extLst>
            </p:cNvPr>
            <p:cNvPicPr>
              <a:picLocks noChangeAspect="1"/>
            </p:cNvPicPr>
            <p:nvPr/>
          </p:nvPicPr>
          <p:blipFill rotWithShape="1">
            <a:blip r:embed="rId2"/>
            <a:srcRect l="38599" t="10224" r="51325" b="78454"/>
            <a:stretch/>
          </p:blipFill>
          <p:spPr>
            <a:xfrm>
              <a:off x="1619902" y="3637612"/>
              <a:ext cx="540363" cy="344552"/>
            </a:xfrm>
            <a:prstGeom prst="rect">
              <a:avLst/>
            </a:prstGeom>
          </p:spPr>
        </p:pic>
        <p:pic>
          <p:nvPicPr>
            <p:cNvPr id="215" name="Imagen 214">
              <a:extLst>
                <a:ext uri="{FF2B5EF4-FFF2-40B4-BE49-F238E27FC236}">
                  <a16:creationId xmlns:a16="http://schemas.microsoft.com/office/drawing/2014/main" id="{CEC74B9C-D956-526A-0CED-C199297ACC00}"/>
                </a:ext>
              </a:extLst>
            </p:cNvPr>
            <p:cNvPicPr>
              <a:picLocks noChangeAspect="1"/>
            </p:cNvPicPr>
            <p:nvPr/>
          </p:nvPicPr>
          <p:blipFill rotWithShape="1">
            <a:blip r:embed="rId2"/>
            <a:srcRect l="38599" t="10224" r="51325" b="78454"/>
            <a:stretch/>
          </p:blipFill>
          <p:spPr>
            <a:xfrm>
              <a:off x="1668932" y="3637612"/>
              <a:ext cx="540363" cy="344552"/>
            </a:xfrm>
            <a:prstGeom prst="rect">
              <a:avLst/>
            </a:prstGeom>
          </p:spPr>
        </p:pic>
        <p:pic>
          <p:nvPicPr>
            <p:cNvPr id="216" name="Imagen 215">
              <a:extLst>
                <a:ext uri="{FF2B5EF4-FFF2-40B4-BE49-F238E27FC236}">
                  <a16:creationId xmlns:a16="http://schemas.microsoft.com/office/drawing/2014/main" id="{FD25E5B2-55C5-2B9F-7986-C279670CF2C3}"/>
                </a:ext>
              </a:extLst>
            </p:cNvPr>
            <p:cNvPicPr>
              <a:picLocks noChangeAspect="1"/>
            </p:cNvPicPr>
            <p:nvPr/>
          </p:nvPicPr>
          <p:blipFill rotWithShape="1">
            <a:blip r:embed="rId2"/>
            <a:srcRect l="38599" t="10224" r="51325" b="78454"/>
            <a:stretch/>
          </p:blipFill>
          <p:spPr>
            <a:xfrm>
              <a:off x="1717962" y="3637612"/>
              <a:ext cx="540363" cy="344552"/>
            </a:xfrm>
            <a:prstGeom prst="rect">
              <a:avLst/>
            </a:prstGeom>
          </p:spPr>
        </p:pic>
        <p:pic>
          <p:nvPicPr>
            <p:cNvPr id="217" name="Imagen 216">
              <a:extLst>
                <a:ext uri="{FF2B5EF4-FFF2-40B4-BE49-F238E27FC236}">
                  <a16:creationId xmlns:a16="http://schemas.microsoft.com/office/drawing/2014/main" id="{5A6C442A-5F5E-FADB-22CF-A40A6B41C1BE}"/>
                </a:ext>
              </a:extLst>
            </p:cNvPr>
            <p:cNvPicPr>
              <a:picLocks noChangeAspect="1"/>
            </p:cNvPicPr>
            <p:nvPr/>
          </p:nvPicPr>
          <p:blipFill rotWithShape="1">
            <a:blip r:embed="rId2"/>
            <a:srcRect l="38599" t="10224" r="51325" b="78454"/>
            <a:stretch/>
          </p:blipFill>
          <p:spPr>
            <a:xfrm>
              <a:off x="1766992" y="3637612"/>
              <a:ext cx="540363" cy="344552"/>
            </a:xfrm>
            <a:prstGeom prst="rect">
              <a:avLst/>
            </a:prstGeom>
          </p:spPr>
        </p:pic>
        <p:pic>
          <p:nvPicPr>
            <p:cNvPr id="218" name="Imagen 217">
              <a:extLst>
                <a:ext uri="{FF2B5EF4-FFF2-40B4-BE49-F238E27FC236}">
                  <a16:creationId xmlns:a16="http://schemas.microsoft.com/office/drawing/2014/main" id="{E2E0BE37-A4EF-3A84-4693-E7105B5EF18F}"/>
                </a:ext>
              </a:extLst>
            </p:cNvPr>
            <p:cNvPicPr>
              <a:picLocks noChangeAspect="1"/>
            </p:cNvPicPr>
            <p:nvPr/>
          </p:nvPicPr>
          <p:blipFill rotWithShape="1">
            <a:blip r:embed="rId2"/>
            <a:srcRect l="38599" t="10224" r="51325" b="78454"/>
            <a:stretch/>
          </p:blipFill>
          <p:spPr>
            <a:xfrm>
              <a:off x="1816022" y="3637612"/>
              <a:ext cx="540363" cy="344552"/>
            </a:xfrm>
            <a:prstGeom prst="rect">
              <a:avLst/>
            </a:prstGeom>
          </p:spPr>
        </p:pic>
        <p:pic>
          <p:nvPicPr>
            <p:cNvPr id="219" name="Imagen 218">
              <a:extLst>
                <a:ext uri="{FF2B5EF4-FFF2-40B4-BE49-F238E27FC236}">
                  <a16:creationId xmlns:a16="http://schemas.microsoft.com/office/drawing/2014/main" id="{2153DE08-0066-AA89-AAED-170642108BC3}"/>
                </a:ext>
              </a:extLst>
            </p:cNvPr>
            <p:cNvPicPr>
              <a:picLocks noChangeAspect="1"/>
            </p:cNvPicPr>
            <p:nvPr/>
          </p:nvPicPr>
          <p:blipFill rotWithShape="1">
            <a:blip r:embed="rId2"/>
            <a:srcRect l="38599" t="10224" r="51325" b="78454"/>
            <a:stretch/>
          </p:blipFill>
          <p:spPr>
            <a:xfrm>
              <a:off x="1865052" y="3637612"/>
              <a:ext cx="540363" cy="344552"/>
            </a:xfrm>
            <a:prstGeom prst="rect">
              <a:avLst/>
            </a:prstGeom>
          </p:spPr>
        </p:pic>
        <p:pic>
          <p:nvPicPr>
            <p:cNvPr id="220" name="Imagen 219">
              <a:extLst>
                <a:ext uri="{FF2B5EF4-FFF2-40B4-BE49-F238E27FC236}">
                  <a16:creationId xmlns:a16="http://schemas.microsoft.com/office/drawing/2014/main" id="{1F6906B4-EAB9-9DB5-B6E2-41B16664598D}"/>
                </a:ext>
              </a:extLst>
            </p:cNvPr>
            <p:cNvPicPr>
              <a:picLocks noChangeAspect="1"/>
            </p:cNvPicPr>
            <p:nvPr/>
          </p:nvPicPr>
          <p:blipFill rotWithShape="1">
            <a:blip r:embed="rId2"/>
            <a:srcRect l="38599" t="10224" r="51325" b="78454"/>
            <a:stretch/>
          </p:blipFill>
          <p:spPr>
            <a:xfrm>
              <a:off x="1914082" y="3637612"/>
              <a:ext cx="540363" cy="344552"/>
            </a:xfrm>
            <a:prstGeom prst="rect">
              <a:avLst/>
            </a:prstGeom>
          </p:spPr>
        </p:pic>
        <p:pic>
          <p:nvPicPr>
            <p:cNvPr id="221" name="Imagen 220">
              <a:extLst>
                <a:ext uri="{FF2B5EF4-FFF2-40B4-BE49-F238E27FC236}">
                  <a16:creationId xmlns:a16="http://schemas.microsoft.com/office/drawing/2014/main" id="{536AC2CF-926C-E90C-2F4E-218DD8B0D734}"/>
                </a:ext>
              </a:extLst>
            </p:cNvPr>
            <p:cNvPicPr>
              <a:picLocks noChangeAspect="1"/>
            </p:cNvPicPr>
            <p:nvPr/>
          </p:nvPicPr>
          <p:blipFill rotWithShape="1">
            <a:blip r:embed="rId2"/>
            <a:srcRect l="38599" t="10224" r="51325" b="78454"/>
            <a:stretch/>
          </p:blipFill>
          <p:spPr>
            <a:xfrm>
              <a:off x="1963112" y="3637612"/>
              <a:ext cx="540363" cy="344552"/>
            </a:xfrm>
            <a:prstGeom prst="rect">
              <a:avLst/>
            </a:prstGeom>
          </p:spPr>
        </p:pic>
        <p:pic>
          <p:nvPicPr>
            <p:cNvPr id="222" name="Imagen 221">
              <a:extLst>
                <a:ext uri="{FF2B5EF4-FFF2-40B4-BE49-F238E27FC236}">
                  <a16:creationId xmlns:a16="http://schemas.microsoft.com/office/drawing/2014/main" id="{3B0B8802-3F07-D57A-ED49-A07CECEB18B6}"/>
                </a:ext>
              </a:extLst>
            </p:cNvPr>
            <p:cNvPicPr>
              <a:picLocks noChangeAspect="1"/>
            </p:cNvPicPr>
            <p:nvPr/>
          </p:nvPicPr>
          <p:blipFill rotWithShape="1">
            <a:blip r:embed="rId2"/>
            <a:srcRect l="38599" t="10224" r="51325" b="78454"/>
            <a:stretch/>
          </p:blipFill>
          <p:spPr>
            <a:xfrm>
              <a:off x="2012142" y="3637612"/>
              <a:ext cx="540363" cy="344552"/>
            </a:xfrm>
            <a:prstGeom prst="rect">
              <a:avLst/>
            </a:prstGeom>
          </p:spPr>
        </p:pic>
        <p:pic>
          <p:nvPicPr>
            <p:cNvPr id="223" name="Imagen 222">
              <a:extLst>
                <a:ext uri="{FF2B5EF4-FFF2-40B4-BE49-F238E27FC236}">
                  <a16:creationId xmlns:a16="http://schemas.microsoft.com/office/drawing/2014/main" id="{51B510EF-D066-5B8D-B20F-D6B20551F389}"/>
                </a:ext>
              </a:extLst>
            </p:cNvPr>
            <p:cNvPicPr>
              <a:picLocks noChangeAspect="1"/>
            </p:cNvPicPr>
            <p:nvPr/>
          </p:nvPicPr>
          <p:blipFill rotWithShape="1">
            <a:blip r:embed="rId2"/>
            <a:srcRect l="38599" t="10224" r="51325" b="78454"/>
            <a:stretch/>
          </p:blipFill>
          <p:spPr>
            <a:xfrm>
              <a:off x="2061172" y="3637612"/>
              <a:ext cx="540363" cy="344552"/>
            </a:xfrm>
            <a:prstGeom prst="rect">
              <a:avLst/>
            </a:prstGeom>
          </p:spPr>
        </p:pic>
        <p:pic>
          <p:nvPicPr>
            <p:cNvPr id="224" name="Imagen 223">
              <a:extLst>
                <a:ext uri="{FF2B5EF4-FFF2-40B4-BE49-F238E27FC236}">
                  <a16:creationId xmlns:a16="http://schemas.microsoft.com/office/drawing/2014/main" id="{087C8DC3-B6FC-9B2F-1919-36F719FAE859}"/>
                </a:ext>
              </a:extLst>
            </p:cNvPr>
            <p:cNvPicPr>
              <a:picLocks noChangeAspect="1"/>
            </p:cNvPicPr>
            <p:nvPr/>
          </p:nvPicPr>
          <p:blipFill rotWithShape="1">
            <a:blip r:embed="rId2"/>
            <a:srcRect l="38599" t="10224" r="51325" b="78454"/>
            <a:stretch/>
          </p:blipFill>
          <p:spPr>
            <a:xfrm>
              <a:off x="2110202" y="3637612"/>
              <a:ext cx="540363" cy="344552"/>
            </a:xfrm>
            <a:prstGeom prst="rect">
              <a:avLst/>
            </a:prstGeom>
          </p:spPr>
        </p:pic>
        <p:pic>
          <p:nvPicPr>
            <p:cNvPr id="225" name="Imagen 224">
              <a:extLst>
                <a:ext uri="{FF2B5EF4-FFF2-40B4-BE49-F238E27FC236}">
                  <a16:creationId xmlns:a16="http://schemas.microsoft.com/office/drawing/2014/main" id="{214921BE-6930-689E-862E-AD285D29B0D5}"/>
                </a:ext>
              </a:extLst>
            </p:cNvPr>
            <p:cNvPicPr>
              <a:picLocks noChangeAspect="1"/>
            </p:cNvPicPr>
            <p:nvPr/>
          </p:nvPicPr>
          <p:blipFill rotWithShape="1">
            <a:blip r:embed="rId2"/>
            <a:srcRect l="38599" t="10224" r="51325" b="78454"/>
            <a:stretch/>
          </p:blipFill>
          <p:spPr>
            <a:xfrm>
              <a:off x="2159232" y="3637612"/>
              <a:ext cx="540363" cy="344552"/>
            </a:xfrm>
            <a:prstGeom prst="rect">
              <a:avLst/>
            </a:prstGeom>
          </p:spPr>
        </p:pic>
        <p:pic>
          <p:nvPicPr>
            <p:cNvPr id="226" name="Imagen 225">
              <a:extLst>
                <a:ext uri="{FF2B5EF4-FFF2-40B4-BE49-F238E27FC236}">
                  <a16:creationId xmlns:a16="http://schemas.microsoft.com/office/drawing/2014/main" id="{2D52CB92-5BC2-4633-FB16-85B5DC7EFDC5}"/>
                </a:ext>
              </a:extLst>
            </p:cNvPr>
            <p:cNvPicPr>
              <a:picLocks noChangeAspect="1"/>
            </p:cNvPicPr>
            <p:nvPr/>
          </p:nvPicPr>
          <p:blipFill rotWithShape="1">
            <a:blip r:embed="rId2"/>
            <a:srcRect l="38599" t="10224" r="51325" b="78454"/>
            <a:stretch/>
          </p:blipFill>
          <p:spPr>
            <a:xfrm>
              <a:off x="2208262" y="3637612"/>
              <a:ext cx="540363" cy="344552"/>
            </a:xfrm>
            <a:prstGeom prst="rect">
              <a:avLst/>
            </a:prstGeom>
          </p:spPr>
        </p:pic>
        <p:pic>
          <p:nvPicPr>
            <p:cNvPr id="227" name="Imagen 226">
              <a:extLst>
                <a:ext uri="{FF2B5EF4-FFF2-40B4-BE49-F238E27FC236}">
                  <a16:creationId xmlns:a16="http://schemas.microsoft.com/office/drawing/2014/main" id="{BEFF43AF-387E-351E-D072-19D3DA03B134}"/>
                </a:ext>
              </a:extLst>
            </p:cNvPr>
            <p:cNvPicPr>
              <a:picLocks noChangeAspect="1"/>
            </p:cNvPicPr>
            <p:nvPr/>
          </p:nvPicPr>
          <p:blipFill rotWithShape="1">
            <a:blip r:embed="rId2"/>
            <a:srcRect l="38599" t="10224" r="51325" b="78454"/>
            <a:stretch/>
          </p:blipFill>
          <p:spPr>
            <a:xfrm>
              <a:off x="2257292" y="3637612"/>
              <a:ext cx="540363" cy="344552"/>
            </a:xfrm>
            <a:prstGeom prst="rect">
              <a:avLst/>
            </a:prstGeom>
          </p:spPr>
        </p:pic>
        <p:pic>
          <p:nvPicPr>
            <p:cNvPr id="228" name="Imagen 227">
              <a:extLst>
                <a:ext uri="{FF2B5EF4-FFF2-40B4-BE49-F238E27FC236}">
                  <a16:creationId xmlns:a16="http://schemas.microsoft.com/office/drawing/2014/main" id="{EFE2F2B1-ED83-8D48-F09B-93981622EF8C}"/>
                </a:ext>
              </a:extLst>
            </p:cNvPr>
            <p:cNvPicPr>
              <a:picLocks noChangeAspect="1"/>
            </p:cNvPicPr>
            <p:nvPr/>
          </p:nvPicPr>
          <p:blipFill rotWithShape="1">
            <a:blip r:embed="rId2"/>
            <a:srcRect l="38599" t="10224" r="51325" b="78454"/>
            <a:stretch/>
          </p:blipFill>
          <p:spPr>
            <a:xfrm>
              <a:off x="2306322" y="3637612"/>
              <a:ext cx="540363" cy="344552"/>
            </a:xfrm>
            <a:prstGeom prst="rect">
              <a:avLst/>
            </a:prstGeom>
          </p:spPr>
        </p:pic>
        <p:pic>
          <p:nvPicPr>
            <p:cNvPr id="229" name="Imagen 228">
              <a:extLst>
                <a:ext uri="{FF2B5EF4-FFF2-40B4-BE49-F238E27FC236}">
                  <a16:creationId xmlns:a16="http://schemas.microsoft.com/office/drawing/2014/main" id="{D70B51D6-7B64-5F1C-EFD8-CEEA5FBFE95B}"/>
                </a:ext>
              </a:extLst>
            </p:cNvPr>
            <p:cNvPicPr>
              <a:picLocks noChangeAspect="1"/>
            </p:cNvPicPr>
            <p:nvPr/>
          </p:nvPicPr>
          <p:blipFill rotWithShape="1">
            <a:blip r:embed="rId2"/>
            <a:srcRect l="38599" t="10224" r="51325" b="78454"/>
            <a:stretch/>
          </p:blipFill>
          <p:spPr>
            <a:xfrm>
              <a:off x="2355352" y="3637612"/>
              <a:ext cx="540363" cy="344552"/>
            </a:xfrm>
            <a:prstGeom prst="rect">
              <a:avLst/>
            </a:prstGeom>
          </p:spPr>
        </p:pic>
        <p:pic>
          <p:nvPicPr>
            <p:cNvPr id="230" name="Imagen 229">
              <a:extLst>
                <a:ext uri="{FF2B5EF4-FFF2-40B4-BE49-F238E27FC236}">
                  <a16:creationId xmlns:a16="http://schemas.microsoft.com/office/drawing/2014/main" id="{802608C5-EBE4-F96D-3766-2BF18A4AE216}"/>
                </a:ext>
              </a:extLst>
            </p:cNvPr>
            <p:cNvPicPr>
              <a:picLocks noChangeAspect="1"/>
            </p:cNvPicPr>
            <p:nvPr/>
          </p:nvPicPr>
          <p:blipFill rotWithShape="1">
            <a:blip r:embed="rId2"/>
            <a:srcRect l="38599" t="10224" r="51325" b="78454"/>
            <a:stretch/>
          </p:blipFill>
          <p:spPr>
            <a:xfrm>
              <a:off x="2404382" y="3637612"/>
              <a:ext cx="540363" cy="344552"/>
            </a:xfrm>
            <a:prstGeom prst="rect">
              <a:avLst/>
            </a:prstGeom>
          </p:spPr>
        </p:pic>
        <p:pic>
          <p:nvPicPr>
            <p:cNvPr id="231" name="Imagen 230">
              <a:extLst>
                <a:ext uri="{FF2B5EF4-FFF2-40B4-BE49-F238E27FC236}">
                  <a16:creationId xmlns:a16="http://schemas.microsoft.com/office/drawing/2014/main" id="{EB7BA39F-FDFF-F1FB-EBA8-B9E1A3E7E984}"/>
                </a:ext>
              </a:extLst>
            </p:cNvPr>
            <p:cNvPicPr>
              <a:picLocks noChangeAspect="1"/>
            </p:cNvPicPr>
            <p:nvPr/>
          </p:nvPicPr>
          <p:blipFill rotWithShape="1">
            <a:blip r:embed="rId2"/>
            <a:srcRect l="38599" t="10224" r="51325" b="78454"/>
            <a:stretch/>
          </p:blipFill>
          <p:spPr>
            <a:xfrm>
              <a:off x="2453412" y="3637612"/>
              <a:ext cx="540363" cy="344552"/>
            </a:xfrm>
            <a:prstGeom prst="rect">
              <a:avLst/>
            </a:prstGeom>
          </p:spPr>
        </p:pic>
        <p:pic>
          <p:nvPicPr>
            <p:cNvPr id="232" name="Imagen 231">
              <a:extLst>
                <a:ext uri="{FF2B5EF4-FFF2-40B4-BE49-F238E27FC236}">
                  <a16:creationId xmlns:a16="http://schemas.microsoft.com/office/drawing/2014/main" id="{B8239BB2-7908-B935-317E-D948FC94B371}"/>
                </a:ext>
              </a:extLst>
            </p:cNvPr>
            <p:cNvPicPr>
              <a:picLocks noChangeAspect="1"/>
            </p:cNvPicPr>
            <p:nvPr/>
          </p:nvPicPr>
          <p:blipFill rotWithShape="1">
            <a:blip r:embed="rId2"/>
            <a:srcRect l="38599" t="10224" r="51325" b="78454"/>
            <a:stretch/>
          </p:blipFill>
          <p:spPr>
            <a:xfrm>
              <a:off x="2502442" y="3637612"/>
              <a:ext cx="540363" cy="344552"/>
            </a:xfrm>
            <a:prstGeom prst="rect">
              <a:avLst/>
            </a:prstGeom>
          </p:spPr>
        </p:pic>
        <p:pic>
          <p:nvPicPr>
            <p:cNvPr id="233" name="Imagen 232">
              <a:extLst>
                <a:ext uri="{FF2B5EF4-FFF2-40B4-BE49-F238E27FC236}">
                  <a16:creationId xmlns:a16="http://schemas.microsoft.com/office/drawing/2014/main" id="{30A23FB7-1054-165A-6D16-A58897E0AE80}"/>
                </a:ext>
              </a:extLst>
            </p:cNvPr>
            <p:cNvPicPr>
              <a:picLocks noChangeAspect="1"/>
            </p:cNvPicPr>
            <p:nvPr/>
          </p:nvPicPr>
          <p:blipFill rotWithShape="1">
            <a:blip r:embed="rId2"/>
            <a:srcRect l="38599" t="10224" r="51325" b="78454"/>
            <a:stretch/>
          </p:blipFill>
          <p:spPr>
            <a:xfrm>
              <a:off x="2551472" y="3637612"/>
              <a:ext cx="540363" cy="344552"/>
            </a:xfrm>
            <a:prstGeom prst="rect">
              <a:avLst/>
            </a:prstGeom>
          </p:spPr>
        </p:pic>
        <p:pic>
          <p:nvPicPr>
            <p:cNvPr id="234" name="Imagen 233">
              <a:extLst>
                <a:ext uri="{FF2B5EF4-FFF2-40B4-BE49-F238E27FC236}">
                  <a16:creationId xmlns:a16="http://schemas.microsoft.com/office/drawing/2014/main" id="{BA6B130F-94C4-EB04-ADAA-C8B68FE08A44}"/>
                </a:ext>
              </a:extLst>
            </p:cNvPr>
            <p:cNvPicPr>
              <a:picLocks noChangeAspect="1"/>
            </p:cNvPicPr>
            <p:nvPr/>
          </p:nvPicPr>
          <p:blipFill rotWithShape="1">
            <a:blip r:embed="rId2"/>
            <a:srcRect l="38599" t="10224" r="51325" b="78454"/>
            <a:stretch/>
          </p:blipFill>
          <p:spPr>
            <a:xfrm>
              <a:off x="2600502" y="3637612"/>
              <a:ext cx="540363" cy="344552"/>
            </a:xfrm>
            <a:prstGeom prst="rect">
              <a:avLst/>
            </a:prstGeom>
          </p:spPr>
        </p:pic>
        <p:pic>
          <p:nvPicPr>
            <p:cNvPr id="235" name="Imagen 234">
              <a:extLst>
                <a:ext uri="{FF2B5EF4-FFF2-40B4-BE49-F238E27FC236}">
                  <a16:creationId xmlns:a16="http://schemas.microsoft.com/office/drawing/2014/main" id="{003E065E-FF05-7CEA-FFBA-9039567F7EF1}"/>
                </a:ext>
              </a:extLst>
            </p:cNvPr>
            <p:cNvPicPr>
              <a:picLocks noChangeAspect="1"/>
            </p:cNvPicPr>
            <p:nvPr/>
          </p:nvPicPr>
          <p:blipFill rotWithShape="1">
            <a:blip r:embed="rId2"/>
            <a:srcRect l="38599" t="10224" r="51325" b="78454"/>
            <a:stretch/>
          </p:blipFill>
          <p:spPr>
            <a:xfrm>
              <a:off x="2649532" y="3637612"/>
              <a:ext cx="540363" cy="344552"/>
            </a:xfrm>
            <a:prstGeom prst="rect">
              <a:avLst/>
            </a:prstGeom>
          </p:spPr>
        </p:pic>
        <p:pic>
          <p:nvPicPr>
            <p:cNvPr id="236" name="Imagen 235">
              <a:extLst>
                <a:ext uri="{FF2B5EF4-FFF2-40B4-BE49-F238E27FC236}">
                  <a16:creationId xmlns:a16="http://schemas.microsoft.com/office/drawing/2014/main" id="{11CC426A-0CBC-C65F-31ED-6F296F889171}"/>
                </a:ext>
              </a:extLst>
            </p:cNvPr>
            <p:cNvPicPr>
              <a:picLocks noChangeAspect="1"/>
            </p:cNvPicPr>
            <p:nvPr/>
          </p:nvPicPr>
          <p:blipFill rotWithShape="1">
            <a:blip r:embed="rId2"/>
            <a:srcRect l="38599" t="10224" r="51325" b="78454"/>
            <a:stretch/>
          </p:blipFill>
          <p:spPr>
            <a:xfrm>
              <a:off x="2698562" y="3637612"/>
              <a:ext cx="540363" cy="344552"/>
            </a:xfrm>
            <a:prstGeom prst="rect">
              <a:avLst/>
            </a:prstGeom>
          </p:spPr>
        </p:pic>
        <p:pic>
          <p:nvPicPr>
            <p:cNvPr id="237" name="Imagen 236">
              <a:extLst>
                <a:ext uri="{FF2B5EF4-FFF2-40B4-BE49-F238E27FC236}">
                  <a16:creationId xmlns:a16="http://schemas.microsoft.com/office/drawing/2014/main" id="{D60CA65A-D3C9-8C12-26E3-8424902853AE}"/>
                </a:ext>
              </a:extLst>
            </p:cNvPr>
            <p:cNvPicPr>
              <a:picLocks noChangeAspect="1"/>
            </p:cNvPicPr>
            <p:nvPr/>
          </p:nvPicPr>
          <p:blipFill rotWithShape="1">
            <a:blip r:embed="rId2"/>
            <a:srcRect l="38599" t="10224" r="51325" b="78454"/>
            <a:stretch/>
          </p:blipFill>
          <p:spPr>
            <a:xfrm>
              <a:off x="2747592" y="3637612"/>
              <a:ext cx="540363" cy="344552"/>
            </a:xfrm>
            <a:prstGeom prst="rect">
              <a:avLst/>
            </a:prstGeom>
          </p:spPr>
        </p:pic>
        <p:pic>
          <p:nvPicPr>
            <p:cNvPr id="238" name="Imagen 237">
              <a:extLst>
                <a:ext uri="{FF2B5EF4-FFF2-40B4-BE49-F238E27FC236}">
                  <a16:creationId xmlns:a16="http://schemas.microsoft.com/office/drawing/2014/main" id="{E108CB72-434E-8BF8-C2FD-6AEC866706FF}"/>
                </a:ext>
              </a:extLst>
            </p:cNvPr>
            <p:cNvPicPr>
              <a:picLocks noChangeAspect="1"/>
            </p:cNvPicPr>
            <p:nvPr/>
          </p:nvPicPr>
          <p:blipFill rotWithShape="1">
            <a:blip r:embed="rId2"/>
            <a:srcRect l="38599" t="10224" r="51325" b="78454"/>
            <a:stretch/>
          </p:blipFill>
          <p:spPr>
            <a:xfrm>
              <a:off x="2796622" y="3637612"/>
              <a:ext cx="540363" cy="344552"/>
            </a:xfrm>
            <a:prstGeom prst="rect">
              <a:avLst/>
            </a:prstGeom>
          </p:spPr>
        </p:pic>
        <p:pic>
          <p:nvPicPr>
            <p:cNvPr id="239" name="Imagen 238">
              <a:extLst>
                <a:ext uri="{FF2B5EF4-FFF2-40B4-BE49-F238E27FC236}">
                  <a16:creationId xmlns:a16="http://schemas.microsoft.com/office/drawing/2014/main" id="{BBC988B8-EEC1-8511-FEDC-D4FCA10BFCA3}"/>
                </a:ext>
              </a:extLst>
            </p:cNvPr>
            <p:cNvPicPr>
              <a:picLocks noChangeAspect="1"/>
            </p:cNvPicPr>
            <p:nvPr/>
          </p:nvPicPr>
          <p:blipFill rotWithShape="1">
            <a:blip r:embed="rId2"/>
            <a:srcRect l="38599" t="10224" r="51325" b="78454"/>
            <a:stretch/>
          </p:blipFill>
          <p:spPr>
            <a:xfrm>
              <a:off x="2845652" y="3637612"/>
              <a:ext cx="540363" cy="344552"/>
            </a:xfrm>
            <a:prstGeom prst="rect">
              <a:avLst/>
            </a:prstGeom>
          </p:spPr>
        </p:pic>
        <p:pic>
          <p:nvPicPr>
            <p:cNvPr id="240" name="Imagen 239">
              <a:extLst>
                <a:ext uri="{FF2B5EF4-FFF2-40B4-BE49-F238E27FC236}">
                  <a16:creationId xmlns:a16="http://schemas.microsoft.com/office/drawing/2014/main" id="{EFBFAC26-6E2A-59AE-5BA4-6F628ED502DA}"/>
                </a:ext>
              </a:extLst>
            </p:cNvPr>
            <p:cNvPicPr>
              <a:picLocks noChangeAspect="1"/>
            </p:cNvPicPr>
            <p:nvPr/>
          </p:nvPicPr>
          <p:blipFill rotWithShape="1">
            <a:blip r:embed="rId2"/>
            <a:srcRect l="38599" t="10224" r="51325" b="78454"/>
            <a:stretch/>
          </p:blipFill>
          <p:spPr>
            <a:xfrm>
              <a:off x="2894682" y="3637612"/>
              <a:ext cx="540363" cy="344552"/>
            </a:xfrm>
            <a:prstGeom prst="rect">
              <a:avLst/>
            </a:prstGeom>
          </p:spPr>
        </p:pic>
        <p:pic>
          <p:nvPicPr>
            <p:cNvPr id="241" name="Imagen 240">
              <a:extLst>
                <a:ext uri="{FF2B5EF4-FFF2-40B4-BE49-F238E27FC236}">
                  <a16:creationId xmlns:a16="http://schemas.microsoft.com/office/drawing/2014/main" id="{909881BB-5367-DB96-C118-9D9A22EBB292}"/>
                </a:ext>
              </a:extLst>
            </p:cNvPr>
            <p:cNvPicPr>
              <a:picLocks noChangeAspect="1"/>
            </p:cNvPicPr>
            <p:nvPr/>
          </p:nvPicPr>
          <p:blipFill rotWithShape="1">
            <a:blip r:embed="rId2"/>
            <a:srcRect l="38599" t="10224" r="51325" b="78454"/>
            <a:stretch/>
          </p:blipFill>
          <p:spPr>
            <a:xfrm>
              <a:off x="2943712" y="3637612"/>
              <a:ext cx="540363" cy="344552"/>
            </a:xfrm>
            <a:prstGeom prst="rect">
              <a:avLst/>
            </a:prstGeom>
          </p:spPr>
        </p:pic>
        <p:pic>
          <p:nvPicPr>
            <p:cNvPr id="242" name="Imagen 241">
              <a:extLst>
                <a:ext uri="{FF2B5EF4-FFF2-40B4-BE49-F238E27FC236}">
                  <a16:creationId xmlns:a16="http://schemas.microsoft.com/office/drawing/2014/main" id="{F8EF17D8-CEDF-EC7A-EEC0-89A393639892}"/>
                </a:ext>
              </a:extLst>
            </p:cNvPr>
            <p:cNvPicPr>
              <a:picLocks noChangeAspect="1"/>
            </p:cNvPicPr>
            <p:nvPr/>
          </p:nvPicPr>
          <p:blipFill rotWithShape="1">
            <a:blip r:embed="rId2"/>
            <a:srcRect l="38599" t="10224" r="51325" b="78454"/>
            <a:stretch/>
          </p:blipFill>
          <p:spPr>
            <a:xfrm>
              <a:off x="2992742" y="3637612"/>
              <a:ext cx="540363" cy="344552"/>
            </a:xfrm>
            <a:prstGeom prst="rect">
              <a:avLst/>
            </a:prstGeom>
          </p:spPr>
        </p:pic>
        <p:pic>
          <p:nvPicPr>
            <p:cNvPr id="243" name="Imagen 242">
              <a:extLst>
                <a:ext uri="{FF2B5EF4-FFF2-40B4-BE49-F238E27FC236}">
                  <a16:creationId xmlns:a16="http://schemas.microsoft.com/office/drawing/2014/main" id="{E4C93C60-F93D-2AAB-477B-F0F06190E567}"/>
                </a:ext>
              </a:extLst>
            </p:cNvPr>
            <p:cNvPicPr>
              <a:picLocks noChangeAspect="1"/>
            </p:cNvPicPr>
            <p:nvPr/>
          </p:nvPicPr>
          <p:blipFill rotWithShape="1">
            <a:blip r:embed="rId2"/>
            <a:srcRect l="38599" t="10224" r="51325" b="78454"/>
            <a:stretch/>
          </p:blipFill>
          <p:spPr>
            <a:xfrm>
              <a:off x="3041772" y="3637612"/>
              <a:ext cx="540363" cy="344552"/>
            </a:xfrm>
            <a:prstGeom prst="rect">
              <a:avLst/>
            </a:prstGeom>
          </p:spPr>
        </p:pic>
        <p:pic>
          <p:nvPicPr>
            <p:cNvPr id="244" name="Imagen 243">
              <a:extLst>
                <a:ext uri="{FF2B5EF4-FFF2-40B4-BE49-F238E27FC236}">
                  <a16:creationId xmlns:a16="http://schemas.microsoft.com/office/drawing/2014/main" id="{DB853200-6476-2409-5161-F6DEDDE6A862}"/>
                </a:ext>
              </a:extLst>
            </p:cNvPr>
            <p:cNvPicPr>
              <a:picLocks noChangeAspect="1"/>
            </p:cNvPicPr>
            <p:nvPr/>
          </p:nvPicPr>
          <p:blipFill rotWithShape="1">
            <a:blip r:embed="rId2"/>
            <a:srcRect l="38599" t="10224" r="51325" b="78454"/>
            <a:stretch/>
          </p:blipFill>
          <p:spPr>
            <a:xfrm>
              <a:off x="3090802" y="3637612"/>
              <a:ext cx="540363" cy="344552"/>
            </a:xfrm>
            <a:prstGeom prst="rect">
              <a:avLst/>
            </a:prstGeom>
          </p:spPr>
        </p:pic>
        <p:pic>
          <p:nvPicPr>
            <p:cNvPr id="245" name="Imagen 244">
              <a:extLst>
                <a:ext uri="{FF2B5EF4-FFF2-40B4-BE49-F238E27FC236}">
                  <a16:creationId xmlns:a16="http://schemas.microsoft.com/office/drawing/2014/main" id="{45E90329-11D2-FAB2-7298-339FF774FC37}"/>
                </a:ext>
              </a:extLst>
            </p:cNvPr>
            <p:cNvPicPr>
              <a:picLocks noChangeAspect="1"/>
            </p:cNvPicPr>
            <p:nvPr/>
          </p:nvPicPr>
          <p:blipFill rotWithShape="1">
            <a:blip r:embed="rId2"/>
            <a:srcRect l="38599" t="10224" r="51325" b="78454"/>
            <a:stretch/>
          </p:blipFill>
          <p:spPr>
            <a:xfrm>
              <a:off x="3139832" y="3637612"/>
              <a:ext cx="540363" cy="344552"/>
            </a:xfrm>
            <a:prstGeom prst="rect">
              <a:avLst/>
            </a:prstGeom>
          </p:spPr>
        </p:pic>
        <p:pic>
          <p:nvPicPr>
            <p:cNvPr id="246" name="Imagen 245">
              <a:extLst>
                <a:ext uri="{FF2B5EF4-FFF2-40B4-BE49-F238E27FC236}">
                  <a16:creationId xmlns:a16="http://schemas.microsoft.com/office/drawing/2014/main" id="{DE22795A-4D04-A565-08FD-56DDA5E35605}"/>
                </a:ext>
              </a:extLst>
            </p:cNvPr>
            <p:cNvPicPr>
              <a:picLocks noChangeAspect="1"/>
            </p:cNvPicPr>
            <p:nvPr/>
          </p:nvPicPr>
          <p:blipFill rotWithShape="1">
            <a:blip r:embed="rId2"/>
            <a:srcRect l="38599" t="10224" r="51325" b="78454"/>
            <a:stretch/>
          </p:blipFill>
          <p:spPr>
            <a:xfrm>
              <a:off x="3188862" y="3637612"/>
              <a:ext cx="540363" cy="344552"/>
            </a:xfrm>
            <a:prstGeom prst="rect">
              <a:avLst/>
            </a:prstGeom>
          </p:spPr>
        </p:pic>
        <p:pic>
          <p:nvPicPr>
            <p:cNvPr id="247" name="Imagen 246">
              <a:extLst>
                <a:ext uri="{FF2B5EF4-FFF2-40B4-BE49-F238E27FC236}">
                  <a16:creationId xmlns:a16="http://schemas.microsoft.com/office/drawing/2014/main" id="{66F7A876-3418-71F6-642A-637535B08D6F}"/>
                </a:ext>
              </a:extLst>
            </p:cNvPr>
            <p:cNvPicPr>
              <a:picLocks noChangeAspect="1"/>
            </p:cNvPicPr>
            <p:nvPr/>
          </p:nvPicPr>
          <p:blipFill rotWithShape="1">
            <a:blip r:embed="rId2"/>
            <a:srcRect l="38599" t="10224" r="51325" b="78454"/>
            <a:stretch/>
          </p:blipFill>
          <p:spPr>
            <a:xfrm>
              <a:off x="3237892" y="3637612"/>
              <a:ext cx="540363" cy="344552"/>
            </a:xfrm>
            <a:prstGeom prst="rect">
              <a:avLst/>
            </a:prstGeom>
          </p:spPr>
        </p:pic>
        <p:pic>
          <p:nvPicPr>
            <p:cNvPr id="248" name="Imagen 247">
              <a:extLst>
                <a:ext uri="{FF2B5EF4-FFF2-40B4-BE49-F238E27FC236}">
                  <a16:creationId xmlns:a16="http://schemas.microsoft.com/office/drawing/2014/main" id="{3201C273-BE7D-E161-85A8-51DF19B5BDB6}"/>
                </a:ext>
              </a:extLst>
            </p:cNvPr>
            <p:cNvPicPr>
              <a:picLocks noChangeAspect="1"/>
            </p:cNvPicPr>
            <p:nvPr/>
          </p:nvPicPr>
          <p:blipFill rotWithShape="1">
            <a:blip r:embed="rId2"/>
            <a:srcRect l="38599" t="10224" r="51325" b="78454"/>
            <a:stretch/>
          </p:blipFill>
          <p:spPr>
            <a:xfrm>
              <a:off x="3286922" y="3637612"/>
              <a:ext cx="540363" cy="344552"/>
            </a:xfrm>
            <a:prstGeom prst="rect">
              <a:avLst/>
            </a:prstGeom>
          </p:spPr>
        </p:pic>
        <p:pic>
          <p:nvPicPr>
            <p:cNvPr id="249" name="Imagen 248">
              <a:extLst>
                <a:ext uri="{FF2B5EF4-FFF2-40B4-BE49-F238E27FC236}">
                  <a16:creationId xmlns:a16="http://schemas.microsoft.com/office/drawing/2014/main" id="{2BF33355-1773-4ACA-E701-F8D6754960C9}"/>
                </a:ext>
              </a:extLst>
            </p:cNvPr>
            <p:cNvPicPr>
              <a:picLocks noChangeAspect="1"/>
            </p:cNvPicPr>
            <p:nvPr/>
          </p:nvPicPr>
          <p:blipFill rotWithShape="1">
            <a:blip r:embed="rId2"/>
            <a:srcRect l="38599" t="10224" r="51325" b="78454"/>
            <a:stretch/>
          </p:blipFill>
          <p:spPr>
            <a:xfrm>
              <a:off x="3335952" y="3637612"/>
              <a:ext cx="540363" cy="344552"/>
            </a:xfrm>
            <a:prstGeom prst="rect">
              <a:avLst/>
            </a:prstGeom>
          </p:spPr>
        </p:pic>
        <p:pic>
          <p:nvPicPr>
            <p:cNvPr id="250" name="Imagen 249">
              <a:extLst>
                <a:ext uri="{FF2B5EF4-FFF2-40B4-BE49-F238E27FC236}">
                  <a16:creationId xmlns:a16="http://schemas.microsoft.com/office/drawing/2014/main" id="{2833FD6A-9FB7-9D77-18A1-0607E6A57757}"/>
                </a:ext>
              </a:extLst>
            </p:cNvPr>
            <p:cNvPicPr>
              <a:picLocks noChangeAspect="1"/>
            </p:cNvPicPr>
            <p:nvPr/>
          </p:nvPicPr>
          <p:blipFill rotWithShape="1">
            <a:blip r:embed="rId2"/>
            <a:srcRect l="38599" t="10224" r="51325" b="78454"/>
            <a:stretch/>
          </p:blipFill>
          <p:spPr>
            <a:xfrm>
              <a:off x="3384982" y="3637612"/>
              <a:ext cx="540363" cy="344552"/>
            </a:xfrm>
            <a:prstGeom prst="rect">
              <a:avLst/>
            </a:prstGeom>
          </p:spPr>
        </p:pic>
        <p:pic>
          <p:nvPicPr>
            <p:cNvPr id="251" name="Imagen 250">
              <a:extLst>
                <a:ext uri="{FF2B5EF4-FFF2-40B4-BE49-F238E27FC236}">
                  <a16:creationId xmlns:a16="http://schemas.microsoft.com/office/drawing/2014/main" id="{DF116191-187D-4223-CF34-3AFCE73D726E}"/>
                </a:ext>
              </a:extLst>
            </p:cNvPr>
            <p:cNvPicPr>
              <a:picLocks noChangeAspect="1"/>
            </p:cNvPicPr>
            <p:nvPr/>
          </p:nvPicPr>
          <p:blipFill rotWithShape="1">
            <a:blip r:embed="rId2"/>
            <a:srcRect l="38599" t="10224" r="51325" b="78454"/>
            <a:stretch/>
          </p:blipFill>
          <p:spPr>
            <a:xfrm>
              <a:off x="3434012" y="3637612"/>
              <a:ext cx="540363" cy="344552"/>
            </a:xfrm>
            <a:prstGeom prst="rect">
              <a:avLst/>
            </a:prstGeom>
          </p:spPr>
        </p:pic>
        <p:pic>
          <p:nvPicPr>
            <p:cNvPr id="252" name="Imagen 251">
              <a:extLst>
                <a:ext uri="{FF2B5EF4-FFF2-40B4-BE49-F238E27FC236}">
                  <a16:creationId xmlns:a16="http://schemas.microsoft.com/office/drawing/2014/main" id="{1B216D0F-F7C7-B216-CE4B-A2595876BCCB}"/>
                </a:ext>
              </a:extLst>
            </p:cNvPr>
            <p:cNvPicPr>
              <a:picLocks noChangeAspect="1"/>
            </p:cNvPicPr>
            <p:nvPr/>
          </p:nvPicPr>
          <p:blipFill rotWithShape="1">
            <a:blip r:embed="rId2"/>
            <a:srcRect l="38599" t="10224" r="51325" b="78454"/>
            <a:stretch/>
          </p:blipFill>
          <p:spPr>
            <a:xfrm>
              <a:off x="3483042" y="3637612"/>
              <a:ext cx="540363" cy="344552"/>
            </a:xfrm>
            <a:prstGeom prst="rect">
              <a:avLst/>
            </a:prstGeom>
          </p:spPr>
        </p:pic>
        <p:pic>
          <p:nvPicPr>
            <p:cNvPr id="253" name="Imagen 252">
              <a:extLst>
                <a:ext uri="{FF2B5EF4-FFF2-40B4-BE49-F238E27FC236}">
                  <a16:creationId xmlns:a16="http://schemas.microsoft.com/office/drawing/2014/main" id="{8FA8E6E6-EC22-7868-013C-C0988ACD19E0}"/>
                </a:ext>
              </a:extLst>
            </p:cNvPr>
            <p:cNvPicPr>
              <a:picLocks noChangeAspect="1"/>
            </p:cNvPicPr>
            <p:nvPr/>
          </p:nvPicPr>
          <p:blipFill rotWithShape="1">
            <a:blip r:embed="rId2"/>
            <a:srcRect l="38599" t="10224" r="51325" b="78454"/>
            <a:stretch/>
          </p:blipFill>
          <p:spPr>
            <a:xfrm>
              <a:off x="3532072" y="3637612"/>
              <a:ext cx="540363" cy="344552"/>
            </a:xfrm>
            <a:prstGeom prst="rect">
              <a:avLst/>
            </a:prstGeom>
          </p:spPr>
        </p:pic>
        <p:pic>
          <p:nvPicPr>
            <p:cNvPr id="254" name="Imagen 253">
              <a:extLst>
                <a:ext uri="{FF2B5EF4-FFF2-40B4-BE49-F238E27FC236}">
                  <a16:creationId xmlns:a16="http://schemas.microsoft.com/office/drawing/2014/main" id="{A4184453-C658-6A4C-0551-B8FEE64395A0}"/>
                </a:ext>
              </a:extLst>
            </p:cNvPr>
            <p:cNvPicPr>
              <a:picLocks noChangeAspect="1"/>
            </p:cNvPicPr>
            <p:nvPr/>
          </p:nvPicPr>
          <p:blipFill rotWithShape="1">
            <a:blip r:embed="rId2"/>
            <a:srcRect l="38599" t="10224" r="51325" b="78454"/>
            <a:stretch/>
          </p:blipFill>
          <p:spPr>
            <a:xfrm>
              <a:off x="3581102" y="3637612"/>
              <a:ext cx="540363" cy="344552"/>
            </a:xfrm>
            <a:prstGeom prst="rect">
              <a:avLst/>
            </a:prstGeom>
          </p:spPr>
        </p:pic>
        <p:pic>
          <p:nvPicPr>
            <p:cNvPr id="255" name="Imagen 254">
              <a:extLst>
                <a:ext uri="{FF2B5EF4-FFF2-40B4-BE49-F238E27FC236}">
                  <a16:creationId xmlns:a16="http://schemas.microsoft.com/office/drawing/2014/main" id="{EBE541A0-12EA-F873-CF4D-B4D4503F7300}"/>
                </a:ext>
              </a:extLst>
            </p:cNvPr>
            <p:cNvPicPr>
              <a:picLocks noChangeAspect="1"/>
            </p:cNvPicPr>
            <p:nvPr/>
          </p:nvPicPr>
          <p:blipFill rotWithShape="1">
            <a:blip r:embed="rId2"/>
            <a:srcRect l="38599" t="10224" r="51325" b="78454"/>
            <a:stretch/>
          </p:blipFill>
          <p:spPr>
            <a:xfrm>
              <a:off x="3630132" y="3637612"/>
              <a:ext cx="540363" cy="344552"/>
            </a:xfrm>
            <a:prstGeom prst="rect">
              <a:avLst/>
            </a:prstGeom>
          </p:spPr>
        </p:pic>
        <p:pic>
          <p:nvPicPr>
            <p:cNvPr id="256" name="Imagen 255">
              <a:extLst>
                <a:ext uri="{FF2B5EF4-FFF2-40B4-BE49-F238E27FC236}">
                  <a16:creationId xmlns:a16="http://schemas.microsoft.com/office/drawing/2014/main" id="{6735B960-119E-1DAE-DB94-04A4A9D7E0B1}"/>
                </a:ext>
              </a:extLst>
            </p:cNvPr>
            <p:cNvPicPr>
              <a:picLocks noChangeAspect="1"/>
            </p:cNvPicPr>
            <p:nvPr/>
          </p:nvPicPr>
          <p:blipFill rotWithShape="1">
            <a:blip r:embed="rId2"/>
            <a:srcRect l="38599" t="10224" r="51325" b="78454"/>
            <a:stretch/>
          </p:blipFill>
          <p:spPr>
            <a:xfrm>
              <a:off x="3679162" y="3637612"/>
              <a:ext cx="540363" cy="344552"/>
            </a:xfrm>
            <a:prstGeom prst="rect">
              <a:avLst/>
            </a:prstGeom>
          </p:spPr>
        </p:pic>
        <p:pic>
          <p:nvPicPr>
            <p:cNvPr id="257" name="Imagen 256">
              <a:extLst>
                <a:ext uri="{FF2B5EF4-FFF2-40B4-BE49-F238E27FC236}">
                  <a16:creationId xmlns:a16="http://schemas.microsoft.com/office/drawing/2014/main" id="{BF8D0589-1768-ACA9-6708-A555CA4AD4DF}"/>
                </a:ext>
              </a:extLst>
            </p:cNvPr>
            <p:cNvPicPr>
              <a:picLocks noChangeAspect="1"/>
            </p:cNvPicPr>
            <p:nvPr/>
          </p:nvPicPr>
          <p:blipFill rotWithShape="1">
            <a:blip r:embed="rId2"/>
            <a:srcRect l="38599" t="10224" r="51325" b="78454"/>
            <a:stretch/>
          </p:blipFill>
          <p:spPr>
            <a:xfrm>
              <a:off x="3728192" y="3637612"/>
              <a:ext cx="540363" cy="344552"/>
            </a:xfrm>
            <a:prstGeom prst="rect">
              <a:avLst/>
            </a:prstGeom>
          </p:spPr>
        </p:pic>
        <p:pic>
          <p:nvPicPr>
            <p:cNvPr id="258" name="Imagen 257">
              <a:extLst>
                <a:ext uri="{FF2B5EF4-FFF2-40B4-BE49-F238E27FC236}">
                  <a16:creationId xmlns:a16="http://schemas.microsoft.com/office/drawing/2014/main" id="{4446A66C-17F9-964E-492F-73209C191705}"/>
                </a:ext>
              </a:extLst>
            </p:cNvPr>
            <p:cNvPicPr>
              <a:picLocks noChangeAspect="1"/>
            </p:cNvPicPr>
            <p:nvPr/>
          </p:nvPicPr>
          <p:blipFill rotWithShape="1">
            <a:blip r:embed="rId2"/>
            <a:srcRect l="38599" t="10224" r="51325" b="78454"/>
            <a:stretch/>
          </p:blipFill>
          <p:spPr>
            <a:xfrm>
              <a:off x="3777222" y="3637612"/>
              <a:ext cx="540363" cy="344552"/>
            </a:xfrm>
            <a:prstGeom prst="rect">
              <a:avLst/>
            </a:prstGeom>
          </p:spPr>
        </p:pic>
        <p:pic>
          <p:nvPicPr>
            <p:cNvPr id="259" name="Imagen 258">
              <a:extLst>
                <a:ext uri="{FF2B5EF4-FFF2-40B4-BE49-F238E27FC236}">
                  <a16:creationId xmlns:a16="http://schemas.microsoft.com/office/drawing/2014/main" id="{3699BE62-CCB9-F7BF-A9C4-A47B5AF7FC51}"/>
                </a:ext>
              </a:extLst>
            </p:cNvPr>
            <p:cNvPicPr>
              <a:picLocks noChangeAspect="1"/>
            </p:cNvPicPr>
            <p:nvPr/>
          </p:nvPicPr>
          <p:blipFill rotWithShape="1">
            <a:blip r:embed="rId2"/>
            <a:srcRect l="38599" t="10224" r="51325" b="78454"/>
            <a:stretch/>
          </p:blipFill>
          <p:spPr>
            <a:xfrm>
              <a:off x="3826252" y="3637612"/>
              <a:ext cx="540363" cy="344552"/>
            </a:xfrm>
            <a:prstGeom prst="rect">
              <a:avLst/>
            </a:prstGeom>
          </p:spPr>
        </p:pic>
        <p:pic>
          <p:nvPicPr>
            <p:cNvPr id="260" name="Imagen 259">
              <a:extLst>
                <a:ext uri="{FF2B5EF4-FFF2-40B4-BE49-F238E27FC236}">
                  <a16:creationId xmlns:a16="http://schemas.microsoft.com/office/drawing/2014/main" id="{6626AF17-D22A-8C27-655A-4D0B561D7674}"/>
                </a:ext>
              </a:extLst>
            </p:cNvPr>
            <p:cNvPicPr>
              <a:picLocks noChangeAspect="1"/>
            </p:cNvPicPr>
            <p:nvPr/>
          </p:nvPicPr>
          <p:blipFill rotWithShape="1">
            <a:blip r:embed="rId2"/>
            <a:srcRect l="38599" t="10224" r="51325" b="78454"/>
            <a:stretch/>
          </p:blipFill>
          <p:spPr>
            <a:xfrm>
              <a:off x="3875282" y="3637612"/>
              <a:ext cx="540363" cy="344552"/>
            </a:xfrm>
            <a:prstGeom prst="rect">
              <a:avLst/>
            </a:prstGeom>
          </p:spPr>
        </p:pic>
        <p:pic>
          <p:nvPicPr>
            <p:cNvPr id="261" name="Imagen 260">
              <a:extLst>
                <a:ext uri="{FF2B5EF4-FFF2-40B4-BE49-F238E27FC236}">
                  <a16:creationId xmlns:a16="http://schemas.microsoft.com/office/drawing/2014/main" id="{383FB0BE-E100-D672-F57E-C6858143A106}"/>
                </a:ext>
              </a:extLst>
            </p:cNvPr>
            <p:cNvPicPr>
              <a:picLocks noChangeAspect="1"/>
            </p:cNvPicPr>
            <p:nvPr/>
          </p:nvPicPr>
          <p:blipFill rotWithShape="1">
            <a:blip r:embed="rId2"/>
            <a:srcRect l="38599" t="10224" r="51325" b="78454"/>
            <a:stretch/>
          </p:blipFill>
          <p:spPr>
            <a:xfrm>
              <a:off x="3924312" y="3637612"/>
              <a:ext cx="540363" cy="344552"/>
            </a:xfrm>
            <a:prstGeom prst="rect">
              <a:avLst/>
            </a:prstGeom>
          </p:spPr>
        </p:pic>
        <p:pic>
          <p:nvPicPr>
            <p:cNvPr id="262" name="Imagen 261">
              <a:extLst>
                <a:ext uri="{FF2B5EF4-FFF2-40B4-BE49-F238E27FC236}">
                  <a16:creationId xmlns:a16="http://schemas.microsoft.com/office/drawing/2014/main" id="{C1F4A954-5057-4A99-9774-9E0DE7D97AA9}"/>
                </a:ext>
              </a:extLst>
            </p:cNvPr>
            <p:cNvPicPr>
              <a:picLocks noChangeAspect="1"/>
            </p:cNvPicPr>
            <p:nvPr/>
          </p:nvPicPr>
          <p:blipFill rotWithShape="1">
            <a:blip r:embed="rId2"/>
            <a:srcRect l="38599" t="10224" r="51325" b="78454"/>
            <a:stretch/>
          </p:blipFill>
          <p:spPr>
            <a:xfrm>
              <a:off x="3973342" y="3637612"/>
              <a:ext cx="540363" cy="344552"/>
            </a:xfrm>
            <a:prstGeom prst="rect">
              <a:avLst/>
            </a:prstGeom>
          </p:spPr>
        </p:pic>
        <p:pic>
          <p:nvPicPr>
            <p:cNvPr id="263" name="Imagen 262">
              <a:extLst>
                <a:ext uri="{FF2B5EF4-FFF2-40B4-BE49-F238E27FC236}">
                  <a16:creationId xmlns:a16="http://schemas.microsoft.com/office/drawing/2014/main" id="{02A87C65-D34C-E656-C042-2BA8B3B05405}"/>
                </a:ext>
              </a:extLst>
            </p:cNvPr>
            <p:cNvPicPr>
              <a:picLocks noChangeAspect="1"/>
            </p:cNvPicPr>
            <p:nvPr/>
          </p:nvPicPr>
          <p:blipFill rotWithShape="1">
            <a:blip r:embed="rId2"/>
            <a:srcRect l="38599" t="10224" r="51325" b="78454"/>
            <a:stretch/>
          </p:blipFill>
          <p:spPr>
            <a:xfrm>
              <a:off x="4022372" y="3637612"/>
              <a:ext cx="540363" cy="344552"/>
            </a:xfrm>
            <a:prstGeom prst="rect">
              <a:avLst/>
            </a:prstGeom>
          </p:spPr>
        </p:pic>
        <p:pic>
          <p:nvPicPr>
            <p:cNvPr id="264" name="Imagen 263">
              <a:extLst>
                <a:ext uri="{FF2B5EF4-FFF2-40B4-BE49-F238E27FC236}">
                  <a16:creationId xmlns:a16="http://schemas.microsoft.com/office/drawing/2014/main" id="{ED32F086-BDC4-13EB-EE85-B0DEBB116B18}"/>
                </a:ext>
              </a:extLst>
            </p:cNvPr>
            <p:cNvPicPr>
              <a:picLocks noChangeAspect="1"/>
            </p:cNvPicPr>
            <p:nvPr/>
          </p:nvPicPr>
          <p:blipFill rotWithShape="1">
            <a:blip r:embed="rId2"/>
            <a:srcRect l="38599" t="10224" r="51325" b="78454"/>
            <a:stretch/>
          </p:blipFill>
          <p:spPr>
            <a:xfrm>
              <a:off x="4071402" y="3637612"/>
              <a:ext cx="540363" cy="344552"/>
            </a:xfrm>
            <a:prstGeom prst="rect">
              <a:avLst/>
            </a:prstGeom>
          </p:spPr>
        </p:pic>
        <p:pic>
          <p:nvPicPr>
            <p:cNvPr id="265" name="Imagen 264">
              <a:extLst>
                <a:ext uri="{FF2B5EF4-FFF2-40B4-BE49-F238E27FC236}">
                  <a16:creationId xmlns:a16="http://schemas.microsoft.com/office/drawing/2014/main" id="{4AD58F12-8E42-DAF8-24EF-6E254EE06EF9}"/>
                </a:ext>
              </a:extLst>
            </p:cNvPr>
            <p:cNvPicPr>
              <a:picLocks noChangeAspect="1"/>
            </p:cNvPicPr>
            <p:nvPr/>
          </p:nvPicPr>
          <p:blipFill rotWithShape="1">
            <a:blip r:embed="rId2"/>
            <a:srcRect l="38599" t="10224" r="51325" b="78454"/>
            <a:stretch/>
          </p:blipFill>
          <p:spPr>
            <a:xfrm>
              <a:off x="4120432" y="3637612"/>
              <a:ext cx="540363" cy="344552"/>
            </a:xfrm>
            <a:prstGeom prst="rect">
              <a:avLst/>
            </a:prstGeom>
          </p:spPr>
        </p:pic>
        <p:pic>
          <p:nvPicPr>
            <p:cNvPr id="266" name="Imagen 265">
              <a:extLst>
                <a:ext uri="{FF2B5EF4-FFF2-40B4-BE49-F238E27FC236}">
                  <a16:creationId xmlns:a16="http://schemas.microsoft.com/office/drawing/2014/main" id="{3A9325F3-3C59-10C9-84E3-7BB9269E06E2}"/>
                </a:ext>
              </a:extLst>
            </p:cNvPr>
            <p:cNvPicPr>
              <a:picLocks noChangeAspect="1"/>
            </p:cNvPicPr>
            <p:nvPr/>
          </p:nvPicPr>
          <p:blipFill rotWithShape="1">
            <a:blip r:embed="rId2"/>
            <a:srcRect l="38599" t="10224" r="51325" b="78454"/>
            <a:stretch/>
          </p:blipFill>
          <p:spPr>
            <a:xfrm>
              <a:off x="4169462" y="3637612"/>
              <a:ext cx="540363" cy="344552"/>
            </a:xfrm>
            <a:prstGeom prst="rect">
              <a:avLst/>
            </a:prstGeom>
          </p:spPr>
        </p:pic>
        <p:pic>
          <p:nvPicPr>
            <p:cNvPr id="267" name="Imagen 266">
              <a:extLst>
                <a:ext uri="{FF2B5EF4-FFF2-40B4-BE49-F238E27FC236}">
                  <a16:creationId xmlns:a16="http://schemas.microsoft.com/office/drawing/2014/main" id="{F91C0778-1C96-B9F3-A170-E68E81275DD0}"/>
                </a:ext>
              </a:extLst>
            </p:cNvPr>
            <p:cNvPicPr>
              <a:picLocks noChangeAspect="1"/>
            </p:cNvPicPr>
            <p:nvPr/>
          </p:nvPicPr>
          <p:blipFill rotWithShape="1">
            <a:blip r:embed="rId2"/>
            <a:srcRect l="38599" t="10224" r="51325" b="78454"/>
            <a:stretch/>
          </p:blipFill>
          <p:spPr>
            <a:xfrm>
              <a:off x="4218492" y="3637612"/>
              <a:ext cx="540363" cy="344552"/>
            </a:xfrm>
            <a:prstGeom prst="rect">
              <a:avLst/>
            </a:prstGeom>
          </p:spPr>
        </p:pic>
        <p:pic>
          <p:nvPicPr>
            <p:cNvPr id="268" name="Imagen 267">
              <a:extLst>
                <a:ext uri="{FF2B5EF4-FFF2-40B4-BE49-F238E27FC236}">
                  <a16:creationId xmlns:a16="http://schemas.microsoft.com/office/drawing/2014/main" id="{F368035F-D1ED-DE77-8BB3-8AF2993F2C45}"/>
                </a:ext>
              </a:extLst>
            </p:cNvPr>
            <p:cNvPicPr>
              <a:picLocks noChangeAspect="1"/>
            </p:cNvPicPr>
            <p:nvPr/>
          </p:nvPicPr>
          <p:blipFill rotWithShape="1">
            <a:blip r:embed="rId2"/>
            <a:srcRect l="38599" t="10224" r="51325" b="78454"/>
            <a:stretch/>
          </p:blipFill>
          <p:spPr>
            <a:xfrm>
              <a:off x="4267522" y="3637612"/>
              <a:ext cx="540363" cy="344552"/>
            </a:xfrm>
            <a:prstGeom prst="rect">
              <a:avLst/>
            </a:prstGeom>
          </p:spPr>
        </p:pic>
        <p:pic>
          <p:nvPicPr>
            <p:cNvPr id="269" name="Imagen 268">
              <a:extLst>
                <a:ext uri="{FF2B5EF4-FFF2-40B4-BE49-F238E27FC236}">
                  <a16:creationId xmlns:a16="http://schemas.microsoft.com/office/drawing/2014/main" id="{2A378BD2-AFA4-6289-8E5E-F82E18853C13}"/>
                </a:ext>
              </a:extLst>
            </p:cNvPr>
            <p:cNvPicPr>
              <a:picLocks noChangeAspect="1"/>
            </p:cNvPicPr>
            <p:nvPr/>
          </p:nvPicPr>
          <p:blipFill rotWithShape="1">
            <a:blip r:embed="rId2"/>
            <a:srcRect l="38599" t="10224" r="51325" b="78454"/>
            <a:stretch/>
          </p:blipFill>
          <p:spPr>
            <a:xfrm>
              <a:off x="4316552" y="3637612"/>
              <a:ext cx="540363" cy="344552"/>
            </a:xfrm>
            <a:prstGeom prst="rect">
              <a:avLst/>
            </a:prstGeom>
          </p:spPr>
        </p:pic>
        <p:pic>
          <p:nvPicPr>
            <p:cNvPr id="270" name="Imagen 269">
              <a:extLst>
                <a:ext uri="{FF2B5EF4-FFF2-40B4-BE49-F238E27FC236}">
                  <a16:creationId xmlns:a16="http://schemas.microsoft.com/office/drawing/2014/main" id="{63E221D1-845F-B117-9ACA-6315B9C79DBD}"/>
                </a:ext>
              </a:extLst>
            </p:cNvPr>
            <p:cNvPicPr>
              <a:picLocks noChangeAspect="1"/>
            </p:cNvPicPr>
            <p:nvPr/>
          </p:nvPicPr>
          <p:blipFill rotWithShape="1">
            <a:blip r:embed="rId2"/>
            <a:srcRect l="38599" t="10224" r="51325" b="78454"/>
            <a:stretch/>
          </p:blipFill>
          <p:spPr>
            <a:xfrm>
              <a:off x="4365582" y="3637612"/>
              <a:ext cx="540363" cy="344552"/>
            </a:xfrm>
            <a:prstGeom prst="rect">
              <a:avLst/>
            </a:prstGeom>
          </p:spPr>
        </p:pic>
        <p:pic>
          <p:nvPicPr>
            <p:cNvPr id="271" name="Imagen 270">
              <a:extLst>
                <a:ext uri="{FF2B5EF4-FFF2-40B4-BE49-F238E27FC236}">
                  <a16:creationId xmlns:a16="http://schemas.microsoft.com/office/drawing/2014/main" id="{034B58A7-49B7-D45F-04F4-E35FA2C9F898}"/>
                </a:ext>
              </a:extLst>
            </p:cNvPr>
            <p:cNvPicPr>
              <a:picLocks noChangeAspect="1"/>
            </p:cNvPicPr>
            <p:nvPr/>
          </p:nvPicPr>
          <p:blipFill rotWithShape="1">
            <a:blip r:embed="rId2"/>
            <a:srcRect l="38599" t="10224" r="51325" b="78454"/>
            <a:stretch/>
          </p:blipFill>
          <p:spPr>
            <a:xfrm>
              <a:off x="4414596" y="3637612"/>
              <a:ext cx="540363" cy="344552"/>
            </a:xfrm>
            <a:prstGeom prst="rect">
              <a:avLst/>
            </a:prstGeom>
          </p:spPr>
        </p:pic>
        <p:pic>
          <p:nvPicPr>
            <p:cNvPr id="272" name="Imagen 271">
              <a:extLst>
                <a:ext uri="{FF2B5EF4-FFF2-40B4-BE49-F238E27FC236}">
                  <a16:creationId xmlns:a16="http://schemas.microsoft.com/office/drawing/2014/main" id="{BAD49853-BF13-2750-8A36-A52F44AA2002}"/>
                </a:ext>
              </a:extLst>
            </p:cNvPr>
            <p:cNvPicPr>
              <a:picLocks noChangeAspect="1"/>
            </p:cNvPicPr>
            <p:nvPr/>
          </p:nvPicPr>
          <p:blipFill rotWithShape="1">
            <a:blip r:embed="rId2"/>
            <a:srcRect l="38599" t="10224" r="51325" b="78454"/>
            <a:stretch/>
          </p:blipFill>
          <p:spPr>
            <a:xfrm>
              <a:off x="4458381" y="3637612"/>
              <a:ext cx="540363" cy="344552"/>
            </a:xfrm>
            <a:prstGeom prst="rect">
              <a:avLst/>
            </a:prstGeom>
          </p:spPr>
        </p:pic>
        <p:pic>
          <p:nvPicPr>
            <p:cNvPr id="273" name="Imagen 272">
              <a:extLst>
                <a:ext uri="{FF2B5EF4-FFF2-40B4-BE49-F238E27FC236}">
                  <a16:creationId xmlns:a16="http://schemas.microsoft.com/office/drawing/2014/main" id="{9BBBF7C2-FA1C-3667-DB58-E667FC48EFA2}"/>
                </a:ext>
              </a:extLst>
            </p:cNvPr>
            <p:cNvPicPr>
              <a:picLocks noChangeAspect="1"/>
            </p:cNvPicPr>
            <p:nvPr/>
          </p:nvPicPr>
          <p:blipFill rotWithShape="1">
            <a:blip r:embed="rId2"/>
            <a:srcRect l="38599" t="10224" r="51325" b="78454"/>
            <a:stretch/>
          </p:blipFill>
          <p:spPr>
            <a:xfrm>
              <a:off x="4500017" y="3637612"/>
              <a:ext cx="540363" cy="344552"/>
            </a:xfrm>
            <a:prstGeom prst="rect">
              <a:avLst/>
            </a:prstGeom>
          </p:spPr>
        </p:pic>
        <p:pic>
          <p:nvPicPr>
            <p:cNvPr id="274" name="Imagen 273">
              <a:extLst>
                <a:ext uri="{FF2B5EF4-FFF2-40B4-BE49-F238E27FC236}">
                  <a16:creationId xmlns:a16="http://schemas.microsoft.com/office/drawing/2014/main" id="{1DD52760-83B5-544A-AC6B-22AB541C77DE}"/>
                </a:ext>
              </a:extLst>
            </p:cNvPr>
            <p:cNvPicPr>
              <a:picLocks noChangeAspect="1"/>
            </p:cNvPicPr>
            <p:nvPr/>
          </p:nvPicPr>
          <p:blipFill rotWithShape="1">
            <a:blip r:embed="rId2"/>
            <a:srcRect l="38599" t="10224" r="51325" b="78454"/>
            <a:stretch/>
          </p:blipFill>
          <p:spPr>
            <a:xfrm>
              <a:off x="4543802" y="3637612"/>
              <a:ext cx="540363" cy="344552"/>
            </a:xfrm>
            <a:prstGeom prst="rect">
              <a:avLst/>
            </a:prstGeom>
          </p:spPr>
        </p:pic>
        <p:pic>
          <p:nvPicPr>
            <p:cNvPr id="275" name="Imagen 274">
              <a:extLst>
                <a:ext uri="{FF2B5EF4-FFF2-40B4-BE49-F238E27FC236}">
                  <a16:creationId xmlns:a16="http://schemas.microsoft.com/office/drawing/2014/main" id="{BB2B16A3-FF36-7E27-0FA9-1F58668166C4}"/>
                </a:ext>
              </a:extLst>
            </p:cNvPr>
            <p:cNvPicPr>
              <a:picLocks noChangeAspect="1"/>
            </p:cNvPicPr>
            <p:nvPr/>
          </p:nvPicPr>
          <p:blipFill rotWithShape="1">
            <a:blip r:embed="rId2"/>
            <a:srcRect l="38599" t="10224" r="51325" b="78454"/>
            <a:stretch/>
          </p:blipFill>
          <p:spPr>
            <a:xfrm>
              <a:off x="4587586" y="3637612"/>
              <a:ext cx="540363" cy="344552"/>
            </a:xfrm>
            <a:prstGeom prst="rect">
              <a:avLst/>
            </a:prstGeom>
          </p:spPr>
        </p:pic>
        <p:pic>
          <p:nvPicPr>
            <p:cNvPr id="276" name="Imagen 275">
              <a:extLst>
                <a:ext uri="{FF2B5EF4-FFF2-40B4-BE49-F238E27FC236}">
                  <a16:creationId xmlns:a16="http://schemas.microsoft.com/office/drawing/2014/main" id="{31F905E9-9F63-1F85-B384-1F4D6CAA3344}"/>
                </a:ext>
              </a:extLst>
            </p:cNvPr>
            <p:cNvPicPr>
              <a:picLocks noChangeAspect="1"/>
            </p:cNvPicPr>
            <p:nvPr/>
          </p:nvPicPr>
          <p:blipFill rotWithShape="1">
            <a:blip r:embed="rId2"/>
            <a:srcRect l="38599" t="10224" r="51325" b="78454"/>
            <a:stretch/>
          </p:blipFill>
          <p:spPr>
            <a:xfrm>
              <a:off x="4628982" y="3637612"/>
              <a:ext cx="540363" cy="344552"/>
            </a:xfrm>
            <a:prstGeom prst="rect">
              <a:avLst/>
            </a:prstGeom>
          </p:spPr>
        </p:pic>
        <p:pic>
          <p:nvPicPr>
            <p:cNvPr id="277" name="Imagen 276">
              <a:extLst>
                <a:ext uri="{FF2B5EF4-FFF2-40B4-BE49-F238E27FC236}">
                  <a16:creationId xmlns:a16="http://schemas.microsoft.com/office/drawing/2014/main" id="{873E231E-D61D-46D8-8BCD-831CBAEE83F8}"/>
                </a:ext>
              </a:extLst>
            </p:cNvPr>
            <p:cNvPicPr>
              <a:picLocks noChangeAspect="1"/>
            </p:cNvPicPr>
            <p:nvPr/>
          </p:nvPicPr>
          <p:blipFill rotWithShape="1">
            <a:blip r:embed="rId2"/>
            <a:srcRect l="38599" t="10224" r="51325" b="78454"/>
            <a:stretch/>
          </p:blipFill>
          <p:spPr>
            <a:xfrm>
              <a:off x="4672766" y="3637612"/>
              <a:ext cx="540363" cy="344552"/>
            </a:xfrm>
            <a:prstGeom prst="rect">
              <a:avLst/>
            </a:prstGeom>
          </p:spPr>
        </p:pic>
        <p:pic>
          <p:nvPicPr>
            <p:cNvPr id="278" name="Imagen 277">
              <a:extLst>
                <a:ext uri="{FF2B5EF4-FFF2-40B4-BE49-F238E27FC236}">
                  <a16:creationId xmlns:a16="http://schemas.microsoft.com/office/drawing/2014/main" id="{8867DA86-1708-7D77-E44E-2E30794C46B4}"/>
                </a:ext>
              </a:extLst>
            </p:cNvPr>
            <p:cNvPicPr>
              <a:picLocks noChangeAspect="1"/>
            </p:cNvPicPr>
            <p:nvPr/>
          </p:nvPicPr>
          <p:blipFill rotWithShape="1">
            <a:blip r:embed="rId2"/>
            <a:srcRect l="38599" t="10224" r="51325" b="78454"/>
            <a:stretch/>
          </p:blipFill>
          <p:spPr>
            <a:xfrm>
              <a:off x="4716551" y="3637612"/>
              <a:ext cx="540363" cy="344552"/>
            </a:xfrm>
            <a:prstGeom prst="rect">
              <a:avLst/>
            </a:prstGeom>
          </p:spPr>
        </p:pic>
        <p:pic>
          <p:nvPicPr>
            <p:cNvPr id="279" name="Imagen 278">
              <a:extLst>
                <a:ext uri="{FF2B5EF4-FFF2-40B4-BE49-F238E27FC236}">
                  <a16:creationId xmlns:a16="http://schemas.microsoft.com/office/drawing/2014/main" id="{8E7E8940-67AB-97D2-986F-DC80D725277B}"/>
                </a:ext>
              </a:extLst>
            </p:cNvPr>
            <p:cNvPicPr>
              <a:picLocks noChangeAspect="1"/>
            </p:cNvPicPr>
            <p:nvPr/>
          </p:nvPicPr>
          <p:blipFill rotWithShape="1">
            <a:blip r:embed="rId2"/>
            <a:srcRect l="38599" t="10224" r="51325" b="78454"/>
            <a:stretch/>
          </p:blipFill>
          <p:spPr>
            <a:xfrm>
              <a:off x="4718133" y="3637612"/>
              <a:ext cx="540363" cy="344552"/>
            </a:xfrm>
            <a:prstGeom prst="rect">
              <a:avLst/>
            </a:prstGeom>
          </p:spPr>
        </p:pic>
        <p:pic>
          <p:nvPicPr>
            <p:cNvPr id="280" name="Imagen 279">
              <a:extLst>
                <a:ext uri="{FF2B5EF4-FFF2-40B4-BE49-F238E27FC236}">
                  <a16:creationId xmlns:a16="http://schemas.microsoft.com/office/drawing/2014/main" id="{DF2496B5-3CF6-F64D-2ED6-5114D9CBC9A7}"/>
                </a:ext>
              </a:extLst>
            </p:cNvPr>
            <p:cNvPicPr>
              <a:picLocks noChangeAspect="1"/>
            </p:cNvPicPr>
            <p:nvPr/>
          </p:nvPicPr>
          <p:blipFill rotWithShape="1">
            <a:blip r:embed="rId2"/>
            <a:srcRect l="38599" t="10224" r="51325" b="78454"/>
            <a:stretch/>
          </p:blipFill>
          <p:spPr>
            <a:xfrm>
              <a:off x="4761917" y="3637612"/>
              <a:ext cx="540363" cy="344552"/>
            </a:xfrm>
            <a:prstGeom prst="rect">
              <a:avLst/>
            </a:prstGeom>
          </p:spPr>
        </p:pic>
        <p:pic>
          <p:nvPicPr>
            <p:cNvPr id="281" name="Imagen 280">
              <a:extLst>
                <a:ext uri="{FF2B5EF4-FFF2-40B4-BE49-F238E27FC236}">
                  <a16:creationId xmlns:a16="http://schemas.microsoft.com/office/drawing/2014/main" id="{C8BE047D-87DE-D910-C7C2-DC700B7B9CAA}"/>
                </a:ext>
              </a:extLst>
            </p:cNvPr>
            <p:cNvPicPr>
              <a:picLocks noChangeAspect="1"/>
            </p:cNvPicPr>
            <p:nvPr/>
          </p:nvPicPr>
          <p:blipFill rotWithShape="1">
            <a:blip r:embed="rId2"/>
            <a:srcRect l="38599" t="10224" r="51325" b="78454"/>
            <a:stretch/>
          </p:blipFill>
          <p:spPr>
            <a:xfrm>
              <a:off x="4805702" y="3637612"/>
              <a:ext cx="540363" cy="344552"/>
            </a:xfrm>
            <a:prstGeom prst="rect">
              <a:avLst/>
            </a:prstGeom>
          </p:spPr>
        </p:pic>
        <p:pic>
          <p:nvPicPr>
            <p:cNvPr id="282" name="Imagen 281">
              <a:extLst>
                <a:ext uri="{FF2B5EF4-FFF2-40B4-BE49-F238E27FC236}">
                  <a16:creationId xmlns:a16="http://schemas.microsoft.com/office/drawing/2014/main" id="{200EB360-4AD8-BEB9-322E-E654415C2A0C}"/>
                </a:ext>
              </a:extLst>
            </p:cNvPr>
            <p:cNvPicPr>
              <a:picLocks noChangeAspect="1"/>
            </p:cNvPicPr>
            <p:nvPr/>
          </p:nvPicPr>
          <p:blipFill rotWithShape="1">
            <a:blip r:embed="rId2"/>
            <a:srcRect l="38599" t="10224" r="51325" b="78454"/>
            <a:stretch/>
          </p:blipFill>
          <p:spPr>
            <a:xfrm>
              <a:off x="2384002" y="3072475"/>
              <a:ext cx="540363" cy="344552"/>
            </a:xfrm>
            <a:prstGeom prst="rect">
              <a:avLst/>
            </a:prstGeom>
          </p:spPr>
        </p:pic>
        <p:pic>
          <p:nvPicPr>
            <p:cNvPr id="283" name="Imagen 282">
              <a:extLst>
                <a:ext uri="{FF2B5EF4-FFF2-40B4-BE49-F238E27FC236}">
                  <a16:creationId xmlns:a16="http://schemas.microsoft.com/office/drawing/2014/main" id="{48FCE49A-32CA-BA10-3555-3C949A31F017}"/>
                </a:ext>
              </a:extLst>
            </p:cNvPr>
            <p:cNvPicPr>
              <a:picLocks noChangeAspect="1"/>
            </p:cNvPicPr>
            <p:nvPr/>
          </p:nvPicPr>
          <p:blipFill rotWithShape="1">
            <a:blip r:embed="rId2"/>
            <a:srcRect l="38599" t="10224" r="51325" b="78454"/>
            <a:stretch/>
          </p:blipFill>
          <p:spPr>
            <a:xfrm>
              <a:off x="2453869" y="3072475"/>
              <a:ext cx="540363" cy="344552"/>
            </a:xfrm>
            <a:prstGeom prst="rect">
              <a:avLst/>
            </a:prstGeom>
          </p:spPr>
        </p:pic>
        <p:pic>
          <p:nvPicPr>
            <p:cNvPr id="284" name="Imagen 283">
              <a:extLst>
                <a:ext uri="{FF2B5EF4-FFF2-40B4-BE49-F238E27FC236}">
                  <a16:creationId xmlns:a16="http://schemas.microsoft.com/office/drawing/2014/main" id="{E7C14ACE-A4D0-44E4-3F15-9EABB129375B}"/>
                </a:ext>
              </a:extLst>
            </p:cNvPr>
            <p:cNvPicPr>
              <a:picLocks noChangeAspect="1"/>
            </p:cNvPicPr>
            <p:nvPr/>
          </p:nvPicPr>
          <p:blipFill rotWithShape="1">
            <a:blip r:embed="rId2"/>
            <a:srcRect l="38599" t="10224" r="51325" b="78454"/>
            <a:stretch/>
          </p:blipFill>
          <p:spPr>
            <a:xfrm>
              <a:off x="2523736" y="3072475"/>
              <a:ext cx="540363" cy="344552"/>
            </a:xfrm>
            <a:prstGeom prst="rect">
              <a:avLst/>
            </a:prstGeom>
          </p:spPr>
        </p:pic>
        <p:pic>
          <p:nvPicPr>
            <p:cNvPr id="285" name="Imagen 284">
              <a:extLst>
                <a:ext uri="{FF2B5EF4-FFF2-40B4-BE49-F238E27FC236}">
                  <a16:creationId xmlns:a16="http://schemas.microsoft.com/office/drawing/2014/main" id="{5E5D18D5-5FC6-C9CC-A1D2-E5918DDA52D1}"/>
                </a:ext>
              </a:extLst>
            </p:cNvPr>
            <p:cNvPicPr>
              <a:picLocks noChangeAspect="1"/>
            </p:cNvPicPr>
            <p:nvPr/>
          </p:nvPicPr>
          <p:blipFill rotWithShape="1">
            <a:blip r:embed="rId2"/>
            <a:srcRect l="38599" t="10224" r="51325" b="78454"/>
            <a:stretch/>
          </p:blipFill>
          <p:spPr>
            <a:xfrm>
              <a:off x="2593920" y="3064771"/>
              <a:ext cx="510867" cy="352256"/>
            </a:xfrm>
            <a:prstGeom prst="rect">
              <a:avLst/>
            </a:prstGeom>
          </p:spPr>
        </p:pic>
        <p:pic>
          <p:nvPicPr>
            <p:cNvPr id="286" name="Imagen 285">
              <a:extLst>
                <a:ext uri="{FF2B5EF4-FFF2-40B4-BE49-F238E27FC236}">
                  <a16:creationId xmlns:a16="http://schemas.microsoft.com/office/drawing/2014/main" id="{8F9DB5FB-69D7-C29F-B7DE-42B643B0B5C0}"/>
                </a:ext>
              </a:extLst>
            </p:cNvPr>
            <p:cNvPicPr>
              <a:picLocks noChangeAspect="1"/>
            </p:cNvPicPr>
            <p:nvPr/>
          </p:nvPicPr>
          <p:blipFill rotWithShape="1">
            <a:blip r:embed="rId2"/>
            <a:srcRect l="38599" t="10224" r="51325" b="78454"/>
            <a:stretch/>
          </p:blipFill>
          <p:spPr>
            <a:xfrm>
              <a:off x="2663787" y="3064771"/>
              <a:ext cx="510867" cy="352256"/>
            </a:xfrm>
            <a:prstGeom prst="rect">
              <a:avLst/>
            </a:prstGeom>
          </p:spPr>
        </p:pic>
        <p:pic>
          <p:nvPicPr>
            <p:cNvPr id="287" name="Imagen 286">
              <a:extLst>
                <a:ext uri="{FF2B5EF4-FFF2-40B4-BE49-F238E27FC236}">
                  <a16:creationId xmlns:a16="http://schemas.microsoft.com/office/drawing/2014/main" id="{90516FE1-815F-BE7A-A6EC-4738083D911D}"/>
                </a:ext>
              </a:extLst>
            </p:cNvPr>
            <p:cNvPicPr>
              <a:picLocks noChangeAspect="1"/>
            </p:cNvPicPr>
            <p:nvPr/>
          </p:nvPicPr>
          <p:blipFill rotWithShape="1">
            <a:blip r:embed="rId2"/>
            <a:srcRect l="38599" t="10224" r="51325" b="78454"/>
            <a:stretch/>
          </p:blipFill>
          <p:spPr>
            <a:xfrm>
              <a:off x="2733654" y="3064771"/>
              <a:ext cx="510867" cy="352256"/>
            </a:xfrm>
            <a:prstGeom prst="rect">
              <a:avLst/>
            </a:prstGeom>
          </p:spPr>
        </p:pic>
        <p:pic>
          <p:nvPicPr>
            <p:cNvPr id="288" name="Imagen 287">
              <a:extLst>
                <a:ext uri="{FF2B5EF4-FFF2-40B4-BE49-F238E27FC236}">
                  <a16:creationId xmlns:a16="http://schemas.microsoft.com/office/drawing/2014/main" id="{9D730FFD-B7D2-326F-4264-C7CD234D5E5A}"/>
                </a:ext>
              </a:extLst>
            </p:cNvPr>
            <p:cNvPicPr>
              <a:picLocks noChangeAspect="1"/>
            </p:cNvPicPr>
            <p:nvPr/>
          </p:nvPicPr>
          <p:blipFill rotWithShape="1">
            <a:blip r:embed="rId2"/>
            <a:srcRect l="38599" t="10224" r="51325" b="78454"/>
            <a:stretch/>
          </p:blipFill>
          <p:spPr>
            <a:xfrm>
              <a:off x="2803521" y="3064771"/>
              <a:ext cx="510867" cy="352256"/>
            </a:xfrm>
            <a:prstGeom prst="rect">
              <a:avLst/>
            </a:prstGeom>
          </p:spPr>
        </p:pic>
        <p:pic>
          <p:nvPicPr>
            <p:cNvPr id="289" name="Imagen 288">
              <a:extLst>
                <a:ext uri="{FF2B5EF4-FFF2-40B4-BE49-F238E27FC236}">
                  <a16:creationId xmlns:a16="http://schemas.microsoft.com/office/drawing/2014/main" id="{F371486A-BA64-C45A-BE4D-5630588EDD8F}"/>
                </a:ext>
              </a:extLst>
            </p:cNvPr>
            <p:cNvPicPr>
              <a:picLocks noChangeAspect="1"/>
            </p:cNvPicPr>
            <p:nvPr/>
          </p:nvPicPr>
          <p:blipFill rotWithShape="1">
            <a:blip r:embed="rId2"/>
            <a:srcRect l="38599" t="10224" r="51325" b="78454"/>
            <a:stretch/>
          </p:blipFill>
          <p:spPr>
            <a:xfrm>
              <a:off x="2873387" y="3064771"/>
              <a:ext cx="510867" cy="352256"/>
            </a:xfrm>
            <a:prstGeom prst="rect">
              <a:avLst/>
            </a:prstGeom>
          </p:spPr>
        </p:pic>
        <p:pic>
          <p:nvPicPr>
            <p:cNvPr id="290" name="Imagen 289">
              <a:extLst>
                <a:ext uri="{FF2B5EF4-FFF2-40B4-BE49-F238E27FC236}">
                  <a16:creationId xmlns:a16="http://schemas.microsoft.com/office/drawing/2014/main" id="{BDC1C8CA-B753-D098-3F6D-8F3D0FEBC88D}"/>
                </a:ext>
              </a:extLst>
            </p:cNvPr>
            <p:cNvPicPr>
              <a:picLocks noChangeAspect="1"/>
            </p:cNvPicPr>
            <p:nvPr/>
          </p:nvPicPr>
          <p:blipFill rotWithShape="1">
            <a:blip r:embed="rId2"/>
            <a:srcRect l="38599" t="10224" r="51325" b="78454"/>
            <a:stretch/>
          </p:blipFill>
          <p:spPr>
            <a:xfrm>
              <a:off x="2943254" y="3064771"/>
              <a:ext cx="510867" cy="352256"/>
            </a:xfrm>
            <a:prstGeom prst="rect">
              <a:avLst/>
            </a:prstGeom>
          </p:spPr>
        </p:pic>
        <p:pic>
          <p:nvPicPr>
            <p:cNvPr id="291" name="Imagen 290">
              <a:extLst>
                <a:ext uri="{FF2B5EF4-FFF2-40B4-BE49-F238E27FC236}">
                  <a16:creationId xmlns:a16="http://schemas.microsoft.com/office/drawing/2014/main" id="{BC07E895-300E-6B22-DA37-A9FD7FA04364}"/>
                </a:ext>
              </a:extLst>
            </p:cNvPr>
            <p:cNvPicPr>
              <a:picLocks noChangeAspect="1"/>
            </p:cNvPicPr>
            <p:nvPr/>
          </p:nvPicPr>
          <p:blipFill rotWithShape="1">
            <a:blip r:embed="rId2"/>
            <a:srcRect l="38599" t="10224" r="51325" b="78454"/>
            <a:stretch/>
          </p:blipFill>
          <p:spPr>
            <a:xfrm>
              <a:off x="3013121" y="3064771"/>
              <a:ext cx="510867" cy="352256"/>
            </a:xfrm>
            <a:prstGeom prst="rect">
              <a:avLst/>
            </a:prstGeom>
          </p:spPr>
        </p:pic>
        <p:pic>
          <p:nvPicPr>
            <p:cNvPr id="292" name="Imagen 291">
              <a:extLst>
                <a:ext uri="{FF2B5EF4-FFF2-40B4-BE49-F238E27FC236}">
                  <a16:creationId xmlns:a16="http://schemas.microsoft.com/office/drawing/2014/main" id="{8D7FF4FF-9763-2B4F-673C-1C4DC09852A1}"/>
                </a:ext>
              </a:extLst>
            </p:cNvPr>
            <p:cNvPicPr>
              <a:picLocks noChangeAspect="1"/>
            </p:cNvPicPr>
            <p:nvPr/>
          </p:nvPicPr>
          <p:blipFill rotWithShape="1">
            <a:blip r:embed="rId2"/>
            <a:srcRect l="38599" t="10224" r="51325" b="78454"/>
            <a:stretch/>
          </p:blipFill>
          <p:spPr>
            <a:xfrm>
              <a:off x="3082987" y="3064771"/>
              <a:ext cx="510867" cy="352256"/>
            </a:xfrm>
            <a:prstGeom prst="rect">
              <a:avLst/>
            </a:prstGeom>
          </p:spPr>
        </p:pic>
        <p:pic>
          <p:nvPicPr>
            <p:cNvPr id="293" name="Imagen 292">
              <a:extLst>
                <a:ext uri="{FF2B5EF4-FFF2-40B4-BE49-F238E27FC236}">
                  <a16:creationId xmlns:a16="http://schemas.microsoft.com/office/drawing/2014/main" id="{C0B4CD4C-CEDE-CFE0-A0C8-0ED5C37E1E26}"/>
                </a:ext>
              </a:extLst>
            </p:cNvPr>
            <p:cNvPicPr>
              <a:picLocks noChangeAspect="1"/>
            </p:cNvPicPr>
            <p:nvPr/>
          </p:nvPicPr>
          <p:blipFill rotWithShape="1">
            <a:blip r:embed="rId2"/>
            <a:srcRect l="38599" t="10224" r="51325" b="78454"/>
            <a:stretch/>
          </p:blipFill>
          <p:spPr>
            <a:xfrm>
              <a:off x="3152854" y="3064771"/>
              <a:ext cx="510867" cy="352256"/>
            </a:xfrm>
            <a:prstGeom prst="rect">
              <a:avLst/>
            </a:prstGeom>
          </p:spPr>
        </p:pic>
        <p:pic>
          <p:nvPicPr>
            <p:cNvPr id="294" name="Imagen 293">
              <a:extLst>
                <a:ext uri="{FF2B5EF4-FFF2-40B4-BE49-F238E27FC236}">
                  <a16:creationId xmlns:a16="http://schemas.microsoft.com/office/drawing/2014/main" id="{F2505F86-9E8A-0FED-95C2-3AC1883F2BC8}"/>
                </a:ext>
              </a:extLst>
            </p:cNvPr>
            <p:cNvPicPr>
              <a:picLocks noChangeAspect="1"/>
            </p:cNvPicPr>
            <p:nvPr/>
          </p:nvPicPr>
          <p:blipFill rotWithShape="1">
            <a:blip r:embed="rId2"/>
            <a:srcRect l="38599" t="10224" r="51325" b="78454"/>
            <a:stretch/>
          </p:blipFill>
          <p:spPr>
            <a:xfrm>
              <a:off x="3222721" y="3064771"/>
              <a:ext cx="510867" cy="352256"/>
            </a:xfrm>
            <a:prstGeom prst="rect">
              <a:avLst/>
            </a:prstGeom>
          </p:spPr>
        </p:pic>
        <p:pic>
          <p:nvPicPr>
            <p:cNvPr id="295" name="Imagen 294">
              <a:extLst>
                <a:ext uri="{FF2B5EF4-FFF2-40B4-BE49-F238E27FC236}">
                  <a16:creationId xmlns:a16="http://schemas.microsoft.com/office/drawing/2014/main" id="{0285B911-3222-FA31-5F84-C3265D01D404}"/>
                </a:ext>
              </a:extLst>
            </p:cNvPr>
            <p:cNvPicPr>
              <a:picLocks noChangeAspect="1"/>
            </p:cNvPicPr>
            <p:nvPr/>
          </p:nvPicPr>
          <p:blipFill rotWithShape="1">
            <a:blip r:embed="rId2"/>
            <a:srcRect l="38599" t="10224" r="51325" b="78454"/>
            <a:stretch/>
          </p:blipFill>
          <p:spPr>
            <a:xfrm>
              <a:off x="3292588" y="3064771"/>
              <a:ext cx="510867" cy="352256"/>
            </a:xfrm>
            <a:prstGeom prst="rect">
              <a:avLst/>
            </a:prstGeom>
          </p:spPr>
        </p:pic>
        <p:pic>
          <p:nvPicPr>
            <p:cNvPr id="296" name="Imagen 295">
              <a:extLst>
                <a:ext uri="{FF2B5EF4-FFF2-40B4-BE49-F238E27FC236}">
                  <a16:creationId xmlns:a16="http://schemas.microsoft.com/office/drawing/2014/main" id="{85DBDABF-717C-232B-1322-59BE780C2537}"/>
                </a:ext>
              </a:extLst>
            </p:cNvPr>
            <p:cNvPicPr>
              <a:picLocks noChangeAspect="1"/>
            </p:cNvPicPr>
            <p:nvPr/>
          </p:nvPicPr>
          <p:blipFill rotWithShape="1">
            <a:blip r:embed="rId2"/>
            <a:srcRect l="38599" t="10224" r="51325" b="78454"/>
            <a:stretch/>
          </p:blipFill>
          <p:spPr>
            <a:xfrm>
              <a:off x="3897141" y="3064771"/>
              <a:ext cx="510867" cy="352256"/>
            </a:xfrm>
            <a:prstGeom prst="rect">
              <a:avLst/>
            </a:prstGeom>
          </p:spPr>
        </p:pic>
        <p:pic>
          <p:nvPicPr>
            <p:cNvPr id="297" name="Imagen 296">
              <a:extLst>
                <a:ext uri="{FF2B5EF4-FFF2-40B4-BE49-F238E27FC236}">
                  <a16:creationId xmlns:a16="http://schemas.microsoft.com/office/drawing/2014/main" id="{F659C211-DCD1-7648-7A24-B96998B7EFCD}"/>
                </a:ext>
              </a:extLst>
            </p:cNvPr>
            <p:cNvPicPr>
              <a:picLocks noChangeAspect="1"/>
            </p:cNvPicPr>
            <p:nvPr/>
          </p:nvPicPr>
          <p:blipFill rotWithShape="1">
            <a:blip r:embed="rId2"/>
            <a:srcRect l="38599" t="10224" r="51325" b="78454"/>
            <a:stretch/>
          </p:blipFill>
          <p:spPr>
            <a:xfrm>
              <a:off x="3967008" y="3064771"/>
              <a:ext cx="510867" cy="352256"/>
            </a:xfrm>
            <a:prstGeom prst="rect">
              <a:avLst/>
            </a:prstGeom>
          </p:spPr>
        </p:pic>
        <p:pic>
          <p:nvPicPr>
            <p:cNvPr id="298" name="Imagen 297">
              <a:extLst>
                <a:ext uri="{FF2B5EF4-FFF2-40B4-BE49-F238E27FC236}">
                  <a16:creationId xmlns:a16="http://schemas.microsoft.com/office/drawing/2014/main" id="{718D3DA8-732A-5D9A-DEFD-ECD8AFCD43B2}"/>
                </a:ext>
              </a:extLst>
            </p:cNvPr>
            <p:cNvPicPr>
              <a:picLocks noChangeAspect="1"/>
            </p:cNvPicPr>
            <p:nvPr/>
          </p:nvPicPr>
          <p:blipFill rotWithShape="1">
            <a:blip r:embed="rId2"/>
            <a:srcRect l="38599" t="10224" r="51325" b="78454"/>
            <a:stretch/>
          </p:blipFill>
          <p:spPr>
            <a:xfrm>
              <a:off x="4036874" y="3064771"/>
              <a:ext cx="510867" cy="352256"/>
            </a:xfrm>
            <a:prstGeom prst="rect">
              <a:avLst/>
            </a:prstGeom>
          </p:spPr>
        </p:pic>
        <p:pic>
          <p:nvPicPr>
            <p:cNvPr id="299" name="Imagen 298">
              <a:extLst>
                <a:ext uri="{FF2B5EF4-FFF2-40B4-BE49-F238E27FC236}">
                  <a16:creationId xmlns:a16="http://schemas.microsoft.com/office/drawing/2014/main" id="{87B387F1-5283-363D-9FFB-CED97DDD496E}"/>
                </a:ext>
              </a:extLst>
            </p:cNvPr>
            <p:cNvPicPr>
              <a:picLocks noChangeAspect="1"/>
            </p:cNvPicPr>
            <p:nvPr/>
          </p:nvPicPr>
          <p:blipFill rotWithShape="1">
            <a:blip r:embed="rId2"/>
            <a:srcRect l="38599" t="10224" r="51325" b="78454"/>
            <a:stretch/>
          </p:blipFill>
          <p:spPr>
            <a:xfrm>
              <a:off x="4106741" y="3064771"/>
              <a:ext cx="510867" cy="352256"/>
            </a:xfrm>
            <a:prstGeom prst="rect">
              <a:avLst/>
            </a:prstGeom>
          </p:spPr>
        </p:pic>
        <p:pic>
          <p:nvPicPr>
            <p:cNvPr id="300" name="Imagen 299">
              <a:extLst>
                <a:ext uri="{FF2B5EF4-FFF2-40B4-BE49-F238E27FC236}">
                  <a16:creationId xmlns:a16="http://schemas.microsoft.com/office/drawing/2014/main" id="{8D4E5707-05FE-3EA7-7A3F-D68B7F373895}"/>
                </a:ext>
              </a:extLst>
            </p:cNvPr>
            <p:cNvPicPr>
              <a:picLocks noChangeAspect="1"/>
            </p:cNvPicPr>
            <p:nvPr/>
          </p:nvPicPr>
          <p:blipFill rotWithShape="1">
            <a:blip r:embed="rId2"/>
            <a:srcRect l="38599" t="10224" r="51325" b="78454"/>
            <a:stretch/>
          </p:blipFill>
          <p:spPr>
            <a:xfrm>
              <a:off x="4176608" y="3064771"/>
              <a:ext cx="510867" cy="352256"/>
            </a:xfrm>
            <a:prstGeom prst="rect">
              <a:avLst/>
            </a:prstGeom>
          </p:spPr>
        </p:pic>
        <p:pic>
          <p:nvPicPr>
            <p:cNvPr id="301" name="Imagen 300">
              <a:extLst>
                <a:ext uri="{FF2B5EF4-FFF2-40B4-BE49-F238E27FC236}">
                  <a16:creationId xmlns:a16="http://schemas.microsoft.com/office/drawing/2014/main" id="{0F29B58E-DB03-C8FE-97A8-2162E565EF8A}"/>
                </a:ext>
              </a:extLst>
            </p:cNvPr>
            <p:cNvPicPr>
              <a:picLocks noChangeAspect="1"/>
            </p:cNvPicPr>
            <p:nvPr/>
          </p:nvPicPr>
          <p:blipFill rotWithShape="1">
            <a:blip r:embed="rId2"/>
            <a:srcRect l="38599" t="10224" r="51325" b="78454"/>
            <a:stretch/>
          </p:blipFill>
          <p:spPr>
            <a:xfrm>
              <a:off x="4246475" y="3064771"/>
              <a:ext cx="510867" cy="352256"/>
            </a:xfrm>
            <a:prstGeom prst="rect">
              <a:avLst/>
            </a:prstGeom>
          </p:spPr>
        </p:pic>
        <p:pic>
          <p:nvPicPr>
            <p:cNvPr id="302" name="Imagen 301">
              <a:extLst>
                <a:ext uri="{FF2B5EF4-FFF2-40B4-BE49-F238E27FC236}">
                  <a16:creationId xmlns:a16="http://schemas.microsoft.com/office/drawing/2014/main" id="{7EC17F61-5EBD-C091-F26F-1EFDB23DF7D1}"/>
                </a:ext>
              </a:extLst>
            </p:cNvPr>
            <p:cNvPicPr>
              <a:picLocks noChangeAspect="1"/>
            </p:cNvPicPr>
            <p:nvPr/>
          </p:nvPicPr>
          <p:blipFill rotWithShape="1">
            <a:blip r:embed="rId2"/>
            <a:srcRect l="38599" t="10224" r="51325" b="78454"/>
            <a:stretch/>
          </p:blipFill>
          <p:spPr>
            <a:xfrm>
              <a:off x="4316341" y="3064771"/>
              <a:ext cx="510867" cy="352256"/>
            </a:xfrm>
            <a:prstGeom prst="rect">
              <a:avLst/>
            </a:prstGeom>
          </p:spPr>
        </p:pic>
        <p:pic>
          <p:nvPicPr>
            <p:cNvPr id="303" name="Imagen 302">
              <a:extLst>
                <a:ext uri="{FF2B5EF4-FFF2-40B4-BE49-F238E27FC236}">
                  <a16:creationId xmlns:a16="http://schemas.microsoft.com/office/drawing/2014/main" id="{58B3C26C-63DA-584B-74DC-ACBE05AB4F10}"/>
                </a:ext>
              </a:extLst>
            </p:cNvPr>
            <p:cNvPicPr>
              <a:picLocks noChangeAspect="1"/>
            </p:cNvPicPr>
            <p:nvPr/>
          </p:nvPicPr>
          <p:blipFill rotWithShape="1">
            <a:blip r:embed="rId2"/>
            <a:srcRect l="38599" t="10224" r="51325" b="78454"/>
            <a:stretch/>
          </p:blipFill>
          <p:spPr>
            <a:xfrm>
              <a:off x="4383521" y="3064771"/>
              <a:ext cx="510867" cy="352256"/>
            </a:xfrm>
            <a:prstGeom prst="rect">
              <a:avLst/>
            </a:prstGeom>
          </p:spPr>
        </p:pic>
        <p:pic>
          <p:nvPicPr>
            <p:cNvPr id="304" name="Imagen 303">
              <a:extLst>
                <a:ext uri="{FF2B5EF4-FFF2-40B4-BE49-F238E27FC236}">
                  <a16:creationId xmlns:a16="http://schemas.microsoft.com/office/drawing/2014/main" id="{66AFBA9D-18B8-74CE-CA10-4CB1278315B5}"/>
                </a:ext>
              </a:extLst>
            </p:cNvPr>
            <p:cNvPicPr>
              <a:picLocks noChangeAspect="1"/>
            </p:cNvPicPr>
            <p:nvPr/>
          </p:nvPicPr>
          <p:blipFill rotWithShape="1">
            <a:blip r:embed="rId2"/>
            <a:srcRect l="38599" t="10224" r="51325" b="78454"/>
            <a:stretch/>
          </p:blipFill>
          <p:spPr>
            <a:xfrm>
              <a:off x="4437267" y="3064771"/>
              <a:ext cx="510867" cy="352256"/>
            </a:xfrm>
            <a:prstGeom prst="rect">
              <a:avLst/>
            </a:prstGeom>
          </p:spPr>
        </p:pic>
        <p:pic>
          <p:nvPicPr>
            <p:cNvPr id="305" name="Imagen 304">
              <a:extLst>
                <a:ext uri="{FF2B5EF4-FFF2-40B4-BE49-F238E27FC236}">
                  <a16:creationId xmlns:a16="http://schemas.microsoft.com/office/drawing/2014/main" id="{558BA6BA-7C57-1630-991E-5E44CBCD8058}"/>
                </a:ext>
              </a:extLst>
            </p:cNvPr>
            <p:cNvPicPr>
              <a:picLocks noChangeAspect="1"/>
            </p:cNvPicPr>
            <p:nvPr/>
          </p:nvPicPr>
          <p:blipFill rotWithShape="1">
            <a:blip r:embed="rId2"/>
            <a:srcRect l="38599" t="10224" r="51325" b="78454"/>
            <a:stretch/>
          </p:blipFill>
          <p:spPr>
            <a:xfrm>
              <a:off x="4507134" y="3064771"/>
              <a:ext cx="510867" cy="352256"/>
            </a:xfrm>
            <a:prstGeom prst="rect">
              <a:avLst/>
            </a:prstGeom>
          </p:spPr>
        </p:pic>
        <p:pic>
          <p:nvPicPr>
            <p:cNvPr id="306" name="Imagen 305">
              <a:extLst>
                <a:ext uri="{FF2B5EF4-FFF2-40B4-BE49-F238E27FC236}">
                  <a16:creationId xmlns:a16="http://schemas.microsoft.com/office/drawing/2014/main" id="{C19A5423-0E36-E3BC-2753-01BE5D111D8D}"/>
                </a:ext>
              </a:extLst>
            </p:cNvPr>
            <p:cNvPicPr>
              <a:picLocks noChangeAspect="1"/>
            </p:cNvPicPr>
            <p:nvPr/>
          </p:nvPicPr>
          <p:blipFill rotWithShape="1">
            <a:blip r:embed="rId2"/>
            <a:srcRect l="38599" t="10224" r="51325" b="78454"/>
            <a:stretch/>
          </p:blipFill>
          <p:spPr>
            <a:xfrm>
              <a:off x="4568941" y="3064771"/>
              <a:ext cx="510867" cy="352256"/>
            </a:xfrm>
            <a:prstGeom prst="rect">
              <a:avLst/>
            </a:prstGeom>
          </p:spPr>
        </p:pic>
        <p:pic>
          <p:nvPicPr>
            <p:cNvPr id="307" name="Imagen 306">
              <a:extLst>
                <a:ext uri="{FF2B5EF4-FFF2-40B4-BE49-F238E27FC236}">
                  <a16:creationId xmlns:a16="http://schemas.microsoft.com/office/drawing/2014/main" id="{056FEB6A-8123-3170-0CC8-A129A0759698}"/>
                </a:ext>
              </a:extLst>
            </p:cNvPr>
            <p:cNvPicPr>
              <a:picLocks noChangeAspect="1"/>
            </p:cNvPicPr>
            <p:nvPr/>
          </p:nvPicPr>
          <p:blipFill rotWithShape="1">
            <a:blip r:embed="rId2"/>
            <a:srcRect l="38599" t="10224" r="51325" b="78454"/>
            <a:stretch/>
          </p:blipFill>
          <p:spPr>
            <a:xfrm>
              <a:off x="4641494" y="3064771"/>
              <a:ext cx="510867" cy="352256"/>
            </a:xfrm>
            <a:prstGeom prst="rect">
              <a:avLst/>
            </a:prstGeom>
          </p:spPr>
        </p:pic>
        <p:pic>
          <p:nvPicPr>
            <p:cNvPr id="308" name="Imagen 307">
              <a:extLst>
                <a:ext uri="{FF2B5EF4-FFF2-40B4-BE49-F238E27FC236}">
                  <a16:creationId xmlns:a16="http://schemas.microsoft.com/office/drawing/2014/main" id="{8F7A4A5F-FA5E-4580-31E5-6162FC4FD683}"/>
                </a:ext>
              </a:extLst>
            </p:cNvPr>
            <p:cNvPicPr>
              <a:picLocks noChangeAspect="1"/>
            </p:cNvPicPr>
            <p:nvPr/>
          </p:nvPicPr>
          <p:blipFill rotWithShape="1">
            <a:blip r:embed="rId2"/>
            <a:srcRect l="38599" t="10224" r="51325" b="78454"/>
            <a:stretch/>
          </p:blipFill>
          <p:spPr>
            <a:xfrm>
              <a:off x="4709048" y="3064771"/>
              <a:ext cx="510867" cy="352256"/>
            </a:xfrm>
            <a:prstGeom prst="rect">
              <a:avLst/>
            </a:prstGeom>
          </p:spPr>
        </p:pic>
        <p:pic>
          <p:nvPicPr>
            <p:cNvPr id="309" name="Imagen 308">
              <a:extLst>
                <a:ext uri="{FF2B5EF4-FFF2-40B4-BE49-F238E27FC236}">
                  <a16:creationId xmlns:a16="http://schemas.microsoft.com/office/drawing/2014/main" id="{3CB6EB22-E823-192F-777A-C4A9480A1E7D}"/>
                </a:ext>
              </a:extLst>
            </p:cNvPr>
            <p:cNvPicPr>
              <a:picLocks noChangeAspect="1"/>
            </p:cNvPicPr>
            <p:nvPr/>
          </p:nvPicPr>
          <p:blipFill rotWithShape="1">
            <a:blip r:embed="rId2"/>
            <a:srcRect l="38599" t="10224" r="51325" b="78454"/>
            <a:stretch/>
          </p:blipFill>
          <p:spPr>
            <a:xfrm>
              <a:off x="2953492" y="2563088"/>
              <a:ext cx="540363" cy="344552"/>
            </a:xfrm>
            <a:prstGeom prst="rect">
              <a:avLst/>
            </a:prstGeom>
          </p:spPr>
        </p:pic>
        <p:pic>
          <p:nvPicPr>
            <p:cNvPr id="310" name="Imagen 309">
              <a:extLst>
                <a:ext uri="{FF2B5EF4-FFF2-40B4-BE49-F238E27FC236}">
                  <a16:creationId xmlns:a16="http://schemas.microsoft.com/office/drawing/2014/main" id="{03F67FE5-BA2D-FF04-F081-12BDB06EED3F}"/>
                </a:ext>
              </a:extLst>
            </p:cNvPr>
            <p:cNvPicPr>
              <a:picLocks noChangeAspect="1"/>
            </p:cNvPicPr>
            <p:nvPr/>
          </p:nvPicPr>
          <p:blipFill rotWithShape="1">
            <a:blip r:embed="rId2"/>
            <a:srcRect l="38599" t="10224" r="51325" b="78454"/>
            <a:stretch/>
          </p:blipFill>
          <p:spPr>
            <a:xfrm>
              <a:off x="3023358" y="2563088"/>
              <a:ext cx="540363" cy="344552"/>
            </a:xfrm>
            <a:prstGeom prst="rect">
              <a:avLst/>
            </a:prstGeom>
          </p:spPr>
        </p:pic>
        <p:pic>
          <p:nvPicPr>
            <p:cNvPr id="311" name="Imagen 310">
              <a:extLst>
                <a:ext uri="{FF2B5EF4-FFF2-40B4-BE49-F238E27FC236}">
                  <a16:creationId xmlns:a16="http://schemas.microsoft.com/office/drawing/2014/main" id="{C923ED55-6E07-2A1A-EBCE-728DA720A018}"/>
                </a:ext>
              </a:extLst>
            </p:cNvPr>
            <p:cNvPicPr>
              <a:picLocks noChangeAspect="1"/>
            </p:cNvPicPr>
            <p:nvPr/>
          </p:nvPicPr>
          <p:blipFill rotWithShape="1">
            <a:blip r:embed="rId2"/>
            <a:srcRect l="38599" t="10224" r="51325" b="78454"/>
            <a:stretch/>
          </p:blipFill>
          <p:spPr>
            <a:xfrm>
              <a:off x="3093225" y="2563088"/>
              <a:ext cx="540363" cy="344552"/>
            </a:xfrm>
            <a:prstGeom prst="rect">
              <a:avLst/>
            </a:prstGeom>
          </p:spPr>
        </p:pic>
        <p:pic>
          <p:nvPicPr>
            <p:cNvPr id="312" name="Imagen 311">
              <a:extLst>
                <a:ext uri="{FF2B5EF4-FFF2-40B4-BE49-F238E27FC236}">
                  <a16:creationId xmlns:a16="http://schemas.microsoft.com/office/drawing/2014/main" id="{98771894-ED15-CA43-CE08-AEFDBAC9694C}"/>
                </a:ext>
              </a:extLst>
            </p:cNvPr>
            <p:cNvPicPr>
              <a:picLocks noChangeAspect="1"/>
            </p:cNvPicPr>
            <p:nvPr/>
          </p:nvPicPr>
          <p:blipFill rotWithShape="1">
            <a:blip r:embed="rId2"/>
            <a:srcRect l="38599" t="10224" r="51325" b="78454"/>
            <a:stretch/>
          </p:blipFill>
          <p:spPr>
            <a:xfrm>
              <a:off x="3163410" y="2555384"/>
              <a:ext cx="510867" cy="352256"/>
            </a:xfrm>
            <a:prstGeom prst="rect">
              <a:avLst/>
            </a:prstGeom>
          </p:spPr>
        </p:pic>
        <p:pic>
          <p:nvPicPr>
            <p:cNvPr id="313" name="Imagen 312">
              <a:extLst>
                <a:ext uri="{FF2B5EF4-FFF2-40B4-BE49-F238E27FC236}">
                  <a16:creationId xmlns:a16="http://schemas.microsoft.com/office/drawing/2014/main" id="{649CA332-9F8E-1907-48E4-87E1FEAECD67}"/>
                </a:ext>
              </a:extLst>
            </p:cNvPr>
            <p:cNvPicPr>
              <a:picLocks noChangeAspect="1"/>
            </p:cNvPicPr>
            <p:nvPr/>
          </p:nvPicPr>
          <p:blipFill rotWithShape="1">
            <a:blip r:embed="rId2"/>
            <a:srcRect l="38599" t="10224" r="51325" b="78454"/>
            <a:stretch/>
          </p:blipFill>
          <p:spPr>
            <a:xfrm>
              <a:off x="3233277" y="2555384"/>
              <a:ext cx="510867" cy="352256"/>
            </a:xfrm>
            <a:prstGeom prst="rect">
              <a:avLst/>
            </a:prstGeom>
          </p:spPr>
        </p:pic>
        <p:pic>
          <p:nvPicPr>
            <p:cNvPr id="314" name="Imagen 313">
              <a:extLst>
                <a:ext uri="{FF2B5EF4-FFF2-40B4-BE49-F238E27FC236}">
                  <a16:creationId xmlns:a16="http://schemas.microsoft.com/office/drawing/2014/main" id="{52BD2D0B-57BE-77AB-1011-55845128251E}"/>
                </a:ext>
              </a:extLst>
            </p:cNvPr>
            <p:cNvPicPr>
              <a:picLocks noChangeAspect="1"/>
            </p:cNvPicPr>
            <p:nvPr/>
          </p:nvPicPr>
          <p:blipFill rotWithShape="1">
            <a:blip r:embed="rId2"/>
            <a:srcRect l="38599" t="10224" r="51325" b="78454"/>
            <a:stretch/>
          </p:blipFill>
          <p:spPr>
            <a:xfrm>
              <a:off x="3303143" y="2555384"/>
              <a:ext cx="510867" cy="352256"/>
            </a:xfrm>
            <a:prstGeom prst="rect">
              <a:avLst/>
            </a:prstGeom>
          </p:spPr>
        </p:pic>
        <p:pic>
          <p:nvPicPr>
            <p:cNvPr id="315" name="Imagen 314">
              <a:extLst>
                <a:ext uri="{FF2B5EF4-FFF2-40B4-BE49-F238E27FC236}">
                  <a16:creationId xmlns:a16="http://schemas.microsoft.com/office/drawing/2014/main" id="{0E589737-E14A-23F9-3507-7B3736344421}"/>
                </a:ext>
              </a:extLst>
            </p:cNvPr>
            <p:cNvPicPr>
              <a:picLocks noChangeAspect="1"/>
            </p:cNvPicPr>
            <p:nvPr/>
          </p:nvPicPr>
          <p:blipFill rotWithShape="1">
            <a:blip r:embed="rId2"/>
            <a:srcRect l="38599" t="10224" r="51325" b="78454"/>
            <a:stretch/>
          </p:blipFill>
          <p:spPr>
            <a:xfrm>
              <a:off x="3373010" y="2555384"/>
              <a:ext cx="510867" cy="352256"/>
            </a:xfrm>
            <a:prstGeom prst="rect">
              <a:avLst/>
            </a:prstGeom>
          </p:spPr>
        </p:pic>
        <p:pic>
          <p:nvPicPr>
            <p:cNvPr id="316" name="Imagen 315">
              <a:extLst>
                <a:ext uri="{FF2B5EF4-FFF2-40B4-BE49-F238E27FC236}">
                  <a16:creationId xmlns:a16="http://schemas.microsoft.com/office/drawing/2014/main" id="{09010456-9940-9CA9-BA0A-DEA2582AF662}"/>
                </a:ext>
              </a:extLst>
            </p:cNvPr>
            <p:cNvPicPr>
              <a:picLocks noChangeAspect="1"/>
            </p:cNvPicPr>
            <p:nvPr/>
          </p:nvPicPr>
          <p:blipFill rotWithShape="1">
            <a:blip r:embed="rId2"/>
            <a:srcRect l="38599" t="10224" r="51325" b="78454"/>
            <a:stretch/>
          </p:blipFill>
          <p:spPr>
            <a:xfrm>
              <a:off x="3442877" y="2555384"/>
              <a:ext cx="510867" cy="352256"/>
            </a:xfrm>
            <a:prstGeom prst="rect">
              <a:avLst/>
            </a:prstGeom>
          </p:spPr>
        </p:pic>
        <p:pic>
          <p:nvPicPr>
            <p:cNvPr id="317" name="Imagen 316">
              <a:extLst>
                <a:ext uri="{FF2B5EF4-FFF2-40B4-BE49-F238E27FC236}">
                  <a16:creationId xmlns:a16="http://schemas.microsoft.com/office/drawing/2014/main" id="{9CC11493-20C6-97CB-52D4-3BD0FB3D7A4F}"/>
                </a:ext>
              </a:extLst>
            </p:cNvPr>
            <p:cNvPicPr>
              <a:picLocks noChangeAspect="1"/>
            </p:cNvPicPr>
            <p:nvPr/>
          </p:nvPicPr>
          <p:blipFill rotWithShape="1">
            <a:blip r:embed="rId2"/>
            <a:srcRect l="38599" t="10224" r="51325" b="78454"/>
            <a:stretch/>
          </p:blipFill>
          <p:spPr>
            <a:xfrm>
              <a:off x="3512743" y="2555384"/>
              <a:ext cx="510867" cy="352256"/>
            </a:xfrm>
            <a:prstGeom prst="rect">
              <a:avLst/>
            </a:prstGeom>
          </p:spPr>
        </p:pic>
        <p:pic>
          <p:nvPicPr>
            <p:cNvPr id="318" name="Imagen 317">
              <a:extLst>
                <a:ext uri="{FF2B5EF4-FFF2-40B4-BE49-F238E27FC236}">
                  <a16:creationId xmlns:a16="http://schemas.microsoft.com/office/drawing/2014/main" id="{7CE1C3B2-4F70-79B7-C491-566418F2B0E5}"/>
                </a:ext>
              </a:extLst>
            </p:cNvPr>
            <p:cNvPicPr>
              <a:picLocks noChangeAspect="1"/>
            </p:cNvPicPr>
            <p:nvPr/>
          </p:nvPicPr>
          <p:blipFill rotWithShape="1">
            <a:blip r:embed="rId2"/>
            <a:srcRect l="38599" t="10224" r="51325" b="78454"/>
            <a:stretch/>
          </p:blipFill>
          <p:spPr>
            <a:xfrm>
              <a:off x="3582610" y="2555384"/>
              <a:ext cx="510867" cy="352256"/>
            </a:xfrm>
            <a:prstGeom prst="rect">
              <a:avLst/>
            </a:prstGeom>
          </p:spPr>
        </p:pic>
        <p:pic>
          <p:nvPicPr>
            <p:cNvPr id="319" name="Imagen 318">
              <a:extLst>
                <a:ext uri="{FF2B5EF4-FFF2-40B4-BE49-F238E27FC236}">
                  <a16:creationId xmlns:a16="http://schemas.microsoft.com/office/drawing/2014/main" id="{A30BDC62-E44A-C284-674A-9355622E3548}"/>
                </a:ext>
              </a:extLst>
            </p:cNvPr>
            <p:cNvPicPr>
              <a:picLocks noChangeAspect="1"/>
            </p:cNvPicPr>
            <p:nvPr/>
          </p:nvPicPr>
          <p:blipFill rotWithShape="1">
            <a:blip r:embed="rId2"/>
            <a:srcRect l="38599" t="10224" r="51325" b="78454"/>
            <a:stretch/>
          </p:blipFill>
          <p:spPr>
            <a:xfrm>
              <a:off x="3652477" y="2555384"/>
              <a:ext cx="510867" cy="352256"/>
            </a:xfrm>
            <a:prstGeom prst="rect">
              <a:avLst/>
            </a:prstGeom>
          </p:spPr>
        </p:pic>
        <p:pic>
          <p:nvPicPr>
            <p:cNvPr id="320" name="Imagen 319">
              <a:extLst>
                <a:ext uri="{FF2B5EF4-FFF2-40B4-BE49-F238E27FC236}">
                  <a16:creationId xmlns:a16="http://schemas.microsoft.com/office/drawing/2014/main" id="{67130231-D03C-9086-F8C0-6F938147CBE1}"/>
                </a:ext>
              </a:extLst>
            </p:cNvPr>
            <p:cNvPicPr>
              <a:picLocks noChangeAspect="1"/>
            </p:cNvPicPr>
            <p:nvPr/>
          </p:nvPicPr>
          <p:blipFill rotWithShape="1">
            <a:blip r:embed="rId2"/>
            <a:srcRect l="38599" t="10224" r="51325" b="78454"/>
            <a:stretch/>
          </p:blipFill>
          <p:spPr>
            <a:xfrm>
              <a:off x="3722344" y="2555384"/>
              <a:ext cx="510867" cy="352256"/>
            </a:xfrm>
            <a:prstGeom prst="rect">
              <a:avLst/>
            </a:prstGeom>
          </p:spPr>
        </p:pic>
        <p:pic>
          <p:nvPicPr>
            <p:cNvPr id="321" name="Imagen 320">
              <a:extLst>
                <a:ext uri="{FF2B5EF4-FFF2-40B4-BE49-F238E27FC236}">
                  <a16:creationId xmlns:a16="http://schemas.microsoft.com/office/drawing/2014/main" id="{8D660747-4E89-FA65-92D7-02458F92B5E1}"/>
                </a:ext>
              </a:extLst>
            </p:cNvPr>
            <p:cNvPicPr>
              <a:picLocks noChangeAspect="1"/>
            </p:cNvPicPr>
            <p:nvPr/>
          </p:nvPicPr>
          <p:blipFill rotWithShape="1">
            <a:blip r:embed="rId2"/>
            <a:srcRect l="38599" t="10224" r="51325" b="78454"/>
            <a:stretch/>
          </p:blipFill>
          <p:spPr>
            <a:xfrm>
              <a:off x="3792210" y="2555384"/>
              <a:ext cx="510867" cy="352256"/>
            </a:xfrm>
            <a:prstGeom prst="rect">
              <a:avLst/>
            </a:prstGeom>
          </p:spPr>
        </p:pic>
        <p:pic>
          <p:nvPicPr>
            <p:cNvPr id="322" name="Imagen 321">
              <a:extLst>
                <a:ext uri="{FF2B5EF4-FFF2-40B4-BE49-F238E27FC236}">
                  <a16:creationId xmlns:a16="http://schemas.microsoft.com/office/drawing/2014/main" id="{B601B438-8DF1-9DF4-4D10-EBF208875171}"/>
                </a:ext>
              </a:extLst>
            </p:cNvPr>
            <p:cNvPicPr>
              <a:picLocks noChangeAspect="1"/>
            </p:cNvPicPr>
            <p:nvPr/>
          </p:nvPicPr>
          <p:blipFill rotWithShape="1">
            <a:blip r:embed="rId2"/>
            <a:srcRect l="38599" t="10224" r="51325" b="78454"/>
            <a:stretch/>
          </p:blipFill>
          <p:spPr>
            <a:xfrm>
              <a:off x="3862077" y="2555384"/>
              <a:ext cx="510867" cy="352256"/>
            </a:xfrm>
            <a:prstGeom prst="rect">
              <a:avLst/>
            </a:prstGeom>
          </p:spPr>
        </p:pic>
        <p:pic>
          <p:nvPicPr>
            <p:cNvPr id="323" name="Imagen 322">
              <a:extLst>
                <a:ext uri="{FF2B5EF4-FFF2-40B4-BE49-F238E27FC236}">
                  <a16:creationId xmlns:a16="http://schemas.microsoft.com/office/drawing/2014/main" id="{83E8BC93-2F27-237B-9428-8489D28B1EBF}"/>
                </a:ext>
              </a:extLst>
            </p:cNvPr>
            <p:cNvPicPr>
              <a:picLocks noChangeAspect="1"/>
            </p:cNvPicPr>
            <p:nvPr/>
          </p:nvPicPr>
          <p:blipFill rotWithShape="1">
            <a:blip r:embed="rId2"/>
            <a:srcRect l="38599" t="10224" r="51325" b="78454"/>
            <a:stretch/>
          </p:blipFill>
          <p:spPr>
            <a:xfrm>
              <a:off x="3931944" y="2555384"/>
              <a:ext cx="510867" cy="352256"/>
            </a:xfrm>
            <a:prstGeom prst="rect">
              <a:avLst/>
            </a:prstGeom>
          </p:spPr>
        </p:pic>
        <p:pic>
          <p:nvPicPr>
            <p:cNvPr id="324" name="Imagen 323">
              <a:extLst>
                <a:ext uri="{FF2B5EF4-FFF2-40B4-BE49-F238E27FC236}">
                  <a16:creationId xmlns:a16="http://schemas.microsoft.com/office/drawing/2014/main" id="{78FE4372-C7A2-CE73-82EF-33AED0194E4F}"/>
                </a:ext>
              </a:extLst>
            </p:cNvPr>
            <p:cNvPicPr>
              <a:picLocks noChangeAspect="1"/>
            </p:cNvPicPr>
            <p:nvPr/>
          </p:nvPicPr>
          <p:blipFill rotWithShape="1">
            <a:blip r:embed="rId2"/>
            <a:srcRect l="38599" t="10224" r="51325" b="78454"/>
            <a:stretch/>
          </p:blipFill>
          <p:spPr>
            <a:xfrm>
              <a:off x="4001810" y="2555384"/>
              <a:ext cx="510867" cy="352256"/>
            </a:xfrm>
            <a:prstGeom prst="rect">
              <a:avLst/>
            </a:prstGeom>
          </p:spPr>
        </p:pic>
        <p:pic>
          <p:nvPicPr>
            <p:cNvPr id="325" name="Imagen 324">
              <a:extLst>
                <a:ext uri="{FF2B5EF4-FFF2-40B4-BE49-F238E27FC236}">
                  <a16:creationId xmlns:a16="http://schemas.microsoft.com/office/drawing/2014/main" id="{AC33FB61-881F-2359-CEBB-310A08B8CA45}"/>
                </a:ext>
              </a:extLst>
            </p:cNvPr>
            <p:cNvPicPr>
              <a:picLocks noChangeAspect="1"/>
            </p:cNvPicPr>
            <p:nvPr/>
          </p:nvPicPr>
          <p:blipFill rotWithShape="1">
            <a:blip r:embed="rId2"/>
            <a:srcRect l="38599" t="10224" r="51325" b="78454"/>
            <a:stretch/>
          </p:blipFill>
          <p:spPr>
            <a:xfrm>
              <a:off x="4071677" y="2555384"/>
              <a:ext cx="510867" cy="352256"/>
            </a:xfrm>
            <a:prstGeom prst="rect">
              <a:avLst/>
            </a:prstGeom>
          </p:spPr>
        </p:pic>
        <p:pic>
          <p:nvPicPr>
            <p:cNvPr id="326" name="Imagen 325">
              <a:extLst>
                <a:ext uri="{FF2B5EF4-FFF2-40B4-BE49-F238E27FC236}">
                  <a16:creationId xmlns:a16="http://schemas.microsoft.com/office/drawing/2014/main" id="{599CEF70-D7E9-9C36-51CB-E272551F168A}"/>
                </a:ext>
              </a:extLst>
            </p:cNvPr>
            <p:cNvPicPr>
              <a:picLocks noChangeAspect="1"/>
            </p:cNvPicPr>
            <p:nvPr/>
          </p:nvPicPr>
          <p:blipFill rotWithShape="1">
            <a:blip r:embed="rId2"/>
            <a:srcRect l="38599" t="10224" r="51325" b="78454"/>
            <a:stretch/>
          </p:blipFill>
          <p:spPr>
            <a:xfrm>
              <a:off x="4141544" y="2555384"/>
              <a:ext cx="510867" cy="352256"/>
            </a:xfrm>
            <a:prstGeom prst="rect">
              <a:avLst/>
            </a:prstGeom>
          </p:spPr>
        </p:pic>
        <p:pic>
          <p:nvPicPr>
            <p:cNvPr id="327" name="Imagen 326">
              <a:extLst>
                <a:ext uri="{FF2B5EF4-FFF2-40B4-BE49-F238E27FC236}">
                  <a16:creationId xmlns:a16="http://schemas.microsoft.com/office/drawing/2014/main" id="{AC76E2E8-3697-D820-45B8-081BD5740981}"/>
                </a:ext>
              </a:extLst>
            </p:cNvPr>
            <p:cNvPicPr>
              <a:picLocks noChangeAspect="1"/>
            </p:cNvPicPr>
            <p:nvPr/>
          </p:nvPicPr>
          <p:blipFill rotWithShape="1">
            <a:blip r:embed="rId2"/>
            <a:srcRect l="38599" t="10224" r="51325" b="78454"/>
            <a:stretch/>
          </p:blipFill>
          <p:spPr>
            <a:xfrm>
              <a:off x="4211411" y="2555384"/>
              <a:ext cx="510867" cy="352256"/>
            </a:xfrm>
            <a:prstGeom prst="rect">
              <a:avLst/>
            </a:prstGeom>
          </p:spPr>
        </p:pic>
        <p:pic>
          <p:nvPicPr>
            <p:cNvPr id="328" name="Imagen 327">
              <a:extLst>
                <a:ext uri="{FF2B5EF4-FFF2-40B4-BE49-F238E27FC236}">
                  <a16:creationId xmlns:a16="http://schemas.microsoft.com/office/drawing/2014/main" id="{461B1F82-8813-85CA-6EEB-C7A4002E52D3}"/>
                </a:ext>
              </a:extLst>
            </p:cNvPr>
            <p:cNvPicPr>
              <a:picLocks noChangeAspect="1"/>
            </p:cNvPicPr>
            <p:nvPr/>
          </p:nvPicPr>
          <p:blipFill rotWithShape="1">
            <a:blip r:embed="rId2"/>
            <a:srcRect l="38599" t="10224" r="51325" b="78454"/>
            <a:stretch/>
          </p:blipFill>
          <p:spPr>
            <a:xfrm>
              <a:off x="4281277" y="2555384"/>
              <a:ext cx="510867" cy="352256"/>
            </a:xfrm>
            <a:prstGeom prst="rect">
              <a:avLst/>
            </a:prstGeom>
          </p:spPr>
        </p:pic>
        <p:pic>
          <p:nvPicPr>
            <p:cNvPr id="329" name="Imagen 328">
              <a:extLst>
                <a:ext uri="{FF2B5EF4-FFF2-40B4-BE49-F238E27FC236}">
                  <a16:creationId xmlns:a16="http://schemas.microsoft.com/office/drawing/2014/main" id="{E1DC86F7-3728-45DB-3A3A-566D3A966D5F}"/>
                </a:ext>
              </a:extLst>
            </p:cNvPr>
            <p:cNvPicPr>
              <a:picLocks noChangeAspect="1"/>
            </p:cNvPicPr>
            <p:nvPr/>
          </p:nvPicPr>
          <p:blipFill rotWithShape="1">
            <a:blip r:embed="rId2"/>
            <a:srcRect l="38599" t="10224" r="51325" b="78454"/>
            <a:stretch/>
          </p:blipFill>
          <p:spPr>
            <a:xfrm>
              <a:off x="4351144" y="2555384"/>
              <a:ext cx="510867" cy="352256"/>
            </a:xfrm>
            <a:prstGeom prst="rect">
              <a:avLst/>
            </a:prstGeom>
          </p:spPr>
        </p:pic>
        <p:pic>
          <p:nvPicPr>
            <p:cNvPr id="330" name="Imagen 329">
              <a:extLst>
                <a:ext uri="{FF2B5EF4-FFF2-40B4-BE49-F238E27FC236}">
                  <a16:creationId xmlns:a16="http://schemas.microsoft.com/office/drawing/2014/main" id="{B6B0112A-D72E-051E-D4D1-43FE2FCE19C2}"/>
                </a:ext>
              </a:extLst>
            </p:cNvPr>
            <p:cNvPicPr>
              <a:picLocks noChangeAspect="1"/>
            </p:cNvPicPr>
            <p:nvPr/>
          </p:nvPicPr>
          <p:blipFill rotWithShape="1">
            <a:blip r:embed="rId2"/>
            <a:srcRect l="38599" t="10224" r="51325" b="78454"/>
            <a:stretch/>
          </p:blipFill>
          <p:spPr>
            <a:xfrm>
              <a:off x="4418324" y="2555384"/>
              <a:ext cx="510867" cy="352256"/>
            </a:xfrm>
            <a:prstGeom prst="rect">
              <a:avLst/>
            </a:prstGeom>
          </p:spPr>
        </p:pic>
        <p:pic>
          <p:nvPicPr>
            <p:cNvPr id="331" name="Imagen 330">
              <a:extLst>
                <a:ext uri="{FF2B5EF4-FFF2-40B4-BE49-F238E27FC236}">
                  <a16:creationId xmlns:a16="http://schemas.microsoft.com/office/drawing/2014/main" id="{398302F3-4AB4-1E7A-82BB-9A752D1EC6FD}"/>
                </a:ext>
              </a:extLst>
            </p:cNvPr>
            <p:cNvPicPr>
              <a:picLocks noChangeAspect="1"/>
            </p:cNvPicPr>
            <p:nvPr/>
          </p:nvPicPr>
          <p:blipFill rotWithShape="1">
            <a:blip r:embed="rId2"/>
            <a:srcRect l="38599" t="10224" r="51325" b="78454"/>
            <a:stretch/>
          </p:blipFill>
          <p:spPr>
            <a:xfrm>
              <a:off x="4472070" y="2555384"/>
              <a:ext cx="510867" cy="352256"/>
            </a:xfrm>
            <a:prstGeom prst="rect">
              <a:avLst/>
            </a:prstGeom>
          </p:spPr>
        </p:pic>
        <p:pic>
          <p:nvPicPr>
            <p:cNvPr id="332" name="Imagen 331">
              <a:extLst>
                <a:ext uri="{FF2B5EF4-FFF2-40B4-BE49-F238E27FC236}">
                  <a16:creationId xmlns:a16="http://schemas.microsoft.com/office/drawing/2014/main" id="{9AE99E5C-2D4F-E881-5359-370C70A86CAB}"/>
                </a:ext>
              </a:extLst>
            </p:cNvPr>
            <p:cNvPicPr>
              <a:picLocks noChangeAspect="1"/>
            </p:cNvPicPr>
            <p:nvPr/>
          </p:nvPicPr>
          <p:blipFill rotWithShape="1">
            <a:blip r:embed="rId2"/>
            <a:srcRect l="38599" t="10224" r="51325" b="78454"/>
            <a:stretch/>
          </p:blipFill>
          <p:spPr>
            <a:xfrm>
              <a:off x="4541937" y="2555384"/>
              <a:ext cx="510867" cy="352256"/>
            </a:xfrm>
            <a:prstGeom prst="rect">
              <a:avLst/>
            </a:prstGeom>
          </p:spPr>
        </p:pic>
        <p:pic>
          <p:nvPicPr>
            <p:cNvPr id="333" name="Imagen 332">
              <a:extLst>
                <a:ext uri="{FF2B5EF4-FFF2-40B4-BE49-F238E27FC236}">
                  <a16:creationId xmlns:a16="http://schemas.microsoft.com/office/drawing/2014/main" id="{E006E2A9-7722-7ABA-B399-7477A0792ED6}"/>
                </a:ext>
              </a:extLst>
            </p:cNvPr>
            <p:cNvPicPr>
              <a:picLocks noChangeAspect="1"/>
            </p:cNvPicPr>
            <p:nvPr/>
          </p:nvPicPr>
          <p:blipFill rotWithShape="1">
            <a:blip r:embed="rId2"/>
            <a:srcRect l="38599" t="10224" r="51325" b="78454"/>
            <a:stretch/>
          </p:blipFill>
          <p:spPr>
            <a:xfrm>
              <a:off x="4603743" y="2555384"/>
              <a:ext cx="510867" cy="352256"/>
            </a:xfrm>
            <a:prstGeom prst="rect">
              <a:avLst/>
            </a:prstGeom>
          </p:spPr>
        </p:pic>
        <p:pic>
          <p:nvPicPr>
            <p:cNvPr id="334" name="Imagen 333">
              <a:extLst>
                <a:ext uri="{FF2B5EF4-FFF2-40B4-BE49-F238E27FC236}">
                  <a16:creationId xmlns:a16="http://schemas.microsoft.com/office/drawing/2014/main" id="{40389B6C-BC04-8498-75E5-4EEE5B79DBB6}"/>
                </a:ext>
              </a:extLst>
            </p:cNvPr>
            <p:cNvPicPr>
              <a:picLocks noChangeAspect="1"/>
            </p:cNvPicPr>
            <p:nvPr/>
          </p:nvPicPr>
          <p:blipFill rotWithShape="1">
            <a:blip r:embed="rId2"/>
            <a:srcRect l="38599" t="10224" r="51325" b="78454"/>
            <a:stretch/>
          </p:blipFill>
          <p:spPr>
            <a:xfrm>
              <a:off x="4676297" y="2555384"/>
              <a:ext cx="510867" cy="352256"/>
            </a:xfrm>
            <a:prstGeom prst="rect">
              <a:avLst/>
            </a:prstGeom>
          </p:spPr>
        </p:pic>
        <p:pic>
          <p:nvPicPr>
            <p:cNvPr id="335" name="Imagen 334">
              <a:extLst>
                <a:ext uri="{FF2B5EF4-FFF2-40B4-BE49-F238E27FC236}">
                  <a16:creationId xmlns:a16="http://schemas.microsoft.com/office/drawing/2014/main" id="{651819FA-3CE5-0E3E-2279-9D8486CC33E4}"/>
                </a:ext>
              </a:extLst>
            </p:cNvPr>
            <p:cNvPicPr>
              <a:picLocks noChangeAspect="1"/>
            </p:cNvPicPr>
            <p:nvPr/>
          </p:nvPicPr>
          <p:blipFill rotWithShape="1">
            <a:blip r:embed="rId2"/>
            <a:srcRect l="38599" t="10224" r="51325" b="78454"/>
            <a:stretch/>
          </p:blipFill>
          <p:spPr>
            <a:xfrm>
              <a:off x="4743851" y="2555384"/>
              <a:ext cx="510867" cy="352256"/>
            </a:xfrm>
            <a:prstGeom prst="rect">
              <a:avLst/>
            </a:prstGeom>
          </p:spPr>
        </p:pic>
        <p:pic>
          <p:nvPicPr>
            <p:cNvPr id="336" name="Imagen 335">
              <a:extLst>
                <a:ext uri="{FF2B5EF4-FFF2-40B4-BE49-F238E27FC236}">
                  <a16:creationId xmlns:a16="http://schemas.microsoft.com/office/drawing/2014/main" id="{4592D946-5FC3-752F-3609-BB4718F5B2CF}"/>
                </a:ext>
              </a:extLst>
            </p:cNvPr>
            <p:cNvPicPr>
              <a:picLocks noChangeAspect="1"/>
            </p:cNvPicPr>
            <p:nvPr/>
          </p:nvPicPr>
          <p:blipFill rotWithShape="1">
            <a:blip r:embed="rId2"/>
            <a:srcRect l="38599" t="10224" r="51325" b="78454"/>
            <a:stretch/>
          </p:blipFill>
          <p:spPr>
            <a:xfrm>
              <a:off x="2986378" y="2057226"/>
              <a:ext cx="510867" cy="352256"/>
            </a:xfrm>
            <a:prstGeom prst="rect">
              <a:avLst/>
            </a:prstGeom>
          </p:spPr>
        </p:pic>
        <p:pic>
          <p:nvPicPr>
            <p:cNvPr id="337" name="Imagen 336">
              <a:extLst>
                <a:ext uri="{FF2B5EF4-FFF2-40B4-BE49-F238E27FC236}">
                  <a16:creationId xmlns:a16="http://schemas.microsoft.com/office/drawing/2014/main" id="{01FC17A2-E53E-7D4C-5B79-39A14A297BF0}"/>
                </a:ext>
              </a:extLst>
            </p:cNvPr>
            <p:cNvPicPr>
              <a:picLocks noChangeAspect="1"/>
            </p:cNvPicPr>
            <p:nvPr/>
          </p:nvPicPr>
          <p:blipFill rotWithShape="1">
            <a:blip r:embed="rId2"/>
            <a:srcRect l="38599" t="10224" r="51325" b="78454"/>
            <a:stretch/>
          </p:blipFill>
          <p:spPr>
            <a:xfrm>
              <a:off x="4833615" y="3075382"/>
              <a:ext cx="510867" cy="352256"/>
            </a:xfrm>
            <a:prstGeom prst="rect">
              <a:avLst/>
            </a:prstGeom>
          </p:spPr>
        </p:pic>
        <p:pic>
          <p:nvPicPr>
            <p:cNvPr id="338" name="Imagen 337">
              <a:extLst>
                <a:ext uri="{FF2B5EF4-FFF2-40B4-BE49-F238E27FC236}">
                  <a16:creationId xmlns:a16="http://schemas.microsoft.com/office/drawing/2014/main" id="{B0AE56B6-970F-BF8D-0681-06BD6EAD345B}"/>
                </a:ext>
              </a:extLst>
            </p:cNvPr>
            <p:cNvPicPr>
              <a:picLocks noChangeAspect="1"/>
            </p:cNvPicPr>
            <p:nvPr/>
          </p:nvPicPr>
          <p:blipFill rotWithShape="1">
            <a:blip r:embed="rId2"/>
            <a:srcRect l="38599" t="10224" r="51325" b="78454"/>
            <a:stretch/>
          </p:blipFill>
          <p:spPr>
            <a:xfrm>
              <a:off x="3106706" y="2059225"/>
              <a:ext cx="510867" cy="352256"/>
            </a:xfrm>
            <a:prstGeom prst="rect">
              <a:avLst/>
            </a:prstGeom>
          </p:spPr>
        </p:pic>
        <p:pic>
          <p:nvPicPr>
            <p:cNvPr id="339" name="Imagen 338">
              <a:extLst>
                <a:ext uri="{FF2B5EF4-FFF2-40B4-BE49-F238E27FC236}">
                  <a16:creationId xmlns:a16="http://schemas.microsoft.com/office/drawing/2014/main" id="{4A99580C-DF2F-EB1F-8544-032C8C5AECB9}"/>
                </a:ext>
              </a:extLst>
            </p:cNvPr>
            <p:cNvPicPr>
              <a:picLocks noChangeAspect="1"/>
            </p:cNvPicPr>
            <p:nvPr/>
          </p:nvPicPr>
          <p:blipFill rotWithShape="1">
            <a:blip r:embed="rId2"/>
            <a:srcRect l="38599" t="10224" r="51325" b="78454"/>
            <a:stretch/>
          </p:blipFill>
          <p:spPr>
            <a:xfrm>
              <a:off x="3235671" y="2059225"/>
              <a:ext cx="510867" cy="352256"/>
            </a:xfrm>
            <a:prstGeom prst="rect">
              <a:avLst/>
            </a:prstGeom>
          </p:spPr>
        </p:pic>
        <p:pic>
          <p:nvPicPr>
            <p:cNvPr id="340" name="Imagen 339">
              <a:extLst>
                <a:ext uri="{FF2B5EF4-FFF2-40B4-BE49-F238E27FC236}">
                  <a16:creationId xmlns:a16="http://schemas.microsoft.com/office/drawing/2014/main" id="{555299C6-33B6-7F50-9217-1251052F840C}"/>
                </a:ext>
              </a:extLst>
            </p:cNvPr>
            <p:cNvPicPr>
              <a:picLocks noChangeAspect="1"/>
            </p:cNvPicPr>
            <p:nvPr/>
          </p:nvPicPr>
          <p:blipFill rotWithShape="1">
            <a:blip r:embed="rId2"/>
            <a:srcRect l="38599" t="10224" r="51325" b="78454"/>
            <a:stretch/>
          </p:blipFill>
          <p:spPr>
            <a:xfrm>
              <a:off x="3530451" y="2059225"/>
              <a:ext cx="510867" cy="352256"/>
            </a:xfrm>
            <a:prstGeom prst="rect">
              <a:avLst/>
            </a:prstGeom>
          </p:spPr>
        </p:pic>
        <p:pic>
          <p:nvPicPr>
            <p:cNvPr id="341" name="Imagen 340">
              <a:extLst>
                <a:ext uri="{FF2B5EF4-FFF2-40B4-BE49-F238E27FC236}">
                  <a16:creationId xmlns:a16="http://schemas.microsoft.com/office/drawing/2014/main" id="{4881A1B5-EC8A-CC6E-F74A-5C4A0A55C111}"/>
                </a:ext>
              </a:extLst>
            </p:cNvPr>
            <p:cNvPicPr>
              <a:picLocks noChangeAspect="1"/>
            </p:cNvPicPr>
            <p:nvPr/>
          </p:nvPicPr>
          <p:blipFill rotWithShape="1">
            <a:blip r:embed="rId2"/>
            <a:srcRect l="38599" t="10224" r="51325" b="78454"/>
            <a:stretch/>
          </p:blipFill>
          <p:spPr>
            <a:xfrm>
              <a:off x="3659415" y="2059225"/>
              <a:ext cx="510867" cy="352256"/>
            </a:xfrm>
            <a:prstGeom prst="rect">
              <a:avLst/>
            </a:prstGeom>
          </p:spPr>
        </p:pic>
        <p:pic>
          <p:nvPicPr>
            <p:cNvPr id="342" name="Imagen 341">
              <a:extLst>
                <a:ext uri="{FF2B5EF4-FFF2-40B4-BE49-F238E27FC236}">
                  <a16:creationId xmlns:a16="http://schemas.microsoft.com/office/drawing/2014/main" id="{C5F54CA5-A22A-B565-B9F3-835190F4D401}"/>
                </a:ext>
              </a:extLst>
            </p:cNvPr>
            <p:cNvPicPr>
              <a:picLocks noChangeAspect="1"/>
            </p:cNvPicPr>
            <p:nvPr/>
          </p:nvPicPr>
          <p:blipFill rotWithShape="1">
            <a:blip r:embed="rId2"/>
            <a:srcRect l="38599" t="10224" r="51325" b="78454"/>
            <a:stretch/>
          </p:blipFill>
          <p:spPr>
            <a:xfrm>
              <a:off x="3788379" y="2059225"/>
              <a:ext cx="510867" cy="352256"/>
            </a:xfrm>
            <a:prstGeom prst="rect">
              <a:avLst/>
            </a:prstGeom>
          </p:spPr>
        </p:pic>
        <p:pic>
          <p:nvPicPr>
            <p:cNvPr id="343" name="Imagen 342">
              <a:extLst>
                <a:ext uri="{FF2B5EF4-FFF2-40B4-BE49-F238E27FC236}">
                  <a16:creationId xmlns:a16="http://schemas.microsoft.com/office/drawing/2014/main" id="{7BF6D171-90E2-BCF2-2804-8828854E452F}"/>
                </a:ext>
              </a:extLst>
            </p:cNvPr>
            <p:cNvPicPr>
              <a:picLocks noChangeAspect="1"/>
            </p:cNvPicPr>
            <p:nvPr/>
          </p:nvPicPr>
          <p:blipFill rotWithShape="1">
            <a:blip r:embed="rId2"/>
            <a:srcRect l="38599" t="10224" r="51325" b="78454"/>
            <a:stretch/>
          </p:blipFill>
          <p:spPr>
            <a:xfrm>
              <a:off x="4041693" y="2059225"/>
              <a:ext cx="510867" cy="352256"/>
            </a:xfrm>
            <a:prstGeom prst="rect">
              <a:avLst/>
            </a:prstGeom>
          </p:spPr>
        </p:pic>
        <p:pic>
          <p:nvPicPr>
            <p:cNvPr id="344" name="Imagen 343">
              <a:extLst>
                <a:ext uri="{FF2B5EF4-FFF2-40B4-BE49-F238E27FC236}">
                  <a16:creationId xmlns:a16="http://schemas.microsoft.com/office/drawing/2014/main" id="{3B659A52-F555-D0FD-CA47-AB9E4D9B7679}"/>
                </a:ext>
              </a:extLst>
            </p:cNvPr>
            <p:cNvPicPr>
              <a:picLocks noChangeAspect="1"/>
            </p:cNvPicPr>
            <p:nvPr/>
          </p:nvPicPr>
          <p:blipFill rotWithShape="1">
            <a:blip r:embed="rId2"/>
            <a:srcRect l="38599" t="10224" r="51325" b="78454"/>
            <a:stretch/>
          </p:blipFill>
          <p:spPr>
            <a:xfrm>
              <a:off x="4168835" y="2059225"/>
              <a:ext cx="510867" cy="352256"/>
            </a:xfrm>
            <a:prstGeom prst="rect">
              <a:avLst/>
            </a:prstGeom>
          </p:spPr>
        </p:pic>
        <p:pic>
          <p:nvPicPr>
            <p:cNvPr id="345" name="Imagen 344">
              <a:extLst>
                <a:ext uri="{FF2B5EF4-FFF2-40B4-BE49-F238E27FC236}">
                  <a16:creationId xmlns:a16="http://schemas.microsoft.com/office/drawing/2014/main" id="{D93CC389-7280-9411-9C6A-4BB5969B6A23}"/>
                </a:ext>
              </a:extLst>
            </p:cNvPr>
            <p:cNvPicPr>
              <a:picLocks noChangeAspect="1"/>
            </p:cNvPicPr>
            <p:nvPr/>
          </p:nvPicPr>
          <p:blipFill rotWithShape="1">
            <a:blip r:embed="rId2"/>
            <a:srcRect l="38599" t="10224" r="51325" b="78454"/>
            <a:stretch/>
          </p:blipFill>
          <p:spPr>
            <a:xfrm>
              <a:off x="4304708" y="2059225"/>
              <a:ext cx="510867" cy="352256"/>
            </a:xfrm>
            <a:prstGeom prst="rect">
              <a:avLst/>
            </a:prstGeom>
          </p:spPr>
        </p:pic>
        <p:pic>
          <p:nvPicPr>
            <p:cNvPr id="346" name="Imagen 345">
              <a:extLst>
                <a:ext uri="{FF2B5EF4-FFF2-40B4-BE49-F238E27FC236}">
                  <a16:creationId xmlns:a16="http://schemas.microsoft.com/office/drawing/2014/main" id="{74461BA3-5324-578D-2E3E-2A0F40118382}"/>
                </a:ext>
              </a:extLst>
            </p:cNvPr>
            <p:cNvPicPr>
              <a:picLocks noChangeAspect="1"/>
            </p:cNvPicPr>
            <p:nvPr/>
          </p:nvPicPr>
          <p:blipFill rotWithShape="1">
            <a:blip r:embed="rId2"/>
            <a:srcRect l="38599" t="10224" r="51325" b="78454"/>
            <a:stretch/>
          </p:blipFill>
          <p:spPr>
            <a:xfrm>
              <a:off x="4592575" y="2059225"/>
              <a:ext cx="510867" cy="352256"/>
            </a:xfrm>
            <a:prstGeom prst="rect">
              <a:avLst/>
            </a:prstGeom>
          </p:spPr>
        </p:pic>
        <p:pic>
          <p:nvPicPr>
            <p:cNvPr id="347" name="Imagen 346">
              <a:extLst>
                <a:ext uri="{FF2B5EF4-FFF2-40B4-BE49-F238E27FC236}">
                  <a16:creationId xmlns:a16="http://schemas.microsoft.com/office/drawing/2014/main" id="{709730F6-3004-B8F0-C942-82F876F42445}"/>
                </a:ext>
              </a:extLst>
            </p:cNvPr>
            <p:cNvPicPr>
              <a:picLocks noChangeAspect="1"/>
            </p:cNvPicPr>
            <p:nvPr/>
          </p:nvPicPr>
          <p:blipFill rotWithShape="1">
            <a:blip r:embed="rId2"/>
            <a:srcRect l="38599" t="10224" r="51325" b="78454"/>
            <a:stretch/>
          </p:blipFill>
          <p:spPr>
            <a:xfrm>
              <a:off x="4714631" y="2059225"/>
              <a:ext cx="510867" cy="352256"/>
            </a:xfrm>
            <a:prstGeom prst="rect">
              <a:avLst/>
            </a:prstGeom>
          </p:spPr>
        </p:pic>
        <p:pic>
          <p:nvPicPr>
            <p:cNvPr id="348" name="Imagen 347">
              <a:extLst>
                <a:ext uri="{FF2B5EF4-FFF2-40B4-BE49-F238E27FC236}">
                  <a16:creationId xmlns:a16="http://schemas.microsoft.com/office/drawing/2014/main" id="{66EDC24E-92D9-CB4A-AFB2-A670951A5A9E}"/>
                </a:ext>
              </a:extLst>
            </p:cNvPr>
            <p:cNvPicPr>
              <a:picLocks noChangeAspect="1"/>
            </p:cNvPicPr>
            <p:nvPr/>
          </p:nvPicPr>
          <p:blipFill rotWithShape="1">
            <a:blip r:embed="rId2"/>
            <a:srcRect l="38689" t="77309" r="51185" b="12393"/>
            <a:stretch/>
          </p:blipFill>
          <p:spPr>
            <a:xfrm>
              <a:off x="4807137" y="4009594"/>
              <a:ext cx="513372" cy="320388"/>
            </a:xfrm>
            <a:prstGeom prst="rect">
              <a:avLst/>
            </a:prstGeom>
          </p:spPr>
        </p:pic>
        <p:pic>
          <p:nvPicPr>
            <p:cNvPr id="349" name="Imagen 348">
              <a:extLst>
                <a:ext uri="{FF2B5EF4-FFF2-40B4-BE49-F238E27FC236}">
                  <a16:creationId xmlns:a16="http://schemas.microsoft.com/office/drawing/2014/main" id="{9D7895CF-BE4F-ED45-632B-FCB5C527D4B5}"/>
                </a:ext>
              </a:extLst>
            </p:cNvPr>
            <p:cNvPicPr>
              <a:picLocks noChangeAspect="1"/>
            </p:cNvPicPr>
            <p:nvPr/>
          </p:nvPicPr>
          <p:blipFill rotWithShape="1">
            <a:blip r:embed="rId2"/>
            <a:srcRect l="38599" t="10224" r="51325" b="78454"/>
            <a:stretch/>
          </p:blipFill>
          <p:spPr>
            <a:xfrm>
              <a:off x="4806575" y="4151017"/>
              <a:ext cx="540363" cy="344552"/>
            </a:xfrm>
            <a:prstGeom prst="rect">
              <a:avLst/>
            </a:prstGeom>
          </p:spPr>
        </p:pic>
        <p:pic>
          <p:nvPicPr>
            <p:cNvPr id="350" name="Imagen 349">
              <a:extLst>
                <a:ext uri="{FF2B5EF4-FFF2-40B4-BE49-F238E27FC236}">
                  <a16:creationId xmlns:a16="http://schemas.microsoft.com/office/drawing/2014/main" id="{DF636EB3-F27E-D99F-AD11-614E763E69B3}"/>
                </a:ext>
              </a:extLst>
            </p:cNvPr>
            <p:cNvPicPr>
              <a:picLocks noChangeAspect="1"/>
            </p:cNvPicPr>
            <p:nvPr/>
          </p:nvPicPr>
          <p:blipFill rotWithShape="1">
            <a:blip r:embed="rId2"/>
            <a:srcRect l="38689" t="-307" b="11482"/>
            <a:stretch/>
          </p:blipFill>
          <p:spPr>
            <a:xfrm>
              <a:off x="4820448" y="1731964"/>
              <a:ext cx="3108387" cy="2763605"/>
            </a:xfrm>
            <a:prstGeom prst="rect">
              <a:avLst/>
            </a:prstGeom>
          </p:spPr>
        </p:pic>
        <p:pic>
          <p:nvPicPr>
            <p:cNvPr id="351" name="Imagen 350">
              <a:extLst>
                <a:ext uri="{FF2B5EF4-FFF2-40B4-BE49-F238E27FC236}">
                  <a16:creationId xmlns:a16="http://schemas.microsoft.com/office/drawing/2014/main" id="{8C263D0C-F2F1-48F6-FFF5-DC261E541612}"/>
                </a:ext>
              </a:extLst>
            </p:cNvPr>
            <p:cNvPicPr>
              <a:picLocks noChangeAspect="1"/>
            </p:cNvPicPr>
            <p:nvPr/>
          </p:nvPicPr>
          <p:blipFill rotWithShape="1">
            <a:blip r:embed="rId2"/>
            <a:srcRect l="38689" t="77309" r="51185" b="19320"/>
            <a:stretch/>
          </p:blipFill>
          <p:spPr>
            <a:xfrm>
              <a:off x="4830880" y="4017569"/>
              <a:ext cx="513372" cy="104873"/>
            </a:xfrm>
            <a:prstGeom prst="rect">
              <a:avLst/>
            </a:prstGeom>
          </p:spPr>
        </p:pic>
        <p:pic>
          <p:nvPicPr>
            <p:cNvPr id="352" name="Imagen 351">
              <a:extLst>
                <a:ext uri="{FF2B5EF4-FFF2-40B4-BE49-F238E27FC236}">
                  <a16:creationId xmlns:a16="http://schemas.microsoft.com/office/drawing/2014/main" id="{38761464-65DE-2DE4-BB04-EA8500F95627}"/>
                </a:ext>
              </a:extLst>
            </p:cNvPr>
            <p:cNvPicPr>
              <a:picLocks noChangeAspect="1"/>
            </p:cNvPicPr>
            <p:nvPr/>
          </p:nvPicPr>
          <p:blipFill rotWithShape="1">
            <a:blip r:embed="rId2"/>
            <a:srcRect l="38689" t="25757" r="51235" b="62921"/>
            <a:stretch/>
          </p:blipFill>
          <p:spPr>
            <a:xfrm>
              <a:off x="4829422" y="2042294"/>
              <a:ext cx="510867" cy="352256"/>
            </a:xfrm>
            <a:prstGeom prst="rect">
              <a:avLst/>
            </a:prstGeom>
          </p:spPr>
        </p:pic>
        <p:grpSp>
          <p:nvGrpSpPr>
            <p:cNvPr id="353" name="Grupo 352">
              <a:extLst>
                <a:ext uri="{FF2B5EF4-FFF2-40B4-BE49-F238E27FC236}">
                  <a16:creationId xmlns:a16="http://schemas.microsoft.com/office/drawing/2014/main" id="{A063E83D-E1A6-3025-0EDA-AB4240184F26}"/>
                </a:ext>
              </a:extLst>
            </p:cNvPr>
            <p:cNvGrpSpPr/>
            <p:nvPr/>
          </p:nvGrpSpPr>
          <p:grpSpPr>
            <a:xfrm>
              <a:off x="4537884" y="1511265"/>
              <a:ext cx="802814" cy="292647"/>
              <a:chOff x="5265989" y="1251069"/>
              <a:chExt cx="948703" cy="345827"/>
            </a:xfrm>
          </p:grpSpPr>
          <p:pic>
            <p:nvPicPr>
              <p:cNvPr id="372" name="Imagen 371">
                <a:extLst>
                  <a:ext uri="{FF2B5EF4-FFF2-40B4-BE49-F238E27FC236}">
                    <a16:creationId xmlns:a16="http://schemas.microsoft.com/office/drawing/2014/main" id="{DFE0DECC-4B4A-C318-20C5-A88DF1838679}"/>
                  </a:ext>
                </a:extLst>
              </p:cNvPr>
              <p:cNvPicPr>
                <a:picLocks noChangeAspect="1"/>
              </p:cNvPicPr>
              <p:nvPr/>
            </p:nvPicPr>
            <p:blipFill rotWithShape="1">
              <a:blip r:embed="rId3"/>
              <a:srcRect l="60795" t="82830" r="5062" b="4369"/>
              <a:stretch/>
            </p:blipFill>
            <p:spPr>
              <a:xfrm>
                <a:off x="5265989" y="1251069"/>
                <a:ext cx="583718" cy="345827"/>
              </a:xfrm>
              <a:prstGeom prst="rect">
                <a:avLst/>
              </a:prstGeom>
            </p:spPr>
          </p:pic>
          <p:pic>
            <p:nvPicPr>
              <p:cNvPr id="373" name="Imagen 372">
                <a:extLst>
                  <a:ext uri="{FF2B5EF4-FFF2-40B4-BE49-F238E27FC236}">
                    <a16:creationId xmlns:a16="http://schemas.microsoft.com/office/drawing/2014/main" id="{AB5776E2-1167-05EB-0B9F-FFA363B91937}"/>
                  </a:ext>
                </a:extLst>
              </p:cNvPr>
              <p:cNvPicPr>
                <a:picLocks noChangeAspect="1"/>
              </p:cNvPicPr>
              <p:nvPr/>
            </p:nvPicPr>
            <p:blipFill rotWithShape="1">
              <a:blip r:embed="rId3"/>
              <a:srcRect l="60795" t="82830" r="5062" b="4369"/>
              <a:stretch/>
            </p:blipFill>
            <p:spPr>
              <a:xfrm>
                <a:off x="5357235" y="1251069"/>
                <a:ext cx="583718" cy="345827"/>
              </a:xfrm>
              <a:prstGeom prst="rect">
                <a:avLst/>
              </a:prstGeom>
            </p:spPr>
          </p:pic>
          <p:pic>
            <p:nvPicPr>
              <p:cNvPr id="374" name="Imagen 373">
                <a:extLst>
                  <a:ext uri="{FF2B5EF4-FFF2-40B4-BE49-F238E27FC236}">
                    <a16:creationId xmlns:a16="http://schemas.microsoft.com/office/drawing/2014/main" id="{3511B88E-190C-10CC-DB7C-4974B11AEBC2}"/>
                  </a:ext>
                </a:extLst>
              </p:cNvPr>
              <p:cNvPicPr>
                <a:picLocks noChangeAspect="1"/>
              </p:cNvPicPr>
              <p:nvPr/>
            </p:nvPicPr>
            <p:blipFill rotWithShape="1">
              <a:blip r:embed="rId3"/>
              <a:srcRect l="60795" t="82830" r="5062" b="4369"/>
              <a:stretch/>
            </p:blipFill>
            <p:spPr>
              <a:xfrm>
                <a:off x="5448481" y="1251069"/>
                <a:ext cx="583718" cy="345827"/>
              </a:xfrm>
              <a:prstGeom prst="rect">
                <a:avLst/>
              </a:prstGeom>
            </p:spPr>
          </p:pic>
          <p:pic>
            <p:nvPicPr>
              <p:cNvPr id="375" name="Imagen 374">
                <a:extLst>
                  <a:ext uri="{FF2B5EF4-FFF2-40B4-BE49-F238E27FC236}">
                    <a16:creationId xmlns:a16="http://schemas.microsoft.com/office/drawing/2014/main" id="{431B726E-7DEC-66E8-9A96-940A7444A54D}"/>
                  </a:ext>
                </a:extLst>
              </p:cNvPr>
              <p:cNvPicPr>
                <a:picLocks noChangeAspect="1"/>
              </p:cNvPicPr>
              <p:nvPr/>
            </p:nvPicPr>
            <p:blipFill rotWithShape="1">
              <a:blip r:embed="rId3"/>
              <a:srcRect l="60795" t="82830" r="5062" b="4369"/>
              <a:stretch/>
            </p:blipFill>
            <p:spPr>
              <a:xfrm>
                <a:off x="5539727" y="1251069"/>
                <a:ext cx="583718" cy="345827"/>
              </a:xfrm>
              <a:prstGeom prst="rect">
                <a:avLst/>
              </a:prstGeom>
            </p:spPr>
          </p:pic>
          <p:pic>
            <p:nvPicPr>
              <p:cNvPr id="376" name="Imagen 375">
                <a:extLst>
                  <a:ext uri="{FF2B5EF4-FFF2-40B4-BE49-F238E27FC236}">
                    <a16:creationId xmlns:a16="http://schemas.microsoft.com/office/drawing/2014/main" id="{50F8CB37-4189-6FAF-B564-53BCC24828CC}"/>
                  </a:ext>
                </a:extLst>
              </p:cNvPr>
              <p:cNvPicPr>
                <a:picLocks noChangeAspect="1"/>
              </p:cNvPicPr>
              <p:nvPr/>
            </p:nvPicPr>
            <p:blipFill rotWithShape="1">
              <a:blip r:embed="rId3"/>
              <a:srcRect l="60795" t="82830" r="5062" b="4369"/>
              <a:stretch/>
            </p:blipFill>
            <p:spPr>
              <a:xfrm>
                <a:off x="5630974" y="1251069"/>
                <a:ext cx="583718" cy="345827"/>
              </a:xfrm>
              <a:prstGeom prst="rect">
                <a:avLst/>
              </a:prstGeom>
            </p:spPr>
          </p:pic>
        </p:grpSp>
        <p:cxnSp>
          <p:nvCxnSpPr>
            <p:cNvPr id="354" name="Conector recto 353">
              <a:extLst>
                <a:ext uri="{FF2B5EF4-FFF2-40B4-BE49-F238E27FC236}">
                  <a16:creationId xmlns:a16="http://schemas.microsoft.com/office/drawing/2014/main" id="{AE20B6C5-4E0E-5FDF-2C86-C26D9E35B071}"/>
                </a:ext>
              </a:extLst>
            </p:cNvPr>
            <p:cNvCxnSpPr>
              <a:cxnSpLocks/>
            </p:cNvCxnSpPr>
            <p:nvPr/>
          </p:nvCxnSpPr>
          <p:spPr>
            <a:xfrm>
              <a:off x="4538700" y="1615616"/>
              <a:ext cx="3112280" cy="0"/>
            </a:xfrm>
            <a:prstGeom prst="line">
              <a:avLst/>
            </a:prstGeom>
            <a:ln w="9525">
              <a:solidFill>
                <a:srgbClr val="F1484B"/>
              </a:solidFill>
            </a:ln>
          </p:spPr>
          <p:style>
            <a:lnRef idx="1">
              <a:schemeClr val="accent1"/>
            </a:lnRef>
            <a:fillRef idx="0">
              <a:schemeClr val="accent1"/>
            </a:fillRef>
            <a:effectRef idx="0">
              <a:schemeClr val="accent1"/>
            </a:effectRef>
            <a:fontRef idx="minor">
              <a:schemeClr val="tx1"/>
            </a:fontRef>
          </p:style>
        </p:cxnSp>
        <p:sp>
          <p:nvSpPr>
            <p:cNvPr id="355" name="Elipse 354">
              <a:extLst>
                <a:ext uri="{FF2B5EF4-FFF2-40B4-BE49-F238E27FC236}">
                  <a16:creationId xmlns:a16="http://schemas.microsoft.com/office/drawing/2014/main" id="{77EB9745-81C2-9D15-B4AC-C474DFF79210}"/>
                </a:ext>
              </a:extLst>
            </p:cNvPr>
            <p:cNvSpPr/>
            <p:nvPr/>
          </p:nvSpPr>
          <p:spPr>
            <a:xfrm>
              <a:off x="7621007" y="1592756"/>
              <a:ext cx="45719" cy="45719"/>
            </a:xfrm>
            <a:prstGeom prst="ellipse">
              <a:avLst/>
            </a:prstGeom>
            <a:solidFill>
              <a:schemeClr val="bg1"/>
            </a:solidFill>
            <a:ln w="9525">
              <a:solidFill>
                <a:srgbClr val="F14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cxnSp>
          <p:nvCxnSpPr>
            <p:cNvPr id="356" name="Conector recto 355">
              <a:extLst>
                <a:ext uri="{FF2B5EF4-FFF2-40B4-BE49-F238E27FC236}">
                  <a16:creationId xmlns:a16="http://schemas.microsoft.com/office/drawing/2014/main" id="{516B1E81-84BB-283E-8E77-D7C3569AA7E5}"/>
                </a:ext>
              </a:extLst>
            </p:cNvPr>
            <p:cNvCxnSpPr>
              <a:cxnSpLocks/>
            </p:cNvCxnSpPr>
            <p:nvPr/>
          </p:nvCxnSpPr>
          <p:spPr>
            <a:xfrm flipV="1">
              <a:off x="5511338" y="1370225"/>
              <a:ext cx="0" cy="3125344"/>
            </a:xfrm>
            <a:prstGeom prst="line">
              <a:avLst/>
            </a:prstGeom>
            <a:ln w="19050">
              <a:solidFill>
                <a:srgbClr val="003264"/>
              </a:solidFill>
            </a:ln>
          </p:spPr>
          <p:style>
            <a:lnRef idx="1">
              <a:schemeClr val="accent1"/>
            </a:lnRef>
            <a:fillRef idx="0">
              <a:schemeClr val="accent1"/>
            </a:fillRef>
            <a:effectRef idx="0">
              <a:schemeClr val="accent1"/>
            </a:effectRef>
            <a:fontRef idx="minor">
              <a:schemeClr val="tx1"/>
            </a:fontRef>
          </p:style>
        </p:cxnSp>
        <p:sp>
          <p:nvSpPr>
            <p:cNvPr id="357" name="Rectángulo 356">
              <a:extLst>
                <a:ext uri="{FF2B5EF4-FFF2-40B4-BE49-F238E27FC236}">
                  <a16:creationId xmlns:a16="http://schemas.microsoft.com/office/drawing/2014/main" id="{31BEBE3D-54F8-326B-02DC-7BB71354EDF2}"/>
                </a:ext>
              </a:extLst>
            </p:cNvPr>
            <p:cNvSpPr/>
            <p:nvPr/>
          </p:nvSpPr>
          <p:spPr>
            <a:xfrm>
              <a:off x="5614683" y="2834644"/>
              <a:ext cx="187357" cy="65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358" name="Rectángulo 357">
              <a:extLst>
                <a:ext uri="{FF2B5EF4-FFF2-40B4-BE49-F238E27FC236}">
                  <a16:creationId xmlns:a16="http://schemas.microsoft.com/office/drawing/2014/main" id="{548DB37A-5965-88E5-015E-2EC859F8508B}"/>
                </a:ext>
              </a:extLst>
            </p:cNvPr>
            <p:cNvSpPr/>
            <p:nvPr/>
          </p:nvSpPr>
          <p:spPr>
            <a:xfrm>
              <a:off x="5614683" y="3553589"/>
              <a:ext cx="187357" cy="65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359" name="Rectángulo 358">
              <a:extLst>
                <a:ext uri="{FF2B5EF4-FFF2-40B4-BE49-F238E27FC236}">
                  <a16:creationId xmlns:a16="http://schemas.microsoft.com/office/drawing/2014/main" id="{F9373A2B-1DCF-582E-370F-DA9668CD2C89}"/>
                </a:ext>
              </a:extLst>
            </p:cNvPr>
            <p:cNvSpPr/>
            <p:nvPr/>
          </p:nvSpPr>
          <p:spPr>
            <a:xfrm>
              <a:off x="5614683" y="4099428"/>
              <a:ext cx="187357" cy="65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360" name="Rectángulo redondeado 6">
              <a:extLst>
                <a:ext uri="{FF2B5EF4-FFF2-40B4-BE49-F238E27FC236}">
                  <a16:creationId xmlns:a16="http://schemas.microsoft.com/office/drawing/2014/main" id="{27534C87-3A19-D15C-AD03-BB8CC1707C75}"/>
                </a:ext>
              </a:extLst>
            </p:cNvPr>
            <p:cNvSpPr/>
            <p:nvPr/>
          </p:nvSpPr>
          <p:spPr>
            <a:xfrm>
              <a:off x="5528221" y="2970015"/>
              <a:ext cx="2015556" cy="210734"/>
            </a:xfrm>
            <a:prstGeom prst="roundRect">
              <a:avLst/>
            </a:prstGeom>
            <a:solidFill>
              <a:srgbClr val="FFFFFF"/>
            </a:solidFill>
            <a:ln w="28575">
              <a:noFill/>
            </a:ln>
          </p:spPr>
          <p:txBody>
            <a:bodyPr wrap="square" rIns="48000" anchor="ctr">
              <a:noAutofit/>
            </a:bodyPr>
            <a:lstStyle/>
            <a:p>
              <a:pPr defTabSz="1219170">
                <a:spcBef>
                  <a:spcPts val="1333"/>
                </a:spcBef>
                <a:defRPr/>
              </a:pPr>
              <a:r>
                <a:rPr lang="es-ES_tradnl" sz="1600" b="1" kern="0">
                  <a:solidFill>
                    <a:srgbClr val="002855"/>
                  </a:solidFill>
                  <a:latin typeface="Arial" panose="020B0604020202020204" pitchFamily="34" charset="0"/>
                  <a:cs typeface="Arial" panose="020B0604020202020204" pitchFamily="34" charset="0"/>
                </a:rPr>
                <a:t>Imiquimod 3,75%</a:t>
              </a:r>
              <a:endParaRPr lang="es-ES" sz="1600" b="1" kern="0">
                <a:solidFill>
                  <a:srgbClr val="002855"/>
                </a:solidFill>
                <a:latin typeface="Arial" panose="020B0604020202020204" pitchFamily="34" charset="0"/>
                <a:cs typeface="Arial" panose="020B0604020202020204" pitchFamily="34" charset="0"/>
              </a:endParaRPr>
            </a:p>
          </p:txBody>
        </p:sp>
        <p:sp>
          <p:nvSpPr>
            <p:cNvPr id="361" name="Rectángulo redondeado 6">
              <a:extLst>
                <a:ext uri="{FF2B5EF4-FFF2-40B4-BE49-F238E27FC236}">
                  <a16:creationId xmlns:a16="http://schemas.microsoft.com/office/drawing/2014/main" id="{4E96F3C2-51CA-C55B-C6E1-A5D3775C79EA}"/>
                </a:ext>
              </a:extLst>
            </p:cNvPr>
            <p:cNvSpPr/>
            <p:nvPr/>
          </p:nvSpPr>
          <p:spPr>
            <a:xfrm>
              <a:off x="5533391" y="4084564"/>
              <a:ext cx="1814788" cy="169207"/>
            </a:xfrm>
            <a:prstGeom prst="roundRect">
              <a:avLst/>
            </a:prstGeom>
            <a:solidFill>
              <a:srgbClr val="FFFFFF"/>
            </a:solidFill>
            <a:ln w="28575">
              <a:noFill/>
            </a:ln>
          </p:spPr>
          <p:txBody>
            <a:bodyPr wrap="square" rIns="48000" anchor="ctr">
              <a:noAutofit/>
            </a:bodyPr>
            <a:lstStyle/>
            <a:p>
              <a:pPr defTabSz="1219170">
                <a:spcBef>
                  <a:spcPts val="1333"/>
                </a:spcBef>
                <a:defRPr/>
              </a:pPr>
              <a:r>
                <a:rPr lang="es-ES_tradnl" sz="1600" b="1" kern="0">
                  <a:solidFill>
                    <a:srgbClr val="002855"/>
                  </a:solidFill>
                  <a:latin typeface="Arial" panose="020B0604020202020204" pitchFamily="34" charset="0"/>
                  <a:cs typeface="Arial" panose="020B0604020202020204" pitchFamily="34" charset="0"/>
                </a:rPr>
                <a:t>Diclofenaco 3%</a:t>
              </a:r>
              <a:endParaRPr lang="es-ES" sz="1600" b="1" kern="0">
                <a:solidFill>
                  <a:srgbClr val="002855"/>
                </a:solidFill>
                <a:latin typeface="Arial" panose="020B0604020202020204" pitchFamily="34" charset="0"/>
                <a:cs typeface="Arial" panose="020B0604020202020204" pitchFamily="34" charset="0"/>
              </a:endParaRPr>
            </a:p>
          </p:txBody>
        </p:sp>
        <p:sp>
          <p:nvSpPr>
            <p:cNvPr id="362" name="Rectángulo redondeado 6">
              <a:extLst>
                <a:ext uri="{FF2B5EF4-FFF2-40B4-BE49-F238E27FC236}">
                  <a16:creationId xmlns:a16="http://schemas.microsoft.com/office/drawing/2014/main" id="{AF522C73-1386-BABC-C91A-30A532BEDCAB}"/>
                </a:ext>
              </a:extLst>
            </p:cNvPr>
            <p:cNvSpPr/>
            <p:nvPr/>
          </p:nvSpPr>
          <p:spPr>
            <a:xfrm>
              <a:off x="5533391" y="2456701"/>
              <a:ext cx="2046423" cy="219332"/>
            </a:xfrm>
            <a:prstGeom prst="roundRect">
              <a:avLst/>
            </a:prstGeom>
            <a:solidFill>
              <a:srgbClr val="FFFFFF"/>
            </a:solidFill>
            <a:ln w="28575">
              <a:noFill/>
            </a:ln>
          </p:spPr>
          <p:txBody>
            <a:bodyPr wrap="square" rIns="48000" anchor="ctr">
              <a:noAutofit/>
            </a:bodyPr>
            <a:lstStyle/>
            <a:p>
              <a:pPr defTabSz="1219170">
                <a:spcBef>
                  <a:spcPts val="1333"/>
                </a:spcBef>
                <a:defRPr/>
              </a:pPr>
              <a:r>
                <a:rPr lang="es-ES_tradnl" sz="1600" b="1" kern="0">
                  <a:solidFill>
                    <a:srgbClr val="002855"/>
                  </a:solidFill>
                  <a:latin typeface="Arial" panose="020B0604020202020204" pitchFamily="34" charset="0"/>
                  <a:cs typeface="Arial" panose="020B0604020202020204" pitchFamily="34" charset="0"/>
                </a:rPr>
                <a:t>5-fluorouracilo 4%</a:t>
              </a:r>
              <a:endParaRPr lang="es-ES" sz="1600" b="1" kern="0">
                <a:solidFill>
                  <a:srgbClr val="002855"/>
                </a:solidFill>
                <a:latin typeface="Arial" panose="020B0604020202020204" pitchFamily="34" charset="0"/>
                <a:cs typeface="Arial" panose="020B0604020202020204" pitchFamily="34" charset="0"/>
              </a:endParaRPr>
            </a:p>
          </p:txBody>
        </p:sp>
        <p:sp>
          <p:nvSpPr>
            <p:cNvPr id="363" name="Rectángulo redondeado 6">
              <a:extLst>
                <a:ext uri="{FF2B5EF4-FFF2-40B4-BE49-F238E27FC236}">
                  <a16:creationId xmlns:a16="http://schemas.microsoft.com/office/drawing/2014/main" id="{0D1E78A6-59FD-8F0B-BAA8-4AFD41C83735}"/>
                </a:ext>
              </a:extLst>
            </p:cNvPr>
            <p:cNvSpPr/>
            <p:nvPr/>
          </p:nvSpPr>
          <p:spPr>
            <a:xfrm>
              <a:off x="5528221" y="3582956"/>
              <a:ext cx="2035890" cy="179462"/>
            </a:xfrm>
            <a:prstGeom prst="roundRect">
              <a:avLst/>
            </a:prstGeom>
            <a:solidFill>
              <a:srgbClr val="FFFFFF"/>
            </a:solidFill>
            <a:ln w="28575">
              <a:noFill/>
            </a:ln>
          </p:spPr>
          <p:txBody>
            <a:bodyPr wrap="square" rIns="48000" anchor="ctr">
              <a:noAutofit/>
            </a:bodyPr>
            <a:lstStyle/>
            <a:p>
              <a:pPr defTabSz="1219170">
                <a:spcBef>
                  <a:spcPts val="1333"/>
                </a:spcBef>
                <a:defRPr/>
              </a:pPr>
              <a:r>
                <a:rPr lang="es-ES_tradnl" sz="1600" b="1" kern="0">
                  <a:solidFill>
                    <a:srgbClr val="002855"/>
                  </a:solidFill>
                  <a:latin typeface="Arial" panose="020B0604020202020204" pitchFamily="34" charset="0"/>
                  <a:cs typeface="Arial" panose="020B0604020202020204" pitchFamily="34" charset="0"/>
                </a:rPr>
                <a:t>5-fluorouracilo 0,5% + AS</a:t>
              </a:r>
              <a:endParaRPr lang="es-ES" sz="1600" b="1" kern="0">
                <a:solidFill>
                  <a:srgbClr val="002855"/>
                </a:solidFill>
                <a:latin typeface="Arial" panose="020B0604020202020204" pitchFamily="34" charset="0"/>
                <a:cs typeface="Arial" panose="020B0604020202020204" pitchFamily="34" charset="0"/>
              </a:endParaRPr>
            </a:p>
          </p:txBody>
        </p:sp>
        <p:sp>
          <p:nvSpPr>
            <p:cNvPr id="364" name="Rectángulo redondeado 6">
              <a:extLst>
                <a:ext uri="{FF2B5EF4-FFF2-40B4-BE49-F238E27FC236}">
                  <a16:creationId xmlns:a16="http://schemas.microsoft.com/office/drawing/2014/main" id="{46986CDB-CD1C-9293-F87A-631BBB00F921}"/>
                </a:ext>
              </a:extLst>
            </p:cNvPr>
            <p:cNvSpPr/>
            <p:nvPr/>
          </p:nvSpPr>
          <p:spPr>
            <a:xfrm>
              <a:off x="5528221" y="1965918"/>
              <a:ext cx="2043796" cy="210734"/>
            </a:xfrm>
            <a:prstGeom prst="roundRect">
              <a:avLst/>
            </a:prstGeom>
            <a:solidFill>
              <a:srgbClr val="FFFFFF"/>
            </a:solidFill>
            <a:ln w="28575">
              <a:noFill/>
            </a:ln>
          </p:spPr>
          <p:txBody>
            <a:bodyPr wrap="square" rIns="48000" anchor="ctr">
              <a:noAutofit/>
            </a:bodyPr>
            <a:lstStyle/>
            <a:p>
              <a:pPr defTabSz="1219170">
                <a:spcBef>
                  <a:spcPts val="1333"/>
                </a:spcBef>
                <a:defRPr/>
              </a:pPr>
              <a:r>
                <a:rPr lang="es-ES_tradnl" sz="1600" b="1" kern="0">
                  <a:solidFill>
                    <a:srgbClr val="002855"/>
                  </a:solidFill>
                  <a:latin typeface="Arial" panose="020B0604020202020204" pitchFamily="34" charset="0"/>
                  <a:cs typeface="Arial" panose="020B0604020202020204" pitchFamily="34" charset="0"/>
                </a:rPr>
                <a:t>Imiquimod 5%</a:t>
              </a:r>
              <a:endParaRPr lang="es-ES" sz="1600" b="1" kern="0">
                <a:solidFill>
                  <a:srgbClr val="002855"/>
                </a:solidFill>
                <a:latin typeface="Arial" panose="020B0604020202020204" pitchFamily="34" charset="0"/>
                <a:cs typeface="Arial" panose="020B0604020202020204" pitchFamily="34" charset="0"/>
              </a:endParaRPr>
            </a:p>
          </p:txBody>
        </p:sp>
        <p:sp>
          <p:nvSpPr>
            <p:cNvPr id="365" name="Rectángulo redondeado 6">
              <a:extLst>
                <a:ext uri="{FF2B5EF4-FFF2-40B4-BE49-F238E27FC236}">
                  <a16:creationId xmlns:a16="http://schemas.microsoft.com/office/drawing/2014/main" id="{8776575F-5F41-22E7-A731-B807BE75BA2F}"/>
                </a:ext>
              </a:extLst>
            </p:cNvPr>
            <p:cNvSpPr/>
            <p:nvPr/>
          </p:nvSpPr>
          <p:spPr>
            <a:xfrm>
              <a:off x="5528221" y="1370225"/>
              <a:ext cx="2359929" cy="210734"/>
            </a:xfrm>
            <a:prstGeom prst="roundRect">
              <a:avLst/>
            </a:prstGeom>
            <a:solidFill>
              <a:srgbClr val="FFFFFF"/>
            </a:solidFill>
            <a:ln w="28575">
              <a:noFill/>
            </a:ln>
          </p:spPr>
          <p:txBody>
            <a:bodyPr wrap="square" rIns="48000" anchor="ctr">
              <a:noAutofit/>
            </a:bodyPr>
            <a:lstStyle/>
            <a:p>
              <a:pPr defTabSz="1219170">
                <a:spcBef>
                  <a:spcPts val="1333"/>
                </a:spcBef>
                <a:defRPr/>
              </a:pPr>
              <a:r>
                <a:rPr lang="es-ES_tradnl" sz="1600" b="1" kern="0">
                  <a:solidFill>
                    <a:srgbClr val="E8434A"/>
                  </a:solidFill>
                  <a:latin typeface="Arial" panose="020B0604020202020204" pitchFamily="34" charset="0"/>
                  <a:cs typeface="Arial" panose="020B0604020202020204" pitchFamily="34" charset="0"/>
                </a:rPr>
                <a:t>Tirbanibulina 1%</a:t>
              </a:r>
              <a:endParaRPr lang="es-ES" sz="1600" b="1" kern="0">
                <a:solidFill>
                  <a:srgbClr val="E8434A"/>
                </a:solidFill>
                <a:latin typeface="Arial" panose="020B0604020202020204" pitchFamily="34" charset="0"/>
                <a:cs typeface="Arial" panose="020B0604020202020204" pitchFamily="34" charset="0"/>
              </a:endParaRPr>
            </a:p>
          </p:txBody>
        </p:sp>
        <p:sp>
          <p:nvSpPr>
            <p:cNvPr id="366" name="Rectángulo 365">
              <a:extLst>
                <a:ext uri="{FF2B5EF4-FFF2-40B4-BE49-F238E27FC236}">
                  <a16:creationId xmlns:a16="http://schemas.microsoft.com/office/drawing/2014/main" id="{4CAB7730-08C1-27E6-F4B6-4BAE2B0C6AA7}"/>
                </a:ext>
              </a:extLst>
            </p:cNvPr>
            <p:cNvSpPr/>
            <p:nvPr/>
          </p:nvSpPr>
          <p:spPr>
            <a:xfrm>
              <a:off x="5549210" y="1633056"/>
              <a:ext cx="2040819" cy="215444"/>
            </a:xfrm>
            <a:prstGeom prst="rect">
              <a:avLst/>
            </a:prstGeom>
            <a:noFill/>
          </p:spPr>
          <p:txBody>
            <a:bodyPr wrap="square" tIns="0">
              <a:noAutofit/>
            </a:bodyPr>
            <a:lstStyle/>
            <a:p>
              <a:r>
                <a:rPr lang="es-ES" sz="1067">
                  <a:solidFill>
                    <a:srgbClr val="6F6F6F"/>
                  </a:solidFill>
                  <a:latin typeface="Arial" panose="020B0604020202020204" pitchFamily="34" charset="0"/>
                  <a:ea typeface="Arial" panose="020B0604020202020204" pitchFamily="34" charset="0"/>
                  <a:cs typeface="Arial" panose="020B0604020202020204" pitchFamily="34" charset="0"/>
                </a:rPr>
                <a:t>1 vez al día durante 5 días consecutivos</a:t>
              </a:r>
            </a:p>
          </p:txBody>
        </p:sp>
        <p:sp>
          <p:nvSpPr>
            <p:cNvPr id="367" name="Rectángulo 366">
              <a:extLst>
                <a:ext uri="{FF2B5EF4-FFF2-40B4-BE49-F238E27FC236}">
                  <a16:creationId xmlns:a16="http://schemas.microsoft.com/office/drawing/2014/main" id="{BF871C72-72B3-D2D9-796C-C69C5CDAA665}"/>
                </a:ext>
              </a:extLst>
            </p:cNvPr>
            <p:cNvSpPr/>
            <p:nvPr/>
          </p:nvSpPr>
          <p:spPr>
            <a:xfrm>
              <a:off x="5533391" y="2216394"/>
              <a:ext cx="2070667" cy="215444"/>
            </a:xfrm>
            <a:prstGeom prst="rect">
              <a:avLst/>
            </a:prstGeom>
            <a:solidFill>
              <a:schemeClr val="bg1"/>
            </a:solidFill>
          </p:spPr>
          <p:txBody>
            <a:bodyPr wrap="square" tIns="0">
              <a:noAutofit/>
            </a:bodyPr>
            <a:lstStyle/>
            <a:p>
              <a:r>
                <a:rPr lang="es-ES" sz="1067">
                  <a:solidFill>
                    <a:srgbClr val="6F6F6F"/>
                  </a:solidFill>
                  <a:latin typeface="Arial" panose="020B0604020202020204" pitchFamily="34" charset="0"/>
                  <a:ea typeface="Arial" panose="020B0604020202020204" pitchFamily="34" charset="0"/>
                  <a:cs typeface="Arial" panose="020B0604020202020204" pitchFamily="34" charset="0"/>
                </a:rPr>
                <a:t>3 veces por semana durante 4 semanas</a:t>
              </a:r>
            </a:p>
          </p:txBody>
        </p:sp>
        <p:sp>
          <p:nvSpPr>
            <p:cNvPr id="368" name="Rectángulo 367">
              <a:extLst>
                <a:ext uri="{FF2B5EF4-FFF2-40B4-BE49-F238E27FC236}">
                  <a16:creationId xmlns:a16="http://schemas.microsoft.com/office/drawing/2014/main" id="{19EB679F-25F3-144A-7F53-44367581FB25}"/>
                </a:ext>
              </a:extLst>
            </p:cNvPr>
            <p:cNvSpPr/>
            <p:nvPr/>
          </p:nvSpPr>
          <p:spPr>
            <a:xfrm>
              <a:off x="5528222" y="2724358"/>
              <a:ext cx="2170488" cy="215444"/>
            </a:xfrm>
            <a:prstGeom prst="rect">
              <a:avLst/>
            </a:prstGeom>
            <a:solidFill>
              <a:schemeClr val="bg1"/>
            </a:solidFill>
          </p:spPr>
          <p:txBody>
            <a:bodyPr wrap="square" tIns="0">
              <a:noAutofit/>
            </a:bodyPr>
            <a:lstStyle/>
            <a:p>
              <a:r>
                <a:rPr lang="es-ES" sz="1067">
                  <a:solidFill>
                    <a:srgbClr val="6F6F6F"/>
                  </a:solidFill>
                  <a:latin typeface="Arial" panose="020B0604020202020204" pitchFamily="34" charset="0"/>
                  <a:ea typeface="Arial" panose="020B0604020202020204" pitchFamily="34" charset="0"/>
                  <a:cs typeface="Arial" panose="020B0604020202020204" pitchFamily="34" charset="0"/>
                </a:rPr>
                <a:t>1 vez al día durante 4 semanas, si se tolera</a:t>
              </a:r>
            </a:p>
          </p:txBody>
        </p:sp>
        <p:sp>
          <p:nvSpPr>
            <p:cNvPr id="369" name="Rectángulo 368">
              <a:extLst>
                <a:ext uri="{FF2B5EF4-FFF2-40B4-BE49-F238E27FC236}">
                  <a16:creationId xmlns:a16="http://schemas.microsoft.com/office/drawing/2014/main" id="{1F70DF88-1181-4165-6B31-AD7F3A55B47A}"/>
                </a:ext>
              </a:extLst>
            </p:cNvPr>
            <p:cNvSpPr/>
            <p:nvPr/>
          </p:nvSpPr>
          <p:spPr>
            <a:xfrm>
              <a:off x="5528222" y="3207884"/>
              <a:ext cx="2070306" cy="338554"/>
            </a:xfrm>
            <a:prstGeom prst="rect">
              <a:avLst/>
            </a:prstGeom>
            <a:solidFill>
              <a:schemeClr val="bg1"/>
            </a:solidFill>
          </p:spPr>
          <p:txBody>
            <a:bodyPr wrap="square" tIns="0">
              <a:noAutofit/>
            </a:bodyPr>
            <a:lstStyle/>
            <a:p>
              <a:r>
                <a:rPr lang="es-ES" sz="1067">
                  <a:solidFill>
                    <a:srgbClr val="6F6F6F"/>
                  </a:solidFill>
                  <a:latin typeface="Arial" panose="020B0604020202020204" pitchFamily="34" charset="0"/>
                  <a:ea typeface="Arial" panose="020B0604020202020204" pitchFamily="34" charset="0"/>
                  <a:cs typeface="Arial" panose="020B0604020202020204" pitchFamily="34" charset="0"/>
                </a:rPr>
                <a:t>1 vez al día en 2 ciclos de 2 semanas separados por 2 semanas sin tratamiento </a:t>
              </a:r>
            </a:p>
          </p:txBody>
        </p:sp>
        <p:sp>
          <p:nvSpPr>
            <p:cNvPr id="370" name="Rectángulo 369">
              <a:extLst>
                <a:ext uri="{FF2B5EF4-FFF2-40B4-BE49-F238E27FC236}">
                  <a16:creationId xmlns:a16="http://schemas.microsoft.com/office/drawing/2014/main" id="{73AF1856-F5D9-0663-91A3-875715C95CBA}"/>
                </a:ext>
              </a:extLst>
            </p:cNvPr>
            <p:cNvSpPr/>
            <p:nvPr/>
          </p:nvSpPr>
          <p:spPr>
            <a:xfrm>
              <a:off x="5536703" y="3802409"/>
              <a:ext cx="2027408" cy="215444"/>
            </a:xfrm>
            <a:prstGeom prst="rect">
              <a:avLst/>
            </a:prstGeom>
            <a:solidFill>
              <a:schemeClr val="bg1"/>
            </a:solidFill>
          </p:spPr>
          <p:txBody>
            <a:bodyPr wrap="square" tIns="0">
              <a:noAutofit/>
            </a:bodyPr>
            <a:lstStyle/>
            <a:p>
              <a:r>
                <a:rPr lang="es-ES" sz="1067">
                  <a:solidFill>
                    <a:srgbClr val="6F6F6F"/>
                  </a:solidFill>
                  <a:latin typeface="Arial" panose="020B0604020202020204" pitchFamily="34" charset="0"/>
                  <a:ea typeface="Arial" panose="020B0604020202020204" pitchFamily="34" charset="0"/>
                  <a:cs typeface="Arial" panose="020B0604020202020204" pitchFamily="34" charset="0"/>
                </a:rPr>
                <a:t>1 vez al día hasta 12 semanas</a:t>
              </a:r>
            </a:p>
          </p:txBody>
        </p:sp>
        <p:sp>
          <p:nvSpPr>
            <p:cNvPr id="371" name="Rectángulo 370">
              <a:extLst>
                <a:ext uri="{FF2B5EF4-FFF2-40B4-BE49-F238E27FC236}">
                  <a16:creationId xmlns:a16="http://schemas.microsoft.com/office/drawing/2014/main" id="{27009852-C0F8-38EC-90AD-AEDC466E3B5B}"/>
                </a:ext>
              </a:extLst>
            </p:cNvPr>
            <p:cNvSpPr/>
            <p:nvPr/>
          </p:nvSpPr>
          <p:spPr>
            <a:xfrm>
              <a:off x="5528221" y="4293302"/>
              <a:ext cx="2027408" cy="215444"/>
            </a:xfrm>
            <a:prstGeom prst="rect">
              <a:avLst/>
            </a:prstGeom>
            <a:solidFill>
              <a:schemeClr val="bg1"/>
            </a:solidFill>
          </p:spPr>
          <p:txBody>
            <a:bodyPr wrap="square" tIns="0">
              <a:noAutofit/>
            </a:bodyPr>
            <a:lstStyle/>
            <a:p>
              <a:r>
                <a:rPr lang="es-ES" sz="1067">
                  <a:solidFill>
                    <a:srgbClr val="6F6F6F"/>
                  </a:solidFill>
                  <a:latin typeface="Arial" panose="020B0604020202020204" pitchFamily="34" charset="0"/>
                  <a:ea typeface="Arial" panose="020B0604020202020204" pitchFamily="34" charset="0"/>
                  <a:cs typeface="Arial" panose="020B0604020202020204" pitchFamily="34" charset="0"/>
                </a:rPr>
                <a:t>2 veces al día hasta 60-90 días</a:t>
              </a:r>
            </a:p>
          </p:txBody>
        </p:sp>
      </p:grpSp>
      <p:sp>
        <p:nvSpPr>
          <p:cNvPr id="377" name="Marcador de contenido 4">
            <a:extLst>
              <a:ext uri="{FF2B5EF4-FFF2-40B4-BE49-F238E27FC236}">
                <a16:creationId xmlns:a16="http://schemas.microsoft.com/office/drawing/2014/main" id="{DFA6235A-BBAF-5C46-D4B1-5475F8F86BC3}"/>
              </a:ext>
            </a:extLst>
          </p:cNvPr>
          <p:cNvSpPr txBox="1">
            <a:spLocks/>
          </p:cNvSpPr>
          <p:nvPr/>
        </p:nvSpPr>
        <p:spPr>
          <a:xfrm>
            <a:off x="598055" y="1209130"/>
            <a:ext cx="5112857" cy="785243"/>
          </a:xfrm>
          <a:prstGeom prst="roundRect">
            <a:avLst/>
          </a:prstGeom>
          <a:solidFill>
            <a:srgbClr val="B4E1D6"/>
          </a:solidFill>
          <a:ln w="28575">
            <a:solidFill>
              <a:srgbClr val="003466"/>
            </a:solidFill>
          </a:ln>
        </p:spPr>
        <p:txBody>
          <a:bodyPr wrap="square" anchor="ctr">
            <a:noAutofit/>
          </a:bodyPr>
          <a:lstStyle>
            <a:defPPr>
              <a:defRPr lang="es-ES_tradnl"/>
            </a:defPPr>
            <a:lvl1pPr marR="0" lvl="0" algn="ctr" fontAlgn="auto">
              <a:lnSpc>
                <a:spcPct val="150000"/>
              </a:lnSpc>
              <a:spcBef>
                <a:spcPts val="1000"/>
              </a:spcBef>
              <a:spcAft>
                <a:spcPts val="0"/>
              </a:spcAft>
              <a:buClrTx/>
              <a:buSzTx/>
              <a:tabLst/>
              <a:defRPr kumimoji="0" sz="1350" b="1" i="0" u="none" strike="noStrike" cap="none" spc="0" normalizeH="0" baseline="0">
                <a:ln>
                  <a:noFill/>
                </a:ln>
                <a:solidFill>
                  <a:schemeClr val="bg1"/>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Bef>
                <a:spcPts val="0"/>
              </a:spcBef>
            </a:pPr>
            <a:r>
              <a:rPr lang="es-ES_tradnl" sz="1333">
                <a:solidFill>
                  <a:srgbClr val="003466"/>
                </a:solidFill>
              </a:rPr>
              <a:t>ÚNICO TRATAMIENTO CON UNA DURACIÓN DE 5 DÍAS</a:t>
            </a:r>
            <a:r>
              <a:rPr lang="es-ES_tradnl" sz="1333" b="0" baseline="30000">
                <a:solidFill>
                  <a:srgbClr val="003466"/>
                </a:solidFill>
              </a:rPr>
              <a:t>1</a:t>
            </a:r>
            <a:r>
              <a:rPr lang="es-ES_tradnl" sz="1333" baseline="30000">
                <a:solidFill>
                  <a:srgbClr val="003466"/>
                </a:solidFill>
              </a:rPr>
              <a:t>  </a:t>
            </a:r>
          </a:p>
          <a:p>
            <a:pPr algn="l">
              <a:spcBef>
                <a:spcPts val="0"/>
              </a:spcBef>
            </a:pPr>
            <a:r>
              <a:rPr lang="es-ES_tradnl" sz="1333">
                <a:solidFill>
                  <a:srgbClr val="003466"/>
                </a:solidFill>
              </a:rPr>
              <a:t>QUE PRESENTA INDICES DE EFICACIA Y SEGURIDAD</a:t>
            </a:r>
            <a:endParaRPr lang="en-GB" sz="1333">
              <a:solidFill>
                <a:srgbClr val="003466"/>
              </a:solidFill>
            </a:endParaRPr>
          </a:p>
        </p:txBody>
      </p:sp>
      <p:sp>
        <p:nvSpPr>
          <p:cNvPr id="378" name="TextBox 32">
            <a:extLst>
              <a:ext uri="{FF2B5EF4-FFF2-40B4-BE49-F238E27FC236}">
                <a16:creationId xmlns:a16="http://schemas.microsoft.com/office/drawing/2014/main" id="{3E76CD6C-287D-C9B9-F561-DC45A21030A0}"/>
              </a:ext>
            </a:extLst>
          </p:cNvPr>
          <p:cNvSpPr txBox="1"/>
          <p:nvPr/>
        </p:nvSpPr>
        <p:spPr>
          <a:xfrm>
            <a:off x="314038" y="6222544"/>
            <a:ext cx="10059400" cy="502958"/>
          </a:xfrm>
          <a:prstGeom prst="rect">
            <a:avLst/>
          </a:prstGeom>
          <a:noFill/>
        </p:spPr>
        <p:txBody>
          <a:bodyPr wrap="square" rtlCol="0">
            <a:spAutoFit/>
          </a:bodyPr>
          <a:lstStyle/>
          <a:p>
            <a:r>
              <a:rPr lang="es-ES_tradnl" sz="667" noProof="1"/>
              <a:t>Imagen elaborada a partir de las fichas técnicas: </a:t>
            </a:r>
            <a:r>
              <a:rPr lang="es-ES_tradnl" sz="667" noProof="1">
                <a:solidFill>
                  <a:srgbClr val="6F6F6F"/>
                </a:solidFill>
                <a:latin typeface="Arial" panose="020B0604020202020204" pitchFamily="34" charset="0"/>
                <a:cs typeface="Arial" panose="020B0604020202020204" pitchFamily="34" charset="0"/>
              </a:rPr>
              <a:t>1. </a:t>
            </a:r>
            <a:r>
              <a:rPr lang="es-ES" sz="667" dirty="0"/>
              <a:t>Ficha técnica Klisyri 10mg/gr pomada. Disponible en:  </a:t>
            </a:r>
            <a:r>
              <a:rPr lang="es-ES" sz="667" dirty="0">
                <a:hlinkClick r:id="rId4" tooltip="https://cima.aemps.es/cima/pdfs/es/ft/1211558001/ft_1211558001.pdf"/>
              </a:rPr>
              <a:t>https://cima.aemps.es/cima/pdfs/es/ft/1211558001/FT_1211558001.pdf</a:t>
            </a:r>
            <a:r>
              <a:rPr lang="es-ES" sz="667" dirty="0"/>
              <a:t> (último acceso marzo 2023)</a:t>
            </a:r>
            <a:endParaRPr lang="es-ES" sz="667" dirty="0">
              <a:solidFill>
                <a:srgbClr val="6F6F6F"/>
              </a:solidFill>
              <a:latin typeface="Arial" panose="020B0604020202020204" pitchFamily="34" charset="0"/>
              <a:ea typeface="Arial" panose="020B0604020202020204" pitchFamily="34" charset="0"/>
              <a:cs typeface="Arial" panose="020B0604020202020204" pitchFamily="34" charset="0"/>
            </a:endParaRPr>
          </a:p>
          <a:p>
            <a:r>
              <a:rPr lang="es-ES_tradnl" sz="667" noProof="1"/>
              <a:t> </a:t>
            </a:r>
            <a:r>
              <a:rPr lang="es-ES_tradnl" sz="667" noProof="1">
                <a:solidFill>
                  <a:srgbClr val="6F6F6F"/>
                </a:solidFill>
                <a:latin typeface="Arial" panose="020B0604020202020204" pitchFamily="34" charset="0"/>
                <a:cs typeface="Arial" panose="020B0604020202020204" pitchFamily="34" charset="0"/>
              </a:rPr>
              <a:t>FT </a:t>
            </a:r>
            <a:r>
              <a:rPr lang="es-ES_tradnl" sz="667" noProof="1"/>
              <a:t>Imunocare 50 mg/g crema </a:t>
            </a:r>
            <a:r>
              <a:rPr lang="es-ES_tradnl" sz="667" noProof="1">
                <a:hlinkClick r:id="rId5"/>
              </a:rPr>
              <a:t>https://cima.aemps.es/cima/pdfs/ft/78406/FT_78406.pdf</a:t>
            </a:r>
            <a:r>
              <a:rPr lang="es-ES_tradnl" sz="667" noProof="1"/>
              <a:t> /. FT </a:t>
            </a:r>
            <a:r>
              <a:rPr lang="es-ES_tradnl" sz="667" noProof="1">
                <a:solidFill>
                  <a:srgbClr val="6F6F6F"/>
                </a:solidFill>
                <a:latin typeface="Arial" panose="020B0604020202020204" pitchFamily="34" charset="0"/>
                <a:cs typeface="Arial" panose="020B0604020202020204" pitchFamily="34" charset="0"/>
              </a:rPr>
              <a:t>Aldara 5% crema </a:t>
            </a:r>
            <a:r>
              <a:rPr lang="es-ES_tradnl" sz="667" noProof="1">
                <a:solidFill>
                  <a:srgbClr val="6F6F6F"/>
                </a:solidFill>
                <a:latin typeface="Arial" panose="020B0604020202020204" pitchFamily="34" charset="0"/>
                <a:cs typeface="Arial" panose="020B0604020202020204" pitchFamily="34" charset="0"/>
                <a:hlinkClick r:id="rId6"/>
              </a:rPr>
              <a:t>https://cima.aemps.es/cima/pdfs/ft/98080001/FT_98080001.pdf /</a:t>
            </a:r>
            <a:r>
              <a:rPr lang="es-ES_tradnl" sz="667" noProof="1">
                <a:solidFill>
                  <a:srgbClr val="6F6F6F"/>
                </a:solidFill>
                <a:latin typeface="Arial" panose="020B0604020202020204" pitchFamily="34" charset="0"/>
                <a:cs typeface="Arial" panose="020B0604020202020204" pitchFamily="34" charset="0"/>
              </a:rPr>
              <a:t> FT Zyclara 3,75% crema </a:t>
            </a:r>
            <a:r>
              <a:rPr lang="es-ES_tradnl" sz="667" noProof="1">
                <a:solidFill>
                  <a:srgbClr val="6F6F6F"/>
                </a:solidFill>
                <a:latin typeface="Arial" panose="020B0604020202020204" pitchFamily="34" charset="0"/>
                <a:cs typeface="Arial" panose="020B0604020202020204" pitchFamily="34" charset="0"/>
                <a:hlinkClick r:id="rId7"/>
              </a:rPr>
              <a:t>https://cima.aemps.es/cima/pdfs/ft/12783002/FT_12783002.pdf /</a:t>
            </a:r>
            <a:r>
              <a:rPr lang="es-ES_tradnl" sz="667" noProof="1">
                <a:solidFill>
                  <a:srgbClr val="6F6F6F"/>
                </a:solidFill>
                <a:latin typeface="Arial" panose="020B0604020202020204" pitchFamily="34" charset="0"/>
                <a:cs typeface="Arial" panose="020B0604020202020204" pitchFamily="34" charset="0"/>
              </a:rPr>
              <a:t> FT Tola</a:t>
            </a:r>
            <a:r>
              <a:rPr lang="es-ES_tradnl" sz="667" noProof="1"/>
              <a:t>k 40 mg/g crema </a:t>
            </a:r>
            <a:r>
              <a:rPr lang="es-ES_tradnl" sz="667" noProof="1">
                <a:hlinkClick r:id="rId8"/>
              </a:rPr>
              <a:t>https://cima.aemps.es/cima/pdfs/ft/84849/FT_84849.pdf</a:t>
            </a:r>
            <a:r>
              <a:rPr lang="es-ES_tradnl" sz="667" noProof="1"/>
              <a:t> /</a:t>
            </a:r>
            <a:r>
              <a:rPr lang="es-ES_tradnl" sz="667" noProof="1">
                <a:solidFill>
                  <a:srgbClr val="6F6F6F"/>
                </a:solidFill>
                <a:latin typeface="Arial" panose="020B0604020202020204" pitchFamily="34" charset="0"/>
                <a:cs typeface="Arial" panose="020B0604020202020204" pitchFamily="34" charset="0"/>
              </a:rPr>
              <a:t> FT Aktikerall </a:t>
            </a:r>
            <a:r>
              <a:rPr lang="es-ES_tradnl" sz="667" noProof="1"/>
              <a:t>5 mg/g +100 mg/g solución cutánea </a:t>
            </a:r>
            <a:r>
              <a:rPr lang="es-ES_tradnl" sz="667" noProof="1">
                <a:hlinkClick r:id="rId9"/>
              </a:rPr>
              <a:t>https://cima.aemps.es/cima/pdfs/ft/77675/FT_77675.pdf </a:t>
            </a:r>
            <a:r>
              <a:rPr lang="es-ES_tradnl" sz="667" noProof="1">
                <a:solidFill>
                  <a:srgbClr val="6F6F6F"/>
                </a:solidFill>
                <a:latin typeface="Arial" panose="020B0604020202020204" pitchFamily="34" charset="0"/>
                <a:cs typeface="Arial" panose="020B0604020202020204" pitchFamily="34" charset="0"/>
                <a:hlinkClick r:id="rId9"/>
              </a:rPr>
              <a:t>/</a:t>
            </a:r>
            <a:r>
              <a:rPr lang="es-ES_tradnl" sz="667" noProof="1">
                <a:solidFill>
                  <a:srgbClr val="6F6F6F"/>
                </a:solidFill>
                <a:latin typeface="Arial" panose="020B0604020202020204" pitchFamily="34" charset="0"/>
                <a:cs typeface="Arial" panose="020B0604020202020204" pitchFamily="34" charset="0"/>
              </a:rPr>
              <a:t> FT Solaraze 30 mg/g gel </a:t>
            </a:r>
            <a:r>
              <a:rPr lang="es-ES_tradnl" sz="667" noProof="1">
                <a:solidFill>
                  <a:srgbClr val="6F6F6F"/>
                </a:solidFill>
                <a:latin typeface="Arial" panose="020B0604020202020204" pitchFamily="34" charset="0"/>
                <a:cs typeface="Arial" panose="020B0604020202020204" pitchFamily="34" charset="0"/>
                <a:hlinkClick r:id="rId10"/>
              </a:rPr>
              <a:t>https://cima.aemps.es/cima/dochtml/ft/73714/FT_73714.pdf</a:t>
            </a:r>
            <a:r>
              <a:rPr lang="es-ES_tradnl" sz="667" noProof="1">
                <a:solidFill>
                  <a:srgbClr val="6F6F6F"/>
                </a:solidFill>
                <a:latin typeface="Arial" panose="020B0604020202020204" pitchFamily="34" charset="0"/>
                <a:cs typeface="Arial" panose="020B0604020202020204" pitchFamily="34" charset="0"/>
              </a:rPr>
              <a:t>. </a:t>
            </a:r>
            <a:endParaRPr lang="es-ES_tradnl" sz="1600" noProof="1"/>
          </a:p>
        </p:txBody>
      </p:sp>
    </p:spTree>
    <p:extLst>
      <p:ext uri="{BB962C8B-B14F-4D97-AF65-F5344CB8AC3E}">
        <p14:creationId xmlns:p14="http://schemas.microsoft.com/office/powerpoint/2010/main" val="9425499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33090C-20E4-65B0-3958-4837E5C8419A}"/>
              </a:ext>
            </a:extLst>
          </p:cNvPr>
          <p:cNvSpPr>
            <a:spLocks noGrp="1"/>
          </p:cNvSpPr>
          <p:nvPr>
            <p:ph type="title"/>
          </p:nvPr>
        </p:nvSpPr>
        <p:spPr/>
        <p:txBody>
          <a:bodyPr>
            <a:normAutofit fontScale="90000"/>
          </a:bodyPr>
          <a:lstStyle/>
          <a:p>
            <a:r>
              <a:rPr lang="es-ES_tradnl" sz="3200" dirty="0"/>
              <a:t>Adherencia</a:t>
            </a:r>
            <a:br>
              <a:rPr lang="es-ES" dirty="0"/>
            </a:br>
            <a:endParaRPr lang="en-US" dirty="0"/>
          </a:p>
        </p:txBody>
      </p:sp>
      <p:sp>
        <p:nvSpPr>
          <p:cNvPr id="7" name="Marcador de contenido 4">
            <a:extLst>
              <a:ext uri="{FF2B5EF4-FFF2-40B4-BE49-F238E27FC236}">
                <a16:creationId xmlns:a16="http://schemas.microsoft.com/office/drawing/2014/main" id="{3137B59F-1B36-A23F-7C43-328601F1068C}"/>
              </a:ext>
            </a:extLst>
          </p:cNvPr>
          <p:cNvSpPr txBox="1">
            <a:spLocks/>
          </p:cNvSpPr>
          <p:nvPr/>
        </p:nvSpPr>
        <p:spPr>
          <a:xfrm>
            <a:off x="566055" y="1127886"/>
            <a:ext cx="8528367" cy="806119"/>
          </a:xfrm>
          <a:prstGeom prst="roundRect">
            <a:avLst/>
          </a:prstGeom>
          <a:solidFill>
            <a:srgbClr val="F39D94"/>
          </a:solidFill>
          <a:ln w="28575">
            <a:solidFill>
              <a:srgbClr val="E73638"/>
            </a:solidFill>
          </a:ln>
        </p:spPr>
        <p:txBody>
          <a:bodyPr wrap="square" anchor="t">
            <a:noAutofit/>
          </a:bodyPr>
          <a:lstStyle>
            <a:defPPr>
              <a:defRPr lang="es-ES_tradnl"/>
            </a:defPPr>
            <a:lvl1pPr marR="0" lvl="0" algn="ctr" fontAlgn="auto">
              <a:lnSpc>
                <a:spcPct val="150000"/>
              </a:lnSpc>
              <a:spcBef>
                <a:spcPts val="1000"/>
              </a:spcBef>
              <a:spcAft>
                <a:spcPts val="0"/>
              </a:spcAft>
              <a:buClrTx/>
              <a:buSzTx/>
              <a:tabLst/>
              <a:defRPr kumimoji="0" sz="1350" b="1" i="0" u="none" strike="noStrike" cap="none" spc="0" normalizeH="0" baseline="0">
                <a:ln>
                  <a:noFill/>
                </a:ln>
                <a:solidFill>
                  <a:schemeClr val="bg1"/>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pPr>
            <a:r>
              <a:rPr lang="es-ES" sz="1600" dirty="0">
                <a:solidFill>
                  <a:srgbClr val="FFFFFF"/>
                </a:solidFill>
              </a:rPr>
              <a:t>KLISYRI HA DEMOSTRADO UN CUMPLIMIENTO DEL TRATAMIENTO DE  </a:t>
            </a:r>
            <a:r>
              <a:rPr lang="es-ES" sz="2400" dirty="0">
                <a:solidFill>
                  <a:srgbClr val="F14144"/>
                </a:solidFill>
              </a:rPr>
              <a:t>≥99%</a:t>
            </a:r>
            <a:r>
              <a:rPr lang="es-ES" sz="2400" baseline="30000" dirty="0">
                <a:solidFill>
                  <a:srgbClr val="F14144"/>
                </a:solidFill>
              </a:rPr>
              <a:t>1,2</a:t>
            </a:r>
            <a:endParaRPr lang="en-GB" sz="1600" baseline="30000" dirty="0">
              <a:solidFill>
                <a:srgbClr val="F14144"/>
              </a:solidFill>
            </a:endParaRPr>
          </a:p>
        </p:txBody>
      </p:sp>
      <p:sp>
        <p:nvSpPr>
          <p:cNvPr id="9" name="CuadroTexto 8">
            <a:extLst>
              <a:ext uri="{FF2B5EF4-FFF2-40B4-BE49-F238E27FC236}">
                <a16:creationId xmlns:a16="http://schemas.microsoft.com/office/drawing/2014/main" id="{F97874F3-45C5-6FE7-AD55-BA57ADE3E6B9}"/>
              </a:ext>
            </a:extLst>
          </p:cNvPr>
          <p:cNvSpPr txBox="1"/>
          <p:nvPr/>
        </p:nvSpPr>
        <p:spPr>
          <a:xfrm>
            <a:off x="566056" y="2239794"/>
            <a:ext cx="6096000" cy="420564"/>
          </a:xfrm>
          <a:prstGeom prst="rect">
            <a:avLst/>
          </a:prstGeom>
          <a:noFill/>
        </p:spPr>
        <p:txBody>
          <a:bodyPr wrap="square">
            <a:spAutoFit/>
          </a:bodyPr>
          <a:lstStyle/>
          <a:p>
            <a:r>
              <a:rPr lang="es-ES_tradnl" sz="2133" dirty="0">
                <a:solidFill>
                  <a:srgbClr val="0D3F4E"/>
                </a:solidFill>
                <a:latin typeface="+mj-lt"/>
              </a:rPr>
              <a:t>La adherencia al tratamiento depende de</a:t>
            </a:r>
            <a:r>
              <a:rPr lang="es-ES_tradnl" sz="2133" baseline="30000" dirty="0">
                <a:solidFill>
                  <a:srgbClr val="0D3F4E"/>
                </a:solidFill>
                <a:latin typeface="+mj-lt"/>
              </a:rPr>
              <a:t>3</a:t>
            </a:r>
            <a:r>
              <a:rPr lang="es-ES_tradnl" sz="2133" dirty="0">
                <a:solidFill>
                  <a:srgbClr val="0D3F4E"/>
                </a:solidFill>
                <a:latin typeface="+mj-lt"/>
              </a:rPr>
              <a:t>:</a:t>
            </a:r>
            <a:endParaRPr lang="es-ES" sz="2133" baseline="30000" dirty="0">
              <a:solidFill>
                <a:srgbClr val="0D3F4E"/>
              </a:solidFill>
              <a:latin typeface="+mj-lt"/>
            </a:endParaRPr>
          </a:p>
        </p:txBody>
      </p:sp>
      <p:pic>
        <p:nvPicPr>
          <p:cNvPr id="10" name="Imagen 9">
            <a:extLst>
              <a:ext uri="{FF2B5EF4-FFF2-40B4-BE49-F238E27FC236}">
                <a16:creationId xmlns:a16="http://schemas.microsoft.com/office/drawing/2014/main" id="{0024C852-0148-DA2E-040B-6DFBACEF853A}"/>
              </a:ext>
            </a:extLst>
          </p:cNvPr>
          <p:cNvPicPr>
            <a:picLocks noChangeAspect="1"/>
          </p:cNvPicPr>
          <p:nvPr/>
        </p:nvPicPr>
        <p:blipFill rotWithShape="1">
          <a:blip r:embed="rId2"/>
          <a:srcRect b="76431"/>
          <a:stretch/>
        </p:blipFill>
        <p:spPr>
          <a:xfrm>
            <a:off x="150191" y="3043675"/>
            <a:ext cx="4448311" cy="1473028"/>
          </a:xfrm>
          <a:prstGeom prst="rect">
            <a:avLst/>
          </a:prstGeom>
        </p:spPr>
      </p:pic>
      <p:pic>
        <p:nvPicPr>
          <p:cNvPr id="379" name="Imagen 378">
            <a:extLst>
              <a:ext uri="{FF2B5EF4-FFF2-40B4-BE49-F238E27FC236}">
                <a16:creationId xmlns:a16="http://schemas.microsoft.com/office/drawing/2014/main" id="{347F0721-1112-2599-89B0-0EAE5F99D79E}"/>
              </a:ext>
            </a:extLst>
          </p:cNvPr>
          <p:cNvPicPr>
            <a:picLocks noChangeAspect="1"/>
          </p:cNvPicPr>
          <p:nvPr/>
        </p:nvPicPr>
        <p:blipFill rotWithShape="1">
          <a:blip r:embed="rId2"/>
          <a:srcRect l="11310" t="47603" r="15025" b="27058"/>
          <a:stretch/>
        </p:blipFill>
        <p:spPr>
          <a:xfrm>
            <a:off x="3689131" y="2951026"/>
            <a:ext cx="3048000" cy="1473025"/>
          </a:xfrm>
          <a:prstGeom prst="rect">
            <a:avLst/>
          </a:prstGeom>
        </p:spPr>
      </p:pic>
      <p:sp>
        <p:nvSpPr>
          <p:cNvPr id="380" name="TextBox 19">
            <a:extLst>
              <a:ext uri="{FF2B5EF4-FFF2-40B4-BE49-F238E27FC236}">
                <a16:creationId xmlns:a16="http://schemas.microsoft.com/office/drawing/2014/main" id="{5458099C-0796-8FDC-F62F-AA6E2E9C0EF4}"/>
              </a:ext>
            </a:extLst>
          </p:cNvPr>
          <p:cNvSpPr txBox="1"/>
          <p:nvPr/>
        </p:nvSpPr>
        <p:spPr>
          <a:xfrm>
            <a:off x="7227523" y="5249320"/>
            <a:ext cx="2359747" cy="600164"/>
          </a:xfrm>
          <a:prstGeom prst="rect">
            <a:avLst/>
          </a:prstGeom>
          <a:noFill/>
          <a:ln>
            <a:noFill/>
          </a:ln>
        </p:spPr>
        <p:txBody>
          <a:bodyPr wrap="square" anchor="t">
            <a:spAutoFit/>
          </a:bodyPr>
          <a:lstStyle>
            <a:defPPr>
              <a:defRPr lang="es-ES_tradnl"/>
            </a:defPPr>
            <a:lvl1pPr>
              <a:defRPr sz="1050">
                <a:solidFill>
                  <a:schemeClr val="accent1"/>
                </a:solidFill>
              </a:defRPr>
            </a:lvl1pPr>
          </a:lstStyle>
          <a:p>
            <a:pPr algn="ctr">
              <a:lnSpc>
                <a:spcPct val="150000"/>
              </a:lnSpc>
            </a:pPr>
            <a:r>
              <a:rPr lang="es-ES" sz="2400" b="1">
                <a:solidFill>
                  <a:srgbClr val="E8434A"/>
                </a:solidFill>
                <a:latin typeface="Dreaming Outloud Pro" panose="03050502040302030504" pitchFamily="66" charset="0"/>
                <a:cs typeface="Dreaming Outloud Pro" panose="03050502040302030504" pitchFamily="66" charset="0"/>
              </a:rPr>
              <a:t>Bien tolerado</a:t>
            </a:r>
            <a:r>
              <a:rPr lang="es-ES" sz="2400" b="1" baseline="30000">
                <a:solidFill>
                  <a:srgbClr val="E8434A"/>
                </a:solidFill>
                <a:latin typeface="Dreaming Outloud Pro" panose="03050502040302030504" pitchFamily="66" charset="0"/>
                <a:cs typeface="Dreaming Outloud Pro" panose="03050502040302030504" pitchFamily="66" charset="0"/>
              </a:rPr>
              <a:t>1</a:t>
            </a:r>
          </a:p>
        </p:txBody>
      </p:sp>
      <p:sp>
        <p:nvSpPr>
          <p:cNvPr id="381" name="Rectángulo 380">
            <a:extLst>
              <a:ext uri="{FF2B5EF4-FFF2-40B4-BE49-F238E27FC236}">
                <a16:creationId xmlns:a16="http://schemas.microsoft.com/office/drawing/2014/main" id="{D28484F6-6637-55F1-D9C5-0F088EBAEB1E}"/>
              </a:ext>
            </a:extLst>
          </p:cNvPr>
          <p:cNvSpPr/>
          <p:nvPr/>
        </p:nvSpPr>
        <p:spPr>
          <a:xfrm>
            <a:off x="216816" y="6260944"/>
            <a:ext cx="9933703" cy="502958"/>
          </a:xfrm>
          <a:prstGeom prst="rect">
            <a:avLst/>
          </a:prstGeom>
          <a:noFill/>
        </p:spPr>
        <p:txBody>
          <a:bodyPr wrap="square">
            <a:spAutoFit/>
          </a:bodyPr>
          <a:lstStyle/>
          <a:p>
            <a:r>
              <a:rPr lang="es-ES_tradnl" sz="667" noProof="1">
                <a:solidFill>
                  <a:srgbClr val="6F6F6F"/>
                </a:solidFill>
                <a:latin typeface="Arial"/>
              </a:rPr>
              <a:t>1.Blauvelt A, et al. Phase 3 Tirbanibulin for Actinic Keratosis Group. Phase 3 Trials of Tirbanibulin Ointment for Actinic Keratosis. N Engl J Med. 2021 Feb 11;384(6):512-520. 2.Blauvelt A, Kempers S, Forman S, et al. Tirbanibulin, a novel inhibitor of tubulin polymerisation andSre kinase signalling, for actinic keratosis: results from two phase Ill studies. Póster presentado en el European Association of Dermato Oncology (EADO) virtual congress, 12-14 Noviembre 2020.</a:t>
            </a:r>
            <a:r>
              <a:rPr lang="en-US" sz="667" noProof="1">
                <a:solidFill>
                  <a:srgbClr val="6F6F6F"/>
                </a:solidFill>
                <a:latin typeface="Arial" panose="020B0604020202020204" pitchFamily="34" charset="0"/>
                <a:cs typeface="Arial" panose="020B0604020202020204" pitchFamily="34" charset="0"/>
              </a:rPr>
              <a:t> </a:t>
            </a:r>
            <a:r>
              <a:rPr lang="en-US" sz="667" dirty="0">
                <a:solidFill>
                  <a:srgbClr val="6F6F6F"/>
                </a:solidFill>
                <a:latin typeface="Arial" panose="020B0604020202020204" pitchFamily="34" charset="0"/>
                <a:ea typeface="Arial" panose="020B0604020202020204" pitchFamily="34" charset="0"/>
                <a:cs typeface="Arial" panose="020B0604020202020204" pitchFamily="34" charset="0"/>
              </a:rPr>
              <a:t>3.Marson JW, et al. Considerations in the Management of Actinic Keratosis: The Importance of Adherence and Persistence to Therapy. The National Society for Cutaneous Medicine. 2021;5(2).</a:t>
            </a:r>
            <a:r>
              <a:rPr lang="es-ES_tradnl" sz="667" noProof="1"/>
              <a:t>4. Grada A, Feldman SR, Bragazzi NL, Damiani G. Patient-reported outcomes of topical therapies in actinic keratosis: A systematic review. Dermatol Ther. 2021 Mar;34(2):e14833. </a:t>
            </a:r>
          </a:p>
        </p:txBody>
      </p:sp>
      <p:pic>
        <p:nvPicPr>
          <p:cNvPr id="382" name="Imagen 381">
            <a:extLst>
              <a:ext uri="{FF2B5EF4-FFF2-40B4-BE49-F238E27FC236}">
                <a16:creationId xmlns:a16="http://schemas.microsoft.com/office/drawing/2014/main" id="{2583A2F6-779C-90C9-B4E9-C32211344C84}"/>
              </a:ext>
            </a:extLst>
          </p:cNvPr>
          <p:cNvPicPr>
            <a:picLocks noChangeAspect="1"/>
          </p:cNvPicPr>
          <p:nvPr/>
        </p:nvPicPr>
        <p:blipFill rotWithShape="1">
          <a:blip r:embed="rId2"/>
          <a:srcRect l="16842" t="23635" r="16899" b="52796"/>
          <a:stretch/>
        </p:blipFill>
        <p:spPr>
          <a:xfrm>
            <a:off x="6662056" y="2969997"/>
            <a:ext cx="2947389" cy="1473027"/>
          </a:xfrm>
          <a:prstGeom prst="rect">
            <a:avLst/>
          </a:prstGeom>
        </p:spPr>
      </p:pic>
      <p:pic>
        <p:nvPicPr>
          <p:cNvPr id="383" name="Imagen 382">
            <a:extLst>
              <a:ext uri="{FF2B5EF4-FFF2-40B4-BE49-F238E27FC236}">
                <a16:creationId xmlns:a16="http://schemas.microsoft.com/office/drawing/2014/main" id="{2059DBB0-AD23-D009-2124-141EF54C1135}"/>
              </a:ext>
            </a:extLst>
          </p:cNvPr>
          <p:cNvPicPr>
            <a:picLocks noChangeAspect="1"/>
          </p:cNvPicPr>
          <p:nvPr/>
        </p:nvPicPr>
        <p:blipFill rotWithShape="1">
          <a:blip r:embed="rId2"/>
          <a:srcRect t="74065"/>
          <a:stretch/>
        </p:blipFill>
        <p:spPr>
          <a:xfrm>
            <a:off x="1566110" y="4511333"/>
            <a:ext cx="4137676" cy="1507636"/>
          </a:xfrm>
          <a:prstGeom prst="rect">
            <a:avLst/>
          </a:prstGeom>
        </p:spPr>
      </p:pic>
      <p:sp>
        <p:nvSpPr>
          <p:cNvPr id="384" name="Arco 383">
            <a:extLst>
              <a:ext uri="{FF2B5EF4-FFF2-40B4-BE49-F238E27FC236}">
                <a16:creationId xmlns:a16="http://schemas.microsoft.com/office/drawing/2014/main" id="{146F47A5-D647-6FB4-FEFC-B9F23FA033B6}"/>
              </a:ext>
            </a:extLst>
          </p:cNvPr>
          <p:cNvSpPr/>
          <p:nvPr/>
        </p:nvSpPr>
        <p:spPr>
          <a:xfrm rot="19802040">
            <a:off x="8903568" y="3102327"/>
            <a:ext cx="2266549" cy="3052533"/>
          </a:xfrm>
          <a:prstGeom prst="arc">
            <a:avLst>
              <a:gd name="adj1" fmla="val 16706464"/>
              <a:gd name="adj2" fmla="val 20326325"/>
            </a:avLst>
          </a:prstGeom>
          <a:ln w="38100" cap="rnd">
            <a:solidFill>
              <a:srgbClr val="F14144"/>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sz="2400"/>
          </a:p>
        </p:txBody>
      </p:sp>
      <p:sp>
        <p:nvSpPr>
          <p:cNvPr id="385" name="TextBox 19">
            <a:extLst>
              <a:ext uri="{FF2B5EF4-FFF2-40B4-BE49-F238E27FC236}">
                <a16:creationId xmlns:a16="http://schemas.microsoft.com/office/drawing/2014/main" id="{59E6CC82-F057-BD2F-3C2D-A45AAFDB9BE8}"/>
              </a:ext>
            </a:extLst>
          </p:cNvPr>
          <p:cNvSpPr txBox="1"/>
          <p:nvPr/>
        </p:nvSpPr>
        <p:spPr>
          <a:xfrm>
            <a:off x="9130973" y="3922017"/>
            <a:ext cx="2947388" cy="830997"/>
          </a:xfrm>
          <a:prstGeom prst="rect">
            <a:avLst/>
          </a:prstGeom>
          <a:noFill/>
          <a:ln>
            <a:noFill/>
          </a:ln>
        </p:spPr>
        <p:txBody>
          <a:bodyPr wrap="square" anchor="t">
            <a:spAutoFit/>
          </a:bodyPr>
          <a:lstStyle>
            <a:defPPr>
              <a:defRPr lang="es-ES_tradnl"/>
            </a:defPPr>
            <a:lvl1pPr>
              <a:defRPr sz="1050">
                <a:solidFill>
                  <a:schemeClr val="accent1"/>
                </a:solidFill>
              </a:defRPr>
            </a:lvl1pPr>
          </a:lstStyle>
          <a:p>
            <a:pPr algn="ctr"/>
            <a:r>
              <a:rPr lang="es-ES" sz="2400" b="1">
                <a:solidFill>
                  <a:srgbClr val="E8434A"/>
                </a:solidFill>
                <a:latin typeface="Dreaming Outloud Pro" panose="03050502040302030504" pitchFamily="66" charset="0"/>
                <a:cs typeface="Dreaming Outloud Pro" panose="03050502040302030504" pitchFamily="66" charset="0"/>
              </a:rPr>
              <a:t>Posología simple de </a:t>
            </a:r>
            <a:endParaRPr lang="es-ES" sz="2400" b="1" baseline="30000">
              <a:solidFill>
                <a:srgbClr val="E8434A"/>
              </a:solidFill>
              <a:latin typeface="Dreaming Outloud Pro" panose="03050502040302030504" pitchFamily="66" charset="0"/>
              <a:cs typeface="Dreaming Outloud Pro" panose="03050502040302030504" pitchFamily="66" charset="0"/>
            </a:endParaRPr>
          </a:p>
          <a:p>
            <a:pPr algn="ctr"/>
            <a:r>
              <a:rPr lang="es-ES" sz="2400" b="1">
                <a:solidFill>
                  <a:srgbClr val="E8434A"/>
                </a:solidFill>
                <a:latin typeface="Dreaming Outloud Pro" panose="03050502040302030504" pitchFamily="66" charset="0"/>
                <a:cs typeface="Dreaming Outloud Pro" panose="03050502040302030504" pitchFamily="66" charset="0"/>
              </a:rPr>
              <a:t> corta duración</a:t>
            </a:r>
            <a:r>
              <a:rPr lang="es-ES" sz="2400" b="1" baseline="30000">
                <a:solidFill>
                  <a:srgbClr val="E8434A"/>
                </a:solidFill>
                <a:latin typeface="Dreaming Outloud Pro" panose="03050502040302030504" pitchFamily="66" charset="0"/>
                <a:cs typeface="Dreaming Outloud Pro" panose="03050502040302030504" pitchFamily="66" charset="0"/>
              </a:rPr>
              <a:t>4</a:t>
            </a:r>
          </a:p>
        </p:txBody>
      </p:sp>
      <p:sp>
        <p:nvSpPr>
          <p:cNvPr id="386" name="Arco 385">
            <a:extLst>
              <a:ext uri="{FF2B5EF4-FFF2-40B4-BE49-F238E27FC236}">
                <a16:creationId xmlns:a16="http://schemas.microsoft.com/office/drawing/2014/main" id="{B705DE32-E058-DE5B-FB88-76385E43F04B}"/>
              </a:ext>
            </a:extLst>
          </p:cNvPr>
          <p:cNvSpPr/>
          <p:nvPr/>
        </p:nvSpPr>
        <p:spPr>
          <a:xfrm rot="7952964" flipH="1" flipV="1">
            <a:off x="5724820" y="5205428"/>
            <a:ext cx="1912883" cy="2576224"/>
          </a:xfrm>
          <a:prstGeom prst="arc">
            <a:avLst>
              <a:gd name="adj1" fmla="val 17164048"/>
              <a:gd name="adj2" fmla="val 20326325"/>
            </a:avLst>
          </a:prstGeom>
          <a:ln w="38100" cap="rnd">
            <a:solidFill>
              <a:srgbClr val="F14144"/>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sz="2400"/>
          </a:p>
        </p:txBody>
      </p:sp>
      <p:sp>
        <p:nvSpPr>
          <p:cNvPr id="4" name="TextBox 3">
            <a:extLst>
              <a:ext uri="{FF2B5EF4-FFF2-40B4-BE49-F238E27FC236}">
                <a16:creationId xmlns:a16="http://schemas.microsoft.com/office/drawing/2014/main" id="{82383AD3-BCD4-F7B9-8B9C-494808983395}"/>
              </a:ext>
            </a:extLst>
          </p:cNvPr>
          <p:cNvSpPr txBox="1"/>
          <p:nvPr/>
        </p:nvSpPr>
        <p:spPr>
          <a:xfrm>
            <a:off x="8276977" y="5851617"/>
            <a:ext cx="6096000" cy="256545"/>
          </a:xfrm>
          <a:prstGeom prst="rect">
            <a:avLst/>
          </a:prstGeom>
          <a:noFill/>
        </p:spPr>
        <p:txBody>
          <a:bodyPr wrap="square">
            <a:spAutoFit/>
          </a:bodyPr>
          <a:lstStyle/>
          <a:p>
            <a:r>
              <a:rPr lang="es-ES" sz="1067" b="1">
                <a:solidFill>
                  <a:srgbClr val="6F6F6F"/>
                </a:solidFill>
                <a:latin typeface="Arial" panose="020B0604020202020204" pitchFamily="34" charset="0"/>
                <a:ea typeface="Arial" panose="020B0604020202020204" pitchFamily="34" charset="0"/>
                <a:cs typeface="Arial" panose="020B0604020202020204" pitchFamily="34" charset="0"/>
              </a:rPr>
              <a:t>AA</a:t>
            </a:r>
            <a:r>
              <a:rPr lang="es-ES" sz="1067">
                <a:solidFill>
                  <a:srgbClr val="6F6F6F"/>
                </a:solidFill>
                <a:latin typeface="Arial" panose="020B0604020202020204" pitchFamily="34" charset="0"/>
                <a:ea typeface="Arial" panose="020B0604020202020204" pitchFamily="34" charset="0"/>
                <a:cs typeface="Arial" panose="020B0604020202020204" pitchFamily="34" charset="0"/>
              </a:rPr>
              <a:t>, acontecimientos adversos; </a:t>
            </a:r>
            <a:r>
              <a:rPr lang="es-ES" sz="1067" b="1">
                <a:solidFill>
                  <a:srgbClr val="6F6F6F"/>
                </a:solidFill>
                <a:latin typeface="Arial" panose="020B0604020202020204" pitchFamily="34" charset="0"/>
                <a:ea typeface="Arial" panose="020B0604020202020204" pitchFamily="34" charset="0"/>
                <a:cs typeface="Arial" panose="020B0604020202020204" pitchFamily="34" charset="0"/>
              </a:rPr>
              <a:t>LSR</a:t>
            </a:r>
            <a:r>
              <a:rPr lang="es-ES" sz="1067">
                <a:solidFill>
                  <a:srgbClr val="6F6F6F"/>
                </a:solidFill>
                <a:latin typeface="Arial" panose="020B0604020202020204" pitchFamily="34" charset="0"/>
                <a:ea typeface="Arial" panose="020B0604020202020204" pitchFamily="34" charset="0"/>
                <a:cs typeface="Arial" panose="020B0604020202020204" pitchFamily="34" charset="0"/>
              </a:rPr>
              <a:t>, local skin </a:t>
            </a:r>
            <a:r>
              <a:rPr lang="es-ES" sz="1067" err="1">
                <a:solidFill>
                  <a:srgbClr val="6F6F6F"/>
                </a:solidFill>
                <a:latin typeface="Arial" panose="020B0604020202020204" pitchFamily="34" charset="0"/>
                <a:ea typeface="Arial" panose="020B0604020202020204" pitchFamily="34" charset="0"/>
                <a:cs typeface="Arial" panose="020B0604020202020204" pitchFamily="34" charset="0"/>
              </a:rPr>
              <a:t>reactions</a:t>
            </a:r>
            <a:endParaRPr lang="es-ES" sz="1067">
              <a:solidFill>
                <a:srgbClr val="6F6F6F"/>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2739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E1BFF8-68DA-7451-5FA8-F3F55A846DF2}"/>
              </a:ext>
            </a:extLst>
          </p:cNvPr>
          <p:cNvSpPr>
            <a:spLocks noGrp="1"/>
          </p:cNvSpPr>
          <p:nvPr>
            <p:ph type="title"/>
          </p:nvPr>
        </p:nvSpPr>
        <p:spPr/>
        <p:txBody>
          <a:bodyPr>
            <a:normAutofit fontScale="90000"/>
          </a:bodyPr>
          <a:lstStyle/>
          <a:p>
            <a:r>
              <a:rPr lang="es-ES_tradnl" dirty="0"/>
              <a:t>CASO CLÍNICO 1</a:t>
            </a:r>
            <a:br>
              <a:rPr lang="es-ES" dirty="0"/>
            </a:br>
            <a:endParaRPr lang="en-US" dirty="0"/>
          </a:p>
        </p:txBody>
      </p:sp>
      <p:sp>
        <p:nvSpPr>
          <p:cNvPr id="3" name="Marcador de texto 2">
            <a:extLst>
              <a:ext uri="{FF2B5EF4-FFF2-40B4-BE49-F238E27FC236}">
                <a16:creationId xmlns:a16="http://schemas.microsoft.com/office/drawing/2014/main" id="{5A06EB0F-08FE-7AAA-8F7F-B488B55F1323}"/>
              </a:ext>
            </a:extLst>
          </p:cNvPr>
          <p:cNvSpPr>
            <a:spLocks noGrp="1"/>
          </p:cNvSpPr>
          <p:nvPr>
            <p:ph idx="1"/>
          </p:nvPr>
        </p:nvSpPr>
        <p:spPr>
          <a:xfrm>
            <a:off x="541056" y="1814509"/>
            <a:ext cx="11109605" cy="4130390"/>
          </a:xfrm>
        </p:spPr>
        <p:txBody>
          <a:bodyPr/>
          <a:lstStyle/>
          <a:p>
            <a:r>
              <a:rPr lang="es-ES" b="1" dirty="0"/>
              <a:t>Edad y sexo: </a:t>
            </a:r>
            <a:r>
              <a:rPr lang="es-ES" dirty="0"/>
              <a:t>mujer, 93 años</a:t>
            </a:r>
          </a:p>
          <a:p>
            <a:r>
              <a:rPr lang="es-ES" b="1" dirty="0"/>
              <a:t>Situación laboral:  --</a:t>
            </a:r>
          </a:p>
          <a:p>
            <a:r>
              <a:rPr lang="es-ES" b="1" dirty="0"/>
              <a:t>Historial clínico: </a:t>
            </a:r>
            <a:r>
              <a:rPr lang="es-ES" dirty="0"/>
              <a:t>carcinoma de cérvix, depresión, hipertensión, cáncer cutáneo no melanoma, Bowen. Primer diagnóstico QA 2006</a:t>
            </a:r>
          </a:p>
          <a:p>
            <a:r>
              <a:rPr lang="es-ES" b="1" dirty="0"/>
              <a:t>Localización de la/s lesión/es: </a:t>
            </a:r>
            <a:r>
              <a:rPr lang="es-ES" dirty="0"/>
              <a:t>12 lesiones de QA en la frente</a:t>
            </a:r>
          </a:p>
          <a:p>
            <a:r>
              <a:rPr lang="es-ES" b="1" dirty="0"/>
              <a:t>Fenotipo </a:t>
            </a:r>
            <a:r>
              <a:rPr lang="es-ES" b="1" dirty="0" err="1"/>
              <a:t>fitzpatrick</a:t>
            </a:r>
            <a:r>
              <a:rPr lang="es-ES" b="1" dirty="0"/>
              <a:t>: </a:t>
            </a:r>
            <a:r>
              <a:rPr lang="es-ES" dirty="0"/>
              <a:t>II</a:t>
            </a:r>
          </a:p>
          <a:p>
            <a:r>
              <a:rPr lang="es-ES" b="1" dirty="0"/>
              <a:t>Tratamientos previos: </a:t>
            </a:r>
            <a:r>
              <a:rPr lang="es-ES" dirty="0"/>
              <a:t>crioterapia, diclofenaco + AH, </a:t>
            </a:r>
            <a:r>
              <a:rPr lang="es-ES" dirty="0" err="1"/>
              <a:t>imiquimod</a:t>
            </a:r>
            <a:r>
              <a:rPr lang="es-ES" dirty="0"/>
              <a:t> (que provocó muchas LRS y generó mucho estrés a la paciente)</a:t>
            </a:r>
          </a:p>
          <a:p>
            <a:endParaRPr lang="es-ES" b="1" dirty="0"/>
          </a:p>
        </p:txBody>
      </p:sp>
      <p:sp>
        <p:nvSpPr>
          <p:cNvPr id="2" name="Marcador de texto 1">
            <a:extLst>
              <a:ext uri="{FF2B5EF4-FFF2-40B4-BE49-F238E27FC236}">
                <a16:creationId xmlns:a16="http://schemas.microsoft.com/office/drawing/2014/main" id="{E6F31524-8EA5-43C9-1919-DE2873839AAB}"/>
              </a:ext>
            </a:extLst>
          </p:cNvPr>
          <p:cNvSpPr>
            <a:spLocks noGrp="1"/>
          </p:cNvSpPr>
          <p:nvPr>
            <p:ph type="body" sz="quarter" idx="13"/>
          </p:nvPr>
        </p:nvSpPr>
        <p:spPr/>
        <p:txBody>
          <a:bodyPr>
            <a:normAutofit lnSpcReduction="10000"/>
          </a:bodyPr>
          <a:lstStyle/>
          <a:p>
            <a:r>
              <a:rPr lang="es-ES" sz="2000" b="1" dirty="0"/>
              <a:t>Descripción del caso: </a:t>
            </a:r>
          </a:p>
          <a:p>
            <a:endParaRPr lang="es-ES" dirty="0"/>
          </a:p>
        </p:txBody>
      </p:sp>
      <p:sp>
        <p:nvSpPr>
          <p:cNvPr id="6" name="TextBox 32">
            <a:extLst>
              <a:ext uri="{FF2B5EF4-FFF2-40B4-BE49-F238E27FC236}">
                <a16:creationId xmlns:a16="http://schemas.microsoft.com/office/drawing/2014/main" id="{6214A2E6-008B-0243-D3B2-7727A53A87EA}"/>
              </a:ext>
            </a:extLst>
          </p:cNvPr>
          <p:cNvSpPr txBox="1"/>
          <p:nvPr/>
        </p:nvSpPr>
        <p:spPr>
          <a:xfrm>
            <a:off x="600229" y="5884304"/>
            <a:ext cx="8216793" cy="235898"/>
          </a:xfrm>
          <a:prstGeom prst="rect">
            <a:avLst/>
          </a:prstGeom>
          <a:noFill/>
        </p:spPr>
        <p:txBody>
          <a:bodyPr wrap="square" rtlCol="0">
            <a:spAutoFit/>
          </a:bodyPr>
          <a:lstStyle/>
          <a:p>
            <a:r>
              <a:rPr lang="es-ES_tradnl" sz="933" noProof="1">
                <a:latin typeface="Arial" panose="020B0604020202020204" pitchFamily="34" charset="0"/>
                <a:cs typeface="Arial" panose="020B0604020202020204" pitchFamily="34" charset="0"/>
              </a:rPr>
              <a:t>AH: ácido hialurónico; QA: queratosis actínica; LSR: reacciones cutáneas locales</a:t>
            </a:r>
            <a:endParaRPr lang="es-ES" sz="933" noProof="1">
              <a:latin typeface="Arial" panose="020B0604020202020204" pitchFamily="34" charset="0"/>
              <a:cs typeface="Arial" panose="020B0604020202020204" pitchFamily="34" charset="0"/>
            </a:endParaRPr>
          </a:p>
        </p:txBody>
      </p:sp>
      <p:sp>
        <p:nvSpPr>
          <p:cNvPr id="8" name="TextBox 32">
            <a:extLst>
              <a:ext uri="{FF2B5EF4-FFF2-40B4-BE49-F238E27FC236}">
                <a16:creationId xmlns:a16="http://schemas.microsoft.com/office/drawing/2014/main" id="{45556124-E352-407A-3DBB-AC9FDAE153D4}"/>
              </a:ext>
            </a:extLst>
          </p:cNvPr>
          <p:cNvSpPr txBox="1"/>
          <p:nvPr/>
        </p:nvSpPr>
        <p:spPr>
          <a:xfrm>
            <a:off x="600229" y="6261252"/>
            <a:ext cx="9500920" cy="215444"/>
          </a:xfrm>
          <a:prstGeom prst="rect">
            <a:avLst/>
          </a:prstGeom>
          <a:noFill/>
        </p:spPr>
        <p:txBody>
          <a:bodyPr wrap="square" rtlCol="0">
            <a:spAutoFit/>
          </a:bodyPr>
          <a:lstStyle>
            <a:defPPr>
              <a:defRPr lang="es-ES_tradnl"/>
            </a:defPPr>
            <a:lvl1pPr defTabSz="685800">
              <a:defRPr sz="600">
                <a:solidFill>
                  <a:prstClr val="white">
                    <a:lumMod val="65000"/>
                  </a:prstClr>
                </a:solidFill>
                <a:latin typeface="Arial" panose="020B0604020202020204" pitchFamily="34" charset="0"/>
                <a:cs typeface="Arial" panose="020B0604020202020204" pitchFamily="34" charset="0"/>
              </a:defRPr>
            </a:lvl1pPr>
          </a:lstStyle>
          <a:p>
            <a:r>
              <a:rPr lang="en-US" sz="800" noProof="1"/>
              <a:t>Kunstfeld R; Previously treated actinic keratosis safely and effectively managed with tirbanibulin 1% ointment in six patients: real life experience in Austria. Poster publicado en EADV 2022</a:t>
            </a:r>
            <a:endParaRPr lang="es-ES_tradnl" sz="800" noProof="1"/>
          </a:p>
        </p:txBody>
      </p:sp>
    </p:spTree>
    <p:extLst>
      <p:ext uri="{BB962C8B-B14F-4D97-AF65-F5344CB8AC3E}">
        <p14:creationId xmlns:p14="http://schemas.microsoft.com/office/powerpoint/2010/main" val="2952309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9DA0113-988C-BAA9-5CFA-11243414151A}"/>
              </a:ext>
            </a:extLst>
          </p:cNvPr>
          <p:cNvSpPr>
            <a:spLocks noGrp="1"/>
          </p:cNvSpPr>
          <p:nvPr>
            <p:ph type="body" sz="quarter" idx="13"/>
          </p:nvPr>
        </p:nvSpPr>
        <p:spPr>
          <a:xfrm>
            <a:off x="707592" y="592138"/>
            <a:ext cx="7950464" cy="350837"/>
          </a:xfrm>
        </p:spPr>
        <p:txBody>
          <a:bodyPr>
            <a:normAutofit lnSpcReduction="10000"/>
          </a:bodyPr>
          <a:lstStyle/>
          <a:p>
            <a:r>
              <a:rPr lang="es-ES" dirty="0"/>
              <a:t>Exoneración de responsabilidad y uso de la presentación</a:t>
            </a:r>
          </a:p>
        </p:txBody>
      </p:sp>
      <p:sp>
        <p:nvSpPr>
          <p:cNvPr id="7" name="Text Placeholder 4">
            <a:extLst>
              <a:ext uri="{FF2B5EF4-FFF2-40B4-BE49-F238E27FC236}">
                <a16:creationId xmlns:a16="http://schemas.microsoft.com/office/drawing/2014/main" id="{49E01A7F-3A05-9AD4-8BC4-1A94937FE3E8}"/>
              </a:ext>
            </a:extLst>
          </p:cNvPr>
          <p:cNvSpPr txBox="1">
            <a:spLocks/>
          </p:cNvSpPr>
          <p:nvPr/>
        </p:nvSpPr>
        <p:spPr>
          <a:xfrm>
            <a:off x="541337" y="1613958"/>
            <a:ext cx="10847099" cy="430106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defTabSz="914377">
              <a:spcBef>
                <a:spcPts val="1000"/>
              </a:spcBef>
              <a:buNone/>
              <a:defRPr/>
            </a:pPr>
            <a:r>
              <a:rPr lang="es-ES" sz="1333" dirty="0">
                <a:solidFill>
                  <a:schemeClr val="tx1">
                    <a:lumMod val="50000"/>
                    <a:lumOff val="50000"/>
                  </a:schemeClr>
                </a:solidFill>
                <a:latin typeface="Arial"/>
                <a:ea typeface="Noto Sans" panose="020B0502040504020204" pitchFamily="34"/>
                <a:cs typeface="Noto Sans" panose="020B0502040504020204" pitchFamily="34"/>
              </a:rPr>
              <a:t>Este documento (la “Presentación”) ha sido preparado por Almirall, S.A. (“Almirall”) exclusivamente para su uso en presentaciones y/o formaciones dirigidas a la comunidad científica (“Uso Permitido”). La divulgación, difusión o uso de este documento, para un uso distinto al Uso Permitido, sin la autorización previa, expresa y por escrito de la Compañía está prohibida.​</a:t>
            </a:r>
          </a:p>
          <a:p>
            <a:pPr marL="0" indent="0" algn="just" defTabSz="914377">
              <a:spcBef>
                <a:spcPts val="1000"/>
              </a:spcBef>
              <a:buNone/>
              <a:defRPr/>
            </a:pPr>
            <a:r>
              <a:rPr lang="es-ES" sz="1333" dirty="0">
                <a:solidFill>
                  <a:schemeClr val="tx1">
                    <a:lumMod val="50000"/>
                    <a:lumOff val="50000"/>
                  </a:schemeClr>
                </a:solidFill>
                <a:latin typeface="Arial"/>
                <a:ea typeface="Noto Sans" panose="020B0502040504020204" pitchFamily="34"/>
                <a:cs typeface="Noto Sans" panose="020B0502040504020204" pitchFamily="34"/>
              </a:rPr>
              <a:t>Almirall no otorga, ni implícita ni explícitamente, ninguna garantía de imparcialidad, precisión, integridad o exactitud de la información, opinión y declaraciones expresadas en dicha Presentación o en discusiones que puedan tener lugar durante su utilización.​</a:t>
            </a:r>
          </a:p>
          <a:p>
            <a:pPr marL="0" indent="0" algn="just" defTabSz="914377">
              <a:spcBef>
                <a:spcPts val="1000"/>
              </a:spcBef>
              <a:buNone/>
              <a:defRPr/>
            </a:pPr>
            <a:r>
              <a:rPr lang="es-ES" sz="1333" dirty="0">
                <a:solidFill>
                  <a:schemeClr val="tx1">
                    <a:lumMod val="50000"/>
                    <a:lumOff val="50000"/>
                  </a:schemeClr>
                </a:solidFill>
                <a:latin typeface="Arial"/>
                <a:ea typeface="Noto Sans" panose="020B0502040504020204" pitchFamily="34"/>
                <a:cs typeface="Noto Sans" panose="020B0502040504020204" pitchFamily="34"/>
              </a:rPr>
              <a:t>Tanto la Presentación como los contenidos incluidos en la misma (con carácter enunciativo, que no limitativo, imágenes, diseño gráfico, logos, textos, gráficos, ilustraciones, fotografías, y cualquier otro material susceptible de protección) son titularidad exclusiva de Almirall o Almirall tiene sobre ellos la correspondiente autorización de uso. ​</a:t>
            </a:r>
          </a:p>
          <a:p>
            <a:pPr marL="0" indent="0" algn="just" defTabSz="914377">
              <a:spcBef>
                <a:spcPts val="1000"/>
              </a:spcBef>
              <a:buNone/>
              <a:defRPr/>
            </a:pPr>
            <a:r>
              <a:rPr lang="es-ES" sz="1333" dirty="0">
                <a:solidFill>
                  <a:schemeClr val="tx1">
                    <a:lumMod val="50000"/>
                    <a:lumOff val="50000"/>
                  </a:schemeClr>
                </a:solidFill>
                <a:latin typeface="Arial"/>
                <a:ea typeface="Noto Sans" panose="020B0502040504020204" pitchFamily="34"/>
                <a:cs typeface="Noto Sans" panose="020B0502040504020204" pitchFamily="34"/>
              </a:rPr>
              <a:t>Igualmente, todos los nombres comerciales, marcas o signos distintivos de cualquier clase contenidos en la Presentación están protegidos por la Ley.​</a:t>
            </a:r>
          </a:p>
          <a:p>
            <a:pPr marL="0" indent="0" algn="just" defTabSz="914377">
              <a:spcBef>
                <a:spcPts val="1000"/>
              </a:spcBef>
              <a:buNone/>
              <a:defRPr/>
            </a:pPr>
            <a:r>
              <a:rPr lang="es-ES" sz="1333" dirty="0">
                <a:solidFill>
                  <a:schemeClr val="tx1">
                    <a:lumMod val="50000"/>
                    <a:lumOff val="50000"/>
                  </a:schemeClr>
                </a:solidFill>
                <a:latin typeface="Arial"/>
                <a:ea typeface="Noto Sans" panose="020B0502040504020204" pitchFamily="34"/>
                <a:cs typeface="Noto Sans" panose="020B0502040504020204" pitchFamily="34"/>
              </a:rPr>
              <a:t>La reproducción, distribución, comercialización, transformación, comunicación pública y, en general, cualquier otra forma de explotación, por cualquier procedimiento, de todo o parte de la Presentación  o de la información contenida en la misma con fines distintos al Uso Permitido, podría constituir una infracción de los derechos de Propiedad Intelectual y/o Industrial de Almirall o del titular de los mismos y podría dar lugar al ejercicio de cuantas acciones judiciales o extrajudiciales pudieran corresponder en el ejercicio de sus derechos. Todo ello salvo que, previa solicitud, Almirall haya autorizado expresamente y por escrito el uso de los contenidos para un fin específico, en cuyo caso, el destinatario se compromete a citar la Almirall como fuente titular del contenido.​</a:t>
            </a:r>
          </a:p>
          <a:p>
            <a:pPr marL="0" indent="0" defTabSz="914377">
              <a:spcBef>
                <a:spcPts val="1000"/>
              </a:spcBef>
              <a:buNone/>
              <a:defRPr/>
            </a:pPr>
            <a:endParaRPr lang="es-ES" sz="1333" dirty="0">
              <a:solidFill>
                <a:schemeClr val="tx1">
                  <a:lumMod val="50000"/>
                  <a:lumOff val="50000"/>
                </a:schemeClr>
              </a:solidFill>
              <a:latin typeface="Arial"/>
            </a:endParaRPr>
          </a:p>
        </p:txBody>
      </p:sp>
    </p:spTree>
    <p:extLst>
      <p:ext uri="{BB962C8B-B14F-4D97-AF65-F5344CB8AC3E}">
        <p14:creationId xmlns:p14="http://schemas.microsoft.com/office/powerpoint/2010/main" val="25355032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esquinas redondeadas 16">
            <a:extLst>
              <a:ext uri="{FF2B5EF4-FFF2-40B4-BE49-F238E27FC236}">
                <a16:creationId xmlns:a16="http://schemas.microsoft.com/office/drawing/2014/main" id="{A24A177C-8B05-8CB3-7FFD-EABAF362E454}"/>
              </a:ext>
            </a:extLst>
          </p:cNvPr>
          <p:cNvSpPr/>
          <p:nvPr/>
        </p:nvSpPr>
        <p:spPr>
          <a:xfrm>
            <a:off x="7998211" y="1198956"/>
            <a:ext cx="2620355" cy="615553"/>
          </a:xfrm>
          <a:prstGeom prst="roundRect">
            <a:avLst/>
          </a:prstGeom>
          <a:solidFill>
            <a:srgbClr val="EAF4F3"/>
          </a:solidFill>
          <a:ln>
            <a:solidFill>
              <a:srgbClr val="EAF4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5" name="Title 4">
            <a:extLst>
              <a:ext uri="{FF2B5EF4-FFF2-40B4-BE49-F238E27FC236}">
                <a16:creationId xmlns:a16="http://schemas.microsoft.com/office/drawing/2014/main" id="{BF684795-D029-2260-3E88-56C97579F16A}"/>
              </a:ext>
            </a:extLst>
          </p:cNvPr>
          <p:cNvSpPr>
            <a:spLocks noGrp="1"/>
          </p:cNvSpPr>
          <p:nvPr>
            <p:ph type="title"/>
          </p:nvPr>
        </p:nvSpPr>
        <p:spPr/>
        <p:txBody>
          <a:bodyPr>
            <a:normAutofit fontScale="90000"/>
          </a:bodyPr>
          <a:lstStyle/>
          <a:p>
            <a:r>
              <a:rPr lang="es-ES_tradnl" sz="3200" dirty="0"/>
              <a:t>Caso clínico 1</a:t>
            </a:r>
            <a:br>
              <a:rPr lang="es-ES" dirty="0"/>
            </a:br>
            <a:endParaRPr lang="en-US" dirty="0"/>
          </a:p>
        </p:txBody>
      </p:sp>
      <p:sp>
        <p:nvSpPr>
          <p:cNvPr id="2" name="Marcador de texto 1">
            <a:extLst>
              <a:ext uri="{FF2B5EF4-FFF2-40B4-BE49-F238E27FC236}">
                <a16:creationId xmlns:a16="http://schemas.microsoft.com/office/drawing/2014/main" id="{89DA0113-988C-BAA9-5CFA-11243414151A}"/>
              </a:ext>
            </a:extLst>
          </p:cNvPr>
          <p:cNvSpPr>
            <a:spLocks noGrp="1"/>
          </p:cNvSpPr>
          <p:nvPr>
            <p:ph type="body" sz="quarter" idx="13"/>
          </p:nvPr>
        </p:nvSpPr>
        <p:spPr/>
        <p:txBody>
          <a:bodyPr>
            <a:normAutofit fontScale="92500" lnSpcReduction="10000"/>
          </a:bodyPr>
          <a:lstStyle/>
          <a:p>
            <a:endParaRPr lang="es-ES" dirty="0"/>
          </a:p>
        </p:txBody>
      </p:sp>
      <p:sp>
        <p:nvSpPr>
          <p:cNvPr id="4" name="CuadroTexto 3">
            <a:extLst>
              <a:ext uri="{FF2B5EF4-FFF2-40B4-BE49-F238E27FC236}">
                <a16:creationId xmlns:a16="http://schemas.microsoft.com/office/drawing/2014/main" id="{CF39F5C8-E0C1-5F19-775C-BA0754D6B5E2}"/>
              </a:ext>
            </a:extLst>
          </p:cNvPr>
          <p:cNvSpPr txBox="1"/>
          <p:nvPr/>
        </p:nvSpPr>
        <p:spPr>
          <a:xfrm>
            <a:off x="1636296" y="5293659"/>
            <a:ext cx="2010923" cy="369332"/>
          </a:xfrm>
          <a:prstGeom prst="rect">
            <a:avLst/>
          </a:prstGeom>
          <a:noFill/>
        </p:spPr>
        <p:txBody>
          <a:bodyPr wrap="square" lIns="121920" tIns="60960" rIns="121920" bIns="60960" rtlCol="0" anchor="t">
            <a:spAutoFit/>
          </a:bodyPr>
          <a:lstStyle/>
          <a:p>
            <a:r>
              <a:rPr lang="es-ES_tradnl" sz="1600" b="1" err="1">
                <a:solidFill>
                  <a:srgbClr val="0D3F4E"/>
                </a:solidFill>
              </a:rPr>
              <a:t>Nº</a:t>
            </a:r>
            <a:r>
              <a:rPr lang="es-ES_tradnl" sz="1600" b="1">
                <a:solidFill>
                  <a:srgbClr val="0D3F4E"/>
                </a:solidFill>
              </a:rPr>
              <a:t> lesiones: 12 </a:t>
            </a:r>
            <a:endParaRPr lang="es-ES" sz="1600" b="1">
              <a:solidFill>
                <a:srgbClr val="0D3F4E"/>
              </a:solidFill>
            </a:endParaRPr>
          </a:p>
        </p:txBody>
      </p:sp>
      <p:sp>
        <p:nvSpPr>
          <p:cNvPr id="6" name="CuadroTexto 5">
            <a:extLst>
              <a:ext uri="{FF2B5EF4-FFF2-40B4-BE49-F238E27FC236}">
                <a16:creationId xmlns:a16="http://schemas.microsoft.com/office/drawing/2014/main" id="{9079C1B8-7991-BAC8-E272-407748C5022C}"/>
              </a:ext>
            </a:extLst>
          </p:cNvPr>
          <p:cNvSpPr txBox="1"/>
          <p:nvPr/>
        </p:nvSpPr>
        <p:spPr>
          <a:xfrm>
            <a:off x="8398274" y="5310298"/>
            <a:ext cx="1610692" cy="369332"/>
          </a:xfrm>
          <a:prstGeom prst="rect">
            <a:avLst/>
          </a:prstGeom>
          <a:noFill/>
        </p:spPr>
        <p:txBody>
          <a:bodyPr wrap="square" lIns="121920" tIns="60960" rIns="121920" bIns="60960" rtlCol="0" anchor="t">
            <a:spAutoFit/>
          </a:bodyPr>
          <a:lstStyle/>
          <a:p>
            <a:r>
              <a:rPr lang="es-ES_tradnl" sz="1600" b="1" err="1">
                <a:solidFill>
                  <a:srgbClr val="0D3F4E"/>
                </a:solidFill>
              </a:rPr>
              <a:t>Nº</a:t>
            </a:r>
            <a:r>
              <a:rPr lang="es-ES_tradnl" sz="1600" b="1">
                <a:solidFill>
                  <a:srgbClr val="0D3F4E"/>
                </a:solidFill>
              </a:rPr>
              <a:t> lesiones: 0 </a:t>
            </a:r>
            <a:endParaRPr lang="es-ES" sz="1600" b="1">
              <a:solidFill>
                <a:srgbClr val="0D3F4E"/>
              </a:solidFill>
            </a:endParaRPr>
          </a:p>
        </p:txBody>
      </p:sp>
      <p:sp>
        <p:nvSpPr>
          <p:cNvPr id="11" name="CuadroTexto 10">
            <a:extLst>
              <a:ext uri="{FF2B5EF4-FFF2-40B4-BE49-F238E27FC236}">
                <a16:creationId xmlns:a16="http://schemas.microsoft.com/office/drawing/2014/main" id="{36C5F399-181C-2845-B27C-3530BC4F8EBB}"/>
              </a:ext>
            </a:extLst>
          </p:cNvPr>
          <p:cNvSpPr txBox="1"/>
          <p:nvPr/>
        </p:nvSpPr>
        <p:spPr>
          <a:xfrm>
            <a:off x="7998211" y="1198956"/>
            <a:ext cx="2620355" cy="615553"/>
          </a:xfrm>
          <a:prstGeom prst="rect">
            <a:avLst/>
          </a:prstGeom>
          <a:noFill/>
        </p:spPr>
        <p:txBody>
          <a:bodyPr wrap="square" lIns="121920" tIns="60960" rIns="121920" bIns="60960" rtlCol="0" anchor="t">
            <a:spAutoFit/>
          </a:bodyPr>
          <a:lstStyle/>
          <a:p>
            <a:r>
              <a:rPr lang="es-ES_tradnl" sz="1600" b="1" dirty="0">
                <a:solidFill>
                  <a:srgbClr val="0D3F4E"/>
                </a:solidFill>
              </a:rPr>
              <a:t>Porcentaje de reducción de lesiones: 100%</a:t>
            </a:r>
            <a:endParaRPr lang="es-ES" sz="1600" b="1" dirty="0">
              <a:solidFill>
                <a:srgbClr val="0D3F4E"/>
              </a:solidFill>
            </a:endParaRPr>
          </a:p>
        </p:txBody>
      </p:sp>
      <p:sp>
        <p:nvSpPr>
          <p:cNvPr id="7" name="Flecha: a la derecha 6">
            <a:extLst>
              <a:ext uri="{FF2B5EF4-FFF2-40B4-BE49-F238E27FC236}">
                <a16:creationId xmlns:a16="http://schemas.microsoft.com/office/drawing/2014/main" id="{067726F0-B262-7D0D-07EB-956C0E3B9853}"/>
              </a:ext>
            </a:extLst>
          </p:cNvPr>
          <p:cNvSpPr/>
          <p:nvPr/>
        </p:nvSpPr>
        <p:spPr>
          <a:xfrm>
            <a:off x="5326459" y="3576504"/>
            <a:ext cx="1516181" cy="387497"/>
          </a:xfrm>
          <a:prstGeom prst="rightArrow">
            <a:avLst/>
          </a:prstGeom>
          <a:solidFill>
            <a:srgbClr val="E8434A"/>
          </a:solidFill>
          <a:ln>
            <a:solidFill>
              <a:srgbClr val="E84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srgbClr val="E8434A"/>
              </a:solidFill>
            </a:endParaRPr>
          </a:p>
        </p:txBody>
      </p:sp>
      <p:sp>
        <p:nvSpPr>
          <p:cNvPr id="8" name="CuadroTexto 7">
            <a:extLst>
              <a:ext uri="{FF2B5EF4-FFF2-40B4-BE49-F238E27FC236}">
                <a16:creationId xmlns:a16="http://schemas.microsoft.com/office/drawing/2014/main" id="{49DF52BC-BFE4-9961-6EC9-98F0FC2C6652}"/>
              </a:ext>
            </a:extLst>
          </p:cNvPr>
          <p:cNvSpPr txBox="1"/>
          <p:nvPr/>
        </p:nvSpPr>
        <p:spPr>
          <a:xfrm>
            <a:off x="5279205" y="2650344"/>
            <a:ext cx="1610692" cy="830997"/>
          </a:xfrm>
          <a:prstGeom prst="rect">
            <a:avLst/>
          </a:prstGeom>
          <a:noFill/>
        </p:spPr>
        <p:txBody>
          <a:bodyPr wrap="square" rtlCol="0">
            <a:spAutoFit/>
          </a:bodyPr>
          <a:lstStyle/>
          <a:p>
            <a:r>
              <a:rPr lang="es-ES_tradnl" sz="1600" b="1" dirty="0" err="1">
                <a:solidFill>
                  <a:srgbClr val="0D3F4E"/>
                </a:solidFill>
              </a:rPr>
              <a:t>Tirbanibulina</a:t>
            </a:r>
            <a:r>
              <a:rPr lang="es-ES_tradnl" sz="1600" b="1" dirty="0">
                <a:solidFill>
                  <a:srgbClr val="0D3F4E"/>
                </a:solidFill>
              </a:rPr>
              <a:t> 1% (5 días de tratamiento)</a:t>
            </a:r>
            <a:endParaRPr lang="es-ES" sz="1600" b="1" dirty="0">
              <a:solidFill>
                <a:srgbClr val="0D3F4E"/>
              </a:solidFill>
            </a:endParaRPr>
          </a:p>
        </p:txBody>
      </p:sp>
      <p:grpSp>
        <p:nvGrpSpPr>
          <p:cNvPr id="9" name="Grupo 8">
            <a:extLst>
              <a:ext uri="{FF2B5EF4-FFF2-40B4-BE49-F238E27FC236}">
                <a16:creationId xmlns:a16="http://schemas.microsoft.com/office/drawing/2014/main" id="{A3BBE040-9679-2A7B-A492-35B3D796B109}"/>
              </a:ext>
            </a:extLst>
          </p:cNvPr>
          <p:cNvGrpSpPr/>
          <p:nvPr/>
        </p:nvGrpSpPr>
        <p:grpSpPr>
          <a:xfrm>
            <a:off x="804727" y="2146793"/>
            <a:ext cx="4246245" cy="3006065"/>
            <a:chOff x="484692" y="735567"/>
            <a:chExt cx="2732867" cy="1800000"/>
          </a:xfrm>
        </p:grpSpPr>
        <p:pic>
          <p:nvPicPr>
            <p:cNvPr id="12" name="Imagen 11">
              <a:extLst>
                <a:ext uri="{FF2B5EF4-FFF2-40B4-BE49-F238E27FC236}">
                  <a16:creationId xmlns:a16="http://schemas.microsoft.com/office/drawing/2014/main" id="{1F347E2F-693F-B7DC-83BD-961488D89736}"/>
                </a:ext>
              </a:extLst>
            </p:cNvPr>
            <p:cNvPicPr>
              <a:picLocks noChangeAspect="1"/>
            </p:cNvPicPr>
            <p:nvPr/>
          </p:nvPicPr>
          <p:blipFill rotWithShape="1">
            <a:blip r:embed="rId3"/>
            <a:srcRect l="1781" t="59249" r="79408" b="8538"/>
            <a:stretch/>
          </p:blipFill>
          <p:spPr>
            <a:xfrm>
              <a:off x="484692" y="735567"/>
              <a:ext cx="2732867" cy="1800000"/>
            </a:xfrm>
            <a:prstGeom prst="rect">
              <a:avLst/>
            </a:prstGeom>
          </p:spPr>
        </p:pic>
        <p:sp>
          <p:nvSpPr>
            <p:cNvPr id="13" name="Rectángulo redondeado 6">
              <a:extLst>
                <a:ext uri="{FF2B5EF4-FFF2-40B4-BE49-F238E27FC236}">
                  <a16:creationId xmlns:a16="http://schemas.microsoft.com/office/drawing/2014/main" id="{6D3E2979-E4BC-513E-E9DE-4886100AD3DF}"/>
                </a:ext>
              </a:extLst>
            </p:cNvPr>
            <p:cNvSpPr/>
            <p:nvPr/>
          </p:nvSpPr>
          <p:spPr>
            <a:xfrm>
              <a:off x="603545" y="809891"/>
              <a:ext cx="702776" cy="171458"/>
            </a:xfrm>
            <a:prstGeom prst="roundRect">
              <a:avLst/>
            </a:prstGeom>
            <a:solidFill>
              <a:schemeClr val="bg1"/>
            </a:solidFill>
            <a:ln w="12700">
              <a:solidFill>
                <a:schemeClr val="accent1"/>
              </a:solidFill>
            </a:ln>
          </p:spPr>
          <p:txBody>
            <a:bodyPr wrap="none" anchor="ctr">
              <a:noAutofit/>
            </a:bodyPr>
            <a:lstStyle/>
            <a:p>
              <a:pPr algn="ctr">
                <a:spcBef>
                  <a:spcPts val="1333"/>
                </a:spcBef>
              </a:pPr>
              <a:r>
                <a:rPr lang="es-ES_tradnl" sz="1333" b="1">
                  <a:solidFill>
                    <a:schemeClr val="accent1"/>
                  </a:solidFill>
                  <a:latin typeface="+mj-lt"/>
                  <a:cs typeface="Arial" panose="020B0604020202020204" pitchFamily="34" charset="0"/>
                </a:rPr>
                <a:t>Basal</a:t>
              </a:r>
              <a:endParaRPr lang="es-ES" sz="1333" b="1">
                <a:solidFill>
                  <a:schemeClr val="accent1"/>
                </a:solidFill>
                <a:latin typeface="+mj-lt"/>
                <a:cs typeface="Arial" panose="020B0604020202020204" pitchFamily="34" charset="0"/>
              </a:endParaRPr>
            </a:p>
          </p:txBody>
        </p:sp>
      </p:grpSp>
      <p:grpSp>
        <p:nvGrpSpPr>
          <p:cNvPr id="14" name="Grupo 13">
            <a:extLst>
              <a:ext uri="{FF2B5EF4-FFF2-40B4-BE49-F238E27FC236}">
                <a16:creationId xmlns:a16="http://schemas.microsoft.com/office/drawing/2014/main" id="{9EF9432A-401C-71FC-174D-967EE9153FE7}"/>
              </a:ext>
            </a:extLst>
          </p:cNvPr>
          <p:cNvGrpSpPr/>
          <p:nvPr/>
        </p:nvGrpSpPr>
        <p:grpSpPr>
          <a:xfrm>
            <a:off x="7141031" y="2146793"/>
            <a:ext cx="4246243" cy="2971165"/>
            <a:chOff x="4389706" y="2729578"/>
            <a:chExt cx="2732865" cy="1800000"/>
          </a:xfrm>
        </p:grpSpPr>
        <p:pic>
          <p:nvPicPr>
            <p:cNvPr id="19" name="Imagen 18">
              <a:extLst>
                <a:ext uri="{FF2B5EF4-FFF2-40B4-BE49-F238E27FC236}">
                  <a16:creationId xmlns:a16="http://schemas.microsoft.com/office/drawing/2014/main" id="{3FDADF7E-4719-793F-B146-685D88AEC382}"/>
                </a:ext>
              </a:extLst>
            </p:cNvPr>
            <p:cNvPicPr>
              <a:picLocks noChangeAspect="1"/>
            </p:cNvPicPr>
            <p:nvPr/>
          </p:nvPicPr>
          <p:blipFill rotWithShape="1">
            <a:blip r:embed="rId3"/>
            <a:srcRect l="80436" t="58915" r="753" b="8872"/>
            <a:stretch/>
          </p:blipFill>
          <p:spPr>
            <a:xfrm>
              <a:off x="4389706" y="2729578"/>
              <a:ext cx="2732865" cy="1800000"/>
            </a:xfrm>
            <a:prstGeom prst="rect">
              <a:avLst/>
            </a:prstGeom>
          </p:spPr>
        </p:pic>
        <p:sp>
          <p:nvSpPr>
            <p:cNvPr id="20" name="Rectángulo redondeado 6">
              <a:extLst>
                <a:ext uri="{FF2B5EF4-FFF2-40B4-BE49-F238E27FC236}">
                  <a16:creationId xmlns:a16="http://schemas.microsoft.com/office/drawing/2014/main" id="{645CBFCC-AAB7-E6EB-0BBE-54CDA0D25EBF}"/>
                </a:ext>
              </a:extLst>
            </p:cNvPr>
            <p:cNvSpPr/>
            <p:nvPr/>
          </p:nvSpPr>
          <p:spPr>
            <a:xfrm>
              <a:off x="4507230" y="2791463"/>
              <a:ext cx="702776" cy="174498"/>
            </a:xfrm>
            <a:prstGeom prst="roundRect">
              <a:avLst/>
            </a:prstGeom>
            <a:solidFill>
              <a:schemeClr val="bg1"/>
            </a:solidFill>
            <a:ln w="12700">
              <a:solidFill>
                <a:schemeClr val="accent1"/>
              </a:solidFill>
            </a:ln>
          </p:spPr>
          <p:txBody>
            <a:bodyPr wrap="none" anchor="ctr">
              <a:noAutofit/>
            </a:bodyPr>
            <a:lstStyle/>
            <a:p>
              <a:pPr algn="ctr">
                <a:spcBef>
                  <a:spcPts val="1333"/>
                </a:spcBef>
              </a:pPr>
              <a:r>
                <a:rPr lang="es-ES_tradnl" sz="1333" b="1">
                  <a:solidFill>
                    <a:schemeClr val="accent1"/>
                  </a:solidFill>
                  <a:latin typeface="+mj-lt"/>
                  <a:cs typeface="Arial" panose="020B0604020202020204" pitchFamily="34" charset="0"/>
                </a:rPr>
                <a:t>Día 57</a:t>
              </a:r>
              <a:endParaRPr lang="es-ES" sz="1333" b="1">
                <a:solidFill>
                  <a:schemeClr val="accent1"/>
                </a:solidFill>
                <a:latin typeface="+mj-lt"/>
                <a:cs typeface="Arial" panose="020B0604020202020204" pitchFamily="34" charset="0"/>
              </a:endParaRPr>
            </a:p>
          </p:txBody>
        </p:sp>
      </p:grpSp>
      <p:sp>
        <p:nvSpPr>
          <p:cNvPr id="21" name="TextBox 32">
            <a:extLst>
              <a:ext uri="{FF2B5EF4-FFF2-40B4-BE49-F238E27FC236}">
                <a16:creationId xmlns:a16="http://schemas.microsoft.com/office/drawing/2014/main" id="{DB8FC7A0-D8EA-EDF8-6508-B9365C7AD00E}"/>
              </a:ext>
            </a:extLst>
          </p:cNvPr>
          <p:cNvSpPr txBox="1"/>
          <p:nvPr/>
        </p:nvSpPr>
        <p:spPr>
          <a:xfrm>
            <a:off x="541338" y="6340202"/>
            <a:ext cx="9604527" cy="338554"/>
          </a:xfrm>
          <a:prstGeom prst="rect">
            <a:avLst/>
          </a:prstGeom>
          <a:noFill/>
        </p:spPr>
        <p:txBody>
          <a:bodyPr wrap="square" rtlCol="0">
            <a:spAutoFit/>
          </a:bodyPr>
          <a:lstStyle>
            <a:defPPr>
              <a:defRPr lang="es-ES_tradnl"/>
            </a:defPPr>
            <a:lvl1pPr defTabSz="685800">
              <a:defRPr sz="600">
                <a:solidFill>
                  <a:prstClr val="white">
                    <a:lumMod val="65000"/>
                  </a:prstClr>
                </a:solidFill>
                <a:latin typeface="Arial" panose="020B0604020202020204" pitchFamily="34" charset="0"/>
                <a:cs typeface="Arial" panose="020B0604020202020204" pitchFamily="34" charset="0"/>
              </a:defRPr>
            </a:lvl1pPr>
          </a:lstStyle>
          <a:p>
            <a:r>
              <a:rPr lang="en-US" sz="800" noProof="1"/>
              <a:t>Kunstfeld R; Previously treated actinic keratosis safely and effectively managed with tirbanibulin 1% ointment in six patients: real life experience in Austria. Poster publicado en EADV 2022</a:t>
            </a:r>
            <a:endParaRPr lang="es-ES_tradnl" sz="800" noProof="1"/>
          </a:p>
          <a:p>
            <a:endParaRPr lang="es-ES_tradnl" sz="800" noProof="1"/>
          </a:p>
        </p:txBody>
      </p:sp>
    </p:spTree>
    <p:extLst>
      <p:ext uri="{BB962C8B-B14F-4D97-AF65-F5344CB8AC3E}">
        <p14:creationId xmlns:p14="http://schemas.microsoft.com/office/powerpoint/2010/main" val="2668622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D2470A5-3687-2C0D-185F-281A10AF3B34}"/>
              </a:ext>
            </a:extLst>
          </p:cNvPr>
          <p:cNvSpPr>
            <a:spLocks noGrp="1"/>
          </p:cNvSpPr>
          <p:nvPr>
            <p:ph type="title"/>
          </p:nvPr>
        </p:nvSpPr>
        <p:spPr/>
        <p:txBody>
          <a:bodyPr>
            <a:normAutofit fontScale="90000"/>
          </a:bodyPr>
          <a:lstStyle/>
          <a:p>
            <a:r>
              <a:rPr lang="es-ES_tradnl" sz="3200" dirty="0"/>
              <a:t>Caso clínico 1</a:t>
            </a:r>
            <a:br>
              <a:rPr lang="es-ES" dirty="0"/>
            </a:br>
            <a:endParaRPr lang="en-US" dirty="0"/>
          </a:p>
        </p:txBody>
      </p:sp>
      <p:graphicFrame>
        <p:nvGraphicFramePr>
          <p:cNvPr id="22" name="Diagrama 21">
            <a:extLst>
              <a:ext uri="{FF2B5EF4-FFF2-40B4-BE49-F238E27FC236}">
                <a16:creationId xmlns:a16="http://schemas.microsoft.com/office/drawing/2014/main" id="{D6F4C215-0CDD-AF49-DD3B-8900CA2635EC}"/>
              </a:ext>
            </a:extLst>
          </p:cNvPr>
          <p:cNvGraphicFramePr/>
          <p:nvPr>
            <p:extLst>
              <p:ext uri="{D42A27DB-BD31-4B8C-83A1-F6EECF244321}">
                <p14:modId xmlns:p14="http://schemas.microsoft.com/office/powerpoint/2010/main" val="3648406602"/>
              </p:ext>
            </p:extLst>
          </p:nvPr>
        </p:nvGraphicFramePr>
        <p:xfrm>
          <a:off x="595287" y="1451560"/>
          <a:ext cx="10743393" cy="367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upo 2">
            <a:extLst>
              <a:ext uri="{FF2B5EF4-FFF2-40B4-BE49-F238E27FC236}">
                <a16:creationId xmlns:a16="http://schemas.microsoft.com/office/drawing/2014/main" id="{0C1F8141-7279-29B5-CEE1-7F4AF94AC654}"/>
              </a:ext>
            </a:extLst>
          </p:cNvPr>
          <p:cNvGrpSpPr/>
          <p:nvPr/>
        </p:nvGrpSpPr>
        <p:grpSpPr>
          <a:xfrm>
            <a:off x="4263884" y="2009405"/>
            <a:ext cx="3584971" cy="2400000"/>
            <a:chOff x="3214588" y="735567"/>
            <a:chExt cx="2688728" cy="1800000"/>
          </a:xfrm>
        </p:grpSpPr>
        <p:pic>
          <p:nvPicPr>
            <p:cNvPr id="4" name="Imagen 3">
              <a:extLst>
                <a:ext uri="{FF2B5EF4-FFF2-40B4-BE49-F238E27FC236}">
                  <a16:creationId xmlns:a16="http://schemas.microsoft.com/office/drawing/2014/main" id="{32AD8D64-FF78-8B92-75C1-1F35562E3AEB}"/>
                </a:ext>
              </a:extLst>
            </p:cNvPr>
            <p:cNvPicPr>
              <a:picLocks noChangeAspect="1"/>
            </p:cNvPicPr>
            <p:nvPr/>
          </p:nvPicPr>
          <p:blipFill rotWithShape="1">
            <a:blip r:embed="rId8"/>
            <a:srcRect l="21175" t="59504" r="60318" b="8283"/>
            <a:stretch/>
          </p:blipFill>
          <p:spPr>
            <a:xfrm>
              <a:off x="3214588" y="735567"/>
              <a:ext cx="2688728" cy="1800000"/>
            </a:xfrm>
            <a:prstGeom prst="rect">
              <a:avLst/>
            </a:prstGeom>
          </p:spPr>
        </p:pic>
        <p:sp>
          <p:nvSpPr>
            <p:cNvPr id="5" name="Rectángulo redondeado 6">
              <a:extLst>
                <a:ext uri="{FF2B5EF4-FFF2-40B4-BE49-F238E27FC236}">
                  <a16:creationId xmlns:a16="http://schemas.microsoft.com/office/drawing/2014/main" id="{6C53A86B-3FB6-EC87-F604-A1F3467C98EB}"/>
                </a:ext>
              </a:extLst>
            </p:cNvPr>
            <p:cNvSpPr/>
            <p:nvPr/>
          </p:nvSpPr>
          <p:spPr>
            <a:xfrm>
              <a:off x="3266246" y="814569"/>
              <a:ext cx="702776" cy="173493"/>
            </a:xfrm>
            <a:prstGeom prst="roundRect">
              <a:avLst/>
            </a:prstGeom>
            <a:solidFill>
              <a:schemeClr val="bg1"/>
            </a:solidFill>
            <a:ln w="12700">
              <a:solidFill>
                <a:schemeClr val="accent1"/>
              </a:solidFill>
            </a:ln>
          </p:spPr>
          <p:txBody>
            <a:bodyPr wrap="none" anchor="ctr">
              <a:noAutofit/>
            </a:bodyPr>
            <a:lstStyle/>
            <a:p>
              <a:pPr algn="ctr">
                <a:spcBef>
                  <a:spcPts val="1333"/>
                </a:spcBef>
              </a:pPr>
              <a:r>
                <a:rPr lang="es-ES_tradnl" sz="1333" b="1">
                  <a:solidFill>
                    <a:schemeClr val="accent1"/>
                  </a:solidFill>
                  <a:latin typeface="+mj-lt"/>
                  <a:cs typeface="Arial" panose="020B0604020202020204" pitchFamily="34" charset="0"/>
                </a:rPr>
                <a:t>Día 8</a:t>
              </a:r>
              <a:endParaRPr lang="es-ES" sz="1333" b="1">
                <a:solidFill>
                  <a:schemeClr val="accent1"/>
                </a:solidFill>
                <a:latin typeface="+mj-lt"/>
                <a:cs typeface="Arial" panose="020B0604020202020204" pitchFamily="34" charset="0"/>
              </a:endParaRPr>
            </a:p>
          </p:txBody>
        </p:sp>
      </p:grpSp>
      <p:grpSp>
        <p:nvGrpSpPr>
          <p:cNvPr id="6" name="Grupo 5">
            <a:extLst>
              <a:ext uri="{FF2B5EF4-FFF2-40B4-BE49-F238E27FC236}">
                <a16:creationId xmlns:a16="http://schemas.microsoft.com/office/drawing/2014/main" id="{82C9374D-9D60-BCB6-8303-71D58A873B9E}"/>
              </a:ext>
            </a:extLst>
          </p:cNvPr>
          <p:cNvGrpSpPr/>
          <p:nvPr/>
        </p:nvGrpSpPr>
        <p:grpSpPr>
          <a:xfrm>
            <a:off x="541713" y="2009405"/>
            <a:ext cx="3643823" cy="2400000"/>
            <a:chOff x="484692" y="735567"/>
            <a:chExt cx="2732867" cy="1800000"/>
          </a:xfrm>
        </p:grpSpPr>
        <p:pic>
          <p:nvPicPr>
            <p:cNvPr id="7" name="Imagen 6">
              <a:extLst>
                <a:ext uri="{FF2B5EF4-FFF2-40B4-BE49-F238E27FC236}">
                  <a16:creationId xmlns:a16="http://schemas.microsoft.com/office/drawing/2014/main" id="{C19EC721-ACA4-B9DD-06C4-9B2DF0B23C2F}"/>
                </a:ext>
              </a:extLst>
            </p:cNvPr>
            <p:cNvPicPr>
              <a:picLocks noChangeAspect="1"/>
            </p:cNvPicPr>
            <p:nvPr/>
          </p:nvPicPr>
          <p:blipFill rotWithShape="1">
            <a:blip r:embed="rId8"/>
            <a:srcRect l="1781" t="59249" r="79408" b="8538"/>
            <a:stretch/>
          </p:blipFill>
          <p:spPr>
            <a:xfrm>
              <a:off x="484692" y="735567"/>
              <a:ext cx="2732867" cy="1800000"/>
            </a:xfrm>
            <a:prstGeom prst="rect">
              <a:avLst/>
            </a:prstGeom>
          </p:spPr>
        </p:pic>
        <p:sp>
          <p:nvSpPr>
            <p:cNvPr id="8" name="Rectángulo redondeado 6">
              <a:extLst>
                <a:ext uri="{FF2B5EF4-FFF2-40B4-BE49-F238E27FC236}">
                  <a16:creationId xmlns:a16="http://schemas.microsoft.com/office/drawing/2014/main" id="{066888B9-A0D8-74C5-2EAE-4E779D0297FA}"/>
                </a:ext>
              </a:extLst>
            </p:cNvPr>
            <p:cNvSpPr/>
            <p:nvPr/>
          </p:nvSpPr>
          <p:spPr>
            <a:xfrm>
              <a:off x="603545" y="809891"/>
              <a:ext cx="702776" cy="171458"/>
            </a:xfrm>
            <a:prstGeom prst="roundRect">
              <a:avLst/>
            </a:prstGeom>
            <a:solidFill>
              <a:schemeClr val="bg1"/>
            </a:solidFill>
            <a:ln w="12700">
              <a:solidFill>
                <a:schemeClr val="accent1"/>
              </a:solidFill>
            </a:ln>
          </p:spPr>
          <p:txBody>
            <a:bodyPr wrap="none" anchor="ctr">
              <a:noAutofit/>
            </a:bodyPr>
            <a:lstStyle/>
            <a:p>
              <a:pPr algn="ctr">
                <a:spcBef>
                  <a:spcPts val="1333"/>
                </a:spcBef>
              </a:pPr>
              <a:r>
                <a:rPr lang="es-ES_tradnl" sz="1333" b="1">
                  <a:solidFill>
                    <a:schemeClr val="accent1"/>
                  </a:solidFill>
                  <a:latin typeface="+mj-lt"/>
                  <a:cs typeface="Arial" panose="020B0604020202020204" pitchFamily="34" charset="0"/>
                </a:rPr>
                <a:t>Basal</a:t>
              </a:r>
              <a:endParaRPr lang="es-ES" sz="1333" b="1">
                <a:solidFill>
                  <a:schemeClr val="accent1"/>
                </a:solidFill>
                <a:latin typeface="+mj-lt"/>
                <a:cs typeface="Arial" panose="020B0604020202020204" pitchFamily="34" charset="0"/>
              </a:endParaRPr>
            </a:p>
          </p:txBody>
        </p:sp>
      </p:grpSp>
      <p:grpSp>
        <p:nvGrpSpPr>
          <p:cNvPr id="9" name="Grupo 8">
            <a:extLst>
              <a:ext uri="{FF2B5EF4-FFF2-40B4-BE49-F238E27FC236}">
                <a16:creationId xmlns:a16="http://schemas.microsoft.com/office/drawing/2014/main" id="{07A5EBDD-897C-E8A4-59B1-52C3BC97D9E0}"/>
              </a:ext>
            </a:extLst>
          </p:cNvPr>
          <p:cNvGrpSpPr/>
          <p:nvPr/>
        </p:nvGrpSpPr>
        <p:grpSpPr>
          <a:xfrm>
            <a:off x="7910345" y="1976420"/>
            <a:ext cx="3643820" cy="2400000"/>
            <a:chOff x="4389706" y="2729578"/>
            <a:chExt cx="2732865" cy="1800000"/>
          </a:xfrm>
        </p:grpSpPr>
        <p:pic>
          <p:nvPicPr>
            <p:cNvPr id="10" name="Imagen 9">
              <a:extLst>
                <a:ext uri="{FF2B5EF4-FFF2-40B4-BE49-F238E27FC236}">
                  <a16:creationId xmlns:a16="http://schemas.microsoft.com/office/drawing/2014/main" id="{988B8A11-7AF9-A806-C51F-3F74B16310CC}"/>
                </a:ext>
              </a:extLst>
            </p:cNvPr>
            <p:cNvPicPr>
              <a:picLocks noChangeAspect="1"/>
            </p:cNvPicPr>
            <p:nvPr/>
          </p:nvPicPr>
          <p:blipFill rotWithShape="1">
            <a:blip r:embed="rId8"/>
            <a:srcRect l="80436" t="58915" r="753" b="8872"/>
            <a:stretch/>
          </p:blipFill>
          <p:spPr>
            <a:xfrm>
              <a:off x="4389706" y="2729578"/>
              <a:ext cx="2732865" cy="1800000"/>
            </a:xfrm>
            <a:prstGeom prst="rect">
              <a:avLst/>
            </a:prstGeom>
          </p:spPr>
        </p:pic>
        <p:sp>
          <p:nvSpPr>
            <p:cNvPr id="11" name="Rectángulo redondeado 6">
              <a:extLst>
                <a:ext uri="{FF2B5EF4-FFF2-40B4-BE49-F238E27FC236}">
                  <a16:creationId xmlns:a16="http://schemas.microsoft.com/office/drawing/2014/main" id="{CF25F333-1987-FF3E-E6C0-F30224F15F63}"/>
                </a:ext>
              </a:extLst>
            </p:cNvPr>
            <p:cNvSpPr/>
            <p:nvPr/>
          </p:nvSpPr>
          <p:spPr>
            <a:xfrm>
              <a:off x="4507230" y="2791463"/>
              <a:ext cx="702776" cy="174498"/>
            </a:xfrm>
            <a:prstGeom prst="roundRect">
              <a:avLst/>
            </a:prstGeom>
            <a:solidFill>
              <a:schemeClr val="bg1"/>
            </a:solidFill>
            <a:ln w="12700">
              <a:solidFill>
                <a:schemeClr val="accent1"/>
              </a:solidFill>
            </a:ln>
          </p:spPr>
          <p:txBody>
            <a:bodyPr wrap="none" anchor="ctr">
              <a:noAutofit/>
            </a:bodyPr>
            <a:lstStyle/>
            <a:p>
              <a:pPr algn="ctr">
                <a:spcBef>
                  <a:spcPts val="1333"/>
                </a:spcBef>
              </a:pPr>
              <a:r>
                <a:rPr lang="es-ES_tradnl" sz="1333" b="1">
                  <a:solidFill>
                    <a:schemeClr val="accent1"/>
                  </a:solidFill>
                  <a:latin typeface="+mj-lt"/>
                  <a:cs typeface="Arial" panose="020B0604020202020204" pitchFamily="34" charset="0"/>
                </a:rPr>
                <a:t>Día 57</a:t>
              </a:r>
              <a:endParaRPr lang="es-ES" sz="1333" b="1">
                <a:solidFill>
                  <a:schemeClr val="accent1"/>
                </a:solidFill>
                <a:latin typeface="+mj-lt"/>
                <a:cs typeface="Arial" panose="020B0604020202020204" pitchFamily="34" charset="0"/>
              </a:endParaRPr>
            </a:p>
          </p:txBody>
        </p:sp>
      </p:grpSp>
      <p:sp>
        <p:nvSpPr>
          <p:cNvPr id="13" name="TextBox 32">
            <a:extLst>
              <a:ext uri="{FF2B5EF4-FFF2-40B4-BE49-F238E27FC236}">
                <a16:creationId xmlns:a16="http://schemas.microsoft.com/office/drawing/2014/main" id="{ADA2A1C0-8B14-E24D-484A-437DAD29C7FC}"/>
              </a:ext>
            </a:extLst>
          </p:cNvPr>
          <p:cNvSpPr txBox="1"/>
          <p:nvPr/>
        </p:nvSpPr>
        <p:spPr>
          <a:xfrm>
            <a:off x="350982" y="6340202"/>
            <a:ext cx="9794883" cy="338554"/>
          </a:xfrm>
          <a:prstGeom prst="rect">
            <a:avLst/>
          </a:prstGeom>
          <a:noFill/>
        </p:spPr>
        <p:txBody>
          <a:bodyPr wrap="square" rtlCol="0">
            <a:spAutoFit/>
          </a:bodyPr>
          <a:lstStyle>
            <a:defPPr>
              <a:defRPr lang="es-ES_tradnl"/>
            </a:defPPr>
            <a:lvl1pPr defTabSz="685800">
              <a:defRPr sz="600">
                <a:solidFill>
                  <a:prstClr val="white">
                    <a:lumMod val="65000"/>
                  </a:prstClr>
                </a:solidFill>
                <a:latin typeface="Arial" panose="020B0604020202020204" pitchFamily="34" charset="0"/>
                <a:cs typeface="Arial" panose="020B0604020202020204" pitchFamily="34" charset="0"/>
              </a:defRPr>
            </a:lvl1pPr>
          </a:lstStyle>
          <a:p>
            <a:r>
              <a:rPr lang="en-US" sz="800" noProof="1"/>
              <a:t>Kunstfeld R; Previously treated actinic keratosis safely and effectively managed with tirbanibulin 1% ointment in six patients: real life experience in Austria. Poster publicado en EADV 2022</a:t>
            </a:r>
            <a:endParaRPr lang="es-ES_tradnl" sz="800" noProof="1"/>
          </a:p>
          <a:p>
            <a:endParaRPr lang="es-ES_tradnl" sz="800" noProof="1"/>
          </a:p>
        </p:txBody>
      </p:sp>
      <p:sp>
        <p:nvSpPr>
          <p:cNvPr id="15" name="CuadroTexto 14">
            <a:extLst>
              <a:ext uri="{FF2B5EF4-FFF2-40B4-BE49-F238E27FC236}">
                <a16:creationId xmlns:a16="http://schemas.microsoft.com/office/drawing/2014/main" id="{21A1D902-0EFB-8DA5-085C-BFFF2AA396E0}"/>
              </a:ext>
            </a:extLst>
          </p:cNvPr>
          <p:cNvSpPr txBox="1"/>
          <p:nvPr/>
        </p:nvSpPr>
        <p:spPr>
          <a:xfrm>
            <a:off x="4332762" y="4593372"/>
            <a:ext cx="3303281" cy="1323439"/>
          </a:xfrm>
          <a:prstGeom prst="rect">
            <a:avLst/>
          </a:prstGeom>
          <a:noFill/>
        </p:spPr>
        <p:txBody>
          <a:bodyPr wrap="square">
            <a:spAutoFit/>
          </a:bodyPr>
          <a:lstStyle/>
          <a:p>
            <a:pPr marL="228594" indent="-228594">
              <a:buFont typeface="Arial" panose="020B0604020202020204" pitchFamily="34" charset="0"/>
              <a:buChar char="•"/>
            </a:pPr>
            <a:r>
              <a:rPr lang="es-ES" sz="1600">
                <a:solidFill>
                  <a:srgbClr val="002855"/>
                </a:solidFill>
                <a:latin typeface="Signika-Light"/>
              </a:rPr>
              <a:t>El D8 las LSR alcanzaron su valor máximo de 5</a:t>
            </a:r>
          </a:p>
          <a:p>
            <a:pPr marL="228594" indent="-228594">
              <a:buFont typeface="Arial" panose="020B0604020202020204" pitchFamily="34" charset="0"/>
              <a:buChar char="•"/>
            </a:pPr>
            <a:r>
              <a:rPr lang="es-ES" sz="1600">
                <a:solidFill>
                  <a:srgbClr val="002855"/>
                </a:solidFill>
                <a:latin typeface="Signika-Light"/>
              </a:rPr>
              <a:t>D15: LSR 2</a:t>
            </a:r>
          </a:p>
          <a:p>
            <a:pPr marL="228594" indent="-228594">
              <a:buFont typeface="Arial" panose="020B0604020202020204" pitchFamily="34" charset="0"/>
              <a:buChar char="•"/>
            </a:pPr>
            <a:r>
              <a:rPr lang="es-ES" sz="1600">
                <a:solidFill>
                  <a:srgbClr val="002855"/>
                </a:solidFill>
                <a:latin typeface="Signika-Light"/>
              </a:rPr>
              <a:t>D29: se resolvieron la mayoría de LSR 1</a:t>
            </a:r>
          </a:p>
        </p:txBody>
      </p:sp>
      <p:sp>
        <p:nvSpPr>
          <p:cNvPr id="17" name="CuadroTexto 16">
            <a:extLst>
              <a:ext uri="{FF2B5EF4-FFF2-40B4-BE49-F238E27FC236}">
                <a16:creationId xmlns:a16="http://schemas.microsoft.com/office/drawing/2014/main" id="{87777673-979C-0FA5-F543-60B0A10D0D34}"/>
              </a:ext>
            </a:extLst>
          </p:cNvPr>
          <p:cNvSpPr txBox="1"/>
          <p:nvPr/>
        </p:nvSpPr>
        <p:spPr>
          <a:xfrm>
            <a:off x="8067044" y="4458933"/>
            <a:ext cx="3487121" cy="338554"/>
          </a:xfrm>
          <a:prstGeom prst="rect">
            <a:avLst/>
          </a:prstGeom>
          <a:noFill/>
        </p:spPr>
        <p:txBody>
          <a:bodyPr wrap="square">
            <a:spAutoFit/>
          </a:bodyPr>
          <a:lstStyle/>
          <a:p>
            <a:pPr algn="l"/>
            <a:r>
              <a:rPr lang="es-ES" sz="1600">
                <a:solidFill>
                  <a:srgbClr val="002855"/>
                </a:solidFill>
                <a:latin typeface="Signika-Light"/>
              </a:rPr>
              <a:t>D 57: aclaramiento completo y LSR 0</a:t>
            </a:r>
            <a:endParaRPr lang="es-ES" sz="1600"/>
          </a:p>
        </p:txBody>
      </p:sp>
    </p:spTree>
    <p:extLst>
      <p:ext uri="{BB962C8B-B14F-4D97-AF65-F5344CB8AC3E}">
        <p14:creationId xmlns:p14="http://schemas.microsoft.com/office/powerpoint/2010/main" val="34446005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B97CA10A-C713-A94D-D4E2-39C58A594484}"/>
              </a:ext>
            </a:extLst>
          </p:cNvPr>
          <p:cNvPicPr>
            <a:picLocks noChangeAspect="1"/>
          </p:cNvPicPr>
          <p:nvPr/>
        </p:nvPicPr>
        <p:blipFill rotWithShape="1">
          <a:blip r:embed="rId3"/>
          <a:srcRect l="3715" t="68012" r="55901"/>
          <a:stretch/>
        </p:blipFill>
        <p:spPr>
          <a:xfrm>
            <a:off x="7044619" y="1769496"/>
            <a:ext cx="4318000" cy="3548653"/>
          </a:xfrm>
          <a:prstGeom prst="rect">
            <a:avLst/>
          </a:prstGeom>
        </p:spPr>
      </p:pic>
      <p:pic>
        <p:nvPicPr>
          <p:cNvPr id="5" name="Imagen 4">
            <a:extLst>
              <a:ext uri="{FF2B5EF4-FFF2-40B4-BE49-F238E27FC236}">
                <a16:creationId xmlns:a16="http://schemas.microsoft.com/office/drawing/2014/main" id="{23A9D87C-78A5-B89E-8963-ECB3073E5641}"/>
              </a:ext>
            </a:extLst>
          </p:cNvPr>
          <p:cNvPicPr>
            <a:picLocks noChangeAspect="1"/>
          </p:cNvPicPr>
          <p:nvPr/>
        </p:nvPicPr>
        <p:blipFill rotWithShape="1">
          <a:blip r:embed="rId3"/>
          <a:srcRect l="7688" t="1087" r="56784" b="65958"/>
          <a:stretch/>
        </p:blipFill>
        <p:spPr>
          <a:xfrm>
            <a:off x="989397" y="1726782"/>
            <a:ext cx="3824185" cy="3680560"/>
          </a:xfrm>
          <a:prstGeom prst="rect">
            <a:avLst/>
          </a:prstGeom>
        </p:spPr>
      </p:pic>
      <p:sp>
        <p:nvSpPr>
          <p:cNvPr id="17" name="Rectángulo: esquinas redondeadas 16">
            <a:extLst>
              <a:ext uri="{FF2B5EF4-FFF2-40B4-BE49-F238E27FC236}">
                <a16:creationId xmlns:a16="http://schemas.microsoft.com/office/drawing/2014/main" id="{A24A177C-8B05-8CB3-7FFD-EABAF362E454}"/>
              </a:ext>
            </a:extLst>
          </p:cNvPr>
          <p:cNvSpPr/>
          <p:nvPr/>
        </p:nvSpPr>
        <p:spPr>
          <a:xfrm>
            <a:off x="6474211" y="1032483"/>
            <a:ext cx="2620355" cy="615553"/>
          </a:xfrm>
          <a:prstGeom prst="roundRect">
            <a:avLst/>
          </a:prstGeom>
          <a:solidFill>
            <a:srgbClr val="EAF4F3"/>
          </a:solidFill>
          <a:ln>
            <a:solidFill>
              <a:srgbClr val="EAF4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9" name="Title 8">
            <a:extLst>
              <a:ext uri="{FF2B5EF4-FFF2-40B4-BE49-F238E27FC236}">
                <a16:creationId xmlns:a16="http://schemas.microsoft.com/office/drawing/2014/main" id="{3C9998CB-8E0E-22F2-9B1B-BA197648FABB}"/>
              </a:ext>
            </a:extLst>
          </p:cNvPr>
          <p:cNvSpPr>
            <a:spLocks noGrp="1"/>
          </p:cNvSpPr>
          <p:nvPr>
            <p:ph type="title"/>
          </p:nvPr>
        </p:nvSpPr>
        <p:spPr/>
        <p:txBody>
          <a:bodyPr>
            <a:normAutofit fontScale="90000"/>
          </a:bodyPr>
          <a:lstStyle/>
          <a:p>
            <a:r>
              <a:rPr lang="es-ES_tradnl" sz="3200" dirty="0"/>
              <a:t>Caso clínico 2</a:t>
            </a:r>
            <a:br>
              <a:rPr lang="es-ES" dirty="0"/>
            </a:br>
            <a:endParaRPr lang="en-US" dirty="0"/>
          </a:p>
        </p:txBody>
      </p:sp>
      <p:sp>
        <p:nvSpPr>
          <p:cNvPr id="4" name="CuadroTexto 3">
            <a:extLst>
              <a:ext uri="{FF2B5EF4-FFF2-40B4-BE49-F238E27FC236}">
                <a16:creationId xmlns:a16="http://schemas.microsoft.com/office/drawing/2014/main" id="{CF39F5C8-E0C1-5F19-775C-BA0754D6B5E2}"/>
              </a:ext>
            </a:extLst>
          </p:cNvPr>
          <p:cNvSpPr txBox="1"/>
          <p:nvPr/>
        </p:nvSpPr>
        <p:spPr>
          <a:xfrm>
            <a:off x="1636296" y="5422970"/>
            <a:ext cx="2010923" cy="369332"/>
          </a:xfrm>
          <a:prstGeom prst="rect">
            <a:avLst/>
          </a:prstGeom>
          <a:noFill/>
        </p:spPr>
        <p:txBody>
          <a:bodyPr wrap="square" lIns="121920" tIns="60960" rIns="121920" bIns="60960" rtlCol="0" anchor="t">
            <a:spAutoFit/>
          </a:bodyPr>
          <a:lstStyle/>
          <a:p>
            <a:r>
              <a:rPr lang="es-ES_tradnl" sz="1600" b="1" dirty="0" err="1">
                <a:solidFill>
                  <a:srgbClr val="0D3F4E"/>
                </a:solidFill>
              </a:rPr>
              <a:t>Nº</a:t>
            </a:r>
            <a:r>
              <a:rPr lang="es-ES_tradnl" sz="1600" b="1" dirty="0">
                <a:solidFill>
                  <a:srgbClr val="0D3F4E"/>
                </a:solidFill>
              </a:rPr>
              <a:t> lesiones: 7 </a:t>
            </a:r>
            <a:endParaRPr lang="es-ES" sz="1600" b="1" dirty="0">
              <a:solidFill>
                <a:srgbClr val="0D3F4E"/>
              </a:solidFill>
            </a:endParaRPr>
          </a:p>
        </p:txBody>
      </p:sp>
      <p:sp>
        <p:nvSpPr>
          <p:cNvPr id="6" name="CuadroTexto 5">
            <a:extLst>
              <a:ext uri="{FF2B5EF4-FFF2-40B4-BE49-F238E27FC236}">
                <a16:creationId xmlns:a16="http://schemas.microsoft.com/office/drawing/2014/main" id="{9079C1B8-7991-BAC8-E272-407748C5022C}"/>
              </a:ext>
            </a:extLst>
          </p:cNvPr>
          <p:cNvSpPr txBox="1"/>
          <p:nvPr/>
        </p:nvSpPr>
        <p:spPr>
          <a:xfrm>
            <a:off x="8398274" y="5439609"/>
            <a:ext cx="1610692" cy="369332"/>
          </a:xfrm>
          <a:prstGeom prst="rect">
            <a:avLst/>
          </a:prstGeom>
          <a:noFill/>
        </p:spPr>
        <p:txBody>
          <a:bodyPr wrap="square" lIns="121920" tIns="60960" rIns="121920" bIns="60960" rtlCol="0" anchor="t">
            <a:spAutoFit/>
          </a:bodyPr>
          <a:lstStyle/>
          <a:p>
            <a:r>
              <a:rPr lang="es-ES_tradnl" sz="1600" b="1" dirty="0" err="1">
                <a:solidFill>
                  <a:srgbClr val="0D3F4E"/>
                </a:solidFill>
              </a:rPr>
              <a:t>Nº</a:t>
            </a:r>
            <a:r>
              <a:rPr lang="es-ES_tradnl" sz="1600" b="1" dirty="0">
                <a:solidFill>
                  <a:srgbClr val="0D3F4E"/>
                </a:solidFill>
              </a:rPr>
              <a:t> lesiones: 0 </a:t>
            </a:r>
            <a:endParaRPr lang="es-ES" sz="1600" b="1" dirty="0">
              <a:solidFill>
                <a:srgbClr val="0D3F4E"/>
              </a:solidFill>
            </a:endParaRPr>
          </a:p>
        </p:txBody>
      </p:sp>
      <p:sp>
        <p:nvSpPr>
          <p:cNvPr id="11" name="CuadroTexto 10">
            <a:extLst>
              <a:ext uri="{FF2B5EF4-FFF2-40B4-BE49-F238E27FC236}">
                <a16:creationId xmlns:a16="http://schemas.microsoft.com/office/drawing/2014/main" id="{36C5F399-181C-2845-B27C-3530BC4F8EBB}"/>
              </a:ext>
            </a:extLst>
          </p:cNvPr>
          <p:cNvSpPr txBox="1"/>
          <p:nvPr/>
        </p:nvSpPr>
        <p:spPr>
          <a:xfrm>
            <a:off x="6474211" y="1032483"/>
            <a:ext cx="2620355" cy="615553"/>
          </a:xfrm>
          <a:prstGeom prst="rect">
            <a:avLst/>
          </a:prstGeom>
          <a:noFill/>
        </p:spPr>
        <p:txBody>
          <a:bodyPr wrap="square" lIns="121920" tIns="60960" rIns="121920" bIns="60960" rtlCol="0" anchor="t">
            <a:spAutoFit/>
          </a:bodyPr>
          <a:lstStyle/>
          <a:p>
            <a:r>
              <a:rPr lang="es-ES_tradnl" sz="1600" b="1" dirty="0">
                <a:solidFill>
                  <a:srgbClr val="0D3F4E"/>
                </a:solidFill>
              </a:rPr>
              <a:t>Porcentaje de reducción de lesiones: 100%</a:t>
            </a:r>
            <a:endParaRPr lang="es-ES" sz="1600" b="1" dirty="0">
              <a:solidFill>
                <a:srgbClr val="0D3F4E"/>
              </a:solidFill>
            </a:endParaRPr>
          </a:p>
        </p:txBody>
      </p:sp>
      <p:sp>
        <p:nvSpPr>
          <p:cNvPr id="7" name="Flecha: a la derecha 6">
            <a:extLst>
              <a:ext uri="{FF2B5EF4-FFF2-40B4-BE49-F238E27FC236}">
                <a16:creationId xmlns:a16="http://schemas.microsoft.com/office/drawing/2014/main" id="{067726F0-B262-7D0D-07EB-956C0E3B9853}"/>
              </a:ext>
            </a:extLst>
          </p:cNvPr>
          <p:cNvSpPr/>
          <p:nvPr/>
        </p:nvSpPr>
        <p:spPr>
          <a:xfrm>
            <a:off x="5194638" y="3710912"/>
            <a:ext cx="1516181" cy="387497"/>
          </a:xfrm>
          <a:prstGeom prst="rightArrow">
            <a:avLst/>
          </a:prstGeom>
          <a:solidFill>
            <a:srgbClr val="E8434A"/>
          </a:solidFill>
          <a:ln>
            <a:solidFill>
              <a:srgbClr val="E84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srgbClr val="E8434A"/>
              </a:solidFill>
            </a:endParaRPr>
          </a:p>
        </p:txBody>
      </p:sp>
      <p:sp>
        <p:nvSpPr>
          <p:cNvPr id="8" name="CuadroTexto 7">
            <a:extLst>
              <a:ext uri="{FF2B5EF4-FFF2-40B4-BE49-F238E27FC236}">
                <a16:creationId xmlns:a16="http://schemas.microsoft.com/office/drawing/2014/main" id="{49DF52BC-BFE4-9961-6EC9-98F0FC2C6652}"/>
              </a:ext>
            </a:extLst>
          </p:cNvPr>
          <p:cNvSpPr txBox="1"/>
          <p:nvPr/>
        </p:nvSpPr>
        <p:spPr>
          <a:xfrm>
            <a:off x="5147383" y="2784752"/>
            <a:ext cx="1610692" cy="830997"/>
          </a:xfrm>
          <a:prstGeom prst="rect">
            <a:avLst/>
          </a:prstGeom>
          <a:noFill/>
        </p:spPr>
        <p:txBody>
          <a:bodyPr wrap="square" rtlCol="0">
            <a:spAutoFit/>
          </a:bodyPr>
          <a:lstStyle/>
          <a:p>
            <a:r>
              <a:rPr lang="es-ES_tradnl" sz="1600" b="1">
                <a:solidFill>
                  <a:srgbClr val="0D3F4E"/>
                </a:solidFill>
              </a:rPr>
              <a:t>Tirbanibulina 1% (5 días de tratamiento)</a:t>
            </a:r>
            <a:endParaRPr lang="es-ES" sz="1600" b="1">
              <a:solidFill>
                <a:srgbClr val="0D3F4E"/>
              </a:solidFill>
            </a:endParaRPr>
          </a:p>
        </p:txBody>
      </p:sp>
      <p:sp>
        <p:nvSpPr>
          <p:cNvPr id="13" name="Rectángulo redondeado 6">
            <a:extLst>
              <a:ext uri="{FF2B5EF4-FFF2-40B4-BE49-F238E27FC236}">
                <a16:creationId xmlns:a16="http://schemas.microsoft.com/office/drawing/2014/main" id="{6D3E2979-E4BC-513E-E9DE-4886100AD3DF}"/>
              </a:ext>
            </a:extLst>
          </p:cNvPr>
          <p:cNvSpPr/>
          <p:nvPr/>
        </p:nvSpPr>
        <p:spPr>
          <a:xfrm>
            <a:off x="1090320" y="5027754"/>
            <a:ext cx="1091952" cy="286341"/>
          </a:xfrm>
          <a:prstGeom prst="roundRect">
            <a:avLst/>
          </a:prstGeom>
          <a:solidFill>
            <a:schemeClr val="bg1"/>
          </a:solidFill>
          <a:ln w="12700">
            <a:solidFill>
              <a:schemeClr val="accent1"/>
            </a:solidFill>
          </a:ln>
        </p:spPr>
        <p:txBody>
          <a:bodyPr wrap="none" anchor="ctr">
            <a:noAutofit/>
          </a:bodyPr>
          <a:lstStyle/>
          <a:p>
            <a:pPr algn="ctr">
              <a:spcBef>
                <a:spcPts val="1333"/>
              </a:spcBef>
            </a:pPr>
            <a:r>
              <a:rPr lang="es-ES_tradnl" sz="1333" b="1">
                <a:solidFill>
                  <a:schemeClr val="accent1"/>
                </a:solidFill>
                <a:latin typeface="+mj-lt"/>
                <a:cs typeface="Arial" panose="020B0604020202020204" pitchFamily="34" charset="0"/>
              </a:rPr>
              <a:t>Basal</a:t>
            </a:r>
            <a:endParaRPr lang="es-ES" sz="1333" b="1">
              <a:solidFill>
                <a:schemeClr val="accent1"/>
              </a:solidFill>
              <a:latin typeface="+mj-lt"/>
              <a:cs typeface="Arial" panose="020B0604020202020204" pitchFamily="34" charset="0"/>
            </a:endParaRPr>
          </a:p>
        </p:txBody>
      </p:sp>
      <p:sp>
        <p:nvSpPr>
          <p:cNvPr id="20" name="Rectángulo redondeado 6">
            <a:extLst>
              <a:ext uri="{FF2B5EF4-FFF2-40B4-BE49-F238E27FC236}">
                <a16:creationId xmlns:a16="http://schemas.microsoft.com/office/drawing/2014/main" id="{645CBFCC-AAB7-E6EB-0BBE-54CDA0D25EBF}"/>
              </a:ext>
            </a:extLst>
          </p:cNvPr>
          <p:cNvSpPr/>
          <p:nvPr/>
        </p:nvSpPr>
        <p:spPr>
          <a:xfrm>
            <a:off x="7120436" y="4946827"/>
            <a:ext cx="1091952" cy="288035"/>
          </a:xfrm>
          <a:prstGeom prst="roundRect">
            <a:avLst/>
          </a:prstGeom>
          <a:solidFill>
            <a:schemeClr val="bg1"/>
          </a:solidFill>
          <a:ln w="12700">
            <a:solidFill>
              <a:schemeClr val="accent1"/>
            </a:solidFill>
          </a:ln>
        </p:spPr>
        <p:txBody>
          <a:bodyPr wrap="none" anchor="ctr">
            <a:noAutofit/>
          </a:bodyPr>
          <a:lstStyle/>
          <a:p>
            <a:pPr algn="ctr">
              <a:spcBef>
                <a:spcPts val="1333"/>
              </a:spcBef>
            </a:pPr>
            <a:r>
              <a:rPr lang="es-ES_tradnl" sz="1333" b="1">
                <a:solidFill>
                  <a:schemeClr val="accent1"/>
                </a:solidFill>
                <a:latin typeface="+mj-lt"/>
                <a:cs typeface="Arial" panose="020B0604020202020204" pitchFamily="34" charset="0"/>
              </a:rPr>
              <a:t>Día 57</a:t>
            </a:r>
            <a:endParaRPr lang="es-ES" sz="1333" b="1">
              <a:solidFill>
                <a:schemeClr val="accent1"/>
              </a:solidFill>
              <a:latin typeface="+mj-lt"/>
              <a:cs typeface="Arial" panose="020B0604020202020204" pitchFamily="34" charset="0"/>
            </a:endParaRPr>
          </a:p>
        </p:txBody>
      </p:sp>
      <p:sp>
        <p:nvSpPr>
          <p:cNvPr id="15" name="CuadroTexto 14">
            <a:extLst>
              <a:ext uri="{FF2B5EF4-FFF2-40B4-BE49-F238E27FC236}">
                <a16:creationId xmlns:a16="http://schemas.microsoft.com/office/drawing/2014/main" id="{5AD85BEF-AE8A-FB90-1739-CAFC29FA4B8A}"/>
              </a:ext>
            </a:extLst>
          </p:cNvPr>
          <p:cNvSpPr txBox="1"/>
          <p:nvPr/>
        </p:nvSpPr>
        <p:spPr>
          <a:xfrm>
            <a:off x="368490" y="6347143"/>
            <a:ext cx="8295861" cy="215444"/>
          </a:xfrm>
          <a:prstGeom prst="rect">
            <a:avLst/>
          </a:prstGeom>
          <a:noFill/>
        </p:spPr>
        <p:txBody>
          <a:bodyPr wrap="square">
            <a:spAutoFit/>
          </a:bodyPr>
          <a:lstStyle/>
          <a:p>
            <a:r>
              <a:rPr lang="en-GB" sz="800" dirty="0" err="1">
                <a:solidFill>
                  <a:schemeClr val="bg1">
                    <a:lumMod val="65000"/>
                  </a:schemeClr>
                </a:solidFill>
              </a:rPr>
              <a:t>Lacarrubba</a:t>
            </a:r>
            <a:r>
              <a:rPr lang="en-GB" sz="800" dirty="0">
                <a:solidFill>
                  <a:schemeClr val="bg1">
                    <a:lumMod val="65000"/>
                  </a:schemeClr>
                </a:solidFill>
              </a:rPr>
              <a:t> F, et al. Line-field confocal optical coherence tomography in the treatment monitoring of actinic keratosis with </a:t>
            </a:r>
            <a:r>
              <a:rPr lang="en-GB" sz="800" dirty="0" err="1">
                <a:solidFill>
                  <a:schemeClr val="bg1">
                    <a:lumMod val="65000"/>
                  </a:schemeClr>
                </a:solidFill>
              </a:rPr>
              <a:t>tirbanibulin</a:t>
            </a:r>
            <a:r>
              <a:rPr lang="en-GB" sz="800" dirty="0">
                <a:solidFill>
                  <a:schemeClr val="bg1">
                    <a:lumMod val="65000"/>
                  </a:schemeClr>
                </a:solidFill>
              </a:rPr>
              <a:t>: A pilot study. J </a:t>
            </a:r>
            <a:r>
              <a:rPr lang="en-GB" sz="800" dirty="0" err="1">
                <a:solidFill>
                  <a:schemeClr val="bg1">
                    <a:lumMod val="65000"/>
                  </a:schemeClr>
                </a:solidFill>
              </a:rPr>
              <a:t>Eur</a:t>
            </a:r>
            <a:r>
              <a:rPr lang="en-GB" sz="800" dirty="0">
                <a:solidFill>
                  <a:schemeClr val="bg1">
                    <a:lumMod val="65000"/>
                  </a:schemeClr>
                </a:solidFill>
              </a:rPr>
              <a:t> </a:t>
            </a:r>
            <a:r>
              <a:rPr lang="en-GB" sz="800" dirty="0" err="1">
                <a:solidFill>
                  <a:schemeClr val="bg1">
                    <a:lumMod val="65000"/>
                  </a:schemeClr>
                </a:solidFill>
              </a:rPr>
              <a:t>Acad</a:t>
            </a:r>
            <a:r>
              <a:rPr lang="en-GB" sz="800" dirty="0">
                <a:solidFill>
                  <a:schemeClr val="bg1">
                    <a:lumMod val="65000"/>
                  </a:schemeClr>
                </a:solidFill>
              </a:rPr>
              <a:t> Dermatol </a:t>
            </a:r>
            <a:r>
              <a:rPr lang="en-GB" sz="800" dirty="0" err="1">
                <a:solidFill>
                  <a:schemeClr val="bg1">
                    <a:lumMod val="65000"/>
                  </a:schemeClr>
                </a:solidFill>
              </a:rPr>
              <a:t>Venereol</a:t>
            </a:r>
            <a:r>
              <a:rPr lang="en-GB" sz="800" dirty="0">
                <a:solidFill>
                  <a:schemeClr val="bg1">
                    <a:lumMod val="65000"/>
                  </a:schemeClr>
                </a:solidFill>
              </a:rPr>
              <a:t>. 2023 Apr 27.</a:t>
            </a:r>
          </a:p>
        </p:txBody>
      </p:sp>
    </p:spTree>
    <p:extLst>
      <p:ext uri="{BB962C8B-B14F-4D97-AF65-F5344CB8AC3E}">
        <p14:creationId xmlns:p14="http://schemas.microsoft.com/office/powerpoint/2010/main" val="336933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E56F70-EB34-63C7-EE62-C4CA04F96DBC}"/>
              </a:ext>
            </a:extLst>
          </p:cNvPr>
          <p:cNvSpPr>
            <a:spLocks noGrp="1"/>
          </p:cNvSpPr>
          <p:nvPr>
            <p:ph type="title"/>
          </p:nvPr>
        </p:nvSpPr>
        <p:spPr/>
        <p:txBody>
          <a:bodyPr>
            <a:normAutofit fontScale="90000"/>
          </a:bodyPr>
          <a:lstStyle/>
          <a:p>
            <a:r>
              <a:rPr lang="es-ES_tradnl" sz="3200" dirty="0"/>
              <a:t>Caso clínico 2</a:t>
            </a:r>
            <a:br>
              <a:rPr lang="es-ES" dirty="0"/>
            </a:br>
            <a:endParaRPr lang="en-US" dirty="0"/>
          </a:p>
        </p:txBody>
      </p:sp>
      <p:graphicFrame>
        <p:nvGraphicFramePr>
          <p:cNvPr id="22" name="Diagrama 21">
            <a:extLst>
              <a:ext uri="{FF2B5EF4-FFF2-40B4-BE49-F238E27FC236}">
                <a16:creationId xmlns:a16="http://schemas.microsoft.com/office/drawing/2014/main" id="{D6F4C215-0CDD-AF49-DD3B-8900CA2635EC}"/>
              </a:ext>
            </a:extLst>
          </p:cNvPr>
          <p:cNvGraphicFramePr/>
          <p:nvPr>
            <p:extLst>
              <p:ext uri="{D42A27DB-BD31-4B8C-83A1-F6EECF244321}">
                <p14:modId xmlns:p14="http://schemas.microsoft.com/office/powerpoint/2010/main" val="1433798411"/>
              </p:ext>
            </p:extLst>
          </p:nvPr>
        </p:nvGraphicFramePr>
        <p:xfrm>
          <a:off x="653477" y="1373918"/>
          <a:ext cx="10743393" cy="367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CuadroTexto 14">
            <a:extLst>
              <a:ext uri="{FF2B5EF4-FFF2-40B4-BE49-F238E27FC236}">
                <a16:creationId xmlns:a16="http://schemas.microsoft.com/office/drawing/2014/main" id="{21A1D902-0EFB-8DA5-085C-BFFF2AA396E0}"/>
              </a:ext>
            </a:extLst>
          </p:cNvPr>
          <p:cNvSpPr txBox="1"/>
          <p:nvPr/>
        </p:nvSpPr>
        <p:spPr>
          <a:xfrm>
            <a:off x="3987272" y="5377589"/>
            <a:ext cx="3450539" cy="338554"/>
          </a:xfrm>
          <a:prstGeom prst="rect">
            <a:avLst/>
          </a:prstGeom>
          <a:noFill/>
        </p:spPr>
        <p:txBody>
          <a:bodyPr wrap="square">
            <a:spAutoFit/>
          </a:bodyPr>
          <a:lstStyle/>
          <a:p>
            <a:pPr algn="l"/>
            <a:r>
              <a:rPr lang="es-ES" sz="1600">
                <a:solidFill>
                  <a:srgbClr val="0D3F4E"/>
                </a:solidFill>
              </a:rPr>
              <a:t>Eritema moderado y descamación</a:t>
            </a:r>
            <a:endParaRPr lang="es-ES" sz="1600">
              <a:solidFill>
                <a:srgbClr val="0D3F4E"/>
              </a:solidFill>
              <a:latin typeface="Signika-Light"/>
            </a:endParaRPr>
          </a:p>
        </p:txBody>
      </p:sp>
      <p:sp>
        <p:nvSpPr>
          <p:cNvPr id="17" name="CuadroTexto 16">
            <a:extLst>
              <a:ext uri="{FF2B5EF4-FFF2-40B4-BE49-F238E27FC236}">
                <a16:creationId xmlns:a16="http://schemas.microsoft.com/office/drawing/2014/main" id="{87777673-979C-0FA5-F543-60B0A10D0D34}"/>
              </a:ext>
            </a:extLst>
          </p:cNvPr>
          <p:cNvSpPr txBox="1"/>
          <p:nvPr/>
        </p:nvSpPr>
        <p:spPr>
          <a:xfrm>
            <a:off x="8067044" y="4745249"/>
            <a:ext cx="3487121" cy="338554"/>
          </a:xfrm>
          <a:prstGeom prst="rect">
            <a:avLst/>
          </a:prstGeom>
          <a:noFill/>
        </p:spPr>
        <p:txBody>
          <a:bodyPr wrap="square">
            <a:spAutoFit/>
          </a:bodyPr>
          <a:lstStyle/>
          <a:p>
            <a:pPr algn="l"/>
            <a:r>
              <a:rPr lang="es-ES" sz="1600">
                <a:solidFill>
                  <a:srgbClr val="002855"/>
                </a:solidFill>
                <a:latin typeface="Signika-Light"/>
              </a:rPr>
              <a:t>D 57: aclaramiento completo y LSR 0</a:t>
            </a:r>
            <a:endParaRPr lang="es-ES" sz="1600"/>
          </a:p>
        </p:txBody>
      </p:sp>
      <p:pic>
        <p:nvPicPr>
          <p:cNvPr id="12" name="Imagen 11">
            <a:extLst>
              <a:ext uri="{FF2B5EF4-FFF2-40B4-BE49-F238E27FC236}">
                <a16:creationId xmlns:a16="http://schemas.microsoft.com/office/drawing/2014/main" id="{8406E0D8-4BF2-8D9D-21EA-925A8C7DA742}"/>
              </a:ext>
            </a:extLst>
          </p:cNvPr>
          <p:cNvPicPr>
            <a:picLocks noChangeAspect="1"/>
          </p:cNvPicPr>
          <p:nvPr/>
        </p:nvPicPr>
        <p:blipFill rotWithShape="1">
          <a:blip r:embed="rId8"/>
          <a:srcRect l="3972" t="34714" r="57591" b="33296"/>
          <a:stretch/>
        </p:blipFill>
        <p:spPr>
          <a:xfrm>
            <a:off x="3977112" y="2214864"/>
            <a:ext cx="3403603" cy="2939077"/>
          </a:xfrm>
          <a:prstGeom prst="rect">
            <a:avLst/>
          </a:prstGeom>
        </p:spPr>
      </p:pic>
      <p:pic>
        <p:nvPicPr>
          <p:cNvPr id="14" name="Imagen 13">
            <a:extLst>
              <a:ext uri="{FF2B5EF4-FFF2-40B4-BE49-F238E27FC236}">
                <a16:creationId xmlns:a16="http://schemas.microsoft.com/office/drawing/2014/main" id="{CD8A1A47-1125-B891-90D8-9A6373298E84}"/>
              </a:ext>
            </a:extLst>
          </p:cNvPr>
          <p:cNvPicPr>
            <a:picLocks noChangeAspect="1"/>
          </p:cNvPicPr>
          <p:nvPr/>
        </p:nvPicPr>
        <p:blipFill rotWithShape="1">
          <a:blip r:embed="rId8"/>
          <a:srcRect l="7688" t="1087" r="62803" b="65958"/>
          <a:stretch/>
        </p:blipFill>
        <p:spPr>
          <a:xfrm>
            <a:off x="817220" y="2028197"/>
            <a:ext cx="2775139" cy="3215651"/>
          </a:xfrm>
          <a:prstGeom prst="rect">
            <a:avLst/>
          </a:prstGeom>
        </p:spPr>
      </p:pic>
      <p:pic>
        <p:nvPicPr>
          <p:cNvPr id="16" name="Imagen 15">
            <a:extLst>
              <a:ext uri="{FF2B5EF4-FFF2-40B4-BE49-F238E27FC236}">
                <a16:creationId xmlns:a16="http://schemas.microsoft.com/office/drawing/2014/main" id="{1684EACD-CCE0-A185-E974-697A84A399AF}"/>
              </a:ext>
            </a:extLst>
          </p:cNvPr>
          <p:cNvPicPr>
            <a:picLocks noChangeAspect="1"/>
          </p:cNvPicPr>
          <p:nvPr/>
        </p:nvPicPr>
        <p:blipFill rotWithShape="1">
          <a:blip r:embed="rId8"/>
          <a:srcRect l="3715" t="68671" r="55901"/>
          <a:stretch/>
        </p:blipFill>
        <p:spPr>
          <a:xfrm>
            <a:off x="7765468" y="2214866"/>
            <a:ext cx="3651493" cy="2939076"/>
          </a:xfrm>
          <a:prstGeom prst="rect">
            <a:avLst/>
          </a:prstGeom>
        </p:spPr>
      </p:pic>
      <p:sp>
        <p:nvSpPr>
          <p:cNvPr id="18" name="CuadroTexto 17">
            <a:extLst>
              <a:ext uri="{FF2B5EF4-FFF2-40B4-BE49-F238E27FC236}">
                <a16:creationId xmlns:a16="http://schemas.microsoft.com/office/drawing/2014/main" id="{965242E3-33C9-D4A2-518A-84C1E0C6F76B}"/>
              </a:ext>
            </a:extLst>
          </p:cNvPr>
          <p:cNvSpPr txBox="1"/>
          <p:nvPr/>
        </p:nvSpPr>
        <p:spPr>
          <a:xfrm>
            <a:off x="368490" y="6405665"/>
            <a:ext cx="8295861" cy="215444"/>
          </a:xfrm>
          <a:prstGeom prst="rect">
            <a:avLst/>
          </a:prstGeom>
          <a:noFill/>
        </p:spPr>
        <p:txBody>
          <a:bodyPr wrap="square">
            <a:spAutoFit/>
          </a:bodyPr>
          <a:lstStyle/>
          <a:p>
            <a:r>
              <a:rPr lang="en-GB" sz="800" dirty="0" err="1">
                <a:solidFill>
                  <a:schemeClr val="bg1">
                    <a:lumMod val="65000"/>
                  </a:schemeClr>
                </a:solidFill>
              </a:rPr>
              <a:t>Lacarrubba</a:t>
            </a:r>
            <a:r>
              <a:rPr lang="en-GB" sz="800" dirty="0">
                <a:solidFill>
                  <a:schemeClr val="bg1">
                    <a:lumMod val="65000"/>
                  </a:schemeClr>
                </a:solidFill>
              </a:rPr>
              <a:t> F, et al. Line-field confocal optical coherence tomography in the treatment monitoring of actinic keratosis with </a:t>
            </a:r>
            <a:r>
              <a:rPr lang="en-GB" sz="800" dirty="0" err="1">
                <a:solidFill>
                  <a:schemeClr val="bg1">
                    <a:lumMod val="65000"/>
                  </a:schemeClr>
                </a:solidFill>
              </a:rPr>
              <a:t>tirbanibulin</a:t>
            </a:r>
            <a:r>
              <a:rPr lang="en-GB" sz="800" dirty="0">
                <a:solidFill>
                  <a:schemeClr val="bg1">
                    <a:lumMod val="65000"/>
                  </a:schemeClr>
                </a:solidFill>
              </a:rPr>
              <a:t>: A pilot study. J </a:t>
            </a:r>
            <a:r>
              <a:rPr lang="en-GB" sz="800" dirty="0" err="1">
                <a:solidFill>
                  <a:schemeClr val="bg1">
                    <a:lumMod val="65000"/>
                  </a:schemeClr>
                </a:solidFill>
              </a:rPr>
              <a:t>Eur</a:t>
            </a:r>
            <a:r>
              <a:rPr lang="en-GB" sz="800" dirty="0">
                <a:solidFill>
                  <a:schemeClr val="bg1">
                    <a:lumMod val="65000"/>
                  </a:schemeClr>
                </a:solidFill>
              </a:rPr>
              <a:t> </a:t>
            </a:r>
            <a:r>
              <a:rPr lang="en-GB" sz="800" dirty="0" err="1">
                <a:solidFill>
                  <a:schemeClr val="bg1">
                    <a:lumMod val="65000"/>
                  </a:schemeClr>
                </a:solidFill>
              </a:rPr>
              <a:t>Acad</a:t>
            </a:r>
            <a:r>
              <a:rPr lang="en-GB" sz="800" dirty="0">
                <a:solidFill>
                  <a:schemeClr val="bg1">
                    <a:lumMod val="65000"/>
                  </a:schemeClr>
                </a:solidFill>
              </a:rPr>
              <a:t> Dermatol </a:t>
            </a:r>
            <a:r>
              <a:rPr lang="en-GB" sz="800" dirty="0" err="1">
                <a:solidFill>
                  <a:schemeClr val="bg1">
                    <a:lumMod val="65000"/>
                  </a:schemeClr>
                </a:solidFill>
              </a:rPr>
              <a:t>Venereol</a:t>
            </a:r>
            <a:r>
              <a:rPr lang="en-GB" sz="800" dirty="0">
                <a:solidFill>
                  <a:schemeClr val="bg1">
                    <a:lumMod val="65000"/>
                  </a:schemeClr>
                </a:solidFill>
              </a:rPr>
              <a:t>. 2023 Apr 27.</a:t>
            </a:r>
          </a:p>
        </p:txBody>
      </p:sp>
      <p:sp>
        <p:nvSpPr>
          <p:cNvPr id="20" name="CuadroTexto 19">
            <a:extLst>
              <a:ext uri="{FF2B5EF4-FFF2-40B4-BE49-F238E27FC236}">
                <a16:creationId xmlns:a16="http://schemas.microsoft.com/office/drawing/2014/main" id="{70F379D5-B49F-69C1-021E-F1FA77E8A3B9}"/>
              </a:ext>
            </a:extLst>
          </p:cNvPr>
          <p:cNvSpPr txBox="1"/>
          <p:nvPr/>
        </p:nvSpPr>
        <p:spPr>
          <a:xfrm>
            <a:off x="7730144" y="5377589"/>
            <a:ext cx="3450539" cy="338554"/>
          </a:xfrm>
          <a:prstGeom prst="rect">
            <a:avLst/>
          </a:prstGeom>
          <a:noFill/>
        </p:spPr>
        <p:txBody>
          <a:bodyPr wrap="square">
            <a:spAutoFit/>
          </a:bodyPr>
          <a:lstStyle/>
          <a:p>
            <a:pPr algn="l"/>
            <a:r>
              <a:rPr lang="es-ES" sz="1600">
                <a:solidFill>
                  <a:srgbClr val="0D3F4E"/>
                </a:solidFill>
              </a:rPr>
              <a:t>Aclaramiento completo</a:t>
            </a:r>
            <a:endParaRPr lang="es-ES" sz="1600">
              <a:solidFill>
                <a:srgbClr val="0D3F4E"/>
              </a:solidFill>
              <a:latin typeface="Signika-Light"/>
            </a:endParaRPr>
          </a:p>
        </p:txBody>
      </p:sp>
    </p:spTree>
    <p:extLst>
      <p:ext uri="{BB962C8B-B14F-4D97-AF65-F5344CB8AC3E}">
        <p14:creationId xmlns:p14="http://schemas.microsoft.com/office/powerpoint/2010/main" val="3458614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752B9F8-5590-46D2-FF63-FFC4EE07E9D1}"/>
              </a:ext>
            </a:extLst>
          </p:cNvPr>
          <p:cNvSpPr>
            <a:spLocks noGrp="1"/>
          </p:cNvSpPr>
          <p:nvPr>
            <p:ph type="title"/>
          </p:nvPr>
        </p:nvSpPr>
        <p:spPr/>
        <p:txBody>
          <a:bodyPr>
            <a:normAutofit fontScale="90000"/>
          </a:bodyPr>
          <a:lstStyle/>
          <a:p>
            <a:r>
              <a:rPr lang="es-ES_tradnl" dirty="0"/>
              <a:t>CASO CLÍNICO X</a:t>
            </a:r>
            <a:br>
              <a:rPr lang="es-ES" dirty="0"/>
            </a:br>
            <a:endParaRPr lang="en-US" dirty="0"/>
          </a:p>
        </p:txBody>
      </p:sp>
      <p:sp>
        <p:nvSpPr>
          <p:cNvPr id="3" name="Marcador de texto 2">
            <a:extLst>
              <a:ext uri="{FF2B5EF4-FFF2-40B4-BE49-F238E27FC236}">
                <a16:creationId xmlns:a16="http://schemas.microsoft.com/office/drawing/2014/main" id="{5A06EB0F-08FE-7AAA-8F7F-B488B55F1323}"/>
              </a:ext>
            </a:extLst>
          </p:cNvPr>
          <p:cNvSpPr>
            <a:spLocks noGrp="1"/>
          </p:cNvSpPr>
          <p:nvPr>
            <p:ph idx="1"/>
          </p:nvPr>
        </p:nvSpPr>
        <p:spPr>
          <a:xfrm>
            <a:off x="541056" y="1736436"/>
            <a:ext cx="11109605" cy="4208463"/>
          </a:xfrm>
        </p:spPr>
        <p:txBody>
          <a:bodyPr/>
          <a:lstStyle/>
          <a:p>
            <a:r>
              <a:rPr lang="es-ES" b="1" dirty="0"/>
              <a:t>Edad y sexo:</a:t>
            </a:r>
          </a:p>
          <a:p>
            <a:r>
              <a:rPr lang="es-ES" b="1" dirty="0"/>
              <a:t>Situación laboral:  </a:t>
            </a:r>
          </a:p>
          <a:p>
            <a:pPr marL="0" indent="0">
              <a:buNone/>
            </a:pPr>
            <a:r>
              <a:rPr lang="es-ES" dirty="0"/>
              <a:t>Breve explicación (En este apartado es importante describir brevemente al paciente, su situación actual y que sensaciones tiene con la QA y con los tratamientos que ha recibido):</a:t>
            </a:r>
          </a:p>
          <a:p>
            <a:r>
              <a:rPr lang="es-ES" b="1" dirty="0"/>
              <a:t>Historial clínico: </a:t>
            </a:r>
          </a:p>
          <a:p>
            <a:r>
              <a:rPr lang="es-ES" b="1" dirty="0"/>
              <a:t>Localización de la/s lesión/es:</a:t>
            </a:r>
          </a:p>
          <a:p>
            <a:r>
              <a:rPr lang="es-ES" b="1" dirty="0"/>
              <a:t>Fenotipo </a:t>
            </a:r>
            <a:r>
              <a:rPr lang="es-ES" b="1" dirty="0" err="1"/>
              <a:t>fitzpatrick</a:t>
            </a:r>
            <a:r>
              <a:rPr lang="es-ES" b="1" dirty="0"/>
              <a:t>: </a:t>
            </a:r>
          </a:p>
          <a:p>
            <a:r>
              <a:rPr lang="es-ES" b="1" dirty="0"/>
              <a:t>Tratamientos previos: </a:t>
            </a:r>
          </a:p>
          <a:p>
            <a:endParaRPr lang="es-ES" dirty="0"/>
          </a:p>
        </p:txBody>
      </p:sp>
      <p:sp>
        <p:nvSpPr>
          <p:cNvPr id="2" name="Marcador de texto 1">
            <a:extLst>
              <a:ext uri="{FF2B5EF4-FFF2-40B4-BE49-F238E27FC236}">
                <a16:creationId xmlns:a16="http://schemas.microsoft.com/office/drawing/2014/main" id="{E6F31524-8EA5-43C9-1919-DE2873839AAB}"/>
              </a:ext>
            </a:extLst>
          </p:cNvPr>
          <p:cNvSpPr>
            <a:spLocks noGrp="1"/>
          </p:cNvSpPr>
          <p:nvPr>
            <p:ph type="body" sz="quarter" idx="13"/>
          </p:nvPr>
        </p:nvSpPr>
        <p:spPr/>
        <p:txBody>
          <a:bodyPr>
            <a:normAutofit lnSpcReduction="10000"/>
          </a:bodyPr>
          <a:lstStyle/>
          <a:p>
            <a:r>
              <a:rPr lang="es-ES" sz="2000" b="1" dirty="0"/>
              <a:t>Descripción del caso: </a:t>
            </a:r>
          </a:p>
          <a:p>
            <a:endParaRPr lang="es-ES" dirty="0"/>
          </a:p>
        </p:txBody>
      </p:sp>
      <p:sp>
        <p:nvSpPr>
          <p:cNvPr id="5" name="TextBox 32">
            <a:extLst>
              <a:ext uri="{FF2B5EF4-FFF2-40B4-BE49-F238E27FC236}">
                <a16:creationId xmlns:a16="http://schemas.microsoft.com/office/drawing/2014/main" id="{FFFD8EC4-8D2C-78A5-1C60-CBE04AC9A642}"/>
              </a:ext>
            </a:extLst>
          </p:cNvPr>
          <p:cNvSpPr txBox="1"/>
          <p:nvPr/>
        </p:nvSpPr>
        <p:spPr>
          <a:xfrm>
            <a:off x="360218" y="6367410"/>
            <a:ext cx="9681323" cy="215444"/>
          </a:xfrm>
          <a:prstGeom prst="rect">
            <a:avLst/>
          </a:prstGeom>
          <a:noFill/>
        </p:spPr>
        <p:txBody>
          <a:bodyPr wrap="square" rtlCol="0">
            <a:spAutoFit/>
          </a:bodyPr>
          <a:lstStyle>
            <a:defPPr>
              <a:defRPr lang="es-ES_tradnl"/>
            </a:defPPr>
            <a:lvl1pPr defTabSz="685800">
              <a:defRPr sz="600">
                <a:solidFill>
                  <a:prstClr val="white">
                    <a:lumMod val="65000"/>
                  </a:prstClr>
                </a:solidFill>
                <a:latin typeface="Arial" panose="020B0604020202020204" pitchFamily="34" charset="0"/>
                <a:cs typeface="Arial" panose="020B0604020202020204" pitchFamily="34" charset="0"/>
              </a:defRPr>
            </a:lvl1pPr>
          </a:lstStyle>
          <a:p>
            <a:r>
              <a:rPr lang="es-ES" sz="800" noProof="1"/>
              <a:t>Imágenes y caso clínico en práctica clínica real según ficha técnica cedido por el Dr. XXX, no publicado. Almirall no ha intervenido en la recogida ni en la generación de estos datos. </a:t>
            </a:r>
          </a:p>
        </p:txBody>
      </p:sp>
    </p:spTree>
    <p:extLst>
      <p:ext uri="{BB962C8B-B14F-4D97-AF65-F5344CB8AC3E}">
        <p14:creationId xmlns:p14="http://schemas.microsoft.com/office/powerpoint/2010/main" val="9980846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esquinas redondeadas 16">
            <a:extLst>
              <a:ext uri="{FF2B5EF4-FFF2-40B4-BE49-F238E27FC236}">
                <a16:creationId xmlns:a16="http://schemas.microsoft.com/office/drawing/2014/main" id="{A24A177C-8B05-8CB3-7FFD-EABAF362E454}"/>
              </a:ext>
            </a:extLst>
          </p:cNvPr>
          <p:cNvSpPr/>
          <p:nvPr/>
        </p:nvSpPr>
        <p:spPr>
          <a:xfrm>
            <a:off x="9115811" y="1409774"/>
            <a:ext cx="2620355" cy="615553"/>
          </a:xfrm>
          <a:prstGeom prst="roundRect">
            <a:avLst/>
          </a:prstGeom>
          <a:solidFill>
            <a:srgbClr val="EAF4F3"/>
          </a:solidFill>
          <a:ln>
            <a:solidFill>
              <a:srgbClr val="EAF4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9" name="Title 8">
            <a:extLst>
              <a:ext uri="{FF2B5EF4-FFF2-40B4-BE49-F238E27FC236}">
                <a16:creationId xmlns:a16="http://schemas.microsoft.com/office/drawing/2014/main" id="{60F80D87-55CC-04B1-875F-FD4E1F622F34}"/>
              </a:ext>
            </a:extLst>
          </p:cNvPr>
          <p:cNvSpPr>
            <a:spLocks noGrp="1"/>
          </p:cNvSpPr>
          <p:nvPr>
            <p:ph type="title"/>
          </p:nvPr>
        </p:nvSpPr>
        <p:spPr/>
        <p:txBody>
          <a:bodyPr>
            <a:normAutofit fontScale="90000"/>
          </a:bodyPr>
          <a:lstStyle/>
          <a:p>
            <a:r>
              <a:rPr lang="es-ES_tradnl" sz="3200" dirty="0"/>
              <a:t>Caso clínico X</a:t>
            </a:r>
            <a:br>
              <a:rPr lang="es-ES" dirty="0"/>
            </a:br>
            <a:endParaRPr lang="en-US" dirty="0"/>
          </a:p>
        </p:txBody>
      </p:sp>
      <p:sp>
        <p:nvSpPr>
          <p:cNvPr id="5" name="Flecha: a la derecha 4">
            <a:extLst>
              <a:ext uri="{FF2B5EF4-FFF2-40B4-BE49-F238E27FC236}">
                <a16:creationId xmlns:a16="http://schemas.microsoft.com/office/drawing/2014/main" id="{E4B15B03-D4FD-8365-7462-441FAA3D3696}"/>
              </a:ext>
            </a:extLst>
          </p:cNvPr>
          <p:cNvSpPr/>
          <p:nvPr/>
        </p:nvSpPr>
        <p:spPr>
          <a:xfrm>
            <a:off x="5326459" y="3345597"/>
            <a:ext cx="1516181" cy="387497"/>
          </a:xfrm>
          <a:prstGeom prst="rightArrow">
            <a:avLst/>
          </a:prstGeom>
          <a:solidFill>
            <a:srgbClr val="E8434A"/>
          </a:solidFill>
          <a:ln>
            <a:solidFill>
              <a:srgbClr val="E84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srgbClr val="E8434A"/>
              </a:solidFill>
            </a:endParaRPr>
          </a:p>
        </p:txBody>
      </p:sp>
      <p:sp>
        <p:nvSpPr>
          <p:cNvPr id="15" name="CuadroTexto 14">
            <a:extLst>
              <a:ext uri="{FF2B5EF4-FFF2-40B4-BE49-F238E27FC236}">
                <a16:creationId xmlns:a16="http://schemas.microsoft.com/office/drawing/2014/main" id="{A8C9770D-7D33-5B8D-C9DC-413209E1D0D4}"/>
              </a:ext>
            </a:extLst>
          </p:cNvPr>
          <p:cNvSpPr txBox="1"/>
          <p:nvPr/>
        </p:nvSpPr>
        <p:spPr>
          <a:xfrm>
            <a:off x="5279205" y="2419437"/>
            <a:ext cx="1610692" cy="830997"/>
          </a:xfrm>
          <a:prstGeom prst="rect">
            <a:avLst/>
          </a:prstGeom>
          <a:noFill/>
        </p:spPr>
        <p:txBody>
          <a:bodyPr wrap="square" rtlCol="0">
            <a:spAutoFit/>
          </a:bodyPr>
          <a:lstStyle/>
          <a:p>
            <a:r>
              <a:rPr lang="es-ES_tradnl" sz="1600" b="1">
                <a:solidFill>
                  <a:srgbClr val="0D3F4E"/>
                </a:solidFill>
              </a:rPr>
              <a:t>Tirbanibulina 1% (5 días de tratamiento)</a:t>
            </a:r>
            <a:endParaRPr lang="es-ES" sz="1600" b="1">
              <a:solidFill>
                <a:srgbClr val="0D3F4E"/>
              </a:solidFill>
            </a:endParaRPr>
          </a:p>
        </p:txBody>
      </p:sp>
      <p:sp>
        <p:nvSpPr>
          <p:cNvPr id="10" name="Rectángulo redondeado 6">
            <a:extLst>
              <a:ext uri="{FF2B5EF4-FFF2-40B4-BE49-F238E27FC236}">
                <a16:creationId xmlns:a16="http://schemas.microsoft.com/office/drawing/2014/main" id="{809B379B-091A-54FF-B59E-00AEB2F7BFED}"/>
              </a:ext>
            </a:extLst>
          </p:cNvPr>
          <p:cNvSpPr/>
          <p:nvPr/>
        </p:nvSpPr>
        <p:spPr>
          <a:xfrm>
            <a:off x="1147206" y="1543369"/>
            <a:ext cx="937035" cy="228611"/>
          </a:xfrm>
          <a:prstGeom prst="roundRect">
            <a:avLst/>
          </a:prstGeom>
          <a:solidFill>
            <a:schemeClr val="bg1"/>
          </a:solidFill>
          <a:ln w="12700">
            <a:solidFill>
              <a:srgbClr val="0D3F4E"/>
            </a:solidFill>
          </a:ln>
        </p:spPr>
        <p:txBody>
          <a:bodyPr wrap="none" anchor="ctr">
            <a:noAutofit/>
          </a:bodyPr>
          <a:lstStyle/>
          <a:p>
            <a:pPr algn="ctr">
              <a:spcBef>
                <a:spcPts val="1333"/>
              </a:spcBef>
            </a:pPr>
            <a:r>
              <a:rPr lang="es-ES_tradnl" sz="1333" b="1">
                <a:solidFill>
                  <a:srgbClr val="0D3F4E"/>
                </a:solidFill>
                <a:latin typeface="+mj-lt"/>
                <a:cs typeface="Arial" panose="020B0604020202020204" pitchFamily="34" charset="0"/>
              </a:rPr>
              <a:t>Basal</a:t>
            </a:r>
            <a:endParaRPr lang="es-ES" sz="1333" b="1">
              <a:solidFill>
                <a:srgbClr val="0D3F4E"/>
              </a:solidFill>
              <a:latin typeface="+mj-lt"/>
              <a:cs typeface="Arial" panose="020B0604020202020204" pitchFamily="34" charset="0"/>
            </a:endParaRPr>
          </a:p>
        </p:txBody>
      </p:sp>
      <p:sp>
        <p:nvSpPr>
          <p:cNvPr id="16" name="Rectángulo redondeado 6">
            <a:extLst>
              <a:ext uri="{FF2B5EF4-FFF2-40B4-BE49-F238E27FC236}">
                <a16:creationId xmlns:a16="http://schemas.microsoft.com/office/drawing/2014/main" id="{13B4A096-C4C2-EED5-CB8A-BCC3C95A5D73}"/>
              </a:ext>
            </a:extLst>
          </p:cNvPr>
          <p:cNvSpPr/>
          <p:nvPr/>
        </p:nvSpPr>
        <p:spPr>
          <a:xfrm>
            <a:off x="7775278" y="1543369"/>
            <a:ext cx="1261769" cy="228611"/>
          </a:xfrm>
          <a:prstGeom prst="roundRect">
            <a:avLst/>
          </a:prstGeom>
          <a:solidFill>
            <a:schemeClr val="bg1"/>
          </a:solidFill>
          <a:ln w="12700">
            <a:solidFill>
              <a:srgbClr val="0D3F4E"/>
            </a:solidFill>
          </a:ln>
        </p:spPr>
        <p:txBody>
          <a:bodyPr wrap="none" anchor="ctr">
            <a:noAutofit/>
          </a:bodyPr>
          <a:lstStyle/>
          <a:p>
            <a:pPr algn="ctr">
              <a:spcBef>
                <a:spcPts val="1333"/>
              </a:spcBef>
            </a:pPr>
            <a:r>
              <a:rPr lang="es-ES_tradnl" sz="1333" b="1">
                <a:solidFill>
                  <a:srgbClr val="0D3F4E"/>
                </a:solidFill>
                <a:latin typeface="+mj-lt"/>
                <a:cs typeface="Arial" panose="020B0604020202020204" pitchFamily="34" charset="0"/>
              </a:rPr>
              <a:t>Día 57</a:t>
            </a:r>
            <a:endParaRPr lang="es-ES" sz="1333" b="1">
              <a:solidFill>
                <a:srgbClr val="0D3F4E"/>
              </a:solidFill>
              <a:latin typeface="+mj-lt"/>
              <a:cs typeface="Arial" panose="020B0604020202020204" pitchFamily="34" charset="0"/>
            </a:endParaRPr>
          </a:p>
        </p:txBody>
      </p:sp>
      <p:sp>
        <p:nvSpPr>
          <p:cNvPr id="4" name="CuadroTexto 3">
            <a:extLst>
              <a:ext uri="{FF2B5EF4-FFF2-40B4-BE49-F238E27FC236}">
                <a16:creationId xmlns:a16="http://schemas.microsoft.com/office/drawing/2014/main" id="{CF39F5C8-E0C1-5F19-775C-BA0754D6B5E2}"/>
              </a:ext>
            </a:extLst>
          </p:cNvPr>
          <p:cNvSpPr txBox="1"/>
          <p:nvPr/>
        </p:nvSpPr>
        <p:spPr>
          <a:xfrm>
            <a:off x="1019401" y="5091684"/>
            <a:ext cx="1610692" cy="369332"/>
          </a:xfrm>
          <a:prstGeom prst="rect">
            <a:avLst/>
          </a:prstGeom>
          <a:noFill/>
        </p:spPr>
        <p:txBody>
          <a:bodyPr wrap="square" lIns="121920" tIns="60960" rIns="121920" bIns="60960" rtlCol="0" anchor="t">
            <a:spAutoFit/>
          </a:bodyPr>
          <a:lstStyle/>
          <a:p>
            <a:r>
              <a:rPr lang="es-ES_tradnl" sz="1600" b="1" dirty="0" err="1">
                <a:solidFill>
                  <a:srgbClr val="0D3F4E"/>
                </a:solidFill>
              </a:rPr>
              <a:t>Nº</a:t>
            </a:r>
            <a:r>
              <a:rPr lang="es-ES_tradnl" sz="1600" b="1" dirty="0">
                <a:solidFill>
                  <a:srgbClr val="0D3F4E"/>
                </a:solidFill>
              </a:rPr>
              <a:t> lesiones: </a:t>
            </a:r>
            <a:endParaRPr lang="es-ES" sz="1600" b="1" dirty="0">
              <a:solidFill>
                <a:srgbClr val="0D3F4E"/>
              </a:solidFill>
            </a:endParaRPr>
          </a:p>
        </p:txBody>
      </p:sp>
      <p:sp>
        <p:nvSpPr>
          <p:cNvPr id="6" name="CuadroTexto 5">
            <a:extLst>
              <a:ext uri="{FF2B5EF4-FFF2-40B4-BE49-F238E27FC236}">
                <a16:creationId xmlns:a16="http://schemas.microsoft.com/office/drawing/2014/main" id="{9079C1B8-7991-BAC8-E272-407748C5022C}"/>
              </a:ext>
            </a:extLst>
          </p:cNvPr>
          <p:cNvSpPr txBox="1"/>
          <p:nvPr/>
        </p:nvSpPr>
        <p:spPr>
          <a:xfrm>
            <a:off x="8398274" y="5079391"/>
            <a:ext cx="1610692" cy="369332"/>
          </a:xfrm>
          <a:prstGeom prst="rect">
            <a:avLst/>
          </a:prstGeom>
          <a:noFill/>
        </p:spPr>
        <p:txBody>
          <a:bodyPr wrap="square" lIns="121920" tIns="60960" rIns="121920" bIns="60960" rtlCol="0" anchor="t">
            <a:spAutoFit/>
          </a:bodyPr>
          <a:lstStyle/>
          <a:p>
            <a:r>
              <a:rPr lang="es-ES_tradnl" sz="1600" b="1" err="1">
                <a:solidFill>
                  <a:srgbClr val="0D3F4E"/>
                </a:solidFill>
              </a:rPr>
              <a:t>Nº</a:t>
            </a:r>
            <a:r>
              <a:rPr lang="es-ES_tradnl" sz="1600" b="1">
                <a:solidFill>
                  <a:srgbClr val="0D3F4E"/>
                </a:solidFill>
              </a:rPr>
              <a:t> lesiones: </a:t>
            </a:r>
            <a:endParaRPr lang="es-ES" sz="1600" b="1">
              <a:solidFill>
                <a:srgbClr val="0D3F4E"/>
              </a:solidFill>
            </a:endParaRPr>
          </a:p>
        </p:txBody>
      </p:sp>
      <p:sp>
        <p:nvSpPr>
          <p:cNvPr id="11" name="CuadroTexto 10">
            <a:extLst>
              <a:ext uri="{FF2B5EF4-FFF2-40B4-BE49-F238E27FC236}">
                <a16:creationId xmlns:a16="http://schemas.microsoft.com/office/drawing/2014/main" id="{36C5F399-181C-2845-B27C-3530BC4F8EBB}"/>
              </a:ext>
            </a:extLst>
          </p:cNvPr>
          <p:cNvSpPr txBox="1"/>
          <p:nvPr/>
        </p:nvSpPr>
        <p:spPr>
          <a:xfrm>
            <a:off x="9194575" y="1409277"/>
            <a:ext cx="2620355" cy="615553"/>
          </a:xfrm>
          <a:prstGeom prst="rect">
            <a:avLst/>
          </a:prstGeom>
          <a:noFill/>
        </p:spPr>
        <p:txBody>
          <a:bodyPr wrap="square" lIns="121920" tIns="60960" rIns="121920" bIns="60960" rtlCol="0" anchor="t">
            <a:spAutoFit/>
          </a:bodyPr>
          <a:lstStyle/>
          <a:p>
            <a:r>
              <a:rPr lang="es-ES_tradnl" sz="1600" b="1" dirty="0">
                <a:solidFill>
                  <a:srgbClr val="0D3F4E"/>
                </a:solidFill>
              </a:rPr>
              <a:t>Porcentaje de reducción de lesiones: XX%</a:t>
            </a:r>
            <a:endParaRPr lang="es-ES" sz="1600" b="1" dirty="0">
              <a:solidFill>
                <a:srgbClr val="0D3F4E"/>
              </a:solidFill>
            </a:endParaRPr>
          </a:p>
        </p:txBody>
      </p:sp>
      <p:sp>
        <p:nvSpPr>
          <p:cNvPr id="18" name="TextBox 32">
            <a:extLst>
              <a:ext uri="{FF2B5EF4-FFF2-40B4-BE49-F238E27FC236}">
                <a16:creationId xmlns:a16="http://schemas.microsoft.com/office/drawing/2014/main" id="{B3C2815D-9B63-6619-831B-D9F42EE1FA0B}"/>
              </a:ext>
            </a:extLst>
          </p:cNvPr>
          <p:cNvSpPr txBox="1"/>
          <p:nvPr/>
        </p:nvSpPr>
        <p:spPr>
          <a:xfrm>
            <a:off x="267856" y="6367410"/>
            <a:ext cx="9413468" cy="215444"/>
          </a:xfrm>
          <a:prstGeom prst="rect">
            <a:avLst/>
          </a:prstGeom>
          <a:noFill/>
        </p:spPr>
        <p:txBody>
          <a:bodyPr wrap="square" rtlCol="0">
            <a:spAutoFit/>
          </a:bodyPr>
          <a:lstStyle>
            <a:defPPr>
              <a:defRPr lang="es-ES_tradnl"/>
            </a:defPPr>
            <a:lvl1pPr defTabSz="685800">
              <a:defRPr sz="600">
                <a:solidFill>
                  <a:prstClr val="white">
                    <a:lumMod val="65000"/>
                  </a:prstClr>
                </a:solidFill>
                <a:latin typeface="Arial" panose="020B0604020202020204" pitchFamily="34" charset="0"/>
                <a:cs typeface="Arial" panose="020B0604020202020204" pitchFamily="34" charset="0"/>
              </a:defRPr>
            </a:lvl1pPr>
          </a:lstStyle>
          <a:p>
            <a:r>
              <a:rPr lang="es-ES" sz="800" noProof="1"/>
              <a:t>Imágenes y caso clínico en práctica clínica real según ficha técnica cedido por el Dr. XXX, no publicado. Almirall no ha intervenido en la recogida ni en la generación de estos datos. </a:t>
            </a:r>
          </a:p>
        </p:txBody>
      </p:sp>
    </p:spTree>
    <p:extLst>
      <p:ext uri="{BB962C8B-B14F-4D97-AF65-F5344CB8AC3E}">
        <p14:creationId xmlns:p14="http://schemas.microsoft.com/office/powerpoint/2010/main" val="2177643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666425-DE7D-A4EB-B81C-900DE33E7CB9}"/>
              </a:ext>
            </a:extLst>
          </p:cNvPr>
          <p:cNvSpPr>
            <a:spLocks noGrp="1"/>
          </p:cNvSpPr>
          <p:nvPr>
            <p:ph type="title"/>
          </p:nvPr>
        </p:nvSpPr>
        <p:spPr/>
        <p:txBody>
          <a:bodyPr>
            <a:normAutofit fontScale="90000"/>
          </a:bodyPr>
          <a:lstStyle/>
          <a:p>
            <a:r>
              <a:rPr lang="es-ES_tradnl" sz="3200" dirty="0"/>
              <a:t>Caso clínico X</a:t>
            </a:r>
            <a:br>
              <a:rPr lang="es-ES" dirty="0"/>
            </a:br>
            <a:endParaRPr lang="en-US" dirty="0"/>
          </a:p>
        </p:txBody>
      </p:sp>
      <p:sp>
        <p:nvSpPr>
          <p:cNvPr id="20" name="TextBox 32">
            <a:extLst>
              <a:ext uri="{FF2B5EF4-FFF2-40B4-BE49-F238E27FC236}">
                <a16:creationId xmlns:a16="http://schemas.microsoft.com/office/drawing/2014/main" id="{F26E0710-4390-C806-CA5C-38ABEED0E294}"/>
              </a:ext>
            </a:extLst>
          </p:cNvPr>
          <p:cNvSpPr txBox="1"/>
          <p:nvPr/>
        </p:nvSpPr>
        <p:spPr>
          <a:xfrm>
            <a:off x="350981" y="6435722"/>
            <a:ext cx="9829105" cy="215444"/>
          </a:xfrm>
          <a:prstGeom prst="rect">
            <a:avLst/>
          </a:prstGeom>
          <a:noFill/>
        </p:spPr>
        <p:txBody>
          <a:bodyPr wrap="square" rtlCol="0">
            <a:spAutoFit/>
          </a:bodyPr>
          <a:lstStyle>
            <a:defPPr>
              <a:defRPr lang="es-ES_tradnl"/>
            </a:defPPr>
            <a:lvl1pPr defTabSz="685800">
              <a:defRPr sz="600">
                <a:solidFill>
                  <a:prstClr val="white">
                    <a:lumMod val="65000"/>
                  </a:prstClr>
                </a:solidFill>
                <a:latin typeface="Arial" panose="020B0604020202020204" pitchFamily="34" charset="0"/>
                <a:cs typeface="Arial" panose="020B0604020202020204" pitchFamily="34" charset="0"/>
              </a:defRPr>
            </a:lvl1pPr>
          </a:lstStyle>
          <a:p>
            <a:r>
              <a:rPr lang="es-ES" sz="800" noProof="1"/>
              <a:t>Imágenes y caso clínico en práctica clínica real según ficha técnica cedido por el Dr. XXX, no publicado. Almirall no ha intervenido en la recogida ni en la generación de estos datos. </a:t>
            </a:r>
          </a:p>
        </p:txBody>
      </p:sp>
      <p:graphicFrame>
        <p:nvGraphicFramePr>
          <p:cNvPr id="22" name="Diagrama 21">
            <a:extLst>
              <a:ext uri="{FF2B5EF4-FFF2-40B4-BE49-F238E27FC236}">
                <a16:creationId xmlns:a16="http://schemas.microsoft.com/office/drawing/2014/main" id="{D6F4C215-0CDD-AF49-DD3B-8900CA2635EC}"/>
              </a:ext>
            </a:extLst>
          </p:cNvPr>
          <p:cNvGraphicFramePr/>
          <p:nvPr>
            <p:extLst>
              <p:ext uri="{D42A27DB-BD31-4B8C-83A1-F6EECF244321}">
                <p14:modId xmlns:p14="http://schemas.microsoft.com/office/powerpoint/2010/main" val="2205551059"/>
              </p:ext>
            </p:extLst>
          </p:nvPr>
        </p:nvGraphicFramePr>
        <p:xfrm>
          <a:off x="653477" y="1409116"/>
          <a:ext cx="10743393" cy="367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96444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C11485-9E0F-F3DF-8F0C-E7A205E56ABB}"/>
              </a:ext>
            </a:extLst>
          </p:cNvPr>
          <p:cNvSpPr>
            <a:spLocks noGrp="1"/>
          </p:cNvSpPr>
          <p:nvPr>
            <p:ph type="title"/>
          </p:nvPr>
        </p:nvSpPr>
        <p:spPr/>
        <p:txBody>
          <a:bodyPr>
            <a:normAutofit fontScale="90000"/>
          </a:bodyPr>
          <a:lstStyle/>
          <a:p>
            <a:r>
              <a:rPr lang="es-ES_tradnl" sz="3200" dirty="0"/>
              <a:t>Valor clínico de la </a:t>
            </a:r>
            <a:r>
              <a:rPr lang="es-ES_tradnl" sz="3200" dirty="0" err="1"/>
              <a:t>tirbanibulina</a:t>
            </a:r>
            <a:br>
              <a:rPr lang="es-ES" sz="3200" dirty="0"/>
            </a:br>
            <a:endParaRPr lang="en-US" dirty="0"/>
          </a:p>
        </p:txBody>
      </p:sp>
      <p:grpSp>
        <p:nvGrpSpPr>
          <p:cNvPr id="6" name="Grupo 5">
            <a:extLst>
              <a:ext uri="{FF2B5EF4-FFF2-40B4-BE49-F238E27FC236}">
                <a16:creationId xmlns:a16="http://schemas.microsoft.com/office/drawing/2014/main" id="{8F50C9DC-4FF2-3589-FD72-F9AFFB50A61F}"/>
              </a:ext>
            </a:extLst>
          </p:cNvPr>
          <p:cNvGrpSpPr/>
          <p:nvPr/>
        </p:nvGrpSpPr>
        <p:grpSpPr>
          <a:xfrm>
            <a:off x="245559" y="3850741"/>
            <a:ext cx="5265775" cy="2074157"/>
            <a:chOff x="5415863" y="2413305"/>
            <a:chExt cx="2648982" cy="1155185"/>
          </a:xfrm>
        </p:grpSpPr>
        <p:sp>
          <p:nvSpPr>
            <p:cNvPr id="7" name="Freeform: Shape 123">
              <a:extLst>
                <a:ext uri="{FF2B5EF4-FFF2-40B4-BE49-F238E27FC236}">
                  <a16:creationId xmlns:a16="http://schemas.microsoft.com/office/drawing/2014/main" id="{20F88608-5E46-1CB9-0CF0-6BF1670CD1C8}"/>
                </a:ext>
              </a:extLst>
            </p:cNvPr>
            <p:cNvSpPr/>
            <p:nvPr/>
          </p:nvSpPr>
          <p:spPr>
            <a:xfrm rot="565397">
              <a:off x="5415863" y="2461442"/>
              <a:ext cx="935124" cy="719906"/>
            </a:xfrm>
            <a:custGeom>
              <a:avLst/>
              <a:gdLst>
                <a:gd name="connsiteX0" fmla="*/ 57693 w 136053"/>
                <a:gd name="connsiteY0" fmla="*/ 104709 h 104780"/>
                <a:gd name="connsiteX1" fmla="*/ 2960 w 136053"/>
                <a:gd name="connsiteY1" fmla="*/ 53459 h 104780"/>
                <a:gd name="connsiteX2" fmla="*/ 29799 w 136053"/>
                <a:gd name="connsiteY2" fmla="*/ 2765 h 104780"/>
                <a:gd name="connsiteX3" fmla="*/ 135314 w 136053"/>
                <a:gd name="connsiteY3" fmla="*/ 31507 h 104780"/>
                <a:gd name="connsiteX4" fmla="*/ 57693 w 136053"/>
                <a:gd name="connsiteY4" fmla="*/ 104709 h 104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053" h="104780">
                  <a:moveTo>
                    <a:pt x="57693" y="104709"/>
                  </a:moveTo>
                  <a:cubicBezTo>
                    <a:pt x="30736" y="106377"/>
                    <a:pt x="11126" y="78864"/>
                    <a:pt x="2960" y="53459"/>
                  </a:cubicBezTo>
                  <a:cubicBezTo>
                    <a:pt x="-4767" y="29400"/>
                    <a:pt x="2111" y="7624"/>
                    <a:pt x="29799" y="2765"/>
                  </a:cubicBezTo>
                  <a:cubicBezTo>
                    <a:pt x="72561" y="-4728"/>
                    <a:pt x="129665" y="2414"/>
                    <a:pt x="135314" y="31507"/>
                  </a:cubicBezTo>
                  <a:cubicBezTo>
                    <a:pt x="142982" y="71283"/>
                    <a:pt x="89215" y="102777"/>
                    <a:pt x="57693" y="104709"/>
                  </a:cubicBezTo>
                </a:path>
              </a:pathLst>
            </a:custGeom>
            <a:solidFill>
              <a:srgbClr val="B4E1D6"/>
            </a:solidFill>
            <a:ln w="6350" cap="flat">
              <a:noFill/>
              <a:prstDash val="solid"/>
              <a:miter/>
            </a:ln>
            <a:effectLst>
              <a:outerShdw blurRad="25400" algn="ctr" rotWithShape="0">
                <a:prstClr val="black">
                  <a:alpha val="40000"/>
                </a:prstClr>
              </a:outerShdw>
            </a:effectLst>
          </p:spPr>
          <p:txBody>
            <a:bodyPr rtlCol="0" anchor="ctr"/>
            <a:lstStyle/>
            <a:p>
              <a:pPr defTabSz="1219170">
                <a:defRPr/>
              </a:pPr>
              <a:endParaRPr lang="en-US" sz="133">
                <a:solidFill>
                  <a:prstClr val="black"/>
                </a:solidFill>
                <a:latin typeface="Candara" panose="020E0502030303020204" pitchFamily="34" charset="0"/>
              </a:endParaRPr>
            </a:p>
          </p:txBody>
        </p:sp>
        <p:sp>
          <p:nvSpPr>
            <p:cNvPr id="13" name="Freeform: Shape 118">
              <a:extLst>
                <a:ext uri="{FF2B5EF4-FFF2-40B4-BE49-F238E27FC236}">
                  <a16:creationId xmlns:a16="http://schemas.microsoft.com/office/drawing/2014/main" id="{4F62A287-FF5A-ECE7-8B4B-8C1A08D337FA}"/>
                </a:ext>
              </a:extLst>
            </p:cNvPr>
            <p:cNvSpPr/>
            <p:nvPr/>
          </p:nvSpPr>
          <p:spPr>
            <a:xfrm rot="10333687" flipH="1">
              <a:off x="5557995" y="2413305"/>
              <a:ext cx="2506850" cy="1155185"/>
            </a:xfrm>
            <a:custGeom>
              <a:avLst/>
              <a:gdLst>
                <a:gd name="connsiteX0" fmla="*/ 347353 w 818995"/>
                <a:gd name="connsiteY0" fmla="*/ 630544 h 630976"/>
                <a:gd name="connsiteX1" fmla="*/ 17807 w 818995"/>
                <a:gd name="connsiteY1" fmla="*/ 321955 h 630976"/>
                <a:gd name="connsiteX2" fmla="*/ 179390 w 818995"/>
                <a:gd name="connsiteY2" fmla="*/ 16707 h 630976"/>
                <a:gd name="connsiteX3" fmla="*/ 814488 w 818995"/>
                <a:gd name="connsiteY3" fmla="*/ 189833 h 630976"/>
                <a:gd name="connsiteX4" fmla="*/ 347353 w 818995"/>
                <a:gd name="connsiteY4" fmla="*/ 630544 h 630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8995" h="630976">
                  <a:moveTo>
                    <a:pt x="347353" y="630544"/>
                  </a:moveTo>
                  <a:cubicBezTo>
                    <a:pt x="184858" y="640567"/>
                    <a:pt x="67011" y="474731"/>
                    <a:pt x="17807" y="321955"/>
                  </a:cubicBezTo>
                  <a:cubicBezTo>
                    <a:pt x="-28664" y="177076"/>
                    <a:pt x="12643" y="46169"/>
                    <a:pt x="179390" y="16707"/>
                  </a:cubicBezTo>
                  <a:cubicBezTo>
                    <a:pt x="436649" y="-28548"/>
                    <a:pt x="780774" y="14581"/>
                    <a:pt x="814488" y="189833"/>
                  </a:cubicBezTo>
                  <a:cubicBezTo>
                    <a:pt x="860959" y="429171"/>
                    <a:pt x="537183" y="618699"/>
                    <a:pt x="347353" y="630544"/>
                  </a:cubicBezTo>
                </a:path>
              </a:pathLst>
            </a:custGeom>
            <a:solidFill>
              <a:srgbClr val="FFEF9A"/>
            </a:solidFill>
            <a:ln w="30291" cap="flat">
              <a:noFill/>
              <a:prstDash val="solid"/>
              <a:miter/>
            </a:ln>
          </p:spPr>
          <p:txBody>
            <a:bodyPr rtlCol="0" anchor="ctr"/>
            <a:lstStyle/>
            <a:p>
              <a:pPr defTabSz="1219170">
                <a:defRPr/>
              </a:pPr>
              <a:endParaRPr lang="en-US" sz="2400">
                <a:solidFill>
                  <a:prstClr val="black"/>
                </a:solidFill>
                <a:latin typeface="Candara" panose="020E0502030303020204" pitchFamily="34" charset="0"/>
              </a:endParaRPr>
            </a:p>
          </p:txBody>
        </p:sp>
      </p:grpSp>
      <p:sp>
        <p:nvSpPr>
          <p:cNvPr id="23" name="CuadroTexto 22">
            <a:extLst>
              <a:ext uri="{FF2B5EF4-FFF2-40B4-BE49-F238E27FC236}">
                <a16:creationId xmlns:a16="http://schemas.microsoft.com/office/drawing/2014/main" id="{8A98AB10-BA70-03B2-2493-778C637BC973}"/>
              </a:ext>
            </a:extLst>
          </p:cNvPr>
          <p:cNvSpPr txBox="1"/>
          <p:nvPr/>
        </p:nvSpPr>
        <p:spPr>
          <a:xfrm>
            <a:off x="1876343" y="4389180"/>
            <a:ext cx="3371355" cy="533864"/>
          </a:xfrm>
          <a:prstGeom prst="rect">
            <a:avLst/>
          </a:prstGeom>
          <a:noFill/>
        </p:spPr>
        <p:txBody>
          <a:bodyPr wrap="square">
            <a:spAutoFit/>
          </a:bodyPr>
          <a:lstStyle>
            <a:defPPr>
              <a:defRPr lang="es-ES_tradnl"/>
            </a:defPPr>
            <a:lvl1pPr algn="ctr">
              <a:lnSpc>
                <a:spcPct val="150000"/>
              </a:lnSpc>
              <a:spcBef>
                <a:spcPts val="600"/>
              </a:spcBef>
              <a:defRPr sz="1200" b="1">
                <a:solidFill>
                  <a:srgbClr val="003466"/>
                </a:solidFill>
              </a:defRPr>
            </a:lvl1pPr>
          </a:lstStyle>
          <a:p>
            <a:r>
              <a:rPr lang="es-ES" sz="2133"/>
              <a:t>DÍAS DE TRATAMIENTO</a:t>
            </a:r>
          </a:p>
        </p:txBody>
      </p:sp>
      <p:sp>
        <p:nvSpPr>
          <p:cNvPr id="8" name="Rectángulo 7">
            <a:extLst>
              <a:ext uri="{FF2B5EF4-FFF2-40B4-BE49-F238E27FC236}">
                <a16:creationId xmlns:a16="http://schemas.microsoft.com/office/drawing/2014/main" id="{E8B4B56C-0F3D-AB5F-D672-0F5BA4AB3A56}"/>
              </a:ext>
            </a:extLst>
          </p:cNvPr>
          <p:cNvSpPr/>
          <p:nvPr/>
        </p:nvSpPr>
        <p:spPr>
          <a:xfrm>
            <a:off x="256467" y="6426300"/>
            <a:ext cx="9982462" cy="338554"/>
          </a:xfrm>
          <a:prstGeom prst="rect">
            <a:avLst/>
          </a:prstGeom>
          <a:noFill/>
        </p:spPr>
        <p:txBody>
          <a:bodyPr wrap="square">
            <a:spAutoFit/>
          </a:bodyPr>
          <a:lstStyle/>
          <a:p>
            <a:r>
              <a:rPr lang="es-ES_tradnl" sz="800" b="1" noProof="1">
                <a:solidFill>
                  <a:schemeClr val="accent5"/>
                </a:solidFill>
                <a:latin typeface="+mj-lt"/>
              </a:rPr>
              <a:t>1</a:t>
            </a:r>
            <a:r>
              <a:rPr lang="es-ES_tradnl" sz="800" b="1" noProof="1">
                <a:solidFill>
                  <a:schemeClr val="bg1">
                    <a:lumMod val="65000"/>
                  </a:schemeClr>
                </a:solidFill>
                <a:latin typeface="+mj-lt"/>
              </a:rPr>
              <a:t>.</a:t>
            </a:r>
            <a:r>
              <a:rPr lang="es-ES_tradnl" sz="800" noProof="1">
                <a:solidFill>
                  <a:schemeClr val="bg1">
                    <a:lumMod val="65000"/>
                  </a:schemeClr>
                </a:solidFill>
                <a:latin typeface="+mj-lt"/>
              </a:rPr>
              <a:t>Blauvelt A, et al. N Engl J Med. 2021 Feb 11;384(6):512-520. </a:t>
            </a:r>
            <a:r>
              <a:rPr lang="en-US" sz="800" b="1" noProof="1">
                <a:solidFill>
                  <a:schemeClr val="accent5"/>
                </a:solidFill>
                <a:latin typeface="+mj-lt"/>
                <a:cs typeface="Arial" panose="020B0604020202020204" pitchFamily="34" charset="0"/>
              </a:rPr>
              <a:t>2.</a:t>
            </a:r>
            <a:r>
              <a:rPr lang="es-ES_tradnl" sz="800" b="1" noProof="1">
                <a:solidFill>
                  <a:schemeClr val="accent5"/>
                </a:solidFill>
                <a:latin typeface="+mj-lt"/>
              </a:rPr>
              <a:t> </a:t>
            </a:r>
            <a:r>
              <a:rPr lang="en-GB" sz="800">
                <a:solidFill>
                  <a:schemeClr val="bg1">
                    <a:lumMod val="65000"/>
                  </a:schemeClr>
                </a:solidFill>
                <a:latin typeface="+mj-lt"/>
              </a:rPr>
              <a:t>Schlesinger, T et al. SKIN The Journal of Cutaneous Medicine, 2023, 7(3), 771-787</a:t>
            </a:r>
            <a:r>
              <a:rPr lang="en-US" sz="800" noProof="1">
                <a:solidFill>
                  <a:schemeClr val="accent5"/>
                </a:solidFill>
                <a:latin typeface="+mj-lt"/>
                <a:cs typeface="Arial" panose="020B0604020202020204" pitchFamily="34" charset="0"/>
              </a:rPr>
              <a:t> </a:t>
            </a:r>
            <a:r>
              <a:rPr lang="es-ES_tradnl" sz="800" b="1" noProof="1">
                <a:solidFill>
                  <a:schemeClr val="accent5"/>
                </a:solidFill>
                <a:latin typeface="+mj-lt"/>
              </a:rPr>
              <a:t>3.</a:t>
            </a:r>
            <a:r>
              <a:rPr lang="es-ES_tradnl" sz="800" b="1" noProof="1">
                <a:solidFill>
                  <a:schemeClr val="accent5"/>
                </a:solidFill>
                <a:latin typeface="+mj-lt"/>
                <a:cs typeface="Arial" panose="020B0604020202020204" pitchFamily="34" charset="0"/>
              </a:rPr>
              <a:t> </a:t>
            </a:r>
            <a:r>
              <a:rPr lang="es-ES_tradnl" sz="800" noProof="1">
                <a:solidFill>
                  <a:schemeClr val="bg1">
                    <a:lumMod val="65000"/>
                  </a:schemeClr>
                </a:solidFill>
                <a:latin typeface="+mj-lt"/>
                <a:cs typeface="Arial" panose="020B0604020202020204" pitchFamily="34" charset="0"/>
              </a:rPr>
              <a:t>Heppt M, et al. </a:t>
            </a:r>
            <a:r>
              <a:rPr lang="en-US" sz="800" noProof="1">
                <a:solidFill>
                  <a:schemeClr val="bg1">
                    <a:lumMod val="65000"/>
                  </a:schemeClr>
                </a:solidFill>
                <a:latin typeface="+mj-lt"/>
                <a:cs typeface="Arial" panose="020B0604020202020204" pitchFamily="34" charset="0"/>
              </a:rPr>
              <a:t>Poster numero P2716 y abstract (ID 989) presentado en el congreso AEDV Berlin, 11-14 octubre 2023. </a:t>
            </a:r>
            <a:r>
              <a:rPr lang="en-US" sz="800" b="1" noProof="1">
                <a:solidFill>
                  <a:schemeClr val="accent5"/>
                </a:solidFill>
                <a:latin typeface="+mj-lt"/>
                <a:cs typeface="Arial" panose="020B0604020202020204" pitchFamily="34" charset="0"/>
              </a:rPr>
              <a:t>4. </a:t>
            </a:r>
            <a:r>
              <a:rPr lang="en-US" sz="800" noProof="1">
                <a:solidFill>
                  <a:schemeClr val="bg1">
                    <a:lumMod val="65000"/>
                  </a:schemeClr>
                </a:solidFill>
                <a:latin typeface="+mj-lt"/>
                <a:cs typeface="Arial" panose="020B0604020202020204" pitchFamily="34" charset="0"/>
              </a:rPr>
              <a:t>Schlesinger, T, et al. Poster pesented in Fall Clinical Dermatology Conference, Las Vegas, 19-22 Oct 2023 </a:t>
            </a:r>
            <a:endParaRPr lang="es-ES" sz="800" noProof="1">
              <a:solidFill>
                <a:schemeClr val="bg1">
                  <a:lumMod val="65000"/>
                </a:schemeClr>
              </a:solidFill>
              <a:latin typeface="+mj-lt"/>
              <a:cs typeface="Arial" panose="020B0604020202020204" pitchFamily="34" charset="0"/>
            </a:endParaRPr>
          </a:p>
        </p:txBody>
      </p:sp>
      <p:grpSp>
        <p:nvGrpSpPr>
          <p:cNvPr id="9" name="Grupo 8">
            <a:extLst>
              <a:ext uri="{FF2B5EF4-FFF2-40B4-BE49-F238E27FC236}">
                <a16:creationId xmlns:a16="http://schemas.microsoft.com/office/drawing/2014/main" id="{A69188E4-4DB5-7532-8DE8-195493DB8CAA}"/>
              </a:ext>
            </a:extLst>
          </p:cNvPr>
          <p:cNvGrpSpPr/>
          <p:nvPr/>
        </p:nvGrpSpPr>
        <p:grpSpPr>
          <a:xfrm rot="166929">
            <a:off x="698651" y="680393"/>
            <a:ext cx="11212061" cy="3111584"/>
            <a:chOff x="202677" y="2250311"/>
            <a:chExt cx="3027040" cy="989921"/>
          </a:xfrm>
        </p:grpSpPr>
        <p:sp>
          <p:nvSpPr>
            <p:cNvPr id="10" name="Freeform: Shape 125">
              <a:extLst>
                <a:ext uri="{FF2B5EF4-FFF2-40B4-BE49-F238E27FC236}">
                  <a16:creationId xmlns:a16="http://schemas.microsoft.com/office/drawing/2014/main" id="{522F243E-831D-9F56-AE94-8741547FE43F}"/>
                </a:ext>
              </a:extLst>
            </p:cNvPr>
            <p:cNvSpPr/>
            <p:nvPr/>
          </p:nvSpPr>
          <p:spPr>
            <a:xfrm rot="3195648">
              <a:off x="2358913" y="2357920"/>
              <a:ext cx="935124" cy="719906"/>
            </a:xfrm>
            <a:custGeom>
              <a:avLst/>
              <a:gdLst>
                <a:gd name="connsiteX0" fmla="*/ 57693 w 136053"/>
                <a:gd name="connsiteY0" fmla="*/ 104709 h 104780"/>
                <a:gd name="connsiteX1" fmla="*/ 2960 w 136053"/>
                <a:gd name="connsiteY1" fmla="*/ 53459 h 104780"/>
                <a:gd name="connsiteX2" fmla="*/ 29799 w 136053"/>
                <a:gd name="connsiteY2" fmla="*/ 2765 h 104780"/>
                <a:gd name="connsiteX3" fmla="*/ 135314 w 136053"/>
                <a:gd name="connsiteY3" fmla="*/ 31507 h 104780"/>
                <a:gd name="connsiteX4" fmla="*/ 57693 w 136053"/>
                <a:gd name="connsiteY4" fmla="*/ 104709 h 104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053" h="104780">
                  <a:moveTo>
                    <a:pt x="57693" y="104709"/>
                  </a:moveTo>
                  <a:cubicBezTo>
                    <a:pt x="30736" y="106377"/>
                    <a:pt x="11126" y="78864"/>
                    <a:pt x="2960" y="53459"/>
                  </a:cubicBezTo>
                  <a:cubicBezTo>
                    <a:pt x="-4767" y="29400"/>
                    <a:pt x="2111" y="7624"/>
                    <a:pt x="29799" y="2765"/>
                  </a:cubicBezTo>
                  <a:cubicBezTo>
                    <a:pt x="72561" y="-4728"/>
                    <a:pt x="129665" y="2414"/>
                    <a:pt x="135314" y="31507"/>
                  </a:cubicBezTo>
                  <a:cubicBezTo>
                    <a:pt x="142982" y="71283"/>
                    <a:pt x="89215" y="102777"/>
                    <a:pt x="57693" y="104709"/>
                  </a:cubicBezTo>
                </a:path>
              </a:pathLst>
            </a:custGeom>
            <a:solidFill>
              <a:srgbClr val="E73C3E"/>
            </a:solidFill>
            <a:ln w="6350" cap="flat">
              <a:noFill/>
              <a:prstDash val="solid"/>
              <a:miter/>
            </a:ln>
            <a:effectLst>
              <a:outerShdw blurRad="25400" algn="ctr" rotWithShape="0">
                <a:prstClr val="black">
                  <a:alpha val="40000"/>
                </a:prstClr>
              </a:outerShdw>
            </a:effectLst>
          </p:spPr>
          <p:txBody>
            <a:bodyPr rtlCol="0" anchor="ctr"/>
            <a:lstStyle/>
            <a:p>
              <a:pPr defTabSz="1219170">
                <a:defRPr/>
              </a:pPr>
              <a:endParaRPr lang="en-US" sz="133">
                <a:solidFill>
                  <a:prstClr val="black"/>
                </a:solidFill>
                <a:latin typeface="Candara" panose="020E0502030303020204" pitchFamily="34" charset="0"/>
              </a:endParaRPr>
            </a:p>
          </p:txBody>
        </p:sp>
        <p:sp>
          <p:nvSpPr>
            <p:cNvPr id="11" name="Freeform: Shape 94">
              <a:extLst>
                <a:ext uri="{FF2B5EF4-FFF2-40B4-BE49-F238E27FC236}">
                  <a16:creationId xmlns:a16="http://schemas.microsoft.com/office/drawing/2014/main" id="{25FFA158-ECCF-C60C-C63C-1B7FC1D4B2DA}"/>
                </a:ext>
              </a:extLst>
            </p:cNvPr>
            <p:cNvSpPr/>
            <p:nvPr/>
          </p:nvSpPr>
          <p:spPr>
            <a:xfrm rot="10568853" flipH="1">
              <a:off x="202677" y="2407567"/>
              <a:ext cx="3027040" cy="832665"/>
            </a:xfrm>
            <a:custGeom>
              <a:avLst/>
              <a:gdLst>
                <a:gd name="connsiteX0" fmla="*/ 347353 w 818995"/>
                <a:gd name="connsiteY0" fmla="*/ 630544 h 630976"/>
                <a:gd name="connsiteX1" fmla="*/ 17807 w 818995"/>
                <a:gd name="connsiteY1" fmla="*/ 321955 h 630976"/>
                <a:gd name="connsiteX2" fmla="*/ 179390 w 818995"/>
                <a:gd name="connsiteY2" fmla="*/ 16707 h 630976"/>
                <a:gd name="connsiteX3" fmla="*/ 814488 w 818995"/>
                <a:gd name="connsiteY3" fmla="*/ 189833 h 630976"/>
                <a:gd name="connsiteX4" fmla="*/ 347353 w 818995"/>
                <a:gd name="connsiteY4" fmla="*/ 630544 h 630976"/>
                <a:gd name="connsiteX0" fmla="*/ 444326 w 915968"/>
                <a:gd name="connsiteY0" fmla="*/ 626170 h 626927"/>
                <a:gd name="connsiteX1" fmla="*/ 8017 w 915968"/>
                <a:gd name="connsiteY1" fmla="*/ 393412 h 626927"/>
                <a:gd name="connsiteX2" fmla="*/ 276363 w 915968"/>
                <a:gd name="connsiteY2" fmla="*/ 12333 h 626927"/>
                <a:gd name="connsiteX3" fmla="*/ 911461 w 915968"/>
                <a:gd name="connsiteY3" fmla="*/ 185459 h 626927"/>
                <a:gd name="connsiteX4" fmla="*/ 444326 w 915968"/>
                <a:gd name="connsiteY4" fmla="*/ 626170 h 626927"/>
                <a:gd name="connsiteX0" fmla="*/ 457780 w 929422"/>
                <a:gd name="connsiteY0" fmla="*/ 621685 h 622161"/>
                <a:gd name="connsiteX1" fmla="*/ 21471 w 929422"/>
                <a:gd name="connsiteY1" fmla="*/ 388927 h 622161"/>
                <a:gd name="connsiteX2" fmla="*/ 89869 w 929422"/>
                <a:gd name="connsiteY2" fmla="*/ 66537 h 622161"/>
                <a:gd name="connsiteX3" fmla="*/ 289817 w 929422"/>
                <a:gd name="connsiteY3" fmla="*/ 7848 h 622161"/>
                <a:gd name="connsiteX4" fmla="*/ 924915 w 929422"/>
                <a:gd name="connsiteY4" fmla="*/ 180974 h 622161"/>
                <a:gd name="connsiteX5" fmla="*/ 457780 w 929422"/>
                <a:gd name="connsiteY5" fmla="*/ 621685 h 622161"/>
                <a:gd name="connsiteX0" fmla="*/ 445678 w 917320"/>
                <a:gd name="connsiteY0" fmla="*/ 621685 h 622692"/>
                <a:gd name="connsiteX1" fmla="*/ 23989 w 917320"/>
                <a:gd name="connsiteY1" fmla="*/ 473327 h 622692"/>
                <a:gd name="connsiteX2" fmla="*/ 77767 w 917320"/>
                <a:gd name="connsiteY2" fmla="*/ 66537 h 622692"/>
                <a:gd name="connsiteX3" fmla="*/ 277715 w 917320"/>
                <a:gd name="connsiteY3" fmla="*/ 7848 h 622692"/>
                <a:gd name="connsiteX4" fmla="*/ 912813 w 917320"/>
                <a:gd name="connsiteY4" fmla="*/ 180974 h 622692"/>
                <a:gd name="connsiteX5" fmla="*/ 445678 w 917320"/>
                <a:gd name="connsiteY5" fmla="*/ 621685 h 622692"/>
                <a:gd name="connsiteX0" fmla="*/ 445147 w 916789"/>
                <a:gd name="connsiteY0" fmla="*/ 615634 h 616558"/>
                <a:gd name="connsiteX1" fmla="*/ 23458 w 916789"/>
                <a:gd name="connsiteY1" fmla="*/ 467276 h 616558"/>
                <a:gd name="connsiteX2" fmla="*/ 79273 w 916789"/>
                <a:gd name="connsiteY2" fmla="*/ 102967 h 616558"/>
                <a:gd name="connsiteX3" fmla="*/ 277184 w 916789"/>
                <a:gd name="connsiteY3" fmla="*/ 1797 h 616558"/>
                <a:gd name="connsiteX4" fmla="*/ 912282 w 916789"/>
                <a:gd name="connsiteY4" fmla="*/ 174923 h 616558"/>
                <a:gd name="connsiteX5" fmla="*/ 445147 w 916789"/>
                <a:gd name="connsiteY5" fmla="*/ 615634 h 616558"/>
                <a:gd name="connsiteX0" fmla="*/ 445147 w 916789"/>
                <a:gd name="connsiteY0" fmla="*/ 666251 h 667175"/>
                <a:gd name="connsiteX1" fmla="*/ 23458 w 916789"/>
                <a:gd name="connsiteY1" fmla="*/ 517893 h 667175"/>
                <a:gd name="connsiteX2" fmla="*/ 79273 w 916789"/>
                <a:gd name="connsiteY2" fmla="*/ 153584 h 667175"/>
                <a:gd name="connsiteX3" fmla="*/ 584560 w 916789"/>
                <a:gd name="connsiteY3" fmla="*/ 977 h 667175"/>
                <a:gd name="connsiteX4" fmla="*/ 912282 w 916789"/>
                <a:gd name="connsiteY4" fmla="*/ 225540 h 667175"/>
                <a:gd name="connsiteX5" fmla="*/ 445147 w 916789"/>
                <a:gd name="connsiteY5" fmla="*/ 666251 h 667175"/>
                <a:gd name="connsiteX0" fmla="*/ 431096 w 902738"/>
                <a:gd name="connsiteY0" fmla="*/ 666251 h 667873"/>
                <a:gd name="connsiteX1" fmla="*/ 27231 w 902738"/>
                <a:gd name="connsiteY1" fmla="*/ 554523 h 667873"/>
                <a:gd name="connsiteX2" fmla="*/ 65222 w 902738"/>
                <a:gd name="connsiteY2" fmla="*/ 153584 h 667873"/>
                <a:gd name="connsiteX3" fmla="*/ 570509 w 902738"/>
                <a:gd name="connsiteY3" fmla="*/ 977 h 667873"/>
                <a:gd name="connsiteX4" fmla="*/ 898231 w 902738"/>
                <a:gd name="connsiteY4" fmla="*/ 225540 h 667873"/>
                <a:gd name="connsiteX5" fmla="*/ 431096 w 902738"/>
                <a:gd name="connsiteY5" fmla="*/ 666251 h 667873"/>
                <a:gd name="connsiteX0" fmla="*/ 449803 w 921445"/>
                <a:gd name="connsiteY0" fmla="*/ 666175 h 667785"/>
                <a:gd name="connsiteX1" fmla="*/ 45938 w 921445"/>
                <a:gd name="connsiteY1" fmla="*/ 554447 h 667785"/>
                <a:gd name="connsiteX2" fmla="*/ 39107 w 921445"/>
                <a:gd name="connsiteY2" fmla="*/ 155894 h 667785"/>
                <a:gd name="connsiteX3" fmla="*/ 589216 w 921445"/>
                <a:gd name="connsiteY3" fmla="*/ 901 h 667785"/>
                <a:gd name="connsiteX4" fmla="*/ 916938 w 921445"/>
                <a:gd name="connsiteY4" fmla="*/ 225464 h 667785"/>
                <a:gd name="connsiteX5" fmla="*/ 449803 w 921445"/>
                <a:gd name="connsiteY5" fmla="*/ 666175 h 667785"/>
                <a:gd name="connsiteX0" fmla="*/ 449803 w 921445"/>
                <a:gd name="connsiteY0" fmla="*/ 616789 h 618399"/>
                <a:gd name="connsiteX1" fmla="*/ 45938 w 921445"/>
                <a:gd name="connsiteY1" fmla="*/ 505061 h 618399"/>
                <a:gd name="connsiteX2" fmla="*/ 39107 w 921445"/>
                <a:gd name="connsiteY2" fmla="*/ 106508 h 618399"/>
                <a:gd name="connsiteX3" fmla="*/ 589545 w 921445"/>
                <a:gd name="connsiteY3" fmla="*/ 1603 h 618399"/>
                <a:gd name="connsiteX4" fmla="*/ 916938 w 921445"/>
                <a:gd name="connsiteY4" fmla="*/ 176078 h 618399"/>
                <a:gd name="connsiteX5" fmla="*/ 449803 w 921445"/>
                <a:gd name="connsiteY5" fmla="*/ 616789 h 618399"/>
                <a:gd name="connsiteX0" fmla="*/ 454049 w 925691"/>
                <a:gd name="connsiteY0" fmla="*/ 616789 h 617350"/>
                <a:gd name="connsiteX1" fmla="*/ 42562 w 925691"/>
                <a:gd name="connsiteY1" fmla="*/ 415278 h 617350"/>
                <a:gd name="connsiteX2" fmla="*/ 43353 w 925691"/>
                <a:gd name="connsiteY2" fmla="*/ 106508 h 617350"/>
                <a:gd name="connsiteX3" fmla="*/ 593791 w 925691"/>
                <a:gd name="connsiteY3" fmla="*/ 1603 h 617350"/>
                <a:gd name="connsiteX4" fmla="*/ 921184 w 925691"/>
                <a:gd name="connsiteY4" fmla="*/ 176078 h 617350"/>
                <a:gd name="connsiteX5" fmla="*/ 454049 w 925691"/>
                <a:gd name="connsiteY5" fmla="*/ 616789 h 617350"/>
                <a:gd name="connsiteX0" fmla="*/ 454049 w 925702"/>
                <a:gd name="connsiteY0" fmla="*/ 616789 h 617350"/>
                <a:gd name="connsiteX1" fmla="*/ 42562 w 925702"/>
                <a:gd name="connsiteY1" fmla="*/ 415278 h 617350"/>
                <a:gd name="connsiteX2" fmla="*/ 43353 w 925702"/>
                <a:gd name="connsiteY2" fmla="*/ 106508 h 617350"/>
                <a:gd name="connsiteX3" fmla="*/ 593791 w 925702"/>
                <a:gd name="connsiteY3" fmla="*/ 1603 h 617350"/>
                <a:gd name="connsiteX4" fmla="*/ 921184 w 925702"/>
                <a:gd name="connsiteY4" fmla="*/ 176078 h 617350"/>
                <a:gd name="connsiteX5" fmla="*/ 454928 w 925702"/>
                <a:gd name="connsiteY5" fmla="*/ 616742 h 617350"/>
                <a:gd name="connsiteX0" fmla="*/ 454049 w 925832"/>
                <a:gd name="connsiteY0" fmla="*/ 616789 h 617350"/>
                <a:gd name="connsiteX1" fmla="*/ 42562 w 925832"/>
                <a:gd name="connsiteY1" fmla="*/ 415278 h 617350"/>
                <a:gd name="connsiteX2" fmla="*/ 43353 w 925832"/>
                <a:gd name="connsiteY2" fmla="*/ 106508 h 617350"/>
                <a:gd name="connsiteX3" fmla="*/ 593791 w 925832"/>
                <a:gd name="connsiteY3" fmla="*/ 1603 h 617350"/>
                <a:gd name="connsiteX4" fmla="*/ 921184 w 925832"/>
                <a:gd name="connsiteY4" fmla="*/ 176078 h 617350"/>
                <a:gd name="connsiteX5" fmla="*/ 454928 w 925832"/>
                <a:gd name="connsiteY5" fmla="*/ 616742 h 617350"/>
                <a:gd name="connsiteX0" fmla="*/ 457848 w 929631"/>
                <a:gd name="connsiteY0" fmla="*/ 617288 h 618372"/>
                <a:gd name="connsiteX1" fmla="*/ 76019 w 929631"/>
                <a:gd name="connsiteY1" fmla="*/ 481722 h 618372"/>
                <a:gd name="connsiteX2" fmla="*/ 47152 w 929631"/>
                <a:gd name="connsiteY2" fmla="*/ 107007 h 618372"/>
                <a:gd name="connsiteX3" fmla="*/ 597590 w 929631"/>
                <a:gd name="connsiteY3" fmla="*/ 2102 h 618372"/>
                <a:gd name="connsiteX4" fmla="*/ 924983 w 929631"/>
                <a:gd name="connsiteY4" fmla="*/ 176577 h 618372"/>
                <a:gd name="connsiteX5" fmla="*/ 458727 w 929631"/>
                <a:gd name="connsiteY5" fmla="*/ 617241 h 61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9631" h="618372">
                  <a:moveTo>
                    <a:pt x="457848" y="617288"/>
                  </a:moveTo>
                  <a:cubicBezTo>
                    <a:pt x="295353" y="627311"/>
                    <a:pt x="144468" y="566769"/>
                    <a:pt x="76019" y="481722"/>
                  </a:cubicBezTo>
                  <a:cubicBezTo>
                    <a:pt x="7570" y="396675"/>
                    <a:pt x="-39776" y="186944"/>
                    <a:pt x="47152" y="107007"/>
                  </a:cubicBezTo>
                  <a:cubicBezTo>
                    <a:pt x="134080" y="27070"/>
                    <a:pt x="451285" y="-9493"/>
                    <a:pt x="597590" y="2102"/>
                  </a:cubicBezTo>
                  <a:cubicBezTo>
                    <a:pt x="743895" y="13697"/>
                    <a:pt x="891269" y="1325"/>
                    <a:pt x="924983" y="176577"/>
                  </a:cubicBezTo>
                  <a:cubicBezTo>
                    <a:pt x="971454" y="415915"/>
                    <a:pt x="658939" y="579791"/>
                    <a:pt x="458727" y="617241"/>
                  </a:cubicBezTo>
                </a:path>
              </a:pathLst>
            </a:custGeom>
            <a:solidFill>
              <a:srgbClr val="002855"/>
            </a:solidFill>
            <a:ln w="30291" cap="flat">
              <a:noFill/>
              <a:prstDash val="solid"/>
              <a:miter/>
            </a:ln>
          </p:spPr>
          <p:txBody>
            <a:bodyPr rtlCol="0" anchor="ctr"/>
            <a:lstStyle/>
            <a:p>
              <a:pPr defTabSz="1219170">
                <a:defRPr/>
              </a:pPr>
              <a:endParaRPr lang="en-US" sz="2400">
                <a:solidFill>
                  <a:prstClr val="black"/>
                </a:solidFill>
                <a:latin typeface="Candara" panose="020E0502030303020204" pitchFamily="34" charset="0"/>
              </a:endParaRPr>
            </a:p>
          </p:txBody>
        </p:sp>
      </p:grpSp>
      <p:sp>
        <p:nvSpPr>
          <p:cNvPr id="12" name="CuadroTexto 11">
            <a:extLst>
              <a:ext uri="{FF2B5EF4-FFF2-40B4-BE49-F238E27FC236}">
                <a16:creationId xmlns:a16="http://schemas.microsoft.com/office/drawing/2014/main" id="{CFC54ECE-C0FA-9A36-34CA-4371865BC891}"/>
              </a:ext>
            </a:extLst>
          </p:cNvPr>
          <p:cNvSpPr txBox="1"/>
          <p:nvPr/>
        </p:nvSpPr>
        <p:spPr>
          <a:xfrm>
            <a:off x="3905312" y="1582747"/>
            <a:ext cx="4645093" cy="533864"/>
          </a:xfrm>
          <a:prstGeom prst="rect">
            <a:avLst/>
          </a:prstGeom>
          <a:noFill/>
        </p:spPr>
        <p:txBody>
          <a:bodyPr wrap="square">
            <a:spAutoFit/>
          </a:bodyPr>
          <a:lstStyle/>
          <a:p>
            <a:pPr algn="ctr">
              <a:lnSpc>
                <a:spcPct val="150000"/>
              </a:lnSpc>
              <a:spcBef>
                <a:spcPts val="800"/>
              </a:spcBef>
            </a:pPr>
            <a:r>
              <a:rPr lang="es-ES" sz="2133" b="1" dirty="0">
                <a:solidFill>
                  <a:schemeClr val="bg1"/>
                </a:solidFill>
              </a:rPr>
              <a:t>EFICACIA Y TOLERABILIDAD</a:t>
            </a:r>
          </a:p>
        </p:txBody>
      </p:sp>
      <p:sp>
        <p:nvSpPr>
          <p:cNvPr id="15" name="CuadroTexto 14">
            <a:extLst>
              <a:ext uri="{FF2B5EF4-FFF2-40B4-BE49-F238E27FC236}">
                <a16:creationId xmlns:a16="http://schemas.microsoft.com/office/drawing/2014/main" id="{438FAB48-FF0A-2E43-3C62-B8E32E04EBF9}"/>
              </a:ext>
            </a:extLst>
          </p:cNvPr>
          <p:cNvSpPr txBox="1"/>
          <p:nvPr/>
        </p:nvSpPr>
        <p:spPr>
          <a:xfrm>
            <a:off x="953207" y="3975344"/>
            <a:ext cx="1256963" cy="2062103"/>
          </a:xfrm>
          <a:prstGeom prst="rect">
            <a:avLst/>
          </a:prstGeom>
          <a:noFill/>
        </p:spPr>
        <p:txBody>
          <a:bodyPr wrap="square">
            <a:spAutoFit/>
          </a:bodyPr>
          <a:lstStyle/>
          <a:p>
            <a:r>
              <a:rPr lang="es-ES" sz="12800" b="1">
                <a:solidFill>
                  <a:schemeClr val="accent2"/>
                </a:solidFill>
              </a:rPr>
              <a:t>5</a:t>
            </a:r>
          </a:p>
        </p:txBody>
      </p:sp>
      <p:sp>
        <p:nvSpPr>
          <p:cNvPr id="14" name="CuadroTexto 13">
            <a:extLst>
              <a:ext uri="{FF2B5EF4-FFF2-40B4-BE49-F238E27FC236}">
                <a16:creationId xmlns:a16="http://schemas.microsoft.com/office/drawing/2014/main" id="{42392814-8739-A685-1655-736AF5F0B726}"/>
              </a:ext>
            </a:extLst>
          </p:cNvPr>
          <p:cNvSpPr txBox="1"/>
          <p:nvPr/>
        </p:nvSpPr>
        <p:spPr>
          <a:xfrm>
            <a:off x="1106372" y="2151446"/>
            <a:ext cx="10182225" cy="1549463"/>
          </a:xfrm>
          <a:prstGeom prst="rect">
            <a:avLst/>
          </a:prstGeom>
          <a:noFill/>
        </p:spPr>
        <p:txBody>
          <a:bodyPr wrap="square">
            <a:spAutoFit/>
          </a:bodyPr>
          <a:lstStyle/>
          <a:p>
            <a:pPr algn="ctr">
              <a:spcBef>
                <a:spcPts val="800"/>
              </a:spcBef>
            </a:pPr>
            <a:r>
              <a:rPr lang="es-ES" sz="1467" dirty="0">
                <a:solidFill>
                  <a:schemeClr val="bg1"/>
                </a:solidFill>
              </a:rPr>
              <a:t>EECC fase III: </a:t>
            </a:r>
            <a:r>
              <a:rPr lang="es-ES" sz="1867" b="1" dirty="0">
                <a:solidFill>
                  <a:schemeClr val="bg1"/>
                </a:solidFill>
              </a:rPr>
              <a:t>72% </a:t>
            </a:r>
            <a:r>
              <a:rPr lang="es-ES" sz="1467" b="1" dirty="0">
                <a:solidFill>
                  <a:schemeClr val="bg1"/>
                </a:solidFill>
              </a:rPr>
              <a:t>aclaramiento parcial y </a:t>
            </a:r>
            <a:r>
              <a:rPr lang="es-ES" sz="1867" b="1" dirty="0">
                <a:solidFill>
                  <a:schemeClr val="bg1"/>
                </a:solidFill>
              </a:rPr>
              <a:t>49% </a:t>
            </a:r>
            <a:r>
              <a:rPr lang="es-ES" sz="1467" b="1" dirty="0">
                <a:solidFill>
                  <a:schemeClr val="bg1"/>
                </a:solidFill>
              </a:rPr>
              <a:t>aclaramiento completo</a:t>
            </a:r>
            <a:r>
              <a:rPr lang="es-ES" sz="1467" b="1" baseline="30000" dirty="0">
                <a:solidFill>
                  <a:schemeClr val="bg1"/>
                </a:solidFill>
              </a:rPr>
              <a:t>1 </a:t>
            </a:r>
            <a:endParaRPr lang="es-ES" sz="1467" dirty="0">
              <a:solidFill>
                <a:schemeClr val="bg1"/>
              </a:solidFill>
            </a:endParaRPr>
          </a:p>
          <a:p>
            <a:pPr algn="ctr">
              <a:spcBef>
                <a:spcPts val="800"/>
              </a:spcBef>
            </a:pPr>
            <a:r>
              <a:rPr lang="es-ES" sz="1467" b="1" dirty="0">
                <a:solidFill>
                  <a:schemeClr val="bg1"/>
                </a:solidFill>
              </a:rPr>
              <a:t>Eficacia</a:t>
            </a:r>
            <a:r>
              <a:rPr lang="es-ES" sz="1467" dirty="0">
                <a:solidFill>
                  <a:schemeClr val="bg1"/>
                </a:solidFill>
              </a:rPr>
              <a:t> en los estudios de </a:t>
            </a:r>
            <a:r>
              <a:rPr lang="es-ES" sz="1467" b="1" dirty="0">
                <a:solidFill>
                  <a:schemeClr val="bg1"/>
                </a:solidFill>
              </a:rPr>
              <a:t>RWE: </a:t>
            </a:r>
            <a:r>
              <a:rPr lang="es-ES" sz="1867" b="1" dirty="0">
                <a:solidFill>
                  <a:schemeClr val="bg1"/>
                </a:solidFill>
              </a:rPr>
              <a:t>73,8% </a:t>
            </a:r>
            <a:r>
              <a:rPr lang="es-ES" sz="1467" dirty="0">
                <a:solidFill>
                  <a:schemeClr val="bg1"/>
                </a:solidFill>
              </a:rPr>
              <a:t>aclaramiento parcial en PROAK</a:t>
            </a:r>
            <a:r>
              <a:rPr lang="es-ES" sz="1467" baseline="30000" dirty="0">
                <a:solidFill>
                  <a:schemeClr val="bg1"/>
                </a:solidFill>
              </a:rPr>
              <a:t>2</a:t>
            </a:r>
            <a:r>
              <a:rPr lang="es-ES" sz="1467" dirty="0">
                <a:solidFill>
                  <a:schemeClr val="bg1"/>
                </a:solidFill>
              </a:rPr>
              <a:t> y </a:t>
            </a:r>
            <a:r>
              <a:rPr lang="es-ES" sz="1867" b="1" dirty="0">
                <a:solidFill>
                  <a:schemeClr val="bg1"/>
                </a:solidFill>
              </a:rPr>
              <a:t>70.3% </a:t>
            </a:r>
            <a:r>
              <a:rPr lang="es-ES" sz="1467" dirty="0">
                <a:solidFill>
                  <a:schemeClr val="bg1"/>
                </a:solidFill>
              </a:rPr>
              <a:t>reducción del número de lesiones frente al basal en KLIR.</a:t>
            </a:r>
            <a:r>
              <a:rPr lang="es-ES" sz="1467" baseline="30000" dirty="0">
                <a:solidFill>
                  <a:schemeClr val="bg1"/>
                </a:solidFill>
              </a:rPr>
              <a:t>3</a:t>
            </a:r>
          </a:p>
          <a:p>
            <a:pPr algn="ctr">
              <a:spcBef>
                <a:spcPts val="800"/>
              </a:spcBef>
            </a:pPr>
            <a:r>
              <a:rPr lang="es-ES" sz="1467" dirty="0">
                <a:solidFill>
                  <a:schemeClr val="bg1"/>
                </a:solidFill>
              </a:rPr>
              <a:t>B</a:t>
            </a:r>
            <a:r>
              <a:rPr lang="es-ES" sz="1467" b="1" dirty="0">
                <a:solidFill>
                  <a:schemeClr val="bg1"/>
                </a:solidFill>
              </a:rPr>
              <a:t>uena tolerabilidad y perfil de seguridad favorable</a:t>
            </a:r>
            <a:r>
              <a:rPr lang="es-ES" sz="1467" b="1" baseline="30000" dirty="0">
                <a:solidFill>
                  <a:schemeClr val="bg1"/>
                </a:solidFill>
              </a:rPr>
              <a:t>1-3</a:t>
            </a:r>
            <a:r>
              <a:rPr lang="es-ES" sz="1467" dirty="0">
                <a:solidFill>
                  <a:schemeClr val="bg1"/>
                </a:solidFill>
              </a:rPr>
              <a:t>. La mayoría de las </a:t>
            </a:r>
            <a:r>
              <a:rPr lang="es-ES" sz="1467" b="1" dirty="0">
                <a:solidFill>
                  <a:schemeClr val="bg1"/>
                </a:solidFill>
              </a:rPr>
              <a:t>reacciones cutáneas locales </a:t>
            </a:r>
            <a:r>
              <a:rPr lang="es-ES" sz="1467" dirty="0">
                <a:solidFill>
                  <a:schemeClr val="bg1"/>
                </a:solidFill>
              </a:rPr>
              <a:t>fueron de </a:t>
            </a:r>
            <a:r>
              <a:rPr lang="es-ES" sz="1467" b="1" dirty="0">
                <a:solidFill>
                  <a:schemeClr val="bg1"/>
                </a:solidFill>
              </a:rPr>
              <a:t>leves a moderadas.</a:t>
            </a:r>
            <a:r>
              <a:rPr lang="es-ES" sz="1467" b="1" baseline="30000" dirty="0">
                <a:solidFill>
                  <a:schemeClr val="bg1"/>
                </a:solidFill>
              </a:rPr>
              <a:t>1-3</a:t>
            </a:r>
            <a:endParaRPr lang="es-ES" sz="1467" baseline="30000" dirty="0">
              <a:solidFill>
                <a:schemeClr val="bg1"/>
              </a:solidFill>
            </a:endParaRPr>
          </a:p>
        </p:txBody>
      </p:sp>
      <p:sp>
        <p:nvSpPr>
          <p:cNvPr id="16" name="Rectángulo 15">
            <a:extLst>
              <a:ext uri="{FF2B5EF4-FFF2-40B4-BE49-F238E27FC236}">
                <a16:creationId xmlns:a16="http://schemas.microsoft.com/office/drawing/2014/main" id="{6995C3F7-8A7D-CCB6-2BA8-3F4C313515A3}"/>
              </a:ext>
            </a:extLst>
          </p:cNvPr>
          <p:cNvSpPr/>
          <p:nvPr/>
        </p:nvSpPr>
        <p:spPr>
          <a:xfrm>
            <a:off x="3226727" y="6170370"/>
            <a:ext cx="8548475" cy="215444"/>
          </a:xfrm>
          <a:prstGeom prst="rect">
            <a:avLst/>
          </a:prstGeom>
          <a:noFill/>
        </p:spPr>
        <p:txBody>
          <a:bodyPr wrap="square">
            <a:spAutoFit/>
          </a:bodyPr>
          <a:lstStyle/>
          <a:p>
            <a:pPr algn="r"/>
            <a:r>
              <a:rPr lang="es-ES_tradnl" sz="800" noProof="1">
                <a:latin typeface="Arial" panose="020B0604020202020204" pitchFamily="34" charset="0"/>
                <a:cs typeface="Arial" panose="020B0604020202020204" pitchFamily="34" charset="0"/>
              </a:rPr>
              <a:t>EECC: ensayos clínicos; RWE: Evidencia en práctica clínica real; AP: aclaramiento parcial; AC: aclaramiento completo; QA; queratosis actínica; </a:t>
            </a:r>
            <a:endParaRPr lang="es-ES" sz="800" noProof="1">
              <a:latin typeface="Arial" panose="020B0604020202020204" pitchFamily="34" charset="0"/>
              <a:cs typeface="Arial" panose="020B0604020202020204" pitchFamily="34" charset="0"/>
            </a:endParaRPr>
          </a:p>
        </p:txBody>
      </p:sp>
      <p:sp>
        <p:nvSpPr>
          <p:cNvPr id="26" name="CuadroTexto 25">
            <a:extLst>
              <a:ext uri="{FF2B5EF4-FFF2-40B4-BE49-F238E27FC236}">
                <a16:creationId xmlns:a16="http://schemas.microsoft.com/office/drawing/2014/main" id="{B5BAA95A-B15B-A96F-5265-596D37A26B5B}"/>
              </a:ext>
            </a:extLst>
          </p:cNvPr>
          <p:cNvSpPr txBox="1"/>
          <p:nvPr/>
        </p:nvSpPr>
        <p:spPr>
          <a:xfrm>
            <a:off x="1937093" y="4897752"/>
            <a:ext cx="2856299" cy="543867"/>
          </a:xfrm>
          <a:prstGeom prst="rect">
            <a:avLst/>
          </a:prstGeom>
          <a:noFill/>
        </p:spPr>
        <p:txBody>
          <a:bodyPr wrap="square">
            <a:spAutoFit/>
          </a:bodyPr>
          <a:lstStyle/>
          <a:p>
            <a:r>
              <a:rPr lang="es-ES" sz="1467">
                <a:solidFill>
                  <a:schemeClr val="accent1"/>
                </a:solidFill>
              </a:rPr>
              <a:t>Un </a:t>
            </a:r>
            <a:r>
              <a:rPr lang="es-ES" sz="1467" b="1">
                <a:solidFill>
                  <a:schemeClr val="accent1"/>
                </a:solidFill>
              </a:rPr>
              <a:t>régimen sencillo </a:t>
            </a:r>
            <a:r>
              <a:rPr lang="es-ES" sz="1467">
                <a:solidFill>
                  <a:schemeClr val="accent1"/>
                </a:solidFill>
              </a:rPr>
              <a:t>que favorece la </a:t>
            </a:r>
            <a:r>
              <a:rPr lang="es-ES" sz="1467" b="1">
                <a:solidFill>
                  <a:schemeClr val="accent1"/>
                </a:solidFill>
              </a:rPr>
              <a:t>adherencia</a:t>
            </a:r>
            <a:r>
              <a:rPr lang="es-ES" sz="1467" baseline="30000">
                <a:solidFill>
                  <a:schemeClr val="accent1"/>
                </a:solidFill>
              </a:rPr>
              <a:t>2</a:t>
            </a:r>
          </a:p>
        </p:txBody>
      </p:sp>
      <p:grpSp>
        <p:nvGrpSpPr>
          <p:cNvPr id="17" name="Grupo 16">
            <a:extLst>
              <a:ext uri="{FF2B5EF4-FFF2-40B4-BE49-F238E27FC236}">
                <a16:creationId xmlns:a16="http://schemas.microsoft.com/office/drawing/2014/main" id="{38E50DFE-810F-83A0-168C-6752753E4B46}"/>
              </a:ext>
            </a:extLst>
          </p:cNvPr>
          <p:cNvGrpSpPr/>
          <p:nvPr/>
        </p:nvGrpSpPr>
        <p:grpSpPr>
          <a:xfrm flipH="1">
            <a:off x="5749429" y="3736796"/>
            <a:ext cx="6322519" cy="2092112"/>
            <a:chOff x="560654" y="2409203"/>
            <a:chExt cx="2620263" cy="709656"/>
          </a:xfrm>
        </p:grpSpPr>
        <p:sp>
          <p:nvSpPr>
            <p:cNvPr id="19" name="Freeform: Shape 125">
              <a:extLst>
                <a:ext uri="{FF2B5EF4-FFF2-40B4-BE49-F238E27FC236}">
                  <a16:creationId xmlns:a16="http://schemas.microsoft.com/office/drawing/2014/main" id="{C045B520-B596-A06E-6190-8484F4A21F70}"/>
                </a:ext>
              </a:extLst>
            </p:cNvPr>
            <p:cNvSpPr/>
            <p:nvPr/>
          </p:nvSpPr>
          <p:spPr>
            <a:xfrm rot="3195648">
              <a:off x="2389457" y="2414273"/>
              <a:ext cx="709656" cy="699515"/>
            </a:xfrm>
            <a:custGeom>
              <a:avLst/>
              <a:gdLst>
                <a:gd name="connsiteX0" fmla="*/ 57693 w 136053"/>
                <a:gd name="connsiteY0" fmla="*/ 104709 h 104780"/>
                <a:gd name="connsiteX1" fmla="*/ 2960 w 136053"/>
                <a:gd name="connsiteY1" fmla="*/ 53459 h 104780"/>
                <a:gd name="connsiteX2" fmla="*/ 29799 w 136053"/>
                <a:gd name="connsiteY2" fmla="*/ 2765 h 104780"/>
                <a:gd name="connsiteX3" fmla="*/ 135314 w 136053"/>
                <a:gd name="connsiteY3" fmla="*/ 31507 h 104780"/>
                <a:gd name="connsiteX4" fmla="*/ 57693 w 136053"/>
                <a:gd name="connsiteY4" fmla="*/ 104709 h 104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053" h="104780">
                  <a:moveTo>
                    <a:pt x="57693" y="104709"/>
                  </a:moveTo>
                  <a:cubicBezTo>
                    <a:pt x="30736" y="106377"/>
                    <a:pt x="11126" y="78864"/>
                    <a:pt x="2960" y="53459"/>
                  </a:cubicBezTo>
                  <a:cubicBezTo>
                    <a:pt x="-4767" y="29400"/>
                    <a:pt x="2111" y="7624"/>
                    <a:pt x="29799" y="2765"/>
                  </a:cubicBezTo>
                  <a:cubicBezTo>
                    <a:pt x="72561" y="-4728"/>
                    <a:pt x="129665" y="2414"/>
                    <a:pt x="135314" y="31507"/>
                  </a:cubicBezTo>
                  <a:cubicBezTo>
                    <a:pt x="142982" y="71283"/>
                    <a:pt x="89215" y="102777"/>
                    <a:pt x="57693" y="104709"/>
                  </a:cubicBezTo>
                </a:path>
              </a:pathLst>
            </a:custGeom>
            <a:solidFill>
              <a:srgbClr val="003466"/>
            </a:solidFill>
            <a:ln w="6350" cap="flat">
              <a:noFill/>
              <a:prstDash val="solid"/>
              <a:miter/>
            </a:ln>
            <a:effectLst>
              <a:outerShdw blurRad="25400" algn="ctr" rotWithShape="0">
                <a:prstClr val="black">
                  <a:alpha val="40000"/>
                </a:prstClr>
              </a:outerShdw>
            </a:effectLst>
          </p:spPr>
          <p:txBody>
            <a:bodyPr rtlCol="0" anchor="ctr"/>
            <a:lstStyle/>
            <a:p>
              <a:pPr defTabSz="1219170">
                <a:defRPr/>
              </a:pPr>
              <a:endParaRPr lang="en-US" sz="133">
                <a:solidFill>
                  <a:prstClr val="black"/>
                </a:solidFill>
                <a:latin typeface="Candara" panose="020E0502030303020204" pitchFamily="34" charset="0"/>
              </a:endParaRPr>
            </a:p>
          </p:txBody>
        </p:sp>
        <p:sp>
          <p:nvSpPr>
            <p:cNvPr id="21" name="Freeform: Shape 94">
              <a:extLst>
                <a:ext uri="{FF2B5EF4-FFF2-40B4-BE49-F238E27FC236}">
                  <a16:creationId xmlns:a16="http://schemas.microsoft.com/office/drawing/2014/main" id="{C905EAC9-9C4A-D894-5829-B96A2D2C6745}"/>
                </a:ext>
              </a:extLst>
            </p:cNvPr>
            <p:cNvSpPr/>
            <p:nvPr/>
          </p:nvSpPr>
          <p:spPr>
            <a:xfrm rot="10568853" flipH="1">
              <a:off x="560654" y="2425494"/>
              <a:ext cx="2620263" cy="670585"/>
            </a:xfrm>
            <a:custGeom>
              <a:avLst/>
              <a:gdLst>
                <a:gd name="connsiteX0" fmla="*/ 347353 w 818995"/>
                <a:gd name="connsiteY0" fmla="*/ 630544 h 630976"/>
                <a:gd name="connsiteX1" fmla="*/ 17807 w 818995"/>
                <a:gd name="connsiteY1" fmla="*/ 321955 h 630976"/>
                <a:gd name="connsiteX2" fmla="*/ 179390 w 818995"/>
                <a:gd name="connsiteY2" fmla="*/ 16707 h 630976"/>
                <a:gd name="connsiteX3" fmla="*/ 814488 w 818995"/>
                <a:gd name="connsiteY3" fmla="*/ 189833 h 630976"/>
                <a:gd name="connsiteX4" fmla="*/ 347353 w 818995"/>
                <a:gd name="connsiteY4" fmla="*/ 630544 h 630976"/>
                <a:gd name="connsiteX0" fmla="*/ 347353 w 818977"/>
                <a:gd name="connsiteY0" fmla="*/ 630544 h 630976"/>
                <a:gd name="connsiteX1" fmla="*/ 17807 w 818977"/>
                <a:gd name="connsiteY1" fmla="*/ 321955 h 630976"/>
                <a:gd name="connsiteX2" fmla="*/ 179390 w 818977"/>
                <a:gd name="connsiteY2" fmla="*/ 16707 h 630976"/>
                <a:gd name="connsiteX3" fmla="*/ 814488 w 818977"/>
                <a:gd name="connsiteY3" fmla="*/ 189833 h 630976"/>
                <a:gd name="connsiteX4" fmla="*/ 345859 w 818977"/>
                <a:gd name="connsiteY4" fmla="*/ 585641 h 630976"/>
                <a:gd name="connsiteX0" fmla="*/ 338170 w 811194"/>
                <a:gd name="connsiteY0" fmla="*/ 588447 h 588846"/>
                <a:gd name="connsiteX1" fmla="*/ 10024 w 811194"/>
                <a:gd name="connsiteY1" fmla="*/ 321955 h 588846"/>
                <a:gd name="connsiteX2" fmla="*/ 171607 w 811194"/>
                <a:gd name="connsiteY2" fmla="*/ 16707 h 588846"/>
                <a:gd name="connsiteX3" fmla="*/ 806705 w 811194"/>
                <a:gd name="connsiteY3" fmla="*/ 189833 h 588846"/>
                <a:gd name="connsiteX4" fmla="*/ 338076 w 811194"/>
                <a:gd name="connsiteY4" fmla="*/ 585641 h 588846"/>
                <a:gd name="connsiteX0" fmla="*/ 333675 w 806699"/>
                <a:gd name="connsiteY0" fmla="*/ 584333 h 585019"/>
                <a:gd name="connsiteX1" fmla="*/ 6983 w 806699"/>
                <a:gd name="connsiteY1" fmla="*/ 397484 h 585019"/>
                <a:gd name="connsiteX2" fmla="*/ 167112 w 806699"/>
                <a:gd name="connsiteY2" fmla="*/ 12593 h 585019"/>
                <a:gd name="connsiteX3" fmla="*/ 802210 w 806699"/>
                <a:gd name="connsiteY3" fmla="*/ 185719 h 585019"/>
                <a:gd name="connsiteX4" fmla="*/ 333581 w 806699"/>
                <a:gd name="connsiteY4" fmla="*/ 581527 h 585019"/>
                <a:gd name="connsiteX0" fmla="*/ 333464 w 806488"/>
                <a:gd name="connsiteY0" fmla="*/ 545885 h 546525"/>
                <a:gd name="connsiteX1" fmla="*/ 6772 w 806488"/>
                <a:gd name="connsiteY1" fmla="*/ 359036 h 546525"/>
                <a:gd name="connsiteX2" fmla="*/ 168504 w 806488"/>
                <a:gd name="connsiteY2" fmla="*/ 22315 h 546525"/>
                <a:gd name="connsiteX3" fmla="*/ 801999 w 806488"/>
                <a:gd name="connsiteY3" fmla="*/ 147271 h 546525"/>
                <a:gd name="connsiteX4" fmla="*/ 333370 w 806488"/>
                <a:gd name="connsiteY4" fmla="*/ 543079 h 546525"/>
                <a:gd name="connsiteX0" fmla="*/ 333497 w 809493"/>
                <a:gd name="connsiteY0" fmla="*/ 552659 h 553299"/>
                <a:gd name="connsiteX1" fmla="*/ 6805 w 809493"/>
                <a:gd name="connsiteY1" fmla="*/ 365810 h 553299"/>
                <a:gd name="connsiteX2" fmla="*/ 168537 w 809493"/>
                <a:gd name="connsiteY2" fmla="*/ 29089 h 553299"/>
                <a:gd name="connsiteX3" fmla="*/ 805041 w 809493"/>
                <a:gd name="connsiteY3" fmla="*/ 136699 h 553299"/>
                <a:gd name="connsiteX4" fmla="*/ 333403 w 809493"/>
                <a:gd name="connsiteY4" fmla="*/ 549853 h 553299"/>
                <a:gd name="connsiteX0" fmla="*/ 333578 w 816550"/>
                <a:gd name="connsiteY0" fmla="*/ 554110 h 554750"/>
                <a:gd name="connsiteX1" fmla="*/ 6886 w 816550"/>
                <a:gd name="connsiteY1" fmla="*/ 367261 h 554750"/>
                <a:gd name="connsiteX2" fmla="*/ 168618 w 816550"/>
                <a:gd name="connsiteY2" fmla="*/ 30540 h 554750"/>
                <a:gd name="connsiteX3" fmla="*/ 812181 w 816550"/>
                <a:gd name="connsiteY3" fmla="*/ 134768 h 554750"/>
                <a:gd name="connsiteX4" fmla="*/ 333484 w 816550"/>
                <a:gd name="connsiteY4" fmla="*/ 551304 h 554750"/>
                <a:gd name="connsiteX0" fmla="*/ 333578 w 816577"/>
                <a:gd name="connsiteY0" fmla="*/ 554110 h 554750"/>
                <a:gd name="connsiteX1" fmla="*/ 6886 w 816577"/>
                <a:gd name="connsiteY1" fmla="*/ 367261 h 554750"/>
                <a:gd name="connsiteX2" fmla="*/ 168618 w 816577"/>
                <a:gd name="connsiteY2" fmla="*/ 30540 h 554750"/>
                <a:gd name="connsiteX3" fmla="*/ 812181 w 816577"/>
                <a:gd name="connsiteY3" fmla="*/ 134768 h 554750"/>
                <a:gd name="connsiteX4" fmla="*/ 335863 w 816577"/>
                <a:gd name="connsiteY4" fmla="*/ 550980 h 554750"/>
                <a:gd name="connsiteX0" fmla="*/ 339218 w 822217"/>
                <a:gd name="connsiteY0" fmla="*/ 556188 h 557034"/>
                <a:gd name="connsiteX1" fmla="*/ 6527 w 822217"/>
                <a:gd name="connsiteY1" fmla="*/ 398348 h 557034"/>
                <a:gd name="connsiteX2" fmla="*/ 174258 w 822217"/>
                <a:gd name="connsiteY2" fmla="*/ 32618 h 557034"/>
                <a:gd name="connsiteX3" fmla="*/ 817821 w 822217"/>
                <a:gd name="connsiteY3" fmla="*/ 136846 h 557034"/>
                <a:gd name="connsiteX4" fmla="*/ 341503 w 822217"/>
                <a:gd name="connsiteY4" fmla="*/ 553058 h 557034"/>
                <a:gd name="connsiteX0" fmla="*/ 339285 w 828505"/>
                <a:gd name="connsiteY0" fmla="*/ 547687 h 548533"/>
                <a:gd name="connsiteX1" fmla="*/ 6594 w 828505"/>
                <a:gd name="connsiteY1" fmla="*/ 389847 h 548533"/>
                <a:gd name="connsiteX2" fmla="*/ 174325 w 828505"/>
                <a:gd name="connsiteY2" fmla="*/ 24117 h 548533"/>
                <a:gd name="connsiteX3" fmla="*/ 824181 w 828505"/>
                <a:gd name="connsiteY3" fmla="*/ 150040 h 548533"/>
                <a:gd name="connsiteX4" fmla="*/ 341570 w 828505"/>
                <a:gd name="connsiteY4" fmla="*/ 544557 h 548533"/>
                <a:gd name="connsiteX0" fmla="*/ 339483 w 828703"/>
                <a:gd name="connsiteY0" fmla="*/ 523715 h 524508"/>
                <a:gd name="connsiteX1" fmla="*/ 6792 w 828703"/>
                <a:gd name="connsiteY1" fmla="*/ 365875 h 524508"/>
                <a:gd name="connsiteX2" fmla="*/ 172964 w 828703"/>
                <a:gd name="connsiteY2" fmla="*/ 37007 h 524508"/>
                <a:gd name="connsiteX3" fmla="*/ 824379 w 828703"/>
                <a:gd name="connsiteY3" fmla="*/ 126068 h 524508"/>
                <a:gd name="connsiteX4" fmla="*/ 341768 w 828703"/>
                <a:gd name="connsiteY4" fmla="*/ 520585 h 524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703" h="524508">
                  <a:moveTo>
                    <a:pt x="339483" y="523715"/>
                  </a:moveTo>
                  <a:cubicBezTo>
                    <a:pt x="176988" y="533738"/>
                    <a:pt x="34545" y="446993"/>
                    <a:pt x="6792" y="365875"/>
                  </a:cubicBezTo>
                  <a:cubicBezTo>
                    <a:pt x="-20961" y="284757"/>
                    <a:pt x="36700" y="76975"/>
                    <a:pt x="172964" y="37007"/>
                  </a:cubicBezTo>
                  <a:cubicBezTo>
                    <a:pt x="309228" y="-2961"/>
                    <a:pt x="790665" y="-49184"/>
                    <a:pt x="824379" y="126068"/>
                  </a:cubicBezTo>
                  <a:cubicBezTo>
                    <a:pt x="870850" y="365406"/>
                    <a:pt x="531598" y="508740"/>
                    <a:pt x="341768" y="520585"/>
                  </a:cubicBezTo>
                </a:path>
              </a:pathLst>
            </a:custGeom>
            <a:solidFill>
              <a:srgbClr val="B4E1D6"/>
            </a:solidFill>
            <a:ln w="30291" cap="flat">
              <a:noFill/>
              <a:prstDash val="solid"/>
              <a:miter/>
            </a:ln>
          </p:spPr>
          <p:txBody>
            <a:bodyPr rtlCol="0" anchor="ctr"/>
            <a:lstStyle/>
            <a:p>
              <a:pPr defTabSz="1219170">
                <a:defRPr/>
              </a:pPr>
              <a:endParaRPr lang="en-US" sz="2400">
                <a:solidFill>
                  <a:prstClr val="black"/>
                </a:solidFill>
                <a:latin typeface="Candara" panose="020E0502030303020204" pitchFamily="34" charset="0"/>
              </a:endParaRPr>
            </a:p>
          </p:txBody>
        </p:sp>
      </p:grpSp>
      <p:sp>
        <p:nvSpPr>
          <p:cNvPr id="22" name="Marcador de contenido 4">
            <a:extLst>
              <a:ext uri="{FF2B5EF4-FFF2-40B4-BE49-F238E27FC236}">
                <a16:creationId xmlns:a16="http://schemas.microsoft.com/office/drawing/2014/main" id="{E91C86AC-FEF3-D24C-C139-2E6CE2686C31}"/>
              </a:ext>
            </a:extLst>
          </p:cNvPr>
          <p:cNvSpPr txBox="1">
            <a:spLocks/>
          </p:cNvSpPr>
          <p:nvPr/>
        </p:nvSpPr>
        <p:spPr>
          <a:xfrm>
            <a:off x="6476413" y="3829971"/>
            <a:ext cx="5358953" cy="661432"/>
          </a:xfrm>
          <a:prstGeom prst="rect">
            <a:avLst/>
          </a:prstGeom>
        </p:spPr>
        <p:txBody>
          <a:bodyPr/>
          <a:lstStyle>
            <a:defPPr>
              <a:defRPr lang="es-ES_tradnl"/>
            </a:defPPr>
            <a:lvl1pPr marL="0" algn="l" defTabSz="914400" rtl="0" eaLnBrk="1" latinLnBrk="0" hangingPunct="1">
              <a:defRPr sz="75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spcBef>
                <a:spcPts val="800"/>
              </a:spcBef>
            </a:pPr>
            <a:r>
              <a:rPr lang="es-ES" sz="2133" b="1"/>
              <a:t>SATISFACCIÓN</a:t>
            </a:r>
          </a:p>
          <a:p>
            <a:pPr algn="ctr">
              <a:lnSpc>
                <a:spcPct val="150000"/>
              </a:lnSpc>
              <a:spcBef>
                <a:spcPts val="800"/>
              </a:spcBef>
            </a:pPr>
            <a:endParaRPr lang="es-ES" sz="1467" baseline="30000"/>
          </a:p>
        </p:txBody>
      </p:sp>
      <p:sp>
        <p:nvSpPr>
          <p:cNvPr id="24" name="CuadroTexto 23">
            <a:extLst>
              <a:ext uri="{FF2B5EF4-FFF2-40B4-BE49-F238E27FC236}">
                <a16:creationId xmlns:a16="http://schemas.microsoft.com/office/drawing/2014/main" id="{6C4F0D90-A22D-9AAC-906B-B21424E87993}"/>
              </a:ext>
            </a:extLst>
          </p:cNvPr>
          <p:cNvSpPr txBox="1"/>
          <p:nvPr/>
        </p:nvSpPr>
        <p:spPr>
          <a:xfrm>
            <a:off x="5933052" y="4468168"/>
            <a:ext cx="6096000" cy="1159548"/>
          </a:xfrm>
          <a:prstGeom prst="rect">
            <a:avLst/>
          </a:prstGeom>
          <a:noFill/>
        </p:spPr>
        <p:txBody>
          <a:bodyPr wrap="square">
            <a:spAutoFit/>
          </a:bodyPr>
          <a:lstStyle/>
          <a:p>
            <a:pPr algn="ctr">
              <a:spcAft>
                <a:spcPts val="800"/>
              </a:spcAft>
            </a:pPr>
            <a:r>
              <a:rPr lang="es-ES" sz="1467" b="1">
                <a:solidFill>
                  <a:srgbClr val="022A56"/>
                </a:solidFill>
                <a:cs typeface="Arial"/>
              </a:rPr>
              <a:t>Elevada</a:t>
            </a:r>
            <a:r>
              <a:rPr lang="es-ES" sz="1467">
                <a:solidFill>
                  <a:srgbClr val="022A56"/>
                </a:solidFill>
                <a:cs typeface="Arial"/>
              </a:rPr>
              <a:t> </a:t>
            </a:r>
            <a:r>
              <a:rPr lang="es-ES" sz="1467" b="1">
                <a:solidFill>
                  <a:srgbClr val="022A56"/>
                </a:solidFill>
                <a:cs typeface="Arial"/>
              </a:rPr>
              <a:t>satisfacción global con el tratamiento, según pacientes y clínicos, </a:t>
            </a:r>
            <a:r>
              <a:rPr lang="es-ES" sz="1467">
                <a:solidFill>
                  <a:srgbClr val="022A56"/>
                </a:solidFill>
                <a:cs typeface="Arial"/>
              </a:rPr>
              <a:t>por su </a:t>
            </a:r>
            <a:r>
              <a:rPr lang="es-ES" sz="1467" b="1">
                <a:solidFill>
                  <a:srgbClr val="2DD0A8"/>
                </a:solidFill>
                <a:cs typeface="Arial"/>
              </a:rPr>
              <a:t>efectividad</a:t>
            </a:r>
            <a:r>
              <a:rPr lang="es-ES" sz="1467">
                <a:solidFill>
                  <a:srgbClr val="022A56"/>
                </a:solidFill>
                <a:cs typeface="Arial"/>
              </a:rPr>
              <a:t> y </a:t>
            </a:r>
            <a:r>
              <a:rPr lang="es-ES" sz="1467" b="1">
                <a:solidFill>
                  <a:srgbClr val="2DD0A8"/>
                </a:solidFill>
                <a:cs typeface="Arial"/>
              </a:rPr>
              <a:t>conveniencia</a:t>
            </a:r>
            <a:r>
              <a:rPr lang="es-ES" sz="1467" baseline="30000">
                <a:solidFill>
                  <a:srgbClr val="002855"/>
                </a:solidFill>
              </a:rPr>
              <a:t> 2,4</a:t>
            </a:r>
            <a:endParaRPr lang="es-ES" sz="1467" baseline="30000">
              <a:solidFill>
                <a:srgbClr val="002855"/>
              </a:solidFill>
              <a:cs typeface="Arial"/>
            </a:endParaRPr>
          </a:p>
          <a:p>
            <a:pPr algn="ctr">
              <a:spcAft>
                <a:spcPts val="800"/>
              </a:spcAft>
              <a:defRPr/>
            </a:pPr>
            <a:r>
              <a:rPr lang="es-ES" sz="1867" b="1">
                <a:solidFill>
                  <a:srgbClr val="002855"/>
                </a:solidFill>
              </a:rPr>
              <a:t>80% </a:t>
            </a:r>
            <a:r>
              <a:rPr lang="es-ES" sz="1467" b="1">
                <a:solidFill>
                  <a:srgbClr val="002855"/>
                </a:solidFill>
              </a:rPr>
              <a:t>y</a:t>
            </a:r>
            <a:r>
              <a:rPr lang="es-ES" sz="1867" b="1">
                <a:solidFill>
                  <a:srgbClr val="002855"/>
                </a:solidFill>
              </a:rPr>
              <a:t> 97% </a:t>
            </a:r>
            <a:r>
              <a:rPr lang="es-ES" sz="1467">
                <a:solidFill>
                  <a:srgbClr val="002855"/>
                </a:solidFill>
              </a:rPr>
              <a:t>de los pacientes en PROAK y KLIR respectivamente  volverían a </a:t>
            </a:r>
            <a:r>
              <a:rPr lang="es-ES" sz="1467" b="1">
                <a:solidFill>
                  <a:srgbClr val="002855"/>
                </a:solidFill>
              </a:rPr>
              <a:t>usar tirbanibulina de nuevo</a:t>
            </a:r>
            <a:r>
              <a:rPr lang="es-ES" sz="1467" b="1" baseline="30000">
                <a:solidFill>
                  <a:srgbClr val="002855"/>
                </a:solidFill>
              </a:rPr>
              <a:t>2</a:t>
            </a:r>
            <a:r>
              <a:rPr lang="es-ES" sz="1467" baseline="30000">
                <a:solidFill>
                  <a:srgbClr val="002855"/>
                </a:solidFill>
              </a:rPr>
              <a:t>,3</a:t>
            </a:r>
          </a:p>
        </p:txBody>
      </p:sp>
    </p:spTree>
    <p:extLst>
      <p:ext uri="{BB962C8B-B14F-4D97-AF65-F5344CB8AC3E}">
        <p14:creationId xmlns:p14="http://schemas.microsoft.com/office/powerpoint/2010/main" val="54228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5" grpId="0"/>
      <p:bldP spid="26" grpId="0"/>
      <p:bldP spid="22"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2000565D-B081-1DE7-EA6B-ACE71C97831A}"/>
              </a:ext>
            </a:extLst>
          </p:cNvPr>
          <p:cNvSpPr txBox="1"/>
          <p:nvPr/>
        </p:nvSpPr>
        <p:spPr>
          <a:xfrm>
            <a:off x="111292" y="283959"/>
            <a:ext cx="11968413" cy="5281574"/>
          </a:xfrm>
          <a:prstGeom prst="rect">
            <a:avLst/>
          </a:prstGeom>
          <a:noFill/>
        </p:spPr>
        <p:txBody>
          <a:bodyPr wrap="square">
            <a:spAutoFit/>
          </a:bodyPr>
          <a:lstStyle/>
          <a:p>
            <a:pPr marL="45719" marR="78738" algn="just" defTabSz="914377">
              <a:lnSpc>
                <a:spcPct val="85000"/>
              </a:lnSpc>
              <a:spcBef>
                <a:spcPts val="25"/>
              </a:spcBef>
              <a:defRPr/>
            </a:pPr>
            <a:r>
              <a:rPr lang="es-ES" sz="800" dirty="0">
                <a:solidFill>
                  <a:srgbClr val="6F6F6F"/>
                </a:solidFill>
                <a:latin typeface="Arial"/>
                <a:ea typeface="Trebuchet MS" panose="020B0603020202020204" pitchFamily="34" charset="0"/>
                <a:cs typeface="Trebuchet MS" panose="020B0603020202020204" pitchFamily="34" charset="0"/>
              </a:rPr>
              <a:t>▼</a:t>
            </a:r>
            <a:r>
              <a:rPr lang="es-ES" sz="800" dirty="0">
                <a:solidFill>
                  <a:srgbClr val="4A4A49"/>
                </a:solidFill>
                <a:latin typeface="Arial"/>
                <a:ea typeface="Trebuchet MS" panose="020B0603020202020204" pitchFamily="34" charset="0"/>
                <a:cs typeface="Trebuchet MS" panose="020B0603020202020204" pitchFamily="34" charset="0"/>
              </a:rPr>
              <a:t>Este medicamento está sujeto a seguimiento adicional, lo que agilizará la detección de nueva información sobre su seguridad. Se invita a los profesionales sanitarios a notificar las</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sospechas</a:t>
            </a:r>
            <a:r>
              <a:rPr lang="es-ES" sz="800" spc="3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de</a:t>
            </a:r>
            <a:r>
              <a:rPr lang="es-ES" sz="800" spc="3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reacciones</a:t>
            </a:r>
            <a:r>
              <a:rPr lang="es-ES" sz="800" spc="3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adversas.</a:t>
            </a:r>
            <a:r>
              <a:rPr lang="es-ES" sz="800" spc="-1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Ver</a:t>
            </a:r>
            <a:r>
              <a:rPr lang="es-ES" sz="800" spc="3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la</a:t>
            </a:r>
            <a:r>
              <a:rPr lang="es-ES" sz="800" spc="3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sección</a:t>
            </a:r>
            <a:r>
              <a:rPr lang="es-ES" sz="800" spc="3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4.8,</a:t>
            </a:r>
            <a:r>
              <a:rPr lang="es-ES" sz="800" spc="1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en</a:t>
            </a:r>
            <a:r>
              <a:rPr lang="es-ES" sz="800" spc="3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la</a:t>
            </a:r>
            <a:r>
              <a:rPr lang="es-ES" sz="800" spc="3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que</a:t>
            </a:r>
            <a:r>
              <a:rPr lang="es-ES" sz="800" spc="3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se</a:t>
            </a:r>
            <a:r>
              <a:rPr lang="es-ES" sz="800" spc="3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incluye</a:t>
            </a:r>
            <a:r>
              <a:rPr lang="es-ES" sz="800" spc="3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información</a:t>
            </a:r>
            <a:r>
              <a:rPr lang="es-ES" sz="800" spc="3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sobre</a:t>
            </a:r>
            <a:r>
              <a:rPr lang="es-ES" sz="800" spc="3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cómo</a:t>
            </a:r>
            <a:r>
              <a:rPr lang="es-ES" sz="800" spc="3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notificarlas.</a:t>
            </a:r>
            <a:r>
              <a:rPr lang="es-ES" sz="800" spc="11"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1.</a:t>
            </a:r>
            <a:r>
              <a:rPr lang="es-ES" sz="800" b="1" spc="25"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NOMBRE</a:t>
            </a:r>
            <a:r>
              <a:rPr lang="es-ES" sz="800" b="1" spc="45"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DEL</a:t>
            </a:r>
            <a:r>
              <a:rPr lang="es-ES" sz="800" b="1" spc="45"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MEDICAMENTO.</a:t>
            </a:r>
            <a:r>
              <a:rPr lang="es-ES" sz="800" b="1" spc="2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Klisyri</a:t>
            </a:r>
            <a:r>
              <a:rPr lang="es-ES" sz="800" spc="3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10</a:t>
            </a:r>
            <a:r>
              <a:rPr lang="es-ES" sz="800" spc="3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mg/g</a:t>
            </a:r>
            <a:r>
              <a:rPr lang="es-ES" sz="800" spc="3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pomada. </a:t>
            </a:r>
            <a:r>
              <a:rPr lang="es-ES" sz="800" b="1" dirty="0">
                <a:solidFill>
                  <a:srgbClr val="4A4A49"/>
                </a:solidFill>
                <a:latin typeface="Arial"/>
                <a:ea typeface="Trebuchet MS" panose="020B0603020202020204" pitchFamily="34" charset="0"/>
                <a:cs typeface="Trebuchet MS" panose="020B0603020202020204" pitchFamily="34" charset="0"/>
              </a:rPr>
              <a:t>2. COMPOSICIÓN CUALITATIVA Y CUANTITATIVA. </a:t>
            </a:r>
            <a:r>
              <a:rPr lang="es-ES" sz="800" dirty="0">
                <a:solidFill>
                  <a:srgbClr val="4A4A49"/>
                </a:solidFill>
                <a:latin typeface="Arial"/>
                <a:ea typeface="Trebuchet MS" panose="020B0603020202020204" pitchFamily="34" charset="0"/>
                <a:cs typeface="Trebuchet MS" panose="020B0603020202020204" pitchFamily="34" charset="0"/>
              </a:rPr>
              <a:t>Cada gramo de pomada contiene 10 mg de </a:t>
            </a:r>
            <a:r>
              <a:rPr lang="es-ES" sz="800" dirty="0" err="1">
                <a:solidFill>
                  <a:srgbClr val="4A4A49"/>
                </a:solidFill>
                <a:latin typeface="Arial"/>
                <a:ea typeface="Trebuchet MS" panose="020B0603020202020204" pitchFamily="34" charset="0"/>
                <a:cs typeface="Trebuchet MS" panose="020B0603020202020204" pitchFamily="34" charset="0"/>
              </a:rPr>
              <a:t>tirbanibulina</a:t>
            </a:r>
            <a:r>
              <a:rPr lang="es-ES" sz="800" dirty="0">
                <a:solidFill>
                  <a:srgbClr val="4A4A49"/>
                </a:solidFill>
                <a:latin typeface="Arial"/>
                <a:ea typeface="Trebuchet MS" panose="020B0603020202020204" pitchFamily="34" charset="0"/>
                <a:cs typeface="Trebuchet MS" panose="020B0603020202020204" pitchFamily="34" charset="0"/>
              </a:rPr>
              <a:t>. Cada sobre contiene 2,5 mg de </a:t>
            </a:r>
            <a:r>
              <a:rPr lang="es-ES" sz="800" dirty="0" err="1">
                <a:solidFill>
                  <a:srgbClr val="4A4A49"/>
                </a:solidFill>
                <a:latin typeface="Arial"/>
                <a:ea typeface="Trebuchet MS" panose="020B0603020202020204" pitchFamily="34" charset="0"/>
                <a:cs typeface="Trebuchet MS" panose="020B0603020202020204" pitchFamily="34" charset="0"/>
              </a:rPr>
              <a:t>tirbanibulina</a:t>
            </a:r>
            <a:r>
              <a:rPr lang="es-ES" sz="800" dirty="0">
                <a:solidFill>
                  <a:srgbClr val="4A4A49"/>
                </a:solidFill>
                <a:latin typeface="Arial"/>
                <a:ea typeface="Trebuchet MS" panose="020B0603020202020204" pitchFamily="34" charset="0"/>
                <a:cs typeface="Trebuchet MS" panose="020B0603020202020204" pitchFamily="34" charset="0"/>
              </a:rPr>
              <a:t> en 250 mg de pomada.</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u="sng" dirty="0">
                <a:solidFill>
                  <a:srgbClr val="4A4A49"/>
                </a:solidFill>
                <a:uFill>
                  <a:solidFill>
                    <a:srgbClr val="4A4A49"/>
                  </a:solidFill>
                </a:uFill>
                <a:latin typeface="Arial"/>
                <a:ea typeface="Trebuchet MS" panose="020B0603020202020204" pitchFamily="34" charset="0"/>
                <a:cs typeface="Trebuchet MS" panose="020B0603020202020204" pitchFamily="34" charset="0"/>
              </a:rPr>
              <a:t>Excipientes con efecto conocido</a:t>
            </a:r>
            <a:r>
              <a:rPr lang="es-ES" sz="800" dirty="0">
                <a:solidFill>
                  <a:srgbClr val="4A4A49"/>
                </a:solidFill>
                <a:latin typeface="Arial"/>
                <a:ea typeface="Trebuchet MS" panose="020B0603020202020204" pitchFamily="34" charset="0"/>
                <a:cs typeface="Trebuchet MS" panose="020B0603020202020204" pitchFamily="34" charset="0"/>
              </a:rPr>
              <a:t>: Propilenglicol 890 mg/g pomada. Para consultar la lista completa de excipientes, ver sección 6.1. </a:t>
            </a:r>
            <a:r>
              <a:rPr lang="es-ES" sz="800" b="1" dirty="0">
                <a:solidFill>
                  <a:srgbClr val="4A4A49"/>
                </a:solidFill>
                <a:latin typeface="Arial"/>
                <a:ea typeface="Trebuchet MS" panose="020B0603020202020204" pitchFamily="34" charset="0"/>
                <a:cs typeface="Trebuchet MS" panose="020B0603020202020204" pitchFamily="34" charset="0"/>
              </a:rPr>
              <a:t>3. FORMA FARMACÉUTICA. </a:t>
            </a:r>
            <a:r>
              <a:rPr lang="es-ES" sz="800" dirty="0">
                <a:solidFill>
                  <a:srgbClr val="4A4A49"/>
                </a:solidFill>
                <a:latin typeface="Arial"/>
                <a:ea typeface="Trebuchet MS" panose="020B0603020202020204" pitchFamily="34" charset="0"/>
                <a:cs typeface="Trebuchet MS" panose="020B0603020202020204" pitchFamily="34" charset="0"/>
              </a:rPr>
              <a:t>Pomada. Pomada de</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color blanco o blanquecino. </a:t>
            </a:r>
            <a:r>
              <a:rPr lang="es-ES" sz="800" b="1" dirty="0">
                <a:solidFill>
                  <a:srgbClr val="4A4A49"/>
                </a:solidFill>
                <a:latin typeface="Arial"/>
                <a:ea typeface="Trebuchet MS" panose="020B0603020202020204" pitchFamily="34" charset="0"/>
                <a:cs typeface="Trebuchet MS" panose="020B0603020202020204" pitchFamily="34" charset="0"/>
              </a:rPr>
              <a:t>4. DATOS CLÍNICOS. 4.1. Indicaciones terapéuticas. </a:t>
            </a:r>
            <a:r>
              <a:rPr lang="es-ES" sz="800" dirty="0">
                <a:solidFill>
                  <a:srgbClr val="4A4A49"/>
                </a:solidFill>
                <a:latin typeface="Arial"/>
                <a:ea typeface="Trebuchet MS" panose="020B0603020202020204" pitchFamily="34" charset="0"/>
                <a:cs typeface="Trebuchet MS" panose="020B0603020202020204" pitchFamily="34" charset="0"/>
              </a:rPr>
              <a:t>Klisyri está indicado para el tratamiento tópico de la queratosis actínica no </a:t>
            </a:r>
            <a:r>
              <a:rPr lang="es-ES" sz="800" dirty="0" err="1">
                <a:solidFill>
                  <a:srgbClr val="4A4A49"/>
                </a:solidFill>
                <a:latin typeface="Arial"/>
                <a:ea typeface="Trebuchet MS" panose="020B0603020202020204" pitchFamily="34" charset="0"/>
                <a:cs typeface="Trebuchet MS" panose="020B0603020202020204" pitchFamily="34" charset="0"/>
              </a:rPr>
              <a:t>hiperqueratósica</a:t>
            </a:r>
            <a:r>
              <a:rPr lang="es-ES" sz="800" dirty="0">
                <a:solidFill>
                  <a:srgbClr val="4A4A49"/>
                </a:solidFill>
                <a:latin typeface="Arial"/>
                <a:ea typeface="Trebuchet MS" panose="020B0603020202020204" pitchFamily="34" charset="0"/>
                <a:cs typeface="Trebuchet MS" panose="020B0603020202020204" pitchFamily="34" charset="0"/>
              </a:rPr>
              <a:t> y no</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hipertrófica (grado 1 de Olsen) de la cara o del cuero cabelludo en adultos. </a:t>
            </a:r>
            <a:r>
              <a:rPr lang="es-ES" sz="800" b="1" dirty="0">
                <a:solidFill>
                  <a:srgbClr val="4A4A49"/>
                </a:solidFill>
                <a:latin typeface="Arial"/>
                <a:ea typeface="Trebuchet MS" panose="020B0603020202020204" pitchFamily="34" charset="0"/>
                <a:cs typeface="Trebuchet MS" panose="020B0603020202020204" pitchFamily="34" charset="0"/>
              </a:rPr>
              <a:t>4.2. Posología y forma de administración. </a:t>
            </a:r>
            <a:r>
              <a:rPr lang="es-ES" sz="800" u="sng" dirty="0">
                <a:solidFill>
                  <a:srgbClr val="4A4A49"/>
                </a:solidFill>
                <a:uFill>
                  <a:solidFill>
                    <a:srgbClr val="4A4A49"/>
                  </a:solidFill>
                </a:uFill>
                <a:latin typeface="Arial"/>
                <a:ea typeface="Trebuchet MS" panose="020B0603020202020204" pitchFamily="34" charset="0"/>
                <a:cs typeface="Trebuchet MS" panose="020B0603020202020204" pitchFamily="34" charset="0"/>
              </a:rPr>
              <a:t>Posología</a:t>
            </a:r>
            <a:r>
              <a:rPr lang="es-ES" sz="800" dirty="0">
                <a:solidFill>
                  <a:srgbClr val="4A4A49"/>
                </a:solidFill>
                <a:latin typeface="Arial"/>
                <a:ea typeface="Trebuchet MS" panose="020B0603020202020204" pitchFamily="34" charset="0"/>
                <a:cs typeface="Trebuchet MS" panose="020B0603020202020204" pitchFamily="34" charset="0"/>
              </a:rPr>
              <a:t>. </a:t>
            </a:r>
            <a:r>
              <a:rPr lang="es-ES" sz="800" dirty="0" err="1">
                <a:solidFill>
                  <a:srgbClr val="4A4A49"/>
                </a:solidFill>
                <a:latin typeface="Arial"/>
                <a:ea typeface="Trebuchet MS" panose="020B0603020202020204" pitchFamily="34" charset="0"/>
                <a:cs typeface="Trebuchet MS" panose="020B0603020202020204" pitchFamily="34" charset="0"/>
              </a:rPr>
              <a:t>Tirbanibulina</a:t>
            </a:r>
            <a:r>
              <a:rPr lang="es-ES" sz="800" dirty="0">
                <a:solidFill>
                  <a:srgbClr val="4A4A49"/>
                </a:solidFill>
                <a:latin typeface="Arial"/>
                <a:ea typeface="Trebuchet MS" panose="020B0603020202020204" pitchFamily="34" charset="0"/>
                <a:cs typeface="Trebuchet MS" panose="020B0603020202020204" pitchFamily="34" charset="0"/>
              </a:rPr>
              <a:t> pomada debe aplicarse en la zona</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afectada de la cara o del cuero cabelludo una vez al día, durante un ciclo de tratamiento de 5 días consecutivos. Se debe aplicar una fina capa de pomada para cubrir la zona de</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tratamiento</a:t>
            </a:r>
            <a:r>
              <a:rPr lang="es-ES" sz="800" spc="1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hasta</a:t>
            </a:r>
            <a:r>
              <a:rPr lang="es-ES" sz="800" spc="2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25</a:t>
            </a:r>
            <a:r>
              <a:rPr lang="es-ES" sz="800" spc="2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cm2.</a:t>
            </a:r>
            <a:r>
              <a:rPr lang="es-ES" sz="800" spc="-1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En</a:t>
            </a:r>
            <a:r>
              <a:rPr lang="es-ES" sz="800" spc="2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caso</a:t>
            </a:r>
            <a:r>
              <a:rPr lang="es-ES" sz="800" spc="2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de</a:t>
            </a:r>
            <a:r>
              <a:rPr lang="es-ES" sz="800" spc="2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olvidar</a:t>
            </a:r>
            <a:r>
              <a:rPr lang="es-ES" sz="800" spc="2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una</a:t>
            </a:r>
            <a:r>
              <a:rPr lang="es-ES" sz="800" spc="2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dosis,</a:t>
            </a:r>
            <a:r>
              <a:rPr lang="es-ES" sz="800" spc="-1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el</a:t>
            </a:r>
            <a:r>
              <a:rPr lang="es-ES" sz="800" spc="1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paciente</a:t>
            </a:r>
            <a:r>
              <a:rPr lang="es-ES" sz="800" spc="2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debe</a:t>
            </a:r>
            <a:r>
              <a:rPr lang="es-ES" sz="800" spc="2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aplicarse</a:t>
            </a:r>
            <a:r>
              <a:rPr lang="es-ES" sz="800" spc="2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la</a:t>
            </a:r>
            <a:r>
              <a:rPr lang="es-ES" sz="800" spc="2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pomada</a:t>
            </a:r>
            <a:r>
              <a:rPr lang="es-ES" sz="800" spc="2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en</a:t>
            </a:r>
            <a:r>
              <a:rPr lang="es-ES" sz="800" spc="2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cuanto</a:t>
            </a:r>
            <a:r>
              <a:rPr lang="es-ES" sz="800" spc="2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se</a:t>
            </a:r>
            <a:r>
              <a:rPr lang="es-ES" sz="800" spc="1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acuerde</a:t>
            </a:r>
            <a:r>
              <a:rPr lang="es-ES" sz="800" spc="2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y</a:t>
            </a:r>
            <a:r>
              <a:rPr lang="es-ES" sz="800" spc="2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seguidamente</a:t>
            </a:r>
            <a:r>
              <a:rPr lang="es-ES" sz="800" spc="2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continuar</a:t>
            </a:r>
            <a:r>
              <a:rPr lang="es-ES" sz="800" spc="2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con</a:t>
            </a:r>
            <a:r>
              <a:rPr lang="es-ES" sz="800" spc="2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el</a:t>
            </a:r>
            <a:r>
              <a:rPr lang="es-ES" sz="800" spc="2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programa</a:t>
            </a:r>
            <a:r>
              <a:rPr lang="es-ES" sz="800" spc="2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regular</a:t>
            </a:r>
            <a:r>
              <a:rPr lang="es-ES" sz="800" spc="1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de</a:t>
            </a:r>
            <a:r>
              <a:rPr lang="es-ES" sz="800" spc="2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tratamiento.</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Sin embargo, la pomada no debe aplicarse más de una vez al día. </a:t>
            </a:r>
            <a:r>
              <a:rPr lang="es-ES" sz="800" dirty="0" err="1">
                <a:solidFill>
                  <a:srgbClr val="4A4A49"/>
                </a:solidFill>
                <a:latin typeface="Arial"/>
                <a:ea typeface="Trebuchet MS" panose="020B0603020202020204" pitchFamily="34" charset="0"/>
                <a:cs typeface="Trebuchet MS" panose="020B0603020202020204" pitchFamily="34" charset="0"/>
              </a:rPr>
              <a:t>Tirbanibulina</a:t>
            </a:r>
            <a:r>
              <a:rPr lang="es-ES" sz="800" dirty="0">
                <a:solidFill>
                  <a:srgbClr val="4A4A49"/>
                </a:solidFill>
                <a:latin typeface="Arial"/>
                <a:ea typeface="Trebuchet MS" panose="020B0603020202020204" pitchFamily="34" charset="0"/>
                <a:cs typeface="Trebuchet MS" panose="020B0603020202020204" pitchFamily="34" charset="0"/>
              </a:rPr>
              <a:t> pomada no debe aplicarse hasta que la piel se haya recuperado por completo del tratamiento previo con</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cualquier medicamento, procedimiento o tratamiento quirúrgico ni sobre heridas abiertas o piel lacerada (ver sección 4.4). El efecto terapéutico se puede evaluar aproximadamente 8</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semanas después del inicio del tratamiento. Si la zona tratada no muestra un aclaramiento completo en la evaluación de seguimiento, unas 8 semanas tras el inicio del tratamiento o</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posteriormente, debe revaluarse el tratamiento y, en su caso, replantearse el manejo terapéutico. No se dispone de datos clínicos sobre el tratamiento durante más de 1 ciclo de</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tratamiento de 5 días consecutivos (ver sección 4.4). Si se produce recidiva o aparecen nuevas lesiones en la zona de tratamiento, deben considerarse otras opciones terapéuticas.</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u="sng" dirty="0">
                <a:solidFill>
                  <a:srgbClr val="4A4A49"/>
                </a:solidFill>
                <a:uFill>
                  <a:solidFill>
                    <a:srgbClr val="4A4A49"/>
                  </a:solidFill>
                </a:uFill>
                <a:latin typeface="Arial"/>
                <a:ea typeface="Trebuchet MS" panose="020B0603020202020204" pitchFamily="34" charset="0"/>
                <a:cs typeface="Trebuchet MS" panose="020B0603020202020204" pitchFamily="34" charset="0"/>
              </a:rPr>
              <a:t>Poblaciones especiales</a:t>
            </a:r>
            <a:r>
              <a:rPr lang="es-ES" sz="800" dirty="0">
                <a:solidFill>
                  <a:srgbClr val="4A4A49"/>
                </a:solidFill>
                <a:latin typeface="Arial"/>
                <a:ea typeface="Trebuchet MS" panose="020B0603020202020204" pitchFamily="34" charset="0"/>
                <a:cs typeface="Trebuchet MS" panose="020B0603020202020204" pitchFamily="34" charset="0"/>
              </a:rPr>
              <a:t>. </a:t>
            </a:r>
            <a:r>
              <a:rPr lang="es-ES" sz="800" i="1" dirty="0">
                <a:solidFill>
                  <a:srgbClr val="4A4A49"/>
                </a:solidFill>
                <a:latin typeface="Arial"/>
                <a:ea typeface="Trebuchet MS" panose="020B0603020202020204" pitchFamily="34" charset="0"/>
                <a:cs typeface="Trebuchet MS" panose="020B0603020202020204" pitchFamily="34" charset="0"/>
              </a:rPr>
              <a:t>Insuficiencia renal o hepática</a:t>
            </a:r>
            <a:r>
              <a:rPr lang="es-ES" sz="800" dirty="0">
                <a:solidFill>
                  <a:srgbClr val="4A4A49"/>
                </a:solidFill>
                <a:latin typeface="Arial"/>
                <a:ea typeface="Trebuchet MS" panose="020B0603020202020204" pitchFamily="34" charset="0"/>
                <a:cs typeface="Trebuchet MS" panose="020B0603020202020204" pitchFamily="34" charset="0"/>
              </a:rPr>
              <a:t>. </a:t>
            </a:r>
            <a:r>
              <a:rPr lang="es-ES" sz="800" dirty="0" err="1">
                <a:solidFill>
                  <a:srgbClr val="4A4A49"/>
                </a:solidFill>
                <a:latin typeface="Arial"/>
                <a:ea typeface="Trebuchet MS" panose="020B0603020202020204" pitchFamily="34" charset="0"/>
                <a:cs typeface="Trebuchet MS" panose="020B0603020202020204" pitchFamily="34" charset="0"/>
              </a:rPr>
              <a:t>Tirbanibulina</a:t>
            </a:r>
            <a:r>
              <a:rPr lang="es-ES" sz="800" dirty="0">
                <a:solidFill>
                  <a:srgbClr val="4A4A49"/>
                </a:solidFill>
                <a:latin typeface="Arial"/>
                <a:ea typeface="Trebuchet MS" panose="020B0603020202020204" pitchFamily="34" charset="0"/>
                <a:cs typeface="Trebuchet MS" panose="020B0603020202020204" pitchFamily="34" charset="0"/>
              </a:rPr>
              <a:t> no se ha estudiado en pacientes con insuficiencia renal o hepática. De acuerdo con la farmacología clínica y los</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estudios </a:t>
            </a:r>
            <a:r>
              <a:rPr lang="es-ES" sz="800" i="1" dirty="0">
                <a:solidFill>
                  <a:srgbClr val="4A4A49"/>
                </a:solidFill>
                <a:latin typeface="Arial"/>
                <a:ea typeface="Trebuchet MS" panose="020B0603020202020204" pitchFamily="34" charset="0"/>
                <a:cs typeface="Trebuchet MS" panose="020B0603020202020204" pitchFamily="34" charset="0"/>
              </a:rPr>
              <a:t>in vitro</a:t>
            </a:r>
            <a:r>
              <a:rPr lang="es-ES" sz="800" dirty="0">
                <a:solidFill>
                  <a:srgbClr val="4A4A49"/>
                </a:solidFill>
                <a:latin typeface="Arial"/>
                <a:ea typeface="Trebuchet MS" panose="020B0603020202020204" pitchFamily="34" charset="0"/>
                <a:cs typeface="Trebuchet MS" panose="020B0603020202020204" pitchFamily="34" charset="0"/>
              </a:rPr>
              <a:t>, no es necesario ajustar la dosis. </a:t>
            </a:r>
            <a:r>
              <a:rPr lang="es-ES" sz="800" i="1" dirty="0">
                <a:solidFill>
                  <a:srgbClr val="4A4A49"/>
                </a:solidFill>
                <a:latin typeface="Arial"/>
                <a:ea typeface="Trebuchet MS" panose="020B0603020202020204" pitchFamily="34" charset="0"/>
                <a:cs typeface="Trebuchet MS" panose="020B0603020202020204" pitchFamily="34" charset="0"/>
              </a:rPr>
              <a:t>Pacientes de edad avanzada</a:t>
            </a:r>
            <a:r>
              <a:rPr lang="es-ES" sz="800" dirty="0">
                <a:solidFill>
                  <a:srgbClr val="4A4A49"/>
                </a:solidFill>
                <a:latin typeface="Arial"/>
                <a:ea typeface="Trebuchet MS" panose="020B0603020202020204" pitchFamily="34" charset="0"/>
                <a:cs typeface="Trebuchet MS" panose="020B0603020202020204" pitchFamily="34" charset="0"/>
              </a:rPr>
              <a:t>. No es necesario ajustar la dosis. </a:t>
            </a:r>
            <a:r>
              <a:rPr lang="es-ES" sz="800" i="1" dirty="0">
                <a:solidFill>
                  <a:srgbClr val="4A4A49"/>
                </a:solidFill>
                <a:latin typeface="Arial"/>
                <a:ea typeface="Trebuchet MS" panose="020B0603020202020204" pitchFamily="34" charset="0"/>
                <a:cs typeface="Trebuchet MS" panose="020B0603020202020204" pitchFamily="34" charset="0"/>
              </a:rPr>
              <a:t>Población pediátrica</a:t>
            </a:r>
            <a:r>
              <a:rPr lang="es-ES" sz="800" dirty="0">
                <a:solidFill>
                  <a:srgbClr val="4A4A49"/>
                </a:solidFill>
                <a:latin typeface="Arial"/>
                <a:ea typeface="Trebuchet MS" panose="020B0603020202020204" pitchFamily="34" charset="0"/>
                <a:cs typeface="Trebuchet MS" panose="020B0603020202020204" pitchFamily="34" charset="0"/>
              </a:rPr>
              <a:t>. El uso de Klisyri en la población pediátrica para la</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indicación de queratosis actínica no es relevante. </a:t>
            </a:r>
            <a:r>
              <a:rPr lang="es-ES" sz="800" u="sng" dirty="0">
                <a:solidFill>
                  <a:srgbClr val="4A4A49"/>
                </a:solidFill>
                <a:uFill>
                  <a:solidFill>
                    <a:srgbClr val="4A4A49"/>
                  </a:solidFill>
                </a:uFill>
                <a:latin typeface="Arial"/>
                <a:ea typeface="Trebuchet MS" panose="020B0603020202020204" pitchFamily="34" charset="0"/>
                <a:cs typeface="Trebuchet MS" panose="020B0603020202020204" pitchFamily="34" charset="0"/>
              </a:rPr>
              <a:t>Forma de administración</a:t>
            </a:r>
            <a:r>
              <a:rPr lang="es-ES" sz="800" dirty="0">
                <a:solidFill>
                  <a:srgbClr val="4A4A49"/>
                </a:solidFill>
                <a:latin typeface="Arial"/>
                <a:ea typeface="Trebuchet MS" panose="020B0603020202020204" pitchFamily="34" charset="0"/>
                <a:cs typeface="Trebuchet MS" panose="020B0603020202020204" pitchFamily="34" charset="0"/>
              </a:rPr>
              <a:t>. </a:t>
            </a:r>
            <a:r>
              <a:rPr lang="es-ES" sz="800" dirty="0" err="1">
                <a:solidFill>
                  <a:srgbClr val="4A4A49"/>
                </a:solidFill>
                <a:latin typeface="Arial"/>
                <a:ea typeface="Trebuchet MS" panose="020B0603020202020204" pitchFamily="34" charset="0"/>
                <a:cs typeface="Trebuchet MS" panose="020B0603020202020204" pitchFamily="34" charset="0"/>
              </a:rPr>
              <a:t>Tirbanibulina</a:t>
            </a:r>
            <a:r>
              <a:rPr lang="es-ES" sz="800" dirty="0">
                <a:solidFill>
                  <a:srgbClr val="4A4A49"/>
                </a:solidFill>
                <a:latin typeface="Arial"/>
                <a:ea typeface="Trebuchet MS" panose="020B0603020202020204" pitchFamily="34" charset="0"/>
                <a:cs typeface="Trebuchet MS" panose="020B0603020202020204" pitchFamily="34" charset="0"/>
              </a:rPr>
              <a:t> pomada es para uso exclusivamente externo. Debe evitarse el contacto con los ojos, labios y</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dentro de las fosas nasales o en el interior del oído. Cada sobre es para un solo uso y debe desecharse después de su utilización (ver sección 6.6). El tratamiento debe ser iniciado y</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supervisado por un médico. Antes de la aplicación de </a:t>
            </a:r>
            <a:r>
              <a:rPr lang="es-ES" sz="800" dirty="0" err="1">
                <a:solidFill>
                  <a:srgbClr val="4A4A49"/>
                </a:solidFill>
                <a:latin typeface="Arial"/>
                <a:ea typeface="Trebuchet MS" panose="020B0603020202020204" pitchFamily="34" charset="0"/>
                <a:cs typeface="Trebuchet MS" panose="020B0603020202020204" pitchFamily="34" charset="0"/>
              </a:rPr>
              <a:t>tirbanibulina</a:t>
            </a:r>
            <a:r>
              <a:rPr lang="es-ES" sz="800" dirty="0">
                <a:solidFill>
                  <a:srgbClr val="4A4A49"/>
                </a:solidFill>
                <a:latin typeface="Arial"/>
                <a:ea typeface="Trebuchet MS" panose="020B0603020202020204" pitchFamily="34" charset="0"/>
                <a:cs typeface="Trebuchet MS" panose="020B0603020202020204" pitchFamily="34" charset="0"/>
              </a:rPr>
              <a:t>, los pacientes deben lavar la zona de tratamiento con agua y jabón neutro y dejarla secar. La pomada del sobre de un</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solo uso debe aplicarse sobre la yema del dedo y, a continuación, extenderse de manera uniforme en una fina capa por toda la zona de tratamiento en un área máxima de 25 cm2. La</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pomada se debe aplicar aproximadamente a la misma hora todos los días. La zona tratada no se debe vendar ni tapar de ningún otro modo. La zona tratada no debe lavarse ni tocarse</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durante aproximadamente 8 horas después de la aplicación de </a:t>
            </a:r>
            <a:r>
              <a:rPr lang="es-ES" sz="800" dirty="0" err="1">
                <a:solidFill>
                  <a:srgbClr val="4A4A49"/>
                </a:solidFill>
                <a:latin typeface="Arial"/>
                <a:ea typeface="Trebuchet MS" panose="020B0603020202020204" pitchFamily="34" charset="0"/>
                <a:cs typeface="Trebuchet MS" panose="020B0603020202020204" pitchFamily="34" charset="0"/>
              </a:rPr>
              <a:t>tirbanibulina</a:t>
            </a:r>
            <a:r>
              <a:rPr lang="es-ES" sz="800" dirty="0">
                <a:solidFill>
                  <a:srgbClr val="4A4A49"/>
                </a:solidFill>
                <a:latin typeface="Arial"/>
                <a:ea typeface="Trebuchet MS" panose="020B0603020202020204" pitchFamily="34" charset="0"/>
                <a:cs typeface="Trebuchet MS" panose="020B0603020202020204" pitchFamily="34" charset="0"/>
              </a:rPr>
              <a:t>. Una vez transcurrido este período, se puede lavar la zona tratada con agua y jabón neutro. Los pacientes</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deben lavarse las manos con agua y jabón antes e inmediatamente después de la aplicación de la pomada. </a:t>
            </a:r>
            <a:r>
              <a:rPr lang="es-ES" sz="800" dirty="0" err="1">
                <a:solidFill>
                  <a:srgbClr val="4A4A49"/>
                </a:solidFill>
                <a:latin typeface="Arial"/>
                <a:ea typeface="Trebuchet MS" panose="020B0603020202020204" pitchFamily="34" charset="0"/>
                <a:cs typeface="Trebuchet MS" panose="020B0603020202020204" pitchFamily="34" charset="0"/>
              </a:rPr>
              <a:t>Tirbanibulina</a:t>
            </a:r>
            <a:r>
              <a:rPr lang="es-ES" sz="800" dirty="0">
                <a:solidFill>
                  <a:srgbClr val="4A4A49"/>
                </a:solidFill>
                <a:latin typeface="Arial"/>
                <a:ea typeface="Trebuchet MS" panose="020B0603020202020204" pitchFamily="34" charset="0"/>
                <a:cs typeface="Trebuchet MS" panose="020B0603020202020204" pitchFamily="34" charset="0"/>
              </a:rPr>
              <a:t> pomada está indicada para la aplicación en la cara o el cuero</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cabelludo. Para obtener más información sobre la vía de administración incorrecta (ver sección 4.4). </a:t>
            </a:r>
            <a:r>
              <a:rPr lang="es-ES" sz="800" b="1" dirty="0">
                <a:solidFill>
                  <a:srgbClr val="4A4A49"/>
                </a:solidFill>
                <a:latin typeface="Arial"/>
                <a:ea typeface="Trebuchet MS" panose="020B0603020202020204" pitchFamily="34" charset="0"/>
                <a:cs typeface="Trebuchet MS" panose="020B0603020202020204" pitchFamily="34" charset="0"/>
              </a:rPr>
              <a:t>4.3. Contraindicaciones. </a:t>
            </a:r>
            <a:r>
              <a:rPr lang="es-ES" sz="800" dirty="0">
                <a:solidFill>
                  <a:srgbClr val="4A4A49"/>
                </a:solidFill>
                <a:latin typeface="Arial"/>
                <a:ea typeface="Trebuchet MS" panose="020B0603020202020204" pitchFamily="34" charset="0"/>
                <a:cs typeface="Trebuchet MS" panose="020B0603020202020204" pitchFamily="34" charset="0"/>
              </a:rPr>
              <a:t>Hipersensibilidad al principio activo o a alguno de los</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excipientes</a:t>
            </a:r>
            <a:r>
              <a:rPr lang="es-ES" sz="800" spc="1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incluidos</a:t>
            </a:r>
            <a:r>
              <a:rPr lang="es-ES" sz="800" spc="1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en</a:t>
            </a:r>
            <a:r>
              <a:rPr lang="es-ES" sz="800" spc="2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la</a:t>
            </a:r>
            <a:r>
              <a:rPr lang="es-ES" sz="800" spc="1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sección</a:t>
            </a:r>
            <a:r>
              <a:rPr lang="es-ES" sz="800" spc="1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6.1.</a:t>
            </a:r>
            <a:r>
              <a:rPr lang="es-ES" sz="800" spc="-15"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4.4.</a:t>
            </a:r>
            <a:r>
              <a:rPr lang="es-ES" sz="800" b="1" spc="-11"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Advertencias</a:t>
            </a:r>
            <a:r>
              <a:rPr lang="es-ES" sz="800" b="1" spc="31"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y</a:t>
            </a:r>
            <a:r>
              <a:rPr lang="es-ES" sz="800" b="1" spc="25"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precauciones</a:t>
            </a:r>
            <a:r>
              <a:rPr lang="es-ES" sz="800" b="1" spc="31"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especiales</a:t>
            </a:r>
            <a:r>
              <a:rPr lang="es-ES" sz="800" b="1" spc="25"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de</a:t>
            </a:r>
            <a:r>
              <a:rPr lang="es-ES" sz="800" b="1" spc="31"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empleo.</a:t>
            </a:r>
            <a:r>
              <a:rPr lang="es-ES" sz="800" b="1" spc="-11" dirty="0">
                <a:solidFill>
                  <a:srgbClr val="4A4A49"/>
                </a:solidFill>
                <a:latin typeface="Arial"/>
                <a:ea typeface="Trebuchet MS" panose="020B0603020202020204" pitchFamily="34" charset="0"/>
                <a:cs typeface="Trebuchet MS" panose="020B0603020202020204" pitchFamily="34" charset="0"/>
              </a:rPr>
              <a:t> </a:t>
            </a:r>
            <a:r>
              <a:rPr lang="es-ES" sz="800" u="sng" dirty="0">
                <a:solidFill>
                  <a:srgbClr val="4A4A49"/>
                </a:solidFill>
                <a:uFill>
                  <a:solidFill>
                    <a:srgbClr val="4A4A49"/>
                  </a:solidFill>
                </a:uFill>
                <a:latin typeface="Arial"/>
                <a:ea typeface="Trebuchet MS" panose="020B0603020202020204" pitchFamily="34" charset="0"/>
                <a:cs typeface="Trebuchet MS" panose="020B0603020202020204" pitchFamily="34" charset="0"/>
              </a:rPr>
              <a:t>Vía</a:t>
            </a:r>
            <a:r>
              <a:rPr lang="es-ES" sz="800" u="sng" spc="20" dirty="0">
                <a:solidFill>
                  <a:srgbClr val="4A4A49"/>
                </a:solidFill>
                <a:uFill>
                  <a:solidFill>
                    <a:srgbClr val="4A4A49"/>
                  </a:solidFill>
                </a:uFill>
                <a:latin typeface="Arial"/>
                <a:ea typeface="Trebuchet MS" panose="020B0603020202020204" pitchFamily="34" charset="0"/>
                <a:cs typeface="Trebuchet MS" panose="020B0603020202020204" pitchFamily="34" charset="0"/>
              </a:rPr>
              <a:t> </a:t>
            </a:r>
            <a:r>
              <a:rPr lang="es-ES" sz="800" u="sng" dirty="0">
                <a:solidFill>
                  <a:srgbClr val="4A4A49"/>
                </a:solidFill>
                <a:uFill>
                  <a:solidFill>
                    <a:srgbClr val="4A4A49"/>
                  </a:solidFill>
                </a:uFill>
                <a:latin typeface="Arial"/>
                <a:ea typeface="Trebuchet MS" panose="020B0603020202020204" pitchFamily="34" charset="0"/>
                <a:cs typeface="Trebuchet MS" panose="020B0603020202020204" pitchFamily="34" charset="0"/>
              </a:rPr>
              <a:t>de</a:t>
            </a:r>
            <a:r>
              <a:rPr lang="es-ES" sz="800" u="sng" spc="15" dirty="0">
                <a:solidFill>
                  <a:srgbClr val="4A4A49"/>
                </a:solidFill>
                <a:uFill>
                  <a:solidFill>
                    <a:srgbClr val="4A4A49"/>
                  </a:solidFill>
                </a:uFill>
                <a:latin typeface="Arial"/>
                <a:ea typeface="Trebuchet MS" panose="020B0603020202020204" pitchFamily="34" charset="0"/>
                <a:cs typeface="Trebuchet MS" panose="020B0603020202020204" pitchFamily="34" charset="0"/>
              </a:rPr>
              <a:t> </a:t>
            </a:r>
            <a:r>
              <a:rPr lang="es-ES" sz="800" u="sng" dirty="0">
                <a:solidFill>
                  <a:srgbClr val="4A4A49"/>
                </a:solidFill>
                <a:uFill>
                  <a:solidFill>
                    <a:srgbClr val="4A4A49"/>
                  </a:solidFill>
                </a:uFill>
                <a:latin typeface="Arial"/>
                <a:ea typeface="Trebuchet MS" panose="020B0603020202020204" pitchFamily="34" charset="0"/>
                <a:cs typeface="Trebuchet MS" panose="020B0603020202020204" pitchFamily="34" charset="0"/>
              </a:rPr>
              <a:t>administración</a:t>
            </a:r>
            <a:r>
              <a:rPr lang="es-ES" sz="800" u="sng" spc="20" dirty="0">
                <a:solidFill>
                  <a:srgbClr val="4A4A49"/>
                </a:solidFill>
                <a:uFill>
                  <a:solidFill>
                    <a:srgbClr val="4A4A49"/>
                  </a:solidFill>
                </a:uFill>
                <a:latin typeface="Arial"/>
                <a:ea typeface="Trebuchet MS" panose="020B0603020202020204" pitchFamily="34" charset="0"/>
                <a:cs typeface="Trebuchet MS" panose="020B0603020202020204" pitchFamily="34" charset="0"/>
              </a:rPr>
              <a:t> </a:t>
            </a:r>
            <a:r>
              <a:rPr lang="es-ES" sz="800" u="sng" dirty="0">
                <a:solidFill>
                  <a:srgbClr val="4A4A49"/>
                </a:solidFill>
                <a:uFill>
                  <a:solidFill>
                    <a:srgbClr val="4A4A49"/>
                  </a:solidFill>
                </a:uFill>
                <a:latin typeface="Arial"/>
                <a:ea typeface="Trebuchet MS" panose="020B0603020202020204" pitchFamily="34" charset="0"/>
                <a:cs typeface="Trebuchet MS" panose="020B0603020202020204" pitchFamily="34" charset="0"/>
              </a:rPr>
              <a:t>incorrecta</a:t>
            </a:r>
            <a:r>
              <a:rPr lang="es-ES" sz="800" dirty="0">
                <a:solidFill>
                  <a:srgbClr val="4A4A49"/>
                </a:solidFill>
                <a:latin typeface="Arial"/>
                <a:ea typeface="Trebuchet MS" panose="020B0603020202020204" pitchFamily="34" charset="0"/>
                <a:cs typeface="Trebuchet MS" panose="020B0603020202020204" pitchFamily="34" charset="0"/>
              </a:rPr>
              <a:t>.</a:t>
            </a:r>
            <a:r>
              <a:rPr lang="es-ES" sz="800" spc="-2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Debe</a:t>
            </a:r>
            <a:r>
              <a:rPr lang="es-ES" sz="800" spc="1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evitarse</a:t>
            </a:r>
            <a:r>
              <a:rPr lang="es-ES" sz="800" spc="2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el</a:t>
            </a:r>
            <a:r>
              <a:rPr lang="es-ES" sz="800" spc="1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contacto</a:t>
            </a:r>
            <a:r>
              <a:rPr lang="es-ES" sz="800" spc="1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con</a:t>
            </a:r>
            <a:r>
              <a:rPr lang="es-ES" sz="800" spc="2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los</a:t>
            </a:r>
            <a:r>
              <a:rPr lang="es-ES" sz="800" spc="1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ojos.</a:t>
            </a:r>
            <a:r>
              <a:rPr lang="es-ES" sz="800" spc="-1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La</a:t>
            </a:r>
            <a:r>
              <a:rPr lang="es-ES" sz="800" spc="1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pomada</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de </a:t>
            </a:r>
            <a:r>
              <a:rPr lang="es-ES" sz="800" dirty="0" err="1">
                <a:solidFill>
                  <a:srgbClr val="4A4A49"/>
                </a:solidFill>
                <a:latin typeface="Arial"/>
                <a:ea typeface="Trebuchet MS" panose="020B0603020202020204" pitchFamily="34" charset="0"/>
                <a:cs typeface="Trebuchet MS" panose="020B0603020202020204" pitchFamily="34" charset="0"/>
              </a:rPr>
              <a:t>tirbanibulina</a:t>
            </a:r>
            <a:r>
              <a:rPr lang="es-ES" sz="800" dirty="0">
                <a:solidFill>
                  <a:srgbClr val="4A4A49"/>
                </a:solidFill>
                <a:latin typeface="Arial"/>
                <a:ea typeface="Trebuchet MS" panose="020B0603020202020204" pitchFamily="34" charset="0"/>
                <a:cs typeface="Trebuchet MS" panose="020B0603020202020204" pitchFamily="34" charset="0"/>
              </a:rPr>
              <a:t> puede provocar irritación ocular. En caso de contacto accidental con los ojos, estos se deben enjuagar inmediatamente con agua abundante y el paciente debe recibir</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atención médica lo antes posible. La pomada de </a:t>
            </a:r>
            <a:r>
              <a:rPr lang="es-ES" sz="800" dirty="0" err="1">
                <a:solidFill>
                  <a:srgbClr val="4A4A49"/>
                </a:solidFill>
                <a:latin typeface="Arial"/>
                <a:ea typeface="Trebuchet MS" panose="020B0603020202020204" pitchFamily="34" charset="0"/>
                <a:cs typeface="Trebuchet MS" panose="020B0603020202020204" pitchFamily="34" charset="0"/>
              </a:rPr>
              <a:t>tirbanibulina</a:t>
            </a:r>
            <a:r>
              <a:rPr lang="es-ES" sz="800" dirty="0">
                <a:solidFill>
                  <a:srgbClr val="4A4A49"/>
                </a:solidFill>
                <a:latin typeface="Arial"/>
                <a:ea typeface="Trebuchet MS" panose="020B0603020202020204" pitchFamily="34" charset="0"/>
                <a:cs typeface="Trebuchet MS" panose="020B0603020202020204" pitchFamily="34" charset="0"/>
              </a:rPr>
              <a:t> no debe ingerirse. En caso de ingestión accidental, el paciente debe beber gran cantidad de agua y solicitar atención</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médica. La pomada de </a:t>
            </a:r>
            <a:r>
              <a:rPr lang="es-ES" sz="800" dirty="0" err="1">
                <a:solidFill>
                  <a:srgbClr val="4A4A49"/>
                </a:solidFill>
                <a:latin typeface="Arial"/>
                <a:ea typeface="Trebuchet MS" panose="020B0603020202020204" pitchFamily="34" charset="0"/>
                <a:cs typeface="Trebuchet MS" panose="020B0603020202020204" pitchFamily="34" charset="0"/>
              </a:rPr>
              <a:t>tirbanibulina</a:t>
            </a:r>
            <a:r>
              <a:rPr lang="es-ES" sz="800" dirty="0">
                <a:solidFill>
                  <a:srgbClr val="4A4A49"/>
                </a:solidFill>
                <a:latin typeface="Arial"/>
                <a:ea typeface="Trebuchet MS" panose="020B0603020202020204" pitchFamily="34" charset="0"/>
                <a:cs typeface="Trebuchet MS" panose="020B0603020202020204" pitchFamily="34" charset="0"/>
              </a:rPr>
              <a:t> no debe emplearse en el interior de las fosas nasales, en el interior de los oídos ni en los labios. No se recomienda la aplicación de la pomada de</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err="1">
                <a:solidFill>
                  <a:srgbClr val="4A4A49"/>
                </a:solidFill>
                <a:latin typeface="Arial"/>
                <a:ea typeface="Trebuchet MS" panose="020B0603020202020204" pitchFamily="34" charset="0"/>
                <a:cs typeface="Trebuchet MS" panose="020B0603020202020204" pitchFamily="34" charset="0"/>
              </a:rPr>
              <a:t>tirbanibulina</a:t>
            </a:r>
            <a:r>
              <a:rPr lang="es-ES" sz="800" spc="6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hasta</a:t>
            </a:r>
            <a:r>
              <a:rPr lang="es-ES" sz="800" spc="6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que</a:t>
            </a:r>
            <a:r>
              <a:rPr lang="es-ES" sz="800" spc="6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la</a:t>
            </a:r>
            <a:r>
              <a:rPr lang="es-ES" sz="800" spc="6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piel</a:t>
            </a:r>
            <a:r>
              <a:rPr lang="es-ES" sz="800" spc="6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se</a:t>
            </a:r>
            <a:r>
              <a:rPr lang="es-ES" sz="800" spc="6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haya</a:t>
            </a:r>
            <a:r>
              <a:rPr lang="es-ES" sz="800" spc="6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recuperado</a:t>
            </a:r>
            <a:r>
              <a:rPr lang="es-ES" sz="800" spc="6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por</a:t>
            </a:r>
            <a:r>
              <a:rPr lang="es-ES" sz="800" spc="6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completo</a:t>
            </a:r>
            <a:r>
              <a:rPr lang="es-ES" sz="800" spc="6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del</a:t>
            </a:r>
            <a:r>
              <a:rPr lang="es-ES" sz="800" spc="6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tratamiento</a:t>
            </a:r>
            <a:r>
              <a:rPr lang="es-ES" sz="800" spc="6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previo</a:t>
            </a:r>
            <a:r>
              <a:rPr lang="es-ES" sz="800" spc="6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con</a:t>
            </a:r>
            <a:r>
              <a:rPr lang="es-ES" sz="800" spc="6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cualquier</a:t>
            </a:r>
            <a:r>
              <a:rPr lang="es-ES" sz="800" spc="6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medicamento,</a:t>
            </a:r>
            <a:r>
              <a:rPr lang="es-ES" sz="800" spc="3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procedimiento</a:t>
            </a:r>
            <a:r>
              <a:rPr lang="es-ES" sz="800" spc="6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o</a:t>
            </a:r>
            <a:r>
              <a:rPr lang="es-ES" sz="800" spc="6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tratamiento</a:t>
            </a:r>
            <a:r>
              <a:rPr lang="es-ES" sz="800" spc="6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quirúrgico</a:t>
            </a:r>
            <a:r>
              <a:rPr lang="es-ES" sz="800" spc="6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y</a:t>
            </a:r>
            <a:r>
              <a:rPr lang="es-ES" sz="800" spc="6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no</a:t>
            </a:r>
            <a:r>
              <a:rPr lang="es-ES" sz="800" spc="6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debe</a:t>
            </a:r>
            <a:r>
              <a:rPr lang="es-ES" sz="800" spc="6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aplicarse</a:t>
            </a:r>
            <a:r>
              <a:rPr lang="es-ES" sz="800" spc="6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en</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heridas abiertas ni en piel lacerada con pérdida de la integridad de la barrera cutánea (ver sección 4.2). </a:t>
            </a:r>
            <a:r>
              <a:rPr lang="es-ES" sz="800" u="sng" dirty="0">
                <a:solidFill>
                  <a:srgbClr val="4A4A49"/>
                </a:solidFill>
                <a:uFill>
                  <a:solidFill>
                    <a:srgbClr val="4A4A49"/>
                  </a:solidFill>
                </a:uFill>
                <a:latin typeface="Arial"/>
                <a:ea typeface="Trebuchet MS" panose="020B0603020202020204" pitchFamily="34" charset="0"/>
                <a:cs typeface="Trebuchet MS" panose="020B0603020202020204" pitchFamily="34" charset="0"/>
              </a:rPr>
              <a:t>Reacciones cutáneas locales</a:t>
            </a:r>
            <a:r>
              <a:rPr lang="es-ES" sz="800" dirty="0">
                <a:solidFill>
                  <a:srgbClr val="4A4A49"/>
                </a:solidFill>
                <a:latin typeface="Arial"/>
                <a:ea typeface="Trebuchet MS" panose="020B0603020202020204" pitchFamily="34" charset="0"/>
                <a:cs typeface="Trebuchet MS" panose="020B0603020202020204" pitchFamily="34" charset="0"/>
              </a:rPr>
              <a:t>. Es posible que se produzcan reacciones cutáneas</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locales en la zona tratada, como eritema, descamación, </a:t>
            </a:r>
            <a:r>
              <a:rPr lang="es-ES" sz="800" dirty="0" err="1">
                <a:solidFill>
                  <a:srgbClr val="4A4A49"/>
                </a:solidFill>
                <a:latin typeface="Arial"/>
                <a:ea typeface="Trebuchet MS" panose="020B0603020202020204" pitchFamily="34" charset="0"/>
                <a:cs typeface="Trebuchet MS" panose="020B0603020202020204" pitchFamily="34" charset="0"/>
              </a:rPr>
              <a:t>encostración</a:t>
            </a:r>
            <a:r>
              <a:rPr lang="es-ES" sz="800" dirty="0">
                <a:solidFill>
                  <a:srgbClr val="4A4A49"/>
                </a:solidFill>
                <a:latin typeface="Arial"/>
                <a:ea typeface="Trebuchet MS" panose="020B0603020202020204" pitchFamily="34" charset="0"/>
                <a:cs typeface="Trebuchet MS" panose="020B0603020202020204" pitchFamily="34" charset="0"/>
              </a:rPr>
              <a:t>, hinchazón, erosión/ulceración y vesiculación/</a:t>
            </a:r>
            <a:r>
              <a:rPr lang="es-ES" sz="800" dirty="0" err="1">
                <a:solidFill>
                  <a:srgbClr val="4A4A49"/>
                </a:solidFill>
                <a:latin typeface="Arial"/>
                <a:ea typeface="Trebuchet MS" panose="020B0603020202020204" pitchFamily="34" charset="0"/>
                <a:cs typeface="Trebuchet MS" panose="020B0603020202020204" pitchFamily="34" charset="0"/>
              </a:rPr>
              <a:t>pustulación</a:t>
            </a:r>
            <a:r>
              <a:rPr lang="es-ES" sz="800" dirty="0">
                <a:solidFill>
                  <a:srgbClr val="4A4A49"/>
                </a:solidFill>
                <a:latin typeface="Arial"/>
                <a:ea typeface="Trebuchet MS" panose="020B0603020202020204" pitchFamily="34" charset="0"/>
                <a:cs typeface="Trebuchet MS" panose="020B0603020202020204" pitchFamily="34" charset="0"/>
              </a:rPr>
              <a:t>, tras la aplicación tópica de la pomada de </a:t>
            </a:r>
            <a:r>
              <a:rPr lang="es-ES" sz="800" dirty="0" err="1">
                <a:solidFill>
                  <a:srgbClr val="4A4A49"/>
                </a:solidFill>
                <a:latin typeface="Arial"/>
                <a:ea typeface="Trebuchet MS" panose="020B0603020202020204" pitchFamily="34" charset="0"/>
                <a:cs typeface="Trebuchet MS" panose="020B0603020202020204" pitchFamily="34" charset="0"/>
              </a:rPr>
              <a:t>tirbanibulina</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(ver sección 4.8). Es posible que no pueda evaluarse correctamente el efecto del tratamiento hasta la resolución de las reacciones cutáneas locales. </a:t>
            </a:r>
            <a:r>
              <a:rPr lang="es-ES" sz="800" u="sng" dirty="0">
                <a:solidFill>
                  <a:srgbClr val="4A4A49"/>
                </a:solidFill>
                <a:uFill>
                  <a:solidFill>
                    <a:srgbClr val="4A4A49"/>
                  </a:solidFill>
                </a:uFill>
                <a:latin typeface="Arial"/>
                <a:ea typeface="Trebuchet MS" panose="020B0603020202020204" pitchFamily="34" charset="0"/>
                <a:cs typeface="Trebuchet MS" panose="020B0603020202020204" pitchFamily="34" charset="0"/>
              </a:rPr>
              <a:t>Exposición sola</a:t>
            </a:r>
            <a:r>
              <a:rPr lang="es-ES" sz="800" dirty="0">
                <a:solidFill>
                  <a:srgbClr val="4A4A49"/>
                </a:solidFill>
                <a:latin typeface="Arial"/>
                <a:ea typeface="Trebuchet MS" panose="020B0603020202020204" pitchFamily="34" charset="0"/>
                <a:cs typeface="Trebuchet MS" panose="020B0603020202020204" pitchFamily="34" charset="0"/>
              </a:rPr>
              <a:t>r. Dada la naturaleza</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de la enfermedad, se debe evitar o reducir al mínimo la exposición excesiva a la luz solar (lo cual incluye las lámparas de luz ultravioleta y las cabinas de bronceado). </a:t>
            </a:r>
            <a:r>
              <a:rPr lang="es-ES" sz="800" u="sng" dirty="0">
                <a:solidFill>
                  <a:srgbClr val="4A4A49"/>
                </a:solidFill>
                <a:uFill>
                  <a:solidFill>
                    <a:srgbClr val="4A4A49"/>
                  </a:solidFill>
                </a:uFill>
                <a:latin typeface="Arial"/>
                <a:ea typeface="Trebuchet MS" panose="020B0603020202020204" pitchFamily="34" charset="0"/>
                <a:cs typeface="Trebuchet MS" panose="020B0603020202020204" pitchFamily="34" charset="0"/>
              </a:rPr>
              <a:t>Pacientes</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u="sng" dirty="0">
                <a:solidFill>
                  <a:srgbClr val="4A4A49"/>
                </a:solidFill>
                <a:uFill>
                  <a:solidFill>
                    <a:srgbClr val="4A4A49"/>
                  </a:solidFill>
                </a:uFill>
                <a:latin typeface="Arial"/>
                <a:ea typeface="Trebuchet MS" panose="020B0603020202020204" pitchFamily="34" charset="0"/>
                <a:cs typeface="Trebuchet MS" panose="020B0603020202020204" pitchFamily="34" charset="0"/>
              </a:rPr>
              <a:t>inmunodeprimidos</a:t>
            </a:r>
            <a:r>
              <a:rPr lang="es-ES" sz="800" dirty="0">
                <a:solidFill>
                  <a:srgbClr val="4A4A49"/>
                </a:solidFill>
                <a:latin typeface="Arial"/>
                <a:ea typeface="Trebuchet MS" panose="020B0603020202020204" pitchFamily="34" charset="0"/>
                <a:cs typeface="Trebuchet MS" panose="020B0603020202020204" pitchFamily="34" charset="0"/>
              </a:rPr>
              <a:t>.</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La</a:t>
            </a:r>
            <a:r>
              <a:rPr lang="es-ES" sz="800" spc="4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pomada</a:t>
            </a:r>
            <a:r>
              <a:rPr lang="es-ES" sz="800" spc="3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de</a:t>
            </a:r>
            <a:r>
              <a:rPr lang="es-ES" sz="800" spc="35" dirty="0">
                <a:solidFill>
                  <a:srgbClr val="4A4A49"/>
                </a:solidFill>
                <a:latin typeface="Arial"/>
                <a:ea typeface="Trebuchet MS" panose="020B0603020202020204" pitchFamily="34" charset="0"/>
                <a:cs typeface="Trebuchet MS" panose="020B0603020202020204" pitchFamily="34" charset="0"/>
              </a:rPr>
              <a:t> </a:t>
            </a:r>
            <a:r>
              <a:rPr lang="es-ES" sz="800" dirty="0" err="1">
                <a:solidFill>
                  <a:srgbClr val="4A4A49"/>
                </a:solidFill>
                <a:latin typeface="Arial"/>
                <a:ea typeface="Trebuchet MS" panose="020B0603020202020204" pitchFamily="34" charset="0"/>
                <a:cs typeface="Trebuchet MS" panose="020B0603020202020204" pitchFamily="34" charset="0"/>
              </a:rPr>
              <a:t>tirbanibulina</a:t>
            </a:r>
            <a:r>
              <a:rPr lang="es-ES" sz="800" spc="4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se</a:t>
            </a:r>
            <a:r>
              <a:rPr lang="es-ES" sz="800" spc="3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debe</a:t>
            </a:r>
            <a:r>
              <a:rPr lang="es-ES" sz="800" spc="3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emplear</a:t>
            </a:r>
            <a:r>
              <a:rPr lang="es-ES" sz="800" spc="4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con</a:t>
            </a:r>
            <a:r>
              <a:rPr lang="es-ES" sz="800" spc="3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precaución</a:t>
            </a:r>
            <a:r>
              <a:rPr lang="es-ES" sz="800" spc="3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en</a:t>
            </a:r>
            <a:r>
              <a:rPr lang="es-ES" sz="800" spc="3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los</a:t>
            </a:r>
            <a:r>
              <a:rPr lang="es-ES" sz="800" spc="4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pacientes</a:t>
            </a:r>
            <a:r>
              <a:rPr lang="es-ES" sz="800" spc="3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inmunodeprimidos. </a:t>
            </a:r>
            <a:r>
              <a:rPr lang="es-ES" sz="800" u="sng" dirty="0">
                <a:solidFill>
                  <a:srgbClr val="4A4A49"/>
                </a:solidFill>
                <a:uFill>
                  <a:solidFill>
                    <a:srgbClr val="4A4A49"/>
                  </a:solidFill>
                </a:uFill>
                <a:latin typeface="Arial"/>
                <a:ea typeface="Trebuchet MS" panose="020B0603020202020204" pitchFamily="34" charset="0"/>
                <a:cs typeface="Trebuchet MS" panose="020B0603020202020204" pitchFamily="34" charset="0"/>
              </a:rPr>
              <a:t>Riesgo</a:t>
            </a:r>
            <a:r>
              <a:rPr lang="es-ES" sz="800" u="sng" spc="35" dirty="0">
                <a:solidFill>
                  <a:srgbClr val="4A4A49"/>
                </a:solidFill>
                <a:uFill>
                  <a:solidFill>
                    <a:srgbClr val="4A4A49"/>
                  </a:solidFill>
                </a:uFill>
                <a:latin typeface="Arial"/>
                <a:ea typeface="Trebuchet MS" panose="020B0603020202020204" pitchFamily="34" charset="0"/>
                <a:cs typeface="Trebuchet MS" panose="020B0603020202020204" pitchFamily="34" charset="0"/>
              </a:rPr>
              <a:t> </a:t>
            </a:r>
            <a:r>
              <a:rPr lang="es-ES" sz="800" u="sng" dirty="0">
                <a:solidFill>
                  <a:srgbClr val="4A4A49"/>
                </a:solidFill>
                <a:uFill>
                  <a:solidFill>
                    <a:srgbClr val="4A4A49"/>
                  </a:solidFill>
                </a:uFill>
                <a:latin typeface="Arial"/>
                <a:ea typeface="Trebuchet MS" panose="020B0603020202020204" pitchFamily="34" charset="0"/>
                <a:cs typeface="Trebuchet MS" panose="020B0603020202020204" pitchFamily="34" charset="0"/>
              </a:rPr>
              <a:t>de</a:t>
            </a:r>
            <a:r>
              <a:rPr lang="es-ES" sz="800" u="sng" spc="40" dirty="0">
                <a:solidFill>
                  <a:srgbClr val="4A4A49"/>
                </a:solidFill>
                <a:uFill>
                  <a:solidFill>
                    <a:srgbClr val="4A4A49"/>
                  </a:solidFill>
                </a:uFill>
                <a:latin typeface="Arial"/>
                <a:ea typeface="Trebuchet MS" panose="020B0603020202020204" pitchFamily="34" charset="0"/>
                <a:cs typeface="Trebuchet MS" panose="020B0603020202020204" pitchFamily="34" charset="0"/>
              </a:rPr>
              <a:t> </a:t>
            </a:r>
            <a:r>
              <a:rPr lang="es-ES" sz="800" u="sng" dirty="0">
                <a:solidFill>
                  <a:srgbClr val="4A4A49"/>
                </a:solidFill>
                <a:uFill>
                  <a:solidFill>
                    <a:srgbClr val="4A4A49"/>
                  </a:solidFill>
                </a:uFill>
                <a:latin typeface="Arial"/>
                <a:ea typeface="Trebuchet MS" panose="020B0603020202020204" pitchFamily="34" charset="0"/>
                <a:cs typeface="Trebuchet MS" panose="020B0603020202020204" pitchFamily="34" charset="0"/>
              </a:rPr>
              <a:t>progresión</a:t>
            </a:r>
            <a:r>
              <a:rPr lang="es-ES" sz="800" u="sng" spc="35" dirty="0">
                <a:solidFill>
                  <a:srgbClr val="4A4A49"/>
                </a:solidFill>
                <a:uFill>
                  <a:solidFill>
                    <a:srgbClr val="4A4A49"/>
                  </a:solidFill>
                </a:uFill>
                <a:latin typeface="Arial"/>
                <a:ea typeface="Trebuchet MS" panose="020B0603020202020204" pitchFamily="34" charset="0"/>
                <a:cs typeface="Trebuchet MS" panose="020B0603020202020204" pitchFamily="34" charset="0"/>
              </a:rPr>
              <a:t> </a:t>
            </a:r>
            <a:r>
              <a:rPr lang="es-ES" sz="800" u="sng" dirty="0">
                <a:solidFill>
                  <a:srgbClr val="4A4A49"/>
                </a:solidFill>
                <a:uFill>
                  <a:solidFill>
                    <a:srgbClr val="4A4A49"/>
                  </a:solidFill>
                </a:uFill>
                <a:latin typeface="Arial"/>
                <a:ea typeface="Trebuchet MS" panose="020B0603020202020204" pitchFamily="34" charset="0"/>
                <a:cs typeface="Trebuchet MS" panose="020B0603020202020204" pitchFamily="34" charset="0"/>
              </a:rPr>
              <a:t>a</a:t>
            </a:r>
            <a:r>
              <a:rPr lang="es-ES" sz="800" u="sng" spc="35" dirty="0">
                <a:solidFill>
                  <a:srgbClr val="4A4A49"/>
                </a:solidFill>
                <a:uFill>
                  <a:solidFill>
                    <a:srgbClr val="4A4A49"/>
                  </a:solidFill>
                </a:uFill>
                <a:latin typeface="Arial"/>
                <a:ea typeface="Trebuchet MS" panose="020B0603020202020204" pitchFamily="34" charset="0"/>
                <a:cs typeface="Trebuchet MS" panose="020B0603020202020204" pitchFamily="34" charset="0"/>
              </a:rPr>
              <a:t> </a:t>
            </a:r>
            <a:r>
              <a:rPr lang="es-ES" sz="800" u="sng" dirty="0">
                <a:solidFill>
                  <a:srgbClr val="4A4A49"/>
                </a:solidFill>
                <a:uFill>
                  <a:solidFill>
                    <a:srgbClr val="4A4A49"/>
                  </a:solidFill>
                </a:uFill>
                <a:latin typeface="Arial"/>
                <a:ea typeface="Trebuchet MS" panose="020B0603020202020204" pitchFamily="34" charset="0"/>
                <a:cs typeface="Trebuchet MS" panose="020B0603020202020204" pitchFamily="34" charset="0"/>
              </a:rPr>
              <a:t>cáncer</a:t>
            </a:r>
            <a:r>
              <a:rPr lang="es-ES" sz="800" u="sng" spc="35" dirty="0">
                <a:solidFill>
                  <a:srgbClr val="4A4A49"/>
                </a:solidFill>
                <a:uFill>
                  <a:solidFill>
                    <a:srgbClr val="4A4A49"/>
                  </a:solidFill>
                </a:uFill>
                <a:latin typeface="Arial"/>
                <a:ea typeface="Trebuchet MS" panose="020B0603020202020204" pitchFamily="34" charset="0"/>
                <a:cs typeface="Trebuchet MS" panose="020B0603020202020204" pitchFamily="34" charset="0"/>
              </a:rPr>
              <a:t> </a:t>
            </a:r>
            <a:r>
              <a:rPr lang="es-ES" sz="800" u="sng" dirty="0">
                <a:solidFill>
                  <a:srgbClr val="4A4A49"/>
                </a:solidFill>
                <a:uFill>
                  <a:solidFill>
                    <a:srgbClr val="4A4A49"/>
                  </a:solidFill>
                </a:uFill>
                <a:latin typeface="Arial"/>
                <a:ea typeface="Trebuchet MS" panose="020B0603020202020204" pitchFamily="34" charset="0"/>
                <a:cs typeface="Trebuchet MS" panose="020B0603020202020204" pitchFamily="34" charset="0"/>
              </a:rPr>
              <a:t>de</a:t>
            </a:r>
            <a:r>
              <a:rPr lang="es-ES" sz="800" u="sng" spc="40" dirty="0">
                <a:solidFill>
                  <a:srgbClr val="4A4A49"/>
                </a:solidFill>
                <a:uFill>
                  <a:solidFill>
                    <a:srgbClr val="4A4A49"/>
                  </a:solidFill>
                </a:uFill>
                <a:latin typeface="Arial"/>
                <a:ea typeface="Trebuchet MS" panose="020B0603020202020204" pitchFamily="34" charset="0"/>
                <a:cs typeface="Trebuchet MS" panose="020B0603020202020204" pitchFamily="34" charset="0"/>
              </a:rPr>
              <a:t> </a:t>
            </a:r>
            <a:r>
              <a:rPr lang="es-ES" sz="800" u="sng" dirty="0">
                <a:solidFill>
                  <a:srgbClr val="4A4A49"/>
                </a:solidFill>
                <a:uFill>
                  <a:solidFill>
                    <a:srgbClr val="4A4A49"/>
                  </a:solidFill>
                </a:uFill>
                <a:latin typeface="Arial"/>
                <a:ea typeface="Trebuchet MS" panose="020B0603020202020204" pitchFamily="34" charset="0"/>
                <a:cs typeface="Trebuchet MS" panose="020B0603020202020204" pitchFamily="34" charset="0"/>
              </a:rPr>
              <a:t>pie</a:t>
            </a:r>
            <a:r>
              <a:rPr lang="es-ES" sz="800" dirty="0">
                <a:solidFill>
                  <a:srgbClr val="4A4A49"/>
                </a:solidFill>
                <a:latin typeface="Arial"/>
                <a:ea typeface="Trebuchet MS" panose="020B0603020202020204" pitchFamily="34" charset="0"/>
                <a:cs typeface="Trebuchet MS" panose="020B0603020202020204" pitchFamily="34" charset="0"/>
              </a:rPr>
              <a:t>l. Los</a:t>
            </a:r>
            <a:r>
              <a:rPr lang="es-ES" sz="800" spc="3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cambios</a:t>
            </a:r>
            <a:r>
              <a:rPr lang="es-ES" sz="800" spc="3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en</a:t>
            </a:r>
            <a:r>
              <a:rPr lang="es-ES" sz="800" spc="4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el</a:t>
            </a:r>
            <a:r>
              <a:rPr lang="es-ES" sz="800" spc="3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aspecto</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de</a:t>
            </a:r>
            <a:r>
              <a:rPr lang="es-ES" sz="800" spc="1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la</a:t>
            </a:r>
            <a:r>
              <a:rPr lang="es-ES" sz="800" spc="1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queratosis</a:t>
            </a:r>
            <a:r>
              <a:rPr lang="es-ES" sz="800" spc="1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actínica</a:t>
            </a:r>
            <a:r>
              <a:rPr lang="es-ES" sz="800" spc="1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podrían</a:t>
            </a:r>
            <a:r>
              <a:rPr lang="es-ES" sz="800" spc="1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ser</a:t>
            </a:r>
            <a:r>
              <a:rPr lang="es-ES" sz="800" spc="1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indicativos</a:t>
            </a:r>
            <a:r>
              <a:rPr lang="es-ES" sz="800" spc="1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de</a:t>
            </a:r>
            <a:r>
              <a:rPr lang="es-ES" sz="800" spc="1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progresión</a:t>
            </a:r>
            <a:r>
              <a:rPr lang="es-ES" sz="800" spc="1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a</a:t>
            </a:r>
            <a:r>
              <a:rPr lang="es-ES" sz="800" spc="1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carcinoma</a:t>
            </a:r>
            <a:r>
              <a:rPr lang="es-ES" sz="800" spc="1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infiltrante</a:t>
            </a:r>
            <a:r>
              <a:rPr lang="es-ES" sz="800" spc="1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de</a:t>
            </a:r>
            <a:r>
              <a:rPr lang="es-ES" sz="800" spc="1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células</a:t>
            </a:r>
            <a:r>
              <a:rPr lang="es-ES" sz="800" spc="1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escamosas.</a:t>
            </a:r>
            <a:r>
              <a:rPr lang="es-ES" sz="800" spc="-2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Las</a:t>
            </a:r>
            <a:r>
              <a:rPr lang="es-ES" sz="800" spc="1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lesiones</a:t>
            </a:r>
            <a:r>
              <a:rPr lang="es-ES" sz="800" spc="1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atípicas</a:t>
            </a:r>
            <a:r>
              <a:rPr lang="es-ES" sz="800" spc="1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desde</a:t>
            </a:r>
            <a:r>
              <a:rPr lang="es-ES" sz="800" spc="1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el</a:t>
            </a:r>
            <a:r>
              <a:rPr lang="es-ES" sz="800" spc="1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punto</a:t>
            </a:r>
            <a:r>
              <a:rPr lang="es-ES" sz="800" spc="1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de</a:t>
            </a:r>
            <a:r>
              <a:rPr lang="es-ES" sz="800" spc="1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vista</a:t>
            </a:r>
            <a:r>
              <a:rPr lang="es-ES" sz="800" spc="1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clínico</a:t>
            </a:r>
            <a:r>
              <a:rPr lang="es-ES" sz="800" spc="1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de</a:t>
            </a:r>
            <a:r>
              <a:rPr lang="es-ES" sz="800" spc="1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la</a:t>
            </a:r>
            <a:r>
              <a:rPr lang="es-ES" sz="800" spc="1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queratosis</a:t>
            </a:r>
            <a:r>
              <a:rPr lang="es-ES" sz="800" spc="1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actínica</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o sospechosas de malignidad deben tratarse adecuadamente. </a:t>
            </a:r>
            <a:r>
              <a:rPr lang="es-ES" sz="800" u="sng" dirty="0">
                <a:solidFill>
                  <a:srgbClr val="4A4A49"/>
                </a:solidFill>
                <a:uFill>
                  <a:solidFill>
                    <a:srgbClr val="4A4A49"/>
                  </a:solidFill>
                </a:uFill>
                <a:latin typeface="Arial"/>
                <a:ea typeface="Trebuchet MS" panose="020B0603020202020204" pitchFamily="34" charset="0"/>
                <a:cs typeface="Trebuchet MS" panose="020B0603020202020204" pitchFamily="34" charset="0"/>
              </a:rPr>
              <a:t>Propilenglico</a:t>
            </a:r>
            <a:r>
              <a:rPr lang="es-ES" sz="800" dirty="0">
                <a:solidFill>
                  <a:srgbClr val="4A4A49"/>
                </a:solidFill>
                <a:latin typeface="Arial"/>
                <a:ea typeface="Trebuchet MS" panose="020B0603020202020204" pitchFamily="34" charset="0"/>
                <a:cs typeface="Trebuchet MS" panose="020B0603020202020204" pitchFamily="34" charset="0"/>
              </a:rPr>
              <a:t>l. El propilenglicol puede provocar irritación en la piel. </a:t>
            </a:r>
            <a:r>
              <a:rPr lang="es-ES" sz="800" b="1" dirty="0">
                <a:solidFill>
                  <a:srgbClr val="4A4A49"/>
                </a:solidFill>
                <a:latin typeface="Arial"/>
                <a:ea typeface="Trebuchet MS" panose="020B0603020202020204" pitchFamily="34" charset="0"/>
                <a:cs typeface="Trebuchet MS" panose="020B0603020202020204" pitchFamily="34" charset="0"/>
              </a:rPr>
              <a:t>4.5. Interacción con otros medicamentos y otras</a:t>
            </a:r>
            <a:r>
              <a:rPr lang="es-ES" sz="800" b="1" spc="5"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formas de interacción. </a:t>
            </a:r>
            <a:r>
              <a:rPr lang="es-ES" sz="800" dirty="0">
                <a:solidFill>
                  <a:srgbClr val="4A4A49"/>
                </a:solidFill>
                <a:latin typeface="Arial"/>
                <a:ea typeface="Trebuchet MS" panose="020B0603020202020204" pitchFamily="34" charset="0"/>
                <a:cs typeface="Trebuchet MS" panose="020B0603020202020204" pitchFamily="34" charset="0"/>
              </a:rPr>
              <a:t>No se han realizado estudios de interacciones. Dada la vía de administración (tópica), la escasa duración del tratamiento (5 días), la baja exposición sistémica</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(media de la </a:t>
            </a:r>
            <a:r>
              <a:rPr lang="es-ES" sz="800" dirty="0" err="1">
                <a:solidFill>
                  <a:srgbClr val="4A4A49"/>
                </a:solidFill>
                <a:latin typeface="Arial"/>
                <a:ea typeface="Trebuchet MS" panose="020B0603020202020204" pitchFamily="34" charset="0"/>
                <a:cs typeface="Trebuchet MS" panose="020B0603020202020204" pitchFamily="34" charset="0"/>
              </a:rPr>
              <a:t>Cmáx</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err="1">
                <a:solidFill>
                  <a:srgbClr val="4A4A49"/>
                </a:solidFill>
                <a:latin typeface="Arial"/>
                <a:ea typeface="Trebuchet MS" panose="020B0603020202020204" pitchFamily="34" charset="0"/>
                <a:cs typeface="Trebuchet MS" panose="020B0603020202020204" pitchFamily="34" charset="0"/>
              </a:rPr>
              <a:t>subnanomolar</a:t>
            </a:r>
            <a:r>
              <a:rPr lang="es-ES" sz="800" dirty="0">
                <a:solidFill>
                  <a:srgbClr val="4A4A49"/>
                </a:solidFill>
                <a:latin typeface="Arial"/>
                <a:ea typeface="Trebuchet MS" panose="020B0603020202020204" pitchFamily="34" charset="0"/>
                <a:cs typeface="Trebuchet MS" panose="020B0603020202020204" pitchFamily="34" charset="0"/>
              </a:rPr>
              <a:t>) y los datos </a:t>
            </a:r>
            <a:r>
              <a:rPr lang="es-ES" sz="800" i="1" dirty="0">
                <a:solidFill>
                  <a:srgbClr val="4A4A49"/>
                </a:solidFill>
                <a:latin typeface="Arial"/>
                <a:ea typeface="Trebuchet MS" panose="020B0603020202020204" pitchFamily="34" charset="0"/>
                <a:cs typeface="Trebuchet MS" panose="020B0603020202020204" pitchFamily="34" charset="0"/>
              </a:rPr>
              <a:t>in vitro</a:t>
            </a:r>
            <a:r>
              <a:rPr lang="es-ES" sz="800" dirty="0">
                <a:solidFill>
                  <a:srgbClr val="4A4A49"/>
                </a:solidFill>
                <a:latin typeface="Arial"/>
                <a:ea typeface="Trebuchet MS" panose="020B0603020202020204" pitchFamily="34" charset="0"/>
                <a:cs typeface="Trebuchet MS" panose="020B0603020202020204" pitchFamily="34" charset="0"/>
              </a:rPr>
              <a:t>, el potencial de interacciones con la pomada de </a:t>
            </a:r>
            <a:r>
              <a:rPr lang="es-ES" sz="800" dirty="0" err="1">
                <a:solidFill>
                  <a:srgbClr val="4A4A49"/>
                </a:solidFill>
                <a:latin typeface="Arial"/>
                <a:ea typeface="Trebuchet MS" panose="020B0603020202020204" pitchFamily="34" charset="0"/>
                <a:cs typeface="Trebuchet MS" panose="020B0603020202020204" pitchFamily="34" charset="0"/>
              </a:rPr>
              <a:t>tirbanibulina</a:t>
            </a:r>
            <a:r>
              <a:rPr lang="es-ES" sz="800" dirty="0">
                <a:solidFill>
                  <a:srgbClr val="4A4A49"/>
                </a:solidFill>
                <a:latin typeface="Arial"/>
                <a:ea typeface="Trebuchet MS" panose="020B0603020202020204" pitchFamily="34" charset="0"/>
                <a:cs typeface="Trebuchet MS" panose="020B0603020202020204" pitchFamily="34" charset="0"/>
              </a:rPr>
              <a:t> a la exposición clínica máxima es bajo. </a:t>
            </a:r>
            <a:r>
              <a:rPr lang="es-ES" sz="800" b="1" dirty="0">
                <a:solidFill>
                  <a:srgbClr val="4A4A49"/>
                </a:solidFill>
                <a:latin typeface="Arial"/>
                <a:ea typeface="Trebuchet MS" panose="020B0603020202020204" pitchFamily="34" charset="0"/>
                <a:cs typeface="Trebuchet MS" panose="020B0603020202020204" pitchFamily="34" charset="0"/>
              </a:rPr>
              <a:t>4.6. Fertilidad, embarazo y</a:t>
            </a:r>
            <a:r>
              <a:rPr lang="es-ES" sz="800" b="1" spc="5"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lactancia. </a:t>
            </a:r>
            <a:r>
              <a:rPr lang="es-ES" sz="800" u="sng" dirty="0">
                <a:solidFill>
                  <a:srgbClr val="4A4A49"/>
                </a:solidFill>
                <a:uFill>
                  <a:solidFill>
                    <a:srgbClr val="4A4A49"/>
                  </a:solidFill>
                </a:uFill>
                <a:latin typeface="Arial"/>
                <a:ea typeface="Trebuchet MS" panose="020B0603020202020204" pitchFamily="34" charset="0"/>
                <a:cs typeface="Trebuchet MS" panose="020B0603020202020204" pitchFamily="34" charset="0"/>
              </a:rPr>
              <a:t>Embarazo</a:t>
            </a:r>
            <a:r>
              <a:rPr lang="es-ES" sz="800" dirty="0">
                <a:solidFill>
                  <a:srgbClr val="4A4A49"/>
                </a:solidFill>
                <a:latin typeface="Arial"/>
                <a:ea typeface="Trebuchet MS" panose="020B0603020202020204" pitchFamily="34" charset="0"/>
                <a:cs typeface="Trebuchet MS" panose="020B0603020202020204" pitchFamily="34" charset="0"/>
              </a:rPr>
              <a:t>. No hay datos o estos son limitados relativos al uso de </a:t>
            </a:r>
            <a:r>
              <a:rPr lang="es-ES" sz="800" dirty="0" err="1">
                <a:solidFill>
                  <a:srgbClr val="4A4A49"/>
                </a:solidFill>
                <a:latin typeface="Arial"/>
                <a:ea typeface="Trebuchet MS" panose="020B0603020202020204" pitchFamily="34" charset="0"/>
                <a:cs typeface="Trebuchet MS" panose="020B0603020202020204" pitchFamily="34" charset="0"/>
              </a:rPr>
              <a:t>tirbanibulina</a:t>
            </a:r>
            <a:r>
              <a:rPr lang="es-ES" sz="800" dirty="0">
                <a:solidFill>
                  <a:srgbClr val="4A4A49"/>
                </a:solidFill>
                <a:latin typeface="Arial"/>
                <a:ea typeface="Trebuchet MS" panose="020B0603020202020204" pitchFamily="34" charset="0"/>
                <a:cs typeface="Trebuchet MS" panose="020B0603020202020204" pitchFamily="34" charset="0"/>
              </a:rPr>
              <a:t> en mujeres embarazadas. Los estudios realizados en animales han mostrado toxicidad para la</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reproducción. No se recomienda utilizar la pomada de </a:t>
            </a:r>
            <a:r>
              <a:rPr lang="es-ES" sz="800" dirty="0" err="1">
                <a:solidFill>
                  <a:srgbClr val="4A4A49"/>
                </a:solidFill>
                <a:latin typeface="Arial"/>
                <a:ea typeface="Trebuchet MS" panose="020B0603020202020204" pitchFamily="34" charset="0"/>
                <a:cs typeface="Trebuchet MS" panose="020B0603020202020204" pitchFamily="34" charset="0"/>
              </a:rPr>
              <a:t>tirbanibulina</a:t>
            </a:r>
            <a:r>
              <a:rPr lang="es-ES" sz="800" dirty="0">
                <a:solidFill>
                  <a:srgbClr val="4A4A49"/>
                </a:solidFill>
                <a:latin typeface="Arial"/>
                <a:ea typeface="Trebuchet MS" panose="020B0603020202020204" pitchFamily="34" charset="0"/>
                <a:cs typeface="Trebuchet MS" panose="020B0603020202020204" pitchFamily="34" charset="0"/>
              </a:rPr>
              <a:t> durante el embarazo, ni en mujeres en edad fértil que no estén utilizando métodos anticonceptivos. </a:t>
            </a:r>
            <a:r>
              <a:rPr lang="es-ES" sz="800" u="sng" dirty="0">
                <a:solidFill>
                  <a:srgbClr val="4A4A49"/>
                </a:solidFill>
                <a:uFill>
                  <a:solidFill>
                    <a:srgbClr val="4A4A49"/>
                  </a:solidFill>
                </a:uFill>
                <a:latin typeface="Arial"/>
                <a:ea typeface="Trebuchet MS" panose="020B0603020202020204" pitchFamily="34" charset="0"/>
                <a:cs typeface="Trebuchet MS" panose="020B0603020202020204" pitchFamily="34" charset="0"/>
              </a:rPr>
              <a:t>Lactancia</a:t>
            </a:r>
            <a:r>
              <a:rPr lang="es-ES" sz="800" dirty="0">
                <a:solidFill>
                  <a:srgbClr val="4A4A49"/>
                </a:solidFill>
                <a:latin typeface="Arial"/>
                <a:ea typeface="Trebuchet MS" panose="020B0603020202020204" pitchFamily="34" charset="0"/>
                <a:cs typeface="Trebuchet MS" panose="020B0603020202020204" pitchFamily="34" charset="0"/>
              </a:rPr>
              <a:t>. Se</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desconoce si </a:t>
            </a:r>
            <a:r>
              <a:rPr lang="es-ES" sz="800" dirty="0" err="1">
                <a:solidFill>
                  <a:srgbClr val="4A4A49"/>
                </a:solidFill>
                <a:latin typeface="Arial"/>
                <a:ea typeface="Trebuchet MS" panose="020B0603020202020204" pitchFamily="34" charset="0"/>
                <a:cs typeface="Trebuchet MS" panose="020B0603020202020204" pitchFamily="34" charset="0"/>
              </a:rPr>
              <a:t>tirbanibulina</a:t>
            </a:r>
            <a:r>
              <a:rPr lang="es-ES" sz="800" dirty="0">
                <a:solidFill>
                  <a:srgbClr val="4A4A49"/>
                </a:solidFill>
                <a:latin typeface="Arial"/>
                <a:ea typeface="Trebuchet MS" panose="020B0603020202020204" pitchFamily="34" charset="0"/>
                <a:cs typeface="Trebuchet MS" panose="020B0603020202020204" pitchFamily="34" charset="0"/>
              </a:rPr>
              <a:t>/metabolitos se excreta en la leche materna. No se puede excluir el riesgo en recién nacidos/niños. Se debe decidir si es necesario interrumpir la lactancia o</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spc="-5" dirty="0">
                <a:solidFill>
                  <a:srgbClr val="4A4A49"/>
                </a:solidFill>
                <a:latin typeface="Arial"/>
                <a:ea typeface="Trebuchet MS" panose="020B0603020202020204" pitchFamily="34" charset="0"/>
                <a:cs typeface="Trebuchet MS" panose="020B0603020202020204" pitchFamily="34" charset="0"/>
              </a:rPr>
              <a:t>interrumpir el tratamiento con la </a:t>
            </a:r>
            <a:r>
              <a:rPr lang="es-ES" sz="800" dirty="0">
                <a:solidFill>
                  <a:srgbClr val="4A4A49"/>
                </a:solidFill>
                <a:latin typeface="Arial"/>
                <a:ea typeface="Trebuchet MS" panose="020B0603020202020204" pitchFamily="34" charset="0"/>
                <a:cs typeface="Trebuchet MS" panose="020B0603020202020204" pitchFamily="34" charset="0"/>
              </a:rPr>
              <a:t>pomada de </a:t>
            </a:r>
            <a:r>
              <a:rPr lang="es-ES" sz="800" dirty="0" err="1">
                <a:solidFill>
                  <a:srgbClr val="4A4A49"/>
                </a:solidFill>
                <a:latin typeface="Arial"/>
                <a:ea typeface="Trebuchet MS" panose="020B0603020202020204" pitchFamily="34" charset="0"/>
                <a:cs typeface="Trebuchet MS" panose="020B0603020202020204" pitchFamily="34" charset="0"/>
              </a:rPr>
              <a:t>tirbanibulina</a:t>
            </a:r>
            <a:r>
              <a:rPr lang="es-ES" sz="800" dirty="0">
                <a:solidFill>
                  <a:srgbClr val="4A4A49"/>
                </a:solidFill>
                <a:latin typeface="Arial"/>
                <a:ea typeface="Trebuchet MS" panose="020B0603020202020204" pitchFamily="34" charset="0"/>
                <a:cs typeface="Trebuchet MS" panose="020B0603020202020204" pitchFamily="34" charset="0"/>
              </a:rPr>
              <a:t> tras considerar el beneficio de la lactancia para el niño y el beneficio del tratamiento para la madre. </a:t>
            </a:r>
            <a:r>
              <a:rPr lang="es-ES" sz="800" u="sng" dirty="0">
                <a:solidFill>
                  <a:srgbClr val="4A4A49"/>
                </a:solidFill>
                <a:uFill>
                  <a:solidFill>
                    <a:srgbClr val="4A4A49"/>
                  </a:solidFill>
                </a:uFill>
                <a:latin typeface="Arial"/>
                <a:ea typeface="Trebuchet MS" panose="020B0603020202020204" pitchFamily="34" charset="0"/>
                <a:cs typeface="Trebuchet MS" panose="020B0603020202020204" pitchFamily="34" charset="0"/>
              </a:rPr>
              <a:t>Fertilidad</a:t>
            </a:r>
            <a:r>
              <a:rPr lang="es-ES" sz="800" dirty="0">
                <a:solidFill>
                  <a:srgbClr val="4A4A49"/>
                </a:solidFill>
                <a:latin typeface="Arial"/>
                <a:ea typeface="Trebuchet MS" panose="020B0603020202020204" pitchFamily="34" charset="0"/>
                <a:cs typeface="Trebuchet MS" panose="020B0603020202020204" pitchFamily="34" charset="0"/>
              </a:rPr>
              <a:t>. No se dispone</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de datos acerca del efecto de la pomada de </a:t>
            </a:r>
            <a:r>
              <a:rPr lang="es-ES" sz="800" dirty="0" err="1">
                <a:solidFill>
                  <a:srgbClr val="4A4A49"/>
                </a:solidFill>
                <a:latin typeface="Arial"/>
                <a:ea typeface="Trebuchet MS" panose="020B0603020202020204" pitchFamily="34" charset="0"/>
                <a:cs typeface="Trebuchet MS" panose="020B0603020202020204" pitchFamily="34" charset="0"/>
              </a:rPr>
              <a:t>tirbanibulina</a:t>
            </a:r>
            <a:r>
              <a:rPr lang="es-ES" sz="800" dirty="0">
                <a:solidFill>
                  <a:srgbClr val="4A4A49"/>
                </a:solidFill>
                <a:latin typeface="Arial"/>
                <a:ea typeface="Trebuchet MS" panose="020B0603020202020204" pitchFamily="34" charset="0"/>
                <a:cs typeface="Trebuchet MS" panose="020B0603020202020204" pitchFamily="34" charset="0"/>
              </a:rPr>
              <a:t> sobre la fertilidad en seres humanos. En un estudio preclínico de fertilidad y desarrollo embrionario temprano en ratas, se</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produjeron alteraciones que se consideraron indicativas de toxicidad para la fertilidad masculina. </a:t>
            </a:r>
            <a:r>
              <a:rPr lang="es-ES" sz="800" b="1" dirty="0">
                <a:solidFill>
                  <a:srgbClr val="4A4A49"/>
                </a:solidFill>
                <a:latin typeface="Arial"/>
                <a:ea typeface="Trebuchet MS" panose="020B0603020202020204" pitchFamily="34" charset="0"/>
                <a:cs typeface="Trebuchet MS" panose="020B0603020202020204" pitchFamily="34" charset="0"/>
              </a:rPr>
              <a:t>4.7. Efectos</a:t>
            </a:r>
            <a:r>
              <a:rPr lang="es-ES" sz="800" b="1" spc="5"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sobre</a:t>
            </a:r>
            <a:r>
              <a:rPr lang="es-ES" sz="800" b="1" spc="5"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la</a:t>
            </a:r>
            <a:r>
              <a:rPr lang="es-ES" sz="800" b="1" spc="131"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capacidad</a:t>
            </a:r>
            <a:r>
              <a:rPr lang="es-ES" sz="800" b="1" spc="135"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para</a:t>
            </a:r>
            <a:r>
              <a:rPr lang="es-ES" sz="800" b="1" spc="135"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conducir</a:t>
            </a:r>
            <a:r>
              <a:rPr lang="es-ES" sz="800" b="1" spc="131"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y</a:t>
            </a:r>
            <a:r>
              <a:rPr lang="es-ES" sz="800" b="1" spc="135"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utilizar</a:t>
            </a:r>
            <a:r>
              <a:rPr lang="es-ES" sz="800" b="1" spc="135"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máquinas. </a:t>
            </a:r>
            <a:r>
              <a:rPr lang="es-ES" sz="800" dirty="0">
                <a:solidFill>
                  <a:srgbClr val="4A4A49"/>
                </a:solidFill>
                <a:latin typeface="Arial"/>
                <a:ea typeface="Trebuchet MS" panose="020B0603020202020204" pitchFamily="34" charset="0"/>
                <a:cs typeface="Trebuchet MS" panose="020B0603020202020204" pitchFamily="34" charset="0"/>
              </a:rPr>
              <a:t>La influencia</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de la pomada de </a:t>
            </a:r>
            <a:r>
              <a:rPr lang="es-ES" sz="800" dirty="0" err="1">
                <a:solidFill>
                  <a:srgbClr val="4A4A49"/>
                </a:solidFill>
                <a:latin typeface="Arial"/>
                <a:ea typeface="Trebuchet MS" panose="020B0603020202020204" pitchFamily="34" charset="0"/>
                <a:cs typeface="Trebuchet MS" panose="020B0603020202020204" pitchFamily="34" charset="0"/>
              </a:rPr>
              <a:t>tirbanibulina</a:t>
            </a:r>
            <a:r>
              <a:rPr lang="es-ES" sz="800" dirty="0">
                <a:solidFill>
                  <a:srgbClr val="4A4A49"/>
                </a:solidFill>
                <a:latin typeface="Arial"/>
                <a:ea typeface="Trebuchet MS" panose="020B0603020202020204" pitchFamily="34" charset="0"/>
                <a:cs typeface="Trebuchet MS" panose="020B0603020202020204" pitchFamily="34" charset="0"/>
              </a:rPr>
              <a:t> sobre la capacidad para conducir y utilizar máquinas es nula o insignificante. </a:t>
            </a:r>
            <a:r>
              <a:rPr lang="es-ES" sz="800" b="1" dirty="0">
                <a:solidFill>
                  <a:srgbClr val="4A4A49"/>
                </a:solidFill>
                <a:latin typeface="Arial"/>
                <a:ea typeface="Trebuchet MS" panose="020B0603020202020204" pitchFamily="34" charset="0"/>
                <a:cs typeface="Trebuchet MS" panose="020B0603020202020204" pitchFamily="34" charset="0"/>
              </a:rPr>
              <a:t>4.8. Reacciones adversas. </a:t>
            </a:r>
            <a:r>
              <a:rPr lang="es-ES" sz="800" u="sng" dirty="0">
                <a:solidFill>
                  <a:srgbClr val="4A4A49"/>
                </a:solidFill>
                <a:uFill>
                  <a:solidFill>
                    <a:srgbClr val="4A4A49"/>
                  </a:solidFill>
                </a:uFill>
                <a:latin typeface="Arial"/>
                <a:ea typeface="Trebuchet MS" panose="020B0603020202020204" pitchFamily="34" charset="0"/>
                <a:cs typeface="Trebuchet MS" panose="020B0603020202020204" pitchFamily="34" charset="0"/>
              </a:rPr>
              <a:t>Resumen del perfil de seguridad</a:t>
            </a:r>
            <a:r>
              <a:rPr lang="es-ES" sz="800" dirty="0">
                <a:solidFill>
                  <a:srgbClr val="4A4A49"/>
                </a:solidFill>
                <a:latin typeface="Arial"/>
                <a:ea typeface="Trebuchet MS" panose="020B0603020202020204" pitchFamily="34" charset="0"/>
                <a:cs typeface="Trebuchet MS" panose="020B0603020202020204" pitchFamily="34" charset="0"/>
              </a:rPr>
              <a:t>. Las reacciones</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adversas</a:t>
            </a:r>
            <a:r>
              <a:rPr lang="es-ES" sz="800" spc="8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notificadas</a:t>
            </a:r>
            <a:r>
              <a:rPr lang="es-ES" sz="800" spc="8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con</a:t>
            </a:r>
            <a:r>
              <a:rPr lang="es-ES" sz="800" spc="8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mayor</a:t>
            </a:r>
            <a:r>
              <a:rPr lang="es-ES" sz="800" spc="8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frecuencia</a:t>
            </a:r>
            <a:r>
              <a:rPr lang="es-ES" sz="800" spc="8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consistieron</a:t>
            </a:r>
            <a:r>
              <a:rPr lang="es-ES" sz="800" spc="8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en</a:t>
            </a:r>
            <a:r>
              <a:rPr lang="es-ES" sz="800" spc="8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reacciones</a:t>
            </a:r>
            <a:r>
              <a:rPr lang="es-ES" sz="800" spc="8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cutáneas</a:t>
            </a:r>
            <a:r>
              <a:rPr lang="es-ES" sz="800" spc="8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locales.</a:t>
            </a:r>
            <a:r>
              <a:rPr lang="es-ES" sz="800" spc="4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Las</a:t>
            </a:r>
            <a:r>
              <a:rPr lang="es-ES" sz="800" spc="8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reacciones</a:t>
            </a:r>
            <a:r>
              <a:rPr lang="es-ES" sz="800" spc="8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cutáneas</a:t>
            </a:r>
            <a:r>
              <a:rPr lang="es-ES" sz="800" spc="8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locales</a:t>
            </a:r>
            <a:r>
              <a:rPr lang="es-ES" sz="800" spc="8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incluyeron</a:t>
            </a:r>
            <a:r>
              <a:rPr lang="es-ES" sz="800" spc="8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eritema</a:t>
            </a:r>
            <a:r>
              <a:rPr lang="es-ES" sz="800" spc="8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(91</a:t>
            </a:r>
            <a:r>
              <a:rPr lang="es-ES" sz="800" spc="8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a:t>
            </a:r>
            <a:r>
              <a:rPr lang="es-ES" sz="800" spc="4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descamación</a:t>
            </a:r>
            <a:r>
              <a:rPr lang="es-ES" sz="800" spc="8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(82</a:t>
            </a:r>
            <a:r>
              <a:rPr lang="es-ES" sz="800" spc="8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a:t>
            </a:r>
            <a:r>
              <a:rPr lang="es-ES" sz="800" spc="4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costras</a:t>
            </a:r>
            <a:r>
              <a:rPr lang="es-ES" sz="800" spc="8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(46%),</a:t>
            </a:r>
            <a:r>
              <a:rPr lang="es-ES" sz="800" spc="1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hinchazón</a:t>
            </a:r>
            <a:r>
              <a:rPr lang="es-ES" sz="800" spc="5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(39</a:t>
            </a:r>
            <a:r>
              <a:rPr lang="es-ES" sz="800" spc="5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a:t>
            </a:r>
            <a:r>
              <a:rPr lang="es-ES" sz="800" spc="2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erosión/ulceración</a:t>
            </a:r>
            <a:r>
              <a:rPr lang="es-ES" sz="800" spc="5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(12</a:t>
            </a:r>
            <a:r>
              <a:rPr lang="es-ES" sz="800" spc="5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a:t>
            </a:r>
            <a:r>
              <a:rPr lang="es-ES" sz="800" spc="5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y</a:t>
            </a:r>
            <a:r>
              <a:rPr lang="es-ES" sz="800" spc="5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vesiculación/</a:t>
            </a:r>
            <a:r>
              <a:rPr lang="es-ES" sz="800" dirty="0" err="1">
                <a:solidFill>
                  <a:srgbClr val="4A4A49"/>
                </a:solidFill>
                <a:latin typeface="Arial"/>
                <a:ea typeface="Trebuchet MS" panose="020B0603020202020204" pitchFamily="34" charset="0"/>
                <a:cs typeface="Trebuchet MS" panose="020B0603020202020204" pitchFamily="34" charset="0"/>
              </a:rPr>
              <a:t>pustulación</a:t>
            </a:r>
            <a:r>
              <a:rPr lang="es-ES" sz="800" spc="5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(8</a:t>
            </a:r>
            <a:r>
              <a:rPr lang="es-ES" sz="800" spc="5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a:t>
            </a:r>
            <a:r>
              <a:rPr lang="es-ES" sz="800" spc="5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en</a:t>
            </a:r>
            <a:r>
              <a:rPr lang="es-ES" sz="800" spc="5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la</a:t>
            </a:r>
            <a:r>
              <a:rPr lang="es-ES" sz="800" spc="5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zona</a:t>
            </a:r>
            <a:r>
              <a:rPr lang="es-ES" sz="800" spc="5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de</a:t>
            </a:r>
            <a:r>
              <a:rPr lang="es-ES" sz="800" spc="5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aplicación.</a:t>
            </a:r>
            <a:r>
              <a:rPr lang="es-ES" sz="800" spc="16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Además,</a:t>
            </a:r>
            <a:r>
              <a:rPr lang="es-ES" sz="800" spc="1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se</a:t>
            </a:r>
            <a:r>
              <a:rPr lang="es-ES" sz="800" spc="5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han</a:t>
            </a:r>
            <a:r>
              <a:rPr lang="es-ES" sz="800" spc="5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notificado</a:t>
            </a:r>
            <a:r>
              <a:rPr lang="es-ES" sz="800" spc="5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casos</a:t>
            </a:r>
            <a:r>
              <a:rPr lang="es-ES" sz="800" spc="5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de</a:t>
            </a:r>
            <a:r>
              <a:rPr lang="es-ES" sz="800" spc="5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prurito</a:t>
            </a:r>
            <a:r>
              <a:rPr lang="es-ES" sz="800" spc="5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(9,1</a:t>
            </a:r>
            <a:r>
              <a:rPr lang="es-ES" sz="800" spc="5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a:t>
            </a:r>
            <a:r>
              <a:rPr lang="es-ES" sz="800" spc="5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y</a:t>
            </a:r>
            <a:r>
              <a:rPr lang="es-ES" sz="800" spc="5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dolor</a:t>
            </a:r>
            <a:r>
              <a:rPr lang="es-ES" sz="800" spc="5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(9,9</a:t>
            </a:r>
            <a:r>
              <a:rPr lang="es-ES" sz="800" spc="5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a:t>
            </a:r>
            <a:r>
              <a:rPr lang="es-ES" sz="800" spc="5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en</a:t>
            </a:r>
            <a:r>
              <a:rPr lang="es-ES" sz="800" spc="5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la</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zona</a:t>
            </a:r>
            <a:r>
              <a:rPr lang="es-ES" sz="800" spc="3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de</a:t>
            </a:r>
            <a:r>
              <a:rPr lang="es-ES" sz="800" spc="3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aplicación</a:t>
            </a:r>
            <a:r>
              <a:rPr lang="es-ES" sz="800" spc="3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del</a:t>
            </a:r>
            <a:r>
              <a:rPr lang="es-ES" sz="800" spc="3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tratamiento.</a:t>
            </a:r>
            <a:r>
              <a:rPr lang="es-ES" sz="800" spc="-40" dirty="0">
                <a:solidFill>
                  <a:srgbClr val="4A4A49"/>
                </a:solidFill>
                <a:latin typeface="Arial"/>
                <a:ea typeface="Trebuchet MS" panose="020B0603020202020204" pitchFamily="34" charset="0"/>
                <a:cs typeface="Trebuchet MS" panose="020B0603020202020204" pitchFamily="34" charset="0"/>
              </a:rPr>
              <a:t> </a:t>
            </a:r>
            <a:r>
              <a:rPr lang="es-ES" sz="800" u="sng" dirty="0">
                <a:solidFill>
                  <a:srgbClr val="4A4A49"/>
                </a:solidFill>
                <a:uFill>
                  <a:solidFill>
                    <a:srgbClr val="4A4A49"/>
                  </a:solidFill>
                </a:uFill>
                <a:latin typeface="Arial"/>
                <a:ea typeface="Trebuchet MS" panose="020B0603020202020204" pitchFamily="34" charset="0"/>
                <a:cs typeface="Trebuchet MS" panose="020B0603020202020204" pitchFamily="34" charset="0"/>
              </a:rPr>
              <a:t>Tabla</a:t>
            </a:r>
            <a:r>
              <a:rPr lang="es-ES" sz="800" u="sng" spc="35" dirty="0">
                <a:solidFill>
                  <a:srgbClr val="4A4A49"/>
                </a:solidFill>
                <a:uFill>
                  <a:solidFill>
                    <a:srgbClr val="4A4A49"/>
                  </a:solidFill>
                </a:uFill>
                <a:latin typeface="Arial"/>
                <a:ea typeface="Trebuchet MS" panose="020B0603020202020204" pitchFamily="34" charset="0"/>
                <a:cs typeface="Trebuchet MS" panose="020B0603020202020204" pitchFamily="34" charset="0"/>
              </a:rPr>
              <a:t> </a:t>
            </a:r>
            <a:r>
              <a:rPr lang="es-ES" sz="800" u="sng" dirty="0">
                <a:solidFill>
                  <a:srgbClr val="4A4A49"/>
                </a:solidFill>
                <a:uFill>
                  <a:solidFill>
                    <a:srgbClr val="4A4A49"/>
                  </a:solidFill>
                </a:uFill>
                <a:latin typeface="Arial"/>
                <a:ea typeface="Trebuchet MS" panose="020B0603020202020204" pitchFamily="34" charset="0"/>
                <a:cs typeface="Trebuchet MS" panose="020B0603020202020204" pitchFamily="34" charset="0"/>
              </a:rPr>
              <a:t>de</a:t>
            </a:r>
            <a:r>
              <a:rPr lang="es-ES" sz="800" u="sng" spc="31" dirty="0">
                <a:solidFill>
                  <a:srgbClr val="4A4A49"/>
                </a:solidFill>
                <a:uFill>
                  <a:solidFill>
                    <a:srgbClr val="4A4A49"/>
                  </a:solidFill>
                </a:uFill>
                <a:latin typeface="Arial"/>
                <a:ea typeface="Trebuchet MS" panose="020B0603020202020204" pitchFamily="34" charset="0"/>
                <a:cs typeface="Trebuchet MS" panose="020B0603020202020204" pitchFamily="34" charset="0"/>
              </a:rPr>
              <a:t> </a:t>
            </a:r>
            <a:r>
              <a:rPr lang="es-ES" sz="800" u="sng" dirty="0">
                <a:solidFill>
                  <a:srgbClr val="4A4A49"/>
                </a:solidFill>
                <a:uFill>
                  <a:solidFill>
                    <a:srgbClr val="4A4A49"/>
                  </a:solidFill>
                </a:uFill>
                <a:latin typeface="Arial"/>
                <a:ea typeface="Trebuchet MS" panose="020B0603020202020204" pitchFamily="34" charset="0"/>
                <a:cs typeface="Trebuchet MS" panose="020B0603020202020204" pitchFamily="34" charset="0"/>
              </a:rPr>
              <a:t>reacciones</a:t>
            </a:r>
            <a:r>
              <a:rPr lang="es-ES" sz="800" u="sng" spc="35" dirty="0">
                <a:solidFill>
                  <a:srgbClr val="4A4A49"/>
                </a:solidFill>
                <a:uFill>
                  <a:solidFill>
                    <a:srgbClr val="4A4A49"/>
                  </a:solidFill>
                </a:uFill>
                <a:latin typeface="Arial"/>
                <a:ea typeface="Trebuchet MS" panose="020B0603020202020204" pitchFamily="34" charset="0"/>
                <a:cs typeface="Trebuchet MS" panose="020B0603020202020204" pitchFamily="34" charset="0"/>
              </a:rPr>
              <a:t> </a:t>
            </a:r>
            <a:r>
              <a:rPr lang="es-ES" sz="800" u="sng" dirty="0">
                <a:solidFill>
                  <a:srgbClr val="4A4A49"/>
                </a:solidFill>
                <a:uFill>
                  <a:solidFill>
                    <a:srgbClr val="4A4A49"/>
                  </a:solidFill>
                </a:uFill>
                <a:latin typeface="Arial"/>
                <a:ea typeface="Trebuchet MS" panose="020B0603020202020204" pitchFamily="34" charset="0"/>
                <a:cs typeface="Trebuchet MS" panose="020B0603020202020204" pitchFamily="34" charset="0"/>
              </a:rPr>
              <a:t>adversas</a:t>
            </a:r>
            <a:r>
              <a:rPr lang="es-ES" sz="800" dirty="0">
                <a:solidFill>
                  <a:srgbClr val="4A4A49"/>
                </a:solidFill>
                <a:latin typeface="Arial"/>
                <a:ea typeface="Trebuchet MS" panose="020B0603020202020204" pitchFamily="34" charset="0"/>
                <a:cs typeface="Trebuchet MS" panose="020B0603020202020204" pitchFamily="34" charset="0"/>
              </a:rPr>
              <a:t>.</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En</a:t>
            </a:r>
            <a:r>
              <a:rPr lang="es-ES" sz="800" spc="3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la</a:t>
            </a:r>
            <a:r>
              <a:rPr lang="es-ES" sz="800" spc="3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tabla</a:t>
            </a:r>
            <a:r>
              <a:rPr lang="es-ES" sz="800" spc="3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1</a:t>
            </a:r>
            <a:r>
              <a:rPr lang="es-ES" sz="800" spc="3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se</a:t>
            </a:r>
            <a:r>
              <a:rPr lang="es-ES" sz="800" spc="3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presentan</a:t>
            </a:r>
            <a:r>
              <a:rPr lang="es-ES" sz="800" spc="3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las</a:t>
            </a:r>
            <a:r>
              <a:rPr lang="es-ES" sz="800" spc="3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reacciones</a:t>
            </a:r>
            <a:r>
              <a:rPr lang="es-ES" sz="800" spc="3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adversas</a:t>
            </a:r>
            <a:r>
              <a:rPr lang="es-ES" sz="800" spc="3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notificadas</a:t>
            </a:r>
            <a:r>
              <a:rPr lang="es-ES" sz="800" spc="3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en</a:t>
            </a:r>
            <a:r>
              <a:rPr lang="es-ES" sz="800" spc="3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estudios</a:t>
            </a:r>
            <a:r>
              <a:rPr lang="es-ES" sz="800" spc="3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clínicos. Las</a:t>
            </a:r>
            <a:r>
              <a:rPr lang="es-ES" sz="800" spc="3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categorías</a:t>
            </a:r>
            <a:r>
              <a:rPr lang="es-ES" sz="800" spc="3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de</a:t>
            </a:r>
            <a:r>
              <a:rPr lang="es-ES" sz="800" spc="3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frecuencia</a:t>
            </a:r>
            <a:r>
              <a:rPr lang="es-ES" sz="800" spc="3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son</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las</a:t>
            </a:r>
            <a:r>
              <a:rPr lang="es-ES" sz="800" spc="9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siguientes:</a:t>
            </a:r>
            <a:r>
              <a:rPr lang="es-ES" sz="800" spc="5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muy</a:t>
            </a:r>
            <a:r>
              <a:rPr lang="es-ES" sz="800" spc="9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frecuentes</a:t>
            </a:r>
            <a:r>
              <a:rPr lang="es-ES" sz="800" spc="9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(≥1/10);</a:t>
            </a:r>
            <a:r>
              <a:rPr lang="es-ES" sz="800" spc="9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frecuentes</a:t>
            </a:r>
            <a:r>
              <a:rPr lang="es-ES" sz="800" spc="9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(≥1/100</a:t>
            </a:r>
            <a:r>
              <a:rPr lang="es-ES" sz="800" spc="9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a</a:t>
            </a:r>
            <a:r>
              <a:rPr lang="es-ES" sz="800" spc="9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&lt;1/10);</a:t>
            </a:r>
            <a:r>
              <a:rPr lang="es-ES" sz="800" spc="9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poco</a:t>
            </a:r>
            <a:r>
              <a:rPr lang="es-ES" sz="800" spc="9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frecuentes</a:t>
            </a:r>
            <a:r>
              <a:rPr lang="es-ES" sz="800" spc="9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(≥1/1.000</a:t>
            </a:r>
            <a:r>
              <a:rPr lang="es-ES" sz="800" spc="9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a</a:t>
            </a:r>
            <a:r>
              <a:rPr lang="es-ES" sz="800" spc="9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&lt;1/100);</a:t>
            </a:r>
            <a:r>
              <a:rPr lang="es-ES" sz="800" spc="9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raras</a:t>
            </a:r>
            <a:r>
              <a:rPr lang="es-ES" sz="800" spc="9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(≥1/10.000</a:t>
            </a:r>
            <a:r>
              <a:rPr lang="es-ES" sz="800" spc="9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a</a:t>
            </a:r>
            <a:r>
              <a:rPr lang="es-ES" sz="800" spc="9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&lt;1/1.000);</a:t>
            </a:r>
            <a:r>
              <a:rPr lang="es-ES" sz="800" spc="9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muy</a:t>
            </a:r>
            <a:r>
              <a:rPr lang="es-ES" sz="800" spc="9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raras</a:t>
            </a:r>
            <a:r>
              <a:rPr lang="es-ES" sz="800" spc="9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(&lt;1/10.000);</a:t>
            </a:r>
            <a:r>
              <a:rPr lang="es-ES" sz="800" spc="9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y</a:t>
            </a:r>
            <a:r>
              <a:rPr lang="es-ES" sz="800" spc="9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frecuencia</a:t>
            </a:r>
            <a:r>
              <a:rPr lang="es-ES" sz="800" spc="9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no</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conocida</a:t>
            </a:r>
            <a:r>
              <a:rPr lang="es-ES" sz="800" spc="9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(no</a:t>
            </a:r>
            <a:r>
              <a:rPr lang="es-ES" sz="800" spc="9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puede</a:t>
            </a:r>
            <a:r>
              <a:rPr lang="es-ES" sz="800" spc="9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estimarse</a:t>
            </a:r>
            <a:r>
              <a:rPr lang="es-ES" sz="800" spc="9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a</a:t>
            </a:r>
            <a:r>
              <a:rPr lang="es-ES" sz="800" spc="9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partir</a:t>
            </a:r>
            <a:r>
              <a:rPr lang="es-ES" sz="800" spc="9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de</a:t>
            </a:r>
            <a:r>
              <a:rPr lang="es-ES" sz="800" spc="9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los</a:t>
            </a:r>
            <a:r>
              <a:rPr lang="es-ES" sz="800" spc="9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datos</a:t>
            </a:r>
            <a:r>
              <a:rPr lang="es-ES" sz="800" spc="9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disponibles).</a:t>
            </a:r>
            <a:r>
              <a:rPr lang="es-ES" sz="800" spc="55" dirty="0">
                <a:solidFill>
                  <a:srgbClr val="4A4A49"/>
                </a:solidFill>
                <a:latin typeface="Arial"/>
                <a:ea typeface="Trebuchet MS" panose="020B0603020202020204" pitchFamily="34" charset="0"/>
                <a:cs typeface="Trebuchet MS" panose="020B0603020202020204" pitchFamily="34" charset="0"/>
              </a:rPr>
              <a:t> </a:t>
            </a:r>
          </a:p>
          <a:p>
            <a:pPr marL="45719" marR="78738" algn="just" defTabSz="914377">
              <a:lnSpc>
                <a:spcPct val="85000"/>
              </a:lnSpc>
              <a:spcBef>
                <a:spcPts val="25"/>
              </a:spcBef>
              <a:defRPr/>
            </a:pPr>
            <a:endParaRPr lang="es-ES" sz="800" u="sng" dirty="0">
              <a:solidFill>
                <a:srgbClr val="4A4A49"/>
              </a:solidFill>
              <a:uFill>
                <a:solidFill>
                  <a:srgbClr val="4A4A49"/>
                </a:solidFill>
              </a:uFill>
              <a:latin typeface="Arial"/>
              <a:ea typeface="Trebuchet MS" panose="020B0603020202020204" pitchFamily="34" charset="0"/>
              <a:cs typeface="Trebuchet MS" panose="020B0603020202020204" pitchFamily="34" charset="0"/>
            </a:endParaRPr>
          </a:p>
          <a:p>
            <a:pPr marL="45719" marR="78738" algn="just" defTabSz="914377">
              <a:lnSpc>
                <a:spcPct val="85000"/>
              </a:lnSpc>
              <a:spcBef>
                <a:spcPts val="25"/>
              </a:spcBef>
              <a:defRPr/>
            </a:pPr>
            <a:endParaRPr lang="es-ES" sz="800" u="sng" dirty="0">
              <a:solidFill>
                <a:srgbClr val="4A4A49"/>
              </a:solidFill>
              <a:uFill>
                <a:solidFill>
                  <a:srgbClr val="4A4A49"/>
                </a:solidFill>
              </a:uFill>
              <a:latin typeface="Arial"/>
              <a:ea typeface="Trebuchet MS" panose="020B0603020202020204" pitchFamily="34" charset="0"/>
              <a:cs typeface="Trebuchet MS" panose="020B0603020202020204" pitchFamily="34" charset="0"/>
            </a:endParaRPr>
          </a:p>
          <a:p>
            <a:pPr marL="45719" marR="78738" algn="just" defTabSz="914377">
              <a:lnSpc>
                <a:spcPct val="85000"/>
              </a:lnSpc>
              <a:spcBef>
                <a:spcPts val="25"/>
              </a:spcBef>
              <a:defRPr/>
            </a:pPr>
            <a:endParaRPr lang="es-ES" sz="800" u="sng" dirty="0">
              <a:solidFill>
                <a:srgbClr val="4A4A49"/>
              </a:solidFill>
              <a:uFill>
                <a:solidFill>
                  <a:srgbClr val="4A4A49"/>
                </a:solidFill>
              </a:uFill>
              <a:latin typeface="Arial"/>
              <a:ea typeface="Trebuchet MS" panose="020B0603020202020204" pitchFamily="34" charset="0"/>
              <a:cs typeface="Trebuchet MS" panose="020B0603020202020204" pitchFamily="34" charset="0"/>
            </a:endParaRPr>
          </a:p>
          <a:p>
            <a:pPr marL="45719" marR="78738" algn="just" defTabSz="914377">
              <a:lnSpc>
                <a:spcPct val="85000"/>
              </a:lnSpc>
              <a:spcBef>
                <a:spcPts val="25"/>
              </a:spcBef>
              <a:defRPr/>
            </a:pPr>
            <a:endParaRPr lang="es-ES" sz="800" u="sng" dirty="0">
              <a:solidFill>
                <a:srgbClr val="4A4A49"/>
              </a:solidFill>
              <a:uFill>
                <a:solidFill>
                  <a:srgbClr val="4A4A49"/>
                </a:solidFill>
              </a:uFill>
              <a:latin typeface="Arial"/>
              <a:ea typeface="Trebuchet MS" panose="020B0603020202020204" pitchFamily="34" charset="0"/>
              <a:cs typeface="Trebuchet MS" panose="020B0603020202020204" pitchFamily="34" charset="0"/>
            </a:endParaRPr>
          </a:p>
          <a:p>
            <a:pPr marL="45719" marR="78738" algn="just" defTabSz="914377">
              <a:lnSpc>
                <a:spcPct val="85000"/>
              </a:lnSpc>
              <a:spcBef>
                <a:spcPts val="25"/>
              </a:spcBef>
              <a:defRPr/>
            </a:pPr>
            <a:endParaRPr lang="es-ES" sz="800" u="sng" dirty="0">
              <a:solidFill>
                <a:srgbClr val="4A4A49"/>
              </a:solidFill>
              <a:uFill>
                <a:solidFill>
                  <a:srgbClr val="4A4A49"/>
                </a:solidFill>
              </a:uFill>
              <a:latin typeface="Arial"/>
              <a:ea typeface="Trebuchet MS" panose="020B0603020202020204" pitchFamily="34" charset="0"/>
              <a:cs typeface="Trebuchet MS" panose="020B0603020202020204" pitchFamily="34" charset="0"/>
            </a:endParaRPr>
          </a:p>
          <a:p>
            <a:pPr marL="45719" marR="78738" algn="just" defTabSz="914377">
              <a:lnSpc>
                <a:spcPct val="85000"/>
              </a:lnSpc>
              <a:spcBef>
                <a:spcPts val="25"/>
              </a:spcBef>
              <a:defRPr/>
            </a:pPr>
            <a:endParaRPr lang="es-ES" sz="800" u="sng" dirty="0">
              <a:solidFill>
                <a:srgbClr val="4A4A49"/>
              </a:solidFill>
              <a:uFill>
                <a:solidFill>
                  <a:srgbClr val="4A4A49"/>
                </a:solidFill>
              </a:uFill>
              <a:latin typeface="Arial"/>
              <a:ea typeface="Trebuchet MS" panose="020B0603020202020204" pitchFamily="34" charset="0"/>
              <a:cs typeface="Trebuchet MS" panose="020B0603020202020204" pitchFamily="34" charset="0"/>
            </a:endParaRPr>
          </a:p>
          <a:p>
            <a:pPr marL="45719" marR="78738" algn="just" defTabSz="914377">
              <a:lnSpc>
                <a:spcPct val="85000"/>
              </a:lnSpc>
              <a:spcBef>
                <a:spcPts val="25"/>
              </a:spcBef>
              <a:defRPr/>
            </a:pPr>
            <a:endParaRPr lang="es-ES" sz="800" u="sng" dirty="0">
              <a:solidFill>
                <a:srgbClr val="4A4A49"/>
              </a:solidFill>
              <a:uFill>
                <a:solidFill>
                  <a:srgbClr val="4A4A49"/>
                </a:solidFill>
              </a:uFill>
              <a:latin typeface="Arial"/>
              <a:ea typeface="Trebuchet MS" panose="020B0603020202020204" pitchFamily="34" charset="0"/>
              <a:cs typeface="Trebuchet MS" panose="020B0603020202020204" pitchFamily="34" charset="0"/>
            </a:endParaRPr>
          </a:p>
          <a:p>
            <a:pPr marL="45719" marR="78738" algn="just" defTabSz="914377">
              <a:lnSpc>
                <a:spcPct val="85000"/>
              </a:lnSpc>
              <a:spcBef>
                <a:spcPts val="25"/>
              </a:spcBef>
              <a:defRPr/>
            </a:pPr>
            <a:endParaRPr lang="es-ES" sz="800" u="sng" dirty="0">
              <a:solidFill>
                <a:srgbClr val="4A4A49"/>
              </a:solidFill>
              <a:uFill>
                <a:solidFill>
                  <a:srgbClr val="4A4A49"/>
                </a:solidFill>
              </a:uFill>
              <a:latin typeface="Arial"/>
              <a:ea typeface="Trebuchet MS" panose="020B0603020202020204" pitchFamily="34" charset="0"/>
              <a:cs typeface="Trebuchet MS" panose="020B0603020202020204" pitchFamily="34" charset="0"/>
            </a:endParaRPr>
          </a:p>
          <a:p>
            <a:pPr marL="45719" marR="78738" algn="just" defTabSz="914377">
              <a:lnSpc>
                <a:spcPct val="85000"/>
              </a:lnSpc>
              <a:spcBef>
                <a:spcPts val="25"/>
              </a:spcBef>
              <a:defRPr/>
            </a:pPr>
            <a:endParaRPr lang="es-ES" sz="800" u="sng" dirty="0">
              <a:solidFill>
                <a:srgbClr val="4A4A49"/>
              </a:solidFill>
              <a:uFill>
                <a:solidFill>
                  <a:srgbClr val="4A4A49"/>
                </a:solidFill>
              </a:uFill>
              <a:latin typeface="Arial"/>
              <a:ea typeface="Trebuchet MS" panose="020B0603020202020204" pitchFamily="34" charset="0"/>
              <a:cs typeface="Trebuchet MS" panose="020B0603020202020204" pitchFamily="34" charset="0"/>
            </a:endParaRPr>
          </a:p>
          <a:p>
            <a:pPr marL="45719" marR="78738" algn="just" defTabSz="914377">
              <a:lnSpc>
                <a:spcPct val="85000"/>
              </a:lnSpc>
              <a:spcBef>
                <a:spcPts val="25"/>
              </a:spcBef>
              <a:defRPr/>
            </a:pPr>
            <a:endParaRPr lang="es-ES" sz="800" u="sng" dirty="0">
              <a:solidFill>
                <a:srgbClr val="4A4A49"/>
              </a:solidFill>
              <a:uFill>
                <a:solidFill>
                  <a:srgbClr val="4A4A49"/>
                </a:solidFill>
              </a:uFill>
              <a:latin typeface="Arial"/>
              <a:ea typeface="Trebuchet MS" panose="020B0603020202020204" pitchFamily="34" charset="0"/>
              <a:cs typeface="Trebuchet MS" panose="020B0603020202020204" pitchFamily="34" charset="0"/>
            </a:endParaRPr>
          </a:p>
          <a:p>
            <a:pPr marL="45719" marR="78738" algn="just" defTabSz="914377">
              <a:lnSpc>
                <a:spcPct val="85000"/>
              </a:lnSpc>
              <a:spcBef>
                <a:spcPts val="25"/>
              </a:spcBef>
              <a:defRPr/>
            </a:pPr>
            <a:endParaRPr lang="es-ES" sz="800" u="sng" dirty="0">
              <a:solidFill>
                <a:srgbClr val="4A4A49"/>
              </a:solidFill>
              <a:uFill>
                <a:solidFill>
                  <a:srgbClr val="4A4A49"/>
                </a:solidFill>
              </a:uFill>
              <a:latin typeface="Arial"/>
              <a:ea typeface="Trebuchet MS" panose="020B0603020202020204" pitchFamily="34" charset="0"/>
              <a:cs typeface="Trebuchet MS" panose="020B0603020202020204" pitchFamily="34" charset="0"/>
            </a:endParaRPr>
          </a:p>
          <a:p>
            <a:pPr marL="45719" marR="78738" algn="just" defTabSz="914377">
              <a:lnSpc>
                <a:spcPct val="85000"/>
              </a:lnSpc>
              <a:spcBef>
                <a:spcPts val="25"/>
              </a:spcBef>
              <a:defRPr/>
            </a:pPr>
            <a:endParaRPr lang="es-ES" sz="800" u="sng" dirty="0">
              <a:solidFill>
                <a:srgbClr val="4A4A49"/>
              </a:solidFill>
              <a:uFill>
                <a:solidFill>
                  <a:srgbClr val="4A4A49"/>
                </a:solidFill>
              </a:uFill>
              <a:latin typeface="Arial"/>
              <a:ea typeface="Trebuchet MS" panose="020B0603020202020204" pitchFamily="34" charset="0"/>
              <a:cs typeface="Trebuchet MS" panose="020B0603020202020204" pitchFamily="34" charset="0"/>
            </a:endParaRPr>
          </a:p>
          <a:p>
            <a:pPr marL="45719" marR="78738" algn="just" defTabSz="914377">
              <a:lnSpc>
                <a:spcPct val="85000"/>
              </a:lnSpc>
              <a:spcBef>
                <a:spcPts val="25"/>
              </a:spcBef>
              <a:defRPr/>
            </a:pPr>
            <a:endParaRPr lang="es-ES" sz="800" u="sng" dirty="0">
              <a:solidFill>
                <a:srgbClr val="4A4A49"/>
              </a:solidFill>
              <a:uFill>
                <a:solidFill>
                  <a:srgbClr val="4A4A49"/>
                </a:solidFill>
              </a:uFill>
              <a:latin typeface="Arial"/>
              <a:ea typeface="Trebuchet MS" panose="020B0603020202020204" pitchFamily="34" charset="0"/>
              <a:cs typeface="Trebuchet MS" panose="020B0603020202020204" pitchFamily="34" charset="0"/>
            </a:endParaRPr>
          </a:p>
          <a:p>
            <a:pPr marL="67944" marR="74293" indent="-635" algn="just" defTabSz="914377">
              <a:lnSpc>
                <a:spcPct val="83000"/>
              </a:lnSpc>
              <a:spcBef>
                <a:spcPts val="520"/>
              </a:spcBef>
              <a:defRPr/>
            </a:pPr>
            <a:endParaRPr lang="es-ES" sz="800" dirty="0">
              <a:solidFill>
                <a:srgbClr val="6F6F6F"/>
              </a:solidFill>
              <a:latin typeface="Arial"/>
              <a:ea typeface="Trebuchet MS" panose="020B0603020202020204" pitchFamily="34" charset="0"/>
              <a:cs typeface="Trebuchet MS" panose="020B0603020202020204" pitchFamily="34" charset="0"/>
            </a:endParaRPr>
          </a:p>
        </p:txBody>
      </p:sp>
      <p:graphicFrame>
        <p:nvGraphicFramePr>
          <p:cNvPr id="15" name="Tabla 14">
            <a:extLst>
              <a:ext uri="{FF2B5EF4-FFF2-40B4-BE49-F238E27FC236}">
                <a16:creationId xmlns:a16="http://schemas.microsoft.com/office/drawing/2014/main" id="{B57DA306-E83E-E5C3-5A89-C099AEE04217}"/>
              </a:ext>
            </a:extLst>
          </p:cNvPr>
          <p:cNvGraphicFramePr>
            <a:graphicFrameLocks noGrp="1"/>
          </p:cNvGraphicFramePr>
          <p:nvPr/>
        </p:nvGraphicFramePr>
        <p:xfrm>
          <a:off x="271680" y="4082916"/>
          <a:ext cx="6059939" cy="1270260"/>
        </p:xfrm>
        <a:graphic>
          <a:graphicData uri="http://schemas.openxmlformats.org/drawingml/2006/table">
            <a:tbl>
              <a:tblPr firstRow="1" firstCol="1" lastRow="1" lastCol="1" bandRow="1" bandCol="1"/>
              <a:tblGrid>
                <a:gridCol w="2583664">
                  <a:extLst>
                    <a:ext uri="{9D8B030D-6E8A-4147-A177-3AD203B41FA5}">
                      <a16:colId xmlns:a16="http://schemas.microsoft.com/office/drawing/2014/main" val="3585682703"/>
                    </a:ext>
                  </a:extLst>
                </a:gridCol>
                <a:gridCol w="2583664">
                  <a:extLst>
                    <a:ext uri="{9D8B030D-6E8A-4147-A177-3AD203B41FA5}">
                      <a16:colId xmlns:a16="http://schemas.microsoft.com/office/drawing/2014/main" val="116001328"/>
                    </a:ext>
                  </a:extLst>
                </a:gridCol>
                <a:gridCol w="892611">
                  <a:extLst>
                    <a:ext uri="{9D8B030D-6E8A-4147-A177-3AD203B41FA5}">
                      <a16:colId xmlns:a16="http://schemas.microsoft.com/office/drawing/2014/main" val="3785937342"/>
                    </a:ext>
                  </a:extLst>
                </a:gridCol>
              </a:tblGrid>
              <a:tr h="141140">
                <a:tc>
                  <a:txBody>
                    <a:bodyPr/>
                    <a:lstStyle/>
                    <a:p>
                      <a:pPr marL="35560">
                        <a:lnSpc>
                          <a:spcPts val="920"/>
                        </a:lnSpc>
                        <a:spcBef>
                          <a:spcPts val="90"/>
                        </a:spcBef>
                      </a:pPr>
                      <a:r>
                        <a:rPr lang="es-ES" sz="800" b="1">
                          <a:solidFill>
                            <a:srgbClr val="4A4A49"/>
                          </a:solidFill>
                          <a:effectLst/>
                          <a:latin typeface="+mj-lt"/>
                          <a:ea typeface="Trebuchet MS" panose="020B0603020202020204" pitchFamily="34" charset="0"/>
                          <a:cs typeface="Trebuchet MS" panose="020B0603020202020204" pitchFamily="34" charset="0"/>
                        </a:rPr>
                        <a:t>Clasificación</a:t>
                      </a:r>
                      <a:r>
                        <a:rPr lang="es-ES" sz="800" b="1" spc="70">
                          <a:solidFill>
                            <a:srgbClr val="4A4A49"/>
                          </a:solidFill>
                          <a:effectLst/>
                          <a:latin typeface="+mj-lt"/>
                          <a:ea typeface="Trebuchet MS" panose="020B0603020202020204" pitchFamily="34" charset="0"/>
                          <a:cs typeface="Trebuchet MS" panose="020B0603020202020204" pitchFamily="34" charset="0"/>
                        </a:rPr>
                        <a:t> </a:t>
                      </a:r>
                      <a:r>
                        <a:rPr lang="es-ES" sz="800" b="1">
                          <a:solidFill>
                            <a:srgbClr val="4A4A49"/>
                          </a:solidFill>
                          <a:effectLst/>
                          <a:latin typeface="+mj-lt"/>
                          <a:ea typeface="Trebuchet MS" panose="020B0603020202020204" pitchFamily="34" charset="0"/>
                          <a:cs typeface="Trebuchet MS" panose="020B0603020202020204" pitchFamily="34" charset="0"/>
                        </a:rPr>
                        <a:t>de</a:t>
                      </a:r>
                      <a:r>
                        <a:rPr lang="es-ES" sz="800" b="1" spc="75">
                          <a:solidFill>
                            <a:srgbClr val="4A4A49"/>
                          </a:solidFill>
                          <a:effectLst/>
                          <a:latin typeface="+mj-lt"/>
                          <a:ea typeface="Trebuchet MS" panose="020B0603020202020204" pitchFamily="34" charset="0"/>
                          <a:cs typeface="Trebuchet MS" panose="020B0603020202020204" pitchFamily="34" charset="0"/>
                        </a:rPr>
                        <a:t> </a:t>
                      </a:r>
                      <a:r>
                        <a:rPr lang="es-ES" sz="800" b="1">
                          <a:solidFill>
                            <a:srgbClr val="4A4A49"/>
                          </a:solidFill>
                          <a:effectLst/>
                          <a:latin typeface="+mj-lt"/>
                          <a:ea typeface="Trebuchet MS" panose="020B0603020202020204" pitchFamily="34" charset="0"/>
                          <a:cs typeface="Trebuchet MS" panose="020B0603020202020204" pitchFamily="34" charset="0"/>
                        </a:rPr>
                        <a:t>órganos</a:t>
                      </a:r>
                      <a:r>
                        <a:rPr lang="es-ES" sz="800" b="1" spc="70">
                          <a:solidFill>
                            <a:srgbClr val="4A4A49"/>
                          </a:solidFill>
                          <a:effectLst/>
                          <a:latin typeface="+mj-lt"/>
                          <a:ea typeface="Trebuchet MS" panose="020B0603020202020204" pitchFamily="34" charset="0"/>
                          <a:cs typeface="Trebuchet MS" panose="020B0603020202020204" pitchFamily="34" charset="0"/>
                        </a:rPr>
                        <a:t> </a:t>
                      </a:r>
                      <a:r>
                        <a:rPr lang="es-ES" sz="800" b="1">
                          <a:solidFill>
                            <a:srgbClr val="4A4A49"/>
                          </a:solidFill>
                          <a:effectLst/>
                          <a:latin typeface="+mj-lt"/>
                          <a:ea typeface="Trebuchet MS" panose="020B0603020202020204" pitchFamily="34" charset="0"/>
                          <a:cs typeface="Trebuchet MS" panose="020B0603020202020204" pitchFamily="34" charset="0"/>
                        </a:rPr>
                        <a:t>del</a:t>
                      </a:r>
                      <a:r>
                        <a:rPr lang="es-ES" sz="800" b="1" spc="75">
                          <a:solidFill>
                            <a:srgbClr val="4A4A49"/>
                          </a:solidFill>
                          <a:effectLst/>
                          <a:latin typeface="+mj-lt"/>
                          <a:ea typeface="Trebuchet MS" panose="020B0603020202020204" pitchFamily="34" charset="0"/>
                          <a:cs typeface="Trebuchet MS" panose="020B0603020202020204" pitchFamily="34" charset="0"/>
                        </a:rPr>
                        <a:t> </a:t>
                      </a:r>
                      <a:r>
                        <a:rPr lang="es-ES" sz="800" b="1">
                          <a:solidFill>
                            <a:srgbClr val="4A4A49"/>
                          </a:solidFill>
                          <a:effectLst/>
                          <a:latin typeface="+mj-lt"/>
                          <a:ea typeface="Trebuchet MS" panose="020B0603020202020204" pitchFamily="34" charset="0"/>
                          <a:cs typeface="Trebuchet MS" panose="020B0603020202020204" pitchFamily="34" charset="0"/>
                        </a:rPr>
                        <a:t>sistema</a:t>
                      </a:r>
                      <a:r>
                        <a:rPr lang="es-ES" sz="800" b="1" spc="75">
                          <a:solidFill>
                            <a:srgbClr val="4A4A49"/>
                          </a:solidFill>
                          <a:effectLst/>
                          <a:latin typeface="+mj-lt"/>
                          <a:ea typeface="Trebuchet MS" panose="020B0603020202020204" pitchFamily="34" charset="0"/>
                          <a:cs typeface="Trebuchet MS" panose="020B0603020202020204" pitchFamily="34" charset="0"/>
                        </a:rPr>
                        <a:t> </a:t>
                      </a:r>
                      <a:r>
                        <a:rPr lang="es-ES" sz="800" b="1">
                          <a:solidFill>
                            <a:srgbClr val="4A4A49"/>
                          </a:solidFill>
                          <a:effectLst/>
                          <a:latin typeface="+mj-lt"/>
                          <a:ea typeface="Trebuchet MS" panose="020B0603020202020204" pitchFamily="34" charset="0"/>
                          <a:cs typeface="Trebuchet MS" panose="020B0603020202020204" pitchFamily="34" charset="0"/>
                        </a:rPr>
                        <a:t>MedDRA</a:t>
                      </a:r>
                      <a:endParaRPr lang="es-ES" sz="1100">
                        <a:effectLst/>
                        <a:latin typeface="+mj-lt"/>
                        <a:ea typeface="Trebuchet MS" panose="020B0603020202020204" pitchFamily="34" charset="0"/>
                        <a:cs typeface="Trebuchet MS" panose="020B0603020202020204" pitchFamily="34" charset="0"/>
                      </a:endParaRPr>
                    </a:p>
                  </a:txBody>
                  <a:tcPr marL="0" marR="0" marT="0" marB="0" anchor="ctr">
                    <a:lnL w="12700" cap="flat" cmpd="sng" algn="ctr">
                      <a:solidFill>
                        <a:srgbClr val="4A4A49"/>
                      </a:solidFill>
                      <a:prstDash val="solid"/>
                      <a:round/>
                      <a:headEnd type="none" w="med" len="med"/>
                      <a:tailEnd type="none" w="med" len="med"/>
                    </a:lnL>
                    <a:lnR w="12700" cap="flat" cmpd="sng" algn="ctr">
                      <a:solidFill>
                        <a:srgbClr val="4A4A49"/>
                      </a:solidFill>
                      <a:prstDash val="solid"/>
                      <a:round/>
                      <a:headEnd type="none" w="med" len="med"/>
                      <a:tailEnd type="none" w="med" len="med"/>
                    </a:lnR>
                    <a:lnT w="12700" cap="flat" cmpd="sng" algn="ctr">
                      <a:solidFill>
                        <a:srgbClr val="4A4A49"/>
                      </a:solidFill>
                      <a:prstDash val="solid"/>
                      <a:round/>
                      <a:headEnd type="none" w="med" len="med"/>
                      <a:tailEnd type="none" w="med" len="med"/>
                    </a:lnT>
                    <a:lnB w="12700" cap="flat" cmpd="sng" algn="ctr">
                      <a:solidFill>
                        <a:srgbClr val="4A4A49"/>
                      </a:solidFill>
                      <a:prstDash val="solid"/>
                      <a:round/>
                      <a:headEnd type="none" w="med" len="med"/>
                      <a:tailEnd type="none" w="med" len="med"/>
                    </a:lnB>
                  </a:tcPr>
                </a:tc>
                <a:tc>
                  <a:txBody>
                    <a:bodyPr/>
                    <a:lstStyle/>
                    <a:p>
                      <a:pPr marL="36195">
                        <a:lnSpc>
                          <a:spcPts val="920"/>
                        </a:lnSpc>
                        <a:spcBef>
                          <a:spcPts val="90"/>
                        </a:spcBef>
                      </a:pPr>
                      <a:r>
                        <a:rPr lang="es-ES" sz="800" b="1">
                          <a:solidFill>
                            <a:srgbClr val="4A4A49"/>
                          </a:solidFill>
                          <a:effectLst/>
                          <a:latin typeface="+mj-lt"/>
                          <a:ea typeface="Trebuchet MS" panose="020B0603020202020204" pitchFamily="34" charset="0"/>
                          <a:cs typeface="Trebuchet MS" panose="020B0603020202020204" pitchFamily="34" charset="0"/>
                        </a:rPr>
                        <a:t>Término</a:t>
                      </a:r>
                      <a:r>
                        <a:rPr lang="es-ES" sz="800" b="1" spc="80">
                          <a:solidFill>
                            <a:srgbClr val="4A4A49"/>
                          </a:solidFill>
                          <a:effectLst/>
                          <a:latin typeface="+mj-lt"/>
                          <a:ea typeface="Trebuchet MS" panose="020B0603020202020204" pitchFamily="34" charset="0"/>
                          <a:cs typeface="Trebuchet MS" panose="020B0603020202020204" pitchFamily="34" charset="0"/>
                        </a:rPr>
                        <a:t> </a:t>
                      </a:r>
                      <a:r>
                        <a:rPr lang="es-ES" sz="800" b="1">
                          <a:solidFill>
                            <a:srgbClr val="4A4A49"/>
                          </a:solidFill>
                          <a:effectLst/>
                          <a:latin typeface="+mj-lt"/>
                          <a:ea typeface="Trebuchet MS" panose="020B0603020202020204" pitchFamily="34" charset="0"/>
                          <a:cs typeface="Trebuchet MS" panose="020B0603020202020204" pitchFamily="34" charset="0"/>
                        </a:rPr>
                        <a:t>preferente</a:t>
                      </a:r>
                      <a:endParaRPr lang="es-ES" sz="1100">
                        <a:effectLst/>
                        <a:latin typeface="+mj-lt"/>
                        <a:ea typeface="Trebuchet MS" panose="020B0603020202020204" pitchFamily="34" charset="0"/>
                        <a:cs typeface="Trebuchet MS" panose="020B0603020202020204" pitchFamily="34" charset="0"/>
                      </a:endParaRPr>
                    </a:p>
                  </a:txBody>
                  <a:tcPr marL="0" marR="0" marT="0" marB="0" anchor="ctr">
                    <a:lnL w="12700" cap="flat" cmpd="sng" algn="ctr">
                      <a:solidFill>
                        <a:srgbClr val="4A4A49"/>
                      </a:solidFill>
                      <a:prstDash val="solid"/>
                      <a:round/>
                      <a:headEnd type="none" w="med" len="med"/>
                      <a:tailEnd type="none" w="med" len="med"/>
                    </a:lnL>
                    <a:lnR w="12700" cap="flat" cmpd="sng" algn="ctr">
                      <a:solidFill>
                        <a:srgbClr val="4A4A49"/>
                      </a:solidFill>
                      <a:prstDash val="solid"/>
                      <a:round/>
                      <a:headEnd type="none" w="med" len="med"/>
                      <a:tailEnd type="none" w="med" len="med"/>
                    </a:lnR>
                    <a:lnT w="12700" cap="flat" cmpd="sng" algn="ctr">
                      <a:solidFill>
                        <a:srgbClr val="4A4A49"/>
                      </a:solidFill>
                      <a:prstDash val="solid"/>
                      <a:round/>
                      <a:headEnd type="none" w="med" len="med"/>
                      <a:tailEnd type="none" w="med" len="med"/>
                    </a:lnT>
                    <a:lnB w="12700" cap="flat" cmpd="sng" algn="ctr">
                      <a:solidFill>
                        <a:srgbClr val="4A4A49"/>
                      </a:solidFill>
                      <a:prstDash val="solid"/>
                      <a:round/>
                      <a:headEnd type="none" w="med" len="med"/>
                      <a:tailEnd type="none" w="med" len="med"/>
                    </a:lnB>
                  </a:tcPr>
                </a:tc>
                <a:tc>
                  <a:txBody>
                    <a:bodyPr/>
                    <a:lstStyle/>
                    <a:p>
                      <a:pPr marL="36195">
                        <a:lnSpc>
                          <a:spcPts val="920"/>
                        </a:lnSpc>
                        <a:spcBef>
                          <a:spcPts val="90"/>
                        </a:spcBef>
                      </a:pPr>
                      <a:r>
                        <a:rPr lang="es-ES" sz="800" b="1">
                          <a:solidFill>
                            <a:srgbClr val="4A4A49"/>
                          </a:solidFill>
                          <a:effectLst/>
                          <a:latin typeface="+mj-lt"/>
                          <a:ea typeface="Trebuchet MS" panose="020B0603020202020204" pitchFamily="34" charset="0"/>
                          <a:cs typeface="Trebuchet MS" panose="020B0603020202020204" pitchFamily="34" charset="0"/>
                        </a:rPr>
                        <a:t>Frecuencia</a:t>
                      </a:r>
                      <a:endParaRPr lang="es-ES" sz="1100">
                        <a:effectLst/>
                        <a:latin typeface="+mj-lt"/>
                        <a:ea typeface="Trebuchet MS" panose="020B0603020202020204" pitchFamily="34" charset="0"/>
                        <a:cs typeface="Trebuchet MS" panose="020B0603020202020204" pitchFamily="34" charset="0"/>
                      </a:endParaRPr>
                    </a:p>
                  </a:txBody>
                  <a:tcPr marL="0" marR="0" marT="0" marB="0" anchor="ctr">
                    <a:lnL w="12700" cap="flat" cmpd="sng" algn="ctr">
                      <a:solidFill>
                        <a:srgbClr val="4A4A49"/>
                      </a:solidFill>
                      <a:prstDash val="solid"/>
                      <a:round/>
                      <a:headEnd type="none" w="med" len="med"/>
                      <a:tailEnd type="none" w="med" len="med"/>
                    </a:lnL>
                    <a:lnR w="12700" cap="flat" cmpd="sng" algn="ctr">
                      <a:solidFill>
                        <a:srgbClr val="4A4A49"/>
                      </a:solidFill>
                      <a:prstDash val="solid"/>
                      <a:round/>
                      <a:headEnd type="none" w="med" len="med"/>
                      <a:tailEnd type="none" w="med" len="med"/>
                    </a:lnR>
                    <a:lnT w="12700" cap="flat" cmpd="sng" algn="ctr">
                      <a:solidFill>
                        <a:srgbClr val="4A4A49"/>
                      </a:solidFill>
                      <a:prstDash val="solid"/>
                      <a:round/>
                      <a:headEnd type="none" w="med" len="med"/>
                      <a:tailEnd type="none" w="med" len="med"/>
                    </a:lnT>
                    <a:lnB w="12700" cap="flat" cmpd="sng" algn="ctr">
                      <a:solidFill>
                        <a:srgbClr val="4A4A49"/>
                      </a:solidFill>
                      <a:prstDash val="solid"/>
                      <a:round/>
                      <a:headEnd type="none" w="med" len="med"/>
                      <a:tailEnd type="none" w="med" len="med"/>
                    </a:lnB>
                  </a:tcPr>
                </a:tc>
                <a:extLst>
                  <a:ext uri="{0D108BD9-81ED-4DB2-BD59-A6C34878D82A}">
                    <a16:rowId xmlns:a16="http://schemas.microsoft.com/office/drawing/2014/main" val="3349557798"/>
                  </a:ext>
                </a:extLst>
              </a:tr>
              <a:tr h="141140">
                <a:tc rowSpan="8">
                  <a:txBody>
                    <a:bodyPr/>
                    <a:lstStyle/>
                    <a:p>
                      <a:pPr marL="35560" marR="87630">
                        <a:lnSpc>
                          <a:spcPct val="85000"/>
                        </a:lnSpc>
                        <a:spcBef>
                          <a:spcPts val="195"/>
                        </a:spcBef>
                        <a:spcAft>
                          <a:spcPts val="0"/>
                        </a:spcAft>
                      </a:pPr>
                      <a:r>
                        <a:rPr lang="es-ES" sz="800">
                          <a:solidFill>
                            <a:srgbClr val="4A4A49"/>
                          </a:solidFill>
                          <a:effectLst/>
                          <a:latin typeface="+mj-lt"/>
                          <a:ea typeface="Trebuchet MS" panose="020B0603020202020204" pitchFamily="34" charset="0"/>
                          <a:cs typeface="Trebuchet MS" panose="020B0603020202020204" pitchFamily="34" charset="0"/>
                        </a:rPr>
                        <a:t>Trastornos</a:t>
                      </a:r>
                      <a:r>
                        <a:rPr lang="es-ES" sz="800" spc="35">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generales</a:t>
                      </a:r>
                      <a:r>
                        <a:rPr lang="es-ES" sz="800" spc="40">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y</a:t>
                      </a:r>
                      <a:r>
                        <a:rPr lang="es-ES" sz="800" spc="35">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alteraciones</a:t>
                      </a:r>
                      <a:r>
                        <a:rPr lang="es-ES" sz="800" spc="40">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en</a:t>
                      </a:r>
                      <a:r>
                        <a:rPr lang="es-ES" sz="800" spc="35">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el</a:t>
                      </a:r>
                      <a:r>
                        <a:rPr lang="es-ES" sz="800" spc="40">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lugar </a:t>
                      </a:r>
                      <a:r>
                        <a:rPr lang="es-ES" sz="800" spc="-180">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de</a:t>
                      </a:r>
                      <a:r>
                        <a:rPr lang="es-ES" sz="800" spc="-20">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administración</a:t>
                      </a:r>
                      <a:endParaRPr lang="es-ES" sz="1100">
                        <a:effectLst/>
                        <a:latin typeface="+mj-lt"/>
                        <a:ea typeface="Trebuchet MS" panose="020B0603020202020204" pitchFamily="34" charset="0"/>
                        <a:cs typeface="Trebuchet MS" panose="020B0603020202020204" pitchFamily="34" charset="0"/>
                      </a:endParaRPr>
                    </a:p>
                  </a:txBody>
                  <a:tcPr marL="0" marR="0" marT="0" marB="0" anchor="ctr">
                    <a:lnL w="12700" cap="flat" cmpd="sng" algn="ctr">
                      <a:solidFill>
                        <a:srgbClr val="4A4A49"/>
                      </a:solidFill>
                      <a:prstDash val="solid"/>
                      <a:round/>
                      <a:headEnd type="none" w="med" len="med"/>
                      <a:tailEnd type="none" w="med" len="med"/>
                    </a:lnL>
                    <a:lnR w="12700" cap="flat" cmpd="sng" algn="ctr">
                      <a:solidFill>
                        <a:srgbClr val="4A4A49"/>
                      </a:solidFill>
                      <a:prstDash val="solid"/>
                      <a:round/>
                      <a:headEnd type="none" w="med" len="med"/>
                      <a:tailEnd type="none" w="med" len="med"/>
                    </a:lnR>
                    <a:lnT w="12700" cap="flat" cmpd="sng" algn="ctr">
                      <a:solidFill>
                        <a:srgbClr val="4A4A49"/>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lnSpc>
                          <a:spcPts val="920"/>
                        </a:lnSpc>
                        <a:spcBef>
                          <a:spcPts val="90"/>
                        </a:spcBef>
                      </a:pPr>
                      <a:r>
                        <a:rPr lang="es-ES" sz="800">
                          <a:solidFill>
                            <a:srgbClr val="4A4A49"/>
                          </a:solidFill>
                          <a:effectLst/>
                          <a:latin typeface="+mj-lt"/>
                          <a:ea typeface="Trebuchet MS" panose="020B0603020202020204" pitchFamily="34" charset="0"/>
                          <a:cs typeface="Trebuchet MS" panose="020B0603020202020204" pitchFamily="34" charset="0"/>
                        </a:rPr>
                        <a:t>Eritema</a:t>
                      </a:r>
                      <a:r>
                        <a:rPr lang="es-ES" sz="800" spc="25">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en</a:t>
                      </a:r>
                      <a:r>
                        <a:rPr lang="es-ES" sz="800" spc="30">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la</a:t>
                      </a:r>
                      <a:r>
                        <a:rPr lang="es-ES" sz="800" spc="30">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zona</a:t>
                      </a:r>
                      <a:r>
                        <a:rPr lang="es-ES" sz="800" spc="25">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de</a:t>
                      </a:r>
                      <a:r>
                        <a:rPr lang="es-ES" sz="800" spc="30">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aplicación</a:t>
                      </a:r>
                      <a:endParaRPr lang="es-ES" sz="1100">
                        <a:effectLst/>
                        <a:latin typeface="+mj-lt"/>
                        <a:ea typeface="Trebuchet MS" panose="020B0603020202020204" pitchFamily="34" charset="0"/>
                        <a:cs typeface="Trebuchet MS" panose="020B0603020202020204" pitchFamily="34" charset="0"/>
                      </a:endParaRPr>
                    </a:p>
                  </a:txBody>
                  <a:tcPr marL="0" marR="0" marT="0" marB="0" anchor="ctr">
                    <a:lnL w="12700" cap="flat" cmpd="sng" algn="ctr">
                      <a:solidFill>
                        <a:srgbClr val="4A4A49"/>
                      </a:solidFill>
                      <a:prstDash val="solid"/>
                      <a:round/>
                      <a:headEnd type="none" w="med" len="med"/>
                      <a:tailEnd type="none" w="med" len="med"/>
                    </a:lnL>
                    <a:lnR w="12700" cap="flat" cmpd="sng" algn="ctr">
                      <a:solidFill>
                        <a:srgbClr val="4A4A49"/>
                      </a:solidFill>
                      <a:prstDash val="solid"/>
                      <a:round/>
                      <a:headEnd type="none" w="med" len="med"/>
                      <a:tailEnd type="none" w="med" len="med"/>
                    </a:lnR>
                    <a:lnT w="12700" cap="flat" cmpd="sng" algn="ctr">
                      <a:solidFill>
                        <a:srgbClr val="4A4A49"/>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lnSpc>
                          <a:spcPts val="920"/>
                        </a:lnSpc>
                        <a:spcBef>
                          <a:spcPts val="90"/>
                        </a:spcBef>
                      </a:pPr>
                      <a:r>
                        <a:rPr lang="es-ES" sz="800">
                          <a:solidFill>
                            <a:srgbClr val="4A4A49"/>
                          </a:solidFill>
                          <a:effectLst/>
                          <a:latin typeface="+mj-lt"/>
                          <a:ea typeface="Trebuchet MS" panose="020B0603020202020204" pitchFamily="34" charset="0"/>
                          <a:cs typeface="Trebuchet MS" panose="020B0603020202020204" pitchFamily="34" charset="0"/>
                        </a:rPr>
                        <a:t>Muy</a:t>
                      </a:r>
                      <a:r>
                        <a:rPr lang="es-ES" sz="800" spc="80">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frecuentes</a:t>
                      </a:r>
                      <a:endParaRPr lang="es-ES" sz="1100">
                        <a:effectLst/>
                        <a:latin typeface="+mj-lt"/>
                        <a:ea typeface="Trebuchet MS" panose="020B0603020202020204" pitchFamily="34" charset="0"/>
                        <a:cs typeface="Trebuchet MS" panose="020B0603020202020204" pitchFamily="34" charset="0"/>
                      </a:endParaRPr>
                    </a:p>
                  </a:txBody>
                  <a:tcPr marL="0" marR="0" marT="0" marB="0" anchor="ctr">
                    <a:lnL w="12700" cap="flat" cmpd="sng" algn="ctr">
                      <a:solidFill>
                        <a:srgbClr val="4A4A49"/>
                      </a:solidFill>
                      <a:prstDash val="solid"/>
                      <a:round/>
                      <a:headEnd type="none" w="med" len="med"/>
                      <a:tailEnd type="none" w="med" len="med"/>
                    </a:lnL>
                    <a:lnR w="12700" cap="flat" cmpd="sng" algn="ctr">
                      <a:solidFill>
                        <a:srgbClr val="4A4A49"/>
                      </a:solidFill>
                      <a:prstDash val="solid"/>
                      <a:round/>
                      <a:headEnd type="none" w="med" len="med"/>
                      <a:tailEnd type="none" w="med" len="med"/>
                    </a:lnR>
                    <a:lnT w="12700" cap="flat" cmpd="sng" algn="ctr">
                      <a:solidFill>
                        <a:srgbClr val="4A4A49"/>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5532260"/>
                  </a:ext>
                </a:extLst>
              </a:tr>
              <a:tr h="141140">
                <a:tc vMerge="1">
                  <a:txBody>
                    <a:bodyPr/>
                    <a:lstStyle/>
                    <a:p>
                      <a:endParaRPr lang="es-ES"/>
                    </a:p>
                  </a:txBody>
                  <a:tcPr/>
                </a:tc>
                <a:tc>
                  <a:txBody>
                    <a:bodyPr/>
                    <a:lstStyle/>
                    <a:p>
                      <a:pPr marL="36195">
                        <a:lnSpc>
                          <a:spcPts val="920"/>
                        </a:lnSpc>
                        <a:spcBef>
                          <a:spcPts val="90"/>
                        </a:spcBef>
                      </a:pPr>
                      <a:r>
                        <a:rPr lang="es-ES" sz="800">
                          <a:solidFill>
                            <a:srgbClr val="4A4A49"/>
                          </a:solidFill>
                          <a:effectLst/>
                          <a:latin typeface="+mj-lt"/>
                          <a:ea typeface="Trebuchet MS" panose="020B0603020202020204" pitchFamily="34" charset="0"/>
                          <a:cs typeface="Trebuchet MS" panose="020B0603020202020204" pitchFamily="34" charset="0"/>
                        </a:rPr>
                        <a:t>Exfoliación</a:t>
                      </a:r>
                      <a:r>
                        <a:rPr lang="es-ES" sz="800" spc="40">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en</a:t>
                      </a:r>
                      <a:r>
                        <a:rPr lang="es-ES" sz="800" spc="45">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la</a:t>
                      </a:r>
                      <a:r>
                        <a:rPr lang="es-ES" sz="800" spc="45">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zona</a:t>
                      </a:r>
                      <a:r>
                        <a:rPr lang="es-ES" sz="800" spc="45">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de</a:t>
                      </a:r>
                      <a:r>
                        <a:rPr lang="es-ES" sz="800" spc="45">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aplicación</a:t>
                      </a:r>
                      <a:r>
                        <a:rPr lang="es-ES" sz="800" spc="45">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(descamación)</a:t>
                      </a:r>
                      <a:endParaRPr lang="es-ES" sz="1100">
                        <a:effectLst/>
                        <a:latin typeface="+mj-lt"/>
                        <a:ea typeface="Trebuchet MS" panose="020B0603020202020204" pitchFamily="34" charset="0"/>
                        <a:cs typeface="Trebuchet MS" panose="020B0603020202020204" pitchFamily="34" charset="0"/>
                      </a:endParaRPr>
                    </a:p>
                  </a:txBody>
                  <a:tcPr marL="0" marR="0" marT="0" marB="0" anchor="ctr">
                    <a:lnL w="12700" cap="flat" cmpd="sng" algn="ctr">
                      <a:solidFill>
                        <a:srgbClr val="4A4A49"/>
                      </a:solidFill>
                      <a:prstDash val="solid"/>
                      <a:round/>
                      <a:headEnd type="none" w="med" len="med"/>
                      <a:tailEnd type="none" w="med" len="med"/>
                    </a:lnL>
                    <a:lnR w="12700" cap="flat" cmpd="sng" algn="ctr">
                      <a:solidFill>
                        <a:srgbClr val="4A4A49"/>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lnSpc>
                          <a:spcPts val="920"/>
                        </a:lnSpc>
                        <a:spcBef>
                          <a:spcPts val="90"/>
                        </a:spcBef>
                      </a:pPr>
                      <a:r>
                        <a:rPr lang="es-ES" sz="800">
                          <a:solidFill>
                            <a:srgbClr val="4A4A49"/>
                          </a:solidFill>
                          <a:effectLst/>
                          <a:latin typeface="+mj-lt"/>
                          <a:ea typeface="Trebuchet MS" panose="020B0603020202020204" pitchFamily="34" charset="0"/>
                          <a:cs typeface="Trebuchet MS" panose="020B0603020202020204" pitchFamily="34" charset="0"/>
                        </a:rPr>
                        <a:t>Muy</a:t>
                      </a:r>
                      <a:r>
                        <a:rPr lang="es-ES" sz="800" spc="80">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frecuentes</a:t>
                      </a:r>
                      <a:endParaRPr lang="es-ES" sz="1100">
                        <a:effectLst/>
                        <a:latin typeface="+mj-lt"/>
                        <a:ea typeface="Trebuchet MS" panose="020B0603020202020204" pitchFamily="34" charset="0"/>
                        <a:cs typeface="Trebuchet MS" panose="020B0603020202020204" pitchFamily="34" charset="0"/>
                      </a:endParaRPr>
                    </a:p>
                  </a:txBody>
                  <a:tcPr marL="0" marR="0" marT="0" marB="0" anchor="ctr">
                    <a:lnL w="12700" cap="flat" cmpd="sng" algn="ctr">
                      <a:solidFill>
                        <a:srgbClr val="4A4A49"/>
                      </a:solidFill>
                      <a:prstDash val="solid"/>
                      <a:round/>
                      <a:headEnd type="none" w="med" len="med"/>
                      <a:tailEnd type="none" w="med" len="med"/>
                    </a:lnL>
                    <a:lnR w="12700" cap="flat" cmpd="sng" algn="ctr">
                      <a:solidFill>
                        <a:srgbClr val="4A4A49"/>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362078"/>
                  </a:ext>
                </a:extLst>
              </a:tr>
              <a:tr h="141140">
                <a:tc vMerge="1">
                  <a:txBody>
                    <a:bodyPr/>
                    <a:lstStyle/>
                    <a:p>
                      <a:endParaRPr lang="es-ES"/>
                    </a:p>
                  </a:txBody>
                  <a:tcPr/>
                </a:tc>
                <a:tc>
                  <a:txBody>
                    <a:bodyPr/>
                    <a:lstStyle/>
                    <a:p>
                      <a:pPr marL="36195">
                        <a:lnSpc>
                          <a:spcPts val="920"/>
                        </a:lnSpc>
                        <a:spcBef>
                          <a:spcPts val="90"/>
                        </a:spcBef>
                      </a:pPr>
                      <a:r>
                        <a:rPr lang="es-ES" sz="800">
                          <a:solidFill>
                            <a:srgbClr val="4A4A49"/>
                          </a:solidFill>
                          <a:effectLst/>
                          <a:latin typeface="+mj-lt"/>
                          <a:ea typeface="Trebuchet MS" panose="020B0603020202020204" pitchFamily="34" charset="0"/>
                          <a:cs typeface="Trebuchet MS" panose="020B0603020202020204" pitchFamily="34" charset="0"/>
                        </a:rPr>
                        <a:t>Costra</a:t>
                      </a:r>
                      <a:r>
                        <a:rPr lang="es-ES" sz="800" spc="35">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en</a:t>
                      </a:r>
                      <a:r>
                        <a:rPr lang="es-ES" sz="800" spc="35">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la</a:t>
                      </a:r>
                      <a:r>
                        <a:rPr lang="es-ES" sz="800" spc="40">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zona</a:t>
                      </a:r>
                      <a:r>
                        <a:rPr lang="es-ES" sz="800" spc="35">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de</a:t>
                      </a:r>
                      <a:r>
                        <a:rPr lang="es-ES" sz="800" spc="35">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aplicación</a:t>
                      </a:r>
                      <a:r>
                        <a:rPr lang="es-ES" sz="800" spc="40">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a:t>
                      </a:r>
                      <a:r>
                        <a:rPr lang="es-ES" sz="800" err="1">
                          <a:solidFill>
                            <a:srgbClr val="4A4A49"/>
                          </a:solidFill>
                          <a:effectLst/>
                          <a:latin typeface="+mj-lt"/>
                          <a:ea typeface="Trebuchet MS" panose="020B0603020202020204" pitchFamily="34" charset="0"/>
                          <a:cs typeface="Trebuchet MS" panose="020B0603020202020204" pitchFamily="34" charset="0"/>
                        </a:rPr>
                        <a:t>encostración</a:t>
                      </a:r>
                      <a:r>
                        <a:rPr lang="es-ES" sz="800">
                          <a:solidFill>
                            <a:srgbClr val="4A4A49"/>
                          </a:solidFill>
                          <a:effectLst/>
                          <a:latin typeface="+mj-lt"/>
                          <a:ea typeface="Trebuchet MS" panose="020B0603020202020204" pitchFamily="34" charset="0"/>
                          <a:cs typeface="Trebuchet MS" panose="020B0603020202020204" pitchFamily="34" charset="0"/>
                        </a:rPr>
                        <a:t>)</a:t>
                      </a:r>
                      <a:endParaRPr lang="es-ES" sz="1100">
                        <a:effectLst/>
                        <a:latin typeface="+mj-lt"/>
                        <a:ea typeface="Trebuchet MS" panose="020B0603020202020204" pitchFamily="34" charset="0"/>
                        <a:cs typeface="Trebuchet MS" panose="020B0603020202020204" pitchFamily="34" charset="0"/>
                      </a:endParaRPr>
                    </a:p>
                  </a:txBody>
                  <a:tcPr marL="0" marR="0" marT="0" marB="0" anchor="ctr">
                    <a:lnL w="12700" cap="flat" cmpd="sng" algn="ctr">
                      <a:solidFill>
                        <a:srgbClr val="4A4A49"/>
                      </a:solidFill>
                      <a:prstDash val="solid"/>
                      <a:round/>
                      <a:headEnd type="none" w="med" len="med"/>
                      <a:tailEnd type="none" w="med" len="med"/>
                    </a:lnL>
                    <a:lnR w="12700" cap="flat" cmpd="sng" algn="ctr">
                      <a:solidFill>
                        <a:srgbClr val="4A4A49"/>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lnSpc>
                          <a:spcPts val="920"/>
                        </a:lnSpc>
                        <a:spcBef>
                          <a:spcPts val="90"/>
                        </a:spcBef>
                      </a:pPr>
                      <a:r>
                        <a:rPr lang="es-ES" sz="800">
                          <a:solidFill>
                            <a:srgbClr val="4A4A49"/>
                          </a:solidFill>
                          <a:effectLst/>
                          <a:latin typeface="+mj-lt"/>
                          <a:ea typeface="Trebuchet MS" panose="020B0603020202020204" pitchFamily="34" charset="0"/>
                          <a:cs typeface="Trebuchet MS" panose="020B0603020202020204" pitchFamily="34" charset="0"/>
                        </a:rPr>
                        <a:t>Muy</a:t>
                      </a:r>
                      <a:r>
                        <a:rPr lang="es-ES" sz="800" spc="80">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frecuentes</a:t>
                      </a:r>
                      <a:endParaRPr lang="es-ES" sz="1100">
                        <a:effectLst/>
                        <a:latin typeface="+mj-lt"/>
                        <a:ea typeface="Trebuchet MS" panose="020B0603020202020204" pitchFamily="34" charset="0"/>
                        <a:cs typeface="Trebuchet MS" panose="020B0603020202020204" pitchFamily="34" charset="0"/>
                      </a:endParaRPr>
                    </a:p>
                  </a:txBody>
                  <a:tcPr marL="0" marR="0" marT="0" marB="0" anchor="ctr">
                    <a:lnL w="12700" cap="flat" cmpd="sng" algn="ctr">
                      <a:solidFill>
                        <a:srgbClr val="4A4A49"/>
                      </a:solidFill>
                      <a:prstDash val="solid"/>
                      <a:round/>
                      <a:headEnd type="none" w="med" len="med"/>
                      <a:tailEnd type="none" w="med" len="med"/>
                    </a:lnL>
                    <a:lnR w="12700" cap="flat" cmpd="sng" algn="ctr">
                      <a:solidFill>
                        <a:srgbClr val="4A4A49"/>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4535431"/>
                  </a:ext>
                </a:extLst>
              </a:tr>
              <a:tr h="141140">
                <a:tc vMerge="1">
                  <a:txBody>
                    <a:bodyPr/>
                    <a:lstStyle/>
                    <a:p>
                      <a:endParaRPr lang="es-ES"/>
                    </a:p>
                  </a:txBody>
                  <a:tcPr/>
                </a:tc>
                <a:tc>
                  <a:txBody>
                    <a:bodyPr/>
                    <a:lstStyle/>
                    <a:p>
                      <a:pPr marL="36195">
                        <a:lnSpc>
                          <a:spcPts val="920"/>
                        </a:lnSpc>
                        <a:spcBef>
                          <a:spcPts val="90"/>
                        </a:spcBef>
                      </a:pPr>
                      <a:r>
                        <a:rPr lang="es-ES" sz="800">
                          <a:solidFill>
                            <a:srgbClr val="4A4A49"/>
                          </a:solidFill>
                          <a:effectLst/>
                          <a:latin typeface="+mj-lt"/>
                          <a:ea typeface="Trebuchet MS" panose="020B0603020202020204" pitchFamily="34" charset="0"/>
                          <a:cs typeface="Trebuchet MS" panose="020B0603020202020204" pitchFamily="34" charset="0"/>
                        </a:rPr>
                        <a:t>Hinchazón</a:t>
                      </a:r>
                      <a:r>
                        <a:rPr lang="es-ES" sz="800" spc="40">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en</a:t>
                      </a:r>
                      <a:r>
                        <a:rPr lang="es-ES" sz="800" spc="45">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la</a:t>
                      </a:r>
                      <a:r>
                        <a:rPr lang="es-ES" sz="800" spc="40">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zona</a:t>
                      </a:r>
                      <a:r>
                        <a:rPr lang="es-ES" sz="800" spc="45">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de</a:t>
                      </a:r>
                      <a:r>
                        <a:rPr lang="es-ES" sz="800" spc="45">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aplicación</a:t>
                      </a:r>
                      <a:endParaRPr lang="es-ES" sz="1100">
                        <a:effectLst/>
                        <a:latin typeface="+mj-lt"/>
                        <a:ea typeface="Trebuchet MS" panose="020B0603020202020204" pitchFamily="34" charset="0"/>
                        <a:cs typeface="Trebuchet MS" panose="020B0603020202020204" pitchFamily="34" charset="0"/>
                      </a:endParaRPr>
                    </a:p>
                  </a:txBody>
                  <a:tcPr marL="0" marR="0" marT="0" marB="0" anchor="ctr">
                    <a:lnL w="12700" cap="flat" cmpd="sng" algn="ctr">
                      <a:solidFill>
                        <a:srgbClr val="4A4A49"/>
                      </a:solidFill>
                      <a:prstDash val="solid"/>
                      <a:round/>
                      <a:headEnd type="none" w="med" len="med"/>
                      <a:tailEnd type="none" w="med" len="med"/>
                    </a:lnL>
                    <a:lnR w="12700" cap="flat" cmpd="sng" algn="ctr">
                      <a:solidFill>
                        <a:srgbClr val="4A4A49"/>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lnSpc>
                          <a:spcPts val="920"/>
                        </a:lnSpc>
                        <a:spcBef>
                          <a:spcPts val="90"/>
                        </a:spcBef>
                      </a:pPr>
                      <a:r>
                        <a:rPr lang="es-ES" sz="800">
                          <a:solidFill>
                            <a:srgbClr val="4A4A49"/>
                          </a:solidFill>
                          <a:effectLst/>
                          <a:latin typeface="+mj-lt"/>
                          <a:ea typeface="Trebuchet MS" panose="020B0603020202020204" pitchFamily="34" charset="0"/>
                          <a:cs typeface="Trebuchet MS" panose="020B0603020202020204" pitchFamily="34" charset="0"/>
                        </a:rPr>
                        <a:t>Muy</a:t>
                      </a:r>
                      <a:r>
                        <a:rPr lang="es-ES" sz="800" spc="80">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frecuentes</a:t>
                      </a:r>
                      <a:endParaRPr lang="es-ES" sz="1100">
                        <a:effectLst/>
                        <a:latin typeface="+mj-lt"/>
                        <a:ea typeface="Trebuchet MS" panose="020B0603020202020204" pitchFamily="34" charset="0"/>
                        <a:cs typeface="Trebuchet MS" panose="020B0603020202020204" pitchFamily="34" charset="0"/>
                      </a:endParaRPr>
                    </a:p>
                  </a:txBody>
                  <a:tcPr marL="0" marR="0" marT="0" marB="0" anchor="ctr">
                    <a:lnL w="12700" cap="flat" cmpd="sng" algn="ctr">
                      <a:solidFill>
                        <a:srgbClr val="4A4A49"/>
                      </a:solidFill>
                      <a:prstDash val="solid"/>
                      <a:round/>
                      <a:headEnd type="none" w="med" len="med"/>
                      <a:tailEnd type="none" w="med" len="med"/>
                    </a:lnL>
                    <a:lnR w="12700" cap="flat" cmpd="sng" algn="ctr">
                      <a:solidFill>
                        <a:srgbClr val="4A4A49"/>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5253441"/>
                  </a:ext>
                </a:extLst>
              </a:tr>
              <a:tr h="141140">
                <a:tc vMerge="1">
                  <a:txBody>
                    <a:bodyPr/>
                    <a:lstStyle/>
                    <a:p>
                      <a:endParaRPr lang="es-ES"/>
                    </a:p>
                  </a:txBody>
                  <a:tcPr/>
                </a:tc>
                <a:tc>
                  <a:txBody>
                    <a:bodyPr/>
                    <a:lstStyle/>
                    <a:p>
                      <a:pPr marL="36195">
                        <a:lnSpc>
                          <a:spcPts val="920"/>
                        </a:lnSpc>
                        <a:spcBef>
                          <a:spcPts val="90"/>
                        </a:spcBef>
                      </a:pPr>
                      <a:r>
                        <a:rPr lang="es-ES" sz="800">
                          <a:solidFill>
                            <a:srgbClr val="4A4A49"/>
                          </a:solidFill>
                          <a:effectLst/>
                          <a:latin typeface="+mj-lt"/>
                          <a:ea typeface="Trebuchet MS" panose="020B0603020202020204" pitchFamily="34" charset="0"/>
                          <a:cs typeface="Trebuchet MS" panose="020B0603020202020204" pitchFamily="34" charset="0"/>
                        </a:rPr>
                        <a:t>Erosión</a:t>
                      </a:r>
                      <a:r>
                        <a:rPr lang="es-ES" sz="800" spc="30">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en</a:t>
                      </a:r>
                      <a:r>
                        <a:rPr lang="es-ES" sz="800" spc="35">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la</a:t>
                      </a:r>
                      <a:r>
                        <a:rPr lang="es-ES" sz="800" spc="35">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zona</a:t>
                      </a:r>
                      <a:r>
                        <a:rPr lang="es-ES" sz="800" spc="35">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de</a:t>
                      </a:r>
                      <a:r>
                        <a:rPr lang="es-ES" sz="800" spc="30">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aplicación</a:t>
                      </a:r>
                      <a:r>
                        <a:rPr lang="es-ES" sz="800" spc="35">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(incluido</a:t>
                      </a:r>
                      <a:r>
                        <a:rPr lang="es-ES" sz="800" spc="35">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úlceras)</a:t>
                      </a:r>
                      <a:endParaRPr lang="es-ES" sz="1100">
                        <a:effectLst/>
                        <a:latin typeface="+mj-lt"/>
                        <a:ea typeface="Trebuchet MS" panose="020B0603020202020204" pitchFamily="34" charset="0"/>
                        <a:cs typeface="Trebuchet MS" panose="020B0603020202020204" pitchFamily="34" charset="0"/>
                      </a:endParaRPr>
                    </a:p>
                  </a:txBody>
                  <a:tcPr marL="0" marR="0" marT="0" marB="0" anchor="ctr">
                    <a:lnL w="12700" cap="flat" cmpd="sng" algn="ctr">
                      <a:solidFill>
                        <a:srgbClr val="4A4A49"/>
                      </a:solidFill>
                      <a:prstDash val="solid"/>
                      <a:round/>
                      <a:headEnd type="none" w="med" len="med"/>
                      <a:tailEnd type="none" w="med" len="med"/>
                    </a:lnL>
                    <a:lnR w="12700" cap="flat" cmpd="sng" algn="ctr">
                      <a:solidFill>
                        <a:srgbClr val="4A4A49"/>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lnSpc>
                          <a:spcPts val="920"/>
                        </a:lnSpc>
                        <a:spcBef>
                          <a:spcPts val="90"/>
                        </a:spcBef>
                      </a:pPr>
                      <a:r>
                        <a:rPr lang="es-ES" sz="800">
                          <a:solidFill>
                            <a:srgbClr val="4A4A49"/>
                          </a:solidFill>
                          <a:effectLst/>
                          <a:latin typeface="+mj-lt"/>
                          <a:ea typeface="Trebuchet MS" panose="020B0603020202020204" pitchFamily="34" charset="0"/>
                          <a:cs typeface="Trebuchet MS" panose="020B0603020202020204" pitchFamily="34" charset="0"/>
                        </a:rPr>
                        <a:t>Muy</a:t>
                      </a:r>
                      <a:r>
                        <a:rPr lang="es-ES" sz="800" spc="80">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frecuentes</a:t>
                      </a:r>
                      <a:endParaRPr lang="es-ES" sz="1100">
                        <a:effectLst/>
                        <a:latin typeface="+mj-lt"/>
                        <a:ea typeface="Trebuchet MS" panose="020B0603020202020204" pitchFamily="34" charset="0"/>
                        <a:cs typeface="Trebuchet MS" panose="020B0603020202020204" pitchFamily="34" charset="0"/>
                      </a:endParaRPr>
                    </a:p>
                  </a:txBody>
                  <a:tcPr marL="0" marR="0" marT="0" marB="0" anchor="ctr">
                    <a:lnL w="12700" cap="flat" cmpd="sng" algn="ctr">
                      <a:solidFill>
                        <a:srgbClr val="4A4A49"/>
                      </a:solidFill>
                      <a:prstDash val="solid"/>
                      <a:round/>
                      <a:headEnd type="none" w="med" len="med"/>
                      <a:tailEnd type="none" w="med" len="med"/>
                    </a:lnL>
                    <a:lnR w="12700" cap="flat" cmpd="sng" algn="ctr">
                      <a:solidFill>
                        <a:srgbClr val="4A4A49"/>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9022345"/>
                  </a:ext>
                </a:extLst>
              </a:tr>
              <a:tr h="141140">
                <a:tc vMerge="1">
                  <a:txBody>
                    <a:bodyPr/>
                    <a:lstStyle/>
                    <a:p>
                      <a:endParaRPr lang="es-ES"/>
                    </a:p>
                  </a:txBody>
                  <a:tcPr/>
                </a:tc>
                <a:tc>
                  <a:txBody>
                    <a:bodyPr/>
                    <a:lstStyle/>
                    <a:p>
                      <a:pPr marL="36195">
                        <a:lnSpc>
                          <a:spcPts val="920"/>
                        </a:lnSpc>
                        <a:spcBef>
                          <a:spcPts val="90"/>
                        </a:spcBef>
                      </a:pPr>
                      <a:r>
                        <a:rPr lang="es-ES" sz="800">
                          <a:solidFill>
                            <a:srgbClr val="4A4A49"/>
                          </a:solidFill>
                          <a:effectLst/>
                          <a:latin typeface="+mj-lt"/>
                          <a:ea typeface="Trebuchet MS" panose="020B0603020202020204" pitchFamily="34" charset="0"/>
                          <a:cs typeface="Trebuchet MS" panose="020B0603020202020204" pitchFamily="34" charset="0"/>
                        </a:rPr>
                        <a:t>Dolor</a:t>
                      </a:r>
                      <a:r>
                        <a:rPr lang="es-ES" sz="800" spc="30">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en</a:t>
                      </a:r>
                      <a:r>
                        <a:rPr lang="es-ES" sz="800" spc="35">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la</a:t>
                      </a:r>
                      <a:r>
                        <a:rPr lang="es-ES" sz="800" spc="35">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zona</a:t>
                      </a:r>
                      <a:r>
                        <a:rPr lang="es-ES" sz="800" spc="35">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de</a:t>
                      </a:r>
                      <a:r>
                        <a:rPr lang="es-ES" sz="800" spc="35">
                          <a:solidFill>
                            <a:srgbClr val="4A4A49"/>
                          </a:solidFill>
                          <a:effectLst/>
                          <a:latin typeface="+mj-lt"/>
                          <a:ea typeface="Trebuchet MS" panose="020B0603020202020204" pitchFamily="34" charset="0"/>
                          <a:cs typeface="Trebuchet MS" panose="020B0603020202020204" pitchFamily="34" charset="0"/>
                        </a:rPr>
                        <a:t> </a:t>
                      </a:r>
                      <a:r>
                        <a:rPr lang="es-ES" sz="800" err="1">
                          <a:solidFill>
                            <a:srgbClr val="4A4A49"/>
                          </a:solidFill>
                          <a:effectLst/>
                          <a:latin typeface="+mj-lt"/>
                          <a:ea typeface="Trebuchet MS" panose="020B0603020202020204" pitchFamily="34" charset="0"/>
                          <a:cs typeface="Trebuchet MS" panose="020B0603020202020204" pitchFamily="34" charset="0"/>
                        </a:rPr>
                        <a:t>aplicación</a:t>
                      </a:r>
                      <a:r>
                        <a:rPr lang="es-ES" sz="800" baseline="30000" err="1">
                          <a:solidFill>
                            <a:srgbClr val="4A4A49"/>
                          </a:solidFill>
                          <a:effectLst/>
                          <a:latin typeface="+mj-lt"/>
                          <a:ea typeface="Trebuchet MS" panose="020B0603020202020204" pitchFamily="34" charset="0"/>
                          <a:cs typeface="Trebuchet MS" panose="020B0603020202020204" pitchFamily="34" charset="0"/>
                        </a:rPr>
                        <a:t>a</a:t>
                      </a:r>
                      <a:endParaRPr lang="es-ES" sz="1100" baseline="30000">
                        <a:effectLst/>
                        <a:latin typeface="+mj-lt"/>
                        <a:ea typeface="Trebuchet MS" panose="020B0603020202020204" pitchFamily="34" charset="0"/>
                        <a:cs typeface="Trebuchet MS" panose="020B0603020202020204" pitchFamily="34" charset="0"/>
                      </a:endParaRPr>
                    </a:p>
                  </a:txBody>
                  <a:tcPr marL="0" marR="0" marT="0" marB="0" anchor="ctr">
                    <a:lnL w="12700" cap="flat" cmpd="sng" algn="ctr">
                      <a:solidFill>
                        <a:srgbClr val="4A4A49"/>
                      </a:solidFill>
                      <a:prstDash val="solid"/>
                      <a:round/>
                      <a:headEnd type="none" w="med" len="med"/>
                      <a:tailEnd type="none" w="med" len="med"/>
                    </a:lnL>
                    <a:lnR w="12700" cap="flat" cmpd="sng" algn="ctr">
                      <a:solidFill>
                        <a:srgbClr val="4A4A49"/>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lnSpc>
                          <a:spcPts val="920"/>
                        </a:lnSpc>
                        <a:spcBef>
                          <a:spcPts val="90"/>
                        </a:spcBef>
                      </a:pPr>
                      <a:r>
                        <a:rPr lang="es-ES" sz="800">
                          <a:solidFill>
                            <a:srgbClr val="4A4A49"/>
                          </a:solidFill>
                          <a:effectLst/>
                          <a:latin typeface="+mj-lt"/>
                          <a:ea typeface="Trebuchet MS" panose="020B0603020202020204" pitchFamily="34" charset="0"/>
                          <a:cs typeface="Trebuchet MS" panose="020B0603020202020204" pitchFamily="34" charset="0"/>
                        </a:rPr>
                        <a:t>Frecuentes</a:t>
                      </a:r>
                      <a:endParaRPr lang="es-ES" sz="1100">
                        <a:effectLst/>
                        <a:latin typeface="+mj-lt"/>
                        <a:ea typeface="Trebuchet MS" panose="020B0603020202020204" pitchFamily="34" charset="0"/>
                        <a:cs typeface="Trebuchet MS" panose="020B0603020202020204" pitchFamily="34" charset="0"/>
                      </a:endParaRPr>
                    </a:p>
                  </a:txBody>
                  <a:tcPr marL="0" marR="0" marT="0" marB="0" anchor="ctr">
                    <a:lnL w="12700" cap="flat" cmpd="sng" algn="ctr">
                      <a:solidFill>
                        <a:srgbClr val="4A4A49"/>
                      </a:solidFill>
                      <a:prstDash val="solid"/>
                      <a:round/>
                      <a:headEnd type="none" w="med" len="med"/>
                      <a:tailEnd type="none" w="med" len="med"/>
                    </a:lnL>
                    <a:lnR w="12700" cap="flat" cmpd="sng" algn="ctr">
                      <a:solidFill>
                        <a:srgbClr val="4A4A49"/>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9406601"/>
                  </a:ext>
                </a:extLst>
              </a:tr>
              <a:tr h="141140">
                <a:tc vMerge="1">
                  <a:txBody>
                    <a:bodyPr/>
                    <a:lstStyle/>
                    <a:p>
                      <a:endParaRPr lang="es-ES"/>
                    </a:p>
                  </a:txBody>
                  <a:tcPr/>
                </a:tc>
                <a:tc>
                  <a:txBody>
                    <a:bodyPr/>
                    <a:lstStyle/>
                    <a:p>
                      <a:pPr marL="36195">
                        <a:lnSpc>
                          <a:spcPts val="920"/>
                        </a:lnSpc>
                        <a:spcBef>
                          <a:spcPts val="90"/>
                        </a:spcBef>
                      </a:pPr>
                      <a:r>
                        <a:rPr lang="es-ES" sz="800">
                          <a:solidFill>
                            <a:srgbClr val="4A4A49"/>
                          </a:solidFill>
                          <a:effectLst/>
                          <a:latin typeface="+mj-lt"/>
                          <a:ea typeface="Trebuchet MS" panose="020B0603020202020204" pitchFamily="34" charset="0"/>
                          <a:cs typeface="Trebuchet MS" panose="020B0603020202020204" pitchFamily="34" charset="0"/>
                        </a:rPr>
                        <a:t>Prurito</a:t>
                      </a:r>
                      <a:r>
                        <a:rPr lang="es-ES" sz="800" spc="20">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en</a:t>
                      </a:r>
                      <a:r>
                        <a:rPr lang="es-ES" sz="800" spc="20">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la</a:t>
                      </a:r>
                      <a:r>
                        <a:rPr lang="es-ES" sz="800" spc="20">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zona</a:t>
                      </a:r>
                      <a:r>
                        <a:rPr lang="es-ES" sz="800" spc="20">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de</a:t>
                      </a:r>
                      <a:r>
                        <a:rPr lang="es-ES" sz="800" spc="20">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aplicación</a:t>
                      </a:r>
                      <a:endParaRPr lang="es-ES" sz="1100">
                        <a:effectLst/>
                        <a:latin typeface="+mj-lt"/>
                        <a:ea typeface="Trebuchet MS" panose="020B0603020202020204" pitchFamily="34" charset="0"/>
                        <a:cs typeface="Trebuchet MS" panose="020B0603020202020204" pitchFamily="34" charset="0"/>
                      </a:endParaRPr>
                    </a:p>
                  </a:txBody>
                  <a:tcPr marL="0" marR="0" marT="0" marB="0" anchor="ctr">
                    <a:lnL w="12700" cap="flat" cmpd="sng" algn="ctr">
                      <a:solidFill>
                        <a:srgbClr val="4A4A49"/>
                      </a:solidFill>
                      <a:prstDash val="solid"/>
                      <a:round/>
                      <a:headEnd type="none" w="med" len="med"/>
                      <a:tailEnd type="none" w="med" len="med"/>
                    </a:lnL>
                    <a:lnR w="12700" cap="flat" cmpd="sng" algn="ctr">
                      <a:solidFill>
                        <a:srgbClr val="4A4A49"/>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lnSpc>
                          <a:spcPts val="920"/>
                        </a:lnSpc>
                        <a:spcBef>
                          <a:spcPts val="90"/>
                        </a:spcBef>
                      </a:pPr>
                      <a:r>
                        <a:rPr lang="es-ES" sz="800">
                          <a:solidFill>
                            <a:srgbClr val="4A4A49"/>
                          </a:solidFill>
                          <a:effectLst/>
                          <a:latin typeface="+mj-lt"/>
                          <a:ea typeface="Trebuchet MS" panose="020B0603020202020204" pitchFamily="34" charset="0"/>
                          <a:cs typeface="Trebuchet MS" panose="020B0603020202020204" pitchFamily="34" charset="0"/>
                        </a:rPr>
                        <a:t>Frecuentes</a:t>
                      </a:r>
                      <a:endParaRPr lang="es-ES" sz="1100">
                        <a:effectLst/>
                        <a:latin typeface="+mj-lt"/>
                        <a:ea typeface="Trebuchet MS" panose="020B0603020202020204" pitchFamily="34" charset="0"/>
                        <a:cs typeface="Trebuchet MS" panose="020B0603020202020204" pitchFamily="34" charset="0"/>
                      </a:endParaRPr>
                    </a:p>
                  </a:txBody>
                  <a:tcPr marL="0" marR="0" marT="0" marB="0" anchor="ctr">
                    <a:lnL w="12700" cap="flat" cmpd="sng" algn="ctr">
                      <a:solidFill>
                        <a:srgbClr val="4A4A49"/>
                      </a:solidFill>
                      <a:prstDash val="solid"/>
                      <a:round/>
                      <a:headEnd type="none" w="med" len="med"/>
                      <a:tailEnd type="none" w="med" len="med"/>
                    </a:lnL>
                    <a:lnR w="12700" cap="flat" cmpd="sng" algn="ctr">
                      <a:solidFill>
                        <a:srgbClr val="4A4A49"/>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2375014"/>
                  </a:ext>
                </a:extLst>
              </a:tr>
              <a:tr h="141140">
                <a:tc vMerge="1">
                  <a:txBody>
                    <a:bodyPr/>
                    <a:lstStyle/>
                    <a:p>
                      <a:endParaRPr lang="es-ES"/>
                    </a:p>
                  </a:txBody>
                  <a:tcPr/>
                </a:tc>
                <a:tc>
                  <a:txBody>
                    <a:bodyPr/>
                    <a:lstStyle/>
                    <a:p>
                      <a:pPr marL="36195">
                        <a:lnSpc>
                          <a:spcPts val="920"/>
                        </a:lnSpc>
                        <a:spcBef>
                          <a:spcPts val="90"/>
                        </a:spcBef>
                      </a:pPr>
                      <a:r>
                        <a:rPr lang="es-ES" sz="800">
                          <a:solidFill>
                            <a:srgbClr val="4A4A49"/>
                          </a:solidFill>
                          <a:effectLst/>
                          <a:latin typeface="+mj-lt"/>
                          <a:ea typeface="Trebuchet MS" panose="020B0603020202020204" pitchFamily="34" charset="0"/>
                          <a:cs typeface="Trebuchet MS" panose="020B0603020202020204" pitchFamily="34" charset="0"/>
                        </a:rPr>
                        <a:t>Vesículas</a:t>
                      </a:r>
                      <a:r>
                        <a:rPr lang="es-ES" sz="800" spc="40">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en</a:t>
                      </a:r>
                      <a:r>
                        <a:rPr lang="es-ES" sz="800" spc="45">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la</a:t>
                      </a:r>
                      <a:r>
                        <a:rPr lang="es-ES" sz="800" spc="40">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zona</a:t>
                      </a:r>
                      <a:r>
                        <a:rPr lang="es-ES" sz="800" spc="45">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de</a:t>
                      </a:r>
                      <a:r>
                        <a:rPr lang="es-ES" sz="800" spc="40">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aplicación</a:t>
                      </a:r>
                      <a:r>
                        <a:rPr lang="es-ES" sz="800" spc="45">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(incluye</a:t>
                      </a:r>
                      <a:r>
                        <a:rPr lang="es-ES" sz="800" spc="45">
                          <a:solidFill>
                            <a:srgbClr val="4A4A49"/>
                          </a:solidFill>
                          <a:effectLst/>
                          <a:latin typeface="+mj-lt"/>
                          <a:ea typeface="Trebuchet MS" panose="020B0603020202020204" pitchFamily="34" charset="0"/>
                          <a:cs typeface="Trebuchet MS" panose="020B0603020202020204" pitchFamily="34" charset="0"/>
                        </a:rPr>
                        <a:t> </a:t>
                      </a:r>
                      <a:r>
                        <a:rPr lang="es-ES" sz="800">
                          <a:solidFill>
                            <a:srgbClr val="4A4A49"/>
                          </a:solidFill>
                          <a:effectLst/>
                          <a:latin typeface="+mj-lt"/>
                          <a:ea typeface="Trebuchet MS" panose="020B0603020202020204" pitchFamily="34" charset="0"/>
                          <a:cs typeface="Trebuchet MS" panose="020B0603020202020204" pitchFamily="34" charset="0"/>
                        </a:rPr>
                        <a:t>pústulas)</a:t>
                      </a:r>
                      <a:endParaRPr lang="es-ES" sz="1100">
                        <a:effectLst/>
                        <a:latin typeface="+mj-lt"/>
                        <a:ea typeface="Trebuchet MS" panose="020B0603020202020204" pitchFamily="34" charset="0"/>
                        <a:cs typeface="Trebuchet MS" panose="020B0603020202020204" pitchFamily="34" charset="0"/>
                      </a:endParaRPr>
                    </a:p>
                  </a:txBody>
                  <a:tcPr marL="0" marR="0" marT="0" marB="0" anchor="ctr">
                    <a:lnL w="12700" cap="flat" cmpd="sng" algn="ctr">
                      <a:solidFill>
                        <a:srgbClr val="4A4A49"/>
                      </a:solidFill>
                      <a:prstDash val="solid"/>
                      <a:round/>
                      <a:headEnd type="none" w="med" len="med"/>
                      <a:tailEnd type="none" w="med" len="med"/>
                    </a:lnL>
                    <a:lnR w="12700" cap="flat" cmpd="sng" algn="ctr">
                      <a:solidFill>
                        <a:srgbClr val="4A4A49"/>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lnSpc>
                          <a:spcPts val="920"/>
                        </a:lnSpc>
                        <a:spcBef>
                          <a:spcPts val="90"/>
                        </a:spcBef>
                      </a:pPr>
                      <a:r>
                        <a:rPr lang="es-ES" sz="800">
                          <a:solidFill>
                            <a:srgbClr val="4A4A49"/>
                          </a:solidFill>
                          <a:effectLst/>
                          <a:latin typeface="+mj-lt"/>
                          <a:ea typeface="Trebuchet MS" panose="020B0603020202020204" pitchFamily="34" charset="0"/>
                          <a:cs typeface="Trebuchet MS" panose="020B0603020202020204" pitchFamily="34" charset="0"/>
                        </a:rPr>
                        <a:t>Frecuentes</a:t>
                      </a:r>
                      <a:endParaRPr lang="es-ES" sz="1100">
                        <a:effectLst/>
                        <a:latin typeface="+mj-lt"/>
                        <a:ea typeface="Trebuchet MS" panose="020B0603020202020204" pitchFamily="34" charset="0"/>
                        <a:cs typeface="Trebuchet MS" panose="020B0603020202020204" pitchFamily="34" charset="0"/>
                      </a:endParaRPr>
                    </a:p>
                  </a:txBody>
                  <a:tcPr marL="0" marR="0" marT="0" marB="0" anchor="ctr">
                    <a:lnL w="12700" cap="flat" cmpd="sng" algn="ctr">
                      <a:solidFill>
                        <a:srgbClr val="4A4A49"/>
                      </a:solidFill>
                      <a:prstDash val="solid"/>
                      <a:round/>
                      <a:headEnd type="none" w="med" len="med"/>
                      <a:tailEnd type="none" w="med" len="med"/>
                    </a:lnL>
                    <a:lnR w="12700" cap="flat" cmpd="sng" algn="ctr">
                      <a:solidFill>
                        <a:srgbClr val="4A4A49"/>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5435121"/>
                  </a:ext>
                </a:extLst>
              </a:tr>
            </a:tbl>
          </a:graphicData>
        </a:graphic>
      </p:graphicFrame>
      <p:sp>
        <p:nvSpPr>
          <p:cNvPr id="17" name="CuadroTexto 16">
            <a:extLst>
              <a:ext uri="{FF2B5EF4-FFF2-40B4-BE49-F238E27FC236}">
                <a16:creationId xmlns:a16="http://schemas.microsoft.com/office/drawing/2014/main" id="{1892177E-EAB0-B1C2-926F-DAA0B31B432D}"/>
              </a:ext>
            </a:extLst>
          </p:cNvPr>
          <p:cNvSpPr txBox="1"/>
          <p:nvPr/>
        </p:nvSpPr>
        <p:spPr>
          <a:xfrm>
            <a:off x="6331619" y="3913610"/>
            <a:ext cx="5748085" cy="1766637"/>
          </a:xfrm>
          <a:prstGeom prst="rect">
            <a:avLst/>
          </a:prstGeom>
          <a:noFill/>
        </p:spPr>
        <p:txBody>
          <a:bodyPr wrap="square">
            <a:spAutoFit/>
          </a:bodyPr>
          <a:lstStyle/>
          <a:p>
            <a:pPr marL="45719" marR="78738" algn="just" defTabSz="914377">
              <a:lnSpc>
                <a:spcPct val="85000"/>
              </a:lnSpc>
              <a:spcBef>
                <a:spcPts val="25"/>
              </a:spcBef>
              <a:defRPr/>
            </a:pPr>
            <a:r>
              <a:rPr lang="es-ES" sz="800" u="sng">
                <a:solidFill>
                  <a:srgbClr val="4A4A49"/>
                </a:solidFill>
                <a:uFill>
                  <a:solidFill>
                    <a:srgbClr val="4A4A49"/>
                  </a:solidFill>
                </a:uFill>
                <a:latin typeface="Arial"/>
                <a:ea typeface="Trebuchet MS" panose="020B0603020202020204" pitchFamily="34" charset="0"/>
                <a:cs typeface="Trebuchet MS" panose="020B0603020202020204" pitchFamily="34" charset="0"/>
              </a:rPr>
              <a:t>Descripción</a:t>
            </a:r>
            <a:r>
              <a:rPr lang="es-ES" sz="800" u="sng" spc="95">
                <a:solidFill>
                  <a:srgbClr val="4A4A49"/>
                </a:solidFill>
                <a:uFill>
                  <a:solidFill>
                    <a:srgbClr val="4A4A49"/>
                  </a:solidFill>
                </a:uFill>
                <a:latin typeface="Arial"/>
                <a:ea typeface="Trebuchet MS" panose="020B0603020202020204" pitchFamily="34" charset="0"/>
                <a:cs typeface="Trebuchet MS" panose="020B0603020202020204" pitchFamily="34" charset="0"/>
              </a:rPr>
              <a:t> </a:t>
            </a:r>
            <a:r>
              <a:rPr lang="es-ES" sz="800" u="sng">
                <a:solidFill>
                  <a:srgbClr val="4A4A49"/>
                </a:solidFill>
                <a:uFill>
                  <a:solidFill>
                    <a:srgbClr val="4A4A49"/>
                  </a:solidFill>
                </a:uFill>
                <a:latin typeface="Arial"/>
                <a:ea typeface="Trebuchet MS" panose="020B0603020202020204" pitchFamily="34" charset="0"/>
                <a:cs typeface="Trebuchet MS" panose="020B0603020202020204" pitchFamily="34" charset="0"/>
              </a:rPr>
              <a:t>de</a:t>
            </a:r>
            <a:r>
              <a:rPr lang="es-ES" sz="800" u="sng" spc="91">
                <a:solidFill>
                  <a:srgbClr val="4A4A49"/>
                </a:solidFill>
                <a:uFill>
                  <a:solidFill>
                    <a:srgbClr val="4A4A49"/>
                  </a:solidFill>
                </a:uFill>
                <a:latin typeface="Arial"/>
                <a:ea typeface="Trebuchet MS" panose="020B0603020202020204" pitchFamily="34" charset="0"/>
                <a:cs typeface="Trebuchet MS" panose="020B0603020202020204" pitchFamily="34" charset="0"/>
              </a:rPr>
              <a:t> </a:t>
            </a:r>
            <a:r>
              <a:rPr lang="es-ES" sz="800" u="sng">
                <a:solidFill>
                  <a:srgbClr val="4A4A49"/>
                </a:solidFill>
                <a:uFill>
                  <a:solidFill>
                    <a:srgbClr val="4A4A49"/>
                  </a:solidFill>
                </a:uFill>
                <a:latin typeface="Arial"/>
                <a:ea typeface="Trebuchet MS" panose="020B0603020202020204" pitchFamily="34" charset="0"/>
                <a:cs typeface="Trebuchet MS" panose="020B0603020202020204" pitchFamily="34" charset="0"/>
              </a:rPr>
              <a:t>algunas</a:t>
            </a:r>
            <a:r>
              <a:rPr lang="es-ES" sz="800" u="sng" spc="91">
                <a:solidFill>
                  <a:srgbClr val="4A4A49"/>
                </a:solidFill>
                <a:uFill>
                  <a:solidFill>
                    <a:srgbClr val="4A4A49"/>
                  </a:solidFill>
                </a:uFill>
                <a:latin typeface="Arial"/>
                <a:ea typeface="Trebuchet MS" panose="020B0603020202020204" pitchFamily="34" charset="0"/>
                <a:cs typeface="Trebuchet MS" panose="020B0603020202020204" pitchFamily="34" charset="0"/>
              </a:rPr>
              <a:t> </a:t>
            </a:r>
            <a:r>
              <a:rPr lang="es-ES" sz="800" u="sng">
                <a:solidFill>
                  <a:srgbClr val="4A4A49"/>
                </a:solidFill>
                <a:uFill>
                  <a:solidFill>
                    <a:srgbClr val="4A4A49"/>
                  </a:solidFill>
                </a:uFill>
                <a:latin typeface="Arial"/>
                <a:ea typeface="Trebuchet MS" panose="020B0603020202020204" pitchFamily="34" charset="0"/>
                <a:cs typeface="Trebuchet MS" panose="020B0603020202020204" pitchFamily="34" charset="0"/>
              </a:rPr>
              <a:t>reacciones</a:t>
            </a:r>
            <a:r>
              <a:rPr lang="es-ES" sz="800" u="sng" spc="91">
                <a:solidFill>
                  <a:srgbClr val="4A4A49"/>
                </a:solidFill>
                <a:uFill>
                  <a:solidFill>
                    <a:srgbClr val="4A4A49"/>
                  </a:solidFill>
                </a:uFill>
                <a:latin typeface="Arial"/>
                <a:ea typeface="Trebuchet MS" panose="020B0603020202020204" pitchFamily="34" charset="0"/>
                <a:cs typeface="Trebuchet MS" panose="020B0603020202020204" pitchFamily="34" charset="0"/>
              </a:rPr>
              <a:t> </a:t>
            </a:r>
            <a:r>
              <a:rPr lang="es-ES" sz="800" u="sng">
                <a:solidFill>
                  <a:srgbClr val="4A4A49"/>
                </a:solidFill>
                <a:uFill>
                  <a:solidFill>
                    <a:srgbClr val="4A4A49"/>
                  </a:solidFill>
                </a:uFill>
                <a:latin typeface="Arial"/>
                <a:ea typeface="Trebuchet MS" panose="020B0603020202020204" pitchFamily="34" charset="0"/>
                <a:cs typeface="Trebuchet MS" panose="020B0603020202020204" pitchFamily="34" charset="0"/>
              </a:rPr>
              <a:t>adversas</a:t>
            </a:r>
            <a:r>
              <a:rPr lang="es-ES" sz="800">
                <a:solidFill>
                  <a:srgbClr val="4A4A49"/>
                </a:solidFill>
                <a:latin typeface="Arial"/>
                <a:ea typeface="Trebuchet MS" panose="020B0603020202020204" pitchFamily="34" charset="0"/>
                <a:cs typeface="Trebuchet MS" panose="020B0603020202020204" pitchFamily="34" charset="0"/>
              </a:rPr>
              <a:t>.</a:t>
            </a:r>
            <a:r>
              <a:rPr lang="es-ES" sz="800" spc="55">
                <a:solidFill>
                  <a:srgbClr val="4A4A49"/>
                </a:solidFill>
                <a:latin typeface="Arial"/>
                <a:ea typeface="Trebuchet MS" panose="020B0603020202020204" pitchFamily="34" charset="0"/>
                <a:cs typeface="Trebuchet MS" panose="020B0603020202020204" pitchFamily="34" charset="0"/>
              </a:rPr>
              <a:t> </a:t>
            </a:r>
            <a:r>
              <a:rPr lang="es-ES" sz="800" i="1">
                <a:solidFill>
                  <a:srgbClr val="4A4A49"/>
                </a:solidFill>
                <a:latin typeface="Arial"/>
                <a:ea typeface="Trebuchet MS" panose="020B0603020202020204" pitchFamily="34" charset="0"/>
                <a:cs typeface="Trebuchet MS" panose="020B0603020202020204" pitchFamily="34" charset="0"/>
              </a:rPr>
              <a:t>Reacciones</a:t>
            </a:r>
            <a:r>
              <a:rPr lang="es-ES" sz="800" i="1" spc="111">
                <a:solidFill>
                  <a:srgbClr val="4A4A49"/>
                </a:solidFill>
                <a:latin typeface="Arial"/>
                <a:ea typeface="Trebuchet MS" panose="020B0603020202020204" pitchFamily="34" charset="0"/>
                <a:cs typeface="Trebuchet MS" panose="020B0603020202020204" pitchFamily="34" charset="0"/>
              </a:rPr>
              <a:t> </a:t>
            </a:r>
            <a:r>
              <a:rPr lang="es-ES" sz="800" i="1">
                <a:solidFill>
                  <a:srgbClr val="4A4A49"/>
                </a:solidFill>
                <a:latin typeface="Arial"/>
                <a:ea typeface="Trebuchet MS" panose="020B0603020202020204" pitchFamily="34" charset="0"/>
                <a:cs typeface="Trebuchet MS" panose="020B0603020202020204" pitchFamily="34" charset="0"/>
              </a:rPr>
              <a:t>cutáneas</a:t>
            </a:r>
            <a:r>
              <a:rPr lang="es-ES" sz="800" i="1" spc="105">
                <a:solidFill>
                  <a:srgbClr val="4A4A49"/>
                </a:solidFill>
                <a:latin typeface="Arial"/>
                <a:ea typeface="Trebuchet MS" panose="020B0603020202020204" pitchFamily="34" charset="0"/>
                <a:cs typeface="Trebuchet MS" panose="020B0603020202020204" pitchFamily="34" charset="0"/>
              </a:rPr>
              <a:t> </a:t>
            </a:r>
            <a:r>
              <a:rPr lang="es-ES" sz="800" i="1">
                <a:solidFill>
                  <a:srgbClr val="4A4A49"/>
                </a:solidFill>
                <a:latin typeface="Arial"/>
                <a:ea typeface="Trebuchet MS" panose="020B0603020202020204" pitchFamily="34" charset="0"/>
                <a:cs typeface="Trebuchet MS" panose="020B0603020202020204" pitchFamily="34" charset="0"/>
              </a:rPr>
              <a:t>locales</a:t>
            </a:r>
            <a:r>
              <a:rPr lang="es-ES" sz="800">
                <a:solidFill>
                  <a:srgbClr val="4A4A49"/>
                </a:solidFill>
                <a:latin typeface="Arial"/>
                <a:ea typeface="Trebuchet MS" panose="020B0603020202020204" pitchFamily="34" charset="0"/>
                <a:cs typeface="Trebuchet MS" panose="020B0603020202020204" pitchFamily="34" charset="0"/>
              </a:rPr>
              <a:t>.</a:t>
            </a:r>
            <a:r>
              <a:rPr lang="es-ES" sz="800" spc="91">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La</a:t>
            </a:r>
            <a:r>
              <a:rPr lang="es-ES" sz="800" spc="95">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mayoría</a:t>
            </a:r>
            <a:r>
              <a:rPr lang="es-ES" sz="800" spc="91">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de</a:t>
            </a:r>
            <a:r>
              <a:rPr lang="es-ES" sz="800" spc="91">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las</a:t>
            </a:r>
            <a:r>
              <a:rPr lang="es-ES" sz="800" spc="91">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reacciones</a:t>
            </a:r>
            <a:r>
              <a:rPr lang="es-ES" sz="800" spc="91">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cutáneas- locales fueron transitorias y de intensidad leve o</a:t>
            </a:r>
            <a:r>
              <a:rPr lang="es-ES" sz="800" spc="5">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moderada. Tras la aplicación de la pomada de</a:t>
            </a:r>
            <a:r>
              <a:rPr lang="es-ES" sz="800" spc="5">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tirbanibulina, la incidencia de reacciones cutáneas</a:t>
            </a:r>
            <a:r>
              <a:rPr lang="es-ES" sz="800" spc="5">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locales con un grado de intensidad superior al basal</a:t>
            </a:r>
            <a:r>
              <a:rPr lang="es-ES" sz="800" spc="5">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fueron</a:t>
            </a:r>
            <a:r>
              <a:rPr lang="es-ES" sz="800" spc="25">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eritema</a:t>
            </a:r>
            <a:r>
              <a:rPr lang="es-ES" sz="800" spc="31">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(91</a:t>
            </a:r>
            <a:r>
              <a:rPr lang="es-ES" sz="800" spc="31">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a:t>
            </a:r>
            <a:r>
              <a:rPr lang="es-ES" sz="800" spc="-15">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descamación</a:t>
            </a:r>
            <a:r>
              <a:rPr lang="es-ES" sz="800" spc="11">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(82</a:t>
            </a:r>
            <a:r>
              <a:rPr lang="es-ES" sz="800" spc="5">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a:t>
            </a:r>
            <a:r>
              <a:rPr lang="es-ES" sz="800" spc="-35">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costras</a:t>
            </a:r>
            <a:r>
              <a:rPr lang="es-ES" sz="800" spc="5">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(46</a:t>
            </a:r>
            <a:r>
              <a:rPr lang="es-ES" sz="800">
                <a:solidFill>
                  <a:srgbClr val="6F6F6F"/>
                </a:solidFill>
                <a:latin typeface="Arial"/>
                <a:ea typeface="Trebuchet MS" panose="020B0603020202020204" pitchFamily="34" charset="0"/>
                <a:cs typeface="Trebuchet MS" panose="020B0603020202020204" pitchFamily="34" charset="0"/>
              </a:rPr>
              <a:t> </a:t>
            </a:r>
            <a:r>
              <a:rPr lang="es-ES" sz="800" spc="-5">
                <a:solidFill>
                  <a:srgbClr val="4A4A49"/>
                </a:solidFill>
                <a:latin typeface="Arial"/>
                <a:ea typeface="Trebuchet MS" panose="020B0603020202020204" pitchFamily="34" charset="0"/>
                <a:cs typeface="Trebuchet MS" panose="020B0603020202020204" pitchFamily="34" charset="0"/>
              </a:rPr>
              <a:t>%), hinchazón (39 %), erosión/ulceración </a:t>
            </a:r>
            <a:r>
              <a:rPr lang="es-ES" sz="800">
                <a:solidFill>
                  <a:srgbClr val="4A4A49"/>
                </a:solidFill>
                <a:latin typeface="Arial"/>
                <a:ea typeface="Trebuchet MS" panose="020B0603020202020204" pitchFamily="34" charset="0"/>
                <a:cs typeface="Trebuchet MS" panose="020B0603020202020204" pitchFamily="34" charset="0"/>
              </a:rPr>
              <a:t>(12 %) y</a:t>
            </a:r>
            <a:r>
              <a:rPr lang="es-ES" sz="800" spc="5">
                <a:solidFill>
                  <a:srgbClr val="4A4A49"/>
                </a:solidFill>
                <a:latin typeface="Arial"/>
                <a:ea typeface="Trebuchet MS" panose="020B0603020202020204" pitchFamily="34" charset="0"/>
                <a:cs typeface="Trebuchet MS" panose="020B0603020202020204" pitchFamily="34" charset="0"/>
              </a:rPr>
              <a:t> </a:t>
            </a:r>
            <a:r>
              <a:rPr lang="es-ES" sz="800" spc="-11">
                <a:solidFill>
                  <a:srgbClr val="4A4A49"/>
                </a:solidFill>
                <a:latin typeface="Arial"/>
                <a:ea typeface="Trebuchet MS" panose="020B0603020202020204" pitchFamily="34" charset="0"/>
                <a:cs typeface="Trebuchet MS" panose="020B0603020202020204" pitchFamily="34" charset="0"/>
              </a:rPr>
              <a:t>vesiculación/</a:t>
            </a:r>
            <a:r>
              <a:rPr lang="es-ES" sz="800" spc="-11" err="1">
                <a:solidFill>
                  <a:srgbClr val="4A4A49"/>
                </a:solidFill>
                <a:latin typeface="Arial"/>
                <a:ea typeface="Trebuchet MS" panose="020B0603020202020204" pitchFamily="34" charset="0"/>
                <a:cs typeface="Trebuchet MS" panose="020B0603020202020204" pitchFamily="34" charset="0"/>
              </a:rPr>
              <a:t>pustulación</a:t>
            </a:r>
            <a:r>
              <a:rPr lang="es-ES" sz="800" spc="-5">
                <a:solidFill>
                  <a:srgbClr val="4A4A49"/>
                </a:solidFill>
                <a:latin typeface="Arial"/>
                <a:ea typeface="Trebuchet MS" panose="020B0603020202020204" pitchFamily="34" charset="0"/>
                <a:cs typeface="Trebuchet MS" panose="020B0603020202020204" pitchFamily="34" charset="0"/>
              </a:rPr>
              <a:t> (8</a:t>
            </a:r>
            <a:r>
              <a:rPr lang="es-ES" sz="800">
                <a:solidFill>
                  <a:srgbClr val="4A4A49"/>
                </a:solidFill>
                <a:latin typeface="Arial"/>
                <a:ea typeface="Trebuchet MS" panose="020B0603020202020204" pitchFamily="34" charset="0"/>
                <a:cs typeface="Trebuchet MS" panose="020B0603020202020204" pitchFamily="34" charset="0"/>
              </a:rPr>
              <a:t> </a:t>
            </a:r>
            <a:r>
              <a:rPr lang="es-ES" sz="800" spc="-5">
                <a:solidFill>
                  <a:srgbClr val="4A4A49"/>
                </a:solidFill>
                <a:latin typeface="Arial"/>
                <a:ea typeface="Trebuchet MS" panose="020B0603020202020204" pitchFamily="34" charset="0"/>
                <a:cs typeface="Trebuchet MS" panose="020B0603020202020204" pitchFamily="34" charset="0"/>
              </a:rPr>
              <a:t>%).</a:t>
            </a:r>
            <a:r>
              <a:rPr lang="es-ES" sz="800">
                <a:solidFill>
                  <a:srgbClr val="4A4A49"/>
                </a:solidFill>
                <a:latin typeface="Arial"/>
                <a:ea typeface="Trebuchet MS" panose="020B0603020202020204" pitchFamily="34" charset="0"/>
                <a:cs typeface="Trebuchet MS" panose="020B0603020202020204" pitchFamily="34" charset="0"/>
              </a:rPr>
              <a:t> </a:t>
            </a:r>
            <a:r>
              <a:rPr lang="es-ES" sz="800" spc="-5">
                <a:solidFill>
                  <a:srgbClr val="4A4A49"/>
                </a:solidFill>
                <a:latin typeface="Arial"/>
                <a:ea typeface="Trebuchet MS" panose="020B0603020202020204" pitchFamily="34" charset="0"/>
                <a:cs typeface="Trebuchet MS" panose="020B0603020202020204" pitchFamily="34" charset="0"/>
              </a:rPr>
              <a:t>Se</a:t>
            </a:r>
            <a:r>
              <a:rPr lang="es-ES" sz="800">
                <a:solidFill>
                  <a:srgbClr val="4A4A49"/>
                </a:solidFill>
                <a:latin typeface="Arial"/>
                <a:ea typeface="Trebuchet MS" panose="020B0603020202020204" pitchFamily="34" charset="0"/>
                <a:cs typeface="Trebuchet MS" panose="020B0603020202020204" pitchFamily="34" charset="0"/>
              </a:rPr>
              <a:t> </a:t>
            </a:r>
            <a:r>
              <a:rPr lang="es-ES" sz="800" spc="-5">
                <a:solidFill>
                  <a:srgbClr val="4A4A49"/>
                </a:solidFill>
                <a:latin typeface="Arial"/>
                <a:ea typeface="Trebuchet MS" panose="020B0603020202020204" pitchFamily="34" charset="0"/>
                <a:cs typeface="Trebuchet MS" panose="020B0603020202020204" pitchFamily="34" charset="0"/>
              </a:rPr>
              <a:t>produjeron</a:t>
            </a:r>
            <a:r>
              <a:rPr lang="es-ES" sz="800">
                <a:solidFill>
                  <a:srgbClr val="4A4A49"/>
                </a:solidFill>
                <a:latin typeface="Arial"/>
                <a:ea typeface="Trebuchet MS" panose="020B0603020202020204" pitchFamily="34" charset="0"/>
                <a:cs typeface="Trebuchet MS" panose="020B0603020202020204" pitchFamily="34" charset="0"/>
              </a:rPr>
              <a:t> reacciones</a:t>
            </a:r>
            <a:r>
              <a:rPr lang="es-ES" sz="800" spc="5">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cutáneas</a:t>
            </a:r>
            <a:r>
              <a:rPr lang="es-ES" sz="800" spc="5">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locales</a:t>
            </a:r>
            <a:r>
              <a:rPr lang="es-ES" sz="800" spc="5">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intensas</a:t>
            </a:r>
            <a:r>
              <a:rPr lang="es-ES" sz="800" spc="5">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con</a:t>
            </a:r>
            <a:r>
              <a:rPr lang="es-ES" sz="800" spc="5">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una</a:t>
            </a:r>
            <a:r>
              <a:rPr lang="es-ES" sz="800" spc="5">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incidencia global del 13 %. Las reacciones cutáneas</a:t>
            </a:r>
            <a:r>
              <a:rPr lang="es-ES" sz="800" spc="5">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locales</a:t>
            </a:r>
            <a:r>
              <a:rPr lang="es-ES" sz="800" spc="71">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intensas</a:t>
            </a:r>
            <a:r>
              <a:rPr lang="es-ES" sz="800" spc="71">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que</a:t>
            </a:r>
            <a:r>
              <a:rPr lang="es-ES" sz="800" spc="71">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ocurrieron</a:t>
            </a:r>
            <a:r>
              <a:rPr lang="es-ES" sz="800" spc="75">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con</a:t>
            </a:r>
            <a:r>
              <a:rPr lang="es-ES" sz="800" spc="71">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una</a:t>
            </a:r>
            <a:r>
              <a:rPr lang="es-ES" sz="800" spc="71">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incidencia &gt;1 % fueron: descamación (9 %), eritema (6 %) y</a:t>
            </a:r>
            <a:r>
              <a:rPr lang="es-ES" sz="800" spc="5">
                <a:solidFill>
                  <a:srgbClr val="4A4A49"/>
                </a:solidFill>
                <a:latin typeface="Arial"/>
                <a:ea typeface="Trebuchet MS" panose="020B0603020202020204" pitchFamily="34" charset="0"/>
                <a:cs typeface="Trebuchet MS" panose="020B0603020202020204" pitchFamily="34" charset="0"/>
              </a:rPr>
              <a:t> </a:t>
            </a:r>
            <a:r>
              <a:rPr lang="es-ES" sz="800" err="1">
                <a:solidFill>
                  <a:srgbClr val="4A4A49"/>
                </a:solidFill>
                <a:latin typeface="Arial"/>
                <a:ea typeface="Trebuchet MS" panose="020B0603020202020204" pitchFamily="34" charset="0"/>
                <a:cs typeface="Trebuchet MS" panose="020B0603020202020204" pitchFamily="34" charset="0"/>
              </a:rPr>
              <a:t>encostración</a:t>
            </a:r>
            <a:r>
              <a:rPr lang="es-ES" sz="800">
                <a:solidFill>
                  <a:srgbClr val="4A4A49"/>
                </a:solidFill>
                <a:latin typeface="Arial"/>
                <a:ea typeface="Trebuchet MS" panose="020B0603020202020204" pitchFamily="34" charset="0"/>
                <a:cs typeface="Trebuchet MS" panose="020B0603020202020204" pitchFamily="34" charset="0"/>
              </a:rPr>
              <a:t> (2 %). Ninguna de las reacciones</a:t>
            </a:r>
            <a:r>
              <a:rPr lang="es-ES" sz="800" spc="5">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cutáneas locales requirió tratamiento. En general, las</a:t>
            </a:r>
            <a:r>
              <a:rPr lang="es-ES" sz="800" spc="5">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reacciones</a:t>
            </a:r>
            <a:r>
              <a:rPr lang="es-ES" sz="800" spc="5">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cutáneas</a:t>
            </a:r>
            <a:r>
              <a:rPr lang="es-ES" sz="800" spc="5">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locales</a:t>
            </a:r>
            <a:r>
              <a:rPr lang="es-ES" sz="800" spc="5">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alcanzaron</a:t>
            </a:r>
            <a:r>
              <a:rPr lang="es-ES" sz="800" spc="5">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su</a:t>
            </a:r>
            <a:r>
              <a:rPr lang="es-ES" sz="800" spc="5">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punto</a:t>
            </a:r>
            <a:r>
              <a:rPr lang="es-ES" sz="800" spc="5">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álgido 8 días después del inicio del tratamiento y se</a:t>
            </a:r>
            <a:r>
              <a:rPr lang="es-ES" sz="800" spc="-191">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resolvieron</a:t>
            </a:r>
            <a:r>
              <a:rPr lang="es-ES" sz="800" spc="20">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normalmente</a:t>
            </a:r>
            <a:r>
              <a:rPr lang="es-ES" sz="800" spc="25">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en</a:t>
            </a:r>
            <a:r>
              <a:rPr lang="es-ES" sz="800" spc="20">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2</a:t>
            </a:r>
            <a:r>
              <a:rPr lang="es-ES" sz="800" spc="25">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a</a:t>
            </a:r>
            <a:r>
              <a:rPr lang="es-ES" sz="800" spc="20">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3</a:t>
            </a:r>
            <a:r>
              <a:rPr lang="es-ES" sz="800" spc="25">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semanas</a:t>
            </a:r>
            <a:r>
              <a:rPr lang="es-ES" sz="800" spc="20">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después de finalizar el tratamiento con tirbanibulina pomada. </a:t>
            </a:r>
            <a:r>
              <a:rPr lang="es-ES" sz="800" i="1">
                <a:solidFill>
                  <a:srgbClr val="4A4A49"/>
                </a:solidFill>
                <a:latin typeface="Arial"/>
                <a:ea typeface="Trebuchet MS" panose="020B0603020202020204" pitchFamily="34" charset="0"/>
                <a:cs typeface="Trebuchet MS" panose="020B0603020202020204" pitchFamily="34" charset="0"/>
              </a:rPr>
              <a:t>Prurito y dolor en la zona de aplicación</a:t>
            </a:r>
            <a:r>
              <a:rPr lang="es-ES" sz="800">
                <a:solidFill>
                  <a:srgbClr val="4A4A49"/>
                </a:solidFill>
                <a:latin typeface="Arial"/>
                <a:ea typeface="Trebuchet MS" panose="020B0603020202020204" pitchFamily="34" charset="0"/>
                <a:cs typeface="Trebuchet MS" panose="020B0603020202020204" pitchFamily="34" charset="0"/>
              </a:rPr>
              <a:t>. Los casos de prurito y dolor en la zona de aplicación fueron de intensidad leve o moderada,</a:t>
            </a:r>
            <a:r>
              <a:rPr lang="es-ES" sz="800" spc="5">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de naturaleza transitoria (se produjeron mayormente durante los primeros 10 días desde el inicio del tratamiento) y la mayoría de ellos no precisó tratamiento. </a:t>
            </a:r>
            <a:r>
              <a:rPr lang="es-ES" sz="800" u="sng">
                <a:solidFill>
                  <a:srgbClr val="4A4A49"/>
                </a:solidFill>
                <a:uFill>
                  <a:solidFill>
                    <a:srgbClr val="4A4A49"/>
                  </a:solidFill>
                </a:uFill>
                <a:latin typeface="Arial"/>
                <a:ea typeface="Trebuchet MS" panose="020B0603020202020204" pitchFamily="34" charset="0"/>
                <a:cs typeface="Trebuchet MS" panose="020B0603020202020204" pitchFamily="34" charset="0"/>
              </a:rPr>
              <a:t>Notificación de sospechas</a:t>
            </a:r>
            <a:r>
              <a:rPr lang="es-ES" sz="800" spc="5">
                <a:solidFill>
                  <a:srgbClr val="4A4A49"/>
                </a:solidFill>
                <a:latin typeface="Arial"/>
                <a:ea typeface="Trebuchet MS" panose="020B0603020202020204" pitchFamily="34" charset="0"/>
                <a:cs typeface="Trebuchet MS" panose="020B0603020202020204" pitchFamily="34" charset="0"/>
              </a:rPr>
              <a:t> </a:t>
            </a:r>
            <a:r>
              <a:rPr lang="es-ES" sz="800" u="sng">
                <a:solidFill>
                  <a:srgbClr val="4A4A49"/>
                </a:solidFill>
                <a:uFill>
                  <a:solidFill>
                    <a:srgbClr val="4A4A49"/>
                  </a:solidFill>
                </a:uFill>
                <a:latin typeface="Arial"/>
                <a:ea typeface="Trebuchet MS" panose="020B0603020202020204" pitchFamily="34" charset="0"/>
                <a:cs typeface="Trebuchet MS" panose="020B0603020202020204" pitchFamily="34" charset="0"/>
              </a:rPr>
              <a:t>de reacciones adversas.</a:t>
            </a:r>
            <a:r>
              <a:rPr lang="es-ES" sz="800">
                <a:solidFill>
                  <a:srgbClr val="4A4A49"/>
                </a:solidFill>
                <a:latin typeface="Arial"/>
                <a:ea typeface="Trebuchet MS" panose="020B0603020202020204" pitchFamily="34" charset="0"/>
                <a:cs typeface="Trebuchet MS" panose="020B0603020202020204" pitchFamily="34" charset="0"/>
              </a:rPr>
              <a:t> Es importante notificar sospechas de reacciones adversas al medicamento tras su autorización. Ello permite una supervisión continuada de la relación beneficio/</a:t>
            </a:r>
            <a:r>
              <a:rPr lang="es-ES" sz="800" spc="5">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riesgo</a:t>
            </a:r>
            <a:r>
              <a:rPr lang="es-ES" sz="800" spc="11">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del</a:t>
            </a:r>
            <a:r>
              <a:rPr lang="es-ES" sz="800" spc="11">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medicamento.</a:t>
            </a:r>
            <a:r>
              <a:rPr lang="es-ES" sz="800" spc="-20">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Se</a:t>
            </a:r>
            <a:r>
              <a:rPr lang="es-ES" sz="800" spc="11">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invita</a:t>
            </a:r>
            <a:r>
              <a:rPr lang="es-ES" sz="800" spc="15">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a</a:t>
            </a:r>
            <a:r>
              <a:rPr lang="es-ES" sz="800" spc="11">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los</a:t>
            </a:r>
            <a:r>
              <a:rPr lang="es-ES" sz="800" spc="15">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profesionales</a:t>
            </a:r>
            <a:r>
              <a:rPr lang="es-ES" sz="800" spc="11">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sanitarios</a:t>
            </a:r>
            <a:r>
              <a:rPr lang="es-ES" sz="800" spc="11">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a</a:t>
            </a:r>
            <a:r>
              <a:rPr lang="es-ES" sz="800" spc="15">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notificar</a:t>
            </a:r>
            <a:r>
              <a:rPr lang="es-ES" sz="800" spc="11">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las</a:t>
            </a:r>
            <a:r>
              <a:rPr lang="es-ES" sz="800" spc="15">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sospechas</a:t>
            </a:r>
            <a:r>
              <a:rPr lang="es-ES" sz="800" spc="11">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de</a:t>
            </a:r>
            <a:r>
              <a:rPr lang="es-ES" sz="800" spc="15">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reacciones</a:t>
            </a:r>
            <a:r>
              <a:rPr lang="es-ES" sz="800" spc="11">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adversas</a:t>
            </a:r>
            <a:r>
              <a:rPr lang="es-ES" sz="800" spc="15">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a</a:t>
            </a:r>
            <a:r>
              <a:rPr lang="es-ES" sz="800" spc="11">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través</a:t>
            </a:r>
            <a:r>
              <a:rPr lang="es-ES" sz="800" spc="11">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del</a:t>
            </a:r>
            <a:r>
              <a:rPr lang="es-ES" sz="800" spc="15">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sistema</a:t>
            </a:r>
            <a:r>
              <a:rPr lang="es-ES" sz="800" spc="11">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nacional</a:t>
            </a:r>
            <a:r>
              <a:rPr lang="es-ES" sz="800" spc="15">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de</a:t>
            </a:r>
            <a:r>
              <a:rPr lang="es-ES" sz="800" spc="11">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notificación</a:t>
            </a:r>
            <a:r>
              <a:rPr lang="es-ES" sz="800" spc="15">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incluido</a:t>
            </a:r>
            <a:r>
              <a:rPr lang="es-ES" sz="800" spc="11">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en</a:t>
            </a:r>
            <a:r>
              <a:rPr lang="es-ES" sz="800" spc="15">
                <a:solidFill>
                  <a:srgbClr val="4A4A49"/>
                </a:solidFill>
                <a:latin typeface="Arial"/>
                <a:ea typeface="Trebuchet MS" panose="020B0603020202020204" pitchFamily="34" charset="0"/>
                <a:cs typeface="Trebuchet MS" panose="020B0603020202020204" pitchFamily="34" charset="0"/>
              </a:rPr>
              <a:t> </a:t>
            </a:r>
            <a:r>
              <a:rPr lang="es-ES" sz="800">
                <a:solidFill>
                  <a:srgbClr val="4A4A49"/>
                </a:solidFill>
                <a:latin typeface="Arial"/>
                <a:ea typeface="Trebuchet MS" panose="020B0603020202020204" pitchFamily="34" charset="0"/>
                <a:cs typeface="Trebuchet MS" panose="020B0603020202020204" pitchFamily="34" charset="0"/>
              </a:rPr>
              <a:t>el</a:t>
            </a:r>
            <a:r>
              <a:rPr lang="es-ES" sz="800" spc="-31">
                <a:solidFill>
                  <a:srgbClr val="4A4A49"/>
                </a:solidFill>
                <a:latin typeface="Arial"/>
                <a:ea typeface="Trebuchet MS" panose="020B0603020202020204" pitchFamily="34" charset="0"/>
                <a:cs typeface="Trebuchet MS" panose="020B0603020202020204" pitchFamily="34" charset="0"/>
              </a:rPr>
              <a:t> </a:t>
            </a:r>
            <a:r>
              <a:rPr lang="es-ES" sz="800" u="sng">
                <a:solidFill>
                  <a:srgbClr val="4A4A49"/>
                </a:solidFill>
                <a:uFill>
                  <a:solidFill>
                    <a:srgbClr val="4A4A49"/>
                  </a:solidFill>
                </a:uFill>
                <a:latin typeface="Arial"/>
                <a:ea typeface="Trebuchet MS" panose="020B0603020202020204" pitchFamily="34" charset="0"/>
                <a:cs typeface="Trebuchet MS" panose="020B0603020202020204" pitchFamily="34" charset="0"/>
              </a:rPr>
              <a:t>Apéndice</a:t>
            </a:r>
            <a:r>
              <a:rPr lang="es-ES" sz="800" u="sng" spc="-25">
                <a:solidFill>
                  <a:srgbClr val="4A4A49"/>
                </a:solidFill>
                <a:uFill>
                  <a:solidFill>
                    <a:srgbClr val="4A4A49"/>
                  </a:solidFill>
                </a:uFill>
                <a:latin typeface="Arial"/>
                <a:ea typeface="Trebuchet MS" panose="020B0603020202020204" pitchFamily="34" charset="0"/>
                <a:cs typeface="Trebuchet MS" panose="020B0603020202020204" pitchFamily="34" charset="0"/>
              </a:rPr>
              <a:t> </a:t>
            </a:r>
            <a:r>
              <a:rPr lang="es-ES" sz="800" u="sng">
                <a:solidFill>
                  <a:srgbClr val="4A4A49"/>
                </a:solidFill>
                <a:uFill>
                  <a:solidFill>
                    <a:srgbClr val="4A4A49"/>
                  </a:solidFill>
                </a:uFill>
                <a:latin typeface="Arial"/>
                <a:ea typeface="Trebuchet MS" panose="020B0603020202020204" pitchFamily="34" charset="0"/>
                <a:cs typeface="Trebuchet MS" panose="020B0603020202020204" pitchFamily="34" charset="0"/>
              </a:rPr>
              <a:t>V</a:t>
            </a:r>
            <a:r>
              <a:rPr lang="es-ES" sz="800">
                <a:solidFill>
                  <a:srgbClr val="4A4A49"/>
                </a:solidFill>
                <a:latin typeface="Arial"/>
                <a:ea typeface="Trebuchet MS" panose="020B0603020202020204" pitchFamily="34" charset="0"/>
                <a:cs typeface="Trebuchet MS" panose="020B0603020202020204" pitchFamily="34" charset="0"/>
              </a:rPr>
              <a:t>. </a:t>
            </a:r>
            <a:r>
              <a:rPr lang="es-ES" sz="800" b="1">
                <a:solidFill>
                  <a:srgbClr val="4A4A49"/>
                </a:solidFill>
                <a:latin typeface="Arial"/>
                <a:ea typeface="Trebuchet MS" panose="020B0603020202020204" pitchFamily="34" charset="0"/>
                <a:cs typeface="Trebuchet MS" panose="020B0603020202020204" pitchFamily="34" charset="0"/>
              </a:rPr>
              <a:t>4.9. Sobredosis. </a:t>
            </a:r>
            <a:r>
              <a:rPr lang="es-ES" sz="800">
                <a:solidFill>
                  <a:srgbClr val="4A4A49"/>
                </a:solidFill>
                <a:latin typeface="Arial"/>
                <a:ea typeface="Trebuchet MS" panose="020B0603020202020204" pitchFamily="34" charset="0"/>
                <a:cs typeface="Trebuchet MS" panose="020B0603020202020204" pitchFamily="34" charset="0"/>
              </a:rPr>
              <a:t>La sobredosis posterior a la aplicación tópica de la pomada de tirbanibulina puede aumentar la incidencia y la intensidad de las reacciones cutáneas locales. </a:t>
            </a:r>
            <a:endParaRPr lang="es-ES" sz="800">
              <a:solidFill>
                <a:srgbClr val="6F6F6F"/>
              </a:solidFill>
              <a:latin typeface="Arial"/>
              <a:ea typeface="Trebuchet MS" panose="020B0603020202020204" pitchFamily="34" charset="0"/>
              <a:cs typeface="Trebuchet MS" panose="020B0603020202020204" pitchFamily="34" charset="0"/>
            </a:endParaRPr>
          </a:p>
        </p:txBody>
      </p:sp>
      <p:sp>
        <p:nvSpPr>
          <p:cNvPr id="19" name="CuadroTexto 18">
            <a:extLst>
              <a:ext uri="{FF2B5EF4-FFF2-40B4-BE49-F238E27FC236}">
                <a16:creationId xmlns:a16="http://schemas.microsoft.com/office/drawing/2014/main" id="{6C2DE069-01A9-A65F-69FB-3736E08F8BCE}"/>
              </a:ext>
            </a:extLst>
          </p:cNvPr>
          <p:cNvSpPr txBox="1"/>
          <p:nvPr/>
        </p:nvSpPr>
        <p:spPr>
          <a:xfrm>
            <a:off x="111291" y="5351646"/>
            <a:ext cx="6220327" cy="215444"/>
          </a:xfrm>
          <a:prstGeom prst="rect">
            <a:avLst/>
          </a:prstGeom>
          <a:noFill/>
        </p:spPr>
        <p:txBody>
          <a:bodyPr wrap="square">
            <a:spAutoFit/>
          </a:bodyPr>
          <a:lstStyle/>
          <a:p>
            <a:pPr marL="69213" defTabSz="914377">
              <a:spcBef>
                <a:spcPts val="195"/>
              </a:spcBef>
              <a:defRPr/>
            </a:pPr>
            <a:r>
              <a:rPr lang="es-ES" sz="800" spc="-11">
                <a:solidFill>
                  <a:srgbClr val="4A4A49"/>
                </a:solidFill>
                <a:latin typeface="Arial"/>
                <a:ea typeface="Trebuchet MS" panose="020B0603020202020204" pitchFamily="34" charset="0"/>
                <a:cs typeface="Trebuchet MS" panose="020B0603020202020204" pitchFamily="34" charset="0"/>
              </a:rPr>
              <a:t>a)</a:t>
            </a:r>
            <a:r>
              <a:rPr lang="es-ES" sz="800" spc="120">
                <a:solidFill>
                  <a:srgbClr val="4A4A49"/>
                </a:solidFill>
                <a:latin typeface="Arial"/>
                <a:ea typeface="Trebuchet MS" panose="020B0603020202020204" pitchFamily="34" charset="0"/>
                <a:cs typeface="Trebuchet MS" panose="020B0603020202020204" pitchFamily="34" charset="0"/>
              </a:rPr>
              <a:t> </a:t>
            </a:r>
            <a:r>
              <a:rPr lang="es-ES" sz="800" spc="-11">
                <a:solidFill>
                  <a:srgbClr val="4A4A49"/>
                </a:solidFill>
                <a:latin typeface="Arial"/>
                <a:ea typeface="Trebuchet MS" panose="020B0603020202020204" pitchFamily="34" charset="0"/>
                <a:cs typeface="Trebuchet MS" panose="020B0603020202020204" pitchFamily="34" charset="0"/>
              </a:rPr>
              <a:t>El</a:t>
            </a:r>
            <a:r>
              <a:rPr lang="es-ES" sz="800" spc="-60">
                <a:solidFill>
                  <a:srgbClr val="4A4A49"/>
                </a:solidFill>
                <a:latin typeface="Arial"/>
                <a:ea typeface="Trebuchet MS" panose="020B0603020202020204" pitchFamily="34" charset="0"/>
                <a:cs typeface="Trebuchet MS" panose="020B0603020202020204" pitchFamily="34" charset="0"/>
              </a:rPr>
              <a:t> </a:t>
            </a:r>
            <a:r>
              <a:rPr lang="es-ES" sz="800" spc="-11">
                <a:solidFill>
                  <a:srgbClr val="4A4A49"/>
                </a:solidFill>
                <a:latin typeface="Arial"/>
                <a:ea typeface="Trebuchet MS" panose="020B0603020202020204" pitchFamily="34" charset="0"/>
                <a:cs typeface="Trebuchet MS" panose="020B0603020202020204" pitchFamily="34" charset="0"/>
              </a:rPr>
              <a:t>término</a:t>
            </a:r>
            <a:r>
              <a:rPr lang="es-ES" sz="800" spc="-91">
                <a:solidFill>
                  <a:srgbClr val="4A4A49"/>
                </a:solidFill>
                <a:latin typeface="Arial"/>
                <a:ea typeface="Trebuchet MS" panose="020B0603020202020204" pitchFamily="34" charset="0"/>
                <a:cs typeface="Trebuchet MS" panose="020B0603020202020204" pitchFamily="34" charset="0"/>
              </a:rPr>
              <a:t> </a:t>
            </a:r>
            <a:r>
              <a:rPr lang="es-ES" sz="800" spc="-11">
                <a:solidFill>
                  <a:srgbClr val="4A4A49"/>
                </a:solidFill>
                <a:latin typeface="Arial"/>
                <a:ea typeface="Trebuchet MS" panose="020B0603020202020204" pitchFamily="34" charset="0"/>
                <a:cs typeface="Trebuchet MS" panose="020B0603020202020204" pitchFamily="34" charset="0"/>
              </a:rPr>
              <a:t>“dolor</a:t>
            </a:r>
            <a:r>
              <a:rPr lang="es-ES" sz="800" spc="-60">
                <a:solidFill>
                  <a:srgbClr val="4A4A49"/>
                </a:solidFill>
                <a:latin typeface="Arial"/>
                <a:ea typeface="Trebuchet MS" panose="020B0603020202020204" pitchFamily="34" charset="0"/>
                <a:cs typeface="Trebuchet MS" panose="020B0603020202020204" pitchFamily="34" charset="0"/>
              </a:rPr>
              <a:t> </a:t>
            </a:r>
            <a:r>
              <a:rPr lang="es-ES" sz="800" spc="-11">
                <a:solidFill>
                  <a:srgbClr val="4A4A49"/>
                </a:solidFill>
                <a:latin typeface="Arial"/>
                <a:ea typeface="Trebuchet MS" panose="020B0603020202020204" pitchFamily="34" charset="0"/>
                <a:cs typeface="Trebuchet MS" panose="020B0603020202020204" pitchFamily="34" charset="0"/>
              </a:rPr>
              <a:t>en</a:t>
            </a:r>
            <a:r>
              <a:rPr lang="es-ES" sz="800" spc="-60">
                <a:solidFill>
                  <a:srgbClr val="4A4A49"/>
                </a:solidFill>
                <a:latin typeface="Arial"/>
                <a:ea typeface="Trebuchet MS" panose="020B0603020202020204" pitchFamily="34" charset="0"/>
                <a:cs typeface="Trebuchet MS" panose="020B0603020202020204" pitchFamily="34" charset="0"/>
              </a:rPr>
              <a:t> </a:t>
            </a:r>
            <a:r>
              <a:rPr lang="es-ES" sz="800" spc="-11">
                <a:solidFill>
                  <a:srgbClr val="4A4A49"/>
                </a:solidFill>
                <a:latin typeface="Arial"/>
                <a:ea typeface="Trebuchet MS" panose="020B0603020202020204" pitchFamily="34" charset="0"/>
                <a:cs typeface="Trebuchet MS" panose="020B0603020202020204" pitchFamily="34" charset="0"/>
              </a:rPr>
              <a:t>la</a:t>
            </a:r>
            <a:r>
              <a:rPr lang="es-ES" sz="800" spc="-65">
                <a:solidFill>
                  <a:srgbClr val="4A4A49"/>
                </a:solidFill>
                <a:latin typeface="Arial"/>
                <a:ea typeface="Trebuchet MS" panose="020B0603020202020204" pitchFamily="34" charset="0"/>
                <a:cs typeface="Trebuchet MS" panose="020B0603020202020204" pitchFamily="34" charset="0"/>
              </a:rPr>
              <a:t> </a:t>
            </a:r>
            <a:r>
              <a:rPr lang="es-ES" sz="800" spc="-11">
                <a:solidFill>
                  <a:srgbClr val="4A4A49"/>
                </a:solidFill>
                <a:latin typeface="Arial"/>
                <a:ea typeface="Trebuchet MS" panose="020B0603020202020204" pitchFamily="34" charset="0"/>
                <a:cs typeface="Trebuchet MS" panose="020B0603020202020204" pitchFamily="34" charset="0"/>
              </a:rPr>
              <a:t>zona</a:t>
            </a:r>
            <a:r>
              <a:rPr lang="es-ES" sz="800" spc="-60">
                <a:solidFill>
                  <a:srgbClr val="4A4A49"/>
                </a:solidFill>
                <a:latin typeface="Arial"/>
                <a:ea typeface="Trebuchet MS" panose="020B0603020202020204" pitchFamily="34" charset="0"/>
                <a:cs typeface="Trebuchet MS" panose="020B0603020202020204" pitchFamily="34" charset="0"/>
              </a:rPr>
              <a:t> </a:t>
            </a:r>
            <a:r>
              <a:rPr lang="es-ES" sz="800" spc="-11">
                <a:solidFill>
                  <a:srgbClr val="4A4A49"/>
                </a:solidFill>
                <a:latin typeface="Arial"/>
                <a:ea typeface="Trebuchet MS" panose="020B0603020202020204" pitchFamily="34" charset="0"/>
                <a:cs typeface="Trebuchet MS" panose="020B0603020202020204" pitchFamily="34" charset="0"/>
              </a:rPr>
              <a:t>de</a:t>
            </a:r>
            <a:r>
              <a:rPr lang="es-ES" sz="800" spc="-60">
                <a:solidFill>
                  <a:srgbClr val="4A4A49"/>
                </a:solidFill>
                <a:latin typeface="Arial"/>
                <a:ea typeface="Trebuchet MS" panose="020B0603020202020204" pitchFamily="34" charset="0"/>
                <a:cs typeface="Trebuchet MS" panose="020B0603020202020204" pitchFamily="34" charset="0"/>
              </a:rPr>
              <a:t> </a:t>
            </a:r>
            <a:r>
              <a:rPr lang="es-ES" sz="800" spc="-11">
                <a:solidFill>
                  <a:srgbClr val="4A4A49"/>
                </a:solidFill>
                <a:latin typeface="Arial"/>
                <a:ea typeface="Trebuchet MS" panose="020B0603020202020204" pitchFamily="34" charset="0"/>
                <a:cs typeface="Trebuchet MS" panose="020B0603020202020204" pitchFamily="34" charset="0"/>
              </a:rPr>
              <a:t>aplicación”</a:t>
            </a:r>
            <a:r>
              <a:rPr lang="es-ES" sz="800" spc="-91">
                <a:solidFill>
                  <a:srgbClr val="4A4A49"/>
                </a:solidFill>
                <a:latin typeface="Arial"/>
                <a:ea typeface="Trebuchet MS" panose="020B0603020202020204" pitchFamily="34" charset="0"/>
                <a:cs typeface="Trebuchet MS" panose="020B0603020202020204" pitchFamily="34" charset="0"/>
              </a:rPr>
              <a:t> </a:t>
            </a:r>
            <a:r>
              <a:rPr lang="es-ES" sz="800" spc="-5">
                <a:solidFill>
                  <a:srgbClr val="4A4A49"/>
                </a:solidFill>
                <a:latin typeface="Arial"/>
                <a:ea typeface="Trebuchet MS" panose="020B0603020202020204" pitchFamily="34" charset="0"/>
                <a:cs typeface="Trebuchet MS" panose="020B0603020202020204" pitchFamily="34" charset="0"/>
              </a:rPr>
              <a:t>incluye</a:t>
            </a:r>
            <a:r>
              <a:rPr lang="es-ES" sz="800" spc="-65">
                <a:solidFill>
                  <a:srgbClr val="4A4A49"/>
                </a:solidFill>
                <a:latin typeface="Arial"/>
                <a:ea typeface="Trebuchet MS" panose="020B0603020202020204" pitchFamily="34" charset="0"/>
                <a:cs typeface="Trebuchet MS" panose="020B0603020202020204" pitchFamily="34" charset="0"/>
              </a:rPr>
              <a:t> </a:t>
            </a:r>
            <a:r>
              <a:rPr lang="es-ES" sz="800" spc="-5">
                <a:solidFill>
                  <a:srgbClr val="4A4A49"/>
                </a:solidFill>
                <a:latin typeface="Arial"/>
                <a:ea typeface="Trebuchet MS" panose="020B0603020202020204" pitchFamily="34" charset="0"/>
                <a:cs typeface="Trebuchet MS" panose="020B0603020202020204" pitchFamily="34" charset="0"/>
              </a:rPr>
              <a:t>dolor,</a:t>
            </a:r>
            <a:r>
              <a:rPr lang="es-ES" sz="800" spc="-91">
                <a:solidFill>
                  <a:srgbClr val="4A4A49"/>
                </a:solidFill>
                <a:latin typeface="Arial"/>
                <a:ea typeface="Trebuchet MS" panose="020B0603020202020204" pitchFamily="34" charset="0"/>
                <a:cs typeface="Trebuchet MS" panose="020B0603020202020204" pitchFamily="34" charset="0"/>
              </a:rPr>
              <a:t> </a:t>
            </a:r>
            <a:r>
              <a:rPr lang="es-ES" sz="800" spc="-5">
                <a:solidFill>
                  <a:srgbClr val="4A4A49"/>
                </a:solidFill>
                <a:latin typeface="Arial"/>
                <a:ea typeface="Trebuchet MS" panose="020B0603020202020204" pitchFamily="34" charset="0"/>
                <a:cs typeface="Trebuchet MS" panose="020B0603020202020204" pitchFamily="34" charset="0"/>
              </a:rPr>
              <a:t>dolor</a:t>
            </a:r>
            <a:r>
              <a:rPr lang="es-ES" sz="800" spc="-60">
                <a:solidFill>
                  <a:srgbClr val="4A4A49"/>
                </a:solidFill>
                <a:latin typeface="Arial"/>
                <a:ea typeface="Trebuchet MS" panose="020B0603020202020204" pitchFamily="34" charset="0"/>
                <a:cs typeface="Trebuchet MS" panose="020B0603020202020204" pitchFamily="34" charset="0"/>
              </a:rPr>
              <a:t> </a:t>
            </a:r>
            <a:r>
              <a:rPr lang="es-ES" sz="800" spc="-5">
                <a:solidFill>
                  <a:srgbClr val="4A4A49"/>
                </a:solidFill>
                <a:latin typeface="Arial"/>
                <a:ea typeface="Trebuchet MS" panose="020B0603020202020204" pitchFamily="34" charset="0"/>
                <a:cs typeface="Trebuchet MS" panose="020B0603020202020204" pitchFamily="34" charset="0"/>
              </a:rPr>
              <a:t>a</a:t>
            </a:r>
            <a:r>
              <a:rPr lang="es-ES" sz="800" spc="-60">
                <a:solidFill>
                  <a:srgbClr val="4A4A49"/>
                </a:solidFill>
                <a:latin typeface="Arial"/>
                <a:ea typeface="Trebuchet MS" panose="020B0603020202020204" pitchFamily="34" charset="0"/>
                <a:cs typeface="Trebuchet MS" panose="020B0603020202020204" pitchFamily="34" charset="0"/>
              </a:rPr>
              <a:t> </a:t>
            </a:r>
            <a:r>
              <a:rPr lang="es-ES" sz="800" spc="-5">
                <a:solidFill>
                  <a:srgbClr val="4A4A49"/>
                </a:solidFill>
                <a:latin typeface="Arial"/>
                <a:ea typeface="Trebuchet MS" panose="020B0603020202020204" pitchFamily="34" charset="0"/>
                <a:cs typeface="Trebuchet MS" panose="020B0603020202020204" pitchFamily="34" charset="0"/>
              </a:rPr>
              <a:t>la</a:t>
            </a:r>
            <a:r>
              <a:rPr lang="es-ES" sz="800" spc="-65">
                <a:solidFill>
                  <a:srgbClr val="4A4A49"/>
                </a:solidFill>
                <a:latin typeface="Arial"/>
                <a:ea typeface="Trebuchet MS" panose="020B0603020202020204" pitchFamily="34" charset="0"/>
                <a:cs typeface="Trebuchet MS" panose="020B0603020202020204" pitchFamily="34" charset="0"/>
              </a:rPr>
              <a:t> </a:t>
            </a:r>
            <a:r>
              <a:rPr lang="es-ES" sz="800" spc="-5">
                <a:solidFill>
                  <a:srgbClr val="4A4A49"/>
                </a:solidFill>
                <a:latin typeface="Arial"/>
                <a:ea typeface="Trebuchet MS" panose="020B0603020202020204" pitchFamily="34" charset="0"/>
                <a:cs typeface="Trebuchet MS" panose="020B0603020202020204" pitchFamily="34" charset="0"/>
              </a:rPr>
              <a:t>palpación,</a:t>
            </a:r>
            <a:r>
              <a:rPr lang="es-ES" sz="800" spc="-91">
                <a:solidFill>
                  <a:srgbClr val="4A4A49"/>
                </a:solidFill>
                <a:latin typeface="Arial"/>
                <a:ea typeface="Trebuchet MS" panose="020B0603020202020204" pitchFamily="34" charset="0"/>
                <a:cs typeface="Trebuchet MS" panose="020B0603020202020204" pitchFamily="34" charset="0"/>
              </a:rPr>
              <a:t> </a:t>
            </a:r>
            <a:r>
              <a:rPr lang="es-ES" sz="800" spc="-5">
                <a:solidFill>
                  <a:srgbClr val="4A4A49"/>
                </a:solidFill>
                <a:latin typeface="Arial"/>
                <a:ea typeface="Trebuchet MS" panose="020B0603020202020204" pitchFamily="34" charset="0"/>
                <a:cs typeface="Trebuchet MS" panose="020B0603020202020204" pitchFamily="34" charset="0"/>
              </a:rPr>
              <a:t>escozor</a:t>
            </a:r>
            <a:r>
              <a:rPr lang="es-ES" sz="800" spc="-60">
                <a:solidFill>
                  <a:srgbClr val="4A4A49"/>
                </a:solidFill>
                <a:latin typeface="Arial"/>
                <a:ea typeface="Trebuchet MS" panose="020B0603020202020204" pitchFamily="34" charset="0"/>
                <a:cs typeface="Trebuchet MS" panose="020B0603020202020204" pitchFamily="34" charset="0"/>
              </a:rPr>
              <a:t> </a:t>
            </a:r>
            <a:r>
              <a:rPr lang="es-ES" sz="800" spc="-5">
                <a:solidFill>
                  <a:srgbClr val="4A4A49"/>
                </a:solidFill>
                <a:latin typeface="Arial"/>
                <a:ea typeface="Trebuchet MS" panose="020B0603020202020204" pitchFamily="34" charset="0"/>
                <a:cs typeface="Trebuchet MS" panose="020B0603020202020204" pitchFamily="34" charset="0"/>
              </a:rPr>
              <a:t>y</a:t>
            </a:r>
            <a:r>
              <a:rPr lang="es-ES" sz="800" spc="-60">
                <a:solidFill>
                  <a:srgbClr val="4A4A49"/>
                </a:solidFill>
                <a:latin typeface="Arial"/>
                <a:ea typeface="Trebuchet MS" panose="020B0603020202020204" pitchFamily="34" charset="0"/>
                <a:cs typeface="Trebuchet MS" panose="020B0603020202020204" pitchFamily="34" charset="0"/>
              </a:rPr>
              <a:t> </a:t>
            </a:r>
            <a:r>
              <a:rPr lang="es-ES" sz="800" spc="-5">
                <a:solidFill>
                  <a:srgbClr val="4A4A49"/>
                </a:solidFill>
                <a:latin typeface="Arial"/>
                <a:ea typeface="Trebuchet MS" panose="020B0603020202020204" pitchFamily="34" charset="0"/>
                <a:cs typeface="Trebuchet MS" panose="020B0603020202020204" pitchFamily="34" charset="0"/>
              </a:rPr>
              <a:t>sensación</a:t>
            </a:r>
            <a:r>
              <a:rPr lang="es-ES" sz="800" spc="-60">
                <a:solidFill>
                  <a:srgbClr val="4A4A49"/>
                </a:solidFill>
                <a:latin typeface="Arial"/>
                <a:ea typeface="Trebuchet MS" panose="020B0603020202020204" pitchFamily="34" charset="0"/>
                <a:cs typeface="Trebuchet MS" panose="020B0603020202020204" pitchFamily="34" charset="0"/>
              </a:rPr>
              <a:t> </a:t>
            </a:r>
            <a:r>
              <a:rPr lang="es-ES" sz="800" spc="-5">
                <a:solidFill>
                  <a:srgbClr val="4A4A49"/>
                </a:solidFill>
                <a:latin typeface="Arial"/>
                <a:ea typeface="Trebuchet MS" panose="020B0603020202020204" pitchFamily="34" charset="0"/>
                <a:cs typeface="Trebuchet MS" panose="020B0603020202020204" pitchFamily="34" charset="0"/>
              </a:rPr>
              <a:t>de</a:t>
            </a:r>
            <a:r>
              <a:rPr lang="es-ES" sz="800" spc="-65">
                <a:solidFill>
                  <a:srgbClr val="4A4A49"/>
                </a:solidFill>
                <a:latin typeface="Arial"/>
                <a:ea typeface="Trebuchet MS" panose="020B0603020202020204" pitchFamily="34" charset="0"/>
                <a:cs typeface="Trebuchet MS" panose="020B0603020202020204" pitchFamily="34" charset="0"/>
              </a:rPr>
              <a:t> </a:t>
            </a:r>
            <a:r>
              <a:rPr lang="es-ES" sz="800" spc="-5">
                <a:solidFill>
                  <a:srgbClr val="4A4A49"/>
                </a:solidFill>
                <a:latin typeface="Arial"/>
                <a:ea typeface="Trebuchet MS" panose="020B0603020202020204" pitchFamily="34" charset="0"/>
                <a:cs typeface="Trebuchet MS" panose="020B0603020202020204" pitchFamily="34" charset="0"/>
              </a:rPr>
              <a:t>ardor</a:t>
            </a:r>
            <a:r>
              <a:rPr lang="es-ES" sz="800" spc="-60">
                <a:solidFill>
                  <a:srgbClr val="4A4A49"/>
                </a:solidFill>
                <a:latin typeface="Arial"/>
                <a:ea typeface="Trebuchet MS" panose="020B0603020202020204" pitchFamily="34" charset="0"/>
                <a:cs typeface="Trebuchet MS" panose="020B0603020202020204" pitchFamily="34" charset="0"/>
              </a:rPr>
              <a:t> </a:t>
            </a:r>
            <a:r>
              <a:rPr lang="es-ES" sz="800" spc="-5">
                <a:solidFill>
                  <a:srgbClr val="4A4A49"/>
                </a:solidFill>
                <a:latin typeface="Arial"/>
                <a:ea typeface="Trebuchet MS" panose="020B0603020202020204" pitchFamily="34" charset="0"/>
                <a:cs typeface="Trebuchet MS" panose="020B0603020202020204" pitchFamily="34" charset="0"/>
              </a:rPr>
              <a:t>en</a:t>
            </a:r>
            <a:r>
              <a:rPr lang="es-ES" sz="800" spc="-60">
                <a:solidFill>
                  <a:srgbClr val="4A4A49"/>
                </a:solidFill>
                <a:latin typeface="Arial"/>
                <a:ea typeface="Trebuchet MS" panose="020B0603020202020204" pitchFamily="34" charset="0"/>
                <a:cs typeface="Trebuchet MS" panose="020B0603020202020204" pitchFamily="34" charset="0"/>
              </a:rPr>
              <a:t> </a:t>
            </a:r>
            <a:r>
              <a:rPr lang="es-ES" sz="800" spc="-5">
                <a:solidFill>
                  <a:srgbClr val="4A4A49"/>
                </a:solidFill>
                <a:latin typeface="Arial"/>
                <a:ea typeface="Trebuchet MS" panose="020B0603020202020204" pitchFamily="34" charset="0"/>
                <a:cs typeface="Trebuchet MS" panose="020B0603020202020204" pitchFamily="34" charset="0"/>
              </a:rPr>
              <a:t>la</a:t>
            </a:r>
            <a:r>
              <a:rPr lang="es-ES" sz="800" spc="-60">
                <a:solidFill>
                  <a:srgbClr val="4A4A49"/>
                </a:solidFill>
                <a:latin typeface="Arial"/>
                <a:ea typeface="Trebuchet MS" panose="020B0603020202020204" pitchFamily="34" charset="0"/>
                <a:cs typeface="Trebuchet MS" panose="020B0603020202020204" pitchFamily="34" charset="0"/>
              </a:rPr>
              <a:t> </a:t>
            </a:r>
            <a:r>
              <a:rPr lang="es-ES" sz="800" spc="-5">
                <a:solidFill>
                  <a:srgbClr val="4A4A49"/>
                </a:solidFill>
                <a:latin typeface="Arial"/>
                <a:ea typeface="Trebuchet MS" panose="020B0603020202020204" pitchFamily="34" charset="0"/>
                <a:cs typeface="Trebuchet MS" panose="020B0603020202020204" pitchFamily="34" charset="0"/>
              </a:rPr>
              <a:t>zona</a:t>
            </a:r>
            <a:r>
              <a:rPr lang="es-ES" sz="800" spc="-65">
                <a:solidFill>
                  <a:srgbClr val="4A4A49"/>
                </a:solidFill>
                <a:latin typeface="Arial"/>
                <a:ea typeface="Trebuchet MS" panose="020B0603020202020204" pitchFamily="34" charset="0"/>
                <a:cs typeface="Trebuchet MS" panose="020B0603020202020204" pitchFamily="34" charset="0"/>
              </a:rPr>
              <a:t> </a:t>
            </a:r>
            <a:r>
              <a:rPr lang="es-ES" sz="800" spc="-5">
                <a:solidFill>
                  <a:srgbClr val="4A4A49"/>
                </a:solidFill>
                <a:latin typeface="Arial"/>
                <a:ea typeface="Trebuchet MS" panose="020B0603020202020204" pitchFamily="34" charset="0"/>
                <a:cs typeface="Trebuchet MS" panose="020B0603020202020204" pitchFamily="34" charset="0"/>
              </a:rPr>
              <a:t>de</a:t>
            </a:r>
            <a:r>
              <a:rPr lang="es-ES" sz="800" spc="-60">
                <a:solidFill>
                  <a:srgbClr val="4A4A49"/>
                </a:solidFill>
                <a:latin typeface="Arial"/>
                <a:ea typeface="Trebuchet MS" panose="020B0603020202020204" pitchFamily="34" charset="0"/>
                <a:cs typeface="Trebuchet MS" panose="020B0603020202020204" pitchFamily="34" charset="0"/>
              </a:rPr>
              <a:t> </a:t>
            </a:r>
            <a:r>
              <a:rPr lang="es-ES" sz="800" spc="-5">
                <a:solidFill>
                  <a:srgbClr val="4A4A49"/>
                </a:solidFill>
                <a:latin typeface="Arial"/>
                <a:ea typeface="Trebuchet MS" panose="020B0603020202020204" pitchFamily="34" charset="0"/>
                <a:cs typeface="Trebuchet MS" panose="020B0603020202020204" pitchFamily="34" charset="0"/>
              </a:rPr>
              <a:t>aplicación.</a:t>
            </a:r>
            <a:endParaRPr lang="es-ES" sz="800">
              <a:solidFill>
                <a:srgbClr val="6F6F6F"/>
              </a:solidFill>
              <a:latin typeface="Arial"/>
              <a:ea typeface="Trebuchet MS" panose="020B0603020202020204" pitchFamily="34" charset="0"/>
              <a:cs typeface="Trebuchet MS" panose="020B0603020202020204" pitchFamily="34" charset="0"/>
            </a:endParaRPr>
          </a:p>
        </p:txBody>
      </p:sp>
      <p:sp>
        <p:nvSpPr>
          <p:cNvPr id="23" name="CuadroTexto 22">
            <a:extLst>
              <a:ext uri="{FF2B5EF4-FFF2-40B4-BE49-F238E27FC236}">
                <a16:creationId xmlns:a16="http://schemas.microsoft.com/office/drawing/2014/main" id="{FBD02CCC-759C-3F16-A7C0-E1672BADBCEE}"/>
              </a:ext>
            </a:extLst>
          </p:cNvPr>
          <p:cNvSpPr txBox="1"/>
          <p:nvPr/>
        </p:nvSpPr>
        <p:spPr>
          <a:xfrm>
            <a:off x="237623" y="5571959"/>
            <a:ext cx="11745831" cy="1077218"/>
          </a:xfrm>
          <a:prstGeom prst="rect">
            <a:avLst/>
          </a:prstGeom>
          <a:noFill/>
        </p:spPr>
        <p:txBody>
          <a:bodyPr wrap="square">
            <a:spAutoFit/>
          </a:bodyPr>
          <a:lstStyle/>
          <a:p>
            <a:pPr algn="just" defTabSz="914377">
              <a:defRPr/>
            </a:pPr>
            <a:r>
              <a:rPr lang="es-ES" sz="800" dirty="0">
                <a:solidFill>
                  <a:srgbClr val="4A4A49"/>
                </a:solidFill>
                <a:latin typeface="Arial"/>
                <a:ea typeface="Trebuchet MS" panose="020B0603020202020204" pitchFamily="34" charset="0"/>
                <a:cs typeface="Trebuchet MS" panose="020B0603020202020204" pitchFamily="34" charset="0"/>
              </a:rPr>
              <a:t>Dada su</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escasa absorción sistémica, no se esperan signos sistémicos de sobredosis tras la aplicación tópica de la pomada de tirbanibulina. El manejo de la sobredosis debe consistir en el</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tratamiento de los síntomas clínicos. Para obtener información sobre las vías de administración incorrectas, ver sección 4.4. </a:t>
            </a:r>
            <a:r>
              <a:rPr lang="es-ES" sz="800" b="1" dirty="0">
                <a:solidFill>
                  <a:srgbClr val="4A4A49"/>
                </a:solidFill>
                <a:latin typeface="Arial"/>
                <a:ea typeface="Trebuchet MS" panose="020B0603020202020204" pitchFamily="34" charset="0"/>
                <a:cs typeface="Trebuchet MS" panose="020B0603020202020204" pitchFamily="34" charset="0"/>
              </a:rPr>
              <a:t>6. DATOS FARMACÉUTICOS. 6.1. Lista de excipientes.</a:t>
            </a:r>
            <a:r>
              <a:rPr lang="es-ES" sz="800" b="1"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Propilenglicol.</a:t>
            </a:r>
            <a:r>
              <a:rPr lang="es-ES" sz="800" spc="-1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Monoestearato</a:t>
            </a:r>
            <a:r>
              <a:rPr lang="es-ES" sz="800" spc="3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de</a:t>
            </a:r>
            <a:r>
              <a:rPr lang="es-ES" sz="800" spc="3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glicerol</a:t>
            </a:r>
            <a:r>
              <a:rPr lang="es-ES" sz="800" spc="3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40</a:t>
            </a:r>
            <a:r>
              <a:rPr lang="es-ES" sz="800" spc="3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a:t>
            </a:r>
            <a:r>
              <a:rPr lang="es-ES" sz="800" spc="3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55.</a:t>
            </a:r>
            <a:r>
              <a:rPr lang="es-ES" sz="800" spc="-11"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6.2.</a:t>
            </a:r>
            <a:r>
              <a:rPr lang="es-ES" sz="800" b="1" spc="15"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Incompatibilidades.</a:t>
            </a:r>
            <a:r>
              <a:rPr lang="es-ES" sz="800" b="1" spc="1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No</a:t>
            </a:r>
            <a:r>
              <a:rPr lang="es-ES" sz="800" spc="3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procede.</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6.3.</a:t>
            </a:r>
            <a:r>
              <a:rPr lang="es-ES" sz="800" b="1" spc="11"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Periodo</a:t>
            </a:r>
            <a:r>
              <a:rPr lang="es-ES" sz="800" b="1" spc="45"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de</a:t>
            </a:r>
            <a:r>
              <a:rPr lang="es-ES" sz="800" b="1" spc="51"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validez.</a:t>
            </a:r>
            <a:r>
              <a:rPr lang="es-ES" sz="800" b="1" spc="1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3</a:t>
            </a:r>
            <a:r>
              <a:rPr lang="es-ES" sz="800" spc="3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años.</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6.4.</a:t>
            </a:r>
            <a:r>
              <a:rPr lang="es-ES" sz="800" b="1" spc="11"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Precauciones</a:t>
            </a:r>
            <a:r>
              <a:rPr lang="es-ES" sz="800" b="1" spc="51"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especiales</a:t>
            </a:r>
            <a:r>
              <a:rPr lang="es-ES" sz="800" b="1" spc="45"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de</a:t>
            </a:r>
            <a:r>
              <a:rPr lang="es-ES" sz="800" b="1" spc="51"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conservación.</a:t>
            </a:r>
            <a:r>
              <a:rPr lang="es-ES" sz="800" b="1" spc="1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No</a:t>
            </a:r>
            <a:r>
              <a:rPr lang="es-ES" sz="800" spc="3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refrigerar</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o</a:t>
            </a:r>
            <a:r>
              <a:rPr lang="es-ES" sz="800" spc="4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congelar.</a:t>
            </a:r>
            <a:r>
              <a:rPr lang="es-ES" sz="800" spc="15"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6.5.</a:t>
            </a:r>
            <a:r>
              <a:rPr lang="es-ES" sz="800" b="1" spc="20"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Naturaleza</a:t>
            </a:r>
            <a:r>
              <a:rPr lang="es-ES" sz="800" b="1" spc="60"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y</a:t>
            </a:r>
            <a:r>
              <a:rPr lang="es-ES" sz="800" b="1" spc="60"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contenido</a:t>
            </a:r>
            <a:r>
              <a:rPr lang="es-ES" sz="800" b="1" spc="60"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del</a:t>
            </a:r>
            <a:r>
              <a:rPr lang="es-ES" sz="800" b="1" spc="55"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envase.</a:t>
            </a:r>
            <a:r>
              <a:rPr lang="es-ES" sz="800" b="1" spc="2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Sobres</a:t>
            </a:r>
            <a:r>
              <a:rPr lang="es-ES" sz="800" spc="5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con</a:t>
            </a:r>
            <a:r>
              <a:rPr lang="es-ES" sz="800" spc="4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un</a:t>
            </a:r>
            <a:r>
              <a:rPr lang="es-ES" sz="800" spc="5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revestimiento</a:t>
            </a:r>
            <a:r>
              <a:rPr lang="es-ES" sz="800" spc="4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interior</a:t>
            </a:r>
            <a:r>
              <a:rPr lang="es-ES" sz="800" spc="5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de</a:t>
            </a:r>
            <a:r>
              <a:rPr lang="es-ES" sz="800" spc="4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polietileno</a:t>
            </a:r>
            <a:r>
              <a:rPr lang="es-ES" sz="800" spc="5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lineal</a:t>
            </a:r>
            <a:r>
              <a:rPr lang="es-ES" sz="800" spc="4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de</a:t>
            </a:r>
            <a:r>
              <a:rPr lang="es-ES" sz="800" spc="5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baja</a:t>
            </a:r>
            <a:r>
              <a:rPr lang="es-ES" sz="800" spc="4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densidad.</a:t>
            </a:r>
            <a:r>
              <a:rPr lang="es-ES" sz="800" spc="1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Cada</a:t>
            </a:r>
            <a:r>
              <a:rPr lang="es-ES" sz="800" spc="5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sobre</a:t>
            </a:r>
            <a:r>
              <a:rPr lang="es-ES" sz="800" spc="4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contiene</a:t>
            </a:r>
            <a:r>
              <a:rPr lang="es-ES" sz="800" spc="5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250</a:t>
            </a:r>
            <a:r>
              <a:rPr lang="es-ES" sz="800" spc="4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mg</a:t>
            </a:r>
            <a:r>
              <a:rPr lang="es-ES" sz="800" spc="5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de</a:t>
            </a:r>
            <a:r>
              <a:rPr lang="es-ES" sz="800" spc="4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pomada.</a:t>
            </a:r>
            <a:r>
              <a:rPr lang="es-ES" sz="800" spc="1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Envases</a:t>
            </a:r>
            <a:r>
              <a:rPr lang="es-ES" sz="800" spc="5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de</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5</a:t>
            </a:r>
            <a:r>
              <a:rPr lang="es-ES" sz="800" spc="3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sobres.</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6.6.</a:t>
            </a:r>
            <a:r>
              <a:rPr lang="es-ES" sz="800" b="1" spc="15"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Precauciones</a:t>
            </a:r>
            <a:r>
              <a:rPr lang="es-ES" sz="800" b="1" spc="51"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especiales</a:t>
            </a:r>
            <a:r>
              <a:rPr lang="es-ES" sz="800" b="1" spc="45"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de</a:t>
            </a:r>
            <a:r>
              <a:rPr lang="es-ES" sz="800" b="1" spc="51"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eliminación.</a:t>
            </a:r>
            <a:r>
              <a:rPr lang="es-ES" sz="800" b="1" spc="1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Los</a:t>
            </a:r>
            <a:r>
              <a:rPr lang="es-ES" sz="800" spc="4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sobres</a:t>
            </a:r>
            <a:r>
              <a:rPr lang="es-ES" sz="800" spc="4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se</a:t>
            </a:r>
            <a:r>
              <a:rPr lang="es-ES" sz="800" spc="3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deben</a:t>
            </a:r>
            <a:r>
              <a:rPr lang="es-ES" sz="800" spc="4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desechar</a:t>
            </a:r>
            <a:r>
              <a:rPr lang="es-ES" sz="800" spc="4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tras</a:t>
            </a:r>
            <a:r>
              <a:rPr lang="es-ES" sz="800" spc="3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el</a:t>
            </a:r>
            <a:r>
              <a:rPr lang="es-ES" sz="800" spc="3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primer</a:t>
            </a:r>
            <a:r>
              <a:rPr lang="es-ES" sz="800" spc="3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uso.</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La</a:t>
            </a:r>
            <a:r>
              <a:rPr lang="es-ES" sz="800" spc="3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eliminación</a:t>
            </a:r>
            <a:r>
              <a:rPr lang="es-ES" sz="800" spc="3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del</a:t>
            </a:r>
            <a:r>
              <a:rPr lang="es-ES" sz="800" spc="3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medicamento</a:t>
            </a:r>
            <a:r>
              <a:rPr lang="es-ES" sz="800" spc="4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no</a:t>
            </a:r>
            <a:r>
              <a:rPr lang="es-ES" sz="800" spc="4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utilizado</a:t>
            </a:r>
            <a:r>
              <a:rPr lang="es-ES" sz="800" spc="3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y</a:t>
            </a:r>
            <a:r>
              <a:rPr lang="es-ES" sz="800" spc="4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de</a:t>
            </a:r>
            <a:r>
              <a:rPr lang="es-ES" sz="800" spc="4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todos</a:t>
            </a:r>
            <a:r>
              <a:rPr lang="es-ES" sz="800" spc="3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los</a:t>
            </a:r>
            <a:r>
              <a:rPr lang="es-ES" sz="800" spc="3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materiales</a:t>
            </a:r>
            <a:r>
              <a:rPr lang="es-ES" sz="800" spc="3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que</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spc="-5" dirty="0">
                <a:solidFill>
                  <a:srgbClr val="4A4A49"/>
                </a:solidFill>
                <a:latin typeface="Arial"/>
                <a:ea typeface="Trebuchet MS" panose="020B0603020202020204" pitchFamily="34" charset="0"/>
                <a:cs typeface="Trebuchet MS" panose="020B0603020202020204" pitchFamily="34" charset="0"/>
              </a:rPr>
              <a:t>hayan estado en contacto con él se realizará de acuerdo con la normativa local. </a:t>
            </a:r>
            <a:r>
              <a:rPr lang="es-ES" sz="800" b="1" spc="-5" dirty="0">
                <a:solidFill>
                  <a:srgbClr val="4A4A49"/>
                </a:solidFill>
                <a:latin typeface="Arial"/>
                <a:ea typeface="Trebuchet MS" panose="020B0603020202020204" pitchFamily="34" charset="0"/>
                <a:cs typeface="Trebuchet MS" panose="020B0603020202020204" pitchFamily="34" charset="0"/>
              </a:rPr>
              <a:t>7. TITULAR </a:t>
            </a:r>
            <a:r>
              <a:rPr lang="es-ES" sz="800" b="1" dirty="0">
                <a:solidFill>
                  <a:srgbClr val="4A4A49"/>
                </a:solidFill>
                <a:latin typeface="Arial"/>
                <a:ea typeface="Trebuchet MS" panose="020B0603020202020204" pitchFamily="34" charset="0"/>
                <a:cs typeface="Trebuchet MS" panose="020B0603020202020204" pitchFamily="34" charset="0"/>
              </a:rPr>
              <a:t>DE LA AUTORIZACIÓN DE COMERCIALIZACIÓN. </a:t>
            </a:r>
            <a:r>
              <a:rPr lang="es-ES" sz="800" dirty="0">
                <a:solidFill>
                  <a:srgbClr val="4A4A49"/>
                </a:solidFill>
                <a:latin typeface="Arial"/>
                <a:ea typeface="Trebuchet MS" panose="020B0603020202020204" pitchFamily="34" charset="0"/>
                <a:cs typeface="Trebuchet MS" panose="020B0603020202020204" pitchFamily="34" charset="0"/>
              </a:rPr>
              <a:t>Almirall, S.A. Ronda General Mitre, 151</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08022 Barcelona. España. </a:t>
            </a:r>
            <a:r>
              <a:rPr lang="es-ES" sz="800" b="1" dirty="0">
                <a:solidFill>
                  <a:srgbClr val="4A4A49"/>
                </a:solidFill>
                <a:latin typeface="Arial"/>
                <a:ea typeface="Trebuchet MS" panose="020B0603020202020204" pitchFamily="34" charset="0"/>
                <a:cs typeface="Trebuchet MS" panose="020B0603020202020204" pitchFamily="34" charset="0"/>
              </a:rPr>
              <a:t>8. NÚMERO(S) DE AUTORIZACIÓN DE COMERCIALIZACIÓN. </a:t>
            </a:r>
            <a:r>
              <a:rPr lang="es-ES" sz="800" dirty="0">
                <a:solidFill>
                  <a:srgbClr val="4A4A49"/>
                </a:solidFill>
                <a:latin typeface="Arial"/>
                <a:ea typeface="Trebuchet MS" panose="020B0603020202020204" pitchFamily="34" charset="0"/>
                <a:cs typeface="Trebuchet MS" panose="020B0603020202020204" pitchFamily="34" charset="0"/>
              </a:rPr>
              <a:t>EU/1/21/1558/001. </a:t>
            </a:r>
            <a:r>
              <a:rPr lang="es-ES" sz="800" b="1" dirty="0">
                <a:solidFill>
                  <a:srgbClr val="4A4A49"/>
                </a:solidFill>
                <a:latin typeface="Arial"/>
                <a:ea typeface="Trebuchet MS" panose="020B0603020202020204" pitchFamily="34" charset="0"/>
                <a:cs typeface="Trebuchet MS" panose="020B0603020202020204" pitchFamily="34" charset="0"/>
              </a:rPr>
              <a:t>9. FECHA DE LA PRIMERA AUTORIZACIÓN/RENOVACIÓN DE LA</a:t>
            </a:r>
            <a:r>
              <a:rPr lang="es-ES" sz="800" b="1" spc="5"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AUTORIZACIÓN. </a:t>
            </a:r>
            <a:r>
              <a:rPr lang="es-ES" sz="800" dirty="0">
                <a:solidFill>
                  <a:srgbClr val="4A4A49"/>
                </a:solidFill>
                <a:latin typeface="Arial"/>
                <a:ea typeface="Trebuchet MS" panose="020B0603020202020204" pitchFamily="34" charset="0"/>
                <a:cs typeface="Trebuchet MS" panose="020B0603020202020204" pitchFamily="34" charset="0"/>
              </a:rPr>
              <a:t>Fecha de la primera autorización: 16 Julio 2021. </a:t>
            </a:r>
            <a:r>
              <a:rPr lang="es-ES" sz="800" b="1" dirty="0">
                <a:solidFill>
                  <a:srgbClr val="4A4A49"/>
                </a:solidFill>
                <a:latin typeface="Arial"/>
                <a:ea typeface="Trebuchet MS" panose="020B0603020202020204" pitchFamily="34" charset="0"/>
                <a:cs typeface="Trebuchet MS" panose="020B0603020202020204" pitchFamily="34" charset="0"/>
              </a:rPr>
              <a:t>10. FECHA DE LA REVISIÓN DEL TEXTO. </a:t>
            </a:r>
            <a:r>
              <a:rPr lang="es-ES" sz="800" dirty="0">
                <a:solidFill>
                  <a:srgbClr val="4A4A49"/>
                </a:solidFill>
                <a:latin typeface="Arial"/>
                <a:ea typeface="Trebuchet MS" panose="020B0603020202020204" pitchFamily="34" charset="0"/>
                <a:cs typeface="Trebuchet MS" panose="020B0603020202020204" pitchFamily="34" charset="0"/>
              </a:rPr>
              <a:t>Enero 2022. </a:t>
            </a:r>
            <a:r>
              <a:rPr lang="es-ES" sz="800" b="1" dirty="0">
                <a:solidFill>
                  <a:srgbClr val="4A4A49"/>
                </a:solidFill>
                <a:latin typeface="Arial"/>
                <a:ea typeface="Trebuchet MS" panose="020B0603020202020204" pitchFamily="34" charset="0"/>
                <a:cs typeface="Trebuchet MS" panose="020B0603020202020204" pitchFamily="34" charset="0"/>
              </a:rPr>
              <a:t>11. PRECIO Y CONDICIONES DE PRESCRIPCIÓN Y</a:t>
            </a:r>
            <a:r>
              <a:rPr lang="es-ES" sz="800" b="1" spc="5" dirty="0">
                <a:solidFill>
                  <a:srgbClr val="4A4A49"/>
                </a:solidFill>
                <a:latin typeface="Arial"/>
                <a:ea typeface="Trebuchet MS" panose="020B0603020202020204" pitchFamily="34" charset="0"/>
                <a:cs typeface="Trebuchet MS" panose="020B0603020202020204" pitchFamily="34" charset="0"/>
              </a:rPr>
              <a:t> </a:t>
            </a:r>
            <a:r>
              <a:rPr lang="es-ES" sz="800" b="1" spc="-5" dirty="0">
                <a:solidFill>
                  <a:srgbClr val="4A4A49"/>
                </a:solidFill>
                <a:latin typeface="Arial"/>
                <a:ea typeface="Trebuchet MS" panose="020B0603020202020204" pitchFamily="34" charset="0"/>
                <a:cs typeface="Trebuchet MS" panose="020B0603020202020204" pitchFamily="34" charset="0"/>
              </a:rPr>
              <a:t>DISPENSACIÓN</a:t>
            </a:r>
            <a:r>
              <a:rPr lang="es-ES" sz="800" b="1" spc="-15"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POR</a:t>
            </a:r>
            <a:r>
              <a:rPr lang="es-ES" sz="800" b="1" spc="-15"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SISTEMA</a:t>
            </a:r>
            <a:r>
              <a:rPr lang="es-ES" sz="800" b="1" spc="-11"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NACIONAL</a:t>
            </a:r>
            <a:r>
              <a:rPr lang="es-ES" sz="800" b="1" spc="-15"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DE</a:t>
            </a:r>
            <a:r>
              <a:rPr lang="es-ES" sz="800" b="1" spc="-11"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SALUD.</a:t>
            </a:r>
            <a:r>
              <a:rPr lang="es-ES" sz="800" b="1" spc="-1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Con</a:t>
            </a:r>
            <a:r>
              <a:rPr lang="es-ES" sz="800" spc="-3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receta</a:t>
            </a:r>
            <a:r>
              <a:rPr lang="es-ES" sz="800" spc="-3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médica.</a:t>
            </a:r>
            <a:r>
              <a:rPr lang="es-ES" sz="800" spc="-6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Dispensación</a:t>
            </a:r>
            <a:r>
              <a:rPr lang="es-ES" sz="800" spc="-3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en</a:t>
            </a:r>
            <a:r>
              <a:rPr lang="es-ES" sz="800" spc="-2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farmacias.</a:t>
            </a:r>
            <a:r>
              <a:rPr lang="es-ES" sz="800" spc="-6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PVP</a:t>
            </a:r>
            <a:r>
              <a:rPr lang="es-ES" sz="800" spc="-3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IVA:</a:t>
            </a:r>
            <a:r>
              <a:rPr lang="es-ES" sz="800" spc="-6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75,95€.</a:t>
            </a:r>
            <a:r>
              <a:rPr lang="es-ES" sz="800" spc="-60"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12.</a:t>
            </a:r>
            <a:r>
              <a:rPr lang="es-ES" sz="800" b="1" spc="-45"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CONDICIONES</a:t>
            </a:r>
            <a:r>
              <a:rPr lang="es-ES" sz="800" b="1" spc="-11"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DE</a:t>
            </a:r>
            <a:r>
              <a:rPr lang="es-ES" sz="800" b="1" spc="-15"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LA</a:t>
            </a:r>
            <a:r>
              <a:rPr lang="es-ES" sz="800" b="1" spc="-15"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PRESTACIÓN</a:t>
            </a:r>
            <a:r>
              <a:rPr lang="es-ES" sz="800" b="1" spc="-11"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FARMACÉUTICA</a:t>
            </a:r>
            <a:r>
              <a:rPr lang="es-ES" sz="800" b="1" spc="-15"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DEL</a:t>
            </a:r>
            <a:r>
              <a:rPr lang="es-ES" sz="800" b="1" spc="-165"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SISTEMA</a:t>
            </a:r>
            <a:r>
              <a:rPr lang="es-ES" sz="800" b="1" spc="20"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NACIONAL</a:t>
            </a:r>
            <a:r>
              <a:rPr lang="es-ES" sz="800" b="1" spc="25"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DE</a:t>
            </a:r>
            <a:r>
              <a:rPr lang="es-ES" sz="800" b="1" spc="25" dirty="0">
                <a:solidFill>
                  <a:srgbClr val="4A4A49"/>
                </a:solidFill>
                <a:latin typeface="Arial"/>
                <a:ea typeface="Trebuchet MS" panose="020B0603020202020204" pitchFamily="34" charset="0"/>
                <a:cs typeface="Trebuchet MS" panose="020B0603020202020204" pitchFamily="34" charset="0"/>
              </a:rPr>
              <a:t> </a:t>
            </a:r>
            <a:r>
              <a:rPr lang="es-ES" sz="800" b="1" dirty="0">
                <a:solidFill>
                  <a:srgbClr val="4A4A49"/>
                </a:solidFill>
                <a:latin typeface="Arial"/>
                <a:ea typeface="Trebuchet MS" panose="020B0603020202020204" pitchFamily="34" charset="0"/>
                <a:cs typeface="Trebuchet MS" panose="020B0603020202020204" pitchFamily="34" charset="0"/>
              </a:rPr>
              <a:t>SALUD.</a:t>
            </a:r>
            <a:r>
              <a:rPr lang="es-ES" sz="800" b="1" spc="2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Incluido</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en</a:t>
            </a:r>
            <a:r>
              <a:rPr lang="es-ES" sz="800" spc="1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la</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prestación</a:t>
            </a:r>
            <a:r>
              <a:rPr lang="es-ES" sz="800" spc="1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farmacéutica</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del</a:t>
            </a:r>
            <a:r>
              <a:rPr lang="es-ES" sz="800" spc="1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Sistema</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Nacional</a:t>
            </a:r>
            <a:r>
              <a:rPr lang="es-ES" sz="800" spc="1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de</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Salud,</a:t>
            </a:r>
            <a:r>
              <a:rPr lang="es-ES" sz="800" spc="-20"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con</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visado</a:t>
            </a:r>
            <a:r>
              <a:rPr lang="es-ES" sz="800" spc="11"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de</a:t>
            </a:r>
            <a:r>
              <a:rPr lang="es-ES" sz="800" spc="5" dirty="0">
                <a:solidFill>
                  <a:srgbClr val="4A4A49"/>
                </a:solidFill>
                <a:latin typeface="Arial"/>
                <a:ea typeface="Trebuchet MS" panose="020B0603020202020204" pitchFamily="34" charset="0"/>
                <a:cs typeface="Trebuchet MS" panose="020B0603020202020204" pitchFamily="34" charset="0"/>
              </a:rPr>
              <a:t> </a:t>
            </a:r>
            <a:r>
              <a:rPr lang="es-ES" sz="800" dirty="0">
                <a:solidFill>
                  <a:srgbClr val="4A4A49"/>
                </a:solidFill>
                <a:latin typeface="Arial"/>
                <a:ea typeface="Trebuchet MS" panose="020B0603020202020204" pitchFamily="34" charset="0"/>
                <a:cs typeface="Trebuchet MS" panose="020B0603020202020204" pitchFamily="34" charset="0"/>
              </a:rPr>
              <a:t>inspección. </a:t>
            </a:r>
            <a:r>
              <a:rPr lang="es-ES" sz="800" b="1" dirty="0">
                <a:solidFill>
                  <a:srgbClr val="4A4A49"/>
                </a:solidFill>
                <a:latin typeface="Arial"/>
                <a:ea typeface="Trebuchet MS" panose="020B0603020202020204" pitchFamily="34" charset="0"/>
                <a:cs typeface="Trebuchet MS" panose="020B0603020202020204" pitchFamily="34" charset="0"/>
              </a:rPr>
              <a:t>FECHA DE ELABORACIÓN DEL MATERIAL: </a:t>
            </a:r>
            <a:r>
              <a:rPr lang="es-ES" sz="800" dirty="0">
                <a:solidFill>
                  <a:srgbClr val="4A4A49"/>
                </a:solidFill>
                <a:latin typeface="Arial"/>
                <a:ea typeface="Trebuchet MS" panose="020B0603020202020204" pitchFamily="34" charset="0"/>
                <a:cs typeface="Trebuchet MS" panose="020B0603020202020204" pitchFamily="34" charset="0"/>
              </a:rPr>
              <a:t>Diciembre 2023.</a:t>
            </a:r>
            <a:endParaRPr lang="es-ES" dirty="0">
              <a:solidFill>
                <a:srgbClr val="6F6F6F"/>
              </a:solidFill>
              <a:latin typeface="Arial"/>
            </a:endParaRPr>
          </a:p>
        </p:txBody>
      </p:sp>
    </p:spTree>
    <p:extLst>
      <p:ext uri="{BB962C8B-B14F-4D97-AF65-F5344CB8AC3E}">
        <p14:creationId xmlns:p14="http://schemas.microsoft.com/office/powerpoint/2010/main" val="3445476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BC33B6E9-BE9D-5F12-828E-DFF70F663B6D}"/>
              </a:ext>
            </a:extLst>
          </p:cNvPr>
          <p:cNvSpPr>
            <a:spLocks noGrp="1"/>
          </p:cNvSpPr>
          <p:nvPr>
            <p:ph type="ctrTitle"/>
          </p:nvPr>
        </p:nvSpPr>
        <p:spPr>
          <a:xfrm>
            <a:off x="1952786" y="2620269"/>
            <a:ext cx="9668670" cy="1102393"/>
          </a:xfrm>
        </p:spPr>
        <p:txBody>
          <a:bodyPr>
            <a:normAutofit fontScale="90000"/>
          </a:bodyPr>
          <a:lstStyle/>
          <a:p>
            <a:r>
              <a:rPr lang="es-ES" sz="7200" dirty="0"/>
              <a:t>Wynzora®: </a:t>
            </a:r>
            <a:r>
              <a:rPr lang="es-ES" sz="4800" b="0" dirty="0" err="1"/>
              <a:t>Calcipotriol</a:t>
            </a:r>
            <a:r>
              <a:rPr lang="es-ES" sz="4800" b="0" dirty="0"/>
              <a:t>/betametasona crema</a:t>
            </a:r>
            <a:endParaRPr lang="es-ES" dirty="0"/>
          </a:p>
        </p:txBody>
      </p:sp>
      <p:sp>
        <p:nvSpPr>
          <p:cNvPr id="5" name="Subtítulo 4">
            <a:extLst>
              <a:ext uri="{FF2B5EF4-FFF2-40B4-BE49-F238E27FC236}">
                <a16:creationId xmlns:a16="http://schemas.microsoft.com/office/drawing/2014/main" id="{B91E16D9-B097-7DAB-F270-F90A4540669A}"/>
              </a:ext>
            </a:extLst>
          </p:cNvPr>
          <p:cNvSpPr>
            <a:spLocks noGrp="1"/>
          </p:cNvSpPr>
          <p:nvPr>
            <p:ph type="subTitle" idx="1"/>
          </p:nvPr>
        </p:nvSpPr>
        <p:spPr>
          <a:xfrm>
            <a:off x="1952786" y="3814738"/>
            <a:ext cx="9668670" cy="748119"/>
          </a:xfrm>
        </p:spPr>
        <p:txBody>
          <a:bodyPr/>
          <a:lstStyle/>
          <a:p>
            <a:r>
              <a:rPr lang="es-ES_tradnl" dirty="0"/>
              <a:t>NOMBRE PONENTE</a:t>
            </a:r>
          </a:p>
          <a:p>
            <a:r>
              <a:rPr lang="es-ES_tradnl" dirty="0"/>
              <a:t>CENTRO</a:t>
            </a:r>
          </a:p>
        </p:txBody>
      </p:sp>
    </p:spTree>
    <p:extLst>
      <p:ext uri="{BB962C8B-B14F-4D97-AF65-F5344CB8AC3E}">
        <p14:creationId xmlns:p14="http://schemas.microsoft.com/office/powerpoint/2010/main" val="565365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9DA0113-988C-BAA9-5CFA-11243414151A}"/>
              </a:ext>
            </a:extLst>
          </p:cNvPr>
          <p:cNvSpPr>
            <a:spLocks noGrp="1"/>
          </p:cNvSpPr>
          <p:nvPr>
            <p:ph type="body" sz="quarter" idx="13"/>
          </p:nvPr>
        </p:nvSpPr>
        <p:spPr>
          <a:xfrm>
            <a:off x="642938" y="706581"/>
            <a:ext cx="7950464" cy="350837"/>
          </a:xfrm>
        </p:spPr>
        <p:txBody>
          <a:bodyPr>
            <a:normAutofit lnSpcReduction="10000"/>
          </a:bodyPr>
          <a:lstStyle/>
          <a:p>
            <a:r>
              <a:rPr lang="es-ES"/>
              <a:t>Conflictos de interés</a:t>
            </a:r>
          </a:p>
        </p:txBody>
      </p:sp>
      <p:sp>
        <p:nvSpPr>
          <p:cNvPr id="3" name="Text Placeholder 4">
            <a:extLst>
              <a:ext uri="{FF2B5EF4-FFF2-40B4-BE49-F238E27FC236}">
                <a16:creationId xmlns:a16="http://schemas.microsoft.com/office/drawing/2014/main" id="{804EEE44-B154-B77A-A8CB-943F26A19FC5}"/>
              </a:ext>
            </a:extLst>
          </p:cNvPr>
          <p:cNvSpPr txBox="1">
            <a:spLocks/>
          </p:cNvSpPr>
          <p:nvPr/>
        </p:nvSpPr>
        <p:spPr>
          <a:xfrm>
            <a:off x="914400" y="1850352"/>
            <a:ext cx="10363200" cy="430106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44" indent="-285744" defTabSz="914377">
              <a:lnSpc>
                <a:spcPct val="150000"/>
              </a:lnSpc>
              <a:spcBef>
                <a:spcPts val="1000"/>
              </a:spcBef>
              <a:defRPr/>
            </a:pPr>
            <a:r>
              <a:rPr lang="es-ES" sz="1400" dirty="0">
                <a:solidFill>
                  <a:srgbClr val="002855"/>
                </a:solidFill>
                <a:latin typeface="Arial" panose="020B0604020202020204"/>
              </a:rPr>
              <a:t>He proporcionado asesoramiento científico, participado en reuniones médicas y cursos de formación patrocinados por XXX</a:t>
            </a:r>
          </a:p>
          <a:p>
            <a:pPr marL="285744" indent="-285744" defTabSz="914377">
              <a:lnSpc>
                <a:spcPct val="150000"/>
              </a:lnSpc>
              <a:spcBef>
                <a:spcPts val="1000"/>
              </a:spcBef>
              <a:defRPr/>
            </a:pPr>
            <a:r>
              <a:rPr lang="es-ES" sz="1400" dirty="0">
                <a:solidFill>
                  <a:srgbClr val="002855"/>
                </a:solidFill>
                <a:latin typeface="Arial" panose="020B0604020202020204"/>
              </a:rPr>
              <a:t>He participado como investigador principal o colaborador en ensayos clínicos o trabajos de investigación para XXX</a:t>
            </a:r>
            <a:endParaRPr lang="es-ES" sz="1400" dirty="0">
              <a:solidFill>
                <a:srgbClr val="6F6F6F"/>
              </a:solidFill>
              <a:latin typeface="Arial" panose="020B0604020202020204" pitchFamily="34" charset="0"/>
              <a:cs typeface="Arial" panose="020B0604020202020204" pitchFamily="34" charset="0"/>
            </a:endParaRPr>
          </a:p>
          <a:p>
            <a:pPr marL="228594" indent="-228594" defTabSz="914377">
              <a:spcBef>
                <a:spcPts val="1000"/>
              </a:spcBef>
              <a:defRPr/>
            </a:pPr>
            <a:endParaRPr lang="es-ES" sz="400" i="1" dirty="0">
              <a:solidFill>
                <a:srgbClr val="6F6F6F"/>
              </a:solidFill>
              <a:latin typeface="Arial"/>
            </a:endParaRPr>
          </a:p>
        </p:txBody>
      </p:sp>
    </p:spTree>
    <p:extLst>
      <p:ext uri="{BB962C8B-B14F-4D97-AF65-F5344CB8AC3E}">
        <p14:creationId xmlns:p14="http://schemas.microsoft.com/office/powerpoint/2010/main" val="20108799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1C03BE8-1C4D-D37B-839F-2AE53CEACF73}"/>
              </a:ext>
            </a:extLst>
          </p:cNvPr>
          <p:cNvSpPr txBox="1">
            <a:spLocks/>
          </p:cNvSpPr>
          <p:nvPr/>
        </p:nvSpPr>
        <p:spPr>
          <a:xfrm>
            <a:off x="1649421" y="783792"/>
            <a:ext cx="7950729" cy="766044"/>
          </a:xfrm>
          <a:prstGeom prst="rect">
            <a:avLst/>
          </a:prstGeom>
        </p:spPr>
        <p:txBody>
          <a:bodyPr vert="horz" lIns="91440" tIns="45720" rIns="91440" bIns="45720" rtlCol="0" anchor="b">
            <a:normAutofit/>
          </a:bodyPr>
          <a:lstStyle>
            <a:lvl1pPr algn="r" defTabSz="914400" rtl="0" eaLnBrk="1" latinLnBrk="0" hangingPunct="1">
              <a:lnSpc>
                <a:spcPct val="90000"/>
              </a:lnSpc>
              <a:spcBef>
                <a:spcPct val="0"/>
              </a:spcBef>
              <a:buNone/>
              <a:defRPr sz="4500" b="1" kern="1200">
                <a:solidFill>
                  <a:srgbClr val="0D3F4E"/>
                </a:solidFill>
                <a:latin typeface="+mn-lt"/>
                <a:ea typeface="+mj-ea"/>
                <a:cs typeface="+mj-cs"/>
              </a:defRPr>
            </a:lvl1pPr>
          </a:lstStyle>
          <a:p>
            <a:pPr algn="l"/>
            <a:r>
              <a:rPr lang="es-ES" sz="4000" dirty="0"/>
              <a:t>Contenidos</a:t>
            </a:r>
            <a:endParaRPr lang="en-US" sz="4000" dirty="0"/>
          </a:p>
        </p:txBody>
      </p:sp>
      <p:sp>
        <p:nvSpPr>
          <p:cNvPr id="5" name="Content Placeholder 2">
            <a:extLst>
              <a:ext uri="{FF2B5EF4-FFF2-40B4-BE49-F238E27FC236}">
                <a16:creationId xmlns:a16="http://schemas.microsoft.com/office/drawing/2014/main" id="{E441A8D1-5F54-68C8-379F-DC5D89293003}"/>
              </a:ext>
            </a:extLst>
          </p:cNvPr>
          <p:cNvSpPr txBox="1">
            <a:spLocks/>
          </p:cNvSpPr>
          <p:nvPr/>
        </p:nvSpPr>
        <p:spPr>
          <a:xfrm>
            <a:off x="1900887" y="2547216"/>
            <a:ext cx="9775679" cy="4351338"/>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Clr>
                <a:srgbClr val="E83638"/>
              </a:buClr>
              <a:buFont typeface="Arial" panose="020B0604020202020204" pitchFamily="34" charset="0"/>
              <a:buNone/>
              <a:defRPr sz="1800" kern="1200">
                <a:solidFill>
                  <a:schemeClr val="tx1">
                    <a:lumMod val="65000"/>
                    <a:lumOff val="35000"/>
                  </a:schemeClr>
                </a:solidFill>
                <a:latin typeface="+mn-lt"/>
                <a:ea typeface="+mn-ea"/>
                <a:cs typeface="+mn-cs"/>
              </a:defRPr>
            </a:lvl1pPr>
            <a:lvl2pPr marL="457200" indent="0" algn="ctr" defTabSz="914400" rtl="0" eaLnBrk="1" latinLnBrk="0" hangingPunct="1">
              <a:lnSpc>
                <a:spcPct val="90000"/>
              </a:lnSpc>
              <a:spcBef>
                <a:spcPts val="500"/>
              </a:spcBef>
              <a:buClr>
                <a:srgbClr val="E83638"/>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rgbClr val="E83638"/>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rgbClr val="E83638"/>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rgbClr val="E83638"/>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s-ES" sz="2400" b="1" dirty="0"/>
              <a:t>Introducción</a:t>
            </a:r>
            <a:r>
              <a:rPr lang="es-ES" sz="2400" dirty="0"/>
              <a:t>: adherencia en tratamientos tópicos de la psoriasis</a:t>
            </a:r>
          </a:p>
          <a:p>
            <a:pPr marL="342900" indent="-342900" algn="l">
              <a:buFont typeface="Arial" panose="020B0604020202020204" pitchFamily="34" charset="0"/>
              <a:buChar char="•"/>
            </a:pPr>
            <a:r>
              <a:rPr lang="en-US" sz="2400" b="1" dirty="0"/>
              <a:t>Wynzora®</a:t>
            </a:r>
          </a:p>
          <a:p>
            <a:pPr marL="342900" indent="-342900" algn="l">
              <a:buFont typeface="Arial" panose="020B0604020202020204" pitchFamily="34" charset="0"/>
              <a:buChar char="•"/>
            </a:pPr>
            <a:r>
              <a:rPr lang="en-US" sz="2400" b="1" dirty="0" err="1"/>
              <a:t>Evidencia</a:t>
            </a:r>
            <a:r>
              <a:rPr lang="en-US" sz="2400" b="1" dirty="0"/>
              <a:t> </a:t>
            </a:r>
            <a:r>
              <a:rPr lang="en-US" sz="2400" b="1" dirty="0" err="1"/>
              <a:t>clínica</a:t>
            </a:r>
            <a:r>
              <a:rPr lang="en-US" sz="2400" b="1" dirty="0"/>
              <a:t> de Wynzora®</a:t>
            </a:r>
            <a:r>
              <a:rPr lang="en-US" sz="2400" dirty="0"/>
              <a:t>: </a:t>
            </a:r>
            <a:r>
              <a:rPr lang="en-US" sz="2400" dirty="0" err="1"/>
              <a:t>eficacia</a:t>
            </a:r>
            <a:r>
              <a:rPr lang="en-US" sz="2400" dirty="0"/>
              <a:t>, </a:t>
            </a:r>
            <a:r>
              <a:rPr lang="en-US" sz="2400" dirty="0" err="1"/>
              <a:t>calidad</a:t>
            </a:r>
            <a:r>
              <a:rPr lang="en-US" sz="2400" dirty="0"/>
              <a:t> de </a:t>
            </a:r>
            <a:r>
              <a:rPr lang="en-US" sz="2400" dirty="0" err="1"/>
              <a:t>vida</a:t>
            </a:r>
            <a:r>
              <a:rPr lang="en-US" sz="2400" dirty="0"/>
              <a:t> y </a:t>
            </a:r>
            <a:r>
              <a:rPr lang="en-US" sz="2400" dirty="0" err="1"/>
              <a:t>satisfacción</a:t>
            </a:r>
            <a:endParaRPr lang="en-US" sz="2400" dirty="0"/>
          </a:p>
          <a:p>
            <a:pPr marL="342900" indent="-342900" algn="l">
              <a:buFont typeface="Arial" panose="020B0604020202020204" pitchFamily="34" charset="0"/>
              <a:buChar char="•"/>
            </a:pPr>
            <a:r>
              <a:rPr lang="en-US" sz="2400" b="1" dirty="0"/>
              <a:t>Casos </a:t>
            </a:r>
            <a:r>
              <a:rPr lang="en-US" sz="2400" b="1" dirty="0" err="1"/>
              <a:t>clínicos</a:t>
            </a:r>
            <a:endParaRPr lang="en-US" sz="2400" b="1" dirty="0"/>
          </a:p>
        </p:txBody>
      </p:sp>
    </p:spTree>
    <p:extLst>
      <p:ext uri="{BB962C8B-B14F-4D97-AF65-F5344CB8AC3E}">
        <p14:creationId xmlns:p14="http://schemas.microsoft.com/office/powerpoint/2010/main" val="8984712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Título"/>
          <p:cNvSpPr>
            <a:spLocks noGrp="1"/>
          </p:cNvSpPr>
          <p:nvPr>
            <p:ph type="title"/>
          </p:nvPr>
        </p:nvSpPr>
        <p:spPr/>
        <p:txBody>
          <a:bodyPr>
            <a:normAutofit/>
          </a:bodyPr>
          <a:lstStyle/>
          <a:p>
            <a:pPr>
              <a:defRPr/>
            </a:pPr>
            <a:r>
              <a:rPr lang="es-ES_tradnl" sz="2800" dirty="0"/>
              <a:t>Introducción</a:t>
            </a:r>
          </a:p>
        </p:txBody>
      </p:sp>
      <p:sp>
        <p:nvSpPr>
          <p:cNvPr id="68610" name="2 Marcador de contenido"/>
          <p:cNvSpPr>
            <a:spLocks noGrp="1"/>
          </p:cNvSpPr>
          <p:nvPr>
            <p:ph idx="1"/>
          </p:nvPr>
        </p:nvSpPr>
        <p:spPr>
          <a:xfrm>
            <a:off x="1603796" y="3066473"/>
            <a:ext cx="10019156" cy="3284826"/>
          </a:xfrm>
        </p:spPr>
        <p:txBody>
          <a:bodyPr>
            <a:normAutofit/>
          </a:bodyPr>
          <a:lstStyle/>
          <a:p>
            <a:r>
              <a:rPr lang="es-ES_tradnl" b="1" dirty="0"/>
              <a:t>Fracaso terapéutico</a:t>
            </a:r>
            <a:r>
              <a:rPr lang="es-ES_tradnl" baseline="30000" dirty="0"/>
              <a:t>5</a:t>
            </a:r>
            <a:endParaRPr lang="en-GB" baseline="30000" dirty="0">
              <a:ea typeface="MS PGothic"/>
              <a:cs typeface="MS PGothic"/>
            </a:endParaRPr>
          </a:p>
          <a:p>
            <a:pPr lvl="1"/>
            <a:r>
              <a:rPr lang="es-ES_tradnl" sz="1800" dirty="0"/>
              <a:t>Aumento de la </a:t>
            </a:r>
            <a:r>
              <a:rPr lang="es-ES_tradnl" sz="1800" dirty="0" err="1"/>
              <a:t>morbi</a:t>
            </a:r>
            <a:r>
              <a:rPr lang="es-ES_tradnl" sz="1800" dirty="0"/>
              <a:t>-mortalidad</a:t>
            </a:r>
          </a:p>
          <a:p>
            <a:pPr lvl="1"/>
            <a:r>
              <a:rPr lang="es-ES" sz="1800" dirty="0">
                <a:ea typeface="MS PGothic"/>
                <a:cs typeface="MS PGothic"/>
              </a:rPr>
              <a:t>La utilización de recursos sanitarios</a:t>
            </a:r>
            <a:endParaRPr lang="en-GB" sz="1800" dirty="0">
              <a:ea typeface="MS PGothic"/>
              <a:cs typeface="MS PGothic"/>
            </a:endParaRPr>
          </a:p>
          <a:p>
            <a:pPr lvl="1"/>
            <a:r>
              <a:rPr lang="es-ES_tradnl" sz="1800" dirty="0"/>
              <a:t>Cambio de posología (dosis más elevadas, intervalos más cortos) </a:t>
            </a:r>
          </a:p>
          <a:p>
            <a:pPr lvl="1"/>
            <a:r>
              <a:rPr lang="es-ES_tradnl" sz="1800" dirty="0"/>
              <a:t>Adición de nuevos fármacos</a:t>
            </a:r>
          </a:p>
          <a:p>
            <a:pPr lvl="1"/>
            <a:r>
              <a:rPr lang="es-ES_tradnl" sz="1800" dirty="0"/>
              <a:t>Insatisfacción del médico y del paciente y pérdida de confianza mutua</a:t>
            </a:r>
          </a:p>
          <a:p>
            <a:r>
              <a:rPr lang="es-ES_tradnl" b="1" dirty="0"/>
              <a:t>Aumento de gasto sanitario</a:t>
            </a:r>
            <a:r>
              <a:rPr lang="es-ES_tradnl" baseline="30000" dirty="0"/>
              <a:t>6</a:t>
            </a:r>
          </a:p>
          <a:p>
            <a:pPr lvl="1"/>
            <a:r>
              <a:rPr lang="es-ES_tradnl" sz="1800" dirty="0"/>
              <a:t>A pesar del gasto sanitario no se consiguen los objetivos terapéuticos deseables </a:t>
            </a:r>
          </a:p>
        </p:txBody>
      </p:sp>
      <p:sp>
        <p:nvSpPr>
          <p:cNvPr id="3" name="Text Placeholder 2">
            <a:extLst>
              <a:ext uri="{FF2B5EF4-FFF2-40B4-BE49-F238E27FC236}">
                <a16:creationId xmlns:a16="http://schemas.microsoft.com/office/drawing/2014/main" id="{86DF95EF-576A-7651-AA56-E908EF4BDA4F}"/>
              </a:ext>
            </a:extLst>
          </p:cNvPr>
          <p:cNvSpPr>
            <a:spLocks noGrp="1"/>
          </p:cNvSpPr>
          <p:nvPr>
            <p:ph type="body" sz="quarter" idx="13"/>
          </p:nvPr>
        </p:nvSpPr>
        <p:spPr/>
        <p:txBody>
          <a:bodyPr>
            <a:normAutofit lnSpcReduction="10000"/>
          </a:bodyPr>
          <a:lstStyle/>
          <a:p>
            <a:r>
              <a:rPr lang="es-ES" sz="2000" dirty="0"/>
              <a:t>Adherencia al tratamiento de la psoriasis</a:t>
            </a:r>
            <a:endParaRPr lang="en-US" dirty="0"/>
          </a:p>
        </p:txBody>
      </p:sp>
      <p:cxnSp>
        <p:nvCxnSpPr>
          <p:cNvPr id="5" name="4 Conector recto de flecha"/>
          <p:cNvCxnSpPr>
            <a:cxnSpLocks/>
          </p:cNvCxnSpPr>
          <p:nvPr/>
        </p:nvCxnSpPr>
        <p:spPr>
          <a:xfrm>
            <a:off x="1356562" y="3066473"/>
            <a:ext cx="0" cy="2327564"/>
          </a:xfrm>
          <a:prstGeom prst="straightConnector1">
            <a:avLst/>
          </a:prstGeom>
          <a:ln w="57150">
            <a:solidFill>
              <a:srgbClr val="F39D94"/>
            </a:solidFill>
            <a:tailEnd type="arrow"/>
          </a:ln>
        </p:spPr>
        <p:style>
          <a:lnRef idx="1">
            <a:schemeClr val="dk1"/>
          </a:lnRef>
          <a:fillRef idx="0">
            <a:schemeClr val="dk1"/>
          </a:fillRef>
          <a:effectRef idx="0">
            <a:schemeClr val="dk1"/>
          </a:effectRef>
          <a:fontRef idx="minor">
            <a:schemeClr val="tx1"/>
          </a:fontRef>
        </p:style>
      </p:cxnSp>
      <p:sp>
        <p:nvSpPr>
          <p:cNvPr id="2" name="TextBox 3">
            <a:extLst>
              <a:ext uri="{FF2B5EF4-FFF2-40B4-BE49-F238E27FC236}">
                <a16:creationId xmlns:a16="http://schemas.microsoft.com/office/drawing/2014/main" id="{9F435E1F-555D-7E3D-9ECF-072DA44462AC}"/>
              </a:ext>
            </a:extLst>
          </p:cNvPr>
          <p:cNvSpPr txBox="1">
            <a:spLocks noChangeArrowheads="1"/>
          </p:cNvSpPr>
          <p:nvPr/>
        </p:nvSpPr>
        <p:spPr bwMode="auto">
          <a:xfrm>
            <a:off x="359430" y="6128192"/>
            <a:ext cx="10019153" cy="630942"/>
          </a:xfrm>
          <a:prstGeom prst="rect">
            <a:avLst/>
          </a:prstGeom>
          <a:noFill/>
          <a:ln w="9525">
            <a:noFill/>
            <a:miter lim="800000"/>
            <a:headEnd/>
            <a:tailEnd/>
          </a:ln>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s-ES" sz="700" i="0" u="none" strike="noStrike" kern="1200" cap="none" spc="0" normalizeH="0" baseline="0" noProof="1">
                <a:ln>
                  <a:noFill/>
                </a:ln>
                <a:solidFill>
                  <a:schemeClr val="bg1">
                    <a:lumMod val="65000"/>
                  </a:schemeClr>
                </a:solidFill>
                <a:effectLst/>
                <a:uLnTx/>
                <a:uFillTx/>
                <a:ea typeface="+mn-ea"/>
                <a:cs typeface="+mn-cs"/>
              </a:rPr>
              <a:t>1. Puig L, Carrascosa JM, Belinchón I, Fernández-Redondo V, Carretero G, Ruiz-Carrascosa  JC, Careaga JM,  de la Cueva P, Gárate MT, Ribera M. Adherencia y satisfacción del paciente con el tratamiento tópico en psoriasis, uso y propiedades organolépticas de dichos tratamientos: un estudio Delphi con un panel de expertos y miembros del Grupo de Psoriasis de la Academia Española de Dermatología y Venereología.  Actas Dermosifiliogr. 2013;104(6): 488-496 2. </a:t>
            </a:r>
            <a:r>
              <a:rPr kumimoji="0" lang="en-US" sz="700" i="0" u="none" strike="noStrike" kern="1200" cap="none" spc="0" normalizeH="0" baseline="0" noProof="0" dirty="0">
                <a:ln>
                  <a:noFill/>
                </a:ln>
                <a:solidFill>
                  <a:schemeClr val="bg1">
                    <a:lumMod val="65000"/>
                  </a:schemeClr>
                </a:solidFill>
                <a:effectLst/>
                <a:uLnTx/>
                <a:uFillTx/>
                <a:ea typeface="+mn-ea"/>
                <a:cs typeface="+mn-cs"/>
              </a:rPr>
              <a:t>Storm A, </a:t>
            </a:r>
            <a:r>
              <a:rPr kumimoji="0" lang="en-US" sz="700" i="0" u="none" strike="noStrike" kern="1200" cap="none" spc="0" normalizeH="0" baseline="0" noProof="0" dirty="0" err="1">
                <a:ln>
                  <a:noFill/>
                </a:ln>
                <a:solidFill>
                  <a:schemeClr val="bg1">
                    <a:lumMod val="65000"/>
                  </a:schemeClr>
                </a:solidFill>
                <a:effectLst/>
                <a:uLnTx/>
                <a:uFillTx/>
                <a:ea typeface="+mn-ea"/>
                <a:cs typeface="+mn-cs"/>
              </a:rPr>
              <a:t>Benfeldt</a:t>
            </a:r>
            <a:r>
              <a:rPr kumimoji="0" lang="en-US" sz="700" i="0" u="none" strike="noStrike" kern="1200" cap="none" spc="0" normalizeH="0" baseline="0" noProof="0" dirty="0">
                <a:ln>
                  <a:noFill/>
                </a:ln>
                <a:solidFill>
                  <a:schemeClr val="bg1">
                    <a:lumMod val="65000"/>
                  </a:schemeClr>
                </a:solidFill>
                <a:effectLst/>
                <a:uLnTx/>
                <a:uFillTx/>
                <a:ea typeface="+mn-ea"/>
                <a:cs typeface="+mn-cs"/>
              </a:rPr>
              <a:t> E, Andersen SE, </a:t>
            </a:r>
            <a:r>
              <a:rPr kumimoji="0" lang="en-US" sz="700" i="0" u="none" strike="noStrike" kern="1200" cap="none" spc="0" normalizeH="0" baseline="0" noProof="0" dirty="0" err="1">
                <a:ln>
                  <a:noFill/>
                </a:ln>
                <a:solidFill>
                  <a:schemeClr val="bg1">
                    <a:lumMod val="65000"/>
                  </a:schemeClr>
                </a:solidFill>
                <a:effectLst/>
                <a:uLnTx/>
                <a:uFillTx/>
                <a:ea typeface="+mn-ea"/>
                <a:cs typeface="+mn-cs"/>
              </a:rPr>
              <a:t>Serup</a:t>
            </a:r>
            <a:r>
              <a:rPr kumimoji="0" lang="en-US" sz="700" i="0" u="none" strike="noStrike" kern="1200" cap="none" spc="0" normalizeH="0" baseline="0" noProof="0" dirty="0">
                <a:ln>
                  <a:noFill/>
                </a:ln>
                <a:solidFill>
                  <a:schemeClr val="bg1">
                    <a:lumMod val="65000"/>
                  </a:schemeClr>
                </a:solidFill>
                <a:effectLst/>
                <a:uLnTx/>
                <a:uFillTx/>
                <a:ea typeface="+mn-ea"/>
                <a:cs typeface="+mn-cs"/>
              </a:rPr>
              <a:t> J. A prospective study of patient adherence to topical treatments: 95% of patients underdose. J Am </a:t>
            </a:r>
            <a:r>
              <a:rPr kumimoji="0" lang="en-US" sz="700" i="0" u="none" strike="noStrike" kern="1200" cap="none" spc="0" normalizeH="0" baseline="0" noProof="0" dirty="0" err="1">
                <a:ln>
                  <a:noFill/>
                </a:ln>
                <a:solidFill>
                  <a:schemeClr val="bg1">
                    <a:lumMod val="65000"/>
                  </a:schemeClr>
                </a:solidFill>
                <a:effectLst/>
                <a:uLnTx/>
                <a:uFillTx/>
                <a:ea typeface="+mn-ea"/>
                <a:cs typeface="+mn-cs"/>
              </a:rPr>
              <a:t>Acad</a:t>
            </a:r>
            <a:r>
              <a:rPr kumimoji="0" lang="en-US" sz="700" i="0" u="none" strike="noStrike" kern="1200" cap="none" spc="0" normalizeH="0" baseline="0" noProof="0" dirty="0">
                <a:ln>
                  <a:noFill/>
                </a:ln>
                <a:solidFill>
                  <a:schemeClr val="bg1">
                    <a:lumMod val="65000"/>
                  </a:schemeClr>
                </a:solidFill>
                <a:effectLst/>
                <a:uLnTx/>
                <a:uFillTx/>
                <a:ea typeface="+mn-ea"/>
                <a:cs typeface="+mn-cs"/>
              </a:rPr>
              <a:t> Dermatol. 2008;59:975–80</a:t>
            </a:r>
            <a:r>
              <a:rPr lang="en-US" sz="700" dirty="0">
                <a:solidFill>
                  <a:schemeClr val="bg1">
                    <a:lumMod val="65000"/>
                  </a:schemeClr>
                </a:solidFill>
              </a:rPr>
              <a:t>. 3. </a:t>
            </a:r>
            <a:r>
              <a:rPr kumimoji="0" lang="en-US" sz="700" i="0" u="none" strike="noStrike" kern="1200" cap="none" spc="0" normalizeH="0" baseline="0" noProof="1">
                <a:ln>
                  <a:noFill/>
                </a:ln>
                <a:solidFill>
                  <a:schemeClr val="bg1">
                    <a:lumMod val="65000"/>
                  </a:schemeClr>
                </a:solidFill>
                <a:effectLst/>
                <a:uLnTx/>
                <a:uFillTx/>
                <a:ea typeface="+mn-ea"/>
                <a:cs typeface="+mn-cs"/>
              </a:rPr>
              <a:t>Storm A, Andersen SE, Benfeldt E, Serup J. One in 3 prescriptions are never redeemed: primary nonadherence in an outpatient clinic. J Am Acad Dermatol 2008;59:27–33 4. </a:t>
            </a:r>
            <a:r>
              <a:rPr kumimoji="0" lang="en-US" sz="700" i="0" u="none" strike="noStrike" kern="1200" cap="none" spc="0" normalizeH="0" baseline="0" noProof="0" dirty="0" err="1">
                <a:ln>
                  <a:noFill/>
                </a:ln>
                <a:solidFill>
                  <a:schemeClr val="bg1">
                    <a:lumMod val="65000"/>
                  </a:schemeClr>
                </a:solidFill>
                <a:effectLst/>
                <a:uLnTx/>
                <a:uFillTx/>
                <a:ea typeface="+mn-ea"/>
                <a:cs typeface="+mn-cs"/>
              </a:rPr>
              <a:t>Serup</a:t>
            </a:r>
            <a:r>
              <a:rPr kumimoji="0" lang="en-US" sz="700" i="0" u="none" strike="noStrike" kern="1200" cap="none" spc="0" normalizeH="0" baseline="0" noProof="0" dirty="0">
                <a:ln>
                  <a:noFill/>
                </a:ln>
                <a:solidFill>
                  <a:schemeClr val="bg1">
                    <a:lumMod val="65000"/>
                  </a:schemeClr>
                </a:solidFill>
                <a:effectLst/>
                <a:uLnTx/>
                <a:uFillTx/>
                <a:ea typeface="+mn-ea"/>
                <a:cs typeface="+mn-cs"/>
              </a:rPr>
              <a:t> J, Lindblad AK, </a:t>
            </a:r>
            <a:r>
              <a:rPr kumimoji="0" lang="en-US" sz="700" i="0" u="none" strike="noStrike" kern="1200" cap="none" spc="0" normalizeH="0" baseline="0" noProof="0" dirty="0" err="1">
                <a:ln>
                  <a:noFill/>
                </a:ln>
                <a:solidFill>
                  <a:schemeClr val="bg1">
                    <a:lumMod val="65000"/>
                  </a:schemeClr>
                </a:solidFill>
                <a:effectLst/>
                <a:uLnTx/>
                <a:uFillTx/>
                <a:ea typeface="+mn-ea"/>
                <a:cs typeface="+mn-cs"/>
              </a:rPr>
              <a:t>Maroti</a:t>
            </a:r>
            <a:r>
              <a:rPr kumimoji="0" lang="en-US" sz="700" i="0" u="none" strike="noStrike" kern="1200" cap="none" spc="0" normalizeH="0" baseline="0" noProof="0" dirty="0">
                <a:ln>
                  <a:noFill/>
                </a:ln>
                <a:solidFill>
                  <a:schemeClr val="bg1">
                    <a:lumMod val="65000"/>
                  </a:schemeClr>
                </a:solidFill>
                <a:effectLst/>
                <a:uLnTx/>
                <a:uFillTx/>
                <a:ea typeface="+mn-ea"/>
                <a:cs typeface="+mn-cs"/>
              </a:rPr>
              <a:t> M, </a:t>
            </a:r>
            <a:r>
              <a:rPr kumimoji="0" lang="en-US" sz="700" i="0" u="none" strike="noStrike" kern="1200" cap="none" spc="0" normalizeH="0" baseline="0" noProof="0" dirty="0" err="1">
                <a:ln>
                  <a:noFill/>
                </a:ln>
                <a:solidFill>
                  <a:schemeClr val="bg1">
                    <a:lumMod val="65000"/>
                  </a:schemeClr>
                </a:solidFill>
                <a:effectLst/>
                <a:uLnTx/>
                <a:uFillTx/>
                <a:ea typeface="+mn-ea"/>
                <a:cs typeface="+mn-cs"/>
              </a:rPr>
              <a:t>Kjellgren</a:t>
            </a:r>
            <a:r>
              <a:rPr kumimoji="0" lang="en-US" sz="700" i="0" u="none" strike="noStrike" kern="1200" cap="none" spc="0" normalizeH="0" baseline="0" noProof="0" dirty="0">
                <a:ln>
                  <a:noFill/>
                </a:ln>
                <a:solidFill>
                  <a:schemeClr val="bg1">
                    <a:lumMod val="65000"/>
                  </a:schemeClr>
                </a:solidFill>
                <a:effectLst/>
                <a:uLnTx/>
                <a:uFillTx/>
                <a:ea typeface="+mn-ea"/>
                <a:cs typeface="+mn-cs"/>
              </a:rPr>
              <a:t> KI, </a:t>
            </a:r>
            <a:r>
              <a:rPr kumimoji="0" lang="en-US" sz="700" i="0" u="none" strike="noStrike" kern="1200" cap="none" spc="0" normalizeH="0" baseline="0" noProof="0" dirty="0" err="1">
                <a:ln>
                  <a:noFill/>
                </a:ln>
                <a:solidFill>
                  <a:schemeClr val="bg1">
                    <a:lumMod val="65000"/>
                  </a:schemeClr>
                </a:solidFill>
                <a:effectLst/>
                <a:uLnTx/>
                <a:uFillTx/>
                <a:ea typeface="+mn-ea"/>
                <a:cs typeface="+mn-cs"/>
              </a:rPr>
              <a:t>Niklasson</a:t>
            </a:r>
            <a:r>
              <a:rPr kumimoji="0" lang="en-US" sz="700" i="0" u="none" strike="noStrike" kern="1200" cap="none" spc="0" normalizeH="0" baseline="0" noProof="0" dirty="0">
                <a:ln>
                  <a:noFill/>
                </a:ln>
                <a:solidFill>
                  <a:schemeClr val="bg1">
                    <a:lumMod val="65000"/>
                  </a:schemeClr>
                </a:solidFill>
                <a:effectLst/>
                <a:uLnTx/>
                <a:uFillTx/>
                <a:ea typeface="+mn-ea"/>
                <a:cs typeface="+mn-cs"/>
              </a:rPr>
              <a:t> E, Ring L, et al. To follow or not to follow dermatological treatment--a review of the literature. Acta </a:t>
            </a:r>
            <a:r>
              <a:rPr kumimoji="0" lang="en-US" sz="700" i="0" u="none" strike="noStrike" kern="1200" cap="none" spc="0" normalizeH="0" baseline="0" noProof="0" dirty="0" err="1">
                <a:ln>
                  <a:noFill/>
                </a:ln>
                <a:solidFill>
                  <a:schemeClr val="bg1">
                    <a:lumMod val="65000"/>
                  </a:schemeClr>
                </a:solidFill>
                <a:effectLst/>
                <a:uLnTx/>
                <a:uFillTx/>
                <a:ea typeface="+mn-ea"/>
                <a:cs typeface="+mn-cs"/>
              </a:rPr>
              <a:t>Derm</a:t>
            </a:r>
            <a:r>
              <a:rPr kumimoji="0" lang="en-US" sz="700" i="0" u="none" strike="noStrike" kern="1200" cap="none" spc="0" normalizeH="0" baseline="0" noProof="0" dirty="0">
                <a:ln>
                  <a:noFill/>
                </a:ln>
                <a:solidFill>
                  <a:schemeClr val="bg1">
                    <a:lumMod val="65000"/>
                  </a:schemeClr>
                </a:solidFill>
                <a:effectLst/>
                <a:uLnTx/>
                <a:uFillTx/>
                <a:ea typeface="+mn-ea"/>
                <a:cs typeface="+mn-cs"/>
              </a:rPr>
              <a:t> </a:t>
            </a:r>
            <a:r>
              <a:rPr kumimoji="0" lang="en-US" sz="700" i="0" u="none" strike="noStrike" kern="1200" cap="none" spc="0" normalizeH="0" baseline="0" noProof="0" dirty="0" err="1">
                <a:ln>
                  <a:noFill/>
                </a:ln>
                <a:solidFill>
                  <a:schemeClr val="bg1">
                    <a:lumMod val="65000"/>
                  </a:schemeClr>
                </a:solidFill>
                <a:effectLst/>
                <a:uLnTx/>
                <a:uFillTx/>
                <a:ea typeface="+mn-ea"/>
                <a:cs typeface="+mn-cs"/>
              </a:rPr>
              <a:t>Venereol</a:t>
            </a:r>
            <a:r>
              <a:rPr kumimoji="0" lang="en-US" sz="700" i="0" u="none" strike="noStrike" kern="1200" cap="none" spc="0" normalizeH="0" baseline="0" noProof="0" dirty="0">
                <a:ln>
                  <a:noFill/>
                </a:ln>
                <a:solidFill>
                  <a:schemeClr val="bg1">
                    <a:lumMod val="65000"/>
                  </a:schemeClr>
                </a:solidFill>
                <a:effectLst/>
                <a:uLnTx/>
                <a:uFillTx/>
                <a:ea typeface="+mn-ea"/>
                <a:cs typeface="+mn-cs"/>
              </a:rPr>
              <a:t>. 2006;86:193-7 5. </a:t>
            </a:r>
            <a:r>
              <a:rPr kumimoji="0" lang="en-US" sz="700" i="0" u="none" strike="noStrike" kern="1200" cap="none" spc="0" normalizeH="0" baseline="0" noProof="0" dirty="0">
                <a:ln>
                  <a:noFill/>
                </a:ln>
                <a:solidFill>
                  <a:schemeClr val="bg1">
                    <a:lumMod val="65000"/>
                  </a:schemeClr>
                </a:solidFill>
                <a:effectLst/>
                <a:uLnTx/>
                <a:uFillTx/>
                <a:ea typeface="ＭＳ Ｐゴシック" pitchFamily="34" charset="-128"/>
                <a:cs typeface="+mn-cs"/>
              </a:rPr>
              <a:t>Bhosle MJ, </a:t>
            </a:r>
            <a:r>
              <a:rPr kumimoji="0" lang="en-US" sz="700" i="1" u="none" strike="noStrike" kern="1200" cap="none" spc="0" normalizeH="0" baseline="0" noProof="0" dirty="0">
                <a:ln>
                  <a:noFill/>
                </a:ln>
                <a:solidFill>
                  <a:schemeClr val="bg1">
                    <a:lumMod val="65000"/>
                  </a:schemeClr>
                </a:solidFill>
                <a:effectLst/>
                <a:uLnTx/>
                <a:uFillTx/>
                <a:ea typeface="ＭＳ Ｐゴシック" pitchFamily="34" charset="-128"/>
                <a:cs typeface="+mn-cs"/>
              </a:rPr>
              <a:t>et al. J Dermatol Treat </a:t>
            </a:r>
            <a:r>
              <a:rPr kumimoji="0" lang="en-US" sz="700" i="0" u="none" strike="noStrike" kern="1200" cap="none" spc="0" normalizeH="0" baseline="0" noProof="0" dirty="0">
                <a:ln>
                  <a:noFill/>
                </a:ln>
                <a:solidFill>
                  <a:schemeClr val="bg1">
                    <a:lumMod val="65000"/>
                  </a:schemeClr>
                </a:solidFill>
                <a:effectLst/>
                <a:uLnTx/>
                <a:uFillTx/>
                <a:ea typeface="ＭＳ Ｐゴシック" pitchFamily="34" charset="-128"/>
                <a:cs typeface="+mn-cs"/>
              </a:rPr>
              <a:t>2006;17:294–301; 6. </a:t>
            </a:r>
            <a:r>
              <a:rPr kumimoji="0" lang="en-US" sz="700" i="0" u="none" strike="noStrike" kern="1200" cap="none" spc="0" normalizeH="0" baseline="0" noProof="0" dirty="0" err="1">
                <a:ln>
                  <a:noFill/>
                </a:ln>
                <a:solidFill>
                  <a:schemeClr val="bg1">
                    <a:lumMod val="65000"/>
                  </a:schemeClr>
                </a:solidFill>
                <a:effectLst/>
                <a:uLnTx/>
                <a:uFillTx/>
                <a:ea typeface="ＭＳ Ｐゴシック" pitchFamily="34" charset="-128"/>
                <a:cs typeface="+mn-cs"/>
              </a:rPr>
              <a:t>Zhaghloul</a:t>
            </a:r>
            <a:r>
              <a:rPr kumimoji="0" lang="en-US" sz="700" i="0" u="none" strike="noStrike" kern="1200" cap="none" spc="0" normalizeH="0" baseline="0" noProof="0" dirty="0">
                <a:ln>
                  <a:noFill/>
                </a:ln>
                <a:solidFill>
                  <a:schemeClr val="bg1">
                    <a:lumMod val="65000"/>
                  </a:schemeClr>
                </a:solidFill>
                <a:effectLst/>
                <a:uLnTx/>
                <a:uFillTx/>
                <a:ea typeface="ＭＳ Ｐゴシック" pitchFamily="34" charset="-128"/>
                <a:cs typeface="+mn-cs"/>
              </a:rPr>
              <a:t> SS, </a:t>
            </a:r>
            <a:r>
              <a:rPr kumimoji="0" lang="en-US" sz="700" i="0" u="none" strike="noStrike" kern="1200" cap="none" spc="0" normalizeH="0" baseline="0" noProof="0" dirty="0" err="1">
                <a:ln>
                  <a:noFill/>
                </a:ln>
                <a:solidFill>
                  <a:schemeClr val="bg1">
                    <a:lumMod val="65000"/>
                  </a:schemeClr>
                </a:solidFill>
                <a:effectLst/>
                <a:uLnTx/>
                <a:uFillTx/>
                <a:ea typeface="ＭＳ Ｐゴシック" pitchFamily="34" charset="-128"/>
                <a:cs typeface="+mn-cs"/>
              </a:rPr>
              <a:t>Goodfield</a:t>
            </a:r>
            <a:r>
              <a:rPr kumimoji="0" lang="en-US" sz="700" i="0" u="none" strike="noStrike" kern="1200" cap="none" spc="0" normalizeH="0" baseline="0" noProof="0" dirty="0">
                <a:ln>
                  <a:noFill/>
                </a:ln>
                <a:solidFill>
                  <a:schemeClr val="bg1">
                    <a:lumMod val="65000"/>
                  </a:schemeClr>
                </a:solidFill>
                <a:effectLst/>
                <a:uLnTx/>
                <a:uFillTx/>
                <a:ea typeface="ＭＳ Ｐゴシック" pitchFamily="34" charset="-128"/>
                <a:cs typeface="+mn-cs"/>
              </a:rPr>
              <a:t> MJD. </a:t>
            </a:r>
            <a:r>
              <a:rPr kumimoji="0" lang="en-US" sz="700" i="1" u="none" strike="noStrike" kern="1200" cap="none" spc="0" normalizeH="0" baseline="0" noProof="0" dirty="0">
                <a:ln>
                  <a:noFill/>
                </a:ln>
                <a:solidFill>
                  <a:schemeClr val="bg1">
                    <a:lumMod val="65000"/>
                  </a:schemeClr>
                </a:solidFill>
                <a:effectLst/>
                <a:uLnTx/>
                <a:uFillTx/>
                <a:ea typeface="ＭＳ Ｐゴシック" pitchFamily="34" charset="-128"/>
                <a:cs typeface="+mn-cs"/>
              </a:rPr>
              <a:t>Arch Dermatol</a:t>
            </a:r>
            <a:r>
              <a:rPr kumimoji="0" lang="en-US" sz="700" i="0" u="none" strike="noStrike" kern="1200" cap="none" spc="0" normalizeH="0" baseline="0" noProof="0" dirty="0">
                <a:ln>
                  <a:noFill/>
                </a:ln>
                <a:solidFill>
                  <a:schemeClr val="bg1">
                    <a:lumMod val="65000"/>
                  </a:schemeClr>
                </a:solidFill>
                <a:effectLst/>
                <a:uLnTx/>
                <a:uFillTx/>
                <a:ea typeface="ＭＳ Ｐゴシック" pitchFamily="34" charset="-128"/>
                <a:cs typeface="+mn-cs"/>
              </a:rPr>
              <a:t> 2004;140:408–14.</a:t>
            </a:r>
            <a:endParaRPr kumimoji="0" lang="en-GB" sz="700" i="0" u="none" strike="noStrike" kern="1200" cap="none" spc="0" normalizeH="0" baseline="0" noProof="0" dirty="0">
              <a:ln>
                <a:noFill/>
              </a:ln>
              <a:solidFill>
                <a:schemeClr val="bg1">
                  <a:lumMod val="65000"/>
                </a:schemeClr>
              </a:solidFill>
              <a:effectLst/>
              <a:uLnTx/>
              <a:uFillTx/>
              <a:ea typeface="ＭＳ Ｐゴシック" pitchFamily="34" charset="-128"/>
              <a:cs typeface="+mn-cs"/>
            </a:endParaRPr>
          </a:p>
        </p:txBody>
      </p:sp>
      <p:sp>
        <p:nvSpPr>
          <p:cNvPr id="7" name="2 Marcador de contenido">
            <a:extLst>
              <a:ext uri="{FF2B5EF4-FFF2-40B4-BE49-F238E27FC236}">
                <a16:creationId xmlns:a16="http://schemas.microsoft.com/office/drawing/2014/main" id="{DDF3DE24-A4C4-AA70-A2D2-6E85E890C1A4}"/>
              </a:ext>
            </a:extLst>
          </p:cNvPr>
          <p:cNvSpPr txBox="1">
            <a:spLocks/>
          </p:cNvSpPr>
          <p:nvPr/>
        </p:nvSpPr>
        <p:spPr>
          <a:xfrm>
            <a:off x="820459" y="1593561"/>
            <a:ext cx="8927514" cy="13805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AAC1E6"/>
              </a:buClr>
              <a:buFont typeface="Arial" panose="020B0604020202020204" pitchFamily="34" charset="0"/>
              <a:buChar char="•"/>
              <a:defRPr sz="2000" kern="1200" baseline="0">
                <a:solidFill>
                  <a:schemeClr val="tx1">
                    <a:lumMod val="65000"/>
                    <a:lumOff val="35000"/>
                  </a:schemeClr>
                </a:solidFill>
                <a:latin typeface="calibri" charset="0"/>
                <a:ea typeface="+mn-ea"/>
                <a:cs typeface="+mn-cs"/>
              </a:defRPr>
            </a:lvl1pPr>
            <a:lvl2pPr marL="685800" indent="-228600" algn="l" defTabSz="914400" rtl="0" eaLnBrk="1" latinLnBrk="0" hangingPunct="1">
              <a:lnSpc>
                <a:spcPct val="90000"/>
              </a:lnSpc>
              <a:spcBef>
                <a:spcPts val="500"/>
              </a:spcBef>
              <a:buClr>
                <a:srgbClr val="AAC1E6"/>
              </a:buClr>
              <a:buFont typeface="Arial" panose="020B0604020202020204" pitchFamily="34" charset="0"/>
              <a:buChar char="•"/>
              <a:defRPr sz="2000" kern="1200" baseline="0">
                <a:solidFill>
                  <a:schemeClr val="tx1">
                    <a:lumMod val="65000"/>
                    <a:lumOff val="35000"/>
                  </a:schemeClr>
                </a:solidFill>
                <a:latin typeface="calibri" charset="0"/>
                <a:ea typeface="+mn-ea"/>
                <a:cs typeface="+mn-cs"/>
              </a:defRPr>
            </a:lvl2pPr>
            <a:lvl3pPr marL="1143000" indent="-228600" algn="l" defTabSz="914400" rtl="0" eaLnBrk="1" latinLnBrk="0" hangingPunct="1">
              <a:lnSpc>
                <a:spcPct val="90000"/>
              </a:lnSpc>
              <a:spcBef>
                <a:spcPts val="500"/>
              </a:spcBef>
              <a:buClr>
                <a:srgbClr val="AAC1E6"/>
              </a:buClr>
              <a:buFont typeface="Arial" panose="020B0604020202020204" pitchFamily="34" charset="0"/>
              <a:buChar char="•"/>
              <a:defRPr sz="2000" kern="1200" baseline="0">
                <a:solidFill>
                  <a:schemeClr val="tx1">
                    <a:lumMod val="65000"/>
                    <a:lumOff val="35000"/>
                  </a:schemeClr>
                </a:solidFill>
                <a:latin typeface="calibri" charset="0"/>
                <a:ea typeface="+mn-ea"/>
                <a:cs typeface="+mn-cs"/>
              </a:defRPr>
            </a:lvl3pPr>
            <a:lvl4pPr marL="1600200" indent="-228600" algn="l" defTabSz="914400" rtl="0" eaLnBrk="1" latinLnBrk="0" hangingPunct="1">
              <a:lnSpc>
                <a:spcPct val="90000"/>
              </a:lnSpc>
              <a:spcBef>
                <a:spcPts val="500"/>
              </a:spcBef>
              <a:buClr>
                <a:srgbClr val="AAC1E6"/>
              </a:buClr>
              <a:buFont typeface="Arial" panose="020B0604020202020204" pitchFamily="34" charset="0"/>
              <a:buChar char="•"/>
              <a:defRPr sz="2000" kern="1200" baseline="0">
                <a:solidFill>
                  <a:schemeClr val="tx1">
                    <a:lumMod val="65000"/>
                    <a:lumOff val="35000"/>
                  </a:schemeClr>
                </a:solidFill>
                <a:latin typeface="calibri" charset="0"/>
                <a:ea typeface="+mn-ea"/>
                <a:cs typeface="+mn-cs"/>
              </a:defRPr>
            </a:lvl4pPr>
            <a:lvl5pPr marL="2057400" indent="-228600" algn="l" defTabSz="914400" rtl="0" eaLnBrk="1" latinLnBrk="0" hangingPunct="1">
              <a:lnSpc>
                <a:spcPct val="90000"/>
              </a:lnSpc>
              <a:spcBef>
                <a:spcPts val="500"/>
              </a:spcBef>
              <a:buClr>
                <a:srgbClr val="AAC1E6"/>
              </a:buClr>
              <a:buFont typeface="Arial" panose="020B0604020202020204" pitchFamily="34" charset="0"/>
              <a:buChar char="•"/>
              <a:defRPr sz="2000" kern="1200" baseline="0">
                <a:solidFill>
                  <a:schemeClr val="tx1">
                    <a:lumMod val="65000"/>
                    <a:lumOff val="35000"/>
                  </a:schemeClr>
                </a:solidFill>
                <a:latin typeface="calibri"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8288" indent="-268288">
              <a:spcAft>
                <a:spcPts val="600"/>
              </a:spcAft>
            </a:pPr>
            <a:r>
              <a:rPr lang="es-ES_tradnl" sz="1800" dirty="0">
                <a:ea typeface="MS PGothic"/>
              </a:rPr>
              <a:t>El </a:t>
            </a:r>
            <a:r>
              <a:rPr lang="es-ES_tradnl" sz="1800" b="1" dirty="0">
                <a:ea typeface="MS PGothic"/>
              </a:rPr>
              <a:t>75%</a:t>
            </a:r>
            <a:r>
              <a:rPr lang="es-ES_tradnl" sz="1800" dirty="0">
                <a:ea typeface="MS PGothic"/>
              </a:rPr>
              <a:t> de los pacientes no se adhieren al tratamiento</a:t>
            </a:r>
            <a:r>
              <a:rPr lang="es-ES" sz="1800" baseline="30000" dirty="0">
                <a:ea typeface="MS PGothic"/>
              </a:rPr>
              <a:t>1</a:t>
            </a:r>
            <a:endParaRPr lang="es-ES_tradnl" sz="1800" dirty="0">
              <a:ea typeface="MS PGothic"/>
            </a:endParaRPr>
          </a:p>
          <a:p>
            <a:pPr marL="268288" indent="-268288">
              <a:spcAft>
                <a:spcPts val="600"/>
              </a:spcAft>
            </a:pPr>
            <a:r>
              <a:rPr lang="es-ES" sz="1800" dirty="0">
                <a:ea typeface="MS PGothic"/>
              </a:rPr>
              <a:t>Tratamientos tópicos: el </a:t>
            </a:r>
            <a:r>
              <a:rPr lang="es-ES" sz="1800" b="1" dirty="0">
                <a:ea typeface="MS PGothic"/>
              </a:rPr>
              <a:t>95% </a:t>
            </a:r>
            <a:r>
              <a:rPr lang="es-ES" sz="1800" dirty="0">
                <a:ea typeface="MS PGothic"/>
              </a:rPr>
              <a:t>se la aplican menos veces que las recomendadas</a:t>
            </a:r>
            <a:r>
              <a:rPr lang="es-ES" sz="1800" baseline="30000" dirty="0">
                <a:ea typeface="MS PGothic"/>
              </a:rPr>
              <a:t>2</a:t>
            </a:r>
            <a:r>
              <a:rPr lang="es-ES" sz="1800" dirty="0">
                <a:ea typeface="MS PGothic"/>
              </a:rPr>
              <a:t> </a:t>
            </a:r>
          </a:p>
          <a:p>
            <a:pPr marL="268288" indent="-268288">
              <a:spcAft>
                <a:spcPts val="600"/>
              </a:spcAft>
            </a:pPr>
            <a:r>
              <a:rPr lang="es-ES" sz="1800" dirty="0">
                <a:ea typeface="MS PGothic"/>
              </a:rPr>
              <a:t>No llegar a comprar alguno de los medicamentos prescritos (</a:t>
            </a:r>
            <a:r>
              <a:rPr lang="es-ES" sz="1800" b="1" dirty="0">
                <a:ea typeface="MS PGothic"/>
              </a:rPr>
              <a:t>30%</a:t>
            </a:r>
            <a:r>
              <a:rPr lang="es-ES" sz="1800" dirty="0">
                <a:ea typeface="MS PGothic"/>
              </a:rPr>
              <a:t>)</a:t>
            </a:r>
            <a:r>
              <a:rPr lang="es-ES" sz="1800" baseline="30000" dirty="0">
                <a:ea typeface="MS PGothic"/>
              </a:rPr>
              <a:t> 3,4</a:t>
            </a:r>
            <a:endParaRPr lang="es-ES_tradnl" sz="1800" baseline="30000" dirty="0">
              <a:ea typeface="MS PGothic"/>
            </a:endParaRPr>
          </a:p>
        </p:txBody>
      </p:sp>
      <p:pic>
        <p:nvPicPr>
          <p:cNvPr id="9" name="Imagen 5" descr="Icono&#10;&#10;Descripción generada automáticamente">
            <a:extLst>
              <a:ext uri="{FF2B5EF4-FFF2-40B4-BE49-F238E27FC236}">
                <a16:creationId xmlns:a16="http://schemas.microsoft.com/office/drawing/2014/main" id="{72DF9B10-0F79-E2DE-ADF9-44808923F4CD}"/>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400144" y="2484223"/>
            <a:ext cx="1956877" cy="1889553"/>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a:t>Introducción</a:t>
            </a:r>
          </a:p>
        </p:txBody>
      </p:sp>
      <p:sp>
        <p:nvSpPr>
          <p:cNvPr id="5" name="Marcador de contenido 4">
            <a:extLst>
              <a:ext uri="{FF2B5EF4-FFF2-40B4-BE49-F238E27FC236}">
                <a16:creationId xmlns:a16="http://schemas.microsoft.com/office/drawing/2014/main" id="{BA642E42-0C1D-4665-86B5-709F639063BB}"/>
              </a:ext>
            </a:extLst>
          </p:cNvPr>
          <p:cNvSpPr>
            <a:spLocks noGrp="1"/>
          </p:cNvSpPr>
          <p:nvPr>
            <p:ph idx="1"/>
          </p:nvPr>
        </p:nvSpPr>
        <p:spPr>
          <a:xfrm>
            <a:off x="1741751" y="1537681"/>
            <a:ext cx="11109605" cy="4351338"/>
          </a:xfrm>
        </p:spPr>
        <p:txBody>
          <a:bodyPr>
            <a:noAutofit/>
          </a:bodyPr>
          <a:lstStyle/>
          <a:p>
            <a:pPr marL="0" indent="0">
              <a:lnSpc>
                <a:spcPct val="150000"/>
              </a:lnSpc>
              <a:buNone/>
            </a:pPr>
            <a:r>
              <a:rPr lang="es-ES_tradnl" sz="2400" b="1" dirty="0">
                <a:solidFill>
                  <a:schemeClr val="tx1">
                    <a:lumMod val="75000"/>
                    <a:lumOff val="25000"/>
                  </a:schemeClr>
                </a:solidFill>
              </a:rPr>
              <a:t>Aumenta la adherencia</a:t>
            </a:r>
            <a:r>
              <a:rPr lang="es-ES_tradnl" sz="2400" b="1" baseline="30000" dirty="0">
                <a:solidFill>
                  <a:schemeClr val="tx1">
                    <a:lumMod val="75000"/>
                    <a:lumOff val="25000"/>
                  </a:schemeClr>
                </a:solidFill>
              </a:rPr>
              <a:t>1</a:t>
            </a:r>
          </a:p>
          <a:p>
            <a:pPr lvl="1">
              <a:lnSpc>
                <a:spcPct val="150000"/>
              </a:lnSpc>
            </a:pPr>
            <a:r>
              <a:rPr lang="es-ES_tradnl" sz="2400" dirty="0">
                <a:solidFill>
                  <a:schemeClr val="tx1">
                    <a:lumMod val="75000"/>
                    <a:lumOff val="25000"/>
                  </a:schemeClr>
                </a:solidFill>
              </a:rPr>
              <a:t>que tengan una posología cómoda</a:t>
            </a:r>
          </a:p>
          <a:p>
            <a:pPr lvl="1">
              <a:lnSpc>
                <a:spcPct val="150000"/>
              </a:lnSpc>
            </a:pPr>
            <a:r>
              <a:rPr lang="es-ES_tradnl" sz="2400" dirty="0">
                <a:solidFill>
                  <a:schemeClr val="tx1">
                    <a:lumMod val="75000"/>
                    <a:lumOff val="25000"/>
                  </a:schemeClr>
                </a:solidFill>
              </a:rPr>
              <a:t>que no ensucien la ropa</a:t>
            </a:r>
          </a:p>
          <a:p>
            <a:pPr lvl="1">
              <a:lnSpc>
                <a:spcPct val="150000"/>
              </a:lnSpc>
            </a:pPr>
            <a:r>
              <a:rPr lang="es-ES_tradnl" sz="2400" dirty="0">
                <a:solidFill>
                  <a:schemeClr val="tx1">
                    <a:lumMod val="75000"/>
                    <a:lumOff val="25000"/>
                  </a:schemeClr>
                </a:solidFill>
              </a:rPr>
              <a:t>que requieran poco tiempo de aplicación </a:t>
            </a:r>
          </a:p>
          <a:p>
            <a:pPr lvl="1">
              <a:lnSpc>
                <a:spcPct val="150000"/>
              </a:lnSpc>
            </a:pPr>
            <a:r>
              <a:rPr lang="es-ES_tradnl" sz="2400" dirty="0">
                <a:solidFill>
                  <a:schemeClr val="tx1">
                    <a:lumMod val="75000"/>
                    <a:lumOff val="25000"/>
                  </a:schemeClr>
                </a:solidFill>
              </a:rPr>
              <a:t>que no sean demasiado grasos</a:t>
            </a:r>
          </a:p>
          <a:p>
            <a:pPr lvl="1">
              <a:lnSpc>
                <a:spcPct val="150000"/>
              </a:lnSpc>
              <a:spcAft>
                <a:spcPts val="1200"/>
              </a:spcAft>
            </a:pPr>
            <a:r>
              <a:rPr lang="es-ES_tradnl" sz="2400" dirty="0">
                <a:solidFill>
                  <a:schemeClr val="tx1">
                    <a:lumMod val="75000"/>
                    <a:lumOff val="25000"/>
                  </a:schemeClr>
                </a:solidFill>
              </a:rPr>
              <a:t>consejos de aplicación y explicaciones al paciente</a:t>
            </a:r>
            <a:endParaRPr lang="es-ES" sz="2400" dirty="0">
              <a:solidFill>
                <a:schemeClr val="tx1">
                  <a:lumMod val="75000"/>
                  <a:lumOff val="25000"/>
                </a:schemeClr>
              </a:solidFill>
            </a:endParaRPr>
          </a:p>
          <a:p>
            <a:pPr marL="0" indent="0">
              <a:buNone/>
            </a:pPr>
            <a:r>
              <a:rPr lang="es-ES" sz="2400" b="1" dirty="0">
                <a:solidFill>
                  <a:schemeClr val="tx1">
                    <a:lumMod val="75000"/>
                    <a:lumOff val="25000"/>
                  </a:schemeClr>
                </a:solidFill>
              </a:rPr>
              <a:t>Aumenta la eficacia</a:t>
            </a:r>
            <a:r>
              <a:rPr lang="es-ES" sz="2400" b="1" baseline="30000" dirty="0">
                <a:solidFill>
                  <a:schemeClr val="tx1">
                    <a:lumMod val="75000"/>
                    <a:lumOff val="25000"/>
                  </a:schemeClr>
                </a:solidFill>
              </a:rPr>
              <a:t>2</a:t>
            </a:r>
          </a:p>
        </p:txBody>
      </p:sp>
      <p:sp>
        <p:nvSpPr>
          <p:cNvPr id="7" name="Text Placeholder 6">
            <a:extLst>
              <a:ext uri="{FF2B5EF4-FFF2-40B4-BE49-F238E27FC236}">
                <a16:creationId xmlns:a16="http://schemas.microsoft.com/office/drawing/2014/main" id="{FC27FE95-46B0-0A00-C303-3746609842E6}"/>
              </a:ext>
            </a:extLst>
          </p:cNvPr>
          <p:cNvSpPr>
            <a:spLocks noGrp="1"/>
          </p:cNvSpPr>
          <p:nvPr>
            <p:ph type="body" sz="quarter" idx="13"/>
          </p:nvPr>
        </p:nvSpPr>
        <p:spPr/>
        <p:txBody>
          <a:bodyPr>
            <a:normAutofit lnSpcReduction="10000"/>
          </a:bodyPr>
          <a:lstStyle/>
          <a:p>
            <a:r>
              <a:rPr lang="es-ES" dirty="0"/>
              <a:t>Adherencia al tratamiento tópico</a:t>
            </a:r>
            <a:endParaRPr lang="en-US" dirty="0"/>
          </a:p>
        </p:txBody>
      </p:sp>
      <p:cxnSp>
        <p:nvCxnSpPr>
          <p:cNvPr id="4" name="Conector recto de flecha 3"/>
          <p:cNvCxnSpPr/>
          <p:nvPr/>
        </p:nvCxnSpPr>
        <p:spPr>
          <a:xfrm>
            <a:off x="1378538" y="2040595"/>
            <a:ext cx="11152" cy="3166947"/>
          </a:xfrm>
          <a:prstGeom prst="straightConnector1">
            <a:avLst/>
          </a:prstGeom>
          <a:ln w="76200">
            <a:solidFill>
              <a:srgbClr val="006782"/>
            </a:solidFill>
            <a:tailEnd type="triangle"/>
          </a:ln>
        </p:spPr>
        <p:style>
          <a:lnRef idx="1">
            <a:schemeClr val="accent1"/>
          </a:lnRef>
          <a:fillRef idx="0">
            <a:schemeClr val="accent1"/>
          </a:fillRef>
          <a:effectRef idx="0">
            <a:schemeClr val="accent1"/>
          </a:effectRef>
          <a:fontRef idx="minor">
            <a:schemeClr val="tx1"/>
          </a:fontRef>
        </p:style>
      </p:cxnSp>
      <p:sp>
        <p:nvSpPr>
          <p:cNvPr id="3" name="QuadreDeText 2">
            <a:extLst>
              <a:ext uri="{FF2B5EF4-FFF2-40B4-BE49-F238E27FC236}">
                <a16:creationId xmlns:a16="http://schemas.microsoft.com/office/drawing/2014/main" id="{4E1ACFDD-3A75-81FA-6D5F-3469E5268014}"/>
              </a:ext>
            </a:extLst>
          </p:cNvPr>
          <p:cNvSpPr txBox="1"/>
          <p:nvPr/>
        </p:nvSpPr>
        <p:spPr>
          <a:xfrm>
            <a:off x="751622" y="6171947"/>
            <a:ext cx="942598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800" b="0" i="0" u="none" strike="noStrike" kern="1200" cap="none" spc="0" normalizeH="0" baseline="0" noProof="0" dirty="0">
                <a:ln>
                  <a:noFill/>
                </a:ln>
                <a:solidFill>
                  <a:prstClr val="white">
                    <a:lumMod val="50000"/>
                  </a:prstClr>
                </a:solidFill>
                <a:effectLst/>
                <a:uLnTx/>
                <a:uFillTx/>
                <a:latin typeface="Calibri"/>
                <a:ea typeface="+mn-ea"/>
                <a:cs typeface="+mn-cs"/>
              </a:rPr>
              <a:t>1. Vasconcelos V, Teixeira A, Almeida V , Teixeira M, Ramos S, Torres T et al. </a:t>
            </a:r>
            <a:r>
              <a:rPr kumimoji="0" lang="en-US" sz="800" b="0" i="0" u="none" strike="noStrike" kern="1200" cap="none" spc="0" normalizeH="0" baseline="0" noProof="0" dirty="0">
                <a:ln>
                  <a:noFill/>
                </a:ln>
                <a:solidFill>
                  <a:prstClr val="white">
                    <a:lumMod val="50000"/>
                  </a:prstClr>
                </a:solidFill>
                <a:effectLst/>
                <a:uLnTx/>
                <a:uFillTx/>
                <a:latin typeface="Calibri"/>
                <a:ea typeface="+mn-ea"/>
                <a:cs typeface="+mn-cs"/>
              </a:rPr>
              <a:t>Patient preferences for attributes of topical </a:t>
            </a:r>
            <a:r>
              <a:rPr kumimoji="0" lang="en-US" sz="800" b="0" i="0" u="none" strike="noStrike" kern="1200" cap="none" spc="0" normalizeH="0" baseline="0" noProof="0" dirty="0" err="1">
                <a:ln>
                  <a:noFill/>
                </a:ln>
                <a:solidFill>
                  <a:prstClr val="white">
                    <a:lumMod val="50000"/>
                  </a:prstClr>
                </a:solidFill>
                <a:effectLst/>
                <a:uLnTx/>
                <a:uFillTx/>
                <a:latin typeface="Calibri"/>
                <a:ea typeface="+mn-ea"/>
                <a:cs typeface="+mn-cs"/>
              </a:rPr>
              <a:t>antipsoriatic</a:t>
            </a:r>
            <a:r>
              <a:rPr kumimoji="0" lang="en-US" sz="800" b="0" i="0" u="none" strike="noStrike" kern="1200" cap="none" spc="0" normalizeH="0" baseline="0" noProof="0" dirty="0">
                <a:ln>
                  <a:noFill/>
                </a:ln>
                <a:solidFill>
                  <a:prstClr val="white">
                    <a:lumMod val="50000"/>
                  </a:prstClr>
                </a:solidFill>
                <a:effectLst/>
                <a:uLnTx/>
                <a:uFillTx/>
                <a:latin typeface="Calibri"/>
                <a:ea typeface="+mn-ea"/>
                <a:cs typeface="+mn-cs"/>
              </a:rPr>
              <a:t> </a:t>
            </a:r>
            <a:r>
              <a:rPr kumimoji="0" lang="es-ES" sz="800" b="0" i="0" u="none" strike="noStrike" kern="1200" cap="none" spc="0" normalizeH="0" baseline="0" noProof="0" dirty="0">
                <a:ln>
                  <a:noFill/>
                </a:ln>
                <a:solidFill>
                  <a:prstClr val="white">
                    <a:lumMod val="50000"/>
                  </a:prstClr>
                </a:solidFill>
                <a:effectLst/>
                <a:uLnTx/>
                <a:uFillTx/>
                <a:latin typeface="Calibri"/>
                <a:ea typeface="+mn-ea"/>
                <a:cs typeface="+mn-cs"/>
              </a:rPr>
              <a:t>medicines. J </a:t>
            </a:r>
            <a:r>
              <a:rPr kumimoji="0" lang="es-ES" sz="800" b="0" i="0" u="none" strike="noStrike" kern="1200" cap="none" spc="0" normalizeH="0" baseline="0" noProof="0" dirty="0" err="1">
                <a:ln>
                  <a:noFill/>
                </a:ln>
                <a:solidFill>
                  <a:prstClr val="white">
                    <a:lumMod val="50000"/>
                  </a:prstClr>
                </a:solidFill>
                <a:effectLst/>
                <a:uLnTx/>
                <a:uFillTx/>
                <a:latin typeface="Calibri"/>
                <a:ea typeface="+mn-ea"/>
                <a:cs typeface="+mn-cs"/>
              </a:rPr>
              <a:t>Dermatolog</a:t>
            </a:r>
            <a:r>
              <a:rPr kumimoji="0" lang="es-ES" sz="800" b="0" i="0" u="none" strike="noStrike" kern="1200" cap="none" spc="0" normalizeH="0" baseline="0" noProof="0" dirty="0">
                <a:ln>
                  <a:noFill/>
                </a:ln>
                <a:solidFill>
                  <a:prstClr val="white">
                    <a:lumMod val="50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white">
                    <a:lumMod val="50000"/>
                  </a:prstClr>
                </a:solidFill>
                <a:effectLst/>
                <a:uLnTx/>
                <a:uFillTx/>
                <a:latin typeface="Calibri"/>
                <a:ea typeface="+mn-ea"/>
                <a:cs typeface="+mn-cs"/>
              </a:rPr>
              <a:t>Treat</a:t>
            </a:r>
            <a:r>
              <a:rPr kumimoji="0" lang="es-ES" sz="800" b="0" i="0" u="none" strike="noStrike" kern="1200" cap="none" spc="0" normalizeH="0" baseline="0" noProof="0" dirty="0">
                <a:ln>
                  <a:noFill/>
                </a:ln>
                <a:solidFill>
                  <a:prstClr val="white">
                    <a:lumMod val="50000"/>
                  </a:prstClr>
                </a:solidFill>
                <a:effectLst/>
                <a:uLnTx/>
                <a:uFillTx/>
                <a:latin typeface="Calibri"/>
                <a:ea typeface="+mn-ea"/>
                <a:cs typeface="+mn-cs"/>
              </a:rPr>
              <a:t>. 2019 Nov;30(7):659–663  </a:t>
            </a:r>
            <a:r>
              <a:rPr kumimoji="0" lang="es-ES" sz="800" b="0" i="0" u="none" strike="noStrike" kern="1200" cap="none" spc="0" normalizeH="0" baseline="0" noProof="0" dirty="0">
                <a:ln>
                  <a:noFill/>
                </a:ln>
                <a:solidFill>
                  <a:prstClr val="white">
                    <a:lumMod val="50000"/>
                  </a:prstClr>
                </a:solidFill>
                <a:effectLst/>
                <a:uLnTx/>
                <a:uFillTx/>
                <a:latin typeface="TrebuchetMS"/>
                <a:ea typeface="+mn-ea"/>
                <a:cs typeface="+mn-cs"/>
              </a:rPr>
              <a:t>2. Puig L, et al. </a:t>
            </a:r>
            <a:r>
              <a:rPr kumimoji="0" lang="es-ES" sz="800" b="0" i="0" u="none" strike="noStrike" kern="1200" cap="none" spc="0" normalizeH="0" baseline="0" noProof="0" dirty="0">
                <a:ln>
                  <a:noFill/>
                </a:ln>
                <a:solidFill>
                  <a:prstClr val="white">
                    <a:lumMod val="50000"/>
                  </a:prstClr>
                </a:solidFill>
                <a:effectLst/>
                <a:uLnTx/>
                <a:uFillTx/>
                <a:latin typeface="TrebuchetMS-Bold"/>
                <a:ea typeface="+mn-ea"/>
                <a:cs typeface="+mn-cs"/>
              </a:rPr>
              <a:t>Adherencia y satisfacción del paciente y características organolépticas y de uso de los tratamientos tópicos utilizados para la psoriasis: Consenso Delphi del panel de expertos y miembros del Grupo de Psoriasis de la Academia </a:t>
            </a:r>
            <a:r>
              <a:rPr kumimoji="0" lang="es-ES" sz="800" b="0" i="0" u="none" strike="noStrike" kern="1200" cap="none" spc="0" normalizeH="0" baseline="0" noProof="0" dirty="0" err="1">
                <a:ln>
                  <a:noFill/>
                </a:ln>
                <a:solidFill>
                  <a:prstClr val="white">
                    <a:lumMod val="50000"/>
                  </a:prstClr>
                </a:solidFill>
                <a:effectLst/>
                <a:uLnTx/>
                <a:uFillTx/>
                <a:latin typeface="TrebuchetMS-Bold"/>
                <a:ea typeface="+mn-ea"/>
                <a:cs typeface="+mn-cs"/>
              </a:rPr>
              <a:t>Espa˜nola</a:t>
            </a:r>
            <a:r>
              <a:rPr kumimoji="0" lang="es-ES" sz="800" b="0" i="0" u="none" strike="noStrike" kern="1200" cap="none" spc="0" normalizeH="0" baseline="0" noProof="0" dirty="0">
                <a:ln>
                  <a:noFill/>
                </a:ln>
                <a:solidFill>
                  <a:prstClr val="white">
                    <a:lumMod val="50000"/>
                  </a:prstClr>
                </a:solidFill>
                <a:effectLst/>
                <a:uLnTx/>
                <a:uFillTx/>
                <a:latin typeface="TrebuchetMS-Bold"/>
                <a:ea typeface="+mn-ea"/>
                <a:cs typeface="+mn-cs"/>
              </a:rPr>
              <a:t> de Dermatología y </a:t>
            </a:r>
            <a:r>
              <a:rPr kumimoji="0" lang="es-ES" sz="800" b="0" i="0" u="none" strike="noStrike" kern="1200" cap="none" spc="0" normalizeH="0" baseline="0" noProof="0" dirty="0" err="1">
                <a:ln>
                  <a:noFill/>
                </a:ln>
                <a:solidFill>
                  <a:prstClr val="white">
                    <a:lumMod val="50000"/>
                  </a:prstClr>
                </a:solidFill>
                <a:effectLst/>
                <a:uLnTx/>
                <a:uFillTx/>
                <a:latin typeface="TrebuchetMS-Bold"/>
                <a:ea typeface="+mn-ea"/>
                <a:cs typeface="+mn-cs"/>
              </a:rPr>
              <a:t>Venereología</a:t>
            </a:r>
            <a:r>
              <a:rPr kumimoji="0" lang="es-ES" sz="800" b="0" i="0" u="none" strike="noStrike" kern="1200" cap="none" spc="0" normalizeH="0" baseline="0" noProof="0" dirty="0" err="1">
                <a:ln>
                  <a:noFill/>
                </a:ln>
                <a:solidFill>
                  <a:prstClr val="white">
                    <a:lumMod val="50000"/>
                  </a:prstClr>
                </a:solidFill>
                <a:effectLst/>
                <a:uLnTx/>
                <a:uFillTx/>
                <a:latin typeface="TrebuchetMS"/>
                <a:ea typeface="+mn-ea"/>
                <a:cs typeface="+mn-cs"/>
              </a:rPr>
              <a:t>Actas</a:t>
            </a:r>
            <a:r>
              <a:rPr kumimoji="0" lang="es-ES" sz="800" b="0" i="0" u="none" strike="noStrike" kern="1200" cap="none" spc="0" normalizeH="0" baseline="0" noProof="0" dirty="0">
                <a:ln>
                  <a:noFill/>
                </a:ln>
                <a:solidFill>
                  <a:prstClr val="white">
                    <a:lumMod val="50000"/>
                  </a:prstClr>
                </a:solidFill>
                <a:effectLst/>
                <a:uLnTx/>
                <a:uFillTx/>
                <a:latin typeface="TrebuchetMS"/>
                <a:ea typeface="+mn-ea"/>
                <a:cs typeface="+mn-cs"/>
              </a:rPr>
              <a:t> </a:t>
            </a:r>
            <a:r>
              <a:rPr kumimoji="0" lang="es-ES" sz="800" b="0" i="0" u="none" strike="noStrike" kern="1200" cap="none" spc="0" normalizeH="0" baseline="0" noProof="0" dirty="0" err="1">
                <a:ln>
                  <a:noFill/>
                </a:ln>
                <a:solidFill>
                  <a:prstClr val="white">
                    <a:lumMod val="50000"/>
                  </a:prstClr>
                </a:solidFill>
                <a:effectLst/>
                <a:uLnTx/>
                <a:uFillTx/>
                <a:latin typeface="TrebuchetMS"/>
                <a:ea typeface="+mn-ea"/>
                <a:cs typeface="+mn-cs"/>
              </a:rPr>
              <a:t>Dermosifiliogr</a:t>
            </a:r>
            <a:r>
              <a:rPr kumimoji="0" lang="es-ES" sz="800" b="0" i="0" u="none" strike="noStrike" kern="1200" cap="none" spc="0" normalizeH="0" baseline="0" noProof="0" dirty="0">
                <a:ln>
                  <a:noFill/>
                </a:ln>
                <a:solidFill>
                  <a:prstClr val="white">
                    <a:lumMod val="50000"/>
                  </a:prstClr>
                </a:solidFill>
                <a:effectLst/>
                <a:uLnTx/>
                <a:uFillTx/>
                <a:latin typeface="TrebuchetMS"/>
                <a:ea typeface="+mn-ea"/>
                <a:cs typeface="+mn-cs"/>
              </a:rPr>
              <a:t>. 2013;</a:t>
            </a:r>
            <a:r>
              <a:rPr kumimoji="0" lang="es-ES" sz="800" b="0" i="0" u="none" strike="noStrike" kern="1200" cap="none" spc="0" normalizeH="0" baseline="0" noProof="0" dirty="0">
                <a:ln>
                  <a:noFill/>
                </a:ln>
                <a:solidFill>
                  <a:prstClr val="white">
                    <a:lumMod val="50000"/>
                  </a:prstClr>
                </a:solidFill>
                <a:effectLst/>
                <a:uLnTx/>
                <a:uFillTx/>
                <a:latin typeface="TrebuchetMS-Bold"/>
                <a:ea typeface="+mn-ea"/>
                <a:cs typeface="+mn-cs"/>
              </a:rPr>
              <a:t>104(6)</a:t>
            </a:r>
            <a:r>
              <a:rPr kumimoji="0" lang="es-ES" sz="800" b="0" i="0" u="none" strike="noStrike" kern="1200" cap="none" spc="0" normalizeH="0" baseline="0" noProof="0" dirty="0">
                <a:ln>
                  <a:noFill/>
                </a:ln>
                <a:solidFill>
                  <a:prstClr val="white">
                    <a:lumMod val="50000"/>
                  </a:prstClr>
                </a:solidFill>
                <a:effectLst/>
                <a:uLnTx/>
                <a:uFillTx/>
                <a:latin typeface="TrebuchetMS"/>
                <a:ea typeface="+mn-ea"/>
                <a:cs typeface="+mn-cs"/>
              </a:rPr>
              <a:t>:488---496</a:t>
            </a:r>
            <a:endParaRPr kumimoji="0" lang="es-ES" sz="8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Tree>
    <p:extLst>
      <p:ext uri="{BB962C8B-B14F-4D97-AF65-F5344CB8AC3E}">
        <p14:creationId xmlns:p14="http://schemas.microsoft.com/office/powerpoint/2010/main" val="4942498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2" name="Título 1">
            <a:extLst>
              <a:ext uri="{FF2B5EF4-FFF2-40B4-BE49-F238E27FC236}">
                <a16:creationId xmlns:a16="http://schemas.microsoft.com/office/drawing/2014/main" id="{08F641C2-B9A4-D0F7-BB4C-58F2ECF610BC}"/>
              </a:ext>
            </a:extLst>
          </p:cNvPr>
          <p:cNvSpPr>
            <a:spLocks noGrp="1"/>
          </p:cNvSpPr>
          <p:nvPr>
            <p:ph type="title"/>
          </p:nvPr>
        </p:nvSpPr>
        <p:spPr>
          <a:xfrm>
            <a:off x="746297" y="414195"/>
            <a:ext cx="7379499" cy="915872"/>
          </a:xfrm>
        </p:spPr>
        <p:txBody>
          <a:bodyPr>
            <a:normAutofit fontScale="90000"/>
          </a:bodyPr>
          <a:lstStyle/>
          <a:p>
            <a:r>
              <a:rPr lang="es-ES" dirty="0"/>
              <a:t>Formas galénicas </a:t>
            </a:r>
            <a:r>
              <a:rPr lang="es-ES" dirty="0" err="1"/>
              <a:t>calcipotriol</a:t>
            </a:r>
            <a:r>
              <a:rPr lang="es-ES" dirty="0"/>
              <a:t> y betametasona</a:t>
            </a:r>
          </a:p>
        </p:txBody>
      </p:sp>
      <p:sp>
        <p:nvSpPr>
          <p:cNvPr id="609" name="Google Shape;609;p10"/>
          <p:cNvSpPr txBox="1">
            <a:spLocks noGrp="1"/>
          </p:cNvSpPr>
          <p:nvPr>
            <p:ph idx="1"/>
          </p:nvPr>
        </p:nvSpPr>
        <p:spPr>
          <a:xfrm>
            <a:off x="877330" y="1593562"/>
            <a:ext cx="10773613" cy="461666"/>
          </a:xfrm>
          <a:prstGeom prst="rect">
            <a:avLst/>
          </a:prstGeom>
        </p:spPr>
        <p:txBody>
          <a:bodyPr vert="horz" lIns="91440" tIns="45720" rIns="91440" bIns="45720" rtlCol="0">
            <a:normAutofit/>
          </a:bodyPr>
          <a:lstStyle/>
          <a:p>
            <a:r>
              <a:rPr lang="es-ES" sz="1800" dirty="0"/>
              <a:t>Opciones de tratamiento disponibles que combinan CAL/BDP hasta 2021</a:t>
            </a:r>
            <a:r>
              <a:rPr lang="es-ES" sz="1800" baseline="36000" dirty="0"/>
              <a:t>1,2</a:t>
            </a:r>
            <a:r>
              <a:rPr lang="es-ES" sz="1800" dirty="0"/>
              <a:t>:</a:t>
            </a:r>
            <a:endParaRPr sz="1800" dirty="0"/>
          </a:p>
        </p:txBody>
      </p:sp>
      <p:sp>
        <p:nvSpPr>
          <p:cNvPr id="608" name="Google Shape;608;p10"/>
          <p:cNvSpPr txBox="1">
            <a:spLocks noGrp="1"/>
          </p:cNvSpPr>
          <p:nvPr>
            <p:ph type="body" sz="quarter" idx="13"/>
          </p:nvPr>
        </p:nvSpPr>
        <p:spPr>
          <a:prstGeom prst="rect">
            <a:avLst/>
          </a:prstGeom>
          <a:noFill/>
          <a:ln>
            <a:noFill/>
          </a:ln>
        </p:spPr>
        <p:txBody>
          <a:bodyPr spcFirstLastPara="1" wrap="square" lIns="0" tIns="0" rIns="0" bIns="0" anchor="t" anchorCtr="0">
            <a:noAutofit/>
          </a:bodyPr>
          <a:lstStyle/>
          <a:p>
            <a:pPr marL="285750" lvl="0" indent="-184150" algn="just" rtl="0">
              <a:lnSpc>
                <a:spcPct val="106250"/>
              </a:lnSpc>
              <a:spcBef>
                <a:spcPts val="0"/>
              </a:spcBef>
              <a:spcAft>
                <a:spcPts val="0"/>
              </a:spcAft>
              <a:buClr>
                <a:schemeClr val="accent1"/>
              </a:buClr>
              <a:buSzPts val="1600"/>
              <a:buFont typeface="Arial"/>
              <a:buNone/>
            </a:pPr>
            <a:endParaRPr sz="1600">
              <a:latin typeface="Arial"/>
              <a:ea typeface="Arial"/>
              <a:cs typeface="Arial"/>
              <a:sym typeface="Arial"/>
            </a:endParaRPr>
          </a:p>
          <a:p>
            <a:pPr marL="285750" lvl="0" indent="-184150" algn="just" rtl="0">
              <a:lnSpc>
                <a:spcPct val="106250"/>
              </a:lnSpc>
              <a:spcBef>
                <a:spcPts val="0"/>
              </a:spcBef>
              <a:spcAft>
                <a:spcPts val="0"/>
              </a:spcAft>
              <a:buClr>
                <a:schemeClr val="accent1"/>
              </a:buClr>
              <a:buSzPts val="1600"/>
              <a:buFont typeface="Arial"/>
              <a:buNone/>
            </a:pPr>
            <a:endParaRPr sz="1600">
              <a:latin typeface="Arial"/>
              <a:ea typeface="Arial"/>
              <a:cs typeface="Arial"/>
              <a:sym typeface="Arial"/>
            </a:endParaRPr>
          </a:p>
          <a:p>
            <a:pPr marL="285750" lvl="0" indent="-184150" algn="just" rtl="0">
              <a:lnSpc>
                <a:spcPct val="106250"/>
              </a:lnSpc>
              <a:spcBef>
                <a:spcPts val="0"/>
              </a:spcBef>
              <a:spcAft>
                <a:spcPts val="0"/>
              </a:spcAft>
              <a:buClr>
                <a:schemeClr val="accent1"/>
              </a:buClr>
              <a:buSzPts val="1600"/>
              <a:buFont typeface="Arial"/>
              <a:buNone/>
            </a:pPr>
            <a:endParaRPr sz="1600">
              <a:latin typeface="Arial"/>
              <a:ea typeface="Arial"/>
              <a:cs typeface="Arial"/>
              <a:sym typeface="Arial"/>
            </a:endParaRPr>
          </a:p>
          <a:p>
            <a:pPr marL="285750" lvl="0" indent="-184150" algn="just" rtl="0">
              <a:lnSpc>
                <a:spcPct val="106250"/>
              </a:lnSpc>
              <a:spcBef>
                <a:spcPts val="0"/>
              </a:spcBef>
              <a:spcAft>
                <a:spcPts val="0"/>
              </a:spcAft>
              <a:buClr>
                <a:schemeClr val="accent1"/>
              </a:buClr>
              <a:buSzPts val="1600"/>
              <a:buFont typeface="Arial"/>
              <a:buNone/>
            </a:pPr>
            <a:endParaRPr sz="1600">
              <a:latin typeface="Arial"/>
              <a:ea typeface="Arial"/>
              <a:cs typeface="Arial"/>
              <a:sym typeface="Arial"/>
            </a:endParaRPr>
          </a:p>
          <a:p>
            <a:pPr marL="285750" lvl="0" indent="-184150" algn="just" rtl="0">
              <a:lnSpc>
                <a:spcPct val="106250"/>
              </a:lnSpc>
              <a:spcBef>
                <a:spcPts val="0"/>
              </a:spcBef>
              <a:spcAft>
                <a:spcPts val="0"/>
              </a:spcAft>
              <a:buClr>
                <a:schemeClr val="accent1"/>
              </a:buClr>
              <a:buSzPts val="1600"/>
              <a:buFont typeface="Arial"/>
              <a:buNone/>
            </a:pPr>
            <a:endParaRPr sz="1600">
              <a:latin typeface="Arial"/>
              <a:ea typeface="Arial"/>
              <a:cs typeface="Arial"/>
              <a:sym typeface="Arial"/>
            </a:endParaRPr>
          </a:p>
          <a:p>
            <a:pPr marL="285750" lvl="0" indent="-184150" algn="just" rtl="0">
              <a:lnSpc>
                <a:spcPct val="106250"/>
              </a:lnSpc>
              <a:spcBef>
                <a:spcPts val="0"/>
              </a:spcBef>
              <a:spcAft>
                <a:spcPts val="0"/>
              </a:spcAft>
              <a:buClr>
                <a:schemeClr val="accent1"/>
              </a:buClr>
              <a:buSzPts val="1600"/>
              <a:buFont typeface="Arial"/>
              <a:buNone/>
            </a:pPr>
            <a:endParaRPr sz="1600">
              <a:latin typeface="Arial"/>
              <a:ea typeface="Arial"/>
              <a:cs typeface="Arial"/>
              <a:sym typeface="Arial"/>
            </a:endParaRPr>
          </a:p>
          <a:p>
            <a:pPr marL="285750" lvl="0" indent="-184150" algn="just" rtl="0">
              <a:lnSpc>
                <a:spcPct val="106250"/>
              </a:lnSpc>
              <a:spcBef>
                <a:spcPts val="0"/>
              </a:spcBef>
              <a:spcAft>
                <a:spcPts val="0"/>
              </a:spcAft>
              <a:buClr>
                <a:schemeClr val="accent1"/>
              </a:buClr>
              <a:buSzPts val="1600"/>
              <a:buFont typeface="Arial"/>
              <a:buNone/>
            </a:pPr>
            <a:endParaRPr sz="1600">
              <a:latin typeface="Arial"/>
              <a:ea typeface="Arial"/>
              <a:cs typeface="Arial"/>
              <a:sym typeface="Arial"/>
            </a:endParaRPr>
          </a:p>
        </p:txBody>
      </p:sp>
      <p:sp>
        <p:nvSpPr>
          <p:cNvPr id="611" name="Google Shape;611;p10"/>
          <p:cNvSpPr/>
          <p:nvPr/>
        </p:nvSpPr>
        <p:spPr>
          <a:xfrm>
            <a:off x="877330" y="3936416"/>
            <a:ext cx="3558717" cy="1595251"/>
          </a:xfrm>
          <a:prstGeom prst="rect">
            <a:avLst/>
          </a:prstGeom>
          <a:solidFill>
            <a:srgbClr val="F2F2F2"/>
          </a:solidFill>
          <a:ln>
            <a:noFill/>
          </a:ln>
        </p:spPr>
        <p:txBody>
          <a:bodyPr spcFirstLastPara="1" wrap="square" lIns="91425" tIns="45700" rIns="91425" bIns="45700" anchor="ctr" anchorCtr="0">
            <a:noAutofit/>
          </a:bodyPr>
          <a:lstStyle/>
          <a:p>
            <a:pPr marL="285750" marR="0" lvl="0" indent="-285750" algn="just" defTabSz="914400" rtl="0" eaLnBrk="1" fontAlgn="auto" latinLnBrk="0" hangingPunct="1">
              <a:lnSpc>
                <a:spcPct val="106250"/>
              </a:lnSpc>
              <a:spcBef>
                <a:spcPts val="0"/>
              </a:spcBef>
              <a:spcAft>
                <a:spcPts val="0"/>
              </a:spcAft>
              <a:buClr>
                <a:schemeClr val="accent5"/>
              </a:buClr>
              <a:buSzPts val="1600"/>
              <a:buFont typeface="Arial"/>
              <a:buChar char="•"/>
              <a:tabLst/>
              <a:defRPr/>
            </a:pPr>
            <a:r>
              <a:rPr kumimoji="0" lang="es-ES" b="0" i="0" u="none" strike="noStrike" kern="0" cap="none" spc="0" normalizeH="0" baseline="0" noProof="0">
                <a:ln>
                  <a:noFill/>
                </a:ln>
                <a:solidFill>
                  <a:schemeClr val="tx1">
                    <a:lumMod val="65000"/>
                    <a:lumOff val="35000"/>
                  </a:schemeClr>
                </a:solidFill>
                <a:effectLst/>
                <a:uLnTx/>
                <a:uFillTx/>
                <a:ea typeface="Arial"/>
                <a:cs typeface="Arial"/>
                <a:sym typeface="Arial"/>
              </a:rPr>
              <a:t>Incomodidad en la aplicación</a:t>
            </a:r>
            <a:endParaRPr kumimoji="0" sz="1600" b="0" i="0" u="none" strike="noStrike" kern="0" cap="none" spc="0" normalizeH="0" baseline="0" noProof="0">
              <a:ln>
                <a:noFill/>
              </a:ln>
              <a:solidFill>
                <a:schemeClr val="tx1">
                  <a:lumMod val="65000"/>
                  <a:lumOff val="35000"/>
                </a:schemeClr>
              </a:solidFill>
              <a:effectLst/>
              <a:uLnTx/>
              <a:uFillTx/>
              <a:cs typeface="Arial"/>
              <a:sym typeface="Arial"/>
            </a:endParaRPr>
          </a:p>
          <a:p>
            <a:pPr marL="285750" marR="0" lvl="0" indent="-285750" algn="just" defTabSz="914400" rtl="0" eaLnBrk="1" fontAlgn="auto" latinLnBrk="0" hangingPunct="1">
              <a:lnSpc>
                <a:spcPct val="106250"/>
              </a:lnSpc>
              <a:spcBef>
                <a:spcPts val="0"/>
              </a:spcBef>
              <a:spcAft>
                <a:spcPts val="0"/>
              </a:spcAft>
              <a:buClr>
                <a:schemeClr val="accent5"/>
              </a:buClr>
              <a:buSzPts val="1600"/>
              <a:buFont typeface="Arial"/>
              <a:buChar char="•"/>
              <a:tabLst/>
              <a:defRPr/>
            </a:pPr>
            <a:r>
              <a:rPr kumimoji="0" lang="es-ES" b="0" i="0" u="none" strike="noStrike" kern="0" cap="none" spc="0" normalizeH="0" baseline="0" noProof="0">
                <a:ln>
                  <a:noFill/>
                </a:ln>
                <a:solidFill>
                  <a:schemeClr val="tx1">
                    <a:lumMod val="65000"/>
                    <a:lumOff val="35000"/>
                  </a:schemeClr>
                </a:solidFill>
                <a:effectLst/>
                <a:uLnTx/>
                <a:uFillTx/>
                <a:ea typeface="Arial"/>
                <a:cs typeface="Arial"/>
                <a:sym typeface="Arial"/>
              </a:rPr>
              <a:t>Absorción lenta</a:t>
            </a:r>
            <a:endParaRPr kumimoji="0" sz="1600" b="0" i="0" u="none" strike="noStrike" kern="0" cap="none" spc="0" normalizeH="0" baseline="0" noProof="0">
              <a:ln>
                <a:noFill/>
              </a:ln>
              <a:solidFill>
                <a:schemeClr val="tx1">
                  <a:lumMod val="65000"/>
                  <a:lumOff val="35000"/>
                </a:schemeClr>
              </a:solidFill>
              <a:effectLst/>
              <a:uLnTx/>
              <a:uFillTx/>
              <a:cs typeface="Arial"/>
              <a:sym typeface="Arial"/>
            </a:endParaRPr>
          </a:p>
          <a:p>
            <a:pPr marL="285750" marR="0" lvl="0" indent="-285750" algn="just" defTabSz="914400" rtl="0" eaLnBrk="1" fontAlgn="auto" latinLnBrk="0" hangingPunct="1">
              <a:lnSpc>
                <a:spcPct val="106250"/>
              </a:lnSpc>
              <a:spcBef>
                <a:spcPts val="0"/>
              </a:spcBef>
              <a:spcAft>
                <a:spcPts val="0"/>
              </a:spcAft>
              <a:buClr>
                <a:schemeClr val="accent5"/>
              </a:buClr>
              <a:buSzPts val="1600"/>
              <a:buFont typeface="Arial"/>
              <a:buChar char="•"/>
              <a:tabLst/>
              <a:defRPr/>
            </a:pPr>
            <a:r>
              <a:rPr kumimoji="0" lang="es-ES" b="0" i="0" u="none" strike="noStrike" kern="0" cap="none" spc="0" normalizeH="0" baseline="0" noProof="0">
                <a:ln>
                  <a:noFill/>
                </a:ln>
                <a:solidFill>
                  <a:schemeClr val="tx1">
                    <a:lumMod val="65000"/>
                    <a:lumOff val="35000"/>
                  </a:schemeClr>
                </a:solidFill>
                <a:effectLst/>
                <a:uLnTx/>
                <a:uFillTx/>
                <a:ea typeface="Arial"/>
                <a:cs typeface="Arial"/>
                <a:sym typeface="Arial"/>
              </a:rPr>
              <a:t>Carácter graso</a:t>
            </a:r>
            <a:endParaRPr kumimoji="0" sz="1600" b="0" i="0" u="none" strike="noStrike" kern="0" cap="none" spc="0" normalizeH="0" baseline="0" noProof="0">
              <a:ln>
                <a:noFill/>
              </a:ln>
              <a:solidFill>
                <a:schemeClr val="tx1">
                  <a:lumMod val="65000"/>
                  <a:lumOff val="35000"/>
                </a:schemeClr>
              </a:solidFill>
              <a:effectLst/>
              <a:uLnTx/>
              <a:uFillTx/>
              <a:cs typeface="Arial"/>
              <a:sym typeface="Arial"/>
            </a:endParaRPr>
          </a:p>
          <a:p>
            <a:pPr marL="285750" marR="0" lvl="0" indent="-285750" algn="just" defTabSz="914400" rtl="0" eaLnBrk="1" fontAlgn="auto" latinLnBrk="0" hangingPunct="1">
              <a:lnSpc>
                <a:spcPct val="106250"/>
              </a:lnSpc>
              <a:spcBef>
                <a:spcPts val="0"/>
              </a:spcBef>
              <a:spcAft>
                <a:spcPts val="0"/>
              </a:spcAft>
              <a:buClr>
                <a:schemeClr val="accent5"/>
              </a:buClr>
              <a:buSzPts val="1600"/>
              <a:buFont typeface="Arial"/>
              <a:buChar char="•"/>
              <a:tabLst/>
              <a:defRPr/>
            </a:pPr>
            <a:r>
              <a:rPr kumimoji="0" lang="es-ES" b="0" i="0" u="none" strike="noStrike" kern="0" cap="none" spc="0" normalizeH="0" baseline="0" noProof="0">
                <a:ln>
                  <a:noFill/>
                </a:ln>
                <a:solidFill>
                  <a:schemeClr val="tx1">
                    <a:lumMod val="65000"/>
                    <a:lumOff val="35000"/>
                  </a:schemeClr>
                </a:solidFill>
                <a:effectLst/>
                <a:uLnTx/>
                <a:uFillTx/>
                <a:ea typeface="Arial"/>
                <a:cs typeface="Arial"/>
                <a:sym typeface="Arial"/>
              </a:rPr>
              <a:t>Textura pegajosa</a:t>
            </a:r>
            <a:endParaRPr kumimoji="0" sz="1600" b="0" i="0" u="none" strike="noStrike" kern="0" cap="none" spc="0" normalizeH="0" baseline="0" noProof="0">
              <a:ln>
                <a:noFill/>
              </a:ln>
              <a:solidFill>
                <a:schemeClr val="tx1">
                  <a:lumMod val="65000"/>
                  <a:lumOff val="35000"/>
                </a:schemeClr>
              </a:solidFill>
              <a:effectLst/>
              <a:uLnTx/>
              <a:uFillTx/>
              <a:cs typeface="Arial"/>
              <a:sym typeface="Arial"/>
            </a:endParaRPr>
          </a:p>
          <a:p>
            <a:pPr marL="285750" marR="0" lvl="0" indent="-285750" algn="just" defTabSz="914400" rtl="0" eaLnBrk="1" fontAlgn="auto" latinLnBrk="0" hangingPunct="1">
              <a:lnSpc>
                <a:spcPct val="106250"/>
              </a:lnSpc>
              <a:spcBef>
                <a:spcPts val="0"/>
              </a:spcBef>
              <a:spcAft>
                <a:spcPts val="0"/>
              </a:spcAft>
              <a:buClr>
                <a:schemeClr val="accent5"/>
              </a:buClr>
              <a:buSzPts val="1600"/>
              <a:buFont typeface="Arial"/>
              <a:buChar char="•"/>
              <a:tabLst/>
              <a:defRPr/>
            </a:pPr>
            <a:r>
              <a:rPr kumimoji="0" lang="es-ES" b="0" i="0" u="none" strike="noStrike" kern="0" cap="none" spc="0" normalizeH="0" baseline="0" noProof="0">
                <a:ln>
                  <a:noFill/>
                </a:ln>
                <a:solidFill>
                  <a:schemeClr val="tx1">
                    <a:lumMod val="65000"/>
                    <a:lumOff val="35000"/>
                  </a:schemeClr>
                </a:solidFill>
                <a:effectLst/>
                <a:uLnTx/>
                <a:uFillTx/>
                <a:ea typeface="Arial"/>
                <a:cs typeface="Arial"/>
                <a:sym typeface="Arial"/>
              </a:rPr>
              <a:t>Etc.</a:t>
            </a:r>
            <a:endParaRPr kumimoji="0" sz="1600" b="0" i="0" u="none" strike="noStrike" kern="0" cap="none" spc="0" normalizeH="0" baseline="0" noProof="0">
              <a:ln>
                <a:noFill/>
              </a:ln>
              <a:solidFill>
                <a:schemeClr val="tx1">
                  <a:lumMod val="65000"/>
                  <a:lumOff val="35000"/>
                </a:schemeClr>
              </a:solidFill>
              <a:effectLst/>
              <a:uLnTx/>
              <a:uFillTx/>
              <a:cs typeface="Arial"/>
              <a:sym typeface="Arial"/>
            </a:endParaRPr>
          </a:p>
        </p:txBody>
      </p:sp>
      <p:sp>
        <p:nvSpPr>
          <p:cNvPr id="613" name="Google Shape;613;p10"/>
          <p:cNvSpPr txBox="1"/>
          <p:nvPr/>
        </p:nvSpPr>
        <p:spPr>
          <a:xfrm>
            <a:off x="5723360" y="4398935"/>
            <a:ext cx="4621368" cy="744624"/>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2855"/>
              </a:buClr>
              <a:buSzPts val="2000"/>
              <a:buFont typeface="Arial"/>
              <a:buNone/>
              <a:tabLst/>
              <a:defRPr/>
            </a:pPr>
            <a:r>
              <a:rPr kumimoji="0" lang="es-ES" sz="2000" b="1" i="0" u="none" strike="noStrike" kern="0" cap="none" spc="0" normalizeH="0" baseline="0" noProof="0" dirty="0">
                <a:ln>
                  <a:noFill/>
                </a:ln>
                <a:solidFill>
                  <a:schemeClr val="tx1">
                    <a:lumMod val="65000"/>
                    <a:lumOff val="35000"/>
                  </a:schemeClr>
                </a:solidFill>
                <a:effectLst/>
                <a:uLnTx/>
                <a:uFillTx/>
                <a:ea typeface="Arial"/>
                <a:cs typeface="Arial"/>
                <a:sym typeface="Arial"/>
              </a:rPr>
              <a:t>Impacto en la satisfacción de los pacientes y la adherencia terapéutica</a:t>
            </a:r>
            <a:r>
              <a:rPr kumimoji="0" lang="es-ES" sz="2000" b="1" i="0" u="none" strike="noStrike" kern="0" cap="none" spc="0" normalizeH="0" baseline="30000" noProof="0" dirty="0">
                <a:ln>
                  <a:noFill/>
                </a:ln>
                <a:solidFill>
                  <a:schemeClr val="tx1">
                    <a:lumMod val="65000"/>
                    <a:lumOff val="35000"/>
                  </a:schemeClr>
                </a:solidFill>
                <a:effectLst/>
                <a:uLnTx/>
                <a:uFillTx/>
                <a:ea typeface="Arial"/>
                <a:cs typeface="Arial"/>
                <a:sym typeface="Arial"/>
              </a:rPr>
              <a:t>3</a:t>
            </a:r>
            <a:endParaRPr kumimoji="0" sz="1400" b="0" i="0" u="none" strike="noStrike" kern="0" cap="none" spc="0" normalizeH="0" baseline="30000" noProof="0" dirty="0">
              <a:ln>
                <a:noFill/>
              </a:ln>
              <a:solidFill>
                <a:schemeClr val="tx1">
                  <a:lumMod val="65000"/>
                  <a:lumOff val="35000"/>
                </a:schemeClr>
              </a:solidFill>
              <a:effectLst/>
              <a:uLnTx/>
              <a:uFillTx/>
              <a:ea typeface="Arial"/>
              <a:cs typeface="Arial"/>
              <a:sym typeface="Arial"/>
            </a:endParaRPr>
          </a:p>
        </p:txBody>
      </p:sp>
      <p:sp>
        <p:nvSpPr>
          <p:cNvPr id="618" name="Google Shape;618;p10"/>
          <p:cNvSpPr/>
          <p:nvPr/>
        </p:nvSpPr>
        <p:spPr>
          <a:xfrm>
            <a:off x="1146454" y="2273114"/>
            <a:ext cx="3558717" cy="1122733"/>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b="1" i="0" u="none" strike="noStrike" kern="0" cap="none" spc="0" normalizeH="0" baseline="0" noProof="0" dirty="0">
                <a:ln>
                  <a:noFill/>
                </a:ln>
                <a:solidFill>
                  <a:schemeClr val="tx1">
                    <a:lumMod val="65000"/>
                    <a:lumOff val="35000"/>
                  </a:schemeClr>
                </a:solidFill>
                <a:effectLst/>
                <a:uLnTx/>
                <a:uFillTx/>
                <a:ea typeface="Arial"/>
                <a:cs typeface="Arial"/>
                <a:sym typeface="Arial"/>
              </a:rPr>
              <a:t>Formulaciones NO acuosas con base de aceite o parafina</a:t>
            </a:r>
            <a:r>
              <a:rPr kumimoji="0" lang="es-ES" b="1" i="0" u="none" strike="noStrike" kern="0" cap="none" spc="0" normalizeH="0" baseline="40000" noProof="0" dirty="0">
                <a:ln>
                  <a:noFill/>
                </a:ln>
                <a:solidFill>
                  <a:schemeClr val="tx1">
                    <a:lumMod val="65000"/>
                    <a:lumOff val="35000"/>
                  </a:schemeClr>
                </a:solidFill>
                <a:effectLst/>
                <a:uLnTx/>
                <a:uFillTx/>
                <a:ea typeface="Arial"/>
                <a:cs typeface="Arial"/>
                <a:sym typeface="Arial"/>
              </a:rPr>
              <a:t>3</a:t>
            </a:r>
            <a:r>
              <a:rPr kumimoji="0" lang="es-ES" b="1" i="0" u="none" strike="noStrike" kern="0" cap="none" spc="0" normalizeH="0" baseline="0" noProof="0" dirty="0">
                <a:ln>
                  <a:noFill/>
                </a:ln>
                <a:solidFill>
                  <a:schemeClr val="tx1">
                    <a:lumMod val="65000"/>
                    <a:lumOff val="35000"/>
                  </a:schemeClr>
                </a:solidFill>
                <a:effectLst/>
                <a:uLnTx/>
                <a:uFillTx/>
                <a:ea typeface="Arial"/>
                <a:cs typeface="Arial"/>
                <a:sym typeface="Arial"/>
              </a:rPr>
              <a:t>:</a:t>
            </a:r>
            <a:endParaRPr kumimoji="0" b="1" i="0" u="none" strike="noStrike" kern="0" cap="none" spc="0" normalizeH="0" baseline="30000" noProof="0" dirty="0">
              <a:ln>
                <a:noFill/>
              </a:ln>
              <a:solidFill>
                <a:schemeClr val="tx1">
                  <a:lumMod val="65000"/>
                  <a:lumOff val="35000"/>
                </a:schemeClr>
              </a:solidFill>
              <a:effectLst/>
              <a:uLnTx/>
              <a:uFillTx/>
              <a:ea typeface="Arial"/>
              <a:cs typeface="Arial"/>
              <a:sym typeface="Arial"/>
            </a:endParaRPr>
          </a:p>
        </p:txBody>
      </p:sp>
      <p:sp>
        <p:nvSpPr>
          <p:cNvPr id="3" name="TextBox 68">
            <a:extLst>
              <a:ext uri="{FF2B5EF4-FFF2-40B4-BE49-F238E27FC236}">
                <a16:creationId xmlns:a16="http://schemas.microsoft.com/office/drawing/2014/main" id="{DB94C56B-C07E-DDE7-0509-960BED1507F4}"/>
              </a:ext>
            </a:extLst>
          </p:cNvPr>
          <p:cNvSpPr txBox="1"/>
          <p:nvPr/>
        </p:nvSpPr>
        <p:spPr>
          <a:xfrm>
            <a:off x="190395" y="6270556"/>
            <a:ext cx="10058609" cy="523220"/>
          </a:xfrm>
          <a:prstGeom prst="rect">
            <a:avLst/>
          </a:prstGeom>
          <a:noFill/>
        </p:spPr>
        <p:txBody>
          <a:bodyPr wrap="square">
            <a:spAutoFit/>
          </a:bodyPr>
          <a:lstStyle/>
          <a:p>
            <a:r>
              <a:rPr lang="it-IT" sz="700" noProof="1">
                <a:solidFill>
                  <a:schemeClr val="bg1">
                    <a:lumMod val="50000"/>
                  </a:schemeClr>
                </a:solidFill>
                <a:cs typeface="Arial" panose="020B0604020202020204" pitchFamily="34" charset="0"/>
              </a:rPr>
              <a:t>CAL: calcipotriol, BDP: dipropionato de betametasona</a:t>
            </a:r>
          </a:p>
          <a:p>
            <a:pPr marR="0" lvl="0" algn="l" defTabSz="914400" rtl="0" eaLnBrk="1" fontAlgn="auto" latinLnBrk="0" hangingPunct="1">
              <a:lnSpc>
                <a:spcPct val="100000"/>
              </a:lnSpc>
              <a:spcBef>
                <a:spcPts val="0"/>
              </a:spcBef>
              <a:spcAft>
                <a:spcPts val="0"/>
              </a:spcAft>
              <a:buClr>
                <a:schemeClr val="bg1">
                  <a:lumMod val="50000"/>
                </a:schemeClr>
              </a:buClr>
              <a:buSzTx/>
              <a:tabLst/>
              <a:defRPr/>
            </a:pPr>
            <a:r>
              <a:rPr kumimoji="0" lang="es-ES" sz="700" b="1" i="0" u="none" strike="noStrike" kern="0" cap="none" spc="0" normalizeH="0" baseline="0" noProof="0" dirty="0">
                <a:ln>
                  <a:noFill/>
                </a:ln>
                <a:solidFill>
                  <a:srgbClr val="75787B"/>
                </a:solidFill>
                <a:effectLst/>
                <a:uLnTx/>
                <a:uFillTx/>
                <a:latin typeface="Calibri "/>
                <a:ea typeface="Arial"/>
                <a:cs typeface="Arial"/>
                <a:sym typeface="Arial"/>
              </a:rPr>
              <a:t>1. </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Stein Gold L, et al. </a:t>
            </a:r>
            <a:r>
              <a:rPr kumimoji="0" lang="en-US" sz="700" b="0" i="0" u="none" strike="noStrike" kern="0" cap="none" spc="0" normalizeH="0" baseline="0" noProof="0" dirty="0">
                <a:ln>
                  <a:noFill/>
                </a:ln>
                <a:solidFill>
                  <a:srgbClr val="75787B"/>
                </a:solidFill>
                <a:effectLst/>
                <a:uLnTx/>
                <a:uFillTx/>
                <a:latin typeface="Calibri "/>
                <a:ea typeface="Arial"/>
                <a:cs typeface="Arial"/>
                <a:sym typeface="Arial"/>
              </a:rPr>
              <a:t>A Phase 3, Randomized Trial Demonstrating the Improved Efficacy and Patient Acceptability of Fixed Dose CAL/BDP Cream</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J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Drugs</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Dermatol</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2021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Apr</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1;20(4):420-425. </a:t>
            </a:r>
            <a:r>
              <a:rPr kumimoji="0" lang="es-ES" sz="700" b="1" i="0" u="none" strike="noStrike" kern="0" cap="none" spc="0" normalizeH="0" baseline="0" noProof="0" dirty="0">
                <a:ln>
                  <a:noFill/>
                </a:ln>
                <a:solidFill>
                  <a:srgbClr val="75787B"/>
                </a:solidFill>
                <a:effectLst/>
                <a:uLnTx/>
                <a:uFillTx/>
                <a:latin typeface="Calibri "/>
                <a:ea typeface="Arial"/>
                <a:cs typeface="Arial"/>
                <a:sym typeface="Arial"/>
              </a:rPr>
              <a:t>2.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Pinter</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A et al. A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pooled</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analysis</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of</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randomized</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controlled</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phase</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3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trials</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investigating</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the</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efficacy</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and safety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of</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a novel,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fixed</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dose</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calcipotriene</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and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betamethasone</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dipropionate</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cream</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for</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the</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topical</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treatment</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of</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plaque psoriasis. J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Eur</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Acad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Venereol</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2022 Feb;36(2):228-236. </a:t>
            </a:r>
            <a:r>
              <a:rPr kumimoji="0" lang="es-ES" sz="700" b="1" i="0" u="none" strike="noStrike" kern="0" cap="none" spc="0" normalizeH="0" baseline="0" noProof="0" dirty="0">
                <a:ln>
                  <a:noFill/>
                </a:ln>
                <a:solidFill>
                  <a:srgbClr val="75787B"/>
                </a:solidFill>
                <a:effectLst/>
                <a:uLnTx/>
                <a:uFillTx/>
                <a:latin typeface="Calibri "/>
                <a:ea typeface="Arial"/>
                <a:cs typeface="Arial"/>
                <a:sym typeface="Arial"/>
              </a:rPr>
              <a:t>3. </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Puig L, et al. Adherencia y satisfacción del paciente y características organolépticas y de uso de los tratamientos tópicos utilizados para la psoriasis. Actas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Dermosifiliogr</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2013; 104(6):488-496.</a:t>
            </a:r>
            <a:r>
              <a:rPr lang="it-IT" sz="700" noProof="1">
                <a:solidFill>
                  <a:schemeClr val="bg1">
                    <a:lumMod val="50000"/>
                  </a:schemeClr>
                </a:solidFill>
                <a:cs typeface="Arial" panose="020B0604020202020204" pitchFamily="34" charset="0"/>
              </a:rPr>
              <a:t> </a:t>
            </a:r>
          </a:p>
        </p:txBody>
      </p:sp>
      <p:pic>
        <p:nvPicPr>
          <p:cNvPr id="4" name="Imagen 3">
            <a:extLst>
              <a:ext uri="{FF2B5EF4-FFF2-40B4-BE49-F238E27FC236}">
                <a16:creationId xmlns:a16="http://schemas.microsoft.com/office/drawing/2014/main" id="{8C383DBF-DAE5-D066-363A-491C934BFE79}"/>
              </a:ext>
            </a:extLst>
          </p:cNvPr>
          <p:cNvPicPr>
            <a:picLocks noChangeAspect="1"/>
          </p:cNvPicPr>
          <p:nvPr/>
        </p:nvPicPr>
        <p:blipFill>
          <a:blip r:embed="rId3"/>
          <a:stretch>
            <a:fillRect/>
          </a:stretch>
        </p:blipFill>
        <p:spPr>
          <a:xfrm>
            <a:off x="5950899" y="2335824"/>
            <a:ext cx="982618" cy="982618"/>
          </a:xfrm>
          <a:prstGeom prst="rect">
            <a:avLst/>
          </a:prstGeom>
        </p:spPr>
      </p:pic>
      <p:sp>
        <p:nvSpPr>
          <p:cNvPr id="5" name="Rectángulo 4">
            <a:extLst>
              <a:ext uri="{FF2B5EF4-FFF2-40B4-BE49-F238E27FC236}">
                <a16:creationId xmlns:a16="http://schemas.microsoft.com/office/drawing/2014/main" id="{B82123BA-3730-673F-5745-0BDF2D113A7A}"/>
              </a:ext>
            </a:extLst>
          </p:cNvPr>
          <p:cNvSpPr/>
          <p:nvPr/>
        </p:nvSpPr>
        <p:spPr>
          <a:xfrm>
            <a:off x="5802451" y="3514137"/>
            <a:ext cx="1240911"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a:solidFill>
                  <a:srgbClr val="016781"/>
                </a:solidFill>
                <a:latin typeface="Noto Sans" panose="020B0502040504020204" pitchFamily="34"/>
              </a:rPr>
              <a:t>pomada</a:t>
            </a:r>
          </a:p>
        </p:txBody>
      </p:sp>
      <p:pic>
        <p:nvPicPr>
          <p:cNvPr id="6" name="Imagen 5">
            <a:extLst>
              <a:ext uri="{FF2B5EF4-FFF2-40B4-BE49-F238E27FC236}">
                <a16:creationId xmlns:a16="http://schemas.microsoft.com/office/drawing/2014/main" id="{1F6F1470-DAAA-8559-3509-787153A2CB95}"/>
              </a:ext>
            </a:extLst>
          </p:cNvPr>
          <p:cNvPicPr>
            <a:picLocks noChangeAspect="1"/>
          </p:cNvPicPr>
          <p:nvPr/>
        </p:nvPicPr>
        <p:blipFill>
          <a:blip r:embed="rId4"/>
          <a:stretch>
            <a:fillRect/>
          </a:stretch>
        </p:blipFill>
        <p:spPr>
          <a:xfrm>
            <a:off x="7336422" y="2335824"/>
            <a:ext cx="1013064" cy="1013064"/>
          </a:xfrm>
          <a:prstGeom prst="rect">
            <a:avLst/>
          </a:prstGeom>
        </p:spPr>
      </p:pic>
      <p:sp>
        <p:nvSpPr>
          <p:cNvPr id="7" name="Rectángulo 6">
            <a:extLst>
              <a:ext uri="{FF2B5EF4-FFF2-40B4-BE49-F238E27FC236}">
                <a16:creationId xmlns:a16="http://schemas.microsoft.com/office/drawing/2014/main" id="{0F8731B5-AE3E-F1D7-EEE3-9EB6E26DF5CF}"/>
              </a:ext>
            </a:extLst>
          </p:cNvPr>
          <p:cNvSpPr/>
          <p:nvPr/>
        </p:nvSpPr>
        <p:spPr>
          <a:xfrm>
            <a:off x="7489135" y="3514137"/>
            <a:ext cx="696687"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a:solidFill>
                  <a:srgbClr val="016781"/>
                </a:solidFill>
                <a:latin typeface="Noto Sans" panose="020B0502040504020204" pitchFamily="34"/>
              </a:rPr>
              <a:t>gel</a:t>
            </a:r>
          </a:p>
        </p:txBody>
      </p:sp>
      <p:pic>
        <p:nvPicPr>
          <p:cNvPr id="8" name="Imagen 7">
            <a:extLst>
              <a:ext uri="{FF2B5EF4-FFF2-40B4-BE49-F238E27FC236}">
                <a16:creationId xmlns:a16="http://schemas.microsoft.com/office/drawing/2014/main" id="{1743DFE3-D851-B35C-CC53-B6C99723461B}"/>
              </a:ext>
            </a:extLst>
          </p:cNvPr>
          <p:cNvPicPr>
            <a:picLocks noChangeAspect="1"/>
          </p:cNvPicPr>
          <p:nvPr/>
        </p:nvPicPr>
        <p:blipFill>
          <a:blip r:embed="rId5"/>
          <a:stretch>
            <a:fillRect/>
          </a:stretch>
        </p:blipFill>
        <p:spPr>
          <a:xfrm>
            <a:off x="8672992" y="2326653"/>
            <a:ext cx="982617" cy="982617"/>
          </a:xfrm>
          <a:prstGeom prst="rect">
            <a:avLst/>
          </a:prstGeom>
        </p:spPr>
      </p:pic>
      <p:sp>
        <p:nvSpPr>
          <p:cNvPr id="9" name="Rectángulo 8">
            <a:extLst>
              <a:ext uri="{FF2B5EF4-FFF2-40B4-BE49-F238E27FC236}">
                <a16:creationId xmlns:a16="http://schemas.microsoft.com/office/drawing/2014/main" id="{8D7F3E02-EEF8-4E6B-332F-F2DD20987D02}"/>
              </a:ext>
            </a:extLst>
          </p:cNvPr>
          <p:cNvSpPr/>
          <p:nvPr/>
        </p:nvSpPr>
        <p:spPr>
          <a:xfrm>
            <a:off x="8352398" y="3521768"/>
            <a:ext cx="1738195"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a:solidFill>
                  <a:srgbClr val="016781"/>
                </a:solidFill>
                <a:latin typeface="Noto Sans" panose="020B0502040504020204" pitchFamily="34"/>
              </a:rPr>
              <a:t>espuma</a:t>
            </a:r>
          </a:p>
        </p:txBody>
      </p:sp>
      <p:sp>
        <p:nvSpPr>
          <p:cNvPr id="11" name="Freeform 14">
            <a:extLst>
              <a:ext uri="{FF2B5EF4-FFF2-40B4-BE49-F238E27FC236}">
                <a16:creationId xmlns:a16="http://schemas.microsoft.com/office/drawing/2014/main" id="{BE766A95-0A05-55D8-CA88-C7B23B0ECC3E}"/>
              </a:ext>
            </a:extLst>
          </p:cNvPr>
          <p:cNvSpPr>
            <a:spLocks noEditPoints="1"/>
          </p:cNvSpPr>
          <p:nvPr/>
        </p:nvSpPr>
        <p:spPr bwMode="auto">
          <a:xfrm>
            <a:off x="4705171" y="4407906"/>
            <a:ext cx="896362" cy="461667"/>
          </a:xfrm>
          <a:custGeom>
            <a:avLst/>
            <a:gdLst>
              <a:gd name="T0" fmla="*/ 1158 w 1656"/>
              <a:gd name="T1" fmla="*/ 136 h 960"/>
              <a:gd name="T2" fmla="*/ 1212 w 1656"/>
              <a:gd name="T3" fmla="*/ 159 h 960"/>
              <a:gd name="T4" fmla="*/ 1405 w 1656"/>
              <a:gd name="T5" fmla="*/ 312 h 960"/>
              <a:gd name="T6" fmla="*/ 1538 w 1656"/>
              <a:gd name="T7" fmla="*/ 405 h 960"/>
              <a:gd name="T8" fmla="*/ 1574 w 1656"/>
              <a:gd name="T9" fmla="*/ 449 h 960"/>
              <a:gd name="T10" fmla="*/ 1571 w 1656"/>
              <a:gd name="T11" fmla="*/ 493 h 960"/>
              <a:gd name="T12" fmla="*/ 1482 w 1656"/>
              <a:gd name="T13" fmla="*/ 591 h 960"/>
              <a:gd name="T14" fmla="*/ 1283 w 1656"/>
              <a:gd name="T15" fmla="*/ 793 h 960"/>
              <a:gd name="T16" fmla="*/ 1220 w 1656"/>
              <a:gd name="T17" fmla="*/ 849 h 960"/>
              <a:gd name="T18" fmla="*/ 1139 w 1656"/>
              <a:gd name="T19" fmla="*/ 864 h 960"/>
              <a:gd name="T20" fmla="*/ 1120 w 1656"/>
              <a:gd name="T21" fmla="*/ 647 h 960"/>
              <a:gd name="T22" fmla="*/ 1100 w 1656"/>
              <a:gd name="T23" fmla="*/ 609 h 960"/>
              <a:gd name="T24" fmla="*/ 1024 w 1656"/>
              <a:gd name="T25" fmla="*/ 588 h 960"/>
              <a:gd name="T26" fmla="*/ 767 w 1656"/>
              <a:gd name="T27" fmla="*/ 588 h 960"/>
              <a:gd name="T28" fmla="*/ 520 w 1656"/>
              <a:gd name="T29" fmla="*/ 575 h 960"/>
              <a:gd name="T30" fmla="*/ 265 w 1656"/>
              <a:gd name="T31" fmla="*/ 573 h 960"/>
              <a:gd name="T32" fmla="*/ 124 w 1656"/>
              <a:gd name="T33" fmla="*/ 565 h 960"/>
              <a:gd name="T34" fmla="*/ 76 w 1656"/>
              <a:gd name="T35" fmla="*/ 542 h 960"/>
              <a:gd name="T36" fmla="*/ 43 w 1656"/>
              <a:gd name="T37" fmla="*/ 466 h 960"/>
              <a:gd name="T38" fmla="*/ 49 w 1656"/>
              <a:gd name="T39" fmla="*/ 358 h 960"/>
              <a:gd name="T40" fmla="*/ 129 w 1656"/>
              <a:gd name="T41" fmla="*/ 326 h 960"/>
              <a:gd name="T42" fmla="*/ 720 w 1656"/>
              <a:gd name="T43" fmla="*/ 376 h 960"/>
              <a:gd name="T44" fmla="*/ 1024 w 1656"/>
              <a:gd name="T45" fmla="*/ 388 h 960"/>
              <a:gd name="T46" fmla="*/ 1084 w 1656"/>
              <a:gd name="T47" fmla="*/ 374 h 960"/>
              <a:gd name="T48" fmla="*/ 1109 w 1656"/>
              <a:gd name="T49" fmla="*/ 343 h 960"/>
              <a:gd name="T50" fmla="*/ 1113 w 1656"/>
              <a:gd name="T51" fmla="*/ 276 h 960"/>
              <a:gd name="T52" fmla="*/ 1120 w 1656"/>
              <a:gd name="T53" fmla="*/ 159 h 960"/>
              <a:gd name="T54" fmla="*/ 934 w 1656"/>
              <a:gd name="T55" fmla="*/ 309 h 960"/>
              <a:gd name="T56" fmla="*/ 788 w 1656"/>
              <a:gd name="T57" fmla="*/ 300 h 960"/>
              <a:gd name="T58" fmla="*/ 363 w 1656"/>
              <a:gd name="T59" fmla="*/ 271 h 960"/>
              <a:gd name="T60" fmla="*/ 82 w 1656"/>
              <a:gd name="T61" fmla="*/ 238 h 960"/>
              <a:gd name="T62" fmla="*/ 17 w 1656"/>
              <a:gd name="T63" fmla="*/ 250 h 960"/>
              <a:gd name="T64" fmla="*/ 1 w 1656"/>
              <a:gd name="T65" fmla="*/ 348 h 960"/>
              <a:gd name="T66" fmla="*/ 10 w 1656"/>
              <a:gd name="T67" fmla="*/ 516 h 960"/>
              <a:gd name="T68" fmla="*/ 32 w 1656"/>
              <a:gd name="T69" fmla="*/ 584 h 960"/>
              <a:gd name="T70" fmla="*/ 99 w 1656"/>
              <a:gd name="T71" fmla="*/ 619 h 960"/>
              <a:gd name="T72" fmla="*/ 309 w 1656"/>
              <a:gd name="T73" fmla="*/ 647 h 960"/>
              <a:gd name="T74" fmla="*/ 947 w 1656"/>
              <a:gd name="T75" fmla="*/ 668 h 960"/>
              <a:gd name="T76" fmla="*/ 1042 w 1656"/>
              <a:gd name="T77" fmla="*/ 699 h 960"/>
              <a:gd name="T78" fmla="*/ 1058 w 1656"/>
              <a:gd name="T79" fmla="*/ 844 h 960"/>
              <a:gd name="T80" fmla="*/ 1074 w 1656"/>
              <a:gd name="T81" fmla="*/ 943 h 960"/>
              <a:gd name="T82" fmla="*/ 1133 w 1656"/>
              <a:gd name="T83" fmla="*/ 959 h 960"/>
              <a:gd name="T84" fmla="*/ 1209 w 1656"/>
              <a:gd name="T85" fmla="*/ 923 h 960"/>
              <a:gd name="T86" fmla="*/ 1345 w 1656"/>
              <a:gd name="T87" fmla="*/ 793 h 960"/>
              <a:gd name="T88" fmla="*/ 1557 w 1656"/>
              <a:gd name="T89" fmla="*/ 585 h 960"/>
              <a:gd name="T90" fmla="*/ 1633 w 1656"/>
              <a:gd name="T91" fmla="*/ 511 h 960"/>
              <a:gd name="T92" fmla="*/ 1656 w 1656"/>
              <a:gd name="T93" fmla="*/ 462 h 960"/>
              <a:gd name="T94" fmla="*/ 1644 w 1656"/>
              <a:gd name="T95" fmla="*/ 415 h 960"/>
              <a:gd name="T96" fmla="*/ 1572 w 1656"/>
              <a:gd name="T97" fmla="*/ 345 h 960"/>
              <a:gd name="T98" fmla="*/ 1333 w 1656"/>
              <a:gd name="T99" fmla="*/ 165 h 960"/>
              <a:gd name="T100" fmla="*/ 1145 w 1656"/>
              <a:gd name="T101" fmla="*/ 19 h 960"/>
              <a:gd name="T102" fmla="*/ 1078 w 1656"/>
              <a:gd name="T103" fmla="*/ 0 h 960"/>
              <a:gd name="T104" fmla="*/ 1045 w 1656"/>
              <a:gd name="T105" fmla="*/ 22 h 960"/>
              <a:gd name="T106" fmla="*/ 1035 w 1656"/>
              <a:gd name="T107" fmla="*/ 81 h 960"/>
              <a:gd name="T108" fmla="*/ 1042 w 1656"/>
              <a:gd name="T109" fmla="*/ 211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56" h="960">
                <a:moveTo>
                  <a:pt x="1125" y="120"/>
                </a:moveTo>
                <a:lnTo>
                  <a:pt x="1133" y="127"/>
                </a:lnTo>
                <a:lnTo>
                  <a:pt x="1142" y="131"/>
                </a:lnTo>
                <a:lnTo>
                  <a:pt x="1149" y="134"/>
                </a:lnTo>
                <a:lnTo>
                  <a:pt x="1158" y="136"/>
                </a:lnTo>
                <a:lnTo>
                  <a:pt x="1165" y="137"/>
                </a:lnTo>
                <a:lnTo>
                  <a:pt x="1173" y="139"/>
                </a:lnTo>
                <a:lnTo>
                  <a:pt x="1184" y="141"/>
                </a:lnTo>
                <a:lnTo>
                  <a:pt x="1194" y="147"/>
                </a:lnTo>
                <a:lnTo>
                  <a:pt x="1212" y="159"/>
                </a:lnTo>
                <a:lnTo>
                  <a:pt x="1240" y="180"/>
                </a:lnTo>
                <a:lnTo>
                  <a:pt x="1274" y="208"/>
                </a:lnTo>
                <a:lnTo>
                  <a:pt x="1316" y="241"/>
                </a:lnTo>
                <a:lnTo>
                  <a:pt x="1361" y="276"/>
                </a:lnTo>
                <a:lnTo>
                  <a:pt x="1405" y="312"/>
                </a:lnTo>
                <a:lnTo>
                  <a:pt x="1450" y="343"/>
                </a:lnTo>
                <a:lnTo>
                  <a:pt x="1490" y="371"/>
                </a:lnTo>
                <a:lnTo>
                  <a:pt x="1506" y="381"/>
                </a:lnTo>
                <a:lnTo>
                  <a:pt x="1522" y="392"/>
                </a:lnTo>
                <a:lnTo>
                  <a:pt x="1538" y="405"/>
                </a:lnTo>
                <a:lnTo>
                  <a:pt x="1552" y="418"/>
                </a:lnTo>
                <a:lnTo>
                  <a:pt x="1559" y="425"/>
                </a:lnTo>
                <a:lnTo>
                  <a:pt x="1565" y="433"/>
                </a:lnTo>
                <a:lnTo>
                  <a:pt x="1569" y="441"/>
                </a:lnTo>
                <a:lnTo>
                  <a:pt x="1574" y="449"/>
                </a:lnTo>
                <a:lnTo>
                  <a:pt x="1575" y="457"/>
                </a:lnTo>
                <a:lnTo>
                  <a:pt x="1577" y="467"/>
                </a:lnTo>
                <a:lnTo>
                  <a:pt x="1577" y="477"/>
                </a:lnTo>
                <a:lnTo>
                  <a:pt x="1574" y="487"/>
                </a:lnTo>
                <a:lnTo>
                  <a:pt x="1571" y="493"/>
                </a:lnTo>
                <a:lnTo>
                  <a:pt x="1564" y="503"/>
                </a:lnTo>
                <a:lnTo>
                  <a:pt x="1555" y="515"/>
                </a:lnTo>
                <a:lnTo>
                  <a:pt x="1544" y="528"/>
                </a:lnTo>
                <a:lnTo>
                  <a:pt x="1515" y="558"/>
                </a:lnTo>
                <a:lnTo>
                  <a:pt x="1482" y="591"/>
                </a:lnTo>
                <a:lnTo>
                  <a:pt x="1415" y="655"/>
                </a:lnTo>
                <a:lnTo>
                  <a:pt x="1369" y="698"/>
                </a:lnTo>
                <a:lnTo>
                  <a:pt x="1332" y="737"/>
                </a:lnTo>
                <a:lnTo>
                  <a:pt x="1305" y="767"/>
                </a:lnTo>
                <a:lnTo>
                  <a:pt x="1283" y="793"/>
                </a:lnTo>
                <a:lnTo>
                  <a:pt x="1264" y="813"/>
                </a:lnTo>
                <a:lnTo>
                  <a:pt x="1254" y="823"/>
                </a:lnTo>
                <a:lnTo>
                  <a:pt x="1244" y="832"/>
                </a:lnTo>
                <a:lnTo>
                  <a:pt x="1233" y="841"/>
                </a:lnTo>
                <a:lnTo>
                  <a:pt x="1220" y="849"/>
                </a:lnTo>
                <a:lnTo>
                  <a:pt x="1204" y="858"/>
                </a:lnTo>
                <a:lnTo>
                  <a:pt x="1186" y="868"/>
                </a:lnTo>
                <a:lnTo>
                  <a:pt x="1166" y="877"/>
                </a:lnTo>
                <a:lnTo>
                  <a:pt x="1143" y="887"/>
                </a:lnTo>
                <a:lnTo>
                  <a:pt x="1139" y="864"/>
                </a:lnTo>
                <a:lnTo>
                  <a:pt x="1133" y="844"/>
                </a:lnTo>
                <a:lnTo>
                  <a:pt x="1127" y="825"/>
                </a:lnTo>
                <a:lnTo>
                  <a:pt x="1125" y="800"/>
                </a:lnTo>
                <a:lnTo>
                  <a:pt x="1122" y="714"/>
                </a:lnTo>
                <a:lnTo>
                  <a:pt x="1120" y="647"/>
                </a:lnTo>
                <a:lnTo>
                  <a:pt x="1117" y="635"/>
                </a:lnTo>
                <a:lnTo>
                  <a:pt x="1112" y="623"/>
                </a:lnTo>
                <a:lnTo>
                  <a:pt x="1109" y="619"/>
                </a:lnTo>
                <a:lnTo>
                  <a:pt x="1104" y="613"/>
                </a:lnTo>
                <a:lnTo>
                  <a:pt x="1100" y="609"/>
                </a:lnTo>
                <a:lnTo>
                  <a:pt x="1096" y="606"/>
                </a:lnTo>
                <a:lnTo>
                  <a:pt x="1083" y="598"/>
                </a:lnTo>
                <a:lnTo>
                  <a:pt x="1067" y="593"/>
                </a:lnTo>
                <a:lnTo>
                  <a:pt x="1047" y="590"/>
                </a:lnTo>
                <a:lnTo>
                  <a:pt x="1024" y="588"/>
                </a:lnTo>
                <a:lnTo>
                  <a:pt x="972" y="588"/>
                </a:lnTo>
                <a:lnTo>
                  <a:pt x="920" y="590"/>
                </a:lnTo>
                <a:lnTo>
                  <a:pt x="868" y="591"/>
                </a:lnTo>
                <a:lnTo>
                  <a:pt x="816" y="591"/>
                </a:lnTo>
                <a:lnTo>
                  <a:pt x="767" y="588"/>
                </a:lnTo>
                <a:lnTo>
                  <a:pt x="718" y="584"/>
                </a:lnTo>
                <a:lnTo>
                  <a:pt x="669" y="580"/>
                </a:lnTo>
                <a:lnTo>
                  <a:pt x="622" y="578"/>
                </a:lnTo>
                <a:lnTo>
                  <a:pt x="570" y="577"/>
                </a:lnTo>
                <a:lnTo>
                  <a:pt x="520" y="575"/>
                </a:lnTo>
                <a:lnTo>
                  <a:pt x="469" y="575"/>
                </a:lnTo>
                <a:lnTo>
                  <a:pt x="417" y="574"/>
                </a:lnTo>
                <a:lnTo>
                  <a:pt x="367" y="574"/>
                </a:lnTo>
                <a:lnTo>
                  <a:pt x="315" y="574"/>
                </a:lnTo>
                <a:lnTo>
                  <a:pt x="265" y="573"/>
                </a:lnTo>
                <a:lnTo>
                  <a:pt x="213" y="571"/>
                </a:lnTo>
                <a:lnTo>
                  <a:pt x="191" y="570"/>
                </a:lnTo>
                <a:lnTo>
                  <a:pt x="168" y="570"/>
                </a:lnTo>
                <a:lnTo>
                  <a:pt x="145" y="568"/>
                </a:lnTo>
                <a:lnTo>
                  <a:pt x="124" y="565"/>
                </a:lnTo>
                <a:lnTo>
                  <a:pt x="114" y="562"/>
                </a:lnTo>
                <a:lnTo>
                  <a:pt x="104" y="560"/>
                </a:lnTo>
                <a:lnTo>
                  <a:pt x="93" y="555"/>
                </a:lnTo>
                <a:lnTo>
                  <a:pt x="85" y="549"/>
                </a:lnTo>
                <a:lnTo>
                  <a:pt x="76" y="542"/>
                </a:lnTo>
                <a:lnTo>
                  <a:pt x="69" y="535"/>
                </a:lnTo>
                <a:lnTo>
                  <a:pt x="63" y="526"/>
                </a:lnTo>
                <a:lnTo>
                  <a:pt x="57" y="515"/>
                </a:lnTo>
                <a:lnTo>
                  <a:pt x="49" y="490"/>
                </a:lnTo>
                <a:lnTo>
                  <a:pt x="43" y="466"/>
                </a:lnTo>
                <a:lnTo>
                  <a:pt x="40" y="444"/>
                </a:lnTo>
                <a:lnTo>
                  <a:pt x="40" y="423"/>
                </a:lnTo>
                <a:lnTo>
                  <a:pt x="42" y="401"/>
                </a:lnTo>
                <a:lnTo>
                  <a:pt x="45" y="379"/>
                </a:lnTo>
                <a:lnTo>
                  <a:pt x="49" y="358"/>
                </a:lnTo>
                <a:lnTo>
                  <a:pt x="55" y="333"/>
                </a:lnTo>
                <a:lnTo>
                  <a:pt x="75" y="332"/>
                </a:lnTo>
                <a:lnTo>
                  <a:pt x="91" y="329"/>
                </a:lnTo>
                <a:lnTo>
                  <a:pt x="108" y="326"/>
                </a:lnTo>
                <a:lnTo>
                  <a:pt x="129" y="326"/>
                </a:lnTo>
                <a:lnTo>
                  <a:pt x="377" y="349"/>
                </a:lnTo>
                <a:lnTo>
                  <a:pt x="433" y="355"/>
                </a:lnTo>
                <a:lnTo>
                  <a:pt x="515" y="361"/>
                </a:lnTo>
                <a:lnTo>
                  <a:pt x="615" y="369"/>
                </a:lnTo>
                <a:lnTo>
                  <a:pt x="720" y="376"/>
                </a:lnTo>
                <a:lnTo>
                  <a:pt x="825" y="382"/>
                </a:lnTo>
                <a:lnTo>
                  <a:pt x="920" y="387"/>
                </a:lnTo>
                <a:lnTo>
                  <a:pt x="960" y="388"/>
                </a:lnTo>
                <a:lnTo>
                  <a:pt x="996" y="388"/>
                </a:lnTo>
                <a:lnTo>
                  <a:pt x="1024" y="388"/>
                </a:lnTo>
                <a:lnTo>
                  <a:pt x="1044" y="387"/>
                </a:lnTo>
                <a:lnTo>
                  <a:pt x="1057" y="384"/>
                </a:lnTo>
                <a:lnTo>
                  <a:pt x="1067" y="382"/>
                </a:lnTo>
                <a:lnTo>
                  <a:pt x="1077" y="378"/>
                </a:lnTo>
                <a:lnTo>
                  <a:pt x="1084" y="374"/>
                </a:lnTo>
                <a:lnTo>
                  <a:pt x="1091" y="369"/>
                </a:lnTo>
                <a:lnTo>
                  <a:pt x="1097" y="363"/>
                </a:lnTo>
                <a:lnTo>
                  <a:pt x="1101" y="358"/>
                </a:lnTo>
                <a:lnTo>
                  <a:pt x="1106" y="351"/>
                </a:lnTo>
                <a:lnTo>
                  <a:pt x="1109" y="343"/>
                </a:lnTo>
                <a:lnTo>
                  <a:pt x="1112" y="335"/>
                </a:lnTo>
                <a:lnTo>
                  <a:pt x="1113" y="326"/>
                </a:lnTo>
                <a:lnTo>
                  <a:pt x="1114" y="317"/>
                </a:lnTo>
                <a:lnTo>
                  <a:pt x="1114" y="297"/>
                </a:lnTo>
                <a:lnTo>
                  <a:pt x="1113" y="276"/>
                </a:lnTo>
                <a:lnTo>
                  <a:pt x="1113" y="251"/>
                </a:lnTo>
                <a:lnTo>
                  <a:pt x="1113" y="229"/>
                </a:lnTo>
                <a:lnTo>
                  <a:pt x="1114" y="211"/>
                </a:lnTo>
                <a:lnTo>
                  <a:pt x="1116" y="193"/>
                </a:lnTo>
                <a:lnTo>
                  <a:pt x="1120" y="159"/>
                </a:lnTo>
                <a:lnTo>
                  <a:pt x="1125" y="120"/>
                </a:lnTo>
                <a:close/>
                <a:moveTo>
                  <a:pt x="1028" y="293"/>
                </a:moveTo>
                <a:lnTo>
                  <a:pt x="988" y="301"/>
                </a:lnTo>
                <a:lnTo>
                  <a:pt x="957" y="306"/>
                </a:lnTo>
                <a:lnTo>
                  <a:pt x="934" y="309"/>
                </a:lnTo>
                <a:lnTo>
                  <a:pt x="916" y="309"/>
                </a:lnTo>
                <a:lnTo>
                  <a:pt x="894" y="307"/>
                </a:lnTo>
                <a:lnTo>
                  <a:pt x="868" y="306"/>
                </a:lnTo>
                <a:lnTo>
                  <a:pt x="834" y="303"/>
                </a:lnTo>
                <a:lnTo>
                  <a:pt x="788" y="300"/>
                </a:lnTo>
                <a:lnTo>
                  <a:pt x="727" y="296"/>
                </a:lnTo>
                <a:lnTo>
                  <a:pt x="648" y="291"/>
                </a:lnTo>
                <a:lnTo>
                  <a:pt x="557" y="286"/>
                </a:lnTo>
                <a:lnTo>
                  <a:pt x="459" y="278"/>
                </a:lnTo>
                <a:lnTo>
                  <a:pt x="363" y="271"/>
                </a:lnTo>
                <a:lnTo>
                  <a:pt x="273" y="264"/>
                </a:lnTo>
                <a:lnTo>
                  <a:pt x="197" y="257"/>
                </a:lnTo>
                <a:lnTo>
                  <a:pt x="142" y="251"/>
                </a:lnTo>
                <a:lnTo>
                  <a:pt x="112" y="244"/>
                </a:lnTo>
                <a:lnTo>
                  <a:pt x="82" y="238"/>
                </a:lnTo>
                <a:lnTo>
                  <a:pt x="66" y="235"/>
                </a:lnTo>
                <a:lnTo>
                  <a:pt x="52" y="234"/>
                </a:lnTo>
                <a:lnTo>
                  <a:pt x="37" y="235"/>
                </a:lnTo>
                <a:lnTo>
                  <a:pt x="23" y="238"/>
                </a:lnTo>
                <a:lnTo>
                  <a:pt x="17" y="250"/>
                </a:lnTo>
                <a:lnTo>
                  <a:pt x="11" y="265"/>
                </a:lnTo>
                <a:lnTo>
                  <a:pt x="7" y="283"/>
                </a:lnTo>
                <a:lnTo>
                  <a:pt x="4" y="303"/>
                </a:lnTo>
                <a:lnTo>
                  <a:pt x="3" y="325"/>
                </a:lnTo>
                <a:lnTo>
                  <a:pt x="1" y="348"/>
                </a:lnTo>
                <a:lnTo>
                  <a:pt x="0" y="372"/>
                </a:lnTo>
                <a:lnTo>
                  <a:pt x="0" y="398"/>
                </a:lnTo>
                <a:lnTo>
                  <a:pt x="3" y="447"/>
                </a:lnTo>
                <a:lnTo>
                  <a:pt x="7" y="495"/>
                </a:lnTo>
                <a:lnTo>
                  <a:pt x="10" y="516"/>
                </a:lnTo>
                <a:lnTo>
                  <a:pt x="13" y="535"/>
                </a:lnTo>
                <a:lnTo>
                  <a:pt x="16" y="552"/>
                </a:lnTo>
                <a:lnTo>
                  <a:pt x="20" y="567"/>
                </a:lnTo>
                <a:lnTo>
                  <a:pt x="24" y="575"/>
                </a:lnTo>
                <a:lnTo>
                  <a:pt x="32" y="584"/>
                </a:lnTo>
                <a:lnTo>
                  <a:pt x="42" y="593"/>
                </a:lnTo>
                <a:lnTo>
                  <a:pt x="53" y="600"/>
                </a:lnTo>
                <a:lnTo>
                  <a:pt x="66" y="607"/>
                </a:lnTo>
                <a:lnTo>
                  <a:pt x="82" y="613"/>
                </a:lnTo>
                <a:lnTo>
                  <a:pt x="99" y="619"/>
                </a:lnTo>
                <a:lnTo>
                  <a:pt x="118" y="623"/>
                </a:lnTo>
                <a:lnTo>
                  <a:pt x="161" y="632"/>
                </a:lnTo>
                <a:lnTo>
                  <a:pt x="207" y="639"/>
                </a:lnTo>
                <a:lnTo>
                  <a:pt x="258" y="643"/>
                </a:lnTo>
                <a:lnTo>
                  <a:pt x="309" y="647"/>
                </a:lnTo>
                <a:lnTo>
                  <a:pt x="417" y="652"/>
                </a:lnTo>
                <a:lnTo>
                  <a:pt x="521" y="653"/>
                </a:lnTo>
                <a:lnTo>
                  <a:pt x="610" y="655"/>
                </a:lnTo>
                <a:lnTo>
                  <a:pt x="678" y="658"/>
                </a:lnTo>
                <a:lnTo>
                  <a:pt x="947" y="668"/>
                </a:lnTo>
                <a:lnTo>
                  <a:pt x="975" y="669"/>
                </a:lnTo>
                <a:lnTo>
                  <a:pt x="995" y="672"/>
                </a:lnTo>
                <a:lnTo>
                  <a:pt x="1014" y="676"/>
                </a:lnTo>
                <a:lnTo>
                  <a:pt x="1038" y="681"/>
                </a:lnTo>
                <a:lnTo>
                  <a:pt x="1042" y="699"/>
                </a:lnTo>
                <a:lnTo>
                  <a:pt x="1047" y="720"/>
                </a:lnTo>
                <a:lnTo>
                  <a:pt x="1050" y="741"/>
                </a:lnTo>
                <a:lnTo>
                  <a:pt x="1053" y="761"/>
                </a:lnTo>
                <a:lnTo>
                  <a:pt x="1055" y="803"/>
                </a:lnTo>
                <a:lnTo>
                  <a:pt x="1058" y="844"/>
                </a:lnTo>
                <a:lnTo>
                  <a:pt x="1061" y="880"/>
                </a:lnTo>
                <a:lnTo>
                  <a:pt x="1064" y="911"/>
                </a:lnTo>
                <a:lnTo>
                  <a:pt x="1067" y="924"/>
                </a:lnTo>
                <a:lnTo>
                  <a:pt x="1070" y="934"/>
                </a:lnTo>
                <a:lnTo>
                  <a:pt x="1074" y="943"/>
                </a:lnTo>
                <a:lnTo>
                  <a:pt x="1078" y="950"/>
                </a:lnTo>
                <a:lnTo>
                  <a:pt x="1093" y="956"/>
                </a:lnTo>
                <a:lnTo>
                  <a:pt x="1106" y="959"/>
                </a:lnTo>
                <a:lnTo>
                  <a:pt x="1120" y="960"/>
                </a:lnTo>
                <a:lnTo>
                  <a:pt x="1133" y="959"/>
                </a:lnTo>
                <a:lnTo>
                  <a:pt x="1148" y="956"/>
                </a:lnTo>
                <a:lnTo>
                  <a:pt x="1161" y="952"/>
                </a:lnTo>
                <a:lnTo>
                  <a:pt x="1173" y="946"/>
                </a:lnTo>
                <a:lnTo>
                  <a:pt x="1185" y="939"/>
                </a:lnTo>
                <a:lnTo>
                  <a:pt x="1209" y="923"/>
                </a:lnTo>
                <a:lnTo>
                  <a:pt x="1233" y="904"/>
                </a:lnTo>
                <a:lnTo>
                  <a:pt x="1254" y="884"/>
                </a:lnTo>
                <a:lnTo>
                  <a:pt x="1273" y="865"/>
                </a:lnTo>
                <a:lnTo>
                  <a:pt x="1306" y="832"/>
                </a:lnTo>
                <a:lnTo>
                  <a:pt x="1345" y="793"/>
                </a:lnTo>
                <a:lnTo>
                  <a:pt x="1388" y="750"/>
                </a:lnTo>
                <a:lnTo>
                  <a:pt x="1433" y="705"/>
                </a:lnTo>
                <a:lnTo>
                  <a:pt x="1477" y="662"/>
                </a:lnTo>
                <a:lnTo>
                  <a:pt x="1519" y="622"/>
                </a:lnTo>
                <a:lnTo>
                  <a:pt x="1557" y="585"/>
                </a:lnTo>
                <a:lnTo>
                  <a:pt x="1588" y="557"/>
                </a:lnTo>
                <a:lnTo>
                  <a:pt x="1603" y="545"/>
                </a:lnTo>
                <a:lnTo>
                  <a:pt x="1614" y="534"/>
                </a:lnTo>
                <a:lnTo>
                  <a:pt x="1624" y="522"/>
                </a:lnTo>
                <a:lnTo>
                  <a:pt x="1633" y="511"/>
                </a:lnTo>
                <a:lnTo>
                  <a:pt x="1640" y="500"/>
                </a:lnTo>
                <a:lnTo>
                  <a:pt x="1646" y="490"/>
                </a:lnTo>
                <a:lnTo>
                  <a:pt x="1650" y="480"/>
                </a:lnTo>
                <a:lnTo>
                  <a:pt x="1654" y="470"/>
                </a:lnTo>
                <a:lnTo>
                  <a:pt x="1656" y="462"/>
                </a:lnTo>
                <a:lnTo>
                  <a:pt x="1656" y="451"/>
                </a:lnTo>
                <a:lnTo>
                  <a:pt x="1654" y="443"/>
                </a:lnTo>
                <a:lnTo>
                  <a:pt x="1653" y="434"/>
                </a:lnTo>
                <a:lnTo>
                  <a:pt x="1649" y="424"/>
                </a:lnTo>
                <a:lnTo>
                  <a:pt x="1644" y="415"/>
                </a:lnTo>
                <a:lnTo>
                  <a:pt x="1639" y="407"/>
                </a:lnTo>
                <a:lnTo>
                  <a:pt x="1631" y="398"/>
                </a:lnTo>
                <a:lnTo>
                  <a:pt x="1616" y="381"/>
                </a:lnTo>
                <a:lnTo>
                  <a:pt x="1595" y="363"/>
                </a:lnTo>
                <a:lnTo>
                  <a:pt x="1572" y="345"/>
                </a:lnTo>
                <a:lnTo>
                  <a:pt x="1545" y="326"/>
                </a:lnTo>
                <a:lnTo>
                  <a:pt x="1486" y="284"/>
                </a:lnTo>
                <a:lnTo>
                  <a:pt x="1417" y="237"/>
                </a:lnTo>
                <a:lnTo>
                  <a:pt x="1379" y="206"/>
                </a:lnTo>
                <a:lnTo>
                  <a:pt x="1333" y="165"/>
                </a:lnTo>
                <a:lnTo>
                  <a:pt x="1280" y="118"/>
                </a:lnTo>
                <a:lnTo>
                  <a:pt x="1225" y="74"/>
                </a:lnTo>
                <a:lnTo>
                  <a:pt x="1198" y="52"/>
                </a:lnTo>
                <a:lnTo>
                  <a:pt x="1171" y="35"/>
                </a:lnTo>
                <a:lnTo>
                  <a:pt x="1145" y="19"/>
                </a:lnTo>
                <a:lnTo>
                  <a:pt x="1120" y="7"/>
                </a:lnTo>
                <a:lnTo>
                  <a:pt x="1110" y="5"/>
                </a:lnTo>
                <a:lnTo>
                  <a:pt x="1099" y="2"/>
                </a:lnTo>
                <a:lnTo>
                  <a:pt x="1089" y="0"/>
                </a:lnTo>
                <a:lnTo>
                  <a:pt x="1078" y="0"/>
                </a:lnTo>
                <a:lnTo>
                  <a:pt x="1070" y="2"/>
                </a:lnTo>
                <a:lnTo>
                  <a:pt x="1063" y="5"/>
                </a:lnTo>
                <a:lnTo>
                  <a:pt x="1055" y="10"/>
                </a:lnTo>
                <a:lnTo>
                  <a:pt x="1048" y="16"/>
                </a:lnTo>
                <a:lnTo>
                  <a:pt x="1045" y="22"/>
                </a:lnTo>
                <a:lnTo>
                  <a:pt x="1042" y="29"/>
                </a:lnTo>
                <a:lnTo>
                  <a:pt x="1040" y="36"/>
                </a:lnTo>
                <a:lnTo>
                  <a:pt x="1038" y="45"/>
                </a:lnTo>
                <a:lnTo>
                  <a:pt x="1035" y="62"/>
                </a:lnTo>
                <a:lnTo>
                  <a:pt x="1035" y="81"/>
                </a:lnTo>
                <a:lnTo>
                  <a:pt x="1038" y="120"/>
                </a:lnTo>
                <a:lnTo>
                  <a:pt x="1041" y="153"/>
                </a:lnTo>
                <a:lnTo>
                  <a:pt x="1042" y="176"/>
                </a:lnTo>
                <a:lnTo>
                  <a:pt x="1042" y="195"/>
                </a:lnTo>
                <a:lnTo>
                  <a:pt x="1042" y="211"/>
                </a:lnTo>
                <a:lnTo>
                  <a:pt x="1041" y="225"/>
                </a:lnTo>
                <a:lnTo>
                  <a:pt x="1035" y="255"/>
                </a:lnTo>
                <a:lnTo>
                  <a:pt x="1028" y="293"/>
                </a:lnTo>
                <a:close/>
              </a:path>
            </a:pathLst>
          </a:custGeom>
          <a:solidFill>
            <a:srgbClr val="ED8A94"/>
          </a:solidFill>
          <a:ln>
            <a:noFill/>
          </a:ln>
        </p:spPr>
        <p:txBody>
          <a:bodyPr vert="horz" wrap="square" lIns="91440" tIns="45720" rIns="91440" bIns="45720" numCol="1" anchor="t" anchorCtr="0" compatLnSpc="1">
            <a:prstTxWarp prst="textNoShape">
              <a:avLst/>
            </a:prstTxWarp>
          </a:bodyPr>
          <a:lstStyle/>
          <a:p>
            <a:endParaRPr lang="es-E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upo 46">
            <a:extLst>
              <a:ext uri="{FF2B5EF4-FFF2-40B4-BE49-F238E27FC236}">
                <a16:creationId xmlns:a16="http://schemas.microsoft.com/office/drawing/2014/main" id="{7C9CE63F-394F-07DB-3BBD-D9A0BED71810}"/>
              </a:ext>
            </a:extLst>
          </p:cNvPr>
          <p:cNvGrpSpPr/>
          <p:nvPr/>
        </p:nvGrpSpPr>
        <p:grpSpPr>
          <a:xfrm>
            <a:off x="1184492" y="1644152"/>
            <a:ext cx="3458130" cy="4185633"/>
            <a:chOff x="5133041" y="1299223"/>
            <a:chExt cx="3957745" cy="4790354"/>
          </a:xfrm>
        </p:grpSpPr>
        <p:pic>
          <p:nvPicPr>
            <p:cNvPr id="3" name="Imagen 2" descr="Un dibujo de una persona&#10;&#10;Descripción generada automáticamente con confianza media">
              <a:extLst>
                <a:ext uri="{FF2B5EF4-FFF2-40B4-BE49-F238E27FC236}">
                  <a16:creationId xmlns:a16="http://schemas.microsoft.com/office/drawing/2014/main" id="{B53286A4-6B88-C085-085C-EB766C2BD69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415407" y="1761672"/>
              <a:ext cx="2675379" cy="3662381"/>
            </a:xfrm>
            <a:prstGeom prst="rect">
              <a:avLst/>
            </a:prstGeom>
          </p:spPr>
        </p:pic>
        <p:sp>
          <p:nvSpPr>
            <p:cNvPr id="5" name="Google Shape;598;p9">
              <a:extLst>
                <a:ext uri="{FF2B5EF4-FFF2-40B4-BE49-F238E27FC236}">
                  <a16:creationId xmlns:a16="http://schemas.microsoft.com/office/drawing/2014/main" id="{0F4E4EA9-8752-3FB7-B9C5-59FFF35F0D08}"/>
                </a:ext>
              </a:extLst>
            </p:cNvPr>
            <p:cNvSpPr txBox="1"/>
            <p:nvPr/>
          </p:nvSpPr>
          <p:spPr>
            <a:xfrm>
              <a:off x="6827652" y="5330598"/>
              <a:ext cx="1640361" cy="707845"/>
            </a:xfrm>
            <a:prstGeom prst="rect">
              <a:avLst/>
            </a:prstGeom>
            <a:noFill/>
            <a:ln>
              <a:noFill/>
            </a:ln>
          </p:spPr>
          <p:txBody>
            <a:bodyPr spcFirstLastPara="1" wrap="square" lIns="91425" tIns="45700" rIns="91425" bIns="45700" anchor="t" anchorCtr="0">
              <a:spAutoFit/>
            </a:bodyPr>
            <a:lstStyle/>
            <a:p>
              <a:pPr marL="14288" marR="0" lvl="0" indent="0" algn="ctr" defTabSz="914400" rtl="0" eaLnBrk="1" fontAlgn="auto" latinLnBrk="0" hangingPunct="1">
                <a:lnSpc>
                  <a:spcPct val="200000"/>
                </a:lnSpc>
                <a:spcBef>
                  <a:spcPts val="0"/>
                </a:spcBef>
                <a:spcAft>
                  <a:spcPts val="0"/>
                </a:spcAft>
                <a:buClr>
                  <a:srgbClr val="000000"/>
                </a:buClr>
                <a:buSzTx/>
                <a:buFont typeface="Arial"/>
                <a:buNone/>
                <a:tabLst/>
                <a:defRPr/>
              </a:pPr>
              <a:r>
                <a:rPr kumimoji="0" lang="es-ES" sz="2000" b="1" i="0" u="none" strike="noStrike" kern="0" cap="none" spc="0" normalizeH="0" baseline="0" noProof="0">
                  <a:ln>
                    <a:noFill/>
                  </a:ln>
                  <a:solidFill>
                    <a:schemeClr val="accent1"/>
                  </a:solidFill>
                  <a:effectLst/>
                  <a:uLnTx/>
                  <a:uFillTx/>
                  <a:ea typeface="Arial"/>
                  <a:cs typeface="Arial"/>
                  <a:sym typeface="Arial"/>
                </a:rPr>
                <a:t>+ Agua</a:t>
              </a:r>
              <a:endParaRPr kumimoji="0" sz="1400" b="1" i="0" u="none" strike="noStrike" kern="0" cap="none" spc="0" normalizeH="0" baseline="0" noProof="0">
                <a:ln>
                  <a:noFill/>
                </a:ln>
                <a:solidFill>
                  <a:schemeClr val="accent1"/>
                </a:solidFill>
                <a:effectLst/>
                <a:uLnTx/>
                <a:uFillTx/>
                <a:cs typeface="Arial"/>
                <a:sym typeface="Arial"/>
              </a:endParaRPr>
            </a:p>
          </p:txBody>
        </p:sp>
        <p:pic>
          <p:nvPicPr>
            <p:cNvPr id="42" name="Imagen 41" descr="Un dibujo de una persona&#10;&#10;Descripción generada automáticamente con confianza baja">
              <a:extLst>
                <a:ext uri="{FF2B5EF4-FFF2-40B4-BE49-F238E27FC236}">
                  <a16:creationId xmlns:a16="http://schemas.microsoft.com/office/drawing/2014/main" id="{9A5195A7-DF9A-3552-980D-9A07E434648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133041" y="2190936"/>
              <a:ext cx="1823085" cy="3501621"/>
            </a:xfrm>
            <a:prstGeom prst="rect">
              <a:avLst/>
            </a:prstGeom>
          </p:spPr>
        </p:pic>
        <p:sp>
          <p:nvSpPr>
            <p:cNvPr id="43" name="Google Shape;595;p9">
              <a:extLst>
                <a:ext uri="{FF2B5EF4-FFF2-40B4-BE49-F238E27FC236}">
                  <a16:creationId xmlns:a16="http://schemas.microsoft.com/office/drawing/2014/main" id="{BF5C0D68-C620-5B80-8403-956B2D0B78DA}"/>
                </a:ext>
              </a:extLst>
            </p:cNvPr>
            <p:cNvSpPr txBox="1"/>
            <p:nvPr/>
          </p:nvSpPr>
          <p:spPr>
            <a:xfrm>
              <a:off x="5223982" y="5279465"/>
              <a:ext cx="1640362" cy="810112"/>
            </a:xfrm>
            <a:prstGeom prst="rect">
              <a:avLst/>
            </a:prstGeom>
            <a:noFill/>
            <a:ln>
              <a:noFill/>
            </a:ln>
          </p:spPr>
          <p:txBody>
            <a:bodyPr spcFirstLastPara="1" wrap="square" lIns="91425" tIns="45700" rIns="91425" bIns="45700" anchor="ctr" anchorCtr="0">
              <a:spAutoFit/>
            </a:bodyPr>
            <a:lstStyle/>
            <a:p>
              <a:pPr marL="14288" marR="0" lvl="0" indent="0" algn="ctr" defTabSz="914400" rtl="0" eaLnBrk="1" fontAlgn="auto" latinLnBrk="0" hangingPunct="1">
                <a:lnSpc>
                  <a:spcPct val="200000"/>
                </a:lnSpc>
                <a:spcBef>
                  <a:spcPts val="0"/>
                </a:spcBef>
                <a:spcAft>
                  <a:spcPts val="0"/>
                </a:spcAft>
                <a:buClr>
                  <a:srgbClr val="000000"/>
                </a:buClr>
                <a:buSzTx/>
                <a:buFont typeface="Arial"/>
                <a:buNone/>
                <a:tabLst/>
                <a:defRPr/>
              </a:pPr>
              <a:r>
                <a:rPr kumimoji="0" lang="es-ES" sz="2000" i="0" u="none" strike="noStrike" kern="0" cap="none" spc="0" normalizeH="0" baseline="0" noProof="0">
                  <a:ln>
                    <a:noFill/>
                  </a:ln>
                  <a:solidFill>
                    <a:srgbClr val="E3AE17"/>
                  </a:solidFill>
                  <a:uLnTx/>
                  <a:uFillTx/>
                  <a:ea typeface="Arial"/>
                  <a:cs typeface="Arial"/>
                  <a:sym typeface="Arial"/>
                </a:rPr>
                <a:t>- Grasa</a:t>
              </a:r>
              <a:endParaRPr kumimoji="0" sz="1400" i="0" u="none" strike="noStrike" kern="0" cap="none" spc="0" normalizeH="0" baseline="0" noProof="0">
                <a:ln>
                  <a:noFill/>
                </a:ln>
                <a:solidFill>
                  <a:srgbClr val="E3AE17"/>
                </a:solidFill>
                <a:uLnTx/>
                <a:uFillTx/>
                <a:cs typeface="Arial"/>
                <a:sym typeface="Arial"/>
              </a:endParaRPr>
            </a:p>
          </p:txBody>
        </p:sp>
        <p:sp>
          <p:nvSpPr>
            <p:cNvPr id="45" name="Google Shape;598;p9">
              <a:extLst>
                <a:ext uri="{FF2B5EF4-FFF2-40B4-BE49-F238E27FC236}">
                  <a16:creationId xmlns:a16="http://schemas.microsoft.com/office/drawing/2014/main" id="{75ADF3EA-C7B7-5802-DF9C-E9AB6DC24F92}"/>
                </a:ext>
              </a:extLst>
            </p:cNvPr>
            <p:cNvSpPr txBox="1"/>
            <p:nvPr/>
          </p:nvSpPr>
          <p:spPr>
            <a:xfrm>
              <a:off x="6827652" y="1299223"/>
              <a:ext cx="1640362" cy="810112"/>
            </a:xfrm>
            <a:prstGeom prst="rect">
              <a:avLst/>
            </a:prstGeom>
            <a:noFill/>
            <a:ln>
              <a:noFill/>
            </a:ln>
          </p:spPr>
          <p:txBody>
            <a:bodyPr spcFirstLastPara="1" wrap="square" lIns="91425" tIns="45700" rIns="91425" bIns="45700" anchor="t" anchorCtr="0">
              <a:spAutoFit/>
            </a:bodyPr>
            <a:lstStyle/>
            <a:p>
              <a:pPr marL="14288" marR="0" lvl="0" indent="0" algn="ctr" defTabSz="914400" rtl="0" eaLnBrk="1" fontAlgn="auto" latinLnBrk="0" hangingPunct="1">
                <a:lnSpc>
                  <a:spcPct val="200000"/>
                </a:lnSpc>
                <a:spcBef>
                  <a:spcPts val="0"/>
                </a:spcBef>
                <a:spcAft>
                  <a:spcPts val="0"/>
                </a:spcAft>
                <a:buClr>
                  <a:srgbClr val="000000"/>
                </a:buClr>
                <a:buSzTx/>
                <a:buFont typeface="Arial"/>
                <a:buNone/>
                <a:tabLst/>
                <a:defRPr/>
              </a:pPr>
              <a:r>
                <a:rPr kumimoji="0" lang="es-ES" sz="2000" i="0" u="none" strike="noStrike" kern="0" cap="none" spc="0" normalizeH="0" baseline="0" noProof="0">
                  <a:ln>
                    <a:noFill/>
                  </a:ln>
                  <a:solidFill>
                    <a:schemeClr val="accent1"/>
                  </a:solidFill>
                  <a:effectLst/>
                  <a:uLnTx/>
                  <a:uFillTx/>
                  <a:ea typeface="Arial"/>
                  <a:cs typeface="Arial"/>
                  <a:sym typeface="Arial"/>
                </a:rPr>
                <a:t>- Agua</a:t>
              </a:r>
              <a:endParaRPr kumimoji="0" sz="1400" i="0" u="none" strike="noStrike" kern="0" cap="none" spc="0" normalizeH="0" baseline="0" noProof="0">
                <a:ln>
                  <a:noFill/>
                </a:ln>
                <a:solidFill>
                  <a:schemeClr val="accent1"/>
                </a:solidFill>
                <a:effectLst/>
                <a:uLnTx/>
                <a:uFillTx/>
                <a:cs typeface="Arial"/>
                <a:sym typeface="Arial"/>
              </a:endParaRPr>
            </a:p>
          </p:txBody>
        </p:sp>
        <p:sp>
          <p:nvSpPr>
            <p:cNvPr id="46" name="Google Shape;595;p9">
              <a:extLst>
                <a:ext uri="{FF2B5EF4-FFF2-40B4-BE49-F238E27FC236}">
                  <a16:creationId xmlns:a16="http://schemas.microsoft.com/office/drawing/2014/main" id="{D77737AB-A1D3-341A-99B3-8E04B5294157}"/>
                </a:ext>
              </a:extLst>
            </p:cNvPr>
            <p:cNvSpPr txBox="1"/>
            <p:nvPr/>
          </p:nvSpPr>
          <p:spPr>
            <a:xfrm>
              <a:off x="5223982" y="1299223"/>
              <a:ext cx="1640361" cy="707845"/>
            </a:xfrm>
            <a:prstGeom prst="rect">
              <a:avLst/>
            </a:prstGeom>
            <a:noFill/>
            <a:ln>
              <a:noFill/>
            </a:ln>
          </p:spPr>
          <p:txBody>
            <a:bodyPr spcFirstLastPara="1" wrap="square" lIns="91425" tIns="45700" rIns="91425" bIns="45700" anchor="ctr" anchorCtr="0">
              <a:spAutoFit/>
            </a:bodyPr>
            <a:lstStyle/>
            <a:p>
              <a:pPr marL="14288" marR="0" lvl="0" indent="0" algn="ctr" defTabSz="914400" rtl="0" eaLnBrk="1" fontAlgn="auto" latinLnBrk="0" hangingPunct="1">
                <a:lnSpc>
                  <a:spcPct val="200000"/>
                </a:lnSpc>
                <a:spcBef>
                  <a:spcPts val="0"/>
                </a:spcBef>
                <a:spcAft>
                  <a:spcPts val="0"/>
                </a:spcAft>
                <a:buClr>
                  <a:srgbClr val="000000"/>
                </a:buClr>
                <a:buSzTx/>
                <a:buFont typeface="Arial"/>
                <a:buNone/>
                <a:tabLst/>
                <a:defRPr/>
              </a:pPr>
              <a:r>
                <a:rPr kumimoji="0" lang="es-ES" sz="2000" b="1" i="0" u="none" strike="noStrike" kern="0" cap="none" spc="0" normalizeH="0" baseline="0" noProof="0">
                  <a:ln>
                    <a:noFill/>
                  </a:ln>
                  <a:solidFill>
                    <a:srgbClr val="E3AE17"/>
                  </a:solidFill>
                  <a:uLnTx/>
                  <a:uFillTx/>
                  <a:ea typeface="Arial"/>
                  <a:cs typeface="Arial"/>
                  <a:sym typeface="Arial"/>
                </a:rPr>
                <a:t>+ Grasa</a:t>
              </a:r>
              <a:endParaRPr kumimoji="0" sz="1400" b="1" i="0" u="none" strike="noStrike" kern="0" cap="none" spc="0" normalizeH="0" baseline="0" noProof="0">
                <a:ln>
                  <a:noFill/>
                </a:ln>
                <a:solidFill>
                  <a:srgbClr val="E3AE17"/>
                </a:solidFill>
                <a:uLnTx/>
                <a:uFillTx/>
                <a:cs typeface="Arial"/>
                <a:sym typeface="Arial"/>
              </a:endParaRPr>
            </a:p>
          </p:txBody>
        </p:sp>
      </p:grpSp>
      <p:sp>
        <p:nvSpPr>
          <p:cNvPr id="2" name="Título 1">
            <a:extLst>
              <a:ext uri="{FF2B5EF4-FFF2-40B4-BE49-F238E27FC236}">
                <a16:creationId xmlns:a16="http://schemas.microsoft.com/office/drawing/2014/main" id="{42A8708C-3C59-45A7-24E8-EB4D10E50FD1}"/>
              </a:ext>
            </a:extLst>
          </p:cNvPr>
          <p:cNvSpPr>
            <a:spLocks noGrp="1"/>
          </p:cNvSpPr>
          <p:nvPr>
            <p:ph type="title"/>
          </p:nvPr>
        </p:nvSpPr>
        <p:spPr/>
        <p:txBody>
          <a:bodyPr>
            <a:normAutofit fontScale="90000"/>
          </a:bodyPr>
          <a:lstStyle/>
          <a:p>
            <a:r>
              <a:rPr lang="es-ES" dirty="0"/>
              <a:t>Formulaciones</a:t>
            </a:r>
            <a:r>
              <a:rPr lang="es-ES" sz="3200" dirty="0">
                <a:solidFill>
                  <a:schemeClr val="tx1">
                    <a:lumMod val="65000"/>
                    <a:lumOff val="35000"/>
                  </a:schemeClr>
                </a:solidFill>
              </a:rPr>
              <a:t> </a:t>
            </a:r>
            <a:r>
              <a:rPr lang="es-ES" dirty="0"/>
              <a:t>tópicas de CAL/BDP para el tratamiento de la psoriasis leve a moderada</a:t>
            </a:r>
            <a:r>
              <a:rPr lang="es-ES" baseline="30000" dirty="0"/>
              <a:t>1</a:t>
            </a:r>
            <a:br>
              <a:rPr lang="es-ES" dirty="0"/>
            </a:br>
            <a:endParaRPr lang="es-ES" dirty="0"/>
          </a:p>
        </p:txBody>
      </p:sp>
      <p:grpSp>
        <p:nvGrpSpPr>
          <p:cNvPr id="19" name="Grupo 18">
            <a:extLst>
              <a:ext uri="{FF2B5EF4-FFF2-40B4-BE49-F238E27FC236}">
                <a16:creationId xmlns:a16="http://schemas.microsoft.com/office/drawing/2014/main" id="{AB526A5E-94AE-7F63-4B7C-5BFF14C16CA2}"/>
              </a:ext>
            </a:extLst>
          </p:cNvPr>
          <p:cNvGrpSpPr/>
          <p:nvPr/>
        </p:nvGrpSpPr>
        <p:grpSpPr>
          <a:xfrm>
            <a:off x="838200" y="3826604"/>
            <a:ext cx="10801349" cy="2028824"/>
            <a:chOff x="1509196" y="4652406"/>
            <a:chExt cx="10801349" cy="2028824"/>
          </a:xfrm>
        </p:grpSpPr>
        <p:grpSp>
          <p:nvGrpSpPr>
            <p:cNvPr id="20" name="Grupo 19">
              <a:extLst>
                <a:ext uri="{FF2B5EF4-FFF2-40B4-BE49-F238E27FC236}">
                  <a16:creationId xmlns:a16="http://schemas.microsoft.com/office/drawing/2014/main" id="{FFB2AD5F-187B-0772-32B1-8E810318E206}"/>
                </a:ext>
              </a:extLst>
            </p:cNvPr>
            <p:cNvGrpSpPr/>
            <p:nvPr/>
          </p:nvGrpSpPr>
          <p:grpSpPr>
            <a:xfrm>
              <a:off x="1509196" y="4652406"/>
              <a:ext cx="10801349" cy="2028824"/>
              <a:chOff x="1509196" y="4652406"/>
              <a:chExt cx="10801349" cy="2028824"/>
            </a:xfrm>
          </p:grpSpPr>
          <p:sp>
            <p:nvSpPr>
              <p:cNvPr id="24" name="Rectángulo: esquinas redondeadas 23">
                <a:extLst>
                  <a:ext uri="{FF2B5EF4-FFF2-40B4-BE49-F238E27FC236}">
                    <a16:creationId xmlns:a16="http://schemas.microsoft.com/office/drawing/2014/main" id="{5034CB60-C72E-C00C-7EFD-CB7B6C1B1754}"/>
                  </a:ext>
                </a:extLst>
              </p:cNvPr>
              <p:cNvSpPr/>
              <p:nvPr/>
            </p:nvSpPr>
            <p:spPr>
              <a:xfrm>
                <a:off x="1509196" y="4652406"/>
                <a:ext cx="10801349" cy="2028824"/>
              </a:xfrm>
              <a:prstGeom prst="roundRect">
                <a:avLst/>
              </a:prstGeom>
              <a:noFill/>
              <a:ln w="19050">
                <a:solidFill>
                  <a:schemeClr val="accent6">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5" name="Picture 14" descr="A picture containing logo&#10;&#10;Description automatically generated">
                <a:extLst>
                  <a:ext uri="{FF2B5EF4-FFF2-40B4-BE49-F238E27FC236}">
                    <a16:creationId xmlns:a16="http://schemas.microsoft.com/office/drawing/2014/main" id="{8DA2646A-C715-B1A3-92AE-8F6ED4CB07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4426" y="4956904"/>
                <a:ext cx="1441831" cy="652735"/>
              </a:xfrm>
              <a:prstGeom prst="rect">
                <a:avLst/>
              </a:prstGeom>
            </p:spPr>
          </p:pic>
          <p:grpSp>
            <p:nvGrpSpPr>
              <p:cNvPr id="26" name="Grupo 25">
                <a:extLst>
                  <a:ext uri="{FF2B5EF4-FFF2-40B4-BE49-F238E27FC236}">
                    <a16:creationId xmlns:a16="http://schemas.microsoft.com/office/drawing/2014/main" id="{95342625-7C09-BDAC-36AB-526D7129C7AE}"/>
                  </a:ext>
                </a:extLst>
              </p:cNvPr>
              <p:cNvGrpSpPr/>
              <p:nvPr/>
            </p:nvGrpSpPr>
            <p:grpSpPr>
              <a:xfrm>
                <a:off x="7954078" y="5620316"/>
                <a:ext cx="3538059" cy="891714"/>
                <a:chOff x="7802034" y="5438316"/>
                <a:chExt cx="4163526" cy="1049353"/>
              </a:xfrm>
            </p:grpSpPr>
            <p:pic>
              <p:nvPicPr>
                <p:cNvPr id="28" name="Imagen 27">
                  <a:extLst>
                    <a:ext uri="{FF2B5EF4-FFF2-40B4-BE49-F238E27FC236}">
                      <a16:creationId xmlns:a16="http://schemas.microsoft.com/office/drawing/2014/main" id="{FCADAE48-C602-6EFA-2867-F9757ACE6357}"/>
                    </a:ext>
                  </a:extLst>
                </p:cNvPr>
                <p:cNvPicPr>
                  <a:picLocks noChangeAspect="1"/>
                </p:cNvPicPr>
                <p:nvPr/>
              </p:nvPicPr>
              <p:blipFill>
                <a:blip r:embed="rId5"/>
                <a:stretch>
                  <a:fillRect/>
                </a:stretch>
              </p:blipFill>
              <p:spPr>
                <a:xfrm>
                  <a:off x="7802034" y="5502303"/>
                  <a:ext cx="2354842" cy="921377"/>
                </a:xfrm>
                <a:prstGeom prst="rect">
                  <a:avLst/>
                </a:prstGeom>
              </p:spPr>
            </p:pic>
            <p:pic>
              <p:nvPicPr>
                <p:cNvPr id="29" name="Imagen 28">
                  <a:extLst>
                    <a:ext uri="{FF2B5EF4-FFF2-40B4-BE49-F238E27FC236}">
                      <a16:creationId xmlns:a16="http://schemas.microsoft.com/office/drawing/2014/main" id="{2A66A0E7-8BDE-0D72-EC07-78985E275DF7}"/>
                    </a:ext>
                  </a:extLst>
                </p:cNvPr>
                <p:cNvPicPr>
                  <a:picLocks noChangeAspect="1"/>
                </p:cNvPicPr>
                <p:nvPr/>
              </p:nvPicPr>
              <p:blipFill rotWithShape="1">
                <a:blip r:embed="rId6"/>
                <a:srcRect l="60365" b="-357"/>
                <a:stretch/>
              </p:blipFill>
              <p:spPr>
                <a:xfrm>
                  <a:off x="10532020" y="5438316"/>
                  <a:ext cx="1433540" cy="1049353"/>
                </a:xfrm>
                <a:prstGeom prst="rect">
                  <a:avLst/>
                </a:prstGeom>
              </p:spPr>
            </p:pic>
          </p:grpSp>
        </p:grpSp>
        <p:grpSp>
          <p:nvGrpSpPr>
            <p:cNvPr id="21" name="Grupo 20">
              <a:extLst>
                <a:ext uri="{FF2B5EF4-FFF2-40B4-BE49-F238E27FC236}">
                  <a16:creationId xmlns:a16="http://schemas.microsoft.com/office/drawing/2014/main" id="{A1903904-E16B-3C9A-1FD3-8E80EB34D043}"/>
                </a:ext>
              </a:extLst>
            </p:cNvPr>
            <p:cNvGrpSpPr/>
            <p:nvPr/>
          </p:nvGrpSpPr>
          <p:grpSpPr>
            <a:xfrm>
              <a:off x="6262204" y="5009624"/>
              <a:ext cx="922743" cy="1351357"/>
              <a:chOff x="7689983" y="3669721"/>
              <a:chExt cx="922743" cy="1351357"/>
            </a:xfrm>
          </p:grpSpPr>
          <p:pic>
            <p:nvPicPr>
              <p:cNvPr id="22" name="Imagen 21">
                <a:extLst>
                  <a:ext uri="{FF2B5EF4-FFF2-40B4-BE49-F238E27FC236}">
                    <a16:creationId xmlns:a16="http://schemas.microsoft.com/office/drawing/2014/main" id="{BE82725D-001B-1DB2-2F0C-B699327A6108}"/>
                  </a:ext>
                </a:extLst>
              </p:cNvPr>
              <p:cNvPicPr>
                <a:picLocks noChangeAspect="1"/>
              </p:cNvPicPr>
              <p:nvPr/>
            </p:nvPicPr>
            <p:blipFill>
              <a:blip r:embed="rId7"/>
              <a:stretch>
                <a:fillRect/>
              </a:stretch>
            </p:blipFill>
            <p:spPr>
              <a:xfrm>
                <a:off x="7737354" y="3669721"/>
                <a:ext cx="828000" cy="828000"/>
              </a:xfrm>
              <a:prstGeom prst="rect">
                <a:avLst/>
              </a:prstGeom>
            </p:spPr>
          </p:pic>
          <p:sp>
            <p:nvSpPr>
              <p:cNvPr id="23" name="Rectángulo 22">
                <a:extLst>
                  <a:ext uri="{FF2B5EF4-FFF2-40B4-BE49-F238E27FC236}">
                    <a16:creationId xmlns:a16="http://schemas.microsoft.com/office/drawing/2014/main" id="{F97F0365-68E6-7740-44BF-CFC7849C110E}"/>
                  </a:ext>
                </a:extLst>
              </p:cNvPr>
              <p:cNvSpPr/>
              <p:nvPr/>
            </p:nvSpPr>
            <p:spPr>
              <a:xfrm>
                <a:off x="7689983" y="4651746"/>
                <a:ext cx="922743" cy="369332"/>
              </a:xfrm>
              <a:prstGeom prst="rect">
                <a:avLst/>
              </a:prstGeom>
            </p:spPr>
            <p:txBody>
              <a:bodyPr wrap="square">
                <a:spAutoFit/>
              </a:bodyPr>
              <a:lstStyle/>
              <a:p>
                <a:pPr algn="ctr"/>
                <a:r>
                  <a:rPr lang="es-ES">
                    <a:solidFill>
                      <a:schemeClr val="tx1">
                        <a:lumMod val="65000"/>
                        <a:lumOff val="35000"/>
                      </a:schemeClr>
                    </a:solidFill>
                    <a:ea typeface="Verdana" panose="020B0604030504040204" pitchFamily="34" charset="0"/>
                    <a:cs typeface="Noto Sans" panose="020B0502040504020204" pitchFamily="34"/>
                  </a:rPr>
                  <a:t>Crema</a:t>
                </a:r>
              </a:p>
            </p:txBody>
          </p:sp>
        </p:grpSp>
      </p:grpSp>
      <p:grpSp>
        <p:nvGrpSpPr>
          <p:cNvPr id="7" name="Grupo 6">
            <a:extLst>
              <a:ext uri="{FF2B5EF4-FFF2-40B4-BE49-F238E27FC236}">
                <a16:creationId xmlns:a16="http://schemas.microsoft.com/office/drawing/2014/main" id="{74C4819E-6BB4-0B1E-D6C5-4A22CF705422}"/>
              </a:ext>
            </a:extLst>
          </p:cNvPr>
          <p:cNvGrpSpPr/>
          <p:nvPr/>
        </p:nvGrpSpPr>
        <p:grpSpPr>
          <a:xfrm>
            <a:off x="838200" y="1753466"/>
            <a:ext cx="8028137" cy="1776674"/>
            <a:chOff x="1114626" y="2316258"/>
            <a:chExt cx="8028137" cy="1776674"/>
          </a:xfrm>
        </p:grpSpPr>
        <p:sp>
          <p:nvSpPr>
            <p:cNvPr id="8" name="Rectángulo: esquinas redondeadas 7">
              <a:extLst>
                <a:ext uri="{FF2B5EF4-FFF2-40B4-BE49-F238E27FC236}">
                  <a16:creationId xmlns:a16="http://schemas.microsoft.com/office/drawing/2014/main" id="{D376DC1B-A60F-6267-805B-546C1C5B8BFB}"/>
                </a:ext>
              </a:extLst>
            </p:cNvPr>
            <p:cNvSpPr/>
            <p:nvPr/>
          </p:nvSpPr>
          <p:spPr>
            <a:xfrm>
              <a:off x="1114626" y="2316258"/>
              <a:ext cx="8028137" cy="1776674"/>
            </a:xfrm>
            <a:prstGeom prst="roundRect">
              <a:avLst/>
            </a:prstGeom>
            <a:noFill/>
            <a:ln w="19050">
              <a:solidFill>
                <a:srgbClr val="E2B61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9" name="Grupo 8">
              <a:extLst>
                <a:ext uri="{FF2B5EF4-FFF2-40B4-BE49-F238E27FC236}">
                  <a16:creationId xmlns:a16="http://schemas.microsoft.com/office/drawing/2014/main" id="{68F27B2D-534E-B77A-8FAD-5F8FC33AFC36}"/>
                </a:ext>
              </a:extLst>
            </p:cNvPr>
            <p:cNvGrpSpPr/>
            <p:nvPr/>
          </p:nvGrpSpPr>
          <p:grpSpPr>
            <a:xfrm>
              <a:off x="5832426" y="2549468"/>
              <a:ext cx="3058324" cy="1370901"/>
              <a:chOff x="5448892" y="2593503"/>
              <a:chExt cx="3058324" cy="1370901"/>
            </a:xfrm>
          </p:grpSpPr>
          <p:grpSp>
            <p:nvGrpSpPr>
              <p:cNvPr id="10" name="Grupo 9">
                <a:extLst>
                  <a:ext uri="{FF2B5EF4-FFF2-40B4-BE49-F238E27FC236}">
                    <a16:creationId xmlns:a16="http://schemas.microsoft.com/office/drawing/2014/main" id="{517E1DE3-9014-2ABE-9605-4BB1C7025003}"/>
                  </a:ext>
                </a:extLst>
              </p:cNvPr>
              <p:cNvGrpSpPr/>
              <p:nvPr/>
            </p:nvGrpSpPr>
            <p:grpSpPr>
              <a:xfrm>
                <a:off x="5448892" y="2597120"/>
                <a:ext cx="993160" cy="1347740"/>
                <a:chOff x="2637032" y="3005929"/>
                <a:chExt cx="993160" cy="1347740"/>
              </a:xfrm>
            </p:grpSpPr>
            <p:pic>
              <p:nvPicPr>
                <p:cNvPr id="17" name="Imagen 16">
                  <a:extLst>
                    <a:ext uri="{FF2B5EF4-FFF2-40B4-BE49-F238E27FC236}">
                      <a16:creationId xmlns:a16="http://schemas.microsoft.com/office/drawing/2014/main" id="{DEEBB32A-7D0B-35A8-0AD2-0B54D0208BE8}"/>
                    </a:ext>
                  </a:extLst>
                </p:cNvPr>
                <p:cNvPicPr>
                  <a:picLocks noChangeAspect="1"/>
                </p:cNvPicPr>
                <p:nvPr/>
              </p:nvPicPr>
              <p:blipFill>
                <a:blip r:embed="rId8"/>
                <a:stretch>
                  <a:fillRect/>
                </a:stretch>
              </p:blipFill>
              <p:spPr>
                <a:xfrm>
                  <a:off x="2723216" y="3005929"/>
                  <a:ext cx="820793" cy="820793"/>
                </a:xfrm>
                <a:prstGeom prst="rect">
                  <a:avLst/>
                </a:prstGeom>
              </p:spPr>
            </p:pic>
            <p:sp>
              <p:nvSpPr>
                <p:cNvPr id="18" name="Rectángulo 17">
                  <a:extLst>
                    <a:ext uri="{FF2B5EF4-FFF2-40B4-BE49-F238E27FC236}">
                      <a16:creationId xmlns:a16="http://schemas.microsoft.com/office/drawing/2014/main" id="{6F6E9883-AF50-1407-E6DC-0863A70067A7}"/>
                    </a:ext>
                  </a:extLst>
                </p:cNvPr>
                <p:cNvSpPr/>
                <p:nvPr/>
              </p:nvSpPr>
              <p:spPr>
                <a:xfrm>
                  <a:off x="2637032" y="3984337"/>
                  <a:ext cx="993160" cy="369332"/>
                </a:xfrm>
                <a:prstGeom prst="rect">
                  <a:avLst/>
                </a:prstGeom>
              </p:spPr>
              <p:txBody>
                <a:bodyPr wrap="square">
                  <a:spAutoFit/>
                </a:bodyPr>
                <a:lstStyle/>
                <a:p>
                  <a:pPr algn="ctr"/>
                  <a:r>
                    <a:rPr lang="es-ES">
                      <a:solidFill>
                        <a:schemeClr val="tx1">
                          <a:lumMod val="65000"/>
                          <a:lumOff val="35000"/>
                        </a:schemeClr>
                      </a:solidFill>
                      <a:ea typeface="Verdana" panose="020B0604030504040204" pitchFamily="34" charset="0"/>
                      <a:cs typeface="Noto Sans" panose="020B0502040504020204" pitchFamily="34"/>
                    </a:rPr>
                    <a:t>Espuma</a:t>
                  </a:r>
                </a:p>
              </p:txBody>
            </p:sp>
          </p:grpSp>
          <p:grpSp>
            <p:nvGrpSpPr>
              <p:cNvPr id="11" name="Grupo 10">
                <a:extLst>
                  <a:ext uri="{FF2B5EF4-FFF2-40B4-BE49-F238E27FC236}">
                    <a16:creationId xmlns:a16="http://schemas.microsoft.com/office/drawing/2014/main" id="{85615FC5-D90E-C5A5-023B-C9154A0DE4FC}"/>
                  </a:ext>
                </a:extLst>
              </p:cNvPr>
              <p:cNvGrpSpPr/>
              <p:nvPr/>
            </p:nvGrpSpPr>
            <p:grpSpPr>
              <a:xfrm>
                <a:off x="7514056" y="2593517"/>
                <a:ext cx="993160" cy="1370887"/>
                <a:chOff x="4003937" y="2986656"/>
                <a:chExt cx="967973" cy="1336121"/>
              </a:xfrm>
            </p:grpSpPr>
            <p:pic>
              <p:nvPicPr>
                <p:cNvPr id="15" name="Imagen 14">
                  <a:extLst>
                    <a:ext uri="{FF2B5EF4-FFF2-40B4-BE49-F238E27FC236}">
                      <a16:creationId xmlns:a16="http://schemas.microsoft.com/office/drawing/2014/main" id="{ABCA72DD-7EEA-540B-C712-3DECB839B61E}"/>
                    </a:ext>
                  </a:extLst>
                </p:cNvPr>
                <p:cNvPicPr>
                  <a:picLocks noChangeAspect="1"/>
                </p:cNvPicPr>
                <p:nvPr/>
              </p:nvPicPr>
              <p:blipFill>
                <a:blip r:embed="rId9"/>
                <a:stretch>
                  <a:fillRect/>
                </a:stretch>
              </p:blipFill>
              <p:spPr>
                <a:xfrm>
                  <a:off x="4084423" y="2986656"/>
                  <a:ext cx="807002" cy="807002"/>
                </a:xfrm>
                <a:prstGeom prst="rect">
                  <a:avLst/>
                </a:prstGeom>
              </p:spPr>
            </p:pic>
            <p:sp>
              <p:nvSpPr>
                <p:cNvPr id="16" name="Rectángulo 15">
                  <a:extLst>
                    <a:ext uri="{FF2B5EF4-FFF2-40B4-BE49-F238E27FC236}">
                      <a16:creationId xmlns:a16="http://schemas.microsoft.com/office/drawing/2014/main" id="{6E4104AB-9993-66DB-0E9F-8546154BFE11}"/>
                    </a:ext>
                  </a:extLst>
                </p:cNvPr>
                <p:cNvSpPr/>
                <p:nvPr/>
              </p:nvSpPr>
              <p:spPr>
                <a:xfrm>
                  <a:off x="4003937" y="3962811"/>
                  <a:ext cx="967973" cy="359966"/>
                </a:xfrm>
                <a:prstGeom prst="rect">
                  <a:avLst/>
                </a:prstGeom>
              </p:spPr>
              <p:txBody>
                <a:bodyPr wrap="square">
                  <a:spAutoFit/>
                </a:bodyPr>
                <a:lstStyle/>
                <a:p>
                  <a:pPr algn="ctr"/>
                  <a:r>
                    <a:rPr lang="es-ES">
                      <a:solidFill>
                        <a:schemeClr val="tx1">
                          <a:lumMod val="65000"/>
                          <a:lumOff val="35000"/>
                        </a:schemeClr>
                      </a:solidFill>
                      <a:ea typeface="Verdana" panose="020B0604030504040204" pitchFamily="34" charset="0"/>
                      <a:cs typeface="Noto Sans" panose="020B0502040504020204" pitchFamily="34"/>
                    </a:rPr>
                    <a:t>Gel</a:t>
                  </a:r>
                </a:p>
              </p:txBody>
            </p:sp>
          </p:grpSp>
          <p:grpSp>
            <p:nvGrpSpPr>
              <p:cNvPr id="12" name="Grupo 11">
                <a:extLst>
                  <a:ext uri="{FF2B5EF4-FFF2-40B4-BE49-F238E27FC236}">
                    <a16:creationId xmlns:a16="http://schemas.microsoft.com/office/drawing/2014/main" id="{857AB53E-7130-A5C6-8156-D54D0DF52206}"/>
                  </a:ext>
                </a:extLst>
              </p:cNvPr>
              <p:cNvGrpSpPr/>
              <p:nvPr/>
            </p:nvGrpSpPr>
            <p:grpSpPr>
              <a:xfrm>
                <a:off x="6481474" y="2593503"/>
                <a:ext cx="993161" cy="1370891"/>
                <a:chOff x="5213811" y="2981067"/>
                <a:chExt cx="993161" cy="1370891"/>
              </a:xfrm>
            </p:grpSpPr>
            <p:pic>
              <p:nvPicPr>
                <p:cNvPr id="13" name="Imagen 12">
                  <a:extLst>
                    <a:ext uri="{FF2B5EF4-FFF2-40B4-BE49-F238E27FC236}">
                      <a16:creationId xmlns:a16="http://schemas.microsoft.com/office/drawing/2014/main" id="{D64B8524-B2F2-A1F4-C1A8-C4A8517A157F}"/>
                    </a:ext>
                  </a:extLst>
                </p:cNvPr>
                <p:cNvPicPr>
                  <a:picLocks noChangeAspect="1"/>
                </p:cNvPicPr>
                <p:nvPr/>
              </p:nvPicPr>
              <p:blipFill>
                <a:blip r:embed="rId10"/>
                <a:stretch>
                  <a:fillRect/>
                </a:stretch>
              </p:blipFill>
              <p:spPr>
                <a:xfrm>
                  <a:off x="5296378" y="2981067"/>
                  <a:ext cx="828026" cy="828026"/>
                </a:xfrm>
                <a:prstGeom prst="rect">
                  <a:avLst/>
                </a:prstGeom>
              </p:spPr>
            </p:pic>
            <p:sp>
              <p:nvSpPr>
                <p:cNvPr id="14" name="Rectángulo 13">
                  <a:extLst>
                    <a:ext uri="{FF2B5EF4-FFF2-40B4-BE49-F238E27FC236}">
                      <a16:creationId xmlns:a16="http://schemas.microsoft.com/office/drawing/2014/main" id="{CC97F3D4-F557-AA60-61D2-46137EBCD38D}"/>
                    </a:ext>
                  </a:extLst>
                </p:cNvPr>
                <p:cNvSpPr/>
                <p:nvPr/>
              </p:nvSpPr>
              <p:spPr>
                <a:xfrm>
                  <a:off x="5213811" y="3982626"/>
                  <a:ext cx="993161" cy="369332"/>
                </a:xfrm>
                <a:prstGeom prst="rect">
                  <a:avLst/>
                </a:prstGeom>
              </p:spPr>
              <p:txBody>
                <a:bodyPr wrap="square">
                  <a:spAutoFit/>
                </a:bodyPr>
                <a:lstStyle/>
                <a:p>
                  <a:pPr algn="ctr"/>
                  <a:r>
                    <a:rPr lang="es-ES">
                      <a:solidFill>
                        <a:schemeClr val="tx1">
                          <a:lumMod val="65000"/>
                          <a:lumOff val="35000"/>
                        </a:schemeClr>
                      </a:solidFill>
                      <a:ea typeface="Verdana" panose="020B0604030504040204" pitchFamily="34" charset="0"/>
                      <a:cs typeface="Noto Sans" panose="020B0502040504020204" pitchFamily="34"/>
                    </a:rPr>
                    <a:t>Pomada</a:t>
                  </a:r>
                </a:p>
              </p:txBody>
            </p:sp>
          </p:grpSp>
        </p:grpSp>
      </p:grpSp>
      <p:sp>
        <p:nvSpPr>
          <p:cNvPr id="30" name="CuadroTexto 29">
            <a:extLst>
              <a:ext uri="{FF2B5EF4-FFF2-40B4-BE49-F238E27FC236}">
                <a16:creationId xmlns:a16="http://schemas.microsoft.com/office/drawing/2014/main" id="{270EBED1-BF1F-BE64-C5C4-6FC6398B6921}"/>
              </a:ext>
            </a:extLst>
          </p:cNvPr>
          <p:cNvSpPr txBox="1"/>
          <p:nvPr/>
        </p:nvSpPr>
        <p:spPr>
          <a:xfrm>
            <a:off x="164773" y="6344872"/>
            <a:ext cx="10109573" cy="461665"/>
          </a:xfrm>
          <a:prstGeom prst="rect">
            <a:avLst/>
          </a:prstGeom>
          <a:noFill/>
        </p:spPr>
        <p:txBody>
          <a:bodyPr wrap="square">
            <a:spAutoFit/>
          </a:bodyPr>
          <a:lstStyle/>
          <a:p>
            <a:r>
              <a:rPr kumimoji="0" lang="es-ES" sz="800" b="1" i="0" u="none" strike="noStrike" kern="0" cap="none" spc="0" normalizeH="0" baseline="0" noProof="0" dirty="0">
                <a:ln>
                  <a:noFill/>
                </a:ln>
                <a:solidFill>
                  <a:schemeClr val="bg1">
                    <a:lumMod val="50000"/>
                  </a:schemeClr>
                </a:solidFill>
                <a:effectLst/>
                <a:uLnTx/>
                <a:uFillTx/>
                <a:latin typeface="Calibri "/>
                <a:ea typeface="Arial"/>
                <a:cs typeface="Arial" panose="020B0604020202020204" pitchFamily="34" charset="0"/>
                <a:sym typeface="Arial"/>
              </a:rPr>
              <a:t>1.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Pinter</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 et al. A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pooled</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analysis</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of</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randomized</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controlled</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phase</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3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trials</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investigating</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the</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efficacy</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and safety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of</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 novel,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fixed</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dose</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calcipotriene</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and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betamethasone</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dipropionate</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cream</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for</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the</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topical</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treatment</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of</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plaque psoriasis. J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Eur</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Acad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Venereol</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2022 Feb;36(2):228-236. </a:t>
            </a:r>
            <a:r>
              <a:rPr lang="en-US" sz="800" b="1" noProof="1">
                <a:solidFill>
                  <a:schemeClr val="bg1">
                    <a:lumMod val="50000"/>
                  </a:schemeClr>
                </a:solidFill>
                <a:cs typeface="Arial" panose="020B0604020202020204" pitchFamily="34" charset="0"/>
              </a:rPr>
              <a:t>2. </a:t>
            </a:r>
            <a:r>
              <a:rPr lang="es-ES" sz="800" dirty="0">
                <a:solidFill>
                  <a:schemeClr val="bg1">
                    <a:lumMod val="50000"/>
                  </a:schemeClr>
                </a:solidFill>
                <a:cs typeface="Arial" panose="020B0604020202020204" pitchFamily="34" charset="0"/>
              </a:rPr>
              <a:t>Stein Gold L, Green LJ, </a:t>
            </a:r>
            <a:r>
              <a:rPr lang="es-ES" sz="800" dirty="0" err="1">
                <a:solidFill>
                  <a:schemeClr val="bg1">
                    <a:lumMod val="50000"/>
                  </a:schemeClr>
                </a:solidFill>
                <a:cs typeface="Arial" panose="020B0604020202020204" pitchFamily="34" charset="0"/>
              </a:rPr>
              <a:t>Dhawan</a:t>
            </a:r>
            <a:r>
              <a:rPr lang="es-ES" sz="800" dirty="0">
                <a:solidFill>
                  <a:schemeClr val="bg1">
                    <a:lumMod val="50000"/>
                  </a:schemeClr>
                </a:solidFill>
                <a:cs typeface="Arial" panose="020B0604020202020204" pitchFamily="34" charset="0"/>
              </a:rPr>
              <a:t> S, et al. A </a:t>
            </a:r>
            <a:r>
              <a:rPr lang="es-ES" sz="800" dirty="0" err="1">
                <a:solidFill>
                  <a:schemeClr val="bg1">
                    <a:lumMod val="50000"/>
                  </a:schemeClr>
                </a:solidFill>
                <a:cs typeface="Arial" panose="020B0604020202020204" pitchFamily="34" charset="0"/>
              </a:rPr>
              <a:t>Phase</a:t>
            </a:r>
            <a:r>
              <a:rPr lang="es-ES" sz="800" dirty="0">
                <a:solidFill>
                  <a:schemeClr val="bg1">
                    <a:lumMod val="50000"/>
                  </a:schemeClr>
                </a:solidFill>
                <a:cs typeface="Arial" panose="020B0604020202020204" pitchFamily="34" charset="0"/>
              </a:rPr>
              <a:t> 3, </a:t>
            </a:r>
            <a:r>
              <a:rPr lang="es-ES" sz="800" dirty="0" err="1">
                <a:solidFill>
                  <a:schemeClr val="bg1">
                    <a:lumMod val="50000"/>
                  </a:schemeClr>
                </a:solidFill>
                <a:cs typeface="Arial" panose="020B0604020202020204" pitchFamily="34" charset="0"/>
              </a:rPr>
              <a:t>Randomized</a:t>
            </a:r>
            <a:r>
              <a:rPr lang="es-ES" sz="800" dirty="0">
                <a:solidFill>
                  <a:schemeClr val="bg1">
                    <a:lumMod val="50000"/>
                  </a:schemeClr>
                </a:solidFill>
                <a:cs typeface="Arial" panose="020B0604020202020204" pitchFamily="34" charset="0"/>
              </a:rPr>
              <a:t> Trial </a:t>
            </a:r>
            <a:r>
              <a:rPr lang="es-ES" sz="800" dirty="0" err="1">
                <a:solidFill>
                  <a:schemeClr val="bg1">
                    <a:lumMod val="50000"/>
                  </a:schemeClr>
                </a:solidFill>
                <a:cs typeface="Arial" panose="020B0604020202020204" pitchFamily="34" charset="0"/>
              </a:rPr>
              <a:t>Demonstrating</a:t>
            </a:r>
            <a:r>
              <a:rPr lang="es-ES" sz="800" dirty="0">
                <a:solidFill>
                  <a:schemeClr val="bg1">
                    <a:lumMod val="50000"/>
                  </a:schemeClr>
                </a:solidFill>
                <a:cs typeface="Arial" panose="020B0604020202020204" pitchFamily="34" charset="0"/>
              </a:rPr>
              <a:t> </a:t>
            </a:r>
            <a:r>
              <a:rPr lang="es-ES" sz="800" dirty="0" err="1">
                <a:solidFill>
                  <a:schemeClr val="bg1">
                    <a:lumMod val="50000"/>
                  </a:schemeClr>
                </a:solidFill>
                <a:cs typeface="Arial" panose="020B0604020202020204" pitchFamily="34" charset="0"/>
              </a:rPr>
              <a:t>the</a:t>
            </a:r>
            <a:r>
              <a:rPr lang="es-ES" sz="800" dirty="0">
                <a:solidFill>
                  <a:schemeClr val="bg1">
                    <a:lumMod val="50000"/>
                  </a:schemeClr>
                </a:solidFill>
                <a:cs typeface="Arial" panose="020B0604020202020204" pitchFamily="34" charset="0"/>
              </a:rPr>
              <a:t> </a:t>
            </a:r>
            <a:r>
              <a:rPr lang="es-ES" sz="800" dirty="0" err="1">
                <a:solidFill>
                  <a:schemeClr val="bg1">
                    <a:lumMod val="50000"/>
                  </a:schemeClr>
                </a:solidFill>
                <a:cs typeface="Arial" panose="020B0604020202020204" pitchFamily="34" charset="0"/>
              </a:rPr>
              <a:t>Improved</a:t>
            </a:r>
            <a:r>
              <a:rPr lang="es-ES" sz="800" dirty="0">
                <a:solidFill>
                  <a:schemeClr val="bg1">
                    <a:lumMod val="50000"/>
                  </a:schemeClr>
                </a:solidFill>
                <a:cs typeface="Arial" panose="020B0604020202020204" pitchFamily="34" charset="0"/>
              </a:rPr>
              <a:t> </a:t>
            </a:r>
            <a:r>
              <a:rPr lang="es-ES" sz="800" dirty="0" err="1">
                <a:solidFill>
                  <a:schemeClr val="bg1">
                    <a:lumMod val="50000"/>
                  </a:schemeClr>
                </a:solidFill>
                <a:cs typeface="Arial" panose="020B0604020202020204" pitchFamily="34" charset="0"/>
              </a:rPr>
              <a:t>Efficacy</a:t>
            </a:r>
            <a:r>
              <a:rPr lang="es-ES" sz="800" dirty="0">
                <a:solidFill>
                  <a:schemeClr val="bg1">
                    <a:lumMod val="50000"/>
                  </a:schemeClr>
                </a:solidFill>
                <a:cs typeface="Arial" panose="020B0604020202020204" pitchFamily="34" charset="0"/>
              </a:rPr>
              <a:t> and </a:t>
            </a:r>
            <a:r>
              <a:rPr lang="es-ES" sz="800" dirty="0" err="1">
                <a:solidFill>
                  <a:schemeClr val="bg1">
                    <a:lumMod val="50000"/>
                  </a:schemeClr>
                </a:solidFill>
                <a:cs typeface="Arial" panose="020B0604020202020204" pitchFamily="34" charset="0"/>
              </a:rPr>
              <a:t>Patient</a:t>
            </a:r>
            <a:r>
              <a:rPr lang="es-ES" sz="800" dirty="0">
                <a:solidFill>
                  <a:schemeClr val="bg1">
                    <a:lumMod val="50000"/>
                  </a:schemeClr>
                </a:solidFill>
                <a:cs typeface="Arial" panose="020B0604020202020204" pitchFamily="34" charset="0"/>
              </a:rPr>
              <a:t> </a:t>
            </a:r>
            <a:r>
              <a:rPr lang="es-ES" sz="800" dirty="0" err="1">
                <a:solidFill>
                  <a:schemeClr val="bg1">
                    <a:lumMod val="50000"/>
                  </a:schemeClr>
                </a:solidFill>
                <a:cs typeface="Arial" panose="020B0604020202020204" pitchFamily="34" charset="0"/>
              </a:rPr>
              <a:t>Acceptability</a:t>
            </a:r>
            <a:r>
              <a:rPr lang="es-ES" sz="800" dirty="0">
                <a:solidFill>
                  <a:schemeClr val="bg1">
                    <a:lumMod val="50000"/>
                  </a:schemeClr>
                </a:solidFill>
                <a:cs typeface="Arial" panose="020B0604020202020204" pitchFamily="34" charset="0"/>
              </a:rPr>
              <a:t> </a:t>
            </a:r>
            <a:r>
              <a:rPr lang="es-ES" sz="800" dirty="0" err="1">
                <a:solidFill>
                  <a:schemeClr val="bg1">
                    <a:lumMod val="50000"/>
                  </a:schemeClr>
                </a:solidFill>
                <a:cs typeface="Arial" panose="020B0604020202020204" pitchFamily="34" charset="0"/>
              </a:rPr>
              <a:t>of</a:t>
            </a:r>
            <a:r>
              <a:rPr lang="es-ES" sz="800" dirty="0">
                <a:solidFill>
                  <a:schemeClr val="bg1">
                    <a:lumMod val="50000"/>
                  </a:schemeClr>
                </a:solidFill>
                <a:cs typeface="Arial" panose="020B0604020202020204" pitchFamily="34" charset="0"/>
              </a:rPr>
              <a:t> </a:t>
            </a:r>
            <a:r>
              <a:rPr lang="es-ES" sz="800" dirty="0" err="1">
                <a:solidFill>
                  <a:schemeClr val="bg1">
                    <a:lumMod val="50000"/>
                  </a:schemeClr>
                </a:solidFill>
                <a:cs typeface="Arial" panose="020B0604020202020204" pitchFamily="34" charset="0"/>
              </a:rPr>
              <a:t>Fixed</a:t>
            </a:r>
            <a:r>
              <a:rPr lang="es-ES" sz="800" dirty="0">
                <a:solidFill>
                  <a:schemeClr val="bg1">
                    <a:lumMod val="50000"/>
                  </a:schemeClr>
                </a:solidFill>
                <a:cs typeface="Arial" panose="020B0604020202020204" pitchFamily="34" charset="0"/>
              </a:rPr>
              <a:t> </a:t>
            </a:r>
            <a:r>
              <a:rPr lang="es-ES" sz="800" dirty="0" err="1">
                <a:solidFill>
                  <a:schemeClr val="bg1">
                    <a:lumMod val="50000"/>
                  </a:schemeClr>
                </a:solidFill>
                <a:cs typeface="Arial" panose="020B0604020202020204" pitchFamily="34" charset="0"/>
              </a:rPr>
              <a:t>Dose</a:t>
            </a:r>
            <a:r>
              <a:rPr lang="es-ES" sz="800" dirty="0">
                <a:solidFill>
                  <a:schemeClr val="bg1">
                    <a:lumMod val="50000"/>
                  </a:schemeClr>
                </a:solidFill>
                <a:cs typeface="Arial" panose="020B0604020202020204" pitchFamily="34" charset="0"/>
              </a:rPr>
              <a:t> </a:t>
            </a:r>
            <a:r>
              <a:rPr lang="es-ES" sz="800" dirty="0" err="1">
                <a:solidFill>
                  <a:schemeClr val="bg1">
                    <a:lumMod val="50000"/>
                  </a:schemeClr>
                </a:solidFill>
                <a:cs typeface="Arial" panose="020B0604020202020204" pitchFamily="34" charset="0"/>
              </a:rPr>
              <a:t>Calcipotriene</a:t>
            </a:r>
            <a:r>
              <a:rPr lang="es-ES" sz="800" dirty="0">
                <a:solidFill>
                  <a:schemeClr val="bg1">
                    <a:lumMod val="50000"/>
                  </a:schemeClr>
                </a:solidFill>
                <a:cs typeface="Arial" panose="020B0604020202020204" pitchFamily="34" charset="0"/>
              </a:rPr>
              <a:t> and </a:t>
            </a:r>
            <a:r>
              <a:rPr lang="es-ES" sz="800" dirty="0" err="1">
                <a:solidFill>
                  <a:schemeClr val="bg1">
                    <a:lumMod val="50000"/>
                  </a:schemeClr>
                </a:solidFill>
                <a:cs typeface="Arial" panose="020B0604020202020204" pitchFamily="34" charset="0"/>
              </a:rPr>
              <a:t>Betamethasone</a:t>
            </a:r>
            <a:r>
              <a:rPr lang="es-ES" sz="800" dirty="0">
                <a:solidFill>
                  <a:schemeClr val="bg1">
                    <a:lumMod val="50000"/>
                  </a:schemeClr>
                </a:solidFill>
                <a:cs typeface="Arial" panose="020B0604020202020204" pitchFamily="34" charset="0"/>
              </a:rPr>
              <a:t> </a:t>
            </a:r>
            <a:r>
              <a:rPr lang="es-ES" sz="800" dirty="0" err="1">
                <a:solidFill>
                  <a:schemeClr val="bg1">
                    <a:lumMod val="50000"/>
                  </a:schemeClr>
                </a:solidFill>
                <a:cs typeface="Arial" panose="020B0604020202020204" pitchFamily="34" charset="0"/>
              </a:rPr>
              <a:t>Dipropionate</a:t>
            </a:r>
            <a:r>
              <a:rPr lang="es-ES" sz="800" dirty="0">
                <a:solidFill>
                  <a:schemeClr val="bg1">
                    <a:lumMod val="50000"/>
                  </a:schemeClr>
                </a:solidFill>
                <a:cs typeface="Arial" panose="020B0604020202020204" pitchFamily="34" charset="0"/>
              </a:rPr>
              <a:t> </a:t>
            </a:r>
            <a:r>
              <a:rPr lang="es-ES" sz="800" dirty="0" err="1">
                <a:solidFill>
                  <a:schemeClr val="bg1">
                    <a:lumMod val="50000"/>
                  </a:schemeClr>
                </a:solidFill>
                <a:cs typeface="Arial" panose="020B0604020202020204" pitchFamily="34" charset="0"/>
              </a:rPr>
              <a:t>Cream</a:t>
            </a:r>
            <a:r>
              <a:rPr lang="es-ES" sz="800" dirty="0">
                <a:solidFill>
                  <a:schemeClr val="bg1">
                    <a:lumMod val="50000"/>
                  </a:schemeClr>
                </a:solidFill>
                <a:cs typeface="Arial" panose="020B0604020202020204" pitchFamily="34" charset="0"/>
              </a:rPr>
              <a:t>. J </a:t>
            </a:r>
            <a:r>
              <a:rPr lang="es-ES" sz="800" dirty="0" err="1">
                <a:solidFill>
                  <a:schemeClr val="bg1">
                    <a:lumMod val="50000"/>
                  </a:schemeClr>
                </a:solidFill>
                <a:cs typeface="Arial" panose="020B0604020202020204" pitchFamily="34" charset="0"/>
              </a:rPr>
              <a:t>Drugs</a:t>
            </a:r>
            <a:r>
              <a:rPr lang="es-ES" sz="800" dirty="0">
                <a:solidFill>
                  <a:schemeClr val="bg1">
                    <a:lumMod val="50000"/>
                  </a:schemeClr>
                </a:solidFill>
                <a:cs typeface="Arial" panose="020B0604020202020204" pitchFamily="34" charset="0"/>
              </a:rPr>
              <a:t> </a:t>
            </a:r>
            <a:r>
              <a:rPr lang="es-ES" sz="800" dirty="0" err="1">
                <a:solidFill>
                  <a:schemeClr val="bg1">
                    <a:lumMod val="50000"/>
                  </a:schemeClr>
                </a:solidFill>
                <a:cs typeface="Arial" panose="020B0604020202020204" pitchFamily="34" charset="0"/>
              </a:rPr>
              <a:t>Dermatol</a:t>
            </a:r>
            <a:r>
              <a:rPr lang="es-ES" sz="800" dirty="0">
                <a:solidFill>
                  <a:schemeClr val="bg1">
                    <a:lumMod val="50000"/>
                  </a:schemeClr>
                </a:solidFill>
                <a:cs typeface="Arial" panose="020B0604020202020204" pitchFamily="34" charset="0"/>
              </a:rPr>
              <a:t>. 2021; 20(4):420-425</a:t>
            </a:r>
          </a:p>
        </p:txBody>
      </p:sp>
    </p:spTree>
    <p:extLst>
      <p:ext uri="{BB962C8B-B14F-4D97-AF65-F5344CB8AC3E}">
        <p14:creationId xmlns:p14="http://schemas.microsoft.com/office/powerpoint/2010/main" val="3135214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3341E-18B8-3875-E5B8-5A7A76D6ED9C}"/>
              </a:ext>
            </a:extLst>
          </p:cNvPr>
          <p:cNvSpPr>
            <a:spLocks noGrp="1"/>
          </p:cNvSpPr>
          <p:nvPr>
            <p:ph type="title"/>
          </p:nvPr>
        </p:nvSpPr>
        <p:spPr/>
        <p:txBody>
          <a:bodyPr>
            <a:normAutofit fontScale="90000"/>
          </a:bodyPr>
          <a:lstStyle/>
          <a:p>
            <a:r>
              <a:rPr lang="es-ES" dirty="0"/>
              <a:t>Wynzora® es la 1ª crema con base acuosa </a:t>
            </a:r>
            <a:br>
              <a:rPr lang="es-ES" dirty="0"/>
            </a:br>
            <a:r>
              <a:rPr lang="es-ES" dirty="0"/>
              <a:t>para la psoriasis</a:t>
            </a:r>
            <a:r>
              <a:rPr lang="es-ES" baseline="30000" dirty="0"/>
              <a:t>1,2</a:t>
            </a:r>
            <a:endParaRPr lang="en-US" baseline="30000" dirty="0"/>
          </a:p>
        </p:txBody>
      </p:sp>
      <p:pic>
        <p:nvPicPr>
          <p:cNvPr id="6" name="Picture 5">
            <a:extLst>
              <a:ext uri="{FF2B5EF4-FFF2-40B4-BE49-F238E27FC236}">
                <a16:creationId xmlns:a16="http://schemas.microsoft.com/office/drawing/2014/main" id="{250A543A-463F-43D2-E1D0-79240462949B}"/>
              </a:ext>
            </a:extLst>
          </p:cNvPr>
          <p:cNvPicPr>
            <a:picLocks noChangeAspect="1"/>
          </p:cNvPicPr>
          <p:nvPr/>
        </p:nvPicPr>
        <p:blipFill>
          <a:blip r:embed="rId2"/>
          <a:stretch>
            <a:fillRect/>
          </a:stretch>
        </p:blipFill>
        <p:spPr>
          <a:xfrm>
            <a:off x="840508" y="1921094"/>
            <a:ext cx="3404453" cy="3930141"/>
          </a:xfrm>
          <a:prstGeom prst="rect">
            <a:avLst/>
          </a:prstGeom>
        </p:spPr>
      </p:pic>
      <p:sp>
        <p:nvSpPr>
          <p:cNvPr id="8" name="TextBox 7">
            <a:extLst>
              <a:ext uri="{FF2B5EF4-FFF2-40B4-BE49-F238E27FC236}">
                <a16:creationId xmlns:a16="http://schemas.microsoft.com/office/drawing/2014/main" id="{7CF716AB-6658-00E5-6F71-AA6726C72529}"/>
              </a:ext>
            </a:extLst>
          </p:cNvPr>
          <p:cNvSpPr txBox="1"/>
          <p:nvPr/>
        </p:nvSpPr>
        <p:spPr>
          <a:xfrm>
            <a:off x="4917513" y="2517383"/>
            <a:ext cx="6230777" cy="2585323"/>
          </a:xfrm>
          <a:prstGeom prst="rect">
            <a:avLst/>
          </a:prstGeom>
          <a:noFill/>
        </p:spPr>
        <p:txBody>
          <a:bodyPr wrap="square">
            <a:spAutoFit/>
          </a:bodyPr>
          <a:lstStyle/>
          <a:p>
            <a:r>
              <a:rPr lang="en-US" dirty="0"/>
              <a:t>Wynzora® </a:t>
            </a:r>
            <a:r>
              <a:rPr lang="en-US" dirty="0" err="1"/>
              <a:t>está</a:t>
            </a:r>
            <a:r>
              <a:rPr lang="en-US" dirty="0"/>
              <a:t> </a:t>
            </a:r>
            <a:r>
              <a:rPr lang="en-US" dirty="0" err="1"/>
              <a:t>indicado</a:t>
            </a:r>
            <a:r>
              <a:rPr lang="en-US" dirty="0"/>
              <a:t> para </a:t>
            </a:r>
            <a:r>
              <a:rPr lang="en-US" dirty="0" err="1"/>
              <a:t>el</a:t>
            </a:r>
            <a:r>
              <a:rPr lang="en-US" dirty="0"/>
              <a:t> </a:t>
            </a:r>
            <a:r>
              <a:rPr lang="en-US" dirty="0" err="1"/>
              <a:t>tratamiento</a:t>
            </a:r>
            <a:r>
              <a:rPr lang="en-US" dirty="0"/>
              <a:t> </a:t>
            </a:r>
            <a:r>
              <a:rPr lang="en-US" dirty="0" err="1"/>
              <a:t>tópico</a:t>
            </a:r>
            <a:r>
              <a:rPr lang="en-US" dirty="0"/>
              <a:t> de la psoriasis vulgaris de </a:t>
            </a:r>
            <a:r>
              <a:rPr lang="en-US" dirty="0" err="1"/>
              <a:t>leve</a:t>
            </a:r>
            <a:r>
              <a:rPr lang="en-US" dirty="0"/>
              <a:t> a </a:t>
            </a:r>
            <a:r>
              <a:rPr lang="en-US" dirty="0" err="1"/>
              <a:t>moderada</a:t>
            </a:r>
            <a:r>
              <a:rPr lang="en-US" dirty="0"/>
              <a:t>, </a:t>
            </a:r>
            <a:r>
              <a:rPr lang="en-US" dirty="0" err="1"/>
              <a:t>incluyendo</a:t>
            </a:r>
            <a:r>
              <a:rPr lang="en-US" dirty="0"/>
              <a:t> </a:t>
            </a:r>
            <a:r>
              <a:rPr lang="en-US" dirty="0" err="1"/>
              <a:t>el</a:t>
            </a:r>
            <a:r>
              <a:rPr lang="en-US" dirty="0"/>
              <a:t> </a:t>
            </a:r>
            <a:r>
              <a:rPr lang="en-US" dirty="0" err="1"/>
              <a:t>cuero</a:t>
            </a:r>
            <a:r>
              <a:rPr lang="en-US" dirty="0"/>
              <a:t> </a:t>
            </a:r>
            <a:r>
              <a:rPr lang="en-US" dirty="0" err="1"/>
              <a:t>cabelludo</a:t>
            </a:r>
            <a:r>
              <a:rPr lang="en-US" dirty="0"/>
              <a:t>, </a:t>
            </a:r>
            <a:r>
              <a:rPr lang="en-US" dirty="0" err="1"/>
              <a:t>en</a:t>
            </a:r>
            <a:r>
              <a:rPr lang="en-US" dirty="0"/>
              <a:t> adultos.3 </a:t>
            </a:r>
          </a:p>
          <a:p>
            <a:endParaRPr lang="en-US" dirty="0"/>
          </a:p>
          <a:p>
            <a:r>
              <a:rPr lang="en-US" dirty="0"/>
              <a:t>Gracias a la </a:t>
            </a:r>
            <a:r>
              <a:rPr lang="en-US" dirty="0" err="1"/>
              <a:t>innovadora</a:t>
            </a:r>
            <a:r>
              <a:rPr lang="en-US" dirty="0"/>
              <a:t> crema con </a:t>
            </a:r>
            <a:r>
              <a:rPr lang="en-US" dirty="0" err="1"/>
              <a:t>tecnología</a:t>
            </a:r>
            <a:r>
              <a:rPr lang="en-US" dirty="0"/>
              <a:t> PAD,2,4 Wynzora® es la </a:t>
            </a:r>
            <a:r>
              <a:rPr lang="en-US" dirty="0" err="1"/>
              <a:t>primera</a:t>
            </a:r>
            <a:r>
              <a:rPr lang="en-US" dirty="0"/>
              <a:t> </a:t>
            </a:r>
            <a:r>
              <a:rPr lang="en-US" dirty="0" err="1"/>
              <a:t>formulación</a:t>
            </a:r>
            <a:r>
              <a:rPr lang="en-US" dirty="0"/>
              <a:t> </a:t>
            </a:r>
            <a:r>
              <a:rPr lang="en-US" dirty="0" err="1"/>
              <a:t>acuosa</a:t>
            </a:r>
            <a:r>
              <a:rPr lang="en-US" dirty="0"/>
              <a:t>  que </a:t>
            </a:r>
            <a:r>
              <a:rPr lang="en-US" dirty="0" err="1"/>
              <a:t>contiene</a:t>
            </a:r>
            <a:r>
              <a:rPr lang="en-US" dirty="0"/>
              <a:t> los </a:t>
            </a:r>
            <a:r>
              <a:rPr lang="en-US" dirty="0" err="1"/>
              <a:t>ingredientes</a:t>
            </a:r>
            <a:r>
              <a:rPr lang="en-US" dirty="0"/>
              <a:t> </a:t>
            </a:r>
            <a:r>
              <a:rPr lang="en-US" dirty="0" err="1"/>
              <a:t>activos</a:t>
            </a:r>
            <a:r>
              <a:rPr lang="en-US" dirty="0"/>
              <a:t> de calcipotriol y </a:t>
            </a:r>
            <a:r>
              <a:rPr lang="en-US" dirty="0" err="1"/>
              <a:t>betametasona</a:t>
            </a:r>
            <a:r>
              <a:rPr lang="en-US" dirty="0"/>
              <a:t> dipropionato,1 </a:t>
            </a:r>
            <a:r>
              <a:rPr lang="en-US" dirty="0" err="1"/>
              <a:t>permitiendo</a:t>
            </a:r>
            <a:r>
              <a:rPr lang="en-US" dirty="0"/>
              <a:t> </a:t>
            </a:r>
            <a:r>
              <a:rPr lang="en-US" dirty="0" err="1"/>
              <a:t>una</a:t>
            </a:r>
            <a:r>
              <a:rPr lang="en-US" dirty="0"/>
              <a:t> </a:t>
            </a:r>
            <a:r>
              <a:rPr lang="en-US" dirty="0" err="1"/>
              <a:t>liberación</a:t>
            </a:r>
            <a:r>
              <a:rPr lang="en-US" dirty="0"/>
              <a:t> </a:t>
            </a:r>
            <a:r>
              <a:rPr lang="en-US" dirty="0" err="1"/>
              <a:t>óptima</a:t>
            </a:r>
            <a:r>
              <a:rPr lang="en-US" dirty="0"/>
              <a:t> de los </a:t>
            </a:r>
            <a:r>
              <a:rPr lang="en-US" dirty="0" err="1"/>
              <a:t>activos</a:t>
            </a:r>
            <a:r>
              <a:rPr lang="en-US" dirty="0"/>
              <a:t> </a:t>
            </a:r>
            <a:r>
              <a:rPr lang="en-US" dirty="0" err="1"/>
              <a:t>en</a:t>
            </a:r>
            <a:r>
              <a:rPr lang="en-US" dirty="0"/>
              <a:t> </a:t>
            </a:r>
            <a:r>
              <a:rPr lang="en-US" dirty="0" err="1"/>
              <a:t>el</a:t>
            </a:r>
            <a:r>
              <a:rPr lang="en-US" dirty="0"/>
              <a:t> </a:t>
            </a:r>
            <a:r>
              <a:rPr lang="en-US" dirty="0" err="1"/>
              <a:t>tejido</a:t>
            </a:r>
            <a:r>
              <a:rPr lang="en-US" dirty="0"/>
              <a:t> diana.5</a:t>
            </a:r>
          </a:p>
        </p:txBody>
      </p:sp>
      <p:sp>
        <p:nvSpPr>
          <p:cNvPr id="10" name="TextBox 9">
            <a:extLst>
              <a:ext uri="{FF2B5EF4-FFF2-40B4-BE49-F238E27FC236}">
                <a16:creationId xmlns:a16="http://schemas.microsoft.com/office/drawing/2014/main" id="{E4176F36-9258-53E9-A600-13010C5E558C}"/>
              </a:ext>
            </a:extLst>
          </p:cNvPr>
          <p:cNvSpPr txBox="1"/>
          <p:nvPr/>
        </p:nvSpPr>
        <p:spPr>
          <a:xfrm>
            <a:off x="637309" y="6153894"/>
            <a:ext cx="10196946" cy="523220"/>
          </a:xfrm>
          <a:prstGeom prst="rect">
            <a:avLst/>
          </a:prstGeom>
          <a:noFill/>
        </p:spPr>
        <p:txBody>
          <a:bodyPr wrap="square">
            <a:spAutoFit/>
          </a:bodyPr>
          <a:lstStyle/>
          <a:p>
            <a:r>
              <a:rPr lang="en-US" sz="700" dirty="0">
                <a:solidFill>
                  <a:schemeClr val="bg1">
                    <a:lumMod val="50000"/>
                  </a:schemeClr>
                </a:solidFill>
              </a:rPr>
              <a:t>1. </a:t>
            </a:r>
            <a:r>
              <a:rPr lang="en-US" sz="700" dirty="0" err="1">
                <a:solidFill>
                  <a:schemeClr val="bg1">
                    <a:lumMod val="50000"/>
                  </a:schemeClr>
                </a:solidFill>
              </a:rPr>
              <a:t>Præstegaard</a:t>
            </a:r>
            <a:r>
              <a:rPr lang="en-US" sz="700" dirty="0">
                <a:solidFill>
                  <a:schemeClr val="bg1">
                    <a:lumMod val="50000"/>
                  </a:schemeClr>
                </a:solidFill>
              </a:rPr>
              <a:t> M, </a:t>
            </a:r>
            <a:r>
              <a:rPr lang="en-US" sz="700" dirty="0" err="1">
                <a:solidFill>
                  <a:schemeClr val="bg1">
                    <a:lumMod val="50000"/>
                  </a:schemeClr>
                </a:solidFill>
              </a:rPr>
              <a:t>Vestbjerg</a:t>
            </a:r>
            <a:r>
              <a:rPr lang="en-US" sz="700" dirty="0">
                <a:solidFill>
                  <a:schemeClr val="bg1">
                    <a:lumMod val="50000"/>
                  </a:schemeClr>
                </a:solidFill>
              </a:rPr>
              <a:t> B, Selmer J, Holm-Larsen T. Phase 3 trial demonstrates superior patient treatment convenience of MC2-01 calcipotriene plus betamethasone dipropionate cream compared to current topical suspension. J of Skin. 2020;4(5):s62. 2. Stein Gold L, Green LJ, Dhawan S, </a:t>
            </a:r>
            <a:r>
              <a:rPr lang="en-US" sz="700" dirty="0" err="1">
                <a:solidFill>
                  <a:schemeClr val="bg1">
                    <a:lumMod val="50000"/>
                  </a:schemeClr>
                </a:solidFill>
              </a:rPr>
              <a:t>Vestbjerg</a:t>
            </a:r>
            <a:r>
              <a:rPr lang="en-US" sz="700" dirty="0">
                <a:solidFill>
                  <a:schemeClr val="bg1">
                    <a:lumMod val="50000"/>
                  </a:schemeClr>
                </a:solidFill>
              </a:rPr>
              <a:t> B, </a:t>
            </a:r>
            <a:r>
              <a:rPr lang="en-US" sz="700" dirty="0" err="1">
                <a:solidFill>
                  <a:schemeClr val="bg1">
                    <a:lumMod val="50000"/>
                  </a:schemeClr>
                </a:solidFill>
              </a:rPr>
              <a:t>Praestegaard</a:t>
            </a:r>
            <a:r>
              <a:rPr lang="en-US" sz="700" dirty="0">
                <a:solidFill>
                  <a:schemeClr val="bg1">
                    <a:lumMod val="50000"/>
                  </a:schemeClr>
                </a:solidFill>
              </a:rPr>
              <a:t> M, Selmer J. A Phase 3, Randomized Trial Demonstrating the Improved Efficacy and Patient Acceptability of Fixed Dose Calcipotriene and  Betamethasone Dipropionate Cream. J Drugs Dermatol. 2021;20(4):420-5. 3. Wynzora® </a:t>
            </a:r>
            <a:r>
              <a:rPr lang="en-US" sz="700" dirty="0" err="1">
                <a:solidFill>
                  <a:schemeClr val="bg1">
                    <a:lumMod val="50000"/>
                  </a:schemeClr>
                </a:solidFill>
              </a:rPr>
              <a:t>Ficha</a:t>
            </a:r>
            <a:r>
              <a:rPr lang="en-US" sz="700" dirty="0">
                <a:solidFill>
                  <a:schemeClr val="bg1">
                    <a:lumMod val="50000"/>
                  </a:schemeClr>
                </a:solidFill>
              </a:rPr>
              <a:t> Técnica. Disponible </a:t>
            </a:r>
            <a:r>
              <a:rPr lang="en-US" sz="700" dirty="0" err="1">
                <a:solidFill>
                  <a:schemeClr val="bg1">
                    <a:lumMod val="50000"/>
                  </a:schemeClr>
                </a:solidFill>
              </a:rPr>
              <a:t>en</a:t>
            </a:r>
            <a:r>
              <a:rPr lang="en-US" sz="700" dirty="0">
                <a:solidFill>
                  <a:schemeClr val="bg1">
                    <a:lumMod val="50000"/>
                  </a:schemeClr>
                </a:solidFill>
              </a:rPr>
              <a:t>: https://cima.aemps.es/cima/dochtml/ft/86088/FT_86088.html. Último </a:t>
            </a:r>
            <a:r>
              <a:rPr lang="en-US" sz="700" dirty="0" err="1">
                <a:solidFill>
                  <a:schemeClr val="bg1">
                    <a:lumMod val="50000"/>
                  </a:schemeClr>
                </a:solidFill>
              </a:rPr>
              <a:t>acceso</a:t>
            </a:r>
            <a:r>
              <a:rPr lang="en-US" sz="700" dirty="0">
                <a:solidFill>
                  <a:schemeClr val="bg1">
                    <a:lumMod val="50000"/>
                  </a:schemeClr>
                </a:solidFill>
              </a:rPr>
              <a:t>: </a:t>
            </a:r>
            <a:r>
              <a:rPr lang="en-US" sz="700" dirty="0" err="1">
                <a:solidFill>
                  <a:schemeClr val="bg1">
                    <a:lumMod val="50000"/>
                  </a:schemeClr>
                </a:solidFill>
              </a:rPr>
              <a:t>diciembre</a:t>
            </a:r>
            <a:r>
              <a:rPr lang="en-US" sz="700" dirty="0">
                <a:solidFill>
                  <a:schemeClr val="bg1">
                    <a:lumMod val="50000"/>
                  </a:schemeClr>
                </a:solidFill>
              </a:rPr>
              <a:t> 2023. 4. Pinter A, Green LJ, Selmer J, </a:t>
            </a:r>
            <a:r>
              <a:rPr lang="en-US" sz="700" dirty="0" err="1">
                <a:solidFill>
                  <a:schemeClr val="bg1">
                    <a:lumMod val="50000"/>
                  </a:schemeClr>
                </a:solidFill>
              </a:rPr>
              <a:t>Praestegaard</a:t>
            </a:r>
            <a:r>
              <a:rPr lang="en-US" sz="700" dirty="0">
                <a:solidFill>
                  <a:schemeClr val="bg1">
                    <a:lumMod val="50000"/>
                  </a:schemeClr>
                </a:solidFill>
              </a:rPr>
              <a:t> M, Gold LS, Augustin M. A pooled analysis of randomized, controlled, phase 3 trials investigating the efficacy and safety of a novel, fixed dose calcipotriene and betamethasone dipropionate cream for the topical treatment of plaque psoriasis. J </a:t>
            </a:r>
            <a:r>
              <a:rPr lang="en-US" sz="700" dirty="0" err="1">
                <a:solidFill>
                  <a:schemeClr val="bg1">
                    <a:lumMod val="50000"/>
                  </a:schemeClr>
                </a:solidFill>
              </a:rPr>
              <a:t>Eur</a:t>
            </a:r>
            <a:r>
              <a:rPr lang="en-US" sz="700" dirty="0">
                <a:solidFill>
                  <a:schemeClr val="bg1">
                    <a:lumMod val="50000"/>
                  </a:schemeClr>
                </a:solidFill>
              </a:rPr>
              <a:t> </a:t>
            </a:r>
            <a:r>
              <a:rPr lang="en-US" sz="700" dirty="0" err="1">
                <a:solidFill>
                  <a:schemeClr val="bg1">
                    <a:lumMod val="50000"/>
                  </a:schemeClr>
                </a:solidFill>
              </a:rPr>
              <a:t>Acad</a:t>
            </a:r>
            <a:r>
              <a:rPr lang="en-US" sz="700" dirty="0">
                <a:solidFill>
                  <a:schemeClr val="bg1">
                    <a:lumMod val="50000"/>
                  </a:schemeClr>
                </a:solidFill>
              </a:rPr>
              <a:t> Dermatol </a:t>
            </a:r>
            <a:r>
              <a:rPr lang="en-US" sz="700" dirty="0" err="1">
                <a:solidFill>
                  <a:schemeClr val="bg1">
                    <a:lumMod val="50000"/>
                  </a:schemeClr>
                </a:solidFill>
              </a:rPr>
              <a:t>Venereol</a:t>
            </a:r>
            <a:r>
              <a:rPr lang="en-US" sz="700" dirty="0">
                <a:solidFill>
                  <a:schemeClr val="bg1">
                    <a:lumMod val="50000"/>
                  </a:schemeClr>
                </a:solidFill>
              </a:rPr>
              <a:t>. 2022;36(2):228-36.</a:t>
            </a:r>
          </a:p>
        </p:txBody>
      </p:sp>
    </p:spTree>
    <p:extLst>
      <p:ext uri="{BB962C8B-B14F-4D97-AF65-F5344CB8AC3E}">
        <p14:creationId xmlns:p14="http://schemas.microsoft.com/office/powerpoint/2010/main" val="36784187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2" name="Título 1">
            <a:extLst>
              <a:ext uri="{FF2B5EF4-FFF2-40B4-BE49-F238E27FC236}">
                <a16:creationId xmlns:a16="http://schemas.microsoft.com/office/drawing/2014/main" id="{48AB2110-5441-7925-D417-3E478437D7F8}"/>
              </a:ext>
            </a:extLst>
          </p:cNvPr>
          <p:cNvSpPr>
            <a:spLocks noGrp="1"/>
          </p:cNvSpPr>
          <p:nvPr>
            <p:ph type="title"/>
          </p:nvPr>
        </p:nvSpPr>
        <p:spPr/>
        <p:txBody>
          <a:bodyPr>
            <a:normAutofit fontScale="90000"/>
          </a:bodyPr>
          <a:lstStyle/>
          <a:p>
            <a:r>
              <a:rPr lang="es-ES" b="1" dirty="0"/>
              <a:t>Tecnología PAD: Dispersión de </a:t>
            </a:r>
            <a:r>
              <a:rPr lang="es-ES" b="1" dirty="0" err="1"/>
              <a:t>poliafrones</a:t>
            </a:r>
            <a:endParaRPr lang="es-ES" dirty="0"/>
          </a:p>
        </p:txBody>
      </p:sp>
      <p:sp>
        <p:nvSpPr>
          <p:cNvPr id="3" name="Marcador de contenido 2">
            <a:extLst>
              <a:ext uri="{FF2B5EF4-FFF2-40B4-BE49-F238E27FC236}">
                <a16:creationId xmlns:a16="http://schemas.microsoft.com/office/drawing/2014/main" id="{6224A2BA-51BA-7718-AC0E-1321A084D6E9}"/>
              </a:ext>
            </a:extLst>
          </p:cNvPr>
          <p:cNvSpPr>
            <a:spLocks noGrp="1"/>
          </p:cNvSpPr>
          <p:nvPr>
            <p:ph idx="1"/>
          </p:nvPr>
        </p:nvSpPr>
        <p:spPr>
          <a:xfrm>
            <a:off x="541056" y="1593560"/>
            <a:ext cx="6219129" cy="1713057"/>
          </a:xfrm>
        </p:spPr>
        <p:txBody>
          <a:bodyPr/>
          <a:lstStyle/>
          <a:p>
            <a:pPr>
              <a:lnSpc>
                <a:spcPct val="150000"/>
              </a:lnSpc>
            </a:pPr>
            <a:r>
              <a:rPr lang="es-ES" dirty="0"/>
              <a:t>Estructuras esféricas formadas por un núcleo lipídico envuelto por una </a:t>
            </a:r>
            <a:r>
              <a:rPr lang="es-ES" u="sng" dirty="0"/>
              <a:t>capa </a:t>
            </a:r>
            <a:r>
              <a:rPr lang="es-ES" u="sng" dirty="0" err="1"/>
              <a:t>multimolecular</a:t>
            </a:r>
            <a:r>
              <a:rPr lang="es-ES" u="sng" dirty="0"/>
              <a:t> </a:t>
            </a:r>
            <a:r>
              <a:rPr lang="es-ES" dirty="0"/>
              <a:t>de tensioactivos que permite su </a:t>
            </a:r>
            <a:r>
              <a:rPr lang="es-ES" b="1" dirty="0"/>
              <a:t>solubilidad en presencia de agua</a:t>
            </a:r>
            <a:r>
              <a:rPr lang="es-ES" b="1" baseline="30000" dirty="0"/>
              <a:t>1,2</a:t>
            </a:r>
            <a:r>
              <a:rPr lang="es-ES" dirty="0"/>
              <a:t>.</a:t>
            </a:r>
          </a:p>
          <a:p>
            <a:pPr>
              <a:lnSpc>
                <a:spcPct val="150000"/>
              </a:lnSpc>
            </a:pPr>
            <a:endParaRPr lang="es-ES" dirty="0"/>
          </a:p>
        </p:txBody>
      </p:sp>
      <p:pic>
        <p:nvPicPr>
          <p:cNvPr id="672" name="Google Shape;672;p15" descr="Diagrama&#10;&#10;Descripción generada automáticamente"/>
          <p:cNvPicPr preferRelativeResize="0"/>
          <p:nvPr/>
        </p:nvPicPr>
        <p:blipFill rotWithShape="1">
          <a:blip r:embed="rId3">
            <a:alphaModFix/>
          </a:blip>
          <a:srcRect l="51383" t="7176" b="10596"/>
          <a:stretch/>
        </p:blipFill>
        <p:spPr>
          <a:xfrm>
            <a:off x="6992620" y="1690837"/>
            <a:ext cx="4875970" cy="4035490"/>
          </a:xfrm>
          <a:prstGeom prst="rect">
            <a:avLst/>
          </a:prstGeom>
          <a:noFill/>
          <a:ln>
            <a:noFill/>
          </a:ln>
        </p:spPr>
      </p:pic>
      <p:pic>
        <p:nvPicPr>
          <p:cNvPr id="673" name="Google Shape;673;p15"/>
          <p:cNvPicPr preferRelativeResize="0"/>
          <p:nvPr/>
        </p:nvPicPr>
        <p:blipFill rotWithShape="1">
          <a:blip r:embed="rId4">
            <a:alphaModFix/>
          </a:blip>
          <a:srcRect/>
          <a:stretch/>
        </p:blipFill>
        <p:spPr>
          <a:xfrm>
            <a:off x="682716" y="3355548"/>
            <a:ext cx="6219128" cy="2370692"/>
          </a:xfrm>
          <a:prstGeom prst="rect">
            <a:avLst/>
          </a:prstGeom>
          <a:noFill/>
          <a:ln>
            <a:noFill/>
          </a:ln>
        </p:spPr>
      </p:pic>
      <p:sp>
        <p:nvSpPr>
          <p:cNvPr id="4" name="TextBox 68">
            <a:extLst>
              <a:ext uri="{FF2B5EF4-FFF2-40B4-BE49-F238E27FC236}">
                <a16:creationId xmlns:a16="http://schemas.microsoft.com/office/drawing/2014/main" id="{EC1A325A-F21A-5668-E95B-88003AD7CB68}"/>
              </a:ext>
            </a:extLst>
          </p:cNvPr>
          <p:cNvSpPr txBox="1"/>
          <p:nvPr/>
        </p:nvSpPr>
        <p:spPr>
          <a:xfrm>
            <a:off x="237915" y="6374032"/>
            <a:ext cx="10058609" cy="415498"/>
          </a:xfrm>
          <a:prstGeom prst="rect">
            <a:avLst/>
          </a:prstGeom>
          <a:noFill/>
        </p:spPr>
        <p:txBody>
          <a:bodyPr wrap="square">
            <a:spAutoFit/>
          </a:bodyPr>
          <a:lstStyle/>
          <a:p>
            <a:r>
              <a:rPr lang="en-US" sz="700" b="1" noProof="1">
                <a:solidFill>
                  <a:schemeClr val="bg1">
                    <a:lumMod val="50000"/>
                  </a:schemeClr>
                </a:solidFill>
                <a:cs typeface="Arial" panose="020B0604020202020204" pitchFamily="34" charset="0"/>
              </a:rPr>
              <a:t>1. </a:t>
            </a:r>
            <a:r>
              <a:rPr lang="en-US" sz="700" noProof="1">
                <a:solidFill>
                  <a:schemeClr val="bg1">
                    <a:lumMod val="50000"/>
                  </a:schemeClr>
                </a:solidFill>
                <a:cs typeface="Arial" panose="020B0604020202020204" pitchFamily="34" charset="0"/>
              </a:rPr>
              <a:t>Molaei A, Waters KE. Aphron applications--a review of recent and current research. Adv Colloid Interface Sci. 2015 Feb;216:36-54. </a:t>
            </a:r>
            <a:r>
              <a:rPr lang="en-US" sz="700" b="1" noProof="1">
                <a:solidFill>
                  <a:schemeClr val="bg1">
                    <a:lumMod val="50000"/>
                  </a:schemeClr>
                </a:solidFill>
                <a:cs typeface="Arial" panose="020B0604020202020204" pitchFamily="34" charset="0"/>
              </a:rPr>
              <a:t>2. </a:t>
            </a:r>
            <a:r>
              <a:rPr lang="en-US" sz="700" noProof="1">
                <a:solidFill>
                  <a:schemeClr val="bg1">
                    <a:lumMod val="50000"/>
                  </a:schemeClr>
                </a:solidFill>
                <a:cs typeface="Arial" panose="020B0604020202020204" pitchFamily="34" charset="0"/>
              </a:rPr>
              <a:t>Praestegaard M, Steele F, Crutchley N. Polyaphron Dispersion Technology, A Novel Topical Formulation and Delivery System Combining Drug Penetration, Local Tolerability and Convenience of Application. Dermatol Ther (Heidelb). 2022 Oct;12(10):2217-2231.</a:t>
            </a:r>
            <a:r>
              <a:rPr lang="en-US" sz="700" b="1" noProof="1">
                <a:solidFill>
                  <a:schemeClr val="bg1">
                    <a:lumMod val="50000"/>
                  </a:schemeClr>
                </a:solidFill>
                <a:cs typeface="Arial" panose="020B0604020202020204" pitchFamily="34" charset="0"/>
              </a:rPr>
              <a:t> 3</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Pinter</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A et al. A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pooled</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analysis</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of</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randomized</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controlled</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phase</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3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trials</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investigating</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the</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efficacy</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and safety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of</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a novel,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fixed</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dose</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calcipotriene</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and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betamethasone</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dipropionate</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cream</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for</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the</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topical</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treatment</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of</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plaque psoriasis. J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Eur</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Acad </a:t>
            </a:r>
            <a:r>
              <a:rPr kumimoji="0" lang="es-ES" sz="700" b="0" i="0" u="none" strike="noStrike" kern="0" cap="none" spc="0" normalizeH="0" baseline="0" noProof="0" dirty="0" err="1">
                <a:ln>
                  <a:noFill/>
                </a:ln>
                <a:solidFill>
                  <a:srgbClr val="75787B"/>
                </a:solidFill>
                <a:effectLst/>
                <a:uLnTx/>
                <a:uFillTx/>
                <a:latin typeface="Calibri "/>
                <a:ea typeface="Arial"/>
                <a:cs typeface="Arial"/>
                <a:sym typeface="Arial"/>
              </a:rPr>
              <a:t>Venereol</a:t>
            </a:r>
            <a:r>
              <a:rPr kumimoji="0" lang="es-ES" sz="700" b="0" i="0" u="none" strike="noStrike" kern="0" cap="none" spc="0" normalizeH="0" baseline="0" noProof="0" dirty="0">
                <a:ln>
                  <a:noFill/>
                </a:ln>
                <a:solidFill>
                  <a:srgbClr val="75787B"/>
                </a:solidFill>
                <a:effectLst/>
                <a:uLnTx/>
                <a:uFillTx/>
                <a:latin typeface="Calibri "/>
                <a:ea typeface="Arial"/>
                <a:cs typeface="Arial"/>
                <a:sym typeface="Arial"/>
              </a:rPr>
              <a:t>. 2022 Feb;36(2):228-236.</a:t>
            </a:r>
            <a:endParaRPr lang="en-US" sz="700" noProof="1">
              <a:solidFill>
                <a:schemeClr val="bg1">
                  <a:lumMod val="50000"/>
                </a:schemeClr>
              </a:solidFill>
              <a:cs typeface="Arial" panose="020B0604020202020204" pitchFamily="34" charset="0"/>
            </a:endParaRPr>
          </a:p>
        </p:txBody>
      </p:sp>
      <p:sp>
        <p:nvSpPr>
          <p:cNvPr id="6" name="TextBox 68">
            <a:extLst>
              <a:ext uri="{FF2B5EF4-FFF2-40B4-BE49-F238E27FC236}">
                <a16:creationId xmlns:a16="http://schemas.microsoft.com/office/drawing/2014/main" id="{FFB0A627-4689-B4C8-2F6C-DA703C1A3443}"/>
              </a:ext>
            </a:extLst>
          </p:cNvPr>
          <p:cNvSpPr txBox="1"/>
          <p:nvPr/>
        </p:nvSpPr>
        <p:spPr>
          <a:xfrm>
            <a:off x="682716" y="5822938"/>
            <a:ext cx="4773894" cy="215444"/>
          </a:xfrm>
          <a:prstGeom prst="rect">
            <a:avLst/>
          </a:prstGeom>
          <a:noFill/>
        </p:spPr>
        <p:txBody>
          <a:bodyPr wrap="square">
            <a:spAutoFit/>
          </a:bodyPr>
          <a:lstStyle/>
          <a:p>
            <a:r>
              <a:rPr lang="en-US" sz="800" noProof="1">
                <a:solidFill>
                  <a:schemeClr val="bg1">
                    <a:lumMod val="50000"/>
                  </a:schemeClr>
                </a:solidFill>
                <a:cs typeface="Arial" panose="020B0604020202020204" pitchFamily="34" charset="0"/>
              </a:rPr>
              <a:t>Praestegaard M, et al. Dermatol Ther (Heidelb). 2022 </a:t>
            </a:r>
            <a:r>
              <a:rPr lang="en-US" sz="800" baseline="30000" noProof="1">
                <a:solidFill>
                  <a:schemeClr val="bg1">
                    <a:lumMod val="50000"/>
                  </a:schemeClr>
                </a:solidFill>
                <a:cs typeface="Arial" panose="020B0604020202020204" pitchFamily="34" charset="0"/>
              </a:rPr>
              <a:t>2</a:t>
            </a:r>
          </a:p>
        </p:txBody>
      </p:sp>
      <p:sp>
        <p:nvSpPr>
          <p:cNvPr id="7" name="TextBox 68">
            <a:extLst>
              <a:ext uri="{FF2B5EF4-FFF2-40B4-BE49-F238E27FC236}">
                <a16:creationId xmlns:a16="http://schemas.microsoft.com/office/drawing/2014/main" id="{2332D0B2-0AA2-93B4-FFB4-943A9CCF462E}"/>
              </a:ext>
            </a:extLst>
          </p:cNvPr>
          <p:cNvSpPr txBox="1"/>
          <p:nvPr/>
        </p:nvSpPr>
        <p:spPr>
          <a:xfrm>
            <a:off x="7305674" y="5822938"/>
            <a:ext cx="4773894" cy="215444"/>
          </a:xfrm>
          <a:prstGeom prst="rect">
            <a:avLst/>
          </a:prstGeom>
          <a:noFill/>
        </p:spPr>
        <p:txBody>
          <a:bodyPr wrap="square">
            <a:spAutoFit/>
          </a:bodyPr>
          <a:lstStyle/>
          <a:p>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Pinter</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 et al. J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Eur</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Acad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Dermatol</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Venereol</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2022</a:t>
            </a:r>
            <a:r>
              <a:rPr kumimoji="0" lang="es-ES" sz="800" b="0" i="0" u="none" strike="noStrike" kern="0" cap="none" spc="0" normalizeH="0" baseline="30000" noProof="0" dirty="0">
                <a:ln>
                  <a:noFill/>
                </a:ln>
                <a:solidFill>
                  <a:srgbClr val="75787B"/>
                </a:solidFill>
                <a:effectLst/>
                <a:uLnTx/>
                <a:uFillTx/>
                <a:latin typeface="Calibri "/>
                <a:ea typeface="Arial"/>
                <a:cs typeface="Arial"/>
                <a:sym typeface="Arial"/>
              </a:rPr>
              <a:t>3</a:t>
            </a:r>
            <a:endParaRPr lang="en-US" sz="800" baseline="30000" noProof="1">
              <a:solidFill>
                <a:schemeClr val="bg1">
                  <a:lumMod val="50000"/>
                </a:schemeClr>
              </a:solidFill>
              <a:cs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2" name="Título 1">
            <a:extLst>
              <a:ext uri="{FF2B5EF4-FFF2-40B4-BE49-F238E27FC236}">
                <a16:creationId xmlns:a16="http://schemas.microsoft.com/office/drawing/2014/main" id="{B4D6067D-E796-0825-9128-6CF05329CDDA}"/>
              </a:ext>
            </a:extLst>
          </p:cNvPr>
          <p:cNvSpPr>
            <a:spLocks noGrp="1"/>
          </p:cNvSpPr>
          <p:nvPr>
            <p:ph type="title"/>
          </p:nvPr>
        </p:nvSpPr>
        <p:spPr/>
        <p:txBody>
          <a:bodyPr>
            <a:normAutofit fontScale="90000"/>
          </a:bodyPr>
          <a:lstStyle/>
          <a:p>
            <a:r>
              <a:rPr lang="es-ES" b="1"/>
              <a:t>Tecnología PAD: Dispersión de poliafrones</a:t>
            </a:r>
            <a:endParaRPr lang="es-ES"/>
          </a:p>
        </p:txBody>
      </p:sp>
      <p:sp>
        <p:nvSpPr>
          <p:cNvPr id="3" name="Marcador de contenido 2">
            <a:extLst>
              <a:ext uri="{FF2B5EF4-FFF2-40B4-BE49-F238E27FC236}">
                <a16:creationId xmlns:a16="http://schemas.microsoft.com/office/drawing/2014/main" id="{4F46510B-71D2-3960-0A31-7C434B9DAC56}"/>
              </a:ext>
            </a:extLst>
          </p:cNvPr>
          <p:cNvSpPr>
            <a:spLocks noGrp="1"/>
          </p:cNvSpPr>
          <p:nvPr>
            <p:ph idx="1"/>
          </p:nvPr>
        </p:nvSpPr>
        <p:spPr>
          <a:xfrm>
            <a:off x="541057" y="2520386"/>
            <a:ext cx="6240936" cy="3254167"/>
          </a:xfrm>
        </p:spPr>
        <p:txBody>
          <a:bodyPr>
            <a:normAutofit/>
          </a:bodyPr>
          <a:lstStyle/>
          <a:p>
            <a:pPr marL="0" indent="0">
              <a:lnSpc>
                <a:spcPct val="150000"/>
              </a:lnSpc>
              <a:buNone/>
            </a:pPr>
            <a:r>
              <a:rPr lang="es-ES" dirty="0"/>
              <a:t>Al extender la crema en la piel:</a:t>
            </a:r>
          </a:p>
          <a:p>
            <a:pPr>
              <a:lnSpc>
                <a:spcPct val="150000"/>
              </a:lnSpc>
            </a:pPr>
            <a:r>
              <a:rPr lang="es-ES" dirty="0"/>
              <a:t>Los </a:t>
            </a:r>
            <a:r>
              <a:rPr lang="es-ES" dirty="0" err="1"/>
              <a:t>afrones</a:t>
            </a:r>
            <a:r>
              <a:rPr lang="es-ES" dirty="0"/>
              <a:t> se rompen y </a:t>
            </a:r>
            <a:r>
              <a:rPr lang="es-ES" b="1" dirty="0"/>
              <a:t>liberan</a:t>
            </a:r>
            <a:r>
              <a:rPr lang="es-ES" dirty="0"/>
              <a:t> los principios activos</a:t>
            </a:r>
            <a:r>
              <a:rPr lang="es-ES" baseline="30000" dirty="0"/>
              <a:t>1,2</a:t>
            </a:r>
            <a:endParaRPr lang="es-ES" dirty="0"/>
          </a:p>
          <a:p>
            <a:pPr>
              <a:lnSpc>
                <a:spcPct val="150000"/>
              </a:lnSpc>
            </a:pPr>
            <a:r>
              <a:rPr lang="es-ES" dirty="0"/>
              <a:t>El </a:t>
            </a:r>
            <a:r>
              <a:rPr lang="es-ES" b="1" dirty="0"/>
              <a:t>agua</a:t>
            </a:r>
            <a:r>
              <a:rPr lang="es-ES" dirty="0"/>
              <a:t> se evapora impulsando la penetración</a:t>
            </a:r>
            <a:r>
              <a:rPr lang="es-ES" baseline="30000" dirty="0"/>
              <a:t>3</a:t>
            </a:r>
          </a:p>
          <a:p>
            <a:pPr>
              <a:lnSpc>
                <a:spcPct val="150000"/>
              </a:lnSpc>
            </a:pPr>
            <a:r>
              <a:rPr lang="es-ES" dirty="0"/>
              <a:t>CAL/BDP penetran al tejido diana de forma óptima</a:t>
            </a:r>
            <a:r>
              <a:rPr lang="es-ES" baseline="30000" dirty="0"/>
              <a:t>3</a:t>
            </a:r>
            <a:endParaRPr lang="es-ES" sz="2400" baseline="30000" dirty="0"/>
          </a:p>
        </p:txBody>
      </p:sp>
      <p:grpSp>
        <p:nvGrpSpPr>
          <p:cNvPr id="772" name="Google Shape;772;p19"/>
          <p:cNvGrpSpPr/>
          <p:nvPr/>
        </p:nvGrpSpPr>
        <p:grpSpPr>
          <a:xfrm>
            <a:off x="7128716" y="1788082"/>
            <a:ext cx="4139359" cy="4300936"/>
            <a:chOff x="7809509" y="1992876"/>
            <a:chExt cx="3896744" cy="4144174"/>
          </a:xfrm>
        </p:grpSpPr>
        <p:pic>
          <p:nvPicPr>
            <p:cNvPr id="773" name="Google Shape;773;p19"/>
            <p:cNvPicPr preferRelativeResize="0"/>
            <p:nvPr/>
          </p:nvPicPr>
          <p:blipFill rotWithShape="1">
            <a:blip r:embed="rId3">
              <a:alphaModFix/>
            </a:blip>
            <a:srcRect l="32714" b="4257"/>
            <a:stretch/>
          </p:blipFill>
          <p:spPr>
            <a:xfrm>
              <a:off x="7809509" y="1992876"/>
              <a:ext cx="3896744" cy="4144174"/>
            </a:xfrm>
            <a:prstGeom prst="rect">
              <a:avLst/>
            </a:prstGeom>
            <a:noFill/>
            <a:ln>
              <a:noFill/>
            </a:ln>
          </p:spPr>
        </p:pic>
        <p:sp>
          <p:nvSpPr>
            <p:cNvPr id="774" name="Google Shape;774;p19"/>
            <p:cNvSpPr txBox="1"/>
            <p:nvPr/>
          </p:nvSpPr>
          <p:spPr>
            <a:xfrm>
              <a:off x="8507196" y="2263247"/>
              <a:ext cx="1625600" cy="346345"/>
            </a:xfrm>
            <a:prstGeom prst="rect">
              <a:avLst/>
            </a:prstGeom>
            <a:solidFill>
              <a:srgbClr val="DCEBEF"/>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b="1" i="0" u="none" strike="noStrike" kern="0" cap="none" spc="0" normalizeH="0" baseline="0" noProof="0">
                  <a:ln>
                    <a:noFill/>
                  </a:ln>
                  <a:solidFill>
                    <a:schemeClr val="accent1">
                      <a:lumMod val="75000"/>
                    </a:schemeClr>
                  </a:solidFill>
                  <a:effectLst/>
                  <a:uLnTx/>
                  <a:uFillTx/>
                  <a:ea typeface="Arial"/>
                  <a:cs typeface="Arial"/>
                  <a:sym typeface="Arial"/>
                </a:rPr>
                <a:t>Capas de piel</a:t>
              </a:r>
              <a:endParaRPr kumimoji="0" sz="2800" b="1" i="0" u="none" strike="noStrike" kern="0" cap="none" spc="0" normalizeH="0" baseline="0" noProof="0">
                <a:ln>
                  <a:noFill/>
                </a:ln>
                <a:solidFill>
                  <a:schemeClr val="accent1">
                    <a:lumMod val="75000"/>
                  </a:schemeClr>
                </a:solidFill>
                <a:effectLst/>
                <a:uLnTx/>
                <a:uFillTx/>
                <a:cs typeface="Arial"/>
                <a:sym typeface="Arial"/>
              </a:endParaRPr>
            </a:p>
          </p:txBody>
        </p:sp>
        <p:sp>
          <p:nvSpPr>
            <p:cNvPr id="775" name="Google Shape;775;p19"/>
            <p:cNvSpPr txBox="1"/>
            <p:nvPr/>
          </p:nvSpPr>
          <p:spPr>
            <a:xfrm>
              <a:off x="7915350" y="2697170"/>
              <a:ext cx="675263" cy="129893"/>
            </a:xfrm>
            <a:prstGeom prst="rect">
              <a:avLst/>
            </a:prstGeom>
            <a:solidFill>
              <a:srgbClr val="DCEBEF"/>
            </a:solidFill>
            <a:ln>
              <a:noFill/>
            </a:ln>
          </p:spPr>
          <p:txBody>
            <a:bodyPr spcFirstLastPara="1" wrap="square" lIns="0" tIns="0" rIns="0" bIns="0" anchor="ctr"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900" b="1" i="0" u="none" strike="noStrike" kern="0" cap="none" spc="0" normalizeH="0" baseline="0" noProof="0">
                  <a:ln>
                    <a:noFill/>
                  </a:ln>
                  <a:solidFill>
                    <a:schemeClr val="accent5">
                      <a:lumMod val="75000"/>
                    </a:schemeClr>
                  </a:solidFill>
                  <a:effectLst/>
                  <a:uLnTx/>
                  <a:uFillTx/>
                  <a:ea typeface="Arial"/>
                  <a:cs typeface="Arial"/>
                  <a:sym typeface="Arial"/>
                </a:rPr>
                <a:t>Estrato córneo</a:t>
              </a:r>
              <a:endParaRPr kumimoji="0" sz="1600" b="1" i="0" u="none" strike="noStrike" kern="0" cap="none" spc="0" normalizeH="0" baseline="0" noProof="0">
                <a:ln>
                  <a:noFill/>
                </a:ln>
                <a:solidFill>
                  <a:schemeClr val="accent5">
                    <a:lumMod val="75000"/>
                  </a:schemeClr>
                </a:solidFill>
                <a:effectLst/>
                <a:uLnTx/>
                <a:uFillTx/>
                <a:cs typeface="Arial"/>
                <a:sym typeface="Arial"/>
              </a:endParaRPr>
            </a:p>
          </p:txBody>
        </p:sp>
        <p:sp>
          <p:nvSpPr>
            <p:cNvPr id="776" name="Google Shape;776;p19"/>
            <p:cNvSpPr txBox="1"/>
            <p:nvPr/>
          </p:nvSpPr>
          <p:spPr>
            <a:xfrm>
              <a:off x="7915350" y="2910075"/>
              <a:ext cx="675263" cy="129893"/>
            </a:xfrm>
            <a:prstGeom prst="rect">
              <a:avLst/>
            </a:prstGeom>
            <a:solidFill>
              <a:srgbClr val="DCEBEF"/>
            </a:solidFill>
            <a:ln>
              <a:noFill/>
            </a:ln>
          </p:spPr>
          <p:txBody>
            <a:bodyPr spcFirstLastPara="1" wrap="square" lIns="0" tIns="0" rIns="0" bIns="0" anchor="ctr"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900" b="1" i="0" u="none" strike="noStrike" kern="0" cap="none" spc="0" normalizeH="0" baseline="0" noProof="0">
                  <a:ln>
                    <a:noFill/>
                  </a:ln>
                  <a:solidFill>
                    <a:schemeClr val="accent5">
                      <a:lumMod val="75000"/>
                    </a:schemeClr>
                  </a:solidFill>
                  <a:effectLst/>
                  <a:uLnTx/>
                  <a:uFillTx/>
                  <a:ea typeface="Arial"/>
                  <a:cs typeface="Arial"/>
                  <a:sym typeface="Arial"/>
                </a:rPr>
                <a:t>Epidermis</a:t>
              </a:r>
              <a:endParaRPr kumimoji="0" sz="700" b="1" i="0" u="none" strike="noStrike" kern="0" cap="none" spc="0" normalizeH="0" baseline="0" noProof="0">
                <a:ln>
                  <a:noFill/>
                </a:ln>
                <a:solidFill>
                  <a:schemeClr val="accent5">
                    <a:lumMod val="75000"/>
                  </a:schemeClr>
                </a:solidFill>
                <a:effectLst/>
                <a:uLnTx/>
                <a:uFillTx/>
                <a:ea typeface="Arial"/>
                <a:cs typeface="Arial"/>
                <a:sym typeface="Arial"/>
              </a:endParaRPr>
            </a:p>
          </p:txBody>
        </p:sp>
        <p:sp>
          <p:nvSpPr>
            <p:cNvPr id="777" name="Google Shape;777;p19"/>
            <p:cNvSpPr txBox="1"/>
            <p:nvPr/>
          </p:nvSpPr>
          <p:spPr>
            <a:xfrm>
              <a:off x="7915350" y="3332460"/>
              <a:ext cx="675263" cy="129893"/>
            </a:xfrm>
            <a:prstGeom prst="rect">
              <a:avLst/>
            </a:prstGeom>
            <a:solidFill>
              <a:srgbClr val="DCEBEF"/>
            </a:solidFill>
            <a:ln>
              <a:noFill/>
            </a:ln>
          </p:spPr>
          <p:txBody>
            <a:bodyPr spcFirstLastPara="1" wrap="square" lIns="0" tIns="0" rIns="0" bIns="0" anchor="ctr"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900" b="1" i="0" u="none" strike="noStrike" kern="0" cap="none" spc="0" normalizeH="0" baseline="0" noProof="0">
                  <a:ln>
                    <a:noFill/>
                  </a:ln>
                  <a:solidFill>
                    <a:schemeClr val="accent5">
                      <a:lumMod val="75000"/>
                    </a:schemeClr>
                  </a:solidFill>
                  <a:effectLst/>
                  <a:uLnTx/>
                  <a:uFillTx/>
                  <a:ea typeface="Arial"/>
                  <a:cs typeface="Arial"/>
                  <a:sym typeface="Arial"/>
                </a:rPr>
                <a:t>Dermis</a:t>
              </a:r>
              <a:endParaRPr kumimoji="0" sz="700" b="1" i="0" u="none" strike="noStrike" kern="0" cap="none" spc="0" normalizeH="0" baseline="0" noProof="0">
                <a:ln>
                  <a:noFill/>
                </a:ln>
                <a:solidFill>
                  <a:schemeClr val="accent5">
                    <a:lumMod val="75000"/>
                  </a:schemeClr>
                </a:solidFill>
                <a:effectLst/>
                <a:uLnTx/>
                <a:uFillTx/>
                <a:ea typeface="Arial"/>
                <a:cs typeface="Arial"/>
                <a:sym typeface="Arial"/>
              </a:endParaRPr>
            </a:p>
          </p:txBody>
        </p:sp>
        <p:sp>
          <p:nvSpPr>
            <p:cNvPr id="778" name="Google Shape;778;p19"/>
            <p:cNvSpPr txBox="1"/>
            <p:nvPr/>
          </p:nvSpPr>
          <p:spPr>
            <a:xfrm>
              <a:off x="7915350" y="3756316"/>
              <a:ext cx="675263" cy="129893"/>
            </a:xfrm>
            <a:prstGeom prst="rect">
              <a:avLst/>
            </a:prstGeom>
            <a:solidFill>
              <a:srgbClr val="DCEBEF"/>
            </a:solidFill>
            <a:ln>
              <a:noFill/>
            </a:ln>
          </p:spPr>
          <p:txBody>
            <a:bodyPr spcFirstLastPara="1" wrap="square" lIns="0" tIns="0" rIns="0" bIns="0" anchor="ctr"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900" b="1" i="0" u="none" strike="noStrike" kern="0" cap="none" spc="0" normalizeH="0" baseline="0" noProof="0">
                  <a:ln>
                    <a:noFill/>
                  </a:ln>
                  <a:solidFill>
                    <a:schemeClr val="accent5">
                      <a:lumMod val="75000"/>
                    </a:schemeClr>
                  </a:solidFill>
                  <a:effectLst/>
                  <a:uLnTx/>
                  <a:uFillTx/>
                  <a:ea typeface="Arial"/>
                  <a:cs typeface="Arial"/>
                  <a:sym typeface="Arial"/>
                </a:rPr>
                <a:t>Hipodermis</a:t>
              </a:r>
              <a:endParaRPr kumimoji="0" sz="1600" b="1" i="0" u="none" strike="noStrike" kern="0" cap="none" spc="0" normalizeH="0" baseline="0" noProof="0">
                <a:ln>
                  <a:noFill/>
                </a:ln>
                <a:solidFill>
                  <a:schemeClr val="accent5">
                    <a:lumMod val="75000"/>
                  </a:schemeClr>
                </a:solidFill>
                <a:effectLst/>
                <a:uLnTx/>
                <a:uFillTx/>
                <a:cs typeface="Arial"/>
                <a:sym typeface="Arial"/>
              </a:endParaRPr>
            </a:p>
          </p:txBody>
        </p:sp>
        <p:sp>
          <p:nvSpPr>
            <p:cNvPr id="779" name="Google Shape;779;p19"/>
            <p:cNvSpPr txBox="1"/>
            <p:nvPr/>
          </p:nvSpPr>
          <p:spPr>
            <a:xfrm>
              <a:off x="10068945" y="2734712"/>
              <a:ext cx="1533394" cy="389681"/>
            </a:xfrm>
            <a:prstGeom prst="rect">
              <a:avLst/>
            </a:prstGeom>
            <a:solidFill>
              <a:srgbClr val="DCEBEF"/>
            </a:solid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900" b="1" i="0" u="none" strike="noStrike" kern="0" cap="none" spc="0" normalizeH="0" baseline="0" noProof="0">
                  <a:ln>
                    <a:noFill/>
                  </a:ln>
                  <a:solidFill>
                    <a:schemeClr val="bg1">
                      <a:lumMod val="50000"/>
                    </a:schemeClr>
                  </a:solidFill>
                  <a:effectLst/>
                  <a:uLnTx/>
                  <a:uFillTx/>
                  <a:ea typeface="Arial"/>
                  <a:cs typeface="Arial"/>
                  <a:sym typeface="Arial"/>
                </a:rPr>
                <a:t>Al frotar, las gotas de aceite se rompen y liberan los principios activos.</a:t>
              </a:r>
              <a:endParaRPr kumimoji="0" sz="1600" b="1" i="0" u="none" strike="noStrike" kern="0" cap="none" spc="0" normalizeH="0" baseline="0" noProof="0">
                <a:ln>
                  <a:noFill/>
                </a:ln>
                <a:solidFill>
                  <a:schemeClr val="bg1">
                    <a:lumMod val="50000"/>
                  </a:schemeClr>
                </a:solidFill>
                <a:effectLst/>
                <a:uLnTx/>
                <a:uFillTx/>
                <a:cs typeface="Arial"/>
                <a:sym typeface="Arial"/>
              </a:endParaRPr>
            </a:p>
          </p:txBody>
        </p:sp>
        <p:sp>
          <p:nvSpPr>
            <p:cNvPr id="780" name="Google Shape;780;p19"/>
            <p:cNvSpPr txBox="1"/>
            <p:nvPr/>
          </p:nvSpPr>
          <p:spPr>
            <a:xfrm>
              <a:off x="10068945" y="3253512"/>
              <a:ext cx="1533394" cy="129893"/>
            </a:xfrm>
            <a:prstGeom prst="rect">
              <a:avLst/>
            </a:prstGeom>
            <a:solidFill>
              <a:srgbClr val="DCEBEF"/>
            </a:solid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900" b="1" i="0" u="none" strike="noStrike" kern="0" cap="none" spc="0" normalizeH="0" baseline="0" noProof="0">
                  <a:ln>
                    <a:noFill/>
                  </a:ln>
                  <a:solidFill>
                    <a:schemeClr val="bg1">
                      <a:lumMod val="50000"/>
                    </a:schemeClr>
                  </a:solidFill>
                  <a:effectLst/>
                  <a:uLnTx/>
                  <a:uFillTx/>
                  <a:ea typeface="Arial"/>
                  <a:cs typeface="Arial"/>
                  <a:sym typeface="Arial"/>
                </a:rPr>
                <a:t>El agua y el aceite hidratan la piel.</a:t>
              </a:r>
              <a:endParaRPr kumimoji="0" sz="1600" b="1" i="0" u="none" strike="noStrike" kern="0" cap="none" spc="0" normalizeH="0" baseline="0" noProof="0">
                <a:ln>
                  <a:noFill/>
                </a:ln>
                <a:solidFill>
                  <a:schemeClr val="bg1">
                    <a:lumMod val="50000"/>
                  </a:schemeClr>
                </a:solidFill>
                <a:effectLst/>
                <a:uLnTx/>
                <a:uFillTx/>
                <a:cs typeface="Arial"/>
                <a:sym typeface="Arial"/>
              </a:endParaRPr>
            </a:p>
          </p:txBody>
        </p:sp>
        <p:sp>
          <p:nvSpPr>
            <p:cNvPr id="781" name="Google Shape;781;p19"/>
            <p:cNvSpPr txBox="1"/>
            <p:nvPr/>
          </p:nvSpPr>
          <p:spPr>
            <a:xfrm>
              <a:off x="10337620" y="3533749"/>
              <a:ext cx="1366233" cy="230114"/>
            </a:xfrm>
            <a:prstGeom prst="rect">
              <a:avLst/>
            </a:prstGeom>
            <a:solidFill>
              <a:srgbClr val="DCEBEF"/>
            </a:solidFill>
            <a:ln>
              <a:noFill/>
            </a:ln>
          </p:spPr>
          <p:txBody>
            <a:bodyPr spcFirstLastPara="1" wrap="square" lIns="0" tIns="0" rIns="0" bIns="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900" b="1" i="0" u="none" strike="noStrike" kern="0" cap="none" spc="0" normalizeH="0" baseline="0" noProof="0">
                  <a:ln>
                    <a:noFill/>
                  </a:ln>
                  <a:solidFill>
                    <a:schemeClr val="accent1">
                      <a:lumMod val="75000"/>
                    </a:schemeClr>
                  </a:solidFill>
                  <a:effectLst/>
                  <a:uLnTx/>
                  <a:uFillTx/>
                  <a:ea typeface="Arial"/>
                  <a:cs typeface="Arial"/>
                  <a:sym typeface="Arial"/>
                </a:rPr>
                <a:t>CAL y BDP penetran en la piel</a:t>
              </a:r>
              <a:endParaRPr kumimoji="0" sz="1600" b="1" i="0" u="none" strike="noStrike" kern="0" cap="none" spc="0" normalizeH="0" baseline="0" noProof="0">
                <a:ln>
                  <a:noFill/>
                </a:ln>
                <a:solidFill>
                  <a:schemeClr val="accent1">
                    <a:lumMod val="75000"/>
                  </a:schemeClr>
                </a:solidFill>
                <a:effectLst/>
                <a:uLnTx/>
                <a:uFillTx/>
                <a:cs typeface="Arial"/>
                <a:sym typeface="Arial"/>
              </a:endParaRPr>
            </a:p>
          </p:txBody>
        </p:sp>
      </p:grpSp>
      <p:sp>
        <p:nvSpPr>
          <p:cNvPr id="783" name="Google Shape;783;p19"/>
          <p:cNvSpPr txBox="1"/>
          <p:nvPr/>
        </p:nvSpPr>
        <p:spPr>
          <a:xfrm>
            <a:off x="7121382" y="5842837"/>
            <a:ext cx="3085907" cy="246181"/>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000" b="0" i="0" u="none" strike="noStrike" kern="0" cap="none" spc="0" normalizeH="0" baseline="0" noProof="0" dirty="0">
                <a:ln>
                  <a:noFill/>
                </a:ln>
                <a:solidFill>
                  <a:srgbClr val="6F6F6F"/>
                </a:solidFill>
                <a:effectLst/>
                <a:uLnTx/>
                <a:uFillTx/>
                <a:ea typeface="Arial"/>
                <a:cs typeface="Arial"/>
                <a:sym typeface="Arial"/>
              </a:rPr>
              <a:t>CAL: </a:t>
            </a:r>
            <a:r>
              <a:rPr kumimoji="0" lang="es-ES" sz="1000" b="0" i="0" u="none" strike="noStrike" kern="0" cap="none" spc="0" normalizeH="0" baseline="0" noProof="0" dirty="0" err="1">
                <a:ln>
                  <a:noFill/>
                </a:ln>
                <a:solidFill>
                  <a:srgbClr val="6F6F6F"/>
                </a:solidFill>
                <a:effectLst/>
                <a:uLnTx/>
                <a:uFillTx/>
                <a:ea typeface="Arial"/>
                <a:cs typeface="Arial"/>
                <a:sym typeface="Arial"/>
              </a:rPr>
              <a:t>calcipotriol</a:t>
            </a:r>
            <a:r>
              <a:rPr kumimoji="0" lang="es-ES" sz="1000" b="0" i="0" u="none" strike="noStrike" kern="0" cap="none" spc="0" normalizeH="0" baseline="0" noProof="0" dirty="0">
                <a:ln>
                  <a:noFill/>
                </a:ln>
                <a:solidFill>
                  <a:srgbClr val="6F6F6F"/>
                </a:solidFill>
                <a:effectLst/>
                <a:uLnTx/>
                <a:uFillTx/>
                <a:ea typeface="Arial"/>
                <a:cs typeface="Arial"/>
                <a:sym typeface="Arial"/>
              </a:rPr>
              <a:t>, BDP: dipropionato de betametasona </a:t>
            </a:r>
            <a:endParaRPr kumimoji="0" sz="1000" b="0" i="0" u="none" strike="noStrike" kern="0" cap="none" spc="0" normalizeH="0" baseline="0" noProof="0" dirty="0">
              <a:ln>
                <a:noFill/>
              </a:ln>
              <a:solidFill>
                <a:srgbClr val="6F6F6F"/>
              </a:solidFill>
              <a:effectLst/>
              <a:uLnTx/>
              <a:uFillTx/>
              <a:ea typeface="Calibri"/>
              <a:cs typeface="Calibri"/>
              <a:sym typeface="Calibri"/>
            </a:endParaRPr>
          </a:p>
        </p:txBody>
      </p:sp>
      <p:sp>
        <p:nvSpPr>
          <p:cNvPr id="5" name="TextBox 68">
            <a:extLst>
              <a:ext uri="{FF2B5EF4-FFF2-40B4-BE49-F238E27FC236}">
                <a16:creationId xmlns:a16="http://schemas.microsoft.com/office/drawing/2014/main" id="{9DEA9AB2-3C77-5584-6CAC-A900D34CEF65}"/>
              </a:ext>
            </a:extLst>
          </p:cNvPr>
          <p:cNvSpPr txBox="1"/>
          <p:nvPr/>
        </p:nvSpPr>
        <p:spPr>
          <a:xfrm>
            <a:off x="284650" y="6350490"/>
            <a:ext cx="10058609" cy="415498"/>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
                <a:schemeClr val="bg1">
                  <a:lumMod val="50000"/>
                </a:schemeClr>
              </a:buClr>
              <a:buSzTx/>
              <a:tabLst/>
              <a:defRPr/>
            </a:pPr>
            <a:r>
              <a:rPr lang="es-ES" sz="700" dirty="0">
                <a:solidFill>
                  <a:schemeClr val="bg1">
                    <a:lumMod val="50000"/>
                  </a:schemeClr>
                </a:solidFill>
                <a:cs typeface="Arial" panose="020B0604020202020204" pitchFamily="34" charset="0"/>
                <a:sym typeface="Arial"/>
              </a:rPr>
              <a:t>1. </a:t>
            </a:r>
            <a:r>
              <a:rPr lang="es-ES" sz="700" dirty="0" err="1">
                <a:solidFill>
                  <a:schemeClr val="bg1">
                    <a:lumMod val="50000"/>
                  </a:schemeClr>
                </a:solidFill>
                <a:cs typeface="Arial" panose="020B0604020202020204" pitchFamily="34" charset="0"/>
                <a:sym typeface="Arial"/>
              </a:rPr>
              <a:t>Pinter</a:t>
            </a:r>
            <a:r>
              <a:rPr lang="es-ES" sz="700" dirty="0">
                <a:solidFill>
                  <a:schemeClr val="bg1">
                    <a:lumMod val="50000"/>
                  </a:schemeClr>
                </a:solidFill>
                <a:cs typeface="Arial" panose="020B0604020202020204" pitchFamily="34" charset="0"/>
                <a:sym typeface="Arial"/>
              </a:rPr>
              <a:t> A et al. A </a:t>
            </a:r>
            <a:r>
              <a:rPr lang="es-ES" sz="700" dirty="0" err="1">
                <a:solidFill>
                  <a:schemeClr val="bg1">
                    <a:lumMod val="50000"/>
                  </a:schemeClr>
                </a:solidFill>
                <a:cs typeface="Arial" panose="020B0604020202020204" pitchFamily="34" charset="0"/>
                <a:sym typeface="Arial"/>
              </a:rPr>
              <a:t>pooled</a:t>
            </a:r>
            <a:r>
              <a:rPr lang="es-ES" sz="700" dirty="0">
                <a:solidFill>
                  <a:schemeClr val="bg1">
                    <a:lumMod val="50000"/>
                  </a:schemeClr>
                </a:solidFill>
                <a:cs typeface="Arial" panose="020B0604020202020204" pitchFamily="34" charset="0"/>
                <a:sym typeface="Arial"/>
              </a:rPr>
              <a:t> </a:t>
            </a:r>
            <a:r>
              <a:rPr lang="es-ES" sz="700" dirty="0" err="1">
                <a:solidFill>
                  <a:schemeClr val="bg1">
                    <a:lumMod val="50000"/>
                  </a:schemeClr>
                </a:solidFill>
                <a:cs typeface="Arial" panose="020B0604020202020204" pitchFamily="34" charset="0"/>
                <a:sym typeface="Arial"/>
              </a:rPr>
              <a:t>analysis</a:t>
            </a:r>
            <a:r>
              <a:rPr lang="es-ES" sz="700" dirty="0">
                <a:solidFill>
                  <a:schemeClr val="bg1">
                    <a:lumMod val="50000"/>
                  </a:schemeClr>
                </a:solidFill>
                <a:cs typeface="Arial" panose="020B0604020202020204" pitchFamily="34" charset="0"/>
                <a:sym typeface="Arial"/>
              </a:rPr>
              <a:t> </a:t>
            </a:r>
            <a:r>
              <a:rPr lang="es-ES" sz="700" dirty="0" err="1">
                <a:solidFill>
                  <a:schemeClr val="bg1">
                    <a:lumMod val="50000"/>
                  </a:schemeClr>
                </a:solidFill>
                <a:cs typeface="Arial" panose="020B0604020202020204" pitchFamily="34" charset="0"/>
                <a:sym typeface="Arial"/>
              </a:rPr>
              <a:t>of</a:t>
            </a:r>
            <a:r>
              <a:rPr lang="es-ES" sz="700" dirty="0">
                <a:solidFill>
                  <a:schemeClr val="bg1">
                    <a:lumMod val="50000"/>
                  </a:schemeClr>
                </a:solidFill>
                <a:cs typeface="Arial" panose="020B0604020202020204" pitchFamily="34" charset="0"/>
                <a:sym typeface="Arial"/>
              </a:rPr>
              <a:t> </a:t>
            </a:r>
            <a:r>
              <a:rPr lang="es-ES" sz="700" dirty="0" err="1">
                <a:solidFill>
                  <a:schemeClr val="bg1">
                    <a:lumMod val="50000"/>
                  </a:schemeClr>
                </a:solidFill>
                <a:cs typeface="Arial" panose="020B0604020202020204" pitchFamily="34" charset="0"/>
                <a:sym typeface="Arial"/>
              </a:rPr>
              <a:t>randomized</a:t>
            </a:r>
            <a:r>
              <a:rPr lang="es-ES" sz="700" dirty="0">
                <a:solidFill>
                  <a:schemeClr val="bg1">
                    <a:lumMod val="50000"/>
                  </a:schemeClr>
                </a:solidFill>
                <a:cs typeface="Arial" panose="020B0604020202020204" pitchFamily="34" charset="0"/>
                <a:sym typeface="Arial"/>
              </a:rPr>
              <a:t>, </a:t>
            </a:r>
            <a:r>
              <a:rPr lang="es-ES" sz="700" dirty="0" err="1">
                <a:solidFill>
                  <a:schemeClr val="bg1">
                    <a:lumMod val="50000"/>
                  </a:schemeClr>
                </a:solidFill>
                <a:cs typeface="Arial" panose="020B0604020202020204" pitchFamily="34" charset="0"/>
                <a:sym typeface="Arial"/>
              </a:rPr>
              <a:t>controlled</a:t>
            </a:r>
            <a:r>
              <a:rPr lang="es-ES" sz="700" dirty="0">
                <a:solidFill>
                  <a:schemeClr val="bg1">
                    <a:lumMod val="50000"/>
                  </a:schemeClr>
                </a:solidFill>
                <a:cs typeface="Arial" panose="020B0604020202020204" pitchFamily="34" charset="0"/>
                <a:sym typeface="Arial"/>
              </a:rPr>
              <a:t>, </a:t>
            </a:r>
            <a:r>
              <a:rPr lang="es-ES" sz="700" dirty="0" err="1">
                <a:solidFill>
                  <a:schemeClr val="bg1">
                    <a:lumMod val="50000"/>
                  </a:schemeClr>
                </a:solidFill>
                <a:cs typeface="Arial" panose="020B0604020202020204" pitchFamily="34" charset="0"/>
                <a:sym typeface="Arial"/>
              </a:rPr>
              <a:t>phase</a:t>
            </a:r>
            <a:r>
              <a:rPr lang="es-ES" sz="700" dirty="0">
                <a:solidFill>
                  <a:schemeClr val="bg1">
                    <a:lumMod val="50000"/>
                  </a:schemeClr>
                </a:solidFill>
                <a:cs typeface="Arial" panose="020B0604020202020204" pitchFamily="34" charset="0"/>
                <a:sym typeface="Arial"/>
              </a:rPr>
              <a:t> 3 </a:t>
            </a:r>
            <a:r>
              <a:rPr lang="es-ES" sz="700" dirty="0" err="1">
                <a:solidFill>
                  <a:schemeClr val="bg1">
                    <a:lumMod val="50000"/>
                  </a:schemeClr>
                </a:solidFill>
                <a:cs typeface="Arial" panose="020B0604020202020204" pitchFamily="34" charset="0"/>
                <a:sym typeface="Arial"/>
              </a:rPr>
              <a:t>trials</a:t>
            </a:r>
            <a:r>
              <a:rPr lang="es-ES" sz="700" dirty="0">
                <a:solidFill>
                  <a:schemeClr val="bg1">
                    <a:lumMod val="50000"/>
                  </a:schemeClr>
                </a:solidFill>
                <a:cs typeface="Arial" panose="020B0604020202020204" pitchFamily="34" charset="0"/>
                <a:sym typeface="Arial"/>
              </a:rPr>
              <a:t> </a:t>
            </a:r>
            <a:r>
              <a:rPr lang="es-ES" sz="700" dirty="0" err="1">
                <a:solidFill>
                  <a:schemeClr val="bg1">
                    <a:lumMod val="50000"/>
                  </a:schemeClr>
                </a:solidFill>
                <a:cs typeface="Arial" panose="020B0604020202020204" pitchFamily="34" charset="0"/>
                <a:sym typeface="Arial"/>
              </a:rPr>
              <a:t>investigating</a:t>
            </a:r>
            <a:r>
              <a:rPr lang="es-ES" sz="700" dirty="0">
                <a:solidFill>
                  <a:schemeClr val="bg1">
                    <a:lumMod val="50000"/>
                  </a:schemeClr>
                </a:solidFill>
                <a:cs typeface="Arial" panose="020B0604020202020204" pitchFamily="34" charset="0"/>
                <a:sym typeface="Arial"/>
              </a:rPr>
              <a:t> </a:t>
            </a:r>
            <a:r>
              <a:rPr lang="es-ES" sz="700" dirty="0" err="1">
                <a:solidFill>
                  <a:schemeClr val="bg1">
                    <a:lumMod val="50000"/>
                  </a:schemeClr>
                </a:solidFill>
                <a:cs typeface="Arial" panose="020B0604020202020204" pitchFamily="34" charset="0"/>
                <a:sym typeface="Arial"/>
              </a:rPr>
              <a:t>the</a:t>
            </a:r>
            <a:r>
              <a:rPr lang="es-ES" sz="700" dirty="0">
                <a:solidFill>
                  <a:schemeClr val="bg1">
                    <a:lumMod val="50000"/>
                  </a:schemeClr>
                </a:solidFill>
                <a:cs typeface="Arial" panose="020B0604020202020204" pitchFamily="34" charset="0"/>
                <a:sym typeface="Arial"/>
              </a:rPr>
              <a:t> </a:t>
            </a:r>
            <a:r>
              <a:rPr lang="es-ES" sz="700" dirty="0" err="1">
                <a:solidFill>
                  <a:schemeClr val="bg1">
                    <a:lumMod val="50000"/>
                  </a:schemeClr>
                </a:solidFill>
                <a:cs typeface="Arial" panose="020B0604020202020204" pitchFamily="34" charset="0"/>
                <a:sym typeface="Arial"/>
              </a:rPr>
              <a:t>efficacy</a:t>
            </a:r>
            <a:r>
              <a:rPr lang="es-ES" sz="700" dirty="0">
                <a:solidFill>
                  <a:schemeClr val="bg1">
                    <a:lumMod val="50000"/>
                  </a:schemeClr>
                </a:solidFill>
                <a:cs typeface="Arial" panose="020B0604020202020204" pitchFamily="34" charset="0"/>
                <a:sym typeface="Arial"/>
              </a:rPr>
              <a:t> and safety </a:t>
            </a:r>
            <a:r>
              <a:rPr lang="es-ES" sz="700" dirty="0" err="1">
                <a:solidFill>
                  <a:schemeClr val="bg1">
                    <a:lumMod val="50000"/>
                  </a:schemeClr>
                </a:solidFill>
                <a:cs typeface="Arial" panose="020B0604020202020204" pitchFamily="34" charset="0"/>
                <a:sym typeface="Arial"/>
              </a:rPr>
              <a:t>of</a:t>
            </a:r>
            <a:r>
              <a:rPr lang="es-ES" sz="700" dirty="0">
                <a:solidFill>
                  <a:schemeClr val="bg1">
                    <a:lumMod val="50000"/>
                  </a:schemeClr>
                </a:solidFill>
                <a:cs typeface="Arial" panose="020B0604020202020204" pitchFamily="34" charset="0"/>
                <a:sym typeface="Arial"/>
              </a:rPr>
              <a:t> a novel, </a:t>
            </a:r>
            <a:r>
              <a:rPr lang="es-ES" sz="700" dirty="0" err="1">
                <a:solidFill>
                  <a:schemeClr val="bg1">
                    <a:lumMod val="50000"/>
                  </a:schemeClr>
                </a:solidFill>
                <a:cs typeface="Arial" panose="020B0604020202020204" pitchFamily="34" charset="0"/>
                <a:sym typeface="Arial"/>
              </a:rPr>
              <a:t>fixed</a:t>
            </a:r>
            <a:r>
              <a:rPr lang="es-ES" sz="700" dirty="0">
                <a:solidFill>
                  <a:schemeClr val="bg1">
                    <a:lumMod val="50000"/>
                  </a:schemeClr>
                </a:solidFill>
                <a:cs typeface="Arial" panose="020B0604020202020204" pitchFamily="34" charset="0"/>
                <a:sym typeface="Arial"/>
              </a:rPr>
              <a:t> </a:t>
            </a:r>
            <a:r>
              <a:rPr lang="es-ES" sz="700" dirty="0" err="1">
                <a:solidFill>
                  <a:schemeClr val="bg1">
                    <a:lumMod val="50000"/>
                  </a:schemeClr>
                </a:solidFill>
                <a:cs typeface="Arial" panose="020B0604020202020204" pitchFamily="34" charset="0"/>
                <a:sym typeface="Arial"/>
              </a:rPr>
              <a:t>dose</a:t>
            </a:r>
            <a:r>
              <a:rPr lang="es-ES" sz="700" dirty="0">
                <a:solidFill>
                  <a:schemeClr val="bg1">
                    <a:lumMod val="50000"/>
                  </a:schemeClr>
                </a:solidFill>
                <a:cs typeface="Arial" panose="020B0604020202020204" pitchFamily="34" charset="0"/>
                <a:sym typeface="Arial"/>
              </a:rPr>
              <a:t> </a:t>
            </a:r>
            <a:r>
              <a:rPr lang="es-ES" sz="700" dirty="0" err="1">
                <a:solidFill>
                  <a:schemeClr val="bg1">
                    <a:lumMod val="50000"/>
                  </a:schemeClr>
                </a:solidFill>
                <a:cs typeface="Arial" panose="020B0604020202020204" pitchFamily="34" charset="0"/>
                <a:sym typeface="Arial"/>
              </a:rPr>
              <a:t>calcipotriene</a:t>
            </a:r>
            <a:r>
              <a:rPr lang="es-ES" sz="700" dirty="0">
                <a:solidFill>
                  <a:schemeClr val="bg1">
                    <a:lumMod val="50000"/>
                  </a:schemeClr>
                </a:solidFill>
                <a:cs typeface="Arial" panose="020B0604020202020204" pitchFamily="34" charset="0"/>
                <a:sym typeface="Arial"/>
              </a:rPr>
              <a:t> and </a:t>
            </a:r>
            <a:r>
              <a:rPr lang="es-ES" sz="700" dirty="0" err="1">
                <a:solidFill>
                  <a:schemeClr val="bg1">
                    <a:lumMod val="50000"/>
                  </a:schemeClr>
                </a:solidFill>
                <a:cs typeface="Arial" panose="020B0604020202020204" pitchFamily="34" charset="0"/>
                <a:sym typeface="Arial"/>
              </a:rPr>
              <a:t>betamethasone</a:t>
            </a:r>
            <a:r>
              <a:rPr lang="es-ES" sz="700" dirty="0">
                <a:solidFill>
                  <a:schemeClr val="bg1">
                    <a:lumMod val="50000"/>
                  </a:schemeClr>
                </a:solidFill>
                <a:cs typeface="Arial" panose="020B0604020202020204" pitchFamily="34" charset="0"/>
                <a:sym typeface="Arial"/>
              </a:rPr>
              <a:t> </a:t>
            </a:r>
            <a:r>
              <a:rPr lang="es-ES" sz="700" dirty="0" err="1">
                <a:solidFill>
                  <a:schemeClr val="bg1">
                    <a:lumMod val="50000"/>
                  </a:schemeClr>
                </a:solidFill>
                <a:cs typeface="Arial" panose="020B0604020202020204" pitchFamily="34" charset="0"/>
                <a:sym typeface="Arial"/>
              </a:rPr>
              <a:t>dipropionate</a:t>
            </a:r>
            <a:r>
              <a:rPr lang="es-ES" sz="700" dirty="0">
                <a:solidFill>
                  <a:schemeClr val="bg1">
                    <a:lumMod val="50000"/>
                  </a:schemeClr>
                </a:solidFill>
                <a:cs typeface="Arial" panose="020B0604020202020204" pitchFamily="34" charset="0"/>
                <a:sym typeface="Arial"/>
              </a:rPr>
              <a:t> </a:t>
            </a:r>
            <a:r>
              <a:rPr lang="es-ES" sz="700" dirty="0" err="1">
                <a:solidFill>
                  <a:schemeClr val="bg1">
                    <a:lumMod val="50000"/>
                  </a:schemeClr>
                </a:solidFill>
                <a:cs typeface="Arial" panose="020B0604020202020204" pitchFamily="34" charset="0"/>
                <a:sym typeface="Arial"/>
              </a:rPr>
              <a:t>cream</a:t>
            </a:r>
            <a:r>
              <a:rPr lang="es-ES" sz="700" dirty="0">
                <a:solidFill>
                  <a:schemeClr val="bg1">
                    <a:lumMod val="50000"/>
                  </a:schemeClr>
                </a:solidFill>
                <a:cs typeface="Arial" panose="020B0604020202020204" pitchFamily="34" charset="0"/>
                <a:sym typeface="Arial"/>
              </a:rPr>
              <a:t> </a:t>
            </a:r>
            <a:r>
              <a:rPr lang="es-ES" sz="700" dirty="0" err="1">
                <a:solidFill>
                  <a:schemeClr val="bg1">
                    <a:lumMod val="50000"/>
                  </a:schemeClr>
                </a:solidFill>
                <a:cs typeface="Arial" panose="020B0604020202020204" pitchFamily="34" charset="0"/>
                <a:sym typeface="Arial"/>
              </a:rPr>
              <a:t>for</a:t>
            </a:r>
            <a:r>
              <a:rPr lang="es-ES" sz="700" dirty="0">
                <a:solidFill>
                  <a:schemeClr val="bg1">
                    <a:lumMod val="50000"/>
                  </a:schemeClr>
                </a:solidFill>
                <a:cs typeface="Arial" panose="020B0604020202020204" pitchFamily="34" charset="0"/>
                <a:sym typeface="Arial"/>
              </a:rPr>
              <a:t> </a:t>
            </a:r>
            <a:r>
              <a:rPr lang="es-ES" sz="700" dirty="0" err="1">
                <a:solidFill>
                  <a:schemeClr val="bg1">
                    <a:lumMod val="50000"/>
                  </a:schemeClr>
                </a:solidFill>
                <a:cs typeface="Arial" panose="020B0604020202020204" pitchFamily="34" charset="0"/>
                <a:sym typeface="Arial"/>
              </a:rPr>
              <a:t>the</a:t>
            </a:r>
            <a:r>
              <a:rPr lang="es-ES" sz="700" dirty="0">
                <a:solidFill>
                  <a:schemeClr val="bg1">
                    <a:lumMod val="50000"/>
                  </a:schemeClr>
                </a:solidFill>
                <a:cs typeface="Arial" panose="020B0604020202020204" pitchFamily="34" charset="0"/>
                <a:sym typeface="Arial"/>
              </a:rPr>
              <a:t> </a:t>
            </a:r>
            <a:r>
              <a:rPr lang="es-ES" sz="700" dirty="0" err="1">
                <a:solidFill>
                  <a:schemeClr val="bg1">
                    <a:lumMod val="50000"/>
                  </a:schemeClr>
                </a:solidFill>
                <a:cs typeface="Arial" panose="020B0604020202020204" pitchFamily="34" charset="0"/>
                <a:sym typeface="Arial"/>
              </a:rPr>
              <a:t>topical</a:t>
            </a:r>
            <a:r>
              <a:rPr lang="es-ES" sz="700" dirty="0">
                <a:solidFill>
                  <a:schemeClr val="bg1">
                    <a:lumMod val="50000"/>
                  </a:schemeClr>
                </a:solidFill>
                <a:cs typeface="Arial" panose="020B0604020202020204" pitchFamily="34" charset="0"/>
                <a:sym typeface="Arial"/>
              </a:rPr>
              <a:t> </a:t>
            </a:r>
            <a:r>
              <a:rPr lang="es-ES" sz="700" dirty="0" err="1">
                <a:solidFill>
                  <a:schemeClr val="bg1">
                    <a:lumMod val="50000"/>
                  </a:schemeClr>
                </a:solidFill>
                <a:cs typeface="Arial" panose="020B0604020202020204" pitchFamily="34" charset="0"/>
                <a:sym typeface="Arial"/>
              </a:rPr>
              <a:t>treatment</a:t>
            </a:r>
            <a:r>
              <a:rPr lang="es-ES" sz="700" dirty="0">
                <a:solidFill>
                  <a:schemeClr val="bg1">
                    <a:lumMod val="50000"/>
                  </a:schemeClr>
                </a:solidFill>
                <a:cs typeface="Arial" panose="020B0604020202020204" pitchFamily="34" charset="0"/>
                <a:sym typeface="Arial"/>
              </a:rPr>
              <a:t> </a:t>
            </a:r>
            <a:r>
              <a:rPr lang="es-ES" sz="700" dirty="0" err="1">
                <a:solidFill>
                  <a:schemeClr val="bg1">
                    <a:lumMod val="50000"/>
                  </a:schemeClr>
                </a:solidFill>
                <a:cs typeface="Arial" panose="020B0604020202020204" pitchFamily="34" charset="0"/>
                <a:sym typeface="Arial"/>
              </a:rPr>
              <a:t>of</a:t>
            </a:r>
            <a:r>
              <a:rPr lang="es-ES" sz="700" dirty="0">
                <a:solidFill>
                  <a:schemeClr val="bg1">
                    <a:lumMod val="50000"/>
                  </a:schemeClr>
                </a:solidFill>
                <a:cs typeface="Arial" panose="020B0604020202020204" pitchFamily="34" charset="0"/>
                <a:sym typeface="Arial"/>
              </a:rPr>
              <a:t> plaque psoriasis. J </a:t>
            </a:r>
            <a:r>
              <a:rPr lang="es-ES" sz="700" dirty="0" err="1">
                <a:solidFill>
                  <a:schemeClr val="bg1">
                    <a:lumMod val="50000"/>
                  </a:schemeClr>
                </a:solidFill>
                <a:cs typeface="Arial" panose="020B0604020202020204" pitchFamily="34" charset="0"/>
                <a:sym typeface="Arial"/>
              </a:rPr>
              <a:t>Eur</a:t>
            </a:r>
            <a:r>
              <a:rPr lang="es-ES" sz="700" dirty="0">
                <a:solidFill>
                  <a:schemeClr val="bg1">
                    <a:lumMod val="50000"/>
                  </a:schemeClr>
                </a:solidFill>
                <a:cs typeface="Arial" panose="020B0604020202020204" pitchFamily="34" charset="0"/>
                <a:sym typeface="Arial"/>
              </a:rPr>
              <a:t> Acad </a:t>
            </a:r>
            <a:r>
              <a:rPr lang="es-ES" sz="700" dirty="0" err="1">
                <a:solidFill>
                  <a:schemeClr val="bg1">
                    <a:lumMod val="50000"/>
                  </a:schemeClr>
                </a:solidFill>
                <a:cs typeface="Arial" panose="020B0604020202020204" pitchFamily="34" charset="0"/>
                <a:sym typeface="Arial"/>
              </a:rPr>
              <a:t>Venereol</a:t>
            </a:r>
            <a:r>
              <a:rPr lang="es-ES" sz="700" dirty="0">
                <a:solidFill>
                  <a:schemeClr val="bg1">
                    <a:lumMod val="50000"/>
                  </a:schemeClr>
                </a:solidFill>
                <a:cs typeface="Arial" panose="020B0604020202020204" pitchFamily="34" charset="0"/>
                <a:sym typeface="Arial"/>
              </a:rPr>
              <a:t>. 2022 Feb;36(2):228-236. 2. Armstrong AW et al. </a:t>
            </a:r>
            <a:r>
              <a:rPr lang="es-ES" sz="700" dirty="0" err="1">
                <a:solidFill>
                  <a:schemeClr val="bg1">
                    <a:lumMod val="50000"/>
                  </a:schemeClr>
                </a:solidFill>
                <a:cs typeface="Arial" panose="020B0604020202020204" pitchFamily="34" charset="0"/>
                <a:sym typeface="Arial"/>
              </a:rPr>
              <a:t>Pooled</a:t>
            </a:r>
            <a:r>
              <a:rPr lang="es-ES" sz="700" dirty="0">
                <a:solidFill>
                  <a:schemeClr val="bg1">
                    <a:lumMod val="50000"/>
                  </a:schemeClr>
                </a:solidFill>
                <a:cs typeface="Arial" panose="020B0604020202020204" pitchFamily="34" charset="0"/>
                <a:sym typeface="Arial"/>
              </a:rPr>
              <a:t> </a:t>
            </a:r>
            <a:r>
              <a:rPr lang="es-ES" sz="700" dirty="0" err="1">
                <a:solidFill>
                  <a:schemeClr val="bg1">
                    <a:lumMod val="50000"/>
                  </a:schemeClr>
                </a:solidFill>
                <a:cs typeface="Arial" panose="020B0604020202020204" pitchFamily="34" charset="0"/>
                <a:sym typeface="Arial"/>
              </a:rPr>
              <a:t>Analysis</a:t>
            </a:r>
            <a:r>
              <a:rPr lang="es-ES" sz="700" dirty="0">
                <a:solidFill>
                  <a:schemeClr val="bg1">
                    <a:lumMod val="50000"/>
                  </a:schemeClr>
                </a:solidFill>
                <a:cs typeface="Arial" panose="020B0604020202020204" pitchFamily="34" charset="0"/>
                <a:sym typeface="Arial"/>
              </a:rPr>
              <a:t> </a:t>
            </a:r>
            <a:r>
              <a:rPr lang="es-ES" sz="700" dirty="0" err="1">
                <a:solidFill>
                  <a:schemeClr val="bg1">
                    <a:lumMod val="50000"/>
                  </a:schemeClr>
                </a:solidFill>
                <a:cs typeface="Arial" panose="020B0604020202020204" pitchFamily="34" charset="0"/>
                <a:sym typeface="Arial"/>
              </a:rPr>
              <a:t>Demonstrating</a:t>
            </a:r>
            <a:r>
              <a:rPr lang="es-ES" sz="700" dirty="0">
                <a:solidFill>
                  <a:schemeClr val="bg1">
                    <a:lumMod val="50000"/>
                  </a:schemeClr>
                </a:solidFill>
                <a:cs typeface="Arial" panose="020B0604020202020204" pitchFamily="34" charset="0"/>
                <a:sym typeface="Arial"/>
              </a:rPr>
              <a:t> Superior </a:t>
            </a:r>
            <a:r>
              <a:rPr lang="es-ES" sz="700" dirty="0" err="1">
                <a:solidFill>
                  <a:schemeClr val="bg1">
                    <a:lumMod val="50000"/>
                  </a:schemeClr>
                </a:solidFill>
                <a:cs typeface="Arial" panose="020B0604020202020204" pitchFamily="34" charset="0"/>
                <a:sym typeface="Arial"/>
              </a:rPr>
              <a:t>Patient</a:t>
            </a:r>
            <a:r>
              <a:rPr lang="es-ES" sz="700" dirty="0">
                <a:solidFill>
                  <a:schemeClr val="bg1">
                    <a:lumMod val="50000"/>
                  </a:schemeClr>
                </a:solidFill>
                <a:cs typeface="Arial" panose="020B0604020202020204" pitchFamily="34" charset="0"/>
                <a:sym typeface="Arial"/>
              </a:rPr>
              <a:t>- </a:t>
            </a:r>
            <a:r>
              <a:rPr lang="es-ES" sz="700" dirty="0" err="1">
                <a:solidFill>
                  <a:schemeClr val="bg1">
                    <a:lumMod val="50000"/>
                  </a:schemeClr>
                </a:solidFill>
                <a:cs typeface="Arial" panose="020B0604020202020204" pitchFamily="34" charset="0"/>
                <a:sym typeface="Arial"/>
              </a:rPr>
              <a:t>Reported</a:t>
            </a:r>
            <a:r>
              <a:rPr lang="es-ES" sz="700" dirty="0">
                <a:solidFill>
                  <a:schemeClr val="bg1">
                    <a:lumMod val="50000"/>
                  </a:schemeClr>
                </a:solidFill>
                <a:cs typeface="Arial" panose="020B0604020202020204" pitchFamily="34" charset="0"/>
                <a:sym typeface="Arial"/>
              </a:rPr>
              <a:t> Psoriasis </a:t>
            </a:r>
            <a:r>
              <a:rPr lang="es-ES" sz="700" dirty="0" err="1">
                <a:solidFill>
                  <a:schemeClr val="bg1">
                    <a:lumMod val="50000"/>
                  </a:schemeClr>
                </a:solidFill>
                <a:cs typeface="Arial" panose="020B0604020202020204" pitchFamily="34" charset="0"/>
                <a:sym typeface="Arial"/>
              </a:rPr>
              <a:t>Treatment</a:t>
            </a:r>
            <a:r>
              <a:rPr lang="es-ES" sz="700" dirty="0">
                <a:solidFill>
                  <a:schemeClr val="bg1">
                    <a:lumMod val="50000"/>
                  </a:schemeClr>
                </a:solidFill>
                <a:cs typeface="Arial" panose="020B0604020202020204" pitchFamily="34" charset="0"/>
                <a:sym typeface="Arial"/>
              </a:rPr>
              <a:t> </a:t>
            </a:r>
            <a:r>
              <a:rPr lang="es-ES" sz="700" dirty="0" err="1">
                <a:solidFill>
                  <a:schemeClr val="bg1">
                    <a:lumMod val="50000"/>
                  </a:schemeClr>
                </a:solidFill>
                <a:cs typeface="Arial" panose="020B0604020202020204" pitchFamily="34" charset="0"/>
                <a:sym typeface="Arial"/>
              </a:rPr>
              <a:t>Outcomes</a:t>
            </a:r>
            <a:r>
              <a:rPr lang="es-ES" sz="700" dirty="0">
                <a:solidFill>
                  <a:schemeClr val="bg1">
                    <a:lumMod val="50000"/>
                  </a:schemeClr>
                </a:solidFill>
                <a:cs typeface="Arial" panose="020B0604020202020204" pitchFamily="34" charset="0"/>
                <a:sym typeface="Arial"/>
              </a:rPr>
              <a:t> </a:t>
            </a:r>
            <a:r>
              <a:rPr lang="es-ES" sz="700" dirty="0" err="1">
                <a:solidFill>
                  <a:schemeClr val="bg1">
                    <a:lumMod val="50000"/>
                  </a:schemeClr>
                </a:solidFill>
                <a:cs typeface="Arial" panose="020B0604020202020204" pitchFamily="34" charset="0"/>
                <a:sym typeface="Arial"/>
              </a:rPr>
              <a:t>for</a:t>
            </a:r>
            <a:r>
              <a:rPr lang="es-ES" sz="700" dirty="0">
                <a:solidFill>
                  <a:schemeClr val="bg1">
                    <a:lumMod val="50000"/>
                  </a:schemeClr>
                </a:solidFill>
                <a:cs typeface="Arial" panose="020B0604020202020204" pitchFamily="34" charset="0"/>
                <a:sym typeface="Arial"/>
              </a:rPr>
              <a:t> </a:t>
            </a:r>
            <a:r>
              <a:rPr lang="es-ES" sz="700" dirty="0" err="1">
                <a:solidFill>
                  <a:schemeClr val="bg1">
                    <a:lumMod val="50000"/>
                  </a:schemeClr>
                </a:solidFill>
                <a:cs typeface="Arial" panose="020B0604020202020204" pitchFamily="34" charset="0"/>
                <a:sym typeface="Arial"/>
              </a:rPr>
              <a:t>Calcipotriene</a:t>
            </a:r>
            <a:r>
              <a:rPr lang="es-ES" sz="700" dirty="0">
                <a:solidFill>
                  <a:schemeClr val="bg1">
                    <a:lumMod val="50000"/>
                  </a:schemeClr>
                </a:solidFill>
                <a:cs typeface="Arial" panose="020B0604020202020204" pitchFamily="34" charset="0"/>
                <a:sym typeface="Arial"/>
              </a:rPr>
              <a:t>/ </a:t>
            </a:r>
            <a:r>
              <a:rPr lang="es-ES" sz="700" dirty="0" err="1">
                <a:solidFill>
                  <a:schemeClr val="bg1">
                    <a:lumMod val="50000"/>
                  </a:schemeClr>
                </a:solidFill>
                <a:cs typeface="Arial" panose="020B0604020202020204" pitchFamily="34" charset="0"/>
                <a:sym typeface="Arial"/>
              </a:rPr>
              <a:t>Betamethasone</a:t>
            </a:r>
            <a:r>
              <a:rPr lang="es-ES" sz="700" dirty="0">
                <a:solidFill>
                  <a:schemeClr val="bg1">
                    <a:lumMod val="50000"/>
                  </a:schemeClr>
                </a:solidFill>
                <a:cs typeface="Arial" panose="020B0604020202020204" pitchFamily="34" charset="0"/>
                <a:sym typeface="Arial"/>
              </a:rPr>
              <a:t> </a:t>
            </a:r>
            <a:r>
              <a:rPr lang="es-ES" sz="700" dirty="0" err="1">
                <a:solidFill>
                  <a:schemeClr val="bg1">
                    <a:lumMod val="50000"/>
                  </a:schemeClr>
                </a:solidFill>
                <a:cs typeface="Arial" panose="020B0604020202020204" pitchFamily="34" charset="0"/>
                <a:sym typeface="Arial"/>
              </a:rPr>
              <a:t>Dipropionate</a:t>
            </a:r>
            <a:r>
              <a:rPr lang="es-ES" sz="700" dirty="0">
                <a:solidFill>
                  <a:schemeClr val="bg1">
                    <a:lumMod val="50000"/>
                  </a:schemeClr>
                </a:solidFill>
                <a:cs typeface="Arial" panose="020B0604020202020204" pitchFamily="34" charset="0"/>
                <a:sym typeface="Arial"/>
              </a:rPr>
              <a:t> </a:t>
            </a:r>
            <a:r>
              <a:rPr lang="es-ES" sz="700" dirty="0" err="1">
                <a:solidFill>
                  <a:schemeClr val="bg1">
                    <a:lumMod val="50000"/>
                  </a:schemeClr>
                </a:solidFill>
                <a:cs typeface="Arial" panose="020B0604020202020204" pitchFamily="34" charset="0"/>
                <a:sym typeface="Arial"/>
              </a:rPr>
              <a:t>Cream</a:t>
            </a:r>
            <a:r>
              <a:rPr lang="es-ES" sz="700" dirty="0">
                <a:solidFill>
                  <a:schemeClr val="bg1">
                    <a:lumMod val="50000"/>
                  </a:schemeClr>
                </a:solidFill>
                <a:cs typeface="Arial" panose="020B0604020202020204" pitchFamily="34" charset="0"/>
                <a:sym typeface="Arial"/>
              </a:rPr>
              <a:t> Versus </a:t>
            </a:r>
            <a:r>
              <a:rPr lang="es-ES" sz="700" dirty="0" err="1">
                <a:solidFill>
                  <a:schemeClr val="bg1">
                    <a:lumMod val="50000"/>
                  </a:schemeClr>
                </a:solidFill>
                <a:cs typeface="Arial" panose="020B0604020202020204" pitchFamily="34" charset="0"/>
                <a:sym typeface="Arial"/>
              </a:rPr>
              <a:t>Suspension</a:t>
            </a:r>
            <a:r>
              <a:rPr lang="es-ES" sz="700" dirty="0">
                <a:solidFill>
                  <a:schemeClr val="bg1">
                    <a:lumMod val="50000"/>
                  </a:schemeClr>
                </a:solidFill>
                <a:cs typeface="Arial" panose="020B0604020202020204" pitchFamily="34" charset="0"/>
                <a:sym typeface="Arial"/>
              </a:rPr>
              <a:t>/Gel. J </a:t>
            </a:r>
            <a:r>
              <a:rPr lang="es-ES" sz="700" dirty="0" err="1">
                <a:solidFill>
                  <a:schemeClr val="bg1">
                    <a:lumMod val="50000"/>
                  </a:schemeClr>
                </a:solidFill>
                <a:cs typeface="Arial" panose="020B0604020202020204" pitchFamily="34" charset="0"/>
                <a:sym typeface="Arial"/>
              </a:rPr>
              <a:t>Drugs</a:t>
            </a:r>
            <a:r>
              <a:rPr lang="es-ES" sz="700" dirty="0">
                <a:solidFill>
                  <a:schemeClr val="bg1">
                    <a:lumMod val="50000"/>
                  </a:schemeClr>
                </a:solidFill>
                <a:cs typeface="Arial" panose="020B0604020202020204" pitchFamily="34" charset="0"/>
                <a:sym typeface="Arial"/>
              </a:rPr>
              <a:t> </a:t>
            </a:r>
            <a:r>
              <a:rPr lang="es-ES" sz="700" dirty="0" err="1">
                <a:solidFill>
                  <a:schemeClr val="bg1">
                    <a:lumMod val="50000"/>
                  </a:schemeClr>
                </a:solidFill>
                <a:cs typeface="Arial" panose="020B0604020202020204" pitchFamily="34" charset="0"/>
                <a:sym typeface="Arial"/>
              </a:rPr>
              <a:t>Dermatol</a:t>
            </a:r>
            <a:r>
              <a:rPr lang="es-ES" sz="700" dirty="0">
                <a:solidFill>
                  <a:schemeClr val="bg1">
                    <a:lumMod val="50000"/>
                  </a:schemeClr>
                </a:solidFill>
                <a:cs typeface="Arial" panose="020B0604020202020204" pitchFamily="34" charset="0"/>
                <a:sym typeface="Arial"/>
              </a:rPr>
              <a:t>. 2022 Mar 1;21(3):242-248. </a:t>
            </a:r>
            <a:r>
              <a:rPr lang="en-US" sz="700" noProof="1">
                <a:solidFill>
                  <a:schemeClr val="bg1">
                    <a:lumMod val="50000"/>
                  </a:schemeClr>
                </a:solidFill>
                <a:cs typeface="Arial" panose="020B0604020202020204" pitchFamily="34" charset="0"/>
              </a:rPr>
              <a:t>3. Praestegaard M, Steele F, Crutchley N. Polyaphron Dispersion Technology, A Novel Topical Formulation and Delivery System Combining Drug Penetration, Local Tolerability and Convenience of Application. Dermatol Ther (Heidelb). 2022 Oct;12(10):2217-2231</a:t>
            </a:r>
          </a:p>
        </p:txBody>
      </p:sp>
      <p:sp>
        <p:nvSpPr>
          <p:cNvPr id="7" name="Google Shape;692;p16">
            <a:extLst>
              <a:ext uri="{FF2B5EF4-FFF2-40B4-BE49-F238E27FC236}">
                <a16:creationId xmlns:a16="http://schemas.microsoft.com/office/drawing/2014/main" id="{B230463D-27C4-0993-6E43-05C0167AEABE}"/>
              </a:ext>
            </a:extLst>
          </p:cNvPr>
          <p:cNvSpPr txBox="1">
            <a:spLocks/>
          </p:cNvSpPr>
          <p:nvPr/>
        </p:nvSpPr>
        <p:spPr>
          <a:xfrm>
            <a:off x="597185" y="1706941"/>
            <a:ext cx="7039708" cy="439449"/>
          </a:xfrm>
          <a:prstGeom prst="rect">
            <a:avLst/>
          </a:prstGeom>
          <a:noFill/>
          <a:ln>
            <a:noFill/>
          </a:ln>
        </p:spPr>
        <p:txBody>
          <a:bodyPr spcFirstLastPara="1" vert="horz" wrap="square" lIns="0" tIns="0" rIns="0" bIns="0" rtlCol="0" anchor="ctr" anchorCtr="0">
            <a:normAutofit/>
          </a:bodyPr>
          <a:lstStyle>
            <a:lvl1pPr marL="0" indent="0" algn="l" defTabSz="914400" rtl="0" eaLnBrk="1" latinLnBrk="0" hangingPunct="1">
              <a:lnSpc>
                <a:spcPct val="90000"/>
              </a:lnSpc>
              <a:spcBef>
                <a:spcPts val="1000"/>
              </a:spcBef>
              <a:buClr>
                <a:srgbClr val="AAC1E6"/>
              </a:buClr>
              <a:buFontTx/>
              <a:buNone/>
              <a:defRPr sz="2000" kern="1200">
                <a:solidFill>
                  <a:schemeClr val="accent1">
                    <a:lumMod val="75000"/>
                  </a:schemeClr>
                </a:solidFill>
                <a:latin typeface="+mn-lt"/>
                <a:ea typeface="+mn-ea"/>
                <a:cs typeface="+mn-cs"/>
              </a:defRPr>
            </a:lvl1pPr>
            <a:lvl2pPr marL="685800" indent="-228600" algn="l" defTabSz="914400" rtl="0" eaLnBrk="1" latinLnBrk="0" hangingPunct="1">
              <a:lnSpc>
                <a:spcPct val="90000"/>
              </a:lnSpc>
              <a:spcBef>
                <a:spcPts val="500"/>
              </a:spcBef>
              <a:buClr>
                <a:srgbClr val="AAC1E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AC1E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AC1E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AC1E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chemeClr val="accent1"/>
              </a:buClr>
              <a:buSzPts val="2950"/>
            </a:pPr>
            <a:r>
              <a:rPr lang="es-ES" sz="2800" b="1">
                <a:solidFill>
                  <a:schemeClr val="bg2">
                    <a:lumMod val="75000"/>
                  </a:schemeClr>
                </a:solidFill>
              </a:rPr>
              <a:t>Liberación óptima al tejido diana</a:t>
            </a:r>
          </a:p>
        </p:txBody>
      </p:sp>
      <p:sp>
        <p:nvSpPr>
          <p:cNvPr id="4" name="TextBox 68">
            <a:extLst>
              <a:ext uri="{FF2B5EF4-FFF2-40B4-BE49-F238E27FC236}">
                <a16:creationId xmlns:a16="http://schemas.microsoft.com/office/drawing/2014/main" id="{01CCDE9D-7F90-8805-E3DC-7863DD7B74CE}"/>
              </a:ext>
            </a:extLst>
          </p:cNvPr>
          <p:cNvSpPr txBox="1"/>
          <p:nvPr/>
        </p:nvSpPr>
        <p:spPr>
          <a:xfrm>
            <a:off x="7121382" y="6038284"/>
            <a:ext cx="4773894" cy="215444"/>
          </a:xfrm>
          <a:prstGeom prst="rect">
            <a:avLst/>
          </a:prstGeom>
          <a:noFill/>
        </p:spPr>
        <p:txBody>
          <a:bodyPr wrap="square">
            <a:spAutoFit/>
          </a:bodyPr>
          <a:lstStyle/>
          <a:p>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Armstrong et al. J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Drugs</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Dermatol</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2022</a:t>
            </a:r>
            <a:r>
              <a:rPr lang="en-US" sz="800" baseline="30000" noProof="1">
                <a:solidFill>
                  <a:schemeClr val="bg1">
                    <a:lumMod val="50000"/>
                  </a:schemeClr>
                </a:solidFill>
                <a:cs typeface="Arial" panose="020B0604020202020204" pitchFamily="34" charset="0"/>
              </a:rPr>
              <a:t> 2</a:t>
            </a:r>
            <a:endParaRPr lang="en-US" sz="800" noProof="1">
              <a:solidFill>
                <a:schemeClr val="bg1">
                  <a:lumMod val="50000"/>
                </a:schemeClr>
              </a:solidFill>
              <a:cs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08A9D388-8BC4-8C94-33FF-7386D6CD0477}"/>
              </a:ext>
            </a:extLst>
          </p:cNvPr>
          <p:cNvSpPr>
            <a:spLocks noGrp="1"/>
          </p:cNvSpPr>
          <p:nvPr>
            <p:ph type="title"/>
          </p:nvPr>
        </p:nvSpPr>
        <p:spPr/>
        <p:txBody>
          <a:bodyPr>
            <a:normAutofit fontScale="90000"/>
          </a:bodyPr>
          <a:lstStyle/>
          <a:p>
            <a:r>
              <a:rPr lang="es-ES_tradnl"/>
              <a:t>Eficacia en el cuerpo</a:t>
            </a:r>
            <a:endParaRPr lang="es-ES"/>
          </a:p>
        </p:txBody>
      </p:sp>
      <p:sp>
        <p:nvSpPr>
          <p:cNvPr id="4" name="Text Placeholder 3"/>
          <p:cNvSpPr>
            <a:spLocks noGrp="1"/>
          </p:cNvSpPr>
          <p:nvPr>
            <p:ph type="body" sz="quarter" idx="13"/>
          </p:nvPr>
        </p:nvSpPr>
        <p:spPr>
          <a:xfrm>
            <a:off x="1699846" y="1124795"/>
            <a:ext cx="7692250" cy="896592"/>
          </a:xfrm>
        </p:spPr>
        <p:txBody>
          <a:bodyPr>
            <a:normAutofit lnSpcReduction="10000"/>
          </a:bodyPr>
          <a:lstStyle/>
          <a:p>
            <a:pPr marL="285750" indent="-285750" algn="just">
              <a:lnSpc>
                <a:spcPct val="100000"/>
              </a:lnSpc>
              <a:spcBef>
                <a:spcPts val="0"/>
              </a:spcBef>
              <a:buFont typeface="Arial" panose="020B0604020202020204" pitchFamily="34" charset="0"/>
              <a:buChar char="•"/>
            </a:pPr>
            <a:r>
              <a:rPr lang="es-ES" sz="1800" dirty="0">
                <a:solidFill>
                  <a:schemeClr val="tx1">
                    <a:lumMod val="65000"/>
                    <a:lumOff val="35000"/>
                  </a:schemeClr>
                </a:solidFill>
                <a:cs typeface="Arial" panose="020B0604020202020204" pitchFamily="34" charset="0"/>
              </a:rPr>
              <a:t>Los datos agrupados de ambos ensayos de fase 3 confirmaron la </a:t>
            </a:r>
            <a:r>
              <a:rPr lang="es-ES" sz="1800" b="1" dirty="0">
                <a:solidFill>
                  <a:schemeClr val="tx1">
                    <a:lumMod val="65000"/>
                    <a:lumOff val="35000"/>
                  </a:schemeClr>
                </a:solidFill>
                <a:cs typeface="Arial" panose="020B0604020202020204" pitchFamily="34" charset="0"/>
              </a:rPr>
              <a:t>mejora estadísticamente significativa en el </a:t>
            </a:r>
            <a:r>
              <a:rPr lang="es-ES" sz="1800" b="1" dirty="0" err="1">
                <a:solidFill>
                  <a:schemeClr val="tx1">
                    <a:lumMod val="65000"/>
                    <a:lumOff val="35000"/>
                  </a:schemeClr>
                </a:solidFill>
                <a:cs typeface="Arial" panose="020B0604020202020204" pitchFamily="34" charset="0"/>
              </a:rPr>
              <a:t>mPASI</a:t>
            </a:r>
            <a:r>
              <a:rPr lang="es-ES" sz="1800" b="1" dirty="0">
                <a:solidFill>
                  <a:schemeClr val="tx1">
                    <a:lumMod val="65000"/>
                    <a:lumOff val="35000"/>
                  </a:schemeClr>
                </a:solidFill>
                <a:cs typeface="Arial" panose="020B0604020202020204" pitchFamily="34" charset="0"/>
              </a:rPr>
              <a:t> </a:t>
            </a:r>
            <a:r>
              <a:rPr lang="es-ES" sz="1800" dirty="0">
                <a:solidFill>
                  <a:schemeClr val="tx1">
                    <a:lumMod val="65000"/>
                    <a:lumOff val="35000"/>
                  </a:schemeClr>
                </a:solidFill>
                <a:cs typeface="Arial" panose="020B0604020202020204" pitchFamily="34" charset="0"/>
              </a:rPr>
              <a:t>respecto al comparador activo </a:t>
            </a:r>
            <a:r>
              <a:rPr lang="es-ES" sz="1800" b="1" dirty="0">
                <a:solidFill>
                  <a:schemeClr val="tx1">
                    <a:lumMod val="65000"/>
                    <a:lumOff val="35000"/>
                  </a:schemeClr>
                </a:solidFill>
                <a:cs typeface="Arial" panose="020B0604020202020204" pitchFamily="34" charset="0"/>
              </a:rPr>
              <a:t>ya en la semana 1</a:t>
            </a:r>
            <a:r>
              <a:rPr lang="es-ES" sz="1800" baseline="30000" dirty="0">
                <a:solidFill>
                  <a:schemeClr val="tx1">
                    <a:lumMod val="65000"/>
                    <a:lumOff val="35000"/>
                  </a:schemeClr>
                </a:solidFill>
                <a:cs typeface="Arial" panose="020B0604020202020204" pitchFamily="34" charset="0"/>
              </a:rPr>
              <a:t>1</a:t>
            </a:r>
            <a:r>
              <a:rPr lang="es-ES" sz="1800" dirty="0">
                <a:solidFill>
                  <a:schemeClr val="tx1">
                    <a:lumMod val="65000"/>
                    <a:lumOff val="35000"/>
                  </a:schemeClr>
                </a:solidFill>
                <a:cs typeface="Arial" panose="020B0604020202020204" pitchFamily="34" charset="0"/>
              </a:rPr>
              <a:t>:</a:t>
            </a:r>
          </a:p>
        </p:txBody>
      </p:sp>
      <p:grpSp>
        <p:nvGrpSpPr>
          <p:cNvPr id="6" name="Group 5">
            <a:extLst>
              <a:ext uri="{FF2B5EF4-FFF2-40B4-BE49-F238E27FC236}">
                <a16:creationId xmlns:a16="http://schemas.microsoft.com/office/drawing/2014/main" id="{3BF344E1-4172-4798-B27C-37E4F1B9A194}"/>
              </a:ext>
            </a:extLst>
          </p:cNvPr>
          <p:cNvGrpSpPr/>
          <p:nvPr/>
        </p:nvGrpSpPr>
        <p:grpSpPr>
          <a:xfrm>
            <a:off x="1449000" y="2021387"/>
            <a:ext cx="8257138" cy="3425960"/>
            <a:chOff x="510843" y="1867174"/>
            <a:chExt cx="10883963" cy="3425960"/>
          </a:xfrm>
        </p:grpSpPr>
        <p:grpSp>
          <p:nvGrpSpPr>
            <p:cNvPr id="2" name="Group 1">
              <a:extLst>
                <a:ext uri="{FF2B5EF4-FFF2-40B4-BE49-F238E27FC236}">
                  <a16:creationId xmlns:a16="http://schemas.microsoft.com/office/drawing/2014/main" id="{380DE5BD-51BE-449F-920C-7FB29CCD5A16}"/>
                </a:ext>
              </a:extLst>
            </p:cNvPr>
            <p:cNvGrpSpPr/>
            <p:nvPr/>
          </p:nvGrpSpPr>
          <p:grpSpPr>
            <a:xfrm>
              <a:off x="510843" y="1867174"/>
              <a:ext cx="10883963" cy="3425960"/>
              <a:chOff x="384253" y="6789668"/>
              <a:chExt cx="10883963" cy="3425960"/>
            </a:xfrm>
          </p:grpSpPr>
          <p:grpSp>
            <p:nvGrpSpPr>
              <p:cNvPr id="28" name="Group 27">
                <a:extLst>
                  <a:ext uri="{FF2B5EF4-FFF2-40B4-BE49-F238E27FC236}">
                    <a16:creationId xmlns:a16="http://schemas.microsoft.com/office/drawing/2014/main" id="{E1AAA8D0-4D60-4A57-AC10-A11BFA5E14D9}"/>
                  </a:ext>
                </a:extLst>
              </p:cNvPr>
              <p:cNvGrpSpPr/>
              <p:nvPr/>
            </p:nvGrpSpPr>
            <p:grpSpPr>
              <a:xfrm>
                <a:off x="384253" y="6789668"/>
                <a:ext cx="10883963" cy="3425960"/>
                <a:chOff x="239122" y="1791482"/>
                <a:chExt cx="10883963" cy="3425960"/>
              </a:xfrm>
            </p:grpSpPr>
            <p:grpSp>
              <p:nvGrpSpPr>
                <p:cNvPr id="44" name="Group 43">
                  <a:extLst>
                    <a:ext uri="{FF2B5EF4-FFF2-40B4-BE49-F238E27FC236}">
                      <a16:creationId xmlns:a16="http://schemas.microsoft.com/office/drawing/2014/main" id="{3600FABB-AFA2-4C4C-873A-04521A569FED}"/>
                    </a:ext>
                  </a:extLst>
                </p:cNvPr>
                <p:cNvGrpSpPr/>
                <p:nvPr/>
              </p:nvGrpSpPr>
              <p:grpSpPr>
                <a:xfrm>
                  <a:off x="239122" y="1791482"/>
                  <a:ext cx="10883963" cy="3425960"/>
                  <a:chOff x="580093" y="2053776"/>
                  <a:chExt cx="10883963" cy="3425960"/>
                </a:xfrm>
              </p:grpSpPr>
              <p:grpSp>
                <p:nvGrpSpPr>
                  <p:cNvPr id="54" name="Group 53">
                    <a:extLst>
                      <a:ext uri="{FF2B5EF4-FFF2-40B4-BE49-F238E27FC236}">
                        <a16:creationId xmlns:a16="http://schemas.microsoft.com/office/drawing/2014/main" id="{089058C7-8F82-46C2-8145-51AA8952E9BD}"/>
                      </a:ext>
                    </a:extLst>
                  </p:cNvPr>
                  <p:cNvGrpSpPr/>
                  <p:nvPr/>
                </p:nvGrpSpPr>
                <p:grpSpPr>
                  <a:xfrm>
                    <a:off x="580093" y="2053776"/>
                    <a:ext cx="10883963" cy="3189961"/>
                    <a:chOff x="559431" y="4515597"/>
                    <a:chExt cx="10883963" cy="3189961"/>
                  </a:xfrm>
                </p:grpSpPr>
                <p:grpSp>
                  <p:nvGrpSpPr>
                    <p:cNvPr id="56" name="Group 55">
                      <a:extLst>
                        <a:ext uri="{FF2B5EF4-FFF2-40B4-BE49-F238E27FC236}">
                          <a16:creationId xmlns:a16="http://schemas.microsoft.com/office/drawing/2014/main" id="{BD0F497E-62CC-4598-85F1-9C4993F3F45F}"/>
                        </a:ext>
                      </a:extLst>
                    </p:cNvPr>
                    <p:cNvGrpSpPr/>
                    <p:nvPr/>
                  </p:nvGrpSpPr>
                  <p:grpSpPr>
                    <a:xfrm>
                      <a:off x="1173149" y="4515597"/>
                      <a:ext cx="10270245" cy="3189961"/>
                      <a:chOff x="1139289" y="4620276"/>
                      <a:chExt cx="10270245" cy="3189961"/>
                    </a:xfrm>
                  </p:grpSpPr>
                  <p:grpSp>
                    <p:nvGrpSpPr>
                      <p:cNvPr id="58" name="Group 57">
                        <a:extLst>
                          <a:ext uri="{FF2B5EF4-FFF2-40B4-BE49-F238E27FC236}">
                            <a16:creationId xmlns:a16="http://schemas.microsoft.com/office/drawing/2014/main" id="{6ADC312C-F8B4-4189-A1B8-0EA82EF4F2DB}"/>
                          </a:ext>
                        </a:extLst>
                      </p:cNvPr>
                      <p:cNvGrpSpPr/>
                      <p:nvPr/>
                    </p:nvGrpSpPr>
                    <p:grpSpPr>
                      <a:xfrm>
                        <a:off x="1139289" y="4620276"/>
                        <a:ext cx="10270245" cy="3189961"/>
                        <a:chOff x="1899581" y="3949022"/>
                        <a:chExt cx="10270245" cy="3189961"/>
                      </a:xfrm>
                    </p:grpSpPr>
                    <p:grpSp>
                      <p:nvGrpSpPr>
                        <p:cNvPr id="60" name="Group 59">
                          <a:extLst>
                            <a:ext uri="{FF2B5EF4-FFF2-40B4-BE49-F238E27FC236}">
                              <a16:creationId xmlns:a16="http://schemas.microsoft.com/office/drawing/2014/main" id="{49DAF9F5-72F0-4D18-9917-0DF6946C38D3}"/>
                            </a:ext>
                          </a:extLst>
                        </p:cNvPr>
                        <p:cNvGrpSpPr/>
                        <p:nvPr/>
                      </p:nvGrpSpPr>
                      <p:grpSpPr>
                        <a:xfrm>
                          <a:off x="2030458" y="3949022"/>
                          <a:ext cx="10139368" cy="3189961"/>
                          <a:chOff x="2335307" y="4562119"/>
                          <a:chExt cx="9189876" cy="3463496"/>
                        </a:xfrm>
                      </p:grpSpPr>
                      <p:graphicFrame>
                        <p:nvGraphicFramePr>
                          <p:cNvPr id="62" name="Chart 61">
                            <a:extLst>
                              <a:ext uri="{FF2B5EF4-FFF2-40B4-BE49-F238E27FC236}">
                                <a16:creationId xmlns:a16="http://schemas.microsoft.com/office/drawing/2014/main" id="{D320BEEC-CCFB-4B7C-926F-63EF6E53951A}"/>
                              </a:ext>
                            </a:extLst>
                          </p:cNvPr>
                          <p:cNvGraphicFramePr/>
                          <p:nvPr>
                            <p:extLst>
                              <p:ext uri="{D42A27DB-BD31-4B8C-83A1-F6EECF244321}">
                                <p14:modId xmlns:p14="http://schemas.microsoft.com/office/powerpoint/2010/main" val="135399"/>
                              </p:ext>
                            </p:extLst>
                          </p:nvPr>
                        </p:nvGraphicFramePr>
                        <p:xfrm>
                          <a:off x="2335307" y="4801382"/>
                          <a:ext cx="9189876" cy="3224233"/>
                        </p:xfrm>
                        <a:graphic>
                          <a:graphicData uri="http://schemas.openxmlformats.org/drawingml/2006/chart">
                            <c:chart xmlns:c="http://schemas.openxmlformats.org/drawingml/2006/chart" xmlns:r="http://schemas.openxmlformats.org/officeDocument/2006/relationships" r:id="rId3"/>
                          </a:graphicData>
                        </a:graphic>
                      </p:graphicFrame>
                      <p:sp>
                        <p:nvSpPr>
                          <p:cNvPr id="63" name="TextBox 1">
                            <a:extLst>
                              <a:ext uri="{FF2B5EF4-FFF2-40B4-BE49-F238E27FC236}">
                                <a16:creationId xmlns:a16="http://schemas.microsoft.com/office/drawing/2014/main" id="{F393BEF3-0A25-45C1-8DA0-95CCCBB76AD5}"/>
                              </a:ext>
                            </a:extLst>
                          </p:cNvPr>
                          <p:cNvSpPr txBox="1"/>
                          <p:nvPr/>
                        </p:nvSpPr>
                        <p:spPr>
                          <a:xfrm>
                            <a:off x="6403191" y="5094246"/>
                            <a:ext cx="847786" cy="22199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es-ES" sz="1400">
                                <a:solidFill>
                                  <a:srgbClr val="013464"/>
                                </a:solidFill>
                                <a:cs typeface="Arial" panose="020B0604020202020204" pitchFamily="34" charset="0"/>
                              </a:rPr>
                              <a:t>****</a:t>
                            </a:r>
                          </a:p>
                        </p:txBody>
                      </p:sp>
                      <p:sp>
                        <p:nvSpPr>
                          <p:cNvPr id="64" name="TextBox 1">
                            <a:extLst>
                              <a:ext uri="{FF2B5EF4-FFF2-40B4-BE49-F238E27FC236}">
                                <a16:creationId xmlns:a16="http://schemas.microsoft.com/office/drawing/2014/main" id="{6380D606-6E11-46A8-85C3-D57E4C97380D}"/>
                              </a:ext>
                            </a:extLst>
                          </p:cNvPr>
                          <p:cNvSpPr txBox="1"/>
                          <p:nvPr/>
                        </p:nvSpPr>
                        <p:spPr>
                          <a:xfrm>
                            <a:off x="8219991" y="4808450"/>
                            <a:ext cx="847786" cy="22199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es-ES" sz="1400">
                                <a:solidFill>
                                  <a:srgbClr val="013464"/>
                                </a:solidFill>
                                <a:cs typeface="Arial" panose="020B0604020202020204" pitchFamily="34" charset="0"/>
                              </a:rPr>
                              <a:t>****</a:t>
                            </a:r>
                          </a:p>
                        </p:txBody>
                      </p:sp>
                      <p:sp>
                        <p:nvSpPr>
                          <p:cNvPr id="65" name="TextBox 1">
                            <a:extLst>
                              <a:ext uri="{FF2B5EF4-FFF2-40B4-BE49-F238E27FC236}">
                                <a16:creationId xmlns:a16="http://schemas.microsoft.com/office/drawing/2014/main" id="{331733ED-789D-4801-B43E-FDBAF14A008C}"/>
                              </a:ext>
                            </a:extLst>
                          </p:cNvPr>
                          <p:cNvSpPr txBox="1"/>
                          <p:nvPr/>
                        </p:nvSpPr>
                        <p:spPr>
                          <a:xfrm>
                            <a:off x="10133157" y="4562119"/>
                            <a:ext cx="847786" cy="22199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es-ES" sz="1400">
                                <a:solidFill>
                                  <a:srgbClr val="013464"/>
                                </a:solidFill>
                                <a:cs typeface="Arial" panose="020B0604020202020204" pitchFamily="34" charset="0"/>
                              </a:rPr>
                              <a:t>****</a:t>
                            </a:r>
                          </a:p>
                        </p:txBody>
                      </p:sp>
                    </p:grpSp>
                    <p:sp>
                      <p:nvSpPr>
                        <p:cNvPr id="61" name="TextBox 60">
                          <a:extLst>
                            <a:ext uri="{FF2B5EF4-FFF2-40B4-BE49-F238E27FC236}">
                              <a16:creationId xmlns:a16="http://schemas.microsoft.com/office/drawing/2014/main" id="{7A6E31AF-52FE-41D3-90DD-2E6AFF089888}"/>
                            </a:ext>
                          </a:extLst>
                        </p:cNvPr>
                        <p:cNvSpPr txBox="1"/>
                        <p:nvPr/>
                      </p:nvSpPr>
                      <p:spPr>
                        <a:xfrm>
                          <a:off x="1899581" y="4205784"/>
                          <a:ext cx="666698" cy="2736583"/>
                        </a:xfrm>
                        <a:prstGeom prst="rect">
                          <a:avLst/>
                        </a:prstGeom>
                        <a:noFill/>
                      </p:spPr>
                      <p:txBody>
                        <a:bodyPr wrap="square" rtlCol="0">
                          <a:spAutoFit/>
                        </a:bodyPr>
                        <a:lstStyle/>
                        <a:p>
                          <a:pPr algn="r">
                            <a:lnSpc>
                              <a:spcPts val="1800"/>
                            </a:lnSpc>
                            <a:spcAft>
                              <a:spcPts val="900"/>
                            </a:spcAft>
                          </a:pPr>
                          <a:r>
                            <a:rPr lang="es-ES" sz="1400">
                              <a:solidFill>
                                <a:schemeClr val="tx1">
                                  <a:lumMod val="50000"/>
                                  <a:lumOff val="50000"/>
                                </a:schemeClr>
                              </a:solidFill>
                              <a:cs typeface="Arial" panose="020B0604020202020204" pitchFamily="34" charset="0"/>
                            </a:rPr>
                            <a:t>70</a:t>
                          </a:r>
                        </a:p>
                        <a:p>
                          <a:pPr algn="r">
                            <a:lnSpc>
                              <a:spcPts val="1800"/>
                            </a:lnSpc>
                            <a:spcAft>
                              <a:spcPts val="900"/>
                            </a:spcAft>
                          </a:pPr>
                          <a:r>
                            <a:rPr lang="es-ES" sz="1400">
                              <a:solidFill>
                                <a:schemeClr val="tx1">
                                  <a:lumMod val="50000"/>
                                  <a:lumOff val="50000"/>
                                </a:schemeClr>
                              </a:solidFill>
                              <a:cs typeface="Arial" panose="020B0604020202020204" pitchFamily="34" charset="0"/>
                            </a:rPr>
                            <a:t>60</a:t>
                          </a:r>
                        </a:p>
                        <a:p>
                          <a:pPr algn="r">
                            <a:lnSpc>
                              <a:spcPts val="1800"/>
                            </a:lnSpc>
                            <a:spcAft>
                              <a:spcPts val="900"/>
                            </a:spcAft>
                          </a:pPr>
                          <a:r>
                            <a:rPr lang="es-ES" sz="1400">
                              <a:solidFill>
                                <a:schemeClr val="tx1">
                                  <a:lumMod val="50000"/>
                                  <a:lumOff val="50000"/>
                                </a:schemeClr>
                              </a:solidFill>
                              <a:cs typeface="Arial" panose="020B0604020202020204" pitchFamily="34" charset="0"/>
                            </a:rPr>
                            <a:t>50 </a:t>
                          </a:r>
                        </a:p>
                        <a:p>
                          <a:pPr algn="r">
                            <a:lnSpc>
                              <a:spcPts val="1800"/>
                            </a:lnSpc>
                            <a:spcAft>
                              <a:spcPts val="900"/>
                            </a:spcAft>
                          </a:pPr>
                          <a:r>
                            <a:rPr lang="es-ES" sz="1400">
                              <a:solidFill>
                                <a:schemeClr val="tx1">
                                  <a:lumMod val="50000"/>
                                  <a:lumOff val="50000"/>
                                </a:schemeClr>
                              </a:solidFill>
                              <a:cs typeface="Arial" panose="020B0604020202020204" pitchFamily="34" charset="0"/>
                            </a:rPr>
                            <a:t>40 </a:t>
                          </a:r>
                        </a:p>
                        <a:p>
                          <a:pPr algn="r">
                            <a:lnSpc>
                              <a:spcPts val="1800"/>
                            </a:lnSpc>
                            <a:spcAft>
                              <a:spcPts val="900"/>
                            </a:spcAft>
                          </a:pPr>
                          <a:r>
                            <a:rPr lang="es-ES" sz="1400">
                              <a:solidFill>
                                <a:schemeClr val="tx1">
                                  <a:lumMod val="50000"/>
                                  <a:lumOff val="50000"/>
                                </a:schemeClr>
                              </a:solidFill>
                              <a:cs typeface="Arial" panose="020B0604020202020204" pitchFamily="34" charset="0"/>
                            </a:rPr>
                            <a:t>30 </a:t>
                          </a:r>
                        </a:p>
                        <a:p>
                          <a:pPr algn="r">
                            <a:lnSpc>
                              <a:spcPts val="1800"/>
                            </a:lnSpc>
                            <a:spcAft>
                              <a:spcPts val="900"/>
                            </a:spcAft>
                          </a:pPr>
                          <a:r>
                            <a:rPr lang="es-ES" sz="1400">
                              <a:solidFill>
                                <a:schemeClr val="tx1">
                                  <a:lumMod val="50000"/>
                                  <a:lumOff val="50000"/>
                                </a:schemeClr>
                              </a:solidFill>
                              <a:cs typeface="Arial" panose="020B0604020202020204" pitchFamily="34" charset="0"/>
                            </a:rPr>
                            <a:t>20 </a:t>
                          </a:r>
                        </a:p>
                        <a:p>
                          <a:pPr algn="r">
                            <a:lnSpc>
                              <a:spcPts val="1800"/>
                            </a:lnSpc>
                            <a:spcAft>
                              <a:spcPts val="900"/>
                            </a:spcAft>
                          </a:pPr>
                          <a:r>
                            <a:rPr lang="es-ES" sz="1400">
                              <a:solidFill>
                                <a:schemeClr val="tx1">
                                  <a:lumMod val="50000"/>
                                  <a:lumOff val="50000"/>
                                </a:schemeClr>
                              </a:solidFill>
                              <a:cs typeface="Arial" panose="020B0604020202020204" pitchFamily="34" charset="0"/>
                            </a:rPr>
                            <a:t>10 </a:t>
                          </a:r>
                        </a:p>
                        <a:p>
                          <a:pPr algn="r">
                            <a:lnSpc>
                              <a:spcPts val="1800"/>
                            </a:lnSpc>
                            <a:spcAft>
                              <a:spcPts val="900"/>
                            </a:spcAft>
                          </a:pPr>
                          <a:r>
                            <a:rPr lang="es-ES" sz="1400">
                              <a:solidFill>
                                <a:schemeClr val="tx1">
                                  <a:lumMod val="50000"/>
                                  <a:lumOff val="50000"/>
                                </a:schemeClr>
                              </a:solidFill>
                              <a:cs typeface="Arial" panose="020B0604020202020204" pitchFamily="34" charset="0"/>
                            </a:rPr>
                            <a:t>0</a:t>
                          </a:r>
                        </a:p>
                      </p:txBody>
                    </p:sp>
                  </p:grpSp>
                  <p:sp>
                    <p:nvSpPr>
                      <p:cNvPr id="59" name="TextBox 58">
                        <a:extLst>
                          <a:ext uri="{FF2B5EF4-FFF2-40B4-BE49-F238E27FC236}">
                            <a16:creationId xmlns:a16="http://schemas.microsoft.com/office/drawing/2014/main" id="{A3C6ECF4-6AE1-4153-88D2-BDC19D3AB199}"/>
                          </a:ext>
                        </a:extLst>
                      </p:cNvPr>
                      <p:cNvSpPr txBox="1"/>
                      <p:nvPr/>
                    </p:nvSpPr>
                    <p:spPr>
                      <a:xfrm>
                        <a:off x="1719223" y="7458194"/>
                        <a:ext cx="9477624" cy="307777"/>
                      </a:xfrm>
                      <a:prstGeom prst="rect">
                        <a:avLst/>
                      </a:prstGeom>
                      <a:noFill/>
                    </p:spPr>
                    <p:txBody>
                      <a:bodyPr wrap="square" rtlCol="0">
                        <a:spAutoFit/>
                      </a:bodyPr>
                      <a:lstStyle/>
                      <a:p>
                        <a:pPr>
                          <a:spcAft>
                            <a:spcPts val="500"/>
                          </a:spcAft>
                        </a:pPr>
                        <a:r>
                          <a:rPr lang="es-ES" sz="1400">
                            <a:solidFill>
                              <a:schemeClr val="tx1">
                                <a:lumMod val="50000"/>
                                <a:lumOff val="50000"/>
                              </a:schemeClr>
                            </a:solidFill>
                            <a:cs typeface="Arial" panose="020B0604020202020204" pitchFamily="34" charset="0"/>
                          </a:rPr>
                          <a:t>0                                     2                                     4                                      6                                     8</a:t>
                        </a:r>
                      </a:p>
                    </p:txBody>
                  </p:sp>
                </p:grpSp>
                <p:sp>
                  <p:nvSpPr>
                    <p:cNvPr id="57" name="TextBox 56">
                      <a:extLst>
                        <a:ext uri="{FF2B5EF4-FFF2-40B4-BE49-F238E27FC236}">
                          <a16:creationId xmlns:a16="http://schemas.microsoft.com/office/drawing/2014/main" id="{4463FC72-9EF2-4F72-96B8-6E027A50A5A6}"/>
                        </a:ext>
                      </a:extLst>
                    </p:cNvPr>
                    <p:cNvSpPr txBox="1"/>
                    <p:nvPr/>
                  </p:nvSpPr>
                  <p:spPr>
                    <a:xfrm rot="16200000">
                      <a:off x="-466327" y="5806250"/>
                      <a:ext cx="2741187" cy="689671"/>
                    </a:xfrm>
                    <a:prstGeom prst="rect">
                      <a:avLst/>
                    </a:prstGeom>
                    <a:noFill/>
                  </p:spPr>
                  <p:txBody>
                    <a:bodyPr wrap="square" rtlCol="0">
                      <a:spAutoFit/>
                    </a:bodyPr>
                    <a:lstStyle/>
                    <a:p>
                      <a:pPr algn="ctr"/>
                      <a:r>
                        <a:rPr lang="es-ES" sz="1400" b="1">
                          <a:solidFill>
                            <a:schemeClr val="accent6">
                              <a:lumMod val="50000"/>
                            </a:schemeClr>
                          </a:solidFill>
                          <a:cs typeface="Arial" panose="020B0604020202020204" pitchFamily="34" charset="0"/>
                        </a:rPr>
                        <a:t>Cambio porcentual en el mPASI respecto a los valores iniciales</a:t>
                      </a:r>
                    </a:p>
                  </p:txBody>
                </p:sp>
              </p:grpSp>
              <p:sp>
                <p:nvSpPr>
                  <p:cNvPr id="55" name="TextBox 54">
                    <a:extLst>
                      <a:ext uri="{FF2B5EF4-FFF2-40B4-BE49-F238E27FC236}">
                        <a16:creationId xmlns:a16="http://schemas.microsoft.com/office/drawing/2014/main" id="{74471AAC-67C0-42A8-BA93-BEFEAAFAE957}"/>
                      </a:ext>
                    </a:extLst>
                  </p:cNvPr>
                  <p:cNvSpPr txBox="1"/>
                  <p:nvPr/>
                </p:nvSpPr>
                <p:spPr>
                  <a:xfrm>
                    <a:off x="6164049" y="5171959"/>
                    <a:ext cx="1120294" cy="307777"/>
                  </a:xfrm>
                  <a:prstGeom prst="rect">
                    <a:avLst/>
                  </a:prstGeom>
                  <a:noFill/>
                </p:spPr>
                <p:txBody>
                  <a:bodyPr wrap="none" rtlCol="0">
                    <a:spAutoFit/>
                  </a:bodyPr>
                  <a:lstStyle/>
                  <a:p>
                    <a:r>
                      <a:rPr lang="es-ES" sz="1400" b="1">
                        <a:solidFill>
                          <a:schemeClr val="accent6">
                            <a:lumMod val="50000"/>
                          </a:schemeClr>
                        </a:solidFill>
                        <a:cs typeface="Arial" panose="020B0604020202020204" pitchFamily="34" charset="0"/>
                      </a:rPr>
                      <a:t>Semanas</a:t>
                    </a:r>
                  </a:p>
                </p:txBody>
              </p:sp>
            </p:grpSp>
            <p:sp>
              <p:nvSpPr>
                <p:cNvPr id="45" name="TextBox 44">
                  <a:extLst>
                    <a:ext uri="{FF2B5EF4-FFF2-40B4-BE49-F238E27FC236}">
                      <a16:creationId xmlns:a16="http://schemas.microsoft.com/office/drawing/2014/main" id="{F430D357-D2BD-4B81-AAED-CD494F5F2064}"/>
                    </a:ext>
                  </a:extLst>
                </p:cNvPr>
                <p:cNvSpPr txBox="1"/>
                <p:nvPr/>
              </p:nvSpPr>
              <p:spPr>
                <a:xfrm>
                  <a:off x="5432007" y="2421923"/>
                  <a:ext cx="1063056" cy="307777"/>
                </a:xfrm>
                <a:prstGeom prst="rect">
                  <a:avLst/>
                </a:prstGeom>
                <a:noFill/>
              </p:spPr>
              <p:txBody>
                <a:bodyPr wrap="square" rtlCol="0">
                  <a:spAutoFit/>
                </a:bodyPr>
                <a:lstStyle/>
                <a:p>
                  <a:r>
                    <a:rPr lang="es-ES" sz="1400">
                      <a:solidFill>
                        <a:srgbClr val="013464"/>
                      </a:solidFill>
                      <a:cs typeface="Arial" panose="020B0604020202020204" pitchFamily="34" charset="0"/>
                    </a:rPr>
                    <a:t>52,6%</a:t>
                  </a:r>
                </a:p>
              </p:txBody>
            </p:sp>
            <p:sp>
              <p:nvSpPr>
                <p:cNvPr id="46" name="TextBox 45">
                  <a:extLst>
                    <a:ext uri="{FF2B5EF4-FFF2-40B4-BE49-F238E27FC236}">
                      <a16:creationId xmlns:a16="http://schemas.microsoft.com/office/drawing/2014/main" id="{2FDE2718-E5D2-4480-858F-C3EEB6CDEA8F}"/>
                    </a:ext>
                  </a:extLst>
                </p:cNvPr>
                <p:cNvSpPr txBox="1"/>
                <p:nvPr/>
              </p:nvSpPr>
              <p:spPr>
                <a:xfrm>
                  <a:off x="5453407" y="3119193"/>
                  <a:ext cx="991530" cy="307777"/>
                </a:xfrm>
                <a:prstGeom prst="rect">
                  <a:avLst/>
                </a:prstGeom>
                <a:noFill/>
              </p:spPr>
              <p:txBody>
                <a:bodyPr wrap="square" rtlCol="0">
                  <a:spAutoFit/>
                </a:bodyPr>
                <a:lstStyle/>
                <a:p>
                  <a:r>
                    <a:rPr lang="es-ES" sz="1400">
                      <a:solidFill>
                        <a:srgbClr val="013464"/>
                      </a:solidFill>
                      <a:cs typeface="Arial" panose="020B0604020202020204" pitchFamily="34" charset="0"/>
                    </a:rPr>
                    <a:t>43,6%</a:t>
                  </a:r>
                </a:p>
              </p:txBody>
            </p:sp>
            <p:sp>
              <p:nvSpPr>
                <p:cNvPr id="47" name="TextBox 46">
                  <a:extLst>
                    <a:ext uri="{FF2B5EF4-FFF2-40B4-BE49-F238E27FC236}">
                      <a16:creationId xmlns:a16="http://schemas.microsoft.com/office/drawing/2014/main" id="{A3CE9D05-3652-4F3C-A814-69F2A925D5C5}"/>
                    </a:ext>
                  </a:extLst>
                </p:cNvPr>
                <p:cNvSpPr txBox="1"/>
                <p:nvPr/>
              </p:nvSpPr>
              <p:spPr>
                <a:xfrm>
                  <a:off x="5341569" y="4113377"/>
                  <a:ext cx="1041656" cy="307777"/>
                </a:xfrm>
                <a:prstGeom prst="rect">
                  <a:avLst/>
                </a:prstGeom>
                <a:noFill/>
              </p:spPr>
              <p:txBody>
                <a:bodyPr wrap="square" rtlCol="0">
                  <a:spAutoFit/>
                </a:bodyPr>
                <a:lstStyle/>
                <a:p>
                  <a:r>
                    <a:rPr lang="es-ES" sz="1400">
                      <a:solidFill>
                        <a:srgbClr val="013464"/>
                      </a:solidFill>
                      <a:cs typeface="Arial" panose="020B0604020202020204" pitchFamily="34" charset="0"/>
                    </a:rPr>
                    <a:t>15,3%</a:t>
                  </a:r>
                </a:p>
              </p:txBody>
            </p:sp>
            <p:sp>
              <p:nvSpPr>
                <p:cNvPr id="48" name="TextBox 47">
                  <a:extLst>
                    <a:ext uri="{FF2B5EF4-FFF2-40B4-BE49-F238E27FC236}">
                      <a16:creationId xmlns:a16="http://schemas.microsoft.com/office/drawing/2014/main" id="{F82B4661-FE27-4655-81EE-8B897981076A}"/>
                    </a:ext>
                  </a:extLst>
                </p:cNvPr>
                <p:cNvSpPr txBox="1"/>
                <p:nvPr/>
              </p:nvSpPr>
              <p:spPr>
                <a:xfrm>
                  <a:off x="7414694" y="3997392"/>
                  <a:ext cx="997087" cy="307777"/>
                </a:xfrm>
                <a:prstGeom prst="rect">
                  <a:avLst/>
                </a:prstGeom>
                <a:noFill/>
              </p:spPr>
              <p:txBody>
                <a:bodyPr wrap="square" rtlCol="0">
                  <a:spAutoFit/>
                </a:bodyPr>
                <a:lstStyle/>
                <a:p>
                  <a:r>
                    <a:rPr lang="es-ES" sz="1400">
                      <a:solidFill>
                        <a:srgbClr val="013464"/>
                      </a:solidFill>
                      <a:cs typeface="Arial" panose="020B0604020202020204" pitchFamily="34" charset="0"/>
                    </a:rPr>
                    <a:t>19,4%</a:t>
                  </a:r>
                </a:p>
              </p:txBody>
            </p:sp>
            <p:sp>
              <p:nvSpPr>
                <p:cNvPr id="49" name="TextBox 48">
                  <a:extLst>
                    <a:ext uri="{FF2B5EF4-FFF2-40B4-BE49-F238E27FC236}">
                      <a16:creationId xmlns:a16="http://schemas.microsoft.com/office/drawing/2014/main" id="{19A7672D-2DB5-426B-A04A-2B5B12F773EB}"/>
                    </a:ext>
                  </a:extLst>
                </p:cNvPr>
                <p:cNvSpPr txBox="1"/>
                <p:nvPr/>
              </p:nvSpPr>
              <p:spPr>
                <a:xfrm>
                  <a:off x="9528523" y="3997392"/>
                  <a:ext cx="963157" cy="307777"/>
                </a:xfrm>
                <a:prstGeom prst="rect">
                  <a:avLst/>
                </a:prstGeom>
                <a:noFill/>
              </p:spPr>
              <p:txBody>
                <a:bodyPr wrap="square" rtlCol="0">
                  <a:spAutoFit/>
                </a:bodyPr>
                <a:lstStyle/>
                <a:p>
                  <a:r>
                    <a:rPr lang="es-ES" sz="1400">
                      <a:solidFill>
                        <a:srgbClr val="013464"/>
                      </a:solidFill>
                      <a:cs typeface="Arial" panose="020B0604020202020204" pitchFamily="34" charset="0"/>
                    </a:rPr>
                    <a:t>20,0%</a:t>
                  </a:r>
                </a:p>
              </p:txBody>
            </p:sp>
            <p:sp>
              <p:nvSpPr>
                <p:cNvPr id="50" name="TextBox 49">
                  <a:extLst>
                    <a:ext uri="{FF2B5EF4-FFF2-40B4-BE49-F238E27FC236}">
                      <a16:creationId xmlns:a16="http://schemas.microsoft.com/office/drawing/2014/main" id="{ADD06954-DC72-4F26-823C-F6859FBB8D86}"/>
                    </a:ext>
                  </a:extLst>
                </p:cNvPr>
                <p:cNvSpPr txBox="1"/>
                <p:nvPr/>
              </p:nvSpPr>
              <p:spPr>
                <a:xfrm>
                  <a:off x="7406886" y="2858147"/>
                  <a:ext cx="1063056" cy="307777"/>
                </a:xfrm>
                <a:prstGeom prst="rect">
                  <a:avLst/>
                </a:prstGeom>
                <a:noFill/>
              </p:spPr>
              <p:txBody>
                <a:bodyPr wrap="square" rtlCol="0">
                  <a:spAutoFit/>
                </a:bodyPr>
                <a:lstStyle/>
                <a:p>
                  <a:r>
                    <a:rPr lang="es-ES" sz="1400">
                      <a:solidFill>
                        <a:srgbClr val="013464"/>
                      </a:solidFill>
                      <a:cs typeface="Arial" panose="020B0604020202020204" pitchFamily="34" charset="0"/>
                    </a:rPr>
                    <a:t>51,2%</a:t>
                  </a:r>
                </a:p>
              </p:txBody>
            </p:sp>
            <p:sp>
              <p:nvSpPr>
                <p:cNvPr id="51" name="TextBox 50">
                  <a:extLst>
                    <a:ext uri="{FF2B5EF4-FFF2-40B4-BE49-F238E27FC236}">
                      <a16:creationId xmlns:a16="http://schemas.microsoft.com/office/drawing/2014/main" id="{BA55AFF9-54CF-4696-822C-CBDC94D7DCD2}"/>
                    </a:ext>
                  </a:extLst>
                </p:cNvPr>
                <p:cNvSpPr txBox="1"/>
                <p:nvPr/>
              </p:nvSpPr>
              <p:spPr>
                <a:xfrm>
                  <a:off x="9528523" y="2729700"/>
                  <a:ext cx="994091" cy="307777"/>
                </a:xfrm>
                <a:prstGeom prst="rect">
                  <a:avLst/>
                </a:prstGeom>
                <a:noFill/>
              </p:spPr>
              <p:txBody>
                <a:bodyPr wrap="square" rtlCol="0">
                  <a:spAutoFit/>
                </a:bodyPr>
                <a:lstStyle/>
                <a:p>
                  <a:r>
                    <a:rPr lang="es-ES" sz="1400">
                      <a:solidFill>
                        <a:srgbClr val="013464"/>
                      </a:solidFill>
                      <a:cs typeface="Arial" panose="020B0604020202020204" pitchFamily="34" charset="0"/>
                    </a:rPr>
                    <a:t>56,4%</a:t>
                  </a:r>
                </a:p>
              </p:txBody>
            </p:sp>
            <p:sp>
              <p:nvSpPr>
                <p:cNvPr id="52" name="TextBox 51">
                  <a:extLst>
                    <a:ext uri="{FF2B5EF4-FFF2-40B4-BE49-F238E27FC236}">
                      <a16:creationId xmlns:a16="http://schemas.microsoft.com/office/drawing/2014/main" id="{35288953-F8B4-46F9-ABEA-6BEC82DCE078}"/>
                    </a:ext>
                  </a:extLst>
                </p:cNvPr>
                <p:cNvSpPr txBox="1"/>
                <p:nvPr/>
              </p:nvSpPr>
              <p:spPr>
                <a:xfrm>
                  <a:off x="7440514" y="2140103"/>
                  <a:ext cx="1063056" cy="307777"/>
                </a:xfrm>
                <a:prstGeom prst="rect">
                  <a:avLst/>
                </a:prstGeom>
                <a:noFill/>
              </p:spPr>
              <p:txBody>
                <a:bodyPr wrap="square" rtlCol="0">
                  <a:spAutoFit/>
                </a:bodyPr>
                <a:lstStyle/>
                <a:p>
                  <a:r>
                    <a:rPr lang="es-ES" sz="1400">
                      <a:solidFill>
                        <a:srgbClr val="013464"/>
                      </a:solidFill>
                      <a:cs typeface="Arial" panose="020B0604020202020204" pitchFamily="34" charset="0"/>
                    </a:rPr>
                    <a:t>60,5%</a:t>
                  </a:r>
                </a:p>
              </p:txBody>
            </p:sp>
            <p:sp>
              <p:nvSpPr>
                <p:cNvPr id="53" name="TextBox 52">
                  <a:extLst>
                    <a:ext uri="{FF2B5EF4-FFF2-40B4-BE49-F238E27FC236}">
                      <a16:creationId xmlns:a16="http://schemas.microsoft.com/office/drawing/2014/main" id="{2A9E6D10-6E26-4A02-9196-2C7333DBFE69}"/>
                    </a:ext>
                  </a:extLst>
                </p:cNvPr>
                <p:cNvSpPr txBox="1"/>
                <p:nvPr/>
              </p:nvSpPr>
              <p:spPr>
                <a:xfrm>
                  <a:off x="9528523" y="1903368"/>
                  <a:ext cx="994091" cy="307777"/>
                </a:xfrm>
                <a:prstGeom prst="rect">
                  <a:avLst/>
                </a:prstGeom>
                <a:noFill/>
              </p:spPr>
              <p:txBody>
                <a:bodyPr wrap="square" rtlCol="0">
                  <a:spAutoFit/>
                </a:bodyPr>
                <a:lstStyle/>
                <a:p>
                  <a:r>
                    <a:rPr lang="es-ES" sz="1400">
                      <a:solidFill>
                        <a:srgbClr val="013464"/>
                      </a:solidFill>
                      <a:cs typeface="Arial" panose="020B0604020202020204" pitchFamily="34" charset="0"/>
                    </a:rPr>
                    <a:t>64,6%</a:t>
                  </a:r>
                </a:p>
              </p:txBody>
            </p:sp>
          </p:grpSp>
          <p:sp>
            <p:nvSpPr>
              <p:cNvPr id="66" name="TextBox 1">
                <a:extLst>
                  <a:ext uri="{FF2B5EF4-FFF2-40B4-BE49-F238E27FC236}">
                    <a16:creationId xmlns:a16="http://schemas.microsoft.com/office/drawing/2014/main" id="{D6028501-1296-46F9-A5AF-F3615F2AF5D4}"/>
                  </a:ext>
                </a:extLst>
              </p:cNvPr>
              <p:cNvSpPr txBox="1"/>
              <p:nvPr/>
            </p:nvSpPr>
            <p:spPr>
              <a:xfrm>
                <a:off x="2451455" y="8223427"/>
                <a:ext cx="935379" cy="20446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es-ES" sz="1400">
                    <a:solidFill>
                      <a:srgbClr val="013464"/>
                    </a:solidFill>
                    <a:cs typeface="Arial" panose="020B0604020202020204" pitchFamily="34" charset="0"/>
                  </a:rPr>
                  <a:t>***</a:t>
                </a:r>
              </a:p>
            </p:txBody>
          </p:sp>
        </p:grpSp>
        <p:sp>
          <p:nvSpPr>
            <p:cNvPr id="67" name="TextBox 66">
              <a:extLst>
                <a:ext uri="{FF2B5EF4-FFF2-40B4-BE49-F238E27FC236}">
                  <a16:creationId xmlns:a16="http://schemas.microsoft.com/office/drawing/2014/main" id="{77418C1B-41CD-42A1-B54A-B1FD870D4E2F}"/>
                </a:ext>
              </a:extLst>
            </p:cNvPr>
            <p:cNvSpPr txBox="1"/>
            <p:nvPr/>
          </p:nvSpPr>
          <p:spPr>
            <a:xfrm>
              <a:off x="2499524" y="3444339"/>
              <a:ext cx="988790" cy="307777"/>
            </a:xfrm>
            <a:prstGeom prst="rect">
              <a:avLst/>
            </a:prstGeom>
            <a:noFill/>
          </p:spPr>
          <p:txBody>
            <a:bodyPr wrap="square" rtlCol="0">
              <a:spAutoFit/>
            </a:bodyPr>
            <a:lstStyle/>
            <a:p>
              <a:r>
                <a:rPr lang="es-ES" sz="1400">
                  <a:solidFill>
                    <a:srgbClr val="013464"/>
                  </a:solidFill>
                  <a:cs typeface="Arial" panose="020B0604020202020204" pitchFamily="34" charset="0"/>
                </a:rPr>
                <a:t>25,5%</a:t>
              </a:r>
            </a:p>
          </p:txBody>
        </p:sp>
        <p:sp>
          <p:nvSpPr>
            <p:cNvPr id="68" name="TextBox 67">
              <a:extLst>
                <a:ext uri="{FF2B5EF4-FFF2-40B4-BE49-F238E27FC236}">
                  <a16:creationId xmlns:a16="http://schemas.microsoft.com/office/drawing/2014/main" id="{FFE018A1-373F-4040-B8BB-932374CE798D}"/>
                </a:ext>
              </a:extLst>
            </p:cNvPr>
            <p:cNvSpPr txBox="1"/>
            <p:nvPr/>
          </p:nvSpPr>
          <p:spPr>
            <a:xfrm>
              <a:off x="2496437" y="4000098"/>
              <a:ext cx="1004432" cy="307777"/>
            </a:xfrm>
            <a:prstGeom prst="rect">
              <a:avLst/>
            </a:prstGeom>
            <a:noFill/>
          </p:spPr>
          <p:txBody>
            <a:bodyPr wrap="square" rtlCol="0">
              <a:spAutoFit/>
            </a:bodyPr>
            <a:lstStyle/>
            <a:p>
              <a:r>
                <a:rPr lang="es-ES" sz="1400">
                  <a:solidFill>
                    <a:srgbClr val="013464"/>
                  </a:solidFill>
                  <a:cs typeface="Arial" panose="020B0604020202020204" pitchFamily="34" charset="0"/>
                </a:rPr>
                <a:t>20,5%</a:t>
              </a:r>
            </a:p>
          </p:txBody>
        </p:sp>
        <p:sp>
          <p:nvSpPr>
            <p:cNvPr id="69" name="TextBox 68">
              <a:extLst>
                <a:ext uri="{FF2B5EF4-FFF2-40B4-BE49-F238E27FC236}">
                  <a16:creationId xmlns:a16="http://schemas.microsoft.com/office/drawing/2014/main" id="{450A81E0-B709-48A2-8DF4-A07E8FA05BC3}"/>
                </a:ext>
              </a:extLst>
            </p:cNvPr>
            <p:cNvSpPr txBox="1"/>
            <p:nvPr/>
          </p:nvSpPr>
          <p:spPr>
            <a:xfrm>
              <a:off x="2581968" y="4421237"/>
              <a:ext cx="823162" cy="307777"/>
            </a:xfrm>
            <a:prstGeom prst="rect">
              <a:avLst/>
            </a:prstGeom>
            <a:noFill/>
          </p:spPr>
          <p:txBody>
            <a:bodyPr wrap="square" rtlCol="0">
              <a:spAutoFit/>
            </a:bodyPr>
            <a:lstStyle/>
            <a:p>
              <a:r>
                <a:rPr lang="es-ES" sz="1400">
                  <a:solidFill>
                    <a:srgbClr val="013464"/>
                  </a:solidFill>
                  <a:cs typeface="Arial" panose="020B0604020202020204" pitchFamily="34" charset="0"/>
                </a:rPr>
                <a:t>8,5%</a:t>
              </a:r>
            </a:p>
          </p:txBody>
        </p:sp>
      </p:grpSp>
      <p:grpSp>
        <p:nvGrpSpPr>
          <p:cNvPr id="5" name="Grupo 4">
            <a:extLst>
              <a:ext uri="{FF2B5EF4-FFF2-40B4-BE49-F238E27FC236}">
                <a16:creationId xmlns:a16="http://schemas.microsoft.com/office/drawing/2014/main" id="{1FF9B550-197B-6973-5357-C8E631C90EAB}"/>
              </a:ext>
            </a:extLst>
          </p:cNvPr>
          <p:cNvGrpSpPr/>
          <p:nvPr/>
        </p:nvGrpSpPr>
        <p:grpSpPr>
          <a:xfrm>
            <a:off x="2411408" y="5483996"/>
            <a:ext cx="7133375" cy="307777"/>
            <a:chOff x="2886879" y="5587201"/>
            <a:chExt cx="7133375" cy="307777"/>
          </a:xfrm>
        </p:grpSpPr>
        <p:sp>
          <p:nvSpPr>
            <p:cNvPr id="7" name="Rectangle 44">
              <a:extLst>
                <a:ext uri="{FF2B5EF4-FFF2-40B4-BE49-F238E27FC236}">
                  <a16:creationId xmlns:a16="http://schemas.microsoft.com/office/drawing/2014/main" id="{B6B609DB-6243-F635-4A5A-717EB9405317}"/>
                </a:ext>
              </a:extLst>
            </p:cNvPr>
            <p:cNvSpPr/>
            <p:nvPr/>
          </p:nvSpPr>
          <p:spPr>
            <a:xfrm>
              <a:off x="2886879" y="5587201"/>
              <a:ext cx="7133375" cy="307777"/>
            </a:xfrm>
            <a:prstGeom prst="rect">
              <a:avLst/>
            </a:prstGeom>
            <a:ln>
              <a:noFill/>
            </a:ln>
          </p:spPr>
          <p:txBody>
            <a:bodyPr wrap="square">
              <a:spAutoFit/>
            </a:bodyPr>
            <a:lstStyle/>
            <a:p>
              <a:pPr defTabSz="914217">
                <a:spcBef>
                  <a:spcPct val="0"/>
                </a:spcBef>
              </a:pPr>
              <a:r>
                <a:rPr lang="es-ES" sz="1400" cap="all" dirty="0">
                  <a:solidFill>
                    <a:schemeClr val="tx1">
                      <a:lumMod val="50000"/>
                      <a:lumOff val="50000"/>
                    </a:schemeClr>
                  </a:solidFill>
                  <a:latin typeface="+mj-lt"/>
                  <a:cs typeface="Arial" panose="020B0604020202020204" pitchFamily="34" charset="0"/>
                </a:rPr>
                <a:t>         </a:t>
              </a:r>
              <a:r>
                <a:rPr lang="es-ES" sz="1400" dirty="0">
                  <a:solidFill>
                    <a:schemeClr val="tx1">
                      <a:lumMod val="50000"/>
                      <a:lumOff val="50000"/>
                    </a:schemeClr>
                  </a:solidFill>
                  <a:latin typeface="+mj-lt"/>
                  <a:cs typeface="Arial" panose="020B0604020202020204" pitchFamily="34" charset="0"/>
                </a:rPr>
                <a:t>Crema </a:t>
              </a:r>
              <a:r>
                <a:rPr lang="es-ES" sz="1400" cap="all" dirty="0">
                  <a:solidFill>
                    <a:schemeClr val="tx1">
                      <a:lumMod val="50000"/>
                      <a:lumOff val="50000"/>
                    </a:schemeClr>
                  </a:solidFill>
                  <a:latin typeface="+mj-lt"/>
                  <a:cs typeface="Arial" panose="020B0604020202020204" pitchFamily="34" charset="0"/>
                </a:rPr>
                <a:t>CAL/BDP 	</a:t>
              </a:r>
              <a:r>
                <a:rPr lang="es-ES" sz="1400" i="1" cap="all" dirty="0">
                  <a:solidFill>
                    <a:schemeClr val="tx1">
                      <a:lumMod val="50000"/>
                      <a:lumOff val="50000"/>
                    </a:schemeClr>
                  </a:solidFill>
                  <a:latin typeface="+mj-lt"/>
                  <a:cs typeface="Arial" panose="020B0604020202020204" pitchFamily="34" charset="0"/>
                </a:rPr>
                <a:t>	         </a:t>
              </a:r>
              <a:r>
                <a:rPr lang="es-ES" sz="1400" dirty="0">
                  <a:solidFill>
                    <a:schemeClr val="tx1">
                      <a:lumMod val="50000"/>
                      <a:lumOff val="50000"/>
                    </a:schemeClr>
                  </a:solidFill>
                  <a:latin typeface="+mj-lt"/>
                  <a:cs typeface="Arial" panose="020B0604020202020204" pitchFamily="34" charset="0"/>
                </a:rPr>
                <a:t>Vehículo crema 		Gel CAL/BDP                </a:t>
              </a:r>
            </a:p>
          </p:txBody>
        </p:sp>
        <p:grpSp>
          <p:nvGrpSpPr>
            <p:cNvPr id="70" name="Group 69">
              <a:extLst>
                <a:ext uri="{FF2B5EF4-FFF2-40B4-BE49-F238E27FC236}">
                  <a16:creationId xmlns:a16="http://schemas.microsoft.com/office/drawing/2014/main" id="{5DB4A024-83CB-4AAB-83E6-6EE2476192E2}"/>
                </a:ext>
              </a:extLst>
            </p:cNvPr>
            <p:cNvGrpSpPr/>
            <p:nvPr/>
          </p:nvGrpSpPr>
          <p:grpSpPr>
            <a:xfrm>
              <a:off x="3053309" y="5662783"/>
              <a:ext cx="5289545" cy="137126"/>
              <a:chOff x="4636027" y="6575031"/>
              <a:chExt cx="5289545" cy="137126"/>
            </a:xfrm>
          </p:grpSpPr>
          <p:grpSp>
            <p:nvGrpSpPr>
              <p:cNvPr id="73" name="Group 72">
                <a:extLst>
                  <a:ext uri="{FF2B5EF4-FFF2-40B4-BE49-F238E27FC236}">
                    <a16:creationId xmlns:a16="http://schemas.microsoft.com/office/drawing/2014/main" id="{023620A0-9BAC-497F-8F57-88A2F3001CDE}"/>
                  </a:ext>
                </a:extLst>
              </p:cNvPr>
              <p:cNvGrpSpPr/>
              <p:nvPr/>
            </p:nvGrpSpPr>
            <p:grpSpPr>
              <a:xfrm>
                <a:off x="9709572" y="6575031"/>
                <a:ext cx="216000" cy="118047"/>
                <a:chOff x="6060982" y="2793335"/>
                <a:chExt cx="216000" cy="118047"/>
              </a:xfrm>
            </p:grpSpPr>
            <p:sp>
              <p:nvSpPr>
                <p:cNvPr id="84" name="Isosceles Triangle 83">
                  <a:extLst>
                    <a:ext uri="{FF2B5EF4-FFF2-40B4-BE49-F238E27FC236}">
                      <a16:creationId xmlns:a16="http://schemas.microsoft.com/office/drawing/2014/main" id="{290AC91D-9C84-46B5-9A70-59842AAF1A1F}"/>
                    </a:ext>
                  </a:extLst>
                </p:cNvPr>
                <p:cNvSpPr/>
                <p:nvPr/>
              </p:nvSpPr>
              <p:spPr>
                <a:xfrm>
                  <a:off x="6104118" y="2793335"/>
                  <a:ext cx="129728" cy="118047"/>
                </a:xfrm>
                <a:prstGeom prst="triangle">
                  <a:avLst/>
                </a:prstGeom>
                <a:solidFill>
                  <a:srgbClr val="008939"/>
                </a:solidFill>
                <a:ln>
                  <a:solidFill>
                    <a:srgbClr val="0089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a:latin typeface="+mj-lt"/>
                    <a:cs typeface="Arial" panose="020B0604020202020204" pitchFamily="34" charset="0"/>
                  </a:endParaRPr>
                </a:p>
              </p:txBody>
            </p:sp>
            <p:cxnSp>
              <p:nvCxnSpPr>
                <p:cNvPr id="85" name="Straight Connector 84">
                  <a:extLst>
                    <a:ext uri="{FF2B5EF4-FFF2-40B4-BE49-F238E27FC236}">
                      <a16:creationId xmlns:a16="http://schemas.microsoft.com/office/drawing/2014/main" id="{6C351218-B212-4B7D-B036-3BA76098586F}"/>
                    </a:ext>
                  </a:extLst>
                </p:cNvPr>
                <p:cNvCxnSpPr/>
                <p:nvPr/>
              </p:nvCxnSpPr>
              <p:spPr>
                <a:xfrm>
                  <a:off x="6060982" y="2858932"/>
                  <a:ext cx="216000" cy="0"/>
                </a:xfrm>
                <a:prstGeom prst="line">
                  <a:avLst/>
                </a:prstGeom>
                <a:ln w="28575">
                  <a:solidFill>
                    <a:srgbClr val="008939"/>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8B279E10-7FF1-4D06-9D86-8563B7E31F1A}"/>
                  </a:ext>
                </a:extLst>
              </p:cNvPr>
              <p:cNvGrpSpPr/>
              <p:nvPr/>
            </p:nvGrpSpPr>
            <p:grpSpPr>
              <a:xfrm>
                <a:off x="7356104" y="6583617"/>
                <a:ext cx="216000" cy="128540"/>
                <a:chOff x="5826038" y="2669062"/>
                <a:chExt cx="216000" cy="128540"/>
              </a:xfrm>
            </p:grpSpPr>
            <p:cxnSp>
              <p:nvCxnSpPr>
                <p:cNvPr id="82" name="Straight Connector 81">
                  <a:extLst>
                    <a:ext uri="{FF2B5EF4-FFF2-40B4-BE49-F238E27FC236}">
                      <a16:creationId xmlns:a16="http://schemas.microsoft.com/office/drawing/2014/main" id="{27B51F9E-0C66-450B-9EC8-21F5F3072345}"/>
                    </a:ext>
                  </a:extLst>
                </p:cNvPr>
                <p:cNvCxnSpPr/>
                <p:nvPr/>
              </p:nvCxnSpPr>
              <p:spPr>
                <a:xfrm>
                  <a:off x="5826038" y="2734280"/>
                  <a:ext cx="216000" cy="0"/>
                </a:xfrm>
                <a:prstGeom prst="line">
                  <a:avLst/>
                </a:prstGeom>
                <a:solidFill>
                  <a:srgbClr val="F39D94"/>
                </a:solidFill>
                <a:ln w="28575">
                  <a:solidFill>
                    <a:srgbClr val="F39D94"/>
                  </a:solidFill>
                </a:ln>
              </p:spPr>
              <p:style>
                <a:lnRef idx="1">
                  <a:schemeClr val="accent1"/>
                </a:lnRef>
                <a:fillRef idx="0">
                  <a:schemeClr val="accent1"/>
                </a:fillRef>
                <a:effectRef idx="0">
                  <a:schemeClr val="accent1"/>
                </a:effectRef>
                <a:fontRef idx="minor">
                  <a:schemeClr val="tx1"/>
                </a:fontRef>
              </p:style>
            </p:cxnSp>
            <p:sp>
              <p:nvSpPr>
                <p:cNvPr id="83" name="Diamond 82">
                  <a:extLst>
                    <a:ext uri="{FF2B5EF4-FFF2-40B4-BE49-F238E27FC236}">
                      <a16:creationId xmlns:a16="http://schemas.microsoft.com/office/drawing/2014/main" id="{40E01975-19A8-4970-9382-25E49A7356CE}"/>
                    </a:ext>
                  </a:extLst>
                </p:cNvPr>
                <p:cNvSpPr/>
                <p:nvPr/>
              </p:nvSpPr>
              <p:spPr>
                <a:xfrm>
                  <a:off x="5877788" y="2669062"/>
                  <a:ext cx="122811" cy="128540"/>
                </a:xfrm>
                <a:prstGeom prst="diamond">
                  <a:avLst/>
                </a:prstGeom>
                <a:solidFill>
                  <a:srgbClr val="F39D94"/>
                </a:solidFill>
                <a:ln>
                  <a:solidFill>
                    <a:srgbClr val="F39D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a:latin typeface="+mj-lt"/>
                    <a:cs typeface="Arial" panose="020B0604020202020204" pitchFamily="34" charset="0"/>
                  </a:endParaRPr>
                </a:p>
              </p:txBody>
            </p:sp>
          </p:grpSp>
          <p:grpSp>
            <p:nvGrpSpPr>
              <p:cNvPr id="75" name="Group 74">
                <a:extLst>
                  <a:ext uri="{FF2B5EF4-FFF2-40B4-BE49-F238E27FC236}">
                    <a16:creationId xmlns:a16="http://schemas.microsoft.com/office/drawing/2014/main" id="{A54DD41A-59E3-44F5-BDE0-B80252370017}"/>
                  </a:ext>
                </a:extLst>
              </p:cNvPr>
              <p:cNvGrpSpPr/>
              <p:nvPr/>
            </p:nvGrpSpPr>
            <p:grpSpPr>
              <a:xfrm>
                <a:off x="4636027" y="6594043"/>
                <a:ext cx="216000" cy="108000"/>
                <a:chOff x="5231342" y="3305189"/>
                <a:chExt cx="216000" cy="108000"/>
              </a:xfrm>
            </p:grpSpPr>
            <p:cxnSp>
              <p:nvCxnSpPr>
                <p:cNvPr id="76" name="Straight Connector 75">
                  <a:extLst>
                    <a:ext uri="{FF2B5EF4-FFF2-40B4-BE49-F238E27FC236}">
                      <a16:creationId xmlns:a16="http://schemas.microsoft.com/office/drawing/2014/main" id="{E957E39B-AB46-4510-A39A-0943D3F2F642}"/>
                    </a:ext>
                  </a:extLst>
                </p:cNvPr>
                <p:cNvCxnSpPr/>
                <p:nvPr/>
              </p:nvCxnSpPr>
              <p:spPr>
                <a:xfrm>
                  <a:off x="5231342" y="3359981"/>
                  <a:ext cx="216000" cy="0"/>
                </a:xfrm>
                <a:prstGeom prst="line">
                  <a:avLst/>
                </a:prstGeom>
                <a:ln w="28575">
                  <a:solidFill>
                    <a:srgbClr val="006782"/>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52BDE91A-3EBA-4828-A4F9-F2ACF8D31092}"/>
                    </a:ext>
                  </a:extLst>
                </p:cNvPr>
                <p:cNvSpPr/>
                <p:nvPr/>
              </p:nvSpPr>
              <p:spPr>
                <a:xfrm>
                  <a:off x="5285342" y="3305189"/>
                  <a:ext cx="108000" cy="108000"/>
                </a:xfrm>
                <a:prstGeom prst="rect">
                  <a:avLst/>
                </a:prstGeom>
                <a:solidFill>
                  <a:srgbClr val="006782"/>
                </a:solidFill>
                <a:ln>
                  <a:solidFill>
                    <a:srgbClr val="006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a:latin typeface="+mj-lt"/>
                    <a:cs typeface="Arial" panose="020B0604020202020204" pitchFamily="34" charset="0"/>
                  </a:endParaRPr>
                </a:p>
              </p:txBody>
            </p:sp>
          </p:grpSp>
        </p:grpSp>
      </p:grpSp>
      <p:sp>
        <p:nvSpPr>
          <p:cNvPr id="9" name="TextBox 68">
            <a:extLst>
              <a:ext uri="{FF2B5EF4-FFF2-40B4-BE49-F238E27FC236}">
                <a16:creationId xmlns:a16="http://schemas.microsoft.com/office/drawing/2014/main" id="{263DE0BC-EB19-47FD-CEDC-51DA9563C0A9}"/>
              </a:ext>
            </a:extLst>
          </p:cNvPr>
          <p:cNvSpPr txBox="1"/>
          <p:nvPr/>
        </p:nvSpPr>
        <p:spPr>
          <a:xfrm>
            <a:off x="273900" y="6218496"/>
            <a:ext cx="10092162" cy="584775"/>
          </a:xfrm>
          <a:prstGeom prst="rect">
            <a:avLst/>
          </a:prstGeom>
          <a:noFill/>
        </p:spPr>
        <p:txBody>
          <a:bodyPr wrap="square">
            <a:spAutoFit/>
          </a:bodyPr>
          <a:lstStyle/>
          <a:p>
            <a:r>
              <a:rPr lang="es-ES" sz="800" noProof="1">
                <a:solidFill>
                  <a:srgbClr val="6C8DC2"/>
                </a:solidFill>
                <a:cs typeface="Arial" panose="020B0604020202020204" pitchFamily="34" charset="0"/>
              </a:rPr>
              <a:t>***p&lt;0,001, ****p&lt;0,0001, crema CAL/BDP frente a gel CAL/BDP. </a:t>
            </a:r>
            <a:endParaRPr lang="es-ES" sz="800" noProof="1">
              <a:solidFill>
                <a:schemeClr val="bg1">
                  <a:lumMod val="50000"/>
                </a:schemeClr>
              </a:solidFill>
              <a:cs typeface="Arial" panose="020B0604020202020204" pitchFamily="34" charset="0"/>
            </a:endParaRPr>
          </a:p>
          <a:p>
            <a:r>
              <a:rPr lang="es-ES" sz="800" noProof="1">
                <a:solidFill>
                  <a:schemeClr val="bg1">
                    <a:lumMod val="50000"/>
                  </a:schemeClr>
                </a:solidFill>
                <a:cs typeface="Arial" panose="020B0604020202020204" pitchFamily="34" charset="0"/>
              </a:rPr>
              <a:t>BDP: dipropionato de betametasona, CAL: calcipotriol, mPASI: índice de intensidad y extensión de la psoriasis modificado (excluyendo la cabeza).</a:t>
            </a:r>
          </a:p>
          <a:p>
            <a:pPr marR="0" lvl="0" algn="l" defTabSz="914400" rtl="0" eaLnBrk="1" fontAlgn="auto" latinLnBrk="0" hangingPunct="1">
              <a:lnSpc>
                <a:spcPct val="100000"/>
              </a:lnSpc>
              <a:spcBef>
                <a:spcPts val="0"/>
              </a:spcBef>
              <a:spcAft>
                <a:spcPts val="0"/>
              </a:spcAft>
              <a:buClr>
                <a:schemeClr val="bg1">
                  <a:lumMod val="50000"/>
                </a:schemeClr>
              </a:buClr>
              <a:buSzTx/>
              <a:tabLst/>
              <a:defRPr/>
            </a:pP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1.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Pinter</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 et al. A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pooled</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analysis</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of</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randomized</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controlled</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phase</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3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trials</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investigating</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the</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efficacy</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and safety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of</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 novel,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fixed</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dose</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calcipotriene</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and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betamethasone</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dipropionate</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cream</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for</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the</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topical</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treatment</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of</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plaque psoriasis. J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Eur</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Acad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Venereol</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2022 Feb;36(2):228-236. </a:t>
            </a:r>
          </a:p>
        </p:txBody>
      </p:sp>
      <p:sp>
        <p:nvSpPr>
          <p:cNvPr id="11" name="TextBox 68">
            <a:extLst>
              <a:ext uri="{FF2B5EF4-FFF2-40B4-BE49-F238E27FC236}">
                <a16:creationId xmlns:a16="http://schemas.microsoft.com/office/drawing/2014/main" id="{BE642265-53B6-58A0-9783-3073D0B935D1}"/>
              </a:ext>
            </a:extLst>
          </p:cNvPr>
          <p:cNvSpPr txBox="1"/>
          <p:nvPr/>
        </p:nvSpPr>
        <p:spPr>
          <a:xfrm>
            <a:off x="2354566" y="5853489"/>
            <a:ext cx="4773894" cy="215444"/>
          </a:xfrm>
          <a:prstGeom prst="rect">
            <a:avLst/>
          </a:prstGeom>
          <a:noFill/>
        </p:spPr>
        <p:txBody>
          <a:bodyPr wrap="square">
            <a:spAutoFit/>
          </a:bodyPr>
          <a:lstStyle/>
          <a:p>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Pinter</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 et al. J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Eur</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Acad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Dermatol</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Venereol</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2022</a:t>
            </a:r>
            <a:endParaRPr lang="en-US" sz="800" noProof="1">
              <a:solidFill>
                <a:schemeClr val="bg1">
                  <a:lumMod val="50000"/>
                </a:schemeClr>
              </a:solidFill>
              <a:cs typeface="Arial" panose="020B0604020202020204" pitchFamily="34" charset="0"/>
            </a:endParaRPr>
          </a:p>
        </p:txBody>
      </p:sp>
    </p:spTree>
    <p:extLst>
      <p:ext uri="{BB962C8B-B14F-4D97-AF65-F5344CB8AC3E}">
        <p14:creationId xmlns:p14="http://schemas.microsoft.com/office/powerpoint/2010/main" val="25913485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272A7C-FF13-594C-3682-8C58B1DA19DD}"/>
              </a:ext>
            </a:extLst>
          </p:cNvPr>
          <p:cNvSpPr>
            <a:spLocks noGrp="1"/>
          </p:cNvSpPr>
          <p:nvPr>
            <p:ph type="title"/>
          </p:nvPr>
        </p:nvSpPr>
        <p:spPr/>
        <p:txBody>
          <a:bodyPr>
            <a:normAutofit fontScale="90000"/>
          </a:bodyPr>
          <a:lstStyle/>
          <a:p>
            <a:r>
              <a:rPr lang="es-ES"/>
              <a:t>Eficacia en el cuero cabelludo</a:t>
            </a:r>
          </a:p>
        </p:txBody>
      </p:sp>
      <p:sp>
        <p:nvSpPr>
          <p:cNvPr id="5" name="Text Placeholder 4"/>
          <p:cNvSpPr>
            <a:spLocks noGrp="1"/>
          </p:cNvSpPr>
          <p:nvPr>
            <p:ph idx="1"/>
          </p:nvPr>
        </p:nvSpPr>
        <p:spPr>
          <a:xfrm>
            <a:off x="1699845" y="1133311"/>
            <a:ext cx="7804424" cy="899504"/>
          </a:xfrm>
        </p:spPr>
        <p:txBody>
          <a:bodyPr>
            <a:normAutofit/>
          </a:bodyPr>
          <a:lstStyle/>
          <a:p>
            <a:pPr algn="just"/>
            <a:r>
              <a:rPr lang="es-ES" sz="1800">
                <a:latin typeface="+mn-lt"/>
                <a:cs typeface="Arial" panose="020B0604020202020204" pitchFamily="34" charset="0"/>
              </a:rPr>
              <a:t>En el ensayo europeo se evaluó la eficacia en el cuero cabelludo. Los resultados mostraron una </a:t>
            </a:r>
            <a:r>
              <a:rPr lang="es-ES" sz="1800" b="1">
                <a:latin typeface="+mn-lt"/>
                <a:cs typeface="Arial" panose="020B0604020202020204" pitchFamily="34" charset="0"/>
              </a:rPr>
              <a:t>mayor tasa de éxito en el cuero cabelludo </a:t>
            </a:r>
            <a:r>
              <a:rPr lang="es-ES" sz="1800">
                <a:latin typeface="+mn-lt"/>
                <a:cs typeface="Arial" panose="020B0604020202020204" pitchFamily="34" charset="0"/>
              </a:rPr>
              <a:t>según la PGA con la crema CAL/BDP que con el vehículo</a:t>
            </a:r>
            <a:r>
              <a:rPr lang="es-ES" sz="1800" baseline="30000">
                <a:latin typeface="+mn-lt"/>
                <a:cs typeface="Arial" panose="020B0604020202020204" pitchFamily="34" charset="0"/>
              </a:rPr>
              <a:t>1  </a:t>
            </a:r>
            <a:r>
              <a:rPr lang="es-ES" sz="1800">
                <a:latin typeface="+mn-lt"/>
                <a:cs typeface="Arial" panose="020B0604020202020204" pitchFamily="34" charset="0"/>
              </a:rPr>
              <a:t>con un </a:t>
            </a:r>
            <a:r>
              <a:rPr lang="es-ES" sz="1800" b="1">
                <a:latin typeface="+mn-lt"/>
                <a:cs typeface="Arial" panose="020B0604020202020204" pitchFamily="34" charset="0"/>
              </a:rPr>
              <a:t>inicio de acción rápido</a:t>
            </a:r>
            <a:r>
              <a:rPr lang="es-ES" sz="1800" baseline="30000">
                <a:latin typeface="+mn-lt"/>
                <a:cs typeface="Arial" panose="020B0604020202020204" pitchFamily="34" charset="0"/>
              </a:rPr>
              <a:t>2</a:t>
            </a:r>
            <a:r>
              <a:rPr lang="es-ES" sz="1800">
                <a:latin typeface="+mn-lt"/>
                <a:cs typeface="Arial" panose="020B0604020202020204" pitchFamily="34" charset="0"/>
              </a:rPr>
              <a:t>.</a:t>
            </a:r>
            <a:endParaRPr lang="en-US" sz="1800">
              <a:latin typeface="+mn-lt"/>
              <a:cs typeface="Arial" panose="020B0604020202020204" pitchFamily="34" charset="0"/>
            </a:endParaRPr>
          </a:p>
        </p:txBody>
      </p:sp>
      <p:grpSp>
        <p:nvGrpSpPr>
          <p:cNvPr id="13" name="Group 12">
            <a:extLst>
              <a:ext uri="{FF2B5EF4-FFF2-40B4-BE49-F238E27FC236}">
                <a16:creationId xmlns:a16="http://schemas.microsoft.com/office/drawing/2014/main" id="{F0CF9616-57F8-4105-B7D7-F4E12A4C0383}"/>
              </a:ext>
            </a:extLst>
          </p:cNvPr>
          <p:cNvGrpSpPr/>
          <p:nvPr/>
        </p:nvGrpSpPr>
        <p:grpSpPr>
          <a:xfrm>
            <a:off x="3015042" y="5512887"/>
            <a:ext cx="5724232" cy="307777"/>
            <a:chOff x="4104082" y="6500355"/>
            <a:chExt cx="5724232" cy="307777"/>
          </a:xfrm>
        </p:grpSpPr>
        <p:sp>
          <p:nvSpPr>
            <p:cNvPr id="14" name="Rectangle 13">
              <a:extLst>
                <a:ext uri="{FF2B5EF4-FFF2-40B4-BE49-F238E27FC236}">
                  <a16:creationId xmlns:a16="http://schemas.microsoft.com/office/drawing/2014/main" id="{7F967DD4-89AF-4EF3-AB01-7162D0EECCE0}"/>
                </a:ext>
              </a:extLst>
            </p:cNvPr>
            <p:cNvSpPr/>
            <p:nvPr/>
          </p:nvSpPr>
          <p:spPr>
            <a:xfrm>
              <a:off x="4104082" y="6500355"/>
              <a:ext cx="5724232" cy="307777"/>
            </a:xfrm>
            <a:prstGeom prst="rect">
              <a:avLst/>
            </a:prstGeom>
            <a:ln>
              <a:noFill/>
            </a:ln>
          </p:spPr>
          <p:txBody>
            <a:bodyPr wrap="square" rIns="0">
              <a:spAutoFit/>
            </a:bodyPr>
            <a:lstStyle/>
            <a:p>
              <a:pPr marL="0" marR="0" lvl="0" indent="0" algn="l" defTabSz="914217" rtl="0" eaLnBrk="1" fontAlgn="auto" latinLnBrk="0" hangingPunct="1">
                <a:lnSpc>
                  <a:spcPct val="100000"/>
                </a:lnSpc>
                <a:spcBef>
                  <a:spcPct val="0"/>
                </a:spcBef>
                <a:spcAft>
                  <a:spcPts val="0"/>
                </a:spcAft>
                <a:buClr>
                  <a:srgbClr val="000000"/>
                </a:buClr>
                <a:buSzTx/>
                <a:buFont typeface="Arial"/>
                <a:buNone/>
                <a:tabLst/>
                <a:defRPr/>
              </a:pPr>
              <a:r>
                <a:rPr kumimoji="0" lang="es-ES" sz="1400" b="1" i="1" u="none" strike="noStrike" kern="0" cap="all" spc="0" normalizeH="0" baseline="0" noProof="0">
                  <a:ln>
                    <a:noFill/>
                  </a:ln>
                  <a:solidFill>
                    <a:schemeClr val="tx1">
                      <a:lumMod val="65000"/>
                      <a:lumOff val="35000"/>
                    </a:schemeClr>
                  </a:solidFill>
                  <a:effectLst/>
                  <a:uLnTx/>
                  <a:uFillTx/>
                  <a:cs typeface="Arial" panose="020B0604020202020204" pitchFamily="34" charset="0"/>
                  <a:sym typeface="Arial"/>
                </a:rPr>
                <a:t>      </a:t>
              </a:r>
              <a:r>
                <a:rPr kumimoji="0" lang="es-ES" sz="1400" b="1" i="0" u="none" strike="noStrike" kern="0" cap="all" spc="0" normalizeH="0" baseline="0" noProof="0">
                  <a:ln>
                    <a:noFill/>
                  </a:ln>
                  <a:solidFill>
                    <a:schemeClr val="tx1">
                      <a:lumMod val="65000"/>
                      <a:lumOff val="35000"/>
                    </a:schemeClr>
                  </a:solidFill>
                  <a:effectLst/>
                  <a:uLnTx/>
                  <a:uFillTx/>
                  <a:cs typeface="Arial" panose="020B0604020202020204" pitchFamily="34" charset="0"/>
                  <a:sym typeface="Arial"/>
                </a:rPr>
                <a:t>C</a:t>
              </a:r>
              <a:r>
                <a:rPr kumimoji="0" lang="es-ES" sz="1400" b="1" i="0" u="none" strike="noStrike" kern="0" cap="none" spc="0" normalizeH="0" baseline="0" noProof="0">
                  <a:ln>
                    <a:noFill/>
                  </a:ln>
                  <a:solidFill>
                    <a:schemeClr val="tx1">
                      <a:lumMod val="65000"/>
                      <a:lumOff val="35000"/>
                    </a:schemeClr>
                  </a:solidFill>
                  <a:effectLst/>
                  <a:uLnTx/>
                  <a:uFillTx/>
                  <a:cs typeface="Arial" panose="020B0604020202020204" pitchFamily="34" charset="0"/>
                  <a:sym typeface="Arial"/>
                </a:rPr>
                <a:t>rema </a:t>
              </a:r>
              <a:r>
                <a:rPr kumimoji="0" lang="es-ES" sz="1400" b="1" i="0" u="none" strike="noStrike" kern="0" cap="all" spc="0" normalizeH="0" baseline="0" noProof="0">
                  <a:ln>
                    <a:noFill/>
                  </a:ln>
                  <a:solidFill>
                    <a:schemeClr val="tx1">
                      <a:lumMod val="65000"/>
                      <a:lumOff val="35000"/>
                    </a:schemeClr>
                  </a:solidFill>
                  <a:effectLst/>
                  <a:uLnTx/>
                  <a:uFillTx/>
                  <a:cs typeface="Arial" panose="020B0604020202020204" pitchFamily="34" charset="0"/>
                  <a:sym typeface="Arial"/>
                </a:rPr>
                <a:t>CAL/BDP </a:t>
              </a:r>
              <a:r>
                <a:rPr kumimoji="0" lang="es-ES" sz="1400" b="1" i="0" u="none" strike="noStrike" kern="0" cap="none" spc="0" normalizeH="0" baseline="0" noProof="0">
                  <a:ln>
                    <a:noFill/>
                  </a:ln>
                  <a:solidFill>
                    <a:schemeClr val="tx1">
                      <a:lumMod val="65000"/>
                      <a:lumOff val="35000"/>
                    </a:schemeClr>
                  </a:solidFill>
                  <a:effectLst/>
                  <a:uLnTx/>
                  <a:uFillTx/>
                  <a:cs typeface="Arial" panose="020B0604020202020204" pitchFamily="34" charset="0"/>
                  <a:sym typeface="Arial"/>
                </a:rPr>
                <a:t>(n=112)       	               Vehículo crema (n=38)                    </a:t>
              </a:r>
            </a:p>
          </p:txBody>
        </p:sp>
        <p:grpSp>
          <p:nvGrpSpPr>
            <p:cNvPr id="16" name="Group 15">
              <a:extLst>
                <a:ext uri="{FF2B5EF4-FFF2-40B4-BE49-F238E27FC236}">
                  <a16:creationId xmlns:a16="http://schemas.microsoft.com/office/drawing/2014/main" id="{E86FFCFB-7CA4-4F4C-AB55-5865B7A132C6}"/>
                </a:ext>
              </a:extLst>
            </p:cNvPr>
            <p:cNvGrpSpPr/>
            <p:nvPr/>
          </p:nvGrpSpPr>
          <p:grpSpPr>
            <a:xfrm>
              <a:off x="7188914" y="6583617"/>
              <a:ext cx="216000" cy="128540"/>
              <a:chOff x="5658848" y="2669062"/>
              <a:chExt cx="216000" cy="128540"/>
            </a:xfrm>
          </p:grpSpPr>
          <p:cxnSp>
            <p:nvCxnSpPr>
              <p:cNvPr id="20" name="Straight Connector 19">
                <a:extLst>
                  <a:ext uri="{FF2B5EF4-FFF2-40B4-BE49-F238E27FC236}">
                    <a16:creationId xmlns:a16="http://schemas.microsoft.com/office/drawing/2014/main" id="{274270B9-E910-449E-B2CA-2A4032CD0B74}"/>
                  </a:ext>
                </a:extLst>
              </p:cNvPr>
              <p:cNvCxnSpPr/>
              <p:nvPr/>
            </p:nvCxnSpPr>
            <p:spPr>
              <a:xfrm>
                <a:off x="5658848" y="2734280"/>
                <a:ext cx="216000" cy="0"/>
              </a:xfrm>
              <a:prstGeom prst="line">
                <a:avLst/>
              </a:prstGeom>
              <a:ln w="28575">
                <a:noFill/>
              </a:ln>
            </p:spPr>
            <p:style>
              <a:lnRef idx="1">
                <a:schemeClr val="accent1"/>
              </a:lnRef>
              <a:fillRef idx="0">
                <a:schemeClr val="accent1"/>
              </a:fillRef>
              <a:effectRef idx="0">
                <a:schemeClr val="accent1"/>
              </a:effectRef>
              <a:fontRef idx="minor">
                <a:schemeClr val="tx1"/>
              </a:fontRef>
            </p:style>
          </p:cxnSp>
          <p:sp>
            <p:nvSpPr>
              <p:cNvPr id="21" name="Diamond 20">
                <a:extLst>
                  <a:ext uri="{FF2B5EF4-FFF2-40B4-BE49-F238E27FC236}">
                    <a16:creationId xmlns:a16="http://schemas.microsoft.com/office/drawing/2014/main" id="{F6E40EA6-394A-4FE8-95E0-4A18E0BB8CCC}"/>
                  </a:ext>
                </a:extLst>
              </p:cNvPr>
              <p:cNvSpPr/>
              <p:nvPr/>
            </p:nvSpPr>
            <p:spPr>
              <a:xfrm>
                <a:off x="5710807" y="2669062"/>
                <a:ext cx="122811" cy="128540"/>
              </a:xfrm>
              <a:prstGeom prst="diamond">
                <a:avLst/>
              </a:prstGeom>
              <a:solidFill>
                <a:srgbClr val="F39D94"/>
              </a:solidFill>
              <a:ln>
                <a:solidFill>
                  <a:srgbClr val="F39D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1" i="0" u="none" strike="noStrike" kern="0" cap="none" spc="0" normalizeH="0" baseline="0" noProof="0">
                  <a:ln>
                    <a:noFill/>
                  </a:ln>
                  <a:solidFill>
                    <a:schemeClr val="tx1">
                      <a:lumMod val="65000"/>
                      <a:lumOff val="35000"/>
                    </a:schemeClr>
                  </a:solidFill>
                  <a:effectLst/>
                  <a:uLnTx/>
                  <a:uFillTx/>
                  <a:ea typeface="+mn-ea"/>
                  <a:cs typeface="Arial" panose="020B0604020202020204" pitchFamily="34" charset="0"/>
                  <a:sym typeface="Arial"/>
                </a:endParaRPr>
              </a:p>
            </p:txBody>
          </p:sp>
        </p:grpSp>
        <p:grpSp>
          <p:nvGrpSpPr>
            <p:cNvPr id="17" name="Group 16">
              <a:extLst>
                <a:ext uri="{FF2B5EF4-FFF2-40B4-BE49-F238E27FC236}">
                  <a16:creationId xmlns:a16="http://schemas.microsoft.com/office/drawing/2014/main" id="{3D526F49-3FD7-43F8-A299-DF7BDE791DE0}"/>
                </a:ext>
              </a:extLst>
            </p:cNvPr>
            <p:cNvGrpSpPr/>
            <p:nvPr/>
          </p:nvGrpSpPr>
          <p:grpSpPr>
            <a:xfrm>
              <a:off x="4174469" y="6594043"/>
              <a:ext cx="216000" cy="108000"/>
              <a:chOff x="4769784" y="3305189"/>
              <a:chExt cx="216000" cy="108000"/>
            </a:xfrm>
          </p:grpSpPr>
          <p:cxnSp>
            <p:nvCxnSpPr>
              <p:cNvPr id="18" name="Straight Connector 17">
                <a:extLst>
                  <a:ext uri="{FF2B5EF4-FFF2-40B4-BE49-F238E27FC236}">
                    <a16:creationId xmlns:a16="http://schemas.microsoft.com/office/drawing/2014/main" id="{BF5C9A27-E5E8-4B02-91A7-C58F004DDCC2}"/>
                  </a:ext>
                </a:extLst>
              </p:cNvPr>
              <p:cNvCxnSpPr/>
              <p:nvPr/>
            </p:nvCxnSpPr>
            <p:spPr>
              <a:xfrm>
                <a:off x="4769784" y="3359981"/>
                <a:ext cx="216000" cy="0"/>
              </a:xfrm>
              <a:prstGeom prst="line">
                <a:avLst/>
              </a:prstGeom>
              <a:ln w="28575">
                <a:no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49A2C645-552A-4021-852E-C0A360184DA7}"/>
                  </a:ext>
                </a:extLst>
              </p:cNvPr>
              <p:cNvSpPr/>
              <p:nvPr/>
            </p:nvSpPr>
            <p:spPr>
              <a:xfrm>
                <a:off x="4832500" y="3305189"/>
                <a:ext cx="108000" cy="108000"/>
              </a:xfrm>
              <a:prstGeom prst="rect">
                <a:avLst/>
              </a:prstGeom>
              <a:solidFill>
                <a:srgbClr val="006782"/>
              </a:solidFill>
              <a:ln>
                <a:solidFill>
                  <a:srgbClr val="006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1" i="0" u="none" strike="noStrike" kern="0" cap="none" spc="0" normalizeH="0" baseline="0" noProof="0">
                  <a:ln>
                    <a:noFill/>
                  </a:ln>
                  <a:solidFill>
                    <a:schemeClr val="tx1">
                      <a:lumMod val="65000"/>
                      <a:lumOff val="35000"/>
                    </a:schemeClr>
                  </a:solidFill>
                  <a:effectLst/>
                  <a:uLnTx/>
                  <a:uFillTx/>
                  <a:ea typeface="+mn-ea"/>
                  <a:cs typeface="Arial" panose="020B0604020202020204" pitchFamily="34" charset="0"/>
                  <a:sym typeface="Arial"/>
                </a:endParaRPr>
              </a:p>
            </p:txBody>
          </p:sp>
        </p:grpSp>
      </p:grpSp>
      <p:grpSp>
        <p:nvGrpSpPr>
          <p:cNvPr id="22" name="Group 21">
            <a:extLst>
              <a:ext uri="{FF2B5EF4-FFF2-40B4-BE49-F238E27FC236}">
                <a16:creationId xmlns:a16="http://schemas.microsoft.com/office/drawing/2014/main" id="{29D74A72-6437-4D31-B9AC-33842F6A9492}"/>
              </a:ext>
            </a:extLst>
          </p:cNvPr>
          <p:cNvGrpSpPr/>
          <p:nvPr/>
        </p:nvGrpSpPr>
        <p:grpSpPr>
          <a:xfrm>
            <a:off x="1853971" y="2258327"/>
            <a:ext cx="7528274" cy="3229559"/>
            <a:chOff x="352672" y="1927559"/>
            <a:chExt cx="5504765" cy="3229559"/>
          </a:xfrm>
        </p:grpSpPr>
        <p:grpSp>
          <p:nvGrpSpPr>
            <p:cNvPr id="23" name="Group 22">
              <a:extLst>
                <a:ext uri="{FF2B5EF4-FFF2-40B4-BE49-F238E27FC236}">
                  <a16:creationId xmlns:a16="http://schemas.microsoft.com/office/drawing/2014/main" id="{D4688536-874E-4011-A53A-B13F767577F2}"/>
                </a:ext>
              </a:extLst>
            </p:cNvPr>
            <p:cNvGrpSpPr/>
            <p:nvPr/>
          </p:nvGrpSpPr>
          <p:grpSpPr>
            <a:xfrm>
              <a:off x="352672" y="1927559"/>
              <a:ext cx="5504765" cy="3229559"/>
              <a:chOff x="-92516" y="1982267"/>
              <a:chExt cx="11215601" cy="3229559"/>
            </a:xfrm>
          </p:grpSpPr>
          <p:grpSp>
            <p:nvGrpSpPr>
              <p:cNvPr id="25" name="Group 24">
                <a:extLst>
                  <a:ext uri="{FF2B5EF4-FFF2-40B4-BE49-F238E27FC236}">
                    <a16:creationId xmlns:a16="http://schemas.microsoft.com/office/drawing/2014/main" id="{ACB2D745-31B8-456A-907D-015D94960736}"/>
                  </a:ext>
                </a:extLst>
              </p:cNvPr>
              <p:cNvGrpSpPr/>
              <p:nvPr/>
            </p:nvGrpSpPr>
            <p:grpSpPr>
              <a:xfrm>
                <a:off x="-92516" y="1982267"/>
                <a:ext cx="11215601" cy="3229559"/>
                <a:chOff x="248455" y="2244561"/>
                <a:chExt cx="11215601" cy="3229559"/>
              </a:xfrm>
            </p:grpSpPr>
            <p:grpSp>
              <p:nvGrpSpPr>
                <p:cNvPr id="35" name="Group 34">
                  <a:extLst>
                    <a:ext uri="{FF2B5EF4-FFF2-40B4-BE49-F238E27FC236}">
                      <a16:creationId xmlns:a16="http://schemas.microsoft.com/office/drawing/2014/main" id="{E737433D-4CE8-4156-96A1-171E405A3F03}"/>
                    </a:ext>
                  </a:extLst>
                </p:cNvPr>
                <p:cNvGrpSpPr/>
                <p:nvPr/>
              </p:nvGrpSpPr>
              <p:grpSpPr>
                <a:xfrm>
                  <a:off x="248455" y="2244561"/>
                  <a:ext cx="11215601" cy="3025187"/>
                  <a:chOff x="227793" y="4706382"/>
                  <a:chExt cx="11215601" cy="3025187"/>
                </a:xfrm>
              </p:grpSpPr>
              <p:grpSp>
                <p:nvGrpSpPr>
                  <p:cNvPr id="37" name="Group 36">
                    <a:extLst>
                      <a:ext uri="{FF2B5EF4-FFF2-40B4-BE49-F238E27FC236}">
                        <a16:creationId xmlns:a16="http://schemas.microsoft.com/office/drawing/2014/main" id="{FB07F087-F0EA-404B-AB2F-88EA0510EEF1}"/>
                      </a:ext>
                    </a:extLst>
                  </p:cNvPr>
                  <p:cNvGrpSpPr/>
                  <p:nvPr/>
                </p:nvGrpSpPr>
                <p:grpSpPr>
                  <a:xfrm>
                    <a:off x="775741" y="4706382"/>
                    <a:ext cx="10667653" cy="3025187"/>
                    <a:chOff x="741881" y="4811061"/>
                    <a:chExt cx="10667653" cy="3025187"/>
                  </a:xfrm>
                </p:grpSpPr>
                <p:grpSp>
                  <p:nvGrpSpPr>
                    <p:cNvPr id="39" name="Group 38">
                      <a:extLst>
                        <a:ext uri="{FF2B5EF4-FFF2-40B4-BE49-F238E27FC236}">
                          <a16:creationId xmlns:a16="http://schemas.microsoft.com/office/drawing/2014/main" id="{A8C7D503-701E-41D9-BB8D-FC19FE030CC2}"/>
                        </a:ext>
                      </a:extLst>
                    </p:cNvPr>
                    <p:cNvGrpSpPr/>
                    <p:nvPr/>
                  </p:nvGrpSpPr>
                  <p:grpSpPr>
                    <a:xfrm>
                      <a:off x="741881" y="4811061"/>
                      <a:ext cx="10667653" cy="2999184"/>
                      <a:chOff x="1502173" y="4139807"/>
                      <a:chExt cx="10667653" cy="2999184"/>
                    </a:xfrm>
                  </p:grpSpPr>
                  <p:grpSp>
                    <p:nvGrpSpPr>
                      <p:cNvPr id="41" name="Group 40">
                        <a:extLst>
                          <a:ext uri="{FF2B5EF4-FFF2-40B4-BE49-F238E27FC236}">
                            <a16:creationId xmlns:a16="http://schemas.microsoft.com/office/drawing/2014/main" id="{161B9660-8530-4F79-9117-97D798BB680A}"/>
                          </a:ext>
                        </a:extLst>
                      </p:cNvPr>
                      <p:cNvGrpSpPr/>
                      <p:nvPr/>
                    </p:nvGrpSpPr>
                    <p:grpSpPr>
                      <a:xfrm>
                        <a:off x="2030458" y="4166763"/>
                        <a:ext cx="10139368" cy="2972228"/>
                        <a:chOff x="2335307" y="4798524"/>
                        <a:chExt cx="9189876" cy="3227091"/>
                      </a:xfrm>
                    </p:grpSpPr>
                    <p:graphicFrame>
                      <p:nvGraphicFramePr>
                        <p:cNvPr id="43" name="Chart 42">
                          <a:extLst>
                            <a:ext uri="{FF2B5EF4-FFF2-40B4-BE49-F238E27FC236}">
                              <a16:creationId xmlns:a16="http://schemas.microsoft.com/office/drawing/2014/main" id="{1940321C-7C92-4A19-966A-49A591FF969F}"/>
                            </a:ext>
                          </a:extLst>
                        </p:cNvPr>
                        <p:cNvGraphicFramePr/>
                        <p:nvPr>
                          <p:extLst>
                            <p:ext uri="{D42A27DB-BD31-4B8C-83A1-F6EECF244321}">
                              <p14:modId xmlns:p14="http://schemas.microsoft.com/office/powerpoint/2010/main" val="2304489402"/>
                            </p:ext>
                          </p:extLst>
                        </p:nvPr>
                      </p:nvGraphicFramePr>
                      <p:xfrm>
                        <a:off x="2335307" y="4801382"/>
                        <a:ext cx="9189876" cy="3224233"/>
                      </p:xfrm>
                      <a:graphic>
                        <a:graphicData uri="http://schemas.openxmlformats.org/drawingml/2006/chart">
                          <c:chart xmlns:c="http://schemas.openxmlformats.org/drawingml/2006/chart" xmlns:r="http://schemas.openxmlformats.org/officeDocument/2006/relationships" r:id="rId3"/>
                        </a:graphicData>
                      </a:graphic>
                    </p:graphicFrame>
                    <p:sp>
                      <p:nvSpPr>
                        <p:cNvPr id="44" name="TextBox 1">
                          <a:extLst>
                            <a:ext uri="{FF2B5EF4-FFF2-40B4-BE49-F238E27FC236}">
                              <a16:creationId xmlns:a16="http://schemas.microsoft.com/office/drawing/2014/main" id="{5197DB07-B695-429E-B8B7-81C6BB267EAA}"/>
                            </a:ext>
                          </a:extLst>
                        </p:cNvPr>
                        <p:cNvSpPr txBox="1"/>
                        <p:nvPr/>
                      </p:nvSpPr>
                      <p:spPr>
                        <a:xfrm>
                          <a:off x="10061613" y="4798524"/>
                          <a:ext cx="847785" cy="22199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2855"/>
                              </a:solidFill>
                              <a:effectLst/>
                              <a:uLnTx/>
                              <a:uFillTx/>
                              <a:ea typeface="+mn-ea"/>
                              <a:cs typeface="Arial" panose="020B0604020202020204" pitchFamily="34" charset="0"/>
                              <a:sym typeface="Arial"/>
                            </a:rPr>
                            <a:t>***</a:t>
                          </a:r>
                        </a:p>
                      </p:txBody>
                    </p:sp>
                  </p:grpSp>
                  <p:sp>
                    <p:nvSpPr>
                      <p:cNvPr id="42" name="TextBox 41">
                        <a:extLst>
                          <a:ext uri="{FF2B5EF4-FFF2-40B4-BE49-F238E27FC236}">
                            <a16:creationId xmlns:a16="http://schemas.microsoft.com/office/drawing/2014/main" id="{5B96E015-C878-4029-AD70-CF501E2C76AC}"/>
                          </a:ext>
                        </a:extLst>
                      </p:cNvPr>
                      <p:cNvSpPr txBox="1"/>
                      <p:nvPr/>
                    </p:nvSpPr>
                    <p:spPr>
                      <a:xfrm>
                        <a:off x="1502173" y="4139807"/>
                        <a:ext cx="1107063" cy="287771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500"/>
                          </a:spcAft>
                          <a:buClr>
                            <a:srgbClr val="000000"/>
                          </a:buClr>
                          <a:buSzTx/>
                          <a:buFont typeface="Arial"/>
                          <a:buNone/>
                          <a:tabLst/>
                          <a:defRPr/>
                        </a:pPr>
                        <a:r>
                          <a:rPr kumimoji="0" lang="es-ES" sz="1600" b="0" i="0" u="none" strike="noStrike" kern="0" cap="none" spc="0" normalizeH="0" baseline="0" noProof="0">
                            <a:ln>
                              <a:noFill/>
                            </a:ln>
                            <a:solidFill>
                              <a:schemeClr val="tx1">
                                <a:lumMod val="50000"/>
                                <a:lumOff val="50000"/>
                              </a:schemeClr>
                            </a:solidFill>
                            <a:effectLst/>
                            <a:uLnTx/>
                            <a:uFillTx/>
                            <a:cs typeface="Arial" panose="020B0604020202020204" pitchFamily="34" charset="0"/>
                            <a:sym typeface="Arial"/>
                          </a:rPr>
                          <a:t>60</a:t>
                        </a:r>
                      </a:p>
                      <a:p>
                        <a:pPr marL="0" marR="0" lvl="0" indent="0" algn="r" defTabSz="914400" rtl="0" eaLnBrk="1" fontAlgn="auto" latinLnBrk="0" hangingPunct="1">
                          <a:lnSpc>
                            <a:spcPct val="100000"/>
                          </a:lnSpc>
                          <a:spcBef>
                            <a:spcPts val="0"/>
                          </a:spcBef>
                          <a:spcAft>
                            <a:spcPts val="500"/>
                          </a:spcAft>
                          <a:buClr>
                            <a:srgbClr val="000000"/>
                          </a:buClr>
                          <a:buSzTx/>
                          <a:buFont typeface="Arial"/>
                          <a:buNone/>
                          <a:tabLst/>
                          <a:defRPr/>
                        </a:pPr>
                        <a:endParaRPr kumimoji="0" lang="es-ES" sz="300" b="0" i="0" u="none" strike="noStrike" kern="0" cap="none" spc="0" normalizeH="0" baseline="0" noProof="0">
                          <a:ln>
                            <a:noFill/>
                          </a:ln>
                          <a:solidFill>
                            <a:schemeClr val="tx1">
                              <a:lumMod val="50000"/>
                              <a:lumOff val="50000"/>
                            </a:schemeClr>
                          </a:solidFill>
                          <a:effectLst/>
                          <a:uLnTx/>
                          <a:uFillTx/>
                          <a:cs typeface="Arial" panose="020B0604020202020204" pitchFamily="34" charset="0"/>
                          <a:sym typeface="Arial"/>
                        </a:endParaRPr>
                      </a:p>
                      <a:p>
                        <a:pPr marL="0" marR="0" lvl="0" indent="0" algn="r" defTabSz="914400" rtl="0" eaLnBrk="1" fontAlgn="auto" latinLnBrk="0" hangingPunct="1">
                          <a:lnSpc>
                            <a:spcPct val="100000"/>
                          </a:lnSpc>
                          <a:spcBef>
                            <a:spcPts val="0"/>
                          </a:spcBef>
                          <a:spcAft>
                            <a:spcPts val="500"/>
                          </a:spcAft>
                          <a:buClr>
                            <a:srgbClr val="000000"/>
                          </a:buClr>
                          <a:buSzTx/>
                          <a:buFont typeface="Arial"/>
                          <a:buNone/>
                          <a:tabLst/>
                          <a:defRPr/>
                        </a:pPr>
                        <a:r>
                          <a:rPr kumimoji="0" lang="es-ES" sz="1600" b="0" i="0" u="none" strike="noStrike" kern="0" cap="none" spc="0" normalizeH="0" baseline="0" noProof="0">
                            <a:ln>
                              <a:noFill/>
                            </a:ln>
                            <a:solidFill>
                              <a:schemeClr val="tx1">
                                <a:lumMod val="50000"/>
                                <a:lumOff val="50000"/>
                              </a:schemeClr>
                            </a:solidFill>
                            <a:effectLst/>
                            <a:uLnTx/>
                            <a:uFillTx/>
                            <a:cs typeface="Arial" panose="020B0604020202020204" pitchFamily="34" charset="0"/>
                            <a:sym typeface="Arial"/>
                          </a:rPr>
                          <a:t>50 </a:t>
                        </a:r>
                      </a:p>
                      <a:p>
                        <a:pPr marL="0" marR="0" lvl="0" indent="0" algn="r" defTabSz="914400" rtl="0" eaLnBrk="1" fontAlgn="auto" latinLnBrk="0" hangingPunct="1">
                          <a:lnSpc>
                            <a:spcPct val="100000"/>
                          </a:lnSpc>
                          <a:spcBef>
                            <a:spcPts val="0"/>
                          </a:spcBef>
                          <a:spcAft>
                            <a:spcPts val="500"/>
                          </a:spcAft>
                          <a:buClr>
                            <a:srgbClr val="000000"/>
                          </a:buClr>
                          <a:buSzTx/>
                          <a:buFont typeface="Arial"/>
                          <a:buNone/>
                          <a:tabLst/>
                          <a:defRPr/>
                        </a:pPr>
                        <a:endParaRPr kumimoji="0" lang="es-ES" sz="200" b="0" i="0" u="none" strike="noStrike" kern="0" cap="none" spc="0" normalizeH="0" baseline="0" noProof="0">
                          <a:ln>
                            <a:noFill/>
                          </a:ln>
                          <a:solidFill>
                            <a:schemeClr val="tx1">
                              <a:lumMod val="50000"/>
                              <a:lumOff val="50000"/>
                            </a:schemeClr>
                          </a:solidFill>
                          <a:effectLst/>
                          <a:uLnTx/>
                          <a:uFillTx/>
                          <a:cs typeface="Arial" panose="020B0604020202020204" pitchFamily="34" charset="0"/>
                          <a:sym typeface="Arial"/>
                        </a:endParaRPr>
                      </a:p>
                      <a:p>
                        <a:pPr marL="0" marR="0" lvl="0" indent="0" algn="r" defTabSz="914400" rtl="0" eaLnBrk="1" fontAlgn="auto" latinLnBrk="0" hangingPunct="1">
                          <a:lnSpc>
                            <a:spcPct val="100000"/>
                          </a:lnSpc>
                          <a:spcBef>
                            <a:spcPts val="0"/>
                          </a:spcBef>
                          <a:spcAft>
                            <a:spcPts val="500"/>
                          </a:spcAft>
                          <a:buClr>
                            <a:srgbClr val="000000"/>
                          </a:buClr>
                          <a:buSzTx/>
                          <a:buFont typeface="Arial"/>
                          <a:buNone/>
                          <a:tabLst/>
                          <a:defRPr/>
                        </a:pPr>
                        <a:r>
                          <a:rPr kumimoji="0" lang="es-ES" sz="1600" b="0" i="0" u="none" strike="noStrike" kern="0" cap="none" spc="0" normalizeH="0" baseline="0" noProof="0">
                            <a:ln>
                              <a:noFill/>
                            </a:ln>
                            <a:solidFill>
                              <a:schemeClr val="tx1">
                                <a:lumMod val="50000"/>
                                <a:lumOff val="50000"/>
                              </a:schemeClr>
                            </a:solidFill>
                            <a:effectLst/>
                            <a:uLnTx/>
                            <a:uFillTx/>
                            <a:cs typeface="Arial" panose="020B0604020202020204" pitchFamily="34" charset="0"/>
                            <a:sym typeface="Arial"/>
                          </a:rPr>
                          <a:t>40 </a:t>
                        </a:r>
                      </a:p>
                      <a:p>
                        <a:pPr marL="0" marR="0" lvl="0" indent="0" algn="r" defTabSz="914400" rtl="0" eaLnBrk="1" fontAlgn="auto" latinLnBrk="0" hangingPunct="1">
                          <a:lnSpc>
                            <a:spcPct val="100000"/>
                          </a:lnSpc>
                          <a:spcBef>
                            <a:spcPts val="0"/>
                          </a:spcBef>
                          <a:spcAft>
                            <a:spcPts val="500"/>
                          </a:spcAft>
                          <a:buClr>
                            <a:srgbClr val="000000"/>
                          </a:buClr>
                          <a:buSzTx/>
                          <a:buFont typeface="Arial"/>
                          <a:buNone/>
                          <a:tabLst/>
                          <a:defRPr/>
                        </a:pPr>
                        <a:endParaRPr kumimoji="0" lang="es-ES" sz="200" b="0" i="0" u="none" strike="noStrike" kern="0" cap="none" spc="0" normalizeH="0" baseline="0" noProof="0">
                          <a:ln>
                            <a:noFill/>
                          </a:ln>
                          <a:solidFill>
                            <a:schemeClr val="tx1">
                              <a:lumMod val="50000"/>
                              <a:lumOff val="50000"/>
                            </a:schemeClr>
                          </a:solidFill>
                          <a:effectLst/>
                          <a:uLnTx/>
                          <a:uFillTx/>
                          <a:cs typeface="Arial" panose="020B0604020202020204" pitchFamily="34" charset="0"/>
                          <a:sym typeface="Arial"/>
                        </a:endParaRPr>
                      </a:p>
                      <a:p>
                        <a:pPr marL="0" marR="0" lvl="0" indent="0" algn="r" defTabSz="914400" rtl="0" eaLnBrk="1" fontAlgn="auto" latinLnBrk="0" hangingPunct="1">
                          <a:lnSpc>
                            <a:spcPct val="100000"/>
                          </a:lnSpc>
                          <a:spcBef>
                            <a:spcPts val="0"/>
                          </a:spcBef>
                          <a:spcAft>
                            <a:spcPts val="500"/>
                          </a:spcAft>
                          <a:buClr>
                            <a:srgbClr val="000000"/>
                          </a:buClr>
                          <a:buSzTx/>
                          <a:buFont typeface="Arial"/>
                          <a:buNone/>
                          <a:tabLst/>
                          <a:defRPr/>
                        </a:pPr>
                        <a:r>
                          <a:rPr kumimoji="0" lang="es-ES" sz="1600" b="0" i="0" u="none" strike="noStrike" kern="0" cap="none" spc="0" normalizeH="0" baseline="0" noProof="0">
                            <a:ln>
                              <a:noFill/>
                            </a:ln>
                            <a:solidFill>
                              <a:schemeClr val="tx1">
                                <a:lumMod val="50000"/>
                                <a:lumOff val="50000"/>
                              </a:schemeClr>
                            </a:solidFill>
                            <a:effectLst/>
                            <a:uLnTx/>
                            <a:uFillTx/>
                            <a:cs typeface="Arial" panose="020B0604020202020204" pitchFamily="34" charset="0"/>
                            <a:sym typeface="Arial"/>
                          </a:rPr>
                          <a:t>30 </a:t>
                        </a:r>
                      </a:p>
                      <a:p>
                        <a:pPr marL="0" marR="0" lvl="0" indent="0" algn="r" defTabSz="914400" rtl="0" eaLnBrk="1" fontAlgn="auto" latinLnBrk="0" hangingPunct="1">
                          <a:lnSpc>
                            <a:spcPct val="100000"/>
                          </a:lnSpc>
                          <a:spcBef>
                            <a:spcPts val="0"/>
                          </a:spcBef>
                          <a:spcAft>
                            <a:spcPts val="500"/>
                          </a:spcAft>
                          <a:buClr>
                            <a:srgbClr val="000000"/>
                          </a:buClr>
                          <a:buSzTx/>
                          <a:buFont typeface="Arial"/>
                          <a:buNone/>
                          <a:tabLst/>
                          <a:defRPr/>
                        </a:pPr>
                        <a:endParaRPr kumimoji="0" lang="es-ES" sz="300" b="0" i="0" u="none" strike="noStrike" kern="0" cap="none" spc="0" normalizeH="0" baseline="0" noProof="0">
                          <a:ln>
                            <a:noFill/>
                          </a:ln>
                          <a:solidFill>
                            <a:schemeClr val="tx1">
                              <a:lumMod val="50000"/>
                              <a:lumOff val="50000"/>
                            </a:schemeClr>
                          </a:solidFill>
                          <a:effectLst/>
                          <a:uLnTx/>
                          <a:uFillTx/>
                          <a:cs typeface="Arial" panose="020B0604020202020204" pitchFamily="34" charset="0"/>
                          <a:sym typeface="Arial"/>
                        </a:endParaRPr>
                      </a:p>
                      <a:p>
                        <a:pPr marL="0" marR="0" lvl="0" indent="0" algn="r" defTabSz="914400" rtl="0" eaLnBrk="1" fontAlgn="auto" latinLnBrk="0" hangingPunct="1">
                          <a:lnSpc>
                            <a:spcPct val="100000"/>
                          </a:lnSpc>
                          <a:spcBef>
                            <a:spcPts val="0"/>
                          </a:spcBef>
                          <a:spcAft>
                            <a:spcPts val="500"/>
                          </a:spcAft>
                          <a:buClr>
                            <a:srgbClr val="000000"/>
                          </a:buClr>
                          <a:buSzTx/>
                          <a:buFont typeface="Arial"/>
                          <a:buNone/>
                          <a:tabLst/>
                          <a:defRPr/>
                        </a:pPr>
                        <a:r>
                          <a:rPr kumimoji="0" lang="es-ES" sz="1600" b="0" i="0" u="none" strike="noStrike" kern="0" cap="none" spc="0" normalizeH="0" baseline="0" noProof="0">
                            <a:ln>
                              <a:noFill/>
                            </a:ln>
                            <a:solidFill>
                              <a:schemeClr val="tx1">
                                <a:lumMod val="50000"/>
                                <a:lumOff val="50000"/>
                              </a:schemeClr>
                            </a:solidFill>
                            <a:effectLst/>
                            <a:uLnTx/>
                            <a:uFillTx/>
                            <a:cs typeface="Arial" panose="020B0604020202020204" pitchFamily="34" charset="0"/>
                            <a:sym typeface="Arial"/>
                          </a:rPr>
                          <a:t>20 </a:t>
                        </a:r>
                      </a:p>
                      <a:p>
                        <a:pPr marL="0" marR="0" lvl="0" indent="0" algn="r" defTabSz="914400" rtl="0" eaLnBrk="1" fontAlgn="auto" latinLnBrk="0" hangingPunct="1">
                          <a:lnSpc>
                            <a:spcPct val="100000"/>
                          </a:lnSpc>
                          <a:spcBef>
                            <a:spcPts val="0"/>
                          </a:spcBef>
                          <a:spcAft>
                            <a:spcPts val="500"/>
                          </a:spcAft>
                          <a:buClr>
                            <a:srgbClr val="000000"/>
                          </a:buClr>
                          <a:buSzTx/>
                          <a:buFont typeface="Arial"/>
                          <a:buNone/>
                          <a:tabLst/>
                          <a:defRPr/>
                        </a:pPr>
                        <a:endParaRPr kumimoji="0" lang="es-ES" sz="200" b="0" i="0" u="none" strike="noStrike" kern="0" cap="none" spc="0" normalizeH="0" baseline="0" noProof="0">
                          <a:ln>
                            <a:noFill/>
                          </a:ln>
                          <a:solidFill>
                            <a:schemeClr val="tx1">
                              <a:lumMod val="50000"/>
                              <a:lumOff val="50000"/>
                            </a:schemeClr>
                          </a:solidFill>
                          <a:effectLst/>
                          <a:uLnTx/>
                          <a:uFillTx/>
                          <a:cs typeface="Arial" panose="020B0604020202020204" pitchFamily="34" charset="0"/>
                          <a:sym typeface="Arial"/>
                        </a:endParaRPr>
                      </a:p>
                      <a:p>
                        <a:pPr marL="0" marR="0" lvl="0" indent="0" algn="r" defTabSz="914400" rtl="0" eaLnBrk="1" fontAlgn="auto" latinLnBrk="0" hangingPunct="1">
                          <a:lnSpc>
                            <a:spcPct val="100000"/>
                          </a:lnSpc>
                          <a:spcBef>
                            <a:spcPts val="0"/>
                          </a:spcBef>
                          <a:spcAft>
                            <a:spcPts val="500"/>
                          </a:spcAft>
                          <a:buClr>
                            <a:srgbClr val="000000"/>
                          </a:buClr>
                          <a:buSzTx/>
                          <a:buFont typeface="Arial"/>
                          <a:buNone/>
                          <a:tabLst/>
                          <a:defRPr/>
                        </a:pPr>
                        <a:r>
                          <a:rPr kumimoji="0" lang="es-ES" sz="1600" b="0" i="0" u="none" strike="noStrike" kern="0" cap="none" spc="0" normalizeH="0" baseline="0" noProof="0">
                            <a:ln>
                              <a:noFill/>
                            </a:ln>
                            <a:solidFill>
                              <a:schemeClr val="tx1">
                                <a:lumMod val="50000"/>
                                <a:lumOff val="50000"/>
                              </a:schemeClr>
                            </a:solidFill>
                            <a:effectLst/>
                            <a:uLnTx/>
                            <a:uFillTx/>
                            <a:cs typeface="Arial" panose="020B0604020202020204" pitchFamily="34" charset="0"/>
                            <a:sym typeface="Arial"/>
                          </a:rPr>
                          <a:t>10 </a:t>
                        </a:r>
                      </a:p>
                      <a:p>
                        <a:pPr marL="0" marR="0" lvl="0" indent="0" algn="r" defTabSz="914400" rtl="0" eaLnBrk="1" fontAlgn="auto" latinLnBrk="0" hangingPunct="1">
                          <a:lnSpc>
                            <a:spcPct val="100000"/>
                          </a:lnSpc>
                          <a:spcBef>
                            <a:spcPts val="0"/>
                          </a:spcBef>
                          <a:spcAft>
                            <a:spcPts val="500"/>
                          </a:spcAft>
                          <a:buClr>
                            <a:srgbClr val="000000"/>
                          </a:buClr>
                          <a:buSzTx/>
                          <a:buFont typeface="Arial"/>
                          <a:buNone/>
                          <a:tabLst/>
                          <a:defRPr/>
                        </a:pPr>
                        <a:endParaRPr kumimoji="0" lang="es-ES" sz="100" b="0" i="0" u="none" strike="noStrike" kern="0" cap="none" spc="0" normalizeH="0" baseline="0" noProof="0">
                          <a:ln>
                            <a:noFill/>
                          </a:ln>
                          <a:solidFill>
                            <a:schemeClr val="tx1">
                              <a:lumMod val="50000"/>
                              <a:lumOff val="50000"/>
                            </a:schemeClr>
                          </a:solidFill>
                          <a:effectLst/>
                          <a:uLnTx/>
                          <a:uFillTx/>
                          <a:cs typeface="Arial" panose="020B0604020202020204" pitchFamily="34" charset="0"/>
                          <a:sym typeface="Arial"/>
                        </a:endParaRPr>
                      </a:p>
                      <a:p>
                        <a:pPr marL="0" marR="0" lvl="0" indent="0" algn="r" defTabSz="914400" rtl="0" eaLnBrk="1" fontAlgn="auto" latinLnBrk="0" hangingPunct="1">
                          <a:lnSpc>
                            <a:spcPct val="100000"/>
                          </a:lnSpc>
                          <a:spcBef>
                            <a:spcPts val="0"/>
                          </a:spcBef>
                          <a:spcAft>
                            <a:spcPts val="500"/>
                          </a:spcAft>
                          <a:buClr>
                            <a:srgbClr val="000000"/>
                          </a:buClr>
                          <a:buSzTx/>
                          <a:buFont typeface="Arial"/>
                          <a:buNone/>
                          <a:tabLst/>
                          <a:defRPr/>
                        </a:pPr>
                        <a:r>
                          <a:rPr kumimoji="0" lang="es-ES" sz="1600" b="0" i="0" u="none" strike="noStrike" kern="0" cap="none" spc="0" normalizeH="0" baseline="0" noProof="0">
                            <a:ln>
                              <a:noFill/>
                            </a:ln>
                            <a:solidFill>
                              <a:schemeClr val="tx1">
                                <a:lumMod val="50000"/>
                                <a:lumOff val="50000"/>
                              </a:schemeClr>
                            </a:solidFill>
                            <a:effectLst/>
                            <a:uLnTx/>
                            <a:uFillTx/>
                            <a:cs typeface="Arial" panose="020B0604020202020204" pitchFamily="34" charset="0"/>
                            <a:sym typeface="Arial"/>
                          </a:rPr>
                          <a:t>0</a:t>
                        </a:r>
                      </a:p>
                    </p:txBody>
                  </p:sp>
                </p:grpSp>
                <p:sp>
                  <p:nvSpPr>
                    <p:cNvPr id="40" name="TextBox 39">
                      <a:extLst>
                        <a:ext uri="{FF2B5EF4-FFF2-40B4-BE49-F238E27FC236}">
                          <a16:creationId xmlns:a16="http://schemas.microsoft.com/office/drawing/2014/main" id="{37C6E5FB-ABF5-48F7-8FFA-A58576DCBDB8}"/>
                        </a:ext>
                      </a:extLst>
                    </p:cNvPr>
                    <p:cNvSpPr txBox="1"/>
                    <p:nvPr/>
                  </p:nvSpPr>
                  <p:spPr>
                    <a:xfrm>
                      <a:off x="1749414" y="7497694"/>
                      <a:ext cx="956059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
                          <a:srgbClr val="000000"/>
                        </a:buClr>
                        <a:buSzTx/>
                        <a:buFont typeface="Arial"/>
                        <a:buNone/>
                        <a:tabLst/>
                        <a:defRPr/>
                      </a:pPr>
                      <a:r>
                        <a:rPr kumimoji="0" lang="es-ES" sz="1600" b="0" i="0" u="none" strike="noStrike" kern="0" cap="none" spc="0" normalizeH="0" baseline="0" noProof="0">
                          <a:ln>
                            <a:noFill/>
                          </a:ln>
                          <a:solidFill>
                            <a:schemeClr val="tx1">
                              <a:lumMod val="50000"/>
                              <a:lumOff val="50000"/>
                            </a:schemeClr>
                          </a:solidFill>
                          <a:effectLst/>
                          <a:uLnTx/>
                          <a:uFillTx/>
                          <a:cs typeface="Arial" panose="020B0604020202020204" pitchFamily="34" charset="0"/>
                          <a:sym typeface="Arial"/>
                        </a:rPr>
                        <a:t>0                          2                            4                             6                            8</a:t>
                      </a:r>
                    </a:p>
                  </p:txBody>
                </p:sp>
              </p:grpSp>
              <p:sp>
                <p:nvSpPr>
                  <p:cNvPr id="38" name="TextBox 37">
                    <a:extLst>
                      <a:ext uri="{FF2B5EF4-FFF2-40B4-BE49-F238E27FC236}">
                        <a16:creationId xmlns:a16="http://schemas.microsoft.com/office/drawing/2014/main" id="{67821780-DDC4-4E5A-A529-960181C62EB2}"/>
                      </a:ext>
                    </a:extLst>
                  </p:cNvPr>
                  <p:cNvSpPr txBox="1"/>
                  <p:nvPr/>
                </p:nvSpPr>
                <p:spPr>
                  <a:xfrm rot="16200000">
                    <a:off x="-632417" y="5679269"/>
                    <a:ext cx="2573956" cy="853536"/>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a:ln>
                          <a:noFill/>
                        </a:ln>
                        <a:solidFill>
                          <a:schemeClr val="accent6">
                            <a:lumMod val="50000"/>
                          </a:schemeClr>
                        </a:solidFill>
                        <a:effectLst/>
                        <a:uLnTx/>
                        <a:uFillTx/>
                        <a:cs typeface="Arial" panose="020B0604020202020204" pitchFamily="34" charset="0"/>
                        <a:sym typeface="Arial"/>
                      </a:rPr>
                      <a:t>% de éxito terapéutico</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a:ln>
                          <a:noFill/>
                        </a:ln>
                        <a:solidFill>
                          <a:schemeClr val="accent6">
                            <a:lumMod val="50000"/>
                          </a:schemeClr>
                        </a:solidFill>
                        <a:effectLst/>
                        <a:uLnTx/>
                        <a:uFillTx/>
                        <a:cs typeface="Arial" panose="020B0604020202020204" pitchFamily="34" charset="0"/>
                        <a:sym typeface="Arial"/>
                      </a:rPr>
                      <a:t>según la PGA</a:t>
                    </a:r>
                  </a:p>
                </p:txBody>
              </p:sp>
            </p:grpSp>
            <p:sp>
              <p:nvSpPr>
                <p:cNvPr id="36" name="TextBox 35">
                  <a:extLst>
                    <a:ext uri="{FF2B5EF4-FFF2-40B4-BE49-F238E27FC236}">
                      <a16:creationId xmlns:a16="http://schemas.microsoft.com/office/drawing/2014/main" id="{4BBC794F-0203-4876-9FE2-3ED020678AB3}"/>
                    </a:ext>
                  </a:extLst>
                </p:cNvPr>
                <p:cNvSpPr txBox="1"/>
                <p:nvPr/>
              </p:nvSpPr>
              <p:spPr>
                <a:xfrm>
                  <a:off x="5343511" y="5166343"/>
                  <a:ext cx="1266198"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1" i="0" u="none" strike="noStrike" kern="0" cap="none" spc="0" normalizeH="0" baseline="0" noProof="0">
                      <a:ln>
                        <a:noFill/>
                      </a:ln>
                      <a:solidFill>
                        <a:schemeClr val="accent6">
                          <a:lumMod val="50000"/>
                        </a:schemeClr>
                      </a:solidFill>
                      <a:effectLst/>
                      <a:uLnTx/>
                      <a:uFillTx/>
                      <a:cs typeface="Arial" panose="020B0604020202020204" pitchFamily="34" charset="0"/>
                      <a:sym typeface="Arial"/>
                    </a:rPr>
                    <a:t>Semanas</a:t>
                  </a:r>
                  <a:endParaRPr kumimoji="0" lang="es-ES" sz="1400" b="0" i="0" u="none" strike="noStrike" kern="0" cap="none" spc="0" normalizeH="0" baseline="0" noProof="0">
                    <a:ln>
                      <a:noFill/>
                    </a:ln>
                    <a:solidFill>
                      <a:schemeClr val="accent6">
                        <a:lumMod val="50000"/>
                      </a:schemeClr>
                    </a:solidFill>
                    <a:effectLst/>
                    <a:uLnTx/>
                    <a:uFillTx/>
                    <a:cs typeface="Arial" panose="020B0604020202020204" pitchFamily="34" charset="0"/>
                    <a:sym typeface="Arial"/>
                  </a:endParaRPr>
                </a:p>
              </p:txBody>
            </p:sp>
          </p:grpSp>
          <p:sp>
            <p:nvSpPr>
              <p:cNvPr id="26" name="TextBox 25">
                <a:extLst>
                  <a:ext uri="{FF2B5EF4-FFF2-40B4-BE49-F238E27FC236}">
                    <a16:creationId xmlns:a16="http://schemas.microsoft.com/office/drawing/2014/main" id="{F1D4D2D4-B261-411D-A23C-0DEB5A3ACE0C}"/>
                  </a:ext>
                </a:extLst>
              </p:cNvPr>
              <p:cNvSpPr txBox="1"/>
              <p:nvPr/>
            </p:nvSpPr>
            <p:spPr>
              <a:xfrm>
                <a:off x="2110444" y="3594757"/>
                <a:ext cx="146661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a:ln>
                      <a:noFill/>
                    </a:ln>
                    <a:solidFill>
                      <a:srgbClr val="002855"/>
                    </a:solidFill>
                    <a:effectLst/>
                    <a:uLnTx/>
                    <a:uFillTx/>
                    <a:cs typeface="Arial" panose="020B0604020202020204" pitchFamily="34" charset="0"/>
                    <a:sym typeface="Arial"/>
                  </a:rPr>
                  <a:t>15.2%</a:t>
                </a:r>
              </a:p>
            </p:txBody>
          </p:sp>
          <p:sp>
            <p:nvSpPr>
              <p:cNvPr id="27" name="TextBox 26">
                <a:extLst>
                  <a:ext uri="{FF2B5EF4-FFF2-40B4-BE49-F238E27FC236}">
                    <a16:creationId xmlns:a16="http://schemas.microsoft.com/office/drawing/2014/main" id="{E1CA6876-9997-4638-9C11-48B29A2B1EE8}"/>
                  </a:ext>
                </a:extLst>
              </p:cNvPr>
              <p:cNvSpPr txBox="1"/>
              <p:nvPr/>
            </p:nvSpPr>
            <p:spPr>
              <a:xfrm>
                <a:off x="5134150" y="2996712"/>
                <a:ext cx="154060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a:ln>
                      <a:noFill/>
                    </a:ln>
                    <a:solidFill>
                      <a:srgbClr val="002855"/>
                    </a:solidFill>
                    <a:effectLst/>
                    <a:uLnTx/>
                    <a:uFillTx/>
                    <a:cs typeface="Arial" panose="020B0604020202020204" pitchFamily="34" charset="0"/>
                    <a:sym typeface="Arial"/>
                  </a:rPr>
                  <a:t>29.2%</a:t>
                </a:r>
              </a:p>
            </p:txBody>
          </p:sp>
          <p:sp>
            <p:nvSpPr>
              <p:cNvPr id="29" name="TextBox 28">
                <a:extLst>
                  <a:ext uri="{FF2B5EF4-FFF2-40B4-BE49-F238E27FC236}">
                    <a16:creationId xmlns:a16="http://schemas.microsoft.com/office/drawing/2014/main" id="{97862DDA-0308-4AE1-BFF2-4481634FE389}"/>
                  </a:ext>
                </a:extLst>
              </p:cNvPr>
              <p:cNvSpPr txBox="1"/>
              <p:nvPr/>
            </p:nvSpPr>
            <p:spPr>
              <a:xfrm>
                <a:off x="2324383" y="4250231"/>
                <a:ext cx="11070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a:ln>
                      <a:noFill/>
                    </a:ln>
                    <a:solidFill>
                      <a:srgbClr val="002855"/>
                    </a:solidFill>
                    <a:effectLst/>
                    <a:uLnTx/>
                    <a:uFillTx/>
                    <a:cs typeface="Arial" panose="020B0604020202020204" pitchFamily="34" charset="0"/>
                    <a:sym typeface="Arial"/>
                  </a:rPr>
                  <a:t>0%</a:t>
                </a:r>
              </a:p>
            </p:txBody>
          </p:sp>
          <p:sp>
            <p:nvSpPr>
              <p:cNvPr id="30" name="TextBox 29">
                <a:extLst>
                  <a:ext uri="{FF2B5EF4-FFF2-40B4-BE49-F238E27FC236}">
                    <a16:creationId xmlns:a16="http://schemas.microsoft.com/office/drawing/2014/main" id="{50049C68-80D1-4384-BD22-42A332C264C3}"/>
                  </a:ext>
                </a:extLst>
              </p:cNvPr>
              <p:cNvSpPr txBox="1"/>
              <p:nvPr/>
            </p:nvSpPr>
            <p:spPr>
              <a:xfrm>
                <a:off x="7388095" y="3939049"/>
                <a:ext cx="129544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a:ln>
                      <a:noFill/>
                    </a:ln>
                    <a:solidFill>
                      <a:srgbClr val="002855"/>
                    </a:solidFill>
                    <a:effectLst/>
                    <a:uLnTx/>
                    <a:uFillTx/>
                    <a:cs typeface="Arial" panose="020B0604020202020204" pitchFamily="34" charset="0"/>
                    <a:sym typeface="Arial"/>
                  </a:rPr>
                  <a:t>7.0%</a:t>
                </a:r>
              </a:p>
            </p:txBody>
          </p:sp>
          <p:sp>
            <p:nvSpPr>
              <p:cNvPr id="31" name="TextBox 30">
                <a:extLst>
                  <a:ext uri="{FF2B5EF4-FFF2-40B4-BE49-F238E27FC236}">
                    <a16:creationId xmlns:a16="http://schemas.microsoft.com/office/drawing/2014/main" id="{3B90DFB4-D1F4-469A-A36D-19EAEED9EA76}"/>
                  </a:ext>
                </a:extLst>
              </p:cNvPr>
              <p:cNvSpPr txBox="1"/>
              <p:nvPr/>
            </p:nvSpPr>
            <p:spPr>
              <a:xfrm>
                <a:off x="9471852" y="3830873"/>
                <a:ext cx="13866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a:ln>
                      <a:noFill/>
                    </a:ln>
                    <a:solidFill>
                      <a:srgbClr val="002855"/>
                    </a:solidFill>
                    <a:effectLst/>
                    <a:uLnTx/>
                    <a:uFillTx/>
                    <a:cs typeface="Arial" panose="020B0604020202020204" pitchFamily="34" charset="0"/>
                    <a:sym typeface="Arial"/>
                  </a:rPr>
                  <a:t>9.3%</a:t>
                </a:r>
              </a:p>
            </p:txBody>
          </p:sp>
          <p:sp>
            <p:nvSpPr>
              <p:cNvPr id="32" name="TextBox 31">
                <a:extLst>
                  <a:ext uri="{FF2B5EF4-FFF2-40B4-BE49-F238E27FC236}">
                    <a16:creationId xmlns:a16="http://schemas.microsoft.com/office/drawing/2014/main" id="{163E592F-FA9D-4521-9082-3DBD516EAB5E}"/>
                  </a:ext>
                </a:extLst>
              </p:cNvPr>
              <p:cNvSpPr txBox="1"/>
              <p:nvPr/>
            </p:nvSpPr>
            <p:spPr>
              <a:xfrm>
                <a:off x="5389575" y="4066168"/>
                <a:ext cx="154060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a:ln>
                      <a:noFill/>
                    </a:ln>
                    <a:solidFill>
                      <a:srgbClr val="002855"/>
                    </a:solidFill>
                    <a:effectLst/>
                    <a:uLnTx/>
                    <a:uFillTx/>
                    <a:cs typeface="Arial" panose="020B0604020202020204" pitchFamily="34" charset="0"/>
                    <a:sym typeface="Arial"/>
                  </a:rPr>
                  <a:t>3.1%</a:t>
                </a:r>
              </a:p>
            </p:txBody>
          </p:sp>
          <p:sp>
            <p:nvSpPr>
              <p:cNvPr id="33" name="TextBox 32">
                <a:extLst>
                  <a:ext uri="{FF2B5EF4-FFF2-40B4-BE49-F238E27FC236}">
                    <a16:creationId xmlns:a16="http://schemas.microsoft.com/office/drawing/2014/main" id="{608A586E-4A26-4FBA-BEE8-FB05FF665E46}"/>
                  </a:ext>
                </a:extLst>
              </p:cNvPr>
              <p:cNvSpPr txBox="1"/>
              <p:nvPr/>
            </p:nvSpPr>
            <p:spPr>
              <a:xfrm>
                <a:off x="7162434" y="2456248"/>
                <a:ext cx="163325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a:ln>
                      <a:noFill/>
                    </a:ln>
                    <a:solidFill>
                      <a:srgbClr val="002855"/>
                    </a:solidFill>
                    <a:effectLst/>
                    <a:uLnTx/>
                    <a:uFillTx/>
                    <a:cs typeface="Arial" panose="020B0604020202020204" pitchFamily="34" charset="0"/>
                    <a:sym typeface="Arial"/>
                  </a:rPr>
                  <a:t>44.3%</a:t>
                </a:r>
              </a:p>
            </p:txBody>
          </p:sp>
          <p:sp>
            <p:nvSpPr>
              <p:cNvPr id="34" name="TextBox 33">
                <a:extLst>
                  <a:ext uri="{FF2B5EF4-FFF2-40B4-BE49-F238E27FC236}">
                    <a16:creationId xmlns:a16="http://schemas.microsoft.com/office/drawing/2014/main" id="{52377519-676F-41D0-AE0B-B2AC7928ABDB}"/>
                  </a:ext>
                </a:extLst>
              </p:cNvPr>
              <p:cNvSpPr txBox="1"/>
              <p:nvPr/>
            </p:nvSpPr>
            <p:spPr>
              <a:xfrm>
                <a:off x="9385332" y="2178829"/>
                <a:ext cx="15597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a:ln>
                      <a:noFill/>
                    </a:ln>
                    <a:solidFill>
                      <a:srgbClr val="002855"/>
                    </a:solidFill>
                    <a:effectLst/>
                    <a:uLnTx/>
                    <a:uFillTx/>
                    <a:cs typeface="Arial" panose="020B0604020202020204" pitchFamily="34" charset="0"/>
                    <a:sym typeface="Arial"/>
                  </a:rPr>
                  <a:t>50.8%</a:t>
                </a:r>
              </a:p>
            </p:txBody>
          </p:sp>
        </p:grpSp>
        <p:sp>
          <p:nvSpPr>
            <p:cNvPr id="24" name="TextBox 1">
              <a:extLst>
                <a:ext uri="{FF2B5EF4-FFF2-40B4-BE49-F238E27FC236}">
                  <a16:creationId xmlns:a16="http://schemas.microsoft.com/office/drawing/2014/main" id="{D2E176DD-885B-4BB2-BEE9-6D139A7ABB43}"/>
                </a:ext>
              </a:extLst>
            </p:cNvPr>
            <p:cNvSpPr txBox="1"/>
            <p:nvPr/>
          </p:nvSpPr>
          <p:spPr>
            <a:xfrm>
              <a:off x="2999584" y="2785311"/>
              <a:ext cx="459096" cy="20446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2855"/>
                  </a:solidFill>
                  <a:effectLst/>
                  <a:uLnTx/>
                  <a:uFillTx/>
                  <a:ea typeface="+mn-ea"/>
                  <a:cs typeface="Arial" panose="020B0604020202020204" pitchFamily="34" charset="0"/>
                  <a:sym typeface="Arial"/>
                </a:rPr>
                <a:t>**</a:t>
              </a:r>
            </a:p>
          </p:txBody>
        </p:sp>
      </p:grpSp>
      <p:sp>
        <p:nvSpPr>
          <p:cNvPr id="4" name="TextBox 68">
            <a:extLst>
              <a:ext uri="{FF2B5EF4-FFF2-40B4-BE49-F238E27FC236}">
                <a16:creationId xmlns:a16="http://schemas.microsoft.com/office/drawing/2014/main" id="{84D81096-B11F-696C-329B-64B2D7DFF3EF}"/>
              </a:ext>
            </a:extLst>
          </p:cNvPr>
          <p:cNvSpPr txBox="1"/>
          <p:nvPr/>
        </p:nvSpPr>
        <p:spPr>
          <a:xfrm>
            <a:off x="237915" y="6231818"/>
            <a:ext cx="10058609" cy="584775"/>
          </a:xfrm>
          <a:prstGeom prst="rect">
            <a:avLst/>
          </a:prstGeom>
          <a:noFill/>
        </p:spPr>
        <p:txBody>
          <a:bodyPr wrap="square">
            <a:spAutoFit/>
          </a:bodyPr>
          <a:lstStyle/>
          <a:p>
            <a:r>
              <a:rPr lang="es-ES" sz="800" noProof="1">
                <a:solidFill>
                  <a:srgbClr val="6C8DC2"/>
                </a:solidFill>
                <a:cs typeface="Arial" panose="020B0604020202020204" pitchFamily="34" charset="0"/>
              </a:rPr>
              <a:t>**p&lt;0,01; ***p&lt;0,001, crema CAL/BDP frente al vehículo de la crema.</a:t>
            </a:r>
          </a:p>
          <a:p>
            <a:r>
              <a:rPr lang="es-ES" sz="800" noProof="1">
                <a:solidFill>
                  <a:schemeClr val="bg1">
                    <a:lumMod val="50000"/>
                  </a:schemeClr>
                </a:solidFill>
                <a:cs typeface="Arial" panose="020B0604020202020204" pitchFamily="34" charset="0"/>
              </a:rPr>
              <a:t>BDP: dipropionato de betametasona, CAL: calcipotriol, PGA: evaluación global del médico.</a:t>
            </a:r>
          </a:p>
          <a:p>
            <a:r>
              <a:rPr kumimoji="0" lang="es-ES" sz="800" b="1" i="0" u="none" strike="noStrike" kern="0" cap="none" spc="0" normalizeH="0" baseline="0" noProof="1">
                <a:ln>
                  <a:noFill/>
                </a:ln>
                <a:solidFill>
                  <a:srgbClr val="75787B"/>
                </a:solidFill>
                <a:effectLst/>
                <a:uLnTx/>
                <a:uFillTx/>
                <a:cs typeface="Arial" panose="020B0604020202020204" pitchFamily="34" charset="0"/>
                <a:sym typeface="Arial"/>
              </a:rPr>
              <a:t>1. </a:t>
            </a:r>
            <a:r>
              <a:rPr lang="en-US" sz="800" noProof="1">
                <a:solidFill>
                  <a:schemeClr val="bg1">
                    <a:lumMod val="50000"/>
                  </a:schemeClr>
                </a:solidFill>
                <a:cs typeface="Arial" panose="020B0604020202020204" pitchFamily="34" charset="0"/>
              </a:rPr>
              <a:t>Ficha Técnica Wynzora® CIMA. AEMPS. </a:t>
            </a:r>
            <a:r>
              <a:rPr lang="es-ES" sz="800" noProof="1">
                <a:solidFill>
                  <a:schemeClr val="bg1">
                    <a:lumMod val="50000"/>
                  </a:schemeClr>
                </a:solidFill>
                <a:cs typeface="Arial" panose="020B0604020202020204" pitchFamily="34" charset="0"/>
              </a:rPr>
              <a:t>Disponible en: https://cima.aemps.es/cima/pdfs/ft/86088/FT_86088.pdf (último acceso: marzo 2023). </a:t>
            </a:r>
            <a:r>
              <a:rPr lang="en-US" sz="800" b="1" kern="0" dirty="0">
                <a:solidFill>
                  <a:srgbClr val="75787B"/>
                </a:solidFill>
                <a:cs typeface="Arial" panose="020B0604020202020204" pitchFamily="34" charset="0"/>
                <a:sym typeface="Arial"/>
              </a:rPr>
              <a:t>2.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Pinter</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 et al. A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pooled</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analysis</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of</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randomized</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controlled</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phase</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3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trials</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investigating</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the</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efficacy</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and safety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of</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 novel,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fixed</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dose</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calcipotriene</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and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betamethasone</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dipropionate</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cream</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for</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the</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topical</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treatment</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of</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plaque psoriasis. J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Eur</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Acad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Venereol</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2022 Feb;36(2):228-236. </a:t>
            </a:r>
          </a:p>
        </p:txBody>
      </p:sp>
      <p:sp>
        <p:nvSpPr>
          <p:cNvPr id="6" name="TextBox 68">
            <a:extLst>
              <a:ext uri="{FF2B5EF4-FFF2-40B4-BE49-F238E27FC236}">
                <a16:creationId xmlns:a16="http://schemas.microsoft.com/office/drawing/2014/main" id="{EC60160D-60F9-DF5D-74B8-9AA1E47C342B}"/>
              </a:ext>
            </a:extLst>
          </p:cNvPr>
          <p:cNvSpPr txBox="1"/>
          <p:nvPr/>
        </p:nvSpPr>
        <p:spPr>
          <a:xfrm>
            <a:off x="4009433" y="5820664"/>
            <a:ext cx="4773894" cy="215444"/>
          </a:xfrm>
          <a:prstGeom prst="rect">
            <a:avLst/>
          </a:prstGeom>
          <a:noFill/>
        </p:spPr>
        <p:txBody>
          <a:bodyPr wrap="square">
            <a:spAutoFit/>
          </a:bodyPr>
          <a:lstStyle/>
          <a:p>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Pinter</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 et al. J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Eur</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Acad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Dermatol</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Venereol</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2022</a:t>
            </a:r>
            <a:r>
              <a:rPr lang="en-US" sz="800" baseline="30000" noProof="1">
                <a:solidFill>
                  <a:schemeClr val="bg1">
                    <a:lumMod val="50000"/>
                  </a:schemeClr>
                </a:solidFill>
                <a:cs typeface="Arial" panose="020B0604020202020204" pitchFamily="34" charset="0"/>
              </a:rPr>
              <a:t>2</a:t>
            </a:r>
            <a:endParaRPr lang="en-US" sz="800" noProof="1">
              <a:solidFill>
                <a:schemeClr val="bg1">
                  <a:lumMod val="50000"/>
                </a:schemeClr>
              </a:solidFill>
              <a:cs typeface="Arial" panose="020B0604020202020204" pitchFamily="34" charset="0"/>
            </a:endParaRPr>
          </a:p>
        </p:txBody>
      </p:sp>
    </p:spTree>
    <p:extLst>
      <p:ext uri="{BB962C8B-B14F-4D97-AF65-F5344CB8AC3E}">
        <p14:creationId xmlns:p14="http://schemas.microsoft.com/office/powerpoint/2010/main" val="1027079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FFE4A8-8432-A167-F9CF-0DCE134FE892}"/>
              </a:ext>
            </a:extLst>
          </p:cNvPr>
          <p:cNvSpPr>
            <a:spLocks noGrp="1"/>
          </p:cNvSpPr>
          <p:nvPr>
            <p:ph type="ctrTitle"/>
          </p:nvPr>
        </p:nvSpPr>
        <p:spPr>
          <a:xfrm>
            <a:off x="1952786" y="2093806"/>
            <a:ext cx="9668670" cy="1102393"/>
          </a:xfrm>
        </p:spPr>
        <p:txBody>
          <a:bodyPr>
            <a:normAutofit/>
          </a:bodyPr>
          <a:lstStyle/>
          <a:p>
            <a:r>
              <a:rPr lang="es-ES" sz="6600" baseline="30000" dirty="0">
                <a:solidFill>
                  <a:schemeClr val="tx1"/>
                </a:solidFill>
                <a:latin typeface="Arial"/>
                <a:ea typeface="Trebuchet MS" panose="020B0603020202020204" pitchFamily="34" charset="0"/>
                <a:cs typeface="Trebuchet MS" panose="020B0603020202020204" pitchFamily="34" charset="0"/>
              </a:rPr>
              <a:t>▼ </a:t>
            </a:r>
            <a:r>
              <a:rPr lang="es-ES" sz="6600" dirty="0"/>
              <a:t>KLISYRI®</a:t>
            </a:r>
            <a:r>
              <a:rPr lang="es-ES" sz="6600" dirty="0">
                <a:solidFill>
                  <a:srgbClr val="6F6F6F"/>
                </a:solidFill>
                <a:latin typeface="Arial"/>
                <a:ea typeface="Trebuchet MS" panose="020B0603020202020204" pitchFamily="34" charset="0"/>
                <a:cs typeface="Trebuchet MS" panose="020B0603020202020204" pitchFamily="34" charset="0"/>
              </a:rPr>
              <a:t> </a:t>
            </a:r>
            <a:r>
              <a:rPr lang="es-ES" sz="6600" dirty="0"/>
              <a:t>:</a:t>
            </a:r>
            <a:endParaRPr lang="en-US" sz="6600" dirty="0"/>
          </a:p>
        </p:txBody>
      </p:sp>
      <p:sp>
        <p:nvSpPr>
          <p:cNvPr id="7" name="Subtitle 6">
            <a:extLst>
              <a:ext uri="{FF2B5EF4-FFF2-40B4-BE49-F238E27FC236}">
                <a16:creationId xmlns:a16="http://schemas.microsoft.com/office/drawing/2014/main" id="{23B0DBA6-78E9-2E23-0250-9C8BCEDC5E99}"/>
              </a:ext>
            </a:extLst>
          </p:cNvPr>
          <p:cNvSpPr>
            <a:spLocks noGrp="1"/>
          </p:cNvSpPr>
          <p:nvPr>
            <p:ph type="subTitle" idx="1"/>
          </p:nvPr>
        </p:nvSpPr>
        <p:spPr>
          <a:xfrm>
            <a:off x="1952786" y="3196199"/>
            <a:ext cx="9668670" cy="748119"/>
          </a:xfrm>
        </p:spPr>
        <p:txBody>
          <a:bodyPr>
            <a:normAutofit/>
          </a:bodyPr>
          <a:lstStyle/>
          <a:p>
            <a:r>
              <a:rPr lang="es-ES" sz="2800" dirty="0"/>
              <a:t>Un nuevo tratamiento para la Queratosis Actínica</a:t>
            </a:r>
          </a:p>
        </p:txBody>
      </p:sp>
      <p:sp>
        <p:nvSpPr>
          <p:cNvPr id="8" name="Subtítulo 4">
            <a:extLst>
              <a:ext uri="{FF2B5EF4-FFF2-40B4-BE49-F238E27FC236}">
                <a16:creationId xmlns:a16="http://schemas.microsoft.com/office/drawing/2014/main" id="{9F124187-C93D-0165-CE69-12006781C950}"/>
              </a:ext>
            </a:extLst>
          </p:cNvPr>
          <p:cNvSpPr txBox="1">
            <a:spLocks/>
          </p:cNvSpPr>
          <p:nvPr/>
        </p:nvSpPr>
        <p:spPr>
          <a:xfrm>
            <a:off x="1952786" y="3814737"/>
            <a:ext cx="9668670" cy="748119"/>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Clr>
                <a:srgbClr val="E83638"/>
              </a:buClr>
              <a:buFont typeface="Arial" panose="020B0604020202020204" pitchFamily="34" charset="0"/>
              <a:buNone/>
              <a:defRPr sz="1800" kern="1200" spc="0">
                <a:solidFill>
                  <a:schemeClr val="bg1"/>
                </a:solidFill>
                <a:latin typeface="+mn-lt"/>
                <a:ea typeface="+mn-ea"/>
                <a:cs typeface="+mn-cs"/>
              </a:defRPr>
            </a:lvl1pPr>
            <a:lvl2pPr marL="457200" indent="0" algn="ctr" defTabSz="914400" rtl="0" eaLnBrk="1" latinLnBrk="0" hangingPunct="1">
              <a:lnSpc>
                <a:spcPct val="90000"/>
              </a:lnSpc>
              <a:spcBef>
                <a:spcPts val="500"/>
              </a:spcBef>
              <a:buClr>
                <a:srgbClr val="E83638"/>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rgbClr val="E83638"/>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rgbClr val="E83638"/>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rgbClr val="E83638"/>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_tradnl" dirty="0"/>
              <a:t>NOMBRE PONENTE</a:t>
            </a:r>
          </a:p>
          <a:p>
            <a:r>
              <a:rPr lang="es-ES_tradnl" dirty="0"/>
              <a:t>CENTRO</a:t>
            </a:r>
          </a:p>
        </p:txBody>
      </p:sp>
      <p:sp>
        <p:nvSpPr>
          <p:cNvPr id="2" name="CuadroTexto 6">
            <a:extLst>
              <a:ext uri="{FF2B5EF4-FFF2-40B4-BE49-F238E27FC236}">
                <a16:creationId xmlns:a16="http://schemas.microsoft.com/office/drawing/2014/main" id="{1FACA790-9C3E-B9BC-106F-596B3A342721}"/>
              </a:ext>
            </a:extLst>
          </p:cNvPr>
          <p:cNvSpPr txBox="1"/>
          <p:nvPr/>
        </p:nvSpPr>
        <p:spPr>
          <a:xfrm>
            <a:off x="710323" y="6152894"/>
            <a:ext cx="9446047" cy="461665"/>
          </a:xfrm>
          <a:prstGeom prst="rect">
            <a:avLst/>
          </a:prstGeom>
          <a:noFill/>
        </p:spPr>
        <p:txBody>
          <a:bodyPr wrap="square">
            <a:spAutoFit/>
          </a:bodyPr>
          <a:lstStyle/>
          <a:p>
            <a:r>
              <a:rPr lang="es-ES" sz="1200" dirty="0">
                <a:solidFill>
                  <a:schemeClr val="bg1"/>
                </a:solidFill>
              </a:rPr>
              <a:t>Este medicamento está sujeto a seguimiento adicional, es prioritaria la notificación de sospechas de reacciones adversas asociadas a este medicamento. Ver la sección 4.8, en la que se incluye información sobre cómo notificarlas</a:t>
            </a:r>
          </a:p>
        </p:txBody>
      </p:sp>
      <p:sp>
        <p:nvSpPr>
          <p:cNvPr id="3" name="Triángulo isósceles 8">
            <a:extLst>
              <a:ext uri="{FF2B5EF4-FFF2-40B4-BE49-F238E27FC236}">
                <a16:creationId xmlns:a16="http://schemas.microsoft.com/office/drawing/2014/main" id="{BC777DEC-9E5D-6A16-F3E8-57BCA2256A00}"/>
              </a:ext>
            </a:extLst>
          </p:cNvPr>
          <p:cNvSpPr/>
          <p:nvPr/>
        </p:nvSpPr>
        <p:spPr>
          <a:xfrm flipV="1">
            <a:off x="446404" y="6302971"/>
            <a:ext cx="198605" cy="161509"/>
          </a:xfrm>
          <a:prstGeom prst="triangl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3600">
              <a:ln>
                <a:solidFill>
                  <a:sysClr val="windowText" lastClr="000000"/>
                </a:solidFill>
              </a:ln>
              <a:solidFill>
                <a:schemeClr val="bg1"/>
              </a:solidFill>
            </a:endParaRPr>
          </a:p>
        </p:txBody>
      </p:sp>
    </p:spTree>
    <p:extLst>
      <p:ext uri="{BB962C8B-B14F-4D97-AF65-F5344CB8AC3E}">
        <p14:creationId xmlns:p14="http://schemas.microsoft.com/office/powerpoint/2010/main" val="20183632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B2B330-7B28-B51B-9DC3-FD551C5C7B01}"/>
              </a:ext>
            </a:extLst>
          </p:cNvPr>
          <p:cNvSpPr>
            <a:spLocks noGrp="1"/>
          </p:cNvSpPr>
          <p:nvPr>
            <p:ph type="title"/>
          </p:nvPr>
        </p:nvSpPr>
        <p:spPr>
          <a:xfrm>
            <a:off x="607045" y="386693"/>
            <a:ext cx="7950729" cy="520697"/>
          </a:xfrm>
        </p:spPr>
        <p:txBody>
          <a:bodyPr vert="horz" lIns="91440" tIns="45720" rIns="91440" bIns="45720" rtlCol="0" anchor="t">
            <a:normAutofit fontScale="90000"/>
          </a:bodyPr>
          <a:lstStyle/>
          <a:p>
            <a:r>
              <a:rPr lang="es-ES" dirty="0"/>
              <a:t>Mejora del picor</a:t>
            </a:r>
          </a:p>
        </p:txBody>
      </p:sp>
      <p:sp>
        <p:nvSpPr>
          <p:cNvPr id="4" name="Text Placeholder 3">
            <a:extLst>
              <a:ext uri="{FF2B5EF4-FFF2-40B4-BE49-F238E27FC236}">
                <a16:creationId xmlns:a16="http://schemas.microsoft.com/office/drawing/2014/main" id="{0B4D0EC8-7F38-215E-540E-AFEA9B3E36C0}"/>
              </a:ext>
            </a:extLst>
          </p:cNvPr>
          <p:cNvSpPr txBox="1">
            <a:spLocks/>
          </p:cNvSpPr>
          <p:nvPr/>
        </p:nvSpPr>
        <p:spPr>
          <a:xfrm>
            <a:off x="772998" y="1118436"/>
            <a:ext cx="8571661" cy="888701"/>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buClr>
                <a:srgbClr val="AAC1E6"/>
              </a:buClr>
            </a:pPr>
            <a:r>
              <a:rPr lang="es-ES" sz="1800" dirty="0">
                <a:solidFill>
                  <a:schemeClr val="tx1">
                    <a:lumMod val="65000"/>
                    <a:lumOff val="35000"/>
                  </a:schemeClr>
                </a:solidFill>
                <a:cs typeface="Arial" panose="020B0604020202020204" pitchFamily="34" charset="0"/>
              </a:rPr>
              <a:t>Se observa un </a:t>
            </a:r>
            <a:r>
              <a:rPr lang="es-ES" sz="1800" b="1" dirty="0">
                <a:solidFill>
                  <a:schemeClr val="tx1">
                    <a:lumMod val="65000"/>
                    <a:lumOff val="35000"/>
                  </a:schemeClr>
                </a:solidFill>
                <a:cs typeface="Arial" panose="020B0604020202020204" pitchFamily="34" charset="0"/>
              </a:rPr>
              <a:t>mayor porcentaje de pacientes con mejora clínicamente significativa del picor </a:t>
            </a:r>
            <a:r>
              <a:rPr lang="es-ES" sz="1800" dirty="0">
                <a:solidFill>
                  <a:schemeClr val="tx1">
                    <a:lumMod val="65000"/>
                    <a:lumOff val="35000"/>
                  </a:schemeClr>
                </a:solidFill>
                <a:cs typeface="Arial" panose="020B0604020202020204" pitchFamily="34" charset="0"/>
              </a:rPr>
              <a:t>con la crema</a:t>
            </a:r>
            <a:r>
              <a:rPr lang="es-ES" sz="1800" i="1" dirty="0">
                <a:solidFill>
                  <a:schemeClr val="tx1">
                    <a:lumMod val="65000"/>
                    <a:lumOff val="35000"/>
                  </a:schemeClr>
                </a:solidFill>
                <a:cs typeface="Arial" panose="020B0604020202020204" pitchFamily="34" charset="0"/>
              </a:rPr>
              <a:t> </a:t>
            </a:r>
            <a:r>
              <a:rPr lang="es-ES" sz="1800" dirty="0">
                <a:solidFill>
                  <a:schemeClr val="tx1">
                    <a:lumMod val="65000"/>
                    <a:lumOff val="35000"/>
                  </a:schemeClr>
                </a:solidFill>
                <a:cs typeface="Arial" panose="020B0604020202020204" pitchFamily="34" charset="0"/>
              </a:rPr>
              <a:t>frente al comparador activo. Esta diferencia ya era estadísticamente significativa en </a:t>
            </a:r>
            <a:r>
              <a:rPr lang="es-ES" sz="1800" b="1" dirty="0">
                <a:solidFill>
                  <a:schemeClr val="tx1">
                    <a:lumMod val="65000"/>
                    <a:lumOff val="35000"/>
                  </a:schemeClr>
                </a:solidFill>
                <a:cs typeface="Arial" panose="020B0604020202020204" pitchFamily="34" charset="0"/>
              </a:rPr>
              <a:t>la semana 1 </a:t>
            </a:r>
            <a:r>
              <a:rPr lang="es-ES" sz="1800" dirty="0">
                <a:solidFill>
                  <a:schemeClr val="tx1">
                    <a:lumMod val="65000"/>
                    <a:lumOff val="35000"/>
                  </a:schemeClr>
                </a:solidFill>
                <a:cs typeface="Arial" panose="020B0604020202020204" pitchFamily="34" charset="0"/>
              </a:rPr>
              <a:t>(p&lt;0,05)</a:t>
            </a:r>
            <a:r>
              <a:rPr lang="es-ES" sz="1800" baseline="30000" dirty="0">
                <a:solidFill>
                  <a:schemeClr val="tx1">
                    <a:lumMod val="65000"/>
                    <a:lumOff val="35000"/>
                  </a:schemeClr>
                </a:solidFill>
                <a:cs typeface="Arial" panose="020B0604020202020204" pitchFamily="34" charset="0"/>
              </a:rPr>
              <a:t> 1</a:t>
            </a:r>
            <a:r>
              <a:rPr lang="es-ES" sz="1800" dirty="0">
                <a:solidFill>
                  <a:schemeClr val="tx1">
                    <a:lumMod val="65000"/>
                    <a:lumOff val="35000"/>
                  </a:schemeClr>
                </a:solidFill>
                <a:cs typeface="Arial" panose="020B0604020202020204" pitchFamily="34" charset="0"/>
              </a:rPr>
              <a:t>. </a:t>
            </a:r>
          </a:p>
        </p:txBody>
      </p:sp>
      <p:grpSp>
        <p:nvGrpSpPr>
          <p:cNvPr id="52" name="Group 1">
            <a:extLst>
              <a:ext uri="{FF2B5EF4-FFF2-40B4-BE49-F238E27FC236}">
                <a16:creationId xmlns:a16="http://schemas.microsoft.com/office/drawing/2014/main" id="{755D0A1A-94DA-137D-8549-C3AA270AB5B7}"/>
              </a:ext>
            </a:extLst>
          </p:cNvPr>
          <p:cNvGrpSpPr/>
          <p:nvPr/>
        </p:nvGrpSpPr>
        <p:grpSpPr>
          <a:xfrm>
            <a:off x="856466" y="2182598"/>
            <a:ext cx="10217898" cy="3188609"/>
            <a:chOff x="1044756" y="2239550"/>
            <a:chExt cx="10419300" cy="3251457"/>
          </a:xfrm>
        </p:grpSpPr>
        <p:grpSp>
          <p:nvGrpSpPr>
            <p:cNvPr id="53" name="Group 14">
              <a:extLst>
                <a:ext uri="{FF2B5EF4-FFF2-40B4-BE49-F238E27FC236}">
                  <a16:creationId xmlns:a16="http://schemas.microsoft.com/office/drawing/2014/main" id="{46244FC2-8F94-DF5D-B8B2-D6A280E3AC76}"/>
                </a:ext>
              </a:extLst>
            </p:cNvPr>
            <p:cNvGrpSpPr/>
            <p:nvPr/>
          </p:nvGrpSpPr>
          <p:grpSpPr>
            <a:xfrm>
              <a:off x="1044756" y="2239550"/>
              <a:ext cx="10419300" cy="3251457"/>
              <a:chOff x="1044756" y="2267886"/>
              <a:chExt cx="10419300" cy="3251457"/>
            </a:xfrm>
          </p:grpSpPr>
          <p:grpSp>
            <p:nvGrpSpPr>
              <p:cNvPr id="63" name="Group 13">
                <a:extLst>
                  <a:ext uri="{FF2B5EF4-FFF2-40B4-BE49-F238E27FC236}">
                    <a16:creationId xmlns:a16="http://schemas.microsoft.com/office/drawing/2014/main" id="{EA02D328-F364-A296-168C-D9644B3A0513}"/>
                  </a:ext>
                </a:extLst>
              </p:cNvPr>
              <p:cNvGrpSpPr/>
              <p:nvPr/>
            </p:nvGrpSpPr>
            <p:grpSpPr>
              <a:xfrm>
                <a:off x="1044756" y="2267886"/>
                <a:ext cx="10419300" cy="2996732"/>
                <a:chOff x="1024094" y="4729707"/>
                <a:chExt cx="10419300" cy="2996732"/>
              </a:xfrm>
            </p:grpSpPr>
            <p:grpSp>
              <p:nvGrpSpPr>
                <p:cNvPr id="65" name="Group 12">
                  <a:extLst>
                    <a:ext uri="{FF2B5EF4-FFF2-40B4-BE49-F238E27FC236}">
                      <a16:creationId xmlns:a16="http://schemas.microsoft.com/office/drawing/2014/main" id="{6FCF6B96-C457-7E2B-52A0-B77407C3A091}"/>
                    </a:ext>
                  </a:extLst>
                </p:cNvPr>
                <p:cNvGrpSpPr/>
                <p:nvPr/>
              </p:nvGrpSpPr>
              <p:grpSpPr>
                <a:xfrm>
                  <a:off x="1304026" y="4729707"/>
                  <a:ext cx="10139368" cy="2996732"/>
                  <a:chOff x="1270166" y="4834386"/>
                  <a:chExt cx="10139368" cy="2996732"/>
                </a:xfrm>
              </p:grpSpPr>
              <p:grpSp>
                <p:nvGrpSpPr>
                  <p:cNvPr id="67" name="Group 11">
                    <a:extLst>
                      <a:ext uri="{FF2B5EF4-FFF2-40B4-BE49-F238E27FC236}">
                        <a16:creationId xmlns:a16="http://schemas.microsoft.com/office/drawing/2014/main" id="{A0A540BE-44B4-9E9D-3E21-528C08B92CDC}"/>
                      </a:ext>
                    </a:extLst>
                  </p:cNvPr>
                  <p:cNvGrpSpPr/>
                  <p:nvPr/>
                </p:nvGrpSpPr>
                <p:grpSpPr>
                  <a:xfrm>
                    <a:off x="1270166" y="4834386"/>
                    <a:ext cx="10139368" cy="2975855"/>
                    <a:chOff x="2030458" y="4163132"/>
                    <a:chExt cx="10139368" cy="2975855"/>
                  </a:xfrm>
                </p:grpSpPr>
                <p:grpSp>
                  <p:nvGrpSpPr>
                    <p:cNvPr id="69" name="Group 10">
                      <a:extLst>
                        <a:ext uri="{FF2B5EF4-FFF2-40B4-BE49-F238E27FC236}">
                          <a16:creationId xmlns:a16="http://schemas.microsoft.com/office/drawing/2014/main" id="{E9B4B4C4-01F0-1637-C4A9-EF5F57363051}"/>
                        </a:ext>
                      </a:extLst>
                    </p:cNvPr>
                    <p:cNvGrpSpPr/>
                    <p:nvPr/>
                  </p:nvGrpSpPr>
                  <p:grpSpPr>
                    <a:xfrm>
                      <a:off x="2030458" y="4169392"/>
                      <a:ext cx="10139368" cy="2969595"/>
                      <a:chOff x="2335307" y="4801382"/>
                      <a:chExt cx="9189876" cy="3224233"/>
                    </a:xfrm>
                  </p:grpSpPr>
                  <p:graphicFrame>
                    <p:nvGraphicFramePr>
                      <p:cNvPr id="71" name="Chart 8">
                        <a:extLst>
                          <a:ext uri="{FF2B5EF4-FFF2-40B4-BE49-F238E27FC236}">
                            <a16:creationId xmlns:a16="http://schemas.microsoft.com/office/drawing/2014/main" id="{623334B6-8E36-EF80-13A8-B8A68973EA15}"/>
                          </a:ext>
                        </a:extLst>
                      </p:cNvPr>
                      <p:cNvGraphicFramePr/>
                      <p:nvPr>
                        <p:extLst>
                          <p:ext uri="{D42A27DB-BD31-4B8C-83A1-F6EECF244321}">
                            <p14:modId xmlns:p14="http://schemas.microsoft.com/office/powerpoint/2010/main" val="27283154"/>
                          </p:ext>
                        </p:extLst>
                      </p:nvPr>
                    </p:nvGraphicFramePr>
                    <p:xfrm>
                      <a:off x="2335307" y="4801382"/>
                      <a:ext cx="9189876" cy="3224233"/>
                    </p:xfrm>
                    <a:graphic>
                      <a:graphicData uri="http://schemas.openxmlformats.org/drawingml/2006/chart">
                        <c:chart xmlns:c="http://schemas.openxmlformats.org/drawingml/2006/chart" xmlns:r="http://schemas.openxmlformats.org/officeDocument/2006/relationships" r:id="rId2"/>
                      </a:graphicData>
                    </a:graphic>
                  </p:graphicFrame>
                  <p:sp>
                    <p:nvSpPr>
                      <p:cNvPr id="72" name="TextBox 1">
                        <a:extLst>
                          <a:ext uri="{FF2B5EF4-FFF2-40B4-BE49-F238E27FC236}">
                            <a16:creationId xmlns:a16="http://schemas.microsoft.com/office/drawing/2014/main" id="{9D021108-51F0-64D6-34BB-18BB261747BE}"/>
                          </a:ext>
                        </a:extLst>
                      </p:cNvPr>
                      <p:cNvSpPr txBox="1"/>
                      <p:nvPr/>
                    </p:nvSpPr>
                    <p:spPr>
                      <a:xfrm>
                        <a:off x="3400845" y="5517629"/>
                        <a:ext cx="847786" cy="22199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es-ES" sz="1400">
                            <a:solidFill>
                              <a:schemeClr val="accent6">
                                <a:lumMod val="50000"/>
                              </a:schemeClr>
                            </a:solidFill>
                            <a:cs typeface="Arial" panose="020B0604020202020204" pitchFamily="34" charset="0"/>
                          </a:rPr>
                          <a:t>(*) ****</a:t>
                        </a:r>
                      </a:p>
                    </p:txBody>
                  </p:sp>
                  <p:sp>
                    <p:nvSpPr>
                      <p:cNvPr id="73" name="TextBox 1">
                        <a:extLst>
                          <a:ext uri="{FF2B5EF4-FFF2-40B4-BE49-F238E27FC236}">
                            <a16:creationId xmlns:a16="http://schemas.microsoft.com/office/drawing/2014/main" id="{E7D9A050-1F35-E09E-1004-3DABF5328721}"/>
                          </a:ext>
                        </a:extLst>
                      </p:cNvPr>
                      <p:cNvSpPr txBox="1"/>
                      <p:nvPr/>
                    </p:nvSpPr>
                    <p:spPr>
                      <a:xfrm>
                        <a:off x="6404631" y="5065147"/>
                        <a:ext cx="847786" cy="22199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es-ES" sz="1400">
                            <a:solidFill>
                              <a:schemeClr val="accent6">
                                <a:lumMod val="50000"/>
                              </a:schemeClr>
                            </a:solidFill>
                            <a:cs typeface="Arial" panose="020B0604020202020204" pitchFamily="34" charset="0"/>
                          </a:rPr>
                          <a:t>****</a:t>
                        </a:r>
                      </a:p>
                    </p:txBody>
                  </p:sp>
                  <p:sp>
                    <p:nvSpPr>
                      <p:cNvPr id="74" name="TextBox 1">
                        <a:extLst>
                          <a:ext uri="{FF2B5EF4-FFF2-40B4-BE49-F238E27FC236}">
                            <a16:creationId xmlns:a16="http://schemas.microsoft.com/office/drawing/2014/main" id="{2DA60E2E-8AB1-8DBC-36AF-5A143285512C}"/>
                          </a:ext>
                        </a:extLst>
                      </p:cNvPr>
                      <p:cNvSpPr txBox="1"/>
                      <p:nvPr/>
                    </p:nvSpPr>
                    <p:spPr>
                      <a:xfrm>
                        <a:off x="10175433" y="4847114"/>
                        <a:ext cx="847786" cy="22199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es-ES" sz="1400">
                            <a:solidFill>
                              <a:schemeClr val="accent6">
                                <a:lumMod val="50000"/>
                              </a:schemeClr>
                            </a:solidFill>
                            <a:cs typeface="Arial" panose="020B0604020202020204" pitchFamily="34" charset="0"/>
                          </a:rPr>
                          <a:t>****</a:t>
                        </a:r>
                      </a:p>
                    </p:txBody>
                  </p:sp>
                </p:grpSp>
                <p:sp>
                  <p:nvSpPr>
                    <p:cNvPr id="70" name="TextBox 9">
                      <a:extLst>
                        <a:ext uri="{FF2B5EF4-FFF2-40B4-BE49-F238E27FC236}">
                          <a16:creationId xmlns:a16="http://schemas.microsoft.com/office/drawing/2014/main" id="{9795EE9B-CBB2-B7CC-39EE-1610B571C836}"/>
                        </a:ext>
                      </a:extLst>
                    </p:cNvPr>
                    <p:cNvSpPr txBox="1"/>
                    <p:nvPr/>
                  </p:nvSpPr>
                  <p:spPr>
                    <a:xfrm>
                      <a:off x="2070407" y="4163132"/>
                      <a:ext cx="474442" cy="2876894"/>
                    </a:xfrm>
                    <a:prstGeom prst="rect">
                      <a:avLst/>
                    </a:prstGeom>
                    <a:noFill/>
                  </p:spPr>
                  <p:txBody>
                    <a:bodyPr wrap="square" rtlCol="0">
                      <a:spAutoFit/>
                    </a:bodyPr>
                    <a:lstStyle/>
                    <a:p>
                      <a:pPr algn="r">
                        <a:spcAft>
                          <a:spcPts val="500"/>
                        </a:spcAft>
                      </a:pPr>
                      <a:r>
                        <a:rPr lang="es-ES" sz="1600">
                          <a:solidFill>
                            <a:schemeClr val="tx1">
                              <a:lumMod val="65000"/>
                              <a:lumOff val="35000"/>
                            </a:schemeClr>
                          </a:solidFill>
                          <a:cs typeface="Arial" panose="020B0604020202020204" pitchFamily="34" charset="0"/>
                        </a:rPr>
                        <a:t>80</a:t>
                      </a:r>
                    </a:p>
                    <a:p>
                      <a:pPr algn="r">
                        <a:spcAft>
                          <a:spcPts val="500"/>
                        </a:spcAft>
                      </a:pPr>
                      <a:r>
                        <a:rPr lang="es-ES" sz="1600">
                          <a:solidFill>
                            <a:schemeClr val="tx1">
                              <a:lumMod val="65000"/>
                              <a:lumOff val="35000"/>
                            </a:schemeClr>
                          </a:solidFill>
                          <a:cs typeface="Arial" panose="020B0604020202020204" pitchFamily="34" charset="0"/>
                        </a:rPr>
                        <a:t>70 </a:t>
                      </a:r>
                    </a:p>
                    <a:p>
                      <a:pPr algn="r">
                        <a:spcAft>
                          <a:spcPts val="500"/>
                        </a:spcAft>
                      </a:pPr>
                      <a:r>
                        <a:rPr lang="es-ES" sz="1600">
                          <a:solidFill>
                            <a:schemeClr val="tx1">
                              <a:lumMod val="65000"/>
                              <a:lumOff val="35000"/>
                            </a:schemeClr>
                          </a:solidFill>
                          <a:cs typeface="Arial" panose="020B0604020202020204" pitchFamily="34" charset="0"/>
                        </a:rPr>
                        <a:t>60 </a:t>
                      </a:r>
                    </a:p>
                    <a:p>
                      <a:pPr algn="r">
                        <a:spcAft>
                          <a:spcPts val="500"/>
                        </a:spcAft>
                      </a:pPr>
                      <a:r>
                        <a:rPr lang="es-ES" sz="1600">
                          <a:solidFill>
                            <a:schemeClr val="tx1">
                              <a:lumMod val="65000"/>
                              <a:lumOff val="35000"/>
                            </a:schemeClr>
                          </a:solidFill>
                          <a:cs typeface="Arial" panose="020B0604020202020204" pitchFamily="34" charset="0"/>
                        </a:rPr>
                        <a:t>50 </a:t>
                      </a:r>
                    </a:p>
                    <a:p>
                      <a:pPr algn="r">
                        <a:spcAft>
                          <a:spcPts val="500"/>
                        </a:spcAft>
                      </a:pPr>
                      <a:r>
                        <a:rPr lang="es-ES" sz="1600">
                          <a:solidFill>
                            <a:schemeClr val="tx1">
                              <a:lumMod val="65000"/>
                              <a:lumOff val="35000"/>
                            </a:schemeClr>
                          </a:solidFill>
                          <a:cs typeface="Arial" panose="020B0604020202020204" pitchFamily="34" charset="0"/>
                        </a:rPr>
                        <a:t>40 </a:t>
                      </a:r>
                    </a:p>
                    <a:p>
                      <a:pPr algn="r">
                        <a:spcAft>
                          <a:spcPts val="500"/>
                        </a:spcAft>
                      </a:pPr>
                      <a:r>
                        <a:rPr lang="es-ES" sz="1600">
                          <a:solidFill>
                            <a:schemeClr val="tx1">
                              <a:lumMod val="65000"/>
                              <a:lumOff val="35000"/>
                            </a:schemeClr>
                          </a:solidFill>
                          <a:cs typeface="Arial" panose="020B0604020202020204" pitchFamily="34" charset="0"/>
                        </a:rPr>
                        <a:t>30 </a:t>
                      </a:r>
                    </a:p>
                    <a:p>
                      <a:pPr algn="r">
                        <a:spcAft>
                          <a:spcPts val="500"/>
                        </a:spcAft>
                      </a:pPr>
                      <a:r>
                        <a:rPr lang="es-ES" sz="1600">
                          <a:solidFill>
                            <a:schemeClr val="tx1">
                              <a:lumMod val="65000"/>
                              <a:lumOff val="35000"/>
                            </a:schemeClr>
                          </a:solidFill>
                          <a:cs typeface="Arial" panose="020B0604020202020204" pitchFamily="34" charset="0"/>
                        </a:rPr>
                        <a:t>20 </a:t>
                      </a:r>
                    </a:p>
                    <a:p>
                      <a:pPr algn="r">
                        <a:spcAft>
                          <a:spcPts val="500"/>
                        </a:spcAft>
                      </a:pPr>
                      <a:r>
                        <a:rPr lang="es-ES" sz="1600">
                          <a:solidFill>
                            <a:schemeClr val="tx1">
                              <a:lumMod val="65000"/>
                              <a:lumOff val="35000"/>
                            </a:schemeClr>
                          </a:solidFill>
                          <a:cs typeface="Arial" panose="020B0604020202020204" pitchFamily="34" charset="0"/>
                        </a:rPr>
                        <a:t>10 </a:t>
                      </a:r>
                    </a:p>
                    <a:p>
                      <a:pPr algn="r">
                        <a:spcAft>
                          <a:spcPts val="500"/>
                        </a:spcAft>
                      </a:pPr>
                      <a:r>
                        <a:rPr lang="es-ES" sz="1600">
                          <a:solidFill>
                            <a:schemeClr val="tx1">
                              <a:lumMod val="65000"/>
                              <a:lumOff val="35000"/>
                            </a:schemeClr>
                          </a:solidFill>
                          <a:cs typeface="Arial" panose="020B0604020202020204" pitchFamily="34" charset="0"/>
                        </a:rPr>
                        <a:t>0</a:t>
                      </a:r>
                    </a:p>
                  </p:txBody>
                </p:sp>
              </p:grpSp>
              <p:sp>
                <p:nvSpPr>
                  <p:cNvPr id="68" name="TextBox 47">
                    <a:extLst>
                      <a:ext uri="{FF2B5EF4-FFF2-40B4-BE49-F238E27FC236}">
                        <a16:creationId xmlns:a16="http://schemas.microsoft.com/office/drawing/2014/main" id="{AE4EC0E1-BB6C-366D-6F1D-36579CE69ACB}"/>
                      </a:ext>
                    </a:extLst>
                  </p:cNvPr>
                  <p:cNvSpPr txBox="1"/>
                  <p:nvPr/>
                </p:nvSpPr>
                <p:spPr>
                  <a:xfrm>
                    <a:off x="1719223" y="7485891"/>
                    <a:ext cx="9003509" cy="345227"/>
                  </a:xfrm>
                  <a:prstGeom prst="rect">
                    <a:avLst/>
                  </a:prstGeom>
                  <a:noFill/>
                </p:spPr>
                <p:txBody>
                  <a:bodyPr wrap="square" rtlCol="0">
                    <a:spAutoFit/>
                  </a:bodyPr>
                  <a:lstStyle/>
                  <a:p>
                    <a:pPr>
                      <a:spcAft>
                        <a:spcPts val="500"/>
                      </a:spcAft>
                    </a:pPr>
                    <a:r>
                      <a:rPr lang="es-ES" sz="1600">
                        <a:solidFill>
                          <a:schemeClr val="tx1">
                            <a:lumMod val="65000"/>
                            <a:lumOff val="35000"/>
                          </a:schemeClr>
                        </a:solidFill>
                        <a:cs typeface="Arial" panose="020B0604020202020204" pitchFamily="34" charset="0"/>
                      </a:rPr>
                      <a:t>  0                                        2                                          4                                           6                                         8</a:t>
                    </a:r>
                  </a:p>
                </p:txBody>
              </p:sp>
            </p:grpSp>
            <p:sp>
              <p:nvSpPr>
                <p:cNvPr id="66" name="TextBox 49">
                  <a:extLst>
                    <a:ext uri="{FF2B5EF4-FFF2-40B4-BE49-F238E27FC236}">
                      <a16:creationId xmlns:a16="http://schemas.microsoft.com/office/drawing/2014/main" id="{112C29F4-6187-18ED-F495-7B8642355826}"/>
                    </a:ext>
                  </a:extLst>
                </p:cNvPr>
                <p:cNvSpPr txBox="1"/>
                <p:nvPr/>
              </p:nvSpPr>
              <p:spPr>
                <a:xfrm rot="16200000">
                  <a:off x="-66118" y="5842200"/>
                  <a:ext cx="2776725" cy="596301"/>
                </a:xfrm>
                <a:prstGeom prst="rect">
                  <a:avLst/>
                </a:prstGeom>
                <a:noFill/>
              </p:spPr>
              <p:txBody>
                <a:bodyPr wrap="none" rtlCol="0">
                  <a:spAutoFit/>
                </a:bodyPr>
                <a:lstStyle/>
                <a:p>
                  <a:r>
                    <a:rPr lang="es-ES" sz="1600" b="1">
                      <a:solidFill>
                        <a:schemeClr val="accent6">
                          <a:lumMod val="50000"/>
                        </a:schemeClr>
                      </a:solidFill>
                      <a:cs typeface="Arial" panose="020B0604020202020204" pitchFamily="34" charset="0"/>
                    </a:rPr>
                    <a:t>% mejora ≥4 puntos en la NRS</a:t>
                  </a:r>
                </a:p>
                <a:p>
                  <a:endParaRPr lang="es-ES" sz="1600">
                    <a:solidFill>
                      <a:schemeClr val="accent6">
                        <a:lumMod val="50000"/>
                      </a:schemeClr>
                    </a:solidFill>
                  </a:endParaRPr>
                </a:p>
              </p:txBody>
            </p:sp>
          </p:grpSp>
          <p:sp>
            <p:nvSpPr>
              <p:cNvPr id="64" name="TextBox 50">
                <a:extLst>
                  <a:ext uri="{FF2B5EF4-FFF2-40B4-BE49-F238E27FC236}">
                    <a16:creationId xmlns:a16="http://schemas.microsoft.com/office/drawing/2014/main" id="{92C84274-9F50-4E8E-D89A-A50F8C2680C9}"/>
                  </a:ext>
                </a:extLst>
              </p:cNvPr>
              <p:cNvSpPr txBox="1"/>
              <p:nvPr/>
            </p:nvSpPr>
            <p:spPr>
              <a:xfrm>
                <a:off x="5709709" y="5174116"/>
                <a:ext cx="964741" cy="345227"/>
              </a:xfrm>
              <a:prstGeom prst="rect">
                <a:avLst/>
              </a:prstGeom>
              <a:noFill/>
            </p:spPr>
            <p:txBody>
              <a:bodyPr wrap="none" rtlCol="0">
                <a:spAutoFit/>
              </a:bodyPr>
              <a:lstStyle/>
              <a:p>
                <a:r>
                  <a:rPr lang="es-ES" sz="1600" b="1">
                    <a:solidFill>
                      <a:schemeClr val="accent6">
                        <a:lumMod val="50000"/>
                      </a:schemeClr>
                    </a:solidFill>
                    <a:cs typeface="Arial" panose="020B0604020202020204" pitchFamily="34" charset="0"/>
                  </a:rPr>
                  <a:t>Semanas</a:t>
                </a:r>
              </a:p>
            </p:txBody>
          </p:sp>
        </p:grpSp>
        <p:sp>
          <p:nvSpPr>
            <p:cNvPr id="54" name="TextBox 43">
              <a:extLst>
                <a:ext uri="{FF2B5EF4-FFF2-40B4-BE49-F238E27FC236}">
                  <a16:creationId xmlns:a16="http://schemas.microsoft.com/office/drawing/2014/main" id="{863890D8-B83B-1F55-6544-B3FC27E58C89}"/>
                </a:ext>
              </a:extLst>
            </p:cNvPr>
            <p:cNvSpPr txBox="1"/>
            <p:nvPr/>
          </p:nvSpPr>
          <p:spPr>
            <a:xfrm>
              <a:off x="2647522" y="3106499"/>
              <a:ext cx="732651" cy="313844"/>
            </a:xfrm>
            <a:prstGeom prst="rect">
              <a:avLst/>
            </a:prstGeom>
            <a:noFill/>
          </p:spPr>
          <p:txBody>
            <a:bodyPr wrap="square" rtlCol="0">
              <a:spAutoFit/>
            </a:bodyPr>
            <a:lstStyle/>
            <a:p>
              <a:r>
                <a:rPr lang="es-ES" sz="1400">
                  <a:solidFill>
                    <a:schemeClr val="accent6">
                      <a:lumMod val="50000"/>
                    </a:schemeClr>
                  </a:solidFill>
                  <a:cs typeface="Arial" panose="020B0604020202020204" pitchFamily="34" charset="0"/>
                </a:rPr>
                <a:t>44,0%</a:t>
              </a:r>
            </a:p>
          </p:txBody>
        </p:sp>
        <p:sp>
          <p:nvSpPr>
            <p:cNvPr id="55" name="TextBox 48">
              <a:extLst>
                <a:ext uri="{FF2B5EF4-FFF2-40B4-BE49-F238E27FC236}">
                  <a16:creationId xmlns:a16="http://schemas.microsoft.com/office/drawing/2014/main" id="{B949F78E-666F-5A88-4C14-1D4F95F19240}"/>
                </a:ext>
              </a:extLst>
            </p:cNvPr>
            <p:cNvSpPr txBox="1"/>
            <p:nvPr/>
          </p:nvSpPr>
          <p:spPr>
            <a:xfrm>
              <a:off x="5770413" y="2629013"/>
              <a:ext cx="732651" cy="313844"/>
            </a:xfrm>
            <a:prstGeom prst="rect">
              <a:avLst/>
            </a:prstGeom>
            <a:noFill/>
          </p:spPr>
          <p:txBody>
            <a:bodyPr wrap="square" rtlCol="0">
              <a:spAutoFit/>
            </a:bodyPr>
            <a:lstStyle/>
            <a:p>
              <a:r>
                <a:rPr lang="es-ES" sz="1400">
                  <a:solidFill>
                    <a:schemeClr val="accent6">
                      <a:lumMod val="50000"/>
                    </a:schemeClr>
                  </a:solidFill>
                  <a:cs typeface="Arial" panose="020B0604020202020204" pitchFamily="34" charset="0"/>
                </a:rPr>
                <a:t>60,2%</a:t>
              </a:r>
            </a:p>
          </p:txBody>
        </p:sp>
        <p:sp>
          <p:nvSpPr>
            <p:cNvPr id="56" name="TextBox 51">
              <a:extLst>
                <a:ext uri="{FF2B5EF4-FFF2-40B4-BE49-F238E27FC236}">
                  <a16:creationId xmlns:a16="http://schemas.microsoft.com/office/drawing/2014/main" id="{505257C4-B930-A4A0-ECF0-09B924E75350}"/>
                </a:ext>
              </a:extLst>
            </p:cNvPr>
            <p:cNvSpPr txBox="1"/>
            <p:nvPr/>
          </p:nvSpPr>
          <p:spPr>
            <a:xfrm>
              <a:off x="9953700" y="2432324"/>
              <a:ext cx="732651" cy="313844"/>
            </a:xfrm>
            <a:prstGeom prst="rect">
              <a:avLst/>
            </a:prstGeom>
            <a:noFill/>
          </p:spPr>
          <p:txBody>
            <a:bodyPr wrap="square" rtlCol="0">
              <a:spAutoFit/>
            </a:bodyPr>
            <a:lstStyle/>
            <a:p>
              <a:r>
                <a:rPr lang="es-ES" sz="1400">
                  <a:solidFill>
                    <a:schemeClr val="accent6">
                      <a:lumMod val="50000"/>
                    </a:schemeClr>
                  </a:solidFill>
                  <a:cs typeface="Arial" panose="020B0604020202020204" pitchFamily="34" charset="0"/>
                </a:rPr>
                <a:t>66,1%</a:t>
              </a:r>
            </a:p>
          </p:txBody>
        </p:sp>
        <p:sp>
          <p:nvSpPr>
            <p:cNvPr id="57" name="TextBox 52">
              <a:extLst>
                <a:ext uri="{FF2B5EF4-FFF2-40B4-BE49-F238E27FC236}">
                  <a16:creationId xmlns:a16="http://schemas.microsoft.com/office/drawing/2014/main" id="{CF78930B-0155-1916-3C72-29DC8482C03B}"/>
                </a:ext>
              </a:extLst>
            </p:cNvPr>
            <p:cNvSpPr txBox="1"/>
            <p:nvPr/>
          </p:nvSpPr>
          <p:spPr>
            <a:xfrm>
              <a:off x="9957286" y="2996245"/>
              <a:ext cx="732651" cy="313844"/>
            </a:xfrm>
            <a:prstGeom prst="rect">
              <a:avLst/>
            </a:prstGeom>
            <a:noFill/>
          </p:spPr>
          <p:txBody>
            <a:bodyPr wrap="square" rtlCol="0">
              <a:spAutoFit/>
            </a:bodyPr>
            <a:lstStyle/>
            <a:p>
              <a:r>
                <a:rPr lang="es-ES" sz="1400">
                  <a:solidFill>
                    <a:schemeClr val="accent6">
                      <a:lumMod val="50000"/>
                    </a:schemeClr>
                  </a:solidFill>
                  <a:cs typeface="Arial" panose="020B0604020202020204" pitchFamily="34" charset="0"/>
                </a:rPr>
                <a:t>62,7%</a:t>
              </a:r>
            </a:p>
          </p:txBody>
        </p:sp>
        <p:sp>
          <p:nvSpPr>
            <p:cNvPr id="58" name="TextBox 53">
              <a:extLst>
                <a:ext uri="{FF2B5EF4-FFF2-40B4-BE49-F238E27FC236}">
                  <a16:creationId xmlns:a16="http://schemas.microsoft.com/office/drawing/2014/main" id="{CC1032F2-BB41-A9DF-FF17-E4F29C9B7BF7}"/>
                </a:ext>
              </a:extLst>
            </p:cNvPr>
            <p:cNvSpPr txBox="1"/>
            <p:nvPr/>
          </p:nvSpPr>
          <p:spPr>
            <a:xfrm>
              <a:off x="5770413" y="3220689"/>
              <a:ext cx="732651" cy="313844"/>
            </a:xfrm>
            <a:prstGeom prst="rect">
              <a:avLst/>
            </a:prstGeom>
            <a:noFill/>
          </p:spPr>
          <p:txBody>
            <a:bodyPr wrap="square" rtlCol="0">
              <a:spAutoFit/>
            </a:bodyPr>
            <a:lstStyle/>
            <a:p>
              <a:r>
                <a:rPr lang="es-ES" sz="1400">
                  <a:solidFill>
                    <a:schemeClr val="accent6">
                      <a:lumMod val="50000"/>
                    </a:schemeClr>
                  </a:solidFill>
                  <a:cs typeface="Arial" panose="020B0604020202020204" pitchFamily="34" charset="0"/>
                </a:rPr>
                <a:t>55,8%</a:t>
              </a:r>
            </a:p>
          </p:txBody>
        </p:sp>
        <p:sp>
          <p:nvSpPr>
            <p:cNvPr id="59" name="TextBox 54">
              <a:extLst>
                <a:ext uri="{FF2B5EF4-FFF2-40B4-BE49-F238E27FC236}">
                  <a16:creationId xmlns:a16="http://schemas.microsoft.com/office/drawing/2014/main" id="{36EDF8E8-868D-2E73-D613-2F81661EA88F}"/>
                </a:ext>
              </a:extLst>
            </p:cNvPr>
            <p:cNvSpPr txBox="1"/>
            <p:nvPr/>
          </p:nvSpPr>
          <p:spPr>
            <a:xfrm>
              <a:off x="2647522" y="3759918"/>
              <a:ext cx="732651" cy="313844"/>
            </a:xfrm>
            <a:prstGeom prst="rect">
              <a:avLst/>
            </a:prstGeom>
            <a:noFill/>
          </p:spPr>
          <p:txBody>
            <a:bodyPr wrap="square" rtlCol="0">
              <a:spAutoFit/>
            </a:bodyPr>
            <a:lstStyle/>
            <a:p>
              <a:r>
                <a:rPr lang="es-ES" sz="1400">
                  <a:solidFill>
                    <a:schemeClr val="accent6">
                      <a:lumMod val="50000"/>
                    </a:schemeClr>
                  </a:solidFill>
                  <a:cs typeface="Arial" panose="020B0604020202020204" pitchFamily="34" charset="0"/>
                </a:rPr>
                <a:t>36,9%</a:t>
              </a:r>
            </a:p>
          </p:txBody>
        </p:sp>
        <p:sp>
          <p:nvSpPr>
            <p:cNvPr id="60" name="TextBox 55">
              <a:extLst>
                <a:ext uri="{FF2B5EF4-FFF2-40B4-BE49-F238E27FC236}">
                  <a16:creationId xmlns:a16="http://schemas.microsoft.com/office/drawing/2014/main" id="{1E313FE4-90AE-6EA0-74FC-0B84EB161F78}"/>
                </a:ext>
              </a:extLst>
            </p:cNvPr>
            <p:cNvSpPr txBox="1"/>
            <p:nvPr/>
          </p:nvSpPr>
          <p:spPr>
            <a:xfrm>
              <a:off x="9952829" y="4119867"/>
              <a:ext cx="732651" cy="313844"/>
            </a:xfrm>
            <a:prstGeom prst="rect">
              <a:avLst/>
            </a:prstGeom>
            <a:noFill/>
          </p:spPr>
          <p:txBody>
            <a:bodyPr wrap="square" rtlCol="0">
              <a:spAutoFit/>
            </a:bodyPr>
            <a:lstStyle/>
            <a:p>
              <a:r>
                <a:rPr lang="es-ES" sz="1400">
                  <a:solidFill>
                    <a:schemeClr val="accent6">
                      <a:lumMod val="50000"/>
                    </a:schemeClr>
                  </a:solidFill>
                  <a:cs typeface="Arial" panose="020B0604020202020204" pitchFamily="34" charset="0"/>
                </a:rPr>
                <a:t>26,6%</a:t>
              </a:r>
            </a:p>
          </p:txBody>
        </p:sp>
        <p:sp>
          <p:nvSpPr>
            <p:cNvPr id="61" name="TextBox 56">
              <a:extLst>
                <a:ext uri="{FF2B5EF4-FFF2-40B4-BE49-F238E27FC236}">
                  <a16:creationId xmlns:a16="http://schemas.microsoft.com/office/drawing/2014/main" id="{F40B8617-CAC2-E728-87F0-7B76B7770569}"/>
                </a:ext>
              </a:extLst>
            </p:cNvPr>
            <p:cNvSpPr txBox="1"/>
            <p:nvPr/>
          </p:nvSpPr>
          <p:spPr>
            <a:xfrm>
              <a:off x="5775856" y="4257861"/>
              <a:ext cx="732651" cy="313844"/>
            </a:xfrm>
            <a:prstGeom prst="rect">
              <a:avLst/>
            </a:prstGeom>
            <a:noFill/>
          </p:spPr>
          <p:txBody>
            <a:bodyPr wrap="square" rtlCol="0">
              <a:spAutoFit/>
            </a:bodyPr>
            <a:lstStyle/>
            <a:p>
              <a:r>
                <a:rPr lang="es-ES" sz="1400">
                  <a:solidFill>
                    <a:schemeClr val="accent6">
                      <a:lumMod val="50000"/>
                    </a:schemeClr>
                  </a:solidFill>
                  <a:cs typeface="Arial" panose="020B0604020202020204" pitchFamily="34" charset="0"/>
                </a:rPr>
                <a:t>21,4%</a:t>
              </a:r>
            </a:p>
          </p:txBody>
        </p:sp>
        <p:sp>
          <p:nvSpPr>
            <p:cNvPr id="62" name="TextBox 57">
              <a:extLst>
                <a:ext uri="{FF2B5EF4-FFF2-40B4-BE49-F238E27FC236}">
                  <a16:creationId xmlns:a16="http://schemas.microsoft.com/office/drawing/2014/main" id="{A808972B-F613-F3B6-4040-29382AE7BEE4}"/>
                </a:ext>
              </a:extLst>
            </p:cNvPr>
            <p:cNvSpPr txBox="1"/>
            <p:nvPr/>
          </p:nvSpPr>
          <p:spPr>
            <a:xfrm>
              <a:off x="2647521" y="4270857"/>
              <a:ext cx="732651" cy="313844"/>
            </a:xfrm>
            <a:prstGeom prst="rect">
              <a:avLst/>
            </a:prstGeom>
            <a:noFill/>
          </p:spPr>
          <p:txBody>
            <a:bodyPr wrap="square" rtlCol="0">
              <a:spAutoFit/>
            </a:bodyPr>
            <a:lstStyle/>
            <a:p>
              <a:r>
                <a:rPr lang="es-ES" sz="1400">
                  <a:solidFill>
                    <a:schemeClr val="accent6">
                      <a:lumMod val="50000"/>
                    </a:schemeClr>
                  </a:solidFill>
                  <a:cs typeface="Arial" panose="020B0604020202020204" pitchFamily="34" charset="0"/>
                </a:rPr>
                <a:t>20,7%</a:t>
              </a:r>
            </a:p>
          </p:txBody>
        </p:sp>
      </p:grpSp>
      <p:sp>
        <p:nvSpPr>
          <p:cNvPr id="27" name="TextBox 68">
            <a:extLst>
              <a:ext uri="{FF2B5EF4-FFF2-40B4-BE49-F238E27FC236}">
                <a16:creationId xmlns:a16="http://schemas.microsoft.com/office/drawing/2014/main" id="{C8C74C53-01A0-5DBE-94FA-953670438674}"/>
              </a:ext>
            </a:extLst>
          </p:cNvPr>
          <p:cNvSpPr txBox="1"/>
          <p:nvPr/>
        </p:nvSpPr>
        <p:spPr>
          <a:xfrm>
            <a:off x="223218" y="6148034"/>
            <a:ext cx="10058609" cy="707886"/>
          </a:xfrm>
          <a:prstGeom prst="rect">
            <a:avLst/>
          </a:prstGeom>
          <a:noFill/>
        </p:spPr>
        <p:txBody>
          <a:bodyPr wrap="square">
            <a:spAutoFit/>
          </a:bodyPr>
          <a:lstStyle/>
          <a:p>
            <a:r>
              <a:rPr lang="es-ES" sz="800" baseline="30000" noProof="1">
                <a:solidFill>
                  <a:srgbClr val="4A71B0"/>
                </a:solidFill>
                <a:cs typeface="Arial" panose="020B0604020202020204" pitchFamily="34" charset="0"/>
              </a:rPr>
              <a:t>!</a:t>
            </a:r>
            <a:r>
              <a:rPr lang="es-ES" sz="800" noProof="1">
                <a:solidFill>
                  <a:srgbClr val="4A71B0"/>
                </a:solidFill>
                <a:cs typeface="Arial" panose="020B0604020202020204" pitchFamily="34" charset="0"/>
              </a:rPr>
              <a:t> Diferencia de 4 puntos o superior del picor respecto al basal en la escala NRS de 11 puntos </a:t>
            </a:r>
          </a:p>
          <a:p>
            <a:r>
              <a:rPr lang="es-ES" sz="800" noProof="1">
                <a:solidFill>
                  <a:srgbClr val="6C8DC2"/>
                </a:solidFill>
                <a:cs typeface="Arial" panose="020B0604020202020204" pitchFamily="34" charset="0"/>
              </a:rPr>
              <a:t>(*) p&lt;0,05, crema CAL/BDP PADTM frente al gel de CAL/BDP, ****p&lt;0,0001, crema CAL/BDP PADTM frente al vehículo de la crema PADTM.</a:t>
            </a:r>
          </a:p>
          <a:p>
            <a:r>
              <a:rPr lang="es-ES" sz="800" noProof="1">
                <a:solidFill>
                  <a:schemeClr val="bg1">
                    <a:lumMod val="50000"/>
                  </a:schemeClr>
                </a:solidFill>
                <a:cs typeface="Arial" panose="020B0604020202020204" pitchFamily="34" charset="0"/>
              </a:rPr>
              <a:t>BDP: dipropionato de betametasona, CAL: calcipotriol, NRS: escala de clasificación numérica, PAD: dispersión de poliafrones.</a:t>
            </a:r>
          </a:p>
          <a:p>
            <a:r>
              <a:rPr lang="es-ES" sz="800" dirty="0">
                <a:solidFill>
                  <a:schemeClr val="bg1">
                    <a:lumMod val="50000"/>
                  </a:schemeClr>
                </a:solidFill>
                <a:cs typeface="Arial" panose="020B0604020202020204" pitchFamily="34" charset="0"/>
              </a:rPr>
              <a:t>1. Stein Gold L, Green LJ, </a:t>
            </a:r>
            <a:r>
              <a:rPr lang="es-ES" sz="800" dirty="0" err="1">
                <a:solidFill>
                  <a:schemeClr val="bg1">
                    <a:lumMod val="50000"/>
                  </a:schemeClr>
                </a:solidFill>
                <a:cs typeface="Arial" panose="020B0604020202020204" pitchFamily="34" charset="0"/>
              </a:rPr>
              <a:t>Dhawan</a:t>
            </a:r>
            <a:r>
              <a:rPr lang="es-ES" sz="800" dirty="0">
                <a:solidFill>
                  <a:schemeClr val="bg1">
                    <a:lumMod val="50000"/>
                  </a:schemeClr>
                </a:solidFill>
                <a:cs typeface="Arial" panose="020B0604020202020204" pitchFamily="34" charset="0"/>
              </a:rPr>
              <a:t> S, et al. A </a:t>
            </a:r>
            <a:r>
              <a:rPr lang="es-ES" sz="800" dirty="0" err="1">
                <a:solidFill>
                  <a:schemeClr val="bg1">
                    <a:lumMod val="50000"/>
                  </a:schemeClr>
                </a:solidFill>
                <a:cs typeface="Arial" panose="020B0604020202020204" pitchFamily="34" charset="0"/>
              </a:rPr>
              <a:t>Phase</a:t>
            </a:r>
            <a:r>
              <a:rPr lang="es-ES" sz="800" dirty="0">
                <a:solidFill>
                  <a:schemeClr val="bg1">
                    <a:lumMod val="50000"/>
                  </a:schemeClr>
                </a:solidFill>
                <a:cs typeface="Arial" panose="020B0604020202020204" pitchFamily="34" charset="0"/>
              </a:rPr>
              <a:t> 3, </a:t>
            </a:r>
            <a:r>
              <a:rPr lang="es-ES" sz="800" dirty="0" err="1">
                <a:solidFill>
                  <a:schemeClr val="bg1">
                    <a:lumMod val="50000"/>
                  </a:schemeClr>
                </a:solidFill>
                <a:cs typeface="Arial" panose="020B0604020202020204" pitchFamily="34" charset="0"/>
              </a:rPr>
              <a:t>Randomized</a:t>
            </a:r>
            <a:r>
              <a:rPr lang="es-ES" sz="800" dirty="0">
                <a:solidFill>
                  <a:schemeClr val="bg1">
                    <a:lumMod val="50000"/>
                  </a:schemeClr>
                </a:solidFill>
                <a:cs typeface="Arial" panose="020B0604020202020204" pitchFamily="34" charset="0"/>
              </a:rPr>
              <a:t> Trial </a:t>
            </a:r>
            <a:r>
              <a:rPr lang="es-ES" sz="800" dirty="0" err="1">
                <a:solidFill>
                  <a:schemeClr val="bg1">
                    <a:lumMod val="50000"/>
                  </a:schemeClr>
                </a:solidFill>
                <a:cs typeface="Arial" panose="020B0604020202020204" pitchFamily="34" charset="0"/>
              </a:rPr>
              <a:t>Demonstrating</a:t>
            </a:r>
            <a:r>
              <a:rPr lang="es-ES" sz="800" dirty="0">
                <a:solidFill>
                  <a:schemeClr val="bg1">
                    <a:lumMod val="50000"/>
                  </a:schemeClr>
                </a:solidFill>
                <a:cs typeface="Arial" panose="020B0604020202020204" pitchFamily="34" charset="0"/>
              </a:rPr>
              <a:t> </a:t>
            </a:r>
            <a:r>
              <a:rPr lang="es-ES" sz="800" dirty="0" err="1">
                <a:solidFill>
                  <a:schemeClr val="bg1">
                    <a:lumMod val="50000"/>
                  </a:schemeClr>
                </a:solidFill>
                <a:cs typeface="Arial" panose="020B0604020202020204" pitchFamily="34" charset="0"/>
              </a:rPr>
              <a:t>the</a:t>
            </a:r>
            <a:r>
              <a:rPr lang="es-ES" sz="800" dirty="0">
                <a:solidFill>
                  <a:schemeClr val="bg1">
                    <a:lumMod val="50000"/>
                  </a:schemeClr>
                </a:solidFill>
                <a:cs typeface="Arial" panose="020B0604020202020204" pitchFamily="34" charset="0"/>
              </a:rPr>
              <a:t> </a:t>
            </a:r>
            <a:r>
              <a:rPr lang="es-ES" sz="800" dirty="0" err="1">
                <a:solidFill>
                  <a:schemeClr val="bg1">
                    <a:lumMod val="50000"/>
                  </a:schemeClr>
                </a:solidFill>
                <a:cs typeface="Arial" panose="020B0604020202020204" pitchFamily="34" charset="0"/>
              </a:rPr>
              <a:t>Improved</a:t>
            </a:r>
            <a:r>
              <a:rPr lang="es-ES" sz="800" dirty="0">
                <a:solidFill>
                  <a:schemeClr val="bg1">
                    <a:lumMod val="50000"/>
                  </a:schemeClr>
                </a:solidFill>
                <a:cs typeface="Arial" panose="020B0604020202020204" pitchFamily="34" charset="0"/>
              </a:rPr>
              <a:t> </a:t>
            </a:r>
            <a:r>
              <a:rPr lang="es-ES" sz="800" dirty="0" err="1">
                <a:solidFill>
                  <a:schemeClr val="bg1">
                    <a:lumMod val="50000"/>
                  </a:schemeClr>
                </a:solidFill>
                <a:cs typeface="Arial" panose="020B0604020202020204" pitchFamily="34" charset="0"/>
              </a:rPr>
              <a:t>Efficacy</a:t>
            </a:r>
            <a:r>
              <a:rPr lang="es-ES" sz="800" dirty="0">
                <a:solidFill>
                  <a:schemeClr val="bg1">
                    <a:lumMod val="50000"/>
                  </a:schemeClr>
                </a:solidFill>
                <a:cs typeface="Arial" panose="020B0604020202020204" pitchFamily="34" charset="0"/>
              </a:rPr>
              <a:t> and </a:t>
            </a:r>
            <a:r>
              <a:rPr lang="es-ES" sz="800" dirty="0" err="1">
                <a:solidFill>
                  <a:schemeClr val="bg1">
                    <a:lumMod val="50000"/>
                  </a:schemeClr>
                </a:solidFill>
                <a:cs typeface="Arial" panose="020B0604020202020204" pitchFamily="34" charset="0"/>
              </a:rPr>
              <a:t>Patient</a:t>
            </a:r>
            <a:r>
              <a:rPr lang="es-ES" sz="800" dirty="0">
                <a:solidFill>
                  <a:schemeClr val="bg1">
                    <a:lumMod val="50000"/>
                  </a:schemeClr>
                </a:solidFill>
                <a:cs typeface="Arial" panose="020B0604020202020204" pitchFamily="34" charset="0"/>
              </a:rPr>
              <a:t> </a:t>
            </a:r>
            <a:r>
              <a:rPr lang="es-ES" sz="800" dirty="0" err="1">
                <a:solidFill>
                  <a:schemeClr val="bg1">
                    <a:lumMod val="50000"/>
                  </a:schemeClr>
                </a:solidFill>
                <a:cs typeface="Arial" panose="020B0604020202020204" pitchFamily="34" charset="0"/>
              </a:rPr>
              <a:t>Acceptability</a:t>
            </a:r>
            <a:r>
              <a:rPr lang="es-ES" sz="800" dirty="0">
                <a:solidFill>
                  <a:schemeClr val="bg1">
                    <a:lumMod val="50000"/>
                  </a:schemeClr>
                </a:solidFill>
                <a:cs typeface="Arial" panose="020B0604020202020204" pitchFamily="34" charset="0"/>
              </a:rPr>
              <a:t> </a:t>
            </a:r>
            <a:r>
              <a:rPr lang="es-ES" sz="800" dirty="0" err="1">
                <a:solidFill>
                  <a:schemeClr val="bg1">
                    <a:lumMod val="50000"/>
                  </a:schemeClr>
                </a:solidFill>
                <a:cs typeface="Arial" panose="020B0604020202020204" pitchFamily="34" charset="0"/>
              </a:rPr>
              <a:t>of</a:t>
            </a:r>
            <a:r>
              <a:rPr lang="es-ES" sz="800" dirty="0">
                <a:solidFill>
                  <a:schemeClr val="bg1">
                    <a:lumMod val="50000"/>
                  </a:schemeClr>
                </a:solidFill>
                <a:cs typeface="Arial" panose="020B0604020202020204" pitchFamily="34" charset="0"/>
              </a:rPr>
              <a:t> </a:t>
            </a:r>
            <a:r>
              <a:rPr lang="es-ES" sz="800" dirty="0" err="1">
                <a:solidFill>
                  <a:schemeClr val="bg1">
                    <a:lumMod val="50000"/>
                  </a:schemeClr>
                </a:solidFill>
                <a:cs typeface="Arial" panose="020B0604020202020204" pitchFamily="34" charset="0"/>
              </a:rPr>
              <a:t>Fixed</a:t>
            </a:r>
            <a:r>
              <a:rPr lang="es-ES" sz="800" dirty="0">
                <a:solidFill>
                  <a:schemeClr val="bg1">
                    <a:lumMod val="50000"/>
                  </a:schemeClr>
                </a:solidFill>
                <a:cs typeface="Arial" panose="020B0604020202020204" pitchFamily="34" charset="0"/>
              </a:rPr>
              <a:t> </a:t>
            </a:r>
            <a:r>
              <a:rPr lang="es-ES" sz="800" dirty="0" err="1">
                <a:solidFill>
                  <a:schemeClr val="bg1">
                    <a:lumMod val="50000"/>
                  </a:schemeClr>
                </a:solidFill>
                <a:cs typeface="Arial" panose="020B0604020202020204" pitchFamily="34" charset="0"/>
              </a:rPr>
              <a:t>Dose</a:t>
            </a:r>
            <a:r>
              <a:rPr lang="es-ES" sz="800" dirty="0">
                <a:solidFill>
                  <a:schemeClr val="bg1">
                    <a:lumMod val="50000"/>
                  </a:schemeClr>
                </a:solidFill>
                <a:cs typeface="Arial" panose="020B0604020202020204" pitchFamily="34" charset="0"/>
              </a:rPr>
              <a:t> </a:t>
            </a:r>
            <a:r>
              <a:rPr lang="es-ES" sz="800" dirty="0" err="1">
                <a:solidFill>
                  <a:schemeClr val="bg1">
                    <a:lumMod val="50000"/>
                  </a:schemeClr>
                </a:solidFill>
                <a:cs typeface="Arial" panose="020B0604020202020204" pitchFamily="34" charset="0"/>
              </a:rPr>
              <a:t>Calcipotriene</a:t>
            </a:r>
            <a:r>
              <a:rPr lang="es-ES" sz="800" dirty="0">
                <a:solidFill>
                  <a:schemeClr val="bg1">
                    <a:lumMod val="50000"/>
                  </a:schemeClr>
                </a:solidFill>
                <a:cs typeface="Arial" panose="020B0604020202020204" pitchFamily="34" charset="0"/>
              </a:rPr>
              <a:t> and </a:t>
            </a:r>
            <a:r>
              <a:rPr lang="es-ES" sz="800" dirty="0" err="1">
                <a:solidFill>
                  <a:schemeClr val="bg1">
                    <a:lumMod val="50000"/>
                  </a:schemeClr>
                </a:solidFill>
                <a:cs typeface="Arial" panose="020B0604020202020204" pitchFamily="34" charset="0"/>
              </a:rPr>
              <a:t>Betamethasone</a:t>
            </a:r>
            <a:r>
              <a:rPr lang="es-ES" sz="800" dirty="0">
                <a:solidFill>
                  <a:schemeClr val="bg1">
                    <a:lumMod val="50000"/>
                  </a:schemeClr>
                </a:solidFill>
                <a:cs typeface="Arial" panose="020B0604020202020204" pitchFamily="34" charset="0"/>
              </a:rPr>
              <a:t> </a:t>
            </a:r>
            <a:r>
              <a:rPr lang="es-ES" sz="800" dirty="0" err="1">
                <a:solidFill>
                  <a:schemeClr val="bg1">
                    <a:lumMod val="50000"/>
                  </a:schemeClr>
                </a:solidFill>
                <a:cs typeface="Arial" panose="020B0604020202020204" pitchFamily="34" charset="0"/>
              </a:rPr>
              <a:t>Dipropionate</a:t>
            </a:r>
            <a:r>
              <a:rPr lang="es-ES" sz="800" dirty="0">
                <a:solidFill>
                  <a:schemeClr val="bg1">
                    <a:lumMod val="50000"/>
                  </a:schemeClr>
                </a:solidFill>
                <a:cs typeface="Arial" panose="020B0604020202020204" pitchFamily="34" charset="0"/>
              </a:rPr>
              <a:t> </a:t>
            </a:r>
            <a:r>
              <a:rPr lang="es-ES" sz="800" dirty="0" err="1">
                <a:solidFill>
                  <a:schemeClr val="bg1">
                    <a:lumMod val="50000"/>
                  </a:schemeClr>
                </a:solidFill>
                <a:cs typeface="Arial" panose="020B0604020202020204" pitchFamily="34" charset="0"/>
              </a:rPr>
              <a:t>Cream</a:t>
            </a:r>
            <a:r>
              <a:rPr lang="es-ES" sz="800" dirty="0">
                <a:solidFill>
                  <a:schemeClr val="bg1">
                    <a:lumMod val="50000"/>
                  </a:schemeClr>
                </a:solidFill>
                <a:cs typeface="Arial" panose="020B0604020202020204" pitchFamily="34" charset="0"/>
              </a:rPr>
              <a:t>. J </a:t>
            </a:r>
            <a:r>
              <a:rPr lang="es-ES" sz="800" dirty="0" err="1">
                <a:solidFill>
                  <a:schemeClr val="bg1">
                    <a:lumMod val="50000"/>
                  </a:schemeClr>
                </a:solidFill>
                <a:cs typeface="Arial" panose="020B0604020202020204" pitchFamily="34" charset="0"/>
              </a:rPr>
              <a:t>Drugs</a:t>
            </a:r>
            <a:r>
              <a:rPr lang="es-ES" sz="800" dirty="0">
                <a:solidFill>
                  <a:schemeClr val="bg1">
                    <a:lumMod val="50000"/>
                  </a:schemeClr>
                </a:solidFill>
                <a:cs typeface="Arial" panose="020B0604020202020204" pitchFamily="34" charset="0"/>
              </a:rPr>
              <a:t> </a:t>
            </a:r>
            <a:r>
              <a:rPr lang="es-ES" sz="800" dirty="0" err="1">
                <a:solidFill>
                  <a:schemeClr val="bg1">
                    <a:lumMod val="50000"/>
                  </a:schemeClr>
                </a:solidFill>
                <a:cs typeface="Arial" panose="020B0604020202020204" pitchFamily="34" charset="0"/>
              </a:rPr>
              <a:t>Dermatol</a:t>
            </a:r>
            <a:r>
              <a:rPr lang="es-ES" sz="800" dirty="0">
                <a:solidFill>
                  <a:schemeClr val="bg1">
                    <a:lumMod val="50000"/>
                  </a:schemeClr>
                </a:solidFill>
                <a:cs typeface="Arial" panose="020B0604020202020204" pitchFamily="34" charset="0"/>
              </a:rPr>
              <a:t>. 2021; 20(4):420-425. </a:t>
            </a:r>
          </a:p>
        </p:txBody>
      </p:sp>
      <p:sp>
        <p:nvSpPr>
          <p:cNvPr id="16" name="TextBox 68">
            <a:extLst>
              <a:ext uri="{FF2B5EF4-FFF2-40B4-BE49-F238E27FC236}">
                <a16:creationId xmlns:a16="http://schemas.microsoft.com/office/drawing/2014/main" id="{ABEABA44-7C79-E32B-5F73-9261D447F8BA}"/>
              </a:ext>
            </a:extLst>
          </p:cNvPr>
          <p:cNvSpPr txBox="1"/>
          <p:nvPr/>
        </p:nvSpPr>
        <p:spPr>
          <a:xfrm>
            <a:off x="8476658" y="5815179"/>
            <a:ext cx="4773894" cy="215444"/>
          </a:xfrm>
          <a:prstGeom prst="rect">
            <a:avLst/>
          </a:prstGeom>
          <a:noFill/>
        </p:spPr>
        <p:txBody>
          <a:bodyPr wrap="square">
            <a:spAutoFit/>
          </a:bodyPr>
          <a:lstStyle/>
          <a:p>
            <a:r>
              <a:rPr lang="es-ES" sz="800" dirty="0">
                <a:solidFill>
                  <a:schemeClr val="bg1">
                    <a:lumMod val="50000"/>
                  </a:schemeClr>
                </a:solidFill>
                <a:cs typeface="Arial" panose="020B0604020202020204" pitchFamily="34" charset="0"/>
              </a:rPr>
              <a:t>Stein Gold L. J </a:t>
            </a:r>
            <a:r>
              <a:rPr lang="es-ES" sz="800" dirty="0" err="1">
                <a:solidFill>
                  <a:schemeClr val="bg1">
                    <a:lumMod val="50000"/>
                  </a:schemeClr>
                </a:solidFill>
                <a:cs typeface="Arial" panose="020B0604020202020204" pitchFamily="34" charset="0"/>
              </a:rPr>
              <a:t>Drugs</a:t>
            </a:r>
            <a:r>
              <a:rPr lang="es-ES" sz="800" dirty="0">
                <a:solidFill>
                  <a:schemeClr val="bg1">
                    <a:lumMod val="50000"/>
                  </a:schemeClr>
                </a:solidFill>
                <a:cs typeface="Arial" panose="020B0604020202020204" pitchFamily="34" charset="0"/>
              </a:rPr>
              <a:t> </a:t>
            </a:r>
            <a:r>
              <a:rPr lang="es-ES" sz="800" dirty="0" err="1">
                <a:solidFill>
                  <a:schemeClr val="bg1">
                    <a:lumMod val="50000"/>
                  </a:schemeClr>
                </a:solidFill>
                <a:cs typeface="Arial" panose="020B0604020202020204" pitchFamily="34" charset="0"/>
              </a:rPr>
              <a:t>Dermatol</a:t>
            </a:r>
            <a:r>
              <a:rPr lang="es-ES" sz="800" dirty="0">
                <a:solidFill>
                  <a:schemeClr val="bg1">
                    <a:lumMod val="50000"/>
                  </a:schemeClr>
                </a:solidFill>
                <a:cs typeface="Arial" panose="020B0604020202020204" pitchFamily="34" charset="0"/>
              </a:rPr>
              <a:t>. 2021</a:t>
            </a:r>
            <a:endParaRPr lang="en-US" sz="800" noProof="1">
              <a:solidFill>
                <a:schemeClr val="bg1">
                  <a:lumMod val="50000"/>
                </a:schemeClr>
              </a:solidFill>
              <a:cs typeface="Arial" panose="020B0604020202020204" pitchFamily="34" charset="0"/>
            </a:endParaRPr>
          </a:p>
        </p:txBody>
      </p:sp>
      <p:grpSp>
        <p:nvGrpSpPr>
          <p:cNvPr id="17" name="Grupo 4">
            <a:extLst>
              <a:ext uri="{FF2B5EF4-FFF2-40B4-BE49-F238E27FC236}">
                <a16:creationId xmlns:a16="http://schemas.microsoft.com/office/drawing/2014/main" id="{94CD2A2F-B0DF-2B64-5AE4-41D796F84DC2}"/>
              </a:ext>
            </a:extLst>
          </p:cNvPr>
          <p:cNvGrpSpPr/>
          <p:nvPr/>
        </p:nvGrpSpPr>
        <p:grpSpPr>
          <a:xfrm>
            <a:off x="2411408" y="5483996"/>
            <a:ext cx="7133375" cy="307777"/>
            <a:chOff x="2886879" y="5587201"/>
            <a:chExt cx="7133375" cy="307777"/>
          </a:xfrm>
        </p:grpSpPr>
        <p:sp>
          <p:nvSpPr>
            <p:cNvPr id="18" name="Rectangle 44">
              <a:extLst>
                <a:ext uri="{FF2B5EF4-FFF2-40B4-BE49-F238E27FC236}">
                  <a16:creationId xmlns:a16="http://schemas.microsoft.com/office/drawing/2014/main" id="{4CAF4674-7C98-AA50-1FC0-ACE327738FCB}"/>
                </a:ext>
              </a:extLst>
            </p:cNvPr>
            <p:cNvSpPr/>
            <p:nvPr/>
          </p:nvSpPr>
          <p:spPr>
            <a:xfrm>
              <a:off x="2886879" y="5587201"/>
              <a:ext cx="7133375" cy="307777"/>
            </a:xfrm>
            <a:prstGeom prst="rect">
              <a:avLst/>
            </a:prstGeom>
            <a:ln>
              <a:noFill/>
            </a:ln>
          </p:spPr>
          <p:txBody>
            <a:bodyPr wrap="square">
              <a:spAutoFit/>
            </a:bodyPr>
            <a:lstStyle/>
            <a:p>
              <a:pPr defTabSz="914217">
                <a:spcBef>
                  <a:spcPct val="0"/>
                </a:spcBef>
              </a:pPr>
              <a:r>
                <a:rPr lang="es-ES" sz="1400" cap="all" dirty="0">
                  <a:solidFill>
                    <a:schemeClr val="tx1">
                      <a:lumMod val="50000"/>
                      <a:lumOff val="50000"/>
                    </a:schemeClr>
                  </a:solidFill>
                  <a:latin typeface="+mj-lt"/>
                  <a:cs typeface="Arial" panose="020B0604020202020204" pitchFamily="34" charset="0"/>
                </a:rPr>
                <a:t>         </a:t>
              </a:r>
              <a:r>
                <a:rPr lang="es-ES" sz="1400" dirty="0">
                  <a:solidFill>
                    <a:schemeClr val="tx1">
                      <a:lumMod val="50000"/>
                      <a:lumOff val="50000"/>
                    </a:schemeClr>
                  </a:solidFill>
                  <a:latin typeface="+mj-lt"/>
                  <a:cs typeface="Arial" panose="020B0604020202020204" pitchFamily="34" charset="0"/>
                </a:rPr>
                <a:t>Crema </a:t>
              </a:r>
              <a:r>
                <a:rPr lang="es-ES" sz="1400" cap="all" dirty="0">
                  <a:solidFill>
                    <a:schemeClr val="tx1">
                      <a:lumMod val="50000"/>
                      <a:lumOff val="50000"/>
                    </a:schemeClr>
                  </a:solidFill>
                  <a:latin typeface="+mj-lt"/>
                  <a:cs typeface="Arial" panose="020B0604020202020204" pitchFamily="34" charset="0"/>
                </a:rPr>
                <a:t>CAL/BDP 	</a:t>
              </a:r>
              <a:r>
                <a:rPr lang="es-ES" sz="1400" i="1" cap="all" dirty="0">
                  <a:solidFill>
                    <a:schemeClr val="tx1">
                      <a:lumMod val="50000"/>
                      <a:lumOff val="50000"/>
                    </a:schemeClr>
                  </a:solidFill>
                  <a:latin typeface="+mj-lt"/>
                  <a:cs typeface="Arial" panose="020B0604020202020204" pitchFamily="34" charset="0"/>
                </a:rPr>
                <a:t>	         </a:t>
              </a:r>
              <a:r>
                <a:rPr lang="es-ES" sz="1400" dirty="0">
                  <a:solidFill>
                    <a:schemeClr val="tx1">
                      <a:lumMod val="50000"/>
                      <a:lumOff val="50000"/>
                    </a:schemeClr>
                  </a:solidFill>
                  <a:latin typeface="+mj-lt"/>
                  <a:cs typeface="Arial" panose="020B0604020202020204" pitchFamily="34" charset="0"/>
                </a:rPr>
                <a:t>Vehículo crema 		Gel CAL/BDP                </a:t>
              </a:r>
            </a:p>
          </p:txBody>
        </p:sp>
        <p:grpSp>
          <p:nvGrpSpPr>
            <p:cNvPr id="19" name="Group 18">
              <a:extLst>
                <a:ext uri="{FF2B5EF4-FFF2-40B4-BE49-F238E27FC236}">
                  <a16:creationId xmlns:a16="http://schemas.microsoft.com/office/drawing/2014/main" id="{9BBC5B86-37E2-181F-0C64-DCF9FE644AA6}"/>
                </a:ext>
              </a:extLst>
            </p:cNvPr>
            <p:cNvGrpSpPr/>
            <p:nvPr/>
          </p:nvGrpSpPr>
          <p:grpSpPr>
            <a:xfrm>
              <a:off x="3053309" y="5662783"/>
              <a:ext cx="5289545" cy="137126"/>
              <a:chOff x="4636027" y="6575031"/>
              <a:chExt cx="5289545" cy="137126"/>
            </a:xfrm>
          </p:grpSpPr>
          <p:grpSp>
            <p:nvGrpSpPr>
              <p:cNvPr id="20" name="Group 19">
                <a:extLst>
                  <a:ext uri="{FF2B5EF4-FFF2-40B4-BE49-F238E27FC236}">
                    <a16:creationId xmlns:a16="http://schemas.microsoft.com/office/drawing/2014/main" id="{48AFBA2C-C93A-AE8E-F26A-36B6AF2E4CFB}"/>
                  </a:ext>
                </a:extLst>
              </p:cNvPr>
              <p:cNvGrpSpPr/>
              <p:nvPr/>
            </p:nvGrpSpPr>
            <p:grpSpPr>
              <a:xfrm>
                <a:off x="9709572" y="6575031"/>
                <a:ext cx="216000" cy="118047"/>
                <a:chOff x="6060982" y="2793335"/>
                <a:chExt cx="216000" cy="118047"/>
              </a:xfrm>
            </p:grpSpPr>
            <p:sp>
              <p:nvSpPr>
                <p:cNvPr id="28" name="Isosceles Triangle 27">
                  <a:extLst>
                    <a:ext uri="{FF2B5EF4-FFF2-40B4-BE49-F238E27FC236}">
                      <a16:creationId xmlns:a16="http://schemas.microsoft.com/office/drawing/2014/main" id="{3704A18B-1040-0B76-A237-413BA815010D}"/>
                    </a:ext>
                  </a:extLst>
                </p:cNvPr>
                <p:cNvSpPr/>
                <p:nvPr/>
              </p:nvSpPr>
              <p:spPr>
                <a:xfrm>
                  <a:off x="6104118" y="2793335"/>
                  <a:ext cx="129728" cy="118047"/>
                </a:xfrm>
                <a:prstGeom prst="triangle">
                  <a:avLst/>
                </a:prstGeom>
                <a:solidFill>
                  <a:srgbClr val="008939"/>
                </a:solidFill>
                <a:ln>
                  <a:solidFill>
                    <a:srgbClr val="0089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a:latin typeface="+mj-lt"/>
                    <a:cs typeface="Arial" panose="020B0604020202020204" pitchFamily="34" charset="0"/>
                  </a:endParaRPr>
                </a:p>
              </p:txBody>
            </p:sp>
            <p:cxnSp>
              <p:nvCxnSpPr>
                <p:cNvPr id="29" name="Straight Connector 28">
                  <a:extLst>
                    <a:ext uri="{FF2B5EF4-FFF2-40B4-BE49-F238E27FC236}">
                      <a16:creationId xmlns:a16="http://schemas.microsoft.com/office/drawing/2014/main" id="{3F716DBF-2368-751C-758F-EFB0C423B30D}"/>
                    </a:ext>
                  </a:extLst>
                </p:cNvPr>
                <p:cNvCxnSpPr/>
                <p:nvPr/>
              </p:nvCxnSpPr>
              <p:spPr>
                <a:xfrm>
                  <a:off x="6060982" y="2858932"/>
                  <a:ext cx="216000" cy="0"/>
                </a:xfrm>
                <a:prstGeom prst="line">
                  <a:avLst/>
                </a:prstGeom>
                <a:ln w="28575">
                  <a:solidFill>
                    <a:srgbClr val="008939"/>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3D619227-46C0-2C74-97C9-B2CB1A9CC88A}"/>
                  </a:ext>
                </a:extLst>
              </p:cNvPr>
              <p:cNvGrpSpPr/>
              <p:nvPr/>
            </p:nvGrpSpPr>
            <p:grpSpPr>
              <a:xfrm>
                <a:off x="7356104" y="6583617"/>
                <a:ext cx="216000" cy="128540"/>
                <a:chOff x="5826038" y="2669062"/>
                <a:chExt cx="216000" cy="128540"/>
              </a:xfrm>
            </p:grpSpPr>
            <p:cxnSp>
              <p:nvCxnSpPr>
                <p:cNvPr id="25" name="Straight Connector 24">
                  <a:extLst>
                    <a:ext uri="{FF2B5EF4-FFF2-40B4-BE49-F238E27FC236}">
                      <a16:creationId xmlns:a16="http://schemas.microsoft.com/office/drawing/2014/main" id="{13723C73-8276-24F6-5889-ACC63FE002B2}"/>
                    </a:ext>
                  </a:extLst>
                </p:cNvPr>
                <p:cNvCxnSpPr/>
                <p:nvPr/>
              </p:nvCxnSpPr>
              <p:spPr>
                <a:xfrm>
                  <a:off x="5826038" y="2734280"/>
                  <a:ext cx="216000" cy="0"/>
                </a:xfrm>
                <a:prstGeom prst="line">
                  <a:avLst/>
                </a:prstGeom>
                <a:solidFill>
                  <a:srgbClr val="F39D94"/>
                </a:solidFill>
                <a:ln w="28575">
                  <a:solidFill>
                    <a:srgbClr val="F39D94"/>
                  </a:solidFill>
                </a:ln>
              </p:spPr>
              <p:style>
                <a:lnRef idx="1">
                  <a:schemeClr val="accent1"/>
                </a:lnRef>
                <a:fillRef idx="0">
                  <a:schemeClr val="accent1"/>
                </a:fillRef>
                <a:effectRef idx="0">
                  <a:schemeClr val="accent1"/>
                </a:effectRef>
                <a:fontRef idx="minor">
                  <a:schemeClr val="tx1"/>
                </a:fontRef>
              </p:style>
            </p:cxnSp>
            <p:sp>
              <p:nvSpPr>
                <p:cNvPr id="26" name="Diamond 25">
                  <a:extLst>
                    <a:ext uri="{FF2B5EF4-FFF2-40B4-BE49-F238E27FC236}">
                      <a16:creationId xmlns:a16="http://schemas.microsoft.com/office/drawing/2014/main" id="{0694A017-388E-148C-FC41-4CF91C31F35F}"/>
                    </a:ext>
                  </a:extLst>
                </p:cNvPr>
                <p:cNvSpPr/>
                <p:nvPr/>
              </p:nvSpPr>
              <p:spPr>
                <a:xfrm>
                  <a:off x="5877788" y="2669062"/>
                  <a:ext cx="122811" cy="128540"/>
                </a:xfrm>
                <a:prstGeom prst="diamond">
                  <a:avLst/>
                </a:prstGeom>
                <a:solidFill>
                  <a:srgbClr val="F39D94"/>
                </a:solidFill>
                <a:ln>
                  <a:solidFill>
                    <a:srgbClr val="F39D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a:latin typeface="+mj-lt"/>
                    <a:cs typeface="Arial" panose="020B0604020202020204" pitchFamily="34" charset="0"/>
                  </a:endParaRPr>
                </a:p>
              </p:txBody>
            </p:sp>
          </p:grpSp>
          <p:grpSp>
            <p:nvGrpSpPr>
              <p:cNvPr id="22" name="Group 21">
                <a:extLst>
                  <a:ext uri="{FF2B5EF4-FFF2-40B4-BE49-F238E27FC236}">
                    <a16:creationId xmlns:a16="http://schemas.microsoft.com/office/drawing/2014/main" id="{6BB43E4E-92E1-D008-FAAA-53E2CA9E77DF}"/>
                  </a:ext>
                </a:extLst>
              </p:cNvPr>
              <p:cNvGrpSpPr/>
              <p:nvPr/>
            </p:nvGrpSpPr>
            <p:grpSpPr>
              <a:xfrm>
                <a:off x="4636027" y="6594043"/>
                <a:ext cx="216000" cy="108000"/>
                <a:chOff x="5231342" y="3305189"/>
                <a:chExt cx="216000" cy="108000"/>
              </a:xfrm>
            </p:grpSpPr>
            <p:cxnSp>
              <p:nvCxnSpPr>
                <p:cNvPr id="23" name="Straight Connector 22">
                  <a:extLst>
                    <a:ext uri="{FF2B5EF4-FFF2-40B4-BE49-F238E27FC236}">
                      <a16:creationId xmlns:a16="http://schemas.microsoft.com/office/drawing/2014/main" id="{9F763566-C158-7828-4F94-26F2E83CCEE5}"/>
                    </a:ext>
                  </a:extLst>
                </p:cNvPr>
                <p:cNvCxnSpPr/>
                <p:nvPr/>
              </p:nvCxnSpPr>
              <p:spPr>
                <a:xfrm>
                  <a:off x="5231342" y="3359981"/>
                  <a:ext cx="216000" cy="0"/>
                </a:xfrm>
                <a:prstGeom prst="line">
                  <a:avLst/>
                </a:prstGeom>
                <a:ln w="28575">
                  <a:solidFill>
                    <a:srgbClr val="006782"/>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DDD9FB5A-CE65-B6D3-6A1C-DA4CBF509D8A}"/>
                    </a:ext>
                  </a:extLst>
                </p:cNvPr>
                <p:cNvSpPr/>
                <p:nvPr/>
              </p:nvSpPr>
              <p:spPr>
                <a:xfrm>
                  <a:off x="5285342" y="3305189"/>
                  <a:ext cx="108000" cy="108000"/>
                </a:xfrm>
                <a:prstGeom prst="rect">
                  <a:avLst/>
                </a:prstGeom>
                <a:solidFill>
                  <a:srgbClr val="006782"/>
                </a:solidFill>
                <a:ln>
                  <a:solidFill>
                    <a:srgbClr val="006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a:latin typeface="+mj-lt"/>
                    <a:cs typeface="Arial" panose="020B0604020202020204" pitchFamily="34" charset="0"/>
                  </a:endParaRPr>
                </a:p>
              </p:txBody>
            </p:sp>
          </p:grpSp>
        </p:grpSp>
      </p:grpSp>
    </p:spTree>
    <p:extLst>
      <p:ext uri="{BB962C8B-B14F-4D97-AF65-F5344CB8AC3E}">
        <p14:creationId xmlns:p14="http://schemas.microsoft.com/office/powerpoint/2010/main" val="13676633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2074F-2E01-6BFF-86D2-B815B93E3AB7}"/>
              </a:ext>
            </a:extLst>
          </p:cNvPr>
          <p:cNvSpPr>
            <a:spLocks noGrp="1"/>
          </p:cNvSpPr>
          <p:nvPr>
            <p:ph type="title"/>
          </p:nvPr>
        </p:nvSpPr>
        <p:spPr>
          <a:xfrm>
            <a:off x="541073" y="376226"/>
            <a:ext cx="7950729" cy="520697"/>
          </a:xfrm>
        </p:spPr>
        <p:txBody>
          <a:bodyPr vert="horz" lIns="91440" tIns="45720" rIns="91440" bIns="45720" rtlCol="0" anchor="t">
            <a:normAutofit fontScale="90000"/>
          </a:bodyPr>
          <a:lstStyle/>
          <a:p>
            <a:r>
              <a:rPr lang="es-ES" dirty="0"/>
              <a:t>Calidad de vida - DLQI</a:t>
            </a:r>
            <a:endParaRPr lang="en-US" dirty="0"/>
          </a:p>
        </p:txBody>
      </p:sp>
      <p:sp>
        <p:nvSpPr>
          <p:cNvPr id="4" name="Text Placeholder 3">
            <a:extLst>
              <a:ext uri="{FF2B5EF4-FFF2-40B4-BE49-F238E27FC236}">
                <a16:creationId xmlns:a16="http://schemas.microsoft.com/office/drawing/2014/main" id="{BCDB1E83-BB1B-CCEF-93F0-122E6A7C453A}"/>
              </a:ext>
            </a:extLst>
          </p:cNvPr>
          <p:cNvSpPr>
            <a:spLocks noGrp="1"/>
          </p:cNvSpPr>
          <p:nvPr>
            <p:ph type="body" sz="quarter" idx="13"/>
          </p:nvPr>
        </p:nvSpPr>
        <p:spPr>
          <a:xfrm>
            <a:off x="1055914" y="974730"/>
            <a:ext cx="8066314" cy="726441"/>
          </a:xfrm>
        </p:spPr>
        <p:txBody>
          <a:bodyPr>
            <a:normAutofit fontScale="92500" lnSpcReduction="10000"/>
          </a:bodyPr>
          <a:lstStyle/>
          <a:p>
            <a:pPr marL="285750" indent="-285750" algn="just">
              <a:buFont typeface="Arial" panose="020B0604020202020204" pitchFamily="34" charset="0"/>
              <a:buChar char="•"/>
            </a:pPr>
            <a:r>
              <a:rPr lang="es-ES" sz="1800" dirty="0"/>
              <a:t>En la semana 8, la media de mejora del DLQI desde el inicio, fue significativamente mayor para Wynzora® vs. CAL/BDP en gel/ST. Esta diferencia también se observa en la semana 4.</a:t>
            </a:r>
            <a:r>
              <a:rPr lang="es-ES" sz="1800" baseline="30000" dirty="0"/>
              <a:t>1</a:t>
            </a:r>
            <a:endParaRPr lang="en-US" sz="1800" baseline="30000" dirty="0"/>
          </a:p>
        </p:txBody>
      </p:sp>
      <p:sp>
        <p:nvSpPr>
          <p:cNvPr id="40" name="Rectangle 39">
            <a:extLst>
              <a:ext uri="{FF2B5EF4-FFF2-40B4-BE49-F238E27FC236}">
                <a16:creationId xmlns:a16="http://schemas.microsoft.com/office/drawing/2014/main" id="{06B46C26-2D13-9B29-C974-5C302EB0C74C}"/>
              </a:ext>
            </a:extLst>
          </p:cNvPr>
          <p:cNvSpPr/>
          <p:nvPr/>
        </p:nvSpPr>
        <p:spPr>
          <a:xfrm>
            <a:off x="284532" y="5950041"/>
            <a:ext cx="9870055" cy="830997"/>
          </a:xfrm>
          <a:prstGeom prst="rect">
            <a:avLst/>
          </a:prstGeom>
        </p:spPr>
        <p:txBody>
          <a:bodyPr wrap="square">
            <a:spAutoFit/>
          </a:bodyPr>
          <a:lstStyle/>
          <a:p>
            <a:pPr algn="just" defTabSz="457200"/>
            <a:r>
              <a:rPr lang="en-US" sz="800" dirty="0">
                <a:solidFill>
                  <a:srgbClr val="002855"/>
                </a:solidFill>
                <a:latin typeface="Arial" panose="020B0604020202020204" pitchFamily="34" charset="0"/>
                <a:cs typeface="Arial" panose="020B0604020202020204" pitchFamily="34" charset="0"/>
              </a:rPr>
              <a:t>Results are presented for the Intent-to-Treat (ITT) population. </a:t>
            </a:r>
          </a:p>
          <a:p>
            <a:pPr algn="just" defTabSz="457200"/>
            <a:r>
              <a:rPr lang="en-US" sz="800" dirty="0">
                <a:solidFill>
                  <a:srgbClr val="002855"/>
                </a:solidFill>
                <a:latin typeface="Arial" panose="020B0604020202020204" pitchFamily="34" charset="0"/>
                <a:cs typeface="Arial" panose="020B0604020202020204" pitchFamily="34" charset="0"/>
              </a:rPr>
              <a:t>***p&lt;0.001; ****p&lt;0.0001; </a:t>
            </a:r>
            <a:r>
              <a:rPr lang="en-US" sz="800" i="1" dirty="0">
                <a:solidFill>
                  <a:srgbClr val="002855"/>
                </a:solidFill>
                <a:latin typeface="Arial" panose="020B0604020202020204" pitchFamily="34" charset="0"/>
                <a:cs typeface="Arial" panose="020B0604020202020204" pitchFamily="34" charset="0"/>
              </a:rPr>
              <a:t>CAL/BDP PAD</a:t>
            </a:r>
            <a:r>
              <a:rPr lang="en-US" sz="800" i="1" baseline="30000" dirty="0">
                <a:solidFill>
                  <a:srgbClr val="002855"/>
                </a:solidFill>
                <a:latin typeface="Arial" panose="020B0604020202020204" pitchFamily="34" charset="0"/>
                <a:cs typeface="Arial" panose="020B0604020202020204" pitchFamily="34" charset="0"/>
              </a:rPr>
              <a:t> </a:t>
            </a:r>
            <a:r>
              <a:rPr lang="en-US" sz="800" i="1" dirty="0">
                <a:solidFill>
                  <a:srgbClr val="002855"/>
                </a:solidFill>
                <a:latin typeface="Arial" panose="020B0604020202020204" pitchFamily="34" charset="0"/>
                <a:cs typeface="Arial" panose="020B0604020202020204" pitchFamily="34" charset="0"/>
              </a:rPr>
              <a:t>cream</a:t>
            </a:r>
            <a:r>
              <a:rPr lang="en-US" sz="800" dirty="0">
                <a:solidFill>
                  <a:srgbClr val="002855"/>
                </a:solidFill>
                <a:latin typeface="Arial" panose="020B0604020202020204" pitchFamily="34" charset="0"/>
                <a:cs typeface="Arial" panose="020B0604020202020204" pitchFamily="34" charset="0"/>
              </a:rPr>
              <a:t> vs. CAL/BDP gel. BDP, betamethasone dipropionate; CAL, calcipotriol; DLQI, Dermatology Life Quality Index; EU, Europe; PAD, Poly-Aphron Dispersion; US, United States.</a:t>
            </a:r>
          </a:p>
          <a:p>
            <a:pPr algn="just" defTabSz="457200"/>
            <a:r>
              <a:rPr lang="es-ES" sz="800" baseline="30000" dirty="0">
                <a:solidFill>
                  <a:srgbClr val="75787B"/>
                </a:solidFill>
                <a:latin typeface="Arial" panose="020B0604020202020204" pitchFamily="34" charset="0"/>
                <a:cs typeface="Arial" panose="020B0604020202020204" pitchFamily="34" charset="0"/>
              </a:rPr>
              <a:t>1 </a:t>
            </a:r>
            <a:r>
              <a:rPr lang="en-US" sz="800" dirty="0">
                <a:solidFill>
                  <a:srgbClr val="75787B"/>
                </a:solidFill>
                <a:latin typeface="Arial" panose="020B0604020202020204" pitchFamily="34" charset="0"/>
                <a:cs typeface="Arial" panose="020B0604020202020204" pitchFamily="34" charset="0"/>
              </a:rPr>
              <a:t>Pinter A, et al. A pooled analysis of randomized, controlled, phase 3 trials investigating the efficacy and safety of a novel, fixed dose calcipotriene and betamethasone dipropionate cream for the topical treatment of plaque psoriasis. </a:t>
            </a:r>
            <a:r>
              <a:rPr lang="da-DK" sz="800" dirty="0">
                <a:solidFill>
                  <a:srgbClr val="75787B"/>
                </a:solidFill>
                <a:latin typeface="Arial" panose="020B0604020202020204" pitchFamily="34" charset="0"/>
                <a:cs typeface="Arial" panose="020B0604020202020204" pitchFamily="34" charset="0"/>
              </a:rPr>
              <a:t>J </a:t>
            </a:r>
            <a:r>
              <a:rPr lang="da-DK" sz="800" dirty="0" err="1">
                <a:solidFill>
                  <a:srgbClr val="75787B"/>
                </a:solidFill>
                <a:latin typeface="Arial" panose="020B0604020202020204" pitchFamily="34" charset="0"/>
                <a:cs typeface="Arial" panose="020B0604020202020204" pitchFamily="34" charset="0"/>
              </a:rPr>
              <a:t>Eur</a:t>
            </a:r>
            <a:r>
              <a:rPr lang="da-DK" sz="800" dirty="0">
                <a:solidFill>
                  <a:srgbClr val="75787B"/>
                </a:solidFill>
                <a:latin typeface="Arial" panose="020B0604020202020204" pitchFamily="34" charset="0"/>
                <a:cs typeface="Arial" panose="020B0604020202020204" pitchFamily="34" charset="0"/>
              </a:rPr>
              <a:t> Acad </a:t>
            </a:r>
            <a:r>
              <a:rPr lang="da-DK" sz="800" dirty="0" err="1">
                <a:solidFill>
                  <a:srgbClr val="75787B"/>
                </a:solidFill>
                <a:latin typeface="Arial" panose="020B0604020202020204" pitchFamily="34" charset="0"/>
                <a:cs typeface="Arial" panose="020B0604020202020204" pitchFamily="34" charset="0"/>
              </a:rPr>
              <a:t>Dermatol</a:t>
            </a:r>
            <a:r>
              <a:rPr lang="da-DK" sz="800" dirty="0">
                <a:solidFill>
                  <a:srgbClr val="75787B"/>
                </a:solidFill>
                <a:latin typeface="Arial" panose="020B0604020202020204" pitchFamily="34" charset="0"/>
                <a:cs typeface="Arial" panose="020B0604020202020204" pitchFamily="34" charset="0"/>
              </a:rPr>
              <a:t> Venereol. 2022 Feb;36(2):228-236. </a:t>
            </a:r>
            <a:r>
              <a:rPr lang="en-US" sz="800" baseline="30000" dirty="0">
                <a:solidFill>
                  <a:srgbClr val="75787B"/>
                </a:solidFill>
                <a:latin typeface="Arial" panose="020B0604020202020204" pitchFamily="34" charset="0"/>
                <a:cs typeface="Arial" panose="020B0604020202020204" pitchFamily="34" charset="0"/>
              </a:rPr>
              <a:t>2 </a:t>
            </a:r>
            <a:r>
              <a:rPr lang="en-US" sz="800" dirty="0">
                <a:solidFill>
                  <a:srgbClr val="75787B"/>
                </a:solidFill>
                <a:latin typeface="Arial" panose="020B0604020202020204" pitchFamily="34" charset="0"/>
                <a:cs typeface="Arial" panose="020B0604020202020204" pitchFamily="34" charset="0"/>
              </a:rPr>
              <a:t>Armstrong A, et al. Pooled Analysis Demonstrating Superior Patient- Reported Psoriasis Treatment Outcomes for Calcipotriene/ Betamethasone Dipropionate Cream Versus Suspension/Gel. J Drugs Dermatol. 2022 Mar 1;21(3):242-248.</a:t>
            </a:r>
          </a:p>
        </p:txBody>
      </p:sp>
      <p:grpSp>
        <p:nvGrpSpPr>
          <p:cNvPr id="41" name="Group 40">
            <a:extLst>
              <a:ext uri="{FF2B5EF4-FFF2-40B4-BE49-F238E27FC236}">
                <a16:creationId xmlns:a16="http://schemas.microsoft.com/office/drawing/2014/main" id="{093961F4-00A2-7E70-2697-2D0A3BAC1BEC}"/>
              </a:ext>
            </a:extLst>
          </p:cNvPr>
          <p:cNvGrpSpPr/>
          <p:nvPr/>
        </p:nvGrpSpPr>
        <p:grpSpPr>
          <a:xfrm>
            <a:off x="1400972" y="1819818"/>
            <a:ext cx="8923297" cy="3752310"/>
            <a:chOff x="750813" y="1976268"/>
            <a:chExt cx="10372272" cy="3269354"/>
          </a:xfrm>
        </p:grpSpPr>
        <p:grpSp>
          <p:nvGrpSpPr>
            <p:cNvPr id="42" name="Group 41">
              <a:extLst>
                <a:ext uri="{FF2B5EF4-FFF2-40B4-BE49-F238E27FC236}">
                  <a16:creationId xmlns:a16="http://schemas.microsoft.com/office/drawing/2014/main" id="{93ED9919-A916-83EB-3099-6523583544A6}"/>
                </a:ext>
              </a:extLst>
            </p:cNvPr>
            <p:cNvGrpSpPr/>
            <p:nvPr/>
          </p:nvGrpSpPr>
          <p:grpSpPr>
            <a:xfrm>
              <a:off x="750813" y="1976268"/>
              <a:ext cx="10372272" cy="3269354"/>
              <a:chOff x="1091784" y="2238562"/>
              <a:chExt cx="10372272" cy="3269354"/>
            </a:xfrm>
          </p:grpSpPr>
          <p:grpSp>
            <p:nvGrpSpPr>
              <p:cNvPr id="52" name="Group 51">
                <a:extLst>
                  <a:ext uri="{FF2B5EF4-FFF2-40B4-BE49-F238E27FC236}">
                    <a16:creationId xmlns:a16="http://schemas.microsoft.com/office/drawing/2014/main" id="{D2E760E8-2FDD-B0F1-AA08-77AEE58385BB}"/>
                  </a:ext>
                </a:extLst>
              </p:cNvPr>
              <p:cNvGrpSpPr/>
              <p:nvPr/>
            </p:nvGrpSpPr>
            <p:grpSpPr>
              <a:xfrm>
                <a:off x="1091784" y="2238562"/>
                <a:ext cx="10372272" cy="3269354"/>
                <a:chOff x="1071122" y="4700383"/>
                <a:chExt cx="10372272" cy="3269354"/>
              </a:xfrm>
            </p:grpSpPr>
            <p:grpSp>
              <p:nvGrpSpPr>
                <p:cNvPr id="54" name="Group 53">
                  <a:extLst>
                    <a:ext uri="{FF2B5EF4-FFF2-40B4-BE49-F238E27FC236}">
                      <a16:creationId xmlns:a16="http://schemas.microsoft.com/office/drawing/2014/main" id="{A919E1E4-00DD-4D06-0F1C-ED16045BA6C4}"/>
                    </a:ext>
                  </a:extLst>
                </p:cNvPr>
                <p:cNvGrpSpPr/>
                <p:nvPr/>
              </p:nvGrpSpPr>
              <p:grpSpPr>
                <a:xfrm>
                  <a:off x="1304026" y="4700383"/>
                  <a:ext cx="10139368" cy="3269354"/>
                  <a:chOff x="1270166" y="4805062"/>
                  <a:chExt cx="10139368" cy="3269354"/>
                </a:xfrm>
              </p:grpSpPr>
              <p:grpSp>
                <p:nvGrpSpPr>
                  <p:cNvPr id="56" name="Group 55">
                    <a:extLst>
                      <a:ext uri="{FF2B5EF4-FFF2-40B4-BE49-F238E27FC236}">
                        <a16:creationId xmlns:a16="http://schemas.microsoft.com/office/drawing/2014/main" id="{FBBB2E0D-3A14-D6E0-8B3A-FDB984F689F3}"/>
                      </a:ext>
                    </a:extLst>
                  </p:cNvPr>
                  <p:cNvGrpSpPr/>
                  <p:nvPr/>
                </p:nvGrpSpPr>
                <p:grpSpPr>
                  <a:xfrm>
                    <a:off x="1270166" y="4805062"/>
                    <a:ext cx="10139368" cy="3269354"/>
                    <a:chOff x="2030458" y="4133808"/>
                    <a:chExt cx="10139368" cy="3269354"/>
                  </a:xfrm>
                </p:grpSpPr>
                <p:grpSp>
                  <p:nvGrpSpPr>
                    <p:cNvPr id="58" name="Group 57">
                      <a:extLst>
                        <a:ext uri="{FF2B5EF4-FFF2-40B4-BE49-F238E27FC236}">
                          <a16:creationId xmlns:a16="http://schemas.microsoft.com/office/drawing/2014/main" id="{D3980BBA-114C-3328-C6B1-07C90026F7DA}"/>
                        </a:ext>
                      </a:extLst>
                    </p:cNvPr>
                    <p:cNvGrpSpPr/>
                    <p:nvPr/>
                  </p:nvGrpSpPr>
                  <p:grpSpPr>
                    <a:xfrm>
                      <a:off x="2030458" y="4169392"/>
                      <a:ext cx="10139368" cy="2969595"/>
                      <a:chOff x="2335307" y="4801382"/>
                      <a:chExt cx="9189876" cy="3224233"/>
                    </a:xfrm>
                  </p:grpSpPr>
                  <p:graphicFrame>
                    <p:nvGraphicFramePr>
                      <p:cNvPr id="60" name="Chart 59">
                        <a:extLst>
                          <a:ext uri="{FF2B5EF4-FFF2-40B4-BE49-F238E27FC236}">
                            <a16:creationId xmlns:a16="http://schemas.microsoft.com/office/drawing/2014/main" id="{D758ED6A-3A77-4FA1-E96A-D81DEE0C8B54}"/>
                          </a:ext>
                        </a:extLst>
                      </p:cNvPr>
                      <p:cNvGraphicFramePr/>
                      <p:nvPr>
                        <p:extLst>
                          <p:ext uri="{D42A27DB-BD31-4B8C-83A1-F6EECF244321}">
                            <p14:modId xmlns:p14="http://schemas.microsoft.com/office/powerpoint/2010/main" val="1913325059"/>
                          </p:ext>
                        </p:extLst>
                      </p:nvPr>
                    </p:nvGraphicFramePr>
                    <p:xfrm>
                      <a:off x="2335307" y="4801382"/>
                      <a:ext cx="9189876" cy="3224233"/>
                    </p:xfrm>
                    <a:graphic>
                      <a:graphicData uri="http://schemas.openxmlformats.org/drawingml/2006/chart">
                        <c:chart xmlns:c="http://schemas.openxmlformats.org/drawingml/2006/chart" xmlns:r="http://schemas.openxmlformats.org/officeDocument/2006/relationships" r:id="rId2"/>
                      </a:graphicData>
                    </a:graphic>
                  </p:graphicFrame>
                  <p:sp>
                    <p:nvSpPr>
                      <p:cNvPr id="61" name="TextBox 1">
                        <a:extLst>
                          <a:ext uri="{FF2B5EF4-FFF2-40B4-BE49-F238E27FC236}">
                            <a16:creationId xmlns:a16="http://schemas.microsoft.com/office/drawing/2014/main" id="{115986DA-EC10-051C-D745-72D66FAD4DFC}"/>
                          </a:ext>
                        </a:extLst>
                      </p:cNvPr>
                      <p:cNvSpPr txBox="1"/>
                      <p:nvPr/>
                    </p:nvSpPr>
                    <p:spPr>
                      <a:xfrm>
                        <a:off x="3424444" y="6480801"/>
                        <a:ext cx="847786" cy="22199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3719"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2855"/>
                            </a:solidFill>
                            <a:effectLst/>
                            <a:uLnTx/>
                            <a:uFillTx/>
                            <a:latin typeface="Arial" panose="020B0604020202020204" pitchFamily="34" charset="0"/>
                            <a:ea typeface="+mn-ea"/>
                            <a:cs typeface="Arial" panose="020B0604020202020204" pitchFamily="34" charset="0"/>
                          </a:rPr>
                          <a:t>P=0.0575</a:t>
                        </a:r>
                      </a:p>
                    </p:txBody>
                  </p:sp>
                  <p:sp>
                    <p:nvSpPr>
                      <p:cNvPr id="62" name="TextBox 1">
                        <a:extLst>
                          <a:ext uri="{FF2B5EF4-FFF2-40B4-BE49-F238E27FC236}">
                            <a16:creationId xmlns:a16="http://schemas.microsoft.com/office/drawing/2014/main" id="{46FDF35D-0145-5F52-98B9-CDDF79510156}"/>
                          </a:ext>
                        </a:extLst>
                      </p:cNvPr>
                      <p:cNvSpPr txBox="1"/>
                      <p:nvPr/>
                    </p:nvSpPr>
                    <p:spPr>
                      <a:xfrm>
                        <a:off x="6714873" y="6899025"/>
                        <a:ext cx="847786" cy="22199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2855"/>
                            </a:solidFill>
                            <a:effectLst/>
                            <a:uLnTx/>
                            <a:uFillTx/>
                            <a:latin typeface="Arial" panose="020B0604020202020204" pitchFamily="34" charset="0"/>
                            <a:ea typeface="+mn-ea"/>
                            <a:cs typeface="Arial" panose="020B0604020202020204" pitchFamily="34" charset="0"/>
                          </a:rPr>
                          <a:t>***</a:t>
                        </a:r>
                      </a:p>
                    </p:txBody>
                  </p:sp>
                  <p:sp>
                    <p:nvSpPr>
                      <p:cNvPr id="63" name="TextBox 1">
                        <a:extLst>
                          <a:ext uri="{FF2B5EF4-FFF2-40B4-BE49-F238E27FC236}">
                            <a16:creationId xmlns:a16="http://schemas.microsoft.com/office/drawing/2014/main" id="{7170ABD2-4077-8CA4-66DF-710FC763F17A}"/>
                          </a:ext>
                        </a:extLst>
                      </p:cNvPr>
                      <p:cNvSpPr txBox="1"/>
                      <p:nvPr/>
                    </p:nvSpPr>
                    <p:spPr>
                      <a:xfrm>
                        <a:off x="10470377" y="7107595"/>
                        <a:ext cx="847786" cy="22199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2855"/>
                            </a:solidFill>
                            <a:effectLst/>
                            <a:uLnTx/>
                            <a:uFillTx/>
                            <a:latin typeface="Arial" panose="020B0604020202020204" pitchFamily="34" charset="0"/>
                            <a:ea typeface="+mn-ea"/>
                            <a:cs typeface="Arial" panose="020B0604020202020204" pitchFamily="34" charset="0"/>
                          </a:rPr>
                          <a:t>****</a:t>
                        </a:r>
                      </a:p>
                    </p:txBody>
                  </p:sp>
                </p:grpSp>
                <p:sp>
                  <p:nvSpPr>
                    <p:cNvPr id="59" name="TextBox 58">
                      <a:extLst>
                        <a:ext uri="{FF2B5EF4-FFF2-40B4-BE49-F238E27FC236}">
                          <a16:creationId xmlns:a16="http://schemas.microsoft.com/office/drawing/2014/main" id="{B80D46D8-A55A-6A34-03B5-67668E53A1CD}"/>
                        </a:ext>
                      </a:extLst>
                    </p:cNvPr>
                    <p:cNvSpPr txBox="1"/>
                    <p:nvPr/>
                  </p:nvSpPr>
                  <p:spPr>
                    <a:xfrm>
                      <a:off x="2053900" y="4133808"/>
                      <a:ext cx="512032" cy="3269354"/>
                    </a:xfrm>
                    <a:prstGeom prst="rect">
                      <a:avLst/>
                    </a:prstGeom>
                    <a:noFill/>
                  </p:spPr>
                  <p:txBody>
                    <a:bodyPr wrap="square" rtlCol="0">
                      <a:spAutoFit/>
                    </a:bodyPr>
                    <a:lstStyle/>
                    <a:p>
                      <a:pPr marL="0" marR="0" lvl="0" indent="0" algn="r" defTabSz="457200" eaLnBrk="1" fontAlgn="auto" latinLnBrk="0" hangingPunct="1">
                        <a:lnSpc>
                          <a:spcPct val="100000"/>
                        </a:lnSpc>
                        <a:spcBef>
                          <a:spcPts val="0"/>
                        </a:spcBef>
                        <a:spcAft>
                          <a:spcPts val="500"/>
                        </a:spcAft>
                        <a:buClrTx/>
                        <a:buSzTx/>
                        <a:buFontTx/>
                        <a:buNone/>
                        <a:tabLst/>
                        <a:defRPr/>
                      </a:pPr>
                      <a:endParaRPr kumimoji="0" lang="es-ES" sz="400" b="0" i="0" u="none" strike="noStrike" kern="0" cap="none" spc="0" normalizeH="0" baseline="0" noProof="0" dirty="0">
                        <a:ln>
                          <a:noFill/>
                        </a:ln>
                        <a:solidFill>
                          <a:srgbClr val="002855"/>
                        </a:solidFill>
                        <a:effectLst/>
                        <a:uLnTx/>
                        <a:uFillTx/>
                        <a:latin typeface="Arial" panose="020B0604020202020204" pitchFamily="34" charset="0"/>
                        <a:cs typeface="Arial" panose="020B0604020202020204" pitchFamily="34" charset="0"/>
                      </a:endParaRPr>
                    </a:p>
                    <a:p>
                      <a:pPr marL="0" marR="0" lvl="0" indent="0" algn="r" defTabSz="457200" eaLnBrk="1" fontAlgn="auto" latinLnBrk="0" hangingPunct="1">
                        <a:lnSpc>
                          <a:spcPct val="100000"/>
                        </a:lnSpc>
                        <a:spcBef>
                          <a:spcPts val="0"/>
                        </a:spcBef>
                        <a:spcAft>
                          <a:spcPts val="1000"/>
                        </a:spcAft>
                        <a:buClrTx/>
                        <a:buSzTx/>
                        <a:buFontTx/>
                        <a:buNone/>
                        <a:tabLst/>
                        <a:defRPr/>
                      </a:pPr>
                      <a:r>
                        <a:rPr kumimoji="0" lang="es-ES" sz="1100" b="0" i="0" u="none" strike="noStrike" kern="0" cap="none" spc="0" normalizeH="0" baseline="0" noProof="0" dirty="0">
                          <a:ln>
                            <a:noFill/>
                          </a:ln>
                          <a:solidFill>
                            <a:srgbClr val="002855"/>
                          </a:solidFill>
                          <a:effectLst/>
                          <a:uLnTx/>
                          <a:uFillTx/>
                          <a:latin typeface="Arial" panose="020B0604020202020204" pitchFamily="34" charset="0"/>
                          <a:cs typeface="Arial" panose="020B0604020202020204" pitchFamily="34" charset="0"/>
                        </a:rPr>
                        <a:t>0 </a:t>
                      </a:r>
                    </a:p>
                    <a:p>
                      <a:pPr marL="0" marR="0" lvl="0" indent="0" algn="r" defTabSz="457200" eaLnBrk="1" fontAlgn="auto" latinLnBrk="0" hangingPunct="1">
                        <a:lnSpc>
                          <a:spcPct val="100000"/>
                        </a:lnSpc>
                        <a:spcBef>
                          <a:spcPts val="0"/>
                        </a:spcBef>
                        <a:spcAft>
                          <a:spcPts val="1000"/>
                        </a:spcAft>
                        <a:buClrTx/>
                        <a:buSzTx/>
                        <a:buFontTx/>
                        <a:buNone/>
                        <a:tabLst/>
                        <a:defRPr/>
                      </a:pPr>
                      <a:endParaRPr kumimoji="0" lang="es-ES" sz="400" b="0" i="0" u="none" strike="noStrike" kern="0" cap="none" spc="0" normalizeH="0" baseline="0" noProof="0" dirty="0">
                        <a:ln>
                          <a:noFill/>
                        </a:ln>
                        <a:solidFill>
                          <a:srgbClr val="002855"/>
                        </a:solidFill>
                        <a:effectLst/>
                        <a:uLnTx/>
                        <a:uFillTx/>
                        <a:latin typeface="Arial" panose="020B0604020202020204" pitchFamily="34" charset="0"/>
                        <a:cs typeface="Arial" panose="020B0604020202020204" pitchFamily="34" charset="0"/>
                      </a:endParaRPr>
                    </a:p>
                    <a:p>
                      <a:pPr marL="0" marR="0" lvl="0" indent="0" algn="r" defTabSz="457200" eaLnBrk="1" fontAlgn="auto" latinLnBrk="0" hangingPunct="1">
                        <a:lnSpc>
                          <a:spcPct val="100000"/>
                        </a:lnSpc>
                        <a:spcBef>
                          <a:spcPts val="0"/>
                        </a:spcBef>
                        <a:spcAft>
                          <a:spcPts val="1000"/>
                        </a:spcAft>
                        <a:buClrTx/>
                        <a:buSzTx/>
                        <a:buFontTx/>
                        <a:buNone/>
                        <a:tabLst/>
                        <a:defRPr/>
                      </a:pPr>
                      <a:endParaRPr kumimoji="0" lang="es-ES" sz="400" b="0" i="0" u="none" strike="noStrike" kern="0" cap="none" spc="0" normalizeH="0" baseline="0" noProof="0" dirty="0">
                        <a:ln>
                          <a:noFill/>
                        </a:ln>
                        <a:solidFill>
                          <a:srgbClr val="002855"/>
                        </a:solidFill>
                        <a:effectLst/>
                        <a:uLnTx/>
                        <a:uFillTx/>
                        <a:latin typeface="Arial" panose="020B0604020202020204" pitchFamily="34" charset="0"/>
                        <a:cs typeface="Arial" panose="020B0604020202020204" pitchFamily="34" charset="0"/>
                      </a:endParaRPr>
                    </a:p>
                    <a:p>
                      <a:pPr marL="0" marR="0" lvl="0" indent="0" algn="r" defTabSz="457200" eaLnBrk="1" fontAlgn="auto" latinLnBrk="0" hangingPunct="1">
                        <a:lnSpc>
                          <a:spcPct val="100000"/>
                        </a:lnSpc>
                        <a:spcBef>
                          <a:spcPts val="0"/>
                        </a:spcBef>
                        <a:spcAft>
                          <a:spcPts val="1000"/>
                        </a:spcAft>
                        <a:buClrTx/>
                        <a:buSzTx/>
                        <a:buFontTx/>
                        <a:buNone/>
                        <a:tabLst/>
                        <a:defRPr/>
                      </a:pPr>
                      <a:r>
                        <a:rPr kumimoji="0" lang="es-ES" sz="1100" b="0" i="0" u="none" strike="noStrike" kern="0" cap="none" spc="0" normalizeH="0" baseline="0" noProof="0" dirty="0">
                          <a:ln>
                            <a:noFill/>
                          </a:ln>
                          <a:solidFill>
                            <a:srgbClr val="002855"/>
                          </a:solidFill>
                          <a:effectLst/>
                          <a:uLnTx/>
                          <a:uFillTx/>
                          <a:latin typeface="Arial" panose="020B0604020202020204" pitchFamily="34" charset="0"/>
                          <a:cs typeface="Arial" panose="020B0604020202020204" pitchFamily="34" charset="0"/>
                        </a:rPr>
                        <a:t>-2 </a:t>
                      </a:r>
                    </a:p>
                    <a:p>
                      <a:pPr marL="0" marR="0" lvl="0" indent="0" algn="r" defTabSz="457200" eaLnBrk="1" fontAlgn="auto" latinLnBrk="0" hangingPunct="1">
                        <a:lnSpc>
                          <a:spcPct val="100000"/>
                        </a:lnSpc>
                        <a:spcBef>
                          <a:spcPts val="0"/>
                        </a:spcBef>
                        <a:spcAft>
                          <a:spcPts val="1000"/>
                        </a:spcAft>
                        <a:buClrTx/>
                        <a:buSzTx/>
                        <a:buFontTx/>
                        <a:buNone/>
                        <a:tabLst/>
                        <a:defRPr/>
                      </a:pPr>
                      <a:endParaRPr kumimoji="0" lang="es-ES" sz="500" b="0" i="0" u="none" strike="noStrike" kern="0" cap="none" spc="0" normalizeH="0" baseline="0" noProof="0" dirty="0">
                        <a:ln>
                          <a:noFill/>
                        </a:ln>
                        <a:solidFill>
                          <a:srgbClr val="002855"/>
                        </a:solidFill>
                        <a:effectLst/>
                        <a:uLnTx/>
                        <a:uFillTx/>
                        <a:latin typeface="Arial" panose="020B0604020202020204" pitchFamily="34" charset="0"/>
                        <a:cs typeface="Arial" panose="020B0604020202020204" pitchFamily="34" charset="0"/>
                      </a:endParaRPr>
                    </a:p>
                    <a:p>
                      <a:pPr marL="0" marR="0" lvl="0" indent="0" algn="r" defTabSz="457200" eaLnBrk="1" fontAlgn="auto" latinLnBrk="0" hangingPunct="1">
                        <a:lnSpc>
                          <a:spcPct val="100000"/>
                        </a:lnSpc>
                        <a:spcBef>
                          <a:spcPts val="0"/>
                        </a:spcBef>
                        <a:spcAft>
                          <a:spcPts val="1000"/>
                        </a:spcAft>
                        <a:buClrTx/>
                        <a:buSzTx/>
                        <a:buFontTx/>
                        <a:buNone/>
                        <a:tabLst/>
                        <a:defRPr/>
                      </a:pPr>
                      <a:endParaRPr kumimoji="0" lang="es-ES" sz="500" b="0" i="0" u="none" strike="noStrike" kern="0" cap="none" spc="0" normalizeH="0" baseline="0" noProof="0" dirty="0">
                        <a:ln>
                          <a:noFill/>
                        </a:ln>
                        <a:solidFill>
                          <a:srgbClr val="002855"/>
                        </a:solidFill>
                        <a:effectLst/>
                        <a:uLnTx/>
                        <a:uFillTx/>
                        <a:latin typeface="Arial" panose="020B0604020202020204" pitchFamily="34" charset="0"/>
                        <a:cs typeface="Arial" panose="020B0604020202020204" pitchFamily="34" charset="0"/>
                      </a:endParaRPr>
                    </a:p>
                    <a:p>
                      <a:pPr marL="0" marR="0" lvl="0" indent="0" algn="r" defTabSz="457200" eaLnBrk="1" fontAlgn="auto" latinLnBrk="0" hangingPunct="1">
                        <a:lnSpc>
                          <a:spcPct val="100000"/>
                        </a:lnSpc>
                        <a:spcBef>
                          <a:spcPts val="0"/>
                        </a:spcBef>
                        <a:spcAft>
                          <a:spcPts val="1000"/>
                        </a:spcAft>
                        <a:buClrTx/>
                        <a:buSzTx/>
                        <a:buFontTx/>
                        <a:buNone/>
                        <a:tabLst/>
                        <a:defRPr/>
                      </a:pPr>
                      <a:r>
                        <a:rPr kumimoji="0" lang="es-ES" sz="1100" b="0" i="0" u="none" strike="noStrike" kern="0" cap="none" spc="0" normalizeH="0" baseline="0" noProof="0" dirty="0">
                          <a:ln>
                            <a:noFill/>
                          </a:ln>
                          <a:solidFill>
                            <a:srgbClr val="002855"/>
                          </a:solidFill>
                          <a:effectLst/>
                          <a:uLnTx/>
                          <a:uFillTx/>
                          <a:latin typeface="Arial" panose="020B0604020202020204" pitchFamily="34" charset="0"/>
                          <a:cs typeface="Arial" panose="020B0604020202020204" pitchFamily="34" charset="0"/>
                        </a:rPr>
                        <a:t>-4 </a:t>
                      </a:r>
                      <a:endParaRPr kumimoji="0" lang="es-ES" sz="400" b="0" i="0" u="none" strike="noStrike" kern="0" cap="none" spc="0" normalizeH="0" baseline="0" noProof="0" dirty="0">
                        <a:ln>
                          <a:noFill/>
                        </a:ln>
                        <a:solidFill>
                          <a:srgbClr val="002855"/>
                        </a:solidFill>
                        <a:effectLst/>
                        <a:uLnTx/>
                        <a:uFillTx/>
                        <a:latin typeface="Arial" panose="020B0604020202020204" pitchFamily="34" charset="0"/>
                        <a:cs typeface="Arial" panose="020B0604020202020204" pitchFamily="34" charset="0"/>
                      </a:endParaRPr>
                    </a:p>
                    <a:p>
                      <a:pPr marL="0" marR="0" lvl="0" indent="0" algn="r" defTabSz="457200" eaLnBrk="1" fontAlgn="auto" latinLnBrk="0" hangingPunct="1">
                        <a:lnSpc>
                          <a:spcPct val="100000"/>
                        </a:lnSpc>
                        <a:spcBef>
                          <a:spcPts val="0"/>
                        </a:spcBef>
                        <a:spcAft>
                          <a:spcPts val="1000"/>
                        </a:spcAft>
                        <a:buClrTx/>
                        <a:buSzTx/>
                        <a:buFontTx/>
                        <a:buNone/>
                        <a:tabLst/>
                        <a:defRPr/>
                      </a:pPr>
                      <a:endParaRPr lang="es-ES" sz="400" kern="0" dirty="0">
                        <a:solidFill>
                          <a:srgbClr val="002855"/>
                        </a:solidFill>
                        <a:latin typeface="Arial" panose="020B0604020202020204" pitchFamily="34" charset="0"/>
                        <a:cs typeface="Arial" panose="020B0604020202020204" pitchFamily="34" charset="0"/>
                      </a:endParaRPr>
                    </a:p>
                    <a:p>
                      <a:pPr marL="0" marR="0" lvl="0" indent="0" algn="r" defTabSz="457200" eaLnBrk="1" fontAlgn="auto" latinLnBrk="0" hangingPunct="1">
                        <a:lnSpc>
                          <a:spcPct val="100000"/>
                        </a:lnSpc>
                        <a:spcBef>
                          <a:spcPts val="0"/>
                        </a:spcBef>
                        <a:spcAft>
                          <a:spcPts val="1000"/>
                        </a:spcAft>
                        <a:buClrTx/>
                        <a:buSzTx/>
                        <a:buFontTx/>
                        <a:buNone/>
                        <a:tabLst/>
                        <a:defRPr/>
                      </a:pPr>
                      <a:endParaRPr kumimoji="0" lang="es-ES" sz="400" b="0" i="0" u="none" strike="noStrike" kern="0" cap="none" spc="0" normalizeH="0" baseline="0" noProof="0" dirty="0">
                        <a:ln>
                          <a:noFill/>
                        </a:ln>
                        <a:solidFill>
                          <a:srgbClr val="002855"/>
                        </a:solidFill>
                        <a:effectLst/>
                        <a:uLnTx/>
                        <a:uFillTx/>
                        <a:latin typeface="Arial" panose="020B0604020202020204" pitchFamily="34" charset="0"/>
                        <a:cs typeface="Arial" panose="020B0604020202020204" pitchFamily="34" charset="0"/>
                      </a:endParaRPr>
                    </a:p>
                    <a:p>
                      <a:pPr marL="0" marR="0" lvl="0" indent="0" algn="r" defTabSz="457200" eaLnBrk="1" fontAlgn="auto" latinLnBrk="0" hangingPunct="1">
                        <a:lnSpc>
                          <a:spcPct val="100000"/>
                        </a:lnSpc>
                        <a:spcBef>
                          <a:spcPts val="0"/>
                        </a:spcBef>
                        <a:spcAft>
                          <a:spcPts val="1000"/>
                        </a:spcAft>
                        <a:buClrTx/>
                        <a:buSzTx/>
                        <a:buFontTx/>
                        <a:buNone/>
                        <a:tabLst/>
                        <a:defRPr/>
                      </a:pPr>
                      <a:r>
                        <a:rPr kumimoji="0" lang="es-ES" sz="1100" b="0" i="0" u="none" strike="noStrike" kern="0" cap="none" spc="0" normalizeH="0" baseline="0" noProof="0" dirty="0">
                          <a:ln>
                            <a:noFill/>
                          </a:ln>
                          <a:solidFill>
                            <a:srgbClr val="002855"/>
                          </a:solidFill>
                          <a:effectLst/>
                          <a:uLnTx/>
                          <a:uFillTx/>
                          <a:latin typeface="Arial" panose="020B0604020202020204" pitchFamily="34" charset="0"/>
                          <a:cs typeface="Arial" panose="020B0604020202020204" pitchFamily="34" charset="0"/>
                        </a:rPr>
                        <a:t>-6 </a:t>
                      </a:r>
                    </a:p>
                    <a:p>
                      <a:pPr marL="0" marR="0" lvl="0" indent="0" algn="r" defTabSz="457200" eaLnBrk="1" fontAlgn="auto" latinLnBrk="0" hangingPunct="1">
                        <a:lnSpc>
                          <a:spcPct val="100000"/>
                        </a:lnSpc>
                        <a:spcBef>
                          <a:spcPts val="0"/>
                        </a:spcBef>
                        <a:spcAft>
                          <a:spcPts val="1000"/>
                        </a:spcAft>
                        <a:buClrTx/>
                        <a:buSzTx/>
                        <a:buFontTx/>
                        <a:buNone/>
                        <a:tabLst/>
                        <a:defRPr/>
                      </a:pPr>
                      <a:endParaRPr lang="es-ES" sz="500" kern="0" dirty="0">
                        <a:solidFill>
                          <a:srgbClr val="002855"/>
                        </a:solidFill>
                        <a:latin typeface="Arial" panose="020B0604020202020204" pitchFamily="34" charset="0"/>
                        <a:cs typeface="Arial" panose="020B0604020202020204" pitchFamily="34" charset="0"/>
                      </a:endParaRPr>
                    </a:p>
                    <a:p>
                      <a:pPr marL="0" marR="0" lvl="0" indent="0" algn="r" defTabSz="457200" eaLnBrk="1" fontAlgn="auto" latinLnBrk="0" hangingPunct="1">
                        <a:lnSpc>
                          <a:spcPct val="100000"/>
                        </a:lnSpc>
                        <a:spcBef>
                          <a:spcPts val="0"/>
                        </a:spcBef>
                        <a:spcAft>
                          <a:spcPts val="1000"/>
                        </a:spcAft>
                        <a:buClrTx/>
                        <a:buSzTx/>
                        <a:buFontTx/>
                        <a:buNone/>
                        <a:tabLst/>
                        <a:defRPr/>
                      </a:pPr>
                      <a:endParaRPr kumimoji="0" lang="es-ES" sz="500" b="0" i="0" u="none" strike="noStrike" kern="0" cap="none" spc="0" normalizeH="0" baseline="0" noProof="0" dirty="0">
                        <a:ln>
                          <a:noFill/>
                        </a:ln>
                        <a:solidFill>
                          <a:srgbClr val="002855"/>
                        </a:solidFill>
                        <a:effectLst/>
                        <a:uLnTx/>
                        <a:uFillTx/>
                        <a:latin typeface="Arial" panose="020B0604020202020204" pitchFamily="34" charset="0"/>
                        <a:cs typeface="Arial" panose="020B0604020202020204" pitchFamily="34" charset="0"/>
                      </a:endParaRPr>
                    </a:p>
                    <a:p>
                      <a:pPr marL="0" marR="0" lvl="0" indent="0" algn="r" defTabSz="457200" eaLnBrk="1" fontAlgn="auto" latinLnBrk="0" hangingPunct="1">
                        <a:lnSpc>
                          <a:spcPct val="100000"/>
                        </a:lnSpc>
                        <a:spcBef>
                          <a:spcPts val="0"/>
                        </a:spcBef>
                        <a:spcAft>
                          <a:spcPts val="1000"/>
                        </a:spcAft>
                        <a:buClrTx/>
                        <a:buSzTx/>
                        <a:buFontTx/>
                        <a:buNone/>
                        <a:tabLst/>
                        <a:defRPr/>
                      </a:pPr>
                      <a:r>
                        <a:rPr kumimoji="0" lang="es-ES" sz="1100" b="0" i="0" u="none" strike="noStrike" kern="0" cap="none" spc="0" normalizeH="0" baseline="0" noProof="0" dirty="0">
                          <a:ln>
                            <a:noFill/>
                          </a:ln>
                          <a:solidFill>
                            <a:srgbClr val="002855"/>
                          </a:solidFill>
                          <a:effectLst/>
                          <a:uLnTx/>
                          <a:uFillTx/>
                          <a:latin typeface="Arial" panose="020B0604020202020204" pitchFamily="34" charset="0"/>
                          <a:cs typeface="Arial" panose="020B0604020202020204" pitchFamily="34" charset="0"/>
                        </a:rPr>
                        <a:t>-8</a:t>
                      </a:r>
                    </a:p>
                    <a:p>
                      <a:pPr marL="0" marR="0" lvl="0" indent="0" algn="r" defTabSz="457200" eaLnBrk="1" fontAlgn="auto" latinLnBrk="0" hangingPunct="1">
                        <a:lnSpc>
                          <a:spcPct val="100000"/>
                        </a:lnSpc>
                        <a:spcBef>
                          <a:spcPts val="0"/>
                        </a:spcBef>
                        <a:spcAft>
                          <a:spcPts val="1000"/>
                        </a:spcAft>
                        <a:buClrTx/>
                        <a:buSzTx/>
                        <a:buFontTx/>
                        <a:buNone/>
                        <a:tabLst/>
                        <a:defRPr/>
                      </a:pPr>
                      <a:endParaRPr lang="es-ES" sz="1100" kern="0" dirty="0">
                        <a:solidFill>
                          <a:srgbClr val="002855"/>
                        </a:solidFill>
                        <a:latin typeface="Arial" panose="020B0604020202020204" pitchFamily="34" charset="0"/>
                        <a:cs typeface="Arial" panose="020B0604020202020204" pitchFamily="34" charset="0"/>
                      </a:endParaRPr>
                    </a:p>
                    <a:p>
                      <a:pPr marL="0" marR="0" lvl="0" indent="0" algn="r" defTabSz="457200" eaLnBrk="1" fontAlgn="auto" latinLnBrk="0" hangingPunct="1">
                        <a:lnSpc>
                          <a:spcPct val="100000"/>
                        </a:lnSpc>
                        <a:spcBef>
                          <a:spcPts val="0"/>
                        </a:spcBef>
                        <a:spcAft>
                          <a:spcPts val="1000"/>
                        </a:spcAft>
                        <a:buClrTx/>
                        <a:buSzTx/>
                        <a:buFontTx/>
                        <a:buNone/>
                        <a:tabLst/>
                        <a:defRPr/>
                      </a:pPr>
                      <a:endParaRPr kumimoji="0" lang="es-ES" sz="1100" b="0" i="0" u="none" strike="noStrike" kern="0" cap="none" spc="0" normalizeH="0" baseline="0" noProof="0" dirty="0">
                        <a:ln>
                          <a:noFill/>
                        </a:ln>
                        <a:solidFill>
                          <a:srgbClr val="002855"/>
                        </a:solidFill>
                        <a:effectLst/>
                        <a:uLnTx/>
                        <a:uFillTx/>
                        <a:latin typeface="Arial" panose="020B0604020202020204" pitchFamily="34" charset="0"/>
                        <a:cs typeface="Arial" panose="020B0604020202020204" pitchFamily="34" charset="0"/>
                      </a:endParaRPr>
                    </a:p>
                  </p:txBody>
                </p:sp>
              </p:grpSp>
              <p:sp>
                <p:nvSpPr>
                  <p:cNvPr id="57" name="TextBox 56">
                    <a:extLst>
                      <a:ext uri="{FF2B5EF4-FFF2-40B4-BE49-F238E27FC236}">
                        <a16:creationId xmlns:a16="http://schemas.microsoft.com/office/drawing/2014/main" id="{8630804A-4009-0017-5E13-5CB9FE77CEA8}"/>
                      </a:ext>
                    </a:extLst>
                  </p:cNvPr>
                  <p:cNvSpPr txBox="1"/>
                  <p:nvPr/>
                </p:nvSpPr>
                <p:spPr>
                  <a:xfrm>
                    <a:off x="1719223" y="7485891"/>
                    <a:ext cx="9003510" cy="261610"/>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500"/>
                      </a:spcAft>
                      <a:buClrTx/>
                      <a:buSzTx/>
                      <a:buFontTx/>
                      <a:buNone/>
                      <a:tabLst/>
                      <a:defRPr/>
                    </a:pPr>
                    <a:r>
                      <a:rPr kumimoji="0" lang="es-ES" sz="1100" b="0" i="0" u="none" strike="noStrike" kern="0" cap="none" spc="0" normalizeH="0" baseline="0" noProof="0" dirty="0">
                        <a:ln>
                          <a:noFill/>
                        </a:ln>
                        <a:solidFill>
                          <a:srgbClr val="002855"/>
                        </a:solidFill>
                        <a:effectLst/>
                        <a:uLnTx/>
                        <a:uFillTx/>
                        <a:latin typeface="Arial" panose="020B0604020202020204" pitchFamily="34" charset="0"/>
                        <a:cs typeface="Arial" panose="020B0604020202020204" pitchFamily="34" charset="0"/>
                      </a:rPr>
                      <a:t>0                                   2                                  4                                  6                                   8</a:t>
                    </a:r>
                  </a:p>
                </p:txBody>
              </p:sp>
            </p:grpSp>
            <p:sp>
              <p:nvSpPr>
                <p:cNvPr id="55" name="TextBox 54">
                  <a:extLst>
                    <a:ext uri="{FF2B5EF4-FFF2-40B4-BE49-F238E27FC236}">
                      <a16:creationId xmlns:a16="http://schemas.microsoft.com/office/drawing/2014/main" id="{FEC7C938-1488-5FC9-CF1B-C4BCC6AD9285}"/>
                    </a:ext>
                  </a:extLst>
                </p:cNvPr>
                <p:cNvSpPr txBox="1"/>
                <p:nvPr/>
              </p:nvSpPr>
              <p:spPr>
                <a:xfrm rot="16200000">
                  <a:off x="57265" y="5921344"/>
                  <a:ext cx="2401619" cy="373905"/>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2855"/>
                      </a:solidFill>
                      <a:effectLst/>
                      <a:uLnTx/>
                      <a:uFillTx/>
                      <a:latin typeface="Arial" panose="020B0604020202020204" pitchFamily="34" charset="0"/>
                      <a:cs typeface="Arial" panose="020B0604020202020204" pitchFamily="34" charset="0"/>
                    </a:rPr>
                    <a:t>Change from Baseline in DLQI</a:t>
                  </a:r>
                </a:p>
              </p:txBody>
            </p:sp>
          </p:grpSp>
          <p:sp>
            <p:nvSpPr>
              <p:cNvPr id="53" name="TextBox 52">
                <a:extLst>
                  <a:ext uri="{FF2B5EF4-FFF2-40B4-BE49-F238E27FC236}">
                    <a16:creationId xmlns:a16="http://schemas.microsoft.com/office/drawing/2014/main" id="{C4FAFC11-2CC5-0DAB-38A6-7763D47AB0AF}"/>
                  </a:ext>
                </a:extLst>
              </p:cNvPr>
              <p:cNvSpPr txBox="1"/>
              <p:nvPr/>
            </p:nvSpPr>
            <p:spPr>
              <a:xfrm>
                <a:off x="5643221" y="5160741"/>
                <a:ext cx="904902" cy="276999"/>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2855"/>
                    </a:solidFill>
                    <a:effectLst/>
                    <a:uLnTx/>
                    <a:uFillTx/>
                    <a:latin typeface="Arial" panose="020B0604020202020204" pitchFamily="34" charset="0"/>
                    <a:cs typeface="Arial" panose="020B0604020202020204" pitchFamily="34" charset="0"/>
                  </a:rPr>
                  <a:t>Weeks</a:t>
                </a:r>
                <a:endParaRPr kumimoji="0" lang="es-ES" sz="1200" b="0" i="0" u="none" strike="noStrike" kern="0" cap="none" spc="0" normalizeH="0" baseline="0" noProof="0" dirty="0">
                  <a:ln>
                    <a:noFill/>
                  </a:ln>
                  <a:solidFill>
                    <a:srgbClr val="6F6F6F"/>
                  </a:solidFill>
                  <a:effectLst/>
                  <a:uLnTx/>
                  <a:uFillTx/>
                  <a:latin typeface="Arial" panose="020B0604020202020204" pitchFamily="34" charset="0"/>
                  <a:cs typeface="Arial" panose="020B0604020202020204" pitchFamily="34" charset="0"/>
                </a:endParaRPr>
              </a:p>
            </p:txBody>
          </p:sp>
        </p:grpSp>
        <p:sp>
          <p:nvSpPr>
            <p:cNvPr id="43" name="TextBox 42">
              <a:extLst>
                <a:ext uri="{FF2B5EF4-FFF2-40B4-BE49-F238E27FC236}">
                  <a16:creationId xmlns:a16="http://schemas.microsoft.com/office/drawing/2014/main" id="{4BCCA929-18BE-40CD-49CB-EB79E326A10B}"/>
                </a:ext>
              </a:extLst>
            </p:cNvPr>
            <p:cNvSpPr txBox="1"/>
            <p:nvPr/>
          </p:nvSpPr>
          <p:spPr>
            <a:xfrm>
              <a:off x="2296503" y="3345169"/>
              <a:ext cx="823161" cy="261610"/>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s-ES" sz="1050" b="0" i="0" u="none" strike="noStrike" kern="0" cap="none" spc="0" normalizeH="0" baseline="0" noProof="0" dirty="0">
                  <a:ln>
                    <a:noFill/>
                  </a:ln>
                  <a:solidFill>
                    <a:srgbClr val="002855"/>
                  </a:solidFill>
                  <a:effectLst/>
                  <a:uLnTx/>
                  <a:uFillTx/>
                  <a:latin typeface="Arial" panose="020B0604020202020204" pitchFamily="34" charset="0"/>
                  <a:cs typeface="Arial" panose="020B0604020202020204" pitchFamily="34" charset="0"/>
                </a:rPr>
                <a:t>-3.7</a:t>
              </a:r>
            </a:p>
          </p:txBody>
        </p:sp>
        <p:sp>
          <p:nvSpPr>
            <p:cNvPr id="44" name="TextBox 43">
              <a:extLst>
                <a:ext uri="{FF2B5EF4-FFF2-40B4-BE49-F238E27FC236}">
                  <a16:creationId xmlns:a16="http://schemas.microsoft.com/office/drawing/2014/main" id="{6BF443B8-EBC9-B8C9-62F6-6CDB80BF079C}"/>
                </a:ext>
              </a:extLst>
            </p:cNvPr>
            <p:cNvSpPr txBox="1"/>
            <p:nvPr/>
          </p:nvSpPr>
          <p:spPr>
            <a:xfrm>
              <a:off x="2296506" y="2918947"/>
              <a:ext cx="823161" cy="261610"/>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s-ES" sz="1050" b="0" i="0" u="none" strike="noStrike" kern="0" cap="none" spc="0" normalizeH="0" baseline="0" noProof="0" dirty="0">
                  <a:ln>
                    <a:noFill/>
                  </a:ln>
                  <a:solidFill>
                    <a:srgbClr val="002855"/>
                  </a:solidFill>
                  <a:effectLst/>
                  <a:uLnTx/>
                  <a:uFillTx/>
                  <a:latin typeface="Arial" panose="020B0604020202020204" pitchFamily="34" charset="0"/>
                  <a:cs typeface="Arial" panose="020B0604020202020204" pitchFamily="34" charset="0"/>
                </a:rPr>
                <a:t>-3.4</a:t>
              </a:r>
            </a:p>
          </p:txBody>
        </p:sp>
        <p:sp>
          <p:nvSpPr>
            <p:cNvPr id="45" name="TextBox 44">
              <a:extLst>
                <a:ext uri="{FF2B5EF4-FFF2-40B4-BE49-F238E27FC236}">
                  <a16:creationId xmlns:a16="http://schemas.microsoft.com/office/drawing/2014/main" id="{DC78975F-BE2E-5453-25B5-A3628C7F2F14}"/>
                </a:ext>
              </a:extLst>
            </p:cNvPr>
            <p:cNvSpPr txBox="1"/>
            <p:nvPr/>
          </p:nvSpPr>
          <p:spPr>
            <a:xfrm>
              <a:off x="2296506" y="2410492"/>
              <a:ext cx="823161" cy="261610"/>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s-ES" sz="1050" b="0" i="0" u="none" strike="noStrike" kern="0" cap="none" spc="0" normalizeH="0" baseline="0" noProof="0" dirty="0">
                  <a:ln>
                    <a:noFill/>
                  </a:ln>
                  <a:solidFill>
                    <a:srgbClr val="002855"/>
                  </a:solidFill>
                  <a:effectLst/>
                  <a:uLnTx/>
                  <a:uFillTx/>
                  <a:latin typeface="Arial" panose="020B0604020202020204" pitchFamily="34" charset="0"/>
                  <a:cs typeface="Arial" panose="020B0604020202020204" pitchFamily="34" charset="0"/>
                </a:rPr>
                <a:t>-1.8</a:t>
              </a:r>
            </a:p>
          </p:txBody>
        </p:sp>
        <p:sp>
          <p:nvSpPr>
            <p:cNvPr id="46" name="TextBox 45">
              <a:extLst>
                <a:ext uri="{FF2B5EF4-FFF2-40B4-BE49-F238E27FC236}">
                  <a16:creationId xmlns:a16="http://schemas.microsoft.com/office/drawing/2014/main" id="{D196F665-327A-666E-1E3F-C5B13A79C60E}"/>
                </a:ext>
              </a:extLst>
            </p:cNvPr>
            <p:cNvSpPr txBox="1"/>
            <p:nvPr/>
          </p:nvSpPr>
          <p:spPr>
            <a:xfrm>
              <a:off x="5461370" y="2472892"/>
              <a:ext cx="823161" cy="261610"/>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s-ES" sz="1050" b="0" i="0" u="none" strike="noStrike" kern="0" cap="none" spc="0" normalizeH="0" baseline="0" noProof="0" dirty="0">
                  <a:ln>
                    <a:noFill/>
                  </a:ln>
                  <a:solidFill>
                    <a:srgbClr val="002855"/>
                  </a:solidFill>
                  <a:effectLst/>
                  <a:uLnTx/>
                  <a:uFillTx/>
                  <a:latin typeface="Arial" panose="020B0604020202020204" pitchFamily="34" charset="0"/>
                  <a:cs typeface="Arial" panose="020B0604020202020204" pitchFamily="34" charset="0"/>
                </a:rPr>
                <a:t>-2.1</a:t>
              </a:r>
            </a:p>
          </p:txBody>
        </p:sp>
        <p:sp>
          <p:nvSpPr>
            <p:cNvPr id="47" name="TextBox 46">
              <a:extLst>
                <a:ext uri="{FF2B5EF4-FFF2-40B4-BE49-F238E27FC236}">
                  <a16:creationId xmlns:a16="http://schemas.microsoft.com/office/drawing/2014/main" id="{A09A4E24-0C4E-1DEA-0278-776D8635A0B5}"/>
                </a:ext>
              </a:extLst>
            </p:cNvPr>
            <p:cNvSpPr txBox="1"/>
            <p:nvPr/>
          </p:nvSpPr>
          <p:spPr>
            <a:xfrm>
              <a:off x="9613123" y="2624654"/>
              <a:ext cx="732651" cy="261610"/>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s-ES" sz="1050" b="0" i="0" u="none" strike="noStrike" kern="0" cap="none" spc="0" normalizeH="0" baseline="0" noProof="0" dirty="0">
                  <a:ln>
                    <a:noFill/>
                  </a:ln>
                  <a:solidFill>
                    <a:srgbClr val="002855"/>
                  </a:solidFill>
                  <a:effectLst/>
                  <a:uLnTx/>
                  <a:uFillTx/>
                  <a:latin typeface="Arial" panose="020B0604020202020204" pitchFamily="34" charset="0"/>
                  <a:cs typeface="Arial" panose="020B0604020202020204" pitchFamily="34" charset="0"/>
                </a:rPr>
                <a:t>-2.5</a:t>
              </a:r>
            </a:p>
          </p:txBody>
        </p:sp>
        <p:sp>
          <p:nvSpPr>
            <p:cNvPr id="48" name="TextBox 47">
              <a:extLst>
                <a:ext uri="{FF2B5EF4-FFF2-40B4-BE49-F238E27FC236}">
                  <a16:creationId xmlns:a16="http://schemas.microsoft.com/office/drawing/2014/main" id="{8632934D-3E10-E0DB-EA7E-D2DC1F7A9A66}"/>
                </a:ext>
              </a:extLst>
            </p:cNvPr>
            <p:cNvSpPr txBox="1"/>
            <p:nvPr/>
          </p:nvSpPr>
          <p:spPr>
            <a:xfrm>
              <a:off x="5460306" y="3370607"/>
              <a:ext cx="823161" cy="261610"/>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s-ES" sz="1050" b="0" i="0" u="none" strike="noStrike" kern="0" cap="none" spc="0" normalizeH="0" baseline="0" noProof="0" dirty="0">
                  <a:ln>
                    <a:noFill/>
                  </a:ln>
                  <a:solidFill>
                    <a:srgbClr val="002855"/>
                  </a:solidFill>
                  <a:effectLst/>
                  <a:uLnTx/>
                  <a:uFillTx/>
                  <a:latin typeface="Arial" panose="020B0604020202020204" pitchFamily="34" charset="0"/>
                  <a:cs typeface="Arial" panose="020B0604020202020204" pitchFamily="34" charset="0"/>
                </a:rPr>
                <a:t>-5.0</a:t>
              </a:r>
            </a:p>
          </p:txBody>
        </p:sp>
        <p:sp>
          <p:nvSpPr>
            <p:cNvPr id="49" name="TextBox 48">
              <a:extLst>
                <a:ext uri="{FF2B5EF4-FFF2-40B4-BE49-F238E27FC236}">
                  <a16:creationId xmlns:a16="http://schemas.microsoft.com/office/drawing/2014/main" id="{0EBCA225-5AEC-5039-E6E7-3AFE2C40C450}"/>
                </a:ext>
              </a:extLst>
            </p:cNvPr>
            <p:cNvSpPr txBox="1"/>
            <p:nvPr/>
          </p:nvSpPr>
          <p:spPr>
            <a:xfrm>
              <a:off x="9613122" y="3563429"/>
              <a:ext cx="823161" cy="261610"/>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s-ES" sz="1050" b="0" i="0" u="none" strike="noStrike" kern="0" cap="none" spc="0" normalizeH="0" baseline="0" noProof="0" dirty="0">
                  <a:ln>
                    <a:noFill/>
                  </a:ln>
                  <a:solidFill>
                    <a:srgbClr val="002855"/>
                  </a:solidFill>
                  <a:effectLst/>
                  <a:uLnTx/>
                  <a:uFillTx/>
                  <a:latin typeface="Arial" panose="020B0604020202020204" pitchFamily="34" charset="0"/>
                  <a:cs typeface="Arial" panose="020B0604020202020204" pitchFamily="34" charset="0"/>
                </a:rPr>
                <a:t>-5.6</a:t>
              </a:r>
            </a:p>
          </p:txBody>
        </p:sp>
        <p:sp>
          <p:nvSpPr>
            <p:cNvPr id="50" name="TextBox 49">
              <a:extLst>
                <a:ext uri="{FF2B5EF4-FFF2-40B4-BE49-F238E27FC236}">
                  <a16:creationId xmlns:a16="http://schemas.microsoft.com/office/drawing/2014/main" id="{38A153D7-69A1-4274-EA33-42D56669D5AD}"/>
                </a:ext>
              </a:extLst>
            </p:cNvPr>
            <p:cNvSpPr txBox="1"/>
            <p:nvPr/>
          </p:nvSpPr>
          <p:spPr>
            <a:xfrm>
              <a:off x="5465167" y="3933175"/>
              <a:ext cx="565144" cy="25391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s-ES" sz="1050" b="0" i="0" u="none" strike="noStrike" kern="0" cap="none" spc="0" normalizeH="0" baseline="0" noProof="0" dirty="0">
                  <a:ln>
                    <a:noFill/>
                  </a:ln>
                  <a:solidFill>
                    <a:srgbClr val="002855"/>
                  </a:solidFill>
                  <a:effectLst/>
                  <a:uLnTx/>
                  <a:uFillTx/>
                  <a:latin typeface="Arial" panose="020B0604020202020204" pitchFamily="34" charset="0"/>
                  <a:cs typeface="Arial" panose="020B0604020202020204" pitchFamily="34" charset="0"/>
                </a:rPr>
                <a:t>-5.7</a:t>
              </a:r>
            </a:p>
          </p:txBody>
        </p:sp>
        <p:sp>
          <p:nvSpPr>
            <p:cNvPr id="51" name="TextBox 50">
              <a:extLst>
                <a:ext uri="{FF2B5EF4-FFF2-40B4-BE49-F238E27FC236}">
                  <a16:creationId xmlns:a16="http://schemas.microsoft.com/office/drawing/2014/main" id="{486703E0-3D20-D26C-8CA3-7ACCA0AB04FF}"/>
                </a:ext>
              </a:extLst>
            </p:cNvPr>
            <p:cNvSpPr txBox="1"/>
            <p:nvPr/>
          </p:nvSpPr>
          <p:spPr>
            <a:xfrm>
              <a:off x="9614485" y="4169357"/>
              <a:ext cx="538494" cy="430887"/>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s-ES" sz="1050" b="0" i="0" u="none" strike="noStrike" kern="0" cap="none" spc="0" normalizeH="0" baseline="0" noProof="0" dirty="0">
                  <a:ln>
                    <a:noFill/>
                  </a:ln>
                  <a:solidFill>
                    <a:srgbClr val="002855"/>
                  </a:solidFill>
                  <a:effectLst/>
                  <a:uLnTx/>
                  <a:uFillTx/>
                  <a:latin typeface="Arial" panose="020B0604020202020204" pitchFamily="34" charset="0"/>
                  <a:cs typeface="Arial" panose="020B0604020202020204" pitchFamily="34" charset="0"/>
                </a:rPr>
                <a:t>-6.5</a:t>
              </a:r>
            </a:p>
          </p:txBody>
        </p:sp>
      </p:grpSp>
      <p:grpSp>
        <p:nvGrpSpPr>
          <p:cNvPr id="64" name="Group 63">
            <a:extLst>
              <a:ext uri="{FF2B5EF4-FFF2-40B4-BE49-F238E27FC236}">
                <a16:creationId xmlns:a16="http://schemas.microsoft.com/office/drawing/2014/main" id="{BBAA316A-DF7D-8BD5-C78C-264B4F1C754D}"/>
              </a:ext>
            </a:extLst>
          </p:cNvPr>
          <p:cNvGrpSpPr/>
          <p:nvPr/>
        </p:nvGrpSpPr>
        <p:grpSpPr>
          <a:xfrm>
            <a:off x="2535938" y="5461639"/>
            <a:ext cx="6327808" cy="261610"/>
            <a:chOff x="4034467" y="6500355"/>
            <a:chExt cx="6327808" cy="261610"/>
          </a:xfrm>
        </p:grpSpPr>
        <p:sp>
          <p:nvSpPr>
            <p:cNvPr id="65" name="Rectangle 64">
              <a:extLst>
                <a:ext uri="{FF2B5EF4-FFF2-40B4-BE49-F238E27FC236}">
                  <a16:creationId xmlns:a16="http://schemas.microsoft.com/office/drawing/2014/main" id="{82664F7C-1921-FE36-EF2C-CA9DE57A34BA}"/>
                </a:ext>
              </a:extLst>
            </p:cNvPr>
            <p:cNvSpPr/>
            <p:nvPr/>
          </p:nvSpPr>
          <p:spPr>
            <a:xfrm>
              <a:off x="4034467" y="6500355"/>
              <a:ext cx="6327808" cy="261610"/>
            </a:xfrm>
            <a:prstGeom prst="rect">
              <a:avLst/>
            </a:prstGeom>
            <a:ln>
              <a:noFill/>
            </a:ln>
          </p:spPr>
          <p:txBody>
            <a:bodyPr wrap="square" rIns="0">
              <a:spAutoFit/>
            </a:bodyPr>
            <a:lstStyle/>
            <a:p>
              <a:pPr marL="0" marR="0" lvl="0" indent="0" defTabSz="914217" eaLnBrk="1" fontAlgn="auto" latinLnBrk="0" hangingPunct="1">
                <a:lnSpc>
                  <a:spcPct val="100000"/>
                </a:lnSpc>
                <a:spcBef>
                  <a:spcPct val="0"/>
                </a:spcBef>
                <a:spcAft>
                  <a:spcPts val="0"/>
                </a:spcAft>
                <a:buClrTx/>
                <a:buSzTx/>
                <a:buFontTx/>
                <a:buNone/>
                <a:tabLst/>
                <a:defRPr/>
              </a:pPr>
              <a:r>
                <a:rPr kumimoji="0" lang="es-ES" sz="1100" b="1" i="1" u="none" strike="noStrike" kern="0" cap="all" spc="0" normalizeH="0" baseline="0" noProof="0" dirty="0">
                  <a:ln>
                    <a:noFill/>
                  </a:ln>
                  <a:solidFill>
                    <a:srgbClr val="002855"/>
                  </a:solidFill>
                  <a:effectLst/>
                  <a:uLnTx/>
                  <a:uFillTx/>
                  <a:latin typeface="Arial" panose="020B0604020202020204" pitchFamily="34" charset="0"/>
                  <a:cs typeface="Arial" panose="020B0604020202020204" pitchFamily="34" charset="0"/>
                </a:rPr>
                <a:t>      CAL/BDP PAD</a:t>
              </a:r>
              <a:r>
                <a:rPr kumimoji="0" lang="es-ES" sz="1100" b="1" i="1" u="none" strike="noStrike" kern="0" cap="all" spc="0" normalizeH="0" baseline="30000" noProof="0" dirty="0">
                  <a:ln>
                    <a:noFill/>
                  </a:ln>
                  <a:solidFill>
                    <a:srgbClr val="002855"/>
                  </a:solidFill>
                  <a:effectLst/>
                  <a:uLnTx/>
                  <a:uFillTx/>
                  <a:latin typeface="Arial" panose="020B0604020202020204" pitchFamily="34" charset="0"/>
                  <a:cs typeface="Arial" panose="020B0604020202020204" pitchFamily="34" charset="0"/>
                </a:rPr>
                <a:t> </a:t>
              </a:r>
              <a:r>
                <a:rPr kumimoji="0" lang="es-ES" sz="1100" b="1" i="1" u="none" strike="noStrike" kern="0" cap="none" spc="0" normalizeH="0" baseline="0" noProof="0" dirty="0" err="1">
                  <a:ln>
                    <a:noFill/>
                  </a:ln>
                  <a:solidFill>
                    <a:srgbClr val="002855"/>
                  </a:solidFill>
                  <a:effectLst/>
                  <a:uLnTx/>
                  <a:uFillTx/>
                  <a:latin typeface="Arial" panose="020B0604020202020204" pitchFamily="34" charset="0"/>
                  <a:cs typeface="Arial" panose="020B0604020202020204" pitchFamily="34" charset="0"/>
                </a:rPr>
                <a:t>cream</a:t>
              </a:r>
              <a:r>
                <a:rPr kumimoji="0" lang="es-ES" sz="1100" b="0" i="0" u="none" strike="noStrike" kern="0" cap="none" spc="0" normalizeH="0" baseline="0" noProof="0" dirty="0">
                  <a:ln>
                    <a:noFill/>
                  </a:ln>
                  <a:solidFill>
                    <a:srgbClr val="002855"/>
                  </a:solidFill>
                  <a:effectLst/>
                  <a:uLnTx/>
                  <a:uFillTx/>
                  <a:latin typeface="Arial" panose="020B0604020202020204" pitchFamily="34" charset="0"/>
                  <a:cs typeface="Arial" panose="020B0604020202020204" pitchFamily="34" charset="0"/>
                </a:rPr>
                <a:t> (n=551)             PAD</a:t>
              </a:r>
              <a:r>
                <a:rPr kumimoji="0" lang="es-ES" sz="1100" b="0" i="0" u="none" strike="noStrike" kern="0" cap="none" spc="0" normalizeH="0" baseline="30000" noProof="0" dirty="0">
                  <a:ln>
                    <a:noFill/>
                  </a:ln>
                  <a:solidFill>
                    <a:srgbClr val="002855"/>
                  </a:solidFill>
                  <a:effectLst/>
                  <a:uLnTx/>
                  <a:uFillTx/>
                  <a:latin typeface="Arial" panose="020B0604020202020204" pitchFamily="34" charset="0"/>
                  <a:cs typeface="Arial" panose="020B0604020202020204" pitchFamily="34" charset="0"/>
                </a:rPr>
                <a:t> </a:t>
              </a:r>
              <a:r>
                <a:rPr kumimoji="0" lang="es-ES" sz="1100" b="0" i="0" u="none" strike="noStrike" kern="0" cap="none" spc="0" normalizeH="0" baseline="0" noProof="0" dirty="0" err="1">
                  <a:ln>
                    <a:noFill/>
                  </a:ln>
                  <a:solidFill>
                    <a:srgbClr val="002855"/>
                  </a:solidFill>
                  <a:effectLst/>
                  <a:uLnTx/>
                  <a:uFillTx/>
                  <a:latin typeface="Arial" panose="020B0604020202020204" pitchFamily="34" charset="0"/>
                  <a:cs typeface="Arial" panose="020B0604020202020204" pitchFamily="34" charset="0"/>
                </a:rPr>
                <a:t>cream</a:t>
              </a:r>
              <a:r>
                <a:rPr kumimoji="0" lang="es-ES" sz="1100" b="0" i="0" u="none" strike="noStrike" kern="0" cap="none" spc="0" normalizeH="0" baseline="0" noProof="0" dirty="0">
                  <a:ln>
                    <a:noFill/>
                  </a:ln>
                  <a:solidFill>
                    <a:srgbClr val="002855"/>
                  </a:solidFill>
                  <a:effectLst/>
                  <a:uLnTx/>
                  <a:uFillTx/>
                  <a:latin typeface="Arial" panose="020B0604020202020204" pitchFamily="34" charset="0"/>
                  <a:cs typeface="Arial" panose="020B0604020202020204" pitchFamily="34" charset="0"/>
                </a:rPr>
                <a:t> </a:t>
              </a:r>
              <a:r>
                <a:rPr kumimoji="0" lang="es-ES" sz="1100" b="0" i="0" u="none" strike="noStrike" kern="0" cap="none" spc="0" normalizeH="0" baseline="0" noProof="0" dirty="0" err="1">
                  <a:ln>
                    <a:noFill/>
                  </a:ln>
                  <a:solidFill>
                    <a:srgbClr val="002855"/>
                  </a:solidFill>
                  <a:effectLst/>
                  <a:uLnTx/>
                  <a:uFillTx/>
                  <a:latin typeface="Arial" panose="020B0604020202020204" pitchFamily="34" charset="0"/>
                  <a:cs typeface="Arial" panose="020B0604020202020204" pitchFamily="34" charset="0"/>
                </a:rPr>
                <a:t>vehicle</a:t>
              </a:r>
              <a:r>
                <a:rPr kumimoji="0" lang="es-ES" sz="1100" b="0" i="0" u="none" strike="noStrike" kern="0" cap="none" spc="0" normalizeH="0" baseline="0" noProof="0" dirty="0">
                  <a:ln>
                    <a:noFill/>
                  </a:ln>
                  <a:solidFill>
                    <a:srgbClr val="002855"/>
                  </a:solidFill>
                  <a:effectLst/>
                  <a:uLnTx/>
                  <a:uFillTx/>
                  <a:latin typeface="Arial" panose="020B0604020202020204" pitchFamily="34" charset="0"/>
                  <a:cs typeface="Arial" panose="020B0604020202020204" pitchFamily="34" charset="0"/>
                </a:rPr>
                <a:t> (n=178)            CAL/BDP gel (n=542)               </a:t>
              </a:r>
            </a:p>
          </p:txBody>
        </p:sp>
        <p:grpSp>
          <p:nvGrpSpPr>
            <p:cNvPr id="66" name="Group 65">
              <a:extLst>
                <a:ext uri="{FF2B5EF4-FFF2-40B4-BE49-F238E27FC236}">
                  <a16:creationId xmlns:a16="http://schemas.microsoft.com/office/drawing/2014/main" id="{911B8ADE-1C02-6614-26B3-C25A8C3CF5A3}"/>
                </a:ext>
              </a:extLst>
            </p:cNvPr>
            <p:cNvGrpSpPr/>
            <p:nvPr/>
          </p:nvGrpSpPr>
          <p:grpSpPr>
            <a:xfrm>
              <a:off x="8696353" y="6565252"/>
              <a:ext cx="216000" cy="118047"/>
              <a:chOff x="5047763" y="2783556"/>
              <a:chExt cx="216000" cy="118047"/>
            </a:xfrm>
          </p:grpSpPr>
          <p:sp>
            <p:nvSpPr>
              <p:cNvPr id="73" name="Isosceles Triangle 72">
                <a:extLst>
                  <a:ext uri="{FF2B5EF4-FFF2-40B4-BE49-F238E27FC236}">
                    <a16:creationId xmlns:a16="http://schemas.microsoft.com/office/drawing/2014/main" id="{D7E7F3BB-A60E-9BDC-2E31-29215AD906CC}"/>
                  </a:ext>
                </a:extLst>
              </p:cNvPr>
              <p:cNvSpPr/>
              <p:nvPr/>
            </p:nvSpPr>
            <p:spPr>
              <a:xfrm>
                <a:off x="5090899" y="2783556"/>
                <a:ext cx="129728" cy="118047"/>
              </a:xfrm>
              <a:prstGeom prst="triangle">
                <a:avLst/>
              </a:prstGeom>
              <a:solidFill>
                <a:srgbClr val="00BEA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74" name="Straight Connector 73">
                <a:extLst>
                  <a:ext uri="{FF2B5EF4-FFF2-40B4-BE49-F238E27FC236}">
                    <a16:creationId xmlns:a16="http://schemas.microsoft.com/office/drawing/2014/main" id="{9C6F246F-BF65-2BCE-A7C9-CA3218BA8D18}"/>
                  </a:ext>
                </a:extLst>
              </p:cNvPr>
              <p:cNvCxnSpPr/>
              <p:nvPr/>
            </p:nvCxnSpPr>
            <p:spPr>
              <a:xfrm>
                <a:off x="5047763" y="2853832"/>
                <a:ext cx="216000" cy="0"/>
              </a:xfrm>
              <a:prstGeom prst="line">
                <a:avLst/>
              </a:prstGeom>
              <a:noFill/>
              <a:ln w="28575" cap="flat" cmpd="sng" algn="ctr">
                <a:noFill/>
                <a:prstDash val="solid"/>
                <a:miter lim="800000"/>
              </a:ln>
              <a:effectLst/>
            </p:spPr>
          </p:cxnSp>
        </p:grpSp>
        <p:grpSp>
          <p:nvGrpSpPr>
            <p:cNvPr id="67" name="Group 66">
              <a:extLst>
                <a:ext uri="{FF2B5EF4-FFF2-40B4-BE49-F238E27FC236}">
                  <a16:creationId xmlns:a16="http://schemas.microsoft.com/office/drawing/2014/main" id="{D75AF402-929E-60EE-3982-F2411A397116}"/>
                </a:ext>
              </a:extLst>
            </p:cNvPr>
            <p:cNvGrpSpPr/>
            <p:nvPr/>
          </p:nvGrpSpPr>
          <p:grpSpPr>
            <a:xfrm>
              <a:off x="6492312" y="6583617"/>
              <a:ext cx="216000" cy="128540"/>
              <a:chOff x="4962246" y="2669062"/>
              <a:chExt cx="216000" cy="128540"/>
            </a:xfrm>
          </p:grpSpPr>
          <p:cxnSp>
            <p:nvCxnSpPr>
              <p:cNvPr id="71" name="Straight Connector 70">
                <a:extLst>
                  <a:ext uri="{FF2B5EF4-FFF2-40B4-BE49-F238E27FC236}">
                    <a16:creationId xmlns:a16="http://schemas.microsoft.com/office/drawing/2014/main" id="{118EC300-29BD-7D3B-893E-3BA4986FFC2B}"/>
                  </a:ext>
                </a:extLst>
              </p:cNvPr>
              <p:cNvCxnSpPr/>
              <p:nvPr/>
            </p:nvCxnSpPr>
            <p:spPr>
              <a:xfrm>
                <a:off x="4962246" y="2725574"/>
                <a:ext cx="216000" cy="0"/>
              </a:xfrm>
              <a:prstGeom prst="line">
                <a:avLst/>
              </a:prstGeom>
              <a:noFill/>
              <a:ln w="28575" cap="flat" cmpd="sng" algn="ctr">
                <a:noFill/>
                <a:prstDash val="solid"/>
                <a:miter lim="800000"/>
              </a:ln>
              <a:effectLst/>
            </p:spPr>
          </p:cxnSp>
          <p:sp>
            <p:nvSpPr>
              <p:cNvPr id="72" name="Diamond 71">
                <a:extLst>
                  <a:ext uri="{FF2B5EF4-FFF2-40B4-BE49-F238E27FC236}">
                    <a16:creationId xmlns:a16="http://schemas.microsoft.com/office/drawing/2014/main" id="{D2B6B3DE-BCA2-8DD3-9A07-8B73F210A607}"/>
                  </a:ext>
                </a:extLst>
              </p:cNvPr>
              <p:cNvSpPr/>
              <p:nvPr/>
            </p:nvSpPr>
            <p:spPr>
              <a:xfrm>
                <a:off x="5008841" y="2669062"/>
                <a:ext cx="122811" cy="128540"/>
              </a:xfrm>
              <a:prstGeom prst="diamond">
                <a:avLst/>
              </a:prstGeom>
              <a:solidFill>
                <a:srgbClr val="008C93"/>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68" name="Group 67">
              <a:extLst>
                <a:ext uri="{FF2B5EF4-FFF2-40B4-BE49-F238E27FC236}">
                  <a16:creationId xmlns:a16="http://schemas.microsoft.com/office/drawing/2014/main" id="{5542E252-0ABD-7484-8C56-B8C04548C726}"/>
                </a:ext>
              </a:extLst>
            </p:cNvPr>
            <p:cNvGrpSpPr/>
            <p:nvPr/>
          </p:nvGrpSpPr>
          <p:grpSpPr>
            <a:xfrm>
              <a:off x="4082106" y="6594043"/>
              <a:ext cx="216000" cy="108000"/>
              <a:chOff x="4677421" y="3305189"/>
              <a:chExt cx="216000" cy="108000"/>
            </a:xfrm>
          </p:grpSpPr>
          <p:cxnSp>
            <p:nvCxnSpPr>
              <p:cNvPr id="69" name="Straight Connector 68">
                <a:extLst>
                  <a:ext uri="{FF2B5EF4-FFF2-40B4-BE49-F238E27FC236}">
                    <a16:creationId xmlns:a16="http://schemas.microsoft.com/office/drawing/2014/main" id="{C8AA660B-892D-1E3D-DBE5-20C9B4712D95}"/>
                  </a:ext>
                </a:extLst>
              </p:cNvPr>
              <p:cNvCxnSpPr/>
              <p:nvPr/>
            </p:nvCxnSpPr>
            <p:spPr>
              <a:xfrm>
                <a:off x="4677421" y="3359981"/>
                <a:ext cx="216000" cy="0"/>
              </a:xfrm>
              <a:prstGeom prst="line">
                <a:avLst/>
              </a:prstGeom>
              <a:noFill/>
              <a:ln w="28575" cap="flat" cmpd="sng" algn="ctr">
                <a:noFill/>
                <a:prstDash val="solid"/>
                <a:miter lim="800000"/>
              </a:ln>
              <a:effectLst/>
            </p:spPr>
          </p:cxnSp>
          <p:sp>
            <p:nvSpPr>
              <p:cNvPr id="70" name="Rectangle 69">
                <a:extLst>
                  <a:ext uri="{FF2B5EF4-FFF2-40B4-BE49-F238E27FC236}">
                    <a16:creationId xmlns:a16="http://schemas.microsoft.com/office/drawing/2014/main" id="{2575071A-4BAF-4182-7B57-D6E63DB2678A}"/>
                  </a:ext>
                </a:extLst>
              </p:cNvPr>
              <p:cNvSpPr/>
              <p:nvPr/>
            </p:nvSpPr>
            <p:spPr>
              <a:xfrm>
                <a:off x="4740137" y="3305189"/>
                <a:ext cx="108000" cy="108000"/>
              </a:xfrm>
              <a:prstGeom prst="rect">
                <a:avLst/>
              </a:prstGeom>
              <a:solidFill>
                <a:srgbClr val="00596E"/>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spTree>
    <p:extLst>
      <p:ext uri="{BB962C8B-B14F-4D97-AF65-F5344CB8AC3E}">
        <p14:creationId xmlns:p14="http://schemas.microsoft.com/office/powerpoint/2010/main" val="40533287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a:extLst>
              <a:ext uri="{FF2B5EF4-FFF2-40B4-BE49-F238E27FC236}">
                <a16:creationId xmlns:a16="http://schemas.microsoft.com/office/drawing/2014/main" id="{CE300C49-F590-F1F1-EDEE-F1003156AD8E}"/>
              </a:ext>
            </a:extLst>
          </p:cNvPr>
          <p:cNvSpPr>
            <a:spLocks noGrp="1"/>
          </p:cNvSpPr>
          <p:nvPr>
            <p:ph type="title"/>
          </p:nvPr>
        </p:nvSpPr>
        <p:spPr>
          <a:xfrm>
            <a:off x="660048" y="504911"/>
            <a:ext cx="7950729" cy="520697"/>
          </a:xfrm>
        </p:spPr>
        <p:txBody>
          <a:bodyPr>
            <a:normAutofit fontScale="90000"/>
          </a:bodyPr>
          <a:lstStyle/>
          <a:p>
            <a:r>
              <a:rPr lang="es-ES"/>
              <a:t>Satisfacción y conveniencia del tratamiento</a:t>
            </a:r>
          </a:p>
        </p:txBody>
      </p:sp>
      <p:sp>
        <p:nvSpPr>
          <p:cNvPr id="14" name="Marcador de contenido 13">
            <a:extLst>
              <a:ext uri="{FF2B5EF4-FFF2-40B4-BE49-F238E27FC236}">
                <a16:creationId xmlns:a16="http://schemas.microsoft.com/office/drawing/2014/main" id="{6670B011-DE2D-F10F-DA9F-E1DBAF11376F}"/>
              </a:ext>
            </a:extLst>
          </p:cNvPr>
          <p:cNvSpPr>
            <a:spLocks noGrp="1"/>
          </p:cNvSpPr>
          <p:nvPr>
            <p:ph idx="1"/>
          </p:nvPr>
        </p:nvSpPr>
        <p:spPr>
          <a:xfrm>
            <a:off x="541057" y="1403061"/>
            <a:ext cx="8898218" cy="769338"/>
          </a:xfrm>
        </p:spPr>
        <p:txBody>
          <a:bodyPr>
            <a:normAutofit/>
          </a:bodyPr>
          <a:lstStyle/>
          <a:p>
            <a:r>
              <a:rPr lang="es-ES" sz="1800"/>
              <a:t>Las evaluaciones de la satisfacción del tratamiento después de 1 semana de tratamiento demostraron que los pacientes perciben que </a:t>
            </a:r>
            <a:r>
              <a:rPr lang="es-ES" sz="1800" b="1"/>
              <a:t>la crema es más conveniente que la espuma</a:t>
            </a:r>
            <a:r>
              <a:rPr lang="es-ES" sz="1800"/>
              <a:t>.</a:t>
            </a:r>
            <a:r>
              <a:rPr lang="es-ES" sz="1800" baseline="30000"/>
              <a:t>1</a:t>
            </a:r>
            <a:r>
              <a:rPr lang="es-ES" sz="1800"/>
              <a:t> </a:t>
            </a:r>
          </a:p>
        </p:txBody>
      </p:sp>
      <p:grpSp>
        <p:nvGrpSpPr>
          <p:cNvPr id="41" name="Group 40">
            <a:extLst>
              <a:ext uri="{FF2B5EF4-FFF2-40B4-BE49-F238E27FC236}">
                <a16:creationId xmlns:a16="http://schemas.microsoft.com/office/drawing/2014/main" id="{3D723B90-6867-689F-6962-221ECA3B3F1D}"/>
              </a:ext>
            </a:extLst>
          </p:cNvPr>
          <p:cNvGrpSpPr/>
          <p:nvPr/>
        </p:nvGrpSpPr>
        <p:grpSpPr>
          <a:xfrm>
            <a:off x="357678" y="2933186"/>
            <a:ext cx="6282211" cy="2991149"/>
            <a:chOff x="325112" y="2699209"/>
            <a:chExt cx="6282211" cy="2991149"/>
          </a:xfrm>
        </p:grpSpPr>
        <p:grpSp>
          <p:nvGrpSpPr>
            <p:cNvPr id="2" name="Group 1">
              <a:extLst>
                <a:ext uri="{FF2B5EF4-FFF2-40B4-BE49-F238E27FC236}">
                  <a16:creationId xmlns:a16="http://schemas.microsoft.com/office/drawing/2014/main" id="{9E4B0447-D57B-85CB-8128-273CC17A930D}"/>
                </a:ext>
              </a:extLst>
            </p:cNvPr>
            <p:cNvGrpSpPr/>
            <p:nvPr/>
          </p:nvGrpSpPr>
          <p:grpSpPr>
            <a:xfrm>
              <a:off x="325112" y="2717682"/>
              <a:ext cx="6282211" cy="2972676"/>
              <a:chOff x="681247" y="3260848"/>
              <a:chExt cx="6282211" cy="2972676"/>
            </a:xfrm>
          </p:grpSpPr>
          <p:graphicFrame>
            <p:nvGraphicFramePr>
              <p:cNvPr id="3" name="Chart 2">
                <a:extLst>
                  <a:ext uri="{FF2B5EF4-FFF2-40B4-BE49-F238E27FC236}">
                    <a16:creationId xmlns:a16="http://schemas.microsoft.com/office/drawing/2014/main" id="{3864751C-DD06-EA92-48DA-3E2564B13DB5}"/>
                  </a:ext>
                </a:extLst>
              </p:cNvPr>
              <p:cNvGraphicFramePr>
                <a:graphicFrameLocks/>
              </p:cNvGraphicFramePr>
              <p:nvPr>
                <p:extLst>
                  <p:ext uri="{D42A27DB-BD31-4B8C-83A1-F6EECF244321}">
                    <p14:modId xmlns:p14="http://schemas.microsoft.com/office/powerpoint/2010/main" val="1218909121"/>
                  </p:ext>
                </p:extLst>
              </p:nvPr>
            </p:nvGraphicFramePr>
            <p:xfrm>
              <a:off x="681247" y="3325801"/>
              <a:ext cx="6282211" cy="2471738"/>
            </p:xfrm>
            <a:graphic>
              <a:graphicData uri="http://schemas.openxmlformats.org/drawingml/2006/chart">
                <c:chart xmlns:c="http://schemas.openxmlformats.org/drawingml/2006/chart" xmlns:r="http://schemas.openxmlformats.org/officeDocument/2006/relationships" r:id="rId3"/>
              </a:graphicData>
            </a:graphic>
          </p:graphicFrame>
          <p:sp>
            <p:nvSpPr>
              <p:cNvPr id="29" name="Oval 28">
                <a:extLst>
                  <a:ext uri="{FF2B5EF4-FFF2-40B4-BE49-F238E27FC236}">
                    <a16:creationId xmlns:a16="http://schemas.microsoft.com/office/drawing/2014/main" id="{86069BDC-4818-BF7B-73C6-07156ACB0E0F}"/>
                  </a:ext>
                </a:extLst>
              </p:cNvPr>
              <p:cNvSpPr/>
              <p:nvPr/>
            </p:nvSpPr>
            <p:spPr>
              <a:xfrm>
                <a:off x="5011957" y="3560011"/>
                <a:ext cx="137160" cy="137160"/>
              </a:xfrm>
              <a:prstGeom prst="ellipse">
                <a:avLst/>
              </a:prstGeom>
              <a:solidFill>
                <a:srgbClr val="008939"/>
              </a:solidFill>
              <a:ln>
                <a:solidFill>
                  <a:srgbClr val="0089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6499A7CF-EDC4-490C-3836-1B1B71210D9B}"/>
                  </a:ext>
                </a:extLst>
              </p:cNvPr>
              <p:cNvSpPr/>
              <p:nvPr/>
            </p:nvSpPr>
            <p:spPr>
              <a:xfrm>
                <a:off x="4821822" y="4580179"/>
                <a:ext cx="137160" cy="137160"/>
              </a:xfrm>
              <a:prstGeom prst="ellipse">
                <a:avLst/>
              </a:prstGeom>
              <a:solidFill>
                <a:srgbClr val="008939"/>
              </a:solidFill>
              <a:ln>
                <a:solidFill>
                  <a:srgbClr val="0089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43F9A666-3694-5495-69E1-0099F175F0ED}"/>
                  </a:ext>
                </a:extLst>
              </p:cNvPr>
              <p:cNvSpPr/>
              <p:nvPr/>
            </p:nvSpPr>
            <p:spPr>
              <a:xfrm>
                <a:off x="4671457" y="4919565"/>
                <a:ext cx="137160" cy="137160"/>
              </a:xfrm>
              <a:prstGeom prst="ellipse">
                <a:avLst/>
              </a:prstGeom>
              <a:solidFill>
                <a:srgbClr val="008939"/>
              </a:solidFill>
              <a:ln>
                <a:solidFill>
                  <a:srgbClr val="0089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21B2E1E2-7B8F-EBC3-C176-A98222962546}"/>
                  </a:ext>
                </a:extLst>
              </p:cNvPr>
              <p:cNvSpPr/>
              <p:nvPr/>
            </p:nvSpPr>
            <p:spPr>
              <a:xfrm>
                <a:off x="4786987" y="5259621"/>
                <a:ext cx="137160" cy="137160"/>
              </a:xfrm>
              <a:prstGeom prst="ellipse">
                <a:avLst/>
              </a:prstGeom>
              <a:solidFill>
                <a:srgbClr val="008939"/>
              </a:solidFill>
              <a:ln>
                <a:solidFill>
                  <a:srgbClr val="0089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70A38633-46C0-68F8-4FED-4424E0363896}"/>
                  </a:ext>
                </a:extLst>
              </p:cNvPr>
              <p:cNvSpPr/>
              <p:nvPr/>
            </p:nvSpPr>
            <p:spPr>
              <a:xfrm>
                <a:off x="5518110" y="3924684"/>
                <a:ext cx="91440" cy="91440"/>
              </a:xfrm>
              <a:prstGeom prst="ellipse">
                <a:avLst/>
              </a:prstGeom>
              <a:solidFill>
                <a:srgbClr val="008939"/>
              </a:solidFill>
              <a:ln>
                <a:solidFill>
                  <a:srgbClr val="0089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79D059AB-AED1-C0D7-74FC-9E5DE161F6FC}"/>
                  </a:ext>
                </a:extLst>
              </p:cNvPr>
              <p:cNvSpPr/>
              <p:nvPr/>
            </p:nvSpPr>
            <p:spPr>
              <a:xfrm>
                <a:off x="5509404" y="4267071"/>
                <a:ext cx="91440" cy="91440"/>
              </a:xfrm>
              <a:prstGeom prst="ellipse">
                <a:avLst/>
              </a:prstGeom>
              <a:solidFill>
                <a:srgbClr val="008939"/>
              </a:solidFill>
              <a:ln>
                <a:solidFill>
                  <a:srgbClr val="0089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B9CA13DB-1132-6E8D-8969-E11FF18B0EAE}"/>
                  </a:ext>
                </a:extLst>
              </p:cNvPr>
              <p:cNvSpPr txBox="1"/>
              <p:nvPr/>
            </p:nvSpPr>
            <p:spPr>
              <a:xfrm>
                <a:off x="3488048" y="5851432"/>
                <a:ext cx="1871023" cy="382092"/>
              </a:xfrm>
              <a:prstGeom prst="rect">
                <a:avLst/>
              </a:prstGeom>
              <a:noFill/>
            </p:spPr>
            <p:txBody>
              <a:bodyPr wrap="square">
                <a:spAutoFit/>
              </a:bodyPr>
              <a:lstStyle/>
              <a:p>
                <a:pPr marR="0" lvl="0" algn="ctr" defTabSz="914400" rtl="0" eaLnBrk="1" fontAlgn="auto" latinLnBrk="0" hangingPunct="1">
                  <a:lnSpc>
                    <a:spcPct val="150000"/>
                  </a:lnSpc>
                  <a:spcBef>
                    <a:spcPts val="0"/>
                  </a:spcBef>
                  <a:spcAft>
                    <a:spcPts val="0"/>
                  </a:spcAft>
                  <a:buClrTx/>
                  <a:buSzTx/>
                  <a:tabLst/>
                  <a:defRPr/>
                </a:pPr>
                <a:r>
                  <a:rPr lang="es-ES" sz="1400">
                    <a:solidFill>
                      <a:schemeClr val="tx1">
                        <a:lumMod val="65000"/>
                        <a:lumOff val="35000"/>
                      </a:schemeClr>
                    </a:solidFill>
                    <a:ea typeface="Verdana" panose="020B0604030504040204" pitchFamily="34" charset="0"/>
                  </a:rPr>
                  <a:t>MD</a:t>
                </a:r>
                <a:r>
                  <a:rPr lang="en-GB" sz="1400">
                    <a:solidFill>
                      <a:schemeClr val="tx1">
                        <a:lumMod val="65000"/>
                        <a:lumOff val="35000"/>
                      </a:schemeClr>
                    </a:solidFill>
                    <a:ea typeface="Verdana" panose="020B0604030504040204" pitchFamily="34" charset="0"/>
                  </a:rPr>
                  <a:t> (95% CI)</a:t>
                </a:r>
                <a:endParaRPr kumimoji="0" lang="en-GB" sz="1400" i="0" u="none" strike="noStrike" kern="1200" cap="none" spc="0" normalizeH="0" baseline="0">
                  <a:ln>
                    <a:noFill/>
                  </a:ln>
                  <a:solidFill>
                    <a:schemeClr val="tx1">
                      <a:lumMod val="65000"/>
                      <a:lumOff val="35000"/>
                    </a:schemeClr>
                  </a:solidFill>
                  <a:effectLst/>
                  <a:uLnTx/>
                  <a:uFillTx/>
                  <a:ea typeface="Verdana" panose="020B0604030504040204" pitchFamily="34" charset="0"/>
                  <a:cs typeface="+mn-cs"/>
                </a:endParaRPr>
              </a:p>
            </p:txBody>
          </p:sp>
          <p:cxnSp>
            <p:nvCxnSpPr>
              <p:cNvPr id="36" name="Straight Arrow Connector 35">
                <a:extLst>
                  <a:ext uri="{FF2B5EF4-FFF2-40B4-BE49-F238E27FC236}">
                    <a16:creationId xmlns:a16="http://schemas.microsoft.com/office/drawing/2014/main" id="{42A6708C-BFB0-5F9D-AB0C-4C23AC15022D}"/>
                  </a:ext>
                </a:extLst>
              </p:cNvPr>
              <p:cNvCxnSpPr/>
              <p:nvPr/>
            </p:nvCxnSpPr>
            <p:spPr>
              <a:xfrm>
                <a:off x="3395734" y="3260848"/>
                <a:ext cx="2098308" cy="0"/>
              </a:xfrm>
              <a:prstGeom prst="straightConnector1">
                <a:avLst/>
              </a:prstGeom>
              <a:ln w="15875">
                <a:gradFill flip="none" rotWithShape="1">
                  <a:gsLst>
                    <a:gs pos="0">
                      <a:srgbClr val="ED8A94"/>
                    </a:gs>
                    <a:gs pos="100000">
                      <a:schemeClr val="accent3"/>
                    </a:gs>
                  </a:gsLst>
                  <a:lin ang="10800000" scaled="1"/>
                  <a:tileRect/>
                </a:gra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39" name="Straight Connector 38">
              <a:extLst>
                <a:ext uri="{FF2B5EF4-FFF2-40B4-BE49-F238E27FC236}">
                  <a16:creationId xmlns:a16="http://schemas.microsoft.com/office/drawing/2014/main" id="{A98CDF15-D733-65AD-11F9-6F3C5DD73B93}"/>
                </a:ext>
              </a:extLst>
            </p:cNvPr>
            <p:cNvCxnSpPr>
              <a:cxnSpLocks/>
            </p:cNvCxnSpPr>
            <p:nvPr/>
          </p:nvCxnSpPr>
          <p:spPr>
            <a:xfrm flipV="1">
              <a:off x="4067425" y="2699209"/>
              <a:ext cx="0" cy="2296379"/>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7" name="TextBox 52">
            <a:extLst>
              <a:ext uri="{FF2B5EF4-FFF2-40B4-BE49-F238E27FC236}">
                <a16:creationId xmlns:a16="http://schemas.microsoft.com/office/drawing/2014/main" id="{57A0B89E-665A-28FD-235A-35A7B4D08547}"/>
              </a:ext>
            </a:extLst>
          </p:cNvPr>
          <p:cNvSpPr txBox="1"/>
          <p:nvPr/>
        </p:nvSpPr>
        <p:spPr>
          <a:xfrm>
            <a:off x="1655432" y="2423217"/>
            <a:ext cx="2524628" cy="400110"/>
          </a:xfrm>
          <a:prstGeom prst="rect">
            <a:avLst/>
          </a:prstGeom>
          <a:noFill/>
        </p:spPr>
        <p:txBody>
          <a:bodyPr wrap="square" anchor="ctr">
            <a:spAutoFit/>
          </a:bodyPr>
          <a:lstStyle/>
          <a:p>
            <a:pPr marR="0" lvl="0" algn="ctr" defTabSz="914400" rtl="0" eaLnBrk="1" fontAlgn="auto" latinLnBrk="0" hangingPunct="1">
              <a:spcBef>
                <a:spcPts val="0"/>
              </a:spcBef>
              <a:spcAft>
                <a:spcPts val="0"/>
              </a:spcAft>
              <a:buClrTx/>
              <a:buSzTx/>
              <a:tabLst/>
              <a:defRPr/>
            </a:pPr>
            <a:r>
              <a:rPr kumimoji="0" lang="es-ES" sz="2000" b="1" i="0" u="none" strike="noStrike" kern="1200" cap="none" spc="0" normalizeH="0" baseline="0" dirty="0">
                <a:ln>
                  <a:noFill/>
                </a:ln>
                <a:solidFill>
                  <a:srgbClr val="006782"/>
                </a:solidFill>
                <a:effectLst/>
                <a:uLnTx/>
                <a:uFillTx/>
                <a:ea typeface="Verdana" panose="020B0604030504040204" pitchFamily="34" charset="0"/>
                <a:cs typeface="+mn-cs"/>
              </a:rPr>
              <a:t>Favorece la espuma</a:t>
            </a:r>
          </a:p>
        </p:txBody>
      </p:sp>
      <p:sp>
        <p:nvSpPr>
          <p:cNvPr id="8" name="TextBox 53">
            <a:extLst>
              <a:ext uri="{FF2B5EF4-FFF2-40B4-BE49-F238E27FC236}">
                <a16:creationId xmlns:a16="http://schemas.microsoft.com/office/drawing/2014/main" id="{18BB0BCE-1031-DD44-7903-E715D5A51CE5}"/>
              </a:ext>
            </a:extLst>
          </p:cNvPr>
          <p:cNvSpPr txBox="1"/>
          <p:nvPr/>
        </p:nvSpPr>
        <p:spPr>
          <a:xfrm>
            <a:off x="4218658" y="2423216"/>
            <a:ext cx="2091122" cy="400110"/>
          </a:xfrm>
          <a:prstGeom prst="rect">
            <a:avLst/>
          </a:prstGeom>
          <a:noFill/>
        </p:spPr>
        <p:txBody>
          <a:bodyPr wrap="square" anchor="ctr">
            <a:spAutoFit/>
          </a:bodyPr>
          <a:lstStyle/>
          <a:p>
            <a:pPr marR="0" lvl="0" algn="ctr" defTabSz="914400" rtl="0" eaLnBrk="1" fontAlgn="auto" latinLnBrk="0" hangingPunct="1">
              <a:spcBef>
                <a:spcPts val="0"/>
              </a:spcBef>
              <a:spcAft>
                <a:spcPts val="0"/>
              </a:spcAft>
              <a:buClrTx/>
              <a:buSzTx/>
              <a:tabLst/>
              <a:defRPr/>
            </a:pPr>
            <a:r>
              <a:rPr kumimoji="0" lang="es-ES" sz="2000" b="1" i="0" u="none" strike="noStrike" kern="1200" cap="none" spc="0" normalizeH="0" baseline="0">
                <a:ln>
                  <a:noFill/>
                </a:ln>
                <a:solidFill>
                  <a:srgbClr val="ED8A94"/>
                </a:solidFill>
                <a:effectLst/>
                <a:uLnTx/>
                <a:uFillTx/>
                <a:ea typeface="Verdana" panose="020B0604030504040204" pitchFamily="34" charset="0"/>
                <a:cs typeface="+mn-cs"/>
              </a:rPr>
              <a:t>Favorece la crema</a:t>
            </a:r>
          </a:p>
        </p:txBody>
      </p:sp>
      <p:sp>
        <p:nvSpPr>
          <p:cNvPr id="9" name="TextBox 15">
            <a:extLst>
              <a:ext uri="{FF2B5EF4-FFF2-40B4-BE49-F238E27FC236}">
                <a16:creationId xmlns:a16="http://schemas.microsoft.com/office/drawing/2014/main" id="{F4990A31-089A-DCC2-4861-C29FD0B01312}"/>
              </a:ext>
            </a:extLst>
          </p:cNvPr>
          <p:cNvSpPr txBox="1"/>
          <p:nvPr/>
        </p:nvSpPr>
        <p:spPr>
          <a:xfrm>
            <a:off x="256054" y="3186502"/>
            <a:ext cx="2979296" cy="1962076"/>
          </a:xfrm>
          <a:prstGeom prst="rect">
            <a:avLst/>
          </a:prstGeom>
          <a:solidFill>
            <a:schemeClr val="bg1"/>
          </a:solidFill>
        </p:spPr>
        <p:txBody>
          <a:bodyPr wrap="square">
            <a:spAutoFit/>
          </a:bodyPr>
          <a:lstStyle/>
          <a:p>
            <a:pPr marL="177800" lvl="0" algn="r">
              <a:spcAft>
                <a:spcPts val="850"/>
              </a:spcAft>
              <a:buClr>
                <a:schemeClr val="accent3"/>
              </a:buClr>
              <a:defRPr/>
            </a:pPr>
            <a:r>
              <a:rPr lang="es-ES" sz="1400" b="1">
                <a:solidFill>
                  <a:schemeClr val="accent5">
                    <a:lumMod val="50000"/>
                  </a:schemeClr>
                </a:solidFill>
                <a:ea typeface="Verdana" panose="020B0604030504040204" pitchFamily="34" charset="0"/>
              </a:rPr>
              <a:t>Facilidad de aplicación</a:t>
            </a:r>
          </a:p>
          <a:p>
            <a:pPr marL="177800" lvl="0" algn="r">
              <a:spcAft>
                <a:spcPts val="850"/>
              </a:spcAft>
              <a:buClr>
                <a:schemeClr val="accent3"/>
              </a:buClr>
              <a:defRPr/>
            </a:pPr>
            <a:r>
              <a:rPr lang="es-ES" sz="1400" b="1">
                <a:solidFill>
                  <a:schemeClr val="accent5">
                    <a:lumMod val="50000"/>
                  </a:schemeClr>
                </a:solidFill>
                <a:ea typeface="Verdana" panose="020B0604030504040204" pitchFamily="34" charset="0"/>
              </a:rPr>
              <a:t>No graso al aplicar</a:t>
            </a:r>
          </a:p>
          <a:p>
            <a:pPr marL="177800" lvl="0" algn="r">
              <a:spcAft>
                <a:spcPts val="850"/>
              </a:spcAft>
              <a:buClr>
                <a:schemeClr val="accent3"/>
              </a:buClr>
              <a:defRPr/>
            </a:pPr>
            <a:r>
              <a:rPr lang="es-ES" sz="1400" b="1">
                <a:solidFill>
                  <a:schemeClr val="accent5">
                    <a:lumMod val="50000"/>
                  </a:schemeClr>
                </a:solidFill>
                <a:ea typeface="Verdana" panose="020B0604030504040204" pitchFamily="34" charset="0"/>
              </a:rPr>
              <a:t>No graso después de la aplicación
Sensación hidratante </a:t>
            </a:r>
          </a:p>
          <a:p>
            <a:pPr marL="177800" lvl="0" algn="r">
              <a:spcAft>
                <a:spcPts val="850"/>
              </a:spcAft>
              <a:buClr>
                <a:schemeClr val="accent3"/>
              </a:buClr>
              <a:defRPr/>
            </a:pPr>
            <a:r>
              <a:rPr lang="es-ES" sz="1400" b="1">
                <a:solidFill>
                  <a:schemeClr val="accent5">
                    <a:lumMod val="50000"/>
                  </a:schemeClr>
                </a:solidFill>
                <a:ea typeface="Verdana" panose="020B0604030504040204" pitchFamily="34" charset="0"/>
              </a:rPr>
              <a:t>Incorporación fácil a la rutina diaria
Satisfacción general</a:t>
            </a:r>
            <a:endParaRPr kumimoji="0" lang="es-ES" sz="1100" b="1" i="0" u="none" strike="noStrike" kern="1200" cap="none" spc="0" normalizeH="0" baseline="0">
              <a:ln>
                <a:noFill/>
              </a:ln>
              <a:solidFill>
                <a:schemeClr val="accent5">
                  <a:lumMod val="50000"/>
                </a:schemeClr>
              </a:solidFill>
              <a:effectLst/>
              <a:uLnTx/>
              <a:uFillTx/>
              <a:ea typeface="Verdana" panose="020B0604030504040204" pitchFamily="34" charset="0"/>
              <a:cs typeface="+mn-cs"/>
            </a:endParaRPr>
          </a:p>
        </p:txBody>
      </p:sp>
      <p:sp>
        <p:nvSpPr>
          <p:cNvPr id="5" name="TextBox 15">
            <a:extLst>
              <a:ext uri="{FF2B5EF4-FFF2-40B4-BE49-F238E27FC236}">
                <a16:creationId xmlns:a16="http://schemas.microsoft.com/office/drawing/2014/main" id="{00F2D7D5-ED4D-5B83-4B8A-FDAE932A4B27}"/>
              </a:ext>
            </a:extLst>
          </p:cNvPr>
          <p:cNvSpPr txBox="1"/>
          <p:nvPr/>
        </p:nvSpPr>
        <p:spPr>
          <a:xfrm>
            <a:off x="7485480" y="2262041"/>
            <a:ext cx="3976502" cy="1077218"/>
          </a:xfrm>
          <a:prstGeom prst="rect">
            <a:avLst/>
          </a:prstGeom>
          <a:noFill/>
        </p:spPr>
        <p:txBody>
          <a:bodyPr wrap="square">
            <a:spAutoFit/>
          </a:bodyPr>
          <a:lstStyle>
            <a:defPPr marR="0" lvl="0" algn="l" rtl="0">
              <a:lnSpc>
                <a:spcPct val="100000"/>
              </a:lnSpc>
              <a:spcBef>
                <a:spcPts val="0"/>
              </a:spcBef>
              <a:spcAft>
                <a:spcPts val="0"/>
              </a:spcAft>
            </a:defPPr>
            <a:lvl2pPr>
              <a:defRPr>
                <a:solidFill>
                  <a:schemeClr val="accent1"/>
                </a:solidFill>
                <a:latin typeface="+mj-lt"/>
              </a:defRPr>
            </a:lvl2pPr>
          </a:lstStyle>
          <a:p>
            <a:pPr algn="just"/>
            <a:r>
              <a:rPr lang="es-ES" sz="1600">
                <a:solidFill>
                  <a:schemeClr val="tx1">
                    <a:lumMod val="65000"/>
                    <a:lumOff val="35000"/>
                  </a:schemeClr>
                </a:solidFill>
              </a:rPr>
              <a:t>Los resultados de satisfacción con el tratamiento indican que los pacientes pueden tener </a:t>
            </a:r>
            <a:r>
              <a:rPr lang="es-ES" sz="1600" b="1">
                <a:solidFill>
                  <a:schemeClr val="tx1">
                    <a:lumMod val="65000"/>
                    <a:lumOff val="35000"/>
                  </a:schemeClr>
                </a:solidFill>
              </a:rPr>
              <a:t>preferencia por el uso de la crema </a:t>
            </a:r>
            <a:r>
              <a:rPr lang="es-ES" sz="1600">
                <a:solidFill>
                  <a:schemeClr val="tx1">
                    <a:lumMod val="65000"/>
                    <a:lumOff val="35000"/>
                  </a:schemeClr>
                </a:solidFill>
              </a:rPr>
              <a:t>en comparación con la espuma.</a:t>
            </a:r>
            <a:r>
              <a:rPr lang="es-ES" sz="1600" baseline="30000">
                <a:solidFill>
                  <a:schemeClr val="tx1">
                    <a:lumMod val="65000"/>
                    <a:lumOff val="35000"/>
                  </a:schemeClr>
                </a:solidFill>
              </a:rPr>
              <a:t>2</a:t>
            </a:r>
            <a:r>
              <a:rPr lang="es-ES" sz="1600">
                <a:solidFill>
                  <a:schemeClr val="tx1">
                    <a:lumMod val="65000"/>
                    <a:lumOff val="35000"/>
                  </a:schemeClr>
                </a:solidFill>
              </a:rPr>
              <a:t>   </a:t>
            </a:r>
            <a:endParaRPr lang="en-GB" sz="1600">
              <a:solidFill>
                <a:schemeClr val="tx1">
                  <a:lumMod val="65000"/>
                  <a:lumOff val="35000"/>
                </a:schemeClr>
              </a:solidFill>
            </a:endParaRPr>
          </a:p>
        </p:txBody>
      </p:sp>
      <p:sp>
        <p:nvSpPr>
          <p:cNvPr id="12" name="CuadroTexto 11">
            <a:extLst>
              <a:ext uri="{FF2B5EF4-FFF2-40B4-BE49-F238E27FC236}">
                <a16:creationId xmlns:a16="http://schemas.microsoft.com/office/drawing/2014/main" id="{B9FA1DB6-76D9-9B53-7860-C3351F2BA413}"/>
              </a:ext>
            </a:extLst>
          </p:cNvPr>
          <p:cNvSpPr txBox="1"/>
          <p:nvPr/>
        </p:nvSpPr>
        <p:spPr>
          <a:xfrm>
            <a:off x="6980937" y="3516263"/>
            <a:ext cx="4481045" cy="830997"/>
          </a:xfrm>
          <a:prstGeom prst="rect">
            <a:avLst/>
          </a:prstGeom>
          <a:noFill/>
        </p:spPr>
        <p:txBody>
          <a:bodyPr wrap="square">
            <a:spAutoFit/>
          </a:bodyPr>
          <a:lstStyle/>
          <a:p>
            <a:pPr marL="0" lvl="1" algn="just"/>
            <a:r>
              <a:rPr lang="es-ES" sz="1600">
                <a:solidFill>
                  <a:schemeClr val="tx1">
                    <a:lumMod val="65000"/>
                    <a:lumOff val="35000"/>
                  </a:schemeClr>
                </a:solidFill>
              </a:rPr>
              <a:t>La </a:t>
            </a:r>
            <a:r>
              <a:rPr lang="es-ES" sz="1600" b="1">
                <a:solidFill>
                  <a:schemeClr val="tx1">
                    <a:lumMod val="65000"/>
                    <a:lumOff val="35000"/>
                  </a:schemeClr>
                </a:solidFill>
              </a:rPr>
              <a:t>preferencia del paciente </a:t>
            </a:r>
            <a:r>
              <a:rPr lang="es-ES" sz="1600">
                <a:solidFill>
                  <a:schemeClr val="tx1">
                    <a:lumMod val="65000"/>
                    <a:lumOff val="35000"/>
                  </a:schemeClr>
                </a:solidFill>
              </a:rPr>
              <a:t>debe tenerse en cuenta al elegir el tratamiento adecuado para</a:t>
            </a:r>
            <a:r>
              <a:rPr lang="es-ES" sz="1600" b="1">
                <a:solidFill>
                  <a:schemeClr val="tx1">
                    <a:lumMod val="65000"/>
                    <a:lumOff val="35000"/>
                  </a:schemeClr>
                </a:solidFill>
              </a:rPr>
              <a:t> facilitar la adherencia </a:t>
            </a:r>
            <a:r>
              <a:rPr lang="es-ES" sz="1600">
                <a:solidFill>
                  <a:schemeClr val="tx1">
                    <a:lumMod val="65000"/>
                    <a:lumOff val="35000"/>
                  </a:schemeClr>
                </a:solidFill>
              </a:rPr>
              <a:t>y, en última instancia, la eficacia</a:t>
            </a:r>
            <a:r>
              <a:rPr lang="en-GB" sz="1600">
                <a:solidFill>
                  <a:schemeClr val="tx1">
                    <a:lumMod val="65000"/>
                    <a:lumOff val="35000"/>
                  </a:schemeClr>
                </a:solidFill>
              </a:rPr>
              <a:t>.</a:t>
            </a:r>
            <a:r>
              <a:rPr lang="en-GB" sz="1600" baseline="30000">
                <a:solidFill>
                  <a:schemeClr val="tx1">
                    <a:lumMod val="65000"/>
                    <a:lumOff val="35000"/>
                  </a:schemeClr>
                </a:solidFill>
              </a:rPr>
              <a:t>3</a:t>
            </a:r>
            <a:r>
              <a:rPr lang="en-GB" sz="1600">
                <a:solidFill>
                  <a:schemeClr val="tx1">
                    <a:lumMod val="65000"/>
                    <a:lumOff val="35000"/>
                  </a:schemeClr>
                </a:solidFill>
              </a:rPr>
              <a:t>  </a:t>
            </a:r>
          </a:p>
        </p:txBody>
      </p:sp>
      <p:sp>
        <p:nvSpPr>
          <p:cNvPr id="11" name="Google Shape;629;p11">
            <a:extLst>
              <a:ext uri="{FF2B5EF4-FFF2-40B4-BE49-F238E27FC236}">
                <a16:creationId xmlns:a16="http://schemas.microsoft.com/office/drawing/2014/main" id="{E5F2B686-D67F-E010-0A4F-97F33C63DEBA}"/>
              </a:ext>
            </a:extLst>
          </p:cNvPr>
          <p:cNvSpPr/>
          <p:nvPr/>
        </p:nvSpPr>
        <p:spPr>
          <a:xfrm>
            <a:off x="6901691" y="4524264"/>
            <a:ext cx="4646220" cy="1316967"/>
          </a:xfrm>
          <a:prstGeom prst="roundRect">
            <a:avLst>
              <a:gd name="adj" fmla="val 16667"/>
            </a:avLst>
          </a:prstGeom>
          <a:solidFill>
            <a:srgbClr val="006782"/>
          </a:solidFill>
          <a:ln>
            <a:noFill/>
          </a:ln>
        </p:spPr>
        <p:txBody>
          <a:bodyPr spcFirstLastPara="1" wrap="square" lIns="91425" tIns="45700" rIns="91425" bIns="45700" anchor="ctr" anchorCtr="0">
            <a:noAutofit/>
          </a:bodyPr>
          <a:lstStyle/>
          <a:p>
            <a:pPr lvl="0" algn="ctr">
              <a:buClr>
                <a:srgbClr val="FFFFFF"/>
              </a:buClr>
              <a:buSzPts val="1800"/>
            </a:pPr>
            <a:r>
              <a:rPr lang="es-ES_tradnl">
                <a:solidFill>
                  <a:srgbClr val="FFFFFF"/>
                </a:solidFill>
              </a:rPr>
              <a:t>La crema ha demostrado </a:t>
            </a:r>
            <a:r>
              <a:rPr lang="es-ES" b="1">
                <a:solidFill>
                  <a:schemeClr val="bg1"/>
                </a:solidFill>
                <a:effectLst>
                  <a:outerShdw blurRad="38100" dist="38100" dir="2700000" algn="tl">
                    <a:srgbClr val="000000">
                      <a:alpha val="43137"/>
                    </a:srgbClr>
                  </a:outerShdw>
                </a:effectLst>
              </a:rPr>
              <a:t>mejor satisfacción</a:t>
            </a:r>
            <a:r>
              <a:rPr lang="es-ES">
                <a:solidFill>
                  <a:schemeClr val="accent1"/>
                </a:solidFill>
              </a:rPr>
              <a:t> </a:t>
            </a:r>
            <a:r>
              <a:rPr lang="es-ES">
                <a:solidFill>
                  <a:schemeClr val="bg1"/>
                </a:solidFill>
              </a:rPr>
              <a:t>y</a:t>
            </a:r>
            <a:r>
              <a:rPr lang="es-ES">
                <a:solidFill>
                  <a:schemeClr val="accent1"/>
                </a:solidFill>
              </a:rPr>
              <a:t> </a:t>
            </a:r>
            <a:r>
              <a:rPr lang="es-ES" b="1">
                <a:solidFill>
                  <a:schemeClr val="bg1"/>
                </a:solidFill>
                <a:effectLst>
                  <a:outerShdw blurRad="38100" dist="38100" dir="2700000" algn="tl">
                    <a:srgbClr val="000000">
                      <a:alpha val="43137"/>
                    </a:srgbClr>
                  </a:outerShdw>
                </a:effectLst>
              </a:rPr>
              <a:t>conveniencia</a:t>
            </a:r>
            <a:r>
              <a:rPr lang="es-ES">
                <a:solidFill>
                  <a:schemeClr val="accent1"/>
                </a:solidFill>
              </a:rPr>
              <a:t> </a:t>
            </a:r>
            <a:r>
              <a:rPr lang="es-ES">
                <a:solidFill>
                  <a:srgbClr val="FFFFFF"/>
                </a:solidFill>
              </a:rPr>
              <a:t>que la espuma con </a:t>
            </a:r>
            <a:r>
              <a:rPr lang="es-ES_tradnl">
                <a:solidFill>
                  <a:srgbClr val="FFFFFF"/>
                </a:solidFill>
              </a:rPr>
              <a:t>una </a:t>
            </a:r>
            <a:r>
              <a:rPr lang="es-ES_tradnl">
                <a:solidFill>
                  <a:schemeClr val="bg1"/>
                </a:solidFill>
              </a:rPr>
              <a:t>eficacia e impacto en la calidad de vida </a:t>
            </a:r>
            <a:r>
              <a:rPr lang="es-ES">
                <a:solidFill>
                  <a:schemeClr val="bg1"/>
                </a:solidFill>
              </a:rPr>
              <a:t>equivalentes</a:t>
            </a:r>
            <a:r>
              <a:rPr lang="es-ES" baseline="30000">
                <a:solidFill>
                  <a:schemeClr val="bg1"/>
                </a:solidFill>
              </a:rPr>
              <a:t>1</a:t>
            </a:r>
            <a:endParaRPr baseline="30000">
              <a:solidFill>
                <a:schemeClr val="bg1"/>
              </a:solidFill>
            </a:endParaRPr>
          </a:p>
        </p:txBody>
      </p:sp>
      <p:sp>
        <p:nvSpPr>
          <p:cNvPr id="4" name="TextBox 68">
            <a:extLst>
              <a:ext uri="{FF2B5EF4-FFF2-40B4-BE49-F238E27FC236}">
                <a16:creationId xmlns:a16="http://schemas.microsoft.com/office/drawing/2014/main" id="{A15F5AFE-14BE-3846-3510-4E71621B04DB}"/>
              </a:ext>
            </a:extLst>
          </p:cNvPr>
          <p:cNvSpPr txBox="1"/>
          <p:nvPr/>
        </p:nvSpPr>
        <p:spPr>
          <a:xfrm>
            <a:off x="247151" y="6291310"/>
            <a:ext cx="1005860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bg1">
                    <a:lumMod val="50000"/>
                  </a:schemeClr>
                </a:solidFill>
                <a:ea typeface="Verdana" panose="020B0604030504040204" pitchFamily="34" charset="0"/>
              </a:rPr>
              <a:t>MD, mean difference; CI, confidence interval. </a:t>
            </a:r>
          </a:p>
          <a:p>
            <a:pPr>
              <a:defRPr/>
            </a:pPr>
            <a:r>
              <a:rPr lang="en-US" sz="700" b="1" dirty="0">
                <a:solidFill>
                  <a:schemeClr val="bg1">
                    <a:lumMod val="50000"/>
                  </a:schemeClr>
                </a:solidFill>
                <a:ea typeface="Verdana" panose="020B0604030504040204" pitchFamily="34" charset="0"/>
                <a:cs typeface="Arial" panose="020B0604020202020204" pitchFamily="34" charset="0"/>
              </a:rPr>
              <a:t>1. </a:t>
            </a:r>
            <a:r>
              <a:rPr lang="en-US" sz="700" dirty="0">
                <a:solidFill>
                  <a:schemeClr val="bg1">
                    <a:lumMod val="50000"/>
                  </a:schemeClr>
                </a:solidFill>
                <a:ea typeface="Verdana" panose="020B0604030504040204" pitchFamily="34" charset="0"/>
                <a:cs typeface="Arial" panose="020B0604020202020204" pitchFamily="34" charset="0"/>
              </a:rPr>
              <a:t>Bewley A et al. An anchored matching-adjusted indirect comparison of fixed-dose combination calcipotriol and betamethasone dipropionate (Cal/BDP) cream versus Cal/BDP foam for the treatment of psoriasis. J </a:t>
            </a:r>
            <a:r>
              <a:rPr lang="en-US" sz="700" dirty="0" err="1">
                <a:solidFill>
                  <a:schemeClr val="bg1">
                    <a:lumMod val="50000"/>
                  </a:schemeClr>
                </a:solidFill>
                <a:ea typeface="Verdana" panose="020B0604030504040204" pitchFamily="34" charset="0"/>
                <a:cs typeface="Arial" panose="020B0604020202020204" pitchFamily="34" charset="0"/>
              </a:rPr>
              <a:t>Dermatolog</a:t>
            </a:r>
            <a:r>
              <a:rPr lang="en-US" sz="700" dirty="0">
                <a:solidFill>
                  <a:schemeClr val="bg1">
                    <a:lumMod val="50000"/>
                  </a:schemeClr>
                </a:solidFill>
                <a:ea typeface="Verdana" panose="020B0604030504040204" pitchFamily="34" charset="0"/>
                <a:cs typeface="Arial" panose="020B0604020202020204" pitchFamily="34" charset="0"/>
              </a:rPr>
              <a:t> Treat. 2022 Dec;33(8):3191-3198. </a:t>
            </a:r>
            <a:r>
              <a:rPr lang="en-US" sz="700" b="1" dirty="0">
                <a:solidFill>
                  <a:schemeClr val="bg1">
                    <a:lumMod val="50000"/>
                  </a:schemeClr>
                </a:solidFill>
                <a:ea typeface="Verdana" panose="020B0604030504040204" pitchFamily="34" charset="0"/>
                <a:cs typeface="Arial" panose="020B0604020202020204" pitchFamily="34" charset="0"/>
              </a:rPr>
              <a:t>2. </a:t>
            </a:r>
            <a:r>
              <a:rPr lang="en-US" sz="700" dirty="0">
                <a:solidFill>
                  <a:schemeClr val="bg1">
                    <a:lumMod val="50000"/>
                  </a:schemeClr>
                </a:solidFill>
                <a:ea typeface="Verdana" panose="020B0604030504040204" pitchFamily="34" charset="0"/>
                <a:cs typeface="Arial" panose="020B0604020202020204" pitchFamily="34" charset="0"/>
              </a:rPr>
              <a:t>Green W, et al. An anchored matching adjusted indirect comparison of cream and foam formulations of fixed dose calcipotriene and betamethasone dipropionate for the topical treatment of plaque psoriasis Abstract nº1620. EADV 2022. 3. Reich A, et al. Efficacy, quality of life, and treatment satisfaction: an indirect comparison of calcipotriol/betamethasone dipropionate cream versus foam for treatment of psoriasis. </a:t>
            </a:r>
            <a:r>
              <a:rPr lang="en-US" sz="700" dirty="0" err="1">
                <a:solidFill>
                  <a:schemeClr val="bg1">
                    <a:lumMod val="50000"/>
                  </a:schemeClr>
                </a:solidFill>
                <a:ea typeface="Verdana" panose="020B0604030504040204" pitchFamily="34" charset="0"/>
                <a:cs typeface="Arial" panose="020B0604020202020204" pitchFamily="34" charset="0"/>
              </a:rPr>
              <a:t>Curr</a:t>
            </a:r>
            <a:r>
              <a:rPr lang="en-US" sz="700" dirty="0">
                <a:solidFill>
                  <a:schemeClr val="bg1">
                    <a:lumMod val="50000"/>
                  </a:schemeClr>
                </a:solidFill>
                <a:ea typeface="Verdana" panose="020B0604030504040204" pitchFamily="34" charset="0"/>
                <a:cs typeface="Arial" panose="020B0604020202020204" pitchFamily="34" charset="0"/>
              </a:rPr>
              <a:t> Med Res </a:t>
            </a:r>
            <a:r>
              <a:rPr lang="en-US" sz="700" dirty="0" err="1">
                <a:solidFill>
                  <a:schemeClr val="bg1">
                    <a:lumMod val="50000"/>
                  </a:schemeClr>
                </a:solidFill>
                <a:ea typeface="Verdana" panose="020B0604030504040204" pitchFamily="34" charset="0"/>
                <a:cs typeface="Arial" panose="020B0604020202020204" pitchFamily="34" charset="0"/>
              </a:rPr>
              <a:t>Opin</a:t>
            </a:r>
            <a:r>
              <a:rPr lang="en-US" sz="700" dirty="0">
                <a:solidFill>
                  <a:schemeClr val="bg1">
                    <a:lumMod val="50000"/>
                  </a:schemeClr>
                </a:solidFill>
                <a:ea typeface="Verdana" panose="020B0604030504040204" pitchFamily="34" charset="0"/>
                <a:cs typeface="Arial" panose="020B0604020202020204" pitchFamily="34" charset="0"/>
              </a:rPr>
              <a:t>. 2022 Sep;38(9):1521-1529.</a:t>
            </a:r>
            <a:endParaRPr kumimoji="0" lang="en-GB" sz="700" b="0" i="0" u="none" strike="noStrike" kern="1200" cap="none" spc="0" normalizeH="0" baseline="0" noProof="0" dirty="0">
              <a:ln>
                <a:noFill/>
              </a:ln>
              <a:solidFill>
                <a:schemeClr val="bg1">
                  <a:lumMod val="50000"/>
                </a:schemeClr>
              </a:solidFill>
              <a:effectLst/>
              <a:uLnTx/>
              <a:uFillTx/>
              <a:ea typeface="Verdana" panose="020B0604030504040204" pitchFamily="34" charset="0"/>
              <a:cs typeface="Arial" panose="020B0604020202020204" pitchFamily="34" charset="0"/>
            </a:endParaRPr>
          </a:p>
        </p:txBody>
      </p:sp>
      <p:pic>
        <p:nvPicPr>
          <p:cNvPr id="17" name="Imagen 16">
            <a:extLst>
              <a:ext uri="{FF2B5EF4-FFF2-40B4-BE49-F238E27FC236}">
                <a16:creationId xmlns:a16="http://schemas.microsoft.com/office/drawing/2014/main" id="{5F73BE74-59C1-82BC-E1E7-ECCAE6924F24}"/>
              </a:ext>
            </a:extLst>
          </p:cNvPr>
          <p:cNvPicPr>
            <a:picLocks noChangeAspect="1"/>
          </p:cNvPicPr>
          <p:nvPr/>
        </p:nvPicPr>
        <p:blipFill>
          <a:blip r:embed="rId4"/>
          <a:stretch>
            <a:fillRect/>
          </a:stretch>
        </p:blipFill>
        <p:spPr>
          <a:xfrm>
            <a:off x="974948" y="2260136"/>
            <a:ext cx="702583" cy="702583"/>
          </a:xfrm>
          <a:prstGeom prst="rect">
            <a:avLst/>
          </a:prstGeom>
        </p:spPr>
      </p:pic>
      <p:sp>
        <p:nvSpPr>
          <p:cNvPr id="15" name="TextBox 68">
            <a:extLst>
              <a:ext uri="{FF2B5EF4-FFF2-40B4-BE49-F238E27FC236}">
                <a16:creationId xmlns:a16="http://schemas.microsoft.com/office/drawing/2014/main" id="{E55D407E-BA8F-1193-131D-1268F9072847}"/>
              </a:ext>
            </a:extLst>
          </p:cNvPr>
          <p:cNvSpPr txBox="1"/>
          <p:nvPr/>
        </p:nvSpPr>
        <p:spPr>
          <a:xfrm>
            <a:off x="4471700" y="6007795"/>
            <a:ext cx="3662317" cy="200055"/>
          </a:xfrm>
          <a:prstGeom prst="rect">
            <a:avLst/>
          </a:prstGeom>
          <a:noFill/>
        </p:spPr>
        <p:txBody>
          <a:bodyPr wrap="square">
            <a:spAutoFit/>
          </a:bodyPr>
          <a:lstStyle/>
          <a:p>
            <a:r>
              <a:rPr lang="en-US" sz="700" dirty="0">
                <a:solidFill>
                  <a:schemeClr val="bg1">
                    <a:lumMod val="50000"/>
                  </a:schemeClr>
                </a:solidFill>
                <a:ea typeface="Verdana" panose="020B0604030504040204" pitchFamily="34" charset="0"/>
                <a:cs typeface="Arial" panose="020B0604020202020204" pitchFamily="34" charset="0"/>
              </a:rPr>
              <a:t>Bewley A et al. J </a:t>
            </a:r>
            <a:r>
              <a:rPr lang="en-US" sz="700" dirty="0" err="1">
                <a:solidFill>
                  <a:schemeClr val="bg1">
                    <a:lumMod val="50000"/>
                  </a:schemeClr>
                </a:solidFill>
                <a:ea typeface="Verdana" panose="020B0604030504040204" pitchFamily="34" charset="0"/>
                <a:cs typeface="Arial" panose="020B0604020202020204" pitchFamily="34" charset="0"/>
              </a:rPr>
              <a:t>Dermatolog</a:t>
            </a:r>
            <a:r>
              <a:rPr lang="en-US" sz="700" dirty="0">
                <a:solidFill>
                  <a:schemeClr val="bg1">
                    <a:lumMod val="50000"/>
                  </a:schemeClr>
                </a:solidFill>
                <a:ea typeface="Verdana" panose="020B0604030504040204" pitchFamily="34" charset="0"/>
                <a:cs typeface="Arial" panose="020B0604020202020204" pitchFamily="34" charset="0"/>
              </a:rPr>
              <a:t> Treat. 2022</a:t>
            </a:r>
            <a:endParaRPr lang="en-US" sz="700" noProof="1">
              <a:solidFill>
                <a:schemeClr val="bg1">
                  <a:lumMod val="50000"/>
                </a:schemeClr>
              </a:solidFill>
              <a:cs typeface="Arial" panose="020B0604020202020204" pitchFamily="34" charset="0"/>
            </a:endParaRPr>
          </a:p>
        </p:txBody>
      </p:sp>
      <p:pic>
        <p:nvPicPr>
          <p:cNvPr id="16" name="Imagen 15">
            <a:extLst>
              <a:ext uri="{FF2B5EF4-FFF2-40B4-BE49-F238E27FC236}">
                <a16:creationId xmlns:a16="http://schemas.microsoft.com/office/drawing/2014/main" id="{1BF31BEC-1B67-B5C8-E352-26C7BA64F1B9}"/>
              </a:ext>
            </a:extLst>
          </p:cNvPr>
          <p:cNvPicPr>
            <a:picLocks noChangeAspect="1"/>
          </p:cNvPicPr>
          <p:nvPr/>
        </p:nvPicPr>
        <p:blipFill>
          <a:blip r:embed="rId5"/>
          <a:stretch>
            <a:fillRect/>
          </a:stretch>
        </p:blipFill>
        <p:spPr>
          <a:xfrm>
            <a:off x="6414999" y="2294461"/>
            <a:ext cx="702580" cy="702580"/>
          </a:xfrm>
          <a:prstGeom prst="rect">
            <a:avLst/>
          </a:prstGeom>
        </p:spPr>
      </p:pic>
    </p:spTree>
    <p:extLst>
      <p:ext uri="{BB962C8B-B14F-4D97-AF65-F5344CB8AC3E}">
        <p14:creationId xmlns:p14="http://schemas.microsoft.com/office/powerpoint/2010/main" val="6307065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94129-B06E-B8D6-CBE7-AC8E916764D5}"/>
              </a:ext>
            </a:extLst>
          </p:cNvPr>
          <p:cNvSpPr>
            <a:spLocks noGrp="1"/>
          </p:cNvSpPr>
          <p:nvPr>
            <p:ph type="title"/>
          </p:nvPr>
        </p:nvSpPr>
        <p:spPr>
          <a:xfrm>
            <a:off x="574481" y="226210"/>
            <a:ext cx="7950729" cy="520697"/>
          </a:xfrm>
        </p:spPr>
        <p:txBody>
          <a:bodyPr>
            <a:normAutofit fontScale="90000"/>
          </a:bodyPr>
          <a:lstStyle/>
          <a:p>
            <a:r>
              <a:rPr lang="es-ES" dirty="0"/>
              <a:t>Propiedades sensoriales</a:t>
            </a:r>
          </a:p>
        </p:txBody>
      </p:sp>
      <p:grpSp>
        <p:nvGrpSpPr>
          <p:cNvPr id="6" name="Grupo 5">
            <a:extLst>
              <a:ext uri="{FF2B5EF4-FFF2-40B4-BE49-F238E27FC236}">
                <a16:creationId xmlns:a16="http://schemas.microsoft.com/office/drawing/2014/main" id="{62C99501-1BC9-884B-4A54-1E22DF05E332}"/>
              </a:ext>
            </a:extLst>
          </p:cNvPr>
          <p:cNvGrpSpPr/>
          <p:nvPr/>
        </p:nvGrpSpPr>
        <p:grpSpPr>
          <a:xfrm>
            <a:off x="4887060" y="1353887"/>
            <a:ext cx="6803454" cy="4638198"/>
            <a:chOff x="463609" y="1359794"/>
            <a:chExt cx="7211513" cy="4948444"/>
          </a:xfrm>
        </p:grpSpPr>
        <p:pic>
          <p:nvPicPr>
            <p:cNvPr id="3" name="Imagen 2">
              <a:extLst>
                <a:ext uri="{FF2B5EF4-FFF2-40B4-BE49-F238E27FC236}">
                  <a16:creationId xmlns:a16="http://schemas.microsoft.com/office/drawing/2014/main" id="{0CDEF566-2DE2-7835-F8DA-E34396B92E1D}"/>
                </a:ext>
              </a:extLst>
            </p:cNvPr>
            <p:cNvPicPr>
              <a:picLocks noChangeAspect="1"/>
            </p:cNvPicPr>
            <p:nvPr/>
          </p:nvPicPr>
          <p:blipFill rotWithShape="1">
            <a:blip r:embed="rId3"/>
            <a:srcRect r="7899"/>
            <a:stretch/>
          </p:blipFill>
          <p:spPr>
            <a:xfrm>
              <a:off x="966560" y="1884557"/>
              <a:ext cx="5905199" cy="4423681"/>
            </a:xfrm>
            <a:prstGeom prst="rect">
              <a:avLst/>
            </a:prstGeom>
          </p:spPr>
        </p:pic>
        <p:grpSp>
          <p:nvGrpSpPr>
            <p:cNvPr id="13" name="Grupo 12">
              <a:extLst>
                <a:ext uri="{FF2B5EF4-FFF2-40B4-BE49-F238E27FC236}">
                  <a16:creationId xmlns:a16="http://schemas.microsoft.com/office/drawing/2014/main" id="{7016B1A4-3F7B-CD3F-BB1E-558BD07B6EF5}"/>
                </a:ext>
              </a:extLst>
            </p:cNvPr>
            <p:cNvGrpSpPr/>
            <p:nvPr/>
          </p:nvGrpSpPr>
          <p:grpSpPr>
            <a:xfrm>
              <a:off x="463609" y="1359794"/>
              <a:ext cx="7211513" cy="4813648"/>
              <a:chOff x="-110709" y="1301926"/>
              <a:chExt cx="8008403" cy="5345564"/>
            </a:xfrm>
          </p:grpSpPr>
          <p:sp>
            <p:nvSpPr>
              <p:cNvPr id="15" name="CuadroTexto 14">
                <a:extLst>
                  <a:ext uri="{FF2B5EF4-FFF2-40B4-BE49-F238E27FC236}">
                    <a16:creationId xmlns:a16="http://schemas.microsoft.com/office/drawing/2014/main" id="{0C70970B-3204-BDA2-032D-044AD02E4FA7}"/>
                  </a:ext>
                </a:extLst>
              </p:cNvPr>
              <p:cNvSpPr txBox="1"/>
              <p:nvPr/>
            </p:nvSpPr>
            <p:spPr>
              <a:xfrm flipH="1">
                <a:off x="3726687" y="1301926"/>
                <a:ext cx="4171007" cy="1348756"/>
              </a:xfrm>
              <a:prstGeom prst="roundRect">
                <a:avLst>
                  <a:gd name="adj" fmla="val 13727"/>
                </a:avLst>
              </a:prstGeom>
              <a:noFill/>
              <a:ln w="19050">
                <a:solidFill>
                  <a:schemeClr val="accent1">
                    <a:lumMod val="40000"/>
                    <a:lumOff val="60000"/>
                  </a:schemeClr>
                </a:solidFill>
              </a:ln>
              <a:effectLst>
                <a:outerShdw blurRad="63500" sx="102000" sy="102000" algn="ctr" rotWithShape="0">
                  <a:prstClr val="black">
                    <a:alpha val="40000"/>
                  </a:prstClr>
                </a:outerShdw>
              </a:effectLst>
            </p:spPr>
            <p:txBody>
              <a:bodyPr wrap="square" rtlCol="0">
                <a:noAutofit/>
              </a:bodyPr>
              <a:lstStyle/>
              <a:p>
                <a:pPr algn="r">
                  <a:lnSpc>
                    <a:spcPct val="90000"/>
                  </a:lnSpc>
                  <a:spcBef>
                    <a:spcPts val="1000"/>
                  </a:spcBef>
                </a:pPr>
                <a:r>
                  <a:rPr lang="en-US" sz="1400" b="1">
                    <a:solidFill>
                      <a:schemeClr val="accent1"/>
                    </a:solidFill>
                    <a:ea typeface="Verdana" panose="020B0604030504040204" pitchFamily="34" charset="0"/>
                    <a:cs typeface="Arial"/>
                  </a:rPr>
                  <a:t>1. APARIENCIA</a:t>
                </a:r>
                <a:endParaRPr lang="en-US">
                  <a:solidFill>
                    <a:schemeClr val="accent1"/>
                  </a:solidFill>
                </a:endParaRPr>
              </a:p>
              <a:p>
                <a:r>
                  <a:rPr lang="en-US" sz="800">
                    <a:solidFill>
                      <a:schemeClr val="accent2">
                        <a:lumMod val="75000"/>
                      </a:schemeClr>
                    </a:solidFill>
                  </a:rPr>
                  <a:t> </a:t>
                </a:r>
              </a:p>
            </p:txBody>
          </p:sp>
          <p:sp>
            <p:nvSpPr>
              <p:cNvPr id="16" name="CuadroTexto 15">
                <a:extLst>
                  <a:ext uri="{FF2B5EF4-FFF2-40B4-BE49-F238E27FC236}">
                    <a16:creationId xmlns:a16="http://schemas.microsoft.com/office/drawing/2014/main" id="{57A53D28-4692-3318-A7E3-23C579F229C4}"/>
                  </a:ext>
                </a:extLst>
              </p:cNvPr>
              <p:cNvSpPr txBox="1"/>
              <p:nvPr/>
            </p:nvSpPr>
            <p:spPr>
              <a:xfrm flipH="1">
                <a:off x="4959365" y="2697852"/>
                <a:ext cx="2938329" cy="2256156"/>
              </a:xfrm>
              <a:prstGeom prst="roundRect">
                <a:avLst>
                  <a:gd name="adj" fmla="val 5631"/>
                </a:avLst>
              </a:prstGeom>
              <a:noFill/>
              <a:ln w="19050">
                <a:solidFill>
                  <a:schemeClr val="accent2">
                    <a:lumMod val="40000"/>
                    <a:lumOff val="60000"/>
                  </a:schemeClr>
                </a:solidFill>
              </a:ln>
              <a:effectLst>
                <a:outerShdw blurRad="63500" sx="102000" sy="102000" algn="ctr" rotWithShape="0">
                  <a:prstClr val="black">
                    <a:alpha val="40000"/>
                  </a:prstClr>
                </a:outerShdw>
              </a:effectLst>
            </p:spPr>
            <p:txBody>
              <a:bodyPr wrap="square" rtlCol="0">
                <a:noAutofit/>
              </a:bodyPr>
              <a:lstStyle/>
              <a:p>
                <a:pPr algn="r">
                  <a:lnSpc>
                    <a:spcPct val="90000"/>
                  </a:lnSpc>
                  <a:spcBef>
                    <a:spcPts val="1000"/>
                  </a:spcBef>
                </a:pPr>
                <a:r>
                  <a:rPr lang="en-US" sz="1400" b="1" dirty="0">
                    <a:solidFill>
                      <a:schemeClr val="accent2"/>
                    </a:solidFill>
                    <a:ea typeface="Verdana" panose="020B0604030504040204" pitchFamily="34" charset="0"/>
                    <a:cs typeface="Arial"/>
                  </a:rPr>
                  <a:t>2. MANIPULACION</a:t>
                </a:r>
              </a:p>
              <a:p>
                <a:endParaRPr lang="en-US" dirty="0">
                  <a:solidFill>
                    <a:schemeClr val="accent2">
                      <a:lumMod val="75000"/>
                    </a:schemeClr>
                  </a:solidFill>
                </a:endParaRPr>
              </a:p>
              <a:p>
                <a:endParaRPr lang="en-US" dirty="0">
                  <a:solidFill>
                    <a:schemeClr val="accent2">
                      <a:lumMod val="75000"/>
                    </a:schemeClr>
                  </a:solidFill>
                </a:endParaRPr>
              </a:p>
              <a:p>
                <a:endParaRPr lang="en-US" dirty="0">
                  <a:solidFill>
                    <a:schemeClr val="accent2">
                      <a:lumMod val="75000"/>
                    </a:schemeClr>
                  </a:solidFill>
                </a:endParaRPr>
              </a:p>
              <a:p>
                <a:endParaRPr lang="en-US" dirty="0">
                  <a:solidFill>
                    <a:schemeClr val="accent2">
                      <a:lumMod val="75000"/>
                    </a:schemeClr>
                  </a:solidFill>
                </a:endParaRPr>
              </a:p>
              <a:p>
                <a:endParaRPr lang="en-US" dirty="0">
                  <a:solidFill>
                    <a:schemeClr val="accent2">
                      <a:lumMod val="75000"/>
                    </a:schemeClr>
                  </a:solidFill>
                </a:endParaRPr>
              </a:p>
              <a:p>
                <a:endParaRPr lang="en-US" sz="800" dirty="0">
                  <a:solidFill>
                    <a:schemeClr val="accent2">
                      <a:lumMod val="75000"/>
                    </a:schemeClr>
                  </a:solidFill>
                </a:endParaRPr>
              </a:p>
              <a:p>
                <a:endParaRPr lang="en-US" sz="800" dirty="0">
                  <a:solidFill>
                    <a:schemeClr val="accent2">
                      <a:lumMod val="75000"/>
                    </a:schemeClr>
                  </a:solidFill>
                </a:endParaRPr>
              </a:p>
              <a:p>
                <a:endParaRPr lang="en-US" sz="800" dirty="0">
                  <a:solidFill>
                    <a:schemeClr val="accent2">
                      <a:lumMod val="75000"/>
                    </a:schemeClr>
                  </a:solidFill>
                </a:endParaRPr>
              </a:p>
              <a:p>
                <a:endParaRPr lang="en-US" sz="800" dirty="0">
                  <a:solidFill>
                    <a:schemeClr val="accent2">
                      <a:lumMod val="75000"/>
                    </a:schemeClr>
                  </a:solidFill>
                </a:endParaRPr>
              </a:p>
            </p:txBody>
          </p:sp>
          <p:sp>
            <p:nvSpPr>
              <p:cNvPr id="17" name="CuadroTexto 16">
                <a:extLst>
                  <a:ext uri="{FF2B5EF4-FFF2-40B4-BE49-F238E27FC236}">
                    <a16:creationId xmlns:a16="http://schemas.microsoft.com/office/drawing/2014/main" id="{B97F467C-6D27-5C97-36CF-4E41CA776C55}"/>
                  </a:ext>
                </a:extLst>
              </p:cNvPr>
              <p:cNvSpPr txBox="1"/>
              <p:nvPr/>
            </p:nvSpPr>
            <p:spPr>
              <a:xfrm flipH="1">
                <a:off x="3073245" y="5001178"/>
                <a:ext cx="4824449" cy="1646312"/>
              </a:xfrm>
              <a:prstGeom prst="roundRect">
                <a:avLst>
                  <a:gd name="adj" fmla="val 6966"/>
                </a:avLst>
              </a:prstGeom>
              <a:noFill/>
              <a:ln w="19050">
                <a:solidFill>
                  <a:schemeClr val="accent3">
                    <a:lumMod val="40000"/>
                    <a:lumOff val="60000"/>
                  </a:schemeClr>
                </a:solidFill>
              </a:ln>
              <a:effectLst>
                <a:outerShdw blurRad="63500" sx="102000" sy="102000" algn="ctr" rotWithShape="0">
                  <a:prstClr val="black">
                    <a:alpha val="40000"/>
                  </a:prstClr>
                </a:outerShdw>
              </a:effectLst>
            </p:spPr>
            <p:txBody>
              <a:bodyPr wrap="square" rtlCol="0">
                <a:noAutofit/>
              </a:bodyPr>
              <a:lstStyle/>
              <a:p>
                <a:pPr algn="r"/>
                <a:r>
                  <a:rPr lang="en-US" sz="1400" b="1">
                    <a:solidFill>
                      <a:schemeClr val="accent3"/>
                    </a:solidFill>
                    <a:ea typeface="Verdana" panose="020B0604030504040204" pitchFamily="34" charset="0"/>
                    <a:cs typeface="Arial"/>
                  </a:rPr>
                  <a:t>3. ESPARCIMIENTO</a:t>
                </a:r>
                <a:endParaRPr lang="en-US" sz="2400" b="1">
                  <a:solidFill>
                    <a:schemeClr val="accent3"/>
                  </a:solidFill>
                  <a:cs typeface="Arial"/>
                </a:endParaRPr>
              </a:p>
              <a:p>
                <a:pPr algn="r">
                  <a:lnSpc>
                    <a:spcPct val="90000"/>
                  </a:lnSpc>
                  <a:spcBef>
                    <a:spcPts val="1000"/>
                  </a:spcBef>
                </a:pPr>
                <a:r>
                  <a:rPr lang="en-US" b="1">
                    <a:solidFill>
                      <a:schemeClr val="accent2">
                        <a:lumMod val="75000"/>
                      </a:schemeClr>
                    </a:solidFill>
                    <a:cs typeface="Arial"/>
                  </a:rPr>
                  <a:t>  </a:t>
                </a:r>
              </a:p>
            </p:txBody>
          </p:sp>
          <p:sp>
            <p:nvSpPr>
              <p:cNvPr id="18" name="CuadroTexto 17">
                <a:extLst>
                  <a:ext uri="{FF2B5EF4-FFF2-40B4-BE49-F238E27FC236}">
                    <a16:creationId xmlns:a16="http://schemas.microsoft.com/office/drawing/2014/main" id="{42CD5AAF-70DB-5C63-E86C-5C24BB2B7F26}"/>
                  </a:ext>
                </a:extLst>
              </p:cNvPr>
              <p:cNvSpPr txBox="1"/>
              <p:nvPr/>
            </p:nvSpPr>
            <p:spPr>
              <a:xfrm flipH="1">
                <a:off x="-110709" y="1822952"/>
                <a:ext cx="3200133" cy="4113338"/>
              </a:xfrm>
              <a:prstGeom prst="roundRect">
                <a:avLst>
                  <a:gd name="adj" fmla="val 3895"/>
                </a:avLst>
              </a:prstGeom>
              <a:noFill/>
              <a:ln w="19050">
                <a:solidFill>
                  <a:schemeClr val="accent5">
                    <a:lumMod val="40000"/>
                    <a:lumOff val="60000"/>
                  </a:schemeClr>
                </a:solidFill>
              </a:ln>
              <a:effectLst>
                <a:outerShdw blurRad="63500" sx="102000" sy="102000" algn="ctr" rotWithShape="0">
                  <a:prstClr val="black">
                    <a:alpha val="40000"/>
                  </a:prstClr>
                </a:outerShdw>
              </a:effectLst>
            </p:spPr>
            <p:txBody>
              <a:bodyPr wrap="square" rtlCol="0">
                <a:noAutofit/>
              </a:bodyPr>
              <a:lstStyle/>
              <a:p>
                <a:pPr>
                  <a:lnSpc>
                    <a:spcPct val="90000"/>
                  </a:lnSpc>
                  <a:spcBef>
                    <a:spcPts val="1000"/>
                  </a:spcBef>
                </a:pPr>
                <a:r>
                  <a:rPr lang="en-US" sz="1400" b="1">
                    <a:solidFill>
                      <a:schemeClr val="accent5"/>
                    </a:solidFill>
                    <a:ea typeface="Verdana" panose="020B0604030504040204" pitchFamily="34" charset="0"/>
                    <a:cs typeface="Arial"/>
                  </a:rPr>
                  <a:t>4. SENSACION </a:t>
                </a:r>
                <a:br>
                  <a:rPr lang="en-US" sz="1400" b="1">
                    <a:solidFill>
                      <a:schemeClr val="accent5"/>
                    </a:solidFill>
                    <a:ea typeface="Verdana" panose="020B0604030504040204" pitchFamily="34" charset="0"/>
                    <a:cs typeface="Arial"/>
                  </a:rPr>
                </a:br>
                <a:r>
                  <a:rPr lang="en-US" sz="1400" b="1">
                    <a:solidFill>
                      <a:schemeClr val="accent5"/>
                    </a:solidFill>
                    <a:ea typeface="Verdana" panose="020B0604030504040204" pitchFamily="34" charset="0"/>
                    <a:cs typeface="Arial"/>
                  </a:rPr>
                  <a:t>    POSTERIOR</a:t>
                </a:r>
              </a:p>
              <a:p>
                <a:endParaRPr lang="en-US">
                  <a:solidFill>
                    <a:schemeClr val="accent2">
                      <a:lumMod val="75000"/>
                    </a:schemeClr>
                  </a:solidFill>
                </a:endParaRPr>
              </a:p>
              <a:p>
                <a:endParaRPr lang="en-US">
                  <a:solidFill>
                    <a:schemeClr val="accent2">
                      <a:lumMod val="75000"/>
                    </a:schemeClr>
                  </a:solidFill>
                </a:endParaRPr>
              </a:p>
              <a:p>
                <a:endParaRPr lang="en-US">
                  <a:solidFill>
                    <a:schemeClr val="accent2">
                      <a:lumMod val="75000"/>
                    </a:schemeClr>
                  </a:solidFill>
                </a:endParaRPr>
              </a:p>
              <a:p>
                <a:endParaRPr lang="en-US">
                  <a:solidFill>
                    <a:schemeClr val="accent2">
                      <a:lumMod val="75000"/>
                    </a:schemeClr>
                  </a:solidFill>
                </a:endParaRPr>
              </a:p>
              <a:p>
                <a:endParaRPr lang="en-US">
                  <a:solidFill>
                    <a:schemeClr val="accent2">
                      <a:lumMod val="75000"/>
                    </a:schemeClr>
                  </a:solidFill>
                </a:endParaRPr>
              </a:p>
              <a:p>
                <a:endParaRPr lang="en-US">
                  <a:solidFill>
                    <a:schemeClr val="accent2">
                      <a:lumMod val="75000"/>
                    </a:schemeClr>
                  </a:solidFill>
                </a:endParaRPr>
              </a:p>
              <a:p>
                <a:endParaRPr lang="en-US">
                  <a:solidFill>
                    <a:schemeClr val="accent2">
                      <a:lumMod val="75000"/>
                    </a:schemeClr>
                  </a:solidFill>
                </a:endParaRPr>
              </a:p>
              <a:p>
                <a:endParaRPr lang="en-US">
                  <a:solidFill>
                    <a:schemeClr val="accent2">
                      <a:lumMod val="75000"/>
                    </a:schemeClr>
                  </a:solidFill>
                </a:endParaRPr>
              </a:p>
              <a:p>
                <a:endParaRPr lang="en-US">
                  <a:solidFill>
                    <a:schemeClr val="accent2">
                      <a:lumMod val="75000"/>
                    </a:schemeClr>
                  </a:solidFill>
                </a:endParaRPr>
              </a:p>
              <a:p>
                <a:endParaRPr lang="en-US">
                  <a:solidFill>
                    <a:schemeClr val="accent2">
                      <a:lumMod val="75000"/>
                    </a:schemeClr>
                  </a:solidFill>
                </a:endParaRPr>
              </a:p>
              <a:p>
                <a:endParaRPr lang="en-US">
                  <a:solidFill>
                    <a:schemeClr val="accent2">
                      <a:lumMod val="75000"/>
                    </a:schemeClr>
                  </a:solidFill>
                </a:endParaRPr>
              </a:p>
              <a:p>
                <a:endParaRPr lang="en-US">
                  <a:solidFill>
                    <a:schemeClr val="accent2">
                      <a:lumMod val="75000"/>
                    </a:schemeClr>
                  </a:solidFill>
                </a:endParaRPr>
              </a:p>
              <a:p>
                <a:endParaRPr lang="en-US">
                  <a:solidFill>
                    <a:schemeClr val="accent2">
                      <a:lumMod val="75000"/>
                    </a:schemeClr>
                  </a:solidFill>
                </a:endParaRPr>
              </a:p>
              <a:p>
                <a:endParaRPr lang="en-US" sz="2000">
                  <a:solidFill>
                    <a:schemeClr val="accent2">
                      <a:lumMod val="75000"/>
                    </a:schemeClr>
                  </a:solidFill>
                </a:endParaRPr>
              </a:p>
            </p:txBody>
          </p:sp>
          <p:pic>
            <p:nvPicPr>
              <p:cNvPr id="19" name="Imagen 18">
                <a:extLst>
                  <a:ext uri="{FF2B5EF4-FFF2-40B4-BE49-F238E27FC236}">
                    <a16:creationId xmlns:a16="http://schemas.microsoft.com/office/drawing/2014/main" id="{DD5201C8-9411-C460-D4E1-6E4C641208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3829" y="1746588"/>
                <a:ext cx="804218" cy="738011"/>
              </a:xfrm>
              <a:prstGeom prst="roundRect">
                <a:avLst>
                  <a:gd name="adj" fmla="val 8594"/>
                </a:avLst>
              </a:prstGeom>
              <a:solidFill>
                <a:srgbClr val="FFFFFF">
                  <a:shade val="85000"/>
                </a:srgbClr>
              </a:solidFill>
              <a:ln>
                <a:noFill/>
              </a:ln>
              <a:effectLst/>
            </p:spPr>
          </p:pic>
          <p:pic>
            <p:nvPicPr>
              <p:cNvPr id="20" name="Imagen 19">
                <a:extLst>
                  <a:ext uri="{FF2B5EF4-FFF2-40B4-BE49-F238E27FC236}">
                    <a16:creationId xmlns:a16="http://schemas.microsoft.com/office/drawing/2014/main" id="{FEB9B5A4-7A59-A7D0-D8FD-0F2AC9A34537}"/>
                  </a:ext>
                </a:extLst>
              </p:cNvPr>
              <p:cNvPicPr>
                <a:picLocks noChangeAspect="1"/>
              </p:cNvPicPr>
              <p:nvPr/>
            </p:nvPicPr>
            <p:blipFill>
              <a:blip r:embed="rId5"/>
              <a:stretch>
                <a:fillRect/>
              </a:stretch>
            </p:blipFill>
            <p:spPr>
              <a:xfrm>
                <a:off x="6953829" y="3109595"/>
                <a:ext cx="804218" cy="761491"/>
              </a:xfrm>
              <a:prstGeom prst="roundRect">
                <a:avLst>
                  <a:gd name="adj" fmla="val 8594"/>
                </a:avLst>
              </a:prstGeom>
              <a:solidFill>
                <a:srgbClr val="FFFFFF">
                  <a:shade val="85000"/>
                </a:srgbClr>
              </a:solidFill>
              <a:ln>
                <a:noFill/>
              </a:ln>
              <a:effectLst/>
            </p:spPr>
          </p:pic>
          <p:pic>
            <p:nvPicPr>
              <p:cNvPr id="21" name="Imagen 20">
                <a:extLst>
                  <a:ext uri="{FF2B5EF4-FFF2-40B4-BE49-F238E27FC236}">
                    <a16:creationId xmlns:a16="http://schemas.microsoft.com/office/drawing/2014/main" id="{3A9478B2-4C3D-3FC8-97A4-97CA5B1ADB38}"/>
                  </a:ext>
                </a:extLst>
              </p:cNvPr>
              <p:cNvPicPr>
                <a:picLocks noChangeAspect="1"/>
              </p:cNvPicPr>
              <p:nvPr/>
            </p:nvPicPr>
            <p:blipFill>
              <a:blip r:embed="rId6"/>
              <a:stretch>
                <a:fillRect/>
              </a:stretch>
            </p:blipFill>
            <p:spPr>
              <a:xfrm>
                <a:off x="6494386" y="5862954"/>
                <a:ext cx="1311878" cy="686342"/>
              </a:xfrm>
              <a:prstGeom prst="roundRect">
                <a:avLst>
                  <a:gd name="adj" fmla="val 14517"/>
                </a:avLst>
              </a:prstGeom>
              <a:solidFill>
                <a:srgbClr val="FFFFFF">
                  <a:shade val="85000"/>
                </a:srgbClr>
              </a:solidFill>
              <a:ln>
                <a:noFill/>
              </a:ln>
              <a:effectLst/>
            </p:spPr>
          </p:pic>
          <p:pic>
            <p:nvPicPr>
              <p:cNvPr id="22" name="Imagen 21">
                <a:extLst>
                  <a:ext uri="{FF2B5EF4-FFF2-40B4-BE49-F238E27FC236}">
                    <a16:creationId xmlns:a16="http://schemas.microsoft.com/office/drawing/2014/main" id="{1B1A9818-E047-AE25-E438-A39CA633860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733" b="11724"/>
              <a:stretch/>
            </p:blipFill>
            <p:spPr>
              <a:xfrm rot="5400000">
                <a:off x="-166339" y="4833206"/>
                <a:ext cx="1162234" cy="678990"/>
              </a:xfrm>
              <a:prstGeom prst="roundRect">
                <a:avLst>
                  <a:gd name="adj" fmla="val 22387"/>
                </a:avLst>
              </a:prstGeom>
              <a:solidFill>
                <a:srgbClr val="FFFFFF">
                  <a:shade val="85000"/>
                </a:srgbClr>
              </a:solidFill>
              <a:ln>
                <a:noFill/>
              </a:ln>
              <a:effectLst/>
            </p:spPr>
          </p:pic>
        </p:grpSp>
      </p:grpSp>
      <p:sp>
        <p:nvSpPr>
          <p:cNvPr id="8" name="Text Placeholder 7">
            <a:extLst>
              <a:ext uri="{FF2B5EF4-FFF2-40B4-BE49-F238E27FC236}">
                <a16:creationId xmlns:a16="http://schemas.microsoft.com/office/drawing/2014/main" id="{DD98F8CE-F5BD-93EC-6F6F-F39D3663BB63}"/>
              </a:ext>
            </a:extLst>
          </p:cNvPr>
          <p:cNvSpPr>
            <a:spLocks noGrp="1"/>
          </p:cNvSpPr>
          <p:nvPr>
            <p:ph type="body" sz="quarter" idx="13"/>
          </p:nvPr>
        </p:nvSpPr>
        <p:spPr>
          <a:xfrm>
            <a:off x="541338" y="795585"/>
            <a:ext cx="8417605" cy="553752"/>
          </a:xfrm>
        </p:spPr>
        <p:txBody>
          <a:bodyPr>
            <a:normAutofit fontScale="92500" lnSpcReduction="20000"/>
          </a:bodyPr>
          <a:lstStyle/>
          <a:p>
            <a:r>
              <a:rPr lang="es-ES" dirty="0"/>
              <a:t>Los pacientes prefieren las formulaciones en crema respecto a otras formulaciones, ya que son menos grasas y más cómodas de aplicar</a:t>
            </a:r>
            <a:r>
              <a:rPr lang="es-ES" baseline="30000" dirty="0"/>
              <a:t>1</a:t>
            </a:r>
          </a:p>
          <a:p>
            <a:endParaRPr lang="en-US" sz="1800" dirty="0"/>
          </a:p>
        </p:txBody>
      </p:sp>
      <p:sp>
        <p:nvSpPr>
          <p:cNvPr id="4" name="CuadroTexto 44">
            <a:extLst>
              <a:ext uri="{FF2B5EF4-FFF2-40B4-BE49-F238E27FC236}">
                <a16:creationId xmlns:a16="http://schemas.microsoft.com/office/drawing/2014/main" id="{509530EB-0BCC-2388-4EA9-58B190EE489C}"/>
              </a:ext>
            </a:extLst>
          </p:cNvPr>
          <p:cNvSpPr txBox="1"/>
          <p:nvPr/>
        </p:nvSpPr>
        <p:spPr>
          <a:xfrm>
            <a:off x="242073" y="6303776"/>
            <a:ext cx="10012270" cy="589905"/>
          </a:xfrm>
          <a:prstGeom prst="rect">
            <a:avLst/>
          </a:prstGeom>
          <a:noFill/>
        </p:spPr>
        <p:txBody>
          <a:bodyPr wrap="square">
            <a:spAutoFit/>
          </a:bodyPr>
          <a:lstStyle/>
          <a:p>
            <a:pPr algn="just">
              <a:spcBef>
                <a:spcPts val="540"/>
              </a:spcBef>
              <a:spcAft>
                <a:spcPts val="540"/>
              </a:spcAft>
            </a:pPr>
            <a:r>
              <a:rPr lang="pt-BR" sz="800" dirty="0">
                <a:solidFill>
                  <a:schemeClr val="tx1">
                    <a:lumMod val="50000"/>
                    <a:lumOff val="50000"/>
                  </a:schemeClr>
                </a:solidFill>
                <a:ea typeface="Noto Sans" panose="020B0502040504020204" pitchFamily="34"/>
                <a:cs typeface="Noto Sans" panose="020B0502040504020204" pitchFamily="34"/>
              </a:rPr>
              <a:t>1. Carlsen KH, </a:t>
            </a:r>
            <a:r>
              <a:rPr lang="pt-BR" sz="800" dirty="0" err="1">
                <a:solidFill>
                  <a:schemeClr val="tx1">
                    <a:lumMod val="50000"/>
                    <a:lumOff val="50000"/>
                  </a:schemeClr>
                </a:solidFill>
                <a:ea typeface="Noto Sans" panose="020B0502040504020204" pitchFamily="34"/>
                <a:cs typeface="Noto Sans" panose="020B0502040504020204" pitchFamily="34"/>
              </a:rPr>
              <a:t>Olasz</a:t>
            </a:r>
            <a:r>
              <a:rPr lang="pt-BR" sz="800" dirty="0">
                <a:solidFill>
                  <a:schemeClr val="tx1">
                    <a:lumMod val="50000"/>
                    <a:lumOff val="50000"/>
                  </a:schemeClr>
                </a:solidFill>
                <a:ea typeface="Noto Sans" panose="020B0502040504020204" pitchFamily="34"/>
                <a:cs typeface="Noto Sans" panose="020B0502040504020204" pitchFamily="34"/>
              </a:rPr>
              <a:t> A, Carlsen KM, </a:t>
            </a:r>
            <a:r>
              <a:rPr lang="pt-BR" sz="800" dirty="0" err="1">
                <a:solidFill>
                  <a:schemeClr val="tx1">
                    <a:lumMod val="50000"/>
                    <a:lumOff val="50000"/>
                  </a:schemeClr>
                </a:solidFill>
                <a:ea typeface="Noto Sans" panose="020B0502040504020204" pitchFamily="34"/>
                <a:cs typeface="Noto Sans" panose="020B0502040504020204" pitchFamily="34"/>
              </a:rPr>
              <a:t>Serup</a:t>
            </a:r>
            <a:r>
              <a:rPr lang="pt-BR" sz="800" dirty="0">
                <a:solidFill>
                  <a:schemeClr val="tx1">
                    <a:lumMod val="50000"/>
                    <a:lumOff val="50000"/>
                  </a:schemeClr>
                </a:solidFill>
                <a:ea typeface="Noto Sans" panose="020B0502040504020204" pitchFamily="34"/>
                <a:cs typeface="Noto Sans" panose="020B0502040504020204" pitchFamily="34"/>
              </a:rPr>
              <a:t> J. </a:t>
            </a:r>
            <a:r>
              <a:rPr lang="pt-BR" sz="800" dirty="0" err="1">
                <a:solidFill>
                  <a:schemeClr val="tx1">
                    <a:lumMod val="50000"/>
                    <a:lumOff val="50000"/>
                  </a:schemeClr>
                </a:solidFill>
                <a:ea typeface="Noto Sans" panose="020B0502040504020204" pitchFamily="34"/>
                <a:cs typeface="Noto Sans" panose="020B0502040504020204" pitchFamily="34"/>
              </a:rPr>
              <a:t>Psoriasis</a:t>
            </a:r>
            <a:r>
              <a:rPr lang="pt-BR" sz="800" dirty="0">
                <a:solidFill>
                  <a:schemeClr val="tx1">
                    <a:lumMod val="50000"/>
                    <a:lumOff val="50000"/>
                  </a:schemeClr>
                </a:solidFill>
                <a:ea typeface="Noto Sans" panose="020B0502040504020204" pitchFamily="34"/>
                <a:cs typeface="Noto Sans" panose="020B0502040504020204" pitchFamily="34"/>
              </a:rPr>
              <a:t> </a:t>
            </a:r>
            <a:r>
              <a:rPr lang="pt-BR" sz="800" dirty="0" err="1">
                <a:solidFill>
                  <a:schemeClr val="tx1">
                    <a:lumMod val="50000"/>
                    <a:lumOff val="50000"/>
                  </a:schemeClr>
                </a:solidFill>
                <a:ea typeface="Noto Sans" panose="020B0502040504020204" pitchFamily="34"/>
                <a:cs typeface="Noto Sans" panose="020B0502040504020204" pitchFamily="34"/>
              </a:rPr>
              <a:t>and</a:t>
            </a:r>
            <a:r>
              <a:rPr lang="pt-BR" sz="800" dirty="0">
                <a:solidFill>
                  <a:schemeClr val="tx1">
                    <a:lumMod val="50000"/>
                    <a:lumOff val="50000"/>
                  </a:schemeClr>
                </a:solidFill>
                <a:ea typeface="Noto Sans" panose="020B0502040504020204" pitchFamily="34"/>
                <a:cs typeface="Noto Sans" panose="020B0502040504020204" pitchFamily="34"/>
              </a:rPr>
              <a:t> </a:t>
            </a:r>
            <a:r>
              <a:rPr lang="pt-BR" sz="800" dirty="0" err="1">
                <a:solidFill>
                  <a:schemeClr val="tx1">
                    <a:lumMod val="50000"/>
                    <a:lumOff val="50000"/>
                  </a:schemeClr>
                </a:solidFill>
                <a:ea typeface="Noto Sans" panose="020B0502040504020204" pitchFamily="34"/>
                <a:cs typeface="Noto Sans" panose="020B0502040504020204" pitchFamily="34"/>
              </a:rPr>
              <a:t>Adherence</a:t>
            </a:r>
            <a:r>
              <a:rPr lang="pt-BR" sz="800" dirty="0">
                <a:solidFill>
                  <a:schemeClr val="tx1">
                    <a:lumMod val="50000"/>
                    <a:lumOff val="50000"/>
                  </a:schemeClr>
                </a:solidFill>
                <a:ea typeface="Noto Sans" panose="020B0502040504020204" pitchFamily="34"/>
                <a:cs typeface="Noto Sans" panose="020B0502040504020204" pitchFamily="34"/>
              </a:rPr>
              <a:t> </a:t>
            </a:r>
            <a:r>
              <a:rPr lang="pt-BR" sz="800" dirty="0" err="1">
                <a:solidFill>
                  <a:schemeClr val="tx1">
                    <a:lumMod val="50000"/>
                    <a:lumOff val="50000"/>
                  </a:schemeClr>
                </a:solidFill>
                <a:ea typeface="Noto Sans" panose="020B0502040504020204" pitchFamily="34"/>
                <a:cs typeface="Noto Sans" panose="020B0502040504020204" pitchFamily="34"/>
              </a:rPr>
              <a:t>to</a:t>
            </a:r>
            <a:r>
              <a:rPr lang="pt-BR" sz="800" dirty="0">
                <a:solidFill>
                  <a:schemeClr val="tx1">
                    <a:lumMod val="50000"/>
                    <a:lumOff val="50000"/>
                  </a:schemeClr>
                </a:solidFill>
                <a:ea typeface="Noto Sans" panose="020B0502040504020204" pitchFamily="34"/>
                <a:cs typeface="Noto Sans" panose="020B0502040504020204" pitchFamily="34"/>
              </a:rPr>
              <a:t> </a:t>
            </a:r>
            <a:r>
              <a:rPr lang="pt-BR" sz="800" dirty="0" err="1">
                <a:solidFill>
                  <a:schemeClr val="tx1">
                    <a:lumMod val="50000"/>
                    <a:lumOff val="50000"/>
                  </a:schemeClr>
                </a:solidFill>
                <a:ea typeface="Noto Sans" panose="020B0502040504020204" pitchFamily="34"/>
                <a:cs typeface="Noto Sans" panose="020B0502040504020204" pitchFamily="34"/>
              </a:rPr>
              <a:t>Therapy</a:t>
            </a:r>
            <a:r>
              <a:rPr lang="pt-BR" sz="800" dirty="0">
                <a:solidFill>
                  <a:schemeClr val="tx1">
                    <a:lumMod val="50000"/>
                    <a:lumOff val="50000"/>
                  </a:schemeClr>
                </a:solidFill>
                <a:ea typeface="Noto Sans" panose="020B0502040504020204" pitchFamily="34"/>
                <a:cs typeface="Noto Sans" panose="020B0502040504020204" pitchFamily="34"/>
              </a:rPr>
              <a:t>: Individual, Treatment-</a:t>
            </a:r>
            <a:r>
              <a:rPr lang="pt-BR" sz="800" dirty="0" err="1">
                <a:solidFill>
                  <a:schemeClr val="tx1">
                    <a:lumMod val="50000"/>
                    <a:lumOff val="50000"/>
                  </a:schemeClr>
                </a:solidFill>
                <a:ea typeface="Noto Sans" panose="020B0502040504020204" pitchFamily="34"/>
                <a:cs typeface="Noto Sans" panose="020B0502040504020204" pitchFamily="34"/>
              </a:rPr>
              <a:t>Related</a:t>
            </a:r>
            <a:r>
              <a:rPr lang="pt-BR" sz="800" dirty="0">
                <a:solidFill>
                  <a:schemeClr val="tx1">
                    <a:lumMod val="50000"/>
                    <a:lumOff val="50000"/>
                  </a:schemeClr>
                </a:solidFill>
                <a:ea typeface="Noto Sans" panose="020B0502040504020204" pitchFamily="34"/>
                <a:cs typeface="Noto Sans" panose="020B0502040504020204" pitchFamily="34"/>
              </a:rPr>
              <a:t> </a:t>
            </a:r>
            <a:r>
              <a:rPr lang="pt-BR" sz="800" dirty="0" err="1">
                <a:solidFill>
                  <a:schemeClr val="tx1">
                    <a:lumMod val="50000"/>
                    <a:lumOff val="50000"/>
                  </a:schemeClr>
                </a:solidFill>
                <a:ea typeface="Noto Sans" panose="020B0502040504020204" pitchFamily="34"/>
                <a:cs typeface="Noto Sans" panose="020B0502040504020204" pitchFamily="34"/>
              </a:rPr>
              <a:t>and</a:t>
            </a:r>
            <a:r>
              <a:rPr lang="pt-BR" sz="800" dirty="0">
                <a:solidFill>
                  <a:schemeClr val="tx1">
                    <a:lumMod val="50000"/>
                    <a:lumOff val="50000"/>
                  </a:schemeClr>
                </a:solidFill>
                <a:ea typeface="Noto Sans" panose="020B0502040504020204" pitchFamily="34"/>
                <a:cs typeface="Noto Sans" panose="020B0502040504020204" pitchFamily="34"/>
              </a:rPr>
              <a:t> General </a:t>
            </a:r>
            <a:r>
              <a:rPr lang="pt-BR" sz="800" dirty="0" err="1">
                <a:solidFill>
                  <a:schemeClr val="tx1">
                    <a:lumMod val="50000"/>
                    <a:lumOff val="50000"/>
                  </a:schemeClr>
                </a:solidFill>
                <a:ea typeface="Noto Sans" panose="020B0502040504020204" pitchFamily="34"/>
                <a:cs typeface="Noto Sans" panose="020B0502040504020204" pitchFamily="34"/>
              </a:rPr>
              <a:t>Factors</a:t>
            </a:r>
            <a:r>
              <a:rPr lang="pt-BR" sz="800" dirty="0">
                <a:solidFill>
                  <a:schemeClr val="tx1">
                    <a:lumMod val="50000"/>
                    <a:lumOff val="50000"/>
                  </a:schemeClr>
                </a:solidFill>
                <a:ea typeface="Noto Sans" panose="020B0502040504020204" pitchFamily="34"/>
                <a:cs typeface="Noto Sans" panose="020B0502040504020204" pitchFamily="34"/>
              </a:rPr>
              <a:t>. In 2016. p. 101–19. 2. </a:t>
            </a:r>
            <a:r>
              <a:rPr lang="es-ES" sz="800" dirty="0" err="1">
                <a:solidFill>
                  <a:schemeClr val="tx1">
                    <a:lumMod val="50000"/>
                    <a:lumOff val="50000"/>
                  </a:schemeClr>
                </a:solidFill>
              </a:rPr>
              <a:t>Guilà</a:t>
            </a:r>
            <a:r>
              <a:rPr lang="es-ES" sz="800" dirty="0">
                <a:solidFill>
                  <a:schemeClr val="tx1">
                    <a:lumMod val="50000"/>
                    <a:lumOff val="50000"/>
                  </a:schemeClr>
                </a:solidFill>
              </a:rPr>
              <a:t> T, García N, </a:t>
            </a:r>
            <a:r>
              <a:rPr lang="es-ES" sz="800" dirty="0" err="1">
                <a:solidFill>
                  <a:schemeClr val="tx1">
                    <a:lumMod val="50000"/>
                    <a:lumOff val="50000"/>
                  </a:schemeClr>
                </a:solidFill>
              </a:rPr>
              <a:t>Guiró</a:t>
            </a:r>
            <a:r>
              <a:rPr lang="es-ES" sz="800" dirty="0">
                <a:solidFill>
                  <a:schemeClr val="tx1">
                    <a:lumMod val="50000"/>
                    <a:lumOff val="50000"/>
                  </a:schemeClr>
                </a:solidFill>
              </a:rPr>
              <a:t> P, et al. </a:t>
            </a:r>
            <a:r>
              <a:rPr lang="es-ES" sz="800" dirty="0" err="1">
                <a:solidFill>
                  <a:schemeClr val="tx1">
                    <a:lumMod val="50000"/>
                    <a:lumOff val="50000"/>
                  </a:schemeClr>
                </a:solidFill>
              </a:rPr>
              <a:t>Sensory</a:t>
            </a:r>
            <a:r>
              <a:rPr lang="es-ES" sz="800" dirty="0">
                <a:solidFill>
                  <a:schemeClr val="tx1">
                    <a:lumMod val="50000"/>
                    <a:lumOff val="50000"/>
                  </a:schemeClr>
                </a:solidFill>
              </a:rPr>
              <a:t> </a:t>
            </a:r>
            <a:r>
              <a:rPr lang="es-ES" sz="800" dirty="0" err="1">
                <a:solidFill>
                  <a:schemeClr val="tx1">
                    <a:lumMod val="50000"/>
                    <a:lumOff val="50000"/>
                  </a:schemeClr>
                </a:solidFill>
              </a:rPr>
              <a:t>properties</a:t>
            </a:r>
            <a:r>
              <a:rPr lang="es-ES" sz="800" dirty="0">
                <a:solidFill>
                  <a:schemeClr val="tx1">
                    <a:lumMod val="50000"/>
                    <a:lumOff val="50000"/>
                  </a:schemeClr>
                </a:solidFill>
              </a:rPr>
              <a:t> </a:t>
            </a:r>
            <a:r>
              <a:rPr lang="es-ES" sz="800" dirty="0" err="1">
                <a:solidFill>
                  <a:schemeClr val="tx1">
                    <a:lumMod val="50000"/>
                    <a:lumOff val="50000"/>
                  </a:schemeClr>
                </a:solidFill>
              </a:rPr>
              <a:t>analysis</a:t>
            </a:r>
            <a:r>
              <a:rPr lang="es-ES" sz="800" dirty="0">
                <a:solidFill>
                  <a:schemeClr val="tx1">
                    <a:lumMod val="50000"/>
                    <a:lumOff val="50000"/>
                  </a:schemeClr>
                </a:solidFill>
              </a:rPr>
              <a:t> of the </a:t>
            </a:r>
            <a:r>
              <a:rPr lang="es-ES" sz="800" dirty="0" err="1">
                <a:solidFill>
                  <a:schemeClr val="tx1">
                    <a:lumMod val="50000"/>
                    <a:lumOff val="50000"/>
                  </a:schemeClr>
                </a:solidFill>
              </a:rPr>
              <a:t>main</a:t>
            </a:r>
            <a:r>
              <a:rPr lang="es-ES" sz="800" dirty="0">
                <a:solidFill>
                  <a:schemeClr val="tx1">
                    <a:lumMod val="50000"/>
                    <a:lumOff val="50000"/>
                  </a:schemeClr>
                </a:solidFill>
              </a:rPr>
              <a:t> </a:t>
            </a:r>
            <a:r>
              <a:rPr lang="es-ES" sz="800" dirty="0" err="1">
                <a:solidFill>
                  <a:schemeClr val="tx1">
                    <a:lumMod val="50000"/>
                    <a:lumOff val="50000"/>
                  </a:schemeClr>
                </a:solidFill>
              </a:rPr>
              <a:t>pharmaceutical</a:t>
            </a:r>
            <a:r>
              <a:rPr lang="es-ES" sz="800" dirty="0">
                <a:solidFill>
                  <a:schemeClr val="tx1">
                    <a:lumMod val="50000"/>
                    <a:lumOff val="50000"/>
                  </a:schemeClr>
                </a:solidFill>
              </a:rPr>
              <a:t> </a:t>
            </a:r>
            <a:r>
              <a:rPr lang="es-ES" sz="800" dirty="0" err="1">
                <a:solidFill>
                  <a:schemeClr val="tx1">
                    <a:lumMod val="50000"/>
                    <a:lumOff val="50000"/>
                  </a:schemeClr>
                </a:solidFill>
              </a:rPr>
              <a:t>forms</a:t>
            </a:r>
            <a:r>
              <a:rPr lang="es-ES" sz="800" dirty="0">
                <a:solidFill>
                  <a:schemeClr val="tx1">
                    <a:lumMod val="50000"/>
                    <a:lumOff val="50000"/>
                  </a:schemeClr>
                </a:solidFill>
              </a:rPr>
              <a:t> </a:t>
            </a:r>
            <a:r>
              <a:rPr lang="es-ES" sz="800" dirty="0" err="1">
                <a:solidFill>
                  <a:schemeClr val="tx1">
                    <a:lumMod val="50000"/>
                    <a:lumOff val="50000"/>
                  </a:schemeClr>
                </a:solidFill>
              </a:rPr>
              <a:t>used</a:t>
            </a:r>
            <a:r>
              <a:rPr lang="es-ES" sz="800" dirty="0">
                <a:solidFill>
                  <a:schemeClr val="tx1">
                    <a:lumMod val="50000"/>
                    <a:lumOff val="50000"/>
                  </a:schemeClr>
                </a:solidFill>
              </a:rPr>
              <a:t> in the </a:t>
            </a:r>
            <a:r>
              <a:rPr lang="es-ES" sz="800" dirty="0" err="1">
                <a:solidFill>
                  <a:schemeClr val="tx1">
                    <a:lumMod val="50000"/>
                    <a:lumOff val="50000"/>
                  </a:schemeClr>
                </a:solidFill>
              </a:rPr>
              <a:t>topical</a:t>
            </a:r>
            <a:r>
              <a:rPr lang="es-ES" sz="800" dirty="0">
                <a:solidFill>
                  <a:schemeClr val="tx1">
                    <a:lumMod val="50000"/>
                    <a:lumOff val="50000"/>
                  </a:schemeClr>
                </a:solidFill>
              </a:rPr>
              <a:t> treatment of plaque psoriasis. P2323 </a:t>
            </a:r>
            <a:r>
              <a:rPr lang="es-ES" sz="800" dirty="0" err="1">
                <a:solidFill>
                  <a:schemeClr val="tx1">
                    <a:lumMod val="50000"/>
                    <a:lumOff val="50000"/>
                  </a:schemeClr>
                </a:solidFill>
              </a:rPr>
              <a:t>presented</a:t>
            </a:r>
            <a:r>
              <a:rPr lang="es-ES" sz="800" dirty="0">
                <a:solidFill>
                  <a:schemeClr val="tx1">
                    <a:lumMod val="50000"/>
                    <a:lumOff val="50000"/>
                  </a:schemeClr>
                </a:solidFill>
              </a:rPr>
              <a:t> at 32nd </a:t>
            </a:r>
            <a:r>
              <a:rPr lang="es-ES" sz="800" dirty="0" err="1">
                <a:solidFill>
                  <a:schemeClr val="tx1">
                    <a:lumMod val="50000"/>
                    <a:lumOff val="50000"/>
                  </a:schemeClr>
                </a:solidFill>
              </a:rPr>
              <a:t>European</a:t>
            </a:r>
            <a:r>
              <a:rPr lang="es-ES" sz="800" dirty="0">
                <a:solidFill>
                  <a:schemeClr val="tx1">
                    <a:lumMod val="50000"/>
                    <a:lumOff val="50000"/>
                  </a:schemeClr>
                </a:solidFill>
              </a:rPr>
              <a:t> </a:t>
            </a:r>
            <a:r>
              <a:rPr lang="es-ES" sz="800" dirty="0" err="1">
                <a:solidFill>
                  <a:schemeClr val="tx1">
                    <a:lumMod val="50000"/>
                    <a:lumOff val="50000"/>
                  </a:schemeClr>
                </a:solidFill>
              </a:rPr>
              <a:t>Academy</a:t>
            </a:r>
            <a:r>
              <a:rPr lang="es-ES" sz="800" dirty="0">
                <a:solidFill>
                  <a:schemeClr val="tx1">
                    <a:lumMod val="50000"/>
                    <a:lumOff val="50000"/>
                  </a:schemeClr>
                </a:solidFill>
              </a:rPr>
              <a:t> of </a:t>
            </a:r>
            <a:r>
              <a:rPr lang="es-ES" sz="800" dirty="0" err="1">
                <a:solidFill>
                  <a:schemeClr val="tx1">
                    <a:lumMod val="50000"/>
                    <a:lumOff val="50000"/>
                  </a:schemeClr>
                </a:solidFill>
              </a:rPr>
              <a:t>Dermatology</a:t>
            </a:r>
            <a:r>
              <a:rPr lang="es-ES" sz="800" dirty="0">
                <a:solidFill>
                  <a:schemeClr val="tx1">
                    <a:lumMod val="50000"/>
                    <a:lumOff val="50000"/>
                  </a:schemeClr>
                </a:solidFill>
              </a:rPr>
              <a:t> and </a:t>
            </a:r>
            <a:r>
              <a:rPr lang="es-ES" sz="800" dirty="0" err="1">
                <a:solidFill>
                  <a:schemeClr val="tx1">
                    <a:lumMod val="50000"/>
                    <a:lumOff val="50000"/>
                  </a:schemeClr>
                </a:solidFill>
              </a:rPr>
              <a:t>Venereology</a:t>
            </a:r>
            <a:r>
              <a:rPr lang="es-ES" sz="800" dirty="0">
                <a:solidFill>
                  <a:schemeClr val="tx1">
                    <a:lumMod val="50000"/>
                    <a:lumOff val="50000"/>
                  </a:schemeClr>
                </a:solidFill>
              </a:rPr>
              <a:t> </a:t>
            </a:r>
            <a:r>
              <a:rPr lang="es-ES" sz="800" dirty="0" err="1">
                <a:solidFill>
                  <a:schemeClr val="tx1">
                    <a:lumMod val="50000"/>
                    <a:lumOff val="50000"/>
                  </a:schemeClr>
                </a:solidFill>
              </a:rPr>
              <a:t>Congress</a:t>
            </a:r>
            <a:r>
              <a:rPr lang="es-ES" sz="800" dirty="0">
                <a:solidFill>
                  <a:schemeClr val="tx1">
                    <a:lumMod val="50000"/>
                    <a:lumOff val="50000"/>
                  </a:schemeClr>
                </a:solidFill>
              </a:rPr>
              <a:t>. </a:t>
            </a:r>
            <a:r>
              <a:rPr lang="es-ES" sz="800" dirty="0" err="1">
                <a:solidFill>
                  <a:schemeClr val="tx1">
                    <a:lumMod val="50000"/>
                    <a:lumOff val="50000"/>
                  </a:schemeClr>
                </a:solidFill>
              </a:rPr>
              <a:t>Berlin</a:t>
            </a:r>
            <a:r>
              <a:rPr lang="es-ES" sz="800" dirty="0">
                <a:solidFill>
                  <a:schemeClr val="tx1">
                    <a:lumMod val="50000"/>
                    <a:lumOff val="50000"/>
                  </a:schemeClr>
                </a:solidFill>
              </a:rPr>
              <a:t>, 11 14 </a:t>
            </a:r>
            <a:r>
              <a:rPr lang="es-ES" sz="800" dirty="0" err="1">
                <a:solidFill>
                  <a:schemeClr val="tx1">
                    <a:lumMod val="50000"/>
                    <a:lumOff val="50000"/>
                  </a:schemeClr>
                </a:solidFill>
              </a:rPr>
              <a:t>October</a:t>
            </a:r>
            <a:r>
              <a:rPr lang="es-ES" sz="800" dirty="0">
                <a:solidFill>
                  <a:schemeClr val="tx1">
                    <a:lumMod val="50000"/>
                    <a:lumOff val="50000"/>
                  </a:schemeClr>
                </a:solidFill>
              </a:rPr>
              <a:t> 2023.</a:t>
            </a:r>
            <a:endParaRPr lang="pt-BR" sz="800" dirty="0">
              <a:solidFill>
                <a:schemeClr val="tx1">
                  <a:lumMod val="50000"/>
                  <a:lumOff val="50000"/>
                </a:schemeClr>
              </a:solidFill>
              <a:ea typeface="Noto Sans" panose="020B0502040504020204" pitchFamily="34"/>
              <a:cs typeface="Noto Sans" panose="020B0502040504020204" pitchFamily="34"/>
            </a:endParaRPr>
          </a:p>
          <a:p>
            <a:pPr marL="228600" indent="-228600" algn="just">
              <a:spcBef>
                <a:spcPts val="540"/>
              </a:spcBef>
              <a:spcAft>
                <a:spcPts val="540"/>
              </a:spcAft>
              <a:buAutoNum type="arabicPeriod"/>
            </a:pPr>
            <a:endParaRPr lang="pt-BR" sz="800" dirty="0">
              <a:solidFill>
                <a:schemeClr val="tx1">
                  <a:lumMod val="50000"/>
                  <a:lumOff val="50000"/>
                </a:schemeClr>
              </a:solidFill>
              <a:ea typeface="Noto Sans" panose="020B0502040504020204" pitchFamily="34"/>
              <a:cs typeface="Noto Sans" panose="020B0502040504020204" pitchFamily="34"/>
            </a:endParaRPr>
          </a:p>
        </p:txBody>
      </p:sp>
      <p:grpSp>
        <p:nvGrpSpPr>
          <p:cNvPr id="5" name="Grupo 7">
            <a:extLst>
              <a:ext uri="{FF2B5EF4-FFF2-40B4-BE49-F238E27FC236}">
                <a16:creationId xmlns:a16="http://schemas.microsoft.com/office/drawing/2014/main" id="{BFD829E5-5CF9-A401-F9DB-AFD438196CD3}"/>
              </a:ext>
            </a:extLst>
          </p:cNvPr>
          <p:cNvGrpSpPr/>
          <p:nvPr/>
        </p:nvGrpSpPr>
        <p:grpSpPr>
          <a:xfrm>
            <a:off x="168827" y="3948422"/>
            <a:ext cx="4805321" cy="2113993"/>
            <a:chOff x="2088274" y="4386908"/>
            <a:chExt cx="5948822" cy="2113993"/>
          </a:xfrm>
        </p:grpSpPr>
        <p:sp>
          <p:nvSpPr>
            <p:cNvPr id="9" name="Rectángulo: esquinas redondeadas 8">
              <a:extLst>
                <a:ext uri="{FF2B5EF4-FFF2-40B4-BE49-F238E27FC236}">
                  <a16:creationId xmlns:a16="http://schemas.microsoft.com/office/drawing/2014/main" id="{F5924D0B-A284-11FC-0FD5-3B174CEDB513}"/>
                </a:ext>
              </a:extLst>
            </p:cNvPr>
            <p:cNvSpPr/>
            <p:nvPr/>
          </p:nvSpPr>
          <p:spPr>
            <a:xfrm>
              <a:off x="2155221" y="4386908"/>
              <a:ext cx="5556519" cy="2113993"/>
            </a:xfrm>
            <a:prstGeom prst="roundRect">
              <a:avLst>
                <a:gd name="adj" fmla="val 10722"/>
              </a:avLst>
            </a:prstGeom>
            <a:gradFill>
              <a:gsLst>
                <a:gs pos="0">
                  <a:srgbClr val="58B6C0">
                    <a:lumMod val="20000"/>
                    <a:lumOff val="80000"/>
                    <a:alpha val="30000"/>
                  </a:srgbClr>
                </a:gs>
                <a:gs pos="100000">
                  <a:srgbClr val="2683C6">
                    <a:lumMod val="20000"/>
                    <a:lumOff val="80000"/>
                    <a:alpha val="60000"/>
                  </a:srgbClr>
                </a:gs>
              </a:gsLst>
            </a:gradFill>
            <a:ln w="19050" cap="flat" cmpd="sng" algn="ctr">
              <a:gradFill flip="none" rotWithShape="1">
                <a:gsLst>
                  <a:gs pos="50000">
                    <a:srgbClr val="2683C6">
                      <a:lumMod val="40000"/>
                      <a:lumOff val="60000"/>
                      <a:alpha val="0"/>
                    </a:srgbClr>
                  </a:gs>
                  <a:gs pos="0">
                    <a:srgbClr val="2683C6">
                      <a:lumMod val="40000"/>
                      <a:lumOff val="60000"/>
                    </a:srgbClr>
                  </a:gs>
                  <a:gs pos="100000">
                    <a:srgbClr val="2683C6">
                      <a:lumMod val="60000"/>
                      <a:lumOff val="40000"/>
                    </a:srgbClr>
                  </a:gs>
                </a:gsLst>
                <a:lin ang="27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CuadroTexto 9">
              <a:extLst>
                <a:ext uri="{FF2B5EF4-FFF2-40B4-BE49-F238E27FC236}">
                  <a16:creationId xmlns:a16="http://schemas.microsoft.com/office/drawing/2014/main" id="{5D7AC437-A7F9-785B-0F48-04447F8929E3}"/>
                </a:ext>
              </a:extLst>
            </p:cNvPr>
            <p:cNvSpPr txBox="1"/>
            <p:nvPr/>
          </p:nvSpPr>
          <p:spPr>
            <a:xfrm>
              <a:off x="2480575" y="4482237"/>
              <a:ext cx="5556521" cy="369332"/>
            </a:xfrm>
            <a:prstGeom prst="rect">
              <a:avLst/>
            </a:prstGeom>
            <a:noFill/>
          </p:spPr>
          <p:txBody>
            <a:bodyPr wrap="square">
              <a:spAutoFit/>
            </a:bodyPr>
            <a:lstStyle/>
            <a:p>
              <a:pPr marL="0" marR="0" lvl="0" indent="0" defTabSz="914400" eaLnBrk="1" fontAlgn="auto" latinLnBrk="0" hangingPunct="1">
                <a:lnSpc>
                  <a:spcPct val="90000"/>
                </a:lnSpc>
                <a:spcBef>
                  <a:spcPts val="1000"/>
                </a:spcBef>
                <a:spcAft>
                  <a:spcPts val="0"/>
                </a:spcAft>
                <a:buClr>
                  <a:srgbClr val="2DB8C5"/>
                </a:buClr>
                <a:buSzTx/>
                <a:buFont typeface="Arial" panose="020B0604020202020204" pitchFamily="34" charset="0"/>
                <a:buNone/>
                <a:tabLst/>
                <a:defRPr/>
              </a:pPr>
              <a:r>
                <a:rPr kumimoji="0" lang="es-ES" sz="2000" b="0" i="0" u="none" strike="noStrike" kern="0" cap="none" spc="0" normalizeH="0" baseline="0" noProof="0" dirty="0">
                  <a:ln>
                    <a:noFill/>
                  </a:ln>
                  <a:solidFill>
                    <a:prstClr val="black">
                      <a:lumMod val="65000"/>
                      <a:lumOff val="35000"/>
                    </a:prstClr>
                  </a:solidFill>
                  <a:effectLst/>
                  <a:uLnTx/>
                  <a:uFillTx/>
                </a:rPr>
                <a:t>Y la </a:t>
              </a:r>
              <a:r>
                <a:rPr kumimoji="0" lang="es-ES" sz="2000" b="1" i="0" u="none" strike="noStrike" kern="0" cap="none" spc="0" normalizeH="0" baseline="0" noProof="0" dirty="0">
                  <a:ln>
                    <a:noFill/>
                  </a:ln>
                  <a:solidFill>
                    <a:srgbClr val="2683C6">
                      <a:lumMod val="60000"/>
                      <a:lumOff val="40000"/>
                    </a:srgbClr>
                  </a:solidFill>
                  <a:effectLst/>
                  <a:uLnTx/>
                  <a:uFillTx/>
                </a:rPr>
                <a:t>sensación posterior</a:t>
              </a:r>
              <a:r>
                <a:rPr kumimoji="0" lang="es-ES" sz="2000" i="0" u="none" strike="noStrike" kern="0" cap="none" spc="0" normalizeH="0" baseline="30000" noProof="0" dirty="0">
                  <a:ln>
                    <a:noFill/>
                  </a:ln>
                  <a:solidFill>
                    <a:srgbClr val="2683C6">
                      <a:lumMod val="60000"/>
                      <a:lumOff val="40000"/>
                    </a:srgbClr>
                  </a:solidFill>
                  <a:effectLst/>
                  <a:uLnTx/>
                  <a:uFillTx/>
                </a:rPr>
                <a:t>2</a:t>
              </a:r>
              <a:r>
                <a:rPr kumimoji="0" lang="es-ES" sz="2000" b="0" i="0" u="none" strike="noStrike" kern="0" cap="none" spc="0" normalizeH="0" baseline="0" noProof="0" dirty="0">
                  <a:ln>
                    <a:noFill/>
                  </a:ln>
                  <a:solidFill>
                    <a:prstClr val="black">
                      <a:lumMod val="75000"/>
                      <a:lumOff val="25000"/>
                    </a:prstClr>
                  </a:solidFill>
                  <a:effectLst/>
                  <a:uLnTx/>
                  <a:uFillTx/>
                </a:rPr>
                <a:t>:</a:t>
              </a:r>
            </a:p>
          </p:txBody>
        </p:sp>
        <p:grpSp>
          <p:nvGrpSpPr>
            <p:cNvPr id="11" name="Grupo 10">
              <a:extLst>
                <a:ext uri="{FF2B5EF4-FFF2-40B4-BE49-F238E27FC236}">
                  <a16:creationId xmlns:a16="http://schemas.microsoft.com/office/drawing/2014/main" id="{9F98E134-84AB-8E89-88D4-6ED36692FA24}"/>
                </a:ext>
              </a:extLst>
            </p:cNvPr>
            <p:cNvGrpSpPr/>
            <p:nvPr/>
          </p:nvGrpSpPr>
          <p:grpSpPr>
            <a:xfrm>
              <a:off x="2088274" y="4962204"/>
              <a:ext cx="5202710" cy="1450107"/>
              <a:chOff x="1982978" y="4952579"/>
              <a:chExt cx="5202710" cy="1450107"/>
            </a:xfrm>
          </p:grpSpPr>
          <p:grpSp>
            <p:nvGrpSpPr>
              <p:cNvPr id="12" name="Grupo 11">
                <a:extLst>
                  <a:ext uri="{FF2B5EF4-FFF2-40B4-BE49-F238E27FC236}">
                    <a16:creationId xmlns:a16="http://schemas.microsoft.com/office/drawing/2014/main" id="{37A5F656-7AAC-292E-F852-6A4C97565A83}"/>
                  </a:ext>
                </a:extLst>
              </p:cNvPr>
              <p:cNvGrpSpPr/>
              <p:nvPr/>
            </p:nvGrpSpPr>
            <p:grpSpPr>
              <a:xfrm>
                <a:off x="1982978" y="4966055"/>
                <a:ext cx="2155251" cy="1203000"/>
                <a:chOff x="1982978" y="4966055"/>
                <a:chExt cx="2155251" cy="1203000"/>
              </a:xfrm>
            </p:grpSpPr>
            <p:sp>
              <p:nvSpPr>
                <p:cNvPr id="28" name="CuadroTexto 18">
                  <a:extLst>
                    <a:ext uri="{FF2B5EF4-FFF2-40B4-BE49-F238E27FC236}">
                      <a16:creationId xmlns:a16="http://schemas.microsoft.com/office/drawing/2014/main" id="{2EA7791D-9836-1123-04F7-F52CE533CB09}"/>
                    </a:ext>
                  </a:extLst>
                </p:cNvPr>
                <p:cNvSpPr txBox="1"/>
                <p:nvPr/>
              </p:nvSpPr>
              <p:spPr>
                <a:xfrm>
                  <a:off x="1982978" y="5830501"/>
                  <a:ext cx="2155251" cy="338554"/>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
                      <a:srgbClr val="2DB8C5"/>
                    </a:buClr>
                    <a:buSzTx/>
                    <a:buFontTx/>
                    <a:buNone/>
                    <a:tabLst/>
                    <a:defRPr/>
                  </a:pPr>
                  <a:r>
                    <a:rPr kumimoji="0" lang="es-ES" sz="1600" b="1" i="0" u="none" strike="noStrike" kern="0" cap="none" spc="0" normalizeH="0" baseline="0" noProof="0">
                      <a:ln>
                        <a:noFill/>
                      </a:ln>
                      <a:solidFill>
                        <a:prstClr val="black">
                          <a:lumMod val="50000"/>
                          <a:lumOff val="50000"/>
                        </a:prstClr>
                      </a:solidFill>
                      <a:effectLst/>
                      <a:uLnTx/>
                      <a:uFillTx/>
                    </a:rPr>
                    <a:t>Poco brillo</a:t>
                  </a:r>
                </a:p>
              </p:txBody>
            </p:sp>
            <p:pic>
              <p:nvPicPr>
                <p:cNvPr id="29" name="Imagen 19" descr="Dibujo con letras&#10;&#10;Descripción generada automáticamente con confianza baja">
                  <a:extLst>
                    <a:ext uri="{FF2B5EF4-FFF2-40B4-BE49-F238E27FC236}">
                      <a16:creationId xmlns:a16="http://schemas.microsoft.com/office/drawing/2014/main" id="{7C0FE837-BDEF-65B7-DD50-C026724C51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61943" y="4966055"/>
                  <a:ext cx="520634" cy="795572"/>
                </a:xfrm>
                <a:prstGeom prst="rect">
                  <a:avLst/>
                </a:prstGeom>
              </p:spPr>
            </p:pic>
          </p:grpSp>
          <p:grpSp>
            <p:nvGrpSpPr>
              <p:cNvPr id="14" name="Grupo 12">
                <a:extLst>
                  <a:ext uri="{FF2B5EF4-FFF2-40B4-BE49-F238E27FC236}">
                    <a16:creationId xmlns:a16="http://schemas.microsoft.com/office/drawing/2014/main" id="{CF53857C-EA27-3D3F-F9D5-DB1C6347D1F1}"/>
                  </a:ext>
                </a:extLst>
              </p:cNvPr>
              <p:cNvGrpSpPr/>
              <p:nvPr/>
            </p:nvGrpSpPr>
            <p:grpSpPr>
              <a:xfrm>
                <a:off x="5888063" y="4952579"/>
                <a:ext cx="1297625" cy="1450107"/>
                <a:chOff x="5628180" y="4952579"/>
                <a:chExt cx="1297625" cy="1450107"/>
              </a:xfrm>
            </p:grpSpPr>
            <p:sp>
              <p:nvSpPr>
                <p:cNvPr id="26" name="CuadroTexto 16">
                  <a:extLst>
                    <a:ext uri="{FF2B5EF4-FFF2-40B4-BE49-F238E27FC236}">
                      <a16:creationId xmlns:a16="http://schemas.microsoft.com/office/drawing/2014/main" id="{5155E9FD-5076-C864-A8A8-60C1CCF3F841}"/>
                    </a:ext>
                  </a:extLst>
                </p:cNvPr>
                <p:cNvSpPr txBox="1"/>
                <p:nvPr/>
              </p:nvSpPr>
              <p:spPr>
                <a:xfrm>
                  <a:off x="5628180" y="5817911"/>
                  <a:ext cx="1297625" cy="58477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
                      <a:srgbClr val="2DB8C5"/>
                    </a:buClr>
                    <a:buSzTx/>
                    <a:buFontTx/>
                    <a:buNone/>
                    <a:tabLst/>
                    <a:defRPr/>
                  </a:pPr>
                  <a:r>
                    <a:rPr kumimoji="0" lang="es-ES" sz="1600" b="1" i="0" u="none" strike="noStrike" kern="0" cap="none" spc="0" normalizeH="0" baseline="0" noProof="0" dirty="0">
                      <a:ln>
                        <a:noFill/>
                      </a:ln>
                      <a:solidFill>
                        <a:prstClr val="black">
                          <a:lumMod val="50000"/>
                          <a:lumOff val="50000"/>
                        </a:prstClr>
                      </a:solidFill>
                      <a:effectLst/>
                      <a:uLnTx/>
                      <a:uFillTx/>
                    </a:rPr>
                    <a:t>Bajo residuo</a:t>
                  </a:r>
                </a:p>
              </p:txBody>
            </p:sp>
            <p:pic>
              <p:nvPicPr>
                <p:cNvPr id="27" name="Imagen 17" descr="Dibujo en blanco y negro&#10;&#10;Descripción generada automáticamente con confianza baja">
                  <a:extLst>
                    <a:ext uri="{FF2B5EF4-FFF2-40B4-BE49-F238E27FC236}">
                      <a16:creationId xmlns:a16="http://schemas.microsoft.com/office/drawing/2014/main" id="{1C1D4D75-3664-4492-0941-5725EF0165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62499" y="4952579"/>
                  <a:ext cx="520634" cy="737871"/>
                </a:xfrm>
                <a:prstGeom prst="rect">
                  <a:avLst/>
                </a:prstGeom>
              </p:spPr>
            </p:pic>
          </p:grpSp>
          <p:grpSp>
            <p:nvGrpSpPr>
              <p:cNvPr id="23" name="Grupo 13">
                <a:extLst>
                  <a:ext uri="{FF2B5EF4-FFF2-40B4-BE49-F238E27FC236}">
                    <a16:creationId xmlns:a16="http://schemas.microsoft.com/office/drawing/2014/main" id="{0408EFF8-52F9-866E-7998-771ADBE5EDF0}"/>
                  </a:ext>
                </a:extLst>
              </p:cNvPr>
              <p:cNvGrpSpPr/>
              <p:nvPr/>
            </p:nvGrpSpPr>
            <p:grpSpPr>
              <a:xfrm>
                <a:off x="3854232" y="4965107"/>
                <a:ext cx="1802423" cy="1188560"/>
                <a:chOff x="3662249" y="4965107"/>
                <a:chExt cx="1802423" cy="1188560"/>
              </a:xfrm>
            </p:grpSpPr>
            <p:sp>
              <p:nvSpPr>
                <p:cNvPr id="24" name="CuadroTexto 14">
                  <a:extLst>
                    <a:ext uri="{FF2B5EF4-FFF2-40B4-BE49-F238E27FC236}">
                      <a16:creationId xmlns:a16="http://schemas.microsoft.com/office/drawing/2014/main" id="{5B72829E-66DA-29EA-B6B8-273D12E06698}"/>
                    </a:ext>
                  </a:extLst>
                </p:cNvPr>
                <p:cNvSpPr txBox="1"/>
                <p:nvPr/>
              </p:nvSpPr>
              <p:spPr>
                <a:xfrm>
                  <a:off x="3662249" y="5817911"/>
                  <a:ext cx="1802423" cy="33575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
                      <a:srgbClr val="2DB8C5"/>
                    </a:buClr>
                    <a:buSzTx/>
                    <a:buFontTx/>
                    <a:buNone/>
                    <a:tabLst/>
                    <a:defRPr/>
                  </a:pPr>
                  <a:r>
                    <a:rPr kumimoji="0" lang="es-ES" sz="1600" b="1" i="0" u="none" strike="noStrike" kern="0" cap="none" spc="0" normalizeH="0" baseline="0" noProof="0">
                      <a:ln>
                        <a:noFill/>
                      </a:ln>
                      <a:solidFill>
                        <a:prstClr val="black">
                          <a:lumMod val="50000"/>
                          <a:lumOff val="50000"/>
                        </a:prstClr>
                      </a:solidFill>
                      <a:effectLst/>
                      <a:uLnTx/>
                      <a:uFillTx/>
                    </a:rPr>
                    <a:t>Baja adhesividad</a:t>
                  </a:r>
                </a:p>
              </p:txBody>
            </p:sp>
            <p:pic>
              <p:nvPicPr>
                <p:cNvPr id="25" name="Imagen 15" descr="Icono&#10;&#10;Descripción generada automáticamente">
                  <a:extLst>
                    <a:ext uri="{FF2B5EF4-FFF2-40B4-BE49-F238E27FC236}">
                      <a16:creationId xmlns:a16="http://schemas.microsoft.com/office/drawing/2014/main" id="{2974A3CE-F981-3A0D-211B-CECA9F1F3F5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8850" y="4965107"/>
                  <a:ext cx="891944" cy="801385"/>
                </a:xfrm>
                <a:prstGeom prst="rect">
                  <a:avLst/>
                </a:prstGeom>
              </p:spPr>
            </p:pic>
          </p:grpSp>
        </p:grpSp>
      </p:grpSp>
      <p:grpSp>
        <p:nvGrpSpPr>
          <p:cNvPr id="30" name="Grupo 20">
            <a:extLst>
              <a:ext uri="{FF2B5EF4-FFF2-40B4-BE49-F238E27FC236}">
                <a16:creationId xmlns:a16="http://schemas.microsoft.com/office/drawing/2014/main" id="{2F796673-9873-F3BF-9C51-C502203198C1}"/>
              </a:ext>
            </a:extLst>
          </p:cNvPr>
          <p:cNvGrpSpPr/>
          <p:nvPr/>
        </p:nvGrpSpPr>
        <p:grpSpPr>
          <a:xfrm>
            <a:off x="222901" y="1430940"/>
            <a:ext cx="5032238" cy="2308826"/>
            <a:chOff x="2155220" y="1409846"/>
            <a:chExt cx="6230301" cy="2308826"/>
          </a:xfrm>
        </p:grpSpPr>
        <p:sp>
          <p:nvSpPr>
            <p:cNvPr id="31" name="Rectángulo: esquinas redondeadas 21">
              <a:extLst>
                <a:ext uri="{FF2B5EF4-FFF2-40B4-BE49-F238E27FC236}">
                  <a16:creationId xmlns:a16="http://schemas.microsoft.com/office/drawing/2014/main" id="{CF3F5FF3-B44F-8E9B-C101-EB786823F91D}"/>
                </a:ext>
              </a:extLst>
            </p:cNvPr>
            <p:cNvSpPr/>
            <p:nvPr/>
          </p:nvSpPr>
          <p:spPr>
            <a:xfrm>
              <a:off x="2155220" y="1510583"/>
              <a:ext cx="5538732" cy="2208089"/>
            </a:xfrm>
            <a:prstGeom prst="roundRect">
              <a:avLst>
                <a:gd name="adj" fmla="val 10722"/>
              </a:avLst>
            </a:prstGeom>
            <a:gradFill>
              <a:gsLst>
                <a:gs pos="0">
                  <a:srgbClr val="58B6C0">
                    <a:lumMod val="20000"/>
                    <a:lumOff val="80000"/>
                    <a:alpha val="30000"/>
                  </a:srgbClr>
                </a:gs>
                <a:gs pos="100000">
                  <a:srgbClr val="2683C6">
                    <a:lumMod val="20000"/>
                    <a:lumOff val="80000"/>
                    <a:alpha val="60000"/>
                  </a:srgbClr>
                </a:gs>
              </a:gsLst>
              <a:lin ang="2700000" scaled="1"/>
            </a:gradFill>
            <a:ln w="19050" cap="flat" cmpd="sng" algn="ctr">
              <a:gradFill flip="none" rotWithShape="1">
                <a:gsLst>
                  <a:gs pos="50000">
                    <a:srgbClr val="2683C6">
                      <a:lumMod val="40000"/>
                      <a:lumOff val="60000"/>
                      <a:alpha val="0"/>
                    </a:srgbClr>
                  </a:gs>
                  <a:gs pos="0">
                    <a:srgbClr val="2683C6">
                      <a:lumMod val="40000"/>
                      <a:lumOff val="60000"/>
                    </a:srgbClr>
                  </a:gs>
                  <a:gs pos="100000">
                    <a:srgbClr val="2683C6">
                      <a:lumMod val="60000"/>
                      <a:lumOff val="40000"/>
                    </a:srgbClr>
                  </a:gs>
                </a:gsLst>
                <a:lin ang="27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32" name="Grupo 22">
              <a:extLst>
                <a:ext uri="{FF2B5EF4-FFF2-40B4-BE49-F238E27FC236}">
                  <a16:creationId xmlns:a16="http://schemas.microsoft.com/office/drawing/2014/main" id="{56FBE8D5-40AD-6695-45A6-3D449A236336}"/>
                </a:ext>
              </a:extLst>
            </p:cNvPr>
            <p:cNvGrpSpPr/>
            <p:nvPr/>
          </p:nvGrpSpPr>
          <p:grpSpPr>
            <a:xfrm>
              <a:off x="2634426" y="2132980"/>
              <a:ext cx="4740447" cy="1364896"/>
              <a:chOff x="2301049" y="2132980"/>
              <a:chExt cx="4740447" cy="1364896"/>
            </a:xfrm>
          </p:grpSpPr>
          <p:grpSp>
            <p:nvGrpSpPr>
              <p:cNvPr id="34" name="Grupo 25">
                <a:extLst>
                  <a:ext uri="{FF2B5EF4-FFF2-40B4-BE49-F238E27FC236}">
                    <a16:creationId xmlns:a16="http://schemas.microsoft.com/office/drawing/2014/main" id="{139CB54B-33A0-6484-1A42-65D076C958C7}"/>
                  </a:ext>
                </a:extLst>
              </p:cNvPr>
              <p:cNvGrpSpPr/>
              <p:nvPr/>
            </p:nvGrpSpPr>
            <p:grpSpPr>
              <a:xfrm>
                <a:off x="3895866" y="2132980"/>
                <a:ext cx="1782357" cy="1364896"/>
                <a:chOff x="3895866" y="2229233"/>
                <a:chExt cx="1782357" cy="1364896"/>
              </a:xfrm>
            </p:grpSpPr>
            <p:pic>
              <p:nvPicPr>
                <p:cNvPr id="41" name="Imagen 32">
                  <a:extLst>
                    <a:ext uri="{FF2B5EF4-FFF2-40B4-BE49-F238E27FC236}">
                      <a16:creationId xmlns:a16="http://schemas.microsoft.com/office/drawing/2014/main" id="{A6FCD372-EB69-6D77-E289-AD87FAA81FD8}"/>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4568976" y="2229233"/>
                  <a:ext cx="631167" cy="668193"/>
                </a:xfrm>
                <a:prstGeom prst="rect">
                  <a:avLst/>
                </a:prstGeom>
              </p:spPr>
            </p:pic>
            <p:sp>
              <p:nvSpPr>
                <p:cNvPr id="42" name="CuadroTexto 33">
                  <a:extLst>
                    <a:ext uri="{FF2B5EF4-FFF2-40B4-BE49-F238E27FC236}">
                      <a16:creationId xmlns:a16="http://schemas.microsoft.com/office/drawing/2014/main" id="{342BC894-717F-0FA0-9856-CB2144706318}"/>
                    </a:ext>
                  </a:extLst>
                </p:cNvPr>
                <p:cNvSpPr txBox="1"/>
                <p:nvPr/>
              </p:nvSpPr>
              <p:spPr>
                <a:xfrm>
                  <a:off x="3895866" y="3058598"/>
                  <a:ext cx="1782357" cy="535531"/>
                </a:xfrm>
                <a:prstGeom prst="rect">
                  <a:avLst/>
                </a:prstGeom>
                <a:noFill/>
              </p:spPr>
              <p:txBody>
                <a:bodyPr wrap="square">
                  <a:spAutoFit/>
                </a:bodyPr>
                <a:lstStyle/>
                <a:p>
                  <a:pPr marL="0" marR="0" lvl="0" indent="0" algn="ctr" defTabSz="914400" eaLnBrk="1" fontAlgn="auto" latinLnBrk="0" hangingPunct="1">
                    <a:lnSpc>
                      <a:spcPct val="90000"/>
                    </a:lnSpc>
                    <a:spcBef>
                      <a:spcPts val="1000"/>
                    </a:spcBef>
                    <a:spcAft>
                      <a:spcPts val="1200"/>
                    </a:spcAft>
                    <a:buClr>
                      <a:srgbClr val="2DB8C5"/>
                    </a:buClr>
                    <a:buSzTx/>
                    <a:buFontTx/>
                    <a:buNone/>
                    <a:tabLst/>
                    <a:defRPr/>
                  </a:pPr>
                  <a:r>
                    <a:rPr kumimoji="0" lang="es-ES" sz="1600" b="1" i="0" u="none" strike="noStrike" kern="0" cap="none" spc="0" normalizeH="0" baseline="0" noProof="0" dirty="0">
                      <a:ln>
                        <a:noFill/>
                      </a:ln>
                      <a:solidFill>
                        <a:prstClr val="black">
                          <a:lumMod val="50000"/>
                          <a:lumOff val="50000"/>
                        </a:prstClr>
                      </a:solidFill>
                      <a:effectLst/>
                      <a:uLnTx/>
                      <a:uFillTx/>
                    </a:rPr>
                    <a:t>Buena </a:t>
                  </a:r>
                  <a:r>
                    <a:rPr kumimoji="0" lang="es-ES" sz="1600" b="1" i="0" u="none" strike="noStrike" kern="0" cap="none" spc="0" normalizeH="0" baseline="0" noProof="0" dirty="0" err="1">
                      <a:ln>
                        <a:noFill/>
                      </a:ln>
                      <a:solidFill>
                        <a:prstClr val="black">
                          <a:lumMod val="50000"/>
                          <a:lumOff val="50000"/>
                        </a:prstClr>
                      </a:solidFill>
                      <a:effectLst/>
                      <a:uLnTx/>
                      <a:uFillTx/>
                    </a:rPr>
                    <a:t>untabilidad</a:t>
                  </a:r>
                  <a:endParaRPr kumimoji="0" lang="es-ES" sz="1600" b="1" i="0" u="none" strike="noStrike" kern="0" cap="none" spc="0" normalizeH="0" baseline="0" noProof="0" dirty="0">
                    <a:ln>
                      <a:noFill/>
                    </a:ln>
                    <a:solidFill>
                      <a:prstClr val="black">
                        <a:lumMod val="50000"/>
                        <a:lumOff val="50000"/>
                      </a:prstClr>
                    </a:solidFill>
                    <a:effectLst/>
                    <a:uLnTx/>
                    <a:uFillTx/>
                  </a:endParaRPr>
                </a:p>
              </p:txBody>
            </p:sp>
          </p:grpSp>
          <p:grpSp>
            <p:nvGrpSpPr>
              <p:cNvPr id="35" name="Grupo 26">
                <a:extLst>
                  <a:ext uri="{FF2B5EF4-FFF2-40B4-BE49-F238E27FC236}">
                    <a16:creationId xmlns:a16="http://schemas.microsoft.com/office/drawing/2014/main" id="{946B845E-592C-C7BB-E447-F7E52E0DF9C8}"/>
                  </a:ext>
                </a:extLst>
              </p:cNvPr>
              <p:cNvGrpSpPr/>
              <p:nvPr/>
            </p:nvGrpSpPr>
            <p:grpSpPr>
              <a:xfrm>
                <a:off x="5735966" y="2171170"/>
                <a:ext cx="1305530" cy="1287373"/>
                <a:chOff x="5849493" y="2267423"/>
                <a:chExt cx="1305530" cy="1287373"/>
              </a:xfrm>
            </p:grpSpPr>
            <p:sp>
              <p:nvSpPr>
                <p:cNvPr id="39" name="CuadroTexto 30">
                  <a:extLst>
                    <a:ext uri="{FF2B5EF4-FFF2-40B4-BE49-F238E27FC236}">
                      <a16:creationId xmlns:a16="http://schemas.microsoft.com/office/drawing/2014/main" id="{164A0841-2064-2291-5CC5-7FDB725D5AC0}"/>
                    </a:ext>
                  </a:extLst>
                </p:cNvPr>
                <p:cNvSpPr txBox="1"/>
                <p:nvPr/>
              </p:nvSpPr>
              <p:spPr>
                <a:xfrm>
                  <a:off x="5849493" y="3019265"/>
                  <a:ext cx="1305530" cy="535531"/>
                </a:xfrm>
                <a:prstGeom prst="rect">
                  <a:avLst/>
                </a:prstGeom>
                <a:noFill/>
              </p:spPr>
              <p:txBody>
                <a:bodyPr wrap="square">
                  <a:spAutoFit/>
                </a:bodyPr>
                <a:lstStyle/>
                <a:p>
                  <a:pPr marL="0" marR="0" lvl="0" indent="0" algn="ctr" defTabSz="914400" eaLnBrk="1" fontAlgn="auto" latinLnBrk="0" hangingPunct="1">
                    <a:lnSpc>
                      <a:spcPct val="90000"/>
                    </a:lnSpc>
                    <a:spcBef>
                      <a:spcPts val="1000"/>
                    </a:spcBef>
                    <a:spcAft>
                      <a:spcPts val="0"/>
                    </a:spcAft>
                    <a:buClr>
                      <a:srgbClr val="2DB8C5"/>
                    </a:buClr>
                    <a:buSzTx/>
                    <a:buFontTx/>
                    <a:buNone/>
                    <a:tabLst/>
                    <a:defRPr/>
                  </a:pPr>
                  <a:r>
                    <a:rPr kumimoji="0" lang="es-ES" sz="1600" b="1" i="0" u="none" strike="noStrike" kern="0" cap="none" spc="0" normalizeH="0" baseline="0" noProof="0">
                      <a:ln>
                        <a:noFill/>
                      </a:ln>
                      <a:solidFill>
                        <a:prstClr val="black">
                          <a:lumMod val="50000"/>
                          <a:lumOff val="50000"/>
                        </a:prstClr>
                      </a:solidFill>
                      <a:effectLst/>
                      <a:uLnTx/>
                      <a:uFillTx/>
                    </a:rPr>
                    <a:t>Poco graso</a:t>
                  </a:r>
                </a:p>
              </p:txBody>
            </p:sp>
            <p:pic>
              <p:nvPicPr>
                <p:cNvPr id="40" name="Imagen 31" descr="Dibujo de un perro&#10;&#10;Descripción generada automáticamente con confianza media">
                  <a:extLst>
                    <a:ext uri="{FF2B5EF4-FFF2-40B4-BE49-F238E27FC236}">
                      <a16:creationId xmlns:a16="http://schemas.microsoft.com/office/drawing/2014/main" id="{6EE69A13-7C82-FC03-122A-2D737FBD5AD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88010" y="2267423"/>
                  <a:ext cx="828496" cy="628674"/>
                </a:xfrm>
                <a:prstGeom prst="rect">
                  <a:avLst/>
                </a:prstGeom>
              </p:spPr>
            </p:pic>
          </p:grpSp>
          <p:grpSp>
            <p:nvGrpSpPr>
              <p:cNvPr id="36" name="Grupo 27">
                <a:extLst>
                  <a:ext uri="{FF2B5EF4-FFF2-40B4-BE49-F238E27FC236}">
                    <a16:creationId xmlns:a16="http://schemas.microsoft.com/office/drawing/2014/main" id="{10BA25D8-753B-D9BC-C9A5-E2D3F24E444F}"/>
                  </a:ext>
                </a:extLst>
              </p:cNvPr>
              <p:cNvGrpSpPr/>
              <p:nvPr/>
            </p:nvGrpSpPr>
            <p:grpSpPr>
              <a:xfrm>
                <a:off x="2301049" y="2195785"/>
                <a:ext cx="1659808" cy="1178265"/>
                <a:chOff x="2450249" y="2292038"/>
                <a:chExt cx="1659808" cy="1178265"/>
              </a:xfrm>
            </p:grpSpPr>
            <p:sp>
              <p:nvSpPr>
                <p:cNvPr id="37" name="CuadroTexto 28">
                  <a:extLst>
                    <a:ext uri="{FF2B5EF4-FFF2-40B4-BE49-F238E27FC236}">
                      <a16:creationId xmlns:a16="http://schemas.microsoft.com/office/drawing/2014/main" id="{3C25CF7B-D021-89AE-1F6A-B809B3FF539A}"/>
                    </a:ext>
                  </a:extLst>
                </p:cNvPr>
                <p:cNvSpPr txBox="1"/>
                <p:nvPr/>
              </p:nvSpPr>
              <p:spPr>
                <a:xfrm>
                  <a:off x="2450249" y="2934772"/>
                  <a:ext cx="1659808" cy="535531"/>
                </a:xfrm>
                <a:prstGeom prst="rect">
                  <a:avLst/>
                </a:prstGeom>
                <a:noFill/>
              </p:spPr>
              <p:txBody>
                <a:bodyPr wrap="square">
                  <a:spAutoFit/>
                </a:bodyPr>
                <a:lstStyle/>
                <a:p>
                  <a:pPr marL="0" marR="0" lvl="0" indent="0" algn="ctr" defTabSz="914400" eaLnBrk="1" fontAlgn="auto" latinLnBrk="0" hangingPunct="1">
                    <a:lnSpc>
                      <a:spcPct val="90000"/>
                    </a:lnSpc>
                    <a:spcBef>
                      <a:spcPts val="1000"/>
                    </a:spcBef>
                    <a:spcAft>
                      <a:spcPts val="0"/>
                    </a:spcAft>
                    <a:buClr>
                      <a:srgbClr val="2DB8C5"/>
                    </a:buClr>
                    <a:buSzTx/>
                    <a:buFontTx/>
                    <a:buNone/>
                    <a:tabLst/>
                    <a:defRPr/>
                  </a:pPr>
                  <a:r>
                    <a:rPr kumimoji="0" lang="es-ES" sz="1600" b="1" i="0" u="none" strike="noStrike" kern="0" cap="none" spc="0" normalizeH="0" baseline="0" noProof="0" dirty="0">
                      <a:ln>
                        <a:noFill/>
                      </a:ln>
                      <a:solidFill>
                        <a:prstClr val="black">
                          <a:lumMod val="50000"/>
                          <a:lumOff val="50000"/>
                        </a:prstClr>
                      </a:solidFill>
                      <a:effectLst/>
                      <a:uLnTx/>
                      <a:uFillTx/>
                    </a:rPr>
                    <a:t>Buena sensación de humedad</a:t>
                  </a:r>
                </a:p>
              </p:txBody>
            </p:sp>
            <p:pic>
              <p:nvPicPr>
                <p:cNvPr id="38" name="Imagen 29" descr="Icono&#10;&#10;Descripción generada automáticamente">
                  <a:extLst>
                    <a:ext uri="{FF2B5EF4-FFF2-40B4-BE49-F238E27FC236}">
                      <a16:creationId xmlns:a16="http://schemas.microsoft.com/office/drawing/2014/main" id="{970FA025-64C3-300B-0246-54883021F43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93423" y="2292038"/>
                  <a:ext cx="820795" cy="582234"/>
                </a:xfrm>
                <a:prstGeom prst="rect">
                  <a:avLst/>
                </a:prstGeom>
              </p:spPr>
            </p:pic>
          </p:grpSp>
        </p:grpSp>
        <p:sp>
          <p:nvSpPr>
            <p:cNvPr id="33" name="Marcador de contenido 2">
              <a:extLst>
                <a:ext uri="{FF2B5EF4-FFF2-40B4-BE49-F238E27FC236}">
                  <a16:creationId xmlns:a16="http://schemas.microsoft.com/office/drawing/2014/main" id="{ED396FD2-AAD4-E422-FA1E-8543FBF48EFB}"/>
                </a:ext>
              </a:extLst>
            </p:cNvPr>
            <p:cNvSpPr txBox="1">
              <a:spLocks/>
            </p:cNvSpPr>
            <p:nvPr/>
          </p:nvSpPr>
          <p:spPr>
            <a:xfrm>
              <a:off x="2344387" y="1409846"/>
              <a:ext cx="6041134" cy="6639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DB8C5"/>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DB8C5"/>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DB8C5"/>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DB8C5"/>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DB8C5"/>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2DB8C5"/>
                </a:buClr>
                <a:buSzTx/>
                <a:buFont typeface="Arial" panose="020B0604020202020204" pitchFamily="34" charset="0"/>
                <a:buNone/>
                <a:tabLst/>
                <a:defRPr/>
              </a:pPr>
              <a:endParaRPr kumimoji="0" lang="es-ES" sz="18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grpSp>
      <p:sp>
        <p:nvSpPr>
          <p:cNvPr id="44" name="CuadroTexto 46">
            <a:extLst>
              <a:ext uri="{FF2B5EF4-FFF2-40B4-BE49-F238E27FC236}">
                <a16:creationId xmlns:a16="http://schemas.microsoft.com/office/drawing/2014/main" id="{6E7FB34E-B868-B7B2-B6E5-A367F27FB9F6}"/>
              </a:ext>
            </a:extLst>
          </p:cNvPr>
          <p:cNvSpPr txBox="1"/>
          <p:nvPr/>
        </p:nvSpPr>
        <p:spPr>
          <a:xfrm>
            <a:off x="436095" y="1687350"/>
            <a:ext cx="6096000" cy="369332"/>
          </a:xfrm>
          <a:prstGeom prst="rect">
            <a:avLst/>
          </a:prstGeom>
          <a:noFill/>
        </p:spPr>
        <p:txBody>
          <a:bodyPr wrap="square">
            <a:spAutoFit/>
          </a:bodyPr>
          <a:lstStyle/>
          <a:p>
            <a:pPr marL="0" marR="0" lvl="0" indent="0" defTabSz="914400" eaLnBrk="1" fontAlgn="auto" latinLnBrk="0" hangingPunct="1">
              <a:lnSpc>
                <a:spcPct val="90000"/>
              </a:lnSpc>
              <a:spcBef>
                <a:spcPts val="1000"/>
              </a:spcBef>
              <a:spcAft>
                <a:spcPts val="0"/>
              </a:spcAft>
              <a:buClr>
                <a:srgbClr val="2DB8C5"/>
              </a:buClr>
              <a:buSzTx/>
              <a:buFont typeface="Arial" panose="020B0604020202020204" pitchFamily="34" charset="0"/>
              <a:buNone/>
              <a:tabLst/>
              <a:defRPr/>
            </a:pPr>
            <a:r>
              <a:rPr kumimoji="0" lang="es-ES" sz="1800" b="0" i="0" u="none" strike="noStrike" kern="0" cap="none" spc="0" normalizeH="0" baseline="0" noProof="0" dirty="0">
                <a:ln>
                  <a:noFill/>
                </a:ln>
                <a:solidFill>
                  <a:prstClr val="black">
                    <a:lumMod val="75000"/>
                    <a:lumOff val="25000"/>
                  </a:prstClr>
                </a:solidFill>
                <a:effectLst/>
                <a:uLnTx/>
                <a:uFillTx/>
              </a:rPr>
              <a:t>Durante la </a:t>
            </a:r>
            <a:r>
              <a:rPr kumimoji="0" lang="es-ES" sz="2000" b="1" i="0" u="none" strike="noStrike" kern="0" cap="none" spc="0" normalizeH="0" baseline="0" noProof="0" dirty="0">
                <a:ln>
                  <a:noFill/>
                </a:ln>
                <a:solidFill>
                  <a:srgbClr val="2683C6">
                    <a:lumMod val="60000"/>
                    <a:lumOff val="40000"/>
                  </a:srgbClr>
                </a:solidFill>
                <a:effectLst/>
                <a:uLnTx/>
                <a:uFillTx/>
              </a:rPr>
              <a:t>aplicación</a:t>
            </a:r>
            <a:r>
              <a:rPr kumimoji="0" lang="es-ES" sz="2000" i="0" u="none" strike="noStrike" kern="0" cap="none" spc="0" normalizeH="0" baseline="30000" noProof="0" dirty="0">
                <a:ln>
                  <a:noFill/>
                </a:ln>
                <a:solidFill>
                  <a:srgbClr val="2683C6">
                    <a:lumMod val="60000"/>
                    <a:lumOff val="40000"/>
                  </a:srgbClr>
                </a:solidFill>
                <a:effectLst/>
                <a:uLnTx/>
                <a:uFillTx/>
              </a:rPr>
              <a:t>2</a:t>
            </a:r>
            <a:r>
              <a:rPr kumimoji="0" lang="es-ES" sz="1800" b="0" i="0" u="none" strike="noStrike" kern="0" cap="none" spc="0" normalizeH="0" baseline="0" noProof="0" dirty="0">
                <a:ln>
                  <a:noFill/>
                </a:ln>
                <a:solidFill>
                  <a:prstClr val="black">
                    <a:lumMod val="75000"/>
                    <a:lumOff val="25000"/>
                  </a:prstClr>
                </a:solidFill>
                <a:effectLst/>
                <a:uLnTx/>
                <a:uFillTx/>
              </a:rPr>
              <a:t>:</a:t>
            </a:r>
          </a:p>
        </p:txBody>
      </p:sp>
    </p:spTree>
    <p:extLst>
      <p:ext uri="{BB962C8B-B14F-4D97-AF65-F5344CB8AC3E}">
        <p14:creationId xmlns:p14="http://schemas.microsoft.com/office/powerpoint/2010/main" val="290668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C46EDC-D68F-A472-C28D-D80E94DF1A62}"/>
              </a:ext>
            </a:extLst>
          </p:cNvPr>
          <p:cNvSpPr>
            <a:spLocks noGrp="1"/>
          </p:cNvSpPr>
          <p:nvPr>
            <p:ph type="title"/>
          </p:nvPr>
        </p:nvSpPr>
        <p:spPr>
          <a:xfrm>
            <a:off x="682571" y="422278"/>
            <a:ext cx="7950729" cy="677179"/>
          </a:xfrm>
        </p:spPr>
        <p:txBody>
          <a:bodyPr>
            <a:normAutofit/>
          </a:bodyPr>
          <a:lstStyle/>
          <a:p>
            <a:r>
              <a:rPr lang="es-ES_tradnl" dirty="0"/>
              <a:t>Conclusiones Wynzora®</a:t>
            </a:r>
            <a:endParaRPr lang="es-ES" dirty="0"/>
          </a:p>
        </p:txBody>
      </p:sp>
      <p:sp>
        <p:nvSpPr>
          <p:cNvPr id="8" name="CuadroTexto 7">
            <a:extLst>
              <a:ext uri="{FF2B5EF4-FFF2-40B4-BE49-F238E27FC236}">
                <a16:creationId xmlns:a16="http://schemas.microsoft.com/office/drawing/2014/main" id="{14833499-4B10-227F-C044-2368106C1FEB}"/>
              </a:ext>
            </a:extLst>
          </p:cNvPr>
          <p:cNvSpPr txBox="1"/>
          <p:nvPr/>
        </p:nvSpPr>
        <p:spPr>
          <a:xfrm>
            <a:off x="943236" y="1241978"/>
            <a:ext cx="9878850" cy="2814617"/>
          </a:xfrm>
          <a:prstGeom prst="rect">
            <a:avLst/>
          </a:prstGeom>
          <a:noFill/>
        </p:spPr>
        <p:txBody>
          <a:bodyPr wrap="square">
            <a:spAutoFit/>
          </a:bodyPr>
          <a:lstStyle/>
          <a:p>
            <a:pPr marL="342900" lvl="0" indent="-342900" algn="just">
              <a:lnSpc>
                <a:spcPct val="150000"/>
              </a:lnSpc>
              <a:buClr>
                <a:srgbClr val="AAC1E6"/>
              </a:buClr>
              <a:buSzPct val="100000"/>
              <a:buFont typeface="Wingdings" panose="05000000000000000000" pitchFamily="2" charset="2"/>
              <a:buChar char="ü"/>
            </a:pPr>
            <a:r>
              <a:rPr lang="es-ES" sz="2000" b="1" dirty="0">
                <a:solidFill>
                  <a:srgbClr val="E79097"/>
                </a:solidFill>
                <a:ea typeface="Arial"/>
                <a:cs typeface="Arial"/>
                <a:sym typeface="Arial"/>
              </a:rPr>
              <a:t>Eficacia</a:t>
            </a:r>
            <a:r>
              <a:rPr lang="es-ES" sz="2000" dirty="0">
                <a:solidFill>
                  <a:schemeClr val="tx1">
                    <a:lumMod val="65000"/>
                    <a:lumOff val="35000"/>
                  </a:schemeClr>
                </a:solidFill>
                <a:ea typeface="Arial"/>
                <a:cs typeface="Arial"/>
                <a:sym typeface="Arial"/>
              </a:rPr>
              <a:t> desde </a:t>
            </a:r>
            <a:r>
              <a:rPr lang="es-ES" sz="2000" b="1" dirty="0">
                <a:solidFill>
                  <a:srgbClr val="E79097"/>
                </a:solidFill>
                <a:ea typeface="Arial"/>
                <a:cs typeface="Arial"/>
                <a:sym typeface="Arial"/>
              </a:rPr>
              <a:t>la primera semana</a:t>
            </a:r>
            <a:r>
              <a:rPr lang="es-ES" sz="2000" baseline="30000" dirty="0">
                <a:solidFill>
                  <a:srgbClr val="E79097"/>
                </a:solidFill>
                <a:ea typeface="Arial"/>
                <a:cs typeface="Arial"/>
                <a:sym typeface="Arial"/>
              </a:rPr>
              <a:t>1</a:t>
            </a:r>
            <a:r>
              <a:rPr lang="es-ES" sz="2000" dirty="0">
                <a:solidFill>
                  <a:schemeClr val="tx1">
                    <a:lumMod val="65000"/>
                    <a:lumOff val="35000"/>
                  </a:schemeClr>
                </a:solidFill>
                <a:ea typeface="Arial"/>
                <a:cs typeface="Arial"/>
                <a:sym typeface="Arial"/>
              </a:rPr>
              <a:t>, incluyendo </a:t>
            </a:r>
            <a:r>
              <a:rPr lang="es-ES" sz="2000" b="1" dirty="0">
                <a:solidFill>
                  <a:srgbClr val="21667E"/>
                </a:solidFill>
                <a:cs typeface="Arial"/>
                <a:sym typeface="Arial"/>
              </a:rPr>
              <a:t>cuero cabelludo</a:t>
            </a:r>
            <a:r>
              <a:rPr lang="es-ES" sz="2000" baseline="30000" dirty="0">
                <a:solidFill>
                  <a:srgbClr val="21667E"/>
                </a:solidFill>
                <a:cs typeface="Arial"/>
                <a:sym typeface="Arial"/>
              </a:rPr>
              <a:t>2</a:t>
            </a:r>
          </a:p>
          <a:p>
            <a:pPr marL="342900" lvl="0" indent="-342900" algn="just">
              <a:lnSpc>
                <a:spcPct val="150000"/>
              </a:lnSpc>
              <a:buClr>
                <a:srgbClr val="AAC1E6"/>
              </a:buClr>
              <a:buSzPct val="100000"/>
              <a:buFont typeface="Wingdings" panose="05000000000000000000" pitchFamily="2" charset="2"/>
              <a:buChar char="ü"/>
            </a:pPr>
            <a:r>
              <a:rPr lang="es-ES" sz="2000" dirty="0">
                <a:solidFill>
                  <a:schemeClr val="tx1">
                    <a:lumMod val="65000"/>
                    <a:lumOff val="35000"/>
                  </a:schemeClr>
                </a:solidFill>
                <a:ea typeface="Arial"/>
                <a:cs typeface="Arial"/>
                <a:sym typeface="Arial"/>
              </a:rPr>
              <a:t>Aplicación </a:t>
            </a:r>
            <a:r>
              <a:rPr lang="es-ES" sz="2000" b="1" dirty="0">
                <a:solidFill>
                  <a:srgbClr val="21667E"/>
                </a:solidFill>
                <a:ea typeface="Arial"/>
                <a:cs typeface="Arial"/>
                <a:sym typeface="Arial"/>
              </a:rPr>
              <a:t>fácil</a:t>
            </a:r>
            <a:r>
              <a:rPr lang="es-ES" sz="2000" dirty="0">
                <a:solidFill>
                  <a:srgbClr val="21667E"/>
                </a:solidFill>
                <a:ea typeface="Arial"/>
                <a:cs typeface="Arial"/>
                <a:sym typeface="Arial"/>
              </a:rPr>
              <a:t> </a:t>
            </a:r>
            <a:r>
              <a:rPr lang="es-ES" sz="2000" baseline="30000" dirty="0">
                <a:solidFill>
                  <a:srgbClr val="21667E"/>
                </a:solidFill>
                <a:ea typeface="Arial"/>
                <a:cs typeface="Arial"/>
                <a:sym typeface="Arial"/>
              </a:rPr>
              <a:t>1,3</a:t>
            </a:r>
          </a:p>
          <a:p>
            <a:pPr marL="342900" indent="-342900" algn="just">
              <a:lnSpc>
                <a:spcPct val="150000"/>
              </a:lnSpc>
              <a:buClr>
                <a:srgbClr val="AAC1E6"/>
              </a:buClr>
              <a:buSzPct val="100000"/>
              <a:buFont typeface="Wingdings" panose="05000000000000000000" pitchFamily="2" charset="2"/>
              <a:buChar char="ü"/>
            </a:pPr>
            <a:r>
              <a:rPr lang="es-ES" sz="2000" dirty="0">
                <a:solidFill>
                  <a:schemeClr val="tx1">
                    <a:lumMod val="65000"/>
                    <a:lumOff val="35000"/>
                  </a:schemeClr>
                </a:solidFill>
                <a:ea typeface="Arial"/>
                <a:cs typeface="Arial"/>
                <a:sym typeface="Arial"/>
              </a:rPr>
              <a:t>Rápida </a:t>
            </a:r>
            <a:r>
              <a:rPr lang="es-ES" sz="2000" b="1" dirty="0">
                <a:solidFill>
                  <a:srgbClr val="E79097"/>
                </a:solidFill>
                <a:ea typeface="Arial"/>
                <a:cs typeface="Arial"/>
                <a:sym typeface="Arial"/>
              </a:rPr>
              <a:t>absorción</a:t>
            </a:r>
            <a:r>
              <a:rPr lang="es-ES" sz="2000" dirty="0">
                <a:solidFill>
                  <a:schemeClr val="tx1">
                    <a:lumMod val="65000"/>
                    <a:lumOff val="35000"/>
                  </a:schemeClr>
                </a:solidFill>
                <a:ea typeface="Arial"/>
                <a:cs typeface="Arial"/>
                <a:sym typeface="Arial"/>
              </a:rPr>
              <a:t> sin sensación pegajosa</a:t>
            </a:r>
            <a:r>
              <a:rPr lang="es-ES" sz="2000" baseline="30000" dirty="0">
                <a:solidFill>
                  <a:schemeClr val="tx1">
                    <a:lumMod val="65000"/>
                    <a:lumOff val="35000"/>
                  </a:schemeClr>
                </a:solidFill>
                <a:ea typeface="Arial"/>
                <a:cs typeface="Arial"/>
                <a:sym typeface="Arial"/>
              </a:rPr>
              <a:t>1,3</a:t>
            </a:r>
            <a:r>
              <a:rPr lang="es-ES" sz="2000" dirty="0">
                <a:solidFill>
                  <a:schemeClr val="tx1">
                    <a:lumMod val="65000"/>
                    <a:lumOff val="35000"/>
                  </a:schemeClr>
                </a:solidFill>
                <a:ea typeface="Arial"/>
                <a:cs typeface="Arial"/>
                <a:sym typeface="Arial"/>
              </a:rPr>
              <a:t> </a:t>
            </a:r>
          </a:p>
          <a:p>
            <a:pPr marL="342900" lvl="0" indent="-342900" algn="just">
              <a:lnSpc>
                <a:spcPct val="150000"/>
              </a:lnSpc>
              <a:buClr>
                <a:srgbClr val="AAC1E6"/>
              </a:buClr>
              <a:buSzPct val="100000"/>
              <a:buFont typeface="Wingdings" panose="05000000000000000000" pitchFamily="2" charset="2"/>
              <a:buChar char="ü"/>
            </a:pPr>
            <a:r>
              <a:rPr lang="es-ES" sz="2000" b="1" dirty="0">
                <a:solidFill>
                  <a:srgbClr val="21667E"/>
                </a:solidFill>
                <a:ea typeface="Arial"/>
                <a:cs typeface="Arial"/>
                <a:sym typeface="Arial"/>
              </a:rPr>
              <a:t>Mayor satisfacción del paciente</a:t>
            </a:r>
            <a:r>
              <a:rPr lang="es-ES" sz="2000" b="1" dirty="0">
                <a:solidFill>
                  <a:schemeClr val="tx1">
                    <a:lumMod val="65000"/>
                    <a:lumOff val="35000"/>
                  </a:schemeClr>
                </a:solidFill>
                <a:ea typeface="Arial"/>
                <a:cs typeface="Arial"/>
                <a:sym typeface="Arial"/>
              </a:rPr>
              <a:t> </a:t>
            </a:r>
            <a:r>
              <a:rPr lang="es-ES" sz="2000" dirty="0">
                <a:solidFill>
                  <a:schemeClr val="tx1">
                    <a:lumMod val="65000"/>
                    <a:lumOff val="35000"/>
                  </a:schemeClr>
                </a:solidFill>
                <a:ea typeface="Arial"/>
                <a:cs typeface="Arial"/>
                <a:sym typeface="Arial"/>
              </a:rPr>
              <a:t>con el tratamiento que las fórmulas en gel</a:t>
            </a:r>
            <a:r>
              <a:rPr lang="es-ES" sz="2000" baseline="30000" dirty="0">
                <a:solidFill>
                  <a:schemeClr val="tx1">
                    <a:lumMod val="65000"/>
                    <a:lumOff val="35000"/>
                  </a:schemeClr>
                </a:solidFill>
                <a:ea typeface="Arial"/>
                <a:cs typeface="Arial"/>
                <a:sym typeface="Arial"/>
              </a:rPr>
              <a:t>1,4</a:t>
            </a:r>
            <a:r>
              <a:rPr lang="es-ES" sz="2000" dirty="0">
                <a:solidFill>
                  <a:schemeClr val="tx1">
                    <a:lumMod val="65000"/>
                    <a:lumOff val="35000"/>
                  </a:schemeClr>
                </a:solidFill>
                <a:ea typeface="Arial"/>
                <a:cs typeface="Arial"/>
                <a:sym typeface="Arial"/>
              </a:rPr>
              <a:t> y espuma</a:t>
            </a:r>
            <a:r>
              <a:rPr lang="es-ES" sz="2000" baseline="30000" dirty="0">
                <a:solidFill>
                  <a:schemeClr val="tx1">
                    <a:lumMod val="65000"/>
                    <a:lumOff val="35000"/>
                  </a:schemeClr>
                </a:solidFill>
                <a:ea typeface="Arial"/>
                <a:cs typeface="Arial"/>
                <a:sym typeface="Arial"/>
              </a:rPr>
              <a:t>5,6</a:t>
            </a:r>
          </a:p>
          <a:p>
            <a:pPr marL="342900" lvl="0" indent="-342900" algn="just">
              <a:lnSpc>
                <a:spcPct val="150000"/>
              </a:lnSpc>
              <a:buClr>
                <a:srgbClr val="AAC1E6"/>
              </a:buClr>
              <a:buSzPct val="100000"/>
              <a:buFont typeface="Wingdings" panose="05000000000000000000" pitchFamily="2" charset="2"/>
              <a:buChar char="ü"/>
            </a:pPr>
            <a:r>
              <a:rPr lang="es-ES" sz="2000" b="1" dirty="0">
                <a:solidFill>
                  <a:srgbClr val="E79097"/>
                </a:solidFill>
                <a:cs typeface="Arial"/>
                <a:sym typeface="Arial"/>
              </a:rPr>
              <a:t>Mejores propiedades sensoriales </a:t>
            </a:r>
            <a:r>
              <a:rPr lang="es-ES" sz="2000" dirty="0">
                <a:solidFill>
                  <a:schemeClr val="tx1">
                    <a:lumMod val="65000"/>
                    <a:lumOff val="35000"/>
                  </a:schemeClr>
                </a:solidFill>
                <a:cs typeface="Arial"/>
                <a:sym typeface="Arial"/>
              </a:rPr>
              <a:t>para el tratamiento de la psoriasis que podrían </a:t>
            </a:r>
            <a:r>
              <a:rPr lang="es-ES" sz="2000" b="1" dirty="0">
                <a:solidFill>
                  <a:srgbClr val="21667E"/>
                </a:solidFill>
                <a:cs typeface="Arial"/>
                <a:sym typeface="Arial"/>
              </a:rPr>
              <a:t>mejorar la aceptación y la adherencia</a:t>
            </a:r>
            <a:r>
              <a:rPr lang="es-ES" sz="2000" baseline="30000" dirty="0">
                <a:solidFill>
                  <a:srgbClr val="21667E"/>
                </a:solidFill>
                <a:cs typeface="Arial"/>
                <a:sym typeface="Arial"/>
              </a:rPr>
              <a:t>7</a:t>
            </a:r>
            <a:endParaRPr lang="es-ES" sz="2000" baseline="30000" dirty="0">
              <a:solidFill>
                <a:srgbClr val="21667E"/>
              </a:solidFill>
              <a:cs typeface="Arial"/>
            </a:endParaRPr>
          </a:p>
        </p:txBody>
      </p:sp>
      <p:sp>
        <p:nvSpPr>
          <p:cNvPr id="3" name="Google Shape;818;p21">
            <a:extLst>
              <a:ext uri="{FF2B5EF4-FFF2-40B4-BE49-F238E27FC236}">
                <a16:creationId xmlns:a16="http://schemas.microsoft.com/office/drawing/2014/main" id="{071B5FBC-2328-0242-3CC9-E4DC66018C9D}"/>
              </a:ext>
            </a:extLst>
          </p:cNvPr>
          <p:cNvSpPr txBox="1"/>
          <p:nvPr/>
        </p:nvSpPr>
        <p:spPr>
          <a:xfrm>
            <a:off x="1639465" y="4438649"/>
            <a:ext cx="8725879" cy="1176362"/>
          </a:xfrm>
          <a:prstGeom prst="roundRect">
            <a:avLst>
              <a:gd name="adj" fmla="val 50000"/>
            </a:avLst>
          </a:prstGeom>
          <a:solidFill>
            <a:srgbClr val="E79097"/>
          </a:solidFill>
          <a:ln>
            <a:noFill/>
          </a:ln>
        </p:spPr>
        <p:txBody>
          <a:bodyPr wrap="square" anchor="ctr">
            <a:noAutofit/>
          </a:bodyPr>
          <a:lstStyle>
            <a:defPPr>
              <a:defRPr lang="es-ES_tradnl"/>
            </a:defPPr>
            <a:lvl1pPr algn="ctr">
              <a:lnSpc>
                <a:spcPct val="150000"/>
              </a:lnSpc>
              <a:buClr>
                <a:srgbClr val="ED8A94"/>
              </a:buClr>
              <a:defRPr sz="2400" b="1">
                <a:solidFill>
                  <a:schemeClr val="bg1"/>
                </a:solidFill>
              </a:defRPr>
            </a:lvl1pPr>
          </a:lstStyle>
          <a:p>
            <a:pPr>
              <a:lnSpc>
                <a:spcPct val="100000"/>
              </a:lnSpc>
            </a:pPr>
            <a:r>
              <a:rPr lang="es-ES" dirty="0">
                <a:effectLst>
                  <a:outerShdw blurRad="38100" dist="38100" dir="2700000" algn="tl">
                    <a:srgbClr val="000000">
                      <a:alpha val="43137"/>
                    </a:srgbClr>
                  </a:outerShdw>
                </a:effectLst>
                <a:sym typeface="Arial"/>
              </a:rPr>
              <a:t>1ª y única crema acuosa con combinación de CAL/BDP</a:t>
            </a:r>
            <a:r>
              <a:rPr lang="es-ES" baseline="30000" dirty="0">
                <a:effectLst>
                  <a:outerShdw blurRad="38100" dist="38100" dir="2700000" algn="tl">
                    <a:srgbClr val="000000">
                      <a:alpha val="43137"/>
                    </a:srgbClr>
                  </a:outerShdw>
                </a:effectLst>
                <a:sym typeface="Arial"/>
              </a:rPr>
              <a:t>1,2</a:t>
            </a:r>
            <a:r>
              <a:rPr lang="es-ES" dirty="0">
                <a:effectLst>
                  <a:outerShdw blurRad="38100" dist="38100" dir="2700000" algn="tl">
                    <a:srgbClr val="000000">
                      <a:alpha val="43137"/>
                    </a:srgbClr>
                  </a:outerShdw>
                </a:effectLst>
                <a:sym typeface="Arial"/>
              </a:rPr>
              <a:t> gracias a la tecnología PAD</a:t>
            </a:r>
            <a:endParaRPr baseline="30000" dirty="0">
              <a:effectLst>
                <a:outerShdw blurRad="38100" dist="38100" dir="2700000" algn="tl">
                  <a:srgbClr val="000000">
                    <a:alpha val="43137"/>
                  </a:srgbClr>
                </a:outerShdw>
              </a:effectLst>
            </a:endParaRPr>
          </a:p>
        </p:txBody>
      </p:sp>
      <p:sp>
        <p:nvSpPr>
          <p:cNvPr id="4" name="TextBox 68">
            <a:extLst>
              <a:ext uri="{FF2B5EF4-FFF2-40B4-BE49-F238E27FC236}">
                <a16:creationId xmlns:a16="http://schemas.microsoft.com/office/drawing/2014/main" id="{CA465A65-12A5-ECF6-83B5-62DC90A90655}"/>
              </a:ext>
            </a:extLst>
          </p:cNvPr>
          <p:cNvSpPr txBox="1"/>
          <p:nvPr/>
        </p:nvSpPr>
        <p:spPr>
          <a:xfrm>
            <a:off x="254263" y="5838923"/>
            <a:ext cx="10165644" cy="954107"/>
          </a:xfrm>
          <a:prstGeom prst="rect">
            <a:avLst/>
          </a:prstGeom>
          <a:noFill/>
        </p:spPr>
        <p:txBody>
          <a:bodyPr wrap="square">
            <a:spAutoFit/>
          </a:bodyPr>
          <a:lstStyle/>
          <a:p>
            <a:pPr>
              <a:defRPr/>
            </a:pPr>
            <a:r>
              <a:rPr lang="en-US" sz="800" b="1" dirty="0">
                <a:solidFill>
                  <a:schemeClr val="bg1">
                    <a:lumMod val="50000"/>
                  </a:schemeClr>
                </a:solidFill>
                <a:ea typeface="Verdana" panose="020B0604030504040204" pitchFamily="34" charset="0"/>
              </a:rPr>
              <a:t>1.</a:t>
            </a:r>
            <a:r>
              <a:rPr lang="en-US" sz="800" dirty="0">
                <a:solidFill>
                  <a:schemeClr val="bg1">
                    <a:lumMod val="50000"/>
                  </a:schemeClr>
                </a:solidFill>
                <a:ea typeface="Verdana" panose="020B0604030504040204" pitchFamily="34" charset="0"/>
              </a:rPr>
              <a:t> </a:t>
            </a:r>
            <a:r>
              <a:rPr kumimoji="0" lang="en-GB" sz="800" b="0" i="0" u="none" strike="noStrike" kern="0" cap="none" spc="0" normalizeH="0" baseline="0" dirty="0">
                <a:ln>
                  <a:noFill/>
                </a:ln>
                <a:solidFill>
                  <a:srgbClr val="75787B"/>
                </a:solidFill>
                <a:effectLst/>
                <a:uLnTx/>
                <a:uFillTx/>
                <a:latin typeface="Calibri "/>
                <a:ea typeface="Arial"/>
                <a:cs typeface="Arial"/>
                <a:sym typeface="Arial"/>
              </a:rPr>
              <a:t>Pinter</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 et al. A </a:t>
            </a:r>
            <a:r>
              <a:rPr kumimoji="0" lang="en-GB" sz="800" b="0" i="0" u="none" strike="noStrike" kern="0" cap="none" spc="0" normalizeH="0" baseline="0" dirty="0">
                <a:ln>
                  <a:noFill/>
                </a:ln>
                <a:solidFill>
                  <a:srgbClr val="75787B"/>
                </a:solidFill>
                <a:effectLst/>
                <a:uLnTx/>
                <a:uFillTx/>
                <a:latin typeface="Calibri "/>
                <a:ea typeface="Arial"/>
                <a:cs typeface="Arial"/>
                <a:sym typeface="Arial"/>
              </a:rPr>
              <a:t>pooled</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analysis</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of</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randomized</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controlled</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phase</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3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trials</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investigating</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the</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efficacy</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and safety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of</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 novel,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fixed</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dose</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calcipotriene</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and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betamethasone</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dipropionate</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cream</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for</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the</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topical</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treatment</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of</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plaque psoriasis. J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Eur</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Acad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Venereol</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2022 Feb;36(2):228-236. </a:t>
            </a:r>
            <a:r>
              <a:rPr lang="en-US" sz="800" b="1" dirty="0">
                <a:solidFill>
                  <a:schemeClr val="bg1">
                    <a:lumMod val="50000"/>
                  </a:schemeClr>
                </a:solidFill>
                <a:ea typeface="Verdana" panose="020B0604030504040204" pitchFamily="34" charset="0"/>
              </a:rPr>
              <a:t>2.</a:t>
            </a:r>
            <a:r>
              <a:rPr lang="en-US" sz="800" dirty="0">
                <a:solidFill>
                  <a:schemeClr val="bg1">
                    <a:lumMod val="50000"/>
                  </a:schemeClr>
                </a:solidFill>
                <a:ea typeface="Verdana" panose="020B0604030504040204" pitchFamily="34" charset="0"/>
              </a:rPr>
              <a:t> </a:t>
            </a:r>
            <a:r>
              <a:rPr lang="en-US" sz="800" noProof="1">
                <a:solidFill>
                  <a:schemeClr val="bg1">
                    <a:lumMod val="50000"/>
                  </a:schemeClr>
                </a:solidFill>
                <a:cs typeface="Arial" panose="020B0604020202020204" pitchFamily="34" charset="0"/>
              </a:rPr>
              <a:t>Ficha Técnica Wynzora® CIMA. AEMPS. </a:t>
            </a:r>
            <a:r>
              <a:rPr lang="es-ES" sz="800" noProof="1">
                <a:solidFill>
                  <a:schemeClr val="bg1">
                    <a:lumMod val="50000"/>
                  </a:schemeClr>
                </a:solidFill>
                <a:cs typeface="Arial" panose="020B0604020202020204" pitchFamily="34" charset="0"/>
              </a:rPr>
              <a:t>Disponible en: https://cima.aemps.es/cima/pdfs/ft/86088/FT_86088.pdf (último acceso: marzo 2023).</a:t>
            </a:r>
            <a:r>
              <a:rPr lang="en-US" sz="800" dirty="0">
                <a:solidFill>
                  <a:schemeClr val="bg1">
                    <a:lumMod val="50000"/>
                  </a:schemeClr>
                </a:solidFill>
                <a:ea typeface="Verdana" panose="020B0604030504040204" pitchFamily="34" charset="0"/>
              </a:rPr>
              <a:t> </a:t>
            </a:r>
            <a:r>
              <a:rPr lang="en-US" sz="800" b="1" dirty="0">
                <a:solidFill>
                  <a:schemeClr val="bg1">
                    <a:lumMod val="50000"/>
                  </a:schemeClr>
                </a:solidFill>
                <a:ea typeface="Verdana" panose="020B0604030504040204" pitchFamily="34" charset="0"/>
              </a:rPr>
              <a:t>3. </a:t>
            </a:r>
            <a:r>
              <a:rPr lang="en-US" sz="800" dirty="0">
                <a:solidFill>
                  <a:schemeClr val="bg1">
                    <a:lumMod val="50000"/>
                  </a:schemeClr>
                </a:solidFill>
                <a:ea typeface="Verdana" panose="020B0604030504040204" pitchFamily="34" charset="0"/>
              </a:rPr>
              <a:t>Stein-Gold L, et al. A Phase 3, Randomized Trial Demonstrating the Improved Efficacy and Patient Acceptability of Fixed Dose Calcipotriene and Betamethasone Dipropionate Cream. J Drugs Dermatol. 2021 Apr 1;20(4):420-425.</a:t>
            </a:r>
            <a:r>
              <a:rPr lang="en-US" sz="800" b="1" dirty="0">
                <a:solidFill>
                  <a:schemeClr val="bg1">
                    <a:lumMod val="50000"/>
                  </a:schemeClr>
                </a:solidFill>
                <a:ea typeface="Verdana" panose="020B0604030504040204" pitchFamily="34" charset="0"/>
              </a:rPr>
              <a:t>4.</a:t>
            </a:r>
            <a:r>
              <a:rPr lang="en-US" sz="800" dirty="0">
                <a:solidFill>
                  <a:schemeClr val="bg1">
                    <a:lumMod val="50000"/>
                  </a:schemeClr>
                </a:solidFill>
                <a:ea typeface="Verdana" panose="020B0604030504040204" pitchFamily="34" charset="0"/>
              </a:rPr>
              <a:t> </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Armstrong AW et al.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Pooled</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Analysis</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Demonstrating</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Superior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Patient</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Reported</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Psoriasis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Treatment</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Outcomes</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for</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Calcipotriene</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Betamethasone</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Dipropionate</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Cream</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Versus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Suspension</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/Gel. J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Drugs</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800" b="0" i="0" u="none" strike="noStrike" kern="0" cap="none" spc="0" normalizeH="0" baseline="0" noProof="0" dirty="0" err="1">
                <a:ln>
                  <a:noFill/>
                </a:ln>
                <a:solidFill>
                  <a:srgbClr val="75787B"/>
                </a:solidFill>
                <a:effectLst/>
                <a:uLnTx/>
                <a:uFillTx/>
                <a:latin typeface="Calibri "/>
                <a:ea typeface="Arial"/>
                <a:cs typeface="Arial"/>
                <a:sym typeface="Arial"/>
              </a:rPr>
              <a:t>Dermatol</a:t>
            </a:r>
            <a:r>
              <a:rPr kumimoji="0" lang="es-ES" sz="800" b="0" i="0" u="none" strike="noStrike" kern="0" cap="none" spc="0" normalizeH="0" baseline="0" noProof="0" dirty="0">
                <a:ln>
                  <a:noFill/>
                </a:ln>
                <a:solidFill>
                  <a:srgbClr val="75787B"/>
                </a:solidFill>
                <a:effectLst/>
                <a:uLnTx/>
                <a:uFillTx/>
                <a:latin typeface="Calibri "/>
                <a:ea typeface="Arial"/>
                <a:cs typeface="Arial"/>
                <a:sym typeface="Arial"/>
              </a:rPr>
              <a:t>. 2022 Mar 1;21(3):242-248. </a:t>
            </a:r>
            <a:r>
              <a:rPr lang="en-US" sz="800" b="1" dirty="0">
                <a:solidFill>
                  <a:schemeClr val="bg1">
                    <a:lumMod val="50000"/>
                  </a:schemeClr>
                </a:solidFill>
                <a:ea typeface="Verdana" panose="020B0604030504040204" pitchFamily="34" charset="0"/>
              </a:rPr>
              <a:t>5.</a:t>
            </a:r>
            <a:r>
              <a:rPr lang="en-US" sz="800" dirty="0">
                <a:solidFill>
                  <a:schemeClr val="bg1">
                    <a:lumMod val="50000"/>
                  </a:schemeClr>
                </a:solidFill>
                <a:ea typeface="Verdana" panose="020B0604030504040204" pitchFamily="34" charset="0"/>
              </a:rPr>
              <a:t> </a:t>
            </a:r>
            <a:r>
              <a:rPr lang="en-US" sz="800" dirty="0">
                <a:solidFill>
                  <a:schemeClr val="bg1">
                    <a:lumMod val="50000"/>
                  </a:schemeClr>
                </a:solidFill>
                <a:ea typeface="Verdana" panose="020B0604030504040204" pitchFamily="34" charset="0"/>
                <a:cs typeface="Arial" panose="020B0604020202020204" pitchFamily="34" charset="0"/>
              </a:rPr>
              <a:t>Reich A, et al. Efficacy, quality of life, and treatment satisfaction: an indirect comparison of calcipotriol/betamethasone dipropionate cream versus foam for treatment of psoriasis. </a:t>
            </a:r>
            <a:r>
              <a:rPr lang="en-US" sz="800" dirty="0" err="1">
                <a:solidFill>
                  <a:schemeClr val="bg1">
                    <a:lumMod val="50000"/>
                  </a:schemeClr>
                </a:solidFill>
                <a:ea typeface="Verdana" panose="020B0604030504040204" pitchFamily="34" charset="0"/>
                <a:cs typeface="Arial" panose="020B0604020202020204" pitchFamily="34" charset="0"/>
              </a:rPr>
              <a:t>Curr</a:t>
            </a:r>
            <a:r>
              <a:rPr lang="en-US" sz="800" dirty="0">
                <a:solidFill>
                  <a:schemeClr val="bg1">
                    <a:lumMod val="50000"/>
                  </a:schemeClr>
                </a:solidFill>
                <a:ea typeface="Verdana" panose="020B0604030504040204" pitchFamily="34" charset="0"/>
                <a:cs typeface="Arial" panose="020B0604020202020204" pitchFamily="34" charset="0"/>
              </a:rPr>
              <a:t> Med Res </a:t>
            </a:r>
            <a:r>
              <a:rPr lang="en-US" sz="800" dirty="0" err="1">
                <a:solidFill>
                  <a:schemeClr val="bg1">
                    <a:lumMod val="50000"/>
                  </a:schemeClr>
                </a:solidFill>
                <a:ea typeface="Verdana" panose="020B0604030504040204" pitchFamily="34" charset="0"/>
                <a:cs typeface="Arial" panose="020B0604020202020204" pitchFamily="34" charset="0"/>
              </a:rPr>
              <a:t>Opin</a:t>
            </a:r>
            <a:r>
              <a:rPr lang="en-US" sz="800" dirty="0">
                <a:solidFill>
                  <a:schemeClr val="bg1">
                    <a:lumMod val="50000"/>
                  </a:schemeClr>
                </a:solidFill>
                <a:ea typeface="Verdana" panose="020B0604030504040204" pitchFamily="34" charset="0"/>
                <a:cs typeface="Arial" panose="020B0604020202020204" pitchFamily="34" charset="0"/>
              </a:rPr>
              <a:t>. 2022 Sep;38(9):1521-1529. </a:t>
            </a:r>
            <a:r>
              <a:rPr lang="en-US" sz="800" b="1" dirty="0">
                <a:solidFill>
                  <a:schemeClr val="bg1">
                    <a:lumMod val="50000"/>
                  </a:schemeClr>
                </a:solidFill>
                <a:ea typeface="Verdana" panose="020B0604030504040204" pitchFamily="34" charset="0"/>
              </a:rPr>
              <a:t>6.</a:t>
            </a:r>
            <a:r>
              <a:rPr lang="en-US" sz="800" dirty="0">
                <a:solidFill>
                  <a:schemeClr val="bg1">
                    <a:lumMod val="50000"/>
                  </a:schemeClr>
                </a:solidFill>
                <a:ea typeface="Verdana" panose="020B0604030504040204" pitchFamily="34" charset="0"/>
              </a:rPr>
              <a:t> </a:t>
            </a:r>
            <a:r>
              <a:rPr lang="en-US" sz="800" dirty="0">
                <a:solidFill>
                  <a:schemeClr val="bg1">
                    <a:lumMod val="50000"/>
                  </a:schemeClr>
                </a:solidFill>
                <a:ea typeface="Verdana" panose="020B0604030504040204" pitchFamily="34" charset="0"/>
                <a:cs typeface="Arial" panose="020B0604020202020204" pitchFamily="34" charset="0"/>
              </a:rPr>
              <a:t>Bewley A et al. An anchored matching-adjusted indirect comparison of fixed-dose combination calcipotriol and betamethasone dipropionate (Cal/BDP) cream versus Cal/BDP foam for the treatment of psoriasis. J </a:t>
            </a:r>
            <a:r>
              <a:rPr lang="en-US" sz="800" dirty="0" err="1">
                <a:solidFill>
                  <a:schemeClr val="bg1">
                    <a:lumMod val="50000"/>
                  </a:schemeClr>
                </a:solidFill>
                <a:ea typeface="Verdana" panose="020B0604030504040204" pitchFamily="34" charset="0"/>
                <a:cs typeface="Arial" panose="020B0604020202020204" pitchFamily="34" charset="0"/>
              </a:rPr>
              <a:t>Dermatolog</a:t>
            </a:r>
            <a:r>
              <a:rPr lang="en-US" sz="800" dirty="0">
                <a:solidFill>
                  <a:schemeClr val="bg1">
                    <a:lumMod val="50000"/>
                  </a:schemeClr>
                </a:solidFill>
                <a:ea typeface="Verdana" panose="020B0604030504040204" pitchFamily="34" charset="0"/>
                <a:cs typeface="Arial" panose="020B0604020202020204" pitchFamily="34" charset="0"/>
              </a:rPr>
              <a:t> Treat. 2022 Dec;33(8):3191-3198. 7. </a:t>
            </a:r>
            <a:r>
              <a:rPr lang="es-ES" sz="800" dirty="0" err="1">
                <a:solidFill>
                  <a:schemeClr val="tx1">
                    <a:lumMod val="50000"/>
                    <a:lumOff val="50000"/>
                  </a:schemeClr>
                </a:solidFill>
              </a:rPr>
              <a:t>Guilà</a:t>
            </a:r>
            <a:r>
              <a:rPr lang="es-ES" sz="800" dirty="0">
                <a:solidFill>
                  <a:schemeClr val="tx1">
                    <a:lumMod val="50000"/>
                    <a:lumOff val="50000"/>
                  </a:schemeClr>
                </a:solidFill>
              </a:rPr>
              <a:t> T, García N, </a:t>
            </a:r>
            <a:r>
              <a:rPr lang="es-ES" sz="800" dirty="0" err="1">
                <a:solidFill>
                  <a:schemeClr val="tx1">
                    <a:lumMod val="50000"/>
                    <a:lumOff val="50000"/>
                  </a:schemeClr>
                </a:solidFill>
              </a:rPr>
              <a:t>Guiró</a:t>
            </a:r>
            <a:r>
              <a:rPr lang="es-ES" sz="800" dirty="0">
                <a:solidFill>
                  <a:schemeClr val="tx1">
                    <a:lumMod val="50000"/>
                    <a:lumOff val="50000"/>
                  </a:schemeClr>
                </a:solidFill>
              </a:rPr>
              <a:t> P, et al. </a:t>
            </a:r>
            <a:r>
              <a:rPr lang="es-ES" sz="800" dirty="0" err="1">
                <a:solidFill>
                  <a:schemeClr val="tx1">
                    <a:lumMod val="50000"/>
                    <a:lumOff val="50000"/>
                  </a:schemeClr>
                </a:solidFill>
              </a:rPr>
              <a:t>Sensory</a:t>
            </a:r>
            <a:r>
              <a:rPr lang="es-ES" sz="800" dirty="0">
                <a:solidFill>
                  <a:schemeClr val="tx1">
                    <a:lumMod val="50000"/>
                    <a:lumOff val="50000"/>
                  </a:schemeClr>
                </a:solidFill>
              </a:rPr>
              <a:t> </a:t>
            </a:r>
            <a:r>
              <a:rPr lang="es-ES" sz="800" dirty="0" err="1">
                <a:solidFill>
                  <a:schemeClr val="tx1">
                    <a:lumMod val="50000"/>
                    <a:lumOff val="50000"/>
                  </a:schemeClr>
                </a:solidFill>
              </a:rPr>
              <a:t>properties</a:t>
            </a:r>
            <a:r>
              <a:rPr lang="es-ES" sz="800" dirty="0">
                <a:solidFill>
                  <a:schemeClr val="tx1">
                    <a:lumMod val="50000"/>
                    <a:lumOff val="50000"/>
                  </a:schemeClr>
                </a:solidFill>
              </a:rPr>
              <a:t> </a:t>
            </a:r>
            <a:r>
              <a:rPr lang="es-ES" sz="800" dirty="0" err="1">
                <a:solidFill>
                  <a:schemeClr val="tx1">
                    <a:lumMod val="50000"/>
                    <a:lumOff val="50000"/>
                  </a:schemeClr>
                </a:solidFill>
              </a:rPr>
              <a:t>analysis</a:t>
            </a:r>
            <a:r>
              <a:rPr lang="es-ES" sz="800" dirty="0">
                <a:solidFill>
                  <a:schemeClr val="tx1">
                    <a:lumMod val="50000"/>
                    <a:lumOff val="50000"/>
                  </a:schemeClr>
                </a:solidFill>
              </a:rPr>
              <a:t> of the </a:t>
            </a:r>
            <a:r>
              <a:rPr lang="es-ES" sz="800" dirty="0" err="1">
                <a:solidFill>
                  <a:schemeClr val="tx1">
                    <a:lumMod val="50000"/>
                    <a:lumOff val="50000"/>
                  </a:schemeClr>
                </a:solidFill>
              </a:rPr>
              <a:t>main</a:t>
            </a:r>
            <a:r>
              <a:rPr lang="es-ES" sz="800" dirty="0">
                <a:solidFill>
                  <a:schemeClr val="tx1">
                    <a:lumMod val="50000"/>
                    <a:lumOff val="50000"/>
                  </a:schemeClr>
                </a:solidFill>
              </a:rPr>
              <a:t> </a:t>
            </a:r>
            <a:r>
              <a:rPr lang="es-ES" sz="800" dirty="0" err="1">
                <a:solidFill>
                  <a:schemeClr val="tx1">
                    <a:lumMod val="50000"/>
                    <a:lumOff val="50000"/>
                  </a:schemeClr>
                </a:solidFill>
              </a:rPr>
              <a:t>pharmaceutical</a:t>
            </a:r>
            <a:r>
              <a:rPr lang="es-ES" sz="800" dirty="0">
                <a:solidFill>
                  <a:schemeClr val="tx1">
                    <a:lumMod val="50000"/>
                    <a:lumOff val="50000"/>
                  </a:schemeClr>
                </a:solidFill>
              </a:rPr>
              <a:t> </a:t>
            </a:r>
            <a:r>
              <a:rPr lang="es-ES" sz="800" dirty="0" err="1">
                <a:solidFill>
                  <a:schemeClr val="tx1">
                    <a:lumMod val="50000"/>
                    <a:lumOff val="50000"/>
                  </a:schemeClr>
                </a:solidFill>
              </a:rPr>
              <a:t>forms</a:t>
            </a:r>
            <a:r>
              <a:rPr lang="es-ES" sz="800" dirty="0">
                <a:solidFill>
                  <a:schemeClr val="tx1">
                    <a:lumMod val="50000"/>
                    <a:lumOff val="50000"/>
                  </a:schemeClr>
                </a:solidFill>
              </a:rPr>
              <a:t> </a:t>
            </a:r>
            <a:r>
              <a:rPr lang="es-ES" sz="800" dirty="0" err="1">
                <a:solidFill>
                  <a:schemeClr val="tx1">
                    <a:lumMod val="50000"/>
                    <a:lumOff val="50000"/>
                  </a:schemeClr>
                </a:solidFill>
              </a:rPr>
              <a:t>used</a:t>
            </a:r>
            <a:r>
              <a:rPr lang="es-ES" sz="800" dirty="0">
                <a:solidFill>
                  <a:schemeClr val="tx1">
                    <a:lumMod val="50000"/>
                    <a:lumOff val="50000"/>
                  </a:schemeClr>
                </a:solidFill>
              </a:rPr>
              <a:t> in the </a:t>
            </a:r>
            <a:r>
              <a:rPr lang="es-ES" sz="800" dirty="0" err="1">
                <a:solidFill>
                  <a:schemeClr val="tx1">
                    <a:lumMod val="50000"/>
                    <a:lumOff val="50000"/>
                  </a:schemeClr>
                </a:solidFill>
              </a:rPr>
              <a:t>topical</a:t>
            </a:r>
            <a:r>
              <a:rPr lang="es-ES" sz="800" dirty="0">
                <a:solidFill>
                  <a:schemeClr val="tx1">
                    <a:lumMod val="50000"/>
                    <a:lumOff val="50000"/>
                  </a:schemeClr>
                </a:solidFill>
              </a:rPr>
              <a:t> treatment of plaque psoriasis. P2323 </a:t>
            </a:r>
            <a:r>
              <a:rPr lang="es-ES" sz="800" dirty="0" err="1">
                <a:solidFill>
                  <a:schemeClr val="tx1">
                    <a:lumMod val="50000"/>
                    <a:lumOff val="50000"/>
                  </a:schemeClr>
                </a:solidFill>
              </a:rPr>
              <a:t>presented</a:t>
            </a:r>
            <a:r>
              <a:rPr lang="es-ES" sz="800" dirty="0">
                <a:solidFill>
                  <a:schemeClr val="tx1">
                    <a:lumMod val="50000"/>
                    <a:lumOff val="50000"/>
                  </a:schemeClr>
                </a:solidFill>
              </a:rPr>
              <a:t> at 32nd </a:t>
            </a:r>
            <a:r>
              <a:rPr lang="es-ES" sz="800" dirty="0" err="1">
                <a:solidFill>
                  <a:schemeClr val="tx1">
                    <a:lumMod val="50000"/>
                    <a:lumOff val="50000"/>
                  </a:schemeClr>
                </a:solidFill>
              </a:rPr>
              <a:t>European</a:t>
            </a:r>
            <a:r>
              <a:rPr lang="es-ES" sz="800" dirty="0">
                <a:solidFill>
                  <a:schemeClr val="tx1">
                    <a:lumMod val="50000"/>
                    <a:lumOff val="50000"/>
                  </a:schemeClr>
                </a:solidFill>
              </a:rPr>
              <a:t> </a:t>
            </a:r>
            <a:r>
              <a:rPr lang="es-ES" sz="800" dirty="0" err="1">
                <a:solidFill>
                  <a:schemeClr val="tx1">
                    <a:lumMod val="50000"/>
                    <a:lumOff val="50000"/>
                  </a:schemeClr>
                </a:solidFill>
              </a:rPr>
              <a:t>Academy</a:t>
            </a:r>
            <a:r>
              <a:rPr lang="es-ES" sz="800" dirty="0">
                <a:solidFill>
                  <a:schemeClr val="tx1">
                    <a:lumMod val="50000"/>
                    <a:lumOff val="50000"/>
                  </a:schemeClr>
                </a:solidFill>
              </a:rPr>
              <a:t> of </a:t>
            </a:r>
            <a:r>
              <a:rPr lang="es-ES" sz="800" dirty="0" err="1">
                <a:solidFill>
                  <a:schemeClr val="tx1">
                    <a:lumMod val="50000"/>
                    <a:lumOff val="50000"/>
                  </a:schemeClr>
                </a:solidFill>
              </a:rPr>
              <a:t>Dermatology</a:t>
            </a:r>
            <a:r>
              <a:rPr lang="es-ES" sz="800" dirty="0">
                <a:solidFill>
                  <a:schemeClr val="tx1">
                    <a:lumMod val="50000"/>
                    <a:lumOff val="50000"/>
                  </a:schemeClr>
                </a:solidFill>
              </a:rPr>
              <a:t> and </a:t>
            </a:r>
            <a:r>
              <a:rPr lang="es-ES" sz="800" dirty="0" err="1">
                <a:solidFill>
                  <a:schemeClr val="tx1">
                    <a:lumMod val="50000"/>
                    <a:lumOff val="50000"/>
                  </a:schemeClr>
                </a:solidFill>
              </a:rPr>
              <a:t>Venereology</a:t>
            </a:r>
            <a:r>
              <a:rPr lang="es-ES" sz="800" dirty="0">
                <a:solidFill>
                  <a:schemeClr val="tx1">
                    <a:lumMod val="50000"/>
                    <a:lumOff val="50000"/>
                  </a:schemeClr>
                </a:solidFill>
              </a:rPr>
              <a:t> </a:t>
            </a:r>
            <a:r>
              <a:rPr lang="es-ES" sz="800" dirty="0" err="1">
                <a:solidFill>
                  <a:schemeClr val="tx1">
                    <a:lumMod val="50000"/>
                    <a:lumOff val="50000"/>
                  </a:schemeClr>
                </a:solidFill>
              </a:rPr>
              <a:t>Congress</a:t>
            </a:r>
            <a:r>
              <a:rPr lang="es-ES" sz="800" dirty="0">
                <a:solidFill>
                  <a:schemeClr val="tx1">
                    <a:lumMod val="50000"/>
                    <a:lumOff val="50000"/>
                  </a:schemeClr>
                </a:solidFill>
              </a:rPr>
              <a:t>. </a:t>
            </a:r>
            <a:r>
              <a:rPr lang="es-ES" sz="800" dirty="0" err="1">
                <a:solidFill>
                  <a:schemeClr val="tx1">
                    <a:lumMod val="50000"/>
                    <a:lumOff val="50000"/>
                  </a:schemeClr>
                </a:solidFill>
              </a:rPr>
              <a:t>Berlin</a:t>
            </a:r>
            <a:r>
              <a:rPr lang="es-ES" sz="800" dirty="0">
                <a:solidFill>
                  <a:schemeClr val="tx1">
                    <a:lumMod val="50000"/>
                    <a:lumOff val="50000"/>
                  </a:schemeClr>
                </a:solidFill>
              </a:rPr>
              <a:t>, 11 14 </a:t>
            </a:r>
            <a:r>
              <a:rPr lang="es-ES" sz="800" dirty="0" err="1">
                <a:solidFill>
                  <a:schemeClr val="tx1">
                    <a:lumMod val="50000"/>
                    <a:lumOff val="50000"/>
                  </a:schemeClr>
                </a:solidFill>
              </a:rPr>
              <a:t>October</a:t>
            </a:r>
            <a:r>
              <a:rPr lang="es-ES" sz="800" dirty="0">
                <a:solidFill>
                  <a:schemeClr val="tx1">
                    <a:lumMod val="50000"/>
                    <a:lumOff val="50000"/>
                  </a:schemeClr>
                </a:solidFill>
              </a:rPr>
              <a:t> 2023.</a:t>
            </a:r>
            <a:endParaRPr lang="pt-BR" sz="800" dirty="0">
              <a:solidFill>
                <a:schemeClr val="tx1">
                  <a:lumMod val="50000"/>
                  <a:lumOff val="50000"/>
                </a:schemeClr>
              </a:solidFill>
              <a:ea typeface="Noto Sans" panose="020B0502040504020204" pitchFamily="34"/>
              <a:cs typeface="Noto Sans" panose="020B0502040504020204" pitchFamily="34"/>
            </a:endParaRPr>
          </a:p>
        </p:txBody>
      </p:sp>
    </p:spTree>
    <p:extLst>
      <p:ext uri="{BB962C8B-B14F-4D97-AF65-F5344CB8AC3E}">
        <p14:creationId xmlns:p14="http://schemas.microsoft.com/office/powerpoint/2010/main" val="25777503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F4BD51-7C26-F019-78A9-F04BE94E7756}"/>
              </a:ext>
            </a:extLst>
          </p:cNvPr>
          <p:cNvSpPr>
            <a:spLocks noGrp="1"/>
          </p:cNvSpPr>
          <p:nvPr>
            <p:ph idx="1"/>
          </p:nvPr>
        </p:nvSpPr>
        <p:spPr>
          <a:xfrm>
            <a:off x="932941" y="1573623"/>
            <a:ext cx="10203145" cy="4351338"/>
          </a:xfrm>
        </p:spPr>
        <p:txBody>
          <a:bodyPr>
            <a:normAutofit/>
          </a:bodyPr>
          <a:lstStyle/>
          <a:p>
            <a:pPr>
              <a:lnSpc>
                <a:spcPct val="150000"/>
              </a:lnSpc>
            </a:pPr>
            <a:r>
              <a:rPr lang="en-US" sz="1800" dirty="0" err="1"/>
              <a:t>Mujer</a:t>
            </a:r>
            <a:r>
              <a:rPr lang="en-US" sz="1800" dirty="0"/>
              <a:t> 43 </a:t>
            </a:r>
            <a:r>
              <a:rPr lang="en-US" sz="1800" dirty="0" err="1"/>
              <a:t>años</a:t>
            </a:r>
            <a:endParaRPr lang="en-US" sz="1800" dirty="0"/>
          </a:p>
          <a:p>
            <a:pPr>
              <a:lnSpc>
                <a:spcPct val="150000"/>
              </a:lnSpc>
            </a:pPr>
            <a:r>
              <a:rPr lang="en-US" sz="1800" dirty="0" err="1"/>
              <a:t>Antecedentes</a:t>
            </a:r>
            <a:r>
              <a:rPr lang="en-US" sz="1800" dirty="0"/>
              <a:t> de </a:t>
            </a:r>
            <a:r>
              <a:rPr lang="en-US" sz="1800" dirty="0" err="1"/>
              <a:t>interés</a:t>
            </a:r>
            <a:r>
              <a:rPr lang="en-US" sz="1800" dirty="0"/>
              <a:t>: DLP*,HTA*</a:t>
            </a:r>
          </a:p>
          <a:p>
            <a:pPr>
              <a:lnSpc>
                <a:spcPct val="150000"/>
              </a:lnSpc>
            </a:pPr>
            <a:r>
              <a:rPr lang="en-US" sz="1800" dirty="0" err="1"/>
              <a:t>Tratamiento</a:t>
            </a:r>
            <a:r>
              <a:rPr lang="en-US" sz="1800" dirty="0"/>
              <a:t> habitual: </a:t>
            </a:r>
            <a:r>
              <a:rPr lang="en-US" sz="1800" dirty="0" err="1"/>
              <a:t>Atorvastatina</a:t>
            </a:r>
            <a:r>
              <a:rPr lang="en-US" sz="1800" dirty="0"/>
              <a:t> y Enalapril</a:t>
            </a:r>
          </a:p>
          <a:p>
            <a:pPr>
              <a:lnSpc>
                <a:spcPct val="150000"/>
              </a:lnSpc>
            </a:pPr>
            <a:r>
              <a:rPr lang="es-ES" sz="1800" dirty="0"/>
              <a:t>Psoriasis 6 años de evolución</a:t>
            </a:r>
          </a:p>
          <a:p>
            <a:pPr>
              <a:lnSpc>
                <a:spcPct val="150000"/>
              </a:lnSpc>
            </a:pPr>
            <a:r>
              <a:rPr lang="en-US" sz="1800" dirty="0" err="1"/>
              <a:t>Lesiones</a:t>
            </a:r>
            <a:r>
              <a:rPr lang="en-US" sz="1800" dirty="0"/>
              <a:t> </a:t>
            </a:r>
            <a:r>
              <a:rPr lang="en-US" sz="1800" dirty="0" err="1"/>
              <a:t>palmoplantares</a:t>
            </a:r>
            <a:endParaRPr lang="en-US" sz="1800" dirty="0"/>
          </a:p>
          <a:p>
            <a:pPr>
              <a:lnSpc>
                <a:spcPct val="150000"/>
              </a:lnSpc>
            </a:pPr>
            <a:r>
              <a:rPr lang="en-US" sz="1800" dirty="0" err="1"/>
              <a:t>Tratamientos</a:t>
            </a:r>
            <a:r>
              <a:rPr lang="en-US" sz="1800" dirty="0"/>
              <a:t> </a:t>
            </a:r>
            <a:r>
              <a:rPr lang="en-US" sz="1800" dirty="0" err="1"/>
              <a:t>previos</a:t>
            </a:r>
            <a:r>
              <a:rPr lang="en-US" sz="1800" dirty="0"/>
              <a:t> (</a:t>
            </a:r>
            <a:r>
              <a:rPr lang="en-US" sz="1800" dirty="0" err="1"/>
              <a:t>emolientes</a:t>
            </a:r>
            <a:r>
              <a:rPr lang="en-US" sz="1800" dirty="0"/>
              <a:t> y </a:t>
            </a:r>
            <a:r>
              <a:rPr lang="en-US" sz="1800" dirty="0" err="1"/>
              <a:t>corticosteroides</a:t>
            </a:r>
            <a:r>
              <a:rPr lang="en-US" sz="1800" dirty="0"/>
              <a:t> </a:t>
            </a:r>
            <a:r>
              <a:rPr lang="en-US" sz="1800" dirty="0" err="1"/>
              <a:t>tópicos</a:t>
            </a:r>
            <a:r>
              <a:rPr lang="en-US" sz="1800" dirty="0"/>
              <a:t> con </a:t>
            </a:r>
            <a:r>
              <a:rPr lang="en-US" sz="1800" dirty="0" err="1"/>
              <a:t>respuesta</a:t>
            </a:r>
            <a:r>
              <a:rPr lang="en-US" sz="1800" dirty="0"/>
              <a:t> </a:t>
            </a:r>
            <a:r>
              <a:rPr lang="en-US" sz="1800" dirty="0" err="1"/>
              <a:t>incompleta</a:t>
            </a:r>
            <a:r>
              <a:rPr lang="en-US" sz="1800" dirty="0"/>
              <a:t>)</a:t>
            </a:r>
          </a:p>
          <a:p>
            <a:pPr>
              <a:lnSpc>
                <a:spcPct val="150000"/>
              </a:lnSpc>
            </a:pPr>
            <a:r>
              <a:rPr lang="es-ES" sz="1800" dirty="0"/>
              <a:t>Exploración física: placas eritematosas, </a:t>
            </a:r>
            <a:r>
              <a:rPr lang="es-ES" sz="1800" dirty="0" err="1"/>
              <a:t>hiperqueratósicas</a:t>
            </a:r>
            <a:r>
              <a:rPr lang="es-ES" sz="1800" dirty="0"/>
              <a:t> en ambas palmas. No se observaban lesiones en otras localizaciones</a:t>
            </a:r>
            <a:endParaRPr lang="en-US" sz="1800" dirty="0"/>
          </a:p>
        </p:txBody>
      </p:sp>
      <p:sp>
        <p:nvSpPr>
          <p:cNvPr id="5" name="Title 1">
            <a:extLst>
              <a:ext uri="{FF2B5EF4-FFF2-40B4-BE49-F238E27FC236}">
                <a16:creationId xmlns:a16="http://schemas.microsoft.com/office/drawing/2014/main" id="{BF059632-F811-469F-0283-BB65A92C26BB}"/>
              </a:ext>
            </a:extLst>
          </p:cNvPr>
          <p:cNvSpPr txBox="1">
            <a:spLocks/>
          </p:cNvSpPr>
          <p:nvPr/>
        </p:nvSpPr>
        <p:spPr>
          <a:xfrm>
            <a:off x="1062182" y="422404"/>
            <a:ext cx="7389160" cy="5650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kern="1200">
                <a:solidFill>
                  <a:srgbClr val="0D3F4E"/>
                </a:solidFill>
                <a:latin typeface="+mn-lt"/>
                <a:ea typeface="+mj-ea"/>
                <a:cs typeface="+mj-cs"/>
              </a:defRPr>
            </a:lvl1pPr>
          </a:lstStyle>
          <a:p>
            <a:r>
              <a:rPr lang="es-ES" dirty="0"/>
              <a:t>Caso Clínico Ejemplo 1</a:t>
            </a:r>
          </a:p>
        </p:txBody>
      </p:sp>
      <p:sp>
        <p:nvSpPr>
          <p:cNvPr id="6" name="Marcador de texto 3">
            <a:extLst>
              <a:ext uri="{FF2B5EF4-FFF2-40B4-BE49-F238E27FC236}">
                <a16:creationId xmlns:a16="http://schemas.microsoft.com/office/drawing/2014/main" id="{9689C8AF-BFF4-4FF5-37AD-7B7B0E5847B5}"/>
              </a:ext>
            </a:extLst>
          </p:cNvPr>
          <p:cNvSpPr txBox="1">
            <a:spLocks/>
          </p:cNvSpPr>
          <p:nvPr/>
        </p:nvSpPr>
        <p:spPr>
          <a:xfrm>
            <a:off x="1062182" y="957565"/>
            <a:ext cx="7389440" cy="38071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rgbClr val="E83638"/>
              </a:buClr>
              <a:buFontTx/>
              <a:buNone/>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E83638"/>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E83638"/>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E83638"/>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E83638"/>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_tradnl" dirty="0"/>
              <a:t>Dr. Álvaro Iglesias </a:t>
            </a:r>
            <a:r>
              <a:rPr lang="es-ES_tradnl" dirty="0" err="1"/>
              <a:t>Puzas</a:t>
            </a:r>
            <a:r>
              <a:rPr lang="es-ES_tradnl" dirty="0"/>
              <a:t>; Hospital Clínico San Carlos</a:t>
            </a:r>
            <a:endParaRPr lang="es-ES" dirty="0"/>
          </a:p>
        </p:txBody>
      </p:sp>
      <p:sp>
        <p:nvSpPr>
          <p:cNvPr id="8" name="TextBox 7">
            <a:extLst>
              <a:ext uri="{FF2B5EF4-FFF2-40B4-BE49-F238E27FC236}">
                <a16:creationId xmlns:a16="http://schemas.microsoft.com/office/drawing/2014/main" id="{3B293B2E-A3EC-11B0-025C-592CF811CB8C}"/>
              </a:ext>
            </a:extLst>
          </p:cNvPr>
          <p:cNvSpPr txBox="1"/>
          <p:nvPr/>
        </p:nvSpPr>
        <p:spPr>
          <a:xfrm>
            <a:off x="604157" y="6305796"/>
            <a:ext cx="6106884" cy="338554"/>
          </a:xfrm>
          <a:prstGeom prst="rect">
            <a:avLst/>
          </a:prstGeom>
          <a:noFill/>
        </p:spPr>
        <p:txBody>
          <a:bodyPr wrap="square">
            <a:spAutoFit/>
          </a:bodyPr>
          <a:lstStyle/>
          <a:p>
            <a:r>
              <a:rPr lang="es-ES" sz="1600" b="0" i="0" u="none" strike="noStrike" baseline="0" dirty="0">
                <a:solidFill>
                  <a:schemeClr val="tx1">
                    <a:lumMod val="65000"/>
                    <a:lumOff val="35000"/>
                  </a:schemeClr>
                </a:solidFill>
                <a:latin typeface="5"/>
              </a:rPr>
              <a:t>*DLP: Dislipemia / HTA: Hipertensión arterial</a:t>
            </a:r>
            <a:endParaRPr lang="en-US" sz="1600" dirty="0">
              <a:solidFill>
                <a:schemeClr val="tx1">
                  <a:lumMod val="65000"/>
                  <a:lumOff val="35000"/>
                </a:schemeClr>
              </a:solidFill>
            </a:endParaRPr>
          </a:p>
        </p:txBody>
      </p:sp>
    </p:spTree>
    <p:extLst>
      <p:ext uri="{BB962C8B-B14F-4D97-AF65-F5344CB8AC3E}">
        <p14:creationId xmlns:p14="http://schemas.microsoft.com/office/powerpoint/2010/main" val="19852625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5">
            <a:extLst>
              <a:ext uri="{FF2B5EF4-FFF2-40B4-BE49-F238E27FC236}">
                <a16:creationId xmlns:a16="http://schemas.microsoft.com/office/drawing/2014/main" id="{EE38FBB3-AADE-4B05-E94E-FEFE8458AE8E}"/>
              </a:ext>
            </a:extLst>
          </p:cNvPr>
          <p:cNvGrpSpPr/>
          <p:nvPr/>
        </p:nvGrpSpPr>
        <p:grpSpPr>
          <a:xfrm>
            <a:off x="5363572" y="1810657"/>
            <a:ext cx="1190439" cy="1247930"/>
            <a:chOff x="2462511" y="1811853"/>
            <a:chExt cx="1190439" cy="1247930"/>
          </a:xfrm>
        </p:grpSpPr>
        <p:sp>
          <p:nvSpPr>
            <p:cNvPr id="26" name="TextBox 27">
              <a:extLst>
                <a:ext uri="{FF2B5EF4-FFF2-40B4-BE49-F238E27FC236}">
                  <a16:creationId xmlns:a16="http://schemas.microsoft.com/office/drawing/2014/main" id="{88EF969B-95A3-37F4-D9E0-63E36E027844}"/>
                </a:ext>
              </a:extLst>
            </p:cNvPr>
            <p:cNvSpPr txBox="1"/>
            <p:nvPr/>
          </p:nvSpPr>
          <p:spPr>
            <a:xfrm>
              <a:off x="2464595" y="2690451"/>
              <a:ext cx="1188355" cy="369332"/>
            </a:xfrm>
            <a:prstGeom prst="rect">
              <a:avLst/>
            </a:prstGeom>
            <a:solidFill>
              <a:schemeClr val="accent5"/>
            </a:solidFill>
            <a:ln>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srgbClr val="002855"/>
                  </a:solidFill>
                  <a:effectLst/>
                  <a:uLnTx/>
                  <a:uFillTx/>
                  <a:latin typeface="Calibri" panose="020F0502020204030204"/>
                  <a:ea typeface="+mn-ea"/>
                  <a:cs typeface="+mn-cs"/>
                </a:rPr>
                <a:t>1 semana</a:t>
              </a:r>
              <a:endParaRPr kumimoji="0" lang="en-US" sz="1800" b="0" i="0" u="none" strike="noStrike" kern="1200" cap="none" spc="0" normalizeH="0" baseline="0" noProof="0">
                <a:ln>
                  <a:noFill/>
                </a:ln>
                <a:solidFill>
                  <a:srgbClr val="002855"/>
                </a:solidFill>
                <a:effectLst/>
                <a:uLnTx/>
                <a:uFillTx/>
                <a:latin typeface="Calibri" panose="020F0502020204030204"/>
                <a:ea typeface="+mn-ea"/>
                <a:cs typeface="+mn-cs"/>
              </a:endParaRPr>
            </a:p>
          </p:txBody>
        </p:sp>
        <p:cxnSp>
          <p:nvCxnSpPr>
            <p:cNvPr id="27" name="Straight Connector 28">
              <a:extLst>
                <a:ext uri="{FF2B5EF4-FFF2-40B4-BE49-F238E27FC236}">
                  <a16:creationId xmlns:a16="http://schemas.microsoft.com/office/drawing/2014/main" id="{ABFE2E63-7C43-2656-90D0-FBCCD9322352}"/>
                </a:ext>
              </a:extLst>
            </p:cNvPr>
            <p:cNvCxnSpPr>
              <a:cxnSpLocks/>
            </p:cNvCxnSpPr>
            <p:nvPr/>
          </p:nvCxnSpPr>
          <p:spPr>
            <a:xfrm>
              <a:off x="2462511" y="1811853"/>
              <a:ext cx="16205" cy="809658"/>
            </a:xfrm>
            <a:prstGeom prst="line">
              <a:avLst/>
            </a:prstGeom>
            <a:ln>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8" name="Group 16">
            <a:extLst>
              <a:ext uri="{FF2B5EF4-FFF2-40B4-BE49-F238E27FC236}">
                <a16:creationId xmlns:a16="http://schemas.microsoft.com/office/drawing/2014/main" id="{3E2FF56E-4C28-598D-0850-E8AF32A4D953}"/>
              </a:ext>
            </a:extLst>
          </p:cNvPr>
          <p:cNvGrpSpPr/>
          <p:nvPr/>
        </p:nvGrpSpPr>
        <p:grpSpPr>
          <a:xfrm>
            <a:off x="8996615" y="1810657"/>
            <a:ext cx="1188355" cy="1247931"/>
            <a:chOff x="2464595" y="1811852"/>
            <a:chExt cx="1188355" cy="1247931"/>
          </a:xfrm>
        </p:grpSpPr>
        <p:sp>
          <p:nvSpPr>
            <p:cNvPr id="29" name="TextBox 10">
              <a:extLst>
                <a:ext uri="{FF2B5EF4-FFF2-40B4-BE49-F238E27FC236}">
                  <a16:creationId xmlns:a16="http://schemas.microsoft.com/office/drawing/2014/main" id="{89A2392A-4EB8-A037-1B91-6F809FE7CD7C}"/>
                </a:ext>
              </a:extLst>
            </p:cNvPr>
            <p:cNvSpPr txBox="1"/>
            <p:nvPr/>
          </p:nvSpPr>
          <p:spPr>
            <a:xfrm>
              <a:off x="2464595" y="2690451"/>
              <a:ext cx="1188355" cy="369332"/>
            </a:xfrm>
            <a:prstGeom prst="rect">
              <a:avLst/>
            </a:prstGeom>
            <a:solidFill>
              <a:schemeClr val="accent5"/>
            </a:solidFill>
            <a:ln>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srgbClr val="002855"/>
                  </a:solidFill>
                  <a:effectLst/>
                  <a:uLnTx/>
                  <a:uFillTx/>
                  <a:latin typeface="Calibri" panose="020F0502020204030204"/>
                  <a:ea typeface="+mn-ea"/>
                  <a:cs typeface="+mn-cs"/>
                </a:rPr>
                <a:t>1 mes</a:t>
              </a:r>
              <a:endParaRPr kumimoji="0" lang="en-US" sz="1800" b="0" i="0" u="none" strike="noStrike" kern="1200" cap="none" spc="0" normalizeH="0" baseline="0" noProof="0">
                <a:ln>
                  <a:noFill/>
                </a:ln>
                <a:solidFill>
                  <a:srgbClr val="002855"/>
                </a:solidFill>
                <a:effectLst/>
                <a:uLnTx/>
                <a:uFillTx/>
                <a:latin typeface="Calibri" panose="020F0502020204030204"/>
                <a:ea typeface="+mn-ea"/>
                <a:cs typeface="+mn-cs"/>
              </a:endParaRPr>
            </a:p>
          </p:txBody>
        </p:sp>
        <p:cxnSp>
          <p:nvCxnSpPr>
            <p:cNvPr id="30" name="Straight Connector 15">
              <a:extLst>
                <a:ext uri="{FF2B5EF4-FFF2-40B4-BE49-F238E27FC236}">
                  <a16:creationId xmlns:a16="http://schemas.microsoft.com/office/drawing/2014/main" id="{95A1E532-D490-655A-E827-9D81992FFD5A}"/>
                </a:ext>
              </a:extLst>
            </p:cNvPr>
            <p:cNvCxnSpPr>
              <a:cxnSpLocks/>
            </p:cNvCxnSpPr>
            <p:nvPr/>
          </p:nvCxnSpPr>
          <p:spPr>
            <a:xfrm>
              <a:off x="2478716" y="1811852"/>
              <a:ext cx="0" cy="809659"/>
            </a:xfrm>
            <a:prstGeom prst="line">
              <a:avLst/>
            </a:prstGeom>
            <a:ln>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34" name="Pentagon 4">
            <a:extLst>
              <a:ext uri="{FF2B5EF4-FFF2-40B4-BE49-F238E27FC236}">
                <a16:creationId xmlns:a16="http://schemas.microsoft.com/office/drawing/2014/main" id="{025464B2-5781-A6DD-C6BE-1D9FE131D6A0}"/>
              </a:ext>
            </a:extLst>
          </p:cNvPr>
          <p:cNvSpPr/>
          <p:nvPr/>
        </p:nvSpPr>
        <p:spPr>
          <a:xfrm>
            <a:off x="467781" y="1810657"/>
            <a:ext cx="11246891" cy="359923"/>
          </a:xfrm>
          <a:prstGeom prst="homePlate">
            <a:avLst/>
          </a:prstGeom>
          <a:solidFill>
            <a:srgbClr val="1B5D77"/>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5" name="Straight Connector 33">
            <a:extLst>
              <a:ext uri="{FF2B5EF4-FFF2-40B4-BE49-F238E27FC236}">
                <a16:creationId xmlns:a16="http://schemas.microsoft.com/office/drawing/2014/main" id="{D1FC1356-53EE-40F0-10A9-59007792EC66}"/>
              </a:ext>
            </a:extLst>
          </p:cNvPr>
          <p:cNvCxnSpPr>
            <a:cxnSpLocks/>
          </p:cNvCxnSpPr>
          <p:nvPr/>
        </p:nvCxnSpPr>
        <p:spPr>
          <a:xfrm>
            <a:off x="1337303" y="1810657"/>
            <a:ext cx="0" cy="801846"/>
          </a:xfrm>
          <a:prstGeom prst="line">
            <a:avLst/>
          </a:prstGeom>
          <a:ln>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6" name="TextBox 34">
            <a:extLst>
              <a:ext uri="{FF2B5EF4-FFF2-40B4-BE49-F238E27FC236}">
                <a16:creationId xmlns:a16="http://schemas.microsoft.com/office/drawing/2014/main" id="{AE7DDBFB-BA36-CD0E-8591-B5D7BF61074B}"/>
              </a:ext>
            </a:extLst>
          </p:cNvPr>
          <p:cNvSpPr txBox="1"/>
          <p:nvPr/>
        </p:nvSpPr>
        <p:spPr>
          <a:xfrm>
            <a:off x="1327756" y="2690451"/>
            <a:ext cx="840771" cy="369332"/>
          </a:xfrm>
          <a:prstGeom prst="rect">
            <a:avLst/>
          </a:prstGeom>
          <a:solidFill>
            <a:schemeClr val="accent5"/>
          </a:solidFill>
          <a:ln>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srgbClr val="002855"/>
                </a:solidFill>
                <a:effectLst/>
                <a:uLnTx/>
                <a:uFillTx/>
                <a:latin typeface="Calibri" panose="020F0502020204030204"/>
                <a:ea typeface="+mn-ea"/>
                <a:cs typeface="+mn-cs"/>
              </a:rPr>
              <a:t>Basal</a:t>
            </a:r>
            <a:endParaRPr kumimoji="0" lang="en-US" sz="1800" b="0" i="0" u="none" strike="noStrike" kern="1200" cap="none" spc="0" normalizeH="0" baseline="0" noProof="0">
              <a:ln>
                <a:noFill/>
              </a:ln>
              <a:solidFill>
                <a:srgbClr val="002855"/>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8477FE6-FA1E-3E69-841A-E0656A6786ED}"/>
              </a:ext>
            </a:extLst>
          </p:cNvPr>
          <p:cNvPicPr>
            <a:picLocks noChangeAspect="1"/>
          </p:cNvPicPr>
          <p:nvPr/>
        </p:nvPicPr>
        <p:blipFill>
          <a:blip r:embed="rId3"/>
          <a:stretch>
            <a:fillRect/>
          </a:stretch>
        </p:blipFill>
        <p:spPr>
          <a:xfrm>
            <a:off x="1478320" y="3210378"/>
            <a:ext cx="8963025" cy="3009900"/>
          </a:xfrm>
          <a:prstGeom prst="rect">
            <a:avLst/>
          </a:prstGeom>
        </p:spPr>
      </p:pic>
      <p:sp>
        <p:nvSpPr>
          <p:cNvPr id="9" name="TextBox 8">
            <a:extLst>
              <a:ext uri="{FF2B5EF4-FFF2-40B4-BE49-F238E27FC236}">
                <a16:creationId xmlns:a16="http://schemas.microsoft.com/office/drawing/2014/main" id="{9AF85100-00CD-2434-C185-E96E14BC66BF}"/>
              </a:ext>
            </a:extLst>
          </p:cNvPr>
          <p:cNvSpPr txBox="1"/>
          <p:nvPr/>
        </p:nvSpPr>
        <p:spPr>
          <a:xfrm>
            <a:off x="453971" y="6335413"/>
            <a:ext cx="6106884" cy="276999"/>
          </a:xfrm>
          <a:prstGeom prst="rect">
            <a:avLst/>
          </a:prstGeom>
          <a:noFill/>
        </p:spPr>
        <p:txBody>
          <a:bodyPr wrap="square">
            <a:spAutoFit/>
          </a:bodyPr>
          <a:lstStyle/>
          <a:p>
            <a:pPr marL="0" marR="0" lvl="1" indent="0" algn="l" defTabSz="914400" rtl="0" eaLnBrk="1" fontAlgn="auto" latinLnBrk="0" hangingPunct="1">
              <a:lnSpc>
                <a:spcPct val="100000"/>
              </a:lnSpc>
              <a:spcBef>
                <a:spcPts val="1000"/>
              </a:spcBef>
              <a:spcAft>
                <a:spcPts val="0"/>
              </a:spcAft>
              <a:buClrTx/>
              <a:buSzTx/>
              <a:buFontTx/>
              <a:buNone/>
              <a:tabLst/>
              <a:defRPr/>
            </a:pPr>
            <a:r>
              <a:rPr kumimoji="0" lang="es-ES" sz="1200" b="0" i="0" u="none" strike="noStrike" kern="1200" cap="none" spc="0" normalizeH="0" baseline="0" noProof="0" dirty="0">
                <a:ln>
                  <a:noFill/>
                </a:ln>
                <a:solidFill>
                  <a:prstClr val="white">
                    <a:lumMod val="50000"/>
                  </a:prstClr>
                </a:solidFill>
                <a:effectLst/>
                <a:uLnTx/>
                <a:uFillTx/>
                <a:latin typeface="calibri" charset="0"/>
                <a:ea typeface="+mn-ea"/>
                <a:cs typeface="Arial"/>
                <a:sym typeface="Nunito Sans"/>
              </a:rPr>
              <a:t>CAL/BDP: </a:t>
            </a:r>
            <a:r>
              <a:rPr kumimoji="0" lang="es-ES" sz="1200" b="0" i="0" u="none" strike="noStrike" kern="1200" cap="none" spc="0" normalizeH="0" baseline="0" noProof="0" dirty="0" err="1">
                <a:ln>
                  <a:noFill/>
                </a:ln>
                <a:solidFill>
                  <a:prstClr val="white">
                    <a:lumMod val="50000"/>
                  </a:prstClr>
                </a:solidFill>
                <a:effectLst/>
                <a:uLnTx/>
                <a:uFillTx/>
                <a:latin typeface="calibri" charset="0"/>
                <a:ea typeface="+mn-ea"/>
                <a:cs typeface="Arial"/>
                <a:sym typeface="Nunito Sans"/>
              </a:rPr>
              <a:t>c</a:t>
            </a:r>
            <a:r>
              <a:rPr kumimoji="0" lang="es-ES" sz="1200" b="0" i="0" u="none" strike="noStrike" kern="1200" cap="none" spc="0" normalizeH="0" baseline="0" noProof="0" dirty="0" err="1">
                <a:ln>
                  <a:noFill/>
                </a:ln>
                <a:solidFill>
                  <a:prstClr val="white">
                    <a:lumMod val="50000"/>
                  </a:prstClr>
                </a:solidFill>
                <a:effectLst/>
                <a:uLnTx/>
                <a:uFillTx/>
                <a:latin typeface="calibri" charset="0"/>
                <a:ea typeface="+mn-ea"/>
                <a:cs typeface="Arial"/>
                <a:sym typeface="Arial"/>
              </a:rPr>
              <a:t>alcipotriol</a:t>
            </a:r>
            <a:r>
              <a:rPr kumimoji="0" lang="es-ES" sz="1200" b="0" i="0" u="none" strike="noStrike" kern="1200" cap="none" spc="0" normalizeH="0" baseline="0" noProof="0" dirty="0">
                <a:ln>
                  <a:noFill/>
                </a:ln>
                <a:solidFill>
                  <a:prstClr val="white">
                    <a:lumMod val="50000"/>
                  </a:prstClr>
                </a:solidFill>
                <a:effectLst/>
                <a:uLnTx/>
                <a:uFillTx/>
                <a:latin typeface="calibri" charset="0"/>
                <a:ea typeface="+mn-ea"/>
                <a:cs typeface="Arial"/>
                <a:sym typeface="Arial"/>
              </a:rPr>
              <a:t> </a:t>
            </a:r>
            <a:r>
              <a:rPr kumimoji="0" lang="es-ES" sz="1200" b="0" i="0" u="none" strike="noStrike" kern="1200" cap="none" spc="0" normalizeH="0" baseline="0" noProof="0" dirty="0">
                <a:ln>
                  <a:noFill/>
                </a:ln>
                <a:solidFill>
                  <a:prstClr val="white">
                    <a:lumMod val="50000"/>
                  </a:prstClr>
                </a:solidFill>
                <a:effectLst/>
                <a:uLnTx/>
                <a:uFillTx/>
                <a:latin typeface="calibri" charset="0"/>
                <a:ea typeface="+mn-ea"/>
                <a:cs typeface="Arial"/>
                <a:sym typeface="Nunito Sans"/>
              </a:rPr>
              <a:t>/betametasona dipropionato</a:t>
            </a:r>
          </a:p>
        </p:txBody>
      </p:sp>
      <p:sp>
        <p:nvSpPr>
          <p:cNvPr id="12" name="Title 1">
            <a:extLst>
              <a:ext uri="{FF2B5EF4-FFF2-40B4-BE49-F238E27FC236}">
                <a16:creationId xmlns:a16="http://schemas.microsoft.com/office/drawing/2014/main" id="{497CB5B5-C157-D3CA-D011-9D89C7CA0F34}"/>
              </a:ext>
            </a:extLst>
          </p:cNvPr>
          <p:cNvSpPr>
            <a:spLocks noGrp="1"/>
          </p:cNvSpPr>
          <p:nvPr>
            <p:ph type="title"/>
          </p:nvPr>
        </p:nvSpPr>
        <p:spPr>
          <a:xfrm>
            <a:off x="366885" y="573769"/>
            <a:ext cx="9081914" cy="520697"/>
          </a:xfrm>
        </p:spPr>
        <p:txBody>
          <a:bodyPr>
            <a:normAutofit fontScale="90000"/>
          </a:bodyPr>
          <a:lstStyle/>
          <a:p>
            <a:r>
              <a:rPr lang="es-ES" dirty="0"/>
              <a:t>Caso clínico Ejemplo 1: Tratamiento con </a:t>
            </a:r>
            <a:r>
              <a:rPr lang="es-ES" sz="3200" dirty="0">
                <a:sym typeface="Nunito Sans"/>
              </a:rPr>
              <a:t>c</a:t>
            </a:r>
            <a:r>
              <a:rPr lang="es-ES" sz="3200" dirty="0"/>
              <a:t>rema CAL/BDP*</a:t>
            </a:r>
            <a:endParaRPr lang="en-US" dirty="0"/>
          </a:p>
        </p:txBody>
      </p:sp>
    </p:spTree>
    <p:extLst>
      <p:ext uri="{BB962C8B-B14F-4D97-AF65-F5344CB8AC3E}">
        <p14:creationId xmlns:p14="http://schemas.microsoft.com/office/powerpoint/2010/main" val="294018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A4DA4-2007-D6A5-E159-71A8220162AE}"/>
              </a:ext>
            </a:extLst>
          </p:cNvPr>
          <p:cNvSpPr>
            <a:spLocks noGrp="1"/>
          </p:cNvSpPr>
          <p:nvPr>
            <p:ph type="title"/>
          </p:nvPr>
        </p:nvSpPr>
        <p:spPr>
          <a:xfrm>
            <a:off x="366885" y="573769"/>
            <a:ext cx="9081914" cy="520697"/>
          </a:xfrm>
        </p:spPr>
        <p:txBody>
          <a:bodyPr>
            <a:normAutofit fontScale="90000"/>
          </a:bodyPr>
          <a:lstStyle/>
          <a:p>
            <a:r>
              <a:rPr lang="es-ES" dirty="0"/>
              <a:t>Caso clínico Ejemplo 1: Tratamiento con </a:t>
            </a:r>
            <a:r>
              <a:rPr lang="es-ES" sz="3200" dirty="0">
                <a:sym typeface="Nunito Sans"/>
              </a:rPr>
              <a:t>c</a:t>
            </a:r>
            <a:r>
              <a:rPr lang="es-ES" sz="3200" dirty="0"/>
              <a:t>rema CAL/BDP*</a:t>
            </a:r>
            <a:endParaRPr lang="en-US" dirty="0"/>
          </a:p>
        </p:txBody>
      </p:sp>
      <p:pic>
        <p:nvPicPr>
          <p:cNvPr id="6" name="Picture 5">
            <a:extLst>
              <a:ext uri="{FF2B5EF4-FFF2-40B4-BE49-F238E27FC236}">
                <a16:creationId xmlns:a16="http://schemas.microsoft.com/office/drawing/2014/main" id="{7502C690-A50B-06BE-55F4-A8234835DF7B}"/>
              </a:ext>
            </a:extLst>
          </p:cNvPr>
          <p:cNvPicPr>
            <a:picLocks noChangeAspect="1"/>
          </p:cNvPicPr>
          <p:nvPr/>
        </p:nvPicPr>
        <p:blipFill rotWithShape="1">
          <a:blip r:embed="rId2"/>
          <a:srcRect t="2886"/>
          <a:stretch/>
        </p:blipFill>
        <p:spPr>
          <a:xfrm>
            <a:off x="899970" y="2131724"/>
            <a:ext cx="10391775" cy="3783301"/>
          </a:xfrm>
          <a:prstGeom prst="rect">
            <a:avLst/>
          </a:prstGeom>
        </p:spPr>
      </p:pic>
      <p:sp>
        <p:nvSpPr>
          <p:cNvPr id="8" name="TextBox 7">
            <a:extLst>
              <a:ext uri="{FF2B5EF4-FFF2-40B4-BE49-F238E27FC236}">
                <a16:creationId xmlns:a16="http://schemas.microsoft.com/office/drawing/2014/main" id="{A1061E75-C29A-2FBF-7B7B-B403C9370F29}"/>
              </a:ext>
            </a:extLst>
          </p:cNvPr>
          <p:cNvSpPr txBox="1"/>
          <p:nvPr/>
        </p:nvSpPr>
        <p:spPr>
          <a:xfrm>
            <a:off x="453971" y="6335413"/>
            <a:ext cx="6106884" cy="276999"/>
          </a:xfrm>
          <a:prstGeom prst="rect">
            <a:avLst/>
          </a:prstGeom>
          <a:noFill/>
        </p:spPr>
        <p:txBody>
          <a:bodyPr wrap="square">
            <a:spAutoFit/>
          </a:bodyPr>
          <a:lstStyle/>
          <a:p>
            <a:pPr marL="0" marR="0" lvl="1" indent="0" algn="l" defTabSz="914400" rtl="0" eaLnBrk="1" fontAlgn="auto" latinLnBrk="0" hangingPunct="1">
              <a:lnSpc>
                <a:spcPct val="100000"/>
              </a:lnSpc>
              <a:spcBef>
                <a:spcPts val="1000"/>
              </a:spcBef>
              <a:spcAft>
                <a:spcPts val="0"/>
              </a:spcAft>
              <a:buClrTx/>
              <a:buSzTx/>
              <a:buFontTx/>
              <a:buNone/>
              <a:tabLst/>
              <a:defRPr/>
            </a:pPr>
            <a:r>
              <a:rPr kumimoji="0" lang="es-ES" sz="1200" b="0" i="0" u="none" strike="noStrike" kern="1200" cap="none" spc="0" normalizeH="0" baseline="0" noProof="0" dirty="0">
                <a:ln>
                  <a:noFill/>
                </a:ln>
                <a:solidFill>
                  <a:prstClr val="white">
                    <a:lumMod val="50000"/>
                  </a:prstClr>
                </a:solidFill>
                <a:effectLst/>
                <a:uLnTx/>
                <a:uFillTx/>
                <a:latin typeface="calibri" charset="0"/>
                <a:ea typeface="+mn-ea"/>
                <a:cs typeface="Arial"/>
                <a:sym typeface="Nunito Sans"/>
              </a:rPr>
              <a:t>CAL/BDP: </a:t>
            </a:r>
            <a:r>
              <a:rPr kumimoji="0" lang="es-ES" sz="1200" b="0" i="0" u="none" strike="noStrike" kern="1200" cap="none" spc="0" normalizeH="0" baseline="0" noProof="0" dirty="0" err="1">
                <a:ln>
                  <a:noFill/>
                </a:ln>
                <a:solidFill>
                  <a:prstClr val="white">
                    <a:lumMod val="50000"/>
                  </a:prstClr>
                </a:solidFill>
                <a:effectLst/>
                <a:uLnTx/>
                <a:uFillTx/>
                <a:latin typeface="calibri" charset="0"/>
                <a:ea typeface="+mn-ea"/>
                <a:cs typeface="Arial"/>
                <a:sym typeface="Nunito Sans"/>
              </a:rPr>
              <a:t>c</a:t>
            </a:r>
            <a:r>
              <a:rPr kumimoji="0" lang="es-ES" sz="1200" b="0" i="0" u="none" strike="noStrike" kern="1200" cap="none" spc="0" normalizeH="0" baseline="0" noProof="0" dirty="0" err="1">
                <a:ln>
                  <a:noFill/>
                </a:ln>
                <a:solidFill>
                  <a:prstClr val="white">
                    <a:lumMod val="50000"/>
                  </a:prstClr>
                </a:solidFill>
                <a:effectLst/>
                <a:uLnTx/>
                <a:uFillTx/>
                <a:latin typeface="calibri" charset="0"/>
                <a:ea typeface="+mn-ea"/>
                <a:cs typeface="Arial"/>
                <a:sym typeface="Arial"/>
              </a:rPr>
              <a:t>alcipotriol</a:t>
            </a:r>
            <a:r>
              <a:rPr kumimoji="0" lang="es-ES" sz="1200" b="0" i="0" u="none" strike="noStrike" kern="1200" cap="none" spc="0" normalizeH="0" baseline="0" noProof="0" dirty="0">
                <a:ln>
                  <a:noFill/>
                </a:ln>
                <a:solidFill>
                  <a:prstClr val="white">
                    <a:lumMod val="50000"/>
                  </a:prstClr>
                </a:solidFill>
                <a:effectLst/>
                <a:uLnTx/>
                <a:uFillTx/>
                <a:latin typeface="calibri" charset="0"/>
                <a:ea typeface="+mn-ea"/>
                <a:cs typeface="Arial"/>
                <a:sym typeface="Arial"/>
              </a:rPr>
              <a:t> </a:t>
            </a:r>
            <a:r>
              <a:rPr kumimoji="0" lang="es-ES" sz="1200" b="0" i="0" u="none" strike="noStrike" kern="1200" cap="none" spc="0" normalizeH="0" baseline="0" noProof="0" dirty="0">
                <a:ln>
                  <a:noFill/>
                </a:ln>
                <a:solidFill>
                  <a:prstClr val="white">
                    <a:lumMod val="50000"/>
                  </a:prstClr>
                </a:solidFill>
                <a:effectLst/>
                <a:uLnTx/>
                <a:uFillTx/>
                <a:latin typeface="calibri" charset="0"/>
                <a:ea typeface="+mn-ea"/>
                <a:cs typeface="Arial"/>
                <a:sym typeface="Nunito Sans"/>
              </a:rPr>
              <a:t>/betametasona dipropionato</a:t>
            </a:r>
          </a:p>
        </p:txBody>
      </p:sp>
      <p:sp>
        <p:nvSpPr>
          <p:cNvPr id="9" name="TextBox 8">
            <a:extLst>
              <a:ext uri="{FF2B5EF4-FFF2-40B4-BE49-F238E27FC236}">
                <a16:creationId xmlns:a16="http://schemas.microsoft.com/office/drawing/2014/main" id="{898DFE1F-CA59-EA91-14C4-45764CE22DDA}"/>
              </a:ext>
            </a:extLst>
          </p:cNvPr>
          <p:cNvSpPr txBox="1"/>
          <p:nvPr/>
        </p:nvSpPr>
        <p:spPr>
          <a:xfrm>
            <a:off x="6560855" y="1543804"/>
            <a:ext cx="2015570" cy="369332"/>
          </a:xfrm>
          <a:prstGeom prst="rect">
            <a:avLst/>
          </a:prstGeom>
          <a:solidFill>
            <a:schemeClr val="accent5"/>
          </a:solidFill>
          <a:ln>
            <a:solidFill>
              <a:srgbClr val="002060"/>
            </a:solidFill>
          </a:ln>
        </p:spPr>
        <p:txBody>
          <a:bodyPr wrap="square" rtlCol="0">
            <a:spAutoFit/>
          </a:bodyPr>
          <a:lstStyle>
            <a:defPPr>
              <a:defRPr lang="es-ES_tradnl"/>
            </a:defPPr>
            <a:lvl1pPr algn="ctr" defTabSz="457200">
              <a:defRPr>
                <a:solidFill>
                  <a:srgbClr val="002855"/>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dirty="0">
                <a:latin typeface="Calibri" panose="020F0502020204030204"/>
              </a:rPr>
              <a:t>8</a:t>
            </a:r>
            <a:r>
              <a:rPr kumimoji="0" lang="es-ES" sz="1800" b="0" i="0" u="none" strike="noStrike" kern="1200" cap="none" spc="0" normalizeH="0" baseline="0" noProof="0" dirty="0">
                <a:ln>
                  <a:noFill/>
                </a:ln>
                <a:solidFill>
                  <a:srgbClr val="002855"/>
                </a:solidFill>
                <a:effectLst/>
                <a:uLnTx/>
                <a:uFillTx/>
                <a:latin typeface="Calibri" panose="020F0502020204030204"/>
                <a:ea typeface="+mn-ea"/>
                <a:cs typeface="+mn-cs"/>
              </a:rPr>
              <a:t> semanas</a:t>
            </a:r>
            <a:endParaRPr kumimoji="0" lang="en-US" sz="1800" b="0" i="0" u="none" strike="noStrike" kern="1200" cap="none" spc="0" normalizeH="0" baseline="0" noProof="0" dirty="0">
              <a:ln>
                <a:noFill/>
              </a:ln>
              <a:solidFill>
                <a:srgbClr val="002855"/>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26D7211-D851-F062-CBB1-553BEFA57E9D}"/>
              </a:ext>
            </a:extLst>
          </p:cNvPr>
          <p:cNvSpPr txBox="1"/>
          <p:nvPr/>
        </p:nvSpPr>
        <p:spPr>
          <a:xfrm>
            <a:off x="1046599" y="1543804"/>
            <a:ext cx="2015570" cy="369332"/>
          </a:xfrm>
          <a:prstGeom prst="rect">
            <a:avLst/>
          </a:prstGeom>
          <a:solidFill>
            <a:schemeClr val="accent5"/>
          </a:solidFill>
          <a:ln>
            <a:solidFill>
              <a:srgbClr val="002060"/>
            </a:solidFill>
          </a:ln>
        </p:spPr>
        <p:txBody>
          <a:bodyPr wrap="square" rtlCol="0">
            <a:spAutoFit/>
          </a:bodyPr>
          <a:lstStyle>
            <a:defPPr>
              <a:defRPr lang="es-ES_tradnl"/>
            </a:defPPr>
            <a:lvl1pPr algn="ctr" defTabSz="457200">
              <a:defRPr>
                <a:solidFill>
                  <a:srgbClr val="002855"/>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srgbClr val="002855"/>
                </a:solidFill>
                <a:effectLst/>
                <a:uLnTx/>
                <a:uFillTx/>
                <a:latin typeface="Calibri" panose="020F0502020204030204"/>
                <a:ea typeface="+mn-ea"/>
                <a:cs typeface="+mn-cs"/>
              </a:rPr>
              <a:t>Basal</a:t>
            </a:r>
            <a:endParaRPr kumimoji="0" lang="en-US" sz="1800" b="0" i="0" u="none" strike="noStrike" kern="1200" cap="none" spc="0" normalizeH="0" baseline="0" noProof="0">
              <a:ln>
                <a:noFill/>
              </a:ln>
              <a:solidFill>
                <a:srgbClr val="00285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39156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03DCC-6FD8-4D7A-BB96-4CF78A233A6F}"/>
              </a:ext>
            </a:extLst>
          </p:cNvPr>
          <p:cNvSpPr>
            <a:spLocks noGrp="1"/>
          </p:cNvSpPr>
          <p:nvPr>
            <p:ph type="title"/>
          </p:nvPr>
        </p:nvSpPr>
        <p:spPr>
          <a:xfrm>
            <a:off x="1062182" y="422404"/>
            <a:ext cx="7389160" cy="565035"/>
          </a:xfrm>
        </p:spPr>
        <p:txBody>
          <a:bodyPr/>
          <a:lstStyle/>
          <a:p>
            <a:r>
              <a:rPr lang="es-ES" dirty="0"/>
              <a:t>Caso Clínico Ejemplo 2</a:t>
            </a:r>
          </a:p>
        </p:txBody>
      </p:sp>
      <p:sp>
        <p:nvSpPr>
          <p:cNvPr id="3" name="Marcador de contenido 2"/>
          <p:cNvSpPr>
            <a:spLocks noGrp="1"/>
          </p:cNvSpPr>
          <p:nvPr>
            <p:ph idx="1"/>
          </p:nvPr>
        </p:nvSpPr>
        <p:spPr>
          <a:xfrm>
            <a:off x="1062182" y="1593561"/>
            <a:ext cx="10588479" cy="4351338"/>
          </a:xfrm>
          <a:prstGeom prst="rect">
            <a:avLst/>
          </a:prstGeom>
        </p:spPr>
        <p:txBody>
          <a:bodyPr vert="horz" lIns="91440" tIns="45720" rIns="91440" bIns="45720" rtlCol="0">
            <a:normAutofit fontScale="92500" lnSpcReduction="20000"/>
          </a:bodyPr>
          <a:lstStyle/>
          <a:p>
            <a:pPr>
              <a:lnSpc>
                <a:spcPct val="120000"/>
              </a:lnSpc>
            </a:pPr>
            <a:r>
              <a:rPr lang="es-ES" sz="1800" dirty="0"/>
              <a:t>Mujer de 23 años</a:t>
            </a:r>
          </a:p>
          <a:p>
            <a:pPr>
              <a:lnSpc>
                <a:spcPct val="120000"/>
              </a:lnSpc>
            </a:pPr>
            <a:r>
              <a:rPr lang="es-ES" sz="1800" dirty="0"/>
              <a:t>Psoriasis en placas desde la pubertad </a:t>
            </a:r>
          </a:p>
          <a:p>
            <a:pPr>
              <a:lnSpc>
                <a:spcPct val="120000"/>
              </a:lnSpc>
            </a:pPr>
            <a:r>
              <a:rPr lang="es-ES" sz="1800" dirty="0"/>
              <a:t>Presenta eritema intenso en el </a:t>
            </a:r>
            <a:r>
              <a:rPr lang="es-ES" sz="1800" b="1" dirty="0"/>
              <a:t>cuero cabelludo</a:t>
            </a:r>
            <a:r>
              <a:rPr lang="es-ES" sz="1800" dirty="0"/>
              <a:t>, con prurito y sensación de quemazón. Las placas se extienden hasta el cuello y la frente debido a estrés grave. Esto afecta seriamente a la vida social de la paciente, puesto que no puede esconder las lesiones. </a:t>
            </a:r>
          </a:p>
          <a:p>
            <a:pPr>
              <a:lnSpc>
                <a:spcPct val="120000"/>
              </a:lnSpc>
            </a:pPr>
            <a:r>
              <a:rPr lang="es-ES" sz="1800" b="1" dirty="0"/>
              <a:t>Tratamiento previo </a:t>
            </a:r>
            <a:r>
              <a:rPr lang="es-ES" sz="1800" dirty="0"/>
              <a:t>con corticoesteroides en solución. Mejora brevemente las placas, pero presenta efecto rebote cuando se retira el tratamiento. </a:t>
            </a:r>
          </a:p>
          <a:p>
            <a:pPr>
              <a:lnSpc>
                <a:spcPct val="120000"/>
              </a:lnSpc>
            </a:pPr>
            <a:r>
              <a:rPr lang="es-ES" sz="1800" dirty="0"/>
              <a:t>Se empieza el tratamiento con CAL/BDP en crema en todas las zonas afectadas. A las </a:t>
            </a:r>
            <a:r>
              <a:rPr lang="es-ES" sz="1800" b="1" dirty="0"/>
              <a:t>2 semanas </a:t>
            </a:r>
            <a:r>
              <a:rPr lang="es-ES" sz="1800" dirty="0"/>
              <a:t>de tratamiento se observa una </a:t>
            </a:r>
            <a:r>
              <a:rPr lang="es-ES" sz="1800" b="1" dirty="0"/>
              <a:t>mejora considerable </a:t>
            </a:r>
            <a:r>
              <a:rPr lang="es-ES" sz="1800" dirty="0"/>
              <a:t>en el estado y picor de las placas. A </a:t>
            </a:r>
            <a:r>
              <a:rPr lang="es-ES" sz="1800" b="1" dirty="0"/>
              <a:t>semana 4</a:t>
            </a:r>
            <a:r>
              <a:rPr lang="es-ES" sz="1800" dirty="0"/>
              <a:t> las placas se han blanqueado casi por completo, y en consecuencia la calidad de vida de la paciente mejora notablemente. </a:t>
            </a:r>
          </a:p>
          <a:p>
            <a:pPr>
              <a:lnSpc>
                <a:spcPct val="120000"/>
              </a:lnSpc>
            </a:pPr>
            <a:r>
              <a:rPr lang="es-ES" sz="1800" dirty="0"/>
              <a:t>La paciente considera que la crema de CAL/BDP es agradable de aplicar ya que se absorbe rápidamente. La paciente pudo continuar con sus actividades de la vida diaria como estudiante universitaria al poco tiempo de empezar el tratamiento. </a:t>
            </a:r>
          </a:p>
        </p:txBody>
      </p:sp>
      <p:sp>
        <p:nvSpPr>
          <p:cNvPr id="4" name="Marcador de texto 3">
            <a:extLst>
              <a:ext uri="{FF2B5EF4-FFF2-40B4-BE49-F238E27FC236}">
                <a16:creationId xmlns:a16="http://schemas.microsoft.com/office/drawing/2014/main" id="{26A94714-7CFF-82B5-53F0-7D4DEF932EFF}"/>
              </a:ext>
            </a:extLst>
          </p:cNvPr>
          <p:cNvSpPr>
            <a:spLocks noGrp="1"/>
          </p:cNvSpPr>
          <p:nvPr>
            <p:ph type="body" sz="quarter" idx="13"/>
          </p:nvPr>
        </p:nvSpPr>
        <p:spPr>
          <a:xfrm>
            <a:off x="1062182" y="957565"/>
            <a:ext cx="7389440" cy="380711"/>
          </a:xfrm>
        </p:spPr>
        <p:txBody>
          <a:bodyPr/>
          <a:lstStyle/>
          <a:p>
            <a:r>
              <a:rPr lang="es-ES_tradnl" dirty="0"/>
              <a:t>Dra. </a:t>
            </a:r>
            <a:r>
              <a:rPr lang="es-ES_tradnl" dirty="0" err="1"/>
              <a:t>Ina</a:t>
            </a:r>
            <a:r>
              <a:rPr lang="es-ES_tradnl" dirty="0"/>
              <a:t> </a:t>
            </a:r>
            <a:r>
              <a:rPr lang="es-ES_tradnl" dirty="0" err="1"/>
              <a:t>Hadshiew</a:t>
            </a:r>
            <a:r>
              <a:rPr lang="es-ES_tradnl" dirty="0"/>
              <a:t>. Clínica </a:t>
            </a:r>
            <a:r>
              <a:rPr lang="en-US" dirty="0"/>
              <a:t>Derma-Köln,</a:t>
            </a:r>
            <a:r>
              <a:rPr lang="en-US" sz="2000" b="1" dirty="0">
                <a:solidFill>
                  <a:srgbClr val="002855"/>
                </a:solidFill>
                <a:latin typeface="Arial" panose="020B0604020202020204" pitchFamily="34" charset="0"/>
                <a:cs typeface="Arial" panose="020B0604020202020204" pitchFamily="34" charset="0"/>
              </a:rPr>
              <a:t> </a:t>
            </a:r>
            <a:r>
              <a:rPr lang="es-ES_tradnl" dirty="0"/>
              <a:t>Colonia, Alemania</a:t>
            </a:r>
            <a:endParaRPr lang="es-ES" dirty="0"/>
          </a:p>
          <a:p>
            <a:endParaRPr lang="es-ES" dirty="0"/>
          </a:p>
        </p:txBody>
      </p:sp>
      <p:sp>
        <p:nvSpPr>
          <p:cNvPr id="5" name="CuadroTexto 4">
            <a:extLst>
              <a:ext uri="{FF2B5EF4-FFF2-40B4-BE49-F238E27FC236}">
                <a16:creationId xmlns:a16="http://schemas.microsoft.com/office/drawing/2014/main" id="{F998D7D7-6376-60DB-919A-CB6B49177F10}"/>
              </a:ext>
            </a:extLst>
          </p:cNvPr>
          <p:cNvSpPr txBox="1"/>
          <p:nvPr/>
        </p:nvSpPr>
        <p:spPr>
          <a:xfrm>
            <a:off x="405014" y="6113098"/>
            <a:ext cx="10045272" cy="774571"/>
          </a:xfrm>
          <a:prstGeom prst="rect">
            <a:avLst/>
          </a:prstGeom>
          <a:noFill/>
        </p:spPr>
        <p:txBody>
          <a:bodyPr wrap="square">
            <a:spAutoFit/>
          </a:bodyPr>
          <a:lstStyle/>
          <a:p>
            <a:pPr marL="0" marR="0" lvl="1" indent="0" algn="l" defTabSz="914400" rtl="0" eaLnBrk="1" fontAlgn="auto" latinLnBrk="0" hangingPunct="1">
              <a:lnSpc>
                <a:spcPct val="100000"/>
              </a:lnSpc>
              <a:spcBef>
                <a:spcPts val="1000"/>
              </a:spcBef>
              <a:spcAft>
                <a:spcPts val="0"/>
              </a:spcAft>
              <a:buClrTx/>
              <a:buSzTx/>
              <a:buFontTx/>
              <a:buNone/>
              <a:tabLst/>
              <a:defRPr/>
            </a:pPr>
            <a:r>
              <a:rPr kumimoji="0" lang="es-ES" sz="900" b="0" i="0" u="none" strike="noStrike" kern="1200" cap="none" spc="0" normalizeH="0" baseline="0" noProof="0" dirty="0">
                <a:ln>
                  <a:noFill/>
                </a:ln>
                <a:solidFill>
                  <a:prstClr val="white">
                    <a:lumMod val="50000"/>
                  </a:prstClr>
                </a:solidFill>
                <a:effectLst/>
                <a:uLnTx/>
                <a:uFillTx/>
                <a:latin typeface="calibri" charset="0"/>
                <a:ea typeface="+mn-ea"/>
                <a:cs typeface="Arial"/>
                <a:sym typeface="Nunito Sans"/>
              </a:rPr>
              <a:t>CAL/BDP: </a:t>
            </a:r>
            <a:r>
              <a:rPr kumimoji="0" lang="es-ES" sz="900" b="0" i="0" u="none" strike="noStrike" kern="1200" cap="none" spc="0" normalizeH="0" baseline="0" noProof="0" dirty="0" err="1">
                <a:ln>
                  <a:noFill/>
                </a:ln>
                <a:solidFill>
                  <a:prstClr val="white">
                    <a:lumMod val="50000"/>
                  </a:prstClr>
                </a:solidFill>
                <a:effectLst/>
                <a:uLnTx/>
                <a:uFillTx/>
                <a:latin typeface="calibri" charset="0"/>
                <a:ea typeface="+mn-ea"/>
                <a:cs typeface="Arial"/>
                <a:sym typeface="Nunito Sans"/>
              </a:rPr>
              <a:t>c</a:t>
            </a:r>
            <a:r>
              <a:rPr kumimoji="0" lang="es-ES" sz="900" b="0" i="0" u="none" strike="noStrike" kern="1200" cap="none" spc="0" normalizeH="0" baseline="0" noProof="0" dirty="0" err="1">
                <a:ln>
                  <a:noFill/>
                </a:ln>
                <a:solidFill>
                  <a:prstClr val="white">
                    <a:lumMod val="50000"/>
                  </a:prstClr>
                </a:solidFill>
                <a:effectLst/>
                <a:uLnTx/>
                <a:uFillTx/>
                <a:latin typeface="calibri" charset="0"/>
                <a:ea typeface="+mn-ea"/>
                <a:cs typeface="Arial"/>
                <a:sym typeface="Arial"/>
              </a:rPr>
              <a:t>alcipotriol</a:t>
            </a:r>
            <a:r>
              <a:rPr kumimoji="0" lang="es-ES" sz="900" b="0" i="0" u="none" strike="noStrike" kern="1200" cap="none" spc="0" normalizeH="0" baseline="0" noProof="0" dirty="0">
                <a:ln>
                  <a:noFill/>
                </a:ln>
                <a:solidFill>
                  <a:prstClr val="white">
                    <a:lumMod val="50000"/>
                  </a:prstClr>
                </a:solidFill>
                <a:effectLst/>
                <a:uLnTx/>
                <a:uFillTx/>
                <a:latin typeface="calibri" charset="0"/>
                <a:ea typeface="+mn-ea"/>
                <a:cs typeface="Arial"/>
                <a:sym typeface="Arial"/>
              </a:rPr>
              <a:t> </a:t>
            </a:r>
            <a:r>
              <a:rPr kumimoji="0" lang="es-ES" sz="900" b="0" i="0" u="none" strike="noStrike" kern="1200" cap="none" spc="0" normalizeH="0" baseline="0" noProof="0" dirty="0">
                <a:ln>
                  <a:noFill/>
                </a:ln>
                <a:solidFill>
                  <a:prstClr val="white">
                    <a:lumMod val="50000"/>
                  </a:prstClr>
                </a:solidFill>
                <a:effectLst/>
                <a:uLnTx/>
                <a:uFillTx/>
                <a:latin typeface="calibri" charset="0"/>
                <a:ea typeface="+mn-ea"/>
                <a:cs typeface="Arial"/>
                <a:sym typeface="Nunito Sans"/>
              </a:rPr>
              <a:t>/betametasona dipropionato</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err="1">
                <a:ln>
                  <a:noFill/>
                </a:ln>
                <a:solidFill>
                  <a:prstClr val="white">
                    <a:lumMod val="50000"/>
                  </a:prstClr>
                </a:solidFill>
                <a:effectLst/>
                <a:uLnTx/>
                <a:uFillTx/>
                <a:latin typeface="calibri" charset="0"/>
                <a:ea typeface="+mn-ea"/>
                <a:cs typeface="Arial"/>
                <a:sym typeface="Nunito Sans"/>
              </a:rPr>
              <a:t>Hadshiew</a:t>
            </a:r>
            <a:r>
              <a:rPr kumimoji="0" lang="es-ES" sz="900" b="0" i="0" u="none" strike="noStrike" kern="1200" cap="none" spc="0" normalizeH="0" baseline="0" noProof="0" dirty="0">
                <a:ln>
                  <a:noFill/>
                </a:ln>
                <a:solidFill>
                  <a:prstClr val="white">
                    <a:lumMod val="50000"/>
                  </a:prstClr>
                </a:solidFill>
                <a:effectLst/>
                <a:uLnTx/>
                <a:uFillTx/>
                <a:latin typeface="calibri" charset="0"/>
                <a:ea typeface="+mn-ea"/>
                <a:cs typeface="Arial"/>
                <a:sym typeface="Nunito Sans"/>
              </a:rPr>
              <a:t> I. </a:t>
            </a:r>
            <a:r>
              <a:rPr kumimoji="0" lang="en-US" sz="900" b="0" i="0" u="none" strike="noStrike" kern="1200" cap="none" spc="0" normalizeH="0" baseline="0" noProof="0" dirty="0">
                <a:ln>
                  <a:noFill/>
                </a:ln>
                <a:solidFill>
                  <a:prstClr val="white">
                    <a:lumMod val="50000"/>
                  </a:prstClr>
                </a:solidFill>
                <a:effectLst/>
                <a:uLnTx/>
                <a:uFillTx/>
                <a:latin typeface="calibri" charset="0"/>
                <a:ea typeface="+mn-ea"/>
                <a:cs typeface="Arial"/>
                <a:sym typeface="Nunito Sans"/>
              </a:rPr>
              <a:t>Body and scalp psoriasis successfully treated with calcipotriol and betamethasone dipropionate (CAL/BDP) cream. Poster p085 </a:t>
            </a:r>
            <a:r>
              <a:rPr kumimoji="0" lang="en-US" sz="900" b="0" i="0" u="none" strike="noStrike" kern="1200" cap="none" spc="0" normalizeH="0" baseline="0" noProof="0" dirty="0" err="1">
                <a:ln>
                  <a:noFill/>
                </a:ln>
                <a:solidFill>
                  <a:prstClr val="white">
                    <a:lumMod val="50000"/>
                  </a:prstClr>
                </a:solidFill>
                <a:effectLst/>
                <a:uLnTx/>
                <a:uFillTx/>
                <a:latin typeface="calibri" charset="0"/>
                <a:ea typeface="+mn-ea"/>
                <a:cs typeface="Arial"/>
                <a:sym typeface="Nunito Sans"/>
              </a:rPr>
              <a:t>presentado</a:t>
            </a:r>
            <a:r>
              <a:rPr kumimoji="0" lang="en-US" sz="900" b="0" i="0" u="none" strike="noStrike" kern="1200" cap="none" spc="0" normalizeH="0" baseline="0" noProof="0" dirty="0">
                <a:ln>
                  <a:noFill/>
                </a:ln>
                <a:solidFill>
                  <a:prstClr val="white">
                    <a:lumMod val="50000"/>
                  </a:prstClr>
                </a:solidFill>
                <a:effectLst/>
                <a:uLnTx/>
                <a:uFillTx/>
                <a:latin typeface="calibri" charset="0"/>
                <a:ea typeface="+mn-ea"/>
                <a:cs typeface="Arial"/>
                <a:sym typeface="Nunito Sans"/>
              </a:rPr>
              <a:t> </a:t>
            </a:r>
            <a:r>
              <a:rPr kumimoji="0" lang="en-US" sz="900" b="0" i="0" u="none" strike="noStrike" kern="1200" cap="none" spc="0" normalizeH="0" baseline="0" noProof="0" dirty="0" err="1">
                <a:ln>
                  <a:noFill/>
                </a:ln>
                <a:solidFill>
                  <a:prstClr val="white">
                    <a:lumMod val="50000"/>
                  </a:prstClr>
                </a:solidFill>
                <a:effectLst/>
                <a:uLnTx/>
                <a:uFillTx/>
                <a:latin typeface="calibri" charset="0"/>
                <a:ea typeface="+mn-ea"/>
                <a:cs typeface="Arial"/>
                <a:sym typeface="Nunito Sans"/>
              </a:rPr>
              <a:t>en</a:t>
            </a:r>
            <a:r>
              <a:rPr kumimoji="0" lang="en-US" sz="900" b="0" i="0" u="none" strike="noStrike" kern="1200" cap="none" spc="0" normalizeH="0" baseline="0" noProof="0" dirty="0">
                <a:ln>
                  <a:noFill/>
                </a:ln>
                <a:solidFill>
                  <a:prstClr val="white">
                    <a:lumMod val="50000"/>
                  </a:prstClr>
                </a:solidFill>
                <a:effectLst/>
                <a:uLnTx/>
                <a:uFillTx/>
                <a:latin typeface="calibri" charset="0"/>
                <a:ea typeface="+mn-ea"/>
                <a:cs typeface="Arial"/>
                <a:sym typeface="Nunito Sans"/>
              </a:rPr>
              <a:t> </a:t>
            </a:r>
            <a:r>
              <a:rPr kumimoji="0" lang="en-US" sz="900" b="0" i="0" u="none" strike="noStrike" kern="1200" cap="none" spc="0" normalizeH="0" baseline="0" noProof="0" dirty="0" err="1">
                <a:ln>
                  <a:noFill/>
                </a:ln>
                <a:solidFill>
                  <a:prstClr val="white">
                    <a:lumMod val="50000"/>
                  </a:prstClr>
                </a:solidFill>
                <a:effectLst/>
                <a:uLnTx/>
                <a:uFillTx/>
                <a:latin typeface="calibri" charset="0"/>
                <a:ea typeface="+mn-ea"/>
                <a:cs typeface="Arial"/>
                <a:sym typeface="Nunito Sans"/>
              </a:rPr>
              <a:t>el</a:t>
            </a:r>
            <a:r>
              <a:rPr kumimoji="0" lang="en-US" sz="900" b="0" i="0" u="none" strike="noStrike" kern="1200" cap="none" spc="0" normalizeH="0" baseline="0" noProof="0" dirty="0">
                <a:ln>
                  <a:noFill/>
                </a:ln>
                <a:solidFill>
                  <a:prstClr val="white">
                    <a:lumMod val="50000"/>
                  </a:prstClr>
                </a:solidFill>
                <a:effectLst/>
                <a:uLnTx/>
                <a:uFillTx/>
                <a:latin typeface="calibri" charset="0"/>
                <a:ea typeface="+mn-ea"/>
                <a:cs typeface="Arial"/>
                <a:sym typeface="Nunito Sans"/>
              </a:rPr>
              <a:t> </a:t>
            </a:r>
            <a:r>
              <a:rPr kumimoji="0" lang="en-US" sz="900" b="0" i="0" u="none" strike="noStrike" kern="1200" cap="none" spc="0" normalizeH="0" baseline="0" noProof="0" dirty="0" err="1">
                <a:ln>
                  <a:noFill/>
                </a:ln>
                <a:solidFill>
                  <a:prstClr val="white">
                    <a:lumMod val="50000"/>
                  </a:prstClr>
                </a:solidFill>
                <a:effectLst/>
                <a:uLnTx/>
                <a:uFillTx/>
                <a:latin typeface="calibri" charset="0"/>
                <a:ea typeface="+mn-ea"/>
                <a:cs typeface="Arial"/>
                <a:sym typeface="Nunito Sans"/>
              </a:rPr>
              <a:t>congreso</a:t>
            </a:r>
            <a:r>
              <a:rPr kumimoji="0" lang="en-US" sz="900" b="0" i="0" u="none" strike="noStrike" kern="1200" cap="none" spc="0" normalizeH="0" baseline="0" noProof="0" dirty="0">
                <a:ln>
                  <a:noFill/>
                </a:ln>
                <a:solidFill>
                  <a:prstClr val="white">
                    <a:lumMod val="50000"/>
                  </a:prstClr>
                </a:solidFill>
                <a:effectLst/>
                <a:uLnTx/>
                <a:uFillTx/>
                <a:latin typeface="calibri" charset="0"/>
                <a:ea typeface="+mn-ea"/>
                <a:cs typeface="Arial"/>
                <a:sym typeface="Nunito Sans"/>
              </a:rPr>
              <a:t> </a:t>
            </a:r>
            <a:r>
              <a:rPr kumimoji="0" lang="de-DE" sz="900" b="0" i="0" u="none" strike="noStrike" kern="1200" cap="none" spc="0" normalizeH="0" baseline="0" noProof="0" dirty="0">
                <a:ln>
                  <a:noFill/>
                </a:ln>
                <a:solidFill>
                  <a:prstClr val="white">
                    <a:lumMod val="50000"/>
                  </a:prstClr>
                </a:solidFill>
                <a:effectLst/>
                <a:uLnTx/>
                <a:uFillTx/>
                <a:latin typeface="calibri" charset="0"/>
                <a:ea typeface="+mn-ea"/>
                <a:cs typeface="Arial"/>
                <a:sym typeface="Nunito Sans"/>
              </a:rPr>
              <a:t>Deutschen Dermatologischen Gesellschaft (DDG), Berlin, 26-29 April 2023</a:t>
            </a:r>
            <a:endParaRPr kumimoji="0" lang="en-US" sz="900" b="0" i="0" u="none" strike="noStrike" kern="1200" cap="none" spc="0" normalizeH="0" baseline="0" noProof="0" dirty="0">
              <a:ln>
                <a:noFill/>
              </a:ln>
              <a:solidFill>
                <a:prstClr val="white">
                  <a:lumMod val="50000"/>
                </a:prstClr>
              </a:solidFill>
              <a:effectLst/>
              <a:uLnTx/>
              <a:uFillTx/>
              <a:latin typeface="calibri" charset="0"/>
              <a:ea typeface="+mn-ea"/>
              <a:cs typeface="Arial"/>
              <a:sym typeface="Nunito Sans"/>
            </a:endParaRPr>
          </a:p>
          <a:p>
            <a:pPr marL="0" marR="0" lvl="1" indent="0" algn="l" defTabSz="914400" rtl="0" eaLnBrk="1" fontAlgn="auto" latinLnBrk="0" hangingPunct="1">
              <a:lnSpc>
                <a:spcPct val="100000"/>
              </a:lnSpc>
              <a:spcBef>
                <a:spcPts val="1000"/>
              </a:spcBef>
              <a:spcAft>
                <a:spcPts val="0"/>
              </a:spcAft>
              <a:buClrTx/>
              <a:buSzTx/>
              <a:buFontTx/>
              <a:buNone/>
              <a:tabLst/>
              <a:defRPr/>
            </a:pPr>
            <a:endParaRPr kumimoji="0" lang="es-ES" sz="900" b="0" i="0" u="none" strike="noStrike" kern="1200" cap="none" spc="0" normalizeH="0" baseline="0" noProof="0" dirty="0">
              <a:ln>
                <a:noFill/>
              </a:ln>
              <a:solidFill>
                <a:prstClr val="white">
                  <a:lumMod val="50000"/>
                </a:prstClr>
              </a:solidFill>
              <a:effectLst/>
              <a:uLnTx/>
              <a:uFillTx/>
              <a:latin typeface="calibri" charset="0"/>
              <a:ea typeface="+mn-ea"/>
              <a:cs typeface="Arial"/>
              <a:sym typeface="Nunito Sans"/>
            </a:endParaRPr>
          </a:p>
        </p:txBody>
      </p:sp>
    </p:spTree>
    <p:extLst>
      <p:ext uri="{BB962C8B-B14F-4D97-AF65-F5344CB8AC3E}">
        <p14:creationId xmlns:p14="http://schemas.microsoft.com/office/powerpoint/2010/main" val="41491296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F716DC-3013-4D5C-B2FE-D29C9301465C}"/>
              </a:ext>
            </a:extLst>
          </p:cNvPr>
          <p:cNvSpPr>
            <a:spLocks noGrp="1"/>
          </p:cNvSpPr>
          <p:nvPr>
            <p:ph type="title"/>
          </p:nvPr>
        </p:nvSpPr>
        <p:spPr>
          <a:xfrm>
            <a:off x="561725" y="535452"/>
            <a:ext cx="9276398" cy="565035"/>
          </a:xfrm>
        </p:spPr>
        <p:txBody>
          <a:bodyPr>
            <a:normAutofit fontScale="90000"/>
          </a:bodyPr>
          <a:lstStyle/>
          <a:p>
            <a:r>
              <a:rPr lang="es-ES" dirty="0"/>
              <a:t>Caso Clínico Ejemplo 2: Tratamiento con </a:t>
            </a:r>
            <a:r>
              <a:rPr lang="es-ES" sz="3200" dirty="0"/>
              <a:t>CAL/BDP crema</a:t>
            </a:r>
            <a:endParaRPr lang="es-ES" baseline="30000" dirty="0"/>
          </a:p>
        </p:txBody>
      </p:sp>
      <p:sp>
        <p:nvSpPr>
          <p:cNvPr id="25" name="TextBox 24"/>
          <p:cNvSpPr txBox="1"/>
          <p:nvPr/>
        </p:nvSpPr>
        <p:spPr>
          <a:xfrm>
            <a:off x="7822553" y="1261016"/>
            <a:ext cx="2015570" cy="400110"/>
          </a:xfrm>
          <a:prstGeom prst="rect">
            <a:avLst/>
          </a:prstGeom>
          <a:solidFill>
            <a:srgbClr val="006782"/>
          </a:solidFill>
          <a:ln>
            <a:solidFill>
              <a:srgbClr val="002060"/>
            </a:solidFill>
          </a:ln>
        </p:spPr>
        <p:txBody>
          <a:bodyPr wrap="square" rtlCol="0">
            <a:spAutoFit/>
          </a:bodyPr>
          <a:lstStyle>
            <a:defPPr>
              <a:defRPr lang="es-ES_tradnl"/>
            </a:defPPr>
            <a:lvl1pPr algn="ctr" defTabSz="457200">
              <a:defRPr>
                <a:solidFill>
                  <a:srgbClr val="002855"/>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chemeClr val="bg1"/>
                </a:solidFill>
                <a:effectLst/>
                <a:uLnTx/>
                <a:uFillTx/>
                <a:latin typeface="Calibri" panose="020F0502020204030204"/>
                <a:ea typeface="+mn-ea"/>
                <a:cs typeface="Arial"/>
                <a:sym typeface="Arial"/>
              </a:rPr>
              <a:t>4 semanas</a:t>
            </a:r>
            <a:endParaRPr kumimoji="0" lang="en-US" sz="2000" b="1" i="0" u="none" strike="noStrike" kern="1200" cap="none" spc="0" normalizeH="0" baseline="0" noProof="0" dirty="0">
              <a:ln>
                <a:noFill/>
              </a:ln>
              <a:solidFill>
                <a:schemeClr val="bg1"/>
              </a:solidFill>
              <a:effectLst/>
              <a:uLnTx/>
              <a:uFillTx/>
              <a:latin typeface="Calibri" panose="020F0502020204030204"/>
              <a:ea typeface="+mn-ea"/>
              <a:cs typeface="Arial"/>
              <a:sym typeface="Arial"/>
            </a:endParaRPr>
          </a:p>
        </p:txBody>
      </p:sp>
      <p:sp>
        <p:nvSpPr>
          <p:cNvPr id="28" name="TextBox 27"/>
          <p:cNvSpPr txBox="1"/>
          <p:nvPr/>
        </p:nvSpPr>
        <p:spPr>
          <a:xfrm>
            <a:off x="2040827" y="1261016"/>
            <a:ext cx="2015570" cy="400110"/>
          </a:xfrm>
          <a:prstGeom prst="rect">
            <a:avLst/>
          </a:prstGeom>
          <a:solidFill>
            <a:srgbClr val="006782"/>
          </a:solidFill>
          <a:ln>
            <a:solidFill>
              <a:srgbClr val="002060"/>
            </a:solidFill>
          </a:ln>
        </p:spPr>
        <p:txBody>
          <a:bodyPr wrap="square" rtlCol="0">
            <a:spAutoFit/>
          </a:bodyPr>
          <a:lstStyle>
            <a:defPPr>
              <a:defRPr lang="es-ES_tradnl"/>
            </a:defPPr>
            <a:lvl1pPr algn="ctr" defTabSz="457200">
              <a:defRPr>
                <a:solidFill>
                  <a:srgbClr val="002855"/>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chemeClr val="bg1"/>
                </a:solidFill>
                <a:effectLst/>
                <a:uLnTx/>
                <a:uFillTx/>
                <a:latin typeface="Calibri" panose="020F0502020204030204"/>
                <a:ea typeface="+mn-ea"/>
                <a:cs typeface="Arial"/>
                <a:sym typeface="Arial"/>
              </a:rPr>
              <a:t>Basal</a:t>
            </a:r>
            <a:endParaRPr kumimoji="0" lang="en-US" sz="2000" b="1" i="0" u="none" strike="noStrike" kern="1200" cap="none" spc="0" normalizeH="0" baseline="0" noProof="0" dirty="0">
              <a:ln>
                <a:noFill/>
              </a:ln>
              <a:solidFill>
                <a:schemeClr val="bg1"/>
              </a:solidFill>
              <a:effectLst/>
              <a:uLnTx/>
              <a:uFillTx/>
              <a:latin typeface="Calibri" panose="020F0502020204030204"/>
              <a:ea typeface="+mn-ea"/>
              <a:cs typeface="Arial"/>
              <a:sym typeface="Arial"/>
            </a:endParaRPr>
          </a:p>
        </p:txBody>
      </p:sp>
      <p:sp>
        <p:nvSpPr>
          <p:cNvPr id="14" name="TextBox 13"/>
          <p:cNvSpPr txBox="1"/>
          <p:nvPr/>
        </p:nvSpPr>
        <p:spPr>
          <a:xfrm>
            <a:off x="2568462" y="3712887"/>
            <a:ext cx="18690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3494BA"/>
                </a:solidFill>
                <a:effectLst/>
                <a:uLnTx/>
                <a:uFillTx/>
                <a:latin typeface="Calibri" panose="020F0502020204030204"/>
                <a:ea typeface="+mn-ea"/>
                <a:cs typeface="Arial"/>
                <a:sym typeface="Arial"/>
              </a:rPr>
              <a:t>foto</a:t>
            </a:r>
            <a:endParaRPr kumimoji="0" lang="en-US" sz="1800" b="0" i="0" u="none" strike="noStrike" kern="1200" cap="none" spc="0" normalizeH="0" baseline="0" noProof="0" dirty="0">
              <a:ln>
                <a:noFill/>
              </a:ln>
              <a:solidFill>
                <a:srgbClr val="3494BA"/>
              </a:solidFill>
              <a:effectLst/>
              <a:uLnTx/>
              <a:uFillTx/>
              <a:latin typeface="Calibri" panose="020F0502020204030204"/>
              <a:ea typeface="+mn-ea"/>
              <a:cs typeface="Arial"/>
              <a:sym typeface="Arial"/>
            </a:endParaRPr>
          </a:p>
        </p:txBody>
      </p:sp>
      <p:sp>
        <p:nvSpPr>
          <p:cNvPr id="40" name="TextBox 39"/>
          <p:cNvSpPr txBox="1"/>
          <p:nvPr/>
        </p:nvSpPr>
        <p:spPr>
          <a:xfrm>
            <a:off x="8164701" y="3732127"/>
            <a:ext cx="18690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3494BA"/>
                </a:solidFill>
                <a:effectLst/>
                <a:uLnTx/>
                <a:uFillTx/>
                <a:latin typeface="Calibri" panose="020F0502020204030204"/>
                <a:ea typeface="+mn-ea"/>
                <a:cs typeface="Arial"/>
                <a:sym typeface="Arial"/>
              </a:rPr>
              <a:t>foto</a:t>
            </a:r>
            <a:endParaRPr kumimoji="0" lang="en-US" sz="1800" b="0" i="0" u="none" strike="noStrike" kern="1200" cap="none" spc="0" normalizeH="0" baseline="0" noProof="0" dirty="0">
              <a:ln>
                <a:noFill/>
              </a:ln>
              <a:solidFill>
                <a:srgbClr val="3494BA"/>
              </a:solidFill>
              <a:effectLst/>
              <a:uLnTx/>
              <a:uFillTx/>
              <a:latin typeface="Calibri" panose="020F0502020204030204"/>
              <a:ea typeface="+mn-ea"/>
              <a:cs typeface="Arial"/>
              <a:sym typeface="Arial"/>
            </a:endParaRPr>
          </a:p>
        </p:txBody>
      </p:sp>
      <p:pic>
        <p:nvPicPr>
          <p:cNvPr id="13" name="Picture 96" descr="A close-up of a person's ear&#10;&#10;Description automatically generated with medium confidence">
            <a:extLst>
              <a:ext uri="{FF2B5EF4-FFF2-40B4-BE49-F238E27FC236}">
                <a16:creationId xmlns:a16="http://schemas.microsoft.com/office/drawing/2014/main" id="{20885B64-59B6-7600-08A2-A4FDC595AC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7" t="19427" r="1763" b="263"/>
          <a:stretch/>
        </p:blipFill>
        <p:spPr bwMode="auto">
          <a:xfrm>
            <a:off x="1122495" y="1820913"/>
            <a:ext cx="4140060" cy="4328868"/>
          </a:xfrm>
          <a:prstGeom prst="rect">
            <a:avLst/>
          </a:prstGeom>
          <a:ln w="101600">
            <a:noFill/>
          </a:ln>
        </p:spPr>
      </p:pic>
      <p:pic>
        <p:nvPicPr>
          <p:cNvPr id="16" name="Picture 99">
            <a:extLst>
              <a:ext uri="{FF2B5EF4-FFF2-40B4-BE49-F238E27FC236}">
                <a16:creationId xmlns:a16="http://schemas.microsoft.com/office/drawing/2014/main" id="{43EA83B4-2733-7D41-FE11-00B699E69C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97" t="26168" r="-1144" b="-3029"/>
          <a:stretch/>
        </p:blipFill>
        <p:spPr bwMode="auto">
          <a:xfrm>
            <a:off x="6708522" y="1856524"/>
            <a:ext cx="4243633" cy="4489870"/>
          </a:xfrm>
          <a:prstGeom prst="rect">
            <a:avLst/>
          </a:prstGeom>
          <a:ln w="101600">
            <a:noFill/>
          </a:ln>
        </p:spPr>
      </p:pic>
      <p:sp>
        <p:nvSpPr>
          <p:cNvPr id="4" name="CuadroTexto 3">
            <a:extLst>
              <a:ext uri="{FF2B5EF4-FFF2-40B4-BE49-F238E27FC236}">
                <a16:creationId xmlns:a16="http://schemas.microsoft.com/office/drawing/2014/main" id="{8AF8C5DF-CB71-2AD5-6870-B6C562E1FBD9}"/>
              </a:ext>
            </a:extLst>
          </p:cNvPr>
          <p:cNvSpPr txBox="1"/>
          <p:nvPr/>
        </p:nvSpPr>
        <p:spPr>
          <a:xfrm>
            <a:off x="405014" y="6253148"/>
            <a:ext cx="10045272" cy="774571"/>
          </a:xfrm>
          <a:prstGeom prst="rect">
            <a:avLst/>
          </a:prstGeom>
          <a:noFill/>
        </p:spPr>
        <p:txBody>
          <a:bodyPr wrap="square">
            <a:spAutoFit/>
          </a:bodyPr>
          <a:lstStyle/>
          <a:p>
            <a:pPr marL="0" marR="0" lvl="1" indent="0" algn="l" defTabSz="914400" rtl="0" eaLnBrk="1" fontAlgn="auto" latinLnBrk="0" hangingPunct="1">
              <a:lnSpc>
                <a:spcPct val="100000"/>
              </a:lnSpc>
              <a:spcBef>
                <a:spcPts val="1000"/>
              </a:spcBef>
              <a:spcAft>
                <a:spcPts val="0"/>
              </a:spcAft>
              <a:buClrTx/>
              <a:buSzTx/>
              <a:buFontTx/>
              <a:buNone/>
              <a:tabLst/>
              <a:defRPr/>
            </a:pPr>
            <a:r>
              <a:rPr kumimoji="0" lang="es-ES" sz="900" b="0" i="0" u="none" strike="noStrike" kern="1200" cap="none" spc="0" normalizeH="0" baseline="0" noProof="0" dirty="0">
                <a:ln>
                  <a:noFill/>
                </a:ln>
                <a:solidFill>
                  <a:prstClr val="white">
                    <a:lumMod val="50000"/>
                  </a:prstClr>
                </a:solidFill>
                <a:effectLst/>
                <a:uLnTx/>
                <a:uFillTx/>
                <a:latin typeface="calibri" charset="0"/>
                <a:ea typeface="+mn-ea"/>
                <a:cs typeface="Arial"/>
                <a:sym typeface="Nunito Sans"/>
              </a:rPr>
              <a:t>CAL/BDP: </a:t>
            </a:r>
            <a:r>
              <a:rPr kumimoji="0" lang="es-ES" sz="900" b="0" i="0" u="none" strike="noStrike" kern="1200" cap="none" spc="0" normalizeH="0" baseline="0" noProof="0" dirty="0" err="1">
                <a:ln>
                  <a:noFill/>
                </a:ln>
                <a:solidFill>
                  <a:prstClr val="white">
                    <a:lumMod val="50000"/>
                  </a:prstClr>
                </a:solidFill>
                <a:effectLst/>
                <a:uLnTx/>
                <a:uFillTx/>
                <a:latin typeface="calibri" charset="0"/>
                <a:ea typeface="+mn-ea"/>
                <a:cs typeface="Arial"/>
                <a:sym typeface="Nunito Sans"/>
              </a:rPr>
              <a:t>c</a:t>
            </a:r>
            <a:r>
              <a:rPr kumimoji="0" lang="es-ES" sz="900" b="0" i="0" u="none" strike="noStrike" kern="1200" cap="none" spc="0" normalizeH="0" baseline="0" noProof="0" dirty="0" err="1">
                <a:ln>
                  <a:noFill/>
                </a:ln>
                <a:solidFill>
                  <a:prstClr val="white">
                    <a:lumMod val="50000"/>
                  </a:prstClr>
                </a:solidFill>
                <a:effectLst/>
                <a:uLnTx/>
                <a:uFillTx/>
                <a:latin typeface="calibri" charset="0"/>
                <a:ea typeface="+mn-ea"/>
                <a:cs typeface="Arial"/>
                <a:sym typeface="Arial"/>
              </a:rPr>
              <a:t>alcipotriol</a:t>
            </a:r>
            <a:r>
              <a:rPr kumimoji="0" lang="es-ES" sz="900" b="0" i="0" u="none" strike="noStrike" kern="1200" cap="none" spc="0" normalizeH="0" baseline="0" noProof="0" dirty="0">
                <a:ln>
                  <a:noFill/>
                </a:ln>
                <a:solidFill>
                  <a:prstClr val="white">
                    <a:lumMod val="50000"/>
                  </a:prstClr>
                </a:solidFill>
                <a:effectLst/>
                <a:uLnTx/>
                <a:uFillTx/>
                <a:latin typeface="calibri" charset="0"/>
                <a:ea typeface="+mn-ea"/>
                <a:cs typeface="Arial"/>
                <a:sym typeface="Arial"/>
              </a:rPr>
              <a:t> </a:t>
            </a:r>
            <a:r>
              <a:rPr kumimoji="0" lang="es-ES" sz="900" b="0" i="0" u="none" strike="noStrike" kern="1200" cap="none" spc="0" normalizeH="0" baseline="0" noProof="0" dirty="0">
                <a:ln>
                  <a:noFill/>
                </a:ln>
                <a:solidFill>
                  <a:prstClr val="white">
                    <a:lumMod val="50000"/>
                  </a:prstClr>
                </a:solidFill>
                <a:effectLst/>
                <a:uLnTx/>
                <a:uFillTx/>
                <a:latin typeface="calibri" charset="0"/>
                <a:ea typeface="+mn-ea"/>
                <a:cs typeface="Arial"/>
                <a:sym typeface="Nunito Sans"/>
              </a:rPr>
              <a:t>/betametasona dipropionato</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err="1">
                <a:ln>
                  <a:noFill/>
                </a:ln>
                <a:solidFill>
                  <a:prstClr val="white">
                    <a:lumMod val="50000"/>
                  </a:prstClr>
                </a:solidFill>
                <a:effectLst/>
                <a:uLnTx/>
                <a:uFillTx/>
                <a:latin typeface="calibri" charset="0"/>
                <a:ea typeface="+mn-ea"/>
                <a:cs typeface="Arial"/>
                <a:sym typeface="Nunito Sans"/>
              </a:rPr>
              <a:t>Hadshiew</a:t>
            </a:r>
            <a:r>
              <a:rPr kumimoji="0" lang="es-ES" sz="900" b="0" i="0" u="none" strike="noStrike" kern="1200" cap="none" spc="0" normalizeH="0" baseline="0" noProof="0" dirty="0">
                <a:ln>
                  <a:noFill/>
                </a:ln>
                <a:solidFill>
                  <a:prstClr val="white">
                    <a:lumMod val="50000"/>
                  </a:prstClr>
                </a:solidFill>
                <a:effectLst/>
                <a:uLnTx/>
                <a:uFillTx/>
                <a:latin typeface="calibri" charset="0"/>
                <a:ea typeface="+mn-ea"/>
                <a:cs typeface="Arial"/>
                <a:sym typeface="Nunito Sans"/>
              </a:rPr>
              <a:t> I. </a:t>
            </a:r>
            <a:r>
              <a:rPr kumimoji="0" lang="en-US" sz="900" b="0" i="0" u="none" strike="noStrike" kern="1200" cap="none" spc="0" normalizeH="0" baseline="0" noProof="0" dirty="0">
                <a:ln>
                  <a:noFill/>
                </a:ln>
                <a:solidFill>
                  <a:prstClr val="white">
                    <a:lumMod val="50000"/>
                  </a:prstClr>
                </a:solidFill>
                <a:effectLst/>
                <a:uLnTx/>
                <a:uFillTx/>
                <a:latin typeface="calibri" charset="0"/>
                <a:ea typeface="+mn-ea"/>
                <a:cs typeface="Arial"/>
                <a:sym typeface="Nunito Sans"/>
              </a:rPr>
              <a:t>Body and scalp psoriasis successfully treated with calcipotriol and betamethasone dipropionate (CAL/BDP) cream. Poster p085 </a:t>
            </a:r>
            <a:r>
              <a:rPr kumimoji="0" lang="en-US" sz="900" b="0" i="0" u="none" strike="noStrike" kern="1200" cap="none" spc="0" normalizeH="0" baseline="0" noProof="0" dirty="0" err="1">
                <a:ln>
                  <a:noFill/>
                </a:ln>
                <a:solidFill>
                  <a:prstClr val="white">
                    <a:lumMod val="50000"/>
                  </a:prstClr>
                </a:solidFill>
                <a:effectLst/>
                <a:uLnTx/>
                <a:uFillTx/>
                <a:latin typeface="calibri" charset="0"/>
                <a:ea typeface="+mn-ea"/>
                <a:cs typeface="Arial"/>
                <a:sym typeface="Nunito Sans"/>
              </a:rPr>
              <a:t>presentado</a:t>
            </a:r>
            <a:r>
              <a:rPr kumimoji="0" lang="en-US" sz="900" b="0" i="0" u="none" strike="noStrike" kern="1200" cap="none" spc="0" normalizeH="0" baseline="0" noProof="0" dirty="0">
                <a:ln>
                  <a:noFill/>
                </a:ln>
                <a:solidFill>
                  <a:prstClr val="white">
                    <a:lumMod val="50000"/>
                  </a:prstClr>
                </a:solidFill>
                <a:effectLst/>
                <a:uLnTx/>
                <a:uFillTx/>
                <a:latin typeface="calibri" charset="0"/>
                <a:ea typeface="+mn-ea"/>
                <a:cs typeface="Arial"/>
                <a:sym typeface="Nunito Sans"/>
              </a:rPr>
              <a:t> </a:t>
            </a:r>
            <a:r>
              <a:rPr kumimoji="0" lang="en-US" sz="900" b="0" i="0" u="none" strike="noStrike" kern="1200" cap="none" spc="0" normalizeH="0" baseline="0" noProof="0" dirty="0" err="1">
                <a:ln>
                  <a:noFill/>
                </a:ln>
                <a:solidFill>
                  <a:prstClr val="white">
                    <a:lumMod val="50000"/>
                  </a:prstClr>
                </a:solidFill>
                <a:effectLst/>
                <a:uLnTx/>
                <a:uFillTx/>
                <a:latin typeface="calibri" charset="0"/>
                <a:ea typeface="+mn-ea"/>
                <a:cs typeface="Arial"/>
                <a:sym typeface="Nunito Sans"/>
              </a:rPr>
              <a:t>en</a:t>
            </a:r>
            <a:r>
              <a:rPr kumimoji="0" lang="en-US" sz="900" b="0" i="0" u="none" strike="noStrike" kern="1200" cap="none" spc="0" normalizeH="0" baseline="0" noProof="0" dirty="0">
                <a:ln>
                  <a:noFill/>
                </a:ln>
                <a:solidFill>
                  <a:prstClr val="white">
                    <a:lumMod val="50000"/>
                  </a:prstClr>
                </a:solidFill>
                <a:effectLst/>
                <a:uLnTx/>
                <a:uFillTx/>
                <a:latin typeface="calibri" charset="0"/>
                <a:ea typeface="+mn-ea"/>
                <a:cs typeface="Arial"/>
                <a:sym typeface="Nunito Sans"/>
              </a:rPr>
              <a:t> </a:t>
            </a:r>
            <a:r>
              <a:rPr kumimoji="0" lang="en-US" sz="900" b="0" i="0" u="none" strike="noStrike" kern="1200" cap="none" spc="0" normalizeH="0" baseline="0" noProof="0" dirty="0" err="1">
                <a:ln>
                  <a:noFill/>
                </a:ln>
                <a:solidFill>
                  <a:prstClr val="white">
                    <a:lumMod val="50000"/>
                  </a:prstClr>
                </a:solidFill>
                <a:effectLst/>
                <a:uLnTx/>
                <a:uFillTx/>
                <a:latin typeface="calibri" charset="0"/>
                <a:ea typeface="+mn-ea"/>
                <a:cs typeface="Arial"/>
                <a:sym typeface="Nunito Sans"/>
              </a:rPr>
              <a:t>el</a:t>
            </a:r>
            <a:r>
              <a:rPr kumimoji="0" lang="en-US" sz="900" b="0" i="0" u="none" strike="noStrike" kern="1200" cap="none" spc="0" normalizeH="0" baseline="0" noProof="0" dirty="0">
                <a:ln>
                  <a:noFill/>
                </a:ln>
                <a:solidFill>
                  <a:prstClr val="white">
                    <a:lumMod val="50000"/>
                  </a:prstClr>
                </a:solidFill>
                <a:effectLst/>
                <a:uLnTx/>
                <a:uFillTx/>
                <a:latin typeface="calibri" charset="0"/>
                <a:ea typeface="+mn-ea"/>
                <a:cs typeface="Arial"/>
                <a:sym typeface="Nunito Sans"/>
              </a:rPr>
              <a:t> </a:t>
            </a:r>
            <a:r>
              <a:rPr kumimoji="0" lang="en-US" sz="900" b="0" i="0" u="none" strike="noStrike" kern="1200" cap="none" spc="0" normalizeH="0" baseline="0" noProof="0" dirty="0" err="1">
                <a:ln>
                  <a:noFill/>
                </a:ln>
                <a:solidFill>
                  <a:prstClr val="white">
                    <a:lumMod val="50000"/>
                  </a:prstClr>
                </a:solidFill>
                <a:effectLst/>
                <a:uLnTx/>
                <a:uFillTx/>
                <a:latin typeface="calibri" charset="0"/>
                <a:ea typeface="+mn-ea"/>
                <a:cs typeface="Arial"/>
                <a:sym typeface="Nunito Sans"/>
              </a:rPr>
              <a:t>congreso</a:t>
            </a:r>
            <a:r>
              <a:rPr kumimoji="0" lang="en-US" sz="900" b="0" i="0" u="none" strike="noStrike" kern="1200" cap="none" spc="0" normalizeH="0" baseline="0" noProof="0" dirty="0">
                <a:ln>
                  <a:noFill/>
                </a:ln>
                <a:solidFill>
                  <a:prstClr val="white">
                    <a:lumMod val="50000"/>
                  </a:prstClr>
                </a:solidFill>
                <a:effectLst/>
                <a:uLnTx/>
                <a:uFillTx/>
                <a:latin typeface="calibri" charset="0"/>
                <a:ea typeface="+mn-ea"/>
                <a:cs typeface="Arial"/>
                <a:sym typeface="Nunito Sans"/>
              </a:rPr>
              <a:t> </a:t>
            </a:r>
            <a:r>
              <a:rPr kumimoji="0" lang="de-DE" sz="900" b="0" i="0" u="none" strike="noStrike" kern="1200" cap="none" spc="0" normalizeH="0" baseline="0" noProof="0" dirty="0">
                <a:ln>
                  <a:noFill/>
                </a:ln>
                <a:solidFill>
                  <a:prstClr val="white">
                    <a:lumMod val="50000"/>
                  </a:prstClr>
                </a:solidFill>
                <a:effectLst/>
                <a:uLnTx/>
                <a:uFillTx/>
                <a:latin typeface="calibri" charset="0"/>
                <a:ea typeface="+mn-ea"/>
                <a:cs typeface="Arial"/>
                <a:sym typeface="Nunito Sans"/>
              </a:rPr>
              <a:t>Deutschen Dermatologischen Gesellschaft (DDG), Berlin, 26-29 April 2023</a:t>
            </a:r>
            <a:endParaRPr kumimoji="0" lang="en-US" sz="900" b="0" i="0" u="none" strike="noStrike" kern="1200" cap="none" spc="0" normalizeH="0" baseline="0" noProof="0" dirty="0">
              <a:ln>
                <a:noFill/>
              </a:ln>
              <a:solidFill>
                <a:prstClr val="white">
                  <a:lumMod val="50000"/>
                </a:prstClr>
              </a:solidFill>
              <a:effectLst/>
              <a:uLnTx/>
              <a:uFillTx/>
              <a:latin typeface="calibri" charset="0"/>
              <a:ea typeface="+mn-ea"/>
              <a:cs typeface="Arial"/>
              <a:sym typeface="Nunito Sans"/>
            </a:endParaRPr>
          </a:p>
          <a:p>
            <a:pPr marL="0" marR="0" lvl="1" indent="0" algn="l" defTabSz="914400" rtl="0" eaLnBrk="1" fontAlgn="auto" latinLnBrk="0" hangingPunct="1">
              <a:lnSpc>
                <a:spcPct val="100000"/>
              </a:lnSpc>
              <a:spcBef>
                <a:spcPts val="1000"/>
              </a:spcBef>
              <a:spcAft>
                <a:spcPts val="0"/>
              </a:spcAft>
              <a:buClrTx/>
              <a:buSzTx/>
              <a:buFontTx/>
              <a:buNone/>
              <a:tabLst/>
              <a:defRPr/>
            </a:pPr>
            <a:endParaRPr kumimoji="0" lang="es-ES" sz="900" b="0" i="0" u="none" strike="noStrike" kern="1200" cap="none" spc="0" normalizeH="0" baseline="0" noProof="0" dirty="0">
              <a:ln>
                <a:noFill/>
              </a:ln>
              <a:solidFill>
                <a:prstClr val="white">
                  <a:lumMod val="50000"/>
                </a:prstClr>
              </a:solidFill>
              <a:effectLst/>
              <a:uLnTx/>
              <a:uFillTx/>
              <a:latin typeface="calibri" charset="0"/>
              <a:ea typeface="+mn-ea"/>
              <a:cs typeface="Arial"/>
              <a:sym typeface="Nunito Sans"/>
            </a:endParaRPr>
          </a:p>
        </p:txBody>
      </p:sp>
    </p:spTree>
    <p:extLst>
      <p:ext uri="{BB962C8B-B14F-4D97-AF65-F5344CB8AC3E}">
        <p14:creationId xmlns:p14="http://schemas.microsoft.com/office/powerpoint/2010/main" val="2299619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A4F0CE-65B8-83A0-3766-AA858F8C9899}"/>
              </a:ext>
            </a:extLst>
          </p:cNvPr>
          <p:cNvSpPr>
            <a:spLocks noGrp="1"/>
          </p:cNvSpPr>
          <p:nvPr>
            <p:ph type="title"/>
          </p:nvPr>
        </p:nvSpPr>
        <p:spPr/>
        <p:txBody>
          <a:bodyPr>
            <a:normAutofit fontScale="90000"/>
          </a:bodyPr>
          <a:lstStyle/>
          <a:p>
            <a:r>
              <a:rPr lang="es-ES_tradnl" sz="3200" dirty="0"/>
              <a:t>¿Qué es la Queratosis Actínica?</a:t>
            </a:r>
            <a:br>
              <a:rPr lang="es-ES" sz="2667" dirty="0"/>
            </a:br>
            <a:endParaRPr lang="en-US" dirty="0"/>
          </a:p>
        </p:txBody>
      </p:sp>
      <p:sp>
        <p:nvSpPr>
          <p:cNvPr id="4" name="Marcador de contenido 4">
            <a:extLst>
              <a:ext uri="{FF2B5EF4-FFF2-40B4-BE49-F238E27FC236}">
                <a16:creationId xmlns:a16="http://schemas.microsoft.com/office/drawing/2014/main" id="{94FF2481-6652-2F91-110C-E0F102E95365}"/>
              </a:ext>
            </a:extLst>
          </p:cNvPr>
          <p:cNvSpPr txBox="1">
            <a:spLocks/>
          </p:cNvSpPr>
          <p:nvPr/>
        </p:nvSpPr>
        <p:spPr>
          <a:xfrm>
            <a:off x="1327618" y="1337004"/>
            <a:ext cx="9189615" cy="757556"/>
          </a:xfrm>
          <a:prstGeom prst="roundRect">
            <a:avLst/>
          </a:prstGeom>
          <a:solidFill>
            <a:srgbClr val="F39D94"/>
          </a:solidFill>
          <a:ln w="28575">
            <a:solidFill>
              <a:srgbClr val="E73638"/>
            </a:solidFill>
          </a:ln>
        </p:spPr>
        <p:txBody>
          <a:bodyPr wrap="square" anchor="ctr">
            <a:noAutofit/>
          </a:bodyPr>
          <a:lstStyle>
            <a:defPPr>
              <a:defRPr lang="es-ES_tradnl"/>
            </a:defPPr>
            <a:lvl1pPr marR="0" lvl="0" algn="ctr" fontAlgn="auto">
              <a:lnSpc>
                <a:spcPct val="150000"/>
              </a:lnSpc>
              <a:spcBef>
                <a:spcPts val="1000"/>
              </a:spcBef>
              <a:spcAft>
                <a:spcPts val="0"/>
              </a:spcAft>
              <a:buClrTx/>
              <a:buSzTx/>
              <a:tabLst/>
              <a:defRPr kumimoji="0" sz="1350" b="1" i="0" u="none" strike="noStrike" cap="none" spc="0" normalizeH="0" baseline="0">
                <a:ln>
                  <a:noFill/>
                </a:ln>
                <a:solidFill>
                  <a:schemeClr val="bg1"/>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es-ES" sz="1867"/>
              <a:t>CARCINOMA </a:t>
            </a:r>
            <a:r>
              <a:rPr lang="es-ES" sz="1867" i="1"/>
              <a:t>IN SITU</a:t>
            </a:r>
            <a:r>
              <a:rPr lang="es-ES" sz="1867"/>
              <a:t> CON BAJO RIESGO DE EVOLUCIÓN A CE INVASIVO</a:t>
            </a:r>
            <a:endParaRPr lang="en-GB" sz="1867" baseline="30000"/>
          </a:p>
        </p:txBody>
      </p:sp>
      <p:sp>
        <p:nvSpPr>
          <p:cNvPr id="5" name="CuadroTexto 4">
            <a:extLst>
              <a:ext uri="{FF2B5EF4-FFF2-40B4-BE49-F238E27FC236}">
                <a16:creationId xmlns:a16="http://schemas.microsoft.com/office/drawing/2014/main" id="{78D572DB-0BA5-1020-562F-B9BAFFC5DDF5}"/>
              </a:ext>
            </a:extLst>
          </p:cNvPr>
          <p:cNvSpPr txBox="1"/>
          <p:nvPr/>
        </p:nvSpPr>
        <p:spPr>
          <a:xfrm>
            <a:off x="836938" y="2510172"/>
            <a:ext cx="10518125" cy="3010824"/>
          </a:xfrm>
          <a:prstGeom prst="rect">
            <a:avLst/>
          </a:prstGeom>
          <a:noFill/>
        </p:spPr>
        <p:txBody>
          <a:bodyPr wrap="square">
            <a:spAutoFit/>
          </a:bodyPr>
          <a:lstStyle/>
          <a:p>
            <a:pPr marL="304784" indent="-304784">
              <a:lnSpc>
                <a:spcPct val="150000"/>
              </a:lnSpc>
              <a:spcAft>
                <a:spcPts val="2133"/>
              </a:spcAft>
              <a:buFont typeface="Arial" panose="020B0604020202020204" pitchFamily="34" charset="0"/>
              <a:buChar char="•"/>
            </a:pPr>
            <a:r>
              <a:rPr lang="es-ES" sz="1867" dirty="0">
                <a:solidFill>
                  <a:srgbClr val="0D3F4E"/>
                </a:solidFill>
              </a:rPr>
              <a:t>Manifestación</a:t>
            </a:r>
            <a:r>
              <a:rPr lang="es-ES" sz="1867" b="1" dirty="0">
                <a:solidFill>
                  <a:srgbClr val="0D3F4E"/>
                </a:solidFill>
              </a:rPr>
              <a:t>: </a:t>
            </a:r>
            <a:r>
              <a:rPr lang="es-ES" sz="1867" dirty="0">
                <a:solidFill>
                  <a:srgbClr val="0D3F4E"/>
                </a:solidFill>
              </a:rPr>
              <a:t>lesiones eritematosas, que se palpan y que aparecen sobre áreas de piel con daño actínico crónico (mayoritariamente cara y cuero cabelludo)</a:t>
            </a:r>
          </a:p>
          <a:p>
            <a:pPr marL="304784" indent="-304784">
              <a:lnSpc>
                <a:spcPct val="150000"/>
              </a:lnSpc>
              <a:spcAft>
                <a:spcPts val="2133"/>
              </a:spcAft>
              <a:buFont typeface="Arial" panose="020B0604020202020204" pitchFamily="34" charset="0"/>
              <a:buChar char="•"/>
            </a:pPr>
            <a:r>
              <a:rPr lang="es-ES" sz="1867" dirty="0">
                <a:solidFill>
                  <a:srgbClr val="0D3F4E"/>
                </a:solidFill>
              </a:rPr>
              <a:t>Principal causa: exposición </a:t>
            </a:r>
            <a:r>
              <a:rPr lang="es-ES" sz="1867" b="1" dirty="0">
                <a:solidFill>
                  <a:srgbClr val="0D3F4E"/>
                </a:solidFill>
              </a:rPr>
              <a:t>crónica a la radiación solar </a:t>
            </a:r>
            <a:r>
              <a:rPr lang="es-ES" sz="1867" dirty="0">
                <a:solidFill>
                  <a:srgbClr val="0D3F4E"/>
                </a:solidFill>
              </a:rPr>
              <a:t>u otras fuentes de RUV</a:t>
            </a:r>
          </a:p>
          <a:p>
            <a:pPr marL="304784" indent="-304784">
              <a:lnSpc>
                <a:spcPct val="150000"/>
              </a:lnSpc>
              <a:spcAft>
                <a:spcPts val="2133"/>
              </a:spcAft>
              <a:buFont typeface="Arial" panose="020B0604020202020204" pitchFamily="34" charset="0"/>
              <a:buChar char="•"/>
            </a:pPr>
            <a:r>
              <a:rPr lang="es-ES" sz="1867" dirty="0">
                <a:solidFill>
                  <a:srgbClr val="0D3F4E"/>
                </a:solidFill>
              </a:rPr>
              <a:t>Prevalencia en España:  ~30% a partir de los 45 años (↑ </a:t>
            </a:r>
            <a:r>
              <a:rPr lang="es-ES" sz="1867" b="1" dirty="0">
                <a:solidFill>
                  <a:srgbClr val="0D3F4E"/>
                </a:solidFill>
              </a:rPr>
              <a:t>hombres</a:t>
            </a:r>
            <a:r>
              <a:rPr lang="es-ES" sz="1867" dirty="0">
                <a:solidFill>
                  <a:srgbClr val="0D3F4E"/>
                </a:solidFill>
              </a:rPr>
              <a:t> y grupos de </a:t>
            </a:r>
            <a:r>
              <a:rPr lang="es-ES" sz="1867" b="1" dirty="0">
                <a:solidFill>
                  <a:srgbClr val="0D3F4E"/>
                </a:solidFill>
              </a:rPr>
              <a:t>mayor edad</a:t>
            </a:r>
            <a:r>
              <a:rPr lang="es-ES" sz="1867" dirty="0">
                <a:solidFill>
                  <a:srgbClr val="0D3F4E"/>
                </a:solidFill>
              </a:rPr>
              <a:t>)</a:t>
            </a:r>
          </a:p>
          <a:p>
            <a:pPr marL="304784" indent="-304784">
              <a:lnSpc>
                <a:spcPct val="150000"/>
              </a:lnSpc>
              <a:spcAft>
                <a:spcPts val="2133"/>
              </a:spcAft>
              <a:buFont typeface="Arial" panose="020B0604020202020204" pitchFamily="34" charset="0"/>
              <a:buChar char="•"/>
            </a:pPr>
            <a:r>
              <a:rPr lang="es-ES" sz="1867" dirty="0">
                <a:solidFill>
                  <a:srgbClr val="0D3F4E"/>
                </a:solidFill>
              </a:rPr>
              <a:t>Clave: diagnóstico y </a:t>
            </a:r>
            <a:r>
              <a:rPr lang="es-ES" sz="1867" b="1" dirty="0">
                <a:solidFill>
                  <a:srgbClr val="0D3F4E"/>
                </a:solidFill>
              </a:rPr>
              <a:t>tratamiento precoz</a:t>
            </a:r>
            <a:r>
              <a:rPr lang="es-ES" sz="1867" dirty="0">
                <a:solidFill>
                  <a:srgbClr val="0D3F4E"/>
                </a:solidFill>
              </a:rPr>
              <a:t> para evitar su progresión a CE invasivo</a:t>
            </a:r>
            <a:endParaRPr lang="es-ES" sz="1867" baseline="30000" dirty="0">
              <a:solidFill>
                <a:srgbClr val="0D3F4E"/>
              </a:solidFill>
            </a:endParaRPr>
          </a:p>
        </p:txBody>
      </p:sp>
      <p:sp>
        <p:nvSpPr>
          <p:cNvPr id="7" name="Rectángulo 6">
            <a:extLst>
              <a:ext uri="{FF2B5EF4-FFF2-40B4-BE49-F238E27FC236}">
                <a16:creationId xmlns:a16="http://schemas.microsoft.com/office/drawing/2014/main" id="{62FA04C0-984D-86C1-A2BC-86B9663270C7}"/>
              </a:ext>
            </a:extLst>
          </p:cNvPr>
          <p:cNvSpPr/>
          <p:nvPr/>
        </p:nvSpPr>
        <p:spPr>
          <a:xfrm>
            <a:off x="1780248" y="6250370"/>
            <a:ext cx="8252752" cy="461665"/>
          </a:xfrm>
          <a:prstGeom prst="rect">
            <a:avLst/>
          </a:prstGeom>
          <a:noFill/>
        </p:spPr>
        <p:txBody>
          <a:bodyPr wrap="square" rtlCol="0">
            <a:spAutoFit/>
          </a:bodyPr>
          <a:lstStyle/>
          <a:p>
            <a:pPr defTabSz="914377"/>
            <a:r>
              <a:rPr lang="es-ES" sz="800" noProof="1">
                <a:solidFill>
                  <a:prstClr val="white">
                    <a:lumMod val="65000"/>
                  </a:prstClr>
                </a:solidFill>
                <a:latin typeface="Arial" panose="020B0604020202020204" pitchFamily="34" charset="0"/>
                <a:cs typeface="Arial" panose="020B0604020202020204" pitchFamily="34" charset="0"/>
              </a:rPr>
              <a:t>CE, carcinoma escamoso; RUV, radiaciones ultravioletas</a:t>
            </a:r>
          </a:p>
          <a:p>
            <a:pPr defTabSz="914377"/>
            <a:r>
              <a:rPr lang="es-ES_tradnl" sz="800" noProof="1">
                <a:solidFill>
                  <a:prstClr val="white">
                    <a:lumMod val="65000"/>
                  </a:prstClr>
                </a:solidFill>
                <a:latin typeface="Arial" panose="020B0604020202020204" pitchFamily="34" charset="0"/>
                <a:cs typeface="Arial" panose="020B0604020202020204" pitchFamily="34" charset="0"/>
              </a:rPr>
              <a:t>Ferrándiz C, Plazas MJ, Sabaté M, Palomino R; EPIQA Study Group. Prevalence of actinic keratosis among dermatology outpatients in Spain. Actas Dermosifiliogr. 2016 Oct;107(8):674-80</a:t>
            </a:r>
          </a:p>
        </p:txBody>
      </p:sp>
    </p:spTree>
    <p:extLst>
      <p:ext uri="{BB962C8B-B14F-4D97-AF65-F5344CB8AC3E}">
        <p14:creationId xmlns:p14="http://schemas.microsoft.com/office/powerpoint/2010/main" val="41355070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7694270" y="1359138"/>
            <a:ext cx="2015570" cy="369332"/>
          </a:xfrm>
          <a:prstGeom prst="rect">
            <a:avLst/>
          </a:prstGeom>
          <a:solidFill>
            <a:srgbClr val="006782"/>
          </a:solidFill>
          <a:ln>
            <a:solidFill>
              <a:srgbClr val="002060"/>
            </a:solidFill>
          </a:ln>
        </p:spPr>
        <p:txBody>
          <a:bodyPr wrap="square" rtlCol="0">
            <a:spAutoFit/>
          </a:bodyPr>
          <a:lstStyle>
            <a:defPPr>
              <a:defRPr lang="es-ES_tradnl"/>
            </a:defPPr>
            <a:lvl1pPr marR="0" lvl="0" indent="0" algn="ctr" defTabSz="457200" fontAlgn="auto">
              <a:lnSpc>
                <a:spcPct val="100000"/>
              </a:lnSpc>
              <a:spcBef>
                <a:spcPts val="0"/>
              </a:spcBef>
              <a:spcAft>
                <a:spcPts val="0"/>
              </a:spcAft>
              <a:buClrTx/>
              <a:buSzTx/>
              <a:buFontTx/>
              <a:buNone/>
              <a:tabLst/>
              <a:defRPr kumimoji="0" sz="2000" b="1" i="0" u="none" strike="noStrike" cap="none" spc="0" normalizeH="0" baseline="0">
                <a:ln>
                  <a:noFill/>
                </a:ln>
                <a:solidFill>
                  <a:schemeClr val="bg1"/>
                </a:solidFill>
                <a:effectLst/>
                <a:uLnTx/>
                <a:uFillTx/>
                <a:latin typeface="Calibri" panose="020F0502020204030204"/>
                <a:cs typeface="Arial"/>
              </a:defRPr>
            </a:lvl1pPr>
          </a:lstStyle>
          <a:p>
            <a:r>
              <a:rPr lang="es-ES">
                <a:sym typeface="Arial"/>
              </a:rPr>
              <a:t>4 semanas</a:t>
            </a:r>
            <a:endParaRPr lang="en-US" dirty="0">
              <a:sym typeface="Arial"/>
            </a:endParaRPr>
          </a:p>
        </p:txBody>
      </p:sp>
      <p:sp>
        <p:nvSpPr>
          <p:cNvPr id="28" name="TextBox 27"/>
          <p:cNvSpPr txBox="1"/>
          <p:nvPr/>
        </p:nvSpPr>
        <p:spPr>
          <a:xfrm>
            <a:off x="1699846" y="1359138"/>
            <a:ext cx="2015570" cy="369332"/>
          </a:xfrm>
          <a:prstGeom prst="rect">
            <a:avLst/>
          </a:prstGeom>
          <a:solidFill>
            <a:srgbClr val="006782"/>
          </a:solidFill>
          <a:ln>
            <a:solidFill>
              <a:srgbClr val="002060"/>
            </a:solidFill>
          </a:ln>
        </p:spPr>
        <p:txBody>
          <a:bodyPr wrap="square" rtlCol="0">
            <a:spAutoFit/>
          </a:bodyPr>
          <a:lstStyle>
            <a:defPPr>
              <a:defRPr lang="es-ES_tradnl"/>
            </a:defPPr>
            <a:lvl1pPr marR="0" lvl="0" indent="0" algn="ctr" defTabSz="457200" fontAlgn="auto">
              <a:lnSpc>
                <a:spcPct val="100000"/>
              </a:lnSpc>
              <a:spcBef>
                <a:spcPts val="0"/>
              </a:spcBef>
              <a:spcAft>
                <a:spcPts val="0"/>
              </a:spcAft>
              <a:buClrTx/>
              <a:buSzTx/>
              <a:buFontTx/>
              <a:buNone/>
              <a:tabLst/>
              <a:defRPr kumimoji="0" sz="2000" b="1" i="0" u="none" strike="noStrike" cap="none" spc="0" normalizeH="0" baseline="0">
                <a:ln>
                  <a:noFill/>
                </a:ln>
                <a:solidFill>
                  <a:schemeClr val="bg1"/>
                </a:solidFill>
                <a:effectLst/>
                <a:uLnTx/>
                <a:uFillTx/>
                <a:latin typeface="Calibri" panose="020F0502020204030204"/>
                <a:cs typeface="Arial"/>
              </a:defRPr>
            </a:lvl1pPr>
          </a:lstStyle>
          <a:p>
            <a:r>
              <a:rPr lang="es-ES">
                <a:sym typeface="Arial"/>
              </a:rPr>
              <a:t>Basal</a:t>
            </a:r>
            <a:endParaRPr lang="en-US" dirty="0">
              <a:sym typeface="Arial"/>
            </a:endParaRPr>
          </a:p>
        </p:txBody>
      </p:sp>
      <p:sp>
        <p:nvSpPr>
          <p:cNvPr id="14" name="TextBox 13"/>
          <p:cNvSpPr txBox="1"/>
          <p:nvPr/>
        </p:nvSpPr>
        <p:spPr>
          <a:xfrm>
            <a:off x="2568462" y="3712887"/>
            <a:ext cx="18690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3494BA"/>
                </a:solidFill>
                <a:effectLst/>
                <a:uLnTx/>
                <a:uFillTx/>
                <a:latin typeface="Calibri" panose="020F0502020204030204"/>
                <a:ea typeface="+mn-ea"/>
                <a:cs typeface="Arial"/>
                <a:sym typeface="Arial"/>
              </a:rPr>
              <a:t>foto</a:t>
            </a:r>
            <a:endParaRPr kumimoji="0" lang="en-US" sz="1800" b="0" i="0" u="none" strike="noStrike" kern="1200" cap="none" spc="0" normalizeH="0" baseline="0" noProof="0" dirty="0">
              <a:ln>
                <a:noFill/>
              </a:ln>
              <a:solidFill>
                <a:srgbClr val="3494BA"/>
              </a:solidFill>
              <a:effectLst/>
              <a:uLnTx/>
              <a:uFillTx/>
              <a:latin typeface="Calibri" panose="020F0502020204030204"/>
              <a:ea typeface="+mn-ea"/>
              <a:cs typeface="Arial"/>
              <a:sym typeface="Arial"/>
            </a:endParaRPr>
          </a:p>
        </p:txBody>
      </p:sp>
      <p:sp>
        <p:nvSpPr>
          <p:cNvPr id="40" name="TextBox 39"/>
          <p:cNvSpPr txBox="1"/>
          <p:nvPr/>
        </p:nvSpPr>
        <p:spPr>
          <a:xfrm>
            <a:off x="8164701" y="3732127"/>
            <a:ext cx="18690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3494BA"/>
                </a:solidFill>
                <a:effectLst/>
                <a:uLnTx/>
                <a:uFillTx/>
                <a:latin typeface="Calibri" panose="020F0502020204030204"/>
                <a:ea typeface="+mn-ea"/>
                <a:cs typeface="Arial"/>
                <a:sym typeface="Arial"/>
              </a:rPr>
              <a:t>foto</a:t>
            </a:r>
            <a:endParaRPr kumimoji="0" lang="en-US" sz="1800" b="0" i="0" u="none" strike="noStrike" kern="1200" cap="none" spc="0" normalizeH="0" baseline="0" noProof="0" dirty="0">
              <a:ln>
                <a:noFill/>
              </a:ln>
              <a:solidFill>
                <a:srgbClr val="3494BA"/>
              </a:solidFill>
              <a:effectLst/>
              <a:uLnTx/>
              <a:uFillTx/>
              <a:latin typeface="Calibri" panose="020F0502020204030204"/>
              <a:ea typeface="+mn-ea"/>
              <a:cs typeface="Arial"/>
              <a:sym typeface="Arial"/>
            </a:endParaRPr>
          </a:p>
        </p:txBody>
      </p:sp>
      <p:pic>
        <p:nvPicPr>
          <p:cNvPr id="12" name="Picture 93" descr="Close-up of a person's hair&#10;&#10;Description automatically generated">
            <a:extLst>
              <a:ext uri="{FF2B5EF4-FFF2-40B4-BE49-F238E27FC236}">
                <a16:creationId xmlns:a16="http://schemas.microsoft.com/office/drawing/2014/main" id="{C7F26C9A-EBE8-A5D7-7EC7-3E1D0218E6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8" t="-492" r="-83" b="492"/>
          <a:stretch/>
        </p:blipFill>
        <p:spPr bwMode="auto">
          <a:xfrm>
            <a:off x="1117192" y="1862134"/>
            <a:ext cx="3630745" cy="4189800"/>
          </a:xfrm>
          <a:prstGeom prst="rect">
            <a:avLst/>
          </a:prstGeom>
          <a:ln w="101600">
            <a:noFill/>
          </a:ln>
        </p:spPr>
      </p:pic>
      <p:pic>
        <p:nvPicPr>
          <p:cNvPr id="15" name="Picture 98" descr="A close up of a person's skin&#10;&#10;Description automatically generated with low confidence">
            <a:extLst>
              <a:ext uri="{FF2B5EF4-FFF2-40B4-BE49-F238E27FC236}">
                <a16:creationId xmlns:a16="http://schemas.microsoft.com/office/drawing/2014/main" id="{4A2A4B90-A1BB-B25F-D279-3FBB99D6CE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2" t="3791" r="-917" b="21056"/>
          <a:stretch/>
        </p:blipFill>
        <p:spPr bwMode="auto">
          <a:xfrm>
            <a:off x="6700667" y="1880219"/>
            <a:ext cx="3630745" cy="4153629"/>
          </a:xfrm>
          <a:prstGeom prst="rect">
            <a:avLst/>
          </a:prstGeom>
          <a:ln w="101600">
            <a:noFill/>
          </a:ln>
        </p:spPr>
      </p:pic>
      <p:sp>
        <p:nvSpPr>
          <p:cNvPr id="4" name="CuadroTexto 3">
            <a:extLst>
              <a:ext uri="{FF2B5EF4-FFF2-40B4-BE49-F238E27FC236}">
                <a16:creationId xmlns:a16="http://schemas.microsoft.com/office/drawing/2014/main" id="{A1B6DA04-1627-06FF-10CE-0AEC8DEA27E0}"/>
              </a:ext>
            </a:extLst>
          </p:cNvPr>
          <p:cNvSpPr txBox="1"/>
          <p:nvPr/>
        </p:nvSpPr>
        <p:spPr>
          <a:xfrm>
            <a:off x="405014" y="6319151"/>
            <a:ext cx="10045272" cy="774571"/>
          </a:xfrm>
          <a:prstGeom prst="rect">
            <a:avLst/>
          </a:prstGeom>
          <a:noFill/>
        </p:spPr>
        <p:txBody>
          <a:bodyPr wrap="square">
            <a:spAutoFit/>
          </a:bodyPr>
          <a:lstStyle/>
          <a:p>
            <a:pPr marL="0" marR="0" lvl="1" indent="0" algn="l" defTabSz="914400" rtl="0" eaLnBrk="1" fontAlgn="auto" latinLnBrk="0" hangingPunct="1">
              <a:lnSpc>
                <a:spcPct val="100000"/>
              </a:lnSpc>
              <a:spcBef>
                <a:spcPts val="1000"/>
              </a:spcBef>
              <a:spcAft>
                <a:spcPts val="0"/>
              </a:spcAft>
              <a:buClrTx/>
              <a:buSzTx/>
              <a:buFontTx/>
              <a:buNone/>
              <a:tabLst/>
              <a:defRPr/>
            </a:pPr>
            <a:r>
              <a:rPr kumimoji="0" lang="es-ES" sz="900" b="0" i="0" u="none" strike="noStrike" kern="1200" cap="none" spc="0" normalizeH="0" baseline="0" noProof="0" dirty="0">
                <a:ln>
                  <a:noFill/>
                </a:ln>
                <a:solidFill>
                  <a:prstClr val="white">
                    <a:lumMod val="50000"/>
                  </a:prstClr>
                </a:solidFill>
                <a:effectLst/>
                <a:uLnTx/>
                <a:uFillTx/>
                <a:latin typeface="calibri" charset="0"/>
                <a:ea typeface="+mn-ea"/>
                <a:cs typeface="Arial"/>
                <a:sym typeface="Nunito Sans"/>
              </a:rPr>
              <a:t>CAL/BDP: </a:t>
            </a:r>
            <a:r>
              <a:rPr kumimoji="0" lang="es-ES" sz="900" b="0" i="0" u="none" strike="noStrike" kern="1200" cap="none" spc="0" normalizeH="0" baseline="0" noProof="0" dirty="0" err="1">
                <a:ln>
                  <a:noFill/>
                </a:ln>
                <a:solidFill>
                  <a:prstClr val="white">
                    <a:lumMod val="50000"/>
                  </a:prstClr>
                </a:solidFill>
                <a:effectLst/>
                <a:uLnTx/>
                <a:uFillTx/>
                <a:latin typeface="calibri" charset="0"/>
                <a:ea typeface="+mn-ea"/>
                <a:cs typeface="Arial"/>
                <a:sym typeface="Nunito Sans"/>
              </a:rPr>
              <a:t>c</a:t>
            </a:r>
            <a:r>
              <a:rPr kumimoji="0" lang="es-ES" sz="900" b="0" i="0" u="none" strike="noStrike" kern="1200" cap="none" spc="0" normalizeH="0" baseline="0" noProof="0" dirty="0" err="1">
                <a:ln>
                  <a:noFill/>
                </a:ln>
                <a:solidFill>
                  <a:prstClr val="white">
                    <a:lumMod val="50000"/>
                  </a:prstClr>
                </a:solidFill>
                <a:effectLst/>
                <a:uLnTx/>
                <a:uFillTx/>
                <a:latin typeface="calibri" charset="0"/>
                <a:ea typeface="+mn-ea"/>
                <a:cs typeface="Arial"/>
                <a:sym typeface="Arial"/>
              </a:rPr>
              <a:t>alcipotriol</a:t>
            </a:r>
            <a:r>
              <a:rPr kumimoji="0" lang="es-ES" sz="900" b="0" i="0" u="none" strike="noStrike" kern="1200" cap="none" spc="0" normalizeH="0" baseline="0" noProof="0" dirty="0">
                <a:ln>
                  <a:noFill/>
                </a:ln>
                <a:solidFill>
                  <a:prstClr val="white">
                    <a:lumMod val="50000"/>
                  </a:prstClr>
                </a:solidFill>
                <a:effectLst/>
                <a:uLnTx/>
                <a:uFillTx/>
                <a:latin typeface="calibri" charset="0"/>
                <a:ea typeface="+mn-ea"/>
                <a:cs typeface="Arial"/>
                <a:sym typeface="Arial"/>
              </a:rPr>
              <a:t> </a:t>
            </a:r>
            <a:r>
              <a:rPr kumimoji="0" lang="es-ES" sz="900" b="0" i="0" u="none" strike="noStrike" kern="1200" cap="none" spc="0" normalizeH="0" baseline="0" noProof="0" dirty="0">
                <a:ln>
                  <a:noFill/>
                </a:ln>
                <a:solidFill>
                  <a:prstClr val="white">
                    <a:lumMod val="50000"/>
                  </a:prstClr>
                </a:solidFill>
                <a:effectLst/>
                <a:uLnTx/>
                <a:uFillTx/>
                <a:latin typeface="calibri" charset="0"/>
                <a:ea typeface="+mn-ea"/>
                <a:cs typeface="Arial"/>
                <a:sym typeface="Nunito Sans"/>
              </a:rPr>
              <a:t>/betametasona dipropionato</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err="1">
                <a:ln>
                  <a:noFill/>
                </a:ln>
                <a:solidFill>
                  <a:prstClr val="white">
                    <a:lumMod val="50000"/>
                  </a:prstClr>
                </a:solidFill>
                <a:effectLst/>
                <a:uLnTx/>
                <a:uFillTx/>
                <a:latin typeface="calibri" charset="0"/>
                <a:ea typeface="+mn-ea"/>
                <a:cs typeface="Arial"/>
                <a:sym typeface="Nunito Sans"/>
              </a:rPr>
              <a:t>Hadshiew</a:t>
            </a:r>
            <a:r>
              <a:rPr kumimoji="0" lang="es-ES" sz="900" b="0" i="0" u="none" strike="noStrike" kern="1200" cap="none" spc="0" normalizeH="0" baseline="0" noProof="0" dirty="0">
                <a:ln>
                  <a:noFill/>
                </a:ln>
                <a:solidFill>
                  <a:prstClr val="white">
                    <a:lumMod val="50000"/>
                  </a:prstClr>
                </a:solidFill>
                <a:effectLst/>
                <a:uLnTx/>
                <a:uFillTx/>
                <a:latin typeface="calibri" charset="0"/>
                <a:ea typeface="+mn-ea"/>
                <a:cs typeface="Arial"/>
                <a:sym typeface="Nunito Sans"/>
              </a:rPr>
              <a:t> I. </a:t>
            </a:r>
            <a:r>
              <a:rPr kumimoji="0" lang="en-US" sz="900" b="0" i="0" u="none" strike="noStrike" kern="1200" cap="none" spc="0" normalizeH="0" baseline="0" noProof="0" dirty="0">
                <a:ln>
                  <a:noFill/>
                </a:ln>
                <a:solidFill>
                  <a:prstClr val="white">
                    <a:lumMod val="50000"/>
                  </a:prstClr>
                </a:solidFill>
                <a:effectLst/>
                <a:uLnTx/>
                <a:uFillTx/>
                <a:latin typeface="calibri" charset="0"/>
                <a:ea typeface="+mn-ea"/>
                <a:cs typeface="Arial"/>
                <a:sym typeface="Nunito Sans"/>
              </a:rPr>
              <a:t>Body and scalp psoriasis successfully treated with calcipotriol and betamethasone dipropionate (CAL/BDP) cream. Poster p085 </a:t>
            </a:r>
            <a:r>
              <a:rPr kumimoji="0" lang="en-US" sz="900" b="0" i="0" u="none" strike="noStrike" kern="1200" cap="none" spc="0" normalizeH="0" baseline="0" noProof="0" dirty="0" err="1">
                <a:ln>
                  <a:noFill/>
                </a:ln>
                <a:solidFill>
                  <a:prstClr val="white">
                    <a:lumMod val="50000"/>
                  </a:prstClr>
                </a:solidFill>
                <a:effectLst/>
                <a:uLnTx/>
                <a:uFillTx/>
                <a:latin typeface="calibri" charset="0"/>
                <a:ea typeface="+mn-ea"/>
                <a:cs typeface="Arial"/>
                <a:sym typeface="Nunito Sans"/>
              </a:rPr>
              <a:t>presentado</a:t>
            </a:r>
            <a:r>
              <a:rPr kumimoji="0" lang="en-US" sz="900" b="0" i="0" u="none" strike="noStrike" kern="1200" cap="none" spc="0" normalizeH="0" baseline="0" noProof="0" dirty="0">
                <a:ln>
                  <a:noFill/>
                </a:ln>
                <a:solidFill>
                  <a:prstClr val="white">
                    <a:lumMod val="50000"/>
                  </a:prstClr>
                </a:solidFill>
                <a:effectLst/>
                <a:uLnTx/>
                <a:uFillTx/>
                <a:latin typeface="calibri" charset="0"/>
                <a:ea typeface="+mn-ea"/>
                <a:cs typeface="Arial"/>
                <a:sym typeface="Nunito Sans"/>
              </a:rPr>
              <a:t> </a:t>
            </a:r>
            <a:r>
              <a:rPr kumimoji="0" lang="en-US" sz="900" b="0" i="0" u="none" strike="noStrike" kern="1200" cap="none" spc="0" normalizeH="0" baseline="0" noProof="0" dirty="0" err="1">
                <a:ln>
                  <a:noFill/>
                </a:ln>
                <a:solidFill>
                  <a:prstClr val="white">
                    <a:lumMod val="50000"/>
                  </a:prstClr>
                </a:solidFill>
                <a:effectLst/>
                <a:uLnTx/>
                <a:uFillTx/>
                <a:latin typeface="calibri" charset="0"/>
                <a:ea typeface="+mn-ea"/>
                <a:cs typeface="Arial"/>
                <a:sym typeface="Nunito Sans"/>
              </a:rPr>
              <a:t>en</a:t>
            </a:r>
            <a:r>
              <a:rPr kumimoji="0" lang="en-US" sz="900" b="0" i="0" u="none" strike="noStrike" kern="1200" cap="none" spc="0" normalizeH="0" baseline="0" noProof="0" dirty="0">
                <a:ln>
                  <a:noFill/>
                </a:ln>
                <a:solidFill>
                  <a:prstClr val="white">
                    <a:lumMod val="50000"/>
                  </a:prstClr>
                </a:solidFill>
                <a:effectLst/>
                <a:uLnTx/>
                <a:uFillTx/>
                <a:latin typeface="calibri" charset="0"/>
                <a:ea typeface="+mn-ea"/>
                <a:cs typeface="Arial"/>
                <a:sym typeface="Nunito Sans"/>
              </a:rPr>
              <a:t> </a:t>
            </a:r>
            <a:r>
              <a:rPr kumimoji="0" lang="en-US" sz="900" b="0" i="0" u="none" strike="noStrike" kern="1200" cap="none" spc="0" normalizeH="0" baseline="0" noProof="0" dirty="0" err="1">
                <a:ln>
                  <a:noFill/>
                </a:ln>
                <a:solidFill>
                  <a:prstClr val="white">
                    <a:lumMod val="50000"/>
                  </a:prstClr>
                </a:solidFill>
                <a:effectLst/>
                <a:uLnTx/>
                <a:uFillTx/>
                <a:latin typeface="calibri" charset="0"/>
                <a:ea typeface="+mn-ea"/>
                <a:cs typeface="Arial"/>
                <a:sym typeface="Nunito Sans"/>
              </a:rPr>
              <a:t>el</a:t>
            </a:r>
            <a:r>
              <a:rPr kumimoji="0" lang="en-US" sz="900" b="0" i="0" u="none" strike="noStrike" kern="1200" cap="none" spc="0" normalizeH="0" baseline="0" noProof="0" dirty="0">
                <a:ln>
                  <a:noFill/>
                </a:ln>
                <a:solidFill>
                  <a:prstClr val="white">
                    <a:lumMod val="50000"/>
                  </a:prstClr>
                </a:solidFill>
                <a:effectLst/>
                <a:uLnTx/>
                <a:uFillTx/>
                <a:latin typeface="calibri" charset="0"/>
                <a:ea typeface="+mn-ea"/>
                <a:cs typeface="Arial"/>
                <a:sym typeface="Nunito Sans"/>
              </a:rPr>
              <a:t> </a:t>
            </a:r>
            <a:r>
              <a:rPr kumimoji="0" lang="en-US" sz="900" b="0" i="0" u="none" strike="noStrike" kern="1200" cap="none" spc="0" normalizeH="0" baseline="0" noProof="0" dirty="0" err="1">
                <a:ln>
                  <a:noFill/>
                </a:ln>
                <a:solidFill>
                  <a:prstClr val="white">
                    <a:lumMod val="50000"/>
                  </a:prstClr>
                </a:solidFill>
                <a:effectLst/>
                <a:uLnTx/>
                <a:uFillTx/>
                <a:latin typeface="calibri" charset="0"/>
                <a:ea typeface="+mn-ea"/>
                <a:cs typeface="Arial"/>
                <a:sym typeface="Nunito Sans"/>
              </a:rPr>
              <a:t>congreso</a:t>
            </a:r>
            <a:r>
              <a:rPr kumimoji="0" lang="en-US" sz="900" b="0" i="0" u="none" strike="noStrike" kern="1200" cap="none" spc="0" normalizeH="0" baseline="0" noProof="0" dirty="0">
                <a:ln>
                  <a:noFill/>
                </a:ln>
                <a:solidFill>
                  <a:prstClr val="white">
                    <a:lumMod val="50000"/>
                  </a:prstClr>
                </a:solidFill>
                <a:effectLst/>
                <a:uLnTx/>
                <a:uFillTx/>
                <a:latin typeface="calibri" charset="0"/>
                <a:ea typeface="+mn-ea"/>
                <a:cs typeface="Arial"/>
                <a:sym typeface="Nunito Sans"/>
              </a:rPr>
              <a:t> </a:t>
            </a:r>
            <a:r>
              <a:rPr kumimoji="0" lang="de-DE" sz="900" b="0" i="0" u="none" strike="noStrike" kern="1200" cap="none" spc="0" normalizeH="0" baseline="0" noProof="0" dirty="0">
                <a:ln>
                  <a:noFill/>
                </a:ln>
                <a:solidFill>
                  <a:prstClr val="white">
                    <a:lumMod val="50000"/>
                  </a:prstClr>
                </a:solidFill>
                <a:effectLst/>
                <a:uLnTx/>
                <a:uFillTx/>
                <a:latin typeface="calibri" charset="0"/>
                <a:ea typeface="+mn-ea"/>
                <a:cs typeface="Arial"/>
                <a:sym typeface="Nunito Sans"/>
              </a:rPr>
              <a:t>Deutschen Dermatologischen Gesellschaft (DDG), Berlin, 26-29 April 2023</a:t>
            </a:r>
            <a:endParaRPr kumimoji="0" lang="en-US" sz="900" b="0" i="0" u="none" strike="noStrike" kern="1200" cap="none" spc="0" normalizeH="0" baseline="0" noProof="0" dirty="0">
              <a:ln>
                <a:noFill/>
              </a:ln>
              <a:solidFill>
                <a:prstClr val="white">
                  <a:lumMod val="50000"/>
                </a:prstClr>
              </a:solidFill>
              <a:effectLst/>
              <a:uLnTx/>
              <a:uFillTx/>
              <a:latin typeface="calibri" charset="0"/>
              <a:ea typeface="+mn-ea"/>
              <a:cs typeface="Arial"/>
              <a:sym typeface="Nunito Sans"/>
            </a:endParaRPr>
          </a:p>
          <a:p>
            <a:pPr marL="0" marR="0" lvl="1" indent="0" algn="l" defTabSz="914400" rtl="0" eaLnBrk="1" fontAlgn="auto" latinLnBrk="0" hangingPunct="1">
              <a:lnSpc>
                <a:spcPct val="100000"/>
              </a:lnSpc>
              <a:spcBef>
                <a:spcPts val="1000"/>
              </a:spcBef>
              <a:spcAft>
                <a:spcPts val="0"/>
              </a:spcAft>
              <a:buClrTx/>
              <a:buSzTx/>
              <a:buFontTx/>
              <a:buNone/>
              <a:tabLst/>
              <a:defRPr/>
            </a:pPr>
            <a:endParaRPr kumimoji="0" lang="es-ES" sz="900" b="0" i="0" u="none" strike="noStrike" kern="1200" cap="none" spc="0" normalizeH="0" baseline="0" noProof="0" dirty="0">
              <a:ln>
                <a:noFill/>
              </a:ln>
              <a:solidFill>
                <a:prstClr val="white">
                  <a:lumMod val="50000"/>
                </a:prstClr>
              </a:solidFill>
              <a:effectLst/>
              <a:uLnTx/>
              <a:uFillTx/>
              <a:latin typeface="calibri" charset="0"/>
              <a:ea typeface="+mn-ea"/>
              <a:cs typeface="Arial"/>
              <a:sym typeface="Nunito Sans"/>
            </a:endParaRPr>
          </a:p>
        </p:txBody>
      </p:sp>
      <p:sp>
        <p:nvSpPr>
          <p:cNvPr id="2" name="Title 2">
            <a:extLst>
              <a:ext uri="{FF2B5EF4-FFF2-40B4-BE49-F238E27FC236}">
                <a16:creationId xmlns:a16="http://schemas.microsoft.com/office/drawing/2014/main" id="{72A581F2-63D7-CEFB-EB90-55F321394ECE}"/>
              </a:ext>
            </a:extLst>
          </p:cNvPr>
          <p:cNvSpPr>
            <a:spLocks noGrp="1"/>
          </p:cNvSpPr>
          <p:nvPr>
            <p:ph type="title"/>
          </p:nvPr>
        </p:nvSpPr>
        <p:spPr>
          <a:xfrm>
            <a:off x="561725" y="535452"/>
            <a:ext cx="9276398" cy="565035"/>
          </a:xfrm>
        </p:spPr>
        <p:txBody>
          <a:bodyPr>
            <a:normAutofit fontScale="90000"/>
          </a:bodyPr>
          <a:lstStyle/>
          <a:p>
            <a:r>
              <a:rPr lang="es-ES" dirty="0"/>
              <a:t>Caso Clínico Ejemplo 2: Tratamiento con </a:t>
            </a:r>
            <a:r>
              <a:rPr lang="es-ES" sz="3200" dirty="0"/>
              <a:t>CAL/BDP crema</a:t>
            </a:r>
            <a:endParaRPr lang="es-ES" baseline="30000" dirty="0"/>
          </a:p>
        </p:txBody>
      </p:sp>
    </p:spTree>
    <p:extLst>
      <p:ext uri="{BB962C8B-B14F-4D97-AF65-F5344CB8AC3E}">
        <p14:creationId xmlns:p14="http://schemas.microsoft.com/office/powerpoint/2010/main" val="1393046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BB1A1-F4E3-A436-5957-B29844782BE5}"/>
              </a:ext>
            </a:extLst>
          </p:cNvPr>
          <p:cNvSpPr>
            <a:spLocks noGrp="1"/>
          </p:cNvSpPr>
          <p:nvPr>
            <p:ph type="title"/>
          </p:nvPr>
        </p:nvSpPr>
        <p:spPr>
          <a:xfrm>
            <a:off x="892039" y="529263"/>
            <a:ext cx="7950729" cy="872255"/>
          </a:xfrm>
        </p:spPr>
        <p:txBody>
          <a:bodyPr>
            <a:normAutofit/>
          </a:bodyPr>
          <a:lstStyle/>
          <a:p>
            <a:r>
              <a:rPr lang="en-US" sz="3600" dirty="0" err="1"/>
              <a:t>Conclusiones</a:t>
            </a:r>
            <a:r>
              <a:rPr lang="en-US" sz="3600" dirty="0"/>
              <a:t> - Caso </a:t>
            </a:r>
            <a:r>
              <a:rPr lang="en-US" sz="3600" dirty="0" err="1"/>
              <a:t>Clínico</a:t>
            </a:r>
            <a:r>
              <a:rPr lang="en-US" sz="3600" dirty="0"/>
              <a:t> </a:t>
            </a:r>
            <a:r>
              <a:rPr lang="en-US" sz="3600" dirty="0" err="1"/>
              <a:t>Ejemplo</a:t>
            </a:r>
            <a:r>
              <a:rPr lang="en-US" sz="3600" dirty="0"/>
              <a:t> 2</a:t>
            </a:r>
          </a:p>
        </p:txBody>
      </p:sp>
      <p:sp>
        <p:nvSpPr>
          <p:cNvPr id="3" name="Content Placeholder 2">
            <a:extLst>
              <a:ext uri="{FF2B5EF4-FFF2-40B4-BE49-F238E27FC236}">
                <a16:creationId xmlns:a16="http://schemas.microsoft.com/office/drawing/2014/main" id="{8DD4EE24-DE5C-5880-7909-B315D7B17D8E}"/>
              </a:ext>
            </a:extLst>
          </p:cNvPr>
          <p:cNvSpPr>
            <a:spLocks noGrp="1"/>
          </p:cNvSpPr>
          <p:nvPr>
            <p:ph idx="1"/>
          </p:nvPr>
        </p:nvSpPr>
        <p:spPr>
          <a:xfrm>
            <a:off x="731520" y="1898469"/>
            <a:ext cx="10919141" cy="4046430"/>
          </a:xfrm>
        </p:spPr>
        <p:txBody>
          <a:bodyPr/>
          <a:lstStyle/>
          <a:p>
            <a:r>
              <a:rPr lang="es-ES" dirty="0"/>
              <a:t>El cuero cabelludo es la región más comúnmente afectada, presente en alrededor del 80 % de los casos de psoriasis.</a:t>
            </a:r>
            <a:r>
              <a:rPr lang="es-ES" baseline="30000" dirty="0"/>
              <a:t>1</a:t>
            </a:r>
          </a:p>
          <a:p>
            <a:r>
              <a:rPr lang="es-ES" dirty="0"/>
              <a:t>La psoriasis en el cuero cabelludo presenta desafíos en su tratamiento y afecta significativamente la calidad de vida debido a problemas de adherencia a tratamientos tópicos y a su formulación grasa.</a:t>
            </a:r>
            <a:r>
              <a:rPr lang="es-ES" baseline="30000" dirty="0"/>
              <a:t>1</a:t>
            </a:r>
          </a:p>
          <a:p>
            <a:r>
              <a:rPr lang="es-ES" dirty="0"/>
              <a:t>CAL/BDP crema, prescrito para psoriasis leve en el cuero cabelludo, combina corticoide y análogo de vitamina D, mostrando mayor eficacia en comparación con la monoterapia y reduciendo efectos adversos.</a:t>
            </a:r>
            <a:r>
              <a:rPr lang="es-ES" baseline="30000" dirty="0"/>
              <a:t>2,3</a:t>
            </a:r>
          </a:p>
          <a:p>
            <a:r>
              <a:rPr lang="es-ES" dirty="0"/>
              <a:t>La formulación acuosa de este medicamento permite una mayor aceptación por parte del paciente al reducir la sensación grasa sin comprometer su eficacia.</a:t>
            </a:r>
            <a:r>
              <a:rPr lang="es-ES" baseline="30000" dirty="0"/>
              <a:t>4</a:t>
            </a:r>
          </a:p>
          <a:p>
            <a:r>
              <a:rPr lang="es-ES" dirty="0"/>
              <a:t>Esta combinación aseguró la adherencia al tratamiento y una notable mejoría en esta paciente.</a:t>
            </a:r>
            <a:r>
              <a:rPr lang="es-ES" baseline="30000" dirty="0"/>
              <a:t>4</a:t>
            </a:r>
          </a:p>
        </p:txBody>
      </p:sp>
      <p:sp>
        <p:nvSpPr>
          <p:cNvPr id="11" name="CuadroTexto 2">
            <a:extLst>
              <a:ext uri="{FF2B5EF4-FFF2-40B4-BE49-F238E27FC236}">
                <a16:creationId xmlns:a16="http://schemas.microsoft.com/office/drawing/2014/main" id="{72DEFC21-C6C3-7ED5-37CF-2EA936233E7B}"/>
              </a:ext>
            </a:extLst>
          </p:cNvPr>
          <p:cNvSpPr txBox="1"/>
          <p:nvPr/>
        </p:nvSpPr>
        <p:spPr>
          <a:xfrm>
            <a:off x="380553" y="923955"/>
            <a:ext cx="266420" cy="523220"/>
          </a:xfrm>
          <a:prstGeom prst="rect">
            <a:avLst/>
          </a:prstGeom>
          <a:noFill/>
        </p:spPr>
        <p:txBody>
          <a:bodyPr wrap="none" rtlCol="0">
            <a:spAutoFit/>
          </a:bodyPr>
          <a:lstStyle/>
          <a:p>
            <a:r>
              <a:rPr lang="es-ES" sz="2800" dirty="0"/>
              <a:t> </a:t>
            </a:r>
          </a:p>
        </p:txBody>
      </p:sp>
      <p:sp>
        <p:nvSpPr>
          <p:cNvPr id="13" name="CuadroTexto 5">
            <a:extLst>
              <a:ext uri="{FF2B5EF4-FFF2-40B4-BE49-F238E27FC236}">
                <a16:creationId xmlns:a16="http://schemas.microsoft.com/office/drawing/2014/main" id="{A4A6F629-A4C8-DEB9-700E-63D941EB363F}"/>
              </a:ext>
            </a:extLst>
          </p:cNvPr>
          <p:cNvSpPr txBox="1"/>
          <p:nvPr/>
        </p:nvSpPr>
        <p:spPr>
          <a:xfrm>
            <a:off x="513763" y="5593115"/>
            <a:ext cx="9773237" cy="954107"/>
          </a:xfrm>
          <a:prstGeom prst="rect">
            <a:avLst/>
          </a:prstGeom>
          <a:noFill/>
        </p:spPr>
        <p:txBody>
          <a:bodyPr wrap="square" rtlCol="0">
            <a:spAutoFit/>
          </a:bodyPr>
          <a:lstStyle/>
          <a:p>
            <a:r>
              <a:rPr lang="it-IT" sz="800" noProof="1">
                <a:solidFill>
                  <a:schemeClr val="bg1">
                    <a:lumMod val="50000"/>
                  </a:schemeClr>
                </a:solidFill>
                <a:cs typeface="Arial" panose="020B0604020202020204" pitchFamily="34" charset="0"/>
              </a:rPr>
              <a:t>CAL: calcipotriol, BDP: dipropionato de betametasona</a:t>
            </a:r>
          </a:p>
          <a:p>
            <a:endParaRPr lang="it-IT" sz="800" noProof="1">
              <a:solidFill>
                <a:schemeClr val="bg1">
                  <a:lumMod val="50000"/>
                </a:schemeClr>
              </a:solidFill>
              <a:cs typeface="Arial" panose="020B0604020202020204" pitchFamily="34" charset="0"/>
            </a:endParaRPr>
          </a:p>
          <a:p>
            <a:r>
              <a:rPr lang="es-ES" sz="800" b="1" dirty="0">
                <a:solidFill>
                  <a:schemeClr val="bg1">
                    <a:lumMod val="50000"/>
                  </a:schemeClr>
                </a:solidFill>
                <a:cs typeface="Arial" panose="020B0604020202020204" pitchFamily="34" charset="0"/>
              </a:rPr>
              <a:t>1. </a:t>
            </a:r>
            <a:r>
              <a:rPr lang="es-ES" sz="800" dirty="0">
                <a:solidFill>
                  <a:schemeClr val="bg1">
                    <a:lumMod val="50000"/>
                  </a:schemeClr>
                </a:solidFill>
                <a:cs typeface="Arial" panose="020B0604020202020204" pitchFamily="34" charset="0"/>
              </a:rPr>
              <a:t>Mosca M, Hong J, </a:t>
            </a:r>
            <a:r>
              <a:rPr lang="es-ES" sz="800" dirty="0" err="1">
                <a:solidFill>
                  <a:schemeClr val="bg1">
                    <a:lumMod val="50000"/>
                  </a:schemeClr>
                </a:solidFill>
                <a:cs typeface="Arial" panose="020B0604020202020204" pitchFamily="34" charset="0"/>
              </a:rPr>
              <a:t>Hadeler</a:t>
            </a:r>
            <a:r>
              <a:rPr lang="es-ES" sz="800" dirty="0">
                <a:solidFill>
                  <a:schemeClr val="bg1">
                    <a:lumMod val="50000"/>
                  </a:schemeClr>
                </a:solidFill>
                <a:cs typeface="Arial" panose="020B0604020202020204" pitchFamily="34" charset="0"/>
              </a:rPr>
              <a:t> E, </a:t>
            </a:r>
            <a:r>
              <a:rPr lang="es-ES" sz="800" dirty="0" err="1">
                <a:solidFill>
                  <a:schemeClr val="bg1">
                    <a:lumMod val="50000"/>
                  </a:schemeClr>
                </a:solidFill>
                <a:cs typeface="Arial" panose="020B0604020202020204" pitchFamily="34" charset="0"/>
              </a:rPr>
              <a:t>Brownstone</a:t>
            </a:r>
            <a:r>
              <a:rPr lang="es-ES" sz="800" dirty="0">
                <a:solidFill>
                  <a:schemeClr val="bg1">
                    <a:lumMod val="50000"/>
                  </a:schemeClr>
                </a:solidFill>
                <a:cs typeface="Arial" panose="020B0604020202020204" pitchFamily="34" charset="0"/>
              </a:rPr>
              <a:t> N, </a:t>
            </a:r>
            <a:r>
              <a:rPr lang="es-ES" sz="800" dirty="0" err="1">
                <a:solidFill>
                  <a:schemeClr val="bg1">
                    <a:lumMod val="50000"/>
                  </a:schemeClr>
                </a:solidFill>
                <a:cs typeface="Arial" panose="020B0604020202020204" pitchFamily="34" charset="0"/>
              </a:rPr>
              <a:t>Bhutani</a:t>
            </a:r>
            <a:r>
              <a:rPr lang="es-ES" sz="800" dirty="0">
                <a:solidFill>
                  <a:schemeClr val="bg1">
                    <a:lumMod val="50000"/>
                  </a:schemeClr>
                </a:solidFill>
                <a:cs typeface="Arial" panose="020B0604020202020204" pitchFamily="34" charset="0"/>
              </a:rPr>
              <a:t> T, </a:t>
            </a:r>
            <a:r>
              <a:rPr lang="es-ES" sz="800" dirty="0" err="1">
                <a:solidFill>
                  <a:schemeClr val="bg1">
                    <a:lumMod val="50000"/>
                  </a:schemeClr>
                </a:solidFill>
                <a:cs typeface="Arial" panose="020B0604020202020204" pitchFamily="34" charset="0"/>
              </a:rPr>
              <a:t>Liao</a:t>
            </a:r>
            <a:r>
              <a:rPr lang="es-ES" sz="800" dirty="0">
                <a:solidFill>
                  <a:schemeClr val="bg1">
                    <a:lumMod val="50000"/>
                  </a:schemeClr>
                </a:solidFill>
                <a:cs typeface="Arial" panose="020B0604020202020204" pitchFamily="34" charset="0"/>
              </a:rPr>
              <a:t> W. </a:t>
            </a:r>
            <a:r>
              <a:rPr lang="es-ES" sz="800" dirty="0" err="1">
                <a:solidFill>
                  <a:schemeClr val="bg1">
                    <a:lumMod val="50000"/>
                  </a:schemeClr>
                </a:solidFill>
                <a:cs typeface="Arial" panose="020B0604020202020204" pitchFamily="34" charset="0"/>
              </a:rPr>
              <a:t>Scalp</a:t>
            </a:r>
            <a:r>
              <a:rPr lang="es-ES" sz="800" dirty="0">
                <a:solidFill>
                  <a:schemeClr val="bg1">
                    <a:lumMod val="50000"/>
                  </a:schemeClr>
                </a:solidFill>
                <a:cs typeface="Arial" panose="020B0604020202020204" pitchFamily="34" charset="0"/>
              </a:rPr>
              <a:t> Psoriasis: A </a:t>
            </a:r>
            <a:r>
              <a:rPr lang="es-ES" sz="800" dirty="0" err="1">
                <a:solidFill>
                  <a:schemeClr val="bg1">
                    <a:lumMod val="50000"/>
                  </a:schemeClr>
                </a:solidFill>
                <a:cs typeface="Arial" panose="020B0604020202020204" pitchFamily="34" charset="0"/>
              </a:rPr>
              <a:t>Literature</a:t>
            </a:r>
            <a:r>
              <a:rPr lang="es-ES" sz="800" dirty="0">
                <a:solidFill>
                  <a:schemeClr val="bg1">
                    <a:lumMod val="50000"/>
                  </a:schemeClr>
                </a:solidFill>
                <a:cs typeface="Arial" panose="020B0604020202020204" pitchFamily="34" charset="0"/>
              </a:rPr>
              <a:t> </a:t>
            </a:r>
            <a:r>
              <a:rPr lang="es-ES" sz="800" dirty="0" err="1">
                <a:solidFill>
                  <a:schemeClr val="bg1">
                    <a:lumMod val="50000"/>
                  </a:schemeClr>
                </a:solidFill>
                <a:cs typeface="Arial" panose="020B0604020202020204" pitchFamily="34" charset="0"/>
              </a:rPr>
              <a:t>Review</a:t>
            </a:r>
            <a:r>
              <a:rPr lang="es-ES" sz="800" dirty="0">
                <a:solidFill>
                  <a:schemeClr val="bg1">
                    <a:lumMod val="50000"/>
                  </a:schemeClr>
                </a:solidFill>
                <a:cs typeface="Arial" panose="020B0604020202020204" pitchFamily="34" charset="0"/>
              </a:rPr>
              <a:t> </a:t>
            </a:r>
            <a:r>
              <a:rPr lang="es-ES" sz="800" dirty="0" err="1">
                <a:solidFill>
                  <a:schemeClr val="bg1">
                    <a:lumMod val="50000"/>
                  </a:schemeClr>
                </a:solidFill>
                <a:cs typeface="Arial" panose="020B0604020202020204" pitchFamily="34" charset="0"/>
              </a:rPr>
              <a:t>of</a:t>
            </a:r>
            <a:r>
              <a:rPr lang="es-ES" sz="800" dirty="0">
                <a:solidFill>
                  <a:schemeClr val="bg1">
                    <a:lumMod val="50000"/>
                  </a:schemeClr>
                </a:solidFill>
                <a:cs typeface="Arial" panose="020B0604020202020204" pitchFamily="34" charset="0"/>
              </a:rPr>
              <a:t> </a:t>
            </a:r>
            <a:r>
              <a:rPr lang="es-ES" sz="800" dirty="0" err="1">
                <a:solidFill>
                  <a:schemeClr val="bg1">
                    <a:lumMod val="50000"/>
                  </a:schemeClr>
                </a:solidFill>
                <a:cs typeface="Arial" panose="020B0604020202020204" pitchFamily="34" charset="0"/>
              </a:rPr>
              <a:t>Effective</a:t>
            </a:r>
            <a:r>
              <a:rPr lang="es-ES" sz="800" dirty="0">
                <a:solidFill>
                  <a:schemeClr val="bg1">
                    <a:lumMod val="50000"/>
                  </a:schemeClr>
                </a:solidFill>
                <a:cs typeface="Arial" panose="020B0604020202020204" pitchFamily="34" charset="0"/>
              </a:rPr>
              <a:t> </a:t>
            </a:r>
            <a:r>
              <a:rPr lang="es-ES" sz="800" dirty="0" err="1">
                <a:solidFill>
                  <a:schemeClr val="bg1">
                    <a:lumMod val="50000"/>
                  </a:schemeClr>
                </a:solidFill>
                <a:cs typeface="Arial" panose="020B0604020202020204" pitchFamily="34" charset="0"/>
              </a:rPr>
              <a:t>Therapies</a:t>
            </a:r>
            <a:r>
              <a:rPr lang="es-ES" sz="800" dirty="0">
                <a:solidFill>
                  <a:schemeClr val="bg1">
                    <a:lumMod val="50000"/>
                  </a:schemeClr>
                </a:solidFill>
                <a:cs typeface="Arial" panose="020B0604020202020204" pitchFamily="34" charset="0"/>
              </a:rPr>
              <a:t> and </a:t>
            </a:r>
            <a:r>
              <a:rPr lang="es-ES" sz="800" dirty="0" err="1">
                <a:solidFill>
                  <a:schemeClr val="bg1">
                    <a:lumMod val="50000"/>
                  </a:schemeClr>
                </a:solidFill>
                <a:cs typeface="Arial" panose="020B0604020202020204" pitchFamily="34" charset="0"/>
              </a:rPr>
              <a:t>Updated</a:t>
            </a:r>
            <a:r>
              <a:rPr lang="es-ES" sz="800" dirty="0">
                <a:solidFill>
                  <a:schemeClr val="bg1">
                    <a:lumMod val="50000"/>
                  </a:schemeClr>
                </a:solidFill>
                <a:cs typeface="Arial" panose="020B0604020202020204" pitchFamily="34" charset="0"/>
              </a:rPr>
              <a:t> </a:t>
            </a:r>
            <a:r>
              <a:rPr lang="es-ES" sz="800" dirty="0" err="1">
                <a:solidFill>
                  <a:schemeClr val="bg1">
                    <a:lumMod val="50000"/>
                  </a:schemeClr>
                </a:solidFill>
                <a:cs typeface="Arial" panose="020B0604020202020204" pitchFamily="34" charset="0"/>
              </a:rPr>
              <a:t>Recommendations</a:t>
            </a:r>
            <a:r>
              <a:rPr lang="es-ES" sz="800" dirty="0">
                <a:solidFill>
                  <a:schemeClr val="bg1">
                    <a:lumMod val="50000"/>
                  </a:schemeClr>
                </a:solidFill>
                <a:cs typeface="Arial" panose="020B0604020202020204" pitchFamily="34" charset="0"/>
              </a:rPr>
              <a:t> </a:t>
            </a:r>
            <a:r>
              <a:rPr lang="es-ES" sz="800" dirty="0" err="1">
                <a:solidFill>
                  <a:schemeClr val="bg1">
                    <a:lumMod val="50000"/>
                  </a:schemeClr>
                </a:solidFill>
                <a:cs typeface="Arial" panose="020B0604020202020204" pitchFamily="34" charset="0"/>
              </a:rPr>
              <a:t>for</a:t>
            </a:r>
            <a:r>
              <a:rPr lang="es-ES" sz="800" dirty="0">
                <a:solidFill>
                  <a:schemeClr val="bg1">
                    <a:lumMod val="50000"/>
                  </a:schemeClr>
                </a:solidFill>
                <a:cs typeface="Arial" panose="020B0604020202020204" pitchFamily="34" charset="0"/>
              </a:rPr>
              <a:t> </a:t>
            </a:r>
            <a:r>
              <a:rPr lang="es-ES" sz="800" dirty="0" err="1">
                <a:solidFill>
                  <a:schemeClr val="bg1">
                    <a:lumMod val="50000"/>
                  </a:schemeClr>
                </a:solidFill>
                <a:cs typeface="Arial" panose="020B0604020202020204" pitchFamily="34" charset="0"/>
              </a:rPr>
              <a:t>Practical</a:t>
            </a:r>
            <a:r>
              <a:rPr lang="es-ES" sz="800" dirty="0">
                <a:solidFill>
                  <a:schemeClr val="bg1">
                    <a:lumMod val="50000"/>
                  </a:schemeClr>
                </a:solidFill>
                <a:cs typeface="Arial" panose="020B0604020202020204" pitchFamily="34" charset="0"/>
              </a:rPr>
              <a:t> Management. </a:t>
            </a:r>
            <a:r>
              <a:rPr lang="es-ES" sz="800" dirty="0" err="1">
                <a:solidFill>
                  <a:schemeClr val="bg1">
                    <a:lumMod val="50000"/>
                  </a:schemeClr>
                </a:solidFill>
                <a:cs typeface="Arial" panose="020B0604020202020204" pitchFamily="34" charset="0"/>
              </a:rPr>
              <a:t>Dermatol</a:t>
            </a:r>
            <a:r>
              <a:rPr lang="es-ES" sz="800" dirty="0">
                <a:solidFill>
                  <a:schemeClr val="bg1">
                    <a:lumMod val="50000"/>
                  </a:schemeClr>
                </a:solidFill>
                <a:cs typeface="Arial" panose="020B0604020202020204" pitchFamily="34" charset="0"/>
              </a:rPr>
              <a:t> </a:t>
            </a:r>
            <a:r>
              <a:rPr lang="es-ES" sz="800" dirty="0" err="1">
                <a:solidFill>
                  <a:schemeClr val="bg1">
                    <a:lumMod val="50000"/>
                  </a:schemeClr>
                </a:solidFill>
                <a:cs typeface="Arial" panose="020B0604020202020204" pitchFamily="34" charset="0"/>
              </a:rPr>
              <a:t>Ther</a:t>
            </a:r>
            <a:r>
              <a:rPr lang="es-ES" sz="800" dirty="0">
                <a:solidFill>
                  <a:schemeClr val="bg1">
                    <a:lumMod val="50000"/>
                  </a:schemeClr>
                </a:solidFill>
                <a:cs typeface="Arial" panose="020B0604020202020204" pitchFamily="34" charset="0"/>
              </a:rPr>
              <a:t> (</a:t>
            </a:r>
            <a:r>
              <a:rPr lang="es-ES" sz="800" dirty="0" err="1">
                <a:solidFill>
                  <a:schemeClr val="bg1">
                    <a:lumMod val="50000"/>
                  </a:schemeClr>
                </a:solidFill>
                <a:cs typeface="Arial" panose="020B0604020202020204" pitchFamily="34" charset="0"/>
              </a:rPr>
              <a:t>Heidelb</a:t>
            </a:r>
            <a:r>
              <a:rPr lang="es-ES" sz="800" dirty="0">
                <a:solidFill>
                  <a:schemeClr val="bg1">
                    <a:lumMod val="50000"/>
                  </a:schemeClr>
                </a:solidFill>
                <a:cs typeface="Arial" panose="020B0604020202020204" pitchFamily="34" charset="0"/>
              </a:rPr>
              <a:t>) [Internet]. 2021 Jun 1 [</a:t>
            </a:r>
            <a:r>
              <a:rPr lang="es-ES" sz="800" dirty="0" err="1">
                <a:solidFill>
                  <a:schemeClr val="bg1">
                    <a:lumMod val="50000"/>
                  </a:schemeClr>
                </a:solidFill>
                <a:cs typeface="Arial" panose="020B0604020202020204" pitchFamily="34" charset="0"/>
              </a:rPr>
              <a:t>cited</a:t>
            </a:r>
            <a:r>
              <a:rPr lang="es-ES" sz="800" dirty="0">
                <a:solidFill>
                  <a:schemeClr val="bg1">
                    <a:lumMod val="50000"/>
                  </a:schemeClr>
                </a:solidFill>
                <a:cs typeface="Arial" panose="020B0604020202020204" pitchFamily="34" charset="0"/>
              </a:rPr>
              <a:t> 2023 Jan 25];11(3):769–97. </a:t>
            </a:r>
            <a:r>
              <a:rPr lang="es-ES" sz="800" b="1" dirty="0">
                <a:solidFill>
                  <a:schemeClr val="bg1">
                    <a:lumMod val="50000"/>
                  </a:schemeClr>
                </a:solidFill>
                <a:cs typeface="Arial" panose="020B0604020202020204" pitchFamily="34" charset="0"/>
              </a:rPr>
              <a:t>2</a:t>
            </a:r>
            <a:r>
              <a:rPr lang="es-ES" sz="800" dirty="0">
                <a:solidFill>
                  <a:schemeClr val="bg1">
                    <a:lumMod val="50000"/>
                  </a:schemeClr>
                </a:solidFill>
                <a:cs typeface="Arial" panose="020B0604020202020204" pitchFamily="34" charset="0"/>
              </a:rPr>
              <a:t>. </a:t>
            </a:r>
            <a:r>
              <a:rPr lang="es-ES" sz="800" dirty="0" err="1">
                <a:solidFill>
                  <a:schemeClr val="bg1">
                    <a:lumMod val="50000"/>
                  </a:schemeClr>
                </a:solidFill>
                <a:cs typeface="Arial" panose="020B0604020202020204" pitchFamily="34" charset="0"/>
              </a:rPr>
              <a:t>Schlager</a:t>
            </a:r>
            <a:r>
              <a:rPr lang="es-ES" sz="800" dirty="0">
                <a:solidFill>
                  <a:schemeClr val="bg1">
                    <a:lumMod val="50000"/>
                  </a:schemeClr>
                </a:solidFill>
                <a:cs typeface="Arial" panose="020B0604020202020204" pitchFamily="34" charset="0"/>
              </a:rPr>
              <a:t> JG, </a:t>
            </a:r>
            <a:r>
              <a:rPr lang="es-ES" sz="800" dirty="0" err="1">
                <a:solidFill>
                  <a:schemeClr val="bg1">
                    <a:lumMod val="50000"/>
                  </a:schemeClr>
                </a:solidFill>
                <a:cs typeface="Arial" panose="020B0604020202020204" pitchFamily="34" charset="0"/>
              </a:rPr>
              <a:t>Rosumeck</a:t>
            </a:r>
            <a:r>
              <a:rPr lang="es-ES" sz="800" dirty="0">
                <a:solidFill>
                  <a:schemeClr val="bg1">
                    <a:lumMod val="50000"/>
                  </a:schemeClr>
                </a:solidFill>
                <a:cs typeface="Arial" panose="020B0604020202020204" pitchFamily="34" charset="0"/>
              </a:rPr>
              <a:t> S, Werner RN, Jacobs A, Schmitt J, </a:t>
            </a:r>
            <a:r>
              <a:rPr lang="es-ES" sz="800" dirty="0" err="1">
                <a:solidFill>
                  <a:schemeClr val="bg1">
                    <a:lumMod val="50000"/>
                  </a:schemeClr>
                </a:solidFill>
                <a:cs typeface="Arial" panose="020B0604020202020204" pitchFamily="34" charset="0"/>
              </a:rPr>
              <a:t>Schlager</a:t>
            </a:r>
            <a:r>
              <a:rPr lang="es-ES" sz="800" dirty="0">
                <a:solidFill>
                  <a:schemeClr val="bg1">
                    <a:lumMod val="50000"/>
                  </a:schemeClr>
                </a:solidFill>
                <a:cs typeface="Arial" panose="020B0604020202020204" pitchFamily="34" charset="0"/>
              </a:rPr>
              <a:t> C, et al. </a:t>
            </a:r>
            <a:r>
              <a:rPr lang="es-ES" sz="800" dirty="0" err="1">
                <a:solidFill>
                  <a:schemeClr val="bg1">
                    <a:lumMod val="50000"/>
                  </a:schemeClr>
                </a:solidFill>
                <a:cs typeface="Arial" panose="020B0604020202020204" pitchFamily="34" charset="0"/>
              </a:rPr>
              <a:t>Topical</a:t>
            </a:r>
            <a:r>
              <a:rPr lang="es-ES" sz="800" dirty="0">
                <a:solidFill>
                  <a:schemeClr val="bg1">
                    <a:lumMod val="50000"/>
                  </a:schemeClr>
                </a:solidFill>
                <a:cs typeface="Arial" panose="020B0604020202020204" pitchFamily="34" charset="0"/>
              </a:rPr>
              <a:t> </a:t>
            </a:r>
            <a:r>
              <a:rPr lang="es-ES" sz="800" dirty="0" err="1">
                <a:solidFill>
                  <a:schemeClr val="bg1">
                    <a:lumMod val="50000"/>
                  </a:schemeClr>
                </a:solidFill>
                <a:cs typeface="Arial" panose="020B0604020202020204" pitchFamily="34" charset="0"/>
              </a:rPr>
              <a:t>treatments</a:t>
            </a:r>
            <a:r>
              <a:rPr lang="es-ES" sz="800" dirty="0">
                <a:solidFill>
                  <a:schemeClr val="bg1">
                    <a:lumMod val="50000"/>
                  </a:schemeClr>
                </a:solidFill>
                <a:cs typeface="Arial" panose="020B0604020202020204" pitchFamily="34" charset="0"/>
              </a:rPr>
              <a:t> </a:t>
            </a:r>
            <a:r>
              <a:rPr lang="es-ES" sz="800" dirty="0" err="1">
                <a:solidFill>
                  <a:schemeClr val="bg1">
                    <a:lumMod val="50000"/>
                  </a:schemeClr>
                </a:solidFill>
                <a:cs typeface="Arial" panose="020B0604020202020204" pitchFamily="34" charset="0"/>
              </a:rPr>
              <a:t>for</a:t>
            </a:r>
            <a:r>
              <a:rPr lang="es-ES" sz="800" dirty="0">
                <a:solidFill>
                  <a:schemeClr val="bg1">
                    <a:lumMod val="50000"/>
                  </a:schemeClr>
                </a:solidFill>
                <a:cs typeface="Arial" panose="020B0604020202020204" pitchFamily="34" charset="0"/>
              </a:rPr>
              <a:t> </a:t>
            </a:r>
            <a:r>
              <a:rPr lang="es-ES" sz="800" dirty="0" err="1">
                <a:solidFill>
                  <a:schemeClr val="bg1">
                    <a:lumMod val="50000"/>
                  </a:schemeClr>
                </a:solidFill>
                <a:cs typeface="Arial" panose="020B0604020202020204" pitchFamily="34" charset="0"/>
              </a:rPr>
              <a:t>scalp</a:t>
            </a:r>
            <a:r>
              <a:rPr lang="es-ES" sz="800" dirty="0">
                <a:solidFill>
                  <a:schemeClr val="bg1">
                    <a:lumMod val="50000"/>
                  </a:schemeClr>
                </a:solidFill>
                <a:cs typeface="Arial" panose="020B0604020202020204" pitchFamily="34" charset="0"/>
              </a:rPr>
              <a:t> psoriasis. Cochrane </a:t>
            </a:r>
            <a:r>
              <a:rPr lang="es-ES" sz="800" dirty="0" err="1">
                <a:solidFill>
                  <a:schemeClr val="bg1">
                    <a:lumMod val="50000"/>
                  </a:schemeClr>
                </a:solidFill>
                <a:cs typeface="Arial" panose="020B0604020202020204" pitchFamily="34" charset="0"/>
              </a:rPr>
              <a:t>Database</a:t>
            </a:r>
            <a:r>
              <a:rPr lang="es-ES" sz="800" dirty="0">
                <a:solidFill>
                  <a:schemeClr val="bg1">
                    <a:lumMod val="50000"/>
                  </a:schemeClr>
                </a:solidFill>
                <a:cs typeface="Arial" panose="020B0604020202020204" pitchFamily="34" charset="0"/>
              </a:rPr>
              <a:t> </a:t>
            </a:r>
            <a:r>
              <a:rPr lang="es-ES" sz="800" dirty="0" err="1">
                <a:solidFill>
                  <a:schemeClr val="bg1">
                    <a:lumMod val="50000"/>
                  </a:schemeClr>
                </a:solidFill>
                <a:cs typeface="Arial" panose="020B0604020202020204" pitchFamily="34" charset="0"/>
              </a:rPr>
              <a:t>Syst</a:t>
            </a:r>
            <a:r>
              <a:rPr lang="es-ES" sz="800" dirty="0">
                <a:solidFill>
                  <a:schemeClr val="bg1">
                    <a:lumMod val="50000"/>
                  </a:schemeClr>
                </a:solidFill>
                <a:cs typeface="Arial" panose="020B0604020202020204" pitchFamily="34" charset="0"/>
              </a:rPr>
              <a:t> </a:t>
            </a:r>
            <a:r>
              <a:rPr lang="es-ES" sz="800" dirty="0" err="1">
                <a:solidFill>
                  <a:schemeClr val="bg1">
                    <a:lumMod val="50000"/>
                  </a:schemeClr>
                </a:solidFill>
                <a:cs typeface="Arial" panose="020B0604020202020204" pitchFamily="34" charset="0"/>
              </a:rPr>
              <a:t>Rev</a:t>
            </a:r>
            <a:r>
              <a:rPr lang="es-ES" sz="800" dirty="0">
                <a:solidFill>
                  <a:schemeClr val="bg1">
                    <a:lumMod val="50000"/>
                  </a:schemeClr>
                </a:solidFill>
                <a:cs typeface="Arial" panose="020B0604020202020204" pitchFamily="34" charset="0"/>
              </a:rPr>
              <a:t> [Internet]. 2016 Feb 26 [</a:t>
            </a:r>
            <a:r>
              <a:rPr lang="es-ES" sz="800" dirty="0" err="1">
                <a:solidFill>
                  <a:schemeClr val="bg1">
                    <a:lumMod val="50000"/>
                  </a:schemeClr>
                </a:solidFill>
                <a:cs typeface="Arial" panose="020B0604020202020204" pitchFamily="34" charset="0"/>
              </a:rPr>
              <a:t>cited</a:t>
            </a:r>
            <a:r>
              <a:rPr lang="es-ES" sz="800" dirty="0">
                <a:solidFill>
                  <a:schemeClr val="bg1">
                    <a:lumMod val="50000"/>
                  </a:schemeClr>
                </a:solidFill>
                <a:cs typeface="Arial" panose="020B0604020202020204" pitchFamily="34" charset="0"/>
              </a:rPr>
              <a:t> 2023 Jan 25];2016(2).  </a:t>
            </a:r>
            <a:r>
              <a:rPr lang="es-ES" sz="800" b="1" dirty="0">
                <a:solidFill>
                  <a:schemeClr val="bg1">
                    <a:lumMod val="50000"/>
                  </a:schemeClr>
                </a:solidFill>
                <a:cs typeface="Arial" panose="020B0604020202020204" pitchFamily="34" charset="0"/>
              </a:rPr>
              <a:t>3. </a:t>
            </a:r>
            <a:r>
              <a:rPr lang="es-ES" sz="800" dirty="0">
                <a:solidFill>
                  <a:schemeClr val="bg1">
                    <a:lumMod val="50000"/>
                  </a:schemeClr>
                </a:solidFill>
                <a:cs typeface="Arial" panose="020B0604020202020204" pitchFamily="34" charset="0"/>
              </a:rPr>
              <a:t>Puig L, Ribera M, Hernanz JM, Belinchón I, Santos-Juanes J, Linares M, et al. Tratamiento de la psoriasis del cuero cabelludo. Revisión de la evidencia y Consenso Delphi del Grupo de Psoriasis de la Academia Española de Dermatología y Venereología. Actas </a:t>
            </a:r>
            <a:r>
              <a:rPr lang="es-ES" sz="800" dirty="0" err="1">
                <a:solidFill>
                  <a:schemeClr val="bg1">
                    <a:lumMod val="50000"/>
                  </a:schemeClr>
                </a:solidFill>
                <a:cs typeface="Arial" panose="020B0604020202020204" pitchFamily="34" charset="0"/>
              </a:rPr>
              <a:t>Dermosifiliogr</a:t>
            </a:r>
            <a:r>
              <a:rPr lang="es-ES" sz="800" dirty="0">
                <a:solidFill>
                  <a:schemeClr val="bg1">
                    <a:lumMod val="50000"/>
                  </a:schemeClr>
                </a:solidFill>
                <a:cs typeface="Arial" panose="020B0604020202020204" pitchFamily="34" charset="0"/>
              </a:rPr>
              <a:t>. 2010 </a:t>
            </a:r>
            <a:r>
              <a:rPr lang="es-ES" sz="800" dirty="0" err="1">
                <a:solidFill>
                  <a:schemeClr val="bg1">
                    <a:lumMod val="50000"/>
                  </a:schemeClr>
                </a:solidFill>
                <a:cs typeface="Arial" panose="020B0604020202020204" pitchFamily="34" charset="0"/>
              </a:rPr>
              <a:t>Dec</a:t>
            </a:r>
            <a:r>
              <a:rPr lang="es-ES" sz="800" dirty="0">
                <a:solidFill>
                  <a:schemeClr val="bg1">
                    <a:lumMod val="50000"/>
                  </a:schemeClr>
                </a:solidFill>
                <a:cs typeface="Arial" panose="020B0604020202020204" pitchFamily="34" charset="0"/>
              </a:rPr>
              <a:t> 1;101(10):827–46.</a:t>
            </a:r>
            <a:r>
              <a:rPr lang="es-ES" sz="800" b="1" dirty="0">
                <a:solidFill>
                  <a:schemeClr val="bg1">
                    <a:lumMod val="50000"/>
                  </a:schemeClr>
                </a:solidFill>
                <a:cs typeface="Arial" panose="020B0604020202020204" pitchFamily="34" charset="0"/>
              </a:rPr>
              <a:t> 4. </a:t>
            </a:r>
            <a:r>
              <a:rPr lang="es-ES" sz="800" dirty="0">
                <a:solidFill>
                  <a:schemeClr val="bg1">
                    <a:lumMod val="50000"/>
                  </a:schemeClr>
                </a:solidFill>
                <a:cs typeface="Arial" panose="020B0604020202020204" pitchFamily="34" charset="0"/>
              </a:rPr>
              <a:t>Stein Gold L, Green L, </a:t>
            </a:r>
            <a:r>
              <a:rPr lang="es-ES" sz="800" dirty="0" err="1">
                <a:solidFill>
                  <a:schemeClr val="bg1">
                    <a:lumMod val="50000"/>
                  </a:schemeClr>
                </a:solidFill>
                <a:cs typeface="Arial" panose="020B0604020202020204" pitchFamily="34" charset="0"/>
              </a:rPr>
              <a:t>Dhawan</a:t>
            </a:r>
            <a:r>
              <a:rPr lang="es-ES" sz="800" dirty="0">
                <a:solidFill>
                  <a:schemeClr val="bg1">
                    <a:lumMod val="50000"/>
                  </a:schemeClr>
                </a:solidFill>
                <a:cs typeface="Arial" panose="020B0604020202020204" pitchFamily="34" charset="0"/>
              </a:rPr>
              <a:t> S, </a:t>
            </a:r>
            <a:r>
              <a:rPr lang="es-ES" sz="800" dirty="0" err="1">
                <a:solidFill>
                  <a:schemeClr val="bg1">
                    <a:lumMod val="50000"/>
                  </a:schemeClr>
                </a:solidFill>
                <a:cs typeface="Arial" panose="020B0604020202020204" pitchFamily="34" charset="0"/>
              </a:rPr>
              <a:t>Vestbjerg</a:t>
            </a:r>
            <a:r>
              <a:rPr lang="es-ES" sz="800" dirty="0">
                <a:solidFill>
                  <a:schemeClr val="bg1">
                    <a:lumMod val="50000"/>
                  </a:schemeClr>
                </a:solidFill>
                <a:cs typeface="Arial" panose="020B0604020202020204" pitchFamily="34" charset="0"/>
              </a:rPr>
              <a:t> B, </a:t>
            </a:r>
            <a:r>
              <a:rPr lang="es-ES" sz="800" dirty="0" err="1">
                <a:solidFill>
                  <a:schemeClr val="bg1">
                    <a:lumMod val="50000"/>
                  </a:schemeClr>
                </a:solidFill>
                <a:cs typeface="Arial" panose="020B0604020202020204" pitchFamily="34" charset="0"/>
              </a:rPr>
              <a:t>Praestegaard</a:t>
            </a:r>
            <a:r>
              <a:rPr lang="es-ES" sz="800" dirty="0">
                <a:solidFill>
                  <a:schemeClr val="bg1">
                    <a:lumMod val="50000"/>
                  </a:schemeClr>
                </a:solidFill>
                <a:cs typeface="Arial" panose="020B0604020202020204" pitchFamily="34" charset="0"/>
              </a:rPr>
              <a:t> M, </a:t>
            </a:r>
            <a:r>
              <a:rPr lang="es-ES" sz="800" dirty="0" err="1">
                <a:solidFill>
                  <a:schemeClr val="bg1">
                    <a:lumMod val="50000"/>
                  </a:schemeClr>
                </a:solidFill>
                <a:cs typeface="Arial" panose="020B0604020202020204" pitchFamily="34" charset="0"/>
              </a:rPr>
              <a:t>Selmer</a:t>
            </a:r>
            <a:r>
              <a:rPr lang="es-ES" sz="800" dirty="0">
                <a:solidFill>
                  <a:schemeClr val="bg1">
                    <a:lumMod val="50000"/>
                  </a:schemeClr>
                </a:solidFill>
                <a:cs typeface="Arial" panose="020B0604020202020204" pitchFamily="34" charset="0"/>
              </a:rPr>
              <a:t> J. A </a:t>
            </a:r>
            <a:r>
              <a:rPr lang="es-ES" sz="800" dirty="0" err="1">
                <a:solidFill>
                  <a:schemeClr val="bg1">
                    <a:lumMod val="50000"/>
                  </a:schemeClr>
                </a:solidFill>
                <a:cs typeface="Arial" panose="020B0604020202020204" pitchFamily="34" charset="0"/>
              </a:rPr>
              <a:t>Phase</a:t>
            </a:r>
            <a:r>
              <a:rPr lang="es-ES" sz="800" dirty="0">
                <a:solidFill>
                  <a:schemeClr val="bg1">
                    <a:lumMod val="50000"/>
                  </a:schemeClr>
                </a:solidFill>
                <a:cs typeface="Arial" panose="020B0604020202020204" pitchFamily="34" charset="0"/>
              </a:rPr>
              <a:t> 3, </a:t>
            </a:r>
            <a:r>
              <a:rPr lang="es-ES" sz="800" dirty="0" err="1">
                <a:solidFill>
                  <a:schemeClr val="bg1">
                    <a:lumMod val="50000"/>
                  </a:schemeClr>
                </a:solidFill>
                <a:cs typeface="Arial" panose="020B0604020202020204" pitchFamily="34" charset="0"/>
              </a:rPr>
              <a:t>Randomized</a:t>
            </a:r>
            <a:r>
              <a:rPr lang="es-ES" sz="800" dirty="0">
                <a:solidFill>
                  <a:schemeClr val="bg1">
                    <a:lumMod val="50000"/>
                  </a:schemeClr>
                </a:solidFill>
                <a:cs typeface="Arial" panose="020B0604020202020204" pitchFamily="34" charset="0"/>
              </a:rPr>
              <a:t> Trial </a:t>
            </a:r>
            <a:r>
              <a:rPr lang="es-ES" sz="800" dirty="0" err="1">
                <a:solidFill>
                  <a:schemeClr val="bg1">
                    <a:lumMod val="50000"/>
                  </a:schemeClr>
                </a:solidFill>
                <a:cs typeface="Arial" panose="020B0604020202020204" pitchFamily="34" charset="0"/>
              </a:rPr>
              <a:t>Demonstrating</a:t>
            </a:r>
            <a:r>
              <a:rPr lang="es-ES" sz="800" dirty="0">
                <a:solidFill>
                  <a:schemeClr val="bg1">
                    <a:lumMod val="50000"/>
                  </a:schemeClr>
                </a:solidFill>
                <a:cs typeface="Arial" panose="020B0604020202020204" pitchFamily="34" charset="0"/>
              </a:rPr>
              <a:t> </a:t>
            </a:r>
            <a:r>
              <a:rPr lang="es-ES" sz="800" dirty="0" err="1">
                <a:solidFill>
                  <a:schemeClr val="bg1">
                    <a:lumMod val="50000"/>
                  </a:schemeClr>
                </a:solidFill>
                <a:cs typeface="Arial" panose="020B0604020202020204" pitchFamily="34" charset="0"/>
              </a:rPr>
              <a:t>the</a:t>
            </a:r>
            <a:r>
              <a:rPr lang="es-ES" sz="800" dirty="0">
                <a:solidFill>
                  <a:schemeClr val="bg1">
                    <a:lumMod val="50000"/>
                  </a:schemeClr>
                </a:solidFill>
                <a:cs typeface="Arial" panose="020B0604020202020204" pitchFamily="34" charset="0"/>
              </a:rPr>
              <a:t> </a:t>
            </a:r>
            <a:r>
              <a:rPr lang="es-ES" sz="800" dirty="0" err="1">
                <a:solidFill>
                  <a:schemeClr val="bg1">
                    <a:lumMod val="50000"/>
                  </a:schemeClr>
                </a:solidFill>
                <a:cs typeface="Arial" panose="020B0604020202020204" pitchFamily="34" charset="0"/>
              </a:rPr>
              <a:t>Improved</a:t>
            </a:r>
            <a:r>
              <a:rPr lang="es-ES" sz="800" dirty="0">
                <a:solidFill>
                  <a:schemeClr val="bg1">
                    <a:lumMod val="50000"/>
                  </a:schemeClr>
                </a:solidFill>
                <a:cs typeface="Arial" panose="020B0604020202020204" pitchFamily="34" charset="0"/>
              </a:rPr>
              <a:t> </a:t>
            </a:r>
            <a:r>
              <a:rPr lang="es-ES" sz="800" dirty="0" err="1">
                <a:solidFill>
                  <a:schemeClr val="bg1">
                    <a:lumMod val="50000"/>
                  </a:schemeClr>
                </a:solidFill>
                <a:cs typeface="Arial" panose="020B0604020202020204" pitchFamily="34" charset="0"/>
              </a:rPr>
              <a:t>Efficacy</a:t>
            </a:r>
            <a:r>
              <a:rPr lang="es-ES" sz="800" dirty="0">
                <a:solidFill>
                  <a:schemeClr val="bg1">
                    <a:lumMod val="50000"/>
                  </a:schemeClr>
                </a:solidFill>
                <a:cs typeface="Arial" panose="020B0604020202020204" pitchFamily="34" charset="0"/>
              </a:rPr>
              <a:t> and </a:t>
            </a:r>
            <a:r>
              <a:rPr lang="es-ES" sz="800" dirty="0" err="1">
                <a:solidFill>
                  <a:schemeClr val="bg1">
                    <a:lumMod val="50000"/>
                  </a:schemeClr>
                </a:solidFill>
                <a:cs typeface="Arial" panose="020B0604020202020204" pitchFamily="34" charset="0"/>
              </a:rPr>
              <a:t>Patient</a:t>
            </a:r>
            <a:r>
              <a:rPr lang="es-ES" sz="800" dirty="0">
                <a:solidFill>
                  <a:schemeClr val="bg1">
                    <a:lumMod val="50000"/>
                  </a:schemeClr>
                </a:solidFill>
                <a:cs typeface="Arial" panose="020B0604020202020204" pitchFamily="34" charset="0"/>
              </a:rPr>
              <a:t> </a:t>
            </a:r>
            <a:r>
              <a:rPr lang="es-ES" sz="800" dirty="0" err="1">
                <a:solidFill>
                  <a:schemeClr val="bg1">
                    <a:lumMod val="50000"/>
                  </a:schemeClr>
                </a:solidFill>
                <a:cs typeface="Arial" panose="020B0604020202020204" pitchFamily="34" charset="0"/>
              </a:rPr>
              <a:t>Acceptability</a:t>
            </a:r>
            <a:r>
              <a:rPr lang="es-ES" sz="800" dirty="0">
                <a:solidFill>
                  <a:schemeClr val="bg1">
                    <a:lumMod val="50000"/>
                  </a:schemeClr>
                </a:solidFill>
                <a:cs typeface="Arial" panose="020B0604020202020204" pitchFamily="34" charset="0"/>
              </a:rPr>
              <a:t> </a:t>
            </a:r>
            <a:r>
              <a:rPr lang="es-ES" sz="800" dirty="0" err="1">
                <a:solidFill>
                  <a:schemeClr val="bg1">
                    <a:lumMod val="50000"/>
                  </a:schemeClr>
                </a:solidFill>
                <a:cs typeface="Arial" panose="020B0604020202020204" pitchFamily="34" charset="0"/>
              </a:rPr>
              <a:t>of</a:t>
            </a:r>
            <a:r>
              <a:rPr lang="es-ES" sz="800" dirty="0">
                <a:solidFill>
                  <a:schemeClr val="bg1">
                    <a:lumMod val="50000"/>
                  </a:schemeClr>
                </a:solidFill>
                <a:cs typeface="Arial" panose="020B0604020202020204" pitchFamily="34" charset="0"/>
              </a:rPr>
              <a:t> </a:t>
            </a:r>
            <a:r>
              <a:rPr lang="es-ES" sz="800" dirty="0" err="1">
                <a:solidFill>
                  <a:schemeClr val="bg1">
                    <a:lumMod val="50000"/>
                  </a:schemeClr>
                </a:solidFill>
                <a:cs typeface="Arial" panose="020B0604020202020204" pitchFamily="34" charset="0"/>
              </a:rPr>
              <a:t>Fixed</a:t>
            </a:r>
            <a:r>
              <a:rPr lang="es-ES" sz="800" dirty="0">
                <a:solidFill>
                  <a:schemeClr val="bg1">
                    <a:lumMod val="50000"/>
                  </a:schemeClr>
                </a:solidFill>
                <a:cs typeface="Arial" panose="020B0604020202020204" pitchFamily="34" charset="0"/>
              </a:rPr>
              <a:t> </a:t>
            </a:r>
            <a:r>
              <a:rPr lang="es-ES" sz="800" dirty="0" err="1">
                <a:solidFill>
                  <a:schemeClr val="bg1">
                    <a:lumMod val="50000"/>
                  </a:schemeClr>
                </a:solidFill>
                <a:cs typeface="Arial" panose="020B0604020202020204" pitchFamily="34" charset="0"/>
              </a:rPr>
              <a:t>Dose</a:t>
            </a:r>
            <a:r>
              <a:rPr lang="es-ES" sz="800" dirty="0">
                <a:solidFill>
                  <a:schemeClr val="bg1">
                    <a:lumMod val="50000"/>
                  </a:schemeClr>
                </a:solidFill>
                <a:cs typeface="Arial" panose="020B0604020202020204" pitchFamily="34" charset="0"/>
              </a:rPr>
              <a:t> </a:t>
            </a:r>
            <a:r>
              <a:rPr lang="es-ES" sz="800" dirty="0" err="1">
                <a:solidFill>
                  <a:schemeClr val="bg1">
                    <a:lumMod val="50000"/>
                  </a:schemeClr>
                </a:solidFill>
                <a:cs typeface="Arial" panose="020B0604020202020204" pitchFamily="34" charset="0"/>
              </a:rPr>
              <a:t>Calcipotriene</a:t>
            </a:r>
            <a:r>
              <a:rPr lang="es-ES" sz="800" dirty="0">
                <a:solidFill>
                  <a:schemeClr val="bg1">
                    <a:lumMod val="50000"/>
                  </a:schemeClr>
                </a:solidFill>
                <a:cs typeface="Arial" panose="020B0604020202020204" pitchFamily="34" charset="0"/>
              </a:rPr>
              <a:t> and </a:t>
            </a:r>
            <a:r>
              <a:rPr lang="es-ES" sz="800" dirty="0" err="1">
                <a:solidFill>
                  <a:schemeClr val="bg1">
                    <a:lumMod val="50000"/>
                  </a:schemeClr>
                </a:solidFill>
                <a:cs typeface="Arial" panose="020B0604020202020204" pitchFamily="34" charset="0"/>
              </a:rPr>
              <a:t>Betamethasone</a:t>
            </a:r>
            <a:r>
              <a:rPr lang="es-ES" sz="800" dirty="0">
                <a:solidFill>
                  <a:schemeClr val="bg1">
                    <a:lumMod val="50000"/>
                  </a:schemeClr>
                </a:solidFill>
                <a:cs typeface="Arial" panose="020B0604020202020204" pitchFamily="34" charset="0"/>
              </a:rPr>
              <a:t> </a:t>
            </a:r>
            <a:r>
              <a:rPr lang="es-ES" sz="800" dirty="0" err="1">
                <a:solidFill>
                  <a:schemeClr val="bg1">
                    <a:lumMod val="50000"/>
                  </a:schemeClr>
                </a:solidFill>
                <a:cs typeface="Arial" panose="020B0604020202020204" pitchFamily="34" charset="0"/>
              </a:rPr>
              <a:t>Dipropionate</a:t>
            </a:r>
            <a:r>
              <a:rPr lang="es-ES" sz="800" dirty="0">
                <a:solidFill>
                  <a:schemeClr val="bg1">
                    <a:lumMod val="50000"/>
                  </a:schemeClr>
                </a:solidFill>
                <a:cs typeface="Arial" panose="020B0604020202020204" pitchFamily="34" charset="0"/>
              </a:rPr>
              <a:t> </a:t>
            </a:r>
            <a:r>
              <a:rPr lang="es-ES" sz="800" dirty="0" err="1">
                <a:solidFill>
                  <a:schemeClr val="bg1">
                    <a:lumMod val="50000"/>
                  </a:schemeClr>
                </a:solidFill>
                <a:cs typeface="Arial" panose="020B0604020202020204" pitchFamily="34" charset="0"/>
              </a:rPr>
              <a:t>Cream</a:t>
            </a:r>
            <a:r>
              <a:rPr lang="es-ES" sz="800" dirty="0">
                <a:solidFill>
                  <a:schemeClr val="bg1">
                    <a:lumMod val="50000"/>
                  </a:schemeClr>
                </a:solidFill>
                <a:cs typeface="Arial" panose="020B0604020202020204" pitchFamily="34" charset="0"/>
              </a:rPr>
              <a:t>. J </a:t>
            </a:r>
            <a:r>
              <a:rPr lang="es-ES" sz="800" dirty="0" err="1">
                <a:solidFill>
                  <a:schemeClr val="bg1">
                    <a:lumMod val="50000"/>
                  </a:schemeClr>
                </a:solidFill>
                <a:cs typeface="Arial" panose="020B0604020202020204" pitchFamily="34" charset="0"/>
              </a:rPr>
              <a:t>Drugs</a:t>
            </a:r>
            <a:r>
              <a:rPr lang="es-ES" sz="800" dirty="0">
                <a:solidFill>
                  <a:schemeClr val="bg1">
                    <a:lumMod val="50000"/>
                  </a:schemeClr>
                </a:solidFill>
                <a:cs typeface="Arial" panose="020B0604020202020204" pitchFamily="34" charset="0"/>
              </a:rPr>
              <a:t> </a:t>
            </a:r>
            <a:r>
              <a:rPr lang="es-ES" sz="800" dirty="0" err="1">
                <a:solidFill>
                  <a:schemeClr val="bg1">
                    <a:lumMod val="50000"/>
                  </a:schemeClr>
                </a:solidFill>
                <a:cs typeface="Arial" panose="020B0604020202020204" pitchFamily="34" charset="0"/>
              </a:rPr>
              <a:t>Dermatology</a:t>
            </a:r>
            <a:r>
              <a:rPr lang="es-ES" sz="800" dirty="0">
                <a:solidFill>
                  <a:schemeClr val="bg1">
                    <a:lumMod val="50000"/>
                  </a:schemeClr>
                </a:solidFill>
                <a:cs typeface="Arial" panose="020B0604020202020204" pitchFamily="34" charset="0"/>
              </a:rPr>
              <a:t>. 2021 </a:t>
            </a:r>
            <a:r>
              <a:rPr lang="es-ES" sz="800" dirty="0" err="1">
                <a:solidFill>
                  <a:schemeClr val="bg1">
                    <a:lumMod val="50000"/>
                  </a:schemeClr>
                </a:solidFill>
                <a:cs typeface="Arial" panose="020B0604020202020204" pitchFamily="34" charset="0"/>
              </a:rPr>
              <a:t>Apr</a:t>
            </a:r>
            <a:r>
              <a:rPr lang="es-ES" sz="800" dirty="0">
                <a:solidFill>
                  <a:schemeClr val="bg1">
                    <a:lumMod val="50000"/>
                  </a:schemeClr>
                </a:solidFill>
                <a:cs typeface="Arial" panose="020B0604020202020204" pitchFamily="34" charset="0"/>
              </a:rPr>
              <a:t> 1;20(4):420–5. </a:t>
            </a:r>
          </a:p>
        </p:txBody>
      </p:sp>
    </p:spTree>
    <p:extLst>
      <p:ext uri="{BB962C8B-B14F-4D97-AF65-F5344CB8AC3E}">
        <p14:creationId xmlns:p14="http://schemas.microsoft.com/office/powerpoint/2010/main" val="31476576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
            <a:extLst>
              <a:ext uri="{FF2B5EF4-FFF2-40B4-BE49-F238E27FC236}">
                <a16:creationId xmlns:a16="http://schemas.microsoft.com/office/drawing/2014/main" id="{E25DEB3F-FAF4-CE26-DF03-6A45C0F8764E}"/>
              </a:ext>
            </a:extLst>
          </p:cNvPr>
          <p:cNvSpPr>
            <a:spLocks noChangeArrowheads="1"/>
          </p:cNvSpPr>
          <p:nvPr/>
        </p:nvSpPr>
        <p:spPr bwMode="auto">
          <a:xfrm>
            <a:off x="114300" y="112712"/>
            <a:ext cx="11816676" cy="375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_tradnl" altLang="en-US" sz="700" b="1" i="0" u="none" strike="noStrike" cap="none" normalizeH="0" baseline="0" dirty="0">
                <a:ln>
                  <a:noFill/>
                </a:ln>
                <a:solidFill>
                  <a:srgbClr val="000000"/>
                </a:solidFill>
                <a:effectLst/>
                <a:latin typeface="Noto Sans SemBd"/>
                <a:ea typeface="Calibri" panose="020F0502020204030204" pitchFamily="34" charset="0"/>
                <a:cs typeface="Noto Sans SemBd"/>
              </a:rPr>
              <a:t>NOMBRE DEL MEDICAMENTO.</a:t>
            </a:r>
            <a:r>
              <a:rPr kumimoji="0" lang="es-ES_tradnl" altLang="en-US" sz="700" b="0" i="0" u="none"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 Wynzora</a:t>
            </a:r>
            <a:r>
              <a:rPr kumimoji="0" lang="es-ES_tradnl" altLang="en-US" sz="700" b="0" i="0" u="none" strike="noStrike" cap="none" normalizeH="0" baseline="3000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a:t>
            </a:r>
            <a:r>
              <a:rPr kumimoji="0" lang="es-ES_tradnl" altLang="en-US" sz="700" b="0" i="0" u="none"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 50 microgramos/g + 0,5 mg/g crema. </a:t>
            </a:r>
            <a:r>
              <a:rPr kumimoji="0" lang="es-ES_tradnl" altLang="en-US" sz="700" b="1" i="0" u="none" strike="noStrike" cap="none" normalizeH="0" baseline="0" dirty="0">
                <a:ln>
                  <a:noFill/>
                </a:ln>
                <a:solidFill>
                  <a:srgbClr val="000000"/>
                </a:solidFill>
                <a:effectLst/>
                <a:latin typeface="Noto Sans SemBd"/>
                <a:ea typeface="Calibri" panose="020F0502020204030204" pitchFamily="34" charset="0"/>
                <a:cs typeface="Noto Sans SemBd"/>
              </a:rPr>
              <a:t>2. COMPOSICIÓN CUALITATIVA Y CUANTITATIVA.</a:t>
            </a:r>
            <a:r>
              <a:rPr kumimoji="0" lang="es-ES_tradnl" altLang="en-US" sz="700" b="0" i="0" u="none"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 Un gramo de crema contiene 50 microgramos de </a:t>
            </a:r>
            <a:r>
              <a:rPr kumimoji="0" lang="es-ES_tradnl" altLang="en-US" sz="700" b="0" i="0" u="none" strike="noStrike" cap="none" normalizeH="0" baseline="0" dirty="0" err="1">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calcipotriol</a:t>
            </a:r>
            <a:r>
              <a:rPr kumimoji="0" lang="es-ES_tradnl" altLang="en-US" sz="700" b="0" i="0" u="none"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 y 0,5 mg de betametasona (como dipropionato de betametasona). </a:t>
            </a:r>
            <a:r>
              <a:rPr kumimoji="0" lang="es-ES_tradnl" altLang="en-US" sz="700" b="0" i="0" u="sng"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Excipiente(s) con efecto conocido:</a:t>
            </a:r>
            <a:r>
              <a:rPr kumimoji="0" lang="es-ES_tradnl" altLang="en-US" sz="700" b="0" i="0" u="none"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 Cada gramo de crema contiene 1 mg de </a:t>
            </a:r>
            <a:r>
              <a:rPr kumimoji="0" lang="es-ES_tradnl" altLang="en-US" sz="700" b="0" i="0" u="none" strike="noStrike" cap="none" normalizeH="0" baseline="0" dirty="0" err="1">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butilhidroxianisol</a:t>
            </a:r>
            <a:r>
              <a:rPr kumimoji="0" lang="es-ES_tradnl" altLang="en-US" sz="700" b="0" i="0" u="none"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 (E 320) y 3,4 mg de </a:t>
            </a:r>
            <a:r>
              <a:rPr kumimoji="0" lang="es-ES_tradnl" altLang="en-US" sz="700" b="0" i="0" u="none" strike="noStrike" cap="none" normalizeH="0" baseline="0" dirty="0" err="1">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hidroxiestearato</a:t>
            </a:r>
            <a:r>
              <a:rPr kumimoji="0" lang="es-ES_tradnl" altLang="en-US" sz="700" b="0" i="0" u="none"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 de </a:t>
            </a:r>
            <a:r>
              <a:rPr kumimoji="0" lang="es-ES_tradnl" altLang="en-US" sz="700" b="0" i="0" u="none" strike="noStrike" cap="none" normalizeH="0" baseline="0" dirty="0" err="1">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macrogolglicerol</a:t>
            </a:r>
            <a:r>
              <a:rPr kumimoji="0" lang="es-ES_tradnl" altLang="en-US" sz="700" b="0" i="0" u="none"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 Para consultar la lista completa de excipientes, ver sección 6.1. </a:t>
            </a:r>
            <a:r>
              <a:rPr kumimoji="0" lang="es-ES_tradnl" altLang="en-US" sz="700" b="1" i="0" u="none" strike="noStrike" cap="none" normalizeH="0" baseline="0" dirty="0">
                <a:ln>
                  <a:noFill/>
                </a:ln>
                <a:solidFill>
                  <a:srgbClr val="000000"/>
                </a:solidFill>
                <a:effectLst/>
                <a:latin typeface="Noto Sans SemBd"/>
                <a:ea typeface="Calibri" panose="020F0502020204030204" pitchFamily="34" charset="0"/>
                <a:cs typeface="Noto Sans SemBd"/>
              </a:rPr>
              <a:t>3. FORMA FARMACÉUTICA.</a:t>
            </a:r>
            <a:r>
              <a:rPr kumimoji="0" lang="es-ES_tradnl" altLang="en-US" sz="700" b="0" i="0" u="none"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 Crema. Crema blanca. </a:t>
            </a:r>
            <a:r>
              <a:rPr kumimoji="0" lang="es-ES_tradnl" altLang="en-US" sz="700" b="1" i="0" u="none" strike="noStrike" cap="none" normalizeH="0" baseline="0" dirty="0">
                <a:ln>
                  <a:noFill/>
                </a:ln>
                <a:solidFill>
                  <a:srgbClr val="000000"/>
                </a:solidFill>
                <a:effectLst/>
                <a:latin typeface="Noto Sans SemBd"/>
                <a:ea typeface="Calibri" panose="020F0502020204030204" pitchFamily="34" charset="0"/>
                <a:cs typeface="Noto Sans SemBd"/>
              </a:rPr>
              <a:t>4. DATOS CLÍNICOS. 4.1 Indicaciones terapéuticas.</a:t>
            </a:r>
            <a:r>
              <a:rPr kumimoji="0" lang="es-ES_tradnl" altLang="en-US" sz="700" b="0" i="0" u="none"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 Este medicamento está indicado para el tratamiento tópico de la psoriasis </a:t>
            </a:r>
            <a:r>
              <a:rPr kumimoji="0" lang="es-ES_tradnl" altLang="en-US" sz="700" b="0" i="0" u="none" strike="noStrike" cap="none" normalizeH="0" baseline="0" dirty="0" err="1">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vulgaris</a:t>
            </a:r>
            <a:r>
              <a:rPr kumimoji="0" lang="es-ES_tradnl" altLang="en-US" sz="700" b="0" i="0" u="none"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 de leve a moderada, incluyendo la psoriasis del cuero cabelludo, en adultos. </a:t>
            </a:r>
            <a:r>
              <a:rPr kumimoji="0" lang="es-ES_tradnl" altLang="en-US" sz="700" b="1" i="0" u="none" strike="noStrike" cap="none" normalizeH="0" baseline="0" dirty="0">
                <a:ln>
                  <a:noFill/>
                </a:ln>
                <a:solidFill>
                  <a:srgbClr val="000000"/>
                </a:solidFill>
                <a:effectLst/>
                <a:latin typeface="Noto Sans SemBd"/>
                <a:ea typeface="Calibri" panose="020F0502020204030204" pitchFamily="34" charset="0"/>
                <a:cs typeface="Noto Sans SemBd"/>
              </a:rPr>
              <a:t>4.2 Posología y forma de administración.</a:t>
            </a:r>
            <a:r>
              <a:rPr kumimoji="0" lang="es-ES_tradnl" altLang="en-US" sz="700" b="0" i="0" u="none"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 Posología: Aplicar este medicamento en las zonas afectadas una vez al día. Extender una fina capa de crema hasta su absorción. El periodo de tratamiento recomendado no debe exceder las 8 semanas. El tratamiento debe interrumpirse cuando se logre el control de la zona afectada. Si es necesario proseguir o reiniciar el tratamiento después de este periodo, el tratamiento solamente se continuará después de una evaluación médica y bajo supervisión médica periódica. Cuando se utilicen medicamentos que contengan </a:t>
            </a:r>
            <a:r>
              <a:rPr kumimoji="0" lang="es-ES_tradnl" altLang="en-US" sz="700" b="0" i="0" u="none" strike="noStrike" cap="none" normalizeH="0" baseline="0" dirty="0" err="1">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calcipotriol</a:t>
            </a:r>
            <a:r>
              <a:rPr kumimoji="0" lang="es-ES_tradnl" altLang="en-US" sz="700" b="0" i="0" u="none"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 la dosis máxima diaria no debe exceder los 15 g. La superficie corporal tratada con medicamentos que contienen </a:t>
            </a:r>
            <a:r>
              <a:rPr kumimoji="0" lang="es-ES_tradnl" altLang="en-US" sz="700" b="0" i="0" u="none" strike="noStrike" cap="none" normalizeH="0" baseline="0" dirty="0" err="1">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calcipotriol</a:t>
            </a:r>
            <a:r>
              <a:rPr kumimoji="0" lang="es-ES_tradnl" altLang="en-US" sz="700" b="0" i="0" u="none"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 no debe superar el 30 % (ver sección 4.4). Si se utiliza en el cuero cabelludo: Todas las zonas afectadas del cuero cabelludo pueden tratarse con este medicamento. </a:t>
            </a:r>
            <a:r>
              <a:rPr kumimoji="0" lang="es-ES_tradnl" altLang="en-US" sz="700" b="0" i="0" u="sng"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Poblaciones especiales:</a:t>
            </a:r>
            <a:r>
              <a:rPr kumimoji="0" lang="es-ES_tradnl" altLang="en-US" sz="700" b="0" i="0" u="none"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 Insuficiencia renal y hepática: No se ha evaluado la seguridad y eficacia de este medicamento en pacientes con insuficiencia renal grave o trastornos hepáticos graves. Población pediátrica: No se ha establecido la seguridad y eficacia de este medicamento en niños y adolescentes menores de 18 años. </a:t>
            </a:r>
            <a:r>
              <a:rPr kumimoji="0" lang="es-ES_tradnl" altLang="en-US" sz="700" b="0" i="0" u="sng"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Forma de administración:</a:t>
            </a:r>
            <a:r>
              <a:rPr kumimoji="0" lang="es-ES_tradnl" altLang="en-US" sz="700" b="0" i="0" u="none"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 Este medicamento no debe aplicarse directamente en la cara y se debe evitar el contacto con los ojos. Con el fin de lograr un efecto óptimo, no se recomienda ducharse o bañarse inmediatamente después de la aplicación de la crema. Se recomienda dejar pasar 8 horas entre la aplicación y la ducha para evitar lavarla. Las manos deben lavarse después de su uso. </a:t>
            </a:r>
            <a:r>
              <a:rPr kumimoji="0" lang="es-ES_tradnl" altLang="en-US" sz="700" b="1" i="0" u="none" strike="noStrike" cap="none" normalizeH="0" baseline="0" dirty="0">
                <a:ln>
                  <a:noFill/>
                </a:ln>
                <a:solidFill>
                  <a:srgbClr val="000000"/>
                </a:solidFill>
                <a:effectLst/>
                <a:latin typeface="Noto Sans SemBd"/>
                <a:ea typeface="Calibri" panose="020F0502020204030204" pitchFamily="34" charset="0"/>
                <a:cs typeface="Noto Sans SemBd"/>
              </a:rPr>
              <a:t>4.3 Contraindicaciones.</a:t>
            </a:r>
            <a:r>
              <a:rPr kumimoji="0" lang="es-ES_tradnl" altLang="en-US" sz="700" b="0" i="0" u="none"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 Hipersensibilidad al principio o principios activos o a alguno de los excipientes incluidos en la sección 6.1. Este medicamento está contraindicado en la psoriasis </a:t>
            </a:r>
            <a:r>
              <a:rPr kumimoji="0" lang="es-ES_tradnl" altLang="en-US" sz="700" b="0" i="0" u="none" strike="noStrike" cap="none" normalizeH="0" baseline="0" dirty="0" err="1">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eritrodérmica</a:t>
            </a:r>
            <a:r>
              <a:rPr kumimoji="0" lang="es-ES_tradnl" altLang="en-US" sz="700" b="0" i="0" u="none"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 exfoliativa y </a:t>
            </a:r>
            <a:r>
              <a:rPr kumimoji="0" lang="es-ES_tradnl" altLang="en-US" sz="700" b="0" i="0" u="none" strike="noStrike" cap="none" normalizeH="0" baseline="0" dirty="0" err="1">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pustular</a:t>
            </a:r>
            <a:r>
              <a:rPr kumimoji="0" lang="es-ES_tradnl" altLang="en-US" sz="700" b="0" i="0" u="none"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 Debido al contenido de </a:t>
            </a:r>
            <a:r>
              <a:rPr kumimoji="0" lang="es-ES_tradnl" altLang="en-US" sz="700" b="0" i="0" u="none" strike="noStrike" cap="none" normalizeH="0" baseline="0" dirty="0" err="1">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calcipotriol</a:t>
            </a:r>
            <a:r>
              <a:rPr kumimoji="0" lang="es-ES_tradnl" altLang="en-US" sz="700" b="0" i="0" u="none"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 este medicamento está contraindicado en pacientes con trastornos conocidos del metabolismo del calcio (ver sección 4.4). Debido al contenido de corticoesteroides, este medicamento está contraindicado en las siguientes afecciones: Lesiones víricas de la piel (p. ej., herpes o varicela), infecciones cutáneas fúngicas o bacterianas, infecciones parasitarias, manifestaciones cutáneas relacionadas con la tuberculosis, dermatitis </a:t>
            </a:r>
            <a:r>
              <a:rPr kumimoji="0" lang="es-ES_tradnl" altLang="en-US" sz="700" b="0" i="0" u="none" strike="noStrike" cap="none" normalizeH="0" baseline="0" dirty="0" err="1">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perioral</a:t>
            </a:r>
            <a:r>
              <a:rPr kumimoji="0" lang="es-ES_tradnl" altLang="en-US" sz="700" b="0" i="0" u="none"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 piel atrófica, estrías atróficas, fragilidad de las venas cutáneas, ictiosis, acné vulgar, acné rosácea, rosácea, úlceras y heridas (ver sección 4.4). </a:t>
            </a:r>
            <a:r>
              <a:rPr kumimoji="0" lang="es-ES_tradnl" altLang="en-US" sz="700" b="1" i="0" u="none" strike="noStrike" cap="none" normalizeH="0" baseline="0" dirty="0">
                <a:ln>
                  <a:noFill/>
                </a:ln>
                <a:solidFill>
                  <a:srgbClr val="000000"/>
                </a:solidFill>
                <a:effectLst/>
                <a:latin typeface="Noto Sans SemBd"/>
                <a:ea typeface="Calibri" panose="020F0502020204030204" pitchFamily="34" charset="0"/>
                <a:cs typeface="Noto Sans SemBd"/>
              </a:rPr>
              <a:t>4.4 Advertencias y precauciones especiales de empleo.</a:t>
            </a:r>
            <a:r>
              <a:rPr kumimoji="0" lang="es-ES_tradnl" altLang="en-US" sz="700" b="0" i="0" u="none"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 </a:t>
            </a:r>
            <a:r>
              <a:rPr kumimoji="0" lang="es-ES_tradnl" altLang="en-US" sz="700" b="0" i="0" u="sng"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Efectos sobre el sistema endocrino:</a:t>
            </a:r>
            <a:r>
              <a:rPr kumimoji="0" lang="es-ES_tradnl" altLang="en-US" sz="700" b="0" i="0" u="none"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 Las reacciones adversas relacionadas con el tratamiento con corticoesteroides sistémicos, como la supresión corticosuprarrenal o el efecto sobre el control metabólico de la diabetes mellitus, también pueden ocurrir durante el tratamiento con corticoesteroides tópicos debido a la absorción sistémica. Debe evitarse la aplicación bajo vendajes oclusivos, ya que aumenta la absorción sistémica de los corticoesteroides. Debe evitarse su aplicación en zonas extensas de piel dañada, membranas mucosas o pliegues cutáneos, ya que aumenta la absorción sistémica de corticoesteroides (ver sección 4.8). La supresión del eje HHA (hipotalámico-hipofisario-suprarrenal) se evaluó en sujetos adultos (N = 27) con psoriasis extensa (incluido el cuero cabelludo). Se observó supresión suprarrenal en 1 de cada 27 sujetos (3,7 %) después de 4 semanas de tratamiento y en un paciente más después de 8 semanas de tratamiento. </a:t>
            </a:r>
            <a:r>
              <a:rPr kumimoji="0" lang="es-ES_tradnl" altLang="en-US" sz="700" b="0" i="0" u="sng"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Alteración visual:</a:t>
            </a:r>
            <a:r>
              <a:rPr kumimoji="0" lang="es-ES_tradnl" altLang="en-US" sz="700" b="0" i="0" u="none"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 Se pueden producir alteraciones visuales con el uso sistémico y tópico de corticoesteroides. Si un paciente presenta síntomas como visión borrosa u otras alteraciones visuales, se debe considerar su derivación a un oftalmólogo para la evaluación de posibles causas, entre las que se pueden incluir cataratas, glaucoma o enfermedades raras, como la </a:t>
            </a:r>
            <a:r>
              <a:rPr kumimoji="0" lang="es-ES_tradnl" altLang="en-US" sz="700" b="0" i="0" u="none" strike="noStrike" cap="none" normalizeH="0" baseline="0" dirty="0" err="1">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coriorretinopatía</a:t>
            </a:r>
            <a:r>
              <a:rPr kumimoji="0" lang="es-ES_tradnl" altLang="en-US" sz="700" b="0" i="0" u="none"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 serosa central (CSC), que se han notificado después del uso de corticoesteroides sistémicos y tópicos. </a:t>
            </a:r>
            <a:r>
              <a:rPr kumimoji="0" lang="es-ES_tradnl" altLang="en-US" sz="700" b="0" i="0" u="sng"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Efectos sobre el metabolismo del calcio:</a:t>
            </a:r>
            <a:r>
              <a:rPr kumimoji="0" lang="es-ES_tradnl" altLang="en-US" sz="700" b="0" i="0" u="none"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 Debido al contenido de </a:t>
            </a:r>
            <a:r>
              <a:rPr kumimoji="0" lang="es-ES_tradnl" altLang="en-US" sz="700" b="0" i="0" u="none" strike="noStrike" cap="none" normalizeH="0" baseline="0" dirty="0" err="1">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calcipotriol</a:t>
            </a:r>
            <a:r>
              <a:rPr kumimoji="0" lang="es-ES_tradnl" altLang="en-US" sz="700" b="0" i="0" u="none"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 en este medicamento, puede producirse hipercalcemia. El calcio sérico se normaliza cuando se interrumpe el tratamiento. El riesgo de hipercalcemia es mínimo cuando no se excede la dosis diaria máxima de este medicamento (15 g) (ver sección 4.2). </a:t>
            </a:r>
            <a:r>
              <a:rPr kumimoji="0" lang="es-ES_tradnl" altLang="en-US" sz="700" b="0" i="0" u="sng"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Reacciones adversas locales:</a:t>
            </a:r>
            <a:r>
              <a:rPr kumimoji="0" lang="es-ES_tradnl" altLang="en-US" sz="700" b="0" i="0" u="none"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 En un ensayo clínico de vasoconstricción realizado en sujetos sanos, el blanqueamiento cutáneo observado con este medicamento fue coherente con un corticoesteroide de potencia moderada (clase II) en comparación con otros corticoesteroides tópicos. Debe evitarse el tratamiento simultáneo con otros corticoesteroides en la misma zona de tratamiento. La piel de la cara y los genitales es muy sensible a los corticoesteroides. El medicamento no debe utilizarse en estas áreas. Debe indicarse al paciente el uso correcto del medicamento para evitar su aplicación y la transferencia accidental a cara, boca y ojos. Las manos deben lavarse después de cada aplicación para evitar la transferencia accidental a estas áreas. </a:t>
            </a:r>
            <a:r>
              <a:rPr kumimoji="0" lang="es-ES_tradnl" altLang="en-US" sz="700" b="0" i="0" u="sng"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Infecciones cutáneas concomitantes:</a:t>
            </a:r>
            <a:r>
              <a:rPr kumimoji="0" lang="es-ES_tradnl" altLang="en-US" sz="700" b="0" i="0" u="none"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 Cuando las lesiones se infectan secundariamente, éstas deben tratarse con tratamiento antimicrobiano. Sin embargo, si la infección empeorase, el tratamiento con corticoesteroides debe interrumpirse (ver sección 4.3). </a:t>
            </a:r>
            <a:r>
              <a:rPr kumimoji="0" lang="es-ES_tradnl" altLang="en-US" sz="700" b="0" i="0" u="sng"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Interrupción del tratamiento:</a:t>
            </a:r>
            <a:r>
              <a:rPr kumimoji="0" lang="es-ES_tradnl" altLang="en-US" sz="700" b="0" i="0" u="none"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 Al tratar la psoriasis con corticoesteroides tópicos, puede existir un riesgo de psoriasis </a:t>
            </a:r>
            <a:r>
              <a:rPr kumimoji="0" lang="es-ES_tradnl" altLang="en-US" sz="700" b="0" i="0" u="none" strike="noStrike" cap="none" normalizeH="0" baseline="0" dirty="0" err="1">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pustular</a:t>
            </a:r>
            <a:r>
              <a:rPr kumimoji="0" lang="es-ES_tradnl" altLang="en-US" sz="700" b="0" i="0" u="none"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 generalizada o de efecto rebote al interrumpir el tratamiento. Por lo tanto, la supervisión médica debe continuarse durante el periodo posterior al tratamiento. </a:t>
            </a:r>
            <a:r>
              <a:rPr kumimoji="0" lang="es-ES_tradnl" altLang="en-US" sz="700" b="0" i="0" u="sng"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Uso a largo plazo: </a:t>
            </a:r>
            <a:r>
              <a:rPr kumimoji="0" lang="es-ES_tradnl" altLang="en-US" sz="700" b="0" i="0" u="none"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El uso a largo plazo de corticoesteroides puede aumentar el riesgo de reacciones adversas locales y sistémicas. El tratamiento debe interrumpirse en caso de reacciones adversas relacionadas con el uso a largo plazo de corticoesteroides (ver sección 4.8). </a:t>
            </a:r>
            <a:r>
              <a:rPr kumimoji="0" lang="es-ES_tradnl" altLang="en-US" sz="700" b="0" i="0" u="sng"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Uso no evaluado:</a:t>
            </a:r>
            <a:r>
              <a:rPr kumimoji="0" lang="es-ES_tradnl" altLang="en-US" sz="700" b="0" i="0" u="none"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 No hay experiencia con el uso de este medicamento en psoriasis </a:t>
            </a:r>
            <a:r>
              <a:rPr kumimoji="0" lang="es-ES_tradnl" altLang="en-US" sz="700" b="0" i="0" u="none" strike="noStrike" cap="none" normalizeH="0" baseline="0" dirty="0" err="1">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guttata</a:t>
            </a:r>
            <a:r>
              <a:rPr kumimoji="0" lang="es-ES_tradnl" altLang="en-US" sz="700" b="0" i="0" u="none"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 </a:t>
            </a:r>
            <a:r>
              <a:rPr kumimoji="0" lang="es-ES_tradnl" altLang="en-US" sz="700" b="0" i="0" u="sng"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Tratamiento concurrente y exposición a rayos UV:</a:t>
            </a:r>
            <a:r>
              <a:rPr kumimoji="0" lang="es-ES_tradnl" altLang="en-US" sz="700" b="0" i="0" u="none"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 Se recomienda que los médicos aconsejen a los pacientes que limiten o eviten la exposición excesiva a la luz solar natural o artificial durante el tratamiento con este medicamento. El </a:t>
            </a:r>
            <a:r>
              <a:rPr kumimoji="0" lang="es-ES_tradnl" altLang="en-US" sz="700" b="0" i="0" u="none" strike="noStrike" cap="none" normalizeH="0" baseline="0" dirty="0" err="1">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calcipotriol</a:t>
            </a:r>
            <a:r>
              <a:rPr kumimoji="0" lang="es-ES_tradnl" altLang="en-US" sz="700" b="0" i="0" u="none"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 tópico debe utilizarse con radiación ultravioleta (UV) solo si el médico y el paciente consideran que los potenciales beneficios superan a los posibles riesgos (ver sección 5.3). </a:t>
            </a:r>
            <a:r>
              <a:rPr kumimoji="0" lang="es-ES_tradnl" altLang="en-US" sz="700" b="0" i="0" u="sng"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Wynzora</a:t>
            </a:r>
            <a:r>
              <a:rPr kumimoji="0" lang="es-ES_tradnl" altLang="en-US" sz="700" b="0" i="0" u="none" strike="noStrike" cap="none" normalizeH="0" baseline="3000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a:t>
            </a:r>
            <a:r>
              <a:rPr kumimoji="0" lang="es-ES_tradnl" altLang="en-US" sz="700" b="0" i="0" u="sng"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 contiene </a:t>
            </a:r>
            <a:r>
              <a:rPr kumimoji="0" lang="es-ES_tradnl" altLang="en-US" sz="700" b="0" i="0" u="sng" strike="noStrike" cap="none" normalizeH="0" baseline="0" dirty="0" err="1">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butilhidroxianisol</a:t>
            </a:r>
            <a:r>
              <a:rPr kumimoji="0" lang="es-ES_tradnl" altLang="en-US" sz="700" b="0" i="0" u="sng"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 (E320) e </a:t>
            </a:r>
            <a:r>
              <a:rPr kumimoji="0" lang="es-ES_tradnl" altLang="en-US" sz="700" b="0" i="0" u="sng" strike="noStrike" cap="none" normalizeH="0" baseline="0" dirty="0" err="1">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hidroxiestearato</a:t>
            </a:r>
            <a:r>
              <a:rPr kumimoji="0" lang="es-ES_tradnl" altLang="en-US" sz="700" b="0" i="0" u="sng"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 de </a:t>
            </a:r>
            <a:r>
              <a:rPr kumimoji="0" lang="es-ES_tradnl" altLang="en-US" sz="700" b="0" i="0" u="sng" strike="noStrike" cap="none" normalizeH="0" baseline="0" dirty="0" err="1">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macrogolglicerol</a:t>
            </a:r>
            <a:r>
              <a:rPr kumimoji="0" lang="es-ES_tradnl" altLang="en-US" sz="700" b="0" i="0" u="sng"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a:t>
            </a:r>
            <a:r>
              <a:rPr kumimoji="0" lang="es-ES_tradnl" altLang="en-US" sz="700" b="0" i="0" u="none"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 Este medicamento puede producir reacciones locales en la piel (como dermatitis de contacto) o irritación de los ojos y membranas mucosas porque contiene </a:t>
            </a:r>
            <a:r>
              <a:rPr kumimoji="0" lang="es-ES_tradnl" altLang="en-US" sz="700" b="0" i="0" u="none" strike="noStrike" cap="none" normalizeH="0" baseline="0" dirty="0" err="1">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butilhidroxianisol</a:t>
            </a:r>
            <a:r>
              <a:rPr kumimoji="0" lang="es-ES_tradnl" altLang="en-US" sz="700" b="0" i="0" u="none"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 (E320) e </a:t>
            </a:r>
            <a:r>
              <a:rPr kumimoji="0" lang="es-ES_tradnl" altLang="en-US" sz="700" b="0" i="0" u="none" strike="noStrike" cap="none" normalizeH="0" baseline="0" dirty="0" err="1">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hidroxiestearato</a:t>
            </a:r>
            <a:r>
              <a:rPr kumimoji="0" lang="es-ES_tradnl" altLang="en-US" sz="700" b="0" i="0" u="none"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 de </a:t>
            </a:r>
            <a:r>
              <a:rPr kumimoji="0" lang="es-ES_tradnl" altLang="en-US" sz="700" b="0" i="0" u="none" strike="noStrike" cap="none" normalizeH="0" baseline="0" dirty="0" err="1">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macrogolglicerol</a:t>
            </a:r>
            <a:r>
              <a:rPr kumimoji="0" lang="es-ES_tradnl" altLang="en-US" sz="700" b="0" i="0" u="none"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 </a:t>
            </a:r>
            <a:r>
              <a:rPr kumimoji="0" lang="es-ES_tradnl" altLang="en-US" sz="700" b="1" i="0" u="none" strike="noStrike" cap="none" normalizeH="0" baseline="0" dirty="0">
                <a:ln>
                  <a:noFill/>
                </a:ln>
                <a:solidFill>
                  <a:srgbClr val="000000"/>
                </a:solidFill>
                <a:effectLst/>
                <a:latin typeface="Noto Sans SemBd"/>
                <a:ea typeface="Calibri" panose="020F0502020204030204" pitchFamily="34" charset="0"/>
                <a:cs typeface="Noto Sans SemBd"/>
              </a:rPr>
              <a:t>4.5 Interacción con otros medicamentos y otras formas de interacción. </a:t>
            </a:r>
            <a:r>
              <a:rPr kumimoji="0" lang="es-ES_tradnl" altLang="en-US" sz="700" b="0" i="0" u="none"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No se han realizado estudios de interacciones con este medicamento. </a:t>
            </a:r>
            <a:r>
              <a:rPr kumimoji="0" lang="es-ES_tradnl" altLang="en-US" sz="700" b="1" i="0" u="none" strike="noStrike" cap="none" normalizeH="0" baseline="0" dirty="0">
                <a:ln>
                  <a:noFill/>
                </a:ln>
                <a:solidFill>
                  <a:srgbClr val="000000"/>
                </a:solidFill>
                <a:effectLst/>
                <a:latin typeface="Noto Sans SemBd"/>
                <a:ea typeface="Calibri" panose="020F0502020204030204" pitchFamily="34" charset="0"/>
                <a:cs typeface="Noto Sans SemBd"/>
              </a:rPr>
              <a:t>4.6 Fertilidad, embarazo y lactancia.</a:t>
            </a:r>
            <a:r>
              <a:rPr kumimoji="0" lang="es-ES_tradnl" altLang="en-US" sz="700" b="0" i="0" u="none"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 Embarazo: No hay datos adecuados relativos al uso de productos con </a:t>
            </a:r>
            <a:r>
              <a:rPr kumimoji="0" lang="es-ES_tradnl" altLang="en-US" sz="700" b="0" i="0" u="none" strike="noStrike" cap="none" normalizeH="0" baseline="0" dirty="0" err="1">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calcipotriol</a:t>
            </a:r>
            <a:r>
              <a:rPr kumimoji="0" lang="es-ES_tradnl" altLang="en-US" sz="700" b="0" i="0" u="none"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/betametasona en mujeres embarazadas. Los estudios de </a:t>
            </a:r>
            <a:r>
              <a:rPr kumimoji="0" lang="es-ES_tradnl" altLang="en-US" sz="700" b="0" i="0" u="none" strike="noStrike" cap="none" normalizeH="0" baseline="0" dirty="0" err="1">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calcipotriol</a:t>
            </a:r>
            <a:r>
              <a:rPr kumimoji="0" lang="es-ES_tradnl" altLang="en-US" sz="700" b="0" i="0" u="none"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 no han mostrado efectos teratógenos cuando se administra por vía oral en animales, aunque se ha demostrado toxicidad reproductiva (ver sección 5.3). Los estudios en animales con glucocorticoides han mostrado toxicidad reproductiva (ver sección 5.3), pero una serie de estudios epidemiológicos (menos de 300 desenlaces de embarazos) no han revelado anomalías congénitas entre los lactantes nacidos de mujeres tratadas con corticoesteroides durante el embarazo. El riesgo potencial para los seres humanos es incierto. Por lo tanto, durante el embarazo, este medicamento solo debe utilizarse cuando el beneficio potencial justifique el posible riesgo. </a:t>
            </a:r>
            <a:r>
              <a:rPr kumimoji="0" lang="es-ES_tradnl" altLang="en-US" sz="700" b="0" i="0" u="sng"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Lactancia:</a:t>
            </a:r>
            <a:r>
              <a:rPr kumimoji="0" lang="es-ES_tradnl" altLang="en-US" sz="700" b="0" i="0" u="none"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 La betametasona se excreta en la leche materna, pero el riesgo de un efecto adverso en el lactante parece poco probable a dosis terapéuticas. No hay datos relativos a la excreción de </a:t>
            </a:r>
            <a:r>
              <a:rPr kumimoji="0" lang="es-ES_tradnl" altLang="en-US" sz="700" b="0" i="0" u="none" strike="noStrike" cap="none" normalizeH="0" baseline="0" dirty="0" err="1">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calcipotriol</a:t>
            </a:r>
            <a:r>
              <a:rPr kumimoji="0" lang="es-ES_tradnl" altLang="en-US" sz="700" b="0" i="0" u="none"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 en la leche materna. Se debe tener precaución al prescribir este medicamento a mujeres en lactancia. Se debe indicar a la paciente que no use este medicamento en la mama durante la lactancia. </a:t>
            </a:r>
            <a:r>
              <a:rPr kumimoji="0" lang="es-ES_tradnl" altLang="en-US" sz="700" b="0" i="0" u="sng"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Fertilidad:</a:t>
            </a:r>
            <a:r>
              <a:rPr kumimoji="0" lang="es-ES_tradnl" altLang="en-US" sz="700" b="0" i="0" u="none"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 Los estudios realizados en ratas con dosis orales de </a:t>
            </a:r>
            <a:r>
              <a:rPr kumimoji="0" lang="es-ES_tradnl" altLang="en-US" sz="700" b="0" i="0" u="none" strike="noStrike" cap="none" normalizeH="0" baseline="0" dirty="0" err="1">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calcipotriol</a:t>
            </a:r>
            <a:r>
              <a:rPr kumimoji="0" lang="es-ES_tradnl" altLang="en-US" sz="700" b="0" i="0" u="none"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 o dipropionato de betametasona demostraron que no había deterioro de la fertilidad masculina y femenina (ver sección 5.3). </a:t>
            </a:r>
            <a:r>
              <a:rPr kumimoji="0" lang="es-ES_tradnl" altLang="en-US" sz="700" b="1" i="0" u="none" strike="noStrike" cap="none" normalizeH="0" baseline="0" dirty="0">
                <a:ln>
                  <a:noFill/>
                </a:ln>
                <a:solidFill>
                  <a:srgbClr val="000000"/>
                </a:solidFill>
                <a:effectLst/>
                <a:latin typeface="Noto Sans SemBd"/>
                <a:ea typeface="Calibri" panose="020F0502020204030204" pitchFamily="34" charset="0"/>
                <a:cs typeface="Noto Sans SemBd"/>
              </a:rPr>
              <a:t>4.7 Efectos sobre la capacidad para conducir y utilizar máquinas.</a:t>
            </a:r>
            <a:r>
              <a:rPr kumimoji="0" lang="es-ES_tradnl" altLang="en-US" sz="700" b="0" i="0" u="none"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 La influencia de este medicamento sobre la capacidad para conducir y utilizar máquinas es nula o insignificante.</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ES_tradnl" altLang="en-US" sz="700" b="0" i="0" u="none" strike="noStrike" cap="none" normalizeH="0" baseline="0" dirty="0">
                <a:ln>
                  <a:noFill/>
                </a:ln>
                <a:solidFill>
                  <a:srgbClr val="000000"/>
                </a:solidFill>
                <a:effectLst/>
                <a:latin typeface="Noto Sans" panose="020B0502040504020204" pitchFamily="34" charset="0"/>
                <a:ea typeface="Calibri" panose="020F0502020204030204" pitchFamily="34" charset="0"/>
                <a:cs typeface="Noto Sans" panose="020B0502040504020204" pitchFamily="34" charset="0"/>
              </a:rPr>
              <a:t> </a:t>
            </a:r>
            <a:endParaRPr kumimoji="0" lang="en-US" altLang="en-US" sz="700" b="0" i="0" u="none" strike="noStrike" cap="none" normalizeH="0" baseline="0" dirty="0">
              <a:ln>
                <a:noFill/>
              </a:ln>
              <a:solidFill>
                <a:schemeClr val="tx1"/>
              </a:solidFill>
              <a:effectLst/>
              <a:latin typeface="Arial" panose="020B0604020202020204" pitchFamily="34" charset="0"/>
            </a:endParaRPr>
          </a:p>
        </p:txBody>
      </p:sp>
      <p:pic>
        <p:nvPicPr>
          <p:cNvPr id="16" name="Picture 15">
            <a:extLst>
              <a:ext uri="{FF2B5EF4-FFF2-40B4-BE49-F238E27FC236}">
                <a16:creationId xmlns:a16="http://schemas.microsoft.com/office/drawing/2014/main" id="{538B7BAD-9A45-1E9D-34F7-76B28E8929BC}"/>
              </a:ext>
            </a:extLst>
          </p:cNvPr>
          <p:cNvPicPr>
            <a:picLocks noChangeAspect="1"/>
          </p:cNvPicPr>
          <p:nvPr/>
        </p:nvPicPr>
        <p:blipFill>
          <a:blip r:embed="rId2"/>
          <a:stretch>
            <a:fillRect/>
          </a:stretch>
        </p:blipFill>
        <p:spPr>
          <a:xfrm>
            <a:off x="8169103" y="3821363"/>
            <a:ext cx="3761873" cy="1966047"/>
          </a:xfrm>
          <a:prstGeom prst="rect">
            <a:avLst/>
          </a:prstGeom>
        </p:spPr>
      </p:pic>
      <p:sp>
        <p:nvSpPr>
          <p:cNvPr id="18" name="TextBox 17">
            <a:extLst>
              <a:ext uri="{FF2B5EF4-FFF2-40B4-BE49-F238E27FC236}">
                <a16:creationId xmlns:a16="http://schemas.microsoft.com/office/drawing/2014/main" id="{C287CB68-ED63-7791-D449-CDC1594AF416}"/>
              </a:ext>
            </a:extLst>
          </p:cNvPr>
          <p:cNvSpPr txBox="1"/>
          <p:nvPr/>
        </p:nvSpPr>
        <p:spPr>
          <a:xfrm>
            <a:off x="114300" y="3699475"/>
            <a:ext cx="8054803" cy="2246769"/>
          </a:xfrm>
          <a:prstGeom prst="rect">
            <a:avLst/>
          </a:prstGeom>
          <a:noFill/>
        </p:spPr>
        <p:txBody>
          <a:bodyPr wrap="square">
            <a:spAutoFit/>
          </a:bodyPr>
          <a:lstStyle/>
          <a:p>
            <a:pPr algn="just"/>
            <a:r>
              <a:rPr lang="es-ES_tradnl" sz="700" b="1" dirty="0">
                <a:effectLst/>
                <a:latin typeface="Noto Sans SemBd"/>
                <a:ea typeface="Calibri" panose="020F0502020204030204" pitchFamily="34" charset="0"/>
                <a:cs typeface="Noto Sans SemBd"/>
              </a:rPr>
              <a:t>4.8 Reacciones adversas.</a:t>
            </a:r>
            <a:r>
              <a:rPr lang="es-ES_tradnl" sz="700" dirty="0">
                <a:effectLst/>
                <a:latin typeface="Noto Sans" panose="020B0502040504020204" pitchFamily="34" charset="0"/>
                <a:ea typeface="Calibri" panose="020F0502020204030204" pitchFamily="34" charset="0"/>
              </a:rPr>
              <a:t> La estimación de la frecuencia de las reacciones adversas se basa en un análisis conjunto de datos de estudios clínicos. Todas las reacciones adversas notificadas se observaron con una frecuencia inferior al 1 %. Las reacciones adversas más frecuentemente notificadas son las “reacciones en el lugar de la aplicación” incluyendo irritación, dolor, prurito, eccema, exfoliación, telangiectasia y foliculitis, en el lugar de aplicación. Las reacciones adversas se enumeran según la clasificación de órganos del sistema MedDRA en la Tabla 1 a continuación.</a:t>
            </a:r>
            <a:r>
              <a:rPr lang="es-ES_tradnl" sz="700" spc="-15" dirty="0">
                <a:effectLst/>
                <a:latin typeface="Noto Sans" panose="020B0502040504020204" pitchFamily="34" charset="0"/>
                <a:ea typeface="Calibri" panose="020F0502020204030204" pitchFamily="34" charset="0"/>
              </a:rPr>
              <a:t> Las reacciones adversas se presentan en orden decreciente de gravedad dentro de cada grupo de frecuencia. La frecuencia de las reacciones adversas se expresa de acuerdo con las siguientes categorías: poco frecuentes (</a:t>
            </a:r>
            <a:r>
              <a:rPr lang="es-ES_tradnl" sz="700" spc="-15" dirty="0">
                <a:effectLst/>
                <a:latin typeface="Calibri" panose="020F0502020204030204" pitchFamily="34" charset="0"/>
                <a:ea typeface="Calibri" panose="020F0502020204030204" pitchFamily="34" charset="0"/>
                <a:cs typeface="Times New Roman" panose="02020603050405020304" pitchFamily="18" charset="0"/>
              </a:rPr>
              <a:t>≥</a:t>
            </a:r>
            <a:r>
              <a:rPr lang="es-ES_tradnl" sz="700" spc="-15" dirty="0">
                <a:effectLst/>
                <a:latin typeface="Noto Sans" panose="020B0502040504020204" pitchFamily="34" charset="0"/>
                <a:ea typeface="Calibri" panose="020F0502020204030204" pitchFamily="34" charset="0"/>
              </a:rPr>
              <a:t>1/1.000 a &lt;1/100); frecuencia no conocida (no puede estimarse a partir de los datos disponibles). </a:t>
            </a:r>
            <a:r>
              <a:rPr lang="es-ES_tradnl" sz="700" b="1" spc="-15" dirty="0">
                <a:effectLst/>
                <a:latin typeface="Noto Sans SemBd"/>
                <a:ea typeface="Calibri" panose="020F0502020204030204" pitchFamily="34" charset="0"/>
                <a:cs typeface="Noto Sans SemBd"/>
              </a:rPr>
              <a:t>Las siguientes reacciones adversas se consideran relacionadas con las clases farmacológicas de </a:t>
            </a:r>
            <a:r>
              <a:rPr lang="es-ES_tradnl" sz="700" b="1" spc="-15" dirty="0" err="1">
                <a:effectLst/>
                <a:latin typeface="Noto Sans SemBd"/>
                <a:ea typeface="Calibri" panose="020F0502020204030204" pitchFamily="34" charset="0"/>
                <a:cs typeface="Noto Sans SemBd"/>
              </a:rPr>
              <a:t>calcipotriol</a:t>
            </a:r>
            <a:r>
              <a:rPr lang="es-ES_tradnl" sz="700" b="1" spc="-15" dirty="0">
                <a:effectLst/>
                <a:latin typeface="Noto Sans SemBd"/>
                <a:ea typeface="Calibri" panose="020F0502020204030204" pitchFamily="34" charset="0"/>
                <a:cs typeface="Noto Sans SemBd"/>
              </a:rPr>
              <a:t> y betametasona, respectivamente: </a:t>
            </a:r>
            <a:r>
              <a:rPr lang="es-ES_tradnl" sz="700" u="heavy" spc="-15" dirty="0" err="1">
                <a:effectLst/>
                <a:latin typeface="Noto Sans" panose="020B0502040504020204" pitchFamily="34" charset="0"/>
                <a:ea typeface="Calibri" panose="020F0502020204030204" pitchFamily="34" charset="0"/>
              </a:rPr>
              <a:t>Calcipotriol</a:t>
            </a:r>
            <a:r>
              <a:rPr lang="es-ES_tradnl" sz="700" u="heavy" spc="-15" dirty="0">
                <a:effectLst/>
                <a:latin typeface="Noto Sans" panose="020B0502040504020204" pitchFamily="34" charset="0"/>
                <a:ea typeface="Calibri" panose="020F0502020204030204" pitchFamily="34" charset="0"/>
              </a:rPr>
              <a:t>:</a:t>
            </a:r>
            <a:r>
              <a:rPr lang="es-ES_tradnl" sz="700" spc="-15" dirty="0">
                <a:effectLst/>
                <a:latin typeface="Noto Sans" panose="020B0502040504020204" pitchFamily="34" charset="0"/>
                <a:ea typeface="Calibri" panose="020F0502020204030204" pitchFamily="34" charset="0"/>
              </a:rPr>
              <a:t> Las reacciones adversas incluyen reacciones en el lugar de aplicación, prurito, irritación cutánea, sensación de quemazón y escozor, piel seca, eritema, erupción cutánea, dermatitis, eccema, psoriasis agravada, reacciones de fotosensibilidad e hipersensibilidad, incluidos casos muy raros de angioedema y edema facial. En muy raras ocasiones pueden aparecer efectos sistémicos tras el uso tópico causando hipercalcemia o hipercalciuria (ver sección 4.4). </a:t>
            </a:r>
            <a:r>
              <a:rPr lang="es-ES_tradnl" sz="700" u="heavy" spc="-15" dirty="0">
                <a:effectLst/>
                <a:latin typeface="Noto Sans" panose="020B0502040504020204" pitchFamily="34" charset="0"/>
                <a:ea typeface="Calibri" panose="020F0502020204030204" pitchFamily="34" charset="0"/>
              </a:rPr>
              <a:t>Betametasona (como dipropionato):</a:t>
            </a:r>
            <a:r>
              <a:rPr lang="es-ES_tradnl" sz="700" spc="-15" dirty="0">
                <a:effectLst/>
                <a:latin typeface="Noto Sans" panose="020B0502040504020204" pitchFamily="34" charset="0"/>
                <a:ea typeface="Calibri" panose="020F0502020204030204" pitchFamily="34" charset="0"/>
              </a:rPr>
              <a:t> Pueden producirse reacciones locales después del uso tópico, especialmente durante la aplicación prolongada, entre las que se incluyen atrofia cutánea, telangiectasia, estrías, foliculitis, hipertricosis, dermatitis </a:t>
            </a:r>
            <a:r>
              <a:rPr lang="es-ES_tradnl" sz="700" spc="-15" dirty="0" err="1">
                <a:effectLst/>
                <a:latin typeface="Noto Sans" panose="020B0502040504020204" pitchFamily="34" charset="0"/>
                <a:ea typeface="Calibri" panose="020F0502020204030204" pitchFamily="34" charset="0"/>
              </a:rPr>
              <a:t>perioral</a:t>
            </a:r>
            <a:r>
              <a:rPr lang="es-ES_tradnl" sz="700" spc="-15" dirty="0">
                <a:effectLst/>
                <a:latin typeface="Noto Sans" panose="020B0502040504020204" pitchFamily="34" charset="0"/>
                <a:ea typeface="Calibri" panose="020F0502020204030204" pitchFamily="34" charset="0"/>
              </a:rPr>
              <a:t>, dermatitis alérgica de contacto, despigmentación y </a:t>
            </a:r>
            <a:r>
              <a:rPr lang="es-ES_tradnl" sz="700" spc="-15" dirty="0" err="1">
                <a:effectLst/>
                <a:latin typeface="Noto Sans" panose="020B0502040504020204" pitchFamily="34" charset="0"/>
                <a:ea typeface="Calibri" panose="020F0502020204030204" pitchFamily="34" charset="0"/>
              </a:rPr>
              <a:t>milia</a:t>
            </a:r>
            <a:r>
              <a:rPr lang="es-ES_tradnl" sz="700" spc="-15" dirty="0">
                <a:effectLst/>
                <a:latin typeface="Noto Sans" panose="020B0502040504020204" pitchFamily="34" charset="0"/>
                <a:ea typeface="Calibri" panose="020F0502020204030204" pitchFamily="34" charset="0"/>
              </a:rPr>
              <a:t> coloide. Al tratar la psoriasis con corticoesteroides tópicos, puede existir un riesgo de psoriasis </a:t>
            </a:r>
            <a:r>
              <a:rPr lang="es-ES_tradnl" sz="700" spc="-15" dirty="0" err="1">
                <a:effectLst/>
                <a:latin typeface="Noto Sans" panose="020B0502040504020204" pitchFamily="34" charset="0"/>
                <a:ea typeface="Calibri" panose="020F0502020204030204" pitchFamily="34" charset="0"/>
              </a:rPr>
              <a:t>pustular</a:t>
            </a:r>
            <a:r>
              <a:rPr lang="es-ES_tradnl" sz="700" spc="-15" dirty="0">
                <a:effectLst/>
                <a:latin typeface="Noto Sans" panose="020B0502040504020204" pitchFamily="34" charset="0"/>
                <a:ea typeface="Calibri" panose="020F0502020204030204" pitchFamily="34" charset="0"/>
              </a:rPr>
              <a:t> generalizada. Las reacciones sistémicas debidas al uso tópico de corticoesteroides son infrecuentes en adultos; sin embargo, pueden ser graves. Puede producirse insuficiencia adrenal, cataratas, infecciones, efecto sobre el control metabólico de la diabetes mellitus y aumento de la presión intraocular, especialmente después de un tratamiento a largo plazo. Las reacciones sistémicas se producen con más frecuencia cuando el tratamiento se aplica bajo oclusión (plásticos, pliegues cutáneos), cuando se aplica en áreas grandes y durante largo plazo (ver sección 4.4). </a:t>
            </a:r>
            <a:r>
              <a:rPr lang="es-ES_tradnl" sz="700" u="heavy" spc="-15" dirty="0">
                <a:effectLst/>
                <a:latin typeface="Noto Sans" panose="020B0502040504020204" pitchFamily="34" charset="0"/>
                <a:ea typeface="Calibri" panose="020F0502020204030204" pitchFamily="34" charset="0"/>
              </a:rPr>
              <a:t>Notificación de sospechas de reacciones adversas:</a:t>
            </a:r>
            <a:r>
              <a:rPr lang="es-ES_tradnl" sz="700" spc="-15" dirty="0">
                <a:effectLst/>
                <a:latin typeface="Noto Sans" panose="020B0502040504020204" pitchFamily="34" charset="0"/>
                <a:ea typeface="Calibri" panose="020F0502020204030204" pitchFamily="34" charset="0"/>
              </a:rPr>
              <a:t> Es importante notificar las sospechas de reacciones adversas al medicamento tras su autorización. Ello permite una supervisión continuada de la relación beneficio/riesgo del medicamento. Se invita a los profesionales sanitarios a notificar las sospechas de reacciones adversas a través del Sistema Español de Farmacovigilancia de medicamentos de Uso Humano: </a:t>
            </a:r>
            <a:r>
              <a:rPr lang="es-ES_tradnl" sz="700" u="heavy" spc="-15" dirty="0">
                <a:effectLst/>
                <a:latin typeface="Noto Sans" panose="020B0502040504020204" pitchFamily="34" charset="0"/>
                <a:ea typeface="Calibri" panose="020F0502020204030204" pitchFamily="34" charset="0"/>
              </a:rPr>
              <a:t>https://www.notificaram.es.</a:t>
            </a:r>
            <a:r>
              <a:rPr lang="es-ES_tradnl" sz="700" b="1" spc="-15" dirty="0">
                <a:effectLst/>
                <a:latin typeface="Noto Sans SemBd"/>
                <a:ea typeface="Calibri" panose="020F0502020204030204" pitchFamily="34" charset="0"/>
                <a:cs typeface="Noto Sans SemBd"/>
              </a:rPr>
              <a:t> 4.9 Sobredosis. </a:t>
            </a:r>
            <a:r>
              <a:rPr lang="es-ES_tradnl" sz="700" spc="-15" dirty="0">
                <a:effectLst/>
                <a:latin typeface="Noto Sans" panose="020B0502040504020204" pitchFamily="34" charset="0"/>
                <a:ea typeface="Calibri" panose="020F0502020204030204" pitchFamily="34" charset="0"/>
              </a:rPr>
              <a:t>El uso por encima de la dosis recomendada puede provocar niveles elevados de calcio sérico que disminuyen cuando se interrumpe el tratamiento. Los síntomas asociados con una hipercalcemia incluyen poliuria, estreñimiento, debilidad muscular, confusión y coma. El uso excesivo y prolongado de corticoesteroides tópicos puede provocar una insuficiencia adrenal que suele ser reversible. Puede estar indicado el tratamiento sintomático. En caso de toxicidad por uso crónico, el tratamiento con corticoesteroides debe interrumpirse gradualmente. </a:t>
            </a:r>
            <a:r>
              <a:rPr lang="es-ES_tradnl" sz="700" b="1" spc="-15" dirty="0">
                <a:effectLst/>
                <a:latin typeface="Noto Sans SemBd"/>
                <a:ea typeface="Calibri" panose="020F0502020204030204" pitchFamily="34" charset="0"/>
                <a:cs typeface="Noto Sans SemBd"/>
              </a:rPr>
              <a:t>5. PROPIEDADES FARMACOLÓGICAS.</a:t>
            </a:r>
            <a:r>
              <a:rPr lang="es-ES_tradnl" sz="700" spc="-15" dirty="0">
                <a:effectLst/>
                <a:latin typeface="Noto Sans" panose="020B0502040504020204" pitchFamily="34" charset="0"/>
                <a:ea typeface="Calibri" panose="020F0502020204030204" pitchFamily="34" charset="0"/>
              </a:rPr>
              <a:t> Consultar ficha técnica completa en el Centro de Información online de Medicamentos de la AEMPS – CIMA, a través del siguiente link https://www.aemps.gob.es/.</a:t>
            </a:r>
            <a:r>
              <a:rPr lang="es-ES_tradnl" sz="700" b="1" spc="-15" dirty="0">
                <a:effectLst/>
                <a:latin typeface="Noto Sans SemBd"/>
                <a:ea typeface="Calibri" panose="020F0502020204030204" pitchFamily="34" charset="0"/>
                <a:cs typeface="Noto Sans SemBd"/>
              </a:rPr>
              <a:t> 6. DATOS FARMACÉUTICOS. 6.1 Lista de excipientes. </a:t>
            </a:r>
            <a:r>
              <a:rPr lang="es-ES_tradnl" sz="700" spc="-15" dirty="0" err="1">
                <a:latin typeface="Noto Sans" panose="020B0502040504020204" pitchFamily="34" charset="0"/>
              </a:rPr>
              <a:t>Miristato</a:t>
            </a:r>
            <a:r>
              <a:rPr lang="es-ES_tradnl" sz="700" spc="-15" dirty="0">
                <a:latin typeface="Noto Sans" panose="020B0502040504020204" pitchFamily="34" charset="0"/>
              </a:rPr>
              <a:t> de isopropilo. Parafina líquida. Triglicéridos de cadena media. Isopropanol. Éter </a:t>
            </a:r>
            <a:r>
              <a:rPr lang="es-ES_tradnl" sz="700" spc="-15" dirty="0" err="1">
                <a:latin typeface="Noto Sans" panose="020B0502040504020204" pitchFamily="34" charset="0"/>
              </a:rPr>
              <a:t>laurílico</a:t>
            </a:r>
            <a:r>
              <a:rPr lang="es-ES_tradnl" sz="700" spc="-15" dirty="0">
                <a:latin typeface="Noto Sans" panose="020B0502040504020204" pitchFamily="34" charset="0"/>
              </a:rPr>
              <a:t> de </a:t>
            </a:r>
            <a:r>
              <a:rPr lang="es-ES_tradnl" sz="700" spc="-15" dirty="0" err="1">
                <a:latin typeface="Noto Sans" panose="020B0502040504020204" pitchFamily="34" charset="0"/>
              </a:rPr>
              <a:t>macrogol</a:t>
            </a:r>
            <a:endParaRPr lang="en-US" sz="700" spc="-15" dirty="0">
              <a:latin typeface="Noto Sans" panose="020B0502040504020204" pitchFamily="34" charset="0"/>
            </a:endParaRPr>
          </a:p>
        </p:txBody>
      </p:sp>
      <p:sp>
        <p:nvSpPr>
          <p:cNvPr id="20" name="TextBox 19">
            <a:extLst>
              <a:ext uri="{FF2B5EF4-FFF2-40B4-BE49-F238E27FC236}">
                <a16:creationId xmlns:a16="http://schemas.microsoft.com/office/drawing/2014/main" id="{8CC687A6-3D01-2DE4-5F26-B7EB33D5E727}"/>
              </a:ext>
            </a:extLst>
          </p:cNvPr>
          <p:cNvSpPr txBox="1"/>
          <p:nvPr/>
        </p:nvSpPr>
        <p:spPr>
          <a:xfrm>
            <a:off x="114300" y="5887195"/>
            <a:ext cx="11816676" cy="738664"/>
          </a:xfrm>
          <a:prstGeom prst="rect">
            <a:avLst/>
          </a:prstGeom>
          <a:noFill/>
        </p:spPr>
        <p:txBody>
          <a:bodyPr wrap="square">
            <a:spAutoFit/>
          </a:bodyPr>
          <a:lstStyle/>
          <a:p>
            <a:pPr algn="just"/>
            <a:r>
              <a:rPr lang="es-ES_tradnl" sz="700" spc="-15" dirty="0" err="1">
                <a:effectLst/>
                <a:latin typeface="Noto Sans" panose="020B0502040504020204" pitchFamily="34" charset="0"/>
                <a:ea typeface="Calibri" panose="020F0502020204030204" pitchFamily="34" charset="0"/>
              </a:rPr>
              <a:t>Poloxámero.Hidroxiestearato</a:t>
            </a:r>
            <a:r>
              <a:rPr lang="es-ES_tradnl" sz="700" spc="-15" dirty="0">
                <a:effectLst/>
                <a:latin typeface="Noto Sans" panose="020B0502040504020204" pitchFamily="34" charset="0"/>
                <a:ea typeface="Calibri" panose="020F0502020204030204" pitchFamily="34" charset="0"/>
              </a:rPr>
              <a:t> de </a:t>
            </a:r>
            <a:r>
              <a:rPr lang="es-ES_tradnl" sz="700" spc="-15" dirty="0" err="1">
                <a:effectLst/>
                <a:latin typeface="Noto Sans" panose="020B0502040504020204" pitchFamily="34" charset="0"/>
                <a:ea typeface="Calibri" panose="020F0502020204030204" pitchFamily="34" charset="0"/>
              </a:rPr>
              <a:t>macrogolglicerol</a:t>
            </a:r>
            <a:r>
              <a:rPr lang="es-ES_tradnl" sz="700" spc="-15" dirty="0">
                <a:effectLst/>
                <a:latin typeface="Noto Sans" panose="020B0502040504020204" pitchFamily="34" charset="0"/>
                <a:ea typeface="Calibri" panose="020F0502020204030204" pitchFamily="34" charset="0"/>
              </a:rPr>
              <a:t>. </a:t>
            </a:r>
            <a:r>
              <a:rPr lang="es-ES_tradnl" sz="700" spc="-15" dirty="0" err="1">
                <a:effectLst/>
                <a:latin typeface="Noto Sans" panose="020B0502040504020204" pitchFamily="34" charset="0"/>
                <a:ea typeface="Calibri" panose="020F0502020204030204" pitchFamily="34" charset="0"/>
              </a:rPr>
              <a:t>Interpolímero</a:t>
            </a:r>
            <a:r>
              <a:rPr lang="es-ES_tradnl" sz="700" spc="-15" dirty="0">
                <a:effectLst/>
                <a:latin typeface="Noto Sans" panose="020B0502040504020204" pitchFamily="34" charset="0"/>
                <a:ea typeface="Calibri" panose="020F0502020204030204" pitchFamily="34" charset="0"/>
              </a:rPr>
              <a:t> de </a:t>
            </a:r>
            <a:r>
              <a:rPr lang="es-ES_tradnl" sz="700" spc="-15" dirty="0" err="1">
                <a:effectLst/>
                <a:latin typeface="Noto Sans" panose="020B0502040504020204" pitchFamily="34" charset="0"/>
                <a:ea typeface="Calibri" panose="020F0502020204030204" pitchFamily="34" charset="0"/>
              </a:rPr>
              <a:t>carbómero</a:t>
            </a:r>
            <a:r>
              <a:rPr lang="es-ES_tradnl" sz="700" spc="-15" dirty="0">
                <a:effectLst/>
                <a:latin typeface="Noto Sans" panose="020B0502040504020204" pitchFamily="34" charset="0"/>
                <a:ea typeface="Calibri" panose="020F0502020204030204" pitchFamily="34" charset="0"/>
              </a:rPr>
              <a:t>. </a:t>
            </a:r>
            <a:r>
              <a:rPr lang="es-ES_tradnl" sz="700" spc="-15" dirty="0" err="1">
                <a:effectLst/>
                <a:latin typeface="Noto Sans" panose="020B0502040504020204" pitchFamily="34" charset="0"/>
                <a:ea typeface="Calibri" panose="020F0502020204030204" pitchFamily="34" charset="0"/>
              </a:rPr>
              <a:t>Butilhidroxianisol</a:t>
            </a:r>
            <a:r>
              <a:rPr lang="es-ES_tradnl" sz="700" spc="-15" dirty="0">
                <a:effectLst/>
                <a:latin typeface="Noto Sans" panose="020B0502040504020204" pitchFamily="34" charset="0"/>
                <a:ea typeface="Calibri" panose="020F0502020204030204" pitchFamily="34" charset="0"/>
              </a:rPr>
              <a:t> (E320). </a:t>
            </a:r>
            <a:r>
              <a:rPr lang="es-ES_tradnl" sz="700" spc="-15" dirty="0" err="1">
                <a:effectLst/>
                <a:latin typeface="Noto Sans" panose="020B0502040504020204" pitchFamily="34" charset="0"/>
                <a:ea typeface="Calibri" panose="020F0502020204030204" pitchFamily="34" charset="0"/>
              </a:rPr>
              <a:t>Trolamina</a:t>
            </a:r>
            <a:r>
              <a:rPr lang="es-ES_tradnl" sz="700" spc="-15" dirty="0">
                <a:effectLst/>
                <a:latin typeface="Noto Sans" panose="020B0502040504020204" pitchFamily="34" charset="0"/>
                <a:ea typeface="Calibri" panose="020F0502020204030204" pitchFamily="34" charset="0"/>
              </a:rPr>
              <a:t>. Fosfato de sodio dibásico </a:t>
            </a:r>
            <a:r>
              <a:rPr lang="es-ES_tradnl" sz="700" spc="-15" dirty="0" err="1">
                <a:effectLst/>
                <a:latin typeface="Noto Sans" panose="020B0502040504020204" pitchFamily="34" charset="0"/>
                <a:ea typeface="Calibri" panose="020F0502020204030204" pitchFamily="34" charset="0"/>
              </a:rPr>
              <a:t>heptahidrato</a:t>
            </a:r>
            <a:r>
              <a:rPr lang="es-ES_tradnl" sz="700" spc="-15" dirty="0">
                <a:effectLst/>
                <a:latin typeface="Noto Sans" panose="020B0502040504020204" pitchFamily="34" charset="0"/>
                <a:ea typeface="Calibri" panose="020F0502020204030204" pitchFamily="34" charset="0"/>
              </a:rPr>
              <a:t>. </a:t>
            </a:r>
            <a:r>
              <a:rPr lang="es-ES_tradnl" sz="700" spc="-15" dirty="0" err="1">
                <a:effectLst/>
                <a:latin typeface="Noto Sans" panose="020B0502040504020204" pitchFamily="34" charset="0"/>
                <a:ea typeface="Calibri" panose="020F0502020204030204" pitchFamily="34" charset="0"/>
              </a:rPr>
              <a:t>Dihidrógenofosfato</a:t>
            </a:r>
            <a:r>
              <a:rPr lang="es-ES_tradnl" sz="700" spc="-15" dirty="0">
                <a:effectLst/>
                <a:latin typeface="Noto Sans" panose="020B0502040504020204" pitchFamily="34" charset="0"/>
                <a:ea typeface="Calibri" panose="020F0502020204030204" pitchFamily="34" charset="0"/>
              </a:rPr>
              <a:t> de sodio </a:t>
            </a:r>
            <a:r>
              <a:rPr lang="es-ES_tradnl" sz="700" spc="-15" dirty="0" err="1">
                <a:effectLst/>
                <a:latin typeface="Noto Sans" panose="020B0502040504020204" pitchFamily="34" charset="0"/>
                <a:ea typeface="Calibri" panose="020F0502020204030204" pitchFamily="34" charset="0"/>
              </a:rPr>
              <a:t>monohidrato</a:t>
            </a:r>
            <a:r>
              <a:rPr lang="es-ES_tradnl" sz="700" spc="-15" dirty="0">
                <a:effectLst/>
                <a:latin typeface="Noto Sans" panose="020B0502040504020204" pitchFamily="34" charset="0"/>
                <a:ea typeface="Calibri" panose="020F0502020204030204" pitchFamily="34" charset="0"/>
              </a:rPr>
              <a:t>. </a:t>
            </a:r>
            <a:r>
              <a:rPr lang="es-ES_tradnl" sz="700" spc="-15" dirty="0" err="1">
                <a:effectLst/>
                <a:latin typeface="Noto Sans" panose="020B0502040504020204" pitchFamily="34" charset="0"/>
                <a:ea typeface="Calibri" panose="020F0502020204030204" pitchFamily="34" charset="0"/>
              </a:rPr>
              <a:t>All-rac</a:t>
            </a:r>
            <a:r>
              <a:rPr lang="es-ES_tradnl" sz="700" spc="-15" dirty="0">
                <a:effectLst/>
                <a:latin typeface="Noto Sans" panose="020B0502040504020204" pitchFamily="34" charset="0"/>
                <a:ea typeface="Calibri" panose="020F0502020204030204" pitchFamily="34" charset="0"/>
              </a:rPr>
              <a:t>-α-tocoferol. Agua purificada. </a:t>
            </a:r>
            <a:r>
              <a:rPr lang="es-ES_tradnl" sz="700" b="1" spc="-15" dirty="0">
                <a:effectLst/>
                <a:latin typeface="Noto Sans SemBd"/>
                <a:ea typeface="Calibri" panose="020F0502020204030204" pitchFamily="34" charset="0"/>
                <a:cs typeface="Noto Sans SemBd"/>
              </a:rPr>
              <a:t>6.2 Incompatibilidades.</a:t>
            </a:r>
            <a:r>
              <a:rPr lang="es-ES_tradnl" sz="700" spc="-15" dirty="0">
                <a:effectLst/>
                <a:latin typeface="Noto Sans" panose="020B0502040504020204" pitchFamily="34" charset="0"/>
                <a:ea typeface="Calibri" panose="020F0502020204030204" pitchFamily="34" charset="0"/>
              </a:rPr>
              <a:t> No procede. </a:t>
            </a:r>
            <a:r>
              <a:rPr lang="es-ES_tradnl" sz="700" b="1" spc="-15" dirty="0">
                <a:effectLst/>
                <a:latin typeface="Noto Sans SemBd"/>
                <a:ea typeface="Calibri" panose="020F0502020204030204" pitchFamily="34" charset="0"/>
                <a:cs typeface="Noto Sans SemBd"/>
              </a:rPr>
              <a:t>6.3 Periodo de validez. </a:t>
            </a:r>
            <a:r>
              <a:rPr lang="es-ES_tradnl" sz="700" spc="-15" dirty="0">
                <a:effectLst/>
                <a:latin typeface="Noto Sans" panose="020B0502040504020204" pitchFamily="34" charset="0"/>
                <a:ea typeface="Calibri" panose="020F0502020204030204" pitchFamily="34" charset="0"/>
              </a:rPr>
              <a:t>2 años. Después de la primera apertura: 6 meses. </a:t>
            </a:r>
            <a:r>
              <a:rPr lang="es-ES_tradnl" sz="700" b="1" spc="-15" dirty="0">
                <a:effectLst/>
                <a:latin typeface="Noto Sans SemBd"/>
                <a:ea typeface="Calibri" panose="020F0502020204030204" pitchFamily="34" charset="0"/>
                <a:cs typeface="Noto Sans SemBd"/>
              </a:rPr>
              <a:t>6.4 Precauciones especiales de conservación.</a:t>
            </a:r>
            <a:r>
              <a:rPr lang="es-ES_tradnl" sz="700" spc="-15" dirty="0">
                <a:effectLst/>
                <a:latin typeface="Noto Sans" panose="020B0502040504020204" pitchFamily="34" charset="0"/>
                <a:ea typeface="Calibri" panose="020F0502020204030204" pitchFamily="34" charset="0"/>
              </a:rPr>
              <a:t> No conservar a temperatura superior a 25 °C. No congelar.</a:t>
            </a:r>
            <a:r>
              <a:rPr lang="es-ES_tradnl" sz="700" b="1" spc="-15" dirty="0">
                <a:effectLst/>
                <a:latin typeface="Noto Sans SemBd"/>
                <a:ea typeface="Calibri" panose="020F0502020204030204" pitchFamily="34" charset="0"/>
                <a:cs typeface="Noto Sans SemBd"/>
              </a:rPr>
              <a:t> 6.5 Naturaleza y contenido del envase.</a:t>
            </a:r>
            <a:r>
              <a:rPr lang="es-ES_tradnl" sz="700" spc="-15" dirty="0">
                <a:effectLst/>
                <a:latin typeface="Noto Sans" panose="020B0502040504020204" pitchFamily="34" charset="0"/>
                <a:ea typeface="Calibri" panose="020F0502020204030204" pitchFamily="34" charset="0"/>
              </a:rPr>
              <a:t> Tubos de aluminio recubiertos con </a:t>
            </a:r>
            <a:r>
              <a:rPr lang="es-ES_tradnl" sz="700" spc="-15" dirty="0" err="1">
                <a:effectLst/>
                <a:latin typeface="Noto Sans" panose="020B0502040504020204" pitchFamily="34" charset="0"/>
                <a:ea typeface="Calibri" panose="020F0502020204030204" pitchFamily="34" charset="0"/>
              </a:rPr>
              <a:t>epoxifenol</a:t>
            </a:r>
            <a:r>
              <a:rPr lang="es-ES_tradnl" sz="700" spc="-15" dirty="0">
                <a:effectLst/>
                <a:latin typeface="Noto Sans" panose="020B0502040504020204" pitchFamily="34" charset="0"/>
                <a:ea typeface="Calibri" panose="020F0502020204030204" pitchFamily="34" charset="0"/>
              </a:rPr>
              <a:t> y con tapón de rosca de polietileno. Tamaño del envase: Un tubo de 60 g. </a:t>
            </a:r>
            <a:r>
              <a:rPr lang="es-ES_tradnl" sz="700" b="1" spc="-15" dirty="0">
                <a:effectLst/>
                <a:latin typeface="Noto Sans SemBd"/>
                <a:ea typeface="Calibri" panose="020F0502020204030204" pitchFamily="34" charset="0"/>
                <a:cs typeface="Noto Sans SemBd"/>
              </a:rPr>
              <a:t>6.6 Precauciones especiales de eliminación y otras manipulaciones.</a:t>
            </a:r>
            <a:r>
              <a:rPr lang="es-ES_tradnl" sz="700" spc="-15" dirty="0">
                <a:effectLst/>
                <a:latin typeface="Noto Sans" panose="020B0502040504020204" pitchFamily="34" charset="0"/>
                <a:ea typeface="Calibri" panose="020F0502020204030204" pitchFamily="34" charset="0"/>
              </a:rPr>
              <a:t> La eliminación del medicamento no utilizado y de todos los materiales que hayan estado en contacto con él se realizará de acuerdo con la normativa local. </a:t>
            </a:r>
            <a:r>
              <a:rPr lang="es-ES_tradnl" sz="700" b="1" spc="-15" dirty="0">
                <a:effectLst/>
                <a:latin typeface="Noto Sans SemBd"/>
                <a:ea typeface="Calibri" panose="020F0502020204030204" pitchFamily="34" charset="0"/>
                <a:cs typeface="Noto Sans SemBd"/>
              </a:rPr>
              <a:t>7. TITULAR DE LA AUTORIZACIÓN DE COMERCIALIZACIÓN.</a:t>
            </a:r>
            <a:r>
              <a:rPr lang="es-ES_tradnl" sz="700" spc="-15" dirty="0">
                <a:effectLst/>
                <a:latin typeface="Noto Sans" panose="020B0502040504020204" pitchFamily="34" charset="0"/>
                <a:ea typeface="Calibri" panose="020F0502020204030204" pitchFamily="34" charset="0"/>
              </a:rPr>
              <a:t> Almirall, S.A. Ronda General Mitre, 151. 08022 - Barcelona. España. </a:t>
            </a:r>
            <a:r>
              <a:rPr lang="es-ES_tradnl" sz="700" b="1" spc="-15" dirty="0">
                <a:effectLst/>
                <a:latin typeface="Noto Sans SemBd"/>
                <a:ea typeface="Calibri" panose="020F0502020204030204" pitchFamily="34" charset="0"/>
                <a:cs typeface="Noto Sans SemBd"/>
              </a:rPr>
              <a:t>8. NÚMERO(S) DE AUTORIZACIÓN DE COMERCIALIZACIÓN.</a:t>
            </a:r>
            <a:r>
              <a:rPr lang="es-ES_tradnl" sz="700" spc="-15" dirty="0">
                <a:effectLst/>
                <a:latin typeface="Noto Sans" panose="020B0502040504020204" pitchFamily="34" charset="0"/>
                <a:ea typeface="Calibri" panose="020F0502020204030204" pitchFamily="34" charset="0"/>
              </a:rPr>
              <a:t> 86088. </a:t>
            </a:r>
            <a:r>
              <a:rPr lang="es-ES_tradnl" sz="700" b="1" spc="-15" dirty="0">
                <a:effectLst/>
                <a:latin typeface="Noto Sans SemBd"/>
                <a:ea typeface="Calibri" panose="020F0502020204030204" pitchFamily="34" charset="0"/>
                <a:cs typeface="Noto Sans SemBd"/>
              </a:rPr>
              <a:t>9. FECHA DE LA PRIMERA AUTORIZACIÓN/ RENOVACIÓN DE LA AUTORIZACIÓN.</a:t>
            </a:r>
            <a:r>
              <a:rPr lang="es-ES_tradnl" sz="700" spc="-15" dirty="0">
                <a:effectLst/>
                <a:latin typeface="Noto Sans" panose="020B0502040504020204" pitchFamily="34" charset="0"/>
                <a:ea typeface="Calibri" panose="020F0502020204030204" pitchFamily="34" charset="0"/>
              </a:rPr>
              <a:t> Agosto 2021. </a:t>
            </a:r>
            <a:r>
              <a:rPr lang="es-ES_tradnl" sz="700" b="1" spc="-15" dirty="0">
                <a:effectLst/>
                <a:latin typeface="Noto Sans SemBd"/>
                <a:ea typeface="Calibri" panose="020F0502020204030204" pitchFamily="34" charset="0"/>
                <a:cs typeface="Noto Sans SemBd"/>
              </a:rPr>
              <a:t>10. FECHA DE LA REVISIÓN DEL TEXTO.</a:t>
            </a:r>
            <a:r>
              <a:rPr lang="es-ES_tradnl" sz="700" spc="-15" dirty="0">
                <a:effectLst/>
                <a:latin typeface="Noto Sans" panose="020B0502040504020204" pitchFamily="34" charset="0"/>
                <a:ea typeface="Calibri" panose="020F0502020204030204" pitchFamily="34" charset="0"/>
              </a:rPr>
              <a:t> 06/2021. La información detallada de este medicamento está disponible en la página web de la Agencia Española de Medicamentos y Productos Sanitarios (AEMPS) </a:t>
            </a:r>
            <a:r>
              <a:rPr lang="es-ES_tradnl" sz="700" u="heavy" spc="-15" dirty="0">
                <a:effectLst/>
                <a:latin typeface="Noto Sans" panose="020B0502040504020204" pitchFamily="34" charset="0"/>
                <a:ea typeface="Calibri" panose="020F0502020204030204" pitchFamily="34" charset="0"/>
              </a:rPr>
              <a:t>http://www.aemps.gob.es.</a:t>
            </a:r>
            <a:r>
              <a:rPr lang="es-ES_tradnl" sz="700" spc="-15" dirty="0">
                <a:effectLst/>
                <a:latin typeface="Noto Sans" panose="020B0502040504020204" pitchFamily="34" charset="0"/>
                <a:ea typeface="Calibri" panose="020F0502020204030204" pitchFamily="34" charset="0"/>
              </a:rPr>
              <a:t> </a:t>
            </a:r>
            <a:r>
              <a:rPr lang="es-ES_tradnl" sz="700" b="1" spc="-15" dirty="0">
                <a:effectLst/>
                <a:latin typeface="Noto Sans SemBd"/>
                <a:ea typeface="Calibri" panose="020F0502020204030204" pitchFamily="34" charset="0"/>
                <a:cs typeface="Noto Sans SemBd"/>
              </a:rPr>
              <a:t>11. PRESENTACIÓN Y PRECIO.</a:t>
            </a:r>
            <a:r>
              <a:rPr lang="es-ES_tradnl" sz="700" spc="-15" dirty="0">
                <a:effectLst/>
                <a:latin typeface="Noto Sans" panose="020B0502040504020204" pitchFamily="34" charset="0"/>
                <a:ea typeface="Calibri" panose="020F0502020204030204" pitchFamily="34" charset="0"/>
              </a:rPr>
              <a:t> </a:t>
            </a:r>
            <a:r>
              <a:rPr lang="pt-PT" sz="700" spc="-15" dirty="0">
                <a:effectLst/>
                <a:latin typeface="Noto Sans" panose="020B0502040504020204" pitchFamily="34" charset="0"/>
                <a:ea typeface="Calibri" panose="020F0502020204030204" pitchFamily="34" charset="0"/>
              </a:rPr>
              <a:t>Wynzora® 50 </a:t>
            </a:r>
            <a:r>
              <a:rPr lang="pt-PT" sz="700" spc="-15" dirty="0" err="1">
                <a:effectLst/>
                <a:latin typeface="Noto Sans" panose="020B0502040504020204" pitchFamily="34" charset="0"/>
                <a:ea typeface="Calibri" panose="020F0502020204030204" pitchFamily="34" charset="0"/>
              </a:rPr>
              <a:t>microgramos</a:t>
            </a:r>
            <a:r>
              <a:rPr lang="pt-PT" sz="700" spc="-15" dirty="0">
                <a:effectLst/>
                <a:latin typeface="Noto Sans" panose="020B0502040504020204" pitchFamily="34" charset="0"/>
                <a:ea typeface="Calibri" panose="020F0502020204030204" pitchFamily="34" charset="0"/>
              </a:rPr>
              <a:t>/g + 0,5 mg/g crema, 1 tubo de 60 g. Código Nacional 731344.1. PVL: 28,63 €; PVP IVA: 44,69 €. Wynzora® 50 </a:t>
            </a:r>
            <a:r>
              <a:rPr lang="pt-PT" sz="700" spc="-15" dirty="0" err="1">
                <a:effectLst/>
                <a:latin typeface="Noto Sans" panose="020B0502040504020204" pitchFamily="34" charset="0"/>
                <a:ea typeface="Calibri" panose="020F0502020204030204" pitchFamily="34" charset="0"/>
              </a:rPr>
              <a:t>microgramos</a:t>
            </a:r>
            <a:r>
              <a:rPr lang="pt-PT" sz="700" spc="-15" dirty="0">
                <a:effectLst/>
                <a:latin typeface="Noto Sans" panose="020B0502040504020204" pitchFamily="34" charset="0"/>
                <a:ea typeface="Calibri" panose="020F0502020204030204" pitchFamily="34" charset="0"/>
              </a:rPr>
              <a:t>/g + 0,5 mg/g crema, 2 tubos de 60 g. Código Nacional 749493. </a:t>
            </a:r>
            <a:r>
              <a:rPr lang="es-ES_tradnl" sz="700" spc="-15" dirty="0">
                <a:effectLst/>
                <a:latin typeface="Noto Sans" panose="020B0502040504020204" pitchFamily="34" charset="0"/>
                <a:ea typeface="Calibri" panose="020F0502020204030204" pitchFamily="34" charset="0"/>
              </a:rPr>
              <a:t>PVL: 57,26 €; PVP IVA: 89,39 €. </a:t>
            </a:r>
            <a:r>
              <a:rPr lang="es-ES_tradnl" sz="700" b="1" spc="-15" dirty="0">
                <a:effectLst/>
                <a:latin typeface="Noto Sans SemBd"/>
                <a:ea typeface="Calibri" panose="020F0502020204030204" pitchFamily="34" charset="0"/>
                <a:cs typeface="Noto Sans SemBd"/>
              </a:rPr>
              <a:t>12. CONDICIONES DE LA PRESTACIÓN FARMACÉUTICA DEL SNS.</a:t>
            </a:r>
            <a:r>
              <a:rPr lang="es-ES_tradnl" sz="700" spc="-15" dirty="0">
                <a:effectLst/>
                <a:latin typeface="Noto Sans" panose="020B0502040504020204" pitchFamily="34" charset="0"/>
                <a:ea typeface="Calibri" panose="020F0502020204030204" pitchFamily="34" charset="0"/>
              </a:rPr>
              <a:t> Incluido en la prestación farmacéutica del Sistema Nacional de Salud con aportación reducida.</a:t>
            </a:r>
            <a:endParaRPr lang="en-US" sz="1600" dirty="0"/>
          </a:p>
        </p:txBody>
      </p:sp>
    </p:spTree>
    <p:extLst>
      <p:ext uri="{BB962C8B-B14F-4D97-AF65-F5344CB8AC3E}">
        <p14:creationId xmlns:p14="http://schemas.microsoft.com/office/powerpoint/2010/main" val="25045704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0270606-6AA5-281B-8859-6BAF8B08E68D}"/>
              </a:ext>
            </a:extLst>
          </p:cNvPr>
          <p:cNvSpPr>
            <a:spLocks noGrp="1"/>
          </p:cNvSpPr>
          <p:nvPr>
            <p:ph type="ctrTitle"/>
          </p:nvPr>
        </p:nvSpPr>
        <p:spPr/>
        <p:txBody>
          <a:bodyPr>
            <a:normAutofit/>
          </a:bodyPr>
          <a:lstStyle/>
          <a:p>
            <a:r>
              <a:rPr lang="es-ES" sz="7200" dirty="0"/>
              <a:t>ONY-TEC®</a:t>
            </a:r>
          </a:p>
        </p:txBody>
      </p:sp>
      <p:sp>
        <p:nvSpPr>
          <p:cNvPr id="5" name="Subtítulo 4">
            <a:extLst>
              <a:ext uri="{FF2B5EF4-FFF2-40B4-BE49-F238E27FC236}">
                <a16:creationId xmlns:a16="http://schemas.microsoft.com/office/drawing/2014/main" id="{809D5CF2-8BCE-49D3-5DA8-62F88473C60A}"/>
              </a:ext>
            </a:extLst>
          </p:cNvPr>
          <p:cNvSpPr>
            <a:spLocks noGrp="1"/>
          </p:cNvSpPr>
          <p:nvPr>
            <p:ph type="subTitle" idx="1"/>
          </p:nvPr>
        </p:nvSpPr>
        <p:spPr/>
        <p:txBody>
          <a:bodyPr>
            <a:normAutofit/>
          </a:bodyPr>
          <a:lstStyle/>
          <a:p>
            <a:r>
              <a:rPr lang="es-ES" sz="3200" dirty="0" err="1"/>
              <a:t>Ciclopirox</a:t>
            </a:r>
            <a:r>
              <a:rPr lang="es-ES" sz="3200" dirty="0"/>
              <a:t> 80 mg/g </a:t>
            </a:r>
          </a:p>
        </p:txBody>
      </p:sp>
    </p:spTree>
    <p:extLst>
      <p:ext uri="{BB962C8B-B14F-4D97-AF65-F5344CB8AC3E}">
        <p14:creationId xmlns:p14="http://schemas.microsoft.com/office/powerpoint/2010/main" val="12918443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Interfaz de usuario gráfica, Aplicación&#10;&#10;Descripción generada automáticamente">
            <a:extLst>
              <a:ext uri="{FF2B5EF4-FFF2-40B4-BE49-F238E27FC236}">
                <a16:creationId xmlns:a16="http://schemas.microsoft.com/office/drawing/2014/main" id="{4612252E-37A4-4042-89CB-641FBA2B8480}"/>
              </a:ext>
            </a:extLst>
          </p:cNvPr>
          <p:cNvPicPr>
            <a:picLocks noChangeAspect="1"/>
          </p:cNvPicPr>
          <p:nvPr/>
        </p:nvPicPr>
        <p:blipFill rotWithShape="1">
          <a:blip r:embed="rId2"/>
          <a:srcRect l="1852" t="2673" r="62411" b="2703"/>
          <a:stretch/>
        </p:blipFill>
        <p:spPr>
          <a:xfrm>
            <a:off x="131561" y="97971"/>
            <a:ext cx="4473097" cy="6662057"/>
          </a:xfrm>
          <a:prstGeom prst="rect">
            <a:avLst/>
          </a:prstGeom>
        </p:spPr>
      </p:pic>
      <p:sp>
        <p:nvSpPr>
          <p:cNvPr id="3" name="CuadroTexto 2">
            <a:extLst>
              <a:ext uri="{FF2B5EF4-FFF2-40B4-BE49-F238E27FC236}">
                <a16:creationId xmlns:a16="http://schemas.microsoft.com/office/drawing/2014/main" id="{DBDF6501-7F00-B847-AEDA-914143E28505}"/>
              </a:ext>
            </a:extLst>
          </p:cNvPr>
          <p:cNvSpPr txBox="1"/>
          <p:nvPr/>
        </p:nvSpPr>
        <p:spPr>
          <a:xfrm>
            <a:off x="4876800" y="441325"/>
            <a:ext cx="6848168" cy="553998"/>
          </a:xfrm>
          <a:prstGeom prst="rect">
            <a:avLst/>
          </a:prstGeom>
          <a:noFill/>
        </p:spPr>
        <p:txBody>
          <a:bodyPr wrap="square" rtlCol="0">
            <a:spAutoFit/>
          </a:bodyPr>
          <a:lstStyle/>
          <a:p>
            <a:r>
              <a:rPr lang="es-ES" sz="3000" b="1">
                <a:solidFill>
                  <a:srgbClr val="A6192D"/>
                </a:solidFill>
                <a:latin typeface="Arial" panose="020B0604020202020204" pitchFamily="34" charset="0"/>
                <a:cs typeface="Arial" panose="020B0604020202020204" pitchFamily="34" charset="0"/>
              </a:rPr>
              <a:t>ÍNDICE</a:t>
            </a:r>
            <a:endParaRPr lang="es-ES" sz="3000" b="1" baseline="30000">
              <a:solidFill>
                <a:srgbClr val="A6192D"/>
              </a:solidFill>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FCB1ABE5-2D2D-0F49-AE01-DEC61D7CFC5C}"/>
              </a:ext>
            </a:extLst>
          </p:cNvPr>
          <p:cNvSpPr txBox="1"/>
          <p:nvPr/>
        </p:nvSpPr>
        <p:spPr>
          <a:xfrm>
            <a:off x="4876800" y="1863724"/>
            <a:ext cx="742950" cy="646331"/>
          </a:xfrm>
          <a:prstGeom prst="rect">
            <a:avLst/>
          </a:prstGeom>
          <a:noFill/>
        </p:spPr>
        <p:txBody>
          <a:bodyPr wrap="square" rtlCol="0">
            <a:spAutoFit/>
          </a:bodyPr>
          <a:lstStyle/>
          <a:p>
            <a:r>
              <a:rPr lang="es-ES" sz="3600" b="1" dirty="0">
                <a:solidFill>
                  <a:srgbClr val="A6192D"/>
                </a:solidFill>
                <a:latin typeface="Arial" panose="020B0604020202020204" pitchFamily="34" charset="0"/>
                <a:cs typeface="Arial" panose="020B0604020202020204" pitchFamily="34" charset="0"/>
              </a:rPr>
              <a:t>1</a:t>
            </a:r>
            <a:endParaRPr lang="es-ES" sz="3600" b="1" baseline="30000" dirty="0">
              <a:solidFill>
                <a:srgbClr val="A6192D"/>
              </a:solidFill>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1271DABB-21D4-BA40-8872-789883BF363A}"/>
              </a:ext>
            </a:extLst>
          </p:cNvPr>
          <p:cNvSpPr txBox="1"/>
          <p:nvPr/>
        </p:nvSpPr>
        <p:spPr>
          <a:xfrm>
            <a:off x="4876800" y="2718613"/>
            <a:ext cx="742950" cy="646331"/>
          </a:xfrm>
          <a:prstGeom prst="rect">
            <a:avLst/>
          </a:prstGeom>
          <a:noFill/>
        </p:spPr>
        <p:txBody>
          <a:bodyPr wrap="square" rtlCol="0">
            <a:spAutoFit/>
          </a:bodyPr>
          <a:lstStyle/>
          <a:p>
            <a:r>
              <a:rPr lang="es-ES" sz="3600" b="1" dirty="0">
                <a:solidFill>
                  <a:srgbClr val="A6192D"/>
                </a:solidFill>
                <a:latin typeface="Arial" panose="020B0604020202020204" pitchFamily="34" charset="0"/>
                <a:cs typeface="Arial" panose="020B0604020202020204" pitchFamily="34" charset="0"/>
              </a:rPr>
              <a:t>2</a:t>
            </a:r>
            <a:endParaRPr lang="es-ES" sz="3600" b="1" baseline="30000" dirty="0">
              <a:solidFill>
                <a:srgbClr val="A6192D"/>
              </a:solidFill>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B3C90374-0BD0-984F-B652-89226B796B08}"/>
              </a:ext>
            </a:extLst>
          </p:cNvPr>
          <p:cNvSpPr txBox="1"/>
          <p:nvPr/>
        </p:nvSpPr>
        <p:spPr>
          <a:xfrm>
            <a:off x="4876800" y="3575396"/>
            <a:ext cx="742950" cy="646331"/>
          </a:xfrm>
          <a:prstGeom prst="rect">
            <a:avLst/>
          </a:prstGeom>
          <a:noFill/>
        </p:spPr>
        <p:txBody>
          <a:bodyPr wrap="square" rtlCol="0" anchor="ctr">
            <a:spAutoFit/>
          </a:bodyPr>
          <a:lstStyle/>
          <a:p>
            <a:r>
              <a:rPr lang="es-ES" sz="3600" b="1" dirty="0">
                <a:solidFill>
                  <a:srgbClr val="A6192D"/>
                </a:solidFill>
                <a:latin typeface="Arial" panose="020B0604020202020204" pitchFamily="34" charset="0"/>
                <a:cs typeface="Arial" panose="020B0604020202020204" pitchFamily="34" charset="0"/>
              </a:rPr>
              <a:t>3</a:t>
            </a:r>
            <a:endParaRPr lang="es-ES" sz="3600" b="1" baseline="30000" dirty="0">
              <a:solidFill>
                <a:srgbClr val="A6192D"/>
              </a:solidFill>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BB18A6DF-FFCC-EF4F-818D-FEAB694892B1}"/>
              </a:ext>
            </a:extLst>
          </p:cNvPr>
          <p:cNvSpPr txBox="1"/>
          <p:nvPr/>
        </p:nvSpPr>
        <p:spPr>
          <a:xfrm>
            <a:off x="4876800" y="4395170"/>
            <a:ext cx="742950" cy="646331"/>
          </a:xfrm>
          <a:prstGeom prst="rect">
            <a:avLst/>
          </a:prstGeom>
          <a:noFill/>
        </p:spPr>
        <p:txBody>
          <a:bodyPr wrap="square" rtlCol="0">
            <a:spAutoFit/>
          </a:bodyPr>
          <a:lstStyle/>
          <a:p>
            <a:r>
              <a:rPr lang="es-ES" sz="3600" b="1" dirty="0">
                <a:solidFill>
                  <a:srgbClr val="A6192D"/>
                </a:solidFill>
                <a:latin typeface="Arial" panose="020B0604020202020204" pitchFamily="34" charset="0"/>
                <a:cs typeface="Arial" panose="020B0604020202020204" pitchFamily="34" charset="0"/>
              </a:rPr>
              <a:t>4</a:t>
            </a:r>
            <a:endParaRPr lang="es-ES" sz="3600" b="1" baseline="30000" dirty="0">
              <a:solidFill>
                <a:srgbClr val="A6192D"/>
              </a:solidFill>
              <a:latin typeface="Arial" panose="020B0604020202020204" pitchFamily="34" charset="0"/>
              <a:cs typeface="Arial" panose="020B0604020202020204" pitchFamily="34" charset="0"/>
            </a:endParaRPr>
          </a:p>
        </p:txBody>
      </p:sp>
      <p:sp>
        <p:nvSpPr>
          <p:cNvPr id="10" name="CuadroTexto 9">
            <a:extLst>
              <a:ext uri="{FF2B5EF4-FFF2-40B4-BE49-F238E27FC236}">
                <a16:creationId xmlns:a16="http://schemas.microsoft.com/office/drawing/2014/main" id="{A4BC7D19-F0DB-004A-B6CF-600F200FAE18}"/>
              </a:ext>
            </a:extLst>
          </p:cNvPr>
          <p:cNvSpPr txBox="1"/>
          <p:nvPr/>
        </p:nvSpPr>
        <p:spPr>
          <a:xfrm>
            <a:off x="5619750" y="2040789"/>
            <a:ext cx="5861050" cy="369332"/>
          </a:xfrm>
          <a:prstGeom prst="rect">
            <a:avLst/>
          </a:prstGeom>
          <a:noFill/>
        </p:spPr>
        <p:txBody>
          <a:bodyPr wrap="square" rtlCol="0">
            <a:spAutoFit/>
          </a:bodyPr>
          <a:lstStyle/>
          <a:p>
            <a:r>
              <a:rPr lang="es-ES" b="1" dirty="0" err="1">
                <a:latin typeface="Arial" panose="020B0604020202020204" pitchFamily="34" charset="0"/>
                <a:cs typeface="Arial" panose="020B0604020202020204" pitchFamily="34" charset="0"/>
              </a:rPr>
              <a:t>Ony-Tec</a:t>
            </a:r>
            <a:r>
              <a:rPr lang="es-ES" b="1" baseline="30000" dirty="0">
                <a:latin typeface="Arial" panose="020B0604020202020204" pitchFamily="34" charset="0"/>
                <a:cs typeface="Arial" panose="020B0604020202020204" pitchFamily="34" charset="0"/>
              </a:rPr>
              <a:t>®</a:t>
            </a:r>
          </a:p>
        </p:txBody>
      </p:sp>
      <p:sp>
        <p:nvSpPr>
          <p:cNvPr id="11" name="CuadroTexto 10">
            <a:extLst>
              <a:ext uri="{FF2B5EF4-FFF2-40B4-BE49-F238E27FC236}">
                <a16:creationId xmlns:a16="http://schemas.microsoft.com/office/drawing/2014/main" id="{4C711BD3-CB2F-E741-BD04-6B0CFEF54679}"/>
              </a:ext>
            </a:extLst>
          </p:cNvPr>
          <p:cNvSpPr txBox="1"/>
          <p:nvPr/>
        </p:nvSpPr>
        <p:spPr>
          <a:xfrm>
            <a:off x="5619750" y="2898504"/>
            <a:ext cx="6105218" cy="369332"/>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Evidencia clínica de </a:t>
            </a:r>
            <a:r>
              <a:rPr lang="es-ES" b="1" dirty="0" err="1">
                <a:latin typeface="Arial" panose="020B0604020202020204" pitchFamily="34" charset="0"/>
                <a:cs typeface="Arial" panose="020B0604020202020204" pitchFamily="34" charset="0"/>
              </a:rPr>
              <a:t>Ony-Tec</a:t>
            </a:r>
            <a:r>
              <a:rPr lang="es-ES" b="1" baseline="30000" dirty="0">
                <a:latin typeface="Arial" panose="020B0604020202020204" pitchFamily="34" charset="0"/>
                <a:cs typeface="Arial" panose="020B0604020202020204" pitchFamily="34" charset="0"/>
              </a:rPr>
              <a:t>®</a:t>
            </a:r>
            <a:endParaRPr lang="es-ES" b="1" dirty="0">
              <a:latin typeface="Arial" panose="020B0604020202020204" pitchFamily="34" charset="0"/>
              <a:cs typeface="Arial" panose="020B0604020202020204" pitchFamily="34" charset="0"/>
            </a:endParaRPr>
          </a:p>
        </p:txBody>
      </p:sp>
      <p:sp>
        <p:nvSpPr>
          <p:cNvPr id="12" name="CuadroTexto 11">
            <a:extLst>
              <a:ext uri="{FF2B5EF4-FFF2-40B4-BE49-F238E27FC236}">
                <a16:creationId xmlns:a16="http://schemas.microsoft.com/office/drawing/2014/main" id="{5712F26F-B785-9D48-B381-952828BA1212}"/>
              </a:ext>
            </a:extLst>
          </p:cNvPr>
          <p:cNvSpPr txBox="1"/>
          <p:nvPr/>
        </p:nvSpPr>
        <p:spPr>
          <a:xfrm>
            <a:off x="5619750" y="3689744"/>
            <a:ext cx="5861050" cy="369332"/>
          </a:xfrm>
          <a:prstGeom prst="rect">
            <a:avLst/>
          </a:prstGeom>
          <a:noFill/>
        </p:spPr>
        <p:txBody>
          <a:bodyPr wrap="square" rtlCol="0">
            <a:spAutoFit/>
          </a:bodyPr>
          <a:lstStyle/>
          <a:p>
            <a:r>
              <a:rPr lang="es-ES" b="1">
                <a:latin typeface="Arial" panose="020B0604020202020204" pitchFamily="34" charset="0"/>
                <a:cs typeface="Arial" panose="020B0604020202020204" pitchFamily="34" charset="0"/>
              </a:rPr>
              <a:t>Estudios de penetración </a:t>
            </a:r>
            <a:r>
              <a:rPr lang="es-ES" b="1" i="1">
                <a:latin typeface="Arial" panose="020B0604020202020204" pitchFamily="34" charset="0"/>
                <a:cs typeface="Arial" panose="020B0604020202020204" pitchFamily="34" charset="0"/>
              </a:rPr>
              <a:t>in vitro</a:t>
            </a:r>
          </a:p>
        </p:txBody>
      </p:sp>
      <p:sp>
        <p:nvSpPr>
          <p:cNvPr id="20" name="CuadroTexto 19">
            <a:extLst>
              <a:ext uri="{FF2B5EF4-FFF2-40B4-BE49-F238E27FC236}">
                <a16:creationId xmlns:a16="http://schemas.microsoft.com/office/drawing/2014/main" id="{E11B82F7-06B4-3843-9DD3-412DBF35940B}"/>
              </a:ext>
            </a:extLst>
          </p:cNvPr>
          <p:cNvSpPr txBox="1"/>
          <p:nvPr/>
        </p:nvSpPr>
        <p:spPr>
          <a:xfrm>
            <a:off x="5619750" y="4549141"/>
            <a:ext cx="5861050" cy="369332"/>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Caso clínico de </a:t>
            </a:r>
            <a:r>
              <a:rPr lang="es-ES" b="1" dirty="0" err="1">
                <a:latin typeface="Arial" panose="020B0604020202020204" pitchFamily="34" charset="0"/>
                <a:cs typeface="Arial" panose="020B0604020202020204" pitchFamily="34" charset="0"/>
              </a:rPr>
              <a:t>Ony-Tec</a:t>
            </a:r>
            <a:r>
              <a:rPr lang="es-ES" b="1" baseline="30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9818149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C16A9B27-3493-6C43-9BF4-C535862696ED}"/>
              </a:ext>
            </a:extLst>
          </p:cNvPr>
          <p:cNvSpPr txBox="1"/>
          <p:nvPr/>
        </p:nvSpPr>
        <p:spPr>
          <a:xfrm>
            <a:off x="589935" y="441325"/>
            <a:ext cx="11135033" cy="553998"/>
          </a:xfrm>
          <a:prstGeom prst="rect">
            <a:avLst/>
          </a:prstGeom>
          <a:noFill/>
        </p:spPr>
        <p:txBody>
          <a:bodyPr wrap="square" rtlCol="0">
            <a:spAutoFit/>
          </a:bodyPr>
          <a:lstStyle/>
          <a:p>
            <a:r>
              <a:rPr lang="es-ES" sz="3000" b="1">
                <a:solidFill>
                  <a:srgbClr val="377E48"/>
                </a:solidFill>
                <a:latin typeface="Arial" panose="020B0604020202020204" pitchFamily="34" charset="0"/>
                <a:cs typeface="Arial" panose="020B0604020202020204" pitchFamily="34" charset="0"/>
              </a:rPr>
              <a:t>01. Ony-Tec</a:t>
            </a:r>
            <a:r>
              <a:rPr lang="es-ES" sz="3000" b="1" baseline="30000">
                <a:solidFill>
                  <a:srgbClr val="377E48"/>
                </a:solidFill>
                <a:latin typeface="Arial" panose="020B0604020202020204" pitchFamily="34" charset="0"/>
                <a:cs typeface="Arial" panose="020B0604020202020204" pitchFamily="34" charset="0"/>
              </a:rPr>
              <a:t>®</a:t>
            </a:r>
          </a:p>
        </p:txBody>
      </p:sp>
      <p:sp>
        <p:nvSpPr>
          <p:cNvPr id="11" name="Rectángulo 10">
            <a:extLst>
              <a:ext uri="{FF2B5EF4-FFF2-40B4-BE49-F238E27FC236}">
                <a16:creationId xmlns:a16="http://schemas.microsoft.com/office/drawing/2014/main" id="{A06DBA20-4C17-4045-871C-7B9047A8D20A}"/>
              </a:ext>
            </a:extLst>
          </p:cNvPr>
          <p:cNvSpPr/>
          <p:nvPr/>
        </p:nvSpPr>
        <p:spPr>
          <a:xfrm>
            <a:off x="589935" y="1816558"/>
            <a:ext cx="8163777" cy="1261884"/>
          </a:xfrm>
          <a:prstGeom prst="rect">
            <a:avLst/>
          </a:prstGeom>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err="1">
                <a:ln>
                  <a:noFill/>
                </a:ln>
                <a:effectLst/>
                <a:uLnTx/>
                <a:uFillTx/>
                <a:latin typeface="Arial" panose="020B0604020202020204" pitchFamily="34" charset="0"/>
                <a:cs typeface="Arial" panose="020B0604020202020204" pitchFamily="34" charset="0"/>
              </a:rPr>
              <a:t>Indicación</a:t>
            </a:r>
            <a:r>
              <a:rPr kumimoji="0" lang="en-GB" sz="1800" b="1" i="0" u="none" strike="noStrike" kern="1200" cap="none" spc="0" normalizeH="0" baseline="0" noProof="0">
                <a:ln>
                  <a:noFill/>
                </a:ln>
                <a:effectLst/>
                <a:uLnTx/>
                <a:uFillTx/>
                <a:latin typeface="Arial" panose="020B0604020202020204" pitchFamily="34" charset="0"/>
                <a:cs typeface="Arial" panose="020B060402020202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Blip>
                <a:blip r:embed="rId2"/>
              </a:buBlip>
              <a:tabLst/>
              <a:defRPr/>
            </a:pPr>
            <a:r>
              <a:rPr kumimoji="0" lang="es-E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Tratamiento de </a:t>
            </a:r>
            <a:r>
              <a:rPr kumimoji="0" lang="es-ES" sz="1400" b="1" i="0" u="none" strike="noStrike" kern="1200" cap="none" spc="0" normalizeH="0" baseline="0" noProof="0">
                <a:ln>
                  <a:noFill/>
                </a:ln>
                <a:solidFill>
                  <a:srgbClr val="377E48"/>
                </a:solidFill>
                <a:effectLst/>
                <a:uLnTx/>
                <a:uFillTx/>
                <a:latin typeface="Arial" panose="020B0604020202020204" pitchFamily="34" charset="0"/>
                <a:cs typeface="Arial" panose="020B0604020202020204" pitchFamily="34" charset="0"/>
              </a:rPr>
              <a:t>infecciones micóticas de las uñas leves o moderadas</a:t>
            </a:r>
            <a:r>
              <a:rPr kumimoji="0" lang="es-E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causadas por dermatofitos y / u otros hongos sensibles al </a:t>
            </a:r>
            <a:r>
              <a:rPr kumimoji="0" lang="es-ES" sz="14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ciclopirox</a:t>
            </a:r>
            <a:r>
              <a:rPr kumimoji="0" lang="es-E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sin afectación de la matriz </a:t>
            </a:r>
            <a:r>
              <a:rPr kumimoji="0" lang="es-ES" sz="14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ungueal</a:t>
            </a:r>
            <a:r>
              <a:rPr kumimoji="0" lang="en-GB" sz="1400" b="0" i="0" u="none" strike="noStrike" kern="1200" cap="none" spc="0" normalizeH="0" baseline="30000" noProof="0">
                <a:ln>
                  <a:noFill/>
                </a:ln>
                <a:solidFill>
                  <a:prstClr val="black"/>
                </a:solidFill>
                <a:effectLst/>
                <a:uLnTx/>
                <a:uFillTx/>
                <a:latin typeface="Arial" panose="020B0604020202020204" pitchFamily="34" charset="0"/>
                <a:cs typeface="Arial" panose="020B0604020202020204" pitchFamily="34" charset="0"/>
              </a:rPr>
              <a:t>1 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Rectángulo 11">
            <a:extLst>
              <a:ext uri="{FF2B5EF4-FFF2-40B4-BE49-F238E27FC236}">
                <a16:creationId xmlns:a16="http://schemas.microsoft.com/office/drawing/2014/main" id="{8EF0C907-871D-F943-B1A0-83384832ECA4}"/>
              </a:ext>
            </a:extLst>
          </p:cNvPr>
          <p:cNvSpPr/>
          <p:nvPr/>
        </p:nvSpPr>
        <p:spPr>
          <a:xfrm>
            <a:off x="589935" y="3557494"/>
            <a:ext cx="8613974" cy="1715598"/>
          </a:xfrm>
          <a:prstGeom prst="rect">
            <a:avLst/>
          </a:prstGeom>
        </p:spPr>
        <p:txBody>
          <a:bodyPr wrap="square" lIns="91440" tIns="45720" rIns="91440" bIns="45720" anchor="t">
            <a:spAutoFit/>
          </a:bodyPr>
          <a:lstStyle/>
          <a:p>
            <a:pPr marL="0" marR="0" lvl="0" indent="0" algn="just" defTabSz="457200" rtl="0" eaLnBrk="1" fontAlgn="auto" latinLnBrk="0" hangingPunct="1">
              <a:lnSpc>
                <a:spcPct val="107000"/>
              </a:lnSpc>
              <a:spcBef>
                <a:spcPts val="0"/>
              </a:spcBef>
              <a:spcAft>
                <a:spcPts val="0"/>
              </a:spcAft>
              <a:buClrTx/>
              <a:buSzTx/>
              <a:buFontTx/>
              <a:buNone/>
              <a:tabLst/>
              <a:defRPr/>
            </a:pPr>
            <a:r>
              <a:rPr lang="en-GB" sz="1600" b="1" dirty="0">
                <a:latin typeface="Arial" panose="020B0604020202020204" pitchFamily="34" charset="0"/>
                <a:cs typeface="Arial" panose="020B0604020202020204" pitchFamily="34" charset="0"/>
              </a:rPr>
              <a:t>Una </a:t>
            </a:r>
            <a:r>
              <a:rPr kumimoji="0" lang="en-GB" sz="1800" b="1" i="0" u="none" strike="noStrike" kern="1200" cap="none" spc="0" normalizeH="0" baseline="0" noProof="0" dirty="0" err="1">
                <a:ln>
                  <a:noFill/>
                </a:ln>
                <a:effectLst/>
                <a:uLnTx/>
                <a:uFillTx/>
                <a:latin typeface="Arial" panose="020B0604020202020204" pitchFamily="34" charset="0"/>
                <a:cs typeface="Arial" panose="020B0604020202020204" pitchFamily="34" charset="0"/>
              </a:rPr>
              <a:t>formulación</a:t>
            </a:r>
            <a:r>
              <a:rPr kumimoji="0" lang="en-GB" sz="1800" b="1"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en-GB" sz="1800" b="1" i="0" u="none" strike="noStrike" kern="1200" cap="none" spc="0" normalizeH="0" baseline="0" noProof="0" dirty="0" err="1">
                <a:ln>
                  <a:noFill/>
                </a:ln>
                <a:effectLst/>
                <a:uLnTx/>
                <a:uFillTx/>
                <a:latin typeface="Arial" panose="020B0604020202020204" pitchFamily="34" charset="0"/>
                <a:cs typeface="Arial" panose="020B0604020202020204" pitchFamily="34" charset="0"/>
              </a:rPr>
              <a:t>inteligente</a:t>
            </a:r>
            <a:r>
              <a:rPr kumimoji="0" lang="en-GB" sz="1800" b="1"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p>
          <a:p>
            <a:pPr marL="0" marR="0" lvl="0" indent="0" algn="just" defTabSz="457200" rtl="0" eaLnBrk="1" fontAlgn="auto" latinLnBrk="0" hangingPunct="1">
              <a:lnSpc>
                <a:spcPct val="107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77E48"/>
              </a:solidFill>
              <a:effectLst/>
              <a:uLnTx/>
              <a:uFillTx/>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7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Una laca de uñas </a:t>
            </a:r>
            <a:r>
              <a:rPr kumimoji="0" lang="es-ES" sz="1400" b="1" i="0" u="none" strike="noStrike" kern="1200" cap="none" spc="0" normalizeH="0" baseline="0" noProof="0" dirty="0">
                <a:ln>
                  <a:noFill/>
                </a:ln>
                <a:solidFill>
                  <a:srgbClr val="377E48"/>
                </a:solidFill>
                <a:effectLst/>
                <a:uLnTx/>
                <a:uFillTx/>
                <a:latin typeface="Arial" panose="020B0604020202020204" pitchFamily="34" charset="0"/>
                <a:cs typeface="Arial" panose="020B0604020202020204" pitchFamily="34" charset="0"/>
              </a:rPr>
              <a:t>soluble en agua </a:t>
            </a:r>
            <a:r>
              <a:rPr kumimoji="0" lang="es-E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a:t>
            </a:r>
            <a:r>
              <a:rPr kumimoji="0" lang="en-GB" sz="1400" b="0" i="0" u="none" strike="noStrike" kern="120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1</a:t>
            </a:r>
            <a:endParaRPr kumimoji="0" lang="es-E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7000"/>
              </a:lnSpc>
              <a:spcBef>
                <a:spcPts val="0"/>
              </a:spcBef>
              <a:spcAft>
                <a:spcPts val="0"/>
              </a:spcAft>
              <a:buClrTx/>
              <a:buSzTx/>
              <a:buFontTx/>
              <a:buNone/>
              <a:tabLst/>
              <a:defRPr/>
            </a:pPr>
            <a:endParaRPr kumimoji="0" lang="en-GB" sz="1400" b="0" i="0" u="none" strike="noStrike" kern="120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endParaRPr>
          </a:p>
          <a:p>
            <a:pPr marL="742950" marR="0" lvl="1" indent="-285750" algn="l" defTabSz="457200" rtl="0" eaLnBrk="1" fontAlgn="auto" latinLnBrk="0" hangingPunct="1">
              <a:lnSpc>
                <a:spcPct val="100000"/>
              </a:lnSpc>
              <a:spcBef>
                <a:spcPts val="0"/>
              </a:spcBef>
              <a:spcAft>
                <a:spcPts val="0"/>
              </a:spcAft>
              <a:buClrTx/>
              <a:buSzTx/>
              <a:buBlip>
                <a:blip r:embed="rId2"/>
              </a:buBlip>
              <a:tabLst/>
              <a:defRPr/>
            </a:pPr>
            <a:r>
              <a:rPr kumimoji="0" lang="es-ES" sz="1400" b="1" i="0" u="none" strike="noStrike" kern="1200" cap="none" spc="0" normalizeH="0" baseline="0" noProof="0" dirty="0" err="1">
                <a:ln>
                  <a:noFill/>
                </a:ln>
                <a:solidFill>
                  <a:srgbClr val="377E48"/>
                </a:solidFill>
                <a:effectLst/>
                <a:uLnTx/>
                <a:uFillTx/>
                <a:latin typeface="Arial" panose="020B0604020202020204" pitchFamily="34" charset="0"/>
                <a:cs typeface="Arial" panose="020B0604020202020204" pitchFamily="34" charset="0"/>
              </a:rPr>
              <a:t>Ciclopirox</a:t>
            </a:r>
            <a:r>
              <a:rPr kumimoji="0" lang="es-ES" sz="1400" b="1" i="0" u="none" strike="noStrike" kern="1200" cap="none" spc="0" normalizeH="0" baseline="0" noProof="0" dirty="0">
                <a:ln>
                  <a:noFill/>
                </a:ln>
                <a:solidFill>
                  <a:srgbClr val="377E48"/>
                </a:solidFill>
                <a:effectLst/>
                <a:uLnTx/>
                <a:uFillTx/>
                <a:latin typeface="Arial" panose="020B0604020202020204" pitchFamily="34" charset="0"/>
                <a:cs typeface="Arial" panose="020B0604020202020204" pitchFamily="34" charset="0"/>
              </a:rPr>
              <a:t> 80 mg/g</a:t>
            </a:r>
            <a:r>
              <a:rPr kumimoji="0" lang="es-ES" sz="1400" b="1" i="0" u="none" strike="noStrike" kern="1200" cap="none" spc="0" normalizeH="0" noProof="0" dirty="0">
                <a:ln>
                  <a:noFill/>
                </a:ln>
                <a:solidFill>
                  <a:srgbClr val="377E48"/>
                </a:solidFill>
                <a:effectLst/>
                <a:uLnTx/>
                <a:uFillTx/>
                <a:latin typeface="Arial" panose="020B0604020202020204" pitchFamily="34" charset="0"/>
                <a:cs typeface="Arial" panose="020B0604020202020204" pitchFamily="34" charset="0"/>
              </a:rPr>
              <a:t> </a:t>
            </a:r>
            <a:r>
              <a:rPr kumimoji="0" lang="es-E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 antifúngico de amplio espectro</a:t>
            </a:r>
            <a:endParaRPr kumimoji="0" lang="es-E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742950" lvl="1" indent="-285750" defTabSz="457200">
              <a:buBlip>
                <a:blip r:embed="rId2"/>
              </a:buBlip>
              <a:defRPr/>
            </a:pPr>
            <a:r>
              <a:rPr lang="en-GB" sz="1400" b="1" dirty="0" err="1">
                <a:solidFill>
                  <a:srgbClr val="377E48"/>
                </a:solidFill>
                <a:latin typeface="Arial" panose="020B0604020202020204" pitchFamily="34" charset="0"/>
                <a:cs typeface="Arial" panose="020B0604020202020204" pitchFamily="34" charset="0"/>
              </a:rPr>
              <a:t>Hidroxipropil</a:t>
            </a:r>
            <a:r>
              <a:rPr lang="en-GB" sz="1400" b="1" dirty="0">
                <a:solidFill>
                  <a:srgbClr val="377E48"/>
                </a:solidFill>
                <a:latin typeface="Arial" panose="020B0604020202020204" pitchFamily="34" charset="0"/>
                <a:cs typeface="Arial" panose="020B0604020202020204" pitchFamily="34" charset="0"/>
              </a:rPr>
              <a:t> </a:t>
            </a:r>
            <a:r>
              <a:rPr lang="en-GB" sz="1400" b="1" dirty="0" err="1">
                <a:solidFill>
                  <a:srgbClr val="377E48"/>
                </a:solidFill>
                <a:latin typeface="Arial" panose="020B0604020202020204" pitchFamily="34" charset="0"/>
                <a:cs typeface="Arial" panose="020B0604020202020204" pitchFamily="34" charset="0"/>
              </a:rPr>
              <a:t>chitosán</a:t>
            </a:r>
            <a:r>
              <a:rPr lang="en-GB" sz="1400" b="1" dirty="0">
                <a:solidFill>
                  <a:srgbClr val="377E48"/>
                </a:solidFill>
                <a:latin typeface="Arial" panose="020B0604020202020204" pitchFamily="34" charset="0"/>
                <a:cs typeface="Arial" panose="020B0604020202020204" pitchFamily="34" charset="0"/>
              </a:rPr>
              <a:t> (HPCH)</a:t>
            </a:r>
            <a:r>
              <a:rPr lang="en-GB" sz="1400" b="1" baseline="30000" dirty="0">
                <a:solidFill>
                  <a:srgbClr val="377E48"/>
                </a:solidFill>
                <a:latin typeface="Arial" panose="020B0604020202020204" pitchFamily="34" charset="0"/>
                <a:cs typeface="Arial" panose="020B0604020202020204" pitchFamily="34" charset="0"/>
              </a:rPr>
              <a:t>1</a:t>
            </a:r>
            <a:r>
              <a:rPr lang="en-GB" sz="1400" b="1" dirty="0">
                <a:solidFill>
                  <a:srgbClr val="377E48"/>
                </a:solidFill>
                <a:latin typeface="Arial" panose="020B0604020202020204" pitchFamily="34" charset="0"/>
                <a:cs typeface="Arial" panose="020B0604020202020204" pitchFamily="34" charset="0"/>
              </a:rPr>
              <a:t> </a:t>
            </a:r>
            <a:r>
              <a:rPr lang="en-GB" sz="1400" b="1" dirty="0">
                <a:latin typeface="Arial" panose="020B0604020202020204" pitchFamily="34" charset="0"/>
                <a:cs typeface="Arial" panose="020B0604020202020204" pitchFamily="34" charset="0"/>
                <a:sym typeface="Wingdings" panose="05000000000000000000" pitchFamily="2" charset="2"/>
              </a:rPr>
              <a:t> </a:t>
            </a:r>
            <a:r>
              <a:rPr lang="es-ES" sz="1400" b="1" dirty="0">
                <a:latin typeface="Arial" panose="020B0604020202020204" pitchFamily="34" charset="0"/>
                <a:cs typeface="Arial" panose="020B0604020202020204" pitchFamily="34" charset="0"/>
              </a:rPr>
              <a:t>Tecnología </a:t>
            </a:r>
            <a:r>
              <a:rPr lang="es-ES" sz="1400" b="1" dirty="0" err="1">
                <a:latin typeface="Arial" panose="020B0604020202020204" pitchFamily="34" charset="0"/>
                <a:cs typeface="Arial" panose="020B0604020202020204" pitchFamily="34" charset="0"/>
              </a:rPr>
              <a:t>Transungueal</a:t>
            </a:r>
            <a:r>
              <a:rPr lang="es-ES" sz="1400" b="1" dirty="0">
                <a:latin typeface="Arial" panose="020B0604020202020204" pitchFamily="34" charset="0"/>
                <a:cs typeface="Arial" panose="020B0604020202020204" pitchFamily="34" charset="0"/>
              </a:rPr>
              <a:t> </a:t>
            </a:r>
            <a:r>
              <a:rPr lang="es-ES" sz="1400" b="1" dirty="0" err="1">
                <a:latin typeface="Arial" panose="020B0604020202020204" pitchFamily="34" charset="0"/>
                <a:cs typeface="Arial" panose="020B0604020202020204" pitchFamily="34" charset="0"/>
              </a:rPr>
              <a:t>Delivery</a:t>
            </a:r>
            <a:r>
              <a:rPr lang="es-ES" sz="1400" b="1" dirty="0">
                <a:latin typeface="Arial" panose="020B0604020202020204" pitchFamily="34" charset="0"/>
                <a:cs typeface="Arial" panose="020B0604020202020204" pitchFamily="34" charset="0"/>
              </a:rPr>
              <a:t> (TUD)</a:t>
            </a:r>
          </a:p>
        </p:txBody>
      </p:sp>
      <p:sp>
        <p:nvSpPr>
          <p:cNvPr id="14" name="Marcador de texto 31">
            <a:extLst>
              <a:ext uri="{FF2B5EF4-FFF2-40B4-BE49-F238E27FC236}">
                <a16:creationId xmlns:a16="http://schemas.microsoft.com/office/drawing/2014/main" id="{5379BF0D-A624-4847-9727-9419DC960B77}"/>
              </a:ext>
            </a:extLst>
          </p:cNvPr>
          <p:cNvSpPr txBox="1">
            <a:spLocks/>
          </p:cNvSpPr>
          <p:nvPr/>
        </p:nvSpPr>
        <p:spPr>
          <a:xfrm>
            <a:off x="645877" y="5759154"/>
            <a:ext cx="8435975" cy="2446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kumimoji="0" lang="fr-FR" sz="800" b="1" i="0" u="none" strike="noStrike" kern="1200" cap="none" spc="0" normalizeH="0" baseline="0" noProof="0">
                <a:ln>
                  <a:noFill/>
                </a:ln>
                <a:solidFill>
                  <a:srgbClr val="377E48"/>
                </a:solidFill>
                <a:effectLst/>
                <a:uLnTx/>
                <a:uFillTx/>
                <a:latin typeface="Arial" panose="020B0604020202020204" pitchFamily="34" charset="0"/>
                <a:cs typeface="Arial" panose="020B0604020202020204" pitchFamily="34" charset="0"/>
              </a:rPr>
              <a:t>1.</a:t>
            </a:r>
            <a:r>
              <a:rPr kumimoji="0" lang="es-ES" sz="8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lang="es-ES" sz="800">
                <a:solidFill>
                  <a:schemeClr val="bg1"/>
                </a:solidFill>
                <a:latin typeface="Arial" panose="020B0604020202020204" pitchFamily="34" charset="0"/>
                <a:cs typeface="Arial" panose="020B0604020202020204" pitchFamily="34" charset="0"/>
              </a:rPr>
              <a:t> </a:t>
            </a:r>
            <a:r>
              <a:rPr lang="es-ES" sz="800">
                <a:solidFill>
                  <a:prstClr val="black"/>
                </a:solidFill>
                <a:latin typeface="Arial" panose="020B0604020202020204" pitchFamily="34" charset="0"/>
                <a:cs typeface="Arial" panose="020B0604020202020204" pitchFamily="34" charset="0"/>
              </a:rPr>
              <a:t>CIMA AEMPS. FT Ony-Tec® (internet). Fecha de acceso: </a:t>
            </a:r>
            <a:r>
              <a:rPr kumimoji="0" lang="es-ES"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febrero 2022. Disponible en </a:t>
            </a:r>
            <a:r>
              <a:rPr kumimoji="0" lang="es-ES" sz="800" b="0"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hlinkClick r:id="rId3"/>
              </a:rPr>
              <a:t>https://cima.aemps.es/cima/dochtml/ft/72143/FT_72143.html#6-datos-farmac-uticos</a:t>
            </a:r>
            <a:r>
              <a:rPr kumimoji="0" lang="es-ES" sz="800" b="0"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a:t>
            </a:r>
            <a:endParaRPr kumimoji="0" lang="fr-FR"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fr-FR"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5" name="CuadroTexto 14">
            <a:extLst>
              <a:ext uri="{FF2B5EF4-FFF2-40B4-BE49-F238E27FC236}">
                <a16:creationId xmlns:a16="http://schemas.microsoft.com/office/drawing/2014/main" id="{8D4529B7-E80D-4D44-ADFE-91D98FE058C7}"/>
              </a:ext>
            </a:extLst>
          </p:cNvPr>
          <p:cNvSpPr txBox="1"/>
          <p:nvPr/>
        </p:nvSpPr>
        <p:spPr>
          <a:xfrm>
            <a:off x="592710" y="1009364"/>
            <a:ext cx="11135033" cy="400110"/>
          </a:xfrm>
          <a:prstGeom prst="rect">
            <a:avLst/>
          </a:prstGeom>
          <a:noFill/>
        </p:spPr>
        <p:txBody>
          <a:bodyPr wrap="square" rtlCol="0">
            <a:spAutoFit/>
          </a:bodyPr>
          <a:lstStyle/>
          <a:p>
            <a:r>
              <a:rPr lang="es-ES" sz="2000" b="1">
                <a:latin typeface="Arial" panose="020B0604020202020204" pitchFamily="34" charset="0"/>
                <a:cs typeface="Arial" panose="020B0604020202020204" pitchFamily="34" charset="0"/>
              </a:rPr>
              <a:t>¿Qué es Ony-Tec</a:t>
            </a:r>
            <a:r>
              <a:rPr lang="es-ES" sz="2000" b="1" baseline="30000">
                <a:latin typeface="Arial" panose="020B0604020202020204" pitchFamily="34" charset="0"/>
                <a:cs typeface="Arial" panose="020B0604020202020204" pitchFamily="34" charset="0"/>
              </a:rPr>
              <a:t>®</a:t>
            </a:r>
            <a:r>
              <a:rPr lang="es-ES" sz="2000" b="1">
                <a:latin typeface="Arial" panose="020B0604020202020204" pitchFamily="34" charset="0"/>
                <a:cs typeface="Arial" panose="020B0604020202020204" pitchFamily="34" charset="0"/>
              </a:rPr>
              <a:t>?</a:t>
            </a:r>
          </a:p>
        </p:txBody>
      </p:sp>
      <p:pic>
        <p:nvPicPr>
          <p:cNvPr id="3" name="Imagen 2" descr="Texto&#10;&#10;Descripción generada automáticamente">
            <a:extLst>
              <a:ext uri="{FF2B5EF4-FFF2-40B4-BE49-F238E27FC236}">
                <a16:creationId xmlns:a16="http://schemas.microsoft.com/office/drawing/2014/main" id="{76768DB2-36F0-1846-86A2-D4C7445C1C69}"/>
              </a:ext>
            </a:extLst>
          </p:cNvPr>
          <p:cNvPicPr>
            <a:picLocks noChangeAspect="1"/>
          </p:cNvPicPr>
          <p:nvPr/>
        </p:nvPicPr>
        <p:blipFill>
          <a:blip r:embed="rId4"/>
          <a:stretch>
            <a:fillRect/>
          </a:stretch>
        </p:blipFill>
        <p:spPr>
          <a:xfrm>
            <a:off x="8449045" y="1966497"/>
            <a:ext cx="3153020" cy="4334479"/>
          </a:xfrm>
          <a:prstGeom prst="rect">
            <a:avLst/>
          </a:prstGeom>
        </p:spPr>
      </p:pic>
    </p:spTree>
    <p:extLst>
      <p:ext uri="{BB962C8B-B14F-4D97-AF65-F5344CB8AC3E}">
        <p14:creationId xmlns:p14="http://schemas.microsoft.com/office/powerpoint/2010/main" val="223948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C16A9B27-3493-6C43-9BF4-C535862696ED}"/>
              </a:ext>
            </a:extLst>
          </p:cNvPr>
          <p:cNvSpPr txBox="1"/>
          <p:nvPr/>
        </p:nvSpPr>
        <p:spPr>
          <a:xfrm>
            <a:off x="589935" y="441325"/>
            <a:ext cx="11135033" cy="553998"/>
          </a:xfrm>
          <a:prstGeom prst="rect">
            <a:avLst/>
          </a:prstGeom>
          <a:noFill/>
        </p:spPr>
        <p:txBody>
          <a:bodyPr wrap="square" rtlCol="0">
            <a:spAutoFit/>
          </a:bodyPr>
          <a:lstStyle/>
          <a:p>
            <a:r>
              <a:rPr lang="es-ES" sz="3000" b="1">
                <a:solidFill>
                  <a:srgbClr val="377E48"/>
                </a:solidFill>
                <a:latin typeface="Arial" panose="020B0604020202020204" pitchFamily="34" charset="0"/>
                <a:cs typeface="Arial" panose="020B0604020202020204" pitchFamily="34" charset="0"/>
              </a:rPr>
              <a:t>01. Ony-Tec</a:t>
            </a:r>
            <a:r>
              <a:rPr lang="es-ES" sz="3000" b="1" baseline="30000">
                <a:solidFill>
                  <a:srgbClr val="377E48"/>
                </a:solidFill>
                <a:latin typeface="Arial" panose="020B0604020202020204" pitchFamily="34" charset="0"/>
                <a:cs typeface="Arial" panose="020B0604020202020204" pitchFamily="34" charset="0"/>
              </a:rPr>
              <a:t>®</a:t>
            </a:r>
          </a:p>
        </p:txBody>
      </p:sp>
      <p:sp>
        <p:nvSpPr>
          <p:cNvPr id="13" name="Marcador de texto 31">
            <a:extLst>
              <a:ext uri="{FF2B5EF4-FFF2-40B4-BE49-F238E27FC236}">
                <a16:creationId xmlns:a16="http://schemas.microsoft.com/office/drawing/2014/main" id="{296DFEED-5D11-AC4B-A0D1-9F177DB3A2F6}"/>
              </a:ext>
            </a:extLst>
          </p:cNvPr>
          <p:cNvSpPr txBox="1">
            <a:spLocks/>
          </p:cNvSpPr>
          <p:nvPr/>
        </p:nvSpPr>
        <p:spPr>
          <a:xfrm>
            <a:off x="581392" y="6086747"/>
            <a:ext cx="9372014" cy="52849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fr-FR" sz="800" b="1">
                <a:solidFill>
                  <a:srgbClr val="377E48"/>
                </a:solidFill>
                <a:latin typeface="Arial" panose="020B0604020202020204" pitchFamily="34" charset="0"/>
                <a:cs typeface="Arial" panose="020B0604020202020204" pitchFamily="34" charset="0"/>
              </a:rPr>
              <a:t>1.</a:t>
            </a:r>
            <a:r>
              <a:rPr lang="es-ES" sz="800" i="1">
                <a:solidFill>
                  <a:prstClr val="black"/>
                </a:solidFill>
                <a:latin typeface="Arial" panose="020B0604020202020204" pitchFamily="34" charset="0"/>
                <a:cs typeface="Arial" panose="020B0604020202020204" pitchFamily="34" charset="0"/>
              </a:rPr>
              <a:t> </a:t>
            </a:r>
            <a:r>
              <a:rPr lang="es-ES" sz="800" err="1">
                <a:solidFill>
                  <a:prstClr val="black"/>
                </a:solidFill>
                <a:latin typeface="Arial" panose="020B0604020202020204" pitchFamily="34" charset="0"/>
                <a:cs typeface="Arial" panose="020B0604020202020204" pitchFamily="34" charset="0"/>
              </a:rPr>
              <a:t>Tabara</a:t>
            </a:r>
            <a:r>
              <a:rPr lang="es-ES" sz="800">
                <a:solidFill>
                  <a:prstClr val="black"/>
                </a:solidFill>
                <a:latin typeface="Arial" panose="020B0604020202020204" pitchFamily="34" charset="0"/>
                <a:cs typeface="Arial" panose="020B0604020202020204" pitchFamily="34" charset="0"/>
              </a:rPr>
              <a:t> K, </a:t>
            </a:r>
            <a:r>
              <a:rPr lang="es-ES" sz="800" i="1">
                <a:solidFill>
                  <a:prstClr val="black"/>
                </a:solidFill>
                <a:latin typeface="Arial" panose="020B0604020202020204" pitchFamily="34" charset="0"/>
                <a:cs typeface="Arial" panose="020B0604020202020204" pitchFamily="34" charset="0"/>
              </a:rPr>
              <a:t>et al. </a:t>
            </a:r>
            <a:r>
              <a:rPr lang="es-ES" sz="800" err="1">
                <a:solidFill>
                  <a:prstClr val="black"/>
                </a:solidFill>
                <a:latin typeface="Arial" panose="020B0604020202020204" pitchFamily="34" charset="0"/>
                <a:cs typeface="Arial" panose="020B0604020202020204" pitchFamily="34" charset="0"/>
              </a:rPr>
              <a:t>Postepy</a:t>
            </a:r>
            <a:r>
              <a:rPr lang="es-ES" sz="800">
                <a:solidFill>
                  <a:prstClr val="black"/>
                </a:solidFill>
                <a:latin typeface="Arial" panose="020B0604020202020204" pitchFamily="34" charset="0"/>
                <a:cs typeface="Arial" panose="020B0604020202020204" pitchFamily="34" charset="0"/>
              </a:rPr>
              <a:t> </a:t>
            </a:r>
            <a:r>
              <a:rPr lang="es-ES" sz="800" err="1">
                <a:solidFill>
                  <a:prstClr val="black"/>
                </a:solidFill>
                <a:latin typeface="Arial" panose="020B0604020202020204" pitchFamily="34" charset="0"/>
                <a:cs typeface="Arial" panose="020B0604020202020204" pitchFamily="34" charset="0"/>
              </a:rPr>
              <a:t>Dermatol</a:t>
            </a:r>
            <a:r>
              <a:rPr lang="es-ES" sz="800">
                <a:solidFill>
                  <a:prstClr val="black"/>
                </a:solidFill>
                <a:latin typeface="Arial" panose="020B0604020202020204" pitchFamily="34" charset="0"/>
                <a:cs typeface="Arial" panose="020B0604020202020204" pitchFamily="34" charset="0"/>
              </a:rPr>
              <a:t> </a:t>
            </a:r>
            <a:r>
              <a:rPr lang="es-ES" sz="800" err="1">
                <a:solidFill>
                  <a:prstClr val="black"/>
                </a:solidFill>
                <a:latin typeface="Arial" panose="020B0604020202020204" pitchFamily="34" charset="0"/>
                <a:cs typeface="Arial" panose="020B0604020202020204" pitchFamily="34" charset="0"/>
              </a:rPr>
              <a:t>Alergol</a:t>
            </a:r>
            <a:r>
              <a:rPr lang="es-ES" sz="800">
                <a:solidFill>
                  <a:prstClr val="black"/>
                </a:solidFill>
                <a:latin typeface="Arial" panose="020B0604020202020204" pitchFamily="34" charset="0"/>
                <a:cs typeface="Arial" panose="020B0604020202020204" pitchFamily="34" charset="0"/>
              </a:rPr>
              <a:t>. 2015;32(1):40-5; </a:t>
            </a:r>
            <a:r>
              <a:rPr lang="es-ES" sz="800" b="1">
                <a:solidFill>
                  <a:srgbClr val="377E48"/>
                </a:solidFill>
                <a:latin typeface="Arial" panose="020B0604020202020204" pitchFamily="34" charset="0"/>
                <a:cs typeface="Arial" panose="020B0604020202020204" pitchFamily="34" charset="0"/>
              </a:rPr>
              <a:t>2.</a:t>
            </a:r>
            <a:r>
              <a:rPr lang="es-ES" sz="800">
                <a:solidFill>
                  <a:prstClr val="black"/>
                </a:solidFill>
                <a:latin typeface="Arial" panose="020B0604020202020204" pitchFamily="34" charset="0"/>
                <a:cs typeface="Arial" panose="020B0604020202020204" pitchFamily="34" charset="0"/>
              </a:rPr>
              <a:t> </a:t>
            </a:r>
            <a:r>
              <a:rPr lang="es-ES" sz="800" err="1">
                <a:solidFill>
                  <a:prstClr val="black"/>
                </a:solidFill>
                <a:latin typeface="Arial" panose="020B0604020202020204" pitchFamily="34" charset="0"/>
                <a:cs typeface="Arial" panose="020B0604020202020204" pitchFamily="34" charset="0"/>
              </a:rPr>
              <a:t>Subissi</a:t>
            </a:r>
            <a:r>
              <a:rPr lang="es-ES" sz="800">
                <a:solidFill>
                  <a:prstClr val="black"/>
                </a:solidFill>
                <a:latin typeface="Arial" panose="020B0604020202020204" pitchFamily="34" charset="0"/>
                <a:cs typeface="Arial" panose="020B0604020202020204" pitchFamily="34" charset="0"/>
              </a:rPr>
              <a:t> A, </a:t>
            </a:r>
            <a:r>
              <a:rPr lang="es-ES" sz="800" i="1">
                <a:solidFill>
                  <a:prstClr val="black"/>
                </a:solidFill>
                <a:latin typeface="Arial" panose="020B0604020202020204" pitchFamily="34" charset="0"/>
                <a:cs typeface="Arial" panose="020B0604020202020204" pitchFamily="34" charset="0"/>
              </a:rPr>
              <a:t>et al. </a:t>
            </a:r>
            <a:r>
              <a:rPr lang="es-ES" sz="800" err="1">
                <a:solidFill>
                  <a:prstClr val="black"/>
                </a:solidFill>
                <a:latin typeface="Arial" panose="020B0604020202020204" pitchFamily="34" charset="0"/>
                <a:cs typeface="Arial" panose="020B0604020202020204" pitchFamily="34" charset="0"/>
              </a:rPr>
              <a:t>Drugs</a:t>
            </a:r>
            <a:r>
              <a:rPr lang="es-ES" sz="800">
                <a:solidFill>
                  <a:prstClr val="black"/>
                </a:solidFill>
                <a:latin typeface="Arial" panose="020B0604020202020204" pitchFamily="34" charset="0"/>
                <a:cs typeface="Arial" panose="020B0604020202020204" pitchFamily="34" charset="0"/>
              </a:rPr>
              <a:t>. 2010;70(16):2133-52; </a:t>
            </a:r>
            <a:r>
              <a:rPr lang="es-ES" sz="800" b="1">
                <a:solidFill>
                  <a:srgbClr val="377E48"/>
                </a:solidFill>
                <a:latin typeface="Arial" panose="020B0604020202020204" pitchFamily="34" charset="0"/>
                <a:cs typeface="Arial" panose="020B0604020202020204" pitchFamily="34" charset="0"/>
              </a:rPr>
              <a:t>3.</a:t>
            </a:r>
            <a:r>
              <a:rPr lang="es-ES" sz="800">
                <a:solidFill>
                  <a:prstClr val="black"/>
                </a:solidFill>
                <a:latin typeface="Arial" panose="020B0604020202020204" pitchFamily="34" charset="0"/>
                <a:cs typeface="Arial" panose="020B0604020202020204" pitchFamily="34" charset="0"/>
              </a:rPr>
              <a:t> </a:t>
            </a:r>
            <a:r>
              <a:rPr lang="es-ES" sz="800" err="1">
                <a:solidFill>
                  <a:prstClr val="black"/>
                </a:solidFill>
                <a:latin typeface="Arial" panose="020B0604020202020204" pitchFamily="34" charset="0"/>
                <a:cs typeface="Arial" panose="020B0604020202020204" pitchFamily="34" charset="0"/>
              </a:rPr>
              <a:t>Bohn</a:t>
            </a:r>
            <a:r>
              <a:rPr lang="es-ES" sz="800">
                <a:solidFill>
                  <a:prstClr val="black"/>
                </a:solidFill>
                <a:latin typeface="Arial" panose="020B0604020202020204" pitchFamily="34" charset="0"/>
                <a:cs typeface="Arial" panose="020B0604020202020204" pitchFamily="34" charset="0"/>
              </a:rPr>
              <a:t> M, J Am </a:t>
            </a:r>
            <a:r>
              <a:rPr lang="es-ES" sz="800" err="1">
                <a:solidFill>
                  <a:prstClr val="black"/>
                </a:solidFill>
                <a:latin typeface="Arial" panose="020B0604020202020204" pitchFamily="34" charset="0"/>
                <a:cs typeface="Arial" panose="020B0604020202020204" pitchFamily="34" charset="0"/>
              </a:rPr>
              <a:t>Acad</a:t>
            </a:r>
            <a:r>
              <a:rPr lang="es-ES" sz="800">
                <a:solidFill>
                  <a:prstClr val="black"/>
                </a:solidFill>
                <a:latin typeface="Arial" panose="020B0604020202020204" pitchFamily="34" charset="0"/>
                <a:cs typeface="Arial" panose="020B0604020202020204" pitchFamily="34" charset="0"/>
              </a:rPr>
              <a:t> </a:t>
            </a:r>
            <a:r>
              <a:rPr lang="es-ES" sz="800" err="1">
                <a:solidFill>
                  <a:prstClr val="black"/>
                </a:solidFill>
                <a:latin typeface="Arial" panose="020B0604020202020204" pitchFamily="34" charset="0"/>
                <a:cs typeface="Arial" panose="020B0604020202020204" pitchFamily="34" charset="0"/>
              </a:rPr>
              <a:t>Dermatol</a:t>
            </a:r>
            <a:r>
              <a:rPr lang="es-ES" sz="800">
                <a:solidFill>
                  <a:prstClr val="black"/>
                </a:solidFill>
                <a:latin typeface="Arial" panose="020B0604020202020204" pitchFamily="34" charset="0"/>
                <a:cs typeface="Arial" panose="020B0604020202020204" pitchFamily="34" charset="0"/>
              </a:rPr>
              <a:t>. 2000;43(4 </a:t>
            </a:r>
            <a:r>
              <a:rPr lang="es-ES" sz="800" err="1">
                <a:solidFill>
                  <a:prstClr val="black"/>
                </a:solidFill>
                <a:latin typeface="Arial" panose="020B0604020202020204" pitchFamily="34" charset="0"/>
                <a:cs typeface="Arial" panose="020B0604020202020204" pitchFamily="34" charset="0"/>
              </a:rPr>
              <a:t>Suppl</a:t>
            </a:r>
            <a:r>
              <a:rPr lang="es-ES" sz="800">
                <a:solidFill>
                  <a:prstClr val="black"/>
                </a:solidFill>
                <a:latin typeface="Arial" panose="020B0604020202020204" pitchFamily="34" charset="0"/>
                <a:cs typeface="Arial" panose="020B0604020202020204" pitchFamily="34" charset="0"/>
              </a:rPr>
              <a:t>):S57-69; </a:t>
            </a:r>
            <a:r>
              <a:rPr lang="es-ES" sz="800" b="1">
                <a:solidFill>
                  <a:srgbClr val="377E48"/>
                </a:solidFill>
                <a:latin typeface="Arial" panose="020B0604020202020204" pitchFamily="34" charset="0"/>
                <a:cs typeface="Arial" panose="020B0604020202020204" pitchFamily="34" charset="0"/>
              </a:rPr>
              <a:t>4. </a:t>
            </a:r>
            <a:r>
              <a:rPr lang="es-ES" sz="800" err="1">
                <a:solidFill>
                  <a:prstClr val="black"/>
                </a:solidFill>
                <a:latin typeface="Arial" panose="020B0604020202020204" pitchFamily="34" charset="0"/>
                <a:cs typeface="Arial" panose="020B0604020202020204" pitchFamily="34" charset="0"/>
              </a:rPr>
              <a:t>Gupta</a:t>
            </a:r>
            <a:r>
              <a:rPr lang="es-ES" sz="800">
                <a:solidFill>
                  <a:prstClr val="black"/>
                </a:solidFill>
                <a:latin typeface="Arial" panose="020B0604020202020204" pitchFamily="34" charset="0"/>
                <a:cs typeface="Arial" panose="020B0604020202020204" pitchFamily="34" charset="0"/>
              </a:rPr>
              <a:t> AK, </a:t>
            </a:r>
            <a:r>
              <a:rPr lang="es-ES" sz="800" err="1">
                <a:solidFill>
                  <a:prstClr val="black"/>
                </a:solidFill>
                <a:latin typeface="Arial" panose="020B0604020202020204" pitchFamily="34" charset="0"/>
                <a:cs typeface="Arial" panose="020B0604020202020204" pitchFamily="34" charset="0"/>
              </a:rPr>
              <a:t>Int</a:t>
            </a:r>
            <a:r>
              <a:rPr lang="es-ES" sz="800">
                <a:solidFill>
                  <a:prstClr val="black"/>
                </a:solidFill>
                <a:latin typeface="Arial" panose="020B0604020202020204" pitchFamily="34" charset="0"/>
                <a:cs typeface="Arial" panose="020B0604020202020204" pitchFamily="34" charset="0"/>
              </a:rPr>
              <a:t> J </a:t>
            </a:r>
            <a:r>
              <a:rPr lang="es-ES" sz="800" err="1">
                <a:solidFill>
                  <a:prstClr val="black"/>
                </a:solidFill>
                <a:latin typeface="Arial" panose="020B0604020202020204" pitchFamily="34" charset="0"/>
                <a:cs typeface="Arial" panose="020B0604020202020204" pitchFamily="34" charset="0"/>
              </a:rPr>
              <a:t>Dermatol</a:t>
            </a:r>
            <a:r>
              <a:rPr lang="es-ES" sz="800">
                <a:solidFill>
                  <a:prstClr val="black"/>
                </a:solidFill>
                <a:latin typeface="Arial" panose="020B0604020202020204" pitchFamily="34" charset="0"/>
                <a:cs typeface="Arial" panose="020B0604020202020204" pitchFamily="34" charset="0"/>
              </a:rPr>
              <a:t>. 2004;43 </a:t>
            </a:r>
            <a:r>
              <a:rPr lang="es-ES" sz="800" err="1">
                <a:solidFill>
                  <a:prstClr val="black"/>
                </a:solidFill>
                <a:latin typeface="Arial" panose="020B0604020202020204" pitchFamily="34" charset="0"/>
                <a:cs typeface="Arial" panose="020B0604020202020204" pitchFamily="34" charset="0"/>
              </a:rPr>
              <a:t>Suppl</a:t>
            </a:r>
            <a:r>
              <a:rPr lang="es-ES" sz="800">
                <a:solidFill>
                  <a:prstClr val="black"/>
                </a:solidFill>
                <a:latin typeface="Arial" panose="020B0604020202020204" pitchFamily="34" charset="0"/>
                <a:cs typeface="Arial" panose="020B0604020202020204" pitchFamily="34" charset="0"/>
              </a:rPr>
              <a:t> 1:3-8; </a:t>
            </a:r>
            <a:r>
              <a:rPr lang="fr-FR" sz="800" b="1">
                <a:solidFill>
                  <a:srgbClr val="377E48"/>
                </a:solidFill>
                <a:latin typeface="Arial" panose="020B0604020202020204" pitchFamily="34" charset="0"/>
                <a:cs typeface="Arial" panose="020B0604020202020204" pitchFamily="34" charset="0"/>
              </a:rPr>
              <a:t>5.</a:t>
            </a:r>
            <a:r>
              <a:rPr lang="es-ES" sz="800" i="1">
                <a:solidFill>
                  <a:prstClr val="black"/>
                </a:solidFill>
                <a:latin typeface="Arial" panose="020B0604020202020204" pitchFamily="34" charset="0"/>
                <a:cs typeface="Arial" panose="020B0604020202020204" pitchFamily="34" charset="0"/>
              </a:rPr>
              <a:t> </a:t>
            </a:r>
            <a:r>
              <a:rPr lang="es-ES" sz="800">
                <a:solidFill>
                  <a:prstClr val="black"/>
                </a:solidFill>
                <a:latin typeface="Arial" panose="020B0604020202020204" pitchFamily="34" charset="0"/>
                <a:cs typeface="Arial" panose="020B0604020202020204" pitchFamily="34" charset="0"/>
              </a:rPr>
              <a:t>CIMA AEMPS. FT Ony-Tec® (internet). Fecha de acceso: febrero 2022. Disponible en </a:t>
            </a:r>
            <a:r>
              <a:rPr lang="es-ES" sz="800">
                <a:solidFill>
                  <a:prstClr val="black"/>
                </a:solidFill>
                <a:latin typeface="Arial" panose="020B0604020202020204" pitchFamily="34" charset="0"/>
                <a:ea typeface="+mn-lt"/>
                <a:cs typeface="Arial" panose="020B0604020202020204" pitchFamily="34" charset="0"/>
                <a:hlinkClick r:id="rId3"/>
              </a:rPr>
              <a:t>https://cima.aemps.es/cima/dochtml/ft/72143/FT_72143.html#6-datos-farmac-uticos</a:t>
            </a:r>
            <a:r>
              <a:rPr lang="es-ES" sz="800">
                <a:solidFill>
                  <a:prstClr val="black"/>
                </a:solidFill>
                <a:latin typeface="Arial" panose="020B0604020202020204" pitchFamily="34" charset="0"/>
                <a:ea typeface="+mn-lt"/>
                <a:cs typeface="Arial" panose="020B0604020202020204" pitchFamily="34" charset="0"/>
              </a:rPr>
              <a:t>; </a:t>
            </a:r>
            <a:r>
              <a:rPr lang="es-ES" sz="800" b="1">
                <a:solidFill>
                  <a:srgbClr val="377E48"/>
                </a:solidFill>
                <a:latin typeface="Arial" panose="020B0604020202020204" pitchFamily="34" charset="0"/>
                <a:cs typeface="Arial" panose="020B0604020202020204" pitchFamily="34" charset="0"/>
              </a:rPr>
              <a:t>6. </a:t>
            </a:r>
            <a:r>
              <a:rPr lang="es-ES" sz="800" err="1">
                <a:solidFill>
                  <a:prstClr val="black"/>
                </a:solidFill>
                <a:latin typeface="Arial" panose="020B0604020202020204" pitchFamily="34" charset="0"/>
                <a:cs typeface="Arial" panose="020B0604020202020204" pitchFamily="34" charset="0"/>
              </a:rPr>
              <a:t>Zane</a:t>
            </a:r>
            <a:r>
              <a:rPr lang="es-ES" sz="800">
                <a:solidFill>
                  <a:prstClr val="black"/>
                </a:solidFill>
                <a:latin typeface="Arial" panose="020B0604020202020204" pitchFamily="34" charset="0"/>
                <a:cs typeface="Arial" panose="020B0604020202020204" pitchFamily="34" charset="0"/>
              </a:rPr>
              <a:t> LT, </a:t>
            </a:r>
            <a:r>
              <a:rPr lang="es-ES" sz="800" i="1">
                <a:solidFill>
                  <a:prstClr val="black"/>
                </a:solidFill>
                <a:latin typeface="Arial" panose="020B0604020202020204" pitchFamily="34" charset="0"/>
                <a:cs typeface="Arial" panose="020B0604020202020204" pitchFamily="34" charset="0"/>
              </a:rPr>
              <a:t>et al. </a:t>
            </a:r>
            <a:r>
              <a:rPr lang="es-ES" sz="800" err="1">
                <a:solidFill>
                  <a:prstClr val="black"/>
                </a:solidFill>
                <a:latin typeface="Arial" panose="020B0604020202020204" pitchFamily="34" charset="0"/>
                <a:cs typeface="Arial" panose="020B0604020202020204" pitchFamily="34" charset="0"/>
              </a:rPr>
              <a:t>Dermatol</a:t>
            </a:r>
            <a:r>
              <a:rPr lang="es-ES" sz="800">
                <a:solidFill>
                  <a:prstClr val="black"/>
                </a:solidFill>
                <a:latin typeface="Arial" panose="020B0604020202020204" pitchFamily="34" charset="0"/>
                <a:cs typeface="Arial" panose="020B0604020202020204" pitchFamily="34" charset="0"/>
              </a:rPr>
              <a:t> Online J. 2016;22(3).</a:t>
            </a:r>
            <a:endParaRPr lang="es-ES">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fr-FR"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4" name="Rectángulo 13">
            <a:extLst>
              <a:ext uri="{FF2B5EF4-FFF2-40B4-BE49-F238E27FC236}">
                <a16:creationId xmlns:a16="http://schemas.microsoft.com/office/drawing/2014/main" id="{7AA70B4B-E606-7B45-8395-2A7819E7B935}"/>
              </a:ext>
            </a:extLst>
          </p:cNvPr>
          <p:cNvSpPr/>
          <p:nvPr/>
        </p:nvSpPr>
        <p:spPr>
          <a:xfrm>
            <a:off x="581392" y="1934607"/>
            <a:ext cx="11295298" cy="3539430"/>
          </a:xfrm>
          <a:prstGeom prst="rect">
            <a:avLst/>
          </a:prstGeom>
        </p:spPr>
        <p:txBody>
          <a:bodyPr wrap="square" lIns="91440" tIns="45720" rIns="91440" bIns="45720" anchor="t">
            <a:spAutoFit/>
          </a:bodyPr>
          <a:lstStyle/>
          <a:p>
            <a:pPr marL="285750" indent="-285750" defTabSz="457200">
              <a:buBlip>
                <a:blip r:embed="rId4"/>
              </a:buBlip>
              <a:defRPr/>
            </a:pPr>
            <a:r>
              <a:rPr lang="es-ES" sz="1400" dirty="0">
                <a:solidFill>
                  <a:prstClr val="black"/>
                </a:solidFill>
                <a:latin typeface="Arial" panose="020B0604020202020204" pitchFamily="34" charset="0"/>
                <a:cs typeface="Arial" panose="020B0604020202020204" pitchFamily="34" charset="0"/>
              </a:rPr>
              <a:t>Se utiliza en forma de laca de uñas al 8 % </a:t>
            </a:r>
            <a:r>
              <a:rPr lang="es-ES" sz="1400" b="1" dirty="0">
                <a:solidFill>
                  <a:srgbClr val="377E48"/>
                </a:solidFill>
                <a:latin typeface="Arial" panose="020B0604020202020204" pitchFamily="34" charset="0"/>
                <a:cs typeface="Arial" panose="020B0604020202020204" pitchFamily="34" charset="0"/>
              </a:rPr>
              <a:t>desde la década de los años 90</a:t>
            </a:r>
            <a:r>
              <a:rPr lang="es-ES" sz="1400" baseline="30000" dirty="0">
                <a:solidFill>
                  <a:prstClr val="black"/>
                </a:solidFill>
                <a:latin typeface="Arial" panose="020B0604020202020204" pitchFamily="34" charset="0"/>
                <a:cs typeface="Arial" panose="020B0604020202020204" pitchFamily="34" charset="0"/>
              </a:rPr>
              <a:t>1,2</a:t>
            </a:r>
          </a:p>
          <a:p>
            <a:pPr marL="285750" lvl="0" indent="-285750" defTabSz="457200">
              <a:buBlip>
                <a:blip r:embed="rId4"/>
              </a:buBlip>
              <a:defRPr/>
            </a:pPr>
            <a:endParaRPr lang="es-ES" sz="1400" dirty="0">
              <a:solidFill>
                <a:prstClr val="black"/>
              </a:solidFill>
              <a:latin typeface="Arial" panose="020B0604020202020204" pitchFamily="34" charset="0"/>
              <a:cs typeface="Arial" panose="020B0604020202020204" pitchFamily="34" charset="0"/>
            </a:endParaRPr>
          </a:p>
          <a:p>
            <a:pPr marL="285750" lvl="0" indent="-285750" defTabSz="457200">
              <a:buBlip>
                <a:blip r:embed="rId4"/>
              </a:buBlip>
              <a:defRPr/>
            </a:pPr>
            <a:r>
              <a:rPr lang="es-ES" sz="1400" b="1" dirty="0">
                <a:solidFill>
                  <a:srgbClr val="377E48"/>
                </a:solidFill>
                <a:latin typeface="Arial" panose="020B0604020202020204" pitchFamily="34" charset="0"/>
                <a:cs typeface="Arial" panose="020B0604020202020204" pitchFamily="34" charset="0"/>
              </a:rPr>
              <a:t>Amplio espectro de acción</a:t>
            </a:r>
            <a:r>
              <a:rPr lang="es-ES" sz="1400" dirty="0">
                <a:solidFill>
                  <a:prstClr val="black"/>
                </a:solidFill>
                <a:latin typeface="Arial" panose="020B0604020202020204" pitchFamily="34" charset="0"/>
                <a:cs typeface="Arial" panose="020B0604020202020204" pitchFamily="34" charset="0"/>
              </a:rPr>
              <a:t>: inhibe dermatofitos, levaduras y mohos, incluidas ciertas especies del género </a:t>
            </a:r>
            <a:r>
              <a:rPr lang="es-ES" sz="1400" i="1" dirty="0" err="1">
                <a:solidFill>
                  <a:prstClr val="black"/>
                </a:solidFill>
                <a:latin typeface="Arial" panose="020B0604020202020204" pitchFamily="34" charset="0"/>
                <a:cs typeface="Arial" panose="020B0604020202020204" pitchFamily="34" charset="0"/>
              </a:rPr>
              <a:t>Candida</a:t>
            </a:r>
            <a:r>
              <a:rPr lang="es-ES" sz="1400" dirty="0">
                <a:solidFill>
                  <a:prstClr val="black"/>
                </a:solidFill>
                <a:latin typeface="Arial" panose="020B0604020202020204" pitchFamily="34" charset="0"/>
                <a:cs typeface="Arial" panose="020B0604020202020204" pitchFamily="34" charset="0"/>
              </a:rPr>
              <a:t> resistentes a los azoles</a:t>
            </a:r>
            <a:r>
              <a:rPr lang="es-ES" sz="1400" baseline="30000" dirty="0">
                <a:solidFill>
                  <a:prstClr val="black"/>
                </a:solidFill>
                <a:latin typeface="Arial" panose="020B0604020202020204" pitchFamily="34" charset="0"/>
                <a:cs typeface="Arial" panose="020B0604020202020204" pitchFamily="34" charset="0"/>
              </a:rPr>
              <a:t>1,6</a:t>
            </a:r>
          </a:p>
          <a:p>
            <a:pPr marL="285750" lvl="0" indent="-285750" defTabSz="457200">
              <a:buBlip>
                <a:blip r:embed="rId4"/>
              </a:buBlip>
              <a:defRPr/>
            </a:pPr>
            <a:endParaRPr lang="es-ES" sz="1400" dirty="0">
              <a:solidFill>
                <a:prstClr val="black"/>
              </a:solidFill>
              <a:latin typeface="Arial" panose="020B0604020202020204" pitchFamily="34" charset="0"/>
              <a:cs typeface="Arial" panose="020B0604020202020204" pitchFamily="34" charset="0"/>
            </a:endParaRPr>
          </a:p>
          <a:p>
            <a:pPr marL="285750" lvl="0" indent="-285750" defTabSz="457200">
              <a:buBlip>
                <a:blip r:embed="rId4"/>
              </a:buBlip>
              <a:defRPr/>
            </a:pPr>
            <a:r>
              <a:rPr lang="es-ES" sz="1400" b="1" dirty="0">
                <a:solidFill>
                  <a:srgbClr val="377E48"/>
                </a:solidFill>
                <a:latin typeface="Arial" panose="020B0604020202020204" pitchFamily="34" charset="0"/>
                <a:cs typeface="Arial" panose="020B0604020202020204" pitchFamily="34" charset="0"/>
              </a:rPr>
              <a:t>Con actividad fungicida, </a:t>
            </a:r>
            <a:r>
              <a:rPr lang="es-ES" sz="1400" b="1" dirty="0" err="1">
                <a:solidFill>
                  <a:srgbClr val="377E48"/>
                </a:solidFill>
                <a:latin typeface="Arial" panose="020B0604020202020204" pitchFamily="34" charset="0"/>
                <a:cs typeface="Arial" panose="020B0604020202020204" pitchFamily="34" charset="0"/>
              </a:rPr>
              <a:t>fungiestática</a:t>
            </a:r>
            <a:r>
              <a:rPr lang="es-ES" sz="1400" b="1" dirty="0">
                <a:solidFill>
                  <a:srgbClr val="377E48"/>
                </a:solidFill>
                <a:latin typeface="Arial" panose="020B0604020202020204" pitchFamily="34" charset="0"/>
                <a:cs typeface="Arial" panose="020B0604020202020204" pitchFamily="34" charset="0"/>
              </a:rPr>
              <a:t> y esporicida</a:t>
            </a:r>
            <a:r>
              <a:rPr lang="es-ES" sz="1400" baseline="30000" dirty="0">
                <a:solidFill>
                  <a:prstClr val="black"/>
                </a:solidFill>
                <a:latin typeface="Arial" panose="020B0604020202020204" pitchFamily="34" charset="0"/>
                <a:cs typeface="Arial" panose="020B0604020202020204" pitchFamily="34" charset="0"/>
              </a:rPr>
              <a:t>1</a:t>
            </a:r>
          </a:p>
          <a:p>
            <a:pPr marL="285750" lvl="0" indent="-285750" defTabSz="457200">
              <a:buBlip>
                <a:blip r:embed="rId4"/>
              </a:buBlip>
              <a:defRPr/>
            </a:pPr>
            <a:endParaRPr lang="es-ES" sz="1400" dirty="0">
              <a:solidFill>
                <a:prstClr val="black"/>
              </a:solidFill>
              <a:latin typeface="Arial" panose="020B0604020202020204" pitchFamily="34" charset="0"/>
              <a:cs typeface="Arial" panose="020B0604020202020204" pitchFamily="34" charset="0"/>
            </a:endParaRPr>
          </a:p>
          <a:p>
            <a:pPr marL="285750" lvl="0" indent="-285750" defTabSz="457200">
              <a:buBlip>
                <a:blip r:embed="rId4"/>
              </a:buBlip>
              <a:defRPr/>
            </a:pPr>
            <a:r>
              <a:rPr lang="es-ES" sz="1400" b="1" dirty="0">
                <a:solidFill>
                  <a:srgbClr val="377E48"/>
                </a:solidFill>
                <a:latin typeface="Arial" panose="020B0604020202020204" pitchFamily="34" charset="0"/>
                <a:cs typeface="Arial" panose="020B0604020202020204" pitchFamily="34" charset="0"/>
              </a:rPr>
              <a:t>Tiene un mecanismo de acción antifúngico único y múltiples niveles</a:t>
            </a:r>
            <a:r>
              <a:rPr lang="es-ES" sz="1400" dirty="0">
                <a:solidFill>
                  <a:prstClr val="black"/>
                </a:solidFill>
                <a:latin typeface="Arial" panose="020B0604020202020204" pitchFamily="34" charset="0"/>
                <a:cs typeface="Arial" panose="020B0604020202020204" pitchFamily="34" charset="0"/>
              </a:rPr>
              <a:t>:</a:t>
            </a:r>
            <a:r>
              <a:rPr lang="es-ES" sz="1400" baseline="30000" dirty="0">
                <a:solidFill>
                  <a:prstClr val="black"/>
                </a:solidFill>
                <a:latin typeface="Arial" panose="020B0604020202020204" pitchFamily="34" charset="0"/>
                <a:cs typeface="Arial" panose="020B0604020202020204" pitchFamily="34" charset="0"/>
              </a:rPr>
              <a:t>2</a:t>
            </a:r>
          </a:p>
          <a:p>
            <a:pPr marL="285750" lvl="0" indent="-285750" defTabSz="457200">
              <a:buBlip>
                <a:blip r:embed="rId4"/>
              </a:buBlip>
              <a:defRPr/>
            </a:pPr>
            <a:endParaRPr lang="es-ES" sz="1400" dirty="0">
              <a:solidFill>
                <a:prstClr val="black"/>
              </a:solidFill>
              <a:latin typeface="Arial" panose="020B0604020202020204" pitchFamily="34" charset="0"/>
              <a:cs typeface="Arial" panose="020B0604020202020204" pitchFamily="34" charset="0"/>
            </a:endParaRPr>
          </a:p>
          <a:p>
            <a:pPr marL="742950" lvl="1" indent="-285750" defTabSz="457200">
              <a:buClr>
                <a:srgbClr val="B2DBC5"/>
              </a:buClr>
              <a:buFont typeface="Courier New" panose="02070309020205020404" pitchFamily="49" charset="0"/>
              <a:buChar char="o"/>
              <a:defRPr/>
            </a:pPr>
            <a:r>
              <a:rPr lang="es-ES" sz="1200" dirty="0">
                <a:solidFill>
                  <a:prstClr val="black"/>
                </a:solidFill>
                <a:latin typeface="Arial" panose="020B0604020202020204" pitchFamily="34" charset="0"/>
                <a:cs typeface="Arial" panose="020B0604020202020204" pitchFamily="34" charset="0"/>
              </a:rPr>
              <a:t>Quela los cationes trivalentes (como el Fe</a:t>
            </a:r>
            <a:r>
              <a:rPr lang="es-ES" sz="1200" baseline="30000" dirty="0">
                <a:solidFill>
                  <a:prstClr val="black"/>
                </a:solidFill>
                <a:latin typeface="Arial" panose="020B0604020202020204" pitchFamily="34" charset="0"/>
                <a:cs typeface="Arial" panose="020B0604020202020204" pitchFamily="34" charset="0"/>
              </a:rPr>
              <a:t>3+</a:t>
            </a:r>
            <a:r>
              <a:rPr lang="es-ES" sz="1200" dirty="0">
                <a:solidFill>
                  <a:prstClr val="black"/>
                </a:solidFill>
                <a:latin typeface="Arial" panose="020B0604020202020204" pitchFamily="34" charset="0"/>
                <a:cs typeface="Arial" panose="020B0604020202020204" pitchFamily="34" charset="0"/>
              </a:rPr>
              <a:t>),</a:t>
            </a:r>
            <a:r>
              <a:rPr lang="es-ES" sz="1200" baseline="30000" dirty="0">
                <a:solidFill>
                  <a:prstClr val="black"/>
                </a:solidFill>
                <a:latin typeface="Arial" panose="020B0604020202020204" pitchFamily="34" charset="0"/>
                <a:cs typeface="Arial" panose="020B0604020202020204" pitchFamily="34" charset="0"/>
              </a:rPr>
              <a:t>3</a:t>
            </a:r>
            <a:r>
              <a:rPr lang="es-ES" sz="1200" dirty="0">
                <a:solidFill>
                  <a:prstClr val="black"/>
                </a:solidFill>
                <a:latin typeface="Arial" panose="020B0604020202020204" pitchFamily="34" charset="0"/>
                <a:cs typeface="Arial" panose="020B0604020202020204" pitchFamily="34" charset="0"/>
              </a:rPr>
              <a:t> restringiendo su disponibilidad y, por tanto, inhibiendo el crecimiento de los hongos</a:t>
            </a:r>
            <a:r>
              <a:rPr lang="es-ES" sz="1200" baseline="30000" dirty="0">
                <a:solidFill>
                  <a:prstClr val="black"/>
                </a:solidFill>
                <a:latin typeface="Arial" panose="020B0604020202020204" pitchFamily="34" charset="0"/>
                <a:cs typeface="Arial" panose="020B0604020202020204" pitchFamily="34" charset="0"/>
              </a:rPr>
              <a:t>2</a:t>
            </a:r>
          </a:p>
          <a:p>
            <a:pPr marL="742950" lvl="1" indent="-285750" defTabSz="457200">
              <a:buClr>
                <a:srgbClr val="B2DBC5"/>
              </a:buClr>
              <a:buFont typeface="Courier New" panose="02070309020205020404" pitchFamily="49" charset="0"/>
              <a:buChar char="o"/>
              <a:defRPr/>
            </a:pPr>
            <a:r>
              <a:rPr lang="es-ES" sz="1200" dirty="0">
                <a:solidFill>
                  <a:prstClr val="black"/>
                </a:solidFill>
                <a:latin typeface="Arial" panose="020B0604020202020204" pitchFamily="34" charset="0"/>
                <a:cs typeface="Arial" panose="020B0604020202020204" pitchFamily="34" charset="0"/>
              </a:rPr>
              <a:t>Inhibe las enzimas dependientes de metales responsables de la degradación de los metabolitos tóxicos de las células fúngicas</a:t>
            </a:r>
            <a:r>
              <a:rPr lang="es-ES" sz="1200" baseline="30000" dirty="0">
                <a:solidFill>
                  <a:prstClr val="black"/>
                </a:solidFill>
                <a:latin typeface="Arial" panose="020B0604020202020204" pitchFamily="34" charset="0"/>
                <a:cs typeface="Arial" panose="020B0604020202020204" pitchFamily="34" charset="0"/>
              </a:rPr>
              <a:t>2,3</a:t>
            </a:r>
          </a:p>
          <a:p>
            <a:pPr marL="742950" lvl="1" indent="-285750" defTabSz="457200">
              <a:buClr>
                <a:srgbClr val="B2DBC5"/>
              </a:buClr>
              <a:buFont typeface="Courier New" panose="02070309020205020404" pitchFamily="49" charset="0"/>
              <a:buChar char="o"/>
              <a:defRPr/>
            </a:pPr>
            <a:r>
              <a:rPr lang="es-ES" sz="1200" dirty="0">
                <a:solidFill>
                  <a:prstClr val="black"/>
                </a:solidFill>
                <a:latin typeface="Arial" panose="020B0604020202020204" pitchFamily="34" charset="0"/>
                <a:cs typeface="Arial" panose="020B0604020202020204" pitchFamily="34" charset="0"/>
              </a:rPr>
              <a:t>Actúa en diversos procesos metabólicos y de producción de energía en células microbianas</a:t>
            </a:r>
            <a:r>
              <a:rPr lang="es-ES" sz="1200" baseline="30000" dirty="0">
                <a:solidFill>
                  <a:prstClr val="black"/>
                </a:solidFill>
                <a:latin typeface="Arial" panose="020B0604020202020204" pitchFamily="34" charset="0"/>
                <a:cs typeface="Arial" panose="020B0604020202020204" pitchFamily="34" charset="0"/>
              </a:rPr>
              <a:t>2,3</a:t>
            </a:r>
          </a:p>
          <a:p>
            <a:pPr marL="285750" lvl="0" indent="-285750" defTabSz="457200">
              <a:buBlip>
                <a:blip r:embed="rId4"/>
              </a:buBlip>
              <a:defRPr/>
            </a:pPr>
            <a:endParaRPr lang="es-ES" sz="1400" dirty="0">
              <a:solidFill>
                <a:prstClr val="black"/>
              </a:solidFill>
              <a:latin typeface="Arial" panose="020B0604020202020204" pitchFamily="34" charset="0"/>
              <a:cs typeface="Arial" panose="020B0604020202020204" pitchFamily="34" charset="0"/>
            </a:endParaRPr>
          </a:p>
          <a:p>
            <a:pPr marL="285750" lvl="0" indent="-285750" defTabSz="457200">
              <a:buBlip>
                <a:blip r:embed="rId4"/>
              </a:buBlip>
              <a:defRPr/>
            </a:pPr>
            <a:r>
              <a:rPr lang="es-ES" sz="1400" b="1" dirty="0">
                <a:solidFill>
                  <a:srgbClr val="377E48"/>
                </a:solidFill>
                <a:latin typeface="Arial" panose="020B0604020202020204" pitchFamily="34" charset="0"/>
                <a:cs typeface="Arial" panose="020B0604020202020204" pitchFamily="34" charset="0"/>
              </a:rPr>
              <a:t>Sin potencial de inducción de resistencia</a:t>
            </a:r>
            <a:r>
              <a:rPr lang="es-ES" sz="1400" baseline="30000" dirty="0">
                <a:solidFill>
                  <a:prstClr val="black"/>
                </a:solidFill>
                <a:latin typeface="Arial" panose="020B0604020202020204" pitchFamily="34" charset="0"/>
                <a:cs typeface="Arial" panose="020B0604020202020204" pitchFamily="34" charset="0"/>
              </a:rPr>
              <a:t>2-5</a:t>
            </a:r>
          </a:p>
          <a:p>
            <a:pPr marL="285750" lvl="0" indent="-285750" defTabSz="457200">
              <a:buBlip>
                <a:blip r:embed="rId4"/>
              </a:buBlip>
              <a:defRPr/>
            </a:pPr>
            <a:endParaRPr lang="es-ES" sz="1400" dirty="0">
              <a:solidFill>
                <a:prstClr val="black"/>
              </a:solidFill>
              <a:latin typeface="Arial" panose="020B0604020202020204" pitchFamily="34" charset="0"/>
              <a:cs typeface="Arial" panose="020B0604020202020204" pitchFamily="34" charset="0"/>
            </a:endParaRPr>
          </a:p>
          <a:p>
            <a:pPr marL="285750" lvl="0" indent="-285750" defTabSz="457200">
              <a:buBlip>
                <a:blip r:embed="rId4"/>
              </a:buBlip>
              <a:defRPr/>
            </a:pPr>
            <a:r>
              <a:rPr lang="es-ES" sz="1400" b="1" dirty="0">
                <a:solidFill>
                  <a:srgbClr val="377E48"/>
                </a:solidFill>
                <a:latin typeface="Arial" panose="020B0604020202020204" pitchFamily="34" charset="0"/>
                <a:cs typeface="Arial" panose="020B0604020202020204" pitchFamily="34" charset="0"/>
              </a:rPr>
              <a:t>Sin interacciones medicamentosas </a:t>
            </a:r>
            <a:r>
              <a:rPr lang="es-ES" sz="1400" dirty="0">
                <a:solidFill>
                  <a:prstClr val="black"/>
                </a:solidFill>
                <a:latin typeface="Arial" panose="020B0604020202020204" pitchFamily="34" charset="0"/>
                <a:cs typeface="Arial" panose="020B0604020202020204" pitchFamily="34" charset="0"/>
              </a:rPr>
              <a:t>identificadas</a:t>
            </a:r>
            <a:r>
              <a:rPr lang="es-ES" sz="1400" baseline="30000" dirty="0">
                <a:solidFill>
                  <a:prstClr val="black"/>
                </a:solidFill>
                <a:latin typeface="Arial" panose="020B0604020202020204" pitchFamily="34" charset="0"/>
                <a:cs typeface="Arial" panose="020B0604020202020204" pitchFamily="34" charset="0"/>
              </a:rPr>
              <a:t>6</a:t>
            </a:r>
          </a:p>
        </p:txBody>
      </p:sp>
      <p:sp>
        <p:nvSpPr>
          <p:cNvPr id="16" name="CuadroTexto 15">
            <a:extLst>
              <a:ext uri="{FF2B5EF4-FFF2-40B4-BE49-F238E27FC236}">
                <a16:creationId xmlns:a16="http://schemas.microsoft.com/office/drawing/2014/main" id="{DC318EE5-68E6-C449-A714-D920CC3F2266}"/>
              </a:ext>
            </a:extLst>
          </p:cNvPr>
          <p:cNvSpPr txBox="1"/>
          <p:nvPr/>
        </p:nvSpPr>
        <p:spPr>
          <a:xfrm>
            <a:off x="592710" y="1009364"/>
            <a:ext cx="11135033" cy="400110"/>
          </a:xfrm>
          <a:prstGeom prst="rect">
            <a:avLst/>
          </a:prstGeom>
          <a:noFill/>
        </p:spPr>
        <p:txBody>
          <a:bodyPr wrap="square" rtlCol="0">
            <a:spAutoFit/>
          </a:bodyPr>
          <a:lstStyle/>
          <a:p>
            <a:r>
              <a:rPr lang="es-ES" sz="2000" b="1">
                <a:latin typeface="Arial" panose="020B0604020202020204" pitchFamily="34" charset="0"/>
                <a:cs typeface="Arial" panose="020B0604020202020204" pitchFamily="34" charset="0"/>
              </a:rPr>
              <a:t>Tiene como ingrediente activo: </a:t>
            </a:r>
            <a:r>
              <a:rPr lang="es-ES" sz="2000" b="1" err="1">
                <a:latin typeface="Arial" panose="020B0604020202020204" pitchFamily="34" charset="0"/>
                <a:cs typeface="Arial" panose="020B0604020202020204" pitchFamily="34" charset="0"/>
              </a:rPr>
              <a:t>Ciclopirox</a:t>
            </a:r>
            <a:endParaRPr lang="es-ES" sz="2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78313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C16A9B27-3493-6C43-9BF4-C535862696ED}"/>
              </a:ext>
            </a:extLst>
          </p:cNvPr>
          <p:cNvSpPr txBox="1"/>
          <p:nvPr/>
        </p:nvSpPr>
        <p:spPr>
          <a:xfrm>
            <a:off x="589935" y="441325"/>
            <a:ext cx="11135033" cy="553998"/>
          </a:xfrm>
          <a:prstGeom prst="rect">
            <a:avLst/>
          </a:prstGeom>
          <a:noFill/>
        </p:spPr>
        <p:txBody>
          <a:bodyPr wrap="square" rtlCol="0">
            <a:spAutoFit/>
          </a:bodyPr>
          <a:lstStyle/>
          <a:p>
            <a:r>
              <a:rPr lang="es-ES" sz="3000" b="1">
                <a:solidFill>
                  <a:srgbClr val="377E48"/>
                </a:solidFill>
                <a:latin typeface="Arial" panose="020B0604020202020204" pitchFamily="34" charset="0"/>
                <a:cs typeface="Arial" panose="020B0604020202020204" pitchFamily="34" charset="0"/>
              </a:rPr>
              <a:t>01. Ony-Tec</a:t>
            </a:r>
            <a:r>
              <a:rPr lang="es-ES" sz="3000" b="1" baseline="30000">
                <a:solidFill>
                  <a:srgbClr val="377E48"/>
                </a:solidFill>
                <a:latin typeface="Arial" panose="020B0604020202020204" pitchFamily="34" charset="0"/>
                <a:cs typeface="Arial" panose="020B0604020202020204" pitchFamily="34" charset="0"/>
              </a:rPr>
              <a:t>®</a:t>
            </a:r>
          </a:p>
        </p:txBody>
      </p:sp>
      <p:sp>
        <p:nvSpPr>
          <p:cNvPr id="13" name="Marcador de texto 31">
            <a:extLst>
              <a:ext uri="{FF2B5EF4-FFF2-40B4-BE49-F238E27FC236}">
                <a16:creationId xmlns:a16="http://schemas.microsoft.com/office/drawing/2014/main" id="{296DFEED-5D11-AC4B-A0D1-9F177DB3A2F6}"/>
              </a:ext>
            </a:extLst>
          </p:cNvPr>
          <p:cNvSpPr txBox="1">
            <a:spLocks/>
          </p:cNvSpPr>
          <p:nvPr/>
        </p:nvSpPr>
        <p:spPr>
          <a:xfrm>
            <a:off x="581392" y="6233588"/>
            <a:ext cx="9796557" cy="46166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fr-FR" sz="800" b="1" dirty="0">
                <a:solidFill>
                  <a:srgbClr val="377E48"/>
                </a:solidFill>
                <a:latin typeface="Arial" panose="020B0604020202020204" pitchFamily="34" charset="0"/>
                <a:cs typeface="Arial" panose="020B0604020202020204" pitchFamily="34" charset="0"/>
              </a:rPr>
              <a:t>1.</a:t>
            </a:r>
            <a:r>
              <a:rPr lang="es-ES" sz="800" i="1" dirty="0">
                <a:solidFill>
                  <a:prstClr val="black"/>
                </a:solidFill>
                <a:latin typeface="Arial" panose="020B0604020202020204" pitchFamily="34" charset="0"/>
                <a:cs typeface="Arial" panose="020B0604020202020204" pitchFamily="34" charset="0"/>
              </a:rPr>
              <a:t> </a:t>
            </a:r>
            <a:r>
              <a:rPr lang="es-ES" sz="800" dirty="0">
                <a:solidFill>
                  <a:prstClr val="black"/>
                </a:solidFill>
                <a:latin typeface="Arial" panose="020B0604020202020204" pitchFamily="34" charset="0"/>
                <a:cs typeface="Arial" panose="020B0604020202020204" pitchFamily="34" charset="0"/>
              </a:rPr>
              <a:t>Monti D</a:t>
            </a:r>
            <a:r>
              <a:rPr lang="es-ES" sz="800" i="1" dirty="0">
                <a:solidFill>
                  <a:prstClr val="black"/>
                </a:solidFill>
                <a:latin typeface="Arial" panose="020B0604020202020204" pitchFamily="34" charset="0"/>
                <a:cs typeface="Arial" panose="020B0604020202020204" pitchFamily="34" charset="0"/>
              </a:rPr>
              <a:t>, et al. </a:t>
            </a:r>
            <a:r>
              <a:rPr lang="es-ES" sz="800" dirty="0" err="1">
                <a:solidFill>
                  <a:prstClr val="black"/>
                </a:solidFill>
                <a:latin typeface="Arial" panose="020B0604020202020204" pitchFamily="34" charset="0"/>
                <a:cs typeface="Arial" panose="020B0604020202020204" pitchFamily="34" charset="0"/>
              </a:rPr>
              <a:t>Drug</a:t>
            </a:r>
            <a:r>
              <a:rPr lang="es-ES" sz="800" dirty="0">
                <a:solidFill>
                  <a:prstClr val="black"/>
                </a:solidFill>
                <a:latin typeface="Arial" panose="020B0604020202020204" pitchFamily="34" charset="0"/>
                <a:cs typeface="Arial" panose="020B0604020202020204" pitchFamily="34" charset="0"/>
              </a:rPr>
              <a:t> Dev </a:t>
            </a:r>
            <a:r>
              <a:rPr lang="es-ES" sz="800" dirty="0" err="1">
                <a:solidFill>
                  <a:prstClr val="black"/>
                </a:solidFill>
                <a:latin typeface="Arial" panose="020B0604020202020204" pitchFamily="34" charset="0"/>
                <a:cs typeface="Arial" panose="020B0604020202020204" pitchFamily="34" charset="0"/>
              </a:rPr>
              <a:t>Ind</a:t>
            </a:r>
            <a:r>
              <a:rPr lang="es-ES" sz="800" dirty="0">
                <a:solidFill>
                  <a:prstClr val="black"/>
                </a:solidFill>
                <a:latin typeface="Arial" panose="020B0604020202020204" pitchFamily="34" charset="0"/>
                <a:cs typeface="Arial" panose="020B0604020202020204" pitchFamily="34" charset="0"/>
              </a:rPr>
              <a:t> </a:t>
            </a:r>
            <a:r>
              <a:rPr lang="es-ES" sz="800" dirty="0" err="1">
                <a:solidFill>
                  <a:prstClr val="black"/>
                </a:solidFill>
                <a:latin typeface="Arial" panose="020B0604020202020204" pitchFamily="34" charset="0"/>
                <a:cs typeface="Arial" panose="020B0604020202020204" pitchFamily="34" charset="0"/>
              </a:rPr>
              <a:t>Pharm</a:t>
            </a:r>
            <a:r>
              <a:rPr lang="es-ES" sz="800" dirty="0">
                <a:solidFill>
                  <a:prstClr val="black"/>
                </a:solidFill>
                <a:latin typeface="Arial" panose="020B0604020202020204" pitchFamily="34" charset="0"/>
                <a:cs typeface="Arial" panose="020B0604020202020204" pitchFamily="34" charset="0"/>
              </a:rPr>
              <a:t>. 2005;31(1):11-7; </a:t>
            </a:r>
            <a:r>
              <a:rPr lang="es-ES" sz="800" b="1" dirty="0">
                <a:solidFill>
                  <a:srgbClr val="377E48"/>
                </a:solidFill>
                <a:latin typeface="Arial" panose="020B0604020202020204" pitchFamily="34" charset="0"/>
                <a:cs typeface="Arial" panose="020B0604020202020204" pitchFamily="34" charset="0"/>
              </a:rPr>
              <a:t>2.</a:t>
            </a:r>
            <a:r>
              <a:rPr lang="es-ES" sz="800" dirty="0">
                <a:solidFill>
                  <a:prstClr val="black"/>
                </a:solidFill>
                <a:latin typeface="Arial" panose="020B0604020202020204" pitchFamily="34" charset="0"/>
                <a:cs typeface="Arial" panose="020B0604020202020204" pitchFamily="34" charset="0"/>
              </a:rPr>
              <a:t> </a:t>
            </a:r>
            <a:r>
              <a:rPr lang="es-ES" sz="800" dirty="0" err="1">
                <a:solidFill>
                  <a:prstClr val="black"/>
                </a:solidFill>
                <a:latin typeface="Arial" panose="020B0604020202020204" pitchFamily="34" charset="0"/>
                <a:cs typeface="Arial" panose="020B0604020202020204" pitchFamily="34" charset="0"/>
              </a:rPr>
              <a:t>Sparavigna</a:t>
            </a:r>
            <a:r>
              <a:rPr lang="es-ES" sz="800" dirty="0">
                <a:solidFill>
                  <a:prstClr val="black"/>
                </a:solidFill>
                <a:latin typeface="Arial" panose="020B0604020202020204" pitchFamily="34" charset="0"/>
                <a:cs typeface="Arial" panose="020B0604020202020204" pitchFamily="34" charset="0"/>
              </a:rPr>
              <a:t> M, </a:t>
            </a:r>
            <a:r>
              <a:rPr lang="es-ES" sz="800" i="1" dirty="0">
                <a:solidFill>
                  <a:prstClr val="black"/>
                </a:solidFill>
                <a:latin typeface="Arial" panose="020B0604020202020204" pitchFamily="34" charset="0"/>
                <a:cs typeface="Arial" panose="020B0604020202020204" pitchFamily="34" charset="0"/>
              </a:rPr>
              <a:t>et al</a:t>
            </a:r>
            <a:r>
              <a:rPr lang="es-ES" sz="800" dirty="0">
                <a:solidFill>
                  <a:prstClr val="black"/>
                </a:solidFill>
                <a:latin typeface="Arial" panose="020B0604020202020204" pitchFamily="34" charset="0"/>
                <a:cs typeface="Arial" panose="020B0604020202020204" pitchFamily="34" charset="0"/>
              </a:rPr>
              <a:t>. L. J </a:t>
            </a:r>
            <a:r>
              <a:rPr lang="es-ES" sz="800" dirty="0" err="1">
                <a:solidFill>
                  <a:prstClr val="black"/>
                </a:solidFill>
                <a:latin typeface="Arial" panose="020B0604020202020204" pitchFamily="34" charset="0"/>
                <a:cs typeface="Arial" panose="020B0604020202020204" pitchFamily="34" charset="0"/>
              </a:rPr>
              <a:t>Plastic</a:t>
            </a:r>
            <a:r>
              <a:rPr lang="es-ES" sz="800" dirty="0">
                <a:solidFill>
                  <a:prstClr val="black"/>
                </a:solidFill>
                <a:latin typeface="Arial" panose="020B0604020202020204" pitchFamily="34" charset="0"/>
                <a:cs typeface="Arial" panose="020B0604020202020204" pitchFamily="34" charset="0"/>
              </a:rPr>
              <a:t> </a:t>
            </a:r>
            <a:r>
              <a:rPr lang="es-ES" sz="800" dirty="0" err="1">
                <a:solidFill>
                  <a:prstClr val="black"/>
                </a:solidFill>
                <a:latin typeface="Arial" panose="020B0604020202020204" pitchFamily="34" charset="0"/>
                <a:cs typeface="Arial" panose="020B0604020202020204" pitchFamily="34" charset="0"/>
              </a:rPr>
              <a:t>Dermatol</a:t>
            </a:r>
            <a:r>
              <a:rPr lang="es-ES" sz="800" dirty="0">
                <a:solidFill>
                  <a:prstClr val="black"/>
                </a:solidFill>
                <a:latin typeface="Arial" panose="020B0604020202020204" pitchFamily="34" charset="0"/>
                <a:cs typeface="Arial" panose="020B0604020202020204" pitchFamily="34" charset="0"/>
              </a:rPr>
              <a:t>. 2008;4(1):5-12; </a:t>
            </a:r>
            <a:r>
              <a:rPr lang="es-ES" sz="800" b="1" dirty="0">
                <a:solidFill>
                  <a:srgbClr val="377E48"/>
                </a:solidFill>
                <a:latin typeface="Arial" panose="020B0604020202020204" pitchFamily="34" charset="0"/>
                <a:cs typeface="Arial" panose="020B0604020202020204" pitchFamily="34" charset="0"/>
              </a:rPr>
              <a:t>3.</a:t>
            </a:r>
            <a:r>
              <a:rPr lang="es-ES" sz="800" dirty="0">
                <a:solidFill>
                  <a:prstClr val="black"/>
                </a:solidFill>
                <a:latin typeface="Arial" panose="020B0604020202020204" pitchFamily="34" charset="0"/>
                <a:cs typeface="Arial" panose="020B0604020202020204" pitchFamily="34" charset="0"/>
              </a:rPr>
              <a:t> CIMA AEMPS. FT </a:t>
            </a:r>
            <a:r>
              <a:rPr lang="es-ES" sz="800" dirty="0" err="1">
                <a:solidFill>
                  <a:prstClr val="black"/>
                </a:solidFill>
                <a:latin typeface="Arial" panose="020B0604020202020204" pitchFamily="34" charset="0"/>
                <a:cs typeface="Arial" panose="020B0604020202020204" pitchFamily="34" charset="0"/>
              </a:rPr>
              <a:t>Ony-Tec</a:t>
            </a:r>
            <a:r>
              <a:rPr lang="es-ES" sz="800" dirty="0">
                <a:solidFill>
                  <a:prstClr val="black"/>
                </a:solidFill>
                <a:latin typeface="Arial" panose="020B0604020202020204" pitchFamily="34" charset="0"/>
                <a:cs typeface="Arial" panose="020B0604020202020204" pitchFamily="34" charset="0"/>
              </a:rPr>
              <a:t>® (internet). Fecha de acceso: febrero 2022. Disponible en </a:t>
            </a:r>
            <a:r>
              <a:rPr lang="es-ES" sz="800" dirty="0">
                <a:solidFill>
                  <a:prstClr val="black"/>
                </a:solidFill>
                <a:latin typeface="Arial" panose="020B0604020202020204" pitchFamily="34" charset="0"/>
                <a:ea typeface="+mn-lt"/>
                <a:cs typeface="Arial" panose="020B0604020202020204" pitchFamily="34" charset="0"/>
                <a:hlinkClick r:id="rId3"/>
              </a:rPr>
              <a:t>https://cima.aemps.es/cima/dochtml/ft/72143/FT_72143.html#6-datos-farmac-uticos</a:t>
            </a:r>
            <a:r>
              <a:rPr lang="es-ES" sz="800" dirty="0">
                <a:solidFill>
                  <a:prstClr val="black"/>
                </a:solidFill>
                <a:latin typeface="Arial" panose="020B0604020202020204" pitchFamily="34" charset="0"/>
                <a:ea typeface="+mn-lt"/>
                <a:cs typeface="Arial" panose="020B0604020202020204" pitchFamily="34" charset="0"/>
              </a:rPr>
              <a:t>; </a:t>
            </a:r>
            <a:r>
              <a:rPr lang="es-ES" sz="800" b="1" dirty="0">
                <a:solidFill>
                  <a:srgbClr val="377E48"/>
                </a:solidFill>
                <a:latin typeface="Arial" panose="020B0604020202020204" pitchFamily="34" charset="0"/>
                <a:ea typeface="+mn-lt"/>
                <a:cs typeface="Arial" panose="020B0604020202020204" pitchFamily="34" charset="0"/>
              </a:rPr>
              <a:t>4</a:t>
            </a:r>
            <a:r>
              <a:rPr lang="es-ES" sz="800" b="1" dirty="0">
                <a:solidFill>
                  <a:srgbClr val="377E48"/>
                </a:solidFill>
                <a:latin typeface="Arial" panose="020B0604020202020204" pitchFamily="34" charset="0"/>
                <a:cs typeface="Arial" panose="020B0604020202020204" pitchFamily="34" charset="0"/>
              </a:rPr>
              <a:t>. </a:t>
            </a:r>
            <a:r>
              <a:rPr lang="es-ES" sz="800" dirty="0" err="1">
                <a:solidFill>
                  <a:prstClr val="black"/>
                </a:solidFill>
                <a:latin typeface="Arial" panose="020B0604020202020204" pitchFamily="34" charset="0"/>
                <a:cs typeface="Arial" panose="020B0604020202020204" pitchFamily="34" charset="0"/>
              </a:rPr>
              <a:t>Chimenti</a:t>
            </a:r>
            <a:r>
              <a:rPr lang="es-ES" sz="800" dirty="0">
                <a:solidFill>
                  <a:prstClr val="black"/>
                </a:solidFill>
                <a:latin typeface="Arial" panose="020B0604020202020204" pitchFamily="34" charset="0"/>
                <a:cs typeface="Arial" panose="020B0604020202020204" pitchFamily="34" charset="0"/>
              </a:rPr>
              <a:t> S, </a:t>
            </a:r>
            <a:r>
              <a:rPr lang="es-ES" sz="800" i="1" dirty="0">
                <a:solidFill>
                  <a:prstClr val="black"/>
                </a:solidFill>
                <a:latin typeface="Arial" panose="020B0604020202020204" pitchFamily="34" charset="0"/>
                <a:cs typeface="Arial" panose="020B0604020202020204" pitchFamily="34" charset="0"/>
              </a:rPr>
              <a:t>et al. </a:t>
            </a:r>
            <a:r>
              <a:rPr lang="es-ES" sz="800" dirty="0">
                <a:solidFill>
                  <a:prstClr val="black"/>
                </a:solidFill>
                <a:latin typeface="Arial" panose="020B0604020202020204" pitchFamily="34" charset="0"/>
                <a:cs typeface="Arial" panose="020B0604020202020204" pitchFamily="34" charset="0"/>
              </a:rPr>
              <a:t>J </a:t>
            </a:r>
            <a:r>
              <a:rPr lang="es-ES" sz="800" dirty="0" err="1">
                <a:solidFill>
                  <a:prstClr val="black"/>
                </a:solidFill>
                <a:latin typeface="Arial" panose="020B0604020202020204" pitchFamily="34" charset="0"/>
                <a:cs typeface="Arial" panose="020B0604020202020204" pitchFamily="34" charset="0"/>
              </a:rPr>
              <a:t>Plastic</a:t>
            </a:r>
            <a:r>
              <a:rPr lang="es-ES" sz="800" dirty="0">
                <a:solidFill>
                  <a:prstClr val="black"/>
                </a:solidFill>
                <a:latin typeface="Arial" panose="020B0604020202020204" pitchFamily="34" charset="0"/>
                <a:cs typeface="Arial" panose="020B0604020202020204" pitchFamily="34" charset="0"/>
              </a:rPr>
              <a:t> </a:t>
            </a:r>
            <a:r>
              <a:rPr lang="es-ES" sz="800" dirty="0" err="1">
                <a:solidFill>
                  <a:prstClr val="black"/>
                </a:solidFill>
                <a:latin typeface="Arial" panose="020B0604020202020204" pitchFamily="34" charset="0"/>
                <a:cs typeface="Arial" panose="020B0604020202020204" pitchFamily="34" charset="0"/>
              </a:rPr>
              <a:t>Dermatol</a:t>
            </a:r>
            <a:r>
              <a:rPr lang="es-ES" sz="800" dirty="0">
                <a:solidFill>
                  <a:prstClr val="black"/>
                </a:solidFill>
                <a:latin typeface="Arial" panose="020B0604020202020204" pitchFamily="34" charset="0"/>
                <a:cs typeface="Arial" panose="020B0604020202020204" pitchFamily="34" charset="0"/>
              </a:rPr>
              <a:t>. 2013;9(3):185-9; </a:t>
            </a:r>
            <a:r>
              <a:rPr lang="es-ES" sz="800" b="1" dirty="0">
                <a:solidFill>
                  <a:srgbClr val="377E48"/>
                </a:solidFill>
                <a:latin typeface="Arial" panose="020B0604020202020204" pitchFamily="34" charset="0"/>
                <a:cs typeface="Arial" panose="020B0604020202020204" pitchFamily="34" charset="0"/>
              </a:rPr>
              <a:t>5. </a:t>
            </a:r>
            <a:r>
              <a:rPr lang="es-ES" sz="800" dirty="0" err="1">
                <a:solidFill>
                  <a:prstClr val="black"/>
                </a:solidFill>
                <a:latin typeface="Arial" panose="020B0604020202020204" pitchFamily="34" charset="0"/>
                <a:cs typeface="Arial" panose="020B0604020202020204" pitchFamily="34" charset="0"/>
              </a:rPr>
              <a:t>Ghannoum</a:t>
            </a:r>
            <a:r>
              <a:rPr lang="es-ES" sz="800" dirty="0">
                <a:solidFill>
                  <a:prstClr val="black"/>
                </a:solidFill>
                <a:latin typeface="Arial" panose="020B0604020202020204" pitchFamily="34" charset="0"/>
                <a:cs typeface="Arial" panose="020B0604020202020204" pitchFamily="34" charset="0"/>
              </a:rPr>
              <a:t> MA, </a:t>
            </a:r>
            <a:r>
              <a:rPr lang="es-ES" sz="800" i="1" dirty="0">
                <a:solidFill>
                  <a:prstClr val="black"/>
                </a:solidFill>
                <a:latin typeface="Arial" panose="020B0604020202020204" pitchFamily="34" charset="0"/>
                <a:cs typeface="Arial" panose="020B0604020202020204" pitchFamily="34" charset="0"/>
              </a:rPr>
              <a:t>et al.</a:t>
            </a:r>
            <a:r>
              <a:rPr lang="es-ES" sz="800" dirty="0">
                <a:solidFill>
                  <a:prstClr val="black"/>
                </a:solidFill>
                <a:latin typeface="Arial" panose="020B0604020202020204" pitchFamily="34" charset="0"/>
                <a:cs typeface="Arial" panose="020B0604020202020204" pitchFamily="34" charset="0"/>
              </a:rPr>
              <a:t> </a:t>
            </a:r>
            <a:r>
              <a:rPr lang="es-ES" sz="800" dirty="0" err="1">
                <a:solidFill>
                  <a:prstClr val="black"/>
                </a:solidFill>
                <a:latin typeface="Arial" panose="020B0604020202020204" pitchFamily="34" charset="0"/>
                <a:cs typeface="Arial" panose="020B0604020202020204" pitchFamily="34" charset="0"/>
              </a:rPr>
              <a:t>Antimicrob</a:t>
            </a:r>
            <a:r>
              <a:rPr lang="es-ES" sz="800" dirty="0">
                <a:solidFill>
                  <a:prstClr val="black"/>
                </a:solidFill>
                <a:latin typeface="Arial" panose="020B0604020202020204" pitchFamily="34" charset="0"/>
                <a:cs typeface="Arial" panose="020B0604020202020204" pitchFamily="34" charset="0"/>
              </a:rPr>
              <a:t> </a:t>
            </a:r>
            <a:r>
              <a:rPr lang="es-ES" sz="800" dirty="0" err="1">
                <a:solidFill>
                  <a:prstClr val="black"/>
                </a:solidFill>
                <a:latin typeface="Arial" panose="020B0604020202020204" pitchFamily="34" charset="0"/>
                <a:cs typeface="Arial" panose="020B0604020202020204" pitchFamily="34" charset="0"/>
              </a:rPr>
              <a:t>Agents</a:t>
            </a:r>
            <a:r>
              <a:rPr lang="es-ES" sz="800" dirty="0">
                <a:solidFill>
                  <a:prstClr val="black"/>
                </a:solidFill>
                <a:latin typeface="Arial" panose="020B0604020202020204" pitchFamily="34" charset="0"/>
                <a:cs typeface="Arial" panose="020B0604020202020204" pitchFamily="34" charset="0"/>
              </a:rPr>
              <a:t> </a:t>
            </a:r>
            <a:r>
              <a:rPr lang="es-ES" sz="800" dirty="0" err="1">
                <a:solidFill>
                  <a:prstClr val="black"/>
                </a:solidFill>
                <a:latin typeface="Arial" panose="020B0604020202020204" pitchFamily="34" charset="0"/>
                <a:cs typeface="Arial" panose="020B0604020202020204" pitchFamily="34" charset="0"/>
              </a:rPr>
              <a:t>Chemother</a:t>
            </a:r>
            <a:r>
              <a:rPr lang="es-ES" sz="800" dirty="0">
                <a:solidFill>
                  <a:prstClr val="black"/>
                </a:solidFill>
                <a:latin typeface="Arial" panose="020B0604020202020204" pitchFamily="34" charset="0"/>
                <a:cs typeface="Arial" panose="020B0604020202020204" pitchFamily="34" charset="0"/>
              </a:rPr>
              <a:t>. 2015;59(4):1844-8; </a:t>
            </a:r>
            <a:r>
              <a:rPr lang="es-ES" sz="800" b="1" dirty="0">
                <a:solidFill>
                  <a:srgbClr val="377E48"/>
                </a:solidFill>
                <a:latin typeface="Arial" panose="020B0604020202020204" pitchFamily="34" charset="0"/>
                <a:ea typeface="+mn-lt"/>
                <a:cs typeface="Arial" panose="020B0604020202020204" pitchFamily="34" charset="0"/>
              </a:rPr>
              <a:t>6</a:t>
            </a:r>
            <a:r>
              <a:rPr lang="es-ES" sz="800" b="1" dirty="0">
                <a:solidFill>
                  <a:srgbClr val="377E48"/>
                </a:solidFill>
                <a:latin typeface="Arial" panose="020B0604020202020204" pitchFamily="34" charset="0"/>
                <a:cs typeface="Arial" panose="020B0604020202020204" pitchFamily="34" charset="0"/>
              </a:rPr>
              <a:t>. </a:t>
            </a:r>
            <a:r>
              <a:rPr lang="fr-FR" sz="800" dirty="0" err="1">
                <a:solidFill>
                  <a:prstClr val="black"/>
                </a:solidFill>
                <a:latin typeface="Arial" panose="020B0604020202020204" pitchFamily="34" charset="0"/>
                <a:cs typeface="Arial" panose="020B0604020202020204" pitchFamily="34" charset="0"/>
              </a:rPr>
              <a:t>Iorizzo</a:t>
            </a:r>
            <a:r>
              <a:rPr lang="fr-FR" sz="800" dirty="0">
                <a:solidFill>
                  <a:prstClr val="black"/>
                </a:solidFill>
                <a:latin typeface="Arial" panose="020B0604020202020204" pitchFamily="34" charset="0"/>
                <a:cs typeface="Arial" panose="020B0604020202020204" pitchFamily="34" charset="0"/>
              </a:rPr>
              <a:t> M, </a:t>
            </a:r>
            <a:r>
              <a:rPr lang="fr-FR" sz="800" i="1" dirty="0">
                <a:solidFill>
                  <a:prstClr val="black"/>
                </a:solidFill>
                <a:latin typeface="Arial" panose="020B0604020202020204" pitchFamily="34" charset="0"/>
                <a:cs typeface="Arial" panose="020B0604020202020204" pitchFamily="34" charset="0"/>
              </a:rPr>
              <a:t>et al. </a:t>
            </a:r>
            <a:r>
              <a:rPr lang="fr-FR" sz="800" dirty="0">
                <a:solidFill>
                  <a:prstClr val="black"/>
                </a:solidFill>
                <a:latin typeface="Arial" panose="020B0604020202020204" pitchFamily="34" charset="0"/>
                <a:cs typeface="Arial" panose="020B0604020202020204" pitchFamily="34" charset="0"/>
              </a:rPr>
              <a:t>Skin </a:t>
            </a:r>
            <a:r>
              <a:rPr lang="en-GB" sz="800" dirty="0">
                <a:solidFill>
                  <a:prstClr val="black"/>
                </a:solidFill>
                <a:latin typeface="Arial" panose="020B0604020202020204" pitchFamily="34" charset="0"/>
                <a:cs typeface="Arial" panose="020B0604020202020204" pitchFamily="34" charset="0"/>
              </a:rPr>
              <a:t>Appendage</a:t>
            </a:r>
            <a:r>
              <a:rPr lang="fr-FR" sz="800" dirty="0">
                <a:solidFill>
                  <a:prstClr val="black"/>
                </a:solidFill>
                <a:latin typeface="Arial" panose="020B0604020202020204" pitchFamily="34" charset="0"/>
                <a:cs typeface="Arial" panose="020B0604020202020204" pitchFamily="34" charset="0"/>
              </a:rPr>
              <a:t> </a:t>
            </a:r>
            <a:r>
              <a:rPr lang="fr-FR" sz="800" dirty="0" err="1">
                <a:solidFill>
                  <a:prstClr val="black"/>
                </a:solidFill>
                <a:latin typeface="Arial" panose="020B0604020202020204" pitchFamily="34" charset="0"/>
                <a:cs typeface="Arial" panose="020B0604020202020204" pitchFamily="34" charset="0"/>
              </a:rPr>
              <a:t>Disord</a:t>
            </a:r>
            <a:r>
              <a:rPr lang="fr-FR" sz="800" dirty="0">
                <a:solidFill>
                  <a:prstClr val="black"/>
                </a:solidFill>
                <a:latin typeface="Arial" panose="020B0604020202020204" pitchFamily="34" charset="0"/>
                <a:cs typeface="Arial" panose="020B0604020202020204" pitchFamily="34" charset="0"/>
              </a:rPr>
              <a:t>. 2016;1(3):134-40</a:t>
            </a:r>
            <a:r>
              <a:rPr lang="es-ES" sz="800" dirty="0">
                <a:solidFill>
                  <a:prstClr val="black"/>
                </a:solidFill>
                <a:latin typeface="Arial" panose="020B0604020202020204" pitchFamily="34" charset="0"/>
                <a:cs typeface="Arial" panose="020B0604020202020204" pitchFamily="34" charset="0"/>
              </a:rPr>
              <a:t>; </a:t>
            </a:r>
            <a:r>
              <a:rPr lang="es-ES" sz="800" b="1" dirty="0">
                <a:solidFill>
                  <a:srgbClr val="377E48"/>
                </a:solidFill>
                <a:latin typeface="Arial" panose="020B0604020202020204" pitchFamily="34" charset="0"/>
                <a:cs typeface="Arial" panose="020B0604020202020204" pitchFamily="34" charset="0"/>
              </a:rPr>
              <a:t>7. </a:t>
            </a:r>
            <a:r>
              <a:rPr lang="es-ES" sz="800" dirty="0" err="1">
                <a:solidFill>
                  <a:prstClr val="black"/>
                </a:solidFill>
                <a:latin typeface="Arial" panose="020B0604020202020204" pitchFamily="34" charset="0"/>
                <a:cs typeface="Arial" panose="020B0604020202020204" pitchFamily="34" charset="0"/>
              </a:rPr>
              <a:t>Bulgheroni</a:t>
            </a:r>
            <a:r>
              <a:rPr lang="es-ES" sz="800" dirty="0">
                <a:solidFill>
                  <a:prstClr val="black"/>
                </a:solidFill>
                <a:latin typeface="Arial" panose="020B0604020202020204" pitchFamily="34" charset="0"/>
                <a:cs typeface="Arial" panose="020B0604020202020204" pitchFamily="34" charset="0"/>
              </a:rPr>
              <a:t> A, </a:t>
            </a:r>
            <a:r>
              <a:rPr lang="es-ES" sz="800" i="1" dirty="0">
                <a:solidFill>
                  <a:prstClr val="black"/>
                </a:solidFill>
                <a:latin typeface="Arial" panose="020B0604020202020204" pitchFamily="34" charset="0"/>
                <a:cs typeface="Arial" panose="020B0604020202020204" pitchFamily="34" charset="0"/>
              </a:rPr>
              <a:t>et al. </a:t>
            </a:r>
            <a:r>
              <a:rPr lang="es-ES" sz="800" dirty="0">
                <a:solidFill>
                  <a:prstClr val="black"/>
                </a:solidFill>
                <a:latin typeface="Arial" panose="020B0604020202020204" pitchFamily="34" charset="0"/>
                <a:cs typeface="Arial" panose="020B0604020202020204" pitchFamily="34" charset="0"/>
              </a:rPr>
              <a:t>Open </a:t>
            </a:r>
            <a:r>
              <a:rPr lang="es-ES" sz="800" dirty="0" err="1">
                <a:solidFill>
                  <a:prstClr val="black"/>
                </a:solidFill>
                <a:latin typeface="Arial" panose="020B0604020202020204" pitchFamily="34" charset="0"/>
                <a:cs typeface="Arial" panose="020B0604020202020204" pitchFamily="34" charset="0"/>
              </a:rPr>
              <a:t>Dermatol</a:t>
            </a:r>
            <a:r>
              <a:rPr lang="es-ES" sz="800" dirty="0">
                <a:solidFill>
                  <a:prstClr val="black"/>
                </a:solidFill>
                <a:latin typeface="Arial" panose="020B0604020202020204" pitchFamily="34" charset="0"/>
                <a:cs typeface="Arial" panose="020B0604020202020204" pitchFamily="34" charset="0"/>
              </a:rPr>
              <a:t> J. 2015. </a:t>
            </a:r>
            <a:endParaRPr kumimoji="0" lang="fr-FR"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 name="Rectángulo 13">
            <a:extLst>
              <a:ext uri="{FF2B5EF4-FFF2-40B4-BE49-F238E27FC236}">
                <a16:creationId xmlns:a16="http://schemas.microsoft.com/office/drawing/2014/main" id="{7AA70B4B-E606-7B45-8395-2A7819E7B935}"/>
              </a:ext>
            </a:extLst>
          </p:cNvPr>
          <p:cNvSpPr/>
          <p:nvPr/>
        </p:nvSpPr>
        <p:spPr>
          <a:xfrm>
            <a:off x="581392" y="1907775"/>
            <a:ext cx="10787106" cy="3843616"/>
          </a:xfrm>
          <a:prstGeom prst="rect">
            <a:avLst/>
          </a:prstGeom>
        </p:spPr>
        <p:txBody>
          <a:bodyPr wrap="square" lIns="91440" tIns="45720" rIns="91440" bIns="45720" anchor="t">
            <a:spAutoFit/>
          </a:bodyPr>
          <a:lstStyle/>
          <a:p>
            <a:pPr marL="285750" indent="-285750" defTabSz="457200">
              <a:buBlip>
                <a:blip r:embed="rId4"/>
              </a:buBlip>
              <a:defRPr/>
            </a:pPr>
            <a:r>
              <a:rPr lang="es-ES" sz="1400" dirty="0">
                <a:solidFill>
                  <a:prstClr val="black"/>
                </a:solidFill>
                <a:latin typeface="Arial" panose="020B0604020202020204" pitchFamily="34" charset="0"/>
                <a:cs typeface="Arial" panose="020B0604020202020204" pitchFamily="34" charset="0"/>
              </a:rPr>
              <a:t>Se trata de una tecnología exclusiva que permite </a:t>
            </a:r>
            <a:r>
              <a:rPr lang="es-ES" sz="1400" b="1" dirty="0">
                <a:solidFill>
                  <a:srgbClr val="377E48"/>
                </a:solidFill>
                <a:latin typeface="Arial" panose="020B0604020202020204" pitchFamily="34" charset="0"/>
                <a:cs typeface="Arial" panose="020B0604020202020204" pitchFamily="34" charset="0"/>
              </a:rPr>
              <a:t>administrar</a:t>
            </a:r>
            <a:r>
              <a:rPr lang="es-ES" sz="1400" dirty="0">
                <a:solidFill>
                  <a:prstClr val="black"/>
                </a:solidFill>
                <a:latin typeface="Arial" panose="020B0604020202020204" pitchFamily="34" charset="0"/>
                <a:cs typeface="Arial" panose="020B0604020202020204" pitchFamily="34" charset="0"/>
              </a:rPr>
              <a:t> de manera eficaz </a:t>
            </a:r>
            <a:r>
              <a:rPr lang="es-ES" sz="1400" b="1" dirty="0" err="1">
                <a:solidFill>
                  <a:srgbClr val="377E48"/>
                </a:solidFill>
                <a:latin typeface="Arial" panose="020B0604020202020204" pitchFamily="34" charset="0"/>
                <a:cs typeface="Arial" panose="020B0604020202020204" pitchFamily="34" charset="0"/>
              </a:rPr>
              <a:t>ciclopirox</a:t>
            </a:r>
            <a:r>
              <a:rPr lang="es-ES" sz="1400" dirty="0">
                <a:solidFill>
                  <a:prstClr val="black"/>
                </a:solidFill>
                <a:latin typeface="Arial" panose="020B0604020202020204" pitchFamily="34" charset="0"/>
                <a:cs typeface="Arial" panose="020B0604020202020204" pitchFamily="34" charset="0"/>
              </a:rPr>
              <a:t> directamente en </a:t>
            </a:r>
            <a:r>
              <a:rPr lang="es-ES" sz="1400" b="1" dirty="0">
                <a:solidFill>
                  <a:srgbClr val="377E48"/>
                </a:solidFill>
                <a:latin typeface="Arial" panose="020B0604020202020204" pitchFamily="34" charset="0"/>
                <a:cs typeface="Arial" panose="020B0604020202020204" pitchFamily="34" charset="0"/>
              </a:rPr>
              <a:t>la parte afectada de la uña</a:t>
            </a:r>
            <a:r>
              <a:rPr lang="es-ES" sz="1400" baseline="30000" dirty="0">
                <a:solidFill>
                  <a:prstClr val="black"/>
                </a:solidFill>
                <a:latin typeface="Arial" panose="020B0604020202020204" pitchFamily="34" charset="0"/>
                <a:cs typeface="Arial" panose="020B0604020202020204" pitchFamily="34" charset="0"/>
              </a:rPr>
              <a:t>1-3</a:t>
            </a:r>
          </a:p>
          <a:p>
            <a:pPr lvl="0" defTabSz="457200">
              <a:defRPr/>
            </a:pPr>
            <a:endParaRPr lang="es-ES" sz="1400" dirty="0">
              <a:solidFill>
                <a:prstClr val="black"/>
              </a:solidFill>
              <a:latin typeface="Arial" panose="020B0604020202020204" pitchFamily="34" charset="0"/>
              <a:cs typeface="Arial" panose="020B0604020202020204" pitchFamily="34" charset="0"/>
            </a:endParaRPr>
          </a:p>
          <a:p>
            <a:pPr lvl="0" defTabSz="457200">
              <a:defRPr/>
            </a:pPr>
            <a:endParaRPr lang="es-ES" sz="1400" dirty="0">
              <a:solidFill>
                <a:prstClr val="black"/>
              </a:solidFill>
              <a:latin typeface="Arial" panose="020B0604020202020204" pitchFamily="34" charset="0"/>
              <a:cs typeface="Arial" panose="020B0604020202020204" pitchFamily="34" charset="0"/>
            </a:endParaRPr>
          </a:p>
          <a:p>
            <a:pPr lvl="0" defTabSz="457200">
              <a:defRPr/>
            </a:pPr>
            <a:endParaRPr lang="es-ES" sz="1400" dirty="0">
              <a:solidFill>
                <a:prstClr val="black"/>
              </a:solidFill>
              <a:latin typeface="Arial" panose="020B0604020202020204" pitchFamily="34" charset="0"/>
              <a:cs typeface="Arial" panose="020B0604020202020204" pitchFamily="34" charset="0"/>
            </a:endParaRPr>
          </a:p>
          <a:p>
            <a:pPr lvl="0" defTabSz="457200">
              <a:defRPr/>
            </a:pPr>
            <a:endParaRPr lang="es-ES" sz="1400" dirty="0">
              <a:solidFill>
                <a:prstClr val="black"/>
              </a:solidFill>
              <a:latin typeface="Arial" panose="020B0604020202020204" pitchFamily="34" charset="0"/>
              <a:cs typeface="Arial" panose="020B0604020202020204" pitchFamily="34" charset="0"/>
            </a:endParaRPr>
          </a:p>
          <a:p>
            <a:pPr lvl="0" defTabSz="457200">
              <a:defRPr/>
            </a:pPr>
            <a:endParaRPr lang="es-ES" sz="1400" dirty="0">
              <a:solidFill>
                <a:prstClr val="black"/>
              </a:solidFill>
              <a:latin typeface="Arial" panose="020B0604020202020204" pitchFamily="34" charset="0"/>
              <a:cs typeface="Arial" panose="020B0604020202020204" pitchFamily="34" charset="0"/>
            </a:endParaRPr>
          </a:p>
          <a:p>
            <a:pPr lvl="0" defTabSz="457200">
              <a:defRPr/>
            </a:pPr>
            <a:endParaRPr lang="es-ES" sz="1400" dirty="0">
              <a:solidFill>
                <a:prstClr val="black"/>
              </a:solidFill>
              <a:latin typeface="Arial" panose="020B0604020202020204" pitchFamily="34" charset="0"/>
              <a:cs typeface="Arial" panose="020B0604020202020204" pitchFamily="34" charset="0"/>
            </a:endParaRPr>
          </a:p>
          <a:p>
            <a:pPr lvl="0" defTabSz="457200">
              <a:defRPr/>
            </a:pPr>
            <a:endParaRPr lang="es-ES" sz="1400" dirty="0">
              <a:solidFill>
                <a:prstClr val="black"/>
              </a:solidFill>
              <a:latin typeface="Arial" panose="020B0604020202020204" pitchFamily="34" charset="0"/>
              <a:cs typeface="Arial" panose="020B0604020202020204" pitchFamily="34" charset="0"/>
            </a:endParaRPr>
          </a:p>
          <a:p>
            <a:pPr lvl="0" defTabSz="457200">
              <a:defRPr/>
            </a:pPr>
            <a:endParaRPr lang="es-ES" sz="1400" dirty="0">
              <a:solidFill>
                <a:prstClr val="black"/>
              </a:solidFill>
              <a:latin typeface="Arial" panose="020B0604020202020204" pitchFamily="34" charset="0"/>
              <a:cs typeface="Arial" panose="020B0604020202020204" pitchFamily="34" charset="0"/>
            </a:endParaRPr>
          </a:p>
          <a:p>
            <a:pPr marL="285750" indent="-285750" defTabSz="457200">
              <a:lnSpc>
                <a:spcPct val="107000"/>
              </a:lnSpc>
              <a:buClr>
                <a:srgbClr val="377E48"/>
              </a:buClr>
              <a:buBlip>
                <a:blip r:embed="rId4"/>
              </a:buBlip>
              <a:defRPr/>
            </a:pPr>
            <a:r>
              <a:rPr lang="es-ES" sz="1400" dirty="0">
                <a:latin typeface="Arial" panose="020B0604020202020204" pitchFamily="34" charset="0"/>
                <a:cs typeface="Arial" panose="020B0604020202020204" pitchFamily="34" charset="0"/>
              </a:rPr>
              <a:t>Con alta </a:t>
            </a:r>
            <a:r>
              <a:rPr lang="es-ES" sz="1400" b="1" dirty="0">
                <a:solidFill>
                  <a:srgbClr val="377E48"/>
                </a:solidFill>
                <a:latin typeface="Arial" panose="020B0604020202020204" pitchFamily="34" charset="0"/>
                <a:cs typeface="Arial" panose="020B0604020202020204" pitchFamily="34" charset="0"/>
              </a:rPr>
              <a:t>afinidad por la queratina:</a:t>
            </a:r>
          </a:p>
          <a:p>
            <a:pPr marL="742950" lvl="1" indent="-285750" defTabSz="457200">
              <a:lnSpc>
                <a:spcPct val="107000"/>
              </a:lnSpc>
              <a:buClr>
                <a:srgbClr val="B2DBC5"/>
              </a:buClr>
              <a:buFont typeface="Courier New" panose="02070309020205020404" pitchFamily="49" charset="0"/>
              <a:buChar char="o"/>
              <a:defRPr/>
            </a:pPr>
            <a:r>
              <a:rPr lang="es-ES" sz="1400" dirty="0">
                <a:solidFill>
                  <a:prstClr val="black"/>
                </a:solidFill>
                <a:latin typeface="Arial" panose="020B0604020202020204" pitchFamily="34" charset="0"/>
                <a:cs typeface="Arial" panose="020B0604020202020204" pitchFamily="34" charset="0"/>
              </a:rPr>
              <a:t>Se adhiere con fuerza al sustrato de queratina fortaleciendo la estructura de la uña y alisando su superficie</a:t>
            </a:r>
            <a:r>
              <a:rPr lang="en-US" sz="1400" baseline="30000" dirty="0">
                <a:solidFill>
                  <a:prstClr val="black"/>
                </a:solidFill>
                <a:latin typeface="Arial" panose="020B0604020202020204" pitchFamily="34" charset="0"/>
                <a:cs typeface="Arial" panose="020B0604020202020204" pitchFamily="34" charset="0"/>
              </a:rPr>
              <a:t>1,2,4</a:t>
            </a:r>
            <a:r>
              <a:rPr lang="en-GB" sz="1400" baseline="30000" dirty="0">
                <a:solidFill>
                  <a:prstClr val="black"/>
                </a:solidFill>
                <a:latin typeface="Arial" panose="020B0604020202020204" pitchFamily="34" charset="0"/>
                <a:cs typeface="Arial" panose="020B0604020202020204" pitchFamily="34" charset="0"/>
              </a:rPr>
              <a:t> </a:t>
            </a:r>
          </a:p>
          <a:p>
            <a:pPr marL="742950" lvl="1" indent="-285750" defTabSz="457200">
              <a:lnSpc>
                <a:spcPct val="107000"/>
              </a:lnSpc>
              <a:buClr>
                <a:srgbClr val="B2DBC5"/>
              </a:buClr>
              <a:buFont typeface="Courier New" panose="02070309020205020404" pitchFamily="49" charset="0"/>
              <a:buChar char="o"/>
              <a:defRPr/>
            </a:pPr>
            <a:r>
              <a:rPr lang="es-ES" sz="1400" dirty="0">
                <a:solidFill>
                  <a:prstClr val="black"/>
                </a:solidFill>
                <a:latin typeface="Arial" panose="020B0604020202020204" pitchFamily="34" charset="0"/>
                <a:cs typeface="Arial" panose="020B0604020202020204" pitchFamily="34" charset="0"/>
              </a:rPr>
              <a:t>Aumenta la </a:t>
            </a:r>
            <a:r>
              <a:rPr lang="es-ES" sz="1400" b="1" dirty="0">
                <a:solidFill>
                  <a:srgbClr val="377E48"/>
                </a:solidFill>
                <a:latin typeface="Arial" panose="020B0604020202020204" pitchFamily="34" charset="0"/>
                <a:cs typeface="Arial" panose="020B0604020202020204" pitchFamily="34" charset="0"/>
              </a:rPr>
              <a:t>dureza de la uña y su resistencia </a:t>
            </a:r>
            <a:r>
              <a:rPr lang="es-ES" sz="1400" dirty="0">
                <a:solidFill>
                  <a:prstClr val="black"/>
                </a:solidFill>
                <a:latin typeface="Arial" panose="020B0604020202020204" pitchFamily="34" charset="0"/>
                <a:cs typeface="Arial" panose="020B0604020202020204" pitchFamily="34" charset="0"/>
              </a:rPr>
              <a:t>a la rotura</a:t>
            </a:r>
            <a:r>
              <a:rPr lang="en-GB" sz="1400" baseline="30000" dirty="0">
                <a:solidFill>
                  <a:prstClr val="black"/>
                </a:solidFill>
                <a:latin typeface="Arial" panose="020B0604020202020204" pitchFamily="34" charset="0"/>
                <a:cs typeface="Arial" panose="020B0604020202020204" pitchFamily="34" charset="0"/>
              </a:rPr>
              <a:t>5 </a:t>
            </a:r>
            <a:endParaRPr lang="en-US" sz="1400" baseline="30000" dirty="0">
              <a:solidFill>
                <a:prstClr val="black"/>
              </a:solidFill>
              <a:latin typeface="Arial" panose="020B0604020202020204" pitchFamily="34" charset="0"/>
              <a:cs typeface="Arial" panose="020B0604020202020204" pitchFamily="34" charset="0"/>
            </a:endParaRPr>
          </a:p>
          <a:p>
            <a:pPr defTabSz="457200">
              <a:lnSpc>
                <a:spcPct val="107000"/>
              </a:lnSpc>
              <a:buClr>
                <a:srgbClr val="377E48"/>
              </a:buClr>
              <a:defRPr/>
            </a:pPr>
            <a:endParaRPr lang="es-ES" sz="1400" b="1" dirty="0">
              <a:solidFill>
                <a:srgbClr val="377E48"/>
              </a:solidFill>
              <a:latin typeface="Arial" panose="020B0604020202020204" pitchFamily="34" charset="0"/>
              <a:cs typeface="Arial" panose="020B0604020202020204" pitchFamily="34" charset="0"/>
            </a:endParaRPr>
          </a:p>
          <a:p>
            <a:pPr marL="285750" indent="-285750" defTabSz="457200">
              <a:lnSpc>
                <a:spcPct val="107000"/>
              </a:lnSpc>
              <a:buClr>
                <a:srgbClr val="377E48"/>
              </a:buClr>
              <a:buBlip>
                <a:blip r:embed="rId4"/>
              </a:buBlip>
              <a:defRPr/>
            </a:pPr>
            <a:r>
              <a:rPr lang="es-ES" sz="1400" b="1" dirty="0">
                <a:solidFill>
                  <a:srgbClr val="377E48"/>
                </a:solidFill>
                <a:latin typeface="Arial" panose="020B0604020202020204" pitchFamily="34" charset="0"/>
                <a:cs typeface="Arial" panose="020B0604020202020204" pitchFamily="34" charset="0"/>
              </a:rPr>
              <a:t>Forma una película:</a:t>
            </a:r>
          </a:p>
          <a:p>
            <a:pPr marL="742950" lvl="1" indent="-285750" defTabSz="457200">
              <a:lnSpc>
                <a:spcPct val="107000"/>
              </a:lnSpc>
              <a:buClr>
                <a:srgbClr val="B2DBC5"/>
              </a:buClr>
              <a:buFont typeface="Courier New" panose="02070309020205020404" pitchFamily="49" charset="0"/>
              <a:buChar char="o"/>
              <a:defRPr/>
            </a:pPr>
            <a:r>
              <a:rPr lang="es-ES" sz="1400" dirty="0">
                <a:solidFill>
                  <a:prstClr val="black"/>
                </a:solidFill>
                <a:latin typeface="Arial" panose="020B0604020202020204" pitchFamily="34" charset="0"/>
                <a:cs typeface="Arial" panose="020B0604020202020204" pitchFamily="34" charset="0"/>
              </a:rPr>
              <a:t>Actúa como barrera física contra la invasión y proliferación de hongos</a:t>
            </a:r>
            <a:r>
              <a:rPr lang="en-GB" sz="1400" baseline="30000" dirty="0">
                <a:solidFill>
                  <a:prstClr val="black"/>
                </a:solidFill>
                <a:latin typeface="Arial" panose="020B0604020202020204" pitchFamily="34" charset="0"/>
                <a:cs typeface="Arial" panose="020B0604020202020204" pitchFamily="34" charset="0"/>
              </a:rPr>
              <a:t>1,4,6,7</a:t>
            </a:r>
            <a:endParaRPr lang="en-GB" sz="1400" dirty="0">
              <a:solidFill>
                <a:prstClr val="black"/>
              </a:solidFill>
              <a:latin typeface="Arial" panose="020B0604020202020204" pitchFamily="34" charset="0"/>
              <a:cs typeface="Arial" panose="020B0604020202020204" pitchFamily="34" charset="0"/>
            </a:endParaRPr>
          </a:p>
          <a:p>
            <a:pPr marL="742950" lvl="1" indent="-285750" defTabSz="457200">
              <a:lnSpc>
                <a:spcPct val="107000"/>
              </a:lnSpc>
              <a:buClr>
                <a:srgbClr val="B2DBC5"/>
              </a:buClr>
              <a:buFont typeface="Courier New" panose="02070309020205020404" pitchFamily="49" charset="0"/>
              <a:buChar char="o"/>
              <a:defRPr/>
            </a:pPr>
            <a:r>
              <a:rPr lang="es-ES" sz="1400" b="1" dirty="0">
                <a:solidFill>
                  <a:srgbClr val="377E48"/>
                </a:solidFill>
                <a:latin typeface="Arial" panose="020B0604020202020204" pitchFamily="34" charset="0"/>
                <a:cs typeface="Arial" panose="020B0604020202020204" pitchFamily="34" charset="0"/>
              </a:rPr>
              <a:t>Protege la uña </a:t>
            </a:r>
            <a:r>
              <a:rPr lang="es-ES" sz="1400" dirty="0">
                <a:solidFill>
                  <a:prstClr val="black"/>
                </a:solidFill>
                <a:latin typeface="Arial" panose="020B0604020202020204" pitchFamily="34" charset="0"/>
                <a:cs typeface="Arial" panose="020B0604020202020204" pitchFamily="34" charset="0"/>
              </a:rPr>
              <a:t>contra agentes físicos y mecánicos</a:t>
            </a:r>
            <a:r>
              <a:rPr lang="en-GB" sz="1400" baseline="30000" dirty="0">
                <a:solidFill>
                  <a:prstClr val="black"/>
                </a:solidFill>
                <a:latin typeface="Arial" panose="020B0604020202020204" pitchFamily="34" charset="0"/>
                <a:cs typeface="Arial" panose="020B0604020202020204" pitchFamily="34" charset="0"/>
              </a:rPr>
              <a:t>2 </a:t>
            </a:r>
            <a:endParaRPr lang="es-ES" sz="1400" baseline="30000" dirty="0">
              <a:solidFill>
                <a:prstClr val="black"/>
              </a:solidFill>
              <a:latin typeface="Arial" panose="020B060402020202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DC318EE5-68E6-C449-A714-D920CC3F2266}"/>
              </a:ext>
            </a:extLst>
          </p:cNvPr>
          <p:cNvSpPr txBox="1"/>
          <p:nvPr/>
        </p:nvSpPr>
        <p:spPr>
          <a:xfrm>
            <a:off x="592710" y="1009364"/>
            <a:ext cx="11135033" cy="400110"/>
          </a:xfrm>
          <a:prstGeom prst="rect">
            <a:avLst/>
          </a:prstGeom>
          <a:noFill/>
        </p:spPr>
        <p:txBody>
          <a:bodyPr wrap="square" rtlCol="0">
            <a:spAutoFit/>
          </a:bodyPr>
          <a:lstStyle/>
          <a:p>
            <a:r>
              <a:rPr lang="es-ES" sz="2000" b="1">
                <a:latin typeface="Arial" panose="020B0604020202020204" pitchFamily="34" charset="0"/>
                <a:cs typeface="Arial" panose="020B0604020202020204" pitchFamily="34" charset="0"/>
              </a:rPr>
              <a:t>Tecnología </a:t>
            </a:r>
            <a:r>
              <a:rPr lang="es-ES" sz="2000" b="1" err="1">
                <a:latin typeface="Arial" panose="020B0604020202020204" pitchFamily="34" charset="0"/>
                <a:cs typeface="Arial" panose="020B0604020202020204" pitchFamily="34" charset="0"/>
              </a:rPr>
              <a:t>Transungueal</a:t>
            </a:r>
            <a:r>
              <a:rPr lang="es-ES" sz="2000" b="1">
                <a:latin typeface="Arial" panose="020B0604020202020204" pitchFamily="34" charset="0"/>
                <a:cs typeface="Arial" panose="020B0604020202020204" pitchFamily="34" charset="0"/>
              </a:rPr>
              <a:t> </a:t>
            </a:r>
            <a:r>
              <a:rPr lang="es-ES" sz="2000" b="1" err="1">
                <a:latin typeface="Arial" panose="020B0604020202020204" pitchFamily="34" charset="0"/>
                <a:cs typeface="Arial" panose="020B0604020202020204" pitchFamily="34" charset="0"/>
              </a:rPr>
              <a:t>Delivery</a:t>
            </a:r>
            <a:r>
              <a:rPr lang="es-ES" sz="2000" b="1">
                <a:latin typeface="Arial" panose="020B0604020202020204" pitchFamily="34" charset="0"/>
                <a:cs typeface="Arial" panose="020B0604020202020204" pitchFamily="34" charset="0"/>
              </a:rPr>
              <a:t> (TUD)</a:t>
            </a:r>
          </a:p>
        </p:txBody>
      </p:sp>
      <p:pic>
        <p:nvPicPr>
          <p:cNvPr id="10" name="Imagen 9" descr="Imagen que contiene hombre, calle, firmar&#10;&#10;Descripción generada automáticamente">
            <a:extLst>
              <a:ext uri="{FF2B5EF4-FFF2-40B4-BE49-F238E27FC236}">
                <a16:creationId xmlns:a16="http://schemas.microsoft.com/office/drawing/2014/main" id="{380CC13E-68C0-1D4B-A4ED-ACF71577C206}"/>
              </a:ext>
            </a:extLst>
          </p:cNvPr>
          <p:cNvPicPr>
            <a:picLocks noChangeAspect="1"/>
          </p:cNvPicPr>
          <p:nvPr/>
        </p:nvPicPr>
        <p:blipFill>
          <a:blip r:embed="rId5"/>
          <a:stretch>
            <a:fillRect/>
          </a:stretch>
        </p:blipFill>
        <p:spPr>
          <a:xfrm>
            <a:off x="6677392" y="2632349"/>
            <a:ext cx="4236178" cy="1320793"/>
          </a:xfrm>
          <a:prstGeom prst="rect">
            <a:avLst/>
          </a:prstGeom>
        </p:spPr>
      </p:pic>
      <p:sp>
        <p:nvSpPr>
          <p:cNvPr id="11" name="Rectángulo 10">
            <a:extLst>
              <a:ext uri="{FF2B5EF4-FFF2-40B4-BE49-F238E27FC236}">
                <a16:creationId xmlns:a16="http://schemas.microsoft.com/office/drawing/2014/main" id="{3D31235E-0646-F740-B823-002E12354D6A}"/>
              </a:ext>
            </a:extLst>
          </p:cNvPr>
          <p:cNvSpPr/>
          <p:nvPr/>
        </p:nvSpPr>
        <p:spPr>
          <a:xfrm>
            <a:off x="581393" y="2309160"/>
            <a:ext cx="5514607" cy="1600438"/>
          </a:xfrm>
          <a:prstGeom prst="rect">
            <a:avLst/>
          </a:prstGeom>
        </p:spPr>
        <p:txBody>
          <a:bodyPr wrap="square" lIns="91440" tIns="45720" rIns="91440" bIns="45720" anchor="t">
            <a:spAutoFit/>
          </a:bodyPr>
          <a:lstStyle/>
          <a:p>
            <a:pPr lvl="0" defTabSz="457200">
              <a:defRPr/>
            </a:pPr>
            <a:endParaRPr lang="es-ES" sz="1400">
              <a:solidFill>
                <a:prstClr val="black"/>
              </a:solidFill>
              <a:latin typeface="Arial" panose="020B0604020202020204" pitchFamily="34" charset="0"/>
              <a:cs typeface="Arial" panose="020B0604020202020204" pitchFamily="34" charset="0"/>
            </a:endParaRPr>
          </a:p>
          <a:p>
            <a:pPr marL="285750" lvl="0" indent="-285750" defTabSz="457200">
              <a:buBlip>
                <a:blip r:embed="rId4"/>
              </a:buBlip>
              <a:defRPr/>
            </a:pPr>
            <a:r>
              <a:rPr lang="es-ES" sz="1400">
                <a:latin typeface="Arial" panose="020B0604020202020204" pitchFamily="34" charset="0"/>
                <a:cs typeface="Arial" panose="020B0604020202020204" pitchFamily="34" charset="0"/>
              </a:rPr>
              <a:t>Se basa en el </a:t>
            </a:r>
            <a:r>
              <a:rPr lang="es-ES" sz="1400" err="1">
                <a:latin typeface="Arial" panose="020B0604020202020204" pitchFamily="34" charset="0"/>
                <a:cs typeface="Arial" panose="020B0604020202020204" pitchFamily="34" charset="0"/>
              </a:rPr>
              <a:t>hidroxipropil</a:t>
            </a:r>
            <a:r>
              <a:rPr lang="es-ES" sz="1400">
                <a:latin typeface="Arial" panose="020B0604020202020204" pitchFamily="34" charset="0"/>
                <a:cs typeface="Arial" panose="020B0604020202020204" pitchFamily="34" charset="0"/>
              </a:rPr>
              <a:t> </a:t>
            </a:r>
            <a:r>
              <a:rPr lang="es-ES" sz="1400" err="1">
                <a:latin typeface="Arial" panose="020B0604020202020204" pitchFamily="34" charset="0"/>
                <a:cs typeface="Arial" panose="020B0604020202020204" pitchFamily="34" charset="0"/>
              </a:rPr>
              <a:t>chitosán</a:t>
            </a:r>
            <a:r>
              <a:rPr lang="es-ES" sz="1400">
                <a:latin typeface="Arial" panose="020B0604020202020204" pitchFamily="34" charset="0"/>
                <a:cs typeface="Arial" panose="020B0604020202020204" pitchFamily="34" charset="0"/>
              </a:rPr>
              <a:t> (HCPH):</a:t>
            </a:r>
            <a:r>
              <a:rPr lang="es-ES" sz="1400" baseline="30000">
                <a:latin typeface="Arial" panose="020B0604020202020204" pitchFamily="34" charset="0"/>
                <a:cs typeface="Arial" panose="020B0604020202020204" pitchFamily="34" charset="0"/>
              </a:rPr>
              <a:t>3</a:t>
            </a:r>
            <a:endParaRPr lang="es-ES" sz="1400">
              <a:solidFill>
                <a:prstClr val="black"/>
              </a:solidFill>
              <a:latin typeface="Arial" panose="020B0604020202020204" pitchFamily="34" charset="0"/>
              <a:cs typeface="Arial" panose="020B0604020202020204" pitchFamily="34" charset="0"/>
            </a:endParaRPr>
          </a:p>
          <a:p>
            <a:pPr marL="742950" lvl="1" indent="-285750" defTabSz="457200">
              <a:buClr>
                <a:srgbClr val="B2DBC5"/>
              </a:buClr>
              <a:buFont typeface="Courier New" panose="02070309020205020404" pitchFamily="49" charset="0"/>
              <a:buChar char="o"/>
              <a:defRPr/>
            </a:pPr>
            <a:r>
              <a:rPr lang="es-ES" sz="1400">
                <a:solidFill>
                  <a:prstClr val="black"/>
                </a:solidFill>
                <a:latin typeface="Arial" panose="020B0604020202020204" pitchFamily="34" charset="0"/>
                <a:cs typeface="Arial" panose="020B0604020202020204" pitchFamily="34" charset="0"/>
              </a:rPr>
              <a:t>Derivado </a:t>
            </a:r>
            <a:r>
              <a:rPr lang="es-ES" sz="1400" err="1">
                <a:solidFill>
                  <a:prstClr val="black"/>
                </a:solidFill>
                <a:latin typeface="Arial" panose="020B0604020202020204" pitchFamily="34" charset="0"/>
                <a:cs typeface="Arial" panose="020B0604020202020204" pitchFamily="34" charset="0"/>
              </a:rPr>
              <a:t>semisintético</a:t>
            </a:r>
            <a:r>
              <a:rPr lang="es-ES" sz="1400">
                <a:solidFill>
                  <a:prstClr val="black"/>
                </a:solidFill>
                <a:latin typeface="Arial" panose="020B0604020202020204" pitchFamily="34" charset="0"/>
                <a:cs typeface="Arial" panose="020B0604020202020204" pitchFamily="34" charset="0"/>
              </a:rPr>
              <a:t> de la quitina, extraído del caparazón de cangrejo</a:t>
            </a:r>
          </a:p>
          <a:p>
            <a:pPr marL="742950" lvl="1" indent="-285750" defTabSz="457200">
              <a:buClr>
                <a:srgbClr val="B2DBC5"/>
              </a:buClr>
              <a:buFont typeface="Courier New" panose="02070309020205020404" pitchFamily="49" charset="0"/>
              <a:buChar char="o"/>
              <a:defRPr/>
            </a:pPr>
            <a:r>
              <a:rPr lang="es-ES" sz="1400">
                <a:solidFill>
                  <a:prstClr val="black"/>
                </a:solidFill>
                <a:latin typeface="Arial" panose="020B0604020202020204" pitchFamily="34" charset="0"/>
                <a:cs typeface="Arial" panose="020B0604020202020204" pitchFamily="34" charset="0"/>
              </a:rPr>
              <a:t>Biopolímero soluble en agua</a:t>
            </a:r>
          </a:p>
          <a:p>
            <a:pPr marL="742950" lvl="1" indent="-285750" defTabSz="457200">
              <a:buClr>
                <a:srgbClr val="B2DBC5"/>
              </a:buClr>
              <a:buFont typeface="Courier New" panose="02070309020205020404" pitchFamily="49" charset="0"/>
              <a:buChar char="o"/>
              <a:defRPr/>
            </a:pPr>
            <a:r>
              <a:rPr lang="es-ES" sz="1400" b="1">
                <a:solidFill>
                  <a:srgbClr val="377E48"/>
                </a:solidFill>
                <a:latin typeface="Arial" panose="020B0604020202020204" pitchFamily="34" charset="0"/>
                <a:cs typeface="Arial" panose="020B0604020202020204" pitchFamily="34" charset="0"/>
              </a:rPr>
              <a:t>Sin potencial alergénico </a:t>
            </a:r>
            <a:r>
              <a:rPr lang="es-ES" sz="1400">
                <a:solidFill>
                  <a:prstClr val="black"/>
                </a:solidFill>
                <a:latin typeface="Arial" panose="020B0604020202020204" pitchFamily="34" charset="0"/>
                <a:cs typeface="Arial" panose="020B0604020202020204" pitchFamily="34" charset="0"/>
              </a:rPr>
              <a:t>en pacientes con alergia a los mariscos (libre de </a:t>
            </a:r>
            <a:r>
              <a:rPr lang="es-ES" sz="1400" err="1">
                <a:solidFill>
                  <a:prstClr val="black"/>
                </a:solidFill>
                <a:latin typeface="Arial" panose="020B0604020202020204" pitchFamily="34" charset="0"/>
                <a:cs typeface="Arial" panose="020B0604020202020204" pitchFamily="34" charset="0"/>
              </a:rPr>
              <a:t>tropomiosina</a:t>
            </a:r>
            <a:r>
              <a:rPr lang="es-ES" sz="140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2092496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C16A9B27-3493-6C43-9BF4-C535862696ED}"/>
              </a:ext>
            </a:extLst>
          </p:cNvPr>
          <p:cNvSpPr txBox="1"/>
          <p:nvPr/>
        </p:nvSpPr>
        <p:spPr>
          <a:xfrm>
            <a:off x="589935" y="441325"/>
            <a:ext cx="11135033" cy="553998"/>
          </a:xfrm>
          <a:prstGeom prst="rect">
            <a:avLst/>
          </a:prstGeom>
          <a:noFill/>
        </p:spPr>
        <p:txBody>
          <a:bodyPr wrap="square" rtlCol="0">
            <a:spAutoFit/>
          </a:bodyPr>
          <a:lstStyle/>
          <a:p>
            <a:r>
              <a:rPr lang="es-ES" sz="3000" b="1">
                <a:solidFill>
                  <a:srgbClr val="377E48"/>
                </a:solidFill>
                <a:latin typeface="Arial" panose="020B0604020202020204" pitchFamily="34" charset="0"/>
                <a:cs typeface="Arial" panose="020B0604020202020204" pitchFamily="34" charset="0"/>
              </a:rPr>
              <a:t>01. Ony-Tec</a:t>
            </a:r>
            <a:r>
              <a:rPr lang="es-ES" sz="3000" b="1" baseline="30000">
                <a:solidFill>
                  <a:srgbClr val="377E48"/>
                </a:solidFill>
                <a:latin typeface="Arial" panose="020B0604020202020204" pitchFamily="34" charset="0"/>
                <a:cs typeface="Arial" panose="020B0604020202020204" pitchFamily="34" charset="0"/>
              </a:rPr>
              <a:t>®</a:t>
            </a:r>
          </a:p>
        </p:txBody>
      </p:sp>
      <p:sp>
        <p:nvSpPr>
          <p:cNvPr id="13" name="Marcador de texto 31">
            <a:extLst>
              <a:ext uri="{FF2B5EF4-FFF2-40B4-BE49-F238E27FC236}">
                <a16:creationId xmlns:a16="http://schemas.microsoft.com/office/drawing/2014/main" id="{296DFEED-5D11-AC4B-A0D1-9F177DB3A2F6}"/>
              </a:ext>
            </a:extLst>
          </p:cNvPr>
          <p:cNvSpPr txBox="1">
            <a:spLocks/>
          </p:cNvSpPr>
          <p:nvPr/>
        </p:nvSpPr>
        <p:spPr>
          <a:xfrm>
            <a:off x="370153" y="6091949"/>
            <a:ext cx="9775334" cy="46166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fr-FR" sz="800" b="1" dirty="0">
                <a:solidFill>
                  <a:srgbClr val="377E48"/>
                </a:solidFill>
                <a:latin typeface="Arial" panose="020B0604020202020204" pitchFamily="34" charset="0"/>
                <a:cs typeface="Arial" panose="020B0604020202020204" pitchFamily="34" charset="0"/>
              </a:rPr>
              <a:t>1.</a:t>
            </a:r>
            <a:r>
              <a:rPr lang="es-ES" sz="800" i="1" dirty="0">
                <a:solidFill>
                  <a:prstClr val="black"/>
                </a:solidFill>
                <a:latin typeface="Arial" panose="020B0604020202020204" pitchFamily="34" charset="0"/>
                <a:cs typeface="Arial" panose="020B0604020202020204" pitchFamily="34" charset="0"/>
              </a:rPr>
              <a:t> </a:t>
            </a:r>
            <a:r>
              <a:rPr lang="es-ES" sz="800" dirty="0" err="1">
                <a:solidFill>
                  <a:prstClr val="black"/>
                </a:solidFill>
                <a:latin typeface="Arial" panose="020B0604020202020204" pitchFamily="34" charset="0"/>
                <a:cs typeface="Arial" panose="020B0604020202020204" pitchFamily="34" charset="0"/>
              </a:rPr>
              <a:t>Togni</a:t>
            </a:r>
            <a:r>
              <a:rPr lang="es-ES" sz="800" dirty="0">
                <a:solidFill>
                  <a:prstClr val="black"/>
                </a:solidFill>
                <a:latin typeface="Arial" panose="020B0604020202020204" pitchFamily="34" charset="0"/>
                <a:cs typeface="Arial" panose="020B0604020202020204" pitchFamily="34" charset="0"/>
              </a:rPr>
              <a:t> G, </a:t>
            </a:r>
            <a:r>
              <a:rPr lang="es-ES" sz="800" i="1" dirty="0">
                <a:solidFill>
                  <a:prstClr val="black"/>
                </a:solidFill>
                <a:latin typeface="Arial" panose="020B0604020202020204" pitchFamily="34" charset="0"/>
                <a:cs typeface="Arial" panose="020B0604020202020204" pitchFamily="34" charset="0"/>
              </a:rPr>
              <a:t>et al. </a:t>
            </a:r>
            <a:r>
              <a:rPr lang="es-ES" sz="800" dirty="0">
                <a:solidFill>
                  <a:prstClr val="black"/>
                </a:solidFill>
                <a:latin typeface="Arial" panose="020B0604020202020204" pitchFamily="34" charset="0"/>
                <a:cs typeface="Arial" panose="020B0604020202020204" pitchFamily="34" charset="0"/>
              </a:rPr>
              <a:t>J </a:t>
            </a:r>
            <a:r>
              <a:rPr lang="es-ES" sz="800" dirty="0" err="1">
                <a:solidFill>
                  <a:prstClr val="black"/>
                </a:solidFill>
                <a:latin typeface="Arial" panose="020B0604020202020204" pitchFamily="34" charset="0"/>
                <a:cs typeface="Arial" panose="020B0604020202020204" pitchFamily="34" charset="0"/>
              </a:rPr>
              <a:t>Drugs</a:t>
            </a:r>
            <a:r>
              <a:rPr lang="es-ES" sz="800" dirty="0">
                <a:solidFill>
                  <a:prstClr val="black"/>
                </a:solidFill>
                <a:latin typeface="Arial" panose="020B0604020202020204" pitchFamily="34" charset="0"/>
                <a:cs typeface="Arial" panose="020B0604020202020204" pitchFamily="34" charset="0"/>
              </a:rPr>
              <a:t> in </a:t>
            </a:r>
            <a:r>
              <a:rPr lang="es-ES" sz="800" dirty="0" err="1">
                <a:solidFill>
                  <a:prstClr val="black"/>
                </a:solidFill>
                <a:latin typeface="Arial" panose="020B0604020202020204" pitchFamily="34" charset="0"/>
                <a:cs typeface="Arial" panose="020B0604020202020204" pitchFamily="34" charset="0"/>
              </a:rPr>
              <a:t>Dermatol</a:t>
            </a:r>
            <a:r>
              <a:rPr lang="es-ES" sz="800" dirty="0">
                <a:solidFill>
                  <a:prstClr val="black"/>
                </a:solidFill>
                <a:latin typeface="Arial" panose="020B0604020202020204" pitchFamily="34" charset="0"/>
                <a:cs typeface="Arial" panose="020B0604020202020204" pitchFamily="34" charset="0"/>
              </a:rPr>
              <a:t>. 2010; 9(5):525-530. </a:t>
            </a:r>
            <a:r>
              <a:rPr lang="es-ES" sz="800" b="1" dirty="0">
                <a:solidFill>
                  <a:srgbClr val="377E48"/>
                </a:solidFill>
                <a:latin typeface="Arial" panose="020B0604020202020204" pitchFamily="34" charset="0"/>
                <a:cs typeface="Arial" panose="020B0604020202020204" pitchFamily="34" charset="0"/>
              </a:rPr>
              <a:t>2.</a:t>
            </a:r>
            <a:r>
              <a:rPr lang="es-ES" sz="800" dirty="0">
                <a:solidFill>
                  <a:prstClr val="black"/>
                </a:solidFill>
                <a:latin typeface="Arial" panose="020B0604020202020204" pitchFamily="34" charset="0"/>
                <a:cs typeface="Arial" panose="020B0604020202020204" pitchFamily="34" charset="0"/>
              </a:rPr>
              <a:t> </a:t>
            </a:r>
            <a:r>
              <a:rPr lang="es-ES" sz="800" dirty="0" err="1">
                <a:solidFill>
                  <a:prstClr val="black"/>
                </a:solidFill>
                <a:latin typeface="Arial" panose="020B0604020202020204" pitchFamily="34" charset="0"/>
                <a:cs typeface="Arial" panose="020B0604020202020204" pitchFamily="34" charset="0"/>
              </a:rPr>
              <a:t>Sparavigna</a:t>
            </a:r>
            <a:r>
              <a:rPr lang="es-ES" sz="800" dirty="0">
                <a:solidFill>
                  <a:prstClr val="black"/>
                </a:solidFill>
                <a:latin typeface="Arial" panose="020B0604020202020204" pitchFamily="34" charset="0"/>
                <a:cs typeface="Arial" panose="020B0604020202020204" pitchFamily="34" charset="0"/>
              </a:rPr>
              <a:t> M, </a:t>
            </a:r>
            <a:r>
              <a:rPr lang="es-ES" sz="800" i="1" dirty="0">
                <a:solidFill>
                  <a:prstClr val="black"/>
                </a:solidFill>
                <a:latin typeface="Arial" panose="020B0604020202020204" pitchFamily="34" charset="0"/>
                <a:cs typeface="Arial" panose="020B0604020202020204" pitchFamily="34" charset="0"/>
              </a:rPr>
              <a:t>et al</a:t>
            </a:r>
            <a:r>
              <a:rPr lang="es-ES" sz="800" dirty="0">
                <a:solidFill>
                  <a:prstClr val="black"/>
                </a:solidFill>
                <a:latin typeface="Arial" panose="020B0604020202020204" pitchFamily="34" charset="0"/>
                <a:cs typeface="Arial" panose="020B0604020202020204" pitchFamily="34" charset="0"/>
              </a:rPr>
              <a:t>. L. J </a:t>
            </a:r>
            <a:r>
              <a:rPr lang="es-ES" sz="800" dirty="0" err="1">
                <a:solidFill>
                  <a:prstClr val="black"/>
                </a:solidFill>
                <a:latin typeface="Arial" panose="020B0604020202020204" pitchFamily="34" charset="0"/>
                <a:cs typeface="Arial" panose="020B0604020202020204" pitchFamily="34" charset="0"/>
              </a:rPr>
              <a:t>Plastic</a:t>
            </a:r>
            <a:r>
              <a:rPr lang="es-ES" sz="800" dirty="0">
                <a:solidFill>
                  <a:prstClr val="black"/>
                </a:solidFill>
                <a:latin typeface="Arial" panose="020B0604020202020204" pitchFamily="34" charset="0"/>
                <a:cs typeface="Arial" panose="020B0604020202020204" pitchFamily="34" charset="0"/>
              </a:rPr>
              <a:t> </a:t>
            </a:r>
            <a:r>
              <a:rPr lang="es-ES" sz="800" dirty="0" err="1">
                <a:solidFill>
                  <a:prstClr val="black"/>
                </a:solidFill>
                <a:latin typeface="Arial" panose="020B0604020202020204" pitchFamily="34" charset="0"/>
                <a:cs typeface="Arial" panose="020B0604020202020204" pitchFamily="34" charset="0"/>
              </a:rPr>
              <a:t>Dermatol</a:t>
            </a:r>
            <a:r>
              <a:rPr lang="es-ES" sz="800" dirty="0">
                <a:solidFill>
                  <a:prstClr val="black"/>
                </a:solidFill>
                <a:latin typeface="Arial" panose="020B0604020202020204" pitchFamily="34" charset="0"/>
                <a:cs typeface="Arial" panose="020B0604020202020204" pitchFamily="34" charset="0"/>
              </a:rPr>
              <a:t>. 2008;4(1):5-12. </a:t>
            </a:r>
            <a:r>
              <a:rPr lang="es-ES" sz="800" b="1" dirty="0">
                <a:solidFill>
                  <a:srgbClr val="377E48"/>
                </a:solidFill>
                <a:latin typeface="Arial" panose="020B0604020202020204" pitchFamily="34" charset="0"/>
                <a:cs typeface="Arial" panose="020B0604020202020204" pitchFamily="34" charset="0"/>
              </a:rPr>
              <a:t>3.</a:t>
            </a:r>
            <a:r>
              <a:rPr lang="es-ES" sz="800" dirty="0">
                <a:solidFill>
                  <a:prstClr val="black"/>
                </a:solidFill>
                <a:latin typeface="Arial" panose="020B0604020202020204" pitchFamily="34" charset="0"/>
                <a:cs typeface="Arial" panose="020B0604020202020204" pitchFamily="34" charset="0"/>
              </a:rPr>
              <a:t> </a:t>
            </a:r>
            <a:r>
              <a:rPr lang="es-ES" sz="800" dirty="0" err="1">
                <a:solidFill>
                  <a:prstClr val="black"/>
                </a:solidFill>
                <a:latin typeface="Arial" panose="020B0604020202020204" pitchFamily="34" charset="0"/>
                <a:cs typeface="Arial" panose="020B0604020202020204" pitchFamily="34" charset="0"/>
              </a:rPr>
              <a:t>Krutmann</a:t>
            </a:r>
            <a:r>
              <a:rPr lang="es-ES" sz="800" dirty="0">
                <a:solidFill>
                  <a:prstClr val="black"/>
                </a:solidFill>
                <a:latin typeface="Arial" panose="020B0604020202020204" pitchFamily="34" charset="0"/>
                <a:cs typeface="Arial" panose="020B0604020202020204" pitchFamily="34" charset="0"/>
              </a:rPr>
              <a:t> </a:t>
            </a:r>
            <a:r>
              <a:rPr lang="es-ES" sz="800" i="1" dirty="0">
                <a:solidFill>
                  <a:prstClr val="black"/>
                </a:solidFill>
                <a:latin typeface="Arial" panose="020B0604020202020204" pitchFamily="34" charset="0"/>
                <a:cs typeface="Arial" panose="020B0604020202020204" pitchFamily="34" charset="0"/>
              </a:rPr>
              <a:t>et al. </a:t>
            </a:r>
            <a:r>
              <a:rPr lang="es-ES" sz="800" dirty="0">
                <a:solidFill>
                  <a:prstClr val="black"/>
                </a:solidFill>
                <a:latin typeface="Arial" panose="020B0604020202020204" pitchFamily="34" charset="0"/>
                <a:cs typeface="Arial" panose="020B0604020202020204" pitchFamily="34" charset="0"/>
              </a:rPr>
              <a:t>2011 </a:t>
            </a:r>
            <a:r>
              <a:rPr lang="es-ES" sz="800" dirty="0" err="1">
                <a:solidFill>
                  <a:prstClr val="black"/>
                </a:solidFill>
                <a:latin typeface="Arial" panose="020B0604020202020204" pitchFamily="34" charset="0"/>
                <a:cs typeface="Arial" panose="020B0604020202020204" pitchFamily="34" charset="0"/>
              </a:rPr>
              <a:t>edition</a:t>
            </a:r>
            <a:r>
              <a:rPr lang="es-ES" sz="800" dirty="0">
                <a:solidFill>
                  <a:prstClr val="black"/>
                </a:solidFill>
                <a:latin typeface="Arial" panose="020B0604020202020204" pitchFamily="34" charset="0"/>
                <a:cs typeface="Arial" panose="020B0604020202020204" pitchFamily="34" charset="0"/>
              </a:rPr>
              <a:t> (p. 155). Springer </a:t>
            </a:r>
            <a:r>
              <a:rPr lang="es-ES" sz="800" dirty="0" err="1">
                <a:solidFill>
                  <a:prstClr val="black"/>
                </a:solidFill>
                <a:latin typeface="Arial" panose="020B0604020202020204" pitchFamily="34" charset="0"/>
                <a:cs typeface="Arial" panose="020B0604020202020204" pitchFamily="34" charset="0"/>
              </a:rPr>
              <a:t>Verlag</a:t>
            </a:r>
            <a:r>
              <a:rPr lang="es-ES" sz="800" dirty="0">
                <a:solidFill>
                  <a:prstClr val="black"/>
                </a:solidFill>
                <a:latin typeface="Arial" panose="020B0604020202020204" pitchFamily="34" charset="0"/>
                <a:cs typeface="Arial" panose="020B0604020202020204" pitchFamily="34" charset="0"/>
              </a:rPr>
              <a:t>. ISBN 9783642122637. </a:t>
            </a:r>
            <a:r>
              <a:rPr lang="es-ES" sz="800" b="1" dirty="0">
                <a:solidFill>
                  <a:srgbClr val="377E48"/>
                </a:solidFill>
                <a:latin typeface="Arial" panose="020B0604020202020204" pitchFamily="34" charset="0"/>
                <a:cs typeface="Arial" panose="020B0604020202020204" pitchFamily="34" charset="0"/>
              </a:rPr>
              <a:t>4. </a:t>
            </a:r>
            <a:r>
              <a:rPr lang="es-ES" sz="800" dirty="0">
                <a:solidFill>
                  <a:prstClr val="black"/>
                </a:solidFill>
                <a:latin typeface="Arial" panose="020B0604020202020204" pitchFamily="34" charset="0"/>
                <a:cs typeface="Arial" panose="020B0604020202020204" pitchFamily="34" charset="0"/>
              </a:rPr>
              <a:t>CIMA AEMPS. FT </a:t>
            </a:r>
            <a:r>
              <a:rPr lang="es-ES" sz="800" dirty="0" err="1">
                <a:solidFill>
                  <a:prstClr val="black"/>
                </a:solidFill>
                <a:latin typeface="Arial" panose="020B0604020202020204" pitchFamily="34" charset="0"/>
                <a:cs typeface="Arial" panose="020B0604020202020204" pitchFamily="34" charset="0"/>
              </a:rPr>
              <a:t>Ony-Tec</a:t>
            </a:r>
            <a:r>
              <a:rPr lang="es-ES" sz="800" dirty="0">
                <a:solidFill>
                  <a:prstClr val="black"/>
                </a:solidFill>
                <a:latin typeface="Arial" panose="020B0604020202020204" pitchFamily="34" charset="0"/>
                <a:cs typeface="Arial" panose="020B0604020202020204" pitchFamily="34" charset="0"/>
              </a:rPr>
              <a:t>® (internet). Fecha de acceso: febrero 2022. Disponible en </a:t>
            </a:r>
            <a:r>
              <a:rPr lang="es-ES" sz="800" dirty="0">
                <a:solidFill>
                  <a:prstClr val="black"/>
                </a:solidFill>
                <a:latin typeface="Arial" panose="020B0604020202020204" pitchFamily="34" charset="0"/>
                <a:ea typeface="+mn-lt"/>
                <a:cs typeface="Arial" panose="020B0604020202020204" pitchFamily="34" charset="0"/>
                <a:hlinkClick r:id="rId3"/>
              </a:rPr>
              <a:t>https://cima.aemps.es/cima/dochtml/ft/72143/FT_72143.html#6-datos-farmac-uticos</a:t>
            </a:r>
            <a:r>
              <a:rPr lang="es-ES" sz="800" dirty="0">
                <a:solidFill>
                  <a:prstClr val="black"/>
                </a:solidFill>
                <a:latin typeface="Arial" panose="020B0604020202020204" pitchFamily="34" charset="0"/>
                <a:ea typeface="+mn-lt"/>
                <a:cs typeface="Arial" panose="020B0604020202020204" pitchFamily="34" charset="0"/>
              </a:rPr>
              <a:t>;</a:t>
            </a:r>
            <a:r>
              <a:rPr lang="es-ES" sz="800" b="1" dirty="0">
                <a:solidFill>
                  <a:srgbClr val="377E48"/>
                </a:solidFill>
                <a:latin typeface="Arial" panose="020B0604020202020204" pitchFamily="34" charset="0"/>
                <a:cs typeface="Arial" panose="020B0604020202020204" pitchFamily="34" charset="0"/>
              </a:rPr>
              <a:t> 5. </a:t>
            </a:r>
            <a:r>
              <a:rPr lang="es-ES" sz="800" dirty="0" err="1">
                <a:solidFill>
                  <a:prstClr val="black"/>
                </a:solidFill>
                <a:latin typeface="Arial" panose="020B0604020202020204" pitchFamily="34" charset="0"/>
                <a:cs typeface="Arial" panose="020B0604020202020204" pitchFamily="34" charset="0"/>
              </a:rPr>
              <a:t>Ghannoum</a:t>
            </a:r>
            <a:r>
              <a:rPr lang="es-ES" sz="800" dirty="0">
                <a:solidFill>
                  <a:prstClr val="black"/>
                </a:solidFill>
                <a:latin typeface="Arial" panose="020B0604020202020204" pitchFamily="34" charset="0"/>
                <a:cs typeface="Arial" panose="020B0604020202020204" pitchFamily="34" charset="0"/>
              </a:rPr>
              <a:t> MA, </a:t>
            </a:r>
            <a:r>
              <a:rPr lang="es-ES" sz="800" i="1" dirty="0">
                <a:solidFill>
                  <a:prstClr val="black"/>
                </a:solidFill>
                <a:latin typeface="Arial" panose="020B0604020202020204" pitchFamily="34" charset="0"/>
                <a:cs typeface="Arial" panose="020B0604020202020204" pitchFamily="34" charset="0"/>
              </a:rPr>
              <a:t>et al.</a:t>
            </a:r>
            <a:r>
              <a:rPr lang="es-ES" sz="800" dirty="0">
                <a:solidFill>
                  <a:prstClr val="black"/>
                </a:solidFill>
                <a:latin typeface="Arial" panose="020B0604020202020204" pitchFamily="34" charset="0"/>
                <a:cs typeface="Arial" panose="020B0604020202020204" pitchFamily="34" charset="0"/>
              </a:rPr>
              <a:t> </a:t>
            </a:r>
            <a:r>
              <a:rPr lang="es-ES" sz="800" dirty="0" err="1">
                <a:solidFill>
                  <a:prstClr val="black"/>
                </a:solidFill>
                <a:latin typeface="Arial" panose="020B0604020202020204" pitchFamily="34" charset="0"/>
                <a:cs typeface="Arial" panose="020B0604020202020204" pitchFamily="34" charset="0"/>
              </a:rPr>
              <a:t>Antimicrob</a:t>
            </a:r>
            <a:r>
              <a:rPr lang="es-ES" sz="800" dirty="0">
                <a:solidFill>
                  <a:prstClr val="black"/>
                </a:solidFill>
                <a:latin typeface="Arial" panose="020B0604020202020204" pitchFamily="34" charset="0"/>
                <a:cs typeface="Arial" panose="020B0604020202020204" pitchFamily="34" charset="0"/>
              </a:rPr>
              <a:t> </a:t>
            </a:r>
            <a:r>
              <a:rPr lang="es-ES" sz="800" dirty="0" err="1">
                <a:solidFill>
                  <a:prstClr val="black"/>
                </a:solidFill>
                <a:latin typeface="Arial" panose="020B0604020202020204" pitchFamily="34" charset="0"/>
                <a:cs typeface="Arial" panose="020B0604020202020204" pitchFamily="34" charset="0"/>
              </a:rPr>
              <a:t>Agents</a:t>
            </a:r>
            <a:r>
              <a:rPr lang="es-ES" sz="800" dirty="0">
                <a:solidFill>
                  <a:prstClr val="black"/>
                </a:solidFill>
                <a:latin typeface="Arial" panose="020B0604020202020204" pitchFamily="34" charset="0"/>
                <a:cs typeface="Arial" panose="020B0604020202020204" pitchFamily="34" charset="0"/>
              </a:rPr>
              <a:t> </a:t>
            </a:r>
            <a:r>
              <a:rPr lang="es-ES" sz="800" dirty="0" err="1">
                <a:solidFill>
                  <a:prstClr val="black"/>
                </a:solidFill>
                <a:latin typeface="Arial" panose="020B0604020202020204" pitchFamily="34" charset="0"/>
                <a:cs typeface="Arial" panose="020B0604020202020204" pitchFamily="34" charset="0"/>
              </a:rPr>
              <a:t>Chemother</a:t>
            </a:r>
            <a:r>
              <a:rPr lang="es-ES" sz="800" dirty="0">
                <a:solidFill>
                  <a:prstClr val="black"/>
                </a:solidFill>
                <a:latin typeface="Arial" panose="020B0604020202020204" pitchFamily="34" charset="0"/>
                <a:cs typeface="Arial" panose="020B0604020202020204" pitchFamily="34" charset="0"/>
              </a:rPr>
              <a:t>. 2015;59(4):1844-8. </a:t>
            </a:r>
            <a:r>
              <a:rPr lang="es-ES" sz="800" b="1" dirty="0">
                <a:solidFill>
                  <a:srgbClr val="377E48"/>
                </a:solidFill>
                <a:latin typeface="Arial" panose="020B0604020202020204" pitchFamily="34" charset="0"/>
                <a:cs typeface="Arial" panose="020B0604020202020204" pitchFamily="34" charset="0"/>
              </a:rPr>
              <a:t>6. </a:t>
            </a:r>
            <a:r>
              <a:rPr lang="es-ES" sz="800" dirty="0">
                <a:solidFill>
                  <a:prstClr val="black"/>
                </a:solidFill>
                <a:latin typeface="Arial" panose="020B0604020202020204" pitchFamily="34" charset="0"/>
                <a:cs typeface="Arial" panose="020B0604020202020204" pitchFamily="34" charset="0"/>
              </a:rPr>
              <a:t>Monti D, </a:t>
            </a:r>
            <a:r>
              <a:rPr lang="es-ES" sz="800" i="1" dirty="0">
                <a:solidFill>
                  <a:prstClr val="black"/>
                </a:solidFill>
                <a:latin typeface="Arial" panose="020B0604020202020204" pitchFamily="34" charset="0"/>
                <a:cs typeface="Arial" panose="020B0604020202020204" pitchFamily="34" charset="0"/>
              </a:rPr>
              <a:t>et al.</a:t>
            </a:r>
            <a:r>
              <a:rPr lang="es-ES" sz="800" dirty="0">
                <a:solidFill>
                  <a:prstClr val="black"/>
                </a:solidFill>
                <a:latin typeface="Arial" panose="020B0604020202020204" pitchFamily="34" charset="0"/>
                <a:cs typeface="Arial" panose="020B0604020202020204" pitchFamily="34" charset="0"/>
              </a:rPr>
              <a:t> Br J </a:t>
            </a:r>
            <a:r>
              <a:rPr lang="es-ES" sz="800" dirty="0" err="1">
                <a:solidFill>
                  <a:prstClr val="black"/>
                </a:solidFill>
                <a:latin typeface="Arial" panose="020B0604020202020204" pitchFamily="34" charset="0"/>
                <a:cs typeface="Arial" panose="020B0604020202020204" pitchFamily="34" charset="0"/>
              </a:rPr>
              <a:t>Dermatol</a:t>
            </a:r>
            <a:r>
              <a:rPr lang="es-ES" sz="800" dirty="0">
                <a:solidFill>
                  <a:prstClr val="black"/>
                </a:solidFill>
                <a:latin typeface="Arial" panose="020B0604020202020204" pitchFamily="34" charset="0"/>
                <a:cs typeface="Arial" panose="020B0604020202020204" pitchFamily="34" charset="0"/>
              </a:rPr>
              <a:t>. 2010;162(2):311-7.</a:t>
            </a:r>
            <a:endParaRPr lang="fr-FR" sz="800" dirty="0">
              <a:solidFill>
                <a:prstClr val="black"/>
              </a:solidFill>
              <a:latin typeface="Arial" panose="020B0604020202020204" pitchFamily="34" charset="0"/>
              <a:cs typeface="Arial" panose="020B0604020202020204" pitchFamily="34" charset="0"/>
            </a:endParaRPr>
          </a:p>
        </p:txBody>
      </p:sp>
      <p:sp>
        <p:nvSpPr>
          <p:cNvPr id="14" name="Rectángulo 13">
            <a:extLst>
              <a:ext uri="{FF2B5EF4-FFF2-40B4-BE49-F238E27FC236}">
                <a16:creationId xmlns:a16="http://schemas.microsoft.com/office/drawing/2014/main" id="{7AA70B4B-E606-7B45-8395-2A7819E7B935}"/>
              </a:ext>
            </a:extLst>
          </p:cNvPr>
          <p:cNvSpPr/>
          <p:nvPr/>
        </p:nvSpPr>
        <p:spPr>
          <a:xfrm>
            <a:off x="592710" y="2002152"/>
            <a:ext cx="5514608" cy="3341428"/>
          </a:xfrm>
          <a:prstGeom prst="rect">
            <a:avLst/>
          </a:prstGeom>
        </p:spPr>
        <p:txBody>
          <a:bodyPr wrap="square" lIns="91440" tIns="45720" rIns="91440" bIns="45720" anchor="t">
            <a:spAutoFit/>
          </a:bodyPr>
          <a:lstStyle/>
          <a:p>
            <a:pPr marL="285750" indent="-285750" defTabSz="457200">
              <a:buBlip>
                <a:blip r:embed="rId4"/>
              </a:buBlip>
              <a:defRPr/>
            </a:pPr>
            <a:r>
              <a:rPr lang="es-ES" sz="1400" b="1">
                <a:solidFill>
                  <a:srgbClr val="377E48"/>
                </a:solidFill>
                <a:latin typeface="Arial" panose="020B0604020202020204" pitchFamily="34" charset="0"/>
                <a:cs typeface="Arial" panose="020B0604020202020204" pitchFamily="34" charset="0"/>
              </a:rPr>
              <a:t>Aumenta la penetración </a:t>
            </a:r>
            <a:r>
              <a:rPr lang="es-ES" sz="1400" b="1" err="1">
                <a:solidFill>
                  <a:srgbClr val="377E48"/>
                </a:solidFill>
                <a:latin typeface="Arial" panose="020B0604020202020204" pitchFamily="34" charset="0"/>
                <a:cs typeface="Arial" panose="020B0604020202020204" pitchFamily="34" charset="0"/>
              </a:rPr>
              <a:t>ungueal</a:t>
            </a:r>
            <a:r>
              <a:rPr lang="es-ES" sz="1400" b="1">
                <a:solidFill>
                  <a:srgbClr val="377E48"/>
                </a:solidFill>
                <a:latin typeface="Arial" panose="020B0604020202020204" pitchFamily="34" charset="0"/>
                <a:cs typeface="Arial" panose="020B0604020202020204" pitchFamily="34" charset="0"/>
              </a:rPr>
              <a:t> </a:t>
            </a:r>
            <a:r>
              <a:rPr lang="es-ES" sz="1400">
                <a:solidFill>
                  <a:prstClr val="black"/>
                </a:solidFill>
                <a:latin typeface="Arial" panose="020B0604020202020204" pitchFamily="34" charset="0"/>
                <a:cs typeface="Arial" panose="020B0604020202020204" pitchFamily="34" charset="0"/>
              </a:rPr>
              <a:t>de los medicamentos, reforzando la eficacia de los </a:t>
            </a:r>
            <a:r>
              <a:rPr lang="es-ES" sz="1400" b="1">
                <a:solidFill>
                  <a:srgbClr val="377E48"/>
                </a:solidFill>
                <a:latin typeface="Arial" panose="020B0604020202020204" pitchFamily="34" charset="0"/>
                <a:cs typeface="Arial" panose="020B0604020202020204" pitchFamily="34" charset="0"/>
              </a:rPr>
              <a:t>agentes antifúngicos</a:t>
            </a:r>
            <a:r>
              <a:rPr lang="es-ES" sz="1400" b="1" baseline="30000">
                <a:latin typeface="Arial" panose="020B0604020202020204" pitchFamily="34" charset="0"/>
                <a:cs typeface="Arial" panose="020B0604020202020204" pitchFamily="34" charset="0"/>
              </a:rPr>
              <a:t>1,2</a:t>
            </a:r>
          </a:p>
          <a:p>
            <a:pPr marL="285750" indent="-285750" defTabSz="457200">
              <a:buBlip>
                <a:blip r:embed="rId4"/>
              </a:buBlip>
              <a:defRPr/>
            </a:pPr>
            <a:endParaRPr lang="es-ES" sz="1400">
              <a:solidFill>
                <a:prstClr val="black"/>
              </a:solidFill>
              <a:latin typeface="Arial" panose="020B0604020202020204" pitchFamily="34" charset="0"/>
              <a:cs typeface="Arial" panose="020B0604020202020204" pitchFamily="34" charset="0"/>
            </a:endParaRPr>
          </a:p>
          <a:p>
            <a:pPr marL="285750" indent="-285750" defTabSz="457200">
              <a:buBlip>
                <a:blip r:embed="rId4"/>
              </a:buBlip>
              <a:defRPr/>
            </a:pPr>
            <a:r>
              <a:rPr lang="es-ES" sz="1400">
                <a:solidFill>
                  <a:prstClr val="black"/>
                </a:solidFill>
                <a:latin typeface="Arial" panose="020B0604020202020204" pitchFamily="34" charset="0"/>
                <a:cs typeface="Arial" panose="020B0604020202020204" pitchFamily="34" charset="0"/>
              </a:rPr>
              <a:t>Aumenta el </a:t>
            </a:r>
            <a:r>
              <a:rPr lang="es-ES" sz="1400" b="1">
                <a:solidFill>
                  <a:srgbClr val="377E48"/>
                </a:solidFill>
                <a:latin typeface="Arial" panose="020B0604020202020204" pitchFamily="34" charset="0"/>
                <a:cs typeface="Arial" panose="020B0604020202020204" pitchFamily="34" charset="0"/>
              </a:rPr>
              <a:t>crecimiento lineal de las uñas</a:t>
            </a:r>
            <a:r>
              <a:rPr lang="es-ES" sz="1400" b="1" baseline="30000">
                <a:solidFill>
                  <a:srgbClr val="377E48"/>
                </a:solidFill>
                <a:latin typeface="Arial" panose="020B0604020202020204" pitchFamily="34" charset="0"/>
                <a:cs typeface="Arial" panose="020B0604020202020204" pitchFamily="34" charset="0"/>
              </a:rPr>
              <a:t>3 </a:t>
            </a:r>
            <a:r>
              <a:rPr lang="es-ES" sz="1400" b="1">
                <a:solidFill>
                  <a:srgbClr val="377E48"/>
                </a:solidFill>
                <a:latin typeface="Arial" panose="020B0604020202020204" pitchFamily="34" charset="0"/>
                <a:cs typeface="Arial" panose="020B0604020202020204" pitchFamily="34" charset="0"/>
              </a:rPr>
              <a:t> </a:t>
            </a:r>
          </a:p>
          <a:p>
            <a:pPr marL="285750" indent="-285750" defTabSz="457200">
              <a:buBlip>
                <a:blip r:embed="rId4"/>
              </a:buBlip>
              <a:defRPr/>
            </a:pPr>
            <a:endParaRPr lang="es-ES" sz="1400">
              <a:solidFill>
                <a:prstClr val="black"/>
              </a:solidFill>
              <a:latin typeface="Arial" panose="020B0604020202020204" pitchFamily="34" charset="0"/>
              <a:cs typeface="Arial" panose="020B0604020202020204" pitchFamily="34" charset="0"/>
            </a:endParaRPr>
          </a:p>
          <a:p>
            <a:pPr marL="285750" indent="-285750" defTabSz="457200">
              <a:buBlip>
                <a:blip r:embed="rId4"/>
              </a:buBlip>
              <a:defRPr/>
            </a:pPr>
            <a:r>
              <a:rPr lang="es-ES" sz="1400">
                <a:solidFill>
                  <a:prstClr val="black"/>
                </a:solidFill>
                <a:latin typeface="Arial" panose="020B0604020202020204" pitchFamily="34" charset="0"/>
                <a:cs typeface="Arial" panose="020B0604020202020204" pitchFamily="34" charset="0"/>
              </a:rPr>
              <a:t>Se </a:t>
            </a:r>
            <a:r>
              <a:rPr lang="es-ES" sz="1400" b="1">
                <a:solidFill>
                  <a:srgbClr val="377E48"/>
                </a:solidFill>
                <a:latin typeface="Arial" panose="020B0604020202020204" pitchFamily="34" charset="0"/>
                <a:cs typeface="Arial" panose="020B0604020202020204" pitchFamily="34" charset="0"/>
              </a:rPr>
              <a:t>elimina fácilmente </a:t>
            </a:r>
            <a:r>
              <a:rPr lang="es-ES" sz="1400">
                <a:solidFill>
                  <a:prstClr val="black"/>
                </a:solidFill>
                <a:latin typeface="Arial" panose="020B0604020202020204" pitchFamily="34" charset="0"/>
                <a:cs typeface="Arial" panose="020B0604020202020204" pitchFamily="34" charset="0"/>
              </a:rPr>
              <a:t>con agua sin necesidad de productos químicos o abrasivos</a:t>
            </a:r>
            <a:r>
              <a:rPr lang="es-ES" sz="1400" baseline="30000">
                <a:solidFill>
                  <a:prstClr val="black"/>
                </a:solidFill>
                <a:latin typeface="Arial" panose="020B0604020202020204" pitchFamily="34" charset="0"/>
                <a:cs typeface="Arial" panose="020B0604020202020204" pitchFamily="34" charset="0"/>
              </a:rPr>
              <a:t>4</a:t>
            </a:r>
          </a:p>
          <a:p>
            <a:pPr lvl="0" defTabSz="457200">
              <a:defRPr/>
            </a:pPr>
            <a:endParaRPr lang="es-ES" sz="1400">
              <a:solidFill>
                <a:prstClr val="black"/>
              </a:solidFill>
              <a:latin typeface="Arial" panose="020B0604020202020204" pitchFamily="34" charset="0"/>
              <a:cs typeface="Arial" panose="020B0604020202020204" pitchFamily="34" charset="0"/>
            </a:endParaRPr>
          </a:p>
          <a:p>
            <a:pPr marL="285750" indent="-285750" defTabSz="457200">
              <a:lnSpc>
                <a:spcPct val="107000"/>
              </a:lnSpc>
              <a:buClr>
                <a:srgbClr val="377E48"/>
              </a:buClr>
              <a:buBlip>
                <a:blip r:embed="rId4"/>
              </a:buBlip>
              <a:defRPr/>
            </a:pPr>
            <a:r>
              <a:rPr lang="es-ES" sz="1400">
                <a:latin typeface="Arial" panose="020B0604020202020204" pitchFamily="34" charset="0"/>
                <a:cs typeface="Arial" panose="020B0604020202020204" pitchFamily="34" charset="0"/>
              </a:rPr>
              <a:t>Aporta </a:t>
            </a:r>
            <a:r>
              <a:rPr lang="es-ES" sz="1400" b="1">
                <a:solidFill>
                  <a:srgbClr val="377E48"/>
                </a:solidFill>
                <a:latin typeface="Arial" panose="020B0604020202020204" pitchFamily="34" charset="0"/>
                <a:cs typeface="Arial" panose="020B0604020202020204" pitchFamily="34" charset="0"/>
              </a:rPr>
              <a:t>protección</a:t>
            </a:r>
            <a:r>
              <a:rPr lang="es-ES" sz="1400">
                <a:latin typeface="Arial" panose="020B0604020202020204" pitchFamily="34" charset="0"/>
                <a:cs typeface="Arial" panose="020B0604020202020204" pitchFamily="34" charset="0"/>
              </a:rPr>
              <a:t> contra la infección por hongos de las uñas</a:t>
            </a:r>
            <a:r>
              <a:rPr lang="es-ES" sz="1400" baseline="30000">
                <a:latin typeface="Arial" panose="020B0604020202020204" pitchFamily="34" charset="0"/>
                <a:cs typeface="Arial" panose="020B0604020202020204" pitchFamily="34" charset="0"/>
              </a:rPr>
              <a:t>5</a:t>
            </a:r>
          </a:p>
          <a:p>
            <a:pPr marL="285750" indent="-285750" defTabSz="457200">
              <a:lnSpc>
                <a:spcPct val="107000"/>
              </a:lnSpc>
              <a:buClr>
                <a:srgbClr val="377E48"/>
              </a:buClr>
              <a:buBlip>
                <a:blip r:embed="rId4"/>
              </a:buBlip>
              <a:defRPr/>
            </a:pPr>
            <a:endParaRPr lang="es-ES" sz="1400">
              <a:latin typeface="Arial" panose="020B0604020202020204" pitchFamily="34" charset="0"/>
              <a:cs typeface="Arial" panose="020B0604020202020204" pitchFamily="34" charset="0"/>
            </a:endParaRPr>
          </a:p>
          <a:p>
            <a:pPr marL="285750" indent="-285750" defTabSz="457200">
              <a:lnSpc>
                <a:spcPct val="107000"/>
              </a:lnSpc>
              <a:buClr>
                <a:srgbClr val="377E48"/>
              </a:buClr>
              <a:buBlip>
                <a:blip r:embed="rId4"/>
              </a:buBlip>
              <a:defRPr/>
            </a:pPr>
            <a:r>
              <a:rPr lang="es-ES" sz="1400">
                <a:latin typeface="Arial" panose="020B0604020202020204" pitchFamily="34" charset="0"/>
                <a:cs typeface="Arial" panose="020B0604020202020204" pitchFamily="34" charset="0"/>
              </a:rPr>
              <a:t>La formulación de Ony-Tec</a:t>
            </a:r>
            <a:r>
              <a:rPr lang="es-ES" sz="1400" baseline="30000">
                <a:latin typeface="Arial" panose="020B0604020202020204" pitchFamily="34" charset="0"/>
                <a:cs typeface="Arial" panose="020B0604020202020204" pitchFamily="34" charset="0"/>
              </a:rPr>
              <a:t>®</a:t>
            </a:r>
            <a:r>
              <a:rPr lang="es-ES" sz="1400">
                <a:latin typeface="Arial" panose="020B0604020202020204" pitchFamily="34" charset="0"/>
                <a:cs typeface="Arial" panose="020B0604020202020204" pitchFamily="34" charset="0"/>
              </a:rPr>
              <a:t> permite una </a:t>
            </a:r>
            <a:r>
              <a:rPr lang="es-ES" sz="1400" b="1">
                <a:solidFill>
                  <a:srgbClr val="377E48"/>
                </a:solidFill>
                <a:latin typeface="Arial" panose="020B0604020202020204" pitchFamily="34" charset="0"/>
                <a:cs typeface="Arial" panose="020B0604020202020204" pitchFamily="34" charset="0"/>
              </a:rPr>
              <a:t>rápida penetración </a:t>
            </a:r>
            <a:r>
              <a:rPr lang="es-ES" sz="1400">
                <a:latin typeface="Arial" panose="020B0604020202020204" pitchFamily="34" charset="0"/>
                <a:cs typeface="Arial" panose="020B0604020202020204" pitchFamily="34" charset="0"/>
              </a:rPr>
              <a:t>de </a:t>
            </a:r>
            <a:r>
              <a:rPr lang="es-ES" sz="1400" err="1">
                <a:latin typeface="Arial" panose="020B0604020202020204" pitchFamily="34" charset="0"/>
                <a:cs typeface="Arial" panose="020B0604020202020204" pitchFamily="34" charset="0"/>
              </a:rPr>
              <a:t>ciclopirox</a:t>
            </a:r>
            <a:r>
              <a:rPr lang="es-ES" sz="1400">
                <a:latin typeface="Arial" panose="020B0604020202020204" pitchFamily="34" charset="0"/>
                <a:cs typeface="Arial" panose="020B0604020202020204" pitchFamily="34" charset="0"/>
              </a:rPr>
              <a:t> en las uñas, proporcionando niveles suficientes para inhibir el crecimiento de hongos durante </a:t>
            </a:r>
            <a:r>
              <a:rPr lang="es-ES" sz="1400" b="1">
                <a:solidFill>
                  <a:srgbClr val="377E48"/>
                </a:solidFill>
                <a:latin typeface="Arial" panose="020B0604020202020204" pitchFamily="34" charset="0"/>
                <a:cs typeface="Arial" panose="020B0604020202020204" pitchFamily="34" charset="0"/>
              </a:rPr>
              <a:t>30 horas </a:t>
            </a:r>
            <a:r>
              <a:rPr lang="es-ES" sz="1400">
                <a:latin typeface="Arial" panose="020B0604020202020204" pitchFamily="34" charset="0"/>
                <a:cs typeface="Arial" panose="020B0604020202020204" pitchFamily="34" charset="0"/>
              </a:rPr>
              <a:t>después de la aplicación</a:t>
            </a:r>
            <a:r>
              <a:rPr lang="es-ES" sz="1400" baseline="30000">
                <a:latin typeface="Arial" panose="020B0604020202020204" pitchFamily="34" charset="0"/>
                <a:cs typeface="Arial" panose="020B0604020202020204" pitchFamily="34" charset="0"/>
              </a:rPr>
              <a:t>6</a:t>
            </a:r>
          </a:p>
          <a:p>
            <a:pPr marL="742950" lvl="1" indent="-285750" defTabSz="457200">
              <a:lnSpc>
                <a:spcPct val="107000"/>
              </a:lnSpc>
              <a:buClr>
                <a:srgbClr val="B2DBC5"/>
              </a:buClr>
              <a:buFont typeface="Courier New" panose="02070309020205020404" pitchFamily="49" charset="0"/>
              <a:buChar char="o"/>
              <a:defRPr/>
            </a:pPr>
            <a:endParaRPr lang="es-ES" sz="1400" baseline="30000">
              <a:solidFill>
                <a:prstClr val="black"/>
              </a:solidFill>
              <a:latin typeface="Arial" panose="020B060402020202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DC318EE5-68E6-C449-A714-D920CC3F2266}"/>
              </a:ext>
            </a:extLst>
          </p:cNvPr>
          <p:cNvSpPr txBox="1"/>
          <p:nvPr/>
        </p:nvSpPr>
        <p:spPr>
          <a:xfrm>
            <a:off x="592710" y="1009364"/>
            <a:ext cx="11135033" cy="400110"/>
          </a:xfrm>
          <a:prstGeom prst="rect">
            <a:avLst/>
          </a:prstGeom>
          <a:noFill/>
        </p:spPr>
        <p:txBody>
          <a:bodyPr wrap="square" rtlCol="0">
            <a:spAutoFit/>
          </a:bodyPr>
          <a:lstStyle/>
          <a:p>
            <a:r>
              <a:rPr lang="es-ES" sz="2000" b="1">
                <a:latin typeface="Arial" panose="020B0604020202020204" pitchFamily="34" charset="0"/>
                <a:cs typeface="Arial" panose="020B0604020202020204" pitchFamily="34" charset="0"/>
              </a:rPr>
              <a:t>Tecnología </a:t>
            </a:r>
            <a:r>
              <a:rPr lang="es-ES" sz="2000" b="1" err="1">
                <a:latin typeface="Arial" panose="020B0604020202020204" pitchFamily="34" charset="0"/>
                <a:cs typeface="Arial" panose="020B0604020202020204" pitchFamily="34" charset="0"/>
              </a:rPr>
              <a:t>Transungueal</a:t>
            </a:r>
            <a:r>
              <a:rPr lang="es-ES" sz="2000" b="1">
                <a:latin typeface="Arial" panose="020B0604020202020204" pitchFamily="34" charset="0"/>
                <a:cs typeface="Arial" panose="020B0604020202020204" pitchFamily="34" charset="0"/>
              </a:rPr>
              <a:t> </a:t>
            </a:r>
            <a:r>
              <a:rPr lang="es-ES" sz="2000" b="1" err="1">
                <a:latin typeface="Arial" panose="020B0604020202020204" pitchFamily="34" charset="0"/>
                <a:cs typeface="Arial" panose="020B0604020202020204" pitchFamily="34" charset="0"/>
              </a:rPr>
              <a:t>Delivery</a:t>
            </a:r>
            <a:r>
              <a:rPr lang="es-ES" sz="2000" b="1">
                <a:latin typeface="Arial" panose="020B0604020202020204" pitchFamily="34" charset="0"/>
                <a:cs typeface="Arial" panose="020B0604020202020204" pitchFamily="34" charset="0"/>
              </a:rPr>
              <a:t> (TUD)</a:t>
            </a:r>
          </a:p>
        </p:txBody>
      </p:sp>
      <p:pic>
        <p:nvPicPr>
          <p:cNvPr id="3" name="Imagen 2" descr="Imagen en blanco y negro de una roca&#10;&#10;Descripción generada automáticamente con confianza media">
            <a:extLst>
              <a:ext uri="{FF2B5EF4-FFF2-40B4-BE49-F238E27FC236}">
                <a16:creationId xmlns:a16="http://schemas.microsoft.com/office/drawing/2014/main" id="{47EC0731-EA07-7D4C-AB12-9AC28BF92587}"/>
              </a:ext>
            </a:extLst>
          </p:cNvPr>
          <p:cNvPicPr>
            <a:picLocks noChangeAspect="1"/>
          </p:cNvPicPr>
          <p:nvPr/>
        </p:nvPicPr>
        <p:blipFill>
          <a:blip r:embed="rId5"/>
          <a:stretch>
            <a:fillRect/>
          </a:stretch>
        </p:blipFill>
        <p:spPr>
          <a:xfrm>
            <a:off x="6991990" y="2292832"/>
            <a:ext cx="2147016" cy="2147016"/>
          </a:xfrm>
          <a:prstGeom prst="rect">
            <a:avLst/>
          </a:prstGeom>
        </p:spPr>
      </p:pic>
      <p:pic>
        <p:nvPicPr>
          <p:cNvPr id="5" name="Imagen 4" descr="Una montaña con nieve&#10;&#10;Descripción generada automáticamente">
            <a:extLst>
              <a:ext uri="{FF2B5EF4-FFF2-40B4-BE49-F238E27FC236}">
                <a16:creationId xmlns:a16="http://schemas.microsoft.com/office/drawing/2014/main" id="{DB065CC0-4964-D348-93E0-C44E39F6C1A7}"/>
              </a:ext>
            </a:extLst>
          </p:cNvPr>
          <p:cNvPicPr>
            <a:picLocks noChangeAspect="1"/>
          </p:cNvPicPr>
          <p:nvPr/>
        </p:nvPicPr>
        <p:blipFill>
          <a:blip r:embed="rId6"/>
          <a:stretch>
            <a:fillRect/>
          </a:stretch>
        </p:blipFill>
        <p:spPr>
          <a:xfrm>
            <a:off x="9305261" y="2292832"/>
            <a:ext cx="2147016" cy="2147016"/>
          </a:xfrm>
          <a:prstGeom prst="rect">
            <a:avLst/>
          </a:prstGeom>
        </p:spPr>
      </p:pic>
      <p:sp>
        <p:nvSpPr>
          <p:cNvPr id="7" name="CuadroTexto 6">
            <a:extLst>
              <a:ext uri="{FF2B5EF4-FFF2-40B4-BE49-F238E27FC236}">
                <a16:creationId xmlns:a16="http://schemas.microsoft.com/office/drawing/2014/main" id="{D1A8091A-F6EC-AE42-896F-4BF25F756F65}"/>
              </a:ext>
            </a:extLst>
          </p:cNvPr>
          <p:cNvSpPr txBox="1"/>
          <p:nvPr/>
        </p:nvSpPr>
        <p:spPr>
          <a:xfrm>
            <a:off x="6991990" y="4406598"/>
            <a:ext cx="2147016" cy="215444"/>
          </a:xfrm>
          <a:prstGeom prst="rect">
            <a:avLst/>
          </a:prstGeom>
          <a:noFill/>
        </p:spPr>
        <p:txBody>
          <a:bodyPr wrap="square" rtlCol="0">
            <a:spAutoFit/>
          </a:bodyPr>
          <a:lstStyle/>
          <a:p>
            <a:r>
              <a:rPr lang="es-ES" sz="800">
                <a:solidFill>
                  <a:schemeClr val="bg1">
                    <a:lumMod val="50000"/>
                  </a:schemeClr>
                </a:solidFill>
                <a:latin typeface="Arial" panose="020B0604020202020204" pitchFamily="34" charset="0"/>
                <a:cs typeface="Arial" panose="020B0604020202020204" pitchFamily="34" charset="0"/>
              </a:rPr>
              <a:t>Ampliación 150X</a:t>
            </a:r>
          </a:p>
        </p:txBody>
      </p:sp>
      <p:sp>
        <p:nvSpPr>
          <p:cNvPr id="15" name="CuadroTexto 14">
            <a:extLst>
              <a:ext uri="{FF2B5EF4-FFF2-40B4-BE49-F238E27FC236}">
                <a16:creationId xmlns:a16="http://schemas.microsoft.com/office/drawing/2014/main" id="{0E3D0C1B-2356-6046-B865-0B032420CDBB}"/>
              </a:ext>
            </a:extLst>
          </p:cNvPr>
          <p:cNvSpPr txBox="1"/>
          <p:nvPr/>
        </p:nvSpPr>
        <p:spPr>
          <a:xfrm>
            <a:off x="9305261" y="4406598"/>
            <a:ext cx="2147016" cy="215444"/>
          </a:xfrm>
          <a:prstGeom prst="rect">
            <a:avLst/>
          </a:prstGeom>
          <a:noFill/>
        </p:spPr>
        <p:txBody>
          <a:bodyPr wrap="square" rtlCol="0">
            <a:spAutoFit/>
          </a:bodyPr>
          <a:lstStyle/>
          <a:p>
            <a:r>
              <a:rPr lang="es-ES" sz="800">
                <a:solidFill>
                  <a:schemeClr val="bg1">
                    <a:lumMod val="50000"/>
                  </a:schemeClr>
                </a:solidFill>
                <a:latin typeface="Arial" panose="020B0604020202020204" pitchFamily="34" charset="0"/>
                <a:cs typeface="Arial" panose="020B0604020202020204" pitchFamily="34" charset="0"/>
              </a:rPr>
              <a:t>Ampliación 150X</a:t>
            </a:r>
          </a:p>
        </p:txBody>
      </p:sp>
      <p:sp>
        <p:nvSpPr>
          <p:cNvPr id="17" name="CuadroTexto 16">
            <a:extLst>
              <a:ext uri="{FF2B5EF4-FFF2-40B4-BE49-F238E27FC236}">
                <a16:creationId xmlns:a16="http://schemas.microsoft.com/office/drawing/2014/main" id="{69912B8A-B5C7-B448-841A-F01C6ECADED0}"/>
              </a:ext>
            </a:extLst>
          </p:cNvPr>
          <p:cNvSpPr txBox="1"/>
          <p:nvPr/>
        </p:nvSpPr>
        <p:spPr>
          <a:xfrm>
            <a:off x="6991990" y="2046611"/>
            <a:ext cx="2147016" cy="246221"/>
          </a:xfrm>
          <a:prstGeom prst="rect">
            <a:avLst/>
          </a:prstGeom>
          <a:noFill/>
        </p:spPr>
        <p:txBody>
          <a:bodyPr wrap="square" rtlCol="0">
            <a:spAutoFit/>
          </a:bodyPr>
          <a:lstStyle/>
          <a:p>
            <a:r>
              <a:rPr lang="es-ES" sz="1000">
                <a:solidFill>
                  <a:schemeClr val="bg1">
                    <a:lumMod val="50000"/>
                  </a:schemeClr>
                </a:solidFill>
                <a:latin typeface="Arial" panose="020B0604020202020204" pitchFamily="34" charset="0"/>
                <a:cs typeface="Arial" panose="020B0604020202020204" pitchFamily="34" charset="0"/>
              </a:rPr>
              <a:t>Superficie de la uña sin tratar</a:t>
            </a:r>
          </a:p>
        </p:txBody>
      </p:sp>
      <p:sp>
        <p:nvSpPr>
          <p:cNvPr id="18" name="CuadroTexto 17">
            <a:extLst>
              <a:ext uri="{FF2B5EF4-FFF2-40B4-BE49-F238E27FC236}">
                <a16:creationId xmlns:a16="http://schemas.microsoft.com/office/drawing/2014/main" id="{818B8510-920D-D344-966D-78CAB8015E71}"/>
              </a:ext>
            </a:extLst>
          </p:cNvPr>
          <p:cNvSpPr txBox="1"/>
          <p:nvPr/>
        </p:nvSpPr>
        <p:spPr>
          <a:xfrm>
            <a:off x="9305261" y="2046611"/>
            <a:ext cx="2147016" cy="246221"/>
          </a:xfrm>
          <a:prstGeom prst="rect">
            <a:avLst/>
          </a:prstGeom>
          <a:noFill/>
        </p:spPr>
        <p:txBody>
          <a:bodyPr wrap="square" rtlCol="0">
            <a:spAutoFit/>
          </a:bodyPr>
          <a:lstStyle/>
          <a:p>
            <a:r>
              <a:rPr lang="es-ES" sz="1000">
                <a:solidFill>
                  <a:schemeClr val="bg1">
                    <a:lumMod val="50000"/>
                  </a:schemeClr>
                </a:solidFill>
                <a:latin typeface="Arial" panose="020B0604020202020204" pitchFamily="34" charset="0"/>
                <a:cs typeface="Arial" panose="020B0604020202020204" pitchFamily="34" charset="0"/>
              </a:rPr>
              <a:t>Superficie de la película HPCH</a:t>
            </a:r>
          </a:p>
        </p:txBody>
      </p:sp>
      <p:sp>
        <p:nvSpPr>
          <p:cNvPr id="2" name="Rectángulo 1">
            <a:extLst>
              <a:ext uri="{FF2B5EF4-FFF2-40B4-BE49-F238E27FC236}">
                <a16:creationId xmlns:a16="http://schemas.microsoft.com/office/drawing/2014/main" id="{58AA5B7A-3504-BF41-A53E-B129299A39E7}"/>
              </a:ext>
            </a:extLst>
          </p:cNvPr>
          <p:cNvSpPr/>
          <p:nvPr/>
        </p:nvSpPr>
        <p:spPr>
          <a:xfrm>
            <a:off x="370152" y="5862028"/>
            <a:ext cx="1534394" cy="215444"/>
          </a:xfrm>
          <a:prstGeom prst="rect">
            <a:avLst/>
          </a:prstGeom>
        </p:spPr>
        <p:txBody>
          <a:bodyPr wrap="none">
            <a:spAutoFit/>
          </a:bodyPr>
          <a:lstStyle/>
          <a:p>
            <a:r>
              <a:rPr lang="en-GB" sz="800" b="1">
                <a:solidFill>
                  <a:prstClr val="black"/>
                </a:solidFill>
                <a:latin typeface="Arial" panose="020B0604020202020204" pitchFamily="34" charset="0"/>
                <a:cs typeface="Arial" panose="020B0604020202020204" pitchFamily="34" charset="0"/>
              </a:rPr>
              <a:t>HPCH: </a:t>
            </a:r>
            <a:r>
              <a:rPr lang="en-GB" sz="800" err="1">
                <a:solidFill>
                  <a:prstClr val="black"/>
                </a:solidFill>
                <a:latin typeface="Arial" panose="020B0604020202020204" pitchFamily="34" charset="0"/>
                <a:cs typeface="Arial" panose="020B0604020202020204" pitchFamily="34" charset="0"/>
              </a:rPr>
              <a:t>hidroxipropil</a:t>
            </a:r>
            <a:r>
              <a:rPr lang="en-GB" sz="800">
                <a:solidFill>
                  <a:prstClr val="black"/>
                </a:solidFill>
                <a:latin typeface="Arial" panose="020B0604020202020204" pitchFamily="34" charset="0"/>
                <a:cs typeface="Arial" panose="020B0604020202020204" pitchFamily="34" charset="0"/>
              </a:rPr>
              <a:t> chitosan.</a:t>
            </a:r>
            <a:endParaRPr lang="es-ES" sz="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88914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C16A9B27-3493-6C43-9BF4-C535862696ED}"/>
              </a:ext>
            </a:extLst>
          </p:cNvPr>
          <p:cNvSpPr txBox="1"/>
          <p:nvPr/>
        </p:nvSpPr>
        <p:spPr>
          <a:xfrm>
            <a:off x="536769" y="392262"/>
            <a:ext cx="867254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0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2. Evidencia clínica de </a:t>
            </a:r>
            <a:r>
              <a:rPr kumimoji="0" lang="es-ES" sz="3000" b="1" i="0" u="none" strike="noStrike" kern="1200" cap="none" spc="0" normalizeH="0" baseline="0" noProof="0" dirty="0" err="1">
                <a:ln>
                  <a:noFill/>
                </a:ln>
                <a:solidFill>
                  <a:srgbClr val="377E48"/>
                </a:solidFill>
                <a:effectLst/>
                <a:uLnTx/>
                <a:uFillTx/>
                <a:latin typeface="Arial" panose="020B0604020202020204" pitchFamily="34" charset="0"/>
                <a:ea typeface="+mn-ea"/>
                <a:cs typeface="Arial" panose="020B0604020202020204" pitchFamily="34" charset="0"/>
              </a:rPr>
              <a:t>Ony-Tec</a:t>
            </a:r>
            <a:r>
              <a:rPr kumimoji="0" lang="es-ES" sz="3000" b="1" i="0" u="none" strike="noStrike" kern="1200" cap="none" spc="0" normalizeH="0" baseline="30000" noProof="0" dirty="0">
                <a:ln>
                  <a:noFill/>
                </a:ln>
                <a:solidFill>
                  <a:srgbClr val="377E48"/>
                </a:solidFill>
                <a:effectLst/>
                <a:uLnTx/>
                <a:uFillTx/>
                <a:latin typeface="Arial" panose="020B0604020202020204" pitchFamily="34" charset="0"/>
                <a:ea typeface="+mn-ea"/>
                <a:cs typeface="Arial" panose="020B0604020202020204" pitchFamily="34" charset="0"/>
              </a:rPr>
              <a:t>®</a:t>
            </a:r>
            <a:r>
              <a:rPr kumimoji="0" lang="es-ES" sz="30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 eficacia y seguridad</a:t>
            </a:r>
          </a:p>
        </p:txBody>
      </p:sp>
      <p:sp>
        <p:nvSpPr>
          <p:cNvPr id="11" name="Rectángulo 10">
            <a:extLst>
              <a:ext uri="{FF2B5EF4-FFF2-40B4-BE49-F238E27FC236}">
                <a16:creationId xmlns:a16="http://schemas.microsoft.com/office/drawing/2014/main" id="{A06DBA20-4C17-4045-871C-7B9047A8D20A}"/>
              </a:ext>
            </a:extLst>
          </p:cNvPr>
          <p:cNvSpPr/>
          <p:nvPr/>
        </p:nvSpPr>
        <p:spPr>
          <a:xfrm>
            <a:off x="536768" y="2129004"/>
            <a:ext cx="10465992" cy="338554"/>
          </a:xfrm>
          <a:prstGeom prst="rect">
            <a:avLst/>
          </a:prstGeom>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La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eficacia</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y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seguridad</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de ciclopirox 80 mg/g HPCH </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 ha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evaluado</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en</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varios</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ensayos</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clínicos</a:t>
            </a:r>
            <a:endPar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Marcador de texto 31">
            <a:extLst>
              <a:ext uri="{FF2B5EF4-FFF2-40B4-BE49-F238E27FC236}">
                <a16:creationId xmlns:a16="http://schemas.microsoft.com/office/drawing/2014/main" id="{5379BF0D-A624-4847-9727-9419DC960B77}"/>
              </a:ext>
            </a:extLst>
          </p:cNvPr>
          <p:cNvSpPr txBox="1">
            <a:spLocks/>
          </p:cNvSpPr>
          <p:nvPr/>
        </p:nvSpPr>
        <p:spPr>
          <a:xfrm>
            <a:off x="592710" y="6201231"/>
            <a:ext cx="9932768" cy="21544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800" b="1" i="0" u="none" strike="noStrike" kern="1200" cap="none" spc="0" normalizeH="0" baseline="0" noProof="0">
                <a:ln>
                  <a:noFill/>
                </a:ln>
                <a:solidFill>
                  <a:srgbClr val="377E48"/>
                </a:solidFill>
                <a:effectLst/>
                <a:uLnTx/>
                <a:uFillTx/>
                <a:latin typeface="Arial" panose="020B0604020202020204" pitchFamily="34" charset="0"/>
                <a:ea typeface="+mn-ea"/>
                <a:cs typeface="Arial" panose="020B0604020202020204" pitchFamily="34" charset="0"/>
              </a:rPr>
              <a:t>1. </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Baran R, </a:t>
            </a:r>
            <a:r>
              <a:rPr kumimoji="0" lang="fr-FR" sz="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et al. </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J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Eur</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Acad</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Dermatol</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Venereol</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2009;23(7):773-8;</a:t>
            </a:r>
            <a:r>
              <a:rPr kumimoji="0" lang="fr-FR" sz="800" b="1" i="0" u="none" strike="noStrike" kern="1200" cap="none" spc="0" normalizeH="0" baseline="0" noProof="0">
                <a:ln>
                  <a:noFill/>
                </a:ln>
                <a:solidFill>
                  <a:srgbClr val="377E48"/>
                </a:solidFill>
                <a:effectLst/>
                <a:uLnTx/>
                <a:uFillTx/>
                <a:latin typeface="Arial" panose="020B0604020202020204" pitchFamily="34" charset="0"/>
                <a:ea typeface="+mn-ea"/>
                <a:cs typeface="Arial" panose="020B0604020202020204" pitchFamily="34" charset="0"/>
              </a:rPr>
              <a:t> 2.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Piraccini</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BM, </a:t>
            </a:r>
            <a:r>
              <a:rPr kumimoji="0" lang="fr-FR" sz="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et al. </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Skin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Appendage</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Disord</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2018;5(1):13-9;</a:t>
            </a:r>
            <a:r>
              <a:rPr kumimoji="0" lang="fr-FR" sz="800" b="1" i="0" u="none" strike="noStrike" kern="1200" cap="none" spc="0" normalizeH="0" baseline="0" noProof="0">
                <a:ln>
                  <a:noFill/>
                </a:ln>
                <a:solidFill>
                  <a:srgbClr val="377E48"/>
                </a:solidFill>
                <a:effectLst/>
                <a:uLnTx/>
                <a:uFillTx/>
                <a:latin typeface="Arial" panose="020B0604020202020204" pitchFamily="34" charset="0"/>
                <a:ea typeface="+mn-ea"/>
                <a:cs typeface="Arial" panose="020B0604020202020204" pitchFamily="34" charset="0"/>
              </a:rPr>
              <a:t> 3.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Iorizzo</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M, </a:t>
            </a:r>
            <a:r>
              <a:rPr kumimoji="0" lang="fr-FR" sz="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et al. </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Skin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Appendage</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Disord</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2016;1(3):134-40; </a:t>
            </a:r>
            <a:r>
              <a:rPr kumimoji="0" lang="fr-FR" sz="800" b="1" i="0" u="none" strike="noStrike" kern="1200" cap="none" spc="0" normalizeH="0" baseline="0" noProof="0">
                <a:ln>
                  <a:noFill/>
                </a:ln>
                <a:solidFill>
                  <a:srgbClr val="377E48"/>
                </a:solidFill>
                <a:effectLst/>
                <a:uLnTx/>
                <a:uFillTx/>
                <a:latin typeface="Arial" panose="020B0604020202020204" pitchFamily="34" charset="0"/>
                <a:ea typeface="+mn-ea"/>
                <a:cs typeface="Arial" panose="020B0604020202020204" pitchFamily="34" charset="0"/>
              </a:rPr>
              <a:t>4.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Vanscheidt</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W, </a:t>
            </a:r>
            <a:r>
              <a:rPr kumimoji="0" lang="fr-FR" sz="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et al. </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J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Dermatol</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Clin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Res</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2015;3(2):1045.</a:t>
            </a:r>
          </a:p>
        </p:txBody>
      </p:sp>
      <p:sp>
        <p:nvSpPr>
          <p:cNvPr id="15" name="CuadroTexto 14">
            <a:extLst>
              <a:ext uri="{FF2B5EF4-FFF2-40B4-BE49-F238E27FC236}">
                <a16:creationId xmlns:a16="http://schemas.microsoft.com/office/drawing/2014/main" id="{8D4529B7-E80D-4D44-ADFE-91D98FE058C7}"/>
              </a:ext>
            </a:extLst>
          </p:cNvPr>
          <p:cNvSpPr txBox="1"/>
          <p:nvPr/>
        </p:nvSpPr>
        <p:spPr>
          <a:xfrm>
            <a:off x="539543" y="1446106"/>
            <a:ext cx="111350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Evidencia clínica</a:t>
            </a:r>
          </a:p>
        </p:txBody>
      </p:sp>
      <p:grpSp>
        <p:nvGrpSpPr>
          <p:cNvPr id="30" name="Grupo 29">
            <a:extLst>
              <a:ext uri="{FF2B5EF4-FFF2-40B4-BE49-F238E27FC236}">
                <a16:creationId xmlns:a16="http://schemas.microsoft.com/office/drawing/2014/main" id="{B8DF5B9A-7B43-FE40-9776-CAEE17CB62C1}"/>
              </a:ext>
            </a:extLst>
          </p:cNvPr>
          <p:cNvGrpSpPr/>
          <p:nvPr/>
        </p:nvGrpSpPr>
        <p:grpSpPr>
          <a:xfrm>
            <a:off x="1279603" y="3814722"/>
            <a:ext cx="4482646" cy="1153755"/>
            <a:chOff x="623889" y="2000617"/>
            <a:chExt cx="2262429" cy="1669293"/>
          </a:xfrm>
        </p:grpSpPr>
        <p:sp>
          <p:nvSpPr>
            <p:cNvPr id="31" name="Rectángulo 30">
              <a:hlinkClick r:id="" action="ppaction://noaction"/>
              <a:extLst>
                <a:ext uri="{FF2B5EF4-FFF2-40B4-BE49-F238E27FC236}">
                  <a16:creationId xmlns:a16="http://schemas.microsoft.com/office/drawing/2014/main" id="{7499F93D-B28E-F441-AB27-56CB17274D84}"/>
                </a:ext>
              </a:extLst>
            </p:cNvPr>
            <p:cNvSpPr/>
            <p:nvPr/>
          </p:nvSpPr>
          <p:spPr>
            <a:xfrm>
              <a:off x="623889" y="2000617"/>
              <a:ext cx="2262429" cy="1669293"/>
            </a:xfrm>
            <a:prstGeom prst="rect">
              <a:avLst/>
            </a:prstGeom>
            <a:solidFill>
              <a:srgbClr val="377E48"/>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CuadroTexto 31">
              <a:extLst>
                <a:ext uri="{FF2B5EF4-FFF2-40B4-BE49-F238E27FC236}">
                  <a16:creationId xmlns:a16="http://schemas.microsoft.com/office/drawing/2014/main" id="{105D79AD-D421-3840-8899-D943462D8625}"/>
                </a:ext>
              </a:extLst>
            </p:cNvPr>
            <p:cNvSpPr txBox="1"/>
            <p:nvPr/>
          </p:nvSpPr>
          <p:spPr>
            <a:xfrm>
              <a:off x="661495" y="2320110"/>
              <a:ext cx="2176211" cy="979663"/>
            </a:xfrm>
            <a:prstGeom prst="rect">
              <a:avLst/>
            </a:prstGeom>
            <a:noFill/>
          </p:spPr>
          <p:txBody>
            <a:bodyPr wrap="square" lIns="91440" tIns="45720" rIns="91440" bIns="45720" rtlCol="0" anchor="ctr">
              <a:spAutoFit/>
            </a:bodyPr>
            <a:lstStyle/>
            <a:p>
              <a:pPr marL="0" marR="0" lvl="0" indent="0" algn="l" defTabSz="457200" rtl="0" eaLnBrk="1" fontAlgn="auto" latinLnBrk="0" hangingPunct="1">
                <a:lnSpc>
                  <a:spcPct val="100000"/>
                </a:lnSpc>
                <a:spcBef>
                  <a:spcPts val="0"/>
                </a:spcBef>
                <a:spcAft>
                  <a:spcPts val="0"/>
                </a:spcAft>
                <a:buClr>
                  <a:srgbClr val="377E48"/>
                </a:buClr>
                <a:buSzTx/>
                <a:buFontTx/>
                <a:buNone/>
                <a:tabLst/>
                <a:defRPr/>
              </a:pPr>
              <a:r>
                <a:rPr kumimoji="0" lang="es-ES" sz="1400"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Ony-Tec</a:t>
              </a:r>
              <a:r>
                <a:rPr kumimoji="0" lang="es-ES" sz="1400" b="1" i="0" u="none" strike="noStrike" kern="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s-ES" sz="1400"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frente a </a:t>
              </a:r>
              <a:r>
                <a:rPr kumimoji="0" lang="es-ES" sz="1400" b="1" i="0" u="none" strike="noStrike" kern="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ciclopirox</a:t>
              </a:r>
              <a:r>
                <a:rPr kumimoji="0" lang="es-ES" sz="1400"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de referencia</a:t>
              </a:r>
            </a:p>
            <a:p>
              <a:pPr marL="0" marR="0" lvl="0" indent="0" algn="l" defTabSz="457200" rtl="0" eaLnBrk="1" fontAlgn="auto" latinLnBrk="0" hangingPunct="1">
                <a:lnSpc>
                  <a:spcPct val="100000"/>
                </a:lnSpc>
                <a:spcBef>
                  <a:spcPts val="0"/>
                </a:spcBef>
                <a:spcAft>
                  <a:spcPts val="0"/>
                </a:spcAft>
                <a:buClr>
                  <a:srgbClr val="377E48"/>
                </a:buClr>
                <a:buSzTx/>
                <a:buFontTx/>
                <a:buNone/>
                <a:tabLst/>
                <a:defRPr/>
              </a:pPr>
              <a:r>
                <a:rPr kumimoji="0" lang="es-ES" sz="12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Ensayo clínico aleatorizado, de tres grupos de tratamiento, controlado con placebo</a:t>
              </a:r>
              <a:r>
                <a:rPr kumimoji="0" lang="es-ES" sz="1200" b="0" i="0" u="none" strike="noStrike" kern="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rPr>
                <a:t>1</a:t>
              </a:r>
            </a:p>
          </p:txBody>
        </p:sp>
      </p:grpSp>
      <p:grpSp>
        <p:nvGrpSpPr>
          <p:cNvPr id="36" name="Grupo 35">
            <a:extLst>
              <a:ext uri="{FF2B5EF4-FFF2-40B4-BE49-F238E27FC236}">
                <a16:creationId xmlns:a16="http://schemas.microsoft.com/office/drawing/2014/main" id="{5A289CD7-B039-4C4E-9C37-38331543C65A}"/>
              </a:ext>
            </a:extLst>
          </p:cNvPr>
          <p:cNvGrpSpPr/>
          <p:nvPr/>
        </p:nvGrpSpPr>
        <p:grpSpPr>
          <a:xfrm>
            <a:off x="5985091" y="3814722"/>
            <a:ext cx="4487441" cy="1153755"/>
            <a:chOff x="6115050" y="2000617"/>
            <a:chExt cx="2540352" cy="1669293"/>
          </a:xfrm>
        </p:grpSpPr>
        <p:sp>
          <p:nvSpPr>
            <p:cNvPr id="37" name="Rectángulo 36">
              <a:extLst>
                <a:ext uri="{FF2B5EF4-FFF2-40B4-BE49-F238E27FC236}">
                  <a16:creationId xmlns:a16="http://schemas.microsoft.com/office/drawing/2014/main" id="{189B94C1-E4C3-0843-9632-DA98588DD9C3}"/>
                </a:ext>
              </a:extLst>
            </p:cNvPr>
            <p:cNvSpPr/>
            <p:nvPr/>
          </p:nvSpPr>
          <p:spPr>
            <a:xfrm>
              <a:off x="6115050" y="2000617"/>
              <a:ext cx="2540352" cy="1669293"/>
            </a:xfrm>
            <a:prstGeom prst="rect">
              <a:avLst/>
            </a:prstGeom>
            <a:solidFill>
              <a:srgbClr val="B2DBC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8" name="CuadroTexto 37">
              <a:extLst>
                <a:ext uri="{FF2B5EF4-FFF2-40B4-BE49-F238E27FC236}">
                  <a16:creationId xmlns:a16="http://schemas.microsoft.com/office/drawing/2014/main" id="{374F30B2-7B7D-A647-BA90-B2F6638D6585}"/>
                </a:ext>
              </a:extLst>
            </p:cNvPr>
            <p:cNvSpPr txBox="1"/>
            <p:nvPr/>
          </p:nvSpPr>
          <p:spPr>
            <a:xfrm>
              <a:off x="6205268" y="2364007"/>
              <a:ext cx="2326077" cy="712484"/>
            </a:xfrm>
            <a:prstGeom prst="rect">
              <a:avLst/>
            </a:prstGeom>
            <a:noFill/>
          </p:spPr>
          <p:txBody>
            <a:bodyPr wrap="square" lIns="91440" tIns="45720" rIns="91440" bIns="45720" rtlCol="0" anchor="ctr">
              <a:spAutoFit/>
            </a:bodyPr>
            <a:lstStyle/>
            <a:p>
              <a:pPr marL="0" marR="0" lvl="0" indent="0" algn="l" defTabSz="457200" rtl="0" eaLnBrk="1" fontAlgn="auto" latinLnBrk="0" hangingPunct="1">
                <a:lnSpc>
                  <a:spcPct val="100000"/>
                </a:lnSpc>
                <a:spcBef>
                  <a:spcPts val="0"/>
                </a:spcBef>
                <a:spcAft>
                  <a:spcPts val="0"/>
                </a:spcAft>
                <a:buClr>
                  <a:srgbClr val="377E48"/>
                </a:buClr>
                <a:buSzTx/>
                <a:buFontTx/>
                <a:buNone/>
                <a:tabLst/>
                <a:defRPr/>
              </a:pPr>
              <a:r>
                <a:rPr kumimoji="0" lang="es-ES" sz="1400"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Ony-Tec</a:t>
              </a:r>
              <a:r>
                <a:rPr kumimoji="0" lang="es-ES" sz="1400" b="1" i="0" u="none" strike="noStrike" kern="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rPr>
                <a:t>®</a:t>
              </a:r>
              <a:r>
                <a:rPr kumimoji="0" lang="es-ES" sz="1400"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frente a </a:t>
              </a:r>
              <a:r>
                <a:rPr kumimoji="0" lang="es-ES" sz="1400" b="1" i="0" u="none" strike="noStrike" kern="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amorolfina</a:t>
              </a:r>
              <a:endParaRPr kumimoji="0" lang="es-E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377E48"/>
                </a:buClr>
                <a:buSzTx/>
                <a:buFontTx/>
                <a:buNone/>
                <a:tabLst/>
                <a:defRPr/>
              </a:pPr>
              <a:r>
                <a:rPr kumimoji="0" lang="es-ES" sz="12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Ensayo clínico aleatorizado</a:t>
              </a:r>
              <a:r>
                <a:rPr kumimoji="0" lang="es-ES" sz="1200" b="0" i="0" u="none" strike="noStrike" kern="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rPr>
                <a:t>3</a:t>
              </a:r>
            </a:p>
          </p:txBody>
        </p:sp>
      </p:grpSp>
      <p:sp>
        <p:nvSpPr>
          <p:cNvPr id="54" name="Rectángulo 53">
            <a:extLst>
              <a:ext uri="{FF2B5EF4-FFF2-40B4-BE49-F238E27FC236}">
                <a16:creationId xmlns:a16="http://schemas.microsoft.com/office/drawing/2014/main" id="{08D90A9F-48CE-DE42-8FD3-31C444E51D81}"/>
              </a:ext>
            </a:extLst>
          </p:cNvPr>
          <p:cNvSpPr/>
          <p:nvPr/>
        </p:nvSpPr>
        <p:spPr>
          <a:xfrm>
            <a:off x="592710" y="5973295"/>
            <a:ext cx="1534394"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HPCH: </a:t>
            </a:r>
            <a:r>
              <a:rPr kumimoji="0" lang="en-GB" sz="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hidroxipropil</a:t>
            </a: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chitosan.</a:t>
            </a:r>
            <a:endParaRPr kumimoji="0" lang="es-E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ectángulo 1">
            <a:extLst>
              <a:ext uri="{FF2B5EF4-FFF2-40B4-BE49-F238E27FC236}">
                <a16:creationId xmlns:a16="http://schemas.microsoft.com/office/drawing/2014/main" id="{F13C72DB-207E-2A49-BFA1-4EE391495727}"/>
              </a:ext>
            </a:extLst>
          </p:cNvPr>
          <p:cNvSpPr/>
          <p:nvPr/>
        </p:nvSpPr>
        <p:spPr>
          <a:xfrm>
            <a:off x="1228802" y="3738522"/>
            <a:ext cx="4591189" cy="1303841"/>
          </a:xfrm>
          <a:prstGeom prst="rect">
            <a:avLst/>
          </a:prstGeom>
          <a:noFill/>
          <a:ln>
            <a:solidFill>
              <a:srgbClr val="A61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CuadroTexto 23">
            <a:extLst>
              <a:ext uri="{FF2B5EF4-FFF2-40B4-BE49-F238E27FC236}">
                <a16:creationId xmlns:a16="http://schemas.microsoft.com/office/drawing/2014/main" id="{4202A78B-F882-3849-99EE-14A9F5EED65F}"/>
              </a:ext>
            </a:extLst>
          </p:cNvPr>
          <p:cNvSpPr txBox="1"/>
          <p:nvPr/>
        </p:nvSpPr>
        <p:spPr>
          <a:xfrm>
            <a:off x="1453741" y="3468845"/>
            <a:ext cx="3891958" cy="30777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0" cap="none" spc="0" normalizeH="0" baseline="0" noProof="0">
                <a:ln>
                  <a:noFill/>
                </a:ln>
                <a:solidFill>
                  <a:srgbClr val="585857"/>
                </a:solidFill>
                <a:effectLst/>
                <a:uLnTx/>
                <a:uFillTx/>
                <a:latin typeface="Arial" panose="020B0604020202020204" pitchFamily="34" charset="0"/>
                <a:ea typeface="+mn-ea"/>
                <a:cs typeface="Arial" panose="020B0604020202020204" pitchFamily="34" charset="0"/>
              </a:rPr>
              <a:t>ONY-TEC</a:t>
            </a:r>
            <a:r>
              <a:rPr kumimoji="0" lang="es-ES" sz="1400" b="1" i="0" u="none" strike="noStrike" kern="0" cap="none" spc="0" normalizeH="0" baseline="30000" noProof="0">
                <a:ln>
                  <a:noFill/>
                </a:ln>
                <a:solidFill>
                  <a:srgbClr val="585857"/>
                </a:solidFill>
                <a:effectLst/>
                <a:uLnTx/>
                <a:uFillTx/>
                <a:latin typeface="Arial" panose="020B0604020202020204" pitchFamily="34" charset="0"/>
                <a:ea typeface="+mn-ea"/>
                <a:cs typeface="Arial" panose="020B0604020202020204" pitchFamily="34" charset="0"/>
              </a:rPr>
              <a:t>®</a:t>
            </a:r>
            <a:r>
              <a:rPr kumimoji="0" lang="es-ES" sz="1400" b="1" i="0" u="none" strike="noStrike" kern="0" cap="none" spc="0" normalizeH="0" baseline="0" noProof="0">
                <a:ln>
                  <a:noFill/>
                </a:ln>
                <a:solidFill>
                  <a:srgbClr val="585857"/>
                </a:solidFill>
                <a:effectLst/>
                <a:uLnTx/>
                <a:uFillTx/>
                <a:latin typeface="Arial" panose="020B0604020202020204" pitchFamily="34" charset="0"/>
                <a:ea typeface="+mn-ea"/>
                <a:cs typeface="Arial" panose="020B0604020202020204" pitchFamily="34" charset="0"/>
              </a:rPr>
              <a:t> </a:t>
            </a:r>
            <a:r>
              <a:rPr kumimoji="0" lang="es-ES" sz="1400" b="1" i="1" u="none" strike="noStrike" kern="0" cap="none" spc="0" normalizeH="0" baseline="0" noProof="0">
                <a:ln>
                  <a:noFill/>
                </a:ln>
                <a:solidFill>
                  <a:srgbClr val="585857"/>
                </a:solidFill>
                <a:effectLst/>
                <a:uLnTx/>
                <a:uFillTx/>
                <a:latin typeface="Arial" panose="020B0604020202020204" pitchFamily="34" charset="0"/>
                <a:ea typeface="+mn-ea"/>
                <a:cs typeface="Arial" panose="020B0604020202020204" pitchFamily="34" charset="0"/>
              </a:rPr>
              <a:t>VS</a:t>
            </a:r>
            <a:r>
              <a:rPr kumimoji="0" lang="es-ES" sz="1400" b="1" i="0" u="none" strike="noStrike" kern="0" cap="none" spc="0" normalizeH="0" baseline="0" noProof="0">
                <a:ln>
                  <a:noFill/>
                </a:ln>
                <a:solidFill>
                  <a:srgbClr val="585857"/>
                </a:solidFill>
                <a:effectLst/>
                <a:uLnTx/>
                <a:uFillTx/>
                <a:latin typeface="Arial" panose="020B0604020202020204" pitchFamily="34" charset="0"/>
                <a:ea typeface="+mn-ea"/>
                <a:cs typeface="Arial" panose="020B0604020202020204" pitchFamily="34" charset="0"/>
              </a:rPr>
              <a:t>. CICLOPIROX NO SOLUBLE</a:t>
            </a:r>
          </a:p>
        </p:txBody>
      </p:sp>
      <p:sp>
        <p:nvSpPr>
          <p:cNvPr id="25" name="CuadroTexto 24">
            <a:extLst>
              <a:ext uri="{FF2B5EF4-FFF2-40B4-BE49-F238E27FC236}">
                <a16:creationId xmlns:a16="http://schemas.microsoft.com/office/drawing/2014/main" id="{53356573-BC12-1E40-93C7-59221EEA13BD}"/>
              </a:ext>
            </a:extLst>
          </p:cNvPr>
          <p:cNvSpPr txBox="1"/>
          <p:nvPr/>
        </p:nvSpPr>
        <p:spPr>
          <a:xfrm>
            <a:off x="5985090" y="3476746"/>
            <a:ext cx="448264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0" cap="none" spc="0" normalizeH="0" baseline="0" noProof="0">
                <a:ln>
                  <a:noFill/>
                </a:ln>
                <a:solidFill>
                  <a:srgbClr val="585857"/>
                </a:solidFill>
                <a:effectLst/>
                <a:uLnTx/>
                <a:uFillTx/>
                <a:latin typeface="Arial" panose="020B0604020202020204" pitchFamily="34" charset="0"/>
                <a:ea typeface="+mn-ea"/>
                <a:cs typeface="Arial" panose="020B0604020202020204" pitchFamily="34" charset="0"/>
              </a:rPr>
              <a:t>ONY-TEC</a:t>
            </a:r>
            <a:r>
              <a:rPr kumimoji="0" lang="es-ES" sz="1400" b="1" i="0" u="none" strike="noStrike" kern="0" cap="none" spc="0" normalizeH="0" baseline="30000" noProof="0">
                <a:ln>
                  <a:noFill/>
                </a:ln>
                <a:solidFill>
                  <a:srgbClr val="585857"/>
                </a:solidFill>
                <a:effectLst/>
                <a:uLnTx/>
                <a:uFillTx/>
                <a:latin typeface="Arial" panose="020B0604020202020204" pitchFamily="34" charset="0"/>
                <a:ea typeface="+mn-ea"/>
                <a:cs typeface="Arial" panose="020B0604020202020204" pitchFamily="34" charset="0"/>
              </a:rPr>
              <a:t>®</a:t>
            </a:r>
            <a:r>
              <a:rPr kumimoji="0" lang="es-ES" sz="1400" b="1" i="0" u="none" strike="noStrike" kern="0" cap="none" spc="0" normalizeH="0" baseline="0" noProof="0">
                <a:ln>
                  <a:noFill/>
                </a:ln>
                <a:solidFill>
                  <a:srgbClr val="585857"/>
                </a:solidFill>
                <a:effectLst/>
                <a:uLnTx/>
                <a:uFillTx/>
                <a:latin typeface="Arial" panose="020B0604020202020204" pitchFamily="34" charset="0"/>
                <a:ea typeface="+mn-ea"/>
                <a:cs typeface="Arial" panose="020B0604020202020204" pitchFamily="34" charset="0"/>
              </a:rPr>
              <a:t> </a:t>
            </a:r>
            <a:r>
              <a:rPr kumimoji="0" lang="es-ES" sz="1400" b="1" i="1" u="none" strike="noStrike" kern="0" cap="none" spc="0" normalizeH="0" baseline="0" noProof="0">
                <a:ln>
                  <a:noFill/>
                </a:ln>
                <a:solidFill>
                  <a:srgbClr val="585857"/>
                </a:solidFill>
                <a:effectLst/>
                <a:uLnTx/>
                <a:uFillTx/>
                <a:latin typeface="Arial" panose="020B0604020202020204" pitchFamily="34" charset="0"/>
                <a:ea typeface="+mn-ea"/>
                <a:cs typeface="Arial" panose="020B0604020202020204" pitchFamily="34" charset="0"/>
              </a:rPr>
              <a:t>VS</a:t>
            </a:r>
            <a:r>
              <a:rPr kumimoji="0" lang="es-ES" sz="1400" b="1" i="0" u="none" strike="noStrike" kern="0" cap="none" spc="0" normalizeH="0" baseline="0" noProof="0">
                <a:ln>
                  <a:noFill/>
                </a:ln>
                <a:solidFill>
                  <a:srgbClr val="585857"/>
                </a:solidFill>
                <a:effectLst/>
                <a:uLnTx/>
                <a:uFillTx/>
                <a:latin typeface="Arial" panose="020B0604020202020204" pitchFamily="34" charset="0"/>
                <a:ea typeface="+mn-ea"/>
                <a:cs typeface="Arial" panose="020B0604020202020204" pitchFamily="34" charset="0"/>
              </a:rPr>
              <a:t>. AMOROLFINA</a:t>
            </a:r>
          </a:p>
        </p:txBody>
      </p:sp>
    </p:spTree>
    <p:extLst>
      <p:ext uri="{BB962C8B-B14F-4D97-AF65-F5344CB8AC3E}">
        <p14:creationId xmlns:p14="http://schemas.microsoft.com/office/powerpoint/2010/main" val="179452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FB16206-41D9-0EC5-4C06-3EF183A4D0F7}"/>
              </a:ext>
            </a:extLst>
          </p:cNvPr>
          <p:cNvSpPr>
            <a:spLocks noGrp="1"/>
          </p:cNvSpPr>
          <p:nvPr>
            <p:ph type="title"/>
          </p:nvPr>
        </p:nvSpPr>
        <p:spPr/>
        <p:txBody>
          <a:bodyPr>
            <a:normAutofit fontScale="90000"/>
          </a:bodyPr>
          <a:lstStyle/>
          <a:p>
            <a:r>
              <a:rPr lang="es-ES_tradnl" sz="3200" dirty="0"/>
              <a:t>¿Qué es el campo de cancerización?</a:t>
            </a:r>
            <a:br>
              <a:rPr lang="es-ES" dirty="0"/>
            </a:br>
            <a:endParaRPr lang="en-US" dirty="0"/>
          </a:p>
        </p:txBody>
      </p:sp>
      <p:sp>
        <p:nvSpPr>
          <p:cNvPr id="3" name="Marcador de contenido 4">
            <a:extLst>
              <a:ext uri="{FF2B5EF4-FFF2-40B4-BE49-F238E27FC236}">
                <a16:creationId xmlns:a16="http://schemas.microsoft.com/office/drawing/2014/main" id="{E56CE297-371F-7FF0-25F6-99EBE2815770}"/>
              </a:ext>
            </a:extLst>
          </p:cNvPr>
          <p:cNvSpPr txBox="1">
            <a:spLocks/>
          </p:cNvSpPr>
          <p:nvPr/>
        </p:nvSpPr>
        <p:spPr>
          <a:xfrm>
            <a:off x="900527" y="1295210"/>
            <a:ext cx="10390661" cy="883161"/>
          </a:xfrm>
          <a:prstGeom prst="roundRect">
            <a:avLst/>
          </a:prstGeom>
          <a:solidFill>
            <a:srgbClr val="F39D94"/>
          </a:solidFill>
          <a:ln w="28575">
            <a:solidFill>
              <a:srgbClr val="E73638"/>
            </a:solidFill>
          </a:ln>
        </p:spPr>
        <p:txBody>
          <a:bodyPr wrap="square" anchor="ctr">
            <a:noAutofit/>
          </a:bodyPr>
          <a:lstStyle>
            <a:defPPr>
              <a:defRPr lang="es-ES_tradnl"/>
            </a:defPPr>
            <a:lvl1pPr marR="0" lvl="0" algn="ctr" fontAlgn="auto">
              <a:lnSpc>
                <a:spcPct val="150000"/>
              </a:lnSpc>
              <a:spcBef>
                <a:spcPts val="1000"/>
              </a:spcBef>
              <a:spcAft>
                <a:spcPts val="0"/>
              </a:spcAft>
              <a:buClrTx/>
              <a:buSzTx/>
              <a:tabLst/>
              <a:defRPr kumimoji="0" sz="1350" b="1" i="0" u="none" strike="noStrike" cap="none" spc="0" normalizeH="0" baseline="0">
                <a:ln>
                  <a:noFill/>
                </a:ln>
                <a:solidFill>
                  <a:schemeClr val="bg1"/>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s-ES" sz="1400"/>
              <a:t>Área de piel con daño actínico que puede estar rodeando a cada QA y que muestra las mismas alteraciones genéticas (potencial de desarrollar nuevas QA y CEIC). </a:t>
            </a:r>
          </a:p>
        </p:txBody>
      </p:sp>
      <p:sp>
        <p:nvSpPr>
          <p:cNvPr id="6" name="CuadroTexto 3">
            <a:extLst>
              <a:ext uri="{FF2B5EF4-FFF2-40B4-BE49-F238E27FC236}">
                <a16:creationId xmlns:a16="http://schemas.microsoft.com/office/drawing/2014/main" id="{8F68B22C-E63A-7701-5A8E-330352C3AB85}"/>
              </a:ext>
            </a:extLst>
          </p:cNvPr>
          <p:cNvSpPr txBox="1"/>
          <p:nvPr/>
        </p:nvSpPr>
        <p:spPr>
          <a:xfrm>
            <a:off x="3074904" y="2445079"/>
            <a:ext cx="2024712" cy="420564"/>
          </a:xfrm>
          <a:prstGeom prst="rect">
            <a:avLst/>
          </a:prstGeom>
          <a:noFill/>
        </p:spPr>
        <p:txBody>
          <a:bodyPr wrap="square">
            <a:spAutoFit/>
          </a:bodyPr>
          <a:lstStyle/>
          <a:p>
            <a:pPr algn="ctr" defTabSz="1261648">
              <a:buClr>
                <a:srgbClr val="000000"/>
              </a:buClr>
              <a:buSzPct val="100000"/>
              <a:defRPr/>
            </a:pPr>
            <a:r>
              <a:rPr lang="es-ES" sz="2133" b="1" dirty="0">
                <a:solidFill>
                  <a:srgbClr val="376092"/>
                </a:solidFill>
                <a:latin typeface="Arial"/>
                <a:ea typeface="ＭＳ Ｐゴシック" charset="-128"/>
              </a:rPr>
              <a:t>QA Aisladas</a:t>
            </a:r>
          </a:p>
        </p:txBody>
      </p:sp>
      <p:sp>
        <p:nvSpPr>
          <p:cNvPr id="7" name="CuadroTexto 3">
            <a:extLst>
              <a:ext uri="{FF2B5EF4-FFF2-40B4-BE49-F238E27FC236}">
                <a16:creationId xmlns:a16="http://schemas.microsoft.com/office/drawing/2014/main" id="{FF6E90CF-B795-AD65-C298-C6E57212AF09}"/>
              </a:ext>
            </a:extLst>
          </p:cNvPr>
          <p:cNvSpPr txBox="1"/>
          <p:nvPr/>
        </p:nvSpPr>
        <p:spPr>
          <a:xfrm>
            <a:off x="7881528" y="2376701"/>
            <a:ext cx="2533421" cy="666977"/>
          </a:xfrm>
          <a:prstGeom prst="rect">
            <a:avLst/>
          </a:prstGeom>
          <a:noFill/>
        </p:spPr>
        <p:txBody>
          <a:bodyPr wrap="square">
            <a:spAutoFit/>
          </a:bodyPr>
          <a:lstStyle/>
          <a:p>
            <a:pPr algn="ctr" defTabSz="1261648">
              <a:buClr>
                <a:srgbClr val="000000"/>
              </a:buClr>
              <a:buSzPct val="100000"/>
            </a:pPr>
            <a:r>
              <a:rPr lang="es-ES" sz="1867" b="1" dirty="0">
                <a:solidFill>
                  <a:srgbClr val="376092"/>
                </a:solidFill>
                <a:latin typeface="Arial"/>
              </a:rPr>
              <a:t>Campo de Cancerización</a:t>
            </a:r>
          </a:p>
        </p:txBody>
      </p:sp>
      <p:sp>
        <p:nvSpPr>
          <p:cNvPr id="12" name="Abrir llave 11">
            <a:extLst>
              <a:ext uri="{FF2B5EF4-FFF2-40B4-BE49-F238E27FC236}">
                <a16:creationId xmlns:a16="http://schemas.microsoft.com/office/drawing/2014/main" id="{D50C3F93-57E3-81C4-992D-7653934CAC65}"/>
              </a:ext>
            </a:extLst>
          </p:cNvPr>
          <p:cNvSpPr/>
          <p:nvPr/>
        </p:nvSpPr>
        <p:spPr>
          <a:xfrm rot="5400000">
            <a:off x="4026550" y="1513746"/>
            <a:ext cx="121416" cy="3086647"/>
          </a:xfrm>
          <a:prstGeom prst="leftBrace">
            <a:avLst>
              <a:gd name="adj1" fmla="val 147802"/>
              <a:gd name="adj2" fmla="val 50000"/>
            </a:avLst>
          </a:prstGeom>
          <a:ln>
            <a:solidFill>
              <a:srgbClr val="002857"/>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61648"/>
            <a:endParaRPr lang="es-ES" sz="2540">
              <a:solidFill>
                <a:srgbClr val="002855"/>
              </a:solidFill>
              <a:latin typeface="Arial"/>
            </a:endParaRPr>
          </a:p>
        </p:txBody>
      </p:sp>
      <p:sp>
        <p:nvSpPr>
          <p:cNvPr id="13" name="Rectángulo 12">
            <a:extLst>
              <a:ext uri="{FF2B5EF4-FFF2-40B4-BE49-F238E27FC236}">
                <a16:creationId xmlns:a16="http://schemas.microsoft.com/office/drawing/2014/main" id="{141FE0C4-0C7B-F530-8668-4C7B71834552}"/>
              </a:ext>
            </a:extLst>
          </p:cNvPr>
          <p:cNvSpPr/>
          <p:nvPr/>
        </p:nvSpPr>
        <p:spPr>
          <a:xfrm>
            <a:off x="1804269" y="6096482"/>
            <a:ext cx="8583463" cy="461665"/>
          </a:xfrm>
          <a:prstGeom prst="rect">
            <a:avLst/>
          </a:prstGeom>
          <a:noFill/>
        </p:spPr>
        <p:txBody>
          <a:bodyPr wrap="square" rtlCol="0">
            <a:spAutoFit/>
          </a:bodyPr>
          <a:lstStyle/>
          <a:p>
            <a:pPr defTabSz="914377"/>
            <a:endParaRPr lang="es-ES_tradnl" sz="800" noProof="1">
              <a:solidFill>
                <a:prstClr val="white">
                  <a:lumMod val="65000"/>
                </a:prstClr>
              </a:solidFill>
              <a:latin typeface="Arial" panose="020B0604020202020204" pitchFamily="34" charset="0"/>
              <a:cs typeface="Arial" panose="020B0604020202020204" pitchFamily="34" charset="0"/>
            </a:endParaRPr>
          </a:p>
          <a:p>
            <a:pPr defTabSz="914377"/>
            <a:r>
              <a:rPr lang="es-ES_tradnl" sz="800" noProof="1">
                <a:solidFill>
                  <a:prstClr val="white">
                    <a:lumMod val="65000"/>
                  </a:prstClr>
                </a:solidFill>
                <a:latin typeface="Arial" panose="020B0604020202020204" pitchFamily="34" charset="0"/>
                <a:cs typeface="Arial" panose="020B0604020202020204" pitchFamily="34" charset="0"/>
              </a:rPr>
              <a:t>CEIC, carcinoma epidermoide invasivo cutáneo; QA, Queratosis Actínica</a:t>
            </a:r>
            <a:br>
              <a:rPr lang="es-ES_tradnl" sz="800" noProof="1">
                <a:solidFill>
                  <a:prstClr val="white">
                    <a:lumMod val="65000"/>
                  </a:prstClr>
                </a:solidFill>
                <a:latin typeface="Arial" panose="020B0604020202020204" pitchFamily="34" charset="0"/>
                <a:cs typeface="Arial" panose="020B0604020202020204" pitchFamily="34" charset="0"/>
              </a:rPr>
            </a:br>
            <a:r>
              <a:rPr lang="es-ES_tradnl" sz="800" noProof="1">
                <a:solidFill>
                  <a:prstClr val="white">
                    <a:lumMod val="65000"/>
                  </a:prstClr>
                </a:solidFill>
                <a:latin typeface="Arial" panose="020B0604020202020204" pitchFamily="34" charset="0"/>
                <a:cs typeface="Arial" panose="020B0604020202020204" pitchFamily="34" charset="0"/>
              </a:rPr>
              <a:t>Ferrándiz C et al. Spanish adaptation of the European guidelines for the evaluation and treatment of actinic keratosis. Actas Dermosifiliogr. 2014 May;105(4):378-93.</a:t>
            </a:r>
          </a:p>
        </p:txBody>
      </p:sp>
      <p:sp>
        <p:nvSpPr>
          <p:cNvPr id="4" name="CuadroTexto 4">
            <a:extLst>
              <a:ext uri="{FF2B5EF4-FFF2-40B4-BE49-F238E27FC236}">
                <a16:creationId xmlns:a16="http://schemas.microsoft.com/office/drawing/2014/main" id="{500E8FC2-DE1A-088B-AF06-2D9B0E24D528}"/>
              </a:ext>
            </a:extLst>
          </p:cNvPr>
          <p:cNvSpPr txBox="1"/>
          <p:nvPr/>
        </p:nvSpPr>
        <p:spPr>
          <a:xfrm>
            <a:off x="4065106" y="5662042"/>
            <a:ext cx="2753807" cy="299313"/>
          </a:xfrm>
          <a:prstGeom prst="rect">
            <a:avLst/>
          </a:prstGeom>
          <a:noFill/>
        </p:spPr>
        <p:txBody>
          <a:bodyPr wrap="square">
            <a:spAutoFit/>
          </a:bodyPr>
          <a:lstStyle/>
          <a:p>
            <a:pPr algn="ctr">
              <a:lnSpc>
                <a:spcPct val="150000"/>
              </a:lnSpc>
              <a:spcAft>
                <a:spcPts val="2133"/>
              </a:spcAft>
            </a:pPr>
            <a:r>
              <a:rPr lang="es-ES" sz="1000">
                <a:solidFill>
                  <a:srgbClr val="0D3F4E"/>
                </a:solidFill>
              </a:rPr>
              <a:t>Conjunto de lesiones en un campo pequeño </a:t>
            </a:r>
            <a:endParaRPr lang="es-ES" sz="1000" baseline="30000">
              <a:solidFill>
                <a:srgbClr val="0D3F4E"/>
              </a:solidFill>
            </a:endParaRPr>
          </a:p>
        </p:txBody>
      </p:sp>
      <p:sp>
        <p:nvSpPr>
          <p:cNvPr id="5" name="CuadroTexto 4">
            <a:extLst>
              <a:ext uri="{FF2B5EF4-FFF2-40B4-BE49-F238E27FC236}">
                <a16:creationId xmlns:a16="http://schemas.microsoft.com/office/drawing/2014/main" id="{D2CAF85A-BC13-7BE3-B042-6FB04BBC2806}"/>
              </a:ext>
            </a:extLst>
          </p:cNvPr>
          <p:cNvSpPr txBox="1"/>
          <p:nvPr/>
        </p:nvSpPr>
        <p:spPr>
          <a:xfrm>
            <a:off x="1744770" y="5737293"/>
            <a:ext cx="2342489" cy="313099"/>
          </a:xfrm>
          <a:prstGeom prst="rect">
            <a:avLst/>
          </a:prstGeom>
          <a:noFill/>
        </p:spPr>
        <p:txBody>
          <a:bodyPr wrap="square">
            <a:spAutoFit/>
          </a:bodyPr>
          <a:lstStyle/>
          <a:p>
            <a:pPr algn="ctr">
              <a:lnSpc>
                <a:spcPct val="150000"/>
              </a:lnSpc>
              <a:spcAft>
                <a:spcPts val="2133"/>
              </a:spcAft>
            </a:pPr>
            <a:r>
              <a:rPr lang="es-ES_tradnl" sz="1600" baseline="30000">
                <a:solidFill>
                  <a:srgbClr val="0D3F4E"/>
                </a:solidFill>
              </a:rPr>
              <a:t>Única lesión</a:t>
            </a:r>
            <a:endParaRPr lang="es-ES" sz="1600" baseline="30000">
              <a:solidFill>
                <a:srgbClr val="0D3F4E"/>
              </a:solidFill>
            </a:endParaRPr>
          </a:p>
        </p:txBody>
      </p:sp>
      <p:sp>
        <p:nvSpPr>
          <p:cNvPr id="14" name="CuadroTexto 4">
            <a:extLst>
              <a:ext uri="{FF2B5EF4-FFF2-40B4-BE49-F238E27FC236}">
                <a16:creationId xmlns:a16="http://schemas.microsoft.com/office/drawing/2014/main" id="{9312CB6B-9740-E3C4-708F-7928893B3F34}"/>
              </a:ext>
            </a:extLst>
          </p:cNvPr>
          <p:cNvSpPr txBox="1"/>
          <p:nvPr/>
        </p:nvSpPr>
        <p:spPr>
          <a:xfrm>
            <a:off x="7722810" y="5674449"/>
            <a:ext cx="2753807" cy="299313"/>
          </a:xfrm>
          <a:prstGeom prst="rect">
            <a:avLst/>
          </a:prstGeom>
          <a:noFill/>
        </p:spPr>
        <p:txBody>
          <a:bodyPr wrap="square">
            <a:spAutoFit/>
          </a:bodyPr>
          <a:lstStyle/>
          <a:p>
            <a:pPr algn="ctr">
              <a:lnSpc>
                <a:spcPct val="150000"/>
              </a:lnSpc>
              <a:spcAft>
                <a:spcPts val="2133"/>
              </a:spcAft>
            </a:pPr>
            <a:r>
              <a:rPr lang="es-ES" sz="1000">
                <a:solidFill>
                  <a:srgbClr val="0D3F4E"/>
                </a:solidFill>
              </a:rPr>
              <a:t>Área con múltiples lesiones </a:t>
            </a:r>
            <a:endParaRPr lang="es-ES" sz="1000" baseline="30000">
              <a:solidFill>
                <a:srgbClr val="0D3F4E"/>
              </a:solidFill>
            </a:endParaRPr>
          </a:p>
        </p:txBody>
      </p:sp>
      <p:pic>
        <p:nvPicPr>
          <p:cNvPr id="1026" name="Picture 2" descr="Piedras en cantera - Photo Stock Art">
            <a:extLst>
              <a:ext uri="{FF2B5EF4-FFF2-40B4-BE49-F238E27FC236}">
                <a16:creationId xmlns:a16="http://schemas.microsoft.com/office/drawing/2014/main" id="{88441D58-5116-C0A8-ECDB-5426C747EB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3923" y="3324521"/>
            <a:ext cx="3188872" cy="21220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En el Valle de la Muerte descubre el misterio de las piedras que se mueven  solas">
            <a:extLst>
              <a:ext uri="{FF2B5EF4-FFF2-40B4-BE49-F238E27FC236}">
                <a16:creationId xmlns:a16="http://schemas.microsoft.com/office/drawing/2014/main" id="{A596E920-174C-0477-64F8-5AEAACB05C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970" r="8722"/>
          <a:stretch/>
        </p:blipFill>
        <p:spPr bwMode="auto">
          <a:xfrm>
            <a:off x="1203965" y="3287083"/>
            <a:ext cx="2524756" cy="23407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ADERNO DE GEOGRAFIA CANARIA: La Vegetación del Sahara y sus bordes.(II)">
            <a:extLst>
              <a:ext uri="{FF2B5EF4-FFF2-40B4-BE49-F238E27FC236}">
                <a16:creationId xmlns:a16="http://schemas.microsoft.com/office/drawing/2014/main" id="{07CC5343-A17A-CD7D-3F15-8B2FED76E2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6931" y="3166398"/>
            <a:ext cx="3242615" cy="2431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9169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C16A9B27-3493-6C43-9BF4-C535862696ED}"/>
              </a:ext>
            </a:extLst>
          </p:cNvPr>
          <p:cNvSpPr txBox="1"/>
          <p:nvPr/>
        </p:nvSpPr>
        <p:spPr>
          <a:xfrm>
            <a:off x="589936" y="441325"/>
            <a:ext cx="881532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0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2. Evidencia clínica de </a:t>
            </a:r>
            <a:r>
              <a:rPr kumimoji="0" lang="es-ES" sz="3000" b="1" i="0" u="none" strike="noStrike" kern="1200" cap="none" spc="0" normalizeH="0" baseline="0" noProof="0" dirty="0" err="1">
                <a:ln>
                  <a:noFill/>
                </a:ln>
                <a:solidFill>
                  <a:srgbClr val="377E48"/>
                </a:solidFill>
                <a:effectLst/>
                <a:uLnTx/>
                <a:uFillTx/>
                <a:latin typeface="Arial" panose="020B0604020202020204" pitchFamily="34" charset="0"/>
                <a:ea typeface="+mn-ea"/>
                <a:cs typeface="Arial" panose="020B0604020202020204" pitchFamily="34" charset="0"/>
              </a:rPr>
              <a:t>Ony-Tec</a:t>
            </a:r>
            <a:r>
              <a:rPr kumimoji="0" lang="es-ES" sz="3000" b="1" i="0" u="none" strike="noStrike" kern="1200" cap="none" spc="0" normalizeH="0" baseline="30000" noProof="0" dirty="0">
                <a:ln>
                  <a:noFill/>
                </a:ln>
                <a:solidFill>
                  <a:srgbClr val="377E48"/>
                </a:solidFill>
                <a:effectLst/>
                <a:uLnTx/>
                <a:uFillTx/>
                <a:latin typeface="Arial" panose="020B0604020202020204" pitchFamily="34" charset="0"/>
                <a:ea typeface="+mn-ea"/>
                <a:cs typeface="Arial" panose="020B0604020202020204" pitchFamily="34" charset="0"/>
              </a:rPr>
              <a:t>®</a:t>
            </a:r>
            <a:r>
              <a:rPr kumimoji="0" lang="es-ES" sz="30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 eficacia y seguridad</a:t>
            </a:r>
          </a:p>
        </p:txBody>
      </p:sp>
      <p:sp>
        <p:nvSpPr>
          <p:cNvPr id="11" name="Rectángulo 10">
            <a:extLst>
              <a:ext uri="{FF2B5EF4-FFF2-40B4-BE49-F238E27FC236}">
                <a16:creationId xmlns:a16="http://schemas.microsoft.com/office/drawing/2014/main" id="{A06DBA20-4C17-4045-871C-7B9047A8D20A}"/>
              </a:ext>
            </a:extLst>
          </p:cNvPr>
          <p:cNvSpPr/>
          <p:nvPr/>
        </p:nvSpPr>
        <p:spPr>
          <a:xfrm>
            <a:off x="7154115" y="2504597"/>
            <a:ext cx="3855473" cy="954107"/>
          </a:xfrm>
          <a:prstGeom prst="rect">
            <a:avLst/>
          </a:prstGeom>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La </a:t>
            </a:r>
            <a:r>
              <a:rPr kumimoji="0" lang="en-GB" sz="1400" b="1" i="0" u="none" strike="noStrike" kern="1200" cap="none" spc="0" normalizeH="0" baseline="0" noProof="0" err="1">
                <a:ln>
                  <a:noFill/>
                </a:ln>
                <a:solidFill>
                  <a:srgbClr val="377E48"/>
                </a:solidFill>
                <a:effectLst/>
                <a:uLnTx/>
                <a:uFillTx/>
                <a:latin typeface="Arial" panose="020B0604020202020204" pitchFamily="34" charset="0"/>
                <a:ea typeface="+mn-ea"/>
                <a:cs typeface="Arial" panose="020B0604020202020204" pitchFamily="34" charset="0"/>
              </a:rPr>
              <a:t>tasa</a:t>
            </a:r>
            <a:r>
              <a:rPr kumimoji="0" lang="en-GB" sz="1400" b="1" i="0" u="none" strike="noStrike" kern="1200" cap="none" spc="0" normalizeH="0" baseline="0" noProof="0">
                <a:ln>
                  <a:noFill/>
                </a:ln>
                <a:solidFill>
                  <a:srgbClr val="377E48"/>
                </a:solidFill>
                <a:effectLst/>
                <a:uLnTx/>
                <a:uFillTx/>
                <a:latin typeface="Arial" panose="020B0604020202020204" pitchFamily="34" charset="0"/>
                <a:ea typeface="+mn-ea"/>
                <a:cs typeface="Arial" panose="020B0604020202020204" pitchFamily="34" charset="0"/>
              </a:rPr>
              <a:t> de </a:t>
            </a:r>
            <a:r>
              <a:rPr kumimoji="0" lang="en-GB" sz="1400" b="1" i="0" u="none" strike="noStrike" kern="1200" cap="none" spc="0" normalizeH="0" baseline="0" noProof="0" err="1">
                <a:ln>
                  <a:noFill/>
                </a:ln>
                <a:solidFill>
                  <a:srgbClr val="377E48"/>
                </a:solidFill>
                <a:effectLst/>
                <a:uLnTx/>
                <a:uFillTx/>
                <a:latin typeface="Arial" panose="020B0604020202020204" pitchFamily="34" charset="0"/>
                <a:ea typeface="+mn-ea"/>
                <a:cs typeface="Arial" panose="020B0604020202020204" pitchFamily="34" charset="0"/>
              </a:rPr>
              <a:t>curación</a:t>
            </a:r>
            <a:r>
              <a:rPr kumimoji="0" lang="en-GB" sz="1400" b="1" i="0" u="none" strike="noStrike" kern="1200" cap="none" spc="0" normalizeH="0" baseline="0" noProof="0">
                <a:ln>
                  <a:noFill/>
                </a:ln>
                <a:solidFill>
                  <a:srgbClr val="377E48"/>
                </a:solidFill>
                <a:effectLst/>
                <a:uLnTx/>
                <a:uFillTx/>
                <a:latin typeface="Arial" panose="020B0604020202020204" pitchFamily="34" charset="0"/>
                <a:ea typeface="+mn-ea"/>
                <a:cs typeface="Arial" panose="020B0604020202020204" pitchFamily="34" charset="0"/>
              </a:rPr>
              <a:t> </a:t>
            </a:r>
            <a:r>
              <a:rPr kumimoji="0" lang="en-GB" sz="1400" b="1" i="0" u="none" strike="noStrike" kern="1200" cap="none" spc="0" normalizeH="0" baseline="0" noProof="0" err="1">
                <a:ln>
                  <a:noFill/>
                </a:ln>
                <a:solidFill>
                  <a:srgbClr val="377E48"/>
                </a:solidFill>
                <a:effectLst/>
                <a:uLnTx/>
                <a:uFillTx/>
                <a:latin typeface="Arial" panose="020B0604020202020204" pitchFamily="34" charset="0"/>
                <a:ea typeface="+mn-ea"/>
                <a:cs typeface="Arial" panose="020B0604020202020204" pitchFamily="34" charset="0"/>
              </a:rPr>
              <a:t>completa</a:t>
            </a: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es </a:t>
            </a:r>
            <a:r>
              <a:rPr kumimoji="0" lang="en-GB" sz="1400" b="1" i="0" u="none" strike="noStrike" kern="1200" cap="none" spc="0" normalizeH="0" baseline="0" noProof="0">
                <a:ln>
                  <a:noFill/>
                </a:ln>
                <a:solidFill>
                  <a:srgbClr val="377E48"/>
                </a:solidFill>
                <a:effectLst/>
                <a:uLnTx/>
                <a:uFillTx/>
                <a:latin typeface="Arial" panose="020B0604020202020204" pitchFamily="34" charset="0"/>
                <a:ea typeface="+mn-ea"/>
                <a:cs typeface="Arial" panose="020B0604020202020204" pitchFamily="34" charset="0"/>
              </a:rPr>
              <a:t>2 </a:t>
            </a:r>
            <a:r>
              <a:rPr kumimoji="0" lang="en-GB" sz="1400" b="1" i="0" u="none" strike="noStrike" kern="1200" cap="none" spc="0" normalizeH="0" baseline="0" noProof="0" err="1">
                <a:ln>
                  <a:noFill/>
                </a:ln>
                <a:solidFill>
                  <a:srgbClr val="377E48"/>
                </a:solidFill>
                <a:effectLst/>
                <a:uLnTx/>
                <a:uFillTx/>
                <a:latin typeface="Arial" panose="020B0604020202020204" pitchFamily="34" charset="0"/>
                <a:ea typeface="+mn-ea"/>
                <a:cs typeface="Arial" panose="020B0604020202020204" pitchFamily="34" charset="0"/>
              </a:rPr>
              <a:t>veces</a:t>
            </a:r>
            <a:r>
              <a:rPr kumimoji="0" lang="en-GB" sz="1400" b="1" i="0" u="none" strike="noStrike" kern="1200" cap="none" spc="0" normalizeH="0" baseline="0" noProof="0">
                <a:ln>
                  <a:noFill/>
                </a:ln>
                <a:solidFill>
                  <a:srgbClr val="377E48"/>
                </a:solidFill>
                <a:effectLst/>
                <a:uLnTx/>
                <a:uFillTx/>
                <a:latin typeface="Arial" panose="020B0604020202020204" pitchFamily="34" charset="0"/>
                <a:ea typeface="+mn-ea"/>
                <a:cs typeface="Arial" panose="020B0604020202020204" pitchFamily="34" charset="0"/>
              </a:rPr>
              <a:t> superior </a:t>
            </a: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con </a:t>
            </a:r>
            <a:r>
              <a:rPr kumimoji="0" lang="en-GB" sz="14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Ony</a:t>
            </a: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-Tec</a:t>
            </a:r>
            <a:r>
              <a:rPr kumimoji="0" lang="en-GB" sz="14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4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en</a:t>
            </a: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4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comparación</a:t>
            </a: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con ciclopirox no soluble </a:t>
            </a:r>
            <a:r>
              <a:rPr kumimoji="0" lang="en-GB" sz="14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en</a:t>
            </a: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la </a:t>
            </a:r>
            <a:r>
              <a:rPr kumimoji="0" lang="en-GB" sz="14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semana</a:t>
            </a: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60 (12,7% </a:t>
            </a:r>
            <a:r>
              <a:rPr kumimoji="0" lang="en-GB" sz="1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vs</a:t>
            </a: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5,8 %).</a:t>
            </a:r>
            <a:r>
              <a:rPr kumimoji="0" lang="en-GB" sz="14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15" name="CuadroTexto 14">
            <a:extLst>
              <a:ext uri="{FF2B5EF4-FFF2-40B4-BE49-F238E27FC236}">
                <a16:creationId xmlns:a16="http://schemas.microsoft.com/office/drawing/2014/main" id="{8D4529B7-E80D-4D44-ADFE-91D98FE058C7}"/>
              </a:ext>
            </a:extLst>
          </p:cNvPr>
          <p:cNvSpPr txBox="1"/>
          <p:nvPr/>
        </p:nvSpPr>
        <p:spPr>
          <a:xfrm>
            <a:off x="592710" y="1423790"/>
            <a:ext cx="111350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Estudio fundamental (estudio </a:t>
            </a:r>
            <a:r>
              <a:rPr kumimoji="0" lang="es-E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pivotal</a:t>
            </a:r>
            <a:r>
              <a:rPr kumimoji="0" lang="es-E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E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Ony-Tec</a:t>
            </a:r>
            <a:r>
              <a:rPr kumimoji="0" lang="es-ES" sz="20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s-E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ES"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vs</a:t>
            </a:r>
            <a:r>
              <a:rPr kumimoji="0" lang="es-E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E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ciclopirox</a:t>
            </a:r>
            <a:r>
              <a:rPr kumimoji="0" lang="es-E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no soluble</a:t>
            </a:r>
            <a:r>
              <a:rPr kumimoji="0" lang="es-ES" sz="20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a:t>
            </a:r>
          </a:p>
        </p:txBody>
      </p:sp>
      <p:pic>
        <p:nvPicPr>
          <p:cNvPr id="24" name="Imagen 23" descr="Imagen que contiene mapa&#10;&#10;Descripción generada automáticamente">
            <a:extLst>
              <a:ext uri="{FF2B5EF4-FFF2-40B4-BE49-F238E27FC236}">
                <a16:creationId xmlns:a16="http://schemas.microsoft.com/office/drawing/2014/main" id="{0024B2B6-99FA-F54A-BA54-DDFB4E36471C}"/>
              </a:ext>
            </a:extLst>
          </p:cNvPr>
          <p:cNvPicPr>
            <a:picLocks noChangeAspect="1"/>
          </p:cNvPicPr>
          <p:nvPr/>
        </p:nvPicPr>
        <p:blipFill>
          <a:blip r:embed="rId2"/>
          <a:stretch>
            <a:fillRect/>
          </a:stretch>
        </p:blipFill>
        <p:spPr>
          <a:xfrm>
            <a:off x="550127" y="2504597"/>
            <a:ext cx="5470729" cy="2861313"/>
          </a:xfrm>
          <a:prstGeom prst="rect">
            <a:avLst/>
          </a:prstGeom>
        </p:spPr>
      </p:pic>
      <p:sp>
        <p:nvSpPr>
          <p:cNvPr id="25" name="CuadroTexto 24">
            <a:extLst>
              <a:ext uri="{FF2B5EF4-FFF2-40B4-BE49-F238E27FC236}">
                <a16:creationId xmlns:a16="http://schemas.microsoft.com/office/drawing/2014/main" id="{9640A321-D01F-854A-8199-9F3B782C23C4}"/>
              </a:ext>
            </a:extLst>
          </p:cNvPr>
          <p:cNvSpPr txBox="1"/>
          <p:nvPr/>
        </p:nvSpPr>
        <p:spPr>
          <a:xfrm>
            <a:off x="988191" y="5323286"/>
            <a:ext cx="5470729" cy="420628"/>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*Ciclopirox 80 mg/g HPCH </a:t>
            </a:r>
            <a:r>
              <a:rPr kumimoji="0" lang="en-GB" sz="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vs</a:t>
            </a: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p</a:t>
            </a:r>
            <a:r>
              <a:rPr kumimoji="0" lang="en-GB" sz="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lacebo</a:t>
            </a: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 </a:t>
            </a: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0,0143. **Ciclopirox 80 mg/g HPCH </a:t>
            </a:r>
            <a:r>
              <a:rPr kumimoji="0" lang="en-GB" sz="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vs</a:t>
            </a: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p</a:t>
            </a:r>
            <a:r>
              <a:rPr kumimoji="0" lang="en-GB" sz="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lacebo</a:t>
            </a: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 </a:t>
            </a: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0,0029).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***Ciclopirox 80 mg/g HPCH </a:t>
            </a:r>
            <a:r>
              <a:rPr kumimoji="0" lang="en-GB" sz="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vs</a:t>
            </a: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ciclopirox de </a:t>
            </a:r>
            <a:r>
              <a:rPr kumimoji="0" lang="en-GB" sz="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referencia</a:t>
            </a: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 </a:t>
            </a: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&lt;0,05).</a:t>
            </a:r>
            <a:b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endParaRPr kumimoji="0" lang="en-GB" sz="8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CuadroTexto 25">
            <a:extLst>
              <a:ext uri="{FF2B5EF4-FFF2-40B4-BE49-F238E27FC236}">
                <a16:creationId xmlns:a16="http://schemas.microsoft.com/office/drawing/2014/main" id="{20F63735-D5C0-444D-BD6B-BCE87E9062CE}"/>
              </a:ext>
            </a:extLst>
          </p:cNvPr>
          <p:cNvSpPr txBox="1"/>
          <p:nvPr/>
        </p:nvSpPr>
        <p:spPr>
          <a:xfrm>
            <a:off x="891219" y="2181071"/>
            <a:ext cx="3258491" cy="307777"/>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377E48"/>
                </a:solidFill>
                <a:effectLst/>
                <a:uLnTx/>
                <a:uFillTx/>
                <a:latin typeface="Arial" panose="020B0604020202020204" pitchFamily="34" charset="0"/>
                <a:ea typeface="+mn-ea"/>
                <a:cs typeface="Arial" panose="020B0604020202020204" pitchFamily="34" charset="0"/>
              </a:rPr>
              <a:t>TASA DE CURACIÓN COMPLETA</a:t>
            </a:r>
          </a:p>
        </p:txBody>
      </p:sp>
      <p:sp>
        <p:nvSpPr>
          <p:cNvPr id="29" name="TextBox 12">
            <a:extLst>
              <a:ext uri="{FF2B5EF4-FFF2-40B4-BE49-F238E27FC236}">
                <a16:creationId xmlns:a16="http://schemas.microsoft.com/office/drawing/2014/main" id="{D6F8A054-A026-D048-BA66-B30471368072}"/>
              </a:ext>
            </a:extLst>
          </p:cNvPr>
          <p:cNvSpPr txBox="1"/>
          <p:nvPr/>
        </p:nvSpPr>
        <p:spPr>
          <a:xfrm>
            <a:off x="2869773" y="4843977"/>
            <a:ext cx="1033139"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Semanas</a:t>
            </a:r>
          </a:p>
        </p:txBody>
      </p:sp>
      <p:graphicFrame>
        <p:nvGraphicFramePr>
          <p:cNvPr id="48" name="Table 8">
            <a:extLst>
              <a:ext uri="{FF2B5EF4-FFF2-40B4-BE49-F238E27FC236}">
                <a16:creationId xmlns:a16="http://schemas.microsoft.com/office/drawing/2014/main" id="{486CCDFE-0327-164C-8E3B-E4D0A7EB7853}"/>
              </a:ext>
            </a:extLst>
          </p:cNvPr>
          <p:cNvGraphicFramePr>
            <a:graphicFrameLocks noGrp="1"/>
          </p:cNvGraphicFramePr>
          <p:nvPr>
            <p:extLst>
              <p:ext uri="{D42A27DB-BD31-4B8C-83A1-F6EECF244321}">
                <p14:modId xmlns:p14="http://schemas.microsoft.com/office/powerpoint/2010/main" val="2297807333"/>
              </p:ext>
            </p:extLst>
          </p:nvPr>
        </p:nvGraphicFramePr>
        <p:xfrm>
          <a:off x="7154116" y="4233427"/>
          <a:ext cx="3855472" cy="980297"/>
        </p:xfrm>
        <a:graphic>
          <a:graphicData uri="http://schemas.openxmlformats.org/drawingml/2006/table">
            <a:tbl>
              <a:tblPr firstRow="1" bandRow="1"/>
              <a:tblGrid>
                <a:gridCol w="3855472">
                  <a:extLst>
                    <a:ext uri="{9D8B030D-6E8A-4147-A177-3AD203B41FA5}">
                      <a16:colId xmlns:a16="http://schemas.microsoft.com/office/drawing/2014/main" val="4055134332"/>
                    </a:ext>
                  </a:extLst>
                </a:gridCol>
              </a:tblGrid>
              <a:tr h="35560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000" b="1" err="1">
                          <a:solidFill>
                            <a:schemeClr val="tx1"/>
                          </a:solidFill>
                          <a:latin typeface="Arial" panose="020B0604020202020204" pitchFamily="34" charset="0"/>
                          <a:cs typeface="Arial" panose="020B0604020202020204" pitchFamily="34" charset="0"/>
                        </a:rPr>
                        <a:t>Ony</a:t>
                      </a:r>
                      <a:r>
                        <a:rPr lang="en-US" sz="1000" b="1">
                          <a:solidFill>
                            <a:schemeClr val="tx1"/>
                          </a:solidFill>
                          <a:latin typeface="Arial" panose="020B0604020202020204" pitchFamily="34" charset="0"/>
                          <a:cs typeface="Arial" panose="020B0604020202020204" pitchFamily="34" charset="0"/>
                        </a:rPr>
                        <a:t>-Tec</a:t>
                      </a:r>
                      <a:r>
                        <a:rPr lang="en-US" sz="1000" b="1" baseline="30000">
                          <a:solidFill>
                            <a:schemeClr val="tx1"/>
                          </a:solidFill>
                          <a:latin typeface="Arial" panose="020B0604020202020204" pitchFamily="34" charset="0"/>
                          <a:cs typeface="Arial" panose="020B0604020202020204" pitchFamily="34" charset="0"/>
                        </a:rPr>
                        <a:t>®</a:t>
                      </a:r>
                      <a:r>
                        <a:rPr lang="en-US" sz="1000" b="1">
                          <a:solidFill>
                            <a:schemeClr val="tx1"/>
                          </a:solidFill>
                          <a:latin typeface="Arial" panose="020B0604020202020204" pitchFamily="34" charset="0"/>
                          <a:cs typeface="Arial" panose="020B0604020202020204" pitchFamily="34" charset="0"/>
                        </a:rPr>
                        <a:t> </a:t>
                      </a:r>
                      <a:r>
                        <a:rPr lang="en-US" sz="1000" b="1" i="1">
                          <a:solidFill>
                            <a:schemeClr val="tx1"/>
                          </a:solidFill>
                          <a:latin typeface="Arial" panose="020B0604020202020204" pitchFamily="34" charset="0"/>
                          <a:cs typeface="Arial" panose="020B0604020202020204" pitchFamily="34" charset="0"/>
                        </a:rPr>
                        <a:t>vs</a:t>
                      </a:r>
                      <a:r>
                        <a:rPr lang="en-US" sz="1000" b="1">
                          <a:solidFill>
                            <a:schemeClr val="tx1"/>
                          </a:solidFill>
                          <a:latin typeface="Arial" panose="020B0604020202020204" pitchFamily="34" charset="0"/>
                          <a:cs typeface="Arial" panose="020B0604020202020204" pitchFamily="34" charset="0"/>
                        </a:rPr>
                        <a:t>. ciclopirox 80 mg/g no soluble y </a:t>
                      </a:r>
                      <a:r>
                        <a:rPr lang="en-US" sz="1000" b="1" i="1">
                          <a:solidFill>
                            <a:schemeClr val="tx1"/>
                          </a:solidFill>
                          <a:latin typeface="Arial" panose="020B0604020202020204" pitchFamily="34" charset="0"/>
                          <a:cs typeface="Arial" panose="020B0604020202020204" pitchFamily="34" charset="0"/>
                        </a:rPr>
                        <a:t>vs</a:t>
                      </a:r>
                      <a:r>
                        <a:rPr lang="en-US" sz="1000" b="1">
                          <a:solidFill>
                            <a:schemeClr val="tx1"/>
                          </a:solidFill>
                          <a:latin typeface="Arial" panose="020B0604020202020204" pitchFamily="34" charset="0"/>
                          <a:cs typeface="Arial" panose="020B0604020202020204" pitchFamily="34" charset="0"/>
                        </a:rPr>
                        <a:t>.</a:t>
                      </a:r>
                      <a:r>
                        <a:rPr lang="en-US" sz="1000" b="1" i="1">
                          <a:solidFill>
                            <a:schemeClr val="tx1"/>
                          </a:solidFill>
                          <a:latin typeface="Arial" panose="020B0604020202020204" pitchFamily="34" charset="0"/>
                          <a:cs typeface="Arial" panose="020B0604020202020204" pitchFamily="34" charset="0"/>
                        </a:rPr>
                        <a:t> </a:t>
                      </a:r>
                      <a:r>
                        <a:rPr lang="en-US" sz="1000" b="1">
                          <a:solidFill>
                            <a:schemeClr val="tx1"/>
                          </a:solidFill>
                          <a:latin typeface="Arial" panose="020B0604020202020204" pitchFamily="34" charset="0"/>
                          <a:cs typeface="Arial" panose="020B0604020202020204" pitchFamily="34" charset="0"/>
                        </a:rPr>
                        <a:t>placebo</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2DBC5"/>
                    </a:solidFill>
                  </a:tcPr>
                </a:tc>
                <a:extLst>
                  <a:ext uri="{0D108BD9-81ED-4DB2-BD59-A6C34878D82A}">
                    <a16:rowId xmlns:a16="http://schemas.microsoft.com/office/drawing/2014/main" val="3200905379"/>
                  </a:ext>
                </a:extLst>
              </a:tr>
              <a:tr h="62469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71450" indent="-171450" algn="l">
                        <a:buFontTx/>
                        <a:buBlip>
                          <a:blip r:embed="rId3"/>
                        </a:buBlip>
                      </a:pPr>
                      <a:r>
                        <a:rPr lang="en-US" sz="1000" b="0">
                          <a:solidFill>
                            <a:schemeClr val="tx1"/>
                          </a:solidFill>
                          <a:latin typeface="Arial" panose="020B0604020202020204" pitchFamily="34" charset="0"/>
                          <a:cs typeface="Arial" panose="020B0604020202020204" pitchFamily="34" charset="0"/>
                        </a:rPr>
                        <a:t>467 </a:t>
                      </a:r>
                      <a:r>
                        <a:rPr lang="en-US" sz="1000" b="0" err="1">
                          <a:solidFill>
                            <a:schemeClr val="tx1"/>
                          </a:solidFill>
                          <a:latin typeface="Arial" panose="020B0604020202020204" pitchFamily="34" charset="0"/>
                          <a:cs typeface="Arial" panose="020B0604020202020204" pitchFamily="34" charset="0"/>
                        </a:rPr>
                        <a:t>Pacientes</a:t>
                      </a:r>
                      <a:r>
                        <a:rPr lang="en-US" sz="1000" b="0">
                          <a:solidFill>
                            <a:schemeClr val="tx1"/>
                          </a:solidFill>
                          <a:latin typeface="Arial" panose="020B0604020202020204" pitchFamily="34" charset="0"/>
                          <a:cs typeface="Arial" panose="020B0604020202020204" pitchFamily="34" charset="0"/>
                        </a:rPr>
                        <a:t> con </a:t>
                      </a:r>
                      <a:r>
                        <a:rPr lang="en-US" sz="1000" b="0" err="1">
                          <a:solidFill>
                            <a:schemeClr val="tx1"/>
                          </a:solidFill>
                          <a:latin typeface="Arial" panose="020B0604020202020204" pitchFamily="34" charset="0"/>
                          <a:cs typeface="Arial" panose="020B0604020202020204" pitchFamily="34" charset="0"/>
                        </a:rPr>
                        <a:t>onicomicosis</a:t>
                      </a:r>
                      <a:endParaRPr lang="en-US" sz="1000" b="0">
                        <a:solidFill>
                          <a:schemeClr val="tx1"/>
                        </a:solidFill>
                        <a:latin typeface="Arial" panose="020B0604020202020204" pitchFamily="34" charset="0"/>
                        <a:cs typeface="Arial" panose="020B0604020202020204" pitchFamily="34" charset="0"/>
                      </a:endParaRPr>
                    </a:p>
                    <a:p>
                      <a:pPr marL="171450" lvl="0" indent="-171450" algn="l">
                        <a:buFontTx/>
                        <a:buBlip>
                          <a:blip r:embed="rId3"/>
                        </a:buBlip>
                      </a:pPr>
                      <a:r>
                        <a:rPr lang="en-US" sz="1000" b="0">
                          <a:solidFill>
                            <a:schemeClr val="tx1"/>
                          </a:solidFill>
                          <a:latin typeface="Arial" panose="020B0604020202020204" pitchFamily="34" charset="0"/>
                          <a:cs typeface="Arial" panose="020B0604020202020204" pitchFamily="34" charset="0"/>
                        </a:rPr>
                        <a:t>48 </a:t>
                      </a:r>
                      <a:r>
                        <a:rPr lang="en-US" sz="1000" b="0" err="1">
                          <a:solidFill>
                            <a:schemeClr val="tx1"/>
                          </a:solidFill>
                          <a:latin typeface="Arial" panose="020B0604020202020204" pitchFamily="34" charset="0"/>
                          <a:cs typeface="Arial" panose="020B0604020202020204" pitchFamily="34" charset="0"/>
                        </a:rPr>
                        <a:t>semanas</a:t>
                      </a:r>
                      <a:r>
                        <a:rPr lang="en-US" sz="1000" b="0">
                          <a:solidFill>
                            <a:schemeClr val="tx1"/>
                          </a:solidFill>
                          <a:latin typeface="Arial" panose="020B0604020202020204" pitchFamily="34" charset="0"/>
                          <a:cs typeface="Arial" panose="020B0604020202020204" pitchFamily="34" charset="0"/>
                        </a:rPr>
                        <a:t> de </a:t>
                      </a:r>
                      <a:r>
                        <a:rPr lang="en-US" sz="1000" b="0" err="1">
                          <a:solidFill>
                            <a:schemeClr val="tx1"/>
                          </a:solidFill>
                          <a:latin typeface="Arial" panose="020B0604020202020204" pitchFamily="34" charset="0"/>
                          <a:cs typeface="Arial" panose="020B0604020202020204" pitchFamily="34" charset="0"/>
                        </a:rPr>
                        <a:t>Tratamiento</a:t>
                      </a:r>
                      <a:endParaRPr lang="en-US" sz="1000" b="0">
                        <a:solidFill>
                          <a:schemeClr val="tx1"/>
                        </a:solidFill>
                        <a:latin typeface="Arial" panose="020B0604020202020204" pitchFamily="34" charset="0"/>
                        <a:cs typeface="Arial" panose="020B0604020202020204" pitchFamily="34" charset="0"/>
                      </a:endParaRPr>
                    </a:p>
                    <a:p>
                      <a:pPr marL="171450" lvl="0" indent="-171450" algn="l">
                        <a:buFontTx/>
                        <a:buBlip>
                          <a:blip r:embed="rId3"/>
                        </a:buBlip>
                      </a:pPr>
                      <a:r>
                        <a:rPr lang="en-US" sz="1000" b="0">
                          <a:solidFill>
                            <a:schemeClr val="tx1"/>
                          </a:solidFill>
                          <a:latin typeface="Arial" panose="020B0604020202020204" pitchFamily="34" charset="0"/>
                          <a:cs typeface="Arial" panose="020B0604020202020204" pitchFamily="34" charset="0"/>
                        </a:rPr>
                        <a:t>12 </a:t>
                      </a:r>
                      <a:r>
                        <a:rPr lang="en-US" sz="1000" b="0" err="1">
                          <a:solidFill>
                            <a:schemeClr val="tx1"/>
                          </a:solidFill>
                          <a:latin typeface="Arial" panose="020B0604020202020204" pitchFamily="34" charset="0"/>
                          <a:cs typeface="Arial" panose="020B0604020202020204" pitchFamily="34" charset="0"/>
                        </a:rPr>
                        <a:t>semanas</a:t>
                      </a:r>
                      <a:r>
                        <a:rPr lang="en-US" sz="1000" b="0">
                          <a:solidFill>
                            <a:schemeClr val="tx1"/>
                          </a:solidFill>
                          <a:latin typeface="Arial" panose="020B0604020202020204" pitchFamily="34" charset="0"/>
                          <a:cs typeface="Arial" panose="020B0604020202020204" pitchFamily="34" charset="0"/>
                        </a:rPr>
                        <a:t> de </a:t>
                      </a:r>
                      <a:r>
                        <a:rPr lang="en-US" sz="1000" b="0" err="1">
                          <a:solidFill>
                            <a:schemeClr val="tx1"/>
                          </a:solidFill>
                          <a:latin typeface="Arial" panose="020B0604020202020204" pitchFamily="34" charset="0"/>
                          <a:cs typeface="Arial" panose="020B0604020202020204" pitchFamily="34" charset="0"/>
                        </a:rPr>
                        <a:t>seguimiento</a:t>
                      </a:r>
                      <a:r>
                        <a:rPr lang="en-US" sz="1000" b="0">
                          <a:solidFill>
                            <a:schemeClr val="tx1"/>
                          </a:solidFill>
                          <a:latin typeface="Arial" panose="020B0604020202020204" pitchFamily="34" charset="0"/>
                          <a:cs typeface="Arial" panose="020B0604020202020204" pitchFamily="34" charset="0"/>
                        </a:rPr>
                        <a:t> posterior</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24590842"/>
                  </a:ext>
                </a:extLst>
              </a:tr>
            </a:tbl>
          </a:graphicData>
        </a:graphic>
      </p:graphicFrame>
      <p:sp>
        <p:nvSpPr>
          <p:cNvPr id="49" name="TextBox 8">
            <a:extLst>
              <a:ext uri="{FF2B5EF4-FFF2-40B4-BE49-F238E27FC236}">
                <a16:creationId xmlns:a16="http://schemas.microsoft.com/office/drawing/2014/main" id="{3FB3B3FA-10AE-1A4B-B4B9-710D6A5FEB1C}"/>
              </a:ext>
            </a:extLst>
          </p:cNvPr>
          <p:cNvSpPr txBox="1"/>
          <p:nvPr/>
        </p:nvSpPr>
        <p:spPr>
          <a:xfrm>
            <a:off x="8515301" y="5355593"/>
            <a:ext cx="148889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err="1">
                <a:ln>
                  <a:noFill/>
                </a:ln>
                <a:solidFill>
                  <a:prstClr val="black"/>
                </a:solidFill>
                <a:effectLst/>
                <a:uLnTx/>
                <a:uFillTx/>
                <a:latin typeface="Arial" panose="020B0604020202020204" pitchFamily="34" charset="0"/>
                <a:ea typeface="+mn-lt"/>
                <a:cs typeface="Arial" panose="020B0604020202020204" pitchFamily="34" charset="0"/>
              </a:rPr>
              <a:t>Ciclopirox</a:t>
            </a:r>
            <a:r>
              <a:rPr kumimoji="0" lang="es-ES" sz="1050" b="1"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 insoluble</a:t>
            </a: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 name="Oval 9">
            <a:extLst>
              <a:ext uri="{FF2B5EF4-FFF2-40B4-BE49-F238E27FC236}">
                <a16:creationId xmlns:a16="http://schemas.microsoft.com/office/drawing/2014/main" id="{3C7D7898-6994-C644-9F7F-7863D6B89CE8}"/>
              </a:ext>
            </a:extLst>
          </p:cNvPr>
          <p:cNvSpPr/>
          <p:nvPr/>
        </p:nvSpPr>
        <p:spPr>
          <a:xfrm>
            <a:off x="7352272" y="5400411"/>
            <a:ext cx="151491" cy="146103"/>
          </a:xfrm>
          <a:prstGeom prst="ellipse">
            <a:avLst/>
          </a:prstGeom>
          <a:solidFill>
            <a:srgbClr val="377E48"/>
          </a:solidFill>
          <a:ln w="12700" cap="flat" cmpd="sng" algn="ctr">
            <a:solidFill>
              <a:srgbClr val="377E48"/>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Oval 26">
            <a:extLst>
              <a:ext uri="{FF2B5EF4-FFF2-40B4-BE49-F238E27FC236}">
                <a16:creationId xmlns:a16="http://schemas.microsoft.com/office/drawing/2014/main" id="{D0C98F4C-C5D6-9648-B381-C3C34D746FE2}"/>
              </a:ext>
            </a:extLst>
          </p:cNvPr>
          <p:cNvSpPr/>
          <p:nvPr/>
        </p:nvSpPr>
        <p:spPr>
          <a:xfrm>
            <a:off x="8391431" y="5400411"/>
            <a:ext cx="139700" cy="142916"/>
          </a:xfrm>
          <a:prstGeom prst="ellipse">
            <a:avLst/>
          </a:prstGeom>
          <a:solidFill>
            <a:schemeClr val="tx1"/>
          </a:solidFill>
          <a:ln w="12700" cap="flat" cmpd="sng" algn="ctr">
            <a:solidFill>
              <a:schemeClr val="tx1"/>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 name="Oval 27">
            <a:extLst>
              <a:ext uri="{FF2B5EF4-FFF2-40B4-BE49-F238E27FC236}">
                <a16:creationId xmlns:a16="http://schemas.microsoft.com/office/drawing/2014/main" id="{223A0597-9FFF-3840-9B54-11EF3DB9F3EB}"/>
              </a:ext>
            </a:extLst>
          </p:cNvPr>
          <p:cNvSpPr/>
          <p:nvPr/>
        </p:nvSpPr>
        <p:spPr>
          <a:xfrm>
            <a:off x="10053834" y="5400409"/>
            <a:ext cx="150022" cy="151455"/>
          </a:xfrm>
          <a:prstGeom prst="ellipse">
            <a:avLst/>
          </a:prstGeom>
          <a:solidFill>
            <a:srgbClr val="585857"/>
          </a:solidFill>
          <a:ln w="12700" cap="flat" cmpd="sng" algn="ctr">
            <a:solidFill>
              <a:srgbClr val="585857"/>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TextBox 8">
            <a:extLst>
              <a:ext uri="{FF2B5EF4-FFF2-40B4-BE49-F238E27FC236}">
                <a16:creationId xmlns:a16="http://schemas.microsoft.com/office/drawing/2014/main" id="{5789E1E9-EC21-0542-B08F-B12E70B3395A}"/>
              </a:ext>
            </a:extLst>
          </p:cNvPr>
          <p:cNvSpPr txBox="1"/>
          <p:nvPr/>
        </p:nvSpPr>
        <p:spPr>
          <a:xfrm>
            <a:off x="7497654" y="5349653"/>
            <a:ext cx="888095"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err="1">
                <a:ln>
                  <a:noFill/>
                </a:ln>
                <a:solidFill>
                  <a:srgbClr val="377E48"/>
                </a:solidFill>
                <a:effectLst/>
                <a:uLnTx/>
                <a:uFillTx/>
                <a:latin typeface="Arial" panose="020B0604020202020204" pitchFamily="34" charset="0"/>
                <a:ea typeface="+mn-ea"/>
                <a:cs typeface="Arial" panose="020B0604020202020204" pitchFamily="34" charset="0"/>
              </a:rPr>
              <a:t>Ony</a:t>
            </a:r>
            <a:r>
              <a:rPr kumimoji="0" lang="en-US" sz="1050" b="1" i="0" u="none" strike="noStrike" kern="1200" cap="none" spc="0" normalizeH="0" baseline="0" noProof="0">
                <a:ln>
                  <a:noFill/>
                </a:ln>
                <a:solidFill>
                  <a:srgbClr val="377E48"/>
                </a:solidFill>
                <a:effectLst/>
                <a:uLnTx/>
                <a:uFillTx/>
                <a:latin typeface="Arial" panose="020B0604020202020204" pitchFamily="34" charset="0"/>
                <a:ea typeface="+mn-ea"/>
                <a:cs typeface="Arial" panose="020B0604020202020204" pitchFamily="34" charset="0"/>
              </a:rPr>
              <a:t>-Tec</a:t>
            </a:r>
            <a:r>
              <a:rPr kumimoji="0" lang="es-ES" sz="1050" b="1" i="0" u="none" strike="noStrike" kern="1200" cap="none" spc="0" normalizeH="0" baseline="30000" noProof="0">
                <a:ln>
                  <a:noFill/>
                </a:ln>
                <a:solidFill>
                  <a:srgbClr val="377E48"/>
                </a:solidFill>
                <a:effectLst/>
                <a:uLnTx/>
                <a:uFillTx/>
                <a:latin typeface="Arial" panose="020B0604020202020204" pitchFamily="34" charset="0"/>
                <a:ea typeface="+mn-lt"/>
                <a:cs typeface="Arial" panose="020B0604020202020204" pitchFamily="34" charset="0"/>
              </a:rPr>
              <a:t>®</a:t>
            </a:r>
            <a:endParaRPr kumimoji="0" lang="en-US" sz="105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 name="TextBox 8">
            <a:extLst>
              <a:ext uri="{FF2B5EF4-FFF2-40B4-BE49-F238E27FC236}">
                <a16:creationId xmlns:a16="http://schemas.microsoft.com/office/drawing/2014/main" id="{9926B13E-9E2C-564C-A810-AF392E79F372}"/>
              </a:ext>
            </a:extLst>
          </p:cNvPr>
          <p:cNvSpPr txBox="1"/>
          <p:nvPr/>
        </p:nvSpPr>
        <p:spPr>
          <a:xfrm>
            <a:off x="10203856" y="5335008"/>
            <a:ext cx="888095"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Placebo</a:t>
            </a: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Marcador de texto 31">
            <a:extLst>
              <a:ext uri="{FF2B5EF4-FFF2-40B4-BE49-F238E27FC236}">
                <a16:creationId xmlns:a16="http://schemas.microsoft.com/office/drawing/2014/main" id="{CF740612-7FC3-2A4C-98F3-7360D3A8AB81}"/>
              </a:ext>
            </a:extLst>
          </p:cNvPr>
          <p:cNvSpPr txBox="1">
            <a:spLocks/>
          </p:cNvSpPr>
          <p:nvPr/>
        </p:nvSpPr>
        <p:spPr>
          <a:xfrm>
            <a:off x="589935" y="6363708"/>
            <a:ext cx="8435975" cy="2446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8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1. </a:t>
            </a:r>
            <a:r>
              <a:rPr kumimoji="0" lang="fr-FR"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Baran R, </a:t>
            </a:r>
            <a:r>
              <a:rPr kumimoji="0" lang="fr-FR" sz="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et al. </a:t>
            </a:r>
            <a:r>
              <a:rPr kumimoji="0" lang="fr-FR"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 </a:t>
            </a:r>
            <a:r>
              <a:rPr kumimoji="0" lang="fr-FR" sz="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Eur</a:t>
            </a:r>
            <a:r>
              <a:rPr kumimoji="0" lang="fr-FR"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r-FR" sz="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Acad</a:t>
            </a:r>
            <a:r>
              <a:rPr kumimoji="0" lang="fr-FR"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r-FR" sz="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Dermatol</a:t>
            </a:r>
            <a:r>
              <a:rPr kumimoji="0" lang="fr-FR"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r-FR" sz="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Venereol</a:t>
            </a:r>
            <a:r>
              <a:rPr kumimoji="0" lang="fr-FR"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2009;23(7):773-81.</a:t>
            </a:r>
          </a:p>
        </p:txBody>
      </p:sp>
      <p:sp>
        <p:nvSpPr>
          <p:cNvPr id="23" name="Rectángulo 22">
            <a:extLst>
              <a:ext uri="{FF2B5EF4-FFF2-40B4-BE49-F238E27FC236}">
                <a16:creationId xmlns:a16="http://schemas.microsoft.com/office/drawing/2014/main" id="{32C5EBFA-9AF6-3341-ADC2-083B84544966}"/>
              </a:ext>
            </a:extLst>
          </p:cNvPr>
          <p:cNvSpPr/>
          <p:nvPr/>
        </p:nvSpPr>
        <p:spPr>
          <a:xfrm>
            <a:off x="589936" y="5970846"/>
            <a:ext cx="11135032" cy="410882"/>
          </a:xfrm>
          <a:prstGeom prst="rect">
            <a:avLst/>
          </a:prstGeom>
        </p:spPr>
        <p:txBody>
          <a:bodyPr wrap="square">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s-ES" sz="900" b="1" i="0" u="none" strike="noStrike" kern="1200" cap="none" spc="0" normalizeH="0" baseline="0" noProof="0" dirty="0">
                <a:ln>
                  <a:noFill/>
                </a:ln>
                <a:solidFill>
                  <a:prstClr val="black"/>
                </a:solidFill>
                <a:effectLst/>
                <a:uLnTx/>
                <a:uFillTx/>
                <a:latin typeface="Calibri" panose="020F0502020204030204"/>
                <a:ea typeface="+mn-ea"/>
                <a:cs typeface="+mn-cs"/>
              </a:rPr>
              <a:t>La tasa de curación </a:t>
            </a:r>
            <a:r>
              <a:rPr kumimoji="0" lang="es-ES" sz="900" b="0" i="0" u="none" strike="noStrike" kern="1200" cap="none" spc="0" normalizeH="0" baseline="0" noProof="0" dirty="0">
                <a:ln>
                  <a:noFill/>
                </a:ln>
                <a:solidFill>
                  <a:prstClr val="black"/>
                </a:solidFill>
                <a:effectLst/>
                <a:uLnTx/>
                <a:uFillTx/>
                <a:latin typeface="Calibri" panose="020F0502020204030204"/>
                <a:ea typeface="+mn-ea"/>
                <a:cs typeface="+mn-cs"/>
              </a:rPr>
              <a:t>completa se define como la conversión a negativo tanto de la microscopía KOH como del cultivo fúngico y el crecimiento del 100% de una uña sana.</a:t>
            </a:r>
            <a:r>
              <a:rPr kumimoji="0" lang="en-GB" sz="9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Calibri" panose="020F0502020204030204"/>
                <a:ea typeface="+mn-ea"/>
                <a:cs typeface="+mn-cs"/>
              </a:rPr>
              <a:t>HPCH: </a:t>
            </a:r>
            <a:r>
              <a:rPr kumimoji="0" lang="en-GB" sz="900" b="0" i="0" u="none" strike="noStrike" kern="1200" cap="none" spc="0" normalizeH="0" baseline="0" noProof="0" dirty="0" err="1">
                <a:ln>
                  <a:noFill/>
                </a:ln>
                <a:solidFill>
                  <a:prstClr val="black"/>
                </a:solidFill>
                <a:effectLst/>
                <a:uLnTx/>
                <a:uFillTx/>
                <a:latin typeface="Calibri" panose="020F0502020204030204"/>
                <a:ea typeface="+mn-ea"/>
                <a:cs typeface="+mn-cs"/>
              </a:rPr>
              <a:t>hidroxipropil</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 chitosan; </a:t>
            </a:r>
            <a:r>
              <a:rPr kumimoji="0" lang="en-GB" sz="900" b="1" i="0" u="none" strike="noStrike" kern="1200" cap="none" spc="0" normalizeH="0" baseline="0" noProof="0" dirty="0">
                <a:ln>
                  <a:noFill/>
                </a:ln>
                <a:solidFill>
                  <a:prstClr val="black"/>
                </a:solidFill>
                <a:effectLst/>
                <a:uLnTx/>
                <a:uFillTx/>
                <a:latin typeface="Calibri" panose="020F0502020204030204"/>
                <a:ea typeface="+mn-ea"/>
                <a:cs typeface="+mn-cs"/>
              </a:rPr>
              <a:t>KOH: </a:t>
            </a:r>
            <a:r>
              <a:rPr kumimoji="0" lang="en-GB" sz="900" b="0" i="0" u="none" strike="noStrike" kern="1200" cap="none" spc="0" normalizeH="0" baseline="0" noProof="0" dirty="0" err="1">
                <a:ln>
                  <a:noFill/>
                </a:ln>
                <a:solidFill>
                  <a:prstClr val="black"/>
                </a:solidFill>
                <a:effectLst/>
                <a:uLnTx/>
                <a:uFillTx/>
                <a:latin typeface="Calibri" panose="020F0502020204030204"/>
                <a:ea typeface="+mn-ea"/>
                <a:cs typeface="+mn-cs"/>
              </a:rPr>
              <a:t>hidróxido</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 de </a:t>
            </a:r>
            <a:r>
              <a:rPr kumimoji="0" lang="en-GB" sz="900" b="0" i="0" u="none" strike="noStrike" kern="1200" cap="none" spc="0" normalizeH="0" baseline="0" noProof="0" dirty="0" err="1">
                <a:ln>
                  <a:noFill/>
                </a:ln>
                <a:solidFill>
                  <a:prstClr val="black"/>
                </a:solidFill>
                <a:effectLst/>
                <a:uLnTx/>
                <a:uFillTx/>
                <a:latin typeface="Calibri" panose="020F0502020204030204"/>
                <a:ea typeface="+mn-ea"/>
                <a:cs typeface="+mn-cs"/>
              </a:rPr>
              <a:t>potasio</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30" name="Imagen 29" descr="Texto&#10;&#10;Descripción generada automáticamente con confianza media">
            <a:extLst>
              <a:ext uri="{FF2B5EF4-FFF2-40B4-BE49-F238E27FC236}">
                <a16:creationId xmlns:a16="http://schemas.microsoft.com/office/drawing/2014/main" id="{02935A0E-6FED-A942-A174-AA25C4638205}"/>
              </a:ext>
            </a:extLst>
          </p:cNvPr>
          <p:cNvPicPr>
            <a:picLocks noChangeAspect="1"/>
          </p:cNvPicPr>
          <p:nvPr/>
        </p:nvPicPr>
        <p:blipFill>
          <a:blip r:embed="rId4"/>
          <a:stretch>
            <a:fillRect/>
          </a:stretch>
        </p:blipFill>
        <p:spPr>
          <a:xfrm>
            <a:off x="1155810" y="2857374"/>
            <a:ext cx="1870724" cy="379568"/>
          </a:xfrm>
          <a:prstGeom prst="rect">
            <a:avLst/>
          </a:prstGeom>
        </p:spPr>
      </p:pic>
      <p:pic>
        <p:nvPicPr>
          <p:cNvPr id="31" name="Imagen 30" descr="Texto&#10;&#10;Descripción generada automáticamente con confianza media">
            <a:extLst>
              <a:ext uri="{FF2B5EF4-FFF2-40B4-BE49-F238E27FC236}">
                <a16:creationId xmlns:a16="http://schemas.microsoft.com/office/drawing/2014/main" id="{6191F2C3-1619-204A-AB68-FAE5A612AB85}"/>
              </a:ext>
            </a:extLst>
          </p:cNvPr>
          <p:cNvPicPr>
            <a:picLocks noChangeAspect="1"/>
          </p:cNvPicPr>
          <p:nvPr/>
        </p:nvPicPr>
        <p:blipFill>
          <a:blip r:embed="rId4"/>
          <a:stretch>
            <a:fillRect/>
          </a:stretch>
        </p:blipFill>
        <p:spPr>
          <a:xfrm>
            <a:off x="1155810" y="3154297"/>
            <a:ext cx="1870724" cy="379568"/>
          </a:xfrm>
          <a:prstGeom prst="rect">
            <a:avLst/>
          </a:prstGeom>
        </p:spPr>
      </p:pic>
      <p:pic>
        <p:nvPicPr>
          <p:cNvPr id="32" name="Imagen 31" descr="Texto&#10;&#10;Descripción generada automáticamente con confianza media">
            <a:extLst>
              <a:ext uri="{FF2B5EF4-FFF2-40B4-BE49-F238E27FC236}">
                <a16:creationId xmlns:a16="http://schemas.microsoft.com/office/drawing/2014/main" id="{55F7A9E9-66CE-804F-8E80-809B35DEF7B9}"/>
              </a:ext>
            </a:extLst>
          </p:cNvPr>
          <p:cNvPicPr>
            <a:picLocks noChangeAspect="1"/>
          </p:cNvPicPr>
          <p:nvPr/>
        </p:nvPicPr>
        <p:blipFill>
          <a:blip r:embed="rId4"/>
          <a:stretch>
            <a:fillRect/>
          </a:stretch>
        </p:blipFill>
        <p:spPr>
          <a:xfrm>
            <a:off x="1155810" y="2572468"/>
            <a:ext cx="1870724" cy="379568"/>
          </a:xfrm>
          <a:prstGeom prst="rect">
            <a:avLst/>
          </a:prstGeom>
        </p:spPr>
      </p:pic>
      <p:sp>
        <p:nvSpPr>
          <p:cNvPr id="33" name="TextBox 12">
            <a:extLst>
              <a:ext uri="{FF2B5EF4-FFF2-40B4-BE49-F238E27FC236}">
                <a16:creationId xmlns:a16="http://schemas.microsoft.com/office/drawing/2014/main" id="{5346663A-D6F8-E541-BB1E-1C35895D07C4}"/>
              </a:ext>
            </a:extLst>
          </p:cNvPr>
          <p:cNvSpPr txBox="1"/>
          <p:nvPr/>
        </p:nvSpPr>
        <p:spPr>
          <a:xfrm rot="16200000">
            <a:off x="-122583" y="3490984"/>
            <a:ext cx="156342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de </a:t>
            </a:r>
            <a:r>
              <a:rPr kumimoji="0" lang="en-US" sz="1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pacientes</a:t>
            </a:r>
            <a:endPar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615963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C16A9B27-3493-6C43-9BF4-C535862696ED}"/>
              </a:ext>
            </a:extLst>
          </p:cNvPr>
          <p:cNvSpPr txBox="1"/>
          <p:nvPr/>
        </p:nvSpPr>
        <p:spPr>
          <a:xfrm>
            <a:off x="589935" y="441325"/>
            <a:ext cx="878266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0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2. Evidencia clínica de </a:t>
            </a:r>
            <a:r>
              <a:rPr kumimoji="0" lang="es-ES" sz="3000" b="1" i="0" u="none" strike="noStrike" kern="1200" cap="none" spc="0" normalizeH="0" baseline="0" noProof="0" dirty="0" err="1">
                <a:ln>
                  <a:noFill/>
                </a:ln>
                <a:solidFill>
                  <a:srgbClr val="377E48"/>
                </a:solidFill>
                <a:effectLst/>
                <a:uLnTx/>
                <a:uFillTx/>
                <a:latin typeface="Arial" panose="020B0604020202020204" pitchFamily="34" charset="0"/>
                <a:ea typeface="+mn-ea"/>
                <a:cs typeface="Arial" panose="020B0604020202020204" pitchFamily="34" charset="0"/>
              </a:rPr>
              <a:t>Ony-Tec</a:t>
            </a:r>
            <a:r>
              <a:rPr kumimoji="0" lang="es-ES" sz="3000" b="1" i="0" u="none" strike="noStrike" kern="1200" cap="none" spc="0" normalizeH="0" baseline="30000" noProof="0" dirty="0">
                <a:ln>
                  <a:noFill/>
                </a:ln>
                <a:solidFill>
                  <a:srgbClr val="377E48"/>
                </a:solidFill>
                <a:effectLst/>
                <a:uLnTx/>
                <a:uFillTx/>
                <a:latin typeface="Arial" panose="020B0604020202020204" pitchFamily="34" charset="0"/>
                <a:ea typeface="+mn-ea"/>
                <a:cs typeface="Arial" panose="020B0604020202020204" pitchFamily="34" charset="0"/>
              </a:rPr>
              <a:t>®</a:t>
            </a:r>
            <a:r>
              <a:rPr kumimoji="0" lang="es-ES" sz="30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 eficacia y seguridad</a:t>
            </a:r>
          </a:p>
        </p:txBody>
      </p:sp>
      <p:sp>
        <p:nvSpPr>
          <p:cNvPr id="11" name="Rectángulo 10">
            <a:extLst>
              <a:ext uri="{FF2B5EF4-FFF2-40B4-BE49-F238E27FC236}">
                <a16:creationId xmlns:a16="http://schemas.microsoft.com/office/drawing/2014/main" id="{A06DBA20-4C17-4045-871C-7B9047A8D20A}"/>
              </a:ext>
            </a:extLst>
          </p:cNvPr>
          <p:cNvSpPr/>
          <p:nvPr/>
        </p:nvSpPr>
        <p:spPr>
          <a:xfrm>
            <a:off x="7154115" y="2574949"/>
            <a:ext cx="4081152" cy="738664"/>
          </a:xfrm>
          <a:prstGeom prst="rect">
            <a:avLst/>
          </a:prstGeom>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La </a:t>
            </a:r>
            <a:r>
              <a:rPr kumimoji="0" lang="en-GB" sz="1400" b="1" i="0" u="none" strike="noStrike" kern="1200" cap="none" spc="0" normalizeH="0" baseline="0" noProof="0" err="1">
                <a:ln>
                  <a:noFill/>
                </a:ln>
                <a:solidFill>
                  <a:srgbClr val="377E48"/>
                </a:solidFill>
                <a:effectLst/>
                <a:uLnTx/>
                <a:uFillTx/>
                <a:latin typeface="Arial" panose="020B0604020202020204" pitchFamily="34" charset="0"/>
                <a:ea typeface="+mn-ea"/>
                <a:cs typeface="Arial" panose="020B0604020202020204" pitchFamily="34" charset="0"/>
              </a:rPr>
              <a:t>tasa</a:t>
            </a:r>
            <a:r>
              <a:rPr kumimoji="0" lang="en-GB" sz="1400" b="1" i="0" u="none" strike="noStrike" kern="1200" cap="none" spc="0" normalizeH="0" baseline="0" noProof="0">
                <a:ln>
                  <a:noFill/>
                </a:ln>
                <a:solidFill>
                  <a:srgbClr val="377E48"/>
                </a:solidFill>
                <a:effectLst/>
                <a:uLnTx/>
                <a:uFillTx/>
                <a:latin typeface="Arial" panose="020B0604020202020204" pitchFamily="34" charset="0"/>
                <a:ea typeface="+mn-ea"/>
                <a:cs typeface="Arial" panose="020B0604020202020204" pitchFamily="34" charset="0"/>
              </a:rPr>
              <a:t> de </a:t>
            </a:r>
            <a:r>
              <a:rPr kumimoji="0" lang="en-GB" sz="1400" b="1" i="0" u="none" strike="noStrike" kern="1200" cap="none" spc="0" normalizeH="0" baseline="0" noProof="0" err="1">
                <a:ln>
                  <a:noFill/>
                </a:ln>
                <a:solidFill>
                  <a:srgbClr val="377E48"/>
                </a:solidFill>
                <a:effectLst/>
                <a:uLnTx/>
                <a:uFillTx/>
                <a:latin typeface="Arial" panose="020B0604020202020204" pitchFamily="34" charset="0"/>
                <a:ea typeface="+mn-ea"/>
                <a:cs typeface="Arial" panose="020B0604020202020204" pitchFamily="34" charset="0"/>
              </a:rPr>
              <a:t>respuesta</a:t>
            </a:r>
            <a:r>
              <a:rPr kumimoji="0" lang="en-GB" sz="1400" b="1" i="0" u="none" strike="noStrike" kern="1200" cap="none" spc="0" normalizeH="0" baseline="0" noProof="0">
                <a:ln>
                  <a:noFill/>
                </a:ln>
                <a:solidFill>
                  <a:srgbClr val="377E48"/>
                </a:solidFill>
                <a:effectLst/>
                <a:uLnTx/>
                <a:uFillTx/>
                <a:latin typeface="Arial" panose="020B0604020202020204" pitchFamily="34" charset="0"/>
                <a:ea typeface="+mn-ea"/>
                <a:cs typeface="Arial" panose="020B0604020202020204" pitchFamily="34" charset="0"/>
              </a:rPr>
              <a:t> </a:t>
            </a: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es un </a:t>
            </a:r>
            <a:r>
              <a:rPr kumimoji="0" lang="en-GB" sz="1400" b="1" i="0" u="none" strike="noStrike" kern="1200" cap="none" spc="0" normalizeH="0" baseline="0" noProof="0">
                <a:ln>
                  <a:noFill/>
                </a:ln>
                <a:solidFill>
                  <a:srgbClr val="377E48"/>
                </a:solidFill>
                <a:effectLst/>
                <a:uLnTx/>
                <a:uFillTx/>
                <a:latin typeface="Arial" panose="020B0604020202020204" pitchFamily="34" charset="0"/>
                <a:ea typeface="+mn-ea"/>
                <a:cs typeface="Arial" panose="020B0604020202020204" pitchFamily="34" charset="0"/>
              </a:rPr>
              <a:t>66 % superior con </a:t>
            </a:r>
            <a:r>
              <a:rPr kumimoji="0" lang="en-GB" sz="1400" b="1" i="0" u="none" strike="noStrike" kern="1200" cap="none" spc="0" normalizeH="0" baseline="0" noProof="0" err="1">
                <a:ln>
                  <a:noFill/>
                </a:ln>
                <a:solidFill>
                  <a:srgbClr val="377E48"/>
                </a:solidFill>
                <a:effectLst/>
                <a:uLnTx/>
                <a:uFillTx/>
                <a:latin typeface="Arial" panose="020B0604020202020204" pitchFamily="34" charset="0"/>
                <a:ea typeface="+mn-ea"/>
                <a:cs typeface="Arial" panose="020B0604020202020204" pitchFamily="34" charset="0"/>
              </a:rPr>
              <a:t>Ony</a:t>
            </a:r>
            <a:r>
              <a:rPr kumimoji="0" lang="en-GB" sz="1400" b="1" i="0" u="none" strike="noStrike" kern="1200" cap="none" spc="0" normalizeH="0" baseline="0" noProof="0">
                <a:ln>
                  <a:noFill/>
                </a:ln>
                <a:solidFill>
                  <a:srgbClr val="377E48"/>
                </a:solidFill>
                <a:effectLst/>
                <a:uLnTx/>
                <a:uFillTx/>
                <a:latin typeface="Arial" panose="020B0604020202020204" pitchFamily="34" charset="0"/>
                <a:ea typeface="+mn-ea"/>
                <a:cs typeface="Arial" panose="020B0604020202020204" pitchFamily="34" charset="0"/>
              </a:rPr>
              <a:t>-Tec</a:t>
            </a:r>
            <a:r>
              <a:rPr kumimoji="0" lang="en-GB" sz="1400" b="1" i="0" u="none" strike="noStrike" kern="1200" cap="none" spc="0" normalizeH="0" baseline="30000" noProof="0">
                <a:ln>
                  <a:noFill/>
                </a:ln>
                <a:solidFill>
                  <a:srgbClr val="377E48"/>
                </a:solidFill>
                <a:effectLst/>
                <a:uLnTx/>
                <a:uFillTx/>
                <a:latin typeface="Arial" panose="020B0604020202020204" pitchFamily="34" charset="0"/>
                <a:ea typeface="+mn-ea"/>
                <a:cs typeface="Arial" panose="020B0604020202020204" pitchFamily="34" charset="0"/>
              </a:rPr>
              <a:t>®</a:t>
            </a:r>
            <a:r>
              <a:rPr kumimoji="0" lang="en-GB" sz="1400" b="1" i="0" u="none" strike="noStrike" kern="1200" cap="none" spc="0" normalizeH="0" baseline="0" noProof="0">
                <a:ln>
                  <a:noFill/>
                </a:ln>
                <a:solidFill>
                  <a:srgbClr val="377E48"/>
                </a:solidFill>
                <a:effectLst/>
                <a:uLnTx/>
                <a:uFillTx/>
                <a:latin typeface="Arial" panose="020B0604020202020204" pitchFamily="34" charset="0"/>
                <a:ea typeface="+mn-ea"/>
                <a:cs typeface="Arial" panose="020B0604020202020204" pitchFamily="34" charset="0"/>
              </a:rPr>
              <a:t> </a:t>
            </a:r>
            <a:r>
              <a:rPr kumimoji="0" lang="en-GB" sz="14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en</a:t>
            </a: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4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comparación</a:t>
            </a: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con la </a:t>
            </a:r>
            <a:r>
              <a:rPr kumimoji="0" lang="en-GB" sz="14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laca</a:t>
            </a: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de </a:t>
            </a:r>
            <a:r>
              <a:rPr kumimoji="0" lang="en-GB" sz="14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referencia</a:t>
            </a: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4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en</a:t>
            </a: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la </a:t>
            </a:r>
            <a:r>
              <a:rPr kumimoji="0" lang="en-GB" sz="14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semana</a:t>
            </a: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60 (28,7 % </a:t>
            </a:r>
            <a:r>
              <a:rPr kumimoji="0" lang="en-GB" sz="1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vs</a:t>
            </a: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17,3 %).</a:t>
            </a:r>
            <a:r>
              <a:rPr kumimoji="0" lang="en-GB" sz="14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14" name="Marcador de texto 31">
            <a:extLst>
              <a:ext uri="{FF2B5EF4-FFF2-40B4-BE49-F238E27FC236}">
                <a16:creationId xmlns:a16="http://schemas.microsoft.com/office/drawing/2014/main" id="{5379BF0D-A624-4847-9727-9419DC960B77}"/>
              </a:ext>
            </a:extLst>
          </p:cNvPr>
          <p:cNvSpPr txBox="1">
            <a:spLocks/>
          </p:cNvSpPr>
          <p:nvPr/>
        </p:nvSpPr>
        <p:spPr>
          <a:xfrm>
            <a:off x="677638" y="6504814"/>
            <a:ext cx="8435975" cy="2446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800" b="1" i="0" u="none" strike="noStrike" kern="1200" cap="none" spc="0" normalizeH="0" baseline="0" noProof="0">
                <a:ln>
                  <a:noFill/>
                </a:ln>
                <a:solidFill>
                  <a:srgbClr val="377E48"/>
                </a:solidFill>
                <a:effectLst/>
                <a:uLnTx/>
                <a:uFillTx/>
                <a:latin typeface="Arial" panose="020B0604020202020204" pitchFamily="34" charset="0"/>
                <a:ea typeface="+mn-ea"/>
                <a:cs typeface="Arial" panose="020B0604020202020204" pitchFamily="34" charset="0"/>
              </a:rPr>
              <a:t>1. </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Baran R, </a:t>
            </a:r>
            <a:r>
              <a:rPr kumimoji="0" lang="fr-FR" sz="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et al. </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J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Eur</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Acad</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Dermatol</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Venereol</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2009;23(7):773-81.</a:t>
            </a:r>
          </a:p>
        </p:txBody>
      </p:sp>
      <p:sp>
        <p:nvSpPr>
          <p:cNvPr id="15" name="CuadroTexto 14">
            <a:extLst>
              <a:ext uri="{FF2B5EF4-FFF2-40B4-BE49-F238E27FC236}">
                <a16:creationId xmlns:a16="http://schemas.microsoft.com/office/drawing/2014/main" id="{8D4529B7-E80D-4D44-ADFE-91D98FE058C7}"/>
              </a:ext>
            </a:extLst>
          </p:cNvPr>
          <p:cNvSpPr txBox="1"/>
          <p:nvPr/>
        </p:nvSpPr>
        <p:spPr>
          <a:xfrm>
            <a:off x="621696" y="1551961"/>
            <a:ext cx="111350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Estudio fundamental (estudio </a:t>
            </a:r>
            <a:r>
              <a:rPr kumimoji="0" lang="es-E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pivotal</a:t>
            </a:r>
            <a:r>
              <a:rPr kumimoji="0" lang="es-E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E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Ony-Tec</a:t>
            </a:r>
            <a:r>
              <a:rPr kumimoji="0" lang="es-ES" sz="20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s-E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ES"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vs</a:t>
            </a:r>
            <a:r>
              <a:rPr kumimoji="0" lang="es-E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E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ciclopirox</a:t>
            </a:r>
            <a:r>
              <a:rPr kumimoji="0" lang="es-E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no soluble</a:t>
            </a:r>
            <a:r>
              <a:rPr kumimoji="0" lang="es-ES" sz="20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25" name="CuadroTexto 24">
            <a:extLst>
              <a:ext uri="{FF2B5EF4-FFF2-40B4-BE49-F238E27FC236}">
                <a16:creationId xmlns:a16="http://schemas.microsoft.com/office/drawing/2014/main" id="{9640A321-D01F-854A-8199-9F3B782C23C4}"/>
              </a:ext>
            </a:extLst>
          </p:cNvPr>
          <p:cNvSpPr txBox="1"/>
          <p:nvPr/>
        </p:nvSpPr>
        <p:spPr>
          <a:xfrm>
            <a:off x="988191" y="5393638"/>
            <a:ext cx="5470729" cy="338554"/>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*Ciclopirox 80 mg/g HPCH </a:t>
            </a:r>
            <a:r>
              <a:rPr kumimoji="0" lang="en-GB" sz="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vs</a:t>
            </a: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placebo (</a:t>
            </a:r>
            <a:r>
              <a:rPr kumimoji="0" lang="en-GB" sz="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a:t>
            </a: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 0.0002.**Ciclopirox 80 mg/g HPCH </a:t>
            </a:r>
            <a:r>
              <a:rPr kumimoji="0" lang="en-GB" sz="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vs</a:t>
            </a: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placebo (</a:t>
            </a:r>
            <a:r>
              <a:rPr kumimoji="0" lang="en-GB" sz="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a:t>
            </a: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 0,0217). ***Ciclopirox 80 mg/g HPCH </a:t>
            </a:r>
            <a:r>
              <a:rPr kumimoji="0" lang="en-GB" sz="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vs</a:t>
            </a: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ciclopirox de </a:t>
            </a:r>
            <a:r>
              <a:rPr kumimoji="0" lang="en-GB" sz="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referencia</a:t>
            </a: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a:t>
            </a: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&lt;0,05). </a:t>
            </a:r>
          </a:p>
        </p:txBody>
      </p:sp>
      <p:sp>
        <p:nvSpPr>
          <p:cNvPr id="26" name="CuadroTexto 25">
            <a:extLst>
              <a:ext uri="{FF2B5EF4-FFF2-40B4-BE49-F238E27FC236}">
                <a16:creationId xmlns:a16="http://schemas.microsoft.com/office/drawing/2014/main" id="{20F63735-D5C0-444D-BD6B-BCE87E9062CE}"/>
              </a:ext>
            </a:extLst>
          </p:cNvPr>
          <p:cNvSpPr txBox="1"/>
          <p:nvPr/>
        </p:nvSpPr>
        <p:spPr>
          <a:xfrm>
            <a:off x="891219" y="2251423"/>
            <a:ext cx="3258491" cy="307777"/>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377E48"/>
                </a:solidFill>
                <a:effectLst/>
                <a:uLnTx/>
                <a:uFillTx/>
                <a:latin typeface="Arial" panose="020B0604020202020204" pitchFamily="34" charset="0"/>
                <a:ea typeface="+mn-ea"/>
                <a:cs typeface="Arial" panose="020B0604020202020204" pitchFamily="34" charset="0"/>
              </a:rPr>
              <a:t>TASA DE RESPUESTA</a:t>
            </a:r>
          </a:p>
        </p:txBody>
      </p:sp>
      <p:graphicFrame>
        <p:nvGraphicFramePr>
          <p:cNvPr id="48" name="Table 8">
            <a:extLst>
              <a:ext uri="{FF2B5EF4-FFF2-40B4-BE49-F238E27FC236}">
                <a16:creationId xmlns:a16="http://schemas.microsoft.com/office/drawing/2014/main" id="{486CCDFE-0327-164C-8E3B-E4D0A7EB7853}"/>
              </a:ext>
            </a:extLst>
          </p:cNvPr>
          <p:cNvGraphicFramePr>
            <a:graphicFrameLocks noGrp="1"/>
          </p:cNvGraphicFramePr>
          <p:nvPr>
            <p:extLst>
              <p:ext uri="{D42A27DB-BD31-4B8C-83A1-F6EECF244321}">
                <p14:modId xmlns:p14="http://schemas.microsoft.com/office/powerpoint/2010/main" val="1588769659"/>
              </p:ext>
            </p:extLst>
          </p:nvPr>
        </p:nvGraphicFramePr>
        <p:xfrm>
          <a:off x="7154116" y="4303779"/>
          <a:ext cx="3855472" cy="980297"/>
        </p:xfrm>
        <a:graphic>
          <a:graphicData uri="http://schemas.openxmlformats.org/drawingml/2006/table">
            <a:tbl>
              <a:tblPr firstRow="1" bandRow="1"/>
              <a:tblGrid>
                <a:gridCol w="3855472">
                  <a:extLst>
                    <a:ext uri="{9D8B030D-6E8A-4147-A177-3AD203B41FA5}">
                      <a16:colId xmlns:a16="http://schemas.microsoft.com/office/drawing/2014/main" val="4055134332"/>
                    </a:ext>
                  </a:extLst>
                </a:gridCol>
              </a:tblGrid>
              <a:tr h="35560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000" b="1" err="1">
                          <a:solidFill>
                            <a:schemeClr val="tx1"/>
                          </a:solidFill>
                          <a:latin typeface="Arial" panose="020B0604020202020204" pitchFamily="34" charset="0"/>
                          <a:cs typeface="Arial" panose="020B0604020202020204" pitchFamily="34" charset="0"/>
                        </a:rPr>
                        <a:t>Ony</a:t>
                      </a:r>
                      <a:r>
                        <a:rPr lang="en-US" sz="1000" b="1">
                          <a:solidFill>
                            <a:schemeClr val="tx1"/>
                          </a:solidFill>
                          <a:latin typeface="Arial" panose="020B0604020202020204" pitchFamily="34" charset="0"/>
                          <a:cs typeface="Arial" panose="020B0604020202020204" pitchFamily="34" charset="0"/>
                        </a:rPr>
                        <a:t>-Tec</a:t>
                      </a:r>
                      <a:r>
                        <a:rPr lang="en-US" sz="1000" b="1" baseline="30000">
                          <a:solidFill>
                            <a:schemeClr val="tx1"/>
                          </a:solidFill>
                          <a:latin typeface="Arial" panose="020B0604020202020204" pitchFamily="34" charset="0"/>
                          <a:cs typeface="Arial" panose="020B0604020202020204" pitchFamily="34" charset="0"/>
                        </a:rPr>
                        <a:t>® </a:t>
                      </a:r>
                      <a:r>
                        <a:rPr lang="en-US" sz="1000" b="1" i="1">
                          <a:solidFill>
                            <a:schemeClr val="tx1"/>
                          </a:solidFill>
                          <a:latin typeface="Arial" panose="020B0604020202020204" pitchFamily="34" charset="0"/>
                          <a:cs typeface="Arial" panose="020B0604020202020204" pitchFamily="34" charset="0"/>
                        </a:rPr>
                        <a:t>vs</a:t>
                      </a:r>
                      <a:r>
                        <a:rPr lang="en-US" sz="1000" b="1">
                          <a:solidFill>
                            <a:schemeClr val="tx1"/>
                          </a:solidFill>
                          <a:latin typeface="Arial" panose="020B0604020202020204" pitchFamily="34" charset="0"/>
                          <a:cs typeface="Arial" panose="020B0604020202020204" pitchFamily="34" charset="0"/>
                        </a:rPr>
                        <a:t>. ciclopirox 80 mg/g no soluble y </a:t>
                      </a:r>
                      <a:r>
                        <a:rPr lang="en-US" sz="1000" b="1" i="1">
                          <a:solidFill>
                            <a:schemeClr val="tx1"/>
                          </a:solidFill>
                          <a:latin typeface="Arial" panose="020B0604020202020204" pitchFamily="34" charset="0"/>
                          <a:cs typeface="Arial" panose="020B0604020202020204" pitchFamily="34" charset="0"/>
                        </a:rPr>
                        <a:t>vs</a:t>
                      </a:r>
                      <a:r>
                        <a:rPr lang="en-US" sz="1000" b="1">
                          <a:solidFill>
                            <a:schemeClr val="tx1"/>
                          </a:solidFill>
                          <a:latin typeface="Arial" panose="020B0604020202020204" pitchFamily="34" charset="0"/>
                          <a:cs typeface="Arial" panose="020B0604020202020204" pitchFamily="34" charset="0"/>
                        </a:rPr>
                        <a:t>.</a:t>
                      </a:r>
                      <a:r>
                        <a:rPr lang="en-US" sz="1000" b="1" i="1">
                          <a:solidFill>
                            <a:schemeClr val="tx1"/>
                          </a:solidFill>
                          <a:latin typeface="Arial" panose="020B0604020202020204" pitchFamily="34" charset="0"/>
                          <a:cs typeface="Arial" panose="020B0604020202020204" pitchFamily="34" charset="0"/>
                        </a:rPr>
                        <a:t> </a:t>
                      </a:r>
                      <a:r>
                        <a:rPr lang="en-US" sz="1000" b="1">
                          <a:solidFill>
                            <a:schemeClr val="tx1"/>
                          </a:solidFill>
                          <a:latin typeface="Arial" panose="020B0604020202020204" pitchFamily="34" charset="0"/>
                          <a:cs typeface="Arial" panose="020B0604020202020204" pitchFamily="34" charset="0"/>
                        </a:rPr>
                        <a:t>placebo</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2DBC5"/>
                    </a:solidFill>
                  </a:tcPr>
                </a:tc>
                <a:extLst>
                  <a:ext uri="{0D108BD9-81ED-4DB2-BD59-A6C34878D82A}">
                    <a16:rowId xmlns:a16="http://schemas.microsoft.com/office/drawing/2014/main" val="3200905379"/>
                  </a:ext>
                </a:extLst>
              </a:tr>
              <a:tr h="62469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71450" indent="-171450" algn="l">
                        <a:buFontTx/>
                        <a:buBlip>
                          <a:blip r:embed="rId2"/>
                        </a:buBlip>
                      </a:pPr>
                      <a:r>
                        <a:rPr lang="en-US" sz="1000" b="0">
                          <a:solidFill>
                            <a:schemeClr val="tx1"/>
                          </a:solidFill>
                          <a:latin typeface="Arial" panose="020B0604020202020204" pitchFamily="34" charset="0"/>
                          <a:cs typeface="Arial" panose="020B0604020202020204" pitchFamily="34" charset="0"/>
                        </a:rPr>
                        <a:t>467 </a:t>
                      </a:r>
                      <a:r>
                        <a:rPr lang="en-US" sz="1000" b="0" err="1">
                          <a:solidFill>
                            <a:schemeClr val="tx1"/>
                          </a:solidFill>
                          <a:latin typeface="Arial" panose="020B0604020202020204" pitchFamily="34" charset="0"/>
                          <a:cs typeface="Arial" panose="020B0604020202020204" pitchFamily="34" charset="0"/>
                        </a:rPr>
                        <a:t>Pacientes</a:t>
                      </a:r>
                      <a:r>
                        <a:rPr lang="en-US" sz="1000" b="0">
                          <a:solidFill>
                            <a:schemeClr val="tx1"/>
                          </a:solidFill>
                          <a:latin typeface="Arial" panose="020B0604020202020204" pitchFamily="34" charset="0"/>
                          <a:cs typeface="Arial" panose="020B0604020202020204" pitchFamily="34" charset="0"/>
                        </a:rPr>
                        <a:t> con </a:t>
                      </a:r>
                      <a:r>
                        <a:rPr lang="en-US" sz="1000" b="0" err="1">
                          <a:solidFill>
                            <a:schemeClr val="tx1"/>
                          </a:solidFill>
                          <a:latin typeface="Arial" panose="020B0604020202020204" pitchFamily="34" charset="0"/>
                          <a:cs typeface="Arial" panose="020B0604020202020204" pitchFamily="34" charset="0"/>
                        </a:rPr>
                        <a:t>onicomicosis</a:t>
                      </a:r>
                      <a:endParaRPr lang="en-US" sz="1000" b="0">
                        <a:solidFill>
                          <a:schemeClr val="tx1"/>
                        </a:solidFill>
                        <a:latin typeface="Arial" panose="020B0604020202020204" pitchFamily="34" charset="0"/>
                        <a:cs typeface="Arial" panose="020B0604020202020204" pitchFamily="34" charset="0"/>
                      </a:endParaRPr>
                    </a:p>
                    <a:p>
                      <a:pPr marL="171450" lvl="0" indent="-171450" algn="l">
                        <a:buFontTx/>
                        <a:buBlip>
                          <a:blip r:embed="rId2"/>
                        </a:buBlip>
                      </a:pPr>
                      <a:r>
                        <a:rPr lang="en-US" sz="1000" b="0">
                          <a:solidFill>
                            <a:schemeClr val="tx1"/>
                          </a:solidFill>
                          <a:latin typeface="Arial" panose="020B0604020202020204" pitchFamily="34" charset="0"/>
                          <a:cs typeface="Arial" panose="020B0604020202020204" pitchFamily="34" charset="0"/>
                        </a:rPr>
                        <a:t>48 </a:t>
                      </a:r>
                      <a:r>
                        <a:rPr lang="en-US" sz="1000" b="0" err="1">
                          <a:solidFill>
                            <a:schemeClr val="tx1"/>
                          </a:solidFill>
                          <a:latin typeface="Arial" panose="020B0604020202020204" pitchFamily="34" charset="0"/>
                          <a:cs typeface="Arial" panose="020B0604020202020204" pitchFamily="34" charset="0"/>
                        </a:rPr>
                        <a:t>semanas</a:t>
                      </a:r>
                      <a:r>
                        <a:rPr lang="en-US" sz="1000" b="0">
                          <a:solidFill>
                            <a:schemeClr val="tx1"/>
                          </a:solidFill>
                          <a:latin typeface="Arial" panose="020B0604020202020204" pitchFamily="34" charset="0"/>
                          <a:cs typeface="Arial" panose="020B0604020202020204" pitchFamily="34" charset="0"/>
                        </a:rPr>
                        <a:t> de </a:t>
                      </a:r>
                      <a:r>
                        <a:rPr lang="en-US" sz="1000" b="0" err="1">
                          <a:solidFill>
                            <a:schemeClr val="tx1"/>
                          </a:solidFill>
                          <a:latin typeface="Arial" panose="020B0604020202020204" pitchFamily="34" charset="0"/>
                          <a:cs typeface="Arial" panose="020B0604020202020204" pitchFamily="34" charset="0"/>
                        </a:rPr>
                        <a:t>tratamiento</a:t>
                      </a:r>
                      <a:endParaRPr lang="en-US" sz="1000" b="0">
                        <a:solidFill>
                          <a:schemeClr val="tx1"/>
                        </a:solidFill>
                        <a:latin typeface="Arial" panose="020B0604020202020204" pitchFamily="34" charset="0"/>
                        <a:cs typeface="Arial" panose="020B0604020202020204" pitchFamily="34" charset="0"/>
                      </a:endParaRPr>
                    </a:p>
                    <a:p>
                      <a:pPr marL="171450" lvl="0" indent="-171450" algn="l">
                        <a:buFontTx/>
                        <a:buBlip>
                          <a:blip r:embed="rId2"/>
                        </a:buBlip>
                      </a:pPr>
                      <a:r>
                        <a:rPr lang="en-US" sz="1000" b="0">
                          <a:solidFill>
                            <a:schemeClr val="tx1"/>
                          </a:solidFill>
                          <a:latin typeface="Arial" panose="020B0604020202020204" pitchFamily="34" charset="0"/>
                          <a:cs typeface="Arial" panose="020B0604020202020204" pitchFamily="34" charset="0"/>
                        </a:rPr>
                        <a:t>12 </a:t>
                      </a:r>
                      <a:r>
                        <a:rPr lang="en-US" sz="1000" b="0" err="1">
                          <a:solidFill>
                            <a:schemeClr val="tx1"/>
                          </a:solidFill>
                          <a:latin typeface="Arial" panose="020B0604020202020204" pitchFamily="34" charset="0"/>
                          <a:cs typeface="Arial" panose="020B0604020202020204" pitchFamily="34" charset="0"/>
                        </a:rPr>
                        <a:t>semanas</a:t>
                      </a:r>
                      <a:r>
                        <a:rPr lang="en-US" sz="1000" b="0">
                          <a:solidFill>
                            <a:schemeClr val="tx1"/>
                          </a:solidFill>
                          <a:latin typeface="Arial" panose="020B0604020202020204" pitchFamily="34" charset="0"/>
                          <a:cs typeface="Arial" panose="020B0604020202020204" pitchFamily="34" charset="0"/>
                        </a:rPr>
                        <a:t> de </a:t>
                      </a:r>
                      <a:r>
                        <a:rPr lang="en-US" sz="1000" b="0" err="1">
                          <a:solidFill>
                            <a:schemeClr val="tx1"/>
                          </a:solidFill>
                          <a:latin typeface="Arial" panose="020B0604020202020204" pitchFamily="34" charset="0"/>
                          <a:cs typeface="Arial" panose="020B0604020202020204" pitchFamily="34" charset="0"/>
                        </a:rPr>
                        <a:t>seguimiento</a:t>
                      </a:r>
                      <a:r>
                        <a:rPr lang="en-US" sz="1000" b="0">
                          <a:solidFill>
                            <a:schemeClr val="tx1"/>
                          </a:solidFill>
                          <a:latin typeface="Arial" panose="020B0604020202020204" pitchFamily="34" charset="0"/>
                          <a:cs typeface="Arial" panose="020B0604020202020204" pitchFamily="34" charset="0"/>
                        </a:rPr>
                        <a:t> posterior</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24590842"/>
                  </a:ext>
                </a:extLst>
              </a:tr>
            </a:tbl>
          </a:graphicData>
        </a:graphic>
      </p:graphicFrame>
      <p:sp>
        <p:nvSpPr>
          <p:cNvPr id="2" name="Rectángulo 1">
            <a:extLst>
              <a:ext uri="{FF2B5EF4-FFF2-40B4-BE49-F238E27FC236}">
                <a16:creationId xmlns:a16="http://schemas.microsoft.com/office/drawing/2014/main" id="{F854418C-2113-034C-A61D-246F9A890933}"/>
              </a:ext>
            </a:extLst>
          </p:cNvPr>
          <p:cNvSpPr/>
          <p:nvPr/>
        </p:nvSpPr>
        <p:spPr>
          <a:xfrm>
            <a:off x="621697" y="6044443"/>
            <a:ext cx="11135032" cy="410882"/>
          </a:xfrm>
          <a:prstGeom prst="rect">
            <a:avLst/>
          </a:prstGeom>
        </p:spPr>
        <p:txBody>
          <a:bodyPr wrap="square">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s-ES" sz="900" b="0" i="0" u="none" strike="noStrike" kern="1200" cap="none" spc="0" normalizeH="0" baseline="0" noProof="0">
                <a:ln>
                  <a:noFill/>
                </a:ln>
                <a:solidFill>
                  <a:prstClr val="black"/>
                </a:solidFill>
                <a:effectLst/>
                <a:uLnTx/>
                <a:uFillTx/>
                <a:latin typeface="Calibri" panose="020F0502020204030204"/>
                <a:ea typeface="+mn-ea"/>
                <a:cs typeface="+mn-cs"/>
              </a:rPr>
              <a:t>La </a:t>
            </a:r>
            <a:r>
              <a:rPr kumimoji="0" lang="es-ES" sz="900" b="1" i="0" u="none" strike="noStrike" kern="1200" cap="none" spc="0" normalizeH="0" baseline="0" noProof="0">
                <a:ln>
                  <a:noFill/>
                </a:ln>
                <a:solidFill>
                  <a:prstClr val="black"/>
                </a:solidFill>
                <a:effectLst/>
                <a:uLnTx/>
                <a:uFillTx/>
                <a:latin typeface="Calibri" panose="020F0502020204030204"/>
                <a:ea typeface="+mn-ea"/>
                <a:cs typeface="+mn-cs"/>
              </a:rPr>
              <a:t>tasa de respuesta:</a:t>
            </a:r>
            <a:r>
              <a:rPr kumimoji="0" lang="es-ES" sz="900" b="0" i="0" u="none" strike="noStrike" kern="1200" cap="none" spc="0" normalizeH="0" baseline="0" noProof="0">
                <a:ln>
                  <a:noFill/>
                </a:ln>
                <a:solidFill>
                  <a:prstClr val="black"/>
                </a:solidFill>
                <a:effectLst/>
                <a:uLnTx/>
                <a:uFillTx/>
                <a:latin typeface="Calibri" panose="020F0502020204030204"/>
                <a:ea typeface="+mn-ea"/>
                <a:cs typeface="+mn-cs"/>
              </a:rPr>
              <a:t> se define como la conversión a negativo tanto de la tinción KOH como del cultivo de hongos y la disminución del área de la uña enferma a ≤ 10% (incluido cero) del total.</a:t>
            </a:r>
            <a:r>
              <a:rPr kumimoji="0" lang="en-GB" sz="900" b="1"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900" b="1" i="0" u="none" strike="noStrike" kern="1200" cap="none" spc="0" normalizeH="0" baseline="0" noProof="0">
                <a:ln>
                  <a:noFill/>
                </a:ln>
                <a:solidFill>
                  <a:prstClr val="black"/>
                </a:solidFill>
                <a:effectLst/>
                <a:uLnTx/>
                <a:uFillTx/>
                <a:latin typeface="Calibri" panose="020F0502020204030204"/>
                <a:ea typeface="+mn-ea"/>
                <a:cs typeface="+mn-cs"/>
              </a:rPr>
              <a:t>HPCH: </a:t>
            </a:r>
            <a:r>
              <a:rPr kumimoji="0" lang="en-GB" sz="900" b="0" i="0" u="none" strike="noStrike" kern="1200" cap="none" spc="0" normalizeH="0" baseline="0" noProof="0" err="1">
                <a:ln>
                  <a:noFill/>
                </a:ln>
                <a:solidFill>
                  <a:prstClr val="black"/>
                </a:solidFill>
                <a:effectLst/>
                <a:uLnTx/>
                <a:uFillTx/>
                <a:latin typeface="Calibri" panose="020F0502020204030204"/>
                <a:ea typeface="+mn-ea"/>
                <a:cs typeface="+mn-cs"/>
              </a:rPr>
              <a:t>hidroxipropil</a:t>
            </a:r>
            <a:r>
              <a:rPr kumimoji="0" lang="en-GB" sz="900" b="0" i="0" u="none" strike="noStrike" kern="1200" cap="none" spc="0" normalizeH="0" baseline="0" noProof="0">
                <a:ln>
                  <a:noFill/>
                </a:ln>
                <a:solidFill>
                  <a:prstClr val="black"/>
                </a:solidFill>
                <a:effectLst/>
                <a:uLnTx/>
                <a:uFillTx/>
                <a:latin typeface="Calibri" panose="020F0502020204030204"/>
                <a:ea typeface="+mn-ea"/>
                <a:cs typeface="+mn-cs"/>
              </a:rPr>
              <a:t> chitosan; </a:t>
            </a:r>
            <a:r>
              <a:rPr kumimoji="0" lang="en-GB" sz="900" b="1" i="0" u="none" strike="noStrike" kern="1200" cap="none" spc="0" normalizeH="0" baseline="0" noProof="0">
                <a:ln>
                  <a:noFill/>
                </a:ln>
                <a:solidFill>
                  <a:prstClr val="black"/>
                </a:solidFill>
                <a:effectLst/>
                <a:uLnTx/>
                <a:uFillTx/>
                <a:latin typeface="Calibri" panose="020F0502020204030204"/>
                <a:ea typeface="+mn-ea"/>
                <a:cs typeface="+mn-cs"/>
              </a:rPr>
              <a:t>KOH: </a:t>
            </a:r>
            <a:r>
              <a:rPr kumimoji="0" lang="en-GB" sz="900" b="0" i="0" u="none" strike="noStrike" kern="1200" cap="none" spc="0" normalizeH="0" baseline="0" noProof="0" err="1">
                <a:ln>
                  <a:noFill/>
                </a:ln>
                <a:solidFill>
                  <a:prstClr val="black"/>
                </a:solidFill>
                <a:effectLst/>
                <a:uLnTx/>
                <a:uFillTx/>
                <a:latin typeface="Calibri" panose="020F0502020204030204"/>
                <a:ea typeface="+mn-ea"/>
                <a:cs typeface="+mn-cs"/>
              </a:rPr>
              <a:t>hidróxido</a:t>
            </a:r>
            <a:r>
              <a:rPr kumimoji="0" lang="en-GB" sz="900" b="0" i="0" u="none" strike="noStrike" kern="1200" cap="none" spc="0" normalizeH="0" baseline="0" noProof="0">
                <a:ln>
                  <a:noFill/>
                </a:ln>
                <a:solidFill>
                  <a:prstClr val="black"/>
                </a:solidFill>
                <a:effectLst/>
                <a:uLnTx/>
                <a:uFillTx/>
                <a:latin typeface="Calibri" panose="020F0502020204030204"/>
                <a:ea typeface="+mn-ea"/>
                <a:cs typeface="+mn-cs"/>
              </a:rPr>
              <a:t> de </a:t>
            </a:r>
            <a:r>
              <a:rPr kumimoji="0" lang="en-GB" sz="900" b="0" i="0" u="none" strike="noStrike" kern="1200" cap="none" spc="0" normalizeH="0" baseline="0" noProof="0" err="1">
                <a:ln>
                  <a:noFill/>
                </a:ln>
                <a:solidFill>
                  <a:prstClr val="black"/>
                </a:solidFill>
                <a:effectLst/>
                <a:uLnTx/>
                <a:uFillTx/>
                <a:latin typeface="Calibri" panose="020F0502020204030204"/>
                <a:ea typeface="+mn-ea"/>
                <a:cs typeface="+mn-cs"/>
              </a:rPr>
              <a:t>potasio</a:t>
            </a:r>
            <a:r>
              <a:rPr kumimoji="0" lang="en-GB" sz="9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pic>
        <p:nvPicPr>
          <p:cNvPr id="23" name="Imagen 22" descr="Imagen que contiene computadora&#10;&#10;Descripción generada automáticamente">
            <a:extLst>
              <a:ext uri="{FF2B5EF4-FFF2-40B4-BE49-F238E27FC236}">
                <a16:creationId xmlns:a16="http://schemas.microsoft.com/office/drawing/2014/main" id="{43CA1DBC-4BD8-A546-8BB8-21BBECD6720A}"/>
              </a:ext>
            </a:extLst>
          </p:cNvPr>
          <p:cNvPicPr>
            <a:picLocks noChangeAspect="1"/>
          </p:cNvPicPr>
          <p:nvPr/>
        </p:nvPicPr>
        <p:blipFill>
          <a:blip r:embed="rId3"/>
          <a:stretch>
            <a:fillRect/>
          </a:stretch>
        </p:blipFill>
        <p:spPr>
          <a:xfrm>
            <a:off x="555809" y="2586160"/>
            <a:ext cx="5470729" cy="2845543"/>
          </a:xfrm>
          <a:prstGeom prst="rect">
            <a:avLst/>
          </a:prstGeom>
        </p:spPr>
      </p:pic>
      <p:sp>
        <p:nvSpPr>
          <p:cNvPr id="24" name="TextBox 12">
            <a:extLst>
              <a:ext uri="{FF2B5EF4-FFF2-40B4-BE49-F238E27FC236}">
                <a16:creationId xmlns:a16="http://schemas.microsoft.com/office/drawing/2014/main" id="{FFB9EE97-86FA-2244-B4A1-4B3E9D6DEC93}"/>
              </a:ext>
            </a:extLst>
          </p:cNvPr>
          <p:cNvSpPr txBox="1"/>
          <p:nvPr/>
        </p:nvSpPr>
        <p:spPr>
          <a:xfrm>
            <a:off x="2774603" y="4897446"/>
            <a:ext cx="1033139"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Semanas</a:t>
            </a:r>
          </a:p>
        </p:txBody>
      </p:sp>
      <p:sp>
        <p:nvSpPr>
          <p:cNvPr id="31" name="TextBox 12">
            <a:extLst>
              <a:ext uri="{FF2B5EF4-FFF2-40B4-BE49-F238E27FC236}">
                <a16:creationId xmlns:a16="http://schemas.microsoft.com/office/drawing/2014/main" id="{F8B9D64C-1A4D-9F41-B9B5-4296783099A7}"/>
              </a:ext>
            </a:extLst>
          </p:cNvPr>
          <p:cNvSpPr txBox="1"/>
          <p:nvPr/>
        </p:nvSpPr>
        <p:spPr>
          <a:xfrm rot="16200000">
            <a:off x="-135835" y="3799873"/>
            <a:ext cx="156342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de </a:t>
            </a:r>
            <a:r>
              <a:rPr kumimoji="0" lang="en-US" sz="1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pacientes</a:t>
            </a:r>
            <a:endPar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Imagen 6" descr="Texto&#10;&#10;Descripción generada automáticamente con confianza media">
            <a:extLst>
              <a:ext uri="{FF2B5EF4-FFF2-40B4-BE49-F238E27FC236}">
                <a16:creationId xmlns:a16="http://schemas.microsoft.com/office/drawing/2014/main" id="{AB4FC122-F54A-4246-950A-90566F86C160}"/>
              </a:ext>
            </a:extLst>
          </p:cNvPr>
          <p:cNvPicPr>
            <a:picLocks noChangeAspect="1"/>
          </p:cNvPicPr>
          <p:nvPr/>
        </p:nvPicPr>
        <p:blipFill>
          <a:blip r:embed="rId4"/>
          <a:stretch>
            <a:fillRect/>
          </a:stretch>
        </p:blipFill>
        <p:spPr>
          <a:xfrm>
            <a:off x="1271721" y="2940605"/>
            <a:ext cx="1870724" cy="379568"/>
          </a:xfrm>
          <a:prstGeom prst="rect">
            <a:avLst/>
          </a:prstGeom>
        </p:spPr>
      </p:pic>
      <p:pic>
        <p:nvPicPr>
          <p:cNvPr id="32" name="Imagen 31" descr="Texto&#10;&#10;Descripción generada automáticamente con confianza media">
            <a:extLst>
              <a:ext uri="{FF2B5EF4-FFF2-40B4-BE49-F238E27FC236}">
                <a16:creationId xmlns:a16="http://schemas.microsoft.com/office/drawing/2014/main" id="{F2FBBB7F-FAB1-CD49-B4BF-ED0908004351}"/>
              </a:ext>
            </a:extLst>
          </p:cNvPr>
          <p:cNvPicPr>
            <a:picLocks noChangeAspect="1"/>
          </p:cNvPicPr>
          <p:nvPr/>
        </p:nvPicPr>
        <p:blipFill>
          <a:blip r:embed="rId4"/>
          <a:stretch>
            <a:fillRect/>
          </a:stretch>
        </p:blipFill>
        <p:spPr>
          <a:xfrm>
            <a:off x="1271721" y="3237528"/>
            <a:ext cx="1870724" cy="379568"/>
          </a:xfrm>
          <a:prstGeom prst="rect">
            <a:avLst/>
          </a:prstGeom>
        </p:spPr>
      </p:pic>
      <p:pic>
        <p:nvPicPr>
          <p:cNvPr id="33" name="Imagen 32" descr="Texto&#10;&#10;Descripción generada automáticamente con confianza media">
            <a:extLst>
              <a:ext uri="{FF2B5EF4-FFF2-40B4-BE49-F238E27FC236}">
                <a16:creationId xmlns:a16="http://schemas.microsoft.com/office/drawing/2014/main" id="{385997BC-21DE-EC4A-B537-FB5CC4518930}"/>
              </a:ext>
            </a:extLst>
          </p:cNvPr>
          <p:cNvPicPr>
            <a:picLocks noChangeAspect="1"/>
          </p:cNvPicPr>
          <p:nvPr/>
        </p:nvPicPr>
        <p:blipFill>
          <a:blip r:embed="rId4"/>
          <a:stretch>
            <a:fillRect/>
          </a:stretch>
        </p:blipFill>
        <p:spPr>
          <a:xfrm>
            <a:off x="1271721" y="2655699"/>
            <a:ext cx="1870724" cy="379568"/>
          </a:xfrm>
          <a:prstGeom prst="rect">
            <a:avLst/>
          </a:prstGeom>
        </p:spPr>
      </p:pic>
      <p:sp>
        <p:nvSpPr>
          <p:cNvPr id="29" name="TextBox 8">
            <a:extLst>
              <a:ext uri="{FF2B5EF4-FFF2-40B4-BE49-F238E27FC236}">
                <a16:creationId xmlns:a16="http://schemas.microsoft.com/office/drawing/2014/main" id="{C5961FA3-9362-1C49-9B66-19BD60E0237A}"/>
              </a:ext>
            </a:extLst>
          </p:cNvPr>
          <p:cNvSpPr txBox="1"/>
          <p:nvPr/>
        </p:nvSpPr>
        <p:spPr>
          <a:xfrm>
            <a:off x="8515301" y="5425945"/>
            <a:ext cx="148889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err="1">
                <a:ln>
                  <a:noFill/>
                </a:ln>
                <a:solidFill>
                  <a:prstClr val="black"/>
                </a:solidFill>
                <a:effectLst/>
                <a:uLnTx/>
                <a:uFillTx/>
                <a:latin typeface="Arial" panose="020B0604020202020204" pitchFamily="34" charset="0"/>
                <a:ea typeface="+mn-lt"/>
                <a:cs typeface="Arial" panose="020B0604020202020204" pitchFamily="34" charset="0"/>
              </a:rPr>
              <a:t>Ciclopirox</a:t>
            </a:r>
            <a:r>
              <a:rPr kumimoji="0" lang="es-ES" sz="1050" b="1"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 insoluble</a:t>
            </a: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Oval 9">
            <a:extLst>
              <a:ext uri="{FF2B5EF4-FFF2-40B4-BE49-F238E27FC236}">
                <a16:creationId xmlns:a16="http://schemas.microsoft.com/office/drawing/2014/main" id="{07499E21-5E4A-EE4F-8115-866DB8B70B6D}"/>
              </a:ext>
            </a:extLst>
          </p:cNvPr>
          <p:cNvSpPr/>
          <p:nvPr/>
        </p:nvSpPr>
        <p:spPr>
          <a:xfrm>
            <a:off x="7352272" y="5470763"/>
            <a:ext cx="151491" cy="146103"/>
          </a:xfrm>
          <a:prstGeom prst="ellipse">
            <a:avLst/>
          </a:prstGeom>
          <a:solidFill>
            <a:srgbClr val="377E48"/>
          </a:solidFill>
          <a:ln w="12700" cap="flat" cmpd="sng" algn="ctr">
            <a:solidFill>
              <a:srgbClr val="377E48"/>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Oval 26">
            <a:extLst>
              <a:ext uri="{FF2B5EF4-FFF2-40B4-BE49-F238E27FC236}">
                <a16:creationId xmlns:a16="http://schemas.microsoft.com/office/drawing/2014/main" id="{7C53A234-54EE-6342-8FC2-89BE8006D980}"/>
              </a:ext>
            </a:extLst>
          </p:cNvPr>
          <p:cNvSpPr/>
          <p:nvPr/>
        </p:nvSpPr>
        <p:spPr>
          <a:xfrm>
            <a:off x="8391431" y="5470763"/>
            <a:ext cx="139700" cy="142916"/>
          </a:xfrm>
          <a:prstGeom prst="ellipse">
            <a:avLst/>
          </a:prstGeom>
          <a:solidFill>
            <a:schemeClr val="tx1"/>
          </a:solidFill>
          <a:ln w="12700" cap="flat" cmpd="sng" algn="ctr">
            <a:solidFill>
              <a:schemeClr val="tx1"/>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Oval 27">
            <a:extLst>
              <a:ext uri="{FF2B5EF4-FFF2-40B4-BE49-F238E27FC236}">
                <a16:creationId xmlns:a16="http://schemas.microsoft.com/office/drawing/2014/main" id="{75BBA2D6-5905-794E-9130-EF60D22DE7E8}"/>
              </a:ext>
            </a:extLst>
          </p:cNvPr>
          <p:cNvSpPr/>
          <p:nvPr/>
        </p:nvSpPr>
        <p:spPr>
          <a:xfrm>
            <a:off x="10053834" y="5470761"/>
            <a:ext cx="150022" cy="151455"/>
          </a:xfrm>
          <a:prstGeom prst="ellipse">
            <a:avLst/>
          </a:prstGeom>
          <a:solidFill>
            <a:srgbClr val="585857"/>
          </a:solidFill>
          <a:ln w="12700" cap="flat" cmpd="sng" algn="ctr">
            <a:solidFill>
              <a:srgbClr val="585857"/>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TextBox 8">
            <a:extLst>
              <a:ext uri="{FF2B5EF4-FFF2-40B4-BE49-F238E27FC236}">
                <a16:creationId xmlns:a16="http://schemas.microsoft.com/office/drawing/2014/main" id="{22462438-F9AE-CD4F-A413-460C7FABD7EF}"/>
              </a:ext>
            </a:extLst>
          </p:cNvPr>
          <p:cNvSpPr txBox="1"/>
          <p:nvPr/>
        </p:nvSpPr>
        <p:spPr>
          <a:xfrm>
            <a:off x="7497654" y="5420005"/>
            <a:ext cx="888095"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err="1">
                <a:ln>
                  <a:noFill/>
                </a:ln>
                <a:solidFill>
                  <a:srgbClr val="377E48"/>
                </a:solidFill>
                <a:effectLst/>
                <a:uLnTx/>
                <a:uFillTx/>
                <a:latin typeface="Arial" panose="020B0604020202020204" pitchFamily="34" charset="0"/>
                <a:ea typeface="+mn-ea"/>
                <a:cs typeface="Arial" panose="020B0604020202020204" pitchFamily="34" charset="0"/>
              </a:rPr>
              <a:t>Ony</a:t>
            </a:r>
            <a:r>
              <a:rPr kumimoji="0" lang="en-US" sz="1050" b="1" i="0" u="none" strike="noStrike" kern="1200" cap="none" spc="0" normalizeH="0" baseline="0" noProof="0">
                <a:ln>
                  <a:noFill/>
                </a:ln>
                <a:solidFill>
                  <a:srgbClr val="377E48"/>
                </a:solidFill>
                <a:effectLst/>
                <a:uLnTx/>
                <a:uFillTx/>
                <a:latin typeface="Arial" panose="020B0604020202020204" pitchFamily="34" charset="0"/>
                <a:ea typeface="+mn-ea"/>
                <a:cs typeface="Arial" panose="020B0604020202020204" pitchFamily="34" charset="0"/>
              </a:rPr>
              <a:t>-Tec</a:t>
            </a:r>
            <a:r>
              <a:rPr kumimoji="0" lang="es-ES" sz="1050" b="1" i="0" u="none" strike="noStrike" kern="1200" cap="none" spc="0" normalizeH="0" baseline="30000" noProof="0">
                <a:ln>
                  <a:noFill/>
                </a:ln>
                <a:solidFill>
                  <a:srgbClr val="377E48"/>
                </a:solidFill>
                <a:effectLst/>
                <a:uLnTx/>
                <a:uFillTx/>
                <a:latin typeface="Arial" panose="020B0604020202020204" pitchFamily="34" charset="0"/>
                <a:ea typeface="+mn-lt"/>
                <a:cs typeface="Arial" panose="020B0604020202020204" pitchFamily="34" charset="0"/>
              </a:rPr>
              <a:t>®</a:t>
            </a:r>
            <a:endParaRPr kumimoji="0" lang="en-US" sz="105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 name="TextBox 8">
            <a:extLst>
              <a:ext uri="{FF2B5EF4-FFF2-40B4-BE49-F238E27FC236}">
                <a16:creationId xmlns:a16="http://schemas.microsoft.com/office/drawing/2014/main" id="{44899619-D3E9-164C-9D64-725FB48D08CF}"/>
              </a:ext>
            </a:extLst>
          </p:cNvPr>
          <p:cNvSpPr txBox="1"/>
          <p:nvPr/>
        </p:nvSpPr>
        <p:spPr>
          <a:xfrm>
            <a:off x="10203856" y="5405360"/>
            <a:ext cx="888095"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Placebo</a:t>
            </a: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18070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C16A9B27-3493-6C43-9BF4-C535862696ED}"/>
              </a:ext>
            </a:extLst>
          </p:cNvPr>
          <p:cNvSpPr txBox="1"/>
          <p:nvPr/>
        </p:nvSpPr>
        <p:spPr>
          <a:xfrm>
            <a:off x="589935" y="441325"/>
            <a:ext cx="8858865" cy="1015663"/>
          </a:xfrm>
          <a:prstGeom prst="rect">
            <a:avLst/>
          </a:prstGeom>
          <a:noFill/>
        </p:spPr>
        <p:txBody>
          <a:bodyPr wrap="square" rtlCol="0">
            <a:spAutoFit/>
          </a:bodyPr>
          <a:lstStyle/>
          <a:p>
            <a:r>
              <a:rPr lang="es-ES" sz="3000" b="1" dirty="0">
                <a:solidFill>
                  <a:srgbClr val="377E48"/>
                </a:solidFill>
                <a:latin typeface="Arial" panose="020B0604020202020204" pitchFamily="34" charset="0"/>
                <a:cs typeface="Arial" panose="020B0604020202020204" pitchFamily="34" charset="0"/>
              </a:rPr>
              <a:t>2. Evidencia clínica de Ony-</a:t>
            </a:r>
            <a:r>
              <a:rPr lang="es-ES" sz="3000" b="1" dirty="0" err="1">
                <a:solidFill>
                  <a:srgbClr val="377E48"/>
                </a:solidFill>
                <a:latin typeface="Arial" panose="020B0604020202020204" pitchFamily="34" charset="0"/>
                <a:cs typeface="Arial" panose="020B0604020202020204" pitchFamily="34" charset="0"/>
              </a:rPr>
              <a:t>Tec</a:t>
            </a:r>
            <a:r>
              <a:rPr lang="es-ES" sz="3000" b="1" baseline="30000" dirty="0">
                <a:solidFill>
                  <a:srgbClr val="377E48"/>
                </a:solidFill>
                <a:latin typeface="Arial" panose="020B0604020202020204" pitchFamily="34" charset="0"/>
                <a:cs typeface="Arial" panose="020B0604020202020204" pitchFamily="34" charset="0"/>
              </a:rPr>
              <a:t>®</a:t>
            </a:r>
            <a:r>
              <a:rPr lang="es-ES" sz="3000" b="1" dirty="0">
                <a:solidFill>
                  <a:srgbClr val="377E48"/>
                </a:solidFill>
                <a:latin typeface="Arial" panose="020B0604020202020204" pitchFamily="34" charset="0"/>
                <a:cs typeface="Arial" panose="020B0604020202020204" pitchFamily="34" charset="0"/>
              </a:rPr>
              <a:t>: eficacia y seguridad</a:t>
            </a:r>
          </a:p>
        </p:txBody>
      </p:sp>
      <p:sp>
        <p:nvSpPr>
          <p:cNvPr id="15" name="CuadroTexto 14">
            <a:extLst>
              <a:ext uri="{FF2B5EF4-FFF2-40B4-BE49-F238E27FC236}">
                <a16:creationId xmlns:a16="http://schemas.microsoft.com/office/drawing/2014/main" id="{8D4529B7-E80D-4D44-ADFE-91D98FE058C7}"/>
              </a:ext>
            </a:extLst>
          </p:cNvPr>
          <p:cNvSpPr txBox="1"/>
          <p:nvPr/>
        </p:nvSpPr>
        <p:spPr>
          <a:xfrm>
            <a:off x="589934" y="1466754"/>
            <a:ext cx="11135033" cy="400110"/>
          </a:xfrm>
          <a:prstGeom prst="rect">
            <a:avLst/>
          </a:prstGeom>
          <a:noFill/>
        </p:spPr>
        <p:txBody>
          <a:bodyPr wrap="square" rtlCol="0">
            <a:spAutoFit/>
          </a:bodyPr>
          <a:lstStyle/>
          <a:p>
            <a:r>
              <a:rPr lang="es-ES" sz="2000" b="1" dirty="0">
                <a:latin typeface="Arial" panose="020B0604020202020204" pitchFamily="34" charset="0"/>
                <a:cs typeface="Arial" panose="020B0604020202020204" pitchFamily="34" charset="0"/>
              </a:rPr>
              <a:t>Estudio fundamental (estudio </a:t>
            </a:r>
            <a:r>
              <a:rPr lang="es-ES" sz="2000" b="1" dirty="0" err="1">
                <a:latin typeface="Arial" panose="020B0604020202020204" pitchFamily="34" charset="0"/>
                <a:cs typeface="Arial" panose="020B0604020202020204" pitchFamily="34" charset="0"/>
              </a:rPr>
              <a:t>pivotal</a:t>
            </a:r>
            <a:r>
              <a:rPr lang="es-ES" sz="2000" b="1" dirty="0">
                <a:latin typeface="Arial" panose="020B0604020202020204" pitchFamily="34" charset="0"/>
                <a:cs typeface="Arial" panose="020B0604020202020204" pitchFamily="34" charset="0"/>
              </a:rPr>
              <a:t>) </a:t>
            </a:r>
            <a:r>
              <a:rPr lang="es-ES" sz="2000" b="1" dirty="0" err="1">
                <a:latin typeface="Arial" panose="020B0604020202020204" pitchFamily="34" charset="0"/>
                <a:cs typeface="Arial" panose="020B0604020202020204" pitchFamily="34" charset="0"/>
              </a:rPr>
              <a:t>Ony-Tec</a:t>
            </a:r>
            <a:r>
              <a:rPr lang="es-ES" sz="2000" b="1" baseline="30000" dirty="0">
                <a:latin typeface="Arial" panose="020B0604020202020204" pitchFamily="34" charset="0"/>
                <a:cs typeface="Arial" panose="020B0604020202020204" pitchFamily="34" charset="0"/>
              </a:rPr>
              <a:t>®</a:t>
            </a:r>
            <a:r>
              <a:rPr lang="es-ES" sz="2000" b="1" dirty="0">
                <a:latin typeface="Arial" panose="020B0604020202020204" pitchFamily="34" charset="0"/>
                <a:cs typeface="Arial" panose="020B0604020202020204" pitchFamily="34" charset="0"/>
              </a:rPr>
              <a:t> </a:t>
            </a:r>
            <a:r>
              <a:rPr lang="es-ES" sz="2000" b="1" i="1" dirty="0">
                <a:latin typeface="Arial" panose="020B0604020202020204" pitchFamily="34" charset="0"/>
                <a:cs typeface="Arial" panose="020B0604020202020204" pitchFamily="34" charset="0"/>
              </a:rPr>
              <a:t>vs</a:t>
            </a:r>
            <a:r>
              <a:rPr lang="es-ES" sz="2000" b="1" dirty="0">
                <a:latin typeface="Arial" panose="020B0604020202020204" pitchFamily="34" charset="0"/>
                <a:cs typeface="Arial" panose="020B0604020202020204" pitchFamily="34" charset="0"/>
              </a:rPr>
              <a:t>. </a:t>
            </a:r>
            <a:r>
              <a:rPr lang="es-ES" sz="2000" b="1" dirty="0" err="1">
                <a:latin typeface="Arial" panose="020B0604020202020204" pitchFamily="34" charset="0"/>
                <a:cs typeface="Arial" panose="020B0604020202020204" pitchFamily="34" charset="0"/>
              </a:rPr>
              <a:t>ciclopirox</a:t>
            </a:r>
            <a:r>
              <a:rPr lang="es-ES" sz="2000" b="1" dirty="0">
                <a:latin typeface="Arial" panose="020B0604020202020204" pitchFamily="34" charset="0"/>
                <a:cs typeface="Arial" panose="020B0604020202020204" pitchFamily="34" charset="0"/>
              </a:rPr>
              <a:t> no soluble</a:t>
            </a:r>
            <a:r>
              <a:rPr lang="es-ES" sz="2000" b="1" baseline="30000" dirty="0">
                <a:latin typeface="Arial" panose="020B0604020202020204" pitchFamily="34" charset="0"/>
                <a:cs typeface="Arial" panose="020B0604020202020204" pitchFamily="34" charset="0"/>
              </a:rPr>
              <a:t>1</a:t>
            </a:r>
          </a:p>
        </p:txBody>
      </p:sp>
      <p:sp>
        <p:nvSpPr>
          <p:cNvPr id="23" name="Marcador de contenido 3">
            <a:extLst>
              <a:ext uri="{FF2B5EF4-FFF2-40B4-BE49-F238E27FC236}">
                <a16:creationId xmlns:a16="http://schemas.microsoft.com/office/drawing/2014/main" id="{8AD9F95D-E720-F44E-9EAD-D2269E719C1A}"/>
              </a:ext>
            </a:extLst>
          </p:cNvPr>
          <p:cNvSpPr txBox="1">
            <a:spLocks/>
          </p:cNvSpPr>
          <p:nvPr/>
        </p:nvSpPr>
        <p:spPr>
          <a:xfrm>
            <a:off x="589936" y="2121279"/>
            <a:ext cx="10970694" cy="1179459"/>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77E48"/>
              </a:buClr>
              <a:buBlip>
                <a:blip r:embed="rId2"/>
              </a:buBlip>
            </a:pPr>
            <a:r>
              <a:rPr lang="es-ES" sz="1200" b="1">
                <a:solidFill>
                  <a:srgbClr val="377E48"/>
                </a:solidFill>
                <a:latin typeface="Arial" panose="020B0604020202020204" pitchFamily="34" charset="0"/>
                <a:cs typeface="Arial" panose="020B0604020202020204" pitchFamily="34" charset="0"/>
              </a:rPr>
              <a:t>Ony-Tec</a:t>
            </a:r>
            <a:r>
              <a:rPr lang="es-ES" sz="1200" b="1" baseline="30000">
                <a:solidFill>
                  <a:srgbClr val="377E48"/>
                </a:solidFill>
                <a:latin typeface="Arial" panose="020B0604020202020204" pitchFamily="34" charset="0"/>
                <a:cs typeface="Arial" panose="020B0604020202020204" pitchFamily="34" charset="0"/>
              </a:rPr>
              <a:t>®</a:t>
            </a:r>
            <a:r>
              <a:rPr lang="es-ES" sz="1200" b="1">
                <a:solidFill>
                  <a:srgbClr val="377E48"/>
                </a:solidFill>
                <a:latin typeface="Arial" panose="020B0604020202020204" pitchFamily="34" charset="0"/>
                <a:cs typeface="Arial" panose="020B0604020202020204" pitchFamily="34" charset="0"/>
              </a:rPr>
              <a:t> fue muy bien tolerado</a:t>
            </a:r>
            <a:r>
              <a:rPr lang="es-ES" sz="1200">
                <a:latin typeface="Arial" panose="020B0604020202020204" pitchFamily="34" charset="0"/>
                <a:cs typeface="Arial" panose="020B0604020202020204" pitchFamily="34" charset="0"/>
              </a:rPr>
              <a:t> sin </a:t>
            </a:r>
            <a:r>
              <a:rPr lang="es-ES" sz="1200" b="1">
                <a:solidFill>
                  <a:srgbClr val="377E48"/>
                </a:solidFill>
                <a:latin typeface="Arial" panose="020B0604020202020204" pitchFamily="34" charset="0"/>
                <a:cs typeface="Arial" panose="020B0604020202020204" pitchFamily="34" charset="0"/>
              </a:rPr>
              <a:t>reacciones adversas sistémicas</a:t>
            </a:r>
            <a:endParaRPr lang="es-ES" sz="1200">
              <a:latin typeface="Arial" panose="020B0604020202020204" pitchFamily="34" charset="0"/>
              <a:cs typeface="Arial" panose="020B0604020202020204" pitchFamily="34" charset="0"/>
            </a:endParaRPr>
          </a:p>
          <a:p>
            <a:pPr>
              <a:buClr>
                <a:srgbClr val="377E48"/>
              </a:buClr>
              <a:buBlip>
                <a:blip r:embed="rId2"/>
              </a:buBlip>
            </a:pPr>
            <a:r>
              <a:rPr lang="es-ES" sz="1200" b="1">
                <a:solidFill>
                  <a:srgbClr val="377E48"/>
                </a:solidFill>
                <a:latin typeface="Arial" panose="020B0604020202020204" pitchFamily="34" charset="0"/>
                <a:cs typeface="Arial" panose="020B0604020202020204" pitchFamily="34" charset="0"/>
              </a:rPr>
              <a:t>Las reacciones locales (síntomas y signos </a:t>
            </a:r>
            <a:r>
              <a:rPr lang="es-ES" sz="1200">
                <a:latin typeface="Arial" panose="020B0604020202020204" pitchFamily="34" charset="0"/>
                <a:cs typeface="Arial" panose="020B0604020202020204" pitchFamily="34" charset="0"/>
              </a:rPr>
              <a:t>en el lugar de aplicación) fueron</a:t>
            </a:r>
            <a:r>
              <a:rPr lang="es-ES" sz="1200" b="1">
                <a:solidFill>
                  <a:srgbClr val="377E48"/>
                </a:solidFill>
                <a:latin typeface="Arial" panose="020B0604020202020204" pitchFamily="34" charset="0"/>
                <a:cs typeface="Arial" panose="020B0604020202020204" pitchFamily="34" charset="0"/>
              </a:rPr>
              <a:t> de leves a moderados y de 2 a 3 veces menos frecuentes con Ony-Tec</a:t>
            </a:r>
            <a:r>
              <a:rPr lang="es-ES" sz="1200" b="1" baseline="30000">
                <a:solidFill>
                  <a:srgbClr val="377E48"/>
                </a:solidFill>
                <a:latin typeface="Arial" panose="020B0604020202020204" pitchFamily="34" charset="0"/>
                <a:cs typeface="Arial" panose="020B0604020202020204" pitchFamily="34" charset="0"/>
              </a:rPr>
              <a:t>®</a:t>
            </a:r>
            <a:r>
              <a:rPr lang="es-ES" sz="1200" b="1">
                <a:solidFill>
                  <a:srgbClr val="377E48"/>
                </a:solidFill>
                <a:latin typeface="Arial" panose="020B0604020202020204" pitchFamily="34" charset="0"/>
                <a:cs typeface="Arial" panose="020B0604020202020204" pitchFamily="34" charset="0"/>
              </a:rPr>
              <a:t> </a:t>
            </a:r>
            <a:r>
              <a:rPr lang="es-ES" sz="1200">
                <a:latin typeface="Arial" panose="020B0604020202020204" pitchFamily="34" charset="0"/>
                <a:cs typeface="Arial" panose="020B0604020202020204" pitchFamily="34" charset="0"/>
              </a:rPr>
              <a:t>que con la laca impermeable de referencia</a:t>
            </a:r>
          </a:p>
          <a:p>
            <a:pPr>
              <a:buClr>
                <a:srgbClr val="377E48"/>
              </a:buClr>
              <a:buBlip>
                <a:blip r:embed="rId2"/>
              </a:buBlip>
            </a:pPr>
            <a:r>
              <a:rPr lang="es-ES" sz="1200">
                <a:latin typeface="Arial" panose="020B0604020202020204" pitchFamily="34" charset="0"/>
                <a:cs typeface="Arial" panose="020B0604020202020204" pitchFamily="34" charset="0"/>
              </a:rPr>
              <a:t>No se registraron </a:t>
            </a:r>
            <a:r>
              <a:rPr lang="es-ES" sz="1200" b="1">
                <a:solidFill>
                  <a:srgbClr val="377E48"/>
                </a:solidFill>
                <a:latin typeface="Arial" panose="020B0604020202020204" pitchFamily="34" charset="0"/>
                <a:cs typeface="Arial" panose="020B0604020202020204" pitchFamily="34" charset="0"/>
              </a:rPr>
              <a:t>acontecimientos adversos importantes o graves </a:t>
            </a:r>
            <a:r>
              <a:rPr lang="es-ES" sz="1200">
                <a:latin typeface="Arial" panose="020B0604020202020204" pitchFamily="34" charset="0"/>
                <a:cs typeface="Arial" panose="020B0604020202020204" pitchFamily="34" charset="0"/>
              </a:rPr>
              <a:t>en ninguno de los grupos de estudio</a:t>
            </a:r>
          </a:p>
        </p:txBody>
      </p:sp>
      <p:graphicFrame>
        <p:nvGraphicFramePr>
          <p:cNvPr id="31" name="Tabla 30">
            <a:extLst>
              <a:ext uri="{FF2B5EF4-FFF2-40B4-BE49-F238E27FC236}">
                <a16:creationId xmlns:a16="http://schemas.microsoft.com/office/drawing/2014/main" id="{D06E6D98-1FB8-2A43-AA6A-AA96AE0340FF}"/>
              </a:ext>
            </a:extLst>
          </p:cNvPr>
          <p:cNvGraphicFramePr>
            <a:graphicFrameLocks noGrp="1"/>
          </p:cNvGraphicFramePr>
          <p:nvPr>
            <p:extLst>
              <p:ext uri="{D42A27DB-BD31-4B8C-83A1-F6EECF244321}">
                <p14:modId xmlns:p14="http://schemas.microsoft.com/office/powerpoint/2010/main" val="3180103952"/>
              </p:ext>
            </p:extLst>
          </p:nvPr>
        </p:nvGraphicFramePr>
        <p:xfrm>
          <a:off x="1753936" y="3431020"/>
          <a:ext cx="8203305" cy="1634780"/>
        </p:xfrm>
        <a:graphic>
          <a:graphicData uri="http://schemas.openxmlformats.org/drawingml/2006/table">
            <a:tbl>
              <a:tblPr firstRow="1" bandRow="1"/>
              <a:tblGrid>
                <a:gridCol w="2513264">
                  <a:extLst>
                    <a:ext uri="{9D8B030D-6E8A-4147-A177-3AD203B41FA5}">
                      <a16:colId xmlns:a16="http://schemas.microsoft.com/office/drawing/2014/main" val="1514781586"/>
                    </a:ext>
                  </a:extLst>
                </a:gridCol>
                <a:gridCol w="3413760">
                  <a:extLst>
                    <a:ext uri="{9D8B030D-6E8A-4147-A177-3AD203B41FA5}">
                      <a16:colId xmlns:a16="http://schemas.microsoft.com/office/drawing/2014/main" val="1188067859"/>
                    </a:ext>
                  </a:extLst>
                </a:gridCol>
                <a:gridCol w="2276281">
                  <a:extLst>
                    <a:ext uri="{9D8B030D-6E8A-4147-A177-3AD203B41FA5}">
                      <a16:colId xmlns:a16="http://schemas.microsoft.com/office/drawing/2014/main" val="3409040268"/>
                    </a:ext>
                  </a:extLst>
                </a:gridCol>
              </a:tblGrid>
              <a:tr h="67289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s-ES" sz="240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377E48"/>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07000"/>
                        </a:lnSpc>
                        <a:spcAft>
                          <a:spcPts val="0"/>
                        </a:spcAft>
                      </a:pPr>
                      <a:r>
                        <a:rPr lang="en-GB" sz="1100" b="1" kern="1200" err="1">
                          <a:solidFill>
                            <a:schemeClr val="lt1"/>
                          </a:solidFill>
                          <a:effectLst/>
                          <a:latin typeface="Arial" panose="020B0604020202020204" pitchFamily="34" charset="0"/>
                          <a:ea typeface="+mn-ea"/>
                          <a:cs typeface="Arial" panose="020B0604020202020204" pitchFamily="34" charset="0"/>
                        </a:rPr>
                        <a:t>Signos</a:t>
                      </a:r>
                      <a:r>
                        <a:rPr lang="en-GB" sz="1100" b="1" kern="1200">
                          <a:solidFill>
                            <a:schemeClr val="lt1"/>
                          </a:solidFill>
                          <a:effectLst/>
                          <a:latin typeface="Arial" panose="020B0604020202020204" pitchFamily="34" charset="0"/>
                          <a:ea typeface="+mn-ea"/>
                          <a:cs typeface="Arial" panose="020B0604020202020204" pitchFamily="34" charset="0"/>
                        </a:rPr>
                        <a:t> </a:t>
                      </a:r>
                      <a:r>
                        <a:rPr lang="en-GB" sz="1100" b="1" kern="1200" err="1">
                          <a:solidFill>
                            <a:schemeClr val="lt1"/>
                          </a:solidFill>
                          <a:effectLst/>
                          <a:latin typeface="Arial" panose="020B0604020202020204" pitchFamily="34" charset="0"/>
                          <a:ea typeface="+mn-ea"/>
                          <a:cs typeface="Arial" panose="020B0604020202020204" pitchFamily="34" charset="0"/>
                        </a:rPr>
                        <a:t>objetivos</a:t>
                      </a:r>
                      <a:endParaRPr lang="en-GB" sz="1100" b="1" kern="1200">
                        <a:solidFill>
                          <a:schemeClr val="lt1"/>
                        </a:solidFill>
                        <a:effectLst/>
                        <a:latin typeface="Arial" panose="020B0604020202020204" pitchFamily="34" charset="0"/>
                        <a:ea typeface="+mn-ea"/>
                        <a:cs typeface="Arial" panose="020B0604020202020204" pitchFamily="34" charset="0"/>
                      </a:endParaRPr>
                    </a:p>
                    <a:p>
                      <a:pPr algn="ctr">
                        <a:lnSpc>
                          <a:spcPct val="107000"/>
                        </a:lnSpc>
                        <a:spcAft>
                          <a:spcPts val="0"/>
                        </a:spcAft>
                      </a:pPr>
                      <a:r>
                        <a:rPr lang="en-GB" sz="1100" b="1" kern="1200">
                          <a:solidFill>
                            <a:schemeClr val="lt1"/>
                          </a:solidFill>
                          <a:effectLst/>
                          <a:latin typeface="Arial" panose="020B0604020202020204" pitchFamily="34" charset="0"/>
                          <a:ea typeface="+mn-ea"/>
                          <a:cs typeface="Arial" panose="020B0604020202020204" pitchFamily="34" charset="0"/>
                        </a:rPr>
                        <a:t>(</a:t>
                      </a:r>
                      <a:r>
                        <a:rPr lang="en-GB" sz="1100" b="1" kern="1200" err="1">
                          <a:solidFill>
                            <a:schemeClr val="lt1"/>
                          </a:solidFill>
                          <a:effectLst/>
                          <a:latin typeface="Arial" panose="020B0604020202020204" pitchFamily="34" charset="0"/>
                          <a:ea typeface="+mn-ea"/>
                          <a:cs typeface="Arial" panose="020B0604020202020204" pitchFamily="34" charset="0"/>
                        </a:rPr>
                        <a:t>edema</a:t>
                      </a:r>
                      <a:r>
                        <a:rPr lang="en-GB" sz="1100" b="1" kern="1200">
                          <a:solidFill>
                            <a:schemeClr val="lt1"/>
                          </a:solidFill>
                          <a:effectLst/>
                          <a:latin typeface="Arial" panose="020B0604020202020204" pitchFamily="34" charset="0"/>
                          <a:ea typeface="+mn-ea"/>
                          <a:cs typeface="Arial" panose="020B0604020202020204" pitchFamily="34" charset="0"/>
                        </a:rPr>
                        <a:t> o </a:t>
                      </a:r>
                      <a:r>
                        <a:rPr lang="en-GB" sz="1100" b="1" kern="1200" err="1">
                          <a:solidFill>
                            <a:schemeClr val="lt1"/>
                          </a:solidFill>
                          <a:effectLst/>
                          <a:latin typeface="Arial" panose="020B0604020202020204" pitchFamily="34" charset="0"/>
                          <a:ea typeface="+mn-ea"/>
                          <a:cs typeface="Arial" panose="020B0604020202020204" pitchFamily="34" charset="0"/>
                        </a:rPr>
                        <a:t>eritema</a:t>
                      </a:r>
                      <a:r>
                        <a:rPr lang="en-GB" sz="1100" b="1" kern="1200">
                          <a:solidFill>
                            <a:schemeClr val="lt1"/>
                          </a:solidFill>
                          <a:effectLst/>
                          <a:latin typeface="Arial" panose="020B0604020202020204" pitchFamily="34" charset="0"/>
                          <a:ea typeface="+mn-ea"/>
                          <a:cs typeface="Arial" panose="020B0604020202020204" pitchFamily="34" charset="0"/>
                        </a:rPr>
                        <a:t> </a:t>
                      </a:r>
                      <a:r>
                        <a:rPr lang="en-GB" sz="1100" b="1" kern="1200" err="1">
                          <a:solidFill>
                            <a:schemeClr val="lt1"/>
                          </a:solidFill>
                          <a:effectLst/>
                          <a:latin typeface="Arial" panose="020B0604020202020204" pitchFamily="34" charset="0"/>
                          <a:ea typeface="+mn-ea"/>
                          <a:cs typeface="Arial" panose="020B0604020202020204" pitchFamily="34" charset="0"/>
                        </a:rPr>
                        <a:t>definido</a:t>
                      </a:r>
                      <a:r>
                        <a:rPr lang="en-GB" sz="1100" b="1" kern="1200">
                          <a:solidFill>
                            <a:schemeClr val="lt1"/>
                          </a:solidFill>
                          <a:effectLst/>
                          <a:latin typeface="Arial" panose="020B0604020202020204" pitchFamily="34" charset="0"/>
                          <a:ea typeface="+mn-ea"/>
                          <a:cs typeface="Arial" panose="020B0604020202020204" pitchFamily="34" charset="0"/>
                        </a:rPr>
                        <a:t>, </a:t>
                      </a:r>
                      <a:r>
                        <a:rPr lang="en-GB" sz="1100" b="1" kern="1200" err="1">
                          <a:solidFill>
                            <a:schemeClr val="lt1"/>
                          </a:solidFill>
                          <a:effectLst/>
                          <a:latin typeface="Arial" panose="020B0604020202020204" pitchFamily="34" charset="0"/>
                          <a:ea typeface="+mn-ea"/>
                          <a:cs typeface="Arial" panose="020B0604020202020204" pitchFamily="34" charset="0"/>
                        </a:rPr>
                        <a:t>eritema</a:t>
                      </a:r>
                      <a:r>
                        <a:rPr lang="en-GB" sz="1100" b="1" kern="1200">
                          <a:solidFill>
                            <a:schemeClr val="lt1"/>
                          </a:solidFill>
                          <a:effectLst/>
                          <a:latin typeface="Arial" panose="020B0604020202020204" pitchFamily="34" charset="0"/>
                          <a:ea typeface="+mn-ea"/>
                          <a:cs typeface="Arial" panose="020B0604020202020204" pitchFamily="34" charset="0"/>
                        </a:rPr>
                        <a:t> </a:t>
                      </a:r>
                      <a:r>
                        <a:rPr lang="en-GB" sz="1100" b="1" kern="1200" err="1">
                          <a:solidFill>
                            <a:schemeClr val="lt1"/>
                          </a:solidFill>
                          <a:effectLst/>
                          <a:latin typeface="Arial" panose="020B0604020202020204" pitchFamily="34" charset="0"/>
                          <a:ea typeface="+mn-ea"/>
                          <a:cs typeface="Arial" panose="020B0604020202020204" pitchFamily="34" charset="0"/>
                        </a:rPr>
                        <a:t>mínimo</a:t>
                      </a:r>
                      <a:r>
                        <a:rPr lang="en-GB" sz="1100" b="1" kern="1200">
                          <a:solidFill>
                            <a:schemeClr val="lt1"/>
                          </a:solidFill>
                          <a:effectLst/>
                          <a:latin typeface="Arial" panose="020B0604020202020204" pitchFamily="34" charset="0"/>
                          <a:ea typeface="+mn-ea"/>
                          <a:cs typeface="Arial" panose="020B0604020202020204" pitchFamily="34" charset="0"/>
                        </a:rPr>
                        <a:t>)</a:t>
                      </a:r>
                      <a:endParaRPr lang="en-US" sz="1100" b="1" kern="1200">
                        <a:solidFill>
                          <a:schemeClr val="lt1"/>
                        </a:solidFill>
                        <a:effectLst/>
                        <a:latin typeface="Arial" panose="020B0604020202020204" pitchFamily="34" charset="0"/>
                        <a:ea typeface="+mn-ea"/>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377E48"/>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07000"/>
                        </a:lnSpc>
                        <a:spcAft>
                          <a:spcPts val="0"/>
                        </a:spcAft>
                      </a:pPr>
                      <a:r>
                        <a:rPr lang="es-ES" sz="1100">
                          <a:effectLst/>
                          <a:latin typeface="Arial" panose="020B0604020202020204" pitchFamily="34" charset="0"/>
                          <a:cs typeface="Arial" panose="020B0604020202020204" pitchFamily="34" charset="0"/>
                        </a:rPr>
                        <a:t>Cualquier otro síntoma</a:t>
                      </a:r>
                    </a:p>
                    <a:p>
                      <a:pPr algn="ctr">
                        <a:lnSpc>
                          <a:spcPct val="107000"/>
                        </a:lnSpc>
                        <a:spcAft>
                          <a:spcPts val="0"/>
                        </a:spcAft>
                      </a:pPr>
                      <a:r>
                        <a:rPr lang="es-ES" sz="1100">
                          <a:effectLst/>
                          <a:latin typeface="Arial" panose="020B0604020202020204" pitchFamily="34" charset="0"/>
                          <a:cs typeface="Arial" panose="020B0604020202020204" pitchFamily="34" charset="0"/>
                        </a:rPr>
                        <a:t>(picor, quemazón, dolor, eritema, otros)</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377E48"/>
                    </a:solidFill>
                  </a:tcPr>
                </a:tc>
                <a:extLst>
                  <a:ext uri="{0D108BD9-81ED-4DB2-BD59-A6C34878D82A}">
                    <a16:rowId xmlns:a16="http://schemas.microsoft.com/office/drawing/2014/main" val="239730989"/>
                  </a:ext>
                </a:extLst>
              </a:tr>
              <a:tr h="47376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07000"/>
                        </a:lnSpc>
                        <a:spcAft>
                          <a:spcPts val="0"/>
                        </a:spcAft>
                      </a:pPr>
                      <a:r>
                        <a:rPr lang="en-GB" sz="1200" b="1">
                          <a:solidFill>
                            <a:schemeClr val="bg1"/>
                          </a:solidFill>
                          <a:effectLst/>
                          <a:latin typeface="Arial" panose="020B0604020202020204" pitchFamily="34" charset="0"/>
                          <a:cs typeface="Arial" panose="020B0604020202020204" pitchFamily="34" charset="0"/>
                        </a:rPr>
                        <a:t>Ciclopirox 80 mg/g HPCH</a:t>
                      </a:r>
                      <a:endParaRPr lang="en-US" sz="16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2DBC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0"/>
                        </a:spcAft>
                      </a:pPr>
                      <a:r>
                        <a:rPr lang="en-GB" sz="1400">
                          <a:effectLst/>
                          <a:latin typeface="Arial" panose="020B0604020202020204" pitchFamily="34" charset="0"/>
                          <a:cs typeface="Arial" panose="020B0604020202020204" pitchFamily="34" charset="0"/>
                        </a:rPr>
                        <a:t>2,8 %</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0"/>
                        </a:spcAft>
                      </a:pPr>
                      <a:r>
                        <a:rPr lang="en-GB" sz="1400">
                          <a:effectLst/>
                          <a:latin typeface="Arial" panose="020B0604020202020204" pitchFamily="34" charset="0"/>
                          <a:cs typeface="Arial" panose="020B0604020202020204" pitchFamily="34" charset="0"/>
                        </a:rPr>
                        <a:t>7,8 %</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376612192"/>
                  </a:ext>
                </a:extLst>
              </a:tr>
              <a:tr h="48811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07000"/>
                        </a:lnSpc>
                        <a:spcAft>
                          <a:spcPts val="0"/>
                        </a:spcAft>
                      </a:pPr>
                      <a:r>
                        <a:rPr lang="en-GB" sz="1200" b="1">
                          <a:solidFill>
                            <a:schemeClr val="bg1"/>
                          </a:solidFill>
                          <a:effectLst/>
                          <a:latin typeface="Arial" panose="020B0604020202020204" pitchFamily="34" charset="0"/>
                          <a:cs typeface="Arial" panose="020B0604020202020204" pitchFamily="34" charset="0"/>
                        </a:rPr>
                        <a:t>Ciclopirox 80 mg/g de </a:t>
                      </a:r>
                      <a:r>
                        <a:rPr lang="en-GB" sz="1200" b="1" err="1">
                          <a:solidFill>
                            <a:schemeClr val="bg1"/>
                          </a:solidFill>
                          <a:effectLst/>
                          <a:latin typeface="Arial" panose="020B0604020202020204" pitchFamily="34" charset="0"/>
                          <a:cs typeface="Arial" panose="020B0604020202020204" pitchFamily="34" charset="0"/>
                        </a:rPr>
                        <a:t>referencia</a:t>
                      </a:r>
                      <a:endParaRPr lang="en-US" sz="16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2DBC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0"/>
                        </a:spcAft>
                      </a:pPr>
                      <a:r>
                        <a:rPr lang="en-GB" sz="1400">
                          <a:effectLst/>
                          <a:latin typeface="Arial" panose="020B0604020202020204" pitchFamily="34" charset="0"/>
                          <a:cs typeface="Arial" panose="020B0604020202020204" pitchFamily="34" charset="0"/>
                        </a:rPr>
                        <a:t>8,6 %</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0"/>
                        </a:spcAft>
                      </a:pPr>
                      <a:r>
                        <a:rPr lang="en-GB" sz="1400">
                          <a:effectLst/>
                          <a:latin typeface="Arial" panose="020B0604020202020204" pitchFamily="34" charset="0"/>
                          <a:cs typeface="Arial" panose="020B0604020202020204" pitchFamily="34" charset="0"/>
                        </a:rPr>
                        <a:t>16,0 %</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61141225"/>
                  </a:ext>
                </a:extLst>
              </a:tr>
            </a:tbl>
          </a:graphicData>
        </a:graphic>
      </p:graphicFrame>
      <p:sp>
        <p:nvSpPr>
          <p:cNvPr id="32" name="Marcador de texto 3">
            <a:extLst>
              <a:ext uri="{FF2B5EF4-FFF2-40B4-BE49-F238E27FC236}">
                <a16:creationId xmlns:a16="http://schemas.microsoft.com/office/drawing/2014/main" id="{F9331759-DEA1-C64C-B8C6-9777CBC6FC2F}"/>
              </a:ext>
            </a:extLst>
          </p:cNvPr>
          <p:cNvSpPr txBox="1">
            <a:spLocks/>
          </p:cNvSpPr>
          <p:nvPr/>
        </p:nvSpPr>
        <p:spPr>
          <a:xfrm>
            <a:off x="1996032" y="5331287"/>
            <a:ext cx="8322838" cy="580106"/>
          </a:xfrm>
          <a:prstGeom prst="rect">
            <a:avLst/>
          </a:prstGeom>
        </p:spPr>
        <p:txBody>
          <a:bodyPr lIns="91440" tIns="45720" rIns="91440" bIns="45720" anchor="t"/>
          <a:lstStyle>
            <a:lvl1pPr indent="0" defTabSz="914400">
              <a:lnSpc>
                <a:spcPct val="90000"/>
              </a:lnSpc>
              <a:spcBef>
                <a:spcPts val="1000"/>
              </a:spcBef>
              <a:buFont typeface="Arial" panose="020B0604020202020204" pitchFamily="34" charset="0"/>
              <a:buNone/>
              <a:defRPr i="1">
                <a:solidFill>
                  <a:schemeClr val="accent1"/>
                </a:solidFill>
              </a:defRPr>
            </a:lvl1pPr>
            <a:lvl2pPr indent="0" defTabSz="914400">
              <a:lnSpc>
                <a:spcPct val="90000"/>
              </a:lnSpc>
              <a:spcBef>
                <a:spcPts val="500"/>
              </a:spcBef>
              <a:buFont typeface="Arial" panose="020B0604020202020204" pitchFamily="34" charset="0"/>
              <a:buNone/>
              <a:defRPr i="1">
                <a:solidFill>
                  <a:schemeClr val="accent1"/>
                </a:solidFill>
              </a:defRPr>
            </a:lvl2pPr>
            <a:lvl3pPr indent="0" defTabSz="914400">
              <a:lnSpc>
                <a:spcPct val="90000"/>
              </a:lnSpc>
              <a:spcBef>
                <a:spcPts val="500"/>
              </a:spcBef>
              <a:buFont typeface="Arial" panose="020B0604020202020204" pitchFamily="34" charset="0"/>
              <a:buNone/>
              <a:defRPr i="1">
                <a:solidFill>
                  <a:schemeClr val="accent1"/>
                </a:solidFill>
              </a:defRPr>
            </a:lvl3pPr>
            <a:lvl4pPr indent="0" defTabSz="914400">
              <a:lnSpc>
                <a:spcPct val="90000"/>
              </a:lnSpc>
              <a:spcBef>
                <a:spcPts val="500"/>
              </a:spcBef>
              <a:buFont typeface="Arial" panose="020B0604020202020204" pitchFamily="34" charset="0"/>
              <a:buNone/>
              <a:defRPr i="1">
                <a:solidFill>
                  <a:schemeClr val="accent1"/>
                </a:solidFill>
              </a:defRPr>
            </a:lvl4pPr>
            <a:lvl5pPr indent="0" defTabSz="914400">
              <a:lnSpc>
                <a:spcPct val="90000"/>
              </a:lnSpc>
              <a:spcBef>
                <a:spcPts val="500"/>
              </a:spcBef>
              <a:buFont typeface="Arial" panose="020B0604020202020204" pitchFamily="34" charset="0"/>
              <a:buNone/>
              <a:defRPr i="1">
                <a:solidFill>
                  <a:schemeClr val="accent1"/>
                </a:solidFill>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600" b="1"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Ony-Tec</a:t>
            </a:r>
            <a:r>
              <a:rPr kumimoji="0" lang="es-ES" sz="1600" b="1" i="0" u="none" strike="noStrike" kern="1200" cap="none" spc="0" normalizeH="0" baseline="30000" noProof="0">
                <a:ln>
                  <a:noFill/>
                </a:ln>
                <a:solidFill>
                  <a:schemeClr val="tx1"/>
                </a:solidFill>
                <a:effectLst/>
                <a:uLnTx/>
                <a:uFillTx/>
                <a:latin typeface="Arial" panose="020B0604020202020204" pitchFamily="34" charset="0"/>
                <a:cs typeface="Arial" panose="020B0604020202020204" pitchFamily="34" charset="0"/>
              </a:rPr>
              <a:t>®</a:t>
            </a:r>
            <a:r>
              <a:rPr kumimoji="0" lang="es-ES" sz="1600" b="1"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 además de ser fácil de aplicar y quitar, es </a:t>
            </a:r>
            <a:r>
              <a:rPr kumimoji="0" lang="es-ES" sz="1600" b="1" i="0" u="none" strike="noStrike" kern="1200" cap="none" spc="0" normalizeH="0" baseline="0" noProof="0">
                <a:ln>
                  <a:noFill/>
                </a:ln>
                <a:solidFill>
                  <a:srgbClr val="377E48"/>
                </a:solidFill>
                <a:effectLst/>
                <a:uLnTx/>
                <a:uFillTx/>
                <a:latin typeface="Arial" panose="020B0604020202020204" pitchFamily="34" charset="0"/>
                <a:cs typeface="Arial" panose="020B0604020202020204" pitchFamily="34" charset="0"/>
              </a:rPr>
              <a:t>más activo y mejor tolerado </a:t>
            </a:r>
            <a:r>
              <a:rPr kumimoji="0" lang="es-ES" sz="1600" b="1"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que el barniz de uñas no soluble de referencia.</a:t>
            </a:r>
            <a:r>
              <a:rPr kumimoji="0" lang="es-ES" sz="1600" b="1" i="0" u="none" strike="noStrike" kern="1200" cap="none" spc="0" normalizeH="0" baseline="30000" noProof="0">
                <a:ln>
                  <a:noFill/>
                </a:ln>
                <a:solidFill>
                  <a:schemeClr val="tx1"/>
                </a:solidFill>
                <a:effectLst/>
                <a:uLnTx/>
                <a:uFillTx/>
                <a:latin typeface="Arial" panose="020B0604020202020204" pitchFamily="34" charset="0"/>
                <a:cs typeface="Arial" panose="020B0604020202020204" pitchFamily="34" charset="0"/>
              </a:rPr>
              <a:t>1</a:t>
            </a:r>
          </a:p>
        </p:txBody>
      </p:sp>
      <p:sp>
        <p:nvSpPr>
          <p:cNvPr id="36" name="Marcador de texto 31">
            <a:extLst>
              <a:ext uri="{FF2B5EF4-FFF2-40B4-BE49-F238E27FC236}">
                <a16:creationId xmlns:a16="http://schemas.microsoft.com/office/drawing/2014/main" id="{E0D7A4B5-F635-2A4F-8861-200972500895}"/>
              </a:ext>
            </a:extLst>
          </p:cNvPr>
          <p:cNvSpPr txBox="1">
            <a:spLocks/>
          </p:cNvSpPr>
          <p:nvPr/>
        </p:nvSpPr>
        <p:spPr>
          <a:xfrm>
            <a:off x="647599" y="6358668"/>
            <a:ext cx="8889875" cy="2354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kumimoji="0" lang="es-ES" sz="800" b="1" i="0" u="none" strike="noStrike" kern="1200" cap="none" spc="0" normalizeH="0" baseline="0" noProof="0">
                <a:ln>
                  <a:noFill/>
                </a:ln>
                <a:solidFill>
                  <a:srgbClr val="377E48"/>
                </a:solidFill>
                <a:effectLst/>
                <a:uLnTx/>
                <a:uFillTx/>
                <a:latin typeface="Arial" panose="020B0604020202020204" pitchFamily="34" charset="0"/>
                <a:cs typeface="Arial" panose="020B0604020202020204" pitchFamily="34" charset="0"/>
              </a:rPr>
              <a:t>1</a:t>
            </a:r>
            <a:r>
              <a:rPr lang="fr-FR" sz="800" b="1">
                <a:solidFill>
                  <a:srgbClr val="377E48"/>
                </a:solidFill>
                <a:latin typeface="Arial" panose="020B0604020202020204" pitchFamily="34" charset="0"/>
                <a:cs typeface="Arial" panose="020B0604020202020204" pitchFamily="34" charset="0"/>
              </a:rPr>
              <a:t>. </a:t>
            </a:r>
            <a:r>
              <a:rPr lang="fr-FR" sz="800">
                <a:solidFill>
                  <a:prstClr val="black"/>
                </a:solidFill>
                <a:latin typeface="Arial" panose="020B0604020202020204" pitchFamily="34" charset="0"/>
                <a:cs typeface="Arial" panose="020B0604020202020204" pitchFamily="34" charset="0"/>
              </a:rPr>
              <a:t>Baran R, </a:t>
            </a:r>
            <a:r>
              <a:rPr lang="fr-FR" sz="800" i="1">
                <a:solidFill>
                  <a:prstClr val="black"/>
                </a:solidFill>
                <a:latin typeface="Arial" panose="020B0604020202020204" pitchFamily="34" charset="0"/>
                <a:cs typeface="Arial" panose="020B0604020202020204" pitchFamily="34" charset="0"/>
              </a:rPr>
              <a:t>et al. </a:t>
            </a:r>
            <a:r>
              <a:rPr lang="fr-FR" sz="800">
                <a:solidFill>
                  <a:prstClr val="black"/>
                </a:solidFill>
                <a:latin typeface="Arial" panose="020B0604020202020204" pitchFamily="34" charset="0"/>
                <a:cs typeface="Arial" panose="020B0604020202020204" pitchFamily="34" charset="0"/>
              </a:rPr>
              <a:t>J </a:t>
            </a:r>
            <a:r>
              <a:rPr lang="fr-FR" sz="800" err="1">
                <a:solidFill>
                  <a:prstClr val="black"/>
                </a:solidFill>
                <a:latin typeface="Arial" panose="020B0604020202020204" pitchFamily="34" charset="0"/>
                <a:cs typeface="Arial" panose="020B0604020202020204" pitchFamily="34" charset="0"/>
              </a:rPr>
              <a:t>Eur</a:t>
            </a:r>
            <a:r>
              <a:rPr lang="fr-FR" sz="800">
                <a:solidFill>
                  <a:prstClr val="black"/>
                </a:solidFill>
                <a:latin typeface="Arial" panose="020B0604020202020204" pitchFamily="34" charset="0"/>
                <a:cs typeface="Arial" panose="020B0604020202020204" pitchFamily="34" charset="0"/>
              </a:rPr>
              <a:t> </a:t>
            </a:r>
            <a:r>
              <a:rPr lang="fr-FR" sz="800" err="1">
                <a:solidFill>
                  <a:prstClr val="black"/>
                </a:solidFill>
                <a:latin typeface="Arial" panose="020B0604020202020204" pitchFamily="34" charset="0"/>
                <a:cs typeface="Arial" panose="020B0604020202020204" pitchFamily="34" charset="0"/>
              </a:rPr>
              <a:t>Acad</a:t>
            </a:r>
            <a:r>
              <a:rPr lang="fr-FR" sz="800">
                <a:solidFill>
                  <a:prstClr val="black"/>
                </a:solidFill>
                <a:latin typeface="Arial" panose="020B0604020202020204" pitchFamily="34" charset="0"/>
                <a:cs typeface="Arial" panose="020B0604020202020204" pitchFamily="34" charset="0"/>
              </a:rPr>
              <a:t> </a:t>
            </a:r>
            <a:r>
              <a:rPr lang="fr-FR" sz="800" err="1">
                <a:solidFill>
                  <a:prstClr val="black"/>
                </a:solidFill>
                <a:latin typeface="Arial" panose="020B0604020202020204" pitchFamily="34" charset="0"/>
                <a:cs typeface="Arial" panose="020B0604020202020204" pitchFamily="34" charset="0"/>
              </a:rPr>
              <a:t>Dermatol</a:t>
            </a:r>
            <a:r>
              <a:rPr lang="fr-FR" sz="800">
                <a:solidFill>
                  <a:prstClr val="black"/>
                </a:solidFill>
                <a:latin typeface="Arial" panose="020B0604020202020204" pitchFamily="34" charset="0"/>
                <a:cs typeface="Arial" panose="020B0604020202020204" pitchFamily="34" charset="0"/>
              </a:rPr>
              <a:t> </a:t>
            </a:r>
            <a:r>
              <a:rPr lang="fr-FR" sz="800" err="1">
                <a:solidFill>
                  <a:prstClr val="black"/>
                </a:solidFill>
                <a:latin typeface="Arial" panose="020B0604020202020204" pitchFamily="34" charset="0"/>
                <a:cs typeface="Arial" panose="020B0604020202020204" pitchFamily="34" charset="0"/>
              </a:rPr>
              <a:t>Venereol</a:t>
            </a:r>
            <a:r>
              <a:rPr lang="fr-FR" sz="800">
                <a:solidFill>
                  <a:prstClr val="black"/>
                </a:solidFill>
                <a:latin typeface="Arial" panose="020B0604020202020204" pitchFamily="34" charset="0"/>
                <a:cs typeface="Arial" panose="020B0604020202020204" pitchFamily="34" charset="0"/>
              </a:rPr>
              <a:t>. 2009;23(7):773-81.</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s-ES"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8" name="Rectángulo 37">
            <a:extLst>
              <a:ext uri="{FF2B5EF4-FFF2-40B4-BE49-F238E27FC236}">
                <a16:creationId xmlns:a16="http://schemas.microsoft.com/office/drawing/2014/main" id="{73FA6878-C4BD-7047-8B18-9ABE9DDA6171}"/>
              </a:ext>
            </a:extLst>
          </p:cNvPr>
          <p:cNvSpPr/>
          <p:nvPr/>
        </p:nvSpPr>
        <p:spPr>
          <a:xfrm>
            <a:off x="589935" y="6020114"/>
            <a:ext cx="1534394" cy="338554"/>
          </a:xfrm>
          <a:prstGeom prst="rect">
            <a:avLst/>
          </a:prstGeom>
        </p:spPr>
        <p:txBody>
          <a:bodyPr wrap="none">
            <a:spAutoFit/>
          </a:bodyPr>
          <a:lstStyle/>
          <a:p>
            <a:r>
              <a:rPr lang="en-GB" sz="800" b="1">
                <a:solidFill>
                  <a:prstClr val="black"/>
                </a:solidFill>
                <a:latin typeface="Arial" panose="020B0604020202020204" pitchFamily="34" charset="0"/>
                <a:cs typeface="Arial" panose="020B0604020202020204" pitchFamily="34" charset="0"/>
              </a:rPr>
              <a:t>HPCH: </a:t>
            </a:r>
            <a:r>
              <a:rPr lang="en-GB" sz="800" err="1">
                <a:solidFill>
                  <a:prstClr val="black"/>
                </a:solidFill>
                <a:latin typeface="Arial" panose="020B0604020202020204" pitchFamily="34" charset="0"/>
                <a:cs typeface="Arial" panose="020B0604020202020204" pitchFamily="34" charset="0"/>
              </a:rPr>
              <a:t>hidroxipropil</a:t>
            </a:r>
            <a:r>
              <a:rPr lang="en-GB" sz="800">
                <a:solidFill>
                  <a:prstClr val="black"/>
                </a:solidFill>
                <a:latin typeface="Arial" panose="020B0604020202020204" pitchFamily="34" charset="0"/>
                <a:cs typeface="Arial" panose="020B0604020202020204" pitchFamily="34" charset="0"/>
              </a:rPr>
              <a:t> chitosan.</a:t>
            </a:r>
            <a:endParaRPr lang="es-ES" sz="800">
              <a:latin typeface="Arial" panose="020B0604020202020204" pitchFamily="34" charset="0"/>
              <a:cs typeface="Arial" panose="020B0604020202020204" pitchFamily="34" charset="0"/>
            </a:endParaRPr>
          </a:p>
          <a:p>
            <a:r>
              <a:rPr lang="en-GB" sz="800">
                <a:solidFill>
                  <a:prstClr val="black"/>
                </a:solidFill>
                <a:latin typeface="Arial" panose="020B0604020202020204" pitchFamily="34" charset="0"/>
                <a:cs typeface="Arial" panose="020B0604020202020204" pitchFamily="34" charset="0"/>
              </a:rPr>
              <a:t>.</a:t>
            </a:r>
            <a:endParaRPr lang="es-ES" sz="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232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C16A9B27-3493-6C43-9BF4-C535862696ED}"/>
              </a:ext>
            </a:extLst>
          </p:cNvPr>
          <p:cNvSpPr txBox="1"/>
          <p:nvPr/>
        </p:nvSpPr>
        <p:spPr>
          <a:xfrm>
            <a:off x="589936" y="441325"/>
            <a:ext cx="838781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0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2. Evidencia clínica de </a:t>
            </a:r>
            <a:r>
              <a:rPr kumimoji="0" lang="es-ES" sz="3000" b="1" i="0" u="none" strike="noStrike" kern="1200" cap="none" spc="0" normalizeH="0" baseline="0" noProof="0" dirty="0" err="1">
                <a:ln>
                  <a:noFill/>
                </a:ln>
                <a:solidFill>
                  <a:srgbClr val="377E48"/>
                </a:solidFill>
                <a:effectLst/>
                <a:uLnTx/>
                <a:uFillTx/>
                <a:latin typeface="Arial" panose="020B0604020202020204" pitchFamily="34" charset="0"/>
                <a:ea typeface="+mn-ea"/>
                <a:cs typeface="Arial" panose="020B0604020202020204" pitchFamily="34" charset="0"/>
              </a:rPr>
              <a:t>Ony-Tec</a:t>
            </a:r>
            <a:r>
              <a:rPr kumimoji="0" lang="es-ES" sz="3000" b="1" i="0" u="none" strike="noStrike" kern="1200" cap="none" spc="0" normalizeH="0" baseline="30000" noProof="0" dirty="0">
                <a:ln>
                  <a:noFill/>
                </a:ln>
                <a:solidFill>
                  <a:srgbClr val="377E48"/>
                </a:solidFill>
                <a:effectLst/>
                <a:uLnTx/>
                <a:uFillTx/>
                <a:latin typeface="Arial" panose="020B0604020202020204" pitchFamily="34" charset="0"/>
                <a:ea typeface="+mn-ea"/>
                <a:cs typeface="Arial" panose="020B0604020202020204" pitchFamily="34" charset="0"/>
              </a:rPr>
              <a:t>®</a:t>
            </a:r>
            <a:r>
              <a:rPr kumimoji="0" lang="es-ES" sz="30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 eficacia y seguridad</a:t>
            </a:r>
          </a:p>
        </p:txBody>
      </p:sp>
      <p:sp>
        <p:nvSpPr>
          <p:cNvPr id="11" name="Rectángulo 10">
            <a:extLst>
              <a:ext uri="{FF2B5EF4-FFF2-40B4-BE49-F238E27FC236}">
                <a16:creationId xmlns:a16="http://schemas.microsoft.com/office/drawing/2014/main" id="{A06DBA20-4C17-4045-871C-7B9047A8D20A}"/>
              </a:ext>
            </a:extLst>
          </p:cNvPr>
          <p:cNvSpPr/>
          <p:nvPr/>
        </p:nvSpPr>
        <p:spPr>
          <a:xfrm>
            <a:off x="589936" y="2414259"/>
            <a:ext cx="10465992" cy="338554"/>
          </a:xfrm>
          <a:prstGeom prst="rect">
            <a:avLst/>
          </a:prstGeom>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 </a:t>
            </a:r>
            <a:r>
              <a:rPr kumimoji="0" lang="en-GB"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eficacia</a:t>
            </a: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 </a:t>
            </a:r>
            <a:r>
              <a:rPr kumimoji="0" lang="en-GB"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seguridad</a:t>
            </a: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 ciclopirox 80 mg/g HPCH </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 ha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evaluado</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en</a:t>
            </a: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varios</a:t>
            </a: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ensayos</a:t>
            </a: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clínicos</a:t>
            </a: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5" name="CuadroTexto 14">
            <a:extLst>
              <a:ext uri="{FF2B5EF4-FFF2-40B4-BE49-F238E27FC236}">
                <a16:creationId xmlns:a16="http://schemas.microsoft.com/office/drawing/2014/main" id="{8D4529B7-E80D-4D44-ADFE-91D98FE058C7}"/>
              </a:ext>
            </a:extLst>
          </p:cNvPr>
          <p:cNvSpPr txBox="1"/>
          <p:nvPr/>
        </p:nvSpPr>
        <p:spPr>
          <a:xfrm>
            <a:off x="589936" y="1629161"/>
            <a:ext cx="111350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Evidencia clínica</a:t>
            </a:r>
          </a:p>
        </p:txBody>
      </p:sp>
      <p:grpSp>
        <p:nvGrpSpPr>
          <p:cNvPr id="30" name="Grupo 29">
            <a:extLst>
              <a:ext uri="{FF2B5EF4-FFF2-40B4-BE49-F238E27FC236}">
                <a16:creationId xmlns:a16="http://schemas.microsoft.com/office/drawing/2014/main" id="{B8DF5B9A-7B43-FE40-9776-CAEE17CB62C1}"/>
              </a:ext>
            </a:extLst>
          </p:cNvPr>
          <p:cNvGrpSpPr/>
          <p:nvPr/>
        </p:nvGrpSpPr>
        <p:grpSpPr>
          <a:xfrm>
            <a:off x="1342089" y="3515655"/>
            <a:ext cx="4482646" cy="1153755"/>
            <a:chOff x="623889" y="2000617"/>
            <a:chExt cx="2262429" cy="1669293"/>
          </a:xfrm>
        </p:grpSpPr>
        <p:sp>
          <p:nvSpPr>
            <p:cNvPr id="31" name="Rectángulo 30">
              <a:hlinkClick r:id="" action="ppaction://noaction"/>
              <a:extLst>
                <a:ext uri="{FF2B5EF4-FFF2-40B4-BE49-F238E27FC236}">
                  <a16:creationId xmlns:a16="http://schemas.microsoft.com/office/drawing/2014/main" id="{7499F93D-B28E-F441-AB27-56CB17274D84}"/>
                </a:ext>
              </a:extLst>
            </p:cNvPr>
            <p:cNvSpPr/>
            <p:nvPr/>
          </p:nvSpPr>
          <p:spPr>
            <a:xfrm>
              <a:off x="623889" y="2000617"/>
              <a:ext cx="2262429" cy="1669293"/>
            </a:xfrm>
            <a:prstGeom prst="rect">
              <a:avLst/>
            </a:prstGeom>
            <a:solidFill>
              <a:srgbClr val="377E48"/>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CuadroTexto 31">
              <a:extLst>
                <a:ext uri="{FF2B5EF4-FFF2-40B4-BE49-F238E27FC236}">
                  <a16:creationId xmlns:a16="http://schemas.microsoft.com/office/drawing/2014/main" id="{105D79AD-D421-3840-8899-D943462D8625}"/>
                </a:ext>
              </a:extLst>
            </p:cNvPr>
            <p:cNvSpPr txBox="1"/>
            <p:nvPr/>
          </p:nvSpPr>
          <p:spPr>
            <a:xfrm>
              <a:off x="661495" y="2320110"/>
              <a:ext cx="2176211" cy="979663"/>
            </a:xfrm>
            <a:prstGeom prst="rect">
              <a:avLst/>
            </a:prstGeom>
            <a:noFill/>
          </p:spPr>
          <p:txBody>
            <a:bodyPr wrap="square" lIns="91440" tIns="45720" rIns="91440" bIns="45720" rtlCol="0" anchor="ctr">
              <a:spAutoFit/>
            </a:bodyPr>
            <a:lstStyle/>
            <a:p>
              <a:pPr marL="0" marR="0" lvl="0" indent="0" algn="l" defTabSz="457200" rtl="0" eaLnBrk="1" fontAlgn="auto" latinLnBrk="0" hangingPunct="1">
                <a:lnSpc>
                  <a:spcPct val="100000"/>
                </a:lnSpc>
                <a:spcBef>
                  <a:spcPts val="0"/>
                </a:spcBef>
                <a:spcAft>
                  <a:spcPts val="0"/>
                </a:spcAft>
                <a:buClr>
                  <a:srgbClr val="377E48"/>
                </a:buClr>
                <a:buSzTx/>
                <a:buFontTx/>
                <a:buNone/>
                <a:tabLst/>
                <a:defRPr/>
              </a:pPr>
              <a:r>
                <a:rPr kumimoji="0" lang="es-ES" sz="1400"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Ony-Tec</a:t>
              </a:r>
              <a:r>
                <a:rPr kumimoji="0" lang="es-ES" sz="1400" b="1" i="0" u="none" strike="noStrike" kern="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rPr>
                <a:t>®</a:t>
              </a:r>
              <a:r>
                <a:rPr kumimoji="0" lang="es-ES" sz="1400"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frente a </a:t>
              </a:r>
              <a:r>
                <a:rPr kumimoji="0" lang="es-ES" sz="1400" b="1" i="0" u="none" strike="noStrike" kern="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ciclopirox</a:t>
              </a:r>
              <a:r>
                <a:rPr kumimoji="0" lang="es-ES" sz="1400"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de referencia</a:t>
              </a:r>
            </a:p>
            <a:p>
              <a:pPr marL="0" marR="0" lvl="0" indent="0" algn="l" defTabSz="457200" rtl="0" eaLnBrk="1" fontAlgn="auto" latinLnBrk="0" hangingPunct="1">
                <a:lnSpc>
                  <a:spcPct val="100000"/>
                </a:lnSpc>
                <a:spcBef>
                  <a:spcPts val="0"/>
                </a:spcBef>
                <a:spcAft>
                  <a:spcPts val="0"/>
                </a:spcAft>
                <a:buClr>
                  <a:srgbClr val="377E48"/>
                </a:buClr>
                <a:buSzTx/>
                <a:buFontTx/>
                <a:buNone/>
                <a:tabLst/>
                <a:defRPr/>
              </a:pPr>
              <a:r>
                <a:rPr kumimoji="0" lang="es-ES" sz="12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Ensayo clínico aleatorizado, de tres grupos de tratamiento, controlado con placebo</a:t>
              </a:r>
              <a:r>
                <a:rPr kumimoji="0" lang="es-ES" sz="1200" b="0" i="0" u="none" strike="noStrike" kern="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rPr>
                <a:t>1</a:t>
              </a:r>
            </a:p>
          </p:txBody>
        </p:sp>
      </p:grpSp>
      <p:grpSp>
        <p:nvGrpSpPr>
          <p:cNvPr id="36" name="Grupo 35">
            <a:extLst>
              <a:ext uri="{FF2B5EF4-FFF2-40B4-BE49-F238E27FC236}">
                <a16:creationId xmlns:a16="http://schemas.microsoft.com/office/drawing/2014/main" id="{5A289CD7-B039-4C4E-9C37-38331543C65A}"/>
              </a:ext>
            </a:extLst>
          </p:cNvPr>
          <p:cNvGrpSpPr/>
          <p:nvPr/>
        </p:nvGrpSpPr>
        <p:grpSpPr>
          <a:xfrm>
            <a:off x="6047577" y="3515655"/>
            <a:ext cx="4487441" cy="1153755"/>
            <a:chOff x="6115050" y="2000617"/>
            <a:chExt cx="2540352" cy="1669293"/>
          </a:xfrm>
        </p:grpSpPr>
        <p:sp>
          <p:nvSpPr>
            <p:cNvPr id="37" name="Rectángulo 36">
              <a:extLst>
                <a:ext uri="{FF2B5EF4-FFF2-40B4-BE49-F238E27FC236}">
                  <a16:creationId xmlns:a16="http://schemas.microsoft.com/office/drawing/2014/main" id="{189B94C1-E4C3-0843-9632-DA98588DD9C3}"/>
                </a:ext>
              </a:extLst>
            </p:cNvPr>
            <p:cNvSpPr/>
            <p:nvPr/>
          </p:nvSpPr>
          <p:spPr>
            <a:xfrm>
              <a:off x="6115050" y="2000617"/>
              <a:ext cx="2540352" cy="1669293"/>
            </a:xfrm>
            <a:prstGeom prst="rect">
              <a:avLst/>
            </a:prstGeom>
            <a:solidFill>
              <a:srgbClr val="B2DBC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8" name="CuadroTexto 37">
              <a:extLst>
                <a:ext uri="{FF2B5EF4-FFF2-40B4-BE49-F238E27FC236}">
                  <a16:creationId xmlns:a16="http://schemas.microsoft.com/office/drawing/2014/main" id="{374F30B2-7B7D-A647-BA90-B2F6638D6585}"/>
                </a:ext>
              </a:extLst>
            </p:cNvPr>
            <p:cNvSpPr txBox="1"/>
            <p:nvPr/>
          </p:nvSpPr>
          <p:spPr>
            <a:xfrm>
              <a:off x="6205268" y="2364008"/>
              <a:ext cx="2326077" cy="712484"/>
            </a:xfrm>
            <a:prstGeom prst="rect">
              <a:avLst/>
            </a:prstGeom>
            <a:noFill/>
          </p:spPr>
          <p:txBody>
            <a:bodyPr wrap="square" lIns="91440" tIns="45720" rIns="91440" bIns="45720" rtlCol="0" anchor="ctr">
              <a:spAutoFit/>
            </a:bodyPr>
            <a:lstStyle/>
            <a:p>
              <a:pPr marL="0" marR="0" lvl="0" indent="0" algn="l" defTabSz="457200" rtl="0" eaLnBrk="1" fontAlgn="auto" latinLnBrk="0" hangingPunct="1">
                <a:lnSpc>
                  <a:spcPct val="100000"/>
                </a:lnSpc>
                <a:spcBef>
                  <a:spcPts val="0"/>
                </a:spcBef>
                <a:spcAft>
                  <a:spcPts val="0"/>
                </a:spcAft>
                <a:buClr>
                  <a:srgbClr val="377E48"/>
                </a:buClr>
                <a:buSzTx/>
                <a:buFontTx/>
                <a:buNone/>
                <a:tabLst/>
                <a:defRPr/>
              </a:pPr>
              <a:r>
                <a:rPr kumimoji="0" lang="es-ES" sz="1400"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Ony-Tec</a:t>
              </a:r>
              <a:r>
                <a:rPr kumimoji="0" lang="es-ES" sz="1400" b="1" i="0" u="none" strike="noStrike" kern="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rPr>
                <a:t>®</a:t>
              </a:r>
              <a:r>
                <a:rPr kumimoji="0" lang="es-ES" sz="1400"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frente a </a:t>
              </a:r>
              <a:r>
                <a:rPr kumimoji="0" lang="es-ES" sz="1400" b="1" i="0" u="none" strike="noStrike" kern="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amorolfina</a:t>
              </a:r>
              <a:endParaRPr kumimoji="0" lang="es-E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377E48"/>
                </a:buClr>
                <a:buSzTx/>
                <a:buFontTx/>
                <a:buNone/>
                <a:tabLst/>
                <a:defRPr/>
              </a:pPr>
              <a:r>
                <a:rPr kumimoji="0" lang="es-ES" sz="12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Ensayo clínico aleatorizado</a:t>
              </a:r>
              <a:r>
                <a:rPr kumimoji="0" lang="es-ES" sz="1200" b="0" i="0" u="none" strike="noStrike" kern="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rPr>
                <a:t>3</a:t>
              </a:r>
            </a:p>
          </p:txBody>
        </p:sp>
      </p:grpSp>
      <p:sp>
        <p:nvSpPr>
          <p:cNvPr id="2" name="Rectángulo 1">
            <a:extLst>
              <a:ext uri="{FF2B5EF4-FFF2-40B4-BE49-F238E27FC236}">
                <a16:creationId xmlns:a16="http://schemas.microsoft.com/office/drawing/2014/main" id="{F13C72DB-207E-2A49-BFA1-4EE391495727}"/>
              </a:ext>
            </a:extLst>
          </p:cNvPr>
          <p:cNvSpPr/>
          <p:nvPr/>
        </p:nvSpPr>
        <p:spPr>
          <a:xfrm>
            <a:off x="5987738" y="3407023"/>
            <a:ext cx="4591189" cy="1325236"/>
          </a:xfrm>
          <a:prstGeom prst="rect">
            <a:avLst/>
          </a:prstGeom>
          <a:noFill/>
          <a:ln>
            <a:solidFill>
              <a:srgbClr val="A61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CuadroTexto 23">
            <a:extLst>
              <a:ext uri="{FF2B5EF4-FFF2-40B4-BE49-F238E27FC236}">
                <a16:creationId xmlns:a16="http://schemas.microsoft.com/office/drawing/2014/main" id="{4202A78B-F882-3849-99EE-14A9F5EED65F}"/>
              </a:ext>
            </a:extLst>
          </p:cNvPr>
          <p:cNvSpPr txBox="1"/>
          <p:nvPr/>
        </p:nvSpPr>
        <p:spPr>
          <a:xfrm>
            <a:off x="1516227" y="3169778"/>
            <a:ext cx="3891958" cy="30777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0" cap="none" spc="0" normalizeH="0" baseline="0" noProof="0">
                <a:ln>
                  <a:noFill/>
                </a:ln>
                <a:solidFill>
                  <a:srgbClr val="585857"/>
                </a:solidFill>
                <a:effectLst/>
                <a:uLnTx/>
                <a:uFillTx/>
                <a:latin typeface="Arial" panose="020B0604020202020204" pitchFamily="34" charset="0"/>
                <a:ea typeface="+mn-ea"/>
                <a:cs typeface="Arial" panose="020B0604020202020204" pitchFamily="34" charset="0"/>
              </a:rPr>
              <a:t>ONY-TEC</a:t>
            </a:r>
            <a:r>
              <a:rPr kumimoji="0" lang="es-ES" sz="1400" b="1" i="0" u="none" strike="noStrike" kern="0" cap="none" spc="0" normalizeH="0" baseline="30000" noProof="0">
                <a:ln>
                  <a:noFill/>
                </a:ln>
                <a:solidFill>
                  <a:srgbClr val="585857"/>
                </a:solidFill>
                <a:effectLst/>
                <a:uLnTx/>
                <a:uFillTx/>
                <a:latin typeface="Arial" panose="020B0604020202020204" pitchFamily="34" charset="0"/>
                <a:ea typeface="+mn-ea"/>
                <a:cs typeface="Arial" panose="020B0604020202020204" pitchFamily="34" charset="0"/>
              </a:rPr>
              <a:t>®</a:t>
            </a:r>
            <a:r>
              <a:rPr kumimoji="0" lang="es-ES" sz="1400" b="1" i="0" u="none" strike="noStrike" kern="0" cap="none" spc="0" normalizeH="0" baseline="0" noProof="0">
                <a:ln>
                  <a:noFill/>
                </a:ln>
                <a:solidFill>
                  <a:srgbClr val="585857"/>
                </a:solidFill>
                <a:effectLst/>
                <a:uLnTx/>
                <a:uFillTx/>
                <a:latin typeface="Arial" panose="020B0604020202020204" pitchFamily="34" charset="0"/>
                <a:ea typeface="+mn-ea"/>
                <a:cs typeface="Arial" panose="020B0604020202020204" pitchFamily="34" charset="0"/>
              </a:rPr>
              <a:t> </a:t>
            </a:r>
            <a:r>
              <a:rPr kumimoji="0" lang="es-ES" sz="1400" b="1" i="1" u="none" strike="noStrike" kern="0" cap="none" spc="0" normalizeH="0" baseline="0" noProof="0">
                <a:ln>
                  <a:noFill/>
                </a:ln>
                <a:solidFill>
                  <a:srgbClr val="585857"/>
                </a:solidFill>
                <a:effectLst/>
                <a:uLnTx/>
                <a:uFillTx/>
                <a:latin typeface="Arial" panose="020B0604020202020204" pitchFamily="34" charset="0"/>
                <a:ea typeface="+mn-ea"/>
                <a:cs typeface="Arial" panose="020B0604020202020204" pitchFamily="34" charset="0"/>
              </a:rPr>
              <a:t>VS</a:t>
            </a:r>
            <a:r>
              <a:rPr kumimoji="0" lang="es-ES" sz="1400" b="1" i="0" u="none" strike="noStrike" kern="0" cap="none" spc="0" normalizeH="0" baseline="0" noProof="0">
                <a:ln>
                  <a:noFill/>
                </a:ln>
                <a:solidFill>
                  <a:srgbClr val="585857"/>
                </a:solidFill>
                <a:effectLst/>
                <a:uLnTx/>
                <a:uFillTx/>
                <a:latin typeface="Arial" panose="020B0604020202020204" pitchFamily="34" charset="0"/>
                <a:ea typeface="+mn-ea"/>
                <a:cs typeface="Arial" panose="020B0604020202020204" pitchFamily="34" charset="0"/>
              </a:rPr>
              <a:t>. CICLOPIROX NO SOLUBLE</a:t>
            </a:r>
          </a:p>
        </p:txBody>
      </p:sp>
      <p:sp>
        <p:nvSpPr>
          <p:cNvPr id="26" name="CuadroTexto 25">
            <a:extLst>
              <a:ext uri="{FF2B5EF4-FFF2-40B4-BE49-F238E27FC236}">
                <a16:creationId xmlns:a16="http://schemas.microsoft.com/office/drawing/2014/main" id="{D13F1BE3-EF60-5B4C-AB15-3728E74BB3A6}"/>
              </a:ext>
            </a:extLst>
          </p:cNvPr>
          <p:cNvSpPr txBox="1"/>
          <p:nvPr/>
        </p:nvSpPr>
        <p:spPr>
          <a:xfrm>
            <a:off x="6563776" y="3176079"/>
            <a:ext cx="3453945" cy="30777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0" cap="none" spc="0" normalizeH="0" baseline="0" noProof="0">
                <a:ln>
                  <a:noFill/>
                </a:ln>
                <a:solidFill>
                  <a:srgbClr val="585857"/>
                </a:solidFill>
                <a:effectLst/>
                <a:uLnTx/>
                <a:uFillTx/>
                <a:latin typeface="Arial" panose="020B0604020202020204" pitchFamily="34" charset="0"/>
                <a:ea typeface="+mn-ea"/>
                <a:cs typeface="Arial" panose="020B0604020202020204" pitchFamily="34" charset="0"/>
              </a:rPr>
              <a:t>ONY-TEC</a:t>
            </a:r>
            <a:r>
              <a:rPr kumimoji="0" lang="es-ES" sz="1400" b="1" i="0" u="none" strike="noStrike" kern="0" cap="none" spc="0" normalizeH="0" baseline="30000" noProof="0">
                <a:ln>
                  <a:noFill/>
                </a:ln>
                <a:solidFill>
                  <a:srgbClr val="585857"/>
                </a:solidFill>
                <a:effectLst/>
                <a:uLnTx/>
                <a:uFillTx/>
                <a:latin typeface="Arial" panose="020B0604020202020204" pitchFamily="34" charset="0"/>
                <a:ea typeface="+mn-ea"/>
                <a:cs typeface="Arial" panose="020B0604020202020204" pitchFamily="34" charset="0"/>
              </a:rPr>
              <a:t>®</a:t>
            </a:r>
            <a:r>
              <a:rPr kumimoji="0" lang="es-ES" sz="1400" b="1" i="0" u="none" strike="noStrike" kern="0" cap="none" spc="0" normalizeH="0" baseline="0" noProof="0">
                <a:ln>
                  <a:noFill/>
                </a:ln>
                <a:solidFill>
                  <a:srgbClr val="585857"/>
                </a:solidFill>
                <a:effectLst/>
                <a:uLnTx/>
                <a:uFillTx/>
                <a:latin typeface="Arial" panose="020B0604020202020204" pitchFamily="34" charset="0"/>
                <a:ea typeface="+mn-ea"/>
                <a:cs typeface="Arial" panose="020B0604020202020204" pitchFamily="34" charset="0"/>
              </a:rPr>
              <a:t> </a:t>
            </a:r>
            <a:r>
              <a:rPr kumimoji="0" lang="es-ES" sz="1400" b="1" i="1" u="none" strike="noStrike" kern="0" cap="none" spc="0" normalizeH="0" baseline="0" noProof="0">
                <a:ln>
                  <a:noFill/>
                </a:ln>
                <a:solidFill>
                  <a:srgbClr val="585857"/>
                </a:solidFill>
                <a:effectLst/>
                <a:uLnTx/>
                <a:uFillTx/>
                <a:latin typeface="Arial" panose="020B0604020202020204" pitchFamily="34" charset="0"/>
                <a:ea typeface="+mn-ea"/>
                <a:cs typeface="Arial" panose="020B0604020202020204" pitchFamily="34" charset="0"/>
              </a:rPr>
              <a:t>VS</a:t>
            </a:r>
            <a:r>
              <a:rPr kumimoji="0" lang="es-ES" sz="1400" b="1" i="0" u="none" strike="noStrike" kern="0" cap="none" spc="0" normalizeH="0" baseline="0" noProof="0">
                <a:ln>
                  <a:noFill/>
                </a:ln>
                <a:solidFill>
                  <a:srgbClr val="585857"/>
                </a:solidFill>
                <a:effectLst/>
                <a:uLnTx/>
                <a:uFillTx/>
                <a:latin typeface="Arial" panose="020B0604020202020204" pitchFamily="34" charset="0"/>
                <a:ea typeface="+mn-ea"/>
                <a:cs typeface="Arial" panose="020B0604020202020204" pitchFamily="34" charset="0"/>
              </a:rPr>
              <a:t>. AMOROLFINA</a:t>
            </a:r>
          </a:p>
        </p:txBody>
      </p:sp>
      <p:sp>
        <p:nvSpPr>
          <p:cNvPr id="27" name="Marcador de texto 31">
            <a:extLst>
              <a:ext uri="{FF2B5EF4-FFF2-40B4-BE49-F238E27FC236}">
                <a16:creationId xmlns:a16="http://schemas.microsoft.com/office/drawing/2014/main" id="{2B92CD8C-16DF-CD42-89AC-4FB930CB6CE8}"/>
              </a:ext>
            </a:extLst>
          </p:cNvPr>
          <p:cNvSpPr txBox="1">
            <a:spLocks/>
          </p:cNvSpPr>
          <p:nvPr/>
        </p:nvSpPr>
        <p:spPr>
          <a:xfrm>
            <a:off x="646159" y="6106153"/>
            <a:ext cx="9932768" cy="30777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800" b="1" i="0" u="none" strike="noStrike" kern="1200" cap="none" spc="0" normalizeH="0" baseline="0" noProof="0">
                <a:ln>
                  <a:noFill/>
                </a:ln>
                <a:solidFill>
                  <a:srgbClr val="377E48"/>
                </a:solidFill>
                <a:effectLst/>
                <a:uLnTx/>
                <a:uFillTx/>
                <a:latin typeface="Arial" panose="020B0604020202020204" pitchFamily="34" charset="0"/>
                <a:ea typeface="+mn-ea"/>
                <a:cs typeface="Arial" panose="020B0604020202020204" pitchFamily="34" charset="0"/>
              </a:rPr>
              <a:t>1. </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Baran R, </a:t>
            </a:r>
            <a:r>
              <a:rPr kumimoji="0" lang="fr-FR" sz="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et al. </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J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Eur</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Acad</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Dermatol</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Venereol</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2009;23(7):773-8;</a:t>
            </a:r>
            <a:r>
              <a:rPr kumimoji="0" lang="fr-FR" sz="800" b="1" i="0" u="none" strike="noStrike" kern="1200" cap="none" spc="0" normalizeH="0" baseline="0" noProof="0">
                <a:ln>
                  <a:noFill/>
                </a:ln>
                <a:solidFill>
                  <a:srgbClr val="377E48"/>
                </a:solidFill>
                <a:effectLst/>
                <a:uLnTx/>
                <a:uFillTx/>
                <a:latin typeface="Arial" panose="020B0604020202020204" pitchFamily="34" charset="0"/>
                <a:ea typeface="+mn-ea"/>
                <a:cs typeface="Arial" panose="020B0604020202020204" pitchFamily="34" charset="0"/>
              </a:rPr>
              <a:t> 2.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Piraccini</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BM, </a:t>
            </a:r>
            <a:r>
              <a:rPr kumimoji="0" lang="fr-FR" sz="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et al. </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Skin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Appendage</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Disord</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2018;5(1):13-9; </a:t>
            </a:r>
            <a:r>
              <a:rPr kumimoji="0" lang="fr-FR" sz="800" b="1" i="0" u="none" strike="noStrike" kern="1200" cap="none" spc="0" normalizeH="0" baseline="0" noProof="0">
                <a:ln>
                  <a:noFill/>
                </a:ln>
                <a:solidFill>
                  <a:srgbClr val="377E48"/>
                </a:solidFill>
                <a:effectLst/>
                <a:uLnTx/>
                <a:uFillTx/>
                <a:latin typeface="Arial" panose="020B0604020202020204" pitchFamily="34" charset="0"/>
                <a:ea typeface="+mn-ea"/>
                <a:cs typeface="Arial" panose="020B0604020202020204" pitchFamily="34" charset="0"/>
              </a:rPr>
              <a:t>3.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Iorizzo</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M, </a:t>
            </a:r>
            <a:r>
              <a:rPr kumimoji="0" lang="fr-FR" sz="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et al. </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Skin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Appendage</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Disord</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2016;1(3):134-40</a:t>
            </a:r>
            <a:r>
              <a:rPr kumimoji="0" lang="fr-FR" sz="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fr-FR" sz="800" b="1" i="0" u="none" strike="noStrike" kern="1200" cap="none" spc="0" normalizeH="0" baseline="0" noProof="0">
                <a:ln>
                  <a:noFill/>
                </a:ln>
                <a:solidFill>
                  <a:srgbClr val="377E48"/>
                </a:solidFill>
                <a:effectLst/>
                <a:uLnTx/>
                <a:uFillTx/>
                <a:latin typeface="Arial" panose="020B0604020202020204" pitchFamily="34" charset="0"/>
                <a:ea typeface="+mn-ea"/>
                <a:cs typeface="Arial" panose="020B0604020202020204" pitchFamily="34" charset="0"/>
              </a:rPr>
              <a:t>4.</a:t>
            </a:r>
            <a:r>
              <a:rPr kumimoji="0" lang="fr-FR" sz="800" b="0" i="0" u="none" strike="noStrike" kern="1200" cap="none" spc="0" normalizeH="0" baseline="0" noProof="0">
                <a:ln>
                  <a:noFill/>
                </a:ln>
                <a:solidFill>
                  <a:srgbClr val="377E48"/>
                </a:solidFill>
                <a:effectLst/>
                <a:uLnTx/>
                <a:uFillTx/>
                <a:latin typeface="Arial" panose="020B0604020202020204" pitchFamily="34" charset="0"/>
                <a:ea typeface="+mn-ea"/>
                <a:cs typeface="Arial" panose="020B0604020202020204" pitchFamily="34" charset="0"/>
              </a:rPr>
              <a:t>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Vanscheidt</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W, </a:t>
            </a:r>
            <a:r>
              <a:rPr kumimoji="0" lang="fr-FR" sz="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et al.</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J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Dermatol</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Clin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Res</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2015;3(2):1045.</a:t>
            </a:r>
          </a:p>
        </p:txBody>
      </p:sp>
      <p:sp>
        <p:nvSpPr>
          <p:cNvPr id="28" name="Rectángulo 27">
            <a:extLst>
              <a:ext uri="{FF2B5EF4-FFF2-40B4-BE49-F238E27FC236}">
                <a16:creationId xmlns:a16="http://schemas.microsoft.com/office/drawing/2014/main" id="{210DF444-D21A-7F47-9711-0A295647A1C8}"/>
              </a:ext>
            </a:extLst>
          </p:cNvPr>
          <p:cNvSpPr/>
          <p:nvPr/>
        </p:nvSpPr>
        <p:spPr>
          <a:xfrm>
            <a:off x="650061" y="5924377"/>
            <a:ext cx="1534394"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HPCH: </a:t>
            </a:r>
            <a:r>
              <a:rPr kumimoji="0" lang="en-GB" sz="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hidroxipropil</a:t>
            </a: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chitosan.</a:t>
            </a:r>
            <a:endParaRPr kumimoji="0" lang="es-E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876819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C16A9B27-3493-6C43-9BF4-C535862696ED}"/>
              </a:ext>
            </a:extLst>
          </p:cNvPr>
          <p:cNvSpPr txBox="1"/>
          <p:nvPr/>
        </p:nvSpPr>
        <p:spPr>
          <a:xfrm>
            <a:off x="589936" y="441325"/>
            <a:ext cx="845037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0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2. Evidencia clínica de </a:t>
            </a:r>
            <a:r>
              <a:rPr kumimoji="0" lang="es-ES" sz="3000" b="1" i="0" u="none" strike="noStrike" kern="1200" cap="none" spc="0" normalizeH="0" baseline="0" noProof="0" dirty="0" err="1">
                <a:ln>
                  <a:noFill/>
                </a:ln>
                <a:solidFill>
                  <a:srgbClr val="377E48"/>
                </a:solidFill>
                <a:effectLst/>
                <a:uLnTx/>
                <a:uFillTx/>
                <a:latin typeface="Arial" panose="020B0604020202020204" pitchFamily="34" charset="0"/>
                <a:ea typeface="+mn-ea"/>
                <a:cs typeface="Arial" panose="020B0604020202020204" pitchFamily="34" charset="0"/>
              </a:rPr>
              <a:t>Ony-Tec</a:t>
            </a:r>
            <a:r>
              <a:rPr kumimoji="0" lang="es-ES" sz="3000" b="1" i="0" u="none" strike="noStrike" kern="1200" cap="none" spc="0" normalizeH="0" baseline="30000" noProof="0" dirty="0">
                <a:ln>
                  <a:noFill/>
                </a:ln>
                <a:solidFill>
                  <a:srgbClr val="377E48"/>
                </a:solidFill>
                <a:effectLst/>
                <a:uLnTx/>
                <a:uFillTx/>
                <a:latin typeface="Arial" panose="020B0604020202020204" pitchFamily="34" charset="0"/>
                <a:ea typeface="+mn-ea"/>
                <a:cs typeface="Arial" panose="020B0604020202020204" pitchFamily="34" charset="0"/>
              </a:rPr>
              <a:t>®</a:t>
            </a:r>
            <a:r>
              <a:rPr kumimoji="0" lang="es-ES" sz="30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 eficacia y seguridad</a:t>
            </a:r>
          </a:p>
        </p:txBody>
      </p:sp>
      <p:sp>
        <p:nvSpPr>
          <p:cNvPr id="11" name="Rectángulo 10">
            <a:extLst>
              <a:ext uri="{FF2B5EF4-FFF2-40B4-BE49-F238E27FC236}">
                <a16:creationId xmlns:a16="http://schemas.microsoft.com/office/drawing/2014/main" id="{A06DBA20-4C17-4045-871C-7B9047A8D20A}"/>
              </a:ext>
            </a:extLst>
          </p:cNvPr>
          <p:cNvSpPr/>
          <p:nvPr/>
        </p:nvSpPr>
        <p:spPr>
          <a:xfrm>
            <a:off x="655277" y="1998806"/>
            <a:ext cx="11135033" cy="307777"/>
          </a:xfrm>
          <a:prstGeom prst="rect">
            <a:avLst/>
          </a:prstGeom>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 </a:t>
            </a:r>
            <a:r>
              <a:rPr kumimoji="0" lang="en-GB" sz="1400" b="1" i="0" u="none" strike="noStrike" kern="1200" cap="none" spc="0" normalizeH="0" baseline="0" noProof="0" dirty="0" err="1">
                <a:ln>
                  <a:noFill/>
                </a:ln>
                <a:solidFill>
                  <a:srgbClr val="377E48"/>
                </a:solidFill>
                <a:effectLst/>
                <a:uLnTx/>
                <a:uFillTx/>
                <a:latin typeface="Arial" panose="020B0604020202020204" pitchFamily="34" charset="0"/>
                <a:ea typeface="+mn-ea"/>
                <a:cs typeface="Arial" panose="020B0604020202020204" pitchFamily="34" charset="0"/>
              </a:rPr>
              <a:t>tasa</a:t>
            </a:r>
            <a:r>
              <a:rPr kumimoji="0" lang="en-GB" sz="14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 de </a:t>
            </a:r>
            <a:r>
              <a:rPr kumimoji="0" lang="en-GB" sz="1400" b="1" i="0" u="none" strike="noStrike" kern="1200" cap="none" spc="0" normalizeH="0" baseline="0" noProof="0" dirty="0" err="1">
                <a:ln>
                  <a:noFill/>
                </a:ln>
                <a:solidFill>
                  <a:srgbClr val="377E48"/>
                </a:solidFill>
                <a:effectLst/>
                <a:uLnTx/>
                <a:uFillTx/>
                <a:latin typeface="Arial" panose="020B0604020202020204" pitchFamily="34" charset="0"/>
                <a:ea typeface="+mn-ea"/>
                <a:cs typeface="Arial" panose="020B0604020202020204" pitchFamily="34" charset="0"/>
              </a:rPr>
              <a:t>curación</a:t>
            </a:r>
            <a:r>
              <a:rPr kumimoji="0" lang="en-GB" sz="14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 </a:t>
            </a:r>
            <a:r>
              <a:rPr kumimoji="0" lang="en-GB" sz="1400" b="1" i="0" u="none" strike="noStrike" kern="1200" cap="none" spc="0" normalizeH="0" baseline="0" noProof="0" dirty="0" err="1">
                <a:ln>
                  <a:noFill/>
                </a:ln>
                <a:solidFill>
                  <a:srgbClr val="377E48"/>
                </a:solidFill>
                <a:effectLst/>
                <a:uLnTx/>
                <a:uFillTx/>
                <a:latin typeface="Arial" panose="020B0604020202020204" pitchFamily="34" charset="0"/>
                <a:ea typeface="+mn-ea"/>
                <a:cs typeface="Arial" panose="020B0604020202020204" pitchFamily="34" charset="0"/>
              </a:rPr>
              <a:t>completa</a:t>
            </a:r>
            <a:r>
              <a:rPr kumimoji="0" lang="en-GB" sz="14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 es 3 </a:t>
            </a:r>
            <a:r>
              <a:rPr kumimoji="0" lang="en-GB" sz="1400" b="1" i="0" u="none" strike="noStrike" kern="1200" cap="none" spc="0" normalizeH="0" baseline="0" noProof="0" dirty="0" err="1">
                <a:ln>
                  <a:noFill/>
                </a:ln>
                <a:solidFill>
                  <a:srgbClr val="377E48"/>
                </a:solidFill>
                <a:effectLst/>
                <a:uLnTx/>
                <a:uFillTx/>
                <a:latin typeface="Arial" panose="020B0604020202020204" pitchFamily="34" charset="0"/>
                <a:ea typeface="+mn-ea"/>
                <a:cs typeface="Arial" panose="020B0604020202020204" pitchFamily="34" charset="0"/>
              </a:rPr>
              <a:t>veces</a:t>
            </a:r>
            <a:r>
              <a:rPr kumimoji="0" lang="en-GB" sz="14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 mayor con </a:t>
            </a:r>
            <a:r>
              <a:rPr kumimoji="0" lang="en-GB" sz="1400" b="1" i="0" u="none" strike="noStrike" kern="1200" cap="none" spc="0" normalizeH="0" baseline="0" noProof="0" dirty="0" err="1">
                <a:ln>
                  <a:noFill/>
                </a:ln>
                <a:solidFill>
                  <a:srgbClr val="377E48"/>
                </a:solidFill>
                <a:effectLst/>
                <a:uLnTx/>
                <a:uFillTx/>
                <a:latin typeface="Arial" panose="020B0604020202020204" pitchFamily="34" charset="0"/>
                <a:ea typeface="+mn-ea"/>
                <a:cs typeface="Arial" panose="020B0604020202020204" pitchFamily="34" charset="0"/>
              </a:rPr>
              <a:t>Ony</a:t>
            </a:r>
            <a:r>
              <a:rPr kumimoji="0" lang="en-GB" sz="14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-Tec</a:t>
            </a:r>
            <a:r>
              <a:rPr kumimoji="0" lang="en-GB" sz="1400" b="1" i="0" u="none" strike="noStrike" kern="1200" cap="none" spc="0" normalizeH="0" baseline="30000" noProof="0" dirty="0">
                <a:ln>
                  <a:noFill/>
                </a:ln>
                <a:solidFill>
                  <a:srgbClr val="377E48"/>
                </a:solidFill>
                <a:effectLst/>
                <a:uLnTx/>
                <a:uFillTx/>
                <a:latin typeface="Arial" panose="020B0604020202020204" pitchFamily="34" charset="0"/>
                <a:ea typeface="+mn-ea"/>
                <a:cs typeface="Arial" panose="020B0604020202020204" pitchFamily="34" charset="0"/>
              </a:rPr>
              <a:t>®</a:t>
            </a:r>
            <a:r>
              <a:rPr kumimoji="0" lang="en-GB" sz="14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 </a:t>
            </a:r>
            <a:r>
              <a:rPr kumimoji="0" lang="en-GB"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en</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comparación</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con </a:t>
            </a:r>
            <a:r>
              <a:rPr kumimoji="0" lang="en-GB"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amorolfina</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en</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 </a:t>
            </a:r>
            <a:r>
              <a:rPr kumimoji="0" lang="en-GB"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semana</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48 (35,0 % </a:t>
            </a:r>
            <a:r>
              <a:rPr kumimoji="0" lang="en-GB"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vs</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11,7 %).</a:t>
            </a:r>
            <a:r>
              <a:rPr kumimoji="0" lang="en-GB" sz="14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15" name="CuadroTexto 14">
            <a:extLst>
              <a:ext uri="{FF2B5EF4-FFF2-40B4-BE49-F238E27FC236}">
                <a16:creationId xmlns:a16="http://schemas.microsoft.com/office/drawing/2014/main" id="{8D4529B7-E80D-4D44-ADFE-91D98FE058C7}"/>
              </a:ext>
            </a:extLst>
          </p:cNvPr>
          <p:cNvSpPr txBox="1"/>
          <p:nvPr/>
        </p:nvSpPr>
        <p:spPr>
          <a:xfrm>
            <a:off x="601981" y="1453570"/>
            <a:ext cx="111350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Estudio comparativo directo </a:t>
            </a:r>
            <a:r>
              <a:rPr kumimoji="0" lang="es-ES" sz="20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vs</a:t>
            </a:r>
            <a:r>
              <a:rPr kumimoji="0" lang="es-E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amorolfina</a:t>
            </a:r>
            <a:r>
              <a:rPr kumimoji="0" lang="es-ES" sz="2000" b="1"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26" name="CuadroTexto 25">
            <a:extLst>
              <a:ext uri="{FF2B5EF4-FFF2-40B4-BE49-F238E27FC236}">
                <a16:creationId xmlns:a16="http://schemas.microsoft.com/office/drawing/2014/main" id="{20F63735-D5C0-444D-BD6B-BCE87E9062CE}"/>
              </a:ext>
            </a:extLst>
          </p:cNvPr>
          <p:cNvSpPr txBox="1"/>
          <p:nvPr/>
        </p:nvSpPr>
        <p:spPr>
          <a:xfrm>
            <a:off x="913276" y="2730733"/>
            <a:ext cx="3258491" cy="307777"/>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377E48"/>
                </a:solidFill>
                <a:effectLst/>
                <a:uLnTx/>
                <a:uFillTx/>
                <a:latin typeface="Arial" panose="020B0604020202020204" pitchFamily="34" charset="0"/>
                <a:ea typeface="+mn-ea"/>
                <a:cs typeface="Arial" panose="020B0604020202020204" pitchFamily="34" charset="0"/>
              </a:rPr>
              <a:t>TASA DE CURACIÓN COMPLETA</a:t>
            </a:r>
          </a:p>
        </p:txBody>
      </p:sp>
      <p:graphicFrame>
        <p:nvGraphicFramePr>
          <p:cNvPr id="48" name="Table 8">
            <a:extLst>
              <a:ext uri="{FF2B5EF4-FFF2-40B4-BE49-F238E27FC236}">
                <a16:creationId xmlns:a16="http://schemas.microsoft.com/office/drawing/2014/main" id="{486CCDFE-0327-164C-8E3B-E4D0A7EB7853}"/>
              </a:ext>
            </a:extLst>
          </p:cNvPr>
          <p:cNvGraphicFramePr>
            <a:graphicFrameLocks noGrp="1"/>
          </p:cNvGraphicFramePr>
          <p:nvPr>
            <p:extLst>
              <p:ext uri="{D42A27DB-BD31-4B8C-83A1-F6EECF244321}">
                <p14:modId xmlns:p14="http://schemas.microsoft.com/office/powerpoint/2010/main" val="2376587553"/>
              </p:ext>
            </p:extLst>
          </p:nvPr>
        </p:nvGraphicFramePr>
        <p:xfrm>
          <a:off x="5764853" y="4043588"/>
          <a:ext cx="2403805" cy="792920"/>
        </p:xfrm>
        <a:graphic>
          <a:graphicData uri="http://schemas.openxmlformats.org/drawingml/2006/table">
            <a:tbl>
              <a:tblPr firstRow="1" bandRow="1"/>
              <a:tblGrid>
                <a:gridCol w="2403805">
                  <a:extLst>
                    <a:ext uri="{9D8B030D-6E8A-4147-A177-3AD203B41FA5}">
                      <a16:colId xmlns:a16="http://schemas.microsoft.com/office/drawing/2014/main" val="4055134332"/>
                    </a:ext>
                  </a:extLst>
                </a:gridCol>
              </a:tblGrid>
              <a:tr h="28763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000" b="1" err="1">
                          <a:solidFill>
                            <a:schemeClr val="tx1"/>
                          </a:solidFill>
                          <a:latin typeface="Arial" panose="020B0604020202020204" pitchFamily="34" charset="0"/>
                          <a:cs typeface="Arial" panose="020B0604020202020204" pitchFamily="34" charset="0"/>
                        </a:rPr>
                        <a:t>Ony</a:t>
                      </a:r>
                      <a:r>
                        <a:rPr lang="en-US" sz="1000" b="1">
                          <a:solidFill>
                            <a:schemeClr val="tx1"/>
                          </a:solidFill>
                          <a:latin typeface="Arial" panose="020B0604020202020204" pitchFamily="34" charset="0"/>
                          <a:cs typeface="Arial" panose="020B0604020202020204" pitchFamily="34" charset="0"/>
                        </a:rPr>
                        <a:t>-Tec</a:t>
                      </a:r>
                      <a:r>
                        <a:rPr lang="en-US" sz="1000" b="1" baseline="30000">
                          <a:solidFill>
                            <a:schemeClr val="tx1"/>
                          </a:solidFill>
                          <a:latin typeface="Arial" panose="020B0604020202020204" pitchFamily="34" charset="0"/>
                          <a:cs typeface="Arial" panose="020B0604020202020204" pitchFamily="34" charset="0"/>
                        </a:rPr>
                        <a:t>®</a:t>
                      </a:r>
                      <a:r>
                        <a:rPr lang="en-US" sz="1000" b="1">
                          <a:solidFill>
                            <a:schemeClr val="tx1"/>
                          </a:solidFill>
                          <a:latin typeface="Arial" panose="020B0604020202020204" pitchFamily="34" charset="0"/>
                          <a:cs typeface="Arial" panose="020B0604020202020204" pitchFamily="34" charset="0"/>
                        </a:rPr>
                        <a:t> </a:t>
                      </a:r>
                      <a:r>
                        <a:rPr lang="en-US" sz="1000" b="1" i="1">
                          <a:solidFill>
                            <a:schemeClr val="tx1"/>
                          </a:solidFill>
                          <a:latin typeface="Arial" panose="020B0604020202020204" pitchFamily="34" charset="0"/>
                          <a:cs typeface="Arial" panose="020B0604020202020204" pitchFamily="34" charset="0"/>
                        </a:rPr>
                        <a:t>vs. </a:t>
                      </a:r>
                      <a:r>
                        <a:rPr lang="en-US" sz="1000" b="1" err="1">
                          <a:solidFill>
                            <a:schemeClr val="tx1"/>
                          </a:solidFill>
                          <a:latin typeface="Arial" panose="020B0604020202020204" pitchFamily="34" charset="0"/>
                          <a:cs typeface="Arial" panose="020B0604020202020204" pitchFamily="34" charset="0"/>
                        </a:rPr>
                        <a:t>amorolfina</a:t>
                      </a:r>
                      <a:endParaRPr lang="en-US" sz="1000" b="1">
                        <a:solidFill>
                          <a:schemeClr val="tx1"/>
                        </a:solidFill>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2DBC5"/>
                    </a:solidFill>
                  </a:tcPr>
                </a:tc>
                <a:extLst>
                  <a:ext uri="{0D108BD9-81ED-4DB2-BD59-A6C34878D82A}">
                    <a16:rowId xmlns:a16="http://schemas.microsoft.com/office/drawing/2014/main" val="3200905379"/>
                  </a:ext>
                </a:extLst>
              </a:tr>
              <a:tr h="50529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71450" indent="-171450" algn="l">
                        <a:buFontTx/>
                        <a:buBlip>
                          <a:blip r:embed="rId3"/>
                        </a:buBlip>
                      </a:pPr>
                      <a:r>
                        <a:rPr lang="en-US" sz="1000" b="0">
                          <a:solidFill>
                            <a:schemeClr val="tx1"/>
                          </a:solidFill>
                          <a:latin typeface="Arial" panose="020B0604020202020204" pitchFamily="34" charset="0"/>
                          <a:cs typeface="Arial" panose="020B0604020202020204" pitchFamily="34" charset="0"/>
                        </a:rPr>
                        <a:t>120 </a:t>
                      </a:r>
                      <a:r>
                        <a:rPr lang="en-US" sz="1000" b="0" err="1">
                          <a:solidFill>
                            <a:schemeClr val="tx1"/>
                          </a:solidFill>
                          <a:latin typeface="Arial" panose="020B0604020202020204" pitchFamily="34" charset="0"/>
                          <a:cs typeface="Arial" panose="020B0604020202020204" pitchFamily="34" charset="0"/>
                        </a:rPr>
                        <a:t>Pacientes</a:t>
                      </a:r>
                      <a:r>
                        <a:rPr lang="en-US" sz="1000" b="0">
                          <a:solidFill>
                            <a:schemeClr val="tx1"/>
                          </a:solidFill>
                          <a:latin typeface="Arial" panose="020B0604020202020204" pitchFamily="34" charset="0"/>
                          <a:cs typeface="Arial" panose="020B0604020202020204" pitchFamily="34" charset="0"/>
                        </a:rPr>
                        <a:t> con </a:t>
                      </a:r>
                      <a:r>
                        <a:rPr lang="en-US" sz="1000" b="0" err="1">
                          <a:solidFill>
                            <a:schemeClr val="tx1"/>
                          </a:solidFill>
                          <a:latin typeface="Arial" panose="020B0604020202020204" pitchFamily="34" charset="0"/>
                          <a:cs typeface="Arial" panose="020B0604020202020204" pitchFamily="34" charset="0"/>
                        </a:rPr>
                        <a:t>onicomicosis</a:t>
                      </a:r>
                      <a:endParaRPr lang="en-US" sz="1000" b="0">
                        <a:solidFill>
                          <a:schemeClr val="tx1"/>
                        </a:solidFill>
                        <a:latin typeface="Arial" panose="020B0604020202020204" pitchFamily="34" charset="0"/>
                        <a:cs typeface="Arial" panose="020B0604020202020204" pitchFamily="34" charset="0"/>
                      </a:endParaRPr>
                    </a:p>
                    <a:p>
                      <a:pPr marL="171450" indent="-171450" algn="l">
                        <a:buFontTx/>
                        <a:buBlip>
                          <a:blip r:embed="rId3"/>
                        </a:buBlip>
                      </a:pPr>
                      <a:r>
                        <a:rPr lang="en-US" sz="1000" b="0">
                          <a:solidFill>
                            <a:schemeClr val="tx1"/>
                          </a:solidFill>
                          <a:latin typeface="Arial" panose="020B0604020202020204" pitchFamily="34" charset="0"/>
                          <a:cs typeface="Arial" panose="020B0604020202020204" pitchFamily="34" charset="0"/>
                        </a:rPr>
                        <a:t> 48 </a:t>
                      </a:r>
                      <a:r>
                        <a:rPr lang="en-US" sz="1000" b="0" err="1">
                          <a:solidFill>
                            <a:schemeClr val="tx1"/>
                          </a:solidFill>
                          <a:latin typeface="Arial" panose="020B0604020202020204" pitchFamily="34" charset="0"/>
                          <a:cs typeface="Arial" panose="020B0604020202020204" pitchFamily="34" charset="0"/>
                        </a:rPr>
                        <a:t>semanas</a:t>
                      </a:r>
                      <a:r>
                        <a:rPr lang="en-US" sz="1000" b="0">
                          <a:solidFill>
                            <a:schemeClr val="tx1"/>
                          </a:solidFill>
                          <a:latin typeface="Arial" panose="020B0604020202020204" pitchFamily="34" charset="0"/>
                          <a:cs typeface="Arial" panose="020B0604020202020204" pitchFamily="34" charset="0"/>
                        </a:rPr>
                        <a:t> de </a:t>
                      </a:r>
                      <a:r>
                        <a:rPr lang="en-US" sz="1000" b="0" err="1">
                          <a:solidFill>
                            <a:schemeClr val="tx1"/>
                          </a:solidFill>
                          <a:latin typeface="Arial" panose="020B0604020202020204" pitchFamily="34" charset="0"/>
                          <a:cs typeface="Arial" panose="020B0604020202020204" pitchFamily="34" charset="0"/>
                        </a:rPr>
                        <a:t>tratamiento</a:t>
                      </a:r>
                      <a:endParaRPr lang="en-US" sz="1000" b="0">
                        <a:solidFill>
                          <a:schemeClr val="tx1"/>
                        </a:solidFill>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24590842"/>
                  </a:ext>
                </a:extLst>
              </a:tr>
            </a:tbl>
          </a:graphicData>
        </a:graphic>
      </p:graphicFrame>
      <p:sp>
        <p:nvSpPr>
          <p:cNvPr id="23" name="Marcador de texto 31">
            <a:extLst>
              <a:ext uri="{FF2B5EF4-FFF2-40B4-BE49-F238E27FC236}">
                <a16:creationId xmlns:a16="http://schemas.microsoft.com/office/drawing/2014/main" id="{77D95211-8888-8F43-807A-5F1D1965A235}"/>
              </a:ext>
            </a:extLst>
          </p:cNvPr>
          <p:cNvSpPr txBox="1">
            <a:spLocks/>
          </p:cNvSpPr>
          <p:nvPr/>
        </p:nvSpPr>
        <p:spPr>
          <a:xfrm>
            <a:off x="435736" y="5847192"/>
            <a:ext cx="6135044" cy="17052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s-ES_tradnl" sz="8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s-ES_tradnl" sz="800" b="0" i="1" u="none" strike="noStrike" kern="1200" cap="none" spc="0" normalizeH="0" baseline="0" noProof="0">
                <a:ln>
                  <a:noFill/>
                </a:ln>
                <a:solidFill>
                  <a:prstClr val="black"/>
                </a:solidFill>
                <a:effectLst/>
                <a:uLnTx/>
                <a:uFillTx/>
                <a:latin typeface="Calibri" panose="020F0502020204030204"/>
                <a:ea typeface="+mn-ea"/>
                <a:cs typeface="+mn-cs"/>
              </a:rPr>
              <a:t>p </a:t>
            </a:r>
            <a:r>
              <a:rPr kumimoji="0" lang="es-ES_tradnl" sz="800" b="0" i="0" u="none" strike="noStrike" kern="1200" cap="none" spc="0" normalizeH="0" baseline="0" noProof="0">
                <a:ln>
                  <a:noFill/>
                </a:ln>
                <a:solidFill>
                  <a:prstClr val="black"/>
                </a:solidFill>
                <a:effectLst/>
                <a:uLnTx/>
                <a:uFillTx/>
                <a:latin typeface="Calibri" panose="020F0502020204030204"/>
                <a:ea typeface="+mn-ea"/>
                <a:cs typeface="+mn-cs"/>
              </a:rPr>
              <a:t>&lt;0,001.</a:t>
            </a:r>
            <a:r>
              <a:rPr kumimoji="0" lang="es-ES" sz="800" b="1" i="0" u="none" strike="noStrike" kern="1200" cap="none" spc="0" normalizeH="0" baseline="0" noProof="0">
                <a:ln>
                  <a:noFill/>
                </a:ln>
                <a:solidFill>
                  <a:prstClr val="black"/>
                </a:solidFill>
                <a:effectLst/>
                <a:uLnTx/>
                <a:uFillTx/>
                <a:latin typeface="Calibri" panose="020F0502020204030204"/>
                <a:ea typeface="+mn-ea"/>
                <a:cs typeface="+mn-cs"/>
              </a:rPr>
              <a:t>La tasa de curación </a:t>
            </a:r>
            <a:r>
              <a:rPr kumimoji="0" lang="es-ES" sz="800" b="0" i="0" u="none" strike="noStrike" kern="1200" cap="none" spc="0" normalizeH="0" baseline="0" noProof="0">
                <a:ln>
                  <a:noFill/>
                </a:ln>
                <a:solidFill>
                  <a:prstClr val="black"/>
                </a:solidFill>
                <a:effectLst/>
                <a:uLnTx/>
                <a:uFillTx/>
                <a:latin typeface="Calibri" panose="020F0502020204030204"/>
                <a:ea typeface="+mn-ea"/>
                <a:cs typeface="+mn-cs"/>
              </a:rPr>
              <a:t>completa se define como la conversión a negativo tanto de la microscopía KOH como del cultivo fúngico y el crecimiento del 100% de una uña sana.</a:t>
            </a: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3" name="Imagen 32" descr="Imagen que contiene computadora&#10;&#10;Descripción generada automáticamente">
            <a:extLst>
              <a:ext uri="{FF2B5EF4-FFF2-40B4-BE49-F238E27FC236}">
                <a16:creationId xmlns:a16="http://schemas.microsoft.com/office/drawing/2014/main" id="{E4CC0BC8-1311-9346-A8AC-B9F01E79B18A}"/>
              </a:ext>
            </a:extLst>
          </p:cNvPr>
          <p:cNvPicPr>
            <a:picLocks noChangeAspect="1"/>
          </p:cNvPicPr>
          <p:nvPr/>
        </p:nvPicPr>
        <p:blipFill rotWithShape="1">
          <a:blip r:embed="rId4"/>
          <a:srcRect t="9305"/>
          <a:stretch/>
        </p:blipFill>
        <p:spPr>
          <a:xfrm>
            <a:off x="913276" y="3111682"/>
            <a:ext cx="5948026" cy="2624948"/>
          </a:xfrm>
          <a:prstGeom prst="rect">
            <a:avLst/>
          </a:prstGeom>
        </p:spPr>
      </p:pic>
      <p:sp>
        <p:nvSpPr>
          <p:cNvPr id="24" name="Marcador de texto 31">
            <a:extLst>
              <a:ext uri="{FF2B5EF4-FFF2-40B4-BE49-F238E27FC236}">
                <a16:creationId xmlns:a16="http://schemas.microsoft.com/office/drawing/2014/main" id="{8EBC89B8-9D86-5C48-B964-8906D0A22105}"/>
              </a:ext>
            </a:extLst>
          </p:cNvPr>
          <p:cNvSpPr txBox="1">
            <a:spLocks/>
          </p:cNvSpPr>
          <p:nvPr/>
        </p:nvSpPr>
        <p:spPr>
          <a:xfrm>
            <a:off x="669555" y="6339260"/>
            <a:ext cx="8889875" cy="2354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800" b="1" i="0" u="none" strike="noStrike" kern="1200" cap="none" spc="0" normalizeH="0" baseline="0" noProof="0">
                <a:ln>
                  <a:noFill/>
                </a:ln>
                <a:solidFill>
                  <a:srgbClr val="377E48"/>
                </a:solidFill>
                <a:effectLst/>
                <a:uLnTx/>
                <a:uFillTx/>
                <a:latin typeface="Arial" panose="020B0604020202020204" pitchFamily="34" charset="0"/>
                <a:ea typeface="+mn-ea"/>
                <a:cs typeface="Arial" panose="020B0604020202020204" pitchFamily="34" charset="0"/>
              </a:rPr>
              <a:t>1.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Iorizzo</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M</a:t>
            </a:r>
            <a:r>
              <a:rPr kumimoji="0" lang="fr-FR" sz="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et al</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Skin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Appendage</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Disord</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2016;1(3):134-40.</a:t>
            </a:r>
          </a:p>
        </p:txBody>
      </p:sp>
      <p:sp>
        <p:nvSpPr>
          <p:cNvPr id="31" name="Rectángulo 30">
            <a:extLst>
              <a:ext uri="{FF2B5EF4-FFF2-40B4-BE49-F238E27FC236}">
                <a16:creationId xmlns:a16="http://schemas.microsoft.com/office/drawing/2014/main" id="{D375CDC4-87E3-5341-8D70-B7FD9A6FB234}"/>
              </a:ext>
            </a:extLst>
          </p:cNvPr>
          <p:cNvSpPr/>
          <p:nvPr/>
        </p:nvSpPr>
        <p:spPr>
          <a:xfrm>
            <a:off x="426465" y="6128278"/>
            <a:ext cx="1459054"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Calibri" panose="020F0502020204030204"/>
                <a:ea typeface="+mn-ea"/>
                <a:cs typeface="+mn-cs"/>
              </a:rPr>
              <a:t>HPCH: </a:t>
            </a:r>
            <a:r>
              <a:rPr kumimoji="0" lang="en-GB" sz="800" b="0" i="0" u="none" strike="noStrike" kern="1200" cap="none" spc="0" normalizeH="0" baseline="0" noProof="0" err="1">
                <a:ln>
                  <a:noFill/>
                </a:ln>
                <a:solidFill>
                  <a:prstClr val="black"/>
                </a:solidFill>
                <a:effectLst/>
                <a:uLnTx/>
                <a:uFillTx/>
                <a:latin typeface="Calibri" panose="020F0502020204030204"/>
                <a:ea typeface="+mn-ea"/>
                <a:cs typeface="+mn-cs"/>
              </a:rPr>
              <a:t>hidroxipropil</a:t>
            </a:r>
            <a:r>
              <a:rPr kumimoji="0" lang="en-GB" sz="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800" b="0" i="0" u="none" strike="noStrike" kern="1200" cap="none" spc="0" normalizeH="0" baseline="0" noProof="0" err="1">
                <a:ln>
                  <a:noFill/>
                </a:ln>
                <a:solidFill>
                  <a:prstClr val="black"/>
                </a:solidFill>
                <a:effectLst/>
                <a:uLnTx/>
                <a:uFillTx/>
                <a:latin typeface="Calibri" panose="020F0502020204030204"/>
                <a:ea typeface="+mn-ea"/>
                <a:cs typeface="+mn-cs"/>
              </a:rPr>
              <a:t>chitosán</a:t>
            </a:r>
            <a:r>
              <a:rPr kumimoji="0" lang="en-GB" sz="800" b="0"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es-E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Box 12">
            <a:extLst>
              <a:ext uri="{FF2B5EF4-FFF2-40B4-BE49-F238E27FC236}">
                <a16:creationId xmlns:a16="http://schemas.microsoft.com/office/drawing/2014/main" id="{02317564-D4A5-F847-AB41-04050BC72322}"/>
              </a:ext>
            </a:extLst>
          </p:cNvPr>
          <p:cNvSpPr txBox="1"/>
          <p:nvPr/>
        </p:nvSpPr>
        <p:spPr>
          <a:xfrm>
            <a:off x="2831444" y="5546155"/>
            <a:ext cx="1230111"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Semanas</a:t>
            </a:r>
          </a:p>
        </p:txBody>
      </p:sp>
      <p:sp>
        <p:nvSpPr>
          <p:cNvPr id="37" name="CuadroTexto 36">
            <a:extLst>
              <a:ext uri="{FF2B5EF4-FFF2-40B4-BE49-F238E27FC236}">
                <a16:creationId xmlns:a16="http://schemas.microsoft.com/office/drawing/2014/main" id="{90023EB4-0109-AF44-94E2-51692FB63FEC}"/>
              </a:ext>
            </a:extLst>
          </p:cNvPr>
          <p:cNvSpPr txBox="1"/>
          <p:nvPr/>
        </p:nvSpPr>
        <p:spPr>
          <a:xfrm>
            <a:off x="8259793" y="5191333"/>
            <a:ext cx="2062231" cy="1200329"/>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Curación completa con c</a:t>
            </a:r>
            <a:r>
              <a:rPr kumimoji="0" lang="es-ES" sz="9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iclopirox</a:t>
            </a:r>
            <a:r>
              <a:rPr kumimoji="0" lang="es-E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80 mg/g HPCH: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457200" rtl="0" eaLnBrk="1" fontAlgn="auto" latinLnBrk="0" hangingPunct="1">
              <a:lnSpc>
                <a:spcPct val="100000"/>
              </a:lnSpc>
              <a:spcBef>
                <a:spcPts val="0"/>
              </a:spcBef>
              <a:spcAft>
                <a:spcPts val="0"/>
              </a:spcAft>
              <a:buClrTx/>
              <a:buSzTx/>
              <a:buFontTx/>
              <a:buAutoNum type="alphaLcParenR"/>
              <a:tabLst/>
              <a:defRPr/>
            </a:pPr>
            <a:r>
              <a:rPr kumimoji="0" lang="es-E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Antes del tratamiento (zona afectada por </a:t>
            </a:r>
            <a:r>
              <a:rPr kumimoji="0" lang="es-ES" sz="900" b="0" i="1"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Trichophyton</a:t>
            </a:r>
            <a:r>
              <a:rPr kumimoji="0" lang="es-ES" sz="9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s-ES" sz="900" b="0" i="1"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mentagrophytes</a:t>
            </a:r>
            <a:r>
              <a:rPr kumimoji="0" lang="es-E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p>
            <a:pPr marL="228600" marR="0" lvl="0" indent="-228600" algn="l" defTabSz="457200" rtl="0" eaLnBrk="1" fontAlgn="auto" latinLnBrk="0" hangingPunct="1">
              <a:lnSpc>
                <a:spcPct val="100000"/>
              </a:lnSpc>
              <a:spcBef>
                <a:spcPts val="0"/>
              </a:spcBef>
              <a:spcAft>
                <a:spcPts val="0"/>
              </a:spcAft>
              <a:buClrTx/>
              <a:buSzTx/>
              <a:buFontTx/>
              <a:buAutoNum type="alphaLcParenR"/>
              <a:tabLst/>
              <a:defRPr/>
            </a:pPr>
            <a:endParaRPr kumimoji="0" lang="es-E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 Después del tratamiento (curado)</a:t>
            </a: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8" name="Imagen 37">
            <a:extLst>
              <a:ext uri="{FF2B5EF4-FFF2-40B4-BE49-F238E27FC236}">
                <a16:creationId xmlns:a16="http://schemas.microsoft.com/office/drawing/2014/main" id="{EDF6E06C-235F-5F42-814E-CEFEC2653E66}"/>
              </a:ext>
            </a:extLst>
          </p:cNvPr>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259793" y="2420638"/>
            <a:ext cx="2062231" cy="2777394"/>
          </a:xfrm>
          <a:prstGeom prst="rect">
            <a:avLst/>
          </a:prstGeom>
          <a:noFill/>
          <a:ln>
            <a:noFill/>
          </a:ln>
        </p:spPr>
      </p:pic>
      <p:sp>
        <p:nvSpPr>
          <p:cNvPr id="39" name="CuadroTexto 38">
            <a:extLst>
              <a:ext uri="{FF2B5EF4-FFF2-40B4-BE49-F238E27FC236}">
                <a16:creationId xmlns:a16="http://schemas.microsoft.com/office/drawing/2014/main" id="{C0C3F464-3D37-F54C-AE25-7485A2D141FA}"/>
              </a:ext>
            </a:extLst>
          </p:cNvPr>
          <p:cNvSpPr txBox="1"/>
          <p:nvPr/>
        </p:nvSpPr>
        <p:spPr>
          <a:xfrm>
            <a:off x="5873075" y="4942818"/>
            <a:ext cx="1211673" cy="415498"/>
          </a:xfrm>
          <a:prstGeom prst="rect">
            <a:avLst/>
          </a:prstGeom>
          <a:solidFill>
            <a:schemeClr val="bg1"/>
          </a:solid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1050" b="1" i="0" u="none" strike="noStrike" kern="1200" cap="none" spc="0" normalizeH="0" baseline="0" noProof="0">
                <a:ln>
                  <a:noFill/>
                </a:ln>
                <a:solidFill>
                  <a:srgbClr val="377E48"/>
                </a:solidFill>
                <a:effectLst/>
                <a:uLnTx/>
                <a:uFillTx/>
                <a:latin typeface="Arial" panose="020B0604020202020204" pitchFamily="34" charset="0"/>
                <a:ea typeface="+mn-ea"/>
                <a:cs typeface="Arial" panose="020B0604020202020204" pitchFamily="34" charset="0"/>
              </a:rPr>
              <a:t>Ony-Tec </a:t>
            </a:r>
            <a:r>
              <a:rPr kumimoji="0" lang="en-US" sz="1050" b="1" i="0" u="none" strike="noStrike" kern="1200" cap="none" spc="0" normalizeH="0" baseline="30000" noProof="0">
                <a:ln>
                  <a:noFill/>
                </a:ln>
                <a:solidFill>
                  <a:srgbClr val="377E48"/>
                </a:solidFill>
                <a:effectLst/>
                <a:uLnTx/>
                <a:uFillTx/>
                <a:latin typeface="Arial" panose="020B0604020202020204" pitchFamily="34" charset="0"/>
                <a:ea typeface="+mn-ea"/>
                <a:cs typeface="Arial" panose="020B0604020202020204" pitchFamily="34" charset="0"/>
              </a:rPr>
              <a:t>® </a:t>
            </a:r>
            <a:endParaRPr kumimoji="0" lang="es-ES" sz="1050" b="1" i="0" u="none" strike="noStrike" kern="1200" cap="none" spc="0" normalizeH="0" baseline="30000" noProof="0">
              <a:ln>
                <a:noFill/>
              </a:ln>
              <a:solidFill>
                <a:srgbClr val="377E48"/>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err="1">
                <a:ln>
                  <a:noFill/>
                </a:ln>
                <a:solidFill>
                  <a:prstClr val="black"/>
                </a:solidFill>
                <a:effectLst/>
                <a:uLnTx/>
                <a:uFillTx/>
                <a:latin typeface="Arial" panose="020B0604020202020204" pitchFamily="34" charset="0"/>
                <a:ea typeface="+mn-lt"/>
                <a:cs typeface="Arial" panose="020B0604020202020204" pitchFamily="34" charset="0"/>
              </a:rPr>
              <a:t>Amorolfina</a:t>
            </a: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 5 %</a:t>
            </a:r>
            <a:endParaRPr kumimoji="0" lang="en-US" sz="900" b="1" i="0" u="none" strike="noStrike" kern="1200" cap="none" spc="0" normalizeH="0" baseline="0" noProof="0">
              <a:ln>
                <a:noFill/>
              </a:ln>
              <a:solidFill>
                <a:srgbClr val="26859D"/>
              </a:solidFill>
              <a:effectLst/>
              <a:uLnTx/>
              <a:uFillTx/>
              <a:latin typeface="Arial" panose="020B0604020202020204" pitchFamily="34" charset="0"/>
              <a:ea typeface="+mn-lt"/>
              <a:cs typeface="Arial" panose="020B0604020202020204" pitchFamily="34" charset="0"/>
            </a:endParaRPr>
          </a:p>
        </p:txBody>
      </p:sp>
      <p:sp>
        <p:nvSpPr>
          <p:cNvPr id="21" name="TextBox 12">
            <a:extLst>
              <a:ext uri="{FF2B5EF4-FFF2-40B4-BE49-F238E27FC236}">
                <a16:creationId xmlns:a16="http://schemas.microsoft.com/office/drawing/2014/main" id="{93A74C82-136F-EB47-9EC1-4415F2D78957}"/>
              </a:ext>
            </a:extLst>
          </p:cNvPr>
          <p:cNvSpPr txBox="1"/>
          <p:nvPr/>
        </p:nvSpPr>
        <p:spPr>
          <a:xfrm rot="16200000">
            <a:off x="-157211" y="4086385"/>
            <a:ext cx="2253117"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Tasa de </a:t>
            </a:r>
            <a:r>
              <a:rPr kumimoji="0" lang="en-US" sz="1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curación</a:t>
            </a:r>
            <a:r>
              <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completa</a:t>
            </a:r>
            <a:r>
              <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2" name="Rectángulo 1">
            <a:extLst>
              <a:ext uri="{FF2B5EF4-FFF2-40B4-BE49-F238E27FC236}">
                <a16:creationId xmlns:a16="http://schemas.microsoft.com/office/drawing/2014/main" id="{91E32FDB-8A9F-5A42-B98C-B03E4A4C9C02}"/>
              </a:ext>
            </a:extLst>
          </p:cNvPr>
          <p:cNvSpPr/>
          <p:nvPr/>
        </p:nvSpPr>
        <p:spPr>
          <a:xfrm>
            <a:off x="5022819" y="4226579"/>
            <a:ext cx="518588" cy="197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789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C16A9B27-3493-6C43-9BF4-C535862696ED}"/>
              </a:ext>
            </a:extLst>
          </p:cNvPr>
          <p:cNvSpPr txBox="1"/>
          <p:nvPr/>
        </p:nvSpPr>
        <p:spPr>
          <a:xfrm>
            <a:off x="589935" y="441325"/>
            <a:ext cx="8412663" cy="1015663"/>
          </a:xfrm>
          <a:prstGeom prst="rect">
            <a:avLst/>
          </a:prstGeom>
          <a:noFill/>
        </p:spPr>
        <p:txBody>
          <a:bodyPr wrap="square" rtlCol="0">
            <a:spAutoFit/>
          </a:bodyPr>
          <a:lstStyle/>
          <a:p>
            <a:r>
              <a:rPr lang="es-ES" sz="3000" b="1" dirty="0">
                <a:solidFill>
                  <a:srgbClr val="377E48"/>
                </a:solidFill>
                <a:latin typeface="Arial" panose="020B0604020202020204" pitchFamily="34" charset="0"/>
                <a:cs typeface="Arial" panose="020B0604020202020204" pitchFamily="34" charset="0"/>
              </a:rPr>
              <a:t>2. Evidencia clínica de Ony-</a:t>
            </a:r>
            <a:r>
              <a:rPr lang="es-ES" sz="3000" b="1" dirty="0" err="1">
                <a:solidFill>
                  <a:srgbClr val="377E48"/>
                </a:solidFill>
                <a:latin typeface="Arial" panose="020B0604020202020204" pitchFamily="34" charset="0"/>
                <a:cs typeface="Arial" panose="020B0604020202020204" pitchFamily="34" charset="0"/>
              </a:rPr>
              <a:t>Tec</a:t>
            </a:r>
            <a:r>
              <a:rPr lang="es-ES" sz="3000" b="1" baseline="30000" dirty="0">
                <a:solidFill>
                  <a:srgbClr val="377E48"/>
                </a:solidFill>
                <a:latin typeface="Arial" panose="020B0604020202020204" pitchFamily="34" charset="0"/>
                <a:cs typeface="Arial" panose="020B0604020202020204" pitchFamily="34" charset="0"/>
              </a:rPr>
              <a:t>®</a:t>
            </a:r>
            <a:r>
              <a:rPr lang="es-ES" sz="3000" b="1" dirty="0">
                <a:solidFill>
                  <a:srgbClr val="377E48"/>
                </a:solidFill>
                <a:latin typeface="Arial" panose="020B0604020202020204" pitchFamily="34" charset="0"/>
                <a:cs typeface="Arial" panose="020B0604020202020204" pitchFamily="34" charset="0"/>
              </a:rPr>
              <a:t>: eficacia y seguridad</a:t>
            </a:r>
          </a:p>
        </p:txBody>
      </p:sp>
      <p:sp>
        <p:nvSpPr>
          <p:cNvPr id="11" name="Rectángulo 10">
            <a:extLst>
              <a:ext uri="{FF2B5EF4-FFF2-40B4-BE49-F238E27FC236}">
                <a16:creationId xmlns:a16="http://schemas.microsoft.com/office/drawing/2014/main" id="{A06DBA20-4C17-4045-871C-7B9047A8D20A}"/>
              </a:ext>
            </a:extLst>
          </p:cNvPr>
          <p:cNvSpPr/>
          <p:nvPr/>
        </p:nvSpPr>
        <p:spPr>
          <a:xfrm>
            <a:off x="7264650" y="2329206"/>
            <a:ext cx="3855473" cy="954107"/>
          </a:xfrm>
          <a:prstGeom prst="rect">
            <a:avLst/>
          </a:prstGeom>
        </p:spPr>
        <p:txBody>
          <a:bodyPr wrap="square" lIns="91440" tIns="45720" rIns="91440" bIns="45720" anchor="t">
            <a:spAutoFit/>
          </a:bodyPr>
          <a:lstStyle/>
          <a:p>
            <a:pPr lvl="0" defTabSz="457200">
              <a:defRPr/>
            </a:pPr>
            <a:r>
              <a:rPr lang="en-GB" sz="1400">
                <a:latin typeface="Arial" panose="020B0604020202020204" pitchFamily="34" charset="0"/>
                <a:cs typeface="Arial" panose="020B0604020202020204" pitchFamily="34" charset="0"/>
              </a:rPr>
              <a:t>La </a:t>
            </a:r>
            <a:r>
              <a:rPr lang="en-GB" sz="1400" b="1" err="1">
                <a:solidFill>
                  <a:srgbClr val="377E48"/>
                </a:solidFill>
                <a:latin typeface="Arial" panose="020B0604020202020204" pitchFamily="34" charset="0"/>
                <a:cs typeface="Arial" panose="020B0604020202020204" pitchFamily="34" charset="0"/>
              </a:rPr>
              <a:t>tasa</a:t>
            </a:r>
            <a:r>
              <a:rPr lang="en-GB" sz="1400" b="1">
                <a:solidFill>
                  <a:srgbClr val="377E48"/>
                </a:solidFill>
                <a:latin typeface="Arial" panose="020B0604020202020204" pitchFamily="34" charset="0"/>
                <a:cs typeface="Arial" panose="020B0604020202020204" pitchFamily="34" charset="0"/>
              </a:rPr>
              <a:t> de </a:t>
            </a:r>
            <a:r>
              <a:rPr lang="en-GB" sz="1400" b="1" err="1">
                <a:solidFill>
                  <a:srgbClr val="377E48"/>
                </a:solidFill>
                <a:latin typeface="Arial" panose="020B0604020202020204" pitchFamily="34" charset="0"/>
                <a:cs typeface="Arial" panose="020B0604020202020204" pitchFamily="34" charset="0"/>
              </a:rPr>
              <a:t>respuesta</a:t>
            </a:r>
            <a:r>
              <a:rPr lang="en-GB" sz="1400" b="1">
                <a:solidFill>
                  <a:srgbClr val="377E48"/>
                </a:solidFill>
                <a:latin typeface="Arial" panose="020B0604020202020204" pitchFamily="34" charset="0"/>
                <a:cs typeface="Arial" panose="020B0604020202020204" pitchFamily="34" charset="0"/>
              </a:rPr>
              <a:t> es 2 </a:t>
            </a:r>
            <a:r>
              <a:rPr lang="en-GB" sz="1400" b="1" err="1">
                <a:solidFill>
                  <a:srgbClr val="377E48"/>
                </a:solidFill>
                <a:latin typeface="Arial" panose="020B0604020202020204" pitchFamily="34" charset="0"/>
                <a:cs typeface="Arial" panose="020B0604020202020204" pitchFamily="34" charset="0"/>
              </a:rPr>
              <a:t>veces</a:t>
            </a:r>
            <a:r>
              <a:rPr lang="en-GB" sz="1400" b="1">
                <a:solidFill>
                  <a:srgbClr val="377E48"/>
                </a:solidFill>
                <a:latin typeface="Arial" panose="020B0604020202020204" pitchFamily="34" charset="0"/>
                <a:cs typeface="Arial" panose="020B0604020202020204" pitchFamily="34" charset="0"/>
              </a:rPr>
              <a:t> superior con </a:t>
            </a:r>
            <a:r>
              <a:rPr lang="en-GB" sz="1400" b="1" err="1">
                <a:solidFill>
                  <a:srgbClr val="377E48"/>
                </a:solidFill>
                <a:latin typeface="Arial" panose="020B0604020202020204" pitchFamily="34" charset="0"/>
                <a:cs typeface="Arial" panose="020B0604020202020204" pitchFamily="34" charset="0"/>
              </a:rPr>
              <a:t>Ony</a:t>
            </a:r>
            <a:r>
              <a:rPr lang="en-GB" sz="1400" b="1">
                <a:solidFill>
                  <a:srgbClr val="377E48"/>
                </a:solidFill>
                <a:latin typeface="Arial" panose="020B0604020202020204" pitchFamily="34" charset="0"/>
                <a:cs typeface="Arial" panose="020B0604020202020204" pitchFamily="34" charset="0"/>
              </a:rPr>
              <a:t>-Tec</a:t>
            </a:r>
            <a:r>
              <a:rPr lang="en-GB" sz="1400" b="1" baseline="30000">
                <a:solidFill>
                  <a:srgbClr val="377E48"/>
                </a:solidFill>
                <a:latin typeface="Arial" panose="020B0604020202020204" pitchFamily="34" charset="0"/>
                <a:cs typeface="Arial" panose="020B0604020202020204" pitchFamily="34" charset="0"/>
              </a:rPr>
              <a:t>®</a:t>
            </a:r>
            <a:r>
              <a:rPr lang="en-GB" sz="1400" b="1">
                <a:solidFill>
                  <a:srgbClr val="377E48"/>
                </a:solidFill>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en</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comparación</a:t>
            </a:r>
            <a:r>
              <a:rPr lang="en-GB" sz="1400">
                <a:latin typeface="Arial" panose="020B0604020202020204" pitchFamily="34" charset="0"/>
                <a:cs typeface="Arial" panose="020B0604020202020204" pitchFamily="34" charset="0"/>
              </a:rPr>
              <a:t> con </a:t>
            </a:r>
            <a:r>
              <a:rPr lang="en-GB" sz="1400" err="1">
                <a:latin typeface="Arial" panose="020B0604020202020204" pitchFamily="34" charset="0"/>
                <a:cs typeface="Arial" panose="020B0604020202020204" pitchFamily="34" charset="0"/>
              </a:rPr>
              <a:t>amorolfina</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en</a:t>
            </a:r>
            <a:r>
              <a:rPr lang="en-GB" sz="1400">
                <a:latin typeface="Arial" panose="020B0604020202020204" pitchFamily="34" charset="0"/>
                <a:cs typeface="Arial" panose="020B0604020202020204" pitchFamily="34" charset="0"/>
              </a:rPr>
              <a:t> la </a:t>
            </a:r>
            <a:r>
              <a:rPr lang="en-GB" sz="1400" err="1">
                <a:latin typeface="Arial" panose="020B0604020202020204" pitchFamily="34" charset="0"/>
                <a:cs typeface="Arial" panose="020B0604020202020204" pitchFamily="34" charset="0"/>
              </a:rPr>
              <a:t>semana</a:t>
            </a:r>
            <a:r>
              <a:rPr lang="en-GB" sz="1400">
                <a:latin typeface="Arial" panose="020B0604020202020204" pitchFamily="34" charset="0"/>
                <a:cs typeface="Arial" panose="020B0604020202020204" pitchFamily="34" charset="0"/>
              </a:rPr>
              <a:t> 48 (58,3 % </a:t>
            </a:r>
            <a:r>
              <a:rPr lang="en-GB" sz="1400" i="1">
                <a:latin typeface="Arial" panose="020B0604020202020204" pitchFamily="34" charset="0"/>
                <a:cs typeface="Arial" panose="020B0604020202020204" pitchFamily="34" charset="0"/>
              </a:rPr>
              <a:t>vs</a:t>
            </a:r>
            <a:r>
              <a:rPr lang="en-GB" sz="1400">
                <a:latin typeface="Arial" panose="020B0604020202020204" pitchFamily="34" charset="0"/>
                <a:cs typeface="Arial" panose="020B0604020202020204" pitchFamily="34" charset="0"/>
              </a:rPr>
              <a:t>. 26,7 %)</a:t>
            </a:r>
            <a:r>
              <a:rPr lang="en-GB" sz="1400" baseline="30000">
                <a:latin typeface="Arial" panose="020B0604020202020204" pitchFamily="34" charset="0"/>
                <a:cs typeface="Arial" panose="020B0604020202020204" pitchFamily="34" charset="0"/>
              </a:rPr>
              <a:t>1</a:t>
            </a:r>
          </a:p>
        </p:txBody>
      </p:sp>
      <p:sp>
        <p:nvSpPr>
          <p:cNvPr id="15" name="CuadroTexto 14">
            <a:extLst>
              <a:ext uri="{FF2B5EF4-FFF2-40B4-BE49-F238E27FC236}">
                <a16:creationId xmlns:a16="http://schemas.microsoft.com/office/drawing/2014/main" id="{8D4529B7-E80D-4D44-ADFE-91D98FE058C7}"/>
              </a:ext>
            </a:extLst>
          </p:cNvPr>
          <p:cNvSpPr txBox="1"/>
          <p:nvPr/>
        </p:nvSpPr>
        <p:spPr>
          <a:xfrm>
            <a:off x="592710" y="1445989"/>
            <a:ext cx="11135033" cy="400110"/>
          </a:xfrm>
          <a:prstGeom prst="rect">
            <a:avLst/>
          </a:prstGeom>
          <a:noFill/>
        </p:spPr>
        <p:txBody>
          <a:bodyPr wrap="square" rtlCol="0">
            <a:spAutoFit/>
          </a:bodyPr>
          <a:lstStyle/>
          <a:p>
            <a:r>
              <a:rPr lang="es-ES" sz="2000" b="1" dirty="0">
                <a:latin typeface="Arial" panose="020B0604020202020204" pitchFamily="34" charset="0"/>
                <a:cs typeface="Arial" panose="020B0604020202020204" pitchFamily="34" charset="0"/>
              </a:rPr>
              <a:t>Estudio comparativo directo </a:t>
            </a:r>
            <a:r>
              <a:rPr lang="es-ES" sz="2000" b="1" i="1" dirty="0">
                <a:latin typeface="Arial" panose="020B0604020202020204" pitchFamily="34" charset="0"/>
                <a:cs typeface="Arial" panose="020B0604020202020204" pitchFamily="34" charset="0"/>
              </a:rPr>
              <a:t>vs</a:t>
            </a:r>
            <a:r>
              <a:rPr lang="es-ES" sz="2000" b="1" dirty="0">
                <a:latin typeface="Arial" panose="020B0604020202020204" pitchFamily="34" charset="0"/>
                <a:cs typeface="Arial" panose="020B0604020202020204" pitchFamily="34" charset="0"/>
              </a:rPr>
              <a:t>. amorolfina</a:t>
            </a:r>
            <a:r>
              <a:rPr lang="es-ES" sz="2000" b="1" baseline="30000" dirty="0">
                <a:latin typeface="Arial" panose="020B0604020202020204" pitchFamily="34" charset="0"/>
                <a:cs typeface="Arial" panose="020B0604020202020204" pitchFamily="34" charset="0"/>
              </a:rPr>
              <a:t>1</a:t>
            </a:r>
          </a:p>
        </p:txBody>
      </p:sp>
      <p:sp>
        <p:nvSpPr>
          <p:cNvPr id="26" name="CuadroTexto 25">
            <a:extLst>
              <a:ext uri="{FF2B5EF4-FFF2-40B4-BE49-F238E27FC236}">
                <a16:creationId xmlns:a16="http://schemas.microsoft.com/office/drawing/2014/main" id="{20F63735-D5C0-444D-BD6B-BCE87E9062CE}"/>
              </a:ext>
            </a:extLst>
          </p:cNvPr>
          <p:cNvSpPr txBox="1"/>
          <p:nvPr/>
        </p:nvSpPr>
        <p:spPr>
          <a:xfrm>
            <a:off x="1060580" y="2230405"/>
            <a:ext cx="3258491" cy="307777"/>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377E48"/>
                </a:solidFill>
                <a:effectLst/>
                <a:uLnTx/>
                <a:uFillTx/>
                <a:latin typeface="Arial" panose="020B0604020202020204" pitchFamily="34" charset="0"/>
                <a:cs typeface="Arial" panose="020B0604020202020204" pitchFamily="34" charset="0"/>
              </a:rPr>
              <a:t>TASA DE RESPUESTA</a:t>
            </a:r>
          </a:p>
        </p:txBody>
      </p:sp>
      <p:graphicFrame>
        <p:nvGraphicFramePr>
          <p:cNvPr id="23" name="Table 8">
            <a:extLst>
              <a:ext uri="{FF2B5EF4-FFF2-40B4-BE49-F238E27FC236}">
                <a16:creationId xmlns:a16="http://schemas.microsoft.com/office/drawing/2014/main" id="{A340D9DC-02A0-8B4C-97C5-46C2DA2DE2D2}"/>
              </a:ext>
            </a:extLst>
          </p:cNvPr>
          <p:cNvGraphicFramePr>
            <a:graphicFrameLocks noGrp="1"/>
          </p:cNvGraphicFramePr>
          <p:nvPr>
            <p:extLst>
              <p:ext uri="{D42A27DB-BD31-4B8C-83A1-F6EECF244321}">
                <p14:modId xmlns:p14="http://schemas.microsoft.com/office/powerpoint/2010/main" val="3048986029"/>
              </p:ext>
            </p:extLst>
          </p:nvPr>
        </p:nvGraphicFramePr>
        <p:xfrm>
          <a:off x="5542389" y="3585407"/>
          <a:ext cx="3018585" cy="792920"/>
        </p:xfrm>
        <a:graphic>
          <a:graphicData uri="http://schemas.openxmlformats.org/drawingml/2006/table">
            <a:tbl>
              <a:tblPr firstRow="1" bandRow="1"/>
              <a:tblGrid>
                <a:gridCol w="3018585">
                  <a:extLst>
                    <a:ext uri="{9D8B030D-6E8A-4147-A177-3AD203B41FA5}">
                      <a16:colId xmlns:a16="http://schemas.microsoft.com/office/drawing/2014/main" val="4055134332"/>
                    </a:ext>
                  </a:extLst>
                </a:gridCol>
              </a:tblGrid>
              <a:tr h="28763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000" b="1" err="1">
                          <a:solidFill>
                            <a:schemeClr val="tx1"/>
                          </a:solidFill>
                          <a:latin typeface="Arial" panose="020B0604020202020204" pitchFamily="34" charset="0"/>
                          <a:cs typeface="Arial" panose="020B0604020202020204" pitchFamily="34" charset="0"/>
                        </a:rPr>
                        <a:t>Ony</a:t>
                      </a:r>
                      <a:r>
                        <a:rPr lang="en-US" sz="1000" b="1">
                          <a:solidFill>
                            <a:schemeClr val="tx1"/>
                          </a:solidFill>
                          <a:latin typeface="Arial" panose="020B0604020202020204" pitchFamily="34" charset="0"/>
                          <a:cs typeface="Arial" panose="020B0604020202020204" pitchFamily="34" charset="0"/>
                        </a:rPr>
                        <a:t>-Tec</a:t>
                      </a:r>
                      <a:r>
                        <a:rPr lang="en-US" sz="1000" b="1" baseline="30000">
                          <a:solidFill>
                            <a:schemeClr val="tx1"/>
                          </a:solidFill>
                          <a:latin typeface="Arial" panose="020B0604020202020204" pitchFamily="34" charset="0"/>
                          <a:cs typeface="Arial" panose="020B0604020202020204" pitchFamily="34" charset="0"/>
                        </a:rPr>
                        <a:t>®</a:t>
                      </a:r>
                      <a:r>
                        <a:rPr lang="en-US" sz="1000" b="1">
                          <a:solidFill>
                            <a:schemeClr val="tx1"/>
                          </a:solidFill>
                          <a:latin typeface="Arial" panose="020B0604020202020204" pitchFamily="34" charset="0"/>
                          <a:cs typeface="Arial" panose="020B0604020202020204" pitchFamily="34" charset="0"/>
                        </a:rPr>
                        <a:t> </a:t>
                      </a:r>
                      <a:r>
                        <a:rPr lang="en-US" sz="1000" b="1" i="1">
                          <a:solidFill>
                            <a:schemeClr val="tx1"/>
                          </a:solidFill>
                          <a:latin typeface="Arial" panose="020B0604020202020204" pitchFamily="34" charset="0"/>
                          <a:cs typeface="Arial" panose="020B0604020202020204" pitchFamily="34" charset="0"/>
                        </a:rPr>
                        <a:t>vs</a:t>
                      </a:r>
                      <a:r>
                        <a:rPr lang="en-US" sz="1000" b="1">
                          <a:solidFill>
                            <a:schemeClr val="tx1"/>
                          </a:solidFill>
                          <a:latin typeface="Arial" panose="020B0604020202020204" pitchFamily="34" charset="0"/>
                          <a:cs typeface="Arial" panose="020B0604020202020204" pitchFamily="34" charset="0"/>
                        </a:rPr>
                        <a:t>. </a:t>
                      </a:r>
                      <a:r>
                        <a:rPr lang="en-US" sz="1000" b="1" err="1">
                          <a:solidFill>
                            <a:schemeClr val="tx1"/>
                          </a:solidFill>
                          <a:latin typeface="Arial" panose="020B0604020202020204" pitchFamily="34" charset="0"/>
                          <a:cs typeface="Arial" panose="020B0604020202020204" pitchFamily="34" charset="0"/>
                        </a:rPr>
                        <a:t>amorolfina</a:t>
                      </a:r>
                      <a:endParaRPr lang="en-US" sz="1000" b="1">
                        <a:solidFill>
                          <a:schemeClr val="tx1"/>
                        </a:solidFill>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2DBC5"/>
                    </a:solidFill>
                  </a:tcPr>
                </a:tc>
                <a:extLst>
                  <a:ext uri="{0D108BD9-81ED-4DB2-BD59-A6C34878D82A}">
                    <a16:rowId xmlns:a16="http://schemas.microsoft.com/office/drawing/2014/main" val="3200905379"/>
                  </a:ext>
                </a:extLst>
              </a:tr>
              <a:tr h="50529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71450" indent="-171450" algn="l">
                        <a:buFontTx/>
                        <a:buBlip>
                          <a:blip r:embed="rId3"/>
                        </a:buBlip>
                      </a:pPr>
                      <a:r>
                        <a:rPr lang="en-US" sz="1000" b="0">
                          <a:solidFill>
                            <a:schemeClr val="tx1"/>
                          </a:solidFill>
                          <a:latin typeface="Arial" panose="020B0604020202020204" pitchFamily="34" charset="0"/>
                          <a:cs typeface="Arial" panose="020B0604020202020204" pitchFamily="34" charset="0"/>
                        </a:rPr>
                        <a:t>120 </a:t>
                      </a:r>
                      <a:r>
                        <a:rPr lang="en-US" sz="1000" b="0" err="1">
                          <a:solidFill>
                            <a:schemeClr val="tx1"/>
                          </a:solidFill>
                          <a:latin typeface="Arial" panose="020B0604020202020204" pitchFamily="34" charset="0"/>
                          <a:cs typeface="Arial" panose="020B0604020202020204" pitchFamily="34" charset="0"/>
                        </a:rPr>
                        <a:t>Pacientes</a:t>
                      </a:r>
                      <a:r>
                        <a:rPr lang="en-US" sz="1000" b="0">
                          <a:solidFill>
                            <a:schemeClr val="tx1"/>
                          </a:solidFill>
                          <a:latin typeface="Arial" panose="020B0604020202020204" pitchFamily="34" charset="0"/>
                          <a:cs typeface="Arial" panose="020B0604020202020204" pitchFamily="34" charset="0"/>
                        </a:rPr>
                        <a:t> con </a:t>
                      </a:r>
                      <a:r>
                        <a:rPr lang="en-US" sz="1000" b="0" err="1">
                          <a:solidFill>
                            <a:schemeClr val="tx1"/>
                          </a:solidFill>
                          <a:latin typeface="Arial" panose="020B0604020202020204" pitchFamily="34" charset="0"/>
                          <a:cs typeface="Arial" panose="020B0604020202020204" pitchFamily="34" charset="0"/>
                        </a:rPr>
                        <a:t>onicomicosis</a:t>
                      </a:r>
                      <a:endParaRPr lang="en-US" sz="1000" b="0">
                        <a:solidFill>
                          <a:schemeClr val="tx1"/>
                        </a:solidFill>
                        <a:latin typeface="Arial" panose="020B0604020202020204" pitchFamily="34" charset="0"/>
                        <a:cs typeface="Arial" panose="020B0604020202020204" pitchFamily="34" charset="0"/>
                      </a:endParaRPr>
                    </a:p>
                    <a:p>
                      <a:pPr marL="171450" indent="-171450" algn="l">
                        <a:buFontTx/>
                        <a:buBlip>
                          <a:blip r:embed="rId3"/>
                        </a:buBlip>
                      </a:pPr>
                      <a:r>
                        <a:rPr lang="en-US" sz="1000" b="0">
                          <a:solidFill>
                            <a:schemeClr val="tx1"/>
                          </a:solidFill>
                          <a:latin typeface="Arial" panose="020B0604020202020204" pitchFamily="34" charset="0"/>
                          <a:cs typeface="Arial" panose="020B0604020202020204" pitchFamily="34" charset="0"/>
                        </a:rPr>
                        <a:t> 48 </a:t>
                      </a:r>
                      <a:r>
                        <a:rPr lang="en-US" sz="1000" b="0" err="1">
                          <a:solidFill>
                            <a:schemeClr val="tx1"/>
                          </a:solidFill>
                          <a:latin typeface="Arial" panose="020B0604020202020204" pitchFamily="34" charset="0"/>
                          <a:cs typeface="Arial" panose="020B0604020202020204" pitchFamily="34" charset="0"/>
                        </a:rPr>
                        <a:t>semanas</a:t>
                      </a:r>
                      <a:r>
                        <a:rPr lang="en-US" sz="1000" b="0">
                          <a:solidFill>
                            <a:schemeClr val="tx1"/>
                          </a:solidFill>
                          <a:latin typeface="Arial" panose="020B0604020202020204" pitchFamily="34" charset="0"/>
                          <a:cs typeface="Arial" panose="020B0604020202020204" pitchFamily="34" charset="0"/>
                        </a:rPr>
                        <a:t> de </a:t>
                      </a:r>
                      <a:r>
                        <a:rPr lang="en-US" sz="1000" b="0" err="1">
                          <a:solidFill>
                            <a:schemeClr val="tx1"/>
                          </a:solidFill>
                          <a:latin typeface="Arial" panose="020B0604020202020204" pitchFamily="34" charset="0"/>
                          <a:cs typeface="Arial" panose="020B0604020202020204" pitchFamily="34" charset="0"/>
                        </a:rPr>
                        <a:t>tratamiento</a:t>
                      </a:r>
                      <a:endParaRPr lang="en-US" sz="1000" b="0">
                        <a:solidFill>
                          <a:schemeClr val="tx1"/>
                        </a:solidFill>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24590842"/>
                  </a:ext>
                </a:extLst>
              </a:tr>
            </a:tbl>
          </a:graphicData>
        </a:graphic>
      </p:graphicFrame>
      <p:pic>
        <p:nvPicPr>
          <p:cNvPr id="36" name="Imagen 35" descr="Imagen que contiene computadora&#10;&#10;Descripción generada automáticamente">
            <a:extLst>
              <a:ext uri="{FF2B5EF4-FFF2-40B4-BE49-F238E27FC236}">
                <a16:creationId xmlns:a16="http://schemas.microsoft.com/office/drawing/2014/main" id="{87D768EB-176A-A342-9071-33F8CED6C1D4}"/>
              </a:ext>
            </a:extLst>
          </p:cNvPr>
          <p:cNvPicPr>
            <a:picLocks noChangeAspect="1"/>
          </p:cNvPicPr>
          <p:nvPr/>
        </p:nvPicPr>
        <p:blipFill>
          <a:blip r:embed="rId4"/>
          <a:stretch>
            <a:fillRect/>
          </a:stretch>
        </p:blipFill>
        <p:spPr>
          <a:xfrm>
            <a:off x="648636" y="2625686"/>
            <a:ext cx="5967378" cy="2696753"/>
          </a:xfrm>
          <a:prstGeom prst="rect">
            <a:avLst/>
          </a:prstGeom>
        </p:spPr>
      </p:pic>
      <p:sp>
        <p:nvSpPr>
          <p:cNvPr id="37" name="TextBox 12">
            <a:extLst>
              <a:ext uri="{FF2B5EF4-FFF2-40B4-BE49-F238E27FC236}">
                <a16:creationId xmlns:a16="http://schemas.microsoft.com/office/drawing/2014/main" id="{A9D3BF4C-A75A-744F-8D9D-2056CDF6576B}"/>
              </a:ext>
            </a:extLst>
          </p:cNvPr>
          <p:cNvSpPr txBox="1"/>
          <p:nvPr/>
        </p:nvSpPr>
        <p:spPr>
          <a:xfrm>
            <a:off x="2672703" y="5107502"/>
            <a:ext cx="1033139"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Semanas</a:t>
            </a:r>
          </a:p>
        </p:txBody>
      </p:sp>
      <p:sp>
        <p:nvSpPr>
          <p:cNvPr id="38" name="CuadroTexto 37">
            <a:extLst>
              <a:ext uri="{FF2B5EF4-FFF2-40B4-BE49-F238E27FC236}">
                <a16:creationId xmlns:a16="http://schemas.microsoft.com/office/drawing/2014/main" id="{D1FA49F1-DD7A-5B4C-8339-7E8D1D8EB232}"/>
              </a:ext>
            </a:extLst>
          </p:cNvPr>
          <p:cNvSpPr txBox="1"/>
          <p:nvPr/>
        </p:nvSpPr>
        <p:spPr>
          <a:xfrm>
            <a:off x="5649044" y="4723874"/>
            <a:ext cx="1214538" cy="415498"/>
          </a:xfrm>
          <a:prstGeom prst="rect">
            <a:avLst/>
          </a:prstGeom>
          <a:solidFill>
            <a:schemeClr val="bg1"/>
          </a:solid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1050" b="1" i="0" u="none" strike="noStrike" kern="1200" cap="none" spc="0" normalizeH="0" baseline="0" noProof="0">
                <a:ln>
                  <a:noFill/>
                </a:ln>
                <a:solidFill>
                  <a:srgbClr val="377E48"/>
                </a:solidFill>
                <a:effectLst/>
                <a:uLnTx/>
                <a:uFillTx/>
                <a:latin typeface="Arial" panose="020B0604020202020204" pitchFamily="34" charset="0"/>
                <a:cs typeface="Arial" panose="020B0604020202020204" pitchFamily="34" charset="0"/>
              </a:rPr>
              <a:t>Ony-Tec </a:t>
            </a:r>
            <a:r>
              <a:rPr kumimoji="0" lang="en-US" sz="1050" b="1" i="0" u="none" strike="noStrike" kern="1200" cap="none" spc="0" normalizeH="0" baseline="30000" noProof="0">
                <a:ln>
                  <a:noFill/>
                </a:ln>
                <a:solidFill>
                  <a:srgbClr val="377E48"/>
                </a:solidFill>
                <a:effectLst/>
                <a:uLnTx/>
                <a:uFillTx/>
                <a:latin typeface="Arial" panose="020B0604020202020204" pitchFamily="34" charset="0"/>
                <a:cs typeface="Arial" panose="020B0604020202020204" pitchFamily="34" charset="0"/>
              </a:rPr>
              <a:t>® </a:t>
            </a:r>
            <a:endParaRPr kumimoji="0" lang="es-ES" sz="1050" b="1" i="0" u="none" strike="noStrike" kern="1200" cap="none" spc="0" normalizeH="0" baseline="30000" noProof="0">
              <a:ln>
                <a:noFill/>
              </a:ln>
              <a:solidFill>
                <a:srgbClr val="377E48"/>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err="1">
                <a:ln>
                  <a:noFill/>
                </a:ln>
                <a:solidFill>
                  <a:prstClr val="black"/>
                </a:solidFill>
                <a:effectLst/>
                <a:uLnTx/>
                <a:uFillTx/>
                <a:latin typeface="Arial" panose="020B0604020202020204" pitchFamily="34" charset="0"/>
                <a:ea typeface="+mn-lt"/>
                <a:cs typeface="Arial" panose="020B0604020202020204" pitchFamily="34" charset="0"/>
              </a:rPr>
              <a:t>Amorolfina</a:t>
            </a: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 5 %</a:t>
            </a:r>
            <a:endParaRPr kumimoji="0" lang="en-US" sz="900" b="1" i="0" u="none" strike="noStrike" kern="1200" cap="none" spc="0" normalizeH="0" baseline="0" noProof="0">
              <a:ln>
                <a:noFill/>
              </a:ln>
              <a:solidFill>
                <a:srgbClr val="26859D"/>
              </a:solidFill>
              <a:effectLst/>
              <a:uLnTx/>
              <a:uFillTx/>
              <a:latin typeface="Arial" panose="020B0604020202020204" pitchFamily="34" charset="0"/>
              <a:ea typeface="+mn-lt"/>
              <a:cs typeface="Arial" panose="020B0604020202020204" pitchFamily="34" charset="0"/>
            </a:endParaRPr>
          </a:p>
        </p:txBody>
      </p:sp>
      <p:sp>
        <p:nvSpPr>
          <p:cNvPr id="39" name="Marcador de texto 31">
            <a:extLst>
              <a:ext uri="{FF2B5EF4-FFF2-40B4-BE49-F238E27FC236}">
                <a16:creationId xmlns:a16="http://schemas.microsoft.com/office/drawing/2014/main" id="{94AEB83C-4595-DD40-AFB1-0621AF7CE1F7}"/>
              </a:ext>
            </a:extLst>
          </p:cNvPr>
          <p:cNvSpPr txBox="1">
            <a:spLocks/>
          </p:cNvSpPr>
          <p:nvPr/>
        </p:nvSpPr>
        <p:spPr>
          <a:xfrm>
            <a:off x="528483" y="5777953"/>
            <a:ext cx="11135033" cy="46159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lnSpc>
                <a:spcPct val="100000"/>
              </a:lnSpc>
              <a:spcBef>
                <a:spcPct val="30000"/>
              </a:spcBef>
              <a:spcAft>
                <a:spcPct val="0"/>
              </a:spcAft>
              <a:buNone/>
              <a:defRPr/>
            </a:pPr>
            <a:r>
              <a:rPr lang="es-ES_tradnl" sz="800"/>
              <a:t>*</a:t>
            </a:r>
            <a:r>
              <a:rPr lang="es-ES_tradnl" sz="800" i="1"/>
              <a:t>p </a:t>
            </a:r>
            <a:r>
              <a:rPr lang="es-ES_tradnl" sz="800"/>
              <a:t>&lt;0,001. La</a:t>
            </a:r>
            <a:r>
              <a:rPr kumimoji="0" lang="es-ES"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tasa de respuesta </a:t>
            </a:r>
            <a:r>
              <a:rPr kumimoji="0" lang="es-ES"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se define como la conversión a negativo tanto de la microscopía de KOH como del cultivo de hongos y la disminución del área de la uña enferma a ≤10 % (incluido cero) del total.</a:t>
            </a:r>
            <a:r>
              <a:rPr kumimoji="0" lang="es-ES"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GB"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KOH: </a:t>
            </a:r>
            <a:r>
              <a:rPr lang="en-GB" sz="800">
                <a:solidFill>
                  <a:prstClr val="black"/>
                </a:solidFill>
                <a:latin typeface="Arial" panose="020B0604020202020204" pitchFamily="34" charset="0"/>
                <a:cs typeface="Arial" panose="020B0604020202020204" pitchFamily="34" charset="0"/>
              </a:rPr>
              <a:t>h</a:t>
            </a:r>
            <a:r>
              <a:rPr kumimoji="0" lang="en-GB" sz="8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idróxido</a:t>
            </a:r>
            <a:r>
              <a:rPr kumimoji="0" lang="en-GB"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de </a:t>
            </a:r>
            <a:r>
              <a:rPr kumimoji="0" lang="en-GB" sz="8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potasio</a:t>
            </a:r>
            <a:r>
              <a:rPr kumimoji="0" lang="en-GB"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kumimoji="0" lang="en-GB"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0" name="Marcador de texto 31">
            <a:extLst>
              <a:ext uri="{FF2B5EF4-FFF2-40B4-BE49-F238E27FC236}">
                <a16:creationId xmlns:a16="http://schemas.microsoft.com/office/drawing/2014/main" id="{AB077528-DD79-F642-9D1E-30C374E37DD2}"/>
              </a:ext>
            </a:extLst>
          </p:cNvPr>
          <p:cNvSpPr txBox="1">
            <a:spLocks/>
          </p:cNvSpPr>
          <p:nvPr/>
        </p:nvSpPr>
        <p:spPr>
          <a:xfrm>
            <a:off x="-992851" y="6298932"/>
            <a:ext cx="8289725" cy="23548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800" b="1" i="0" u="none" strike="noStrike" kern="1200" cap="none" spc="0" normalizeH="0" baseline="0" noProof="0">
                <a:ln>
                  <a:noFill/>
                </a:ln>
                <a:solidFill>
                  <a:srgbClr val="377E48"/>
                </a:solidFill>
                <a:effectLst/>
                <a:uLnTx/>
                <a:uFillTx/>
                <a:latin typeface="Arial" panose="020B0604020202020204" pitchFamily="34" charset="0"/>
                <a:cs typeface="Arial" panose="020B0604020202020204" pitchFamily="34" charset="0"/>
              </a:rPr>
              <a:t>                                                          1.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Iorizzo</a:t>
            </a:r>
            <a:r>
              <a:rPr kumimoji="0" lang="fr-FR"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M</a:t>
            </a:r>
            <a:r>
              <a:rPr kumimoji="0" lang="fr-FR" sz="8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et al</a:t>
            </a:r>
            <a:r>
              <a:rPr kumimoji="0" lang="fr-FR"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Skin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Appendage</a:t>
            </a:r>
            <a:r>
              <a:rPr kumimoji="0" lang="fr-FR"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Disord</a:t>
            </a:r>
            <a:r>
              <a:rPr kumimoji="0" lang="fr-FR"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2016;1(3):134-40.</a:t>
            </a:r>
          </a:p>
        </p:txBody>
      </p:sp>
      <p:sp>
        <p:nvSpPr>
          <p:cNvPr id="20" name="TextBox 12">
            <a:extLst>
              <a:ext uri="{FF2B5EF4-FFF2-40B4-BE49-F238E27FC236}">
                <a16:creationId xmlns:a16="http://schemas.microsoft.com/office/drawing/2014/main" id="{A2015299-9AA7-5F49-B6E7-260BCF84FA7B}"/>
              </a:ext>
            </a:extLst>
          </p:cNvPr>
          <p:cNvSpPr txBox="1"/>
          <p:nvPr/>
        </p:nvSpPr>
        <p:spPr>
          <a:xfrm rot="16200000">
            <a:off x="-413513" y="3961829"/>
            <a:ext cx="2253117"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defTabSz="457200">
              <a:defRPr/>
            </a:pPr>
            <a:r>
              <a:rPr lang="en-US" sz="1000" b="1">
                <a:solidFill>
                  <a:prstClr val="black"/>
                </a:solidFill>
                <a:latin typeface="Arial" panose="020B0604020202020204" pitchFamily="34" charset="0"/>
                <a:cs typeface="Arial" panose="020B0604020202020204" pitchFamily="34" charset="0"/>
              </a:rPr>
              <a:t>Tasa de </a:t>
            </a:r>
            <a:r>
              <a:rPr lang="en-US" sz="1000" b="1" err="1">
                <a:solidFill>
                  <a:prstClr val="black"/>
                </a:solidFill>
                <a:latin typeface="Arial" panose="020B0604020202020204" pitchFamily="34" charset="0"/>
                <a:cs typeface="Arial" panose="020B0604020202020204" pitchFamily="34" charset="0"/>
              </a:rPr>
              <a:t>respuesta</a:t>
            </a:r>
            <a:r>
              <a:rPr lang="en-US" sz="1000" b="1">
                <a:solidFill>
                  <a:prstClr val="black"/>
                </a:solidFill>
                <a:latin typeface="Arial" panose="020B0604020202020204" pitchFamily="34" charset="0"/>
                <a:cs typeface="Arial" panose="020B0604020202020204" pitchFamily="34" charset="0"/>
              </a:rPr>
              <a:t> (%)</a:t>
            </a:r>
            <a:endParaRPr kumimoji="0" lang="en-US" sz="1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 name="Rectángulo 1">
            <a:extLst>
              <a:ext uri="{FF2B5EF4-FFF2-40B4-BE49-F238E27FC236}">
                <a16:creationId xmlns:a16="http://schemas.microsoft.com/office/drawing/2014/main" id="{AC0D69F9-2D5B-9544-9F95-2958B2CF1E67}"/>
              </a:ext>
            </a:extLst>
          </p:cNvPr>
          <p:cNvSpPr/>
          <p:nvPr/>
        </p:nvSpPr>
        <p:spPr>
          <a:xfrm flipV="1">
            <a:off x="4684525" y="3646730"/>
            <a:ext cx="614789" cy="144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8EF28D7C-4857-9A4C-A49B-7DCC4678287B}"/>
              </a:ext>
            </a:extLst>
          </p:cNvPr>
          <p:cNvSpPr/>
          <p:nvPr/>
        </p:nvSpPr>
        <p:spPr>
          <a:xfrm flipV="1">
            <a:off x="4809890" y="2753346"/>
            <a:ext cx="614789" cy="144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5718379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C16A9B27-3493-6C43-9BF4-C535862696ED}"/>
              </a:ext>
            </a:extLst>
          </p:cNvPr>
          <p:cNvSpPr txBox="1"/>
          <p:nvPr/>
        </p:nvSpPr>
        <p:spPr>
          <a:xfrm>
            <a:off x="589936" y="441325"/>
            <a:ext cx="8261834" cy="1015663"/>
          </a:xfrm>
          <a:prstGeom prst="rect">
            <a:avLst/>
          </a:prstGeom>
          <a:noFill/>
        </p:spPr>
        <p:txBody>
          <a:bodyPr wrap="square" rtlCol="0">
            <a:spAutoFit/>
          </a:bodyPr>
          <a:lstStyle/>
          <a:p>
            <a:r>
              <a:rPr lang="es-ES" sz="3000" b="1" dirty="0">
                <a:solidFill>
                  <a:srgbClr val="377E48"/>
                </a:solidFill>
                <a:latin typeface="Arial" panose="020B0604020202020204" pitchFamily="34" charset="0"/>
                <a:cs typeface="Arial" panose="020B0604020202020204" pitchFamily="34" charset="0"/>
              </a:rPr>
              <a:t>2. Evidencia clínica de Ony-</a:t>
            </a:r>
            <a:r>
              <a:rPr lang="es-ES" sz="3000" b="1" dirty="0" err="1">
                <a:solidFill>
                  <a:srgbClr val="377E48"/>
                </a:solidFill>
                <a:latin typeface="Arial" panose="020B0604020202020204" pitchFamily="34" charset="0"/>
                <a:cs typeface="Arial" panose="020B0604020202020204" pitchFamily="34" charset="0"/>
              </a:rPr>
              <a:t>Tec</a:t>
            </a:r>
            <a:r>
              <a:rPr lang="es-ES" sz="3000" b="1" baseline="30000" dirty="0">
                <a:solidFill>
                  <a:srgbClr val="377E48"/>
                </a:solidFill>
                <a:latin typeface="Arial" panose="020B0604020202020204" pitchFamily="34" charset="0"/>
                <a:cs typeface="Arial" panose="020B0604020202020204" pitchFamily="34" charset="0"/>
              </a:rPr>
              <a:t>®</a:t>
            </a:r>
            <a:r>
              <a:rPr lang="es-ES" sz="3000" b="1" dirty="0">
                <a:solidFill>
                  <a:srgbClr val="377E48"/>
                </a:solidFill>
                <a:latin typeface="Arial" panose="020B0604020202020204" pitchFamily="34" charset="0"/>
                <a:cs typeface="Arial" panose="020B0604020202020204" pitchFamily="34" charset="0"/>
              </a:rPr>
              <a:t>: eficacia y seguridad</a:t>
            </a:r>
          </a:p>
        </p:txBody>
      </p:sp>
      <p:sp>
        <p:nvSpPr>
          <p:cNvPr id="11" name="Rectángulo 10">
            <a:extLst>
              <a:ext uri="{FF2B5EF4-FFF2-40B4-BE49-F238E27FC236}">
                <a16:creationId xmlns:a16="http://schemas.microsoft.com/office/drawing/2014/main" id="{A06DBA20-4C17-4045-871C-7B9047A8D20A}"/>
              </a:ext>
            </a:extLst>
          </p:cNvPr>
          <p:cNvSpPr/>
          <p:nvPr/>
        </p:nvSpPr>
        <p:spPr>
          <a:xfrm>
            <a:off x="6759412" y="4726982"/>
            <a:ext cx="4261773" cy="738664"/>
          </a:xfrm>
          <a:prstGeom prst="rect">
            <a:avLst/>
          </a:prstGeom>
        </p:spPr>
        <p:txBody>
          <a:bodyPr wrap="square" lIns="91440" tIns="45720" rIns="91440" bIns="45720" anchor="t">
            <a:spAutoFit/>
          </a:bodyPr>
          <a:lstStyle/>
          <a:p>
            <a:pPr lvl="0" defTabSz="457200">
              <a:defRPr/>
            </a:pPr>
            <a:r>
              <a:rPr lang="en-GB" sz="1400">
                <a:latin typeface="Arial" panose="020B0604020202020204" pitchFamily="34" charset="0"/>
                <a:cs typeface="Arial" panose="020B0604020202020204" pitchFamily="34" charset="0"/>
              </a:rPr>
              <a:t>Se </a:t>
            </a:r>
            <a:r>
              <a:rPr lang="en-GB" sz="1400" b="1" err="1">
                <a:solidFill>
                  <a:srgbClr val="377E48"/>
                </a:solidFill>
                <a:latin typeface="Arial" panose="020B0604020202020204" pitchFamily="34" charset="0"/>
                <a:cs typeface="Arial" panose="020B0604020202020204" pitchFamily="34" charset="0"/>
              </a:rPr>
              <a:t>observó</a:t>
            </a:r>
            <a:r>
              <a:rPr lang="en-GB" sz="1400" b="1">
                <a:solidFill>
                  <a:srgbClr val="377E48"/>
                </a:solidFill>
                <a:latin typeface="Arial" panose="020B0604020202020204" pitchFamily="34" charset="0"/>
                <a:cs typeface="Arial" panose="020B0604020202020204" pitchFamily="34" charset="0"/>
              </a:rPr>
              <a:t> </a:t>
            </a:r>
            <a:r>
              <a:rPr lang="en-GB" sz="1400" b="1" err="1">
                <a:solidFill>
                  <a:srgbClr val="377E48"/>
                </a:solidFill>
                <a:latin typeface="Arial" panose="020B0604020202020204" pitchFamily="34" charset="0"/>
                <a:cs typeface="Arial" panose="020B0604020202020204" pitchFamily="34" charset="0"/>
              </a:rPr>
              <a:t>curación</a:t>
            </a:r>
            <a:r>
              <a:rPr lang="en-GB" sz="1400" b="1">
                <a:solidFill>
                  <a:srgbClr val="377E48"/>
                </a:solidFill>
                <a:latin typeface="Arial" panose="020B0604020202020204" pitchFamily="34" charset="0"/>
                <a:cs typeface="Arial" panose="020B0604020202020204" pitchFamily="34" charset="0"/>
              </a:rPr>
              <a:t> </a:t>
            </a:r>
            <a:r>
              <a:rPr lang="en-GB" sz="1400" b="1" err="1">
                <a:solidFill>
                  <a:srgbClr val="377E48"/>
                </a:solidFill>
                <a:latin typeface="Arial" panose="020B0604020202020204" pitchFamily="34" charset="0"/>
                <a:cs typeface="Arial" panose="020B0604020202020204" pitchFamily="34" charset="0"/>
              </a:rPr>
              <a:t>micológica</a:t>
            </a:r>
            <a:r>
              <a:rPr lang="en-GB" sz="1400" b="1">
                <a:solidFill>
                  <a:srgbClr val="377E48"/>
                </a:solidFill>
                <a:latin typeface="Arial" panose="020B0604020202020204" pitchFamily="34" charset="0"/>
                <a:cs typeface="Arial" panose="020B0604020202020204" pitchFamily="34" charset="0"/>
              </a:rPr>
              <a:t> </a:t>
            </a:r>
            <a:r>
              <a:rPr lang="en-GB" sz="1400" err="1">
                <a:solidFill>
                  <a:srgbClr val="377E48"/>
                </a:solidFill>
                <a:latin typeface="Arial" panose="020B0604020202020204" pitchFamily="34" charset="0"/>
                <a:cs typeface="Arial" panose="020B0604020202020204" pitchFamily="34" charset="0"/>
              </a:rPr>
              <a:t>en</a:t>
            </a:r>
            <a:r>
              <a:rPr lang="en-GB" sz="1400">
                <a:solidFill>
                  <a:srgbClr val="377E48"/>
                </a:solidFill>
                <a:latin typeface="Arial" panose="020B0604020202020204" pitchFamily="34" charset="0"/>
                <a:cs typeface="Arial" panose="020B0604020202020204" pitchFamily="34" charset="0"/>
              </a:rPr>
              <a:t> el </a:t>
            </a:r>
            <a:r>
              <a:rPr lang="en-GB" sz="1400" b="1">
                <a:solidFill>
                  <a:srgbClr val="377E48"/>
                </a:solidFill>
                <a:latin typeface="Arial" panose="020B0604020202020204" pitchFamily="34" charset="0"/>
                <a:cs typeface="Arial" panose="020B0604020202020204" pitchFamily="34" charset="0"/>
              </a:rPr>
              <a:t>100 % de los </a:t>
            </a:r>
            <a:r>
              <a:rPr lang="en-GB" sz="1400" b="1" err="1">
                <a:solidFill>
                  <a:srgbClr val="377E48"/>
                </a:solidFill>
                <a:latin typeface="Arial" panose="020B0604020202020204" pitchFamily="34" charset="0"/>
                <a:cs typeface="Arial" panose="020B0604020202020204" pitchFamily="34" charset="0"/>
              </a:rPr>
              <a:t>pacientes</a:t>
            </a:r>
            <a:r>
              <a:rPr lang="en-GB" sz="1400">
                <a:solidFill>
                  <a:srgbClr val="377E48"/>
                </a:solidFill>
                <a:latin typeface="Arial" panose="020B0604020202020204" pitchFamily="34" charset="0"/>
                <a:cs typeface="Arial" panose="020B0604020202020204" pitchFamily="34" charset="0"/>
              </a:rPr>
              <a:t> </a:t>
            </a:r>
            <a:r>
              <a:rPr lang="en-GB" sz="1400">
                <a:latin typeface="Arial" panose="020B0604020202020204" pitchFamily="34" charset="0"/>
                <a:cs typeface="Arial" panose="020B0604020202020204" pitchFamily="34" charset="0"/>
              </a:rPr>
              <a:t>del </a:t>
            </a:r>
            <a:r>
              <a:rPr lang="en-GB" sz="1400" err="1">
                <a:latin typeface="Arial" panose="020B0604020202020204" pitchFamily="34" charset="0"/>
                <a:cs typeface="Arial" panose="020B0604020202020204" pitchFamily="34" charset="0"/>
              </a:rPr>
              <a:t>grupo</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Ony</a:t>
            </a:r>
            <a:r>
              <a:rPr lang="en-GB" sz="1400">
                <a:latin typeface="Arial" panose="020B0604020202020204" pitchFamily="34" charset="0"/>
                <a:cs typeface="Arial" panose="020B0604020202020204" pitchFamily="34" charset="0"/>
              </a:rPr>
              <a:t>-Tec</a:t>
            </a:r>
            <a:r>
              <a:rPr lang="en-GB" sz="1400" baseline="30000">
                <a:latin typeface="Arial" panose="020B0604020202020204" pitchFamily="34" charset="0"/>
                <a:cs typeface="Arial" panose="020B0604020202020204" pitchFamily="34" charset="0"/>
              </a:rPr>
              <a:t>®</a:t>
            </a:r>
            <a:r>
              <a:rPr lang="en-GB" sz="1400">
                <a:latin typeface="Arial" panose="020B0604020202020204" pitchFamily="34" charset="0"/>
                <a:cs typeface="Arial" panose="020B0604020202020204" pitchFamily="34" charset="0"/>
              </a:rPr>
              <a:t> y </a:t>
            </a:r>
            <a:r>
              <a:rPr lang="en-GB" sz="1400" err="1">
                <a:latin typeface="Arial" panose="020B0604020202020204" pitchFamily="34" charset="0"/>
                <a:cs typeface="Arial" panose="020B0604020202020204" pitchFamily="34" charset="0"/>
              </a:rPr>
              <a:t>en</a:t>
            </a:r>
            <a:r>
              <a:rPr lang="en-GB" sz="1400">
                <a:latin typeface="Arial" panose="020B0604020202020204" pitchFamily="34" charset="0"/>
                <a:cs typeface="Arial" panose="020B0604020202020204" pitchFamily="34" charset="0"/>
              </a:rPr>
              <a:t> el 81,7 % del </a:t>
            </a:r>
            <a:r>
              <a:rPr lang="en-GB" sz="1400" err="1">
                <a:latin typeface="Arial" panose="020B0604020202020204" pitchFamily="34" charset="0"/>
                <a:cs typeface="Arial" panose="020B0604020202020204" pitchFamily="34" charset="0"/>
              </a:rPr>
              <a:t>grupo</a:t>
            </a:r>
            <a:r>
              <a:rPr lang="en-GB" sz="1400">
                <a:latin typeface="Arial" panose="020B0604020202020204" pitchFamily="34" charset="0"/>
                <a:cs typeface="Arial" panose="020B0604020202020204" pitchFamily="34" charset="0"/>
              </a:rPr>
              <a:t> de </a:t>
            </a:r>
            <a:r>
              <a:rPr lang="en-GB" sz="1400" err="1">
                <a:latin typeface="Arial" panose="020B0604020202020204" pitchFamily="34" charset="0"/>
                <a:cs typeface="Arial" panose="020B0604020202020204" pitchFamily="34" charset="0"/>
              </a:rPr>
              <a:t>amorolfina</a:t>
            </a:r>
            <a:r>
              <a:rPr lang="en-GB" sz="1400">
                <a:latin typeface="Arial" panose="020B0604020202020204" pitchFamily="34" charset="0"/>
                <a:cs typeface="Arial" panose="020B0604020202020204" pitchFamily="34" charset="0"/>
              </a:rPr>
              <a:t>, a la </a:t>
            </a:r>
            <a:r>
              <a:rPr lang="en-GB" sz="1400" err="1">
                <a:latin typeface="Arial" panose="020B0604020202020204" pitchFamily="34" charset="0"/>
                <a:cs typeface="Arial" panose="020B0604020202020204" pitchFamily="34" charset="0"/>
              </a:rPr>
              <a:t>semana</a:t>
            </a:r>
            <a:r>
              <a:rPr lang="en-GB" sz="1400">
                <a:latin typeface="Arial" panose="020B0604020202020204" pitchFamily="34" charset="0"/>
                <a:cs typeface="Arial" panose="020B0604020202020204" pitchFamily="34" charset="0"/>
              </a:rPr>
              <a:t> 48.</a:t>
            </a:r>
            <a:r>
              <a:rPr lang="en-GB" sz="1400" baseline="30000">
                <a:latin typeface="Arial" panose="020B0604020202020204" pitchFamily="34" charset="0"/>
                <a:cs typeface="Arial" panose="020B0604020202020204" pitchFamily="34" charset="0"/>
              </a:rPr>
              <a:t>1</a:t>
            </a:r>
          </a:p>
        </p:txBody>
      </p:sp>
      <p:sp>
        <p:nvSpPr>
          <p:cNvPr id="15" name="CuadroTexto 14">
            <a:extLst>
              <a:ext uri="{FF2B5EF4-FFF2-40B4-BE49-F238E27FC236}">
                <a16:creationId xmlns:a16="http://schemas.microsoft.com/office/drawing/2014/main" id="{8D4529B7-E80D-4D44-ADFE-91D98FE058C7}"/>
              </a:ext>
            </a:extLst>
          </p:cNvPr>
          <p:cNvSpPr txBox="1"/>
          <p:nvPr/>
        </p:nvSpPr>
        <p:spPr>
          <a:xfrm>
            <a:off x="662386" y="1382889"/>
            <a:ext cx="11135033" cy="400110"/>
          </a:xfrm>
          <a:prstGeom prst="rect">
            <a:avLst/>
          </a:prstGeom>
          <a:noFill/>
        </p:spPr>
        <p:txBody>
          <a:bodyPr wrap="square" rtlCol="0">
            <a:spAutoFit/>
          </a:bodyPr>
          <a:lstStyle/>
          <a:p>
            <a:r>
              <a:rPr lang="es-ES" sz="2000" b="1" dirty="0">
                <a:latin typeface="Arial" panose="020B0604020202020204" pitchFamily="34" charset="0"/>
                <a:cs typeface="Arial" panose="020B0604020202020204" pitchFamily="34" charset="0"/>
              </a:rPr>
              <a:t>Estudio comparativo directo </a:t>
            </a:r>
            <a:r>
              <a:rPr lang="es-ES" sz="2000" b="1" i="1" dirty="0">
                <a:latin typeface="Arial" panose="020B0604020202020204" pitchFamily="34" charset="0"/>
                <a:cs typeface="Arial" panose="020B0604020202020204" pitchFamily="34" charset="0"/>
              </a:rPr>
              <a:t>vs</a:t>
            </a:r>
            <a:r>
              <a:rPr lang="es-ES" sz="2000" b="1" dirty="0">
                <a:latin typeface="Arial" panose="020B0604020202020204" pitchFamily="34" charset="0"/>
                <a:cs typeface="Arial" panose="020B0604020202020204" pitchFamily="34" charset="0"/>
              </a:rPr>
              <a:t>. amorolfina</a:t>
            </a:r>
            <a:r>
              <a:rPr lang="es-ES" sz="2000" b="1" baseline="30000" dirty="0">
                <a:latin typeface="Arial" panose="020B0604020202020204" pitchFamily="34" charset="0"/>
                <a:cs typeface="Arial" panose="020B0604020202020204" pitchFamily="34" charset="0"/>
              </a:rPr>
              <a:t>1</a:t>
            </a:r>
          </a:p>
        </p:txBody>
      </p:sp>
      <p:sp>
        <p:nvSpPr>
          <p:cNvPr id="26" name="CuadroTexto 25">
            <a:extLst>
              <a:ext uri="{FF2B5EF4-FFF2-40B4-BE49-F238E27FC236}">
                <a16:creationId xmlns:a16="http://schemas.microsoft.com/office/drawing/2014/main" id="{20F63735-D5C0-444D-BD6B-BCE87E9062CE}"/>
              </a:ext>
            </a:extLst>
          </p:cNvPr>
          <p:cNvSpPr txBox="1"/>
          <p:nvPr/>
        </p:nvSpPr>
        <p:spPr>
          <a:xfrm>
            <a:off x="891219" y="1761397"/>
            <a:ext cx="3258491" cy="307777"/>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77E48"/>
                </a:solidFill>
                <a:effectLst/>
                <a:uLnTx/>
                <a:uFillTx/>
                <a:latin typeface="Arial" panose="020B0604020202020204" pitchFamily="34" charset="0"/>
                <a:cs typeface="Arial" panose="020B0604020202020204" pitchFamily="34" charset="0"/>
              </a:rPr>
              <a:t>TASA DE CURACIÓN MICOLÓGICA</a:t>
            </a:r>
          </a:p>
        </p:txBody>
      </p:sp>
      <p:graphicFrame>
        <p:nvGraphicFramePr>
          <p:cNvPr id="23" name="Table 8">
            <a:extLst>
              <a:ext uri="{FF2B5EF4-FFF2-40B4-BE49-F238E27FC236}">
                <a16:creationId xmlns:a16="http://schemas.microsoft.com/office/drawing/2014/main" id="{A340D9DC-02A0-8B4C-97C5-46C2DA2DE2D2}"/>
              </a:ext>
            </a:extLst>
          </p:cNvPr>
          <p:cNvGraphicFramePr>
            <a:graphicFrameLocks noGrp="1"/>
          </p:cNvGraphicFramePr>
          <p:nvPr>
            <p:extLst>
              <p:ext uri="{D42A27DB-BD31-4B8C-83A1-F6EECF244321}">
                <p14:modId xmlns:p14="http://schemas.microsoft.com/office/powerpoint/2010/main" val="4004684108"/>
              </p:ext>
            </p:extLst>
          </p:nvPr>
        </p:nvGraphicFramePr>
        <p:xfrm>
          <a:off x="6903155" y="3253140"/>
          <a:ext cx="3018585" cy="792920"/>
        </p:xfrm>
        <a:graphic>
          <a:graphicData uri="http://schemas.openxmlformats.org/drawingml/2006/table">
            <a:tbl>
              <a:tblPr firstRow="1" bandRow="1"/>
              <a:tblGrid>
                <a:gridCol w="3018585">
                  <a:extLst>
                    <a:ext uri="{9D8B030D-6E8A-4147-A177-3AD203B41FA5}">
                      <a16:colId xmlns:a16="http://schemas.microsoft.com/office/drawing/2014/main" val="4055134332"/>
                    </a:ext>
                  </a:extLst>
                </a:gridCol>
              </a:tblGrid>
              <a:tr h="28763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000" b="1" err="1">
                          <a:solidFill>
                            <a:schemeClr val="tx1"/>
                          </a:solidFill>
                          <a:latin typeface="Arial" panose="020B0604020202020204" pitchFamily="34" charset="0"/>
                          <a:cs typeface="Arial" panose="020B0604020202020204" pitchFamily="34" charset="0"/>
                        </a:rPr>
                        <a:t>Ony</a:t>
                      </a:r>
                      <a:r>
                        <a:rPr lang="en-US" sz="1000" b="1">
                          <a:solidFill>
                            <a:schemeClr val="tx1"/>
                          </a:solidFill>
                          <a:latin typeface="Arial" panose="020B0604020202020204" pitchFamily="34" charset="0"/>
                          <a:cs typeface="Arial" panose="020B0604020202020204" pitchFamily="34" charset="0"/>
                        </a:rPr>
                        <a:t>-Tec</a:t>
                      </a:r>
                      <a:r>
                        <a:rPr lang="en-US" sz="1000" b="1" baseline="30000">
                          <a:solidFill>
                            <a:schemeClr val="tx1"/>
                          </a:solidFill>
                          <a:latin typeface="Arial" panose="020B0604020202020204" pitchFamily="34" charset="0"/>
                          <a:cs typeface="Arial" panose="020B0604020202020204" pitchFamily="34" charset="0"/>
                        </a:rPr>
                        <a:t>®</a:t>
                      </a:r>
                      <a:r>
                        <a:rPr lang="en-US" sz="1000" b="1">
                          <a:solidFill>
                            <a:schemeClr val="tx1"/>
                          </a:solidFill>
                          <a:latin typeface="Arial" panose="020B0604020202020204" pitchFamily="34" charset="0"/>
                          <a:cs typeface="Arial" panose="020B0604020202020204" pitchFamily="34" charset="0"/>
                        </a:rPr>
                        <a:t> </a:t>
                      </a:r>
                      <a:r>
                        <a:rPr lang="en-US" sz="1000" b="1" i="1">
                          <a:solidFill>
                            <a:schemeClr val="tx1"/>
                          </a:solidFill>
                          <a:latin typeface="Arial" panose="020B0604020202020204" pitchFamily="34" charset="0"/>
                          <a:cs typeface="Arial" panose="020B0604020202020204" pitchFamily="34" charset="0"/>
                        </a:rPr>
                        <a:t>vs</a:t>
                      </a:r>
                      <a:r>
                        <a:rPr lang="en-US" sz="1000" b="1">
                          <a:solidFill>
                            <a:schemeClr val="tx1"/>
                          </a:solidFill>
                          <a:latin typeface="Arial" panose="020B0604020202020204" pitchFamily="34" charset="0"/>
                          <a:cs typeface="Arial" panose="020B0604020202020204" pitchFamily="34" charset="0"/>
                        </a:rPr>
                        <a:t>. </a:t>
                      </a:r>
                      <a:r>
                        <a:rPr lang="en-US" sz="1000" b="1" err="1">
                          <a:solidFill>
                            <a:schemeClr val="tx1"/>
                          </a:solidFill>
                          <a:latin typeface="Arial" panose="020B0604020202020204" pitchFamily="34" charset="0"/>
                          <a:cs typeface="Arial" panose="020B0604020202020204" pitchFamily="34" charset="0"/>
                        </a:rPr>
                        <a:t>amorolfina</a:t>
                      </a:r>
                      <a:endParaRPr lang="en-US" sz="1000" b="1">
                        <a:solidFill>
                          <a:schemeClr val="tx1"/>
                        </a:solidFill>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2DBC5"/>
                    </a:solidFill>
                  </a:tcPr>
                </a:tc>
                <a:extLst>
                  <a:ext uri="{0D108BD9-81ED-4DB2-BD59-A6C34878D82A}">
                    <a16:rowId xmlns:a16="http://schemas.microsoft.com/office/drawing/2014/main" val="3200905379"/>
                  </a:ext>
                </a:extLst>
              </a:tr>
              <a:tr h="50529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71450" indent="-171450" algn="l">
                        <a:buFontTx/>
                        <a:buBlip>
                          <a:blip r:embed="rId2"/>
                        </a:buBlip>
                      </a:pPr>
                      <a:r>
                        <a:rPr lang="en-US" sz="1000" b="0" dirty="0">
                          <a:solidFill>
                            <a:schemeClr val="tx1"/>
                          </a:solidFill>
                          <a:latin typeface="Arial" panose="020B0604020202020204" pitchFamily="34" charset="0"/>
                          <a:cs typeface="Arial" panose="020B0604020202020204" pitchFamily="34" charset="0"/>
                        </a:rPr>
                        <a:t>120 </a:t>
                      </a:r>
                      <a:r>
                        <a:rPr lang="en-US" sz="1000" b="0" dirty="0" err="1">
                          <a:solidFill>
                            <a:schemeClr val="tx1"/>
                          </a:solidFill>
                          <a:latin typeface="Arial" panose="020B0604020202020204" pitchFamily="34" charset="0"/>
                          <a:cs typeface="Arial" panose="020B0604020202020204" pitchFamily="34" charset="0"/>
                        </a:rPr>
                        <a:t>Pacientes</a:t>
                      </a:r>
                      <a:r>
                        <a:rPr lang="en-US" sz="1000" b="0" dirty="0">
                          <a:solidFill>
                            <a:schemeClr val="tx1"/>
                          </a:solidFill>
                          <a:latin typeface="Arial" panose="020B0604020202020204" pitchFamily="34" charset="0"/>
                          <a:cs typeface="Arial" panose="020B0604020202020204" pitchFamily="34" charset="0"/>
                        </a:rPr>
                        <a:t> con </a:t>
                      </a:r>
                      <a:r>
                        <a:rPr lang="en-US" sz="1000" b="0" dirty="0" err="1">
                          <a:solidFill>
                            <a:schemeClr val="tx1"/>
                          </a:solidFill>
                          <a:latin typeface="Arial" panose="020B0604020202020204" pitchFamily="34" charset="0"/>
                          <a:cs typeface="Arial" panose="020B0604020202020204" pitchFamily="34" charset="0"/>
                        </a:rPr>
                        <a:t>onicomicosis</a:t>
                      </a:r>
                      <a:endParaRPr lang="en-US" sz="1000" b="0" dirty="0">
                        <a:solidFill>
                          <a:schemeClr val="tx1"/>
                        </a:solidFill>
                        <a:latin typeface="Arial" panose="020B0604020202020204" pitchFamily="34" charset="0"/>
                        <a:cs typeface="Arial" panose="020B0604020202020204" pitchFamily="34" charset="0"/>
                      </a:endParaRPr>
                    </a:p>
                    <a:p>
                      <a:pPr marL="171450" indent="-171450" algn="l">
                        <a:buFontTx/>
                        <a:buBlip>
                          <a:blip r:embed="rId2"/>
                        </a:buBlip>
                      </a:pPr>
                      <a:r>
                        <a:rPr lang="en-US" sz="1000" b="0" dirty="0">
                          <a:solidFill>
                            <a:schemeClr val="tx1"/>
                          </a:solidFill>
                          <a:latin typeface="Arial" panose="020B0604020202020204" pitchFamily="34" charset="0"/>
                          <a:cs typeface="Arial" panose="020B0604020202020204" pitchFamily="34" charset="0"/>
                        </a:rPr>
                        <a:t> 48 </a:t>
                      </a:r>
                      <a:r>
                        <a:rPr lang="en-US" sz="1000" b="0" dirty="0" err="1">
                          <a:solidFill>
                            <a:schemeClr val="tx1"/>
                          </a:solidFill>
                          <a:latin typeface="Arial" panose="020B0604020202020204" pitchFamily="34" charset="0"/>
                          <a:cs typeface="Arial" panose="020B0604020202020204" pitchFamily="34" charset="0"/>
                        </a:rPr>
                        <a:t>semanas</a:t>
                      </a:r>
                      <a:r>
                        <a:rPr lang="en-US" sz="1000" b="0" dirty="0">
                          <a:solidFill>
                            <a:schemeClr val="tx1"/>
                          </a:solidFill>
                          <a:latin typeface="Arial" panose="020B0604020202020204" pitchFamily="34" charset="0"/>
                          <a:cs typeface="Arial" panose="020B0604020202020204" pitchFamily="34" charset="0"/>
                        </a:rPr>
                        <a:t> de </a:t>
                      </a:r>
                      <a:r>
                        <a:rPr lang="en-US" sz="1000" b="0" dirty="0" err="1">
                          <a:solidFill>
                            <a:schemeClr val="tx1"/>
                          </a:solidFill>
                          <a:latin typeface="Arial" panose="020B0604020202020204" pitchFamily="34" charset="0"/>
                          <a:cs typeface="Arial" panose="020B0604020202020204" pitchFamily="34" charset="0"/>
                        </a:rPr>
                        <a:t>tratamiento</a:t>
                      </a:r>
                      <a:endParaRPr lang="en-US" sz="1000" b="0" dirty="0">
                        <a:solidFill>
                          <a:schemeClr val="tx1"/>
                        </a:solidFill>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24590842"/>
                  </a:ext>
                </a:extLst>
              </a:tr>
            </a:tbl>
          </a:graphicData>
        </a:graphic>
      </p:graphicFrame>
      <p:sp>
        <p:nvSpPr>
          <p:cNvPr id="34" name="Marcador de texto 31">
            <a:extLst>
              <a:ext uri="{FF2B5EF4-FFF2-40B4-BE49-F238E27FC236}">
                <a16:creationId xmlns:a16="http://schemas.microsoft.com/office/drawing/2014/main" id="{409A9012-3D5C-D34F-BE48-14B75FD610A4}"/>
              </a:ext>
            </a:extLst>
          </p:cNvPr>
          <p:cNvSpPr txBox="1">
            <a:spLocks/>
          </p:cNvSpPr>
          <p:nvPr/>
        </p:nvSpPr>
        <p:spPr>
          <a:xfrm>
            <a:off x="826903" y="5493384"/>
            <a:ext cx="11135033" cy="46159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lnSpc>
                <a:spcPct val="100000"/>
              </a:lnSpc>
              <a:spcBef>
                <a:spcPct val="30000"/>
              </a:spcBef>
              <a:spcAft>
                <a:spcPct val="0"/>
              </a:spcAft>
              <a:buNone/>
              <a:defRPr/>
            </a:pPr>
            <a:r>
              <a:rPr lang="es-ES_tradnl" sz="800" dirty="0"/>
              <a:t>*</a:t>
            </a:r>
            <a:r>
              <a:rPr lang="es-ES_tradnl" sz="800" i="1" dirty="0"/>
              <a:t>p </a:t>
            </a:r>
            <a:r>
              <a:rPr lang="es-ES_tradnl" sz="800" dirty="0"/>
              <a:t>&lt;0,001</a:t>
            </a:r>
            <a:r>
              <a:rPr lang="es-ES" sz="800" dirty="0"/>
              <a:t> ; **</a:t>
            </a:r>
            <a:r>
              <a:rPr lang="es-ES_tradnl" sz="800" i="1" dirty="0"/>
              <a:t>p </a:t>
            </a:r>
            <a:r>
              <a:rPr lang="es-ES_tradnl" sz="800" dirty="0"/>
              <a:t>&lt;0,05. </a:t>
            </a:r>
            <a:r>
              <a:rPr lang="es-ES" sz="800" dirty="0"/>
              <a:t> </a:t>
            </a:r>
            <a:r>
              <a:rPr kumimoji="0" lang="es-ES" sz="800" b="1" i="0" u="none" strike="noStrike" kern="1200" cap="none" spc="0" normalizeH="0" baseline="0" noProof="0" dirty="0">
                <a:ln>
                  <a:noFill/>
                </a:ln>
                <a:solidFill>
                  <a:prstClr val="black"/>
                </a:solidFill>
                <a:effectLst/>
                <a:uLnTx/>
                <a:uFillTx/>
                <a:cs typeface="Arial" panose="020B0604020202020204" pitchFamily="34" charset="0"/>
              </a:rPr>
              <a:t>La curación micológica </a:t>
            </a:r>
            <a:r>
              <a:rPr kumimoji="0" lang="es-ES" sz="800" b="0" i="0" u="none" strike="noStrike" kern="1200" cap="none" spc="0" normalizeH="0" baseline="0" noProof="0" dirty="0">
                <a:ln>
                  <a:noFill/>
                </a:ln>
                <a:solidFill>
                  <a:prstClr val="black"/>
                </a:solidFill>
                <a:effectLst/>
                <a:uLnTx/>
                <a:uFillTx/>
                <a:cs typeface="Arial" panose="020B0604020202020204" pitchFamily="34" charset="0"/>
              </a:rPr>
              <a:t>se define como </a:t>
            </a:r>
            <a:r>
              <a:rPr kumimoji="0" lang="es-ES" sz="800" b="0" i="0" u="none" strike="noStrike" kern="1200" cap="none" spc="0" normalizeH="0" baseline="0" noProof="0" dirty="0">
                <a:ln>
                  <a:noFill/>
                </a:ln>
                <a:solidFill>
                  <a:prstClr val="black"/>
                </a:solidFill>
                <a:effectLst/>
                <a:uLnTx/>
                <a:uFillTx/>
                <a:ea typeface="+mn-lt"/>
                <a:cs typeface="Arial" panose="020B0604020202020204" pitchFamily="34" charset="0"/>
              </a:rPr>
              <a:t>microscopía </a:t>
            </a:r>
            <a:r>
              <a:rPr kumimoji="0" lang="es-ES" sz="800" b="0" i="0" u="none" strike="noStrike" kern="1200" cap="none" spc="0" normalizeH="0" baseline="0" noProof="0" dirty="0">
                <a:ln>
                  <a:noFill/>
                </a:ln>
                <a:solidFill>
                  <a:prstClr val="black"/>
                </a:solidFill>
                <a:effectLst/>
                <a:uLnTx/>
                <a:uFillTx/>
                <a:cs typeface="Arial" panose="020B0604020202020204" pitchFamily="34" charset="0"/>
              </a:rPr>
              <a:t>KOH negativa + cultivo negativo</a:t>
            </a:r>
            <a:r>
              <a:rPr kumimoji="0" lang="es-ES" sz="800" b="1" i="0" u="none" strike="noStrike" kern="1200" cap="none" spc="0" normalizeH="0" baseline="0" noProof="0" dirty="0">
                <a:ln>
                  <a:noFill/>
                </a:ln>
                <a:solidFill>
                  <a:prstClr val="black"/>
                </a:solidFill>
                <a:effectLst/>
                <a:uLnTx/>
                <a:uFillTx/>
                <a:cs typeface="Arial" panose="020B0604020202020204" pitchFamily="34" charset="0"/>
              </a:rPr>
              <a:t>.</a:t>
            </a:r>
          </a:p>
          <a:p>
            <a:pPr marL="0" lvl="0" indent="0" eaLnBrk="0" fontAlgn="base" hangingPunct="0">
              <a:lnSpc>
                <a:spcPct val="100000"/>
              </a:lnSpc>
              <a:spcBef>
                <a:spcPct val="30000"/>
              </a:spcBef>
              <a:spcAft>
                <a:spcPct val="0"/>
              </a:spcAft>
              <a:buNone/>
              <a:defRPr/>
            </a:pPr>
            <a:r>
              <a:rPr kumimoji="0" lang="es-ES" sz="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GB" sz="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KOH: </a:t>
            </a:r>
            <a:r>
              <a:rPr lang="en-GB" sz="800" dirty="0">
                <a:solidFill>
                  <a:prstClr val="black"/>
                </a:solidFill>
                <a:latin typeface="Arial" panose="020B0604020202020204" pitchFamily="34" charset="0"/>
                <a:cs typeface="Arial" panose="020B0604020202020204" pitchFamily="34" charset="0"/>
              </a:rPr>
              <a:t>h</a:t>
            </a:r>
            <a:r>
              <a:rPr kumimoji="0" lang="en-GB" sz="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idróxido</a:t>
            </a:r>
            <a:r>
              <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de </a:t>
            </a:r>
            <a:r>
              <a:rPr kumimoji="0" lang="en-GB" sz="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potasio</a:t>
            </a:r>
            <a:r>
              <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5" name="Marcador de texto 31">
            <a:extLst>
              <a:ext uri="{FF2B5EF4-FFF2-40B4-BE49-F238E27FC236}">
                <a16:creationId xmlns:a16="http://schemas.microsoft.com/office/drawing/2014/main" id="{15732F8A-2A56-E841-9D1C-A0550B28A01C}"/>
              </a:ext>
            </a:extLst>
          </p:cNvPr>
          <p:cNvSpPr txBox="1">
            <a:spLocks/>
          </p:cNvSpPr>
          <p:nvPr/>
        </p:nvSpPr>
        <p:spPr>
          <a:xfrm>
            <a:off x="-969207" y="6222790"/>
            <a:ext cx="8289725" cy="23548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800" b="1" i="0" u="none" strike="noStrike" kern="1200" cap="none" spc="0" normalizeH="0" baseline="0" noProof="0">
                <a:ln>
                  <a:noFill/>
                </a:ln>
                <a:solidFill>
                  <a:srgbClr val="377E48"/>
                </a:solidFill>
                <a:effectLst/>
                <a:uLnTx/>
                <a:uFillTx/>
                <a:latin typeface="Arial" panose="020B0604020202020204" pitchFamily="34" charset="0"/>
                <a:cs typeface="Arial" panose="020B0604020202020204" pitchFamily="34" charset="0"/>
              </a:rPr>
              <a:t>                                                          1.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Iorizzo</a:t>
            </a:r>
            <a:r>
              <a:rPr kumimoji="0" lang="fr-FR"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M</a:t>
            </a:r>
            <a:r>
              <a:rPr kumimoji="0" lang="fr-FR" sz="8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et al</a:t>
            </a:r>
            <a:r>
              <a:rPr kumimoji="0" lang="fr-FR"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Skin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Appendage</a:t>
            </a:r>
            <a:r>
              <a:rPr kumimoji="0" lang="fr-FR"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Disord</a:t>
            </a:r>
            <a:r>
              <a:rPr kumimoji="0" lang="fr-FR"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2016;1(3):134-40.</a:t>
            </a:r>
          </a:p>
        </p:txBody>
      </p:sp>
      <p:pic>
        <p:nvPicPr>
          <p:cNvPr id="18" name="Imagen 17" descr="Imagen que contiene computadora&#10;&#10;Descripción generada automáticamente">
            <a:extLst>
              <a:ext uri="{FF2B5EF4-FFF2-40B4-BE49-F238E27FC236}">
                <a16:creationId xmlns:a16="http://schemas.microsoft.com/office/drawing/2014/main" id="{590953BE-6087-1D4C-B07E-A875E4A883BB}"/>
              </a:ext>
            </a:extLst>
          </p:cNvPr>
          <p:cNvPicPr>
            <a:picLocks noChangeAspect="1"/>
          </p:cNvPicPr>
          <p:nvPr/>
        </p:nvPicPr>
        <p:blipFill>
          <a:blip r:embed="rId3"/>
          <a:stretch>
            <a:fillRect/>
          </a:stretch>
        </p:blipFill>
        <p:spPr>
          <a:xfrm>
            <a:off x="631340" y="2543256"/>
            <a:ext cx="6236139" cy="2813814"/>
          </a:xfrm>
          <a:prstGeom prst="rect">
            <a:avLst/>
          </a:prstGeom>
        </p:spPr>
      </p:pic>
      <p:sp>
        <p:nvSpPr>
          <p:cNvPr id="19" name="CuadroTexto 18">
            <a:extLst>
              <a:ext uri="{FF2B5EF4-FFF2-40B4-BE49-F238E27FC236}">
                <a16:creationId xmlns:a16="http://schemas.microsoft.com/office/drawing/2014/main" id="{2AF087FF-EF9B-6A4E-A3D4-EB4AE4CBCCC8}"/>
              </a:ext>
            </a:extLst>
          </p:cNvPr>
          <p:cNvSpPr txBox="1"/>
          <p:nvPr/>
        </p:nvSpPr>
        <p:spPr>
          <a:xfrm>
            <a:off x="5749348" y="2514815"/>
            <a:ext cx="1168789" cy="577081"/>
          </a:xfrm>
          <a:prstGeom prst="rect">
            <a:avLst/>
          </a:prstGeom>
          <a:solidFill>
            <a:schemeClr val="bg1"/>
          </a:solid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1050" b="1" i="0" u="none" strike="noStrike" kern="1200" cap="none" spc="0" normalizeH="0" baseline="0" noProof="0">
                <a:ln>
                  <a:noFill/>
                </a:ln>
                <a:solidFill>
                  <a:srgbClr val="377E48"/>
                </a:solidFill>
                <a:effectLst/>
                <a:uLnTx/>
                <a:uFillTx/>
                <a:latin typeface="Arial" panose="020B0604020202020204" pitchFamily="34" charset="0"/>
                <a:cs typeface="Arial" panose="020B0604020202020204" pitchFamily="34" charset="0"/>
              </a:rPr>
              <a:t>Ony-Tec </a:t>
            </a:r>
            <a:r>
              <a:rPr kumimoji="0" lang="en-US" sz="1050" b="1" i="0" u="none" strike="noStrike" kern="1200" cap="none" spc="0" normalizeH="0" baseline="30000" noProof="0">
                <a:ln>
                  <a:noFill/>
                </a:ln>
                <a:solidFill>
                  <a:srgbClr val="377E48"/>
                </a:solidFill>
                <a:effectLst/>
                <a:uLnTx/>
                <a:uFillTx/>
                <a:latin typeface="Arial" panose="020B0604020202020204" pitchFamily="34" charset="0"/>
                <a:cs typeface="Arial" panose="020B0604020202020204" pitchFamily="34" charset="0"/>
              </a:rPr>
              <a:t>® </a:t>
            </a:r>
            <a:endParaRPr kumimoji="0" lang="es-ES" sz="1050" b="1" i="0" u="none" strike="noStrike" kern="1200" cap="none" spc="0" normalizeH="0" baseline="30000" noProof="0">
              <a:ln>
                <a:noFill/>
              </a:ln>
              <a:solidFill>
                <a:srgbClr val="377E48"/>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err="1">
                <a:ln>
                  <a:noFill/>
                </a:ln>
                <a:solidFill>
                  <a:prstClr val="black"/>
                </a:solidFill>
                <a:effectLst/>
                <a:uLnTx/>
                <a:uFillTx/>
                <a:latin typeface="Arial" panose="020B0604020202020204" pitchFamily="34" charset="0"/>
                <a:ea typeface="+mn-lt"/>
                <a:cs typeface="Arial" panose="020B0604020202020204" pitchFamily="34" charset="0"/>
              </a:rPr>
              <a:t>Amorolfina</a:t>
            </a: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 5 %</a:t>
            </a:r>
            <a:endParaRPr kumimoji="0" lang="en-US" sz="900" b="1" i="0" u="none" strike="noStrike" kern="1200" cap="none" spc="0" normalizeH="0" baseline="0" noProof="0">
              <a:ln>
                <a:noFill/>
              </a:ln>
              <a:solidFill>
                <a:srgbClr val="26859D"/>
              </a:solidFill>
              <a:effectLst/>
              <a:uLnTx/>
              <a:uFillTx/>
              <a:latin typeface="Arial" panose="020B0604020202020204" pitchFamily="34" charset="0"/>
              <a:ea typeface="+mn-lt"/>
              <a:cs typeface="Arial" panose="020B0604020202020204" pitchFamily="34" charset="0"/>
            </a:endParaRPr>
          </a:p>
        </p:txBody>
      </p:sp>
      <p:sp>
        <p:nvSpPr>
          <p:cNvPr id="20" name="TextBox 12">
            <a:extLst>
              <a:ext uri="{FF2B5EF4-FFF2-40B4-BE49-F238E27FC236}">
                <a16:creationId xmlns:a16="http://schemas.microsoft.com/office/drawing/2014/main" id="{10828137-2091-D040-96CF-529CBE3E2078}"/>
              </a:ext>
            </a:extLst>
          </p:cNvPr>
          <p:cNvSpPr txBox="1"/>
          <p:nvPr/>
        </p:nvSpPr>
        <p:spPr>
          <a:xfrm>
            <a:off x="2846126" y="5096314"/>
            <a:ext cx="1033139"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Semanas</a:t>
            </a:r>
          </a:p>
        </p:txBody>
      </p:sp>
      <p:sp>
        <p:nvSpPr>
          <p:cNvPr id="25" name="TextBox 12">
            <a:extLst>
              <a:ext uri="{FF2B5EF4-FFF2-40B4-BE49-F238E27FC236}">
                <a16:creationId xmlns:a16="http://schemas.microsoft.com/office/drawing/2014/main" id="{CB717470-FB5C-6D4C-A427-B0D0B3CC7D01}"/>
              </a:ext>
            </a:extLst>
          </p:cNvPr>
          <p:cNvSpPr txBox="1"/>
          <p:nvPr/>
        </p:nvSpPr>
        <p:spPr>
          <a:xfrm rot="16200000">
            <a:off x="-422766" y="3518263"/>
            <a:ext cx="2253117"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defTabSz="457200">
              <a:defRPr/>
            </a:pPr>
            <a:r>
              <a:rPr lang="en-US" sz="1000" b="1">
                <a:solidFill>
                  <a:prstClr val="black"/>
                </a:solidFill>
                <a:latin typeface="Arial" panose="020B0604020202020204" pitchFamily="34" charset="0"/>
                <a:cs typeface="Arial" panose="020B0604020202020204" pitchFamily="34" charset="0"/>
              </a:rPr>
              <a:t>Tasa de </a:t>
            </a:r>
            <a:r>
              <a:rPr lang="en-US" sz="1000" b="1" err="1">
                <a:solidFill>
                  <a:prstClr val="black"/>
                </a:solidFill>
                <a:latin typeface="Arial" panose="020B0604020202020204" pitchFamily="34" charset="0"/>
                <a:cs typeface="Arial" panose="020B0604020202020204" pitchFamily="34" charset="0"/>
              </a:rPr>
              <a:t>curación</a:t>
            </a:r>
            <a:r>
              <a:rPr lang="en-US" sz="1000" b="1">
                <a:solidFill>
                  <a:prstClr val="black"/>
                </a:solidFill>
                <a:latin typeface="Arial" panose="020B0604020202020204" pitchFamily="34" charset="0"/>
                <a:cs typeface="Arial" panose="020B0604020202020204" pitchFamily="34" charset="0"/>
              </a:rPr>
              <a:t> </a:t>
            </a:r>
            <a:r>
              <a:rPr lang="en-US" sz="1000" b="1" err="1">
                <a:solidFill>
                  <a:prstClr val="black"/>
                </a:solidFill>
                <a:latin typeface="Arial" panose="020B0604020202020204" pitchFamily="34" charset="0"/>
                <a:cs typeface="Arial" panose="020B0604020202020204" pitchFamily="34" charset="0"/>
              </a:rPr>
              <a:t>micológica</a:t>
            </a:r>
            <a:r>
              <a:rPr lang="en-US" sz="1000" b="1">
                <a:solidFill>
                  <a:prstClr val="black"/>
                </a:solidFill>
                <a:latin typeface="Arial" panose="020B0604020202020204" pitchFamily="34" charset="0"/>
                <a:cs typeface="Arial" panose="020B0604020202020204" pitchFamily="34" charset="0"/>
              </a:rPr>
              <a:t> (%)</a:t>
            </a:r>
            <a:endParaRPr kumimoji="0" lang="en-US" sz="1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267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C16A9B27-3493-6C43-9BF4-C535862696ED}"/>
              </a:ext>
            </a:extLst>
          </p:cNvPr>
          <p:cNvSpPr txBox="1"/>
          <p:nvPr/>
        </p:nvSpPr>
        <p:spPr>
          <a:xfrm>
            <a:off x="589936" y="441325"/>
            <a:ext cx="843399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000" b="1" dirty="0">
                <a:solidFill>
                  <a:srgbClr val="377E48"/>
                </a:solidFill>
                <a:latin typeface="Arial" panose="020B0604020202020204" pitchFamily="34" charset="0"/>
                <a:cs typeface="Arial" panose="020B0604020202020204" pitchFamily="34" charset="0"/>
              </a:rPr>
              <a:t>2</a:t>
            </a:r>
            <a:r>
              <a:rPr kumimoji="0" lang="es-ES" sz="30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 Evidencia clínica de Ony-</a:t>
            </a:r>
            <a:r>
              <a:rPr kumimoji="0" lang="es-ES" sz="3000" b="1" i="0" u="none" strike="noStrike" kern="1200" cap="none" spc="0" normalizeH="0" baseline="0" noProof="0" dirty="0" err="1">
                <a:ln>
                  <a:noFill/>
                </a:ln>
                <a:solidFill>
                  <a:srgbClr val="377E48"/>
                </a:solidFill>
                <a:effectLst/>
                <a:uLnTx/>
                <a:uFillTx/>
                <a:latin typeface="Arial" panose="020B0604020202020204" pitchFamily="34" charset="0"/>
                <a:ea typeface="+mn-ea"/>
                <a:cs typeface="Arial" panose="020B0604020202020204" pitchFamily="34" charset="0"/>
              </a:rPr>
              <a:t>Tec</a:t>
            </a:r>
            <a:r>
              <a:rPr kumimoji="0" lang="es-ES" sz="3000" b="1" i="0" u="none" strike="noStrike" kern="1200" cap="none" spc="0" normalizeH="0" baseline="30000" noProof="0" dirty="0">
                <a:ln>
                  <a:noFill/>
                </a:ln>
                <a:solidFill>
                  <a:srgbClr val="377E48"/>
                </a:solidFill>
                <a:effectLst/>
                <a:uLnTx/>
                <a:uFillTx/>
                <a:latin typeface="Arial" panose="020B0604020202020204" pitchFamily="34" charset="0"/>
                <a:ea typeface="+mn-ea"/>
                <a:cs typeface="Arial" panose="020B0604020202020204" pitchFamily="34" charset="0"/>
              </a:rPr>
              <a:t>®</a:t>
            </a:r>
            <a:r>
              <a:rPr kumimoji="0" lang="es-ES" sz="30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 eficacia y seguridad</a:t>
            </a:r>
          </a:p>
        </p:txBody>
      </p:sp>
      <p:sp>
        <p:nvSpPr>
          <p:cNvPr id="15" name="CuadroTexto 14">
            <a:extLst>
              <a:ext uri="{FF2B5EF4-FFF2-40B4-BE49-F238E27FC236}">
                <a16:creationId xmlns:a16="http://schemas.microsoft.com/office/drawing/2014/main" id="{8D4529B7-E80D-4D44-ADFE-91D98FE058C7}"/>
              </a:ext>
            </a:extLst>
          </p:cNvPr>
          <p:cNvSpPr txBox="1"/>
          <p:nvPr/>
        </p:nvSpPr>
        <p:spPr>
          <a:xfrm>
            <a:off x="592710" y="1360903"/>
            <a:ext cx="111350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Estudio en pacientes que no responden a amorolfina</a:t>
            </a:r>
            <a:r>
              <a:rPr kumimoji="0" lang="es-ES" sz="20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23" name="Marcador de contenido 3">
            <a:extLst>
              <a:ext uri="{FF2B5EF4-FFF2-40B4-BE49-F238E27FC236}">
                <a16:creationId xmlns:a16="http://schemas.microsoft.com/office/drawing/2014/main" id="{8AD9F95D-E720-F44E-9EAD-D2269E719C1A}"/>
              </a:ext>
            </a:extLst>
          </p:cNvPr>
          <p:cNvSpPr txBox="1">
            <a:spLocks/>
          </p:cNvSpPr>
          <p:nvPr/>
        </p:nvSpPr>
        <p:spPr>
          <a:xfrm>
            <a:off x="589935" y="2126594"/>
            <a:ext cx="9285290" cy="2633042"/>
          </a:xfrm>
          <a:prstGeom prst="rect">
            <a:avLst/>
          </a:prstGeom>
        </p:spPr>
        <p:txBody>
          <a:bodyPr lIns="91440" tIns="45720" rIns="91440" bIns="4572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377E48"/>
              </a:buClr>
              <a:buSzTx/>
              <a:buFont typeface="Arial" panose="020B0604020202020204" pitchFamily="34" charset="0"/>
              <a:buBlip>
                <a:blip r:embed="rId2"/>
              </a:buBlip>
              <a:tabLst/>
              <a:defRPr/>
            </a:pPr>
            <a:r>
              <a:rPr kumimoji="0" lang="es-E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Los </a:t>
            </a:r>
            <a:r>
              <a:rPr kumimoji="0" lang="es-ES" sz="14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fracasos</a:t>
            </a:r>
            <a:r>
              <a:rPr kumimoji="0" lang="es-E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del tratamiento </a:t>
            </a:r>
            <a:r>
              <a:rPr kumimoji="0" lang="es-ES" sz="14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con </a:t>
            </a:r>
            <a:r>
              <a:rPr kumimoji="0" lang="es-ES" sz="1400" b="1" i="0" u="none" strike="noStrike" kern="1200" cap="none" spc="0" normalizeH="0" baseline="0" noProof="0" dirty="0" err="1">
                <a:ln>
                  <a:noFill/>
                </a:ln>
                <a:solidFill>
                  <a:srgbClr val="377E48"/>
                </a:solidFill>
                <a:effectLst/>
                <a:uLnTx/>
                <a:uFillTx/>
                <a:latin typeface="Arial" panose="020B0604020202020204" pitchFamily="34" charset="0"/>
                <a:ea typeface="+mn-ea"/>
                <a:cs typeface="Arial" panose="020B0604020202020204" pitchFamily="34" charset="0"/>
              </a:rPr>
              <a:t>amorolfina</a:t>
            </a:r>
            <a:r>
              <a:rPr kumimoji="0" lang="es-ES" sz="14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 posteriormente tratados con </a:t>
            </a:r>
            <a:r>
              <a:rPr kumimoji="0" lang="es-ES" sz="1400" b="1" i="0" u="none" strike="noStrike" kern="1200" cap="none" spc="0" normalizeH="0" baseline="0" noProof="0" dirty="0" err="1">
                <a:ln>
                  <a:noFill/>
                </a:ln>
                <a:solidFill>
                  <a:srgbClr val="377E48"/>
                </a:solidFill>
                <a:effectLst/>
                <a:uLnTx/>
                <a:uFillTx/>
                <a:latin typeface="Arial" panose="020B0604020202020204" pitchFamily="34" charset="0"/>
                <a:ea typeface="+mn-ea"/>
                <a:cs typeface="Arial" panose="020B0604020202020204" pitchFamily="34" charset="0"/>
              </a:rPr>
              <a:t>Ony-Tec</a:t>
            </a:r>
            <a:r>
              <a:rPr kumimoji="0" lang="es-ES" sz="1400" b="1" i="0" u="none" strike="noStrike" kern="1200" cap="none" spc="0" normalizeH="0" baseline="30000" noProof="0" dirty="0">
                <a:ln>
                  <a:noFill/>
                </a:ln>
                <a:solidFill>
                  <a:srgbClr val="377E48"/>
                </a:solidFill>
                <a:effectLst/>
                <a:uLnTx/>
                <a:uFillTx/>
                <a:latin typeface="Arial" panose="020B0604020202020204" pitchFamily="34" charset="0"/>
                <a:ea typeface="+mn-ea"/>
                <a:cs typeface="Arial" panose="020B0604020202020204" pitchFamily="34" charset="0"/>
              </a:rPr>
              <a:t>®</a:t>
            </a:r>
            <a:r>
              <a:rPr kumimoji="0" lang="es-ES" sz="14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 </a:t>
            </a:r>
            <a:r>
              <a:rPr kumimoji="0" lang="es-E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durante 24 semanas, dieron como resultado una alta tasa de éxito estadística y clínicamente significativa:</a:t>
            </a:r>
            <a:r>
              <a:rPr kumimoji="0" lang="es-ES" sz="14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es-E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s-ES" sz="14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srgbClr val="377E48"/>
              </a:buClr>
              <a:buSzTx/>
              <a:buFont typeface="Arial" panose="020B0604020202020204" pitchFamily="34" charset="0"/>
              <a:buNone/>
              <a:tabLst/>
              <a:defRPr/>
            </a:pPr>
            <a:endParaRPr kumimoji="0" lang="es-ES" sz="1200" b="1" i="0" u="none" strike="noStrike" kern="1200" cap="none" spc="0" normalizeH="0" baseline="30000" noProof="0" dirty="0">
              <a:ln>
                <a:noFill/>
              </a:ln>
              <a:solidFill>
                <a:srgbClr val="377E48"/>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srgbClr val="377E48"/>
              </a:buClr>
              <a:buSzTx/>
              <a:buFont typeface="Arial" panose="020B0604020202020204" pitchFamily="34" charset="0"/>
              <a:buNone/>
              <a:tabLst/>
              <a:defRPr/>
            </a:pPr>
            <a:r>
              <a:rPr kumimoji="0" lang="es-E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
                <a:srgbClr val="377E48"/>
              </a:buClr>
              <a:buSzTx/>
              <a:buFont typeface="Arial" panose="020B0604020202020204" pitchFamily="34" charset="0"/>
              <a:buNone/>
              <a:tabLst/>
              <a:defRPr/>
            </a:pPr>
            <a:r>
              <a:rPr kumimoji="0" lang="es-E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s-ES" sz="1400" b="1" i="0" u="none" strike="noStrike" kern="1200" cap="none" spc="0" normalizeH="0" baseline="0" noProof="0" dirty="0">
                <a:ln>
                  <a:noFill/>
                </a:ln>
                <a:solidFill>
                  <a:prstClr val="white"/>
                </a:solidFill>
                <a:effectLst/>
                <a:highlight>
                  <a:srgbClr val="377E48"/>
                </a:highlight>
                <a:uLnTx/>
                <a:uFillTx/>
                <a:latin typeface="Arial" panose="020B0604020202020204" pitchFamily="34" charset="0"/>
                <a:ea typeface="+mn-ea"/>
                <a:cs typeface="Arial" panose="020B0604020202020204" pitchFamily="34" charset="0"/>
              </a:rPr>
              <a:t>La tasa de éxito del tratamiento</a:t>
            </a:r>
            <a:r>
              <a:rPr kumimoji="0" lang="es-E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s-E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 logró en el</a:t>
            </a:r>
            <a:r>
              <a:rPr kumimoji="0" lang="es-ES" sz="14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 </a:t>
            </a:r>
            <a:r>
              <a:rPr kumimoji="0" lang="es-E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58,6 % </a:t>
            </a:r>
            <a:r>
              <a:rPr kumimoji="0" lang="es-E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los pacientes (</a:t>
            </a:r>
            <a:r>
              <a:rPr kumimoji="0" lang="es-E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
            </a:r>
            <a:r>
              <a:rPr kumimoji="0" lang="es-E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&lt;0,0001)</a:t>
            </a:r>
            <a:endParaRPr kumimoji="0" lang="es-ES" sz="14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srgbClr val="377E48"/>
              </a:buClr>
              <a:buSzTx/>
              <a:buFont typeface="Arial" panose="020B0604020202020204" pitchFamily="34" charset="0"/>
              <a:buNone/>
              <a:tabLst/>
              <a:defRPr/>
            </a:pPr>
            <a:r>
              <a:rPr kumimoji="0" lang="es-E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s-ES" sz="1400" b="1" i="0" u="none" strike="noStrike" kern="1200" cap="none" spc="0" normalizeH="0" baseline="0" noProof="0" dirty="0">
                <a:ln>
                  <a:noFill/>
                </a:ln>
                <a:solidFill>
                  <a:prstClr val="white"/>
                </a:solidFill>
                <a:effectLst/>
                <a:highlight>
                  <a:srgbClr val="377E48"/>
                </a:highlight>
                <a:uLnTx/>
                <a:uFillTx/>
                <a:latin typeface="Arial" panose="020B0604020202020204" pitchFamily="34" charset="0"/>
                <a:ea typeface="+mn-ea"/>
                <a:cs typeface="Arial" panose="020B0604020202020204" pitchFamily="34" charset="0"/>
              </a:rPr>
              <a:t>La tasa de curación completa</a:t>
            </a:r>
            <a:r>
              <a:rPr kumimoji="0" lang="es-E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s-E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 logró en el</a:t>
            </a:r>
            <a:r>
              <a:rPr kumimoji="0" lang="es-ES" sz="14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 </a:t>
            </a:r>
            <a:r>
              <a:rPr kumimoji="0" lang="es-E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10,7 % </a:t>
            </a:r>
            <a:r>
              <a:rPr kumimoji="0" lang="es-E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los pacientes (</a:t>
            </a:r>
            <a:r>
              <a:rPr kumimoji="0" lang="es-E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
            </a:r>
            <a:r>
              <a:rPr kumimoji="0" lang="es-E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&lt;0,0001)</a:t>
            </a:r>
            <a:endParaRPr kumimoji="0" lang="es-ES" sz="14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srgbClr val="377E48"/>
              </a:buClr>
              <a:buSzTx/>
              <a:buFont typeface="Arial" panose="020B0604020202020204" pitchFamily="34" charset="0"/>
              <a:buNone/>
              <a:tabLst/>
              <a:defRPr/>
            </a:pPr>
            <a:r>
              <a:rPr kumimoji="0" lang="es-E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s-ES" sz="1400" b="1" i="0" u="none" strike="noStrike" kern="1200" cap="none" spc="0" normalizeH="0" baseline="0" noProof="0" dirty="0">
                <a:ln>
                  <a:noFill/>
                </a:ln>
                <a:solidFill>
                  <a:prstClr val="white"/>
                </a:solidFill>
                <a:effectLst/>
                <a:highlight>
                  <a:srgbClr val="377E48"/>
                </a:highlight>
                <a:uLnTx/>
                <a:uFillTx/>
                <a:latin typeface="Arial" panose="020B0604020202020204" pitchFamily="34" charset="0"/>
                <a:ea typeface="+mn-ea"/>
                <a:cs typeface="Arial" panose="020B0604020202020204" pitchFamily="34" charset="0"/>
              </a:rPr>
              <a:t>La tasa de respuesta</a:t>
            </a:r>
            <a:r>
              <a:rPr kumimoji="0" lang="es-E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s-E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 logró en el </a:t>
            </a:r>
            <a:r>
              <a:rPr kumimoji="0" lang="es-E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21,4 % </a:t>
            </a:r>
            <a:r>
              <a:rPr kumimoji="0" lang="es-E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los pacientes</a:t>
            </a:r>
          </a:p>
          <a:p>
            <a:pPr marL="0" marR="0" lvl="0" indent="0" algn="l" defTabSz="914400" rtl="0" eaLnBrk="1" fontAlgn="auto" latinLnBrk="0" hangingPunct="1">
              <a:lnSpc>
                <a:spcPct val="90000"/>
              </a:lnSpc>
              <a:spcBef>
                <a:spcPts val="1000"/>
              </a:spcBef>
              <a:spcAft>
                <a:spcPts val="0"/>
              </a:spcAft>
              <a:buClr>
                <a:srgbClr val="377E48"/>
              </a:buClr>
              <a:buSzTx/>
              <a:buFont typeface="Arial" panose="020B0604020202020204" pitchFamily="34" charset="0"/>
              <a:buNone/>
              <a:tabLst/>
              <a:defRPr/>
            </a:pPr>
            <a:r>
              <a:rPr kumimoji="0" lang="es-E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s-ES" sz="1400" b="1" i="0" u="none" strike="noStrike" kern="1200" cap="none" spc="0" normalizeH="0" baseline="0" noProof="0" dirty="0">
                <a:ln>
                  <a:noFill/>
                </a:ln>
                <a:solidFill>
                  <a:prstClr val="white"/>
                </a:solidFill>
                <a:effectLst/>
                <a:highlight>
                  <a:srgbClr val="377E48"/>
                </a:highlight>
                <a:uLnTx/>
                <a:uFillTx/>
                <a:latin typeface="Arial" panose="020B0604020202020204" pitchFamily="34" charset="0"/>
                <a:ea typeface="+mn-ea"/>
                <a:cs typeface="Arial" panose="020B0604020202020204" pitchFamily="34" charset="0"/>
              </a:rPr>
              <a:t>La curación micológica</a:t>
            </a:r>
            <a:r>
              <a:rPr kumimoji="0" lang="es-E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s-E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 logró en el </a:t>
            </a:r>
            <a:r>
              <a:rPr kumimoji="0" lang="es-E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60,7 % </a:t>
            </a:r>
            <a:r>
              <a:rPr kumimoji="0" lang="es-E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los pacientes (</a:t>
            </a:r>
            <a:r>
              <a:rPr kumimoji="0" lang="es-E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
            </a:r>
            <a:r>
              <a:rPr kumimoji="0" lang="es-E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&lt;0,0001)</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srgbClr val="377E48"/>
              </a:buClr>
              <a:buSzTx/>
              <a:buFont typeface="Arial" panose="020B0604020202020204" pitchFamily="34" charset="0"/>
              <a:buNone/>
              <a:tabLst/>
              <a:defRPr/>
            </a:pPr>
            <a:endParaRPr kumimoji="0" lang="es-ES"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srgbClr val="377E48"/>
              </a:buClr>
              <a:buSzTx/>
              <a:buFont typeface="Arial" panose="020B0604020202020204" pitchFamily="34" charset="0"/>
              <a:buNone/>
              <a:tabLst/>
              <a:defRPr/>
            </a:pPr>
            <a:endParaRPr kumimoji="0" lang="es-ES"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srgbClr val="377E48"/>
              </a:buClr>
              <a:buSzTx/>
              <a:buFont typeface="Arial" panose="020B0604020202020204" pitchFamily="34" charset="0"/>
              <a:buBlip>
                <a:blip r:embed="rId2"/>
              </a:buBlip>
              <a:tabLst/>
              <a:defRPr/>
            </a:pPr>
            <a:r>
              <a:rPr kumimoji="0" lang="es-E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se notificaron reacciones adversas al medicamento durante el período de estudio</a:t>
            </a:r>
          </a:p>
        </p:txBody>
      </p:sp>
      <p:sp>
        <p:nvSpPr>
          <p:cNvPr id="32" name="Marcador de texto 3">
            <a:extLst>
              <a:ext uri="{FF2B5EF4-FFF2-40B4-BE49-F238E27FC236}">
                <a16:creationId xmlns:a16="http://schemas.microsoft.com/office/drawing/2014/main" id="{F9331759-DEA1-C64C-B8C6-9777CBC6FC2F}"/>
              </a:ext>
            </a:extLst>
          </p:cNvPr>
          <p:cNvSpPr txBox="1">
            <a:spLocks/>
          </p:cNvSpPr>
          <p:nvPr/>
        </p:nvSpPr>
        <p:spPr>
          <a:xfrm>
            <a:off x="3488470" y="4914344"/>
            <a:ext cx="5215059" cy="539555"/>
          </a:xfrm>
          <a:prstGeom prst="rect">
            <a:avLst/>
          </a:prstGeom>
        </p:spPr>
        <p:txBody>
          <a:bodyPr lIns="91440" tIns="45720" rIns="91440" bIns="45720" anchor="t"/>
          <a:lstStyle>
            <a:lvl1pPr indent="0" defTabSz="914400">
              <a:lnSpc>
                <a:spcPct val="90000"/>
              </a:lnSpc>
              <a:spcBef>
                <a:spcPts val="1000"/>
              </a:spcBef>
              <a:buFont typeface="Arial" panose="020B0604020202020204" pitchFamily="34" charset="0"/>
              <a:buNone/>
              <a:defRPr i="1">
                <a:solidFill>
                  <a:schemeClr val="accent1"/>
                </a:solidFill>
              </a:defRPr>
            </a:lvl1pPr>
            <a:lvl2pPr indent="0" defTabSz="914400">
              <a:lnSpc>
                <a:spcPct val="90000"/>
              </a:lnSpc>
              <a:spcBef>
                <a:spcPts val="500"/>
              </a:spcBef>
              <a:buFont typeface="Arial" panose="020B0604020202020204" pitchFamily="34" charset="0"/>
              <a:buNone/>
              <a:defRPr i="1">
                <a:solidFill>
                  <a:schemeClr val="accent1"/>
                </a:solidFill>
              </a:defRPr>
            </a:lvl2pPr>
            <a:lvl3pPr indent="0" defTabSz="914400">
              <a:lnSpc>
                <a:spcPct val="90000"/>
              </a:lnSpc>
              <a:spcBef>
                <a:spcPts val="500"/>
              </a:spcBef>
              <a:buFont typeface="Arial" panose="020B0604020202020204" pitchFamily="34" charset="0"/>
              <a:buNone/>
              <a:defRPr i="1">
                <a:solidFill>
                  <a:schemeClr val="accent1"/>
                </a:solidFill>
              </a:defRPr>
            </a:lvl3pPr>
            <a:lvl4pPr indent="0" defTabSz="914400">
              <a:lnSpc>
                <a:spcPct val="90000"/>
              </a:lnSpc>
              <a:spcBef>
                <a:spcPts val="500"/>
              </a:spcBef>
              <a:buFont typeface="Arial" panose="020B0604020202020204" pitchFamily="34" charset="0"/>
              <a:buNone/>
              <a:defRPr i="1">
                <a:solidFill>
                  <a:schemeClr val="accent1"/>
                </a:solidFill>
              </a:defRPr>
            </a:lvl4pPr>
            <a:lvl5pPr indent="0" defTabSz="914400">
              <a:lnSpc>
                <a:spcPct val="90000"/>
              </a:lnSpc>
              <a:spcBef>
                <a:spcPts val="500"/>
              </a:spcBef>
              <a:buFont typeface="Arial" panose="020B0604020202020204" pitchFamily="34" charset="0"/>
              <a:buNone/>
              <a:defRPr i="1">
                <a:solidFill>
                  <a:schemeClr val="accent1"/>
                </a:solidFill>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Ony-Tec</a:t>
            </a:r>
            <a:r>
              <a:rPr kumimoji="0" lang="es-E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ha demostrado ser </a:t>
            </a:r>
            <a:r>
              <a:rPr kumimoji="0" lang="es-ES" sz="18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eficaz</a:t>
            </a:r>
            <a:r>
              <a:rPr kumimoji="0" lang="es-ES" sz="1800" b="1" i="0" u="none" strike="noStrike" kern="1200" cap="none" spc="0" normalizeH="0" baseline="0" noProof="0" dirty="0">
                <a:ln>
                  <a:noFill/>
                </a:ln>
                <a:solidFill>
                  <a:srgbClr val="B2DBC5"/>
                </a:solidFill>
                <a:effectLst/>
                <a:uLnTx/>
                <a:uFillTx/>
                <a:latin typeface="Arial" panose="020B0604020202020204" pitchFamily="34" charset="0"/>
                <a:ea typeface="+mn-ea"/>
                <a:cs typeface="Arial" panose="020B0604020202020204" pitchFamily="34" charset="0"/>
              </a:rPr>
              <a:t> </a:t>
            </a:r>
            <a:r>
              <a:rPr kumimoji="0" lang="es-E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después del fracaso de </a:t>
            </a:r>
            <a:r>
              <a:rPr kumimoji="0" lang="es-ES" sz="1800" b="1" i="0" u="none" strike="noStrike" kern="1200" cap="none" spc="0" normalizeH="0" baseline="0" noProof="0" dirty="0" err="1">
                <a:ln>
                  <a:noFill/>
                </a:ln>
                <a:solidFill>
                  <a:srgbClr val="377E48"/>
                </a:solidFill>
                <a:effectLst/>
                <a:uLnTx/>
                <a:uFillTx/>
                <a:latin typeface="Arial" panose="020B0604020202020204" pitchFamily="34" charset="0"/>
                <a:ea typeface="+mn-ea"/>
                <a:cs typeface="Arial" panose="020B0604020202020204" pitchFamily="34" charset="0"/>
              </a:rPr>
              <a:t>amorolfina</a:t>
            </a:r>
            <a:r>
              <a:rPr kumimoji="0" lang="es-ES" sz="18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 tópica.</a:t>
            </a:r>
            <a:r>
              <a:rPr kumimoji="0" lang="es-ES" sz="1800" b="1" i="0" u="none" strike="noStrike" kern="1200" cap="none" spc="0" normalizeH="0" baseline="30000" noProof="0" dirty="0">
                <a:ln>
                  <a:noFill/>
                </a:ln>
                <a:solidFill>
                  <a:srgbClr val="377E48"/>
                </a:solidFill>
                <a:effectLst/>
                <a:uLnTx/>
                <a:uFillTx/>
                <a:latin typeface="Arial" panose="020B0604020202020204" pitchFamily="34" charset="0"/>
                <a:ea typeface="+mn-ea"/>
                <a:cs typeface="Arial" panose="020B0604020202020204" pitchFamily="34" charset="0"/>
              </a:rPr>
              <a:t>1</a:t>
            </a:r>
          </a:p>
        </p:txBody>
      </p:sp>
      <p:sp>
        <p:nvSpPr>
          <p:cNvPr id="12" name="Marcador de texto 31">
            <a:extLst>
              <a:ext uri="{FF2B5EF4-FFF2-40B4-BE49-F238E27FC236}">
                <a16:creationId xmlns:a16="http://schemas.microsoft.com/office/drawing/2014/main" id="{41BEBB95-7A53-1D44-9D26-5BDF22389624}"/>
              </a:ext>
            </a:extLst>
          </p:cNvPr>
          <p:cNvSpPr txBox="1">
            <a:spLocks/>
          </p:cNvSpPr>
          <p:nvPr/>
        </p:nvSpPr>
        <p:spPr>
          <a:xfrm>
            <a:off x="371475" y="5763316"/>
            <a:ext cx="10828444" cy="4230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s-ES" sz="800" b="1" i="0" u="none" strike="noStrike" kern="1200" cap="none" spc="0" normalizeH="0" baseline="0" noProof="0" dirty="0">
                <a:ln>
                  <a:noFill/>
                </a:ln>
                <a:solidFill>
                  <a:prstClr val="black"/>
                </a:solidFill>
                <a:effectLst/>
                <a:uLnTx/>
                <a:uFillTx/>
                <a:latin typeface="Calibri" panose="020F0502020204030204"/>
                <a:ea typeface="+mn-ea"/>
                <a:cs typeface="+mn-cs"/>
              </a:rPr>
              <a:t>La tasa de curación completa </a:t>
            </a:r>
            <a:r>
              <a:rPr kumimoji="0" lang="es-ES" sz="800" b="0" i="0" u="none" strike="noStrike" kern="1200" cap="none" spc="0" normalizeH="0" baseline="0" noProof="0" dirty="0">
                <a:ln>
                  <a:noFill/>
                </a:ln>
                <a:solidFill>
                  <a:prstClr val="black"/>
                </a:solidFill>
                <a:effectLst/>
                <a:uLnTx/>
                <a:uFillTx/>
                <a:latin typeface="Calibri" panose="020F0502020204030204"/>
                <a:ea typeface="+mn-ea"/>
                <a:cs typeface="+mn-cs"/>
              </a:rPr>
              <a:t>se define como la conversión a negativo tanto de la tinción KOH como del cultivo de hongos y el crecimiento del 100% de una uña sana. </a:t>
            </a:r>
            <a:r>
              <a:rPr kumimoji="0" lang="es-ES" sz="800" b="1" i="0" u="none" strike="noStrike" kern="1200" cap="none" spc="0" normalizeH="0" baseline="0" noProof="0" dirty="0">
                <a:ln>
                  <a:noFill/>
                </a:ln>
                <a:solidFill>
                  <a:prstClr val="black"/>
                </a:solidFill>
                <a:effectLst/>
                <a:uLnTx/>
                <a:uFillTx/>
                <a:latin typeface="Calibri" panose="020F0502020204030204"/>
                <a:ea typeface="+mn-ea"/>
                <a:cs typeface="+mn-cs"/>
              </a:rPr>
              <a:t>La tasa de respuesta: </a:t>
            </a:r>
            <a:r>
              <a:rPr kumimoji="0" lang="es-ES" sz="800" b="0" i="0" u="none" strike="noStrike" kern="1200" cap="none" spc="0" normalizeH="0" baseline="0" noProof="0" dirty="0">
                <a:ln>
                  <a:noFill/>
                </a:ln>
                <a:solidFill>
                  <a:prstClr val="black"/>
                </a:solidFill>
                <a:effectLst/>
                <a:uLnTx/>
                <a:uFillTx/>
                <a:latin typeface="Calibri" panose="020F0502020204030204"/>
                <a:ea typeface="+mn-ea"/>
                <a:cs typeface="+mn-cs"/>
              </a:rPr>
              <a:t>se define como la conversión a negativo tanto de la tinción KOH como del cultivo de hongos y la disminución del área de la uña enferma a ≤10 % (incluido cero) del total. </a:t>
            </a:r>
            <a:r>
              <a:rPr kumimoji="0" lang="es-ES" sz="800" b="1" i="0" u="none" strike="noStrike" kern="1200" cap="none" spc="0" normalizeH="0" baseline="0" noProof="0" dirty="0">
                <a:ln>
                  <a:noFill/>
                </a:ln>
                <a:solidFill>
                  <a:prstClr val="black"/>
                </a:solidFill>
                <a:effectLst/>
                <a:uLnTx/>
                <a:uFillTx/>
                <a:latin typeface="Calibri" panose="020F0502020204030204"/>
                <a:ea typeface="+mn-ea"/>
                <a:cs typeface="+mn-cs"/>
              </a:rPr>
              <a:t>La curación micológica </a:t>
            </a:r>
            <a:r>
              <a:rPr kumimoji="0" lang="es-ES" sz="800" b="0" i="0" u="none" strike="noStrike" kern="1200" cap="none" spc="0" normalizeH="0" baseline="0" noProof="0" dirty="0">
                <a:ln>
                  <a:noFill/>
                </a:ln>
                <a:solidFill>
                  <a:prstClr val="black"/>
                </a:solidFill>
                <a:effectLst/>
                <a:uLnTx/>
                <a:uFillTx/>
                <a:latin typeface="Calibri" panose="020F0502020204030204"/>
                <a:ea typeface="+mn-ea"/>
                <a:cs typeface="+mn-cs"/>
              </a:rPr>
              <a:t>se define como tinción KOH negativa + cultivo negativo</a:t>
            </a:r>
            <a:r>
              <a:rPr kumimoji="0" lang="es-ES" sz="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kumimoji="0" lang="es-ES"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mn-cs"/>
              </a:rPr>
              <a:t>KOH: </a:t>
            </a:r>
            <a:r>
              <a:rPr kumimoji="0" lang="en-GB" sz="800" b="0" i="0" u="none" strike="noStrike" kern="1200" cap="none" spc="0" normalizeH="0" baseline="0" noProof="0" dirty="0" err="1">
                <a:ln>
                  <a:noFill/>
                </a:ln>
                <a:solidFill>
                  <a:prstClr val="black"/>
                </a:solidFill>
                <a:effectLst/>
                <a:uLnTx/>
                <a:uFillTx/>
                <a:latin typeface="Calibri" panose="020F0502020204030204"/>
                <a:ea typeface="+mn-ea"/>
                <a:cs typeface="+mn-cs"/>
              </a:rPr>
              <a:t>Hidróxido</a:t>
            </a: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 de </a:t>
            </a:r>
            <a:r>
              <a:rPr kumimoji="0" lang="en-GB" sz="800" b="0" i="0" u="none" strike="noStrike" kern="1200" cap="none" spc="0" normalizeH="0" baseline="0" noProof="0" dirty="0" err="1">
                <a:ln>
                  <a:noFill/>
                </a:ln>
                <a:solidFill>
                  <a:prstClr val="black"/>
                </a:solidFill>
                <a:effectLst/>
                <a:uLnTx/>
                <a:uFillTx/>
                <a:latin typeface="Calibri" panose="020F0502020204030204"/>
                <a:ea typeface="+mn-ea"/>
                <a:cs typeface="+mn-cs"/>
              </a:rPr>
              <a:t>potasio</a:t>
            </a: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mn-cs"/>
              </a:rPr>
              <a:t> OSLD: </a:t>
            </a:r>
            <a:r>
              <a:rPr kumimoji="0" lang="es-ES" sz="800" b="0" i="0" u="none" strike="noStrike" kern="1200" cap="none" spc="0" normalizeH="0" baseline="0" noProof="0" dirty="0">
                <a:ln>
                  <a:noFill/>
                </a:ln>
                <a:solidFill>
                  <a:prstClr val="black"/>
                </a:solidFill>
                <a:effectLst/>
                <a:uLnTx/>
                <a:uFillTx/>
                <a:latin typeface="Calibri" panose="020F0502020204030204"/>
                <a:ea typeface="+mn-ea"/>
                <a:cs typeface="+mn-cs"/>
              </a:rPr>
              <a:t>onicomicosis subungueal lateral distal.</a:t>
            </a: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Marcador de texto 31">
            <a:extLst>
              <a:ext uri="{FF2B5EF4-FFF2-40B4-BE49-F238E27FC236}">
                <a16:creationId xmlns:a16="http://schemas.microsoft.com/office/drawing/2014/main" id="{16072461-62D2-BD4B-9490-248B4EB9712F}"/>
              </a:ext>
            </a:extLst>
          </p:cNvPr>
          <p:cNvSpPr txBox="1">
            <a:spLocks/>
          </p:cNvSpPr>
          <p:nvPr/>
        </p:nvSpPr>
        <p:spPr>
          <a:xfrm>
            <a:off x="371475" y="6411689"/>
            <a:ext cx="8889875" cy="2354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8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1. </a:t>
            </a:r>
            <a:r>
              <a:rPr kumimoji="0" lang="fr-FR" sz="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Vanscheidt</a:t>
            </a:r>
            <a:r>
              <a:rPr kumimoji="0" lang="fr-FR"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 </a:t>
            </a:r>
            <a:r>
              <a:rPr kumimoji="0" lang="fr-FR" sz="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et al</a:t>
            </a:r>
            <a:r>
              <a:rPr kumimoji="0" lang="fr-FR"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J </a:t>
            </a:r>
            <a:r>
              <a:rPr kumimoji="0" lang="fr-FR" sz="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Dermatol</a:t>
            </a:r>
            <a:r>
              <a:rPr kumimoji="0" lang="fr-FR"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Clin </a:t>
            </a:r>
            <a:r>
              <a:rPr kumimoji="0" lang="fr-FR" sz="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Res</a:t>
            </a:r>
            <a:r>
              <a:rPr kumimoji="0" lang="fr-FR"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2015;3(2):1045.</a:t>
            </a:r>
          </a:p>
        </p:txBody>
      </p:sp>
    </p:spTree>
    <p:extLst>
      <p:ext uri="{BB962C8B-B14F-4D97-AF65-F5344CB8AC3E}">
        <p14:creationId xmlns:p14="http://schemas.microsoft.com/office/powerpoint/2010/main" val="3710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C16A9B27-3493-6C43-9BF4-C535862696ED}"/>
              </a:ext>
            </a:extLst>
          </p:cNvPr>
          <p:cNvSpPr txBox="1"/>
          <p:nvPr/>
        </p:nvSpPr>
        <p:spPr>
          <a:xfrm>
            <a:off x="589935" y="441325"/>
            <a:ext cx="1113503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0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3. Estudios de penetración </a:t>
            </a:r>
            <a:r>
              <a:rPr kumimoji="0" lang="es-ES" sz="3000" b="1" i="1"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in vitro</a:t>
            </a:r>
          </a:p>
        </p:txBody>
      </p:sp>
      <p:sp>
        <p:nvSpPr>
          <p:cNvPr id="11" name="Rectángulo 10">
            <a:extLst>
              <a:ext uri="{FF2B5EF4-FFF2-40B4-BE49-F238E27FC236}">
                <a16:creationId xmlns:a16="http://schemas.microsoft.com/office/drawing/2014/main" id="{A06DBA20-4C17-4045-871C-7B9047A8D20A}"/>
              </a:ext>
            </a:extLst>
          </p:cNvPr>
          <p:cNvSpPr/>
          <p:nvPr/>
        </p:nvSpPr>
        <p:spPr>
          <a:xfrm>
            <a:off x="616061" y="2151250"/>
            <a:ext cx="4231315" cy="430887"/>
          </a:xfrm>
          <a:prstGeom prst="rect">
            <a:avLst/>
          </a:prstGeom>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Ony</a:t>
            </a:r>
            <a:r>
              <a:rPr kumimoji="0" lang="en-GB"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-Tec</a:t>
            </a:r>
            <a:r>
              <a:rPr kumimoji="0" lang="en-GB" sz="11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lang="en-GB"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ha </a:t>
            </a:r>
            <a:r>
              <a:rPr kumimoji="0" lang="en-GB" sz="11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demostrado</a:t>
            </a:r>
            <a:r>
              <a:rPr kumimoji="0" lang="en-GB"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una </a:t>
            </a:r>
            <a:r>
              <a:rPr kumimoji="0" lang="en-GB" sz="11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mejor</a:t>
            </a:r>
            <a:r>
              <a:rPr kumimoji="0" lang="en-GB"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1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penetración</a:t>
            </a:r>
            <a:r>
              <a:rPr kumimoji="0" lang="en-GB"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en</a:t>
            </a:r>
            <a:r>
              <a:rPr kumimoji="0" lang="en-GB"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la </a:t>
            </a:r>
            <a:r>
              <a:rPr kumimoji="0" lang="en-GB" sz="11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uña</a:t>
            </a:r>
            <a:r>
              <a:rPr kumimoji="0" lang="en-GB"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1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vitro</a:t>
            </a:r>
            <a:r>
              <a:rPr kumimoji="0" lang="en-GB"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frente</a:t>
            </a:r>
            <a:r>
              <a:rPr kumimoji="0" lang="en-GB"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 ciclopirox 80 mg/g </a:t>
            </a:r>
            <a:r>
              <a:rPr kumimoji="0" lang="en-GB" sz="11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en</a:t>
            </a:r>
            <a:r>
              <a:rPr kumimoji="0" lang="en-GB"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formulación</a:t>
            </a:r>
            <a:r>
              <a:rPr kumimoji="0" lang="en-GB"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no soluble</a:t>
            </a:r>
            <a:r>
              <a:rPr kumimoji="0" lang="en-GB" sz="11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15" name="CuadroTexto 14">
            <a:extLst>
              <a:ext uri="{FF2B5EF4-FFF2-40B4-BE49-F238E27FC236}">
                <a16:creationId xmlns:a16="http://schemas.microsoft.com/office/drawing/2014/main" id="{8D4529B7-E80D-4D44-ADFE-91D98FE058C7}"/>
              </a:ext>
            </a:extLst>
          </p:cNvPr>
          <p:cNvSpPr txBox="1"/>
          <p:nvPr/>
        </p:nvSpPr>
        <p:spPr>
          <a:xfrm>
            <a:off x="592710" y="1127106"/>
            <a:ext cx="111350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Penetración superior frente a otros barnices de uñas</a:t>
            </a:r>
            <a:r>
              <a:rPr kumimoji="0" lang="es-ES" sz="2000" b="1"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1,2</a:t>
            </a:r>
          </a:p>
        </p:txBody>
      </p:sp>
      <p:sp>
        <p:nvSpPr>
          <p:cNvPr id="40" name="Marcador de texto 31">
            <a:extLst>
              <a:ext uri="{FF2B5EF4-FFF2-40B4-BE49-F238E27FC236}">
                <a16:creationId xmlns:a16="http://schemas.microsoft.com/office/drawing/2014/main" id="{AB077528-DD79-F642-9D1E-30C374E37DD2}"/>
              </a:ext>
            </a:extLst>
          </p:cNvPr>
          <p:cNvSpPr txBox="1">
            <a:spLocks/>
          </p:cNvSpPr>
          <p:nvPr/>
        </p:nvSpPr>
        <p:spPr>
          <a:xfrm>
            <a:off x="557059" y="6322512"/>
            <a:ext cx="8289725" cy="23548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ES" sz="800" b="1" i="0" u="none" strike="noStrike" kern="1200" cap="none" spc="0" normalizeH="0" baseline="0" noProof="0">
                <a:ln>
                  <a:noFill/>
                </a:ln>
                <a:solidFill>
                  <a:srgbClr val="377E48"/>
                </a:solidFill>
                <a:effectLst/>
                <a:uLnTx/>
                <a:uFillTx/>
                <a:latin typeface="Arial"/>
                <a:ea typeface="+mn-ea"/>
                <a:cs typeface="Arial"/>
              </a:rPr>
              <a:t>1.  </a:t>
            </a:r>
            <a:r>
              <a:rPr kumimoji="0" lang="en-US" sz="800" b="0" i="0" u="none" strike="noStrike" kern="1200" cap="none" spc="0" normalizeH="0" baseline="0" noProof="0">
                <a:ln>
                  <a:noFill/>
                </a:ln>
                <a:solidFill>
                  <a:prstClr val="black"/>
                </a:solidFill>
                <a:effectLst/>
                <a:uLnTx/>
                <a:uFillTx/>
                <a:latin typeface="Arial"/>
                <a:ea typeface="+mn-ea"/>
                <a:cs typeface="Arial"/>
              </a:rPr>
              <a:t>Monti D, </a:t>
            </a:r>
            <a:r>
              <a:rPr kumimoji="0" lang="en-US" sz="800" b="0" i="1" u="none" strike="noStrike" kern="1200" cap="none" spc="0" normalizeH="0" baseline="0" noProof="0">
                <a:ln>
                  <a:noFill/>
                </a:ln>
                <a:solidFill>
                  <a:prstClr val="black"/>
                </a:solidFill>
                <a:effectLst/>
                <a:uLnTx/>
                <a:uFillTx/>
                <a:latin typeface="Arial"/>
                <a:ea typeface="+mn-ea"/>
                <a:cs typeface="Arial"/>
              </a:rPr>
              <a:t>et al</a:t>
            </a:r>
            <a:r>
              <a:rPr kumimoji="0" lang="en-US" sz="800" b="0" i="0" u="none" strike="noStrike" kern="1200" cap="none" spc="0" normalizeH="0" baseline="0" noProof="0">
                <a:ln>
                  <a:noFill/>
                </a:ln>
                <a:solidFill>
                  <a:prstClr val="black"/>
                </a:solidFill>
                <a:effectLst/>
                <a:uLnTx/>
                <a:uFillTx/>
                <a:latin typeface="Arial"/>
                <a:ea typeface="+mn-ea"/>
                <a:cs typeface="Arial"/>
              </a:rPr>
              <a:t>. Drug Dev Ind Pharm. 2005;31(1):11-7.</a:t>
            </a:r>
            <a:r>
              <a:rPr kumimoji="0" lang="es-ES" sz="800" b="1" i="0" u="none" strike="noStrike" kern="1200" cap="none" spc="0" normalizeH="0" baseline="0" noProof="0">
                <a:ln>
                  <a:noFill/>
                </a:ln>
                <a:solidFill>
                  <a:srgbClr val="377E48"/>
                </a:solidFill>
                <a:effectLst/>
                <a:uLnTx/>
                <a:uFillTx/>
                <a:latin typeface="Arial"/>
                <a:ea typeface="+mn-ea"/>
                <a:cs typeface="Arial"/>
              </a:rPr>
              <a:t> 2.  </a:t>
            </a:r>
            <a:r>
              <a:rPr kumimoji="0" lang="en-US" sz="800" b="0" i="0" u="none" strike="noStrike" kern="1200" cap="none" spc="0" normalizeH="0" baseline="0" noProof="0">
                <a:ln>
                  <a:noFill/>
                </a:ln>
                <a:solidFill>
                  <a:prstClr val="black"/>
                </a:solidFill>
                <a:effectLst/>
                <a:uLnTx/>
                <a:uFillTx/>
                <a:latin typeface="Arial"/>
                <a:ea typeface="+mn-ea"/>
                <a:cs typeface="Arial"/>
              </a:rPr>
              <a:t>Monti D, </a:t>
            </a:r>
            <a:r>
              <a:rPr kumimoji="0" lang="en-US" sz="800" b="0" i="1" u="none" strike="noStrike" kern="1200" cap="none" spc="0" normalizeH="0" baseline="0" noProof="0">
                <a:ln>
                  <a:noFill/>
                </a:ln>
                <a:solidFill>
                  <a:prstClr val="black"/>
                </a:solidFill>
                <a:effectLst/>
                <a:uLnTx/>
                <a:uFillTx/>
                <a:latin typeface="Arial"/>
                <a:ea typeface="+mn-ea"/>
                <a:cs typeface="Arial"/>
              </a:rPr>
              <a:t>et al</a:t>
            </a:r>
            <a:r>
              <a:rPr kumimoji="0" lang="en-US" sz="800" b="0" i="0" u="none" strike="noStrike" kern="1200" cap="none" spc="0" normalizeH="0" baseline="0" noProof="0">
                <a:ln>
                  <a:noFill/>
                </a:ln>
                <a:solidFill>
                  <a:prstClr val="black"/>
                </a:solidFill>
                <a:effectLst/>
                <a:uLnTx/>
                <a:uFillTx/>
                <a:latin typeface="Arial"/>
                <a:ea typeface="+mn-ea"/>
                <a:cs typeface="Arial"/>
              </a:rPr>
              <a:t>. Br J Dermatol. 2010;162(2):311-7.​</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 name="Rectángulo 1">
            <a:extLst>
              <a:ext uri="{FF2B5EF4-FFF2-40B4-BE49-F238E27FC236}">
                <a16:creationId xmlns:a16="http://schemas.microsoft.com/office/drawing/2014/main" id="{C7FC2261-7C66-7543-B455-8F0078136306}"/>
              </a:ext>
            </a:extLst>
          </p:cNvPr>
          <p:cNvSpPr/>
          <p:nvPr/>
        </p:nvSpPr>
        <p:spPr>
          <a:xfrm>
            <a:off x="589935" y="1460324"/>
            <a:ext cx="8352738"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Estudios de penetración del fármaco</a:t>
            </a:r>
            <a:r>
              <a:rPr kumimoji="0" lang="es-ES" sz="1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in vitro</a:t>
            </a:r>
            <a:r>
              <a:rPr kumimoji="0" lang="es-E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utilizando membranas de pezuña bovina</a:t>
            </a:r>
          </a:p>
        </p:txBody>
      </p:sp>
      <p:pic>
        <p:nvPicPr>
          <p:cNvPr id="19" name="Imagen 18">
            <a:extLst>
              <a:ext uri="{FF2B5EF4-FFF2-40B4-BE49-F238E27FC236}">
                <a16:creationId xmlns:a16="http://schemas.microsoft.com/office/drawing/2014/main" id="{2530AACE-AD3C-6B41-8FBB-C3E457CF8A84}"/>
              </a:ext>
            </a:extLst>
          </p:cNvPr>
          <p:cNvPicPr>
            <a:picLocks noChangeAspect="1"/>
          </p:cNvPicPr>
          <p:nvPr/>
        </p:nvPicPr>
        <p:blipFill rotWithShape="1">
          <a:blip r:embed="rId2"/>
          <a:srcRect l="5840" t="22747"/>
          <a:stretch/>
        </p:blipFill>
        <p:spPr>
          <a:xfrm>
            <a:off x="616061" y="2610340"/>
            <a:ext cx="5506065" cy="1974741"/>
          </a:xfrm>
          <a:prstGeom prst="rect">
            <a:avLst/>
          </a:prstGeom>
        </p:spPr>
      </p:pic>
      <p:sp>
        <p:nvSpPr>
          <p:cNvPr id="20" name="CuadroTexto 19">
            <a:extLst>
              <a:ext uri="{FF2B5EF4-FFF2-40B4-BE49-F238E27FC236}">
                <a16:creationId xmlns:a16="http://schemas.microsoft.com/office/drawing/2014/main" id="{3F479584-EB60-0648-839A-45FDA53241A4}"/>
              </a:ext>
            </a:extLst>
          </p:cNvPr>
          <p:cNvSpPr txBox="1"/>
          <p:nvPr/>
        </p:nvSpPr>
        <p:spPr>
          <a:xfrm>
            <a:off x="959264" y="4710692"/>
            <a:ext cx="3708759" cy="246221"/>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**Ony-Tec</a:t>
            </a:r>
            <a:r>
              <a:rPr kumimoji="0" lang="en-GB" sz="1000" b="0" i="0" u="none" strike="noStrike" kern="1200" cap="none" spc="0" normalizeH="0" baseline="30000" noProof="0">
                <a:ln>
                  <a:noFill/>
                </a:ln>
                <a:solidFill>
                  <a:prstClr val="black"/>
                </a:solidFill>
                <a:effectLst/>
                <a:uLnTx/>
                <a:uFillTx/>
                <a:latin typeface="Arial" panose="020B0604020202020204" pitchFamily="34" charset="0"/>
                <a:ea typeface="+mn-lt"/>
                <a:cs typeface="Arial" panose="020B0604020202020204" pitchFamily="34" charset="0"/>
              </a:rPr>
              <a:t>® </a:t>
            </a: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y ciclopirox 80 mg/g)</a:t>
            </a:r>
            <a:r>
              <a:rPr kumimoji="0" lang="en-GB" sz="1000" b="0" i="0" u="none" strike="noStrike" kern="1200" cap="none" spc="0" normalizeH="0" baseline="30000" noProof="0">
                <a:ln>
                  <a:noFill/>
                </a:ln>
                <a:solidFill>
                  <a:prstClr val="black"/>
                </a:solidFill>
                <a:effectLst/>
                <a:uLnTx/>
                <a:uFillTx/>
                <a:latin typeface="Arial" panose="020B0604020202020204" pitchFamily="34" charset="0"/>
                <a:ea typeface="+mn-lt"/>
                <a:cs typeface="Arial" panose="020B0604020202020204" pitchFamily="34" charset="0"/>
              </a:rPr>
              <a:t>1</a:t>
            </a:r>
            <a:endParaRPr kumimoji="0" lang="es-E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Rectángulo 20">
            <a:extLst>
              <a:ext uri="{FF2B5EF4-FFF2-40B4-BE49-F238E27FC236}">
                <a16:creationId xmlns:a16="http://schemas.microsoft.com/office/drawing/2014/main" id="{5E529510-FA48-8E45-A18D-A508E532C6FF}"/>
              </a:ext>
            </a:extLst>
          </p:cNvPr>
          <p:cNvSpPr/>
          <p:nvPr/>
        </p:nvSpPr>
        <p:spPr>
          <a:xfrm>
            <a:off x="6367020" y="2151250"/>
            <a:ext cx="4279210" cy="430887"/>
          </a:xfrm>
          <a:prstGeom prst="rect">
            <a:avLst/>
          </a:prstGeom>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Ony</a:t>
            </a:r>
            <a:r>
              <a:rPr kumimoji="0" lang="en-GB"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-Tec</a:t>
            </a:r>
            <a:r>
              <a:rPr kumimoji="0" lang="en-GB" sz="11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lang="en-GB"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ha </a:t>
            </a:r>
            <a:r>
              <a:rPr kumimoji="0" lang="en-GB" sz="11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demostrado</a:t>
            </a:r>
            <a:r>
              <a:rPr kumimoji="0" lang="en-GB"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una </a:t>
            </a:r>
            <a:r>
              <a:rPr kumimoji="0" lang="en-GB" sz="11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mejor</a:t>
            </a:r>
            <a:r>
              <a:rPr kumimoji="0" lang="en-GB"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1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penetración</a:t>
            </a:r>
            <a:r>
              <a:rPr kumimoji="0" lang="en-GB"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en</a:t>
            </a:r>
            <a:r>
              <a:rPr kumimoji="0" lang="en-GB"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la </a:t>
            </a:r>
            <a:r>
              <a:rPr kumimoji="0" lang="en-GB" sz="11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uña</a:t>
            </a:r>
            <a:r>
              <a:rPr kumimoji="0" lang="en-GB"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1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vitro </a:t>
            </a:r>
            <a:r>
              <a:rPr kumimoji="0" lang="en-GB" sz="11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frente</a:t>
            </a:r>
            <a:r>
              <a:rPr kumimoji="0" lang="en-GB"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 </a:t>
            </a:r>
            <a:r>
              <a:rPr kumimoji="0" lang="en-GB" sz="11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amorolfina</a:t>
            </a:r>
            <a:r>
              <a:rPr kumimoji="0" lang="en-GB"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5 %*</a:t>
            </a:r>
            <a:r>
              <a:rPr kumimoji="0" lang="en-GB" sz="11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25" name="CuadroTexto 24">
            <a:extLst>
              <a:ext uri="{FF2B5EF4-FFF2-40B4-BE49-F238E27FC236}">
                <a16:creationId xmlns:a16="http://schemas.microsoft.com/office/drawing/2014/main" id="{3A4A4E70-B2EF-734D-A5F1-57FB25E78E9F}"/>
              </a:ext>
            </a:extLst>
          </p:cNvPr>
          <p:cNvSpPr txBox="1"/>
          <p:nvPr/>
        </p:nvSpPr>
        <p:spPr>
          <a:xfrm>
            <a:off x="6652245" y="5321729"/>
            <a:ext cx="3708759" cy="246221"/>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*Ony-Tec</a:t>
            </a:r>
            <a:r>
              <a:rPr kumimoji="0" lang="en-GB" sz="1000" b="0" i="0" u="none" strike="noStrike" kern="1200" cap="none" spc="0" normalizeH="0" baseline="30000" noProof="0">
                <a:ln>
                  <a:noFill/>
                </a:ln>
                <a:solidFill>
                  <a:prstClr val="black"/>
                </a:solidFill>
                <a:effectLst/>
                <a:uLnTx/>
                <a:uFillTx/>
                <a:latin typeface="Arial" panose="020B0604020202020204" pitchFamily="34" charset="0"/>
                <a:ea typeface="+mn-lt"/>
                <a:cs typeface="Arial" panose="020B0604020202020204" pitchFamily="34" charset="0"/>
              </a:rPr>
              <a:t>®</a:t>
            </a: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 y </a:t>
            </a:r>
            <a:r>
              <a:rPr kumimoji="0" lang="en-GB" sz="1000" b="0" i="0" u="none" strike="noStrike" kern="1200" cap="none" spc="0" normalizeH="0" baseline="0" noProof="0" err="1">
                <a:ln>
                  <a:noFill/>
                </a:ln>
                <a:solidFill>
                  <a:prstClr val="black"/>
                </a:solidFill>
                <a:effectLst/>
                <a:uLnTx/>
                <a:uFillTx/>
                <a:latin typeface="Arial" panose="020B0604020202020204" pitchFamily="34" charset="0"/>
                <a:ea typeface="+mn-lt"/>
                <a:cs typeface="Arial" panose="020B0604020202020204" pitchFamily="34" charset="0"/>
              </a:rPr>
              <a:t>amorolfina</a:t>
            </a: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 5 %</a:t>
            </a:r>
            <a:r>
              <a:rPr kumimoji="0" lang="en-GB" sz="1000" b="0" i="0" u="none" strike="noStrike" kern="1200" cap="none" spc="0" normalizeH="0" baseline="30000" noProof="0">
                <a:ln>
                  <a:noFill/>
                </a:ln>
                <a:solidFill>
                  <a:prstClr val="black"/>
                </a:solidFill>
                <a:effectLst/>
                <a:uLnTx/>
                <a:uFillTx/>
                <a:latin typeface="Arial" panose="020B0604020202020204" pitchFamily="34" charset="0"/>
                <a:ea typeface="+mn-lt"/>
                <a:cs typeface="Arial" panose="020B0604020202020204" pitchFamily="34" charset="0"/>
              </a:rPr>
              <a:t>2</a:t>
            </a:r>
            <a:endParaRPr kumimoji="0" lang="es-E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7" name="Imagen 26">
            <a:extLst>
              <a:ext uri="{FF2B5EF4-FFF2-40B4-BE49-F238E27FC236}">
                <a16:creationId xmlns:a16="http://schemas.microsoft.com/office/drawing/2014/main" id="{F538A7FE-BA23-FF48-8CAF-80E9A024DDED}"/>
              </a:ext>
            </a:extLst>
          </p:cNvPr>
          <p:cNvPicPr>
            <a:picLocks noChangeAspect="1"/>
          </p:cNvPicPr>
          <p:nvPr/>
        </p:nvPicPr>
        <p:blipFill rotWithShape="1">
          <a:blip r:embed="rId3"/>
          <a:srcRect t="13577"/>
          <a:stretch/>
        </p:blipFill>
        <p:spPr>
          <a:xfrm>
            <a:off x="6120005" y="2542790"/>
            <a:ext cx="5453559" cy="2626734"/>
          </a:xfrm>
          <a:prstGeom prst="rect">
            <a:avLst/>
          </a:prstGeom>
        </p:spPr>
      </p:pic>
      <p:sp>
        <p:nvSpPr>
          <p:cNvPr id="3" name="Rectángulo 2">
            <a:extLst>
              <a:ext uri="{FF2B5EF4-FFF2-40B4-BE49-F238E27FC236}">
                <a16:creationId xmlns:a16="http://schemas.microsoft.com/office/drawing/2014/main" id="{10914F8A-7FFA-474D-8F9A-EE25F981D03D}"/>
              </a:ext>
            </a:extLst>
          </p:cNvPr>
          <p:cNvSpPr/>
          <p:nvPr/>
        </p:nvSpPr>
        <p:spPr>
          <a:xfrm>
            <a:off x="1455042" y="4998588"/>
            <a:ext cx="2553351"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a:ln>
                  <a:noFill/>
                </a:ln>
                <a:solidFill>
                  <a:srgbClr val="377E48"/>
                </a:solidFill>
                <a:effectLst/>
                <a:highlight>
                  <a:srgbClr val="377E48"/>
                </a:highlight>
                <a:uLnTx/>
                <a:uFillTx/>
                <a:latin typeface="Arial" panose="020B0604020202020204" pitchFamily="34" charset="0"/>
                <a:ea typeface="+mn-ea"/>
                <a:cs typeface="Arial" panose="020B0604020202020204" pitchFamily="34" charset="0"/>
              </a:rPr>
              <a:t>.</a:t>
            </a:r>
            <a:r>
              <a:rPr kumimoji="0" lang="es-ES" sz="1800" b="1" i="0" u="none" strike="noStrike" kern="0" cap="none" spc="0" normalizeH="0" baseline="0" noProof="0">
                <a:ln>
                  <a:noFill/>
                </a:ln>
                <a:solidFill>
                  <a:prstClr val="white"/>
                </a:solidFill>
                <a:effectLst/>
                <a:highlight>
                  <a:srgbClr val="377E48"/>
                </a:highlight>
                <a:uLnTx/>
                <a:uFillTx/>
                <a:latin typeface="Arial" panose="020B0604020202020204" pitchFamily="34" charset="0"/>
                <a:ea typeface="+mn-ea"/>
                <a:cs typeface="Arial" panose="020B0604020202020204" pitchFamily="34" charset="0"/>
              </a:rPr>
              <a:t>2,4 veces superior</a:t>
            </a:r>
            <a:r>
              <a:rPr kumimoji="0" lang="es-ES" sz="1800" b="1" i="0" u="none" strike="noStrike" kern="0" cap="none" spc="0" normalizeH="0" baseline="0" noProof="0">
                <a:ln>
                  <a:noFill/>
                </a:ln>
                <a:solidFill>
                  <a:srgbClr val="377E48"/>
                </a:solidFill>
                <a:effectLst/>
                <a:highlight>
                  <a:srgbClr val="377E48"/>
                </a:highlight>
                <a:uLnTx/>
                <a:uFillTx/>
                <a:latin typeface="Arial" panose="020B0604020202020204" pitchFamily="34" charset="0"/>
                <a:ea typeface="+mn-ea"/>
                <a:cs typeface="Arial" panose="020B0604020202020204" pitchFamily="34" charset="0"/>
              </a:rPr>
              <a:t>.</a:t>
            </a:r>
          </a:p>
        </p:txBody>
      </p:sp>
      <p:sp>
        <p:nvSpPr>
          <p:cNvPr id="35" name="Rectángulo 34">
            <a:extLst>
              <a:ext uri="{FF2B5EF4-FFF2-40B4-BE49-F238E27FC236}">
                <a16:creationId xmlns:a16="http://schemas.microsoft.com/office/drawing/2014/main" id="{213527BF-95F4-1545-AF12-E9D71067F433}"/>
              </a:ext>
            </a:extLst>
          </p:cNvPr>
          <p:cNvSpPr/>
          <p:nvPr/>
        </p:nvSpPr>
        <p:spPr>
          <a:xfrm>
            <a:off x="7226083" y="5632040"/>
            <a:ext cx="2553351"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a:ln>
                  <a:noFill/>
                </a:ln>
                <a:solidFill>
                  <a:srgbClr val="377E48"/>
                </a:solidFill>
                <a:effectLst/>
                <a:highlight>
                  <a:srgbClr val="377E48"/>
                </a:highlight>
                <a:uLnTx/>
                <a:uFillTx/>
                <a:latin typeface="Arial" panose="020B0604020202020204" pitchFamily="34" charset="0"/>
                <a:ea typeface="+mn-ea"/>
                <a:cs typeface="Arial" panose="020B0604020202020204" pitchFamily="34" charset="0"/>
              </a:rPr>
              <a:t>.</a:t>
            </a:r>
            <a:r>
              <a:rPr kumimoji="0" lang="es-ES" sz="1800" b="1" i="0" u="none" strike="noStrike" kern="0" cap="none" spc="0" normalizeH="0" baseline="0" noProof="0">
                <a:ln>
                  <a:noFill/>
                </a:ln>
                <a:solidFill>
                  <a:prstClr val="white"/>
                </a:solidFill>
                <a:effectLst/>
                <a:highlight>
                  <a:srgbClr val="377E48"/>
                </a:highlight>
                <a:uLnTx/>
                <a:uFillTx/>
                <a:latin typeface="Arial" panose="020B0604020202020204" pitchFamily="34" charset="0"/>
                <a:ea typeface="+mn-ea"/>
                <a:cs typeface="Arial" panose="020B0604020202020204" pitchFamily="34" charset="0"/>
              </a:rPr>
              <a:t>3,5 veces superior</a:t>
            </a:r>
            <a:r>
              <a:rPr kumimoji="0" lang="es-ES" sz="1800" b="1" i="0" u="none" strike="noStrike" kern="0" cap="none" spc="0" normalizeH="0" baseline="0" noProof="0">
                <a:ln>
                  <a:noFill/>
                </a:ln>
                <a:solidFill>
                  <a:srgbClr val="377E48"/>
                </a:solidFill>
                <a:effectLst/>
                <a:highlight>
                  <a:srgbClr val="377E48"/>
                </a:highlight>
                <a:uLnTx/>
                <a:uFillTx/>
                <a:latin typeface="Arial" panose="020B0604020202020204" pitchFamily="34" charset="0"/>
                <a:ea typeface="+mn-ea"/>
                <a:cs typeface="Arial" panose="020B0604020202020204" pitchFamily="34" charset="0"/>
              </a:rPr>
              <a:t>.</a:t>
            </a:r>
          </a:p>
        </p:txBody>
      </p:sp>
      <p:sp>
        <p:nvSpPr>
          <p:cNvPr id="16" name="CuadroTexto 15">
            <a:extLst>
              <a:ext uri="{FF2B5EF4-FFF2-40B4-BE49-F238E27FC236}">
                <a16:creationId xmlns:a16="http://schemas.microsoft.com/office/drawing/2014/main" id="{C88C1126-23D1-DB4C-8958-4BB7C7B3FC5F}"/>
              </a:ext>
            </a:extLst>
          </p:cNvPr>
          <p:cNvSpPr txBox="1"/>
          <p:nvPr/>
        </p:nvSpPr>
        <p:spPr>
          <a:xfrm>
            <a:off x="5138671" y="3680571"/>
            <a:ext cx="1370016" cy="646331"/>
          </a:xfrm>
          <a:prstGeom prst="rect">
            <a:avLst/>
          </a:prstGeom>
          <a:solidFill>
            <a:schemeClr val="bg1"/>
          </a:solidFill>
        </p:spPr>
        <p:txBody>
          <a:bodyPr wrap="square" lIns="91440" tIns="45720" rIns="91440" bIns="45720" rtlCol="0" anchor="t">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s-ES_tradnl" sz="800" b="1" i="0" u="none" strike="noStrike" kern="1200" cap="none" spc="0" normalizeH="0" baseline="0" noProof="0">
                <a:ln>
                  <a:noFill/>
                </a:ln>
                <a:solidFill>
                  <a:srgbClr val="377E48"/>
                </a:solidFill>
                <a:effectLst/>
                <a:uLnTx/>
                <a:uFillTx/>
                <a:latin typeface="Arial" panose="020B0604020202020204" pitchFamily="34" charset="0"/>
                <a:ea typeface="+mn-ea"/>
                <a:cs typeface="Arial" panose="020B0604020202020204" pitchFamily="34" charset="0"/>
              </a:rPr>
              <a:t>Ony-Tec </a:t>
            </a:r>
            <a:r>
              <a:rPr kumimoji="0" lang="en-US" sz="800" b="1" i="0" u="none" strike="noStrike" kern="1200" cap="none" spc="0" normalizeH="0" baseline="0" noProof="0">
                <a:ln>
                  <a:noFill/>
                </a:ln>
                <a:solidFill>
                  <a:srgbClr val="377E48"/>
                </a:solidFill>
                <a:effectLst/>
                <a:uLnTx/>
                <a:uFillTx/>
                <a:latin typeface="Arial" panose="020B0604020202020204" pitchFamily="34" charset="0"/>
                <a:ea typeface="+mn-ea"/>
                <a:cs typeface="Arial" panose="020B0604020202020204" pitchFamily="34" charset="0"/>
              </a:rPr>
              <a:t>® </a:t>
            </a: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Ciclopirox 80 mg/g </a:t>
            </a:r>
            <a:r>
              <a:rPr kumimoji="0" lang="en-US" sz="800" b="1" i="0" u="none" strike="noStrike" kern="1200" cap="none" spc="0" normalizeH="0" baseline="0" noProof="0" err="1">
                <a:ln>
                  <a:noFill/>
                </a:ln>
                <a:solidFill>
                  <a:prstClr val="black"/>
                </a:solidFill>
                <a:effectLst/>
                <a:uLnTx/>
                <a:uFillTx/>
                <a:latin typeface="Arial" panose="020B0604020202020204" pitchFamily="34" charset="0"/>
                <a:ea typeface="+mn-lt"/>
                <a:cs typeface="Arial" panose="020B0604020202020204" pitchFamily="34" charset="0"/>
              </a:rPr>
              <a:t>en</a:t>
            </a:r>
            <a:r>
              <a:rPr kumimoji="0" lang="en-US" sz="800" b="1"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 </a:t>
            </a:r>
            <a:r>
              <a:rPr kumimoji="0" lang="en-US" sz="800" b="1" i="0" u="none" strike="noStrike" kern="1200" cap="none" spc="0" normalizeH="0" baseline="0" noProof="0" err="1">
                <a:ln>
                  <a:noFill/>
                </a:ln>
                <a:solidFill>
                  <a:prstClr val="black"/>
                </a:solidFill>
                <a:effectLst/>
                <a:uLnTx/>
                <a:uFillTx/>
                <a:latin typeface="Arial" panose="020B0604020202020204" pitchFamily="34" charset="0"/>
                <a:ea typeface="+mn-lt"/>
                <a:cs typeface="Arial" panose="020B0604020202020204" pitchFamily="34" charset="0"/>
              </a:rPr>
              <a:t>formulación</a:t>
            </a:r>
            <a:r>
              <a:rPr kumimoji="0" lang="en-US" sz="800" b="1"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 no soluble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 </a:t>
            </a:r>
            <a:endParaRPr kumimoji="0" lang="en-US" sz="600" b="0" i="0" u="none" strike="noStrike" kern="1200" cap="none" spc="0" normalizeH="0" baseline="0" noProof="0">
              <a:ln>
                <a:noFill/>
              </a:ln>
              <a:solidFill>
                <a:srgbClr val="26859D"/>
              </a:solidFill>
              <a:effectLst/>
              <a:uLnTx/>
              <a:uFillTx/>
              <a:latin typeface="Arial" panose="020B0604020202020204" pitchFamily="34" charset="0"/>
              <a:ea typeface="+mn-lt"/>
              <a:cs typeface="Arial" panose="020B0604020202020204" pitchFamily="34" charset="0"/>
            </a:endParaRPr>
          </a:p>
        </p:txBody>
      </p:sp>
      <p:sp>
        <p:nvSpPr>
          <p:cNvPr id="18" name="CuadroTexto 17">
            <a:extLst>
              <a:ext uri="{FF2B5EF4-FFF2-40B4-BE49-F238E27FC236}">
                <a16:creationId xmlns:a16="http://schemas.microsoft.com/office/drawing/2014/main" id="{473571D4-CE47-1143-A951-44E0E4D66E7A}"/>
              </a:ext>
            </a:extLst>
          </p:cNvPr>
          <p:cNvSpPr txBox="1"/>
          <p:nvPr/>
        </p:nvSpPr>
        <p:spPr>
          <a:xfrm>
            <a:off x="10728936" y="4510636"/>
            <a:ext cx="1132506" cy="523220"/>
          </a:xfrm>
          <a:prstGeom prst="rect">
            <a:avLst/>
          </a:prstGeom>
          <a:solidFill>
            <a:schemeClr val="bg1"/>
          </a:solidFill>
        </p:spPr>
        <p:txBody>
          <a:bodyPr wrap="square" lIns="91440" tIns="45720" rIns="91440" bIns="45720" rtlCol="0" anchor="t">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s-ES_tradnl" sz="800" b="1" i="0" u="none" strike="noStrike" kern="1200" cap="none" spc="0" normalizeH="0" baseline="0" noProof="0">
                <a:ln>
                  <a:noFill/>
                </a:ln>
                <a:solidFill>
                  <a:srgbClr val="377E48"/>
                </a:solidFill>
                <a:effectLst/>
                <a:uLnTx/>
                <a:uFillTx/>
                <a:latin typeface="Arial" panose="020B0604020202020204" pitchFamily="34" charset="0"/>
                <a:ea typeface="+mn-ea"/>
                <a:cs typeface="Arial" panose="020B0604020202020204" pitchFamily="34" charset="0"/>
              </a:rPr>
              <a:t>Ony-Tec </a:t>
            </a:r>
            <a:r>
              <a:rPr kumimoji="0" lang="en-US" sz="800" b="1" i="0" u="none" strike="noStrike" kern="1200" cap="none" spc="0" normalizeH="0" baseline="0" noProof="0">
                <a:ln>
                  <a:noFill/>
                </a:ln>
                <a:solidFill>
                  <a:srgbClr val="377E48"/>
                </a:solidFill>
                <a:effectLst/>
                <a:uLnTx/>
                <a:uFillTx/>
                <a:latin typeface="Arial" panose="020B0604020202020204" pitchFamily="34" charset="0"/>
                <a:ea typeface="+mn-ea"/>
                <a:cs typeface="Arial" panose="020B0604020202020204" pitchFamily="34" charset="0"/>
              </a:rPr>
              <a:t>® </a:t>
            </a: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err="1">
                <a:ln>
                  <a:noFill/>
                </a:ln>
                <a:solidFill>
                  <a:prstClr val="black"/>
                </a:solidFill>
                <a:effectLst/>
                <a:uLnTx/>
                <a:uFillTx/>
                <a:latin typeface="Arial" panose="020B0604020202020204" pitchFamily="34" charset="0"/>
                <a:ea typeface="+mn-lt"/>
                <a:cs typeface="Arial" panose="020B0604020202020204" pitchFamily="34" charset="0"/>
              </a:rPr>
              <a:t>Amorolfina</a:t>
            </a:r>
            <a:r>
              <a:rPr kumimoji="0" lang="en-US" sz="800" b="1"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 5 %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 </a:t>
            </a:r>
            <a:endParaRPr kumimoji="0" lang="en-US" sz="600" b="0" i="0" u="none" strike="noStrike" kern="1200" cap="none" spc="0" normalizeH="0" baseline="0" noProof="0">
              <a:ln>
                <a:noFill/>
              </a:ln>
              <a:solidFill>
                <a:srgbClr val="26859D"/>
              </a:solidFill>
              <a:effectLst/>
              <a:uLnTx/>
              <a:uFillTx/>
              <a:latin typeface="Arial" panose="020B0604020202020204" pitchFamily="34" charset="0"/>
              <a:ea typeface="+mn-lt"/>
              <a:cs typeface="Arial" panose="020B0604020202020204" pitchFamily="34" charset="0"/>
            </a:endParaRPr>
          </a:p>
        </p:txBody>
      </p:sp>
    </p:spTree>
    <p:extLst>
      <p:ext uri="{BB962C8B-B14F-4D97-AF65-F5344CB8AC3E}">
        <p14:creationId xmlns:p14="http://schemas.microsoft.com/office/powerpoint/2010/main" val="20571454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C16A9B27-3493-6C43-9BF4-C535862696ED}"/>
              </a:ext>
            </a:extLst>
          </p:cNvPr>
          <p:cNvSpPr txBox="1"/>
          <p:nvPr/>
        </p:nvSpPr>
        <p:spPr>
          <a:xfrm>
            <a:off x="589935" y="441325"/>
            <a:ext cx="1113503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0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4. Caso clínico de </a:t>
            </a:r>
            <a:r>
              <a:rPr kumimoji="0" lang="es-ES" sz="3000" b="1" i="0" u="none" strike="noStrike" kern="1200" cap="none" spc="0" normalizeH="0" baseline="0" noProof="0" dirty="0" err="1">
                <a:ln>
                  <a:noFill/>
                </a:ln>
                <a:solidFill>
                  <a:srgbClr val="377E48"/>
                </a:solidFill>
                <a:effectLst/>
                <a:uLnTx/>
                <a:uFillTx/>
                <a:latin typeface="Arial" panose="020B0604020202020204" pitchFamily="34" charset="0"/>
                <a:ea typeface="+mn-ea"/>
                <a:cs typeface="Arial" panose="020B0604020202020204" pitchFamily="34" charset="0"/>
              </a:rPr>
              <a:t>Ony-Tec</a:t>
            </a:r>
            <a:r>
              <a:rPr kumimoji="0" lang="es-ES" sz="3200" b="1" i="0" u="none" strike="noStrike" kern="1200" cap="none" spc="0" normalizeH="0" baseline="30000" noProof="0" dirty="0">
                <a:ln>
                  <a:noFill/>
                </a:ln>
                <a:solidFill>
                  <a:srgbClr val="377E48"/>
                </a:solidFill>
                <a:effectLst/>
                <a:uLnTx/>
                <a:uFillTx/>
                <a:latin typeface="Arial" panose="020B0604020202020204" pitchFamily="34" charset="0"/>
                <a:ea typeface="+mn-ea"/>
                <a:cs typeface="Arial" panose="020B0604020202020204" pitchFamily="34" charset="0"/>
              </a:rPr>
              <a:t>®</a:t>
            </a:r>
            <a:endParaRPr kumimoji="0" lang="es-ES" sz="3000" b="1" i="1"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endParaRPr>
          </a:p>
        </p:txBody>
      </p:sp>
      <p:sp>
        <p:nvSpPr>
          <p:cNvPr id="15" name="CuadroTexto 14">
            <a:extLst>
              <a:ext uri="{FF2B5EF4-FFF2-40B4-BE49-F238E27FC236}">
                <a16:creationId xmlns:a16="http://schemas.microsoft.com/office/drawing/2014/main" id="{8D4529B7-E80D-4D44-ADFE-91D98FE058C7}"/>
              </a:ext>
            </a:extLst>
          </p:cNvPr>
          <p:cNvSpPr txBox="1"/>
          <p:nvPr/>
        </p:nvSpPr>
        <p:spPr>
          <a:xfrm>
            <a:off x="589934" y="993692"/>
            <a:ext cx="1122624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Onicomicosis causada por </a:t>
            </a:r>
            <a:r>
              <a:rPr kumimoji="0" lang="es-ES"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Aspergillus </a:t>
            </a:r>
            <a:r>
              <a:rPr kumimoji="0" lang="es-ES" sz="20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fumigatus</a:t>
            </a:r>
            <a:r>
              <a:rPr kumimoji="0" lang="es-ES"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E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 la uña del dedo gordo del pie derecho en una mujer joven sana</a:t>
            </a:r>
          </a:p>
        </p:txBody>
      </p:sp>
      <p:pic>
        <p:nvPicPr>
          <p:cNvPr id="10" name="Imagen 9">
            <a:extLst>
              <a:ext uri="{FF2B5EF4-FFF2-40B4-BE49-F238E27FC236}">
                <a16:creationId xmlns:a16="http://schemas.microsoft.com/office/drawing/2014/main" id="{FAE53760-40F0-95FC-7ED8-01EA86BCF8DA}"/>
              </a:ext>
            </a:extLst>
          </p:cNvPr>
          <p:cNvPicPr>
            <a:picLocks noChangeAspect="1"/>
          </p:cNvPicPr>
          <p:nvPr/>
        </p:nvPicPr>
        <p:blipFill rotWithShape="1">
          <a:blip r:embed="rId3"/>
          <a:srcRect l="1111" t="1459" r="1679" b="4803"/>
          <a:stretch/>
        </p:blipFill>
        <p:spPr>
          <a:xfrm>
            <a:off x="1213897" y="2125571"/>
            <a:ext cx="4366267" cy="1793288"/>
          </a:xfrm>
          <a:prstGeom prst="rect">
            <a:avLst/>
          </a:prstGeom>
          <a:ln w="76200">
            <a:solidFill>
              <a:srgbClr val="B2DBC5"/>
            </a:solidFill>
          </a:ln>
        </p:spPr>
      </p:pic>
      <p:pic>
        <p:nvPicPr>
          <p:cNvPr id="13" name="Imagen 12">
            <a:extLst>
              <a:ext uri="{FF2B5EF4-FFF2-40B4-BE49-F238E27FC236}">
                <a16:creationId xmlns:a16="http://schemas.microsoft.com/office/drawing/2014/main" id="{193ECD39-E168-8F15-03DD-E3DA157E200F}"/>
              </a:ext>
            </a:extLst>
          </p:cNvPr>
          <p:cNvPicPr>
            <a:picLocks noChangeAspect="1"/>
          </p:cNvPicPr>
          <p:nvPr/>
        </p:nvPicPr>
        <p:blipFill>
          <a:blip r:embed="rId4"/>
          <a:stretch>
            <a:fillRect/>
          </a:stretch>
        </p:blipFill>
        <p:spPr>
          <a:xfrm>
            <a:off x="1213897" y="4160875"/>
            <a:ext cx="4366267" cy="1730086"/>
          </a:xfrm>
          <a:prstGeom prst="rect">
            <a:avLst/>
          </a:prstGeom>
          <a:ln w="76200">
            <a:solidFill>
              <a:srgbClr val="B2DBC5"/>
            </a:solidFill>
          </a:ln>
        </p:spPr>
      </p:pic>
      <p:pic>
        <p:nvPicPr>
          <p:cNvPr id="17" name="Imagen 16">
            <a:extLst>
              <a:ext uri="{FF2B5EF4-FFF2-40B4-BE49-F238E27FC236}">
                <a16:creationId xmlns:a16="http://schemas.microsoft.com/office/drawing/2014/main" id="{BF5CFA93-767F-551D-57F1-4585FEC1B6B9}"/>
              </a:ext>
            </a:extLst>
          </p:cNvPr>
          <p:cNvPicPr>
            <a:picLocks noChangeAspect="1"/>
          </p:cNvPicPr>
          <p:nvPr/>
        </p:nvPicPr>
        <p:blipFill>
          <a:blip r:embed="rId5"/>
          <a:stretch>
            <a:fillRect/>
          </a:stretch>
        </p:blipFill>
        <p:spPr>
          <a:xfrm>
            <a:off x="5888537" y="2125571"/>
            <a:ext cx="4366267" cy="3785733"/>
          </a:xfrm>
          <a:prstGeom prst="rect">
            <a:avLst/>
          </a:prstGeom>
          <a:ln w="76200">
            <a:solidFill>
              <a:srgbClr val="B2DBC5"/>
            </a:solidFill>
          </a:ln>
        </p:spPr>
      </p:pic>
      <p:sp>
        <p:nvSpPr>
          <p:cNvPr id="24" name="Marcador de texto 31">
            <a:extLst>
              <a:ext uri="{FF2B5EF4-FFF2-40B4-BE49-F238E27FC236}">
                <a16:creationId xmlns:a16="http://schemas.microsoft.com/office/drawing/2014/main" id="{0B797B00-FDBA-AD77-7EDE-3DC8CFF58E80}"/>
              </a:ext>
            </a:extLst>
          </p:cNvPr>
          <p:cNvSpPr txBox="1">
            <a:spLocks/>
          </p:cNvSpPr>
          <p:nvPr/>
        </p:nvSpPr>
        <p:spPr>
          <a:xfrm>
            <a:off x="4464981" y="6373291"/>
            <a:ext cx="6214369" cy="23548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ES" sz="800" b="1" i="0" u="none" strike="noStrike" kern="1200" cap="none" spc="0" normalizeH="0" baseline="0" noProof="0" dirty="0">
                <a:ln>
                  <a:noFill/>
                </a:ln>
                <a:solidFill>
                  <a:srgbClr val="377E48"/>
                </a:solidFill>
                <a:effectLst/>
                <a:uLnTx/>
                <a:uFillTx/>
                <a:latin typeface="Arial"/>
                <a:ea typeface="+mn-ea"/>
                <a:cs typeface="Arial"/>
              </a:rPr>
              <a:t>1.  </a:t>
            </a:r>
            <a:r>
              <a:rPr kumimoji="0" lang="en-US" sz="800" b="0" i="0" u="none" strike="noStrike" kern="1200" cap="none" spc="0" normalizeH="0" baseline="0" noProof="0" dirty="0" err="1">
                <a:ln>
                  <a:noFill/>
                </a:ln>
                <a:solidFill>
                  <a:prstClr val="black"/>
                </a:solidFill>
                <a:effectLst/>
                <a:uLnTx/>
                <a:uFillTx/>
                <a:latin typeface="Arial"/>
                <a:ea typeface="+mn-ea"/>
                <a:cs typeface="Arial"/>
              </a:rPr>
              <a:t>Piraccini</a:t>
            </a:r>
            <a:r>
              <a:rPr kumimoji="0" lang="en-US" sz="800" b="0" i="0" u="none" strike="noStrike" kern="1200" cap="none" spc="0" normalizeH="0" baseline="0" noProof="0" dirty="0">
                <a:ln>
                  <a:noFill/>
                </a:ln>
                <a:solidFill>
                  <a:prstClr val="black"/>
                </a:solidFill>
                <a:effectLst/>
                <a:uLnTx/>
                <a:uFillTx/>
                <a:latin typeface="Arial"/>
                <a:ea typeface="+mn-ea"/>
                <a:cs typeface="Arial"/>
              </a:rPr>
              <a:t> BM. Treatment of Onychomycosis with Ciclopirox Medicated Nail Lacquer. Key Opinions in Medicine. 2023;18(2).​</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396928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4010A5-BB2E-F484-7EBB-86F17A9C2893}"/>
              </a:ext>
            </a:extLst>
          </p:cNvPr>
          <p:cNvSpPr>
            <a:spLocks noGrp="1"/>
          </p:cNvSpPr>
          <p:nvPr>
            <p:ph type="title"/>
          </p:nvPr>
        </p:nvSpPr>
        <p:spPr/>
        <p:txBody>
          <a:bodyPr>
            <a:normAutofit fontScale="90000"/>
          </a:bodyPr>
          <a:lstStyle/>
          <a:p>
            <a:r>
              <a:rPr lang="es-ES_tradnl" sz="3200" dirty="0"/>
              <a:t>¿Qué es Klisyri</a:t>
            </a:r>
            <a:r>
              <a:rPr lang="es-ES_tradnl" sz="3200" baseline="30000" dirty="0"/>
              <a:t>®</a:t>
            </a:r>
            <a:r>
              <a:rPr lang="es-ES_tradnl" sz="3200" dirty="0"/>
              <a:t>?</a:t>
            </a:r>
            <a:br>
              <a:rPr lang="es-ES" sz="3200" dirty="0"/>
            </a:br>
            <a:endParaRPr lang="en-US" dirty="0"/>
          </a:p>
        </p:txBody>
      </p:sp>
      <p:sp>
        <p:nvSpPr>
          <p:cNvPr id="24" name="Rectángulo 23">
            <a:extLst>
              <a:ext uri="{FF2B5EF4-FFF2-40B4-BE49-F238E27FC236}">
                <a16:creationId xmlns:a16="http://schemas.microsoft.com/office/drawing/2014/main" id="{588B416D-8671-EA2C-E1E3-09AB1C0F31B5}"/>
              </a:ext>
            </a:extLst>
          </p:cNvPr>
          <p:cNvSpPr/>
          <p:nvPr/>
        </p:nvSpPr>
        <p:spPr>
          <a:xfrm>
            <a:off x="1724333" y="6219870"/>
            <a:ext cx="8187827" cy="338554"/>
          </a:xfrm>
          <a:prstGeom prst="rect">
            <a:avLst/>
          </a:prstGeom>
          <a:noFill/>
        </p:spPr>
        <p:txBody>
          <a:bodyPr wrap="square" rtlCol="0">
            <a:spAutoFit/>
          </a:bodyPr>
          <a:lstStyle/>
          <a:p>
            <a:pPr defTabSz="914377"/>
            <a:r>
              <a:rPr lang="es-ES" sz="800" noProof="1">
                <a:solidFill>
                  <a:prstClr val="white">
                    <a:lumMod val="65000"/>
                  </a:prstClr>
                </a:solidFill>
                <a:latin typeface="Arial" panose="020B0604020202020204" pitchFamily="34" charset="0"/>
                <a:cs typeface="Arial" panose="020B0604020202020204" pitchFamily="34" charset="0"/>
              </a:rPr>
              <a:t>MoA, mecanismo de acción</a:t>
            </a:r>
          </a:p>
          <a:p>
            <a:pPr defTabSz="914377"/>
            <a:r>
              <a:rPr lang="es-ES" sz="800">
                <a:solidFill>
                  <a:prstClr val="white">
                    <a:lumMod val="65000"/>
                  </a:prstClr>
                </a:solidFill>
                <a:latin typeface="Arial" panose="020B0604020202020204" pitchFamily="34" charset="0"/>
                <a:cs typeface="Arial" panose="020B0604020202020204" pitchFamily="34" charset="0"/>
              </a:rPr>
              <a:t>Ficha técnica </a:t>
            </a:r>
            <a:r>
              <a:rPr lang="es-ES" sz="800" err="1">
                <a:solidFill>
                  <a:prstClr val="white">
                    <a:lumMod val="65000"/>
                  </a:prstClr>
                </a:solidFill>
                <a:latin typeface="Arial" panose="020B0604020202020204" pitchFamily="34" charset="0"/>
                <a:cs typeface="Arial" panose="020B0604020202020204" pitchFamily="34" charset="0"/>
              </a:rPr>
              <a:t>Klisyri</a:t>
            </a:r>
            <a:r>
              <a:rPr lang="es-ES" sz="800">
                <a:solidFill>
                  <a:prstClr val="white">
                    <a:lumMod val="65000"/>
                  </a:prstClr>
                </a:solidFill>
                <a:latin typeface="Arial" panose="020B0604020202020204" pitchFamily="34" charset="0"/>
                <a:cs typeface="Arial" panose="020B0604020202020204" pitchFamily="34" charset="0"/>
              </a:rPr>
              <a:t> 10mg/gr pomada. Disponible en:  </a:t>
            </a:r>
            <a:r>
              <a:rPr lang="es-ES" sz="800">
                <a:solidFill>
                  <a:prstClr val="white">
                    <a:lumMod val="65000"/>
                  </a:prstClr>
                </a:solidFill>
                <a:latin typeface="Arial" panose="020B0604020202020204" pitchFamily="34" charset="0"/>
                <a:cs typeface="Arial" panose="020B0604020202020204" pitchFamily="34" charset="0"/>
                <a:hlinkClick r:id="rId2" tooltip="https://cima.aemps.es/cima/pdfs/es/ft/1211558001/ft_1211558001.pdf"/>
              </a:rPr>
              <a:t>https://cima.aemps.es/cima/pdfs/es/ft/1211558001/FT_1211558001.pdf</a:t>
            </a:r>
            <a:r>
              <a:rPr lang="es-ES" sz="800">
                <a:solidFill>
                  <a:prstClr val="white">
                    <a:lumMod val="65000"/>
                  </a:prstClr>
                </a:solidFill>
                <a:latin typeface="Arial" panose="020B0604020202020204" pitchFamily="34" charset="0"/>
                <a:cs typeface="Arial" panose="020B0604020202020204" pitchFamily="34" charset="0"/>
              </a:rPr>
              <a:t> (último acceso noviembre 2023)</a:t>
            </a:r>
          </a:p>
        </p:txBody>
      </p:sp>
      <p:sp>
        <p:nvSpPr>
          <p:cNvPr id="11" name="Marcador de contenido 4">
            <a:extLst>
              <a:ext uri="{FF2B5EF4-FFF2-40B4-BE49-F238E27FC236}">
                <a16:creationId xmlns:a16="http://schemas.microsoft.com/office/drawing/2014/main" id="{AA84F190-7916-F2C8-83AF-294B730FD0EA}"/>
              </a:ext>
            </a:extLst>
          </p:cNvPr>
          <p:cNvSpPr txBox="1">
            <a:spLocks/>
          </p:cNvSpPr>
          <p:nvPr/>
        </p:nvSpPr>
        <p:spPr>
          <a:xfrm>
            <a:off x="455849" y="1299495"/>
            <a:ext cx="11220955" cy="757556"/>
          </a:xfrm>
          <a:prstGeom prst="roundRect">
            <a:avLst/>
          </a:prstGeom>
          <a:solidFill>
            <a:srgbClr val="F39D94"/>
          </a:solidFill>
          <a:ln w="28575">
            <a:solidFill>
              <a:srgbClr val="F14144"/>
            </a:solidFill>
          </a:ln>
        </p:spPr>
        <p:txBody>
          <a:bodyPr wrap="square" anchor="ctr">
            <a:noAutofit/>
          </a:bodyPr>
          <a:lstStyle>
            <a:defPPr>
              <a:defRPr lang="es-ES_tradnl"/>
            </a:defPPr>
            <a:lvl1pPr marR="0" lvl="0" algn="ctr" fontAlgn="auto">
              <a:lnSpc>
                <a:spcPct val="150000"/>
              </a:lnSpc>
              <a:spcBef>
                <a:spcPts val="1000"/>
              </a:spcBef>
              <a:spcAft>
                <a:spcPts val="0"/>
              </a:spcAft>
              <a:buClrTx/>
              <a:buSzTx/>
              <a:tabLst/>
              <a:defRPr kumimoji="0" sz="1350" b="1" i="0" u="none" strike="noStrike" cap="none" spc="0" normalizeH="0" baseline="0">
                <a:ln>
                  <a:noFill/>
                </a:ln>
                <a:solidFill>
                  <a:schemeClr val="bg1"/>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es-ES" sz="1867" dirty="0"/>
              <a:t>KLISYRI</a:t>
            </a:r>
            <a:r>
              <a:rPr lang="es-ES_tradnl" sz="1867" baseline="30000" dirty="0"/>
              <a:t>®</a:t>
            </a:r>
            <a:r>
              <a:rPr lang="es-ES" sz="1867" dirty="0"/>
              <a:t> ES UN </a:t>
            </a:r>
            <a:r>
              <a:rPr lang="es-ES" sz="1867" dirty="0">
                <a:solidFill>
                  <a:srgbClr val="0D3F4E"/>
                </a:solidFill>
              </a:rPr>
              <a:t>NUEVO</a:t>
            </a:r>
            <a:r>
              <a:rPr lang="es-ES" sz="1867" dirty="0">
                <a:solidFill>
                  <a:schemeClr val="accent5"/>
                </a:solidFill>
              </a:rPr>
              <a:t> </a:t>
            </a:r>
            <a:r>
              <a:rPr lang="es-ES" sz="1867" dirty="0"/>
              <a:t>TRATAMIENTO TÓPICO PARA LA QUERATOSIS ACTÍNICA</a:t>
            </a:r>
            <a:endParaRPr lang="en-GB" sz="1867" baseline="30000" dirty="0"/>
          </a:p>
        </p:txBody>
      </p:sp>
      <p:grpSp>
        <p:nvGrpSpPr>
          <p:cNvPr id="12" name="Grupo 11">
            <a:extLst>
              <a:ext uri="{FF2B5EF4-FFF2-40B4-BE49-F238E27FC236}">
                <a16:creationId xmlns:a16="http://schemas.microsoft.com/office/drawing/2014/main" id="{1D09D8EB-D0B1-6C78-5415-AF496AFF7B27}"/>
              </a:ext>
            </a:extLst>
          </p:cNvPr>
          <p:cNvGrpSpPr/>
          <p:nvPr/>
        </p:nvGrpSpPr>
        <p:grpSpPr>
          <a:xfrm>
            <a:off x="346144" y="2499283"/>
            <a:ext cx="3624216" cy="3048992"/>
            <a:chOff x="5153402" y="1755973"/>
            <a:chExt cx="3316804" cy="2856488"/>
          </a:xfrm>
        </p:grpSpPr>
        <p:pic>
          <p:nvPicPr>
            <p:cNvPr id="25" name="Imagen 24">
              <a:extLst>
                <a:ext uri="{FF2B5EF4-FFF2-40B4-BE49-F238E27FC236}">
                  <a16:creationId xmlns:a16="http://schemas.microsoft.com/office/drawing/2014/main" id="{EAF5D5E5-69D6-0996-4F70-E0DB310914A4}"/>
                </a:ext>
              </a:extLst>
            </p:cNvPr>
            <p:cNvPicPr>
              <a:picLocks noChangeAspect="1"/>
            </p:cNvPicPr>
            <p:nvPr/>
          </p:nvPicPr>
          <p:blipFill rotWithShape="1">
            <a:blip r:embed="rId3"/>
            <a:srcRect t="7915" r="13948" b="2796"/>
            <a:stretch/>
          </p:blipFill>
          <p:spPr>
            <a:xfrm>
              <a:off x="5153402" y="1755973"/>
              <a:ext cx="3262316" cy="2856488"/>
            </a:xfrm>
            <a:prstGeom prst="rect">
              <a:avLst/>
            </a:prstGeom>
          </p:spPr>
        </p:pic>
        <p:sp>
          <p:nvSpPr>
            <p:cNvPr id="26" name="Rectángulo 25">
              <a:extLst>
                <a:ext uri="{FF2B5EF4-FFF2-40B4-BE49-F238E27FC236}">
                  <a16:creationId xmlns:a16="http://schemas.microsoft.com/office/drawing/2014/main" id="{E7D5BBBB-AEA4-4D55-BDEF-BD9434B67467}"/>
                </a:ext>
              </a:extLst>
            </p:cNvPr>
            <p:cNvSpPr/>
            <p:nvPr/>
          </p:nvSpPr>
          <p:spPr>
            <a:xfrm>
              <a:off x="7849034" y="1822089"/>
              <a:ext cx="621172" cy="710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27" name="Elipse 26">
              <a:extLst>
                <a:ext uri="{FF2B5EF4-FFF2-40B4-BE49-F238E27FC236}">
                  <a16:creationId xmlns:a16="http://schemas.microsoft.com/office/drawing/2014/main" id="{E03CDF6F-C7B1-2C42-B339-2BF611074060}"/>
                </a:ext>
              </a:extLst>
            </p:cNvPr>
            <p:cNvSpPr/>
            <p:nvPr/>
          </p:nvSpPr>
          <p:spPr>
            <a:xfrm rot="20244791">
              <a:off x="7694249" y="1923805"/>
              <a:ext cx="440871" cy="983994"/>
            </a:xfrm>
            <a:prstGeom prst="ellipse">
              <a:avLst/>
            </a:prstGeom>
            <a:solidFill>
              <a:srgbClr val="E84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28" name="Elipse 27">
              <a:extLst>
                <a:ext uri="{FF2B5EF4-FFF2-40B4-BE49-F238E27FC236}">
                  <a16:creationId xmlns:a16="http://schemas.microsoft.com/office/drawing/2014/main" id="{16190053-6D53-7BBA-FCCC-80B5E286564B}"/>
                </a:ext>
              </a:extLst>
            </p:cNvPr>
            <p:cNvSpPr/>
            <p:nvPr/>
          </p:nvSpPr>
          <p:spPr>
            <a:xfrm>
              <a:off x="8249734" y="2895439"/>
              <a:ext cx="191247" cy="1321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grpSp>
      <p:sp>
        <p:nvSpPr>
          <p:cNvPr id="29" name="CuadroTexto 28">
            <a:extLst>
              <a:ext uri="{FF2B5EF4-FFF2-40B4-BE49-F238E27FC236}">
                <a16:creationId xmlns:a16="http://schemas.microsoft.com/office/drawing/2014/main" id="{36A922F2-DB97-2B7F-3535-52997B9FB6D9}"/>
              </a:ext>
            </a:extLst>
          </p:cNvPr>
          <p:cNvSpPr txBox="1"/>
          <p:nvPr/>
        </p:nvSpPr>
        <p:spPr>
          <a:xfrm>
            <a:off x="4516421" y="2911864"/>
            <a:ext cx="6626551" cy="2368212"/>
          </a:xfrm>
          <a:prstGeom prst="rect">
            <a:avLst/>
          </a:prstGeom>
          <a:noFill/>
        </p:spPr>
        <p:txBody>
          <a:bodyPr wrap="square">
            <a:spAutoFit/>
          </a:bodyPr>
          <a:lstStyle/>
          <a:p>
            <a:pPr marL="228594" indent="-228594">
              <a:lnSpc>
                <a:spcPct val="150000"/>
              </a:lnSpc>
              <a:spcAft>
                <a:spcPts val="800"/>
              </a:spcAft>
              <a:buFont typeface="Arial" panose="020B0604020202020204" pitchFamily="34" charset="0"/>
              <a:buChar char="•"/>
            </a:pPr>
            <a:r>
              <a:rPr lang="es-ES" sz="1867" dirty="0">
                <a:solidFill>
                  <a:srgbClr val="0D3F4E"/>
                </a:solidFill>
              </a:rPr>
              <a:t>Principio activo: </a:t>
            </a:r>
            <a:r>
              <a:rPr lang="es-ES" sz="1867" b="1" dirty="0">
                <a:solidFill>
                  <a:srgbClr val="0D3F4E"/>
                </a:solidFill>
              </a:rPr>
              <a:t>tirbanibulina</a:t>
            </a:r>
          </a:p>
          <a:p>
            <a:pPr marL="228594" indent="-228594">
              <a:lnSpc>
                <a:spcPct val="150000"/>
              </a:lnSpc>
              <a:spcAft>
                <a:spcPts val="800"/>
              </a:spcAft>
              <a:buFont typeface="Arial" panose="020B0604020202020204" pitchFamily="34" charset="0"/>
              <a:buChar char="•"/>
            </a:pPr>
            <a:r>
              <a:rPr lang="es-ES" sz="1867" dirty="0">
                <a:solidFill>
                  <a:srgbClr val="0D3F4E"/>
                </a:solidFill>
              </a:rPr>
              <a:t>Pomada, </a:t>
            </a:r>
            <a:r>
              <a:rPr lang="es-ES" sz="1867" b="1" dirty="0">
                <a:solidFill>
                  <a:srgbClr val="0D3F4E"/>
                </a:solidFill>
              </a:rPr>
              <a:t>5 sobres monodosis</a:t>
            </a:r>
            <a:r>
              <a:rPr lang="es-ES" sz="1867" dirty="0">
                <a:solidFill>
                  <a:srgbClr val="0D3F4E"/>
                </a:solidFill>
              </a:rPr>
              <a:t> para uso individual</a:t>
            </a:r>
          </a:p>
          <a:p>
            <a:pPr marL="228594" indent="-228594">
              <a:lnSpc>
                <a:spcPct val="150000"/>
              </a:lnSpc>
              <a:spcAft>
                <a:spcPts val="800"/>
              </a:spcAft>
              <a:buFont typeface="Arial" panose="020B0604020202020204" pitchFamily="34" charset="0"/>
              <a:buChar char="•"/>
            </a:pPr>
            <a:r>
              <a:rPr lang="es-ES" sz="1867" dirty="0">
                <a:solidFill>
                  <a:srgbClr val="0D3F4E"/>
                </a:solidFill>
              </a:rPr>
              <a:t>Tratamiento de</a:t>
            </a:r>
            <a:r>
              <a:rPr lang="es-ES" sz="2400" b="1" dirty="0">
                <a:solidFill>
                  <a:srgbClr val="0D3F4E"/>
                </a:solidFill>
              </a:rPr>
              <a:t> campo </a:t>
            </a:r>
            <a:r>
              <a:rPr lang="es-ES" sz="1867" dirty="0">
                <a:solidFill>
                  <a:srgbClr val="0D3F4E"/>
                </a:solidFill>
              </a:rPr>
              <a:t>25 cm</a:t>
            </a:r>
            <a:r>
              <a:rPr lang="es-ES" sz="1867" baseline="30000" dirty="0">
                <a:solidFill>
                  <a:srgbClr val="0D3F4E"/>
                </a:solidFill>
              </a:rPr>
              <a:t>2</a:t>
            </a:r>
            <a:r>
              <a:rPr lang="es-ES" sz="1867" dirty="0">
                <a:solidFill>
                  <a:srgbClr val="0D3F4E"/>
                </a:solidFill>
              </a:rPr>
              <a:t> en </a:t>
            </a:r>
            <a:r>
              <a:rPr lang="es-ES" sz="1867" b="1" dirty="0">
                <a:solidFill>
                  <a:srgbClr val="0D3F4E"/>
                </a:solidFill>
              </a:rPr>
              <a:t>la cara o el cuero cabelludo</a:t>
            </a:r>
          </a:p>
          <a:p>
            <a:pPr marL="228594" indent="-228594">
              <a:lnSpc>
                <a:spcPct val="150000"/>
              </a:lnSpc>
              <a:spcAft>
                <a:spcPts val="800"/>
              </a:spcAft>
              <a:buFont typeface="Arial" panose="020B0604020202020204" pitchFamily="34" charset="0"/>
              <a:buChar char="•"/>
            </a:pPr>
            <a:r>
              <a:rPr lang="es-ES" sz="1867" dirty="0">
                <a:solidFill>
                  <a:srgbClr val="0D3F4E"/>
                </a:solidFill>
              </a:rPr>
              <a:t>Posología: </a:t>
            </a:r>
            <a:r>
              <a:rPr lang="es-ES" sz="1867" b="1" dirty="0">
                <a:solidFill>
                  <a:srgbClr val="0D3F4E"/>
                </a:solidFill>
              </a:rPr>
              <a:t>1 vez/día </a:t>
            </a:r>
            <a:r>
              <a:rPr lang="es-ES" sz="1867" dirty="0">
                <a:solidFill>
                  <a:srgbClr val="0D3F4E"/>
                </a:solidFill>
              </a:rPr>
              <a:t>durante</a:t>
            </a:r>
            <a:r>
              <a:rPr lang="es-ES" sz="1867" b="1" dirty="0">
                <a:solidFill>
                  <a:srgbClr val="0D3F4E"/>
                </a:solidFill>
              </a:rPr>
              <a:t> </a:t>
            </a:r>
            <a:r>
              <a:rPr lang="es-ES" sz="2667" b="1" dirty="0">
                <a:solidFill>
                  <a:srgbClr val="0D3F4E"/>
                </a:solidFill>
              </a:rPr>
              <a:t>5 días </a:t>
            </a:r>
            <a:r>
              <a:rPr lang="es-ES" sz="1867" dirty="0">
                <a:solidFill>
                  <a:srgbClr val="0D3F4E"/>
                </a:solidFill>
              </a:rPr>
              <a:t>consecutivos</a:t>
            </a:r>
          </a:p>
        </p:txBody>
      </p:sp>
    </p:spTree>
    <p:extLst>
      <p:ext uri="{BB962C8B-B14F-4D97-AF65-F5344CB8AC3E}">
        <p14:creationId xmlns:p14="http://schemas.microsoft.com/office/powerpoint/2010/main" val="33838697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C16A9B27-3493-6C43-9BF4-C535862696ED}"/>
              </a:ext>
            </a:extLst>
          </p:cNvPr>
          <p:cNvSpPr txBox="1"/>
          <p:nvPr/>
        </p:nvSpPr>
        <p:spPr>
          <a:xfrm>
            <a:off x="589935" y="441325"/>
            <a:ext cx="1113503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0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4. Caso clínico de </a:t>
            </a:r>
            <a:r>
              <a:rPr kumimoji="0" lang="es-ES" sz="3000" b="1" i="0" u="none" strike="noStrike" kern="1200" cap="none" spc="0" normalizeH="0" baseline="0" noProof="0" dirty="0" err="1">
                <a:ln>
                  <a:noFill/>
                </a:ln>
                <a:solidFill>
                  <a:srgbClr val="377E48"/>
                </a:solidFill>
                <a:effectLst/>
                <a:uLnTx/>
                <a:uFillTx/>
                <a:latin typeface="Arial" panose="020B0604020202020204" pitchFamily="34" charset="0"/>
                <a:ea typeface="+mn-ea"/>
                <a:cs typeface="Arial" panose="020B0604020202020204" pitchFamily="34" charset="0"/>
              </a:rPr>
              <a:t>Ony-Tec</a:t>
            </a:r>
            <a:r>
              <a:rPr kumimoji="0" lang="es-ES" sz="3200" b="1" i="0" u="none" strike="noStrike" kern="1200" cap="none" spc="0" normalizeH="0" baseline="30000" noProof="0" dirty="0">
                <a:ln>
                  <a:noFill/>
                </a:ln>
                <a:solidFill>
                  <a:srgbClr val="377E48"/>
                </a:solidFill>
                <a:effectLst/>
                <a:uLnTx/>
                <a:uFillTx/>
                <a:latin typeface="Arial" panose="020B0604020202020204" pitchFamily="34" charset="0"/>
                <a:ea typeface="+mn-ea"/>
                <a:cs typeface="Arial" panose="020B0604020202020204" pitchFamily="34" charset="0"/>
              </a:rPr>
              <a:t>®</a:t>
            </a:r>
            <a:endParaRPr kumimoji="0" lang="es-ES" sz="3000" b="1" i="1"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endParaRPr>
          </a:p>
        </p:txBody>
      </p:sp>
      <p:sp>
        <p:nvSpPr>
          <p:cNvPr id="15" name="CuadroTexto 14">
            <a:extLst>
              <a:ext uri="{FF2B5EF4-FFF2-40B4-BE49-F238E27FC236}">
                <a16:creationId xmlns:a16="http://schemas.microsoft.com/office/drawing/2014/main" id="{8D4529B7-E80D-4D44-ADFE-91D98FE058C7}"/>
              </a:ext>
            </a:extLst>
          </p:cNvPr>
          <p:cNvSpPr txBox="1"/>
          <p:nvPr/>
        </p:nvSpPr>
        <p:spPr>
          <a:xfrm>
            <a:off x="589934" y="993692"/>
            <a:ext cx="1122624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Onicomicosis causada por </a:t>
            </a:r>
            <a:r>
              <a:rPr kumimoji="0" lang="es-ES"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Aspergillus </a:t>
            </a:r>
            <a:r>
              <a:rPr kumimoji="0" lang="es-ES" sz="20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fumigatus</a:t>
            </a:r>
            <a:r>
              <a:rPr kumimoji="0" lang="es-ES"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E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 la uña del dedo gordo del pie derecho en una mujer joven sana</a:t>
            </a:r>
          </a:p>
        </p:txBody>
      </p:sp>
      <p:sp>
        <p:nvSpPr>
          <p:cNvPr id="40" name="Marcador de texto 31">
            <a:extLst>
              <a:ext uri="{FF2B5EF4-FFF2-40B4-BE49-F238E27FC236}">
                <a16:creationId xmlns:a16="http://schemas.microsoft.com/office/drawing/2014/main" id="{AB077528-DD79-F642-9D1E-30C374E37DD2}"/>
              </a:ext>
            </a:extLst>
          </p:cNvPr>
          <p:cNvSpPr txBox="1">
            <a:spLocks/>
          </p:cNvSpPr>
          <p:nvPr/>
        </p:nvSpPr>
        <p:spPr>
          <a:xfrm>
            <a:off x="328409" y="6491033"/>
            <a:ext cx="6214369" cy="23548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ES" sz="800" b="1" i="0" u="none" strike="noStrike" kern="1200" cap="none" spc="0" normalizeH="0" baseline="0" noProof="0" dirty="0">
                <a:ln>
                  <a:noFill/>
                </a:ln>
                <a:solidFill>
                  <a:srgbClr val="377E48"/>
                </a:solidFill>
                <a:effectLst/>
                <a:uLnTx/>
                <a:uFillTx/>
                <a:latin typeface="Arial"/>
                <a:ea typeface="+mn-ea"/>
                <a:cs typeface="Arial"/>
              </a:rPr>
              <a:t>1.  </a:t>
            </a:r>
            <a:r>
              <a:rPr kumimoji="0" lang="en-US" sz="800" b="0" i="0" u="none" strike="noStrike" kern="1200" cap="none" spc="0" normalizeH="0" baseline="0" noProof="0" dirty="0" err="1">
                <a:ln>
                  <a:noFill/>
                </a:ln>
                <a:solidFill>
                  <a:prstClr val="black"/>
                </a:solidFill>
                <a:effectLst/>
                <a:uLnTx/>
                <a:uFillTx/>
                <a:latin typeface="Arial"/>
                <a:ea typeface="+mn-ea"/>
                <a:cs typeface="Arial"/>
              </a:rPr>
              <a:t>Piraccini</a:t>
            </a:r>
            <a:r>
              <a:rPr kumimoji="0" lang="en-US" sz="800" b="0" i="0" u="none" strike="noStrike" kern="1200" cap="none" spc="0" normalizeH="0" baseline="0" noProof="0" dirty="0">
                <a:ln>
                  <a:noFill/>
                </a:ln>
                <a:solidFill>
                  <a:prstClr val="black"/>
                </a:solidFill>
                <a:effectLst/>
                <a:uLnTx/>
                <a:uFillTx/>
                <a:latin typeface="Arial"/>
                <a:ea typeface="+mn-ea"/>
                <a:cs typeface="Arial"/>
              </a:rPr>
              <a:t> BM. Treatment of Onychomycosis with Ciclopirox Medicated Nail Lacquer. Key Opinions in Medicine. 2023;18(2).​</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pic>
        <p:nvPicPr>
          <p:cNvPr id="3" name="Imagen 2">
            <a:extLst>
              <a:ext uri="{FF2B5EF4-FFF2-40B4-BE49-F238E27FC236}">
                <a16:creationId xmlns:a16="http://schemas.microsoft.com/office/drawing/2014/main" id="{228CE1ED-D3C6-F365-37D0-B72433B8865A}"/>
              </a:ext>
            </a:extLst>
          </p:cNvPr>
          <p:cNvPicPr>
            <a:picLocks noChangeAspect="1"/>
          </p:cNvPicPr>
          <p:nvPr/>
        </p:nvPicPr>
        <p:blipFill>
          <a:blip r:embed="rId3"/>
          <a:stretch>
            <a:fillRect/>
          </a:stretch>
        </p:blipFill>
        <p:spPr>
          <a:xfrm>
            <a:off x="1215396" y="1894850"/>
            <a:ext cx="4186830" cy="2985055"/>
          </a:xfrm>
          <a:prstGeom prst="rect">
            <a:avLst/>
          </a:prstGeom>
          <a:ln w="76200">
            <a:solidFill>
              <a:srgbClr val="B2DBC5"/>
            </a:solidFill>
          </a:ln>
        </p:spPr>
      </p:pic>
      <p:pic>
        <p:nvPicPr>
          <p:cNvPr id="5" name="Imagen 4">
            <a:extLst>
              <a:ext uri="{FF2B5EF4-FFF2-40B4-BE49-F238E27FC236}">
                <a16:creationId xmlns:a16="http://schemas.microsoft.com/office/drawing/2014/main" id="{DBB5CCDF-647E-BE81-3D00-718C77266524}"/>
              </a:ext>
            </a:extLst>
          </p:cNvPr>
          <p:cNvPicPr>
            <a:picLocks noChangeAspect="1"/>
          </p:cNvPicPr>
          <p:nvPr/>
        </p:nvPicPr>
        <p:blipFill rotWithShape="1">
          <a:blip r:embed="rId4"/>
          <a:srcRect l="4016"/>
          <a:stretch/>
        </p:blipFill>
        <p:spPr>
          <a:xfrm>
            <a:off x="6235441" y="1894850"/>
            <a:ext cx="4204731" cy="2997978"/>
          </a:xfrm>
          <a:prstGeom prst="rect">
            <a:avLst/>
          </a:prstGeom>
          <a:ln w="76200">
            <a:solidFill>
              <a:srgbClr val="B2DBC5"/>
            </a:solidFill>
          </a:ln>
        </p:spPr>
      </p:pic>
      <p:pic>
        <p:nvPicPr>
          <p:cNvPr id="11" name="Imagen 10">
            <a:extLst>
              <a:ext uri="{FF2B5EF4-FFF2-40B4-BE49-F238E27FC236}">
                <a16:creationId xmlns:a16="http://schemas.microsoft.com/office/drawing/2014/main" id="{35F2879A-1054-43A9-5333-817D16CCC1DE}"/>
              </a:ext>
            </a:extLst>
          </p:cNvPr>
          <p:cNvPicPr>
            <a:picLocks noChangeAspect="1"/>
          </p:cNvPicPr>
          <p:nvPr/>
        </p:nvPicPr>
        <p:blipFill>
          <a:blip r:embed="rId5"/>
          <a:stretch>
            <a:fillRect/>
          </a:stretch>
        </p:blipFill>
        <p:spPr>
          <a:xfrm>
            <a:off x="2565647" y="5022532"/>
            <a:ext cx="6214369" cy="1306106"/>
          </a:xfrm>
          <a:prstGeom prst="rect">
            <a:avLst/>
          </a:prstGeom>
        </p:spPr>
      </p:pic>
    </p:spTree>
    <p:extLst>
      <p:ext uri="{BB962C8B-B14F-4D97-AF65-F5344CB8AC3E}">
        <p14:creationId xmlns:p14="http://schemas.microsoft.com/office/powerpoint/2010/main" val="33563226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C16A9B27-3493-6C43-9BF4-C535862696ED}"/>
              </a:ext>
            </a:extLst>
          </p:cNvPr>
          <p:cNvSpPr txBox="1"/>
          <p:nvPr/>
        </p:nvSpPr>
        <p:spPr>
          <a:xfrm>
            <a:off x="589935" y="441325"/>
            <a:ext cx="1113503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0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4. Caso clínico de </a:t>
            </a:r>
            <a:r>
              <a:rPr kumimoji="0" lang="es-ES" sz="3000" b="1" i="0" u="none" strike="noStrike" kern="1200" cap="none" spc="0" normalizeH="0" baseline="0" noProof="0" dirty="0" err="1">
                <a:ln>
                  <a:noFill/>
                </a:ln>
                <a:solidFill>
                  <a:srgbClr val="377E48"/>
                </a:solidFill>
                <a:effectLst/>
                <a:uLnTx/>
                <a:uFillTx/>
                <a:latin typeface="Arial" panose="020B0604020202020204" pitchFamily="34" charset="0"/>
                <a:ea typeface="+mn-ea"/>
                <a:cs typeface="Arial" panose="020B0604020202020204" pitchFamily="34" charset="0"/>
              </a:rPr>
              <a:t>Ony-Tec</a:t>
            </a:r>
            <a:r>
              <a:rPr kumimoji="0" lang="es-ES" sz="3200" b="1" i="0" u="none" strike="noStrike" kern="1200" cap="none" spc="0" normalizeH="0" baseline="30000" noProof="0" dirty="0">
                <a:ln>
                  <a:noFill/>
                </a:ln>
                <a:solidFill>
                  <a:srgbClr val="377E48"/>
                </a:solidFill>
                <a:effectLst/>
                <a:uLnTx/>
                <a:uFillTx/>
                <a:latin typeface="Arial" panose="020B0604020202020204" pitchFamily="34" charset="0"/>
                <a:ea typeface="+mn-ea"/>
                <a:cs typeface="Arial" panose="020B0604020202020204" pitchFamily="34" charset="0"/>
              </a:rPr>
              <a:t>®</a:t>
            </a:r>
            <a:endParaRPr kumimoji="0" lang="es-ES" sz="3000" b="1" i="1"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endParaRPr>
          </a:p>
        </p:txBody>
      </p:sp>
      <p:sp>
        <p:nvSpPr>
          <p:cNvPr id="15" name="CuadroTexto 14">
            <a:extLst>
              <a:ext uri="{FF2B5EF4-FFF2-40B4-BE49-F238E27FC236}">
                <a16:creationId xmlns:a16="http://schemas.microsoft.com/office/drawing/2014/main" id="{8D4529B7-E80D-4D44-ADFE-91D98FE058C7}"/>
              </a:ext>
            </a:extLst>
          </p:cNvPr>
          <p:cNvSpPr txBox="1"/>
          <p:nvPr/>
        </p:nvSpPr>
        <p:spPr>
          <a:xfrm>
            <a:off x="589934" y="993692"/>
            <a:ext cx="1122624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Onicomicosis causada por </a:t>
            </a:r>
            <a:r>
              <a:rPr kumimoji="0" lang="es-ES"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Aspergillus </a:t>
            </a:r>
            <a:r>
              <a:rPr kumimoji="0" lang="es-ES" sz="20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fumigatus</a:t>
            </a:r>
            <a:r>
              <a:rPr kumimoji="0" lang="es-ES"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E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 la uña del dedo gordo del pie derecho en una mujer joven sana</a:t>
            </a:r>
          </a:p>
        </p:txBody>
      </p:sp>
      <p:sp>
        <p:nvSpPr>
          <p:cNvPr id="40" name="Marcador de texto 31">
            <a:extLst>
              <a:ext uri="{FF2B5EF4-FFF2-40B4-BE49-F238E27FC236}">
                <a16:creationId xmlns:a16="http://schemas.microsoft.com/office/drawing/2014/main" id="{AB077528-DD79-F642-9D1E-30C374E37DD2}"/>
              </a:ext>
            </a:extLst>
          </p:cNvPr>
          <p:cNvSpPr txBox="1">
            <a:spLocks/>
          </p:cNvSpPr>
          <p:nvPr/>
        </p:nvSpPr>
        <p:spPr>
          <a:xfrm>
            <a:off x="304800" y="5953141"/>
            <a:ext cx="9982200" cy="92706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ES" sz="700" b="1" i="0" u="none" strike="noStrike" kern="1200" cap="none" spc="0" normalizeH="0" baseline="0" noProof="0" dirty="0">
                <a:ln>
                  <a:noFill/>
                </a:ln>
                <a:solidFill>
                  <a:srgbClr val="377E48"/>
                </a:solidFill>
                <a:effectLst/>
                <a:uLnTx/>
                <a:uFillTx/>
                <a:latin typeface="Arial"/>
                <a:ea typeface="+mn-ea"/>
                <a:cs typeface="Arial"/>
              </a:rPr>
              <a:t>1. </a:t>
            </a:r>
            <a:r>
              <a:rPr kumimoji="0" lang="es-ES" sz="700" b="0" i="0" u="none" strike="noStrike" kern="1200" cap="none" spc="0" normalizeH="0" baseline="0" noProof="0" dirty="0">
                <a:ln>
                  <a:noFill/>
                </a:ln>
                <a:solidFill>
                  <a:srgbClr val="585857"/>
                </a:solidFill>
                <a:effectLst/>
                <a:uLnTx/>
                <a:uFillTx/>
                <a:latin typeface="Arial"/>
                <a:ea typeface="+mn-ea"/>
                <a:cs typeface="Arial"/>
              </a:rPr>
              <a:t>Gupta AK, </a:t>
            </a:r>
            <a:r>
              <a:rPr kumimoji="0" lang="es-ES" sz="700" b="0" i="0" u="none" strike="noStrike" kern="1200" cap="none" spc="0" normalizeH="0" baseline="0" noProof="0" dirty="0" err="1">
                <a:ln>
                  <a:noFill/>
                </a:ln>
                <a:solidFill>
                  <a:srgbClr val="585857"/>
                </a:solidFill>
                <a:effectLst/>
                <a:uLnTx/>
                <a:uFillTx/>
                <a:latin typeface="Arial"/>
                <a:ea typeface="+mn-ea"/>
                <a:cs typeface="Arial"/>
              </a:rPr>
              <a:t>Stec</a:t>
            </a:r>
            <a:r>
              <a:rPr kumimoji="0" lang="es-ES" sz="700" b="0" i="0" u="none" strike="noStrike" kern="1200" cap="none" spc="0" normalizeH="0" baseline="0" noProof="0" dirty="0">
                <a:ln>
                  <a:noFill/>
                </a:ln>
                <a:solidFill>
                  <a:srgbClr val="585857"/>
                </a:solidFill>
                <a:effectLst/>
                <a:uLnTx/>
                <a:uFillTx/>
                <a:latin typeface="Arial"/>
                <a:ea typeface="+mn-ea"/>
                <a:cs typeface="Arial"/>
              </a:rPr>
              <a:t> N, </a:t>
            </a:r>
            <a:r>
              <a:rPr kumimoji="0" lang="es-ES" sz="700" b="0" i="0" u="none" strike="noStrike" kern="1200" cap="none" spc="0" normalizeH="0" baseline="0" noProof="0" dirty="0" err="1">
                <a:ln>
                  <a:noFill/>
                </a:ln>
                <a:solidFill>
                  <a:srgbClr val="585857"/>
                </a:solidFill>
                <a:effectLst/>
                <a:uLnTx/>
                <a:uFillTx/>
                <a:latin typeface="Arial"/>
                <a:ea typeface="+mn-ea"/>
                <a:cs typeface="Arial"/>
              </a:rPr>
              <a:t>Summerbell</a:t>
            </a:r>
            <a:r>
              <a:rPr kumimoji="0" lang="es-ES" sz="700" b="0" i="0" u="none" strike="noStrike" kern="1200" cap="none" spc="0" normalizeH="0" baseline="0" noProof="0" dirty="0">
                <a:ln>
                  <a:noFill/>
                </a:ln>
                <a:solidFill>
                  <a:srgbClr val="585857"/>
                </a:solidFill>
                <a:effectLst/>
                <a:uLnTx/>
                <a:uFillTx/>
                <a:latin typeface="Arial"/>
                <a:ea typeface="+mn-ea"/>
                <a:cs typeface="Arial"/>
              </a:rPr>
              <a:t> RC, et al. </a:t>
            </a:r>
            <a:r>
              <a:rPr kumimoji="0" lang="es-ES" sz="700" b="0" i="0" u="none" strike="noStrike" kern="1200" cap="none" spc="0" normalizeH="0" baseline="0" noProof="0" dirty="0" err="1">
                <a:ln>
                  <a:noFill/>
                </a:ln>
                <a:solidFill>
                  <a:srgbClr val="585857"/>
                </a:solidFill>
                <a:effectLst/>
                <a:uLnTx/>
                <a:uFillTx/>
                <a:latin typeface="Arial"/>
                <a:ea typeface="+mn-ea"/>
                <a:cs typeface="Arial"/>
              </a:rPr>
              <a:t>Onychomycosis</a:t>
            </a:r>
            <a:r>
              <a:rPr kumimoji="0" lang="es-ES" sz="700" b="0" i="0" u="none" strike="noStrike" kern="1200" cap="none" spc="0" normalizeH="0" baseline="0" noProof="0" dirty="0">
                <a:ln>
                  <a:noFill/>
                </a:ln>
                <a:solidFill>
                  <a:srgbClr val="585857"/>
                </a:solidFill>
                <a:effectLst/>
                <a:uLnTx/>
                <a:uFillTx/>
                <a:latin typeface="Arial"/>
                <a:ea typeface="+mn-ea"/>
                <a:cs typeface="Arial"/>
              </a:rPr>
              <a:t>: a </a:t>
            </a:r>
            <a:r>
              <a:rPr kumimoji="0" lang="es-ES" sz="700" b="0" i="0" u="none" strike="noStrike" kern="1200" cap="none" spc="0" normalizeH="0" baseline="0" noProof="0" dirty="0" err="1">
                <a:ln>
                  <a:noFill/>
                </a:ln>
                <a:solidFill>
                  <a:srgbClr val="585857"/>
                </a:solidFill>
                <a:effectLst/>
                <a:uLnTx/>
                <a:uFillTx/>
                <a:latin typeface="Arial"/>
                <a:ea typeface="+mn-ea"/>
                <a:cs typeface="Arial"/>
              </a:rPr>
              <a:t>review</a:t>
            </a:r>
            <a:r>
              <a:rPr kumimoji="0" lang="es-ES" sz="700" b="0" i="0" u="none" strike="noStrike" kern="1200" cap="none" spc="0" normalizeH="0" baseline="0" noProof="0" dirty="0">
                <a:ln>
                  <a:noFill/>
                </a:ln>
                <a:solidFill>
                  <a:srgbClr val="585857"/>
                </a:solidFill>
                <a:effectLst/>
                <a:uLnTx/>
                <a:uFillTx/>
                <a:latin typeface="Arial"/>
                <a:ea typeface="+mn-ea"/>
                <a:cs typeface="Arial"/>
              </a:rPr>
              <a:t>. J </a:t>
            </a:r>
            <a:r>
              <a:rPr kumimoji="0" lang="es-ES" sz="700" b="0" i="0" u="none" strike="noStrike" kern="1200" cap="none" spc="0" normalizeH="0" baseline="0" noProof="0" dirty="0" err="1">
                <a:ln>
                  <a:noFill/>
                </a:ln>
                <a:solidFill>
                  <a:srgbClr val="585857"/>
                </a:solidFill>
                <a:effectLst/>
                <a:uLnTx/>
                <a:uFillTx/>
                <a:latin typeface="Arial"/>
                <a:ea typeface="+mn-ea"/>
                <a:cs typeface="Arial"/>
              </a:rPr>
              <a:t>Eur</a:t>
            </a:r>
            <a:r>
              <a:rPr kumimoji="0" lang="es-ES" sz="700" b="0" i="0" u="none" strike="noStrike" kern="1200" cap="none" spc="0" normalizeH="0" baseline="0" noProof="0" dirty="0">
                <a:ln>
                  <a:noFill/>
                </a:ln>
                <a:solidFill>
                  <a:srgbClr val="585857"/>
                </a:solidFill>
                <a:effectLst/>
                <a:uLnTx/>
                <a:uFillTx/>
                <a:latin typeface="Arial"/>
                <a:ea typeface="+mn-ea"/>
                <a:cs typeface="Arial"/>
              </a:rPr>
              <a:t> Acad </a:t>
            </a:r>
            <a:r>
              <a:rPr kumimoji="0" lang="es-ES" sz="700" b="0" i="0" u="none" strike="noStrike" kern="1200" cap="none" spc="0" normalizeH="0" baseline="0" noProof="0" dirty="0" err="1">
                <a:ln>
                  <a:noFill/>
                </a:ln>
                <a:solidFill>
                  <a:srgbClr val="585857"/>
                </a:solidFill>
                <a:effectLst/>
                <a:uLnTx/>
                <a:uFillTx/>
                <a:latin typeface="Arial"/>
                <a:ea typeface="+mn-ea"/>
                <a:cs typeface="Arial"/>
              </a:rPr>
              <a:t>Dermatol</a:t>
            </a:r>
            <a:r>
              <a:rPr kumimoji="0" lang="es-ES" sz="700" b="0" i="0" u="none" strike="noStrike" kern="1200" cap="none" spc="0" normalizeH="0" baseline="0" noProof="0" dirty="0">
                <a:ln>
                  <a:noFill/>
                </a:ln>
                <a:solidFill>
                  <a:srgbClr val="585857"/>
                </a:solidFill>
                <a:effectLst/>
                <a:uLnTx/>
                <a:uFillTx/>
                <a:latin typeface="Arial"/>
                <a:ea typeface="+mn-ea"/>
                <a:cs typeface="Arial"/>
              </a:rPr>
              <a:t> </a:t>
            </a:r>
            <a:r>
              <a:rPr kumimoji="0" lang="es-ES" sz="700" b="0" i="0" u="none" strike="noStrike" kern="1200" cap="none" spc="0" normalizeH="0" baseline="0" noProof="0" dirty="0" err="1">
                <a:ln>
                  <a:noFill/>
                </a:ln>
                <a:solidFill>
                  <a:srgbClr val="585857"/>
                </a:solidFill>
                <a:effectLst/>
                <a:uLnTx/>
                <a:uFillTx/>
                <a:latin typeface="Arial"/>
                <a:ea typeface="+mn-ea"/>
                <a:cs typeface="Arial"/>
              </a:rPr>
              <a:t>Venereol</a:t>
            </a:r>
            <a:r>
              <a:rPr kumimoji="0" lang="es-ES" sz="700" b="0" i="0" u="none" strike="noStrike" kern="1200" cap="none" spc="0" normalizeH="0" baseline="0" noProof="0" dirty="0">
                <a:ln>
                  <a:noFill/>
                </a:ln>
                <a:solidFill>
                  <a:srgbClr val="585857"/>
                </a:solidFill>
                <a:effectLst/>
                <a:uLnTx/>
                <a:uFillTx/>
                <a:latin typeface="Arial"/>
                <a:ea typeface="+mn-ea"/>
                <a:cs typeface="Arial"/>
              </a:rPr>
              <a:t>. 2020;34(9):1972-90. </a:t>
            </a:r>
            <a:r>
              <a:rPr kumimoji="0" lang="es-ES" sz="700" b="1" i="0" u="none" strike="noStrike" kern="1200" cap="none" spc="0" normalizeH="0" baseline="0" noProof="0" dirty="0">
                <a:ln>
                  <a:noFill/>
                </a:ln>
                <a:solidFill>
                  <a:srgbClr val="377E48"/>
                </a:solidFill>
                <a:effectLst/>
                <a:uLnTx/>
                <a:uFillTx/>
                <a:latin typeface="Arial"/>
                <a:ea typeface="+mn-ea"/>
                <a:cs typeface="Arial"/>
              </a:rPr>
              <a:t>2. </a:t>
            </a:r>
            <a:r>
              <a:rPr kumimoji="0" lang="es-ES" sz="700" b="0" i="0" u="none" strike="noStrike" kern="1200" cap="none" spc="0" normalizeH="0" baseline="0" noProof="0" dirty="0">
                <a:ln>
                  <a:noFill/>
                </a:ln>
                <a:solidFill>
                  <a:srgbClr val="585857"/>
                </a:solidFill>
                <a:effectLst/>
                <a:uLnTx/>
                <a:uFillTx/>
                <a:latin typeface="Arial"/>
                <a:ea typeface="+mn-ea"/>
                <a:cs typeface="Arial"/>
              </a:rPr>
              <a:t>Gupta AK, Drummond-</a:t>
            </a:r>
            <a:r>
              <a:rPr kumimoji="0" lang="es-ES" sz="700" b="0" i="0" u="none" strike="noStrike" kern="1200" cap="none" spc="0" normalizeH="0" baseline="0" noProof="0" dirty="0" err="1">
                <a:ln>
                  <a:noFill/>
                </a:ln>
                <a:solidFill>
                  <a:srgbClr val="585857"/>
                </a:solidFill>
                <a:effectLst/>
                <a:uLnTx/>
                <a:uFillTx/>
                <a:latin typeface="Arial"/>
                <a:ea typeface="+mn-ea"/>
                <a:cs typeface="Arial"/>
              </a:rPr>
              <a:t>Main</a:t>
            </a:r>
            <a:r>
              <a:rPr kumimoji="0" lang="es-ES" sz="700" b="0" i="0" u="none" strike="noStrike" kern="1200" cap="none" spc="0" normalizeH="0" baseline="0" noProof="0" dirty="0">
                <a:ln>
                  <a:noFill/>
                </a:ln>
                <a:solidFill>
                  <a:srgbClr val="585857"/>
                </a:solidFill>
                <a:effectLst/>
                <a:uLnTx/>
                <a:uFillTx/>
                <a:latin typeface="Arial"/>
                <a:ea typeface="+mn-ea"/>
                <a:cs typeface="Arial"/>
              </a:rPr>
              <a:t> C, Cooper EA, et al. </a:t>
            </a:r>
            <a:r>
              <a:rPr kumimoji="0" lang="es-ES" sz="700" b="0" i="0" u="none" strike="noStrike" kern="1200" cap="none" spc="0" normalizeH="0" baseline="0" noProof="0" dirty="0" err="1">
                <a:ln>
                  <a:noFill/>
                </a:ln>
                <a:solidFill>
                  <a:srgbClr val="585857"/>
                </a:solidFill>
                <a:effectLst/>
                <a:uLnTx/>
                <a:uFillTx/>
                <a:latin typeface="Arial"/>
                <a:ea typeface="+mn-ea"/>
                <a:cs typeface="Arial"/>
              </a:rPr>
              <a:t>Systematic</a:t>
            </a:r>
            <a:r>
              <a:rPr kumimoji="0" lang="es-ES" sz="700" b="0" i="0" u="none" strike="noStrike" kern="1200" cap="none" spc="0" normalizeH="0" baseline="0" noProof="0" dirty="0">
                <a:ln>
                  <a:noFill/>
                </a:ln>
                <a:solidFill>
                  <a:srgbClr val="585857"/>
                </a:solidFill>
                <a:effectLst/>
                <a:uLnTx/>
                <a:uFillTx/>
                <a:latin typeface="Arial"/>
                <a:ea typeface="+mn-ea"/>
                <a:cs typeface="Arial"/>
              </a:rPr>
              <a:t> </a:t>
            </a:r>
            <a:r>
              <a:rPr kumimoji="0" lang="es-ES" sz="700" b="0" i="0" u="none" strike="noStrike" kern="1200" cap="none" spc="0" normalizeH="0" baseline="0" noProof="0" dirty="0" err="1">
                <a:ln>
                  <a:noFill/>
                </a:ln>
                <a:solidFill>
                  <a:srgbClr val="585857"/>
                </a:solidFill>
                <a:effectLst/>
                <a:uLnTx/>
                <a:uFillTx/>
                <a:latin typeface="Arial"/>
                <a:ea typeface="+mn-ea"/>
                <a:cs typeface="Arial"/>
              </a:rPr>
              <a:t>review</a:t>
            </a:r>
            <a:r>
              <a:rPr kumimoji="0" lang="es-ES" sz="700" b="0" i="0" u="none" strike="noStrike" kern="1200" cap="none" spc="0" normalizeH="0" baseline="0" noProof="0" dirty="0">
                <a:ln>
                  <a:noFill/>
                </a:ln>
                <a:solidFill>
                  <a:srgbClr val="585857"/>
                </a:solidFill>
                <a:effectLst/>
                <a:uLnTx/>
                <a:uFillTx/>
                <a:latin typeface="Arial"/>
                <a:ea typeface="+mn-ea"/>
                <a:cs typeface="Arial"/>
              </a:rPr>
              <a:t> </a:t>
            </a:r>
            <a:r>
              <a:rPr kumimoji="0" lang="es-ES" sz="700" b="0" i="0" u="none" strike="noStrike" kern="1200" cap="none" spc="0" normalizeH="0" baseline="0" noProof="0" dirty="0" err="1">
                <a:ln>
                  <a:noFill/>
                </a:ln>
                <a:solidFill>
                  <a:srgbClr val="585857"/>
                </a:solidFill>
                <a:effectLst/>
                <a:uLnTx/>
                <a:uFillTx/>
                <a:latin typeface="Arial"/>
                <a:ea typeface="+mn-ea"/>
                <a:cs typeface="Arial"/>
              </a:rPr>
              <a:t>of</a:t>
            </a:r>
            <a:r>
              <a:rPr kumimoji="0" lang="es-ES" sz="700" b="0" i="0" u="none" strike="noStrike" kern="1200" cap="none" spc="0" normalizeH="0" baseline="0" noProof="0" dirty="0">
                <a:ln>
                  <a:noFill/>
                </a:ln>
                <a:solidFill>
                  <a:srgbClr val="585857"/>
                </a:solidFill>
                <a:effectLst/>
                <a:uLnTx/>
                <a:uFillTx/>
                <a:latin typeface="Arial"/>
                <a:ea typeface="+mn-ea"/>
                <a:cs typeface="Arial"/>
              </a:rPr>
              <a:t> </a:t>
            </a:r>
            <a:r>
              <a:rPr kumimoji="0" lang="es-ES" sz="700" b="0" i="0" u="none" strike="noStrike" kern="1200" cap="none" spc="0" normalizeH="0" baseline="0" noProof="0" dirty="0" err="1">
                <a:ln>
                  <a:noFill/>
                </a:ln>
                <a:solidFill>
                  <a:srgbClr val="585857"/>
                </a:solidFill>
                <a:effectLst/>
                <a:uLnTx/>
                <a:uFillTx/>
                <a:latin typeface="Arial"/>
                <a:ea typeface="+mn-ea"/>
                <a:cs typeface="Arial"/>
              </a:rPr>
              <a:t>nondermatophyte</a:t>
            </a:r>
            <a:r>
              <a:rPr kumimoji="0" lang="es-ES" sz="700" b="0" i="0" u="none" strike="noStrike" kern="1200" cap="none" spc="0" normalizeH="0" baseline="0" noProof="0" dirty="0">
                <a:ln>
                  <a:noFill/>
                </a:ln>
                <a:solidFill>
                  <a:srgbClr val="585857"/>
                </a:solidFill>
                <a:effectLst/>
                <a:uLnTx/>
                <a:uFillTx/>
                <a:latin typeface="Arial"/>
                <a:ea typeface="+mn-ea"/>
                <a:cs typeface="Arial"/>
              </a:rPr>
              <a:t> </a:t>
            </a:r>
            <a:r>
              <a:rPr kumimoji="0" lang="es-ES" sz="700" b="0" i="0" u="none" strike="noStrike" kern="1200" cap="none" spc="0" normalizeH="0" baseline="0" noProof="0" dirty="0" err="1">
                <a:ln>
                  <a:noFill/>
                </a:ln>
                <a:solidFill>
                  <a:srgbClr val="585857"/>
                </a:solidFill>
                <a:effectLst/>
                <a:uLnTx/>
                <a:uFillTx/>
                <a:latin typeface="Arial"/>
                <a:ea typeface="+mn-ea"/>
                <a:cs typeface="Arial"/>
              </a:rPr>
              <a:t>mold</a:t>
            </a:r>
            <a:r>
              <a:rPr kumimoji="0" lang="es-ES" sz="700" b="0" i="0" u="none" strike="noStrike" kern="1200" cap="none" spc="0" normalizeH="0" baseline="0" noProof="0" dirty="0">
                <a:ln>
                  <a:noFill/>
                </a:ln>
                <a:solidFill>
                  <a:srgbClr val="585857"/>
                </a:solidFill>
                <a:effectLst/>
                <a:uLnTx/>
                <a:uFillTx/>
                <a:latin typeface="Arial"/>
                <a:ea typeface="+mn-ea"/>
                <a:cs typeface="Arial"/>
              </a:rPr>
              <a:t> </a:t>
            </a:r>
            <a:r>
              <a:rPr kumimoji="0" lang="es-ES" sz="700" b="0" i="0" u="none" strike="noStrike" kern="1200" cap="none" spc="0" normalizeH="0" baseline="0" noProof="0" dirty="0" err="1">
                <a:ln>
                  <a:noFill/>
                </a:ln>
                <a:solidFill>
                  <a:srgbClr val="585857"/>
                </a:solidFill>
                <a:effectLst/>
                <a:uLnTx/>
                <a:uFillTx/>
                <a:latin typeface="Arial"/>
                <a:ea typeface="+mn-ea"/>
                <a:cs typeface="Arial"/>
              </a:rPr>
              <a:t>onychomycosis</a:t>
            </a:r>
            <a:r>
              <a:rPr kumimoji="0" lang="es-ES" sz="700" b="0" i="0" u="none" strike="noStrike" kern="1200" cap="none" spc="0" normalizeH="0" baseline="0" noProof="0" dirty="0">
                <a:ln>
                  <a:noFill/>
                </a:ln>
                <a:solidFill>
                  <a:srgbClr val="585857"/>
                </a:solidFill>
                <a:effectLst/>
                <a:uLnTx/>
                <a:uFillTx/>
                <a:latin typeface="Arial"/>
                <a:ea typeface="+mn-ea"/>
                <a:cs typeface="Arial"/>
              </a:rPr>
              <a:t>: diagnosis, </a:t>
            </a:r>
            <a:r>
              <a:rPr kumimoji="0" lang="es-ES" sz="700" b="0" i="0" u="none" strike="noStrike" kern="1200" cap="none" spc="0" normalizeH="0" baseline="0" noProof="0" dirty="0" err="1">
                <a:ln>
                  <a:noFill/>
                </a:ln>
                <a:solidFill>
                  <a:srgbClr val="585857"/>
                </a:solidFill>
                <a:effectLst/>
                <a:uLnTx/>
                <a:uFillTx/>
                <a:latin typeface="Arial"/>
                <a:ea typeface="+mn-ea"/>
                <a:cs typeface="Arial"/>
              </a:rPr>
              <a:t>clinical</a:t>
            </a:r>
            <a:r>
              <a:rPr kumimoji="0" lang="es-ES" sz="700" b="0" i="0" u="none" strike="noStrike" kern="1200" cap="none" spc="0" normalizeH="0" baseline="0" noProof="0" dirty="0">
                <a:ln>
                  <a:noFill/>
                </a:ln>
                <a:solidFill>
                  <a:srgbClr val="585857"/>
                </a:solidFill>
                <a:effectLst/>
                <a:uLnTx/>
                <a:uFillTx/>
                <a:latin typeface="Arial"/>
                <a:ea typeface="+mn-ea"/>
                <a:cs typeface="Arial"/>
              </a:rPr>
              <a:t> </a:t>
            </a:r>
            <a:r>
              <a:rPr kumimoji="0" lang="es-ES" sz="700" b="0" i="0" u="none" strike="noStrike" kern="1200" cap="none" spc="0" normalizeH="0" baseline="0" noProof="0" dirty="0" err="1">
                <a:ln>
                  <a:noFill/>
                </a:ln>
                <a:solidFill>
                  <a:srgbClr val="585857"/>
                </a:solidFill>
                <a:effectLst/>
                <a:uLnTx/>
                <a:uFillTx/>
                <a:latin typeface="Arial"/>
                <a:ea typeface="+mn-ea"/>
                <a:cs typeface="Arial"/>
              </a:rPr>
              <a:t>types</a:t>
            </a:r>
            <a:r>
              <a:rPr kumimoji="0" lang="es-ES" sz="700" b="0" i="0" u="none" strike="noStrike" kern="1200" cap="none" spc="0" normalizeH="0" baseline="0" noProof="0" dirty="0">
                <a:ln>
                  <a:noFill/>
                </a:ln>
                <a:solidFill>
                  <a:srgbClr val="585857"/>
                </a:solidFill>
                <a:effectLst/>
                <a:uLnTx/>
                <a:uFillTx/>
                <a:latin typeface="Arial"/>
                <a:ea typeface="+mn-ea"/>
                <a:cs typeface="Arial"/>
              </a:rPr>
              <a:t>, </a:t>
            </a:r>
            <a:r>
              <a:rPr kumimoji="0" lang="es-ES" sz="700" b="0" i="0" u="none" strike="noStrike" kern="1200" cap="none" spc="0" normalizeH="0" baseline="0" noProof="0" dirty="0" err="1">
                <a:ln>
                  <a:noFill/>
                </a:ln>
                <a:solidFill>
                  <a:srgbClr val="585857"/>
                </a:solidFill>
                <a:effectLst/>
                <a:uLnTx/>
                <a:uFillTx/>
                <a:latin typeface="Arial"/>
                <a:ea typeface="+mn-ea"/>
                <a:cs typeface="Arial"/>
              </a:rPr>
              <a:t>epidemiology</a:t>
            </a:r>
            <a:r>
              <a:rPr kumimoji="0" lang="es-ES" sz="700" b="0" i="0" u="none" strike="noStrike" kern="1200" cap="none" spc="0" normalizeH="0" baseline="0" noProof="0" dirty="0">
                <a:ln>
                  <a:noFill/>
                </a:ln>
                <a:solidFill>
                  <a:srgbClr val="585857"/>
                </a:solidFill>
                <a:effectLst/>
                <a:uLnTx/>
                <a:uFillTx/>
                <a:latin typeface="Arial"/>
                <a:ea typeface="+mn-ea"/>
                <a:cs typeface="Arial"/>
              </a:rPr>
              <a:t>, and </a:t>
            </a:r>
            <a:r>
              <a:rPr kumimoji="0" lang="es-ES" sz="700" b="0" i="0" u="none" strike="noStrike" kern="1200" cap="none" spc="0" normalizeH="0" baseline="0" noProof="0" dirty="0" err="1">
                <a:ln>
                  <a:noFill/>
                </a:ln>
                <a:solidFill>
                  <a:srgbClr val="585857"/>
                </a:solidFill>
                <a:effectLst/>
                <a:uLnTx/>
                <a:uFillTx/>
                <a:latin typeface="Arial"/>
                <a:ea typeface="+mn-ea"/>
                <a:cs typeface="Arial"/>
              </a:rPr>
              <a:t>treatment</a:t>
            </a:r>
            <a:r>
              <a:rPr kumimoji="0" lang="es-ES" sz="700" b="0" i="0" u="none" strike="noStrike" kern="1200" cap="none" spc="0" normalizeH="0" baseline="0" noProof="0" dirty="0">
                <a:ln>
                  <a:noFill/>
                </a:ln>
                <a:solidFill>
                  <a:srgbClr val="585857"/>
                </a:solidFill>
                <a:effectLst/>
                <a:uLnTx/>
                <a:uFillTx/>
                <a:latin typeface="Arial"/>
                <a:ea typeface="+mn-ea"/>
                <a:cs typeface="Arial"/>
              </a:rPr>
              <a:t>. J Am Acad </a:t>
            </a:r>
            <a:r>
              <a:rPr kumimoji="0" lang="es-ES" sz="700" b="0" i="0" u="none" strike="noStrike" kern="1200" cap="none" spc="0" normalizeH="0" baseline="0" noProof="0" dirty="0" err="1">
                <a:ln>
                  <a:noFill/>
                </a:ln>
                <a:solidFill>
                  <a:srgbClr val="585857"/>
                </a:solidFill>
                <a:effectLst/>
                <a:uLnTx/>
                <a:uFillTx/>
                <a:latin typeface="Arial"/>
                <a:ea typeface="+mn-ea"/>
                <a:cs typeface="Arial"/>
              </a:rPr>
              <a:t>Dermatol</a:t>
            </a:r>
            <a:r>
              <a:rPr kumimoji="0" lang="es-ES" sz="700" b="0" i="0" u="none" strike="noStrike" kern="1200" cap="none" spc="0" normalizeH="0" baseline="0" noProof="0" dirty="0">
                <a:ln>
                  <a:noFill/>
                </a:ln>
                <a:solidFill>
                  <a:srgbClr val="585857"/>
                </a:solidFill>
                <a:effectLst/>
                <a:uLnTx/>
                <a:uFillTx/>
                <a:latin typeface="Arial"/>
                <a:ea typeface="+mn-ea"/>
                <a:cs typeface="Arial"/>
              </a:rPr>
              <a:t>. 2012;66(3):494-502.  </a:t>
            </a:r>
            <a:r>
              <a:rPr kumimoji="0" lang="es-ES" sz="700" b="1" i="0" u="none" strike="noStrike" kern="1200" cap="none" spc="0" normalizeH="0" baseline="0" noProof="0" dirty="0">
                <a:ln>
                  <a:noFill/>
                </a:ln>
                <a:solidFill>
                  <a:srgbClr val="377E48"/>
                </a:solidFill>
                <a:effectLst/>
                <a:uLnTx/>
                <a:uFillTx/>
                <a:latin typeface="Arial"/>
                <a:ea typeface="+mn-ea"/>
                <a:cs typeface="Arial"/>
              </a:rPr>
              <a:t>3</a:t>
            </a:r>
            <a:r>
              <a:rPr kumimoji="0" lang="es-ES" sz="700" b="0" i="0" u="none" strike="noStrike" kern="1200" cap="none" spc="0" normalizeH="0" baseline="0" noProof="0" dirty="0">
                <a:ln>
                  <a:noFill/>
                </a:ln>
                <a:solidFill>
                  <a:srgbClr val="585857"/>
                </a:solidFill>
                <a:effectLst/>
                <a:uLnTx/>
                <a:uFillTx/>
                <a:latin typeface="Arial"/>
                <a:ea typeface="+mn-ea"/>
                <a:cs typeface="Arial"/>
              </a:rPr>
              <a:t>. </a:t>
            </a:r>
            <a:r>
              <a:rPr kumimoji="0" lang="es-ES" sz="700" b="0" i="0" u="none" strike="noStrike" kern="1200" cap="none" spc="0" normalizeH="0" baseline="0" noProof="0" dirty="0" err="1">
                <a:ln>
                  <a:noFill/>
                </a:ln>
                <a:solidFill>
                  <a:srgbClr val="585857"/>
                </a:solidFill>
                <a:effectLst/>
                <a:uLnTx/>
                <a:uFillTx/>
                <a:latin typeface="Arial"/>
                <a:ea typeface="+mn-ea"/>
                <a:cs typeface="Arial"/>
              </a:rPr>
              <a:t>Ameen</a:t>
            </a:r>
            <a:r>
              <a:rPr kumimoji="0" lang="es-ES" sz="700" b="0" i="0" u="none" strike="noStrike" kern="1200" cap="none" spc="0" normalizeH="0" baseline="0" noProof="0" dirty="0">
                <a:ln>
                  <a:noFill/>
                </a:ln>
                <a:solidFill>
                  <a:srgbClr val="585857"/>
                </a:solidFill>
                <a:effectLst/>
                <a:uLnTx/>
                <a:uFillTx/>
                <a:latin typeface="Arial"/>
                <a:ea typeface="+mn-ea"/>
                <a:cs typeface="Arial"/>
              </a:rPr>
              <a:t> M, Lear JT, Madan V, et al. British </a:t>
            </a:r>
            <a:r>
              <a:rPr kumimoji="0" lang="es-ES" sz="700" b="0" i="0" u="none" strike="noStrike" kern="1200" cap="none" spc="0" normalizeH="0" baseline="0" noProof="0" dirty="0" err="1">
                <a:ln>
                  <a:noFill/>
                </a:ln>
                <a:solidFill>
                  <a:srgbClr val="585857"/>
                </a:solidFill>
                <a:effectLst/>
                <a:uLnTx/>
                <a:uFillTx/>
                <a:latin typeface="Arial"/>
                <a:ea typeface="+mn-ea"/>
                <a:cs typeface="Arial"/>
              </a:rPr>
              <a:t>Association</a:t>
            </a:r>
            <a:r>
              <a:rPr kumimoji="0" lang="es-ES" sz="700" b="0" i="0" u="none" strike="noStrike" kern="1200" cap="none" spc="0" normalizeH="0" baseline="0" noProof="0" dirty="0">
                <a:ln>
                  <a:noFill/>
                </a:ln>
                <a:solidFill>
                  <a:srgbClr val="585857"/>
                </a:solidFill>
                <a:effectLst/>
                <a:uLnTx/>
                <a:uFillTx/>
                <a:latin typeface="Arial"/>
                <a:ea typeface="+mn-ea"/>
                <a:cs typeface="Arial"/>
              </a:rPr>
              <a:t> </a:t>
            </a:r>
            <a:r>
              <a:rPr kumimoji="0" lang="es-ES" sz="700" b="0" i="0" u="none" strike="noStrike" kern="1200" cap="none" spc="0" normalizeH="0" baseline="0" noProof="0" dirty="0" err="1">
                <a:ln>
                  <a:noFill/>
                </a:ln>
                <a:solidFill>
                  <a:srgbClr val="585857"/>
                </a:solidFill>
                <a:effectLst/>
                <a:uLnTx/>
                <a:uFillTx/>
                <a:latin typeface="Arial"/>
                <a:ea typeface="+mn-ea"/>
                <a:cs typeface="Arial"/>
              </a:rPr>
              <a:t>of</a:t>
            </a:r>
            <a:r>
              <a:rPr kumimoji="0" lang="es-ES" sz="700" b="0" i="0" u="none" strike="noStrike" kern="1200" cap="none" spc="0" normalizeH="0" baseline="0" noProof="0" dirty="0">
                <a:ln>
                  <a:noFill/>
                </a:ln>
                <a:solidFill>
                  <a:srgbClr val="585857"/>
                </a:solidFill>
                <a:effectLst/>
                <a:uLnTx/>
                <a:uFillTx/>
                <a:latin typeface="Arial"/>
                <a:ea typeface="+mn-ea"/>
                <a:cs typeface="Arial"/>
              </a:rPr>
              <a:t> </a:t>
            </a:r>
            <a:r>
              <a:rPr kumimoji="0" lang="es-ES" sz="700" b="0" i="0" u="none" strike="noStrike" kern="1200" cap="none" spc="0" normalizeH="0" baseline="0" noProof="0" dirty="0" err="1">
                <a:ln>
                  <a:noFill/>
                </a:ln>
                <a:solidFill>
                  <a:srgbClr val="585857"/>
                </a:solidFill>
                <a:effectLst/>
                <a:uLnTx/>
                <a:uFillTx/>
                <a:latin typeface="Arial"/>
                <a:ea typeface="+mn-ea"/>
                <a:cs typeface="Arial"/>
              </a:rPr>
              <a:t>Dermatologists</a:t>
            </a:r>
            <a:r>
              <a:rPr kumimoji="0" lang="es-ES" sz="700" b="0" i="0" u="none" strike="noStrike" kern="1200" cap="none" spc="0" normalizeH="0" baseline="0" noProof="0" dirty="0">
                <a:ln>
                  <a:noFill/>
                </a:ln>
                <a:solidFill>
                  <a:srgbClr val="585857"/>
                </a:solidFill>
                <a:effectLst/>
                <a:uLnTx/>
                <a:uFillTx/>
                <a:latin typeface="Arial"/>
                <a:ea typeface="+mn-ea"/>
                <a:cs typeface="Arial"/>
              </a:rPr>
              <a:t>’ </a:t>
            </a:r>
            <a:r>
              <a:rPr kumimoji="0" lang="es-ES" sz="700" b="0" i="0" u="none" strike="noStrike" kern="1200" cap="none" spc="0" normalizeH="0" baseline="0" noProof="0" dirty="0" err="1">
                <a:ln>
                  <a:noFill/>
                </a:ln>
                <a:solidFill>
                  <a:srgbClr val="585857"/>
                </a:solidFill>
                <a:effectLst/>
                <a:uLnTx/>
                <a:uFillTx/>
                <a:latin typeface="Arial"/>
                <a:ea typeface="+mn-ea"/>
                <a:cs typeface="Arial"/>
              </a:rPr>
              <a:t>guidelines</a:t>
            </a:r>
            <a:r>
              <a:rPr kumimoji="0" lang="es-ES" sz="700" b="0" i="0" u="none" strike="noStrike" kern="1200" cap="none" spc="0" normalizeH="0" baseline="0" noProof="0" dirty="0">
                <a:ln>
                  <a:noFill/>
                </a:ln>
                <a:solidFill>
                  <a:srgbClr val="585857"/>
                </a:solidFill>
                <a:effectLst/>
                <a:uLnTx/>
                <a:uFillTx/>
                <a:latin typeface="Arial"/>
                <a:ea typeface="+mn-ea"/>
                <a:cs typeface="Arial"/>
              </a:rPr>
              <a:t> </a:t>
            </a:r>
            <a:r>
              <a:rPr kumimoji="0" lang="es-ES" sz="700" b="0" i="0" u="none" strike="noStrike" kern="1200" cap="none" spc="0" normalizeH="0" baseline="0" noProof="0" dirty="0" err="1">
                <a:ln>
                  <a:noFill/>
                </a:ln>
                <a:solidFill>
                  <a:srgbClr val="585857"/>
                </a:solidFill>
                <a:effectLst/>
                <a:uLnTx/>
                <a:uFillTx/>
                <a:latin typeface="Arial"/>
                <a:ea typeface="+mn-ea"/>
                <a:cs typeface="Arial"/>
              </a:rPr>
              <a:t>for</a:t>
            </a:r>
            <a:r>
              <a:rPr kumimoji="0" lang="es-ES" sz="700" b="0" i="0" u="none" strike="noStrike" kern="1200" cap="none" spc="0" normalizeH="0" baseline="0" noProof="0" dirty="0">
                <a:ln>
                  <a:noFill/>
                </a:ln>
                <a:solidFill>
                  <a:srgbClr val="585857"/>
                </a:solidFill>
                <a:effectLst/>
                <a:uLnTx/>
                <a:uFillTx/>
                <a:latin typeface="Arial"/>
                <a:ea typeface="+mn-ea"/>
                <a:cs typeface="Arial"/>
              </a:rPr>
              <a:t> </a:t>
            </a:r>
            <a:r>
              <a:rPr kumimoji="0" lang="es-ES" sz="700" b="0" i="0" u="none" strike="noStrike" kern="1200" cap="none" spc="0" normalizeH="0" baseline="0" noProof="0" dirty="0" err="1">
                <a:ln>
                  <a:noFill/>
                </a:ln>
                <a:solidFill>
                  <a:srgbClr val="585857"/>
                </a:solidFill>
                <a:effectLst/>
                <a:uLnTx/>
                <a:uFillTx/>
                <a:latin typeface="Arial"/>
                <a:ea typeface="+mn-ea"/>
                <a:cs typeface="Arial"/>
              </a:rPr>
              <a:t>the</a:t>
            </a:r>
            <a:r>
              <a:rPr kumimoji="0" lang="es-ES" sz="700" b="0" i="0" u="none" strike="noStrike" kern="1200" cap="none" spc="0" normalizeH="0" baseline="0" noProof="0" dirty="0">
                <a:ln>
                  <a:noFill/>
                </a:ln>
                <a:solidFill>
                  <a:srgbClr val="585857"/>
                </a:solidFill>
                <a:effectLst/>
                <a:uLnTx/>
                <a:uFillTx/>
                <a:latin typeface="Arial"/>
                <a:ea typeface="+mn-ea"/>
                <a:cs typeface="Arial"/>
              </a:rPr>
              <a:t> </a:t>
            </a:r>
            <a:r>
              <a:rPr kumimoji="0" lang="es-ES" sz="700" b="0" i="0" u="none" strike="noStrike" kern="1200" cap="none" spc="0" normalizeH="0" baseline="0" noProof="0" dirty="0" err="1">
                <a:ln>
                  <a:noFill/>
                </a:ln>
                <a:solidFill>
                  <a:srgbClr val="585857"/>
                </a:solidFill>
                <a:effectLst/>
                <a:uLnTx/>
                <a:uFillTx/>
                <a:latin typeface="Arial"/>
                <a:ea typeface="+mn-ea"/>
                <a:cs typeface="Arial"/>
              </a:rPr>
              <a:t>management</a:t>
            </a:r>
            <a:r>
              <a:rPr kumimoji="0" lang="es-ES" sz="700" b="0" i="0" u="none" strike="noStrike" kern="1200" cap="none" spc="0" normalizeH="0" baseline="0" noProof="0" dirty="0">
                <a:ln>
                  <a:noFill/>
                </a:ln>
                <a:solidFill>
                  <a:srgbClr val="585857"/>
                </a:solidFill>
                <a:effectLst/>
                <a:uLnTx/>
                <a:uFillTx/>
                <a:latin typeface="Arial"/>
                <a:ea typeface="+mn-ea"/>
                <a:cs typeface="Arial"/>
              </a:rPr>
              <a:t> </a:t>
            </a:r>
            <a:r>
              <a:rPr kumimoji="0" lang="es-ES" sz="700" b="0" i="0" u="none" strike="noStrike" kern="1200" cap="none" spc="0" normalizeH="0" baseline="0" noProof="0" dirty="0" err="1">
                <a:ln>
                  <a:noFill/>
                </a:ln>
                <a:solidFill>
                  <a:srgbClr val="585857"/>
                </a:solidFill>
                <a:effectLst/>
                <a:uLnTx/>
                <a:uFillTx/>
                <a:latin typeface="Arial"/>
                <a:ea typeface="+mn-ea"/>
                <a:cs typeface="Arial"/>
              </a:rPr>
              <a:t>of</a:t>
            </a:r>
            <a:r>
              <a:rPr kumimoji="0" lang="es-ES" sz="700" b="0" i="0" u="none" strike="noStrike" kern="1200" cap="none" spc="0" normalizeH="0" baseline="0" noProof="0" dirty="0">
                <a:ln>
                  <a:noFill/>
                </a:ln>
                <a:solidFill>
                  <a:srgbClr val="585857"/>
                </a:solidFill>
                <a:effectLst/>
                <a:uLnTx/>
                <a:uFillTx/>
                <a:latin typeface="Arial"/>
                <a:ea typeface="+mn-ea"/>
                <a:cs typeface="Arial"/>
              </a:rPr>
              <a:t> </a:t>
            </a:r>
            <a:r>
              <a:rPr kumimoji="0" lang="es-ES" sz="700" b="0" i="0" u="none" strike="noStrike" kern="1200" cap="none" spc="0" normalizeH="0" baseline="0" noProof="0" dirty="0" err="1">
                <a:ln>
                  <a:noFill/>
                </a:ln>
                <a:solidFill>
                  <a:srgbClr val="585857"/>
                </a:solidFill>
                <a:effectLst/>
                <a:uLnTx/>
                <a:uFillTx/>
                <a:latin typeface="Arial"/>
                <a:ea typeface="+mn-ea"/>
                <a:cs typeface="Arial"/>
              </a:rPr>
              <a:t>onychomycosis</a:t>
            </a:r>
            <a:r>
              <a:rPr kumimoji="0" lang="es-ES" sz="700" b="0" i="0" u="none" strike="noStrike" kern="1200" cap="none" spc="0" normalizeH="0" baseline="0" noProof="0" dirty="0">
                <a:ln>
                  <a:noFill/>
                </a:ln>
                <a:solidFill>
                  <a:srgbClr val="585857"/>
                </a:solidFill>
                <a:effectLst/>
                <a:uLnTx/>
                <a:uFillTx/>
                <a:latin typeface="Arial"/>
                <a:ea typeface="+mn-ea"/>
                <a:cs typeface="Arial"/>
              </a:rPr>
              <a:t> 2014. Br J </a:t>
            </a:r>
            <a:r>
              <a:rPr kumimoji="0" lang="es-ES" sz="700" b="0" i="0" u="none" strike="noStrike" kern="1200" cap="none" spc="0" normalizeH="0" baseline="0" noProof="0" dirty="0" err="1">
                <a:ln>
                  <a:noFill/>
                </a:ln>
                <a:solidFill>
                  <a:srgbClr val="585857"/>
                </a:solidFill>
                <a:effectLst/>
                <a:uLnTx/>
                <a:uFillTx/>
                <a:latin typeface="Arial"/>
                <a:ea typeface="+mn-ea"/>
                <a:cs typeface="Arial"/>
              </a:rPr>
              <a:t>Dermatol</a:t>
            </a:r>
            <a:r>
              <a:rPr kumimoji="0" lang="es-ES" sz="700" b="0" i="0" u="none" strike="noStrike" kern="1200" cap="none" spc="0" normalizeH="0" baseline="0" noProof="0" dirty="0">
                <a:ln>
                  <a:noFill/>
                </a:ln>
                <a:solidFill>
                  <a:srgbClr val="585857"/>
                </a:solidFill>
                <a:effectLst/>
                <a:uLnTx/>
                <a:uFillTx/>
                <a:latin typeface="Arial"/>
                <a:ea typeface="+mn-ea"/>
                <a:cs typeface="Arial"/>
              </a:rPr>
              <a:t>. 2014;171(5):937-58. </a:t>
            </a:r>
            <a:r>
              <a:rPr kumimoji="0" lang="es-ES" sz="700" b="1" i="0" u="none" strike="noStrike" kern="1200" cap="none" spc="0" normalizeH="0" baseline="0" noProof="0" dirty="0">
                <a:ln>
                  <a:noFill/>
                </a:ln>
                <a:solidFill>
                  <a:srgbClr val="377E48"/>
                </a:solidFill>
                <a:effectLst/>
                <a:uLnTx/>
                <a:uFillTx/>
                <a:latin typeface="Arial"/>
                <a:ea typeface="+mn-ea"/>
                <a:cs typeface="Arial"/>
              </a:rPr>
              <a:t>4. </a:t>
            </a:r>
            <a:r>
              <a:rPr kumimoji="0" lang="es-ES" sz="700" b="0" i="0" u="none" strike="noStrike" kern="1200" cap="none" spc="0" normalizeH="0" baseline="0" noProof="0" dirty="0">
                <a:ln>
                  <a:noFill/>
                </a:ln>
                <a:solidFill>
                  <a:srgbClr val="585857"/>
                </a:solidFill>
                <a:effectLst/>
                <a:uLnTx/>
                <a:uFillTx/>
                <a:latin typeface="Arial"/>
                <a:ea typeface="+mn-ea"/>
                <a:cs typeface="Arial"/>
              </a:rPr>
              <a:t>Monti D, </a:t>
            </a:r>
            <a:r>
              <a:rPr kumimoji="0" lang="es-ES" sz="700" b="0" i="0" u="none" strike="noStrike" kern="1200" cap="none" spc="0" normalizeH="0" baseline="0" noProof="0" dirty="0" err="1">
                <a:ln>
                  <a:noFill/>
                </a:ln>
                <a:solidFill>
                  <a:srgbClr val="585857"/>
                </a:solidFill>
                <a:effectLst/>
                <a:uLnTx/>
                <a:uFillTx/>
                <a:latin typeface="Arial"/>
                <a:ea typeface="+mn-ea"/>
                <a:cs typeface="Arial"/>
              </a:rPr>
              <a:t>Saccomani</a:t>
            </a:r>
            <a:r>
              <a:rPr kumimoji="0" lang="es-ES" sz="700" b="0" i="0" u="none" strike="noStrike" kern="1200" cap="none" spc="0" normalizeH="0" baseline="0" noProof="0" dirty="0">
                <a:ln>
                  <a:noFill/>
                </a:ln>
                <a:solidFill>
                  <a:srgbClr val="585857"/>
                </a:solidFill>
                <a:effectLst/>
                <a:uLnTx/>
                <a:uFillTx/>
                <a:latin typeface="Arial"/>
                <a:ea typeface="+mn-ea"/>
                <a:cs typeface="Arial"/>
              </a:rPr>
              <a:t> L, </a:t>
            </a:r>
            <a:r>
              <a:rPr kumimoji="0" lang="es-ES" sz="700" b="0" i="0" u="none" strike="noStrike" kern="1200" cap="none" spc="0" normalizeH="0" baseline="0" noProof="0" dirty="0" err="1">
                <a:ln>
                  <a:noFill/>
                </a:ln>
                <a:solidFill>
                  <a:srgbClr val="585857"/>
                </a:solidFill>
                <a:effectLst/>
                <a:uLnTx/>
                <a:uFillTx/>
                <a:latin typeface="Arial"/>
                <a:ea typeface="+mn-ea"/>
                <a:cs typeface="Arial"/>
              </a:rPr>
              <a:t>Chetoni</a:t>
            </a:r>
            <a:r>
              <a:rPr kumimoji="0" lang="es-ES" sz="700" b="0" i="0" u="none" strike="noStrike" kern="1200" cap="none" spc="0" normalizeH="0" baseline="0" noProof="0" dirty="0">
                <a:ln>
                  <a:noFill/>
                </a:ln>
                <a:solidFill>
                  <a:srgbClr val="585857"/>
                </a:solidFill>
                <a:effectLst/>
                <a:uLnTx/>
                <a:uFillTx/>
                <a:latin typeface="Arial"/>
                <a:ea typeface="+mn-ea"/>
                <a:cs typeface="Arial"/>
              </a:rPr>
              <a:t> P, et al. </a:t>
            </a:r>
            <a:r>
              <a:rPr kumimoji="0" lang="es-ES" sz="700" b="0" i="0" u="none" strike="noStrike" kern="1200" cap="none" spc="0" normalizeH="0" baseline="0" noProof="0" dirty="0" err="1">
                <a:ln>
                  <a:noFill/>
                </a:ln>
                <a:solidFill>
                  <a:srgbClr val="585857"/>
                </a:solidFill>
                <a:effectLst/>
                <a:uLnTx/>
                <a:uFillTx/>
                <a:latin typeface="Arial"/>
                <a:ea typeface="+mn-ea"/>
                <a:cs typeface="Arial"/>
              </a:rPr>
              <a:t>Hydrosoluble</a:t>
            </a:r>
            <a:r>
              <a:rPr kumimoji="0" lang="es-ES" sz="700" b="0" i="0" u="none" strike="noStrike" kern="1200" cap="none" spc="0" normalizeH="0" baseline="0" noProof="0" dirty="0">
                <a:ln>
                  <a:noFill/>
                </a:ln>
                <a:solidFill>
                  <a:srgbClr val="585857"/>
                </a:solidFill>
                <a:effectLst/>
                <a:uLnTx/>
                <a:uFillTx/>
                <a:latin typeface="Arial"/>
                <a:ea typeface="+mn-ea"/>
                <a:cs typeface="Arial"/>
              </a:rPr>
              <a:t> </a:t>
            </a:r>
            <a:r>
              <a:rPr kumimoji="0" lang="es-ES" sz="700" b="0" i="0" u="none" strike="noStrike" kern="1200" cap="none" spc="0" normalizeH="0" baseline="0" noProof="0" dirty="0" err="1">
                <a:ln>
                  <a:noFill/>
                </a:ln>
                <a:solidFill>
                  <a:srgbClr val="585857"/>
                </a:solidFill>
                <a:effectLst/>
                <a:uLnTx/>
                <a:uFillTx/>
                <a:latin typeface="Arial"/>
                <a:ea typeface="+mn-ea"/>
                <a:cs typeface="Arial"/>
              </a:rPr>
              <a:t>medicated</a:t>
            </a:r>
            <a:r>
              <a:rPr kumimoji="0" lang="es-ES" sz="700" b="0" i="0" u="none" strike="noStrike" kern="1200" cap="none" spc="0" normalizeH="0" baseline="0" noProof="0" dirty="0">
                <a:ln>
                  <a:noFill/>
                </a:ln>
                <a:solidFill>
                  <a:srgbClr val="585857"/>
                </a:solidFill>
                <a:effectLst/>
                <a:uLnTx/>
                <a:uFillTx/>
                <a:latin typeface="Arial"/>
                <a:ea typeface="+mn-ea"/>
                <a:cs typeface="Arial"/>
              </a:rPr>
              <a:t> </a:t>
            </a:r>
            <a:r>
              <a:rPr kumimoji="0" lang="es-ES" sz="700" b="0" i="0" u="none" strike="noStrike" kern="1200" cap="none" spc="0" normalizeH="0" baseline="0" noProof="0" dirty="0" err="1">
                <a:ln>
                  <a:noFill/>
                </a:ln>
                <a:solidFill>
                  <a:srgbClr val="585857"/>
                </a:solidFill>
                <a:effectLst/>
                <a:uLnTx/>
                <a:uFillTx/>
                <a:latin typeface="Arial"/>
                <a:ea typeface="+mn-ea"/>
                <a:cs typeface="Arial"/>
              </a:rPr>
              <a:t>nail</a:t>
            </a:r>
            <a:r>
              <a:rPr kumimoji="0" lang="es-ES" sz="700" b="0" i="0" u="none" strike="noStrike" kern="1200" cap="none" spc="0" normalizeH="0" baseline="0" noProof="0" dirty="0">
                <a:ln>
                  <a:noFill/>
                </a:ln>
                <a:solidFill>
                  <a:srgbClr val="585857"/>
                </a:solidFill>
                <a:effectLst/>
                <a:uLnTx/>
                <a:uFillTx/>
                <a:latin typeface="Arial"/>
                <a:ea typeface="+mn-ea"/>
                <a:cs typeface="Arial"/>
              </a:rPr>
              <a:t> </a:t>
            </a:r>
            <a:r>
              <a:rPr kumimoji="0" lang="es-ES" sz="700" b="0" i="0" u="none" strike="noStrike" kern="1200" cap="none" spc="0" normalizeH="0" baseline="0" noProof="0" dirty="0" err="1">
                <a:ln>
                  <a:noFill/>
                </a:ln>
                <a:solidFill>
                  <a:srgbClr val="585857"/>
                </a:solidFill>
                <a:effectLst/>
                <a:uLnTx/>
                <a:uFillTx/>
                <a:latin typeface="Arial"/>
                <a:ea typeface="+mn-ea"/>
                <a:cs typeface="Arial"/>
              </a:rPr>
              <a:t>lacquers</a:t>
            </a:r>
            <a:r>
              <a:rPr kumimoji="0" lang="es-ES" sz="700" b="0" i="0" u="none" strike="noStrike" kern="1200" cap="none" spc="0" normalizeH="0" baseline="0" noProof="0" dirty="0">
                <a:ln>
                  <a:noFill/>
                </a:ln>
                <a:solidFill>
                  <a:srgbClr val="585857"/>
                </a:solidFill>
                <a:effectLst/>
                <a:uLnTx/>
                <a:uFillTx/>
                <a:latin typeface="Arial"/>
                <a:ea typeface="+mn-ea"/>
                <a:cs typeface="Arial"/>
              </a:rPr>
              <a:t>: in vitro </a:t>
            </a:r>
            <a:r>
              <a:rPr kumimoji="0" lang="es-ES" sz="700" b="0" i="0" u="none" strike="noStrike" kern="1200" cap="none" spc="0" normalizeH="0" baseline="0" noProof="0" dirty="0" err="1">
                <a:ln>
                  <a:noFill/>
                </a:ln>
                <a:solidFill>
                  <a:srgbClr val="585857"/>
                </a:solidFill>
                <a:effectLst/>
                <a:uLnTx/>
                <a:uFillTx/>
                <a:latin typeface="Arial"/>
                <a:ea typeface="+mn-ea"/>
                <a:cs typeface="Arial"/>
              </a:rPr>
              <a:t>drug</a:t>
            </a:r>
            <a:r>
              <a:rPr kumimoji="0" lang="es-ES" sz="700" b="0" i="0" u="none" strike="noStrike" kern="1200" cap="none" spc="0" normalizeH="0" baseline="0" noProof="0" dirty="0">
                <a:ln>
                  <a:noFill/>
                </a:ln>
                <a:solidFill>
                  <a:srgbClr val="585857"/>
                </a:solidFill>
                <a:effectLst/>
                <a:uLnTx/>
                <a:uFillTx/>
                <a:latin typeface="Arial"/>
                <a:ea typeface="+mn-ea"/>
                <a:cs typeface="Arial"/>
              </a:rPr>
              <a:t> </a:t>
            </a:r>
            <a:r>
              <a:rPr kumimoji="0" lang="es-ES" sz="700" b="0" i="0" u="none" strike="noStrike" kern="1200" cap="none" spc="0" normalizeH="0" baseline="0" noProof="0" dirty="0" err="1">
                <a:ln>
                  <a:noFill/>
                </a:ln>
                <a:solidFill>
                  <a:srgbClr val="585857"/>
                </a:solidFill>
                <a:effectLst/>
                <a:uLnTx/>
                <a:uFillTx/>
                <a:latin typeface="Arial"/>
                <a:ea typeface="+mn-ea"/>
                <a:cs typeface="Arial"/>
              </a:rPr>
              <a:t>permeation</a:t>
            </a:r>
            <a:r>
              <a:rPr kumimoji="0" lang="es-ES" sz="700" b="0" i="0" u="none" strike="noStrike" kern="1200" cap="none" spc="0" normalizeH="0" baseline="0" noProof="0" dirty="0">
                <a:ln>
                  <a:noFill/>
                </a:ln>
                <a:solidFill>
                  <a:srgbClr val="585857"/>
                </a:solidFill>
                <a:effectLst/>
                <a:uLnTx/>
                <a:uFillTx/>
                <a:latin typeface="Arial"/>
                <a:ea typeface="+mn-ea"/>
                <a:cs typeface="Arial"/>
              </a:rPr>
              <a:t> and </a:t>
            </a:r>
            <a:r>
              <a:rPr kumimoji="0" lang="es-ES" sz="700" b="0" i="0" u="none" strike="noStrike" kern="1200" cap="none" spc="0" normalizeH="0" baseline="0" noProof="0" dirty="0" err="1">
                <a:ln>
                  <a:noFill/>
                </a:ln>
                <a:solidFill>
                  <a:srgbClr val="585857"/>
                </a:solidFill>
                <a:effectLst/>
                <a:uLnTx/>
                <a:uFillTx/>
                <a:latin typeface="Arial"/>
                <a:ea typeface="+mn-ea"/>
                <a:cs typeface="Arial"/>
              </a:rPr>
              <a:t>corresponding</a:t>
            </a:r>
            <a:r>
              <a:rPr kumimoji="0" lang="es-ES" sz="700" b="0" i="0" u="none" strike="noStrike" kern="1200" cap="none" spc="0" normalizeH="0" baseline="0" noProof="0" dirty="0">
                <a:ln>
                  <a:noFill/>
                </a:ln>
                <a:solidFill>
                  <a:srgbClr val="585857"/>
                </a:solidFill>
                <a:effectLst/>
                <a:uLnTx/>
                <a:uFillTx/>
                <a:latin typeface="Arial"/>
                <a:ea typeface="+mn-ea"/>
                <a:cs typeface="Arial"/>
              </a:rPr>
              <a:t> </a:t>
            </a:r>
            <a:r>
              <a:rPr kumimoji="0" lang="es-ES" sz="700" b="0" i="0" u="none" strike="noStrike" kern="1200" cap="none" spc="0" normalizeH="0" baseline="0" noProof="0" dirty="0" err="1">
                <a:ln>
                  <a:noFill/>
                </a:ln>
                <a:solidFill>
                  <a:srgbClr val="585857"/>
                </a:solidFill>
                <a:effectLst/>
                <a:uLnTx/>
                <a:uFillTx/>
                <a:latin typeface="Arial"/>
                <a:ea typeface="+mn-ea"/>
                <a:cs typeface="Arial"/>
              </a:rPr>
              <a:t>antimycotic</a:t>
            </a:r>
            <a:r>
              <a:rPr kumimoji="0" lang="es-ES" sz="700" b="0" i="0" u="none" strike="noStrike" kern="1200" cap="none" spc="0" normalizeH="0" baseline="0" noProof="0" dirty="0">
                <a:ln>
                  <a:noFill/>
                </a:ln>
                <a:solidFill>
                  <a:srgbClr val="585857"/>
                </a:solidFill>
                <a:effectLst/>
                <a:uLnTx/>
                <a:uFillTx/>
                <a:latin typeface="Arial"/>
                <a:ea typeface="+mn-ea"/>
                <a:cs typeface="Arial"/>
              </a:rPr>
              <a:t> </a:t>
            </a:r>
            <a:r>
              <a:rPr kumimoji="0" lang="es-ES" sz="700" b="0" i="0" u="none" strike="noStrike" kern="1200" cap="none" spc="0" normalizeH="0" baseline="0" noProof="0" dirty="0" err="1">
                <a:ln>
                  <a:noFill/>
                </a:ln>
                <a:solidFill>
                  <a:srgbClr val="585857"/>
                </a:solidFill>
                <a:effectLst/>
                <a:uLnTx/>
                <a:uFillTx/>
                <a:latin typeface="Arial"/>
                <a:ea typeface="+mn-ea"/>
                <a:cs typeface="Arial"/>
              </a:rPr>
              <a:t>activity</a:t>
            </a:r>
            <a:r>
              <a:rPr kumimoji="0" lang="es-ES" sz="700" b="0" i="0" u="none" strike="noStrike" kern="1200" cap="none" spc="0" normalizeH="0" baseline="0" noProof="0" dirty="0">
                <a:ln>
                  <a:noFill/>
                </a:ln>
                <a:solidFill>
                  <a:srgbClr val="585857"/>
                </a:solidFill>
                <a:effectLst/>
                <a:uLnTx/>
                <a:uFillTx/>
                <a:latin typeface="Arial"/>
                <a:ea typeface="+mn-ea"/>
                <a:cs typeface="Arial"/>
              </a:rPr>
              <a:t>. Br J </a:t>
            </a:r>
            <a:r>
              <a:rPr kumimoji="0" lang="es-ES" sz="700" b="0" i="0" u="none" strike="noStrike" kern="1200" cap="none" spc="0" normalizeH="0" baseline="0" noProof="0" dirty="0" err="1">
                <a:ln>
                  <a:noFill/>
                </a:ln>
                <a:solidFill>
                  <a:srgbClr val="585857"/>
                </a:solidFill>
                <a:effectLst/>
                <a:uLnTx/>
                <a:uFillTx/>
                <a:latin typeface="Arial"/>
                <a:ea typeface="+mn-ea"/>
                <a:cs typeface="Arial"/>
              </a:rPr>
              <a:t>Dermatol</a:t>
            </a:r>
            <a:r>
              <a:rPr kumimoji="0" lang="es-ES" sz="700" b="0" i="0" u="none" strike="noStrike" kern="1200" cap="none" spc="0" normalizeH="0" baseline="0" noProof="0" dirty="0">
                <a:ln>
                  <a:noFill/>
                </a:ln>
                <a:solidFill>
                  <a:srgbClr val="585857"/>
                </a:solidFill>
                <a:effectLst/>
                <a:uLnTx/>
                <a:uFillTx/>
                <a:latin typeface="Arial"/>
                <a:ea typeface="+mn-ea"/>
                <a:cs typeface="Arial"/>
              </a:rPr>
              <a:t>. 2010;162(2):311-7. </a:t>
            </a:r>
            <a:r>
              <a:rPr kumimoji="0" lang="es-ES" sz="700" b="1" i="0" u="none" strike="noStrike" kern="1200" cap="none" spc="0" normalizeH="0" baseline="0" noProof="0" dirty="0">
                <a:ln>
                  <a:noFill/>
                </a:ln>
                <a:solidFill>
                  <a:srgbClr val="377E48"/>
                </a:solidFill>
                <a:effectLst/>
                <a:uLnTx/>
                <a:uFillTx/>
                <a:latin typeface="Arial"/>
                <a:ea typeface="+mn-ea"/>
                <a:cs typeface="Arial"/>
              </a:rPr>
              <a:t>5. </a:t>
            </a:r>
            <a:r>
              <a:rPr kumimoji="0" lang="es-ES" sz="700" b="0" i="0" u="none" strike="noStrike" kern="1200" cap="none" spc="0" normalizeH="0" baseline="0" noProof="0" dirty="0">
                <a:ln>
                  <a:noFill/>
                </a:ln>
                <a:solidFill>
                  <a:srgbClr val="585857"/>
                </a:solidFill>
                <a:effectLst/>
                <a:uLnTx/>
                <a:uFillTx/>
                <a:latin typeface="Arial"/>
                <a:ea typeface="+mn-ea"/>
                <a:cs typeface="Arial"/>
              </a:rPr>
              <a:t>Gupta AK, </a:t>
            </a:r>
            <a:r>
              <a:rPr kumimoji="0" lang="es-ES" sz="700" b="0" i="0" u="none" strike="noStrike" kern="1200" cap="none" spc="0" normalizeH="0" baseline="0" noProof="0" dirty="0" err="1">
                <a:ln>
                  <a:noFill/>
                </a:ln>
                <a:solidFill>
                  <a:srgbClr val="585857"/>
                </a:solidFill>
                <a:effectLst/>
                <a:uLnTx/>
                <a:uFillTx/>
                <a:latin typeface="Arial"/>
                <a:ea typeface="+mn-ea"/>
                <a:cs typeface="Arial"/>
              </a:rPr>
              <a:t>Kohli</a:t>
            </a:r>
            <a:r>
              <a:rPr kumimoji="0" lang="es-ES" sz="700" b="0" i="0" u="none" strike="noStrike" kern="1200" cap="none" spc="0" normalizeH="0" baseline="0" noProof="0" dirty="0">
                <a:ln>
                  <a:noFill/>
                </a:ln>
                <a:solidFill>
                  <a:srgbClr val="585857"/>
                </a:solidFill>
                <a:effectLst/>
                <a:uLnTx/>
                <a:uFillTx/>
                <a:latin typeface="Arial"/>
                <a:ea typeface="+mn-ea"/>
                <a:cs typeface="Arial"/>
              </a:rPr>
              <a:t> Y. In vitro </a:t>
            </a:r>
            <a:r>
              <a:rPr kumimoji="0" lang="es-ES" sz="700" b="0" i="0" u="none" strike="noStrike" kern="1200" cap="none" spc="0" normalizeH="0" baseline="0" noProof="0" dirty="0" err="1">
                <a:ln>
                  <a:noFill/>
                </a:ln>
                <a:solidFill>
                  <a:srgbClr val="585857"/>
                </a:solidFill>
                <a:effectLst/>
                <a:uLnTx/>
                <a:uFillTx/>
                <a:latin typeface="Arial"/>
                <a:ea typeface="+mn-ea"/>
                <a:cs typeface="Arial"/>
              </a:rPr>
              <a:t>susceptibility</a:t>
            </a:r>
            <a:r>
              <a:rPr kumimoji="0" lang="es-ES" sz="700" b="0" i="0" u="none" strike="noStrike" kern="1200" cap="none" spc="0" normalizeH="0" baseline="0" noProof="0" dirty="0">
                <a:ln>
                  <a:noFill/>
                </a:ln>
                <a:solidFill>
                  <a:srgbClr val="585857"/>
                </a:solidFill>
                <a:effectLst/>
                <a:uLnTx/>
                <a:uFillTx/>
                <a:latin typeface="Arial"/>
                <a:ea typeface="+mn-ea"/>
                <a:cs typeface="Arial"/>
              </a:rPr>
              <a:t> </a:t>
            </a:r>
            <a:r>
              <a:rPr kumimoji="0" lang="es-ES" sz="700" b="0" i="0" u="none" strike="noStrike" kern="1200" cap="none" spc="0" normalizeH="0" baseline="0" noProof="0" dirty="0" err="1">
                <a:ln>
                  <a:noFill/>
                </a:ln>
                <a:solidFill>
                  <a:srgbClr val="585857"/>
                </a:solidFill>
                <a:effectLst/>
                <a:uLnTx/>
                <a:uFillTx/>
                <a:latin typeface="Arial"/>
                <a:ea typeface="+mn-ea"/>
                <a:cs typeface="Arial"/>
              </a:rPr>
              <a:t>testing</a:t>
            </a:r>
            <a:r>
              <a:rPr kumimoji="0" lang="es-ES" sz="700" b="0" i="0" u="none" strike="noStrike" kern="1200" cap="none" spc="0" normalizeH="0" baseline="0" noProof="0" dirty="0">
                <a:ln>
                  <a:noFill/>
                </a:ln>
                <a:solidFill>
                  <a:srgbClr val="585857"/>
                </a:solidFill>
                <a:effectLst/>
                <a:uLnTx/>
                <a:uFillTx/>
                <a:latin typeface="Arial"/>
                <a:ea typeface="+mn-ea"/>
                <a:cs typeface="Arial"/>
              </a:rPr>
              <a:t> </a:t>
            </a:r>
            <a:r>
              <a:rPr kumimoji="0" lang="es-ES" sz="700" b="0" i="0" u="none" strike="noStrike" kern="1200" cap="none" spc="0" normalizeH="0" baseline="0" noProof="0" dirty="0" err="1">
                <a:ln>
                  <a:noFill/>
                </a:ln>
                <a:solidFill>
                  <a:srgbClr val="585857"/>
                </a:solidFill>
                <a:effectLst/>
                <a:uLnTx/>
                <a:uFillTx/>
                <a:latin typeface="Arial"/>
                <a:ea typeface="+mn-ea"/>
                <a:cs typeface="Arial"/>
              </a:rPr>
              <a:t>of</a:t>
            </a:r>
            <a:r>
              <a:rPr kumimoji="0" lang="es-ES" sz="700" b="0" i="0" u="none" strike="noStrike" kern="1200" cap="none" spc="0" normalizeH="0" baseline="0" noProof="0" dirty="0">
                <a:ln>
                  <a:noFill/>
                </a:ln>
                <a:solidFill>
                  <a:srgbClr val="585857"/>
                </a:solidFill>
                <a:effectLst/>
                <a:uLnTx/>
                <a:uFillTx/>
                <a:latin typeface="Arial"/>
                <a:ea typeface="+mn-ea"/>
                <a:cs typeface="Arial"/>
              </a:rPr>
              <a:t> </a:t>
            </a:r>
            <a:r>
              <a:rPr kumimoji="0" lang="es-ES" sz="700" b="0" i="0" u="none" strike="noStrike" kern="1200" cap="none" spc="0" normalizeH="0" baseline="0" noProof="0" dirty="0" err="1">
                <a:ln>
                  <a:noFill/>
                </a:ln>
                <a:solidFill>
                  <a:srgbClr val="585857"/>
                </a:solidFill>
                <a:effectLst/>
                <a:uLnTx/>
                <a:uFillTx/>
                <a:latin typeface="Arial"/>
                <a:ea typeface="+mn-ea"/>
                <a:cs typeface="Arial"/>
              </a:rPr>
              <a:t>ciclopirox</a:t>
            </a:r>
            <a:r>
              <a:rPr kumimoji="0" lang="es-ES" sz="700" b="0" i="0" u="none" strike="noStrike" kern="1200" cap="none" spc="0" normalizeH="0" baseline="0" noProof="0" dirty="0">
                <a:ln>
                  <a:noFill/>
                </a:ln>
                <a:solidFill>
                  <a:srgbClr val="585857"/>
                </a:solidFill>
                <a:effectLst/>
                <a:uLnTx/>
                <a:uFillTx/>
                <a:latin typeface="Arial"/>
                <a:ea typeface="+mn-ea"/>
                <a:cs typeface="Arial"/>
              </a:rPr>
              <a:t>, </a:t>
            </a:r>
            <a:r>
              <a:rPr kumimoji="0" lang="es-ES" sz="700" b="0" i="0" u="none" strike="noStrike" kern="1200" cap="none" spc="0" normalizeH="0" baseline="0" noProof="0" dirty="0" err="1">
                <a:ln>
                  <a:noFill/>
                </a:ln>
                <a:solidFill>
                  <a:srgbClr val="585857"/>
                </a:solidFill>
                <a:effectLst/>
                <a:uLnTx/>
                <a:uFillTx/>
                <a:latin typeface="Arial"/>
                <a:ea typeface="+mn-ea"/>
                <a:cs typeface="Arial"/>
              </a:rPr>
              <a:t>terbinafi</a:t>
            </a:r>
            <a:r>
              <a:rPr kumimoji="0" lang="es-ES" sz="700" b="0" i="0" u="none" strike="noStrike" kern="1200" cap="none" spc="0" normalizeH="0" baseline="0" noProof="0" dirty="0">
                <a:ln>
                  <a:noFill/>
                </a:ln>
                <a:solidFill>
                  <a:srgbClr val="585857"/>
                </a:solidFill>
                <a:effectLst/>
                <a:uLnTx/>
                <a:uFillTx/>
                <a:latin typeface="Arial"/>
                <a:ea typeface="+mn-ea"/>
                <a:cs typeface="Arial"/>
              </a:rPr>
              <a:t> </a:t>
            </a:r>
            <a:r>
              <a:rPr kumimoji="0" lang="es-ES" sz="700" b="0" i="0" u="none" strike="noStrike" kern="1200" cap="none" spc="0" normalizeH="0" baseline="0" noProof="0" dirty="0" err="1">
                <a:ln>
                  <a:noFill/>
                </a:ln>
                <a:solidFill>
                  <a:srgbClr val="585857"/>
                </a:solidFill>
                <a:effectLst/>
                <a:uLnTx/>
                <a:uFillTx/>
                <a:latin typeface="Arial"/>
                <a:ea typeface="+mn-ea"/>
                <a:cs typeface="Arial"/>
              </a:rPr>
              <a:t>ne</a:t>
            </a:r>
            <a:r>
              <a:rPr kumimoji="0" lang="es-ES" sz="700" b="0" i="0" u="none" strike="noStrike" kern="1200" cap="none" spc="0" normalizeH="0" baseline="0" noProof="0" dirty="0">
                <a:ln>
                  <a:noFill/>
                </a:ln>
                <a:solidFill>
                  <a:srgbClr val="585857"/>
                </a:solidFill>
                <a:effectLst/>
                <a:uLnTx/>
                <a:uFillTx/>
                <a:latin typeface="Arial"/>
                <a:ea typeface="+mn-ea"/>
                <a:cs typeface="Arial"/>
              </a:rPr>
              <a:t>, </a:t>
            </a:r>
            <a:r>
              <a:rPr kumimoji="0" lang="es-ES" sz="700" b="0" i="0" u="none" strike="noStrike" kern="1200" cap="none" spc="0" normalizeH="0" baseline="0" noProof="0" dirty="0" err="1">
                <a:ln>
                  <a:noFill/>
                </a:ln>
                <a:solidFill>
                  <a:srgbClr val="585857"/>
                </a:solidFill>
                <a:effectLst/>
                <a:uLnTx/>
                <a:uFillTx/>
                <a:latin typeface="Arial"/>
                <a:ea typeface="+mn-ea"/>
                <a:cs typeface="Arial"/>
              </a:rPr>
              <a:t>ketoconazole</a:t>
            </a:r>
            <a:r>
              <a:rPr kumimoji="0" lang="es-ES" sz="700" b="0" i="0" u="none" strike="noStrike" kern="1200" cap="none" spc="0" normalizeH="0" baseline="0" noProof="0" dirty="0">
                <a:ln>
                  <a:noFill/>
                </a:ln>
                <a:solidFill>
                  <a:srgbClr val="585857"/>
                </a:solidFill>
                <a:effectLst/>
                <a:uLnTx/>
                <a:uFillTx/>
                <a:latin typeface="Arial"/>
                <a:ea typeface="+mn-ea"/>
                <a:cs typeface="Arial"/>
              </a:rPr>
              <a:t> and </a:t>
            </a:r>
            <a:r>
              <a:rPr kumimoji="0" lang="es-ES" sz="700" b="0" i="0" u="none" strike="noStrike" kern="1200" cap="none" spc="0" normalizeH="0" baseline="0" noProof="0" dirty="0" err="1">
                <a:ln>
                  <a:noFill/>
                </a:ln>
                <a:solidFill>
                  <a:srgbClr val="585857"/>
                </a:solidFill>
                <a:effectLst/>
                <a:uLnTx/>
                <a:uFillTx/>
                <a:latin typeface="Arial"/>
                <a:ea typeface="+mn-ea"/>
                <a:cs typeface="Arial"/>
              </a:rPr>
              <a:t>itraconazole</a:t>
            </a:r>
            <a:r>
              <a:rPr kumimoji="0" lang="es-ES" sz="700" b="0" i="0" u="none" strike="noStrike" kern="1200" cap="none" spc="0" normalizeH="0" baseline="0" noProof="0" dirty="0">
                <a:ln>
                  <a:noFill/>
                </a:ln>
                <a:solidFill>
                  <a:srgbClr val="585857"/>
                </a:solidFill>
                <a:effectLst/>
                <a:uLnTx/>
                <a:uFillTx/>
                <a:latin typeface="Arial"/>
                <a:ea typeface="+mn-ea"/>
                <a:cs typeface="Arial"/>
              </a:rPr>
              <a:t> </a:t>
            </a:r>
            <a:r>
              <a:rPr kumimoji="0" lang="es-ES" sz="700" b="0" i="0" u="none" strike="noStrike" kern="1200" cap="none" spc="0" normalizeH="0" baseline="0" noProof="0" dirty="0" err="1">
                <a:ln>
                  <a:noFill/>
                </a:ln>
                <a:solidFill>
                  <a:srgbClr val="585857"/>
                </a:solidFill>
                <a:effectLst/>
                <a:uLnTx/>
                <a:uFillTx/>
                <a:latin typeface="Arial"/>
                <a:ea typeface="+mn-ea"/>
                <a:cs typeface="Arial"/>
              </a:rPr>
              <a:t>against</a:t>
            </a:r>
            <a:r>
              <a:rPr kumimoji="0" lang="es-ES" sz="700" b="0" i="0" u="none" strike="noStrike" kern="1200" cap="none" spc="0" normalizeH="0" baseline="0" noProof="0" dirty="0">
                <a:ln>
                  <a:noFill/>
                </a:ln>
                <a:solidFill>
                  <a:srgbClr val="585857"/>
                </a:solidFill>
                <a:effectLst/>
                <a:uLnTx/>
                <a:uFillTx/>
                <a:latin typeface="Arial"/>
                <a:ea typeface="+mn-ea"/>
                <a:cs typeface="Arial"/>
              </a:rPr>
              <a:t> </a:t>
            </a:r>
            <a:r>
              <a:rPr kumimoji="0" lang="es-ES" sz="700" b="0" i="0" u="none" strike="noStrike" kern="1200" cap="none" spc="0" normalizeH="0" baseline="0" noProof="0" dirty="0" err="1">
                <a:ln>
                  <a:noFill/>
                </a:ln>
                <a:solidFill>
                  <a:srgbClr val="585857"/>
                </a:solidFill>
                <a:effectLst/>
                <a:uLnTx/>
                <a:uFillTx/>
                <a:latin typeface="Arial"/>
                <a:ea typeface="+mn-ea"/>
                <a:cs typeface="Arial"/>
              </a:rPr>
              <a:t>dermatophytes</a:t>
            </a:r>
            <a:r>
              <a:rPr kumimoji="0" lang="es-ES" sz="700" b="0" i="0" u="none" strike="noStrike" kern="1200" cap="none" spc="0" normalizeH="0" baseline="0" noProof="0" dirty="0">
                <a:ln>
                  <a:noFill/>
                </a:ln>
                <a:solidFill>
                  <a:srgbClr val="585857"/>
                </a:solidFill>
                <a:effectLst/>
                <a:uLnTx/>
                <a:uFillTx/>
                <a:latin typeface="Arial"/>
                <a:ea typeface="+mn-ea"/>
                <a:cs typeface="Arial"/>
              </a:rPr>
              <a:t> and </a:t>
            </a:r>
            <a:r>
              <a:rPr kumimoji="0" lang="es-ES" sz="700" b="0" i="0" u="none" strike="noStrike" kern="1200" cap="none" spc="0" normalizeH="0" baseline="0" noProof="0" dirty="0" err="1">
                <a:ln>
                  <a:noFill/>
                </a:ln>
                <a:solidFill>
                  <a:srgbClr val="585857"/>
                </a:solidFill>
                <a:effectLst/>
                <a:uLnTx/>
                <a:uFillTx/>
                <a:latin typeface="Arial"/>
                <a:ea typeface="+mn-ea"/>
                <a:cs typeface="Arial"/>
              </a:rPr>
              <a:t>nondermatophytes</a:t>
            </a:r>
            <a:r>
              <a:rPr kumimoji="0" lang="es-ES" sz="700" b="0" i="0" u="none" strike="noStrike" kern="1200" cap="none" spc="0" normalizeH="0" baseline="0" noProof="0" dirty="0">
                <a:ln>
                  <a:noFill/>
                </a:ln>
                <a:solidFill>
                  <a:srgbClr val="585857"/>
                </a:solidFill>
                <a:effectLst/>
                <a:uLnTx/>
                <a:uFillTx/>
                <a:latin typeface="Arial"/>
                <a:ea typeface="+mn-ea"/>
                <a:cs typeface="Arial"/>
              </a:rPr>
              <a:t>, and in vitro </a:t>
            </a:r>
            <a:r>
              <a:rPr kumimoji="0" lang="es-ES" sz="700" b="0" i="0" u="none" strike="noStrike" kern="1200" cap="none" spc="0" normalizeH="0" baseline="0" noProof="0" dirty="0" err="1">
                <a:ln>
                  <a:noFill/>
                </a:ln>
                <a:solidFill>
                  <a:srgbClr val="585857"/>
                </a:solidFill>
                <a:effectLst/>
                <a:uLnTx/>
                <a:uFillTx/>
                <a:latin typeface="Arial"/>
                <a:ea typeface="+mn-ea"/>
                <a:cs typeface="Arial"/>
              </a:rPr>
              <a:t>evaluation</a:t>
            </a:r>
            <a:r>
              <a:rPr kumimoji="0" lang="es-ES" sz="700" b="0" i="0" u="none" strike="noStrike" kern="1200" cap="none" spc="0" normalizeH="0" baseline="0" noProof="0" dirty="0">
                <a:ln>
                  <a:noFill/>
                </a:ln>
                <a:solidFill>
                  <a:srgbClr val="585857"/>
                </a:solidFill>
                <a:effectLst/>
                <a:uLnTx/>
                <a:uFillTx/>
                <a:latin typeface="Arial"/>
                <a:ea typeface="+mn-ea"/>
                <a:cs typeface="Arial"/>
              </a:rPr>
              <a:t> </a:t>
            </a:r>
            <a:r>
              <a:rPr kumimoji="0" lang="es-ES" sz="700" b="0" i="0" u="none" strike="noStrike" kern="1200" cap="none" spc="0" normalizeH="0" baseline="0" noProof="0" dirty="0" err="1">
                <a:ln>
                  <a:noFill/>
                </a:ln>
                <a:solidFill>
                  <a:srgbClr val="585857"/>
                </a:solidFill>
                <a:effectLst/>
                <a:uLnTx/>
                <a:uFillTx/>
                <a:latin typeface="Arial"/>
                <a:ea typeface="+mn-ea"/>
                <a:cs typeface="Arial"/>
              </a:rPr>
              <a:t>of</a:t>
            </a:r>
            <a:r>
              <a:rPr kumimoji="0" lang="es-ES" sz="700" b="0" i="0" u="none" strike="noStrike" kern="1200" cap="none" spc="0" normalizeH="0" baseline="0" noProof="0" dirty="0">
                <a:ln>
                  <a:noFill/>
                </a:ln>
                <a:solidFill>
                  <a:srgbClr val="585857"/>
                </a:solidFill>
                <a:effectLst/>
                <a:uLnTx/>
                <a:uFillTx/>
                <a:latin typeface="Arial"/>
                <a:ea typeface="+mn-ea"/>
                <a:cs typeface="Arial"/>
              </a:rPr>
              <a:t> </a:t>
            </a:r>
            <a:r>
              <a:rPr kumimoji="0" lang="es-ES" sz="700" b="0" i="0" u="none" strike="noStrike" kern="1200" cap="none" spc="0" normalizeH="0" baseline="0" noProof="0" dirty="0" err="1">
                <a:ln>
                  <a:noFill/>
                </a:ln>
                <a:solidFill>
                  <a:srgbClr val="585857"/>
                </a:solidFill>
                <a:effectLst/>
                <a:uLnTx/>
                <a:uFillTx/>
                <a:latin typeface="Arial"/>
                <a:ea typeface="+mn-ea"/>
                <a:cs typeface="Arial"/>
              </a:rPr>
              <a:t>combination</a:t>
            </a:r>
            <a:r>
              <a:rPr kumimoji="0" lang="es-ES" sz="700" b="0" i="0" u="none" strike="noStrike" kern="1200" cap="none" spc="0" normalizeH="0" baseline="0" noProof="0" dirty="0">
                <a:ln>
                  <a:noFill/>
                </a:ln>
                <a:solidFill>
                  <a:srgbClr val="585857"/>
                </a:solidFill>
                <a:effectLst/>
                <a:uLnTx/>
                <a:uFillTx/>
                <a:latin typeface="Arial"/>
                <a:ea typeface="+mn-ea"/>
                <a:cs typeface="Arial"/>
              </a:rPr>
              <a:t> </a:t>
            </a:r>
            <a:r>
              <a:rPr kumimoji="0" lang="es-ES" sz="700" b="0" i="0" u="none" strike="noStrike" kern="1200" cap="none" spc="0" normalizeH="0" baseline="0" noProof="0" dirty="0" err="1">
                <a:ln>
                  <a:noFill/>
                </a:ln>
                <a:solidFill>
                  <a:srgbClr val="585857"/>
                </a:solidFill>
                <a:effectLst/>
                <a:uLnTx/>
                <a:uFillTx/>
                <a:latin typeface="Arial"/>
                <a:ea typeface="+mn-ea"/>
                <a:cs typeface="Arial"/>
              </a:rPr>
              <a:t>of</a:t>
            </a:r>
            <a:r>
              <a:rPr kumimoji="0" lang="es-ES" sz="700" b="0" i="0" u="none" strike="noStrike" kern="1200" cap="none" spc="0" normalizeH="0" baseline="0" noProof="0" dirty="0">
                <a:ln>
                  <a:noFill/>
                </a:ln>
                <a:solidFill>
                  <a:srgbClr val="585857"/>
                </a:solidFill>
                <a:effectLst/>
                <a:uLnTx/>
                <a:uFillTx/>
                <a:latin typeface="Arial"/>
                <a:ea typeface="+mn-ea"/>
                <a:cs typeface="Arial"/>
              </a:rPr>
              <a:t> </a:t>
            </a:r>
            <a:r>
              <a:rPr kumimoji="0" lang="es-ES" sz="700" b="0" i="0" u="none" strike="noStrike" kern="1200" cap="none" spc="0" normalizeH="0" baseline="0" noProof="0" dirty="0" err="1">
                <a:ln>
                  <a:noFill/>
                </a:ln>
                <a:solidFill>
                  <a:srgbClr val="585857"/>
                </a:solidFill>
                <a:effectLst/>
                <a:uLnTx/>
                <a:uFillTx/>
                <a:latin typeface="Arial"/>
                <a:ea typeface="+mn-ea"/>
                <a:cs typeface="Arial"/>
              </a:rPr>
              <a:t>antifungal</a:t>
            </a:r>
            <a:r>
              <a:rPr kumimoji="0" lang="es-ES" sz="700" b="0" i="0" u="none" strike="noStrike" kern="1200" cap="none" spc="0" normalizeH="0" baseline="0" noProof="0" dirty="0">
                <a:ln>
                  <a:noFill/>
                </a:ln>
                <a:solidFill>
                  <a:srgbClr val="585857"/>
                </a:solidFill>
                <a:effectLst/>
                <a:uLnTx/>
                <a:uFillTx/>
                <a:latin typeface="Arial"/>
                <a:ea typeface="+mn-ea"/>
                <a:cs typeface="Arial"/>
              </a:rPr>
              <a:t> </a:t>
            </a:r>
            <a:r>
              <a:rPr kumimoji="0" lang="es-ES" sz="700" b="0" i="0" u="none" strike="noStrike" kern="1200" cap="none" spc="0" normalizeH="0" baseline="0" noProof="0" dirty="0" err="1">
                <a:ln>
                  <a:noFill/>
                </a:ln>
                <a:solidFill>
                  <a:srgbClr val="585857"/>
                </a:solidFill>
                <a:effectLst/>
                <a:uLnTx/>
                <a:uFillTx/>
                <a:latin typeface="Arial"/>
                <a:ea typeface="+mn-ea"/>
                <a:cs typeface="Arial"/>
              </a:rPr>
              <a:t>activity</a:t>
            </a:r>
            <a:r>
              <a:rPr kumimoji="0" lang="es-ES" sz="700" b="0" i="0" u="none" strike="noStrike" kern="1200" cap="none" spc="0" normalizeH="0" baseline="0" noProof="0" dirty="0">
                <a:ln>
                  <a:noFill/>
                </a:ln>
                <a:solidFill>
                  <a:srgbClr val="585857"/>
                </a:solidFill>
                <a:effectLst/>
                <a:uLnTx/>
                <a:uFillTx/>
                <a:latin typeface="Arial"/>
                <a:ea typeface="+mn-ea"/>
                <a:cs typeface="Arial"/>
              </a:rPr>
              <a:t>. Br J </a:t>
            </a:r>
            <a:r>
              <a:rPr kumimoji="0" lang="es-ES" sz="700" b="0" i="0" u="none" strike="noStrike" kern="1200" cap="none" spc="0" normalizeH="0" baseline="0" noProof="0" dirty="0" err="1">
                <a:ln>
                  <a:noFill/>
                </a:ln>
                <a:solidFill>
                  <a:srgbClr val="585857"/>
                </a:solidFill>
                <a:effectLst/>
                <a:uLnTx/>
                <a:uFillTx/>
                <a:latin typeface="Arial"/>
                <a:ea typeface="+mn-ea"/>
                <a:cs typeface="Arial"/>
              </a:rPr>
              <a:t>Dermatol</a:t>
            </a:r>
            <a:r>
              <a:rPr kumimoji="0" lang="es-ES" sz="700" b="0" i="0" u="none" strike="noStrike" kern="1200" cap="none" spc="0" normalizeH="0" baseline="0" noProof="0" dirty="0">
                <a:ln>
                  <a:noFill/>
                </a:ln>
                <a:solidFill>
                  <a:srgbClr val="585857"/>
                </a:solidFill>
                <a:effectLst/>
                <a:uLnTx/>
                <a:uFillTx/>
                <a:latin typeface="Arial"/>
                <a:ea typeface="+mn-ea"/>
                <a:cs typeface="Arial"/>
              </a:rPr>
              <a:t>. 2003;149(2):296-305. </a:t>
            </a:r>
            <a:r>
              <a:rPr kumimoji="0" lang="es-ES" sz="700" b="1" i="0" u="none" strike="noStrike" kern="1200" cap="none" spc="0" normalizeH="0" baseline="0" noProof="0" dirty="0">
                <a:ln>
                  <a:noFill/>
                </a:ln>
                <a:solidFill>
                  <a:srgbClr val="377E48"/>
                </a:solidFill>
                <a:effectLst/>
                <a:uLnTx/>
                <a:uFillTx/>
                <a:latin typeface="Arial"/>
                <a:ea typeface="+mn-ea"/>
                <a:cs typeface="Arial"/>
              </a:rPr>
              <a:t>6. </a:t>
            </a:r>
            <a:r>
              <a:rPr kumimoji="0" lang="es-ES" sz="700" b="0" i="0" u="none" strike="noStrike" kern="1200" cap="none" spc="0" normalizeH="0" baseline="0" noProof="0" dirty="0">
                <a:ln>
                  <a:noFill/>
                </a:ln>
                <a:solidFill>
                  <a:srgbClr val="585857"/>
                </a:solidFill>
                <a:effectLst/>
                <a:uLnTx/>
                <a:uFillTx/>
                <a:latin typeface="Arial"/>
                <a:ea typeface="+mn-ea"/>
                <a:cs typeface="Arial"/>
              </a:rPr>
              <a:t>CIMA AEMPS. </a:t>
            </a:r>
            <a:r>
              <a:rPr kumimoji="0" lang="es-ES" sz="700" b="0" i="0" u="none" strike="noStrike" kern="1200" cap="none" spc="0" normalizeH="0" baseline="0" noProof="0" dirty="0" err="1">
                <a:ln>
                  <a:noFill/>
                </a:ln>
                <a:solidFill>
                  <a:srgbClr val="585857"/>
                </a:solidFill>
                <a:effectLst/>
                <a:uLnTx/>
                <a:uFillTx/>
                <a:latin typeface="Arial"/>
                <a:ea typeface="+mn-ea"/>
                <a:cs typeface="Arial"/>
              </a:rPr>
              <a:t>Ony-Tec</a:t>
            </a:r>
            <a:r>
              <a:rPr kumimoji="0" lang="es-ES" sz="700" b="0" i="0" u="none" strike="noStrike" kern="1200" cap="none" spc="0" normalizeH="0" baseline="0" noProof="0" dirty="0">
                <a:ln>
                  <a:noFill/>
                </a:ln>
                <a:solidFill>
                  <a:srgbClr val="585857"/>
                </a:solidFill>
                <a:effectLst/>
                <a:uLnTx/>
                <a:uFillTx/>
                <a:latin typeface="Arial"/>
                <a:ea typeface="+mn-ea"/>
                <a:cs typeface="Arial"/>
              </a:rPr>
              <a:t>® Ficha Técnica (internet). Fecha de acceso: enero 2023. </a:t>
            </a:r>
            <a:r>
              <a:rPr kumimoji="0" lang="es-ES" sz="700" b="1" i="0" u="none" strike="noStrike" kern="1200" cap="none" spc="0" normalizeH="0" baseline="0" noProof="0" dirty="0">
                <a:ln>
                  <a:noFill/>
                </a:ln>
                <a:solidFill>
                  <a:srgbClr val="377E48"/>
                </a:solidFill>
                <a:effectLst/>
                <a:uLnTx/>
                <a:uFillTx/>
                <a:latin typeface="Arial"/>
                <a:ea typeface="+mn-ea"/>
                <a:cs typeface="Arial"/>
              </a:rPr>
              <a:t>7</a:t>
            </a:r>
            <a:r>
              <a:rPr kumimoji="0" lang="es-ES" sz="700" b="0" i="0" u="none" strike="noStrike" kern="1200" cap="none" spc="0" normalizeH="0" baseline="0" noProof="0" dirty="0">
                <a:ln>
                  <a:noFill/>
                </a:ln>
                <a:solidFill>
                  <a:srgbClr val="585857"/>
                </a:solidFill>
                <a:effectLst/>
                <a:uLnTx/>
                <a:uFillTx/>
                <a:latin typeface="Arial"/>
                <a:ea typeface="+mn-ea"/>
                <a:cs typeface="Arial"/>
              </a:rPr>
              <a:t>. </a:t>
            </a:r>
            <a:r>
              <a:rPr kumimoji="0" lang="es-ES" sz="700" b="0" i="0" u="none" strike="noStrike" kern="1200" cap="none" spc="0" normalizeH="0" baseline="0" noProof="0" dirty="0" err="1">
                <a:ln>
                  <a:noFill/>
                </a:ln>
                <a:solidFill>
                  <a:srgbClr val="585857"/>
                </a:solidFill>
                <a:effectLst/>
                <a:uLnTx/>
                <a:uFillTx/>
                <a:latin typeface="Arial"/>
                <a:ea typeface="+mn-ea"/>
                <a:cs typeface="Arial"/>
              </a:rPr>
              <a:t>Iorizzo</a:t>
            </a:r>
            <a:r>
              <a:rPr kumimoji="0" lang="es-ES" sz="700" b="0" i="0" u="none" strike="noStrike" kern="1200" cap="none" spc="0" normalizeH="0" baseline="0" noProof="0" dirty="0">
                <a:ln>
                  <a:noFill/>
                </a:ln>
                <a:solidFill>
                  <a:srgbClr val="585857"/>
                </a:solidFill>
                <a:effectLst/>
                <a:uLnTx/>
                <a:uFillTx/>
                <a:latin typeface="Arial"/>
                <a:ea typeface="+mn-ea"/>
                <a:cs typeface="Arial"/>
              </a:rPr>
              <a:t> M, </a:t>
            </a:r>
            <a:r>
              <a:rPr kumimoji="0" lang="es-ES" sz="700" b="0" i="0" u="none" strike="noStrike" kern="1200" cap="none" spc="0" normalizeH="0" baseline="0" noProof="0" dirty="0" err="1">
                <a:ln>
                  <a:noFill/>
                </a:ln>
                <a:solidFill>
                  <a:srgbClr val="585857"/>
                </a:solidFill>
                <a:effectLst/>
                <a:uLnTx/>
                <a:uFillTx/>
                <a:latin typeface="Arial"/>
                <a:ea typeface="+mn-ea"/>
                <a:cs typeface="Arial"/>
              </a:rPr>
              <a:t>Hartmane</a:t>
            </a:r>
            <a:r>
              <a:rPr kumimoji="0" lang="es-ES" sz="700" b="0" i="0" u="none" strike="noStrike" kern="1200" cap="none" spc="0" normalizeH="0" baseline="0" noProof="0" dirty="0">
                <a:ln>
                  <a:noFill/>
                </a:ln>
                <a:solidFill>
                  <a:srgbClr val="585857"/>
                </a:solidFill>
                <a:effectLst/>
                <a:uLnTx/>
                <a:uFillTx/>
                <a:latin typeface="Arial"/>
                <a:ea typeface="+mn-ea"/>
                <a:cs typeface="Arial"/>
              </a:rPr>
              <a:t> I, </a:t>
            </a:r>
            <a:r>
              <a:rPr kumimoji="0" lang="es-ES" sz="700" b="0" i="0" u="none" strike="noStrike" kern="1200" cap="none" spc="0" normalizeH="0" baseline="0" noProof="0" dirty="0" err="1">
                <a:ln>
                  <a:noFill/>
                </a:ln>
                <a:solidFill>
                  <a:srgbClr val="585857"/>
                </a:solidFill>
                <a:effectLst/>
                <a:uLnTx/>
                <a:uFillTx/>
                <a:latin typeface="Arial"/>
                <a:ea typeface="+mn-ea"/>
                <a:cs typeface="Arial"/>
              </a:rPr>
              <a:t>Derveniece</a:t>
            </a:r>
            <a:r>
              <a:rPr kumimoji="0" lang="es-ES" sz="700" b="0" i="0" u="none" strike="noStrike" kern="1200" cap="none" spc="0" normalizeH="0" baseline="0" noProof="0" dirty="0">
                <a:ln>
                  <a:noFill/>
                </a:ln>
                <a:solidFill>
                  <a:srgbClr val="585857"/>
                </a:solidFill>
                <a:effectLst/>
                <a:uLnTx/>
                <a:uFillTx/>
                <a:latin typeface="Arial"/>
                <a:ea typeface="+mn-ea"/>
                <a:cs typeface="Arial"/>
              </a:rPr>
              <a:t> A, et al. </a:t>
            </a:r>
            <a:r>
              <a:rPr kumimoji="0" lang="es-ES" sz="700" b="0" i="0" u="none" strike="noStrike" kern="1200" cap="none" spc="0" normalizeH="0" baseline="0" noProof="0" dirty="0" err="1">
                <a:ln>
                  <a:noFill/>
                </a:ln>
                <a:solidFill>
                  <a:srgbClr val="585857"/>
                </a:solidFill>
                <a:effectLst/>
                <a:uLnTx/>
                <a:uFillTx/>
                <a:latin typeface="Arial"/>
                <a:ea typeface="+mn-ea"/>
                <a:cs typeface="Arial"/>
              </a:rPr>
              <a:t>Ciclopirox</a:t>
            </a:r>
            <a:r>
              <a:rPr kumimoji="0" lang="es-ES" sz="700" b="0" i="0" u="none" strike="noStrike" kern="1200" cap="none" spc="0" normalizeH="0" baseline="0" noProof="0" dirty="0">
                <a:ln>
                  <a:noFill/>
                </a:ln>
                <a:solidFill>
                  <a:srgbClr val="585857"/>
                </a:solidFill>
                <a:effectLst/>
                <a:uLnTx/>
                <a:uFillTx/>
                <a:latin typeface="Arial"/>
                <a:ea typeface="+mn-ea"/>
                <a:cs typeface="Arial"/>
              </a:rPr>
              <a:t> 8% HPCH </a:t>
            </a:r>
            <a:r>
              <a:rPr kumimoji="0" lang="es-ES" sz="700" b="0" i="0" u="none" strike="noStrike" kern="1200" cap="none" spc="0" normalizeH="0" baseline="0" noProof="0" dirty="0" err="1">
                <a:ln>
                  <a:noFill/>
                </a:ln>
                <a:solidFill>
                  <a:srgbClr val="585857"/>
                </a:solidFill>
                <a:effectLst/>
                <a:uLnTx/>
                <a:uFillTx/>
                <a:latin typeface="Arial"/>
                <a:ea typeface="+mn-ea"/>
                <a:cs typeface="Arial"/>
              </a:rPr>
              <a:t>Nail</a:t>
            </a:r>
            <a:r>
              <a:rPr kumimoji="0" lang="es-ES" sz="700" b="0" i="0" u="none" strike="noStrike" kern="1200" cap="none" spc="0" normalizeH="0" baseline="0" noProof="0" dirty="0">
                <a:ln>
                  <a:noFill/>
                </a:ln>
                <a:solidFill>
                  <a:srgbClr val="585857"/>
                </a:solidFill>
                <a:effectLst/>
                <a:uLnTx/>
                <a:uFillTx/>
                <a:latin typeface="Arial"/>
                <a:ea typeface="+mn-ea"/>
                <a:cs typeface="Arial"/>
              </a:rPr>
              <a:t> </a:t>
            </a:r>
            <a:r>
              <a:rPr kumimoji="0" lang="es-ES" sz="700" b="0" i="0" u="none" strike="noStrike" kern="1200" cap="none" spc="0" normalizeH="0" baseline="0" noProof="0" dirty="0" err="1">
                <a:ln>
                  <a:noFill/>
                </a:ln>
                <a:solidFill>
                  <a:srgbClr val="585857"/>
                </a:solidFill>
                <a:effectLst/>
                <a:uLnTx/>
                <a:uFillTx/>
                <a:latin typeface="Arial"/>
                <a:ea typeface="+mn-ea"/>
                <a:cs typeface="Arial"/>
              </a:rPr>
              <a:t>Lacquer</a:t>
            </a:r>
            <a:r>
              <a:rPr kumimoji="0" lang="es-ES" sz="700" b="0" i="0" u="none" strike="noStrike" kern="1200" cap="none" spc="0" normalizeH="0" baseline="0" noProof="0" dirty="0">
                <a:ln>
                  <a:noFill/>
                </a:ln>
                <a:solidFill>
                  <a:srgbClr val="585857"/>
                </a:solidFill>
                <a:effectLst/>
                <a:uLnTx/>
                <a:uFillTx/>
                <a:latin typeface="Arial"/>
                <a:ea typeface="+mn-ea"/>
                <a:cs typeface="Arial"/>
              </a:rPr>
              <a:t> in </a:t>
            </a:r>
            <a:r>
              <a:rPr kumimoji="0" lang="es-ES" sz="700" b="0" i="0" u="none" strike="noStrike" kern="1200" cap="none" spc="0" normalizeH="0" baseline="0" noProof="0" dirty="0" err="1">
                <a:ln>
                  <a:noFill/>
                </a:ln>
                <a:solidFill>
                  <a:srgbClr val="585857"/>
                </a:solidFill>
                <a:effectLst/>
                <a:uLnTx/>
                <a:uFillTx/>
                <a:latin typeface="Arial"/>
                <a:ea typeface="+mn-ea"/>
                <a:cs typeface="Arial"/>
              </a:rPr>
              <a:t>the</a:t>
            </a:r>
            <a:r>
              <a:rPr kumimoji="0" lang="es-ES" sz="700" b="0" i="0" u="none" strike="noStrike" kern="1200" cap="none" spc="0" normalizeH="0" baseline="0" noProof="0" dirty="0">
                <a:ln>
                  <a:noFill/>
                </a:ln>
                <a:solidFill>
                  <a:srgbClr val="585857"/>
                </a:solidFill>
                <a:effectLst/>
                <a:uLnTx/>
                <a:uFillTx/>
                <a:latin typeface="Arial"/>
                <a:ea typeface="+mn-ea"/>
                <a:cs typeface="Arial"/>
              </a:rPr>
              <a:t> </a:t>
            </a:r>
            <a:r>
              <a:rPr kumimoji="0" lang="es-ES" sz="700" b="0" i="0" u="none" strike="noStrike" kern="1200" cap="none" spc="0" normalizeH="0" baseline="0" noProof="0" dirty="0" err="1">
                <a:ln>
                  <a:noFill/>
                </a:ln>
                <a:solidFill>
                  <a:srgbClr val="585857"/>
                </a:solidFill>
                <a:effectLst/>
                <a:uLnTx/>
                <a:uFillTx/>
                <a:latin typeface="Arial"/>
                <a:ea typeface="+mn-ea"/>
                <a:cs typeface="Arial"/>
              </a:rPr>
              <a:t>Treatment</a:t>
            </a:r>
            <a:r>
              <a:rPr kumimoji="0" lang="es-ES" sz="700" b="0" i="0" u="none" strike="noStrike" kern="1200" cap="none" spc="0" normalizeH="0" baseline="0" noProof="0" dirty="0">
                <a:ln>
                  <a:noFill/>
                </a:ln>
                <a:solidFill>
                  <a:srgbClr val="585857"/>
                </a:solidFill>
                <a:effectLst/>
                <a:uLnTx/>
                <a:uFillTx/>
                <a:latin typeface="Arial"/>
                <a:ea typeface="+mn-ea"/>
                <a:cs typeface="Arial"/>
              </a:rPr>
              <a:t> </a:t>
            </a:r>
            <a:r>
              <a:rPr kumimoji="0" lang="es-ES" sz="700" b="0" i="0" u="none" strike="noStrike" kern="1200" cap="none" spc="0" normalizeH="0" baseline="0" noProof="0" dirty="0" err="1">
                <a:ln>
                  <a:noFill/>
                </a:ln>
                <a:solidFill>
                  <a:srgbClr val="585857"/>
                </a:solidFill>
                <a:effectLst/>
                <a:uLnTx/>
                <a:uFillTx/>
                <a:latin typeface="Arial"/>
                <a:ea typeface="+mn-ea"/>
                <a:cs typeface="Arial"/>
              </a:rPr>
              <a:t>of</a:t>
            </a:r>
            <a:r>
              <a:rPr kumimoji="0" lang="es-ES" sz="700" b="0" i="0" u="none" strike="noStrike" kern="1200" cap="none" spc="0" normalizeH="0" baseline="0" noProof="0" dirty="0">
                <a:ln>
                  <a:noFill/>
                </a:ln>
                <a:solidFill>
                  <a:srgbClr val="585857"/>
                </a:solidFill>
                <a:effectLst/>
                <a:uLnTx/>
                <a:uFillTx/>
                <a:latin typeface="Arial"/>
                <a:ea typeface="+mn-ea"/>
                <a:cs typeface="Arial"/>
              </a:rPr>
              <a:t> </a:t>
            </a:r>
            <a:r>
              <a:rPr kumimoji="0" lang="es-ES" sz="700" b="0" i="0" u="none" strike="noStrike" kern="1200" cap="none" spc="0" normalizeH="0" baseline="0" noProof="0" dirty="0" err="1">
                <a:ln>
                  <a:noFill/>
                </a:ln>
                <a:solidFill>
                  <a:srgbClr val="585857"/>
                </a:solidFill>
                <a:effectLst/>
                <a:uLnTx/>
                <a:uFillTx/>
                <a:latin typeface="Arial"/>
                <a:ea typeface="+mn-ea"/>
                <a:cs typeface="Arial"/>
              </a:rPr>
              <a:t>Mild-to-Moderate</a:t>
            </a:r>
            <a:r>
              <a:rPr kumimoji="0" lang="es-ES" sz="700" b="0" i="0" u="none" strike="noStrike" kern="1200" cap="none" spc="0" normalizeH="0" baseline="0" noProof="0" dirty="0">
                <a:ln>
                  <a:noFill/>
                </a:ln>
                <a:solidFill>
                  <a:srgbClr val="585857"/>
                </a:solidFill>
                <a:effectLst/>
                <a:uLnTx/>
                <a:uFillTx/>
                <a:latin typeface="Arial"/>
                <a:ea typeface="+mn-ea"/>
                <a:cs typeface="Arial"/>
              </a:rPr>
              <a:t> </a:t>
            </a:r>
            <a:r>
              <a:rPr kumimoji="0" lang="es-ES" sz="700" b="0" i="0" u="none" strike="noStrike" kern="1200" cap="none" spc="0" normalizeH="0" baseline="0" noProof="0" dirty="0" err="1">
                <a:ln>
                  <a:noFill/>
                </a:ln>
                <a:solidFill>
                  <a:srgbClr val="585857"/>
                </a:solidFill>
                <a:effectLst/>
                <a:uLnTx/>
                <a:uFillTx/>
                <a:latin typeface="Arial"/>
                <a:ea typeface="+mn-ea"/>
                <a:cs typeface="Arial"/>
              </a:rPr>
              <a:t>Onychomycosis</a:t>
            </a:r>
            <a:r>
              <a:rPr kumimoji="0" lang="es-ES" sz="700" b="0" i="0" u="none" strike="noStrike" kern="1200" cap="none" spc="0" normalizeH="0" baseline="0" noProof="0" dirty="0">
                <a:ln>
                  <a:noFill/>
                </a:ln>
                <a:solidFill>
                  <a:srgbClr val="585857"/>
                </a:solidFill>
                <a:effectLst/>
                <a:uLnTx/>
                <a:uFillTx/>
                <a:latin typeface="Arial"/>
                <a:ea typeface="+mn-ea"/>
                <a:cs typeface="Arial"/>
              </a:rPr>
              <a:t>: A </a:t>
            </a:r>
            <a:r>
              <a:rPr kumimoji="0" lang="es-ES" sz="700" b="0" i="0" u="none" strike="noStrike" kern="1200" cap="none" spc="0" normalizeH="0" baseline="0" noProof="0" dirty="0" err="1">
                <a:ln>
                  <a:noFill/>
                </a:ln>
                <a:solidFill>
                  <a:srgbClr val="585857"/>
                </a:solidFill>
                <a:effectLst/>
                <a:uLnTx/>
                <a:uFillTx/>
                <a:latin typeface="Arial"/>
                <a:ea typeface="+mn-ea"/>
                <a:cs typeface="Arial"/>
              </a:rPr>
              <a:t>Randomized</a:t>
            </a:r>
            <a:r>
              <a:rPr kumimoji="0" lang="es-ES" sz="700" b="0" i="0" u="none" strike="noStrike" kern="1200" cap="none" spc="0" normalizeH="0" baseline="0" noProof="0" dirty="0">
                <a:ln>
                  <a:noFill/>
                </a:ln>
                <a:solidFill>
                  <a:srgbClr val="585857"/>
                </a:solidFill>
                <a:effectLst/>
                <a:uLnTx/>
                <a:uFillTx/>
                <a:latin typeface="Arial"/>
                <a:ea typeface="+mn-ea"/>
                <a:cs typeface="Arial"/>
              </a:rPr>
              <a:t>, </a:t>
            </a:r>
            <a:r>
              <a:rPr kumimoji="0" lang="es-ES" sz="700" b="0" i="0" u="none" strike="noStrike" kern="1200" cap="none" spc="0" normalizeH="0" baseline="0" noProof="0" dirty="0" err="1">
                <a:ln>
                  <a:noFill/>
                </a:ln>
                <a:solidFill>
                  <a:srgbClr val="585857"/>
                </a:solidFill>
                <a:effectLst/>
                <a:uLnTx/>
                <a:uFillTx/>
                <a:latin typeface="Arial"/>
                <a:ea typeface="+mn-ea"/>
                <a:cs typeface="Arial"/>
              </a:rPr>
              <a:t>Double-Blind</a:t>
            </a:r>
            <a:r>
              <a:rPr kumimoji="0" lang="es-ES" sz="700" b="0" i="0" u="none" strike="noStrike" kern="1200" cap="none" spc="0" normalizeH="0" baseline="0" noProof="0" dirty="0">
                <a:ln>
                  <a:noFill/>
                </a:ln>
                <a:solidFill>
                  <a:srgbClr val="585857"/>
                </a:solidFill>
                <a:effectLst/>
                <a:uLnTx/>
                <a:uFillTx/>
                <a:latin typeface="Arial"/>
                <a:ea typeface="+mn-ea"/>
                <a:cs typeface="Arial"/>
              </a:rPr>
              <a:t> </a:t>
            </a:r>
            <a:r>
              <a:rPr kumimoji="0" lang="es-ES" sz="700" b="0" i="0" u="none" strike="noStrike" kern="1200" cap="none" spc="0" normalizeH="0" baseline="0" noProof="0" dirty="0" err="1">
                <a:ln>
                  <a:noFill/>
                </a:ln>
                <a:solidFill>
                  <a:srgbClr val="585857"/>
                </a:solidFill>
                <a:effectLst/>
                <a:uLnTx/>
                <a:uFillTx/>
                <a:latin typeface="Arial"/>
                <a:ea typeface="+mn-ea"/>
                <a:cs typeface="Arial"/>
              </a:rPr>
              <a:t>Amorolfine</a:t>
            </a:r>
            <a:r>
              <a:rPr kumimoji="0" lang="es-ES" sz="700" b="0" i="0" u="none" strike="noStrike" kern="1200" cap="none" spc="0" normalizeH="0" baseline="0" noProof="0" dirty="0">
                <a:ln>
                  <a:noFill/>
                </a:ln>
                <a:solidFill>
                  <a:srgbClr val="585857"/>
                </a:solidFill>
                <a:effectLst/>
                <a:uLnTx/>
                <a:uFillTx/>
                <a:latin typeface="Arial"/>
                <a:ea typeface="+mn-ea"/>
                <a:cs typeface="Arial"/>
              </a:rPr>
              <a:t> </a:t>
            </a:r>
            <a:r>
              <a:rPr kumimoji="0" lang="es-ES" sz="700" b="0" i="0" u="none" strike="noStrike" kern="1200" cap="none" spc="0" normalizeH="0" baseline="0" noProof="0" dirty="0" err="1">
                <a:ln>
                  <a:noFill/>
                </a:ln>
                <a:solidFill>
                  <a:srgbClr val="585857"/>
                </a:solidFill>
                <a:effectLst/>
                <a:uLnTx/>
                <a:uFillTx/>
                <a:latin typeface="Arial"/>
                <a:ea typeface="+mn-ea"/>
                <a:cs typeface="Arial"/>
              </a:rPr>
              <a:t>Controlled</a:t>
            </a:r>
            <a:r>
              <a:rPr kumimoji="0" lang="es-ES" sz="700" b="0" i="0" u="none" strike="noStrike" kern="1200" cap="none" spc="0" normalizeH="0" baseline="0" noProof="0" dirty="0">
                <a:ln>
                  <a:noFill/>
                </a:ln>
                <a:solidFill>
                  <a:srgbClr val="585857"/>
                </a:solidFill>
                <a:effectLst/>
                <a:uLnTx/>
                <a:uFillTx/>
                <a:latin typeface="Arial"/>
                <a:ea typeface="+mn-ea"/>
                <a:cs typeface="Arial"/>
              </a:rPr>
              <a:t> </a:t>
            </a:r>
            <a:r>
              <a:rPr kumimoji="0" lang="es-ES" sz="700" b="0" i="0" u="none" strike="noStrike" kern="1200" cap="none" spc="0" normalizeH="0" baseline="0" noProof="0" dirty="0" err="1">
                <a:ln>
                  <a:noFill/>
                </a:ln>
                <a:solidFill>
                  <a:srgbClr val="585857"/>
                </a:solidFill>
                <a:effectLst/>
                <a:uLnTx/>
                <a:uFillTx/>
                <a:latin typeface="Arial"/>
                <a:ea typeface="+mn-ea"/>
                <a:cs typeface="Arial"/>
              </a:rPr>
              <a:t>Study</a:t>
            </a:r>
            <a:r>
              <a:rPr kumimoji="0" lang="es-ES" sz="700" b="0" i="0" u="none" strike="noStrike" kern="1200" cap="none" spc="0" normalizeH="0" baseline="0" noProof="0" dirty="0">
                <a:ln>
                  <a:noFill/>
                </a:ln>
                <a:solidFill>
                  <a:srgbClr val="585857"/>
                </a:solidFill>
                <a:effectLst/>
                <a:uLnTx/>
                <a:uFillTx/>
                <a:latin typeface="Arial"/>
                <a:ea typeface="+mn-ea"/>
                <a:cs typeface="Arial"/>
              </a:rPr>
              <a:t> </a:t>
            </a:r>
            <a:r>
              <a:rPr kumimoji="0" lang="es-ES" sz="700" b="0" i="0" u="none" strike="noStrike" kern="1200" cap="none" spc="0" normalizeH="0" baseline="0" noProof="0" dirty="0" err="1">
                <a:ln>
                  <a:noFill/>
                </a:ln>
                <a:solidFill>
                  <a:srgbClr val="585857"/>
                </a:solidFill>
                <a:effectLst/>
                <a:uLnTx/>
                <a:uFillTx/>
                <a:latin typeface="Arial"/>
                <a:ea typeface="+mn-ea"/>
                <a:cs typeface="Arial"/>
              </a:rPr>
              <a:t>Using</a:t>
            </a:r>
            <a:r>
              <a:rPr kumimoji="0" lang="es-ES" sz="700" b="0" i="0" u="none" strike="noStrike" kern="1200" cap="none" spc="0" normalizeH="0" baseline="0" noProof="0" dirty="0">
                <a:ln>
                  <a:noFill/>
                </a:ln>
                <a:solidFill>
                  <a:srgbClr val="585857"/>
                </a:solidFill>
                <a:effectLst/>
                <a:uLnTx/>
                <a:uFillTx/>
                <a:latin typeface="Arial"/>
                <a:ea typeface="+mn-ea"/>
                <a:cs typeface="Arial"/>
              </a:rPr>
              <a:t> a </a:t>
            </a:r>
            <a:r>
              <a:rPr kumimoji="0" lang="es-ES" sz="700" b="0" i="0" u="none" strike="noStrike" kern="1200" cap="none" spc="0" normalizeH="0" baseline="0" noProof="0" dirty="0" err="1">
                <a:ln>
                  <a:noFill/>
                </a:ln>
                <a:solidFill>
                  <a:srgbClr val="585857"/>
                </a:solidFill>
                <a:effectLst/>
                <a:uLnTx/>
                <a:uFillTx/>
                <a:latin typeface="Arial"/>
                <a:ea typeface="+mn-ea"/>
                <a:cs typeface="Arial"/>
              </a:rPr>
              <a:t>Blinded</a:t>
            </a:r>
            <a:r>
              <a:rPr kumimoji="0" lang="es-ES" sz="700" b="0" i="0" u="none" strike="noStrike" kern="1200" cap="none" spc="0" normalizeH="0" baseline="0" noProof="0" dirty="0">
                <a:ln>
                  <a:noFill/>
                </a:ln>
                <a:solidFill>
                  <a:srgbClr val="585857"/>
                </a:solidFill>
                <a:effectLst/>
                <a:uLnTx/>
                <a:uFillTx/>
                <a:latin typeface="Arial"/>
                <a:ea typeface="+mn-ea"/>
                <a:cs typeface="Arial"/>
              </a:rPr>
              <a:t> </a:t>
            </a:r>
            <a:r>
              <a:rPr kumimoji="0" lang="es-ES" sz="700" b="0" i="0" u="none" strike="noStrike" kern="1200" cap="none" spc="0" normalizeH="0" baseline="0" noProof="0" dirty="0" err="1">
                <a:ln>
                  <a:noFill/>
                </a:ln>
                <a:solidFill>
                  <a:srgbClr val="585857"/>
                </a:solidFill>
                <a:effectLst/>
                <a:uLnTx/>
                <a:uFillTx/>
                <a:latin typeface="Arial"/>
                <a:ea typeface="+mn-ea"/>
                <a:cs typeface="Arial"/>
              </a:rPr>
              <a:t>Evaluator</a:t>
            </a:r>
            <a:r>
              <a:rPr kumimoji="0" lang="es-ES" sz="700" b="0" i="0" u="none" strike="noStrike" kern="1200" cap="none" spc="0" normalizeH="0" baseline="0" noProof="0" dirty="0">
                <a:ln>
                  <a:noFill/>
                </a:ln>
                <a:solidFill>
                  <a:srgbClr val="585857"/>
                </a:solidFill>
                <a:effectLst/>
                <a:uLnTx/>
                <a:uFillTx/>
                <a:latin typeface="Arial"/>
                <a:ea typeface="+mn-ea"/>
                <a:cs typeface="Arial"/>
              </a:rPr>
              <a:t>. Skin </a:t>
            </a:r>
            <a:r>
              <a:rPr kumimoji="0" lang="es-ES" sz="700" b="0" i="0" u="none" strike="noStrike" kern="1200" cap="none" spc="0" normalizeH="0" baseline="0" noProof="0" dirty="0" err="1">
                <a:ln>
                  <a:noFill/>
                </a:ln>
                <a:solidFill>
                  <a:srgbClr val="585857"/>
                </a:solidFill>
                <a:effectLst/>
                <a:uLnTx/>
                <a:uFillTx/>
                <a:latin typeface="Arial"/>
                <a:ea typeface="+mn-ea"/>
                <a:cs typeface="Arial"/>
              </a:rPr>
              <a:t>Appendage</a:t>
            </a:r>
            <a:r>
              <a:rPr kumimoji="0" lang="es-ES" sz="700" b="0" i="0" u="none" strike="noStrike" kern="1200" cap="none" spc="0" normalizeH="0" baseline="0" noProof="0" dirty="0">
                <a:ln>
                  <a:noFill/>
                </a:ln>
                <a:solidFill>
                  <a:srgbClr val="585857"/>
                </a:solidFill>
                <a:effectLst/>
                <a:uLnTx/>
                <a:uFillTx/>
                <a:latin typeface="Arial"/>
                <a:ea typeface="+mn-ea"/>
                <a:cs typeface="Arial"/>
              </a:rPr>
              <a:t> </a:t>
            </a:r>
            <a:r>
              <a:rPr kumimoji="0" lang="es-ES" sz="700" b="0" i="0" u="none" strike="noStrike" kern="1200" cap="none" spc="0" normalizeH="0" baseline="0" noProof="0" dirty="0" err="1">
                <a:ln>
                  <a:noFill/>
                </a:ln>
                <a:solidFill>
                  <a:srgbClr val="585857"/>
                </a:solidFill>
                <a:effectLst/>
                <a:uLnTx/>
                <a:uFillTx/>
                <a:latin typeface="Arial"/>
                <a:ea typeface="+mn-ea"/>
                <a:cs typeface="Arial"/>
              </a:rPr>
              <a:t>Disord</a:t>
            </a:r>
            <a:r>
              <a:rPr kumimoji="0" lang="es-ES" sz="700" b="0" i="0" u="none" strike="noStrike" kern="1200" cap="none" spc="0" normalizeH="0" baseline="0" noProof="0" dirty="0">
                <a:ln>
                  <a:noFill/>
                </a:ln>
                <a:solidFill>
                  <a:srgbClr val="585857"/>
                </a:solidFill>
                <a:effectLst/>
                <a:uLnTx/>
                <a:uFillTx/>
                <a:latin typeface="Arial"/>
                <a:ea typeface="+mn-ea"/>
                <a:cs typeface="Arial"/>
              </a:rPr>
              <a:t>. 2016;1(3):134-40.</a:t>
            </a:r>
            <a:endParaRPr kumimoji="0" lang="en-US" sz="1600" b="0" i="0" u="none" strike="noStrike" kern="1200" cap="none" spc="0" normalizeH="0" baseline="0" noProof="0" dirty="0">
              <a:ln>
                <a:noFill/>
              </a:ln>
              <a:solidFill>
                <a:srgbClr val="585857"/>
              </a:solidFill>
              <a:effectLst/>
              <a:uLnTx/>
              <a:uFillTx/>
              <a:latin typeface="Calibri" panose="020F0502020204030204"/>
              <a:ea typeface="+mn-ea"/>
              <a:cs typeface="Calibri"/>
            </a:endParaRPr>
          </a:p>
        </p:txBody>
      </p:sp>
      <p:sp>
        <p:nvSpPr>
          <p:cNvPr id="2" name="CuadroTexto 1">
            <a:extLst>
              <a:ext uri="{FF2B5EF4-FFF2-40B4-BE49-F238E27FC236}">
                <a16:creationId xmlns:a16="http://schemas.microsoft.com/office/drawing/2014/main" id="{8FBB9B37-3F21-DAB5-3D05-4EC3FABCDE15}"/>
              </a:ext>
            </a:extLst>
          </p:cNvPr>
          <p:cNvSpPr txBox="1"/>
          <p:nvPr/>
        </p:nvSpPr>
        <p:spPr>
          <a:xfrm>
            <a:off x="891219" y="1828509"/>
            <a:ext cx="2349131" cy="369332"/>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CONCLUSIONES</a:t>
            </a:r>
          </a:p>
        </p:txBody>
      </p:sp>
      <p:sp>
        <p:nvSpPr>
          <p:cNvPr id="4" name="Marcador de contenido 3">
            <a:extLst>
              <a:ext uri="{FF2B5EF4-FFF2-40B4-BE49-F238E27FC236}">
                <a16:creationId xmlns:a16="http://schemas.microsoft.com/office/drawing/2014/main" id="{AA0EACEE-A79B-F265-038E-20AED7DC5186}"/>
              </a:ext>
            </a:extLst>
          </p:cNvPr>
          <p:cNvSpPr txBox="1">
            <a:spLocks/>
          </p:cNvSpPr>
          <p:nvPr/>
        </p:nvSpPr>
        <p:spPr>
          <a:xfrm>
            <a:off x="589934" y="2422130"/>
            <a:ext cx="10817225" cy="269315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1800"/>
              </a:spcAft>
              <a:buClr>
                <a:srgbClr val="377E48"/>
              </a:buClr>
              <a:buSzTx/>
              <a:buFont typeface="Arial" panose="020B0604020202020204" pitchFamily="34" charset="0"/>
              <a:buBlip>
                <a:blip r:embed="rId3"/>
              </a:buBlip>
              <a:tabLst/>
              <a:defRPr/>
            </a:pP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Este caso muestra la eficacia de </a:t>
            </a:r>
            <a:r>
              <a:rPr kumimoji="0" lang="es-E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Ony-Tec</a:t>
            </a:r>
            <a:r>
              <a:rPr kumimoji="0" lang="es-ES" sz="16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ES" sz="16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contra los hongos no dermatofitos</a:t>
            </a: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responsables de aproximadamente el 20% de los casos de onicomicosis</a:t>
            </a:r>
            <a:r>
              <a:rPr kumimoji="0" lang="es-ES" sz="16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 que a menudo, </a:t>
            </a:r>
            <a:r>
              <a:rPr kumimoji="0" lang="es-ES" sz="16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no responden a los antifúngicos</a:t>
            </a:r>
            <a:r>
              <a:rPr kumimoji="0" lang="es-ES" sz="16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p>
          <a:p>
            <a:pPr marL="228600" marR="0" lvl="0" indent="-228600" algn="l" defTabSz="914400" rtl="0" eaLnBrk="1" fontAlgn="auto" latinLnBrk="0" hangingPunct="1">
              <a:lnSpc>
                <a:spcPct val="90000"/>
              </a:lnSpc>
              <a:spcBef>
                <a:spcPts val="1000"/>
              </a:spcBef>
              <a:spcAft>
                <a:spcPts val="1800"/>
              </a:spcAft>
              <a:buClr>
                <a:srgbClr val="377E48"/>
              </a:buClr>
              <a:buSzTx/>
              <a:buFont typeface="Arial" panose="020B0604020202020204" pitchFamily="34" charset="0"/>
              <a:buBlip>
                <a:blip r:embed="rId3"/>
              </a:buBlip>
              <a:tabLst/>
              <a:defRPr/>
            </a:pP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 onicomicosis causada por hongos no dermatofitos es difícil de curar</a:t>
            </a:r>
            <a:r>
              <a:rPr kumimoji="0" lang="es-ES" sz="16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 el éxito de los medicamentos tópicos depende en gran medida de la </a:t>
            </a:r>
            <a:r>
              <a:rPr kumimoji="0" lang="es-ES" sz="16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capacidad de concentrar el fármaco en el lugar de acción</a:t>
            </a:r>
            <a:r>
              <a:rPr kumimoji="0" lang="es-ES" sz="16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4</a:t>
            </a: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228600" marR="0" lvl="0" indent="-228600" algn="l" defTabSz="914400" rtl="0" eaLnBrk="1" fontAlgn="auto" latinLnBrk="0" hangingPunct="1">
              <a:lnSpc>
                <a:spcPct val="90000"/>
              </a:lnSpc>
              <a:spcBef>
                <a:spcPts val="1000"/>
              </a:spcBef>
              <a:spcAft>
                <a:spcPts val="1800"/>
              </a:spcAft>
              <a:buClr>
                <a:srgbClr val="377E48"/>
              </a:buClr>
              <a:buSzTx/>
              <a:buFont typeface="Arial" panose="020B0604020202020204" pitchFamily="34" charset="0"/>
              <a:buBlip>
                <a:blip r:embed="rId3"/>
              </a:buBlip>
              <a:tabLst/>
              <a:defRPr/>
            </a:pPr>
            <a:r>
              <a:rPr kumimoji="0" lang="es-E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Ony-Tec</a:t>
            </a:r>
            <a:r>
              <a:rPr kumimoji="0" lang="es-ES" sz="16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tiene una </a:t>
            </a:r>
            <a:r>
              <a:rPr kumimoji="0" lang="es-ES" sz="16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amplia actividad antifúngica frente a dermatofitos, levaduras y otros hongos no dermatofitos</a:t>
            </a:r>
            <a:r>
              <a:rPr kumimoji="0" lang="es-ES" sz="16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5,6</a:t>
            </a:r>
          </a:p>
          <a:p>
            <a:pPr marL="228600" marR="0" lvl="0" indent="-228600" algn="l" defTabSz="914400" rtl="0" eaLnBrk="1" fontAlgn="auto" latinLnBrk="0" hangingPunct="1">
              <a:lnSpc>
                <a:spcPct val="90000"/>
              </a:lnSpc>
              <a:spcBef>
                <a:spcPts val="1000"/>
              </a:spcBef>
              <a:spcAft>
                <a:spcPts val="1800"/>
              </a:spcAft>
              <a:buClr>
                <a:srgbClr val="377E48"/>
              </a:buClr>
              <a:buSzTx/>
              <a:buFont typeface="Arial" panose="020B0604020202020204" pitchFamily="34" charset="0"/>
              <a:buBlip>
                <a:blip r:embed="rId3"/>
              </a:buBlip>
              <a:tabLst/>
              <a:defRPr/>
            </a:pP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Ony</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-Tec</a:t>
            </a:r>
            <a:r>
              <a:rPr kumimoji="0" lang="es-ES" sz="16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no genera </a:t>
            </a:r>
            <a:r>
              <a:rPr kumimoji="0" lang="en-GB" sz="1600" b="1" i="0" u="none" strike="noStrike" kern="1200" cap="none" spc="0" normalizeH="0" baseline="0" noProof="0" dirty="0" err="1">
                <a:ln>
                  <a:noFill/>
                </a:ln>
                <a:solidFill>
                  <a:srgbClr val="377E48"/>
                </a:solidFill>
                <a:effectLst/>
                <a:uLnTx/>
                <a:uFillTx/>
                <a:latin typeface="Arial" panose="020B0604020202020204" pitchFamily="34" charset="0"/>
                <a:ea typeface="+mn-ea"/>
                <a:cs typeface="Arial" panose="020B0604020202020204" pitchFamily="34" charset="0"/>
              </a:rPr>
              <a:t>resistencia</a:t>
            </a:r>
            <a:r>
              <a:rPr kumimoji="0" lang="en-GB" sz="16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 fúngica</a:t>
            </a:r>
            <a:r>
              <a:rPr kumimoji="0" lang="en-GB" sz="16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7</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33115191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6EABE5EC-8B82-B044-B13F-BB16B030E2BF}"/>
              </a:ext>
            </a:extLst>
          </p:cNvPr>
          <p:cNvSpPr txBox="1"/>
          <p:nvPr/>
        </p:nvSpPr>
        <p:spPr>
          <a:xfrm>
            <a:off x="6544835" y="2893490"/>
            <a:ext cx="4572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4000" b="1" dirty="0">
                <a:solidFill>
                  <a:srgbClr val="377E48"/>
                </a:solidFill>
                <a:latin typeface="Arial" panose="020B0604020202020204" pitchFamily="34" charset="0"/>
                <a:cs typeface="Arial" panose="020B0604020202020204" pitchFamily="34" charset="0"/>
              </a:rPr>
              <a:t>App </a:t>
            </a:r>
            <a:r>
              <a:rPr lang="es-ES" sz="4000" b="1" dirty="0" err="1">
                <a:solidFill>
                  <a:srgbClr val="377E48"/>
                </a:solidFill>
                <a:latin typeface="Arial" panose="020B0604020202020204" pitchFamily="34" charset="0"/>
                <a:cs typeface="Arial" panose="020B0604020202020204" pitchFamily="34" charset="0"/>
              </a:rPr>
              <a:t>CicloNail</a:t>
            </a:r>
            <a:r>
              <a:rPr lang="es-ES" sz="4000" b="1" dirty="0">
                <a:solidFill>
                  <a:srgbClr val="377E48"/>
                </a:solidFill>
                <a:latin typeface="Arial" panose="020B0604020202020204" pitchFamily="34" charset="0"/>
                <a:cs typeface="Arial" panose="020B0604020202020204" pitchFamily="34" charset="0"/>
              </a:rPr>
              <a:t>®</a:t>
            </a:r>
          </a:p>
        </p:txBody>
      </p:sp>
      <p:pic>
        <p:nvPicPr>
          <p:cNvPr id="10" name="Imagen 9">
            <a:extLst>
              <a:ext uri="{FF2B5EF4-FFF2-40B4-BE49-F238E27FC236}">
                <a16:creationId xmlns:a16="http://schemas.microsoft.com/office/drawing/2014/main" id="{54FDA048-2E0E-A29F-A249-7AF4F77124AF}"/>
              </a:ext>
            </a:extLst>
          </p:cNvPr>
          <p:cNvPicPr>
            <a:picLocks noChangeAspect="1"/>
          </p:cNvPicPr>
          <p:nvPr/>
        </p:nvPicPr>
        <p:blipFill>
          <a:blip r:embed="rId2"/>
          <a:stretch>
            <a:fillRect/>
          </a:stretch>
        </p:blipFill>
        <p:spPr>
          <a:xfrm>
            <a:off x="137820" y="168728"/>
            <a:ext cx="5187114" cy="6520543"/>
          </a:xfrm>
          <a:prstGeom prst="rect">
            <a:avLst/>
          </a:prstGeom>
        </p:spPr>
      </p:pic>
    </p:spTree>
    <p:extLst>
      <p:ext uri="{BB962C8B-B14F-4D97-AF65-F5344CB8AC3E}">
        <p14:creationId xmlns:p14="http://schemas.microsoft.com/office/powerpoint/2010/main" val="39005408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C16A9B27-3493-6C43-9BF4-C535862696ED}"/>
              </a:ext>
            </a:extLst>
          </p:cNvPr>
          <p:cNvSpPr txBox="1"/>
          <p:nvPr/>
        </p:nvSpPr>
        <p:spPr>
          <a:xfrm>
            <a:off x="589936" y="441325"/>
            <a:ext cx="858316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000" b="1" i="0" u="none" strike="noStrike" kern="1200" cap="none" spc="0" normalizeH="0" baseline="0" noProof="0" dirty="0" err="1">
                <a:ln>
                  <a:noFill/>
                </a:ln>
                <a:solidFill>
                  <a:srgbClr val="377E48"/>
                </a:solidFill>
                <a:effectLst/>
                <a:uLnTx/>
                <a:uFillTx/>
                <a:latin typeface="Arial" panose="020B0604020202020204" pitchFamily="34" charset="0"/>
                <a:ea typeface="+mn-ea"/>
                <a:cs typeface="Arial" panose="020B0604020202020204" pitchFamily="34" charset="0"/>
              </a:rPr>
              <a:t>CicloNail</a:t>
            </a:r>
            <a:r>
              <a:rPr kumimoji="0" lang="es-ES" sz="30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 ¿Qué es, para que sirve y qué beneficios ofrece?</a:t>
            </a:r>
          </a:p>
        </p:txBody>
      </p:sp>
      <p:sp>
        <p:nvSpPr>
          <p:cNvPr id="2" name="Marcador de contenido 4">
            <a:extLst>
              <a:ext uri="{FF2B5EF4-FFF2-40B4-BE49-F238E27FC236}">
                <a16:creationId xmlns:a16="http://schemas.microsoft.com/office/drawing/2014/main" id="{2C8964CF-AAE2-5FD5-08A1-AD23D9A4F4EB}"/>
              </a:ext>
            </a:extLst>
          </p:cNvPr>
          <p:cNvSpPr txBox="1">
            <a:spLocks/>
          </p:cNvSpPr>
          <p:nvPr/>
        </p:nvSpPr>
        <p:spPr>
          <a:xfrm>
            <a:off x="589934" y="3507328"/>
            <a:ext cx="9280507" cy="610818"/>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dirty="0"/>
          </a:p>
        </p:txBody>
      </p:sp>
      <p:pic>
        <p:nvPicPr>
          <p:cNvPr id="4" name="Imagen 3">
            <a:extLst>
              <a:ext uri="{FF2B5EF4-FFF2-40B4-BE49-F238E27FC236}">
                <a16:creationId xmlns:a16="http://schemas.microsoft.com/office/drawing/2014/main" id="{AA61D495-523D-7BAE-78F1-229590A07265}"/>
              </a:ext>
            </a:extLst>
          </p:cNvPr>
          <p:cNvPicPr>
            <a:picLocks noChangeAspect="1"/>
          </p:cNvPicPr>
          <p:nvPr/>
        </p:nvPicPr>
        <p:blipFill>
          <a:blip r:embed="rId3"/>
          <a:stretch>
            <a:fillRect/>
          </a:stretch>
        </p:blipFill>
        <p:spPr>
          <a:xfrm>
            <a:off x="5057063" y="1582306"/>
            <a:ext cx="1569693" cy="4291142"/>
          </a:xfrm>
          <a:prstGeom prst="rect">
            <a:avLst/>
          </a:prstGeom>
        </p:spPr>
      </p:pic>
      <p:pic>
        <p:nvPicPr>
          <p:cNvPr id="7" name="Imagen 6">
            <a:extLst>
              <a:ext uri="{FF2B5EF4-FFF2-40B4-BE49-F238E27FC236}">
                <a16:creationId xmlns:a16="http://schemas.microsoft.com/office/drawing/2014/main" id="{79BDC961-88A1-1175-80C8-2C1CD784B8C1}"/>
              </a:ext>
            </a:extLst>
          </p:cNvPr>
          <p:cNvPicPr>
            <a:picLocks noChangeAspect="1"/>
          </p:cNvPicPr>
          <p:nvPr/>
        </p:nvPicPr>
        <p:blipFill>
          <a:blip r:embed="rId4"/>
          <a:stretch>
            <a:fillRect/>
          </a:stretch>
        </p:blipFill>
        <p:spPr>
          <a:xfrm>
            <a:off x="7425382" y="1582304"/>
            <a:ext cx="1572440" cy="4291143"/>
          </a:xfrm>
          <a:prstGeom prst="rect">
            <a:avLst/>
          </a:prstGeom>
        </p:spPr>
      </p:pic>
      <p:pic>
        <p:nvPicPr>
          <p:cNvPr id="10" name="Imagen 9">
            <a:extLst>
              <a:ext uri="{FF2B5EF4-FFF2-40B4-BE49-F238E27FC236}">
                <a16:creationId xmlns:a16="http://schemas.microsoft.com/office/drawing/2014/main" id="{F4408C0F-D2AD-B080-B834-637EBBBA8D68}"/>
              </a:ext>
            </a:extLst>
          </p:cNvPr>
          <p:cNvPicPr>
            <a:picLocks noChangeAspect="1"/>
          </p:cNvPicPr>
          <p:nvPr/>
        </p:nvPicPr>
        <p:blipFill>
          <a:blip r:embed="rId5"/>
          <a:stretch>
            <a:fillRect/>
          </a:stretch>
        </p:blipFill>
        <p:spPr>
          <a:xfrm>
            <a:off x="9796449" y="1582305"/>
            <a:ext cx="1595799" cy="4291142"/>
          </a:xfrm>
          <a:prstGeom prst="rect">
            <a:avLst/>
          </a:prstGeom>
        </p:spPr>
      </p:pic>
      <p:sp>
        <p:nvSpPr>
          <p:cNvPr id="12" name="Rectángulo 11">
            <a:extLst>
              <a:ext uri="{FF2B5EF4-FFF2-40B4-BE49-F238E27FC236}">
                <a16:creationId xmlns:a16="http://schemas.microsoft.com/office/drawing/2014/main" id="{58E31BB0-BA23-67E2-6628-D522F9646F5A}"/>
              </a:ext>
            </a:extLst>
          </p:cNvPr>
          <p:cNvSpPr/>
          <p:nvPr/>
        </p:nvSpPr>
        <p:spPr>
          <a:xfrm>
            <a:off x="370820" y="2466363"/>
            <a:ext cx="3492500" cy="2768367"/>
          </a:xfrm>
          <a:prstGeom prst="rect">
            <a:avLst/>
          </a:prstGeom>
          <a:solidFill>
            <a:srgbClr val="00843D">
              <a:alpha val="1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13" name="Marcador de contenido 2">
            <a:extLst>
              <a:ext uri="{FF2B5EF4-FFF2-40B4-BE49-F238E27FC236}">
                <a16:creationId xmlns:a16="http://schemas.microsoft.com/office/drawing/2014/main" id="{0168F2EA-5175-3AE2-EC09-D458D5E328F6}"/>
              </a:ext>
            </a:extLst>
          </p:cNvPr>
          <p:cNvSpPr txBox="1">
            <a:spLocks/>
          </p:cNvSpPr>
          <p:nvPr/>
        </p:nvSpPr>
        <p:spPr>
          <a:xfrm>
            <a:off x="366198" y="2685779"/>
            <a:ext cx="3492500" cy="2068259"/>
          </a:xfrm>
          <a:prstGeom prst="rect">
            <a:avLst/>
          </a:prstGeom>
        </p:spPr>
        <p:txBody>
          <a:bodyPr wrap="square">
            <a:spAutoFit/>
          </a:bodyPr>
          <a:lstStyle>
            <a:lvl1pPr marL="180000" indent="-180000"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A6192E"/>
              </a:buClr>
            </a:pPr>
            <a:r>
              <a:rPr lang="en-US" sz="1800" b="1" dirty="0" err="1">
                <a:solidFill>
                  <a:srgbClr val="448654"/>
                </a:solidFill>
                <a:latin typeface="Franklin Gothic Book"/>
              </a:rPr>
              <a:t>Tratar</a:t>
            </a:r>
            <a:r>
              <a:rPr lang="en-US" sz="1800" b="1" dirty="0">
                <a:solidFill>
                  <a:srgbClr val="448654"/>
                </a:solidFill>
                <a:latin typeface="Franklin Gothic Book"/>
              </a:rPr>
              <a:t> la </a:t>
            </a:r>
            <a:r>
              <a:rPr lang="en-US" sz="1800" b="1" dirty="0" err="1">
                <a:solidFill>
                  <a:srgbClr val="448654"/>
                </a:solidFill>
                <a:latin typeface="Franklin Gothic Book"/>
              </a:rPr>
              <a:t>onicomicosis</a:t>
            </a:r>
            <a:r>
              <a:rPr lang="en-US" sz="1800" b="1" dirty="0">
                <a:solidFill>
                  <a:srgbClr val="448654"/>
                </a:solidFill>
                <a:latin typeface="Franklin Gothic Book"/>
              </a:rPr>
              <a:t> </a:t>
            </a:r>
            <a:r>
              <a:rPr lang="en-US" sz="1800" dirty="0" err="1">
                <a:solidFill>
                  <a:srgbClr val="448654"/>
                </a:solidFill>
                <a:latin typeface="Franklin Gothic Book"/>
              </a:rPr>
              <a:t>sigue</a:t>
            </a:r>
            <a:r>
              <a:rPr lang="en-US" sz="1800" dirty="0">
                <a:solidFill>
                  <a:srgbClr val="448654"/>
                </a:solidFill>
                <a:latin typeface="Franklin Gothic Book"/>
              </a:rPr>
              <a:t> </a:t>
            </a:r>
            <a:r>
              <a:rPr lang="en-US" sz="1800" dirty="0" err="1">
                <a:solidFill>
                  <a:srgbClr val="448654"/>
                </a:solidFill>
                <a:latin typeface="Franklin Gothic Book"/>
              </a:rPr>
              <a:t>siendo</a:t>
            </a:r>
            <a:r>
              <a:rPr lang="en-US" sz="1800" dirty="0">
                <a:solidFill>
                  <a:srgbClr val="448654"/>
                </a:solidFill>
                <a:latin typeface="Franklin Gothic Book"/>
              </a:rPr>
              <a:t> </a:t>
            </a:r>
            <a:r>
              <a:rPr lang="en-US" sz="1800" dirty="0" err="1">
                <a:solidFill>
                  <a:srgbClr val="448654"/>
                </a:solidFill>
                <a:latin typeface="Franklin Gothic Book"/>
              </a:rPr>
              <a:t>complicado</a:t>
            </a:r>
            <a:r>
              <a:rPr lang="en-US" sz="1800" dirty="0">
                <a:solidFill>
                  <a:srgbClr val="448654"/>
                </a:solidFill>
                <a:latin typeface="Franklin Gothic Book"/>
              </a:rPr>
              <a:t> y</a:t>
            </a:r>
            <a:r>
              <a:rPr lang="en-US" sz="1800" b="1" dirty="0">
                <a:solidFill>
                  <a:srgbClr val="448654"/>
                </a:solidFill>
                <a:latin typeface="Franklin Gothic Book"/>
              </a:rPr>
              <a:t> </a:t>
            </a:r>
            <a:r>
              <a:rPr lang="en-US" sz="1800" b="1" dirty="0" err="1">
                <a:solidFill>
                  <a:srgbClr val="448654"/>
                </a:solidFill>
                <a:latin typeface="Franklin Gothic Book"/>
              </a:rPr>
              <a:t>requiere</a:t>
            </a:r>
            <a:r>
              <a:rPr lang="en-US" sz="1800" b="1" dirty="0">
                <a:solidFill>
                  <a:srgbClr val="448654"/>
                </a:solidFill>
                <a:latin typeface="Franklin Gothic Book"/>
              </a:rPr>
              <a:t> </a:t>
            </a:r>
            <a:r>
              <a:rPr lang="en-US" sz="1800" b="1" dirty="0" err="1">
                <a:solidFill>
                  <a:srgbClr val="448654"/>
                </a:solidFill>
                <a:latin typeface="Franklin Gothic Book"/>
              </a:rPr>
              <a:t>compromiso</a:t>
            </a:r>
            <a:r>
              <a:rPr lang="en-US" sz="1800" b="1" dirty="0">
                <a:solidFill>
                  <a:srgbClr val="448654"/>
                </a:solidFill>
                <a:latin typeface="Franklin Gothic Book"/>
              </a:rPr>
              <a:t> a largo </a:t>
            </a:r>
            <a:r>
              <a:rPr lang="en-US" sz="1800" b="1" dirty="0" err="1">
                <a:solidFill>
                  <a:srgbClr val="448654"/>
                </a:solidFill>
                <a:latin typeface="Franklin Gothic Book"/>
              </a:rPr>
              <a:t>plazo</a:t>
            </a:r>
            <a:endParaRPr lang="en-US" sz="1800" b="1" dirty="0">
              <a:solidFill>
                <a:srgbClr val="448654"/>
              </a:solidFill>
              <a:latin typeface="Franklin Gothic Book"/>
            </a:endParaRPr>
          </a:p>
          <a:p>
            <a:pPr marL="0" indent="0">
              <a:buClr>
                <a:srgbClr val="A6192E"/>
              </a:buClr>
              <a:buNone/>
            </a:pPr>
            <a:endParaRPr lang="en-US" sz="1800" b="1" dirty="0">
              <a:solidFill>
                <a:srgbClr val="448654"/>
              </a:solidFill>
              <a:latin typeface="Franklin Gothic Book"/>
            </a:endParaRPr>
          </a:p>
          <a:p>
            <a:pPr>
              <a:buClr>
                <a:srgbClr val="A6192E"/>
              </a:buClr>
            </a:pPr>
            <a:r>
              <a:rPr lang="en-US" sz="1800" b="1" dirty="0">
                <a:solidFill>
                  <a:srgbClr val="448654"/>
                </a:solidFill>
                <a:latin typeface="Franklin Gothic Book"/>
              </a:rPr>
              <a:t>App </a:t>
            </a:r>
            <a:r>
              <a:rPr lang="en-US" sz="1800" dirty="0">
                <a:solidFill>
                  <a:srgbClr val="448654"/>
                </a:solidFill>
                <a:latin typeface="Franklin Gothic Book"/>
              </a:rPr>
              <a:t>que </a:t>
            </a:r>
            <a:r>
              <a:rPr lang="en-US" sz="1800" dirty="0" err="1">
                <a:solidFill>
                  <a:srgbClr val="448654"/>
                </a:solidFill>
                <a:latin typeface="Franklin Gothic Book"/>
              </a:rPr>
              <a:t>ayuda</a:t>
            </a:r>
            <a:r>
              <a:rPr lang="en-US" sz="1800" dirty="0">
                <a:solidFill>
                  <a:srgbClr val="448654"/>
                </a:solidFill>
                <a:latin typeface="Franklin Gothic Book"/>
              </a:rPr>
              <a:t> a </a:t>
            </a:r>
            <a:r>
              <a:rPr lang="en-US" sz="1800" dirty="0" err="1">
                <a:solidFill>
                  <a:srgbClr val="448654"/>
                </a:solidFill>
                <a:latin typeface="Franklin Gothic Book"/>
              </a:rPr>
              <a:t>los</a:t>
            </a:r>
            <a:r>
              <a:rPr lang="en-US" sz="1800" dirty="0">
                <a:solidFill>
                  <a:srgbClr val="448654"/>
                </a:solidFill>
                <a:latin typeface="Franklin Gothic Book"/>
              </a:rPr>
              <a:t> </a:t>
            </a:r>
            <a:r>
              <a:rPr lang="en-US" sz="1800" b="1" dirty="0" err="1">
                <a:solidFill>
                  <a:srgbClr val="448654"/>
                </a:solidFill>
                <a:latin typeface="Franklin Gothic Book"/>
              </a:rPr>
              <a:t>pacientes</a:t>
            </a:r>
            <a:r>
              <a:rPr lang="en-US" sz="1800" b="1" dirty="0">
                <a:solidFill>
                  <a:srgbClr val="448654"/>
                </a:solidFill>
                <a:latin typeface="Franklin Gothic Book"/>
              </a:rPr>
              <a:t> a ser </a:t>
            </a:r>
            <a:r>
              <a:rPr lang="en-US" sz="1800" b="1" dirty="0" err="1">
                <a:solidFill>
                  <a:srgbClr val="448654"/>
                </a:solidFill>
                <a:latin typeface="Franklin Gothic Book"/>
              </a:rPr>
              <a:t>constantes</a:t>
            </a:r>
            <a:r>
              <a:rPr lang="en-US" sz="1800" b="1" dirty="0">
                <a:solidFill>
                  <a:srgbClr val="448654"/>
                </a:solidFill>
                <a:latin typeface="Franklin Gothic Book"/>
              </a:rPr>
              <a:t> y </a:t>
            </a:r>
            <a:r>
              <a:rPr lang="en-US" sz="1800" b="1" dirty="0" err="1">
                <a:solidFill>
                  <a:srgbClr val="448654"/>
                </a:solidFill>
                <a:latin typeface="Franklin Gothic Book"/>
              </a:rPr>
              <a:t>seguir</a:t>
            </a:r>
            <a:r>
              <a:rPr lang="en-US" sz="1800" b="1" dirty="0">
                <a:solidFill>
                  <a:srgbClr val="448654"/>
                </a:solidFill>
                <a:latin typeface="Franklin Gothic Book"/>
              </a:rPr>
              <a:t> </a:t>
            </a:r>
            <a:r>
              <a:rPr lang="en-US" sz="1800" b="1" dirty="0" err="1">
                <a:solidFill>
                  <a:srgbClr val="448654"/>
                </a:solidFill>
                <a:latin typeface="Franklin Gothic Book"/>
              </a:rPr>
              <a:t>motivados</a:t>
            </a:r>
            <a:r>
              <a:rPr lang="en-US" sz="1800" b="1" dirty="0">
                <a:solidFill>
                  <a:srgbClr val="448654"/>
                </a:solidFill>
                <a:latin typeface="Franklin Gothic Book"/>
              </a:rPr>
              <a:t> </a:t>
            </a:r>
            <a:r>
              <a:rPr lang="en-US" sz="1800" dirty="0">
                <a:solidFill>
                  <a:srgbClr val="448654"/>
                </a:solidFill>
                <a:latin typeface="Franklin Gothic Book"/>
              </a:rPr>
              <a:t>con </a:t>
            </a:r>
            <a:r>
              <a:rPr lang="en-US" sz="1800" dirty="0" err="1">
                <a:solidFill>
                  <a:srgbClr val="448654"/>
                </a:solidFill>
                <a:latin typeface="Franklin Gothic Book"/>
              </a:rPr>
              <a:t>el</a:t>
            </a:r>
            <a:r>
              <a:rPr lang="en-US" sz="1800" dirty="0">
                <a:solidFill>
                  <a:srgbClr val="448654"/>
                </a:solidFill>
                <a:latin typeface="Franklin Gothic Book"/>
              </a:rPr>
              <a:t> </a:t>
            </a:r>
            <a:r>
              <a:rPr lang="en-US" sz="1800" dirty="0" err="1">
                <a:solidFill>
                  <a:srgbClr val="448654"/>
                </a:solidFill>
                <a:latin typeface="Franklin Gothic Book"/>
              </a:rPr>
              <a:t>tratamiento</a:t>
            </a:r>
            <a:endParaRPr lang="en-US" sz="1800" dirty="0">
              <a:solidFill>
                <a:srgbClr val="448654"/>
              </a:solidFill>
              <a:latin typeface="Franklin Gothic Book"/>
            </a:endParaRPr>
          </a:p>
        </p:txBody>
      </p:sp>
    </p:spTree>
    <p:extLst>
      <p:ext uri="{BB962C8B-B14F-4D97-AF65-F5344CB8AC3E}">
        <p14:creationId xmlns:p14="http://schemas.microsoft.com/office/powerpoint/2010/main" val="14191648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EDB1457-3AFA-6347-BB5A-DD59C9FFFCC4}"/>
              </a:ext>
            </a:extLst>
          </p:cNvPr>
          <p:cNvSpPr/>
          <p:nvPr/>
        </p:nvSpPr>
        <p:spPr>
          <a:xfrm>
            <a:off x="251792" y="464398"/>
            <a:ext cx="11688416" cy="5716950"/>
          </a:xfrm>
          <a:prstGeom prst="rect">
            <a:avLst/>
          </a:prstGeom>
        </p:spPr>
        <p:txBody>
          <a:bodyPr wrap="square">
            <a:spAutoFit/>
          </a:bodyPr>
          <a:lstStyle/>
          <a:p>
            <a:pPr algn="just"/>
            <a:r>
              <a:rPr lang="es-ES" sz="850" b="1" dirty="0">
                <a:latin typeface="Helvetica" pitchFamily="2" charset="0"/>
              </a:rPr>
              <a:t>CONTENIDO MÍNIMO DE ONY-TEC</a:t>
            </a:r>
            <a:r>
              <a:rPr lang="es-ES" sz="850" b="1" baseline="30000" dirty="0">
                <a:latin typeface="Helvetica" pitchFamily="2" charset="0"/>
              </a:rPr>
              <a:t>®</a:t>
            </a:r>
            <a:r>
              <a:rPr lang="es-ES" sz="850" b="1" dirty="0">
                <a:latin typeface="Helvetica" pitchFamily="2" charset="0"/>
              </a:rPr>
              <a:t> : 1. NOMBRE DEL MEDICAMENTO.</a:t>
            </a:r>
            <a:r>
              <a:rPr lang="es-ES" sz="850" dirty="0">
                <a:latin typeface="Helvetica" pitchFamily="2" charset="0"/>
              </a:rPr>
              <a:t> </a:t>
            </a:r>
            <a:r>
              <a:rPr lang="es-ES" sz="850" dirty="0" err="1">
                <a:latin typeface="Helvetica" pitchFamily="2" charset="0"/>
              </a:rPr>
              <a:t>Ony-Tec</a:t>
            </a:r>
            <a:r>
              <a:rPr lang="es-ES" sz="850" baseline="30000" dirty="0">
                <a:latin typeface="Helvetica" pitchFamily="2" charset="0"/>
              </a:rPr>
              <a:t>®</a:t>
            </a:r>
            <a:r>
              <a:rPr lang="es-ES" sz="850" dirty="0">
                <a:latin typeface="Helvetica" pitchFamily="2" charset="0"/>
              </a:rPr>
              <a:t>  80 mg/g barniz de uñas medicamentoso. </a:t>
            </a:r>
            <a:r>
              <a:rPr lang="es-ES" sz="850" b="1" dirty="0">
                <a:latin typeface="Helvetica" pitchFamily="2" charset="0"/>
              </a:rPr>
              <a:t>2. COMPOSICIÓN CUALITATIVA Y CUANTITATIVA</a:t>
            </a:r>
            <a:r>
              <a:rPr lang="es-ES" sz="850" dirty="0">
                <a:latin typeface="Helvetica" pitchFamily="2" charset="0"/>
              </a:rPr>
              <a:t>. Un gramo del barniz de uñas medicamentoso contiene 80 mg de </a:t>
            </a:r>
            <a:r>
              <a:rPr lang="es-ES" sz="850" dirty="0" err="1">
                <a:latin typeface="Helvetica" pitchFamily="2" charset="0"/>
              </a:rPr>
              <a:t>ciclopirox</a:t>
            </a:r>
            <a:r>
              <a:rPr lang="es-ES" sz="850" dirty="0">
                <a:latin typeface="Helvetica" pitchFamily="2" charset="0"/>
              </a:rPr>
              <a:t>. Excipiente con efecto conocido: 10 mg alcohol </a:t>
            </a:r>
            <a:r>
              <a:rPr lang="es-ES" sz="850" dirty="0" err="1">
                <a:latin typeface="Helvetica" pitchFamily="2" charset="0"/>
              </a:rPr>
              <a:t>cetoestear</a:t>
            </a:r>
            <a:r>
              <a:rPr lang="es-ES" sz="850" dirty="0">
                <a:latin typeface="Helvetica" pitchFamily="2" charset="0"/>
              </a:rPr>
              <a:t> lico/g solución. Para consultar la lista completa de excipientes, ver sección 6.1. </a:t>
            </a:r>
            <a:r>
              <a:rPr lang="es-ES" sz="850" b="1" dirty="0">
                <a:latin typeface="Helvetica" pitchFamily="2" charset="0"/>
              </a:rPr>
              <a:t>3. FORMA FARMACÉUTICA. </a:t>
            </a:r>
            <a:r>
              <a:rPr lang="es-ES" sz="850" dirty="0">
                <a:latin typeface="Helvetica" pitchFamily="2" charset="0"/>
              </a:rPr>
              <a:t>Barniz de uñas medicamentoso. Solución transparente, incolora o ligeramente amarilla. </a:t>
            </a:r>
            <a:r>
              <a:rPr lang="es-ES" sz="850" b="1" dirty="0">
                <a:latin typeface="Helvetica" pitchFamily="2" charset="0"/>
              </a:rPr>
              <a:t>4. DATOS CLÍNICOS: 4.1 Indicaciones terapéuticas</a:t>
            </a:r>
            <a:r>
              <a:rPr lang="es-ES" sz="850" dirty="0">
                <a:latin typeface="Helvetica" pitchFamily="2" charset="0"/>
              </a:rPr>
              <a:t>. Infecciones fúngicas de las uñas de leves a moderadas, causadas por dermatofitos y otros hongos sensibles a </a:t>
            </a:r>
            <a:r>
              <a:rPr lang="es-ES" sz="850" dirty="0" err="1">
                <a:latin typeface="Helvetica" pitchFamily="2" charset="0"/>
              </a:rPr>
              <a:t>ciclopirox</a:t>
            </a:r>
            <a:r>
              <a:rPr lang="es-ES" sz="850" dirty="0">
                <a:latin typeface="Helvetica" pitchFamily="2" charset="0"/>
              </a:rPr>
              <a:t>, sin afectación de la matriz de la uña. </a:t>
            </a:r>
            <a:r>
              <a:rPr lang="es-ES" sz="850" b="1" dirty="0">
                <a:latin typeface="Helvetica" pitchFamily="2" charset="0"/>
              </a:rPr>
              <a:t>4.2 Posología y forma de administración.</a:t>
            </a:r>
            <a:r>
              <a:rPr lang="es-ES" sz="850" dirty="0">
                <a:latin typeface="Helvetica" pitchFamily="2" charset="0"/>
              </a:rPr>
              <a:t> </a:t>
            </a:r>
            <a:r>
              <a:rPr lang="es-ES" sz="850" u="sng" dirty="0">
                <a:latin typeface="Helvetica" pitchFamily="2" charset="0"/>
              </a:rPr>
              <a:t>Posología</a:t>
            </a:r>
            <a:r>
              <a:rPr lang="es-ES" sz="850" dirty="0">
                <a:latin typeface="Helvetica" pitchFamily="2" charset="0"/>
              </a:rPr>
              <a:t>. Población pediátrica. No se han establecido todavía la seguridad y eficacia de </a:t>
            </a:r>
            <a:r>
              <a:rPr lang="es-ES" sz="850" dirty="0" err="1">
                <a:latin typeface="Helvetica" pitchFamily="2" charset="0"/>
              </a:rPr>
              <a:t>Ony-Tec</a:t>
            </a:r>
            <a:r>
              <a:rPr lang="es-ES" sz="850" baseline="30000" dirty="0">
                <a:latin typeface="Helvetica" pitchFamily="2" charset="0"/>
              </a:rPr>
              <a:t>® </a:t>
            </a:r>
            <a:r>
              <a:rPr lang="es-ES" sz="850" dirty="0">
                <a:latin typeface="Helvetica" pitchFamily="2" charset="0"/>
              </a:rPr>
              <a:t> en niños y adolescentes menores de 18 años. No se dispone de datos. </a:t>
            </a:r>
            <a:r>
              <a:rPr lang="es-ES" sz="850" u="sng" dirty="0">
                <a:latin typeface="Helvetica" pitchFamily="2" charset="0"/>
              </a:rPr>
              <a:t>Forma de administración</a:t>
            </a:r>
            <a:r>
              <a:rPr lang="es-ES" sz="850" dirty="0">
                <a:latin typeface="Helvetica" pitchFamily="2" charset="0"/>
              </a:rPr>
              <a:t>. Para uso típico en las uñas de las manos, de los pies y la piel adyacente (</a:t>
            </a:r>
            <a:r>
              <a:rPr lang="es-ES" sz="850" dirty="0" err="1">
                <a:latin typeface="Helvetica" pitchFamily="2" charset="0"/>
              </a:rPr>
              <a:t>perionychium</a:t>
            </a:r>
            <a:r>
              <a:rPr lang="es-ES" sz="850" dirty="0">
                <a:latin typeface="Helvetica" pitchFamily="2" charset="0"/>
              </a:rPr>
              <a:t>, </a:t>
            </a:r>
            <a:r>
              <a:rPr lang="es-ES" sz="850" dirty="0" err="1">
                <a:latin typeface="Helvetica" pitchFamily="2" charset="0"/>
              </a:rPr>
              <a:t>hyponychium</a:t>
            </a:r>
            <a:r>
              <a:rPr lang="es-ES" sz="850" dirty="0">
                <a:latin typeface="Helvetica" pitchFamily="2" charset="0"/>
              </a:rPr>
              <a:t>). Salvo que se prescriba de otra forma, </a:t>
            </a:r>
            <a:r>
              <a:rPr lang="es-ES" sz="850" dirty="0" err="1">
                <a:latin typeface="Helvetica" pitchFamily="2" charset="0"/>
              </a:rPr>
              <a:t>Ony-Tec</a:t>
            </a:r>
            <a:r>
              <a:rPr lang="es-ES" sz="850" baseline="30000" dirty="0">
                <a:latin typeface="Helvetica" pitchFamily="2" charset="0"/>
              </a:rPr>
              <a:t>®</a:t>
            </a:r>
            <a:r>
              <a:rPr lang="es-ES" sz="850" dirty="0">
                <a:latin typeface="Helvetica" pitchFamily="2" charset="0"/>
              </a:rPr>
              <a:t>  se aplica en una fina capa una vez al día sobre la/s uña/s afectada/s después de lavar y secar. El barniz de uñas medicamentoso se aplicará sobre toda la uña, en unos 5 mm de la piel circundante y, si es posible por debajo del borde de la uña. </a:t>
            </a:r>
            <a:r>
              <a:rPr lang="es-ES" sz="850" dirty="0" err="1">
                <a:latin typeface="Helvetica" pitchFamily="2" charset="0"/>
              </a:rPr>
              <a:t>Ony-Tec</a:t>
            </a:r>
            <a:r>
              <a:rPr lang="es-ES" sz="850" baseline="30000" dirty="0">
                <a:latin typeface="Helvetica" pitchFamily="2" charset="0"/>
              </a:rPr>
              <a:t>® </a:t>
            </a:r>
            <a:r>
              <a:rPr lang="es-ES" sz="850" dirty="0">
                <a:latin typeface="Helvetica" pitchFamily="2" charset="0"/>
              </a:rPr>
              <a:t> barniz de uñas necesita unos 30 segundos para secarse. El tratamiento de uñas no debe lavarse por lo menos en seis horas, por lo tanto, se recomienda la aplicación por la noche antes de acostarse. Transcurrido este tiempo, se puede continuar con las prácticas de higiene habituales. </a:t>
            </a:r>
            <a:r>
              <a:rPr lang="es-ES" sz="850" dirty="0" err="1">
                <a:latin typeface="Helvetica" pitchFamily="2" charset="0"/>
              </a:rPr>
              <a:t>Ony-Tec</a:t>
            </a:r>
            <a:r>
              <a:rPr lang="es-ES" sz="850" baseline="30000" dirty="0">
                <a:latin typeface="Helvetica" pitchFamily="2" charset="0"/>
              </a:rPr>
              <a:t>® </a:t>
            </a:r>
            <a:r>
              <a:rPr lang="es-ES" sz="850" dirty="0">
                <a:latin typeface="Helvetica" pitchFamily="2" charset="0"/>
              </a:rPr>
              <a:t> no necesita ser eliminado con disolventes o productos abrasivos (por ejemplo, lima de uña), es suficiente con lavarse cuidadosamente las uñas con agua. A veces, debido a un lavado insuficiente de las uñas, puede aparecer una capa blanca en la superficie de la uña después de varios días de tratamiento. Un lavado minucioso con jabón neutro y, si fuera necesario, un cepillo de uñas o una esponja, ayudarán a eliminarla. En caso de eliminación accidental por lavado, </a:t>
            </a:r>
            <a:r>
              <a:rPr lang="es-ES" sz="850" dirty="0" err="1">
                <a:latin typeface="Helvetica" pitchFamily="2" charset="0"/>
              </a:rPr>
              <a:t>Ony-Tec</a:t>
            </a:r>
            <a:r>
              <a:rPr lang="es-ES" sz="850" baseline="30000" dirty="0">
                <a:latin typeface="Helvetica" pitchFamily="2" charset="0"/>
              </a:rPr>
              <a:t>® </a:t>
            </a:r>
            <a:r>
              <a:rPr lang="es-ES" sz="850" dirty="0">
                <a:latin typeface="Helvetica" pitchFamily="2" charset="0"/>
              </a:rPr>
              <a:t> se puede aplicar de nuevo. Se recomienda el recorte regular de las uñas para eliminar las partes de la uña infectada o de cualquier material </a:t>
            </a:r>
            <a:r>
              <a:rPr lang="es-ES" sz="850" dirty="0" err="1">
                <a:latin typeface="Helvetica" pitchFamily="2" charset="0"/>
              </a:rPr>
              <a:t>onicolítico</a:t>
            </a:r>
            <a:r>
              <a:rPr lang="es-ES" sz="850" dirty="0">
                <a:latin typeface="Helvetica" pitchFamily="2" charset="0"/>
              </a:rPr>
              <a:t>. El tratamiento debe continuar hasta completar la curación clínica y micológica hasta lograr que crezcan unas uñas sanas de nuevo. Normalmente, la curación completa de las uñas de las manos se logra en unos 6 meses, mientras que para las uñas de los pies se necesita de 9 a 12 meses. El control del cultivo fúngico se debe hacer 4 semanas después de finalizar el tratamiento para evitar interferencias con los resultados del cultivo por posibles residuos de la sustancia activa. Al ser un tratamiento de uso cutáneo, no es necesaria una diferente posología para grupos especiales de población. Si la afección no responde a la terapia con </a:t>
            </a:r>
            <a:r>
              <a:rPr lang="es-ES" sz="850" dirty="0" err="1">
                <a:latin typeface="Helvetica" pitchFamily="2" charset="0"/>
              </a:rPr>
              <a:t>Ony-Tec</a:t>
            </a:r>
            <a:r>
              <a:rPr lang="es-ES" sz="850" baseline="30000" dirty="0">
                <a:latin typeface="Helvetica" pitchFamily="2" charset="0"/>
              </a:rPr>
              <a:t>® </a:t>
            </a:r>
            <a:r>
              <a:rPr lang="es-ES" sz="850" dirty="0">
                <a:latin typeface="Helvetica" pitchFamily="2" charset="0"/>
              </a:rPr>
              <a:t> y/o una uña de la mano o del pie está amplia o gravemente afectada puede ser recomendable un tratamiento adicional vía oral. </a:t>
            </a:r>
            <a:r>
              <a:rPr lang="es-ES" sz="850" b="1" dirty="0">
                <a:latin typeface="Helvetica" pitchFamily="2" charset="0"/>
              </a:rPr>
              <a:t>4.3 Contraindicaciones. </a:t>
            </a:r>
            <a:r>
              <a:rPr lang="es-ES" sz="850" dirty="0">
                <a:latin typeface="Helvetica" pitchFamily="2" charset="0"/>
              </a:rPr>
              <a:t>Hipersensibilidad al principio activo o a alguno de los excipientes incluidos en la sección 6.1. Niños y adolescentes menores de 18 años de edad debido a la insuficiente experiencia en este grupo de edad. </a:t>
            </a:r>
            <a:r>
              <a:rPr lang="es-ES" sz="850" b="1" dirty="0">
                <a:latin typeface="Helvetica" pitchFamily="2" charset="0"/>
              </a:rPr>
              <a:t>4.4 Advertencias y precauciones especiales de empleo.</a:t>
            </a:r>
            <a:r>
              <a:rPr lang="es-ES" sz="850" dirty="0">
                <a:latin typeface="Helvetica" pitchFamily="2" charset="0"/>
              </a:rPr>
              <a:t> La duración de la enfermedad, la extensión de la infección (afectación de la lámina de las uñas) y grosor de la u </a:t>
            </a:r>
            <a:r>
              <a:rPr lang="es-ES" sz="850" dirty="0" err="1">
                <a:latin typeface="Helvetica" pitchFamily="2" charset="0"/>
              </a:rPr>
              <a:t>ña</a:t>
            </a:r>
            <a:r>
              <a:rPr lang="es-ES" sz="850" dirty="0">
                <a:latin typeface="Helvetica" pitchFamily="2" charset="0"/>
              </a:rPr>
              <a:t> podrían influir en los resultados de la terapia. Los pacientes con antecedentes de diabetes, trastornos inmunológicos, enfermedad vascular periférica, lesiones, uñas dolorosas o gravemente dañadas, afecciones cutáneas como la psoriasis o cualquier otra afección cutánea crónica, edema, trastornos respiratorios (síndrome de la uña amarilla) deben consultar a su médico antes de comenzar el tratamiento. En caso de sensibilización, el tratamiento debe ser suspendido y establecerse una terapia adecuada. Como para todos los tratamientos cutáneos de onicomicosis, si se ven afectadas varias uñas (&gt;3 uñas), o en el caso de que se alteren más de la mitad de la lámina de la uña o haya afectación de la matriz de uñas y en casos de factores de predisposición, tales como la diabetes y los trastornos de inmunodeficiencia, la adición de una terapia sistémica deber a ser considerada. El riesgo de eliminación de las uñas infectadas por el profesional de la salud o durante la limpieza por parte del paciente debe ser cuidadosamente considerado para pacientes con antecedentes de diabetes mellitus dependiente de insulina o neuropatía diabética. Evite el contacto con los ojos y las mucosas. </a:t>
            </a:r>
            <a:r>
              <a:rPr lang="es-ES" sz="850" dirty="0" err="1">
                <a:latin typeface="Helvetica" pitchFamily="2" charset="0"/>
              </a:rPr>
              <a:t>Ony-Tec</a:t>
            </a:r>
            <a:r>
              <a:rPr lang="es-ES" sz="850" baseline="30000" dirty="0">
                <a:latin typeface="Helvetica" pitchFamily="2" charset="0"/>
              </a:rPr>
              <a:t>® </a:t>
            </a:r>
            <a:r>
              <a:rPr lang="es-ES" sz="850" dirty="0">
                <a:latin typeface="Helvetica" pitchFamily="2" charset="0"/>
              </a:rPr>
              <a:t> 80 mg/g barniz de uñas medicamentoso es sólo para uso externo. No usar esmalte de uñas u otro tipo de producto cosmético para las uñas en las uñas tratadas. </a:t>
            </a:r>
            <a:r>
              <a:rPr lang="es-ES" sz="850" dirty="0" err="1">
                <a:latin typeface="Helvetica" pitchFamily="2" charset="0"/>
              </a:rPr>
              <a:t>Ony-Tec</a:t>
            </a:r>
            <a:r>
              <a:rPr lang="es-ES" sz="850" baseline="30000" dirty="0">
                <a:latin typeface="Helvetica" pitchFamily="2" charset="0"/>
              </a:rPr>
              <a:t>® </a:t>
            </a:r>
            <a:r>
              <a:rPr lang="es-ES" sz="850" dirty="0">
                <a:latin typeface="Helvetica" pitchFamily="2" charset="0"/>
              </a:rPr>
              <a:t> puede producir reacciones locales en la piel (como dermatitis por contacto) porque contiene alcohol </a:t>
            </a:r>
            <a:r>
              <a:rPr lang="es-ES" sz="850" dirty="0" err="1">
                <a:latin typeface="Helvetica" pitchFamily="2" charset="0"/>
              </a:rPr>
              <a:t>cetoestearílico</a:t>
            </a:r>
            <a:r>
              <a:rPr lang="es-ES" sz="850" b="1" dirty="0">
                <a:latin typeface="Helvetica" pitchFamily="2" charset="0"/>
              </a:rPr>
              <a:t>. 4.5 Interacción con otros medicamentos y otras formas de interacción. </a:t>
            </a:r>
            <a:r>
              <a:rPr lang="es-ES" sz="850" dirty="0">
                <a:latin typeface="Helvetica" pitchFamily="2" charset="0"/>
              </a:rPr>
              <a:t>No se han descrito interacciones entre </a:t>
            </a:r>
            <a:r>
              <a:rPr lang="es-ES" sz="850" dirty="0" err="1">
                <a:latin typeface="Helvetica" pitchFamily="2" charset="0"/>
              </a:rPr>
              <a:t>ciclopirox</a:t>
            </a:r>
            <a:r>
              <a:rPr lang="es-ES" sz="850" dirty="0">
                <a:latin typeface="Helvetica" pitchFamily="2" charset="0"/>
              </a:rPr>
              <a:t> y otros medicamentos. No se ha descrito ninguna otra forma de interacción. </a:t>
            </a:r>
            <a:r>
              <a:rPr lang="es-ES" sz="850" b="1" dirty="0">
                <a:latin typeface="Helvetica" pitchFamily="2" charset="0"/>
              </a:rPr>
              <a:t>4.6 Fertilidad, embarazo y lactancia. </a:t>
            </a:r>
            <a:r>
              <a:rPr lang="es-ES" sz="850" u="sng" dirty="0">
                <a:latin typeface="Helvetica" pitchFamily="2" charset="0"/>
              </a:rPr>
              <a:t>Embarazo</a:t>
            </a:r>
            <a:r>
              <a:rPr lang="es-ES" sz="850" dirty="0">
                <a:latin typeface="Helvetica" pitchFamily="2" charset="0"/>
              </a:rPr>
              <a:t>. No hay datos clínicos de mujeres embarazadas expuestas a </a:t>
            </a:r>
            <a:r>
              <a:rPr lang="es-ES" sz="850" dirty="0" err="1">
                <a:latin typeface="Helvetica" pitchFamily="2" charset="0"/>
              </a:rPr>
              <a:t>ciclopirox</a:t>
            </a:r>
            <a:r>
              <a:rPr lang="es-ES" sz="850" dirty="0">
                <a:latin typeface="Helvetica" pitchFamily="2" charset="0"/>
              </a:rPr>
              <a:t>. Los estudios en animales no han mostrado, directa o indirectamente, efectos nocivos en el embarazo, desarrollo embrionario, desarrollo del feto y/o el parto. No obstante, no existen datos adecuados sobre los posibles efectos a largo plazo en el desarrollo posnatal (ver sección 5.3). El tratamiento con </a:t>
            </a:r>
            <a:r>
              <a:rPr lang="es-ES" sz="850" dirty="0" err="1">
                <a:latin typeface="Helvetica" pitchFamily="2" charset="0"/>
              </a:rPr>
              <a:t>Ony-Tec</a:t>
            </a:r>
            <a:r>
              <a:rPr lang="es-ES" sz="850" baseline="30000" dirty="0">
                <a:latin typeface="Helvetica" pitchFamily="2" charset="0"/>
              </a:rPr>
              <a:t>® </a:t>
            </a:r>
            <a:r>
              <a:rPr lang="es-ES" sz="850" dirty="0">
                <a:latin typeface="Helvetica" pitchFamily="2" charset="0"/>
              </a:rPr>
              <a:t> sólo se llevar  a cabo, si el tratamiento es absolutamente necesario, después de que el responsable médico haya evaluado cuidadosamente los beneficios frente a los posibles riesgos. </a:t>
            </a:r>
            <a:r>
              <a:rPr lang="es-ES" sz="850" u="sng" dirty="0">
                <a:latin typeface="Helvetica" pitchFamily="2" charset="0"/>
              </a:rPr>
              <a:t>Lactancia</a:t>
            </a:r>
            <a:r>
              <a:rPr lang="es-ES" sz="850" dirty="0">
                <a:latin typeface="Helvetica" pitchFamily="2" charset="0"/>
              </a:rPr>
              <a:t>. Se desconoce si </a:t>
            </a:r>
            <a:r>
              <a:rPr lang="es-ES" sz="850" dirty="0" err="1">
                <a:latin typeface="Helvetica" pitchFamily="2" charset="0"/>
              </a:rPr>
              <a:t>ciclopirox</a:t>
            </a:r>
            <a:r>
              <a:rPr lang="es-ES" sz="850" dirty="0">
                <a:latin typeface="Helvetica" pitchFamily="2" charset="0"/>
              </a:rPr>
              <a:t> pasa a la leche materna en humanos. El tratamiento con </a:t>
            </a:r>
            <a:r>
              <a:rPr lang="es-ES" sz="850" dirty="0" err="1">
                <a:latin typeface="Helvetica" pitchFamily="2" charset="0"/>
              </a:rPr>
              <a:t>Ony-Tec</a:t>
            </a:r>
            <a:r>
              <a:rPr lang="es-ES" sz="850" baseline="30000" dirty="0">
                <a:latin typeface="Helvetica" pitchFamily="2" charset="0"/>
              </a:rPr>
              <a:t>®</a:t>
            </a:r>
            <a:r>
              <a:rPr lang="es-ES" sz="850" dirty="0">
                <a:latin typeface="Helvetica" pitchFamily="2" charset="0"/>
              </a:rPr>
              <a:t>  sólo se realizar , si se necesita de urgencia, después de que el responsable médico haya evaluado cuidadosamente los beneficios frente a los posibles riesgos. Fertilidad. No se han realizado estudios de fertilidad en humanos. Se observó un índice de fertilidad reducido en ratas tras la administración oral. Estos datos en animales son de relevancia clínica negligible debido a la baja exposición sistémica de </a:t>
            </a:r>
            <a:r>
              <a:rPr lang="es-ES" sz="850" dirty="0" err="1">
                <a:latin typeface="Helvetica" pitchFamily="2" charset="0"/>
              </a:rPr>
              <a:t>ciclopirox</a:t>
            </a:r>
            <a:r>
              <a:rPr lang="es-ES" sz="850" dirty="0">
                <a:latin typeface="Helvetica" pitchFamily="2" charset="0"/>
              </a:rPr>
              <a:t> después del tratamiento terapéutico con </a:t>
            </a:r>
            <a:r>
              <a:rPr lang="es-ES" sz="850" dirty="0" err="1">
                <a:latin typeface="Helvetica" pitchFamily="2" charset="0"/>
              </a:rPr>
              <a:t>Ony-Tec</a:t>
            </a:r>
            <a:r>
              <a:rPr lang="es-ES" sz="850" baseline="30000" dirty="0">
                <a:latin typeface="Helvetica" pitchFamily="2" charset="0"/>
              </a:rPr>
              <a:t>®</a:t>
            </a:r>
            <a:r>
              <a:rPr lang="es-ES" sz="850" dirty="0">
                <a:latin typeface="Helvetica" pitchFamily="2" charset="0"/>
              </a:rPr>
              <a:t> . </a:t>
            </a:r>
            <a:r>
              <a:rPr lang="es-ES" sz="850" b="1" dirty="0">
                <a:latin typeface="Helvetica" pitchFamily="2" charset="0"/>
              </a:rPr>
              <a:t>4.7 Efectos sobre la capacidad para conducir y utilizar máquinas</a:t>
            </a:r>
            <a:r>
              <a:rPr lang="es-ES" sz="850" dirty="0">
                <a:latin typeface="Helvetica" pitchFamily="2" charset="0"/>
              </a:rPr>
              <a:t>. </a:t>
            </a:r>
            <a:r>
              <a:rPr lang="es-ES" sz="850" dirty="0" err="1">
                <a:latin typeface="Helvetica" pitchFamily="2" charset="0"/>
              </a:rPr>
              <a:t>Ony-Tec</a:t>
            </a:r>
            <a:r>
              <a:rPr lang="es-ES" sz="850" baseline="30000" dirty="0">
                <a:latin typeface="Helvetica" pitchFamily="2" charset="0"/>
              </a:rPr>
              <a:t>®</a:t>
            </a:r>
            <a:r>
              <a:rPr lang="es-ES" sz="850" dirty="0">
                <a:latin typeface="Helvetica" pitchFamily="2" charset="0"/>
              </a:rPr>
              <a:t> no influye en la capacidad de conducir y utilizar máquinas. </a:t>
            </a:r>
            <a:r>
              <a:rPr lang="es-ES" sz="850" b="1" dirty="0">
                <a:latin typeface="Helvetica" pitchFamily="2" charset="0"/>
              </a:rPr>
              <a:t>4.8 Reacciones adversas. </a:t>
            </a:r>
            <a:r>
              <a:rPr lang="es-ES" sz="850" dirty="0">
                <a:latin typeface="Helvetica" pitchFamily="2" charset="0"/>
              </a:rPr>
              <a:t>Para la frecuencia de aparición de efectos secundarios, se utilizan las siguientes frases: muy frecuente (≥1/10), frecuente (≥1/100 a &lt;1/10), poco frecuente (≥1/1,000 a &lt;1/100), raras (≥1/10.000 a &lt;1/1.000), muy raras (&lt;1/10.000), no conocida (no puede estimarse a partir de los datos disponibles). No se esperan efectos adversos sistémicos. Los signos y s </a:t>
            </a:r>
            <a:r>
              <a:rPr lang="es-ES" sz="850" dirty="0" err="1">
                <a:latin typeface="Helvetica" pitchFamily="2" charset="0"/>
              </a:rPr>
              <a:t>ntomas</a:t>
            </a:r>
            <a:r>
              <a:rPr lang="es-ES" sz="850" dirty="0">
                <a:latin typeface="Helvetica" pitchFamily="2" charset="0"/>
              </a:rPr>
              <a:t> comunicados en el lugar de </a:t>
            </a:r>
            <a:r>
              <a:rPr lang="es-ES" sz="850" dirty="0" err="1">
                <a:latin typeface="Helvetica" pitchFamily="2" charset="0"/>
              </a:rPr>
              <a:t>aplicaci</a:t>
            </a:r>
            <a:r>
              <a:rPr lang="es-ES" sz="850" dirty="0">
                <a:latin typeface="Helvetica" pitchFamily="2" charset="0"/>
              </a:rPr>
              <a:t> n fueron leves y transitorios. Trastornos generales y alteraciones en el lugar de la administración: Muy raros. En el lugar de la aplicación: eritema, escamas, quemazón y picor. No conocida. Erupción cutánea, eczema y dermatitis de contacto alérgica, más allá también del sitio de </a:t>
            </a:r>
            <a:r>
              <a:rPr lang="es-ES" sz="850" dirty="0" err="1">
                <a:latin typeface="Helvetica" pitchFamily="2" charset="0"/>
              </a:rPr>
              <a:t>aplicacién</a:t>
            </a:r>
            <a:r>
              <a:rPr lang="es-ES" sz="850" dirty="0">
                <a:latin typeface="Helvetica" pitchFamily="2" charset="0"/>
              </a:rPr>
              <a:t>. (Transitoria) </a:t>
            </a:r>
            <a:r>
              <a:rPr lang="es-ES" sz="850" dirty="0" err="1">
                <a:latin typeface="Helvetica" pitchFamily="2" charset="0"/>
              </a:rPr>
              <a:t>decoloracién</a:t>
            </a:r>
            <a:r>
              <a:rPr lang="es-ES" sz="850" dirty="0">
                <a:latin typeface="Helvetica" pitchFamily="2" charset="0"/>
              </a:rPr>
              <a:t> de la uña (esta reacción puede también deberse a la propia enfermedad micótica de la uña). Notificación de sospechas de reacciones adversas. Es importante notificar las sospechas de reacciones adversas al medicamento tras su autorización. Ello permite una supervisión continuada de la relación beneficio/riesgo del medicamento. Se invita a los profesionales sanitarios a notificar las sospechas de reacciones adversas a través del Sistema Español de Farmacovigilancia de Medicamentos de Uso Humano: https://www. notificaram.es. </a:t>
            </a:r>
            <a:r>
              <a:rPr lang="es-ES" sz="850" b="1" dirty="0">
                <a:latin typeface="Helvetica" pitchFamily="2" charset="0"/>
              </a:rPr>
              <a:t>4.9 Sobredosis.</a:t>
            </a:r>
            <a:r>
              <a:rPr lang="es-ES" sz="850" dirty="0">
                <a:latin typeface="Helvetica" pitchFamily="2" charset="0"/>
              </a:rPr>
              <a:t> No se han descrito casos de sobredosis con el uso de este medicamento. </a:t>
            </a:r>
            <a:r>
              <a:rPr lang="es-ES" sz="850" b="1" dirty="0">
                <a:latin typeface="Helvetica" pitchFamily="2" charset="0"/>
              </a:rPr>
              <a:t>6. DATOS FARMACÉUTICOS. 6.1 Lista de excipientes</a:t>
            </a:r>
            <a:r>
              <a:rPr lang="es-ES" sz="850" dirty="0">
                <a:latin typeface="Helvetica" pitchFamily="2" charset="0"/>
              </a:rPr>
              <a:t>. Acetato de etilo. Etanol (96 %). Alcohol </a:t>
            </a:r>
            <a:r>
              <a:rPr lang="es-ES" sz="850" dirty="0" err="1">
                <a:latin typeface="Helvetica" pitchFamily="2" charset="0"/>
              </a:rPr>
              <a:t>cetoestear</a:t>
            </a:r>
            <a:r>
              <a:rPr lang="es-ES" sz="850" dirty="0">
                <a:latin typeface="Helvetica" pitchFamily="2" charset="0"/>
              </a:rPr>
              <a:t> lico. </a:t>
            </a:r>
            <a:r>
              <a:rPr lang="es-ES" sz="850" dirty="0" err="1">
                <a:latin typeface="Helvetica" pitchFamily="2" charset="0"/>
              </a:rPr>
              <a:t>Hidroxipropil-chitosan</a:t>
            </a:r>
            <a:r>
              <a:rPr lang="es-ES" sz="850" dirty="0">
                <a:latin typeface="Helvetica" pitchFamily="2" charset="0"/>
              </a:rPr>
              <a:t>. Agua purificada. </a:t>
            </a:r>
            <a:r>
              <a:rPr lang="es-ES" sz="850" b="1" dirty="0">
                <a:latin typeface="Helvetica" pitchFamily="2" charset="0"/>
              </a:rPr>
              <a:t>6.2 Incompatibilidades</a:t>
            </a:r>
            <a:r>
              <a:rPr lang="es-ES" sz="850" dirty="0">
                <a:latin typeface="Helvetica" pitchFamily="2" charset="0"/>
              </a:rPr>
              <a:t>. No procede. </a:t>
            </a:r>
            <a:r>
              <a:rPr lang="es-ES" sz="850" b="1" dirty="0">
                <a:latin typeface="Helvetica" pitchFamily="2" charset="0"/>
              </a:rPr>
              <a:t>6.3 Periodo de validez</a:t>
            </a:r>
            <a:r>
              <a:rPr lang="es-ES" sz="850" dirty="0">
                <a:latin typeface="Helvetica" pitchFamily="2" charset="0"/>
              </a:rPr>
              <a:t>. 3 años. Tras la primera apertura del frasco: 6 meses. </a:t>
            </a:r>
            <a:r>
              <a:rPr lang="es-ES" sz="850" b="1" dirty="0">
                <a:latin typeface="Helvetica" pitchFamily="2" charset="0"/>
              </a:rPr>
              <a:t>6.4 Precauciones especiales de conservación. </a:t>
            </a:r>
            <a:r>
              <a:rPr lang="es-ES" sz="850" dirty="0">
                <a:latin typeface="Helvetica" pitchFamily="2" charset="0"/>
              </a:rPr>
              <a:t>Conservar el frasco en el embalaje exterior, con el fin de protegerlo de la luz. El frasco debe mantenerse bien cerrado, para evitar la evaporación del contenido. No refrigerar. A temperaturas inferiores a 15 C, el barniz de uñas medicamentoso puede gelificar. También puede ocurrir una ligera floculación o formación de un ligero sedimento que puede ser revertido por calentamiento hasta temperatura ambiente (25 C) agitando el frasco entre las manos hasta que la solución sea transparente de nuevo (alrededor de un minuto). Esto no tiene ningún efecto en la calidad y rendimiento del producto. Para las condiciones de conservación tras la primera apertura del medicamento, ver sección 6.3. Tapar el frasco cuando no se esté usando. Este producto es inflamable. Mantener alejado del calor y de las llamas. </a:t>
            </a:r>
            <a:r>
              <a:rPr lang="es-ES" sz="850" b="1" dirty="0">
                <a:latin typeface="Helvetica" pitchFamily="2" charset="0"/>
              </a:rPr>
              <a:t>6.5 Naturaleza y contenido del envase</a:t>
            </a:r>
            <a:r>
              <a:rPr lang="es-ES" sz="850" dirty="0">
                <a:latin typeface="Helvetica" pitchFamily="2" charset="0"/>
              </a:rPr>
              <a:t>. Frascos de vidrio transparente con tapones de rosca de polipropileno, que estén provistos con un pincel. Los tamaños de envase: 3,3 ml y 6,6 ml. Puede que solamente estén comercializados algunos tamaños de envases. 6.6 Precauciones especiales de eliminación y otras manipulaciones. Ninguna especial. </a:t>
            </a:r>
            <a:r>
              <a:rPr lang="es-ES" sz="850" b="1" dirty="0">
                <a:latin typeface="Helvetica" pitchFamily="2" charset="0"/>
              </a:rPr>
              <a:t>7. TITULAR DE LA AUTORIZACI N DE COMERCIALIZACIÓN</a:t>
            </a:r>
            <a:r>
              <a:rPr lang="es-ES" sz="850" dirty="0">
                <a:latin typeface="Helvetica" pitchFamily="2" charset="0"/>
              </a:rPr>
              <a:t>. Almirall, S.A. General Mitre, n  151. 08022 - Barcelona (España). </a:t>
            </a:r>
            <a:r>
              <a:rPr lang="es-ES" sz="850" b="1" dirty="0">
                <a:latin typeface="Helvetica" pitchFamily="2" charset="0"/>
              </a:rPr>
              <a:t>8. NÚMERO(S) DE AUTORIZACIÓN DE COMERCIALIZACIÓN</a:t>
            </a:r>
            <a:r>
              <a:rPr lang="es-ES" sz="850" dirty="0">
                <a:latin typeface="Helvetica" pitchFamily="2" charset="0"/>
              </a:rPr>
              <a:t>. 72.143. </a:t>
            </a:r>
            <a:r>
              <a:rPr lang="es-ES" sz="850" b="1" dirty="0">
                <a:latin typeface="Helvetica" pitchFamily="2" charset="0"/>
              </a:rPr>
              <a:t>9. FECHA DE LA PRIMERA AUTORIZACIÓN/RENOVACI ÓN DE LA AUTORIZACIÓN. </a:t>
            </a:r>
            <a:r>
              <a:rPr lang="es-ES" sz="850" dirty="0">
                <a:latin typeface="Helvetica" pitchFamily="2" charset="0"/>
              </a:rPr>
              <a:t>Fecha de la primera autorización: Julio 2010. Fecha de la renovación de la autorización: </a:t>
            </a:r>
            <a:r>
              <a:rPr lang="es-ES" sz="850" b="1" dirty="0">
                <a:latin typeface="Helvetica" pitchFamily="2" charset="0"/>
              </a:rPr>
              <a:t>10. FECHA DE LA REVISIÓN DEL TEXTO. </a:t>
            </a:r>
            <a:r>
              <a:rPr lang="es-ES" sz="850" dirty="0">
                <a:latin typeface="Helvetica" pitchFamily="2" charset="0"/>
              </a:rPr>
              <a:t>Junio 2019. </a:t>
            </a:r>
            <a:r>
              <a:rPr lang="es-ES" sz="850" b="1" dirty="0">
                <a:latin typeface="Helvetica" pitchFamily="2" charset="0"/>
              </a:rPr>
              <a:t>11. PRESENTACIONES Y PVP (IVA). </a:t>
            </a:r>
            <a:r>
              <a:rPr lang="es-ES" sz="850" dirty="0" err="1">
                <a:latin typeface="Helvetica" pitchFamily="2" charset="0"/>
              </a:rPr>
              <a:t>Ony-Tec</a:t>
            </a:r>
            <a:r>
              <a:rPr lang="es-ES" sz="850" baseline="30000" dirty="0">
                <a:latin typeface="Helvetica" pitchFamily="2" charset="0"/>
              </a:rPr>
              <a:t>® </a:t>
            </a:r>
            <a:r>
              <a:rPr lang="es-ES" sz="850" dirty="0">
                <a:latin typeface="Helvetica" pitchFamily="2" charset="0"/>
              </a:rPr>
              <a:t> 80 mg/g PVL: 10,63 €; PVP: 15,96 €; PVP IVA: 16,59 €. Medicamento sujeto a prescripción médica. Financiado por el SNS. </a:t>
            </a:r>
            <a:endParaRPr lang="es-ES" sz="850" dirty="0">
              <a:effectLst/>
              <a:latin typeface="Helvetica" pitchFamily="2" charset="0"/>
            </a:endParaRPr>
          </a:p>
        </p:txBody>
      </p:sp>
    </p:spTree>
    <p:extLst>
      <p:ext uri="{BB962C8B-B14F-4D97-AF65-F5344CB8AC3E}">
        <p14:creationId xmlns:p14="http://schemas.microsoft.com/office/powerpoint/2010/main" val="3885690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6CF6577-C25D-FFBF-A2E9-D2DF42B04A41}"/>
              </a:ext>
            </a:extLst>
          </p:cNvPr>
          <p:cNvSpPr>
            <a:spLocks noGrp="1"/>
          </p:cNvSpPr>
          <p:nvPr>
            <p:ph type="title"/>
          </p:nvPr>
        </p:nvSpPr>
        <p:spPr/>
        <p:txBody>
          <a:bodyPr>
            <a:normAutofit fontScale="90000"/>
          </a:bodyPr>
          <a:lstStyle/>
          <a:p>
            <a:r>
              <a:rPr lang="es-ES_tradnl" sz="3200" dirty="0"/>
              <a:t>Mecanismo de acción de </a:t>
            </a:r>
            <a:r>
              <a:rPr lang="es-ES_tradnl" sz="3200" dirty="0" err="1"/>
              <a:t>tirbanibulina</a:t>
            </a:r>
            <a:br>
              <a:rPr lang="es-ES" sz="3200" dirty="0"/>
            </a:br>
            <a:endParaRPr lang="en-US" dirty="0"/>
          </a:p>
        </p:txBody>
      </p:sp>
      <p:pic>
        <p:nvPicPr>
          <p:cNvPr id="10" name="Imagen 9">
            <a:extLst>
              <a:ext uri="{FF2B5EF4-FFF2-40B4-BE49-F238E27FC236}">
                <a16:creationId xmlns:a16="http://schemas.microsoft.com/office/drawing/2014/main" id="{B4BFD385-0D44-D4F7-DE00-1F12CA3D832D}"/>
              </a:ext>
            </a:extLst>
          </p:cNvPr>
          <p:cNvPicPr>
            <a:picLocks noChangeAspect="1"/>
          </p:cNvPicPr>
          <p:nvPr/>
        </p:nvPicPr>
        <p:blipFill>
          <a:blip r:embed="rId2"/>
          <a:stretch>
            <a:fillRect/>
          </a:stretch>
        </p:blipFill>
        <p:spPr>
          <a:xfrm>
            <a:off x="569751" y="1594861"/>
            <a:ext cx="6394860" cy="4670028"/>
          </a:xfrm>
          <a:prstGeom prst="rect">
            <a:avLst/>
          </a:prstGeom>
        </p:spPr>
      </p:pic>
      <p:sp>
        <p:nvSpPr>
          <p:cNvPr id="11" name="Flecha: doblada hacia arriba 10">
            <a:extLst>
              <a:ext uri="{FF2B5EF4-FFF2-40B4-BE49-F238E27FC236}">
                <a16:creationId xmlns:a16="http://schemas.microsoft.com/office/drawing/2014/main" id="{F8065E95-C782-AD3A-5FCC-B59A3803345D}"/>
              </a:ext>
            </a:extLst>
          </p:cNvPr>
          <p:cNvSpPr/>
          <p:nvPr/>
        </p:nvSpPr>
        <p:spPr>
          <a:xfrm flipH="1" flipV="1">
            <a:off x="1550322" y="2578487"/>
            <a:ext cx="356049" cy="723119"/>
          </a:xfrm>
          <a:prstGeom prst="bentUp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12" name="Elipse 11">
            <a:extLst>
              <a:ext uri="{FF2B5EF4-FFF2-40B4-BE49-F238E27FC236}">
                <a16:creationId xmlns:a16="http://schemas.microsoft.com/office/drawing/2014/main" id="{A82F0327-B2F3-6A17-766B-55A2CB1088FA}"/>
              </a:ext>
            </a:extLst>
          </p:cNvPr>
          <p:cNvSpPr/>
          <p:nvPr/>
        </p:nvSpPr>
        <p:spPr>
          <a:xfrm>
            <a:off x="3179524" y="3629232"/>
            <a:ext cx="258945" cy="3779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25" name="Rectángulo 24">
            <a:extLst>
              <a:ext uri="{FF2B5EF4-FFF2-40B4-BE49-F238E27FC236}">
                <a16:creationId xmlns:a16="http://schemas.microsoft.com/office/drawing/2014/main" id="{80BB9F1E-3CE8-0F48-070A-F2D4A91E55CD}"/>
              </a:ext>
            </a:extLst>
          </p:cNvPr>
          <p:cNvSpPr/>
          <p:nvPr/>
        </p:nvSpPr>
        <p:spPr>
          <a:xfrm>
            <a:off x="1622353" y="4653012"/>
            <a:ext cx="4898379" cy="88933"/>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26" name="Rectángulo 25">
            <a:extLst>
              <a:ext uri="{FF2B5EF4-FFF2-40B4-BE49-F238E27FC236}">
                <a16:creationId xmlns:a16="http://schemas.microsoft.com/office/drawing/2014/main" id="{ECE3098A-9F9A-338E-21C1-06FBCB77519E}"/>
              </a:ext>
            </a:extLst>
          </p:cNvPr>
          <p:cNvSpPr/>
          <p:nvPr/>
        </p:nvSpPr>
        <p:spPr>
          <a:xfrm rot="16200000">
            <a:off x="6315222" y="4444002"/>
            <a:ext cx="331703" cy="86317"/>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27" name="Rectángulo 26">
            <a:extLst>
              <a:ext uri="{FF2B5EF4-FFF2-40B4-BE49-F238E27FC236}">
                <a16:creationId xmlns:a16="http://schemas.microsoft.com/office/drawing/2014/main" id="{42D2A1A2-67F8-5CBF-BBE3-0562656815AE}"/>
              </a:ext>
            </a:extLst>
          </p:cNvPr>
          <p:cNvSpPr/>
          <p:nvPr/>
        </p:nvSpPr>
        <p:spPr>
          <a:xfrm rot="16200000">
            <a:off x="1499661" y="4447502"/>
            <a:ext cx="331703" cy="79319"/>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28" name="Flecha: a la derecha 27">
            <a:extLst>
              <a:ext uri="{FF2B5EF4-FFF2-40B4-BE49-F238E27FC236}">
                <a16:creationId xmlns:a16="http://schemas.microsoft.com/office/drawing/2014/main" id="{5BCAAC81-97A2-4CDF-D859-3E6299DE49AC}"/>
              </a:ext>
            </a:extLst>
          </p:cNvPr>
          <p:cNvSpPr/>
          <p:nvPr/>
        </p:nvSpPr>
        <p:spPr>
          <a:xfrm rot="5400000">
            <a:off x="3892304" y="4831008"/>
            <a:ext cx="362561" cy="231077"/>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29" name="Rectángulo 28">
            <a:extLst>
              <a:ext uri="{FF2B5EF4-FFF2-40B4-BE49-F238E27FC236}">
                <a16:creationId xmlns:a16="http://schemas.microsoft.com/office/drawing/2014/main" id="{67DBCFD7-93F5-3831-A60D-53211E0EC5F4}"/>
              </a:ext>
            </a:extLst>
          </p:cNvPr>
          <p:cNvSpPr/>
          <p:nvPr/>
        </p:nvSpPr>
        <p:spPr>
          <a:xfrm>
            <a:off x="5078953" y="2391155"/>
            <a:ext cx="79492" cy="187332"/>
          </a:xfrm>
          <a:prstGeom prst="rect">
            <a:avLst/>
          </a:prstGeom>
          <a:solidFill>
            <a:srgbClr val="EAF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30" name="Rectángulo 29">
            <a:extLst>
              <a:ext uri="{FF2B5EF4-FFF2-40B4-BE49-F238E27FC236}">
                <a16:creationId xmlns:a16="http://schemas.microsoft.com/office/drawing/2014/main" id="{48AAC7E9-5563-92A0-9CF1-2E03BC2324B2}"/>
              </a:ext>
            </a:extLst>
          </p:cNvPr>
          <p:cNvSpPr/>
          <p:nvPr/>
        </p:nvSpPr>
        <p:spPr>
          <a:xfrm>
            <a:off x="6617403" y="3742543"/>
            <a:ext cx="79492" cy="187332"/>
          </a:xfrm>
          <a:prstGeom prst="rect">
            <a:avLst/>
          </a:prstGeom>
          <a:solidFill>
            <a:srgbClr val="EAF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31" name="Rectángulo 30">
            <a:extLst>
              <a:ext uri="{FF2B5EF4-FFF2-40B4-BE49-F238E27FC236}">
                <a16:creationId xmlns:a16="http://schemas.microsoft.com/office/drawing/2014/main" id="{714B1183-956F-DF21-6C79-BEBC7FFC9FD0}"/>
              </a:ext>
            </a:extLst>
          </p:cNvPr>
          <p:cNvSpPr/>
          <p:nvPr/>
        </p:nvSpPr>
        <p:spPr>
          <a:xfrm>
            <a:off x="2821849" y="3764578"/>
            <a:ext cx="79492" cy="187332"/>
          </a:xfrm>
          <a:prstGeom prst="rect">
            <a:avLst/>
          </a:prstGeom>
          <a:solidFill>
            <a:srgbClr val="EAF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32" name="Rectángulo 31">
            <a:extLst>
              <a:ext uri="{FF2B5EF4-FFF2-40B4-BE49-F238E27FC236}">
                <a16:creationId xmlns:a16="http://schemas.microsoft.com/office/drawing/2014/main" id="{6F8891F8-5746-0306-A1D6-949B05D55349}"/>
              </a:ext>
            </a:extLst>
          </p:cNvPr>
          <p:cNvSpPr/>
          <p:nvPr/>
        </p:nvSpPr>
        <p:spPr>
          <a:xfrm>
            <a:off x="5050907" y="5579943"/>
            <a:ext cx="79492" cy="187332"/>
          </a:xfrm>
          <a:prstGeom prst="rect">
            <a:avLst/>
          </a:prstGeom>
          <a:solidFill>
            <a:srgbClr val="EAF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33" name="Marcador de contenido 4">
            <a:extLst>
              <a:ext uri="{FF2B5EF4-FFF2-40B4-BE49-F238E27FC236}">
                <a16:creationId xmlns:a16="http://schemas.microsoft.com/office/drawing/2014/main" id="{052A3BC2-5EC4-E581-D478-89A1C32B93F5}"/>
              </a:ext>
            </a:extLst>
          </p:cNvPr>
          <p:cNvSpPr txBox="1">
            <a:spLocks/>
          </p:cNvSpPr>
          <p:nvPr/>
        </p:nvSpPr>
        <p:spPr>
          <a:xfrm>
            <a:off x="745242" y="1289603"/>
            <a:ext cx="9791824" cy="451125"/>
          </a:xfrm>
          <a:prstGeom prst="roundRect">
            <a:avLst/>
          </a:prstGeom>
          <a:solidFill>
            <a:srgbClr val="F39D94"/>
          </a:solidFill>
          <a:ln w="28575">
            <a:solidFill>
              <a:srgbClr val="E73638"/>
            </a:solidFill>
          </a:ln>
        </p:spPr>
        <p:txBody>
          <a:bodyPr wrap="square" anchor="b">
            <a:noAutofit/>
          </a:bodyPr>
          <a:lstStyle>
            <a:defPPr>
              <a:defRPr lang="es-ES_tradnl"/>
            </a:defPPr>
            <a:lvl1pPr marR="0" lvl="0" algn="ctr" fontAlgn="auto">
              <a:lnSpc>
                <a:spcPct val="150000"/>
              </a:lnSpc>
              <a:spcBef>
                <a:spcPts val="1000"/>
              </a:spcBef>
              <a:spcAft>
                <a:spcPts val="0"/>
              </a:spcAft>
              <a:buClrTx/>
              <a:buSzTx/>
              <a:tabLst/>
              <a:defRPr kumimoji="0" sz="1350" b="1" i="0" u="none" strike="noStrike" cap="none" spc="0" normalizeH="0" baseline="0">
                <a:ln>
                  <a:noFill/>
                </a:ln>
                <a:solidFill>
                  <a:schemeClr val="bg1"/>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pPr>
            <a:r>
              <a:rPr lang="es-ES" sz="1600"/>
              <a:t>PRIMER INHIBIDOR DE LA POLIMERIZACIÓN DE LA TUBULINA EN EL TRATAMIENTO DE LA QA</a:t>
            </a:r>
            <a:endParaRPr lang="en-GB" sz="1600" baseline="30000"/>
          </a:p>
        </p:txBody>
      </p:sp>
      <p:sp>
        <p:nvSpPr>
          <p:cNvPr id="34" name="CuadroTexto 33">
            <a:extLst>
              <a:ext uri="{FF2B5EF4-FFF2-40B4-BE49-F238E27FC236}">
                <a16:creationId xmlns:a16="http://schemas.microsoft.com/office/drawing/2014/main" id="{436F58EE-76F9-56ED-A34C-A82C5CD832EB}"/>
              </a:ext>
            </a:extLst>
          </p:cNvPr>
          <p:cNvSpPr txBox="1"/>
          <p:nvPr/>
        </p:nvSpPr>
        <p:spPr>
          <a:xfrm>
            <a:off x="6345697" y="5285826"/>
            <a:ext cx="3093473" cy="338554"/>
          </a:xfrm>
          <a:prstGeom prst="rect">
            <a:avLst/>
          </a:prstGeom>
          <a:noFill/>
        </p:spPr>
        <p:txBody>
          <a:bodyPr wrap="square">
            <a:spAutoFit/>
          </a:bodyPr>
          <a:lstStyle/>
          <a:p>
            <a:r>
              <a:rPr lang="es-ES" sz="1600">
                <a:solidFill>
                  <a:srgbClr val="0D3F4E"/>
                </a:solidFill>
              </a:rPr>
              <a:t>Perfil de seguridad favorable</a:t>
            </a:r>
          </a:p>
        </p:txBody>
      </p:sp>
      <p:sp>
        <p:nvSpPr>
          <p:cNvPr id="35" name="CuadroTexto 34">
            <a:extLst>
              <a:ext uri="{FF2B5EF4-FFF2-40B4-BE49-F238E27FC236}">
                <a16:creationId xmlns:a16="http://schemas.microsoft.com/office/drawing/2014/main" id="{80C2AECA-FA1E-E791-B90A-4ECDB7671398}"/>
              </a:ext>
            </a:extLst>
          </p:cNvPr>
          <p:cNvSpPr txBox="1"/>
          <p:nvPr/>
        </p:nvSpPr>
        <p:spPr>
          <a:xfrm>
            <a:off x="7961308" y="3467986"/>
            <a:ext cx="3829043" cy="338554"/>
          </a:xfrm>
          <a:prstGeom prst="rect">
            <a:avLst/>
          </a:prstGeom>
          <a:noFill/>
        </p:spPr>
        <p:txBody>
          <a:bodyPr wrap="square">
            <a:spAutoFit/>
          </a:bodyPr>
          <a:lstStyle/>
          <a:p>
            <a:r>
              <a:rPr lang="es-ES" sz="1600" b="1">
                <a:solidFill>
                  <a:srgbClr val="0D3F4E"/>
                </a:solidFill>
              </a:rPr>
              <a:t>Efecto antiproliferativo y antitumoral</a:t>
            </a:r>
          </a:p>
        </p:txBody>
      </p:sp>
      <p:sp>
        <p:nvSpPr>
          <p:cNvPr id="36" name="Flecha: a la derecha 35">
            <a:extLst>
              <a:ext uri="{FF2B5EF4-FFF2-40B4-BE49-F238E27FC236}">
                <a16:creationId xmlns:a16="http://schemas.microsoft.com/office/drawing/2014/main" id="{001176D0-2E36-40D7-1AB5-D8757E567CE2}"/>
              </a:ext>
            </a:extLst>
          </p:cNvPr>
          <p:cNvSpPr/>
          <p:nvPr/>
        </p:nvSpPr>
        <p:spPr>
          <a:xfrm>
            <a:off x="6992595" y="3474319"/>
            <a:ext cx="805544" cy="366839"/>
          </a:xfrm>
          <a:prstGeom prst="rightArrow">
            <a:avLst/>
          </a:prstGeom>
          <a:solidFill>
            <a:srgbClr val="F39D94"/>
          </a:solidFill>
          <a:ln>
            <a:solidFill>
              <a:srgbClr val="E73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37" name="Flecha: a la derecha 36">
            <a:extLst>
              <a:ext uri="{FF2B5EF4-FFF2-40B4-BE49-F238E27FC236}">
                <a16:creationId xmlns:a16="http://schemas.microsoft.com/office/drawing/2014/main" id="{CC7AB553-4264-8EED-17FF-8734360870F3}"/>
              </a:ext>
            </a:extLst>
          </p:cNvPr>
          <p:cNvSpPr/>
          <p:nvPr/>
        </p:nvSpPr>
        <p:spPr>
          <a:xfrm>
            <a:off x="5540152" y="5286865"/>
            <a:ext cx="805544" cy="366839"/>
          </a:xfrm>
          <a:prstGeom prst="rightArrow">
            <a:avLst/>
          </a:prstGeom>
          <a:solidFill>
            <a:srgbClr val="F39D94"/>
          </a:solidFill>
          <a:ln>
            <a:solidFill>
              <a:srgbClr val="E73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38" name="CuadroTexto 37">
            <a:extLst>
              <a:ext uri="{FF2B5EF4-FFF2-40B4-BE49-F238E27FC236}">
                <a16:creationId xmlns:a16="http://schemas.microsoft.com/office/drawing/2014/main" id="{6A10EF72-76C7-24FC-E199-4DBA913E2E4A}"/>
              </a:ext>
            </a:extLst>
          </p:cNvPr>
          <p:cNvSpPr txBox="1"/>
          <p:nvPr/>
        </p:nvSpPr>
        <p:spPr>
          <a:xfrm>
            <a:off x="7395367" y="2058546"/>
            <a:ext cx="4696251" cy="584775"/>
          </a:xfrm>
          <a:prstGeom prst="rect">
            <a:avLst/>
          </a:prstGeom>
          <a:noFill/>
        </p:spPr>
        <p:txBody>
          <a:bodyPr wrap="square">
            <a:spAutoFit/>
          </a:bodyPr>
          <a:lstStyle/>
          <a:p>
            <a:r>
              <a:rPr lang="es-ES" sz="1600">
                <a:solidFill>
                  <a:srgbClr val="0D3F4E"/>
                </a:solidFill>
                <a:latin typeface="+mj-lt"/>
              </a:rPr>
              <a:t>Unión a la tubulina de </a:t>
            </a:r>
            <a:r>
              <a:rPr lang="es-ES" sz="1600" b="1">
                <a:solidFill>
                  <a:srgbClr val="0D3F4E"/>
                </a:solidFill>
                <a:latin typeface="+mj-lt"/>
              </a:rPr>
              <a:t>forma reversible</a:t>
            </a:r>
            <a:endParaRPr lang="es-ES" sz="1600" b="1">
              <a:solidFill>
                <a:srgbClr val="0D3F4E"/>
              </a:solidFill>
            </a:endParaRPr>
          </a:p>
          <a:p>
            <a:r>
              <a:rPr lang="es-ES" sz="1600">
                <a:solidFill>
                  <a:srgbClr val="0D3F4E"/>
                </a:solidFill>
              </a:rPr>
              <a:t>Predilección por queratinocitos proliferativos</a:t>
            </a:r>
          </a:p>
        </p:txBody>
      </p:sp>
      <p:sp>
        <p:nvSpPr>
          <p:cNvPr id="39" name="Marcador de texto 12">
            <a:extLst>
              <a:ext uri="{FF2B5EF4-FFF2-40B4-BE49-F238E27FC236}">
                <a16:creationId xmlns:a16="http://schemas.microsoft.com/office/drawing/2014/main" id="{B60F0E98-B224-1666-49E2-9EDB6C4BFB78}"/>
              </a:ext>
            </a:extLst>
          </p:cNvPr>
          <p:cNvSpPr txBox="1">
            <a:spLocks/>
          </p:cNvSpPr>
          <p:nvPr/>
        </p:nvSpPr>
        <p:spPr>
          <a:xfrm>
            <a:off x="531191" y="6330922"/>
            <a:ext cx="9641139" cy="338554"/>
          </a:xfrm>
          <a:prstGeom prst="rect">
            <a:avLst/>
          </a:prstGeom>
          <a:noFill/>
        </p:spPr>
        <p:txBody>
          <a:bodyPr wrap="square" rtlCol="0">
            <a:spAutoFit/>
          </a:bodyPr>
          <a:lstStyle>
            <a:defPPr>
              <a:defRPr lang="es-ES_tradnl"/>
            </a:defPPr>
            <a:lvl1pPr defTabSz="685800">
              <a:defRPr sz="600">
                <a:solidFill>
                  <a:prstClr val="white">
                    <a:lumMod val="65000"/>
                  </a:prstClr>
                </a:solidFill>
                <a:latin typeface="Arial" panose="020B0604020202020204" pitchFamily="34" charset="0"/>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s-ES" sz="800" noProof="1"/>
              <a:t>QA, queratosis actínica; MoA, mecanismo de acción</a:t>
            </a:r>
          </a:p>
          <a:p>
            <a:r>
              <a:rPr lang="es-ES" sz="800" noProof="1"/>
              <a:t>Figura de: </a:t>
            </a:r>
            <a:r>
              <a:rPr lang="en-US" sz="800" noProof="1"/>
              <a:t>Gilaberte Y, Fernández-Figueras MT. Tirbanibulin: review of its novel mechanism of action and how it fits into the treatment of actinic keratosis. Actas Dermosifiliogr. 2022 Jan;113(1):58-66.</a:t>
            </a:r>
            <a:endParaRPr lang="es-ES" sz="800" noProof="1"/>
          </a:p>
        </p:txBody>
      </p:sp>
      <p:sp>
        <p:nvSpPr>
          <p:cNvPr id="40" name="Flecha: a la derecha 39">
            <a:extLst>
              <a:ext uri="{FF2B5EF4-FFF2-40B4-BE49-F238E27FC236}">
                <a16:creationId xmlns:a16="http://schemas.microsoft.com/office/drawing/2014/main" id="{4E9A6BAF-BDE2-D6B1-AA0E-0F8A8E7F3E62}"/>
              </a:ext>
            </a:extLst>
          </p:cNvPr>
          <p:cNvSpPr/>
          <p:nvPr/>
        </p:nvSpPr>
        <p:spPr>
          <a:xfrm>
            <a:off x="6521516" y="2130222"/>
            <a:ext cx="805544" cy="366839"/>
          </a:xfrm>
          <a:prstGeom prst="rightArrow">
            <a:avLst/>
          </a:prstGeom>
          <a:solidFill>
            <a:srgbClr val="F39D94"/>
          </a:solidFill>
          <a:ln>
            <a:solidFill>
              <a:srgbClr val="E73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3" name="Rectángulo 2">
            <a:extLst>
              <a:ext uri="{FF2B5EF4-FFF2-40B4-BE49-F238E27FC236}">
                <a16:creationId xmlns:a16="http://schemas.microsoft.com/office/drawing/2014/main" id="{9731C603-D723-8121-1247-B2E18B356865}"/>
              </a:ext>
            </a:extLst>
          </p:cNvPr>
          <p:cNvSpPr/>
          <p:nvPr/>
        </p:nvSpPr>
        <p:spPr>
          <a:xfrm>
            <a:off x="1622353" y="4653014"/>
            <a:ext cx="4898379" cy="88933"/>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4" name="Rectángulo 3">
            <a:extLst>
              <a:ext uri="{FF2B5EF4-FFF2-40B4-BE49-F238E27FC236}">
                <a16:creationId xmlns:a16="http://schemas.microsoft.com/office/drawing/2014/main" id="{16CABA26-1D8F-F8D3-1D2D-A0BA760661CF}"/>
              </a:ext>
            </a:extLst>
          </p:cNvPr>
          <p:cNvSpPr/>
          <p:nvPr/>
        </p:nvSpPr>
        <p:spPr>
          <a:xfrm rot="16200000">
            <a:off x="1499661" y="4447503"/>
            <a:ext cx="331703" cy="79319"/>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5" name="Flecha: a la derecha 4">
            <a:extLst>
              <a:ext uri="{FF2B5EF4-FFF2-40B4-BE49-F238E27FC236}">
                <a16:creationId xmlns:a16="http://schemas.microsoft.com/office/drawing/2014/main" id="{6A83D67C-DD2F-71B5-FE4A-1D7DBC6D37C1}"/>
              </a:ext>
            </a:extLst>
          </p:cNvPr>
          <p:cNvSpPr/>
          <p:nvPr/>
        </p:nvSpPr>
        <p:spPr>
          <a:xfrm rot="5400000">
            <a:off x="3892304" y="4831010"/>
            <a:ext cx="362561" cy="231077"/>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6" name="Rectángulo 5">
            <a:extLst>
              <a:ext uri="{FF2B5EF4-FFF2-40B4-BE49-F238E27FC236}">
                <a16:creationId xmlns:a16="http://schemas.microsoft.com/office/drawing/2014/main" id="{BA0365A9-138F-1D7C-F6E7-771EC8D11C67}"/>
              </a:ext>
            </a:extLst>
          </p:cNvPr>
          <p:cNvSpPr/>
          <p:nvPr/>
        </p:nvSpPr>
        <p:spPr>
          <a:xfrm rot="16200000">
            <a:off x="6315223" y="4444002"/>
            <a:ext cx="331703" cy="86317"/>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7" name="Rectángulo 6">
            <a:extLst>
              <a:ext uri="{FF2B5EF4-FFF2-40B4-BE49-F238E27FC236}">
                <a16:creationId xmlns:a16="http://schemas.microsoft.com/office/drawing/2014/main" id="{3E424FAD-5D03-31BE-3669-DD3F9D928A07}"/>
              </a:ext>
            </a:extLst>
          </p:cNvPr>
          <p:cNvSpPr/>
          <p:nvPr/>
        </p:nvSpPr>
        <p:spPr>
          <a:xfrm>
            <a:off x="1622355" y="4653014"/>
            <a:ext cx="4898379" cy="88933"/>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9" name="Rectángulo 8">
            <a:extLst>
              <a:ext uri="{FF2B5EF4-FFF2-40B4-BE49-F238E27FC236}">
                <a16:creationId xmlns:a16="http://schemas.microsoft.com/office/drawing/2014/main" id="{E2E3CF37-BA5A-FE47-D852-53800A590DBB}"/>
              </a:ext>
            </a:extLst>
          </p:cNvPr>
          <p:cNvSpPr/>
          <p:nvPr/>
        </p:nvSpPr>
        <p:spPr>
          <a:xfrm rot="16200000">
            <a:off x="1499662" y="4447503"/>
            <a:ext cx="331703" cy="79319"/>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13" name="Flecha: a la derecha 12">
            <a:extLst>
              <a:ext uri="{FF2B5EF4-FFF2-40B4-BE49-F238E27FC236}">
                <a16:creationId xmlns:a16="http://schemas.microsoft.com/office/drawing/2014/main" id="{B0F8DD3A-2292-8C77-6F08-61FC75665412}"/>
              </a:ext>
            </a:extLst>
          </p:cNvPr>
          <p:cNvSpPr/>
          <p:nvPr/>
        </p:nvSpPr>
        <p:spPr>
          <a:xfrm rot="5400000">
            <a:off x="3892305" y="4831010"/>
            <a:ext cx="362561" cy="231077"/>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Tree>
    <p:extLst>
      <p:ext uri="{BB962C8B-B14F-4D97-AF65-F5344CB8AC3E}">
        <p14:creationId xmlns:p14="http://schemas.microsoft.com/office/powerpoint/2010/main" val="364060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4938F3-B454-9337-1C95-4C0927D00A17}"/>
              </a:ext>
            </a:extLst>
          </p:cNvPr>
          <p:cNvSpPr>
            <a:spLocks noGrp="1"/>
          </p:cNvSpPr>
          <p:nvPr>
            <p:ph type="title"/>
          </p:nvPr>
        </p:nvSpPr>
        <p:spPr/>
        <p:txBody>
          <a:bodyPr>
            <a:normAutofit fontScale="90000"/>
          </a:bodyPr>
          <a:lstStyle/>
          <a:p>
            <a:r>
              <a:rPr lang="es-ES" sz="3200" dirty="0"/>
              <a:t>Moléculas actuales en el tratamiento de la QA</a:t>
            </a:r>
            <a:br>
              <a:rPr lang="es-ES" dirty="0"/>
            </a:br>
            <a:endParaRPr lang="en-US" dirty="0"/>
          </a:p>
        </p:txBody>
      </p:sp>
      <p:cxnSp>
        <p:nvCxnSpPr>
          <p:cNvPr id="6" name="Conector recto de flecha 46">
            <a:extLst>
              <a:ext uri="{FF2B5EF4-FFF2-40B4-BE49-F238E27FC236}">
                <a16:creationId xmlns:a16="http://schemas.microsoft.com/office/drawing/2014/main" id="{C66CE7AF-4EE5-D318-7085-A3DDCC1A9E2E}"/>
              </a:ext>
            </a:extLst>
          </p:cNvPr>
          <p:cNvCxnSpPr>
            <a:cxnSpLocks/>
            <a:stCxn id="3" idx="0"/>
          </p:cNvCxnSpPr>
          <p:nvPr/>
        </p:nvCxnSpPr>
        <p:spPr>
          <a:xfrm flipH="1" flipV="1">
            <a:off x="7951773" y="4121544"/>
            <a:ext cx="2207292" cy="1125411"/>
          </a:xfrm>
          <a:prstGeom prst="straightConnector1">
            <a:avLst/>
          </a:prstGeom>
          <a:ln w="57150">
            <a:solidFill>
              <a:srgbClr val="E8434A"/>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ector recto de flecha 46">
            <a:extLst>
              <a:ext uri="{FF2B5EF4-FFF2-40B4-BE49-F238E27FC236}">
                <a16:creationId xmlns:a16="http://schemas.microsoft.com/office/drawing/2014/main" id="{CEACD134-5E6E-B270-C91D-3935E2DECBA9}"/>
              </a:ext>
            </a:extLst>
          </p:cNvPr>
          <p:cNvCxnSpPr>
            <a:cxnSpLocks/>
            <a:stCxn id="3" idx="0"/>
          </p:cNvCxnSpPr>
          <p:nvPr/>
        </p:nvCxnSpPr>
        <p:spPr>
          <a:xfrm flipH="1" flipV="1">
            <a:off x="7077832" y="3226026"/>
            <a:ext cx="3081232" cy="2020929"/>
          </a:xfrm>
          <a:prstGeom prst="straightConnector1">
            <a:avLst/>
          </a:prstGeom>
          <a:ln w="57150">
            <a:solidFill>
              <a:srgbClr val="E8434A"/>
            </a:solidFill>
            <a:tailEnd type="triangle"/>
          </a:ln>
        </p:spPr>
        <p:style>
          <a:lnRef idx="1">
            <a:schemeClr val="accent1"/>
          </a:lnRef>
          <a:fillRef idx="0">
            <a:schemeClr val="accent1"/>
          </a:fillRef>
          <a:effectRef idx="0">
            <a:schemeClr val="accent1"/>
          </a:effectRef>
          <a:fontRef idx="minor">
            <a:schemeClr val="tx1"/>
          </a:fontRef>
        </p:style>
      </p:cxnSp>
      <p:sp>
        <p:nvSpPr>
          <p:cNvPr id="8" name="Marcador de texto 12">
            <a:extLst>
              <a:ext uri="{FF2B5EF4-FFF2-40B4-BE49-F238E27FC236}">
                <a16:creationId xmlns:a16="http://schemas.microsoft.com/office/drawing/2014/main" id="{2C83CD81-24B0-9B79-5D83-10AA1FCDD1D5}"/>
              </a:ext>
            </a:extLst>
          </p:cNvPr>
          <p:cNvSpPr txBox="1">
            <a:spLocks/>
          </p:cNvSpPr>
          <p:nvPr/>
        </p:nvSpPr>
        <p:spPr>
          <a:xfrm>
            <a:off x="277091" y="6281135"/>
            <a:ext cx="9789401" cy="461665"/>
          </a:xfrm>
          <a:prstGeom prst="rect">
            <a:avLst/>
          </a:prstGeom>
          <a:noFill/>
        </p:spPr>
        <p:txBody>
          <a:bodyPr wrap="square" rtlCol="0">
            <a:spAutoFit/>
          </a:bodyPr>
          <a:lstStyle>
            <a:defPPr>
              <a:defRPr lang="es-ES_tradnl"/>
            </a:defPPr>
            <a:lvl1pPr defTabSz="685800">
              <a:defRPr sz="600">
                <a:solidFill>
                  <a:prstClr val="white">
                    <a:lumMod val="65000"/>
                  </a:prstClr>
                </a:solidFill>
                <a:latin typeface="Arial" panose="020B0604020202020204" pitchFamily="34" charset="0"/>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s-ES" sz="800" noProof="1"/>
              <a:t> UV, ultravioleta. 5-FU: 5-fluorouracilo</a:t>
            </a:r>
          </a:p>
          <a:p>
            <a:r>
              <a:rPr lang="en-US" sz="800" noProof="1"/>
              <a:t>Gilaberte Y, Fernández-Figueras MT. Tirbanibulin: review of its novel mechanism of action and how it fits into the treatment of actinic keratosis. Actas Dermosifiliogr. 2022 Jan;113(1):58-66. </a:t>
            </a:r>
          </a:p>
          <a:p>
            <a:endParaRPr lang="es-ES" sz="800" noProof="1"/>
          </a:p>
        </p:txBody>
      </p:sp>
      <p:pic>
        <p:nvPicPr>
          <p:cNvPr id="54" name="Imagen 53">
            <a:extLst>
              <a:ext uri="{FF2B5EF4-FFF2-40B4-BE49-F238E27FC236}">
                <a16:creationId xmlns:a16="http://schemas.microsoft.com/office/drawing/2014/main" id="{3A9E2283-0DA7-46A5-DBFD-A0B0A88ED587}"/>
              </a:ext>
            </a:extLst>
          </p:cNvPr>
          <p:cNvPicPr>
            <a:picLocks noChangeAspect="1"/>
          </p:cNvPicPr>
          <p:nvPr/>
        </p:nvPicPr>
        <p:blipFill>
          <a:blip r:embed="rId2"/>
          <a:stretch>
            <a:fillRect/>
          </a:stretch>
        </p:blipFill>
        <p:spPr>
          <a:xfrm>
            <a:off x="1574384" y="1642254"/>
            <a:ext cx="8492107" cy="3663261"/>
          </a:xfrm>
          <a:prstGeom prst="rect">
            <a:avLst/>
          </a:prstGeom>
        </p:spPr>
      </p:pic>
      <p:sp>
        <p:nvSpPr>
          <p:cNvPr id="56" name="Rectángulo: esquinas redondeadas 55">
            <a:extLst>
              <a:ext uri="{FF2B5EF4-FFF2-40B4-BE49-F238E27FC236}">
                <a16:creationId xmlns:a16="http://schemas.microsoft.com/office/drawing/2014/main" id="{9C01A3C6-C1A8-C72D-7B9C-4D490D57B33D}"/>
              </a:ext>
            </a:extLst>
          </p:cNvPr>
          <p:cNvSpPr/>
          <p:nvPr/>
        </p:nvSpPr>
        <p:spPr>
          <a:xfrm>
            <a:off x="1186179" y="1374429"/>
            <a:ext cx="8880312" cy="4130743"/>
          </a:xfrm>
          <a:prstGeom prst="roundRect">
            <a:avLst/>
          </a:prstGeom>
          <a:noFill/>
          <a:ln w="28575">
            <a:solidFill>
              <a:srgbClr val="3760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3" name="Rectángulo 22">
            <a:extLst>
              <a:ext uri="{FF2B5EF4-FFF2-40B4-BE49-F238E27FC236}">
                <a16:creationId xmlns:a16="http://schemas.microsoft.com/office/drawing/2014/main" id="{DB9CD710-022D-7E39-8F97-DCF57997D408}"/>
              </a:ext>
            </a:extLst>
          </p:cNvPr>
          <p:cNvSpPr/>
          <p:nvPr/>
        </p:nvSpPr>
        <p:spPr>
          <a:xfrm>
            <a:off x="8837365" y="5246956"/>
            <a:ext cx="2643399" cy="652769"/>
          </a:xfrm>
          <a:prstGeom prst="roundRect">
            <a:avLst/>
          </a:prstGeom>
          <a:solidFill>
            <a:srgbClr val="E8434A"/>
          </a:solidFill>
          <a:ln>
            <a:solidFill>
              <a:schemeClr val="accent1"/>
            </a:solidFill>
          </a:ln>
        </p:spPr>
        <p:txBody>
          <a:bodyPr wrap="square" anchor="ctr">
            <a:noAutofit/>
          </a:bodyPr>
          <a:lstStyle/>
          <a:p>
            <a:pPr algn="ctr" defTabSz="1219140">
              <a:buClr>
                <a:srgbClr val="002855">
                  <a:lumMod val="90000"/>
                  <a:lumOff val="10000"/>
                </a:srgbClr>
              </a:buClr>
            </a:pPr>
            <a:r>
              <a:rPr lang="en-US" sz="2133" b="1">
                <a:solidFill>
                  <a:schemeClr val="bg1"/>
                </a:solidFill>
                <a:latin typeface="Arial" panose="020B0604020202020204" pitchFamily="34" charset="0"/>
                <a:cs typeface="Arial" panose="020B0604020202020204" pitchFamily="34" charset="0"/>
              </a:rPr>
              <a:t>TIRBANIBULINA</a:t>
            </a:r>
          </a:p>
        </p:txBody>
      </p:sp>
    </p:spTree>
    <p:extLst>
      <p:ext uri="{BB962C8B-B14F-4D97-AF65-F5344CB8AC3E}">
        <p14:creationId xmlns:p14="http://schemas.microsoft.com/office/powerpoint/2010/main" val="283886139"/>
      </p:ext>
    </p:extLst>
  </p:cSld>
  <p:clrMapOvr>
    <a:masterClrMapping/>
  </p:clrMapOvr>
</p:sld>
</file>

<file path=ppt/theme/theme1.xml><?xml version="1.0" encoding="utf-8"?>
<a:theme xmlns:a="http://schemas.openxmlformats.org/drawingml/2006/main" name="1_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LM_AW_PPT COLORS">
    <a:dk1>
      <a:srgbClr val="6F6F6F"/>
    </a:dk1>
    <a:lt1>
      <a:srgbClr val="FFFFFF"/>
    </a:lt1>
    <a:dk2>
      <a:srgbClr val="FFFFFF"/>
    </a:dk2>
    <a:lt2>
      <a:srgbClr val="FFFFFF"/>
    </a:lt2>
    <a:accent1>
      <a:srgbClr val="002855"/>
    </a:accent1>
    <a:accent2>
      <a:srgbClr val="00F0BE"/>
    </a:accent2>
    <a:accent3>
      <a:srgbClr val="00596E"/>
    </a:accent3>
    <a:accent4>
      <a:srgbClr val="008C93"/>
    </a:accent4>
    <a:accent5>
      <a:srgbClr val="00BEA0"/>
    </a:accent5>
    <a:accent6>
      <a:srgbClr val="8700D3"/>
    </a:accent6>
    <a:hlink>
      <a:srgbClr val="8700D3"/>
    </a:hlink>
    <a:folHlink>
      <a:srgbClr val="8700D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Almrirall">
    <a:dk1>
      <a:srgbClr val="6F6F6F"/>
    </a:dk1>
    <a:lt1>
      <a:srgbClr val="FFFFFF"/>
    </a:lt1>
    <a:dk2>
      <a:srgbClr val="FFFFFF"/>
    </a:dk2>
    <a:lt2>
      <a:srgbClr val="FFFFFF"/>
    </a:lt2>
    <a:accent1>
      <a:srgbClr val="002855"/>
    </a:accent1>
    <a:accent2>
      <a:srgbClr val="00F0BE"/>
    </a:accent2>
    <a:accent3>
      <a:srgbClr val="00596E"/>
    </a:accent3>
    <a:accent4>
      <a:srgbClr val="008C93"/>
    </a:accent4>
    <a:accent5>
      <a:srgbClr val="00BEA0"/>
    </a:accent5>
    <a:accent6>
      <a:srgbClr val="8700D3"/>
    </a:accent6>
    <a:hlink>
      <a:srgbClr val="8700D3"/>
    </a:hlink>
    <a:folHlink>
      <a:srgbClr val="8700D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0DFA2F8D0664D444AD387D8FA1E0CDC3" ma:contentTypeVersion="14" ma:contentTypeDescription="Crear nuevo documento." ma:contentTypeScope="" ma:versionID="5aead7a4ed62a343417695b9b4d86594">
  <xsd:schema xmlns:xsd="http://www.w3.org/2001/XMLSchema" xmlns:xs="http://www.w3.org/2001/XMLSchema" xmlns:p="http://schemas.microsoft.com/office/2006/metadata/properties" xmlns:ns2="51fd7471-aa45-4849-bfaf-6bb86cc143a8" xmlns:ns3="964cedcc-08e6-47fa-8d42-f7e8c6b8755e" targetNamespace="http://schemas.microsoft.com/office/2006/metadata/properties" ma:root="true" ma:fieldsID="0611af474eb92beebc6d974d5b7f2a64" ns2:_="" ns3:_="">
    <xsd:import namespace="51fd7471-aa45-4849-bfaf-6bb86cc143a8"/>
    <xsd:import namespace="964cedcc-08e6-47fa-8d42-f7e8c6b8755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fd7471-aa45-4849-bfaf-6bb86cc143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Etiquetas de imagen" ma:readOnly="false" ma:fieldId="{5cf76f15-5ced-4ddc-b409-7134ff3c332f}" ma:taxonomyMulti="true" ma:sspId="6948dffe-9731-4086-88fa-356309359ce5"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64cedcc-08e6-47fa-8d42-f7e8c6b8755e" elementFormDefault="qualified">
    <xsd:import namespace="http://schemas.microsoft.com/office/2006/documentManagement/types"/>
    <xsd:import namespace="http://schemas.microsoft.com/office/infopath/2007/PartnerControls"/>
    <xsd:element name="SharedWithUsers" ma:index="1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les de uso compartido" ma:internalName="SharedWithDetails" ma:readOnly="true">
      <xsd:simpleType>
        <xsd:restriction base="dms:Note">
          <xsd:maxLength value="255"/>
        </xsd:restriction>
      </xsd:simpleType>
    </xsd:element>
    <xsd:element name="TaxCatchAll" ma:index="16" nillable="true" ma:displayName="Taxonomy Catch All Column" ma:hidden="true" ma:list="{7cc21def-c052-4739-916a-c1d40d8ee81b}" ma:internalName="TaxCatchAll" ma:showField="CatchAllData" ma:web="964cedcc-08e6-47fa-8d42-f7e8c6b8755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2776CF-B282-4B9E-861E-1C2085848D7F}"/>
</file>

<file path=customXml/itemProps2.xml><?xml version="1.0" encoding="utf-8"?>
<ds:datastoreItem xmlns:ds="http://schemas.openxmlformats.org/officeDocument/2006/customXml" ds:itemID="{7E566952-AFF5-4D60-A73F-ED52A4EBAA6A}"/>
</file>

<file path=docProps/app.xml><?xml version="1.0" encoding="utf-8"?>
<Properties xmlns="http://schemas.openxmlformats.org/officeDocument/2006/extended-properties" xmlns:vt="http://schemas.openxmlformats.org/officeDocument/2006/docPropsVTypes">
  <Template/>
  <TotalTime>0</TotalTime>
  <Words>19221</Words>
  <Application>Microsoft Office PowerPoint</Application>
  <PresentationFormat>Widescreen</PresentationFormat>
  <Paragraphs>1025</Paragraphs>
  <Slides>74</Slides>
  <Notes>36</Notes>
  <HiddenSlides>0</HiddenSlides>
  <MMClips>0</MMClips>
  <ScaleCrop>false</ScaleCrop>
  <HeadingPairs>
    <vt:vector size="6" baseType="variant">
      <vt:variant>
        <vt:lpstr>Fonts Used</vt:lpstr>
      </vt:variant>
      <vt:variant>
        <vt:i4>26</vt:i4>
      </vt:variant>
      <vt:variant>
        <vt:lpstr>Theme</vt:lpstr>
      </vt:variant>
      <vt:variant>
        <vt:i4>1</vt:i4>
      </vt:variant>
      <vt:variant>
        <vt:lpstr>Slide Titles</vt:lpstr>
      </vt:variant>
      <vt:variant>
        <vt:i4>74</vt:i4>
      </vt:variant>
    </vt:vector>
  </HeadingPairs>
  <TitlesOfParts>
    <vt:vector size="101" baseType="lpstr">
      <vt:lpstr>MS PGothic</vt:lpstr>
      <vt:lpstr>MS PGothic</vt:lpstr>
      <vt:lpstr>5</vt:lpstr>
      <vt:lpstr>Arial</vt:lpstr>
      <vt:lpstr>Arial (Cuerpo)</vt:lpstr>
      <vt:lpstr>Calibri</vt:lpstr>
      <vt:lpstr>Calibri</vt:lpstr>
      <vt:lpstr>Calibri </vt:lpstr>
      <vt:lpstr>Candara</vt:lpstr>
      <vt:lpstr>Courier New</vt:lpstr>
      <vt:lpstr>Dreaming Outloud Pro</vt:lpstr>
      <vt:lpstr>Franklin Gothic Book</vt:lpstr>
      <vt:lpstr>Helvetica</vt:lpstr>
      <vt:lpstr>Noto Sans</vt:lpstr>
      <vt:lpstr>Noto Sans SemBd</vt:lpstr>
      <vt:lpstr>Nunito Sans</vt:lpstr>
      <vt:lpstr>OpenSans</vt:lpstr>
      <vt:lpstr>OpenSans-Italic</vt:lpstr>
      <vt:lpstr>ProximaNova-Regular</vt:lpstr>
      <vt:lpstr>Roboto</vt:lpstr>
      <vt:lpstr>Signika</vt:lpstr>
      <vt:lpstr>Signika-Light</vt:lpstr>
      <vt:lpstr>TrebuchetMS</vt:lpstr>
      <vt:lpstr>TrebuchetMS-Bold</vt:lpstr>
      <vt:lpstr>Verdana</vt:lpstr>
      <vt:lpstr>Wingdings</vt:lpstr>
      <vt:lpstr>1_Diseño personalizado</vt:lpstr>
      <vt:lpstr>Título de la reunión</vt:lpstr>
      <vt:lpstr>PowerPoint Presentation</vt:lpstr>
      <vt:lpstr>PowerPoint Presentation</vt:lpstr>
      <vt:lpstr>▼ KLISYRI® :</vt:lpstr>
      <vt:lpstr>¿Qué es la Queratosis Actínica? </vt:lpstr>
      <vt:lpstr>¿Qué es el campo de cancerización? </vt:lpstr>
      <vt:lpstr>¿Qué es Klisyri®? </vt:lpstr>
      <vt:lpstr>Mecanismo de acción de tirbanibulina </vt:lpstr>
      <vt:lpstr>Moléculas actuales en el tratamiento de la QA </vt:lpstr>
      <vt:lpstr>PowerPoint Presentation</vt:lpstr>
      <vt:lpstr>PowerPoint Presentation</vt:lpstr>
      <vt:lpstr>Estudios de fase III Eficacia </vt:lpstr>
      <vt:lpstr>PowerPoint Presentation</vt:lpstr>
      <vt:lpstr>RWE – PRO SKINDEX-16 – Calidad de vida </vt:lpstr>
      <vt:lpstr>RWE - PRO </vt:lpstr>
      <vt:lpstr>Tolerabilidad </vt:lpstr>
      <vt:lpstr>Posología </vt:lpstr>
      <vt:lpstr>Adherencia </vt:lpstr>
      <vt:lpstr>CASO CLÍNICO 1 </vt:lpstr>
      <vt:lpstr>Caso clínico 1 </vt:lpstr>
      <vt:lpstr>Caso clínico 1 </vt:lpstr>
      <vt:lpstr>Caso clínico 2 </vt:lpstr>
      <vt:lpstr>Caso clínico 2 </vt:lpstr>
      <vt:lpstr>CASO CLÍNICO X </vt:lpstr>
      <vt:lpstr>Caso clínico X </vt:lpstr>
      <vt:lpstr>Caso clínico X </vt:lpstr>
      <vt:lpstr>Valor clínico de la tirbanibulina </vt:lpstr>
      <vt:lpstr>PowerPoint Presentation</vt:lpstr>
      <vt:lpstr>Wynzora®: Calcipotriol/betametasona crema</vt:lpstr>
      <vt:lpstr>PowerPoint Presentation</vt:lpstr>
      <vt:lpstr>Introducción</vt:lpstr>
      <vt:lpstr>Introducción</vt:lpstr>
      <vt:lpstr>Formas galénicas calcipotriol y betametasona</vt:lpstr>
      <vt:lpstr>Formulaciones tópicas de CAL/BDP para el tratamiento de la psoriasis leve a moderada1 </vt:lpstr>
      <vt:lpstr>Wynzora® es la 1ª crema con base acuosa  para la psoriasis1,2</vt:lpstr>
      <vt:lpstr>Tecnología PAD: Dispersión de poliafrones</vt:lpstr>
      <vt:lpstr>Tecnología PAD: Dispersión de poliafrones</vt:lpstr>
      <vt:lpstr>Eficacia en el cuerpo</vt:lpstr>
      <vt:lpstr>Eficacia en el cuero cabelludo</vt:lpstr>
      <vt:lpstr>Mejora del picor</vt:lpstr>
      <vt:lpstr>Calidad de vida - DLQI</vt:lpstr>
      <vt:lpstr>Satisfacción y conveniencia del tratamiento</vt:lpstr>
      <vt:lpstr>Propiedades sensoriales</vt:lpstr>
      <vt:lpstr>Conclusiones Wynzora®</vt:lpstr>
      <vt:lpstr>PowerPoint Presentation</vt:lpstr>
      <vt:lpstr>Caso clínico Ejemplo 1: Tratamiento con crema CAL/BDP*</vt:lpstr>
      <vt:lpstr>Caso clínico Ejemplo 1: Tratamiento con crema CAL/BDP*</vt:lpstr>
      <vt:lpstr>Caso Clínico Ejemplo 2</vt:lpstr>
      <vt:lpstr>Caso Clínico Ejemplo 2: Tratamiento con CAL/BDP crema</vt:lpstr>
      <vt:lpstr>Caso Clínico Ejemplo 2: Tratamiento con CAL/BDP crema</vt:lpstr>
      <vt:lpstr>Conclusiones - Caso Clínico Ejemplo 2</vt:lpstr>
      <vt:lpstr>PowerPoint Presentation</vt:lpstr>
      <vt:lpstr>ONY-TEC®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Usuario de Microsoft Office</dc:creator>
  <cp:keywords/>
  <dc:description/>
  <cp:lastModifiedBy>Marta Clariana Colet</cp:lastModifiedBy>
  <cp:revision>33</cp:revision>
  <dcterms:created xsi:type="dcterms:W3CDTF">2020-09-09T10:50:13Z</dcterms:created>
  <dcterms:modified xsi:type="dcterms:W3CDTF">2024-02-28T09:24:50Z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33616b6-00a5-4cd1-b577-93208fa93eb1_Enabled">
    <vt:lpwstr>true</vt:lpwstr>
  </property>
  <property fmtid="{D5CDD505-2E9C-101B-9397-08002B2CF9AE}" pid="3" name="MSIP_Label_533616b6-00a5-4cd1-b577-93208fa93eb1_SetDate">
    <vt:lpwstr>2024-01-11T17:16:16Z</vt:lpwstr>
  </property>
  <property fmtid="{D5CDD505-2E9C-101B-9397-08002B2CF9AE}" pid="4" name="MSIP_Label_533616b6-00a5-4cd1-b577-93208fa93eb1_Method">
    <vt:lpwstr>Standard</vt:lpwstr>
  </property>
  <property fmtid="{D5CDD505-2E9C-101B-9397-08002B2CF9AE}" pid="5" name="MSIP_Label_533616b6-00a5-4cd1-b577-93208fa93eb1_Name">
    <vt:lpwstr>Internal Use</vt:lpwstr>
  </property>
  <property fmtid="{D5CDD505-2E9C-101B-9397-08002B2CF9AE}" pid="6" name="MSIP_Label_533616b6-00a5-4cd1-b577-93208fa93eb1_SiteId">
    <vt:lpwstr>342ace0e-1054-45ce-9b30-900fc0440b9d</vt:lpwstr>
  </property>
  <property fmtid="{D5CDD505-2E9C-101B-9397-08002B2CF9AE}" pid="7" name="MSIP_Label_533616b6-00a5-4cd1-b577-93208fa93eb1_ActionId">
    <vt:lpwstr>5c18b9d0-8438-46f7-905d-10d785ee6cd2</vt:lpwstr>
  </property>
  <property fmtid="{D5CDD505-2E9C-101B-9397-08002B2CF9AE}" pid="8" name="MSIP_Label_533616b6-00a5-4cd1-b577-93208fa93eb1_ContentBits">
    <vt:lpwstr>1</vt:lpwstr>
  </property>
  <property fmtid="{D5CDD505-2E9C-101B-9397-08002B2CF9AE}" pid="9" name="ClassificationContentMarkingHeaderLocations">
    <vt:lpwstr>1_Diseño personalizado:8</vt:lpwstr>
  </property>
  <property fmtid="{D5CDD505-2E9C-101B-9397-08002B2CF9AE}" pid="10" name="ClassificationContentMarkingHeaderText">
    <vt:lpwstr>INTERNAL USE</vt:lpwstr>
  </property>
</Properties>
</file>